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4" r:id="rId4"/>
  </p:sldMasterIdLst>
  <p:notesMasterIdLst>
    <p:notesMasterId r:id="rId98"/>
  </p:notesMasterIdLst>
  <p:handoutMasterIdLst>
    <p:handoutMasterId r:id="rId99"/>
  </p:handoutMasterIdLst>
  <p:sldIdLst>
    <p:sldId id="385" r:id="rId5"/>
    <p:sldId id="511" r:id="rId6"/>
    <p:sldId id="512" r:id="rId7"/>
    <p:sldId id="513" r:id="rId8"/>
    <p:sldId id="493" r:id="rId9"/>
    <p:sldId id="408" r:id="rId10"/>
    <p:sldId id="388" r:id="rId11"/>
    <p:sldId id="409" r:id="rId12"/>
    <p:sldId id="410" r:id="rId13"/>
    <p:sldId id="412" r:id="rId14"/>
    <p:sldId id="413" r:id="rId15"/>
    <p:sldId id="414" r:id="rId16"/>
    <p:sldId id="415" r:id="rId17"/>
    <p:sldId id="422" r:id="rId18"/>
    <p:sldId id="416" r:id="rId19"/>
    <p:sldId id="417" r:id="rId20"/>
    <p:sldId id="418" r:id="rId21"/>
    <p:sldId id="419" r:id="rId22"/>
    <p:sldId id="420" r:id="rId23"/>
    <p:sldId id="421" r:id="rId24"/>
    <p:sldId id="491" r:id="rId25"/>
    <p:sldId id="492" r:id="rId26"/>
    <p:sldId id="423" r:id="rId27"/>
    <p:sldId id="424" r:id="rId28"/>
    <p:sldId id="425" r:id="rId29"/>
    <p:sldId id="426" r:id="rId30"/>
    <p:sldId id="427" r:id="rId31"/>
    <p:sldId id="494" r:id="rId32"/>
    <p:sldId id="495"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 id="458" r:id="rId63"/>
    <p:sldId id="457" r:id="rId64"/>
    <p:sldId id="459" r:id="rId65"/>
    <p:sldId id="468" r:id="rId66"/>
    <p:sldId id="461" r:id="rId67"/>
    <p:sldId id="462" r:id="rId68"/>
    <p:sldId id="463" r:id="rId69"/>
    <p:sldId id="464" r:id="rId70"/>
    <p:sldId id="465" r:id="rId71"/>
    <p:sldId id="466" r:id="rId72"/>
    <p:sldId id="467" r:id="rId73"/>
    <p:sldId id="460" r:id="rId74"/>
    <p:sldId id="496" r:id="rId75"/>
    <p:sldId id="497" r:id="rId76"/>
    <p:sldId id="469" r:id="rId77"/>
    <p:sldId id="470" r:id="rId78"/>
    <p:sldId id="471" r:id="rId79"/>
    <p:sldId id="472" r:id="rId80"/>
    <p:sldId id="473" r:id="rId81"/>
    <p:sldId id="474" r:id="rId82"/>
    <p:sldId id="507" r:id="rId83"/>
    <p:sldId id="475" r:id="rId84"/>
    <p:sldId id="476" r:id="rId85"/>
    <p:sldId id="478" r:id="rId86"/>
    <p:sldId id="477" r:id="rId87"/>
    <p:sldId id="479" r:id="rId88"/>
    <p:sldId id="490" r:id="rId89"/>
    <p:sldId id="486" r:id="rId90"/>
    <p:sldId id="487" r:id="rId91"/>
    <p:sldId id="488" r:id="rId92"/>
    <p:sldId id="489" r:id="rId93"/>
    <p:sldId id="322" r:id="rId94"/>
    <p:sldId id="514" r:id="rId95"/>
    <p:sldId id="515" r:id="rId96"/>
    <p:sldId id="508" r:id="rId97"/>
  </p:sldIdLst>
  <p:sldSz cx="12192000" cy="6858000"/>
  <p:notesSz cx="9236075" cy="6950075"/>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8090B4"/>
    <a:srgbClr val="000000"/>
    <a:srgbClr val="D16349"/>
    <a:srgbClr val="5CC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E35B0-849F-4A9F-A202-E3FBCF5D54B8}" v="4" dt="2022-08-12T13:54:08.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7" autoAdjust="0"/>
    <p:restoredTop sz="98401" autoAdjust="0"/>
  </p:normalViewPr>
  <p:slideViewPr>
    <p:cSldViewPr snapToGrid="0">
      <p:cViewPr varScale="1">
        <p:scale>
          <a:sx n="114" d="100"/>
          <a:sy n="114" d="100"/>
        </p:scale>
        <p:origin x="510" y="102"/>
      </p:cViewPr>
      <p:guideLst>
        <p:guide orient="horz" pos="2160"/>
        <p:guide pos="3840"/>
      </p:guideLst>
    </p:cSldViewPr>
  </p:slideViewPr>
  <p:outlineViewPr>
    <p:cViewPr>
      <p:scale>
        <a:sx n="33" d="100"/>
        <a:sy n="33" d="100"/>
      </p:scale>
      <p:origin x="0" y="1084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gs" Target="tags/tag1.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40" y="0"/>
            <a:ext cx="4002299" cy="347504"/>
          </a:xfrm>
          <a:prstGeom prst="rect">
            <a:avLst/>
          </a:prstGeom>
        </p:spPr>
        <p:txBody>
          <a:bodyPr vert="horz" lIns="92492" tIns="46246" rIns="92492" bIns="46246" rtlCol="0"/>
          <a:lstStyle>
            <a:lvl1pPr algn="r">
              <a:defRPr sz="1200"/>
            </a:lvl1pPr>
          </a:lstStyle>
          <a:p>
            <a:fld id="{441CCC2A-2AFC-4750-83E1-67BD17142BA4}" type="datetimeFigureOut">
              <a:rPr lang="en-US" smtClean="0"/>
              <a:t>8/12/2022</a:t>
            </a:fld>
            <a:endParaRPr lang="en-US"/>
          </a:p>
        </p:txBody>
      </p:sp>
      <p:sp>
        <p:nvSpPr>
          <p:cNvPr id="4" name="Footer Placeholder 3"/>
          <p:cNvSpPr>
            <a:spLocks noGrp="1"/>
          </p:cNvSpPr>
          <p:nvPr>
            <p:ph type="ftr" sz="quarter" idx="2"/>
          </p:nvPr>
        </p:nvSpPr>
        <p:spPr>
          <a:xfrm>
            <a:off x="1"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40" y="6601365"/>
            <a:ext cx="4002299" cy="347504"/>
          </a:xfrm>
          <a:prstGeom prst="rect">
            <a:avLst/>
          </a:prstGeom>
        </p:spPr>
        <p:txBody>
          <a:bodyPr vert="horz" lIns="92492" tIns="46246" rIns="92492" bIns="46246" rtlCol="0" anchor="b"/>
          <a:lstStyle>
            <a:lvl1pPr algn="r">
              <a:defRPr sz="1200"/>
            </a:lvl1pPr>
          </a:lstStyle>
          <a:p>
            <a:fld id="{C28967F0-9EB6-4FAB-A204-B11F832476EC}" type="slidenum">
              <a:rPr lang="en-US" smtClean="0"/>
              <a:t>‹#›</a:t>
            </a:fld>
            <a:endParaRPr lang="en-US"/>
          </a:p>
        </p:txBody>
      </p:sp>
    </p:spTree>
    <p:extLst>
      <p:ext uri="{BB962C8B-B14F-4D97-AF65-F5344CB8AC3E}">
        <p14:creationId xmlns:p14="http://schemas.microsoft.com/office/powerpoint/2010/main" val="347134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0"/>
            <a:ext cx="4002299" cy="347504"/>
          </a:xfrm>
          <a:prstGeom prst="rect">
            <a:avLst/>
          </a:prstGeom>
        </p:spPr>
        <p:txBody>
          <a:bodyPr vert="horz" lIns="92492" tIns="46246" rIns="92492" bIns="46246" rtlCol="0"/>
          <a:lstStyle>
            <a:lvl1pPr algn="r">
              <a:defRPr sz="1200"/>
            </a:lvl1pPr>
          </a:lstStyle>
          <a:p>
            <a:fld id="{5122744F-3874-4C94-A34D-2F91E0C43F03}" type="datetimeFigureOut">
              <a:rPr lang="en-US" smtClean="0"/>
              <a:t>8/12/2022</a:t>
            </a:fld>
            <a:endParaRPr lang="en-US"/>
          </a:p>
        </p:txBody>
      </p:sp>
      <p:sp>
        <p:nvSpPr>
          <p:cNvPr id="4" name="Slide Image Placeholder 3"/>
          <p:cNvSpPr>
            <a:spLocks noGrp="1" noRot="1" noChangeAspect="1"/>
          </p:cNvSpPr>
          <p:nvPr>
            <p:ph type="sldImg" idx="2"/>
          </p:nvPr>
        </p:nvSpPr>
        <p:spPr>
          <a:xfrm>
            <a:off x="2300288" y="520700"/>
            <a:ext cx="4635500" cy="26066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5"/>
            <a:ext cx="4002299" cy="347504"/>
          </a:xfrm>
          <a:prstGeom prst="rect">
            <a:avLst/>
          </a:prstGeom>
        </p:spPr>
        <p:txBody>
          <a:bodyPr vert="horz" lIns="92492" tIns="46246" rIns="92492" bIns="46246" rtlCol="0" anchor="b"/>
          <a:lstStyle>
            <a:lvl1pPr algn="r">
              <a:defRPr sz="1200"/>
            </a:lvl1pPr>
          </a:lstStyle>
          <a:p>
            <a:fld id="{C1423B9D-B3EF-46B5-B472-7F1E7728706E}" type="slidenum">
              <a:rPr lang="en-US" smtClean="0"/>
              <a:t>‹#›</a:t>
            </a:fld>
            <a:endParaRPr lang="en-US"/>
          </a:p>
        </p:txBody>
      </p:sp>
    </p:spTree>
    <p:extLst>
      <p:ext uri="{BB962C8B-B14F-4D97-AF65-F5344CB8AC3E}">
        <p14:creationId xmlns:p14="http://schemas.microsoft.com/office/powerpoint/2010/main" val="105891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88CA47-0CF9-4D5D-B037-420D74EB4222}" type="datetime1">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131886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CD1E2-48A6-49AA-BE6C-2C0F4AED2921}" type="datetime1">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110662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BA363-0AE4-4168-ABE0-6735AE424E0A}" type="datetime1">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225534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03F28-9E07-4BE1-A01C-A737F150145A}" type="datetime1">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6323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665E4-D86F-4F4F-BCC1-E9779643FB65}" type="datetime1">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48920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F9918F9-3D8E-414E-B51B-B1EBD3B57A8D}" type="datetime1">
              <a:rPr lang="en-US" smtClean="0"/>
              <a:t>8/12/2022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130455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12B2989-5305-4F9A-BB14-A7D2D7CC8569}" type="datetime1">
              <a:rPr lang="en-US" smtClean="0"/>
              <a:t>8/12/2022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112859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1E57A51-7317-4D85-8ADA-D390F12667BF}" type="datetime1">
              <a:rPr lang="en-US" smtClean="0"/>
              <a:t>8/12/2022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60055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CC8130-8382-4853-A6A8-74029D16EFC7}" type="datetime1">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352058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1D9DD44-4F8E-4D05-9967-A59332B2D2D3}" type="datetime1">
              <a:rPr lang="en-US" smtClean="0"/>
              <a:t>8/12/2022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169556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D887484-D4B4-4BAE-814B-59DF29AF5650}" type="datetime1">
              <a:rPr lang="en-US" smtClean="0"/>
              <a:t>8/12/2022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CBA6A4-4AC1-4AE5-BF17-AC49EE4BA738}" type="slidenum">
              <a:rPr lang="en-US" smtClean="0"/>
              <a:t>‹#›</a:t>
            </a:fld>
            <a:endParaRPr lang="en-US"/>
          </a:p>
        </p:txBody>
      </p:sp>
    </p:spTree>
    <p:extLst>
      <p:ext uri="{BB962C8B-B14F-4D97-AF65-F5344CB8AC3E}">
        <p14:creationId xmlns:p14="http://schemas.microsoft.com/office/powerpoint/2010/main" val="40283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3BE51C1-4431-4E9D-9077-C5F00FAF247A}" type="datetime1">
              <a:rPr lang="en-US" smtClean="0"/>
              <a:t>8/12/2022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CBA6A4-4AC1-4AE5-BF17-AC49EE4BA738}" type="slidenum">
              <a:rPr lang="en-US" smtClean="0"/>
              <a:t>‹#›</a:t>
            </a:fld>
            <a:endParaRPr lang="en-US"/>
          </a:p>
        </p:txBody>
      </p:sp>
    </p:spTree>
    <p:extLst>
      <p:ext uri="{BB962C8B-B14F-4D97-AF65-F5344CB8AC3E}">
        <p14:creationId xmlns:p14="http://schemas.microsoft.com/office/powerpoint/2010/main" val="19733563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azed.gov/sites/default/files/2017/06/Branded%20SBP%20Meal%20Pattern%20Chart%20-%207%20Day%20-%20final.pdf" TargetMode="External"/><Relationship Id="rId5" Type="http://schemas.openxmlformats.org/officeDocument/2006/relationships/hyperlink" Target="https://www.azed.gov/hns/nslp"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hyperlink" Target="https://www.azed.gov/sites/default/files/2017/03/sp41-2015aOFFER%20VERSUS%20SERVE.pdf?id=58d94c4a1130c012245c2534"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hyperlink" Target="https://www.azed.gov/hns/nslp/forms" TargetMode="External"/><Relationship Id="rId2" Type="http://schemas.openxmlformats.org/officeDocument/2006/relationships/hyperlink" Target="https://www.azed.gov/sites/default/files/2022/02/Breakfast%20Weekly%20Menu%20Planner.pdf"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https://www.canva.com/design/DAFDyOjHH1s/yMk8LQXvEoKmQmxia1_NlA/view?utm_content=DAFDyOjHH1s&amp;utm_campaign=designshare&amp;utm_medium=link&amp;utm_source=publishsharelink"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azed.gov/sites/default/files/2022/03/Whole%20Grain%20Resource%20for%20the%20National%20School%20Lunch%20and%20School%20Breakfast%20Programs%E2%80%94A%20Guide%20to%20Meeting%20the%20Whole%20Grain-Rich%20Criteria.pdf" TargetMode="External"/><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zed.gov/hns/nslp"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zed.gov/hns/nslp/forms"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4.wdp"/></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7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png"/><Relationship Id="rId4" Type="http://schemas.microsoft.com/office/2007/relationships/hdphoto" Target="../media/hdphoto2.wdp"/></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png"/><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2.wdp"/><Relationship Id="rId7"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6.png"/></Relationships>
</file>

<file path=ppt/slides/_rels/slide8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28.png"/></Relationships>
</file>

<file path=ppt/slides/_rels/slide89.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zed.gov/hns/nslp/forms"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surveymonkey.com/r/OnlineHowToGuides"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mailto:program.intake@usda.gov/"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9848" y="1298448"/>
            <a:ext cx="7315200" cy="3654552"/>
          </a:xfrm>
        </p:spPr>
        <p:txBody>
          <a:bodyPr>
            <a:normAutofit/>
          </a:bodyPr>
          <a:lstStyle/>
          <a:p>
            <a:pPr algn="r"/>
            <a:r>
              <a:rPr lang="en-US" sz="5400" i="1" dirty="0">
                <a:solidFill>
                  <a:schemeClr val="accent1">
                    <a:lumMod val="40000"/>
                    <a:lumOff val="60000"/>
                  </a:schemeClr>
                </a:solidFill>
              </a:rPr>
              <a:t>Step by Step Instruction</a:t>
            </a:r>
            <a:r>
              <a:rPr lang="en-US" sz="5400" i="1" dirty="0">
                <a:solidFill>
                  <a:schemeClr val="accent5">
                    <a:lumMod val="40000"/>
                    <a:lumOff val="60000"/>
                  </a:schemeClr>
                </a:solidFill>
              </a:rPr>
              <a:t>:   </a:t>
            </a:r>
            <a:br>
              <a:rPr lang="en-US" sz="5400" i="1" dirty="0">
                <a:solidFill>
                  <a:schemeClr val="accent5">
                    <a:lumMod val="40000"/>
                    <a:lumOff val="60000"/>
                  </a:schemeClr>
                </a:solidFill>
              </a:rPr>
            </a:br>
            <a:r>
              <a:rPr lang="en-US" sz="4000" dirty="0">
                <a:solidFill>
                  <a:schemeClr val="bg1"/>
                </a:solidFill>
              </a:rPr>
              <a:t>How to Plan a Breakfast Menu</a:t>
            </a:r>
            <a:br>
              <a:rPr lang="en-US" sz="4000" dirty="0">
                <a:solidFill>
                  <a:schemeClr val="bg1"/>
                </a:solidFill>
              </a:rPr>
            </a:br>
            <a:br>
              <a:rPr lang="en-US" sz="4000" dirty="0">
                <a:solidFill>
                  <a:schemeClr val="bg1"/>
                </a:solidFill>
              </a:rPr>
            </a:br>
            <a:r>
              <a:rPr lang="en-US" sz="3200" dirty="0">
                <a:solidFill>
                  <a:schemeClr val="bg1"/>
                </a:solidFill>
              </a:rPr>
              <a:t>Professional Standards Learning Code 1100</a:t>
            </a:r>
            <a:br>
              <a:rPr lang="en-US" sz="3200" dirty="0">
                <a:solidFill>
                  <a:schemeClr val="bg1"/>
                </a:solidFill>
              </a:rPr>
            </a:br>
            <a:r>
              <a:rPr lang="en-US" sz="3200" dirty="0">
                <a:solidFill>
                  <a:schemeClr val="bg1"/>
                </a:solidFill>
              </a:rPr>
              <a:t>Length: 1.5 hours</a:t>
            </a:r>
            <a:endParaRPr lang="en-US" sz="4000" dirty="0">
              <a:solidFill>
                <a:schemeClr val="bg1"/>
              </a:solidFill>
            </a:endParaRPr>
          </a:p>
        </p:txBody>
      </p:sp>
      <p:sp>
        <p:nvSpPr>
          <p:cNvPr id="3" name="Rectangle 2"/>
          <p:cNvSpPr/>
          <p:nvPr/>
        </p:nvSpPr>
        <p:spPr>
          <a:xfrm>
            <a:off x="9258300" y="4953000"/>
            <a:ext cx="2933700" cy="187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4"/>
          <p:cNvSpPr txBox="1">
            <a:spLocks/>
          </p:cNvSpPr>
          <p:nvPr/>
        </p:nvSpPr>
        <p:spPr>
          <a:xfrm>
            <a:off x="9207500" y="5664943"/>
            <a:ext cx="2971300" cy="914400"/>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nSpc>
                <a:spcPct val="100000"/>
              </a:lnSpc>
              <a:spcBef>
                <a:spcPts val="0"/>
              </a:spcBef>
            </a:pPr>
            <a:r>
              <a:rPr lang="en-US" sz="1000" b="1" i="1" dirty="0">
                <a:solidFill>
                  <a:schemeClr val="tx1"/>
                </a:solidFill>
              </a:rPr>
              <a:t>Released March 2016 – Updated July 2022</a:t>
            </a:r>
          </a:p>
          <a:p>
            <a:pPr>
              <a:lnSpc>
                <a:spcPct val="100000"/>
              </a:lnSpc>
              <a:spcBef>
                <a:spcPts val="0"/>
              </a:spcBef>
            </a:pPr>
            <a:r>
              <a:rPr lang="en-US" sz="1000" dirty="0">
                <a:solidFill>
                  <a:schemeClr val="tx1"/>
                </a:solidFill>
              </a:rPr>
              <a:t>“How to Plan a Breakfast Menu” is intended for the School Food Authorities in the State of Arizona. All regulations are specific to operating the School Breakfast Program under the direction of the Arizona Department of Education. </a:t>
            </a:r>
          </a:p>
        </p:txBody>
      </p:sp>
      <p:sp>
        <p:nvSpPr>
          <p:cNvPr id="2" name="Slide Number Placeholder 1"/>
          <p:cNvSpPr>
            <a:spLocks noGrp="1"/>
          </p:cNvSpPr>
          <p:nvPr>
            <p:ph type="sldNum" sz="quarter" idx="12"/>
          </p:nvPr>
        </p:nvSpPr>
        <p:spPr/>
        <p:txBody>
          <a:bodyPr/>
          <a:lstStyle/>
          <a:p>
            <a:fld id="{4FCBA6A4-4AC1-4AE5-BF17-AC49EE4BA738}" type="slidenum">
              <a:rPr lang="en-US" smtClean="0"/>
              <a:t>1</a:t>
            </a:fld>
            <a:endParaRPr lang="en-US"/>
          </a:p>
        </p:txBody>
      </p:sp>
      <p:pic>
        <p:nvPicPr>
          <p:cNvPr id="10" name="Picture 10" descr="Logo&#10;&#10;Description automatically generated">
            <a:extLst>
              <a:ext uri="{FF2B5EF4-FFF2-40B4-BE49-F238E27FC236}">
                <a16:creationId xmlns:a16="http://schemas.microsoft.com/office/drawing/2014/main" id="{C9591B8D-244C-236A-D87B-417FC4F6583C}"/>
              </a:ext>
            </a:extLst>
          </p:cNvPr>
          <p:cNvPicPr>
            <a:picLocks noChangeAspect="1"/>
          </p:cNvPicPr>
          <p:nvPr/>
        </p:nvPicPr>
        <p:blipFill>
          <a:blip r:embed="rId2"/>
          <a:stretch>
            <a:fillRect/>
          </a:stretch>
        </p:blipFill>
        <p:spPr>
          <a:xfrm>
            <a:off x="9638323" y="3835400"/>
            <a:ext cx="1834662" cy="1834662"/>
          </a:xfrm>
          <a:prstGeom prst="rect">
            <a:avLst/>
          </a:prstGeom>
        </p:spPr>
      </p:pic>
    </p:spTree>
    <p:extLst>
      <p:ext uri="{BB962C8B-B14F-4D97-AF65-F5344CB8AC3E}">
        <p14:creationId xmlns:p14="http://schemas.microsoft.com/office/powerpoint/2010/main" val="264220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your leader!</a:t>
            </a:r>
          </a:p>
        </p:txBody>
      </p:sp>
      <p:pic>
        <p:nvPicPr>
          <p:cNvPr id="1034" name="Picture 10"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614473" y="2322662"/>
            <a:ext cx="3400011" cy="429237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a:xfrm>
            <a:off x="5090653" y="489098"/>
            <a:ext cx="6966667" cy="3830799"/>
          </a:xfrm>
          <a:prstGeom prst="wedgeEllipseCallout">
            <a:avLst>
              <a:gd name="adj1" fmla="val -55454"/>
              <a:gd name="adj2" fmla="val 3994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latin typeface="Comic Sans MS"/>
              </a:rPr>
              <a:t>Hi! I’m Chef Sonny and I will be leading you through this Menu Planning Guide. </a:t>
            </a:r>
            <a:endParaRPr lang="en-US" i="1" dirty="0">
              <a:latin typeface="Comic Sans MS" panose="030F0702030302020204" pitchFamily="66" charset="0"/>
            </a:endParaRPr>
          </a:p>
          <a:p>
            <a:pPr algn="ctr"/>
            <a:endParaRPr lang="en-US" dirty="0"/>
          </a:p>
          <a:p>
            <a:pPr algn="ctr"/>
            <a:r>
              <a:rPr lang="en-US" i="1" dirty="0">
                <a:latin typeface="Comic Sans MS" panose="030F0702030302020204" pitchFamily="66" charset="0"/>
              </a:rPr>
              <a:t>Look for me to provide details about each step of this process!  We’ll be going through how to plan a breakfast menu to meet the daily and weekly requirements. </a:t>
            </a:r>
          </a:p>
        </p:txBody>
      </p:sp>
      <p:sp>
        <p:nvSpPr>
          <p:cNvPr id="3" name="Slide Number Placeholder 2"/>
          <p:cNvSpPr>
            <a:spLocks noGrp="1"/>
          </p:cNvSpPr>
          <p:nvPr>
            <p:ph type="sldNum" sz="quarter" idx="12"/>
          </p:nvPr>
        </p:nvSpPr>
        <p:spPr/>
        <p:txBody>
          <a:bodyPr/>
          <a:lstStyle/>
          <a:p>
            <a:fld id="{4FCBA6A4-4AC1-4AE5-BF17-AC49EE4BA738}" type="slidenum">
              <a:rPr lang="en-US" smtClean="0"/>
              <a:t>10</a:t>
            </a:fld>
            <a:endParaRPr lang="en-US"/>
          </a:p>
        </p:txBody>
      </p:sp>
    </p:spTree>
    <p:extLst>
      <p:ext uri="{BB962C8B-B14F-4D97-AF65-F5344CB8AC3E}">
        <p14:creationId xmlns:p14="http://schemas.microsoft.com/office/powerpoint/2010/main" val="399143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How to Read the </a:t>
            </a:r>
          </a:p>
          <a:p>
            <a:pPr marL="0" indent="0" algn="ctr">
              <a:buNone/>
            </a:pPr>
            <a:r>
              <a:rPr lang="en-US" sz="4800" dirty="0"/>
              <a:t>Meal Pattern Charts</a:t>
            </a:r>
          </a:p>
          <a:p>
            <a:pPr marL="0" indent="0" algn="ctr">
              <a:buNone/>
            </a:pPr>
            <a:endParaRPr lang="en-US" sz="4800" dirty="0"/>
          </a:p>
        </p:txBody>
      </p:sp>
      <p:sp>
        <p:nvSpPr>
          <p:cNvPr id="4" name="Slide Number Placeholder 3"/>
          <p:cNvSpPr>
            <a:spLocks noGrp="1"/>
          </p:cNvSpPr>
          <p:nvPr>
            <p:ph type="sldNum" sz="quarter" idx="12"/>
          </p:nvPr>
        </p:nvSpPr>
        <p:spPr/>
        <p:txBody>
          <a:bodyPr/>
          <a:lstStyle/>
          <a:p>
            <a:fld id="{4FCBA6A4-4AC1-4AE5-BF17-AC49EE4BA738}" type="slidenum">
              <a:rPr lang="en-US" smtClean="0"/>
              <a:t>11</a:t>
            </a:fld>
            <a:endParaRPr lang="en-US"/>
          </a:p>
        </p:txBody>
      </p:sp>
    </p:spTree>
    <p:extLst>
      <p:ext uri="{BB962C8B-B14F-4D97-AF65-F5344CB8AC3E}">
        <p14:creationId xmlns:p14="http://schemas.microsoft.com/office/powerpoint/2010/main" val="48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7BC60469-7AC4-0ACA-E858-006033D6BDA1}"/>
              </a:ext>
            </a:extLst>
          </p:cNvPr>
          <p:cNvPicPr>
            <a:picLocks noChangeAspect="1"/>
          </p:cNvPicPr>
          <p:nvPr/>
        </p:nvPicPr>
        <p:blipFill>
          <a:blip r:embed="rId2"/>
          <a:stretch>
            <a:fillRect/>
          </a:stretch>
        </p:blipFill>
        <p:spPr>
          <a:xfrm>
            <a:off x="6140938" y="1992813"/>
            <a:ext cx="5673969" cy="4367065"/>
          </a:xfrm>
          <a:prstGeom prst="rect">
            <a:avLst/>
          </a:prstGeom>
        </p:spPr>
      </p:pic>
      <p:sp>
        <p:nvSpPr>
          <p:cNvPr id="2" name="Title 1"/>
          <p:cNvSpPr>
            <a:spLocks noGrp="1"/>
          </p:cNvSpPr>
          <p:nvPr>
            <p:ph type="title"/>
          </p:nvPr>
        </p:nvSpPr>
        <p:spPr/>
        <p:txBody>
          <a:bodyPr/>
          <a:lstStyle/>
          <a:p>
            <a:r>
              <a:rPr lang="en-US" dirty="0"/>
              <a:t>SBP Meal Pattern Overview</a:t>
            </a:r>
          </a:p>
        </p:txBody>
      </p:sp>
      <p:pic>
        <p:nvPicPr>
          <p:cNvPr id="4"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806391" y="4453819"/>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710755" y="657518"/>
            <a:ext cx="8027589" cy="123848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solidFill>
                  <a:schemeClr val="tx1"/>
                </a:solidFill>
              </a:rPr>
              <a:t>The SBP Meal Pattern charts are housed on the </a:t>
            </a:r>
            <a:r>
              <a:rPr lang="en-US" dirty="0">
                <a:solidFill>
                  <a:schemeClr val="tx1"/>
                </a:solidFill>
                <a:hlinkClick r:id="rId5">
                  <a:extLst>
                    <a:ext uri="{A12FA001-AC4F-418D-AE19-62706E023703}">
                      <ahyp:hlinkClr xmlns:ahyp="http://schemas.microsoft.com/office/drawing/2018/hyperlinkcolor" val="tx"/>
                    </a:ext>
                  </a:extLst>
                </a:hlinkClick>
              </a:rPr>
              <a:t>NSLP and SBP webpage</a:t>
            </a:r>
            <a:r>
              <a:rPr lang="en-US" dirty="0">
                <a:solidFill>
                  <a:schemeClr val="tx1"/>
                </a:solidFill>
              </a:rPr>
              <a:t> under the ‘Meal Pattern’ accordion. </a:t>
            </a:r>
          </a:p>
        </p:txBody>
      </p:sp>
      <p:sp>
        <p:nvSpPr>
          <p:cNvPr id="7" name="Oval Callout 6"/>
          <p:cNvSpPr/>
          <p:nvPr/>
        </p:nvSpPr>
        <p:spPr>
          <a:xfrm rot="322126">
            <a:off x="2973346" y="2151637"/>
            <a:ext cx="3558195" cy="2972676"/>
          </a:xfrm>
          <a:prstGeom prst="wedgeEllipseCallout">
            <a:avLst>
              <a:gd name="adj1" fmla="val -43136"/>
              <a:gd name="adj2" fmla="val 63378"/>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endParaRPr lang="en-US" sz="1400" i="1" dirty="0">
              <a:solidFill>
                <a:schemeClr val="bg1"/>
              </a:solidFill>
              <a:latin typeface="Comic Sans MS"/>
              <a:ea typeface="+mn-lt"/>
              <a:cs typeface="+mn-lt"/>
            </a:endParaRPr>
          </a:p>
          <a:p>
            <a:pPr algn="ctr"/>
            <a:r>
              <a:rPr lang="en-US" sz="1300" i="1" dirty="0">
                <a:solidFill>
                  <a:schemeClr val="bg1"/>
                </a:solidFill>
                <a:latin typeface="Comic Sans MS"/>
                <a:ea typeface="+mn-lt"/>
                <a:cs typeface="+mn-lt"/>
              </a:rPr>
              <a:t>All </a:t>
            </a:r>
            <a:r>
              <a:rPr lang="en-US" sz="1300" i="1" dirty="0">
                <a:solidFill>
                  <a:schemeClr val="bg1"/>
                </a:solidFill>
                <a:latin typeface="Comic Sans MS"/>
                <a:ea typeface="+mn-lt"/>
                <a:cs typeface="+mn-lt"/>
                <a:hlinkClick r:id="rId6">
                  <a:extLst>
                    <a:ext uri="{A12FA001-AC4F-418D-AE19-62706E023703}">
                      <ahyp:hlinkClr xmlns:ahyp="http://schemas.microsoft.com/office/drawing/2018/hyperlinkcolor" val="tx"/>
                    </a:ext>
                  </a:extLst>
                </a:hlinkClick>
              </a:rPr>
              <a:t>SBP Meal Pattern charts</a:t>
            </a:r>
            <a:r>
              <a:rPr lang="en-US" sz="1300" i="1" dirty="0">
                <a:solidFill>
                  <a:schemeClr val="bg1"/>
                </a:solidFill>
                <a:latin typeface="Comic Sans MS"/>
                <a:ea typeface="+mn-lt"/>
                <a:cs typeface="+mn-lt"/>
              </a:rPr>
              <a:t> are combined into one packet. </a:t>
            </a:r>
            <a:endParaRPr lang="en-US" sz="1300">
              <a:solidFill>
                <a:schemeClr val="bg1"/>
              </a:solidFill>
            </a:endParaRPr>
          </a:p>
          <a:p>
            <a:pPr algn="ctr"/>
            <a:endParaRPr lang="en-US" sz="1300" i="1" dirty="0">
              <a:solidFill>
                <a:schemeClr val="bg1"/>
              </a:solidFill>
              <a:latin typeface="Comic Sans MS"/>
              <a:ea typeface="+mn-lt"/>
              <a:cs typeface="+mn-lt"/>
            </a:endParaRPr>
          </a:p>
          <a:p>
            <a:pPr algn="ctr"/>
            <a:r>
              <a:rPr lang="en-US" sz="1300" i="1" dirty="0">
                <a:solidFill>
                  <a:schemeClr val="bg1"/>
                </a:solidFill>
                <a:latin typeface="Comic Sans MS"/>
                <a:ea typeface="+mn-lt"/>
                <a:cs typeface="+mn-lt"/>
              </a:rPr>
              <a:t>There are 3-day, 4-day, 5-day, 6-day, and 7-day meal pattern charts for SFAs to choose from based on the number of operating days in a week.</a:t>
            </a:r>
            <a:r>
              <a:rPr lang="en-US" sz="1300" b="1" i="1" dirty="0">
                <a:solidFill>
                  <a:schemeClr val="bg1"/>
                </a:solidFill>
                <a:ea typeface="+mn-lt"/>
                <a:cs typeface="+mn-lt"/>
              </a:rPr>
              <a:t> </a:t>
            </a:r>
          </a:p>
          <a:p>
            <a:pPr algn="ctr"/>
            <a:endParaRPr lang="en-US" sz="1400" b="1" i="1" dirty="0">
              <a:solidFill>
                <a:schemeClr val="bg1"/>
              </a:solidFill>
              <a:ea typeface="+mn-lt"/>
              <a:cs typeface="+mn-lt"/>
            </a:endParaRPr>
          </a:p>
        </p:txBody>
      </p:sp>
      <p:cxnSp>
        <p:nvCxnSpPr>
          <p:cNvPr id="8" name="Straight Arrow Connector 7"/>
          <p:cNvCxnSpPr>
            <a:stCxn id="7" idx="7"/>
          </p:cNvCxnSpPr>
          <p:nvPr/>
        </p:nvCxnSpPr>
        <p:spPr>
          <a:xfrm flipV="1">
            <a:off x="6103274" y="2254102"/>
            <a:ext cx="1306057" cy="455190"/>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4FCBA6A4-4AC1-4AE5-BF17-AC49EE4BA738}" type="slidenum">
              <a:rPr lang="en-US" smtClean="0"/>
              <a:t>12</a:t>
            </a:fld>
            <a:endParaRPr lang="en-US"/>
          </a:p>
        </p:txBody>
      </p:sp>
    </p:spTree>
    <p:extLst>
      <p:ext uri="{BB962C8B-B14F-4D97-AF65-F5344CB8AC3E}">
        <p14:creationId xmlns:p14="http://schemas.microsoft.com/office/powerpoint/2010/main" val="106189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C8044597-E979-8FF3-31C5-5D530B94E8BD}"/>
              </a:ext>
            </a:extLst>
          </p:cNvPr>
          <p:cNvPicPr>
            <a:picLocks noChangeAspect="1"/>
          </p:cNvPicPr>
          <p:nvPr/>
        </p:nvPicPr>
        <p:blipFill>
          <a:blip r:embed="rId2"/>
          <a:stretch>
            <a:fillRect/>
          </a:stretch>
        </p:blipFill>
        <p:spPr>
          <a:xfrm>
            <a:off x="4616938" y="888890"/>
            <a:ext cx="5673969" cy="4367065"/>
          </a:xfrm>
          <a:prstGeom prst="rect">
            <a:avLst/>
          </a:prstGeom>
        </p:spPr>
      </p:pic>
      <p:sp>
        <p:nvSpPr>
          <p:cNvPr id="7" name="Oval Callout 6"/>
          <p:cNvSpPr/>
          <p:nvPr/>
        </p:nvSpPr>
        <p:spPr>
          <a:xfrm flipH="1">
            <a:off x="4052396" y="5099919"/>
            <a:ext cx="6144225" cy="1555423"/>
          </a:xfrm>
          <a:prstGeom prst="wedgeEllipseCallout">
            <a:avLst>
              <a:gd name="adj1" fmla="val -67836"/>
              <a:gd name="adj2" fmla="val -45682"/>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Now that you’ve printed the chart that meets your menu planning needs, let’s get a bit more specific.</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Circle the number of days you’re planning for. As you can see, I will be planning for a </a:t>
            </a:r>
          </a:p>
          <a:p>
            <a:pPr algn="ctr"/>
            <a:r>
              <a:rPr lang="en-US" sz="1300" i="1" dirty="0">
                <a:solidFill>
                  <a:schemeClr val="bg1"/>
                </a:solidFill>
                <a:latin typeface="Comic Sans MS" panose="030F0702030302020204" pitchFamily="66" charset="0"/>
              </a:rPr>
              <a:t>5-Day week throughout this guide. </a:t>
            </a:r>
          </a:p>
        </p:txBody>
      </p:sp>
      <p:sp>
        <p:nvSpPr>
          <p:cNvPr id="2" name="Title 1"/>
          <p:cNvSpPr>
            <a:spLocks noGrp="1"/>
          </p:cNvSpPr>
          <p:nvPr>
            <p:ph type="title"/>
          </p:nvPr>
        </p:nvSpPr>
        <p:spPr/>
        <p:txBody>
          <a:bodyPr/>
          <a:lstStyle/>
          <a:p>
            <a:r>
              <a:rPr lang="en-US" dirty="0"/>
              <a:t>SBP Meal Pattern Overview</a:t>
            </a:r>
          </a:p>
        </p:txBody>
      </p:sp>
      <p:sp>
        <p:nvSpPr>
          <p:cNvPr id="10" name="Oval 9"/>
          <p:cNvSpPr/>
          <p:nvPr/>
        </p:nvSpPr>
        <p:spPr>
          <a:xfrm>
            <a:off x="6042727" y="1006979"/>
            <a:ext cx="693860" cy="28941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FCBA6A4-4AC1-4AE5-BF17-AC49EE4BA738}" type="slidenum">
              <a:rPr lang="en-US" smtClean="0"/>
              <a:t>13</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1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3783007E-D5EE-39C1-3A93-F3000C5A853A}"/>
              </a:ext>
            </a:extLst>
          </p:cNvPr>
          <p:cNvPicPr>
            <a:picLocks noChangeAspect="1"/>
          </p:cNvPicPr>
          <p:nvPr/>
        </p:nvPicPr>
        <p:blipFill>
          <a:blip r:embed="rId2"/>
          <a:stretch>
            <a:fillRect/>
          </a:stretch>
        </p:blipFill>
        <p:spPr>
          <a:xfrm>
            <a:off x="4104559" y="390996"/>
            <a:ext cx="6113584" cy="4708988"/>
          </a:xfrm>
          <a:prstGeom prst="rect">
            <a:avLst/>
          </a:prstGeom>
        </p:spPr>
      </p:pic>
      <p:sp>
        <p:nvSpPr>
          <p:cNvPr id="7" name="Oval Callout 6"/>
          <p:cNvSpPr/>
          <p:nvPr/>
        </p:nvSpPr>
        <p:spPr>
          <a:xfrm flipH="1">
            <a:off x="1345223" y="4703885"/>
            <a:ext cx="8851394" cy="2092569"/>
          </a:xfrm>
          <a:prstGeom prst="wedgeEllipseCallout">
            <a:avLst>
              <a:gd name="adj1" fmla="val -63267"/>
              <a:gd name="adj2" fmla="val -24094"/>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panose="030F0702030302020204" pitchFamily="66" charset="0"/>
              </a:rPr>
              <a:t>This chart also provides an explanation of the requirements for Serve Only or Offer Versus Serve (OVS). However, these notes apply to what a meal looks like at the point of service, not what must be planned.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The topics of Serve Only and OVS will not be covered in this guide. We will only be reviewing how to plan a menu that meets the meal pattern. You can review the </a:t>
            </a:r>
            <a:r>
              <a:rPr lang="en-US" sz="1300" i="1" dirty="0">
                <a:solidFill>
                  <a:schemeClr val="bg1"/>
                </a:solidFill>
                <a:latin typeface="Comic Sans MS"/>
                <a:hlinkClick r:id="rId3">
                  <a:extLst>
                    <a:ext uri="{A12FA001-AC4F-418D-AE19-62706E023703}">
                      <ahyp:hlinkClr xmlns:ahyp="http://schemas.microsoft.com/office/drawing/2018/hyperlinkcolor" val="tx"/>
                    </a:ext>
                  </a:extLst>
                </a:hlinkClick>
              </a:rPr>
              <a:t>Offer Versus Serve Manual</a:t>
            </a:r>
            <a:r>
              <a:rPr lang="en-US" sz="1300" i="1" dirty="0">
                <a:solidFill>
                  <a:schemeClr val="bg1"/>
                </a:solidFill>
                <a:latin typeface="Comic Sans MS"/>
              </a:rPr>
              <a:t> for further details about that meal service option.</a:t>
            </a: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14</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304350" y="1073761"/>
            <a:ext cx="5710594" cy="830600"/>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65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FC3CB0B3-CB81-A1E5-0F51-0AC6516ECF90}"/>
              </a:ext>
            </a:extLst>
          </p:cNvPr>
          <p:cNvPicPr>
            <a:picLocks noChangeAspect="1"/>
          </p:cNvPicPr>
          <p:nvPr/>
        </p:nvPicPr>
        <p:blipFill>
          <a:blip r:embed="rId2"/>
          <a:stretch>
            <a:fillRect/>
          </a:stretch>
        </p:blipFill>
        <p:spPr>
          <a:xfrm>
            <a:off x="4333629" y="468813"/>
            <a:ext cx="6113584" cy="4708988"/>
          </a:xfrm>
          <a:prstGeom prst="rect">
            <a:avLst/>
          </a:prstGeom>
        </p:spPr>
      </p:pic>
      <p:sp>
        <p:nvSpPr>
          <p:cNvPr id="7" name="Oval Callout 6"/>
          <p:cNvSpPr/>
          <p:nvPr/>
        </p:nvSpPr>
        <p:spPr>
          <a:xfrm flipH="1">
            <a:off x="4052396" y="5099919"/>
            <a:ext cx="6144225" cy="1555423"/>
          </a:xfrm>
          <a:prstGeom prst="wedgeEllipseCallout">
            <a:avLst>
              <a:gd name="adj1" fmla="val -67836"/>
              <a:gd name="adj2" fmla="val -45682"/>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Next, let’s look at the grade groups. The chart shows the required amounts for the different grade groups in each column. Circle the grade groups you’re planning for. As you can see, I will be planning for grades K-8 throughout this guide. </a:t>
            </a:r>
          </a:p>
        </p:txBody>
      </p:sp>
      <p:sp>
        <p:nvSpPr>
          <p:cNvPr id="2" name="Title 1"/>
          <p:cNvSpPr>
            <a:spLocks noGrp="1"/>
          </p:cNvSpPr>
          <p:nvPr>
            <p:ph type="title"/>
          </p:nvPr>
        </p:nvSpPr>
        <p:spPr/>
        <p:txBody>
          <a:bodyPr/>
          <a:lstStyle/>
          <a:p>
            <a:r>
              <a:rPr lang="en-US" dirty="0"/>
              <a:t>SBP Meal Pattern Overview</a:t>
            </a:r>
          </a:p>
        </p:txBody>
      </p:sp>
      <p:sp>
        <p:nvSpPr>
          <p:cNvPr id="10" name="Oval 9"/>
          <p:cNvSpPr/>
          <p:nvPr/>
        </p:nvSpPr>
        <p:spPr>
          <a:xfrm>
            <a:off x="8200926" y="1909837"/>
            <a:ext cx="703385" cy="29894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FCBA6A4-4AC1-4AE5-BF17-AC49EE4BA738}" type="slidenum">
              <a:rPr lang="en-US" smtClean="0"/>
              <a:t>15</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2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able&#10;&#10;Description automatically generated">
            <a:extLst>
              <a:ext uri="{FF2B5EF4-FFF2-40B4-BE49-F238E27FC236}">
                <a16:creationId xmlns:a16="http://schemas.microsoft.com/office/drawing/2014/main" id="{48978135-D41E-0320-C0B1-40225CAD6F12}"/>
              </a:ext>
            </a:extLst>
          </p:cNvPr>
          <p:cNvPicPr>
            <a:picLocks noChangeAspect="1"/>
          </p:cNvPicPr>
          <p:nvPr/>
        </p:nvPicPr>
        <p:blipFill>
          <a:blip r:embed="rId2"/>
          <a:stretch>
            <a:fillRect/>
          </a:stretch>
        </p:blipFill>
        <p:spPr>
          <a:xfrm>
            <a:off x="4441092" y="439505"/>
            <a:ext cx="6113584" cy="4708988"/>
          </a:xfrm>
          <a:prstGeom prst="rect">
            <a:avLst/>
          </a:prstGeom>
        </p:spPr>
      </p:pic>
      <p:sp>
        <p:nvSpPr>
          <p:cNvPr id="7" name="Oval Callout 6"/>
          <p:cNvSpPr/>
          <p:nvPr/>
        </p:nvSpPr>
        <p:spPr>
          <a:xfrm flipH="1">
            <a:off x="4052396" y="5099919"/>
            <a:ext cx="6144225" cy="1555423"/>
          </a:xfrm>
          <a:prstGeom prst="wedgeEllipseCallout">
            <a:avLst>
              <a:gd name="adj1" fmla="val -67836"/>
              <a:gd name="adj2" fmla="val -45682"/>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This chart shows you the weekly and daily requirements for each breakfast component. Notice that for breakfast, only fluid milk, fruit/juice/vegetables, and grains/breads are required. Meat/Meat Alternates are optional. </a:t>
            </a: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16</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40885" y="2130622"/>
            <a:ext cx="2351794" cy="305370"/>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0885" y="2435992"/>
            <a:ext cx="2351794" cy="541827"/>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0885" y="2987588"/>
            <a:ext cx="2351794" cy="481807"/>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77095" y="1922096"/>
            <a:ext cx="1085850" cy="21145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449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449F9C8E-20D6-787B-66CB-170ABD4A2B7A}"/>
              </a:ext>
            </a:extLst>
          </p:cNvPr>
          <p:cNvPicPr>
            <a:picLocks noChangeAspect="1"/>
          </p:cNvPicPr>
          <p:nvPr/>
        </p:nvPicPr>
        <p:blipFill>
          <a:blip r:embed="rId2"/>
          <a:stretch>
            <a:fillRect/>
          </a:stretch>
        </p:blipFill>
        <p:spPr>
          <a:xfrm>
            <a:off x="4421553" y="376173"/>
            <a:ext cx="6252374" cy="4811397"/>
          </a:xfrm>
          <a:prstGeom prst="rect">
            <a:avLst/>
          </a:prstGeom>
        </p:spPr>
      </p:pic>
      <p:sp>
        <p:nvSpPr>
          <p:cNvPr id="7" name="Oval Callout 6"/>
          <p:cNvSpPr/>
          <p:nvPr/>
        </p:nvSpPr>
        <p:spPr>
          <a:xfrm flipH="1">
            <a:off x="4052395" y="4853355"/>
            <a:ext cx="6144225" cy="1801988"/>
          </a:xfrm>
          <a:prstGeom prst="wedgeEllipseCallout">
            <a:avLst>
              <a:gd name="adj1" fmla="val -68838"/>
              <a:gd name="adj2" fmla="val -2958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panose="030F0702030302020204" pitchFamily="66" charset="0"/>
              </a:rPr>
              <a:t>Here, I highlighted the requirements for the K-8 Meal Pattern.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For grains, the daily requirement is listed at the top of the box, and the weekly requirement is listed at the bottom of the box. This means I need to plan at least 1 </a:t>
            </a:r>
            <a:r>
              <a:rPr lang="en-US" sz="1300" i="1" dirty="0">
                <a:solidFill>
                  <a:schemeClr val="bg1"/>
                </a:solidFill>
                <a:latin typeface="Comic Sans MS"/>
                <a:ea typeface="+mn-lt"/>
                <a:cs typeface="+mn-lt"/>
              </a:rPr>
              <a:t>oz eq</a:t>
            </a:r>
            <a:r>
              <a:rPr lang="en-US" sz="1300" i="1" dirty="0">
                <a:solidFill>
                  <a:schemeClr val="bg1"/>
                </a:solidFill>
                <a:latin typeface="Comic Sans MS"/>
              </a:rPr>
              <a:t> daily, and at least 8 oz eq weekly. </a:t>
            </a:r>
            <a:endParaRPr lang="en-US" sz="1300" i="1" dirty="0">
              <a:solidFill>
                <a:schemeClr val="bg1"/>
              </a:solidFill>
              <a:latin typeface="Comic Sans MS" panose="030F0702030302020204" pitchFamily="66" charset="0"/>
            </a:endParaRP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17</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3145" y="2067628"/>
            <a:ext cx="692851" cy="344446"/>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3145" y="2412074"/>
            <a:ext cx="692851" cy="590674"/>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3145" y="3010710"/>
            <a:ext cx="692851" cy="491575"/>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726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33417EF4-BF64-E36E-B3C2-97D2E08E73D4}"/>
              </a:ext>
            </a:extLst>
          </p:cNvPr>
          <p:cNvPicPr>
            <a:picLocks noChangeAspect="1"/>
          </p:cNvPicPr>
          <p:nvPr/>
        </p:nvPicPr>
        <p:blipFill>
          <a:blip r:embed="rId2"/>
          <a:stretch>
            <a:fillRect/>
          </a:stretch>
        </p:blipFill>
        <p:spPr>
          <a:xfrm>
            <a:off x="3972168" y="273673"/>
            <a:ext cx="6523891" cy="5021603"/>
          </a:xfrm>
          <a:prstGeom prst="rect">
            <a:avLst/>
          </a:prstGeom>
        </p:spPr>
      </p:pic>
      <p:sp>
        <p:nvSpPr>
          <p:cNvPr id="7" name="Oval Callout 6"/>
          <p:cNvSpPr/>
          <p:nvPr/>
        </p:nvSpPr>
        <p:spPr>
          <a:xfrm flipH="1">
            <a:off x="3428998" y="5266592"/>
            <a:ext cx="6767621" cy="1388750"/>
          </a:xfrm>
          <a:prstGeom prst="wedgeEllipseCallout">
            <a:avLst>
              <a:gd name="adj1" fmla="val -66277"/>
              <a:gd name="adj2" fmla="val -56445"/>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a:rPr>
              <a:t>Let’s pause to talk about meat/meat alternates at breakfast. They are not required, which is why the chart shows a 0 for each grade group. They are optional. If you choose to plan and offer a meat/meat alternate, the oz eq can be counted toward the weekly grain requirement.</a:t>
            </a: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18</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110953" y="3620634"/>
            <a:ext cx="692850" cy="394860"/>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89046" y="3620634"/>
            <a:ext cx="2527299" cy="394860"/>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07949" y="3471164"/>
            <a:ext cx="772259" cy="15284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22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8BF76C9F-AB8D-4CB8-7B8A-5F8FA4A0972B}"/>
              </a:ext>
            </a:extLst>
          </p:cNvPr>
          <p:cNvPicPr>
            <a:picLocks noChangeAspect="1"/>
          </p:cNvPicPr>
          <p:nvPr/>
        </p:nvPicPr>
        <p:blipFill>
          <a:blip r:embed="rId2"/>
          <a:stretch>
            <a:fillRect/>
          </a:stretch>
        </p:blipFill>
        <p:spPr>
          <a:xfrm>
            <a:off x="3884245" y="488352"/>
            <a:ext cx="6523891" cy="5021603"/>
          </a:xfrm>
          <a:prstGeom prst="rect">
            <a:avLst/>
          </a:prstGeom>
        </p:spPr>
      </p:pic>
      <p:sp>
        <p:nvSpPr>
          <p:cNvPr id="7" name="Oval Callout 6"/>
          <p:cNvSpPr/>
          <p:nvPr/>
        </p:nvSpPr>
        <p:spPr>
          <a:xfrm flipH="1">
            <a:off x="3428997" y="5266592"/>
            <a:ext cx="6767621" cy="1591408"/>
          </a:xfrm>
          <a:prstGeom prst="wedgeEllipseCallout">
            <a:avLst>
              <a:gd name="adj1" fmla="val -66407"/>
              <a:gd name="adj2" fmla="val -55074"/>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a:rPr>
              <a:t>It’s also important to note that if you choose to offer a meat/meat alternate, it can only be offered after you offer at least 1 oz eq of grain. This means you can plan toast (a grain) and yogurt (a meat/meat alternate), but you could not plan eggs (a meat/meat alternate) and yogurt (a meat/meat alternate). </a:t>
            </a:r>
            <a:endParaRPr lang="en-US" sz="1300" i="1" dirty="0">
              <a:solidFill>
                <a:schemeClr val="bg1"/>
              </a:solidFill>
              <a:latin typeface="Comic Sans MS" panose="030F0702030302020204" pitchFamily="66" charset="0"/>
            </a:endParaRP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19</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13261" y="3797701"/>
            <a:ext cx="702620" cy="441508"/>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05592" y="3799833"/>
            <a:ext cx="2501687" cy="439375"/>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21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solidFill>
                  <a:schemeClr val="accent1">
                    <a:lumMod val="40000"/>
                    <a:lumOff val="60000"/>
                  </a:schemeClr>
                </a:solidFill>
              </a:rPr>
              <a:t>Step by Step Instruction:</a:t>
            </a:r>
            <a:r>
              <a:rPr lang="en-US" sz="4000" i="1" dirty="0">
                <a:solidFill>
                  <a:schemeClr val="accent5">
                    <a:lumMod val="40000"/>
                    <a:lumOff val="60000"/>
                  </a:schemeClr>
                </a:solidFill>
              </a:rPr>
              <a:t>   </a:t>
            </a:r>
            <a:br>
              <a:rPr lang="en-US" i="1" dirty="0">
                <a:solidFill>
                  <a:schemeClr val="accent5">
                    <a:lumMod val="40000"/>
                    <a:lumOff val="60000"/>
                  </a:schemeClr>
                </a:solidFill>
              </a:rPr>
            </a:br>
            <a:r>
              <a:rPr lang="en-US" i="1" dirty="0">
                <a:solidFill>
                  <a:schemeClr val="bg1"/>
                </a:solidFill>
              </a:rPr>
              <a:t>How to Plan a Breakfast Menu</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sz="2400" b="1" dirty="0"/>
              <a:t>Intended Audience and Content </a:t>
            </a:r>
          </a:p>
          <a:p>
            <a:r>
              <a:rPr lang="en-US" dirty="0"/>
              <a:t>This </a:t>
            </a:r>
            <a:r>
              <a:rPr lang="en-US" i="1" dirty="0"/>
              <a:t>How-To-Guide </a:t>
            </a:r>
            <a:r>
              <a:rPr lang="en-US" dirty="0"/>
              <a:t>is intended for School Food Authorities (SFAs) operating the School Breakfast Program (SBP) who plan menus and ensure menus meet the SBP meal pattern. </a:t>
            </a:r>
          </a:p>
          <a:p>
            <a:r>
              <a:rPr lang="en-US" dirty="0"/>
              <a:t>The following slides will only cover how-to instructions for planning a weekly breakfast menu. All crediting statements for grains and meat/meat alternates are fictional for the purposes of illustrating the process of how to plan a breakfast menu. </a:t>
            </a:r>
            <a:endParaRPr lang="en-US" b="1"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t>2</a:t>
            </a:fld>
            <a:endParaRPr lang="en-US"/>
          </a:p>
        </p:txBody>
      </p:sp>
    </p:spTree>
    <p:extLst>
      <p:ext uri="{BB962C8B-B14F-4D97-AF65-F5344CB8AC3E}">
        <p14:creationId xmlns:p14="http://schemas.microsoft.com/office/powerpoint/2010/main" val="3136177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2B67310D-C07C-822D-7C4E-AFAE7E817D40}"/>
              </a:ext>
            </a:extLst>
          </p:cNvPr>
          <p:cNvPicPr>
            <a:picLocks noChangeAspect="1"/>
          </p:cNvPicPr>
          <p:nvPr/>
        </p:nvPicPr>
        <p:blipFill>
          <a:blip r:embed="rId2"/>
          <a:stretch>
            <a:fillRect/>
          </a:stretch>
        </p:blipFill>
        <p:spPr>
          <a:xfrm>
            <a:off x="3903784" y="576275"/>
            <a:ext cx="6523891" cy="5021603"/>
          </a:xfrm>
          <a:prstGeom prst="rect">
            <a:avLst/>
          </a:prstGeom>
        </p:spPr>
      </p:pic>
      <p:sp>
        <p:nvSpPr>
          <p:cNvPr id="7" name="Oval Callout 6"/>
          <p:cNvSpPr/>
          <p:nvPr/>
        </p:nvSpPr>
        <p:spPr>
          <a:xfrm flipH="1">
            <a:off x="1107831" y="5301760"/>
            <a:ext cx="9088786" cy="1556240"/>
          </a:xfrm>
          <a:prstGeom prst="wedgeEllipseCallout">
            <a:avLst>
              <a:gd name="adj1" fmla="val -62441"/>
              <a:gd name="adj2" fmla="val -55074"/>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a:rPr>
              <a:t>This chart also shows the nutrient requirements that must be met. Notice that for calories, sodium and saturated fat, the requirements are based on the weekly average. This means that some days may be higher, and some days may be lower than the numbers listed, but the menu is in compliance as long as the weekly average meets these guidelines. </a:t>
            </a: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No trans fat is allowed for items planned for breakfast. </a:t>
            </a:r>
            <a:endParaRPr lang="en-US" sz="1300" i="1" dirty="0">
              <a:solidFill>
                <a:schemeClr val="bg1"/>
              </a:solidFill>
              <a:latin typeface="Comic Sans MS" panose="030F0702030302020204" pitchFamily="66" charset="0"/>
            </a:endParaRP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20</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023030" y="4471531"/>
            <a:ext cx="722158" cy="566460"/>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30431" y="4471532"/>
            <a:ext cx="2526068" cy="566460"/>
          </a:xfrm>
          <a:prstGeom prst="rect">
            <a:avLst/>
          </a:prstGeom>
          <a:solidFill>
            <a:schemeClr val="accent1">
              <a:lumMod val="60000"/>
              <a:lumOff val="40000"/>
              <a:alpha val="38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8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a:t>
            </a:r>
          </a:p>
        </p:txBody>
      </p:sp>
      <p:sp>
        <p:nvSpPr>
          <p:cNvPr id="3" name="Content Placeholder 2"/>
          <p:cNvSpPr>
            <a:spLocks noGrp="1"/>
          </p:cNvSpPr>
          <p:nvPr>
            <p:ph idx="1"/>
          </p:nvPr>
        </p:nvSpPr>
        <p:spPr/>
        <p:txBody>
          <a:bodyPr/>
          <a:lstStyle/>
          <a:p>
            <a:pPr marL="0" indent="0">
              <a:buNone/>
            </a:pPr>
            <a:r>
              <a:rPr lang="en-US" dirty="0"/>
              <a:t>Which of the following is true about meat/meat alternates (i.e. eggs, yogurt, cheese, meat) in the breakfast meal pattern?</a:t>
            </a:r>
          </a:p>
          <a:p>
            <a:pPr marL="457200" indent="-457200">
              <a:buAutoNum type="alphaUcPeriod"/>
            </a:pPr>
            <a:r>
              <a:rPr lang="en-US" dirty="0"/>
              <a:t>A meat/meat alternate must be planned every day.</a:t>
            </a:r>
          </a:p>
          <a:p>
            <a:pPr marL="457200" indent="-457200">
              <a:buAutoNum type="alphaUcPeriod"/>
            </a:pPr>
            <a:r>
              <a:rPr lang="en-US" dirty="0"/>
              <a:t>Meat/meat alternates are not allowed to be served at breakfast.</a:t>
            </a:r>
          </a:p>
          <a:p>
            <a:pPr marL="457200" indent="-457200">
              <a:buFont typeface="+mj-lt"/>
              <a:buAutoNum type="alphaUcPeriod"/>
            </a:pPr>
            <a:r>
              <a:rPr lang="en-US" dirty="0"/>
              <a:t>Meat/Meat Alternates are optional and may be served in addition to a grain.  </a:t>
            </a:r>
          </a:p>
          <a:p>
            <a:pPr marL="457200" indent="-457200">
              <a:buAutoNum type="alphaUcPeriod"/>
            </a:pPr>
            <a:r>
              <a:rPr lang="en-US" dirty="0"/>
              <a:t>The only meat/meat alternate allowed at breakfast is yogurt.</a:t>
            </a:r>
          </a:p>
          <a:p>
            <a:pPr marL="0" indent="0">
              <a:buNone/>
            </a:pPr>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t>21</a:t>
            </a:fld>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9882554" y="5073161"/>
            <a:ext cx="1600200" cy="1608994"/>
          </a:xfrm>
          <a:prstGeom prst="rect">
            <a:avLst/>
          </a:prstGeom>
        </p:spPr>
      </p:pic>
    </p:spTree>
    <p:extLst>
      <p:ext uri="{BB962C8B-B14F-4D97-AF65-F5344CB8AC3E}">
        <p14:creationId xmlns:p14="http://schemas.microsoft.com/office/powerpoint/2010/main" val="71540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a:t>
            </a:r>
            <a:br>
              <a:rPr lang="en-US" sz="3200" dirty="0"/>
            </a:br>
            <a:br>
              <a:rPr lang="en-US" sz="3200" dirty="0"/>
            </a:br>
            <a:r>
              <a:rPr lang="en-US" sz="3200" dirty="0"/>
              <a:t>ANSWER</a:t>
            </a:r>
          </a:p>
        </p:txBody>
      </p:sp>
      <p:sp>
        <p:nvSpPr>
          <p:cNvPr id="3" name="Content Placeholder 2"/>
          <p:cNvSpPr>
            <a:spLocks noGrp="1"/>
          </p:cNvSpPr>
          <p:nvPr>
            <p:ph idx="1"/>
          </p:nvPr>
        </p:nvSpPr>
        <p:spPr/>
        <p:txBody>
          <a:bodyPr/>
          <a:lstStyle/>
          <a:p>
            <a:pPr marL="0" indent="0">
              <a:buNone/>
            </a:pPr>
            <a:r>
              <a:rPr lang="en-US" dirty="0"/>
              <a:t>Which of the following is true about meat/meat alternates in the breakfast meal pattern?</a:t>
            </a:r>
          </a:p>
          <a:p>
            <a:pPr marL="457200" indent="-457200">
              <a:buAutoNum type="alphaUcPeriod"/>
            </a:pPr>
            <a:r>
              <a:rPr lang="en-US" dirty="0"/>
              <a:t>A meat/meat alternate must be planned every day.</a:t>
            </a:r>
          </a:p>
          <a:p>
            <a:pPr marL="457200" indent="-457200">
              <a:buAutoNum type="alphaUcPeriod"/>
            </a:pPr>
            <a:r>
              <a:rPr lang="en-US" dirty="0"/>
              <a:t>Meat/meat alternates are not allowed to be served at breakfast.</a:t>
            </a:r>
          </a:p>
          <a:p>
            <a:pPr marL="457200" indent="-457200">
              <a:buFont typeface="+mj-lt"/>
              <a:buAutoNum type="alphaUcPeriod"/>
            </a:pPr>
            <a:r>
              <a:rPr lang="en-US" b="1" dirty="0">
                <a:solidFill>
                  <a:schemeClr val="tx1"/>
                </a:solidFill>
              </a:rPr>
              <a:t>Meat/Meat Alternates are optional and may be served in addition to a grain.</a:t>
            </a:r>
            <a:r>
              <a:rPr lang="en-US" b="1" dirty="0"/>
              <a:t>  </a:t>
            </a:r>
          </a:p>
          <a:p>
            <a:pPr marL="457200" indent="-457200">
              <a:buAutoNum type="alphaUcPeriod"/>
            </a:pPr>
            <a:r>
              <a:rPr lang="en-US" dirty="0"/>
              <a:t>The only meat/meat alternate allowed at breakfast is yogurt. </a:t>
            </a:r>
          </a:p>
          <a:p>
            <a:pPr marL="0" indent="0">
              <a:buNone/>
            </a:pPr>
            <a:endParaRPr lang="en-US" dirty="0"/>
          </a:p>
          <a:p>
            <a:pPr marL="0" indent="0">
              <a:buNone/>
            </a:pPr>
            <a:r>
              <a:rPr lang="en-US" dirty="0"/>
              <a:t>A grain must be planned every day. However, 1 </a:t>
            </a:r>
            <a:r>
              <a:rPr lang="en-US" dirty="0">
                <a:ea typeface="+mn-lt"/>
                <a:cs typeface="+mn-lt"/>
              </a:rPr>
              <a:t>oz eq</a:t>
            </a:r>
            <a:r>
              <a:rPr lang="en-US" dirty="0"/>
              <a:t> of grains per day won’t be enough to meet the weekly minimum of 8 </a:t>
            </a:r>
            <a:r>
              <a:rPr lang="en-US" dirty="0">
                <a:ea typeface="+mn-lt"/>
                <a:cs typeface="+mn-lt"/>
              </a:rPr>
              <a:t>oz eq</a:t>
            </a:r>
            <a:r>
              <a:rPr lang="en-US" dirty="0"/>
              <a:t>. Additional grains, or meat/meat alternates can be planned to meet the weekly requirement.  Even so, meat/meat alternates cannot be counted as a grain unless at least 1 </a:t>
            </a:r>
            <a:r>
              <a:rPr lang="en-US" dirty="0">
                <a:ea typeface="+mn-lt"/>
                <a:cs typeface="+mn-lt"/>
              </a:rPr>
              <a:t>oz eq</a:t>
            </a:r>
            <a:r>
              <a:rPr lang="en-US" dirty="0"/>
              <a:t> of grain is offered. </a:t>
            </a:r>
          </a:p>
        </p:txBody>
      </p:sp>
      <p:sp>
        <p:nvSpPr>
          <p:cNvPr id="4" name="Slide Number Placeholder 3"/>
          <p:cNvSpPr>
            <a:spLocks noGrp="1"/>
          </p:cNvSpPr>
          <p:nvPr>
            <p:ph type="sldNum" sz="quarter" idx="12"/>
          </p:nvPr>
        </p:nvSpPr>
        <p:spPr/>
        <p:txBody>
          <a:bodyPr/>
          <a:lstStyle/>
          <a:p>
            <a:fld id="{4FCBA6A4-4AC1-4AE5-BF17-AC49EE4BA738}" type="slidenum">
              <a:rPr lang="en-US" smtClean="0"/>
              <a:t>22</a:t>
            </a:fld>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10185400" y="5219699"/>
            <a:ext cx="1600200" cy="1608994"/>
          </a:xfrm>
          <a:prstGeom prst="rect">
            <a:avLst/>
          </a:prstGeom>
        </p:spPr>
      </p:pic>
    </p:spTree>
    <p:extLst>
      <p:ext uri="{BB962C8B-B14F-4D97-AF65-F5344CB8AC3E}">
        <p14:creationId xmlns:p14="http://schemas.microsoft.com/office/powerpoint/2010/main" val="190229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Planning the Menu to Meet the Daily Requirements</a:t>
            </a:r>
          </a:p>
          <a:p>
            <a:pPr marL="0" indent="0" algn="ctr">
              <a:buNone/>
            </a:pPr>
            <a:endParaRPr lang="en-US" sz="4800" dirty="0"/>
          </a:p>
        </p:txBody>
      </p:sp>
      <p:sp>
        <p:nvSpPr>
          <p:cNvPr id="4" name="Slide Number Placeholder 3"/>
          <p:cNvSpPr>
            <a:spLocks noGrp="1"/>
          </p:cNvSpPr>
          <p:nvPr>
            <p:ph type="sldNum" sz="quarter" idx="12"/>
          </p:nvPr>
        </p:nvSpPr>
        <p:spPr/>
        <p:txBody>
          <a:bodyPr/>
          <a:lstStyle/>
          <a:p>
            <a:fld id="{4FCBA6A4-4AC1-4AE5-BF17-AC49EE4BA738}" type="slidenum">
              <a:rPr lang="en-US" smtClean="0"/>
              <a:t>23</a:t>
            </a:fld>
            <a:endParaRPr lang="en-US"/>
          </a:p>
        </p:txBody>
      </p:sp>
    </p:spTree>
    <p:extLst>
      <p:ext uri="{BB962C8B-B14F-4D97-AF65-F5344CB8AC3E}">
        <p14:creationId xmlns:p14="http://schemas.microsoft.com/office/powerpoint/2010/main" val="28596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785F239A-82BD-C1CA-05C2-E58D1223E9D1}"/>
              </a:ext>
            </a:extLst>
          </p:cNvPr>
          <p:cNvPicPr>
            <a:picLocks noChangeAspect="1"/>
          </p:cNvPicPr>
          <p:nvPr/>
        </p:nvPicPr>
        <p:blipFill>
          <a:blip r:embed="rId2"/>
          <a:stretch>
            <a:fillRect/>
          </a:stretch>
        </p:blipFill>
        <p:spPr>
          <a:xfrm>
            <a:off x="3884245" y="488352"/>
            <a:ext cx="6523891" cy="5021603"/>
          </a:xfrm>
          <a:prstGeom prst="rect">
            <a:avLst/>
          </a:prstGeom>
        </p:spPr>
      </p:pic>
      <p:sp>
        <p:nvSpPr>
          <p:cNvPr id="7" name="Oval Callout 6"/>
          <p:cNvSpPr/>
          <p:nvPr/>
        </p:nvSpPr>
        <p:spPr>
          <a:xfrm flipH="1">
            <a:off x="1872759" y="5020408"/>
            <a:ext cx="8634048" cy="1837592"/>
          </a:xfrm>
          <a:prstGeom prst="wedgeEllipseCallout">
            <a:avLst>
              <a:gd name="adj1" fmla="val -63392"/>
              <a:gd name="adj2" fmla="val -3880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The first decision I made as the menu planner was which grade group I’m planning for.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Since my school has students in grades K-8, I am going to plan based on the K-8 grade group requirements. I could have chosen to plan 2 different menus: one for K-5 and one for 6-8. However, it will be easier for me and my staff if I plan using the K-8 requirements. </a:t>
            </a:r>
          </a:p>
        </p:txBody>
      </p:sp>
      <p:sp>
        <p:nvSpPr>
          <p:cNvPr id="2" name="Title 1"/>
          <p:cNvSpPr>
            <a:spLocks noGrp="1"/>
          </p:cNvSpPr>
          <p:nvPr>
            <p:ph type="title"/>
          </p:nvPr>
        </p:nvSpPr>
        <p:spPr/>
        <p:txBody>
          <a:bodyPr/>
          <a:lstStyle/>
          <a:p>
            <a:r>
              <a:rPr lang="en-US" dirty="0"/>
              <a:t>SBP Meal Pattern Overview</a:t>
            </a:r>
          </a:p>
        </p:txBody>
      </p:sp>
      <p:sp>
        <p:nvSpPr>
          <p:cNvPr id="3" name="Slide Number Placeholder 2"/>
          <p:cNvSpPr>
            <a:spLocks noGrp="1"/>
          </p:cNvSpPr>
          <p:nvPr>
            <p:ph type="sldNum" sz="quarter" idx="12"/>
          </p:nvPr>
        </p:nvSpPr>
        <p:spPr/>
        <p:txBody>
          <a:bodyPr/>
          <a:lstStyle/>
          <a:p>
            <a:fld id="{4FCBA6A4-4AC1-4AE5-BF17-AC49EE4BA738}" type="slidenum">
              <a:rPr lang="en-US" smtClean="0"/>
              <a:t>24</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7964199" y="2023737"/>
            <a:ext cx="818237" cy="27940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869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a:xfrm rot="322126" flipH="1">
            <a:off x="4023578" y="755862"/>
            <a:ext cx="7073739" cy="2511150"/>
          </a:xfrm>
          <a:prstGeom prst="wedgeEllipseCallout">
            <a:avLst>
              <a:gd name="adj1" fmla="val -57053"/>
              <a:gd name="adj2" fmla="val 10940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i="1" dirty="0">
                <a:solidFill>
                  <a:schemeClr val="bg1"/>
                </a:solidFill>
                <a:latin typeface="Comic Sans MS"/>
                <a:ea typeface="+mn-lt"/>
                <a:cs typeface="+mn-lt"/>
              </a:rPr>
              <a:t>The </a:t>
            </a:r>
            <a:r>
              <a:rPr lang="en-US" i="1" dirty="0">
                <a:solidFill>
                  <a:schemeClr val="bg1"/>
                </a:solidFill>
                <a:latin typeface="Comic Sans MS"/>
                <a:ea typeface="+mn-lt"/>
                <a:cs typeface="+mn-lt"/>
                <a:hlinkClick r:id="rId2">
                  <a:extLst>
                    <a:ext uri="{A12FA001-AC4F-418D-AE19-62706E023703}">
                      <ahyp:hlinkClr xmlns:ahyp="http://schemas.microsoft.com/office/drawing/2018/hyperlinkcolor" val="tx"/>
                    </a:ext>
                  </a:extLst>
                </a:hlinkClick>
              </a:rPr>
              <a:t>Breakfast Weekly Menu Planner</a:t>
            </a:r>
            <a:r>
              <a:rPr lang="en-US" i="1" dirty="0">
                <a:solidFill>
                  <a:schemeClr val="bg1"/>
                </a:solidFill>
                <a:latin typeface="Comic Sans MS"/>
                <a:ea typeface="+mn-lt"/>
                <a:cs typeface="+mn-lt"/>
              </a:rPr>
              <a:t> can be found on the </a:t>
            </a:r>
            <a:r>
              <a:rPr lang="en-US" i="1" dirty="0">
                <a:solidFill>
                  <a:schemeClr val="bg1"/>
                </a:solidFill>
                <a:latin typeface="Comic Sans MS"/>
                <a:ea typeface="+mn-lt"/>
                <a:cs typeface="+mn-lt"/>
                <a:hlinkClick r:id="rId3">
                  <a:extLst>
                    <a:ext uri="{A12FA001-AC4F-418D-AE19-62706E023703}">
                      <ahyp:hlinkClr xmlns:ahyp="http://schemas.microsoft.com/office/drawing/2018/hyperlinkcolor" val="tx"/>
                    </a:ext>
                  </a:extLst>
                </a:hlinkClick>
              </a:rPr>
              <a:t>NSLP and SBP – Program Forms and Resources webpage</a:t>
            </a:r>
            <a:r>
              <a:rPr lang="en-US" i="1" dirty="0">
                <a:solidFill>
                  <a:schemeClr val="bg1"/>
                </a:solidFill>
                <a:latin typeface="Comic Sans MS"/>
                <a:ea typeface="+mn-lt"/>
                <a:cs typeface="+mn-lt"/>
              </a:rPr>
              <a:t> under the ‘Menu Planning’ accordion. </a:t>
            </a:r>
            <a:endParaRPr lang="en-US" sz="1600" i="1">
              <a:solidFill>
                <a:schemeClr val="bg1"/>
              </a:solidFill>
              <a:latin typeface="Comic Sans MS"/>
            </a:endParaRPr>
          </a:p>
        </p:txBody>
      </p:sp>
      <p:sp>
        <p:nvSpPr>
          <p:cNvPr id="2" name="Title 1"/>
          <p:cNvSpPr>
            <a:spLocks noGrp="1"/>
          </p:cNvSpPr>
          <p:nvPr>
            <p:ph type="title"/>
          </p:nvPr>
        </p:nvSpPr>
        <p:spPr/>
        <p:txBody>
          <a:bodyPr/>
          <a:lstStyle/>
          <a:p>
            <a:r>
              <a:rPr lang="en-US" dirty="0"/>
              <a:t>Getting Started</a:t>
            </a:r>
          </a:p>
        </p:txBody>
      </p:sp>
      <p:sp>
        <p:nvSpPr>
          <p:cNvPr id="3" name="Slide Number Placeholder 2"/>
          <p:cNvSpPr>
            <a:spLocks noGrp="1"/>
          </p:cNvSpPr>
          <p:nvPr>
            <p:ph type="sldNum" sz="quarter" idx="12"/>
          </p:nvPr>
        </p:nvSpPr>
        <p:spPr/>
        <p:txBody>
          <a:bodyPr/>
          <a:lstStyle/>
          <a:p>
            <a:fld id="{4FCBA6A4-4AC1-4AE5-BF17-AC49EE4BA738}" type="slidenum">
              <a:rPr lang="en-US" smtClean="0"/>
              <a:t>25</a:t>
            </a:fld>
            <a:endParaRPr lang="en-US"/>
          </a:p>
        </p:txBody>
      </p:sp>
      <p:pic>
        <p:nvPicPr>
          <p:cNvPr id="8" name="Picture 10" descr="C:\Users\eraczyn\AppData\Local\Microsoft\Windows\Temporary Internet Files\Content.IE5\D97LO3UP\chef13[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59EF98F1-D271-39A8-E8FF-CCC2E5F93F97}"/>
              </a:ext>
            </a:extLst>
          </p:cNvPr>
          <p:cNvPicPr>
            <a:picLocks noChangeAspect="1"/>
          </p:cNvPicPr>
          <p:nvPr/>
        </p:nvPicPr>
        <p:blipFill>
          <a:blip r:embed="rId6"/>
          <a:stretch>
            <a:fillRect/>
          </a:stretch>
        </p:blipFill>
        <p:spPr>
          <a:xfrm>
            <a:off x="4201236" y="3241777"/>
            <a:ext cx="3948752" cy="3058505"/>
          </a:xfrm>
          <a:prstGeom prst="rect">
            <a:avLst/>
          </a:prstGeom>
        </p:spPr>
      </p:pic>
    </p:spTree>
    <p:extLst>
      <p:ext uri="{BB962C8B-B14F-4D97-AF65-F5344CB8AC3E}">
        <p14:creationId xmlns:p14="http://schemas.microsoft.com/office/powerpoint/2010/main" val="24614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6C87EC34-E7F3-739F-A8F9-2FF08EF16072}"/>
              </a:ext>
            </a:extLst>
          </p:cNvPr>
          <p:cNvPicPr>
            <a:picLocks noChangeAspect="1"/>
          </p:cNvPicPr>
          <p:nvPr/>
        </p:nvPicPr>
        <p:blipFill rotWithShape="1">
          <a:blip r:embed="rId2"/>
          <a:srcRect l="3141" t="1357" r="2792" b="35973"/>
          <a:stretch/>
        </p:blipFill>
        <p:spPr>
          <a:xfrm>
            <a:off x="4199631" y="32990"/>
            <a:ext cx="5829718" cy="2635238"/>
          </a:xfrm>
          <a:prstGeom prst="rect">
            <a:avLst/>
          </a:prstGeom>
        </p:spPr>
      </p:pic>
      <p:sp>
        <p:nvSpPr>
          <p:cNvPr id="7" name="Oval Callout 6"/>
          <p:cNvSpPr/>
          <p:nvPr/>
        </p:nvSpPr>
        <p:spPr>
          <a:xfrm flipH="1">
            <a:off x="3124606" y="2533894"/>
            <a:ext cx="7306401" cy="4097216"/>
          </a:xfrm>
          <a:prstGeom prst="wedgeEllipseCallout">
            <a:avLst>
              <a:gd name="adj1" fmla="val -60443"/>
              <a:gd name="adj2" fmla="val 12930"/>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a:rPr>
              <a:t>Let’s look more closely at the grain requirement. </a:t>
            </a:r>
            <a:endParaRPr lang="en-US" sz="1300" i="1">
              <a:solidFill>
                <a:schemeClr val="bg1"/>
              </a:solidFill>
              <a:latin typeface="Comic Sans MS" panose="030F0702030302020204" pitchFamily="66" charset="0"/>
            </a:endParaRPr>
          </a:p>
          <a:p>
            <a:pPr algn="ctr"/>
            <a:r>
              <a:rPr lang="en-US" sz="1300" i="1" dirty="0">
                <a:solidFill>
                  <a:schemeClr val="bg1"/>
                </a:solidFill>
                <a:latin typeface="Comic Sans MS"/>
              </a:rPr>
              <a:t>The weekly range of 8-10 oz eq means I will have to offer at least 8 oz eq of grains over the course of the week. If I only serve 1 oz eq every day, I will only offer 5 oz eq throughout the week, and that won’t be enough to meet the weekly minimum requirement. I could plan 1 oz eq on some days, and 2 oz eq on other days to plan the correct number of grains.</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The chart also reminds me that there is flexibility for the maximums. That means I could plan more than 10 oz eq grains, but I know that if I stay close to this maximum, I will be more likely to meet my nutrient specifications. </a:t>
            </a:r>
            <a:endParaRPr lang="en-US" sz="1300" i="1" dirty="0">
              <a:solidFill>
                <a:schemeClr val="bg1"/>
              </a:solidFill>
              <a:latin typeface="Comic Sans MS" panose="030F0702030302020204" pitchFamily="66" charset="0"/>
            </a:endParaRP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There’s also a reminder that at least 80% of all grains must be whole grain-rich. </a:t>
            </a:r>
            <a:r>
              <a:rPr lang="en-US" sz="1300" i="1">
                <a:solidFill>
                  <a:schemeClr val="bg1"/>
                </a:solidFill>
                <a:latin typeface="Comic Sans MS"/>
              </a:rPr>
              <a:t>For</a:t>
            </a:r>
            <a:r>
              <a:rPr lang="en-US" sz="1300" i="1" dirty="0">
                <a:solidFill>
                  <a:schemeClr val="bg1"/>
                </a:solidFill>
                <a:latin typeface="Comic Sans MS"/>
              </a:rPr>
              <a:t> an item to be considered whole grain, it must be made from at least 50% whole grain product, and the other 50% must be enriched grains.</a:t>
            </a:r>
          </a:p>
        </p:txBody>
      </p:sp>
      <p:sp>
        <p:nvSpPr>
          <p:cNvPr id="2" name="Title 1"/>
          <p:cNvSpPr>
            <a:spLocks noGrp="1"/>
          </p:cNvSpPr>
          <p:nvPr>
            <p:ph type="title"/>
          </p:nvPr>
        </p:nvSpPr>
        <p:spPr/>
        <p:txBody>
          <a:bodyPr/>
          <a:lstStyle/>
          <a:p>
            <a:r>
              <a:rPr lang="en-US" dirty="0"/>
              <a:t>Grains</a:t>
            </a:r>
          </a:p>
        </p:txBody>
      </p:sp>
      <p:sp>
        <p:nvSpPr>
          <p:cNvPr id="3" name="Slide Number Placeholder 2"/>
          <p:cNvSpPr>
            <a:spLocks noGrp="1"/>
          </p:cNvSpPr>
          <p:nvPr>
            <p:ph type="sldNum" sz="quarter" idx="12"/>
          </p:nvPr>
        </p:nvSpPr>
        <p:spPr/>
        <p:txBody>
          <a:bodyPr/>
          <a:lstStyle/>
          <a:p>
            <a:fld id="{4FCBA6A4-4AC1-4AE5-BF17-AC49EE4BA738}" type="slidenum">
              <a:rPr lang="en-US" smtClean="0"/>
              <a:t>26</a:t>
            </a:fld>
            <a:endParaRPr lang="en-US"/>
          </a:p>
        </p:txBody>
      </p:sp>
      <p:pic>
        <p:nvPicPr>
          <p:cNvPr id="9"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599517" y="4304963"/>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4402441" y="2213675"/>
            <a:ext cx="1959708" cy="464850"/>
          </a:xfrm>
          <a:prstGeom prst="ellipse">
            <a:avLst/>
          </a:prstGeom>
          <a:noFill/>
          <a:ln w="1905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7947218" y="2218382"/>
            <a:ext cx="633045" cy="208332"/>
          </a:xfrm>
          <a:prstGeom prst="ellipse">
            <a:avLst/>
          </a:prstGeom>
          <a:noFill/>
          <a:ln w="1905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7931342" y="2430764"/>
            <a:ext cx="670087" cy="242940"/>
          </a:xfrm>
          <a:prstGeom prst="ellipse">
            <a:avLst/>
          </a:prstGeom>
          <a:noFill/>
          <a:ln w="1905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85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2B4570FF-48D8-7823-E206-162D8A02987D}"/>
              </a:ext>
            </a:extLst>
          </p:cNvPr>
          <p:cNvPicPr>
            <a:picLocks noChangeAspect="1"/>
          </p:cNvPicPr>
          <p:nvPr/>
        </p:nvPicPr>
        <p:blipFill>
          <a:blip r:embed="rId2"/>
          <a:stretch>
            <a:fillRect/>
          </a:stretch>
        </p:blipFill>
        <p:spPr>
          <a:xfrm>
            <a:off x="3855427" y="1369110"/>
            <a:ext cx="4193930" cy="347880"/>
          </a:xfrm>
          <a:prstGeom prst="rect">
            <a:avLst/>
          </a:prstGeom>
        </p:spPr>
      </p:pic>
      <p:pic>
        <p:nvPicPr>
          <p:cNvPr id="8" name="Picture 9" descr="Timeline&#10;&#10;Description automatically generated">
            <a:extLst>
              <a:ext uri="{FF2B5EF4-FFF2-40B4-BE49-F238E27FC236}">
                <a16:creationId xmlns:a16="http://schemas.microsoft.com/office/drawing/2014/main" id="{704D037D-DAA2-2104-9407-6C06C3BD50F8}"/>
              </a:ext>
            </a:extLst>
          </p:cNvPr>
          <p:cNvPicPr>
            <a:picLocks noChangeAspect="1"/>
          </p:cNvPicPr>
          <p:nvPr/>
        </p:nvPicPr>
        <p:blipFill>
          <a:blip r:embed="rId3"/>
          <a:stretch>
            <a:fillRect/>
          </a:stretch>
        </p:blipFill>
        <p:spPr>
          <a:xfrm>
            <a:off x="3714750" y="94048"/>
            <a:ext cx="4524375" cy="1278754"/>
          </a:xfrm>
          <a:prstGeom prst="rect">
            <a:avLst/>
          </a:prstGeom>
        </p:spPr>
      </p:pic>
      <p:sp>
        <p:nvSpPr>
          <p:cNvPr id="2" name="Title 1"/>
          <p:cNvSpPr>
            <a:spLocks noGrp="1"/>
          </p:cNvSpPr>
          <p:nvPr>
            <p:ph type="title"/>
          </p:nvPr>
        </p:nvSpPr>
        <p:spPr/>
        <p:txBody>
          <a:bodyPr/>
          <a:lstStyle/>
          <a:p>
            <a:r>
              <a:rPr lang="en-US" dirty="0"/>
              <a:t>Entrée</a:t>
            </a:r>
          </a:p>
        </p:txBody>
      </p:sp>
      <p:graphicFrame>
        <p:nvGraphicFramePr>
          <p:cNvPr id="3" name="Table 2"/>
          <p:cNvGraphicFramePr>
            <a:graphicFrameLocks noGrp="1"/>
          </p:cNvGraphicFramePr>
          <p:nvPr>
            <p:extLst>
              <p:ext uri="{D42A27DB-BD31-4B8C-83A1-F6EECF244321}">
                <p14:modId xmlns:p14="http://schemas.microsoft.com/office/powerpoint/2010/main" val="3713906376"/>
              </p:ext>
            </p:extLst>
          </p:nvPr>
        </p:nvGraphicFramePr>
        <p:xfrm>
          <a:off x="9091241" y="504233"/>
          <a:ext cx="2456412" cy="5547947"/>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 (1 oz eq)</a:t>
                      </a:r>
                      <a:endParaRPr lang="en-US" baseline="0" dirty="0"/>
                    </a:p>
                  </a:txBody>
                  <a:tcPr/>
                </a:tc>
                <a:extLst>
                  <a:ext uri="{0D108BD9-81ED-4DB2-BD59-A6C34878D82A}">
                    <a16:rowId xmlns:a16="http://schemas.microsoft.com/office/drawing/2014/main" val="10001"/>
                  </a:ext>
                </a:extLst>
              </a:tr>
              <a:tr h="1242882">
                <a:tc>
                  <a:txBody>
                    <a:bodyPr/>
                    <a:lstStyle/>
                    <a:p>
                      <a:endParaRPr lang="en-US" dirty="0"/>
                    </a:p>
                  </a:txBody>
                  <a:tcPr/>
                </a:tc>
                <a:extLst>
                  <a:ext uri="{0D108BD9-81ED-4DB2-BD59-A6C34878D82A}">
                    <a16:rowId xmlns:a16="http://schemas.microsoft.com/office/drawing/2014/main" val="10002"/>
                  </a:ext>
                </a:extLst>
              </a:tr>
              <a:tr h="1242882">
                <a:tc>
                  <a:txBody>
                    <a:bodyPr/>
                    <a:lstStyle/>
                    <a:p>
                      <a:endParaRPr lang="en-US" dirty="0"/>
                    </a:p>
                  </a:txBody>
                  <a:tcPr/>
                </a:tc>
                <a:extLst>
                  <a:ext uri="{0D108BD9-81ED-4DB2-BD59-A6C34878D82A}">
                    <a16:rowId xmlns:a16="http://schemas.microsoft.com/office/drawing/2014/main" val="10003"/>
                  </a:ext>
                </a:extLst>
              </a:tr>
              <a:tr h="1242882">
                <a:tc>
                  <a:txBody>
                    <a:bodyPr/>
                    <a:lstStyle/>
                    <a:p>
                      <a:endParaRPr lang="en-US" dirty="0"/>
                    </a:p>
                  </a:txBody>
                  <a:tcPr/>
                </a:tc>
                <a:extLst>
                  <a:ext uri="{0D108BD9-81ED-4DB2-BD59-A6C34878D82A}">
                    <a16:rowId xmlns:a16="http://schemas.microsoft.com/office/drawing/2014/main" val="10004"/>
                  </a:ext>
                </a:extLst>
              </a:tr>
            </a:tbl>
          </a:graphicData>
        </a:graphic>
      </p:graphicFrame>
      <p:cxnSp>
        <p:nvCxnSpPr>
          <p:cNvPr id="5" name="Straight Arrow Connector 4"/>
          <p:cNvCxnSpPr/>
          <p:nvPr/>
        </p:nvCxnSpPr>
        <p:spPr>
          <a:xfrm flipH="1" flipV="1">
            <a:off x="7331286" y="781191"/>
            <a:ext cx="383919" cy="112883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FCBA6A4-4AC1-4AE5-BF17-AC49EE4BA738}" type="slidenum">
              <a:rPr lang="en-US" smtClean="0"/>
              <a:t>27</a:t>
            </a:fld>
            <a:endParaRPr lang="en-US"/>
          </a:p>
        </p:txBody>
      </p:sp>
      <p:pic>
        <p:nvPicPr>
          <p:cNvPr id="12" name="Picture 10" descr="C:\Users\eraczyn\AppData\Local\Microsoft\Windows\Temporary Internet Files\Content.IE5\D97LO3UP\chef13[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018224" y="4304962"/>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p:cNvSpPr/>
          <p:nvPr/>
        </p:nvSpPr>
        <p:spPr>
          <a:xfrm flipH="1">
            <a:off x="3209190" y="1862903"/>
            <a:ext cx="5882051" cy="3535574"/>
          </a:xfrm>
          <a:prstGeom prst="wedgeEllipseCallout">
            <a:avLst>
              <a:gd name="adj1" fmla="val 49520"/>
              <a:gd name="adj2" fmla="val 4340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panose="030F0702030302020204" pitchFamily="66" charset="0"/>
              </a:rPr>
              <a:t>Now… What do I want to plan as my grain for Monday?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Toast is always great in the morning! I am going to plan 1 slice of toast as my grain on Monday.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I will refer to the nutrition facts label and the ingredient list to make sure the item is whole grain rich, and that it credits as 1 oz eq.  ADE has great resources on their Meal Pattern webpage to help me with crediting and determining if a product is whole grain-rich. I love the </a:t>
            </a:r>
            <a:r>
              <a:rPr lang="en-US" sz="1300" i="1" dirty="0">
                <a:solidFill>
                  <a:schemeClr val="bg1"/>
                </a:solidFill>
                <a:latin typeface="Comic Sans MS"/>
                <a:hlinkClick r:id="rId6">
                  <a:extLst>
                    <a:ext uri="{A12FA001-AC4F-418D-AE19-62706E023703}">
                      <ahyp:hlinkClr xmlns:ahyp="http://schemas.microsoft.com/office/drawing/2018/hyperlinkcolor" val="tx"/>
                    </a:ext>
                  </a:extLst>
                </a:hlinkClick>
              </a:rPr>
              <a:t>Whole Grain Resource </a:t>
            </a:r>
            <a:r>
              <a:rPr lang="en-US" sz="1300" i="1" dirty="0">
                <a:solidFill>
                  <a:schemeClr val="bg1"/>
                </a:solidFill>
                <a:latin typeface="Comic Sans MS"/>
              </a:rPr>
              <a:t> and ADE’s </a:t>
            </a:r>
            <a:r>
              <a:rPr lang="en-US" sz="1300" i="1" dirty="0">
                <a:solidFill>
                  <a:schemeClr val="bg1"/>
                </a:solidFill>
                <a:latin typeface="Comic Sans MS"/>
                <a:hlinkClick r:id="rId7">
                  <a:extLst>
                    <a:ext uri="{A12FA001-AC4F-418D-AE19-62706E023703}">
                      <ahyp:hlinkClr xmlns:ahyp="http://schemas.microsoft.com/office/drawing/2018/hyperlinkcolor" val="tx"/>
                    </a:ext>
                  </a:extLst>
                </a:hlinkClick>
              </a:rPr>
              <a:t>How to Credit Grains worksheet</a:t>
            </a:r>
            <a:r>
              <a:rPr lang="en-US" sz="1300" i="1" dirty="0">
                <a:solidFill>
                  <a:schemeClr val="bg1"/>
                </a:solidFill>
                <a:latin typeface="Comic Sans MS"/>
              </a:rPr>
              <a:t>. </a:t>
            </a:r>
            <a:endParaRPr lang="en-US" sz="1300" i="1" dirty="0">
              <a:solidFill>
                <a:schemeClr val="bg1"/>
              </a:solidFill>
              <a:latin typeface="Comic Sans MS" panose="030F0702030302020204" pitchFamily="66" charset="0"/>
            </a:endParaRPr>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14407">
            <a:off x="4201331" y="5227837"/>
            <a:ext cx="1065263" cy="13681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95075">
            <a:off x="6865132" y="5209391"/>
            <a:ext cx="1049709" cy="13893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25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a:t>
            </a:r>
          </a:p>
        </p:txBody>
      </p:sp>
      <p:sp>
        <p:nvSpPr>
          <p:cNvPr id="3" name="Content Placeholder 2"/>
          <p:cNvSpPr>
            <a:spLocks noGrp="1"/>
          </p:cNvSpPr>
          <p:nvPr>
            <p:ph idx="1"/>
          </p:nvPr>
        </p:nvSpPr>
        <p:spPr/>
        <p:txBody>
          <a:bodyPr/>
          <a:lstStyle/>
          <a:p>
            <a:pPr marL="0" indent="0">
              <a:buNone/>
            </a:pPr>
            <a:r>
              <a:rPr lang="en-US" dirty="0"/>
              <a:t>What resources are available to help you determine if your grain products meet the whole-grain rich requirements, and how they contribute to the meal pattern? </a:t>
            </a:r>
          </a:p>
          <a:p>
            <a:pPr marL="457200" indent="-457200">
              <a:buAutoNum type="alphaUcPeriod"/>
            </a:pPr>
            <a:r>
              <a:rPr lang="en-US" dirty="0"/>
              <a:t>CNP Menu Certification in Common Logon</a:t>
            </a:r>
          </a:p>
          <a:p>
            <a:pPr marL="457200" indent="-457200">
              <a:buAutoNum type="alphaUcPeriod"/>
            </a:pPr>
            <a:r>
              <a:rPr lang="en-US" dirty="0"/>
              <a:t>USDA’s Whole Grain Resource and ADE’s How to Credit Grains worksheet</a:t>
            </a:r>
          </a:p>
          <a:p>
            <a:pPr marL="457200" indent="-457200">
              <a:buAutoNum type="alphaUcPeriod"/>
            </a:pPr>
            <a:r>
              <a:rPr lang="en-US" dirty="0"/>
              <a:t>The USDA Eligibility Manual, and memo HNS 12-2015</a:t>
            </a:r>
          </a:p>
          <a:p>
            <a:pPr marL="457200" indent="-457200">
              <a:buAutoNum type="alphaUcPeriod"/>
            </a:pPr>
            <a:r>
              <a:rPr lang="en-US" dirty="0"/>
              <a:t>The Offer Versus Serve manual and the Meal or No Meal PowerPoint</a:t>
            </a:r>
          </a:p>
        </p:txBody>
      </p:sp>
      <p:sp>
        <p:nvSpPr>
          <p:cNvPr id="4" name="Slide Number Placeholder 3"/>
          <p:cNvSpPr>
            <a:spLocks noGrp="1"/>
          </p:cNvSpPr>
          <p:nvPr>
            <p:ph type="sldNum" sz="quarter" idx="12"/>
          </p:nvPr>
        </p:nvSpPr>
        <p:spPr/>
        <p:txBody>
          <a:bodyPr/>
          <a:lstStyle/>
          <a:p>
            <a:fld id="{4FCBA6A4-4AC1-4AE5-BF17-AC49EE4BA738}" type="slidenum">
              <a:rPr lang="en-US" smtClean="0"/>
              <a:t>28</a:t>
            </a:fld>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9882554" y="5073161"/>
            <a:ext cx="1600200" cy="1608994"/>
          </a:xfrm>
          <a:prstGeom prst="rect">
            <a:avLst/>
          </a:prstGeom>
        </p:spPr>
      </p:pic>
    </p:spTree>
    <p:extLst>
      <p:ext uri="{BB962C8B-B14F-4D97-AF65-F5344CB8AC3E}">
        <p14:creationId xmlns:p14="http://schemas.microsoft.com/office/powerpoint/2010/main" val="278835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a:t>
            </a:r>
          </a:p>
        </p:txBody>
      </p:sp>
      <p:sp>
        <p:nvSpPr>
          <p:cNvPr id="3" name="Content Placeholder 2"/>
          <p:cNvSpPr>
            <a:spLocks noGrp="1"/>
          </p:cNvSpPr>
          <p:nvPr>
            <p:ph idx="1"/>
          </p:nvPr>
        </p:nvSpPr>
        <p:spPr/>
        <p:txBody>
          <a:bodyPr/>
          <a:lstStyle/>
          <a:p>
            <a:pPr marL="0" indent="0">
              <a:buNone/>
            </a:pPr>
            <a:r>
              <a:rPr lang="en-US" dirty="0"/>
              <a:t>What resources are available to help you determine if your grain products meet the whole-grain rich requirements, and how they contribute to the meal pattern? </a:t>
            </a:r>
          </a:p>
          <a:p>
            <a:pPr marL="457200" indent="-457200">
              <a:buAutoNum type="alphaUcPeriod"/>
            </a:pPr>
            <a:r>
              <a:rPr lang="en-US" dirty="0"/>
              <a:t>CNP Menu Certification in Common Logon</a:t>
            </a:r>
          </a:p>
          <a:p>
            <a:pPr marL="457200" indent="-457200">
              <a:buAutoNum type="alphaUcPeriod"/>
            </a:pPr>
            <a:r>
              <a:rPr lang="en-US" b="1" dirty="0"/>
              <a:t>USDA’s Whole Grain Resource and ADE’s How to Credit Grains worksheet</a:t>
            </a:r>
          </a:p>
          <a:p>
            <a:pPr marL="457200" indent="-457200">
              <a:buAutoNum type="alphaUcPeriod"/>
            </a:pPr>
            <a:r>
              <a:rPr lang="en-US" dirty="0"/>
              <a:t>The USDA Eligibility Manual, and memo HNS 12-2015</a:t>
            </a:r>
          </a:p>
          <a:p>
            <a:pPr marL="457200" indent="-457200">
              <a:buAutoNum type="alphaUcPeriod"/>
            </a:pPr>
            <a:r>
              <a:rPr lang="en-US" dirty="0"/>
              <a:t>The Offer Versus Serve manual and the Meal or No Meal Power Point game</a:t>
            </a:r>
          </a:p>
          <a:p>
            <a:pPr marL="457200" indent="-457200">
              <a:buAutoNum type="alphaUcPeriod"/>
            </a:pPr>
            <a:endParaRPr lang="en-US" dirty="0"/>
          </a:p>
          <a:p>
            <a:pPr marL="0" indent="0">
              <a:buNone/>
            </a:pPr>
            <a:r>
              <a:rPr lang="en-US" dirty="0"/>
              <a:t>While all of these resources are helpful in operating NSLP and SBP, the Whole Grain Resource and How to Credit Grains worksheet will help you know how your grain products contribute to the meal pattern and how to tell if they are whole grain-rich. </a:t>
            </a:r>
          </a:p>
        </p:txBody>
      </p:sp>
      <p:sp>
        <p:nvSpPr>
          <p:cNvPr id="4" name="Slide Number Placeholder 3"/>
          <p:cNvSpPr>
            <a:spLocks noGrp="1"/>
          </p:cNvSpPr>
          <p:nvPr>
            <p:ph type="sldNum" sz="quarter" idx="12"/>
          </p:nvPr>
        </p:nvSpPr>
        <p:spPr/>
        <p:txBody>
          <a:bodyPr/>
          <a:lstStyle/>
          <a:p>
            <a:fld id="{4FCBA6A4-4AC1-4AE5-BF17-AC49EE4BA738}" type="slidenum">
              <a:rPr lang="en-US" smtClean="0"/>
              <a:t>29</a:t>
            </a:fld>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10207869" y="5306494"/>
            <a:ext cx="1538654" cy="1547110"/>
          </a:xfrm>
          <a:prstGeom prst="rect">
            <a:avLst/>
          </a:prstGeom>
        </p:spPr>
      </p:pic>
    </p:spTree>
    <p:extLst>
      <p:ext uri="{BB962C8B-B14F-4D97-AF65-F5344CB8AC3E}">
        <p14:creationId xmlns:p14="http://schemas.microsoft.com/office/powerpoint/2010/main" val="76289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solidFill>
                  <a:schemeClr val="accent1">
                    <a:lumMod val="40000"/>
                    <a:lumOff val="60000"/>
                  </a:schemeClr>
                </a:solidFill>
              </a:rPr>
              <a:t>Step by Step Instruction:</a:t>
            </a:r>
            <a:r>
              <a:rPr lang="en-US" sz="4000" i="1" dirty="0">
                <a:solidFill>
                  <a:schemeClr val="accent5">
                    <a:lumMod val="40000"/>
                    <a:lumOff val="60000"/>
                  </a:schemeClr>
                </a:solidFill>
              </a:rPr>
              <a:t>   </a:t>
            </a:r>
            <a:br>
              <a:rPr lang="en-US" i="1" dirty="0">
                <a:solidFill>
                  <a:schemeClr val="accent5">
                    <a:lumMod val="40000"/>
                    <a:lumOff val="60000"/>
                  </a:schemeClr>
                </a:solidFill>
              </a:rPr>
            </a:br>
            <a:r>
              <a:rPr lang="en-US" i="1" dirty="0">
                <a:solidFill>
                  <a:schemeClr val="bg1"/>
                </a:solidFill>
              </a:rPr>
              <a:t>How to Plan a Breakfast Menu</a:t>
            </a:r>
            <a:endParaRPr lang="en-US" dirty="0">
              <a:solidFill>
                <a:schemeClr val="bg1"/>
              </a:solidFill>
            </a:endParaRPr>
          </a:p>
        </p:txBody>
      </p:sp>
      <p:sp>
        <p:nvSpPr>
          <p:cNvPr id="3" name="Content Placeholder 2"/>
          <p:cNvSpPr>
            <a:spLocks noGrp="1"/>
          </p:cNvSpPr>
          <p:nvPr>
            <p:ph idx="1"/>
          </p:nvPr>
        </p:nvSpPr>
        <p:spPr/>
        <p:txBody>
          <a:bodyPr anchor="t">
            <a:normAutofit/>
          </a:bodyPr>
          <a:lstStyle/>
          <a:p>
            <a:pPr marL="0" indent="0">
              <a:buNone/>
            </a:pPr>
            <a:r>
              <a:rPr lang="en-US" sz="3200" b="1" dirty="0"/>
              <a:t>Objectives </a:t>
            </a:r>
          </a:p>
          <a:p>
            <a:pPr marL="0" indent="0">
              <a:buNone/>
            </a:pPr>
            <a:r>
              <a:rPr lang="en-US" sz="2800" dirty="0"/>
              <a:t>At the end of this training, attendees should be able to:</a:t>
            </a:r>
          </a:p>
          <a:p>
            <a:pPr>
              <a:buClr>
                <a:srgbClr val="FF9933"/>
              </a:buClr>
            </a:pPr>
            <a:r>
              <a:rPr lang="en-US" dirty="0"/>
              <a:t>read the Meal Pattern Chart;</a:t>
            </a:r>
          </a:p>
          <a:p>
            <a:pPr>
              <a:buClr>
                <a:srgbClr val="FF9933"/>
              </a:buClr>
            </a:pPr>
            <a:r>
              <a:rPr lang="en-US" dirty="0"/>
              <a:t>plan meals that meet the daily requirements;</a:t>
            </a:r>
          </a:p>
          <a:p>
            <a:pPr>
              <a:buClr>
                <a:srgbClr val="FF9933"/>
              </a:buClr>
            </a:pPr>
            <a:r>
              <a:rPr lang="en-US" dirty="0"/>
              <a:t>review the weekly menu to ensure it meets the weekly requirements. </a:t>
            </a:r>
          </a:p>
        </p:txBody>
      </p:sp>
      <p:sp>
        <p:nvSpPr>
          <p:cNvPr id="4" name="Slide Number Placeholder 3"/>
          <p:cNvSpPr>
            <a:spLocks noGrp="1"/>
          </p:cNvSpPr>
          <p:nvPr>
            <p:ph type="sldNum" sz="quarter" idx="12"/>
          </p:nvPr>
        </p:nvSpPr>
        <p:spPr/>
        <p:txBody>
          <a:bodyPr/>
          <a:lstStyle/>
          <a:p>
            <a:fld id="{4FCBA6A4-4AC1-4AE5-BF17-AC49EE4BA738}" type="slidenum">
              <a:rPr lang="en-US" smtClean="0"/>
              <a:t>3</a:t>
            </a:fld>
            <a:endParaRPr lang="en-US"/>
          </a:p>
        </p:txBody>
      </p:sp>
    </p:spTree>
    <p:extLst>
      <p:ext uri="{BB962C8B-B14F-4D97-AF65-F5344CB8AC3E}">
        <p14:creationId xmlns:p14="http://schemas.microsoft.com/office/powerpoint/2010/main" val="3876126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Table&#10;&#10;Description automatically generated">
            <a:extLst>
              <a:ext uri="{FF2B5EF4-FFF2-40B4-BE49-F238E27FC236}">
                <a16:creationId xmlns:a16="http://schemas.microsoft.com/office/drawing/2014/main" id="{34C7F6F2-18D7-B454-ECF4-E442641DC965}"/>
              </a:ext>
            </a:extLst>
          </p:cNvPr>
          <p:cNvPicPr>
            <a:picLocks noChangeAspect="1"/>
          </p:cNvPicPr>
          <p:nvPr/>
        </p:nvPicPr>
        <p:blipFill>
          <a:blip r:embed="rId2"/>
          <a:stretch>
            <a:fillRect/>
          </a:stretch>
        </p:blipFill>
        <p:spPr>
          <a:xfrm>
            <a:off x="3888542" y="1526160"/>
            <a:ext cx="4664201" cy="299368"/>
          </a:xfrm>
          <a:prstGeom prst="rect">
            <a:avLst/>
          </a:prstGeom>
        </p:spPr>
      </p:pic>
      <p:sp>
        <p:nvSpPr>
          <p:cNvPr id="2" name="Title 1"/>
          <p:cNvSpPr>
            <a:spLocks noGrp="1"/>
          </p:cNvSpPr>
          <p:nvPr>
            <p:ph type="title"/>
          </p:nvPr>
        </p:nvSpPr>
        <p:spPr/>
        <p:txBody>
          <a:bodyPr/>
          <a:lstStyle/>
          <a:p>
            <a:r>
              <a:rPr lang="en-US" dirty="0"/>
              <a:t>Fruit</a:t>
            </a:r>
          </a:p>
        </p:txBody>
      </p:sp>
      <p:graphicFrame>
        <p:nvGraphicFramePr>
          <p:cNvPr id="3" name="Table 2"/>
          <p:cNvGraphicFramePr>
            <a:graphicFrameLocks noGrp="1"/>
          </p:cNvGraphicFramePr>
          <p:nvPr>
            <p:extLst>
              <p:ext uri="{D42A27DB-BD31-4B8C-83A1-F6EECF244321}">
                <p14:modId xmlns:p14="http://schemas.microsoft.com/office/powerpoint/2010/main" val="3135313634"/>
              </p:ext>
            </p:extLst>
          </p:nvPr>
        </p:nvGraphicFramePr>
        <p:xfrm>
          <a:off x="9056077" y="4954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a:t>
                      </a:r>
                    </a:p>
                    <a:p>
                      <a:pPr algn="ctr"/>
                      <a:r>
                        <a:rPr lang="en-US" sz="1600" b="0" baseline="0" dirty="0"/>
                        <a:t>1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Apple</a:t>
                      </a:r>
                      <a:r>
                        <a:rPr lang="en-US" sz="1600" baseline="0" dirty="0"/>
                        <a:t> Slices</a:t>
                      </a:r>
                    </a:p>
                    <a:p>
                      <a:pPr algn="ctr"/>
                      <a:r>
                        <a:rPr lang="en-US" sz="1600" baseline="0" dirty="0"/>
                        <a:t>1 cup</a:t>
                      </a:r>
                      <a:endParaRPr lang="en-US" sz="1600" dirty="0"/>
                    </a:p>
                  </a:txBody>
                  <a:tcPr/>
                </a:tc>
                <a:extLst>
                  <a:ext uri="{0D108BD9-81ED-4DB2-BD59-A6C34878D82A}">
                    <a16:rowId xmlns:a16="http://schemas.microsoft.com/office/drawing/2014/main" val="10002"/>
                  </a:ext>
                </a:extLst>
              </a:tr>
              <a:tr h="1242882">
                <a:tc>
                  <a:txBody>
                    <a:bodyPr/>
                    <a:lstStyle/>
                    <a:p>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4FCBA6A4-4AC1-4AE5-BF17-AC49EE4BA738}" type="slidenum">
              <a:rPr lang="en-US" smtClean="0"/>
              <a:t>30</a:t>
            </a:fld>
            <a:endParaRPr lang="en-US"/>
          </a:p>
        </p:txBody>
      </p:sp>
      <p:pic>
        <p:nvPicPr>
          <p:cNvPr id="12"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018224" y="4304962"/>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p:cNvSpPr/>
          <p:nvPr/>
        </p:nvSpPr>
        <p:spPr>
          <a:xfrm flipH="1">
            <a:off x="3209187" y="1969477"/>
            <a:ext cx="5882051" cy="3428999"/>
          </a:xfrm>
          <a:prstGeom prst="wedgeEllipseCallout">
            <a:avLst>
              <a:gd name="adj1" fmla="val 49520"/>
              <a:gd name="adj2" fmla="val 4340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Let’s look at the fruit…. The chart says I need to plan 1 cup daily.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The notes in the chart say I can plan fresh, frozen, canned fruit, or 100% juice. I just have to be sure no more than 50% of the total fruit offerings come from juice. I can also offer vegetables at breakfast and they could count toward my fruit component.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There are lots of options when it comes to planning fruit, but to start out, I am going to keep it simple and plan 1 cup of apple slices. </a:t>
            </a:r>
          </a:p>
        </p:txBody>
      </p:sp>
      <p:sp>
        <p:nvSpPr>
          <p:cNvPr id="6" name="Oval 5"/>
          <p:cNvSpPr/>
          <p:nvPr/>
        </p:nvSpPr>
        <p:spPr>
          <a:xfrm>
            <a:off x="6912859" y="1567878"/>
            <a:ext cx="536331" cy="21980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9" descr="Timeline&#10;&#10;Description automatically generated">
            <a:extLst>
              <a:ext uri="{FF2B5EF4-FFF2-40B4-BE49-F238E27FC236}">
                <a16:creationId xmlns:a16="http://schemas.microsoft.com/office/drawing/2014/main" id="{CFB17CE1-9A7A-C251-524F-9AAC81962DB4}"/>
              </a:ext>
            </a:extLst>
          </p:cNvPr>
          <p:cNvPicPr>
            <a:picLocks noChangeAspect="1"/>
          </p:cNvPicPr>
          <p:nvPr/>
        </p:nvPicPr>
        <p:blipFill>
          <a:blip r:embed="rId5"/>
          <a:stretch>
            <a:fillRect/>
          </a:stretch>
        </p:blipFill>
        <p:spPr>
          <a:xfrm>
            <a:off x="3740605" y="114597"/>
            <a:ext cx="4962306" cy="1410133"/>
          </a:xfrm>
          <a:prstGeom prst="rect">
            <a:avLst/>
          </a:prstGeom>
        </p:spPr>
      </p:pic>
    </p:spTree>
    <p:extLst>
      <p:ext uri="{BB962C8B-B14F-4D97-AF65-F5344CB8AC3E}">
        <p14:creationId xmlns:p14="http://schemas.microsoft.com/office/powerpoint/2010/main" val="1706828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Table&#10;&#10;Description automatically generated">
            <a:extLst>
              <a:ext uri="{FF2B5EF4-FFF2-40B4-BE49-F238E27FC236}">
                <a16:creationId xmlns:a16="http://schemas.microsoft.com/office/drawing/2014/main" id="{9B824900-0947-E356-BBEA-E03E9AB38B4E}"/>
              </a:ext>
            </a:extLst>
          </p:cNvPr>
          <p:cNvPicPr>
            <a:picLocks noChangeAspect="1"/>
          </p:cNvPicPr>
          <p:nvPr/>
        </p:nvPicPr>
        <p:blipFill rotWithShape="1">
          <a:blip r:embed="rId2"/>
          <a:srcRect l="2485" t="266" r="2632" b="56926"/>
          <a:stretch/>
        </p:blipFill>
        <p:spPr>
          <a:xfrm>
            <a:off x="3534784" y="419193"/>
            <a:ext cx="5447127" cy="1892459"/>
          </a:xfrm>
          <a:prstGeom prst="rect">
            <a:avLst/>
          </a:prstGeom>
        </p:spPr>
      </p:pic>
      <p:sp>
        <p:nvSpPr>
          <p:cNvPr id="2" name="Title 1"/>
          <p:cNvSpPr>
            <a:spLocks noGrp="1"/>
          </p:cNvSpPr>
          <p:nvPr>
            <p:ph type="title"/>
          </p:nvPr>
        </p:nvSpPr>
        <p:spPr/>
        <p:txBody>
          <a:bodyPr/>
          <a:lstStyle/>
          <a:p>
            <a:r>
              <a:rPr lang="en-US" dirty="0"/>
              <a:t>Fluid Milk</a:t>
            </a:r>
          </a:p>
        </p:txBody>
      </p:sp>
      <p:graphicFrame>
        <p:nvGraphicFramePr>
          <p:cNvPr id="3" name="Table 2"/>
          <p:cNvGraphicFramePr>
            <a:graphicFrameLocks noGrp="1"/>
          </p:cNvGraphicFramePr>
          <p:nvPr>
            <p:extLst>
              <p:ext uri="{D42A27DB-BD31-4B8C-83A1-F6EECF244321}">
                <p14:modId xmlns:p14="http://schemas.microsoft.com/office/powerpoint/2010/main" val="2006489016"/>
              </p:ext>
            </p:extLst>
          </p:nvPr>
        </p:nvGraphicFramePr>
        <p:xfrm>
          <a:off x="9056077" y="495441"/>
          <a:ext cx="2456412" cy="5583796"/>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a:t>
                      </a:r>
                    </a:p>
                    <a:p>
                      <a:pPr algn="ctr"/>
                      <a:r>
                        <a:rPr lang="en-US" sz="1600" b="0" baseline="0" dirty="0"/>
                        <a:t>1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Apple</a:t>
                      </a:r>
                      <a:r>
                        <a:rPr lang="en-US" sz="1600" baseline="0" dirty="0"/>
                        <a:t> Slices</a:t>
                      </a:r>
                    </a:p>
                    <a:p>
                      <a:pPr algn="ctr"/>
                      <a:r>
                        <a:rPr lang="en-US" sz="1600" baseline="0" dirty="0"/>
                        <a:t>1 cup</a:t>
                      </a:r>
                      <a:endParaRPr lang="en-US" sz="16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a:t>
                      </a:r>
                      <a:r>
                        <a:rPr lang="en-US" sz="1600" baseline="0" dirty="0"/>
                        <a:t>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4FCBA6A4-4AC1-4AE5-BF17-AC49EE4BA738}" type="slidenum">
              <a:rPr lang="en-US" smtClean="0"/>
              <a:t>31</a:t>
            </a:fld>
            <a:endParaRPr lang="en-US"/>
          </a:p>
        </p:txBody>
      </p:sp>
      <p:pic>
        <p:nvPicPr>
          <p:cNvPr id="12"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018224" y="4304962"/>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Callout 12"/>
          <p:cNvSpPr/>
          <p:nvPr/>
        </p:nvSpPr>
        <p:spPr>
          <a:xfrm flipH="1">
            <a:off x="3719540" y="2277208"/>
            <a:ext cx="4536436" cy="2778368"/>
          </a:xfrm>
          <a:prstGeom prst="wedgeEllipseCallout">
            <a:avLst>
              <a:gd name="adj1" fmla="val 60275"/>
              <a:gd name="adj2" fmla="val 5606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200" i="1" dirty="0">
                <a:solidFill>
                  <a:schemeClr val="bg1"/>
                </a:solidFill>
                <a:latin typeface="Comic Sans MS" panose="030F0702030302020204" pitchFamily="66" charset="0"/>
              </a:rPr>
              <a:t>When it comes to fluid milk, I have to offer 2 varieties. They can be varieties in fat content or flavor content, and I can choose from: </a:t>
            </a:r>
          </a:p>
          <a:p>
            <a:pPr algn="ctr"/>
            <a:r>
              <a:rPr lang="en-US" sz="1200" i="1" dirty="0">
                <a:solidFill>
                  <a:schemeClr val="bg1"/>
                </a:solidFill>
                <a:latin typeface="Comic Sans MS" panose="030F0702030302020204" pitchFamily="66" charset="0"/>
              </a:rPr>
              <a:t>1% Plain Milk</a:t>
            </a:r>
          </a:p>
          <a:p>
            <a:pPr algn="ctr"/>
            <a:r>
              <a:rPr lang="en-US" sz="1200" i="1" dirty="0">
                <a:solidFill>
                  <a:schemeClr val="bg1"/>
                </a:solidFill>
                <a:latin typeface="Comic Sans MS"/>
              </a:rPr>
              <a:t>1% Flavored Milk</a:t>
            </a:r>
          </a:p>
          <a:p>
            <a:pPr algn="ctr"/>
            <a:r>
              <a:rPr lang="en-US" sz="1200" i="1" dirty="0">
                <a:solidFill>
                  <a:schemeClr val="bg1"/>
                </a:solidFill>
                <a:latin typeface="Comic Sans MS" panose="030F0702030302020204" pitchFamily="66" charset="0"/>
              </a:rPr>
              <a:t>Fat Free Plain Milk</a:t>
            </a:r>
          </a:p>
          <a:p>
            <a:pPr algn="ctr"/>
            <a:r>
              <a:rPr lang="en-US" sz="1200" i="1" dirty="0">
                <a:solidFill>
                  <a:schemeClr val="bg1"/>
                </a:solidFill>
                <a:latin typeface="Comic Sans MS" panose="030F0702030302020204" pitchFamily="66" charset="0"/>
              </a:rPr>
              <a:t>Fat Free Flavored Milk</a:t>
            </a:r>
          </a:p>
          <a:p>
            <a:pPr algn="ctr"/>
            <a:endParaRPr lang="en-US" sz="1200" i="1" dirty="0">
              <a:solidFill>
                <a:schemeClr val="bg1"/>
              </a:solidFill>
              <a:latin typeface="Comic Sans MS" panose="030F0702030302020204" pitchFamily="66" charset="0"/>
            </a:endParaRPr>
          </a:p>
          <a:p>
            <a:pPr algn="ctr"/>
            <a:r>
              <a:rPr lang="en-US" sz="1200" i="1" dirty="0">
                <a:solidFill>
                  <a:schemeClr val="bg1"/>
                </a:solidFill>
                <a:latin typeface="Comic Sans MS" panose="030F0702030302020204" pitchFamily="66" charset="0"/>
              </a:rPr>
              <a:t>I’m choosing to offer fat free plain and fat free chocolate milk. </a:t>
            </a:r>
          </a:p>
        </p:txBody>
      </p:sp>
      <p:sp>
        <p:nvSpPr>
          <p:cNvPr id="6" name="Oval 5"/>
          <p:cNvSpPr/>
          <p:nvPr/>
        </p:nvSpPr>
        <p:spPr>
          <a:xfrm>
            <a:off x="7070513" y="2019730"/>
            <a:ext cx="536331" cy="21980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36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Check the Daily Offering with the Meal Pattern Chart</a:t>
            </a:r>
          </a:p>
        </p:txBody>
      </p:sp>
      <p:sp>
        <p:nvSpPr>
          <p:cNvPr id="4" name="Slide Number Placeholder 3"/>
          <p:cNvSpPr>
            <a:spLocks noGrp="1"/>
          </p:cNvSpPr>
          <p:nvPr>
            <p:ph type="sldNum" sz="quarter" idx="12"/>
          </p:nvPr>
        </p:nvSpPr>
        <p:spPr/>
        <p:txBody>
          <a:bodyPr/>
          <a:lstStyle/>
          <a:p>
            <a:fld id="{4FCBA6A4-4AC1-4AE5-BF17-AC49EE4BA738}" type="slidenum">
              <a:rPr lang="en-US" smtClean="0"/>
              <a:t>32</a:t>
            </a:fld>
            <a:endParaRPr lang="en-US"/>
          </a:p>
        </p:txBody>
      </p:sp>
    </p:spTree>
    <p:extLst>
      <p:ext uri="{BB962C8B-B14F-4D97-AF65-F5344CB8AC3E}">
        <p14:creationId xmlns:p14="http://schemas.microsoft.com/office/powerpoint/2010/main" val="809944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33</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39539914"/>
              </p:ext>
            </p:extLst>
          </p:nvPr>
        </p:nvGraphicFramePr>
        <p:xfrm>
          <a:off x="9355016" y="381141"/>
          <a:ext cx="2456412" cy="5583796"/>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a:t>
                      </a:r>
                    </a:p>
                    <a:p>
                      <a:pPr algn="ctr"/>
                      <a:r>
                        <a:rPr lang="en-US" sz="1600" b="0" baseline="0" dirty="0"/>
                        <a:t>1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Apple</a:t>
                      </a:r>
                      <a:r>
                        <a:rPr lang="en-US" sz="1600" baseline="0" dirty="0"/>
                        <a:t> Slices</a:t>
                      </a:r>
                    </a:p>
                    <a:p>
                      <a:pPr algn="ctr"/>
                      <a:r>
                        <a:rPr lang="en-US" sz="1600" baseline="0" dirty="0"/>
                        <a:t>1 cup</a:t>
                      </a:r>
                      <a:endParaRPr lang="en-US" sz="16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a:t>
                      </a:r>
                      <a:r>
                        <a:rPr lang="en-US" sz="1600" baseline="0" dirty="0"/>
                        <a:t>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1" name="Picture 10"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5051964" y="3891724"/>
            <a:ext cx="2795560" cy="1389184"/>
          </a:xfrm>
          <a:prstGeom prst="wedgeEllipseCallout">
            <a:avLst>
              <a:gd name="adj1" fmla="val -72558"/>
              <a:gd name="adj2" fmla="val 1809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Here’s our menu for Monday morning. Did we offer enough of each component on this day to meet the K-8 meal pattern?</a:t>
            </a:r>
          </a:p>
        </p:txBody>
      </p:sp>
      <p:pic>
        <p:nvPicPr>
          <p:cNvPr id="5" name="Picture 8" descr="Table&#10;&#10;Description automatically generated">
            <a:extLst>
              <a:ext uri="{FF2B5EF4-FFF2-40B4-BE49-F238E27FC236}">
                <a16:creationId xmlns:a16="http://schemas.microsoft.com/office/drawing/2014/main" id="{3FBAE0F8-EB9F-523D-EBAB-A3A80155BBE8}"/>
              </a:ext>
            </a:extLst>
          </p:cNvPr>
          <p:cNvPicPr>
            <a:picLocks noChangeAspect="1"/>
          </p:cNvPicPr>
          <p:nvPr/>
        </p:nvPicPr>
        <p:blipFill rotWithShape="1">
          <a:blip r:embed="rId4"/>
          <a:srcRect l="2485" r="2632" b="35484"/>
          <a:stretch/>
        </p:blipFill>
        <p:spPr>
          <a:xfrm>
            <a:off x="3572118" y="719883"/>
            <a:ext cx="5751927" cy="3030198"/>
          </a:xfrm>
          <a:prstGeom prst="rect">
            <a:avLst/>
          </a:prstGeom>
        </p:spPr>
      </p:pic>
    </p:spTree>
    <p:extLst>
      <p:ext uri="{BB962C8B-B14F-4D97-AF65-F5344CB8AC3E}">
        <p14:creationId xmlns:p14="http://schemas.microsoft.com/office/powerpoint/2010/main" val="1284090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A87644EE-CE67-59B3-FA74-9DB4AA4DC2CD}"/>
              </a:ext>
            </a:extLst>
          </p:cNvPr>
          <p:cNvPicPr>
            <a:picLocks noChangeAspect="1"/>
          </p:cNvPicPr>
          <p:nvPr/>
        </p:nvPicPr>
        <p:blipFill rotWithShape="1">
          <a:blip r:embed="rId2"/>
          <a:srcRect l="2485" r="2632" b="35484"/>
          <a:stretch/>
        </p:blipFill>
        <p:spPr>
          <a:xfrm>
            <a:off x="3563814" y="718661"/>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34</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120247454"/>
              </p:ext>
            </p:extLst>
          </p:nvPr>
        </p:nvGraphicFramePr>
        <p:xfrm>
          <a:off x="9355016" y="381141"/>
          <a:ext cx="2456412" cy="5583796"/>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a:t>
                      </a:r>
                    </a:p>
                    <a:p>
                      <a:pPr algn="ctr"/>
                      <a:r>
                        <a:rPr lang="en-US" sz="1600" b="0" baseline="0" dirty="0"/>
                        <a:t>1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Apple</a:t>
                      </a:r>
                      <a:r>
                        <a:rPr lang="en-US" sz="1600" baseline="0" dirty="0"/>
                        <a:t> Slices</a:t>
                      </a:r>
                    </a:p>
                    <a:p>
                      <a:pPr algn="ctr"/>
                      <a:r>
                        <a:rPr lang="en-US" sz="1600" baseline="0" dirty="0"/>
                        <a:t>1 cup</a:t>
                      </a:r>
                      <a:endParaRPr lang="en-US" sz="16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a:t>
                      </a:r>
                      <a:r>
                        <a:rPr lang="en-US" sz="1600" baseline="0" dirty="0"/>
                        <a:t>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4099782" y="37774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6230133" y="3777424"/>
            <a:ext cx="2795560" cy="1389184"/>
          </a:xfrm>
          <a:prstGeom prst="wedgeEllipseCallout">
            <a:avLst>
              <a:gd name="adj1" fmla="val 84068"/>
              <a:gd name="adj2" fmla="val 12400"/>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300" i="1" dirty="0">
                <a:solidFill>
                  <a:schemeClr val="bg1"/>
                </a:solidFill>
                <a:latin typeface="Comic Sans MS"/>
              </a:rPr>
              <a:t>We planned 1 oz eq of grains. We can put a check mark on our meal pattern sheet. </a:t>
            </a:r>
            <a:endParaRPr lang="en-US" sz="1300" i="1" dirty="0">
              <a:solidFill>
                <a:schemeClr val="bg1"/>
              </a:solidFill>
              <a:latin typeface="Comic Sans MS" panose="030F0702030302020204" pitchFamily="66" charset="0"/>
            </a:endParaRPr>
          </a:p>
        </p:txBody>
      </p:sp>
      <p:pic>
        <p:nvPicPr>
          <p:cNvPr id="9"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8647" y="3304428"/>
            <a:ext cx="432324" cy="3866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8616293" y="1872762"/>
            <a:ext cx="967322" cy="2108103"/>
          </a:xfrm>
          <a:prstGeom prst="straightConnector1">
            <a:avLst/>
          </a:prstGeom>
          <a:ln>
            <a:solidFill>
              <a:schemeClr val="accent1">
                <a:lumMod val="75000"/>
                <a:alpha val="5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7428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0F041BBA-3884-5F01-2816-A0397D381DDA}"/>
              </a:ext>
            </a:extLst>
          </p:cNvPr>
          <p:cNvPicPr>
            <a:picLocks noChangeAspect="1"/>
          </p:cNvPicPr>
          <p:nvPr/>
        </p:nvPicPr>
        <p:blipFill rotWithShape="1">
          <a:blip r:embed="rId2"/>
          <a:srcRect l="2485" r="2632" b="35484"/>
          <a:stretch/>
        </p:blipFill>
        <p:spPr>
          <a:xfrm>
            <a:off x="3573339" y="734781"/>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35</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979371561"/>
              </p:ext>
            </p:extLst>
          </p:nvPr>
        </p:nvGraphicFramePr>
        <p:xfrm>
          <a:off x="9355016" y="381141"/>
          <a:ext cx="2456412" cy="5583796"/>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a:t>
                      </a:r>
                    </a:p>
                    <a:p>
                      <a:pPr algn="ctr"/>
                      <a:r>
                        <a:rPr lang="en-US" sz="1600" b="0" baseline="0" dirty="0"/>
                        <a:t>1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Apple</a:t>
                      </a:r>
                      <a:r>
                        <a:rPr lang="en-US" sz="1600" baseline="0" dirty="0"/>
                        <a:t> Slices</a:t>
                      </a:r>
                    </a:p>
                    <a:p>
                      <a:pPr algn="ctr"/>
                      <a:r>
                        <a:rPr lang="en-US" sz="1600" baseline="0" dirty="0"/>
                        <a:t>1 cup</a:t>
                      </a:r>
                      <a:endParaRPr lang="en-US" sz="16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a:t>
                      </a:r>
                      <a:r>
                        <a:rPr lang="en-US" sz="1600" baseline="0" dirty="0"/>
                        <a:t>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4099782" y="37774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6230133" y="3777424"/>
            <a:ext cx="2795560" cy="1389184"/>
          </a:xfrm>
          <a:prstGeom prst="wedgeEllipseCallout">
            <a:avLst>
              <a:gd name="adj1" fmla="val 84068"/>
              <a:gd name="adj2" fmla="val 12400"/>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We planned  1 cup of fruit….. Check!</a:t>
            </a:r>
          </a:p>
        </p:txBody>
      </p:sp>
      <p:pic>
        <p:nvPicPr>
          <p:cNvPr id="9"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7914" y="3308655"/>
            <a:ext cx="451374" cy="4056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8616293" y="3006969"/>
            <a:ext cx="1327807" cy="973896"/>
          </a:xfrm>
          <a:prstGeom prst="straightConnector1">
            <a:avLst/>
          </a:prstGeom>
          <a:ln>
            <a:solidFill>
              <a:schemeClr val="accent1">
                <a:lumMod val="75000"/>
                <a:alpha val="50000"/>
              </a:schemeClr>
            </a:solidFill>
            <a:tailEnd type="arrow"/>
          </a:ln>
        </p:spPr>
        <p:style>
          <a:lnRef idx="3">
            <a:schemeClr val="accent1"/>
          </a:lnRef>
          <a:fillRef idx="0">
            <a:schemeClr val="accent1"/>
          </a:fillRef>
          <a:effectRef idx="2">
            <a:schemeClr val="accent1"/>
          </a:effectRef>
          <a:fontRef idx="minor">
            <a:schemeClr val="tx1"/>
          </a:fontRef>
        </p:style>
      </p:cxn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7914" y="2771240"/>
            <a:ext cx="451374" cy="40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37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160E75B0-CA53-09DF-8377-DEF60715E09A}"/>
              </a:ext>
            </a:extLst>
          </p:cNvPr>
          <p:cNvPicPr>
            <a:picLocks noChangeAspect="1"/>
          </p:cNvPicPr>
          <p:nvPr/>
        </p:nvPicPr>
        <p:blipFill rotWithShape="1">
          <a:blip r:embed="rId2"/>
          <a:srcRect l="2485" r="2632" b="35484"/>
          <a:stretch/>
        </p:blipFill>
        <p:spPr>
          <a:xfrm>
            <a:off x="3543543" y="730873"/>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36</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684907515"/>
              </p:ext>
            </p:extLst>
          </p:nvPr>
        </p:nvGraphicFramePr>
        <p:xfrm>
          <a:off x="9355016" y="381141"/>
          <a:ext cx="2456412" cy="5583796"/>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MONDAY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1 slice of Whole Grain-Rich Toast</a:t>
                      </a:r>
                    </a:p>
                    <a:p>
                      <a:pPr algn="ctr"/>
                      <a:r>
                        <a:rPr lang="en-US" sz="1600" b="0" baseline="0" dirty="0"/>
                        <a:t>1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Apple</a:t>
                      </a:r>
                      <a:r>
                        <a:rPr lang="en-US" sz="1600" baseline="0" dirty="0"/>
                        <a:t> Slices</a:t>
                      </a:r>
                    </a:p>
                    <a:p>
                      <a:pPr algn="ctr"/>
                      <a:r>
                        <a:rPr lang="en-US" sz="1600" baseline="0" dirty="0"/>
                        <a:t>1 cup</a:t>
                      </a:r>
                      <a:endParaRPr lang="en-US" sz="16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a:t>
                      </a:r>
                      <a:r>
                        <a:rPr lang="en-US" sz="1600" baseline="0" dirty="0"/>
                        <a:t>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4099782" y="37774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6230133" y="3777423"/>
            <a:ext cx="2795560" cy="2201345"/>
          </a:xfrm>
          <a:prstGeom prst="wedgeEllipseCallout">
            <a:avLst>
              <a:gd name="adj1" fmla="val 81866"/>
              <a:gd name="adj2" fmla="val -1276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And finally, we planned 2 varieties of milk, 1 cup each. </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Looks like we planned a meal for Monday that meets the daily Breakfast Meal Pattern requirements!</a:t>
            </a:r>
          </a:p>
        </p:txBody>
      </p:sp>
      <p:pic>
        <p:nvPicPr>
          <p:cNvPr id="9"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55445" y="3335690"/>
            <a:ext cx="384699" cy="35804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a:off x="8616293" y="4099803"/>
            <a:ext cx="1160753" cy="50166"/>
          </a:xfrm>
          <a:prstGeom prst="straightConnector1">
            <a:avLst/>
          </a:prstGeom>
          <a:ln>
            <a:solidFill>
              <a:schemeClr val="accent1">
                <a:lumMod val="75000"/>
                <a:alpha val="50000"/>
              </a:schemeClr>
            </a:solidFill>
            <a:tailEnd type="arrow"/>
          </a:ln>
        </p:spPr>
        <p:style>
          <a:lnRef idx="3">
            <a:schemeClr val="accent1"/>
          </a:lnRef>
          <a:fillRef idx="0">
            <a:schemeClr val="accent1"/>
          </a:fillRef>
          <a:effectRef idx="2">
            <a:schemeClr val="accent1"/>
          </a:effectRef>
          <a:fontRef idx="minor">
            <a:schemeClr val="tx1"/>
          </a:fontRef>
        </p:style>
      </p:cxn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55445" y="2858016"/>
            <a:ext cx="384699" cy="3485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55445" y="2403747"/>
            <a:ext cx="384699" cy="3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04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look at our Menu Planner for Monday.</a:t>
            </a:r>
          </a:p>
        </p:txBody>
      </p:sp>
      <p:sp>
        <p:nvSpPr>
          <p:cNvPr id="4" name="Oval Callout 3"/>
          <p:cNvSpPr/>
          <p:nvPr/>
        </p:nvSpPr>
        <p:spPr>
          <a:xfrm flipH="1">
            <a:off x="3920368" y="5196254"/>
            <a:ext cx="8160262" cy="1556238"/>
          </a:xfrm>
          <a:prstGeom prst="wedgeEllipseCallout">
            <a:avLst>
              <a:gd name="adj1" fmla="val 61483"/>
              <a:gd name="adj2" fmla="val -4503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If we use the Breakfast Menu Planner available on the ADE website to help plan each day, Monday would look like this. </a:t>
            </a: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Notice how we list the food name in the box, then fill in the serving size and crediting.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37</a:t>
            </a:fld>
            <a:endParaRPr lang="en-US"/>
          </a:p>
        </p:txBody>
      </p:sp>
      <p:pic>
        <p:nvPicPr>
          <p:cNvPr id="13" name="Picture 12"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831366" y="4348311"/>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7533C84A-9C50-F87C-B6E2-995275B93448}"/>
              </a:ext>
            </a:extLst>
          </p:cNvPr>
          <p:cNvPicPr>
            <a:picLocks noChangeAspect="1"/>
          </p:cNvPicPr>
          <p:nvPr/>
        </p:nvPicPr>
        <p:blipFill>
          <a:blip r:embed="rId4"/>
          <a:stretch>
            <a:fillRect/>
          </a:stretch>
        </p:blipFill>
        <p:spPr>
          <a:xfrm>
            <a:off x="4645572" y="137285"/>
            <a:ext cx="6474371" cy="4980599"/>
          </a:xfrm>
          <a:prstGeom prst="rect">
            <a:avLst/>
          </a:prstGeom>
        </p:spPr>
      </p:pic>
    </p:spTree>
    <p:extLst>
      <p:ext uri="{BB962C8B-B14F-4D97-AF65-F5344CB8AC3E}">
        <p14:creationId xmlns:p14="http://schemas.microsoft.com/office/powerpoint/2010/main" val="1677279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Repeat that Planning Process for Each Day of the Week</a:t>
            </a:r>
          </a:p>
        </p:txBody>
      </p:sp>
      <p:sp>
        <p:nvSpPr>
          <p:cNvPr id="4" name="Slide Number Placeholder 3"/>
          <p:cNvSpPr>
            <a:spLocks noGrp="1"/>
          </p:cNvSpPr>
          <p:nvPr>
            <p:ph type="sldNum" sz="quarter" idx="12"/>
          </p:nvPr>
        </p:nvSpPr>
        <p:spPr/>
        <p:txBody>
          <a:bodyPr/>
          <a:lstStyle/>
          <a:p>
            <a:fld id="{4FCBA6A4-4AC1-4AE5-BF17-AC49EE4BA738}" type="slidenum">
              <a:rPr lang="en-US" smtClean="0"/>
              <a:t>38</a:t>
            </a:fld>
            <a:endParaRPr lang="en-US"/>
          </a:p>
        </p:txBody>
      </p:sp>
    </p:spTree>
    <p:extLst>
      <p:ext uri="{BB962C8B-B14F-4D97-AF65-F5344CB8AC3E}">
        <p14:creationId xmlns:p14="http://schemas.microsoft.com/office/powerpoint/2010/main" val="4047599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Entrée</a:t>
            </a:r>
          </a:p>
        </p:txBody>
      </p:sp>
      <p:sp>
        <p:nvSpPr>
          <p:cNvPr id="10" name="Oval Callout 9"/>
          <p:cNvSpPr/>
          <p:nvPr/>
        </p:nvSpPr>
        <p:spPr>
          <a:xfrm>
            <a:off x="4342447" y="641838"/>
            <a:ext cx="4845515" cy="3376125"/>
          </a:xfrm>
          <a:prstGeom prst="wedgeEllipseCallout">
            <a:avLst>
              <a:gd name="adj1" fmla="val -55457"/>
              <a:gd name="adj2" fmla="val 74714"/>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tIns="45720" rIns="0" bIns="45720" rtlCol="0" anchor="ctr"/>
          <a:lstStyle/>
          <a:p>
            <a:pPr algn="ct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Let’s plan for Tuesday!</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I know I need to offer more than 1 </a:t>
            </a:r>
            <a:r>
              <a:rPr lang="en-US" sz="1400" i="1">
                <a:solidFill>
                  <a:schemeClr val="bg1"/>
                </a:solidFill>
                <a:latin typeface="Comic Sans MS"/>
              </a:rPr>
              <a:t>oz eq</a:t>
            </a:r>
            <a:r>
              <a:rPr lang="en-US" sz="1400" i="1" dirty="0">
                <a:solidFill>
                  <a:schemeClr val="bg1"/>
                </a:solidFill>
                <a:latin typeface="Comic Sans MS"/>
              </a:rPr>
              <a:t> of grains on most days to meet the weekly minimums. I  also remember that I can plan an extra grain, or I can plan an optional meat/meat alternate. </a:t>
            </a: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For this day, I’m going to plan a Mini Banana Loaf made with whole grain-rich flour. When I looked at Exhibit A and the label on the box, I determined that the mini loaf I order credits as 2 </a:t>
            </a:r>
            <a:r>
              <a:rPr lang="en-US" sz="1400" i="1">
                <a:solidFill>
                  <a:schemeClr val="bg1"/>
                </a:solidFill>
                <a:latin typeface="Comic Sans MS"/>
              </a:rPr>
              <a:t>oz eq</a:t>
            </a:r>
            <a:r>
              <a:rPr lang="en-US" sz="1400" i="1" dirty="0">
                <a:solidFill>
                  <a:schemeClr val="bg1"/>
                </a:solidFill>
                <a:latin typeface="Comic Sans MS"/>
              </a:rPr>
              <a:t>. </a:t>
            </a:r>
            <a:endParaRPr lang="en-US" sz="1400" i="1" dirty="0">
              <a:solidFill>
                <a:schemeClr val="bg1"/>
              </a:solidFill>
              <a:latin typeface="Comic Sans MS" panose="030F0702030302020204" pitchFamily="66" charset="0"/>
            </a:endParaRPr>
          </a:p>
          <a:p>
            <a:pPr algn="ct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39</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55382123"/>
              </p:ext>
            </p:extLst>
          </p:nvPr>
        </p:nvGraphicFramePr>
        <p:xfrm>
          <a:off x="9355016" y="381141"/>
          <a:ext cx="2456412" cy="5448280"/>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2714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solidFill>
                  <a:schemeClr val="accent1">
                    <a:lumMod val="40000"/>
                    <a:lumOff val="60000"/>
                  </a:schemeClr>
                </a:solidFill>
              </a:rPr>
              <a:t>Step by Step Instruction:</a:t>
            </a:r>
            <a:r>
              <a:rPr lang="en-US" sz="4000" i="1" dirty="0">
                <a:solidFill>
                  <a:schemeClr val="accent5">
                    <a:lumMod val="40000"/>
                    <a:lumOff val="60000"/>
                  </a:schemeClr>
                </a:solidFill>
              </a:rPr>
              <a:t>   </a:t>
            </a:r>
            <a:br>
              <a:rPr lang="en-US" i="1" dirty="0">
                <a:solidFill>
                  <a:schemeClr val="accent5">
                    <a:lumMod val="40000"/>
                    <a:lumOff val="60000"/>
                  </a:schemeClr>
                </a:solidFill>
              </a:rPr>
            </a:br>
            <a:r>
              <a:rPr lang="en-US" i="1" dirty="0">
                <a:solidFill>
                  <a:schemeClr val="bg1"/>
                </a:solidFill>
              </a:rPr>
              <a:t>How to Plan a Breakfast Menu</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 instruction within this </a:t>
            </a:r>
            <a:r>
              <a:rPr lang="en-US" sz="2400" i="1" dirty="0"/>
              <a:t>How-To-Guide</a:t>
            </a:r>
            <a:r>
              <a:rPr lang="en-US" sz="2400" dirty="0"/>
              <a:t> is based on guidance from the Code of Federal Regulations (CFR), §220.8   Meal requirements for breakfast.</a:t>
            </a:r>
            <a:endParaRPr lang="en-US" sz="2400" b="1" dirty="0"/>
          </a:p>
          <a:p>
            <a:pPr marL="0" indent="0">
              <a:buNone/>
            </a:pPr>
            <a:r>
              <a:rPr lang="en-US" sz="2400" i="1" dirty="0"/>
              <a:t>It is recommended to review the information under the Meal Patter accordion on ADE’s NSLP and SBP </a:t>
            </a:r>
            <a:r>
              <a:rPr lang="en-US" sz="2400" i="1" dirty="0">
                <a:hlinkClick r:id="rId2"/>
              </a:rPr>
              <a:t>Webpage</a:t>
            </a:r>
            <a:r>
              <a:rPr lang="en-US" sz="2400" i="1" dirty="0"/>
              <a:t> for additional help understanding the guidance in the CFR.</a:t>
            </a:r>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t>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863" y="741410"/>
            <a:ext cx="1783373" cy="24549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49" y="1394632"/>
            <a:ext cx="4174262" cy="11485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887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a:t>
            </a:r>
          </a:p>
        </p:txBody>
      </p:sp>
      <p:sp>
        <p:nvSpPr>
          <p:cNvPr id="10" name="Oval Callout 9"/>
          <p:cNvSpPr/>
          <p:nvPr/>
        </p:nvSpPr>
        <p:spPr>
          <a:xfrm>
            <a:off x="4342448" y="2508713"/>
            <a:ext cx="3642604" cy="1509252"/>
          </a:xfrm>
          <a:prstGeom prst="wedgeEllipseCallout">
            <a:avLst>
              <a:gd name="adj1" fmla="val -56323"/>
              <a:gd name="adj2" fmla="val 10238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r>
              <a:rPr lang="en-US" sz="1400" i="1" dirty="0">
                <a:solidFill>
                  <a:schemeClr val="bg1"/>
                </a:solidFill>
                <a:latin typeface="Comic Sans MS" panose="030F0702030302020204" pitchFamily="66" charset="0"/>
              </a:rPr>
              <a:t>I also need to plan my fruit. I’m going to plan 1 cup of fresh cut strawberries. </a:t>
            </a:r>
          </a:p>
          <a:p>
            <a:pPr algn="ct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40</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663873511"/>
              </p:ext>
            </p:extLst>
          </p:nvPr>
        </p:nvGraphicFramePr>
        <p:xfrm>
          <a:off x="9355016" y="381141"/>
          <a:ext cx="2456412" cy="5448280"/>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Fresh Strawberries</a:t>
                      </a:r>
                    </a:p>
                    <a:p>
                      <a:pPr algn="ctr"/>
                      <a:r>
                        <a:rPr lang="en-US" sz="1600" dirty="0"/>
                        <a:t>1 cup</a:t>
                      </a:r>
                      <a:endParaRPr lang="en-US" sz="14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0213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Milk</a:t>
            </a:r>
          </a:p>
        </p:txBody>
      </p:sp>
      <p:sp>
        <p:nvSpPr>
          <p:cNvPr id="10" name="Oval Callout 9"/>
          <p:cNvSpPr/>
          <p:nvPr/>
        </p:nvSpPr>
        <p:spPr>
          <a:xfrm>
            <a:off x="4342447" y="2371060"/>
            <a:ext cx="3748929" cy="1646905"/>
          </a:xfrm>
          <a:prstGeom prst="wedgeEllipseCallout">
            <a:avLst>
              <a:gd name="adj1" fmla="val -56323"/>
              <a:gd name="adj2" fmla="val 10238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Finally, I must plan my milk in 2 varieties. Today I’m going to plan fat free plain and 1% plain milk, 1 cup each. </a:t>
            </a:r>
          </a:p>
          <a:p>
            <a:pPr algn="ct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41</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079653130"/>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Fresh Strawberries</a:t>
                      </a:r>
                    </a:p>
                    <a:p>
                      <a:pPr algn="ctr"/>
                      <a:r>
                        <a:rPr lang="en-US" sz="1600" dirty="0"/>
                        <a:t>1 cup</a:t>
                      </a:r>
                      <a:endParaRPr lang="en-US" sz="14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 Plain</a:t>
                      </a:r>
                    </a:p>
                    <a:p>
                      <a:pPr algn="ctr"/>
                      <a:r>
                        <a:rPr lang="en-US" sz="1600" dirty="0"/>
                        <a:t>1%</a:t>
                      </a:r>
                      <a:r>
                        <a:rPr lang="en-US" sz="1600" baseline="0" dirty="0"/>
                        <a:t> Plain</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1704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42</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16819" y="3891723"/>
            <a:ext cx="3530705" cy="1732899"/>
          </a:xfrm>
          <a:prstGeom prst="wedgeEllipseCallout">
            <a:avLst>
              <a:gd name="adj1" fmla="val -70149"/>
              <a:gd name="adj2" fmla="val 459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Here’s our menu for Tuesday morning. Did we offer enough of each component on this day to meet the daily K-8 meal pattern?</a:t>
            </a:r>
          </a:p>
        </p:txBody>
      </p:sp>
      <p:graphicFrame>
        <p:nvGraphicFramePr>
          <p:cNvPr id="9" name="Table 8"/>
          <p:cNvGraphicFramePr>
            <a:graphicFrameLocks noGrp="1"/>
          </p:cNvGraphicFramePr>
          <p:nvPr>
            <p:extLst>
              <p:ext uri="{D42A27DB-BD31-4B8C-83A1-F6EECF244321}">
                <p14:modId xmlns:p14="http://schemas.microsoft.com/office/powerpoint/2010/main" val="2230468688"/>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Fresh Strawberries</a:t>
                      </a:r>
                    </a:p>
                    <a:p>
                      <a:pPr algn="ctr"/>
                      <a:r>
                        <a:rPr lang="en-US" sz="1600" dirty="0"/>
                        <a:t>1 cup</a:t>
                      </a:r>
                      <a:endParaRPr lang="en-US" sz="14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 Plain</a:t>
                      </a:r>
                    </a:p>
                    <a:p>
                      <a:pPr algn="ctr"/>
                      <a:r>
                        <a:rPr lang="en-US" sz="1600" dirty="0"/>
                        <a:t>1%</a:t>
                      </a:r>
                      <a:r>
                        <a:rPr lang="en-US" sz="1600" baseline="0" dirty="0"/>
                        <a:t> Plain</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6" name="Picture 8" descr="Table&#10;&#10;Description automatically generated">
            <a:extLst>
              <a:ext uri="{FF2B5EF4-FFF2-40B4-BE49-F238E27FC236}">
                <a16:creationId xmlns:a16="http://schemas.microsoft.com/office/drawing/2014/main" id="{42153ECC-9257-F1FA-D24D-59FF32211F31}"/>
              </a:ext>
            </a:extLst>
          </p:cNvPr>
          <p:cNvPicPr>
            <a:picLocks noChangeAspect="1"/>
          </p:cNvPicPr>
          <p:nvPr/>
        </p:nvPicPr>
        <p:blipFill rotWithShape="1">
          <a:blip r:embed="rId4"/>
          <a:srcRect l="2485" r="2632" b="35484"/>
          <a:stretch/>
        </p:blipFill>
        <p:spPr>
          <a:xfrm>
            <a:off x="3513502" y="739422"/>
            <a:ext cx="5751927" cy="3030198"/>
          </a:xfrm>
          <a:prstGeom prst="rect">
            <a:avLst/>
          </a:prstGeom>
        </p:spPr>
      </p:pic>
    </p:spTree>
    <p:extLst>
      <p:ext uri="{BB962C8B-B14F-4D97-AF65-F5344CB8AC3E}">
        <p14:creationId xmlns:p14="http://schemas.microsoft.com/office/powerpoint/2010/main" val="3467119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A37309A9-A4E3-104F-B3F0-7C05084E1795}"/>
              </a:ext>
            </a:extLst>
          </p:cNvPr>
          <p:cNvPicPr>
            <a:picLocks noChangeAspect="1"/>
          </p:cNvPicPr>
          <p:nvPr/>
        </p:nvPicPr>
        <p:blipFill rotWithShape="1">
          <a:blip r:embed="rId2"/>
          <a:srcRect l="2485" r="2632" b="35484"/>
          <a:stretch/>
        </p:blipFill>
        <p:spPr>
          <a:xfrm>
            <a:off x="3534018" y="757983"/>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43</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16819" y="3891723"/>
            <a:ext cx="3530705" cy="1732899"/>
          </a:xfrm>
          <a:prstGeom prst="wedgeEllipseCallout">
            <a:avLst>
              <a:gd name="adj1" fmla="val -70149"/>
              <a:gd name="adj2" fmla="val 459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We planned a 2 oz eq mini loaf. That meets the daily requirement and will help meet the weekly requirement too. </a:t>
            </a:r>
            <a:endParaRPr lang="en-US" sz="1400" i="1" dirty="0">
              <a:solidFill>
                <a:schemeClr val="bg1"/>
              </a:solidFill>
              <a:latin typeface="Comic Sans MS" panose="030F0702030302020204" pitchFamily="66"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85640870"/>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Fresh Strawberries</a:t>
                      </a:r>
                    </a:p>
                    <a:p>
                      <a:pPr algn="ctr"/>
                      <a:r>
                        <a:rPr lang="en-US" sz="1600" dirty="0"/>
                        <a:t>1 cup</a:t>
                      </a:r>
                      <a:endParaRPr lang="en-US" sz="14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 Plain</a:t>
                      </a:r>
                    </a:p>
                    <a:p>
                      <a:pPr algn="ctr"/>
                      <a:r>
                        <a:rPr lang="en-US" sz="1600" dirty="0"/>
                        <a:t>1%</a:t>
                      </a:r>
                      <a:r>
                        <a:rPr lang="en-US" sz="1600" baseline="0" dirty="0"/>
                        <a:t> Plain</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0"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50723" y="3316640"/>
            <a:ext cx="451374" cy="4056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330464" y="1722474"/>
            <a:ext cx="2421424" cy="2423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26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6406C6DE-AD25-D2E8-E1B6-B007207A15DF}"/>
              </a:ext>
            </a:extLst>
          </p:cNvPr>
          <p:cNvPicPr>
            <a:picLocks noChangeAspect="1"/>
          </p:cNvPicPr>
          <p:nvPr/>
        </p:nvPicPr>
        <p:blipFill rotWithShape="1">
          <a:blip r:embed="rId2"/>
          <a:srcRect l="2485" r="2632" b="35484"/>
          <a:stretch/>
        </p:blipFill>
        <p:spPr>
          <a:xfrm>
            <a:off x="3543543" y="748458"/>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44</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16819" y="3891723"/>
            <a:ext cx="3530705" cy="1732899"/>
          </a:xfrm>
          <a:prstGeom prst="wedgeEllipseCallout">
            <a:avLst>
              <a:gd name="adj1" fmla="val -70149"/>
              <a:gd name="adj2" fmla="val 459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We planned 1 cup of fruit. </a:t>
            </a:r>
          </a:p>
        </p:txBody>
      </p:sp>
      <p:graphicFrame>
        <p:nvGraphicFramePr>
          <p:cNvPr id="9" name="Table 8"/>
          <p:cNvGraphicFramePr>
            <a:graphicFrameLocks noGrp="1"/>
          </p:cNvGraphicFramePr>
          <p:nvPr>
            <p:extLst>
              <p:ext uri="{D42A27DB-BD31-4B8C-83A1-F6EECF244321}">
                <p14:modId xmlns:p14="http://schemas.microsoft.com/office/powerpoint/2010/main" val="571634557"/>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Fresh Strawberries</a:t>
                      </a:r>
                    </a:p>
                    <a:p>
                      <a:pPr algn="ctr"/>
                      <a:r>
                        <a:rPr lang="en-US" sz="1600" dirty="0"/>
                        <a:t>1 cup</a:t>
                      </a:r>
                      <a:endParaRPr lang="en-US" sz="14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 Plain</a:t>
                      </a:r>
                    </a:p>
                    <a:p>
                      <a:pPr algn="ctr"/>
                      <a:r>
                        <a:rPr lang="en-US" sz="1600" dirty="0"/>
                        <a:t>1%</a:t>
                      </a:r>
                      <a:r>
                        <a:rPr lang="en-US" sz="1600" baseline="0" dirty="0"/>
                        <a:t> Plain</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0"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5227" y="3303071"/>
            <a:ext cx="451374" cy="4056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5227" y="2768399"/>
            <a:ext cx="451374" cy="40566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V="1">
            <a:off x="7330464" y="2933987"/>
            <a:ext cx="2345164" cy="1211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150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Table&#10;&#10;Description automatically generated">
            <a:extLst>
              <a:ext uri="{FF2B5EF4-FFF2-40B4-BE49-F238E27FC236}">
                <a16:creationId xmlns:a16="http://schemas.microsoft.com/office/drawing/2014/main" id="{E7B15BFA-49FF-A0E2-FDB8-CB00D8EA1690}"/>
              </a:ext>
            </a:extLst>
          </p:cNvPr>
          <p:cNvPicPr>
            <a:picLocks noChangeAspect="1"/>
          </p:cNvPicPr>
          <p:nvPr/>
        </p:nvPicPr>
        <p:blipFill rotWithShape="1">
          <a:blip r:embed="rId2"/>
          <a:srcRect l="2485" r="2632" b="35484"/>
          <a:stretch/>
        </p:blipFill>
        <p:spPr>
          <a:xfrm>
            <a:off x="3524493" y="738933"/>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45</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21837" y="3891722"/>
            <a:ext cx="3530705" cy="1732899"/>
          </a:xfrm>
          <a:prstGeom prst="wedgeEllipseCallout">
            <a:avLst>
              <a:gd name="adj1" fmla="val -70149"/>
              <a:gd name="adj2" fmla="val 459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And we planned 2 varieties of milk.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Looks like we planned a menu that meets the meal pattern on Tuesday. </a:t>
            </a:r>
          </a:p>
        </p:txBody>
      </p:sp>
      <p:graphicFrame>
        <p:nvGraphicFramePr>
          <p:cNvPr id="9" name="Table 8"/>
          <p:cNvGraphicFramePr>
            <a:graphicFrameLocks noGrp="1"/>
          </p:cNvGraphicFramePr>
          <p:nvPr>
            <p:extLst>
              <p:ext uri="{D42A27DB-BD31-4B8C-83A1-F6EECF244321}">
                <p14:modId xmlns:p14="http://schemas.microsoft.com/office/powerpoint/2010/main" val="786729351"/>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TUESDAY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Banana Loaf</a:t>
                      </a:r>
                    </a:p>
                    <a:p>
                      <a:pPr algn="ctr"/>
                      <a:r>
                        <a:rPr lang="en-US" sz="1600" b="0" baseline="0" dirty="0"/>
                        <a:t>2 oz eq</a:t>
                      </a:r>
                      <a:endParaRPr lang="en-US" baseline="0" dirty="0"/>
                    </a:p>
                  </a:txBody>
                  <a:tcPr/>
                </a:tc>
                <a:extLst>
                  <a:ext uri="{0D108BD9-81ED-4DB2-BD59-A6C34878D82A}">
                    <a16:rowId xmlns:a16="http://schemas.microsoft.com/office/drawing/2014/main" val="10001"/>
                  </a:ext>
                </a:extLst>
              </a:tr>
              <a:tr h="1143215">
                <a:tc>
                  <a:txBody>
                    <a:bodyPr/>
                    <a:lstStyle/>
                    <a:p>
                      <a:r>
                        <a:rPr lang="en-US" sz="1600" b="1" dirty="0"/>
                        <a:t>Fruit:</a:t>
                      </a:r>
                    </a:p>
                    <a:p>
                      <a:endParaRPr lang="en-US" sz="1600" dirty="0"/>
                    </a:p>
                    <a:p>
                      <a:pPr algn="ctr"/>
                      <a:r>
                        <a:rPr lang="en-US" sz="1600" dirty="0"/>
                        <a:t>Fresh Strawberries</a:t>
                      </a:r>
                    </a:p>
                    <a:p>
                      <a:pPr algn="ctr"/>
                      <a:r>
                        <a:rPr lang="en-US" sz="1600" dirty="0"/>
                        <a:t>1 cup</a:t>
                      </a:r>
                      <a:endParaRPr lang="en-US" sz="1400" dirty="0"/>
                    </a:p>
                  </a:txBody>
                  <a:tcPr/>
                </a:tc>
                <a:extLst>
                  <a:ext uri="{0D108BD9-81ED-4DB2-BD59-A6C34878D82A}">
                    <a16:rowId xmlns:a16="http://schemas.microsoft.com/office/drawing/2014/main" val="10002"/>
                  </a:ext>
                </a:extLst>
              </a:tr>
              <a:tr h="1242882">
                <a:tc>
                  <a:txBody>
                    <a:bodyPr/>
                    <a:lstStyle/>
                    <a:p>
                      <a:r>
                        <a:rPr lang="en-US" sz="1600" b="1" dirty="0"/>
                        <a:t>Fluid Milk:</a:t>
                      </a:r>
                    </a:p>
                    <a:p>
                      <a:endParaRPr lang="en-US" sz="1600" dirty="0"/>
                    </a:p>
                    <a:p>
                      <a:pPr algn="ctr"/>
                      <a:r>
                        <a:rPr lang="en-US" sz="1600" dirty="0"/>
                        <a:t>Fat Free Plain</a:t>
                      </a:r>
                    </a:p>
                    <a:p>
                      <a:pPr algn="ctr"/>
                      <a:r>
                        <a:rPr lang="en-US" sz="1600" dirty="0"/>
                        <a:t>1%</a:t>
                      </a:r>
                      <a:r>
                        <a:rPr lang="en-US" sz="1600" baseline="0" dirty="0"/>
                        <a:t> Plain</a:t>
                      </a:r>
                    </a:p>
                    <a:p>
                      <a:pPr algn="ctr"/>
                      <a:r>
                        <a:rPr lang="en-US" sz="1600" baseline="0" dirty="0"/>
                        <a:t>1 cup each</a:t>
                      </a:r>
                      <a:endParaRPr lang="en-US" sz="1600" dirty="0"/>
                    </a:p>
                  </a:txBody>
                  <a:tcPr/>
                </a:tc>
                <a:extLst>
                  <a:ext uri="{0D108BD9-81ED-4DB2-BD59-A6C34878D82A}">
                    <a16:rowId xmlns:a16="http://schemas.microsoft.com/office/drawing/2014/main" val="10003"/>
                  </a:ext>
                </a:extLst>
              </a:tr>
              <a:tr h="1242882">
                <a:tc>
                  <a:txBody>
                    <a:bodyPr/>
                    <a:lstStyle/>
                    <a:p>
                      <a:endParaRPr lang="en-US" sz="1600" dirty="0"/>
                    </a:p>
                  </a:txBody>
                  <a:tcPr/>
                </a:tc>
                <a:extLst>
                  <a:ext uri="{0D108BD9-81ED-4DB2-BD59-A6C34878D82A}">
                    <a16:rowId xmlns:a16="http://schemas.microsoft.com/office/drawing/2014/main" val="10004"/>
                  </a:ext>
                </a:extLst>
              </a:tr>
            </a:tbl>
          </a:graphicData>
        </a:graphic>
      </p:graphicFrame>
      <p:pic>
        <p:nvPicPr>
          <p:cNvPr id="10"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92813" y="3364265"/>
            <a:ext cx="365649" cy="3294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97319" y="2844599"/>
            <a:ext cx="365649" cy="32946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V="1">
            <a:off x="7330464" y="4145500"/>
            <a:ext cx="23451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97319" y="2411766"/>
            <a:ext cx="365649" cy="32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51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imeline&#10;&#10;Description automatically generated">
            <a:extLst>
              <a:ext uri="{FF2B5EF4-FFF2-40B4-BE49-F238E27FC236}">
                <a16:creationId xmlns:a16="http://schemas.microsoft.com/office/drawing/2014/main" id="{6C64CE58-3CE4-020F-A63D-AAE6215E52C6}"/>
              </a:ext>
            </a:extLst>
          </p:cNvPr>
          <p:cNvPicPr>
            <a:picLocks noChangeAspect="1"/>
          </p:cNvPicPr>
          <p:nvPr/>
        </p:nvPicPr>
        <p:blipFill>
          <a:blip r:embed="rId2"/>
          <a:stretch>
            <a:fillRect/>
          </a:stretch>
        </p:blipFill>
        <p:spPr>
          <a:xfrm>
            <a:off x="4575504" y="364177"/>
            <a:ext cx="6535682" cy="5026060"/>
          </a:xfrm>
          <a:prstGeom prst="rect">
            <a:avLst/>
          </a:prstGeom>
        </p:spPr>
      </p:pic>
      <p:sp>
        <p:nvSpPr>
          <p:cNvPr id="2" name="Title 1"/>
          <p:cNvSpPr>
            <a:spLocks noGrp="1"/>
          </p:cNvSpPr>
          <p:nvPr>
            <p:ph type="title"/>
          </p:nvPr>
        </p:nvSpPr>
        <p:spPr/>
        <p:txBody>
          <a:bodyPr/>
          <a:lstStyle/>
          <a:p>
            <a:r>
              <a:rPr lang="en-US" dirty="0"/>
              <a:t>Let’s look at our Menu Planner for Tuesday.</a:t>
            </a:r>
          </a:p>
        </p:txBody>
      </p:sp>
      <p:sp>
        <p:nvSpPr>
          <p:cNvPr id="4" name="Oval Callout 3"/>
          <p:cNvSpPr/>
          <p:nvPr/>
        </p:nvSpPr>
        <p:spPr>
          <a:xfrm flipH="1">
            <a:off x="3920368" y="5196254"/>
            <a:ext cx="8160262" cy="1556238"/>
          </a:xfrm>
          <a:prstGeom prst="wedgeEllipseCallout">
            <a:avLst>
              <a:gd name="adj1" fmla="val 61483"/>
              <a:gd name="adj2" fmla="val -4503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If we use the Breakfast Menu Planner available on the ADE website to help plan each day, Tuesday would look like this. </a:t>
            </a: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Again, we list the food name in the box, then fill in the serving size and crediting.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46</a:t>
            </a:fld>
            <a:endParaRPr lang="en-US"/>
          </a:p>
        </p:txBody>
      </p:sp>
      <p:pic>
        <p:nvPicPr>
          <p:cNvPr id="13" name="Picture 12"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831366" y="4348311"/>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52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Entrée</a:t>
            </a:r>
          </a:p>
        </p:txBody>
      </p:sp>
      <p:sp>
        <p:nvSpPr>
          <p:cNvPr id="10" name="Oval Callout 9"/>
          <p:cNvSpPr/>
          <p:nvPr/>
        </p:nvSpPr>
        <p:spPr>
          <a:xfrm>
            <a:off x="4484076" y="149469"/>
            <a:ext cx="4783015" cy="6330462"/>
          </a:xfrm>
          <a:prstGeom prst="wedgeEllipseCallout">
            <a:avLst>
              <a:gd name="adj1" fmla="val -59744"/>
              <a:gd name="adj2" fmla="val 2572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tIns="45720" rIns="0" bIns="45720" rtlCol="0" anchor="ctr"/>
          <a:lstStyle/>
          <a:p>
            <a:pPr algn="ctr"/>
            <a:endParaRPr lang="en-US" sz="1300" i="1" dirty="0">
              <a:solidFill>
                <a:schemeClr val="bg1"/>
              </a:solidFill>
              <a:latin typeface="Comic Sans MS" panose="030F0702030302020204" pitchFamily="66" charset="0"/>
            </a:endParaRP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Moving on to Wednesday….</a:t>
            </a: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I know I need to offer more than 1 oz eq of grains on most days to meet the weekly minimums. I  also remember that I can plan an extra grain, or I can plan an optional meat/meat alternate. </a:t>
            </a:r>
            <a:endParaRPr lang="en-US" sz="1300" i="1" dirty="0">
              <a:solidFill>
                <a:schemeClr val="bg1"/>
              </a:solidFill>
              <a:latin typeface="Comic Sans MS" panose="030F0702030302020204" pitchFamily="66" charset="0"/>
            </a:endParaRP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rPr>
              <a:t>I think whole grain-rich mini pancakes and turkey sausage sounds good. When I looked at Exhibit A and the label on the box, I determined that the pancakes credit as 1 oz eq. </a:t>
            </a:r>
            <a:endParaRPr lang="en-US" sz="1300" i="1" dirty="0">
              <a:solidFill>
                <a:schemeClr val="bg1"/>
              </a:solidFill>
              <a:latin typeface="Comic Sans MS" panose="030F0702030302020204" pitchFamily="66" charset="0"/>
            </a:endParaRP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panose="030F0702030302020204" pitchFamily="66" charset="0"/>
              </a:rPr>
              <a:t>I also have a CN Label that says 1 turkey sausage patty contributes </a:t>
            </a:r>
          </a:p>
          <a:p>
            <a:pPr algn="ctr"/>
            <a:r>
              <a:rPr lang="en-US" sz="1300" i="1" dirty="0">
                <a:solidFill>
                  <a:schemeClr val="bg1"/>
                </a:solidFill>
                <a:latin typeface="Comic Sans MS"/>
              </a:rPr>
              <a:t>1 oz eq of meat/meat alternate for Child Nutrition Programs. I added a space for my optional meat/meat alternate and filled in my chart for Wednesday. </a:t>
            </a:r>
            <a:endParaRPr lang="en-US" sz="1300" i="1" dirty="0">
              <a:solidFill>
                <a:schemeClr val="bg1"/>
              </a:solidFill>
              <a:latin typeface="Comic Sans MS" panose="030F0702030302020204" pitchFamily="66" charset="0"/>
            </a:endParaRPr>
          </a:p>
          <a:p>
            <a:pPr algn="ctr"/>
            <a:endParaRPr lang="en-US" sz="1300" i="1" dirty="0">
              <a:solidFill>
                <a:schemeClr val="bg1"/>
              </a:solidFill>
              <a:latin typeface="Comic Sans MS" panose="030F0702030302020204" pitchFamily="66" charset="0"/>
            </a:endParaRPr>
          </a:p>
          <a:p>
            <a:pPr algn="ctr"/>
            <a:r>
              <a:rPr lang="en-US" sz="1300" i="1" dirty="0">
                <a:solidFill>
                  <a:schemeClr val="bg1"/>
                </a:solidFill>
                <a:latin typeface="Comic Sans MS"/>
                <a:ea typeface="+mn-lt"/>
                <a:cs typeface="+mn-lt"/>
              </a:rPr>
              <a:t>For more information on the CN Labels or Product Formulation Statements visit the </a:t>
            </a:r>
            <a:r>
              <a:rPr lang="en-US" sz="1300" i="1" dirty="0">
                <a:solidFill>
                  <a:schemeClr val="bg1"/>
                </a:solidFill>
                <a:latin typeface="Comic Sans MS"/>
                <a:ea typeface="+mn-lt"/>
                <a:cs typeface="+mn-lt"/>
                <a:hlinkClick r:id="rId2">
                  <a:extLst>
                    <a:ext uri="{A12FA001-AC4F-418D-AE19-62706E023703}">
                      <ahyp:hlinkClr xmlns:ahyp="http://schemas.microsoft.com/office/drawing/2018/hyperlinkcolor" val="tx"/>
                    </a:ext>
                  </a:extLst>
                </a:hlinkClick>
              </a:rPr>
              <a:t>NSLP and SBP – Program Forms and Resources webpage</a:t>
            </a:r>
            <a:r>
              <a:rPr lang="en-US" sz="1300" i="1" dirty="0">
                <a:solidFill>
                  <a:schemeClr val="bg1"/>
                </a:solidFill>
                <a:latin typeface="Comic Sans MS"/>
                <a:ea typeface="+mn-lt"/>
                <a:cs typeface="+mn-lt"/>
              </a:rPr>
              <a:t> under the ‘Menu Planning’ accordion.</a:t>
            </a:r>
            <a:endParaRPr lang="en-US" i="1">
              <a:solidFill>
                <a:schemeClr val="bg1"/>
              </a:solidFill>
              <a:latin typeface="Comic Sans MS"/>
              <a:ea typeface="+mn-lt"/>
              <a:cs typeface="+mn-lt"/>
            </a:endParaRPr>
          </a:p>
          <a:p>
            <a:pPr algn="ctr"/>
            <a:endParaRPr lang="en-US" sz="1300" i="1" dirty="0">
              <a:latin typeface="Comic Sans MS" panose="030F0702030302020204" pitchFamily="66" charset="0"/>
            </a:endParaRPr>
          </a:p>
          <a:p>
            <a:pPr algn="ctr"/>
            <a:endParaRPr lang="en-US" sz="13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47</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737063373"/>
              </p:ext>
            </p:extLst>
          </p:nvPr>
        </p:nvGraphicFramePr>
        <p:xfrm>
          <a:off x="9355016" y="381141"/>
          <a:ext cx="2456412" cy="5448280"/>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oz eq</a:t>
                      </a:r>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80246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a:t>
            </a:r>
          </a:p>
        </p:txBody>
      </p:sp>
      <p:sp>
        <p:nvSpPr>
          <p:cNvPr id="10" name="Oval Callout 9"/>
          <p:cNvSpPr/>
          <p:nvPr/>
        </p:nvSpPr>
        <p:spPr>
          <a:xfrm>
            <a:off x="5099538" y="2202474"/>
            <a:ext cx="3200401" cy="2417884"/>
          </a:xfrm>
          <a:prstGeom prst="wedgeEllipseCallout">
            <a:avLst>
              <a:gd name="adj1" fmla="val -80697"/>
              <a:gd name="adj2" fmla="val 6114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i="1" dirty="0">
                <a:solidFill>
                  <a:schemeClr val="bg1"/>
                </a:solidFill>
                <a:latin typeface="Comic Sans MS" panose="030F0702030302020204" pitchFamily="66" charset="0"/>
              </a:rPr>
              <a:t>Peaches sound like they go well with pancakes and turkey sausage. I think I will plan 1 cup of peaches for Wednesday. </a:t>
            </a: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48</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817610874"/>
              </p:ext>
            </p:extLst>
          </p:nvPr>
        </p:nvGraphicFramePr>
        <p:xfrm>
          <a:off x="9355016" y="381141"/>
          <a:ext cx="2456412" cy="5448280"/>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oz eq</a:t>
                      </a:r>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p>
                      <a:pPr algn="ctr"/>
                      <a:r>
                        <a:rPr lang="en-US" sz="1600" dirty="0"/>
                        <a:t>Canned</a:t>
                      </a:r>
                      <a:r>
                        <a:rPr lang="en-US" sz="1600" baseline="0" dirty="0"/>
                        <a:t> Peaches</a:t>
                      </a:r>
                    </a:p>
                    <a:p>
                      <a:pPr algn="ctr"/>
                      <a:r>
                        <a:rPr lang="en-US" sz="1600" baseline="0" dirty="0"/>
                        <a:t>1 cup</a:t>
                      </a:r>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1275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Milk</a:t>
            </a:r>
          </a:p>
        </p:txBody>
      </p:sp>
      <p:sp>
        <p:nvSpPr>
          <p:cNvPr id="10" name="Oval Callout 9"/>
          <p:cNvSpPr/>
          <p:nvPr/>
        </p:nvSpPr>
        <p:spPr>
          <a:xfrm>
            <a:off x="5099538" y="2202474"/>
            <a:ext cx="3200401" cy="2417884"/>
          </a:xfrm>
          <a:prstGeom prst="wedgeEllipseCallout">
            <a:avLst>
              <a:gd name="adj1" fmla="val -80697"/>
              <a:gd name="adj2" fmla="val 6114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i="1" dirty="0">
                <a:solidFill>
                  <a:schemeClr val="bg1"/>
                </a:solidFill>
                <a:latin typeface="Comic Sans MS" panose="030F0702030302020204" pitchFamily="66" charset="0"/>
              </a:rPr>
              <a:t>And I can’t forget the milk! I will plan fat free chocolate and fat free plain for Wednesday’s meal. </a:t>
            </a: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49</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96297230"/>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800" b="0" baseline="0" dirty="0"/>
                        <a:t>1 </a:t>
                      </a:r>
                      <a:r>
                        <a:rPr lang="en-US" sz="1800" b="0" baseline="0" dirty="0" err="1"/>
                        <a:t>oz</a:t>
                      </a:r>
                      <a:r>
                        <a:rPr lang="en-US" sz="1800" b="0" baseline="0" dirty="0"/>
                        <a:t> </a:t>
                      </a:r>
                      <a:r>
                        <a:rPr lang="en-US" sz="1800" b="0" baseline="0" dirty="0" err="1"/>
                        <a:t>eq</a:t>
                      </a:r>
                      <a:endParaRPr lang="en-US" sz="16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a:t>
                      </a:r>
                      <a:r>
                        <a:rPr lang="en-US" sz="1600" dirty="0" err="1"/>
                        <a:t>oz</a:t>
                      </a:r>
                      <a:r>
                        <a:rPr lang="en-US" sz="1600" dirty="0"/>
                        <a:t> </a:t>
                      </a:r>
                      <a:r>
                        <a:rPr lang="en-US" sz="1600" dirty="0" err="1"/>
                        <a:t>eq</a:t>
                      </a:r>
                      <a:endParaRPr lang="en-US" sz="1600" dirty="0"/>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p>
                      <a:pPr algn="ctr"/>
                      <a:r>
                        <a:rPr lang="en-US" sz="1600" dirty="0"/>
                        <a:t>Canned</a:t>
                      </a:r>
                      <a:r>
                        <a:rPr lang="en-US" sz="1600" baseline="0" dirty="0"/>
                        <a:t> Peaches</a:t>
                      </a:r>
                    </a:p>
                    <a:p>
                      <a:pPr algn="ctr"/>
                      <a:r>
                        <a:rPr lang="en-US" sz="1600" baseline="0" dirty="0"/>
                        <a:t>1 cup</a:t>
                      </a:r>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p>
                      <a:pPr algn="ctr"/>
                      <a:r>
                        <a:rPr lang="en-US" sz="1600" dirty="0"/>
                        <a:t>Fat</a:t>
                      </a:r>
                      <a:r>
                        <a:rPr lang="en-US" sz="1600" baseline="0" dirty="0"/>
                        <a:t> Free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521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 Questions</a:t>
            </a:r>
          </a:p>
        </p:txBody>
      </p:sp>
      <p:sp>
        <p:nvSpPr>
          <p:cNvPr id="4" name="Content Placeholder 3"/>
          <p:cNvSpPr>
            <a:spLocks noGrp="1"/>
          </p:cNvSpPr>
          <p:nvPr>
            <p:ph idx="1"/>
          </p:nvPr>
        </p:nvSpPr>
        <p:spPr/>
        <p:txBody>
          <a:bodyPr anchor="t"/>
          <a:lstStyle/>
          <a:p>
            <a:pPr marL="0" lvl="0" indent="0">
              <a:buClr>
                <a:srgbClr val="FF9933"/>
              </a:buClr>
              <a:buNone/>
            </a:pPr>
            <a:endParaRPr lang="en-US" dirty="0">
              <a:solidFill>
                <a:prstClr val="black">
                  <a:lumMod val="65000"/>
                  <a:lumOff val="35000"/>
                </a:prstClr>
              </a:solidFill>
            </a:endParaRPr>
          </a:p>
          <a:p>
            <a:pPr marL="0" lvl="0" indent="0">
              <a:buClr>
                <a:srgbClr val="FF9933"/>
              </a:buClr>
              <a:buNone/>
            </a:pPr>
            <a:endParaRPr lang="en-US" dirty="0">
              <a:solidFill>
                <a:prstClr val="black">
                  <a:lumMod val="65000"/>
                  <a:lumOff val="35000"/>
                </a:prstClr>
              </a:solidFill>
            </a:endParaRPr>
          </a:p>
          <a:p>
            <a:pPr>
              <a:buClr>
                <a:srgbClr val="FF9933"/>
              </a:buClr>
            </a:pPr>
            <a:r>
              <a:rPr lang="en-US" dirty="0"/>
              <a:t>Throughout this guide there will be comprehension quiz questions to test your knowledge and help you apply what you've learned. </a:t>
            </a:r>
          </a:p>
          <a:p>
            <a:pPr lvl="0">
              <a:buClr>
                <a:srgbClr val="FF9933"/>
              </a:buClr>
            </a:pPr>
            <a:endParaRPr lang="en-US" dirty="0">
              <a:solidFill>
                <a:prstClr val="black">
                  <a:lumMod val="65000"/>
                  <a:lumOff val="35000"/>
                </a:prstClr>
              </a:solidFill>
            </a:endParaRPr>
          </a:p>
          <a:p>
            <a:pPr lvl="0">
              <a:buClr>
                <a:srgbClr val="FF9933"/>
              </a:buClr>
            </a:pPr>
            <a:r>
              <a:rPr lang="en-US" dirty="0">
                <a:solidFill>
                  <a:prstClr val="black">
                    <a:lumMod val="65000"/>
                    <a:lumOff val="35000"/>
                  </a:prstClr>
                </a:solidFill>
              </a:rPr>
              <a:t>Be sure to review these quiz questions and the answers, available within the guide. </a:t>
            </a:r>
          </a:p>
          <a:p>
            <a:pPr lvl="0">
              <a:buClr>
                <a:srgbClr val="FF9933"/>
              </a:buClr>
            </a:pPr>
            <a:endParaRPr lang="en-US" dirty="0">
              <a:solidFill>
                <a:prstClr val="black">
                  <a:lumMod val="65000"/>
                  <a:lumOff val="35000"/>
                </a:prstClr>
              </a:solidFill>
            </a:endParaRPr>
          </a:p>
          <a:p>
            <a:pPr lvl="0">
              <a:buClr>
                <a:srgbClr val="FF9933"/>
              </a:buClr>
            </a:pPr>
            <a:r>
              <a:rPr lang="en-US" dirty="0">
                <a:solidFill>
                  <a:prstClr val="black">
                    <a:lumMod val="65000"/>
                    <a:lumOff val="35000"/>
                  </a:prstClr>
                </a:solidFill>
              </a:rPr>
              <a:t>This icon will indicate a comprehension quiz question, and the background of the slides will be a light pink like you see on this slide. </a:t>
            </a:r>
          </a:p>
          <a:p>
            <a:pPr lvl="0">
              <a:buClr>
                <a:srgbClr val="FF9933"/>
              </a:buClr>
            </a:pPr>
            <a:endParaRPr lang="en-US" dirty="0">
              <a:solidFill>
                <a:prstClr val="black">
                  <a:lumMod val="65000"/>
                  <a:lumOff val="35000"/>
                </a:prstClr>
              </a:solidFill>
            </a:endParaRPr>
          </a:p>
        </p:txBody>
      </p:sp>
      <p:sp>
        <p:nvSpPr>
          <p:cNvPr id="3" name="Slide Number Placeholder 2"/>
          <p:cNvSpPr>
            <a:spLocks noGrp="1"/>
          </p:cNvSpPr>
          <p:nvPr>
            <p:ph type="sldNum" sz="quarter" idx="12"/>
          </p:nvPr>
        </p:nvSpPr>
        <p:spPr/>
        <p:txBody>
          <a:bodyPr/>
          <a:lstStyle/>
          <a:p>
            <a:fld id="{4FCBA6A4-4AC1-4AE5-BF17-AC49EE4BA738}" type="slidenum">
              <a:rPr lang="en-US" smtClean="0"/>
              <a:t>5</a:t>
            </a:fld>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9882554" y="5073161"/>
            <a:ext cx="1600200" cy="1608994"/>
          </a:xfrm>
          <a:prstGeom prst="rect">
            <a:avLst/>
          </a:prstGeom>
        </p:spPr>
      </p:pic>
      <p:sp>
        <p:nvSpPr>
          <p:cNvPr id="6" name="Right Arrow 5"/>
          <p:cNvSpPr/>
          <p:nvPr/>
        </p:nvSpPr>
        <p:spPr>
          <a:xfrm>
            <a:off x="8475785" y="5508380"/>
            <a:ext cx="1406769" cy="589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991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8AF0F859-A74A-FD21-6737-A6660DE8049F}"/>
              </a:ext>
            </a:extLst>
          </p:cNvPr>
          <p:cNvPicPr>
            <a:picLocks noChangeAspect="1"/>
          </p:cNvPicPr>
          <p:nvPr/>
        </p:nvPicPr>
        <p:blipFill rotWithShape="1">
          <a:blip r:embed="rId2"/>
          <a:srcRect l="2485" r="2632" b="35484"/>
          <a:stretch/>
        </p:blipFill>
        <p:spPr>
          <a:xfrm>
            <a:off x="3524493" y="729408"/>
            <a:ext cx="5751927" cy="3030198"/>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50</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16817" y="3754315"/>
            <a:ext cx="3530705" cy="2074985"/>
          </a:xfrm>
          <a:prstGeom prst="wedgeEllipseCallout">
            <a:avLst>
              <a:gd name="adj1" fmla="val -70149"/>
              <a:gd name="adj2" fmla="val 459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panose="030F0702030302020204" pitchFamily="66" charset="0"/>
              </a:rPr>
              <a:t>I can’t forget to check and make sure I meet my daily requirements!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I planned 1 oz eq of grain, so I met the daily requirement. </a:t>
            </a:r>
            <a:endParaRPr lang="en-US" sz="1400" i="1" dirty="0">
              <a:solidFill>
                <a:schemeClr val="bg1"/>
              </a:solidFill>
              <a:latin typeface="Comic Sans MS" panose="030F0702030302020204" pitchFamily="66"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268154789"/>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oz eq</a:t>
                      </a:r>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p>
                      <a:pPr algn="ctr"/>
                      <a:r>
                        <a:rPr lang="en-US" sz="1600" dirty="0"/>
                        <a:t>Canned</a:t>
                      </a:r>
                      <a:r>
                        <a:rPr lang="en-US" sz="1600" baseline="0" dirty="0"/>
                        <a:t> Peaches</a:t>
                      </a:r>
                    </a:p>
                    <a:p>
                      <a:pPr algn="ctr"/>
                      <a:r>
                        <a:rPr lang="en-US" sz="1600" baseline="0" dirty="0"/>
                        <a:t>1 cup</a:t>
                      </a:r>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p>
                      <a:pPr algn="ctr"/>
                      <a:r>
                        <a:rPr lang="en-US" sz="1600" dirty="0"/>
                        <a:t>Fat</a:t>
                      </a:r>
                      <a:r>
                        <a:rPr lang="en-US" sz="1600" baseline="0" dirty="0"/>
                        <a:t> Free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4"/>
                  </a:ext>
                </a:extLst>
              </a:tr>
            </a:tbl>
          </a:graphicData>
        </a:graphic>
      </p:graphicFrame>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39326" y="3259490"/>
            <a:ext cx="451374" cy="4056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330462" y="1732085"/>
            <a:ext cx="2560884" cy="2326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712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Table&#10;&#10;Description automatically generated">
            <a:extLst>
              <a:ext uri="{FF2B5EF4-FFF2-40B4-BE49-F238E27FC236}">
                <a16:creationId xmlns:a16="http://schemas.microsoft.com/office/drawing/2014/main" id="{457BBA31-0B44-680D-715F-29746894AC8D}"/>
              </a:ext>
            </a:extLst>
          </p:cNvPr>
          <p:cNvPicPr>
            <a:picLocks noChangeAspect="1"/>
          </p:cNvPicPr>
          <p:nvPr/>
        </p:nvPicPr>
        <p:blipFill>
          <a:blip r:embed="rId2"/>
          <a:stretch>
            <a:fillRect/>
          </a:stretch>
        </p:blipFill>
        <p:spPr>
          <a:xfrm>
            <a:off x="3620814" y="753836"/>
            <a:ext cx="5607268" cy="3274533"/>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51</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427858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096150" y="4563819"/>
            <a:ext cx="3530705" cy="2074985"/>
          </a:xfrm>
          <a:prstGeom prst="wedgeEllipseCallout">
            <a:avLst>
              <a:gd name="adj1" fmla="val -75877"/>
              <a:gd name="adj2" fmla="val -19132"/>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On this day, I also planned an optional meat/meat alternate, so I will check that off too! </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07096" y="3125374"/>
            <a:ext cx="363788" cy="326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364513821"/>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oz eq</a:t>
                      </a:r>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p>
                      <a:pPr algn="ctr"/>
                      <a:r>
                        <a:rPr lang="en-US" sz="1600" dirty="0"/>
                        <a:t>Canned</a:t>
                      </a:r>
                      <a:r>
                        <a:rPr lang="en-US" sz="1600" baseline="0" dirty="0"/>
                        <a:t> Peaches</a:t>
                      </a:r>
                    </a:p>
                    <a:p>
                      <a:pPr algn="ctr"/>
                      <a:r>
                        <a:rPr lang="en-US" sz="1600" baseline="0" dirty="0"/>
                        <a:t>1 cup</a:t>
                      </a:r>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p>
                      <a:pPr algn="ctr"/>
                      <a:r>
                        <a:rPr lang="en-US" sz="1600" dirty="0"/>
                        <a:t>Fat</a:t>
                      </a:r>
                      <a:r>
                        <a:rPr lang="en-US" sz="1600" baseline="0" dirty="0"/>
                        <a:t> Free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4"/>
                  </a:ext>
                </a:extLst>
              </a:tr>
            </a:tbl>
          </a:graphicData>
        </a:graphic>
      </p:graphicFrame>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09907" y="3670582"/>
            <a:ext cx="363788" cy="3268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109795" y="3042138"/>
            <a:ext cx="2799136" cy="1825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455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DCD1F554-18C0-5242-8742-7CAB1A224B14}"/>
              </a:ext>
            </a:extLst>
          </p:cNvPr>
          <p:cNvPicPr>
            <a:picLocks noChangeAspect="1"/>
          </p:cNvPicPr>
          <p:nvPr/>
        </p:nvPicPr>
        <p:blipFill>
          <a:blip r:embed="rId2"/>
          <a:stretch>
            <a:fillRect/>
          </a:stretch>
        </p:blipFill>
        <p:spPr>
          <a:xfrm>
            <a:off x="3480676" y="762595"/>
            <a:ext cx="5843751" cy="3414672"/>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52</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427858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941276" y="4642338"/>
            <a:ext cx="2685577" cy="1450732"/>
          </a:xfrm>
          <a:prstGeom prst="wedgeEllipseCallout">
            <a:avLst>
              <a:gd name="adj1" fmla="val -84062"/>
              <a:gd name="adj2" fmla="val -12465"/>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I planned 1 cup of fruit, so we can check that off! </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6091264" y="3256753"/>
            <a:ext cx="355030" cy="318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916714493"/>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800" b="0" baseline="0" dirty="0"/>
                        <a:t>1 </a:t>
                      </a:r>
                      <a:r>
                        <a:rPr lang="en-US" sz="1800" b="0" baseline="0" dirty="0" err="1"/>
                        <a:t>oz</a:t>
                      </a:r>
                      <a:r>
                        <a:rPr lang="en-US" sz="1800" b="0" baseline="0" dirty="0"/>
                        <a:t> </a:t>
                      </a:r>
                      <a:r>
                        <a:rPr lang="en-US" sz="1800" b="0" baseline="0" dirty="0" err="1"/>
                        <a:t>eq</a:t>
                      </a:r>
                      <a:endParaRPr lang="en-US" sz="16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a:t>
                      </a:r>
                      <a:r>
                        <a:rPr lang="en-US" sz="1600" dirty="0" err="1"/>
                        <a:t>oz</a:t>
                      </a:r>
                      <a:r>
                        <a:rPr lang="en-US" sz="1600" dirty="0"/>
                        <a:t> </a:t>
                      </a:r>
                      <a:r>
                        <a:rPr lang="en-US" sz="1600" dirty="0" err="1"/>
                        <a:t>eq</a:t>
                      </a:r>
                      <a:endParaRPr lang="en-US" sz="1600" dirty="0"/>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p>
                      <a:pPr algn="ctr"/>
                      <a:r>
                        <a:rPr lang="en-US" sz="1600" dirty="0"/>
                        <a:t>Canned</a:t>
                      </a:r>
                      <a:r>
                        <a:rPr lang="en-US" sz="1600" baseline="0" dirty="0"/>
                        <a:t> Peaches</a:t>
                      </a:r>
                    </a:p>
                    <a:p>
                      <a:pPr algn="ctr"/>
                      <a:r>
                        <a:rPr lang="en-US" sz="1600" baseline="0" dirty="0"/>
                        <a:t>1 cup</a:t>
                      </a:r>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p>
                      <a:pPr algn="ctr"/>
                      <a:r>
                        <a:rPr lang="en-US" sz="1600" dirty="0"/>
                        <a:t>Fat</a:t>
                      </a:r>
                      <a:r>
                        <a:rPr lang="en-US" sz="1600" baseline="0" dirty="0"/>
                        <a:t> Free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4"/>
                  </a:ext>
                </a:extLst>
              </a:tr>
            </a:tbl>
          </a:graphicData>
        </a:graphic>
      </p:graphicFrame>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6094076" y="3801961"/>
            <a:ext cx="355030" cy="3180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27526" y="2730766"/>
            <a:ext cx="363788" cy="3268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233559" y="4053254"/>
            <a:ext cx="2420395" cy="801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15955" y="3260290"/>
            <a:ext cx="363788" cy="3268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274974" y="3787980"/>
            <a:ext cx="363788" cy="32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11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206C91F5-815D-5169-D59B-DB4DBA8CAC63}"/>
              </a:ext>
            </a:extLst>
          </p:cNvPr>
          <p:cNvPicPr>
            <a:picLocks noChangeAspect="1"/>
          </p:cNvPicPr>
          <p:nvPr/>
        </p:nvPicPr>
        <p:blipFill>
          <a:blip r:embed="rId2"/>
          <a:stretch>
            <a:fillRect/>
          </a:stretch>
        </p:blipFill>
        <p:spPr>
          <a:xfrm>
            <a:off x="3489435" y="762595"/>
            <a:ext cx="5843751" cy="3414672"/>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53</a:t>
            </a:fld>
            <a:endParaRPr lang="en-US"/>
          </a:p>
        </p:txBody>
      </p:sp>
      <p:sp>
        <p:nvSpPr>
          <p:cNvPr id="12" name="Oval Callout 11"/>
          <p:cNvSpPr/>
          <p:nvPr/>
        </p:nvSpPr>
        <p:spPr>
          <a:xfrm flipH="1">
            <a:off x="3868615" y="4447578"/>
            <a:ext cx="3758238" cy="2066193"/>
          </a:xfrm>
          <a:prstGeom prst="wedgeEllipseCallout">
            <a:avLst>
              <a:gd name="adj1" fmla="val -73066"/>
              <a:gd name="adj2" fmla="val -15018"/>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And I planned 2 varieties of milk!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Looks like this menu meets the daily requirements for the School Breakfast Meal Pattern.</a:t>
            </a:r>
          </a:p>
        </p:txBody>
      </p:sp>
      <p:pic>
        <p:nvPicPr>
          <p:cNvPr id="13" name="Picture 2" descr="C:\Users\eraczyn\AppData\Local\Microsoft\Windows\Temporary Internet Files\Content.IE5\0D39ZKPL\check-mark[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7367" y="3274270"/>
            <a:ext cx="337512" cy="3005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759012043"/>
              </p:ext>
            </p:extLst>
          </p:nvPr>
        </p:nvGraphicFramePr>
        <p:xfrm>
          <a:off x="9355016" y="381141"/>
          <a:ext cx="2456412" cy="551603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WEDNESDAY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Mini Pancakes</a:t>
                      </a:r>
                    </a:p>
                    <a:p>
                      <a:pPr algn="ctr"/>
                      <a:r>
                        <a:rPr lang="en-US" sz="1800" b="0" baseline="0" dirty="0"/>
                        <a:t>1 </a:t>
                      </a:r>
                      <a:r>
                        <a:rPr lang="en-US" sz="1800" b="0" baseline="0" dirty="0" err="1"/>
                        <a:t>oz</a:t>
                      </a:r>
                      <a:r>
                        <a:rPr lang="en-US" sz="1800" b="0" baseline="0" dirty="0"/>
                        <a:t> </a:t>
                      </a:r>
                      <a:r>
                        <a:rPr lang="en-US" sz="1800" b="0" baseline="0" dirty="0" err="1"/>
                        <a:t>eq</a:t>
                      </a:r>
                      <a:endParaRPr lang="en-US" sz="16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Turkey Sausage</a:t>
                      </a:r>
                    </a:p>
                    <a:p>
                      <a:pPr algn="ctr"/>
                      <a:r>
                        <a:rPr lang="en-US" sz="1600" dirty="0"/>
                        <a:t>1 </a:t>
                      </a:r>
                      <a:r>
                        <a:rPr lang="en-US" sz="1600" dirty="0" err="1"/>
                        <a:t>oz</a:t>
                      </a:r>
                      <a:r>
                        <a:rPr lang="en-US" sz="1600" dirty="0"/>
                        <a:t> </a:t>
                      </a:r>
                      <a:r>
                        <a:rPr lang="en-US" sz="1600" dirty="0" err="1"/>
                        <a:t>eq</a:t>
                      </a:r>
                      <a:endParaRPr lang="en-US" sz="1600" dirty="0"/>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p>
                      <a:pPr algn="ctr"/>
                      <a:r>
                        <a:rPr lang="en-US" sz="1600" dirty="0"/>
                        <a:t>Canned</a:t>
                      </a:r>
                      <a:r>
                        <a:rPr lang="en-US" sz="1600" baseline="0" dirty="0"/>
                        <a:t> Peaches</a:t>
                      </a:r>
                    </a:p>
                    <a:p>
                      <a:pPr algn="ctr"/>
                      <a:r>
                        <a:rPr lang="en-US" sz="1600" baseline="0" dirty="0"/>
                        <a:t>1 cup</a:t>
                      </a:r>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p>
                      <a:pPr algn="ctr"/>
                      <a:r>
                        <a:rPr lang="en-US" sz="1600" dirty="0"/>
                        <a:t>Fat</a:t>
                      </a:r>
                      <a:r>
                        <a:rPr lang="en-US" sz="1600" baseline="0" dirty="0"/>
                        <a:t> Free Plain</a:t>
                      </a:r>
                    </a:p>
                    <a:p>
                      <a:pPr algn="ctr"/>
                      <a:r>
                        <a:rPr lang="en-US" sz="1600" baseline="0" dirty="0"/>
                        <a:t>Fat Free Chocolate</a:t>
                      </a:r>
                    </a:p>
                    <a:p>
                      <a:pPr algn="ctr"/>
                      <a:r>
                        <a:rPr lang="en-US" sz="1600" baseline="0" dirty="0"/>
                        <a:t>1 cup each</a:t>
                      </a:r>
                      <a:endParaRPr lang="en-US" sz="1600" dirty="0"/>
                    </a:p>
                  </a:txBody>
                  <a:tcPr/>
                </a:tc>
                <a:extLst>
                  <a:ext uri="{0D108BD9-81ED-4DB2-BD59-A6C34878D82A}">
                    <a16:rowId xmlns:a16="http://schemas.microsoft.com/office/drawing/2014/main" val="10004"/>
                  </a:ext>
                </a:extLst>
              </a:tr>
            </a:tbl>
          </a:graphicData>
        </a:graphic>
      </p:graphicFrame>
      <p:pic>
        <p:nvPicPr>
          <p:cNvPr id="14" name="Picture 2" descr="C:\Users\eraczyn\AppData\Local\Microsoft\Windows\Temporary Internet Files\Content.IE5\0D39ZKPL\check-mark[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8937" y="3828236"/>
            <a:ext cx="337512" cy="300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raczyn\AppData\Local\Microsoft\Windows\Temporary Internet Files\Content.IE5\0D39ZKPL\check-mark[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8937" y="2810771"/>
            <a:ext cx="337512" cy="300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eraczyn\AppData\Local\Microsoft\Windows\Temporary Internet Files\Content.IE5\0D39ZKPL\check-mark[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74297" y="2382609"/>
            <a:ext cx="337512" cy="3005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2"/>
          </p:cNvCxnSpPr>
          <p:nvPr/>
        </p:nvCxnSpPr>
        <p:spPr>
          <a:xfrm flipV="1">
            <a:off x="7626853" y="5326810"/>
            <a:ext cx="2027101" cy="153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10" descr="C:\Users\eraczyn\AppData\Local\Microsoft\Windows\Temporary Internet Files\Content.IE5\D97LO3UP\chef13[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4308028"/>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30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imeline&#10;&#10;Description automatically generated">
            <a:extLst>
              <a:ext uri="{FF2B5EF4-FFF2-40B4-BE49-F238E27FC236}">
                <a16:creationId xmlns:a16="http://schemas.microsoft.com/office/drawing/2014/main" id="{FA89FA32-D78E-8961-9F12-E122EA6E974B}"/>
              </a:ext>
            </a:extLst>
          </p:cNvPr>
          <p:cNvPicPr>
            <a:picLocks noChangeAspect="1"/>
          </p:cNvPicPr>
          <p:nvPr/>
        </p:nvPicPr>
        <p:blipFill>
          <a:blip r:embed="rId2"/>
          <a:stretch>
            <a:fillRect/>
          </a:stretch>
        </p:blipFill>
        <p:spPr>
          <a:xfrm>
            <a:off x="3918607" y="173260"/>
            <a:ext cx="6991131" cy="5381617"/>
          </a:xfrm>
          <a:prstGeom prst="rect">
            <a:avLst/>
          </a:prstGeom>
        </p:spPr>
      </p:pic>
      <p:sp>
        <p:nvSpPr>
          <p:cNvPr id="2" name="Title 1"/>
          <p:cNvSpPr>
            <a:spLocks noGrp="1"/>
          </p:cNvSpPr>
          <p:nvPr>
            <p:ph type="title"/>
          </p:nvPr>
        </p:nvSpPr>
        <p:spPr/>
        <p:txBody>
          <a:bodyPr/>
          <a:lstStyle/>
          <a:p>
            <a:r>
              <a:rPr lang="en-US" dirty="0"/>
              <a:t>Let’s look at our Menu Planner </a:t>
            </a:r>
            <a:r>
              <a:rPr lang="en-US"/>
              <a:t>for Wednesday.</a:t>
            </a:r>
            <a:endParaRPr lang="en-US" dirty="0"/>
          </a:p>
        </p:txBody>
      </p:sp>
      <p:sp>
        <p:nvSpPr>
          <p:cNvPr id="4" name="Oval Callout 3"/>
          <p:cNvSpPr/>
          <p:nvPr/>
        </p:nvSpPr>
        <p:spPr>
          <a:xfrm flipH="1">
            <a:off x="3920359" y="5380892"/>
            <a:ext cx="6489731" cy="1371601"/>
          </a:xfrm>
          <a:prstGeom prst="wedgeEllipseCallout">
            <a:avLst>
              <a:gd name="adj1" fmla="val 61483"/>
              <a:gd name="adj2" fmla="val -4503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For the last step in planning a weekly breakfast menu, I’m going to fill in my menu planner chart.</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The weekly menu is coming together nicely! Let’s move on to Thursday!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54</a:t>
            </a:fld>
            <a:endParaRPr lang="en-US"/>
          </a:p>
        </p:txBody>
      </p:sp>
      <p:pic>
        <p:nvPicPr>
          <p:cNvPr id="13" name="Picture 12"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831366" y="4348311"/>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17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Entrée</a:t>
            </a:r>
          </a:p>
        </p:txBody>
      </p:sp>
      <p:sp>
        <p:nvSpPr>
          <p:cNvPr id="10" name="Oval Callout 9"/>
          <p:cNvSpPr/>
          <p:nvPr/>
        </p:nvSpPr>
        <p:spPr>
          <a:xfrm>
            <a:off x="4378569" y="202224"/>
            <a:ext cx="4976445" cy="5996354"/>
          </a:xfrm>
          <a:prstGeom prst="wedgeEllipseCallout">
            <a:avLst>
              <a:gd name="adj1" fmla="val -61398"/>
              <a:gd name="adj2" fmla="val 2829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tIns="45720" rIns="0" bIns="45720" rtlCol="0" anchor="ctr"/>
          <a:lstStyle/>
          <a:p>
            <a:pPr algn="ct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On Thursday, I’d like to offer</a:t>
            </a:r>
          </a:p>
          <a:p>
            <a:pPr algn="ctr"/>
            <a:r>
              <a:rPr lang="en-US" sz="1400" i="1" dirty="0">
                <a:solidFill>
                  <a:schemeClr val="bg1"/>
                </a:solidFill>
                <a:latin typeface="Comic Sans MS" panose="030F0702030302020204" pitchFamily="66" charset="0"/>
              </a:rPr>
              <a:t>an egg and cheese burrito.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I order this from a manufacturer, and I have a product formulation statement that tells me the burrito has a whole grain-rich tortilla that credits as </a:t>
            </a:r>
          </a:p>
          <a:p>
            <a:pPr algn="ctr"/>
            <a:r>
              <a:rPr lang="en-US" sz="1400" i="1" dirty="0">
                <a:solidFill>
                  <a:schemeClr val="bg1"/>
                </a:solidFill>
                <a:latin typeface="Comic Sans MS"/>
              </a:rPr>
              <a:t>1 oz eq, and the eggs and cheese credit as 1 oz eq of meat/meat alternate. </a:t>
            </a: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I’ve added those to my daily menu.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I want to offer salsa with the burrito. However, I’m only going to offer ¼ cup to each student. I could count it toward</a:t>
            </a:r>
          </a:p>
          <a:p>
            <a:pPr algn="ctr"/>
            <a:r>
              <a:rPr lang="en-US" sz="1400" i="1" dirty="0">
                <a:solidFill>
                  <a:schemeClr val="bg1"/>
                </a:solidFill>
                <a:latin typeface="Comic Sans MS" panose="030F0702030302020204" pitchFamily="66" charset="0"/>
              </a:rPr>
              <a:t>the fruit requirement, or I could count it as an extra. I like to keep things simple, so I’m counting it as an extra. This means I will need to consider the calories added from the salsa when I calculate the calories, sodium, and saturated fat, but I won’t credit it toward my daily requirements. </a:t>
            </a: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55</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96494464"/>
              </p:ext>
            </p:extLst>
          </p:nvPr>
        </p:nvGraphicFramePr>
        <p:xfrm>
          <a:off x="9355016" y="381141"/>
          <a:ext cx="2456412" cy="5448280"/>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endParaRPr lang="en-US" sz="1600" dirty="0"/>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7033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a:t>
            </a:r>
          </a:p>
        </p:txBody>
      </p:sp>
      <p:sp>
        <p:nvSpPr>
          <p:cNvPr id="10" name="Oval Callout 9"/>
          <p:cNvSpPr/>
          <p:nvPr/>
        </p:nvSpPr>
        <p:spPr>
          <a:xfrm>
            <a:off x="3947747" y="835269"/>
            <a:ext cx="5407268" cy="4862146"/>
          </a:xfrm>
          <a:prstGeom prst="wedgeEllipseCallout">
            <a:avLst>
              <a:gd name="adj1" fmla="val -48325"/>
              <a:gd name="adj2" fmla="val 3763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I also want to change up the fruit a little bit. So far this week, we’ve planned 1 cup of fruit each day, and it has been the same fruit. We planned 1 cup of apples, 1 cup of strawberries and 1 cup of peaches.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Did you know that you can also choose to plan 1 cup of fruit, but plan it as ½ cup servings of 2 different fruits? Students can choose both options if they would like!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I’m going to take advantage of that option today, and I’m going to plan ½ cup of pineapple chunks, and ½ cup grapes. </a:t>
            </a:r>
          </a:p>
          <a:p>
            <a:pPr algn="ctr"/>
            <a:endParaRPr lang="en-US" sz="1400" i="1" dirty="0">
              <a:solidFill>
                <a:schemeClr val="bg1"/>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56</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9888318"/>
              </p:ext>
            </p:extLst>
          </p:nvPr>
        </p:nvGraphicFramePr>
        <p:xfrm>
          <a:off x="9355016" y="381141"/>
          <a:ext cx="2456412" cy="6086501"/>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02950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031260">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02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r>
                        <a:rPr lang="en-US" sz="1600" baseline="0" dirty="0"/>
                        <a:t> pieces</a:t>
                      </a:r>
                    </a:p>
                    <a:p>
                      <a:pPr algn="ctr"/>
                      <a:r>
                        <a:rPr lang="en-US" sz="1600" baseline="0" dirty="0"/>
                        <a:t>Pineapple Chunks</a:t>
                      </a:r>
                    </a:p>
                    <a:p>
                      <a:pPr algn="ctr"/>
                      <a:r>
                        <a:rPr lang="en-US" sz="1600" baseline="0" dirty="0"/>
                        <a:t>½ cup</a:t>
                      </a:r>
                      <a:endParaRPr lang="en-US" sz="1600" dirty="0"/>
                    </a:p>
                  </a:txBody>
                  <a:tcPr/>
                </a:tc>
                <a:extLst>
                  <a:ext uri="{0D108BD9-81ED-4DB2-BD59-A6C34878D82A}">
                    <a16:rowId xmlns:a16="http://schemas.microsoft.com/office/drawing/2014/main" val="10003"/>
                  </a:ext>
                </a:extLst>
              </a:tr>
              <a:tr h="1060568">
                <a:tc>
                  <a:txBody>
                    <a:bodyPr/>
                    <a:lstStyle/>
                    <a:p>
                      <a:r>
                        <a:rPr lang="en-US" sz="1600" b="1" dirty="0"/>
                        <a:t>Fruit:</a:t>
                      </a:r>
                    </a:p>
                    <a:p>
                      <a:r>
                        <a:rPr lang="en-US" sz="1600" dirty="0"/>
                        <a:t>Juice</a:t>
                      </a:r>
                    </a:p>
                    <a:p>
                      <a:pPr algn="ctr"/>
                      <a:r>
                        <a:rPr lang="en-US" sz="1600" dirty="0"/>
                        <a:t>Grapes</a:t>
                      </a:r>
                    </a:p>
                    <a:p>
                      <a:pPr algn="ctr"/>
                      <a:r>
                        <a:rPr lang="en-US" sz="1600" dirty="0"/>
                        <a:t>½ cup</a:t>
                      </a:r>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0307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Milk</a:t>
            </a:r>
          </a:p>
        </p:txBody>
      </p:sp>
      <p:sp>
        <p:nvSpPr>
          <p:cNvPr id="10" name="Oval Callout 9"/>
          <p:cNvSpPr/>
          <p:nvPr/>
        </p:nvSpPr>
        <p:spPr>
          <a:xfrm>
            <a:off x="4079632" y="2751993"/>
            <a:ext cx="5143499" cy="1899138"/>
          </a:xfrm>
          <a:prstGeom prst="wedgeEllipseCallout">
            <a:avLst>
              <a:gd name="adj1" fmla="val -51231"/>
              <a:gd name="adj2" fmla="val 67724"/>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i="1" dirty="0">
                <a:solidFill>
                  <a:schemeClr val="bg1"/>
                </a:solidFill>
                <a:latin typeface="Comic Sans MS" panose="030F0702030302020204" pitchFamily="66" charset="0"/>
              </a:rPr>
              <a:t>Finally, I will plan my milk. Since I’m offering grapes and pineapples, which can both be very sweet, I think I will plan plain milk in 2 varieties today. I will plan 1 cup each of either 1% plain milk, or fat free plain milk. </a:t>
            </a:r>
          </a:p>
        </p:txBody>
      </p:sp>
      <p:sp>
        <p:nvSpPr>
          <p:cNvPr id="4" name="Slide Number Placeholder 3"/>
          <p:cNvSpPr>
            <a:spLocks noGrp="1"/>
          </p:cNvSpPr>
          <p:nvPr>
            <p:ph type="sldNum" sz="quarter" idx="12"/>
          </p:nvPr>
        </p:nvSpPr>
        <p:spPr/>
        <p:txBody>
          <a:bodyPr/>
          <a:lstStyle/>
          <a:p>
            <a:fld id="{4FCBA6A4-4AC1-4AE5-BF17-AC49EE4BA738}" type="slidenum">
              <a:rPr lang="en-US" smtClean="0"/>
              <a:t>57</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254464750"/>
              </p:ext>
            </p:extLst>
          </p:nvPr>
        </p:nvGraphicFramePr>
        <p:xfrm>
          <a:off x="9355016" y="381141"/>
          <a:ext cx="2456412" cy="6086501"/>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02950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031260">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02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r>
                        <a:rPr lang="en-US" sz="1600" baseline="0" dirty="0"/>
                        <a:t> pieces</a:t>
                      </a:r>
                    </a:p>
                    <a:p>
                      <a:pPr algn="ctr"/>
                      <a:r>
                        <a:rPr lang="en-US" sz="1600" baseline="0" dirty="0"/>
                        <a:t>Pineapple Chunks</a:t>
                      </a:r>
                    </a:p>
                    <a:p>
                      <a:pPr algn="ctr"/>
                      <a:r>
                        <a:rPr lang="en-US" sz="1600" baseline="0" dirty="0"/>
                        <a:t>½ cup</a:t>
                      </a:r>
                      <a:endParaRPr lang="en-US" sz="1600" dirty="0"/>
                    </a:p>
                  </a:txBody>
                  <a:tcPr/>
                </a:tc>
                <a:extLst>
                  <a:ext uri="{0D108BD9-81ED-4DB2-BD59-A6C34878D82A}">
                    <a16:rowId xmlns:a16="http://schemas.microsoft.com/office/drawing/2014/main" val="10003"/>
                  </a:ext>
                </a:extLst>
              </a:tr>
              <a:tr h="1060568">
                <a:tc>
                  <a:txBody>
                    <a:bodyPr/>
                    <a:lstStyle/>
                    <a:p>
                      <a:r>
                        <a:rPr lang="en-US" sz="1600" b="1" dirty="0"/>
                        <a:t>Fruit:</a:t>
                      </a:r>
                    </a:p>
                    <a:p>
                      <a:r>
                        <a:rPr lang="en-US" sz="1600" dirty="0"/>
                        <a:t>Juice</a:t>
                      </a:r>
                    </a:p>
                    <a:p>
                      <a:pPr algn="ctr"/>
                      <a:r>
                        <a:rPr lang="en-US" sz="1600" dirty="0"/>
                        <a:t>Grapes</a:t>
                      </a:r>
                    </a:p>
                    <a:p>
                      <a:pPr algn="ctr"/>
                      <a:r>
                        <a:rPr lang="en-US" sz="1600" dirty="0"/>
                        <a:t>½ cup</a:t>
                      </a:r>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algn="ctr"/>
                      <a:r>
                        <a:rPr lang="en-US" sz="1600" dirty="0"/>
                        <a:t>1% Plain</a:t>
                      </a:r>
                    </a:p>
                    <a:p>
                      <a:pPr algn="ctr"/>
                      <a:r>
                        <a:rPr lang="en-US" sz="1600" dirty="0"/>
                        <a:t>Fat Free Plain</a:t>
                      </a:r>
                    </a:p>
                    <a:p>
                      <a:pPr algn="ctr"/>
                      <a:r>
                        <a:rPr lang="en-US" sz="1600" dirty="0"/>
                        <a:t>1 cup each</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7218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50670B3D-6760-50F7-4230-BD6838ACDCAB}"/>
              </a:ext>
            </a:extLst>
          </p:cNvPr>
          <p:cNvPicPr>
            <a:picLocks noChangeAspect="1"/>
          </p:cNvPicPr>
          <p:nvPr/>
        </p:nvPicPr>
        <p:blipFill>
          <a:blip r:embed="rId2"/>
          <a:stretch>
            <a:fillRect/>
          </a:stretch>
        </p:blipFill>
        <p:spPr>
          <a:xfrm>
            <a:off x="3699641" y="727560"/>
            <a:ext cx="5283200" cy="3081845"/>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577171636"/>
              </p:ext>
            </p:extLst>
          </p:nvPr>
        </p:nvGraphicFramePr>
        <p:xfrm>
          <a:off x="9355016" y="381141"/>
          <a:ext cx="2456412" cy="6086501"/>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02950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031260">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02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r>
                        <a:rPr lang="en-US" sz="1600" baseline="0" dirty="0"/>
                        <a:t> pieces</a:t>
                      </a:r>
                    </a:p>
                    <a:p>
                      <a:pPr algn="ctr"/>
                      <a:r>
                        <a:rPr lang="en-US" sz="1600" baseline="0" dirty="0"/>
                        <a:t>Pineapple Chunks</a:t>
                      </a:r>
                    </a:p>
                    <a:p>
                      <a:pPr algn="ctr"/>
                      <a:r>
                        <a:rPr lang="en-US" sz="1600" baseline="0" dirty="0"/>
                        <a:t>½ cup</a:t>
                      </a:r>
                      <a:endParaRPr lang="en-US" sz="1600" dirty="0"/>
                    </a:p>
                  </a:txBody>
                  <a:tcPr/>
                </a:tc>
                <a:extLst>
                  <a:ext uri="{0D108BD9-81ED-4DB2-BD59-A6C34878D82A}">
                    <a16:rowId xmlns:a16="http://schemas.microsoft.com/office/drawing/2014/main" val="10003"/>
                  </a:ext>
                </a:extLst>
              </a:tr>
              <a:tr h="1060568">
                <a:tc>
                  <a:txBody>
                    <a:bodyPr/>
                    <a:lstStyle/>
                    <a:p>
                      <a:r>
                        <a:rPr lang="en-US" sz="1600" b="1" dirty="0"/>
                        <a:t>Fruit:</a:t>
                      </a:r>
                    </a:p>
                    <a:p>
                      <a:r>
                        <a:rPr lang="en-US" sz="1600" dirty="0"/>
                        <a:t>Juice</a:t>
                      </a:r>
                    </a:p>
                    <a:p>
                      <a:pPr algn="ctr"/>
                      <a:r>
                        <a:rPr lang="en-US" sz="1600" dirty="0"/>
                        <a:t>Grapes</a:t>
                      </a:r>
                    </a:p>
                    <a:p>
                      <a:pPr algn="ctr"/>
                      <a:r>
                        <a:rPr lang="en-US" sz="1600" dirty="0"/>
                        <a:t>½ cup</a:t>
                      </a:r>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algn="ctr"/>
                      <a:r>
                        <a:rPr lang="en-US" sz="1600" dirty="0"/>
                        <a:t>1% Plain</a:t>
                      </a:r>
                    </a:p>
                    <a:p>
                      <a:pPr algn="ctr"/>
                      <a:r>
                        <a:rPr lang="en-US" sz="1600" dirty="0"/>
                        <a:t>Fat Free Plain</a:t>
                      </a:r>
                    </a:p>
                    <a:p>
                      <a:pPr algn="ctr"/>
                      <a:r>
                        <a:rPr lang="en-US" sz="1600" dirty="0"/>
                        <a:t>1 cup each</a:t>
                      </a: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58</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16817" y="3754315"/>
            <a:ext cx="3530705" cy="2074985"/>
          </a:xfrm>
          <a:prstGeom prst="wedgeEllipseCallout">
            <a:avLst>
              <a:gd name="adj1" fmla="val -70149"/>
              <a:gd name="adj2" fmla="val 4597"/>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panose="030F0702030302020204" pitchFamily="66" charset="0"/>
              </a:rPr>
              <a:t>Now… I can’t forget to check and make sure I meet my daily requirements!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I planned 1 oz eq of grain, so I met the daily requirement. </a:t>
            </a:r>
            <a:endParaRPr lang="en-US" sz="1400" i="1" dirty="0">
              <a:solidFill>
                <a:schemeClr val="bg1"/>
              </a:solidFill>
              <a:latin typeface="Comic Sans MS" panose="030F0702030302020204" pitchFamily="66" charset="0"/>
            </a:endParaRP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657508" y="2932684"/>
            <a:ext cx="451374" cy="4056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330462" y="1732085"/>
            <a:ext cx="2560884" cy="2326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551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4F2B7B2E-22D2-E7F9-66EB-B40166D83AC9}"/>
              </a:ext>
            </a:extLst>
          </p:cNvPr>
          <p:cNvPicPr>
            <a:picLocks noChangeAspect="1"/>
          </p:cNvPicPr>
          <p:nvPr/>
        </p:nvPicPr>
        <p:blipFill>
          <a:blip r:embed="rId2"/>
          <a:stretch>
            <a:fillRect/>
          </a:stretch>
        </p:blipFill>
        <p:spPr>
          <a:xfrm>
            <a:off x="3489435" y="762595"/>
            <a:ext cx="5870027" cy="3440948"/>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868081564"/>
              </p:ext>
            </p:extLst>
          </p:nvPr>
        </p:nvGraphicFramePr>
        <p:xfrm>
          <a:off x="9355016" y="381141"/>
          <a:ext cx="2456412" cy="6086501"/>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02950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031260">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02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r>
                        <a:rPr lang="en-US" sz="1600" baseline="0" dirty="0"/>
                        <a:t> pieces</a:t>
                      </a:r>
                    </a:p>
                    <a:p>
                      <a:pPr algn="ctr"/>
                      <a:r>
                        <a:rPr lang="en-US" sz="1600" baseline="0" dirty="0"/>
                        <a:t>Pineapple Chunks</a:t>
                      </a:r>
                    </a:p>
                    <a:p>
                      <a:pPr algn="ctr"/>
                      <a:r>
                        <a:rPr lang="en-US" sz="1600" baseline="0" dirty="0"/>
                        <a:t>½ cup</a:t>
                      </a:r>
                      <a:endParaRPr lang="en-US" sz="1600" dirty="0"/>
                    </a:p>
                  </a:txBody>
                  <a:tcPr/>
                </a:tc>
                <a:extLst>
                  <a:ext uri="{0D108BD9-81ED-4DB2-BD59-A6C34878D82A}">
                    <a16:rowId xmlns:a16="http://schemas.microsoft.com/office/drawing/2014/main" val="10003"/>
                  </a:ext>
                </a:extLst>
              </a:tr>
              <a:tr h="1060568">
                <a:tc>
                  <a:txBody>
                    <a:bodyPr/>
                    <a:lstStyle/>
                    <a:p>
                      <a:r>
                        <a:rPr lang="en-US" sz="1600" b="1" dirty="0"/>
                        <a:t>Fruit:</a:t>
                      </a:r>
                    </a:p>
                    <a:p>
                      <a:r>
                        <a:rPr lang="en-US" sz="1600" dirty="0"/>
                        <a:t>Juice</a:t>
                      </a:r>
                    </a:p>
                    <a:p>
                      <a:pPr algn="ctr"/>
                      <a:r>
                        <a:rPr lang="en-US" sz="1600" dirty="0"/>
                        <a:t>Grapes</a:t>
                      </a:r>
                    </a:p>
                    <a:p>
                      <a:pPr algn="ctr"/>
                      <a:r>
                        <a:rPr lang="en-US" sz="1600" dirty="0"/>
                        <a:t>½ cup</a:t>
                      </a:r>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algn="ctr"/>
                      <a:r>
                        <a:rPr lang="en-US" sz="1600" dirty="0"/>
                        <a:t>1% Plain</a:t>
                      </a:r>
                    </a:p>
                    <a:p>
                      <a:pPr algn="ctr"/>
                      <a:r>
                        <a:rPr lang="en-US" sz="1600" dirty="0"/>
                        <a:t>Fat Free Plain</a:t>
                      </a:r>
                    </a:p>
                    <a:p>
                      <a:pPr algn="ctr"/>
                      <a:r>
                        <a:rPr lang="en-US" sz="1600" dirty="0"/>
                        <a:t>1 cup each</a:t>
                      </a: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59</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427858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096150" y="4563819"/>
            <a:ext cx="3530705" cy="2074985"/>
          </a:xfrm>
          <a:prstGeom prst="wedgeEllipseCallout">
            <a:avLst>
              <a:gd name="adj1" fmla="val -75877"/>
              <a:gd name="adj2" fmla="val -19132"/>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On this day, I also planned an optional meat/meat alternate, so I will check that off too! </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298303" y="3318063"/>
            <a:ext cx="390064" cy="3531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36150" y="3810719"/>
            <a:ext cx="390064" cy="3531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109795" y="3042138"/>
            <a:ext cx="2799136" cy="1825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3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0" y="744476"/>
            <a:ext cx="7886700" cy="4524315"/>
          </a:xfrm>
          <a:prstGeom prst="rect">
            <a:avLst/>
          </a:prstGeom>
        </p:spPr>
        <p:txBody>
          <a:bodyPr wrap="square">
            <a:spAutoFit/>
          </a:bodyPr>
          <a:lstStyle/>
          <a:p>
            <a:endParaRPr lang="en-US" sz="2400" b="1" i="1" dirty="0"/>
          </a:p>
          <a:p>
            <a:endParaRPr lang="en-US" sz="2400" dirty="0"/>
          </a:p>
          <a:p>
            <a:endParaRPr lang="en-US" sz="2400" i="1" dirty="0"/>
          </a:p>
          <a:p>
            <a:r>
              <a:rPr lang="en-US" i="1" dirty="0"/>
              <a:t> </a:t>
            </a:r>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b="1" i="1" dirty="0"/>
          </a:p>
          <a:p>
            <a:endParaRPr lang="en-US" dirty="0"/>
          </a:p>
        </p:txBody>
      </p:sp>
      <p:sp>
        <p:nvSpPr>
          <p:cNvPr id="6" name="Rectangle 5"/>
          <p:cNvSpPr/>
          <p:nvPr/>
        </p:nvSpPr>
        <p:spPr>
          <a:xfrm>
            <a:off x="3619500" y="744476"/>
            <a:ext cx="8115300" cy="5293757"/>
          </a:xfrm>
          <a:prstGeom prst="rect">
            <a:avLst/>
          </a:prstGeom>
        </p:spPr>
        <p:txBody>
          <a:bodyPr wrap="square" lIns="91440" tIns="45720" rIns="91440" bIns="45720" anchor="t">
            <a:spAutoFit/>
          </a:bodyPr>
          <a:lstStyle/>
          <a:p>
            <a:endParaRPr lang="en-US" i="1" dirty="0"/>
          </a:p>
          <a:p>
            <a:r>
              <a:rPr lang="en-US" sz="3200" i="1" dirty="0"/>
              <a:t>The Step-by-Step Instruction will review: </a:t>
            </a:r>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i="1" dirty="0"/>
              <a:t>The following slides will only cover the basics of how to plan a breakfast menu and all food items used are examples only. All crediting statements for grains and meat/meat alternates are fictional for the purposes of illustrating the process of how to plan a breakfast menu. </a:t>
            </a:r>
            <a:endParaRPr lang="en-US" b="1" i="1" dirty="0"/>
          </a:p>
        </p:txBody>
      </p:sp>
      <p:graphicFrame>
        <p:nvGraphicFramePr>
          <p:cNvPr id="5" name="Table 4"/>
          <p:cNvGraphicFramePr>
            <a:graphicFrameLocks noGrp="1"/>
          </p:cNvGraphicFramePr>
          <p:nvPr>
            <p:extLst>
              <p:ext uri="{D42A27DB-BD31-4B8C-83A1-F6EECF244321}">
                <p14:modId xmlns:p14="http://schemas.microsoft.com/office/powerpoint/2010/main" val="4230886963"/>
              </p:ext>
            </p:extLst>
          </p:nvPr>
        </p:nvGraphicFramePr>
        <p:xfrm>
          <a:off x="3670300" y="1797396"/>
          <a:ext cx="7835900" cy="2763520"/>
        </p:xfrm>
        <a:graphic>
          <a:graphicData uri="http://schemas.openxmlformats.org/drawingml/2006/table">
            <a:tbl>
              <a:tblPr bandRow="1">
                <a:tableStyleId>{5C22544A-7EE6-4342-B048-85BDC9FD1C3A}</a:tableStyleId>
              </a:tblPr>
              <a:tblGrid>
                <a:gridCol w="46355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70840">
                <a:tc>
                  <a:txBody>
                    <a:bodyPr/>
                    <a:lstStyle/>
                    <a:p>
                      <a:r>
                        <a:rPr lang="en-US" dirty="0"/>
                        <a:t>Background and Definitions</a:t>
                      </a:r>
                    </a:p>
                  </a:txBody>
                  <a:tcPr/>
                </a:tc>
                <a:tc>
                  <a:txBody>
                    <a:bodyPr/>
                    <a:lstStyle/>
                    <a:p>
                      <a:r>
                        <a:rPr lang="en-US" dirty="0"/>
                        <a:t>Slides</a:t>
                      </a:r>
                      <a:r>
                        <a:rPr lang="en-US" baseline="0" dirty="0"/>
                        <a:t> 7-10</a:t>
                      </a:r>
                      <a:endParaRPr lang="en-US" dirty="0"/>
                    </a:p>
                  </a:txBody>
                  <a:tcPr/>
                </a:tc>
                <a:extLst>
                  <a:ext uri="{0D108BD9-81ED-4DB2-BD59-A6C34878D82A}">
                    <a16:rowId xmlns:a16="http://schemas.microsoft.com/office/drawing/2014/main" val="10000"/>
                  </a:ext>
                </a:extLst>
              </a:tr>
              <a:tr h="370840">
                <a:tc>
                  <a:txBody>
                    <a:bodyPr/>
                    <a:lstStyle/>
                    <a:p>
                      <a:r>
                        <a:rPr lang="en-US" dirty="0"/>
                        <a:t>How to Read</a:t>
                      </a:r>
                      <a:r>
                        <a:rPr lang="en-US" baseline="0" dirty="0"/>
                        <a:t> the Meal Pattern Chart</a:t>
                      </a:r>
                      <a:endParaRPr lang="en-US" dirty="0"/>
                    </a:p>
                  </a:txBody>
                  <a:tcPr/>
                </a:tc>
                <a:tc>
                  <a:txBody>
                    <a:bodyPr/>
                    <a:lstStyle/>
                    <a:p>
                      <a:r>
                        <a:rPr lang="en-US" dirty="0"/>
                        <a:t>Slides 11-22</a:t>
                      </a:r>
                    </a:p>
                  </a:txBody>
                  <a:tcPr/>
                </a:tc>
                <a:extLst>
                  <a:ext uri="{0D108BD9-81ED-4DB2-BD59-A6C34878D82A}">
                    <a16:rowId xmlns:a16="http://schemas.microsoft.com/office/drawing/2014/main" val="10001"/>
                  </a:ext>
                </a:extLst>
              </a:tr>
              <a:tr h="370840">
                <a:tc>
                  <a:txBody>
                    <a:bodyPr/>
                    <a:lstStyle/>
                    <a:p>
                      <a:r>
                        <a:rPr lang="en-US" dirty="0"/>
                        <a:t>Planning</a:t>
                      </a:r>
                      <a:r>
                        <a:rPr lang="en-US" baseline="0" dirty="0"/>
                        <a:t> the Menu to Meet Daily Requirements</a:t>
                      </a:r>
                      <a:endParaRPr lang="en-US" dirty="0"/>
                    </a:p>
                  </a:txBody>
                  <a:tcPr/>
                </a:tc>
                <a:tc>
                  <a:txBody>
                    <a:bodyPr/>
                    <a:lstStyle/>
                    <a:p>
                      <a:r>
                        <a:rPr lang="en-US" dirty="0"/>
                        <a:t>Slides 23-74</a:t>
                      </a:r>
                    </a:p>
                  </a:txBody>
                  <a:tcPr/>
                </a:tc>
                <a:extLst>
                  <a:ext uri="{0D108BD9-81ED-4DB2-BD59-A6C34878D82A}">
                    <a16:rowId xmlns:a16="http://schemas.microsoft.com/office/drawing/2014/main" val="10002"/>
                  </a:ext>
                </a:extLst>
              </a:tr>
              <a:tr h="370840">
                <a:tc>
                  <a:txBody>
                    <a:bodyPr/>
                    <a:lstStyle/>
                    <a:p>
                      <a:r>
                        <a:rPr lang="en-US" dirty="0"/>
                        <a:t>Check to Make</a:t>
                      </a:r>
                      <a:r>
                        <a:rPr lang="en-US" baseline="0" dirty="0"/>
                        <a:t> Sure the Menu Meets the Weekly Requirements</a:t>
                      </a:r>
                      <a:endParaRPr lang="en-US" dirty="0"/>
                    </a:p>
                  </a:txBody>
                  <a:tcPr/>
                </a:tc>
                <a:tc>
                  <a:txBody>
                    <a:bodyPr/>
                    <a:lstStyle/>
                    <a:p>
                      <a:r>
                        <a:rPr lang="en-US" dirty="0"/>
                        <a:t>Slides 75-83</a:t>
                      </a:r>
                    </a:p>
                  </a:txBody>
                  <a:tcPr/>
                </a:tc>
                <a:extLst>
                  <a:ext uri="{0D108BD9-81ED-4DB2-BD59-A6C34878D82A}">
                    <a16:rowId xmlns:a16="http://schemas.microsoft.com/office/drawing/2014/main" val="10003"/>
                  </a:ext>
                </a:extLst>
              </a:tr>
              <a:tr h="370840">
                <a:tc>
                  <a:txBody>
                    <a:bodyPr/>
                    <a:lstStyle/>
                    <a:p>
                      <a:r>
                        <a:rPr lang="en-US" dirty="0"/>
                        <a:t>Dietary Specifications</a:t>
                      </a:r>
                    </a:p>
                  </a:txBody>
                  <a:tcPr/>
                </a:tc>
                <a:tc>
                  <a:txBody>
                    <a:bodyPr/>
                    <a:lstStyle/>
                    <a:p>
                      <a:r>
                        <a:rPr lang="en-US" dirty="0"/>
                        <a:t>Slides 84-86</a:t>
                      </a:r>
                    </a:p>
                  </a:txBody>
                  <a:tcPr/>
                </a:tc>
                <a:extLst>
                  <a:ext uri="{0D108BD9-81ED-4DB2-BD59-A6C34878D82A}">
                    <a16:rowId xmlns:a16="http://schemas.microsoft.com/office/drawing/2014/main" val="10004"/>
                  </a:ext>
                </a:extLst>
              </a:tr>
              <a:tr h="370840">
                <a:tc>
                  <a:txBody>
                    <a:bodyPr/>
                    <a:lstStyle/>
                    <a:p>
                      <a:r>
                        <a:rPr lang="en-US" dirty="0"/>
                        <a:t>Breakfast Menu</a:t>
                      </a:r>
                      <a:r>
                        <a:rPr lang="en-US" baseline="0" dirty="0"/>
                        <a:t> Planning Recap</a:t>
                      </a:r>
                      <a:endParaRPr lang="en-US" dirty="0"/>
                    </a:p>
                  </a:txBody>
                  <a:tcPr/>
                </a:tc>
                <a:tc>
                  <a:txBody>
                    <a:bodyPr/>
                    <a:lstStyle/>
                    <a:p>
                      <a:r>
                        <a:rPr lang="en-US" dirty="0"/>
                        <a:t>Slides 87-91</a:t>
                      </a:r>
                    </a:p>
                  </a:txBody>
                  <a:tcPr/>
                </a:tc>
                <a:extLst>
                  <a:ext uri="{0D108BD9-81ED-4DB2-BD59-A6C34878D82A}">
                    <a16:rowId xmlns:a16="http://schemas.microsoft.com/office/drawing/2014/main" val="10005"/>
                  </a:ext>
                </a:extLst>
              </a:tr>
            </a:tbl>
          </a:graphicData>
        </a:graphic>
      </p:graphicFrame>
      <p:sp>
        <p:nvSpPr>
          <p:cNvPr id="7" name="Title 1"/>
          <p:cNvSpPr>
            <a:spLocks noGrp="1"/>
          </p:cNvSpPr>
          <p:nvPr>
            <p:ph type="title"/>
          </p:nvPr>
        </p:nvSpPr>
        <p:spPr/>
        <p:txBody>
          <a:bodyPr>
            <a:normAutofit/>
          </a:bodyPr>
          <a:lstStyle/>
          <a:p>
            <a:r>
              <a:rPr lang="en-US" sz="4000" i="1" dirty="0">
                <a:solidFill>
                  <a:schemeClr val="accent1">
                    <a:lumMod val="40000"/>
                    <a:lumOff val="60000"/>
                  </a:schemeClr>
                </a:solidFill>
              </a:rPr>
              <a:t>Step by Step Instruction:</a:t>
            </a:r>
            <a:r>
              <a:rPr lang="en-US" sz="4000" i="1" dirty="0">
                <a:solidFill>
                  <a:schemeClr val="accent5">
                    <a:lumMod val="40000"/>
                    <a:lumOff val="60000"/>
                  </a:schemeClr>
                </a:solidFill>
              </a:rPr>
              <a:t>   </a:t>
            </a:r>
            <a:br>
              <a:rPr lang="en-US" i="1" dirty="0">
                <a:solidFill>
                  <a:schemeClr val="accent5">
                    <a:lumMod val="40000"/>
                    <a:lumOff val="60000"/>
                  </a:schemeClr>
                </a:solidFill>
              </a:rPr>
            </a:br>
            <a:r>
              <a:rPr lang="en-US" i="1" dirty="0">
                <a:solidFill>
                  <a:schemeClr val="bg1"/>
                </a:solidFill>
              </a:rPr>
              <a:t>How to Plan a Breakfast Menu</a:t>
            </a:r>
            <a:endParaRPr lang="en-US" dirty="0"/>
          </a:p>
        </p:txBody>
      </p:sp>
      <p:sp>
        <p:nvSpPr>
          <p:cNvPr id="2" name="Slide Number Placeholder 1"/>
          <p:cNvSpPr>
            <a:spLocks noGrp="1"/>
          </p:cNvSpPr>
          <p:nvPr>
            <p:ph type="sldNum" sz="quarter" idx="12"/>
          </p:nvPr>
        </p:nvSpPr>
        <p:spPr/>
        <p:txBody>
          <a:bodyPr/>
          <a:lstStyle/>
          <a:p>
            <a:fld id="{4FCBA6A4-4AC1-4AE5-BF17-AC49EE4BA738}" type="slidenum">
              <a:rPr lang="en-US" smtClean="0"/>
              <a:t>6</a:t>
            </a:fld>
            <a:endParaRPr lang="en-US"/>
          </a:p>
        </p:txBody>
      </p:sp>
    </p:spTree>
    <p:extLst>
      <p:ext uri="{BB962C8B-B14F-4D97-AF65-F5344CB8AC3E}">
        <p14:creationId xmlns:p14="http://schemas.microsoft.com/office/powerpoint/2010/main" val="957021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A729649A-DDC8-5C65-0612-6C805D117312}"/>
              </a:ext>
            </a:extLst>
          </p:cNvPr>
          <p:cNvPicPr>
            <a:picLocks noChangeAspect="1"/>
          </p:cNvPicPr>
          <p:nvPr/>
        </p:nvPicPr>
        <p:blipFill>
          <a:blip r:embed="rId2"/>
          <a:stretch>
            <a:fillRect/>
          </a:stretch>
        </p:blipFill>
        <p:spPr>
          <a:xfrm>
            <a:off x="3577021" y="788871"/>
            <a:ext cx="5703613" cy="332708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832784849"/>
              </p:ext>
            </p:extLst>
          </p:nvPr>
        </p:nvGraphicFramePr>
        <p:xfrm>
          <a:off x="9355016" y="381141"/>
          <a:ext cx="2456412" cy="6086501"/>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02950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031260">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02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r>
                        <a:rPr lang="en-US" sz="1600" baseline="0" dirty="0"/>
                        <a:t> pieces</a:t>
                      </a:r>
                    </a:p>
                    <a:p>
                      <a:pPr algn="ctr"/>
                      <a:r>
                        <a:rPr lang="en-US" sz="1600" baseline="0" dirty="0"/>
                        <a:t>Pineapple Chunks</a:t>
                      </a:r>
                    </a:p>
                    <a:p>
                      <a:pPr algn="ctr"/>
                      <a:r>
                        <a:rPr lang="en-US" sz="1600" baseline="0" dirty="0"/>
                        <a:t>½ cup</a:t>
                      </a:r>
                      <a:endParaRPr lang="en-US" sz="1600" dirty="0"/>
                    </a:p>
                  </a:txBody>
                  <a:tcPr/>
                </a:tc>
                <a:extLst>
                  <a:ext uri="{0D108BD9-81ED-4DB2-BD59-A6C34878D82A}">
                    <a16:rowId xmlns:a16="http://schemas.microsoft.com/office/drawing/2014/main" val="10003"/>
                  </a:ext>
                </a:extLst>
              </a:tr>
              <a:tr h="1060568">
                <a:tc>
                  <a:txBody>
                    <a:bodyPr/>
                    <a:lstStyle/>
                    <a:p>
                      <a:r>
                        <a:rPr lang="en-US" sz="1600" b="1" dirty="0"/>
                        <a:t>Fruit:</a:t>
                      </a:r>
                    </a:p>
                    <a:p>
                      <a:r>
                        <a:rPr lang="en-US" sz="1600" dirty="0"/>
                        <a:t>Juice</a:t>
                      </a:r>
                    </a:p>
                    <a:p>
                      <a:pPr algn="ctr"/>
                      <a:r>
                        <a:rPr lang="en-US" sz="1600" dirty="0"/>
                        <a:t>Grapes</a:t>
                      </a:r>
                    </a:p>
                    <a:p>
                      <a:pPr algn="ctr"/>
                      <a:r>
                        <a:rPr lang="en-US" sz="1600" dirty="0"/>
                        <a:t>½ cup</a:t>
                      </a:r>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algn="ctr"/>
                      <a:r>
                        <a:rPr lang="en-US" sz="1600" dirty="0"/>
                        <a:t>1% Plain</a:t>
                      </a:r>
                    </a:p>
                    <a:p>
                      <a:pPr algn="ctr"/>
                      <a:r>
                        <a:rPr lang="en-US" sz="1600" dirty="0"/>
                        <a:t>Fat Free Plain</a:t>
                      </a:r>
                    </a:p>
                    <a:p>
                      <a:pPr algn="ctr"/>
                      <a:r>
                        <a:rPr lang="en-US" sz="1600" dirty="0"/>
                        <a:t>1 cup each</a:t>
                      </a: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60</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655534" y="429064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5559895" y="4290645"/>
            <a:ext cx="3280293" cy="2321169"/>
          </a:xfrm>
          <a:prstGeom prst="wedgeEllipseCallout">
            <a:avLst>
              <a:gd name="adj1" fmla="val 70956"/>
              <a:gd name="adj2" fmla="val -1800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00" i="1" dirty="0">
                <a:solidFill>
                  <a:schemeClr val="bg1"/>
                </a:solidFill>
                <a:latin typeface="Comic Sans MS" panose="030F0702030302020204" pitchFamily="66" charset="0"/>
              </a:rPr>
              <a:t>I planned 1 cup of fruit, so I can check that off!  Remember, even though I planned 2 varieties in ½ cup servings each, I still planned 1 cup of fruit total. Students can take both choices if they want.</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6092" y="3226365"/>
            <a:ext cx="328754" cy="2918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97662" y="3771573"/>
            <a:ext cx="328754" cy="2918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97662" y="2745349"/>
            <a:ext cx="328754" cy="2918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8359800" y="3916978"/>
            <a:ext cx="1285362" cy="713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1"/>
          </p:cNvCxnSpPr>
          <p:nvPr/>
        </p:nvCxnSpPr>
        <p:spPr>
          <a:xfrm>
            <a:off x="8359800" y="4630572"/>
            <a:ext cx="1452415" cy="433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266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0E0DF027-E7DB-4D59-08FD-F4690AB33A64}"/>
              </a:ext>
            </a:extLst>
          </p:cNvPr>
          <p:cNvPicPr>
            <a:picLocks noChangeAspect="1"/>
          </p:cNvPicPr>
          <p:nvPr/>
        </p:nvPicPr>
        <p:blipFill>
          <a:blip r:embed="rId2"/>
          <a:stretch>
            <a:fillRect/>
          </a:stretch>
        </p:blipFill>
        <p:spPr>
          <a:xfrm>
            <a:off x="3515711" y="762595"/>
            <a:ext cx="5791199" cy="3405913"/>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050071521"/>
              </p:ext>
            </p:extLst>
          </p:nvPr>
        </p:nvGraphicFramePr>
        <p:xfrm>
          <a:off x="9355016" y="381141"/>
          <a:ext cx="2456412" cy="6086501"/>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THURSDAY</a:t>
                      </a:r>
                    </a:p>
                  </a:txBody>
                  <a:tcPr anchor="ctr"/>
                </a:tc>
                <a:extLst>
                  <a:ext uri="{0D108BD9-81ED-4DB2-BD59-A6C34878D82A}">
                    <a16:rowId xmlns:a16="http://schemas.microsoft.com/office/drawing/2014/main" val="10000"/>
                  </a:ext>
                </a:extLst>
              </a:tr>
              <a:tr h="1029502">
                <a:tc>
                  <a:txBody>
                    <a:bodyPr/>
                    <a:lstStyle/>
                    <a:p>
                      <a:r>
                        <a:rPr lang="en-US" sz="1600" b="1" dirty="0"/>
                        <a:t>Grain </a:t>
                      </a:r>
                    </a:p>
                    <a:p>
                      <a:endParaRPr lang="en-US" sz="1600" b="0" baseline="0" dirty="0"/>
                    </a:p>
                    <a:p>
                      <a:pPr algn="ctr"/>
                      <a:r>
                        <a:rPr lang="en-US" sz="1600" b="0" baseline="0" dirty="0"/>
                        <a:t>Whole Grain-Rich Tortilla</a:t>
                      </a:r>
                    </a:p>
                    <a:p>
                      <a:pPr algn="ctr"/>
                      <a:r>
                        <a:rPr lang="en-US" sz="1600" b="0" baseline="0" dirty="0"/>
                        <a:t>1 oz eq</a:t>
                      </a:r>
                      <a:endParaRPr lang="en-US" sz="1400" b="0" baseline="0" dirty="0"/>
                    </a:p>
                  </a:txBody>
                  <a:tcPr/>
                </a:tc>
                <a:extLst>
                  <a:ext uri="{0D108BD9-81ED-4DB2-BD59-A6C34878D82A}">
                    <a16:rowId xmlns:a16="http://schemas.microsoft.com/office/drawing/2014/main" val="10001"/>
                  </a:ext>
                </a:extLst>
              </a:tr>
              <a:tr h="1031260">
                <a:tc>
                  <a:txBody>
                    <a:bodyPr/>
                    <a:lstStyle/>
                    <a:p>
                      <a:r>
                        <a:rPr lang="en-US" sz="1600" b="1" dirty="0"/>
                        <a:t>Meat/Meat</a:t>
                      </a:r>
                      <a:r>
                        <a:rPr lang="en-US" sz="1600" b="1" baseline="0" dirty="0"/>
                        <a:t> Alternate</a:t>
                      </a:r>
                    </a:p>
                    <a:p>
                      <a:endParaRPr lang="en-US" sz="1600" dirty="0"/>
                    </a:p>
                    <a:p>
                      <a:pPr algn="ctr"/>
                      <a:r>
                        <a:rPr lang="en-US" sz="1600" dirty="0"/>
                        <a:t>Eggs</a:t>
                      </a:r>
                      <a:r>
                        <a:rPr lang="en-US" sz="1600" baseline="0" dirty="0"/>
                        <a:t> and Cheese</a:t>
                      </a:r>
                      <a:endParaRPr lang="en-US" sz="1600" dirty="0"/>
                    </a:p>
                    <a:p>
                      <a:pPr algn="ctr"/>
                      <a:r>
                        <a:rPr lang="en-US" sz="1600" dirty="0"/>
                        <a:t>1 oz eq</a:t>
                      </a:r>
                    </a:p>
                  </a:txBody>
                  <a:tcPr/>
                </a:tc>
                <a:extLst>
                  <a:ext uri="{0D108BD9-81ED-4DB2-BD59-A6C34878D82A}">
                    <a16:rowId xmlns:a16="http://schemas.microsoft.com/office/drawing/2014/main" val="10002"/>
                  </a:ext>
                </a:extLst>
              </a:tr>
              <a:tr h="1026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r>
                        <a:rPr lang="en-US" sz="1600" baseline="0" dirty="0"/>
                        <a:t> pieces</a:t>
                      </a:r>
                    </a:p>
                    <a:p>
                      <a:pPr algn="ctr"/>
                      <a:r>
                        <a:rPr lang="en-US" sz="1600" baseline="0" dirty="0"/>
                        <a:t>Pineapple Chunks</a:t>
                      </a:r>
                    </a:p>
                    <a:p>
                      <a:pPr algn="ctr"/>
                      <a:r>
                        <a:rPr lang="en-US" sz="1600" baseline="0" dirty="0"/>
                        <a:t>½ cup</a:t>
                      </a:r>
                      <a:endParaRPr lang="en-US" sz="1600" dirty="0"/>
                    </a:p>
                  </a:txBody>
                  <a:tcPr/>
                </a:tc>
                <a:extLst>
                  <a:ext uri="{0D108BD9-81ED-4DB2-BD59-A6C34878D82A}">
                    <a16:rowId xmlns:a16="http://schemas.microsoft.com/office/drawing/2014/main" val="10003"/>
                  </a:ext>
                </a:extLst>
              </a:tr>
              <a:tr h="1060568">
                <a:tc>
                  <a:txBody>
                    <a:bodyPr/>
                    <a:lstStyle/>
                    <a:p>
                      <a:r>
                        <a:rPr lang="en-US" sz="1600" b="1" dirty="0"/>
                        <a:t>Fruit:</a:t>
                      </a:r>
                    </a:p>
                    <a:p>
                      <a:r>
                        <a:rPr lang="en-US" sz="1600" dirty="0"/>
                        <a:t>Juice</a:t>
                      </a:r>
                    </a:p>
                    <a:p>
                      <a:pPr algn="ctr"/>
                      <a:r>
                        <a:rPr lang="en-US" sz="1600" dirty="0"/>
                        <a:t>Grapes</a:t>
                      </a:r>
                    </a:p>
                    <a:p>
                      <a:pPr algn="ctr"/>
                      <a:r>
                        <a:rPr lang="en-US" sz="1600" dirty="0"/>
                        <a:t>½ cup</a:t>
                      </a:r>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algn="ctr"/>
                      <a:r>
                        <a:rPr lang="en-US" sz="1600" dirty="0"/>
                        <a:t>1% Plain</a:t>
                      </a:r>
                    </a:p>
                    <a:p>
                      <a:pPr algn="ctr"/>
                      <a:r>
                        <a:rPr lang="en-US" sz="1600" dirty="0"/>
                        <a:t>Fat Free Plain</a:t>
                      </a:r>
                    </a:p>
                    <a:p>
                      <a:pPr algn="ctr"/>
                      <a:r>
                        <a:rPr lang="en-US" sz="1600" dirty="0"/>
                        <a:t>1 cup each</a:t>
                      </a: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61</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655534" y="429064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5559896" y="4492869"/>
            <a:ext cx="3280293" cy="2118945"/>
          </a:xfrm>
          <a:prstGeom prst="wedgeEllipseCallout">
            <a:avLst>
              <a:gd name="adj1" fmla="val 70956"/>
              <a:gd name="adj2" fmla="val -1800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And of course, I planned my 2 varieties of milk, so I can check that off.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This menu is a bit more complicated, but I still met the daily requirements!</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6125" y="3305226"/>
            <a:ext cx="284961" cy="2480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8937" y="3797882"/>
            <a:ext cx="284961" cy="2567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62661" y="2850486"/>
            <a:ext cx="284961" cy="24801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2" idx="2"/>
          </p:cNvCxnSpPr>
          <p:nvPr/>
        </p:nvCxnSpPr>
        <p:spPr>
          <a:xfrm>
            <a:off x="8840189" y="5552342"/>
            <a:ext cx="1059949" cy="259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53869" y="2369873"/>
            <a:ext cx="284961" cy="25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107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7F22BCB6-41F5-238F-DB96-4D0A3AF09043}"/>
              </a:ext>
            </a:extLst>
          </p:cNvPr>
          <p:cNvPicPr>
            <a:picLocks noChangeAspect="1"/>
          </p:cNvPicPr>
          <p:nvPr/>
        </p:nvPicPr>
        <p:blipFill>
          <a:blip r:embed="rId2"/>
          <a:stretch>
            <a:fillRect/>
          </a:stretch>
        </p:blipFill>
        <p:spPr>
          <a:xfrm>
            <a:off x="3936124" y="74479"/>
            <a:ext cx="7078717" cy="5456558"/>
          </a:xfrm>
          <a:prstGeom prst="rect">
            <a:avLst/>
          </a:prstGeom>
        </p:spPr>
      </p:pic>
      <p:sp>
        <p:nvSpPr>
          <p:cNvPr id="2" name="Title 1"/>
          <p:cNvSpPr>
            <a:spLocks noGrp="1"/>
          </p:cNvSpPr>
          <p:nvPr>
            <p:ph type="title"/>
          </p:nvPr>
        </p:nvSpPr>
        <p:spPr/>
        <p:txBody>
          <a:bodyPr/>
          <a:lstStyle/>
          <a:p>
            <a:r>
              <a:rPr lang="en-US" dirty="0"/>
              <a:t>Let’s look at our Menu Planner for Thursday.</a:t>
            </a:r>
          </a:p>
        </p:txBody>
      </p:sp>
      <p:sp>
        <p:nvSpPr>
          <p:cNvPr id="4" name="Oval Callout 3"/>
          <p:cNvSpPr/>
          <p:nvPr/>
        </p:nvSpPr>
        <p:spPr>
          <a:xfrm flipH="1">
            <a:off x="3920365" y="5372100"/>
            <a:ext cx="7113980" cy="1380392"/>
          </a:xfrm>
          <a:prstGeom prst="wedgeEllipseCallout">
            <a:avLst>
              <a:gd name="adj1" fmla="val 61483"/>
              <a:gd name="adj2" fmla="val -4503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bg1"/>
                </a:solidFill>
                <a:latin typeface="Comic Sans MS" panose="030F0702030302020204" pitchFamily="66" charset="0"/>
              </a:rPr>
              <a:t>Since I know Thursday meets the daily requirements, I will add it to my menu planner. </a:t>
            </a:r>
          </a:p>
          <a:p>
            <a:pPr algn="ctr"/>
            <a:endParaRPr lang="en-US" sz="1400" dirty="0">
              <a:solidFill>
                <a:schemeClr val="bg1"/>
              </a:solidFill>
              <a:latin typeface="Comic Sans MS" panose="030F0702030302020204" pitchFamily="66" charset="0"/>
            </a:endParaRPr>
          </a:p>
          <a:p>
            <a:pPr algn="ctr"/>
            <a:r>
              <a:rPr lang="en-US" sz="1400" dirty="0">
                <a:solidFill>
                  <a:schemeClr val="bg1"/>
                </a:solidFill>
                <a:latin typeface="Comic Sans MS" panose="030F0702030302020204" pitchFamily="66" charset="0"/>
              </a:rPr>
              <a:t>One more day to plan for this week…. Let’s plan for Friday!</a:t>
            </a: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62</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831366" y="4348311"/>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826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Entrée</a:t>
            </a:r>
          </a:p>
        </p:txBody>
      </p:sp>
      <p:sp>
        <p:nvSpPr>
          <p:cNvPr id="10" name="Oval Callout 9"/>
          <p:cNvSpPr/>
          <p:nvPr/>
        </p:nvSpPr>
        <p:spPr>
          <a:xfrm>
            <a:off x="4563207" y="1019907"/>
            <a:ext cx="4783015" cy="4615962"/>
          </a:xfrm>
          <a:prstGeom prst="wedgeEllipseCallout">
            <a:avLst>
              <a:gd name="adj1" fmla="val -61582"/>
              <a:gd name="adj2" fmla="val 3548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tIns="45720" rIns="0" bIns="45720" rtlCol="0" anchor="ctr"/>
          <a:lstStyle/>
          <a:p>
            <a:pPr algn="ctr"/>
            <a:r>
              <a:rPr lang="en-US" sz="1400" i="1" dirty="0">
                <a:solidFill>
                  <a:schemeClr val="bg1"/>
                </a:solidFill>
                <a:latin typeface="Comic Sans MS" panose="030F0702030302020204" pitchFamily="66" charset="0"/>
              </a:rPr>
              <a:t>On Friday, I want to serve the awesome whole-grain rich breakfast pizza I found. It’s a ½ bagel slice, topped with eggs, cheese and sausage!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When I look at the CN label, it tells me that 1 serving of breakfast pizza provides 1 oz eq of whole grains, and </a:t>
            </a: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2 oz eq of meat/meat alternate. </a:t>
            </a: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Even though I’m offering more meat/meat alternates than grains, I’m still offering the minimum 1 oz eq of grain, so this is still allowable. </a:t>
            </a:r>
            <a:endParaRPr lang="en-US" sz="1400" i="1" dirty="0">
              <a:latin typeface="Comic Sans MS" panose="030F0702030302020204" pitchFamily="66" charset="0"/>
            </a:endParaRP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63</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03557678"/>
              </p:ext>
            </p:extLst>
          </p:nvPr>
        </p:nvGraphicFramePr>
        <p:xfrm>
          <a:off x="9355016" y="381141"/>
          <a:ext cx="2456412" cy="5290484"/>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FRIDAY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i="0" u="none" baseline="0" dirty="0"/>
                        <a:t>1 oz eq</a:t>
                      </a:r>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17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txBody>
                  <a:tcPr/>
                </a:tc>
                <a:extLst>
                  <a:ext uri="{0D108BD9-81ED-4DB2-BD59-A6C34878D82A}">
                    <a16:rowId xmlns:a16="http://schemas.microsoft.com/office/drawing/2014/main" val="10003"/>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3197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a:t>
            </a:r>
          </a:p>
        </p:txBody>
      </p:sp>
      <p:sp>
        <p:nvSpPr>
          <p:cNvPr id="10" name="Oval Callout 9"/>
          <p:cNvSpPr/>
          <p:nvPr/>
        </p:nvSpPr>
        <p:spPr>
          <a:xfrm>
            <a:off x="4563207" y="140677"/>
            <a:ext cx="4783015" cy="5495192"/>
          </a:xfrm>
          <a:prstGeom prst="wedgeEllipseCallout">
            <a:avLst>
              <a:gd name="adj1" fmla="val -61582"/>
              <a:gd name="adj2" fmla="val 3548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tIns="45720" rIns="0" bIns="45720" rtlCol="0" anchor="ctr"/>
          <a:lstStyle/>
          <a:p>
            <a:pPr algn="ctr"/>
            <a:r>
              <a:rPr lang="en-US" sz="1400" i="1" dirty="0">
                <a:solidFill>
                  <a:schemeClr val="bg1"/>
                </a:solidFill>
                <a:latin typeface="Comic Sans MS" panose="030F0702030302020204" pitchFamily="66" charset="0"/>
              </a:rPr>
              <a:t>I also like the idea of planning 2 types of fruit, so I am going to do that again.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I’m going to plan ½ cup of canned pears and ½ cup orange juice. </a:t>
            </a:r>
            <a:endParaRPr lang="en-US" sz="1400" i="1" dirty="0">
              <a:solidFill>
                <a:schemeClr val="bg1"/>
              </a:solidFill>
              <a:latin typeface="Comic Sans MS" panose="030F0702030302020204" pitchFamily="66" charset="0"/>
            </a:endParaRP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It’s important to note that I can plan my menu this way as long as I don’t make more than 50% of my fruit offerings as juice. The meal pattern chart reminds me of that in the fruit section.</a:t>
            </a:r>
          </a:p>
          <a:p>
            <a:pPr algn="ct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64</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208257378"/>
              </p:ext>
            </p:extLst>
          </p:nvPr>
        </p:nvGraphicFramePr>
        <p:xfrm>
          <a:off x="9355016" y="381141"/>
          <a:ext cx="2456412" cy="6413318"/>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76419">
                <a:tc>
                  <a:txBody>
                    <a:bodyPr/>
                    <a:lstStyle/>
                    <a:p>
                      <a:pPr algn="ctr"/>
                      <a:r>
                        <a:rPr lang="en-US" sz="1600" dirty="0"/>
                        <a:t>FRIDAY</a:t>
                      </a:r>
                    </a:p>
                  </a:txBody>
                  <a:tcPr anchor="ctr"/>
                </a:tc>
                <a:extLst>
                  <a:ext uri="{0D108BD9-81ED-4DB2-BD59-A6C34878D82A}">
                    <a16:rowId xmlns:a16="http://schemas.microsoft.com/office/drawing/2014/main" val="10000"/>
                  </a:ext>
                </a:extLst>
              </a:tr>
              <a:tr h="1242882">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u="none" baseline="0" dirty="0"/>
                        <a:t>1 oz eq</a:t>
                      </a:r>
                    </a:p>
                  </a:txBody>
                  <a:tcPr/>
                </a:tc>
                <a:extLst>
                  <a:ext uri="{0D108BD9-81ED-4DB2-BD59-A6C34878D82A}">
                    <a16:rowId xmlns:a16="http://schemas.microsoft.com/office/drawing/2014/main" val="10001"/>
                  </a:ext>
                </a:extLst>
              </a:tr>
              <a:tr h="1143215">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70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p>
                    <a:p>
                      <a:pPr algn="ctr"/>
                      <a:r>
                        <a:rPr lang="en-US" sz="1600" dirty="0"/>
                        <a:t>Canned Pears</a:t>
                      </a:r>
                    </a:p>
                    <a:p>
                      <a:pPr algn="ctr"/>
                      <a:r>
                        <a:rPr lang="en-US" sz="1600" u="sng" dirty="0"/>
                        <a:t>½</a:t>
                      </a:r>
                      <a:r>
                        <a:rPr lang="en-US" sz="1600" u="sng" baseline="0" dirty="0"/>
                        <a:t> </a:t>
                      </a:r>
                      <a:r>
                        <a:rPr lang="en-US" sz="1600" u="sng" dirty="0"/>
                        <a:t> cup</a:t>
                      </a:r>
                    </a:p>
                  </a:txBody>
                  <a:tcPr/>
                </a:tc>
                <a:extLst>
                  <a:ext uri="{0D108BD9-81ED-4DB2-BD59-A6C34878D82A}">
                    <a16:rowId xmlns:a16="http://schemas.microsoft.com/office/drawing/2014/main" val="10003"/>
                  </a:ext>
                </a:extLst>
              </a:tr>
              <a:tr h="1070081">
                <a:tc>
                  <a:txBody>
                    <a:bodyPr/>
                    <a:lstStyle/>
                    <a:p>
                      <a:pPr algn="l"/>
                      <a:r>
                        <a:rPr lang="en-US" sz="1600" b="1" u="none" dirty="0"/>
                        <a:t>Fruit:</a:t>
                      </a:r>
                    </a:p>
                    <a:p>
                      <a:pPr algn="l"/>
                      <a:r>
                        <a:rPr lang="en-US" sz="1600" b="0" u="none" dirty="0"/>
                        <a:t>Juice</a:t>
                      </a:r>
                    </a:p>
                    <a:p>
                      <a:pPr algn="ctr"/>
                      <a:r>
                        <a:rPr lang="en-US" sz="1600" dirty="0"/>
                        <a:t>Orange Juice</a:t>
                      </a:r>
                    </a:p>
                    <a:p>
                      <a:pPr algn="ctr"/>
                      <a:r>
                        <a:rPr lang="en-US" sz="1600" b="0" u="sng" dirty="0"/>
                        <a:t>½</a:t>
                      </a:r>
                      <a:r>
                        <a:rPr lang="en-US" sz="1600" b="0" u="sng" baseline="0" dirty="0"/>
                        <a:t> cup</a:t>
                      </a:r>
                      <a:endParaRPr lang="en-US" sz="1600" b="0" u="sng" dirty="0"/>
                    </a:p>
                  </a:txBody>
                  <a:tcPr/>
                </a:tc>
                <a:extLst>
                  <a:ext uri="{0D108BD9-81ED-4DB2-BD59-A6C34878D82A}">
                    <a16:rowId xmlns:a16="http://schemas.microsoft.com/office/drawing/2014/main" val="10004"/>
                  </a:ext>
                </a:extLst>
              </a:tr>
              <a:tr h="1242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endParaRPr lang="en-US" sz="1600" dirty="0"/>
                    </a:p>
                  </a:txBody>
                  <a:tcPr/>
                </a:tc>
                <a:extLst>
                  <a:ext uri="{0D108BD9-81ED-4DB2-BD59-A6C34878D82A}">
                    <a16:rowId xmlns:a16="http://schemas.microsoft.com/office/drawing/2014/main" val="10005"/>
                  </a:ext>
                </a:extLst>
              </a:tr>
            </a:tbl>
          </a:graphicData>
        </a:graphic>
      </p:graphicFrame>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6590" r="1171" b="49297"/>
          <a:stretch/>
        </p:blipFill>
        <p:spPr bwMode="auto">
          <a:xfrm>
            <a:off x="4396552" y="5772151"/>
            <a:ext cx="7419362" cy="813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4396552" y="5697415"/>
            <a:ext cx="2927440" cy="1046285"/>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3152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Milk</a:t>
            </a:r>
          </a:p>
        </p:txBody>
      </p:sp>
      <p:sp>
        <p:nvSpPr>
          <p:cNvPr id="10" name="Oval Callout 9"/>
          <p:cNvSpPr/>
          <p:nvPr/>
        </p:nvSpPr>
        <p:spPr>
          <a:xfrm>
            <a:off x="4906107" y="2910253"/>
            <a:ext cx="3094893" cy="2162907"/>
          </a:xfrm>
          <a:prstGeom prst="wedgeEllipseCallout">
            <a:avLst>
              <a:gd name="adj1" fmla="val -79480"/>
              <a:gd name="adj2" fmla="val 42800"/>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1400" i="1" dirty="0">
                <a:solidFill>
                  <a:schemeClr val="bg1"/>
                </a:solidFill>
                <a:latin typeface="Comic Sans MS" panose="030F0702030302020204" pitchFamily="66" charset="0"/>
              </a:rPr>
              <a:t>And finally, like I’ve done every day this week, I will plan 2 varieties of milk. Today I’m going to offer fat free plain and fat free chocolate. </a:t>
            </a:r>
            <a:endParaRPr lang="en-US" sz="1400" i="1"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4FCBA6A4-4AC1-4AE5-BF17-AC49EE4BA738}" type="slidenum">
              <a:rPr lang="en-US" smtClean="0"/>
              <a:t>65</a:t>
            </a:fld>
            <a:endParaRPr lang="en-US"/>
          </a:p>
        </p:txBody>
      </p:sp>
      <p:pic>
        <p:nvPicPr>
          <p:cNvPr id="7" name="Picture 6"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2783548" y="4075750"/>
            <a:ext cx="1904364" cy="24041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132973384"/>
              </p:ext>
            </p:extLst>
          </p:nvPr>
        </p:nvGraphicFramePr>
        <p:xfrm>
          <a:off x="9355016" y="381141"/>
          <a:ext cx="2456412" cy="6294089"/>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42099">
                <a:tc>
                  <a:txBody>
                    <a:bodyPr/>
                    <a:lstStyle/>
                    <a:p>
                      <a:pPr algn="ctr"/>
                      <a:r>
                        <a:rPr lang="en-US" sz="1600" dirty="0"/>
                        <a:t>FRIDAY</a:t>
                      </a:r>
                    </a:p>
                  </a:txBody>
                  <a:tcPr anchor="ctr"/>
                </a:tc>
                <a:extLst>
                  <a:ext uri="{0D108BD9-81ED-4DB2-BD59-A6C34878D82A}">
                    <a16:rowId xmlns:a16="http://schemas.microsoft.com/office/drawing/2014/main" val="10000"/>
                  </a:ext>
                </a:extLst>
              </a:tr>
              <a:tr h="1168881">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u="none" baseline="0" dirty="0"/>
                        <a:t>1 oz eq</a:t>
                      </a:r>
                    </a:p>
                  </a:txBody>
                  <a:tcPr/>
                </a:tc>
                <a:extLst>
                  <a:ext uri="{0D108BD9-81ED-4DB2-BD59-A6C34878D82A}">
                    <a16:rowId xmlns:a16="http://schemas.microsoft.com/office/drawing/2014/main" val="10001"/>
                  </a:ext>
                </a:extLst>
              </a:tr>
              <a:tr h="1075147">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p>
                    <a:p>
                      <a:pPr algn="ctr"/>
                      <a:r>
                        <a:rPr lang="en-US" sz="1600" dirty="0"/>
                        <a:t>Canned Pears</a:t>
                      </a:r>
                    </a:p>
                    <a:p>
                      <a:pPr algn="ctr"/>
                      <a:r>
                        <a:rPr lang="en-US" sz="1600" u="sng" dirty="0"/>
                        <a:t>½</a:t>
                      </a:r>
                      <a:r>
                        <a:rPr lang="en-US" sz="1600" u="sng" baseline="0" dirty="0"/>
                        <a:t> </a:t>
                      </a:r>
                      <a:r>
                        <a:rPr lang="en-US" sz="1600" u="sng" dirty="0"/>
                        <a:t>cup</a:t>
                      </a:r>
                    </a:p>
                  </a:txBody>
                  <a:tcPr/>
                </a:tc>
                <a:extLst>
                  <a:ext uri="{0D108BD9-81ED-4DB2-BD59-A6C34878D82A}">
                    <a16:rowId xmlns:a16="http://schemas.microsoft.com/office/drawing/2014/main" val="10003"/>
                  </a:ext>
                </a:extLst>
              </a:tr>
              <a:tr h="1040030">
                <a:tc>
                  <a:txBody>
                    <a:bodyPr/>
                    <a:lstStyle/>
                    <a:p>
                      <a:pPr algn="l"/>
                      <a:r>
                        <a:rPr lang="en-US" sz="1600" b="1" u="none" dirty="0"/>
                        <a:t>Fruit:</a:t>
                      </a:r>
                    </a:p>
                    <a:p>
                      <a:pPr algn="l"/>
                      <a:r>
                        <a:rPr lang="en-US" sz="1600" b="0" u="none" dirty="0"/>
                        <a:t>Juice</a:t>
                      </a:r>
                    </a:p>
                    <a:p>
                      <a:pPr algn="ctr"/>
                      <a:r>
                        <a:rPr lang="en-US" sz="1600" dirty="0"/>
                        <a:t>Orange Juice</a:t>
                      </a:r>
                    </a:p>
                    <a:p>
                      <a:pPr algn="ctr"/>
                      <a:r>
                        <a:rPr lang="en-US" sz="1600" b="0" u="sng" dirty="0"/>
                        <a:t>½</a:t>
                      </a:r>
                      <a:r>
                        <a:rPr lang="en-US" sz="1600" b="0" u="sng" baseline="0" dirty="0"/>
                        <a:t> cup</a:t>
                      </a:r>
                      <a:endParaRPr lang="en-US" sz="1600" b="0" u="sng" dirty="0"/>
                    </a:p>
                  </a:txBody>
                  <a:tcPr/>
                </a:tc>
                <a:extLst>
                  <a:ext uri="{0D108BD9-81ED-4DB2-BD59-A6C34878D82A}">
                    <a16:rowId xmlns:a16="http://schemas.microsoft.com/office/drawing/2014/main" val="10004"/>
                  </a:ext>
                </a:extLst>
              </a:tr>
              <a:tr h="1232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Fat</a:t>
                      </a:r>
                      <a:r>
                        <a:rPr lang="en-US" sz="1600" b="0" baseline="0" dirty="0"/>
                        <a:t> Free Plain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t>Fat Free Chocolate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baseline="0" dirty="0"/>
                        <a:t>1 cup each</a:t>
                      </a:r>
                      <a:endParaRPr lang="en-US" sz="1600" u="sng"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2917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Table&#10;&#10;Description automatically generated">
            <a:extLst>
              <a:ext uri="{FF2B5EF4-FFF2-40B4-BE49-F238E27FC236}">
                <a16:creationId xmlns:a16="http://schemas.microsoft.com/office/drawing/2014/main" id="{97C8A370-EE67-7840-C007-097328330D67}"/>
              </a:ext>
            </a:extLst>
          </p:cNvPr>
          <p:cNvPicPr>
            <a:picLocks noChangeAspect="1"/>
          </p:cNvPicPr>
          <p:nvPr/>
        </p:nvPicPr>
        <p:blipFill rotWithShape="1">
          <a:blip r:embed="rId2"/>
          <a:srcRect l="2485" r="2632" b="35484"/>
          <a:stretch/>
        </p:blipFill>
        <p:spPr>
          <a:xfrm>
            <a:off x="3515734" y="755684"/>
            <a:ext cx="5751927" cy="3030198"/>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242532059"/>
              </p:ext>
            </p:extLst>
          </p:nvPr>
        </p:nvGraphicFramePr>
        <p:xfrm>
          <a:off x="9355016" y="381141"/>
          <a:ext cx="2456412" cy="6294089"/>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42099">
                <a:tc>
                  <a:txBody>
                    <a:bodyPr/>
                    <a:lstStyle/>
                    <a:p>
                      <a:pPr algn="ctr"/>
                      <a:r>
                        <a:rPr lang="en-US" sz="1600" dirty="0"/>
                        <a:t>FRIDAY</a:t>
                      </a:r>
                    </a:p>
                  </a:txBody>
                  <a:tcPr anchor="ctr"/>
                </a:tc>
                <a:extLst>
                  <a:ext uri="{0D108BD9-81ED-4DB2-BD59-A6C34878D82A}">
                    <a16:rowId xmlns:a16="http://schemas.microsoft.com/office/drawing/2014/main" val="10000"/>
                  </a:ext>
                </a:extLst>
              </a:tr>
              <a:tr h="1168881">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u="none" baseline="0" dirty="0"/>
                        <a:t>1 oz eq</a:t>
                      </a:r>
                    </a:p>
                  </a:txBody>
                  <a:tcPr/>
                </a:tc>
                <a:extLst>
                  <a:ext uri="{0D108BD9-81ED-4DB2-BD59-A6C34878D82A}">
                    <a16:rowId xmlns:a16="http://schemas.microsoft.com/office/drawing/2014/main" val="10001"/>
                  </a:ext>
                </a:extLst>
              </a:tr>
              <a:tr h="1075147">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p>
                    <a:p>
                      <a:pPr algn="ctr"/>
                      <a:r>
                        <a:rPr lang="en-US" sz="1600" dirty="0"/>
                        <a:t>Canned Pears</a:t>
                      </a:r>
                    </a:p>
                    <a:p>
                      <a:pPr algn="ctr"/>
                      <a:r>
                        <a:rPr lang="en-US" sz="1600" u="sng" dirty="0"/>
                        <a:t>½</a:t>
                      </a:r>
                      <a:r>
                        <a:rPr lang="en-US" sz="1600" u="sng" baseline="0" dirty="0"/>
                        <a:t> </a:t>
                      </a:r>
                      <a:r>
                        <a:rPr lang="en-US" sz="1600" u="sng" dirty="0"/>
                        <a:t>cup</a:t>
                      </a:r>
                    </a:p>
                  </a:txBody>
                  <a:tcPr/>
                </a:tc>
                <a:extLst>
                  <a:ext uri="{0D108BD9-81ED-4DB2-BD59-A6C34878D82A}">
                    <a16:rowId xmlns:a16="http://schemas.microsoft.com/office/drawing/2014/main" val="10003"/>
                  </a:ext>
                </a:extLst>
              </a:tr>
              <a:tr h="1040030">
                <a:tc>
                  <a:txBody>
                    <a:bodyPr/>
                    <a:lstStyle/>
                    <a:p>
                      <a:pPr algn="l"/>
                      <a:r>
                        <a:rPr lang="en-US" sz="1600" b="1" u="none" dirty="0"/>
                        <a:t>Fruit:</a:t>
                      </a:r>
                    </a:p>
                    <a:p>
                      <a:pPr algn="l"/>
                      <a:r>
                        <a:rPr lang="en-US" sz="1600" b="0" u="none" dirty="0"/>
                        <a:t>Juice</a:t>
                      </a:r>
                    </a:p>
                    <a:p>
                      <a:pPr algn="ctr"/>
                      <a:r>
                        <a:rPr lang="en-US" sz="1600" dirty="0"/>
                        <a:t>Orange Juice</a:t>
                      </a:r>
                    </a:p>
                    <a:p>
                      <a:pPr algn="ctr"/>
                      <a:r>
                        <a:rPr lang="en-US" sz="1600" b="0" u="sng" dirty="0"/>
                        <a:t>½</a:t>
                      </a:r>
                      <a:r>
                        <a:rPr lang="en-US" sz="1600" b="0" u="sng" baseline="0" dirty="0"/>
                        <a:t> cup</a:t>
                      </a:r>
                      <a:endParaRPr lang="en-US" sz="1600" b="0" u="sng" dirty="0"/>
                    </a:p>
                  </a:txBody>
                  <a:tcPr/>
                </a:tc>
                <a:extLst>
                  <a:ext uri="{0D108BD9-81ED-4DB2-BD59-A6C34878D82A}">
                    <a16:rowId xmlns:a16="http://schemas.microsoft.com/office/drawing/2014/main" val="10004"/>
                  </a:ext>
                </a:extLst>
              </a:tr>
              <a:tr h="1232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Fat</a:t>
                      </a:r>
                      <a:r>
                        <a:rPr lang="en-US" sz="1600" b="0" baseline="0" dirty="0"/>
                        <a:t> Free Plain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t>Fat Free Chocolate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baseline="0" dirty="0"/>
                        <a:t>1 cup each</a:t>
                      </a:r>
                      <a:endParaRPr lang="en-US" sz="1600" u="sng"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66</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3891724"/>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305700" y="3891724"/>
            <a:ext cx="3530705" cy="2242038"/>
          </a:xfrm>
          <a:prstGeom prst="wedgeEllipseCallout">
            <a:avLst>
              <a:gd name="adj1" fmla="val -70398"/>
              <a:gd name="adj2" fmla="val -1108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panose="030F0702030302020204" pitchFamily="66" charset="0"/>
              </a:rPr>
              <a:t>It’s the last day of the week, so let’s make sure the planned menu meets the meal pattern daily requirements.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I planned 1 oz eq of grain, so I met the daily requirement. </a:t>
            </a:r>
            <a:endParaRPr lang="en-US" sz="1400" i="1" dirty="0">
              <a:solidFill>
                <a:schemeClr val="bg1"/>
              </a:solidFill>
              <a:latin typeface="Comic Sans MS" panose="030F0702030302020204" pitchFamily="66" charset="0"/>
            </a:endParaRP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33371" y="3322812"/>
            <a:ext cx="451374" cy="4056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7319345" y="1872762"/>
            <a:ext cx="2695093" cy="2347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267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able&#10;&#10;Description automatically generated">
            <a:extLst>
              <a:ext uri="{FF2B5EF4-FFF2-40B4-BE49-F238E27FC236}">
                <a16:creationId xmlns:a16="http://schemas.microsoft.com/office/drawing/2014/main" id="{C0CBF13A-7060-A4DE-B36F-7E8C781DF932}"/>
              </a:ext>
            </a:extLst>
          </p:cNvPr>
          <p:cNvPicPr>
            <a:picLocks noChangeAspect="1"/>
          </p:cNvPicPr>
          <p:nvPr/>
        </p:nvPicPr>
        <p:blipFill>
          <a:blip r:embed="rId2"/>
          <a:stretch>
            <a:fillRect/>
          </a:stretch>
        </p:blipFill>
        <p:spPr>
          <a:xfrm>
            <a:off x="3515711" y="762595"/>
            <a:ext cx="5791199" cy="3405913"/>
          </a:xfrm>
          <a:prstGeom prst="rect">
            <a:avLst/>
          </a:prstGeom>
        </p:spPr>
      </p:pic>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67</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7847524" y="427858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4096150" y="4563819"/>
            <a:ext cx="3530705" cy="2074985"/>
          </a:xfrm>
          <a:prstGeom prst="wedgeEllipseCallout">
            <a:avLst>
              <a:gd name="adj1" fmla="val -75877"/>
              <a:gd name="adj2" fmla="val -19132"/>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On this day, I also planned 2 oz eq of optional meat/meat alternate, so I will check that off too! </a:t>
            </a:r>
            <a:endParaRPr lang="en-US" sz="1400" i="1" dirty="0">
              <a:solidFill>
                <a:schemeClr val="bg1"/>
              </a:solidFill>
              <a:latin typeface="Comic Sans MS" panose="030F0702030302020204" pitchFamily="66" charset="0"/>
            </a:endParaRP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07130" y="3252422"/>
            <a:ext cx="390064" cy="3531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18701" y="3771354"/>
            <a:ext cx="390064" cy="3531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1539128639"/>
              </p:ext>
            </p:extLst>
          </p:nvPr>
        </p:nvGraphicFramePr>
        <p:xfrm>
          <a:off x="9355016" y="381141"/>
          <a:ext cx="2456412" cy="6294089"/>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42099">
                <a:tc>
                  <a:txBody>
                    <a:bodyPr/>
                    <a:lstStyle/>
                    <a:p>
                      <a:pPr algn="ctr"/>
                      <a:r>
                        <a:rPr lang="en-US" sz="1600" dirty="0"/>
                        <a:t>FRIDAY</a:t>
                      </a:r>
                    </a:p>
                  </a:txBody>
                  <a:tcPr anchor="ctr"/>
                </a:tc>
                <a:extLst>
                  <a:ext uri="{0D108BD9-81ED-4DB2-BD59-A6C34878D82A}">
                    <a16:rowId xmlns:a16="http://schemas.microsoft.com/office/drawing/2014/main" val="10000"/>
                  </a:ext>
                </a:extLst>
              </a:tr>
              <a:tr h="1168881">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u="none" baseline="0" dirty="0"/>
                        <a:t>1 oz eq</a:t>
                      </a:r>
                    </a:p>
                  </a:txBody>
                  <a:tcPr/>
                </a:tc>
                <a:extLst>
                  <a:ext uri="{0D108BD9-81ED-4DB2-BD59-A6C34878D82A}">
                    <a16:rowId xmlns:a16="http://schemas.microsoft.com/office/drawing/2014/main" val="10001"/>
                  </a:ext>
                </a:extLst>
              </a:tr>
              <a:tr h="1075147">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p>
                    <a:p>
                      <a:pPr algn="ctr"/>
                      <a:r>
                        <a:rPr lang="en-US" sz="1600" dirty="0"/>
                        <a:t>Canned Pears</a:t>
                      </a:r>
                    </a:p>
                    <a:p>
                      <a:pPr algn="ctr"/>
                      <a:r>
                        <a:rPr lang="en-US" sz="1600" u="sng" dirty="0"/>
                        <a:t>½</a:t>
                      </a:r>
                      <a:r>
                        <a:rPr lang="en-US" sz="1600" u="sng" baseline="0" dirty="0"/>
                        <a:t> </a:t>
                      </a:r>
                      <a:r>
                        <a:rPr lang="en-US" sz="1600" u="sng" dirty="0"/>
                        <a:t>cup</a:t>
                      </a:r>
                    </a:p>
                  </a:txBody>
                  <a:tcPr/>
                </a:tc>
                <a:extLst>
                  <a:ext uri="{0D108BD9-81ED-4DB2-BD59-A6C34878D82A}">
                    <a16:rowId xmlns:a16="http://schemas.microsoft.com/office/drawing/2014/main" val="10003"/>
                  </a:ext>
                </a:extLst>
              </a:tr>
              <a:tr h="1040030">
                <a:tc>
                  <a:txBody>
                    <a:bodyPr/>
                    <a:lstStyle/>
                    <a:p>
                      <a:pPr algn="l"/>
                      <a:r>
                        <a:rPr lang="en-US" sz="1600" b="1" u="none" dirty="0"/>
                        <a:t>Fruit:</a:t>
                      </a:r>
                    </a:p>
                    <a:p>
                      <a:pPr algn="l"/>
                      <a:r>
                        <a:rPr lang="en-US" sz="1600" b="0" u="none" dirty="0"/>
                        <a:t>Juice</a:t>
                      </a:r>
                    </a:p>
                    <a:p>
                      <a:pPr algn="ctr"/>
                      <a:r>
                        <a:rPr lang="en-US" sz="1600" dirty="0"/>
                        <a:t>Orange Juice</a:t>
                      </a:r>
                    </a:p>
                    <a:p>
                      <a:pPr algn="ctr"/>
                      <a:r>
                        <a:rPr lang="en-US" sz="1600" b="0" u="sng" dirty="0"/>
                        <a:t>½</a:t>
                      </a:r>
                      <a:r>
                        <a:rPr lang="en-US" sz="1600" b="0" u="sng" baseline="0" dirty="0"/>
                        <a:t> cup</a:t>
                      </a:r>
                      <a:endParaRPr lang="en-US" sz="1600" b="0" u="sng" dirty="0"/>
                    </a:p>
                  </a:txBody>
                  <a:tcPr/>
                </a:tc>
                <a:extLst>
                  <a:ext uri="{0D108BD9-81ED-4DB2-BD59-A6C34878D82A}">
                    <a16:rowId xmlns:a16="http://schemas.microsoft.com/office/drawing/2014/main" val="10004"/>
                  </a:ext>
                </a:extLst>
              </a:tr>
              <a:tr h="1232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Fat</a:t>
                      </a:r>
                      <a:r>
                        <a:rPr lang="en-US" sz="1600" b="0" baseline="0" dirty="0"/>
                        <a:t> Free Plain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t>Fat Free Chocolate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baseline="0" dirty="0"/>
                        <a:t>1 cup each</a:t>
                      </a:r>
                      <a:endParaRPr lang="en-US" sz="1600" u="sng" dirty="0"/>
                    </a:p>
                  </a:txBody>
                  <a:tcPr/>
                </a:tc>
                <a:extLst>
                  <a:ext uri="{0D108BD9-81ED-4DB2-BD59-A6C34878D82A}">
                    <a16:rowId xmlns:a16="http://schemas.microsoft.com/office/drawing/2014/main" val="10005"/>
                  </a:ext>
                </a:extLst>
              </a:tr>
            </a:tbl>
          </a:graphicData>
        </a:graphic>
      </p:graphicFrame>
      <p:cxnSp>
        <p:nvCxnSpPr>
          <p:cNvPr id="5" name="Straight Arrow Connector 4"/>
          <p:cNvCxnSpPr>
            <a:stCxn id="12" idx="1"/>
          </p:cNvCxnSpPr>
          <p:nvPr/>
        </p:nvCxnSpPr>
        <p:spPr>
          <a:xfrm flipV="1">
            <a:off x="7109795" y="2945423"/>
            <a:ext cx="3001359" cy="192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99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able&#10;&#10;Description automatically generated">
            <a:extLst>
              <a:ext uri="{FF2B5EF4-FFF2-40B4-BE49-F238E27FC236}">
                <a16:creationId xmlns:a16="http://schemas.microsoft.com/office/drawing/2014/main" id="{7E30AB03-E1A9-2FB2-320D-C6DF471CEB5E}"/>
              </a:ext>
            </a:extLst>
          </p:cNvPr>
          <p:cNvPicPr>
            <a:picLocks noChangeAspect="1"/>
          </p:cNvPicPr>
          <p:nvPr/>
        </p:nvPicPr>
        <p:blipFill>
          <a:blip r:embed="rId2"/>
          <a:stretch>
            <a:fillRect/>
          </a:stretch>
        </p:blipFill>
        <p:spPr>
          <a:xfrm>
            <a:off x="3515711" y="762595"/>
            <a:ext cx="5791199" cy="3405913"/>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163088917"/>
              </p:ext>
            </p:extLst>
          </p:nvPr>
        </p:nvGraphicFramePr>
        <p:xfrm>
          <a:off x="9355016" y="381141"/>
          <a:ext cx="2456412" cy="6294089"/>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42099">
                <a:tc>
                  <a:txBody>
                    <a:bodyPr/>
                    <a:lstStyle/>
                    <a:p>
                      <a:pPr algn="ctr"/>
                      <a:r>
                        <a:rPr lang="en-US" sz="1600" dirty="0"/>
                        <a:t>FRIDAY</a:t>
                      </a:r>
                    </a:p>
                  </a:txBody>
                  <a:tcPr anchor="ctr"/>
                </a:tc>
                <a:extLst>
                  <a:ext uri="{0D108BD9-81ED-4DB2-BD59-A6C34878D82A}">
                    <a16:rowId xmlns:a16="http://schemas.microsoft.com/office/drawing/2014/main" val="10000"/>
                  </a:ext>
                </a:extLst>
              </a:tr>
              <a:tr h="1168881">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u="none" baseline="0" dirty="0"/>
                        <a:t>1 oz eq</a:t>
                      </a:r>
                    </a:p>
                  </a:txBody>
                  <a:tcPr/>
                </a:tc>
                <a:extLst>
                  <a:ext uri="{0D108BD9-81ED-4DB2-BD59-A6C34878D82A}">
                    <a16:rowId xmlns:a16="http://schemas.microsoft.com/office/drawing/2014/main" val="10001"/>
                  </a:ext>
                </a:extLst>
              </a:tr>
              <a:tr h="1075147">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p>
                    <a:p>
                      <a:pPr algn="ctr"/>
                      <a:r>
                        <a:rPr lang="en-US" sz="1600" dirty="0"/>
                        <a:t>Canned Pears</a:t>
                      </a:r>
                    </a:p>
                    <a:p>
                      <a:pPr algn="ctr"/>
                      <a:r>
                        <a:rPr lang="en-US" sz="1600" u="sng" dirty="0"/>
                        <a:t>½</a:t>
                      </a:r>
                      <a:r>
                        <a:rPr lang="en-US" sz="1600" u="sng" baseline="0" dirty="0"/>
                        <a:t> </a:t>
                      </a:r>
                      <a:r>
                        <a:rPr lang="en-US" sz="1600" u="sng" dirty="0"/>
                        <a:t>cup</a:t>
                      </a:r>
                    </a:p>
                  </a:txBody>
                  <a:tcPr/>
                </a:tc>
                <a:extLst>
                  <a:ext uri="{0D108BD9-81ED-4DB2-BD59-A6C34878D82A}">
                    <a16:rowId xmlns:a16="http://schemas.microsoft.com/office/drawing/2014/main" val="10003"/>
                  </a:ext>
                </a:extLst>
              </a:tr>
              <a:tr h="1040030">
                <a:tc>
                  <a:txBody>
                    <a:bodyPr/>
                    <a:lstStyle/>
                    <a:p>
                      <a:pPr algn="l"/>
                      <a:r>
                        <a:rPr lang="en-US" sz="1600" b="1" u="none" dirty="0"/>
                        <a:t>Fruit:</a:t>
                      </a:r>
                    </a:p>
                    <a:p>
                      <a:pPr algn="l"/>
                      <a:r>
                        <a:rPr lang="en-US" sz="1600" b="0" u="none" dirty="0"/>
                        <a:t>Juice</a:t>
                      </a:r>
                    </a:p>
                    <a:p>
                      <a:pPr algn="ctr"/>
                      <a:r>
                        <a:rPr lang="en-US" sz="1600" dirty="0"/>
                        <a:t>Orange Juice</a:t>
                      </a:r>
                    </a:p>
                    <a:p>
                      <a:pPr algn="ctr"/>
                      <a:r>
                        <a:rPr lang="en-US" sz="1600" b="0" u="sng" dirty="0"/>
                        <a:t>½</a:t>
                      </a:r>
                      <a:r>
                        <a:rPr lang="en-US" sz="1600" b="0" u="sng" baseline="0" dirty="0"/>
                        <a:t> cup</a:t>
                      </a:r>
                      <a:endParaRPr lang="en-US" sz="1600" b="0" u="sng" dirty="0"/>
                    </a:p>
                  </a:txBody>
                  <a:tcPr/>
                </a:tc>
                <a:extLst>
                  <a:ext uri="{0D108BD9-81ED-4DB2-BD59-A6C34878D82A}">
                    <a16:rowId xmlns:a16="http://schemas.microsoft.com/office/drawing/2014/main" val="10004"/>
                  </a:ext>
                </a:extLst>
              </a:tr>
              <a:tr h="1232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Fat</a:t>
                      </a:r>
                      <a:r>
                        <a:rPr lang="en-US" sz="1600" b="0" baseline="0" dirty="0"/>
                        <a:t> Free Plain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t>Fat Free Chocolate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baseline="0" dirty="0"/>
                        <a:t>1 cup each</a:t>
                      </a:r>
                      <a:endParaRPr lang="en-US" sz="1600" u="sng"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68</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655534" y="429064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5559896" y="4492869"/>
            <a:ext cx="3280293" cy="2118945"/>
          </a:xfrm>
          <a:prstGeom prst="wedgeEllipseCallout">
            <a:avLst>
              <a:gd name="adj1" fmla="val 70956"/>
              <a:gd name="adj2" fmla="val -1800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I planned 1 cup of fruit, so we can check that off!  Remember, even though I planned 2 varieties in ½ cup servings each, I still planned 1 cup of fruit total.</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6125" y="3247994"/>
            <a:ext cx="337512" cy="300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97695" y="3793202"/>
            <a:ext cx="337512" cy="300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88937" y="2766978"/>
            <a:ext cx="337512" cy="3005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1"/>
          </p:cNvCxnSpPr>
          <p:nvPr/>
        </p:nvCxnSpPr>
        <p:spPr>
          <a:xfrm flipV="1">
            <a:off x="8359801" y="3916977"/>
            <a:ext cx="1285361" cy="88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1"/>
          </p:cNvCxnSpPr>
          <p:nvPr/>
        </p:nvCxnSpPr>
        <p:spPr>
          <a:xfrm>
            <a:off x="8359801" y="4803181"/>
            <a:ext cx="1478791" cy="130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43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able&#10;&#10;Description automatically generated">
            <a:extLst>
              <a:ext uri="{FF2B5EF4-FFF2-40B4-BE49-F238E27FC236}">
                <a16:creationId xmlns:a16="http://schemas.microsoft.com/office/drawing/2014/main" id="{4043A9D6-159B-AA15-3095-6ED0B5C05EFE}"/>
              </a:ext>
            </a:extLst>
          </p:cNvPr>
          <p:cNvPicPr>
            <a:picLocks noChangeAspect="1"/>
          </p:cNvPicPr>
          <p:nvPr/>
        </p:nvPicPr>
        <p:blipFill>
          <a:blip r:embed="rId2"/>
          <a:stretch>
            <a:fillRect/>
          </a:stretch>
        </p:blipFill>
        <p:spPr>
          <a:xfrm>
            <a:off x="3515711" y="762595"/>
            <a:ext cx="5791199" cy="3405913"/>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2478758122"/>
              </p:ext>
            </p:extLst>
          </p:nvPr>
        </p:nvGraphicFramePr>
        <p:xfrm>
          <a:off x="9355016" y="381141"/>
          <a:ext cx="2456412" cy="6294089"/>
        </p:xfrm>
        <a:graphic>
          <a:graphicData uri="http://schemas.openxmlformats.org/drawingml/2006/table">
            <a:tbl>
              <a:tblPr firstRow="1" bandRow="1">
                <a:tableStyleId>{5C22544A-7EE6-4342-B048-85BDC9FD1C3A}</a:tableStyleId>
              </a:tblPr>
              <a:tblGrid>
                <a:gridCol w="2456412">
                  <a:extLst>
                    <a:ext uri="{9D8B030D-6E8A-4147-A177-3AD203B41FA5}">
                      <a16:colId xmlns:a16="http://schemas.microsoft.com/office/drawing/2014/main" val="20000"/>
                    </a:ext>
                  </a:extLst>
                </a:gridCol>
              </a:tblGrid>
              <a:tr h="542099">
                <a:tc>
                  <a:txBody>
                    <a:bodyPr/>
                    <a:lstStyle/>
                    <a:p>
                      <a:pPr algn="ctr"/>
                      <a:r>
                        <a:rPr lang="en-US" sz="1600" dirty="0"/>
                        <a:t>FRIDAY</a:t>
                      </a:r>
                    </a:p>
                  </a:txBody>
                  <a:tcPr anchor="ctr"/>
                </a:tc>
                <a:extLst>
                  <a:ext uri="{0D108BD9-81ED-4DB2-BD59-A6C34878D82A}">
                    <a16:rowId xmlns:a16="http://schemas.microsoft.com/office/drawing/2014/main" val="10000"/>
                  </a:ext>
                </a:extLst>
              </a:tr>
              <a:tr h="1168881">
                <a:tc>
                  <a:txBody>
                    <a:bodyPr/>
                    <a:lstStyle/>
                    <a:p>
                      <a:r>
                        <a:rPr lang="en-US" sz="1600" b="1" dirty="0"/>
                        <a:t>Grain </a:t>
                      </a:r>
                    </a:p>
                    <a:p>
                      <a:endParaRPr lang="en-US" sz="1600" b="0" baseline="0" dirty="0"/>
                    </a:p>
                    <a:p>
                      <a:pPr algn="ctr"/>
                      <a:r>
                        <a:rPr lang="en-US" sz="1600" b="0" baseline="0" dirty="0"/>
                        <a:t>Whole Grain-Rich Bagel Slice</a:t>
                      </a:r>
                    </a:p>
                    <a:p>
                      <a:pPr algn="ctr"/>
                      <a:r>
                        <a:rPr lang="en-US" sz="1600" b="0" u="none" baseline="0" dirty="0"/>
                        <a:t>1 oz eq</a:t>
                      </a:r>
                    </a:p>
                  </a:txBody>
                  <a:tcPr/>
                </a:tc>
                <a:extLst>
                  <a:ext uri="{0D108BD9-81ED-4DB2-BD59-A6C34878D82A}">
                    <a16:rowId xmlns:a16="http://schemas.microsoft.com/office/drawing/2014/main" val="10001"/>
                  </a:ext>
                </a:extLst>
              </a:tr>
              <a:tr h="1075147">
                <a:tc>
                  <a:txBody>
                    <a:bodyPr/>
                    <a:lstStyle/>
                    <a:p>
                      <a:r>
                        <a:rPr lang="en-US" sz="1600" b="1" dirty="0"/>
                        <a:t>Meat/Meat</a:t>
                      </a:r>
                      <a:r>
                        <a:rPr lang="en-US" sz="1600" b="1" baseline="0" dirty="0"/>
                        <a:t> Alternate</a:t>
                      </a:r>
                    </a:p>
                    <a:p>
                      <a:endParaRPr lang="en-US" sz="1600" dirty="0"/>
                    </a:p>
                    <a:p>
                      <a:pPr algn="ctr"/>
                      <a:r>
                        <a:rPr lang="en-US" sz="1600" dirty="0"/>
                        <a:t>Eggs, Cheese and Sausage</a:t>
                      </a:r>
                    </a:p>
                    <a:p>
                      <a:pPr algn="ctr"/>
                      <a:r>
                        <a:rPr lang="en-US" sz="1600" u="none" dirty="0"/>
                        <a:t>2 oz eq</a:t>
                      </a:r>
                    </a:p>
                  </a:txBody>
                  <a:tcPr/>
                </a:tc>
                <a:extLst>
                  <a:ext uri="{0D108BD9-81ED-4DB2-BD59-A6C34878D82A}">
                    <a16:rowId xmlns:a16="http://schemas.microsoft.com/office/drawing/2014/main" val="10002"/>
                  </a:ext>
                </a:extLst>
              </a:tr>
              <a:tr h="104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Fruit:</a:t>
                      </a:r>
                    </a:p>
                    <a:p>
                      <a:r>
                        <a:rPr lang="en-US" sz="1600" dirty="0"/>
                        <a:t>Edible</a:t>
                      </a:r>
                    </a:p>
                    <a:p>
                      <a:pPr algn="ctr"/>
                      <a:r>
                        <a:rPr lang="en-US" sz="1600" dirty="0"/>
                        <a:t>Canned Pears</a:t>
                      </a:r>
                    </a:p>
                    <a:p>
                      <a:pPr algn="ctr"/>
                      <a:r>
                        <a:rPr lang="en-US" sz="1600" u="sng" dirty="0"/>
                        <a:t>½</a:t>
                      </a:r>
                      <a:r>
                        <a:rPr lang="en-US" sz="1600" u="sng" baseline="0" dirty="0"/>
                        <a:t> </a:t>
                      </a:r>
                      <a:r>
                        <a:rPr lang="en-US" sz="1600" u="sng" dirty="0"/>
                        <a:t>cup</a:t>
                      </a:r>
                    </a:p>
                  </a:txBody>
                  <a:tcPr/>
                </a:tc>
                <a:extLst>
                  <a:ext uri="{0D108BD9-81ED-4DB2-BD59-A6C34878D82A}">
                    <a16:rowId xmlns:a16="http://schemas.microsoft.com/office/drawing/2014/main" val="10003"/>
                  </a:ext>
                </a:extLst>
              </a:tr>
              <a:tr h="1040030">
                <a:tc>
                  <a:txBody>
                    <a:bodyPr/>
                    <a:lstStyle/>
                    <a:p>
                      <a:pPr algn="l"/>
                      <a:r>
                        <a:rPr lang="en-US" sz="1600" b="1" u="none" dirty="0"/>
                        <a:t>Fruit:</a:t>
                      </a:r>
                    </a:p>
                    <a:p>
                      <a:pPr algn="l"/>
                      <a:r>
                        <a:rPr lang="en-US" sz="1600" b="0" u="none" dirty="0"/>
                        <a:t>Juice</a:t>
                      </a:r>
                    </a:p>
                    <a:p>
                      <a:pPr algn="ctr"/>
                      <a:r>
                        <a:rPr lang="en-US" sz="1600" dirty="0"/>
                        <a:t>Orange Juice</a:t>
                      </a:r>
                    </a:p>
                    <a:p>
                      <a:pPr algn="ctr"/>
                      <a:r>
                        <a:rPr lang="en-US" sz="1600" b="0" u="sng" dirty="0"/>
                        <a:t>½</a:t>
                      </a:r>
                      <a:r>
                        <a:rPr lang="en-US" sz="1600" b="0" u="sng" baseline="0" dirty="0"/>
                        <a:t> cup</a:t>
                      </a:r>
                      <a:endParaRPr lang="en-US" sz="1600" b="0" u="sng" dirty="0"/>
                    </a:p>
                  </a:txBody>
                  <a:tcPr/>
                </a:tc>
                <a:extLst>
                  <a:ext uri="{0D108BD9-81ED-4DB2-BD59-A6C34878D82A}">
                    <a16:rowId xmlns:a16="http://schemas.microsoft.com/office/drawing/2014/main" val="10004"/>
                  </a:ext>
                </a:extLst>
              </a:tr>
              <a:tr h="1232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Fluid Milk: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Fat</a:t>
                      </a:r>
                      <a:r>
                        <a:rPr lang="en-US" sz="1600" b="0" baseline="0" dirty="0"/>
                        <a:t> Free Plain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t>Fat Free Chocolate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sng" baseline="0" dirty="0"/>
                        <a:t>1 cup each</a:t>
                      </a:r>
                      <a:endParaRPr lang="en-US" sz="1600" u="sng" dirty="0"/>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Does the menu meet the Daily Requirements?</a:t>
            </a:r>
          </a:p>
        </p:txBody>
      </p:sp>
      <p:sp>
        <p:nvSpPr>
          <p:cNvPr id="3" name="Slide Number Placeholder 2"/>
          <p:cNvSpPr>
            <a:spLocks noGrp="1"/>
          </p:cNvSpPr>
          <p:nvPr>
            <p:ph type="sldNum" sz="quarter" idx="12"/>
          </p:nvPr>
        </p:nvSpPr>
        <p:spPr/>
        <p:txBody>
          <a:bodyPr/>
          <a:lstStyle/>
          <a:p>
            <a:fld id="{4FCBA6A4-4AC1-4AE5-BF17-AC49EE4BA738}" type="slidenum">
              <a:rPr lang="en-US" smtClean="0"/>
              <a:t>69</a:t>
            </a:fld>
            <a:endParaRPr lang="en-US"/>
          </a:p>
        </p:txBody>
      </p:sp>
      <p:pic>
        <p:nvPicPr>
          <p:cNvPr id="11" name="Picture 10"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655534" y="429064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Callout 11"/>
          <p:cNvSpPr/>
          <p:nvPr/>
        </p:nvSpPr>
        <p:spPr>
          <a:xfrm flipH="1">
            <a:off x="5559896" y="4492869"/>
            <a:ext cx="3280293" cy="2118945"/>
          </a:xfrm>
          <a:prstGeom prst="wedgeEllipseCallout">
            <a:avLst>
              <a:gd name="adj1" fmla="val 70956"/>
              <a:gd name="adj2" fmla="val -18009"/>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And of course, I planned 2 varieties of milk, so I can check that off.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This menu is a bit more complicated, but I still met the daily requirements!</a:t>
            </a:r>
          </a:p>
        </p:txBody>
      </p:sp>
      <p:pic>
        <p:nvPicPr>
          <p:cNvPr id="13"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42367" y="3300546"/>
            <a:ext cx="328755" cy="300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36420" y="3828236"/>
            <a:ext cx="328755" cy="300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36420" y="2793254"/>
            <a:ext cx="328755" cy="3005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12" idx="2"/>
          </p:cNvCxnSpPr>
          <p:nvPr/>
        </p:nvCxnSpPr>
        <p:spPr>
          <a:xfrm>
            <a:off x="8840189" y="5552342"/>
            <a:ext cx="804973" cy="329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descr="C:\Users\eraczyn\AppData\Local\Microsoft\Windows\Temporary Internet Files\Content.IE5\0D39ZKPL\check-mark[1].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78" b="98592" l="0" r="100000"/>
                    </a14:imgEffect>
                  </a14:imgLayer>
                </a14:imgProps>
              </a:ext>
              <a:ext uri="{28A0092B-C50C-407E-A947-70E740481C1C}">
                <a14:useLocalDpi xmlns:a14="http://schemas.microsoft.com/office/drawing/2010/main" val="0"/>
              </a:ext>
            </a:extLst>
          </a:blip>
          <a:srcRect/>
          <a:stretch>
            <a:fillRect/>
          </a:stretch>
        </p:blipFill>
        <p:spPr bwMode="auto">
          <a:xfrm>
            <a:off x="7336386" y="2391468"/>
            <a:ext cx="328755" cy="30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1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Background and Definitions</a:t>
            </a:r>
          </a:p>
        </p:txBody>
      </p:sp>
      <p:sp>
        <p:nvSpPr>
          <p:cNvPr id="4" name="Slide Number Placeholder 3"/>
          <p:cNvSpPr>
            <a:spLocks noGrp="1"/>
          </p:cNvSpPr>
          <p:nvPr>
            <p:ph type="sldNum" sz="quarter" idx="12"/>
          </p:nvPr>
        </p:nvSpPr>
        <p:spPr/>
        <p:txBody>
          <a:bodyPr/>
          <a:lstStyle/>
          <a:p>
            <a:fld id="{4FCBA6A4-4AC1-4AE5-BF17-AC49EE4BA738}" type="slidenum">
              <a:rPr lang="en-US" smtClean="0"/>
              <a:t>7</a:t>
            </a:fld>
            <a:endParaRPr lang="en-US"/>
          </a:p>
        </p:txBody>
      </p:sp>
    </p:spTree>
    <p:extLst>
      <p:ext uri="{BB962C8B-B14F-4D97-AF65-F5344CB8AC3E}">
        <p14:creationId xmlns:p14="http://schemas.microsoft.com/office/powerpoint/2010/main" val="9795394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able&#10;&#10;Description automatically generated">
            <a:extLst>
              <a:ext uri="{FF2B5EF4-FFF2-40B4-BE49-F238E27FC236}">
                <a16:creationId xmlns:a16="http://schemas.microsoft.com/office/drawing/2014/main" id="{DBB2679B-0D58-72BC-DC67-9E7B3A1A2B7B}"/>
              </a:ext>
            </a:extLst>
          </p:cNvPr>
          <p:cNvPicPr>
            <a:picLocks noChangeAspect="1"/>
          </p:cNvPicPr>
          <p:nvPr/>
        </p:nvPicPr>
        <p:blipFill>
          <a:blip r:embed="rId2"/>
          <a:stretch>
            <a:fillRect/>
          </a:stretch>
        </p:blipFill>
        <p:spPr>
          <a:xfrm>
            <a:off x="3971158" y="97374"/>
            <a:ext cx="6999888" cy="5419525"/>
          </a:xfrm>
          <a:prstGeom prst="rect">
            <a:avLst/>
          </a:prstGeom>
        </p:spPr>
      </p:pic>
      <p:sp>
        <p:nvSpPr>
          <p:cNvPr id="2" name="Title 1"/>
          <p:cNvSpPr>
            <a:spLocks noGrp="1"/>
          </p:cNvSpPr>
          <p:nvPr>
            <p:ph type="title"/>
          </p:nvPr>
        </p:nvSpPr>
        <p:spPr/>
        <p:txBody>
          <a:bodyPr/>
          <a:lstStyle/>
          <a:p>
            <a:r>
              <a:rPr lang="en-US" dirty="0"/>
              <a:t>Let’s look at our Menu Planner for Friday.</a:t>
            </a:r>
          </a:p>
        </p:txBody>
      </p:sp>
      <p:sp>
        <p:nvSpPr>
          <p:cNvPr id="4" name="Oval Callout 3"/>
          <p:cNvSpPr/>
          <p:nvPr/>
        </p:nvSpPr>
        <p:spPr>
          <a:xfrm flipH="1">
            <a:off x="3920365" y="5372100"/>
            <a:ext cx="7113980" cy="1380392"/>
          </a:xfrm>
          <a:prstGeom prst="wedgeEllipseCallout">
            <a:avLst>
              <a:gd name="adj1" fmla="val 61483"/>
              <a:gd name="adj2" fmla="val -4503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Since I know Friday meets the daily requirements, I will add it to my menu planner.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Now my weekly menu is complete!</a:t>
            </a: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70</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831366" y="4348311"/>
            <a:ext cx="1904364" cy="240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92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a:t>
            </a:r>
          </a:p>
        </p:txBody>
      </p:sp>
      <p:sp>
        <p:nvSpPr>
          <p:cNvPr id="3" name="Content Placeholder 2"/>
          <p:cNvSpPr>
            <a:spLocks noGrp="1"/>
          </p:cNvSpPr>
          <p:nvPr>
            <p:ph idx="1"/>
          </p:nvPr>
        </p:nvSpPr>
        <p:spPr/>
        <p:txBody>
          <a:bodyPr/>
          <a:lstStyle/>
          <a:p>
            <a:pPr marL="0" indent="0">
              <a:buNone/>
            </a:pPr>
            <a:r>
              <a:rPr lang="en-US" dirty="0"/>
              <a:t>Can you plan a menu that includes 2 types of fruit to meet the 1 cup requirement?</a:t>
            </a:r>
          </a:p>
          <a:p>
            <a:pPr marL="0" indent="0">
              <a:buNone/>
            </a:pPr>
            <a:endParaRPr lang="en-US" dirty="0"/>
          </a:p>
          <a:p>
            <a:pPr marL="457200" indent="-457200">
              <a:buAutoNum type="alphaUcPeriod"/>
            </a:pPr>
            <a:r>
              <a:rPr lang="en-US" dirty="0"/>
              <a:t>No. All fruit planned must be in 1 cup quantities.</a:t>
            </a:r>
          </a:p>
          <a:p>
            <a:pPr marL="457200" indent="-457200">
              <a:buAutoNum type="alphaUcPeriod"/>
            </a:pPr>
            <a:r>
              <a:rPr lang="en-US" dirty="0"/>
              <a:t>Yes. This is only allowed when including juice as a fruit option.</a:t>
            </a:r>
          </a:p>
          <a:p>
            <a:pPr marL="457200" indent="-457200">
              <a:buAutoNum type="alphaUcPeriod"/>
            </a:pPr>
            <a:r>
              <a:rPr lang="en-US" dirty="0"/>
              <a:t>Yes. However, only on days when you also plan 2 oz eq of grains.</a:t>
            </a:r>
          </a:p>
          <a:p>
            <a:pPr marL="457200" indent="-457200">
              <a:buAutoNum type="alphaUcPeriod"/>
            </a:pPr>
            <a:r>
              <a:rPr lang="en-US" dirty="0"/>
              <a:t>Yes. You can plan 2 varieties of fruit in ½ cup servings. This meets the 1 cup daily requirement. </a:t>
            </a:r>
          </a:p>
        </p:txBody>
      </p:sp>
      <p:sp>
        <p:nvSpPr>
          <p:cNvPr id="4" name="Slide Number Placeholder 3"/>
          <p:cNvSpPr>
            <a:spLocks noGrp="1"/>
          </p:cNvSpPr>
          <p:nvPr>
            <p:ph type="sldNum" sz="quarter" idx="12"/>
          </p:nvPr>
        </p:nvSpPr>
        <p:spPr/>
        <p:txBody>
          <a:bodyPr/>
          <a:lstStyle/>
          <a:p>
            <a:fld id="{4FCBA6A4-4AC1-4AE5-BF17-AC49EE4BA738}" type="slidenum">
              <a:rPr lang="en-US" smtClean="0"/>
              <a:t>71</a:t>
            </a:fld>
            <a:endParaRPr lang="en-US"/>
          </a:p>
        </p:txBody>
      </p:sp>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10207869" y="5306494"/>
            <a:ext cx="1538654" cy="1547110"/>
          </a:xfrm>
          <a:prstGeom prst="rect">
            <a:avLst/>
          </a:prstGeom>
        </p:spPr>
      </p:pic>
    </p:spTree>
    <p:extLst>
      <p:ext uri="{BB962C8B-B14F-4D97-AF65-F5344CB8AC3E}">
        <p14:creationId xmlns:p14="http://schemas.microsoft.com/office/powerpoint/2010/main" val="16860475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Comprehension Check</a:t>
            </a:r>
            <a:br>
              <a:rPr lang="en-US" sz="3200" dirty="0"/>
            </a:br>
            <a:r>
              <a:rPr lang="en-US" sz="3200" dirty="0"/>
              <a:t>ANSWER</a:t>
            </a:r>
          </a:p>
        </p:txBody>
      </p:sp>
      <p:sp>
        <p:nvSpPr>
          <p:cNvPr id="3" name="Content Placeholder 2"/>
          <p:cNvSpPr>
            <a:spLocks noGrp="1"/>
          </p:cNvSpPr>
          <p:nvPr>
            <p:ph idx="1"/>
          </p:nvPr>
        </p:nvSpPr>
        <p:spPr>
          <a:xfrm>
            <a:off x="3869268" y="697054"/>
            <a:ext cx="7315200" cy="5413600"/>
          </a:xfrm>
        </p:spPr>
        <p:txBody>
          <a:bodyPr>
            <a:normAutofit/>
          </a:bodyPr>
          <a:lstStyle/>
          <a:p>
            <a:pPr marL="0" indent="0">
              <a:buNone/>
            </a:pPr>
            <a:r>
              <a:rPr lang="en-US" dirty="0"/>
              <a:t>Can you plan a menu that includes 2 types of fruit to meet the 1 cup requirement?</a:t>
            </a:r>
          </a:p>
          <a:p>
            <a:pPr marL="0" indent="0">
              <a:buNone/>
            </a:pPr>
            <a:endParaRPr lang="en-US" dirty="0"/>
          </a:p>
          <a:p>
            <a:pPr marL="457200" indent="-457200">
              <a:buAutoNum type="alphaUcPeriod"/>
            </a:pPr>
            <a:r>
              <a:rPr lang="en-US" dirty="0"/>
              <a:t>No. All fruit planned must be in 1 cup quantities.</a:t>
            </a:r>
          </a:p>
          <a:p>
            <a:pPr marL="457200" indent="-457200">
              <a:buAutoNum type="alphaUcPeriod"/>
            </a:pPr>
            <a:r>
              <a:rPr lang="en-US" dirty="0"/>
              <a:t>Yes. but this is only allowed when including juice as a fruit option.</a:t>
            </a:r>
          </a:p>
          <a:p>
            <a:pPr marL="457200" indent="-457200">
              <a:buAutoNum type="alphaUcPeriod"/>
            </a:pPr>
            <a:r>
              <a:rPr lang="en-US" dirty="0"/>
              <a:t>Yes. but only if the fruits are in the same form (all fresh, all dried, all canned, or all frozen)</a:t>
            </a:r>
          </a:p>
          <a:p>
            <a:pPr marL="457200" indent="-457200">
              <a:buAutoNum type="alphaUcPeriod"/>
            </a:pPr>
            <a:r>
              <a:rPr lang="en-US" b="1" dirty="0"/>
              <a:t>Yes. You can plan 2 varieties of fruit in ½ cup servings. This meets the 1 cup daily requirement. </a:t>
            </a:r>
          </a:p>
          <a:p>
            <a:pPr marL="0" indent="0">
              <a:buNone/>
            </a:pPr>
            <a:endParaRPr lang="en-US" dirty="0"/>
          </a:p>
          <a:p>
            <a:pPr marL="0" indent="0">
              <a:buNone/>
            </a:pPr>
            <a:r>
              <a:rPr lang="en-US" dirty="0"/>
              <a:t>You must plan 1 cup of fruit daily, but it can be made up of ½ cup servings of 2 different fruits. The fruits </a:t>
            </a:r>
            <a:r>
              <a:rPr lang="en-US" b="1" i="1" u="sng" dirty="0"/>
              <a:t>do not </a:t>
            </a:r>
            <a:r>
              <a:rPr lang="en-US" dirty="0"/>
              <a:t>need to be in the same form (i.e. fresh, dried, canned, frozen).</a:t>
            </a:r>
          </a:p>
        </p:txBody>
      </p:sp>
      <p:sp>
        <p:nvSpPr>
          <p:cNvPr id="4" name="Slide Number Placeholder 3"/>
          <p:cNvSpPr>
            <a:spLocks noGrp="1"/>
          </p:cNvSpPr>
          <p:nvPr>
            <p:ph type="sldNum" sz="quarter" idx="12"/>
          </p:nvPr>
        </p:nvSpPr>
        <p:spPr/>
        <p:txBody>
          <a:bodyPr/>
          <a:lstStyle/>
          <a:p>
            <a:fld id="{4FCBA6A4-4AC1-4AE5-BF17-AC49EE4BA738}" type="slidenum">
              <a:rPr lang="en-US" smtClean="0"/>
              <a:t>72</a:t>
            </a:fld>
            <a:endParaRPr lang="en-US"/>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9701" b="66667" l="37814" r="63286">
                        <a14:foregroundMark x1="50314" y1="48192" x2="50314" y2="48192"/>
                        <a14:foregroundMark x1="50079" y1="46855" x2="50079" y2="46855"/>
                        <a14:foregroundMark x1="50314" y1="45519" x2="50314" y2="45519"/>
                        <a14:foregroundMark x1="51965" y1="45519" x2="51965" y2="45519"/>
                        <a14:foregroundMark x1="45283" y1="46541" x2="45283" y2="46541"/>
                        <a14:foregroundMark x1="45126" y1="45676" x2="45126" y2="45676"/>
                        <a14:foregroundMark x1="46305" y1="45519" x2="46305" y2="45519"/>
                        <a14:foregroundMark x1="47091" y1="44811" x2="47091" y2="44811"/>
                        <a14:foregroundMark x1="47799" y1="44654" x2="47799" y2="44654"/>
                        <a14:foregroundMark x1="48585" y1="44497" x2="48585" y2="44497"/>
                        <a14:foregroundMark x1="49135" y1="44182" x2="49135" y2="44182"/>
                        <a14:foregroundMark x1="49607" y1="44025" x2="49607" y2="44025"/>
                        <a14:foregroundMark x1="50786" y1="44025" x2="50786" y2="44025"/>
                        <a14:foregroundMark x1="52123" y1="44497" x2="52123" y2="44497"/>
                        <a14:foregroundMark x1="46934" y1="49686" x2="46934" y2="49686"/>
                        <a14:foregroundMark x1="47091" y1="47799" x2="47091" y2="47799"/>
                        <a14:foregroundMark x1="47484" y1="48978" x2="47484" y2="48978"/>
                        <a14:foregroundMark x1="48428" y1="49135" x2="48428" y2="49135"/>
                      </a14:backgroundRemoval>
                    </a14:imgEffect>
                  </a14:imgLayer>
                </a14:imgProps>
              </a:ext>
              <a:ext uri="{28A0092B-C50C-407E-A947-70E740481C1C}">
                <a14:useLocalDpi xmlns:a14="http://schemas.microsoft.com/office/drawing/2010/main" val="0"/>
              </a:ext>
            </a:extLst>
          </a:blip>
          <a:srcRect l="34806" t="36691" r="34917" b="32865"/>
          <a:stretch/>
        </p:blipFill>
        <p:spPr>
          <a:xfrm>
            <a:off x="10559561" y="5660120"/>
            <a:ext cx="1186961" cy="1193484"/>
          </a:xfrm>
          <a:prstGeom prst="rect">
            <a:avLst/>
          </a:prstGeom>
        </p:spPr>
      </p:pic>
    </p:spTree>
    <p:extLst>
      <p:ext uri="{BB962C8B-B14F-4D97-AF65-F5344CB8AC3E}">
        <p14:creationId xmlns:p14="http://schemas.microsoft.com/office/powerpoint/2010/main" val="12660421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Check to Make Sure the Menu Meets the Weekly Meal Pattern Requirements</a:t>
            </a:r>
          </a:p>
        </p:txBody>
      </p:sp>
      <p:sp>
        <p:nvSpPr>
          <p:cNvPr id="4" name="Slide Number Placeholder 3"/>
          <p:cNvSpPr>
            <a:spLocks noGrp="1"/>
          </p:cNvSpPr>
          <p:nvPr>
            <p:ph type="sldNum" sz="quarter" idx="12"/>
          </p:nvPr>
        </p:nvSpPr>
        <p:spPr/>
        <p:txBody>
          <a:bodyPr/>
          <a:lstStyle/>
          <a:p>
            <a:fld id="{4FCBA6A4-4AC1-4AE5-BF17-AC49EE4BA738}" type="slidenum">
              <a:rPr lang="en-US" smtClean="0"/>
              <a:t>73</a:t>
            </a:fld>
            <a:endParaRPr lang="en-US"/>
          </a:p>
        </p:txBody>
      </p:sp>
    </p:spTree>
    <p:extLst>
      <p:ext uri="{BB962C8B-B14F-4D97-AF65-F5344CB8AC3E}">
        <p14:creationId xmlns:p14="http://schemas.microsoft.com/office/powerpoint/2010/main" val="1467190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281354" y="1116623"/>
            <a:ext cx="2963008" cy="2971799"/>
          </a:xfrm>
          <a:prstGeom prst="wedgeEllipseCallout">
            <a:avLst>
              <a:gd name="adj1" fmla="val 23786"/>
              <a:gd name="adj2" fmla="val 7991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I’ll have to refer to the meal pattern chart to make sure I planned enough food to meet  the weekly requirements. Let’s start with the grains. </a:t>
            </a: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74</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able&#10;&#10;Description automatically generated">
            <a:extLst>
              <a:ext uri="{FF2B5EF4-FFF2-40B4-BE49-F238E27FC236}">
                <a16:creationId xmlns:a16="http://schemas.microsoft.com/office/drawing/2014/main" id="{45E880E8-4DCA-C721-494C-C53FE5108F23}"/>
              </a:ext>
            </a:extLst>
          </p:cNvPr>
          <p:cNvPicPr>
            <a:picLocks noChangeAspect="1"/>
          </p:cNvPicPr>
          <p:nvPr/>
        </p:nvPicPr>
        <p:blipFill>
          <a:blip r:embed="rId4"/>
          <a:stretch>
            <a:fillRect/>
          </a:stretch>
        </p:blipFill>
        <p:spPr>
          <a:xfrm>
            <a:off x="1387365" y="4537192"/>
            <a:ext cx="1876097" cy="1427202"/>
          </a:xfrm>
          <a:prstGeom prst="rect">
            <a:avLst/>
          </a:prstGeom>
        </p:spPr>
      </p:pic>
      <p:pic>
        <p:nvPicPr>
          <p:cNvPr id="3" name="Picture 5" descr="Table&#10;&#10;Description automatically generated">
            <a:extLst>
              <a:ext uri="{FF2B5EF4-FFF2-40B4-BE49-F238E27FC236}">
                <a16:creationId xmlns:a16="http://schemas.microsoft.com/office/drawing/2014/main" id="{1BA36950-B518-C09C-5ABA-90783A7389E0}"/>
              </a:ext>
            </a:extLst>
          </p:cNvPr>
          <p:cNvPicPr>
            <a:picLocks noChangeAspect="1"/>
          </p:cNvPicPr>
          <p:nvPr/>
        </p:nvPicPr>
        <p:blipFill>
          <a:blip r:embed="rId5"/>
          <a:stretch>
            <a:fillRect/>
          </a:stretch>
        </p:blipFill>
        <p:spPr>
          <a:xfrm>
            <a:off x="3962400" y="771789"/>
            <a:ext cx="6850993" cy="5305664"/>
          </a:xfrm>
          <a:prstGeom prst="rect">
            <a:avLst/>
          </a:prstGeom>
        </p:spPr>
      </p:pic>
    </p:spTree>
    <p:extLst>
      <p:ext uri="{BB962C8B-B14F-4D97-AF65-F5344CB8AC3E}">
        <p14:creationId xmlns:p14="http://schemas.microsoft.com/office/powerpoint/2010/main" val="14623003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281354" y="1116623"/>
            <a:ext cx="2963008" cy="2971799"/>
          </a:xfrm>
          <a:prstGeom prst="wedgeEllipseCallout">
            <a:avLst>
              <a:gd name="adj1" fmla="val 23786"/>
              <a:gd name="adj2" fmla="val 7991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The meal pattern chart says I needed to plan 8-10 oz eq of grains for the week to meet the requirements for grades K-8. If I look at just the grains, it looks like I offered 6 oz eq of grains. I might be a little bit short…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75</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Table&#10;&#10;Description automatically generated">
            <a:extLst>
              <a:ext uri="{FF2B5EF4-FFF2-40B4-BE49-F238E27FC236}">
                <a16:creationId xmlns:a16="http://schemas.microsoft.com/office/drawing/2014/main" id="{0D276E78-7D32-0E24-E190-EAE09009AD90}"/>
              </a:ext>
            </a:extLst>
          </p:cNvPr>
          <p:cNvPicPr>
            <a:picLocks noChangeAspect="1"/>
          </p:cNvPicPr>
          <p:nvPr/>
        </p:nvPicPr>
        <p:blipFill>
          <a:blip r:embed="rId4"/>
          <a:stretch>
            <a:fillRect/>
          </a:stretch>
        </p:blipFill>
        <p:spPr>
          <a:xfrm>
            <a:off x="4400331" y="176202"/>
            <a:ext cx="6842233" cy="5279388"/>
          </a:xfrm>
          <a:prstGeom prst="rect">
            <a:avLst/>
          </a:prstGeom>
        </p:spPr>
      </p:pic>
      <p:pic>
        <p:nvPicPr>
          <p:cNvPr id="6" name="Picture 8" descr="Timeline&#10;&#10;Description automatically generated">
            <a:extLst>
              <a:ext uri="{FF2B5EF4-FFF2-40B4-BE49-F238E27FC236}">
                <a16:creationId xmlns:a16="http://schemas.microsoft.com/office/drawing/2014/main" id="{E25E389D-FF91-DD14-C925-A6B446A4D8B0}"/>
              </a:ext>
            </a:extLst>
          </p:cNvPr>
          <p:cNvPicPr>
            <a:picLocks noChangeAspect="1"/>
          </p:cNvPicPr>
          <p:nvPr/>
        </p:nvPicPr>
        <p:blipFill>
          <a:blip r:embed="rId5"/>
          <a:stretch>
            <a:fillRect/>
          </a:stretch>
        </p:blipFill>
        <p:spPr>
          <a:xfrm>
            <a:off x="1361089" y="4448176"/>
            <a:ext cx="4818993" cy="1351231"/>
          </a:xfrm>
          <a:prstGeom prst="rect">
            <a:avLst/>
          </a:prstGeom>
        </p:spPr>
      </p:pic>
      <p:pic>
        <p:nvPicPr>
          <p:cNvPr id="9" name="Picture 10">
            <a:extLst>
              <a:ext uri="{FF2B5EF4-FFF2-40B4-BE49-F238E27FC236}">
                <a16:creationId xmlns:a16="http://schemas.microsoft.com/office/drawing/2014/main" id="{60EF85D7-996C-55D3-F2FD-3E0AFBB9C05D}"/>
              </a:ext>
            </a:extLst>
          </p:cNvPr>
          <p:cNvPicPr>
            <a:picLocks noChangeAspect="1"/>
          </p:cNvPicPr>
          <p:nvPr/>
        </p:nvPicPr>
        <p:blipFill>
          <a:blip r:embed="rId6"/>
          <a:stretch>
            <a:fillRect/>
          </a:stretch>
        </p:blipFill>
        <p:spPr>
          <a:xfrm>
            <a:off x="1361089" y="5801122"/>
            <a:ext cx="4818993" cy="388306"/>
          </a:xfrm>
          <a:prstGeom prst="rect">
            <a:avLst/>
          </a:prstGeom>
        </p:spPr>
      </p:pic>
      <p:sp>
        <p:nvSpPr>
          <p:cNvPr id="2" name="Oval 1"/>
          <p:cNvSpPr/>
          <p:nvPr/>
        </p:nvSpPr>
        <p:spPr>
          <a:xfrm>
            <a:off x="4453457" y="5581398"/>
            <a:ext cx="571904" cy="65133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17346" y="3710186"/>
            <a:ext cx="958362" cy="67700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b="1" dirty="0">
                <a:solidFill>
                  <a:schemeClr val="tx1"/>
                </a:solidFill>
              </a:rPr>
              <a:t>1+2+1+1+1 </a:t>
            </a:r>
            <a:r>
              <a:rPr lang="en-US" sz="1600" dirty="0">
                <a:solidFill>
                  <a:schemeClr val="tx1"/>
                </a:solidFill>
              </a:rPr>
              <a:t>= </a:t>
            </a:r>
            <a:r>
              <a:rPr lang="en-US" sz="1400" dirty="0">
                <a:solidFill>
                  <a:schemeClr val="tx1"/>
                </a:solidFill>
              </a:rPr>
              <a:t>6 </a:t>
            </a:r>
            <a:r>
              <a:rPr lang="en-US" sz="1400">
                <a:solidFill>
                  <a:schemeClr val="tx1"/>
                </a:solidFill>
              </a:rPr>
              <a:t>oz eq</a:t>
            </a:r>
          </a:p>
        </p:txBody>
      </p:sp>
    </p:spTree>
    <p:extLst>
      <p:ext uri="{BB962C8B-B14F-4D97-AF65-F5344CB8AC3E}">
        <p14:creationId xmlns:p14="http://schemas.microsoft.com/office/powerpoint/2010/main" val="1315380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469F7188-0104-48D5-5261-BAA8CEFD28B4}"/>
              </a:ext>
            </a:extLst>
          </p:cNvPr>
          <p:cNvPicPr>
            <a:picLocks noChangeAspect="1"/>
          </p:cNvPicPr>
          <p:nvPr/>
        </p:nvPicPr>
        <p:blipFill>
          <a:blip r:embed="rId2"/>
          <a:stretch>
            <a:fillRect/>
          </a:stretch>
        </p:blipFill>
        <p:spPr>
          <a:xfrm>
            <a:off x="4356537" y="631650"/>
            <a:ext cx="6842233" cy="5279388"/>
          </a:xfrm>
          <a:prstGeom prst="rect">
            <a:avLst/>
          </a:prstGeom>
        </p:spPr>
      </p:pic>
      <p:sp>
        <p:nvSpPr>
          <p:cNvPr id="4" name="Oval Callout 3"/>
          <p:cNvSpPr/>
          <p:nvPr/>
        </p:nvSpPr>
        <p:spPr>
          <a:xfrm flipH="1">
            <a:off x="281354" y="1116623"/>
            <a:ext cx="2963008" cy="2971799"/>
          </a:xfrm>
          <a:prstGeom prst="wedgeEllipseCallout">
            <a:avLst>
              <a:gd name="adj1" fmla="val 23786"/>
              <a:gd name="adj2" fmla="val 7991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I remember though, that the meal pattern chart also says I can plan meat/meat alternates and count them toward my grain requirements. When I look at this weekly menu, I planned </a:t>
            </a: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4 oz eq of meat/meat alternate.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76</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70656" y="3880238"/>
            <a:ext cx="958362" cy="67700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b="1" dirty="0">
                <a:solidFill>
                  <a:schemeClr val="tx1"/>
                </a:solidFill>
              </a:rPr>
              <a:t>1+1+2</a:t>
            </a:r>
          </a:p>
          <a:p>
            <a:pPr algn="ctr"/>
            <a:r>
              <a:rPr lang="en-US" sz="1600" dirty="0">
                <a:solidFill>
                  <a:schemeClr val="tx1"/>
                </a:solidFill>
              </a:rPr>
              <a:t>= </a:t>
            </a:r>
            <a:r>
              <a:rPr lang="en-US" sz="1400" dirty="0">
                <a:solidFill>
                  <a:schemeClr val="tx1"/>
                </a:solidFill>
              </a:rPr>
              <a:t>4 </a:t>
            </a:r>
            <a:r>
              <a:rPr lang="en-US" sz="1400">
                <a:solidFill>
                  <a:schemeClr val="tx1"/>
                </a:solidFill>
              </a:rPr>
              <a:t>oz eq</a:t>
            </a:r>
          </a:p>
        </p:txBody>
      </p:sp>
      <p:pic>
        <p:nvPicPr>
          <p:cNvPr id="3" name="Picture 5" descr="Timeline&#10;&#10;Description automatically generated">
            <a:extLst>
              <a:ext uri="{FF2B5EF4-FFF2-40B4-BE49-F238E27FC236}">
                <a16:creationId xmlns:a16="http://schemas.microsoft.com/office/drawing/2014/main" id="{C9647A4E-E479-26F4-4A0D-F1D8519CCEAE}"/>
              </a:ext>
            </a:extLst>
          </p:cNvPr>
          <p:cNvPicPr>
            <a:picLocks noChangeAspect="1"/>
          </p:cNvPicPr>
          <p:nvPr/>
        </p:nvPicPr>
        <p:blipFill>
          <a:blip r:embed="rId5"/>
          <a:stretch>
            <a:fillRect/>
          </a:stretch>
        </p:blipFill>
        <p:spPr>
          <a:xfrm>
            <a:off x="1115849" y="4632108"/>
            <a:ext cx="4188373" cy="1176059"/>
          </a:xfrm>
          <a:prstGeom prst="rect">
            <a:avLst/>
          </a:prstGeom>
        </p:spPr>
      </p:pic>
      <p:pic>
        <p:nvPicPr>
          <p:cNvPr id="6" name="Picture 10" descr="Table, calendar&#10;&#10;Description automatically generated">
            <a:extLst>
              <a:ext uri="{FF2B5EF4-FFF2-40B4-BE49-F238E27FC236}">
                <a16:creationId xmlns:a16="http://schemas.microsoft.com/office/drawing/2014/main" id="{8305041D-1A2D-E617-C3BC-F34BD4B2400F}"/>
              </a:ext>
            </a:extLst>
          </p:cNvPr>
          <p:cNvPicPr>
            <a:picLocks noChangeAspect="1"/>
          </p:cNvPicPr>
          <p:nvPr/>
        </p:nvPicPr>
        <p:blipFill>
          <a:blip r:embed="rId6"/>
          <a:stretch>
            <a:fillRect/>
          </a:stretch>
        </p:blipFill>
        <p:spPr>
          <a:xfrm>
            <a:off x="1115849" y="5809593"/>
            <a:ext cx="4162095" cy="669158"/>
          </a:xfrm>
          <a:prstGeom prst="rect">
            <a:avLst/>
          </a:prstGeom>
        </p:spPr>
      </p:pic>
      <p:sp>
        <p:nvSpPr>
          <p:cNvPr id="2" name="Oval 1"/>
          <p:cNvSpPr/>
          <p:nvPr/>
        </p:nvSpPr>
        <p:spPr>
          <a:xfrm>
            <a:off x="1566345" y="6186755"/>
            <a:ext cx="1163550" cy="29408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376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Table&#10;&#10;Description automatically generated">
            <a:extLst>
              <a:ext uri="{FF2B5EF4-FFF2-40B4-BE49-F238E27FC236}">
                <a16:creationId xmlns:a16="http://schemas.microsoft.com/office/drawing/2014/main" id="{B3105DD4-F49F-B5FD-11A9-FB27C56295B0}"/>
              </a:ext>
            </a:extLst>
          </p:cNvPr>
          <p:cNvPicPr>
            <a:picLocks noChangeAspect="1"/>
          </p:cNvPicPr>
          <p:nvPr/>
        </p:nvPicPr>
        <p:blipFill>
          <a:blip r:embed="rId2"/>
          <a:stretch>
            <a:fillRect/>
          </a:stretch>
        </p:blipFill>
        <p:spPr>
          <a:xfrm>
            <a:off x="4593021" y="491512"/>
            <a:ext cx="6842233" cy="5279388"/>
          </a:xfrm>
          <a:prstGeom prst="rect">
            <a:avLst/>
          </a:prstGeom>
        </p:spPr>
      </p:pic>
      <p:sp>
        <p:nvSpPr>
          <p:cNvPr id="4" name="Oval Callout 3"/>
          <p:cNvSpPr/>
          <p:nvPr/>
        </p:nvSpPr>
        <p:spPr>
          <a:xfrm flipH="1">
            <a:off x="281354" y="1116623"/>
            <a:ext cx="2963008" cy="2971799"/>
          </a:xfrm>
          <a:prstGeom prst="wedgeEllipseCallout">
            <a:avLst>
              <a:gd name="adj1" fmla="val 23786"/>
              <a:gd name="adj2" fmla="val 7991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panose="030F0702030302020204" pitchFamily="66" charset="0"/>
              </a:rPr>
              <a:t>When I combine the grains and meat/meat alternates planned for the week, I can see that a total of </a:t>
            </a:r>
          </a:p>
          <a:p>
            <a:pPr algn="ctr"/>
            <a:r>
              <a:rPr lang="en-US" sz="1400" i="1" dirty="0">
                <a:solidFill>
                  <a:schemeClr val="bg1"/>
                </a:solidFill>
                <a:latin typeface="Comic Sans MS"/>
              </a:rPr>
              <a:t>10 oz eq of are available to students. This menu meets the weekly requirement for grains.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77</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Timeline&#10;&#10;Description automatically generated">
            <a:extLst>
              <a:ext uri="{FF2B5EF4-FFF2-40B4-BE49-F238E27FC236}">
                <a16:creationId xmlns:a16="http://schemas.microsoft.com/office/drawing/2014/main" id="{F72B356B-249D-CD43-72EF-2FC739954000}"/>
              </a:ext>
            </a:extLst>
          </p:cNvPr>
          <p:cNvPicPr>
            <a:picLocks noChangeAspect="1"/>
          </p:cNvPicPr>
          <p:nvPr/>
        </p:nvPicPr>
        <p:blipFill>
          <a:blip r:embed="rId5"/>
          <a:stretch>
            <a:fillRect/>
          </a:stretch>
        </p:blipFill>
        <p:spPr>
          <a:xfrm>
            <a:off x="1159641" y="4500728"/>
            <a:ext cx="4197132" cy="1176059"/>
          </a:xfrm>
          <a:prstGeom prst="rect">
            <a:avLst/>
          </a:prstGeom>
        </p:spPr>
      </p:pic>
      <p:pic>
        <p:nvPicPr>
          <p:cNvPr id="15" name="Picture 10" descr="Table, calendar&#10;&#10;Description automatically generated">
            <a:extLst>
              <a:ext uri="{FF2B5EF4-FFF2-40B4-BE49-F238E27FC236}">
                <a16:creationId xmlns:a16="http://schemas.microsoft.com/office/drawing/2014/main" id="{35081935-2298-5A54-6269-783D693EC86F}"/>
              </a:ext>
            </a:extLst>
          </p:cNvPr>
          <p:cNvPicPr>
            <a:picLocks noChangeAspect="1"/>
          </p:cNvPicPr>
          <p:nvPr/>
        </p:nvPicPr>
        <p:blipFill>
          <a:blip r:embed="rId6"/>
          <a:stretch>
            <a:fillRect/>
          </a:stretch>
        </p:blipFill>
        <p:spPr>
          <a:xfrm>
            <a:off x="1168400" y="5678213"/>
            <a:ext cx="4170854" cy="669158"/>
          </a:xfrm>
          <a:prstGeom prst="rect">
            <a:avLst/>
          </a:prstGeom>
        </p:spPr>
      </p:pic>
      <p:sp>
        <p:nvSpPr>
          <p:cNvPr id="12" name="Rectangle 11"/>
          <p:cNvSpPr/>
          <p:nvPr/>
        </p:nvSpPr>
        <p:spPr>
          <a:xfrm>
            <a:off x="2966241" y="4063789"/>
            <a:ext cx="1108707" cy="3034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tx1"/>
                </a:solidFill>
              </a:rPr>
              <a:t>1+1+2</a:t>
            </a:r>
            <a:r>
              <a:rPr lang="en-US" sz="1400" dirty="0">
                <a:solidFill>
                  <a:schemeClr val="tx1"/>
                </a:solidFill>
              </a:rPr>
              <a:t>= </a:t>
            </a:r>
            <a:r>
              <a:rPr lang="en-US" sz="1200" dirty="0">
                <a:solidFill>
                  <a:schemeClr val="tx1"/>
                </a:solidFill>
              </a:rPr>
              <a:t>4 </a:t>
            </a:r>
            <a:r>
              <a:rPr lang="en-US" sz="1200">
                <a:solidFill>
                  <a:schemeClr val="tx1"/>
                </a:solidFill>
              </a:rPr>
              <a:t>oz eq</a:t>
            </a:r>
          </a:p>
        </p:txBody>
      </p:sp>
      <p:sp>
        <p:nvSpPr>
          <p:cNvPr id="14" name="Rectangle 13"/>
          <p:cNvSpPr/>
          <p:nvPr/>
        </p:nvSpPr>
        <p:spPr>
          <a:xfrm>
            <a:off x="2980895" y="3517867"/>
            <a:ext cx="1079398" cy="42223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b="1" dirty="0">
                <a:solidFill>
                  <a:schemeClr val="tx1"/>
                </a:solidFill>
              </a:rPr>
              <a:t>1+2+1+1+1 </a:t>
            </a:r>
            <a:r>
              <a:rPr lang="en-US" sz="1600" dirty="0">
                <a:solidFill>
                  <a:schemeClr val="tx1"/>
                </a:solidFill>
              </a:rPr>
              <a:t>= </a:t>
            </a:r>
          </a:p>
          <a:p>
            <a:pPr algn="ctr"/>
            <a:r>
              <a:rPr lang="en-US" sz="1400" dirty="0">
                <a:solidFill>
                  <a:schemeClr val="tx1"/>
                </a:solidFill>
              </a:rPr>
              <a:t>6 </a:t>
            </a:r>
            <a:r>
              <a:rPr lang="en-US" sz="1400">
                <a:solidFill>
                  <a:schemeClr val="tx1"/>
                </a:solidFill>
              </a:rPr>
              <a:t>oz eq</a:t>
            </a:r>
          </a:p>
        </p:txBody>
      </p:sp>
      <p:sp>
        <p:nvSpPr>
          <p:cNvPr id="9" name="Oval 8"/>
          <p:cNvSpPr/>
          <p:nvPr/>
        </p:nvSpPr>
        <p:spPr>
          <a:xfrm>
            <a:off x="3726489" y="5633947"/>
            <a:ext cx="571905" cy="47616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6259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0" y="668215"/>
            <a:ext cx="3472962" cy="3754315"/>
          </a:xfrm>
          <a:prstGeom prst="wedgeEllipseCallout">
            <a:avLst>
              <a:gd name="adj1" fmla="val 23158"/>
              <a:gd name="adj2" fmla="val 66845"/>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panose="030F0702030302020204" pitchFamily="66" charset="0"/>
              </a:rPr>
              <a:t>Now let’s look at Fruit.</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The requirement is 1 cup daily, and the menu meets that requirement.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This menu has 4 ½ cups of edible fruit planned and ½ cup of juice, for a total of 5 cups of fruit offered.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78</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able&#10;&#10;Description automatically generated">
            <a:extLst>
              <a:ext uri="{FF2B5EF4-FFF2-40B4-BE49-F238E27FC236}">
                <a16:creationId xmlns:a16="http://schemas.microsoft.com/office/drawing/2014/main" id="{C66F4EE4-43E4-681C-9821-30700C285382}"/>
              </a:ext>
            </a:extLst>
          </p:cNvPr>
          <p:cNvPicPr>
            <a:picLocks noChangeAspect="1"/>
          </p:cNvPicPr>
          <p:nvPr/>
        </p:nvPicPr>
        <p:blipFill>
          <a:blip r:embed="rId4"/>
          <a:stretch>
            <a:fillRect/>
          </a:stretch>
        </p:blipFill>
        <p:spPr>
          <a:xfrm>
            <a:off x="4400331" y="176202"/>
            <a:ext cx="6842233" cy="5279388"/>
          </a:xfrm>
          <a:prstGeom prst="rect">
            <a:avLst/>
          </a:prstGeom>
        </p:spPr>
      </p:pic>
      <p:pic>
        <p:nvPicPr>
          <p:cNvPr id="3" name="Picture 5" descr="Timeline&#10;&#10;Description automatically generated">
            <a:extLst>
              <a:ext uri="{FF2B5EF4-FFF2-40B4-BE49-F238E27FC236}">
                <a16:creationId xmlns:a16="http://schemas.microsoft.com/office/drawing/2014/main" id="{49105D59-61E0-BA86-8D40-D80E9792CC51}"/>
              </a:ext>
            </a:extLst>
          </p:cNvPr>
          <p:cNvPicPr>
            <a:picLocks noChangeAspect="1"/>
          </p:cNvPicPr>
          <p:nvPr/>
        </p:nvPicPr>
        <p:blipFill>
          <a:blip r:embed="rId5"/>
          <a:stretch>
            <a:fillRect/>
          </a:stretch>
        </p:blipFill>
        <p:spPr>
          <a:xfrm>
            <a:off x="1185917" y="4369350"/>
            <a:ext cx="4871545" cy="1359990"/>
          </a:xfrm>
          <a:prstGeom prst="rect">
            <a:avLst/>
          </a:prstGeom>
        </p:spPr>
      </p:pic>
      <p:pic>
        <p:nvPicPr>
          <p:cNvPr id="6" name="Picture 13" descr="Table&#10;&#10;Description automatically generated">
            <a:extLst>
              <a:ext uri="{FF2B5EF4-FFF2-40B4-BE49-F238E27FC236}">
                <a16:creationId xmlns:a16="http://schemas.microsoft.com/office/drawing/2014/main" id="{5F5B3ADC-580D-3BAD-4DE6-43EC318DC578}"/>
              </a:ext>
            </a:extLst>
          </p:cNvPr>
          <p:cNvPicPr>
            <a:picLocks noChangeAspect="1"/>
          </p:cNvPicPr>
          <p:nvPr/>
        </p:nvPicPr>
        <p:blipFill>
          <a:blip r:embed="rId6"/>
          <a:stretch>
            <a:fillRect/>
          </a:stretch>
        </p:blipFill>
        <p:spPr>
          <a:xfrm>
            <a:off x="1185917" y="5727351"/>
            <a:ext cx="4871545" cy="483300"/>
          </a:xfrm>
          <a:prstGeom prst="rect">
            <a:avLst/>
          </a:prstGeom>
        </p:spPr>
      </p:pic>
      <p:sp>
        <p:nvSpPr>
          <p:cNvPr id="9" name="Oval 8"/>
          <p:cNvSpPr/>
          <p:nvPr/>
        </p:nvSpPr>
        <p:spPr>
          <a:xfrm>
            <a:off x="1390228" y="5729203"/>
            <a:ext cx="1680949" cy="45394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4BBE46-9F85-4C2D-FBC2-067AF914929F}"/>
              </a:ext>
            </a:extLst>
          </p:cNvPr>
          <p:cNvSpPr/>
          <p:nvPr/>
        </p:nvSpPr>
        <p:spPr>
          <a:xfrm>
            <a:off x="3299070" y="3547411"/>
            <a:ext cx="958362" cy="67700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b="1" dirty="0">
                <a:solidFill>
                  <a:schemeClr val="tx1"/>
                </a:solidFill>
              </a:rPr>
              <a:t>1+1+1+1+1</a:t>
            </a:r>
          </a:p>
          <a:p>
            <a:pPr algn="ctr"/>
            <a:r>
              <a:rPr lang="en-US" sz="1600" dirty="0">
                <a:solidFill>
                  <a:schemeClr val="tx1"/>
                </a:solidFill>
              </a:rPr>
              <a:t>= 5 cups</a:t>
            </a:r>
            <a:endParaRPr lang="en-US" sz="1400" dirty="0">
              <a:solidFill>
                <a:schemeClr val="tx1"/>
              </a:solidFill>
            </a:endParaRPr>
          </a:p>
        </p:txBody>
      </p:sp>
    </p:spTree>
    <p:extLst>
      <p:ext uri="{BB962C8B-B14F-4D97-AF65-F5344CB8AC3E}">
        <p14:creationId xmlns:p14="http://schemas.microsoft.com/office/powerpoint/2010/main" val="2542720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0" y="668215"/>
            <a:ext cx="3472962" cy="3754315"/>
          </a:xfrm>
          <a:prstGeom prst="wedgeEllipseCallout">
            <a:avLst>
              <a:gd name="adj1" fmla="val 23158"/>
              <a:gd name="adj2" fmla="val 66845"/>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panose="030F0702030302020204" pitchFamily="66" charset="0"/>
              </a:rPr>
              <a:t>The meal pattern chart also says no more than 50% of the fruit offerings for the week can be juice.  Since I planned a total of 5 cups, no more than 2 ½ cups of juice can be planned. </a:t>
            </a:r>
          </a:p>
          <a:p>
            <a:pPr algn="ctr"/>
            <a:endParaRPr lang="en-US" sz="1400" i="1" dirty="0">
              <a:solidFill>
                <a:schemeClr val="bg1"/>
              </a:solidFill>
              <a:latin typeface="Comic Sans MS" panose="030F0702030302020204" pitchFamily="66" charset="0"/>
            </a:endParaRPr>
          </a:p>
          <a:p>
            <a:pPr algn="ctr"/>
            <a:r>
              <a:rPr lang="en-US" sz="1400" i="1" dirty="0">
                <a:solidFill>
                  <a:schemeClr val="bg1"/>
                </a:solidFill>
                <a:latin typeface="Comic Sans MS"/>
              </a:rPr>
              <a:t>This menu has 4 ½ cups of edible fruit planned and ½ cup of juice. That is less than 50%, so the menu is in compliance with the juice requirement! </a:t>
            </a:r>
            <a:endParaRPr lang="en-US" sz="1400" i="1" dirty="0">
              <a:solidFill>
                <a:schemeClr val="bg1"/>
              </a:solidFill>
              <a:latin typeface="Comic Sans MS" panose="030F0702030302020204" pitchFamily="66" charset="0"/>
            </a:endParaRP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79</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Table&#10;&#10;Description automatically generated">
            <a:extLst>
              <a:ext uri="{FF2B5EF4-FFF2-40B4-BE49-F238E27FC236}">
                <a16:creationId xmlns:a16="http://schemas.microsoft.com/office/drawing/2014/main" id="{C2A32828-1D14-523F-920C-B9324213FDB9}"/>
              </a:ext>
            </a:extLst>
          </p:cNvPr>
          <p:cNvPicPr>
            <a:picLocks noChangeAspect="1"/>
          </p:cNvPicPr>
          <p:nvPr/>
        </p:nvPicPr>
        <p:blipFill>
          <a:blip r:embed="rId4"/>
          <a:stretch>
            <a:fillRect/>
          </a:stretch>
        </p:blipFill>
        <p:spPr>
          <a:xfrm>
            <a:off x="4593021" y="491512"/>
            <a:ext cx="6842233" cy="5279388"/>
          </a:xfrm>
          <a:prstGeom prst="rect">
            <a:avLst/>
          </a:prstGeom>
        </p:spPr>
      </p:pic>
      <p:pic>
        <p:nvPicPr>
          <p:cNvPr id="2" name="Picture 2" descr="Timeline&#10;&#10;Description automatically generated">
            <a:extLst>
              <a:ext uri="{FF2B5EF4-FFF2-40B4-BE49-F238E27FC236}">
                <a16:creationId xmlns:a16="http://schemas.microsoft.com/office/drawing/2014/main" id="{D593E136-65C2-F219-02AB-B9BF77827D61}"/>
              </a:ext>
            </a:extLst>
          </p:cNvPr>
          <p:cNvPicPr>
            <a:picLocks noChangeAspect="1"/>
          </p:cNvPicPr>
          <p:nvPr/>
        </p:nvPicPr>
        <p:blipFill>
          <a:blip r:embed="rId5"/>
          <a:stretch>
            <a:fillRect/>
          </a:stretch>
        </p:blipFill>
        <p:spPr>
          <a:xfrm>
            <a:off x="1439917" y="4456936"/>
            <a:ext cx="4862786" cy="1351231"/>
          </a:xfrm>
          <a:prstGeom prst="rect">
            <a:avLst/>
          </a:prstGeom>
        </p:spPr>
      </p:pic>
      <p:pic>
        <p:nvPicPr>
          <p:cNvPr id="3" name="Picture 5" descr="Table&#10;&#10;Description automatically generated">
            <a:extLst>
              <a:ext uri="{FF2B5EF4-FFF2-40B4-BE49-F238E27FC236}">
                <a16:creationId xmlns:a16="http://schemas.microsoft.com/office/drawing/2014/main" id="{C42F2A38-AD2D-3C36-B881-9C60CF63A7BD}"/>
              </a:ext>
            </a:extLst>
          </p:cNvPr>
          <p:cNvPicPr>
            <a:picLocks noChangeAspect="1"/>
          </p:cNvPicPr>
          <p:nvPr/>
        </p:nvPicPr>
        <p:blipFill>
          <a:blip r:embed="rId6"/>
          <a:stretch>
            <a:fillRect/>
          </a:stretch>
        </p:blipFill>
        <p:spPr>
          <a:xfrm>
            <a:off x="1439917" y="5806178"/>
            <a:ext cx="4862786" cy="483299"/>
          </a:xfrm>
          <a:prstGeom prst="rect">
            <a:avLst/>
          </a:prstGeom>
        </p:spPr>
      </p:pic>
      <p:sp>
        <p:nvSpPr>
          <p:cNvPr id="9" name="Oval 8"/>
          <p:cNvSpPr/>
          <p:nvPr/>
        </p:nvSpPr>
        <p:spPr>
          <a:xfrm>
            <a:off x="1626712" y="5878101"/>
            <a:ext cx="1619638" cy="41015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87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pPr marL="0" indent="0">
              <a:buNone/>
            </a:pPr>
            <a:r>
              <a:rPr lang="en-US" dirty="0"/>
              <a:t>In 2010, Congress passed the Healthy, Hunger-Free Kids Act (HHFKA), which revised the meal pattern for the National School Lunch Program (NSLP) and the School Breakfast Program (SBP). </a:t>
            </a:r>
          </a:p>
          <a:p>
            <a:pPr marL="0" indent="0">
              <a:buNone/>
            </a:pPr>
            <a:endParaRPr lang="en-US" dirty="0"/>
          </a:p>
          <a:p>
            <a:pPr marL="0" indent="0">
              <a:buNone/>
            </a:pPr>
            <a:r>
              <a:rPr lang="en-US"/>
              <a:t>All SFAs who participate in the NSLP and SBP are required to serve </a:t>
            </a:r>
            <a:r>
              <a:rPr lang="en-US" dirty="0"/>
              <a:t>meals that meet these meal pattern guidelines in order to receive reimbursement funds for the meals served. </a:t>
            </a:r>
          </a:p>
          <a:p>
            <a:pPr marL="0" indent="0">
              <a:buNone/>
            </a:pPr>
            <a:endParaRPr lang="en-US" dirty="0"/>
          </a:p>
          <a:p>
            <a:pPr marL="0" indent="0">
              <a:buNone/>
            </a:pPr>
            <a:r>
              <a:rPr lang="en-US" dirty="0"/>
              <a:t>This how-to-guide will review how to plan a weekly menu that meets the breakfast meal pattern requirements. </a:t>
            </a:r>
          </a:p>
        </p:txBody>
      </p:sp>
      <p:sp>
        <p:nvSpPr>
          <p:cNvPr id="4" name="Slide Number Placeholder 3"/>
          <p:cNvSpPr>
            <a:spLocks noGrp="1"/>
          </p:cNvSpPr>
          <p:nvPr>
            <p:ph type="sldNum" sz="quarter" idx="12"/>
          </p:nvPr>
        </p:nvSpPr>
        <p:spPr/>
        <p:txBody>
          <a:bodyPr/>
          <a:lstStyle/>
          <a:p>
            <a:fld id="{4FCBA6A4-4AC1-4AE5-BF17-AC49EE4BA738}" type="slidenum">
              <a:rPr lang="en-US" smtClean="0"/>
              <a:t>8</a:t>
            </a:fld>
            <a:endParaRPr lang="en-US"/>
          </a:p>
        </p:txBody>
      </p:sp>
    </p:spTree>
    <p:extLst>
      <p:ext uri="{BB962C8B-B14F-4D97-AF65-F5344CB8AC3E}">
        <p14:creationId xmlns:p14="http://schemas.microsoft.com/office/powerpoint/2010/main" val="36660175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611848" y="2461846"/>
            <a:ext cx="2672862" cy="2101361"/>
          </a:xfrm>
          <a:prstGeom prst="wedgeEllipseCallout">
            <a:avLst>
              <a:gd name="adj1" fmla="val 37303"/>
              <a:gd name="adj2" fmla="val 66845"/>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Finally, I have to plan 1 cup of milk in 2 varieties every day. Looks like the menu does that, and it meets the meal pattern too. </a:t>
            </a:r>
          </a:p>
        </p:txBody>
      </p:sp>
      <p:sp>
        <p:nvSpPr>
          <p:cNvPr id="5" name="Slide Number Placeholder 4"/>
          <p:cNvSpPr>
            <a:spLocks noGrp="1"/>
          </p:cNvSpPr>
          <p:nvPr>
            <p:ph type="sldNum" sz="quarter" idx="12"/>
          </p:nvPr>
        </p:nvSpPr>
        <p:spPr>
          <a:xfrm>
            <a:off x="10661073" y="6352197"/>
            <a:ext cx="1530927" cy="365125"/>
          </a:xfrm>
        </p:spPr>
        <p:txBody>
          <a:bodyPr/>
          <a:lstStyle/>
          <a:p>
            <a:fld id="{4FCBA6A4-4AC1-4AE5-BF17-AC49EE4BA738}" type="slidenum">
              <a:rPr lang="en-US" smtClean="0"/>
              <a:t>80</a:t>
            </a:fld>
            <a:endParaRPr lang="en-US" dirty="0"/>
          </a:p>
        </p:txBody>
      </p:sp>
      <p:pic>
        <p:nvPicPr>
          <p:cNvPr id="13" name="Picture 12"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1678015" y="5917796"/>
            <a:ext cx="1890617" cy="43900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Table&#10;&#10;Description automatically generated">
            <a:extLst>
              <a:ext uri="{FF2B5EF4-FFF2-40B4-BE49-F238E27FC236}">
                <a16:creationId xmlns:a16="http://schemas.microsoft.com/office/drawing/2014/main" id="{91053F66-8BAE-767E-DF41-E0CFA4410EE5}"/>
              </a:ext>
            </a:extLst>
          </p:cNvPr>
          <p:cNvPicPr>
            <a:picLocks noChangeAspect="1"/>
          </p:cNvPicPr>
          <p:nvPr/>
        </p:nvPicPr>
        <p:blipFill>
          <a:blip r:embed="rId4"/>
          <a:stretch>
            <a:fillRect/>
          </a:stretch>
        </p:blipFill>
        <p:spPr>
          <a:xfrm>
            <a:off x="4925849" y="403926"/>
            <a:ext cx="6842233" cy="5279388"/>
          </a:xfrm>
          <a:prstGeom prst="rect">
            <a:avLst/>
          </a:prstGeom>
        </p:spPr>
      </p:pic>
      <p:pic>
        <p:nvPicPr>
          <p:cNvPr id="2" name="Picture 2">
            <a:extLst>
              <a:ext uri="{FF2B5EF4-FFF2-40B4-BE49-F238E27FC236}">
                <a16:creationId xmlns:a16="http://schemas.microsoft.com/office/drawing/2014/main" id="{77BA59CC-FD27-0A38-1156-0E240D227A76}"/>
              </a:ext>
            </a:extLst>
          </p:cNvPr>
          <p:cNvPicPr>
            <a:picLocks noChangeAspect="1"/>
          </p:cNvPicPr>
          <p:nvPr/>
        </p:nvPicPr>
        <p:blipFill rotWithShape="1">
          <a:blip r:embed="rId5"/>
          <a:srcRect r="-590" b="43797"/>
          <a:stretch/>
        </p:blipFill>
        <p:spPr>
          <a:xfrm>
            <a:off x="1238468" y="4441216"/>
            <a:ext cx="5975142" cy="1948671"/>
          </a:xfrm>
          <a:prstGeom prst="rect">
            <a:avLst/>
          </a:prstGeom>
        </p:spPr>
      </p:pic>
    </p:spTree>
    <p:extLst>
      <p:ext uri="{BB962C8B-B14F-4D97-AF65-F5344CB8AC3E}">
        <p14:creationId xmlns:p14="http://schemas.microsoft.com/office/powerpoint/2010/main" val="526955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545123" y="835270"/>
            <a:ext cx="2968187" cy="3727938"/>
          </a:xfrm>
          <a:prstGeom prst="wedgeEllipseCallout">
            <a:avLst>
              <a:gd name="adj1" fmla="val 35230"/>
              <a:gd name="adj2" fmla="val 6236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400" i="1" dirty="0">
                <a:solidFill>
                  <a:schemeClr val="bg1"/>
                </a:solidFill>
                <a:latin typeface="Comic Sans MS"/>
              </a:rPr>
              <a:t>When we look at the Breakfast Menu Planner Template, there’s a daily checklist at the right-hand side of the page. This checklist looks at the same areas we just looked at. You can use this as a tool to ensure all the requirements are met. </a:t>
            </a:r>
            <a:endParaRPr lang="en-US" sz="1400" i="1" dirty="0">
              <a:solidFill>
                <a:schemeClr val="bg1"/>
              </a:solidFill>
              <a:latin typeface="Comic Sans MS" panose="030F0702030302020204" pitchFamily="66" charset="0"/>
            </a:endParaRPr>
          </a:p>
        </p:txBody>
      </p:sp>
      <p:cxnSp>
        <p:nvCxnSpPr>
          <p:cNvPr id="9" name="Elbow Connector 8"/>
          <p:cNvCxnSpPr>
            <a:stCxn id="6" idx="4"/>
          </p:cNvCxnSpPr>
          <p:nvPr/>
        </p:nvCxnSpPr>
        <p:spPr>
          <a:xfrm rot="16200000" flipH="1">
            <a:off x="2390604" y="4201820"/>
            <a:ext cx="1081454" cy="180423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4FCBA6A4-4AC1-4AE5-BF17-AC49EE4BA738}" type="slidenum">
              <a:rPr lang="en-US" smtClean="0"/>
              <a:t>81</a:t>
            </a:fld>
            <a:endParaRPr lang="en-US"/>
          </a:p>
        </p:txBody>
      </p:sp>
      <p:pic>
        <p:nvPicPr>
          <p:cNvPr id="5" name="Picture 7" descr="Table&#10;&#10;Description automatically generated">
            <a:extLst>
              <a:ext uri="{FF2B5EF4-FFF2-40B4-BE49-F238E27FC236}">
                <a16:creationId xmlns:a16="http://schemas.microsoft.com/office/drawing/2014/main" id="{71F2BD35-77E1-A03C-D393-580CB404AE0A}"/>
              </a:ext>
            </a:extLst>
          </p:cNvPr>
          <p:cNvPicPr>
            <a:picLocks noChangeAspect="1"/>
          </p:cNvPicPr>
          <p:nvPr/>
        </p:nvPicPr>
        <p:blipFill>
          <a:blip r:embed="rId4"/>
          <a:stretch>
            <a:fillRect/>
          </a:stretch>
        </p:blipFill>
        <p:spPr>
          <a:xfrm>
            <a:off x="3979918" y="570340"/>
            <a:ext cx="6842233" cy="5279388"/>
          </a:xfrm>
          <a:prstGeom prst="rect">
            <a:avLst/>
          </a:prstGeom>
        </p:spPr>
      </p:pic>
    </p:spTree>
    <p:extLst>
      <p:ext uri="{BB962C8B-B14F-4D97-AF65-F5344CB8AC3E}">
        <p14:creationId xmlns:p14="http://schemas.microsoft.com/office/powerpoint/2010/main" val="30152253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Meal Pattern Charts</a:t>
            </a:r>
          </a:p>
          <a:p>
            <a:pPr marL="0" indent="0" algn="ctr">
              <a:buNone/>
            </a:pPr>
            <a:r>
              <a:rPr lang="en-US" sz="4800" dirty="0"/>
              <a:t>Dietary Specifications</a:t>
            </a:r>
          </a:p>
        </p:txBody>
      </p:sp>
      <p:sp>
        <p:nvSpPr>
          <p:cNvPr id="4" name="Slide Number Placeholder 3"/>
          <p:cNvSpPr>
            <a:spLocks noGrp="1"/>
          </p:cNvSpPr>
          <p:nvPr>
            <p:ph type="sldNum" sz="quarter" idx="12"/>
          </p:nvPr>
        </p:nvSpPr>
        <p:spPr/>
        <p:txBody>
          <a:bodyPr/>
          <a:lstStyle/>
          <a:p>
            <a:fld id="{4FCBA6A4-4AC1-4AE5-BF17-AC49EE4BA738}" type="slidenum">
              <a:rPr lang="en-US" smtClean="0"/>
              <a:t>82</a:t>
            </a:fld>
            <a:endParaRPr lang="en-US"/>
          </a:p>
        </p:txBody>
      </p:sp>
    </p:spTree>
    <p:extLst>
      <p:ext uri="{BB962C8B-B14F-4D97-AF65-F5344CB8AC3E}">
        <p14:creationId xmlns:p14="http://schemas.microsoft.com/office/powerpoint/2010/main" val="3806751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able&#10;&#10;Description automatically generated">
            <a:extLst>
              <a:ext uri="{FF2B5EF4-FFF2-40B4-BE49-F238E27FC236}">
                <a16:creationId xmlns:a16="http://schemas.microsoft.com/office/drawing/2014/main" id="{1635E511-B5B9-BD6A-1AF9-7C792AA6F795}"/>
              </a:ext>
            </a:extLst>
          </p:cNvPr>
          <p:cNvPicPr>
            <a:picLocks noChangeAspect="1"/>
          </p:cNvPicPr>
          <p:nvPr/>
        </p:nvPicPr>
        <p:blipFill>
          <a:blip r:embed="rId2"/>
          <a:stretch>
            <a:fillRect/>
          </a:stretch>
        </p:blipFill>
        <p:spPr>
          <a:xfrm>
            <a:off x="4128477" y="586044"/>
            <a:ext cx="7373815" cy="5685912"/>
          </a:xfrm>
          <a:prstGeom prst="rect">
            <a:avLst/>
          </a:prstGeom>
        </p:spPr>
      </p:pic>
      <p:pic>
        <p:nvPicPr>
          <p:cNvPr id="4" name="Picture 3"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545123" y="835270"/>
            <a:ext cx="2968187" cy="3727938"/>
          </a:xfrm>
          <a:prstGeom prst="wedgeEllipseCallout">
            <a:avLst>
              <a:gd name="adj1" fmla="val 35230"/>
              <a:gd name="adj2" fmla="val 6236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Now that we know the menu meets the daily and weekly requirements for the components, we need to also make sure the menu meets the dietary specifications. </a:t>
            </a:r>
          </a:p>
        </p:txBody>
      </p:sp>
      <p:sp>
        <p:nvSpPr>
          <p:cNvPr id="2" name="Slide Number Placeholder 1"/>
          <p:cNvSpPr>
            <a:spLocks noGrp="1"/>
          </p:cNvSpPr>
          <p:nvPr>
            <p:ph type="sldNum" sz="quarter" idx="12"/>
          </p:nvPr>
        </p:nvSpPr>
        <p:spPr/>
        <p:txBody>
          <a:bodyPr/>
          <a:lstStyle/>
          <a:p>
            <a:fld id="{4FCBA6A4-4AC1-4AE5-BF17-AC49EE4BA738}" type="slidenum">
              <a:rPr lang="en-US" smtClean="0"/>
              <a:t>83</a:t>
            </a:fld>
            <a:endParaRPr lang="en-US"/>
          </a:p>
        </p:txBody>
      </p:sp>
      <p:sp>
        <p:nvSpPr>
          <p:cNvPr id="7" name="Rectangle 6"/>
          <p:cNvSpPr/>
          <p:nvPr/>
        </p:nvSpPr>
        <p:spPr>
          <a:xfrm>
            <a:off x="4277946" y="4946162"/>
            <a:ext cx="7007469" cy="782515"/>
          </a:xfrm>
          <a:prstGeom prst="rect">
            <a:avLst/>
          </a:prstGeom>
          <a:solidFill>
            <a:srgbClr val="D16349">
              <a:alpha val="2588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929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able&#10;&#10;Description automatically generated">
            <a:extLst>
              <a:ext uri="{FF2B5EF4-FFF2-40B4-BE49-F238E27FC236}">
                <a16:creationId xmlns:a16="http://schemas.microsoft.com/office/drawing/2014/main" id="{2BC0FAAA-8B98-75F6-5263-CA483B465206}"/>
              </a:ext>
            </a:extLst>
          </p:cNvPr>
          <p:cNvPicPr>
            <a:picLocks noChangeAspect="1"/>
          </p:cNvPicPr>
          <p:nvPr/>
        </p:nvPicPr>
        <p:blipFill>
          <a:blip r:embed="rId2"/>
          <a:stretch>
            <a:fillRect/>
          </a:stretch>
        </p:blipFill>
        <p:spPr>
          <a:xfrm>
            <a:off x="4402015" y="752121"/>
            <a:ext cx="7158892" cy="5519835"/>
          </a:xfrm>
          <a:prstGeom prst="rect">
            <a:avLst/>
          </a:prstGeom>
        </p:spPr>
      </p:pic>
      <p:pic>
        <p:nvPicPr>
          <p:cNvPr id="4" name="Picture 3"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545121" y="1380392"/>
            <a:ext cx="2968187" cy="3182816"/>
          </a:xfrm>
          <a:prstGeom prst="wedgeEllipseCallout">
            <a:avLst>
              <a:gd name="adj1" fmla="val 35230"/>
              <a:gd name="adj2" fmla="val 62363"/>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endParaRPr lang="en-US" sz="1400" i="1" dirty="0">
              <a:solidFill>
                <a:schemeClr val="bg1"/>
              </a:solidFill>
              <a:latin typeface="Comic Sans MS"/>
            </a:endParaRPr>
          </a:p>
          <a:p>
            <a:pPr algn="ctr"/>
            <a:endParaRPr lang="en-US" sz="1400" i="1" dirty="0">
              <a:solidFill>
                <a:schemeClr val="bg1"/>
              </a:solidFill>
              <a:latin typeface="Comic Sans MS"/>
            </a:endParaRPr>
          </a:p>
          <a:p>
            <a:pPr algn="ctr"/>
            <a:r>
              <a:rPr lang="en-US" sz="1400" i="1" dirty="0">
                <a:solidFill>
                  <a:schemeClr val="bg1"/>
                </a:solidFill>
                <a:latin typeface="Comic Sans MS"/>
              </a:rPr>
              <a:t>In order to do that, we will need to look at our nutrition facts labels for all the products to determine the number of calories, grams of saturated fat and milligrams of sodium that are planned every day. </a:t>
            </a:r>
            <a:endParaRPr lang="en-US">
              <a:solidFill>
                <a:schemeClr val="bg1"/>
              </a:solidFill>
            </a:endParaRPr>
          </a:p>
          <a:p>
            <a:pPr algn="ctr"/>
            <a:endParaRPr lang="en-US" sz="1400" i="1" dirty="0">
              <a:solidFill>
                <a:schemeClr val="bg1"/>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4FCBA6A4-4AC1-4AE5-BF17-AC49EE4BA738}" type="slidenum">
              <a:rPr lang="en-US" smtClean="0"/>
              <a:t>84</a:t>
            </a:fld>
            <a:endParaRPr lang="en-US"/>
          </a:p>
        </p:txBody>
      </p:sp>
      <p:sp>
        <p:nvSpPr>
          <p:cNvPr id="7" name="Rectangle 6"/>
          <p:cNvSpPr/>
          <p:nvPr/>
        </p:nvSpPr>
        <p:spPr>
          <a:xfrm>
            <a:off x="4473331" y="4946162"/>
            <a:ext cx="7007469" cy="782515"/>
          </a:xfrm>
          <a:prstGeom prst="rect">
            <a:avLst/>
          </a:prstGeom>
          <a:solidFill>
            <a:srgbClr val="D16349">
              <a:alpha val="2588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14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lgn="ctr">
              <a:buNone/>
            </a:pPr>
            <a:r>
              <a:rPr lang="en-US" sz="4800" dirty="0"/>
              <a:t>Breakfast Menu Planning Recap</a:t>
            </a:r>
          </a:p>
        </p:txBody>
      </p:sp>
      <p:sp>
        <p:nvSpPr>
          <p:cNvPr id="4" name="Slide Number Placeholder 3"/>
          <p:cNvSpPr>
            <a:spLocks noGrp="1"/>
          </p:cNvSpPr>
          <p:nvPr>
            <p:ph type="sldNum" sz="quarter" idx="12"/>
          </p:nvPr>
        </p:nvSpPr>
        <p:spPr/>
        <p:txBody>
          <a:bodyPr/>
          <a:lstStyle/>
          <a:p>
            <a:fld id="{4FCBA6A4-4AC1-4AE5-BF17-AC49EE4BA738}" type="slidenum">
              <a:rPr lang="en-US" smtClean="0"/>
              <a:t>85</a:t>
            </a:fld>
            <a:endParaRPr lang="en-US"/>
          </a:p>
        </p:txBody>
      </p:sp>
    </p:spTree>
    <p:extLst>
      <p:ext uri="{BB962C8B-B14F-4D97-AF65-F5344CB8AC3E}">
        <p14:creationId xmlns:p14="http://schemas.microsoft.com/office/powerpoint/2010/main" val="30692579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611848" y="2558562"/>
            <a:ext cx="2465460" cy="1943630"/>
          </a:xfrm>
          <a:prstGeom prst="wedgeEllipseCallout">
            <a:avLst>
              <a:gd name="adj1" fmla="val 35332"/>
              <a:gd name="adj2" fmla="val 7024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We started by reviewing the meal pattern chart and selecting the grade group we would plan for. </a:t>
            </a:r>
          </a:p>
        </p:txBody>
      </p:sp>
      <p:sp>
        <p:nvSpPr>
          <p:cNvPr id="2" name="Slide Number Placeholder 1"/>
          <p:cNvSpPr>
            <a:spLocks noGrp="1"/>
          </p:cNvSpPr>
          <p:nvPr>
            <p:ph type="sldNum" sz="quarter" idx="12"/>
          </p:nvPr>
        </p:nvSpPr>
        <p:spPr/>
        <p:txBody>
          <a:bodyPr/>
          <a:lstStyle/>
          <a:p>
            <a:fld id="{4FCBA6A4-4AC1-4AE5-BF17-AC49EE4BA738}" type="slidenum">
              <a:rPr lang="en-US" smtClean="0"/>
              <a:t>86</a:t>
            </a:fld>
            <a:endParaRPr lang="en-US"/>
          </a:p>
        </p:txBody>
      </p:sp>
      <p:pic>
        <p:nvPicPr>
          <p:cNvPr id="3" name="Picture 4" descr="Table&#10;&#10;Description automatically generated">
            <a:extLst>
              <a:ext uri="{FF2B5EF4-FFF2-40B4-BE49-F238E27FC236}">
                <a16:creationId xmlns:a16="http://schemas.microsoft.com/office/drawing/2014/main" id="{FA1FD413-520A-596C-5E39-8D79115B9C7D}"/>
              </a:ext>
            </a:extLst>
          </p:cNvPr>
          <p:cNvPicPr>
            <a:picLocks noChangeAspect="1"/>
          </p:cNvPicPr>
          <p:nvPr/>
        </p:nvPicPr>
        <p:blipFill>
          <a:blip r:embed="rId4"/>
          <a:stretch>
            <a:fillRect/>
          </a:stretch>
        </p:blipFill>
        <p:spPr>
          <a:xfrm>
            <a:off x="3845169" y="771660"/>
            <a:ext cx="3277475" cy="2522029"/>
          </a:xfrm>
          <a:prstGeom prst="rect">
            <a:avLst/>
          </a:prstGeom>
        </p:spPr>
      </p:pic>
    </p:spTree>
    <p:extLst>
      <p:ext uri="{BB962C8B-B14F-4D97-AF65-F5344CB8AC3E}">
        <p14:creationId xmlns:p14="http://schemas.microsoft.com/office/powerpoint/2010/main" val="1053621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611848" y="1697445"/>
            <a:ext cx="2751996" cy="2804747"/>
          </a:xfrm>
          <a:prstGeom prst="wedgeEllipseCallout">
            <a:avLst>
              <a:gd name="adj1" fmla="val 35332"/>
              <a:gd name="adj2" fmla="val 7024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Then, we planned a menu for each day and compared it with the daily requirements on the chart. This helps us know we planned a menu that meets the </a:t>
            </a:r>
            <a:r>
              <a:rPr lang="en-US" sz="1400" b="1" i="1" u="sng" dirty="0">
                <a:solidFill>
                  <a:schemeClr val="bg1"/>
                </a:solidFill>
                <a:latin typeface="Comic Sans MS" panose="030F0702030302020204" pitchFamily="66" charset="0"/>
              </a:rPr>
              <a:t>daily</a:t>
            </a:r>
            <a:r>
              <a:rPr lang="en-US" sz="1400" i="1" dirty="0">
                <a:solidFill>
                  <a:schemeClr val="bg1"/>
                </a:solidFill>
                <a:latin typeface="Comic Sans MS" panose="030F0702030302020204" pitchFamily="66" charset="0"/>
              </a:rPr>
              <a:t> requirements.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1582" y="862269"/>
            <a:ext cx="856766" cy="19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3044" y="860311"/>
            <a:ext cx="834713" cy="191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6888" y="862269"/>
            <a:ext cx="854494" cy="196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wn Arrow 11"/>
          <p:cNvSpPr/>
          <p:nvPr/>
        </p:nvSpPr>
        <p:spPr>
          <a:xfrm rot="16200000">
            <a:off x="6902497" y="1450729"/>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4FCBA6A4-4AC1-4AE5-BF17-AC49EE4BA738}" type="slidenum">
              <a:rPr lang="en-US" smtClean="0"/>
              <a:t>87</a:t>
            </a:fld>
            <a:endParaRPr lang="en-US"/>
          </a:p>
        </p:txBody>
      </p:sp>
      <p:pic>
        <p:nvPicPr>
          <p:cNvPr id="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8793" y="836389"/>
            <a:ext cx="806458" cy="195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90033" y="817724"/>
            <a:ext cx="801496" cy="20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descr="Table&#10;&#10;Description automatically generated">
            <a:extLst>
              <a:ext uri="{FF2B5EF4-FFF2-40B4-BE49-F238E27FC236}">
                <a16:creationId xmlns:a16="http://schemas.microsoft.com/office/drawing/2014/main" id="{2438F695-2CC1-B054-3034-A4CDEBA7CA25}"/>
              </a:ext>
            </a:extLst>
          </p:cNvPr>
          <p:cNvPicPr>
            <a:picLocks noChangeAspect="1"/>
          </p:cNvPicPr>
          <p:nvPr/>
        </p:nvPicPr>
        <p:blipFill>
          <a:blip r:embed="rId9"/>
          <a:stretch>
            <a:fillRect/>
          </a:stretch>
        </p:blipFill>
        <p:spPr>
          <a:xfrm>
            <a:off x="3698631" y="771659"/>
            <a:ext cx="2840892" cy="2188527"/>
          </a:xfrm>
          <a:prstGeom prst="rect">
            <a:avLst/>
          </a:prstGeom>
        </p:spPr>
      </p:pic>
    </p:spTree>
    <p:extLst>
      <p:ext uri="{BB962C8B-B14F-4D97-AF65-F5344CB8AC3E}">
        <p14:creationId xmlns:p14="http://schemas.microsoft.com/office/powerpoint/2010/main" val="13337236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474785" y="817724"/>
            <a:ext cx="2889059" cy="3684469"/>
          </a:xfrm>
          <a:prstGeom prst="wedgeEllipseCallout">
            <a:avLst>
              <a:gd name="adj1" fmla="val 35332"/>
              <a:gd name="adj2" fmla="val 70246"/>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Once we had our daily meals planned and the requirements were met, we compared the menu to the meal pattern chart to make sure our menu also met the </a:t>
            </a:r>
            <a:r>
              <a:rPr lang="en-US" sz="1400" b="1" i="1" u="sng" dirty="0">
                <a:solidFill>
                  <a:schemeClr val="bg1"/>
                </a:solidFill>
                <a:latin typeface="Comic Sans MS" panose="030F0702030302020204" pitchFamily="66" charset="0"/>
              </a:rPr>
              <a:t>weekly</a:t>
            </a:r>
            <a:r>
              <a:rPr lang="en-US" sz="1400" i="1" dirty="0">
                <a:solidFill>
                  <a:schemeClr val="bg1"/>
                </a:solidFill>
                <a:latin typeface="Comic Sans MS" panose="030F0702030302020204" pitchFamily="66" charset="0"/>
              </a:rPr>
              <a:t> meal pattern requirements including the nutrient specifications.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1278" y="852209"/>
            <a:ext cx="856766" cy="19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9422" y="854848"/>
            <a:ext cx="834713" cy="191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6888" y="854848"/>
            <a:ext cx="854494" cy="196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1990432">
            <a:off x="9425354" y="3274560"/>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8913999">
            <a:off x="5038045" y="3154383"/>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6902497" y="1450729"/>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FCBA6A4-4AC1-4AE5-BF17-AC49EE4BA738}" type="slidenum">
              <a:rPr lang="en-US" smtClean="0"/>
              <a:t>88</a:t>
            </a:fld>
            <a:endParaRPr lang="en-US"/>
          </a:p>
        </p:txBody>
      </p:sp>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b="5992"/>
          <a:stretch/>
        </p:blipFill>
        <p:spPr>
          <a:xfrm rot="21005516">
            <a:off x="4406003" y="4429205"/>
            <a:ext cx="1125118" cy="2039476"/>
          </a:xfrm>
          <a:prstGeom prst="rect">
            <a:avLst/>
          </a:prstGeom>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58793" y="836389"/>
            <a:ext cx="806458" cy="195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90033" y="817724"/>
            <a:ext cx="801496" cy="20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descr="Table&#10;&#10;Description automatically generated">
            <a:extLst>
              <a:ext uri="{FF2B5EF4-FFF2-40B4-BE49-F238E27FC236}">
                <a16:creationId xmlns:a16="http://schemas.microsoft.com/office/drawing/2014/main" id="{E55C5D1B-D6EF-1BBE-51EC-DFF0BA0DF84A}"/>
              </a:ext>
            </a:extLst>
          </p:cNvPr>
          <p:cNvPicPr>
            <a:picLocks noChangeAspect="1"/>
          </p:cNvPicPr>
          <p:nvPr/>
        </p:nvPicPr>
        <p:blipFill>
          <a:blip r:embed="rId10"/>
          <a:stretch>
            <a:fillRect/>
          </a:stretch>
        </p:blipFill>
        <p:spPr>
          <a:xfrm>
            <a:off x="3698631" y="820505"/>
            <a:ext cx="2831123" cy="2178758"/>
          </a:xfrm>
          <a:prstGeom prst="rect">
            <a:avLst/>
          </a:prstGeom>
        </p:spPr>
      </p:pic>
      <p:pic>
        <p:nvPicPr>
          <p:cNvPr id="9" name="Picture 7" descr="Table&#10;&#10;Description automatically generated">
            <a:extLst>
              <a:ext uri="{FF2B5EF4-FFF2-40B4-BE49-F238E27FC236}">
                <a16:creationId xmlns:a16="http://schemas.microsoft.com/office/drawing/2014/main" id="{BF86BC4C-1853-0776-20ED-960C1756F57B}"/>
              </a:ext>
            </a:extLst>
          </p:cNvPr>
          <p:cNvPicPr>
            <a:picLocks noChangeAspect="1"/>
          </p:cNvPicPr>
          <p:nvPr/>
        </p:nvPicPr>
        <p:blipFill>
          <a:blip r:embed="rId11"/>
          <a:stretch>
            <a:fillRect/>
          </a:stretch>
        </p:blipFill>
        <p:spPr>
          <a:xfrm>
            <a:off x="5626538" y="3758477"/>
            <a:ext cx="3496440" cy="2695595"/>
          </a:xfrm>
          <a:prstGeom prst="rect">
            <a:avLst/>
          </a:prstGeom>
        </p:spPr>
      </p:pic>
    </p:spTree>
    <p:extLst>
      <p:ext uri="{BB962C8B-B14F-4D97-AF65-F5344CB8AC3E}">
        <p14:creationId xmlns:p14="http://schemas.microsoft.com/office/powerpoint/2010/main" val="36413068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raczyn\AppData\Local\Microsoft\Windows\Temporary Internet Files\Content.IE5\D97LO3UP\chef13[1].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340334" y="4251596"/>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flipH="1">
            <a:off x="184638" y="1048872"/>
            <a:ext cx="3179206" cy="3453321"/>
          </a:xfrm>
          <a:prstGeom prst="wedgeEllipseCallout">
            <a:avLst>
              <a:gd name="adj1" fmla="val 22057"/>
              <a:gd name="adj2" fmla="val 63881"/>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i="1" dirty="0">
                <a:solidFill>
                  <a:schemeClr val="bg1"/>
                </a:solidFill>
                <a:latin typeface="Comic Sans MS" panose="030F0702030302020204" pitchFamily="66" charset="0"/>
              </a:rPr>
              <a:t>Although we didn’t review it in detail in this presentation, remember that you must also have documentation for all menu items to determine the nutrient content, as well as the crediting information for grains and meat/meat alternates.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1281" y="862269"/>
            <a:ext cx="856766" cy="19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0799" y="869798"/>
            <a:ext cx="834713" cy="191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6889" y="862269"/>
            <a:ext cx="830920" cy="19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46549" y="853133"/>
            <a:ext cx="777285" cy="19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81417" y="850257"/>
            <a:ext cx="754673" cy="1957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1990432">
            <a:off x="9425354" y="3274560"/>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8913999">
            <a:off x="5038045" y="3154383"/>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6902497" y="1450729"/>
            <a:ext cx="422031" cy="756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35443" y="3467963"/>
            <a:ext cx="1547500" cy="369332"/>
          </a:xfrm>
          <a:prstGeom prst="rect">
            <a:avLst/>
          </a:prstGeom>
          <a:solidFill>
            <a:schemeClr val="accent2"/>
          </a:solidFill>
          <a:effectLst>
            <a:outerShdw blurRad="50800" dist="38100" dir="8100000" algn="tr" rotWithShape="0">
              <a:prstClr val="black">
                <a:alpha val="40000"/>
              </a:prstClr>
            </a:outerShdw>
          </a:effectLst>
        </p:spPr>
        <p:txBody>
          <a:bodyPr wrap="square" rtlCol="0">
            <a:spAutoFit/>
          </a:bodyPr>
          <a:lstStyle/>
          <a:p>
            <a:pPr algn="ctr"/>
            <a:r>
              <a:rPr lang="en-US" dirty="0"/>
              <a:t>CN Labels</a:t>
            </a:r>
          </a:p>
        </p:txBody>
      </p:sp>
      <p:sp>
        <p:nvSpPr>
          <p:cNvPr id="16" name="TextBox 15"/>
          <p:cNvSpPr txBox="1"/>
          <p:nvPr/>
        </p:nvSpPr>
        <p:spPr>
          <a:xfrm rot="19925458">
            <a:off x="3433759" y="4739345"/>
            <a:ext cx="2167289" cy="646331"/>
          </a:xfrm>
          <a:prstGeom prst="rect">
            <a:avLst/>
          </a:prstGeom>
          <a:solidFill>
            <a:schemeClr val="accent2"/>
          </a:solidFill>
          <a:effectLst>
            <a:outerShdw blurRad="50800" dist="38100" dir="8100000" algn="tr" rotWithShape="0">
              <a:prstClr val="black">
                <a:alpha val="40000"/>
              </a:prstClr>
            </a:outerShdw>
          </a:effectLst>
        </p:spPr>
        <p:txBody>
          <a:bodyPr wrap="square" rtlCol="0">
            <a:spAutoFit/>
          </a:bodyPr>
          <a:lstStyle/>
          <a:p>
            <a:pPr algn="ctr"/>
            <a:r>
              <a:rPr lang="en-US" dirty="0"/>
              <a:t>Product Formulation Statements</a:t>
            </a:r>
          </a:p>
        </p:txBody>
      </p:sp>
      <p:sp>
        <p:nvSpPr>
          <p:cNvPr id="17" name="TextBox 16"/>
          <p:cNvSpPr txBox="1"/>
          <p:nvPr/>
        </p:nvSpPr>
        <p:spPr>
          <a:xfrm rot="1524222">
            <a:off x="9476592" y="4772408"/>
            <a:ext cx="2300655" cy="369332"/>
          </a:xfrm>
          <a:prstGeom prst="rect">
            <a:avLst/>
          </a:prstGeom>
          <a:solidFill>
            <a:schemeClr val="accent2"/>
          </a:solidFill>
          <a:effectLst>
            <a:outerShdw blurRad="50800" dist="38100" dir="8100000" algn="tr" rotWithShape="0">
              <a:prstClr val="black">
                <a:alpha val="40000"/>
              </a:prstClr>
            </a:outerShdw>
          </a:effectLst>
        </p:spPr>
        <p:txBody>
          <a:bodyPr wrap="square" rtlCol="0">
            <a:spAutoFit/>
          </a:bodyPr>
          <a:lstStyle/>
          <a:p>
            <a:r>
              <a:rPr lang="en-US" dirty="0"/>
              <a:t>Nutrition Fact Labels</a:t>
            </a:r>
          </a:p>
        </p:txBody>
      </p:sp>
      <p:sp>
        <p:nvSpPr>
          <p:cNvPr id="5" name="Slide Number Placeholder 4"/>
          <p:cNvSpPr>
            <a:spLocks noGrp="1"/>
          </p:cNvSpPr>
          <p:nvPr>
            <p:ph type="sldNum" sz="quarter" idx="12"/>
          </p:nvPr>
        </p:nvSpPr>
        <p:spPr/>
        <p:txBody>
          <a:bodyPr/>
          <a:lstStyle/>
          <a:p>
            <a:fld id="{4FCBA6A4-4AC1-4AE5-BF17-AC49EE4BA738}" type="slidenum">
              <a:rPr lang="en-US" smtClean="0"/>
              <a:t>89</a:t>
            </a:fld>
            <a:endParaRPr lang="en-US"/>
          </a:p>
        </p:txBody>
      </p:sp>
      <p:pic>
        <p:nvPicPr>
          <p:cNvPr id="7" name="Picture 7" descr="Table&#10;&#10;Description automatically generated">
            <a:extLst>
              <a:ext uri="{FF2B5EF4-FFF2-40B4-BE49-F238E27FC236}">
                <a16:creationId xmlns:a16="http://schemas.microsoft.com/office/drawing/2014/main" id="{A0D920EB-6608-054D-03F2-326C04B6A942}"/>
              </a:ext>
            </a:extLst>
          </p:cNvPr>
          <p:cNvPicPr>
            <a:picLocks noChangeAspect="1"/>
          </p:cNvPicPr>
          <p:nvPr/>
        </p:nvPicPr>
        <p:blipFill>
          <a:blip r:embed="rId9"/>
          <a:stretch>
            <a:fillRect/>
          </a:stretch>
        </p:blipFill>
        <p:spPr>
          <a:xfrm>
            <a:off x="3698631" y="761890"/>
            <a:ext cx="2821353" cy="2168989"/>
          </a:xfrm>
          <a:prstGeom prst="rect">
            <a:avLst/>
          </a:prstGeom>
        </p:spPr>
      </p:pic>
      <p:pic>
        <p:nvPicPr>
          <p:cNvPr id="9" name="Picture 7" descr="Table&#10;&#10;Description automatically generated">
            <a:extLst>
              <a:ext uri="{FF2B5EF4-FFF2-40B4-BE49-F238E27FC236}">
                <a16:creationId xmlns:a16="http://schemas.microsoft.com/office/drawing/2014/main" id="{7AE0263B-D199-495A-1796-B65947B0A1AB}"/>
              </a:ext>
            </a:extLst>
          </p:cNvPr>
          <p:cNvPicPr>
            <a:picLocks noChangeAspect="1"/>
          </p:cNvPicPr>
          <p:nvPr/>
        </p:nvPicPr>
        <p:blipFill>
          <a:blip r:embed="rId10"/>
          <a:stretch>
            <a:fillRect/>
          </a:stretch>
        </p:blipFill>
        <p:spPr>
          <a:xfrm>
            <a:off x="5740400" y="3968684"/>
            <a:ext cx="3610302" cy="2774423"/>
          </a:xfrm>
          <a:prstGeom prst="rect">
            <a:avLst/>
          </a:prstGeom>
        </p:spPr>
      </p:pic>
    </p:spTree>
    <p:extLst>
      <p:ext uri="{BB962C8B-B14F-4D97-AF65-F5344CB8AC3E}">
        <p14:creationId xmlns:p14="http://schemas.microsoft.com/office/powerpoint/2010/main" val="27579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3869268" y="864107"/>
            <a:ext cx="7315200" cy="5281715"/>
          </a:xfrm>
        </p:spPr>
        <p:txBody>
          <a:bodyPr>
            <a:normAutofit fontScale="85000" lnSpcReduction="20000"/>
          </a:bodyPr>
          <a:lstStyle/>
          <a:p>
            <a:r>
              <a:rPr lang="en-US" b="1" dirty="0"/>
              <a:t>Component</a:t>
            </a:r>
            <a:r>
              <a:rPr lang="en-US" dirty="0"/>
              <a:t>- is one of five food groups that can comprise a reimbursable meal. These are: fruits, vegetables, grains, meat/meat alternate, and fluid milk.</a:t>
            </a:r>
          </a:p>
          <a:p>
            <a:r>
              <a:rPr lang="en-US" b="1" dirty="0"/>
              <a:t>Nutrient Specification- </a:t>
            </a:r>
            <a:r>
              <a:rPr lang="en-US" dirty="0"/>
              <a:t>the minimum (and sometimes maximum) amount of a specific nutrient that is in the meal/food offered. </a:t>
            </a:r>
          </a:p>
          <a:p>
            <a:r>
              <a:rPr lang="en-US" b="1" dirty="0"/>
              <a:t>Grade Group- </a:t>
            </a:r>
            <a:r>
              <a:rPr lang="en-US" dirty="0"/>
              <a:t>the range of grades for which the component and nutrient specifications applies to when planning a reimbursable menu.</a:t>
            </a:r>
          </a:p>
          <a:p>
            <a:r>
              <a:rPr lang="en-US" b="1" dirty="0"/>
              <a:t>Reimbursable Menu- </a:t>
            </a:r>
            <a:r>
              <a:rPr lang="en-US" dirty="0"/>
              <a:t>A menu made available to all students, that offers the daily minimum and weekly requirements of the SBP meal pattern.</a:t>
            </a:r>
          </a:p>
          <a:p>
            <a:r>
              <a:rPr lang="en-US" b="1" dirty="0"/>
              <a:t>Reimbursable Meal- </a:t>
            </a:r>
            <a:r>
              <a:rPr lang="en-US" dirty="0"/>
              <a:t>A meal that a student has at the point of service that will be claimed for reimbursement if it contains the required items from the reimbursable menu. </a:t>
            </a:r>
          </a:p>
          <a:p>
            <a:r>
              <a:rPr lang="en-US" b="1" dirty="0"/>
              <a:t>Serve Only- </a:t>
            </a:r>
            <a:r>
              <a:rPr lang="en-US" dirty="0"/>
              <a:t>a meal service option where all participating students receive all planned items in the required amounts.</a:t>
            </a:r>
          </a:p>
          <a:p>
            <a:r>
              <a:rPr lang="en-US" b="1" dirty="0"/>
              <a:t>Offer Versus Serve- </a:t>
            </a:r>
            <a:r>
              <a:rPr lang="en-US" dirty="0"/>
              <a:t>a meal service option that allows participating students the option to decline some of the food offered when choosing a reimbursable meal.</a:t>
            </a:r>
          </a:p>
          <a:p>
            <a:r>
              <a:rPr lang="en-US" b="1" dirty="0"/>
              <a:t>Point of Service- </a:t>
            </a:r>
            <a:r>
              <a:rPr lang="en-US" dirty="0"/>
              <a:t>The point in a food service operation where a determination can be accurately made that a reimbursable free, reduced-price, or paid meal has been served to an eligible child. </a:t>
            </a:r>
          </a:p>
          <a:p>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t>9</a:t>
            </a:fld>
            <a:endParaRPr lang="en-US"/>
          </a:p>
        </p:txBody>
      </p:sp>
    </p:spTree>
    <p:extLst>
      <p:ext uri="{BB962C8B-B14F-4D97-AF65-F5344CB8AC3E}">
        <p14:creationId xmlns:p14="http://schemas.microsoft.com/office/powerpoint/2010/main" val="21198090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62168" y="1005808"/>
            <a:ext cx="9061938" cy="1656861"/>
          </a:xfrm>
        </p:spPr>
        <p:txBody>
          <a:bodyPr>
            <a:normAutofit fontScale="25000" lnSpcReduction="20000"/>
          </a:bodyPr>
          <a:lstStyle/>
          <a:p>
            <a:pPr algn="ctr"/>
            <a:r>
              <a:rPr lang="en-US" sz="19200" dirty="0">
                <a:solidFill>
                  <a:schemeClr val="tx1"/>
                </a:solidFill>
              </a:rPr>
              <a:t>Technical Assistance</a:t>
            </a:r>
          </a:p>
          <a:p>
            <a:pPr algn="ctr"/>
            <a:endParaRPr lang="en-US" sz="7200" dirty="0">
              <a:solidFill>
                <a:schemeClr val="tx1"/>
              </a:solidFill>
            </a:endParaRPr>
          </a:p>
          <a:p>
            <a:pPr algn="ctr"/>
            <a:endParaRPr lang="en-US" sz="12800" dirty="0">
              <a:solidFill>
                <a:schemeClr val="tx1"/>
              </a:solidFill>
              <a:latin typeface="+mj-lt"/>
            </a:endParaRPr>
          </a:p>
          <a:p>
            <a:pPr algn="ctr"/>
            <a:r>
              <a:rPr lang="en-US" sz="12800" dirty="0">
                <a:solidFill>
                  <a:schemeClr val="tx1"/>
                </a:solidFill>
                <a:latin typeface="+mj-lt"/>
              </a:rPr>
              <a:t>For menu planning tools and additional information regarding crediting and meal pattern documentation, </a:t>
            </a:r>
            <a:r>
              <a:rPr lang="en-US" sz="12800" dirty="0">
                <a:solidFill>
                  <a:schemeClr val="tx1"/>
                </a:solidFill>
                <a:ea typeface="+mn-lt"/>
                <a:cs typeface="+mn-lt"/>
              </a:rPr>
              <a:t>access the </a:t>
            </a:r>
            <a:r>
              <a:rPr lang="en-US" sz="12800" dirty="0">
                <a:solidFill>
                  <a:schemeClr val="tx1"/>
                </a:solidFill>
                <a:ea typeface="+mn-lt"/>
                <a:cs typeface="+mn-lt"/>
                <a:hlinkClick r:id="rId2">
                  <a:extLst>
                    <a:ext uri="{A12FA001-AC4F-418D-AE19-62706E023703}">
                      <ahyp:hlinkClr xmlns:ahyp="http://schemas.microsoft.com/office/drawing/2018/hyperlinkcolor" val="tx"/>
                    </a:ext>
                  </a:extLst>
                </a:hlinkClick>
              </a:rPr>
              <a:t>NSLP and SBP – Progam Forms and Resources webpage</a:t>
            </a:r>
            <a:r>
              <a:rPr lang="en-US" sz="12800" dirty="0">
                <a:solidFill>
                  <a:schemeClr val="tx1"/>
                </a:solidFill>
                <a:ea typeface="+mn-lt"/>
                <a:cs typeface="+mn-lt"/>
              </a:rPr>
              <a:t> under the 'Menu Planning' accordion. </a:t>
            </a:r>
            <a:endParaRPr lang="en-US" sz="9600" dirty="0">
              <a:solidFill>
                <a:schemeClr val="tx1"/>
              </a:solidFill>
              <a:latin typeface="+mj-lt"/>
            </a:endParaRPr>
          </a:p>
          <a:p>
            <a:pPr marL="0" indent="0" algn="ctr">
              <a:buNone/>
            </a:pPr>
            <a:endParaRPr lang="en-US" sz="12800" dirty="0">
              <a:solidFill>
                <a:schemeClr val="tx1"/>
              </a:solidFill>
            </a:endParaRPr>
          </a:p>
          <a:p>
            <a:pPr marL="0" indent="0" algn="ctr">
              <a:buNone/>
            </a:pPr>
            <a:endParaRPr lang="en-US" sz="3200" dirty="0">
              <a:latin typeface="+mj-lt"/>
            </a:endParaRPr>
          </a:p>
        </p:txBody>
      </p:sp>
      <p:pic>
        <p:nvPicPr>
          <p:cNvPr id="4" name="Picture 3" descr="C:\Users\eraczyn\AppData\Local\Microsoft\Windows\Temporary Internet Files\Content.IE5\D97LO3UP\chef13[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658" r="94684"/>
                    </a14:imgEffect>
                  </a14:imgLayer>
                </a14:imgProps>
              </a:ext>
              <a:ext uri="{28A0092B-C50C-407E-A947-70E740481C1C}">
                <a14:useLocalDpi xmlns:a14="http://schemas.microsoft.com/office/drawing/2010/main" val="0"/>
              </a:ext>
            </a:extLst>
          </a:blip>
          <a:srcRect/>
          <a:stretch>
            <a:fillRect/>
          </a:stretch>
        </p:blipFill>
        <p:spPr bwMode="auto">
          <a:xfrm>
            <a:off x="10606089" y="4251595"/>
            <a:ext cx="1904364" cy="2404181"/>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flipH="1">
            <a:off x="9223129" y="3305906"/>
            <a:ext cx="1824381" cy="1038023"/>
          </a:xfrm>
          <a:prstGeom prst="wedgeEllipseCallout">
            <a:avLst>
              <a:gd name="adj1" fmla="val -59694"/>
              <a:gd name="adj2" fmla="val 116380"/>
            </a:avLst>
          </a:prstGeom>
          <a:solidFill>
            <a:schemeClr val="accent5">
              <a:lumMod val="75000"/>
            </a:schemeClr>
          </a:solidFill>
          <a:ln>
            <a:solidFill>
              <a:schemeClr val="accent5">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bg1"/>
                </a:solidFill>
                <a:latin typeface="Comic Sans MS" panose="030F0702030302020204" pitchFamily="66" charset="0"/>
              </a:rPr>
              <a:t>Happy menu planning! </a:t>
            </a:r>
          </a:p>
        </p:txBody>
      </p:sp>
      <p:sp>
        <p:nvSpPr>
          <p:cNvPr id="2" name="Slide Number Placeholder 1"/>
          <p:cNvSpPr>
            <a:spLocks noGrp="1"/>
          </p:cNvSpPr>
          <p:nvPr>
            <p:ph type="sldNum" sz="quarter" idx="12"/>
          </p:nvPr>
        </p:nvSpPr>
        <p:spPr/>
        <p:txBody>
          <a:bodyPr/>
          <a:lstStyle/>
          <a:p>
            <a:fld id="{4FCBA6A4-4AC1-4AE5-BF17-AC49EE4BA738}" type="slidenum">
              <a:rPr lang="en-US" smtClean="0"/>
              <a:t>90</a:t>
            </a:fld>
            <a:endParaRPr lang="en-US"/>
          </a:p>
        </p:txBody>
      </p:sp>
    </p:spTree>
    <p:extLst>
      <p:ext uri="{BB962C8B-B14F-4D97-AF65-F5344CB8AC3E}">
        <p14:creationId xmlns:p14="http://schemas.microsoft.com/office/powerpoint/2010/main" val="1496051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riped Right Arrow 5"/>
          <p:cNvSpPr/>
          <p:nvPr/>
        </p:nvSpPr>
        <p:spPr>
          <a:xfrm>
            <a:off x="10058401" y="5663954"/>
            <a:ext cx="1722475" cy="10558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prstClr val="black"/>
              </a:solidFill>
            </a:endParaRPr>
          </a:p>
        </p:txBody>
      </p:sp>
      <p:sp>
        <p:nvSpPr>
          <p:cNvPr id="2" name="Title 1"/>
          <p:cNvSpPr>
            <a:spLocks noGrp="1"/>
          </p:cNvSpPr>
          <p:nvPr>
            <p:ph type="title"/>
          </p:nvPr>
        </p:nvSpPr>
        <p:spPr/>
        <p:txBody>
          <a:bodyPr/>
          <a:lstStyle/>
          <a:p>
            <a:r>
              <a:rPr lang="en-US" dirty="0"/>
              <a:t>End of Training</a:t>
            </a:r>
          </a:p>
        </p:txBody>
      </p:sp>
      <p:sp>
        <p:nvSpPr>
          <p:cNvPr id="3" name="Content Placeholder 2"/>
          <p:cNvSpPr>
            <a:spLocks noGrp="1"/>
          </p:cNvSpPr>
          <p:nvPr>
            <p:ph idx="1"/>
          </p:nvPr>
        </p:nvSpPr>
        <p:spPr/>
        <p:txBody>
          <a:bodyPr>
            <a:normAutofit/>
          </a:bodyPr>
          <a:lstStyle/>
          <a:p>
            <a:pPr marL="0" indent="0">
              <a:buNone/>
            </a:pPr>
            <a:r>
              <a:rPr lang="en-US" sz="4000" dirty="0"/>
              <a:t>Congratulations! </a:t>
            </a:r>
          </a:p>
          <a:p>
            <a:pPr marL="0" indent="0">
              <a:buNone/>
            </a:pPr>
            <a:r>
              <a:rPr lang="en-US" dirty="0"/>
              <a:t>You have completed the Step by Step Instruction: </a:t>
            </a:r>
            <a:r>
              <a:rPr lang="en-US" b="1" i="1" dirty="0"/>
              <a:t>How to Plan a Breakfast Menu.</a:t>
            </a:r>
            <a:endParaRPr lang="en-US" dirty="0"/>
          </a:p>
          <a:p>
            <a:pPr marL="0" indent="0">
              <a:buNone/>
            </a:pPr>
            <a:r>
              <a:rPr lang="en-US" dirty="0"/>
              <a:t>In order to count this training towards your Professional Standards training hours, the training content must align with your job duties. </a:t>
            </a:r>
          </a:p>
          <a:p>
            <a:r>
              <a:rPr lang="en-US" dirty="0"/>
              <a:t>Information to include when documenting this training for Professional Standards: </a:t>
            </a:r>
          </a:p>
          <a:p>
            <a:pPr lvl="1"/>
            <a:r>
              <a:rPr lang="en-US" dirty="0"/>
              <a:t>Training Title: </a:t>
            </a:r>
            <a:r>
              <a:rPr lang="en-US" i="1" dirty="0"/>
              <a:t>Step by Step Instruction: </a:t>
            </a:r>
            <a:r>
              <a:rPr lang="en-US" b="1" i="1" dirty="0"/>
              <a:t>How to Plan a Breakfast Menu </a:t>
            </a:r>
          </a:p>
          <a:p>
            <a:pPr lvl="1"/>
            <a:r>
              <a:rPr lang="en-US" dirty="0"/>
              <a:t>Learning Code: 1100 </a:t>
            </a:r>
          </a:p>
          <a:p>
            <a:pPr lvl="1"/>
            <a:r>
              <a:rPr lang="en-US" dirty="0"/>
              <a:t>Key Area: 1000- Nutrition</a:t>
            </a:r>
          </a:p>
          <a:p>
            <a:pPr lvl="1"/>
            <a:r>
              <a:rPr lang="en-US" dirty="0"/>
              <a:t>Length: 1.5 hours </a:t>
            </a:r>
          </a:p>
          <a:p>
            <a:r>
              <a:rPr lang="en-US" sz="1700" i="1" dirty="0"/>
              <a:t>Please note, attendees must document the amount of training hours indicated on the training despite the amount of time it takes to complete it. </a:t>
            </a:r>
          </a:p>
          <a:p>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solidFill>
                  <a:srgbClr val="FF9933"/>
                </a:solidFill>
              </a:rPr>
              <a:pPr/>
              <a:t>91</a:t>
            </a:fld>
            <a:endParaRPr lang="en-US">
              <a:solidFill>
                <a:srgbClr val="FF9933"/>
              </a:solidFill>
            </a:endParaRPr>
          </a:p>
        </p:txBody>
      </p:sp>
      <p:sp>
        <p:nvSpPr>
          <p:cNvPr id="5" name="TextBox 4"/>
          <p:cNvSpPr txBox="1"/>
          <p:nvPr/>
        </p:nvSpPr>
        <p:spPr>
          <a:xfrm>
            <a:off x="9991725" y="5895975"/>
            <a:ext cx="1619251" cy="861774"/>
          </a:xfrm>
          <a:prstGeom prst="rect">
            <a:avLst/>
          </a:prstGeom>
          <a:noFill/>
        </p:spPr>
        <p:txBody>
          <a:bodyPr wrap="square" rtlCol="0">
            <a:spAutoFit/>
          </a:bodyPr>
          <a:lstStyle/>
          <a:p>
            <a:pPr algn="ctr"/>
            <a:r>
              <a:rPr lang="en-US" sz="1600" b="1" dirty="0">
                <a:solidFill>
                  <a:prstClr val="black"/>
                </a:solidFill>
              </a:rPr>
              <a:t>Request a Certificate</a:t>
            </a:r>
          </a:p>
          <a:p>
            <a:pPr algn="ctr"/>
            <a:endParaRPr lang="es-MX" dirty="0">
              <a:solidFill>
                <a:prstClr val="black"/>
              </a:solidFill>
            </a:endParaRPr>
          </a:p>
        </p:txBody>
      </p:sp>
    </p:spTree>
    <p:extLst>
      <p:ext uri="{BB962C8B-B14F-4D97-AF65-F5344CB8AC3E}">
        <p14:creationId xmlns:p14="http://schemas.microsoft.com/office/powerpoint/2010/main" val="33752707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Training</a:t>
            </a:r>
          </a:p>
        </p:txBody>
      </p:sp>
      <p:sp>
        <p:nvSpPr>
          <p:cNvPr id="3" name="Content Placeholder 2"/>
          <p:cNvSpPr>
            <a:spLocks noGrp="1"/>
          </p:cNvSpPr>
          <p:nvPr>
            <p:ph idx="1"/>
          </p:nvPr>
        </p:nvSpPr>
        <p:spPr>
          <a:xfrm>
            <a:off x="3869268" y="864107"/>
            <a:ext cx="7315200" cy="5528303"/>
          </a:xfrm>
        </p:spPr>
        <p:txBody>
          <a:bodyPr>
            <a:normAutofit/>
          </a:bodyPr>
          <a:lstStyle/>
          <a:p>
            <a:pPr marL="0" indent="0">
              <a:buNone/>
            </a:pPr>
            <a:r>
              <a:rPr lang="en-US" sz="4000" dirty="0"/>
              <a:t>Requesting a Training Certificate  </a:t>
            </a:r>
          </a:p>
          <a:p>
            <a:pPr marL="0" indent="0">
              <a:buNone/>
            </a:pPr>
            <a:r>
              <a:rPr lang="en-US" dirty="0"/>
              <a:t>Please click on the link below to complete a brief survey about this training. Once the survey is complete, you will be able to print your certificate of completion from Survey Monkey. </a:t>
            </a:r>
            <a:r>
              <a:rPr lang="en-US" sz="1400" i="1" dirty="0"/>
              <a:t>*This will not appear in your Event Management System (EMS) Account. </a:t>
            </a:r>
            <a:endParaRPr lang="en-US" dirty="0"/>
          </a:p>
          <a:p>
            <a:pPr marL="0" indent="0">
              <a:buNone/>
            </a:pPr>
            <a:endParaRPr lang="en-US" dirty="0"/>
          </a:p>
          <a:p>
            <a:pPr marL="0" indent="0" algn="ctr">
              <a:buNone/>
            </a:pPr>
            <a:r>
              <a:rPr lang="en-US" u="sng" dirty="0">
                <a:hlinkClick r:id="rId2"/>
              </a:rPr>
              <a:t>https://www.surveymonkey.com/r/OnlineHowToGuides</a:t>
            </a:r>
            <a:r>
              <a:rPr lang="en-US" dirty="0"/>
              <a:t> </a:t>
            </a:r>
          </a:p>
          <a:p>
            <a:pPr marL="0" indent="0">
              <a:buNone/>
            </a:pPr>
            <a:endParaRPr lang="en-US" dirty="0"/>
          </a:p>
          <a:p>
            <a:pPr marL="0" indent="0">
              <a:buNone/>
            </a:pPr>
            <a:r>
              <a:rPr lang="en-US" dirty="0"/>
              <a:t>The information below is for your reference when completing the survey.</a:t>
            </a:r>
          </a:p>
          <a:p>
            <a:pPr marL="502920" lvl="1" indent="0">
              <a:buNone/>
            </a:pPr>
            <a:r>
              <a:rPr lang="en-US" dirty="0"/>
              <a:t>Training Title: </a:t>
            </a:r>
            <a:r>
              <a:rPr lang="en-US" i="1" dirty="0"/>
              <a:t>Step by Step Instruction: </a:t>
            </a:r>
            <a:r>
              <a:rPr lang="en-US" b="1" i="1" dirty="0"/>
              <a:t>How to Plan a Breakfast Menu</a:t>
            </a:r>
            <a:endParaRPr lang="en-US" dirty="0"/>
          </a:p>
          <a:p>
            <a:pPr marL="502920" lvl="1" indent="0">
              <a:buNone/>
            </a:pPr>
            <a:r>
              <a:rPr lang="en-US" dirty="0"/>
              <a:t>Professional Standards Learning Code: </a:t>
            </a:r>
            <a:r>
              <a:rPr lang="en-US" b="1" i="1" dirty="0"/>
              <a:t>1100</a:t>
            </a:r>
            <a:r>
              <a:rPr lang="en-US" b="1" i="1" u="sng" dirty="0"/>
              <a:t>             </a:t>
            </a:r>
          </a:p>
          <a:p>
            <a:endParaRPr lang="en-US" dirty="0"/>
          </a:p>
        </p:txBody>
      </p:sp>
      <p:sp>
        <p:nvSpPr>
          <p:cNvPr id="4" name="Slide Number Placeholder 3"/>
          <p:cNvSpPr>
            <a:spLocks noGrp="1"/>
          </p:cNvSpPr>
          <p:nvPr>
            <p:ph type="sldNum" sz="quarter" idx="12"/>
          </p:nvPr>
        </p:nvSpPr>
        <p:spPr>
          <a:xfrm>
            <a:off x="10661075" y="6329978"/>
            <a:ext cx="1530927" cy="365125"/>
          </a:xfrm>
        </p:spPr>
        <p:txBody>
          <a:bodyPr/>
          <a:lstStyle/>
          <a:p>
            <a:fld id="{4FCBA6A4-4AC1-4AE5-BF17-AC49EE4BA738}" type="slidenum">
              <a:rPr lang="en-US" smtClean="0">
                <a:solidFill>
                  <a:srgbClr val="FF9933"/>
                </a:solidFill>
              </a:rPr>
              <a:pPr/>
              <a:t>92</a:t>
            </a:fld>
            <a:endParaRPr lang="en-US" dirty="0">
              <a:solidFill>
                <a:srgbClr val="FF9933"/>
              </a:solidFill>
            </a:endParaRPr>
          </a:p>
        </p:txBody>
      </p:sp>
    </p:spTree>
    <p:extLst>
      <p:ext uri="{BB962C8B-B14F-4D97-AF65-F5344CB8AC3E}">
        <p14:creationId xmlns:p14="http://schemas.microsoft.com/office/powerpoint/2010/main" val="19837491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CBA6A4-4AC1-4AE5-BF17-AC49EE4BA738}" type="slidenum">
              <a:rPr lang="en-US" smtClean="0"/>
              <a:t>93</a:t>
            </a:fld>
            <a:endParaRPr lang="en-US"/>
          </a:p>
        </p:txBody>
      </p:sp>
      <p:sp>
        <p:nvSpPr>
          <p:cNvPr id="8" name="Content Placeholder 7">
            <a:extLst>
              <a:ext uri="{FF2B5EF4-FFF2-40B4-BE49-F238E27FC236}">
                <a16:creationId xmlns:a16="http://schemas.microsoft.com/office/drawing/2014/main" id="{1D72F7BA-446E-045B-9300-D4E7EC1763F3}"/>
              </a:ext>
            </a:extLst>
          </p:cNvPr>
          <p:cNvSpPr>
            <a:spLocks noGrp="1"/>
          </p:cNvSpPr>
          <p:nvPr>
            <p:ph idx="1"/>
          </p:nvPr>
        </p:nvSpPr>
        <p:spPr>
          <a:xfrm>
            <a:off x="3632786" y="1091832"/>
            <a:ext cx="7315200" cy="5120640"/>
          </a:xfrm>
        </p:spPr>
        <p:txBody>
          <a:bodyPr>
            <a:noAutofit/>
          </a:bodyPr>
          <a:lstStyle/>
          <a:p>
            <a:pPr marL="502920" lvl="1" indent="0">
              <a:lnSpc>
                <a:spcPct val="120000"/>
              </a:lnSpc>
              <a:buNone/>
            </a:pPr>
            <a:r>
              <a:rPr lang="en-US" sz="1200" i="1"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200" dirty="0">
              <a:ea typeface="+mn-lt"/>
              <a:cs typeface="+mn-lt"/>
            </a:endParaRPr>
          </a:p>
          <a:p>
            <a:pPr marL="502920" lvl="1" indent="0">
              <a:lnSpc>
                <a:spcPct val="100000"/>
              </a:lnSpc>
              <a:buNone/>
            </a:pPr>
            <a:r>
              <a:rPr lang="en-US" sz="1200" i="1"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endParaRPr lang="en-US" sz="1200" dirty="0">
              <a:ea typeface="+mn-lt"/>
              <a:cs typeface="+mn-lt"/>
            </a:endParaRPr>
          </a:p>
          <a:p>
            <a:pPr marL="502920" lvl="1" indent="0">
              <a:lnSpc>
                <a:spcPct val="100000"/>
              </a:lnSpc>
              <a:buNone/>
            </a:pPr>
            <a:r>
              <a:rPr lang="en-US" sz="1200" i="1" dirty="0"/>
              <a:t>To file a program discrimination complaint, a Complainant should complete a Form AD-3027, USDA Program Discrimination Complaint Form which can be obtained online at: </a:t>
            </a:r>
            <a:r>
              <a:rPr lang="en-US" sz="1200" i="1" dirty="0">
                <a:hlinkClick r:id="rId2"/>
              </a:rPr>
              <a:t>https://www.usda.gov/sites/default/files/documents/USDA-OASCR%20P-Complaint-Form-0508-0002-508-11-28-17Fax2Mail.pdf</a:t>
            </a:r>
            <a:r>
              <a:rPr lang="en-US" sz="1200" i="1" dirty="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lang="en-US" sz="1200" dirty="0">
              <a:ea typeface="+mn-lt"/>
              <a:cs typeface="+mn-lt"/>
            </a:endParaRPr>
          </a:p>
          <a:p>
            <a:pPr marL="960120" lvl="2" indent="0">
              <a:lnSpc>
                <a:spcPct val="100000"/>
              </a:lnSpc>
              <a:buNone/>
            </a:pPr>
            <a:r>
              <a:rPr lang="en-US" sz="1200" b="1" i="1" dirty="0"/>
              <a:t>1. mail:</a:t>
            </a:r>
            <a:endParaRPr lang="en-US" sz="1200" dirty="0">
              <a:ea typeface="+mn-lt"/>
              <a:cs typeface="+mn-lt"/>
            </a:endParaRPr>
          </a:p>
          <a:p>
            <a:pPr marL="1417320" lvl="3" indent="0">
              <a:lnSpc>
                <a:spcPct val="120000"/>
              </a:lnSpc>
              <a:buNone/>
            </a:pPr>
            <a:r>
              <a:rPr lang="en-US" sz="1200" i="1" dirty="0"/>
              <a:t>U.S. Department of Agriculture</a:t>
            </a:r>
            <a:br>
              <a:rPr lang="en-US" sz="1200" i="1" dirty="0"/>
            </a:br>
            <a:r>
              <a:rPr lang="en-US" sz="1200" i="1" dirty="0"/>
              <a:t>Office of the Assistant Secretary for Civil Rights</a:t>
            </a:r>
            <a:br>
              <a:rPr lang="en-US" sz="1200" i="1" dirty="0"/>
            </a:br>
            <a:r>
              <a:rPr lang="en-US" sz="1200" i="1" dirty="0"/>
              <a:t>1400 Independence Avenue, SW</a:t>
            </a:r>
            <a:br>
              <a:rPr lang="en-US" sz="1200" i="1" dirty="0"/>
            </a:br>
            <a:r>
              <a:rPr lang="en-US" sz="1200" i="1" dirty="0"/>
              <a:t>Washington, D.C. 20250-9410; or</a:t>
            </a:r>
            <a:endParaRPr lang="en-US" sz="1200" dirty="0">
              <a:ea typeface="+mn-lt"/>
              <a:cs typeface="+mn-lt"/>
            </a:endParaRPr>
          </a:p>
          <a:p>
            <a:pPr marL="960120" lvl="2" indent="0">
              <a:lnSpc>
                <a:spcPct val="100000"/>
              </a:lnSpc>
              <a:buNone/>
            </a:pPr>
            <a:r>
              <a:rPr lang="en-US" sz="1200" b="1" i="1" dirty="0"/>
              <a:t>2.fax:</a:t>
            </a:r>
            <a:endParaRPr lang="en-US" sz="1200" dirty="0">
              <a:ea typeface="+mn-lt"/>
              <a:cs typeface="+mn-lt"/>
            </a:endParaRPr>
          </a:p>
          <a:p>
            <a:pPr marL="1417320" lvl="3" indent="0">
              <a:lnSpc>
                <a:spcPct val="100000"/>
              </a:lnSpc>
              <a:buNone/>
            </a:pPr>
            <a:r>
              <a:rPr lang="en-US" sz="1200" i="1" dirty="0"/>
              <a:t>(833) 256-1665 or (202) 690-7442; or</a:t>
            </a:r>
            <a:endParaRPr lang="en-US" sz="1200" dirty="0">
              <a:ea typeface="+mn-lt"/>
              <a:cs typeface="+mn-lt"/>
            </a:endParaRPr>
          </a:p>
          <a:p>
            <a:pPr marL="960120" lvl="2" indent="0">
              <a:lnSpc>
                <a:spcPct val="100000"/>
              </a:lnSpc>
              <a:buNone/>
            </a:pPr>
            <a:r>
              <a:rPr lang="en-US" sz="1200" b="1" i="1" dirty="0"/>
              <a:t>3. email:</a:t>
            </a:r>
            <a:endParaRPr lang="en-US" sz="1200" dirty="0">
              <a:ea typeface="+mn-lt"/>
              <a:cs typeface="+mn-lt"/>
            </a:endParaRPr>
          </a:p>
          <a:p>
            <a:pPr marL="1417320" lvl="3" indent="0">
              <a:lnSpc>
                <a:spcPct val="100000"/>
              </a:lnSpc>
              <a:buNone/>
            </a:pPr>
            <a:r>
              <a:rPr lang="en-US" sz="1200" i="1" dirty="0">
                <a:hlinkClick r:id="rId3"/>
              </a:rPr>
              <a:t>program.intake@usda.gov</a:t>
            </a:r>
            <a:endParaRPr lang="en-US" sz="1200">
              <a:ea typeface="+mn-lt"/>
              <a:cs typeface="+mn-lt"/>
            </a:endParaRPr>
          </a:p>
          <a:p>
            <a:pPr marL="960120" lvl="2" indent="0">
              <a:lnSpc>
                <a:spcPct val="100000"/>
              </a:lnSpc>
              <a:buNone/>
            </a:pPr>
            <a:r>
              <a:rPr lang="en-US" sz="1200" i="1" dirty="0"/>
              <a:t>This institution is an equal opportunity provider.</a:t>
            </a:r>
            <a:endParaRPr lang="en-US" sz="1200" dirty="0">
              <a:ea typeface="+mn-lt"/>
              <a:cs typeface="+mn-lt"/>
            </a:endParaRPr>
          </a:p>
          <a:p>
            <a:endParaRPr lang="en-US" sz="1200" dirty="0"/>
          </a:p>
        </p:txBody>
      </p:sp>
    </p:spTree>
    <p:extLst>
      <p:ext uri="{BB962C8B-B14F-4D97-AF65-F5344CB8AC3E}">
        <p14:creationId xmlns:p14="http://schemas.microsoft.com/office/powerpoint/2010/main" val="329605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61ac29b66fe6b3ad9fcac58b89f4d96bf627e"/>
</p:tagLst>
</file>

<file path=ppt/theme/theme1.xml><?xml version="1.0" encoding="utf-8"?>
<a:theme xmlns:a="http://schemas.openxmlformats.org/drawingml/2006/main" name="Frame">
  <a:themeElements>
    <a:clrScheme name="Civic New hyperlink">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CCB400"/>
      </a:hlink>
      <a:folHlink>
        <a:srgbClr val="694F07"/>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ocess04_16x9.potx" id="{948F7032-B2AB-41B3-AE97-712995A7FE85}" vid="{A1454562-8AB1-4F49-B342-1C5B3989EC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7B1941E6B74341B1A0B874DE4BC610" ma:contentTypeVersion="13" ma:contentTypeDescription="Create a new document." ma:contentTypeScope="" ma:versionID="bfb3780a6fa0a5ffd4d8890805492c04">
  <xsd:schema xmlns:xsd="http://www.w3.org/2001/XMLSchema" xmlns:xs="http://www.w3.org/2001/XMLSchema" xmlns:p="http://schemas.microsoft.com/office/2006/metadata/properties" xmlns:ns2="e9e8a380-053f-40a3-8e2a-bfad7630a3b3" xmlns:ns3="2dd69136-8e36-4cc2-936e-d20e33c90fb0" targetNamespace="http://schemas.microsoft.com/office/2006/metadata/properties" ma:root="true" ma:fieldsID="c254b42022b18eee2a1b6a98d7ea65c1" ns2:_="" ns3:_="">
    <xsd:import namespace="e9e8a380-053f-40a3-8e2a-bfad7630a3b3"/>
    <xsd:import namespace="2dd69136-8e36-4cc2-936e-d20e33c90f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8a380-053f-40a3-8e2a-bfad7630a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d69136-8e36-4cc2-936e-d20e33c90fb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dd69136-8e36-4cc2-936e-d20e33c90fb0">
      <UserInfo>
        <DisplayName>Knutson, Halie</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04A00E-92D6-4331-BF4B-2CB459DF9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e8a380-053f-40a3-8e2a-bfad7630a3b3"/>
    <ds:schemaRef ds:uri="2dd69136-8e36-4cc2-936e-d20e33c90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C5325-98DD-4762-BFAD-BECCC8D77855}">
  <ds:schemaRefs>
    <ds:schemaRef ds:uri="http://purl.org/dc/dcmitype/"/>
    <ds:schemaRef ds:uri="http://purl.org/dc/elements/1.1/"/>
    <ds:schemaRef ds:uri="2dd69136-8e36-4cc2-936e-d20e33c90fb0"/>
    <ds:schemaRef ds:uri="http://schemas.microsoft.com/office/2006/documentManagement/types"/>
    <ds:schemaRef ds:uri="http://purl.org/dc/terms/"/>
    <ds:schemaRef ds:uri="e9e8a380-053f-40a3-8e2a-bfad7630a3b3"/>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4F8EA7B-8F5B-40EF-A250-CEA055FFCF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6902</Words>
  <Application>Microsoft Office PowerPoint</Application>
  <PresentationFormat>Widescreen</PresentationFormat>
  <Paragraphs>1087</Paragraphs>
  <Slides>93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Calibri</vt:lpstr>
      <vt:lpstr>Comic Sans MS</vt:lpstr>
      <vt:lpstr>Corbel</vt:lpstr>
      <vt:lpstr>Wingdings 2</vt:lpstr>
      <vt:lpstr>Frame</vt:lpstr>
      <vt:lpstr>Step by Step Instruction:    How to Plan a Breakfast Menu  Professional Standards Learning Code 1100 Length: 1.5 hours</vt:lpstr>
      <vt:lpstr>Step by Step Instruction:    How to Plan a Breakfast Menu</vt:lpstr>
      <vt:lpstr>Step by Step Instruction:    How to Plan a Breakfast Menu</vt:lpstr>
      <vt:lpstr>Step by Step Instruction:    How to Plan a Breakfast Menu</vt:lpstr>
      <vt:lpstr>Comprehension Check Questions</vt:lpstr>
      <vt:lpstr>Step by Step Instruction:    How to Plan a Breakfast Menu</vt:lpstr>
      <vt:lpstr> </vt:lpstr>
      <vt:lpstr>Background</vt:lpstr>
      <vt:lpstr>Definitions</vt:lpstr>
      <vt:lpstr>Meet your leader!</vt:lpstr>
      <vt:lpstr> </vt:lpstr>
      <vt:lpstr>SBP Meal Pattern Overview</vt:lpstr>
      <vt:lpstr>SBP Meal Pattern Overview</vt:lpstr>
      <vt:lpstr>SBP Meal Pattern Overview</vt:lpstr>
      <vt:lpstr>SBP Meal Pattern Overview</vt:lpstr>
      <vt:lpstr>SBP Meal Pattern Overview</vt:lpstr>
      <vt:lpstr>SBP Meal Pattern Overview</vt:lpstr>
      <vt:lpstr>SBP Meal Pattern Overview</vt:lpstr>
      <vt:lpstr>SBP Meal Pattern Overview</vt:lpstr>
      <vt:lpstr>SBP Meal Pattern Overview</vt:lpstr>
      <vt:lpstr>Comprehension Check</vt:lpstr>
      <vt:lpstr>Comprehension Check  ANSWER</vt:lpstr>
      <vt:lpstr> </vt:lpstr>
      <vt:lpstr>SBP Meal Pattern Overview</vt:lpstr>
      <vt:lpstr>Getting Started</vt:lpstr>
      <vt:lpstr>Grains</vt:lpstr>
      <vt:lpstr>Entrée</vt:lpstr>
      <vt:lpstr>Comprehension Check</vt:lpstr>
      <vt:lpstr>Comprehension Check</vt:lpstr>
      <vt:lpstr>Fruit</vt:lpstr>
      <vt:lpstr>Fluid Milk</vt:lpstr>
      <vt:lpstr> </vt:lpstr>
      <vt:lpstr>Does the menu meet the Daily Requirements?</vt:lpstr>
      <vt:lpstr>Does the menu meet the Daily Requirements?</vt:lpstr>
      <vt:lpstr>Does the menu meet the Daily Requirements?</vt:lpstr>
      <vt:lpstr>Does the menu meet the Daily Requirements?</vt:lpstr>
      <vt:lpstr>Let’s look at our Menu Planner for Monday.</vt:lpstr>
      <vt:lpstr> </vt:lpstr>
      <vt:lpstr>Entrée</vt:lpstr>
      <vt:lpstr>Fruit</vt:lpstr>
      <vt:lpstr>Fluid Milk</vt:lpstr>
      <vt:lpstr>Does the menu meet the Daily Requirements?</vt:lpstr>
      <vt:lpstr>Does the menu meet the Daily Requirements?</vt:lpstr>
      <vt:lpstr>Does the menu meet the Daily Requirements?</vt:lpstr>
      <vt:lpstr>Does the menu meet the Daily Requirements?</vt:lpstr>
      <vt:lpstr>Let’s look at our Menu Planner for Tuesday.</vt:lpstr>
      <vt:lpstr>Entrée</vt:lpstr>
      <vt:lpstr>Fruit</vt:lpstr>
      <vt:lpstr>Fluid Milk</vt:lpstr>
      <vt:lpstr>Does the menu meet the Daily Requirements?</vt:lpstr>
      <vt:lpstr>Does the menu meet the Daily Requirements?</vt:lpstr>
      <vt:lpstr>Does the menu meet the Daily Requirements?</vt:lpstr>
      <vt:lpstr>Does the menu meet the Daily Requirements?</vt:lpstr>
      <vt:lpstr>Let’s look at our Menu Planner for Wednesday.</vt:lpstr>
      <vt:lpstr>Entrée</vt:lpstr>
      <vt:lpstr>Fruit</vt:lpstr>
      <vt:lpstr>Fluid Milk</vt:lpstr>
      <vt:lpstr>Does the menu meet the Daily Requirements?</vt:lpstr>
      <vt:lpstr>Does the menu meet the Daily Requirements?</vt:lpstr>
      <vt:lpstr>Does the menu meet the Daily Requirements?</vt:lpstr>
      <vt:lpstr>Does the menu meet the Daily Requirements?</vt:lpstr>
      <vt:lpstr>Let’s look at our Menu Planner for Thursday.</vt:lpstr>
      <vt:lpstr>Entrée</vt:lpstr>
      <vt:lpstr>Fruit</vt:lpstr>
      <vt:lpstr>Fluid Milk</vt:lpstr>
      <vt:lpstr>Does the menu meet the Daily Requirements?</vt:lpstr>
      <vt:lpstr>Does the menu meet the Daily Requirements?</vt:lpstr>
      <vt:lpstr>Does the menu meet the Daily Requirements?</vt:lpstr>
      <vt:lpstr>Does the menu meet the Daily Requirements?</vt:lpstr>
      <vt:lpstr>Let’s look at our Menu Planner for Friday.</vt:lpstr>
      <vt:lpstr>Comprehension Check</vt:lpstr>
      <vt:lpstr>Comprehension Check ANSWER</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End of Training</vt:lpstr>
      <vt:lpstr>End of Training</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Step-by-Step Instruction How To Plan a Breakfast Menu</dc:title>
  <dc:creator/>
  <cp:lastModifiedBy/>
  <cp:revision>869</cp:revision>
  <dcterms:modified xsi:type="dcterms:W3CDTF">2022-08-12T13:54:10Z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TC040015629991</vt:lpwstr>
  </property>
  <property fmtid="{D5CDD505-2E9C-101B-9397-08002B2CF9AE}" pid="3" name="ContentTypeId">
    <vt:lpwstr>0x0101005B7B1941E6B74341B1A0B874DE4BC610</vt:lpwstr>
  </property>
</Properties>
</file>