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58" r:id="rId6"/>
    <p:sldId id="283" r:id="rId7"/>
    <p:sldId id="284" r:id="rId8"/>
    <p:sldId id="285" r:id="rId9"/>
    <p:sldId id="286" r:id="rId10"/>
    <p:sldId id="287" r:id="rId11"/>
    <p:sldId id="288" r:id="rId12"/>
    <p:sldId id="290" r:id="rId13"/>
    <p:sldId id="291" r:id="rId14"/>
    <p:sldId id="292" r:id="rId15"/>
    <p:sldId id="293" r:id="rId16"/>
    <p:sldId id="294" r:id="rId17"/>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zlak, Callie" initials="KC" lastIdx="6" clrIdx="0">
    <p:extLst>
      <p:ext uri="{19B8F6BF-5375-455C-9EA6-DF929625EA0E}">
        <p15:presenceInfo xmlns:p15="http://schemas.microsoft.com/office/powerpoint/2012/main" userId="S-1-5-21-1871644240-2858738320-1929807923-1332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2169"/>
    <a:srgbClr val="012069"/>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6" y="1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68FA4FB8-1494-4BFC-A408-EEE84CF80117}" type="datetimeFigureOut">
              <a:rPr lang="en-US" smtClean="0"/>
              <a:t>9/8/2020</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6234AA89-3C25-47F7-86D5-CE8755587169}" type="slidenum">
              <a:rPr lang="en-US" smtClean="0"/>
              <a:t>‹#›</a:t>
            </a:fld>
            <a:endParaRPr lang="en-US"/>
          </a:p>
        </p:txBody>
      </p:sp>
    </p:spTree>
    <p:extLst>
      <p:ext uri="{BB962C8B-B14F-4D97-AF65-F5344CB8AC3E}">
        <p14:creationId xmlns:p14="http://schemas.microsoft.com/office/powerpoint/2010/main" val="392291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 New Statewide HS assessment has been determined- Grade 9 and Grade 11 ACT</a:t>
            </a:r>
          </a:p>
        </p:txBody>
      </p:sp>
      <p:sp>
        <p:nvSpPr>
          <p:cNvPr id="4" name="Slide Number Placeholder 3"/>
          <p:cNvSpPr>
            <a:spLocks noGrp="1"/>
          </p:cNvSpPr>
          <p:nvPr>
            <p:ph type="sldNum" sz="quarter" idx="5"/>
          </p:nvPr>
        </p:nvSpPr>
        <p:spPr/>
        <p:txBody>
          <a:bodyPr/>
          <a:lstStyle/>
          <a:p>
            <a:fld id="{6234AA89-3C25-47F7-86D5-CE8755587169}" type="slidenum">
              <a:rPr lang="en-US" smtClean="0"/>
              <a:t>4</a:t>
            </a:fld>
            <a:endParaRPr lang="en-US"/>
          </a:p>
        </p:txBody>
      </p:sp>
    </p:spTree>
    <p:extLst>
      <p:ext uri="{BB962C8B-B14F-4D97-AF65-F5344CB8AC3E}">
        <p14:creationId xmlns:p14="http://schemas.microsoft.com/office/powerpoint/2010/main" val="279116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specific steps/processes based on the vendor. However, the steps for ADE reimbursement will be the same.</a:t>
            </a:r>
          </a:p>
        </p:txBody>
      </p:sp>
      <p:sp>
        <p:nvSpPr>
          <p:cNvPr id="4" name="Slide Number Placeholder 3"/>
          <p:cNvSpPr>
            <a:spLocks noGrp="1"/>
          </p:cNvSpPr>
          <p:nvPr>
            <p:ph type="sldNum" sz="quarter" idx="5"/>
          </p:nvPr>
        </p:nvSpPr>
        <p:spPr/>
        <p:txBody>
          <a:bodyPr/>
          <a:lstStyle/>
          <a:p>
            <a:fld id="{6234AA89-3C25-47F7-86D5-CE8755587169}" type="slidenum">
              <a:rPr lang="en-US" smtClean="0"/>
              <a:t>6</a:t>
            </a:fld>
            <a:endParaRPr lang="en-US"/>
          </a:p>
        </p:txBody>
      </p:sp>
    </p:spTree>
    <p:extLst>
      <p:ext uri="{BB962C8B-B14F-4D97-AF65-F5344CB8AC3E}">
        <p14:creationId xmlns:p14="http://schemas.microsoft.com/office/powerpoint/2010/main" val="3866609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2020-2021 this will be AzM2 and the Census Field Test for </a:t>
            </a:r>
            <a:r>
              <a:rPr lang="en-US" dirty="0" err="1"/>
              <a:t>AzSCI</a:t>
            </a:r>
            <a:endParaRPr lang="en-US" dirty="0"/>
          </a:p>
        </p:txBody>
      </p:sp>
      <p:sp>
        <p:nvSpPr>
          <p:cNvPr id="4" name="Slide Number Placeholder 3"/>
          <p:cNvSpPr>
            <a:spLocks noGrp="1"/>
          </p:cNvSpPr>
          <p:nvPr>
            <p:ph type="sldNum" sz="quarter" idx="5"/>
          </p:nvPr>
        </p:nvSpPr>
        <p:spPr/>
        <p:txBody>
          <a:bodyPr/>
          <a:lstStyle/>
          <a:p>
            <a:fld id="{6234AA89-3C25-47F7-86D5-CE8755587169}" type="slidenum">
              <a:rPr lang="en-US" smtClean="0"/>
              <a:t>8</a:t>
            </a:fld>
            <a:endParaRPr lang="en-US"/>
          </a:p>
        </p:txBody>
      </p:sp>
    </p:spTree>
    <p:extLst>
      <p:ext uri="{BB962C8B-B14F-4D97-AF65-F5344CB8AC3E}">
        <p14:creationId xmlns:p14="http://schemas.microsoft.com/office/powerpoint/2010/main" val="1251854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SAT and ACT may have other test dates that they publish however, these are the dates designated as AZ State Test Dates for Menu of Assessments.  These State test options will allow us to receive test results needed to meet state deadlines</a:t>
            </a:r>
          </a:p>
        </p:txBody>
      </p:sp>
      <p:sp>
        <p:nvSpPr>
          <p:cNvPr id="4" name="Slide Number Placeholder 3"/>
          <p:cNvSpPr>
            <a:spLocks noGrp="1"/>
          </p:cNvSpPr>
          <p:nvPr>
            <p:ph type="sldNum" sz="quarter" idx="5"/>
          </p:nvPr>
        </p:nvSpPr>
        <p:spPr/>
        <p:txBody>
          <a:bodyPr/>
          <a:lstStyle/>
          <a:p>
            <a:fld id="{6234AA89-3C25-47F7-86D5-CE8755587169}" type="slidenum">
              <a:rPr lang="en-US" smtClean="0"/>
              <a:t>9</a:t>
            </a:fld>
            <a:endParaRPr lang="en-US"/>
          </a:p>
        </p:txBody>
      </p:sp>
    </p:spTree>
    <p:extLst>
      <p:ext uri="{BB962C8B-B14F-4D97-AF65-F5344CB8AC3E}">
        <p14:creationId xmlns:p14="http://schemas.microsoft.com/office/powerpoint/2010/main" val="9953503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dirty="0"/>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6" name="Holder 6"/>
          <p:cNvSpPr>
            <a:spLocks noGrp="1"/>
          </p:cNvSpPr>
          <p:nvPr>
            <p:ph type="sldNum" sz="quarter" idx="7"/>
          </p:nvPr>
        </p:nvSpPr>
        <p:spPr/>
        <p:txBody>
          <a:bodyPr lIns="0" tIns="0" rIns="0" bIns="0"/>
          <a:lstStyle>
            <a:lvl1pPr>
              <a:defRPr sz="1200" b="0" i="0">
                <a:solidFill>
                  <a:srgbClr val="888888"/>
                </a:solidFill>
                <a:latin typeface="Franklin Gothic Medium"/>
                <a:cs typeface="Franklin Gothic Medium"/>
              </a:defRPr>
            </a:lvl1pPr>
          </a:lstStyle>
          <a:p>
            <a:pPr marL="115570">
              <a:lnSpc>
                <a:spcPct val="100000"/>
              </a:lnSpc>
            </a:pPr>
            <a:fld id="{81D60167-4931-47E6-BA6A-407CBD079E47}" type="slidenum">
              <a:rPr dirty="0"/>
              <a:t>‹#›</a:t>
            </a:fld>
            <a:endParaRPr dirty="0"/>
          </a:p>
        </p:txBody>
      </p:sp>
      <p:pic>
        <p:nvPicPr>
          <p:cNvPr id="7" name="Picture 6" descr="A close up of a sign&#10;&#10;Description automatically generated">
            <a:extLst>
              <a:ext uri="{FF2B5EF4-FFF2-40B4-BE49-F238E27FC236}">
                <a16:creationId xmlns:a16="http://schemas.microsoft.com/office/drawing/2014/main" id="{8F5D0255-BC20-4167-BD8F-0579AF3B64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51909" y="433250"/>
            <a:ext cx="1440181" cy="144018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rgbClr val="012069"/>
                </a:solidFill>
                <a:latin typeface="Franklin Gothic Medium"/>
                <a:cs typeface="Franklin Gothic Medium"/>
              </a:defRPr>
            </a:lvl1pPr>
          </a:lstStyle>
          <a:p>
            <a:endParaRPr/>
          </a:p>
        </p:txBody>
      </p:sp>
      <p:sp>
        <p:nvSpPr>
          <p:cNvPr id="3" name="Holder 3"/>
          <p:cNvSpPr>
            <a:spLocks noGrp="1"/>
          </p:cNvSpPr>
          <p:nvPr>
            <p:ph type="body" idx="1"/>
          </p:nvPr>
        </p:nvSpPr>
        <p:spPr>
          <a:xfrm>
            <a:off x="443780" y="1498600"/>
            <a:ext cx="8261779" cy="3860800"/>
          </a:xfrm>
        </p:spPr>
        <p:txBody>
          <a:bodyPr lIns="0" tIns="0" rIns="0" bIns="0"/>
          <a:lstStyle>
            <a:lvl1pPr>
              <a:defRPr sz="2800" b="0" i="0">
                <a:solidFill>
                  <a:schemeClr val="tx1"/>
                </a:solidFill>
                <a:latin typeface="Franklin Gothic Medium"/>
                <a:cs typeface="Franklin Gothic Medium"/>
              </a:defRPr>
            </a:lvl1pPr>
          </a:lstStyle>
          <a:p>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76200"/>
          </a:xfrm>
          <a:custGeom>
            <a:avLst/>
            <a:gdLst/>
            <a:ahLst/>
            <a:cxnLst/>
            <a:rect l="l" t="t" r="r" b="b"/>
            <a:pathLst>
              <a:path w="9144000" h="76200">
                <a:moveTo>
                  <a:pt x="0" y="76200"/>
                </a:moveTo>
                <a:lnTo>
                  <a:pt x="9144000" y="76200"/>
                </a:lnTo>
                <a:lnTo>
                  <a:pt x="9144000" y="0"/>
                </a:lnTo>
                <a:lnTo>
                  <a:pt x="0" y="0"/>
                </a:lnTo>
                <a:lnTo>
                  <a:pt x="0" y="76200"/>
                </a:lnTo>
                <a:close/>
              </a:path>
            </a:pathLst>
          </a:custGeom>
          <a:solidFill>
            <a:srgbClr val="002069"/>
          </a:solidFill>
        </p:spPr>
        <p:txBody>
          <a:bodyPr wrap="square" lIns="0" tIns="0" rIns="0" bIns="0" rtlCol="0"/>
          <a:lstStyle/>
          <a:p>
            <a:endParaRPr/>
          </a:p>
        </p:txBody>
      </p:sp>
      <p:sp>
        <p:nvSpPr>
          <p:cNvPr id="19" name="bk object 19"/>
          <p:cNvSpPr/>
          <p:nvPr/>
        </p:nvSpPr>
        <p:spPr>
          <a:xfrm>
            <a:off x="-2" y="38100"/>
            <a:ext cx="9144000" cy="1066800"/>
          </a:xfrm>
          <a:prstGeom prst="rect">
            <a:avLst/>
          </a:prstGeom>
          <a:blipFill>
            <a:blip r:embed="rId2" cstate="print"/>
            <a:stretch>
              <a:fillRect/>
            </a:stretch>
          </a:blipFill>
          <a:ln>
            <a:noFill/>
          </a:ln>
        </p:spPr>
        <p:txBody>
          <a:bodyPr wrap="square" lIns="0" tIns="0" rIns="0" bIns="0" rtlCol="0"/>
          <a:lstStyle/>
          <a:p>
            <a:endParaRPr/>
          </a:p>
        </p:txBody>
      </p:sp>
      <p:sp>
        <p:nvSpPr>
          <p:cNvPr id="2" name="Holder 2"/>
          <p:cNvSpPr>
            <a:spLocks noGrp="1"/>
          </p:cNvSpPr>
          <p:nvPr>
            <p:ph type="title"/>
          </p:nvPr>
        </p:nvSpPr>
        <p:spPr>
          <a:xfrm>
            <a:off x="1030628" y="325278"/>
            <a:ext cx="7082739" cy="492443"/>
          </a:xfrm>
        </p:spPr>
        <p:txBody>
          <a:bodyPr lIns="0" tIns="0" rIns="0" bIns="0"/>
          <a:lstStyle>
            <a:lvl1pPr>
              <a:defRPr sz="3200" b="0" i="0">
                <a:solidFill>
                  <a:srgbClr val="012069"/>
                </a:solidFill>
                <a:latin typeface="Franklin Gothic Medium"/>
                <a:cs typeface="Franklin Gothic Medium"/>
              </a:defRPr>
            </a:lvl1pPr>
          </a:lstStyle>
          <a:p>
            <a:endParaRPr dirty="0"/>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7" name="Holder 7"/>
          <p:cNvSpPr>
            <a:spLocks noGrp="1"/>
          </p:cNvSpPr>
          <p:nvPr>
            <p:ph type="sldNum" sz="quarter" idx="7"/>
          </p:nvPr>
        </p:nvSpPr>
        <p:spPr/>
        <p:txBody>
          <a:bodyPr lIns="0" tIns="0" rIns="0" bIns="0"/>
          <a:lstStyle>
            <a:lvl1pPr>
              <a:defRPr sz="1200" b="0" i="0">
                <a:solidFill>
                  <a:srgbClr val="888888"/>
                </a:solidFill>
                <a:latin typeface="Franklin Gothic Medium"/>
                <a:cs typeface="Franklin Gothic Medium"/>
              </a:defRPr>
            </a:lvl1pPr>
          </a:lstStyle>
          <a:p>
            <a:pPr marL="115570">
              <a:lnSpc>
                <a:spcPct val="100000"/>
              </a:lnSpc>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030630" y="304800"/>
            <a:ext cx="7082739" cy="492443"/>
          </a:xfrm>
        </p:spPr>
        <p:txBody>
          <a:bodyPr lIns="0" tIns="0" rIns="0" bIns="0"/>
          <a:lstStyle>
            <a:lvl1pPr>
              <a:defRPr sz="3200" b="0" i="0">
                <a:solidFill>
                  <a:srgbClr val="012069"/>
                </a:solidFill>
                <a:latin typeface="Franklin Gothic Medium"/>
                <a:cs typeface="Franklin Gothic Medium"/>
              </a:defRPr>
            </a:lvl1pPr>
          </a:lstStyle>
          <a:p>
            <a:endParaRPr dirty="0"/>
          </a:p>
        </p:txBody>
      </p:sp>
      <p:sp>
        <p:nvSpPr>
          <p:cNvPr id="5" name="Holder 5"/>
          <p:cNvSpPr>
            <a:spLocks noGrp="1"/>
          </p:cNvSpPr>
          <p:nvPr>
            <p:ph type="sldNum" sz="quarter" idx="7"/>
          </p:nvPr>
        </p:nvSpPr>
        <p:spPr/>
        <p:txBody>
          <a:bodyPr lIns="0" tIns="0" rIns="0" bIns="0"/>
          <a:lstStyle>
            <a:lvl1pPr>
              <a:defRPr sz="1200" b="0" i="0">
                <a:solidFill>
                  <a:srgbClr val="888888"/>
                </a:solidFill>
                <a:latin typeface="Franklin Gothic Medium"/>
                <a:cs typeface="Franklin Gothic Medium"/>
              </a:defRPr>
            </a:lvl1pPr>
          </a:lstStyle>
          <a:p>
            <a:pPr marL="115570">
              <a:lnSpc>
                <a:spcPct val="100000"/>
              </a:lnSpc>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76200"/>
          </a:xfrm>
          <a:custGeom>
            <a:avLst/>
            <a:gdLst/>
            <a:ahLst/>
            <a:cxnLst/>
            <a:rect l="l" t="t" r="r" b="b"/>
            <a:pathLst>
              <a:path w="9144000" h="76200">
                <a:moveTo>
                  <a:pt x="0" y="76200"/>
                </a:moveTo>
                <a:lnTo>
                  <a:pt x="9144000" y="76200"/>
                </a:lnTo>
                <a:lnTo>
                  <a:pt x="9144000" y="0"/>
                </a:lnTo>
                <a:lnTo>
                  <a:pt x="0" y="0"/>
                </a:lnTo>
                <a:lnTo>
                  <a:pt x="0" y="76200"/>
                </a:lnTo>
                <a:close/>
              </a:path>
            </a:pathLst>
          </a:custGeom>
          <a:solidFill>
            <a:srgbClr val="002069"/>
          </a:solidFill>
          <a:ln>
            <a:solidFill>
              <a:schemeClr val="accent1"/>
            </a:solidFill>
          </a:ln>
        </p:spPr>
        <p:txBody>
          <a:bodyPr wrap="square" lIns="0" tIns="0" rIns="0" bIns="0" rtlCol="0"/>
          <a:lstStyle/>
          <a:p>
            <a:endParaRPr/>
          </a:p>
        </p:txBody>
      </p:sp>
      <p:sp>
        <p:nvSpPr>
          <p:cNvPr id="19" name="bk object 19"/>
          <p:cNvSpPr/>
          <p:nvPr/>
        </p:nvSpPr>
        <p:spPr>
          <a:xfrm>
            <a:off x="0" y="76200"/>
            <a:ext cx="9144000" cy="1066800"/>
          </a:xfrm>
          <a:prstGeom prst="rect">
            <a:avLst/>
          </a:prstGeom>
          <a:blipFill>
            <a:blip r:embed="rId2" cstate="print"/>
            <a:stretch>
              <a:fillRect/>
            </a:stretch>
          </a:blipFill>
        </p:spPr>
        <p:txBody>
          <a:bodyPr wrap="square" lIns="0" tIns="0" rIns="0" bIns="0" rtlCol="0"/>
          <a:lstStyle/>
          <a:p>
            <a:endParaRPr/>
          </a:p>
        </p:txBody>
      </p:sp>
      <p:sp>
        <p:nvSpPr>
          <p:cNvPr id="4" name="Holder 4"/>
          <p:cNvSpPr>
            <a:spLocks noGrp="1"/>
          </p:cNvSpPr>
          <p:nvPr>
            <p:ph type="sldNum" sz="quarter" idx="7"/>
          </p:nvPr>
        </p:nvSpPr>
        <p:spPr/>
        <p:txBody>
          <a:bodyPr lIns="0" tIns="0" rIns="0" bIns="0"/>
          <a:lstStyle>
            <a:lvl1pPr>
              <a:defRPr sz="1200" b="0" i="0">
                <a:solidFill>
                  <a:srgbClr val="888888"/>
                </a:solidFill>
                <a:latin typeface="Franklin Gothic Medium"/>
                <a:cs typeface="Franklin Gothic Medium"/>
              </a:defRPr>
            </a:lvl1pPr>
          </a:lstStyle>
          <a:p>
            <a:pPr marL="115570">
              <a:lnSpc>
                <a:spcPct val="100000"/>
              </a:lnSpc>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76200"/>
          </a:xfrm>
          <a:custGeom>
            <a:avLst/>
            <a:gdLst/>
            <a:ahLst/>
            <a:cxnLst/>
            <a:rect l="l" t="t" r="r" b="b"/>
            <a:pathLst>
              <a:path w="9144000" h="76200">
                <a:moveTo>
                  <a:pt x="0" y="76200"/>
                </a:moveTo>
                <a:lnTo>
                  <a:pt x="9144000" y="76200"/>
                </a:lnTo>
                <a:lnTo>
                  <a:pt x="9144000" y="0"/>
                </a:lnTo>
                <a:lnTo>
                  <a:pt x="0" y="0"/>
                </a:lnTo>
                <a:lnTo>
                  <a:pt x="0" y="76200"/>
                </a:lnTo>
                <a:close/>
              </a:path>
            </a:pathLst>
          </a:custGeom>
          <a:solidFill>
            <a:srgbClr val="012069"/>
          </a:solidFill>
          <a:ln>
            <a:solidFill>
              <a:srgbClr val="012169"/>
            </a:solidFill>
          </a:ln>
        </p:spPr>
        <p:txBody>
          <a:bodyPr wrap="square" lIns="0" tIns="0" rIns="0" bIns="0" rtlCol="0"/>
          <a:lstStyle/>
          <a:p>
            <a:endParaRPr/>
          </a:p>
        </p:txBody>
      </p:sp>
      <p:sp>
        <p:nvSpPr>
          <p:cNvPr id="2" name="Holder 2"/>
          <p:cNvSpPr>
            <a:spLocks noGrp="1"/>
          </p:cNvSpPr>
          <p:nvPr>
            <p:ph type="title"/>
          </p:nvPr>
        </p:nvSpPr>
        <p:spPr>
          <a:xfrm>
            <a:off x="1030629" y="151319"/>
            <a:ext cx="7082739" cy="492443"/>
          </a:xfrm>
          <a:prstGeom prst="rect">
            <a:avLst/>
          </a:prstGeom>
        </p:spPr>
        <p:txBody>
          <a:bodyPr wrap="square" lIns="0" tIns="0" rIns="0" bIns="0">
            <a:spAutoFit/>
          </a:bodyPr>
          <a:lstStyle>
            <a:lvl1pPr>
              <a:defRPr sz="3200" b="0" i="0">
                <a:solidFill>
                  <a:srgbClr val="012069"/>
                </a:solidFill>
                <a:latin typeface="Franklin Gothic Medium"/>
                <a:cs typeface="Franklin Gothic Medium"/>
              </a:defRPr>
            </a:lvl1pPr>
          </a:lstStyle>
          <a:p>
            <a:endParaRPr dirty="0"/>
          </a:p>
        </p:txBody>
      </p:sp>
      <p:sp>
        <p:nvSpPr>
          <p:cNvPr id="3" name="Holder 3"/>
          <p:cNvSpPr>
            <a:spLocks noGrp="1"/>
          </p:cNvSpPr>
          <p:nvPr>
            <p:ph type="body" idx="1"/>
          </p:nvPr>
        </p:nvSpPr>
        <p:spPr>
          <a:xfrm>
            <a:off x="348818" y="1580451"/>
            <a:ext cx="8446363" cy="3860800"/>
          </a:xfrm>
          <a:prstGeom prst="rect">
            <a:avLst/>
          </a:prstGeom>
        </p:spPr>
        <p:txBody>
          <a:bodyPr wrap="square" lIns="0" tIns="0" rIns="0" bIns="0">
            <a:spAutoFit/>
          </a:bodyPr>
          <a:lstStyle>
            <a:lvl1pPr>
              <a:defRPr sz="2800" b="0" i="0">
                <a:solidFill>
                  <a:schemeClr val="tx1"/>
                </a:solidFill>
                <a:latin typeface="Franklin Gothic Medium"/>
                <a:cs typeface="Franklin Gothic Medium"/>
              </a:defRPr>
            </a:lvl1pPr>
          </a:lstStyle>
          <a:p>
            <a:endParaRPr dirty="0"/>
          </a:p>
        </p:txBody>
      </p:sp>
      <p:sp>
        <p:nvSpPr>
          <p:cNvPr id="6" name="Holder 6"/>
          <p:cNvSpPr>
            <a:spLocks noGrp="1"/>
          </p:cNvSpPr>
          <p:nvPr>
            <p:ph type="sldNum" sz="quarter" idx="7"/>
          </p:nvPr>
        </p:nvSpPr>
        <p:spPr>
          <a:xfrm>
            <a:off x="8694673" y="6488912"/>
            <a:ext cx="230504" cy="198754"/>
          </a:xfrm>
          <a:prstGeom prst="rect">
            <a:avLst/>
          </a:prstGeom>
        </p:spPr>
        <p:txBody>
          <a:bodyPr wrap="square" lIns="0" tIns="0" rIns="0" bIns="0">
            <a:spAutoFit/>
          </a:bodyPr>
          <a:lstStyle>
            <a:lvl1pPr>
              <a:defRPr sz="1200" b="0" i="0">
                <a:solidFill>
                  <a:srgbClr val="888888"/>
                </a:solidFill>
                <a:latin typeface="Franklin Gothic Medium"/>
                <a:cs typeface="Franklin Gothic Medium"/>
              </a:defRPr>
            </a:lvl1pPr>
          </a:lstStyle>
          <a:p>
            <a:pPr marL="115570">
              <a:lnSpc>
                <a:spcPct val="100000"/>
              </a:lnSpc>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solidFill>
            <a:schemeClr val="accent1"/>
          </a:solidFill>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azsbe.az.gov/menu-assessments" TargetMode="External"/><Relationship Id="rId2" Type="http://schemas.openxmlformats.org/officeDocument/2006/relationships/hyperlink" Target="https://www.azleg.gov/viewdocument/?docName=https://www.azleg.gov/ars/15/00741-02.htm" TargetMode="External"/><Relationship Id="rId1" Type="http://schemas.openxmlformats.org/officeDocument/2006/relationships/slideLayout" Target="../slideLayouts/slideLayout3.xml"/><Relationship Id="rId4" Type="http://schemas.openxmlformats.org/officeDocument/2006/relationships/hyperlink" Target="http://www.azed.gov/assessment/menu-of-assessment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F5ACF-58A5-430D-B548-56981423FCC4}"/>
              </a:ext>
            </a:extLst>
          </p:cNvPr>
          <p:cNvSpPr>
            <a:spLocks noGrp="1"/>
          </p:cNvSpPr>
          <p:nvPr>
            <p:ph type="ctrTitle"/>
          </p:nvPr>
        </p:nvSpPr>
        <p:spPr>
          <a:xfrm>
            <a:off x="685800" y="2125980"/>
            <a:ext cx="7772400" cy="1477328"/>
          </a:xfrm>
        </p:spPr>
        <p:txBody>
          <a:bodyPr/>
          <a:lstStyle/>
          <a:p>
            <a:pPr algn="ctr"/>
            <a:r>
              <a:rPr lang="en-US" dirty="0"/>
              <a:t>Menu of Assessments </a:t>
            </a:r>
            <a:br>
              <a:rPr lang="en-US" dirty="0"/>
            </a:br>
            <a:r>
              <a:rPr lang="en-US" dirty="0"/>
              <a:t>2020-2021 </a:t>
            </a:r>
            <a:br>
              <a:rPr lang="en-US" dirty="0"/>
            </a:br>
            <a:r>
              <a:rPr lang="en-US" dirty="0"/>
              <a:t>Webinar</a:t>
            </a:r>
          </a:p>
        </p:txBody>
      </p:sp>
      <p:sp>
        <p:nvSpPr>
          <p:cNvPr id="3" name="Subtitle 2">
            <a:extLst>
              <a:ext uri="{FF2B5EF4-FFF2-40B4-BE49-F238E27FC236}">
                <a16:creationId xmlns:a16="http://schemas.microsoft.com/office/drawing/2014/main" id="{EFA6E090-9BA7-436A-86FB-0D1015797EB8}"/>
              </a:ext>
            </a:extLst>
          </p:cNvPr>
          <p:cNvSpPr>
            <a:spLocks noGrp="1"/>
          </p:cNvSpPr>
          <p:nvPr>
            <p:ph type="subTitle" idx="4"/>
          </p:nvPr>
        </p:nvSpPr>
        <p:spPr>
          <a:xfrm>
            <a:off x="1371600" y="3840480"/>
            <a:ext cx="6400800" cy="1107996"/>
          </a:xfrm>
        </p:spPr>
        <p:txBody>
          <a:bodyPr/>
          <a:lstStyle/>
          <a:p>
            <a:pPr algn="ctr"/>
            <a:r>
              <a:rPr lang="en-US" sz="2400" dirty="0"/>
              <a:t>Audra Ahumada</a:t>
            </a:r>
          </a:p>
          <a:p>
            <a:pPr algn="ctr"/>
            <a:r>
              <a:rPr lang="en-US" sz="2400" dirty="0"/>
              <a:t>Deputy Associate Superintendent of Assessment</a:t>
            </a:r>
          </a:p>
          <a:p>
            <a:pPr algn="ctr"/>
            <a:r>
              <a:rPr lang="en-US" sz="2400" dirty="0"/>
              <a:t>Arizona Department of Education</a:t>
            </a:r>
          </a:p>
        </p:txBody>
      </p:sp>
    </p:spTree>
    <p:extLst>
      <p:ext uri="{BB962C8B-B14F-4D97-AF65-F5344CB8AC3E}">
        <p14:creationId xmlns:p14="http://schemas.microsoft.com/office/powerpoint/2010/main" val="307184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DFD46-CCE7-45F5-B232-D759BC56EACB}"/>
              </a:ext>
            </a:extLst>
          </p:cNvPr>
          <p:cNvSpPr>
            <a:spLocks noGrp="1"/>
          </p:cNvSpPr>
          <p:nvPr>
            <p:ph type="title"/>
          </p:nvPr>
        </p:nvSpPr>
        <p:spPr>
          <a:xfrm>
            <a:off x="381000" y="325278"/>
            <a:ext cx="8382000" cy="984885"/>
          </a:xfrm>
        </p:spPr>
        <p:txBody>
          <a:bodyPr/>
          <a:lstStyle/>
          <a:p>
            <a:r>
              <a:rPr lang="en-US" dirty="0"/>
              <a:t>Menu of Assessments – Important Documents</a:t>
            </a:r>
          </a:p>
        </p:txBody>
      </p:sp>
      <p:pic>
        <p:nvPicPr>
          <p:cNvPr id="5" name="Content Placeholder 4">
            <a:extLst>
              <a:ext uri="{FF2B5EF4-FFF2-40B4-BE49-F238E27FC236}">
                <a16:creationId xmlns:a16="http://schemas.microsoft.com/office/drawing/2014/main" id="{00C660E7-7CE3-450B-A547-8E69892C5896}"/>
              </a:ext>
            </a:extLst>
          </p:cNvPr>
          <p:cNvPicPr>
            <a:picLocks noGrp="1" noChangeAspect="1"/>
          </p:cNvPicPr>
          <p:nvPr>
            <p:ph sz="half" idx="2"/>
          </p:nvPr>
        </p:nvPicPr>
        <p:blipFill>
          <a:blip r:embed="rId2"/>
          <a:stretch>
            <a:fillRect/>
          </a:stretch>
        </p:blipFill>
        <p:spPr>
          <a:xfrm>
            <a:off x="592100" y="1447800"/>
            <a:ext cx="3708474" cy="4525963"/>
          </a:xfrm>
          <a:prstGeom prst="rect">
            <a:avLst/>
          </a:prstGeom>
        </p:spPr>
      </p:pic>
      <p:sp>
        <p:nvSpPr>
          <p:cNvPr id="7" name="TextBox 6">
            <a:extLst>
              <a:ext uri="{FF2B5EF4-FFF2-40B4-BE49-F238E27FC236}">
                <a16:creationId xmlns:a16="http://schemas.microsoft.com/office/drawing/2014/main" id="{6C412C2D-470C-4CF2-8F42-0B50C7830EC5}"/>
              </a:ext>
            </a:extLst>
          </p:cNvPr>
          <p:cNvSpPr txBox="1"/>
          <p:nvPr/>
        </p:nvSpPr>
        <p:spPr>
          <a:xfrm>
            <a:off x="1478845" y="6348056"/>
            <a:ext cx="6186309" cy="369332"/>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dirty="0"/>
              <a:t>https://azsbe.az.gov/assessments-and-menu-assessments</a:t>
            </a:r>
          </a:p>
        </p:txBody>
      </p:sp>
      <p:pic>
        <p:nvPicPr>
          <p:cNvPr id="14" name="Picture 13">
            <a:extLst>
              <a:ext uri="{FF2B5EF4-FFF2-40B4-BE49-F238E27FC236}">
                <a16:creationId xmlns:a16="http://schemas.microsoft.com/office/drawing/2014/main" id="{8477C78C-DE3A-4D84-903F-1BA0612D3CC0}"/>
              </a:ext>
            </a:extLst>
          </p:cNvPr>
          <p:cNvPicPr>
            <a:picLocks noChangeAspect="1"/>
          </p:cNvPicPr>
          <p:nvPr/>
        </p:nvPicPr>
        <p:blipFill>
          <a:blip r:embed="rId3"/>
          <a:stretch>
            <a:fillRect/>
          </a:stretch>
        </p:blipFill>
        <p:spPr>
          <a:xfrm>
            <a:off x="4953000" y="1524000"/>
            <a:ext cx="3528252" cy="4419600"/>
          </a:xfrm>
          <a:prstGeom prst="rect">
            <a:avLst/>
          </a:prstGeom>
        </p:spPr>
      </p:pic>
    </p:spTree>
    <p:extLst>
      <p:ext uri="{BB962C8B-B14F-4D97-AF65-F5344CB8AC3E}">
        <p14:creationId xmlns:p14="http://schemas.microsoft.com/office/powerpoint/2010/main" val="4221401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E511E-3711-4056-81C3-2494268116D1}"/>
              </a:ext>
            </a:extLst>
          </p:cNvPr>
          <p:cNvSpPr>
            <a:spLocks noGrp="1"/>
          </p:cNvSpPr>
          <p:nvPr>
            <p:ph type="title"/>
          </p:nvPr>
        </p:nvSpPr>
        <p:spPr>
          <a:xfrm>
            <a:off x="457200" y="325279"/>
            <a:ext cx="8305800" cy="665322"/>
          </a:xfrm>
        </p:spPr>
        <p:txBody>
          <a:bodyPr/>
          <a:lstStyle/>
          <a:p>
            <a:r>
              <a:rPr lang="en-US" dirty="0"/>
              <a:t>Menu of Assessments – Important Information</a:t>
            </a:r>
          </a:p>
        </p:txBody>
      </p:sp>
      <p:sp>
        <p:nvSpPr>
          <p:cNvPr id="6" name="Content Placeholder 5">
            <a:extLst>
              <a:ext uri="{FF2B5EF4-FFF2-40B4-BE49-F238E27FC236}">
                <a16:creationId xmlns:a16="http://schemas.microsoft.com/office/drawing/2014/main" id="{54037F74-16AB-40AC-B24B-328F69EE87A5}"/>
              </a:ext>
            </a:extLst>
          </p:cNvPr>
          <p:cNvSpPr>
            <a:spLocks noGrp="1"/>
          </p:cNvSpPr>
          <p:nvPr>
            <p:ph sz="half" idx="2"/>
          </p:nvPr>
        </p:nvSpPr>
        <p:spPr>
          <a:xfrm>
            <a:off x="457200" y="1577341"/>
            <a:ext cx="8229600" cy="4747260"/>
          </a:xfrm>
        </p:spPr>
        <p:txBody>
          <a:bodyPr/>
          <a:lstStyle/>
          <a:p>
            <a:r>
              <a:rPr lang="en-US" dirty="0">
                <a:latin typeface="Gotham-Book"/>
                <a:cs typeface="Gotham-Book"/>
              </a:rPr>
              <a:t>The state statute governing Menu of Assessments: </a:t>
            </a:r>
            <a:r>
              <a:rPr lang="en-US" dirty="0">
                <a:latin typeface="Gotham-Book"/>
                <a:cs typeface="Gotham-Book"/>
                <a:hlinkClick r:id="rId2">
                  <a:extLst>
                    <a:ext uri="{A12FA001-AC4F-418D-AE19-62706E023703}">
                      <ahyp:hlinkClr xmlns:ahyp="http://schemas.microsoft.com/office/drawing/2018/hyperlinkcolor" val="tx"/>
                    </a:ext>
                  </a:extLst>
                </a:hlinkClick>
              </a:rPr>
              <a:t>https://www.azleg.gov/viewdocument/?docName=https://www.azleg.gov/ars/15/00741-02.htm</a:t>
            </a:r>
            <a:endParaRPr lang="en-US" dirty="0">
              <a:latin typeface="Gotham-Book"/>
              <a:cs typeface="Gotham-Book"/>
            </a:endParaRPr>
          </a:p>
          <a:p>
            <a:endParaRPr lang="en-US" spc="-10" dirty="0">
              <a:latin typeface="Gotham-Book"/>
              <a:cs typeface="Gotham-Book"/>
            </a:endParaRPr>
          </a:p>
          <a:p>
            <a:r>
              <a:rPr lang="en-US" spc="-10" dirty="0">
                <a:latin typeface="Gotham-Book"/>
                <a:cs typeface="Gotham-Book"/>
              </a:rPr>
              <a:t>State Board of Education Website: </a:t>
            </a:r>
            <a:r>
              <a:rPr lang="en-US" spc="-10" dirty="0">
                <a:latin typeface="Gotham-Book"/>
                <a:cs typeface="Gotham-Book"/>
                <a:hlinkClick r:id="rId3">
                  <a:extLst>
                    <a:ext uri="{A12FA001-AC4F-418D-AE19-62706E023703}">
                      <ahyp:hlinkClr xmlns:ahyp="http://schemas.microsoft.com/office/drawing/2018/hyperlinkcolor" val="tx"/>
                    </a:ext>
                  </a:extLst>
                </a:hlinkClick>
              </a:rPr>
              <a:t>https://azsbe.az.gov/menu-assessments</a:t>
            </a:r>
            <a:endParaRPr lang="en-US" spc="-10" dirty="0">
              <a:latin typeface="Gotham-Book"/>
              <a:cs typeface="Gotham-Book"/>
            </a:endParaRPr>
          </a:p>
          <a:p>
            <a:endParaRPr lang="en-US" spc="-10" dirty="0">
              <a:latin typeface="Gotham-Book"/>
              <a:cs typeface="Gotham-Book"/>
            </a:endParaRPr>
          </a:p>
          <a:p>
            <a:r>
              <a:rPr lang="en-US" spc="-10" dirty="0">
                <a:latin typeface="Gotham-Book"/>
                <a:cs typeface="Gotham-Book"/>
              </a:rPr>
              <a:t>Arizona Department of Education website: </a:t>
            </a:r>
            <a:r>
              <a:rPr lang="en-US" dirty="0">
                <a:hlinkClick r:id="rId4">
                  <a:extLst>
                    <a:ext uri="{A12FA001-AC4F-418D-AE19-62706E023703}">
                      <ahyp:hlinkClr xmlns:ahyp="http://schemas.microsoft.com/office/drawing/2018/hyperlinkcolor" val="tx"/>
                    </a:ext>
                  </a:extLst>
                </a:hlinkClick>
              </a:rPr>
              <a:t>http://www.azed.gov/assessment/menu-of-assessments/</a:t>
            </a:r>
            <a:endParaRPr lang="en-US" spc="-10" dirty="0">
              <a:latin typeface="Gotham-Book"/>
              <a:cs typeface="Gotham-Book"/>
            </a:endParaRPr>
          </a:p>
          <a:p>
            <a:endParaRPr lang="en-US" dirty="0"/>
          </a:p>
        </p:txBody>
      </p:sp>
    </p:spTree>
    <p:extLst>
      <p:ext uri="{BB962C8B-B14F-4D97-AF65-F5344CB8AC3E}">
        <p14:creationId xmlns:p14="http://schemas.microsoft.com/office/powerpoint/2010/main" val="1268813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BCC34-7822-4D40-AF18-977977F29825}"/>
              </a:ext>
            </a:extLst>
          </p:cNvPr>
          <p:cNvSpPr>
            <a:spLocks noGrp="1"/>
          </p:cNvSpPr>
          <p:nvPr>
            <p:ph type="title"/>
          </p:nvPr>
        </p:nvSpPr>
        <p:spPr/>
        <p:txBody>
          <a:bodyPr/>
          <a:lstStyle/>
          <a:p>
            <a:r>
              <a:rPr lang="en-US" dirty="0"/>
              <a:t>Menu of Assessments - Changes</a:t>
            </a:r>
          </a:p>
        </p:txBody>
      </p:sp>
      <p:sp>
        <p:nvSpPr>
          <p:cNvPr id="3" name="Content Placeholder 2">
            <a:extLst>
              <a:ext uri="{FF2B5EF4-FFF2-40B4-BE49-F238E27FC236}">
                <a16:creationId xmlns:a16="http://schemas.microsoft.com/office/drawing/2014/main" id="{A2857CD9-8048-4ED0-94D7-BEE93F40E834}"/>
              </a:ext>
            </a:extLst>
          </p:cNvPr>
          <p:cNvSpPr>
            <a:spLocks noGrp="1"/>
          </p:cNvSpPr>
          <p:nvPr>
            <p:ph sz="half" idx="2"/>
          </p:nvPr>
        </p:nvSpPr>
        <p:spPr>
          <a:xfrm>
            <a:off x="495300" y="2069784"/>
            <a:ext cx="8153400" cy="3016210"/>
          </a:xfrm>
        </p:spPr>
        <p:txBody>
          <a:bodyPr/>
          <a:lstStyle/>
          <a:p>
            <a:pPr algn="ctr"/>
            <a:r>
              <a:rPr lang="en-US" dirty="0"/>
              <a:t>If your LEA has decided to withdraw their notification to participate in the 2020-2021 Menu of Assessments, send an email with the name of your LEA from your Superintendent/Charter Holder to Testing Inbox &lt;Testing@azed.gov&gt;  </a:t>
            </a:r>
            <a:r>
              <a:rPr lang="en-US" b="1" dirty="0"/>
              <a:t>no later than September 18, 2020.</a:t>
            </a:r>
          </a:p>
          <a:p>
            <a:endParaRPr lang="en-US" dirty="0"/>
          </a:p>
        </p:txBody>
      </p:sp>
    </p:spTree>
    <p:extLst>
      <p:ext uri="{BB962C8B-B14F-4D97-AF65-F5344CB8AC3E}">
        <p14:creationId xmlns:p14="http://schemas.microsoft.com/office/powerpoint/2010/main" val="641383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0CE26-99BE-468E-9516-7203CB6C158C}"/>
              </a:ext>
            </a:extLst>
          </p:cNvPr>
          <p:cNvSpPr>
            <a:spLocks noGrp="1"/>
          </p:cNvSpPr>
          <p:nvPr>
            <p:ph type="title"/>
          </p:nvPr>
        </p:nvSpPr>
        <p:spPr/>
        <p:txBody>
          <a:bodyPr/>
          <a:lstStyle/>
          <a:p>
            <a:r>
              <a:rPr lang="en-US" dirty="0"/>
              <a:t>Menu of Assessments 2020 - 2021</a:t>
            </a:r>
          </a:p>
        </p:txBody>
      </p:sp>
      <p:sp>
        <p:nvSpPr>
          <p:cNvPr id="3" name="Content Placeholder 2">
            <a:extLst>
              <a:ext uri="{FF2B5EF4-FFF2-40B4-BE49-F238E27FC236}">
                <a16:creationId xmlns:a16="http://schemas.microsoft.com/office/drawing/2014/main" id="{9BDB40E2-3767-416E-93E9-8B6DE7BD7B1C}"/>
              </a:ext>
            </a:extLst>
          </p:cNvPr>
          <p:cNvSpPr>
            <a:spLocks noGrp="1"/>
          </p:cNvSpPr>
          <p:nvPr>
            <p:ph sz="half" idx="2"/>
          </p:nvPr>
        </p:nvSpPr>
        <p:spPr>
          <a:xfrm>
            <a:off x="419100" y="2491740"/>
            <a:ext cx="8305800" cy="937260"/>
          </a:xfrm>
        </p:spPr>
        <p:txBody>
          <a:bodyPr/>
          <a:lstStyle/>
          <a:p>
            <a:pPr algn="ctr"/>
            <a:r>
              <a:rPr lang="en-US" sz="4800" dirty="0"/>
              <a:t>QUESTIONS ?</a:t>
            </a:r>
          </a:p>
        </p:txBody>
      </p:sp>
    </p:spTree>
    <p:extLst>
      <p:ext uri="{BB962C8B-B14F-4D97-AF65-F5344CB8AC3E}">
        <p14:creationId xmlns:p14="http://schemas.microsoft.com/office/powerpoint/2010/main" val="3634660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C0C69-7124-42EE-89E8-D1D92BF4A1DF}"/>
              </a:ext>
            </a:extLst>
          </p:cNvPr>
          <p:cNvSpPr>
            <a:spLocks noGrp="1"/>
          </p:cNvSpPr>
          <p:nvPr>
            <p:ph type="title"/>
          </p:nvPr>
        </p:nvSpPr>
        <p:spPr/>
        <p:txBody>
          <a:bodyPr/>
          <a:lstStyle/>
          <a:p>
            <a:pPr algn="l"/>
            <a:r>
              <a:rPr lang="en-US" dirty="0"/>
              <a:t>Menu of Assessments 2020 - 2021 </a:t>
            </a:r>
          </a:p>
        </p:txBody>
      </p:sp>
      <p:sp>
        <p:nvSpPr>
          <p:cNvPr id="3" name="Content Placeholder 2">
            <a:extLst>
              <a:ext uri="{FF2B5EF4-FFF2-40B4-BE49-F238E27FC236}">
                <a16:creationId xmlns:a16="http://schemas.microsoft.com/office/drawing/2014/main" id="{C4610961-4CC9-4906-980E-37FC6F639B50}"/>
              </a:ext>
            </a:extLst>
          </p:cNvPr>
          <p:cNvSpPr>
            <a:spLocks noGrp="1"/>
          </p:cNvSpPr>
          <p:nvPr>
            <p:ph sz="half" idx="2"/>
          </p:nvPr>
        </p:nvSpPr>
        <p:spPr>
          <a:xfrm>
            <a:off x="609600" y="2590800"/>
            <a:ext cx="8077200" cy="2154436"/>
          </a:xfrm>
        </p:spPr>
        <p:txBody>
          <a:bodyPr/>
          <a:lstStyle/>
          <a:p>
            <a:pPr algn="ctr"/>
            <a:r>
              <a:rPr lang="en-US" i="1" dirty="0"/>
              <a:t>This is repeated later today, you do not have to attend both sessions</a:t>
            </a:r>
          </a:p>
          <a:p>
            <a:pPr algn="ctr"/>
            <a:endParaRPr lang="en-US" i="1" dirty="0"/>
          </a:p>
          <a:p>
            <a:pPr algn="ctr"/>
            <a:r>
              <a:rPr lang="en-US" i="1" dirty="0"/>
              <a:t>This webinar will be recorded</a:t>
            </a:r>
          </a:p>
          <a:p>
            <a:endParaRPr lang="en-US" dirty="0"/>
          </a:p>
        </p:txBody>
      </p:sp>
    </p:spTree>
    <p:extLst>
      <p:ext uri="{BB962C8B-B14F-4D97-AF65-F5344CB8AC3E}">
        <p14:creationId xmlns:p14="http://schemas.microsoft.com/office/powerpoint/2010/main" val="3351278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CE419-16C5-4EC0-A448-4E323E012F0F}"/>
              </a:ext>
            </a:extLst>
          </p:cNvPr>
          <p:cNvSpPr>
            <a:spLocks noGrp="1"/>
          </p:cNvSpPr>
          <p:nvPr>
            <p:ph type="title"/>
          </p:nvPr>
        </p:nvSpPr>
        <p:spPr/>
        <p:txBody>
          <a:bodyPr/>
          <a:lstStyle/>
          <a:p>
            <a:r>
              <a:rPr lang="en-US" dirty="0"/>
              <a:t>Menu of Assessments 2020 - 2021</a:t>
            </a:r>
          </a:p>
        </p:txBody>
      </p:sp>
      <p:sp>
        <p:nvSpPr>
          <p:cNvPr id="3" name="Content Placeholder 2">
            <a:extLst>
              <a:ext uri="{FF2B5EF4-FFF2-40B4-BE49-F238E27FC236}">
                <a16:creationId xmlns:a16="http://schemas.microsoft.com/office/drawing/2014/main" id="{CD2CACF3-53AB-4515-B17D-49198636F360}"/>
              </a:ext>
            </a:extLst>
          </p:cNvPr>
          <p:cNvSpPr>
            <a:spLocks noGrp="1"/>
          </p:cNvSpPr>
          <p:nvPr>
            <p:ph sz="half" idx="2"/>
          </p:nvPr>
        </p:nvSpPr>
        <p:spPr>
          <a:xfrm>
            <a:off x="457200" y="1577341"/>
            <a:ext cx="8001000" cy="3877985"/>
          </a:xfrm>
        </p:spPr>
        <p:txBody>
          <a:bodyPr/>
          <a:lstStyle/>
          <a:p>
            <a:r>
              <a:rPr lang="en-US" dirty="0"/>
              <a:t>Overview for today’s webinar</a:t>
            </a:r>
          </a:p>
          <a:p>
            <a:pPr lvl="1"/>
            <a:endParaRPr lang="en-US" sz="2800" dirty="0">
              <a:solidFill>
                <a:schemeClr val="tx1"/>
              </a:solidFill>
              <a:latin typeface="Franklin Gothic Medium"/>
            </a:endParaRPr>
          </a:p>
          <a:p>
            <a:pPr marL="914400" lvl="1" indent="-457200">
              <a:buFont typeface="Wingdings" panose="05000000000000000000" pitchFamily="2" charset="2"/>
              <a:buChar char="§"/>
            </a:pPr>
            <a:r>
              <a:rPr lang="en-US" sz="2800" dirty="0">
                <a:solidFill>
                  <a:schemeClr val="tx1"/>
                </a:solidFill>
                <a:latin typeface="Franklin Gothic Medium"/>
              </a:rPr>
              <a:t>2020-2021 Administration of the Menu of Assessments</a:t>
            </a:r>
          </a:p>
          <a:p>
            <a:pPr lvl="1"/>
            <a:endParaRPr lang="en-US" sz="2800" dirty="0">
              <a:solidFill>
                <a:schemeClr val="tx1"/>
              </a:solidFill>
              <a:latin typeface="Franklin Gothic Medium"/>
            </a:endParaRPr>
          </a:p>
          <a:p>
            <a:pPr marL="914400" lvl="1" indent="-457200">
              <a:buFont typeface="Wingdings" panose="05000000000000000000" pitchFamily="2" charset="2"/>
              <a:buChar char="§"/>
            </a:pPr>
            <a:r>
              <a:rPr lang="en-US" sz="2800" dirty="0">
                <a:solidFill>
                  <a:schemeClr val="tx1"/>
                </a:solidFill>
                <a:latin typeface="Franklin Gothic Medium"/>
              </a:rPr>
              <a:t>Changes from 2019-2020</a:t>
            </a:r>
          </a:p>
          <a:p>
            <a:pPr lvl="1"/>
            <a:endParaRPr lang="en-US" sz="2800" dirty="0">
              <a:solidFill>
                <a:schemeClr val="tx1"/>
              </a:solidFill>
              <a:latin typeface="Franklin Gothic Medium"/>
            </a:endParaRPr>
          </a:p>
          <a:p>
            <a:pPr marL="914400" lvl="1" indent="-457200">
              <a:buFont typeface="Wingdings" panose="05000000000000000000" pitchFamily="2" charset="2"/>
              <a:buChar char="§"/>
            </a:pPr>
            <a:r>
              <a:rPr lang="en-US" sz="2800" dirty="0">
                <a:solidFill>
                  <a:schemeClr val="tx1"/>
                </a:solidFill>
                <a:latin typeface="Franklin Gothic Medium"/>
              </a:rPr>
              <a:t>Important Documents and Information </a:t>
            </a:r>
          </a:p>
          <a:p>
            <a:endParaRPr lang="en-US" dirty="0"/>
          </a:p>
        </p:txBody>
      </p:sp>
    </p:spTree>
    <p:extLst>
      <p:ext uri="{BB962C8B-B14F-4D97-AF65-F5344CB8AC3E}">
        <p14:creationId xmlns:p14="http://schemas.microsoft.com/office/powerpoint/2010/main" val="2128988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00EAB-D63D-4721-9C2F-BFB478C1BD76}"/>
              </a:ext>
            </a:extLst>
          </p:cNvPr>
          <p:cNvSpPr>
            <a:spLocks noGrp="1"/>
          </p:cNvSpPr>
          <p:nvPr>
            <p:ph type="title"/>
          </p:nvPr>
        </p:nvSpPr>
        <p:spPr/>
        <p:txBody>
          <a:bodyPr/>
          <a:lstStyle/>
          <a:p>
            <a:r>
              <a:rPr lang="en-US" dirty="0"/>
              <a:t>Menu of Assessments 2020 - 2021</a:t>
            </a:r>
          </a:p>
        </p:txBody>
      </p:sp>
      <p:sp>
        <p:nvSpPr>
          <p:cNvPr id="3" name="Content Placeholder 2">
            <a:extLst>
              <a:ext uri="{FF2B5EF4-FFF2-40B4-BE49-F238E27FC236}">
                <a16:creationId xmlns:a16="http://schemas.microsoft.com/office/drawing/2014/main" id="{7ABEF94A-8E98-42D8-8A5A-EB98F1D84EE1}"/>
              </a:ext>
            </a:extLst>
          </p:cNvPr>
          <p:cNvSpPr>
            <a:spLocks noGrp="1"/>
          </p:cNvSpPr>
          <p:nvPr>
            <p:ph sz="half" idx="2"/>
          </p:nvPr>
        </p:nvSpPr>
        <p:spPr>
          <a:xfrm>
            <a:off x="457200" y="1577341"/>
            <a:ext cx="8305800" cy="4747260"/>
          </a:xfrm>
        </p:spPr>
        <p:txBody>
          <a:bodyPr/>
          <a:lstStyle/>
          <a:p>
            <a:r>
              <a:rPr lang="en-US" dirty="0"/>
              <a:t>Notification closed July 1, 2020</a:t>
            </a:r>
          </a:p>
          <a:p>
            <a:endParaRPr lang="en-US" dirty="0"/>
          </a:p>
          <a:p>
            <a:r>
              <a:rPr lang="en-US" dirty="0"/>
              <a:t>There are 146 LEAs that have selected to participate in the Menu of Assessments</a:t>
            </a:r>
          </a:p>
          <a:p>
            <a:endParaRPr lang="en-US" dirty="0"/>
          </a:p>
          <a:p>
            <a:r>
              <a:rPr lang="en-US" dirty="0"/>
              <a:t>The State Board of Education has not adopted the 2020-2021 A-F system, but indications are that students’ performance on the Menu of Assessments will be accounted for in CCRI indicator as they have been in the past</a:t>
            </a:r>
          </a:p>
          <a:p>
            <a:endParaRPr lang="en-US" dirty="0"/>
          </a:p>
        </p:txBody>
      </p:sp>
    </p:spTree>
    <p:extLst>
      <p:ext uri="{BB962C8B-B14F-4D97-AF65-F5344CB8AC3E}">
        <p14:creationId xmlns:p14="http://schemas.microsoft.com/office/powerpoint/2010/main" val="3913120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3A282-DBA5-41D1-9E26-B327A096209D}"/>
              </a:ext>
            </a:extLst>
          </p:cNvPr>
          <p:cNvSpPr>
            <a:spLocks noGrp="1"/>
          </p:cNvSpPr>
          <p:nvPr>
            <p:ph type="title"/>
          </p:nvPr>
        </p:nvSpPr>
        <p:spPr>
          <a:xfrm>
            <a:off x="381000" y="152400"/>
            <a:ext cx="8458200" cy="984885"/>
          </a:xfrm>
        </p:spPr>
        <p:txBody>
          <a:bodyPr/>
          <a:lstStyle/>
          <a:p>
            <a:r>
              <a:rPr lang="en-US" dirty="0"/>
              <a:t>State Board of Education’s </a:t>
            </a:r>
            <a:br>
              <a:rPr lang="en-US" dirty="0"/>
            </a:br>
            <a:r>
              <a:rPr lang="en-US" dirty="0"/>
              <a:t>Technical Assistance Document (2020 - 2021)</a:t>
            </a:r>
          </a:p>
        </p:txBody>
      </p:sp>
      <p:cxnSp>
        <p:nvCxnSpPr>
          <p:cNvPr id="9" name="Straight Arrow Connector 8">
            <a:extLst>
              <a:ext uri="{FF2B5EF4-FFF2-40B4-BE49-F238E27FC236}">
                <a16:creationId xmlns:a16="http://schemas.microsoft.com/office/drawing/2014/main" id="{D84B53A5-EE02-4DD0-9F9C-4097879ECD61}"/>
              </a:ext>
            </a:extLst>
          </p:cNvPr>
          <p:cNvCxnSpPr>
            <a:cxnSpLocks/>
          </p:cNvCxnSpPr>
          <p:nvPr/>
        </p:nvCxnSpPr>
        <p:spPr>
          <a:xfrm flipH="1">
            <a:off x="6174684" y="2895600"/>
            <a:ext cx="835716" cy="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11" name="TextBox 10">
            <a:extLst>
              <a:ext uri="{FF2B5EF4-FFF2-40B4-BE49-F238E27FC236}">
                <a16:creationId xmlns:a16="http://schemas.microsoft.com/office/drawing/2014/main" id="{466E1B84-D2F1-4E6A-A22C-D9AA2EEE55AE}"/>
              </a:ext>
            </a:extLst>
          </p:cNvPr>
          <p:cNvSpPr txBox="1"/>
          <p:nvPr/>
        </p:nvSpPr>
        <p:spPr>
          <a:xfrm>
            <a:off x="7086600" y="1828800"/>
            <a:ext cx="1828800" cy="4524315"/>
          </a:xfrm>
          <a:prstGeom prst="rect">
            <a:avLst/>
          </a:prstGeom>
          <a:noFill/>
        </p:spPr>
        <p:txBody>
          <a:bodyPr wrap="square" rtlCol="0">
            <a:spAutoFit/>
          </a:bodyPr>
          <a:lstStyle/>
          <a:p>
            <a:r>
              <a:rPr lang="en-US" dirty="0"/>
              <a:t>If an LEA selects to participate in the Menu of Assessments, ALL students in the 11</a:t>
            </a:r>
            <a:r>
              <a:rPr lang="en-US" baseline="30000" dirty="0"/>
              <a:t>th</a:t>
            </a:r>
            <a:r>
              <a:rPr lang="en-US" dirty="0"/>
              <a:t> Grade Cohort should be tested. This includes students with disabilities, and students attending alternate campuses </a:t>
            </a:r>
          </a:p>
        </p:txBody>
      </p:sp>
      <p:pic>
        <p:nvPicPr>
          <p:cNvPr id="14" name="Picture 13">
            <a:extLst>
              <a:ext uri="{FF2B5EF4-FFF2-40B4-BE49-F238E27FC236}">
                <a16:creationId xmlns:a16="http://schemas.microsoft.com/office/drawing/2014/main" id="{165EAD22-8249-4DB0-9F26-5CF6DBB673C5}"/>
              </a:ext>
            </a:extLst>
          </p:cNvPr>
          <p:cNvPicPr>
            <a:picLocks noChangeAspect="1"/>
          </p:cNvPicPr>
          <p:nvPr/>
        </p:nvPicPr>
        <p:blipFill>
          <a:blip r:embed="rId2"/>
          <a:stretch>
            <a:fillRect/>
          </a:stretch>
        </p:blipFill>
        <p:spPr>
          <a:xfrm>
            <a:off x="514237" y="1447800"/>
            <a:ext cx="5660447" cy="5168405"/>
          </a:xfrm>
          <a:prstGeom prst="rect">
            <a:avLst/>
          </a:prstGeom>
        </p:spPr>
      </p:pic>
    </p:spTree>
    <p:extLst>
      <p:ext uri="{BB962C8B-B14F-4D97-AF65-F5344CB8AC3E}">
        <p14:creationId xmlns:p14="http://schemas.microsoft.com/office/powerpoint/2010/main" val="1895878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5A374-38C4-454C-855E-E7A23562792E}"/>
              </a:ext>
            </a:extLst>
          </p:cNvPr>
          <p:cNvSpPr>
            <a:spLocks noGrp="1"/>
          </p:cNvSpPr>
          <p:nvPr>
            <p:ph type="title"/>
          </p:nvPr>
        </p:nvSpPr>
        <p:spPr/>
        <p:txBody>
          <a:bodyPr/>
          <a:lstStyle/>
          <a:p>
            <a:r>
              <a:rPr lang="en-US" dirty="0"/>
              <a:t>Menu of Assessments - Reimbursement</a:t>
            </a:r>
          </a:p>
        </p:txBody>
      </p:sp>
      <p:sp>
        <p:nvSpPr>
          <p:cNvPr id="3" name="Content Placeholder 2">
            <a:extLst>
              <a:ext uri="{FF2B5EF4-FFF2-40B4-BE49-F238E27FC236}">
                <a16:creationId xmlns:a16="http://schemas.microsoft.com/office/drawing/2014/main" id="{BD71CA4B-393B-4A5F-AA2B-24A9613C9EB6}"/>
              </a:ext>
            </a:extLst>
          </p:cNvPr>
          <p:cNvSpPr>
            <a:spLocks noGrp="1"/>
          </p:cNvSpPr>
          <p:nvPr>
            <p:ph sz="half" idx="2"/>
          </p:nvPr>
        </p:nvSpPr>
        <p:spPr>
          <a:xfrm>
            <a:off x="457200" y="1577340"/>
            <a:ext cx="8001000" cy="5170646"/>
          </a:xfrm>
        </p:spPr>
        <p:txBody>
          <a:bodyPr/>
          <a:lstStyle/>
          <a:p>
            <a:r>
              <a:rPr lang="en-US" dirty="0"/>
              <a:t>LEAs will be reimbursed from ADE in the full contracted amount for each Grade 11 (Cohort 2022) student administered the ACT or SAT on their selected test date</a:t>
            </a:r>
          </a:p>
          <a:p>
            <a:endParaRPr lang="en-US" dirty="0"/>
          </a:p>
          <a:p>
            <a:r>
              <a:rPr lang="en-US" dirty="0"/>
              <a:t>Reimbursement will be for the state-contracted price with ACT or SAT</a:t>
            </a:r>
          </a:p>
          <a:p>
            <a:endParaRPr lang="en-US" dirty="0"/>
          </a:p>
          <a:p>
            <a:r>
              <a:rPr lang="en-US" dirty="0"/>
              <a:t>ADE will be sending a reimbursement process step by step document specific to your selected assessment</a:t>
            </a:r>
          </a:p>
          <a:p>
            <a:endParaRPr lang="en-US" dirty="0"/>
          </a:p>
        </p:txBody>
      </p:sp>
    </p:spTree>
    <p:extLst>
      <p:ext uri="{BB962C8B-B14F-4D97-AF65-F5344CB8AC3E}">
        <p14:creationId xmlns:p14="http://schemas.microsoft.com/office/powerpoint/2010/main" val="1420231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5C054-F7E2-4AFA-8776-E192C19623B2}"/>
              </a:ext>
            </a:extLst>
          </p:cNvPr>
          <p:cNvSpPr>
            <a:spLocks noGrp="1"/>
          </p:cNvSpPr>
          <p:nvPr>
            <p:ph type="title"/>
          </p:nvPr>
        </p:nvSpPr>
        <p:spPr/>
        <p:txBody>
          <a:bodyPr/>
          <a:lstStyle/>
          <a:p>
            <a:r>
              <a:rPr lang="en-US" dirty="0"/>
              <a:t>Menu of Assessments – Required Tasks</a:t>
            </a:r>
          </a:p>
        </p:txBody>
      </p:sp>
      <p:sp>
        <p:nvSpPr>
          <p:cNvPr id="3" name="Content Placeholder 2">
            <a:extLst>
              <a:ext uri="{FF2B5EF4-FFF2-40B4-BE49-F238E27FC236}">
                <a16:creationId xmlns:a16="http://schemas.microsoft.com/office/drawing/2014/main" id="{9BCD2948-02D8-48AC-A5DC-2D0BD12DD43F}"/>
              </a:ext>
            </a:extLst>
          </p:cNvPr>
          <p:cNvSpPr>
            <a:spLocks noGrp="1"/>
          </p:cNvSpPr>
          <p:nvPr>
            <p:ph sz="half" idx="2"/>
          </p:nvPr>
        </p:nvSpPr>
        <p:spPr>
          <a:xfrm>
            <a:off x="457200" y="1577340"/>
            <a:ext cx="8001000" cy="3139321"/>
          </a:xfrm>
        </p:spPr>
        <p:txBody>
          <a:bodyPr/>
          <a:lstStyle/>
          <a:p>
            <a:r>
              <a:rPr lang="en-US" dirty="0"/>
              <a:t>You will work directly with ACT or SAT to complete all required tasks:</a:t>
            </a:r>
          </a:p>
          <a:p>
            <a:pPr lvl="1"/>
            <a:endParaRPr lang="en-US" sz="3000" dirty="0"/>
          </a:p>
          <a:p>
            <a:pPr marL="914400" lvl="1" indent="-457200">
              <a:buFont typeface="Wingdings" panose="05000000000000000000" pitchFamily="2" charset="2"/>
              <a:buChar char="§"/>
            </a:pPr>
            <a:r>
              <a:rPr lang="en-US" sz="3000" dirty="0"/>
              <a:t>Uploading students</a:t>
            </a:r>
          </a:p>
          <a:p>
            <a:pPr marL="914400" lvl="1" indent="-457200">
              <a:buFont typeface="Wingdings" panose="05000000000000000000" pitchFamily="2" charset="2"/>
              <a:buChar char="§"/>
            </a:pPr>
            <a:r>
              <a:rPr lang="en-US" sz="3000" dirty="0"/>
              <a:t>Accommodations requests</a:t>
            </a:r>
          </a:p>
          <a:p>
            <a:pPr marL="914400" lvl="1" indent="-457200">
              <a:buFont typeface="Wingdings" panose="05000000000000000000" pitchFamily="2" charset="2"/>
              <a:buChar char="§"/>
            </a:pPr>
            <a:r>
              <a:rPr lang="en-US" sz="3000" dirty="0"/>
              <a:t>Training for staff</a:t>
            </a:r>
          </a:p>
          <a:p>
            <a:endParaRPr lang="en-US" dirty="0"/>
          </a:p>
        </p:txBody>
      </p:sp>
      <p:sp>
        <p:nvSpPr>
          <p:cNvPr id="4" name="TextBox 3">
            <a:extLst>
              <a:ext uri="{FF2B5EF4-FFF2-40B4-BE49-F238E27FC236}">
                <a16:creationId xmlns:a16="http://schemas.microsoft.com/office/drawing/2014/main" id="{24524DC8-AA5B-40FA-8ED4-B8B2F341722B}"/>
              </a:ext>
            </a:extLst>
          </p:cNvPr>
          <p:cNvSpPr txBox="1"/>
          <p:nvPr/>
        </p:nvSpPr>
        <p:spPr>
          <a:xfrm>
            <a:off x="1295400" y="5638800"/>
            <a:ext cx="6404382" cy="369332"/>
          </a:xfrm>
          <a:prstGeom prst="rect">
            <a:avLst/>
          </a:prstGeom>
        </p:spPr>
        <p:style>
          <a:lnRef idx="0">
            <a:schemeClr val="accent1"/>
          </a:lnRef>
          <a:fillRef idx="3">
            <a:schemeClr val="accent1"/>
          </a:fillRef>
          <a:effectRef idx="3">
            <a:schemeClr val="accent1"/>
          </a:effectRef>
          <a:fontRef idx="minor">
            <a:schemeClr val="lt1"/>
          </a:fontRef>
        </p:style>
        <p:txBody>
          <a:bodyPr wrap="none" rtlCol="0">
            <a:spAutoFit/>
          </a:bodyPr>
          <a:lstStyle/>
          <a:p>
            <a:r>
              <a:rPr lang="en-US" dirty="0"/>
              <a:t>Reminder: ADE </a:t>
            </a:r>
            <a:r>
              <a:rPr lang="en-US" i="1" dirty="0"/>
              <a:t>will not </a:t>
            </a:r>
            <a:r>
              <a:rPr lang="en-US" dirty="0"/>
              <a:t>be uploading students from your SIS.</a:t>
            </a:r>
          </a:p>
        </p:txBody>
      </p:sp>
    </p:spTree>
    <p:extLst>
      <p:ext uri="{BB962C8B-B14F-4D97-AF65-F5344CB8AC3E}">
        <p14:creationId xmlns:p14="http://schemas.microsoft.com/office/powerpoint/2010/main" val="3226103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521C6-8FBC-4BA9-9802-349099582AB8}"/>
              </a:ext>
            </a:extLst>
          </p:cNvPr>
          <p:cNvSpPr>
            <a:spLocks noGrp="1"/>
          </p:cNvSpPr>
          <p:nvPr>
            <p:ph type="title"/>
          </p:nvPr>
        </p:nvSpPr>
        <p:spPr/>
        <p:txBody>
          <a:bodyPr/>
          <a:lstStyle/>
          <a:p>
            <a:r>
              <a:rPr lang="en-US" dirty="0"/>
              <a:t>Menu of Assessments - 2020 - 2021</a:t>
            </a:r>
          </a:p>
        </p:txBody>
      </p:sp>
      <p:sp>
        <p:nvSpPr>
          <p:cNvPr id="3" name="Content Placeholder 2">
            <a:extLst>
              <a:ext uri="{FF2B5EF4-FFF2-40B4-BE49-F238E27FC236}">
                <a16:creationId xmlns:a16="http://schemas.microsoft.com/office/drawing/2014/main" id="{BE888507-7A25-477F-BFD1-E1E60CAE4F3F}"/>
              </a:ext>
            </a:extLst>
          </p:cNvPr>
          <p:cNvSpPr>
            <a:spLocks noGrp="1"/>
          </p:cNvSpPr>
          <p:nvPr>
            <p:ph sz="half" idx="2"/>
          </p:nvPr>
        </p:nvSpPr>
        <p:spPr>
          <a:xfrm>
            <a:off x="381000" y="1577340"/>
            <a:ext cx="8458200" cy="4655121"/>
          </a:xfrm>
        </p:spPr>
        <p:txBody>
          <a:bodyPr/>
          <a:lstStyle/>
          <a:p>
            <a:r>
              <a:rPr lang="en-US" dirty="0"/>
              <a:t>The Menu of Assessments is </a:t>
            </a:r>
            <a:r>
              <a:rPr lang="en-US" b="1" dirty="0"/>
              <a:t>not in lieu of </a:t>
            </a:r>
            <a:r>
              <a:rPr lang="en-US" dirty="0"/>
              <a:t>the Statewide assessments</a:t>
            </a:r>
            <a:endParaRPr lang="en-US" sz="1800" dirty="0"/>
          </a:p>
          <a:p>
            <a:pPr lvl="1"/>
            <a:endParaRPr lang="en-US" sz="2400" dirty="0"/>
          </a:p>
          <a:p>
            <a:pPr marL="914400" lvl="1" indent="-457200">
              <a:buFont typeface="Wingdings" panose="05000000000000000000" pitchFamily="2" charset="2"/>
              <a:buChar char="§"/>
            </a:pPr>
            <a:r>
              <a:rPr lang="en-US" sz="2400" dirty="0"/>
              <a:t>You will still be required to administer the Statewide ELA and Mathematics (Grade 10 - Cohort 2023) and the </a:t>
            </a:r>
            <a:r>
              <a:rPr lang="en-US" sz="2400" dirty="0" err="1"/>
              <a:t>AzSCI</a:t>
            </a:r>
            <a:r>
              <a:rPr lang="en-US" sz="2400" dirty="0"/>
              <a:t> census field test (Grade 11 – Cohort 2022) </a:t>
            </a:r>
          </a:p>
          <a:p>
            <a:pPr lvl="1"/>
            <a:endParaRPr lang="en-US" sz="1050" dirty="0"/>
          </a:p>
          <a:p>
            <a:endParaRPr lang="en-US" dirty="0"/>
          </a:p>
          <a:p>
            <a:r>
              <a:rPr lang="en-US" dirty="0"/>
              <a:t>Each LEA will select a date to administer ACT/SAT to all students and </a:t>
            </a:r>
            <a:r>
              <a:rPr lang="en-US" b="1" dirty="0"/>
              <a:t>all schools</a:t>
            </a:r>
            <a:r>
              <a:rPr lang="en-US" dirty="0"/>
              <a:t> in their District/Charter, at their school site(s)</a:t>
            </a:r>
          </a:p>
          <a:p>
            <a:endParaRPr lang="en-US" dirty="0"/>
          </a:p>
        </p:txBody>
      </p:sp>
    </p:spTree>
    <p:extLst>
      <p:ext uri="{BB962C8B-B14F-4D97-AF65-F5344CB8AC3E}">
        <p14:creationId xmlns:p14="http://schemas.microsoft.com/office/powerpoint/2010/main" val="1722270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5B63F-DEDE-44B2-8FF0-E47FBB4186D4}"/>
              </a:ext>
            </a:extLst>
          </p:cNvPr>
          <p:cNvSpPr>
            <a:spLocks noGrp="1"/>
          </p:cNvSpPr>
          <p:nvPr>
            <p:ph type="title"/>
          </p:nvPr>
        </p:nvSpPr>
        <p:spPr>
          <a:xfrm>
            <a:off x="1030628" y="325278"/>
            <a:ext cx="7579972" cy="984885"/>
          </a:xfrm>
        </p:spPr>
        <p:txBody>
          <a:bodyPr/>
          <a:lstStyle/>
          <a:p>
            <a:r>
              <a:rPr lang="en-US" dirty="0"/>
              <a:t>Menu of Assessments – State Test Dates</a:t>
            </a:r>
          </a:p>
        </p:txBody>
      </p:sp>
      <p:sp>
        <p:nvSpPr>
          <p:cNvPr id="5" name="TextBox 4">
            <a:extLst>
              <a:ext uri="{FF2B5EF4-FFF2-40B4-BE49-F238E27FC236}">
                <a16:creationId xmlns:a16="http://schemas.microsoft.com/office/drawing/2014/main" id="{73C711BC-17DA-4BC7-8566-6C1416A77F2D}"/>
              </a:ext>
            </a:extLst>
          </p:cNvPr>
          <p:cNvSpPr txBox="1"/>
          <p:nvPr/>
        </p:nvSpPr>
        <p:spPr>
          <a:xfrm>
            <a:off x="550743" y="4495800"/>
            <a:ext cx="8059857"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dirty="0"/>
              <a:t>Each LEA will select ONE of these test dates to administer your selected Menu of Assessment</a:t>
            </a:r>
          </a:p>
        </p:txBody>
      </p:sp>
      <p:sp>
        <p:nvSpPr>
          <p:cNvPr id="6" name="TextBox 5">
            <a:extLst>
              <a:ext uri="{FF2B5EF4-FFF2-40B4-BE49-F238E27FC236}">
                <a16:creationId xmlns:a16="http://schemas.microsoft.com/office/drawing/2014/main" id="{5CF3AEAA-31BA-40B0-9A57-520FA0DF0763}"/>
              </a:ext>
            </a:extLst>
          </p:cNvPr>
          <p:cNvSpPr txBox="1"/>
          <p:nvPr/>
        </p:nvSpPr>
        <p:spPr>
          <a:xfrm>
            <a:off x="914400" y="2209800"/>
            <a:ext cx="3352800" cy="1569660"/>
          </a:xfrm>
          <a:prstGeom prst="rect">
            <a:avLst/>
          </a:prstGeom>
          <a:noFill/>
        </p:spPr>
        <p:txBody>
          <a:bodyPr wrap="square" rtlCol="0">
            <a:spAutoFit/>
          </a:bodyPr>
          <a:lstStyle/>
          <a:p>
            <a:pPr algn="ctr"/>
            <a:r>
              <a:rPr lang="en-US" sz="3200" b="1" u="sng" dirty="0">
                <a:latin typeface="Franklin Gothic Medium"/>
                <a:ea typeface="+mj-ea"/>
              </a:rPr>
              <a:t>ACT Test Dates</a:t>
            </a:r>
          </a:p>
          <a:p>
            <a:pPr algn="ctr"/>
            <a:r>
              <a:rPr lang="en-US" sz="3200" dirty="0">
                <a:latin typeface="Franklin Gothic Medium"/>
                <a:ea typeface="+mj-ea"/>
              </a:rPr>
              <a:t>March 2, 2021</a:t>
            </a:r>
          </a:p>
          <a:p>
            <a:pPr algn="ctr"/>
            <a:r>
              <a:rPr lang="en-US" sz="3200" dirty="0">
                <a:latin typeface="Franklin Gothic Medium"/>
                <a:ea typeface="+mj-ea"/>
              </a:rPr>
              <a:t>April 6, 2021</a:t>
            </a:r>
          </a:p>
        </p:txBody>
      </p:sp>
      <p:sp>
        <p:nvSpPr>
          <p:cNvPr id="7" name="TextBox 6">
            <a:extLst>
              <a:ext uri="{FF2B5EF4-FFF2-40B4-BE49-F238E27FC236}">
                <a16:creationId xmlns:a16="http://schemas.microsoft.com/office/drawing/2014/main" id="{F14523B5-3A23-4094-9613-CCE39FE3CF94}"/>
              </a:ext>
            </a:extLst>
          </p:cNvPr>
          <p:cNvSpPr txBox="1"/>
          <p:nvPr/>
        </p:nvSpPr>
        <p:spPr>
          <a:xfrm>
            <a:off x="4876800" y="2209800"/>
            <a:ext cx="3352800" cy="1569660"/>
          </a:xfrm>
          <a:prstGeom prst="rect">
            <a:avLst/>
          </a:prstGeom>
          <a:noFill/>
        </p:spPr>
        <p:txBody>
          <a:bodyPr wrap="square" rtlCol="0">
            <a:spAutoFit/>
          </a:bodyPr>
          <a:lstStyle/>
          <a:p>
            <a:pPr algn="ctr"/>
            <a:r>
              <a:rPr lang="en-US" sz="3200" b="1" u="sng" dirty="0">
                <a:latin typeface="Franklin Gothic Medium"/>
                <a:ea typeface="+mj-ea"/>
              </a:rPr>
              <a:t>SAT Test Dates</a:t>
            </a:r>
          </a:p>
          <a:p>
            <a:pPr algn="ctr"/>
            <a:r>
              <a:rPr lang="en-US" sz="3200" dirty="0">
                <a:latin typeface="Franklin Gothic Medium"/>
                <a:ea typeface="+mj-ea"/>
              </a:rPr>
              <a:t>March 3, 2021</a:t>
            </a:r>
          </a:p>
          <a:p>
            <a:pPr algn="ctr"/>
            <a:r>
              <a:rPr lang="en-US" sz="3200" dirty="0">
                <a:latin typeface="Franklin Gothic Medium"/>
                <a:ea typeface="+mj-ea"/>
              </a:rPr>
              <a:t>March 24, 2021</a:t>
            </a:r>
          </a:p>
        </p:txBody>
      </p:sp>
    </p:spTree>
    <p:extLst>
      <p:ext uri="{BB962C8B-B14F-4D97-AF65-F5344CB8AC3E}">
        <p14:creationId xmlns:p14="http://schemas.microsoft.com/office/powerpoint/2010/main" val="1452815127"/>
      </p:ext>
    </p:extLst>
  </p:cSld>
  <p:clrMapOvr>
    <a:masterClrMapping/>
  </p:clrMapOvr>
</p:sld>
</file>

<file path=ppt/theme/theme1.xml><?xml version="1.0" encoding="utf-8"?>
<a:theme xmlns:a="http://schemas.openxmlformats.org/drawingml/2006/main" name="Office Theme">
  <a:themeElements>
    <a:clrScheme name="ADE Colors">
      <a:dk1>
        <a:sysClr val="windowText" lastClr="000000"/>
      </a:dk1>
      <a:lt1>
        <a:sysClr val="window" lastClr="FFFFFF"/>
      </a:lt1>
      <a:dk2>
        <a:srgbClr val="FFFFFF"/>
      </a:dk2>
      <a:lt2>
        <a:srgbClr val="FFFFFF"/>
      </a:lt2>
      <a:accent1>
        <a:srgbClr val="012169"/>
      </a:accent1>
      <a:accent2>
        <a:srgbClr val="BF0D3E"/>
      </a:accent2>
      <a:accent3>
        <a:srgbClr val="FCAF17"/>
      </a:accent3>
      <a:accent4>
        <a:srgbClr val="D0CECE"/>
      </a:accent4>
      <a:accent5>
        <a:srgbClr val="AEABAB"/>
      </a:accent5>
      <a:accent6>
        <a:srgbClr val="FFFFFF"/>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28F55A438CAA749BFA79916C5F1DD64" ma:contentTypeVersion="15" ma:contentTypeDescription="Create a new document." ma:contentTypeScope="" ma:versionID="5379e21c4e68a59a971645e2a94649e6">
  <xsd:schema xmlns:xsd="http://www.w3.org/2001/XMLSchema" xmlns:xs="http://www.w3.org/2001/XMLSchema" xmlns:p="http://schemas.microsoft.com/office/2006/metadata/properties" xmlns:ns1="http://schemas.microsoft.com/sharepoint/v3" xmlns:ns3="20e454f4-3b14-414b-9f0b-a1f1e5573b61" xmlns:ns4="ac5d5c29-9739-4184-85c5-69484fc575aa" targetNamespace="http://schemas.microsoft.com/office/2006/metadata/properties" ma:root="true" ma:fieldsID="5097764e6b1967c1b30909afd47fa315" ns1:_="" ns3:_="" ns4:_="">
    <xsd:import namespace="http://schemas.microsoft.com/sharepoint/v3"/>
    <xsd:import namespace="20e454f4-3b14-414b-9f0b-a1f1e5573b61"/>
    <xsd:import namespace="ac5d5c29-9739-4184-85c5-69484fc575a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0e454f4-3b14-414b-9f0b-a1f1e5573b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5d5c29-9739-4184-85c5-69484fc575aa"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FF91D0B-9B62-4189-BB88-F8711DA4C8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0e454f4-3b14-414b-9f0b-a1f1e5573b61"/>
    <ds:schemaRef ds:uri="ac5d5c29-9739-4184-85c5-69484fc575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AD7867A-3B3C-469B-B7CC-74E0844B87B9}">
  <ds:schemaRefs>
    <ds:schemaRef ds:uri="http://schemas.openxmlformats.org/package/2006/metadata/core-properties"/>
    <ds:schemaRef ds:uri="http://purl.org/dc/dcmitype/"/>
    <ds:schemaRef ds:uri="http://purl.org/dc/elements/1.1/"/>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ac5d5c29-9739-4184-85c5-69484fc575aa"/>
    <ds:schemaRef ds:uri="20e454f4-3b14-414b-9f0b-a1f1e5573b61"/>
    <ds:schemaRef ds:uri="http://www.w3.org/XML/1998/namespace"/>
    <ds:schemaRef ds:uri="http://purl.org/dc/terms/"/>
  </ds:schemaRefs>
</ds:datastoreItem>
</file>

<file path=customXml/itemProps3.xml><?xml version="1.0" encoding="utf-8"?>
<ds:datastoreItem xmlns:ds="http://schemas.openxmlformats.org/officeDocument/2006/customXml" ds:itemID="{06FFC803-AA9A-4256-A5D8-AB4D65955C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2803</TotalTime>
  <Words>655</Words>
  <Application>Microsoft Office PowerPoint</Application>
  <PresentationFormat>On-screen Show (4:3)</PresentationFormat>
  <Paragraphs>72</Paragraphs>
  <Slides>13</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Franklin Gothic Medium</vt:lpstr>
      <vt:lpstr>Gotham-Book</vt:lpstr>
      <vt:lpstr>Wingdings</vt:lpstr>
      <vt:lpstr>Office Theme</vt:lpstr>
      <vt:lpstr>Menu of Assessments  2020-2021  Webinar</vt:lpstr>
      <vt:lpstr>Menu of Assessments 2020 - 2021 </vt:lpstr>
      <vt:lpstr>Menu of Assessments 2020 - 2021</vt:lpstr>
      <vt:lpstr>Menu of Assessments 2020 - 2021</vt:lpstr>
      <vt:lpstr>State Board of Education’s  Technical Assistance Document (2020 - 2021)</vt:lpstr>
      <vt:lpstr>Menu of Assessments - Reimbursement</vt:lpstr>
      <vt:lpstr>Menu of Assessments – Required Tasks</vt:lpstr>
      <vt:lpstr>Menu of Assessments - 2020 - 2021</vt:lpstr>
      <vt:lpstr>Menu of Assessments – State Test Dates</vt:lpstr>
      <vt:lpstr>Menu of Assessments – Important Documents</vt:lpstr>
      <vt:lpstr>Menu of Assessments – Important Information</vt:lpstr>
      <vt:lpstr>Menu of Assessments - Changes</vt:lpstr>
      <vt:lpstr>Menu of Assessments 2020 - 2021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Arizona Superintendent of Public Instruction Diane Douglas’ “We Are Listening” Tour- 2016</dc:title>
  <dc:creator>Burkhart, Alexis</dc:creator>
  <cp:lastModifiedBy>Bowerman, Margaret</cp:lastModifiedBy>
  <cp:revision>90</cp:revision>
  <dcterms:created xsi:type="dcterms:W3CDTF">2019-01-29T13:16:54Z</dcterms:created>
  <dcterms:modified xsi:type="dcterms:W3CDTF">2020-09-08T17:06:54Z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2018-02-09T00:00:00Z</vt:filetime>
  </property>
  <property fmtid="{D5CDD505-2E9C-101B-9397-08002B2CF9AE}" pid="3" name="Creator">
    <vt:lpwstr>Microsoft® PowerPoint® 2016</vt:lpwstr>
  </property>
  <property fmtid="{D5CDD505-2E9C-101B-9397-08002B2CF9AE}" pid="4" name="LastSaved">
    <vt:filetime>2019-01-29T00:00:00Z</vt:filetime>
  </property>
  <property fmtid="{D5CDD505-2E9C-101B-9397-08002B2CF9AE}" pid="5" name="ContentTypeId">
    <vt:lpwstr>0x010100228F55A438CAA749BFA79916C5F1DD64</vt:lpwstr>
  </property>
</Properties>
</file>