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7"/>
  </p:notesMasterIdLst>
  <p:handoutMasterIdLst>
    <p:handoutMasterId r:id="rId38"/>
  </p:handoutMasterIdLst>
  <p:sldIdLst>
    <p:sldId id="845" r:id="rId5"/>
    <p:sldId id="857" r:id="rId6"/>
    <p:sldId id="847" r:id="rId7"/>
    <p:sldId id="848" r:id="rId8"/>
    <p:sldId id="849" r:id="rId9"/>
    <p:sldId id="872" r:id="rId10"/>
    <p:sldId id="885" r:id="rId11"/>
    <p:sldId id="859" r:id="rId12"/>
    <p:sldId id="850" r:id="rId13"/>
    <p:sldId id="865" r:id="rId14"/>
    <p:sldId id="866" r:id="rId15"/>
    <p:sldId id="868" r:id="rId16"/>
    <p:sldId id="875" r:id="rId17"/>
    <p:sldId id="876" r:id="rId18"/>
    <p:sldId id="867" r:id="rId19"/>
    <p:sldId id="869" r:id="rId20"/>
    <p:sldId id="854" r:id="rId21"/>
    <p:sldId id="871" r:id="rId22"/>
    <p:sldId id="883" r:id="rId23"/>
    <p:sldId id="855" r:id="rId24"/>
    <p:sldId id="860" r:id="rId25"/>
    <p:sldId id="874" r:id="rId26"/>
    <p:sldId id="852" r:id="rId27"/>
    <p:sldId id="884" r:id="rId28"/>
    <p:sldId id="853" r:id="rId29"/>
    <p:sldId id="877" r:id="rId30"/>
    <p:sldId id="878" r:id="rId31"/>
    <p:sldId id="879" r:id="rId32"/>
    <p:sldId id="880" r:id="rId33"/>
    <p:sldId id="881" r:id="rId34"/>
    <p:sldId id="856" r:id="rId35"/>
    <p:sldId id="858" r:id="rId36"/>
  </p:sldIdLst>
  <p:sldSz cx="9144000" cy="5143500" type="screen16x9"/>
  <p:notesSz cx="6950075" cy="9236075"/>
  <p:embeddedFontLst>
    <p:embeddedFont>
      <p:font typeface="Arial Nova Cond" panose="020B050602020202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Corbel" panose="020B0503020204020204" pitchFamily="34"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Times" panose="02020603050405020304" pitchFamily="18" charset="0"/>
      <p:regular r:id="rId57"/>
      <p:bold r:id="rId58"/>
      <p:italic r:id="rId59"/>
      <p:boldItalic r:id="rId60"/>
    </p:embeddedFont>
  </p:embeddedFontLst>
  <p:custDataLst>
    <p:tags r:id="rId6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rwerp, Brenda" initials="VB" lastIdx="3" clrIdx="0">
    <p:extLst>
      <p:ext uri="{19B8F6BF-5375-455C-9EA6-DF929625EA0E}">
        <p15:presenceInfo xmlns:p15="http://schemas.microsoft.com/office/powerpoint/2012/main" userId="S::brenda.vanderwerp@azed.gov::154367f7-d664-4917-9581-9b81d8602473" providerId="AD"/>
      </p:ext>
    </p:extLst>
  </p:cmAuthor>
  <p:cmAuthor id="2" name="Ahumada, Audra" initials="AA" lastIdx="6" clrIdx="1">
    <p:extLst>
      <p:ext uri="{19B8F6BF-5375-455C-9EA6-DF929625EA0E}">
        <p15:presenceInfo xmlns:p15="http://schemas.microsoft.com/office/powerpoint/2012/main" userId="S::audra.ahumada@azed.gov::72056b32-8706-4619-a11a-0655e412a03c" providerId="AD"/>
      </p:ext>
    </p:extLst>
  </p:cmAuthor>
  <p:cmAuthor id="3" name="Han, Sarah" initials="HS" lastIdx="3" clrIdx="2">
    <p:extLst>
      <p:ext uri="{19B8F6BF-5375-455C-9EA6-DF929625EA0E}">
        <p15:presenceInfo xmlns:p15="http://schemas.microsoft.com/office/powerpoint/2012/main" userId="S::sarah.han@azed.gov::ed7057da-4a64-46ba-ad37-8b78305361f0" providerId="AD"/>
      </p:ext>
    </p:extLst>
  </p:cmAuthor>
  <p:cmAuthor id="4" name="Bowerman, Margaret" initials="BM" lastIdx="5" clrIdx="3">
    <p:extLst>
      <p:ext uri="{19B8F6BF-5375-455C-9EA6-DF929625EA0E}">
        <p15:presenceInfo xmlns:p15="http://schemas.microsoft.com/office/powerpoint/2012/main" userId="S::margaret.bowerman@azed.gov::a76501d7-c70e-4403-b295-fce718e98e82" providerId="AD"/>
      </p:ext>
    </p:extLst>
  </p:cmAuthor>
  <p:cmAuthor id="5" name="Finn, Gabriela" initials="FG" lastIdx="2" clrIdx="4">
    <p:extLst>
      <p:ext uri="{19B8F6BF-5375-455C-9EA6-DF929625EA0E}">
        <p15:presenceInfo xmlns:p15="http://schemas.microsoft.com/office/powerpoint/2012/main" userId="S::gabriela.finn@azed.gov::4c9b2d0e-3f8f-4e60-9834-01b7e4707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D3E"/>
    <a:srgbClr val="012169"/>
    <a:srgbClr val="FCAF17"/>
    <a:srgbClr val="000000"/>
    <a:srgbClr val="CF8CDC"/>
    <a:srgbClr val="002A7E"/>
    <a:srgbClr val="DEAF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font" Target="fonts/font21.fntdata"/></Relationships>
</file>

<file path=ppt/diagrams/_rels/data1.xml.rels><?xml version="1.0" encoding="UTF-8" standalone="yes"?>
<Relationships xmlns="http://schemas.openxmlformats.org/package/2006/relationships"><Relationship Id="rId3" Type="http://schemas.openxmlformats.org/officeDocument/2006/relationships/hyperlink" Target="mailto:AZELLA@azed.gov" TargetMode="External"/><Relationship Id="rId7" Type="http://schemas.openxmlformats.org/officeDocument/2006/relationships/image" Target="../media/image5.jpeg"/><Relationship Id="rId2" Type="http://schemas.openxmlformats.org/officeDocument/2006/relationships/hyperlink" Target="mailto:AzSCI@azed.gov" TargetMode="External"/><Relationship Id="rId1" Type="http://schemas.openxmlformats.org/officeDocument/2006/relationships/hyperlink" Target="mailto:AzM2@azed.gov" TargetMode="Externa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mailto:alternateassessment@azed.gov"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mailto:AzSCI@azed.gov" TargetMode="External"/><Relationship Id="rId1" Type="http://schemas.openxmlformats.org/officeDocument/2006/relationships/hyperlink" Target="mailto:AzM2@azed.gov" TargetMode="External"/><Relationship Id="rId6" Type="http://schemas.openxmlformats.org/officeDocument/2006/relationships/hyperlink" Target="mailto:AZELLA@azed.gov" TargetMode="External"/><Relationship Id="rId5" Type="http://schemas.openxmlformats.org/officeDocument/2006/relationships/image" Target="../media/image4.jpeg"/><Relationship Id="rId4" Type="http://schemas.openxmlformats.org/officeDocument/2006/relationships/hyperlink" Target="mailto:alternateassessment@azed.gov"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31D5B-7E7D-44C0-8505-5B688102492B}"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B54E82E9-2940-4C9A-AD9E-03A76D8748DA}">
      <dgm:prSet phldrT="[Text]"/>
      <dgm:spPr>
        <a:solidFill>
          <a:srgbClr val="012169"/>
        </a:solidFill>
      </dgm:spPr>
      <dgm:t>
        <a:bodyPr/>
        <a:lstStyle/>
        <a:p>
          <a:r>
            <a:rPr lang="en-US" dirty="0"/>
            <a:t>Candis Middlebrook</a:t>
          </a:r>
        </a:p>
      </dgm:t>
      <dgm:extLst>
        <a:ext uri="{E40237B7-FDA0-4F09-8148-C483321AD2D9}">
          <dgm14:cNvPr xmlns:dgm14="http://schemas.microsoft.com/office/drawing/2010/diagram" id="0" name="" descr="This diagram includes the names, titles, and email addresses for the Achievement State Test Coordinator, the Alternate Assessment State Coordinator, and the AZELLA State Test Coordinator. There is a picture of each to the left of their names. &#10;"/>
        </a:ext>
      </dgm:extLst>
    </dgm:pt>
    <dgm:pt modelId="{253B25E5-AD67-4964-AC47-5BCFABBE3307}" type="parTrans" cxnId="{0117B006-B1FB-4D59-8D0D-8B42E8931EBE}">
      <dgm:prSet/>
      <dgm:spPr/>
      <dgm:t>
        <a:bodyPr/>
        <a:lstStyle/>
        <a:p>
          <a:endParaRPr lang="en-US"/>
        </a:p>
      </dgm:t>
    </dgm:pt>
    <dgm:pt modelId="{22DE6C2B-6CE4-4BC3-902C-886466685039}" type="sibTrans" cxnId="{0117B006-B1FB-4D59-8D0D-8B42E8931EBE}">
      <dgm:prSet/>
      <dgm:spPr/>
      <dgm:t>
        <a:bodyPr/>
        <a:lstStyle/>
        <a:p>
          <a:endParaRPr lang="en-US"/>
        </a:p>
      </dgm:t>
    </dgm:pt>
    <dgm:pt modelId="{5483A291-8557-4D53-A59C-D413611D449E}">
      <dgm:prSet phldrT="[Text]"/>
      <dgm:spPr>
        <a:solidFill>
          <a:srgbClr val="012169"/>
        </a:solidFill>
      </dgm:spPr>
      <dgm:t>
        <a:bodyPr/>
        <a:lstStyle/>
        <a:p>
          <a:r>
            <a:rPr lang="en-US" dirty="0"/>
            <a:t>Achievement State Test Coordinator</a:t>
          </a:r>
        </a:p>
      </dgm:t>
    </dgm:pt>
    <dgm:pt modelId="{6AC10EEF-850F-4B99-AB6B-F40F6025433D}" type="parTrans" cxnId="{DDD4FEE9-7E5D-4598-A986-E87268D9DA84}">
      <dgm:prSet/>
      <dgm:spPr/>
      <dgm:t>
        <a:bodyPr/>
        <a:lstStyle/>
        <a:p>
          <a:endParaRPr lang="en-US"/>
        </a:p>
      </dgm:t>
    </dgm:pt>
    <dgm:pt modelId="{36CD83A7-7C20-40EF-865E-4659DC3CCF07}" type="sibTrans" cxnId="{DDD4FEE9-7E5D-4598-A986-E87268D9DA84}">
      <dgm:prSet/>
      <dgm:spPr/>
      <dgm:t>
        <a:bodyPr/>
        <a:lstStyle/>
        <a:p>
          <a:endParaRPr lang="en-US"/>
        </a:p>
      </dgm:t>
    </dgm:pt>
    <dgm:pt modelId="{30417C14-B281-41B7-89EC-6D87C9203F00}">
      <dgm:prSet phldrT="[Text]"/>
      <dgm:spPr>
        <a:solidFill>
          <a:srgbClr val="012169"/>
        </a:solidFill>
      </dgm:spPr>
      <dgm:t>
        <a:bodyPr/>
        <a:lstStyle/>
        <a:p>
          <a:pPr rtl="0"/>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AzM2@azed.gov</a:t>
          </a:r>
          <a:r>
            <a:rPr lang="en-US" dirty="0">
              <a:solidFill>
                <a:schemeClr val="bg1"/>
              </a:solidFill>
            </a:rPr>
            <a:t> or </a:t>
          </a:r>
          <a:r>
            <a:rPr lang="en-US"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AzSCI@azed.gov</a:t>
          </a:r>
          <a:r>
            <a:rPr lang="en-US" dirty="0">
              <a:solidFill>
                <a:schemeClr val="bg1"/>
              </a:solidFill>
              <a:latin typeface="Calibri Light" panose="020F0302020204030204"/>
            </a:rPr>
            <a:t> </a:t>
          </a:r>
        </a:p>
      </dgm:t>
    </dgm:pt>
    <dgm:pt modelId="{82610579-E30A-4689-BD71-EDBECE154CEA}" type="parTrans" cxnId="{5ECA6C39-7387-4E80-9472-4A55656DAD34}">
      <dgm:prSet/>
      <dgm:spPr/>
      <dgm:t>
        <a:bodyPr/>
        <a:lstStyle/>
        <a:p>
          <a:endParaRPr lang="en-US"/>
        </a:p>
      </dgm:t>
    </dgm:pt>
    <dgm:pt modelId="{9DB12356-2FCB-4578-95A5-8B3548A4718F}" type="sibTrans" cxnId="{5ECA6C39-7387-4E80-9472-4A55656DAD34}">
      <dgm:prSet/>
      <dgm:spPr/>
      <dgm:t>
        <a:bodyPr/>
        <a:lstStyle/>
        <a:p>
          <a:endParaRPr lang="en-US"/>
        </a:p>
      </dgm:t>
    </dgm:pt>
    <dgm:pt modelId="{17D91C9C-4B2C-46E6-9321-A0D6C2C2EC6A}">
      <dgm:prSet phldrT="[Text]"/>
      <dgm:spPr>
        <a:solidFill>
          <a:srgbClr val="012169"/>
        </a:solidFill>
      </dgm:spPr>
      <dgm:t>
        <a:bodyPr/>
        <a:lstStyle/>
        <a:p>
          <a:r>
            <a:rPr lang="en-US" dirty="0"/>
            <a:t>Brenda </a:t>
          </a:r>
          <a:r>
            <a:rPr lang="en-US" dirty="0" err="1"/>
            <a:t>Vanderwerp</a:t>
          </a:r>
        </a:p>
      </dgm:t>
    </dgm:pt>
    <dgm:pt modelId="{A2DEB86C-2914-4D01-82FF-A2BF6B0DA21C}" type="parTrans" cxnId="{E1FA6A80-3207-4682-B2EF-9795CE887264}">
      <dgm:prSet/>
      <dgm:spPr/>
      <dgm:t>
        <a:bodyPr/>
        <a:lstStyle/>
        <a:p>
          <a:endParaRPr lang="en-US"/>
        </a:p>
      </dgm:t>
    </dgm:pt>
    <dgm:pt modelId="{B7D174C1-1FA6-4A2D-81A4-019976573A8F}" type="sibTrans" cxnId="{E1FA6A80-3207-4682-B2EF-9795CE887264}">
      <dgm:prSet/>
      <dgm:spPr/>
      <dgm:t>
        <a:bodyPr/>
        <a:lstStyle/>
        <a:p>
          <a:endParaRPr lang="en-US"/>
        </a:p>
      </dgm:t>
    </dgm:pt>
    <dgm:pt modelId="{364E8598-1433-4746-87A3-1C82FFDFF71A}">
      <dgm:prSet phldrT="[Text]"/>
      <dgm:spPr>
        <a:solidFill>
          <a:srgbClr val="012169"/>
        </a:solidFill>
      </dgm:spPr>
      <dgm:t>
        <a:bodyPr/>
        <a:lstStyle/>
        <a:p>
          <a:r>
            <a:rPr lang="en-US" dirty="0"/>
            <a:t>AZELLA State Test Coordinator</a:t>
          </a:r>
        </a:p>
      </dgm:t>
    </dgm:pt>
    <dgm:pt modelId="{396B5E43-8C49-4392-A97F-2580BFB58D28}" type="parTrans" cxnId="{B381FA8E-5503-49BA-86AE-5892A013B152}">
      <dgm:prSet/>
      <dgm:spPr/>
      <dgm:t>
        <a:bodyPr/>
        <a:lstStyle/>
        <a:p>
          <a:endParaRPr lang="en-US"/>
        </a:p>
      </dgm:t>
    </dgm:pt>
    <dgm:pt modelId="{19163BFB-BE5E-4798-80C5-D0A61C915BA9}" type="sibTrans" cxnId="{B381FA8E-5503-49BA-86AE-5892A013B152}">
      <dgm:prSet/>
      <dgm:spPr/>
      <dgm:t>
        <a:bodyPr/>
        <a:lstStyle/>
        <a:p>
          <a:endParaRPr lang="en-US"/>
        </a:p>
      </dgm:t>
    </dgm:pt>
    <dgm:pt modelId="{2B57C005-0DEF-411E-9B7C-D436DB1C0677}">
      <dgm:prSet phldrT="[Text]"/>
      <dgm:spPr>
        <a:solidFill>
          <a:srgbClr val="012169"/>
        </a:solidFill>
      </dgm:spPr>
      <dgm:t>
        <a:bodyPr/>
        <a:lstStyle/>
        <a:p>
          <a:pPr rtl="0"/>
          <a:r>
            <a:rPr lang="en-US"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AZELLA@azed.gov</a:t>
          </a:r>
          <a:r>
            <a:rPr lang="en-US" dirty="0">
              <a:solidFill>
                <a:schemeClr val="bg1"/>
              </a:solidFill>
              <a:latin typeface="Calibri Light" panose="020F0302020204030204"/>
            </a:rPr>
            <a:t> </a:t>
          </a:r>
          <a:endParaRPr lang="en-US" dirty="0">
            <a:solidFill>
              <a:schemeClr val="bg1"/>
            </a:solidFill>
          </a:endParaRPr>
        </a:p>
      </dgm:t>
    </dgm:pt>
    <dgm:pt modelId="{F83BEFC9-1867-46B7-853C-42FF59A4EEF7}" type="parTrans" cxnId="{99C6EBFE-4F1E-434E-B0FD-2E183A847071}">
      <dgm:prSet/>
      <dgm:spPr/>
      <dgm:t>
        <a:bodyPr/>
        <a:lstStyle/>
        <a:p>
          <a:endParaRPr lang="en-US"/>
        </a:p>
      </dgm:t>
    </dgm:pt>
    <dgm:pt modelId="{28FA2260-23A8-454D-9DA9-53C017E64160}" type="sibTrans" cxnId="{99C6EBFE-4F1E-434E-B0FD-2E183A847071}">
      <dgm:prSet/>
      <dgm:spPr/>
      <dgm:t>
        <a:bodyPr/>
        <a:lstStyle/>
        <a:p>
          <a:endParaRPr lang="en-US"/>
        </a:p>
      </dgm:t>
    </dgm:pt>
    <dgm:pt modelId="{327E3B7D-303A-4E23-904F-1B88FCCAFBEA}">
      <dgm:prSet phldrT="[Text]"/>
      <dgm:spPr>
        <a:solidFill>
          <a:srgbClr val="012169"/>
        </a:solidFill>
      </dgm:spPr>
      <dgm:t>
        <a:bodyPr/>
        <a:lstStyle/>
        <a:p>
          <a:r>
            <a:rPr lang="en-US" dirty="0"/>
            <a:t>Sarah Han</a:t>
          </a:r>
        </a:p>
      </dgm:t>
    </dgm:pt>
    <dgm:pt modelId="{DD12AFC7-D1DB-4203-8D6B-E5EE63671A77}" type="parTrans" cxnId="{474FC700-A42E-4805-AF40-935B4B89AD29}">
      <dgm:prSet/>
      <dgm:spPr/>
      <dgm:t>
        <a:bodyPr/>
        <a:lstStyle/>
        <a:p>
          <a:endParaRPr lang="en-US"/>
        </a:p>
      </dgm:t>
    </dgm:pt>
    <dgm:pt modelId="{699BD7CF-A0A5-46C9-8ED6-725EB00D09C5}" type="sibTrans" cxnId="{474FC700-A42E-4805-AF40-935B4B89AD29}">
      <dgm:prSet/>
      <dgm:spPr/>
      <dgm:t>
        <a:bodyPr/>
        <a:lstStyle/>
        <a:p>
          <a:endParaRPr lang="en-US"/>
        </a:p>
      </dgm:t>
    </dgm:pt>
    <dgm:pt modelId="{18ACB203-BBD9-4760-9249-665EBC520119}">
      <dgm:prSet phldrT="[Text]"/>
      <dgm:spPr>
        <a:solidFill>
          <a:srgbClr val="012169"/>
        </a:solidFill>
      </dgm:spPr>
      <dgm:t>
        <a:bodyPr/>
        <a:lstStyle/>
        <a:p>
          <a:r>
            <a:rPr lang="en-US" dirty="0"/>
            <a:t>Alternate Assessment State Test Coordinator</a:t>
          </a:r>
        </a:p>
      </dgm:t>
    </dgm:pt>
    <dgm:pt modelId="{A163F13B-C50B-4194-8619-1B77CFD6BFC0}" type="parTrans" cxnId="{161FF061-1707-4B52-AD5C-D6CC620A3A35}">
      <dgm:prSet/>
      <dgm:spPr/>
      <dgm:t>
        <a:bodyPr/>
        <a:lstStyle/>
        <a:p>
          <a:endParaRPr lang="en-US"/>
        </a:p>
      </dgm:t>
    </dgm:pt>
    <dgm:pt modelId="{7A5D3D17-1006-4913-9562-51EFCD461AC6}" type="sibTrans" cxnId="{161FF061-1707-4B52-AD5C-D6CC620A3A35}">
      <dgm:prSet/>
      <dgm:spPr/>
      <dgm:t>
        <a:bodyPr/>
        <a:lstStyle/>
        <a:p>
          <a:endParaRPr lang="en-US"/>
        </a:p>
      </dgm:t>
    </dgm:pt>
    <dgm:pt modelId="{D4098158-169A-4AA4-ADBF-32B7CC44B2FD}">
      <dgm:prSet phldrT="[Text]"/>
      <dgm:spPr>
        <a:solidFill>
          <a:srgbClr val="012169"/>
        </a:solidFill>
      </dgm:spPr>
      <dgm:t>
        <a:bodyPr/>
        <a:lstStyle/>
        <a:p>
          <a:pPr rtl="0"/>
          <a:r>
            <a:rPr lang="en-US" dirty="0">
              <a:solidFill>
                <a:schemeClr val="bg1"/>
              </a:solidFill>
              <a:latin typeface="Calibri Light" panose="020F0302020204030204"/>
              <a:hlinkClick xmlns:r="http://schemas.openxmlformats.org/officeDocument/2006/relationships" r:id="rId4">
                <a:extLst>
                  <a:ext uri="{A12FA001-AC4F-418D-AE19-62706E023703}">
                    <ahyp:hlinkClr xmlns:ahyp="http://schemas.microsoft.com/office/drawing/2018/hyperlinkcolor" val="tx"/>
                  </a:ext>
                </a:extLst>
              </a:hlinkClick>
            </a:rPr>
            <a:t>AssessingSWDs</a:t>
          </a:r>
          <a:r>
            <a:rPr lang="en-US"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@azed.gov</a:t>
          </a:r>
          <a:r>
            <a:rPr lang="en-US" dirty="0">
              <a:solidFill>
                <a:schemeClr val="bg1"/>
              </a:solidFill>
              <a:latin typeface="Calibri Light" panose="020F0302020204030204"/>
            </a:rPr>
            <a:t> </a:t>
          </a:r>
          <a:endParaRPr lang="en-US" dirty="0">
            <a:solidFill>
              <a:schemeClr val="bg1"/>
            </a:solidFill>
          </a:endParaRPr>
        </a:p>
      </dgm:t>
    </dgm:pt>
    <dgm:pt modelId="{97FAEEEE-4F13-4EE0-8EE4-9AF8382EB1CD}" type="parTrans" cxnId="{148FE50D-B437-48E4-A12E-107FFA15B8A8}">
      <dgm:prSet/>
      <dgm:spPr/>
      <dgm:t>
        <a:bodyPr/>
        <a:lstStyle/>
        <a:p>
          <a:endParaRPr lang="en-US"/>
        </a:p>
      </dgm:t>
    </dgm:pt>
    <dgm:pt modelId="{40A6B56F-C9A0-4FC1-8762-183545BC7857}" type="sibTrans" cxnId="{148FE50D-B437-48E4-A12E-107FFA15B8A8}">
      <dgm:prSet/>
      <dgm:spPr/>
      <dgm:t>
        <a:bodyPr/>
        <a:lstStyle/>
        <a:p>
          <a:endParaRPr lang="en-US"/>
        </a:p>
      </dgm:t>
    </dgm:pt>
    <dgm:pt modelId="{1540ADBD-554B-4C0A-AE50-495B3DD945F3}" type="pres">
      <dgm:prSet presAssocID="{3E931D5B-7E7D-44C0-8505-5B688102492B}" presName="linear" presStyleCnt="0">
        <dgm:presLayoutVars>
          <dgm:dir/>
          <dgm:resizeHandles val="exact"/>
        </dgm:presLayoutVars>
      </dgm:prSet>
      <dgm:spPr/>
    </dgm:pt>
    <dgm:pt modelId="{1F29FA8B-C097-4FCF-9E8C-FE077885B0ED}" type="pres">
      <dgm:prSet presAssocID="{B54E82E9-2940-4C9A-AD9E-03A76D8748DA}" presName="comp" presStyleCnt="0"/>
      <dgm:spPr/>
    </dgm:pt>
    <dgm:pt modelId="{3685B95A-C63E-4EE2-8D67-DBED29A70205}" type="pres">
      <dgm:prSet presAssocID="{B54E82E9-2940-4C9A-AD9E-03A76D8748DA}" presName="box" presStyleLbl="node1" presStyleIdx="0" presStyleCnt="3"/>
      <dgm:spPr/>
    </dgm:pt>
    <dgm:pt modelId="{5F0FE03E-D0E7-4674-B5A1-F6F860927C4E}" type="pres">
      <dgm:prSet presAssocID="{B54E82E9-2940-4C9A-AD9E-03A76D8748DA}" presName="img" presStyleLbl="fgImgPlace1" presStyleIdx="0" presStyleCnt="3"/>
      <dgm:spPr>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8000" b="-8000"/>
          </a:stretch>
        </a:blipFill>
      </dgm:spPr>
    </dgm:pt>
    <dgm:pt modelId="{BA66EA65-C892-49A6-9841-AB4A6A4EA82E}" type="pres">
      <dgm:prSet presAssocID="{B54E82E9-2940-4C9A-AD9E-03A76D8748DA}" presName="text" presStyleLbl="node1" presStyleIdx="0" presStyleCnt="3">
        <dgm:presLayoutVars>
          <dgm:bulletEnabled val="1"/>
        </dgm:presLayoutVars>
      </dgm:prSet>
      <dgm:spPr/>
    </dgm:pt>
    <dgm:pt modelId="{4FB0D004-3283-48E5-B642-0FFBF19E9115}" type="pres">
      <dgm:prSet presAssocID="{22DE6C2B-6CE4-4BC3-902C-886466685039}" presName="spacer" presStyleCnt="0"/>
      <dgm:spPr/>
    </dgm:pt>
    <dgm:pt modelId="{50D23BA4-FFE7-4015-8278-C3F24BC8D7C9}" type="pres">
      <dgm:prSet presAssocID="{327E3B7D-303A-4E23-904F-1B88FCCAFBEA}" presName="comp" presStyleCnt="0"/>
      <dgm:spPr/>
    </dgm:pt>
    <dgm:pt modelId="{E2810842-4B66-4FD4-BBEF-98611394A683}" type="pres">
      <dgm:prSet presAssocID="{327E3B7D-303A-4E23-904F-1B88FCCAFBEA}" presName="box" presStyleLbl="node1" presStyleIdx="1" presStyleCnt="3"/>
      <dgm:spPr/>
    </dgm:pt>
    <dgm:pt modelId="{7117D603-5EFF-4933-94D7-FF9BB5791812}" type="pres">
      <dgm:prSet presAssocID="{327E3B7D-303A-4E23-904F-1B88FCCAFBEA}" presName="img" presStyleLbl="fgImgPlace1" presStyleIdx="1" presStyleCnt="3"/>
      <dgm:spPr>
        <a:blipFill>
          <a:blip xmlns:r="http://schemas.openxmlformats.org/officeDocument/2006/relationships" r:embed="rId6">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15000" b="-15000"/>
          </a:stretch>
        </a:blipFill>
      </dgm:spPr>
    </dgm:pt>
    <dgm:pt modelId="{CA6AB8D4-991D-4328-9F95-591E4B1CBCDF}" type="pres">
      <dgm:prSet presAssocID="{327E3B7D-303A-4E23-904F-1B88FCCAFBEA}" presName="text" presStyleLbl="node1" presStyleIdx="1" presStyleCnt="3">
        <dgm:presLayoutVars>
          <dgm:bulletEnabled val="1"/>
        </dgm:presLayoutVars>
      </dgm:prSet>
      <dgm:spPr/>
    </dgm:pt>
    <dgm:pt modelId="{B80DB255-0A5A-4ECE-BC99-006DF9BE91F2}" type="pres">
      <dgm:prSet presAssocID="{699BD7CF-A0A5-46C9-8ED6-725EB00D09C5}" presName="spacer" presStyleCnt="0"/>
      <dgm:spPr/>
    </dgm:pt>
    <dgm:pt modelId="{C9F971CE-BB7F-4F0F-94A3-B6B885DF3395}" type="pres">
      <dgm:prSet presAssocID="{17D91C9C-4B2C-46E6-9321-A0D6C2C2EC6A}" presName="comp" presStyleCnt="0"/>
      <dgm:spPr/>
    </dgm:pt>
    <dgm:pt modelId="{F2A914E8-5BF2-411E-8002-909016FB3FA5}" type="pres">
      <dgm:prSet presAssocID="{17D91C9C-4B2C-46E6-9321-A0D6C2C2EC6A}" presName="box" presStyleLbl="node1" presStyleIdx="2" presStyleCnt="3" custLinFactNeighborX="882" custLinFactNeighborY="0"/>
      <dgm:spPr/>
    </dgm:pt>
    <dgm:pt modelId="{E2C6C452-2CEA-4100-9EDA-6E44AC4A6F1B}" type="pres">
      <dgm:prSet presAssocID="{17D91C9C-4B2C-46E6-9321-A0D6C2C2EC6A}" presName="img" presStyleLbl="fgImgPlace1" presStyleIdx="2" presStyleCnt="3"/>
      <dgm:spPr>
        <a:blipFill>
          <a:blip xmlns:r="http://schemas.openxmlformats.org/officeDocument/2006/relationships" r:embed="rId7">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8000" b="-8000"/>
          </a:stretch>
        </a:blipFill>
      </dgm:spPr>
    </dgm:pt>
    <dgm:pt modelId="{588FFFB0-73ED-444C-B39F-0E059398D16A}" type="pres">
      <dgm:prSet presAssocID="{17D91C9C-4B2C-46E6-9321-A0D6C2C2EC6A}" presName="text" presStyleLbl="node1" presStyleIdx="2" presStyleCnt="3">
        <dgm:presLayoutVars>
          <dgm:bulletEnabled val="1"/>
        </dgm:presLayoutVars>
      </dgm:prSet>
      <dgm:spPr/>
    </dgm:pt>
  </dgm:ptLst>
  <dgm:cxnLst>
    <dgm:cxn modelId="{474FC700-A42E-4805-AF40-935B4B89AD29}" srcId="{3E931D5B-7E7D-44C0-8505-5B688102492B}" destId="{327E3B7D-303A-4E23-904F-1B88FCCAFBEA}" srcOrd="1" destOrd="0" parTransId="{DD12AFC7-D1DB-4203-8D6B-E5EE63671A77}" sibTransId="{699BD7CF-A0A5-46C9-8ED6-725EB00D09C5}"/>
    <dgm:cxn modelId="{0117B006-B1FB-4D59-8D0D-8B42E8931EBE}" srcId="{3E931D5B-7E7D-44C0-8505-5B688102492B}" destId="{B54E82E9-2940-4C9A-AD9E-03A76D8748DA}" srcOrd="0" destOrd="0" parTransId="{253B25E5-AD67-4964-AC47-5BCFABBE3307}" sibTransId="{22DE6C2B-6CE4-4BC3-902C-886466685039}"/>
    <dgm:cxn modelId="{0CAF8D08-8F54-449A-B1D8-1905086D5F58}" type="presOf" srcId="{D4098158-169A-4AA4-ADBF-32B7CC44B2FD}" destId="{E2810842-4B66-4FD4-BBEF-98611394A683}" srcOrd="0" destOrd="2" presId="urn:microsoft.com/office/officeart/2005/8/layout/vList4"/>
    <dgm:cxn modelId="{7330DD09-AD99-46EA-956B-431FE89B9987}" type="presOf" srcId="{B54E82E9-2940-4C9A-AD9E-03A76D8748DA}" destId="{BA66EA65-C892-49A6-9841-AB4A6A4EA82E}" srcOrd="1" destOrd="0" presId="urn:microsoft.com/office/officeart/2005/8/layout/vList4"/>
    <dgm:cxn modelId="{5A336C0B-5C7C-46F2-B143-5F66623F50A1}" type="presOf" srcId="{17D91C9C-4B2C-46E6-9321-A0D6C2C2EC6A}" destId="{588FFFB0-73ED-444C-B39F-0E059398D16A}" srcOrd="1" destOrd="0" presId="urn:microsoft.com/office/officeart/2005/8/layout/vList4"/>
    <dgm:cxn modelId="{148FE50D-B437-48E4-A12E-107FFA15B8A8}" srcId="{327E3B7D-303A-4E23-904F-1B88FCCAFBEA}" destId="{D4098158-169A-4AA4-ADBF-32B7CC44B2FD}" srcOrd="1" destOrd="0" parTransId="{97FAEEEE-4F13-4EE0-8EE4-9AF8382EB1CD}" sibTransId="{40A6B56F-C9A0-4FC1-8762-183545BC7857}"/>
    <dgm:cxn modelId="{062ED91D-D39F-4BD3-B7AB-1637D68AB96B}" type="presOf" srcId="{364E8598-1433-4746-87A3-1C82FFDFF71A}" destId="{588FFFB0-73ED-444C-B39F-0E059398D16A}" srcOrd="1" destOrd="1" presId="urn:microsoft.com/office/officeart/2005/8/layout/vList4"/>
    <dgm:cxn modelId="{5C075F23-E49B-4B2B-BF01-280BC90E98DB}" type="presOf" srcId="{18ACB203-BBD9-4760-9249-665EBC520119}" destId="{E2810842-4B66-4FD4-BBEF-98611394A683}" srcOrd="0" destOrd="1" presId="urn:microsoft.com/office/officeart/2005/8/layout/vList4"/>
    <dgm:cxn modelId="{0AC1C52F-1546-4560-8260-697E931A0EA8}" type="presOf" srcId="{3E931D5B-7E7D-44C0-8505-5B688102492B}" destId="{1540ADBD-554B-4C0A-AE50-495B3DD945F3}" srcOrd="0" destOrd="0" presId="urn:microsoft.com/office/officeart/2005/8/layout/vList4"/>
    <dgm:cxn modelId="{00171530-F533-4944-9D1C-9E45A53EA0EE}" type="presOf" srcId="{327E3B7D-303A-4E23-904F-1B88FCCAFBEA}" destId="{E2810842-4B66-4FD4-BBEF-98611394A683}" srcOrd="0" destOrd="0" presId="urn:microsoft.com/office/officeart/2005/8/layout/vList4"/>
    <dgm:cxn modelId="{5ECA6C39-7387-4E80-9472-4A55656DAD34}" srcId="{B54E82E9-2940-4C9A-AD9E-03A76D8748DA}" destId="{30417C14-B281-41B7-89EC-6D87C9203F00}" srcOrd="1" destOrd="0" parTransId="{82610579-E30A-4689-BD71-EDBECE154CEA}" sibTransId="{9DB12356-2FCB-4578-95A5-8B3548A4718F}"/>
    <dgm:cxn modelId="{161FF061-1707-4B52-AD5C-D6CC620A3A35}" srcId="{327E3B7D-303A-4E23-904F-1B88FCCAFBEA}" destId="{18ACB203-BBD9-4760-9249-665EBC520119}" srcOrd="0" destOrd="0" parTransId="{A163F13B-C50B-4194-8619-1B77CFD6BFC0}" sibTransId="{7A5D3D17-1006-4913-9562-51EFCD461AC6}"/>
    <dgm:cxn modelId="{C2388047-1972-45CC-A20E-7F5549A2B0B3}" type="presOf" srcId="{5483A291-8557-4D53-A59C-D413611D449E}" destId="{3685B95A-C63E-4EE2-8D67-DBED29A70205}" srcOrd="0" destOrd="1" presId="urn:microsoft.com/office/officeart/2005/8/layout/vList4"/>
    <dgm:cxn modelId="{C259416D-9957-46FF-926B-6E7FA6FD4BC5}" type="presOf" srcId="{18ACB203-BBD9-4760-9249-665EBC520119}" destId="{CA6AB8D4-991D-4328-9F95-591E4B1CBCDF}" srcOrd="1" destOrd="1" presId="urn:microsoft.com/office/officeart/2005/8/layout/vList4"/>
    <dgm:cxn modelId="{E1FA6A80-3207-4682-B2EF-9795CE887264}" srcId="{3E931D5B-7E7D-44C0-8505-5B688102492B}" destId="{17D91C9C-4B2C-46E6-9321-A0D6C2C2EC6A}" srcOrd="2" destOrd="0" parTransId="{A2DEB86C-2914-4D01-82FF-A2BF6B0DA21C}" sibTransId="{B7D174C1-1FA6-4A2D-81A4-019976573A8F}"/>
    <dgm:cxn modelId="{7DD32083-1587-4583-BE84-E0A526591A29}" type="presOf" srcId="{2B57C005-0DEF-411E-9B7C-D436DB1C0677}" destId="{F2A914E8-5BF2-411E-8002-909016FB3FA5}" srcOrd="0" destOrd="2" presId="urn:microsoft.com/office/officeart/2005/8/layout/vList4"/>
    <dgm:cxn modelId="{B381FA8E-5503-49BA-86AE-5892A013B152}" srcId="{17D91C9C-4B2C-46E6-9321-A0D6C2C2EC6A}" destId="{364E8598-1433-4746-87A3-1C82FFDFF71A}" srcOrd="0" destOrd="0" parTransId="{396B5E43-8C49-4392-A97F-2580BFB58D28}" sibTransId="{19163BFB-BE5E-4798-80C5-D0A61C915BA9}"/>
    <dgm:cxn modelId="{EA6B2694-5930-464B-93F9-8443601181AD}" type="presOf" srcId="{30417C14-B281-41B7-89EC-6D87C9203F00}" destId="{3685B95A-C63E-4EE2-8D67-DBED29A70205}" srcOrd="0" destOrd="2" presId="urn:microsoft.com/office/officeart/2005/8/layout/vList4"/>
    <dgm:cxn modelId="{842F2DA0-6080-4769-8ED2-02278E62D144}" type="presOf" srcId="{17D91C9C-4B2C-46E6-9321-A0D6C2C2EC6A}" destId="{F2A914E8-5BF2-411E-8002-909016FB3FA5}" srcOrd="0" destOrd="0" presId="urn:microsoft.com/office/officeart/2005/8/layout/vList4"/>
    <dgm:cxn modelId="{619DB5A3-7967-4DD0-8B26-E5F00C2D3B0E}" type="presOf" srcId="{364E8598-1433-4746-87A3-1C82FFDFF71A}" destId="{F2A914E8-5BF2-411E-8002-909016FB3FA5}" srcOrd="0" destOrd="1" presId="urn:microsoft.com/office/officeart/2005/8/layout/vList4"/>
    <dgm:cxn modelId="{0BC465A7-6319-47AB-9B3D-FEAD13A0B3FA}" type="presOf" srcId="{327E3B7D-303A-4E23-904F-1B88FCCAFBEA}" destId="{CA6AB8D4-991D-4328-9F95-591E4B1CBCDF}" srcOrd="1" destOrd="0" presId="urn:microsoft.com/office/officeart/2005/8/layout/vList4"/>
    <dgm:cxn modelId="{720CBBB2-C610-4A8A-B1CB-30A0C4E6B461}" type="presOf" srcId="{5483A291-8557-4D53-A59C-D413611D449E}" destId="{BA66EA65-C892-49A6-9841-AB4A6A4EA82E}" srcOrd="1" destOrd="1" presId="urn:microsoft.com/office/officeart/2005/8/layout/vList4"/>
    <dgm:cxn modelId="{CFDCDFB9-7B2F-44DF-BCF7-3A97EC16F56F}" type="presOf" srcId="{2B57C005-0DEF-411E-9B7C-D436DB1C0677}" destId="{588FFFB0-73ED-444C-B39F-0E059398D16A}" srcOrd="1" destOrd="2" presId="urn:microsoft.com/office/officeart/2005/8/layout/vList4"/>
    <dgm:cxn modelId="{0D310ABC-69C8-44E4-A626-C5E31243F85F}" type="presOf" srcId="{B54E82E9-2940-4C9A-AD9E-03A76D8748DA}" destId="{3685B95A-C63E-4EE2-8D67-DBED29A70205}" srcOrd="0" destOrd="0" presId="urn:microsoft.com/office/officeart/2005/8/layout/vList4"/>
    <dgm:cxn modelId="{9A6AD0C6-EEBE-4199-8F5A-D966AEA0103A}" type="presOf" srcId="{30417C14-B281-41B7-89EC-6D87C9203F00}" destId="{BA66EA65-C892-49A6-9841-AB4A6A4EA82E}" srcOrd="1" destOrd="2" presId="urn:microsoft.com/office/officeart/2005/8/layout/vList4"/>
    <dgm:cxn modelId="{DDD4FEE9-7E5D-4598-A986-E87268D9DA84}" srcId="{B54E82E9-2940-4C9A-AD9E-03A76D8748DA}" destId="{5483A291-8557-4D53-A59C-D413611D449E}" srcOrd="0" destOrd="0" parTransId="{6AC10EEF-850F-4B99-AB6B-F40F6025433D}" sibTransId="{36CD83A7-7C20-40EF-865E-4659DC3CCF07}"/>
    <dgm:cxn modelId="{685707EC-8624-4BD8-B073-5150A8E153D5}" type="presOf" srcId="{D4098158-169A-4AA4-ADBF-32B7CC44B2FD}" destId="{CA6AB8D4-991D-4328-9F95-591E4B1CBCDF}" srcOrd="1" destOrd="2" presId="urn:microsoft.com/office/officeart/2005/8/layout/vList4"/>
    <dgm:cxn modelId="{99C6EBFE-4F1E-434E-B0FD-2E183A847071}" srcId="{17D91C9C-4B2C-46E6-9321-A0D6C2C2EC6A}" destId="{2B57C005-0DEF-411E-9B7C-D436DB1C0677}" srcOrd="1" destOrd="0" parTransId="{F83BEFC9-1867-46B7-853C-42FF59A4EEF7}" sibTransId="{28FA2260-23A8-454D-9DA9-53C017E64160}"/>
    <dgm:cxn modelId="{5C656787-48B3-48BA-8C1E-E13478428D59}" type="presParOf" srcId="{1540ADBD-554B-4C0A-AE50-495B3DD945F3}" destId="{1F29FA8B-C097-4FCF-9E8C-FE077885B0ED}" srcOrd="0" destOrd="0" presId="urn:microsoft.com/office/officeart/2005/8/layout/vList4"/>
    <dgm:cxn modelId="{3BCE85DE-D74D-42B0-A06F-B3E47043AC9B}" type="presParOf" srcId="{1F29FA8B-C097-4FCF-9E8C-FE077885B0ED}" destId="{3685B95A-C63E-4EE2-8D67-DBED29A70205}" srcOrd="0" destOrd="0" presId="urn:microsoft.com/office/officeart/2005/8/layout/vList4"/>
    <dgm:cxn modelId="{6819BDCE-ECB1-48F4-A403-F24366C49624}" type="presParOf" srcId="{1F29FA8B-C097-4FCF-9E8C-FE077885B0ED}" destId="{5F0FE03E-D0E7-4674-B5A1-F6F860927C4E}" srcOrd="1" destOrd="0" presId="urn:microsoft.com/office/officeart/2005/8/layout/vList4"/>
    <dgm:cxn modelId="{F976AFF8-1D1F-43E6-BC3F-35461D7A89EF}" type="presParOf" srcId="{1F29FA8B-C097-4FCF-9E8C-FE077885B0ED}" destId="{BA66EA65-C892-49A6-9841-AB4A6A4EA82E}" srcOrd="2" destOrd="0" presId="urn:microsoft.com/office/officeart/2005/8/layout/vList4"/>
    <dgm:cxn modelId="{656A5B52-E4EA-402C-AE16-FC84A934FF90}" type="presParOf" srcId="{1540ADBD-554B-4C0A-AE50-495B3DD945F3}" destId="{4FB0D004-3283-48E5-B642-0FFBF19E9115}" srcOrd="1" destOrd="0" presId="urn:microsoft.com/office/officeart/2005/8/layout/vList4"/>
    <dgm:cxn modelId="{6513437F-C929-4F28-9CC6-D89AE04F6CF6}" type="presParOf" srcId="{1540ADBD-554B-4C0A-AE50-495B3DD945F3}" destId="{50D23BA4-FFE7-4015-8278-C3F24BC8D7C9}" srcOrd="2" destOrd="0" presId="urn:microsoft.com/office/officeart/2005/8/layout/vList4"/>
    <dgm:cxn modelId="{67A675EA-D5F2-4C4F-A6E3-23FDA19EE5B0}" type="presParOf" srcId="{50D23BA4-FFE7-4015-8278-C3F24BC8D7C9}" destId="{E2810842-4B66-4FD4-BBEF-98611394A683}" srcOrd="0" destOrd="0" presId="urn:microsoft.com/office/officeart/2005/8/layout/vList4"/>
    <dgm:cxn modelId="{3FFCB327-44BF-4CB0-97F6-43BB0085D032}" type="presParOf" srcId="{50D23BA4-FFE7-4015-8278-C3F24BC8D7C9}" destId="{7117D603-5EFF-4933-94D7-FF9BB5791812}" srcOrd="1" destOrd="0" presId="urn:microsoft.com/office/officeart/2005/8/layout/vList4"/>
    <dgm:cxn modelId="{798444C0-4C55-4957-BFDF-983B6DB93918}" type="presParOf" srcId="{50D23BA4-FFE7-4015-8278-C3F24BC8D7C9}" destId="{CA6AB8D4-991D-4328-9F95-591E4B1CBCDF}" srcOrd="2" destOrd="0" presId="urn:microsoft.com/office/officeart/2005/8/layout/vList4"/>
    <dgm:cxn modelId="{9F579395-147A-4A33-9854-0DEF14CC93F9}" type="presParOf" srcId="{1540ADBD-554B-4C0A-AE50-495B3DD945F3}" destId="{B80DB255-0A5A-4ECE-BC99-006DF9BE91F2}" srcOrd="3" destOrd="0" presId="urn:microsoft.com/office/officeart/2005/8/layout/vList4"/>
    <dgm:cxn modelId="{C92A4DAA-BEB4-4E51-880B-729A33F49D95}" type="presParOf" srcId="{1540ADBD-554B-4C0A-AE50-495B3DD945F3}" destId="{C9F971CE-BB7F-4F0F-94A3-B6B885DF3395}" srcOrd="4" destOrd="0" presId="urn:microsoft.com/office/officeart/2005/8/layout/vList4"/>
    <dgm:cxn modelId="{16A169A0-82E3-49DF-880C-ED9759D975FC}" type="presParOf" srcId="{C9F971CE-BB7F-4F0F-94A3-B6B885DF3395}" destId="{F2A914E8-5BF2-411E-8002-909016FB3FA5}" srcOrd="0" destOrd="0" presId="urn:microsoft.com/office/officeart/2005/8/layout/vList4"/>
    <dgm:cxn modelId="{27086871-F851-48B9-81DB-A9994424A533}" type="presParOf" srcId="{C9F971CE-BB7F-4F0F-94A3-B6B885DF3395}" destId="{E2C6C452-2CEA-4100-9EDA-6E44AC4A6F1B}" srcOrd="1" destOrd="0" presId="urn:microsoft.com/office/officeart/2005/8/layout/vList4"/>
    <dgm:cxn modelId="{D7BB57AB-073E-4CEE-9B25-23F2BC169217}" type="presParOf" srcId="{C9F971CE-BB7F-4F0F-94A3-B6B885DF3395}" destId="{588FFFB0-73ED-444C-B39F-0E059398D16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157B7C5-D935-469F-A87A-742120543380}" type="doc">
      <dgm:prSet loTypeId="urn:microsoft.com/office/officeart/2016/7/layout/HorizontalActionList" loCatId="List" qsTypeId="urn:microsoft.com/office/officeart/2005/8/quickstyle/simple4" qsCatId="simple" csTypeId="urn:microsoft.com/office/officeart/2005/8/colors/accent2_2" csCatId="accent2"/>
      <dgm:spPr/>
      <dgm:t>
        <a:bodyPr/>
        <a:lstStyle/>
        <a:p>
          <a:endParaRPr lang="en-US"/>
        </a:p>
      </dgm:t>
    </dgm:pt>
    <dgm:pt modelId="{4FDC6755-E2F9-4755-B5A7-523E87925DC2}">
      <dgm:prSet/>
      <dgm:spPr/>
      <dgm:t>
        <a:bodyPr/>
        <a:lstStyle/>
        <a:p>
          <a:r>
            <a:rPr lang="en-US" b="1">
              <a:latin typeface="Arial Nova Cond"/>
              <a:cs typeface="Arial"/>
            </a:rPr>
            <a:t>ATMS</a:t>
          </a:r>
          <a:endParaRPr lang="en-US" b="1" i="0" u="none" strike="noStrike" cap="none" baseline="0" noProof="0">
            <a:latin typeface="Arial Nova Cond"/>
            <a:cs typeface="Arial"/>
          </a:endParaRPr>
        </a:p>
      </dgm:t>
    </dgm:pt>
    <dgm:pt modelId="{C3A8BB9D-22BB-435E-9AB6-4DE10B29C744}" type="parTrans" cxnId="{F77D9D2C-26F6-4743-AABE-2F372E2FD38F}">
      <dgm:prSet/>
      <dgm:spPr/>
      <dgm:t>
        <a:bodyPr/>
        <a:lstStyle/>
        <a:p>
          <a:endParaRPr lang="en-US"/>
        </a:p>
      </dgm:t>
    </dgm:pt>
    <dgm:pt modelId="{40907AA8-904E-4EB8-92D0-6C44C4496AD8}" type="sibTrans" cxnId="{F77D9D2C-26F6-4743-AABE-2F372E2FD38F}">
      <dgm:prSet/>
      <dgm:spPr/>
      <dgm:t>
        <a:bodyPr/>
        <a:lstStyle/>
        <a:p>
          <a:endParaRPr lang="en-US"/>
        </a:p>
      </dgm:t>
    </dgm:pt>
    <dgm:pt modelId="{05838785-8DFA-401A-9F13-96D4BB13FD24}">
      <dgm:prSet/>
      <dgm:spPr/>
      <dgm:t>
        <a:bodyPr/>
        <a:lstStyle/>
        <a:p>
          <a:pPr rtl="0"/>
          <a:r>
            <a:rPr lang="en-US">
              <a:latin typeface="Arial Nova Cond"/>
              <a:cs typeface="Arial"/>
            </a:rPr>
            <a:t>AZELLA Training Management System (ATMS) - Complete required training modules for the AZELLA DTC category prior to administering any AZELLA tests.</a:t>
          </a:r>
        </a:p>
      </dgm:t>
    </dgm:pt>
    <dgm:pt modelId="{CEC42A77-5F62-4420-94D3-4E1F8C6A2B51}" type="parTrans" cxnId="{690F9E28-97A5-4104-978B-1BD2C1803318}">
      <dgm:prSet/>
      <dgm:spPr/>
      <dgm:t>
        <a:bodyPr/>
        <a:lstStyle/>
        <a:p>
          <a:endParaRPr lang="en-US"/>
        </a:p>
      </dgm:t>
    </dgm:pt>
    <dgm:pt modelId="{A74A8538-AEE7-4EED-8C9D-B66F59459FA1}" type="sibTrans" cxnId="{690F9E28-97A5-4104-978B-1BD2C1803318}">
      <dgm:prSet/>
      <dgm:spPr/>
      <dgm:t>
        <a:bodyPr/>
        <a:lstStyle/>
        <a:p>
          <a:endParaRPr lang="en-US"/>
        </a:p>
      </dgm:t>
    </dgm:pt>
    <dgm:pt modelId="{51EEBFFB-992A-4214-81C8-E333B3DB342B}">
      <dgm:prSet/>
      <dgm:spPr/>
      <dgm:t>
        <a:bodyPr/>
        <a:lstStyle/>
        <a:p>
          <a:pPr rtl="0"/>
          <a:r>
            <a:rPr lang="en-US" b="1">
              <a:latin typeface="Arial Nova Cond"/>
              <a:cs typeface="Arial"/>
            </a:rPr>
            <a:t>Understand Scoring</a:t>
          </a:r>
        </a:p>
      </dgm:t>
    </dgm:pt>
    <dgm:pt modelId="{4339300C-4DB6-4AEA-8A6A-6172E1C371E5}" type="parTrans" cxnId="{631F18DB-0D17-4064-A847-7EDAE7579410}">
      <dgm:prSet/>
      <dgm:spPr/>
      <dgm:t>
        <a:bodyPr/>
        <a:lstStyle/>
        <a:p>
          <a:endParaRPr lang="en-US"/>
        </a:p>
      </dgm:t>
    </dgm:pt>
    <dgm:pt modelId="{FE659C9F-8636-4D22-BD6E-D7FBECD7811D}" type="sibTrans" cxnId="{631F18DB-0D17-4064-A847-7EDAE7579410}">
      <dgm:prSet/>
      <dgm:spPr/>
      <dgm:t>
        <a:bodyPr/>
        <a:lstStyle/>
        <a:p>
          <a:endParaRPr lang="en-US"/>
        </a:p>
      </dgm:t>
    </dgm:pt>
    <dgm:pt modelId="{BB99DF8F-DF5E-4DBE-A216-393705769438}">
      <dgm:prSet/>
      <dgm:spPr/>
      <dgm:t>
        <a:bodyPr/>
        <a:lstStyle/>
        <a:p>
          <a:r>
            <a:rPr lang="en-US">
              <a:latin typeface="Arial Nova Cond"/>
              <a:cs typeface="Arial"/>
            </a:rPr>
            <a:t>Qualifications: Kindergarten Placement Test (KPT) administrators and Stage II Placement extended Writing Scorer</a:t>
          </a:r>
        </a:p>
      </dgm:t>
    </dgm:pt>
    <dgm:pt modelId="{EFA9DCEB-662F-4E96-8334-BD2836408B4F}" type="parTrans" cxnId="{E3572DC4-23BC-44B8-B51A-D551FBE8287B}">
      <dgm:prSet/>
      <dgm:spPr/>
      <dgm:t>
        <a:bodyPr/>
        <a:lstStyle/>
        <a:p>
          <a:endParaRPr lang="en-US"/>
        </a:p>
      </dgm:t>
    </dgm:pt>
    <dgm:pt modelId="{3A72878E-B6B8-4C6C-A9C8-28FDFED8E4E2}" type="sibTrans" cxnId="{E3572DC4-23BC-44B8-B51A-D551FBE8287B}">
      <dgm:prSet/>
      <dgm:spPr/>
      <dgm:t>
        <a:bodyPr/>
        <a:lstStyle/>
        <a:p>
          <a:endParaRPr lang="en-US"/>
        </a:p>
      </dgm:t>
    </dgm:pt>
    <dgm:pt modelId="{6D16AB96-40BD-4982-A880-791D1CF809C7}">
      <dgm:prSet/>
      <dgm:spPr/>
      <dgm:t>
        <a:bodyPr/>
        <a:lstStyle/>
        <a:p>
          <a:r>
            <a:rPr lang="en-US" b="1">
              <a:latin typeface="Arial Nova Cond"/>
              <a:cs typeface="Arial"/>
            </a:rPr>
            <a:t>PAN</a:t>
          </a:r>
        </a:p>
      </dgm:t>
    </dgm:pt>
    <dgm:pt modelId="{B086AF2F-87D1-46EE-96DB-F1504052F9C1}" type="parTrans" cxnId="{A6C18E6D-6E08-4858-B941-25E3B02A22BE}">
      <dgm:prSet/>
      <dgm:spPr/>
      <dgm:t>
        <a:bodyPr/>
        <a:lstStyle/>
        <a:p>
          <a:endParaRPr lang="en-US"/>
        </a:p>
      </dgm:t>
    </dgm:pt>
    <dgm:pt modelId="{A7413993-A6BC-41BE-9097-07A2EC63F1FB}" type="sibTrans" cxnId="{A6C18E6D-6E08-4858-B941-25E3B02A22BE}">
      <dgm:prSet/>
      <dgm:spPr/>
      <dgm:t>
        <a:bodyPr/>
        <a:lstStyle/>
        <a:p>
          <a:endParaRPr lang="en-US"/>
        </a:p>
      </dgm:t>
    </dgm:pt>
    <dgm:pt modelId="{4335E0D3-3D89-480C-828A-425D18D78FD8}">
      <dgm:prSet/>
      <dgm:spPr/>
      <dgm:t>
        <a:bodyPr/>
        <a:lstStyle/>
        <a:p>
          <a:pPr rtl="0"/>
          <a:r>
            <a:rPr lang="en-US">
              <a:latin typeface="Arial Nova Cond"/>
              <a:cs typeface="Arial"/>
            </a:rPr>
            <a:t>Students must be registered in </a:t>
          </a:r>
          <a:r>
            <a:rPr lang="en-US" baseline="0">
              <a:latin typeface="Arial Nova Cond"/>
              <a:cs typeface="Arial"/>
            </a:rPr>
            <a:t>PearsonAccess</a:t>
          </a:r>
          <a:r>
            <a:rPr lang="en-US" baseline="30000">
              <a:latin typeface="Arial Nova Cond"/>
              <a:cs typeface="Arial"/>
            </a:rPr>
            <a:t>next</a:t>
          </a:r>
          <a:r>
            <a:rPr lang="en-US">
              <a:latin typeface="Arial Nova Cond"/>
              <a:cs typeface="Arial"/>
            </a:rPr>
            <a:t> </a:t>
          </a:r>
          <a:br>
            <a:rPr lang="en-US">
              <a:latin typeface="Arial Nova Cond"/>
              <a:cs typeface="Arial"/>
            </a:rPr>
          </a:br>
          <a:r>
            <a:rPr lang="en-US">
              <a:latin typeface="Arial Nova Cond"/>
              <a:cs typeface="Arial"/>
            </a:rPr>
            <a:t>(PAN) prior to being administered the AZELLA Placement Test.</a:t>
          </a:r>
        </a:p>
      </dgm:t>
    </dgm:pt>
    <dgm:pt modelId="{C16F8D8B-1337-479C-9E46-F86293FC04A1}" type="parTrans" cxnId="{26C2EAA9-6876-4C54-B74B-C78B49141492}">
      <dgm:prSet/>
      <dgm:spPr/>
      <dgm:t>
        <a:bodyPr/>
        <a:lstStyle/>
        <a:p>
          <a:endParaRPr lang="en-US"/>
        </a:p>
      </dgm:t>
    </dgm:pt>
    <dgm:pt modelId="{CDD2B790-3B55-401D-8A60-CA00999800C5}" type="sibTrans" cxnId="{26C2EAA9-6876-4C54-B74B-C78B49141492}">
      <dgm:prSet/>
      <dgm:spPr/>
      <dgm:t>
        <a:bodyPr/>
        <a:lstStyle/>
        <a:p>
          <a:endParaRPr lang="en-US"/>
        </a:p>
      </dgm:t>
    </dgm:pt>
    <dgm:pt modelId="{CC006312-CD84-421C-A7AC-08870507A578}" type="pres">
      <dgm:prSet presAssocID="{8157B7C5-D935-469F-A87A-742120543380}" presName="Name0" presStyleCnt="0">
        <dgm:presLayoutVars>
          <dgm:dir/>
          <dgm:animLvl val="lvl"/>
          <dgm:resizeHandles val="exact"/>
        </dgm:presLayoutVars>
      </dgm:prSet>
      <dgm:spPr/>
    </dgm:pt>
    <dgm:pt modelId="{41BB0F50-DF45-4389-B523-7619D1C25FE9}" type="pres">
      <dgm:prSet presAssocID="{4FDC6755-E2F9-4755-B5A7-523E87925DC2}" presName="composite" presStyleCnt="0"/>
      <dgm:spPr/>
    </dgm:pt>
    <dgm:pt modelId="{37413193-C092-4AF8-854B-12792F7ED5F5}" type="pres">
      <dgm:prSet presAssocID="{4FDC6755-E2F9-4755-B5A7-523E87925DC2}" presName="parTx" presStyleLbl="alignNode1" presStyleIdx="0" presStyleCnt="3">
        <dgm:presLayoutVars>
          <dgm:chMax val="0"/>
          <dgm:chPref val="0"/>
        </dgm:presLayoutVars>
      </dgm:prSet>
      <dgm:spPr/>
    </dgm:pt>
    <dgm:pt modelId="{577F0BD3-E5E2-4483-ADD4-C7E1B92329B3}" type="pres">
      <dgm:prSet presAssocID="{4FDC6755-E2F9-4755-B5A7-523E87925DC2}" presName="desTx" presStyleLbl="alignAccFollowNode1" presStyleIdx="0" presStyleCnt="3">
        <dgm:presLayoutVars/>
      </dgm:prSet>
      <dgm:spPr/>
    </dgm:pt>
    <dgm:pt modelId="{6E305E12-8E2E-4790-94BC-CE994B2DA8B7}" type="pres">
      <dgm:prSet presAssocID="{40907AA8-904E-4EB8-92D0-6C44C4496AD8}" presName="space" presStyleCnt="0"/>
      <dgm:spPr/>
    </dgm:pt>
    <dgm:pt modelId="{0D0D07C6-B8DB-4D8E-8E8F-933A62E6B58F}" type="pres">
      <dgm:prSet presAssocID="{51EEBFFB-992A-4214-81C8-E333B3DB342B}" presName="composite" presStyleCnt="0"/>
      <dgm:spPr/>
    </dgm:pt>
    <dgm:pt modelId="{A0E52922-3E61-41B6-AB22-D3E05348BEAB}" type="pres">
      <dgm:prSet presAssocID="{51EEBFFB-992A-4214-81C8-E333B3DB342B}" presName="parTx" presStyleLbl="alignNode1" presStyleIdx="1" presStyleCnt="3">
        <dgm:presLayoutVars>
          <dgm:chMax val="0"/>
          <dgm:chPref val="0"/>
        </dgm:presLayoutVars>
      </dgm:prSet>
      <dgm:spPr/>
    </dgm:pt>
    <dgm:pt modelId="{593C0151-1E7C-4356-8429-DD457F7FF552}" type="pres">
      <dgm:prSet presAssocID="{51EEBFFB-992A-4214-81C8-E333B3DB342B}" presName="desTx" presStyleLbl="alignAccFollowNode1" presStyleIdx="1" presStyleCnt="3">
        <dgm:presLayoutVars/>
      </dgm:prSet>
      <dgm:spPr/>
    </dgm:pt>
    <dgm:pt modelId="{90221CD2-4A75-404A-909C-161E75ABB876}" type="pres">
      <dgm:prSet presAssocID="{FE659C9F-8636-4D22-BD6E-D7FBECD7811D}" presName="space" presStyleCnt="0"/>
      <dgm:spPr/>
    </dgm:pt>
    <dgm:pt modelId="{4945BEDF-70D0-4CCC-BAE5-832B52363D0B}" type="pres">
      <dgm:prSet presAssocID="{6D16AB96-40BD-4982-A880-791D1CF809C7}" presName="composite" presStyleCnt="0"/>
      <dgm:spPr/>
    </dgm:pt>
    <dgm:pt modelId="{69AF1900-CE00-49BA-835C-48C1E6035F53}" type="pres">
      <dgm:prSet presAssocID="{6D16AB96-40BD-4982-A880-791D1CF809C7}" presName="parTx" presStyleLbl="alignNode1" presStyleIdx="2" presStyleCnt="3">
        <dgm:presLayoutVars>
          <dgm:chMax val="0"/>
          <dgm:chPref val="0"/>
        </dgm:presLayoutVars>
      </dgm:prSet>
      <dgm:spPr/>
    </dgm:pt>
    <dgm:pt modelId="{22474952-23B5-49E7-81AD-454CB2B17BAC}" type="pres">
      <dgm:prSet presAssocID="{6D16AB96-40BD-4982-A880-791D1CF809C7}" presName="desTx" presStyleLbl="alignAccFollowNode1" presStyleIdx="2" presStyleCnt="3">
        <dgm:presLayoutVars/>
      </dgm:prSet>
      <dgm:spPr/>
    </dgm:pt>
  </dgm:ptLst>
  <dgm:cxnLst>
    <dgm:cxn modelId="{9B20DB15-CA96-4B99-87E8-253F26802045}" type="presOf" srcId="{6D16AB96-40BD-4982-A880-791D1CF809C7}" destId="{69AF1900-CE00-49BA-835C-48C1E6035F53}" srcOrd="0" destOrd="0" presId="urn:microsoft.com/office/officeart/2016/7/layout/HorizontalActionList"/>
    <dgm:cxn modelId="{690F9E28-97A5-4104-978B-1BD2C1803318}" srcId="{4FDC6755-E2F9-4755-B5A7-523E87925DC2}" destId="{05838785-8DFA-401A-9F13-96D4BB13FD24}" srcOrd="0" destOrd="0" parTransId="{CEC42A77-5F62-4420-94D3-4E1F8C6A2B51}" sibTransId="{A74A8538-AEE7-4EED-8C9D-B66F59459FA1}"/>
    <dgm:cxn modelId="{F77D9D2C-26F6-4743-AABE-2F372E2FD38F}" srcId="{8157B7C5-D935-469F-A87A-742120543380}" destId="{4FDC6755-E2F9-4755-B5A7-523E87925DC2}" srcOrd="0" destOrd="0" parTransId="{C3A8BB9D-22BB-435E-9AB6-4DE10B29C744}" sibTransId="{40907AA8-904E-4EB8-92D0-6C44C4496AD8}"/>
    <dgm:cxn modelId="{27A29C34-6AA4-4D0B-A5F5-96A4A50E648C}" type="presOf" srcId="{BB99DF8F-DF5E-4DBE-A216-393705769438}" destId="{593C0151-1E7C-4356-8429-DD457F7FF552}" srcOrd="0" destOrd="0" presId="urn:microsoft.com/office/officeart/2016/7/layout/HorizontalActionList"/>
    <dgm:cxn modelId="{C8CA635F-4E1A-4D79-A195-00264B611561}" type="presOf" srcId="{05838785-8DFA-401A-9F13-96D4BB13FD24}" destId="{577F0BD3-E5E2-4483-ADD4-C7E1B92329B3}" srcOrd="0" destOrd="0" presId="urn:microsoft.com/office/officeart/2016/7/layout/HorizontalActionList"/>
    <dgm:cxn modelId="{CA7E0763-1A7C-4DF3-9791-F27E134529F9}" type="presOf" srcId="{51EEBFFB-992A-4214-81C8-E333B3DB342B}" destId="{A0E52922-3E61-41B6-AB22-D3E05348BEAB}" srcOrd="0" destOrd="0" presId="urn:microsoft.com/office/officeart/2016/7/layout/HorizontalActionList"/>
    <dgm:cxn modelId="{4D1A5166-3299-4603-A80D-726B65DD4A3F}" type="presOf" srcId="{8157B7C5-D935-469F-A87A-742120543380}" destId="{CC006312-CD84-421C-A7AC-08870507A578}" srcOrd="0" destOrd="0" presId="urn:microsoft.com/office/officeart/2016/7/layout/HorizontalActionList"/>
    <dgm:cxn modelId="{A6C18E6D-6E08-4858-B941-25E3B02A22BE}" srcId="{8157B7C5-D935-469F-A87A-742120543380}" destId="{6D16AB96-40BD-4982-A880-791D1CF809C7}" srcOrd="2" destOrd="0" parTransId="{B086AF2F-87D1-46EE-96DB-F1504052F9C1}" sibTransId="{A7413993-A6BC-41BE-9097-07A2EC63F1FB}"/>
    <dgm:cxn modelId="{26C2EAA9-6876-4C54-B74B-C78B49141492}" srcId="{6D16AB96-40BD-4982-A880-791D1CF809C7}" destId="{4335E0D3-3D89-480C-828A-425D18D78FD8}" srcOrd="0" destOrd="0" parTransId="{C16F8D8B-1337-479C-9E46-F86293FC04A1}" sibTransId="{CDD2B790-3B55-401D-8A60-CA00999800C5}"/>
    <dgm:cxn modelId="{E3572DC4-23BC-44B8-B51A-D551FBE8287B}" srcId="{51EEBFFB-992A-4214-81C8-E333B3DB342B}" destId="{BB99DF8F-DF5E-4DBE-A216-393705769438}" srcOrd="0" destOrd="0" parTransId="{EFA9DCEB-662F-4E96-8334-BD2836408B4F}" sibTransId="{3A72878E-B6B8-4C6C-A9C8-28FDFED8E4E2}"/>
    <dgm:cxn modelId="{631F18DB-0D17-4064-A847-7EDAE7579410}" srcId="{8157B7C5-D935-469F-A87A-742120543380}" destId="{51EEBFFB-992A-4214-81C8-E333B3DB342B}" srcOrd="1" destOrd="0" parTransId="{4339300C-4DB6-4AEA-8A6A-6172E1C371E5}" sibTransId="{FE659C9F-8636-4D22-BD6E-D7FBECD7811D}"/>
    <dgm:cxn modelId="{CA4E8FE6-4DA8-4BB0-B8EF-38C941BB9006}" type="presOf" srcId="{4335E0D3-3D89-480C-828A-425D18D78FD8}" destId="{22474952-23B5-49E7-81AD-454CB2B17BAC}" srcOrd="0" destOrd="0" presId="urn:microsoft.com/office/officeart/2016/7/layout/HorizontalActionList"/>
    <dgm:cxn modelId="{41BAFAE6-F6FD-470F-B3C4-7C079853C50A}" type="presOf" srcId="{4FDC6755-E2F9-4755-B5A7-523E87925DC2}" destId="{37413193-C092-4AF8-854B-12792F7ED5F5}" srcOrd="0" destOrd="0" presId="urn:microsoft.com/office/officeart/2016/7/layout/HorizontalActionList"/>
    <dgm:cxn modelId="{9D3AF07C-CBEB-4CE9-A2EB-14BB6EE454BB}" type="presParOf" srcId="{CC006312-CD84-421C-A7AC-08870507A578}" destId="{41BB0F50-DF45-4389-B523-7619D1C25FE9}" srcOrd="0" destOrd="0" presId="urn:microsoft.com/office/officeart/2016/7/layout/HorizontalActionList"/>
    <dgm:cxn modelId="{1E4175F1-C8F6-4688-8BB4-A07280A347E4}" type="presParOf" srcId="{41BB0F50-DF45-4389-B523-7619D1C25FE9}" destId="{37413193-C092-4AF8-854B-12792F7ED5F5}" srcOrd="0" destOrd="0" presId="urn:microsoft.com/office/officeart/2016/7/layout/HorizontalActionList"/>
    <dgm:cxn modelId="{8F57614E-F0A2-4FD2-A028-E9A579E8749A}" type="presParOf" srcId="{41BB0F50-DF45-4389-B523-7619D1C25FE9}" destId="{577F0BD3-E5E2-4483-ADD4-C7E1B92329B3}" srcOrd="1" destOrd="0" presId="urn:microsoft.com/office/officeart/2016/7/layout/HorizontalActionList"/>
    <dgm:cxn modelId="{712D8424-5EA5-4DA9-BA4B-80560A9B83B7}" type="presParOf" srcId="{CC006312-CD84-421C-A7AC-08870507A578}" destId="{6E305E12-8E2E-4790-94BC-CE994B2DA8B7}" srcOrd="1" destOrd="0" presId="urn:microsoft.com/office/officeart/2016/7/layout/HorizontalActionList"/>
    <dgm:cxn modelId="{CF8F48B9-4C54-49EF-8D4D-4E694CD50216}" type="presParOf" srcId="{CC006312-CD84-421C-A7AC-08870507A578}" destId="{0D0D07C6-B8DB-4D8E-8E8F-933A62E6B58F}" srcOrd="2" destOrd="0" presId="urn:microsoft.com/office/officeart/2016/7/layout/HorizontalActionList"/>
    <dgm:cxn modelId="{D3296043-2C29-48B4-8BDD-1E06ACF1A954}" type="presParOf" srcId="{0D0D07C6-B8DB-4D8E-8E8F-933A62E6B58F}" destId="{A0E52922-3E61-41B6-AB22-D3E05348BEAB}" srcOrd="0" destOrd="0" presId="urn:microsoft.com/office/officeart/2016/7/layout/HorizontalActionList"/>
    <dgm:cxn modelId="{6EDCD188-5250-4A71-A130-F817AC897D9B}" type="presParOf" srcId="{0D0D07C6-B8DB-4D8E-8E8F-933A62E6B58F}" destId="{593C0151-1E7C-4356-8429-DD457F7FF552}" srcOrd="1" destOrd="0" presId="urn:microsoft.com/office/officeart/2016/7/layout/HorizontalActionList"/>
    <dgm:cxn modelId="{D8BC1A27-3539-4D7F-BD56-1F5EC8CBFA2A}" type="presParOf" srcId="{CC006312-CD84-421C-A7AC-08870507A578}" destId="{90221CD2-4A75-404A-909C-161E75ABB876}" srcOrd="3" destOrd="0" presId="urn:microsoft.com/office/officeart/2016/7/layout/HorizontalActionList"/>
    <dgm:cxn modelId="{C9CAE499-9AE5-49AE-A0E7-93B5E441C7AA}" type="presParOf" srcId="{CC006312-CD84-421C-A7AC-08870507A578}" destId="{4945BEDF-70D0-4CCC-BAE5-832B52363D0B}" srcOrd="4" destOrd="0" presId="urn:microsoft.com/office/officeart/2016/7/layout/HorizontalActionList"/>
    <dgm:cxn modelId="{25BD9C23-CA4F-455E-A722-3C88A5C75032}" type="presParOf" srcId="{4945BEDF-70D0-4CCC-BAE5-832B52363D0B}" destId="{69AF1900-CE00-49BA-835C-48C1E6035F53}" srcOrd="0" destOrd="0" presId="urn:microsoft.com/office/officeart/2016/7/layout/HorizontalActionList"/>
    <dgm:cxn modelId="{B1A01D68-9A36-4D06-AA00-C6E6F83979B2}" type="presParOf" srcId="{4945BEDF-70D0-4CCC-BAE5-832B52363D0B}" destId="{22474952-23B5-49E7-81AD-454CB2B17BAC}" srcOrd="1" destOrd="0" presId="urn:microsoft.com/office/officeart/2016/7/layout/Horizontal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DEE6BC-F009-4777-8767-701842CD225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64D84357-44B1-4E1A-98B7-BA07869ABAC0}">
      <dgm:prSet/>
      <dgm:spPr>
        <a:solidFill>
          <a:srgbClr val="012169"/>
        </a:solidFill>
      </dgm:spPr>
      <dgm:t>
        <a:bodyPr/>
        <a:lstStyle/>
        <a:p>
          <a:pPr rtl="0"/>
          <a:r>
            <a:rPr lang="en-US" b="1"/>
            <a:t>AZELLA Placement Testing</a:t>
          </a:r>
        </a:p>
      </dgm:t>
      <dgm:extLst>
        <a:ext uri="{E40237B7-FDA0-4F09-8148-C483321AD2D9}">
          <dgm14:cNvPr xmlns:dgm14="http://schemas.microsoft.com/office/drawing/2010/diagram" id="0" name="" descr="This graphic is a timeline of key tasks for AZELLA Placement Testing. "/>
        </a:ext>
      </dgm:extLst>
    </dgm:pt>
    <dgm:pt modelId="{6640BE67-4190-4328-9185-DB784BD4CA2A}" type="parTrans" cxnId="{E90B563A-AC0A-4199-A7B3-4D9EA8EA01AD}">
      <dgm:prSet/>
      <dgm:spPr/>
      <dgm:t>
        <a:bodyPr/>
        <a:lstStyle/>
        <a:p>
          <a:endParaRPr lang="en-US"/>
        </a:p>
      </dgm:t>
    </dgm:pt>
    <dgm:pt modelId="{77FE3BA2-C138-41EE-979E-FB0870221CC4}" type="sibTrans" cxnId="{E90B563A-AC0A-4199-A7B3-4D9EA8EA01AD}">
      <dgm:prSet/>
      <dgm:spPr/>
      <dgm:t>
        <a:bodyPr/>
        <a:lstStyle/>
        <a:p>
          <a:endParaRPr lang="en-US"/>
        </a:p>
      </dgm:t>
    </dgm:pt>
    <dgm:pt modelId="{79C91914-5013-4BB2-B778-85426A24AC1B}">
      <dgm:prSet/>
      <dgm:spPr>
        <a:solidFill>
          <a:srgbClr val="012169"/>
        </a:solidFill>
      </dgm:spPr>
      <dgm:t>
        <a:bodyPr/>
        <a:lstStyle/>
        <a:p>
          <a:r>
            <a:rPr lang="en-US" b="1"/>
            <a:t>November 13: ADE is extracting K-3</a:t>
          </a:r>
          <a:r>
            <a:rPr lang="en-US" b="1" baseline="30000"/>
            <a:t>rd</a:t>
          </a:r>
          <a:r>
            <a:rPr lang="en-US" b="1"/>
            <a:t> grade EL student data to use for Participation Counts</a:t>
          </a:r>
        </a:p>
      </dgm:t>
    </dgm:pt>
    <dgm:pt modelId="{B5F80655-0D4A-4A1C-BA2C-21409C42336D}" type="parTrans" cxnId="{678FA727-0321-4B19-829F-DE183DD4806E}">
      <dgm:prSet/>
      <dgm:spPr/>
      <dgm:t>
        <a:bodyPr/>
        <a:lstStyle/>
        <a:p>
          <a:endParaRPr lang="en-US"/>
        </a:p>
      </dgm:t>
    </dgm:pt>
    <dgm:pt modelId="{2D1C9A50-451D-407A-A8E8-D54F09912642}" type="sibTrans" cxnId="{678FA727-0321-4B19-829F-DE183DD4806E}">
      <dgm:prSet/>
      <dgm:spPr/>
      <dgm:t>
        <a:bodyPr/>
        <a:lstStyle/>
        <a:p>
          <a:endParaRPr lang="en-US"/>
        </a:p>
      </dgm:t>
    </dgm:pt>
    <dgm:pt modelId="{43141661-B370-4E85-9C86-B540FF3D6E25}">
      <dgm:prSet/>
      <dgm:spPr/>
      <dgm:t>
        <a:bodyPr/>
        <a:lstStyle/>
        <a:p>
          <a:r>
            <a:rPr lang="en-US"/>
            <a:t>Continuing EL students as shown on your EL73 Report</a:t>
          </a:r>
        </a:p>
      </dgm:t>
    </dgm:pt>
    <dgm:pt modelId="{F08CAB54-A6E7-43CF-8823-B16FC745B927}" type="parTrans" cxnId="{F385FC0A-2F0C-43FE-A984-E2B4EDC31DA6}">
      <dgm:prSet/>
      <dgm:spPr/>
      <dgm:t>
        <a:bodyPr/>
        <a:lstStyle/>
        <a:p>
          <a:endParaRPr lang="en-US"/>
        </a:p>
      </dgm:t>
    </dgm:pt>
    <dgm:pt modelId="{49A1E6ED-2B6D-4B73-8492-5CC7F182E0F8}" type="sibTrans" cxnId="{F385FC0A-2F0C-43FE-A984-E2B4EDC31DA6}">
      <dgm:prSet/>
      <dgm:spPr/>
      <dgm:t>
        <a:bodyPr/>
        <a:lstStyle/>
        <a:p>
          <a:endParaRPr lang="en-US"/>
        </a:p>
      </dgm:t>
    </dgm:pt>
    <dgm:pt modelId="{EDDC59A1-B931-476F-97BA-96AF1451E0AE}">
      <dgm:prSet/>
      <dgm:spPr/>
      <dgm:t>
        <a:bodyPr/>
        <a:lstStyle/>
        <a:p>
          <a:r>
            <a:rPr lang="en-US"/>
            <a:t>Students with a new Placement Test showing an EL need as of October 9, 2020</a:t>
          </a:r>
        </a:p>
      </dgm:t>
    </dgm:pt>
    <dgm:pt modelId="{920E051A-0BD3-464D-81BE-E405AF699AAF}" type="parTrans" cxnId="{748FEDCB-AF05-4273-BCB9-245BB559794B}">
      <dgm:prSet/>
      <dgm:spPr/>
      <dgm:t>
        <a:bodyPr/>
        <a:lstStyle/>
        <a:p>
          <a:endParaRPr lang="en-US"/>
        </a:p>
      </dgm:t>
    </dgm:pt>
    <dgm:pt modelId="{A56BB43D-0333-4FE4-AD5B-1E56CE96845E}" type="sibTrans" cxnId="{748FEDCB-AF05-4273-BCB9-245BB559794B}">
      <dgm:prSet/>
      <dgm:spPr/>
      <dgm:t>
        <a:bodyPr/>
        <a:lstStyle/>
        <a:p>
          <a:endParaRPr lang="en-US"/>
        </a:p>
      </dgm:t>
    </dgm:pt>
    <dgm:pt modelId="{23AB3F40-901B-4F7D-AC7B-35FD43B2A3F7}">
      <dgm:prSet/>
      <dgm:spPr>
        <a:solidFill>
          <a:srgbClr val="012169"/>
        </a:solidFill>
      </dgm:spPr>
      <dgm:t>
        <a:bodyPr/>
        <a:lstStyle/>
        <a:p>
          <a:pPr rtl="0"/>
          <a:r>
            <a:rPr lang="en-US" b="1" dirty="0">
              <a:latin typeface="Calibri Light" panose="020F0302020204030204"/>
            </a:rPr>
            <a:t>Week of November 30 – AZELLA</a:t>
          </a:r>
          <a:r>
            <a:rPr lang="en-US" b="1" dirty="0"/>
            <a:t> Stand Alone Field Test Webinar</a:t>
          </a:r>
        </a:p>
      </dgm:t>
    </dgm:pt>
    <dgm:pt modelId="{5687FE71-9FB2-4A76-80C9-94DFF373F84E}" type="parTrans" cxnId="{76D87091-9A4A-4BA6-96FE-AB4C262D74AB}">
      <dgm:prSet/>
      <dgm:spPr/>
      <dgm:t>
        <a:bodyPr/>
        <a:lstStyle/>
        <a:p>
          <a:endParaRPr lang="en-US"/>
        </a:p>
      </dgm:t>
    </dgm:pt>
    <dgm:pt modelId="{04F54F0D-5D20-4B96-AD78-0B4418613461}" type="sibTrans" cxnId="{76D87091-9A4A-4BA6-96FE-AB4C262D74AB}">
      <dgm:prSet/>
      <dgm:spPr/>
      <dgm:t>
        <a:bodyPr/>
        <a:lstStyle/>
        <a:p>
          <a:endParaRPr lang="en-US"/>
        </a:p>
      </dgm:t>
    </dgm:pt>
    <dgm:pt modelId="{81381A5A-6478-43AD-A5F0-BAC7DFF06DB1}">
      <dgm:prSet/>
      <dgm:spPr>
        <a:solidFill>
          <a:srgbClr val="012169"/>
        </a:solidFill>
      </dgm:spPr>
      <dgm:t>
        <a:bodyPr/>
        <a:lstStyle/>
        <a:p>
          <a:r>
            <a:rPr lang="en-US" b="1"/>
            <a:t>November 16 – December 18: Mid-Year Placement Test</a:t>
          </a:r>
        </a:p>
      </dgm:t>
    </dgm:pt>
    <dgm:pt modelId="{A475D211-1282-413A-84FC-7A60804EE7A0}" type="parTrans" cxnId="{518D8458-4C42-4A13-A6B0-F27311AB996A}">
      <dgm:prSet/>
      <dgm:spPr/>
      <dgm:t>
        <a:bodyPr/>
        <a:lstStyle/>
        <a:p>
          <a:endParaRPr lang="en-US"/>
        </a:p>
      </dgm:t>
    </dgm:pt>
    <dgm:pt modelId="{44781928-78A5-4DD1-8986-528ADD39F173}" type="sibTrans" cxnId="{518D8458-4C42-4A13-A6B0-F27311AB996A}">
      <dgm:prSet/>
      <dgm:spPr/>
      <dgm:t>
        <a:bodyPr/>
        <a:lstStyle/>
        <a:p>
          <a:endParaRPr lang="en-US"/>
        </a:p>
      </dgm:t>
    </dgm:pt>
    <dgm:pt modelId="{5A655902-5411-4132-99AE-1E6E6CE0A921}">
      <dgm:prSet/>
      <dgm:spPr/>
      <dgm:t>
        <a:bodyPr/>
        <a:lstStyle/>
        <a:p>
          <a:r>
            <a:rPr lang="en-US"/>
            <a:t>Qualified High School Students ONLY</a:t>
          </a:r>
        </a:p>
      </dgm:t>
    </dgm:pt>
    <dgm:pt modelId="{3D0FACA6-3F16-4B0E-B3FE-075C5D6D76D7}" type="parTrans" cxnId="{387DFDEE-A35A-4A18-955E-C2922F99A621}">
      <dgm:prSet/>
      <dgm:spPr/>
      <dgm:t>
        <a:bodyPr/>
        <a:lstStyle/>
        <a:p>
          <a:endParaRPr lang="en-US"/>
        </a:p>
      </dgm:t>
    </dgm:pt>
    <dgm:pt modelId="{899C736C-BE27-4A8A-881D-11AC868A6037}" type="sibTrans" cxnId="{387DFDEE-A35A-4A18-955E-C2922F99A621}">
      <dgm:prSet/>
      <dgm:spPr/>
      <dgm:t>
        <a:bodyPr/>
        <a:lstStyle/>
        <a:p>
          <a:endParaRPr lang="en-US"/>
        </a:p>
      </dgm:t>
    </dgm:pt>
    <dgm:pt modelId="{4F59B5F6-9195-4455-B4D1-E61754427B15}">
      <dgm:prSet/>
      <dgm:spPr>
        <a:solidFill>
          <a:srgbClr val="012169"/>
        </a:solidFill>
      </dgm:spPr>
      <dgm:t>
        <a:bodyPr/>
        <a:lstStyle/>
        <a:p>
          <a:r>
            <a:rPr lang="en-US" b="1"/>
            <a:t>December 7 – 18: Participation Counts completed for K-3 ONLY</a:t>
          </a:r>
        </a:p>
      </dgm:t>
    </dgm:pt>
    <dgm:pt modelId="{E910AC87-758D-478D-AC45-C5153C42F902}" type="parTrans" cxnId="{C308DCFD-3648-4DFD-93AB-E61B9B8FB158}">
      <dgm:prSet/>
      <dgm:spPr/>
      <dgm:t>
        <a:bodyPr/>
        <a:lstStyle/>
        <a:p>
          <a:endParaRPr lang="en-US"/>
        </a:p>
      </dgm:t>
    </dgm:pt>
    <dgm:pt modelId="{FF580987-28B6-4497-AC96-0E172AF6BE80}" type="sibTrans" cxnId="{C308DCFD-3648-4DFD-93AB-E61B9B8FB158}">
      <dgm:prSet/>
      <dgm:spPr/>
      <dgm:t>
        <a:bodyPr/>
        <a:lstStyle/>
        <a:p>
          <a:endParaRPr lang="en-US"/>
        </a:p>
      </dgm:t>
    </dgm:pt>
    <dgm:pt modelId="{3B051CF7-29BE-483A-AC2E-2A6CA5816ED5}" type="pres">
      <dgm:prSet presAssocID="{96DEE6BC-F009-4777-8767-701842CD2254}" presName="linear" presStyleCnt="0">
        <dgm:presLayoutVars>
          <dgm:animLvl val="lvl"/>
          <dgm:resizeHandles val="exact"/>
        </dgm:presLayoutVars>
      </dgm:prSet>
      <dgm:spPr/>
    </dgm:pt>
    <dgm:pt modelId="{A2D6796F-190A-417C-9B88-96AD83CDE371}" type="pres">
      <dgm:prSet presAssocID="{64D84357-44B1-4E1A-98B7-BA07869ABAC0}" presName="parentText" presStyleLbl="node1" presStyleIdx="0" presStyleCnt="5">
        <dgm:presLayoutVars>
          <dgm:chMax val="0"/>
          <dgm:bulletEnabled val="1"/>
        </dgm:presLayoutVars>
      </dgm:prSet>
      <dgm:spPr/>
    </dgm:pt>
    <dgm:pt modelId="{EB7EBB33-1BB7-4D62-A815-9F9487E788A2}" type="pres">
      <dgm:prSet presAssocID="{77FE3BA2-C138-41EE-979E-FB0870221CC4}" presName="spacer" presStyleCnt="0"/>
      <dgm:spPr/>
    </dgm:pt>
    <dgm:pt modelId="{4EFD240E-D3C2-4153-9DCD-6DD69EE4FCB8}" type="pres">
      <dgm:prSet presAssocID="{79C91914-5013-4BB2-B778-85426A24AC1B}" presName="parentText" presStyleLbl="node1" presStyleIdx="1" presStyleCnt="5">
        <dgm:presLayoutVars>
          <dgm:chMax val="0"/>
          <dgm:bulletEnabled val="1"/>
        </dgm:presLayoutVars>
      </dgm:prSet>
      <dgm:spPr/>
    </dgm:pt>
    <dgm:pt modelId="{349B90A3-4DFE-4FF4-AB5E-AFE023058434}" type="pres">
      <dgm:prSet presAssocID="{79C91914-5013-4BB2-B778-85426A24AC1B}" presName="childText" presStyleLbl="revTx" presStyleIdx="0" presStyleCnt="2">
        <dgm:presLayoutVars>
          <dgm:bulletEnabled val="1"/>
        </dgm:presLayoutVars>
      </dgm:prSet>
      <dgm:spPr/>
    </dgm:pt>
    <dgm:pt modelId="{1273C5F3-A62F-4229-97E1-2C14D3CE1A75}" type="pres">
      <dgm:prSet presAssocID="{23AB3F40-901B-4F7D-AC7B-35FD43B2A3F7}" presName="parentText" presStyleLbl="node1" presStyleIdx="2" presStyleCnt="5">
        <dgm:presLayoutVars>
          <dgm:chMax val="0"/>
          <dgm:bulletEnabled val="1"/>
        </dgm:presLayoutVars>
      </dgm:prSet>
      <dgm:spPr/>
    </dgm:pt>
    <dgm:pt modelId="{672C4529-AD80-4C57-857D-5F180347DB17}" type="pres">
      <dgm:prSet presAssocID="{04F54F0D-5D20-4B96-AD78-0B4418613461}" presName="spacer" presStyleCnt="0"/>
      <dgm:spPr/>
    </dgm:pt>
    <dgm:pt modelId="{F23C1752-DC16-451C-AB99-D9855FB32410}" type="pres">
      <dgm:prSet presAssocID="{81381A5A-6478-43AD-A5F0-BAC7DFF06DB1}" presName="parentText" presStyleLbl="node1" presStyleIdx="3" presStyleCnt="5">
        <dgm:presLayoutVars>
          <dgm:chMax val="0"/>
          <dgm:bulletEnabled val="1"/>
        </dgm:presLayoutVars>
      </dgm:prSet>
      <dgm:spPr/>
    </dgm:pt>
    <dgm:pt modelId="{A8EF6E40-8341-46FE-A63D-5F5F73C5E394}" type="pres">
      <dgm:prSet presAssocID="{81381A5A-6478-43AD-A5F0-BAC7DFF06DB1}" presName="childText" presStyleLbl="revTx" presStyleIdx="1" presStyleCnt="2">
        <dgm:presLayoutVars>
          <dgm:bulletEnabled val="1"/>
        </dgm:presLayoutVars>
      </dgm:prSet>
      <dgm:spPr/>
    </dgm:pt>
    <dgm:pt modelId="{D81EC4AE-9E9D-4019-B5D2-7941A7074CCE}" type="pres">
      <dgm:prSet presAssocID="{4F59B5F6-9195-4455-B4D1-E61754427B15}" presName="parentText" presStyleLbl="node1" presStyleIdx="4" presStyleCnt="5">
        <dgm:presLayoutVars>
          <dgm:chMax val="0"/>
          <dgm:bulletEnabled val="1"/>
        </dgm:presLayoutVars>
      </dgm:prSet>
      <dgm:spPr/>
    </dgm:pt>
  </dgm:ptLst>
  <dgm:cxnLst>
    <dgm:cxn modelId="{F385FC0A-2F0C-43FE-A984-E2B4EDC31DA6}" srcId="{79C91914-5013-4BB2-B778-85426A24AC1B}" destId="{43141661-B370-4E85-9C86-B540FF3D6E25}" srcOrd="0" destOrd="0" parTransId="{F08CAB54-A6E7-43CF-8823-B16FC745B927}" sibTransId="{49A1E6ED-2B6D-4B73-8492-5CC7F182E0F8}"/>
    <dgm:cxn modelId="{678FA727-0321-4B19-829F-DE183DD4806E}" srcId="{96DEE6BC-F009-4777-8767-701842CD2254}" destId="{79C91914-5013-4BB2-B778-85426A24AC1B}" srcOrd="1" destOrd="0" parTransId="{B5F80655-0D4A-4A1C-BA2C-21409C42336D}" sibTransId="{2D1C9A50-451D-407A-A8E8-D54F09912642}"/>
    <dgm:cxn modelId="{0A1FDA2C-1136-49DE-B2F1-7782237E87EC}" type="presOf" srcId="{81381A5A-6478-43AD-A5F0-BAC7DFF06DB1}" destId="{F23C1752-DC16-451C-AB99-D9855FB32410}" srcOrd="0" destOrd="0" presId="urn:microsoft.com/office/officeart/2005/8/layout/vList2"/>
    <dgm:cxn modelId="{E90B563A-AC0A-4199-A7B3-4D9EA8EA01AD}" srcId="{96DEE6BC-F009-4777-8767-701842CD2254}" destId="{64D84357-44B1-4E1A-98B7-BA07869ABAC0}" srcOrd="0" destOrd="0" parTransId="{6640BE67-4190-4328-9185-DB784BD4CA2A}" sibTransId="{77FE3BA2-C138-41EE-979E-FB0870221CC4}"/>
    <dgm:cxn modelId="{22F73751-09EB-4FAE-BEEA-5AE4B7AD65C3}" type="presOf" srcId="{5A655902-5411-4132-99AE-1E6E6CE0A921}" destId="{A8EF6E40-8341-46FE-A63D-5F5F73C5E394}" srcOrd="0" destOrd="0" presId="urn:microsoft.com/office/officeart/2005/8/layout/vList2"/>
    <dgm:cxn modelId="{F313D751-A024-41DD-A83B-F9A80D69EEA1}" type="presOf" srcId="{43141661-B370-4E85-9C86-B540FF3D6E25}" destId="{349B90A3-4DFE-4FF4-AB5E-AFE023058434}" srcOrd="0" destOrd="0" presId="urn:microsoft.com/office/officeart/2005/8/layout/vList2"/>
    <dgm:cxn modelId="{518D8458-4C42-4A13-A6B0-F27311AB996A}" srcId="{96DEE6BC-F009-4777-8767-701842CD2254}" destId="{81381A5A-6478-43AD-A5F0-BAC7DFF06DB1}" srcOrd="3" destOrd="0" parTransId="{A475D211-1282-413A-84FC-7A60804EE7A0}" sibTransId="{44781928-78A5-4DD1-8986-528ADD39F173}"/>
    <dgm:cxn modelId="{76D87091-9A4A-4BA6-96FE-AB4C262D74AB}" srcId="{96DEE6BC-F009-4777-8767-701842CD2254}" destId="{23AB3F40-901B-4F7D-AC7B-35FD43B2A3F7}" srcOrd="2" destOrd="0" parTransId="{5687FE71-9FB2-4A76-80C9-94DFF373F84E}" sibTransId="{04F54F0D-5D20-4B96-AD78-0B4418613461}"/>
    <dgm:cxn modelId="{B47E3E9E-955D-4947-900D-48224050F88A}" type="presOf" srcId="{EDDC59A1-B931-476F-97BA-96AF1451E0AE}" destId="{349B90A3-4DFE-4FF4-AB5E-AFE023058434}" srcOrd="0" destOrd="1" presId="urn:microsoft.com/office/officeart/2005/8/layout/vList2"/>
    <dgm:cxn modelId="{38D733B2-8985-495D-BD45-36C39BED8C72}" type="presOf" srcId="{96DEE6BC-F009-4777-8767-701842CD2254}" destId="{3B051CF7-29BE-483A-AC2E-2A6CA5816ED5}" srcOrd="0" destOrd="0" presId="urn:microsoft.com/office/officeart/2005/8/layout/vList2"/>
    <dgm:cxn modelId="{748FEDCB-AF05-4273-BCB9-245BB559794B}" srcId="{79C91914-5013-4BB2-B778-85426A24AC1B}" destId="{EDDC59A1-B931-476F-97BA-96AF1451E0AE}" srcOrd="1" destOrd="0" parTransId="{920E051A-0BD3-464D-81BE-E405AF699AAF}" sibTransId="{A56BB43D-0333-4FE4-AD5B-1E56CE96845E}"/>
    <dgm:cxn modelId="{39FD6BDB-1C96-43FE-939E-FF2D8295DD1D}" type="presOf" srcId="{23AB3F40-901B-4F7D-AC7B-35FD43B2A3F7}" destId="{1273C5F3-A62F-4229-97E1-2C14D3CE1A75}" srcOrd="0" destOrd="0" presId="urn:microsoft.com/office/officeart/2005/8/layout/vList2"/>
    <dgm:cxn modelId="{6C2663DD-B2A1-4921-A55C-8F64E8C1D67D}" type="presOf" srcId="{79C91914-5013-4BB2-B778-85426A24AC1B}" destId="{4EFD240E-D3C2-4153-9DCD-6DD69EE4FCB8}" srcOrd="0" destOrd="0" presId="urn:microsoft.com/office/officeart/2005/8/layout/vList2"/>
    <dgm:cxn modelId="{E7F79BE4-BE90-4C5C-81C5-3076D53C0A28}" type="presOf" srcId="{4F59B5F6-9195-4455-B4D1-E61754427B15}" destId="{D81EC4AE-9E9D-4019-B5D2-7941A7074CCE}" srcOrd="0" destOrd="0" presId="urn:microsoft.com/office/officeart/2005/8/layout/vList2"/>
    <dgm:cxn modelId="{58B513E9-EDE8-4EB7-B4E9-6377BBF71E47}" type="presOf" srcId="{64D84357-44B1-4E1A-98B7-BA07869ABAC0}" destId="{A2D6796F-190A-417C-9B88-96AD83CDE371}" srcOrd="0" destOrd="0" presId="urn:microsoft.com/office/officeart/2005/8/layout/vList2"/>
    <dgm:cxn modelId="{387DFDEE-A35A-4A18-955E-C2922F99A621}" srcId="{81381A5A-6478-43AD-A5F0-BAC7DFF06DB1}" destId="{5A655902-5411-4132-99AE-1E6E6CE0A921}" srcOrd="0" destOrd="0" parTransId="{3D0FACA6-3F16-4B0E-B3FE-075C5D6D76D7}" sibTransId="{899C736C-BE27-4A8A-881D-11AC868A6037}"/>
    <dgm:cxn modelId="{C308DCFD-3648-4DFD-93AB-E61B9B8FB158}" srcId="{96DEE6BC-F009-4777-8767-701842CD2254}" destId="{4F59B5F6-9195-4455-B4D1-E61754427B15}" srcOrd="4" destOrd="0" parTransId="{E910AC87-758D-478D-AC45-C5153C42F902}" sibTransId="{FF580987-28B6-4497-AC96-0E172AF6BE80}"/>
    <dgm:cxn modelId="{B785B7F3-5F9F-4D13-A18E-D344FBC433D3}" type="presParOf" srcId="{3B051CF7-29BE-483A-AC2E-2A6CA5816ED5}" destId="{A2D6796F-190A-417C-9B88-96AD83CDE371}" srcOrd="0" destOrd="0" presId="urn:microsoft.com/office/officeart/2005/8/layout/vList2"/>
    <dgm:cxn modelId="{CC1173E1-AA27-405A-ADC4-AD4042CD2E49}" type="presParOf" srcId="{3B051CF7-29BE-483A-AC2E-2A6CA5816ED5}" destId="{EB7EBB33-1BB7-4D62-A815-9F9487E788A2}" srcOrd="1" destOrd="0" presId="urn:microsoft.com/office/officeart/2005/8/layout/vList2"/>
    <dgm:cxn modelId="{7E452F55-E8E4-4648-AD2E-A62925F0B318}" type="presParOf" srcId="{3B051CF7-29BE-483A-AC2E-2A6CA5816ED5}" destId="{4EFD240E-D3C2-4153-9DCD-6DD69EE4FCB8}" srcOrd="2" destOrd="0" presId="urn:microsoft.com/office/officeart/2005/8/layout/vList2"/>
    <dgm:cxn modelId="{E7BBC823-7E93-4375-8152-178E49F1D1D0}" type="presParOf" srcId="{3B051CF7-29BE-483A-AC2E-2A6CA5816ED5}" destId="{349B90A3-4DFE-4FF4-AB5E-AFE023058434}" srcOrd="3" destOrd="0" presId="urn:microsoft.com/office/officeart/2005/8/layout/vList2"/>
    <dgm:cxn modelId="{3D612055-FC7C-40B9-80D9-DF6CCAFE22C5}" type="presParOf" srcId="{3B051CF7-29BE-483A-AC2E-2A6CA5816ED5}" destId="{1273C5F3-A62F-4229-97E1-2C14D3CE1A75}" srcOrd="4" destOrd="0" presId="urn:microsoft.com/office/officeart/2005/8/layout/vList2"/>
    <dgm:cxn modelId="{CFA474A2-7ED3-437A-A053-2FDA86A4EF71}" type="presParOf" srcId="{3B051CF7-29BE-483A-AC2E-2A6CA5816ED5}" destId="{672C4529-AD80-4C57-857D-5F180347DB17}" srcOrd="5" destOrd="0" presId="urn:microsoft.com/office/officeart/2005/8/layout/vList2"/>
    <dgm:cxn modelId="{23F29860-2ACC-4C3C-90A6-D305F2968490}" type="presParOf" srcId="{3B051CF7-29BE-483A-AC2E-2A6CA5816ED5}" destId="{F23C1752-DC16-451C-AB99-D9855FB32410}" srcOrd="6" destOrd="0" presId="urn:microsoft.com/office/officeart/2005/8/layout/vList2"/>
    <dgm:cxn modelId="{981F8B75-7579-4D4D-AE1B-768E284B7DFC}" type="presParOf" srcId="{3B051CF7-29BE-483A-AC2E-2A6CA5816ED5}" destId="{A8EF6E40-8341-46FE-A63D-5F5F73C5E394}" srcOrd="7" destOrd="0" presId="urn:microsoft.com/office/officeart/2005/8/layout/vList2"/>
    <dgm:cxn modelId="{71213164-27D4-4A4D-B2EC-BE6788ED2B0E}" type="presParOf" srcId="{3B051CF7-29BE-483A-AC2E-2A6CA5816ED5}" destId="{D81EC4AE-9E9D-4019-B5D2-7941A7074CC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9C513D-F382-496E-AE85-55D6CFD3F5E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4491E2D2-B023-48D9-8FEF-66ED64358D6C}">
      <dgm:prSet/>
      <dgm:spPr/>
      <dgm:t>
        <a:bodyPr/>
        <a:lstStyle/>
        <a:p>
          <a:pPr>
            <a:lnSpc>
              <a:spcPct val="100000"/>
            </a:lnSpc>
            <a:defRPr cap="all"/>
          </a:pPr>
          <a:r>
            <a:rPr lang="en-US" b="0" i="0"/>
            <a:t>November 16 – December 18, 2020</a:t>
          </a:r>
          <a:endParaRPr lang="en-US"/>
        </a:p>
      </dgm:t>
    </dgm:pt>
    <dgm:pt modelId="{D14ED52B-092A-429A-BC4B-A74F0589AE26}" type="parTrans" cxnId="{A2096AE2-A5C5-4F8A-8693-4695980F617F}">
      <dgm:prSet/>
      <dgm:spPr/>
      <dgm:t>
        <a:bodyPr/>
        <a:lstStyle/>
        <a:p>
          <a:endParaRPr lang="en-US"/>
        </a:p>
      </dgm:t>
    </dgm:pt>
    <dgm:pt modelId="{1AFF7084-DC64-4676-8E21-BF7CA83552AC}" type="sibTrans" cxnId="{A2096AE2-A5C5-4F8A-8693-4695980F617F}">
      <dgm:prSet/>
      <dgm:spPr/>
      <dgm:t>
        <a:bodyPr/>
        <a:lstStyle/>
        <a:p>
          <a:endParaRPr lang="en-US"/>
        </a:p>
      </dgm:t>
    </dgm:pt>
    <dgm:pt modelId="{C4C22E7B-74DA-4039-9888-B9298C4EDA7F}">
      <dgm:prSet/>
      <dgm:spPr/>
      <dgm:t>
        <a:bodyPr/>
        <a:lstStyle/>
        <a:p>
          <a:pPr>
            <a:lnSpc>
              <a:spcPct val="100000"/>
            </a:lnSpc>
            <a:defRPr cap="all"/>
          </a:pPr>
          <a:r>
            <a:rPr lang="en-US" b="1" i="0"/>
            <a:t>Qualified High School students ONLY</a:t>
          </a:r>
          <a:endParaRPr lang="en-US"/>
        </a:p>
      </dgm:t>
    </dgm:pt>
    <dgm:pt modelId="{C2E992C2-3823-431B-AD4D-C3F1606D8477}" type="parTrans" cxnId="{48D40682-64E0-455E-A365-BAC463BA038B}">
      <dgm:prSet/>
      <dgm:spPr/>
      <dgm:t>
        <a:bodyPr/>
        <a:lstStyle/>
        <a:p>
          <a:endParaRPr lang="en-US"/>
        </a:p>
      </dgm:t>
    </dgm:pt>
    <dgm:pt modelId="{260D1BE8-D88C-428D-8A55-CE24C3A2ED13}" type="sibTrans" cxnId="{48D40682-64E0-455E-A365-BAC463BA038B}">
      <dgm:prSet/>
      <dgm:spPr/>
      <dgm:t>
        <a:bodyPr/>
        <a:lstStyle/>
        <a:p>
          <a:endParaRPr lang="en-US"/>
        </a:p>
      </dgm:t>
    </dgm:pt>
    <dgm:pt modelId="{E03A2DEA-82FE-4217-A8C8-ACC0AAEE7E04}">
      <dgm:prSet/>
      <dgm:spPr/>
      <dgm:t>
        <a:bodyPr/>
        <a:lstStyle/>
        <a:p>
          <a:pPr>
            <a:lnSpc>
              <a:spcPct val="100000"/>
            </a:lnSpc>
            <a:defRPr cap="all"/>
          </a:pPr>
          <a:r>
            <a:rPr lang="en-US" b="0" i="0"/>
            <a:t>Must submit </a:t>
          </a:r>
          <a:r>
            <a:rPr lang="en-US" b="0" i="0">
              <a:latin typeface="Calibri Light" panose="020F0302020204030204"/>
            </a:rPr>
            <a:t>required documents to</a:t>
          </a:r>
          <a:r>
            <a:rPr lang="en-US" b="0" i="0"/>
            <a:t> ADE no later than November 6</a:t>
          </a:r>
          <a:endParaRPr lang="en-US"/>
        </a:p>
      </dgm:t>
    </dgm:pt>
    <dgm:pt modelId="{06F145CE-D853-4A51-9994-21ED689FBA37}" type="parTrans" cxnId="{06171B2B-332E-4FD9-B28C-731B8DE750C5}">
      <dgm:prSet/>
      <dgm:spPr/>
      <dgm:t>
        <a:bodyPr/>
        <a:lstStyle/>
        <a:p>
          <a:endParaRPr lang="en-US"/>
        </a:p>
      </dgm:t>
    </dgm:pt>
    <dgm:pt modelId="{D6A1B3C5-2D4F-4C4F-8A02-E397AB483F91}" type="sibTrans" cxnId="{06171B2B-332E-4FD9-B28C-731B8DE750C5}">
      <dgm:prSet/>
      <dgm:spPr/>
      <dgm:t>
        <a:bodyPr/>
        <a:lstStyle/>
        <a:p>
          <a:endParaRPr lang="en-US"/>
        </a:p>
      </dgm:t>
    </dgm:pt>
    <dgm:pt modelId="{708C3E40-DAC5-47C3-A27A-BC344C65514B}">
      <dgm:prSet/>
      <dgm:spPr/>
      <dgm:t>
        <a:bodyPr/>
        <a:lstStyle/>
        <a:p>
          <a:pPr>
            <a:lnSpc>
              <a:spcPct val="100000"/>
            </a:lnSpc>
            <a:defRPr cap="all"/>
          </a:pPr>
          <a:r>
            <a:rPr lang="en-US" b="0" i="0"/>
            <a:t>Mid-Year Placement Test Referral Form – available Oct. 20</a:t>
          </a:r>
          <a:endParaRPr lang="en-US"/>
        </a:p>
      </dgm:t>
    </dgm:pt>
    <dgm:pt modelId="{2825F0D0-72A1-45F3-A1A9-4411E27B6515}" type="parTrans" cxnId="{FFF99D30-BD58-48C0-86DF-9932045EFE7F}">
      <dgm:prSet/>
      <dgm:spPr/>
      <dgm:t>
        <a:bodyPr/>
        <a:lstStyle/>
        <a:p>
          <a:endParaRPr lang="en-US"/>
        </a:p>
      </dgm:t>
    </dgm:pt>
    <dgm:pt modelId="{D5594D6D-6449-4B47-B30A-62BBEEA2033C}" type="sibTrans" cxnId="{FFF99D30-BD58-48C0-86DF-9932045EFE7F}">
      <dgm:prSet/>
      <dgm:spPr/>
      <dgm:t>
        <a:bodyPr/>
        <a:lstStyle/>
        <a:p>
          <a:endParaRPr lang="en-US"/>
        </a:p>
      </dgm:t>
    </dgm:pt>
    <dgm:pt modelId="{EE974A85-EF96-4A18-8C9E-971B6736315D}">
      <dgm:prSet/>
      <dgm:spPr/>
      <dgm:t>
        <a:bodyPr/>
        <a:lstStyle/>
        <a:p>
          <a:pPr>
            <a:lnSpc>
              <a:spcPct val="100000"/>
            </a:lnSpc>
            <a:defRPr cap="all"/>
          </a:pPr>
          <a:r>
            <a:rPr lang="en-US" b="0" i="0"/>
            <a:t>Mid-Year Placement Student Referral List FY2021 Form – available Oct. 20</a:t>
          </a:r>
          <a:endParaRPr lang="en-US"/>
        </a:p>
      </dgm:t>
    </dgm:pt>
    <dgm:pt modelId="{C341A0C5-6BF6-46AB-A763-56ACC2C68538}" type="parTrans" cxnId="{04BF3774-CB53-4720-BFB6-5F13D39654DB}">
      <dgm:prSet/>
      <dgm:spPr/>
      <dgm:t>
        <a:bodyPr/>
        <a:lstStyle/>
        <a:p>
          <a:endParaRPr lang="en-US"/>
        </a:p>
      </dgm:t>
    </dgm:pt>
    <dgm:pt modelId="{EB20D1CC-F045-4AC4-866C-EFA84FDA9E99}" type="sibTrans" cxnId="{04BF3774-CB53-4720-BFB6-5F13D39654DB}">
      <dgm:prSet/>
      <dgm:spPr/>
      <dgm:t>
        <a:bodyPr/>
        <a:lstStyle/>
        <a:p>
          <a:endParaRPr lang="en-US"/>
        </a:p>
      </dgm:t>
    </dgm:pt>
    <dgm:pt modelId="{DD76A7D3-023F-4957-A796-E4EDDD8CA3EC}" type="pres">
      <dgm:prSet presAssocID="{989C513D-F382-496E-AE85-55D6CFD3F5E8}" presName="root" presStyleCnt="0">
        <dgm:presLayoutVars>
          <dgm:dir/>
          <dgm:resizeHandles val="exact"/>
        </dgm:presLayoutVars>
      </dgm:prSet>
      <dgm:spPr/>
    </dgm:pt>
    <dgm:pt modelId="{44957E99-5F2C-4FD2-9C25-FC7B7682E861}" type="pres">
      <dgm:prSet presAssocID="{4491E2D2-B023-48D9-8FEF-66ED64358D6C}" presName="compNode" presStyleCnt="0"/>
      <dgm:spPr/>
    </dgm:pt>
    <dgm:pt modelId="{76849B41-BD9E-4E32-B391-F02E56B1C1FB}" type="pres">
      <dgm:prSet presAssocID="{4491E2D2-B023-48D9-8FEF-66ED64358D6C}" presName="iconBgRect" presStyleLbl="bgShp" presStyleIdx="0" presStyleCnt="5"/>
      <dgm:spPr/>
    </dgm:pt>
    <dgm:pt modelId="{DFA7D12E-FB4A-4BBF-ADBB-EC4B4AAFC5E7}" type="pres">
      <dgm:prSet presAssocID="{4491E2D2-B023-48D9-8FEF-66ED64358D6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ip Calendar"/>
        </a:ext>
      </dgm:extLst>
    </dgm:pt>
    <dgm:pt modelId="{120D78CB-2B3E-4D8A-BC42-A176F2DEB64D}" type="pres">
      <dgm:prSet presAssocID="{4491E2D2-B023-48D9-8FEF-66ED64358D6C}" presName="spaceRect" presStyleCnt="0"/>
      <dgm:spPr/>
    </dgm:pt>
    <dgm:pt modelId="{A22062CD-14B4-4DD8-884C-960A6F71BAD5}" type="pres">
      <dgm:prSet presAssocID="{4491E2D2-B023-48D9-8FEF-66ED64358D6C}" presName="textRect" presStyleLbl="revTx" presStyleIdx="0" presStyleCnt="5">
        <dgm:presLayoutVars>
          <dgm:chMax val="1"/>
          <dgm:chPref val="1"/>
        </dgm:presLayoutVars>
      </dgm:prSet>
      <dgm:spPr/>
    </dgm:pt>
    <dgm:pt modelId="{5BD48F5A-D073-4A8D-B5BF-8079AAB66F36}" type="pres">
      <dgm:prSet presAssocID="{1AFF7084-DC64-4676-8E21-BF7CA83552AC}" presName="sibTrans" presStyleCnt="0"/>
      <dgm:spPr/>
    </dgm:pt>
    <dgm:pt modelId="{E79A8AB3-D48B-4498-BA11-6AAE927BF258}" type="pres">
      <dgm:prSet presAssocID="{C4C22E7B-74DA-4039-9888-B9298C4EDA7F}" presName="compNode" presStyleCnt="0"/>
      <dgm:spPr/>
    </dgm:pt>
    <dgm:pt modelId="{743ECD5D-B808-469D-B3CD-2EAA37B3F7A4}" type="pres">
      <dgm:prSet presAssocID="{C4C22E7B-74DA-4039-9888-B9298C4EDA7F}" presName="iconBgRect" presStyleLbl="bgShp" presStyleIdx="1" presStyleCnt="5"/>
      <dgm:spPr/>
    </dgm:pt>
    <dgm:pt modelId="{7BA3D313-9D6B-4E12-8151-26FF9D64EEE4}" type="pres">
      <dgm:prSet presAssocID="{C4C22E7B-74DA-4039-9888-B9298C4EDA7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C848FFBC-8C96-4812-9BD8-33E909E6E82D}" type="pres">
      <dgm:prSet presAssocID="{C4C22E7B-74DA-4039-9888-B9298C4EDA7F}" presName="spaceRect" presStyleCnt="0"/>
      <dgm:spPr/>
    </dgm:pt>
    <dgm:pt modelId="{0364F6BA-7693-4AFD-8BBB-623325C0C3F5}" type="pres">
      <dgm:prSet presAssocID="{C4C22E7B-74DA-4039-9888-B9298C4EDA7F}" presName="textRect" presStyleLbl="revTx" presStyleIdx="1" presStyleCnt="5">
        <dgm:presLayoutVars>
          <dgm:chMax val="1"/>
          <dgm:chPref val="1"/>
        </dgm:presLayoutVars>
      </dgm:prSet>
      <dgm:spPr/>
    </dgm:pt>
    <dgm:pt modelId="{692539AE-5789-4D4A-BBE5-0C61E4D86E1C}" type="pres">
      <dgm:prSet presAssocID="{260D1BE8-D88C-428D-8A55-CE24C3A2ED13}" presName="sibTrans" presStyleCnt="0"/>
      <dgm:spPr/>
    </dgm:pt>
    <dgm:pt modelId="{27D43CDB-32A4-4760-81B2-167BAE84B251}" type="pres">
      <dgm:prSet presAssocID="{E03A2DEA-82FE-4217-A8C8-ACC0AAEE7E04}" presName="compNode" presStyleCnt="0"/>
      <dgm:spPr/>
    </dgm:pt>
    <dgm:pt modelId="{4917211F-B43F-472A-A580-1983AB56B606}" type="pres">
      <dgm:prSet presAssocID="{E03A2DEA-82FE-4217-A8C8-ACC0AAEE7E04}" presName="iconBgRect" presStyleLbl="bgShp" presStyleIdx="2" presStyleCnt="5"/>
      <dgm:spPr/>
    </dgm:pt>
    <dgm:pt modelId="{D74DAF70-2647-4003-A013-9E9771570B5F}" type="pres">
      <dgm:prSet presAssocID="{E03A2DEA-82FE-4217-A8C8-ACC0AAEE7E0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A914DC5A-13BE-4570-BE1D-8A20616F26A4}" type="pres">
      <dgm:prSet presAssocID="{E03A2DEA-82FE-4217-A8C8-ACC0AAEE7E04}" presName="spaceRect" presStyleCnt="0"/>
      <dgm:spPr/>
    </dgm:pt>
    <dgm:pt modelId="{2ADC4A98-367F-4936-B6AE-01A2DBE9D472}" type="pres">
      <dgm:prSet presAssocID="{E03A2DEA-82FE-4217-A8C8-ACC0AAEE7E04}" presName="textRect" presStyleLbl="revTx" presStyleIdx="2" presStyleCnt="5">
        <dgm:presLayoutVars>
          <dgm:chMax val="1"/>
          <dgm:chPref val="1"/>
        </dgm:presLayoutVars>
      </dgm:prSet>
      <dgm:spPr/>
    </dgm:pt>
    <dgm:pt modelId="{F3EC6C44-C149-49B0-BB44-51E27DE1967A}" type="pres">
      <dgm:prSet presAssocID="{D6A1B3C5-2D4F-4C4F-8A02-E397AB483F91}" presName="sibTrans" presStyleCnt="0"/>
      <dgm:spPr/>
    </dgm:pt>
    <dgm:pt modelId="{9A95C4EB-7FD5-46E9-983B-812A8D8F2E6E}" type="pres">
      <dgm:prSet presAssocID="{708C3E40-DAC5-47C3-A27A-BC344C65514B}" presName="compNode" presStyleCnt="0"/>
      <dgm:spPr/>
    </dgm:pt>
    <dgm:pt modelId="{AE90938D-CF73-470D-A638-BEF6A86F7980}" type="pres">
      <dgm:prSet presAssocID="{708C3E40-DAC5-47C3-A27A-BC344C65514B}" presName="iconBgRect" presStyleLbl="bgShp" presStyleIdx="3" presStyleCnt="5"/>
      <dgm:spPr/>
    </dgm:pt>
    <dgm:pt modelId="{57830DA2-A494-46C3-B24C-88E6A4E5A460}" type="pres">
      <dgm:prSet presAssocID="{708C3E40-DAC5-47C3-A27A-BC344C65514B}"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tract"/>
        </a:ext>
      </dgm:extLst>
    </dgm:pt>
    <dgm:pt modelId="{57918400-2934-44F3-A721-7D8FE3167611}" type="pres">
      <dgm:prSet presAssocID="{708C3E40-DAC5-47C3-A27A-BC344C65514B}" presName="spaceRect" presStyleCnt="0"/>
      <dgm:spPr/>
    </dgm:pt>
    <dgm:pt modelId="{E0DD6E0C-AB63-4161-81EC-04E6A28CCBB2}" type="pres">
      <dgm:prSet presAssocID="{708C3E40-DAC5-47C3-A27A-BC344C65514B}" presName="textRect" presStyleLbl="revTx" presStyleIdx="3" presStyleCnt="5">
        <dgm:presLayoutVars>
          <dgm:chMax val="1"/>
          <dgm:chPref val="1"/>
        </dgm:presLayoutVars>
      </dgm:prSet>
      <dgm:spPr/>
    </dgm:pt>
    <dgm:pt modelId="{184EE4B3-FDE6-4401-B5EF-FE49049D8BB2}" type="pres">
      <dgm:prSet presAssocID="{D5594D6D-6449-4B47-B30A-62BBEEA2033C}" presName="sibTrans" presStyleCnt="0"/>
      <dgm:spPr/>
    </dgm:pt>
    <dgm:pt modelId="{D5B66F67-4C1A-4795-9B69-BC8419F0F309}" type="pres">
      <dgm:prSet presAssocID="{EE974A85-EF96-4A18-8C9E-971B6736315D}" presName="compNode" presStyleCnt="0"/>
      <dgm:spPr/>
    </dgm:pt>
    <dgm:pt modelId="{C528AE15-D17A-47F2-A43E-AC11EC20FB3C}" type="pres">
      <dgm:prSet presAssocID="{EE974A85-EF96-4A18-8C9E-971B6736315D}" presName="iconBgRect" presStyleLbl="bgShp" presStyleIdx="4" presStyleCnt="5"/>
      <dgm:spPr/>
    </dgm:pt>
    <dgm:pt modelId="{6314237A-6D60-4265-96C2-1501631320EC}" type="pres">
      <dgm:prSet presAssocID="{EE974A85-EF96-4A18-8C9E-971B6736315D}"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able"/>
        </a:ext>
      </dgm:extLst>
    </dgm:pt>
    <dgm:pt modelId="{C1FE86C2-E13B-4A75-8B85-0F271FB15143}" type="pres">
      <dgm:prSet presAssocID="{EE974A85-EF96-4A18-8C9E-971B6736315D}" presName="spaceRect" presStyleCnt="0"/>
      <dgm:spPr/>
    </dgm:pt>
    <dgm:pt modelId="{C016DB3B-C910-4F23-A2C1-893417238FBA}" type="pres">
      <dgm:prSet presAssocID="{EE974A85-EF96-4A18-8C9E-971B6736315D}" presName="textRect" presStyleLbl="revTx" presStyleIdx="4" presStyleCnt="5">
        <dgm:presLayoutVars>
          <dgm:chMax val="1"/>
          <dgm:chPref val="1"/>
        </dgm:presLayoutVars>
      </dgm:prSet>
      <dgm:spPr/>
    </dgm:pt>
  </dgm:ptLst>
  <dgm:cxnLst>
    <dgm:cxn modelId="{4C351F1B-1E14-4E4E-ACED-CF2DDD0D0749}" type="presOf" srcId="{E03A2DEA-82FE-4217-A8C8-ACC0AAEE7E04}" destId="{2ADC4A98-367F-4936-B6AE-01A2DBE9D472}" srcOrd="0" destOrd="0" presId="urn:microsoft.com/office/officeart/2018/5/layout/IconCircleLabelList"/>
    <dgm:cxn modelId="{CE66871D-BD05-4740-A953-7F394175FC3D}" type="presOf" srcId="{708C3E40-DAC5-47C3-A27A-BC344C65514B}" destId="{E0DD6E0C-AB63-4161-81EC-04E6A28CCBB2}" srcOrd="0" destOrd="0" presId="urn:microsoft.com/office/officeart/2018/5/layout/IconCircleLabelList"/>
    <dgm:cxn modelId="{06171B2B-332E-4FD9-B28C-731B8DE750C5}" srcId="{989C513D-F382-496E-AE85-55D6CFD3F5E8}" destId="{E03A2DEA-82FE-4217-A8C8-ACC0AAEE7E04}" srcOrd="2" destOrd="0" parTransId="{06F145CE-D853-4A51-9994-21ED689FBA37}" sibTransId="{D6A1B3C5-2D4F-4C4F-8A02-E397AB483F91}"/>
    <dgm:cxn modelId="{FFF99D30-BD58-48C0-86DF-9932045EFE7F}" srcId="{989C513D-F382-496E-AE85-55D6CFD3F5E8}" destId="{708C3E40-DAC5-47C3-A27A-BC344C65514B}" srcOrd="3" destOrd="0" parTransId="{2825F0D0-72A1-45F3-A1A9-4411E27B6515}" sibTransId="{D5594D6D-6449-4B47-B30A-62BBEEA2033C}"/>
    <dgm:cxn modelId="{04BF3774-CB53-4720-BFB6-5F13D39654DB}" srcId="{989C513D-F382-496E-AE85-55D6CFD3F5E8}" destId="{EE974A85-EF96-4A18-8C9E-971B6736315D}" srcOrd="4" destOrd="0" parTransId="{C341A0C5-6BF6-46AB-A763-56ACC2C68538}" sibTransId="{EB20D1CC-F045-4AC4-866C-EFA84FDA9E99}"/>
    <dgm:cxn modelId="{BC91EA79-FDE7-40DA-86E8-5AA1AACE96B3}" type="presOf" srcId="{4491E2D2-B023-48D9-8FEF-66ED64358D6C}" destId="{A22062CD-14B4-4DD8-884C-960A6F71BAD5}" srcOrd="0" destOrd="0" presId="urn:microsoft.com/office/officeart/2018/5/layout/IconCircleLabelList"/>
    <dgm:cxn modelId="{279D537A-48A9-4701-BA5F-7B9D7CCE1CC1}" type="presOf" srcId="{989C513D-F382-496E-AE85-55D6CFD3F5E8}" destId="{DD76A7D3-023F-4957-A796-E4EDDD8CA3EC}" srcOrd="0" destOrd="0" presId="urn:microsoft.com/office/officeart/2018/5/layout/IconCircleLabelList"/>
    <dgm:cxn modelId="{48D40682-64E0-455E-A365-BAC463BA038B}" srcId="{989C513D-F382-496E-AE85-55D6CFD3F5E8}" destId="{C4C22E7B-74DA-4039-9888-B9298C4EDA7F}" srcOrd="1" destOrd="0" parTransId="{C2E992C2-3823-431B-AD4D-C3F1606D8477}" sibTransId="{260D1BE8-D88C-428D-8A55-CE24C3A2ED13}"/>
    <dgm:cxn modelId="{8F74EA8C-C1F7-43A3-8B43-468052156E78}" type="presOf" srcId="{C4C22E7B-74DA-4039-9888-B9298C4EDA7F}" destId="{0364F6BA-7693-4AFD-8BBB-623325C0C3F5}" srcOrd="0" destOrd="0" presId="urn:microsoft.com/office/officeart/2018/5/layout/IconCircleLabelList"/>
    <dgm:cxn modelId="{4F61D6C2-C377-4924-BC52-959AAEA323DB}" type="presOf" srcId="{EE974A85-EF96-4A18-8C9E-971B6736315D}" destId="{C016DB3B-C910-4F23-A2C1-893417238FBA}" srcOrd="0" destOrd="0" presId="urn:microsoft.com/office/officeart/2018/5/layout/IconCircleLabelList"/>
    <dgm:cxn modelId="{A2096AE2-A5C5-4F8A-8693-4695980F617F}" srcId="{989C513D-F382-496E-AE85-55D6CFD3F5E8}" destId="{4491E2D2-B023-48D9-8FEF-66ED64358D6C}" srcOrd="0" destOrd="0" parTransId="{D14ED52B-092A-429A-BC4B-A74F0589AE26}" sibTransId="{1AFF7084-DC64-4676-8E21-BF7CA83552AC}"/>
    <dgm:cxn modelId="{D8E6E3BA-420C-4AE8-9AF5-6DD7E9365CD8}" type="presParOf" srcId="{DD76A7D3-023F-4957-A796-E4EDDD8CA3EC}" destId="{44957E99-5F2C-4FD2-9C25-FC7B7682E861}" srcOrd="0" destOrd="0" presId="urn:microsoft.com/office/officeart/2018/5/layout/IconCircleLabelList"/>
    <dgm:cxn modelId="{4D5121BB-29F0-4FDE-B827-E692A645EB5E}" type="presParOf" srcId="{44957E99-5F2C-4FD2-9C25-FC7B7682E861}" destId="{76849B41-BD9E-4E32-B391-F02E56B1C1FB}" srcOrd="0" destOrd="0" presId="urn:microsoft.com/office/officeart/2018/5/layout/IconCircleLabelList"/>
    <dgm:cxn modelId="{2ACC7586-710B-4EBF-9E01-EC5A08E7C178}" type="presParOf" srcId="{44957E99-5F2C-4FD2-9C25-FC7B7682E861}" destId="{DFA7D12E-FB4A-4BBF-ADBB-EC4B4AAFC5E7}" srcOrd="1" destOrd="0" presId="urn:microsoft.com/office/officeart/2018/5/layout/IconCircleLabelList"/>
    <dgm:cxn modelId="{D425C78D-4DB0-4D0C-8181-CE537C2934BC}" type="presParOf" srcId="{44957E99-5F2C-4FD2-9C25-FC7B7682E861}" destId="{120D78CB-2B3E-4D8A-BC42-A176F2DEB64D}" srcOrd="2" destOrd="0" presId="urn:microsoft.com/office/officeart/2018/5/layout/IconCircleLabelList"/>
    <dgm:cxn modelId="{44204F73-42BD-4B4A-9E7A-8EA1297BFB8A}" type="presParOf" srcId="{44957E99-5F2C-4FD2-9C25-FC7B7682E861}" destId="{A22062CD-14B4-4DD8-884C-960A6F71BAD5}" srcOrd="3" destOrd="0" presId="urn:microsoft.com/office/officeart/2018/5/layout/IconCircleLabelList"/>
    <dgm:cxn modelId="{F5902E40-3916-41FA-952A-56B4D22E756E}" type="presParOf" srcId="{DD76A7D3-023F-4957-A796-E4EDDD8CA3EC}" destId="{5BD48F5A-D073-4A8D-B5BF-8079AAB66F36}" srcOrd="1" destOrd="0" presId="urn:microsoft.com/office/officeart/2018/5/layout/IconCircleLabelList"/>
    <dgm:cxn modelId="{C97B7FB1-7A37-43C2-B0AD-523E306B2F30}" type="presParOf" srcId="{DD76A7D3-023F-4957-A796-E4EDDD8CA3EC}" destId="{E79A8AB3-D48B-4498-BA11-6AAE927BF258}" srcOrd="2" destOrd="0" presId="urn:microsoft.com/office/officeart/2018/5/layout/IconCircleLabelList"/>
    <dgm:cxn modelId="{8FEBBFFC-4597-4389-84B3-FF1792898FA1}" type="presParOf" srcId="{E79A8AB3-D48B-4498-BA11-6AAE927BF258}" destId="{743ECD5D-B808-469D-B3CD-2EAA37B3F7A4}" srcOrd="0" destOrd="0" presId="urn:microsoft.com/office/officeart/2018/5/layout/IconCircleLabelList"/>
    <dgm:cxn modelId="{8E97F5DE-050C-4C10-982F-E570E0115C80}" type="presParOf" srcId="{E79A8AB3-D48B-4498-BA11-6AAE927BF258}" destId="{7BA3D313-9D6B-4E12-8151-26FF9D64EEE4}" srcOrd="1" destOrd="0" presId="urn:microsoft.com/office/officeart/2018/5/layout/IconCircleLabelList"/>
    <dgm:cxn modelId="{5BEB4F6C-CC3F-40D3-9F84-996AD703C061}" type="presParOf" srcId="{E79A8AB3-D48B-4498-BA11-6AAE927BF258}" destId="{C848FFBC-8C96-4812-9BD8-33E909E6E82D}" srcOrd="2" destOrd="0" presId="urn:microsoft.com/office/officeart/2018/5/layout/IconCircleLabelList"/>
    <dgm:cxn modelId="{3214EE1A-9260-45F4-8522-0556C646A409}" type="presParOf" srcId="{E79A8AB3-D48B-4498-BA11-6AAE927BF258}" destId="{0364F6BA-7693-4AFD-8BBB-623325C0C3F5}" srcOrd="3" destOrd="0" presId="urn:microsoft.com/office/officeart/2018/5/layout/IconCircleLabelList"/>
    <dgm:cxn modelId="{4E7E8CEE-0F42-42E2-9C17-7223373B1BA4}" type="presParOf" srcId="{DD76A7D3-023F-4957-A796-E4EDDD8CA3EC}" destId="{692539AE-5789-4D4A-BBE5-0C61E4D86E1C}" srcOrd="3" destOrd="0" presId="urn:microsoft.com/office/officeart/2018/5/layout/IconCircleLabelList"/>
    <dgm:cxn modelId="{66347464-11BD-4605-A1A0-ADDF6ABF0FE9}" type="presParOf" srcId="{DD76A7D3-023F-4957-A796-E4EDDD8CA3EC}" destId="{27D43CDB-32A4-4760-81B2-167BAE84B251}" srcOrd="4" destOrd="0" presId="urn:microsoft.com/office/officeart/2018/5/layout/IconCircleLabelList"/>
    <dgm:cxn modelId="{CF4C7D0E-E5A8-41DB-90D7-4D85370E7F2E}" type="presParOf" srcId="{27D43CDB-32A4-4760-81B2-167BAE84B251}" destId="{4917211F-B43F-472A-A580-1983AB56B606}" srcOrd="0" destOrd="0" presId="urn:microsoft.com/office/officeart/2018/5/layout/IconCircleLabelList"/>
    <dgm:cxn modelId="{B1E5812F-AC48-4EF7-AEA8-56C63762EB29}" type="presParOf" srcId="{27D43CDB-32A4-4760-81B2-167BAE84B251}" destId="{D74DAF70-2647-4003-A013-9E9771570B5F}" srcOrd="1" destOrd="0" presId="urn:microsoft.com/office/officeart/2018/5/layout/IconCircleLabelList"/>
    <dgm:cxn modelId="{3C6836E9-91AF-48BD-8859-BE9B91827419}" type="presParOf" srcId="{27D43CDB-32A4-4760-81B2-167BAE84B251}" destId="{A914DC5A-13BE-4570-BE1D-8A20616F26A4}" srcOrd="2" destOrd="0" presId="urn:microsoft.com/office/officeart/2018/5/layout/IconCircleLabelList"/>
    <dgm:cxn modelId="{89DA4EA7-1CFC-4ACF-8901-3A12F8678537}" type="presParOf" srcId="{27D43CDB-32A4-4760-81B2-167BAE84B251}" destId="{2ADC4A98-367F-4936-B6AE-01A2DBE9D472}" srcOrd="3" destOrd="0" presId="urn:microsoft.com/office/officeart/2018/5/layout/IconCircleLabelList"/>
    <dgm:cxn modelId="{C3E91566-4673-4311-BC7E-F5974C14CAAE}" type="presParOf" srcId="{DD76A7D3-023F-4957-A796-E4EDDD8CA3EC}" destId="{F3EC6C44-C149-49B0-BB44-51E27DE1967A}" srcOrd="5" destOrd="0" presId="urn:microsoft.com/office/officeart/2018/5/layout/IconCircleLabelList"/>
    <dgm:cxn modelId="{45EA5504-B29F-4D25-A180-FECC2F5BA7EF}" type="presParOf" srcId="{DD76A7D3-023F-4957-A796-E4EDDD8CA3EC}" destId="{9A95C4EB-7FD5-46E9-983B-812A8D8F2E6E}" srcOrd="6" destOrd="0" presId="urn:microsoft.com/office/officeart/2018/5/layout/IconCircleLabelList"/>
    <dgm:cxn modelId="{36AFFC99-E1E3-4F41-BC0D-CFBD9B1F5009}" type="presParOf" srcId="{9A95C4EB-7FD5-46E9-983B-812A8D8F2E6E}" destId="{AE90938D-CF73-470D-A638-BEF6A86F7980}" srcOrd="0" destOrd="0" presId="urn:microsoft.com/office/officeart/2018/5/layout/IconCircleLabelList"/>
    <dgm:cxn modelId="{0B3C980B-13FB-4F94-91ED-D40DE7794E66}" type="presParOf" srcId="{9A95C4EB-7FD5-46E9-983B-812A8D8F2E6E}" destId="{57830DA2-A494-46C3-B24C-88E6A4E5A460}" srcOrd="1" destOrd="0" presId="urn:microsoft.com/office/officeart/2018/5/layout/IconCircleLabelList"/>
    <dgm:cxn modelId="{726E1AE3-B88D-4B9E-8A5E-1246856969D9}" type="presParOf" srcId="{9A95C4EB-7FD5-46E9-983B-812A8D8F2E6E}" destId="{57918400-2934-44F3-A721-7D8FE3167611}" srcOrd="2" destOrd="0" presId="urn:microsoft.com/office/officeart/2018/5/layout/IconCircleLabelList"/>
    <dgm:cxn modelId="{BAA1DEB1-E9C2-4FBD-84F2-B1B0C20F1160}" type="presParOf" srcId="{9A95C4EB-7FD5-46E9-983B-812A8D8F2E6E}" destId="{E0DD6E0C-AB63-4161-81EC-04E6A28CCBB2}" srcOrd="3" destOrd="0" presId="urn:microsoft.com/office/officeart/2018/5/layout/IconCircleLabelList"/>
    <dgm:cxn modelId="{3FD60899-67AA-413E-8F13-3F1363AA51A0}" type="presParOf" srcId="{DD76A7D3-023F-4957-A796-E4EDDD8CA3EC}" destId="{184EE4B3-FDE6-4401-B5EF-FE49049D8BB2}" srcOrd="7" destOrd="0" presId="urn:microsoft.com/office/officeart/2018/5/layout/IconCircleLabelList"/>
    <dgm:cxn modelId="{E200630B-E045-4B07-A666-F578E36B6DD9}" type="presParOf" srcId="{DD76A7D3-023F-4957-A796-E4EDDD8CA3EC}" destId="{D5B66F67-4C1A-4795-9B69-BC8419F0F309}" srcOrd="8" destOrd="0" presId="urn:microsoft.com/office/officeart/2018/5/layout/IconCircleLabelList"/>
    <dgm:cxn modelId="{225C0A40-CCB7-43C4-AAA8-6A47293529D1}" type="presParOf" srcId="{D5B66F67-4C1A-4795-9B69-BC8419F0F309}" destId="{C528AE15-D17A-47F2-A43E-AC11EC20FB3C}" srcOrd="0" destOrd="0" presId="urn:microsoft.com/office/officeart/2018/5/layout/IconCircleLabelList"/>
    <dgm:cxn modelId="{923D8E8D-874C-4493-9819-0ED337222B9A}" type="presParOf" srcId="{D5B66F67-4C1A-4795-9B69-BC8419F0F309}" destId="{6314237A-6D60-4265-96C2-1501631320EC}" srcOrd="1" destOrd="0" presId="urn:microsoft.com/office/officeart/2018/5/layout/IconCircleLabelList"/>
    <dgm:cxn modelId="{009ADB81-2557-43D3-A115-8222ADE6F3BF}" type="presParOf" srcId="{D5B66F67-4C1A-4795-9B69-BC8419F0F309}" destId="{C1FE86C2-E13B-4A75-8B85-0F271FB15143}" srcOrd="2" destOrd="0" presId="urn:microsoft.com/office/officeart/2018/5/layout/IconCircleLabelList"/>
    <dgm:cxn modelId="{09BA8B47-440B-4269-8BD8-FD9F04CA45FF}" type="presParOf" srcId="{D5B66F67-4C1A-4795-9B69-BC8419F0F309}" destId="{C016DB3B-C910-4F23-A2C1-893417238FB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586139-6315-420D-B659-B66915B76334}"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A40B8E17-51CF-43D6-8E54-C2BD0DB30446}">
      <dgm:prSet/>
      <dgm:spPr/>
      <dgm:t>
        <a:bodyPr/>
        <a:lstStyle/>
        <a:p>
          <a:pPr>
            <a:defRPr b="1"/>
          </a:pPr>
          <a:r>
            <a:rPr lang="en-US"/>
            <a:t>7 Jan.</a:t>
          </a:r>
        </a:p>
      </dgm:t>
    </dgm:pt>
    <dgm:pt modelId="{C9ABB587-6061-4DB5-9075-B5EC5CAA45F7}" type="parTrans" cxnId="{BEFCC624-90C6-4DB2-9306-9DF73E9FC12F}">
      <dgm:prSet/>
      <dgm:spPr/>
      <dgm:t>
        <a:bodyPr/>
        <a:lstStyle/>
        <a:p>
          <a:endParaRPr lang="en-US"/>
        </a:p>
      </dgm:t>
    </dgm:pt>
    <dgm:pt modelId="{1F7BBDC3-3245-41FA-AE3D-CDB3045DD641}" type="sibTrans" cxnId="{BEFCC624-90C6-4DB2-9306-9DF73E9FC12F}">
      <dgm:prSet/>
      <dgm:spPr/>
      <dgm:t>
        <a:bodyPr/>
        <a:lstStyle/>
        <a:p>
          <a:endParaRPr lang="en-US"/>
        </a:p>
      </dgm:t>
    </dgm:pt>
    <dgm:pt modelId="{927A52FB-B37A-464B-A44D-75332143E7DC}">
      <dgm:prSet/>
      <dgm:spPr/>
      <dgm:t>
        <a:bodyPr/>
        <a:lstStyle/>
        <a:p>
          <a:r>
            <a:rPr lang="en-US"/>
            <a:t>ADE extracts EL student data (your EL73 Report) to be used by Pearson for student pre-registration: Spring 2021 Reassessment Test and the 2021 Stand Alone Field Test</a:t>
          </a:r>
        </a:p>
      </dgm:t>
    </dgm:pt>
    <dgm:pt modelId="{220B643F-F0D8-4940-A649-AB6FB5798EF1}" type="parTrans" cxnId="{1B08F0D4-6A1A-4311-A02D-40B7F10AE05E}">
      <dgm:prSet/>
      <dgm:spPr/>
      <dgm:t>
        <a:bodyPr/>
        <a:lstStyle/>
        <a:p>
          <a:endParaRPr lang="en-US"/>
        </a:p>
      </dgm:t>
    </dgm:pt>
    <dgm:pt modelId="{64216F5A-ABC3-4B58-955E-934BCC246BD5}" type="sibTrans" cxnId="{1B08F0D4-6A1A-4311-A02D-40B7F10AE05E}">
      <dgm:prSet/>
      <dgm:spPr/>
      <dgm:t>
        <a:bodyPr/>
        <a:lstStyle/>
        <a:p>
          <a:endParaRPr lang="en-US"/>
        </a:p>
      </dgm:t>
    </dgm:pt>
    <dgm:pt modelId="{09E1A7E2-0CB2-429E-9F51-E3E77DC5EB89}">
      <dgm:prSet/>
      <dgm:spPr/>
      <dgm:t>
        <a:bodyPr/>
        <a:lstStyle/>
        <a:p>
          <a:pPr>
            <a:defRPr b="1"/>
          </a:pPr>
          <a:r>
            <a:rPr lang="en-US"/>
            <a:t>18 Jan.</a:t>
          </a:r>
        </a:p>
      </dgm:t>
    </dgm:pt>
    <dgm:pt modelId="{B5DC7795-EB09-407B-A4F8-18B22E3A411A}" type="parTrans" cxnId="{2AC7B158-3E5F-4992-97CC-AA90E17951C4}">
      <dgm:prSet/>
      <dgm:spPr/>
      <dgm:t>
        <a:bodyPr/>
        <a:lstStyle/>
        <a:p>
          <a:endParaRPr lang="en-US"/>
        </a:p>
      </dgm:t>
    </dgm:pt>
    <dgm:pt modelId="{3AECE5A6-FF50-4DEE-AD18-62C3C94DCC1B}" type="sibTrans" cxnId="{2AC7B158-3E5F-4992-97CC-AA90E17951C4}">
      <dgm:prSet/>
      <dgm:spPr/>
      <dgm:t>
        <a:bodyPr/>
        <a:lstStyle/>
        <a:p>
          <a:endParaRPr lang="en-US"/>
        </a:p>
      </dgm:t>
    </dgm:pt>
    <dgm:pt modelId="{19A4BE6B-3805-4CBD-9B5E-871739CC1B56}">
      <dgm:prSet/>
      <dgm:spPr/>
      <dgm:t>
        <a:bodyPr/>
        <a:lstStyle/>
        <a:p>
          <a:r>
            <a:rPr lang="en-US"/>
            <a:t>Reassessment and SAFT Training Modules in ATMS</a:t>
          </a:r>
        </a:p>
      </dgm:t>
    </dgm:pt>
    <dgm:pt modelId="{87603AFF-D77E-4862-BA07-7D477084C664}" type="parTrans" cxnId="{1997855B-0ADE-478F-8161-66296B522DE2}">
      <dgm:prSet/>
      <dgm:spPr/>
      <dgm:t>
        <a:bodyPr/>
        <a:lstStyle/>
        <a:p>
          <a:endParaRPr lang="en-US"/>
        </a:p>
      </dgm:t>
    </dgm:pt>
    <dgm:pt modelId="{E0E7DFAD-EEE8-4F7C-BDB9-8E19DCA450B2}" type="sibTrans" cxnId="{1997855B-0ADE-478F-8161-66296B522DE2}">
      <dgm:prSet/>
      <dgm:spPr/>
      <dgm:t>
        <a:bodyPr/>
        <a:lstStyle/>
        <a:p>
          <a:endParaRPr lang="en-US"/>
        </a:p>
      </dgm:t>
    </dgm:pt>
    <dgm:pt modelId="{E1E0B66D-44A0-47E9-BF01-62E18C150231}">
      <dgm:prSet/>
      <dgm:spPr/>
      <dgm:t>
        <a:bodyPr/>
        <a:lstStyle/>
        <a:p>
          <a:pPr>
            <a:defRPr b="1"/>
          </a:pPr>
          <a:r>
            <a:rPr lang="en-US"/>
            <a:t>21 Jan.</a:t>
          </a:r>
        </a:p>
      </dgm:t>
    </dgm:pt>
    <dgm:pt modelId="{8BAB3091-9153-40AA-B856-02F97A852D35}" type="parTrans" cxnId="{46773B90-7FA1-4EB7-8E84-A518BF1E3477}">
      <dgm:prSet/>
      <dgm:spPr/>
      <dgm:t>
        <a:bodyPr/>
        <a:lstStyle/>
        <a:p>
          <a:endParaRPr lang="en-US"/>
        </a:p>
      </dgm:t>
    </dgm:pt>
    <dgm:pt modelId="{B200C142-3440-4952-A6D4-F6DEFDDBC640}" type="sibTrans" cxnId="{46773B90-7FA1-4EB7-8E84-A518BF1E3477}">
      <dgm:prSet/>
      <dgm:spPr/>
      <dgm:t>
        <a:bodyPr/>
        <a:lstStyle/>
        <a:p>
          <a:endParaRPr lang="en-US"/>
        </a:p>
      </dgm:t>
    </dgm:pt>
    <dgm:pt modelId="{31014779-A643-4134-89CC-A5BEB7A11D0F}">
      <dgm:prSet/>
      <dgm:spPr/>
      <dgm:t>
        <a:bodyPr/>
        <a:lstStyle/>
        <a:p>
          <a:r>
            <a:rPr lang="en-US"/>
            <a:t>1st available day for DTCs PAN account enabled for Spring Reassessment and SAFT administrations (training completions required)</a:t>
          </a:r>
        </a:p>
      </dgm:t>
    </dgm:pt>
    <dgm:pt modelId="{F5878A22-47CB-49E9-B106-7027CFAADA56}" type="parTrans" cxnId="{127FA6BF-5FBC-4B3C-A8D2-3D7AB78D7848}">
      <dgm:prSet/>
      <dgm:spPr/>
      <dgm:t>
        <a:bodyPr/>
        <a:lstStyle/>
        <a:p>
          <a:endParaRPr lang="en-US"/>
        </a:p>
      </dgm:t>
    </dgm:pt>
    <dgm:pt modelId="{9B7BF0DC-EC08-4AB7-90FA-5497FEDB1EA5}" type="sibTrans" cxnId="{127FA6BF-5FBC-4B3C-A8D2-3D7AB78D7848}">
      <dgm:prSet/>
      <dgm:spPr/>
      <dgm:t>
        <a:bodyPr/>
        <a:lstStyle/>
        <a:p>
          <a:endParaRPr lang="en-US"/>
        </a:p>
      </dgm:t>
    </dgm:pt>
    <dgm:pt modelId="{F9A1BC20-D494-4DFD-A9B8-2150E410B1A6}">
      <dgm:prSet/>
      <dgm:spPr/>
      <dgm:t>
        <a:bodyPr/>
        <a:lstStyle/>
        <a:p>
          <a:pPr>
            <a:defRPr b="1"/>
          </a:pPr>
          <a:r>
            <a:rPr lang="en-US"/>
            <a:t>1 Feb.</a:t>
          </a:r>
        </a:p>
      </dgm:t>
    </dgm:pt>
    <dgm:pt modelId="{ED19C467-CCC7-4F40-A65C-817263717AF1}" type="parTrans" cxnId="{C8D208F9-5B92-4480-B9BC-DD4C253EDBFF}">
      <dgm:prSet/>
      <dgm:spPr/>
      <dgm:t>
        <a:bodyPr/>
        <a:lstStyle/>
        <a:p>
          <a:endParaRPr lang="en-US"/>
        </a:p>
      </dgm:t>
    </dgm:pt>
    <dgm:pt modelId="{F16BFE58-7EEF-4455-B24A-D5E2E4122A17}" type="sibTrans" cxnId="{C8D208F9-5B92-4480-B9BC-DD4C253EDBFF}">
      <dgm:prSet/>
      <dgm:spPr/>
      <dgm:t>
        <a:bodyPr/>
        <a:lstStyle/>
        <a:p>
          <a:endParaRPr lang="en-US"/>
        </a:p>
      </dgm:t>
    </dgm:pt>
    <dgm:pt modelId="{2A73B4B2-4D7A-406D-A296-CFD771E36920}">
      <dgm:prSet/>
      <dgm:spPr/>
      <dgm:t>
        <a:bodyPr/>
        <a:lstStyle/>
        <a:p>
          <a:r>
            <a:rPr lang="en-US"/>
            <a:t>Spring 2021 Reassessment Test and 2021 SAFT administrations open</a:t>
          </a:r>
        </a:p>
      </dgm:t>
    </dgm:pt>
    <dgm:pt modelId="{072AF452-E5B5-4E25-9938-0E8D456A8027}" type="parTrans" cxnId="{50E9D885-B67C-4404-80E6-529F3DF10DA2}">
      <dgm:prSet/>
      <dgm:spPr/>
      <dgm:t>
        <a:bodyPr/>
        <a:lstStyle/>
        <a:p>
          <a:endParaRPr lang="en-US"/>
        </a:p>
      </dgm:t>
    </dgm:pt>
    <dgm:pt modelId="{92ED36ED-9AAA-4173-8AF7-35918F8A0D95}" type="sibTrans" cxnId="{50E9D885-B67C-4404-80E6-529F3DF10DA2}">
      <dgm:prSet/>
      <dgm:spPr/>
      <dgm:t>
        <a:bodyPr/>
        <a:lstStyle/>
        <a:p>
          <a:endParaRPr lang="en-US"/>
        </a:p>
      </dgm:t>
    </dgm:pt>
    <dgm:pt modelId="{5DC58283-6335-491C-AE5F-E126590986D7}">
      <dgm:prSet phldr="0"/>
      <dgm:spPr/>
      <dgm:t>
        <a:bodyPr/>
        <a:lstStyle/>
        <a:p>
          <a:pPr>
            <a:defRPr b="1"/>
          </a:pPr>
          <a:r>
            <a:rPr lang="en-US">
              <a:latin typeface="Calibri Light" panose="020F0302020204030204"/>
            </a:rPr>
            <a:t>25-29 Jan.</a:t>
          </a:r>
        </a:p>
      </dgm:t>
    </dgm:pt>
    <dgm:pt modelId="{A25E2E2C-EC09-4E1B-9565-771EA50656D4}" type="parTrans" cxnId="{05BE2BAC-9F9C-41E0-B4EE-761CC5D5E85D}">
      <dgm:prSet/>
      <dgm:spPr/>
    </dgm:pt>
    <dgm:pt modelId="{9B71F80C-740B-4BA2-9F5B-E2ADA0A0C246}" type="sibTrans" cxnId="{05BE2BAC-9F9C-41E0-B4EE-761CC5D5E85D}">
      <dgm:prSet/>
      <dgm:spPr/>
    </dgm:pt>
    <dgm:pt modelId="{D7535CD2-04A3-4A46-8D91-79F0A17C30D4}">
      <dgm:prSet phldr="0"/>
      <dgm:spPr/>
      <dgm:t>
        <a:bodyPr/>
        <a:lstStyle/>
        <a:p>
          <a:r>
            <a:rPr lang="en-US" b="1">
              <a:latin typeface="Calibri Light" panose="020F0302020204030204"/>
            </a:rPr>
            <a:t>Initial shipment of Spring 2021 Reassessment and 2021 SAFT materials arrive at districts</a:t>
          </a:r>
          <a:endParaRPr lang="en-US" b="1"/>
        </a:p>
      </dgm:t>
    </dgm:pt>
    <dgm:pt modelId="{0DEE71CB-5984-4E7C-8E10-DB865C41F829}" type="parTrans" cxnId="{94BF260E-67F9-46CA-84D5-AFB0F1418DA3}">
      <dgm:prSet/>
      <dgm:spPr/>
    </dgm:pt>
    <dgm:pt modelId="{15CF3E11-C101-49AD-8DA2-1354E3424F06}" type="sibTrans" cxnId="{94BF260E-67F9-46CA-84D5-AFB0F1418DA3}">
      <dgm:prSet/>
      <dgm:spPr/>
    </dgm:pt>
    <dgm:pt modelId="{B3BD66F6-C7B4-4CC7-BC66-305150321AAC}" type="pres">
      <dgm:prSet presAssocID="{20586139-6315-420D-B659-B66915B76334}" presName="root" presStyleCnt="0">
        <dgm:presLayoutVars>
          <dgm:chMax/>
          <dgm:chPref/>
          <dgm:animLvl val="lvl"/>
        </dgm:presLayoutVars>
      </dgm:prSet>
      <dgm:spPr/>
    </dgm:pt>
    <dgm:pt modelId="{8BDC8880-6BE4-4B57-B3EA-8FD7CD4090AB}" type="pres">
      <dgm:prSet presAssocID="{20586139-6315-420D-B659-B66915B76334}"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extLst>
        <a:ext uri="{E40237B7-FDA0-4F09-8148-C483321AD2D9}">
          <dgm14:cNvPr xmlns:dgm14="http://schemas.microsoft.com/office/drawing/2010/diagram" id="0" name="" descr="This is a timeline of key events and tasks for AZELLA in January 2021."/>
        </a:ext>
      </dgm:extLst>
    </dgm:pt>
    <dgm:pt modelId="{9C18E2D6-2944-4FC0-A1AF-975231CC2CBE}" type="pres">
      <dgm:prSet presAssocID="{20586139-6315-420D-B659-B66915B76334}" presName="nodes" presStyleCnt="0">
        <dgm:presLayoutVars>
          <dgm:chMax/>
          <dgm:chPref/>
          <dgm:animLvl val="lvl"/>
        </dgm:presLayoutVars>
      </dgm:prSet>
      <dgm:spPr/>
    </dgm:pt>
    <dgm:pt modelId="{6A696FC2-F76E-4B9D-BBAC-ADEC1D023D39}" type="pres">
      <dgm:prSet presAssocID="{A40B8E17-51CF-43D6-8E54-C2BD0DB30446}" presName="composite" presStyleCnt="0"/>
      <dgm:spPr/>
    </dgm:pt>
    <dgm:pt modelId="{3BC03E64-1A3B-4274-A6C8-CFED7CFCB8C3}" type="pres">
      <dgm:prSet presAssocID="{A40B8E17-51CF-43D6-8E54-C2BD0DB30446}"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0874DED5-DB15-43BB-99E9-C74317559607}" type="pres">
      <dgm:prSet presAssocID="{A40B8E17-51CF-43D6-8E54-C2BD0DB30446}" presName="DropPinPlaceHolder" presStyleCnt="0"/>
      <dgm:spPr/>
    </dgm:pt>
    <dgm:pt modelId="{E0F1B176-2A1A-4E70-A0BA-C624BFD34050}" type="pres">
      <dgm:prSet presAssocID="{A40B8E17-51CF-43D6-8E54-C2BD0DB30446}" presName="DropPin" presStyleLbl="alignNode1" presStyleIdx="0" presStyleCnt="5"/>
      <dgm:spPr/>
    </dgm:pt>
    <dgm:pt modelId="{DDBA7182-DC96-4FD7-AB3B-2A4B33963927}" type="pres">
      <dgm:prSet presAssocID="{A40B8E17-51CF-43D6-8E54-C2BD0DB30446}" presName="Ellipse"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415D8845-7E25-41F1-85E8-AB36582F3B40}" type="pres">
      <dgm:prSet presAssocID="{A40B8E17-51CF-43D6-8E54-C2BD0DB30446}" presName="L2TextContainer" presStyleLbl="revTx" presStyleIdx="0" presStyleCnt="10">
        <dgm:presLayoutVars>
          <dgm:bulletEnabled val="1"/>
        </dgm:presLayoutVars>
      </dgm:prSet>
      <dgm:spPr/>
    </dgm:pt>
    <dgm:pt modelId="{9705FF48-7BBE-4761-85D1-6A301AC20A63}" type="pres">
      <dgm:prSet presAssocID="{A40B8E17-51CF-43D6-8E54-C2BD0DB30446}" presName="L1TextContainer" presStyleLbl="revTx" presStyleIdx="1" presStyleCnt="10">
        <dgm:presLayoutVars>
          <dgm:chMax val="1"/>
          <dgm:chPref val="1"/>
          <dgm:bulletEnabled val="1"/>
        </dgm:presLayoutVars>
      </dgm:prSet>
      <dgm:spPr/>
    </dgm:pt>
    <dgm:pt modelId="{7EF6647E-2D31-4882-8EFD-903F87468BE0}" type="pres">
      <dgm:prSet presAssocID="{A40B8E17-51CF-43D6-8E54-C2BD0DB30446}"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A9A49148-0A1A-4BB7-B97E-49092EF83440}" type="pres">
      <dgm:prSet presAssocID="{A40B8E17-51CF-43D6-8E54-C2BD0DB30446}" presName="EmptyPlaceHolder" presStyleCnt="0"/>
      <dgm:spPr/>
    </dgm:pt>
    <dgm:pt modelId="{A83514CD-D9FD-4437-AE0E-87F883CAEB65}" type="pres">
      <dgm:prSet presAssocID="{1F7BBDC3-3245-41FA-AE3D-CDB3045DD641}" presName="spaceBetweenRectangles" presStyleCnt="0"/>
      <dgm:spPr/>
    </dgm:pt>
    <dgm:pt modelId="{CAB8D410-0D80-4010-9E7D-7E43DD982BFC}" type="pres">
      <dgm:prSet presAssocID="{09E1A7E2-0CB2-429E-9F51-E3E77DC5EB89}" presName="composite" presStyleCnt="0"/>
      <dgm:spPr/>
    </dgm:pt>
    <dgm:pt modelId="{BDD41A7B-25DC-4F50-A514-423CAB4BFA36}" type="pres">
      <dgm:prSet presAssocID="{09E1A7E2-0CB2-429E-9F51-E3E77DC5EB89}"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4CB43506-40E7-4C62-979F-71AD62D3EE74}" type="pres">
      <dgm:prSet presAssocID="{09E1A7E2-0CB2-429E-9F51-E3E77DC5EB89}" presName="DropPinPlaceHolder" presStyleCnt="0"/>
      <dgm:spPr/>
    </dgm:pt>
    <dgm:pt modelId="{F6BF29F5-C6F9-49E2-9278-255B47D305CF}" type="pres">
      <dgm:prSet presAssocID="{09E1A7E2-0CB2-429E-9F51-E3E77DC5EB89}" presName="DropPin" presStyleLbl="alignNode1" presStyleIdx="1" presStyleCnt="5"/>
      <dgm:spPr/>
    </dgm:pt>
    <dgm:pt modelId="{823BAE89-0415-4742-9F74-B71AFC6492DA}" type="pres">
      <dgm:prSet presAssocID="{09E1A7E2-0CB2-429E-9F51-E3E77DC5EB89}" presName="Ellipse"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404CB461-DA1F-4298-9B8F-91041B077A57}" type="pres">
      <dgm:prSet presAssocID="{09E1A7E2-0CB2-429E-9F51-E3E77DC5EB89}" presName="L2TextContainer" presStyleLbl="revTx" presStyleIdx="2" presStyleCnt="10">
        <dgm:presLayoutVars>
          <dgm:bulletEnabled val="1"/>
        </dgm:presLayoutVars>
      </dgm:prSet>
      <dgm:spPr/>
    </dgm:pt>
    <dgm:pt modelId="{00BDE9B5-C2E1-4B51-A891-2E25661BA70F}" type="pres">
      <dgm:prSet presAssocID="{09E1A7E2-0CB2-429E-9F51-E3E77DC5EB89}" presName="L1TextContainer" presStyleLbl="revTx" presStyleIdx="3" presStyleCnt="10">
        <dgm:presLayoutVars>
          <dgm:chMax val="1"/>
          <dgm:chPref val="1"/>
          <dgm:bulletEnabled val="1"/>
        </dgm:presLayoutVars>
      </dgm:prSet>
      <dgm:spPr/>
    </dgm:pt>
    <dgm:pt modelId="{82E69E41-D93F-435B-892A-AF0311B5A201}" type="pres">
      <dgm:prSet presAssocID="{09E1A7E2-0CB2-429E-9F51-E3E77DC5EB89}"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0A5194A9-88DD-47C8-849A-5717B00C7340}" type="pres">
      <dgm:prSet presAssocID="{09E1A7E2-0CB2-429E-9F51-E3E77DC5EB89}" presName="EmptyPlaceHolder" presStyleCnt="0"/>
      <dgm:spPr/>
    </dgm:pt>
    <dgm:pt modelId="{7207766A-24B3-4DB4-85BE-AC98C672780E}" type="pres">
      <dgm:prSet presAssocID="{3AECE5A6-FF50-4DEE-AD18-62C3C94DCC1B}" presName="spaceBetweenRectangles" presStyleCnt="0"/>
      <dgm:spPr/>
    </dgm:pt>
    <dgm:pt modelId="{D1B325DA-17E2-418B-822B-7637C39123AB}" type="pres">
      <dgm:prSet presAssocID="{E1E0B66D-44A0-47E9-BF01-62E18C150231}" presName="composite" presStyleCnt="0"/>
      <dgm:spPr/>
    </dgm:pt>
    <dgm:pt modelId="{D4012822-1449-497E-9372-6A32FC97B037}" type="pres">
      <dgm:prSet presAssocID="{E1E0B66D-44A0-47E9-BF01-62E18C150231}"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A83175DF-6467-4BBD-9584-F6F9DCF5325B}" type="pres">
      <dgm:prSet presAssocID="{E1E0B66D-44A0-47E9-BF01-62E18C150231}" presName="DropPinPlaceHolder" presStyleCnt="0"/>
      <dgm:spPr/>
    </dgm:pt>
    <dgm:pt modelId="{AAE44F30-ADDF-4ED5-B7A6-0047A73E7EF3}" type="pres">
      <dgm:prSet presAssocID="{E1E0B66D-44A0-47E9-BF01-62E18C150231}" presName="DropPin" presStyleLbl="alignNode1" presStyleIdx="2" presStyleCnt="5"/>
      <dgm:spPr/>
    </dgm:pt>
    <dgm:pt modelId="{8DB6A48B-5812-4736-947B-8B896B214B30}" type="pres">
      <dgm:prSet presAssocID="{E1E0B66D-44A0-47E9-BF01-62E18C150231}" presName="Ellipse"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597AB669-7AAE-449A-89C4-E18F35ED306C}" type="pres">
      <dgm:prSet presAssocID="{E1E0B66D-44A0-47E9-BF01-62E18C150231}" presName="L2TextContainer" presStyleLbl="revTx" presStyleIdx="4" presStyleCnt="10">
        <dgm:presLayoutVars>
          <dgm:bulletEnabled val="1"/>
        </dgm:presLayoutVars>
      </dgm:prSet>
      <dgm:spPr/>
    </dgm:pt>
    <dgm:pt modelId="{C8C35E71-0DD3-4761-9945-0C01C57127A4}" type="pres">
      <dgm:prSet presAssocID="{E1E0B66D-44A0-47E9-BF01-62E18C150231}" presName="L1TextContainer" presStyleLbl="revTx" presStyleIdx="5" presStyleCnt="10">
        <dgm:presLayoutVars>
          <dgm:chMax val="1"/>
          <dgm:chPref val="1"/>
          <dgm:bulletEnabled val="1"/>
        </dgm:presLayoutVars>
      </dgm:prSet>
      <dgm:spPr/>
    </dgm:pt>
    <dgm:pt modelId="{35EAD813-521D-4A98-BF90-93C0E99EC92B}" type="pres">
      <dgm:prSet presAssocID="{E1E0B66D-44A0-47E9-BF01-62E18C150231}"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BCFBFCC2-C47D-4E46-BD58-60FCD5B5AAB9}" type="pres">
      <dgm:prSet presAssocID="{E1E0B66D-44A0-47E9-BF01-62E18C150231}" presName="EmptyPlaceHolder" presStyleCnt="0"/>
      <dgm:spPr/>
    </dgm:pt>
    <dgm:pt modelId="{52954AC3-C3B7-4370-A07C-2DC37C31849E}" type="pres">
      <dgm:prSet presAssocID="{B200C142-3440-4952-A6D4-F6DEFDDBC640}" presName="spaceBetweenRectangles" presStyleCnt="0"/>
      <dgm:spPr/>
    </dgm:pt>
    <dgm:pt modelId="{F87988F4-9C19-4EBD-84BB-FD13576E5A10}" type="pres">
      <dgm:prSet presAssocID="{5DC58283-6335-491C-AE5F-E126590986D7}" presName="composite" presStyleCnt="0"/>
      <dgm:spPr/>
    </dgm:pt>
    <dgm:pt modelId="{3CEF15B4-92F3-4F8E-AD71-8C6944A3EFCE}" type="pres">
      <dgm:prSet presAssocID="{5DC58283-6335-491C-AE5F-E126590986D7}"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E45D7AB1-3403-4414-9C90-F4A5635AEB92}" type="pres">
      <dgm:prSet presAssocID="{5DC58283-6335-491C-AE5F-E126590986D7}" presName="DropPinPlaceHolder" presStyleCnt="0"/>
      <dgm:spPr/>
    </dgm:pt>
    <dgm:pt modelId="{FFF4315D-88B8-4A95-8284-683431E18347}" type="pres">
      <dgm:prSet presAssocID="{5DC58283-6335-491C-AE5F-E126590986D7}" presName="DropPin" presStyleLbl="alignNode1" presStyleIdx="3" presStyleCnt="5"/>
      <dgm:spPr/>
    </dgm:pt>
    <dgm:pt modelId="{2D6465AF-559D-4078-B0A6-4624E8045424}" type="pres">
      <dgm:prSet presAssocID="{5DC58283-6335-491C-AE5F-E126590986D7}" presName="Ellipse"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7709BD93-BED4-4A2D-8B1C-CE5C80EBAD7E}" type="pres">
      <dgm:prSet presAssocID="{5DC58283-6335-491C-AE5F-E126590986D7}" presName="L2TextContainer" presStyleLbl="revTx" presStyleIdx="6" presStyleCnt="10">
        <dgm:presLayoutVars>
          <dgm:bulletEnabled val="1"/>
        </dgm:presLayoutVars>
      </dgm:prSet>
      <dgm:spPr/>
    </dgm:pt>
    <dgm:pt modelId="{BEE8FEB4-6093-492B-A8B3-82FF0EA8671A}" type="pres">
      <dgm:prSet presAssocID="{5DC58283-6335-491C-AE5F-E126590986D7}" presName="L1TextContainer" presStyleLbl="revTx" presStyleIdx="7" presStyleCnt="10">
        <dgm:presLayoutVars>
          <dgm:chMax val="1"/>
          <dgm:chPref val="1"/>
          <dgm:bulletEnabled val="1"/>
        </dgm:presLayoutVars>
      </dgm:prSet>
      <dgm:spPr/>
    </dgm:pt>
    <dgm:pt modelId="{CBAA492B-98A9-4AE1-B7F4-F325CFEF488C}" type="pres">
      <dgm:prSet presAssocID="{5DC58283-6335-491C-AE5F-E126590986D7}"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A5069313-BE10-421A-BE55-84C310C308A2}" type="pres">
      <dgm:prSet presAssocID="{5DC58283-6335-491C-AE5F-E126590986D7}" presName="EmptyPlaceHolder" presStyleCnt="0"/>
      <dgm:spPr/>
    </dgm:pt>
    <dgm:pt modelId="{894D7E95-FA2D-47D3-9BE6-945BE0D06505}" type="pres">
      <dgm:prSet presAssocID="{9B71F80C-740B-4BA2-9F5B-E2ADA0A0C246}" presName="spaceBetweenRectangles" presStyleCnt="0"/>
      <dgm:spPr/>
    </dgm:pt>
    <dgm:pt modelId="{2E25C9CE-BCB7-47A7-B53C-21EB4D93671D}" type="pres">
      <dgm:prSet presAssocID="{F9A1BC20-D494-4DFD-A9B8-2150E410B1A6}" presName="composite" presStyleCnt="0"/>
      <dgm:spPr/>
    </dgm:pt>
    <dgm:pt modelId="{7297B733-C6A3-4B45-AEC3-4182EEC6520F}" type="pres">
      <dgm:prSet presAssocID="{F9A1BC20-D494-4DFD-A9B8-2150E410B1A6}"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4F087086-9FA3-41AC-8DD6-9A94B20975D3}" type="pres">
      <dgm:prSet presAssocID="{F9A1BC20-D494-4DFD-A9B8-2150E410B1A6}" presName="DropPinPlaceHolder" presStyleCnt="0"/>
      <dgm:spPr/>
    </dgm:pt>
    <dgm:pt modelId="{CC86A169-D0AC-4FAC-BE90-E1E7D47E72BB}" type="pres">
      <dgm:prSet presAssocID="{F9A1BC20-D494-4DFD-A9B8-2150E410B1A6}" presName="DropPin" presStyleLbl="alignNode1" presStyleIdx="4" presStyleCnt="5"/>
      <dgm:spPr/>
    </dgm:pt>
    <dgm:pt modelId="{52C4095E-E1BD-48C2-92CB-EC95F7701951}" type="pres">
      <dgm:prSet presAssocID="{F9A1BC20-D494-4DFD-A9B8-2150E410B1A6}" presName="Ellipse" presStyleLbl="fgAcc1" presStyleIdx="5" presStyleCnt="6"/>
      <dgm:spPr>
        <a:solidFill>
          <a:schemeClr val="lt1">
            <a:alpha val="90000"/>
            <a:hueOff val="0"/>
            <a:satOff val="0"/>
            <a:lumOff val="0"/>
            <a:alphaOff val="0"/>
          </a:schemeClr>
        </a:solidFill>
        <a:ln w="25400" cap="flat" cmpd="sng" algn="ctr">
          <a:noFill/>
          <a:prstDash val="solid"/>
        </a:ln>
        <a:effectLst/>
      </dgm:spPr>
    </dgm:pt>
    <dgm:pt modelId="{A7BB8DB1-7D78-4F44-8CC1-1E3743D6D7DE}" type="pres">
      <dgm:prSet presAssocID="{F9A1BC20-D494-4DFD-A9B8-2150E410B1A6}" presName="L2TextContainer" presStyleLbl="revTx" presStyleIdx="8" presStyleCnt="10">
        <dgm:presLayoutVars>
          <dgm:bulletEnabled val="1"/>
        </dgm:presLayoutVars>
      </dgm:prSet>
      <dgm:spPr/>
    </dgm:pt>
    <dgm:pt modelId="{9ABD00C5-B69E-4B07-859F-BF7988A27115}" type="pres">
      <dgm:prSet presAssocID="{F9A1BC20-D494-4DFD-A9B8-2150E410B1A6}" presName="L1TextContainer" presStyleLbl="revTx" presStyleIdx="9" presStyleCnt="10">
        <dgm:presLayoutVars>
          <dgm:chMax val="1"/>
          <dgm:chPref val="1"/>
          <dgm:bulletEnabled val="1"/>
        </dgm:presLayoutVars>
      </dgm:prSet>
      <dgm:spPr/>
    </dgm:pt>
    <dgm:pt modelId="{4F6C428F-1888-470A-9EF3-29901A2F7D71}" type="pres">
      <dgm:prSet presAssocID="{F9A1BC20-D494-4DFD-A9B8-2150E410B1A6}"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52C49815-4158-433B-80E3-29150A261A89}" type="pres">
      <dgm:prSet presAssocID="{F9A1BC20-D494-4DFD-A9B8-2150E410B1A6}" presName="EmptyPlaceHolder" presStyleCnt="0"/>
      <dgm:spPr/>
    </dgm:pt>
  </dgm:ptLst>
  <dgm:cxnLst>
    <dgm:cxn modelId="{CB8DA505-9E23-4274-B5EA-A2916E65B959}" type="presOf" srcId="{2A73B4B2-4D7A-406D-A296-CFD771E36920}" destId="{A7BB8DB1-7D78-4F44-8CC1-1E3743D6D7DE}" srcOrd="0" destOrd="0" presId="urn:microsoft.com/office/officeart/2017/3/layout/DropPinTimeline"/>
    <dgm:cxn modelId="{94BF260E-67F9-46CA-84D5-AFB0F1418DA3}" srcId="{5DC58283-6335-491C-AE5F-E126590986D7}" destId="{D7535CD2-04A3-4A46-8D91-79F0A17C30D4}" srcOrd="0" destOrd="0" parTransId="{0DEE71CB-5984-4E7C-8E10-DB865C41F829}" sibTransId="{15CF3E11-C101-49AD-8DA2-1354E3424F06}"/>
    <dgm:cxn modelId="{215ED713-6A6E-4A71-BB6C-DB0ABA9084EF}" type="presOf" srcId="{31014779-A643-4134-89CC-A5BEB7A11D0F}" destId="{597AB669-7AAE-449A-89C4-E18F35ED306C}" srcOrd="0" destOrd="0" presId="urn:microsoft.com/office/officeart/2017/3/layout/DropPinTimeline"/>
    <dgm:cxn modelId="{60B42F24-B1EB-470D-8B19-24728DE49646}" type="presOf" srcId="{A40B8E17-51CF-43D6-8E54-C2BD0DB30446}" destId="{9705FF48-7BBE-4761-85D1-6A301AC20A63}" srcOrd="0" destOrd="0" presId="urn:microsoft.com/office/officeart/2017/3/layout/DropPinTimeline"/>
    <dgm:cxn modelId="{BEFCC624-90C6-4DB2-9306-9DF73E9FC12F}" srcId="{20586139-6315-420D-B659-B66915B76334}" destId="{A40B8E17-51CF-43D6-8E54-C2BD0DB30446}" srcOrd="0" destOrd="0" parTransId="{C9ABB587-6061-4DB5-9075-B5EC5CAA45F7}" sibTransId="{1F7BBDC3-3245-41FA-AE3D-CDB3045DD641}"/>
    <dgm:cxn modelId="{F5D3E125-5F54-4783-AA3D-44F71D87EC78}" type="presOf" srcId="{D7535CD2-04A3-4A46-8D91-79F0A17C30D4}" destId="{7709BD93-BED4-4A2D-8B1C-CE5C80EBAD7E}" srcOrd="0" destOrd="0" presId="urn:microsoft.com/office/officeart/2017/3/layout/DropPinTimeline"/>
    <dgm:cxn modelId="{140D262B-E28D-42D7-B0E1-6077F1337EF8}" type="presOf" srcId="{09E1A7E2-0CB2-429E-9F51-E3E77DC5EB89}" destId="{00BDE9B5-C2E1-4B51-A891-2E25661BA70F}" srcOrd="0" destOrd="0" presId="urn:microsoft.com/office/officeart/2017/3/layout/DropPinTimeline"/>
    <dgm:cxn modelId="{A64A1E30-7EDC-4BF5-8581-ED0E394343E1}" type="presOf" srcId="{927A52FB-B37A-464B-A44D-75332143E7DC}" destId="{415D8845-7E25-41F1-85E8-AB36582F3B40}" srcOrd="0" destOrd="0" presId="urn:microsoft.com/office/officeart/2017/3/layout/DropPinTimeline"/>
    <dgm:cxn modelId="{1997855B-0ADE-478F-8161-66296B522DE2}" srcId="{09E1A7E2-0CB2-429E-9F51-E3E77DC5EB89}" destId="{19A4BE6B-3805-4CBD-9B5E-871739CC1B56}" srcOrd="0" destOrd="0" parTransId="{87603AFF-D77E-4862-BA07-7D477084C664}" sibTransId="{E0E7DFAD-EEE8-4F7C-BDB9-8E19DCA450B2}"/>
    <dgm:cxn modelId="{79656141-49AC-46CA-A596-88AC0D5C2348}" type="presOf" srcId="{20586139-6315-420D-B659-B66915B76334}" destId="{B3BD66F6-C7B4-4CC7-BC66-305150321AAC}" srcOrd="0" destOrd="0" presId="urn:microsoft.com/office/officeart/2017/3/layout/DropPinTimeline"/>
    <dgm:cxn modelId="{2AC7B158-3E5F-4992-97CC-AA90E17951C4}" srcId="{20586139-6315-420D-B659-B66915B76334}" destId="{09E1A7E2-0CB2-429E-9F51-E3E77DC5EB89}" srcOrd="1" destOrd="0" parTransId="{B5DC7795-EB09-407B-A4F8-18B22E3A411A}" sibTransId="{3AECE5A6-FF50-4DEE-AD18-62C3C94DCC1B}"/>
    <dgm:cxn modelId="{50E9D885-B67C-4404-80E6-529F3DF10DA2}" srcId="{F9A1BC20-D494-4DFD-A9B8-2150E410B1A6}" destId="{2A73B4B2-4D7A-406D-A296-CFD771E36920}" srcOrd="0" destOrd="0" parTransId="{072AF452-E5B5-4E25-9938-0E8D456A8027}" sibTransId="{92ED36ED-9AAA-4173-8AF7-35918F8A0D95}"/>
    <dgm:cxn modelId="{F1D5AC89-8C06-4A11-8137-EC0ED14BA87D}" type="presOf" srcId="{E1E0B66D-44A0-47E9-BF01-62E18C150231}" destId="{C8C35E71-0DD3-4761-9945-0C01C57127A4}" srcOrd="0" destOrd="0" presId="urn:microsoft.com/office/officeart/2017/3/layout/DropPinTimeline"/>
    <dgm:cxn modelId="{46773B90-7FA1-4EB7-8E84-A518BF1E3477}" srcId="{20586139-6315-420D-B659-B66915B76334}" destId="{E1E0B66D-44A0-47E9-BF01-62E18C150231}" srcOrd="2" destOrd="0" parTransId="{8BAB3091-9153-40AA-B856-02F97A852D35}" sibTransId="{B200C142-3440-4952-A6D4-F6DEFDDBC640}"/>
    <dgm:cxn modelId="{B5E4F79D-F920-4D19-A994-40EBDB42B2F3}" type="presOf" srcId="{5DC58283-6335-491C-AE5F-E126590986D7}" destId="{BEE8FEB4-6093-492B-A8B3-82FF0EA8671A}" srcOrd="0" destOrd="0" presId="urn:microsoft.com/office/officeart/2017/3/layout/DropPinTimeline"/>
    <dgm:cxn modelId="{05BE2BAC-9F9C-41E0-B4EE-761CC5D5E85D}" srcId="{20586139-6315-420D-B659-B66915B76334}" destId="{5DC58283-6335-491C-AE5F-E126590986D7}" srcOrd="3" destOrd="0" parTransId="{A25E2E2C-EC09-4E1B-9565-771EA50656D4}" sibTransId="{9B71F80C-740B-4BA2-9F5B-E2ADA0A0C246}"/>
    <dgm:cxn modelId="{127FA6BF-5FBC-4B3C-A8D2-3D7AB78D7848}" srcId="{E1E0B66D-44A0-47E9-BF01-62E18C150231}" destId="{31014779-A643-4134-89CC-A5BEB7A11D0F}" srcOrd="0" destOrd="0" parTransId="{F5878A22-47CB-49E9-B106-7027CFAADA56}" sibTransId="{9B7BF0DC-EC08-4AB7-90FA-5497FEDB1EA5}"/>
    <dgm:cxn modelId="{EE6937C8-16B7-4FDF-BA80-3110F836C3F0}" type="presOf" srcId="{19A4BE6B-3805-4CBD-9B5E-871739CC1B56}" destId="{404CB461-DA1F-4298-9B8F-91041B077A57}" srcOrd="0" destOrd="0" presId="urn:microsoft.com/office/officeart/2017/3/layout/DropPinTimeline"/>
    <dgm:cxn modelId="{1B08F0D4-6A1A-4311-A02D-40B7F10AE05E}" srcId="{A40B8E17-51CF-43D6-8E54-C2BD0DB30446}" destId="{927A52FB-B37A-464B-A44D-75332143E7DC}" srcOrd="0" destOrd="0" parTransId="{220B643F-F0D8-4940-A649-AB6FB5798EF1}" sibTransId="{64216F5A-ABC3-4B58-955E-934BCC246BD5}"/>
    <dgm:cxn modelId="{C8D208F9-5B92-4480-B9BC-DD4C253EDBFF}" srcId="{20586139-6315-420D-B659-B66915B76334}" destId="{F9A1BC20-D494-4DFD-A9B8-2150E410B1A6}" srcOrd="4" destOrd="0" parTransId="{ED19C467-CCC7-4F40-A65C-817263717AF1}" sibTransId="{F16BFE58-7EEF-4455-B24A-D5E2E4122A17}"/>
    <dgm:cxn modelId="{99B393FF-7FAE-4275-A244-478D19E45B8E}" type="presOf" srcId="{F9A1BC20-D494-4DFD-A9B8-2150E410B1A6}" destId="{9ABD00C5-B69E-4B07-859F-BF7988A27115}" srcOrd="0" destOrd="0" presId="urn:microsoft.com/office/officeart/2017/3/layout/DropPinTimeline"/>
    <dgm:cxn modelId="{7628753C-4C20-4B2C-AC2C-49215E64025D}" type="presParOf" srcId="{B3BD66F6-C7B4-4CC7-BC66-305150321AAC}" destId="{8BDC8880-6BE4-4B57-B3EA-8FD7CD4090AB}" srcOrd="0" destOrd="0" presId="urn:microsoft.com/office/officeart/2017/3/layout/DropPinTimeline"/>
    <dgm:cxn modelId="{33BE7D26-95B3-4393-9481-1C012769CCB9}" type="presParOf" srcId="{B3BD66F6-C7B4-4CC7-BC66-305150321AAC}" destId="{9C18E2D6-2944-4FC0-A1AF-975231CC2CBE}" srcOrd="1" destOrd="0" presId="urn:microsoft.com/office/officeart/2017/3/layout/DropPinTimeline"/>
    <dgm:cxn modelId="{33919BAD-9D3E-46EC-8509-34D746529AFC}" type="presParOf" srcId="{9C18E2D6-2944-4FC0-A1AF-975231CC2CBE}" destId="{6A696FC2-F76E-4B9D-BBAC-ADEC1D023D39}" srcOrd="0" destOrd="0" presId="urn:microsoft.com/office/officeart/2017/3/layout/DropPinTimeline"/>
    <dgm:cxn modelId="{82277284-AD7A-4625-A2DC-68D5FFFE3BE2}" type="presParOf" srcId="{6A696FC2-F76E-4B9D-BBAC-ADEC1D023D39}" destId="{3BC03E64-1A3B-4274-A6C8-CFED7CFCB8C3}" srcOrd="0" destOrd="0" presId="urn:microsoft.com/office/officeart/2017/3/layout/DropPinTimeline"/>
    <dgm:cxn modelId="{40D20F90-83C5-4334-AA51-156D36663BE7}" type="presParOf" srcId="{6A696FC2-F76E-4B9D-BBAC-ADEC1D023D39}" destId="{0874DED5-DB15-43BB-99E9-C74317559607}" srcOrd="1" destOrd="0" presId="urn:microsoft.com/office/officeart/2017/3/layout/DropPinTimeline"/>
    <dgm:cxn modelId="{25FB56BF-2000-446C-9114-CD719C3C2BB4}" type="presParOf" srcId="{0874DED5-DB15-43BB-99E9-C74317559607}" destId="{E0F1B176-2A1A-4E70-A0BA-C624BFD34050}" srcOrd="0" destOrd="0" presId="urn:microsoft.com/office/officeart/2017/3/layout/DropPinTimeline"/>
    <dgm:cxn modelId="{9105DCF2-1CAD-4588-913D-BF08372FCD60}" type="presParOf" srcId="{0874DED5-DB15-43BB-99E9-C74317559607}" destId="{DDBA7182-DC96-4FD7-AB3B-2A4B33963927}" srcOrd="1" destOrd="0" presId="urn:microsoft.com/office/officeart/2017/3/layout/DropPinTimeline"/>
    <dgm:cxn modelId="{9622EE7A-D161-4E88-B8AF-1D2F7360B6C5}" type="presParOf" srcId="{6A696FC2-F76E-4B9D-BBAC-ADEC1D023D39}" destId="{415D8845-7E25-41F1-85E8-AB36582F3B40}" srcOrd="2" destOrd="0" presId="urn:microsoft.com/office/officeart/2017/3/layout/DropPinTimeline"/>
    <dgm:cxn modelId="{60A7EA31-9579-436F-8B06-6314AB92887D}" type="presParOf" srcId="{6A696FC2-F76E-4B9D-BBAC-ADEC1D023D39}" destId="{9705FF48-7BBE-4761-85D1-6A301AC20A63}" srcOrd="3" destOrd="0" presId="urn:microsoft.com/office/officeart/2017/3/layout/DropPinTimeline"/>
    <dgm:cxn modelId="{F9EF3F02-3175-4745-B74E-E11EB3A43D6B}" type="presParOf" srcId="{6A696FC2-F76E-4B9D-BBAC-ADEC1D023D39}" destId="{7EF6647E-2D31-4882-8EFD-903F87468BE0}" srcOrd="4" destOrd="0" presId="urn:microsoft.com/office/officeart/2017/3/layout/DropPinTimeline"/>
    <dgm:cxn modelId="{ADD0FC35-EDC5-495D-BCF7-42DF40D1A666}" type="presParOf" srcId="{6A696FC2-F76E-4B9D-BBAC-ADEC1D023D39}" destId="{A9A49148-0A1A-4BB7-B97E-49092EF83440}" srcOrd="5" destOrd="0" presId="urn:microsoft.com/office/officeart/2017/3/layout/DropPinTimeline"/>
    <dgm:cxn modelId="{1A2F8F05-7AA2-4D0E-9364-6BCE43B727E1}" type="presParOf" srcId="{9C18E2D6-2944-4FC0-A1AF-975231CC2CBE}" destId="{A83514CD-D9FD-4437-AE0E-87F883CAEB65}" srcOrd="1" destOrd="0" presId="urn:microsoft.com/office/officeart/2017/3/layout/DropPinTimeline"/>
    <dgm:cxn modelId="{25126FE2-3497-43FA-9C45-677122B41CDC}" type="presParOf" srcId="{9C18E2D6-2944-4FC0-A1AF-975231CC2CBE}" destId="{CAB8D410-0D80-4010-9E7D-7E43DD982BFC}" srcOrd="2" destOrd="0" presId="urn:microsoft.com/office/officeart/2017/3/layout/DropPinTimeline"/>
    <dgm:cxn modelId="{01F0FF99-CD8D-4142-8098-D8C48E655E7D}" type="presParOf" srcId="{CAB8D410-0D80-4010-9E7D-7E43DD982BFC}" destId="{BDD41A7B-25DC-4F50-A514-423CAB4BFA36}" srcOrd="0" destOrd="0" presId="urn:microsoft.com/office/officeart/2017/3/layout/DropPinTimeline"/>
    <dgm:cxn modelId="{08A70483-6494-42CD-AFB7-2F4961972694}" type="presParOf" srcId="{CAB8D410-0D80-4010-9E7D-7E43DD982BFC}" destId="{4CB43506-40E7-4C62-979F-71AD62D3EE74}" srcOrd="1" destOrd="0" presId="urn:microsoft.com/office/officeart/2017/3/layout/DropPinTimeline"/>
    <dgm:cxn modelId="{811391C4-1FC6-430B-BD88-470C5326B512}" type="presParOf" srcId="{4CB43506-40E7-4C62-979F-71AD62D3EE74}" destId="{F6BF29F5-C6F9-49E2-9278-255B47D305CF}" srcOrd="0" destOrd="0" presId="urn:microsoft.com/office/officeart/2017/3/layout/DropPinTimeline"/>
    <dgm:cxn modelId="{7E4756BF-1CC5-4009-B84F-D1BB156EBCF6}" type="presParOf" srcId="{4CB43506-40E7-4C62-979F-71AD62D3EE74}" destId="{823BAE89-0415-4742-9F74-B71AFC6492DA}" srcOrd="1" destOrd="0" presId="urn:microsoft.com/office/officeart/2017/3/layout/DropPinTimeline"/>
    <dgm:cxn modelId="{4CE8D9FB-AEE0-46F6-8D06-355E9F3EEE65}" type="presParOf" srcId="{CAB8D410-0D80-4010-9E7D-7E43DD982BFC}" destId="{404CB461-DA1F-4298-9B8F-91041B077A57}" srcOrd="2" destOrd="0" presId="urn:microsoft.com/office/officeart/2017/3/layout/DropPinTimeline"/>
    <dgm:cxn modelId="{63F07029-0D69-4FFF-B527-6BC193ECA24D}" type="presParOf" srcId="{CAB8D410-0D80-4010-9E7D-7E43DD982BFC}" destId="{00BDE9B5-C2E1-4B51-A891-2E25661BA70F}" srcOrd="3" destOrd="0" presId="urn:microsoft.com/office/officeart/2017/3/layout/DropPinTimeline"/>
    <dgm:cxn modelId="{00A7944B-79E5-42A9-B70B-A13F74B5B582}" type="presParOf" srcId="{CAB8D410-0D80-4010-9E7D-7E43DD982BFC}" destId="{82E69E41-D93F-435B-892A-AF0311B5A201}" srcOrd="4" destOrd="0" presId="urn:microsoft.com/office/officeart/2017/3/layout/DropPinTimeline"/>
    <dgm:cxn modelId="{4A299388-9E6F-4388-B245-26E7F2A36385}" type="presParOf" srcId="{CAB8D410-0D80-4010-9E7D-7E43DD982BFC}" destId="{0A5194A9-88DD-47C8-849A-5717B00C7340}" srcOrd="5" destOrd="0" presId="urn:microsoft.com/office/officeart/2017/3/layout/DropPinTimeline"/>
    <dgm:cxn modelId="{F0ABF3DB-2BBD-4304-9792-89581C26D1F6}" type="presParOf" srcId="{9C18E2D6-2944-4FC0-A1AF-975231CC2CBE}" destId="{7207766A-24B3-4DB4-85BE-AC98C672780E}" srcOrd="3" destOrd="0" presId="urn:microsoft.com/office/officeart/2017/3/layout/DropPinTimeline"/>
    <dgm:cxn modelId="{2D5B8720-5746-47C2-B0B4-98528C9208C0}" type="presParOf" srcId="{9C18E2D6-2944-4FC0-A1AF-975231CC2CBE}" destId="{D1B325DA-17E2-418B-822B-7637C39123AB}" srcOrd="4" destOrd="0" presId="urn:microsoft.com/office/officeart/2017/3/layout/DropPinTimeline"/>
    <dgm:cxn modelId="{57FC98E7-9BE9-45F1-9A55-E6885592F59D}" type="presParOf" srcId="{D1B325DA-17E2-418B-822B-7637C39123AB}" destId="{D4012822-1449-497E-9372-6A32FC97B037}" srcOrd="0" destOrd="0" presId="urn:microsoft.com/office/officeart/2017/3/layout/DropPinTimeline"/>
    <dgm:cxn modelId="{5F885D44-8C75-41A5-BDCA-8AF263A50D3E}" type="presParOf" srcId="{D1B325DA-17E2-418B-822B-7637C39123AB}" destId="{A83175DF-6467-4BBD-9584-F6F9DCF5325B}" srcOrd="1" destOrd="0" presId="urn:microsoft.com/office/officeart/2017/3/layout/DropPinTimeline"/>
    <dgm:cxn modelId="{FBD55FF3-97EF-42AA-8C47-1F76E0E2D418}" type="presParOf" srcId="{A83175DF-6467-4BBD-9584-F6F9DCF5325B}" destId="{AAE44F30-ADDF-4ED5-B7A6-0047A73E7EF3}" srcOrd="0" destOrd="0" presId="urn:microsoft.com/office/officeart/2017/3/layout/DropPinTimeline"/>
    <dgm:cxn modelId="{0046E77A-D565-4A4A-851F-550DB9B37689}" type="presParOf" srcId="{A83175DF-6467-4BBD-9584-F6F9DCF5325B}" destId="{8DB6A48B-5812-4736-947B-8B896B214B30}" srcOrd="1" destOrd="0" presId="urn:microsoft.com/office/officeart/2017/3/layout/DropPinTimeline"/>
    <dgm:cxn modelId="{E92650CD-1F98-4CF5-95EF-9F473B534029}" type="presParOf" srcId="{D1B325DA-17E2-418B-822B-7637C39123AB}" destId="{597AB669-7AAE-449A-89C4-E18F35ED306C}" srcOrd="2" destOrd="0" presId="urn:microsoft.com/office/officeart/2017/3/layout/DropPinTimeline"/>
    <dgm:cxn modelId="{4A36E19E-64FD-4E15-AC51-9BF30A72D4B5}" type="presParOf" srcId="{D1B325DA-17E2-418B-822B-7637C39123AB}" destId="{C8C35E71-0DD3-4761-9945-0C01C57127A4}" srcOrd="3" destOrd="0" presId="urn:microsoft.com/office/officeart/2017/3/layout/DropPinTimeline"/>
    <dgm:cxn modelId="{06AC2618-C206-4284-9A42-EF04A13E0CBE}" type="presParOf" srcId="{D1B325DA-17E2-418B-822B-7637C39123AB}" destId="{35EAD813-521D-4A98-BF90-93C0E99EC92B}" srcOrd="4" destOrd="0" presId="urn:microsoft.com/office/officeart/2017/3/layout/DropPinTimeline"/>
    <dgm:cxn modelId="{07663BDA-6B2C-4D06-BADC-2300CAD8B7B2}" type="presParOf" srcId="{D1B325DA-17E2-418B-822B-7637C39123AB}" destId="{BCFBFCC2-C47D-4E46-BD58-60FCD5B5AAB9}" srcOrd="5" destOrd="0" presId="urn:microsoft.com/office/officeart/2017/3/layout/DropPinTimeline"/>
    <dgm:cxn modelId="{1314093F-2AEC-4B6D-B144-68C4BC6CDD12}" type="presParOf" srcId="{9C18E2D6-2944-4FC0-A1AF-975231CC2CBE}" destId="{52954AC3-C3B7-4370-A07C-2DC37C31849E}" srcOrd="5" destOrd="0" presId="urn:microsoft.com/office/officeart/2017/3/layout/DropPinTimeline"/>
    <dgm:cxn modelId="{32FA2F94-7971-4AFB-A2BA-6CF3EDE4D666}" type="presParOf" srcId="{9C18E2D6-2944-4FC0-A1AF-975231CC2CBE}" destId="{F87988F4-9C19-4EBD-84BB-FD13576E5A10}" srcOrd="6" destOrd="0" presId="urn:microsoft.com/office/officeart/2017/3/layout/DropPinTimeline"/>
    <dgm:cxn modelId="{22696931-1F4A-4C63-9FFF-5D249114BFF7}" type="presParOf" srcId="{F87988F4-9C19-4EBD-84BB-FD13576E5A10}" destId="{3CEF15B4-92F3-4F8E-AD71-8C6944A3EFCE}" srcOrd="0" destOrd="0" presId="urn:microsoft.com/office/officeart/2017/3/layout/DropPinTimeline"/>
    <dgm:cxn modelId="{F02B39CD-8F98-447C-83B6-0231A837398C}" type="presParOf" srcId="{F87988F4-9C19-4EBD-84BB-FD13576E5A10}" destId="{E45D7AB1-3403-4414-9C90-F4A5635AEB92}" srcOrd="1" destOrd="0" presId="urn:microsoft.com/office/officeart/2017/3/layout/DropPinTimeline"/>
    <dgm:cxn modelId="{F50DA883-A219-4D65-B228-1DE8F77A70E1}" type="presParOf" srcId="{E45D7AB1-3403-4414-9C90-F4A5635AEB92}" destId="{FFF4315D-88B8-4A95-8284-683431E18347}" srcOrd="0" destOrd="0" presId="urn:microsoft.com/office/officeart/2017/3/layout/DropPinTimeline"/>
    <dgm:cxn modelId="{74C59107-08EC-4F0C-A744-2095E3CC4AC6}" type="presParOf" srcId="{E45D7AB1-3403-4414-9C90-F4A5635AEB92}" destId="{2D6465AF-559D-4078-B0A6-4624E8045424}" srcOrd="1" destOrd="0" presId="urn:microsoft.com/office/officeart/2017/3/layout/DropPinTimeline"/>
    <dgm:cxn modelId="{C0F6BBEA-9F01-4EFD-9691-A4FD389DD172}" type="presParOf" srcId="{F87988F4-9C19-4EBD-84BB-FD13576E5A10}" destId="{7709BD93-BED4-4A2D-8B1C-CE5C80EBAD7E}" srcOrd="2" destOrd="0" presId="urn:microsoft.com/office/officeart/2017/3/layout/DropPinTimeline"/>
    <dgm:cxn modelId="{68422954-A522-412D-9F2A-2678A2D75201}" type="presParOf" srcId="{F87988F4-9C19-4EBD-84BB-FD13576E5A10}" destId="{BEE8FEB4-6093-492B-A8B3-82FF0EA8671A}" srcOrd="3" destOrd="0" presId="urn:microsoft.com/office/officeart/2017/3/layout/DropPinTimeline"/>
    <dgm:cxn modelId="{ED147BB0-42C2-46E0-BD87-C564F9C1CD1A}" type="presParOf" srcId="{F87988F4-9C19-4EBD-84BB-FD13576E5A10}" destId="{CBAA492B-98A9-4AE1-B7F4-F325CFEF488C}" srcOrd="4" destOrd="0" presId="urn:microsoft.com/office/officeart/2017/3/layout/DropPinTimeline"/>
    <dgm:cxn modelId="{A9449526-B00E-4DBD-82C4-4F4735AEE0C2}" type="presParOf" srcId="{F87988F4-9C19-4EBD-84BB-FD13576E5A10}" destId="{A5069313-BE10-421A-BE55-84C310C308A2}" srcOrd="5" destOrd="0" presId="urn:microsoft.com/office/officeart/2017/3/layout/DropPinTimeline"/>
    <dgm:cxn modelId="{D2C9EAE6-F15C-4B1D-8D21-38F8936B089F}" type="presParOf" srcId="{9C18E2D6-2944-4FC0-A1AF-975231CC2CBE}" destId="{894D7E95-FA2D-47D3-9BE6-945BE0D06505}" srcOrd="7" destOrd="0" presId="urn:microsoft.com/office/officeart/2017/3/layout/DropPinTimeline"/>
    <dgm:cxn modelId="{7928CB8A-84F5-4D47-9D0D-1AE2FF14B41E}" type="presParOf" srcId="{9C18E2D6-2944-4FC0-A1AF-975231CC2CBE}" destId="{2E25C9CE-BCB7-47A7-B53C-21EB4D93671D}" srcOrd="8" destOrd="0" presId="urn:microsoft.com/office/officeart/2017/3/layout/DropPinTimeline"/>
    <dgm:cxn modelId="{0A4F6B50-F97C-4678-ADAE-B5A7568336D4}" type="presParOf" srcId="{2E25C9CE-BCB7-47A7-B53C-21EB4D93671D}" destId="{7297B733-C6A3-4B45-AEC3-4182EEC6520F}" srcOrd="0" destOrd="0" presId="urn:microsoft.com/office/officeart/2017/3/layout/DropPinTimeline"/>
    <dgm:cxn modelId="{54992604-F395-4C54-867D-C33FE1534031}" type="presParOf" srcId="{2E25C9CE-BCB7-47A7-B53C-21EB4D93671D}" destId="{4F087086-9FA3-41AC-8DD6-9A94B20975D3}" srcOrd="1" destOrd="0" presId="urn:microsoft.com/office/officeart/2017/3/layout/DropPinTimeline"/>
    <dgm:cxn modelId="{F04BECB4-7E6E-4214-9C4A-0869EF917406}" type="presParOf" srcId="{4F087086-9FA3-41AC-8DD6-9A94B20975D3}" destId="{CC86A169-D0AC-4FAC-BE90-E1E7D47E72BB}" srcOrd="0" destOrd="0" presId="urn:microsoft.com/office/officeart/2017/3/layout/DropPinTimeline"/>
    <dgm:cxn modelId="{2CD6AFD3-A962-4B97-BC74-5B132EFADADA}" type="presParOf" srcId="{4F087086-9FA3-41AC-8DD6-9A94B20975D3}" destId="{52C4095E-E1BD-48C2-92CB-EC95F7701951}" srcOrd="1" destOrd="0" presId="urn:microsoft.com/office/officeart/2017/3/layout/DropPinTimeline"/>
    <dgm:cxn modelId="{51ED5FF9-A122-4D1E-88F9-E6EF332C9AD1}" type="presParOf" srcId="{2E25C9CE-BCB7-47A7-B53C-21EB4D93671D}" destId="{A7BB8DB1-7D78-4F44-8CC1-1E3743D6D7DE}" srcOrd="2" destOrd="0" presId="urn:microsoft.com/office/officeart/2017/3/layout/DropPinTimeline"/>
    <dgm:cxn modelId="{64048949-5DA4-4EE0-BC5B-281862A9BD36}" type="presParOf" srcId="{2E25C9CE-BCB7-47A7-B53C-21EB4D93671D}" destId="{9ABD00C5-B69E-4B07-859F-BF7988A27115}" srcOrd="3" destOrd="0" presId="urn:microsoft.com/office/officeart/2017/3/layout/DropPinTimeline"/>
    <dgm:cxn modelId="{28DF48FF-B2C4-4C98-9CB5-2ED7DC4444BA}" type="presParOf" srcId="{2E25C9CE-BCB7-47A7-B53C-21EB4D93671D}" destId="{4F6C428F-1888-470A-9EF3-29901A2F7D71}" srcOrd="4" destOrd="0" presId="urn:microsoft.com/office/officeart/2017/3/layout/DropPinTimeline"/>
    <dgm:cxn modelId="{5DE38C9C-E143-48A9-A465-FEE88EE44928}" type="presParOf" srcId="{2E25C9CE-BCB7-47A7-B53C-21EB4D93671D}" destId="{52C49815-4158-433B-80E3-29150A261A89}"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5B95A-C63E-4EE2-8D67-DBED29A70205}">
      <dsp:nvSpPr>
        <dsp:cNvPr id="0" name=""/>
        <dsp:cNvSpPr/>
      </dsp:nvSpPr>
      <dsp:spPr>
        <a:xfrm>
          <a:off x="0" y="0"/>
          <a:ext cx="6206706" cy="1300939"/>
        </a:xfrm>
        <a:prstGeom prst="roundRect">
          <a:avLst>
            <a:gd name="adj" fmla="val 10000"/>
          </a:avLst>
        </a:prstGeom>
        <a:solidFill>
          <a:srgbClr val="0121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Candis Middlebrook</a:t>
          </a:r>
        </a:p>
        <a:p>
          <a:pPr marL="171450" lvl="1" indent="-171450" algn="l" defTabSz="844550">
            <a:lnSpc>
              <a:spcPct val="90000"/>
            </a:lnSpc>
            <a:spcBef>
              <a:spcPct val="0"/>
            </a:spcBef>
            <a:spcAft>
              <a:spcPct val="15000"/>
            </a:spcAft>
            <a:buChar char="•"/>
          </a:pPr>
          <a:r>
            <a:rPr lang="en-US" sz="1900" kern="1200" dirty="0"/>
            <a:t>Achievement State Test Coordinator</a:t>
          </a:r>
        </a:p>
        <a:p>
          <a:pPr marL="171450" lvl="1" indent="-171450" algn="l" defTabSz="844550" rtl="0">
            <a:lnSpc>
              <a:spcPct val="90000"/>
            </a:lnSpc>
            <a:spcBef>
              <a:spcPct val="0"/>
            </a:spcBef>
            <a:spcAft>
              <a:spcPct val="15000"/>
            </a:spcAft>
            <a:buChar char="•"/>
          </a:pPr>
          <a:r>
            <a:rPr lang="en-US" sz="19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AzM2@azed.gov</a:t>
          </a:r>
          <a:r>
            <a:rPr lang="en-US" sz="1900" kern="1200" dirty="0">
              <a:solidFill>
                <a:schemeClr val="bg1"/>
              </a:solidFill>
            </a:rPr>
            <a:t> or </a:t>
          </a:r>
          <a:r>
            <a:rPr lang="en-US" sz="19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AzSCI@azed.gov</a:t>
          </a:r>
          <a:r>
            <a:rPr lang="en-US" sz="1900" kern="1200" dirty="0">
              <a:solidFill>
                <a:schemeClr val="bg1"/>
              </a:solidFill>
              <a:latin typeface="Calibri Light" panose="020F0302020204030204"/>
            </a:rPr>
            <a:t> </a:t>
          </a:r>
        </a:p>
      </dsp:txBody>
      <dsp:txXfrm>
        <a:off x="1371435" y="0"/>
        <a:ext cx="4835270" cy="1300939"/>
      </dsp:txXfrm>
    </dsp:sp>
    <dsp:sp modelId="{5F0FE03E-D0E7-4674-B5A1-F6F860927C4E}">
      <dsp:nvSpPr>
        <dsp:cNvPr id="0" name=""/>
        <dsp:cNvSpPr/>
      </dsp:nvSpPr>
      <dsp:spPr>
        <a:xfrm>
          <a:off x="130094" y="130093"/>
          <a:ext cx="1241341" cy="1040751"/>
        </a:xfrm>
        <a:prstGeom prst="roundRect">
          <a:avLst>
            <a:gd name="adj" fmla="val 10000"/>
          </a:avLst>
        </a:prstGeom>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810842-4B66-4FD4-BBEF-98611394A683}">
      <dsp:nvSpPr>
        <dsp:cNvPr id="0" name=""/>
        <dsp:cNvSpPr/>
      </dsp:nvSpPr>
      <dsp:spPr>
        <a:xfrm>
          <a:off x="0" y="1431033"/>
          <a:ext cx="6206706" cy="1300939"/>
        </a:xfrm>
        <a:prstGeom prst="roundRect">
          <a:avLst>
            <a:gd name="adj" fmla="val 10000"/>
          </a:avLst>
        </a:prstGeom>
        <a:solidFill>
          <a:srgbClr val="0121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Sarah Han</a:t>
          </a:r>
        </a:p>
        <a:p>
          <a:pPr marL="171450" lvl="1" indent="-171450" algn="l" defTabSz="844550">
            <a:lnSpc>
              <a:spcPct val="90000"/>
            </a:lnSpc>
            <a:spcBef>
              <a:spcPct val="0"/>
            </a:spcBef>
            <a:spcAft>
              <a:spcPct val="15000"/>
            </a:spcAft>
            <a:buChar char="•"/>
          </a:pPr>
          <a:r>
            <a:rPr lang="en-US" sz="1900" kern="1200" dirty="0"/>
            <a:t>Alternate Assessment State Test Coordinator</a:t>
          </a:r>
        </a:p>
        <a:p>
          <a:pPr marL="171450" lvl="1" indent="-171450" algn="l" defTabSz="844550" rtl="0">
            <a:lnSpc>
              <a:spcPct val="90000"/>
            </a:lnSpc>
            <a:spcBef>
              <a:spcPct val="0"/>
            </a:spcBef>
            <a:spcAft>
              <a:spcPct val="15000"/>
            </a:spcAft>
            <a:buChar char="•"/>
          </a:pPr>
          <a:r>
            <a:rPr lang="en-US" sz="1900" kern="1200" dirty="0">
              <a:solidFill>
                <a:schemeClr val="bg1"/>
              </a:solidFill>
              <a:latin typeface="Calibri Light" panose="020F0302020204030204"/>
              <a:hlinkClick xmlns:r="http://schemas.openxmlformats.org/officeDocument/2006/relationships" r:id="rId4">
                <a:extLst>
                  <a:ext uri="{A12FA001-AC4F-418D-AE19-62706E023703}">
                    <ahyp:hlinkClr xmlns:ahyp="http://schemas.microsoft.com/office/drawing/2018/hyperlinkcolor" val="tx"/>
                  </a:ext>
                </a:extLst>
              </a:hlinkClick>
            </a:rPr>
            <a:t>AssessingSWDs</a:t>
          </a:r>
          <a:r>
            <a:rPr lang="en-US" sz="19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@azed.gov</a:t>
          </a:r>
          <a:r>
            <a:rPr lang="en-US" sz="1900" kern="1200" dirty="0">
              <a:solidFill>
                <a:schemeClr val="bg1"/>
              </a:solidFill>
              <a:latin typeface="Calibri Light" panose="020F0302020204030204"/>
            </a:rPr>
            <a:t> </a:t>
          </a:r>
          <a:endParaRPr lang="en-US" sz="1900" kern="1200" dirty="0">
            <a:solidFill>
              <a:schemeClr val="bg1"/>
            </a:solidFill>
          </a:endParaRPr>
        </a:p>
      </dsp:txBody>
      <dsp:txXfrm>
        <a:off x="1371435" y="1431033"/>
        <a:ext cx="4835270" cy="1300939"/>
      </dsp:txXfrm>
    </dsp:sp>
    <dsp:sp modelId="{7117D603-5EFF-4933-94D7-FF9BB5791812}">
      <dsp:nvSpPr>
        <dsp:cNvPr id="0" name=""/>
        <dsp:cNvSpPr/>
      </dsp:nvSpPr>
      <dsp:spPr>
        <a:xfrm>
          <a:off x="130094" y="1561127"/>
          <a:ext cx="1241341" cy="1040751"/>
        </a:xfrm>
        <a:prstGeom prst="roundRect">
          <a:avLst>
            <a:gd name="adj" fmla="val 10000"/>
          </a:avLst>
        </a:prstGeom>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A914E8-5BF2-411E-8002-909016FB3FA5}">
      <dsp:nvSpPr>
        <dsp:cNvPr id="0" name=""/>
        <dsp:cNvSpPr/>
      </dsp:nvSpPr>
      <dsp:spPr>
        <a:xfrm>
          <a:off x="0" y="2862067"/>
          <a:ext cx="6206706" cy="1300939"/>
        </a:xfrm>
        <a:prstGeom prst="roundRect">
          <a:avLst>
            <a:gd name="adj" fmla="val 10000"/>
          </a:avLst>
        </a:prstGeom>
        <a:solidFill>
          <a:srgbClr val="0121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Brenda </a:t>
          </a:r>
          <a:r>
            <a:rPr lang="en-US" sz="2400" kern="1200" dirty="0" err="1"/>
            <a:t>Vanderwerp</a:t>
          </a:r>
        </a:p>
        <a:p>
          <a:pPr marL="171450" lvl="1" indent="-171450" algn="l" defTabSz="844550">
            <a:lnSpc>
              <a:spcPct val="90000"/>
            </a:lnSpc>
            <a:spcBef>
              <a:spcPct val="0"/>
            </a:spcBef>
            <a:spcAft>
              <a:spcPct val="15000"/>
            </a:spcAft>
            <a:buChar char="•"/>
          </a:pPr>
          <a:r>
            <a:rPr lang="en-US" sz="1900" kern="1200" dirty="0"/>
            <a:t>AZELLA State Test Coordinator</a:t>
          </a:r>
        </a:p>
        <a:p>
          <a:pPr marL="171450" lvl="1" indent="-171450" algn="l" defTabSz="844550" rtl="0">
            <a:lnSpc>
              <a:spcPct val="90000"/>
            </a:lnSpc>
            <a:spcBef>
              <a:spcPct val="0"/>
            </a:spcBef>
            <a:spcAft>
              <a:spcPct val="15000"/>
            </a:spcAft>
            <a:buChar char="•"/>
          </a:pPr>
          <a:r>
            <a:rPr lang="en-US" sz="19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AZELLA@azed.gov</a:t>
          </a:r>
          <a:r>
            <a:rPr lang="en-US" sz="1900" kern="1200" dirty="0">
              <a:solidFill>
                <a:schemeClr val="bg1"/>
              </a:solidFill>
              <a:latin typeface="Calibri Light" panose="020F0302020204030204"/>
            </a:rPr>
            <a:t> </a:t>
          </a:r>
          <a:endParaRPr lang="en-US" sz="1900" kern="1200" dirty="0">
            <a:solidFill>
              <a:schemeClr val="bg1"/>
            </a:solidFill>
          </a:endParaRPr>
        </a:p>
      </dsp:txBody>
      <dsp:txXfrm>
        <a:off x="1371435" y="2862067"/>
        <a:ext cx="4835270" cy="1300939"/>
      </dsp:txXfrm>
    </dsp:sp>
    <dsp:sp modelId="{E2C6C452-2CEA-4100-9EDA-6E44AC4A6F1B}">
      <dsp:nvSpPr>
        <dsp:cNvPr id="0" name=""/>
        <dsp:cNvSpPr/>
      </dsp:nvSpPr>
      <dsp:spPr>
        <a:xfrm>
          <a:off x="130094" y="2992162"/>
          <a:ext cx="1241341" cy="1040751"/>
        </a:xfrm>
        <a:prstGeom prst="roundRect">
          <a:avLst>
            <a:gd name="adj" fmla="val 10000"/>
          </a:avLst>
        </a:prstGeom>
        <a:blipFill>
          <a:blip xmlns:r="http://schemas.openxmlformats.org/officeDocument/2006/relationships" r:embed="rId7">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13193-C092-4AF8-854B-12792F7ED5F5}">
      <dsp:nvSpPr>
        <dsp:cNvPr id="0" name=""/>
        <dsp:cNvSpPr/>
      </dsp:nvSpPr>
      <dsp:spPr>
        <a:xfrm>
          <a:off x="3844" y="462009"/>
          <a:ext cx="1722055" cy="51661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6081" tIns="136081" rIns="136081" bIns="136081"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Nova Cond"/>
              <a:cs typeface="Arial"/>
            </a:rPr>
            <a:t>ATMS</a:t>
          </a:r>
          <a:endParaRPr lang="en-US" sz="1400" b="1" i="0" u="none" strike="noStrike" kern="1200" cap="none" baseline="0" noProof="0">
            <a:latin typeface="Arial Nova Cond"/>
            <a:cs typeface="Arial"/>
          </a:endParaRPr>
        </a:p>
      </dsp:txBody>
      <dsp:txXfrm>
        <a:off x="3844" y="462009"/>
        <a:ext cx="1722055" cy="516616"/>
      </dsp:txXfrm>
    </dsp:sp>
    <dsp:sp modelId="{577F0BD3-E5E2-4483-ADD4-C7E1B92329B3}">
      <dsp:nvSpPr>
        <dsp:cNvPr id="0" name=""/>
        <dsp:cNvSpPr/>
      </dsp:nvSpPr>
      <dsp:spPr>
        <a:xfrm>
          <a:off x="3844" y="978626"/>
          <a:ext cx="1722055" cy="1577071"/>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101" tIns="170101" rIns="170101" bIns="170101" numCol="1" spcCol="1270" anchor="t" anchorCtr="0">
          <a:noAutofit/>
        </a:bodyPr>
        <a:lstStyle/>
        <a:p>
          <a:pPr marL="0" lvl="0" indent="0" algn="l" defTabSz="488950" rtl="0">
            <a:lnSpc>
              <a:spcPct val="90000"/>
            </a:lnSpc>
            <a:spcBef>
              <a:spcPct val="0"/>
            </a:spcBef>
            <a:spcAft>
              <a:spcPct val="35000"/>
            </a:spcAft>
            <a:buNone/>
          </a:pPr>
          <a:r>
            <a:rPr lang="en-US" sz="1100" kern="1200">
              <a:latin typeface="Arial Nova Cond"/>
              <a:cs typeface="Arial"/>
            </a:rPr>
            <a:t>AZELLA Training Management System (ATMS) - Complete required training modules for the AZELLA DTC category prior to administering any AZELLA tests.</a:t>
          </a:r>
        </a:p>
      </dsp:txBody>
      <dsp:txXfrm>
        <a:off x="3844" y="978626"/>
        <a:ext cx="1722055" cy="1577071"/>
      </dsp:txXfrm>
    </dsp:sp>
    <dsp:sp modelId="{A0E52922-3E61-41B6-AB22-D3E05348BEAB}">
      <dsp:nvSpPr>
        <dsp:cNvPr id="0" name=""/>
        <dsp:cNvSpPr/>
      </dsp:nvSpPr>
      <dsp:spPr>
        <a:xfrm>
          <a:off x="1833794" y="462009"/>
          <a:ext cx="1722055" cy="51661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6081" tIns="136081" rIns="136081" bIns="136081"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Arial Nova Cond"/>
              <a:cs typeface="Arial"/>
            </a:rPr>
            <a:t>Understand Scoring</a:t>
          </a:r>
        </a:p>
      </dsp:txBody>
      <dsp:txXfrm>
        <a:off x="1833794" y="462009"/>
        <a:ext cx="1722055" cy="516616"/>
      </dsp:txXfrm>
    </dsp:sp>
    <dsp:sp modelId="{593C0151-1E7C-4356-8429-DD457F7FF552}">
      <dsp:nvSpPr>
        <dsp:cNvPr id="0" name=""/>
        <dsp:cNvSpPr/>
      </dsp:nvSpPr>
      <dsp:spPr>
        <a:xfrm>
          <a:off x="1833794" y="978626"/>
          <a:ext cx="1722055" cy="1577071"/>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101" tIns="170101" rIns="170101" bIns="170101" numCol="1" spcCol="1270" anchor="t" anchorCtr="0">
          <a:noAutofit/>
        </a:bodyPr>
        <a:lstStyle/>
        <a:p>
          <a:pPr marL="0" lvl="0" indent="0" algn="l" defTabSz="488950">
            <a:lnSpc>
              <a:spcPct val="90000"/>
            </a:lnSpc>
            <a:spcBef>
              <a:spcPct val="0"/>
            </a:spcBef>
            <a:spcAft>
              <a:spcPct val="35000"/>
            </a:spcAft>
            <a:buNone/>
          </a:pPr>
          <a:r>
            <a:rPr lang="en-US" sz="1100" kern="1200">
              <a:latin typeface="Arial Nova Cond"/>
              <a:cs typeface="Arial"/>
            </a:rPr>
            <a:t>Qualifications: Kindergarten Placement Test (KPT) administrators and Stage II Placement extended Writing Scorer</a:t>
          </a:r>
        </a:p>
      </dsp:txBody>
      <dsp:txXfrm>
        <a:off x="1833794" y="978626"/>
        <a:ext cx="1722055" cy="1577071"/>
      </dsp:txXfrm>
    </dsp:sp>
    <dsp:sp modelId="{69AF1900-CE00-49BA-835C-48C1E6035F53}">
      <dsp:nvSpPr>
        <dsp:cNvPr id="0" name=""/>
        <dsp:cNvSpPr/>
      </dsp:nvSpPr>
      <dsp:spPr>
        <a:xfrm>
          <a:off x="3663744" y="462009"/>
          <a:ext cx="1722055" cy="51661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6081" tIns="136081" rIns="136081" bIns="136081"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Nova Cond"/>
              <a:cs typeface="Arial"/>
            </a:rPr>
            <a:t>PAN</a:t>
          </a:r>
        </a:p>
      </dsp:txBody>
      <dsp:txXfrm>
        <a:off x="3663744" y="462009"/>
        <a:ext cx="1722055" cy="516616"/>
      </dsp:txXfrm>
    </dsp:sp>
    <dsp:sp modelId="{22474952-23B5-49E7-81AD-454CB2B17BAC}">
      <dsp:nvSpPr>
        <dsp:cNvPr id="0" name=""/>
        <dsp:cNvSpPr/>
      </dsp:nvSpPr>
      <dsp:spPr>
        <a:xfrm>
          <a:off x="3663744" y="978626"/>
          <a:ext cx="1722055" cy="1577071"/>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101" tIns="170101" rIns="170101" bIns="170101" numCol="1" spcCol="1270" anchor="t" anchorCtr="0">
          <a:noAutofit/>
        </a:bodyPr>
        <a:lstStyle/>
        <a:p>
          <a:pPr marL="0" lvl="0" indent="0" algn="l" defTabSz="488950" rtl="0">
            <a:lnSpc>
              <a:spcPct val="90000"/>
            </a:lnSpc>
            <a:spcBef>
              <a:spcPct val="0"/>
            </a:spcBef>
            <a:spcAft>
              <a:spcPct val="35000"/>
            </a:spcAft>
            <a:buNone/>
          </a:pPr>
          <a:r>
            <a:rPr lang="en-US" sz="1100" kern="1200">
              <a:latin typeface="Arial Nova Cond"/>
              <a:cs typeface="Arial"/>
            </a:rPr>
            <a:t>Students must be registered in </a:t>
          </a:r>
          <a:r>
            <a:rPr lang="en-US" sz="1100" kern="1200" baseline="0">
              <a:latin typeface="Arial Nova Cond"/>
              <a:cs typeface="Arial"/>
            </a:rPr>
            <a:t>PearsonAccess</a:t>
          </a:r>
          <a:r>
            <a:rPr lang="en-US" sz="1100" kern="1200" baseline="30000">
              <a:latin typeface="Arial Nova Cond"/>
              <a:cs typeface="Arial"/>
            </a:rPr>
            <a:t>next</a:t>
          </a:r>
          <a:r>
            <a:rPr lang="en-US" sz="1100" kern="1200">
              <a:latin typeface="Arial Nova Cond"/>
              <a:cs typeface="Arial"/>
            </a:rPr>
            <a:t> </a:t>
          </a:r>
          <a:br>
            <a:rPr lang="en-US" sz="1100" kern="1200">
              <a:latin typeface="Arial Nova Cond"/>
              <a:cs typeface="Arial"/>
            </a:rPr>
          </a:br>
          <a:r>
            <a:rPr lang="en-US" sz="1100" kern="1200">
              <a:latin typeface="Arial Nova Cond"/>
              <a:cs typeface="Arial"/>
            </a:rPr>
            <a:t>(PAN) prior to being administered the AZELLA Placement Test.</a:t>
          </a:r>
        </a:p>
      </dsp:txBody>
      <dsp:txXfrm>
        <a:off x="3663744" y="978626"/>
        <a:ext cx="1722055" cy="15770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6796F-190A-417C-9B88-96AD83CDE371}">
      <dsp:nvSpPr>
        <dsp:cNvPr id="0" name=""/>
        <dsp:cNvSpPr/>
      </dsp:nvSpPr>
      <dsp:spPr>
        <a:xfrm>
          <a:off x="0" y="60755"/>
          <a:ext cx="6376308" cy="595877"/>
        </a:xfrm>
        <a:prstGeom prst="roundRect">
          <a:avLst/>
        </a:prstGeom>
        <a:solidFill>
          <a:srgbClr val="01216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kern="1200"/>
            <a:t>AZELLA Placement Testing</a:t>
          </a:r>
        </a:p>
      </dsp:txBody>
      <dsp:txXfrm>
        <a:off x="29088" y="89843"/>
        <a:ext cx="6318132" cy="537701"/>
      </dsp:txXfrm>
    </dsp:sp>
    <dsp:sp modelId="{4EFD240E-D3C2-4153-9DCD-6DD69EE4FCB8}">
      <dsp:nvSpPr>
        <dsp:cNvPr id="0" name=""/>
        <dsp:cNvSpPr/>
      </dsp:nvSpPr>
      <dsp:spPr>
        <a:xfrm>
          <a:off x="0" y="699833"/>
          <a:ext cx="6376308" cy="595877"/>
        </a:xfrm>
        <a:prstGeom prst="roundRect">
          <a:avLst/>
        </a:prstGeom>
        <a:solidFill>
          <a:srgbClr val="01216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November 13: ADE is extracting K-3</a:t>
          </a:r>
          <a:r>
            <a:rPr lang="en-US" sz="1500" b="1" kern="1200" baseline="30000"/>
            <a:t>rd</a:t>
          </a:r>
          <a:r>
            <a:rPr lang="en-US" sz="1500" b="1" kern="1200"/>
            <a:t> grade EL student data to use for Participation Counts</a:t>
          </a:r>
        </a:p>
      </dsp:txBody>
      <dsp:txXfrm>
        <a:off x="29088" y="728921"/>
        <a:ext cx="6318132" cy="537701"/>
      </dsp:txXfrm>
    </dsp:sp>
    <dsp:sp modelId="{349B90A3-4DFE-4FF4-AB5E-AFE023058434}">
      <dsp:nvSpPr>
        <dsp:cNvPr id="0" name=""/>
        <dsp:cNvSpPr/>
      </dsp:nvSpPr>
      <dsp:spPr>
        <a:xfrm>
          <a:off x="0" y="1295710"/>
          <a:ext cx="6376308" cy="41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48"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Continuing EL students as shown on your EL73 Report</a:t>
          </a:r>
        </a:p>
        <a:p>
          <a:pPr marL="114300" lvl="1" indent="-114300" algn="l" defTabSz="533400">
            <a:lnSpc>
              <a:spcPct val="90000"/>
            </a:lnSpc>
            <a:spcBef>
              <a:spcPct val="0"/>
            </a:spcBef>
            <a:spcAft>
              <a:spcPct val="20000"/>
            </a:spcAft>
            <a:buChar char="•"/>
          </a:pPr>
          <a:r>
            <a:rPr lang="en-US" sz="1200" kern="1200"/>
            <a:t>Students with a new Placement Test showing an EL need as of October 9, 2020</a:t>
          </a:r>
        </a:p>
      </dsp:txBody>
      <dsp:txXfrm>
        <a:off x="0" y="1295710"/>
        <a:ext cx="6376308" cy="411412"/>
      </dsp:txXfrm>
    </dsp:sp>
    <dsp:sp modelId="{1273C5F3-A62F-4229-97E1-2C14D3CE1A75}">
      <dsp:nvSpPr>
        <dsp:cNvPr id="0" name=""/>
        <dsp:cNvSpPr/>
      </dsp:nvSpPr>
      <dsp:spPr>
        <a:xfrm>
          <a:off x="0" y="1707123"/>
          <a:ext cx="6376308" cy="595877"/>
        </a:xfrm>
        <a:prstGeom prst="roundRect">
          <a:avLst/>
        </a:prstGeom>
        <a:solidFill>
          <a:srgbClr val="01216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kern="1200" dirty="0">
              <a:latin typeface="Calibri Light" panose="020F0302020204030204"/>
            </a:rPr>
            <a:t>Week of November 30 – AZELLA</a:t>
          </a:r>
          <a:r>
            <a:rPr lang="en-US" sz="1500" b="1" kern="1200" dirty="0"/>
            <a:t> Stand Alone Field Test Webinar</a:t>
          </a:r>
        </a:p>
      </dsp:txBody>
      <dsp:txXfrm>
        <a:off x="29088" y="1736211"/>
        <a:ext cx="6318132" cy="537701"/>
      </dsp:txXfrm>
    </dsp:sp>
    <dsp:sp modelId="{F23C1752-DC16-451C-AB99-D9855FB32410}">
      <dsp:nvSpPr>
        <dsp:cNvPr id="0" name=""/>
        <dsp:cNvSpPr/>
      </dsp:nvSpPr>
      <dsp:spPr>
        <a:xfrm>
          <a:off x="0" y="2346200"/>
          <a:ext cx="6376308" cy="595877"/>
        </a:xfrm>
        <a:prstGeom prst="roundRect">
          <a:avLst/>
        </a:prstGeom>
        <a:solidFill>
          <a:srgbClr val="01216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November 16 – December 18: Mid-Year Placement Test</a:t>
          </a:r>
        </a:p>
      </dsp:txBody>
      <dsp:txXfrm>
        <a:off x="29088" y="2375288"/>
        <a:ext cx="6318132" cy="537701"/>
      </dsp:txXfrm>
    </dsp:sp>
    <dsp:sp modelId="{A8EF6E40-8341-46FE-A63D-5F5F73C5E394}">
      <dsp:nvSpPr>
        <dsp:cNvPr id="0" name=""/>
        <dsp:cNvSpPr/>
      </dsp:nvSpPr>
      <dsp:spPr>
        <a:xfrm>
          <a:off x="0" y="2942077"/>
          <a:ext cx="637630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48"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Qualified High School Students ONLY</a:t>
          </a:r>
        </a:p>
      </dsp:txBody>
      <dsp:txXfrm>
        <a:off x="0" y="2942077"/>
        <a:ext cx="6376308" cy="248400"/>
      </dsp:txXfrm>
    </dsp:sp>
    <dsp:sp modelId="{D81EC4AE-9E9D-4019-B5D2-7941A7074CCE}">
      <dsp:nvSpPr>
        <dsp:cNvPr id="0" name=""/>
        <dsp:cNvSpPr/>
      </dsp:nvSpPr>
      <dsp:spPr>
        <a:xfrm>
          <a:off x="0" y="3190477"/>
          <a:ext cx="6376308" cy="595877"/>
        </a:xfrm>
        <a:prstGeom prst="roundRect">
          <a:avLst/>
        </a:prstGeom>
        <a:solidFill>
          <a:srgbClr val="01216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December 7 – 18: Participation Counts completed for K-3 ONLY</a:t>
          </a:r>
        </a:p>
      </dsp:txBody>
      <dsp:txXfrm>
        <a:off x="29088" y="3219565"/>
        <a:ext cx="6318132" cy="5377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49B41-BD9E-4E32-B391-F02E56B1C1FB}">
      <dsp:nvSpPr>
        <dsp:cNvPr id="0" name=""/>
        <dsp:cNvSpPr/>
      </dsp:nvSpPr>
      <dsp:spPr>
        <a:xfrm>
          <a:off x="228670" y="96874"/>
          <a:ext cx="706623" cy="7066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7D12E-FB4A-4BBF-ADBB-EC4B4AAFC5E7}">
      <dsp:nvSpPr>
        <dsp:cNvPr id="0" name=""/>
        <dsp:cNvSpPr/>
      </dsp:nvSpPr>
      <dsp:spPr>
        <a:xfrm>
          <a:off x="379262" y="247465"/>
          <a:ext cx="405439" cy="4054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2062CD-14B4-4DD8-884C-960A6F71BAD5}">
      <dsp:nvSpPr>
        <dsp:cNvPr id="0" name=""/>
        <dsp:cNvSpPr/>
      </dsp:nvSpPr>
      <dsp:spPr>
        <a:xfrm>
          <a:off x="2782" y="1023592"/>
          <a:ext cx="1158398" cy="46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a:t>November 16 – December 18, 2020</a:t>
          </a:r>
          <a:endParaRPr lang="en-US" sz="1100" kern="1200"/>
        </a:p>
      </dsp:txBody>
      <dsp:txXfrm>
        <a:off x="2782" y="1023592"/>
        <a:ext cx="1158398" cy="463359"/>
      </dsp:txXfrm>
    </dsp:sp>
    <dsp:sp modelId="{743ECD5D-B808-469D-B3CD-2EAA37B3F7A4}">
      <dsp:nvSpPr>
        <dsp:cNvPr id="0" name=""/>
        <dsp:cNvSpPr/>
      </dsp:nvSpPr>
      <dsp:spPr>
        <a:xfrm>
          <a:off x="1589788" y="96874"/>
          <a:ext cx="706623" cy="7066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A3D313-9D6B-4E12-8151-26FF9D64EEE4}">
      <dsp:nvSpPr>
        <dsp:cNvPr id="0" name=""/>
        <dsp:cNvSpPr/>
      </dsp:nvSpPr>
      <dsp:spPr>
        <a:xfrm>
          <a:off x="1740380" y="247465"/>
          <a:ext cx="405439" cy="4054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64F6BA-7693-4AFD-8BBB-623325C0C3F5}">
      <dsp:nvSpPr>
        <dsp:cNvPr id="0" name=""/>
        <dsp:cNvSpPr/>
      </dsp:nvSpPr>
      <dsp:spPr>
        <a:xfrm>
          <a:off x="1363900" y="1023592"/>
          <a:ext cx="1158398" cy="46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i="0" kern="1200"/>
            <a:t>Qualified High School students ONLY</a:t>
          </a:r>
          <a:endParaRPr lang="en-US" sz="1100" kern="1200"/>
        </a:p>
      </dsp:txBody>
      <dsp:txXfrm>
        <a:off x="1363900" y="1023592"/>
        <a:ext cx="1158398" cy="463359"/>
      </dsp:txXfrm>
    </dsp:sp>
    <dsp:sp modelId="{4917211F-B43F-472A-A580-1983AB56B606}">
      <dsp:nvSpPr>
        <dsp:cNvPr id="0" name=""/>
        <dsp:cNvSpPr/>
      </dsp:nvSpPr>
      <dsp:spPr>
        <a:xfrm>
          <a:off x="2950906" y="96874"/>
          <a:ext cx="706623" cy="7066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4DAF70-2647-4003-A013-9E9771570B5F}">
      <dsp:nvSpPr>
        <dsp:cNvPr id="0" name=""/>
        <dsp:cNvSpPr/>
      </dsp:nvSpPr>
      <dsp:spPr>
        <a:xfrm>
          <a:off x="3101498" y="247465"/>
          <a:ext cx="405439" cy="4054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DC4A98-367F-4936-B6AE-01A2DBE9D472}">
      <dsp:nvSpPr>
        <dsp:cNvPr id="0" name=""/>
        <dsp:cNvSpPr/>
      </dsp:nvSpPr>
      <dsp:spPr>
        <a:xfrm>
          <a:off x="2725018" y="1023592"/>
          <a:ext cx="1158398" cy="46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a:t>Must submit </a:t>
          </a:r>
          <a:r>
            <a:rPr lang="en-US" sz="1100" b="0" i="0" kern="1200">
              <a:latin typeface="Calibri Light" panose="020F0302020204030204"/>
            </a:rPr>
            <a:t>required documents to</a:t>
          </a:r>
          <a:r>
            <a:rPr lang="en-US" sz="1100" b="0" i="0" kern="1200"/>
            <a:t> ADE no later than November 6</a:t>
          </a:r>
          <a:endParaRPr lang="en-US" sz="1100" kern="1200"/>
        </a:p>
      </dsp:txBody>
      <dsp:txXfrm>
        <a:off x="2725018" y="1023592"/>
        <a:ext cx="1158398" cy="463359"/>
      </dsp:txXfrm>
    </dsp:sp>
    <dsp:sp modelId="{AE90938D-CF73-470D-A638-BEF6A86F7980}">
      <dsp:nvSpPr>
        <dsp:cNvPr id="0" name=""/>
        <dsp:cNvSpPr/>
      </dsp:nvSpPr>
      <dsp:spPr>
        <a:xfrm>
          <a:off x="909229" y="1776551"/>
          <a:ext cx="706623" cy="7066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830DA2-A494-46C3-B24C-88E6A4E5A460}">
      <dsp:nvSpPr>
        <dsp:cNvPr id="0" name=""/>
        <dsp:cNvSpPr/>
      </dsp:nvSpPr>
      <dsp:spPr>
        <a:xfrm>
          <a:off x="1059821" y="1927143"/>
          <a:ext cx="405439" cy="40543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DD6E0C-AB63-4161-81EC-04E6A28CCBB2}">
      <dsp:nvSpPr>
        <dsp:cNvPr id="0" name=""/>
        <dsp:cNvSpPr/>
      </dsp:nvSpPr>
      <dsp:spPr>
        <a:xfrm>
          <a:off x="683341" y="2703270"/>
          <a:ext cx="1158398" cy="46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a:t>Mid-Year Placement Test Referral Form – available Oct. 20</a:t>
          </a:r>
          <a:endParaRPr lang="en-US" sz="1100" kern="1200"/>
        </a:p>
      </dsp:txBody>
      <dsp:txXfrm>
        <a:off x="683341" y="2703270"/>
        <a:ext cx="1158398" cy="463359"/>
      </dsp:txXfrm>
    </dsp:sp>
    <dsp:sp modelId="{C528AE15-D17A-47F2-A43E-AC11EC20FB3C}">
      <dsp:nvSpPr>
        <dsp:cNvPr id="0" name=""/>
        <dsp:cNvSpPr/>
      </dsp:nvSpPr>
      <dsp:spPr>
        <a:xfrm>
          <a:off x="2270347" y="1776551"/>
          <a:ext cx="706623" cy="7066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14237A-6D60-4265-96C2-1501631320EC}">
      <dsp:nvSpPr>
        <dsp:cNvPr id="0" name=""/>
        <dsp:cNvSpPr/>
      </dsp:nvSpPr>
      <dsp:spPr>
        <a:xfrm>
          <a:off x="2420939" y="1927143"/>
          <a:ext cx="405439" cy="40543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16DB3B-C910-4F23-A2C1-893417238FBA}">
      <dsp:nvSpPr>
        <dsp:cNvPr id="0" name=""/>
        <dsp:cNvSpPr/>
      </dsp:nvSpPr>
      <dsp:spPr>
        <a:xfrm>
          <a:off x="2044459" y="2703270"/>
          <a:ext cx="1158398" cy="46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a:t>Mid-Year Placement Student Referral List FY2021 Form – available Oct. 20</a:t>
          </a:r>
          <a:endParaRPr lang="en-US" sz="1100" kern="1200"/>
        </a:p>
      </dsp:txBody>
      <dsp:txXfrm>
        <a:off x="2044459" y="2703270"/>
        <a:ext cx="1158398" cy="4633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C8880-6BE4-4B57-B3EA-8FD7CD4090AB}">
      <dsp:nvSpPr>
        <dsp:cNvPr id="0" name=""/>
        <dsp:cNvSpPr/>
      </dsp:nvSpPr>
      <dsp:spPr>
        <a:xfrm>
          <a:off x="0" y="1948048"/>
          <a:ext cx="9029699"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E0F1B176-2A1A-4E70-A0BA-C624BFD34050}">
      <dsp:nvSpPr>
        <dsp:cNvPr id="0" name=""/>
        <dsp:cNvSpPr/>
      </dsp:nvSpPr>
      <dsp:spPr>
        <a:xfrm rot="8100000">
          <a:off x="61140" y="448949"/>
          <a:ext cx="286515" cy="286515"/>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DBA7182-DC96-4FD7-AB3B-2A4B33963927}">
      <dsp:nvSpPr>
        <dsp:cNvPr id="0" name=""/>
        <dsp:cNvSpPr/>
      </dsp:nvSpPr>
      <dsp:spPr>
        <a:xfrm>
          <a:off x="92969" y="480778"/>
          <a:ext cx="222856" cy="22285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15D8845-7E25-41F1-85E8-AB36582F3B40}">
      <dsp:nvSpPr>
        <dsp:cNvPr id="0" name=""/>
        <dsp:cNvSpPr/>
      </dsp:nvSpPr>
      <dsp:spPr>
        <a:xfrm>
          <a:off x="406994" y="794803"/>
          <a:ext cx="2503962" cy="1153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ADE extracts EL student data (your EL73 Report) to be used by Pearson for student pre-registration: Spring 2021 Reassessment Test and the 2021 Stand Alone Field Test</a:t>
          </a:r>
        </a:p>
      </dsp:txBody>
      <dsp:txXfrm>
        <a:off x="406994" y="794803"/>
        <a:ext cx="2503962" cy="1153244"/>
      </dsp:txXfrm>
    </dsp:sp>
    <dsp:sp modelId="{9705FF48-7BBE-4761-85D1-6A301AC20A63}">
      <dsp:nvSpPr>
        <dsp:cNvPr id="0" name=""/>
        <dsp:cNvSpPr/>
      </dsp:nvSpPr>
      <dsp:spPr>
        <a:xfrm>
          <a:off x="406994" y="389609"/>
          <a:ext cx="2503962" cy="405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7 Jan.</a:t>
          </a:r>
        </a:p>
      </dsp:txBody>
      <dsp:txXfrm>
        <a:off x="406994" y="389609"/>
        <a:ext cx="2503962" cy="405194"/>
      </dsp:txXfrm>
    </dsp:sp>
    <dsp:sp modelId="{7EF6647E-2D31-4882-8EFD-903F87468BE0}">
      <dsp:nvSpPr>
        <dsp:cNvPr id="0" name=""/>
        <dsp:cNvSpPr/>
      </dsp:nvSpPr>
      <dsp:spPr>
        <a:xfrm>
          <a:off x="204397" y="794803"/>
          <a:ext cx="0" cy="115324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BC03E64-1A3B-4274-A6C8-CFED7CFCB8C3}">
      <dsp:nvSpPr>
        <dsp:cNvPr id="0" name=""/>
        <dsp:cNvSpPr/>
      </dsp:nvSpPr>
      <dsp:spPr>
        <a:xfrm>
          <a:off x="167115" y="1911581"/>
          <a:ext cx="72934" cy="7293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6BF29F5-C6F9-49E2-9278-255B47D305CF}">
      <dsp:nvSpPr>
        <dsp:cNvPr id="0" name=""/>
        <dsp:cNvSpPr/>
      </dsp:nvSpPr>
      <dsp:spPr>
        <a:xfrm rot="18900000">
          <a:off x="1563458" y="3160632"/>
          <a:ext cx="286515" cy="286515"/>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23BAE89-0415-4742-9F74-B71AFC6492DA}">
      <dsp:nvSpPr>
        <dsp:cNvPr id="0" name=""/>
        <dsp:cNvSpPr/>
      </dsp:nvSpPr>
      <dsp:spPr>
        <a:xfrm>
          <a:off x="1595288" y="3192461"/>
          <a:ext cx="222856" cy="22285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04CB461-DA1F-4298-9B8F-91041B077A57}">
      <dsp:nvSpPr>
        <dsp:cNvPr id="0" name=""/>
        <dsp:cNvSpPr/>
      </dsp:nvSpPr>
      <dsp:spPr>
        <a:xfrm>
          <a:off x="1909313" y="1948048"/>
          <a:ext cx="2503962" cy="1153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Reassessment and SAFT Training Modules in ATMS</a:t>
          </a:r>
        </a:p>
      </dsp:txBody>
      <dsp:txXfrm>
        <a:off x="1909313" y="1948048"/>
        <a:ext cx="2503962" cy="1153244"/>
      </dsp:txXfrm>
    </dsp:sp>
    <dsp:sp modelId="{00BDE9B5-C2E1-4B51-A891-2E25661BA70F}">
      <dsp:nvSpPr>
        <dsp:cNvPr id="0" name=""/>
        <dsp:cNvSpPr/>
      </dsp:nvSpPr>
      <dsp:spPr>
        <a:xfrm>
          <a:off x="1909313" y="3101293"/>
          <a:ext cx="2503962" cy="405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18 Jan.</a:t>
          </a:r>
        </a:p>
      </dsp:txBody>
      <dsp:txXfrm>
        <a:off x="1909313" y="3101293"/>
        <a:ext cx="2503962" cy="405194"/>
      </dsp:txXfrm>
    </dsp:sp>
    <dsp:sp modelId="{82E69E41-D93F-435B-892A-AF0311B5A201}">
      <dsp:nvSpPr>
        <dsp:cNvPr id="0" name=""/>
        <dsp:cNvSpPr/>
      </dsp:nvSpPr>
      <dsp:spPr>
        <a:xfrm>
          <a:off x="1706716" y="1948048"/>
          <a:ext cx="0" cy="115324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DD41A7B-25DC-4F50-A514-423CAB4BFA36}">
      <dsp:nvSpPr>
        <dsp:cNvPr id="0" name=""/>
        <dsp:cNvSpPr/>
      </dsp:nvSpPr>
      <dsp:spPr>
        <a:xfrm>
          <a:off x="1669434" y="1911581"/>
          <a:ext cx="72934" cy="7293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AE44F30-ADDF-4ED5-B7A6-0047A73E7EF3}">
      <dsp:nvSpPr>
        <dsp:cNvPr id="0" name=""/>
        <dsp:cNvSpPr/>
      </dsp:nvSpPr>
      <dsp:spPr>
        <a:xfrm rot="8100000">
          <a:off x="3065777" y="448949"/>
          <a:ext cx="286515" cy="286515"/>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DB6A48B-5812-4736-947B-8B896B214B30}">
      <dsp:nvSpPr>
        <dsp:cNvPr id="0" name=""/>
        <dsp:cNvSpPr/>
      </dsp:nvSpPr>
      <dsp:spPr>
        <a:xfrm>
          <a:off x="3097607" y="480778"/>
          <a:ext cx="222856" cy="22285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97AB669-7AAE-449A-89C4-E18F35ED306C}">
      <dsp:nvSpPr>
        <dsp:cNvPr id="0" name=""/>
        <dsp:cNvSpPr/>
      </dsp:nvSpPr>
      <dsp:spPr>
        <a:xfrm>
          <a:off x="3411632" y="794803"/>
          <a:ext cx="2503962" cy="1153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1st available day for DTCs PAN account enabled for Spring Reassessment and SAFT administrations (training completions required)</a:t>
          </a:r>
        </a:p>
      </dsp:txBody>
      <dsp:txXfrm>
        <a:off x="3411632" y="794803"/>
        <a:ext cx="2503962" cy="1153244"/>
      </dsp:txXfrm>
    </dsp:sp>
    <dsp:sp modelId="{C8C35E71-0DD3-4761-9945-0C01C57127A4}">
      <dsp:nvSpPr>
        <dsp:cNvPr id="0" name=""/>
        <dsp:cNvSpPr/>
      </dsp:nvSpPr>
      <dsp:spPr>
        <a:xfrm>
          <a:off x="3411632" y="389609"/>
          <a:ext cx="2503962" cy="405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21 Jan.</a:t>
          </a:r>
        </a:p>
      </dsp:txBody>
      <dsp:txXfrm>
        <a:off x="3411632" y="389609"/>
        <a:ext cx="2503962" cy="405194"/>
      </dsp:txXfrm>
    </dsp:sp>
    <dsp:sp modelId="{35EAD813-521D-4A98-BF90-93C0E99EC92B}">
      <dsp:nvSpPr>
        <dsp:cNvPr id="0" name=""/>
        <dsp:cNvSpPr/>
      </dsp:nvSpPr>
      <dsp:spPr>
        <a:xfrm>
          <a:off x="3209035" y="794803"/>
          <a:ext cx="0" cy="115324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4012822-1449-497E-9372-6A32FC97B037}">
      <dsp:nvSpPr>
        <dsp:cNvPr id="0" name=""/>
        <dsp:cNvSpPr/>
      </dsp:nvSpPr>
      <dsp:spPr>
        <a:xfrm>
          <a:off x="3171753" y="1911581"/>
          <a:ext cx="72934" cy="7293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FF4315D-88B8-4A95-8284-683431E18347}">
      <dsp:nvSpPr>
        <dsp:cNvPr id="0" name=""/>
        <dsp:cNvSpPr/>
      </dsp:nvSpPr>
      <dsp:spPr>
        <a:xfrm rot="18900000">
          <a:off x="4568096" y="3160632"/>
          <a:ext cx="286515" cy="286515"/>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D6465AF-559D-4078-B0A6-4624E8045424}">
      <dsp:nvSpPr>
        <dsp:cNvPr id="0" name=""/>
        <dsp:cNvSpPr/>
      </dsp:nvSpPr>
      <dsp:spPr>
        <a:xfrm>
          <a:off x="4599926" y="3192461"/>
          <a:ext cx="222856" cy="22285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709BD93-BED4-4A2D-8B1C-CE5C80EBAD7E}">
      <dsp:nvSpPr>
        <dsp:cNvPr id="0" name=""/>
        <dsp:cNvSpPr/>
      </dsp:nvSpPr>
      <dsp:spPr>
        <a:xfrm>
          <a:off x="4913951" y="1948048"/>
          <a:ext cx="2503962" cy="1153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b="1" kern="1200">
              <a:latin typeface="Calibri Light" panose="020F0302020204030204"/>
            </a:rPr>
            <a:t>Initial shipment of Spring 2021 Reassessment and 2021 SAFT materials arrive at districts</a:t>
          </a:r>
          <a:endParaRPr lang="en-US" sz="1300" b="1" kern="1200"/>
        </a:p>
      </dsp:txBody>
      <dsp:txXfrm>
        <a:off x="4913951" y="1948048"/>
        <a:ext cx="2503962" cy="1153244"/>
      </dsp:txXfrm>
    </dsp:sp>
    <dsp:sp modelId="{BEE8FEB4-6093-492B-A8B3-82FF0EA8671A}">
      <dsp:nvSpPr>
        <dsp:cNvPr id="0" name=""/>
        <dsp:cNvSpPr/>
      </dsp:nvSpPr>
      <dsp:spPr>
        <a:xfrm>
          <a:off x="4913951" y="3101293"/>
          <a:ext cx="2503962" cy="405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latin typeface="Calibri Light" panose="020F0302020204030204"/>
            </a:rPr>
            <a:t>25-29 Jan.</a:t>
          </a:r>
        </a:p>
      </dsp:txBody>
      <dsp:txXfrm>
        <a:off x="4913951" y="3101293"/>
        <a:ext cx="2503962" cy="405194"/>
      </dsp:txXfrm>
    </dsp:sp>
    <dsp:sp modelId="{CBAA492B-98A9-4AE1-B7F4-F325CFEF488C}">
      <dsp:nvSpPr>
        <dsp:cNvPr id="0" name=""/>
        <dsp:cNvSpPr/>
      </dsp:nvSpPr>
      <dsp:spPr>
        <a:xfrm>
          <a:off x="4711354" y="1948048"/>
          <a:ext cx="0" cy="115324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CEF15B4-92F3-4F8E-AD71-8C6944A3EFCE}">
      <dsp:nvSpPr>
        <dsp:cNvPr id="0" name=""/>
        <dsp:cNvSpPr/>
      </dsp:nvSpPr>
      <dsp:spPr>
        <a:xfrm>
          <a:off x="4674072" y="1911581"/>
          <a:ext cx="72934" cy="7293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C86A169-D0AC-4FAC-BE90-E1E7D47E72BB}">
      <dsp:nvSpPr>
        <dsp:cNvPr id="0" name=""/>
        <dsp:cNvSpPr/>
      </dsp:nvSpPr>
      <dsp:spPr>
        <a:xfrm rot="8100000">
          <a:off x="6070415" y="448949"/>
          <a:ext cx="286515" cy="286515"/>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2C4095E-E1BD-48C2-92CB-EC95F7701951}">
      <dsp:nvSpPr>
        <dsp:cNvPr id="0" name=""/>
        <dsp:cNvSpPr/>
      </dsp:nvSpPr>
      <dsp:spPr>
        <a:xfrm>
          <a:off x="6102245" y="480778"/>
          <a:ext cx="222856" cy="22285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7BB8DB1-7D78-4F44-8CC1-1E3743D6D7DE}">
      <dsp:nvSpPr>
        <dsp:cNvPr id="0" name=""/>
        <dsp:cNvSpPr/>
      </dsp:nvSpPr>
      <dsp:spPr>
        <a:xfrm>
          <a:off x="6416270" y="794803"/>
          <a:ext cx="2503962" cy="1153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Spring 2021 Reassessment Test and 2021 SAFT administrations open</a:t>
          </a:r>
        </a:p>
      </dsp:txBody>
      <dsp:txXfrm>
        <a:off x="6416270" y="794803"/>
        <a:ext cx="2503962" cy="1153244"/>
      </dsp:txXfrm>
    </dsp:sp>
    <dsp:sp modelId="{9ABD00C5-B69E-4B07-859F-BF7988A27115}">
      <dsp:nvSpPr>
        <dsp:cNvPr id="0" name=""/>
        <dsp:cNvSpPr/>
      </dsp:nvSpPr>
      <dsp:spPr>
        <a:xfrm>
          <a:off x="6416270" y="389609"/>
          <a:ext cx="2503962" cy="405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 Feb.</a:t>
          </a:r>
        </a:p>
      </dsp:txBody>
      <dsp:txXfrm>
        <a:off x="6416270" y="389609"/>
        <a:ext cx="2503962" cy="405194"/>
      </dsp:txXfrm>
    </dsp:sp>
    <dsp:sp modelId="{4F6C428F-1888-470A-9EF3-29901A2F7D71}">
      <dsp:nvSpPr>
        <dsp:cNvPr id="0" name=""/>
        <dsp:cNvSpPr/>
      </dsp:nvSpPr>
      <dsp:spPr>
        <a:xfrm>
          <a:off x="6213673" y="794803"/>
          <a:ext cx="0" cy="115324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297B733-C6A3-4B45-AEC3-4182EEC6520F}">
      <dsp:nvSpPr>
        <dsp:cNvPr id="0" name=""/>
        <dsp:cNvSpPr/>
      </dsp:nvSpPr>
      <dsp:spPr>
        <a:xfrm>
          <a:off x="6176391" y="1911581"/>
          <a:ext cx="72934" cy="7293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5BC84-5ACE-4BB3-A0E4-667002707291}"/>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3390BE-B9D5-4D4B-8C11-8123DB86FFB3}"/>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77D8027F-0B36-4DE3-9352-4FE95933CD58}" type="datetimeFigureOut">
              <a:rPr lang="en-US" smtClean="0"/>
              <a:t>10/16/2020</a:t>
            </a:fld>
            <a:endParaRPr lang="en-US"/>
          </a:p>
        </p:txBody>
      </p:sp>
      <p:sp>
        <p:nvSpPr>
          <p:cNvPr id="4" name="Footer Placeholder 3">
            <a:extLst>
              <a:ext uri="{FF2B5EF4-FFF2-40B4-BE49-F238E27FC236}">
                <a16:creationId xmlns:a16="http://schemas.microsoft.com/office/drawing/2014/main" id="{4BDEE298-40FB-4819-BDF4-8C3D10EFEDA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820861-5E28-4AE5-A0AC-78267FA6CDB3}"/>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F0C8A80-9430-4F10-BD9E-CFAECF1FEC8E}" type="slidenum">
              <a:rPr lang="en-US" smtClean="0"/>
              <a:t>‹#›</a:t>
            </a:fld>
            <a:endParaRPr lang="en-US"/>
          </a:p>
        </p:txBody>
      </p:sp>
    </p:spTree>
    <p:extLst>
      <p:ext uri="{BB962C8B-B14F-4D97-AF65-F5344CB8AC3E}">
        <p14:creationId xmlns:p14="http://schemas.microsoft.com/office/powerpoint/2010/main" val="546886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AZELLA@azed.gov"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9570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The Kindergarten through Grade 3 "Participation Counts" is a head count of the EL students for those grade levels in each of your schools. Pearson uses these counts to print and ship the necessary paper test materials for the Spring 2021 Reassessment Test and the 2021 AZELLA Stand Alone Field Test. Pearson will use the data that ADE sends to them and then DTCs must verify that these head counts are correct. DTCs may edit these numbers during December 7 through 18. Do not round the numbers up or down. You will need to mark your calendar to download your EL73 – EL Student Need Report from </a:t>
            </a:r>
            <a:r>
              <a:rPr lang="en-US" dirty="0" err="1"/>
              <a:t>ADEConnect</a:t>
            </a:r>
            <a:r>
              <a:rPr lang="en-US" dirty="0"/>
              <a:t> on November 13, 2020 and then again during the Participation Counts window so that you can compare the numbers. </a:t>
            </a:r>
            <a:endParaRPr lang="en-US"/>
          </a:p>
          <a:p>
            <a:pPr>
              <a:buNone/>
            </a:pPr>
            <a:endParaRPr lang="en-US" dirty="0"/>
          </a:p>
          <a:p>
            <a:pPr>
              <a:buNone/>
            </a:pPr>
            <a:r>
              <a:rPr lang="en-US" dirty="0"/>
              <a:t>You will have to add counts for those students administered the Placement Test between October 9 and December 18 and received a less than proficient result. You will also need to add counts for the students who have been placed into EL program services through the temporary entrance procedures and have not been administered the Placement Test yet.</a:t>
            </a:r>
          </a:p>
          <a:p>
            <a:pPr>
              <a:buNone/>
            </a:pPr>
            <a:endParaRPr lang="en-US" dirty="0"/>
          </a:p>
          <a:p>
            <a:pPr>
              <a:buNone/>
            </a:pPr>
            <a:r>
              <a:rPr lang="en-US" dirty="0"/>
              <a:t>These Participation Counts must be entered for all your Kindergarten through grade 3 students even if the count is zero. Participation Counts must be submitted by the close of business on December 18 to ensure you will receive an initial shipment of Spring Reassessment and Stand Alone Field Test materials. </a:t>
            </a:r>
          </a:p>
        </p:txBody>
      </p:sp>
    </p:spTree>
    <p:extLst>
      <p:ext uri="{BB962C8B-B14F-4D97-AF65-F5344CB8AC3E}">
        <p14:creationId xmlns:p14="http://schemas.microsoft.com/office/powerpoint/2010/main" val="3328816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The AZELLA Mid-Year Placement Test for this school year is strictly for high school students only. Students must meet the qualifications for this special test window. </a:t>
            </a:r>
          </a:p>
          <a:p>
            <a:pPr>
              <a:buNone/>
            </a:pPr>
            <a:endParaRPr lang="en-US" dirty="0"/>
          </a:p>
          <a:p>
            <a:pPr>
              <a:buNone/>
            </a:pPr>
            <a:r>
              <a:rPr lang="en-US" dirty="0"/>
              <a:t>AZELLA DTCs will enter the student and AZELLA test information from the referral form on the Mid-Year Placement Student Referral List, which is an Excel file. The </a:t>
            </a:r>
            <a:r>
              <a:rPr lang="en-US" b="1" dirty="0"/>
              <a:t>completed referral forms and the referral list</a:t>
            </a:r>
            <a:r>
              <a:rPr lang="en-US" dirty="0"/>
              <a:t> must be submitted to ADE's AZELLA Team no later than November 6, 2020. Referrals submitted after November 6 will be rejected. ADE will review the referral forms and notify the DTC which students have been approved for this special Placement Test. An approved student must be created in PAN, registered and assigned the Stage 5 Placement Test, and then added to a test session created and titled "</a:t>
            </a:r>
            <a:r>
              <a:rPr lang="en-US" b="1" dirty="0"/>
              <a:t>Mid-Year Placement</a:t>
            </a:r>
            <a:r>
              <a:rPr lang="en-US" dirty="0"/>
              <a:t>." The AZELLA DTC will receive notification from ADE as to the students who are approved for this testing. </a:t>
            </a:r>
          </a:p>
          <a:p>
            <a:pPr>
              <a:buNone/>
            </a:pPr>
            <a:r>
              <a:rPr lang="en-US" dirty="0"/>
              <a:t>After ADE has notified AZELLA DTCs of the approved students, they may be registered in PAN for the test. Student may only be administered the test between November 16 and December 18, 2020.</a:t>
            </a:r>
          </a:p>
        </p:txBody>
      </p:sp>
    </p:spTree>
    <p:extLst>
      <p:ext uri="{BB962C8B-B14F-4D97-AF65-F5344CB8AC3E}">
        <p14:creationId xmlns:p14="http://schemas.microsoft.com/office/powerpoint/2010/main" val="2603385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Several AZELLA things will be happening in January 2021. </a:t>
            </a:r>
            <a:endParaRPr lang="en-US"/>
          </a:p>
          <a:p>
            <a:pPr>
              <a:buNone/>
            </a:pPr>
            <a:r>
              <a:rPr lang="en-US" dirty="0"/>
              <a:t>  </a:t>
            </a:r>
          </a:p>
          <a:p>
            <a:pPr>
              <a:buNone/>
            </a:pPr>
            <a:r>
              <a:rPr lang="en-US" dirty="0"/>
              <a:t>January 7 – ADE will extract all EL student data as shown on your EL73 – EL Student Need Report. Mark your calendar to download your EL73 Reports on January 7. ADE will provide this student level data to Pearson. Pearson uses this data to pre-register EL students for the Spring 2021 AZELLA Reassessment Test and the 2021 AZELLA Stand Alone Field Test (SAFT). They will also use this data to print Pre-ID Labels for Kindergarten through Grade 2 students for the Reassessment Test and Kindergarten through Grade 3 students for the field test. </a:t>
            </a:r>
          </a:p>
          <a:p>
            <a:pPr>
              <a:buNone/>
            </a:pPr>
            <a:r>
              <a:rPr lang="en-US" dirty="0"/>
              <a:t>  </a:t>
            </a:r>
          </a:p>
          <a:p>
            <a:pPr>
              <a:buNone/>
            </a:pPr>
            <a:r>
              <a:rPr lang="en-US" dirty="0"/>
              <a:t>January 18 – the online training modules for the Reassessment Test and the SAFT will be available for all AZELLA DTCs, STCs, and Test Administrators on January 18 in the ATMS. DTCs must complete only the modules associated with the DTC category. The STCs must complete only the modules associated with the STC category; and, the Test Administrators must complete the modules associated with the Test Administrator category. There is a total of 6 training modules for the Spring Reassessment and the Stand Alone Field Test. There are 3 training modules for each test administration, Reassessment and the SAFT. Districts that do NOT serve Kindergarten through Grade 2 students do not have to complete the K through 2 Reassessment training module. For the SAFT training modules, districts that do NOT serve Kindergarten and Grade 1 students do NOT have to complete the K-1 SAFT training module and those who do not serve Grades 2 through 3 students do NOT have to complete the Grades 2 and 3 SAFT training module. </a:t>
            </a:r>
          </a:p>
          <a:p>
            <a:pPr>
              <a:buNone/>
            </a:pPr>
            <a:r>
              <a:rPr lang="en-US" dirty="0"/>
              <a:t>  </a:t>
            </a:r>
          </a:p>
          <a:p>
            <a:pPr>
              <a:buNone/>
            </a:pPr>
            <a:r>
              <a:rPr lang="en-US" dirty="0"/>
              <a:t>January 21 is the first available date that AZELLA DTCs PAN accounts will be enabled for the Spring 2021 Reassessment Test administration and the 2021 SAFT administration. PAN accounts will be enabled for both test administrations </a:t>
            </a:r>
            <a:r>
              <a:rPr lang="en-US" b="1" dirty="0"/>
              <a:t>after</a:t>
            </a:r>
            <a:r>
              <a:rPr lang="en-US" dirty="0"/>
              <a:t> the required training modules have been completed and verified by ADE. Once an AZELLA DTC PAN account is enabled, the DTC will be able to move between the test administrations to edit and add additional PAN users, review the pre-registrations, submit Work Requests for students who have transferred into your district since January 7, register students for the test, and add students to test sessions. What an AZELLA DTC or STC does for the Spring 2021 Reassessment Test administration must ALSO be completed for the SAFT administration. Information is not automatically copied between test administrations.   </a:t>
            </a:r>
          </a:p>
          <a:p>
            <a:pPr>
              <a:buNone/>
            </a:pPr>
            <a:endParaRPr lang="en-US" dirty="0"/>
          </a:p>
          <a:p>
            <a:pPr>
              <a:buNone/>
            </a:pPr>
            <a:r>
              <a:rPr lang="en-US" dirty="0"/>
              <a:t>During the week of January 25, districts will received their initial shipment of Stages 1 and 2 Spring Reassessment Test materials, the Grades Kindergarten through Grade 3 2021 Stand Alone Field Test materials, and the 2 different sets of Pre-ID Labels for the materials received. AZELLA DTCs may place an order for additional materials on January 29. Additional Pre-ID Labels will not be available.</a:t>
            </a:r>
          </a:p>
          <a:p>
            <a:pPr>
              <a:buNone/>
            </a:pPr>
            <a:endParaRPr lang="en-US" dirty="0"/>
          </a:p>
          <a:p>
            <a:pPr>
              <a:buNone/>
            </a:pPr>
            <a:r>
              <a:rPr lang="en-US" dirty="0"/>
              <a:t>February 1 is the opening day for the Spring 2021 AZELLA Reassessment Test and the 2021 AZELLA Stand Alone Field Test.</a:t>
            </a:r>
          </a:p>
        </p:txBody>
      </p:sp>
    </p:spTree>
    <p:extLst>
      <p:ext uri="{BB962C8B-B14F-4D97-AF65-F5344CB8AC3E}">
        <p14:creationId xmlns:p14="http://schemas.microsoft.com/office/powerpoint/2010/main" val="362311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latin typeface="Calibri"/>
                <a:cs typeface="Calibri"/>
              </a:rPr>
              <a:t>The best and quickest method of communication with the AZELLA Team is through email. Our email address is </a:t>
            </a:r>
            <a:r>
              <a:rPr lang="en-US">
                <a:latin typeface="Calibri"/>
                <a:cs typeface="Calibri"/>
                <a:hlinkClick r:id="rId3"/>
              </a:rPr>
              <a:t>AZELLA@azed.gov</a:t>
            </a:r>
            <a:r>
              <a:rPr lang="en-US">
                <a:latin typeface="Calibri"/>
                <a:cs typeface="Calibri"/>
              </a:rPr>
              <a:t>. </a:t>
            </a:r>
          </a:p>
        </p:txBody>
      </p:sp>
    </p:spTree>
    <p:extLst>
      <p:ext uri="{BB962C8B-B14F-4D97-AF65-F5344CB8AC3E}">
        <p14:creationId xmlns:p14="http://schemas.microsoft.com/office/powerpoint/2010/main" val="6164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141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996497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latin typeface="Calibri"/>
                <a:cs typeface="Calibri"/>
              </a:rPr>
              <a:t>Preventative Strategies:</a:t>
            </a:r>
            <a:endParaRPr lang="en-US"/>
          </a:p>
          <a:p>
            <a:r>
              <a:rPr lang="en-US">
                <a:latin typeface="Calibri"/>
                <a:cs typeface="Calibri"/>
              </a:rPr>
              <a:t>It is important for TAs to only open the test session that students need. TA should only approve students for the correct session.</a:t>
            </a:r>
            <a:endParaRPr lang="en-US"/>
          </a:p>
          <a:p>
            <a:r>
              <a:rPr lang="en-US">
                <a:latin typeface="Calibri"/>
                <a:cs typeface="Calibri"/>
              </a:rPr>
              <a:t>Once a student starts a test session, they should continue in that session. They can make up the original session at another time. </a:t>
            </a:r>
          </a:p>
          <a:p>
            <a:endParaRPr lang="en-US">
              <a:latin typeface="Calibri"/>
              <a:cs typeface="Calibri"/>
            </a:endParaRPr>
          </a:p>
          <a:p>
            <a:pPr marL="158750" indent="0">
              <a:buNone/>
            </a:pPr>
            <a:r>
              <a:rPr lang="en-US">
                <a:latin typeface="Calibri"/>
                <a:cs typeface="Calibri"/>
              </a:rPr>
              <a:t>Technical Errors:</a:t>
            </a:r>
          </a:p>
          <a:p>
            <a:r>
              <a:rPr lang="en-US">
                <a:latin typeface="Calibri"/>
                <a:cs typeface="Calibri"/>
              </a:rPr>
              <a:t>All responses are saved, so students can resume testing once the tech issue is resolved. </a:t>
            </a:r>
          </a:p>
          <a:p>
            <a:r>
              <a:rPr lang="en-US">
                <a:latin typeface="Calibri"/>
                <a:cs typeface="Calibri"/>
              </a:rPr>
              <a:t>Remind students that they should only use the letter and number keys on their keyboard. </a:t>
            </a:r>
          </a:p>
          <a:p>
            <a:pPr>
              <a:buNone/>
            </a:pPr>
            <a:endParaRPr lang="en-US">
              <a:latin typeface="Calibri"/>
              <a:cs typeface="Calibri"/>
            </a:endParaRPr>
          </a:p>
        </p:txBody>
      </p:sp>
    </p:spTree>
    <p:extLst>
      <p:ext uri="{BB962C8B-B14F-4D97-AF65-F5344CB8AC3E}">
        <p14:creationId xmlns:p14="http://schemas.microsoft.com/office/powerpoint/2010/main" val="1647510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latin typeface="Calibri"/>
                <a:cs typeface="Calibri"/>
              </a:rPr>
              <a:t>A test invalidation means that the student's test opportunity is eliminated and the student has no further opportunities to test in this content area. </a:t>
            </a:r>
          </a:p>
          <a:p>
            <a:pPr>
              <a:buNone/>
            </a:pPr>
            <a:endParaRPr lang="en-US">
              <a:latin typeface="Calibri"/>
              <a:cs typeface="Calibri"/>
            </a:endParaRPr>
          </a:p>
        </p:txBody>
      </p:sp>
    </p:spTree>
    <p:extLst>
      <p:ext uri="{BB962C8B-B14F-4D97-AF65-F5344CB8AC3E}">
        <p14:creationId xmlns:p14="http://schemas.microsoft.com/office/powerpoint/2010/main" val="1268498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latin typeface="Calibri"/>
                <a:cs typeface="Calibri"/>
              </a:rPr>
              <a:t>AZELLA, the Arizona English Language Learner Assessment, is a state assessment. The AZELLA tests are required by state and federal laws. The AZELLA tests are required for the identification of students with an English language acquisition need and for determining English language acquisition growth over time. The AZELLA test is required for entering and exiting EL program services. </a:t>
            </a:r>
          </a:p>
        </p:txBody>
      </p:sp>
    </p:spTree>
    <p:extLst>
      <p:ext uri="{BB962C8B-B14F-4D97-AF65-F5344CB8AC3E}">
        <p14:creationId xmlns:p14="http://schemas.microsoft.com/office/powerpoint/2010/main" val="408587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latin typeface="Calibri"/>
                <a:cs typeface="Calibri"/>
              </a:rPr>
              <a:t>There are 3 AZELLA Test administrations for school year 2020-2021. The AZELLA Placement Test runs from August 17, 2020 through May 14, 2021.</a:t>
            </a:r>
          </a:p>
          <a:p>
            <a:pPr>
              <a:buNone/>
            </a:pPr>
            <a:r>
              <a:rPr lang="en-US">
                <a:latin typeface="Calibri"/>
                <a:cs typeface="Calibri"/>
              </a:rPr>
              <a:t>The Spring 2021 AZELLA Reassessment Test administration window is February 1 through March 19, 2021.</a:t>
            </a:r>
          </a:p>
          <a:p>
            <a:pPr>
              <a:buNone/>
            </a:pPr>
            <a:r>
              <a:rPr lang="en-US">
                <a:latin typeface="Calibri"/>
                <a:cs typeface="Calibri"/>
              </a:rPr>
              <a:t>The 2021 AZELLA Stand Alone Field Test will be administered February 1 through April 2, 2021. </a:t>
            </a:r>
          </a:p>
          <a:p>
            <a:pPr>
              <a:buNone/>
            </a:pPr>
            <a:r>
              <a:rPr lang="en-US">
                <a:latin typeface="Calibri"/>
                <a:cs typeface="Calibri"/>
              </a:rPr>
              <a:t>The AZELLA District Test Coordinator must plan accordingly to accommodate the concurrent administration of all 3 AZELLA tests during February and March. </a:t>
            </a:r>
          </a:p>
        </p:txBody>
      </p:sp>
    </p:spTree>
    <p:extLst>
      <p:ext uri="{BB962C8B-B14F-4D97-AF65-F5344CB8AC3E}">
        <p14:creationId xmlns:p14="http://schemas.microsoft.com/office/powerpoint/2010/main" val="706716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The pre-testing AZELLA Placement Training and Qualifications Requirements document outlines that all AZELLA District Test Coordinators must complete the required "Annual" and "Placement Test" training modules as listed for the AZELLA DTC category in the AZELLA Training Management System, more commonly referred to as the ATMS.</a:t>
            </a:r>
          </a:p>
          <a:p>
            <a:pPr>
              <a:buNone/>
            </a:pPr>
            <a:endParaRPr lang="en-US"/>
          </a:p>
          <a:p>
            <a:pPr>
              <a:buNone/>
            </a:pPr>
            <a:r>
              <a:rPr lang="en-US"/>
              <a:t>For districts and school that serve Kindergarten through grade 2 student, there are 2 additional trainings and qualifications that must completed through Pearson's Understand Scoring site. For all who are expected to administer the Kindergarten Placement Test (KPT) and those who will be scoring the Stage II Placement extended Writing responses must have these qualifications before administering the KPT and scoring the Stage II extended Writing responses.</a:t>
            </a:r>
          </a:p>
          <a:p>
            <a:pPr>
              <a:buNone/>
            </a:pPr>
            <a:endParaRPr lang="en-US"/>
          </a:p>
          <a:p>
            <a:pPr>
              <a:buNone/>
            </a:pPr>
            <a:r>
              <a:rPr lang="en-US" err="1"/>
              <a:t>PearsonAccess</a:t>
            </a:r>
            <a:r>
              <a:rPr lang="en-US"/>
              <a:t> Next (PAN) is where students must be registered for an AZELLA test prior to a qualified DTC, STC, or Test Administrator testing the student.</a:t>
            </a:r>
          </a:p>
          <a:p>
            <a:pPr>
              <a:buNone/>
            </a:pPr>
            <a:endParaRPr lang="en-US"/>
          </a:p>
          <a:p>
            <a:pPr>
              <a:buNone/>
            </a:pPr>
            <a:r>
              <a:rPr lang="en-US"/>
              <a:t>AZELLA District Test Coordinators All students who are required to be administered the AZELLA Placement Test </a:t>
            </a:r>
            <a:r>
              <a:rPr lang="en-US" b="1"/>
              <a:t>must be administered the test</a:t>
            </a:r>
            <a:r>
              <a:rPr lang="en-US"/>
              <a:t> as soon as practicable. All AZELLA tests must be administered in-person in a secure testing environment at the district office or an official school building. When students are attending school in-person, they should be assessed as soon as possible. Students who are learning remotely may be administered the AZELLA Placement Test by appointment. </a:t>
            </a:r>
          </a:p>
        </p:txBody>
      </p:sp>
    </p:spTree>
    <p:extLst>
      <p:ext uri="{BB962C8B-B14F-4D97-AF65-F5344CB8AC3E}">
        <p14:creationId xmlns:p14="http://schemas.microsoft.com/office/powerpoint/2010/main" val="123861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latin typeface="Calibri"/>
                <a:cs typeface="Calibri"/>
              </a:rPr>
              <a:t>AZELLA Placement testing continues throughout November and December 2020. </a:t>
            </a:r>
          </a:p>
          <a:p>
            <a:pPr>
              <a:buNone/>
            </a:pPr>
            <a:endParaRPr lang="en-US"/>
          </a:p>
          <a:p>
            <a:pPr>
              <a:buNone/>
            </a:pPr>
            <a:r>
              <a:rPr lang="en-US">
                <a:latin typeface="Calibri"/>
                <a:cs typeface="Calibri"/>
              </a:rPr>
              <a:t>On November 13, ADE will be extracting Kindergarten through Grade 3 EL student data as shown on the district and schools EL73 – EL Student Need Report. This data is given to Pearson to upload into PAN so that DTCs and STCs can view and edit these counts during the Participation Counts task in December.</a:t>
            </a:r>
          </a:p>
          <a:p>
            <a:pPr>
              <a:buNone/>
            </a:pPr>
            <a:endParaRPr lang="en-US">
              <a:latin typeface="Calibri"/>
              <a:cs typeface="Calibri"/>
            </a:endParaRPr>
          </a:p>
          <a:p>
            <a:pPr>
              <a:buNone/>
            </a:pPr>
            <a:r>
              <a:rPr lang="en-US">
                <a:latin typeface="Calibri"/>
                <a:cs typeface="Calibri"/>
              </a:rPr>
              <a:t>During the week of November 23, specific date is to be determined, will be providing an AZELLA Stand Alone Field Test webinar. Please refer to the November 2020 edition of The Examiner newsletter for additional information, including a registration link, for this very important webinar.</a:t>
            </a:r>
          </a:p>
          <a:p>
            <a:pPr>
              <a:buNone/>
            </a:pPr>
            <a:endParaRPr lang="en-US">
              <a:latin typeface="Calibri"/>
              <a:cs typeface="Calibri"/>
            </a:endParaRPr>
          </a:p>
          <a:p>
            <a:pPr>
              <a:buNone/>
            </a:pPr>
            <a:r>
              <a:rPr lang="en-US">
                <a:latin typeface="Calibri"/>
                <a:cs typeface="Calibri"/>
              </a:rPr>
              <a:t>November 16 through December 18 is the Mid-Year AZELLA Placement testing window is strictly for qualified High School students only this school year. The Mid-Year Placement Test is exclusively for </a:t>
            </a:r>
            <a:r>
              <a:rPr lang="en-US" b="1"/>
              <a:t>Grades 9–12</a:t>
            </a:r>
            <a:r>
              <a:rPr lang="en-US"/>
              <a:t> students whose most recent AZELLA test was administered during school year 2019-2020, has an Overall Proficiency Level of Intermediate, and qualifies for re-administration of the AZELLA Placement Test with the </a:t>
            </a:r>
            <a:r>
              <a:rPr lang="en-US" b="1"/>
              <a:t>intention of demonstrating proficiency</a:t>
            </a:r>
            <a:r>
              <a:rPr lang="en-US"/>
              <a:t> and moving into a mainstream classroom at the start of the next school semester.</a:t>
            </a:r>
          </a:p>
          <a:p>
            <a:pPr>
              <a:buNone/>
            </a:pPr>
            <a:endParaRPr lang="en-US"/>
          </a:p>
          <a:p>
            <a:pPr>
              <a:buNone/>
            </a:pPr>
            <a:r>
              <a:rPr lang="en-US"/>
              <a:t>AZELLA District Test Coordinators from districts that serve Kindergarten through Grade 3 students must complete the Participation Counts in PAN during a 2-week window from December 7 through December 18, 2020. </a:t>
            </a:r>
          </a:p>
        </p:txBody>
      </p:sp>
    </p:spTree>
    <p:extLst>
      <p:ext uri="{BB962C8B-B14F-4D97-AF65-F5344CB8AC3E}">
        <p14:creationId xmlns:p14="http://schemas.microsoft.com/office/powerpoint/2010/main" val="3552922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1"/>
        <p:cNvGrpSpPr/>
        <p:nvPr/>
      </p:nvGrpSpPr>
      <p:grpSpPr>
        <a:xfrm>
          <a:off x="0" y="0"/>
          <a:ext cx="0" cy="0"/>
          <a:chOff x="0" y="0"/>
          <a:chExt cx="0" cy="0"/>
        </a:xfrm>
      </p:grpSpPr>
      <p:sp>
        <p:nvSpPr>
          <p:cNvPr id="14" name="Google Shape;14;p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p:nvPr userDrawn="1"/>
        </p:nvSpPr>
        <p:spPr>
          <a:xfrm>
            <a:off x="0" y="74363"/>
            <a:ext cx="9144000" cy="132203"/>
          </a:xfrm>
          <a:prstGeom prst="rect">
            <a:avLst/>
          </a:prstGeom>
          <a:solidFill>
            <a:srgbClr val="0121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19" name="Google Shape;19;p2"/>
          <p:cNvSpPr/>
          <p:nvPr/>
        </p:nvSpPr>
        <p:spPr>
          <a:xfrm>
            <a:off x="0" y="0"/>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20" name="Google Shape;20;p2"/>
          <p:cNvSpPr/>
          <p:nvPr userDrawn="1"/>
        </p:nvSpPr>
        <p:spPr>
          <a:xfrm>
            <a:off x="0" y="232322"/>
            <a:ext cx="9144000" cy="54884"/>
          </a:xfrm>
          <a:prstGeom prst="rect">
            <a:avLst/>
          </a:prstGeom>
          <a:solidFill>
            <a:srgbClr val="FCAF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21" name="Google Shape;21;p2"/>
          <p:cNvSpPr/>
          <p:nvPr/>
        </p:nvSpPr>
        <p:spPr>
          <a:xfrm>
            <a:off x="0" y="5080318"/>
            <a:ext cx="9144000" cy="54884"/>
          </a:xfrm>
          <a:prstGeom prst="rect">
            <a:avLst/>
          </a:prstGeom>
          <a:solidFill>
            <a:srgbClr val="D013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17" name="Slide Number Placeholder 7">
            <a:extLst>
              <a:ext uri="{FF2B5EF4-FFF2-40B4-BE49-F238E27FC236}">
                <a16:creationId xmlns:a16="http://schemas.microsoft.com/office/drawing/2014/main" id="{67157DF4-07F0-4122-8A12-64D11C5D9B66}"/>
              </a:ext>
            </a:extLst>
          </p:cNvPr>
          <p:cNvSpPr>
            <a:spLocks noGrp="1"/>
          </p:cNvSpPr>
          <p:nvPr>
            <p:ph type="sldNum" idx="12"/>
          </p:nvPr>
        </p:nvSpPr>
        <p:spPr>
          <a:xfrm>
            <a:off x="7024678" y="4767264"/>
            <a:ext cx="2057400" cy="273844"/>
          </a:xfrm>
        </p:spPr>
        <p:txBody>
          <a:bodyPr/>
          <a:lstStyle>
            <a:lvl1pPr>
              <a:defRPr sz="1050" b="1"/>
            </a:lvl1pPr>
          </a:lstStyle>
          <a:p>
            <a:fld id="{00000000-1234-1234-1234-123412341234}" type="slidenum">
              <a:rPr lang="en-US" smtClean="0"/>
              <a:pPr/>
              <a:t>‹#›</a:t>
            </a:fld>
            <a:endParaRPr lang="en-US"/>
          </a:p>
        </p:txBody>
      </p:sp>
      <p:pic>
        <p:nvPicPr>
          <p:cNvPr id="4" name="Picture 3">
            <a:extLst>
              <a:ext uri="{FF2B5EF4-FFF2-40B4-BE49-F238E27FC236}">
                <a16:creationId xmlns:a16="http://schemas.microsoft.com/office/drawing/2014/main" id="{9EB3075E-B2E5-4AB4-8DAF-8C6FAD45926D}"/>
              </a:ext>
            </a:extLst>
          </p:cNvPr>
          <p:cNvPicPr>
            <a:picLocks noChangeAspect="1"/>
          </p:cNvPicPr>
          <p:nvPr userDrawn="1"/>
        </p:nvPicPr>
        <p:blipFill>
          <a:blip r:embed="rId2"/>
          <a:stretch>
            <a:fillRect/>
          </a:stretch>
        </p:blipFill>
        <p:spPr>
          <a:xfrm>
            <a:off x="61921" y="4681470"/>
            <a:ext cx="379243" cy="379243"/>
          </a:xfrm>
          <a:prstGeom prst="rect">
            <a:avLst/>
          </a:prstGeom>
        </p:spPr>
      </p:pic>
      <p:sp>
        <p:nvSpPr>
          <p:cNvPr id="16" name="Google Shape;111;p13">
            <a:extLst>
              <a:ext uri="{FF2B5EF4-FFF2-40B4-BE49-F238E27FC236}">
                <a16:creationId xmlns:a16="http://schemas.microsoft.com/office/drawing/2014/main" id="{1E07C217-D742-4115-9FB0-12FD22DCCEF7}"/>
              </a:ext>
            </a:extLst>
          </p:cNvPr>
          <p:cNvSpPr txBox="1">
            <a:spLocks/>
          </p:cNvSpPr>
          <p:nvPr userDrawn="1"/>
        </p:nvSpPr>
        <p:spPr>
          <a:xfrm>
            <a:off x="628650" y="1598122"/>
            <a:ext cx="7934100" cy="2299129"/>
          </a:xfrm>
          <a:prstGeom prst="rect">
            <a:avLst/>
          </a:prstGeom>
          <a:solidFill>
            <a:srgbClr val="0121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F1C232"/>
              </a:buClr>
              <a:buSzPts val="4000"/>
            </a:pPr>
            <a:endParaRPr lang="en-US" sz="2400" b="1">
              <a:solidFill>
                <a:srgbClr val="FCAF17"/>
              </a:solidFill>
              <a:latin typeface="+mj-lt"/>
            </a:endParaRPr>
          </a:p>
        </p:txBody>
      </p:sp>
      <p:cxnSp>
        <p:nvCxnSpPr>
          <p:cNvPr id="23" name="Google Shape;113;p13">
            <a:extLst>
              <a:ext uri="{FF2B5EF4-FFF2-40B4-BE49-F238E27FC236}">
                <a16:creationId xmlns:a16="http://schemas.microsoft.com/office/drawing/2014/main" id="{6BC09F54-C7EE-4743-B8D0-50ABBD4A7109}"/>
              </a:ext>
            </a:extLst>
          </p:cNvPr>
          <p:cNvCxnSpPr/>
          <p:nvPr userDrawn="1"/>
        </p:nvCxnSpPr>
        <p:spPr>
          <a:xfrm rot="10800000" flipH="1">
            <a:off x="5955825" y="4191646"/>
            <a:ext cx="2565600" cy="15300"/>
          </a:xfrm>
          <a:prstGeom prst="straightConnector1">
            <a:avLst/>
          </a:prstGeom>
          <a:noFill/>
          <a:ln w="76200" cap="flat" cmpd="sng">
            <a:solidFill>
              <a:srgbClr val="012169"/>
            </a:solidFill>
            <a:prstDash val="solid"/>
            <a:round/>
            <a:headEnd type="none" w="sm" len="sm"/>
            <a:tailEnd type="none" w="sm" len="sm"/>
          </a:ln>
        </p:spPr>
      </p:cxnSp>
      <p:cxnSp>
        <p:nvCxnSpPr>
          <p:cNvPr id="24" name="Google Shape;114;p13">
            <a:extLst>
              <a:ext uri="{FF2B5EF4-FFF2-40B4-BE49-F238E27FC236}">
                <a16:creationId xmlns:a16="http://schemas.microsoft.com/office/drawing/2014/main" id="{7B4C5429-2399-4421-B10F-7AF6BDE93042}"/>
              </a:ext>
            </a:extLst>
          </p:cNvPr>
          <p:cNvCxnSpPr/>
          <p:nvPr userDrawn="1"/>
        </p:nvCxnSpPr>
        <p:spPr>
          <a:xfrm rot="10800000" flipH="1">
            <a:off x="662177" y="4199296"/>
            <a:ext cx="2526000" cy="15300"/>
          </a:xfrm>
          <a:prstGeom prst="straightConnector1">
            <a:avLst/>
          </a:prstGeom>
          <a:noFill/>
          <a:ln w="76200" cap="flat" cmpd="sng">
            <a:solidFill>
              <a:srgbClr val="012169"/>
            </a:solidFill>
            <a:prstDash val="solid"/>
            <a:round/>
            <a:headEnd type="none" w="sm" len="sm"/>
            <a:tailEnd type="none" w="sm" len="sm"/>
          </a:ln>
        </p:spPr>
      </p:cxnSp>
      <p:cxnSp>
        <p:nvCxnSpPr>
          <p:cNvPr id="25" name="Google Shape;115;p13">
            <a:extLst>
              <a:ext uri="{FF2B5EF4-FFF2-40B4-BE49-F238E27FC236}">
                <a16:creationId xmlns:a16="http://schemas.microsoft.com/office/drawing/2014/main" id="{C4500E26-C9DF-40A2-AE95-67658C55D47C}"/>
              </a:ext>
            </a:extLst>
          </p:cNvPr>
          <p:cNvCxnSpPr/>
          <p:nvPr userDrawn="1"/>
        </p:nvCxnSpPr>
        <p:spPr>
          <a:xfrm>
            <a:off x="3129600" y="4214596"/>
            <a:ext cx="2884800" cy="11100"/>
          </a:xfrm>
          <a:prstGeom prst="straightConnector1">
            <a:avLst/>
          </a:prstGeom>
          <a:noFill/>
          <a:ln w="76200" cap="flat" cmpd="sng">
            <a:solidFill>
              <a:srgbClr val="FCAF17"/>
            </a:solidFill>
            <a:prstDash val="solid"/>
            <a:round/>
            <a:headEnd type="none" w="sm" len="sm"/>
            <a:tailEnd type="none" w="sm" len="sm"/>
          </a:ln>
        </p:spPr>
      </p:cxnSp>
      <p:sp>
        <p:nvSpPr>
          <p:cNvPr id="22" name="Title 1">
            <a:extLst>
              <a:ext uri="{FF2B5EF4-FFF2-40B4-BE49-F238E27FC236}">
                <a16:creationId xmlns:a16="http://schemas.microsoft.com/office/drawing/2014/main" id="{D7B0829D-A7F5-449C-AF0B-4313DF721886}"/>
              </a:ext>
            </a:extLst>
          </p:cNvPr>
          <p:cNvSpPr>
            <a:spLocks noGrp="1"/>
          </p:cNvSpPr>
          <p:nvPr>
            <p:ph type="ctrTitle"/>
          </p:nvPr>
        </p:nvSpPr>
        <p:spPr>
          <a:xfrm>
            <a:off x="714777" y="1687131"/>
            <a:ext cx="7800573" cy="2073500"/>
          </a:xfrm>
        </p:spPr>
        <p:txBody>
          <a:bodyPr anchor="ctr" anchorCtr="0"/>
          <a:lstStyle>
            <a:lvl1pPr algn="ctr">
              <a:defRPr sz="5400">
                <a:solidFill>
                  <a:schemeClr val="bg1"/>
                </a:solidFill>
              </a:defRPr>
            </a:lvl1pPr>
          </a:lstStyle>
          <a:p>
            <a:r>
              <a:rPr lang="en-US"/>
              <a:t>Click to edit Master title style</a:t>
            </a:r>
          </a:p>
        </p:txBody>
      </p:sp>
      <p:pic>
        <p:nvPicPr>
          <p:cNvPr id="2" name="Picture 1">
            <a:extLst>
              <a:ext uri="{FF2B5EF4-FFF2-40B4-BE49-F238E27FC236}">
                <a16:creationId xmlns:a16="http://schemas.microsoft.com/office/drawing/2014/main" id="{FE827251-9DEB-4FE9-9E2D-149A2E12457E}"/>
              </a:ext>
            </a:extLst>
          </p:cNvPr>
          <p:cNvPicPr>
            <a:picLocks noChangeAspect="1"/>
          </p:cNvPicPr>
          <p:nvPr userDrawn="1"/>
        </p:nvPicPr>
        <p:blipFill>
          <a:blip r:embed="rId3"/>
          <a:stretch>
            <a:fillRect/>
          </a:stretch>
        </p:blipFill>
        <p:spPr>
          <a:xfrm>
            <a:off x="2378625" y="508760"/>
            <a:ext cx="3894191" cy="8808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A20A5-45F6-4506-A543-F54842A2A3F1}"/>
              </a:ext>
            </a:extLst>
          </p:cNvPr>
          <p:cNvSpPr>
            <a:spLocks noGrp="1"/>
          </p:cNvSpPr>
          <p:nvPr>
            <p:ph type="dt" sz="half" idx="10"/>
          </p:nvPr>
        </p:nvSpPr>
        <p:spPr/>
        <p:txBody>
          <a:bodyPr/>
          <a:lstStyle/>
          <a:p>
            <a:fld id="{7BBD89EB-C813-4396-A969-B9084DCB0EEC}" type="datetimeFigureOut">
              <a:rPr lang="en-US" smtClean="0"/>
              <a:t>10/16/2020</a:t>
            </a:fld>
            <a:endParaRPr lang="en-US"/>
          </a:p>
        </p:txBody>
      </p:sp>
      <p:sp>
        <p:nvSpPr>
          <p:cNvPr id="3" name="Footer Placeholder 2">
            <a:extLst>
              <a:ext uri="{FF2B5EF4-FFF2-40B4-BE49-F238E27FC236}">
                <a16:creationId xmlns:a16="http://schemas.microsoft.com/office/drawing/2014/main" id="{566C56C1-CF3F-4B8F-9D1A-81341928CF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B971F7-6A87-487A-AB48-6EC5B80872DA}"/>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21390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12"/>
          <p:cNvSpPr txBox="1">
            <a:spLocks noGrp="1"/>
          </p:cNvSpPr>
          <p:nvPr>
            <p:ph type="title"/>
          </p:nvPr>
        </p:nvSpPr>
        <p:spPr>
          <a:xfrm rot="5400000">
            <a:off x="5350074"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2"/>
          <p:cNvSpPr txBox="1">
            <a:spLocks noGrp="1"/>
          </p:cNvSpPr>
          <p:nvPr>
            <p:ph type="body" idx="1"/>
          </p:nvPr>
        </p:nvSpPr>
        <p:spPr>
          <a:xfrm rot="5400000">
            <a:off x="1349574"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4" name="Google Shape;104;p1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1657351" y="1200151"/>
            <a:ext cx="3435350" cy="2018108"/>
          </a:xfrm>
          <a:prstGeom prst="rect">
            <a:avLst/>
          </a:prstGeom>
        </p:spPr>
        <p:txBody>
          <a:bodyPr vert="horz" lIns="68580" tIns="34290" rIns="68580" bIns="3429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3750"/>
          </a:p>
        </p:txBody>
      </p:sp>
    </p:spTree>
    <p:extLst>
      <p:ext uri="{BB962C8B-B14F-4D97-AF65-F5344CB8AC3E}">
        <p14:creationId xmlns:p14="http://schemas.microsoft.com/office/powerpoint/2010/main" val="416025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E4D-9633-46A1-B05A-F5CE0D533BC4}"/>
              </a:ext>
            </a:extLst>
          </p:cNvPr>
          <p:cNvSpPr>
            <a:spLocks noGrp="1"/>
          </p:cNvSpPr>
          <p:nvPr>
            <p:ph type="title"/>
          </p:nvPr>
        </p:nvSpPr>
        <p:spPr/>
        <p:txBody>
          <a:bodyPr/>
          <a:lstStyle>
            <a:lvl1pPr>
              <a:defRPr sz="3600"/>
            </a:lvl1pPr>
          </a:lstStyle>
          <a:p>
            <a:r>
              <a:rPr lang="en-US"/>
              <a:t>Click to edit Master title style</a:t>
            </a:r>
          </a:p>
        </p:txBody>
      </p:sp>
      <p:sp>
        <p:nvSpPr>
          <p:cNvPr id="3" name="Date Placeholder 2">
            <a:extLst>
              <a:ext uri="{FF2B5EF4-FFF2-40B4-BE49-F238E27FC236}">
                <a16:creationId xmlns:a16="http://schemas.microsoft.com/office/drawing/2014/main" id="{7B7FD843-873E-4DE3-B7C0-3462DD0EDA57}"/>
              </a:ext>
            </a:extLst>
          </p:cNvPr>
          <p:cNvSpPr>
            <a:spLocks noGrp="1"/>
          </p:cNvSpPr>
          <p:nvPr>
            <p:ph type="dt" sz="half" idx="10"/>
          </p:nvPr>
        </p:nvSpPr>
        <p:spPr/>
        <p:txBody>
          <a:bodyPr/>
          <a:lstStyle/>
          <a:p>
            <a:fld id="{7BBD89EB-C813-4396-A969-B9084DCB0EEC}" type="datetimeFigureOut">
              <a:rPr lang="en-US" smtClean="0"/>
              <a:t>10/16/2020</a:t>
            </a:fld>
            <a:endParaRPr lang="en-US"/>
          </a:p>
        </p:txBody>
      </p:sp>
      <p:sp>
        <p:nvSpPr>
          <p:cNvPr id="4" name="Footer Placeholder 3">
            <a:extLst>
              <a:ext uri="{FF2B5EF4-FFF2-40B4-BE49-F238E27FC236}">
                <a16:creationId xmlns:a16="http://schemas.microsoft.com/office/drawing/2014/main" id="{0CD57FCF-9733-4DA0-B594-F172695D38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7206DB-7A53-495F-BDA5-3C3AD2FB11A4}"/>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05752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p>
            <a:fld id="{7BBD89EB-C813-4396-A969-B9084DCB0EEC}" type="datetimeFigureOut">
              <a:rPr lang="en-US" smtClean="0"/>
              <a:t>10/16/2020</a:t>
            </a:fld>
            <a:endParaRPr lang="en-US"/>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
        <p:nvSpPr>
          <p:cNvPr id="10" name="Google Shape;111;p13">
            <a:extLst>
              <a:ext uri="{FF2B5EF4-FFF2-40B4-BE49-F238E27FC236}">
                <a16:creationId xmlns:a16="http://schemas.microsoft.com/office/drawing/2014/main" id="{52A4DFE2-DA54-44FB-8D58-76452DAE4053}"/>
              </a:ext>
            </a:extLst>
          </p:cNvPr>
          <p:cNvSpPr txBox="1">
            <a:spLocks/>
          </p:cNvSpPr>
          <p:nvPr userDrawn="1"/>
        </p:nvSpPr>
        <p:spPr>
          <a:xfrm>
            <a:off x="0" y="249216"/>
            <a:ext cx="9144000" cy="829340"/>
          </a:xfrm>
          <a:prstGeom prst="rect">
            <a:avLst/>
          </a:prstGeom>
          <a:solidFill>
            <a:srgbClr val="0121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F1C232"/>
              </a:buClr>
              <a:buSzPts val="4000"/>
              <a:buFont typeface="Calibri"/>
              <a:buNone/>
            </a:pPr>
            <a:endParaRPr lang="en-US" sz="1400" b="1">
              <a:solidFill>
                <a:schemeClr val="bg1"/>
              </a:solidFill>
              <a:latin typeface="+mn-lt"/>
            </a:endParaRPr>
          </a:p>
        </p:txBody>
      </p:sp>
      <p:sp>
        <p:nvSpPr>
          <p:cNvPr id="11" name="Title 1">
            <a:extLst>
              <a:ext uri="{FF2B5EF4-FFF2-40B4-BE49-F238E27FC236}">
                <a16:creationId xmlns:a16="http://schemas.microsoft.com/office/drawing/2014/main" id="{25EED97E-AD71-4E8B-97BE-DFA80FF2A593}"/>
              </a:ext>
            </a:extLst>
          </p:cNvPr>
          <p:cNvSpPr>
            <a:spLocks noGrp="1"/>
          </p:cNvSpPr>
          <p:nvPr>
            <p:ph type="title"/>
          </p:nvPr>
        </p:nvSpPr>
        <p:spPr>
          <a:xfrm>
            <a:off x="628650" y="294297"/>
            <a:ext cx="7886700" cy="739177"/>
          </a:xfrm>
        </p:spPr>
        <p:txBody>
          <a:bodyPr/>
          <a:lstStyle>
            <a:lvl1pP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99056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6B7010-3E86-47DA-9B8E-5AD39CBBE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p>
            <a:fld id="{7BBD89EB-C813-4396-A969-B9084DCB0EEC}" type="datetimeFigureOut">
              <a:rPr lang="en-US" smtClean="0"/>
              <a:t>10/16/2020</a:t>
            </a:fld>
            <a:endParaRPr lang="en-US"/>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
        <p:nvSpPr>
          <p:cNvPr id="10" name="Google Shape;111;p13">
            <a:extLst>
              <a:ext uri="{FF2B5EF4-FFF2-40B4-BE49-F238E27FC236}">
                <a16:creationId xmlns:a16="http://schemas.microsoft.com/office/drawing/2014/main" id="{52A4DFE2-DA54-44FB-8D58-76452DAE4053}"/>
              </a:ext>
            </a:extLst>
          </p:cNvPr>
          <p:cNvSpPr txBox="1">
            <a:spLocks/>
          </p:cNvSpPr>
          <p:nvPr userDrawn="1"/>
        </p:nvSpPr>
        <p:spPr>
          <a:xfrm>
            <a:off x="0" y="249216"/>
            <a:ext cx="9144000" cy="829340"/>
          </a:xfrm>
          <a:prstGeom prst="rect">
            <a:avLst/>
          </a:prstGeom>
          <a:solidFill>
            <a:srgbClr val="0121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F1C232"/>
              </a:buClr>
              <a:buSzPts val="4000"/>
              <a:buFont typeface="Calibri"/>
              <a:buNone/>
            </a:pPr>
            <a:endParaRPr lang="en-US" sz="1400" b="1">
              <a:solidFill>
                <a:schemeClr val="bg1"/>
              </a:solidFill>
              <a:latin typeface="+mn-lt"/>
            </a:endParaRPr>
          </a:p>
        </p:txBody>
      </p:sp>
      <p:sp>
        <p:nvSpPr>
          <p:cNvPr id="11" name="Title 1">
            <a:extLst>
              <a:ext uri="{FF2B5EF4-FFF2-40B4-BE49-F238E27FC236}">
                <a16:creationId xmlns:a16="http://schemas.microsoft.com/office/drawing/2014/main" id="{25EED97E-AD71-4E8B-97BE-DFA80FF2A593}"/>
              </a:ext>
            </a:extLst>
          </p:cNvPr>
          <p:cNvSpPr>
            <a:spLocks noGrp="1"/>
          </p:cNvSpPr>
          <p:nvPr>
            <p:ph type="title"/>
          </p:nvPr>
        </p:nvSpPr>
        <p:spPr>
          <a:xfrm>
            <a:off x="628650" y="294297"/>
            <a:ext cx="7886700" cy="739177"/>
          </a:xfrm>
        </p:spPr>
        <p:txBody>
          <a:bodyPr/>
          <a:lstStyle>
            <a:lvl1pP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209724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8C90-0DFD-4660-9007-5B459005080F}"/>
              </a:ext>
            </a:extLst>
          </p:cNvPr>
          <p:cNvSpPr>
            <a:spLocks noGrp="1"/>
          </p:cNvSpPr>
          <p:nvPr>
            <p:ph type="title"/>
          </p:nvPr>
        </p:nvSpPr>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496B7010-3E86-47DA-9B8E-5AD39CBBE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p>
            <a:fld id="{7BBD89EB-C813-4396-A969-B9084DCB0EEC}" type="datetimeFigureOut">
              <a:rPr lang="en-US" smtClean="0"/>
              <a:t>10/16/2020</a:t>
            </a:fld>
            <a:endParaRPr lang="en-US"/>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2712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2079-4EA6-4070-A506-9108994E346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118F7C0-A974-46E4-91CA-77EC43033CB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3B16B-C7E5-47D7-8D37-8336086246CD}"/>
              </a:ext>
            </a:extLst>
          </p:cNvPr>
          <p:cNvSpPr>
            <a:spLocks noGrp="1"/>
          </p:cNvSpPr>
          <p:nvPr>
            <p:ph type="dt" sz="half" idx="10"/>
          </p:nvPr>
        </p:nvSpPr>
        <p:spPr/>
        <p:txBody>
          <a:bodyPr/>
          <a:lstStyle/>
          <a:p>
            <a:fld id="{7BBD89EB-C813-4396-A969-B9084DCB0EEC}" type="datetimeFigureOut">
              <a:rPr lang="en-US" smtClean="0"/>
              <a:t>10/16/2020</a:t>
            </a:fld>
            <a:endParaRPr lang="en-US"/>
          </a:p>
        </p:txBody>
      </p:sp>
      <p:sp>
        <p:nvSpPr>
          <p:cNvPr id="5" name="Footer Placeholder 4">
            <a:extLst>
              <a:ext uri="{FF2B5EF4-FFF2-40B4-BE49-F238E27FC236}">
                <a16:creationId xmlns:a16="http://schemas.microsoft.com/office/drawing/2014/main" id="{4496C092-D3B9-4C98-9188-CC95AF04C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6C556-8FBF-430B-86A7-8C6D5D3FF92A}"/>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18132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638A-BDEC-426F-96C9-655B5A98D59E}"/>
              </a:ext>
            </a:extLst>
          </p:cNvPr>
          <p:cNvSpPr>
            <a:spLocks noGrp="1"/>
          </p:cNvSpPr>
          <p:nvPr>
            <p:ph type="title"/>
          </p:nvPr>
        </p:nvSpPr>
        <p:spPr>
          <a:xfrm>
            <a:off x="628650" y="630042"/>
            <a:ext cx="7886700" cy="739177"/>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3C63FB7A-1EFC-432A-BE61-CD36B653A3D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0C15D-6046-49BC-B3BF-3F5231C7FF9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6EAE2-0409-41C6-A4B1-79EACA5D6CC0}"/>
              </a:ext>
            </a:extLst>
          </p:cNvPr>
          <p:cNvSpPr>
            <a:spLocks noGrp="1"/>
          </p:cNvSpPr>
          <p:nvPr>
            <p:ph type="dt" sz="half" idx="10"/>
          </p:nvPr>
        </p:nvSpPr>
        <p:spPr/>
        <p:txBody>
          <a:bodyPr/>
          <a:lstStyle/>
          <a:p>
            <a:fld id="{7BBD89EB-C813-4396-A969-B9084DCB0EEC}" type="datetimeFigureOut">
              <a:rPr lang="en-US" smtClean="0"/>
              <a:t>10/16/2020</a:t>
            </a:fld>
            <a:endParaRPr lang="en-US"/>
          </a:p>
        </p:txBody>
      </p:sp>
      <p:sp>
        <p:nvSpPr>
          <p:cNvPr id="6" name="Footer Placeholder 5">
            <a:extLst>
              <a:ext uri="{FF2B5EF4-FFF2-40B4-BE49-F238E27FC236}">
                <a16:creationId xmlns:a16="http://schemas.microsoft.com/office/drawing/2014/main" id="{D25484AF-9C33-4C48-B5B9-735752F6E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28488-9442-4F76-8DAC-16EED1319A90}"/>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226479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CF39-2565-419C-ACC6-6A67FA22D598}"/>
              </a:ext>
            </a:extLst>
          </p:cNvPr>
          <p:cNvSpPr>
            <a:spLocks noGrp="1"/>
          </p:cNvSpPr>
          <p:nvPr>
            <p:ph type="title"/>
          </p:nvPr>
        </p:nvSpPr>
        <p:spPr>
          <a:xfrm>
            <a:off x="629841" y="273844"/>
            <a:ext cx="7886700" cy="994172"/>
          </a:xfrm>
        </p:spPr>
        <p:txBody>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C1294664-428D-46E6-991F-A8619D790B9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60A10E5-C74E-41B2-BF61-E77499AE633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C8C70A-9980-433D-9443-8DB1A3FA2AB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C930123-D6FB-4C39-BB08-7D1C7141BDC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17077F-6AA3-460C-9C52-4C91E0E6D459}"/>
              </a:ext>
            </a:extLst>
          </p:cNvPr>
          <p:cNvSpPr>
            <a:spLocks noGrp="1"/>
          </p:cNvSpPr>
          <p:nvPr>
            <p:ph type="dt" sz="half" idx="10"/>
          </p:nvPr>
        </p:nvSpPr>
        <p:spPr/>
        <p:txBody>
          <a:bodyPr/>
          <a:lstStyle/>
          <a:p>
            <a:fld id="{7BBD89EB-C813-4396-A969-B9084DCB0EEC}" type="datetimeFigureOut">
              <a:rPr lang="en-US" smtClean="0"/>
              <a:t>10/16/2020</a:t>
            </a:fld>
            <a:endParaRPr lang="en-US"/>
          </a:p>
        </p:txBody>
      </p:sp>
      <p:sp>
        <p:nvSpPr>
          <p:cNvPr id="8" name="Footer Placeholder 7">
            <a:extLst>
              <a:ext uri="{FF2B5EF4-FFF2-40B4-BE49-F238E27FC236}">
                <a16:creationId xmlns:a16="http://schemas.microsoft.com/office/drawing/2014/main" id="{B5D212D1-9B84-45C4-9A91-9C8FAB74A3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1B8AF2-A9F6-4BD2-99DA-63232E6B5260}"/>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161181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1"/>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8" name="Google Shape;98;p1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655857"/>
            <a:ext cx="7886700" cy="73917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467694"/>
            <a:ext cx="7886700" cy="2932712"/>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 name="Google Shape;19;p2">
            <a:extLst>
              <a:ext uri="{FF2B5EF4-FFF2-40B4-BE49-F238E27FC236}">
                <a16:creationId xmlns:a16="http://schemas.microsoft.com/office/drawing/2014/main" id="{E0B886E1-31DD-47E4-991E-D0419D044F33}"/>
              </a:ext>
            </a:extLst>
          </p:cNvPr>
          <p:cNvSpPr/>
          <p:nvPr userDrawn="1"/>
        </p:nvSpPr>
        <p:spPr>
          <a:xfrm>
            <a:off x="0" y="0"/>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3" name="Google Shape;18;p2">
            <a:extLst>
              <a:ext uri="{FF2B5EF4-FFF2-40B4-BE49-F238E27FC236}">
                <a16:creationId xmlns:a16="http://schemas.microsoft.com/office/drawing/2014/main" id="{C9FBD724-6F55-43CD-8CC2-4A0A1B75F8FC}"/>
              </a:ext>
            </a:extLst>
          </p:cNvPr>
          <p:cNvSpPr/>
          <p:nvPr userDrawn="1"/>
        </p:nvSpPr>
        <p:spPr>
          <a:xfrm>
            <a:off x="0" y="55957"/>
            <a:ext cx="9144000" cy="132203"/>
          </a:xfrm>
          <a:prstGeom prst="rect">
            <a:avLst/>
          </a:prstGeom>
          <a:solidFill>
            <a:srgbClr val="0121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4" name="Google Shape;20;p2">
            <a:extLst>
              <a:ext uri="{FF2B5EF4-FFF2-40B4-BE49-F238E27FC236}">
                <a16:creationId xmlns:a16="http://schemas.microsoft.com/office/drawing/2014/main" id="{5D6257ED-6EBA-4B54-84A4-05FD8D4C1BA4}"/>
              </a:ext>
            </a:extLst>
          </p:cNvPr>
          <p:cNvSpPr/>
          <p:nvPr userDrawn="1"/>
        </p:nvSpPr>
        <p:spPr>
          <a:xfrm>
            <a:off x="0" y="193688"/>
            <a:ext cx="9144000" cy="54884"/>
          </a:xfrm>
          <a:prstGeom prst="rect">
            <a:avLst/>
          </a:prstGeom>
          <a:solidFill>
            <a:srgbClr val="FCAF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5" name="Google Shape;21;p2">
            <a:extLst>
              <a:ext uri="{FF2B5EF4-FFF2-40B4-BE49-F238E27FC236}">
                <a16:creationId xmlns:a16="http://schemas.microsoft.com/office/drawing/2014/main" id="{580220BB-DE2F-408B-A25B-07AC156821FC}"/>
              </a:ext>
            </a:extLst>
          </p:cNvPr>
          <p:cNvSpPr/>
          <p:nvPr userDrawn="1"/>
        </p:nvSpPr>
        <p:spPr>
          <a:xfrm>
            <a:off x="0" y="5086757"/>
            <a:ext cx="9144000" cy="54884"/>
          </a:xfrm>
          <a:prstGeom prst="rect">
            <a:avLst/>
          </a:prstGeom>
          <a:solidFill>
            <a:srgbClr val="D013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67" r:id="rId2"/>
    <p:sldLayoutId id="2147483669" r:id="rId3"/>
    <p:sldLayoutId id="2147483668" r:id="rId4"/>
    <p:sldLayoutId id="2147483661" r:id="rId5"/>
    <p:sldLayoutId id="2147483662" r:id="rId6"/>
    <p:sldLayoutId id="2147483677" r:id="rId7"/>
    <p:sldLayoutId id="2147483664" r:id="rId8"/>
    <p:sldLayoutId id="2147483657" r:id="rId9"/>
    <p:sldLayoutId id="2147483666" r:id="rId10"/>
    <p:sldLayoutId id="2147483658"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zed.gov/assessment/achievement-dtc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azed.gov/assessment/achievement-dtc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hyperlink" Target="https://www.azed.gov/assessment/menu-of-assessments" TargetMode="External"/><Relationship Id="rId3" Type="http://schemas.openxmlformats.org/officeDocument/2006/relationships/hyperlink" Target="https://www.azed.gov/assessment/dtc" TargetMode="External"/><Relationship Id="rId7" Type="http://schemas.openxmlformats.org/officeDocument/2006/relationships/hyperlink" Target="https://az.pearsonaccessnext.com/customer/index.action"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www.azed.gov/assessment/sci" TargetMode="External"/><Relationship Id="rId5" Type="http://schemas.openxmlformats.org/officeDocument/2006/relationships/hyperlink" Target="https://azm2portal.org/" TargetMode="External"/><Relationship Id="rId4" Type="http://schemas.openxmlformats.org/officeDocument/2006/relationships/hyperlink" Target="https://www.azed.gov/assessment/azm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AzSCI@azed.gov" TargetMode="External"/><Relationship Id="rId2" Type="http://schemas.openxmlformats.org/officeDocument/2006/relationships/hyperlink" Target="mailto:AzM2@azed.gov" TargetMode="External"/><Relationship Id="rId1" Type="http://schemas.openxmlformats.org/officeDocument/2006/relationships/slideLayout" Target="../slideLayouts/slideLayout3.xml"/><Relationship Id="rId4" Type="http://schemas.openxmlformats.org/officeDocument/2006/relationships/hyperlink" Target="mailto:Testing@azed.go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azed.gov/sites/default/files/2017/05/Alternate%20Assessment%20Eligibility-Rev%20July-19.pdf?id=591c55b23217e120c012fd74"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azed.gov/assessment"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azed.gov/sites/default/files/2019/09/District%20Test%20Coordinator%20Handbook%202019-2020.pdf?id=5d76cbe71dcb250f5ca59d40" TargetMode="External"/><Relationship Id="rId2" Type="http://schemas.openxmlformats.org/officeDocument/2006/relationships/hyperlink" Target="https://www.azed.gov/"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hyperlink" Target="https://www.msaaassessment.org/user?destination=tap-dashboard"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cms.azed.gov/home/GetDocumentFile?id=5e138e2003e2b31afcf54b19" TargetMode="External"/><Relationship Id="rId3" Type="http://schemas.openxmlformats.org/officeDocument/2006/relationships/hyperlink" Target="https://youtu.be/azhVRb85Q1w" TargetMode="External"/><Relationship Id="rId7" Type="http://schemas.openxmlformats.org/officeDocument/2006/relationships/hyperlink" Target="https://youtu.be/neoCVzGRnaA" TargetMode="External"/><Relationship Id="rId2" Type="http://schemas.openxmlformats.org/officeDocument/2006/relationships/hyperlink" Target="https://cms.azed.gov/home/GetDocumentFile?id=5e138d4403e2b31afcf54b02" TargetMode="External"/><Relationship Id="rId1" Type="http://schemas.openxmlformats.org/officeDocument/2006/relationships/slideLayout" Target="../slideLayouts/slideLayout7.xml"/><Relationship Id="rId6" Type="http://schemas.openxmlformats.org/officeDocument/2006/relationships/hyperlink" Target="https://cms.azed.gov/home/GetDocumentFile?id=5e138de603e2b31afcf54b10" TargetMode="External"/><Relationship Id="rId11" Type="http://schemas.openxmlformats.org/officeDocument/2006/relationships/hyperlink" Target="https://youtu.be/qUIlWfC_EMM" TargetMode="External"/><Relationship Id="rId5" Type="http://schemas.openxmlformats.org/officeDocument/2006/relationships/hyperlink" Target="https://youtu.be/TPN-kJTZacA" TargetMode="External"/><Relationship Id="rId10" Type="http://schemas.openxmlformats.org/officeDocument/2006/relationships/hyperlink" Target="https://cms.azed.gov/home/GetDocumentFile?id=5b8418d91dcb250c10084043" TargetMode="External"/><Relationship Id="rId4" Type="http://schemas.openxmlformats.org/officeDocument/2006/relationships/hyperlink" Target="https://cms.azed.gov/home/GetDocumentFile?id=5e138da003e2b31afcf54b07" TargetMode="External"/><Relationship Id="rId9" Type="http://schemas.openxmlformats.org/officeDocument/2006/relationships/hyperlink" Target="https://youtu.be/yC4tCoQYK4c"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s://cms.azed.gov/home/GetDocumentFile?id=5ebc7bc003e2b3149455478e"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31.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mailto:Testing@azed.gov" TargetMode="External"/><Relationship Id="rId1" Type="http://schemas.openxmlformats.org/officeDocument/2006/relationships/slideLayout" Target="../slideLayouts/slideLayout5.xml"/><Relationship Id="rId5" Type="http://schemas.openxmlformats.org/officeDocument/2006/relationships/hyperlink" Target="https://creativecommons.org/licenses/by-nc-nd/3.0/" TargetMode="External"/><Relationship Id="rId4" Type="http://schemas.openxmlformats.org/officeDocument/2006/relationships/hyperlink" Target="http://evergreenleaf.blogspot.com/2013/04/my-first-blog-award-liebster.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azed.gov/assessment/dtc"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azed.gov/assessment/dtc/" TargetMode="External"/><Relationship Id="rId2" Type="http://schemas.openxmlformats.org/officeDocument/2006/relationships/hyperlink" Target="https://www.azed.gov/assessment/examiner" TargetMode="External"/><Relationship Id="rId1" Type="http://schemas.openxmlformats.org/officeDocument/2006/relationships/slideLayout" Target="../slideLayouts/slideLayout5.xml"/><Relationship Id="rId5" Type="http://schemas.openxmlformats.org/officeDocument/2006/relationships/hyperlink" Target="https://www.azed.gov/assessment/dtc" TargetMode="External"/><Relationship Id="rId4" Type="http://schemas.openxmlformats.org/officeDocument/2006/relationships/hyperlink" Target="https://www.azed.gov/assessmen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FA12D0-6EF0-45D0-A586-73A10F3858F9}"/>
              </a:ext>
            </a:extLst>
          </p:cNvPr>
          <p:cNvSpPr>
            <a:spLocks noGrp="1"/>
          </p:cNvSpPr>
          <p:nvPr>
            <p:ph type="sldNum" idx="12"/>
          </p:nvPr>
        </p:nvSpPr>
        <p:spPr/>
        <p:txBody>
          <a:bodyPr/>
          <a:lstStyle/>
          <a:p>
            <a:fld id="{00000000-1234-1234-1234-123412341234}" type="slidenum">
              <a:rPr lang="en-US" smtClean="0"/>
              <a:pPr/>
              <a:t>1</a:t>
            </a:fld>
            <a:endParaRPr lang="en-US"/>
          </a:p>
        </p:txBody>
      </p:sp>
      <p:sp>
        <p:nvSpPr>
          <p:cNvPr id="3" name="Title 2">
            <a:extLst>
              <a:ext uri="{FF2B5EF4-FFF2-40B4-BE49-F238E27FC236}">
                <a16:creationId xmlns:a16="http://schemas.microsoft.com/office/drawing/2014/main" id="{C88045BB-6ADD-4B0C-BF64-23A9492F5C9A}"/>
              </a:ext>
            </a:extLst>
          </p:cNvPr>
          <p:cNvSpPr>
            <a:spLocks noGrp="1"/>
          </p:cNvSpPr>
          <p:nvPr>
            <p:ph type="ctrTitle"/>
          </p:nvPr>
        </p:nvSpPr>
        <p:spPr/>
        <p:txBody>
          <a:bodyPr/>
          <a:lstStyle/>
          <a:p>
            <a:r>
              <a:rPr lang="en-US" sz="7200"/>
              <a:t>Friday Focus: </a:t>
            </a:r>
            <a:br>
              <a:rPr lang="en-US" sz="4000"/>
            </a:br>
            <a:r>
              <a:rPr lang="en-US" sz="4000"/>
              <a:t>Things You Need to Know </a:t>
            </a:r>
            <a:br>
              <a:rPr lang="en-US" sz="4000"/>
            </a:br>
            <a:r>
              <a:rPr lang="en-US" sz="4000"/>
              <a:t>as a New DTC</a:t>
            </a:r>
          </a:p>
        </p:txBody>
      </p:sp>
      <p:sp>
        <p:nvSpPr>
          <p:cNvPr id="4" name="TextBox 3">
            <a:extLst>
              <a:ext uri="{FF2B5EF4-FFF2-40B4-BE49-F238E27FC236}">
                <a16:creationId xmlns:a16="http://schemas.microsoft.com/office/drawing/2014/main" id="{4F93C3FE-D1E5-41FF-9AD7-452CDF43F5F6}"/>
              </a:ext>
            </a:extLst>
          </p:cNvPr>
          <p:cNvSpPr txBox="1"/>
          <p:nvPr/>
        </p:nvSpPr>
        <p:spPr>
          <a:xfrm>
            <a:off x="803275" y="4518025"/>
            <a:ext cx="83629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ADE Assessments Team will have 4 more webinar sessions in this series for the 2020-2021 school year.</a:t>
            </a:r>
            <a:endParaRPr lang="en-US"/>
          </a:p>
        </p:txBody>
      </p:sp>
    </p:spTree>
    <p:extLst>
      <p:ext uri="{BB962C8B-B14F-4D97-AF65-F5344CB8AC3E}">
        <p14:creationId xmlns:p14="http://schemas.microsoft.com/office/powerpoint/2010/main" val="26952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F41C4B-2905-4D81-A5B4-58161517A7D6}"/>
              </a:ext>
            </a:extLst>
          </p:cNvPr>
          <p:cNvSpPr>
            <a:spLocks noGrp="1"/>
          </p:cNvSpPr>
          <p:nvPr>
            <p:ph type="sldNum" sz="quarter" idx="12"/>
          </p:nvPr>
        </p:nvSpPr>
        <p:spPr/>
        <p:txBody>
          <a:bodyPr/>
          <a:lstStyle/>
          <a:p>
            <a:fld id="{3AD94D69-2109-48F9-A00A-179699D0291F}" type="slidenum">
              <a:rPr lang="en-US" smtClean="0"/>
              <a:t>10</a:t>
            </a:fld>
            <a:endParaRPr lang="en-US"/>
          </a:p>
        </p:txBody>
      </p:sp>
      <p:sp>
        <p:nvSpPr>
          <p:cNvPr id="3" name="Title 2">
            <a:extLst>
              <a:ext uri="{FF2B5EF4-FFF2-40B4-BE49-F238E27FC236}">
                <a16:creationId xmlns:a16="http://schemas.microsoft.com/office/drawing/2014/main" id="{3B5776DB-96FC-40C7-9485-0AF0C7F94B20}"/>
              </a:ext>
            </a:extLst>
          </p:cNvPr>
          <p:cNvSpPr>
            <a:spLocks noGrp="1"/>
          </p:cNvSpPr>
          <p:nvPr>
            <p:ph type="title"/>
          </p:nvPr>
        </p:nvSpPr>
        <p:spPr/>
        <p:txBody>
          <a:bodyPr/>
          <a:lstStyle/>
          <a:p>
            <a:r>
              <a:rPr lang="en-US"/>
              <a:t>Updates and Testing Dates – AzM2/AASA</a:t>
            </a:r>
          </a:p>
        </p:txBody>
      </p:sp>
      <p:sp>
        <p:nvSpPr>
          <p:cNvPr id="8" name="TextBox 7">
            <a:extLst>
              <a:ext uri="{FF2B5EF4-FFF2-40B4-BE49-F238E27FC236}">
                <a16:creationId xmlns:a16="http://schemas.microsoft.com/office/drawing/2014/main" id="{52A10660-ADD7-414E-8C8D-A0AC92245FB6}"/>
              </a:ext>
            </a:extLst>
          </p:cNvPr>
          <p:cNvSpPr txBox="1"/>
          <p:nvPr/>
        </p:nvSpPr>
        <p:spPr>
          <a:xfrm>
            <a:off x="215081" y="1610331"/>
            <a:ext cx="4180114" cy="2923877"/>
          </a:xfrm>
          <a:prstGeom prst="rect">
            <a:avLst/>
          </a:prstGeom>
          <a:noFill/>
          <a:ln>
            <a:solidFill>
              <a:srgbClr val="012169"/>
            </a:solidFill>
          </a:ln>
        </p:spPr>
        <p:txBody>
          <a:bodyPr wrap="square" lIns="91440" tIns="45720" rIns="91440" bIns="45720" rtlCol="0" anchor="t">
            <a:spAutoFit/>
          </a:bodyPr>
          <a:lstStyle/>
          <a:p>
            <a:pPr algn="ctr"/>
            <a:r>
              <a:rPr lang="en-US" sz="1600" b="1">
                <a:solidFill>
                  <a:srgbClr val="C00000"/>
                </a:solidFill>
              </a:rPr>
              <a:t>2020-2021: </a:t>
            </a:r>
            <a:r>
              <a:rPr lang="en-US" b="1">
                <a:solidFill>
                  <a:srgbClr val="C00000"/>
                </a:solidFill>
              </a:rPr>
              <a:t>AzM2</a:t>
            </a:r>
            <a:endParaRPr lang="en-US">
              <a:solidFill>
                <a:srgbClr val="C00000"/>
              </a:solidFill>
            </a:endParaRPr>
          </a:p>
          <a:p>
            <a:pPr algn="ctr"/>
            <a:endParaRPr lang="en-US" b="1"/>
          </a:p>
          <a:p>
            <a:r>
              <a:rPr lang="en-US"/>
              <a:t>Who to test:</a:t>
            </a:r>
          </a:p>
          <a:p>
            <a:r>
              <a:rPr lang="en-US"/>
              <a:t>Grades 3-8 and 10 (cohort 2023)</a:t>
            </a:r>
          </a:p>
          <a:p>
            <a:endParaRPr lang="en-US"/>
          </a:p>
          <a:p>
            <a:r>
              <a:rPr lang="en-US"/>
              <a:t>Computer-Based Test Window: April 5-30, 2021</a:t>
            </a:r>
          </a:p>
          <a:p>
            <a:r>
              <a:rPr lang="en-US"/>
              <a:t>(Writing must be completed by April 16)</a:t>
            </a:r>
          </a:p>
          <a:p>
            <a:endParaRPr lang="en-US"/>
          </a:p>
          <a:p>
            <a:r>
              <a:rPr lang="en-US"/>
              <a:t>Paper-Based Test Window: April 5-14, 2021</a:t>
            </a:r>
          </a:p>
          <a:p>
            <a:r>
              <a:rPr lang="en-US"/>
              <a:t>(Writing must be scheduled for April 5 or 6)</a:t>
            </a:r>
          </a:p>
          <a:p>
            <a:endParaRPr lang="en-US"/>
          </a:p>
          <a:p>
            <a:endParaRPr lang="en-US" b="1"/>
          </a:p>
          <a:p>
            <a:endParaRPr lang="en-US"/>
          </a:p>
        </p:txBody>
      </p:sp>
      <p:sp>
        <p:nvSpPr>
          <p:cNvPr id="10" name="TextBox 9">
            <a:extLst>
              <a:ext uri="{FF2B5EF4-FFF2-40B4-BE49-F238E27FC236}">
                <a16:creationId xmlns:a16="http://schemas.microsoft.com/office/drawing/2014/main" id="{754077DE-2DD3-4FA7-8256-33ABEFD58CA0}"/>
              </a:ext>
            </a:extLst>
          </p:cNvPr>
          <p:cNvSpPr txBox="1"/>
          <p:nvPr/>
        </p:nvSpPr>
        <p:spPr>
          <a:xfrm>
            <a:off x="4572000" y="1610331"/>
            <a:ext cx="4356919" cy="2923877"/>
          </a:xfrm>
          <a:prstGeom prst="rect">
            <a:avLst/>
          </a:prstGeom>
          <a:noFill/>
          <a:ln>
            <a:solidFill>
              <a:srgbClr val="012169"/>
            </a:solidFill>
          </a:ln>
        </p:spPr>
        <p:txBody>
          <a:bodyPr wrap="square" lIns="91440" tIns="45720" rIns="91440" bIns="45720" rtlCol="0" anchor="t">
            <a:spAutoFit/>
          </a:bodyPr>
          <a:lstStyle/>
          <a:p>
            <a:pPr algn="ctr"/>
            <a:r>
              <a:rPr lang="en-US" sz="1600" b="1" dirty="0">
                <a:solidFill>
                  <a:srgbClr val="C00000"/>
                </a:solidFill>
              </a:rPr>
              <a:t>2021-2022: </a:t>
            </a:r>
            <a:r>
              <a:rPr lang="en-US" b="1" dirty="0">
                <a:solidFill>
                  <a:srgbClr val="C00000"/>
                </a:solidFill>
              </a:rPr>
              <a:t>AASA</a:t>
            </a:r>
          </a:p>
          <a:p>
            <a:pPr algn="ctr"/>
            <a:r>
              <a:rPr lang="en-US" b="1" dirty="0">
                <a:solidFill>
                  <a:srgbClr val="C00000"/>
                </a:solidFill>
              </a:rPr>
              <a:t>(Arizona’s Academic Standards Assessment)</a:t>
            </a:r>
          </a:p>
          <a:p>
            <a:pPr algn="ctr"/>
            <a:endParaRPr lang="en-US" b="1" dirty="0"/>
          </a:p>
          <a:p>
            <a:r>
              <a:rPr lang="en-US" dirty="0"/>
              <a:t>Who to test: Grades 3-8</a:t>
            </a:r>
          </a:p>
          <a:p>
            <a:endParaRPr lang="en-US" dirty="0"/>
          </a:p>
          <a:p>
            <a:r>
              <a:rPr lang="en-US" dirty="0"/>
              <a:t>Test Windows to be Determined</a:t>
            </a:r>
          </a:p>
          <a:p>
            <a:endParaRPr lang="en-US" dirty="0"/>
          </a:p>
          <a:p>
            <a:r>
              <a:rPr lang="en-US" dirty="0"/>
              <a:t>In 2021-2022, the statewide high school assessment will be ACT and will be administered to 11</a:t>
            </a:r>
            <a:r>
              <a:rPr lang="en-US" baseline="30000" dirty="0"/>
              <a:t>th</a:t>
            </a:r>
            <a:r>
              <a:rPr lang="en-US" dirty="0"/>
              <a:t> graders. ACT Aspire will be administered to 9</a:t>
            </a:r>
            <a:r>
              <a:rPr lang="en-US" baseline="30000" dirty="0"/>
              <a:t>th</a:t>
            </a:r>
            <a:r>
              <a:rPr lang="en-US" dirty="0"/>
              <a:t> graders.</a:t>
            </a:r>
          </a:p>
          <a:p>
            <a:r>
              <a:rPr lang="en-US" dirty="0"/>
              <a:t>SAT and PSAT may be selected from the Menu of Assessments in lieu of ACT and ACT Aspire.</a:t>
            </a:r>
            <a:endParaRPr lang="en-US" b="1" dirty="0"/>
          </a:p>
          <a:p>
            <a:endParaRPr lang="en-US" dirty="0"/>
          </a:p>
        </p:txBody>
      </p:sp>
      <p:sp>
        <p:nvSpPr>
          <p:cNvPr id="11" name="TextBox 10">
            <a:extLst>
              <a:ext uri="{FF2B5EF4-FFF2-40B4-BE49-F238E27FC236}">
                <a16:creationId xmlns:a16="http://schemas.microsoft.com/office/drawing/2014/main" id="{C07AC867-58EC-491F-B6EB-4895D11C4F11}"/>
              </a:ext>
            </a:extLst>
          </p:cNvPr>
          <p:cNvSpPr txBox="1"/>
          <p:nvPr/>
        </p:nvSpPr>
        <p:spPr>
          <a:xfrm>
            <a:off x="407254" y="1137237"/>
            <a:ext cx="8252652" cy="369332"/>
          </a:xfrm>
          <a:prstGeom prst="rect">
            <a:avLst/>
          </a:prstGeom>
          <a:noFill/>
        </p:spPr>
        <p:txBody>
          <a:bodyPr wrap="square" rtlCol="0">
            <a:spAutoFit/>
          </a:bodyPr>
          <a:lstStyle/>
          <a:p>
            <a:pPr algn="ctr"/>
            <a:r>
              <a:rPr lang="en-US" sz="1800" b="1"/>
              <a:t>Statewide Assessment for ELA and Mathematics</a:t>
            </a:r>
          </a:p>
        </p:txBody>
      </p:sp>
      <p:sp>
        <p:nvSpPr>
          <p:cNvPr id="4" name="TextBox 3">
            <a:extLst>
              <a:ext uri="{FF2B5EF4-FFF2-40B4-BE49-F238E27FC236}">
                <a16:creationId xmlns:a16="http://schemas.microsoft.com/office/drawing/2014/main" id="{5F6B8038-52D4-43A5-B685-3D95237E2F0B}"/>
              </a:ext>
            </a:extLst>
          </p:cNvPr>
          <p:cNvSpPr txBox="1"/>
          <p:nvPr/>
        </p:nvSpPr>
        <p:spPr>
          <a:xfrm>
            <a:off x="115261" y="4759588"/>
            <a:ext cx="8736745" cy="276999"/>
          </a:xfrm>
          <a:prstGeom prst="rect">
            <a:avLst/>
          </a:prstGeom>
          <a:noFill/>
        </p:spPr>
        <p:txBody>
          <a:bodyPr wrap="square" rtlCol="0">
            <a:spAutoFit/>
          </a:bodyPr>
          <a:lstStyle/>
          <a:p>
            <a:r>
              <a:rPr lang="en-US" sz="1200"/>
              <a:t>Watch for AzM2 District Test Coordinator Checklist to be posted soon at </a:t>
            </a:r>
            <a:r>
              <a:rPr lang="en-US" sz="1200">
                <a:hlinkClick r:id="rId2"/>
              </a:rPr>
              <a:t>https://www.azed.gov/assessment/achievement-dtcs</a:t>
            </a:r>
            <a:r>
              <a:rPr lang="en-US" sz="1200"/>
              <a:t>. </a:t>
            </a:r>
          </a:p>
        </p:txBody>
      </p:sp>
    </p:spTree>
    <p:extLst>
      <p:ext uri="{BB962C8B-B14F-4D97-AF65-F5344CB8AC3E}">
        <p14:creationId xmlns:p14="http://schemas.microsoft.com/office/powerpoint/2010/main" val="1843112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F41C4B-2905-4D81-A5B4-58161517A7D6}"/>
              </a:ext>
            </a:extLst>
          </p:cNvPr>
          <p:cNvSpPr>
            <a:spLocks noGrp="1"/>
          </p:cNvSpPr>
          <p:nvPr>
            <p:ph type="sldNum" sz="quarter" idx="12"/>
          </p:nvPr>
        </p:nvSpPr>
        <p:spPr/>
        <p:txBody>
          <a:bodyPr/>
          <a:lstStyle/>
          <a:p>
            <a:fld id="{3AD94D69-2109-48F9-A00A-179699D0291F}" type="slidenum">
              <a:rPr lang="en-US" smtClean="0"/>
              <a:t>11</a:t>
            </a:fld>
            <a:endParaRPr lang="en-US"/>
          </a:p>
        </p:txBody>
      </p:sp>
      <p:sp>
        <p:nvSpPr>
          <p:cNvPr id="3" name="Title 2">
            <a:extLst>
              <a:ext uri="{FF2B5EF4-FFF2-40B4-BE49-F238E27FC236}">
                <a16:creationId xmlns:a16="http://schemas.microsoft.com/office/drawing/2014/main" id="{3B5776DB-96FC-40C7-9485-0AF0C7F94B20}"/>
              </a:ext>
            </a:extLst>
          </p:cNvPr>
          <p:cNvSpPr>
            <a:spLocks noGrp="1"/>
          </p:cNvSpPr>
          <p:nvPr>
            <p:ph type="title"/>
          </p:nvPr>
        </p:nvSpPr>
        <p:spPr/>
        <p:txBody>
          <a:bodyPr/>
          <a:lstStyle/>
          <a:p>
            <a:r>
              <a:rPr lang="en-US"/>
              <a:t>Updates and Testing Dates - </a:t>
            </a:r>
            <a:r>
              <a:rPr lang="en-US" err="1"/>
              <a:t>AzSCI</a:t>
            </a:r>
          </a:p>
        </p:txBody>
      </p:sp>
      <p:sp>
        <p:nvSpPr>
          <p:cNvPr id="8" name="TextBox 7">
            <a:extLst>
              <a:ext uri="{FF2B5EF4-FFF2-40B4-BE49-F238E27FC236}">
                <a16:creationId xmlns:a16="http://schemas.microsoft.com/office/drawing/2014/main" id="{52A10660-ADD7-414E-8C8D-A0AC92245FB6}"/>
              </a:ext>
            </a:extLst>
          </p:cNvPr>
          <p:cNvSpPr txBox="1"/>
          <p:nvPr/>
        </p:nvSpPr>
        <p:spPr>
          <a:xfrm>
            <a:off x="291995" y="1627943"/>
            <a:ext cx="3719739" cy="1846659"/>
          </a:xfrm>
          <a:prstGeom prst="rect">
            <a:avLst/>
          </a:prstGeom>
          <a:noFill/>
          <a:ln>
            <a:solidFill>
              <a:srgbClr val="012169"/>
            </a:solidFill>
          </a:ln>
        </p:spPr>
        <p:txBody>
          <a:bodyPr wrap="square" rtlCol="0">
            <a:spAutoFit/>
          </a:bodyPr>
          <a:lstStyle/>
          <a:p>
            <a:pPr algn="ctr"/>
            <a:r>
              <a:rPr lang="en-US" sz="1600" b="1">
                <a:solidFill>
                  <a:srgbClr val="C00000"/>
                </a:solidFill>
              </a:rPr>
              <a:t>2020-2021: </a:t>
            </a:r>
            <a:r>
              <a:rPr lang="en-US" b="1" err="1">
                <a:solidFill>
                  <a:srgbClr val="C00000"/>
                </a:solidFill>
              </a:rPr>
              <a:t>AzSCI</a:t>
            </a:r>
            <a:r>
              <a:rPr lang="en-US" b="1">
                <a:solidFill>
                  <a:srgbClr val="C00000"/>
                </a:solidFill>
              </a:rPr>
              <a:t> Census Field Test</a:t>
            </a:r>
          </a:p>
          <a:p>
            <a:pPr algn="ctr"/>
            <a:endParaRPr lang="en-US" b="1"/>
          </a:p>
          <a:p>
            <a:r>
              <a:rPr lang="en-US"/>
              <a:t>Who to test:</a:t>
            </a:r>
          </a:p>
          <a:p>
            <a:r>
              <a:rPr lang="en-US"/>
              <a:t>Grades 5, 8, and 11 (Cohort 2022)</a:t>
            </a:r>
          </a:p>
          <a:p>
            <a:endParaRPr lang="en-US"/>
          </a:p>
          <a:p>
            <a:r>
              <a:rPr lang="en-US"/>
              <a:t>Computer-Based Test Window:</a:t>
            </a:r>
          </a:p>
          <a:p>
            <a:r>
              <a:rPr lang="en-US"/>
              <a:t>March 22 – April 30, 2021</a:t>
            </a:r>
          </a:p>
          <a:p>
            <a:endParaRPr lang="en-US"/>
          </a:p>
        </p:txBody>
      </p:sp>
      <p:sp>
        <p:nvSpPr>
          <p:cNvPr id="10" name="TextBox 9">
            <a:extLst>
              <a:ext uri="{FF2B5EF4-FFF2-40B4-BE49-F238E27FC236}">
                <a16:creationId xmlns:a16="http://schemas.microsoft.com/office/drawing/2014/main" id="{754077DE-2DD3-4FA7-8256-33ABEFD58CA0}"/>
              </a:ext>
            </a:extLst>
          </p:cNvPr>
          <p:cNvSpPr txBox="1"/>
          <p:nvPr/>
        </p:nvSpPr>
        <p:spPr>
          <a:xfrm>
            <a:off x="4417892" y="1627943"/>
            <a:ext cx="4434114" cy="1846659"/>
          </a:xfrm>
          <a:prstGeom prst="rect">
            <a:avLst/>
          </a:prstGeom>
          <a:noFill/>
          <a:ln>
            <a:solidFill>
              <a:srgbClr val="012169"/>
            </a:solidFill>
          </a:ln>
        </p:spPr>
        <p:txBody>
          <a:bodyPr wrap="square" rtlCol="0">
            <a:spAutoFit/>
          </a:bodyPr>
          <a:lstStyle/>
          <a:p>
            <a:pPr algn="ctr"/>
            <a:r>
              <a:rPr lang="en-US" sz="1600" b="1">
                <a:solidFill>
                  <a:srgbClr val="C00000"/>
                </a:solidFill>
              </a:rPr>
              <a:t>2021-2022: </a:t>
            </a:r>
            <a:r>
              <a:rPr lang="en-US" b="1" err="1">
                <a:solidFill>
                  <a:srgbClr val="C00000"/>
                </a:solidFill>
              </a:rPr>
              <a:t>AzSCI</a:t>
            </a:r>
            <a:endParaRPr lang="en-US" b="1">
              <a:solidFill>
                <a:srgbClr val="C00000"/>
              </a:solidFill>
            </a:endParaRPr>
          </a:p>
          <a:p>
            <a:pPr algn="ctr"/>
            <a:endParaRPr lang="en-US" b="1"/>
          </a:p>
          <a:p>
            <a:r>
              <a:rPr lang="en-US"/>
              <a:t>Who to test: </a:t>
            </a:r>
          </a:p>
          <a:p>
            <a:r>
              <a:rPr lang="en-US"/>
              <a:t>Grades 5, 8, and 11 (Cohort 2023)</a:t>
            </a:r>
          </a:p>
          <a:p>
            <a:endParaRPr lang="en-US"/>
          </a:p>
          <a:p>
            <a:r>
              <a:rPr lang="en-US"/>
              <a:t>Test Windows to be Determined</a:t>
            </a:r>
          </a:p>
          <a:p>
            <a:endParaRPr lang="en-US" b="1"/>
          </a:p>
          <a:p>
            <a:endParaRPr lang="en-US"/>
          </a:p>
        </p:txBody>
      </p:sp>
      <p:sp>
        <p:nvSpPr>
          <p:cNvPr id="11" name="TextBox 10">
            <a:extLst>
              <a:ext uri="{FF2B5EF4-FFF2-40B4-BE49-F238E27FC236}">
                <a16:creationId xmlns:a16="http://schemas.microsoft.com/office/drawing/2014/main" id="{C07AC867-58EC-491F-B6EB-4895D11C4F11}"/>
              </a:ext>
            </a:extLst>
          </p:cNvPr>
          <p:cNvSpPr txBox="1"/>
          <p:nvPr/>
        </p:nvSpPr>
        <p:spPr>
          <a:xfrm>
            <a:off x="407254" y="1137237"/>
            <a:ext cx="8252652" cy="369332"/>
          </a:xfrm>
          <a:prstGeom prst="rect">
            <a:avLst/>
          </a:prstGeom>
          <a:noFill/>
        </p:spPr>
        <p:txBody>
          <a:bodyPr wrap="square" rtlCol="0">
            <a:spAutoFit/>
          </a:bodyPr>
          <a:lstStyle/>
          <a:p>
            <a:pPr algn="ctr"/>
            <a:r>
              <a:rPr lang="en-US" sz="1800" b="1"/>
              <a:t>Statewide Assessment for Science</a:t>
            </a:r>
          </a:p>
        </p:txBody>
      </p:sp>
      <p:sp>
        <p:nvSpPr>
          <p:cNvPr id="9" name="TextBox 8">
            <a:extLst>
              <a:ext uri="{FF2B5EF4-FFF2-40B4-BE49-F238E27FC236}">
                <a16:creationId xmlns:a16="http://schemas.microsoft.com/office/drawing/2014/main" id="{1C3F9462-4281-4618-99D4-5FEEDE34AF45}"/>
              </a:ext>
            </a:extLst>
          </p:cNvPr>
          <p:cNvSpPr txBox="1"/>
          <p:nvPr/>
        </p:nvSpPr>
        <p:spPr>
          <a:xfrm>
            <a:off x="840001" y="3803760"/>
            <a:ext cx="70323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AIMS Science will not be administered in the spring of 2021. </a:t>
            </a:r>
            <a:r>
              <a:rPr lang="en-US" dirty="0"/>
              <a:t>This decision will enable LEAs to focus on teaching the new</a:t>
            </a:r>
            <a:r>
              <a:rPr lang="en-US" b="1" dirty="0"/>
              <a:t> 2018 Science Standards.</a:t>
            </a:r>
            <a:endParaRPr lang="en-US" dirty="0"/>
          </a:p>
        </p:txBody>
      </p:sp>
      <p:sp>
        <p:nvSpPr>
          <p:cNvPr id="12" name="TextBox 11">
            <a:extLst>
              <a:ext uri="{FF2B5EF4-FFF2-40B4-BE49-F238E27FC236}">
                <a16:creationId xmlns:a16="http://schemas.microsoft.com/office/drawing/2014/main" id="{656DDDB2-7721-48A1-8E87-8FE5F3A360B9}"/>
              </a:ext>
            </a:extLst>
          </p:cNvPr>
          <p:cNvSpPr txBox="1"/>
          <p:nvPr/>
        </p:nvSpPr>
        <p:spPr>
          <a:xfrm>
            <a:off x="115261" y="4567683"/>
            <a:ext cx="8736745" cy="276999"/>
          </a:xfrm>
          <a:prstGeom prst="rect">
            <a:avLst/>
          </a:prstGeom>
          <a:noFill/>
        </p:spPr>
        <p:txBody>
          <a:bodyPr wrap="square" rtlCol="0">
            <a:spAutoFit/>
          </a:bodyPr>
          <a:lstStyle/>
          <a:p>
            <a:r>
              <a:rPr lang="en-US" sz="1200"/>
              <a:t>Watch for </a:t>
            </a:r>
            <a:r>
              <a:rPr lang="en-US" sz="1200" err="1"/>
              <a:t>AzSCI</a:t>
            </a:r>
            <a:r>
              <a:rPr lang="en-US" sz="1200"/>
              <a:t> District Test Coordinator Checklist to be posted soon at </a:t>
            </a:r>
            <a:r>
              <a:rPr lang="en-US" sz="1200">
                <a:hlinkClick r:id="rId2"/>
              </a:rPr>
              <a:t>https://www.azed.gov/assessment/achievement-dtcs</a:t>
            </a:r>
            <a:r>
              <a:rPr lang="en-US" sz="1200"/>
              <a:t>. </a:t>
            </a:r>
          </a:p>
        </p:txBody>
      </p:sp>
    </p:spTree>
    <p:extLst>
      <p:ext uri="{BB962C8B-B14F-4D97-AF65-F5344CB8AC3E}">
        <p14:creationId xmlns:p14="http://schemas.microsoft.com/office/powerpoint/2010/main" val="1976719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7F1FDC-F97B-42C1-AC45-6264B6B64F1F}"/>
              </a:ext>
            </a:extLst>
          </p:cNvPr>
          <p:cNvSpPr>
            <a:spLocks noGrp="1"/>
          </p:cNvSpPr>
          <p:nvPr>
            <p:ph type="sldNum" sz="quarter" idx="12"/>
          </p:nvPr>
        </p:nvSpPr>
        <p:spPr/>
        <p:txBody>
          <a:bodyPr/>
          <a:lstStyle/>
          <a:p>
            <a:fld id="{3AD94D69-2109-48F9-A00A-179699D0291F}" type="slidenum">
              <a:rPr lang="en-US" smtClean="0"/>
              <a:t>12</a:t>
            </a:fld>
            <a:endParaRPr lang="en-US"/>
          </a:p>
        </p:txBody>
      </p:sp>
      <p:sp>
        <p:nvSpPr>
          <p:cNvPr id="3" name="Title 2">
            <a:extLst>
              <a:ext uri="{FF2B5EF4-FFF2-40B4-BE49-F238E27FC236}">
                <a16:creationId xmlns:a16="http://schemas.microsoft.com/office/drawing/2014/main" id="{ADE44252-080F-41EA-A3C7-5A7D480803B2}"/>
              </a:ext>
            </a:extLst>
          </p:cNvPr>
          <p:cNvSpPr>
            <a:spLocks noGrp="1"/>
          </p:cNvSpPr>
          <p:nvPr>
            <p:ph type="title"/>
          </p:nvPr>
        </p:nvSpPr>
        <p:spPr/>
        <p:txBody>
          <a:bodyPr/>
          <a:lstStyle/>
          <a:p>
            <a:r>
              <a:rPr lang="en-US"/>
              <a:t>Required Training</a:t>
            </a:r>
          </a:p>
        </p:txBody>
      </p:sp>
      <p:sp>
        <p:nvSpPr>
          <p:cNvPr id="4" name="TextBox 3">
            <a:extLst>
              <a:ext uri="{FF2B5EF4-FFF2-40B4-BE49-F238E27FC236}">
                <a16:creationId xmlns:a16="http://schemas.microsoft.com/office/drawing/2014/main" id="{55B44547-1814-49C6-A409-8CC09DBB5588}"/>
              </a:ext>
            </a:extLst>
          </p:cNvPr>
          <p:cNvSpPr txBox="1"/>
          <p:nvPr/>
        </p:nvSpPr>
        <p:spPr>
          <a:xfrm>
            <a:off x="429164" y="1825565"/>
            <a:ext cx="809157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District Test Coordinator online trainings will be available January 4, 2021 and should be completed by January 29, 2021.</a:t>
            </a:r>
          </a:p>
          <a:p>
            <a:endParaRPr lang="en-US"/>
          </a:p>
          <a:p>
            <a:r>
              <a:rPr lang="en-US"/>
              <a:t>District Test Coordinators are responsible for providing training to Test Administrators in the district or charter who will administer AzM2 and/or </a:t>
            </a:r>
            <a:r>
              <a:rPr lang="en-US" err="1"/>
              <a:t>AzSCI</a:t>
            </a:r>
            <a:r>
              <a:rPr lang="en-US"/>
              <a:t>.</a:t>
            </a:r>
          </a:p>
          <a:p>
            <a:endParaRPr lang="en-US"/>
          </a:p>
          <a:p>
            <a:r>
              <a:rPr lang="en-US"/>
              <a:t>All AzM2 Test Administrators must complete the Test Administrator Certification through the AzM2 portal prior to administering AzM2.</a:t>
            </a:r>
          </a:p>
          <a:p>
            <a:endParaRPr lang="en-US"/>
          </a:p>
        </p:txBody>
      </p:sp>
    </p:spTree>
    <p:extLst>
      <p:ext uri="{BB962C8B-B14F-4D97-AF65-F5344CB8AC3E}">
        <p14:creationId xmlns:p14="http://schemas.microsoft.com/office/powerpoint/2010/main" val="3223101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his image is of the TIDE interface. In the green section of this page is the link for creating a Test Impropriety request. ">
            <a:extLst>
              <a:ext uri="{FF2B5EF4-FFF2-40B4-BE49-F238E27FC236}">
                <a16:creationId xmlns:a16="http://schemas.microsoft.com/office/drawing/2014/main" id="{E9ABECA7-58C4-42BA-9DB5-E34C479ED87C}"/>
              </a:ext>
            </a:extLst>
          </p:cNvPr>
          <p:cNvPicPr>
            <a:picLocks noChangeAspect="1"/>
          </p:cNvPicPr>
          <p:nvPr/>
        </p:nvPicPr>
        <p:blipFill>
          <a:blip r:embed="rId3"/>
          <a:stretch>
            <a:fillRect/>
          </a:stretch>
        </p:blipFill>
        <p:spPr>
          <a:xfrm>
            <a:off x="6377546" y="452956"/>
            <a:ext cx="2594373" cy="1474675"/>
          </a:xfrm>
          <a:prstGeom prst="rect">
            <a:avLst/>
          </a:prstGeom>
        </p:spPr>
      </p:pic>
      <p:sp>
        <p:nvSpPr>
          <p:cNvPr id="2" name="Content Placeholder 1">
            <a:extLst>
              <a:ext uri="{FF2B5EF4-FFF2-40B4-BE49-F238E27FC236}">
                <a16:creationId xmlns:a16="http://schemas.microsoft.com/office/drawing/2014/main" id="{E469A7C4-ADAF-41C5-821D-1E0AE0F4993D}"/>
              </a:ext>
            </a:extLst>
          </p:cNvPr>
          <p:cNvSpPr>
            <a:spLocks noGrp="1"/>
          </p:cNvSpPr>
          <p:nvPr>
            <p:ph idx="1"/>
          </p:nvPr>
        </p:nvSpPr>
        <p:spPr>
          <a:xfrm>
            <a:off x="134541" y="1283147"/>
            <a:ext cx="6922294" cy="3682805"/>
          </a:xfrm>
        </p:spPr>
        <p:txBody>
          <a:bodyPr/>
          <a:lstStyle/>
          <a:p>
            <a:pPr marL="95250" indent="0">
              <a:buNone/>
            </a:pPr>
            <a:r>
              <a:rPr lang="en-US" b="1" dirty="0"/>
              <a:t>Typical Test Improprieties:</a:t>
            </a:r>
          </a:p>
          <a:p>
            <a:r>
              <a:rPr lang="en-US" dirty="0"/>
              <a:t>TA Error</a:t>
            </a:r>
          </a:p>
          <a:p>
            <a:pPr lvl="1"/>
            <a:r>
              <a:rPr lang="en-US" sz="1600" dirty="0"/>
              <a:t>Test Administrator (TA) opens more than one test (Part 1 and Part 2 or Math and ELA) and approves a student who chooses the incorrect test. The student then logs out instead of continuing to complete the test session he/she is in. </a:t>
            </a:r>
          </a:p>
          <a:p>
            <a:r>
              <a:rPr lang="en-US" dirty="0"/>
              <a:t>Technical Error</a:t>
            </a:r>
          </a:p>
          <a:p>
            <a:pPr lvl="1"/>
            <a:r>
              <a:rPr lang="en-US" sz="1600" dirty="0"/>
              <a:t>Internet connectivity issues for one or more students.</a:t>
            </a:r>
          </a:p>
          <a:p>
            <a:pPr lvl="1"/>
            <a:r>
              <a:rPr lang="en-US" sz="1600" dirty="0"/>
              <a:t>Student attempts to access another site or uses a shortcut key. </a:t>
            </a:r>
          </a:p>
          <a:p>
            <a:pPr marL="114300" indent="0">
              <a:buNone/>
            </a:pPr>
            <a:endParaRPr lang="en-US" sz="1400" b="1" dirty="0"/>
          </a:p>
          <a:p>
            <a:pPr marL="114300" indent="0">
              <a:buNone/>
            </a:pPr>
            <a:r>
              <a:rPr lang="en-US" sz="1400" b="1" dirty="0"/>
              <a:t>Process</a:t>
            </a:r>
            <a:r>
              <a:rPr lang="en-US" sz="1400" dirty="0"/>
              <a:t>: DTC submits a Test Impropriety in TIDE for AzM2; you will receive a response to each Impropriety. </a:t>
            </a:r>
            <a:r>
              <a:rPr lang="en-US" sz="1400" dirty="0" err="1"/>
              <a:t>AzSCI</a:t>
            </a:r>
            <a:r>
              <a:rPr lang="en-US" sz="1400" dirty="0"/>
              <a:t> incidents are reported through email. Any consequences are locally determined. </a:t>
            </a:r>
            <a:endParaRPr lang="en-US" dirty="0"/>
          </a:p>
          <a:p>
            <a:pPr marL="95250" indent="0">
              <a:buNone/>
            </a:pPr>
            <a:endParaRPr lang="en-US" sz="1400"/>
          </a:p>
          <a:p>
            <a:endParaRPr lang="en-US" sz="1400"/>
          </a:p>
        </p:txBody>
      </p:sp>
      <p:sp>
        <p:nvSpPr>
          <p:cNvPr id="3" name="Slide Number Placeholder 2">
            <a:extLst>
              <a:ext uri="{FF2B5EF4-FFF2-40B4-BE49-F238E27FC236}">
                <a16:creationId xmlns:a16="http://schemas.microsoft.com/office/drawing/2014/main" id="{598C4AE8-70DB-4C71-B7DE-E4C6A5135574}"/>
              </a:ext>
            </a:extLst>
          </p:cNvPr>
          <p:cNvSpPr>
            <a:spLocks noGrp="1"/>
          </p:cNvSpPr>
          <p:nvPr>
            <p:ph type="sldNum" sz="quarter" idx="12"/>
          </p:nvPr>
        </p:nvSpPr>
        <p:spPr/>
        <p:txBody>
          <a:bodyPr/>
          <a:lstStyle/>
          <a:p>
            <a:fld id="{3AD94D69-2109-48F9-A00A-179699D0291F}" type="slidenum">
              <a:rPr lang="en-US" smtClean="0"/>
              <a:t>13</a:t>
            </a:fld>
            <a:endParaRPr lang="en-US"/>
          </a:p>
        </p:txBody>
      </p:sp>
      <p:sp>
        <p:nvSpPr>
          <p:cNvPr id="4" name="Title 3">
            <a:extLst>
              <a:ext uri="{FF2B5EF4-FFF2-40B4-BE49-F238E27FC236}">
                <a16:creationId xmlns:a16="http://schemas.microsoft.com/office/drawing/2014/main" id="{9E4D7D30-1805-40BA-BD58-DA42ADD2C3C8}"/>
              </a:ext>
            </a:extLst>
          </p:cNvPr>
          <p:cNvSpPr>
            <a:spLocks noGrp="1"/>
          </p:cNvSpPr>
          <p:nvPr>
            <p:ph type="title"/>
          </p:nvPr>
        </p:nvSpPr>
        <p:spPr/>
        <p:txBody>
          <a:bodyPr/>
          <a:lstStyle/>
          <a:p>
            <a:r>
              <a:rPr lang="en-US"/>
              <a:t>Test Improprieties</a:t>
            </a:r>
          </a:p>
        </p:txBody>
      </p:sp>
      <p:pic>
        <p:nvPicPr>
          <p:cNvPr id="6" name="Picture 6" descr="This image is of the DTC webpage where the AzSCI resources are located. There is a red box around the &amp;#34;Test Incident Report.&amp;#34;">
            <a:extLst>
              <a:ext uri="{FF2B5EF4-FFF2-40B4-BE49-F238E27FC236}">
                <a16:creationId xmlns:a16="http://schemas.microsoft.com/office/drawing/2014/main" id="{E5F8CA1C-7031-4912-863F-2066DA3E01A7}"/>
              </a:ext>
            </a:extLst>
          </p:cNvPr>
          <p:cNvPicPr>
            <a:picLocks noChangeAspect="1"/>
          </p:cNvPicPr>
          <p:nvPr/>
        </p:nvPicPr>
        <p:blipFill>
          <a:blip r:embed="rId4"/>
          <a:stretch>
            <a:fillRect/>
          </a:stretch>
        </p:blipFill>
        <p:spPr>
          <a:xfrm>
            <a:off x="6985256" y="2363787"/>
            <a:ext cx="1715972" cy="2632473"/>
          </a:xfrm>
          <a:prstGeom prst="rect">
            <a:avLst/>
          </a:prstGeom>
        </p:spPr>
      </p:pic>
    </p:spTree>
    <p:extLst>
      <p:ext uri="{BB962C8B-B14F-4D97-AF65-F5344CB8AC3E}">
        <p14:creationId xmlns:p14="http://schemas.microsoft.com/office/powerpoint/2010/main" val="967776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69A7C4-ADAF-41C5-821D-1E0AE0F4993D}"/>
              </a:ext>
            </a:extLst>
          </p:cNvPr>
          <p:cNvSpPr>
            <a:spLocks noGrp="1"/>
          </p:cNvSpPr>
          <p:nvPr>
            <p:ph idx="1"/>
          </p:nvPr>
        </p:nvSpPr>
        <p:spPr>
          <a:xfrm>
            <a:off x="71805" y="1246054"/>
            <a:ext cx="7523559" cy="3581602"/>
          </a:xfrm>
        </p:spPr>
        <p:txBody>
          <a:bodyPr/>
          <a:lstStyle/>
          <a:p>
            <a:pPr marL="95250" indent="0">
              <a:buNone/>
            </a:pPr>
            <a:r>
              <a:rPr lang="en-US" b="1" dirty="0"/>
              <a:t>Typical Test Invalidations:</a:t>
            </a:r>
          </a:p>
          <a:p>
            <a:r>
              <a:rPr lang="en-US" sz="1800" dirty="0"/>
              <a:t>Test Administrator (TA) provides resource to student (reference sheet, calculator, graphic organizer, etc.).</a:t>
            </a:r>
          </a:p>
          <a:p>
            <a:r>
              <a:rPr lang="en-US" sz="1800" dirty="0"/>
              <a:t>Student wasn't eligible to test; should have tested using the alternate assessment.</a:t>
            </a:r>
          </a:p>
          <a:p>
            <a:r>
              <a:rPr lang="en-US" sz="1800" dirty="0"/>
              <a:t>Student had phone or other electronic device out during test. </a:t>
            </a:r>
          </a:p>
          <a:p>
            <a:r>
              <a:rPr lang="en-US" sz="1800" dirty="0"/>
              <a:t>Students helping each other during testing.</a:t>
            </a:r>
            <a:r>
              <a:rPr lang="en-US" sz="2000" dirty="0"/>
              <a:t> </a:t>
            </a:r>
          </a:p>
          <a:p>
            <a:pPr marL="95250" indent="0">
              <a:buNone/>
            </a:pPr>
            <a:endParaRPr lang="en-US"/>
          </a:p>
          <a:p>
            <a:pPr marL="95250" indent="0">
              <a:buNone/>
            </a:pPr>
            <a:r>
              <a:rPr lang="en-US" sz="1400" b="1" dirty="0"/>
              <a:t>Process</a:t>
            </a:r>
            <a:r>
              <a:rPr lang="en-US" sz="1400" dirty="0"/>
              <a:t>: Please investigate any allegation of student or TA impropriety before requesting the test to be invalidated. You need to use your district/charter procedure for investigations and consequences.  </a:t>
            </a:r>
          </a:p>
          <a:p>
            <a:endParaRPr lang="en-US"/>
          </a:p>
          <a:p>
            <a:endParaRPr lang="en-US"/>
          </a:p>
          <a:p>
            <a:pPr marL="571500" lvl="1" indent="0">
              <a:buNone/>
            </a:pPr>
            <a:endParaRPr lang="en-US"/>
          </a:p>
        </p:txBody>
      </p:sp>
      <p:sp>
        <p:nvSpPr>
          <p:cNvPr id="3" name="Slide Number Placeholder 2">
            <a:extLst>
              <a:ext uri="{FF2B5EF4-FFF2-40B4-BE49-F238E27FC236}">
                <a16:creationId xmlns:a16="http://schemas.microsoft.com/office/drawing/2014/main" id="{598C4AE8-70DB-4C71-B7DE-E4C6A5135574}"/>
              </a:ext>
            </a:extLst>
          </p:cNvPr>
          <p:cNvSpPr>
            <a:spLocks noGrp="1"/>
          </p:cNvSpPr>
          <p:nvPr>
            <p:ph type="sldNum" sz="quarter" idx="12"/>
          </p:nvPr>
        </p:nvSpPr>
        <p:spPr/>
        <p:txBody>
          <a:bodyPr/>
          <a:lstStyle/>
          <a:p>
            <a:fld id="{3AD94D69-2109-48F9-A00A-179699D0291F}" type="slidenum">
              <a:rPr lang="en-US" smtClean="0"/>
              <a:t>14</a:t>
            </a:fld>
            <a:endParaRPr lang="en-US"/>
          </a:p>
        </p:txBody>
      </p:sp>
      <p:sp>
        <p:nvSpPr>
          <p:cNvPr id="4" name="Title 3">
            <a:extLst>
              <a:ext uri="{FF2B5EF4-FFF2-40B4-BE49-F238E27FC236}">
                <a16:creationId xmlns:a16="http://schemas.microsoft.com/office/drawing/2014/main" id="{9E4D7D30-1805-40BA-BD58-DA42ADD2C3C8}"/>
              </a:ext>
            </a:extLst>
          </p:cNvPr>
          <p:cNvSpPr>
            <a:spLocks noGrp="1"/>
          </p:cNvSpPr>
          <p:nvPr>
            <p:ph type="title"/>
          </p:nvPr>
        </p:nvSpPr>
        <p:spPr/>
        <p:txBody>
          <a:bodyPr/>
          <a:lstStyle/>
          <a:p>
            <a:r>
              <a:rPr lang="en-US"/>
              <a:t>Test Invalidations</a:t>
            </a:r>
          </a:p>
        </p:txBody>
      </p:sp>
      <p:pic>
        <p:nvPicPr>
          <p:cNvPr id="6" name="Picture 6" descr="Young students studying together">
            <a:extLst>
              <a:ext uri="{FF2B5EF4-FFF2-40B4-BE49-F238E27FC236}">
                <a16:creationId xmlns:a16="http://schemas.microsoft.com/office/drawing/2014/main" id="{85E62A24-FB1E-4EE4-93CC-ABF8D02B3D6F}"/>
              </a:ext>
            </a:extLst>
          </p:cNvPr>
          <p:cNvPicPr>
            <a:picLocks noChangeAspect="1"/>
          </p:cNvPicPr>
          <p:nvPr/>
        </p:nvPicPr>
        <p:blipFill>
          <a:blip r:embed="rId3"/>
          <a:stretch>
            <a:fillRect/>
          </a:stretch>
        </p:blipFill>
        <p:spPr>
          <a:xfrm>
            <a:off x="7558087" y="3491136"/>
            <a:ext cx="1445420" cy="959198"/>
          </a:xfrm>
          <a:prstGeom prst="rect">
            <a:avLst/>
          </a:prstGeom>
        </p:spPr>
      </p:pic>
      <p:pic>
        <p:nvPicPr>
          <p:cNvPr id="7" name="Picture 7" descr="Close-up of a person using a mobile phone">
            <a:extLst>
              <a:ext uri="{FF2B5EF4-FFF2-40B4-BE49-F238E27FC236}">
                <a16:creationId xmlns:a16="http://schemas.microsoft.com/office/drawing/2014/main" id="{F45F4CC4-9C95-4385-81E8-3E1C49DB6920}"/>
              </a:ext>
            </a:extLst>
          </p:cNvPr>
          <p:cNvPicPr>
            <a:picLocks noChangeAspect="1"/>
          </p:cNvPicPr>
          <p:nvPr/>
        </p:nvPicPr>
        <p:blipFill>
          <a:blip r:embed="rId4"/>
          <a:stretch>
            <a:fillRect/>
          </a:stretch>
        </p:blipFill>
        <p:spPr>
          <a:xfrm>
            <a:off x="7558087" y="1806400"/>
            <a:ext cx="1409700" cy="935385"/>
          </a:xfrm>
          <a:prstGeom prst="rect">
            <a:avLst/>
          </a:prstGeom>
        </p:spPr>
      </p:pic>
    </p:spTree>
    <p:extLst>
      <p:ext uri="{BB962C8B-B14F-4D97-AF65-F5344CB8AC3E}">
        <p14:creationId xmlns:p14="http://schemas.microsoft.com/office/powerpoint/2010/main" val="1903343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44252-080F-41EA-A3C7-5A7D480803B2}"/>
              </a:ext>
            </a:extLst>
          </p:cNvPr>
          <p:cNvSpPr>
            <a:spLocks noGrp="1"/>
          </p:cNvSpPr>
          <p:nvPr>
            <p:ph type="title"/>
          </p:nvPr>
        </p:nvSpPr>
        <p:spPr>
          <a:xfrm>
            <a:off x="628650" y="630042"/>
            <a:ext cx="7886700" cy="739177"/>
          </a:xfrm>
        </p:spPr>
        <p:txBody>
          <a:bodyPr spcFirstLastPara="1" wrap="square" lIns="91425" tIns="45700" rIns="91425" bIns="45700" anchor="ctr" anchorCtr="0">
            <a:normAutofit/>
          </a:bodyPr>
          <a:lstStyle/>
          <a:p>
            <a:r>
              <a:rPr lang="en-US" b="0" i="0" u="none" strike="noStrike" cap="none">
                <a:latin typeface="Calibri"/>
                <a:ea typeface="Calibri"/>
                <a:cs typeface="Calibri"/>
                <a:sym typeface="Calibri"/>
              </a:rPr>
              <a:t>Achievement Assessment Websites</a:t>
            </a:r>
          </a:p>
        </p:txBody>
      </p:sp>
      <p:pic>
        <p:nvPicPr>
          <p:cNvPr id="5" name="Picture 5" descr="This is an image of the Assessments homepage on the ADE website. ">
            <a:extLst>
              <a:ext uri="{FF2B5EF4-FFF2-40B4-BE49-F238E27FC236}">
                <a16:creationId xmlns:a16="http://schemas.microsoft.com/office/drawing/2014/main" id="{B956E62F-F227-4BEC-AE26-2869B262C6FC}"/>
              </a:ext>
            </a:extLst>
          </p:cNvPr>
          <p:cNvPicPr>
            <a:picLocks noChangeAspect="1"/>
          </p:cNvPicPr>
          <p:nvPr/>
        </p:nvPicPr>
        <p:blipFill>
          <a:blip r:embed="rId2"/>
          <a:stretch>
            <a:fillRect/>
          </a:stretch>
        </p:blipFill>
        <p:spPr>
          <a:xfrm>
            <a:off x="90301" y="1787112"/>
            <a:ext cx="3573837" cy="1697253"/>
          </a:xfrm>
          <a:prstGeom prst="rect">
            <a:avLst/>
          </a:prstGeom>
          <a:noFill/>
        </p:spPr>
      </p:pic>
      <p:sp>
        <p:nvSpPr>
          <p:cNvPr id="4" name="TextBox 3">
            <a:extLst>
              <a:ext uri="{FF2B5EF4-FFF2-40B4-BE49-F238E27FC236}">
                <a16:creationId xmlns:a16="http://schemas.microsoft.com/office/drawing/2014/main" id="{55B44547-1814-49C6-A409-8CC09DBB5588}"/>
              </a:ext>
            </a:extLst>
          </p:cNvPr>
          <p:cNvSpPr txBox="1"/>
          <p:nvPr/>
        </p:nvSpPr>
        <p:spPr>
          <a:xfrm>
            <a:off x="3668247" y="1258884"/>
            <a:ext cx="5418602" cy="3785654"/>
          </a:xfrm>
          <a:prstGeom prst="rect">
            <a:avLst/>
          </a:prstGeom>
          <a:noFill/>
          <a:ln>
            <a:noFill/>
          </a:ln>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a:lnSpc>
                <a:spcPct val="90000"/>
              </a:lnSpc>
              <a:spcAft>
                <a:spcPts val="600"/>
              </a:spcAft>
              <a:buClr>
                <a:schemeClr val="dk1"/>
              </a:buClr>
              <a:buFont typeface="Arial"/>
              <a:buChar char="•"/>
            </a:pPr>
            <a:r>
              <a:rPr lang="en-US">
                <a:solidFill>
                  <a:schemeClr val="dk1"/>
                </a:solidFill>
                <a:latin typeface="Calibri"/>
                <a:cs typeface="Calibri"/>
                <a:sym typeface="Calibri"/>
              </a:rPr>
              <a:t>DTC Resources: </a:t>
            </a:r>
            <a:r>
              <a:rPr lang="en-US">
                <a:solidFill>
                  <a:schemeClr val="dk1"/>
                </a:solidFill>
                <a:latin typeface="Calibri"/>
                <a:cs typeface="Calibri"/>
                <a:sym typeface="Calibri"/>
                <a:hlinkClick r:id="rId3">
                  <a:extLst>
                    <a:ext uri="{A12FA001-AC4F-418D-AE19-62706E023703}">
                      <ahyp:hlinkClr xmlns:ahyp="http://schemas.microsoft.com/office/drawing/2018/hyperlinkcolor" val="tx"/>
                    </a:ext>
                  </a:extLst>
                </a:hlinkClick>
              </a:rPr>
              <a:t>https://www.azed.gov/assessment/dtc</a:t>
            </a:r>
            <a:r>
              <a:rPr lang="en-US">
                <a:solidFill>
                  <a:schemeClr val="dk1"/>
                </a:solidFill>
                <a:latin typeface="Calibri"/>
                <a:cs typeface="Calibri"/>
                <a:sym typeface="Calibri"/>
              </a:rPr>
              <a:t> </a:t>
            </a:r>
            <a:endParaRPr lang="en-US">
              <a:solidFill>
                <a:schemeClr val="dk1"/>
              </a:solidFill>
              <a:latin typeface="Calibri"/>
              <a:cs typeface="Calibri"/>
            </a:endParaRPr>
          </a:p>
          <a:p>
            <a:pPr>
              <a:lnSpc>
                <a:spcPct val="90000"/>
              </a:lnSpc>
              <a:spcAft>
                <a:spcPts val="600"/>
              </a:spcAft>
              <a:buClr>
                <a:schemeClr val="dk1"/>
              </a:buClr>
              <a:buFont typeface="Arial"/>
              <a:buChar char="•"/>
            </a:pPr>
            <a:endParaRPr lang="en-US">
              <a:solidFill>
                <a:schemeClr val="dk1"/>
              </a:solidFill>
              <a:latin typeface="Calibri"/>
              <a:cs typeface="Calibri"/>
            </a:endParaRPr>
          </a:p>
          <a:p>
            <a:pPr>
              <a:lnSpc>
                <a:spcPct val="90000"/>
              </a:lnSpc>
              <a:spcAft>
                <a:spcPts val="600"/>
              </a:spcAft>
              <a:buClr>
                <a:schemeClr val="dk1"/>
              </a:buClr>
              <a:buFont typeface="Arial"/>
              <a:buChar char="•"/>
            </a:pPr>
            <a:r>
              <a:rPr lang="en-US">
                <a:solidFill>
                  <a:schemeClr val="dk1"/>
                </a:solidFill>
                <a:latin typeface="Calibri"/>
                <a:cs typeface="Calibri"/>
                <a:sym typeface="Calibri"/>
              </a:rPr>
              <a:t>AzM2 – </a:t>
            </a:r>
            <a:r>
              <a:rPr lang="en-US">
                <a:solidFill>
                  <a:schemeClr val="dk1"/>
                </a:solidFill>
                <a:latin typeface="Calibri"/>
                <a:cs typeface="Calibri"/>
                <a:sym typeface="Calibri"/>
                <a:hlinkClick r:id="rId4">
                  <a:extLst>
                    <a:ext uri="{A12FA001-AC4F-418D-AE19-62706E023703}">
                      <ahyp:hlinkClr xmlns:ahyp="http://schemas.microsoft.com/office/drawing/2018/hyperlinkcolor" val="tx"/>
                    </a:ext>
                  </a:extLst>
                </a:hlinkClick>
              </a:rPr>
              <a:t>https://www.azed.gov/assessment/azm2</a:t>
            </a:r>
            <a:endParaRPr lang="en-US">
              <a:solidFill>
                <a:schemeClr val="dk1"/>
              </a:solidFill>
              <a:latin typeface="Calibri"/>
              <a:cs typeface="Calibri"/>
            </a:endParaRPr>
          </a:p>
          <a:p>
            <a:pPr>
              <a:lnSpc>
                <a:spcPct val="90000"/>
              </a:lnSpc>
              <a:spcAft>
                <a:spcPts val="600"/>
              </a:spcAft>
              <a:buClr>
                <a:schemeClr val="dk1"/>
              </a:buClr>
              <a:buFont typeface="Arial"/>
              <a:buChar char="•"/>
            </a:pPr>
            <a:endParaRPr lang="en-US">
              <a:solidFill>
                <a:schemeClr val="dk1"/>
              </a:solidFill>
              <a:latin typeface="Calibri"/>
              <a:cs typeface="Calibri"/>
            </a:endParaRPr>
          </a:p>
          <a:p>
            <a:pPr>
              <a:lnSpc>
                <a:spcPct val="90000"/>
              </a:lnSpc>
              <a:spcAft>
                <a:spcPts val="600"/>
              </a:spcAft>
              <a:buClr>
                <a:schemeClr val="dk1"/>
              </a:buClr>
              <a:buFont typeface="Arial"/>
              <a:buChar char="•"/>
            </a:pPr>
            <a:r>
              <a:rPr lang="en-US">
                <a:solidFill>
                  <a:schemeClr val="dk1"/>
                </a:solidFill>
                <a:latin typeface="Calibri"/>
                <a:cs typeface="Calibri"/>
                <a:sym typeface="Calibri"/>
              </a:rPr>
              <a:t>AzM2 Portal – TIDE, ORS, Test Administrator Certification – for AzM2:</a:t>
            </a:r>
            <a:endParaRPr lang="en-US">
              <a:solidFill>
                <a:schemeClr val="dk1"/>
              </a:solidFill>
              <a:latin typeface="Calibri"/>
              <a:cs typeface="Calibri"/>
            </a:endParaRPr>
          </a:p>
          <a:p>
            <a:pPr>
              <a:lnSpc>
                <a:spcPct val="90000"/>
              </a:lnSpc>
              <a:spcAft>
                <a:spcPts val="600"/>
              </a:spcAft>
              <a:buClr>
                <a:schemeClr val="dk1"/>
              </a:buClr>
              <a:buFont typeface="Arial"/>
              <a:buChar char="•"/>
            </a:pPr>
            <a:r>
              <a:rPr lang="en-US">
                <a:solidFill>
                  <a:schemeClr val="dk1"/>
                </a:solidFill>
                <a:latin typeface="Calibri"/>
                <a:cs typeface="Calibri"/>
                <a:sym typeface="Calibri"/>
                <a:hlinkClick r:id="rId5">
                  <a:extLst>
                    <a:ext uri="{A12FA001-AC4F-418D-AE19-62706E023703}">
                      <ahyp:hlinkClr xmlns:ahyp="http://schemas.microsoft.com/office/drawing/2018/hyperlinkcolor" val="tx"/>
                    </a:ext>
                  </a:extLst>
                </a:hlinkClick>
              </a:rPr>
              <a:t>https://azm2portal.org/</a:t>
            </a:r>
            <a:endParaRPr lang="en-US">
              <a:solidFill>
                <a:schemeClr val="dk1"/>
              </a:solidFill>
              <a:latin typeface="Calibri"/>
              <a:cs typeface="Calibri"/>
            </a:endParaRPr>
          </a:p>
          <a:p>
            <a:pPr>
              <a:lnSpc>
                <a:spcPct val="90000"/>
              </a:lnSpc>
              <a:spcAft>
                <a:spcPts val="600"/>
              </a:spcAft>
              <a:buClr>
                <a:schemeClr val="dk1"/>
              </a:buClr>
              <a:buFont typeface="Arial"/>
              <a:buChar char="•"/>
            </a:pPr>
            <a:endParaRPr lang="en-US">
              <a:solidFill>
                <a:schemeClr val="dk1"/>
              </a:solidFill>
              <a:latin typeface="Calibri"/>
              <a:cs typeface="Calibri"/>
            </a:endParaRPr>
          </a:p>
          <a:p>
            <a:pPr>
              <a:lnSpc>
                <a:spcPct val="90000"/>
              </a:lnSpc>
              <a:spcAft>
                <a:spcPts val="600"/>
              </a:spcAft>
              <a:buClr>
                <a:schemeClr val="dk1"/>
              </a:buClr>
              <a:buFont typeface="Arial"/>
              <a:buChar char="•"/>
            </a:pPr>
            <a:r>
              <a:rPr lang="en-US" err="1">
                <a:solidFill>
                  <a:schemeClr val="dk1"/>
                </a:solidFill>
                <a:latin typeface="Calibri"/>
                <a:cs typeface="Calibri"/>
                <a:sym typeface="Calibri"/>
              </a:rPr>
              <a:t>AzSCI</a:t>
            </a:r>
            <a:r>
              <a:rPr lang="en-US">
                <a:solidFill>
                  <a:schemeClr val="dk1"/>
                </a:solidFill>
                <a:latin typeface="Calibri"/>
                <a:cs typeface="Calibri"/>
                <a:sym typeface="Calibri"/>
              </a:rPr>
              <a:t> - </a:t>
            </a:r>
            <a:r>
              <a:rPr lang="en-US">
                <a:solidFill>
                  <a:schemeClr val="dk1"/>
                </a:solidFill>
                <a:latin typeface="Calibri"/>
                <a:cs typeface="Calibri"/>
                <a:sym typeface="Calibri"/>
                <a:hlinkClick r:id="rId6">
                  <a:extLst>
                    <a:ext uri="{A12FA001-AC4F-418D-AE19-62706E023703}">
                      <ahyp:hlinkClr xmlns:ahyp="http://schemas.microsoft.com/office/drawing/2018/hyperlinkcolor" val="tx"/>
                    </a:ext>
                  </a:extLst>
                </a:hlinkClick>
              </a:rPr>
              <a:t>https://www.azed.gov/assessment/sci</a:t>
            </a:r>
            <a:r>
              <a:rPr lang="en-US">
                <a:solidFill>
                  <a:schemeClr val="dk1"/>
                </a:solidFill>
                <a:latin typeface="Calibri"/>
                <a:cs typeface="Calibri"/>
                <a:sym typeface="Calibri"/>
              </a:rPr>
              <a:t> </a:t>
            </a:r>
            <a:endParaRPr lang="en-US">
              <a:solidFill>
                <a:schemeClr val="dk1"/>
              </a:solidFill>
              <a:latin typeface="Calibri"/>
              <a:cs typeface="Calibri"/>
            </a:endParaRPr>
          </a:p>
          <a:p>
            <a:pPr>
              <a:lnSpc>
                <a:spcPct val="90000"/>
              </a:lnSpc>
              <a:spcAft>
                <a:spcPts val="600"/>
              </a:spcAft>
              <a:buClr>
                <a:schemeClr val="dk1"/>
              </a:buClr>
              <a:buFont typeface="Arial"/>
              <a:buChar char="•"/>
            </a:pPr>
            <a:endParaRPr lang="en-US">
              <a:solidFill>
                <a:schemeClr val="dk1"/>
              </a:solidFill>
              <a:latin typeface="Calibri"/>
              <a:cs typeface="Calibri"/>
            </a:endParaRPr>
          </a:p>
          <a:p>
            <a:pPr>
              <a:lnSpc>
                <a:spcPct val="90000"/>
              </a:lnSpc>
              <a:spcAft>
                <a:spcPts val="600"/>
              </a:spcAft>
              <a:buClr>
                <a:schemeClr val="dk1"/>
              </a:buClr>
              <a:buFont typeface="Arial"/>
              <a:buChar char="•"/>
            </a:pPr>
            <a:r>
              <a:rPr lang="en-US" err="1">
                <a:solidFill>
                  <a:schemeClr val="dk1"/>
                </a:solidFill>
                <a:latin typeface="Calibri"/>
                <a:cs typeface="Calibri"/>
                <a:sym typeface="Calibri"/>
              </a:rPr>
              <a:t>PearsonAccess</a:t>
            </a:r>
            <a:r>
              <a:rPr lang="en-US" baseline="30000" err="1">
                <a:solidFill>
                  <a:schemeClr val="dk1"/>
                </a:solidFill>
                <a:latin typeface="Calibri"/>
                <a:cs typeface="Calibri"/>
                <a:sym typeface="Calibri"/>
              </a:rPr>
              <a:t>next</a:t>
            </a:r>
            <a:r>
              <a:rPr lang="en-US">
                <a:solidFill>
                  <a:schemeClr val="dk1"/>
                </a:solidFill>
                <a:latin typeface="Calibri"/>
                <a:cs typeface="Calibri"/>
                <a:sym typeface="Calibri"/>
              </a:rPr>
              <a:t> – for </a:t>
            </a:r>
            <a:r>
              <a:rPr lang="en-US" err="1">
                <a:solidFill>
                  <a:schemeClr val="dk1"/>
                </a:solidFill>
                <a:latin typeface="Calibri"/>
                <a:cs typeface="Calibri"/>
                <a:sym typeface="Calibri"/>
              </a:rPr>
              <a:t>AzSCI</a:t>
            </a:r>
            <a:r>
              <a:rPr lang="en-US">
                <a:solidFill>
                  <a:schemeClr val="dk1"/>
                </a:solidFill>
                <a:latin typeface="Calibri"/>
                <a:cs typeface="Calibri"/>
                <a:sym typeface="Calibri"/>
              </a:rPr>
              <a:t> (same website as for AZELLA):</a:t>
            </a:r>
            <a:endParaRPr lang="en-US">
              <a:solidFill>
                <a:schemeClr val="dk1"/>
              </a:solidFill>
              <a:latin typeface="Calibri"/>
              <a:cs typeface="Calibri"/>
            </a:endParaRPr>
          </a:p>
          <a:p>
            <a:pPr>
              <a:lnSpc>
                <a:spcPct val="90000"/>
              </a:lnSpc>
              <a:spcAft>
                <a:spcPts val="600"/>
              </a:spcAft>
              <a:buClr>
                <a:schemeClr val="dk1"/>
              </a:buClr>
              <a:buFont typeface="Arial"/>
              <a:buChar char="•"/>
            </a:pPr>
            <a:r>
              <a:rPr lang="en-US">
                <a:solidFill>
                  <a:schemeClr val="dk1"/>
                </a:solidFill>
                <a:latin typeface="Calibri"/>
                <a:cs typeface="Calibri"/>
                <a:sym typeface="Calibri"/>
                <a:hlinkClick r:id="rId7">
                  <a:extLst>
                    <a:ext uri="{A12FA001-AC4F-418D-AE19-62706E023703}">
                      <ahyp:hlinkClr xmlns:ahyp="http://schemas.microsoft.com/office/drawing/2018/hyperlinkcolor" val="tx"/>
                    </a:ext>
                  </a:extLst>
                </a:hlinkClick>
              </a:rPr>
              <a:t>https://az.pearsonaccessnext.com/customer/index.action</a:t>
            </a:r>
            <a:endParaRPr lang="en-US">
              <a:solidFill>
                <a:schemeClr val="dk1"/>
              </a:solidFill>
              <a:latin typeface="Calibri"/>
              <a:cs typeface="Calibri"/>
            </a:endParaRPr>
          </a:p>
          <a:p>
            <a:pPr>
              <a:lnSpc>
                <a:spcPct val="90000"/>
              </a:lnSpc>
              <a:spcAft>
                <a:spcPts val="600"/>
              </a:spcAft>
              <a:buClr>
                <a:schemeClr val="dk1"/>
              </a:buClr>
              <a:buFont typeface="Arial"/>
              <a:buChar char="•"/>
            </a:pPr>
            <a:endParaRPr lang="en-US">
              <a:solidFill>
                <a:schemeClr val="dk1"/>
              </a:solidFill>
              <a:latin typeface="Calibri"/>
              <a:cs typeface="Calibri"/>
            </a:endParaRPr>
          </a:p>
          <a:p>
            <a:pPr>
              <a:lnSpc>
                <a:spcPct val="90000"/>
              </a:lnSpc>
              <a:spcAft>
                <a:spcPts val="600"/>
              </a:spcAft>
              <a:buClr>
                <a:schemeClr val="dk1"/>
              </a:buClr>
              <a:buFont typeface="Arial"/>
              <a:buChar char="•"/>
            </a:pPr>
            <a:r>
              <a:rPr lang="en-US">
                <a:solidFill>
                  <a:schemeClr val="dk1"/>
                </a:solidFill>
                <a:latin typeface="Calibri"/>
                <a:cs typeface="Calibri"/>
                <a:sym typeface="Calibri"/>
              </a:rPr>
              <a:t>Menu of Assessments Information:</a:t>
            </a:r>
            <a:endParaRPr lang="en-US">
              <a:solidFill>
                <a:schemeClr val="dk1"/>
              </a:solidFill>
              <a:latin typeface="Calibri"/>
              <a:cs typeface="Calibri"/>
            </a:endParaRPr>
          </a:p>
          <a:p>
            <a:pPr>
              <a:lnSpc>
                <a:spcPct val="90000"/>
              </a:lnSpc>
              <a:spcAft>
                <a:spcPts val="600"/>
              </a:spcAft>
              <a:buClr>
                <a:schemeClr val="dk1"/>
              </a:buClr>
              <a:buFont typeface="Arial"/>
              <a:buChar char="•"/>
            </a:pPr>
            <a:r>
              <a:rPr lang="en-US">
                <a:solidFill>
                  <a:schemeClr val="dk1"/>
                </a:solidFill>
                <a:latin typeface="Calibri"/>
                <a:cs typeface="Calibri"/>
                <a:sym typeface="Calibri"/>
                <a:hlinkClick r:id="rId8">
                  <a:extLst>
                    <a:ext uri="{A12FA001-AC4F-418D-AE19-62706E023703}">
                      <ahyp:hlinkClr xmlns:ahyp="http://schemas.microsoft.com/office/drawing/2018/hyperlinkcolor" val="tx"/>
                    </a:ext>
                  </a:extLst>
                </a:hlinkClick>
              </a:rPr>
              <a:t>https://www.azed.gov/assessment/menu-of-assessments</a:t>
            </a:r>
            <a:endParaRPr lang="en-US" sz="1200">
              <a:solidFill>
                <a:schemeClr val="dk1"/>
              </a:solidFill>
              <a:latin typeface="Calibri"/>
              <a:cs typeface="Calibri"/>
            </a:endParaRPr>
          </a:p>
          <a:p>
            <a:pPr>
              <a:lnSpc>
                <a:spcPct val="90000"/>
              </a:lnSpc>
              <a:spcAft>
                <a:spcPts val="600"/>
              </a:spcAft>
              <a:buClr>
                <a:schemeClr val="dk1"/>
              </a:buClr>
              <a:buFont typeface="Arial"/>
              <a:buChar char="•"/>
            </a:pPr>
            <a:endParaRPr lang="en-US" sz="1000">
              <a:solidFill>
                <a:schemeClr val="dk1"/>
              </a:solidFill>
              <a:latin typeface="Calibri"/>
              <a:cs typeface="Calibri"/>
              <a:sym typeface="Calibri"/>
            </a:endParaRPr>
          </a:p>
          <a:p>
            <a:pPr>
              <a:lnSpc>
                <a:spcPct val="90000"/>
              </a:lnSpc>
              <a:spcAft>
                <a:spcPts val="600"/>
              </a:spcAft>
              <a:buClr>
                <a:schemeClr val="dk1"/>
              </a:buClr>
              <a:buFont typeface="Arial"/>
              <a:buChar char="•"/>
            </a:pPr>
            <a:endParaRPr lang="en-US" sz="1000">
              <a:solidFill>
                <a:schemeClr val="dk1"/>
              </a:solidFill>
              <a:latin typeface="Calibri"/>
              <a:cs typeface="Calibri"/>
              <a:sym typeface="Calibri"/>
            </a:endParaRPr>
          </a:p>
        </p:txBody>
      </p:sp>
      <p:sp>
        <p:nvSpPr>
          <p:cNvPr id="2" name="Slide Number Placeholder 1">
            <a:extLst>
              <a:ext uri="{FF2B5EF4-FFF2-40B4-BE49-F238E27FC236}">
                <a16:creationId xmlns:a16="http://schemas.microsoft.com/office/drawing/2014/main" id="{7B7F1FDC-F97B-42C1-AC45-6264B6B64F1F}"/>
              </a:ext>
            </a:extLst>
          </p:cNvPr>
          <p:cNvSpPr>
            <a:spLocks noGrp="1"/>
          </p:cNvSpPr>
          <p:nvPr>
            <p:ph type="sldNum" sz="quarter" idx="12"/>
          </p:nvPr>
        </p:nvSpPr>
        <p:spPr>
          <a:xfrm>
            <a:off x="6457950" y="4767264"/>
            <a:ext cx="2057400" cy="273844"/>
          </a:xfrm>
        </p:spPr>
        <p:txBody>
          <a:bodyPr spcFirstLastPara="1" wrap="square" lIns="91425" tIns="45700" rIns="91425" bIns="45700" anchor="ctr" anchorCtr="0">
            <a:normAutofit/>
          </a:bodyPr>
          <a:lstStyle/>
          <a:p>
            <a:pPr>
              <a:lnSpc>
                <a:spcPct val="90000"/>
              </a:lnSpc>
              <a:spcAft>
                <a:spcPts val="600"/>
              </a:spcAft>
            </a:pPr>
            <a:fld id="{3AD94D69-2109-48F9-A00A-179699D0291F}" type="slidenum">
              <a:rPr lang="en-US" sz="700" smtClean="0"/>
              <a:pPr>
                <a:lnSpc>
                  <a:spcPct val="90000"/>
                </a:lnSpc>
                <a:spcAft>
                  <a:spcPts val="600"/>
                </a:spcAft>
              </a:pPr>
              <a:t>15</a:t>
            </a:fld>
            <a:endParaRPr lang="en-US" sz="700"/>
          </a:p>
        </p:txBody>
      </p:sp>
    </p:spTree>
    <p:extLst>
      <p:ext uri="{BB962C8B-B14F-4D97-AF65-F5344CB8AC3E}">
        <p14:creationId xmlns:p14="http://schemas.microsoft.com/office/powerpoint/2010/main" val="2410700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7F1FDC-F97B-42C1-AC45-6264B6B64F1F}"/>
              </a:ext>
            </a:extLst>
          </p:cNvPr>
          <p:cNvSpPr>
            <a:spLocks noGrp="1"/>
          </p:cNvSpPr>
          <p:nvPr>
            <p:ph type="sldNum" sz="quarter" idx="12"/>
          </p:nvPr>
        </p:nvSpPr>
        <p:spPr/>
        <p:txBody>
          <a:bodyPr/>
          <a:lstStyle/>
          <a:p>
            <a:fld id="{3AD94D69-2109-48F9-A00A-179699D0291F}" type="slidenum">
              <a:rPr lang="en-US" smtClean="0"/>
              <a:t>16</a:t>
            </a:fld>
            <a:endParaRPr lang="en-US"/>
          </a:p>
        </p:txBody>
      </p:sp>
      <p:sp>
        <p:nvSpPr>
          <p:cNvPr id="3" name="Title 2">
            <a:extLst>
              <a:ext uri="{FF2B5EF4-FFF2-40B4-BE49-F238E27FC236}">
                <a16:creationId xmlns:a16="http://schemas.microsoft.com/office/drawing/2014/main" id="{ADE44252-080F-41EA-A3C7-5A7D480803B2}"/>
              </a:ext>
            </a:extLst>
          </p:cNvPr>
          <p:cNvSpPr>
            <a:spLocks noGrp="1"/>
          </p:cNvSpPr>
          <p:nvPr>
            <p:ph type="title"/>
          </p:nvPr>
        </p:nvSpPr>
        <p:spPr/>
        <p:txBody>
          <a:bodyPr/>
          <a:lstStyle/>
          <a:p>
            <a:r>
              <a:rPr lang="en-US"/>
              <a:t>Communication</a:t>
            </a:r>
          </a:p>
        </p:txBody>
      </p:sp>
      <p:sp>
        <p:nvSpPr>
          <p:cNvPr id="4" name="TextBox 3">
            <a:extLst>
              <a:ext uri="{FF2B5EF4-FFF2-40B4-BE49-F238E27FC236}">
                <a16:creationId xmlns:a16="http://schemas.microsoft.com/office/drawing/2014/main" id="{55B44547-1814-49C6-A409-8CC09DBB5588}"/>
              </a:ext>
            </a:extLst>
          </p:cNvPr>
          <p:cNvSpPr txBox="1"/>
          <p:nvPr/>
        </p:nvSpPr>
        <p:spPr>
          <a:xfrm>
            <a:off x="526212" y="2207890"/>
            <a:ext cx="809157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Questions regarding Achievement assessments should be directed to the following inboxes:</a:t>
            </a:r>
          </a:p>
          <a:p>
            <a:endParaRPr lang="en-US"/>
          </a:p>
          <a:p>
            <a:r>
              <a:rPr lang="en-US"/>
              <a:t>Questions about AzM2 – </a:t>
            </a:r>
            <a:r>
              <a:rPr lang="en-US">
                <a:hlinkClick r:id="rId2"/>
              </a:rPr>
              <a:t>AzM2@azed.gov</a:t>
            </a:r>
            <a:endParaRPr lang="en-US"/>
          </a:p>
          <a:p>
            <a:endParaRPr lang="en-US"/>
          </a:p>
          <a:p>
            <a:r>
              <a:rPr lang="en-US"/>
              <a:t>Questions about </a:t>
            </a:r>
            <a:r>
              <a:rPr lang="en-US" err="1"/>
              <a:t>AzSCI</a:t>
            </a:r>
            <a:r>
              <a:rPr lang="en-US"/>
              <a:t> – </a:t>
            </a:r>
            <a:r>
              <a:rPr lang="en-US">
                <a:hlinkClick r:id="rId3"/>
              </a:rPr>
              <a:t>AzSCI@azed.gov</a:t>
            </a:r>
            <a:endParaRPr lang="en-US"/>
          </a:p>
          <a:p>
            <a:endParaRPr lang="en-US"/>
          </a:p>
          <a:p>
            <a:r>
              <a:rPr lang="en-US"/>
              <a:t>Questions about Menu of Assessments, Test Security Agreements, or other general questions – </a:t>
            </a:r>
            <a:r>
              <a:rPr lang="en-US">
                <a:hlinkClick r:id="rId4"/>
              </a:rPr>
              <a:t>Testing@azed.gov</a:t>
            </a:r>
            <a:endParaRPr lang="en-US"/>
          </a:p>
          <a:p>
            <a:endParaRPr lang="en-US"/>
          </a:p>
          <a:p>
            <a:endParaRPr lang="en-US"/>
          </a:p>
        </p:txBody>
      </p:sp>
      <p:sp>
        <p:nvSpPr>
          <p:cNvPr id="5" name="TextBox 4">
            <a:extLst>
              <a:ext uri="{FF2B5EF4-FFF2-40B4-BE49-F238E27FC236}">
                <a16:creationId xmlns:a16="http://schemas.microsoft.com/office/drawing/2014/main" id="{0DF3DD85-2E25-4427-899E-F4398E236A9D}"/>
              </a:ext>
            </a:extLst>
          </p:cNvPr>
          <p:cNvSpPr txBox="1"/>
          <p:nvPr/>
        </p:nvSpPr>
        <p:spPr>
          <a:xfrm>
            <a:off x="429164" y="1251350"/>
            <a:ext cx="8176954" cy="738664"/>
          </a:xfrm>
          <a:prstGeom prst="rect">
            <a:avLst/>
          </a:prstGeom>
          <a:noFill/>
        </p:spPr>
        <p:txBody>
          <a:bodyPr wrap="square" rtlCol="0">
            <a:spAutoFit/>
          </a:bodyPr>
          <a:lstStyle/>
          <a:p>
            <a:r>
              <a:rPr lang="en-US"/>
              <a:t>We will send regular emails to District Test Coordinators as we near the testing windows to remind you of important tasks and approaching deadlines. It is the responsibility of the District Test Coordinator to pass important information along to others in your district or charter who need it.</a:t>
            </a:r>
          </a:p>
        </p:txBody>
      </p:sp>
    </p:spTree>
    <p:extLst>
      <p:ext uri="{BB962C8B-B14F-4D97-AF65-F5344CB8AC3E}">
        <p14:creationId xmlns:p14="http://schemas.microsoft.com/office/powerpoint/2010/main" val="354604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A292-F76A-4D15-8AF4-24967F49D9DF}"/>
              </a:ext>
            </a:extLst>
          </p:cNvPr>
          <p:cNvSpPr>
            <a:spLocks noGrp="1"/>
          </p:cNvSpPr>
          <p:nvPr>
            <p:ph type="title"/>
          </p:nvPr>
        </p:nvSpPr>
        <p:spPr/>
        <p:txBody>
          <a:bodyPr/>
          <a:lstStyle/>
          <a:p>
            <a:r>
              <a:rPr lang="en-US">
                <a:latin typeface="Times"/>
              </a:rPr>
              <a:t>Alternate Assessments</a:t>
            </a:r>
          </a:p>
        </p:txBody>
      </p:sp>
      <p:sp>
        <p:nvSpPr>
          <p:cNvPr id="3" name="Text Placeholder 2">
            <a:extLst>
              <a:ext uri="{FF2B5EF4-FFF2-40B4-BE49-F238E27FC236}">
                <a16:creationId xmlns:a16="http://schemas.microsoft.com/office/drawing/2014/main" id="{F4007832-19A6-4257-84C4-7B7443E1648B}"/>
              </a:ext>
            </a:extLst>
          </p:cNvPr>
          <p:cNvSpPr>
            <a:spLocks noGrp="1"/>
          </p:cNvSpPr>
          <p:nvPr>
            <p:ph type="body" idx="1"/>
          </p:nvPr>
        </p:nvSpPr>
        <p:spPr/>
        <p:txBody>
          <a:bodyPr/>
          <a:lstStyle/>
          <a:p>
            <a:r>
              <a:rPr lang="en-US">
                <a:latin typeface="Times New Roman"/>
              </a:rPr>
              <a:t>MSAA – ELA, Mathematics, and Science</a:t>
            </a:r>
          </a:p>
        </p:txBody>
      </p:sp>
      <p:sp>
        <p:nvSpPr>
          <p:cNvPr id="4" name="Slide Number Placeholder 3">
            <a:extLst>
              <a:ext uri="{FF2B5EF4-FFF2-40B4-BE49-F238E27FC236}">
                <a16:creationId xmlns:a16="http://schemas.microsoft.com/office/drawing/2014/main" id="{05E911C6-7C14-49AE-A5D2-64D988AA8F36}"/>
              </a:ext>
            </a:extLst>
          </p:cNvPr>
          <p:cNvSpPr>
            <a:spLocks noGrp="1"/>
          </p:cNvSpPr>
          <p:nvPr>
            <p:ph type="sldNum" sz="quarter" idx="12"/>
          </p:nvPr>
        </p:nvSpPr>
        <p:spPr/>
        <p:txBody>
          <a:bodyPr/>
          <a:lstStyle/>
          <a:p>
            <a:fld id="{3AD94D69-2109-48F9-A00A-179699D0291F}" type="slidenum">
              <a:rPr lang="en-US" smtClean="0"/>
              <a:t>17</a:t>
            </a:fld>
            <a:endParaRPr lang="en-US"/>
          </a:p>
        </p:txBody>
      </p:sp>
      <p:pic>
        <p:nvPicPr>
          <p:cNvPr id="5" name="Picture 5" descr="Logo, company name&#10;&#10;">
            <a:extLst>
              <a:ext uri="{FF2B5EF4-FFF2-40B4-BE49-F238E27FC236}">
                <a16:creationId xmlns:a16="http://schemas.microsoft.com/office/drawing/2014/main" id="{9AB42EDF-8379-4E70-A03B-327FA12723F2}"/>
              </a:ext>
            </a:extLst>
          </p:cNvPr>
          <p:cNvPicPr>
            <a:picLocks noChangeAspect="1"/>
          </p:cNvPicPr>
          <p:nvPr/>
        </p:nvPicPr>
        <p:blipFill>
          <a:blip r:embed="rId2"/>
          <a:stretch>
            <a:fillRect/>
          </a:stretch>
        </p:blipFill>
        <p:spPr>
          <a:xfrm>
            <a:off x="3281363" y="624568"/>
            <a:ext cx="2581275" cy="1771650"/>
          </a:xfrm>
          <a:prstGeom prst="rect">
            <a:avLst/>
          </a:prstGeom>
        </p:spPr>
      </p:pic>
    </p:spTree>
    <p:extLst>
      <p:ext uri="{BB962C8B-B14F-4D97-AF65-F5344CB8AC3E}">
        <p14:creationId xmlns:p14="http://schemas.microsoft.com/office/powerpoint/2010/main" val="2766719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CE38546-D769-4771-BE4B-66A97CF27F40}"/>
              </a:ext>
            </a:extLst>
          </p:cNvPr>
          <p:cNvSpPr>
            <a:spLocks noGrp="1"/>
          </p:cNvSpPr>
          <p:nvPr>
            <p:ph idx="1"/>
          </p:nvPr>
        </p:nvSpPr>
        <p:spPr/>
        <p:txBody>
          <a:bodyPr/>
          <a:lstStyle/>
          <a:p>
            <a:r>
              <a:rPr lang="en-US" sz="1600">
                <a:latin typeface="Times New Roman"/>
              </a:rPr>
              <a:t>The Multi-State Alternate Assessment (MSAA) is a comprehensive assessment system designed to promote increasing higher academic outcomes for students with significant cognitive disabilities in preparation for a broader array of post-secondary outcomes. </a:t>
            </a:r>
          </a:p>
          <a:p>
            <a:r>
              <a:rPr lang="en-US" sz="1600">
                <a:latin typeface="Times New Roman"/>
              </a:rPr>
              <a:t>The MSAA is designed to assess students with significant cognitive disability and measures academic content that is aligned to and derived from our state content standards. </a:t>
            </a:r>
          </a:p>
          <a:p>
            <a:r>
              <a:rPr lang="en-US" sz="1600">
                <a:latin typeface="Times New Roman"/>
              </a:rPr>
              <a:t>This test contains many built-in supports that allow students to take the test using materials they are most familiar with and communicate what they know and can do as independently as possible. </a:t>
            </a:r>
          </a:p>
          <a:p>
            <a:r>
              <a:rPr lang="en-US" sz="1600">
                <a:latin typeface="Times New Roman"/>
              </a:rPr>
              <a:t>The MSAA will be administered in the areas of ELA and Mathematics in grades 3-8 and 11 and Science in Grades 5, 8, and 11.</a:t>
            </a:r>
          </a:p>
        </p:txBody>
      </p:sp>
      <p:sp>
        <p:nvSpPr>
          <p:cNvPr id="3" name="Slide Number Placeholder 2">
            <a:extLst>
              <a:ext uri="{FF2B5EF4-FFF2-40B4-BE49-F238E27FC236}">
                <a16:creationId xmlns:a16="http://schemas.microsoft.com/office/drawing/2014/main" id="{48A43F33-2761-4870-B440-A76DB6B6AC1D}"/>
              </a:ext>
            </a:extLst>
          </p:cNvPr>
          <p:cNvSpPr>
            <a:spLocks noGrp="1"/>
          </p:cNvSpPr>
          <p:nvPr>
            <p:ph type="sldNum" sz="quarter" idx="12"/>
          </p:nvPr>
        </p:nvSpPr>
        <p:spPr/>
        <p:txBody>
          <a:bodyPr/>
          <a:lstStyle/>
          <a:p>
            <a:fld id="{3AD94D69-2109-48F9-A00A-179699D0291F}" type="slidenum">
              <a:rPr lang="en-US" smtClean="0"/>
              <a:t>18</a:t>
            </a:fld>
            <a:endParaRPr lang="en-US"/>
          </a:p>
        </p:txBody>
      </p:sp>
      <p:sp>
        <p:nvSpPr>
          <p:cNvPr id="4" name="Title 3">
            <a:extLst>
              <a:ext uri="{FF2B5EF4-FFF2-40B4-BE49-F238E27FC236}">
                <a16:creationId xmlns:a16="http://schemas.microsoft.com/office/drawing/2014/main" id="{E5C6BD8D-DB4F-4492-A30F-023D49082A09}"/>
              </a:ext>
            </a:extLst>
          </p:cNvPr>
          <p:cNvSpPr>
            <a:spLocks noGrp="1"/>
          </p:cNvSpPr>
          <p:nvPr>
            <p:ph type="title"/>
          </p:nvPr>
        </p:nvSpPr>
        <p:spPr/>
        <p:txBody>
          <a:bodyPr/>
          <a:lstStyle/>
          <a:p>
            <a:r>
              <a:rPr lang="en-US">
                <a:latin typeface="Times New Roman"/>
              </a:rPr>
              <a:t>MSAA</a:t>
            </a:r>
          </a:p>
        </p:txBody>
      </p:sp>
    </p:spTree>
    <p:extLst>
      <p:ext uri="{BB962C8B-B14F-4D97-AF65-F5344CB8AC3E}">
        <p14:creationId xmlns:p14="http://schemas.microsoft.com/office/powerpoint/2010/main" val="4117182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F4F85E-2457-479D-9442-CD709A07381E}"/>
              </a:ext>
            </a:extLst>
          </p:cNvPr>
          <p:cNvSpPr>
            <a:spLocks noGrp="1"/>
          </p:cNvSpPr>
          <p:nvPr>
            <p:ph idx="1"/>
          </p:nvPr>
        </p:nvSpPr>
        <p:spPr>
          <a:xfrm>
            <a:off x="628650" y="1467694"/>
            <a:ext cx="7886700" cy="3579693"/>
          </a:xfrm>
        </p:spPr>
        <p:txBody>
          <a:bodyPr/>
          <a:lstStyle/>
          <a:p>
            <a:pPr>
              <a:buNone/>
            </a:pPr>
            <a:r>
              <a:rPr lang="en-US">
                <a:latin typeface="Times New Roman"/>
              </a:rPr>
              <a:t>1. The student has a significant cognitive disability.</a:t>
            </a:r>
          </a:p>
          <a:p>
            <a:pPr>
              <a:buNone/>
            </a:pPr>
            <a:r>
              <a:rPr lang="en-US">
                <a:latin typeface="Times New Roman"/>
              </a:rPr>
              <a:t>2. The student is learning content linked to (derived from) state content standards.</a:t>
            </a:r>
          </a:p>
          <a:p>
            <a:pPr>
              <a:buNone/>
            </a:pPr>
            <a:r>
              <a:rPr lang="en-US">
                <a:latin typeface="Times New Roman"/>
              </a:rPr>
              <a:t>3. The student requires extensive direct individualized instruction and substantial supports to achieve measurable gains in the grade-and-age appropriate curriculum.</a:t>
            </a:r>
          </a:p>
          <a:p>
            <a:pPr>
              <a:buNone/>
            </a:pPr>
            <a:endParaRPr lang="en-US">
              <a:latin typeface="Times New Roman"/>
            </a:endParaRPr>
          </a:p>
          <a:p>
            <a:pPr>
              <a:buNone/>
            </a:pPr>
            <a:r>
              <a:rPr lang="en-US">
                <a:latin typeface="Times New Roman"/>
              </a:rPr>
              <a:t>The 2020-2021 </a:t>
            </a:r>
            <a:r>
              <a:rPr lang="en-US">
                <a:latin typeface="Times New Roman"/>
                <a:hlinkClick r:id="rId2"/>
              </a:rPr>
              <a:t>Eligibility form</a:t>
            </a:r>
            <a:r>
              <a:rPr lang="en-US">
                <a:latin typeface="Times New Roman"/>
              </a:rPr>
              <a:t> is now available for IEP teams and will be required moving forward. </a:t>
            </a:r>
          </a:p>
          <a:p>
            <a:pPr marL="95250" indent="0">
              <a:buNone/>
            </a:pPr>
            <a:endParaRPr lang="en-US"/>
          </a:p>
          <a:p>
            <a:pPr marL="95250" indent="0">
              <a:buNone/>
            </a:pPr>
            <a:endParaRPr lang="en-US"/>
          </a:p>
          <a:p>
            <a:endParaRPr lang="en-US"/>
          </a:p>
        </p:txBody>
      </p:sp>
      <p:sp>
        <p:nvSpPr>
          <p:cNvPr id="3" name="Slide Number Placeholder 2">
            <a:extLst>
              <a:ext uri="{FF2B5EF4-FFF2-40B4-BE49-F238E27FC236}">
                <a16:creationId xmlns:a16="http://schemas.microsoft.com/office/drawing/2014/main" id="{4ACE4C34-56F9-4029-BFE9-523ACAA24543}"/>
              </a:ext>
            </a:extLst>
          </p:cNvPr>
          <p:cNvSpPr>
            <a:spLocks noGrp="1"/>
          </p:cNvSpPr>
          <p:nvPr>
            <p:ph type="sldNum" sz="quarter" idx="12"/>
          </p:nvPr>
        </p:nvSpPr>
        <p:spPr/>
        <p:txBody>
          <a:bodyPr/>
          <a:lstStyle/>
          <a:p>
            <a:fld id="{3AD94D69-2109-48F9-A00A-179699D0291F}" type="slidenum">
              <a:rPr lang="en-US" smtClean="0"/>
              <a:t>19</a:t>
            </a:fld>
            <a:endParaRPr lang="en-US"/>
          </a:p>
        </p:txBody>
      </p:sp>
      <p:sp>
        <p:nvSpPr>
          <p:cNvPr id="4" name="Title 3">
            <a:extLst>
              <a:ext uri="{FF2B5EF4-FFF2-40B4-BE49-F238E27FC236}">
                <a16:creationId xmlns:a16="http://schemas.microsoft.com/office/drawing/2014/main" id="{2B1A855F-71F8-4A25-B9F1-ED0FCBFEC3DB}"/>
              </a:ext>
            </a:extLst>
          </p:cNvPr>
          <p:cNvSpPr>
            <a:spLocks noGrp="1"/>
          </p:cNvSpPr>
          <p:nvPr>
            <p:ph type="title"/>
          </p:nvPr>
        </p:nvSpPr>
        <p:spPr/>
        <p:txBody>
          <a:bodyPr/>
          <a:lstStyle/>
          <a:p>
            <a:r>
              <a:rPr lang="en-US">
                <a:latin typeface="Times New Roman"/>
              </a:rPr>
              <a:t>Eligibility</a:t>
            </a:r>
            <a:r>
              <a:rPr lang="en-US"/>
              <a:t> </a:t>
            </a:r>
          </a:p>
        </p:txBody>
      </p:sp>
    </p:spTree>
    <p:extLst>
      <p:ext uri="{BB962C8B-B14F-4D97-AF65-F5344CB8AC3E}">
        <p14:creationId xmlns:p14="http://schemas.microsoft.com/office/powerpoint/2010/main" val="330151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A6272F-C2E6-42D9-8FF8-BF8620DCD44D}"/>
              </a:ext>
            </a:extLst>
          </p:cNvPr>
          <p:cNvSpPr>
            <a:spLocks noGrp="1"/>
          </p:cNvSpPr>
          <p:nvPr>
            <p:ph type="sldNum" sz="quarter" idx="12"/>
          </p:nvPr>
        </p:nvSpPr>
        <p:spPr/>
        <p:txBody>
          <a:bodyPr/>
          <a:lstStyle/>
          <a:p>
            <a:fld id="{3AD94D69-2109-48F9-A00A-179699D0291F}" type="slidenum">
              <a:rPr lang="en-US" smtClean="0"/>
              <a:t>2</a:t>
            </a:fld>
            <a:endParaRPr lang="en-US"/>
          </a:p>
        </p:txBody>
      </p:sp>
      <p:sp>
        <p:nvSpPr>
          <p:cNvPr id="4" name="Title 3">
            <a:extLst>
              <a:ext uri="{FF2B5EF4-FFF2-40B4-BE49-F238E27FC236}">
                <a16:creationId xmlns:a16="http://schemas.microsoft.com/office/drawing/2014/main" id="{7DA25AF6-7910-4C84-8BC2-624B051830B5}"/>
              </a:ext>
            </a:extLst>
          </p:cNvPr>
          <p:cNvSpPr>
            <a:spLocks noGrp="1"/>
          </p:cNvSpPr>
          <p:nvPr>
            <p:ph type="title"/>
          </p:nvPr>
        </p:nvSpPr>
        <p:spPr/>
        <p:txBody>
          <a:bodyPr/>
          <a:lstStyle/>
          <a:p>
            <a:r>
              <a:rPr lang="en-US" sz="2400"/>
              <a:t>Welcome to Webinar #2:</a:t>
            </a:r>
            <a:r>
              <a:rPr lang="en-US"/>
              <a:t> </a:t>
            </a:r>
            <a:br>
              <a:rPr lang="en-US"/>
            </a:br>
            <a:r>
              <a:rPr lang="en-US"/>
              <a:t>Things You Need to Know as a New DTC</a:t>
            </a:r>
          </a:p>
        </p:txBody>
      </p:sp>
      <p:sp>
        <p:nvSpPr>
          <p:cNvPr id="5" name="Text Placeholder 2">
            <a:extLst>
              <a:ext uri="{FF2B5EF4-FFF2-40B4-BE49-F238E27FC236}">
                <a16:creationId xmlns:a16="http://schemas.microsoft.com/office/drawing/2014/main" id="{D992C65B-0B0C-4AC7-B9D7-33D3D24BB9E3}"/>
              </a:ext>
            </a:extLst>
          </p:cNvPr>
          <p:cNvSpPr>
            <a:spLocks noGrp="1"/>
          </p:cNvSpPr>
          <p:nvPr>
            <p:ph idx="1"/>
          </p:nvPr>
        </p:nvSpPr>
        <p:spPr>
          <a:xfrm>
            <a:off x="628650" y="1467694"/>
            <a:ext cx="7886700" cy="3005951"/>
          </a:xfrm>
          <a:prstGeom prst="rect">
            <a:avLst/>
          </a:prstGeom>
        </p:spPr>
        <p:txBody>
          <a:bodyPr wrap="square" lIns="0" tIns="0" rIns="0" bIns="0">
            <a:spAutoFit/>
          </a:bodyPr>
          <a:lstStyle>
            <a:lvl1pPr marL="0">
              <a:defRPr sz="2800" b="0" i="0">
                <a:solidFill>
                  <a:schemeClr val="tx1"/>
                </a:solidFill>
                <a:latin typeface="Franklin Gothic Medium"/>
                <a:ea typeface="+mn-ea"/>
                <a:cs typeface="Franklin Gothic Medium"/>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a:latin typeface="+mn-lt"/>
              </a:rPr>
              <a:t>Please enter your First and Last Name in the Chat for tracking purposes for the live event.</a:t>
            </a:r>
          </a:p>
          <a:p>
            <a:endParaRPr lang="en-US" sz="2000">
              <a:latin typeface="+mn-lt"/>
            </a:endParaRPr>
          </a:p>
          <a:p>
            <a:r>
              <a:rPr lang="en-US" sz="2000">
                <a:latin typeface="+mn-lt"/>
              </a:rPr>
              <a:t>This webinar will be recorded and posted on the ADE Assessments webpage at </a:t>
            </a:r>
            <a:r>
              <a:rPr lang="en-US" sz="2000">
                <a:latin typeface="+mn-lt"/>
                <a:hlinkClick r:id="rId2"/>
              </a:rPr>
              <a:t>https://www.azed.gov/assessment</a:t>
            </a:r>
            <a:r>
              <a:rPr lang="en-US" sz="2000">
                <a:latin typeface="+mn-lt"/>
              </a:rPr>
              <a:t>. </a:t>
            </a:r>
          </a:p>
          <a:p>
            <a:pPr indent="0">
              <a:buNone/>
            </a:pPr>
            <a:endParaRPr lang="en-US" sz="2000">
              <a:latin typeface="+mn-lt"/>
            </a:endParaRPr>
          </a:p>
          <a:p>
            <a:r>
              <a:rPr lang="en-US" sz="2000">
                <a:latin typeface="+mn-lt"/>
              </a:rPr>
              <a:t>We will also be capturing the chat questions. If there are questions that were frequently asked or need further clarification, ADE will compile and create an FAQ which will then be distributed to DTCs.</a:t>
            </a:r>
          </a:p>
        </p:txBody>
      </p:sp>
    </p:spTree>
    <p:extLst>
      <p:ext uri="{BB962C8B-B14F-4D97-AF65-F5344CB8AC3E}">
        <p14:creationId xmlns:p14="http://schemas.microsoft.com/office/powerpoint/2010/main" val="188564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7338-494B-43E7-A81A-EDE96CA110AA}"/>
              </a:ext>
            </a:extLst>
          </p:cNvPr>
          <p:cNvSpPr>
            <a:spLocks noGrp="1"/>
          </p:cNvSpPr>
          <p:nvPr>
            <p:ph type="title"/>
          </p:nvPr>
        </p:nvSpPr>
        <p:spPr/>
        <p:txBody>
          <a:bodyPr wrap="square" anchor="ctr">
            <a:normAutofit/>
          </a:bodyPr>
          <a:lstStyle/>
          <a:p>
            <a:r>
              <a:rPr lang="en-US">
                <a:latin typeface="Times New Roman"/>
              </a:rPr>
              <a:t>Alternate Assessments Checklist </a:t>
            </a:r>
          </a:p>
          <a:p>
            <a:endParaRPr lang="en-US"/>
          </a:p>
        </p:txBody>
      </p:sp>
      <p:sp>
        <p:nvSpPr>
          <p:cNvPr id="4" name="Slide Number Placeholder 3">
            <a:extLst>
              <a:ext uri="{FF2B5EF4-FFF2-40B4-BE49-F238E27FC236}">
                <a16:creationId xmlns:a16="http://schemas.microsoft.com/office/drawing/2014/main" id="{280DDA47-A17F-440E-834A-732F47A7C04D}"/>
              </a:ext>
            </a:extLst>
          </p:cNvPr>
          <p:cNvSpPr>
            <a:spLocks noGrp="1"/>
          </p:cNvSpPr>
          <p:nvPr>
            <p:ph type="sldNum" sz="quarter" idx="12"/>
          </p:nvPr>
        </p:nvSpPr>
        <p:spPr/>
        <p:txBody>
          <a:bodyPr wrap="square" anchor="ctr">
            <a:normAutofit/>
          </a:bodyPr>
          <a:lstStyle/>
          <a:p>
            <a:pPr>
              <a:lnSpc>
                <a:spcPct val="90000"/>
              </a:lnSpc>
              <a:spcAft>
                <a:spcPts val="600"/>
              </a:spcAft>
            </a:pPr>
            <a:fld id="{3AD94D69-2109-48F9-A00A-179699D0291F}" type="slidenum">
              <a:rPr lang="en-US" sz="700" smtClean="0"/>
              <a:pPr>
                <a:lnSpc>
                  <a:spcPct val="90000"/>
                </a:lnSpc>
                <a:spcAft>
                  <a:spcPts val="600"/>
                </a:spcAft>
              </a:pPr>
              <a:t>20</a:t>
            </a:fld>
            <a:endParaRPr lang="en-US" sz="700"/>
          </a:p>
        </p:txBody>
      </p:sp>
      <p:sp>
        <p:nvSpPr>
          <p:cNvPr id="7" name="TextBox 6">
            <a:extLst>
              <a:ext uri="{FF2B5EF4-FFF2-40B4-BE49-F238E27FC236}">
                <a16:creationId xmlns:a16="http://schemas.microsoft.com/office/drawing/2014/main" id="{83B70619-898F-4DCD-8F68-F358835244C2}"/>
              </a:ext>
            </a:extLst>
          </p:cNvPr>
          <p:cNvSpPr txBox="1"/>
          <p:nvPr/>
        </p:nvSpPr>
        <p:spPr>
          <a:xfrm>
            <a:off x="4523014" y="1592036"/>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rPr>
              <a:t>1. Go to the </a:t>
            </a:r>
            <a:r>
              <a:rPr lang="en-US">
                <a:latin typeface="Times New Roman"/>
                <a:hlinkClick r:id="rId2"/>
              </a:rPr>
              <a:t>Arizona Department of Education website</a:t>
            </a:r>
            <a:endParaRPr lang="en-US">
              <a:latin typeface="Times New Roman"/>
            </a:endParaRPr>
          </a:p>
          <a:p>
            <a:r>
              <a:rPr lang="en-US">
                <a:latin typeface="Times New Roman"/>
              </a:rPr>
              <a:t>2. Click Educators</a:t>
            </a:r>
          </a:p>
          <a:p>
            <a:r>
              <a:rPr lang="en-US">
                <a:latin typeface="Times New Roman"/>
              </a:rPr>
              <a:t>3. Click Assessment</a:t>
            </a:r>
          </a:p>
          <a:p>
            <a:r>
              <a:rPr lang="en-US">
                <a:latin typeface="Times New Roman"/>
              </a:rPr>
              <a:t>4. Under State Assessments click MSAA</a:t>
            </a:r>
          </a:p>
          <a:p>
            <a:r>
              <a:rPr lang="en-US">
                <a:latin typeface="Times New Roman"/>
              </a:rPr>
              <a:t>5. Under Testing Dates and Updates, you will find the </a:t>
            </a:r>
            <a:r>
              <a:rPr lang="en-US">
                <a:latin typeface="Times New Roman"/>
                <a:hlinkClick r:id="rId3"/>
              </a:rPr>
              <a:t>Test Coordinator Handbook</a:t>
            </a:r>
            <a:endParaRPr lang="en-US">
              <a:latin typeface="Times New Roman"/>
            </a:endParaRPr>
          </a:p>
        </p:txBody>
      </p:sp>
      <p:pic>
        <p:nvPicPr>
          <p:cNvPr id="10" name="Picture 10" descr="This is an image of the Alternate Assessments Checklist. ">
            <a:extLst>
              <a:ext uri="{FF2B5EF4-FFF2-40B4-BE49-F238E27FC236}">
                <a16:creationId xmlns:a16="http://schemas.microsoft.com/office/drawing/2014/main" id="{478B4F25-DBD8-45F7-B3C0-5FCE67B88EF7}"/>
              </a:ext>
            </a:extLst>
          </p:cNvPr>
          <p:cNvPicPr>
            <a:picLocks noGrp="1" noChangeAspect="1"/>
          </p:cNvPicPr>
          <p:nvPr>
            <p:ph sz="half" idx="1"/>
          </p:nvPr>
        </p:nvPicPr>
        <p:blipFill>
          <a:blip r:embed="rId4"/>
          <a:stretch>
            <a:fillRect/>
          </a:stretch>
        </p:blipFill>
        <p:spPr>
          <a:xfrm>
            <a:off x="630883" y="1001827"/>
            <a:ext cx="3514342" cy="3630896"/>
          </a:xfrm>
        </p:spPr>
      </p:pic>
    </p:spTree>
    <p:extLst>
      <p:ext uri="{BB962C8B-B14F-4D97-AF65-F5344CB8AC3E}">
        <p14:creationId xmlns:p14="http://schemas.microsoft.com/office/powerpoint/2010/main" val="2582976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5776DB-96FC-40C7-9485-0AF0C7F94B20}"/>
              </a:ext>
            </a:extLst>
          </p:cNvPr>
          <p:cNvSpPr>
            <a:spLocks noGrp="1"/>
          </p:cNvSpPr>
          <p:nvPr>
            <p:ph type="title"/>
          </p:nvPr>
        </p:nvSpPr>
        <p:spPr/>
        <p:txBody>
          <a:bodyPr/>
          <a:lstStyle/>
          <a:p>
            <a:r>
              <a:rPr lang="en-US">
                <a:latin typeface="Times New Roman"/>
              </a:rPr>
              <a:t>Testing Dates</a:t>
            </a:r>
          </a:p>
        </p:txBody>
      </p:sp>
      <p:sp>
        <p:nvSpPr>
          <p:cNvPr id="8" name="Content Placeholder 7">
            <a:extLst>
              <a:ext uri="{FF2B5EF4-FFF2-40B4-BE49-F238E27FC236}">
                <a16:creationId xmlns:a16="http://schemas.microsoft.com/office/drawing/2014/main" id="{AD5D1C45-A292-4EB6-9209-58D179DF347C}"/>
              </a:ext>
            </a:extLst>
          </p:cNvPr>
          <p:cNvSpPr>
            <a:spLocks noGrp="1"/>
          </p:cNvSpPr>
          <p:nvPr>
            <p:ph sz="half" idx="1"/>
          </p:nvPr>
        </p:nvSpPr>
        <p:spPr>
          <a:xfrm>
            <a:off x="628650" y="1842747"/>
            <a:ext cx="3886200" cy="2789976"/>
          </a:xfrm>
        </p:spPr>
        <p:txBody>
          <a:bodyPr/>
          <a:lstStyle/>
          <a:p>
            <a:pPr marL="95250" indent="0">
              <a:lnSpc>
                <a:spcPct val="100000"/>
              </a:lnSpc>
              <a:spcBef>
                <a:spcPts val="0"/>
              </a:spcBef>
              <a:buNone/>
            </a:pPr>
            <a:r>
              <a:rPr lang="en-US" b="1">
                <a:latin typeface="Times New Roman"/>
              </a:rPr>
              <a:t> Science Alternate Assessment</a:t>
            </a:r>
            <a:endParaRPr lang="en-US">
              <a:latin typeface="Times New Roman"/>
            </a:endParaRPr>
          </a:p>
          <a:p>
            <a:pPr>
              <a:lnSpc>
                <a:spcPct val="100000"/>
              </a:lnSpc>
              <a:spcBef>
                <a:spcPts val="0"/>
              </a:spcBef>
            </a:pPr>
            <a:r>
              <a:rPr lang="en-US">
                <a:latin typeface="Times New Roman"/>
              </a:rPr>
              <a:t>Grades 5, 8, and 11</a:t>
            </a:r>
          </a:p>
          <a:p>
            <a:pPr>
              <a:lnSpc>
                <a:spcPct val="100000"/>
              </a:lnSpc>
              <a:spcBef>
                <a:spcPts val="0"/>
              </a:spcBef>
              <a:buFont typeface="Arial,Sans-Serif"/>
            </a:pPr>
            <a:r>
              <a:rPr lang="en-US">
                <a:latin typeface="Times New Roman"/>
              </a:rPr>
              <a:t>Test Window: March 15 through April 30, 2021</a:t>
            </a:r>
          </a:p>
        </p:txBody>
      </p:sp>
      <p:sp>
        <p:nvSpPr>
          <p:cNvPr id="9" name="Content Placeholder 8">
            <a:extLst>
              <a:ext uri="{FF2B5EF4-FFF2-40B4-BE49-F238E27FC236}">
                <a16:creationId xmlns:a16="http://schemas.microsoft.com/office/drawing/2014/main" id="{50783131-2884-4629-BC85-1B4B91F1CAAA}"/>
              </a:ext>
            </a:extLst>
          </p:cNvPr>
          <p:cNvSpPr>
            <a:spLocks noGrp="1"/>
          </p:cNvSpPr>
          <p:nvPr>
            <p:ph sz="half" idx="2"/>
          </p:nvPr>
        </p:nvSpPr>
        <p:spPr>
          <a:xfrm>
            <a:off x="4629150" y="1842747"/>
            <a:ext cx="3886200" cy="2789976"/>
          </a:xfrm>
        </p:spPr>
        <p:txBody>
          <a:bodyPr/>
          <a:lstStyle/>
          <a:p>
            <a:pPr marL="95250" indent="0">
              <a:lnSpc>
                <a:spcPct val="100000"/>
              </a:lnSpc>
              <a:spcBef>
                <a:spcPts val="0"/>
              </a:spcBef>
              <a:buNone/>
            </a:pPr>
            <a:r>
              <a:rPr lang="en-US" b="1">
                <a:latin typeface="Times New Roman"/>
              </a:rPr>
              <a:t>MSAA ELA &amp; Mathematics</a:t>
            </a:r>
            <a:endParaRPr lang="en-US">
              <a:latin typeface="Times New Roman"/>
            </a:endParaRPr>
          </a:p>
          <a:p>
            <a:pPr>
              <a:lnSpc>
                <a:spcPct val="100000"/>
              </a:lnSpc>
              <a:spcBef>
                <a:spcPts val="0"/>
              </a:spcBef>
            </a:pPr>
            <a:r>
              <a:rPr lang="en-US">
                <a:latin typeface="Times New Roman"/>
              </a:rPr>
              <a:t>Grades 3-8, and 11</a:t>
            </a:r>
          </a:p>
          <a:p>
            <a:pPr>
              <a:lnSpc>
                <a:spcPct val="100000"/>
              </a:lnSpc>
              <a:spcBef>
                <a:spcPts val="0"/>
              </a:spcBef>
              <a:buFont typeface="Arial,Sans-Serif"/>
            </a:pPr>
            <a:r>
              <a:rPr lang="en-US">
                <a:latin typeface="Times New Roman"/>
              </a:rPr>
              <a:t>Test Window: March 15 through April 30, 2021</a:t>
            </a:r>
          </a:p>
        </p:txBody>
      </p:sp>
      <p:sp>
        <p:nvSpPr>
          <p:cNvPr id="2" name="Slide Number Placeholder 1">
            <a:extLst>
              <a:ext uri="{FF2B5EF4-FFF2-40B4-BE49-F238E27FC236}">
                <a16:creationId xmlns:a16="http://schemas.microsoft.com/office/drawing/2014/main" id="{08F41C4B-2905-4D81-A5B4-58161517A7D6}"/>
              </a:ext>
            </a:extLst>
          </p:cNvPr>
          <p:cNvSpPr>
            <a:spLocks noGrp="1"/>
          </p:cNvSpPr>
          <p:nvPr>
            <p:ph type="sldNum" sz="quarter" idx="12"/>
          </p:nvPr>
        </p:nvSpPr>
        <p:spPr/>
        <p:txBody>
          <a:bodyPr/>
          <a:lstStyle/>
          <a:p>
            <a:fld id="{3AD94D69-2109-48F9-A00A-179699D0291F}" type="slidenum">
              <a:rPr lang="en-US" smtClean="0"/>
              <a:t>21</a:t>
            </a:fld>
            <a:endParaRPr lang="en-US"/>
          </a:p>
        </p:txBody>
      </p:sp>
      <p:sp>
        <p:nvSpPr>
          <p:cNvPr id="4" name="TextBox 3">
            <a:extLst>
              <a:ext uri="{FF2B5EF4-FFF2-40B4-BE49-F238E27FC236}">
                <a16:creationId xmlns:a16="http://schemas.microsoft.com/office/drawing/2014/main" id="{30E1F345-992B-48FF-B205-0F815EA867C5}"/>
              </a:ext>
            </a:extLst>
          </p:cNvPr>
          <p:cNvSpPr txBox="1"/>
          <p:nvPr/>
        </p:nvSpPr>
        <p:spPr>
          <a:xfrm>
            <a:off x="2715290" y="4396563"/>
            <a:ext cx="372006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dk1"/>
                </a:solidFill>
                <a:latin typeface="Times New Roman"/>
                <a:cs typeface="Times New Roman"/>
              </a:rPr>
              <a:t>MSAA Training </a:t>
            </a:r>
            <a:r>
              <a:rPr lang="en-US">
                <a:solidFill>
                  <a:schemeClr val="dk1"/>
                </a:solidFill>
                <a:latin typeface="Times New Roman"/>
                <a:cs typeface="Times New Roman"/>
                <a:hlinkClick r:id="rId2">
                  <a:extLst>
                    <a:ext uri="{A12FA001-AC4F-418D-AE19-62706E023703}">
                      <ahyp:hlinkClr xmlns:ahyp="http://schemas.microsoft.com/office/drawing/2018/hyperlinkcolor" val="tx"/>
                    </a:ext>
                  </a:extLst>
                </a:hlinkClick>
              </a:rPr>
              <a:t>Modules</a:t>
            </a:r>
            <a:r>
              <a:rPr lang="en-US">
                <a:solidFill>
                  <a:schemeClr val="dk1"/>
                </a:solidFill>
                <a:latin typeface="Times New Roman"/>
                <a:cs typeface="Times New Roman"/>
              </a:rPr>
              <a:t> Available March 2021</a:t>
            </a:r>
            <a:endParaRPr lang="en-US">
              <a:solidFill>
                <a:schemeClr val="dk1"/>
              </a:solidFill>
            </a:endParaRPr>
          </a:p>
        </p:txBody>
      </p:sp>
    </p:spTree>
    <p:extLst>
      <p:ext uri="{BB962C8B-B14F-4D97-AF65-F5344CB8AC3E}">
        <p14:creationId xmlns:p14="http://schemas.microsoft.com/office/powerpoint/2010/main" val="200628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E56105-66FD-49BC-B13C-15B344D96B22}"/>
              </a:ext>
            </a:extLst>
          </p:cNvPr>
          <p:cNvSpPr>
            <a:spLocks noGrp="1"/>
          </p:cNvSpPr>
          <p:nvPr>
            <p:ph type="title"/>
          </p:nvPr>
        </p:nvSpPr>
        <p:spPr>
          <a:xfrm>
            <a:off x="628650" y="630042"/>
            <a:ext cx="7886700" cy="739177"/>
          </a:xfrm>
        </p:spPr>
        <p:txBody>
          <a:bodyPr wrap="square" anchor="ctr">
            <a:normAutofit/>
          </a:bodyPr>
          <a:lstStyle/>
          <a:p>
            <a:r>
              <a:rPr lang="en-US" sz="3300">
                <a:latin typeface="Times New Roman"/>
              </a:rPr>
              <a:t>Past Webinar and PowerPoint Presentations</a:t>
            </a:r>
          </a:p>
        </p:txBody>
      </p:sp>
      <p:sp>
        <p:nvSpPr>
          <p:cNvPr id="2" name="Content Placeholder 1">
            <a:extLst>
              <a:ext uri="{FF2B5EF4-FFF2-40B4-BE49-F238E27FC236}">
                <a16:creationId xmlns:a16="http://schemas.microsoft.com/office/drawing/2014/main" id="{E3F3F141-4FD8-4301-9835-7B885A5BBE82}"/>
              </a:ext>
            </a:extLst>
          </p:cNvPr>
          <p:cNvSpPr>
            <a:spLocks noGrp="1"/>
          </p:cNvSpPr>
          <p:nvPr>
            <p:ph sz="half" idx="1"/>
          </p:nvPr>
        </p:nvSpPr>
        <p:spPr>
          <a:xfrm>
            <a:off x="628650" y="1924390"/>
            <a:ext cx="7723414" cy="2708333"/>
          </a:xfrm>
        </p:spPr>
        <p:txBody>
          <a:bodyPr wrap="square" anchor="t">
            <a:normAutofit/>
          </a:bodyPr>
          <a:lstStyle/>
          <a:p>
            <a:pPr marL="266700" indent="-171450"/>
            <a:r>
              <a:rPr lang="en-US" sz="1400" dirty="0">
                <a:latin typeface="Times New Roman"/>
              </a:rPr>
              <a:t>11/18/2019 </a:t>
            </a:r>
            <a:r>
              <a:rPr lang="en-US" sz="1400" dirty="0">
                <a:latin typeface="Times New Roman"/>
                <a:hlinkClick r:id="rId2"/>
              </a:rPr>
              <a:t>1% Threshold Action Plans 2019 Presentation</a:t>
            </a:r>
            <a:r>
              <a:rPr lang="en-US" sz="1400" dirty="0">
                <a:latin typeface="Times New Roman"/>
              </a:rPr>
              <a:t>-Click for </a:t>
            </a:r>
            <a:r>
              <a:rPr lang="en-US" sz="1400" dirty="0">
                <a:latin typeface="Times New Roman"/>
                <a:hlinkClick r:id="rId3"/>
              </a:rPr>
              <a:t>Recorded Webinar</a:t>
            </a:r>
            <a:endParaRPr lang="en-US" sz="1400" dirty="0">
              <a:latin typeface="Times New Roman"/>
            </a:endParaRPr>
          </a:p>
          <a:p>
            <a:pPr marL="266700" indent="-171450"/>
            <a:r>
              <a:rPr lang="en-US" sz="1400" dirty="0">
                <a:latin typeface="Times New Roman"/>
              </a:rPr>
              <a:t>11/12/2019 </a:t>
            </a:r>
            <a:r>
              <a:rPr lang="en-US" sz="1400" dirty="0">
                <a:latin typeface="Times New Roman"/>
                <a:hlinkClick r:id="rId4"/>
              </a:rPr>
              <a:t>Arizona’s Learner Characteristics Inventory Presentation</a:t>
            </a:r>
            <a:r>
              <a:rPr lang="en-US" sz="1400" dirty="0">
                <a:latin typeface="Times New Roman"/>
              </a:rPr>
              <a:t>-Click for </a:t>
            </a:r>
            <a:r>
              <a:rPr lang="en-US" sz="1400" dirty="0">
                <a:latin typeface="Times New Roman"/>
                <a:hlinkClick r:id="rId5"/>
              </a:rPr>
              <a:t>Recorded Webinar</a:t>
            </a:r>
            <a:endParaRPr lang="en-US" sz="1400" dirty="0">
              <a:latin typeface="Times New Roman"/>
            </a:endParaRPr>
          </a:p>
          <a:p>
            <a:pPr marL="266700" indent="-171450"/>
            <a:r>
              <a:rPr lang="en-US" sz="1400" dirty="0">
                <a:latin typeface="Times New Roman"/>
              </a:rPr>
              <a:t>11/08/2019 </a:t>
            </a:r>
            <a:r>
              <a:rPr lang="en-US" sz="1400" dirty="0">
                <a:latin typeface="Times New Roman"/>
                <a:hlinkClick r:id="rId6"/>
              </a:rPr>
              <a:t>Alternate Assessment Test Coordinator Responsibilities Presentation</a:t>
            </a:r>
            <a:r>
              <a:rPr lang="en-US" sz="1400" dirty="0">
                <a:latin typeface="Times New Roman"/>
              </a:rPr>
              <a:t>-Click for </a:t>
            </a:r>
            <a:r>
              <a:rPr lang="en-US" sz="1400" dirty="0">
                <a:latin typeface="Times New Roman"/>
                <a:hlinkClick r:id="rId7"/>
              </a:rPr>
              <a:t>Recorded Webinar</a:t>
            </a:r>
            <a:endParaRPr lang="en-US" sz="1400" dirty="0">
              <a:latin typeface="Times New Roman"/>
            </a:endParaRPr>
          </a:p>
          <a:p>
            <a:pPr marL="266700" indent="-171450"/>
            <a:r>
              <a:rPr lang="en-US" sz="1400" dirty="0">
                <a:latin typeface="Times New Roman"/>
              </a:rPr>
              <a:t>10/31/2019 </a:t>
            </a:r>
            <a:r>
              <a:rPr lang="en-US" sz="1400" dirty="0">
                <a:latin typeface="Times New Roman"/>
                <a:hlinkClick r:id="rId8"/>
              </a:rPr>
              <a:t>Determining Eligibility for Alternate Assessments Presentation</a:t>
            </a:r>
            <a:r>
              <a:rPr lang="en-US" sz="1400" dirty="0">
                <a:latin typeface="Times New Roman"/>
              </a:rPr>
              <a:t>-Click for </a:t>
            </a:r>
            <a:r>
              <a:rPr lang="en-US" sz="1400" dirty="0">
                <a:latin typeface="Times New Roman"/>
                <a:hlinkClick r:id="rId9"/>
              </a:rPr>
              <a:t>Recorded Webinar</a:t>
            </a:r>
            <a:endParaRPr lang="en-US" sz="1400" dirty="0">
              <a:latin typeface="Times New Roman"/>
            </a:endParaRPr>
          </a:p>
          <a:p>
            <a:pPr marL="266700" indent="-171450"/>
            <a:r>
              <a:rPr lang="en-US" sz="1400" dirty="0">
                <a:latin typeface="Times New Roman"/>
                <a:hlinkClick r:id="rId10"/>
              </a:rPr>
              <a:t>Instructional Supports and Resources-PowerPoint </a:t>
            </a:r>
            <a:r>
              <a:rPr lang="en-US" sz="1400" dirty="0">
                <a:latin typeface="Times New Roman"/>
              </a:rPr>
              <a:t>-Click for </a:t>
            </a:r>
            <a:r>
              <a:rPr lang="en-US" sz="1400" dirty="0">
                <a:latin typeface="Times New Roman"/>
                <a:hlinkClick r:id="rId11"/>
              </a:rPr>
              <a:t>Recorded Webinar</a:t>
            </a:r>
            <a:endParaRPr lang="en-US" sz="1400" dirty="0">
              <a:latin typeface="Times New Roman"/>
            </a:endParaRPr>
          </a:p>
          <a:p>
            <a:endParaRPr lang="en-US" sz="1200"/>
          </a:p>
        </p:txBody>
      </p:sp>
      <p:sp>
        <p:nvSpPr>
          <p:cNvPr id="3" name="Slide Number Placeholder 2">
            <a:extLst>
              <a:ext uri="{FF2B5EF4-FFF2-40B4-BE49-F238E27FC236}">
                <a16:creationId xmlns:a16="http://schemas.microsoft.com/office/drawing/2014/main" id="{EB8764BF-0508-4A81-856D-27ED1F1B3DF8}"/>
              </a:ext>
            </a:extLst>
          </p:cNvPr>
          <p:cNvSpPr>
            <a:spLocks noGrp="1"/>
          </p:cNvSpPr>
          <p:nvPr>
            <p:ph type="sldNum" sz="quarter" idx="12"/>
          </p:nvPr>
        </p:nvSpPr>
        <p:spPr>
          <a:xfrm>
            <a:off x="6457950" y="4767264"/>
            <a:ext cx="2057400" cy="273844"/>
          </a:xfrm>
        </p:spPr>
        <p:txBody>
          <a:bodyPr wrap="square" anchor="ctr">
            <a:normAutofit/>
          </a:bodyPr>
          <a:lstStyle/>
          <a:p>
            <a:pPr>
              <a:lnSpc>
                <a:spcPct val="90000"/>
              </a:lnSpc>
              <a:spcAft>
                <a:spcPts val="600"/>
              </a:spcAft>
            </a:pPr>
            <a:fld id="{3AD94D69-2109-48F9-A00A-179699D0291F}" type="slidenum">
              <a:rPr lang="en-US" sz="700" smtClean="0"/>
              <a:pPr>
                <a:lnSpc>
                  <a:spcPct val="90000"/>
                </a:lnSpc>
                <a:spcAft>
                  <a:spcPts val="600"/>
                </a:spcAft>
              </a:pPr>
              <a:t>22</a:t>
            </a:fld>
            <a:endParaRPr lang="en-US" sz="700"/>
          </a:p>
        </p:txBody>
      </p:sp>
    </p:spTree>
    <p:extLst>
      <p:ext uri="{BB962C8B-B14F-4D97-AF65-F5344CB8AC3E}">
        <p14:creationId xmlns:p14="http://schemas.microsoft.com/office/powerpoint/2010/main" val="3239605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A292-F76A-4D15-8AF4-24967F49D9DF}"/>
              </a:ext>
            </a:extLst>
          </p:cNvPr>
          <p:cNvSpPr>
            <a:spLocks noGrp="1"/>
          </p:cNvSpPr>
          <p:nvPr>
            <p:ph type="title"/>
          </p:nvPr>
        </p:nvSpPr>
        <p:spPr/>
        <p:txBody>
          <a:bodyPr/>
          <a:lstStyle/>
          <a:p>
            <a:r>
              <a:rPr lang="en-US" b="0" i="0">
                <a:solidFill>
                  <a:srgbClr val="000000"/>
                </a:solidFill>
                <a:effectLst/>
                <a:latin typeface="Roboto" panose="02000000000000000000" pitchFamily="2" charset="0"/>
              </a:rPr>
              <a:t>Arizona English Language Learner Assessment</a:t>
            </a:r>
            <a:endParaRPr lang="en-US"/>
          </a:p>
        </p:txBody>
      </p:sp>
      <p:sp>
        <p:nvSpPr>
          <p:cNvPr id="3" name="Text Placeholder 2">
            <a:extLst>
              <a:ext uri="{FF2B5EF4-FFF2-40B4-BE49-F238E27FC236}">
                <a16:creationId xmlns:a16="http://schemas.microsoft.com/office/drawing/2014/main" id="{F4007832-19A6-4257-84C4-7B7443E1648B}"/>
              </a:ext>
            </a:extLst>
          </p:cNvPr>
          <p:cNvSpPr>
            <a:spLocks noGrp="1"/>
          </p:cNvSpPr>
          <p:nvPr>
            <p:ph type="body" idx="1"/>
          </p:nvPr>
        </p:nvSpPr>
        <p:spPr/>
        <p:txBody>
          <a:bodyPr/>
          <a:lstStyle/>
          <a:p>
            <a:r>
              <a:rPr lang="en-US"/>
              <a:t>AZELLA</a:t>
            </a:r>
          </a:p>
        </p:txBody>
      </p:sp>
      <p:sp>
        <p:nvSpPr>
          <p:cNvPr id="4" name="Slide Number Placeholder 3">
            <a:extLst>
              <a:ext uri="{FF2B5EF4-FFF2-40B4-BE49-F238E27FC236}">
                <a16:creationId xmlns:a16="http://schemas.microsoft.com/office/drawing/2014/main" id="{05E911C6-7C14-49AE-A5D2-64D988AA8F36}"/>
              </a:ext>
            </a:extLst>
          </p:cNvPr>
          <p:cNvSpPr>
            <a:spLocks noGrp="1"/>
          </p:cNvSpPr>
          <p:nvPr>
            <p:ph type="sldNum" sz="quarter" idx="12"/>
          </p:nvPr>
        </p:nvSpPr>
        <p:spPr/>
        <p:txBody>
          <a:bodyPr/>
          <a:lstStyle/>
          <a:p>
            <a:fld id="{3AD94D69-2109-48F9-A00A-179699D0291F}" type="slidenum">
              <a:rPr lang="en-US" smtClean="0"/>
              <a:t>23</a:t>
            </a:fld>
            <a:endParaRPr lang="en-US"/>
          </a:p>
        </p:txBody>
      </p:sp>
      <p:pic>
        <p:nvPicPr>
          <p:cNvPr id="5" name="Picture 5" descr="Arizona English Language Learner Assessment (AZELLA) Logo">
            <a:extLst>
              <a:ext uri="{FF2B5EF4-FFF2-40B4-BE49-F238E27FC236}">
                <a16:creationId xmlns:a16="http://schemas.microsoft.com/office/drawing/2014/main" id="{939CA015-14FB-47F5-B022-891F61754F77}"/>
              </a:ext>
            </a:extLst>
          </p:cNvPr>
          <p:cNvPicPr>
            <a:picLocks noChangeAspect="1"/>
          </p:cNvPicPr>
          <p:nvPr/>
        </p:nvPicPr>
        <p:blipFill>
          <a:blip r:embed="rId3"/>
          <a:stretch>
            <a:fillRect/>
          </a:stretch>
        </p:blipFill>
        <p:spPr>
          <a:xfrm>
            <a:off x="7168242" y="448301"/>
            <a:ext cx="1608365" cy="1471041"/>
          </a:xfrm>
          <a:prstGeom prst="rect">
            <a:avLst/>
          </a:prstGeom>
        </p:spPr>
      </p:pic>
      <p:sp>
        <p:nvSpPr>
          <p:cNvPr id="6" name="TextBox 5">
            <a:extLst>
              <a:ext uri="{FF2B5EF4-FFF2-40B4-BE49-F238E27FC236}">
                <a16:creationId xmlns:a16="http://schemas.microsoft.com/office/drawing/2014/main" id="{D0F43544-08DA-4F1F-BBDD-D25032D917B6}"/>
              </a:ext>
            </a:extLst>
          </p:cNvPr>
          <p:cNvSpPr txBox="1"/>
          <p:nvPr/>
        </p:nvSpPr>
        <p:spPr>
          <a:xfrm>
            <a:off x="768485" y="4325161"/>
            <a:ext cx="735775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ARS § 15-756. </a:t>
            </a:r>
            <a:r>
              <a:rPr lang="en-US" u="sng"/>
              <a:t>Identification of English language learners</a:t>
            </a:r>
            <a:endParaRPr lang="en-US"/>
          </a:p>
          <a:p>
            <a:r>
              <a:rPr lang="en-US"/>
              <a:t>ARS § 15-756.05. </a:t>
            </a:r>
            <a:r>
              <a:rPr lang="en-US" u="sng"/>
              <a:t>Reassessment and reclassification of English language learners</a:t>
            </a:r>
            <a:endParaRPr lang="en-US"/>
          </a:p>
          <a:p>
            <a:endParaRPr lang="en-US"/>
          </a:p>
        </p:txBody>
      </p:sp>
    </p:spTree>
    <p:extLst>
      <p:ext uri="{BB962C8B-B14F-4D97-AF65-F5344CB8AC3E}">
        <p14:creationId xmlns:p14="http://schemas.microsoft.com/office/powerpoint/2010/main" val="3160660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descr="The top row shows columns with the months August 2020 through May 2021. The second row indicates that the AZELLA Placement Test is administered from August 17, 2020 through May 14, 2021. The third row shows that the Spring 2021 Reassessment Administration is from February 1 thorugh March 19, 2021. The final row shows the administration for the 2021 AZELLA Stand Alone Field Test is February 1 through April 2, 2021. " title="AZELLA Testing 2020-2021">
            <a:extLst>
              <a:ext uri="{FF2B5EF4-FFF2-40B4-BE49-F238E27FC236}">
                <a16:creationId xmlns:a16="http://schemas.microsoft.com/office/drawing/2014/main" id="{EA8C7BC3-0411-4E84-84C1-DB8D094D37F0}"/>
              </a:ext>
            </a:extLst>
          </p:cNvPr>
          <p:cNvGraphicFramePr>
            <a:graphicFrameLocks noGrp="1"/>
          </p:cNvGraphicFramePr>
          <p:nvPr>
            <p:ph idx="1"/>
            <p:extLst>
              <p:ext uri="{D42A27DB-BD31-4B8C-83A1-F6EECF244321}">
                <p14:modId xmlns:p14="http://schemas.microsoft.com/office/powerpoint/2010/main" val="566046559"/>
              </p:ext>
            </p:extLst>
          </p:nvPr>
        </p:nvGraphicFramePr>
        <p:xfrm>
          <a:off x="158074" y="1209877"/>
          <a:ext cx="8817250" cy="3657600"/>
        </p:xfrm>
        <a:graphic>
          <a:graphicData uri="http://schemas.openxmlformats.org/drawingml/2006/table">
            <a:tbl>
              <a:tblPr firstRow="1" bandRow="1">
                <a:tableStyleId>{125E5076-3810-47DD-B79F-674D7AD40C01}</a:tableStyleId>
              </a:tblPr>
              <a:tblGrid>
                <a:gridCol w="881725">
                  <a:extLst>
                    <a:ext uri="{9D8B030D-6E8A-4147-A177-3AD203B41FA5}">
                      <a16:colId xmlns:a16="http://schemas.microsoft.com/office/drawing/2014/main" val="536476106"/>
                    </a:ext>
                  </a:extLst>
                </a:gridCol>
                <a:gridCol w="881725">
                  <a:extLst>
                    <a:ext uri="{9D8B030D-6E8A-4147-A177-3AD203B41FA5}">
                      <a16:colId xmlns:a16="http://schemas.microsoft.com/office/drawing/2014/main" val="387836567"/>
                    </a:ext>
                  </a:extLst>
                </a:gridCol>
                <a:gridCol w="881725">
                  <a:extLst>
                    <a:ext uri="{9D8B030D-6E8A-4147-A177-3AD203B41FA5}">
                      <a16:colId xmlns:a16="http://schemas.microsoft.com/office/drawing/2014/main" val="179252563"/>
                    </a:ext>
                  </a:extLst>
                </a:gridCol>
                <a:gridCol w="881725">
                  <a:extLst>
                    <a:ext uri="{9D8B030D-6E8A-4147-A177-3AD203B41FA5}">
                      <a16:colId xmlns:a16="http://schemas.microsoft.com/office/drawing/2014/main" val="3506852244"/>
                    </a:ext>
                  </a:extLst>
                </a:gridCol>
                <a:gridCol w="881725">
                  <a:extLst>
                    <a:ext uri="{9D8B030D-6E8A-4147-A177-3AD203B41FA5}">
                      <a16:colId xmlns:a16="http://schemas.microsoft.com/office/drawing/2014/main" val="2014260112"/>
                    </a:ext>
                  </a:extLst>
                </a:gridCol>
                <a:gridCol w="881725">
                  <a:extLst>
                    <a:ext uri="{9D8B030D-6E8A-4147-A177-3AD203B41FA5}">
                      <a16:colId xmlns:a16="http://schemas.microsoft.com/office/drawing/2014/main" val="1044809466"/>
                    </a:ext>
                  </a:extLst>
                </a:gridCol>
                <a:gridCol w="881725">
                  <a:extLst>
                    <a:ext uri="{9D8B030D-6E8A-4147-A177-3AD203B41FA5}">
                      <a16:colId xmlns:a16="http://schemas.microsoft.com/office/drawing/2014/main" val="2798466572"/>
                    </a:ext>
                  </a:extLst>
                </a:gridCol>
                <a:gridCol w="881725">
                  <a:extLst>
                    <a:ext uri="{9D8B030D-6E8A-4147-A177-3AD203B41FA5}">
                      <a16:colId xmlns:a16="http://schemas.microsoft.com/office/drawing/2014/main" val="1822929491"/>
                    </a:ext>
                  </a:extLst>
                </a:gridCol>
                <a:gridCol w="881725">
                  <a:extLst>
                    <a:ext uri="{9D8B030D-6E8A-4147-A177-3AD203B41FA5}">
                      <a16:colId xmlns:a16="http://schemas.microsoft.com/office/drawing/2014/main" val="2609598460"/>
                    </a:ext>
                  </a:extLst>
                </a:gridCol>
                <a:gridCol w="881725">
                  <a:extLst>
                    <a:ext uri="{9D8B030D-6E8A-4147-A177-3AD203B41FA5}">
                      <a16:colId xmlns:a16="http://schemas.microsoft.com/office/drawing/2014/main" val="2505335981"/>
                    </a:ext>
                  </a:extLst>
                </a:gridCol>
              </a:tblGrid>
              <a:tr h="370840">
                <a:tc>
                  <a:txBody>
                    <a:bodyPr/>
                    <a:lstStyle/>
                    <a:p>
                      <a:pPr algn="ctr"/>
                      <a:r>
                        <a:rPr lang="en-US" sz="1200"/>
                        <a:t>August</a:t>
                      </a:r>
                    </a:p>
                    <a:p>
                      <a:pPr lvl="0" algn="ctr">
                        <a:buNone/>
                      </a:pPr>
                      <a:r>
                        <a:rPr lang="en-US" sz="1200"/>
                        <a:t>2020</a:t>
                      </a:r>
                    </a:p>
                  </a:txBody>
                  <a:tcPr/>
                </a:tc>
                <a:tc>
                  <a:txBody>
                    <a:bodyPr/>
                    <a:lstStyle/>
                    <a:p>
                      <a:pPr algn="ctr"/>
                      <a:r>
                        <a:rPr lang="en-US" sz="1200"/>
                        <a:t>September</a:t>
                      </a:r>
                    </a:p>
                    <a:p>
                      <a:pPr lvl="0" algn="ctr">
                        <a:buNone/>
                      </a:pPr>
                      <a:r>
                        <a:rPr lang="en-US" sz="1200"/>
                        <a:t>2020</a:t>
                      </a:r>
                    </a:p>
                  </a:txBody>
                  <a:tcPr/>
                </a:tc>
                <a:tc>
                  <a:txBody>
                    <a:bodyPr/>
                    <a:lstStyle/>
                    <a:p>
                      <a:pPr algn="ctr"/>
                      <a:r>
                        <a:rPr lang="en-US" sz="1200"/>
                        <a:t>October</a:t>
                      </a:r>
                    </a:p>
                    <a:p>
                      <a:pPr lvl="0" algn="ctr">
                        <a:buNone/>
                      </a:pPr>
                      <a:r>
                        <a:rPr lang="en-US" sz="1200"/>
                        <a:t>2020</a:t>
                      </a:r>
                    </a:p>
                  </a:txBody>
                  <a:tcPr/>
                </a:tc>
                <a:tc>
                  <a:txBody>
                    <a:bodyPr/>
                    <a:lstStyle/>
                    <a:p>
                      <a:pPr algn="ctr"/>
                      <a:r>
                        <a:rPr lang="en-US" sz="1200"/>
                        <a:t>November</a:t>
                      </a:r>
                    </a:p>
                    <a:p>
                      <a:pPr lvl="0" algn="ctr">
                        <a:buNone/>
                      </a:pPr>
                      <a:r>
                        <a:rPr lang="en-US" sz="1200"/>
                        <a:t>2020</a:t>
                      </a:r>
                    </a:p>
                  </a:txBody>
                  <a:tcPr/>
                </a:tc>
                <a:tc>
                  <a:txBody>
                    <a:bodyPr/>
                    <a:lstStyle/>
                    <a:p>
                      <a:pPr algn="ctr"/>
                      <a:r>
                        <a:rPr lang="en-US" sz="1200"/>
                        <a:t>December</a:t>
                      </a:r>
                    </a:p>
                    <a:p>
                      <a:pPr lvl="0" algn="ctr">
                        <a:buNone/>
                      </a:pPr>
                      <a:r>
                        <a:rPr lang="en-US" sz="1200"/>
                        <a:t>2020</a:t>
                      </a:r>
                    </a:p>
                  </a:txBody>
                  <a:tcPr/>
                </a:tc>
                <a:tc>
                  <a:txBody>
                    <a:bodyPr/>
                    <a:lstStyle/>
                    <a:p>
                      <a:pPr algn="ctr"/>
                      <a:r>
                        <a:rPr lang="en-US" sz="1200"/>
                        <a:t>January</a:t>
                      </a:r>
                    </a:p>
                    <a:p>
                      <a:pPr lvl="0" algn="ctr">
                        <a:buNone/>
                      </a:pPr>
                      <a:r>
                        <a:rPr lang="en-US" sz="1200"/>
                        <a:t>2021</a:t>
                      </a:r>
                    </a:p>
                  </a:txBody>
                  <a:tcPr/>
                </a:tc>
                <a:tc>
                  <a:txBody>
                    <a:bodyPr/>
                    <a:lstStyle/>
                    <a:p>
                      <a:pPr algn="ctr"/>
                      <a:r>
                        <a:rPr lang="en-US" sz="1200"/>
                        <a:t>February</a:t>
                      </a:r>
                    </a:p>
                    <a:p>
                      <a:pPr lvl="0" algn="ctr">
                        <a:buNone/>
                      </a:pPr>
                      <a:r>
                        <a:rPr lang="en-US" sz="1200"/>
                        <a:t>2021</a:t>
                      </a:r>
                    </a:p>
                  </a:txBody>
                  <a:tcPr/>
                </a:tc>
                <a:tc>
                  <a:txBody>
                    <a:bodyPr/>
                    <a:lstStyle/>
                    <a:p>
                      <a:pPr algn="ctr"/>
                      <a:r>
                        <a:rPr lang="en-US" sz="1200"/>
                        <a:t>March</a:t>
                      </a:r>
                    </a:p>
                    <a:p>
                      <a:pPr lvl="0" algn="ctr">
                        <a:buNone/>
                      </a:pPr>
                      <a:r>
                        <a:rPr lang="en-US" sz="1200"/>
                        <a:t>2021</a:t>
                      </a:r>
                    </a:p>
                  </a:txBody>
                  <a:tcPr/>
                </a:tc>
                <a:tc>
                  <a:txBody>
                    <a:bodyPr/>
                    <a:lstStyle/>
                    <a:p>
                      <a:pPr algn="ctr"/>
                      <a:r>
                        <a:rPr lang="en-US" sz="1200"/>
                        <a:t>April</a:t>
                      </a:r>
                      <a:endParaRPr lang="en-US"/>
                    </a:p>
                    <a:p>
                      <a:pPr lvl="0" algn="ctr">
                        <a:buNone/>
                      </a:pPr>
                      <a:r>
                        <a:rPr lang="en-US" sz="1200"/>
                        <a:t>2021</a:t>
                      </a:r>
                    </a:p>
                  </a:txBody>
                  <a:tcPr/>
                </a:tc>
                <a:tc>
                  <a:txBody>
                    <a:bodyPr/>
                    <a:lstStyle/>
                    <a:p>
                      <a:pPr algn="ctr"/>
                      <a:r>
                        <a:rPr lang="en-US" sz="1200"/>
                        <a:t>May</a:t>
                      </a:r>
                    </a:p>
                    <a:p>
                      <a:pPr lvl="0" algn="ctr">
                        <a:buNone/>
                      </a:pPr>
                      <a:r>
                        <a:rPr lang="en-US" sz="1200"/>
                        <a:t>2021</a:t>
                      </a:r>
                    </a:p>
                  </a:txBody>
                  <a:tcPr/>
                </a:tc>
                <a:extLst>
                  <a:ext uri="{0D108BD9-81ED-4DB2-BD59-A6C34878D82A}">
                    <a16:rowId xmlns:a16="http://schemas.microsoft.com/office/drawing/2014/main" val="212471319"/>
                  </a:ext>
                </a:extLst>
              </a:tr>
              <a:tr h="370840">
                <a:tc gridSpan="10">
                  <a:txBody>
                    <a:bodyPr/>
                    <a:lstStyle/>
                    <a:p>
                      <a:pPr algn="ctr"/>
                      <a:r>
                        <a:rPr lang="en-US" sz="1600" b="1">
                          <a:solidFill>
                            <a:schemeClr val="tx1"/>
                          </a:solidFill>
                        </a:rPr>
                        <a:t>AZELLA Placement Test Administration</a:t>
                      </a:r>
                    </a:p>
                    <a:p>
                      <a:pPr lvl="0" algn="ctr">
                        <a:buNone/>
                      </a:pPr>
                      <a:r>
                        <a:rPr lang="en-US" sz="1600" b="1">
                          <a:solidFill>
                            <a:schemeClr val="tx1"/>
                          </a:solidFill>
                        </a:rPr>
                        <a:t>August 17, 2020 – May 14, 2021</a:t>
                      </a:r>
                    </a:p>
                  </a:txBody>
                  <a:tcPr anchor="ctr">
                    <a:solidFill>
                      <a:srgbClr val="FCAF17"/>
                    </a:solidFill>
                  </a:tcPr>
                </a:tc>
                <a:tc hMerge="1">
                  <a:txBody>
                    <a:bodyPr/>
                    <a:lstStyle/>
                    <a:p>
                      <a:endParaRPr lang="en-US"/>
                    </a:p>
                  </a:txBody>
                  <a:tcPr>
                    <a:solidFill>
                      <a:srgbClr val="FCAF17"/>
                    </a:solidFill>
                  </a:tcPr>
                </a:tc>
                <a:tc hMerge="1">
                  <a:txBody>
                    <a:bodyPr/>
                    <a:lstStyle/>
                    <a:p>
                      <a:endParaRPr lang="en-US"/>
                    </a:p>
                  </a:txBody>
                  <a:tcPr>
                    <a:solidFill>
                      <a:srgbClr val="FCAF17"/>
                    </a:solidFill>
                  </a:tcPr>
                </a:tc>
                <a:tc hMerge="1">
                  <a:txBody>
                    <a:bodyPr/>
                    <a:lstStyle/>
                    <a:p>
                      <a:endParaRPr lang="en-US"/>
                    </a:p>
                  </a:txBody>
                  <a:tcPr>
                    <a:solidFill>
                      <a:srgbClr val="FCAF17"/>
                    </a:solidFill>
                  </a:tcPr>
                </a:tc>
                <a:tc hMerge="1">
                  <a:txBody>
                    <a:bodyPr/>
                    <a:lstStyle/>
                    <a:p>
                      <a:endParaRPr lang="en-US"/>
                    </a:p>
                  </a:txBody>
                  <a:tcPr>
                    <a:solidFill>
                      <a:srgbClr val="FCAF17"/>
                    </a:solidFill>
                  </a:tcPr>
                </a:tc>
                <a:tc hMerge="1">
                  <a:txBody>
                    <a:bodyPr/>
                    <a:lstStyle/>
                    <a:p>
                      <a:endParaRPr lang="en-US"/>
                    </a:p>
                  </a:txBody>
                  <a:tcPr>
                    <a:solidFill>
                      <a:srgbClr val="FCAF17"/>
                    </a:solidFill>
                  </a:tcPr>
                </a:tc>
                <a:tc hMerge="1">
                  <a:txBody>
                    <a:bodyPr/>
                    <a:lstStyle/>
                    <a:p>
                      <a:endParaRPr lang="en-US"/>
                    </a:p>
                  </a:txBody>
                  <a:tcPr>
                    <a:solidFill>
                      <a:srgbClr val="FCAF17"/>
                    </a:solidFill>
                  </a:tcPr>
                </a:tc>
                <a:tc hMerge="1">
                  <a:txBody>
                    <a:bodyPr/>
                    <a:lstStyle/>
                    <a:p>
                      <a:endParaRPr lang="en-US"/>
                    </a:p>
                  </a:txBody>
                  <a:tcPr>
                    <a:solidFill>
                      <a:srgbClr val="FCAF17"/>
                    </a:solidFill>
                  </a:tcPr>
                </a:tc>
                <a:tc hMerge="1">
                  <a:txBody>
                    <a:bodyPr/>
                    <a:lstStyle/>
                    <a:p>
                      <a:endParaRPr lang="en-US"/>
                    </a:p>
                  </a:txBody>
                  <a:tcPr>
                    <a:solidFill>
                      <a:srgbClr val="FCAF17"/>
                    </a:solidFill>
                  </a:tcPr>
                </a:tc>
                <a:tc hMerge="1">
                  <a:txBody>
                    <a:bodyPr/>
                    <a:lstStyle/>
                    <a:p>
                      <a:endParaRPr lang="en-US"/>
                    </a:p>
                  </a:txBody>
                  <a:tcPr>
                    <a:solidFill>
                      <a:srgbClr val="FCAF17"/>
                    </a:solidFill>
                  </a:tcPr>
                </a:tc>
                <a:extLst>
                  <a:ext uri="{0D108BD9-81ED-4DB2-BD59-A6C34878D82A}">
                    <a16:rowId xmlns:a16="http://schemas.microsoft.com/office/drawing/2014/main" val="3231506213"/>
                  </a:ext>
                </a:extLst>
              </a:tr>
              <a:tr h="370840">
                <a:tc>
                  <a:txBody>
                    <a:bodyPr/>
                    <a:lstStyle/>
                    <a:p>
                      <a:endParaRPr lang="en-US" sz="1600"/>
                    </a:p>
                  </a:txBody>
                  <a:tcPr>
                    <a:solidFill>
                      <a:schemeClr val="bg1">
                        <a:lumMod val="50000"/>
                      </a:schemeClr>
                    </a:solidFill>
                  </a:tcPr>
                </a:tc>
                <a:tc>
                  <a:txBody>
                    <a:bodyPr/>
                    <a:lstStyle/>
                    <a:p>
                      <a:endParaRPr lang="en-US" sz="1600"/>
                    </a:p>
                  </a:txBody>
                  <a:tcPr>
                    <a:solidFill>
                      <a:schemeClr val="bg1">
                        <a:lumMod val="50000"/>
                      </a:schemeClr>
                    </a:solidFill>
                  </a:tcPr>
                </a:tc>
                <a:tc>
                  <a:txBody>
                    <a:bodyPr/>
                    <a:lstStyle/>
                    <a:p>
                      <a:endParaRPr lang="en-US" sz="1600"/>
                    </a:p>
                  </a:txBody>
                  <a:tcPr>
                    <a:solidFill>
                      <a:schemeClr val="bg1">
                        <a:lumMod val="50000"/>
                      </a:schemeClr>
                    </a:solidFill>
                  </a:tcPr>
                </a:tc>
                <a:tc>
                  <a:txBody>
                    <a:bodyPr/>
                    <a:lstStyle/>
                    <a:p>
                      <a:endParaRPr lang="en-US" sz="1600"/>
                    </a:p>
                  </a:txBody>
                  <a:tcPr>
                    <a:solidFill>
                      <a:schemeClr val="bg1">
                        <a:lumMod val="50000"/>
                      </a:schemeClr>
                    </a:solidFill>
                  </a:tcPr>
                </a:tc>
                <a:tc>
                  <a:txBody>
                    <a:bodyPr/>
                    <a:lstStyle/>
                    <a:p>
                      <a:endParaRPr lang="en-US" sz="1600"/>
                    </a:p>
                  </a:txBody>
                  <a:tcPr>
                    <a:solidFill>
                      <a:schemeClr val="bg1">
                        <a:lumMod val="50000"/>
                      </a:schemeClr>
                    </a:solidFill>
                  </a:tcPr>
                </a:tc>
                <a:tc>
                  <a:txBody>
                    <a:bodyPr/>
                    <a:lstStyle/>
                    <a:p>
                      <a:endParaRPr lang="en-US" sz="1600"/>
                    </a:p>
                  </a:txBody>
                  <a:tcPr>
                    <a:solidFill>
                      <a:schemeClr val="bg1">
                        <a:lumMod val="50000"/>
                      </a:schemeClr>
                    </a:solidFill>
                  </a:tcPr>
                </a:tc>
                <a:tc gridSpan="2">
                  <a:txBody>
                    <a:bodyPr/>
                    <a:lstStyle/>
                    <a:p>
                      <a:pPr algn="ctr"/>
                      <a:r>
                        <a:rPr lang="en-US" sz="1600" b="1"/>
                        <a:t>Spring 2021 </a:t>
                      </a:r>
                      <a:br>
                        <a:rPr lang="en-US" sz="1600" b="1"/>
                      </a:br>
                      <a:r>
                        <a:rPr lang="en-US" sz="1600" b="1"/>
                        <a:t>Reassessment Administration</a:t>
                      </a:r>
                    </a:p>
                    <a:p>
                      <a:pPr lvl="0" algn="ctr">
                        <a:buNone/>
                      </a:pPr>
                      <a:r>
                        <a:rPr lang="en-US" sz="1600" b="1"/>
                        <a:t>February 1 – March 19, 2021</a:t>
                      </a:r>
                    </a:p>
                    <a:p>
                      <a:pPr lvl="0" algn="ctr">
                        <a:buNone/>
                      </a:pPr>
                      <a:r>
                        <a:rPr lang="en-US" sz="1600" b="1" i="1"/>
                        <a:t>ALL EL Students</a:t>
                      </a:r>
                    </a:p>
                  </a:txBody>
                  <a:tcPr anchor="ctr">
                    <a:solidFill>
                      <a:srgbClr val="BF0D3E"/>
                    </a:solidFill>
                  </a:tcPr>
                </a:tc>
                <a:tc hMerge="1">
                  <a:txBody>
                    <a:bodyPr/>
                    <a:lstStyle/>
                    <a:p>
                      <a:endParaRPr lang="en-US"/>
                    </a:p>
                  </a:txBody>
                  <a:tcPr/>
                </a:tc>
                <a:tc>
                  <a:txBody>
                    <a:bodyPr/>
                    <a:lstStyle/>
                    <a:p>
                      <a:endParaRPr lang="en-US" sz="1600"/>
                    </a:p>
                  </a:txBody>
                  <a:tcPr>
                    <a:solidFill>
                      <a:schemeClr val="bg1">
                        <a:lumMod val="50000"/>
                      </a:schemeClr>
                    </a:solidFill>
                  </a:tcPr>
                </a:tc>
                <a:tc>
                  <a:txBody>
                    <a:bodyPr/>
                    <a:lstStyle/>
                    <a:p>
                      <a:endParaRPr lang="en-US" sz="1600"/>
                    </a:p>
                  </a:txBody>
                  <a:tcPr>
                    <a:solidFill>
                      <a:schemeClr val="bg1">
                        <a:lumMod val="50000"/>
                      </a:schemeClr>
                    </a:solidFill>
                  </a:tcPr>
                </a:tc>
                <a:extLst>
                  <a:ext uri="{0D108BD9-81ED-4DB2-BD59-A6C34878D82A}">
                    <a16:rowId xmlns:a16="http://schemas.microsoft.com/office/drawing/2014/main" val="354454992"/>
                  </a:ext>
                </a:extLst>
              </a:tr>
              <a:tr h="370840">
                <a:tc>
                  <a:txBody>
                    <a:bodyPr/>
                    <a:lstStyle/>
                    <a:p>
                      <a:endParaRPr lang="en-US" sz="1600"/>
                    </a:p>
                  </a:txBody>
                  <a:tcPr>
                    <a:solidFill>
                      <a:schemeClr val="bg1">
                        <a:lumMod val="50000"/>
                      </a:schemeClr>
                    </a:solidFill>
                  </a:tcPr>
                </a:tc>
                <a:tc>
                  <a:txBody>
                    <a:bodyPr/>
                    <a:lstStyle/>
                    <a:p>
                      <a:endParaRPr lang="en-US" sz="1600"/>
                    </a:p>
                  </a:txBody>
                  <a:tcPr>
                    <a:solidFill>
                      <a:schemeClr val="bg1">
                        <a:lumMod val="50000"/>
                      </a:schemeClr>
                    </a:solidFill>
                  </a:tcPr>
                </a:tc>
                <a:tc>
                  <a:txBody>
                    <a:bodyPr/>
                    <a:lstStyle/>
                    <a:p>
                      <a:endParaRPr lang="en-US" sz="1600"/>
                    </a:p>
                  </a:txBody>
                  <a:tcPr>
                    <a:solidFill>
                      <a:schemeClr val="bg1">
                        <a:lumMod val="50000"/>
                      </a:schemeClr>
                    </a:solidFill>
                  </a:tcPr>
                </a:tc>
                <a:tc>
                  <a:txBody>
                    <a:bodyPr/>
                    <a:lstStyle/>
                    <a:p>
                      <a:endParaRPr lang="en-US" sz="1600"/>
                    </a:p>
                  </a:txBody>
                  <a:tcPr>
                    <a:solidFill>
                      <a:schemeClr val="bg1">
                        <a:lumMod val="50000"/>
                      </a:schemeClr>
                    </a:solidFill>
                  </a:tcPr>
                </a:tc>
                <a:tc>
                  <a:txBody>
                    <a:bodyPr/>
                    <a:lstStyle/>
                    <a:p>
                      <a:endParaRPr lang="en-US" sz="1600"/>
                    </a:p>
                  </a:txBody>
                  <a:tcPr>
                    <a:solidFill>
                      <a:schemeClr val="bg1">
                        <a:lumMod val="50000"/>
                      </a:schemeClr>
                    </a:solidFill>
                  </a:tcPr>
                </a:tc>
                <a:tc>
                  <a:txBody>
                    <a:bodyPr/>
                    <a:lstStyle/>
                    <a:p>
                      <a:endParaRPr lang="en-US" sz="1600"/>
                    </a:p>
                  </a:txBody>
                  <a:tcPr>
                    <a:solidFill>
                      <a:schemeClr val="bg1">
                        <a:lumMod val="50000"/>
                      </a:schemeClr>
                    </a:solidFill>
                  </a:tcPr>
                </a:tc>
                <a:tc gridSpan="3">
                  <a:txBody>
                    <a:bodyPr/>
                    <a:lstStyle/>
                    <a:p>
                      <a:pPr algn="ctr"/>
                      <a:r>
                        <a:rPr lang="en-US" sz="1600" b="1"/>
                        <a:t>2021 AZELLA Stand Alone Field Test</a:t>
                      </a:r>
                    </a:p>
                    <a:p>
                      <a:pPr lvl="0" algn="ctr">
                        <a:buNone/>
                      </a:pPr>
                      <a:r>
                        <a:rPr lang="en-US" sz="1600" b="1"/>
                        <a:t>February 1 – April 2, 2021</a:t>
                      </a:r>
                    </a:p>
                    <a:p>
                      <a:pPr lvl="0" algn="ctr">
                        <a:buNone/>
                      </a:pPr>
                      <a:r>
                        <a:rPr lang="en-US" sz="1600" b="1" i="1"/>
                        <a:t>ALL EL Students</a:t>
                      </a:r>
                    </a:p>
                  </a:txBody>
                  <a:tcPr anchor="ctr">
                    <a:solidFill>
                      <a:srgbClr val="012169"/>
                    </a:solidFill>
                  </a:tcPr>
                </a:tc>
                <a:tc hMerge="1">
                  <a:txBody>
                    <a:bodyPr/>
                    <a:lstStyle/>
                    <a:p>
                      <a:endParaRPr lang="en-US"/>
                    </a:p>
                  </a:txBody>
                  <a:tcPr/>
                </a:tc>
                <a:tc hMerge="1">
                  <a:txBody>
                    <a:bodyPr/>
                    <a:lstStyle/>
                    <a:p>
                      <a:endParaRPr lang="en-US"/>
                    </a:p>
                  </a:txBody>
                  <a:tcPr/>
                </a:tc>
                <a:tc>
                  <a:txBody>
                    <a:bodyPr/>
                    <a:lstStyle/>
                    <a:p>
                      <a:endParaRPr lang="en-US" sz="1600"/>
                    </a:p>
                  </a:txBody>
                  <a:tcPr>
                    <a:solidFill>
                      <a:schemeClr val="bg1">
                        <a:lumMod val="50000"/>
                      </a:schemeClr>
                    </a:solidFill>
                  </a:tcPr>
                </a:tc>
                <a:extLst>
                  <a:ext uri="{0D108BD9-81ED-4DB2-BD59-A6C34878D82A}">
                    <a16:rowId xmlns:a16="http://schemas.microsoft.com/office/drawing/2014/main" val="3760190386"/>
                  </a:ext>
                </a:extLst>
              </a:tr>
            </a:tbl>
          </a:graphicData>
        </a:graphic>
      </p:graphicFrame>
      <p:sp>
        <p:nvSpPr>
          <p:cNvPr id="3" name="Slide Number Placeholder 2">
            <a:extLst>
              <a:ext uri="{FF2B5EF4-FFF2-40B4-BE49-F238E27FC236}">
                <a16:creationId xmlns:a16="http://schemas.microsoft.com/office/drawing/2014/main" id="{0C32F458-CC85-449B-BE79-49488ED292D8}"/>
              </a:ext>
            </a:extLst>
          </p:cNvPr>
          <p:cNvSpPr>
            <a:spLocks noGrp="1"/>
          </p:cNvSpPr>
          <p:nvPr>
            <p:ph type="sldNum" sz="quarter" idx="12"/>
          </p:nvPr>
        </p:nvSpPr>
        <p:spPr/>
        <p:txBody>
          <a:bodyPr/>
          <a:lstStyle/>
          <a:p>
            <a:fld id="{3AD94D69-2109-48F9-A00A-179699D0291F}" type="slidenum">
              <a:rPr lang="en-US" smtClean="0"/>
              <a:t>24</a:t>
            </a:fld>
            <a:endParaRPr lang="en-US"/>
          </a:p>
        </p:txBody>
      </p:sp>
      <p:sp>
        <p:nvSpPr>
          <p:cNvPr id="4" name="Title 3">
            <a:extLst>
              <a:ext uri="{FF2B5EF4-FFF2-40B4-BE49-F238E27FC236}">
                <a16:creationId xmlns:a16="http://schemas.microsoft.com/office/drawing/2014/main" id="{0B9D21DD-8F76-483A-904A-178F9330CDBA}"/>
              </a:ext>
            </a:extLst>
          </p:cNvPr>
          <p:cNvSpPr>
            <a:spLocks noGrp="1"/>
          </p:cNvSpPr>
          <p:nvPr>
            <p:ph type="title"/>
          </p:nvPr>
        </p:nvSpPr>
        <p:spPr/>
        <p:txBody>
          <a:bodyPr/>
          <a:lstStyle/>
          <a:p>
            <a:r>
              <a:rPr lang="en-US"/>
              <a:t>AZELLA Testing 2020-2021</a:t>
            </a:r>
          </a:p>
        </p:txBody>
      </p:sp>
    </p:spTree>
    <p:extLst>
      <p:ext uri="{BB962C8B-B14F-4D97-AF65-F5344CB8AC3E}">
        <p14:creationId xmlns:p14="http://schemas.microsoft.com/office/powerpoint/2010/main" val="3208645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7338-494B-43E7-A81A-EDE96CA110AA}"/>
              </a:ext>
            </a:extLst>
          </p:cNvPr>
          <p:cNvSpPr>
            <a:spLocks noGrp="1"/>
          </p:cNvSpPr>
          <p:nvPr>
            <p:ph type="title"/>
          </p:nvPr>
        </p:nvSpPr>
        <p:spPr>
          <a:xfrm>
            <a:off x="2432" y="259175"/>
            <a:ext cx="9139136" cy="739177"/>
          </a:xfrm>
          <a:solidFill>
            <a:srgbClr val="012169"/>
          </a:solidFill>
        </p:spPr>
        <p:txBody>
          <a:bodyPr wrap="square" anchor="ctr">
            <a:normAutofit/>
          </a:bodyPr>
          <a:lstStyle/>
          <a:p>
            <a:pPr algn="ctr"/>
            <a:r>
              <a:rPr lang="en-US">
                <a:solidFill>
                  <a:schemeClr val="bg1"/>
                </a:solidFill>
              </a:rPr>
              <a:t>AZELLA Placement Testing</a:t>
            </a:r>
          </a:p>
        </p:txBody>
      </p:sp>
      <p:sp>
        <p:nvSpPr>
          <p:cNvPr id="6" name="Content Placeholder 5">
            <a:extLst>
              <a:ext uri="{FF2B5EF4-FFF2-40B4-BE49-F238E27FC236}">
                <a16:creationId xmlns:a16="http://schemas.microsoft.com/office/drawing/2014/main" id="{F1B81EBB-89B0-483E-85C2-DE0E746F1BDB}"/>
              </a:ext>
            </a:extLst>
          </p:cNvPr>
          <p:cNvSpPr>
            <a:spLocks noGrp="1"/>
          </p:cNvSpPr>
          <p:nvPr>
            <p:ph sz="half" idx="2"/>
          </p:nvPr>
        </p:nvSpPr>
        <p:spPr>
          <a:xfrm>
            <a:off x="2432" y="3050714"/>
            <a:ext cx="5448705" cy="2090105"/>
          </a:xfrm>
        </p:spPr>
        <p:txBody>
          <a:bodyPr wrap="square" anchor="t">
            <a:normAutofit/>
          </a:bodyPr>
          <a:lstStyle/>
          <a:p>
            <a:pPr marL="95250" indent="0">
              <a:buNone/>
            </a:pPr>
            <a:r>
              <a:rPr lang="en-US" sz="1600" b="1"/>
              <a:t>Testing:</a:t>
            </a:r>
            <a:r>
              <a:rPr lang="en-US" sz="1600"/>
              <a:t> All students who are required to be administered the AZELLA Placement Test </a:t>
            </a:r>
            <a:r>
              <a:rPr lang="en-US" sz="1600" b="1">
                <a:solidFill>
                  <a:srgbClr val="BF0D3E"/>
                </a:solidFill>
              </a:rPr>
              <a:t>must be administered the test</a:t>
            </a:r>
            <a:r>
              <a:rPr lang="en-US" sz="1600"/>
              <a:t> as soon as practicable. All AZELLA tests must be administered in-person in a secure testing environment at the district office or an official school building.</a:t>
            </a:r>
            <a:endParaRPr lang="en-US"/>
          </a:p>
          <a:p>
            <a:pPr lvl="1"/>
            <a:r>
              <a:rPr lang="en-US" sz="1600"/>
              <a:t>In-person learning</a:t>
            </a:r>
          </a:p>
          <a:p>
            <a:pPr lvl="1"/>
            <a:r>
              <a:rPr lang="en-US" sz="1600"/>
              <a:t>By appointment (parents may not be in the testing room while student is testing)</a:t>
            </a:r>
          </a:p>
        </p:txBody>
      </p:sp>
      <p:sp>
        <p:nvSpPr>
          <p:cNvPr id="4" name="Slide Number Placeholder 3">
            <a:extLst>
              <a:ext uri="{FF2B5EF4-FFF2-40B4-BE49-F238E27FC236}">
                <a16:creationId xmlns:a16="http://schemas.microsoft.com/office/drawing/2014/main" id="{280DDA47-A17F-440E-834A-732F47A7C04D}"/>
              </a:ext>
            </a:extLst>
          </p:cNvPr>
          <p:cNvSpPr>
            <a:spLocks noGrp="1"/>
          </p:cNvSpPr>
          <p:nvPr>
            <p:ph type="sldNum" sz="quarter" idx="12"/>
          </p:nvPr>
        </p:nvSpPr>
        <p:spPr>
          <a:xfrm>
            <a:off x="6457950" y="4767264"/>
            <a:ext cx="2057400" cy="273844"/>
          </a:xfrm>
        </p:spPr>
        <p:txBody>
          <a:bodyPr wrap="square" anchor="ctr">
            <a:normAutofit/>
          </a:bodyPr>
          <a:lstStyle/>
          <a:p>
            <a:pPr>
              <a:lnSpc>
                <a:spcPct val="90000"/>
              </a:lnSpc>
              <a:spcAft>
                <a:spcPts val="600"/>
              </a:spcAft>
            </a:pPr>
            <a:fld id="{3AD94D69-2109-48F9-A00A-179699D0291F}" type="slidenum">
              <a:rPr lang="en-US" sz="700" smtClean="0"/>
              <a:pPr>
                <a:lnSpc>
                  <a:spcPct val="90000"/>
                </a:lnSpc>
                <a:spcAft>
                  <a:spcPts val="600"/>
                </a:spcAft>
              </a:pPr>
              <a:t>25</a:t>
            </a:fld>
            <a:endParaRPr lang="en-US" sz="700"/>
          </a:p>
        </p:txBody>
      </p:sp>
      <p:graphicFrame>
        <p:nvGraphicFramePr>
          <p:cNvPr id="14" name="Content Placeholder 2" descr="This graph has three columns  with the headings ATMS, Understand Scoring, and PAN. The row below these headings includes information about each. ">
            <a:extLst>
              <a:ext uri="{FF2B5EF4-FFF2-40B4-BE49-F238E27FC236}">
                <a16:creationId xmlns:a16="http://schemas.microsoft.com/office/drawing/2014/main" id="{7B7629FE-6D32-4603-83CD-CA7ED8079210}"/>
              </a:ext>
            </a:extLst>
          </p:cNvPr>
          <p:cNvGraphicFramePr>
            <a:graphicFrameLocks noGrp="1"/>
          </p:cNvGraphicFramePr>
          <p:nvPr>
            <p:ph sz="half" idx="1"/>
            <p:extLst>
              <p:ext uri="{D42A27DB-BD31-4B8C-83A1-F6EECF244321}">
                <p14:modId xmlns:p14="http://schemas.microsoft.com/office/powerpoint/2010/main" val="1188341334"/>
              </p:ext>
            </p:extLst>
          </p:nvPr>
        </p:nvGraphicFramePr>
        <p:xfrm>
          <a:off x="244755" y="499810"/>
          <a:ext cx="5389645" cy="3017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a:extLst>
              <a:ext uri="{FF2B5EF4-FFF2-40B4-BE49-F238E27FC236}">
                <a16:creationId xmlns:a16="http://schemas.microsoft.com/office/drawing/2014/main" id="{C81A4CF8-D8DE-4D5C-B8CB-42E93769DE6C}"/>
              </a:ext>
            </a:extLst>
          </p:cNvPr>
          <p:cNvSpPr txBox="1"/>
          <p:nvPr/>
        </p:nvSpPr>
        <p:spPr>
          <a:xfrm>
            <a:off x="6112617" y="112111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hlinkClick r:id="rId9"/>
              </a:rPr>
              <a:t>Pre-test AZELLA Placement Training and Qualifications Requirements</a:t>
            </a:r>
            <a:endParaRPr lang="en-US" sz="1200"/>
          </a:p>
        </p:txBody>
      </p:sp>
    </p:spTree>
    <p:extLst>
      <p:ext uri="{BB962C8B-B14F-4D97-AF65-F5344CB8AC3E}">
        <p14:creationId xmlns:p14="http://schemas.microsoft.com/office/powerpoint/2010/main" val="415591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0DDA47-A17F-440E-834A-732F47A7C04D}"/>
              </a:ext>
            </a:extLst>
          </p:cNvPr>
          <p:cNvSpPr>
            <a:spLocks noGrp="1"/>
          </p:cNvSpPr>
          <p:nvPr>
            <p:ph type="sldNum" sz="quarter" idx="12"/>
          </p:nvPr>
        </p:nvSpPr>
        <p:spPr>
          <a:xfrm>
            <a:off x="6457950" y="4767264"/>
            <a:ext cx="2057400" cy="273844"/>
          </a:xfrm>
        </p:spPr>
        <p:txBody>
          <a:bodyPr wrap="square" anchor="ctr">
            <a:normAutofit/>
          </a:bodyPr>
          <a:lstStyle/>
          <a:p>
            <a:pPr>
              <a:lnSpc>
                <a:spcPct val="90000"/>
              </a:lnSpc>
              <a:spcAft>
                <a:spcPts val="600"/>
              </a:spcAft>
            </a:pPr>
            <a:fld id="{3AD94D69-2109-48F9-A00A-179699D0291F}" type="slidenum">
              <a:rPr lang="en-US" sz="700" smtClean="0"/>
              <a:pPr>
                <a:lnSpc>
                  <a:spcPct val="90000"/>
                </a:lnSpc>
                <a:spcAft>
                  <a:spcPts val="600"/>
                </a:spcAft>
              </a:pPr>
              <a:t>26</a:t>
            </a:fld>
            <a:endParaRPr lang="en-US" sz="700"/>
          </a:p>
        </p:txBody>
      </p:sp>
      <p:sp>
        <p:nvSpPr>
          <p:cNvPr id="2" name="Title 1">
            <a:extLst>
              <a:ext uri="{FF2B5EF4-FFF2-40B4-BE49-F238E27FC236}">
                <a16:creationId xmlns:a16="http://schemas.microsoft.com/office/drawing/2014/main" id="{4DCB7338-494B-43E7-A81A-EDE96CA110AA}"/>
              </a:ext>
            </a:extLst>
          </p:cNvPr>
          <p:cNvSpPr>
            <a:spLocks noGrp="1"/>
          </p:cNvSpPr>
          <p:nvPr>
            <p:ph type="title"/>
          </p:nvPr>
        </p:nvSpPr>
        <p:spPr>
          <a:xfrm>
            <a:off x="0" y="294297"/>
            <a:ext cx="9144000" cy="739177"/>
          </a:xfrm>
        </p:spPr>
        <p:txBody>
          <a:bodyPr wrap="square" anchor="ctr">
            <a:normAutofit/>
          </a:bodyPr>
          <a:lstStyle/>
          <a:p>
            <a:pPr algn="ctr"/>
            <a:r>
              <a:rPr lang="en-US"/>
              <a:t>AZELLA in November and December 2020</a:t>
            </a:r>
          </a:p>
        </p:txBody>
      </p:sp>
      <p:graphicFrame>
        <p:nvGraphicFramePr>
          <p:cNvPr id="7" name="Content Placeholder 2" descr="This graphic describes the key dates for AZELLA in November and December. ">
            <a:extLst>
              <a:ext uri="{FF2B5EF4-FFF2-40B4-BE49-F238E27FC236}">
                <a16:creationId xmlns:a16="http://schemas.microsoft.com/office/drawing/2014/main" id="{4B77B517-C361-4E18-955B-E89630448CFF}"/>
              </a:ext>
            </a:extLst>
          </p:cNvPr>
          <p:cNvGraphicFramePr>
            <a:graphicFrameLocks noGrp="1"/>
          </p:cNvGraphicFramePr>
          <p:nvPr>
            <p:ph idx="1"/>
            <p:extLst>
              <p:ext uri="{D42A27DB-BD31-4B8C-83A1-F6EECF244321}">
                <p14:modId xmlns:p14="http://schemas.microsoft.com/office/powerpoint/2010/main" val="2252859576"/>
              </p:ext>
            </p:extLst>
          </p:nvPr>
        </p:nvGraphicFramePr>
        <p:xfrm>
          <a:off x="228600" y="1190109"/>
          <a:ext cx="6376308" cy="3847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1" name="Picture 341" descr="Student created image of city scene">
            <a:extLst>
              <a:ext uri="{FF2B5EF4-FFF2-40B4-BE49-F238E27FC236}">
                <a16:creationId xmlns:a16="http://schemas.microsoft.com/office/drawing/2014/main" id="{28530644-F4D1-4DCA-94C1-AB1E9D1DE7D7}"/>
              </a:ext>
            </a:extLst>
          </p:cNvPr>
          <p:cNvPicPr>
            <a:picLocks noChangeAspect="1"/>
          </p:cNvPicPr>
          <p:nvPr/>
        </p:nvPicPr>
        <p:blipFill>
          <a:blip r:embed="rId8"/>
          <a:stretch>
            <a:fillRect/>
          </a:stretch>
        </p:blipFill>
        <p:spPr>
          <a:xfrm>
            <a:off x="6800850" y="1556623"/>
            <a:ext cx="2114550" cy="3124269"/>
          </a:xfrm>
          <a:prstGeom prst="rect">
            <a:avLst/>
          </a:prstGeom>
        </p:spPr>
      </p:pic>
    </p:spTree>
    <p:extLst>
      <p:ext uri="{BB962C8B-B14F-4D97-AF65-F5344CB8AC3E}">
        <p14:creationId xmlns:p14="http://schemas.microsoft.com/office/powerpoint/2010/main" val="4072156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7338-494B-43E7-A81A-EDE96CA110AA}"/>
              </a:ext>
            </a:extLst>
          </p:cNvPr>
          <p:cNvSpPr>
            <a:spLocks noGrp="1"/>
          </p:cNvSpPr>
          <p:nvPr>
            <p:ph type="title"/>
          </p:nvPr>
        </p:nvSpPr>
        <p:spPr>
          <a:xfrm>
            <a:off x="0" y="246321"/>
            <a:ext cx="9144000" cy="739177"/>
          </a:xfrm>
          <a:solidFill>
            <a:srgbClr val="012169"/>
          </a:solidFill>
        </p:spPr>
        <p:txBody>
          <a:bodyPr/>
          <a:lstStyle/>
          <a:p>
            <a:pPr algn="ctr"/>
            <a:r>
              <a:rPr lang="en-US">
                <a:solidFill>
                  <a:schemeClr val="bg1"/>
                </a:solidFill>
              </a:rPr>
              <a:t>AZELLA K-3 Participation Counts – Dec. 7-18</a:t>
            </a:r>
          </a:p>
        </p:txBody>
      </p:sp>
      <p:sp>
        <p:nvSpPr>
          <p:cNvPr id="3" name="Content Placeholder 2">
            <a:extLst>
              <a:ext uri="{FF2B5EF4-FFF2-40B4-BE49-F238E27FC236}">
                <a16:creationId xmlns:a16="http://schemas.microsoft.com/office/drawing/2014/main" id="{57B5AAA4-6E35-42B3-9EC4-01BC81499BD6}"/>
              </a:ext>
            </a:extLst>
          </p:cNvPr>
          <p:cNvSpPr>
            <a:spLocks noGrp="1"/>
          </p:cNvSpPr>
          <p:nvPr>
            <p:ph sz="half" idx="1"/>
          </p:nvPr>
        </p:nvSpPr>
        <p:spPr>
          <a:xfrm>
            <a:off x="155122" y="1099798"/>
            <a:ext cx="5992584" cy="3892153"/>
          </a:xfrm>
        </p:spPr>
        <p:txBody>
          <a:bodyPr/>
          <a:lstStyle/>
          <a:p>
            <a:pPr marL="95250" indent="0">
              <a:buNone/>
            </a:pPr>
            <a:r>
              <a:rPr lang="en-US" sz="1400" b="1">
                <a:solidFill>
                  <a:srgbClr val="BF0D3E"/>
                </a:solidFill>
                <a:latin typeface="Arial"/>
              </a:rPr>
              <a:t>Participation Counts</a:t>
            </a:r>
            <a:r>
              <a:rPr lang="en-US" sz="1400">
                <a:latin typeface="Arial"/>
              </a:rPr>
              <a:t> is a head-count of all EL Kindergarten – Grade 3 students at each school within the district. </a:t>
            </a:r>
            <a:endParaRPr lang="en-US"/>
          </a:p>
          <a:p>
            <a:pPr marL="95250" indent="0">
              <a:buNone/>
            </a:pPr>
            <a:endParaRPr lang="en-US" sz="1400">
              <a:latin typeface="Arial"/>
            </a:endParaRPr>
          </a:p>
          <a:p>
            <a:r>
              <a:rPr lang="en-US" sz="1400">
                <a:latin typeface="Arial"/>
              </a:rPr>
              <a:t>These head-counts are entered into PAN by Pearson and </a:t>
            </a:r>
            <a:r>
              <a:rPr lang="en-US" sz="1400" b="1">
                <a:solidFill>
                  <a:srgbClr val="BF0D3E"/>
                </a:solidFill>
                <a:latin typeface="Arial"/>
              </a:rPr>
              <a:t>edited by the DTC</a:t>
            </a:r>
            <a:r>
              <a:rPr lang="en-US" sz="1400">
                <a:latin typeface="Arial"/>
              </a:rPr>
              <a:t> for the Spring 2021 Reassessment Test and the 2021 Stand Alone Field Test administrations. </a:t>
            </a:r>
          </a:p>
          <a:p>
            <a:r>
              <a:rPr lang="en-US" sz="1400">
                <a:latin typeface="Arial"/>
              </a:rPr>
              <a:t>Include all K-3 students who are enrolled in EL program services through the temporary entrance procedures and do not have a current AZELLA test record.</a:t>
            </a:r>
          </a:p>
          <a:p>
            <a:r>
              <a:rPr lang="en-US" sz="1400">
                <a:latin typeface="Arial"/>
              </a:rPr>
              <a:t>The counts provide needed information to Pearson to print and ship an initial shipment of testing materials in late January 2021 for both test administrations.</a:t>
            </a:r>
          </a:p>
          <a:p>
            <a:pPr lvl="1"/>
            <a:r>
              <a:rPr lang="en-US" sz="1100">
                <a:latin typeface="Arial"/>
              </a:rPr>
              <a:t>DTCs will NOT need to create an initial order for materials if they complete the Participation Counts.</a:t>
            </a:r>
          </a:p>
          <a:p>
            <a:r>
              <a:rPr lang="en-US" sz="1400" b="1">
                <a:solidFill>
                  <a:srgbClr val="BF0D3E"/>
                </a:solidFill>
                <a:latin typeface="Arial"/>
              </a:rPr>
              <a:t>December 7 – 18, 2020</a:t>
            </a:r>
            <a:r>
              <a:rPr lang="en-US" sz="1400">
                <a:latin typeface="Arial"/>
              </a:rPr>
              <a:t> – DTCs edits counts for all schools (even when the count is zero).</a:t>
            </a:r>
          </a:p>
          <a:p>
            <a:endParaRPr lang="en-US"/>
          </a:p>
        </p:txBody>
      </p:sp>
      <p:sp>
        <p:nvSpPr>
          <p:cNvPr id="4" name="Slide Number Placeholder 3">
            <a:extLst>
              <a:ext uri="{FF2B5EF4-FFF2-40B4-BE49-F238E27FC236}">
                <a16:creationId xmlns:a16="http://schemas.microsoft.com/office/drawing/2014/main" id="{280DDA47-A17F-440E-834A-732F47A7C04D}"/>
              </a:ext>
            </a:extLst>
          </p:cNvPr>
          <p:cNvSpPr>
            <a:spLocks noGrp="1"/>
          </p:cNvSpPr>
          <p:nvPr>
            <p:ph type="sldNum" sz="quarter" idx="12"/>
          </p:nvPr>
        </p:nvSpPr>
        <p:spPr/>
        <p:txBody>
          <a:bodyPr/>
          <a:lstStyle/>
          <a:p>
            <a:fld id="{3AD94D69-2109-48F9-A00A-179699D0291F}" type="slidenum">
              <a:rPr lang="en-US" smtClean="0"/>
              <a:t>27</a:t>
            </a:fld>
            <a:endParaRPr lang="en-US"/>
          </a:p>
        </p:txBody>
      </p:sp>
      <p:pic>
        <p:nvPicPr>
          <p:cNvPr id="17" name="Picture 17" descr="Student created image of a green and pink cate">
            <a:extLst>
              <a:ext uri="{FF2B5EF4-FFF2-40B4-BE49-F238E27FC236}">
                <a16:creationId xmlns:a16="http://schemas.microsoft.com/office/drawing/2014/main" id="{3CEE68F1-381B-4314-A52D-810A91CF70BA}"/>
              </a:ext>
            </a:extLst>
          </p:cNvPr>
          <p:cNvPicPr>
            <a:picLocks noChangeAspect="1"/>
          </p:cNvPicPr>
          <p:nvPr/>
        </p:nvPicPr>
        <p:blipFill>
          <a:blip r:embed="rId3"/>
          <a:stretch>
            <a:fillRect/>
          </a:stretch>
        </p:blipFill>
        <p:spPr>
          <a:xfrm>
            <a:off x="6457949" y="1203144"/>
            <a:ext cx="2294165" cy="3382190"/>
          </a:xfrm>
          <a:prstGeom prst="rect">
            <a:avLst/>
          </a:prstGeom>
        </p:spPr>
      </p:pic>
    </p:spTree>
    <p:extLst>
      <p:ext uri="{BB962C8B-B14F-4D97-AF65-F5344CB8AC3E}">
        <p14:creationId xmlns:p14="http://schemas.microsoft.com/office/powerpoint/2010/main" val="169728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7338-494B-43E7-A81A-EDE96CA110AA}"/>
              </a:ext>
            </a:extLst>
          </p:cNvPr>
          <p:cNvSpPr>
            <a:spLocks noGrp="1"/>
          </p:cNvSpPr>
          <p:nvPr>
            <p:ph type="title"/>
          </p:nvPr>
        </p:nvSpPr>
        <p:spPr>
          <a:xfrm>
            <a:off x="-3647" y="253095"/>
            <a:ext cx="9139135" cy="739177"/>
          </a:xfrm>
          <a:solidFill>
            <a:srgbClr val="012169"/>
          </a:solidFill>
        </p:spPr>
        <p:txBody>
          <a:bodyPr wrap="square" anchor="ctr">
            <a:normAutofit/>
          </a:bodyPr>
          <a:lstStyle/>
          <a:p>
            <a:pPr algn="ctr"/>
            <a:r>
              <a:rPr lang="en-US">
                <a:solidFill>
                  <a:schemeClr val="bg1"/>
                </a:solidFill>
              </a:rPr>
              <a:t>AZELLA HS Mid-Year Placement Testing</a:t>
            </a:r>
            <a:endParaRPr lang="en-US"/>
          </a:p>
        </p:txBody>
      </p:sp>
      <p:sp>
        <p:nvSpPr>
          <p:cNvPr id="5" name="Content Placeholder 4" descr="This box lists the qualifications and Domain Scale Scores. ">
            <a:extLst>
              <a:ext uri="{FF2B5EF4-FFF2-40B4-BE49-F238E27FC236}">
                <a16:creationId xmlns:a16="http://schemas.microsoft.com/office/drawing/2014/main" id="{26075178-F365-4658-A0E9-9DAFCA651751}"/>
              </a:ext>
            </a:extLst>
          </p:cNvPr>
          <p:cNvSpPr>
            <a:spLocks noGrp="1"/>
          </p:cNvSpPr>
          <p:nvPr>
            <p:ph sz="half" idx="2"/>
          </p:nvPr>
        </p:nvSpPr>
        <p:spPr>
          <a:xfrm>
            <a:off x="4860182" y="1123325"/>
            <a:ext cx="3886200" cy="3612754"/>
          </a:xfrm>
          <a:solidFill>
            <a:srgbClr val="FCAF17"/>
          </a:solidFill>
        </p:spPr>
        <p:txBody>
          <a:bodyPr wrap="square" anchor="t">
            <a:normAutofit fontScale="92500" lnSpcReduction="10000"/>
          </a:bodyPr>
          <a:lstStyle/>
          <a:p>
            <a:pPr marL="95250" indent="0">
              <a:buNone/>
            </a:pPr>
            <a:endParaRPr lang="en-US" sz="1000" b="1"/>
          </a:p>
          <a:p>
            <a:pPr marL="95250" indent="0">
              <a:buNone/>
            </a:pPr>
            <a:r>
              <a:rPr lang="en-US" b="1"/>
              <a:t>Qualifications:</a:t>
            </a:r>
            <a:endParaRPr lang="en-US"/>
          </a:p>
          <a:p>
            <a:r>
              <a:rPr lang="en-US" b="1"/>
              <a:t>Grades 9-12 ONLY</a:t>
            </a:r>
          </a:p>
          <a:p>
            <a:r>
              <a:rPr lang="en-US"/>
              <a:t>Last AZELLA test must be dated during 2019-2020 school year</a:t>
            </a:r>
          </a:p>
          <a:p>
            <a:r>
              <a:rPr lang="en-US"/>
              <a:t>OPL = Intermediate</a:t>
            </a:r>
          </a:p>
          <a:p>
            <a:r>
              <a:rPr lang="en-US"/>
              <a:t>TC proficiency level = </a:t>
            </a:r>
            <a:br>
              <a:rPr lang="en-US"/>
            </a:br>
            <a:r>
              <a:rPr lang="en-US"/>
              <a:t>Intermediate or Proficient</a:t>
            </a:r>
          </a:p>
          <a:p>
            <a:r>
              <a:rPr lang="en-US"/>
              <a:t>Domain proficiency levels = Intermediate or Proficient</a:t>
            </a:r>
          </a:p>
          <a:p>
            <a:r>
              <a:rPr lang="en-US"/>
              <a:t>Domain Scale Scores = </a:t>
            </a:r>
            <a:r>
              <a:rPr lang="en-US" b="1"/>
              <a:t>247 and higher</a:t>
            </a:r>
            <a:endParaRPr lang="en-US"/>
          </a:p>
          <a:p>
            <a:endParaRPr lang="en-US"/>
          </a:p>
        </p:txBody>
      </p:sp>
      <p:sp>
        <p:nvSpPr>
          <p:cNvPr id="4" name="Slide Number Placeholder 3">
            <a:extLst>
              <a:ext uri="{FF2B5EF4-FFF2-40B4-BE49-F238E27FC236}">
                <a16:creationId xmlns:a16="http://schemas.microsoft.com/office/drawing/2014/main" id="{280DDA47-A17F-440E-834A-732F47A7C04D}"/>
              </a:ext>
            </a:extLst>
          </p:cNvPr>
          <p:cNvSpPr>
            <a:spLocks noGrp="1"/>
          </p:cNvSpPr>
          <p:nvPr>
            <p:ph type="sldNum" sz="quarter" idx="12"/>
          </p:nvPr>
        </p:nvSpPr>
        <p:spPr>
          <a:xfrm>
            <a:off x="6457950" y="4767264"/>
            <a:ext cx="2057400" cy="273844"/>
          </a:xfrm>
        </p:spPr>
        <p:txBody>
          <a:bodyPr wrap="square" anchor="ctr">
            <a:normAutofit/>
          </a:bodyPr>
          <a:lstStyle/>
          <a:p>
            <a:pPr>
              <a:lnSpc>
                <a:spcPct val="90000"/>
              </a:lnSpc>
              <a:spcAft>
                <a:spcPts val="600"/>
              </a:spcAft>
            </a:pPr>
            <a:fld id="{3AD94D69-2109-48F9-A00A-179699D0291F}" type="slidenum">
              <a:rPr lang="en-US" sz="700" smtClean="0"/>
              <a:pPr>
                <a:lnSpc>
                  <a:spcPct val="90000"/>
                </a:lnSpc>
                <a:spcAft>
                  <a:spcPts val="600"/>
                </a:spcAft>
              </a:pPr>
              <a:t>28</a:t>
            </a:fld>
            <a:endParaRPr lang="en-US" sz="700"/>
          </a:p>
        </p:txBody>
      </p:sp>
      <p:graphicFrame>
        <p:nvGraphicFramePr>
          <p:cNvPr id="7" name="Content Placeholder 2" descr="This graphics shows key dates for AZELLA High School Mid-Year Placement Testing. ">
            <a:extLst>
              <a:ext uri="{FF2B5EF4-FFF2-40B4-BE49-F238E27FC236}">
                <a16:creationId xmlns:a16="http://schemas.microsoft.com/office/drawing/2014/main" id="{3743EEC1-9651-4684-BD73-A81227C888E1}"/>
              </a:ext>
            </a:extLst>
          </p:cNvPr>
          <p:cNvGraphicFramePr>
            <a:graphicFrameLocks noGrp="1"/>
          </p:cNvGraphicFramePr>
          <p:nvPr>
            <p:ph sz="half" idx="1"/>
            <p:extLst>
              <p:ext uri="{D42A27DB-BD31-4B8C-83A1-F6EECF244321}">
                <p14:modId xmlns:p14="http://schemas.microsoft.com/office/powerpoint/2010/main" val="103785489"/>
              </p:ext>
            </p:extLst>
          </p:nvPr>
        </p:nvGraphicFramePr>
        <p:xfrm>
          <a:off x="628650" y="1369219"/>
          <a:ext cx="38862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9467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7338-494B-43E7-A81A-EDE96CA110AA}"/>
              </a:ext>
            </a:extLst>
          </p:cNvPr>
          <p:cNvSpPr>
            <a:spLocks noGrp="1"/>
          </p:cNvSpPr>
          <p:nvPr>
            <p:ph type="title"/>
          </p:nvPr>
        </p:nvSpPr>
        <p:spPr>
          <a:xfrm>
            <a:off x="0" y="255807"/>
            <a:ext cx="9144000" cy="739177"/>
          </a:xfrm>
          <a:solidFill>
            <a:srgbClr val="012169"/>
          </a:solidFill>
        </p:spPr>
        <p:txBody>
          <a:bodyPr wrap="square" anchor="ctr">
            <a:normAutofit/>
          </a:bodyPr>
          <a:lstStyle/>
          <a:p>
            <a:pPr algn="ctr"/>
            <a:r>
              <a:rPr lang="en-US">
                <a:solidFill>
                  <a:schemeClr val="bg1"/>
                </a:solidFill>
              </a:rPr>
              <a:t>AZELLA in January 2021</a:t>
            </a:r>
            <a:endParaRPr lang="en-US"/>
          </a:p>
        </p:txBody>
      </p:sp>
      <p:sp>
        <p:nvSpPr>
          <p:cNvPr id="4" name="Slide Number Placeholder 3">
            <a:extLst>
              <a:ext uri="{FF2B5EF4-FFF2-40B4-BE49-F238E27FC236}">
                <a16:creationId xmlns:a16="http://schemas.microsoft.com/office/drawing/2014/main" id="{280DDA47-A17F-440E-834A-732F47A7C04D}"/>
              </a:ext>
            </a:extLst>
          </p:cNvPr>
          <p:cNvSpPr>
            <a:spLocks noGrp="1"/>
          </p:cNvSpPr>
          <p:nvPr>
            <p:ph type="sldNum" sz="quarter" idx="12"/>
          </p:nvPr>
        </p:nvSpPr>
        <p:spPr>
          <a:xfrm>
            <a:off x="6457950" y="4767264"/>
            <a:ext cx="2057400" cy="273844"/>
          </a:xfrm>
        </p:spPr>
        <p:txBody>
          <a:bodyPr wrap="square" anchor="ctr">
            <a:normAutofit/>
          </a:bodyPr>
          <a:lstStyle/>
          <a:p>
            <a:pPr>
              <a:lnSpc>
                <a:spcPct val="90000"/>
              </a:lnSpc>
              <a:spcAft>
                <a:spcPts val="600"/>
              </a:spcAft>
            </a:pPr>
            <a:fld id="{3AD94D69-2109-48F9-A00A-179699D0291F}" type="slidenum">
              <a:rPr lang="en-US" sz="700" smtClean="0"/>
              <a:pPr>
                <a:lnSpc>
                  <a:spcPct val="90000"/>
                </a:lnSpc>
                <a:spcAft>
                  <a:spcPts val="600"/>
                </a:spcAft>
              </a:pPr>
              <a:t>29</a:t>
            </a:fld>
            <a:endParaRPr lang="en-US" sz="700"/>
          </a:p>
        </p:txBody>
      </p:sp>
      <p:graphicFrame>
        <p:nvGraphicFramePr>
          <p:cNvPr id="16" name="Content Placeholder 5" descr="This timeline shows the key tasks and events in January 2021 for AZELLA. ">
            <a:extLst>
              <a:ext uri="{FF2B5EF4-FFF2-40B4-BE49-F238E27FC236}">
                <a16:creationId xmlns:a16="http://schemas.microsoft.com/office/drawing/2014/main" id="{BE6DFFFE-AFD2-4006-BB1C-1219C0196F9E}"/>
              </a:ext>
            </a:extLst>
          </p:cNvPr>
          <p:cNvGraphicFramePr>
            <a:graphicFrameLocks noGrp="1"/>
          </p:cNvGraphicFramePr>
          <p:nvPr>
            <p:ph idx="1"/>
            <p:extLst>
              <p:ext uri="{D42A27DB-BD31-4B8C-83A1-F6EECF244321}">
                <p14:modId xmlns:p14="http://schemas.microsoft.com/office/powerpoint/2010/main" val="742811893"/>
              </p:ext>
            </p:extLst>
          </p:nvPr>
        </p:nvGraphicFramePr>
        <p:xfrm>
          <a:off x="77637" y="1086997"/>
          <a:ext cx="9029699" cy="3896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753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99B75D-02EC-4168-88CA-3D696249ADA3}"/>
              </a:ext>
            </a:extLst>
          </p:cNvPr>
          <p:cNvSpPr>
            <a:spLocks noGrp="1"/>
          </p:cNvSpPr>
          <p:nvPr>
            <p:ph idx="1"/>
          </p:nvPr>
        </p:nvSpPr>
        <p:spPr>
          <a:xfrm>
            <a:off x="628650" y="1467694"/>
            <a:ext cx="7886700" cy="3119674"/>
          </a:xfrm>
        </p:spPr>
        <p:txBody>
          <a:bodyPr/>
          <a:lstStyle/>
          <a:p>
            <a:pPr marL="95250" indent="0">
              <a:buNone/>
            </a:pPr>
            <a:endParaRPr lang="en-US" sz="1400"/>
          </a:p>
          <a:p>
            <a:r>
              <a:rPr lang="en-US"/>
              <a:t>General Information Regarding Testing Responsibilities</a:t>
            </a:r>
          </a:p>
          <a:p>
            <a:r>
              <a:rPr lang="en-US"/>
              <a:t>Welcome from ADE State Test Coordinators</a:t>
            </a:r>
          </a:p>
          <a:p>
            <a:r>
              <a:rPr lang="en-US"/>
              <a:t>Test Specific Information:</a:t>
            </a:r>
          </a:p>
          <a:p>
            <a:pPr lvl="1"/>
            <a:r>
              <a:rPr lang="en-US"/>
              <a:t>Achievement Assessments</a:t>
            </a:r>
          </a:p>
          <a:p>
            <a:pPr lvl="1"/>
            <a:r>
              <a:rPr lang="en-US">
                <a:latin typeface="+mn-lt"/>
              </a:rPr>
              <a:t>Alternate Assessments</a:t>
            </a:r>
          </a:p>
          <a:p>
            <a:pPr lvl="1"/>
            <a:r>
              <a:rPr lang="en-US">
                <a:solidFill>
                  <a:srgbClr val="000000"/>
                </a:solidFill>
                <a:latin typeface="+mn-lt"/>
              </a:rPr>
              <a:t>Arizona</a:t>
            </a:r>
            <a:r>
              <a:rPr lang="en-US" b="0" i="0">
                <a:solidFill>
                  <a:srgbClr val="000000"/>
                </a:solidFill>
                <a:effectLst/>
                <a:latin typeface="+mn-lt"/>
              </a:rPr>
              <a:t> English Language Learner Assessment</a:t>
            </a:r>
            <a:endParaRPr lang="en-US"/>
          </a:p>
          <a:p>
            <a:r>
              <a:rPr lang="en-US">
                <a:solidFill>
                  <a:srgbClr val="000000"/>
                </a:solidFill>
                <a:latin typeface="+mn-lt"/>
              </a:rPr>
              <a:t>Questions</a:t>
            </a:r>
            <a:endParaRPr lang="en-US">
              <a:latin typeface="+mn-lt"/>
            </a:endParaRPr>
          </a:p>
          <a:p>
            <a:endParaRPr lang="en-US"/>
          </a:p>
        </p:txBody>
      </p:sp>
      <p:sp>
        <p:nvSpPr>
          <p:cNvPr id="3" name="Slide Number Placeholder 2">
            <a:extLst>
              <a:ext uri="{FF2B5EF4-FFF2-40B4-BE49-F238E27FC236}">
                <a16:creationId xmlns:a16="http://schemas.microsoft.com/office/drawing/2014/main" id="{4E3D906E-7A5D-4CB7-AA9D-4DC21D6263A2}"/>
              </a:ext>
            </a:extLst>
          </p:cNvPr>
          <p:cNvSpPr>
            <a:spLocks noGrp="1"/>
          </p:cNvSpPr>
          <p:nvPr>
            <p:ph type="sldNum" sz="quarter" idx="12"/>
          </p:nvPr>
        </p:nvSpPr>
        <p:spPr/>
        <p:txBody>
          <a:bodyPr/>
          <a:lstStyle/>
          <a:p>
            <a:fld id="{3AD94D69-2109-48F9-A00A-179699D0291F}" type="slidenum">
              <a:rPr lang="en-US" smtClean="0"/>
              <a:t>3</a:t>
            </a:fld>
            <a:endParaRPr lang="en-US"/>
          </a:p>
        </p:txBody>
      </p:sp>
      <p:sp>
        <p:nvSpPr>
          <p:cNvPr id="4" name="Title 3">
            <a:extLst>
              <a:ext uri="{FF2B5EF4-FFF2-40B4-BE49-F238E27FC236}">
                <a16:creationId xmlns:a16="http://schemas.microsoft.com/office/drawing/2014/main" id="{C178046A-FF26-4B06-AD13-CDF3D5D2C420}"/>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444395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330D85-0CAD-4CC0-96C1-747DCE9685B5}"/>
              </a:ext>
            </a:extLst>
          </p:cNvPr>
          <p:cNvSpPr>
            <a:spLocks noGrp="1"/>
          </p:cNvSpPr>
          <p:nvPr>
            <p:ph type="title"/>
          </p:nvPr>
        </p:nvSpPr>
        <p:spPr>
          <a:xfrm>
            <a:off x="603014" y="401857"/>
            <a:ext cx="7942262" cy="810614"/>
          </a:xfrm>
          <a:solidFill>
            <a:srgbClr val="012169"/>
          </a:solidFill>
        </p:spPr>
        <p:txBody>
          <a:bodyPr wrap="square" anchor="ctr">
            <a:normAutofit/>
          </a:bodyPr>
          <a:lstStyle/>
          <a:p>
            <a:pPr algn="ctr"/>
            <a:r>
              <a:rPr lang="en-US" b="1">
                <a:solidFill>
                  <a:schemeClr val="bg1"/>
                </a:solidFill>
              </a:rPr>
              <a:t>The AZELLA Team</a:t>
            </a:r>
          </a:p>
        </p:txBody>
      </p:sp>
      <p:sp>
        <p:nvSpPr>
          <p:cNvPr id="3" name="Slide Number Placeholder 2">
            <a:extLst>
              <a:ext uri="{FF2B5EF4-FFF2-40B4-BE49-F238E27FC236}">
                <a16:creationId xmlns:a16="http://schemas.microsoft.com/office/drawing/2014/main" id="{3A009FE0-71A3-4716-ADC4-6F3FA2A5CA78}"/>
              </a:ext>
            </a:extLst>
          </p:cNvPr>
          <p:cNvSpPr>
            <a:spLocks noGrp="1"/>
          </p:cNvSpPr>
          <p:nvPr>
            <p:ph type="sldNum" sz="quarter" idx="12"/>
          </p:nvPr>
        </p:nvSpPr>
        <p:spPr>
          <a:xfrm>
            <a:off x="6457950" y="4767264"/>
            <a:ext cx="2057400" cy="273844"/>
          </a:xfrm>
        </p:spPr>
        <p:txBody>
          <a:bodyPr wrap="square" anchor="ctr">
            <a:normAutofit/>
          </a:bodyPr>
          <a:lstStyle/>
          <a:p>
            <a:pPr>
              <a:lnSpc>
                <a:spcPct val="90000"/>
              </a:lnSpc>
              <a:spcAft>
                <a:spcPts val="600"/>
              </a:spcAft>
            </a:pPr>
            <a:fld id="{3AD94D69-2109-48F9-A00A-179699D0291F}" type="slidenum">
              <a:rPr lang="en-US" sz="700" smtClean="0"/>
              <a:pPr>
                <a:lnSpc>
                  <a:spcPct val="90000"/>
                </a:lnSpc>
                <a:spcAft>
                  <a:spcPts val="600"/>
                </a:spcAft>
              </a:pPr>
              <a:t>30</a:t>
            </a:fld>
            <a:endParaRPr lang="en-US" sz="700"/>
          </a:p>
        </p:txBody>
      </p:sp>
      <p:grpSp>
        <p:nvGrpSpPr>
          <p:cNvPr id="91" name="Group 90">
            <a:extLst>
              <a:ext uri="{FF2B5EF4-FFF2-40B4-BE49-F238E27FC236}">
                <a16:creationId xmlns:a16="http://schemas.microsoft.com/office/drawing/2014/main" id="{5400D8B0-D6CD-4F84-8CE5-F4C6C8038425}"/>
              </a:ext>
            </a:extLst>
          </p:cNvPr>
          <p:cNvGrpSpPr/>
          <p:nvPr/>
        </p:nvGrpSpPr>
        <p:grpSpPr>
          <a:xfrm>
            <a:off x="626826" y="1301145"/>
            <a:ext cx="7891563" cy="932226"/>
            <a:chOff x="625002" y="1301145"/>
            <a:chExt cx="7891563" cy="932226"/>
          </a:xfrm>
        </p:grpSpPr>
        <p:sp>
          <p:nvSpPr>
            <p:cNvPr id="85" name="Rectangle 84" descr="This box contains the AZELLA@azed.gov email address. ">
              <a:extLst>
                <a:ext uri="{FF2B5EF4-FFF2-40B4-BE49-F238E27FC236}">
                  <a16:creationId xmlns:a16="http://schemas.microsoft.com/office/drawing/2014/main" id="{B7C17D2F-11F9-493B-80CA-973F92C694BE}"/>
                </a:ext>
              </a:extLst>
            </p:cNvPr>
            <p:cNvSpPr/>
            <p:nvPr/>
          </p:nvSpPr>
          <p:spPr>
            <a:xfrm>
              <a:off x="625002" y="1301145"/>
              <a:ext cx="7891563" cy="911968"/>
            </a:xfrm>
            <a:prstGeom prst="rect">
              <a:avLst/>
            </a:prstGeom>
            <a:solidFill>
              <a:srgbClr val="FCAF1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Arial"/>
                  <a:cs typeface="Calibri"/>
                </a:rPr>
                <a:t>    </a:t>
              </a:r>
              <a:r>
                <a:rPr lang="en-US" sz="2800">
                  <a:solidFill>
                    <a:schemeClr val="tx1"/>
                  </a:solidFill>
                  <a:latin typeface="Arial"/>
                  <a:cs typeface="Calibri"/>
                </a:rPr>
                <a:t>Contact by email – </a:t>
              </a:r>
              <a:r>
                <a:rPr lang="en-US" sz="2800" b="1">
                  <a:solidFill>
                    <a:schemeClr val="tx1"/>
                  </a:solidFill>
                  <a:latin typeface="Arial"/>
                  <a:cs typeface="Calibri"/>
                </a:rPr>
                <a:t>AZELLA@azed.gov</a:t>
              </a:r>
              <a:endParaRPr lang="en-US" sz="2800" b="1">
                <a:solidFill>
                  <a:schemeClr val="tx1"/>
                </a:solidFill>
                <a:latin typeface="Arial"/>
                <a:cs typeface="Arial"/>
              </a:endParaRPr>
            </a:p>
          </p:txBody>
        </p:sp>
        <p:pic>
          <p:nvPicPr>
            <p:cNvPr id="86" name="Graphic 86" descr="Email">
              <a:extLst>
                <a:ext uri="{FF2B5EF4-FFF2-40B4-BE49-F238E27FC236}">
                  <a16:creationId xmlns:a16="http://schemas.microsoft.com/office/drawing/2014/main" id="{9A9ADDD5-381E-45A7-93A2-81C153F013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002" y="1318971"/>
              <a:ext cx="914400" cy="914400"/>
            </a:xfrm>
            <a:prstGeom prst="rect">
              <a:avLst/>
            </a:prstGeom>
          </p:spPr>
        </p:pic>
      </p:grpSp>
      <p:grpSp>
        <p:nvGrpSpPr>
          <p:cNvPr id="179" name="Group 178">
            <a:extLst>
              <a:ext uri="{FF2B5EF4-FFF2-40B4-BE49-F238E27FC236}">
                <a16:creationId xmlns:a16="http://schemas.microsoft.com/office/drawing/2014/main" id="{6E5FA781-FCEA-450C-80B2-EB2FB24A465A}"/>
              </a:ext>
            </a:extLst>
          </p:cNvPr>
          <p:cNvGrpSpPr/>
          <p:nvPr/>
        </p:nvGrpSpPr>
        <p:grpSpPr>
          <a:xfrm>
            <a:off x="1122920" y="2479675"/>
            <a:ext cx="6891336" cy="2206625"/>
            <a:chOff x="1138238" y="2479675"/>
            <a:chExt cx="6891336" cy="2206625"/>
          </a:xfrm>
        </p:grpSpPr>
        <p:grpSp>
          <p:nvGrpSpPr>
            <p:cNvPr id="122" name="Group 121">
              <a:extLst>
                <a:ext uri="{FF2B5EF4-FFF2-40B4-BE49-F238E27FC236}">
                  <a16:creationId xmlns:a16="http://schemas.microsoft.com/office/drawing/2014/main" id="{C8DF7C19-4197-4DDA-A058-C0CF45407007}"/>
                </a:ext>
              </a:extLst>
            </p:cNvPr>
            <p:cNvGrpSpPr/>
            <p:nvPr/>
          </p:nvGrpSpPr>
          <p:grpSpPr>
            <a:xfrm>
              <a:off x="1138238" y="2479675"/>
              <a:ext cx="6889749" cy="627062"/>
              <a:chOff x="1138238" y="2447925"/>
              <a:chExt cx="6889749" cy="627062"/>
            </a:xfrm>
          </p:grpSpPr>
          <p:sp>
            <p:nvSpPr>
              <p:cNvPr id="105" name="Rectangle: Rounded Corners 104">
                <a:extLst>
                  <a:ext uri="{FF2B5EF4-FFF2-40B4-BE49-F238E27FC236}">
                    <a16:creationId xmlns:a16="http://schemas.microsoft.com/office/drawing/2014/main" id="{AFFFA425-3159-4388-A6AA-FF10A64D1578}"/>
                  </a:ext>
                </a:extLst>
              </p:cNvPr>
              <p:cNvSpPr/>
              <p:nvPr/>
            </p:nvSpPr>
            <p:spPr>
              <a:xfrm>
                <a:off x="1138238" y="2447925"/>
                <a:ext cx="6889749" cy="627062"/>
              </a:xfrm>
              <a:prstGeom prst="roundRect">
                <a:avLst/>
              </a:prstGeom>
              <a:solidFill>
                <a:srgbClr val="BF0D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cs typeface="Calibri"/>
                  </a:rPr>
                  <a:t>Brenda </a:t>
                </a:r>
                <a:r>
                  <a:rPr lang="en-US" sz="2000" err="1">
                    <a:cs typeface="Calibri"/>
                  </a:rPr>
                  <a:t>Vanderwerp</a:t>
                </a:r>
                <a:r>
                  <a:rPr lang="en-US" sz="2000">
                    <a:cs typeface="Calibri"/>
                  </a:rPr>
                  <a:t>     </a:t>
                </a:r>
                <a:endParaRPr lang="en-US"/>
              </a:p>
              <a:p>
                <a:pPr algn="ctr"/>
                <a:r>
                  <a:rPr lang="en-US" sz="1800">
                    <a:cs typeface="Calibri"/>
                  </a:rPr>
                  <a:t>AZELLA State Test Coordinator</a:t>
                </a:r>
                <a:endParaRPr lang="en-US"/>
              </a:p>
            </p:txBody>
          </p:sp>
          <p:pic>
            <p:nvPicPr>
              <p:cNvPr id="106" name="Graphic 106" descr="Aspiration">
                <a:extLst>
                  <a:ext uri="{FF2B5EF4-FFF2-40B4-BE49-F238E27FC236}">
                    <a16:creationId xmlns:a16="http://schemas.microsoft.com/office/drawing/2014/main" id="{1F86DD9C-1A60-4ED6-AE2B-ECC04D78B1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7925" y="2471738"/>
                <a:ext cx="596900" cy="596900"/>
              </a:xfrm>
              <a:prstGeom prst="rect">
                <a:avLst/>
              </a:prstGeom>
            </p:spPr>
          </p:pic>
        </p:grpSp>
        <p:grpSp>
          <p:nvGrpSpPr>
            <p:cNvPr id="136" name="Group 135">
              <a:extLst>
                <a:ext uri="{FF2B5EF4-FFF2-40B4-BE49-F238E27FC236}">
                  <a16:creationId xmlns:a16="http://schemas.microsoft.com/office/drawing/2014/main" id="{13CBC6CD-7772-4070-AC96-438975EAA0AF}"/>
                </a:ext>
              </a:extLst>
            </p:cNvPr>
            <p:cNvGrpSpPr/>
            <p:nvPr/>
          </p:nvGrpSpPr>
          <p:grpSpPr>
            <a:xfrm>
              <a:off x="1138238" y="4059238"/>
              <a:ext cx="6889749" cy="627062"/>
              <a:chOff x="1130300" y="3178175"/>
              <a:chExt cx="6889749" cy="627062"/>
            </a:xfrm>
          </p:grpSpPr>
          <p:sp>
            <p:nvSpPr>
              <p:cNvPr id="107" name="Rectangle: Rounded Corners 106">
                <a:extLst>
                  <a:ext uri="{FF2B5EF4-FFF2-40B4-BE49-F238E27FC236}">
                    <a16:creationId xmlns:a16="http://schemas.microsoft.com/office/drawing/2014/main" id="{CDD98DC2-C6D5-415A-9A4D-76895C54ACCE}"/>
                  </a:ext>
                </a:extLst>
              </p:cNvPr>
              <p:cNvSpPr/>
              <p:nvPr/>
            </p:nvSpPr>
            <p:spPr>
              <a:xfrm>
                <a:off x="1130300" y="3178175"/>
                <a:ext cx="6889749" cy="627062"/>
              </a:xfrm>
              <a:prstGeom prst="roundRect">
                <a:avLst/>
              </a:prstGeom>
              <a:solidFill>
                <a:srgbClr val="BF0D3E"/>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Calibri"/>
                  </a:rPr>
                  <a:t>Raquel Payton     </a:t>
                </a:r>
                <a:endParaRPr lang="en-US" sz="1800">
                  <a:cs typeface="Calibri"/>
                </a:endParaRPr>
              </a:p>
              <a:p>
                <a:pPr algn="ctr"/>
                <a:r>
                  <a:rPr lang="en-US" sz="2000">
                    <a:cs typeface="Calibri"/>
                  </a:rPr>
                  <a:t>ELL Assessment Development Coordinator</a:t>
                </a:r>
                <a:endParaRPr lang="en-US" sz="1800">
                  <a:cs typeface="Calibri"/>
                </a:endParaRPr>
              </a:p>
            </p:txBody>
          </p:sp>
          <p:pic>
            <p:nvPicPr>
              <p:cNvPr id="108" name="Graphic 106" descr="Aspiration">
                <a:extLst>
                  <a:ext uri="{FF2B5EF4-FFF2-40B4-BE49-F238E27FC236}">
                    <a16:creationId xmlns:a16="http://schemas.microsoft.com/office/drawing/2014/main" id="{D29BFEAD-4B22-45F7-9A00-21AEB6412F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0300" y="3201988"/>
                <a:ext cx="596900" cy="596900"/>
              </a:xfrm>
              <a:prstGeom prst="rect">
                <a:avLst/>
              </a:prstGeom>
            </p:spPr>
          </p:pic>
        </p:grpSp>
        <p:sp>
          <p:nvSpPr>
            <p:cNvPr id="166" name="Rectangle: Rounded Corners 165">
              <a:extLst>
                <a:ext uri="{FF2B5EF4-FFF2-40B4-BE49-F238E27FC236}">
                  <a16:creationId xmlns:a16="http://schemas.microsoft.com/office/drawing/2014/main" id="{E9C463C2-CA18-471C-98AE-42F7CE81FEB0}"/>
                </a:ext>
              </a:extLst>
            </p:cNvPr>
            <p:cNvSpPr/>
            <p:nvPr/>
          </p:nvSpPr>
          <p:spPr>
            <a:xfrm>
              <a:off x="1139825" y="3251200"/>
              <a:ext cx="6889749" cy="627062"/>
            </a:xfrm>
            <a:prstGeom prst="roundRect">
              <a:avLst/>
            </a:prstGeom>
            <a:solidFill>
              <a:srgbClr val="BF0D3E"/>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Calibri"/>
                </a:rPr>
                <a:t>Gabriela Finn     </a:t>
              </a:r>
              <a:endParaRPr lang="en-US" sz="1800">
                <a:cs typeface="Calibri"/>
              </a:endParaRPr>
            </a:p>
            <a:p>
              <a:pPr algn="ctr"/>
              <a:r>
                <a:rPr lang="en-US" sz="2000">
                  <a:cs typeface="Calibri"/>
                </a:rPr>
                <a:t>Director of English Language Learner Assessments</a:t>
              </a:r>
              <a:endParaRPr lang="en-US" sz="1800">
                <a:cs typeface="Calibri"/>
              </a:endParaRPr>
            </a:p>
          </p:txBody>
        </p:sp>
      </p:grpSp>
      <p:pic>
        <p:nvPicPr>
          <p:cNvPr id="168" name="Graphic 106" descr="Aspiration">
            <a:extLst>
              <a:ext uri="{FF2B5EF4-FFF2-40B4-BE49-F238E27FC236}">
                <a16:creationId xmlns:a16="http://schemas.microsoft.com/office/drawing/2014/main" id="{D9BE68CE-B8B4-4BE4-AC76-C7930BB4B9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9825" y="3282950"/>
            <a:ext cx="596900" cy="596900"/>
          </a:xfrm>
          <a:prstGeom prst="rect">
            <a:avLst/>
          </a:prstGeom>
        </p:spPr>
      </p:pic>
    </p:spTree>
    <p:extLst>
      <p:ext uri="{BB962C8B-B14F-4D97-AF65-F5344CB8AC3E}">
        <p14:creationId xmlns:p14="http://schemas.microsoft.com/office/powerpoint/2010/main" val="2442245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0" descr="This image has a large red question mark and a comic image of a person thinking.  ">
            <a:extLst>
              <a:ext uri="{FF2B5EF4-FFF2-40B4-BE49-F238E27FC236}">
                <a16:creationId xmlns:a16="http://schemas.microsoft.com/office/drawing/2014/main" id="{14B30317-AC65-4389-86AF-6A10767C89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05644" y="1467694"/>
            <a:ext cx="2932712" cy="2932712"/>
          </a:xfrm>
          <a:prstGeom prst="rect">
            <a:avLst/>
          </a:prstGeom>
          <a:noFill/>
        </p:spPr>
      </p:pic>
      <p:sp>
        <p:nvSpPr>
          <p:cNvPr id="2" name="Slide Number Placeholder 1">
            <a:extLst>
              <a:ext uri="{FF2B5EF4-FFF2-40B4-BE49-F238E27FC236}">
                <a16:creationId xmlns:a16="http://schemas.microsoft.com/office/drawing/2014/main" id="{49A10FDB-3A72-4CB7-973B-2669CCF86E3E}"/>
              </a:ext>
            </a:extLst>
          </p:cNvPr>
          <p:cNvSpPr>
            <a:spLocks noGrp="1"/>
          </p:cNvSpPr>
          <p:nvPr>
            <p:ph type="sldNum" sz="quarter" idx="12"/>
          </p:nvPr>
        </p:nvSpPr>
        <p:spPr>
          <a:xfrm>
            <a:off x="6457950" y="4767264"/>
            <a:ext cx="2057400" cy="273844"/>
          </a:xfrm>
        </p:spPr>
        <p:txBody>
          <a:bodyPr wrap="square" anchor="ctr">
            <a:normAutofit/>
          </a:bodyPr>
          <a:lstStyle/>
          <a:p>
            <a:pPr>
              <a:lnSpc>
                <a:spcPct val="90000"/>
              </a:lnSpc>
              <a:spcAft>
                <a:spcPts val="600"/>
              </a:spcAft>
            </a:pPr>
            <a:fld id="{3AD94D69-2109-48F9-A00A-179699D0291F}" type="slidenum">
              <a:rPr lang="en-US" sz="700" smtClean="0"/>
              <a:pPr>
                <a:lnSpc>
                  <a:spcPct val="90000"/>
                </a:lnSpc>
                <a:spcAft>
                  <a:spcPts val="600"/>
                </a:spcAft>
              </a:pPr>
              <a:t>31</a:t>
            </a:fld>
            <a:endParaRPr lang="en-US" sz="700"/>
          </a:p>
        </p:txBody>
      </p:sp>
      <p:sp>
        <p:nvSpPr>
          <p:cNvPr id="3" name="Title 2">
            <a:extLst>
              <a:ext uri="{FF2B5EF4-FFF2-40B4-BE49-F238E27FC236}">
                <a16:creationId xmlns:a16="http://schemas.microsoft.com/office/drawing/2014/main" id="{06C97D74-2FE9-4840-B076-93439EC5D4FB}"/>
              </a:ext>
            </a:extLst>
          </p:cNvPr>
          <p:cNvSpPr>
            <a:spLocks noGrp="1"/>
          </p:cNvSpPr>
          <p:nvPr>
            <p:ph type="title"/>
          </p:nvPr>
        </p:nvSpPr>
        <p:spPr>
          <a:xfrm>
            <a:off x="628650" y="294297"/>
            <a:ext cx="7886700" cy="739177"/>
          </a:xfrm>
        </p:spPr>
        <p:txBody>
          <a:bodyPr wrap="square" anchor="ctr">
            <a:normAutofit/>
          </a:bodyPr>
          <a:lstStyle/>
          <a:p>
            <a:r>
              <a:rPr lang="en-US"/>
              <a:t>Questions</a:t>
            </a:r>
          </a:p>
        </p:txBody>
      </p:sp>
      <p:sp>
        <p:nvSpPr>
          <p:cNvPr id="5" name="TextBox 4">
            <a:extLst>
              <a:ext uri="{FF2B5EF4-FFF2-40B4-BE49-F238E27FC236}">
                <a16:creationId xmlns:a16="http://schemas.microsoft.com/office/drawing/2014/main" id="{125B7EB9-6B72-430C-A4A8-AD3C2068F172}"/>
              </a:ext>
            </a:extLst>
          </p:cNvPr>
          <p:cNvSpPr txBox="1"/>
          <p:nvPr/>
        </p:nvSpPr>
        <p:spPr>
          <a:xfrm>
            <a:off x="3731314" y="4200351"/>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latin typeface="+mn-lt"/>
                <a:ea typeface="+mn-ea"/>
                <a:cs typeface="+mn-cs"/>
                <a:hlinkClick r:id="rId3" tooltip="http://www.mrscienceshow.com/2010/06/bring-us-your-burning-science-questions.html">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cs typeface="+mn-cs"/>
              </a:rPr>
              <a:t> by Unknown Author is licensed under </a:t>
            </a:r>
            <a:r>
              <a:rPr lang="en-US" sz="700">
                <a:solidFill>
                  <a:srgbClr val="FFFFFF"/>
                </a:solidFill>
                <a:latin typeface="+mn-lt"/>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latin typeface="+mn-lt"/>
              <a:ea typeface="+mn-ea"/>
              <a:cs typeface="+mn-cs"/>
            </a:endParaRPr>
          </a:p>
        </p:txBody>
      </p:sp>
    </p:spTree>
    <p:extLst>
      <p:ext uri="{BB962C8B-B14F-4D97-AF65-F5344CB8AC3E}">
        <p14:creationId xmlns:p14="http://schemas.microsoft.com/office/powerpoint/2010/main" val="1176275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C371-1A31-4317-BF94-7E0D8EDE0A0A}"/>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AF3759CD-D5E7-410C-A799-99D907D80646}"/>
              </a:ext>
            </a:extLst>
          </p:cNvPr>
          <p:cNvSpPr>
            <a:spLocks noGrp="1"/>
          </p:cNvSpPr>
          <p:nvPr>
            <p:ph idx="1"/>
          </p:nvPr>
        </p:nvSpPr>
        <p:spPr>
          <a:xfrm>
            <a:off x="628650" y="1467694"/>
            <a:ext cx="3237077" cy="2932712"/>
          </a:xfrm>
        </p:spPr>
        <p:txBody>
          <a:bodyPr/>
          <a:lstStyle/>
          <a:p>
            <a:pPr marL="95250" indent="0">
              <a:buNone/>
            </a:pPr>
            <a:r>
              <a:rPr lang="en-US" dirty="0"/>
              <a:t>For questions, please contact us at: </a:t>
            </a:r>
          </a:p>
          <a:p>
            <a:pPr marL="95250" indent="0">
              <a:buNone/>
            </a:pPr>
            <a:r>
              <a:rPr lang="en-US" sz="2800">
                <a:hlinkClick r:id="rId2"/>
              </a:rPr>
              <a:t>Testing@azed.gov</a:t>
            </a:r>
            <a:r>
              <a:rPr lang="en-US" sz="2800"/>
              <a:t> </a:t>
            </a:r>
          </a:p>
          <a:p>
            <a:endParaRPr lang="en-US"/>
          </a:p>
        </p:txBody>
      </p:sp>
      <p:sp>
        <p:nvSpPr>
          <p:cNvPr id="4" name="Slide Number Placeholder 3">
            <a:extLst>
              <a:ext uri="{FF2B5EF4-FFF2-40B4-BE49-F238E27FC236}">
                <a16:creationId xmlns:a16="http://schemas.microsoft.com/office/drawing/2014/main" id="{601BF954-41B2-4338-BB91-0E57A8FDD6C2}"/>
              </a:ext>
            </a:extLst>
          </p:cNvPr>
          <p:cNvSpPr>
            <a:spLocks noGrp="1"/>
          </p:cNvSpPr>
          <p:nvPr>
            <p:ph type="sldNum" sz="quarter" idx="12"/>
          </p:nvPr>
        </p:nvSpPr>
        <p:spPr/>
        <p:txBody>
          <a:bodyPr/>
          <a:lstStyle/>
          <a:p>
            <a:fld id="{3AD94D69-2109-48F9-A00A-179699D0291F}" type="slidenum">
              <a:rPr lang="en-US" dirty="0" smtClean="0"/>
              <a:t>32</a:t>
            </a:fld>
            <a:endParaRPr lang="en-US" dirty="0"/>
          </a:p>
        </p:txBody>
      </p:sp>
      <p:pic>
        <p:nvPicPr>
          <p:cNvPr id="8" name="Picture 7" descr="This is an image of the word &amp;#34;Thank You&amp;#34; in many languages. ">
            <a:extLst>
              <a:ext uri="{FF2B5EF4-FFF2-40B4-BE49-F238E27FC236}">
                <a16:creationId xmlns:a16="http://schemas.microsoft.com/office/drawing/2014/main" id="{0D58E0BE-7006-46DA-9B88-8EDB786686C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94009" y="743707"/>
            <a:ext cx="4647597" cy="3590087"/>
          </a:xfrm>
          <a:prstGeom prst="rect">
            <a:avLst/>
          </a:prstGeom>
        </p:spPr>
      </p:pic>
      <p:sp>
        <p:nvSpPr>
          <p:cNvPr id="10" name="TextBox 9">
            <a:extLst>
              <a:ext uri="{FF2B5EF4-FFF2-40B4-BE49-F238E27FC236}">
                <a16:creationId xmlns:a16="http://schemas.microsoft.com/office/drawing/2014/main" id="{F69AD3F3-DAAB-4B55-BA48-46C8D1472E2C}"/>
              </a:ext>
            </a:extLst>
          </p:cNvPr>
          <p:cNvSpPr txBox="1"/>
          <p:nvPr/>
        </p:nvSpPr>
        <p:spPr>
          <a:xfrm>
            <a:off x="5278274" y="3976301"/>
            <a:ext cx="2986394" cy="196208"/>
          </a:xfrm>
          <a:prstGeom prst="rect">
            <a:avLst/>
          </a:prstGeom>
          <a:noFill/>
        </p:spPr>
        <p:txBody>
          <a:bodyPr wrap="square" rtlCol="0">
            <a:spAutoFit/>
          </a:bodyPr>
          <a:lstStyle/>
          <a:p>
            <a:pPr defTabSz="685800">
              <a:buClrTx/>
            </a:pPr>
            <a:r>
              <a:rPr lang="en-US" sz="675" kern="1200" dirty="0">
                <a:solidFill>
                  <a:prstClr val="black"/>
                </a:solidFill>
                <a:ea typeface="+mn-ea"/>
                <a:cs typeface="+mn-cs"/>
                <a:hlinkClick r:id="rId4" tooltip="http://evergreenleaf.blogspot.com/2013/04/my-first-blog-award-liebster.html"/>
              </a:rPr>
              <a:t>This Photo</a:t>
            </a:r>
            <a:r>
              <a:rPr lang="en-US" sz="675" kern="1200" dirty="0">
                <a:solidFill>
                  <a:prstClr val="black"/>
                </a:solidFill>
                <a:ea typeface="+mn-ea"/>
                <a:cs typeface="+mn-cs"/>
              </a:rPr>
              <a:t> by Unknown Author is licensed under </a:t>
            </a:r>
            <a:r>
              <a:rPr lang="en-US" sz="675" kern="1200" dirty="0">
                <a:solidFill>
                  <a:prstClr val="black"/>
                </a:solidFill>
                <a:ea typeface="+mn-ea"/>
                <a:cs typeface="+mn-cs"/>
                <a:hlinkClick r:id="rId5" tooltip="https://creativecommons.org/licenses/by-nc-nd/3.0/"/>
              </a:rPr>
              <a:t>CC BY-NC-ND</a:t>
            </a:r>
            <a:endParaRPr lang="en-US" sz="675" kern="1200" dirty="0">
              <a:solidFill>
                <a:prstClr val="black"/>
              </a:solidFill>
              <a:ea typeface="+mn-ea"/>
              <a:cs typeface="+mn-cs"/>
            </a:endParaRPr>
          </a:p>
        </p:txBody>
      </p:sp>
    </p:spTree>
    <p:extLst>
      <p:ext uri="{BB962C8B-B14F-4D97-AF65-F5344CB8AC3E}">
        <p14:creationId xmlns:p14="http://schemas.microsoft.com/office/powerpoint/2010/main" val="138218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0774-0FA4-413C-8611-394F585D6A99}"/>
              </a:ext>
            </a:extLst>
          </p:cNvPr>
          <p:cNvSpPr>
            <a:spLocks noGrp="1"/>
          </p:cNvSpPr>
          <p:nvPr>
            <p:ph type="title"/>
          </p:nvPr>
        </p:nvSpPr>
        <p:spPr/>
        <p:txBody>
          <a:bodyPr/>
          <a:lstStyle/>
          <a:p>
            <a:r>
              <a:rPr lang="en-US"/>
              <a:t>General Information</a:t>
            </a:r>
          </a:p>
        </p:txBody>
      </p:sp>
      <p:sp>
        <p:nvSpPr>
          <p:cNvPr id="4" name="Slide Number Placeholder 3">
            <a:extLst>
              <a:ext uri="{FF2B5EF4-FFF2-40B4-BE49-F238E27FC236}">
                <a16:creationId xmlns:a16="http://schemas.microsoft.com/office/drawing/2014/main" id="{248A54C2-5A79-4FA1-B4CF-0E2AD6F9B986}"/>
              </a:ext>
            </a:extLst>
          </p:cNvPr>
          <p:cNvSpPr>
            <a:spLocks noGrp="1"/>
          </p:cNvSpPr>
          <p:nvPr>
            <p:ph type="sldNum" sz="quarter" idx="12"/>
          </p:nvPr>
        </p:nvSpPr>
        <p:spPr/>
        <p:txBody>
          <a:bodyPr/>
          <a:lstStyle/>
          <a:p>
            <a:fld id="{3AD94D69-2109-48F9-A00A-179699D0291F}" type="slidenum">
              <a:rPr lang="en-US" smtClean="0"/>
              <a:t>4</a:t>
            </a:fld>
            <a:endParaRPr lang="en-US"/>
          </a:p>
        </p:txBody>
      </p:sp>
    </p:spTree>
    <p:extLst>
      <p:ext uri="{BB962C8B-B14F-4D97-AF65-F5344CB8AC3E}">
        <p14:creationId xmlns:p14="http://schemas.microsoft.com/office/powerpoint/2010/main" val="1229411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474D-3C2E-4B88-ACF8-869BBA71EBF5}"/>
              </a:ext>
            </a:extLst>
          </p:cNvPr>
          <p:cNvSpPr>
            <a:spLocks noGrp="1"/>
          </p:cNvSpPr>
          <p:nvPr>
            <p:ph type="title"/>
          </p:nvPr>
        </p:nvSpPr>
        <p:spPr>
          <a:xfrm>
            <a:off x="456009" y="387967"/>
            <a:ext cx="7886700" cy="739177"/>
          </a:xfrm>
        </p:spPr>
        <p:txBody>
          <a:bodyPr/>
          <a:lstStyle/>
          <a:p>
            <a:r>
              <a:rPr lang="en-US"/>
              <a:t>Getting Started</a:t>
            </a:r>
          </a:p>
        </p:txBody>
      </p:sp>
      <p:sp>
        <p:nvSpPr>
          <p:cNvPr id="3" name="Content Placeholder 2">
            <a:extLst>
              <a:ext uri="{FF2B5EF4-FFF2-40B4-BE49-F238E27FC236}">
                <a16:creationId xmlns:a16="http://schemas.microsoft.com/office/drawing/2014/main" id="{C63CCBC6-F3B8-4B33-84EE-D8B57D38EC6A}"/>
              </a:ext>
            </a:extLst>
          </p:cNvPr>
          <p:cNvSpPr>
            <a:spLocks noGrp="1"/>
          </p:cNvSpPr>
          <p:nvPr>
            <p:ph idx="1"/>
          </p:nvPr>
        </p:nvSpPr>
        <p:spPr>
          <a:xfrm>
            <a:off x="628650" y="1259335"/>
            <a:ext cx="7886700" cy="3462540"/>
          </a:xfrm>
        </p:spPr>
        <p:txBody>
          <a:bodyPr/>
          <a:lstStyle/>
          <a:p>
            <a:pPr>
              <a:buFont typeface="Wingdings"/>
              <a:buChar char="§"/>
            </a:pPr>
            <a:r>
              <a:rPr lang="en-US"/>
              <a:t>Training</a:t>
            </a:r>
          </a:p>
          <a:p>
            <a:pPr>
              <a:buFont typeface="Wingdings"/>
              <a:buChar char="§"/>
            </a:pPr>
            <a:r>
              <a:rPr lang="en-US"/>
              <a:t>District Test Coordinator website</a:t>
            </a:r>
          </a:p>
          <a:p>
            <a:pPr lvl="1">
              <a:buFont typeface="Wingdings"/>
              <a:buChar char="§"/>
            </a:pPr>
            <a:r>
              <a:rPr lang="en-US" sz="1500">
                <a:hlinkClick r:id="rId3"/>
              </a:rPr>
              <a:t>https://www.azed.gov/assessment/dtc</a:t>
            </a:r>
            <a:r>
              <a:rPr lang="en-US" sz="1500"/>
              <a:t> </a:t>
            </a:r>
          </a:p>
          <a:p>
            <a:pPr>
              <a:buFont typeface="Wingdings"/>
              <a:buChar char="§"/>
            </a:pPr>
            <a:r>
              <a:rPr lang="en-US"/>
              <a:t>DTC Test Administration Sites </a:t>
            </a:r>
          </a:p>
          <a:p>
            <a:pPr lvl="1">
              <a:buFont typeface="Wingdings"/>
              <a:buChar char="§"/>
            </a:pPr>
            <a:r>
              <a:rPr lang="en-US" sz="1600" err="1"/>
              <a:t>PearsonAccess</a:t>
            </a:r>
            <a:r>
              <a:rPr lang="en-US" sz="1600" baseline="30000" err="1"/>
              <a:t>next</a:t>
            </a:r>
            <a:r>
              <a:rPr lang="en-US" sz="1600"/>
              <a:t>, TIDE, MSAA Assessment.org</a:t>
            </a:r>
          </a:p>
          <a:p>
            <a:pPr>
              <a:buFont typeface="Wingdings"/>
              <a:buChar char="§"/>
            </a:pPr>
            <a:r>
              <a:rPr lang="en-US"/>
              <a:t>Student Testing Sites </a:t>
            </a:r>
          </a:p>
          <a:p>
            <a:pPr lvl="1">
              <a:buFont typeface="Wingdings"/>
              <a:buChar char="§"/>
            </a:pPr>
            <a:r>
              <a:rPr lang="en-US" sz="1600"/>
              <a:t>TIDE, TestNav, MSAA Assessment.org</a:t>
            </a:r>
          </a:p>
          <a:p>
            <a:pPr>
              <a:buFont typeface="Wingdings"/>
              <a:buChar char="§"/>
            </a:pPr>
            <a:r>
              <a:rPr lang="en-US"/>
              <a:t>Assessment Checklists</a:t>
            </a:r>
          </a:p>
          <a:p>
            <a:pPr>
              <a:buFont typeface="Wingdings"/>
              <a:buChar char="§"/>
            </a:pPr>
            <a:r>
              <a:rPr lang="en-US" err="1"/>
              <a:t>ADEConnect</a:t>
            </a:r>
            <a:r>
              <a:rPr lang="en-US"/>
              <a:t> Role </a:t>
            </a:r>
          </a:p>
          <a:p>
            <a:pPr lvl="1">
              <a:buFont typeface="Wingdings"/>
              <a:buChar char="§"/>
            </a:pPr>
            <a:r>
              <a:rPr lang="en-US" sz="1600"/>
              <a:t>Achievement Assessment Coordinator, AZELLA District Test Coordinator, Alternate Assessment Test Coordinator</a:t>
            </a:r>
          </a:p>
        </p:txBody>
      </p:sp>
      <p:sp>
        <p:nvSpPr>
          <p:cNvPr id="4" name="Slide Number Placeholder 3">
            <a:extLst>
              <a:ext uri="{FF2B5EF4-FFF2-40B4-BE49-F238E27FC236}">
                <a16:creationId xmlns:a16="http://schemas.microsoft.com/office/drawing/2014/main" id="{9B876093-40F5-4EA6-882E-3EF864626A6F}"/>
              </a:ext>
            </a:extLst>
          </p:cNvPr>
          <p:cNvSpPr>
            <a:spLocks noGrp="1"/>
          </p:cNvSpPr>
          <p:nvPr>
            <p:ph type="sldNum" sz="quarter" idx="12"/>
          </p:nvPr>
        </p:nvSpPr>
        <p:spPr/>
        <p:txBody>
          <a:bodyPr/>
          <a:lstStyle/>
          <a:p>
            <a:fld id="{3AD94D69-2109-48F9-A00A-179699D0291F}" type="slidenum">
              <a:rPr lang="en-US" smtClean="0"/>
              <a:t>5</a:t>
            </a:fld>
            <a:endParaRPr lang="en-US"/>
          </a:p>
        </p:txBody>
      </p:sp>
    </p:spTree>
    <p:extLst>
      <p:ext uri="{BB962C8B-B14F-4D97-AF65-F5344CB8AC3E}">
        <p14:creationId xmlns:p14="http://schemas.microsoft.com/office/powerpoint/2010/main" val="353163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8CD3-694C-44B3-AA50-D77B5F9DD693}"/>
              </a:ext>
            </a:extLst>
          </p:cNvPr>
          <p:cNvSpPr>
            <a:spLocks noGrp="1"/>
          </p:cNvSpPr>
          <p:nvPr>
            <p:ph type="title"/>
          </p:nvPr>
        </p:nvSpPr>
        <p:spPr/>
        <p:txBody>
          <a:bodyPr/>
          <a:lstStyle/>
          <a:p>
            <a:r>
              <a:rPr lang="en-US"/>
              <a:t>Resources for District Test Coordinators</a:t>
            </a:r>
          </a:p>
        </p:txBody>
      </p:sp>
      <p:sp>
        <p:nvSpPr>
          <p:cNvPr id="3" name="Content Placeholder 2">
            <a:extLst>
              <a:ext uri="{FF2B5EF4-FFF2-40B4-BE49-F238E27FC236}">
                <a16:creationId xmlns:a16="http://schemas.microsoft.com/office/drawing/2014/main" id="{BB8BC8B4-FF79-4CD7-AC9E-C0B760DF8811}"/>
              </a:ext>
            </a:extLst>
          </p:cNvPr>
          <p:cNvSpPr>
            <a:spLocks noGrp="1"/>
          </p:cNvSpPr>
          <p:nvPr>
            <p:ph idx="1"/>
          </p:nvPr>
        </p:nvSpPr>
        <p:spPr/>
        <p:txBody>
          <a:bodyPr/>
          <a:lstStyle/>
          <a:p>
            <a:r>
              <a:rPr lang="en-US" i="1"/>
              <a:t>The Examiner</a:t>
            </a:r>
            <a:r>
              <a:rPr lang="en-US"/>
              <a:t> (quarterly newsletter)</a:t>
            </a:r>
          </a:p>
          <a:p>
            <a:pPr lvl="1"/>
            <a:r>
              <a:rPr lang="en-US">
                <a:hlinkClick r:id="rId2"/>
              </a:rPr>
              <a:t>https://www.azed.gov/assessment/examiner</a:t>
            </a:r>
            <a:r>
              <a:rPr lang="en-US"/>
              <a:t> </a:t>
            </a:r>
          </a:p>
          <a:p>
            <a:r>
              <a:rPr lang="en-US"/>
              <a:t>Detailed Test Calendar (updated each school year)</a:t>
            </a:r>
          </a:p>
          <a:p>
            <a:pPr lvl="1"/>
            <a:r>
              <a:rPr lang="en-US">
                <a:hlinkClick r:id="rId3"/>
              </a:rPr>
              <a:t>https://www.azed.gov/assessment/dtc/</a:t>
            </a:r>
            <a:r>
              <a:rPr lang="en-US"/>
              <a:t> </a:t>
            </a:r>
          </a:p>
          <a:p>
            <a:r>
              <a:rPr lang="en-US"/>
              <a:t>Assessments Overview – 2020 and Beyond (new this year)</a:t>
            </a:r>
          </a:p>
          <a:p>
            <a:pPr lvl="1"/>
            <a:r>
              <a:rPr lang="en-US">
                <a:hlinkClick r:id="rId4"/>
              </a:rPr>
              <a:t>https://www.azed.gov/assessment</a:t>
            </a:r>
            <a:r>
              <a:rPr lang="en-US"/>
              <a:t> </a:t>
            </a:r>
          </a:p>
          <a:p>
            <a:r>
              <a:rPr lang="en-US"/>
              <a:t>District Test Coordinator webpage</a:t>
            </a:r>
          </a:p>
          <a:p>
            <a:pPr lvl="1"/>
            <a:r>
              <a:rPr lang="en-US">
                <a:hlinkClick r:id="rId5"/>
              </a:rPr>
              <a:t>https://www.azed.gov/assessment/dtc</a:t>
            </a:r>
            <a:r>
              <a:rPr lang="en-US"/>
              <a:t> </a:t>
            </a:r>
          </a:p>
          <a:p>
            <a:endParaRPr lang="en-US"/>
          </a:p>
        </p:txBody>
      </p:sp>
      <p:sp>
        <p:nvSpPr>
          <p:cNvPr id="4" name="Slide Number Placeholder 3">
            <a:extLst>
              <a:ext uri="{FF2B5EF4-FFF2-40B4-BE49-F238E27FC236}">
                <a16:creationId xmlns:a16="http://schemas.microsoft.com/office/drawing/2014/main" id="{82B7605C-F77D-459E-A462-B32053422F73}"/>
              </a:ext>
            </a:extLst>
          </p:cNvPr>
          <p:cNvSpPr>
            <a:spLocks noGrp="1"/>
          </p:cNvSpPr>
          <p:nvPr>
            <p:ph type="sldNum" sz="quarter" idx="12"/>
          </p:nvPr>
        </p:nvSpPr>
        <p:spPr/>
        <p:txBody>
          <a:bodyPr/>
          <a:lstStyle/>
          <a:p>
            <a:fld id="{3AD94D69-2109-48F9-A00A-179699D0291F}" type="slidenum">
              <a:rPr lang="en-US" smtClean="0"/>
              <a:t>6</a:t>
            </a:fld>
            <a:endParaRPr lang="en-US"/>
          </a:p>
        </p:txBody>
      </p:sp>
    </p:spTree>
    <p:extLst>
      <p:ext uri="{BB962C8B-B14F-4D97-AF65-F5344CB8AC3E}">
        <p14:creationId xmlns:p14="http://schemas.microsoft.com/office/powerpoint/2010/main" val="108919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0774-0FA4-413C-8611-394F585D6A99}"/>
              </a:ext>
            </a:extLst>
          </p:cNvPr>
          <p:cNvSpPr>
            <a:spLocks noGrp="1"/>
          </p:cNvSpPr>
          <p:nvPr>
            <p:ph type="title"/>
          </p:nvPr>
        </p:nvSpPr>
        <p:spPr/>
        <p:txBody>
          <a:bodyPr/>
          <a:lstStyle/>
          <a:p>
            <a:r>
              <a:rPr lang="en-US" dirty="0"/>
              <a:t>Welcome from ADE State Test Coordinators</a:t>
            </a:r>
          </a:p>
        </p:txBody>
      </p:sp>
      <p:sp>
        <p:nvSpPr>
          <p:cNvPr id="4" name="Slide Number Placeholder 3">
            <a:extLst>
              <a:ext uri="{FF2B5EF4-FFF2-40B4-BE49-F238E27FC236}">
                <a16:creationId xmlns:a16="http://schemas.microsoft.com/office/drawing/2014/main" id="{248A54C2-5A79-4FA1-B4CF-0E2AD6F9B986}"/>
              </a:ext>
            </a:extLst>
          </p:cNvPr>
          <p:cNvSpPr>
            <a:spLocks noGrp="1"/>
          </p:cNvSpPr>
          <p:nvPr>
            <p:ph type="sldNum" sz="quarter" idx="12"/>
          </p:nvPr>
        </p:nvSpPr>
        <p:spPr/>
        <p:txBody>
          <a:bodyPr/>
          <a:lstStyle/>
          <a:p>
            <a:fld id="{3AD94D69-2109-48F9-A00A-179699D0291F}" type="slidenum">
              <a:rPr lang="en-US" smtClean="0"/>
              <a:t>7</a:t>
            </a:fld>
            <a:endParaRPr lang="en-US"/>
          </a:p>
        </p:txBody>
      </p:sp>
    </p:spTree>
    <p:extLst>
      <p:ext uri="{BB962C8B-B14F-4D97-AF65-F5344CB8AC3E}">
        <p14:creationId xmlns:p14="http://schemas.microsoft.com/office/powerpoint/2010/main" val="310305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95">
            <a:extLst>
              <a:ext uri="{FF2B5EF4-FFF2-40B4-BE49-F238E27FC236}">
                <a16:creationId xmlns:a16="http://schemas.microsoft.com/office/drawing/2014/main" id="{C3231F89-657E-4F50-8B8B-E9C41A9EA94B}"/>
              </a:ext>
            </a:extLst>
          </p:cNvPr>
          <p:cNvSpPr>
            <a:spLocks noGrp="1"/>
          </p:cNvSpPr>
          <p:nvPr>
            <p:ph type="title"/>
          </p:nvPr>
        </p:nvSpPr>
        <p:spPr>
          <a:xfrm>
            <a:off x="410578" y="332508"/>
            <a:ext cx="7728786" cy="475987"/>
          </a:xfrm>
        </p:spPr>
        <p:txBody>
          <a:bodyPr/>
          <a:lstStyle/>
          <a:p>
            <a:r>
              <a:rPr lang="en-US"/>
              <a:t>State Test Coordinators</a:t>
            </a:r>
          </a:p>
        </p:txBody>
      </p:sp>
      <p:sp>
        <p:nvSpPr>
          <p:cNvPr id="2" name="Slide Number Placeholder 1">
            <a:extLst>
              <a:ext uri="{FF2B5EF4-FFF2-40B4-BE49-F238E27FC236}">
                <a16:creationId xmlns:a16="http://schemas.microsoft.com/office/drawing/2014/main" id="{04F4EDEC-FA8C-48CA-9525-7174932CDCB0}"/>
              </a:ext>
            </a:extLst>
          </p:cNvPr>
          <p:cNvSpPr>
            <a:spLocks noGrp="1"/>
          </p:cNvSpPr>
          <p:nvPr>
            <p:ph type="sldNum" sz="quarter" idx="12"/>
          </p:nvPr>
        </p:nvSpPr>
        <p:spPr/>
        <p:txBody>
          <a:bodyPr/>
          <a:lstStyle/>
          <a:p>
            <a:fld id="{3AD94D69-2109-48F9-A00A-179699D0291F}" type="slidenum">
              <a:rPr lang="en-US" smtClean="0"/>
              <a:t>8</a:t>
            </a:fld>
            <a:endParaRPr lang="en-US"/>
          </a:p>
        </p:txBody>
      </p:sp>
      <p:graphicFrame>
        <p:nvGraphicFramePr>
          <p:cNvPr id="3" name="Diagram 2" descr="This diagram includes the names, titles, and email addresses for the Achievement Assessment Coordinator, the Alternate Assessment Coordinator, and the AZELLA Assessment Coordinator. ">
            <a:extLst>
              <a:ext uri="{FF2B5EF4-FFF2-40B4-BE49-F238E27FC236}">
                <a16:creationId xmlns:a16="http://schemas.microsoft.com/office/drawing/2014/main" id="{EF1A60A3-C971-488E-9FA5-25F17AE76BC4}"/>
              </a:ext>
            </a:extLst>
          </p:cNvPr>
          <p:cNvGraphicFramePr/>
          <p:nvPr>
            <p:extLst>
              <p:ext uri="{D42A27DB-BD31-4B8C-83A1-F6EECF244321}">
                <p14:modId xmlns:p14="http://schemas.microsoft.com/office/powerpoint/2010/main" val="2278016494"/>
              </p:ext>
            </p:extLst>
          </p:nvPr>
        </p:nvGraphicFramePr>
        <p:xfrm>
          <a:off x="1655596" y="810461"/>
          <a:ext cx="6206706" cy="4163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2635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A292-F76A-4D15-8AF4-24967F49D9DF}"/>
              </a:ext>
            </a:extLst>
          </p:cNvPr>
          <p:cNvSpPr>
            <a:spLocks noGrp="1"/>
          </p:cNvSpPr>
          <p:nvPr>
            <p:ph type="title"/>
          </p:nvPr>
        </p:nvSpPr>
        <p:spPr/>
        <p:txBody>
          <a:bodyPr/>
          <a:lstStyle/>
          <a:p>
            <a:r>
              <a:rPr lang="en-US"/>
              <a:t>Achievement Assessments</a:t>
            </a:r>
          </a:p>
        </p:txBody>
      </p:sp>
      <p:sp>
        <p:nvSpPr>
          <p:cNvPr id="3" name="Text Placeholder 2">
            <a:extLst>
              <a:ext uri="{FF2B5EF4-FFF2-40B4-BE49-F238E27FC236}">
                <a16:creationId xmlns:a16="http://schemas.microsoft.com/office/drawing/2014/main" id="{F4007832-19A6-4257-84C4-7B7443E1648B}"/>
              </a:ext>
            </a:extLst>
          </p:cNvPr>
          <p:cNvSpPr>
            <a:spLocks noGrp="1"/>
          </p:cNvSpPr>
          <p:nvPr>
            <p:ph type="body" idx="1"/>
          </p:nvPr>
        </p:nvSpPr>
        <p:spPr/>
        <p:txBody>
          <a:bodyPr/>
          <a:lstStyle/>
          <a:p>
            <a:r>
              <a:rPr lang="en-US"/>
              <a:t>AzM2, AzSCI, Menu of Assessments</a:t>
            </a:r>
          </a:p>
        </p:txBody>
      </p:sp>
      <p:sp>
        <p:nvSpPr>
          <p:cNvPr id="4" name="Slide Number Placeholder 3">
            <a:extLst>
              <a:ext uri="{FF2B5EF4-FFF2-40B4-BE49-F238E27FC236}">
                <a16:creationId xmlns:a16="http://schemas.microsoft.com/office/drawing/2014/main" id="{05E911C6-7C14-49AE-A5D2-64D988AA8F36}"/>
              </a:ext>
            </a:extLst>
          </p:cNvPr>
          <p:cNvSpPr>
            <a:spLocks noGrp="1"/>
          </p:cNvSpPr>
          <p:nvPr>
            <p:ph type="sldNum" sz="quarter" idx="12"/>
          </p:nvPr>
        </p:nvSpPr>
        <p:spPr/>
        <p:txBody>
          <a:bodyPr/>
          <a:lstStyle/>
          <a:p>
            <a:fld id="{3AD94D69-2109-48F9-A00A-179699D0291F}" type="slidenum">
              <a:rPr lang="en-US" smtClean="0"/>
              <a:t>9</a:t>
            </a:fld>
            <a:endParaRPr lang="en-US"/>
          </a:p>
        </p:txBody>
      </p:sp>
    </p:spTree>
    <p:extLst>
      <p:ext uri="{BB962C8B-B14F-4D97-AF65-F5344CB8AC3E}">
        <p14:creationId xmlns:p14="http://schemas.microsoft.com/office/powerpoint/2010/main" val="1743426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5248&quot;&gt;&lt;property id=&quot;20148&quot; value=&quot;5&quot;/&gt;&lt;property id=&quot;20300&quot; value=&quot;Slide 2 - &amp;quot;Welcome!&amp;quot;&quot;/&gt;&lt;property id=&quot;20307&quot; value=&quot;820&quot;/&gt;&lt;/object&gt;&lt;object type=&quot;3&quot; unique_id=&quot;328158&quot;&gt;&lt;property id=&quot;20148&quot; value=&quot;5&quot;/&gt;&lt;property id=&quot;20300&quot; value=&quot;Slide 3&quot;/&gt;&lt;property id=&quot;20307&quot; value=&quot;837&quot;/&gt;&lt;/object&gt;&lt;/object&gt;&lt;object type=&quot;8&quot; unique_id=&quot;10044&quot;&gt;&lt;/object&gt;&lt;/object&gt;&lt;/database&gt;"/>
  <p:tag name="SECTOMILLISECCONVERTED" val="1"/>
</p:tagLst>
</file>

<file path=ppt/theme/theme1.xml><?xml version="1.0" encoding="utf-8"?>
<a:theme xmlns:a="http://schemas.openxmlformats.org/drawingml/2006/main" name="ADE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0E2DDCE283454682725F4DE82A89BD" ma:contentTypeVersion="8" ma:contentTypeDescription="Create a new document." ma:contentTypeScope="" ma:versionID="005798aef2bab779ab0874f2788321bf">
  <xsd:schema xmlns:xsd="http://www.w3.org/2001/XMLSchema" xmlns:xs="http://www.w3.org/2001/XMLSchema" xmlns:p="http://schemas.microsoft.com/office/2006/metadata/properties" xmlns:ns2="a4dfd924-02c8-402c-98c2-19747c654676" targetNamespace="http://schemas.microsoft.com/office/2006/metadata/properties" ma:root="true" ma:fieldsID="f73515bb71ebde19bef8b8d83c44e081" ns2:_="">
    <xsd:import namespace="a4dfd924-02c8-402c-98c2-19747c6546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fd924-02c8-402c-98c2-19747c654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252BC-0265-477E-B251-B5114AB729F7}">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a4dfd924-02c8-402c-98c2-19747c654676"/>
    <ds:schemaRef ds:uri="http://www.w3.org/XML/1998/namespace"/>
  </ds:schemaRefs>
</ds:datastoreItem>
</file>

<file path=customXml/itemProps2.xml><?xml version="1.0" encoding="utf-8"?>
<ds:datastoreItem xmlns:ds="http://schemas.openxmlformats.org/officeDocument/2006/customXml" ds:itemID="{508BC756-F49C-40E2-AB59-7C2321BC0FBC}">
  <ds:schemaRefs>
    <ds:schemaRef ds:uri="http://schemas.microsoft.com/sharepoint/v3/contenttype/forms"/>
  </ds:schemaRefs>
</ds:datastoreItem>
</file>

<file path=customXml/itemProps3.xml><?xml version="1.0" encoding="utf-8"?>
<ds:datastoreItem xmlns:ds="http://schemas.openxmlformats.org/officeDocument/2006/customXml" ds:itemID="{0EED795C-BEF7-4648-AFB3-1E7C08D59C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fd924-02c8-402c-98c2-19747c6546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TotalTime>
  <Words>3935</Words>
  <Application>Microsoft Office PowerPoint</Application>
  <PresentationFormat>On-screen Show (16:9)</PresentationFormat>
  <Paragraphs>355</Paragraphs>
  <Slides>32</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 Light</vt:lpstr>
      <vt:lpstr>Calibri</vt:lpstr>
      <vt:lpstr>Times</vt:lpstr>
      <vt:lpstr>Times New Roman</vt:lpstr>
      <vt:lpstr>Wingdings</vt:lpstr>
      <vt:lpstr>Arial Nova Cond</vt:lpstr>
      <vt:lpstr>Arial,Sans-Serif</vt:lpstr>
      <vt:lpstr>Roboto</vt:lpstr>
      <vt:lpstr>Corbel</vt:lpstr>
      <vt:lpstr>ADE PPT_template</vt:lpstr>
      <vt:lpstr>Friday Focus:  Things You Need to Know  as a New DTC</vt:lpstr>
      <vt:lpstr>Welcome to Webinar #2:  Things You Need to Know as a New DTC</vt:lpstr>
      <vt:lpstr>Agenda</vt:lpstr>
      <vt:lpstr>General Information</vt:lpstr>
      <vt:lpstr>Getting Started</vt:lpstr>
      <vt:lpstr>Resources for District Test Coordinators</vt:lpstr>
      <vt:lpstr>Welcome from ADE State Test Coordinators</vt:lpstr>
      <vt:lpstr>State Test Coordinators</vt:lpstr>
      <vt:lpstr>Achievement Assessments</vt:lpstr>
      <vt:lpstr>Updates and Testing Dates – AzM2/AASA</vt:lpstr>
      <vt:lpstr>Updates and Testing Dates - AzSCI</vt:lpstr>
      <vt:lpstr>Required Training</vt:lpstr>
      <vt:lpstr>Test Improprieties</vt:lpstr>
      <vt:lpstr>Test Invalidations</vt:lpstr>
      <vt:lpstr>Achievement Assessment Websites</vt:lpstr>
      <vt:lpstr>Communication</vt:lpstr>
      <vt:lpstr>Alternate Assessments</vt:lpstr>
      <vt:lpstr>MSAA</vt:lpstr>
      <vt:lpstr>Eligibility </vt:lpstr>
      <vt:lpstr>Alternate Assessments Checklist  </vt:lpstr>
      <vt:lpstr>Testing Dates</vt:lpstr>
      <vt:lpstr>Past Webinar and PowerPoint Presentations</vt:lpstr>
      <vt:lpstr>Arizona English Language Learner Assessment</vt:lpstr>
      <vt:lpstr>AZELLA Testing 2020-2021</vt:lpstr>
      <vt:lpstr>AZELLA Placement Testing</vt:lpstr>
      <vt:lpstr>AZELLA in November and December 2020</vt:lpstr>
      <vt:lpstr>AZELLA K-3 Participation Counts – Dec. 7-18</vt:lpstr>
      <vt:lpstr>AZELLA HS Mid-Year Placement Testing</vt:lpstr>
      <vt:lpstr>AZELLA in January 2021</vt:lpstr>
      <vt:lpstr>The AZELLA Team</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Focus:  Things You Need to Know  as a New DTC</dc:title>
  <dc:creator>Margaret Bowerman</dc:creator>
  <cp:lastModifiedBy>Margaret Bowerman</cp:lastModifiedBy>
  <cp:revision>154</cp:revision>
  <dcterms:created xsi:type="dcterms:W3CDTF">2020-09-28T19:47:58Z</dcterms:created>
  <dcterms:modified xsi:type="dcterms:W3CDTF">2020-10-16T21:05:24Z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0x010100D30E2DDCE283454682725F4DE82A89BD</vt:lpwstr>
  </property>
</Properties>
</file>