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67" r:id="rId6"/>
    <p:sldId id="268" r:id="rId7"/>
    <p:sldId id="266" r:id="rId8"/>
    <p:sldId id="272" r:id="rId9"/>
    <p:sldId id="274" r:id="rId10"/>
    <p:sldId id="275" r:id="rId11"/>
    <p:sldId id="276" r:id="rId12"/>
    <p:sldId id="271"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eil, Emily" initials="OE" lastIdx="1" clrIdx="0">
    <p:extLst>
      <p:ext uri="{19B8F6BF-5375-455C-9EA6-DF929625EA0E}">
        <p15:presenceInfo xmlns:p15="http://schemas.microsoft.com/office/powerpoint/2012/main" userId="S::Emily.O'Neil@azed.gov::47f60f4e-a9da-49f7-8d06-9e21db3c2e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8"/>
    <a:srgbClr val="003B92"/>
    <a:srgbClr val="CB6015"/>
    <a:srgbClr val="002D72"/>
    <a:srgbClr val="910048"/>
    <a:srgbClr val="232B64"/>
    <a:srgbClr val="BF0B3E"/>
    <a:srgbClr val="002169"/>
    <a:srgbClr val="ECECEC"/>
    <a:srgbClr val="00A0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504FA0-B4A7-4F09-BBF7-DE7180F0877A}" v="98" dt="2024-07-03T16:41:13.622"/>
    <p1510:client id="{103D59E1-9BF2-4C5D-8BB3-17F9290AF382}" v="23" dt="2024-07-02T19:50:13.376"/>
    <p1510:client id="{23B9B2DD-ECE9-49A1-9648-1F522A39D056}" v="1" dt="2024-07-02T21:48:18.580"/>
    <p1510:client id="{75D311A1-7C2A-4BCA-8FD0-5C1BFD5CFBD7}" v="13" dt="2024-07-03T14:50:45.544"/>
    <p1510:client id="{7C930D9E-CB6B-4B8E-9C43-6182B35759EC}" v="1149" dt="2024-07-03T15:25:02.014"/>
    <p1510:client id="{CA676967-414C-4A2F-9053-CDECBD4A6560}" v="175" dt="2024-07-03T15:18:22.497"/>
    <p1510:client id="{CBE6884A-AB29-4811-93D6-34314C42BEA1}" v="14" dt="2024-07-02T18:08:29.8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79AD08-C548-BC40-9093-B3613E1153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DB5D9C-55D8-3B4E-BE5C-6D1CEE972F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3F7E1D-5BA8-8543-9008-EEB9C1128CB7}" type="datetimeFigureOut">
              <a:rPr lang="en-US" smtClean="0"/>
              <a:t>7/3/2024</a:t>
            </a:fld>
            <a:endParaRPr lang="en-US"/>
          </a:p>
        </p:txBody>
      </p:sp>
      <p:sp>
        <p:nvSpPr>
          <p:cNvPr id="4" name="Footer Placeholder 3">
            <a:extLst>
              <a:ext uri="{FF2B5EF4-FFF2-40B4-BE49-F238E27FC236}">
                <a16:creationId xmlns:a16="http://schemas.microsoft.com/office/drawing/2014/main" id="{34A2F78C-9D4A-B641-BC4B-82A4998D63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B5402CD-EDDA-EA4A-8C68-60CB2671B2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929FB6-3862-0646-B6C3-E5376FDDB92F}" type="slidenum">
              <a:rPr lang="en-US" smtClean="0"/>
              <a:t>‹#›</a:t>
            </a:fld>
            <a:endParaRPr lang="en-US"/>
          </a:p>
        </p:txBody>
      </p:sp>
    </p:spTree>
    <p:extLst>
      <p:ext uri="{BB962C8B-B14F-4D97-AF65-F5344CB8AC3E}">
        <p14:creationId xmlns:p14="http://schemas.microsoft.com/office/powerpoint/2010/main" val="3897026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D4A2A-7EB8-664F-932C-975EFC1783E1}" type="datetimeFigureOut">
              <a:rPr lang="en-US" smtClean="0"/>
              <a:t>7/3/2024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492C7-7F44-444F-B5A9-7D425D542AF5}" type="slidenum">
              <a:rPr lang="en-US" smtClean="0"/>
              <a:t>‹#›</a:t>
            </a:fld>
            <a:endParaRPr lang="en-US"/>
          </a:p>
        </p:txBody>
      </p:sp>
    </p:spTree>
    <p:extLst>
      <p:ext uri="{BB962C8B-B14F-4D97-AF65-F5344CB8AC3E}">
        <p14:creationId xmlns:p14="http://schemas.microsoft.com/office/powerpoint/2010/main" val="756835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Cover 01">
    <p:bg>
      <p:bgPr>
        <a:solidFill>
          <a:srgbClr val="002D72"/>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05DB0BC-7CA3-484F-A266-C1A77C2E6CBF}"/>
              </a:ext>
            </a:extLst>
          </p:cNvPr>
          <p:cNvSpPr>
            <a:spLocks noGrp="1"/>
          </p:cNvSpPr>
          <p:nvPr>
            <p:ph type="title" hasCustomPrompt="1"/>
          </p:nvPr>
        </p:nvSpPr>
        <p:spPr>
          <a:xfrm>
            <a:off x="762000" y="3429000"/>
            <a:ext cx="11430000" cy="749735"/>
          </a:xfrm>
          <a:prstGeom prst="rect">
            <a:avLst/>
          </a:prstGeom>
        </p:spPr>
        <p:txBody>
          <a:bodyPr/>
          <a:lstStyle>
            <a:lvl1pPr algn="l">
              <a:defRPr sz="6000" b="1" i="0">
                <a:solidFill>
                  <a:schemeClr val="bg1"/>
                </a:solidFill>
                <a:latin typeface="Arial" panose="020B0604020202020204" pitchFamily="34" charset="0"/>
                <a:cs typeface="Arial" panose="020B0604020202020204" pitchFamily="34" charset="0"/>
              </a:defRPr>
            </a:lvl1pPr>
          </a:lstStyle>
          <a:p>
            <a:r>
              <a:rPr lang="en-US"/>
              <a:t>Presentation Title Here</a:t>
            </a:r>
          </a:p>
        </p:txBody>
      </p:sp>
      <p:sp>
        <p:nvSpPr>
          <p:cNvPr id="12" name="Text Placeholder 11">
            <a:extLst>
              <a:ext uri="{FF2B5EF4-FFF2-40B4-BE49-F238E27FC236}">
                <a16:creationId xmlns:a16="http://schemas.microsoft.com/office/drawing/2014/main" id="{69C0FE92-69A0-7346-82E8-5E8449C3DD0F}"/>
              </a:ext>
            </a:extLst>
          </p:cNvPr>
          <p:cNvSpPr>
            <a:spLocks noGrp="1"/>
          </p:cNvSpPr>
          <p:nvPr>
            <p:ph type="body" sz="quarter" idx="11" hasCustomPrompt="1"/>
          </p:nvPr>
        </p:nvSpPr>
        <p:spPr>
          <a:xfrm>
            <a:off x="762155" y="4317774"/>
            <a:ext cx="11429579" cy="681038"/>
          </a:xfrm>
          <a:prstGeom prst="rect">
            <a:avLst/>
          </a:prstGeom>
        </p:spPr>
        <p:txBody>
          <a:bodyPr/>
          <a:lstStyle>
            <a:lvl1pPr marL="0" indent="0" algn="l">
              <a:buNone/>
              <a:defRPr sz="4000" b="0" i="0">
                <a:solidFill>
                  <a:schemeClr val="bg1">
                    <a:alpha val="65000"/>
                  </a:schemeClr>
                </a:solidFill>
                <a:latin typeface="Arial" panose="020B0604020202020204" pitchFamily="34" charset="0"/>
                <a:cs typeface="Arial" panose="020B0604020202020204" pitchFamily="34" charset="0"/>
              </a:defRPr>
            </a:lvl1pPr>
          </a:lstStyle>
          <a:p>
            <a:pPr lvl="0"/>
            <a:r>
              <a:rPr lang="en-US"/>
              <a:t>Subtitle Goes Here</a:t>
            </a:r>
          </a:p>
        </p:txBody>
      </p:sp>
      <p:pic>
        <p:nvPicPr>
          <p:cNvPr id="4" name="Picture 3" descr="Logo&#10;&#10;Description automatically generated">
            <a:extLst>
              <a:ext uri="{FF2B5EF4-FFF2-40B4-BE49-F238E27FC236}">
                <a16:creationId xmlns:a16="http://schemas.microsoft.com/office/drawing/2014/main" id="{B56B919F-63BA-B2EB-45BA-B673F3459E1E}"/>
              </a:ext>
            </a:extLst>
          </p:cNvPr>
          <p:cNvPicPr>
            <a:picLocks noChangeAspect="1"/>
          </p:cNvPicPr>
          <p:nvPr userDrawn="1"/>
        </p:nvPicPr>
        <p:blipFill>
          <a:blip r:embed="rId2"/>
          <a:stretch>
            <a:fillRect/>
          </a:stretch>
        </p:blipFill>
        <p:spPr>
          <a:xfrm>
            <a:off x="762000" y="409521"/>
            <a:ext cx="2158185" cy="2158185"/>
          </a:xfrm>
          <a:prstGeom prst="rect">
            <a:avLst/>
          </a:prstGeom>
        </p:spPr>
      </p:pic>
    </p:spTree>
    <p:extLst>
      <p:ext uri="{BB962C8B-B14F-4D97-AF65-F5344CB8AC3E}">
        <p14:creationId xmlns:p14="http://schemas.microsoft.com/office/powerpoint/2010/main" val="351845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235647-CAC2-36E3-6A1E-B03B3A090591}"/>
              </a:ext>
            </a:extLst>
          </p:cNvPr>
          <p:cNvSpPr/>
          <p:nvPr userDrawn="1"/>
        </p:nvSpPr>
        <p:spPr>
          <a:xfrm>
            <a:off x="5830529" y="0"/>
            <a:ext cx="6361471"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66135"/>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CB6015"/>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71A7341B-965C-C1C3-DF7B-4E93E35E3D5B}"/>
              </a:ext>
            </a:extLst>
          </p:cNvPr>
          <p:cNvSpPr>
            <a:spLocks noGrp="1"/>
          </p:cNvSpPr>
          <p:nvPr>
            <p:ph type="body" sz="quarter" idx="10"/>
          </p:nvPr>
        </p:nvSpPr>
        <p:spPr>
          <a:xfrm>
            <a:off x="2241984" y="2831690"/>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B83DA0-1D22-4FBB-73A7-0B825E8B5A89}"/>
              </a:ext>
            </a:extLst>
          </p:cNvPr>
          <p:cNvSpPr>
            <a:spLocks noGrp="1"/>
          </p:cNvSpPr>
          <p:nvPr>
            <p:ph type="body" sz="quarter" idx="11" hasCustomPrompt="1"/>
          </p:nvPr>
        </p:nvSpPr>
        <p:spPr>
          <a:xfrm>
            <a:off x="2757922" y="983224"/>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250406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mp; Vertical Photo Right">
    <p:spTree>
      <p:nvGrpSpPr>
        <p:cNvPr id="1" name=""/>
        <p:cNvGrpSpPr/>
        <p:nvPr/>
      </p:nvGrpSpPr>
      <p:grpSpPr>
        <a:xfrm>
          <a:off x="0" y="0"/>
          <a:ext cx="0" cy="0"/>
          <a:chOff x="0" y="0"/>
          <a:chExt cx="0" cy="0"/>
        </a:xfrm>
      </p:grpSpPr>
      <p:sp>
        <p:nvSpPr>
          <p:cNvPr id="23" name="Picture Placeholder 8">
            <a:extLst>
              <a:ext uri="{FF2B5EF4-FFF2-40B4-BE49-F238E27FC236}">
                <a16:creationId xmlns:a16="http://schemas.microsoft.com/office/drawing/2014/main" id="{CBDBB58A-3976-6842-A54E-5F968FCE946F}"/>
              </a:ext>
            </a:extLst>
          </p:cNvPr>
          <p:cNvSpPr>
            <a:spLocks noGrp="1"/>
          </p:cNvSpPr>
          <p:nvPr>
            <p:ph type="pic" sz="quarter" idx="14" hasCustomPrompt="1"/>
          </p:nvPr>
        </p:nvSpPr>
        <p:spPr>
          <a:xfrm>
            <a:off x="6583126" y="0"/>
            <a:ext cx="5608874"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br>
              <a:rPr lang="en-US"/>
            </a:br>
            <a:br>
              <a:rPr lang="en-US"/>
            </a:br>
            <a:r>
              <a:rPr lang="en-US"/>
              <a:t>Click the Photo Icon</a:t>
            </a:r>
            <a:br>
              <a:rPr lang="en-US"/>
            </a:br>
            <a:r>
              <a:rPr lang="en-US"/>
              <a:t>to Insert Photo</a:t>
            </a:r>
            <a:br>
              <a:rPr lang="en-US"/>
            </a:br>
            <a:r>
              <a:rPr lang="en-US"/>
              <a:t>(Use Vertical Only)</a:t>
            </a:r>
          </a:p>
        </p:txBody>
      </p:sp>
      <p:sp>
        <p:nvSpPr>
          <p:cNvPr id="5" name="Slide Number Placeholder 5">
            <a:extLst>
              <a:ext uri="{FF2B5EF4-FFF2-40B4-BE49-F238E27FC236}">
                <a16:creationId xmlns:a16="http://schemas.microsoft.com/office/drawing/2014/main" id="{3AFF6D16-4E8F-5645-B84D-7E71098EC9F2}"/>
              </a:ext>
            </a:extLst>
          </p:cNvPr>
          <p:cNvSpPr txBox="1">
            <a:spLocks/>
          </p:cNvSpPr>
          <p:nvPr userDrawn="1"/>
        </p:nvSpPr>
        <p:spPr>
          <a:xfrm>
            <a:off x="233803"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48CB8F98-32D9-9E4F-BAC9-49610775ED25}" type="slidenum">
              <a:rPr lang="en-US" b="0" i="0" smtClean="0">
                <a:solidFill>
                  <a:schemeClr val="bg1">
                    <a:lumMod val="50000"/>
                    <a:alpha val="65000"/>
                  </a:schemeClr>
                </a:solidFill>
                <a:latin typeface="Arial" panose="020B0604020202020204" pitchFamily="34" charset="0"/>
                <a:cs typeface="Arial" panose="020B0604020202020204" pitchFamily="34" charset="0"/>
              </a:rPr>
              <a:pPr algn="l"/>
              <a:t>‹#›</a:t>
            </a:fld>
            <a:endParaRPr lang="en-US" b="0" i="0">
              <a:solidFill>
                <a:schemeClr val="bg1">
                  <a:lumMod val="50000"/>
                  <a:alpha val="65000"/>
                </a:schemeClr>
              </a:solidFill>
              <a:latin typeface="Arial" panose="020B0604020202020204" pitchFamily="34" charset="0"/>
              <a:cs typeface="Arial" panose="020B0604020202020204" pitchFamily="34" charset="0"/>
            </a:endParaRPr>
          </a:p>
        </p:txBody>
      </p:sp>
      <p:sp>
        <p:nvSpPr>
          <p:cNvPr id="27" name="Title 1">
            <a:extLst>
              <a:ext uri="{FF2B5EF4-FFF2-40B4-BE49-F238E27FC236}">
                <a16:creationId xmlns:a16="http://schemas.microsoft.com/office/drawing/2014/main" id="{8B7FD8F6-67A2-384C-AE69-04AC6AD2CEAD}"/>
              </a:ext>
            </a:extLst>
          </p:cNvPr>
          <p:cNvSpPr>
            <a:spLocks noGrp="1"/>
          </p:cNvSpPr>
          <p:nvPr>
            <p:ph type="title" hasCustomPrompt="1"/>
          </p:nvPr>
        </p:nvSpPr>
        <p:spPr>
          <a:xfrm>
            <a:off x="581223" y="1426610"/>
            <a:ext cx="5027651"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10" name="Text Placeholder 2">
            <a:extLst>
              <a:ext uri="{FF2B5EF4-FFF2-40B4-BE49-F238E27FC236}">
                <a16:creationId xmlns:a16="http://schemas.microsoft.com/office/drawing/2014/main" id="{4A83E557-78FE-2248-AE13-1284BC314C62}"/>
              </a:ext>
            </a:extLst>
          </p:cNvPr>
          <p:cNvSpPr>
            <a:spLocks noGrp="1"/>
          </p:cNvSpPr>
          <p:nvPr>
            <p:ph type="body" sz="quarter" idx="12"/>
          </p:nvPr>
        </p:nvSpPr>
        <p:spPr>
          <a:xfrm>
            <a:off x="581261" y="3817345"/>
            <a:ext cx="5027613"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1984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mp; Vertical Photo Left">
    <p:spTree>
      <p:nvGrpSpPr>
        <p:cNvPr id="1" name=""/>
        <p:cNvGrpSpPr/>
        <p:nvPr/>
      </p:nvGrpSpPr>
      <p:grpSpPr>
        <a:xfrm>
          <a:off x="0" y="0"/>
          <a:ext cx="0" cy="0"/>
          <a:chOff x="0" y="0"/>
          <a:chExt cx="0" cy="0"/>
        </a:xfrm>
      </p:grpSpPr>
      <p:sp>
        <p:nvSpPr>
          <p:cNvPr id="7" name="Picture Placeholder 8">
            <a:extLst>
              <a:ext uri="{FF2B5EF4-FFF2-40B4-BE49-F238E27FC236}">
                <a16:creationId xmlns:a16="http://schemas.microsoft.com/office/drawing/2014/main" id="{F2E15F95-0F35-D646-B194-87E72986A801}"/>
              </a:ext>
            </a:extLst>
          </p:cNvPr>
          <p:cNvSpPr>
            <a:spLocks noGrp="1"/>
          </p:cNvSpPr>
          <p:nvPr>
            <p:ph type="pic" sz="quarter" idx="14" hasCustomPrompt="1"/>
          </p:nvPr>
        </p:nvSpPr>
        <p:spPr>
          <a:xfrm>
            <a:off x="0" y="1"/>
            <a:ext cx="5608874"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br>
              <a:rPr lang="en-US"/>
            </a:br>
            <a:br>
              <a:rPr lang="en-US"/>
            </a:br>
            <a:r>
              <a:rPr lang="en-US"/>
              <a:t>Click the Photo Icon</a:t>
            </a:r>
            <a:br>
              <a:rPr lang="en-US"/>
            </a:br>
            <a:r>
              <a:rPr lang="en-US"/>
              <a:t>to Insert Photo</a:t>
            </a:r>
            <a:br>
              <a:rPr lang="en-US"/>
            </a:br>
            <a:r>
              <a:rPr lang="en-US"/>
              <a:t>(Use Vertical Only)</a:t>
            </a:r>
          </a:p>
        </p:txBody>
      </p:sp>
      <p:sp>
        <p:nvSpPr>
          <p:cNvPr id="5" name="Slide Number Placeholder 5">
            <a:extLst>
              <a:ext uri="{FF2B5EF4-FFF2-40B4-BE49-F238E27FC236}">
                <a16:creationId xmlns:a16="http://schemas.microsoft.com/office/drawing/2014/main" id="{3AFF6D16-4E8F-5645-B84D-7E71098EC9F2}"/>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3" name="Title 1">
            <a:extLst>
              <a:ext uri="{FF2B5EF4-FFF2-40B4-BE49-F238E27FC236}">
                <a16:creationId xmlns:a16="http://schemas.microsoft.com/office/drawing/2014/main" id="{2946E247-DA5A-F040-A5C9-0E7B99CBCE7A}"/>
              </a:ext>
            </a:extLst>
          </p:cNvPr>
          <p:cNvSpPr>
            <a:spLocks noGrp="1"/>
          </p:cNvSpPr>
          <p:nvPr>
            <p:ph type="title" hasCustomPrompt="1"/>
          </p:nvPr>
        </p:nvSpPr>
        <p:spPr>
          <a:xfrm>
            <a:off x="6140564" y="1426610"/>
            <a:ext cx="5027651"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9" name="Text Placeholder 2">
            <a:extLst>
              <a:ext uri="{FF2B5EF4-FFF2-40B4-BE49-F238E27FC236}">
                <a16:creationId xmlns:a16="http://schemas.microsoft.com/office/drawing/2014/main" id="{627D754F-546F-184F-AEB8-4BF287E04B9E}"/>
              </a:ext>
            </a:extLst>
          </p:cNvPr>
          <p:cNvSpPr>
            <a:spLocks noGrp="1"/>
          </p:cNvSpPr>
          <p:nvPr>
            <p:ph type="body" sz="quarter" idx="12"/>
          </p:nvPr>
        </p:nvSpPr>
        <p:spPr>
          <a:xfrm>
            <a:off x="6140602" y="3817345"/>
            <a:ext cx="5027613"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66648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mp; Two Columns">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1679145" y="1426610"/>
            <a:ext cx="8833710" cy="1085853"/>
          </a:xfrm>
          <a:prstGeom prst="rect">
            <a:avLst/>
          </a:prstGeom>
        </p:spPr>
        <p:txBody>
          <a:bodyPr/>
          <a:lstStyle>
            <a:lvl1pPr algn="ctr">
              <a:defRPr sz="3600" b="0" i="0">
                <a:solidFill>
                  <a:srgbClr val="002D72"/>
                </a:solidFill>
                <a:latin typeface="Arial" panose="020B0604020202020204" pitchFamily="34" charset="0"/>
                <a:cs typeface="Arial" panose="020B0604020202020204" pitchFamily="34" charset="0"/>
              </a:defRPr>
            </a:lvl1pPr>
          </a:lstStyle>
          <a:p>
            <a:r>
              <a:rPr lang="en-US"/>
              <a:t>This is a very long and important headline. It can even have an emphasis if you’d like.</a:t>
            </a:r>
          </a:p>
        </p:txBody>
      </p:sp>
      <p:sp>
        <p:nvSpPr>
          <p:cNvPr id="8" name="Text Placeholder 2">
            <a:extLst>
              <a:ext uri="{FF2B5EF4-FFF2-40B4-BE49-F238E27FC236}">
                <a16:creationId xmlns:a16="http://schemas.microsoft.com/office/drawing/2014/main" id="{6CA5C5D0-1BD6-324D-A881-FAE1A4D3778B}"/>
              </a:ext>
            </a:extLst>
          </p:cNvPr>
          <p:cNvSpPr>
            <a:spLocks noGrp="1"/>
          </p:cNvSpPr>
          <p:nvPr>
            <p:ph type="body" sz="quarter" idx="13"/>
          </p:nvPr>
        </p:nvSpPr>
        <p:spPr>
          <a:xfrm>
            <a:off x="581261" y="3817345"/>
            <a:ext cx="5138402"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
        <p:nvSpPr>
          <p:cNvPr id="13" name="Text Placeholder 2">
            <a:extLst>
              <a:ext uri="{FF2B5EF4-FFF2-40B4-BE49-F238E27FC236}">
                <a16:creationId xmlns:a16="http://schemas.microsoft.com/office/drawing/2014/main" id="{B4CE2B6E-3AAC-4A4C-89B6-7177FFFA14DD}"/>
              </a:ext>
            </a:extLst>
          </p:cNvPr>
          <p:cNvSpPr>
            <a:spLocks noGrp="1"/>
          </p:cNvSpPr>
          <p:nvPr>
            <p:ph type="body" sz="quarter" idx="14"/>
          </p:nvPr>
        </p:nvSpPr>
        <p:spPr>
          <a:xfrm>
            <a:off x="6451464" y="3817345"/>
            <a:ext cx="5138402" cy="2586037"/>
          </a:xfrm>
          <a:prstGeom prst="rect">
            <a:avLst/>
          </a:prstGeom>
        </p:spPr>
        <p:txBody>
          <a:bodyPr/>
          <a:lstStyle>
            <a:lvl1pPr>
              <a:buClr>
                <a:srgbClr val="232B64"/>
              </a:buClr>
              <a:buSzPct val="80000"/>
              <a:defRPr sz="2800" b="0" i="0">
                <a:solidFill>
                  <a:schemeClr val="bg2">
                    <a:lumMod val="10000"/>
                  </a:schemeClr>
                </a:solidFill>
                <a:latin typeface="Arial" panose="020B0604020202020204" pitchFamily="34" charset="0"/>
                <a:cs typeface="Arial" panose="020B0604020202020204" pitchFamily="34" charset="0"/>
              </a:defRPr>
            </a:lvl1pPr>
            <a:lvl2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2pPr>
            <a:lvl3pPr>
              <a:buClr>
                <a:srgbClr val="232B64"/>
              </a:buClr>
              <a:buSzPct val="80000"/>
              <a:defRPr sz="2400" b="0" i="0">
                <a:solidFill>
                  <a:schemeClr val="bg2">
                    <a:lumMod val="10000"/>
                  </a:schemeClr>
                </a:solidFill>
                <a:latin typeface="Arial" panose="020B0604020202020204" pitchFamily="34" charset="0"/>
                <a:cs typeface="Arial" panose="020B0604020202020204" pitchFamily="34" charset="0"/>
              </a:defRPr>
            </a:lvl3pPr>
            <a:lvl4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4pPr>
            <a:lvl5pPr>
              <a:buClr>
                <a:srgbClr val="53C10C"/>
              </a:buClr>
              <a:buSzPct val="80000"/>
              <a:defRPr>
                <a:solidFill>
                  <a:schemeClr val="tx1">
                    <a:lumMod val="75000"/>
                    <a:lumOff val="25000"/>
                  </a:schemeClr>
                </a:solidFill>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28078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ransition">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24B6ACC-4A46-404D-848D-077DCCFEE55B}"/>
              </a:ext>
            </a:extLst>
          </p:cNvPr>
          <p:cNvSpPr>
            <a:spLocks noGrp="1"/>
          </p:cNvSpPr>
          <p:nvPr>
            <p:ph type="title" hasCustomPrompt="1"/>
          </p:nvPr>
        </p:nvSpPr>
        <p:spPr>
          <a:xfrm>
            <a:off x="1663536" y="2679264"/>
            <a:ext cx="8864927" cy="1499470"/>
          </a:xfrm>
          <a:prstGeom prst="rect">
            <a:avLst/>
          </a:prstGeom>
        </p:spPr>
        <p:txBody>
          <a:bodyPr/>
          <a:lstStyle>
            <a:lvl1pPr algn="ctr">
              <a:defRPr sz="5400" b="0" i="0">
                <a:solidFill>
                  <a:schemeClr val="bg1"/>
                </a:solidFill>
                <a:latin typeface="Calibri" panose="020F0502020204030204" pitchFamily="34" charset="0"/>
                <a:cs typeface="Calibri" panose="020F0502020204030204" pitchFamily="34" charset="0"/>
              </a:defRPr>
            </a:lvl1pPr>
          </a:lstStyle>
          <a:p>
            <a:r>
              <a:rPr lang="en-US"/>
              <a:t>A long, full page title, quote or fact is able to go here.</a:t>
            </a:r>
          </a:p>
        </p:txBody>
      </p:sp>
      <p:sp>
        <p:nvSpPr>
          <p:cNvPr id="9" name="Picture Placeholder 8">
            <a:extLst>
              <a:ext uri="{FF2B5EF4-FFF2-40B4-BE49-F238E27FC236}">
                <a16:creationId xmlns:a16="http://schemas.microsoft.com/office/drawing/2014/main" id="{6BDEC5DC-53EE-7E43-A977-CE1769C7613F}"/>
              </a:ext>
            </a:extLst>
          </p:cNvPr>
          <p:cNvSpPr>
            <a:spLocks noGrp="1"/>
          </p:cNvSpPr>
          <p:nvPr>
            <p:ph type="pic" sz="quarter" idx="10" hasCustomPrompt="1"/>
          </p:nvPr>
        </p:nvSpPr>
        <p:spPr>
          <a:xfrm>
            <a:off x="0" y="0"/>
            <a:ext cx="12192000" cy="6857999"/>
          </a:xfrm>
          <a:prstGeom prst="rect">
            <a:avLst/>
          </a:prstGeom>
          <a:noFill/>
        </p:spPr>
        <p:txBody>
          <a:bodyPr/>
          <a:lstStyle>
            <a:lvl1pPr marL="0" indent="0" algn="ctr">
              <a:buNone/>
              <a:defRPr>
                <a:solidFill>
                  <a:schemeClr val="tx1">
                    <a:alpha val="50000"/>
                  </a:schemeClr>
                </a:solidFill>
                <a:latin typeface="+mj-lt"/>
              </a:defRPr>
            </a:lvl1pPr>
            <a:lvl2pPr>
              <a:defRPr i="1">
                <a:solidFill>
                  <a:schemeClr val="tx1">
                    <a:alpha val="50000"/>
                  </a:schemeClr>
                </a:solidFill>
              </a:defRPr>
            </a:lvl2pPr>
          </a:lstStyle>
          <a:p>
            <a:br>
              <a:rPr lang="en-US"/>
            </a:br>
            <a:br>
              <a:rPr lang="en-US"/>
            </a:br>
            <a:br>
              <a:rPr lang="en-US"/>
            </a:br>
            <a:r>
              <a:rPr lang="en-US"/>
              <a:t>Click the Photo Icon to Insert Photo</a:t>
            </a:r>
            <a:br>
              <a:rPr lang="en-US"/>
            </a:br>
            <a:r>
              <a:rPr lang="en-US"/>
              <a:t>(Use Full Only)</a:t>
            </a:r>
            <a:br>
              <a:rPr lang="en-US"/>
            </a:br>
            <a:r>
              <a:rPr lang="en-US"/>
              <a:t>Don’t forget, you’ll need to send to back.</a:t>
            </a:r>
          </a:p>
        </p:txBody>
      </p:sp>
    </p:spTree>
    <p:extLst>
      <p:ext uri="{BB962C8B-B14F-4D97-AF65-F5344CB8AC3E}">
        <p14:creationId xmlns:p14="http://schemas.microsoft.com/office/powerpoint/2010/main" val="3100576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1679145" y="2621977"/>
            <a:ext cx="8833710" cy="1614045"/>
          </a:xfrm>
          <a:prstGeom prst="rect">
            <a:avLst/>
          </a:prstGeom>
        </p:spPr>
        <p:txBody>
          <a:bodyPr/>
          <a:lstStyle>
            <a:lvl1pPr algn="ctr">
              <a:defRPr sz="4000" b="0" i="0">
                <a:solidFill>
                  <a:srgbClr val="002D72"/>
                </a:solidFill>
                <a:latin typeface="Arial" panose="020B0604020202020204" pitchFamily="34" charset="0"/>
                <a:cs typeface="Arial" panose="020B0604020202020204" pitchFamily="34" charset="0"/>
              </a:defRPr>
            </a:lvl1pPr>
          </a:lstStyle>
          <a:p>
            <a:r>
              <a:rPr lang="en-US"/>
              <a:t>This is a quote. </a:t>
            </a:r>
            <a:r>
              <a:rPr lang="en-US" err="1"/>
              <a:t>Pellentesque</a:t>
            </a:r>
            <a:r>
              <a:rPr lang="en-US"/>
              <a:t> </a:t>
            </a:r>
            <a:r>
              <a:rPr lang="en-US" err="1"/>
              <a:t>ornare</a:t>
            </a:r>
            <a:r>
              <a:rPr lang="en-US"/>
              <a:t> lacinia </a:t>
            </a:r>
            <a:r>
              <a:rPr lang="en-US" err="1"/>
              <a:t>quam</a:t>
            </a:r>
            <a:r>
              <a:rPr lang="en-US"/>
              <a:t> </a:t>
            </a:r>
            <a:r>
              <a:rPr lang="en-US" err="1"/>
              <a:t>venenatis</a:t>
            </a:r>
            <a:r>
              <a:rPr lang="en-US"/>
              <a:t> </a:t>
            </a:r>
            <a:r>
              <a:rPr lang="en-US" err="1"/>
              <a:t>vestiblum</a:t>
            </a:r>
            <a:r>
              <a:rPr lang="en-US"/>
              <a:t>.</a:t>
            </a:r>
            <a:br>
              <a:rPr lang="en-US"/>
            </a:br>
            <a:r>
              <a:rPr lang="en-US"/>
              <a:t>And this is the really important part.</a:t>
            </a:r>
          </a:p>
        </p:txBody>
      </p:sp>
      <p:pic>
        <p:nvPicPr>
          <p:cNvPr id="2" name="Picture 1">
            <a:extLst>
              <a:ext uri="{FF2B5EF4-FFF2-40B4-BE49-F238E27FC236}">
                <a16:creationId xmlns:a16="http://schemas.microsoft.com/office/drawing/2014/main" id="{CC0FFF73-E721-1E47-B43D-6973ABBFC764}"/>
              </a:ext>
            </a:extLst>
          </p:cNvPr>
          <p:cNvPicPr>
            <a:picLocks noChangeAspect="1"/>
          </p:cNvPicPr>
          <p:nvPr userDrawn="1"/>
        </p:nvPicPr>
        <p:blipFill>
          <a:blip r:embed="rId2">
            <a:alphaModFix/>
            <a:extLst>
              <a:ext uri="{BEBA8EAE-BF5A-486C-A8C5-ECC9F3942E4B}">
                <a14:imgProps xmlns:a14="http://schemas.microsoft.com/office/drawing/2010/main">
                  <a14:imgLayer r:embed="rId3">
                    <a14:imgEffect>
                      <a14:brightnessContrast contrast="-43000"/>
                    </a14:imgEffect>
                  </a14:imgLayer>
                </a14:imgProps>
              </a:ext>
            </a:extLst>
          </a:blip>
          <a:stretch>
            <a:fillRect/>
          </a:stretch>
        </p:blipFill>
        <p:spPr>
          <a:xfrm>
            <a:off x="5894498" y="2134960"/>
            <a:ext cx="403004" cy="351919"/>
          </a:xfrm>
          <a:prstGeom prst="rect">
            <a:avLst/>
          </a:prstGeom>
        </p:spPr>
      </p:pic>
      <p:sp>
        <p:nvSpPr>
          <p:cNvPr id="4" name="Picture Placeholder 3">
            <a:extLst>
              <a:ext uri="{FF2B5EF4-FFF2-40B4-BE49-F238E27FC236}">
                <a16:creationId xmlns:a16="http://schemas.microsoft.com/office/drawing/2014/main" id="{3FE845D8-5D8E-A243-BE36-D97D128F1536}"/>
              </a:ext>
            </a:extLst>
          </p:cNvPr>
          <p:cNvSpPr>
            <a:spLocks noGrp="1"/>
          </p:cNvSpPr>
          <p:nvPr>
            <p:ph type="pic" sz="quarter" idx="10" hasCustomPrompt="1"/>
          </p:nvPr>
        </p:nvSpPr>
        <p:spPr>
          <a:xfrm>
            <a:off x="4646902" y="4499983"/>
            <a:ext cx="779421" cy="779420"/>
          </a:xfrm>
          <a:prstGeom prst="rect">
            <a:avLst/>
          </a:prstGeom>
        </p:spPr>
        <p:txBody>
          <a:bodyPr/>
          <a:lstStyle>
            <a:lvl1pPr marL="0" indent="0" algn="ctr">
              <a:buNone/>
              <a:defRPr sz="1200">
                <a:solidFill>
                  <a:schemeClr val="bg1">
                    <a:lumMod val="50000"/>
                  </a:schemeClr>
                </a:solidFill>
                <a:latin typeface="+mj-lt"/>
              </a:defRPr>
            </a:lvl1pPr>
          </a:lstStyle>
          <a:p>
            <a:r>
              <a:rPr lang="en-US"/>
              <a:t>Click to Insert Profile Image</a:t>
            </a:r>
          </a:p>
        </p:txBody>
      </p:sp>
      <p:sp>
        <p:nvSpPr>
          <p:cNvPr id="6" name="Text Placeholder 5">
            <a:extLst>
              <a:ext uri="{FF2B5EF4-FFF2-40B4-BE49-F238E27FC236}">
                <a16:creationId xmlns:a16="http://schemas.microsoft.com/office/drawing/2014/main" id="{07A53042-896C-2A4A-B7A7-F054EED829B2}"/>
              </a:ext>
            </a:extLst>
          </p:cNvPr>
          <p:cNvSpPr>
            <a:spLocks noGrp="1"/>
          </p:cNvSpPr>
          <p:nvPr>
            <p:ph type="body" sz="quarter" idx="11" hasCustomPrompt="1"/>
          </p:nvPr>
        </p:nvSpPr>
        <p:spPr>
          <a:xfrm>
            <a:off x="5530091" y="4500686"/>
            <a:ext cx="4982764" cy="779463"/>
          </a:xfrm>
          <a:prstGeom prst="rect">
            <a:avLst/>
          </a:prstGeom>
        </p:spPr>
        <p:txBody>
          <a:bodyPr anchor="ctr"/>
          <a:lstStyle>
            <a:lvl1pPr marL="0" indent="0">
              <a:buNone/>
              <a:defRPr sz="1800" b="0" i="0">
                <a:solidFill>
                  <a:schemeClr val="bg2">
                    <a:lumMod val="10000"/>
                  </a:schemeClr>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First &amp; Last Name</a:t>
            </a:r>
            <a:br>
              <a:rPr lang="en-US"/>
            </a:br>
            <a:r>
              <a:rPr lang="en-US"/>
              <a:t>Full Title, Company</a:t>
            </a:r>
          </a:p>
        </p:txBody>
      </p:sp>
    </p:spTree>
    <p:extLst>
      <p:ext uri="{BB962C8B-B14F-4D97-AF65-F5344CB8AC3E}">
        <p14:creationId xmlns:p14="http://schemas.microsoft.com/office/powerpoint/2010/main" val="1385711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orizontal Photo &amp; Content">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817BD815-B88C-3048-A130-12F18EDC58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87944" y="191195"/>
            <a:ext cx="329461" cy="329461"/>
          </a:xfrm>
          <a:prstGeom prst="rect">
            <a:avLst/>
          </a:prstGeom>
        </p:spPr>
      </p:pic>
      <p:sp>
        <p:nvSpPr>
          <p:cNvPr id="10" name="Content Placeholder 28">
            <a:extLst>
              <a:ext uri="{FF2B5EF4-FFF2-40B4-BE49-F238E27FC236}">
                <a16:creationId xmlns:a16="http://schemas.microsoft.com/office/drawing/2014/main" id="{43311745-5A4D-844B-8DD5-A64A7FEFDC62}"/>
              </a:ext>
            </a:extLst>
          </p:cNvPr>
          <p:cNvSpPr>
            <a:spLocks noGrp="1"/>
          </p:cNvSpPr>
          <p:nvPr>
            <p:ph sz="quarter" idx="13" hasCustomPrompt="1"/>
          </p:nvPr>
        </p:nvSpPr>
        <p:spPr>
          <a:xfrm>
            <a:off x="6377723" y="5298344"/>
            <a:ext cx="5027651" cy="1105231"/>
          </a:xfrm>
          <a:prstGeom prst="rect">
            <a:avLst/>
          </a:prstGeom>
        </p:spPr>
        <p:txBody>
          <a:bodyPr/>
          <a:lstStyle>
            <a:lvl1pPr marL="0" marR="0" indent="0" algn="l" defTabSz="914400" rtl="0" eaLnBrk="1" fontAlgn="auto" latinLnBrk="0" hangingPunct="1">
              <a:lnSpc>
                <a:spcPct val="100000"/>
              </a:lnSpc>
              <a:spcBef>
                <a:spcPts val="1000"/>
              </a:spcBef>
              <a:spcAft>
                <a:spcPts val="600"/>
              </a:spcAft>
              <a:buClr>
                <a:srgbClr val="53C10C"/>
              </a:buClr>
              <a:buSzPct val="85000"/>
              <a:buFont typeface="Arial" panose="020B0604020202020204" pitchFamily="34" charset="0"/>
              <a:buNone/>
              <a:tabLst/>
              <a:defRPr sz="1800" b="0" i="0">
                <a:solidFill>
                  <a:schemeClr val="bg2">
                    <a:lumMod val="10000"/>
                  </a:schemeClr>
                </a:solidFill>
                <a:latin typeface="Arial" panose="020B0604020202020204" pitchFamily="34" charset="0"/>
                <a:cs typeface="Arial" panose="020B0604020202020204" pitchFamily="34" charset="0"/>
              </a:defRPr>
            </a:lvl1pPr>
            <a:lvl2pPr marL="457200" indent="0">
              <a:buNone/>
              <a:defRPr/>
            </a:lvl2pPr>
          </a:lstStyle>
          <a:p>
            <a:pPr lvl="0"/>
            <a:r>
              <a:rPr lang="en-US"/>
              <a:t>Maecenas </a:t>
            </a:r>
            <a:r>
              <a:rPr lang="en-US" err="1"/>
              <a:t>sed</a:t>
            </a:r>
            <a:r>
              <a:rPr lang="en-US"/>
              <a:t> </a:t>
            </a:r>
            <a:r>
              <a:rPr lang="en-US" err="1"/>
              <a:t>diam</a:t>
            </a:r>
            <a:r>
              <a:rPr lang="en-US"/>
              <a:t> </a:t>
            </a:r>
            <a:r>
              <a:rPr lang="en-US" err="1"/>
              <a:t>eget</a:t>
            </a:r>
            <a:r>
              <a:rPr lang="en-US"/>
              <a:t> </a:t>
            </a:r>
            <a:r>
              <a:rPr lang="en-US" err="1"/>
              <a:t>risus</a:t>
            </a:r>
            <a:r>
              <a:rPr lang="en-US"/>
              <a:t> </a:t>
            </a:r>
            <a:r>
              <a:rPr lang="en-US" err="1"/>
              <a:t>variujs</a:t>
            </a:r>
            <a:r>
              <a:rPr lang="en-US"/>
              <a:t> </a:t>
            </a:r>
            <a:r>
              <a:rPr lang="en-US" err="1"/>
              <a:t>blandit</a:t>
            </a:r>
            <a:r>
              <a:rPr lang="en-US"/>
              <a:t> sit </a:t>
            </a:r>
            <a:r>
              <a:rPr lang="en-US" err="1"/>
              <a:t>amet</a:t>
            </a:r>
            <a:r>
              <a:rPr lang="en-US"/>
              <a:t> no n </a:t>
            </a:r>
            <a:r>
              <a:rPr lang="en-US" err="1"/>
              <a:t>magnat</a:t>
            </a:r>
            <a:r>
              <a:rPr lang="en-US"/>
              <a:t>. </a:t>
            </a:r>
            <a:r>
              <a:rPr lang="en-US" err="1"/>
              <a:t>Socis</a:t>
            </a:r>
            <a:r>
              <a:rPr lang="en-US"/>
              <a:t> </a:t>
            </a:r>
            <a:r>
              <a:rPr lang="en-US" err="1"/>
              <a:t>natoque</a:t>
            </a:r>
            <a:r>
              <a:rPr lang="en-US"/>
              <a:t> </a:t>
            </a:r>
            <a:r>
              <a:rPr lang="en-US" err="1"/>
              <a:t>menatibus</a:t>
            </a:r>
            <a:r>
              <a:rPr lang="en-US"/>
              <a:t> et </a:t>
            </a:r>
            <a:r>
              <a:rPr lang="en-US" err="1"/>
              <a:t>magnis</a:t>
            </a:r>
            <a:r>
              <a:rPr lang="en-US"/>
              <a:t> dis parturient, </a:t>
            </a:r>
            <a:r>
              <a:rPr lang="en-US" err="1"/>
              <a:t>nascentur</a:t>
            </a:r>
            <a:r>
              <a:rPr lang="en-US"/>
              <a:t> </a:t>
            </a:r>
            <a:r>
              <a:rPr lang="en-US" err="1"/>
              <a:t>ridiculus</a:t>
            </a:r>
            <a:r>
              <a:rPr lang="en-US"/>
              <a:t>.</a:t>
            </a:r>
          </a:p>
        </p:txBody>
      </p:sp>
      <p:sp>
        <p:nvSpPr>
          <p:cNvPr id="7" name="Title 1">
            <a:extLst>
              <a:ext uri="{FF2B5EF4-FFF2-40B4-BE49-F238E27FC236}">
                <a16:creationId xmlns:a16="http://schemas.microsoft.com/office/drawing/2014/main" id="{4283461F-13ED-FB40-AB69-9B6456267062}"/>
              </a:ext>
            </a:extLst>
          </p:cNvPr>
          <p:cNvSpPr>
            <a:spLocks noGrp="1"/>
          </p:cNvSpPr>
          <p:nvPr>
            <p:ph type="title" hasCustomPrompt="1"/>
          </p:nvPr>
        </p:nvSpPr>
        <p:spPr>
          <a:xfrm>
            <a:off x="692541" y="5285918"/>
            <a:ext cx="5138970" cy="1085853"/>
          </a:xfrm>
          <a:prstGeom prst="rect">
            <a:avLst/>
          </a:prstGeom>
        </p:spPr>
        <p:txBody>
          <a:bodyPr/>
          <a:lstStyle>
            <a:lvl1pPr>
              <a:defRPr sz="4000" b="0" i="0">
                <a:solidFill>
                  <a:srgbClr val="002D72"/>
                </a:solidFill>
                <a:latin typeface="Arial" panose="020B0604020202020204" pitchFamily="34" charset="0"/>
                <a:cs typeface="Arial" panose="020B0604020202020204" pitchFamily="34" charset="0"/>
              </a:defRPr>
            </a:lvl1pPr>
          </a:lstStyle>
          <a:p>
            <a:r>
              <a:rPr lang="en-US"/>
              <a:t>This is the page title with an emphasis.</a:t>
            </a:r>
          </a:p>
        </p:txBody>
      </p:sp>
      <p:sp>
        <p:nvSpPr>
          <p:cNvPr id="8" name="Slide Number Placeholder 5">
            <a:extLst>
              <a:ext uri="{FF2B5EF4-FFF2-40B4-BE49-F238E27FC236}">
                <a16:creationId xmlns:a16="http://schemas.microsoft.com/office/drawing/2014/main" id="{8FA90184-F68B-B946-9700-1AC06AB49BB0}"/>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lumMod val="50000"/>
                    <a:alpha val="50000"/>
                  </a:schemeClr>
                </a:solidFill>
                <a:latin typeface="Arial" panose="020B0604020202020204" pitchFamily="34" charset="0"/>
                <a:cs typeface="Arial" panose="020B0604020202020204" pitchFamily="34" charset="0"/>
              </a:rPr>
              <a:pPr algn="ctr"/>
              <a:t>‹#›</a:t>
            </a:fld>
            <a:endParaRPr lang="en-US" b="0" i="0">
              <a:solidFill>
                <a:schemeClr val="bg1">
                  <a:lumMod val="50000"/>
                  <a:alpha val="50000"/>
                </a:schemeClr>
              </a:solidFill>
              <a:latin typeface="Arial" panose="020B0604020202020204" pitchFamily="34" charset="0"/>
              <a:cs typeface="Arial" panose="020B0604020202020204" pitchFamily="34" charset="0"/>
            </a:endParaRPr>
          </a:p>
        </p:txBody>
      </p:sp>
      <p:sp>
        <p:nvSpPr>
          <p:cNvPr id="11" name="Picture Placeholder 8" descr="Photo Goes Here">
            <a:extLst>
              <a:ext uri="{FF2B5EF4-FFF2-40B4-BE49-F238E27FC236}">
                <a16:creationId xmlns:a16="http://schemas.microsoft.com/office/drawing/2014/main" id="{DABB9540-BF09-364B-9AF2-1958CD857E59}"/>
              </a:ext>
            </a:extLst>
          </p:cNvPr>
          <p:cNvSpPr>
            <a:spLocks noGrp="1"/>
          </p:cNvSpPr>
          <p:nvPr>
            <p:ph type="pic" sz="quarter" idx="10" hasCustomPrompt="1"/>
          </p:nvPr>
        </p:nvSpPr>
        <p:spPr>
          <a:xfrm>
            <a:off x="1" y="0"/>
            <a:ext cx="12191998" cy="4858248"/>
          </a:xfrm>
          <a:prstGeom prst="rect">
            <a:avLst/>
          </a:prstGeom>
        </p:spPr>
        <p:txBody>
          <a:bodyPr/>
          <a:lstStyle>
            <a:lvl1pPr marL="0" indent="0" algn="ctr">
              <a:buNone/>
              <a:defRPr>
                <a:solidFill>
                  <a:schemeClr val="bg1">
                    <a:lumMod val="50000"/>
                  </a:schemeClr>
                </a:solidFill>
                <a:latin typeface="+mj-lt"/>
              </a:defRPr>
            </a:lvl1pPr>
          </a:lstStyle>
          <a:p>
            <a:br>
              <a:rPr lang="en-US"/>
            </a:br>
            <a:br>
              <a:rPr lang="en-US"/>
            </a:br>
            <a:br>
              <a:rPr lang="en-US"/>
            </a:br>
            <a:r>
              <a:rPr lang="en-US"/>
              <a:t>Click the Photo Icon to Insert Photo</a:t>
            </a:r>
            <a:br>
              <a:rPr lang="en-US"/>
            </a:br>
            <a:r>
              <a:rPr lang="en-US"/>
              <a:t>(Use Horizontal Only)</a:t>
            </a:r>
          </a:p>
        </p:txBody>
      </p:sp>
    </p:spTree>
    <p:extLst>
      <p:ext uri="{BB962C8B-B14F-4D97-AF65-F5344CB8AC3E}">
        <p14:creationId xmlns:p14="http://schemas.microsoft.com/office/powerpoint/2010/main" val="2560269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tistic: 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910048"/>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222734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tistic: Yellow">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rgbClr val="232B64">
                    <a:alpha val="50000"/>
                  </a:srgbClr>
                </a:solidFill>
                <a:latin typeface="Arial" panose="020B0604020202020204" pitchFamily="34" charset="0"/>
                <a:cs typeface="Arial" panose="020B0604020202020204" pitchFamily="34" charset="0"/>
              </a:rPr>
              <a:pPr algn="ctr"/>
              <a:t>‹#›</a:t>
            </a:fld>
            <a:endParaRPr lang="en-US" b="0" i="0">
              <a:solidFill>
                <a:srgbClr val="232B64">
                  <a:alpha val="50000"/>
                </a:srgb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CB6015"/>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2304281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tistic_Blu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4CD1FCD-523C-194D-915C-A5EAAA68A95F}"/>
              </a:ext>
            </a:extLst>
          </p:cNvPr>
          <p:cNvSpPr/>
          <p:nvPr userDrawn="1"/>
        </p:nvSpPr>
        <p:spPr>
          <a:xfrm>
            <a:off x="7921782" y="0"/>
            <a:ext cx="4270217"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2B64"/>
              </a:solidFill>
            </a:endParaRPr>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95411" y="3365390"/>
            <a:ext cx="6319867" cy="1075380"/>
          </a:xfrm>
          <a:prstGeom prst="rect">
            <a:avLst/>
          </a:prstGeom>
        </p:spPr>
        <p:txBody>
          <a:bodyPr/>
          <a:lstStyle>
            <a:lvl1pPr algn="l">
              <a:defRPr sz="3600" b="0" i="0">
                <a:solidFill>
                  <a:schemeClr val="bg2">
                    <a:lumMod val="10000"/>
                  </a:schemeClr>
                </a:solidFill>
                <a:latin typeface="Arial" panose="020B0604020202020204" pitchFamily="34" charset="0"/>
                <a:cs typeface="Arial" panose="020B0604020202020204" pitchFamily="34" charset="0"/>
              </a:defRPr>
            </a:lvl1pPr>
          </a:lstStyle>
          <a:p>
            <a:r>
              <a:rPr lang="en-US"/>
              <a:t>is a very large number and can be an interesting statistic.</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95411" y="2389374"/>
            <a:ext cx="6319867" cy="898455"/>
          </a:xfrm>
          <a:prstGeom prst="rect">
            <a:avLst/>
          </a:prstGeom>
        </p:spPr>
        <p:txBody>
          <a:bodyPr/>
          <a:lstStyle>
            <a:lvl1pPr marL="0" indent="0">
              <a:buNone/>
              <a:defRPr sz="7200" b="1" i="0">
                <a:solidFill>
                  <a:srgbClr val="232B64"/>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64,000 homes</a:t>
            </a:r>
          </a:p>
        </p:txBody>
      </p:sp>
      <p:sp>
        <p:nvSpPr>
          <p:cNvPr id="9" name="Picture Placeholder 2">
            <a:extLst>
              <a:ext uri="{FF2B5EF4-FFF2-40B4-BE49-F238E27FC236}">
                <a16:creationId xmlns:a16="http://schemas.microsoft.com/office/drawing/2014/main" id="{A86443D5-5DE7-104F-A696-04C4C332DFC8}"/>
              </a:ext>
            </a:extLst>
          </p:cNvPr>
          <p:cNvSpPr>
            <a:spLocks noGrp="1"/>
          </p:cNvSpPr>
          <p:nvPr>
            <p:ph type="pic" sz="quarter" idx="11" hasCustomPrompt="1"/>
          </p:nvPr>
        </p:nvSpPr>
        <p:spPr>
          <a:xfrm>
            <a:off x="8893116" y="986828"/>
            <a:ext cx="3298883" cy="4825497"/>
          </a:xfrm>
          <a:prstGeom prst="rect">
            <a:avLst/>
          </a:prstGeom>
        </p:spPr>
        <p:txBody>
          <a:bodyPr/>
          <a:lstStyle>
            <a:lvl1pPr marL="0" indent="0" algn="ctr">
              <a:buNone/>
              <a:defRPr sz="2000">
                <a:solidFill>
                  <a:schemeClr val="bg1">
                    <a:lumMod val="50000"/>
                  </a:schemeClr>
                </a:solidFill>
                <a:latin typeface="+mj-lt"/>
              </a:defRPr>
            </a:lvl1pPr>
          </a:lstStyle>
          <a:p>
            <a:br>
              <a:rPr lang="en-US"/>
            </a:br>
            <a:r>
              <a:rPr lang="en-US"/>
              <a:t>Click the Icon</a:t>
            </a:r>
            <a:br>
              <a:rPr lang="en-US"/>
            </a:br>
            <a:r>
              <a:rPr lang="en-US"/>
              <a:t>to Insert Icon</a:t>
            </a:r>
          </a:p>
        </p:txBody>
      </p:sp>
    </p:spTree>
    <p:extLst>
      <p:ext uri="{BB962C8B-B14F-4D97-AF65-F5344CB8AC3E}">
        <p14:creationId xmlns:p14="http://schemas.microsoft.com/office/powerpoint/2010/main" val="150590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Blue">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latin typeface="Arial" panose="020B0604020202020204" pitchFamily="34" charset="0"/>
                <a:cs typeface="Arial" panose="020B0604020202020204" pitchFamily="34" charset="0"/>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1909602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D696-50C0-BC49-8154-038F7E42BA9D}"/>
              </a:ext>
            </a:extLst>
          </p:cNvPr>
          <p:cNvSpPr>
            <a:spLocks noGrp="1"/>
          </p:cNvSpPr>
          <p:nvPr>
            <p:ph type="title"/>
          </p:nvPr>
        </p:nvSpPr>
        <p:spPr>
          <a:xfrm>
            <a:off x="838200" y="365125"/>
            <a:ext cx="10515600" cy="1325563"/>
          </a:xfrm>
          <a:prstGeom prst="rect">
            <a:avLst/>
          </a:prstGeom>
        </p:spPr>
        <p:txBody>
          <a:bodyPr/>
          <a:lstStyle>
            <a:lvl1pPr>
              <a:defRPr b="0" i="0">
                <a:solidFill>
                  <a:srgbClr val="002D7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D93DCBC9-7F4F-FC4E-9E0E-5741195F0058}"/>
              </a:ext>
            </a:extLst>
          </p:cNvPr>
          <p:cNvSpPr>
            <a:spLocks noGrp="1"/>
          </p:cNvSpPr>
          <p:nvPr>
            <p:ph idx="1"/>
          </p:nvPr>
        </p:nvSpPr>
        <p:spPr>
          <a:xfrm>
            <a:off x="838200" y="1825625"/>
            <a:ext cx="10515600" cy="4351338"/>
          </a:xfrm>
          <a:prstGeom prst="rect">
            <a:avLst/>
          </a:prstGeom>
        </p:spPr>
        <p:txBody>
          <a:bodyPr/>
          <a:lstStyle>
            <a:lvl1pPr>
              <a:buClr>
                <a:srgbClr val="232B64"/>
              </a:buClr>
              <a:buSzPct val="85000"/>
              <a:defRPr b="0" i="0">
                <a:solidFill>
                  <a:srgbClr val="002D72"/>
                </a:solidFill>
                <a:latin typeface="Arial" panose="020B0604020202020204" pitchFamily="34" charset="0"/>
                <a:cs typeface="Arial" panose="020B0604020202020204" pitchFamily="34" charset="0"/>
              </a:defRPr>
            </a:lvl1pPr>
            <a:lvl2pPr>
              <a:buClr>
                <a:srgbClr val="232B64"/>
              </a:buClr>
              <a:buSzPct val="85000"/>
              <a:defRPr b="0" i="0">
                <a:solidFill>
                  <a:srgbClr val="002D72"/>
                </a:solidFill>
                <a:latin typeface="Arial" panose="020B0604020202020204" pitchFamily="34" charset="0"/>
                <a:cs typeface="Arial" panose="020B0604020202020204" pitchFamily="34" charset="0"/>
              </a:defRPr>
            </a:lvl2pPr>
            <a:lvl3pPr>
              <a:buClr>
                <a:srgbClr val="232B64"/>
              </a:buClr>
              <a:buSzPct val="85000"/>
              <a:defRPr b="0" i="0">
                <a:solidFill>
                  <a:srgbClr val="002D72"/>
                </a:solidFill>
                <a:latin typeface="Arial" panose="020B0604020202020204" pitchFamily="34" charset="0"/>
                <a:cs typeface="Arial" panose="020B0604020202020204" pitchFamily="34" charset="0"/>
              </a:defRPr>
            </a:lvl3pPr>
            <a:lvl4pPr>
              <a:buClr>
                <a:srgbClr val="232B64"/>
              </a:buClr>
              <a:buSzPct val="85000"/>
              <a:defRPr b="0" i="0">
                <a:solidFill>
                  <a:srgbClr val="002D72"/>
                </a:solidFill>
                <a:latin typeface="Arial" panose="020B0604020202020204" pitchFamily="34" charset="0"/>
                <a:cs typeface="Arial" panose="020B0604020202020204" pitchFamily="34" charset="0"/>
              </a:defRPr>
            </a:lvl4pPr>
            <a:lvl5pPr>
              <a:buClr>
                <a:srgbClr val="232B64"/>
              </a:buClr>
              <a:buSzPct val="85000"/>
              <a:defRPr b="0" i="0">
                <a:solidFill>
                  <a:srgbClr val="002D72"/>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0020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1" y="5565058"/>
            <a:ext cx="12192000" cy="1292942"/>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D33BB61-A70B-366F-91C1-C42E312796E5}"/>
              </a:ext>
            </a:extLst>
          </p:cNvPr>
          <p:cNvSpPr txBox="1"/>
          <p:nvPr userDrawn="1"/>
        </p:nvSpPr>
        <p:spPr>
          <a:xfrm>
            <a:off x="0" y="8930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002D72"/>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2013711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D80B08-D27C-156C-A22F-44B27DF5EB3C}"/>
              </a:ext>
            </a:extLst>
          </p:cNvPr>
          <p:cNvSpPr/>
          <p:nvPr userDrawn="1"/>
        </p:nvSpPr>
        <p:spPr>
          <a:xfrm>
            <a:off x="0" y="5565058"/>
            <a:ext cx="12192000" cy="1292942"/>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4DABCAC-4D0E-2EDE-5A78-F7EB5097DDB7}"/>
              </a:ext>
            </a:extLst>
          </p:cNvPr>
          <p:cNvSpPr txBox="1"/>
          <p:nvPr userDrawn="1"/>
        </p:nvSpPr>
        <p:spPr>
          <a:xfrm>
            <a:off x="0" y="8930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910048"/>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4385636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8F0AB-369D-E241-0807-949B17710FCD}"/>
              </a:ext>
            </a:extLst>
          </p:cNvPr>
          <p:cNvSpPr/>
          <p:nvPr userDrawn="1"/>
        </p:nvSpPr>
        <p:spPr>
          <a:xfrm>
            <a:off x="1" y="5565058"/>
            <a:ext cx="12192000" cy="1292942"/>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1">
                    <a:alpha val="50000"/>
                  </a:schemeClr>
                </a:solidFill>
                <a:latin typeface="Arial" panose="020B0604020202020204" pitchFamily="34" charset="0"/>
                <a:cs typeface="Arial" panose="020B0604020202020204" pitchFamily="34" charset="0"/>
              </a:rPr>
              <a:pPr algn="ctr"/>
              <a:t>‹#›</a:t>
            </a:fld>
            <a:endParaRPr lang="en-US" b="0" i="0">
              <a:solidFill>
                <a:schemeClr val="bg1">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ECECFC3-BE20-5671-838C-AAF88C1FCB3A}"/>
              </a:ext>
            </a:extLst>
          </p:cNvPr>
          <p:cNvSpPr txBox="1"/>
          <p:nvPr userDrawn="1"/>
        </p:nvSpPr>
        <p:spPr>
          <a:xfrm>
            <a:off x="-1" y="118760"/>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rgbClr val="CB6015"/>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17740783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1" y="0"/>
            <a:ext cx="12192000" cy="1292942"/>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E4085A1-64F9-E064-0EE9-685AE9C8E471}"/>
              </a:ext>
            </a:extLst>
          </p:cNvPr>
          <p:cNvSpPr txBox="1"/>
          <p:nvPr userDrawn="1"/>
        </p:nvSpPr>
        <p:spPr>
          <a:xfrm>
            <a:off x="1"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783951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D80B08-D27C-156C-A22F-44B27DF5EB3C}"/>
              </a:ext>
            </a:extLst>
          </p:cNvPr>
          <p:cNvSpPr/>
          <p:nvPr userDrawn="1"/>
        </p:nvSpPr>
        <p:spPr>
          <a:xfrm>
            <a:off x="0" y="0"/>
            <a:ext cx="12192000" cy="1292942"/>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3F67BA2-A9CE-B0E4-7CBC-2410A7D29199}"/>
              </a:ext>
            </a:extLst>
          </p:cNvPr>
          <p:cNvSpPr txBox="1"/>
          <p:nvPr userDrawn="1"/>
        </p:nvSpPr>
        <p:spPr>
          <a:xfrm>
            <a:off x="0"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6771752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8F0AB-369D-E241-0807-949B17710FCD}"/>
              </a:ext>
            </a:extLst>
          </p:cNvPr>
          <p:cNvSpPr/>
          <p:nvPr userDrawn="1"/>
        </p:nvSpPr>
        <p:spPr>
          <a:xfrm>
            <a:off x="0" y="0"/>
            <a:ext cx="12192000" cy="1292942"/>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18E2338-7688-4956-156D-19D6C9E15E95}"/>
              </a:ext>
            </a:extLst>
          </p:cNvPr>
          <p:cNvSpPr txBox="1"/>
          <p:nvPr userDrawn="1"/>
        </p:nvSpPr>
        <p:spPr>
          <a:xfrm>
            <a:off x="0" y="292528"/>
            <a:ext cx="12192001" cy="707886"/>
          </a:xfrm>
          <a:prstGeom prst="rect">
            <a:avLst/>
          </a:prstGeom>
          <a:noFill/>
        </p:spPr>
        <p:txBody>
          <a:bodyPr wrap="square" rtlCol="0">
            <a:spAutoFit/>
          </a:bodyPr>
          <a:lstStyle/>
          <a:p>
            <a:pPr marL="0" indent="0" algn="ctr">
              <a:buClr>
                <a:srgbClr val="53C10C"/>
              </a:buClr>
              <a:buSzPct val="85000"/>
              <a:buFontTx/>
              <a:buNone/>
            </a:pPr>
            <a:r>
              <a:rPr lang="en-US" sz="4000" b="0" i="0">
                <a:solidFill>
                  <a:schemeClr val="bg1"/>
                </a:solidFill>
                <a:latin typeface="Arial" panose="020B0604020202020204" pitchFamily="34" charset="0"/>
                <a:cs typeface="Arial" panose="020B0604020202020204" pitchFamily="34" charset="0"/>
              </a:rPr>
              <a:t>Insert Slide Title Here</a:t>
            </a:r>
          </a:p>
        </p:txBody>
      </p:sp>
    </p:spTree>
    <p:extLst>
      <p:ext uri="{BB962C8B-B14F-4D97-AF65-F5344CB8AC3E}">
        <p14:creationId xmlns:p14="http://schemas.microsoft.com/office/powerpoint/2010/main" val="23926105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ing / Thank You">
    <p:bg>
      <p:bgPr>
        <a:solidFill>
          <a:srgbClr val="002D72"/>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37348912-7FAA-864F-9EA5-464CB0ADD0E4}"/>
              </a:ext>
            </a:extLst>
          </p:cNvPr>
          <p:cNvSpPr>
            <a:spLocks noGrp="1"/>
          </p:cNvSpPr>
          <p:nvPr>
            <p:ph type="title" hasCustomPrompt="1"/>
          </p:nvPr>
        </p:nvSpPr>
        <p:spPr>
          <a:xfrm>
            <a:off x="558011" y="5244537"/>
            <a:ext cx="6319105" cy="1146429"/>
          </a:xfrm>
          <a:prstGeom prst="rect">
            <a:avLst/>
          </a:prstGeom>
        </p:spPr>
        <p:txBody>
          <a:bodyPr/>
          <a:lstStyle>
            <a:lvl1pPr algn="l">
              <a:defRPr sz="2400" b="0" i="0">
                <a:solidFill>
                  <a:schemeClr val="bg1"/>
                </a:solidFill>
                <a:latin typeface="Arial" panose="020B0604020202020204" pitchFamily="34" charset="0"/>
                <a:cs typeface="Arial" panose="020B0604020202020204" pitchFamily="34" charset="0"/>
              </a:defRPr>
            </a:lvl1pPr>
          </a:lstStyle>
          <a:p>
            <a:r>
              <a:rPr lang="en-US"/>
              <a:t>Presenter Name, Job Title</a:t>
            </a:r>
            <a:br>
              <a:rPr lang="en-US"/>
            </a:br>
            <a:r>
              <a:rPr lang="en-US"/>
              <a:t>email@AZED.gov</a:t>
            </a:r>
            <a:br>
              <a:rPr lang="en-US"/>
            </a:br>
            <a:r>
              <a:rPr lang="en-US"/>
              <a:t>(123) 456-7890</a:t>
            </a:r>
          </a:p>
        </p:txBody>
      </p:sp>
      <p:sp>
        <p:nvSpPr>
          <p:cNvPr id="3" name="Text Placeholder 2">
            <a:extLst>
              <a:ext uri="{FF2B5EF4-FFF2-40B4-BE49-F238E27FC236}">
                <a16:creationId xmlns:a16="http://schemas.microsoft.com/office/drawing/2014/main" id="{92749891-D6AC-0B45-B79E-148EFF6E1731}"/>
              </a:ext>
            </a:extLst>
          </p:cNvPr>
          <p:cNvSpPr>
            <a:spLocks noGrp="1"/>
          </p:cNvSpPr>
          <p:nvPr>
            <p:ph type="body" sz="quarter" idx="10" hasCustomPrompt="1"/>
          </p:nvPr>
        </p:nvSpPr>
        <p:spPr>
          <a:xfrm>
            <a:off x="558012" y="3892428"/>
            <a:ext cx="6319867" cy="783196"/>
          </a:xfrm>
          <a:prstGeom prst="rect">
            <a:avLst/>
          </a:prstGeom>
        </p:spPr>
        <p:txBody>
          <a:bodyPr/>
          <a:lstStyle>
            <a:lvl1pPr marL="0" indent="0">
              <a:buNone/>
              <a:defRPr sz="7200" b="0" i="0">
                <a:solidFill>
                  <a:schemeClr val="bg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Thank you.</a:t>
            </a:r>
          </a:p>
        </p:txBody>
      </p:sp>
      <p:cxnSp>
        <p:nvCxnSpPr>
          <p:cNvPr id="10" name="Straight Connector 9">
            <a:extLst>
              <a:ext uri="{FF2B5EF4-FFF2-40B4-BE49-F238E27FC236}">
                <a16:creationId xmlns:a16="http://schemas.microsoft.com/office/drawing/2014/main" id="{1C0430BE-2C50-5B4A-A132-E08BBF23A069}"/>
              </a:ext>
            </a:extLst>
          </p:cNvPr>
          <p:cNvCxnSpPr>
            <a:cxnSpLocks/>
          </p:cNvCxnSpPr>
          <p:nvPr userDrawn="1"/>
        </p:nvCxnSpPr>
        <p:spPr>
          <a:xfrm>
            <a:off x="558012" y="5010569"/>
            <a:ext cx="5077837" cy="0"/>
          </a:xfrm>
          <a:prstGeom prst="line">
            <a:avLst/>
          </a:prstGeom>
          <a:ln w="190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Logo&#10;&#10;Description automatically generated">
            <a:extLst>
              <a:ext uri="{FF2B5EF4-FFF2-40B4-BE49-F238E27FC236}">
                <a16:creationId xmlns:a16="http://schemas.microsoft.com/office/drawing/2014/main" id="{4CBCAFFE-A73E-F376-3E41-5CD2550B75FA}"/>
              </a:ext>
            </a:extLst>
          </p:cNvPr>
          <p:cNvPicPr>
            <a:picLocks noChangeAspect="1"/>
          </p:cNvPicPr>
          <p:nvPr userDrawn="1"/>
        </p:nvPicPr>
        <p:blipFill>
          <a:blip r:embed="rId2"/>
          <a:stretch>
            <a:fillRect/>
          </a:stretch>
        </p:blipFill>
        <p:spPr>
          <a:xfrm>
            <a:off x="9397144" y="566838"/>
            <a:ext cx="2158185" cy="2158185"/>
          </a:xfrm>
          <a:prstGeom prst="rect">
            <a:avLst/>
          </a:prstGeom>
        </p:spPr>
      </p:pic>
    </p:spTree>
    <p:extLst>
      <p:ext uri="{BB962C8B-B14F-4D97-AF65-F5344CB8AC3E}">
        <p14:creationId xmlns:p14="http://schemas.microsoft.com/office/powerpoint/2010/main" val="168601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Red">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chemeClr val="bg1"/>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414033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Yellow">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509AD-4211-6545-A4C7-5F8113D0E493}"/>
              </a:ext>
            </a:extLst>
          </p:cNvPr>
          <p:cNvSpPr>
            <a:spLocks noGrp="1"/>
          </p:cNvSpPr>
          <p:nvPr>
            <p:ph type="title" hasCustomPrompt="1"/>
          </p:nvPr>
        </p:nvSpPr>
        <p:spPr>
          <a:xfrm>
            <a:off x="800100" y="3950348"/>
            <a:ext cx="10591800" cy="775564"/>
          </a:xfrm>
          <a:prstGeom prst="rect">
            <a:avLst/>
          </a:prstGeom>
        </p:spPr>
        <p:txBody>
          <a:bodyPr/>
          <a:lstStyle>
            <a:lvl1pPr>
              <a:defRPr sz="5400">
                <a:solidFill>
                  <a:schemeClr val="bg1"/>
                </a:solidFill>
                <a:latin typeface="Arial" panose="020B0604020202020204" pitchFamily="34" charset="0"/>
                <a:cs typeface="Arial" panose="020B0604020202020204" pitchFamily="34" charset="0"/>
              </a:defRPr>
            </a:lvl1pPr>
          </a:lstStyle>
          <a:p>
            <a:r>
              <a:rPr lang="en-US"/>
              <a:t>Section Title &amp; Headline</a:t>
            </a:r>
          </a:p>
        </p:txBody>
      </p:sp>
      <p:sp>
        <p:nvSpPr>
          <p:cNvPr id="3" name="Slide Number Placeholder 2">
            <a:extLst>
              <a:ext uri="{FF2B5EF4-FFF2-40B4-BE49-F238E27FC236}">
                <a16:creationId xmlns:a16="http://schemas.microsoft.com/office/drawing/2014/main" id="{3025BF69-4B07-FF4C-AA1B-1E088976014B}"/>
              </a:ext>
            </a:extLst>
          </p:cNvPr>
          <p:cNvSpPr>
            <a:spLocks noGrp="1"/>
          </p:cNvSpPr>
          <p:nvPr>
            <p:ph type="sldNum" sz="quarter" idx="10"/>
          </p:nvPr>
        </p:nvSpPr>
        <p:spPr/>
        <p:txBody>
          <a:bodyPr/>
          <a:lstStyle>
            <a:lvl1pPr>
              <a:defRPr>
                <a:solidFill>
                  <a:srgbClr val="002169"/>
                </a:solidFill>
              </a:defRPr>
            </a:lvl1pPr>
          </a:lstStyle>
          <a:p>
            <a:fld id="{48CB8F98-32D9-9E4F-BAC9-49610775ED25}" type="slidenum">
              <a:rPr lang="en-US" smtClean="0"/>
              <a:pPr/>
              <a:t>‹#›</a:t>
            </a:fld>
            <a:endParaRPr lang="en-US"/>
          </a:p>
        </p:txBody>
      </p:sp>
      <p:sp>
        <p:nvSpPr>
          <p:cNvPr id="7" name="Text Placeholder 6">
            <a:extLst>
              <a:ext uri="{FF2B5EF4-FFF2-40B4-BE49-F238E27FC236}">
                <a16:creationId xmlns:a16="http://schemas.microsoft.com/office/drawing/2014/main" id="{4526D585-121B-614E-9E4B-978BFEEEA667}"/>
              </a:ext>
            </a:extLst>
          </p:cNvPr>
          <p:cNvSpPr>
            <a:spLocks noGrp="1"/>
          </p:cNvSpPr>
          <p:nvPr>
            <p:ph type="body" sz="quarter" idx="11" hasCustomPrompt="1"/>
          </p:nvPr>
        </p:nvSpPr>
        <p:spPr>
          <a:xfrm>
            <a:off x="800100" y="3501427"/>
            <a:ext cx="5157788" cy="365125"/>
          </a:xfrm>
          <a:prstGeom prst="rect">
            <a:avLst/>
          </a:prstGeom>
        </p:spPr>
        <p:txBody>
          <a:bodyPr/>
          <a:lstStyle>
            <a:lvl1pPr marL="0" indent="0">
              <a:buNone/>
              <a:defRPr sz="24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SECTION #</a:t>
            </a:r>
          </a:p>
        </p:txBody>
      </p:sp>
      <p:sp>
        <p:nvSpPr>
          <p:cNvPr id="11" name="Picture Placeholder 10">
            <a:extLst>
              <a:ext uri="{FF2B5EF4-FFF2-40B4-BE49-F238E27FC236}">
                <a16:creationId xmlns:a16="http://schemas.microsoft.com/office/drawing/2014/main" id="{A21F4DCF-7770-0B45-B9A0-2CE48DEF1EF3}"/>
              </a:ext>
            </a:extLst>
          </p:cNvPr>
          <p:cNvSpPr>
            <a:spLocks noGrp="1"/>
          </p:cNvSpPr>
          <p:nvPr>
            <p:ph type="pic" sz="quarter" idx="12" hasCustomPrompt="1"/>
          </p:nvPr>
        </p:nvSpPr>
        <p:spPr>
          <a:xfrm>
            <a:off x="8193088" y="723900"/>
            <a:ext cx="3998912" cy="4618038"/>
          </a:xfrm>
          <a:prstGeom prst="rect">
            <a:avLst/>
          </a:prstGeom>
        </p:spPr>
        <p:txBody>
          <a:bodyPr anchor="ctr"/>
          <a:lstStyle>
            <a:lvl1pPr marL="0" indent="0" algn="ctr">
              <a:buNone/>
              <a:defRPr b="1">
                <a:solidFill>
                  <a:schemeClr val="bg1"/>
                </a:solidFill>
              </a:defRPr>
            </a:lvl1pPr>
          </a:lstStyle>
          <a:p>
            <a:r>
              <a:rPr lang="en-US"/>
              <a:t>Insert Icon Here</a:t>
            </a:r>
            <a:br>
              <a:rPr lang="en-US"/>
            </a:br>
            <a:r>
              <a:rPr lang="en-US"/>
              <a:t>If Wanted</a:t>
            </a:r>
          </a:p>
        </p:txBody>
      </p:sp>
      <p:sp>
        <p:nvSpPr>
          <p:cNvPr id="12" name="Text Placeholder 6">
            <a:extLst>
              <a:ext uri="{FF2B5EF4-FFF2-40B4-BE49-F238E27FC236}">
                <a16:creationId xmlns:a16="http://schemas.microsoft.com/office/drawing/2014/main" id="{A479E631-0BF4-C14C-938E-2433D302CA9E}"/>
              </a:ext>
            </a:extLst>
          </p:cNvPr>
          <p:cNvSpPr>
            <a:spLocks noGrp="1"/>
          </p:cNvSpPr>
          <p:nvPr>
            <p:ph type="body" sz="quarter" idx="13" hasCustomPrompt="1"/>
          </p:nvPr>
        </p:nvSpPr>
        <p:spPr>
          <a:xfrm>
            <a:off x="800100" y="803495"/>
            <a:ext cx="5157788" cy="365125"/>
          </a:xfrm>
          <a:prstGeom prst="rect">
            <a:avLst/>
          </a:prstGeom>
        </p:spPr>
        <p:txBody>
          <a:bodyPr/>
          <a:lstStyle>
            <a:lvl1pPr marL="0" indent="0">
              <a:buNone/>
              <a:defRPr sz="1600" b="1" i="0" spc="200" baseline="0">
                <a:solidFill>
                  <a:schemeClr val="bg1">
                    <a:alpha val="60000"/>
                  </a:schemeClr>
                </a:solidFill>
                <a:latin typeface="Arial" panose="020B0604020202020204" pitchFamily="34" charset="0"/>
                <a:cs typeface="Arial" panose="020B0604020202020204" pitchFamily="34" charset="0"/>
              </a:defRPr>
            </a:lvl1pPr>
          </a:lstStyle>
          <a:p>
            <a:pPr lvl="0"/>
            <a:r>
              <a:rPr lang="en-US"/>
              <a:t>PRESENTATION NAME</a:t>
            </a:r>
          </a:p>
        </p:txBody>
      </p:sp>
    </p:spTree>
    <p:extLst>
      <p:ext uri="{BB962C8B-B14F-4D97-AF65-F5344CB8AC3E}">
        <p14:creationId xmlns:p14="http://schemas.microsoft.com/office/powerpoint/2010/main" val="356186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0" y="0"/>
            <a:ext cx="4031226"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002D72"/>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B7F5511F-08C7-9672-0A52-1414FFA02B9E}"/>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3">
            <a:extLst>
              <a:ext uri="{FF2B5EF4-FFF2-40B4-BE49-F238E27FC236}">
                <a16:creationId xmlns:a16="http://schemas.microsoft.com/office/drawing/2014/main" id="{6515EBB0-9F6F-60A8-6481-580F16C45C9F}"/>
              </a:ext>
            </a:extLst>
          </p:cNvPr>
          <p:cNvSpPr>
            <a:spLocks noGrp="1"/>
          </p:cNvSpPr>
          <p:nvPr>
            <p:ph type="body" sz="quarter" idx="11" hasCustomPrompt="1"/>
          </p:nvPr>
        </p:nvSpPr>
        <p:spPr>
          <a:xfrm>
            <a:off x="1229596" y="983224"/>
            <a:ext cx="6145213" cy="806450"/>
          </a:xfrm>
          <a:prstGeom prst="rect">
            <a:avLst/>
          </a:prstGeom>
        </p:spPr>
        <p:txBody>
          <a:bodyPr/>
          <a:lstStyle>
            <a:lvl1pPr marL="0" indent="0">
              <a:buNone/>
              <a:defRPr sz="4000">
                <a:latin typeface="+mj-lt"/>
              </a:defRPr>
            </a:lvl1pPr>
          </a:lstStyle>
          <a:p>
            <a:pPr lvl="0"/>
            <a:r>
              <a:rPr lang="en-US"/>
              <a:t>Slide Title</a:t>
            </a:r>
          </a:p>
        </p:txBody>
      </p:sp>
    </p:spTree>
    <p:extLst>
      <p:ext uri="{BB962C8B-B14F-4D97-AF65-F5344CB8AC3E}">
        <p14:creationId xmlns:p14="http://schemas.microsoft.com/office/powerpoint/2010/main" val="19635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98F5AE6-15F1-836D-B5A9-FB27A527B685}"/>
              </a:ext>
            </a:extLst>
          </p:cNvPr>
          <p:cNvSpPr/>
          <p:nvPr userDrawn="1"/>
        </p:nvSpPr>
        <p:spPr>
          <a:xfrm>
            <a:off x="0" y="0"/>
            <a:ext cx="4031226"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53845"/>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910048"/>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6BF0DE81-6217-EB2F-0E59-70E198A00A0D}"/>
              </a:ext>
            </a:extLst>
          </p:cNvPr>
          <p:cNvSpPr>
            <a:spLocks noGrp="1"/>
          </p:cNvSpPr>
          <p:nvPr>
            <p:ph type="body" sz="quarter" idx="10" hasCustomPrompt="1"/>
          </p:nvPr>
        </p:nvSpPr>
        <p:spPr>
          <a:xfrm>
            <a:off x="1012723" y="907180"/>
            <a:ext cx="6145213" cy="806450"/>
          </a:xfrm>
          <a:prstGeom prst="rect">
            <a:avLst/>
          </a:prstGeom>
        </p:spPr>
        <p:txBody>
          <a:bodyPr/>
          <a:lstStyle>
            <a:lvl1pPr marL="0" indent="0">
              <a:buNone/>
              <a:defRPr sz="4000">
                <a:latin typeface="+mj-lt"/>
              </a:defRPr>
            </a:lvl1pPr>
          </a:lstStyle>
          <a:p>
            <a:pPr lvl="0"/>
            <a:r>
              <a:rPr lang="en-US"/>
              <a:t>Slide Title</a:t>
            </a:r>
          </a:p>
        </p:txBody>
      </p:sp>
      <p:sp>
        <p:nvSpPr>
          <p:cNvPr id="6" name="Text Placeholder 6">
            <a:extLst>
              <a:ext uri="{FF2B5EF4-FFF2-40B4-BE49-F238E27FC236}">
                <a16:creationId xmlns:a16="http://schemas.microsoft.com/office/drawing/2014/main" id="{DD756652-84F6-567B-C110-2F333F77EE9D}"/>
              </a:ext>
            </a:extLst>
          </p:cNvPr>
          <p:cNvSpPr>
            <a:spLocks noGrp="1"/>
          </p:cNvSpPr>
          <p:nvPr>
            <p:ph type="body" sz="quarter" idx="11"/>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3775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D79FA-CC9B-B2B9-152D-05F139CD6961}"/>
              </a:ext>
            </a:extLst>
          </p:cNvPr>
          <p:cNvSpPr/>
          <p:nvPr userDrawn="1"/>
        </p:nvSpPr>
        <p:spPr>
          <a:xfrm>
            <a:off x="0" y="0"/>
            <a:ext cx="4031226" cy="6858000"/>
          </a:xfrm>
          <a:prstGeom prst="rect">
            <a:avLst/>
          </a:prstGeom>
          <a:solidFill>
            <a:srgbClr val="CB6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CB6015"/>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4D2AFDA0-0151-35A9-10BA-28FED876268D}"/>
              </a:ext>
            </a:extLst>
          </p:cNvPr>
          <p:cNvSpPr>
            <a:spLocks noGrp="1"/>
          </p:cNvSpPr>
          <p:nvPr>
            <p:ph type="body" sz="quarter" idx="10"/>
          </p:nvPr>
        </p:nvSpPr>
        <p:spPr>
          <a:xfrm>
            <a:off x="1229596" y="262521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5F2727-2135-3DAD-A0E6-AC294217DA9F}"/>
              </a:ext>
            </a:extLst>
          </p:cNvPr>
          <p:cNvSpPr>
            <a:spLocks noGrp="1"/>
          </p:cNvSpPr>
          <p:nvPr>
            <p:ph type="body" sz="quarter" idx="11" hasCustomPrompt="1"/>
          </p:nvPr>
        </p:nvSpPr>
        <p:spPr>
          <a:xfrm>
            <a:off x="1229596" y="929457"/>
            <a:ext cx="6145213" cy="806450"/>
          </a:xfrm>
          <a:prstGeom prst="rect">
            <a:avLst/>
          </a:prstGeom>
        </p:spPr>
        <p:txBody>
          <a:bodyPr/>
          <a:lstStyle>
            <a:lvl1pPr marL="0" indent="0">
              <a:buNone/>
              <a:defRPr sz="4000">
                <a:latin typeface="+mj-lt"/>
              </a:defRPr>
            </a:lvl1pPr>
          </a:lstStyle>
          <a:p>
            <a:pPr lvl="0"/>
            <a:r>
              <a:rPr lang="en-US"/>
              <a:t>Slide Title</a:t>
            </a:r>
          </a:p>
        </p:txBody>
      </p:sp>
    </p:spTree>
    <p:extLst>
      <p:ext uri="{BB962C8B-B14F-4D97-AF65-F5344CB8AC3E}">
        <p14:creationId xmlns:p14="http://schemas.microsoft.com/office/powerpoint/2010/main" val="342933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E2C432-E684-D6E4-D3BF-71187D0DB0AB}"/>
              </a:ext>
            </a:extLst>
          </p:cNvPr>
          <p:cNvSpPr/>
          <p:nvPr userDrawn="1"/>
        </p:nvSpPr>
        <p:spPr>
          <a:xfrm>
            <a:off x="5830529" y="0"/>
            <a:ext cx="6361471" cy="6858000"/>
          </a:xfrm>
          <a:prstGeom prst="rect">
            <a:avLst/>
          </a:prstGeom>
          <a:solidFill>
            <a:srgbClr val="002D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2700000" algn="tl"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002D7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690D85A6-69E3-BB00-FDD3-11F646DFF2C2}"/>
              </a:ext>
            </a:extLst>
          </p:cNvPr>
          <p:cNvSpPr>
            <a:spLocks noGrp="1"/>
          </p:cNvSpPr>
          <p:nvPr>
            <p:ph type="body" sz="quarter" idx="10"/>
          </p:nvPr>
        </p:nvSpPr>
        <p:spPr>
          <a:xfrm>
            <a:off x="2241985" y="2873837"/>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AA33B3-4678-018D-C3F5-DB1D30020837}"/>
              </a:ext>
            </a:extLst>
          </p:cNvPr>
          <p:cNvSpPr>
            <a:spLocks noGrp="1"/>
          </p:cNvSpPr>
          <p:nvPr>
            <p:ph type="body" sz="quarter" idx="11" hasCustomPrompt="1"/>
          </p:nvPr>
        </p:nvSpPr>
        <p:spPr>
          <a:xfrm>
            <a:off x="2757922" y="941491"/>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230942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A9F99A-38FF-4697-47AC-635C5C3C46F3}"/>
              </a:ext>
            </a:extLst>
          </p:cNvPr>
          <p:cNvSpPr/>
          <p:nvPr userDrawn="1"/>
        </p:nvSpPr>
        <p:spPr>
          <a:xfrm>
            <a:off x="5830529" y="0"/>
            <a:ext cx="6361471" cy="6858000"/>
          </a:xfrm>
          <a:prstGeom prst="rect">
            <a:avLst/>
          </a:prstGeom>
          <a:solidFill>
            <a:srgbClr val="91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a:extLst>
              <a:ext uri="{FF2B5EF4-FFF2-40B4-BE49-F238E27FC236}">
                <a16:creationId xmlns:a16="http://schemas.microsoft.com/office/drawing/2014/main" id="{E5BFCE30-2975-C742-A407-EDEDBF99B36E}"/>
              </a:ext>
            </a:extLst>
          </p:cNvPr>
          <p:cNvSpPr txBox="1">
            <a:spLocks/>
          </p:cNvSpPr>
          <p:nvPr userDrawn="1"/>
        </p:nvSpPr>
        <p:spPr>
          <a:xfrm>
            <a:off x="11585606" y="6403575"/>
            <a:ext cx="523127" cy="365125"/>
          </a:xfrm>
          <a:prstGeom prst="rect">
            <a:avLst/>
          </a:prstGeom>
        </p:spPr>
        <p:txBody>
          <a:bodyPr/>
          <a:lstStyle>
            <a:defPPr>
              <a:defRPr lang="en-US"/>
            </a:defPPr>
            <a:lvl1pPr marL="0" algn="r" defTabSz="914400" rtl="0" eaLnBrk="1" latinLnBrk="0" hangingPunct="1">
              <a:defRPr sz="1400" b="0" i="0" kern="1200">
                <a:solidFill>
                  <a:schemeClr val="bg1">
                    <a:lumMod val="50000"/>
                  </a:schemeClr>
                </a:solidFill>
                <a:latin typeface="Calibri" panose="020F0502020204030204" pitchFamily="34" charset="0"/>
                <a:ea typeface="+mn-ea"/>
                <a:cs typeface="Calibri" panose="020F050202020403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8CB8F98-32D9-9E4F-BAC9-49610775ED25}" type="slidenum">
              <a:rPr lang="en-US" b="0" i="0" smtClean="0">
                <a:solidFill>
                  <a:schemeClr val="bg2">
                    <a:lumMod val="65000"/>
                    <a:alpha val="50000"/>
                  </a:schemeClr>
                </a:solidFill>
                <a:latin typeface="Arial" panose="020B0604020202020204" pitchFamily="34" charset="0"/>
                <a:cs typeface="Arial" panose="020B0604020202020204" pitchFamily="34" charset="0"/>
              </a:rPr>
              <a:pPr algn="ctr"/>
              <a:t>‹#›</a:t>
            </a:fld>
            <a:endParaRPr lang="en-US" b="0" i="0">
              <a:solidFill>
                <a:schemeClr val="bg2">
                  <a:lumMod val="65000"/>
                  <a:alpha val="50000"/>
                </a:schemeClr>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7867D9C-09EB-FCC7-6A5F-DDD862F36198}"/>
              </a:ext>
            </a:extLst>
          </p:cNvPr>
          <p:cNvSpPr/>
          <p:nvPr userDrawn="1"/>
        </p:nvSpPr>
        <p:spPr>
          <a:xfrm>
            <a:off x="688258" y="678426"/>
            <a:ext cx="10766323" cy="5525729"/>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4757700-82F0-06F5-A59D-0420CF3B47BE}"/>
              </a:ext>
            </a:extLst>
          </p:cNvPr>
          <p:cNvCxnSpPr/>
          <p:nvPr userDrawn="1"/>
        </p:nvCxnSpPr>
        <p:spPr>
          <a:xfrm>
            <a:off x="1012723" y="1946787"/>
            <a:ext cx="10117393" cy="0"/>
          </a:xfrm>
          <a:prstGeom prst="line">
            <a:avLst/>
          </a:prstGeom>
          <a:ln w="69850">
            <a:solidFill>
              <a:srgbClr val="910048"/>
            </a:solidFill>
          </a:ln>
        </p:spPr>
        <p:style>
          <a:lnRef idx="1">
            <a:schemeClr val="accent1"/>
          </a:lnRef>
          <a:fillRef idx="0">
            <a:schemeClr val="accent1"/>
          </a:fillRef>
          <a:effectRef idx="0">
            <a:schemeClr val="accent1"/>
          </a:effectRef>
          <a:fontRef idx="minor">
            <a:schemeClr val="tx1"/>
          </a:fontRef>
        </p:style>
      </p:cxnSp>
      <p:sp>
        <p:nvSpPr>
          <p:cNvPr id="2" name="Text Placeholder 6">
            <a:extLst>
              <a:ext uri="{FF2B5EF4-FFF2-40B4-BE49-F238E27FC236}">
                <a16:creationId xmlns:a16="http://schemas.microsoft.com/office/drawing/2014/main" id="{3FF73C56-E245-0C64-E3D0-380E43C41544}"/>
              </a:ext>
            </a:extLst>
          </p:cNvPr>
          <p:cNvSpPr>
            <a:spLocks noGrp="1"/>
          </p:cNvSpPr>
          <p:nvPr>
            <p:ph type="body" sz="quarter" idx="10"/>
          </p:nvPr>
        </p:nvSpPr>
        <p:spPr>
          <a:xfrm>
            <a:off x="2241985" y="2713703"/>
            <a:ext cx="7177087" cy="1936953"/>
          </a:xfrm>
          <a:prstGeom prst="rect">
            <a:avLst/>
          </a:prstGeom>
        </p:spPr>
        <p:txBody>
          <a:bodyPr/>
          <a:lstStyle>
            <a:lvl1pPr>
              <a:buClr>
                <a:srgbClr val="002D72"/>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B909F1-B12C-815C-3FF8-1423E7741737}"/>
              </a:ext>
            </a:extLst>
          </p:cNvPr>
          <p:cNvSpPr>
            <a:spLocks noGrp="1"/>
          </p:cNvSpPr>
          <p:nvPr>
            <p:ph type="body" sz="quarter" idx="11" hasCustomPrompt="1"/>
          </p:nvPr>
        </p:nvSpPr>
        <p:spPr>
          <a:xfrm>
            <a:off x="2757921" y="1064036"/>
            <a:ext cx="6145213" cy="806450"/>
          </a:xfrm>
          <a:prstGeom prst="rect">
            <a:avLst/>
          </a:prstGeom>
        </p:spPr>
        <p:txBody>
          <a:bodyPr/>
          <a:lstStyle>
            <a:lvl1pPr marL="0" indent="0" algn="ctr">
              <a:buNone/>
              <a:defRPr sz="4000">
                <a:latin typeface="+mj-lt"/>
              </a:defRPr>
            </a:lvl1pPr>
          </a:lstStyle>
          <a:p>
            <a:pPr lvl="0"/>
            <a:r>
              <a:rPr lang="en-US"/>
              <a:t>Slide Title</a:t>
            </a:r>
          </a:p>
        </p:txBody>
      </p:sp>
    </p:spTree>
    <p:extLst>
      <p:ext uri="{BB962C8B-B14F-4D97-AF65-F5344CB8AC3E}">
        <p14:creationId xmlns:p14="http://schemas.microsoft.com/office/powerpoint/2010/main" val="199456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27E8BF2E-239F-0A4A-80AC-CA02B308E8C9}"/>
              </a:ext>
            </a:extLst>
          </p:cNvPr>
          <p:cNvSpPr>
            <a:spLocks noGrp="1"/>
          </p:cNvSpPr>
          <p:nvPr>
            <p:ph type="sldNum" sz="quarter" idx="4"/>
          </p:nvPr>
        </p:nvSpPr>
        <p:spPr>
          <a:xfrm>
            <a:off x="9266582" y="6356350"/>
            <a:ext cx="2743200" cy="365125"/>
          </a:xfrm>
          <a:prstGeom prst="rect">
            <a:avLst/>
          </a:prstGeom>
        </p:spPr>
        <p:txBody>
          <a:bodyPr/>
          <a:lstStyle>
            <a:lvl1pPr algn="r">
              <a:defRPr sz="1400" b="0" i="0">
                <a:solidFill>
                  <a:schemeClr val="bg1">
                    <a:lumMod val="50000"/>
                  </a:schemeClr>
                </a:solidFill>
                <a:latin typeface="Arial" panose="020B0604020202020204" pitchFamily="34" charset="0"/>
                <a:cs typeface="Arial" panose="020B0604020202020204" pitchFamily="34" charset="0"/>
              </a:defRPr>
            </a:lvl1pPr>
          </a:lstStyle>
          <a:p>
            <a:fld id="{48CB8F98-32D9-9E4F-BAC9-49610775ED25}" type="slidenum">
              <a:rPr lang="en-US" smtClean="0"/>
              <a:pPr/>
              <a:t>‹#›</a:t>
            </a:fld>
            <a:endParaRPr lang="en-US"/>
          </a:p>
        </p:txBody>
      </p:sp>
    </p:spTree>
    <p:extLst>
      <p:ext uri="{BB962C8B-B14F-4D97-AF65-F5344CB8AC3E}">
        <p14:creationId xmlns:p14="http://schemas.microsoft.com/office/powerpoint/2010/main" val="1686055354"/>
      </p:ext>
    </p:extLst>
  </p:cSld>
  <p:clrMap bg1="lt1" tx1="dk1" bg2="lt2" tx2="dk2" accent1="accent1" accent2="accent2" accent3="accent3" accent4="accent4" accent5="accent5" accent6="accent6" hlink="hlink" folHlink="folHlink"/>
  <p:sldLayoutIdLst>
    <p:sldLayoutId id="2147483682" r:id="rId1"/>
    <p:sldLayoutId id="2147483684" r:id="rId2"/>
    <p:sldLayoutId id="2147483685" r:id="rId3"/>
    <p:sldLayoutId id="2147483686" r:id="rId4"/>
    <p:sldLayoutId id="2147483694" r:id="rId5"/>
    <p:sldLayoutId id="2147483695" r:id="rId6"/>
    <p:sldLayoutId id="2147483696" r:id="rId7"/>
    <p:sldLayoutId id="2147483697" r:id="rId8"/>
    <p:sldLayoutId id="2147483698" r:id="rId9"/>
    <p:sldLayoutId id="2147483699" r:id="rId10"/>
    <p:sldLayoutId id="2147483653" r:id="rId11"/>
    <p:sldLayoutId id="2147483655" r:id="rId12"/>
    <p:sldLayoutId id="2147483656" r:id="rId13"/>
    <p:sldLayoutId id="2147483659" r:id="rId14"/>
    <p:sldLayoutId id="2147483660" r:id="rId15"/>
    <p:sldLayoutId id="2147483665" r:id="rId16"/>
    <p:sldLayoutId id="2147483666" r:id="rId17"/>
    <p:sldLayoutId id="2147483687" r:id="rId18"/>
    <p:sldLayoutId id="2147483688" r:id="rId19"/>
    <p:sldLayoutId id="2147483650" r:id="rId20"/>
    <p:sldLayoutId id="2147483683" r:id="rId21"/>
    <p:sldLayoutId id="2147483689" r:id="rId22"/>
    <p:sldLayoutId id="2147483690" r:id="rId23"/>
    <p:sldLayoutId id="2147483691" r:id="rId24"/>
    <p:sldLayoutId id="2147483692" r:id="rId25"/>
    <p:sldLayoutId id="2147483693" r:id="rId26"/>
    <p:sldLayoutId id="2147483679" r:id="rId27"/>
  </p:sldLayoutIdLst>
  <p:txStyles>
    <p:titleStyle>
      <a:lvl1pPr algn="l" defTabSz="914400" rtl="0" eaLnBrk="1" latinLnBrk="0" hangingPunct="1">
        <a:lnSpc>
          <a:spcPct val="90000"/>
        </a:lnSpc>
        <a:spcBef>
          <a:spcPct val="0"/>
        </a:spcBef>
        <a:buNone/>
        <a:defRPr sz="4400" kern="1200">
          <a:solidFill>
            <a:srgbClr val="0072BC"/>
          </a:solidFill>
          <a:latin typeface="Oswa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sser@azed.gov"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hyperlink" Target="https://oese.ed.gov/files/2022/12/ESSER-and-GEER-Use-of-Funds-FAQs-December-7-2022-Update.pdf" TargetMode="External"/><Relationship Id="rId5" Type="http://schemas.openxmlformats.org/officeDocument/2006/relationships/hyperlink" Target="https://oese.ed.gov/offices/office-state-grantee-relations-evidence-based-practices/state-and-grantee-relations/deadlines-and-announcements/" TargetMode="External"/><Relationship Id="rId4" Type="http://schemas.openxmlformats.org/officeDocument/2006/relationships/hyperlink" Target="https://gme.azed.gov/DocumentLibrary/ViewDocument.aspx?DocumentKey=2421168&amp;inline=tru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me.azed.gov/DocumentLibrary/ViewDocument.aspx?DocumentKey=2421168&amp;inline=true" TargetMode="Externa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me.azed.gov/DocumentLibrary/ViewDocument.aspx?DocumentKey=2421168&amp;inline=true"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0AE2D-7EC7-1979-6FBF-74D2CD3D6F66}"/>
              </a:ext>
            </a:extLst>
          </p:cNvPr>
          <p:cNvSpPr>
            <a:spLocks noGrp="1"/>
          </p:cNvSpPr>
          <p:nvPr>
            <p:ph type="title"/>
          </p:nvPr>
        </p:nvSpPr>
        <p:spPr/>
        <p:txBody>
          <a:bodyPr/>
          <a:lstStyle/>
          <a:p>
            <a:r>
              <a:rPr lang="en-US" sz="6000" b="1">
                <a:latin typeface="Arial"/>
                <a:ea typeface="Open Sans"/>
                <a:cs typeface="Arial"/>
              </a:rPr>
              <a:t>Liquidation Extension Guide</a:t>
            </a:r>
            <a:br>
              <a:rPr lang="en-US" sz="6000">
                <a:solidFill>
                  <a:srgbClr val="000000"/>
                </a:solidFill>
                <a:latin typeface="Arial"/>
                <a:ea typeface="Open Sans"/>
                <a:cs typeface="Arial"/>
              </a:rPr>
            </a:br>
            <a:endParaRPr lang="en-US"/>
          </a:p>
        </p:txBody>
      </p:sp>
      <p:sp>
        <p:nvSpPr>
          <p:cNvPr id="3" name="Text Placeholder 2">
            <a:extLst>
              <a:ext uri="{FF2B5EF4-FFF2-40B4-BE49-F238E27FC236}">
                <a16:creationId xmlns:a16="http://schemas.microsoft.com/office/drawing/2014/main" id="{E3A98DAB-0EE7-7527-0AB7-E134B4F47A76}"/>
              </a:ext>
            </a:extLst>
          </p:cNvPr>
          <p:cNvSpPr>
            <a:spLocks noGrp="1"/>
          </p:cNvSpPr>
          <p:nvPr>
            <p:ph type="body" sz="quarter" idx="11"/>
          </p:nvPr>
        </p:nvSpPr>
        <p:spPr>
          <a:xfrm>
            <a:off x="762156" y="4317774"/>
            <a:ext cx="10010348" cy="681038"/>
          </a:xfrm>
        </p:spPr>
        <p:txBody>
          <a:bodyPr/>
          <a:lstStyle/>
          <a:p>
            <a:r>
              <a:rPr lang="en-US" sz="6000">
                <a:latin typeface="Arial"/>
                <a:cs typeface="Arial"/>
              </a:rPr>
              <a:t>ESSER III</a:t>
            </a:r>
            <a:br>
              <a:rPr lang="en-US" sz="6000">
                <a:latin typeface="Arial"/>
                <a:cs typeface="Arial"/>
              </a:rPr>
            </a:br>
            <a:r>
              <a:rPr lang="en-US" sz="2800">
                <a:latin typeface="Arial"/>
                <a:cs typeface="Arial"/>
              </a:rPr>
              <a:t>June 27, 2024</a:t>
            </a:r>
            <a:endParaRPr lang="en-US" sz="2800" i="1"/>
          </a:p>
        </p:txBody>
      </p:sp>
    </p:spTree>
    <p:extLst>
      <p:ext uri="{BB962C8B-B14F-4D97-AF65-F5344CB8AC3E}">
        <p14:creationId xmlns:p14="http://schemas.microsoft.com/office/powerpoint/2010/main" val="3868258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7" name="TextBox 6">
            <a:extLst>
              <a:ext uri="{FF2B5EF4-FFF2-40B4-BE49-F238E27FC236}">
                <a16:creationId xmlns:a16="http://schemas.microsoft.com/office/drawing/2014/main" id="{C647A6EB-2EF9-2B48-E9FA-69AEA00EE954}"/>
              </a:ext>
            </a:extLst>
          </p:cNvPr>
          <p:cNvSpPr txBox="1"/>
          <p:nvPr/>
        </p:nvSpPr>
        <p:spPr>
          <a:xfrm>
            <a:off x="1536421" y="1093848"/>
            <a:ext cx="9119158" cy="40010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buClr>
                <a:srgbClr val="53C10C"/>
              </a:buClr>
              <a:buSzPct val="85000"/>
            </a:pPr>
            <a:r>
              <a:rPr lang="en-US" sz="2000">
                <a:solidFill>
                  <a:schemeClr val="bg1"/>
                </a:solidFill>
                <a:latin typeface="Arial"/>
                <a:ea typeface="Calibri Light"/>
                <a:cs typeface="Calibri Light"/>
              </a:rPr>
              <a:t>If there are any further questions, please contact your Education Program Specialist or email at </a:t>
            </a:r>
            <a:r>
              <a:rPr lang="en-US" sz="2000">
                <a:solidFill>
                  <a:schemeClr val="bg1"/>
                </a:solidFill>
                <a:latin typeface="Arial"/>
                <a:ea typeface="Calibri Light"/>
                <a:cs typeface="Calibri Light"/>
                <a:hlinkClick r:id="rId3">
                  <a:extLst>
                    <a:ext uri="{A12FA001-AC4F-418D-AE19-62706E023703}">
                      <ahyp:hlinkClr xmlns:ahyp="http://schemas.microsoft.com/office/drawing/2018/hyperlinkcolor" val="tx"/>
                    </a:ext>
                  </a:extLst>
                </a:hlinkClick>
              </a:rPr>
              <a:t>esser@azed.gov</a:t>
            </a:r>
            <a:r>
              <a:rPr lang="en-US" sz="2000">
                <a:solidFill>
                  <a:schemeClr val="bg1"/>
                </a:solidFill>
                <a:latin typeface="Arial"/>
                <a:ea typeface="Calibri Light"/>
                <a:cs typeface="Calibri Light"/>
              </a:rPr>
              <a:t>.</a:t>
            </a:r>
            <a:endParaRPr lang="en-US" sz="2000">
              <a:solidFill>
                <a:schemeClr val="bg1"/>
              </a:solidFill>
              <a:latin typeface="Arial"/>
              <a:ea typeface="Calibri Light"/>
              <a:cs typeface="Calibri Light" panose="020F0302020204030204" pitchFamily="34" charset="0"/>
            </a:endParaRPr>
          </a:p>
          <a:p>
            <a:pPr algn="ctr"/>
            <a:endParaRPr lang="en-US" sz="2000">
              <a:solidFill>
                <a:schemeClr val="bg1"/>
              </a:solidFill>
              <a:latin typeface="Arial"/>
              <a:ea typeface="Calibri Light"/>
              <a:cs typeface="Calibri Light" panose="020F0302020204030204" pitchFamily="34" charset="0"/>
            </a:endParaRPr>
          </a:p>
          <a:p>
            <a:pPr algn="ctr"/>
            <a:r>
              <a:rPr lang="en-US" sz="2000">
                <a:solidFill>
                  <a:schemeClr val="bg1"/>
                </a:solidFill>
                <a:latin typeface="Arial"/>
                <a:ea typeface="Calibri Light"/>
                <a:cs typeface="Calibri Light"/>
              </a:rPr>
              <a:t>To apply for a liquidation extension, please click </a:t>
            </a:r>
            <a:r>
              <a:rPr lang="en-US" sz="2000">
                <a:solidFill>
                  <a:srgbClr val="FCAF18"/>
                </a:solidFill>
                <a:latin typeface="Arial"/>
                <a:ea typeface="Calibri Light"/>
                <a:cs typeface="Calibri Light"/>
                <a:hlinkClick r:id="rId4">
                  <a:extLst>
                    <a:ext uri="{A12FA001-AC4F-418D-AE19-62706E023703}">
                      <ahyp:hlinkClr xmlns:ahyp="http://schemas.microsoft.com/office/drawing/2018/hyperlinkcolor" val="tx"/>
                    </a:ext>
                  </a:extLst>
                </a:hlinkClick>
              </a:rPr>
              <a:t>HERE</a:t>
            </a:r>
            <a:r>
              <a:rPr lang="en-US" sz="2000">
                <a:solidFill>
                  <a:schemeClr val="bg1"/>
                </a:solidFill>
                <a:latin typeface="Arial"/>
                <a:ea typeface="Calibri Light"/>
                <a:cs typeface="Calibri Light"/>
              </a:rPr>
              <a:t> to go to the GME home page where you will find directions on how to submit your proposal.</a:t>
            </a:r>
            <a:endParaRPr lang="en-US" sz="2000">
              <a:solidFill>
                <a:schemeClr val="bg1"/>
              </a:solidFill>
              <a:latin typeface="Arial"/>
              <a:ea typeface="Calibri Light"/>
              <a:cs typeface="Calibri Light" panose="020F0302020204030204" pitchFamily="34" charset="0"/>
            </a:endParaRPr>
          </a:p>
          <a:p>
            <a:pPr algn="ctr"/>
            <a:endParaRPr lang="en-US" sz="2400">
              <a:solidFill>
                <a:schemeClr val="bg1"/>
              </a:solidFill>
              <a:latin typeface="Arial"/>
              <a:ea typeface="Calibri Light"/>
              <a:cs typeface="Calibri Light" panose="020F0302020204030204" pitchFamily="34" charset="0"/>
            </a:endParaRPr>
          </a:p>
          <a:p>
            <a:pPr algn="ctr"/>
            <a:endParaRPr lang="en-US" sz="2400">
              <a:solidFill>
                <a:schemeClr val="bg1"/>
              </a:solidFill>
              <a:latin typeface="Arial"/>
              <a:ea typeface="Calibri Light"/>
              <a:cs typeface="Calibri Light" panose="020F0302020204030204" pitchFamily="34" charset="0"/>
            </a:endParaRPr>
          </a:p>
          <a:p>
            <a:pPr algn="ctr"/>
            <a:r>
              <a:rPr lang="en-US">
                <a:solidFill>
                  <a:schemeClr val="bg1"/>
                </a:solidFill>
                <a:latin typeface="Arial"/>
                <a:ea typeface="Calibri Light"/>
                <a:cs typeface="Calibri Light"/>
              </a:rPr>
              <a:t>Resources</a:t>
            </a:r>
            <a:endParaRPr lang="en-US">
              <a:solidFill>
                <a:schemeClr val="bg1"/>
              </a:solidFill>
              <a:latin typeface="Arial"/>
              <a:ea typeface="Calibri Light"/>
              <a:cs typeface="Calibri Light" panose="020F0302020204030204" pitchFamily="34" charset="0"/>
            </a:endParaRPr>
          </a:p>
          <a:p>
            <a:pPr algn="ctr"/>
            <a:endParaRPr lang="en-US" sz="1400">
              <a:solidFill>
                <a:schemeClr val="bg1"/>
              </a:solidFill>
              <a:latin typeface="Arial"/>
              <a:ea typeface="Calibri Light"/>
              <a:cs typeface="Calibri Light"/>
            </a:endParaRPr>
          </a:p>
          <a:p>
            <a:pPr algn="ctr"/>
            <a:r>
              <a:rPr lang="en-US" sz="1100">
                <a:solidFill>
                  <a:schemeClr val="bg1"/>
                </a:solidFill>
                <a:latin typeface="Arial"/>
                <a:ea typeface="Calibri Light"/>
                <a:cs typeface="Arial"/>
                <a:hlinkClick r:id="rId5">
                  <a:extLst>
                    <a:ext uri="{A12FA001-AC4F-418D-AE19-62706E023703}">
                      <ahyp:hlinkClr xmlns:ahyp="http://schemas.microsoft.com/office/drawing/2018/hyperlinkcolor" val="tx"/>
                    </a:ext>
                  </a:extLst>
                </a:hlinkClick>
              </a:rPr>
              <a:t>Office of Elementary and Secondary Education</a:t>
            </a:r>
            <a:endParaRPr lang="en-US" sz="1100">
              <a:solidFill>
                <a:schemeClr val="bg1"/>
              </a:solidFill>
              <a:ea typeface="Calibri"/>
              <a:cs typeface="Calibri"/>
            </a:endParaRPr>
          </a:p>
          <a:p>
            <a:pPr algn="ctr"/>
            <a:endParaRPr lang="en-US" sz="1100">
              <a:solidFill>
                <a:schemeClr val="bg1">
                  <a:lumMod val="95000"/>
                </a:schemeClr>
              </a:solidFill>
              <a:latin typeface="Arial"/>
              <a:ea typeface="Calibri Light"/>
              <a:cs typeface="Calibri Light"/>
            </a:endParaRPr>
          </a:p>
          <a:p>
            <a:pPr algn="ctr"/>
            <a:r>
              <a:rPr lang="en-US" sz="1100">
                <a:solidFill>
                  <a:schemeClr val="bg1">
                    <a:lumMod val="95000"/>
                  </a:schemeClr>
                </a:solidFill>
                <a:latin typeface="Arial"/>
                <a:ea typeface="+mn-lt"/>
                <a:cs typeface="Arial"/>
                <a:hlinkClick r:id="rId6">
                  <a:extLst>
                    <a:ext uri="{A12FA001-AC4F-418D-AE19-62706E023703}">
                      <ahyp:hlinkClr xmlns:ahyp="http://schemas.microsoft.com/office/drawing/2018/hyperlinkcolor" val="tx"/>
                    </a:ext>
                  </a:extLst>
                </a:hlinkClick>
              </a:rPr>
              <a:t>ESSER FAQ</a:t>
            </a:r>
            <a:endParaRPr lang="en-US" sz="1100">
              <a:solidFill>
                <a:schemeClr val="bg1">
                  <a:lumMod val="95000"/>
                </a:schemeClr>
              </a:solidFill>
              <a:ea typeface="Calibri"/>
              <a:cs typeface="Calibri"/>
            </a:endParaRPr>
          </a:p>
          <a:p>
            <a:pPr algn="ctr"/>
            <a:endParaRPr lang="en-US" sz="1100">
              <a:solidFill>
                <a:schemeClr val="bg1"/>
              </a:solidFill>
              <a:latin typeface="Arial"/>
              <a:ea typeface="Calibri"/>
              <a:cs typeface="Arial"/>
            </a:endParaRPr>
          </a:p>
          <a:p>
            <a:endParaRPr lang="en-US" sz="1000">
              <a:solidFill>
                <a:schemeClr val="bg1"/>
              </a:solidFill>
              <a:latin typeface="Calibri"/>
              <a:ea typeface="Calibri Light"/>
              <a:cs typeface="Calibri Light" panose="020F0302020204030204" pitchFamily="34" charset="0"/>
            </a:endParaRPr>
          </a:p>
          <a:p>
            <a:endParaRPr lang="en-US" sz="2000">
              <a:solidFill>
                <a:schemeClr val="bg1"/>
              </a:solidFill>
              <a:latin typeface="Arial"/>
              <a:ea typeface="Calibri Light"/>
              <a:cs typeface="Calibri Light" panose="020F0302020204030204" pitchFamily="34" charset="0"/>
            </a:endParaRPr>
          </a:p>
        </p:txBody>
      </p:sp>
    </p:spTree>
    <p:extLst>
      <p:ext uri="{BB962C8B-B14F-4D97-AF65-F5344CB8AC3E}">
        <p14:creationId xmlns:p14="http://schemas.microsoft.com/office/powerpoint/2010/main" val="145250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C935-7817-A469-16C4-8B42EF4F0432}"/>
              </a:ext>
            </a:extLst>
          </p:cNvPr>
          <p:cNvSpPr>
            <a:spLocks noGrp="1"/>
          </p:cNvSpPr>
          <p:nvPr>
            <p:ph type="title"/>
          </p:nvPr>
        </p:nvSpPr>
        <p:spPr>
          <a:xfrm>
            <a:off x="800100" y="527424"/>
            <a:ext cx="10591800" cy="1602410"/>
          </a:xfrm>
        </p:spPr>
        <p:txBody>
          <a:bodyPr/>
          <a:lstStyle/>
          <a:p>
            <a:pPr algn="ctr"/>
            <a:r>
              <a:rPr lang="en-US" sz="3600">
                <a:latin typeface="Arial"/>
                <a:ea typeface="Open Sans"/>
                <a:cs typeface="Calibri"/>
              </a:rPr>
              <a:t>The project end date for ESSER III remains</a:t>
            </a:r>
            <a:br>
              <a:rPr lang="en-US" sz="3600">
                <a:latin typeface="Arial"/>
              </a:rPr>
            </a:br>
            <a:r>
              <a:rPr lang="en-US" sz="3600" u="sng">
                <a:latin typeface="Arial"/>
                <a:ea typeface="Open Sans"/>
                <a:cs typeface="Calibri"/>
              </a:rPr>
              <a:t>September 30, 2024</a:t>
            </a:r>
            <a:br>
              <a:rPr lang="en-US" sz="5400" u="sng">
                <a:latin typeface="Arial"/>
                <a:ea typeface="Open Sans"/>
                <a:cs typeface="Calibri"/>
              </a:rPr>
            </a:br>
            <a:endParaRPr lang="en-US"/>
          </a:p>
        </p:txBody>
      </p:sp>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4" name="TextBox 3">
            <a:extLst>
              <a:ext uri="{FF2B5EF4-FFF2-40B4-BE49-F238E27FC236}">
                <a16:creationId xmlns:a16="http://schemas.microsoft.com/office/drawing/2014/main" id="{1DAA08E7-1F98-C15B-AE86-07FF234DB9F4}"/>
              </a:ext>
            </a:extLst>
          </p:cNvPr>
          <p:cNvSpPr txBox="1"/>
          <p:nvPr/>
        </p:nvSpPr>
        <p:spPr>
          <a:xfrm>
            <a:off x="0" y="1636776"/>
            <a:ext cx="12192000" cy="4031873"/>
          </a:xfrm>
          <a:prstGeom prst="rect">
            <a:avLst/>
          </a:prstGeom>
          <a:noFill/>
        </p:spPr>
        <p:txBody>
          <a:bodyPr wrap="square" lIns="91440" tIns="45720" rIns="91440" bIns="45720" rtlCol="0" anchor="t">
            <a:spAutoFit/>
          </a:bodyPr>
          <a:lstStyle/>
          <a:p>
            <a:pPr algn="ctr"/>
            <a:endParaRPr lang="en-US" sz="1600">
              <a:solidFill>
                <a:schemeClr val="bg1"/>
              </a:solidFill>
              <a:latin typeface="Arial"/>
              <a:ea typeface="Open Sans"/>
              <a:cs typeface="Calibri"/>
            </a:endParaRPr>
          </a:p>
          <a:p>
            <a:pPr algn="ctr"/>
            <a:endParaRPr lang="en-US" sz="1600">
              <a:solidFill>
                <a:schemeClr val="bg1"/>
              </a:solidFill>
              <a:latin typeface="Arial"/>
              <a:ea typeface="Open Sans"/>
              <a:cs typeface="Calibri"/>
            </a:endParaRPr>
          </a:p>
          <a:p>
            <a:pPr algn="ctr"/>
            <a:endParaRPr lang="en-US" sz="1600">
              <a:solidFill>
                <a:schemeClr val="bg1"/>
              </a:solidFill>
              <a:latin typeface="Arial"/>
              <a:ea typeface="Open Sans"/>
              <a:cs typeface="Calibri"/>
            </a:endParaRPr>
          </a:p>
          <a:p>
            <a:pPr algn="ctr"/>
            <a:r>
              <a:rPr lang="en-US" sz="1600" dirty="0">
                <a:solidFill>
                  <a:schemeClr val="bg1"/>
                </a:solidFill>
                <a:latin typeface="Arial"/>
                <a:ea typeface="Open Sans"/>
                <a:cs typeface="Calibri"/>
              </a:rPr>
              <a:t>ESSER III grant expenses must be director approved by September 30, 2024 to be properly obligated.</a:t>
            </a:r>
            <a:endParaRPr lang="en-US" sz="1600" dirty="0">
              <a:solidFill>
                <a:schemeClr val="bg1"/>
              </a:solidFill>
              <a:latin typeface="Arial"/>
            </a:endParaRPr>
          </a:p>
          <a:p>
            <a:pPr algn="ctr"/>
            <a:endParaRPr lang="en-US" sz="1600">
              <a:solidFill>
                <a:schemeClr val="bg1"/>
              </a:solidFill>
              <a:latin typeface="Arial"/>
              <a:ea typeface="Calibri"/>
              <a:cs typeface="Calibri"/>
            </a:endParaRPr>
          </a:p>
          <a:p>
            <a:pPr algn="ctr"/>
            <a:r>
              <a:rPr lang="en-US" sz="1600" dirty="0">
                <a:solidFill>
                  <a:schemeClr val="bg1"/>
                </a:solidFill>
                <a:latin typeface="Arial"/>
                <a:ea typeface="Calibri"/>
                <a:cs typeface="Calibri"/>
              </a:rPr>
              <a:t>Any funds not properly obligated by September 30, 2024 will lapse and revert to the awarding agency. </a:t>
            </a:r>
            <a:endParaRPr lang="en-US" sz="1600" dirty="0">
              <a:solidFill>
                <a:schemeClr val="bg1"/>
              </a:solidFill>
              <a:latin typeface="Arial"/>
            </a:endParaRPr>
          </a:p>
          <a:p>
            <a:pPr algn="ctr"/>
            <a:endParaRPr lang="en-US" sz="1600">
              <a:solidFill>
                <a:schemeClr val="bg1"/>
              </a:solidFill>
              <a:latin typeface="Arial"/>
              <a:ea typeface="Open Sans"/>
              <a:cs typeface="Calibri"/>
            </a:endParaRPr>
          </a:p>
          <a:p>
            <a:pPr algn="ctr"/>
            <a:r>
              <a:rPr lang="en-US" sz="1600" dirty="0">
                <a:solidFill>
                  <a:schemeClr val="bg1"/>
                </a:solidFill>
                <a:latin typeface="Arial"/>
                <a:ea typeface="Open Sans"/>
                <a:cs typeface="Calibri"/>
              </a:rPr>
              <a:t>ADE recommends final revisions be submitted prior to September 1, 2024.</a:t>
            </a:r>
          </a:p>
          <a:p>
            <a:pPr algn="ctr"/>
            <a:endParaRPr lang="en-US" sz="1600">
              <a:solidFill>
                <a:schemeClr val="bg1"/>
              </a:solidFill>
              <a:latin typeface="Arial"/>
              <a:ea typeface="Open Sans"/>
              <a:cs typeface="Calibri"/>
            </a:endParaRPr>
          </a:p>
          <a:p>
            <a:pPr algn="ctr"/>
            <a:r>
              <a:rPr lang="en-US" sz="1600" dirty="0">
                <a:solidFill>
                  <a:schemeClr val="bg1"/>
                </a:solidFill>
                <a:latin typeface="Arial"/>
                <a:ea typeface="Open Sans"/>
                <a:cs typeface="Calibri"/>
              </a:rPr>
              <a:t>The LEA will NOT be able to make grant revisions after September 30, 2024.</a:t>
            </a:r>
            <a:endParaRPr lang="en-US" sz="1600" dirty="0">
              <a:solidFill>
                <a:schemeClr val="bg1"/>
              </a:solidFill>
              <a:latin typeface="Arial"/>
              <a:ea typeface="Open Sans"/>
            </a:endParaRPr>
          </a:p>
          <a:p>
            <a:pPr algn="ctr"/>
            <a:endParaRPr lang="en-US" sz="1600" b="0" i="0" dirty="0">
              <a:solidFill>
                <a:schemeClr val="bg1"/>
              </a:solidFill>
              <a:latin typeface="Arial"/>
              <a:ea typeface="Open Sans"/>
              <a:cs typeface="Calibri"/>
            </a:endParaRPr>
          </a:p>
          <a:p>
            <a:pPr algn="ctr"/>
            <a:endParaRPr lang="en-US" sz="1600">
              <a:solidFill>
                <a:srgbClr val="FFFFFF"/>
              </a:solidFill>
              <a:latin typeface="Arial"/>
              <a:ea typeface="Open Sans"/>
              <a:cs typeface="Calibri"/>
            </a:endParaRPr>
          </a:p>
          <a:p>
            <a:pPr algn="ctr"/>
            <a:r>
              <a:rPr lang="en-US" sz="1600" b="1" dirty="0">
                <a:solidFill>
                  <a:srgbClr val="FFC000"/>
                </a:solidFill>
                <a:latin typeface="Arial"/>
                <a:ea typeface="Open Sans"/>
                <a:cs typeface="Calibri"/>
              </a:rPr>
              <a:t>Liquidation extension </a:t>
            </a:r>
            <a:r>
              <a:rPr lang="en-US" sz="1600" b="1" dirty="0">
                <a:solidFill>
                  <a:srgbClr val="FFC000"/>
                </a:solidFill>
                <a:latin typeface="Arial"/>
                <a:ea typeface="Open Sans"/>
                <a:cs typeface="Arial"/>
              </a:rPr>
              <a:t>proposals must be submitted to GME by July 19, 2024.</a:t>
            </a:r>
            <a:endParaRPr lang="en-US" sz="1600" dirty="0">
              <a:solidFill>
                <a:srgbClr val="000000"/>
              </a:solidFill>
              <a:latin typeface="Arial"/>
              <a:ea typeface="Open Sans"/>
              <a:cs typeface="Arial"/>
            </a:endParaRPr>
          </a:p>
          <a:p>
            <a:pPr algn="ctr"/>
            <a:endParaRPr lang="en-US" sz="1600" b="1" dirty="0">
              <a:solidFill>
                <a:srgbClr val="FFC000"/>
              </a:solidFill>
              <a:latin typeface="Arial"/>
              <a:ea typeface="Open Sans"/>
              <a:cs typeface="Calibri"/>
            </a:endParaRPr>
          </a:p>
          <a:p>
            <a:pPr algn="ctr"/>
            <a:endParaRPr lang="en-US" sz="1600" b="1">
              <a:solidFill>
                <a:srgbClr val="FFC000"/>
              </a:solidFill>
              <a:latin typeface="Arial"/>
              <a:ea typeface="Open Sans"/>
              <a:cs typeface="Calibri"/>
            </a:endParaRPr>
          </a:p>
          <a:p>
            <a:pPr algn="ctr"/>
            <a:endParaRPr lang="en-US" sz="1600" b="1">
              <a:solidFill>
                <a:srgbClr val="FFC000"/>
              </a:solidFill>
              <a:latin typeface="Arial"/>
              <a:ea typeface="Open Sans"/>
              <a:cs typeface="Calibri"/>
            </a:endParaRPr>
          </a:p>
        </p:txBody>
      </p:sp>
    </p:spTree>
    <p:extLst>
      <p:ext uri="{BB962C8B-B14F-4D97-AF65-F5344CB8AC3E}">
        <p14:creationId xmlns:p14="http://schemas.microsoft.com/office/powerpoint/2010/main" val="3300944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C935-7817-A469-16C4-8B42EF4F0432}"/>
              </a:ext>
            </a:extLst>
          </p:cNvPr>
          <p:cNvSpPr>
            <a:spLocks noGrp="1"/>
          </p:cNvSpPr>
          <p:nvPr>
            <p:ph type="title"/>
          </p:nvPr>
        </p:nvSpPr>
        <p:spPr>
          <a:xfrm>
            <a:off x="800100" y="336118"/>
            <a:ext cx="10591800" cy="825170"/>
          </a:xfrm>
        </p:spPr>
        <p:txBody>
          <a:bodyPr lIns="91440" tIns="45720" rIns="91440" bIns="45720" anchor="t"/>
          <a:lstStyle/>
          <a:p>
            <a:pPr algn="ctr"/>
            <a:r>
              <a:rPr lang="en-US" sz="3600">
                <a:latin typeface="Arial"/>
                <a:ea typeface="Open Sans"/>
                <a:cs typeface="Arial"/>
              </a:rPr>
              <a:t>Activities Eligible for Liquidation Extension</a:t>
            </a:r>
            <a:r>
              <a:rPr lang="en-US" sz="2800">
                <a:latin typeface="Arial"/>
                <a:ea typeface="Open Sans"/>
                <a:cs typeface="Arial"/>
              </a:rPr>
              <a:t> </a:t>
            </a:r>
            <a:br>
              <a:rPr lang="en-US" sz="2800">
                <a:latin typeface="Arial"/>
                <a:ea typeface="Open Sans"/>
                <a:cs typeface="Arial"/>
              </a:rPr>
            </a:br>
            <a:br>
              <a:rPr lang="en-US" sz="1200">
                <a:latin typeface="Arial"/>
                <a:ea typeface="Open Sans"/>
                <a:cs typeface="Arial"/>
              </a:rPr>
            </a:br>
            <a:r>
              <a:rPr lang="en-US" sz="1200" b="1">
                <a:solidFill>
                  <a:srgbClr val="FCAF18"/>
                </a:solidFill>
                <a:latin typeface="Arial"/>
                <a:ea typeface="Open Sans"/>
                <a:cs typeface="Arial"/>
              </a:rPr>
              <a:t>An Extension is </a:t>
            </a:r>
            <a:r>
              <a:rPr lang="en-US" sz="1200" b="1" u="sng">
                <a:solidFill>
                  <a:srgbClr val="FCAF18"/>
                </a:solidFill>
                <a:latin typeface="Arial"/>
                <a:ea typeface="Open Sans"/>
                <a:cs typeface="Arial"/>
              </a:rPr>
              <a:t>NOT AUTOMATIC</a:t>
            </a:r>
            <a:r>
              <a:rPr lang="en-US" sz="1200" b="1">
                <a:solidFill>
                  <a:srgbClr val="FCAF18"/>
                </a:solidFill>
                <a:latin typeface="Arial"/>
                <a:ea typeface="Open Sans"/>
                <a:cs typeface="Arial"/>
              </a:rPr>
              <a:t> and must be approved by both the </a:t>
            </a:r>
            <a:br>
              <a:rPr lang="en-US" sz="1200" b="1">
                <a:solidFill>
                  <a:srgbClr val="FCAF18"/>
                </a:solidFill>
                <a:latin typeface="Arial"/>
                <a:ea typeface="Open Sans"/>
                <a:cs typeface="Arial"/>
              </a:rPr>
            </a:br>
            <a:br>
              <a:rPr lang="en-US" sz="1200" b="1">
                <a:solidFill>
                  <a:srgbClr val="FCAF18"/>
                </a:solidFill>
                <a:latin typeface="Arial"/>
                <a:ea typeface="Open Sans"/>
                <a:cs typeface="Arial"/>
              </a:rPr>
            </a:br>
            <a:r>
              <a:rPr lang="en-US" sz="1200" b="1">
                <a:solidFill>
                  <a:srgbClr val="FCAF18"/>
                </a:solidFill>
                <a:latin typeface="Arial"/>
                <a:ea typeface="Open Sans"/>
                <a:cs typeface="Arial"/>
              </a:rPr>
              <a:t> the Arizona Department of Education and US Department of Education </a:t>
            </a:r>
            <a:br>
              <a:rPr lang="en-US" sz="1200">
                <a:latin typeface="Arial"/>
              </a:rPr>
            </a:br>
            <a:endParaRPr lang="en-US" sz="1200"/>
          </a:p>
        </p:txBody>
      </p:sp>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4" name="TextBox 3">
            <a:extLst>
              <a:ext uri="{FF2B5EF4-FFF2-40B4-BE49-F238E27FC236}">
                <a16:creationId xmlns:a16="http://schemas.microsoft.com/office/drawing/2014/main" id="{1DAA08E7-1F98-C15B-AE86-07FF234DB9F4}"/>
              </a:ext>
            </a:extLst>
          </p:cNvPr>
          <p:cNvSpPr txBox="1"/>
          <p:nvPr/>
        </p:nvSpPr>
        <p:spPr>
          <a:xfrm>
            <a:off x="164592" y="1636776"/>
            <a:ext cx="12027408" cy="4385816"/>
          </a:xfrm>
          <a:prstGeom prst="rect">
            <a:avLst/>
          </a:prstGeom>
          <a:noFill/>
        </p:spPr>
        <p:txBody>
          <a:bodyPr wrap="square" rtlCol="0">
            <a:spAutoFit/>
          </a:bodyPr>
          <a:lstStyle/>
          <a:p>
            <a:pPr algn="ctr"/>
            <a:endParaRPr lang="en-US" sz="1200" b="1">
              <a:solidFill>
                <a:srgbClr val="FCAF18"/>
              </a:solidFill>
              <a:latin typeface="Arial"/>
              <a:ea typeface="Open Sans"/>
              <a:cs typeface="Arial"/>
            </a:endParaRPr>
          </a:p>
          <a:p>
            <a:pPr>
              <a:lnSpc>
                <a:spcPct val="100000"/>
              </a:lnSpc>
              <a:spcAft>
                <a:spcPts val="600"/>
              </a:spcAft>
            </a:pPr>
            <a:r>
              <a:rPr lang="en-US" sz="1800" b="1">
                <a:solidFill>
                  <a:schemeClr val="bg1"/>
                </a:solidFill>
                <a:latin typeface="Arial"/>
                <a:ea typeface="Open Sans"/>
                <a:cs typeface="Arial"/>
              </a:rPr>
              <a:t> </a:t>
            </a:r>
            <a:r>
              <a:rPr lang="en-US" sz="2400" b="1">
                <a:solidFill>
                  <a:schemeClr val="bg1"/>
                </a:solidFill>
                <a:latin typeface="Arial"/>
                <a:ea typeface="Open Sans"/>
                <a:cs typeface="Arial"/>
              </a:rPr>
              <a:t> 1. </a:t>
            </a:r>
            <a:r>
              <a:rPr lang="en-US" sz="2400" b="1" u="sng">
                <a:solidFill>
                  <a:schemeClr val="bg1"/>
                </a:solidFill>
                <a:latin typeface="Arial"/>
                <a:ea typeface="Open Sans"/>
                <a:cs typeface="Arial"/>
              </a:rPr>
              <a:t>Construction Projects</a:t>
            </a:r>
            <a:endParaRPr lang="en-US" sz="2400" u="sng">
              <a:solidFill>
                <a:schemeClr val="bg1"/>
              </a:solidFill>
              <a:latin typeface="Arial"/>
              <a:ea typeface="Open Sans"/>
              <a:cs typeface="Arial"/>
            </a:endParaRPr>
          </a:p>
          <a:p>
            <a:pPr lvl="1"/>
            <a:r>
              <a:rPr lang="en-US" sz="1400">
                <a:solidFill>
                  <a:schemeClr val="bg1"/>
                </a:solidFill>
                <a:latin typeface="Arial"/>
                <a:ea typeface="Open Sans"/>
                <a:cs typeface="Arial"/>
              </a:rPr>
              <a:t>Capital projects that the LEA determines will not be completed by the end of the standard 90 day liquidation period (December 29, 2024) due to supply chain shortages or other unforeseeable delays </a:t>
            </a:r>
          </a:p>
          <a:p>
            <a:pPr lvl="1"/>
            <a:endParaRPr lang="en-US" sz="1400">
              <a:solidFill>
                <a:schemeClr val="bg1"/>
              </a:solidFill>
              <a:latin typeface="Arial"/>
              <a:ea typeface="Open Sans"/>
              <a:cs typeface="Arial"/>
            </a:endParaRPr>
          </a:p>
          <a:p>
            <a:pPr marL="2800350" lvl="5">
              <a:buFont typeface="Wingdings" panose="020B0604020202020204" pitchFamily="34" charset="0"/>
              <a:buChar char="§"/>
            </a:pPr>
            <a:r>
              <a:rPr lang="en-US" sz="1200">
                <a:solidFill>
                  <a:schemeClr val="bg1"/>
                </a:solidFill>
                <a:latin typeface="Arial"/>
                <a:ea typeface="Open Sans"/>
                <a:cs typeface="Arial"/>
              </a:rPr>
              <a:t>These projects must be already approved to the funding application</a:t>
            </a:r>
          </a:p>
          <a:p>
            <a:pPr marL="2800350" lvl="5">
              <a:buFont typeface="Wingdings" panose="020B0604020202020204" pitchFamily="34" charset="0"/>
              <a:buChar char="§"/>
            </a:pPr>
            <a:r>
              <a:rPr lang="en-US" sz="1200">
                <a:solidFill>
                  <a:schemeClr val="bg1"/>
                </a:solidFill>
                <a:latin typeface="Arial"/>
                <a:ea typeface="Open Sans"/>
                <a:cs typeface="Arial"/>
              </a:rPr>
              <a:t>New projects will NOT be considered</a:t>
            </a:r>
            <a:endParaRPr lang="en-US" sz="1200">
              <a:solidFill>
                <a:schemeClr val="bg1"/>
              </a:solidFill>
              <a:latin typeface="Arial"/>
              <a:ea typeface="Open Sans" panose="020B0606030504020204" pitchFamily="34" charset="0"/>
              <a:cs typeface="Open Sans" panose="020B0606030504020204" pitchFamily="34" charset="0"/>
            </a:endParaRPr>
          </a:p>
          <a:p>
            <a:pPr marL="2800350" lvl="5">
              <a:buFont typeface="Wingdings" panose="020B0604020202020204" pitchFamily="34" charset="0"/>
              <a:buChar char="§"/>
            </a:pPr>
            <a:r>
              <a:rPr lang="en-US" sz="1200">
                <a:solidFill>
                  <a:schemeClr val="bg1"/>
                </a:solidFill>
                <a:latin typeface="Arial"/>
                <a:ea typeface="Open Sans"/>
                <a:cs typeface="Arial"/>
              </a:rPr>
              <a:t>LEA must provide justification/proof for needing more time to liquidate funds</a:t>
            </a:r>
          </a:p>
          <a:p>
            <a:pPr lvl="1"/>
            <a:endParaRPr lang="en-US" sz="1100" b="1" u="sng">
              <a:solidFill>
                <a:schemeClr val="bg1"/>
              </a:solidFill>
              <a:latin typeface="Arial"/>
              <a:ea typeface="Open Sans"/>
              <a:cs typeface="Arial"/>
            </a:endParaRPr>
          </a:p>
          <a:p>
            <a:pPr lvl="1"/>
            <a:r>
              <a:rPr lang="en-US" sz="2400" b="1">
                <a:solidFill>
                  <a:srgbClr val="FFFFFF"/>
                </a:solidFill>
                <a:latin typeface="Arial"/>
                <a:ea typeface="Open Sans"/>
                <a:cs typeface="Arial"/>
              </a:rPr>
              <a:t>2. </a:t>
            </a:r>
            <a:r>
              <a:rPr lang="en-US" sz="2400" b="1" u="sng">
                <a:solidFill>
                  <a:srgbClr val="FFFFFF"/>
                </a:solidFill>
                <a:latin typeface="Arial"/>
                <a:ea typeface="Open Sans"/>
                <a:cs typeface="Arial"/>
              </a:rPr>
              <a:t>Continuity of Educational Services</a:t>
            </a:r>
            <a:endParaRPr lang="en-US" sz="2400" u="sng">
              <a:solidFill>
                <a:srgbClr val="FFFFFF"/>
              </a:solidFill>
              <a:latin typeface="Arial"/>
              <a:ea typeface="Open Sans"/>
              <a:cs typeface="Arial"/>
            </a:endParaRPr>
          </a:p>
          <a:p>
            <a:pPr lvl="1"/>
            <a:r>
              <a:rPr lang="en-US" sz="1400">
                <a:solidFill>
                  <a:schemeClr val="bg1"/>
                </a:solidFill>
                <a:latin typeface="Arial"/>
                <a:ea typeface="Open Sans"/>
                <a:cs typeface="Arial"/>
              </a:rPr>
              <a:t>Properly obligated </a:t>
            </a:r>
            <a:r>
              <a:rPr lang="en-US" sz="1400" u="sng">
                <a:solidFill>
                  <a:schemeClr val="bg1"/>
                </a:solidFill>
                <a:latin typeface="Arial"/>
                <a:ea typeface="Open Sans"/>
                <a:cs typeface="Arial"/>
              </a:rPr>
              <a:t>third-party contracts</a:t>
            </a:r>
            <a:r>
              <a:rPr lang="en-US" sz="1400">
                <a:solidFill>
                  <a:schemeClr val="bg1"/>
                </a:solidFill>
                <a:latin typeface="Arial"/>
                <a:ea typeface="Open Sans"/>
                <a:cs typeface="Arial"/>
              </a:rPr>
              <a:t> for educational services that will extend beyond the standard 90 day liquidation period (December 29, 2024) such as   </a:t>
            </a:r>
          </a:p>
          <a:p>
            <a:pPr lvl="1"/>
            <a:endParaRPr lang="en-US" sz="1200">
              <a:solidFill>
                <a:schemeClr val="bg1"/>
              </a:solidFill>
              <a:latin typeface="Arial"/>
              <a:ea typeface="Open Sans"/>
              <a:cs typeface="Arial"/>
            </a:endParaRPr>
          </a:p>
          <a:p>
            <a:pPr marL="2800350" lvl="5" indent="-285750">
              <a:buFont typeface="Wingdings,Sans-Serif"/>
              <a:buChar char="§"/>
            </a:pPr>
            <a:r>
              <a:rPr lang="en-US" sz="1200">
                <a:solidFill>
                  <a:schemeClr val="bg1"/>
                </a:solidFill>
                <a:latin typeface="Arial"/>
                <a:ea typeface="Open Sans"/>
                <a:cs typeface="Arial"/>
              </a:rPr>
              <a:t> Tutoring, Before and After School Care, Mental Health Support, Curriculum Materials</a:t>
            </a:r>
          </a:p>
          <a:p>
            <a:pPr marL="2857500" lvl="5" indent="-342900">
              <a:spcAft>
                <a:spcPts val="600"/>
              </a:spcAft>
              <a:buFont typeface="Wingdings" panose="020B0604020202020204" pitchFamily="34" charset="0"/>
              <a:buChar char="§"/>
            </a:pPr>
            <a:r>
              <a:rPr lang="en-US" sz="1200">
                <a:solidFill>
                  <a:schemeClr val="bg1"/>
                </a:solidFill>
                <a:latin typeface="Arial"/>
                <a:ea typeface="Open Sans"/>
                <a:cs typeface="Arial"/>
              </a:rPr>
              <a:t>Professional Development, Technology Tools, Substitute Teachers</a:t>
            </a:r>
            <a:endParaRPr lang="en-US" sz="1200">
              <a:solidFill>
                <a:schemeClr val="bg1"/>
              </a:solidFill>
              <a:latin typeface="Arial"/>
              <a:ea typeface="Open Sans" panose="020B0606030504020204" pitchFamily="34" charset="0"/>
              <a:cs typeface="Open Sans" panose="020B0606030504020204" pitchFamily="34" charset="0"/>
            </a:endParaRPr>
          </a:p>
          <a:p>
            <a:pPr algn="ctr"/>
            <a:endParaRPr lang="en-US" sz="1800" b="1">
              <a:solidFill>
                <a:srgbClr val="FF0000"/>
              </a:solidFill>
              <a:latin typeface="Arial"/>
              <a:ea typeface="Open Sans"/>
              <a:cs typeface="Arial"/>
            </a:endParaRPr>
          </a:p>
          <a:p>
            <a:pPr algn="ctr"/>
            <a:r>
              <a:rPr lang="en-US" sz="1800" b="1">
                <a:solidFill>
                  <a:srgbClr val="FF0000"/>
                </a:solidFill>
                <a:latin typeface="Arial"/>
                <a:ea typeface="Open Sans"/>
                <a:cs typeface="Arial"/>
              </a:rPr>
              <a:t> </a:t>
            </a:r>
            <a:r>
              <a:rPr lang="en-US" sz="1200" b="1">
                <a:solidFill>
                  <a:srgbClr val="FCAF18"/>
                </a:solidFill>
                <a:latin typeface="Arial"/>
                <a:ea typeface="Open Sans"/>
                <a:cs typeface="Arial"/>
              </a:rPr>
              <a:t>High Risk LEAs (FY25) are NOT eligible </a:t>
            </a:r>
            <a:endParaRPr lang="en-US" sz="1200" b="1">
              <a:solidFill>
                <a:srgbClr val="FCAF18"/>
              </a:solidFill>
              <a:latin typeface="Arial"/>
              <a:ea typeface="Open Sans"/>
              <a:cs typeface="Calibri"/>
            </a:endParaRPr>
          </a:p>
          <a:p>
            <a:pPr algn="l">
              <a:buClr>
                <a:srgbClr val="53C10C"/>
              </a:buClr>
              <a:buSzPct val="85000"/>
            </a:pPr>
            <a:endParaRPr lang="en-US" sz="2000" b="0" i="0">
              <a:solidFill>
                <a:srgbClr val="5A5D5C"/>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5722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258FB3CC-9897-428A-CC9E-A625A76BDBC9}"/>
              </a:ext>
            </a:extLst>
          </p:cNvPr>
          <p:cNvSpPr>
            <a:spLocks noGrp="1"/>
          </p:cNvSpPr>
          <p:nvPr>
            <p:ph type="body" sz="quarter" idx="10"/>
          </p:nvPr>
        </p:nvSpPr>
        <p:spPr>
          <a:xfrm>
            <a:off x="-1" y="433461"/>
            <a:ext cx="9354313" cy="1622584"/>
          </a:xfrm>
        </p:spPr>
        <p:txBody>
          <a:bodyPr lIns="91440" tIns="45720" rIns="91440" bIns="45720" anchor="t"/>
          <a:lstStyle/>
          <a:p>
            <a:pPr algn="ctr"/>
            <a:r>
              <a:rPr lang="en-US" sz="2800">
                <a:latin typeface="Arial"/>
                <a:ea typeface="Open Sans"/>
                <a:cs typeface="Arial"/>
              </a:rPr>
              <a:t>What does it mean to “Obligate” Funds?</a:t>
            </a:r>
          </a:p>
          <a:p>
            <a:pPr algn="ctr"/>
            <a:r>
              <a:rPr lang="en-US" sz="1200">
                <a:latin typeface="Arial"/>
                <a:ea typeface="Open Sans"/>
                <a:cs typeface="Times New Roman"/>
              </a:rPr>
              <a:t>To obligate funds means to commit funds to an activity in accordance with programmatic requirements for a grant.</a:t>
            </a:r>
            <a:endParaRPr lang="en-US" sz="1200">
              <a:latin typeface="Arial"/>
              <a:ea typeface="Open Sans"/>
            </a:endParaRPr>
          </a:p>
          <a:p>
            <a:pPr algn="ctr"/>
            <a:r>
              <a:rPr lang="en-US" sz="1100">
                <a:latin typeface="Arial"/>
                <a:ea typeface="Open Sans"/>
                <a:cs typeface="Arial"/>
              </a:rPr>
              <a:t>ESSER III grant expenses must be director approved by September 30, 2024 to be properly obligated.</a:t>
            </a:r>
            <a:endParaRPr lang="en-US" sz="1100">
              <a:solidFill>
                <a:srgbClr val="000000"/>
              </a:solidFill>
              <a:latin typeface="Arial"/>
              <a:ea typeface="Open Sans"/>
              <a:cs typeface="Arial"/>
            </a:endParaRPr>
          </a:p>
          <a:p>
            <a:pPr algn="ctr"/>
            <a:r>
              <a:rPr lang="en-US" sz="1100">
                <a:latin typeface="Arial"/>
                <a:ea typeface="Open Sans"/>
                <a:cs typeface="Arial"/>
              </a:rPr>
              <a:t>Any funds not properly obligated by September 30, 2024 will be forfeited. </a:t>
            </a:r>
            <a:endParaRPr lang="en-US" sz="1100">
              <a:solidFill>
                <a:srgbClr val="000000"/>
              </a:solidFill>
              <a:latin typeface="Arial"/>
              <a:ea typeface="Open Sans"/>
              <a:cs typeface="Arial"/>
            </a:endParaRPr>
          </a:p>
          <a:p>
            <a:pPr algn="ctr"/>
            <a:endParaRPr lang="en-US" sz="1200">
              <a:latin typeface="Arial"/>
              <a:cs typeface="Times New Roman"/>
            </a:endParaRPr>
          </a:p>
          <a:p>
            <a:pPr algn="ctr"/>
            <a:endParaRPr lang="en-US" sz="3600">
              <a:latin typeface="Arial"/>
              <a:cs typeface="Arial"/>
            </a:endParaRPr>
          </a:p>
          <a:p>
            <a:pPr algn="ctr"/>
            <a:endParaRPr lang="en-US" sz="3600">
              <a:latin typeface="Arial"/>
              <a:cs typeface="Arial"/>
            </a:endParaRPr>
          </a:p>
          <a:p>
            <a:endParaRPr lang="en-US"/>
          </a:p>
        </p:txBody>
      </p:sp>
      <p:graphicFrame>
        <p:nvGraphicFramePr>
          <p:cNvPr id="7" name="Table 6">
            <a:extLst>
              <a:ext uri="{FF2B5EF4-FFF2-40B4-BE49-F238E27FC236}">
                <a16:creationId xmlns:a16="http://schemas.microsoft.com/office/drawing/2014/main" id="{22FB1B85-82AA-550C-BA6A-63B8B3632FAF}"/>
              </a:ext>
            </a:extLst>
          </p:cNvPr>
          <p:cNvGraphicFramePr>
            <a:graphicFrameLocks noGrp="1"/>
          </p:cNvGraphicFramePr>
          <p:nvPr>
            <p:extLst>
              <p:ext uri="{D42A27DB-BD31-4B8C-83A1-F6EECF244321}">
                <p14:modId xmlns:p14="http://schemas.microsoft.com/office/powerpoint/2010/main" val="3738744787"/>
              </p:ext>
            </p:extLst>
          </p:nvPr>
        </p:nvGraphicFramePr>
        <p:xfrm>
          <a:off x="357487" y="2056046"/>
          <a:ext cx="8036705" cy="4591644"/>
        </p:xfrm>
        <a:graphic>
          <a:graphicData uri="http://schemas.openxmlformats.org/drawingml/2006/table">
            <a:tbl>
              <a:tblPr bandRow="1">
                <a:tableStyleId>{5C22544A-7EE6-4342-B048-85BDC9FD1C3A}</a:tableStyleId>
              </a:tblPr>
              <a:tblGrid>
                <a:gridCol w="4022716">
                  <a:extLst>
                    <a:ext uri="{9D8B030D-6E8A-4147-A177-3AD203B41FA5}">
                      <a16:colId xmlns:a16="http://schemas.microsoft.com/office/drawing/2014/main" val="3117938826"/>
                    </a:ext>
                  </a:extLst>
                </a:gridCol>
                <a:gridCol w="4013989">
                  <a:extLst>
                    <a:ext uri="{9D8B030D-6E8A-4147-A177-3AD203B41FA5}">
                      <a16:colId xmlns:a16="http://schemas.microsoft.com/office/drawing/2014/main" val="2137438200"/>
                    </a:ext>
                  </a:extLst>
                </a:gridCol>
              </a:tblGrid>
              <a:tr h="676644">
                <a:tc>
                  <a:txBody>
                    <a:bodyPr/>
                    <a:lstStyle/>
                    <a:p>
                      <a:pPr fontAlgn="base"/>
                      <a:r>
                        <a:rPr lang="en-US" sz="1800" b="1">
                          <a:solidFill>
                            <a:srgbClr val="FFFFFF"/>
                          </a:solidFill>
                          <a:effectLst/>
                          <a:latin typeface="Arial"/>
                        </a:rPr>
                        <a:t>If obligation is for-</a:t>
                      </a:r>
                      <a:endParaRPr lang="en-US" b="1">
                        <a:solidFill>
                          <a:srgbClr val="FFFFFF"/>
                        </a:solidFill>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0955" cap="flat" cmpd="sng" algn="ctr">
                      <a:solidFill>
                        <a:srgbClr val="FFFFFF"/>
                      </a:solidFill>
                      <a:prstDash val="solid"/>
                      <a:round/>
                      <a:headEnd type="none" w="med" len="med"/>
                      <a:tailEnd type="none" w="med" len="med"/>
                    </a:lnB>
                    <a:solidFill>
                      <a:srgbClr val="4472C4"/>
                    </a:solidFill>
                  </a:tcPr>
                </a:tc>
                <a:tc>
                  <a:txBody>
                    <a:bodyPr/>
                    <a:lstStyle/>
                    <a:p>
                      <a:pPr fontAlgn="base"/>
                      <a:r>
                        <a:rPr lang="en-US" sz="1800" b="1">
                          <a:solidFill>
                            <a:srgbClr val="FFFFFF"/>
                          </a:solidFill>
                          <a:effectLst/>
                          <a:latin typeface="Arial"/>
                        </a:rPr>
                        <a:t>The obligation is made-</a:t>
                      </a:r>
                      <a:endParaRPr lang="en-US" b="1">
                        <a:solidFill>
                          <a:srgbClr val="FFFFFF"/>
                        </a:solidFill>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0955"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626114097"/>
                  </a:ext>
                </a:extLst>
              </a:tr>
              <a:tr h="1385686">
                <a:tc>
                  <a:txBody>
                    <a:bodyPr/>
                    <a:lstStyle/>
                    <a:p>
                      <a:pPr algn="ctr" fontAlgn="base"/>
                      <a:r>
                        <a:rPr lang="en-US" sz="1800">
                          <a:effectLst/>
                          <a:latin typeface="Arial"/>
                        </a:rPr>
                        <a:t>Personal services by a </a:t>
                      </a:r>
                      <a:r>
                        <a:rPr lang="en-US" sz="1800" u="sng">
                          <a:effectLst/>
                          <a:latin typeface="Arial"/>
                        </a:rPr>
                        <a:t>third-party contractor</a:t>
                      </a:r>
                      <a:endParaRPr lang="en-US" u="sng">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095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fontAlgn="base"/>
                      <a:r>
                        <a:rPr lang="en-US" sz="1800">
                          <a:effectLst/>
                          <a:latin typeface="Arial"/>
                        </a:rPr>
                        <a:t>The date on which the LEA makes a binding written commitment to obtain the services</a:t>
                      </a:r>
                      <a:endParaRPr lang="en-US">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095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652567806"/>
                  </a:ext>
                </a:extLst>
              </a:tr>
              <a:tr h="1143628">
                <a:tc>
                  <a:txBody>
                    <a:bodyPr/>
                    <a:lstStyle/>
                    <a:p>
                      <a:pPr algn="ctr" fontAlgn="base"/>
                      <a:r>
                        <a:rPr lang="en-US" sz="1800">
                          <a:effectLst/>
                          <a:latin typeface="Arial"/>
                        </a:rPr>
                        <a:t>Personal services by </a:t>
                      </a:r>
                      <a:r>
                        <a:rPr lang="en-US" sz="1800" u="sng">
                          <a:effectLst/>
                          <a:latin typeface="Arial"/>
                        </a:rPr>
                        <a:t>an employee </a:t>
                      </a:r>
                      <a:r>
                        <a:rPr lang="en-US" sz="1800">
                          <a:effectLst/>
                          <a:latin typeface="Arial"/>
                        </a:rPr>
                        <a:t>of the LEA</a:t>
                      </a:r>
                      <a:endParaRPr lang="en-US">
                        <a:effectLst/>
                        <a:latin typeface="Arial"/>
                      </a:endParaRPr>
                    </a:p>
                    <a:p>
                      <a:pPr algn="ctr" fontAlgn="base"/>
                      <a:r>
                        <a:rPr lang="en-US" sz="1800" b="1">
                          <a:effectLst/>
                          <a:latin typeface="Arial"/>
                        </a:rPr>
                        <a:t> </a:t>
                      </a:r>
                      <a:r>
                        <a:rPr lang="en-US" sz="1100" b="1">
                          <a:solidFill>
                            <a:srgbClr val="FF0000"/>
                          </a:solidFill>
                          <a:effectLst/>
                          <a:latin typeface="Arial"/>
                        </a:rPr>
                        <a:t>NOT ELIGIBLE FOR LIQUIDATION EXTENSION</a:t>
                      </a: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fontAlgn="base"/>
                      <a:r>
                        <a:rPr lang="en-US" sz="1800">
                          <a:effectLst/>
                          <a:latin typeface="Arial"/>
                        </a:rPr>
                        <a:t>The day on which the services are performed</a:t>
                      </a:r>
                      <a:endParaRPr lang="en-US">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41996383"/>
                  </a:ext>
                </a:extLst>
              </a:tr>
              <a:tr h="1385686">
                <a:tc>
                  <a:txBody>
                    <a:bodyPr/>
                    <a:lstStyle/>
                    <a:p>
                      <a:pPr algn="ctr" fontAlgn="base"/>
                      <a:r>
                        <a:rPr lang="en-US" sz="1800">
                          <a:effectLst/>
                          <a:latin typeface="Arial"/>
                        </a:rPr>
                        <a:t>Performance of work other than personal services </a:t>
                      </a:r>
                      <a:r>
                        <a:rPr lang="en-US" sz="1800" b="0" i="0" u="none" strike="noStrike" noProof="0">
                          <a:solidFill>
                            <a:srgbClr val="000000"/>
                          </a:solidFill>
                          <a:effectLst/>
                          <a:latin typeface="Arial"/>
                        </a:rPr>
                        <a:t>by a </a:t>
                      </a:r>
                      <a:r>
                        <a:rPr lang="en-US" sz="1800" b="0" i="0" u="sng" strike="noStrike" noProof="0">
                          <a:solidFill>
                            <a:srgbClr val="000000"/>
                          </a:solidFill>
                          <a:effectLst/>
                          <a:latin typeface="Arial"/>
                        </a:rPr>
                        <a:t>third-party contractor</a:t>
                      </a:r>
                      <a:endParaRPr lang="en-US" sz="1800" b="0" i="0" u="none" strike="noStrike" noProof="0">
                        <a:solidFill>
                          <a:srgbClr val="000000"/>
                        </a:solidFill>
                        <a:effectLst/>
                        <a:latin typeface="Arial"/>
                      </a:endParaRPr>
                    </a:p>
                    <a:p>
                      <a:pPr algn="ctr" fontAlgn="base"/>
                      <a:r>
                        <a:rPr lang="en-US" sz="1800">
                          <a:effectLst/>
                          <a:latin typeface="Arial"/>
                        </a:rPr>
                        <a:t>(Construction)</a:t>
                      </a:r>
                      <a:endParaRPr lang="en-US">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fontAlgn="base"/>
                      <a:r>
                        <a:rPr lang="en-US" sz="1800">
                          <a:effectLst/>
                          <a:latin typeface="Arial"/>
                        </a:rPr>
                        <a:t>The date on which the LEA makes a binding written commitment to obtain the work</a:t>
                      </a:r>
                      <a:endParaRPr lang="en-US">
                        <a:effectLst/>
                        <a:latin typeface="Arial"/>
                      </a:endParaRPr>
                    </a:p>
                  </a:txBody>
                  <a:tcP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520493897"/>
                  </a:ext>
                </a:extLst>
              </a:tr>
            </a:tbl>
          </a:graphicData>
        </a:graphic>
      </p:graphicFrame>
    </p:spTree>
    <p:extLst>
      <p:ext uri="{BB962C8B-B14F-4D97-AF65-F5344CB8AC3E}">
        <p14:creationId xmlns:p14="http://schemas.microsoft.com/office/powerpoint/2010/main" val="1324884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C935-7817-A469-16C4-8B42EF4F0432}"/>
              </a:ext>
            </a:extLst>
          </p:cNvPr>
          <p:cNvSpPr>
            <a:spLocks noGrp="1"/>
          </p:cNvSpPr>
          <p:nvPr>
            <p:ph type="title"/>
          </p:nvPr>
        </p:nvSpPr>
        <p:spPr>
          <a:xfrm>
            <a:off x="800100" y="527424"/>
            <a:ext cx="10591800" cy="707016"/>
          </a:xfrm>
        </p:spPr>
        <p:txBody>
          <a:bodyPr/>
          <a:lstStyle/>
          <a:p>
            <a:pPr algn="ctr"/>
            <a:r>
              <a:rPr lang="en-US" sz="3600">
                <a:latin typeface="Arial"/>
                <a:ea typeface="Open Sans"/>
                <a:cs typeface="Calibri"/>
              </a:rPr>
              <a:t>What does it mean to “Liquidate” Funds?</a:t>
            </a:r>
            <a:endParaRPr lang="en-US"/>
          </a:p>
        </p:txBody>
      </p:sp>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5" name="Text Placeholder 2">
            <a:extLst>
              <a:ext uri="{FF2B5EF4-FFF2-40B4-BE49-F238E27FC236}">
                <a16:creationId xmlns:a16="http://schemas.microsoft.com/office/drawing/2014/main" id="{A620AAAE-8A98-29C4-31FC-FCBA637EE211}"/>
              </a:ext>
            </a:extLst>
          </p:cNvPr>
          <p:cNvSpPr txBox="1">
            <a:spLocks/>
          </p:cNvSpPr>
          <p:nvPr/>
        </p:nvSpPr>
        <p:spPr>
          <a:xfrm>
            <a:off x="1544973" y="1318849"/>
            <a:ext cx="9102053" cy="5529253"/>
          </a:xfrm>
          <a:prstGeom prst="rect">
            <a:avLst/>
          </a:prstGeom>
        </p:spPr>
        <p:txBody>
          <a:bodyPr lIns="91440" tIns="45720" rIns="91440" bIns="45720" anchor="t">
            <a:normAutofit/>
          </a:bodyPr>
          <a:lstStyle>
            <a:defPPr>
              <a:defRPr lang="en-US"/>
            </a:defPPr>
            <a:lvl1pPr marL="0" algn="r" defTabSz="914400" rtl="0" eaLnBrk="1" latinLnBrk="0" hangingPunct="1">
              <a:defRPr sz="1400" b="0" i="0"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600">
              <a:latin typeface="Arial"/>
              <a:ea typeface="Open Sans"/>
              <a:cs typeface="Times New Roman"/>
            </a:endParaRPr>
          </a:p>
          <a:p>
            <a:pPr algn="ctr"/>
            <a:endParaRPr lang="en-US" sz="1600">
              <a:latin typeface="Arial"/>
              <a:ea typeface="Open Sans"/>
              <a:cs typeface="Times New Roman"/>
            </a:endParaRPr>
          </a:p>
          <a:p>
            <a:pPr algn="ctr"/>
            <a:r>
              <a:rPr lang="en-US" sz="1600" dirty="0">
                <a:latin typeface="Arial"/>
                <a:ea typeface="Open Sans"/>
                <a:cs typeface="Times New Roman"/>
              </a:rPr>
              <a:t>To liquidate an obligation, the item must have already been purchased, the service must have already occurred, and those payments must already have been made. </a:t>
            </a:r>
            <a:endParaRPr lang="en-US" sz="1600" dirty="0">
              <a:latin typeface="Arial"/>
              <a:ea typeface="Open Sans"/>
            </a:endParaRPr>
          </a:p>
          <a:p>
            <a:pPr algn="ctr"/>
            <a:endParaRPr lang="en-US" sz="1600">
              <a:latin typeface="Arial"/>
              <a:ea typeface="Open Sans"/>
              <a:cs typeface="Times New Roman"/>
            </a:endParaRPr>
          </a:p>
          <a:p>
            <a:pPr algn="ctr"/>
            <a:r>
              <a:rPr lang="en-US" sz="1600" dirty="0">
                <a:latin typeface="Arial"/>
                <a:ea typeface="Open Sans"/>
                <a:cs typeface="Times New Roman"/>
              </a:rPr>
              <a:t>LEAs liquidate funds by submitting a reimbursement request to GME.</a:t>
            </a:r>
          </a:p>
          <a:p>
            <a:pPr algn="ctr"/>
            <a:endParaRPr lang="en-US" sz="1600">
              <a:latin typeface="Arial"/>
              <a:ea typeface="Open Sans"/>
              <a:cs typeface="Times New Roman"/>
            </a:endParaRPr>
          </a:p>
          <a:p>
            <a:pPr algn="ctr"/>
            <a:r>
              <a:rPr lang="en-US" sz="1600" dirty="0">
                <a:latin typeface="Arial"/>
                <a:ea typeface="Open Sans"/>
                <a:cs typeface="Times New Roman"/>
              </a:rPr>
              <a:t>ESSER III  funds which have been properly obligated by September 30, 2024, will have 90 calendar days in which to be liquidated (December 29, 2024), </a:t>
            </a:r>
            <a:r>
              <a:rPr lang="en-US" sz="1600" dirty="0">
                <a:latin typeface="Arial"/>
                <a:ea typeface="Open Sans"/>
                <a:cs typeface="Arial"/>
              </a:rPr>
              <a:t> </a:t>
            </a:r>
            <a:r>
              <a:rPr lang="en-US" sz="1600" u="sng" dirty="0">
                <a:latin typeface="Arial"/>
                <a:ea typeface="Open Sans"/>
                <a:cs typeface="Arial"/>
              </a:rPr>
              <a:t>unless the LEA has been</a:t>
            </a:r>
            <a:r>
              <a:rPr lang="en-US" sz="1600" u="sng" dirty="0">
                <a:solidFill>
                  <a:srgbClr val="FFFFFF"/>
                </a:solidFill>
                <a:latin typeface="Arial"/>
                <a:ea typeface="Open Sans"/>
                <a:cs typeface="Arial"/>
              </a:rPr>
              <a:t> approved for  liquidation extension</a:t>
            </a:r>
            <a:r>
              <a:rPr lang="en-US" sz="1600" u="sng" dirty="0">
                <a:latin typeface="Arial"/>
                <a:ea typeface="Open Sans"/>
                <a:cs typeface="Arial"/>
              </a:rPr>
              <a:t> for eligible activities.</a:t>
            </a:r>
          </a:p>
          <a:p>
            <a:pPr algn="ctr"/>
            <a:endParaRPr lang="en-US" sz="1600" u="sng">
              <a:latin typeface="Arial"/>
              <a:ea typeface="Open Sans"/>
              <a:cs typeface="Arial"/>
            </a:endParaRPr>
          </a:p>
          <a:p>
            <a:pPr algn="ctr"/>
            <a:r>
              <a:rPr lang="en-US" sz="1600" dirty="0">
                <a:latin typeface="Arial"/>
                <a:ea typeface="Open Sans"/>
                <a:cs typeface="Times New Roman"/>
              </a:rPr>
              <a:t>Funds not approved for a liquidation extension, that are not liquidated by December 29, 2024, will be forfeited.</a:t>
            </a:r>
            <a:endParaRPr lang="en-US" sz="1600" dirty="0">
              <a:latin typeface="Arial"/>
              <a:cs typeface="Times New Roman"/>
            </a:endParaRPr>
          </a:p>
        </p:txBody>
      </p:sp>
    </p:spTree>
    <p:extLst>
      <p:ext uri="{BB962C8B-B14F-4D97-AF65-F5344CB8AC3E}">
        <p14:creationId xmlns:p14="http://schemas.microsoft.com/office/powerpoint/2010/main" val="241725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AAC7ADC-5BA7-C1BC-416E-388ED613E62B}"/>
              </a:ext>
            </a:extLst>
          </p:cNvPr>
          <p:cNvGraphicFramePr>
            <a:graphicFrameLocks noGrp="1"/>
          </p:cNvGraphicFramePr>
          <p:nvPr>
            <p:extLst>
              <p:ext uri="{D42A27DB-BD31-4B8C-83A1-F6EECF244321}">
                <p14:modId xmlns:p14="http://schemas.microsoft.com/office/powerpoint/2010/main" val="1258536290"/>
              </p:ext>
            </p:extLst>
          </p:nvPr>
        </p:nvGraphicFramePr>
        <p:xfrm>
          <a:off x="127000" y="176572"/>
          <a:ext cx="9169400" cy="5194258"/>
        </p:xfrm>
        <a:graphic>
          <a:graphicData uri="http://schemas.openxmlformats.org/drawingml/2006/table">
            <a:tbl>
              <a:tblPr firstRow="1" bandRow="1">
                <a:tableStyleId>{5C22544A-7EE6-4342-B048-85BDC9FD1C3A}</a:tableStyleId>
              </a:tblPr>
              <a:tblGrid>
                <a:gridCol w="3457448">
                  <a:extLst>
                    <a:ext uri="{9D8B030D-6E8A-4147-A177-3AD203B41FA5}">
                      <a16:colId xmlns:a16="http://schemas.microsoft.com/office/drawing/2014/main" val="500807327"/>
                    </a:ext>
                  </a:extLst>
                </a:gridCol>
                <a:gridCol w="2432313">
                  <a:extLst>
                    <a:ext uri="{9D8B030D-6E8A-4147-A177-3AD203B41FA5}">
                      <a16:colId xmlns:a16="http://schemas.microsoft.com/office/drawing/2014/main" val="2714995867"/>
                    </a:ext>
                  </a:extLst>
                </a:gridCol>
                <a:gridCol w="3279639">
                  <a:extLst>
                    <a:ext uri="{9D8B030D-6E8A-4147-A177-3AD203B41FA5}">
                      <a16:colId xmlns:a16="http://schemas.microsoft.com/office/drawing/2014/main" val="145073785"/>
                    </a:ext>
                  </a:extLst>
                </a:gridCol>
              </a:tblGrid>
              <a:tr h="346178">
                <a:tc>
                  <a:txBody>
                    <a:bodyPr/>
                    <a:lstStyle/>
                    <a:p>
                      <a:endParaRPr lang="en-US"/>
                    </a:p>
                  </a:txBody>
                  <a:tcPr>
                    <a:solidFill>
                      <a:srgbClr val="003B92"/>
                    </a:solidFill>
                  </a:tcPr>
                </a:tc>
                <a:tc>
                  <a:txBody>
                    <a:bodyPr/>
                    <a:lstStyle/>
                    <a:p>
                      <a:r>
                        <a:rPr lang="en-US" sz="1400">
                          <a:latin typeface="Arial"/>
                        </a:rPr>
                        <a:t>STANDARD LIQUIDATION</a:t>
                      </a:r>
                    </a:p>
                  </a:txBody>
                  <a:tcPr>
                    <a:solidFill>
                      <a:srgbClr val="003B92"/>
                    </a:solidFill>
                  </a:tcPr>
                </a:tc>
                <a:tc>
                  <a:txBody>
                    <a:bodyPr/>
                    <a:lstStyle/>
                    <a:p>
                      <a:r>
                        <a:rPr lang="en-US" sz="1400">
                          <a:latin typeface="Arial"/>
                        </a:rPr>
                        <a:t>LIQUIDATION EXTENSION REQUEST</a:t>
                      </a:r>
                    </a:p>
                  </a:txBody>
                  <a:tcPr>
                    <a:solidFill>
                      <a:srgbClr val="003B92"/>
                    </a:solidFill>
                  </a:tcPr>
                </a:tc>
                <a:extLst>
                  <a:ext uri="{0D108BD9-81ED-4DB2-BD59-A6C34878D82A}">
                    <a16:rowId xmlns:a16="http://schemas.microsoft.com/office/drawing/2014/main" val="202709778"/>
                  </a:ext>
                </a:extLst>
              </a:tr>
              <a:tr h="230786">
                <a:tc>
                  <a:txBody>
                    <a:bodyPr/>
                    <a:lstStyle/>
                    <a:p>
                      <a:r>
                        <a:rPr lang="en-US" sz="1000">
                          <a:latin typeface="Arial"/>
                        </a:rPr>
                        <a:t>Obligation Deadline</a:t>
                      </a:r>
                    </a:p>
                  </a:txBody>
                  <a:tcPr/>
                </a:tc>
                <a:tc>
                  <a:txBody>
                    <a:bodyPr/>
                    <a:lstStyle/>
                    <a:p>
                      <a:pPr lvl="0">
                        <a:buNone/>
                      </a:pPr>
                      <a:r>
                        <a:rPr lang="en-US" sz="1000" b="1" i="0" u="none" strike="noStrike" noProof="0">
                          <a:solidFill>
                            <a:srgbClr val="000000"/>
                          </a:solidFill>
                          <a:latin typeface="Arial"/>
                        </a:rPr>
                        <a:t>September 30, 2024</a:t>
                      </a:r>
                    </a:p>
                  </a:txBody>
                  <a:tcPr/>
                </a:tc>
                <a:tc>
                  <a:txBody>
                    <a:bodyPr/>
                    <a:lstStyle/>
                    <a:p>
                      <a:pPr lvl="0">
                        <a:buNone/>
                      </a:pPr>
                      <a:r>
                        <a:rPr lang="en-US" sz="1000" b="1" i="0" u="none" strike="noStrike" noProof="0">
                          <a:solidFill>
                            <a:srgbClr val="000000"/>
                          </a:solidFill>
                          <a:latin typeface="Arial"/>
                        </a:rPr>
                        <a:t>September 30, 2024</a:t>
                      </a:r>
                      <a:endParaRPr lang="en-US" sz="1000" b="1"/>
                    </a:p>
                  </a:txBody>
                  <a:tcPr/>
                </a:tc>
                <a:extLst>
                  <a:ext uri="{0D108BD9-81ED-4DB2-BD59-A6C34878D82A}">
                    <a16:rowId xmlns:a16="http://schemas.microsoft.com/office/drawing/2014/main" val="1093767171"/>
                  </a:ext>
                </a:extLst>
              </a:tr>
              <a:tr h="1471258">
                <a:tc>
                  <a:txBody>
                    <a:bodyPr/>
                    <a:lstStyle/>
                    <a:p>
                      <a:r>
                        <a:rPr lang="en-US" sz="1000">
                          <a:latin typeface="Arial"/>
                        </a:rPr>
                        <a:t>Application needed?</a:t>
                      </a:r>
                    </a:p>
                  </a:txBody>
                  <a:tcPr/>
                </a:tc>
                <a:tc>
                  <a:txBody>
                    <a:bodyPr/>
                    <a:lstStyle/>
                    <a:p>
                      <a:pPr lvl="0">
                        <a:buNone/>
                      </a:pPr>
                      <a:r>
                        <a:rPr lang="en-US" sz="1000" b="0" i="0" u="none" strike="noStrike" noProof="0">
                          <a:solidFill>
                            <a:srgbClr val="000000"/>
                          </a:solidFill>
                          <a:latin typeface="Arial"/>
                        </a:rPr>
                        <a:t>No, automatic 90 day extension </a:t>
                      </a:r>
                    </a:p>
                    <a:p>
                      <a:pPr lvl="0">
                        <a:buNone/>
                      </a:pPr>
                      <a:endParaRPr lang="en-US" sz="900" b="0" i="0" u="none" strike="noStrike" noProof="0">
                        <a:solidFill>
                          <a:srgbClr val="FF0000"/>
                        </a:solidFill>
                        <a:latin typeface="Arial"/>
                      </a:endParaRPr>
                    </a:p>
                    <a:p>
                      <a:pPr lvl="0" algn="l">
                        <a:lnSpc>
                          <a:spcPct val="100000"/>
                        </a:lnSpc>
                        <a:spcBef>
                          <a:spcPts val="0"/>
                        </a:spcBef>
                        <a:spcAft>
                          <a:spcPts val="0"/>
                        </a:spcAft>
                        <a:buNone/>
                      </a:pPr>
                      <a:r>
                        <a:rPr lang="en-US" sz="1000" b="0" i="0" u="none" strike="noStrike" noProof="0">
                          <a:solidFill>
                            <a:srgbClr val="FF0000"/>
                          </a:solidFill>
                          <a:latin typeface="Arial"/>
                        </a:rPr>
                        <a:t>***120 day automatic extension to January 28,2025 is for </a:t>
                      </a:r>
                      <a:r>
                        <a:rPr lang="en-US" sz="1000" b="1" i="0" u="none" strike="noStrike" noProof="0">
                          <a:solidFill>
                            <a:srgbClr val="FF0000"/>
                          </a:solidFill>
                          <a:latin typeface="Arial"/>
                        </a:rPr>
                        <a:t>SEA ONLY</a:t>
                      </a:r>
                      <a:endParaRPr lang="en-US" sz="1000" b="0" i="0" u="none" strike="noStrike" noProof="0">
                        <a:solidFill>
                          <a:srgbClr val="000000"/>
                        </a:solidFill>
                        <a:latin typeface="Arial"/>
                      </a:endParaRPr>
                    </a:p>
                    <a:p>
                      <a:pPr lvl="0">
                        <a:buNone/>
                      </a:pPr>
                      <a:endParaRPr lang="en-US" sz="1000" b="0" i="0" u="none" strike="noStrike" noProof="0">
                        <a:solidFill>
                          <a:srgbClr val="FF0000"/>
                        </a:solidFill>
                        <a:latin typeface="Arial"/>
                      </a:endParaRPr>
                    </a:p>
                    <a:p>
                      <a:pPr lvl="0">
                        <a:buNone/>
                      </a:pPr>
                      <a:endParaRPr lang="en-US" sz="1000" b="0" i="0" u="none" strike="noStrike" noProof="0">
                        <a:solidFill>
                          <a:srgbClr val="FF0000"/>
                        </a:solidFill>
                        <a:latin typeface="Arial"/>
                      </a:endParaRPr>
                    </a:p>
                    <a:p>
                      <a:pPr lvl="0">
                        <a:buNone/>
                      </a:pPr>
                      <a:endParaRPr lang="en-US" sz="900" b="0" i="0" u="none" strike="noStrike" noProof="0">
                        <a:solidFill>
                          <a:srgbClr val="FF0000"/>
                        </a:solidFill>
                        <a:latin typeface="Arial"/>
                      </a:endParaRPr>
                    </a:p>
                    <a:p>
                      <a:pPr lvl="0">
                        <a:buNone/>
                      </a:pPr>
                      <a:endParaRPr lang="en-US" sz="900" b="0" i="0" u="none" strike="noStrike" noProof="0">
                        <a:solidFill>
                          <a:srgbClr val="FF0000"/>
                        </a:solidFill>
                        <a:latin typeface="Arial"/>
                      </a:endParaRPr>
                    </a:p>
                    <a:p>
                      <a:pPr lvl="0">
                        <a:buNone/>
                      </a:pPr>
                      <a:endParaRPr lang="en-US" sz="900" b="1" i="0" u="none" strike="noStrike" noProof="0">
                        <a:solidFill>
                          <a:srgbClr val="000000"/>
                        </a:solidFill>
                        <a:latin typeface="Arial"/>
                      </a:endParaRPr>
                    </a:p>
                  </a:txBody>
                  <a:tcPr/>
                </a:tc>
                <a:tc>
                  <a:txBody>
                    <a:bodyPr/>
                    <a:lstStyle/>
                    <a:p>
                      <a:pPr lvl="0" algn="l">
                        <a:lnSpc>
                          <a:spcPct val="100000"/>
                        </a:lnSpc>
                        <a:spcBef>
                          <a:spcPts val="0"/>
                        </a:spcBef>
                        <a:spcAft>
                          <a:spcPts val="0"/>
                        </a:spcAft>
                        <a:buNone/>
                      </a:pPr>
                      <a:r>
                        <a:rPr lang="en-US" sz="1000" b="0" i="0" u="none" strike="noStrike" noProof="0">
                          <a:solidFill>
                            <a:srgbClr val="000000"/>
                          </a:solidFill>
                          <a:latin typeface="Arial"/>
                        </a:rPr>
                        <a:t>Yes, proposal to extend liquidation period (up to an additional 14 months) for eligible activities </a:t>
                      </a:r>
                      <a:r>
                        <a:rPr lang="en-US" sz="1000" b="1" i="0" u="sng" strike="noStrike" noProof="0">
                          <a:solidFill>
                            <a:srgbClr val="000000"/>
                          </a:solidFill>
                          <a:latin typeface="Arial"/>
                        </a:rPr>
                        <a:t>must be approved by both ADE and </a:t>
                      </a:r>
                      <a:r>
                        <a:rPr lang="en-US" sz="1000" b="1" i="0" u="sng" strike="noStrike" noProof="0" err="1">
                          <a:solidFill>
                            <a:srgbClr val="000000"/>
                          </a:solidFill>
                          <a:latin typeface="Arial"/>
                        </a:rPr>
                        <a:t>USEd</a:t>
                      </a:r>
                    </a:p>
                    <a:p>
                      <a:pPr lvl="0">
                        <a:buNone/>
                      </a:pPr>
                      <a:endParaRPr lang="en-US">
                        <a:latin typeface="Arial"/>
                      </a:endParaRPr>
                    </a:p>
                    <a:p>
                      <a:pPr lvl="0" algn="l">
                        <a:lnSpc>
                          <a:spcPct val="100000"/>
                        </a:lnSpc>
                        <a:spcBef>
                          <a:spcPts val="0"/>
                        </a:spcBef>
                        <a:spcAft>
                          <a:spcPts val="0"/>
                        </a:spcAft>
                        <a:buNone/>
                      </a:pPr>
                      <a:r>
                        <a:rPr lang="en-US" sz="1000" b="1" i="0" u="none" strike="noStrike" noProof="0">
                          <a:solidFill>
                            <a:srgbClr val="FF0000"/>
                          </a:solidFill>
                          <a:latin typeface="Arial"/>
                        </a:rPr>
                        <a:t>Please note: Needing more time to expend funds is NOT an adequate justification for a liquidation extension.</a:t>
                      </a:r>
                      <a:endParaRPr lang="en-US" sz="1000" b="0" i="0" u="none" strike="noStrike" noProof="0">
                        <a:solidFill>
                          <a:srgbClr val="000000"/>
                        </a:solidFill>
                        <a:latin typeface="Arial"/>
                      </a:endParaRPr>
                    </a:p>
                    <a:p>
                      <a:pPr lvl="0">
                        <a:buNone/>
                      </a:pPr>
                      <a:endParaRPr lang="en-US">
                        <a:latin typeface="Arial"/>
                      </a:endParaRPr>
                    </a:p>
                  </a:txBody>
                  <a:tcPr>
                    <a:solidFill>
                      <a:schemeClr val="bg1"/>
                    </a:solidFill>
                  </a:tcPr>
                </a:tc>
                <a:extLst>
                  <a:ext uri="{0D108BD9-81ED-4DB2-BD59-A6C34878D82A}">
                    <a16:rowId xmlns:a16="http://schemas.microsoft.com/office/drawing/2014/main" val="1670096684"/>
                  </a:ext>
                </a:extLst>
              </a:tr>
              <a:tr h="820442">
                <a:tc>
                  <a:txBody>
                    <a:bodyPr/>
                    <a:lstStyle/>
                    <a:p>
                      <a:pPr lvl="0">
                        <a:buNone/>
                      </a:pPr>
                      <a:r>
                        <a:rPr lang="en-US" sz="1000" b="0" i="0" u="none" strike="noStrike" noProof="0">
                          <a:solidFill>
                            <a:srgbClr val="000000"/>
                          </a:solidFill>
                          <a:latin typeface="Arial"/>
                        </a:rPr>
                        <a:t>Liquidation Deadlines</a:t>
                      </a:r>
                      <a:endParaRPr lang="en-US" sz="1000"/>
                    </a:p>
                  </a:txBody>
                  <a:tcPr/>
                </a:tc>
                <a:tc>
                  <a:txBody>
                    <a:bodyPr/>
                    <a:lstStyle/>
                    <a:p>
                      <a:pPr lvl="0" algn="l">
                        <a:lnSpc>
                          <a:spcPct val="100000"/>
                        </a:lnSpc>
                        <a:spcBef>
                          <a:spcPts val="0"/>
                        </a:spcBef>
                        <a:spcAft>
                          <a:spcPts val="0"/>
                        </a:spcAft>
                        <a:buNone/>
                      </a:pPr>
                      <a:r>
                        <a:rPr lang="en-US" sz="1000" b="1" i="0" u="none" strike="noStrike" noProof="0">
                          <a:solidFill>
                            <a:srgbClr val="000000"/>
                          </a:solidFill>
                          <a:latin typeface="Arial"/>
                        </a:rPr>
                        <a:t>December 29, 2024</a:t>
                      </a:r>
                      <a:endParaRPr lang="en-US" sz="1000" b="0" i="0" u="none" strike="noStrike" noProof="0">
                        <a:solidFill>
                          <a:srgbClr val="000000"/>
                        </a:solidFill>
                        <a:latin typeface="Arial"/>
                      </a:endParaRPr>
                    </a:p>
                  </a:txBody>
                  <a:tcPr/>
                </a:tc>
                <a:tc>
                  <a:txBody>
                    <a:bodyPr/>
                    <a:lstStyle/>
                    <a:p>
                      <a:pPr lvl="0" algn="l">
                        <a:lnSpc>
                          <a:spcPct val="100000"/>
                        </a:lnSpc>
                        <a:spcBef>
                          <a:spcPts val="0"/>
                        </a:spcBef>
                        <a:spcAft>
                          <a:spcPts val="0"/>
                        </a:spcAft>
                        <a:buNone/>
                      </a:pPr>
                      <a:r>
                        <a:rPr lang="en-US" sz="1000" b="1" i="0" u="sng" strike="noStrike" noProof="0">
                          <a:solidFill>
                            <a:srgbClr val="000000"/>
                          </a:solidFill>
                          <a:latin typeface="Arial"/>
                        </a:rPr>
                        <a:t>within 30 days of liquidation</a:t>
                      </a:r>
                      <a:r>
                        <a:rPr lang="en-US" sz="1000" b="0" i="0" u="none" strike="noStrike" noProof="0">
                          <a:solidFill>
                            <a:srgbClr val="000000"/>
                          </a:solidFill>
                          <a:latin typeface="Arial"/>
                        </a:rPr>
                        <a:t> of approved activities, but no later than</a:t>
                      </a:r>
                      <a:r>
                        <a:rPr lang="en-US" sz="1000" b="1" i="0" u="none" strike="noStrike" noProof="0">
                          <a:solidFill>
                            <a:srgbClr val="000000"/>
                          </a:solidFill>
                          <a:latin typeface="Arial"/>
                        </a:rPr>
                        <a:t> </a:t>
                      </a:r>
                      <a:r>
                        <a:rPr lang="en-US" sz="1000" b="1" i="0" u="sng" strike="noStrike" noProof="0">
                          <a:solidFill>
                            <a:srgbClr val="000000"/>
                          </a:solidFill>
                          <a:latin typeface="Arial"/>
                        </a:rPr>
                        <a:t>February 28, 2026</a:t>
                      </a:r>
                    </a:p>
                    <a:p>
                      <a:pPr lvl="0" algn="l">
                        <a:lnSpc>
                          <a:spcPct val="100000"/>
                        </a:lnSpc>
                        <a:spcBef>
                          <a:spcPts val="0"/>
                        </a:spcBef>
                        <a:spcAft>
                          <a:spcPts val="0"/>
                        </a:spcAft>
                        <a:buNone/>
                      </a:pPr>
                      <a:endParaRPr lang="en-US" sz="1000" b="1" i="0" u="none" strike="noStrike" noProof="0">
                        <a:solidFill>
                          <a:srgbClr val="000000"/>
                        </a:solidFill>
                        <a:latin typeface="Arial"/>
                      </a:endParaRPr>
                    </a:p>
                    <a:p>
                      <a:pPr lvl="0" algn="l">
                        <a:lnSpc>
                          <a:spcPct val="100000"/>
                        </a:lnSpc>
                        <a:spcBef>
                          <a:spcPts val="0"/>
                        </a:spcBef>
                        <a:spcAft>
                          <a:spcPts val="0"/>
                        </a:spcAft>
                        <a:buNone/>
                      </a:pPr>
                      <a:r>
                        <a:rPr lang="en-US" sz="1000" b="0" i="0" u="none" strike="noStrike" noProof="0">
                          <a:solidFill>
                            <a:srgbClr val="FF0000"/>
                          </a:solidFill>
                          <a:latin typeface="Arial"/>
                        </a:rPr>
                        <a:t>***extension liquidation to March 28, 2026  is for </a:t>
                      </a:r>
                      <a:r>
                        <a:rPr lang="en-US" sz="1000" b="1" i="0" u="none" strike="noStrike" noProof="0">
                          <a:solidFill>
                            <a:srgbClr val="FF0000"/>
                          </a:solidFill>
                          <a:latin typeface="Arial"/>
                        </a:rPr>
                        <a:t>SEA ONLY</a:t>
                      </a:r>
                      <a:endParaRPr lang="en-US" sz="1000" b="0" i="0" u="none" strike="noStrike" noProof="0">
                        <a:solidFill>
                          <a:srgbClr val="000000"/>
                        </a:solidFill>
                        <a:latin typeface="Arial"/>
                      </a:endParaRPr>
                    </a:p>
                  </a:txBody>
                  <a:tcPr/>
                </a:tc>
                <a:extLst>
                  <a:ext uri="{0D108BD9-81ED-4DB2-BD59-A6C34878D82A}">
                    <a16:rowId xmlns:a16="http://schemas.microsoft.com/office/drawing/2014/main" val="537388885"/>
                  </a:ext>
                </a:extLst>
              </a:tr>
              <a:tr h="1292818">
                <a:tc>
                  <a:txBody>
                    <a:bodyPr/>
                    <a:lstStyle/>
                    <a:p>
                      <a:r>
                        <a:rPr lang="en-US" sz="1000">
                          <a:latin typeface="Arial"/>
                        </a:rPr>
                        <a:t>Completion report due date</a:t>
                      </a:r>
                    </a:p>
                  </a:txBody>
                  <a:tcPr/>
                </a:tc>
                <a:tc>
                  <a:txBody>
                    <a:bodyPr/>
                    <a:lstStyle/>
                    <a:p>
                      <a:pPr lvl="0" algn="l">
                        <a:lnSpc>
                          <a:spcPct val="100000"/>
                        </a:lnSpc>
                        <a:spcBef>
                          <a:spcPts val="0"/>
                        </a:spcBef>
                        <a:spcAft>
                          <a:spcPts val="0"/>
                        </a:spcAft>
                        <a:buNone/>
                      </a:pPr>
                      <a:r>
                        <a:rPr lang="en-US" sz="1000" b="1" i="0" u="none" strike="noStrike" noProof="0">
                          <a:solidFill>
                            <a:srgbClr val="000000"/>
                          </a:solidFill>
                          <a:latin typeface="Arial"/>
                        </a:rPr>
                        <a:t>December 29, 2024</a:t>
                      </a:r>
                      <a:endParaRPr lang="en-US" sz="1000" b="0" i="0" u="none" strike="noStrike" noProof="0">
                        <a:solidFill>
                          <a:srgbClr val="000000"/>
                        </a:solidFill>
                        <a:latin typeface="Arial"/>
                      </a:endParaRPr>
                    </a:p>
                    <a:p>
                      <a:pPr lvl="0">
                        <a:buNone/>
                      </a:pPr>
                      <a:endParaRPr lang="en-US">
                        <a:latin typeface="Arial"/>
                      </a:endParaRPr>
                    </a:p>
                  </a:txBody>
                  <a:tcPr/>
                </a:tc>
                <a:tc>
                  <a:txBody>
                    <a:bodyPr/>
                    <a:lstStyle/>
                    <a:p>
                      <a:pPr marL="228600" lvl="0" indent="-228600" algn="l">
                        <a:lnSpc>
                          <a:spcPct val="100000"/>
                        </a:lnSpc>
                        <a:spcBef>
                          <a:spcPts val="0"/>
                        </a:spcBef>
                        <a:spcAft>
                          <a:spcPts val="0"/>
                        </a:spcAft>
                        <a:buAutoNum type="arabicPeriod"/>
                      </a:pPr>
                      <a:r>
                        <a:rPr lang="en-US" sz="1000" b="0" i="0" u="none" strike="noStrike" noProof="0">
                          <a:solidFill>
                            <a:srgbClr val="000000"/>
                          </a:solidFill>
                          <a:latin typeface="Arial"/>
                        </a:rPr>
                        <a:t>For all expenses not eligible/ approved for a liquidation extension: </a:t>
                      </a:r>
                      <a:r>
                        <a:rPr lang="en-US" sz="1000" b="1" i="0" u="sng" strike="noStrike" noProof="0">
                          <a:solidFill>
                            <a:srgbClr val="000000"/>
                          </a:solidFill>
                          <a:latin typeface="Arial"/>
                        </a:rPr>
                        <a:t>December 29, 2024</a:t>
                      </a:r>
                      <a:endParaRPr lang="en-US" sz="1000" b="0" i="0" u="sng" strike="noStrike" noProof="0">
                        <a:solidFill>
                          <a:srgbClr val="000000"/>
                        </a:solidFill>
                        <a:latin typeface="Arial"/>
                      </a:endParaRPr>
                    </a:p>
                    <a:p>
                      <a:pPr marL="342900" lvl="0" indent="-342900" algn="l">
                        <a:lnSpc>
                          <a:spcPct val="100000"/>
                        </a:lnSpc>
                        <a:spcBef>
                          <a:spcPts val="0"/>
                        </a:spcBef>
                        <a:spcAft>
                          <a:spcPts val="0"/>
                        </a:spcAft>
                        <a:buAutoNum type="arabicPeriod"/>
                      </a:pPr>
                      <a:endParaRPr lang="en-US" sz="1000" b="1" i="0" u="none" strike="noStrike" noProof="0">
                        <a:solidFill>
                          <a:srgbClr val="000000"/>
                        </a:solidFill>
                        <a:latin typeface="Arial"/>
                      </a:endParaRPr>
                    </a:p>
                    <a:p>
                      <a:pPr marL="228600" lvl="0" indent="-228600" algn="l">
                        <a:lnSpc>
                          <a:spcPct val="100000"/>
                        </a:lnSpc>
                        <a:spcBef>
                          <a:spcPts val="0"/>
                        </a:spcBef>
                        <a:spcAft>
                          <a:spcPts val="0"/>
                        </a:spcAft>
                        <a:buAutoNum type="arabicPeriod"/>
                      </a:pPr>
                      <a:r>
                        <a:rPr lang="en-US" sz="1000" b="0" i="0" u="none" strike="noStrike" noProof="0">
                          <a:solidFill>
                            <a:srgbClr val="000000"/>
                          </a:solidFill>
                          <a:latin typeface="Arial"/>
                        </a:rPr>
                        <a:t>For eligible/ approved activities: </a:t>
                      </a:r>
                      <a:r>
                        <a:rPr lang="en-US" sz="1000" b="1" i="0" u="sng" strike="noStrike" noProof="0">
                          <a:solidFill>
                            <a:srgbClr val="000000"/>
                          </a:solidFill>
                          <a:latin typeface="Arial"/>
                        </a:rPr>
                        <a:t>Within 30 days  of liquidation </a:t>
                      </a:r>
                      <a:r>
                        <a:rPr lang="en-US" sz="1000" b="0" i="0" u="none" strike="noStrike" noProof="0">
                          <a:solidFill>
                            <a:srgbClr val="000000"/>
                          </a:solidFill>
                          <a:latin typeface="Arial"/>
                        </a:rPr>
                        <a:t>of approved activities, but</a:t>
                      </a:r>
                      <a:r>
                        <a:rPr lang="en-US" sz="1000" b="1" i="0" u="none" strike="noStrike" noProof="0">
                          <a:solidFill>
                            <a:srgbClr val="000000"/>
                          </a:solidFill>
                          <a:latin typeface="Arial"/>
                        </a:rPr>
                        <a:t> </a:t>
                      </a:r>
                      <a:r>
                        <a:rPr lang="en-US" sz="1000" b="1" i="0" u="sng" strike="noStrike" noProof="0">
                          <a:solidFill>
                            <a:srgbClr val="000000"/>
                          </a:solidFill>
                          <a:latin typeface="Arial"/>
                        </a:rPr>
                        <a:t>no later than February 28, 2026</a:t>
                      </a:r>
                      <a:endParaRPr lang="en-US" sz="1000" u="sng"/>
                    </a:p>
                    <a:p>
                      <a:pPr lvl="0">
                        <a:buNone/>
                      </a:pPr>
                      <a:endParaRPr lang="en-US" u="sng">
                        <a:latin typeface="Arial"/>
                      </a:endParaRPr>
                    </a:p>
                  </a:txBody>
                  <a:tcPr/>
                </a:tc>
                <a:extLst>
                  <a:ext uri="{0D108BD9-81ED-4DB2-BD59-A6C34878D82A}">
                    <a16:rowId xmlns:a16="http://schemas.microsoft.com/office/drawing/2014/main" val="2290660974"/>
                  </a:ext>
                </a:extLst>
              </a:tr>
              <a:tr h="692357">
                <a:tc>
                  <a:txBody>
                    <a:bodyPr/>
                    <a:lstStyle/>
                    <a:p>
                      <a:pPr lvl="0" algn="l">
                        <a:lnSpc>
                          <a:spcPct val="100000"/>
                        </a:lnSpc>
                        <a:spcBef>
                          <a:spcPts val="0"/>
                        </a:spcBef>
                        <a:spcAft>
                          <a:spcPts val="0"/>
                        </a:spcAft>
                        <a:buNone/>
                      </a:pPr>
                      <a:r>
                        <a:rPr lang="en-US" sz="1000" b="1" i="0" u="none" strike="noStrike" noProof="0">
                          <a:solidFill>
                            <a:schemeClr val="tx1"/>
                          </a:solidFill>
                          <a:latin typeface="Arial"/>
                        </a:rPr>
                        <a:t>To apply for a liquidation extension</a:t>
                      </a:r>
                      <a:r>
                        <a:rPr lang="en-US" sz="1000" b="0" i="0" u="none" strike="noStrike" noProof="0">
                          <a:solidFill>
                            <a:schemeClr val="tx1"/>
                          </a:solidFill>
                          <a:latin typeface="Arial"/>
                        </a:rPr>
                        <a:t>, please click </a:t>
                      </a:r>
                      <a:r>
                        <a:rPr lang="en-US" sz="1000" b="1" i="0" u="none" strike="noStrike" noProof="0">
                          <a:solidFill>
                            <a:srgbClr val="FF0000"/>
                          </a:solidFill>
                          <a:latin typeface="Arial"/>
                          <a:hlinkClick r:id="rId2">
                            <a:extLst>
                              <a:ext uri="{A12FA001-AC4F-418D-AE19-62706E023703}">
                                <ahyp:hlinkClr xmlns:ahyp="http://schemas.microsoft.com/office/drawing/2018/hyperlinkcolor" val="tx"/>
                              </a:ext>
                            </a:extLst>
                          </a:hlinkClick>
                        </a:rPr>
                        <a:t>HERE</a:t>
                      </a:r>
                      <a:r>
                        <a:rPr lang="en-US" sz="1000" b="0" i="0" u="none" strike="noStrike" noProof="0">
                          <a:solidFill>
                            <a:schemeClr val="tx1"/>
                          </a:solidFill>
                          <a:latin typeface="Arial"/>
                        </a:rPr>
                        <a:t> to go to the GME home page where you will find directions on how to submit your proposal.</a:t>
                      </a:r>
                    </a:p>
                    <a:p>
                      <a:pPr lvl="0">
                        <a:buNone/>
                      </a:pPr>
                      <a:endParaRPr lang="en-US" sz="1200" b="1">
                        <a:solidFill>
                          <a:schemeClr val="tx1"/>
                        </a:solidFill>
                        <a:latin typeface="Arial"/>
                      </a:endParaRPr>
                    </a:p>
                  </a:txBody>
                  <a:tcPr/>
                </a:tc>
                <a:tc>
                  <a:txBody>
                    <a:bodyPr/>
                    <a:lstStyle/>
                    <a:p>
                      <a:r>
                        <a:rPr lang="en-US" sz="1000">
                          <a:latin typeface="Arial"/>
                        </a:rPr>
                        <a:t>NA</a:t>
                      </a:r>
                    </a:p>
                  </a:txBody>
                  <a:tcPr/>
                </a:tc>
                <a:tc>
                  <a:txBody>
                    <a:bodyPr/>
                    <a:lstStyle/>
                    <a:p>
                      <a:pPr lvl="0">
                        <a:buNone/>
                      </a:pPr>
                      <a:r>
                        <a:rPr lang="en-US" sz="1000" b="0" i="0" u="none" strike="noStrike" noProof="0">
                          <a:solidFill>
                            <a:srgbClr val="000000"/>
                          </a:solidFill>
                          <a:latin typeface="Arial"/>
                        </a:rPr>
                        <a:t>Submit proposal in GME by </a:t>
                      </a:r>
                      <a:r>
                        <a:rPr lang="en-US" sz="1000" b="1" u="sng">
                          <a:latin typeface="Arial"/>
                        </a:rPr>
                        <a:t>July 19, 2024</a:t>
                      </a:r>
                    </a:p>
                    <a:p>
                      <a:pPr lvl="0">
                        <a:buNone/>
                      </a:pPr>
                      <a:endParaRPr lang="en-US" sz="1000" b="0" i="0" u="none" strike="noStrike" noProof="0">
                        <a:solidFill>
                          <a:srgbClr val="FF0000"/>
                        </a:solidFill>
                        <a:latin typeface="Arial"/>
                      </a:endParaRPr>
                    </a:p>
                    <a:p>
                      <a:pPr lvl="0">
                        <a:buNone/>
                      </a:pPr>
                      <a:r>
                        <a:rPr lang="en-US" sz="1000" b="0" i="0" u="none" strike="noStrike" noProof="0">
                          <a:solidFill>
                            <a:srgbClr val="FF0000"/>
                          </a:solidFill>
                          <a:latin typeface="Arial"/>
                        </a:rPr>
                        <a:t>High Risk LEAs (FY25) are NOT eligible </a:t>
                      </a:r>
                      <a:endParaRPr lang="en-US" sz="1000" b="0">
                        <a:solidFill>
                          <a:srgbClr val="FF0000"/>
                        </a:solidFill>
                      </a:endParaRPr>
                    </a:p>
                  </a:txBody>
                  <a:tcPr/>
                </a:tc>
                <a:extLst>
                  <a:ext uri="{0D108BD9-81ED-4DB2-BD59-A6C34878D82A}">
                    <a16:rowId xmlns:a16="http://schemas.microsoft.com/office/drawing/2014/main" val="2878218648"/>
                  </a:ext>
                </a:extLst>
              </a:tr>
            </a:tbl>
          </a:graphicData>
        </a:graphic>
      </p:graphicFrame>
      <p:sp>
        <p:nvSpPr>
          <p:cNvPr id="5" name="TextBox 4">
            <a:extLst>
              <a:ext uri="{FF2B5EF4-FFF2-40B4-BE49-F238E27FC236}">
                <a16:creationId xmlns:a16="http://schemas.microsoft.com/office/drawing/2014/main" id="{CB808ED5-6790-792A-CF3C-F907AECCCAF0}"/>
              </a:ext>
            </a:extLst>
          </p:cNvPr>
          <p:cNvSpPr txBox="1"/>
          <p:nvPr/>
        </p:nvSpPr>
        <p:spPr>
          <a:xfrm>
            <a:off x="127000" y="5725450"/>
            <a:ext cx="11938000"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buClr>
                <a:srgbClr val="53C10C"/>
              </a:buClr>
              <a:buSzPct val="85000"/>
            </a:pPr>
            <a:r>
              <a:rPr lang="en-US" sz="1000">
                <a:solidFill>
                  <a:srgbClr val="FFFFFF"/>
                </a:solidFill>
                <a:latin typeface="Arial"/>
                <a:cs typeface="Segoe UI"/>
              </a:rPr>
              <a:t>All LEAs will lose the option of submitting a reimbursement request when the project ends on 09/30/24 </a:t>
            </a:r>
            <a:r>
              <a:rPr lang="en-US" sz="1000" u="sng">
                <a:solidFill>
                  <a:srgbClr val="FFFFFF"/>
                </a:solidFill>
                <a:latin typeface="Arial"/>
                <a:cs typeface="Segoe UI"/>
              </a:rPr>
              <a:t>unless a liquidation extension has been pre-approved for eligible activities.</a:t>
            </a:r>
            <a:r>
              <a:rPr lang="en-US" sz="1000">
                <a:solidFill>
                  <a:srgbClr val="FFFFFF"/>
                </a:solidFill>
                <a:latin typeface="Arial"/>
                <a:cs typeface="Segoe UI"/>
              </a:rPr>
              <a:t>​</a:t>
            </a:r>
            <a:r>
              <a:rPr lang="en-US" sz="1000">
                <a:latin typeface="Arial"/>
                <a:cs typeface="Segoe UI"/>
              </a:rPr>
              <a:t>​</a:t>
            </a:r>
          </a:p>
          <a:p>
            <a:pPr algn="ctr">
              <a:buClr>
                <a:srgbClr val="53C10C"/>
              </a:buClr>
              <a:buSzPct val="85000"/>
            </a:pPr>
            <a:r>
              <a:rPr lang="en-US" sz="1000">
                <a:solidFill>
                  <a:srgbClr val="FFFFFF"/>
                </a:solidFill>
                <a:latin typeface="Arial"/>
                <a:cs typeface="Segoe UI"/>
              </a:rPr>
              <a:t>​</a:t>
            </a:r>
            <a:r>
              <a:rPr lang="en-US" sz="1000">
                <a:latin typeface="Arial"/>
                <a:cs typeface="Segoe UI"/>
              </a:rPr>
              <a:t>​</a:t>
            </a:r>
          </a:p>
          <a:p>
            <a:pPr algn="ctr">
              <a:buClr>
                <a:srgbClr val="53C10C"/>
              </a:buClr>
              <a:buSzPct val="85000"/>
            </a:pPr>
            <a:r>
              <a:rPr lang="en-US" sz="1000">
                <a:solidFill>
                  <a:srgbClr val="FFFFFF"/>
                </a:solidFill>
                <a:latin typeface="Arial"/>
                <a:cs typeface="Segoe UI"/>
              </a:rPr>
              <a:t>An LEA </a:t>
            </a:r>
            <a:r>
              <a:rPr lang="en-US" sz="1000" b="1">
                <a:solidFill>
                  <a:srgbClr val="FFFFFF"/>
                </a:solidFill>
                <a:latin typeface="Arial"/>
                <a:cs typeface="Segoe UI"/>
              </a:rPr>
              <a:t>can</a:t>
            </a:r>
            <a:r>
              <a:rPr lang="en-US" sz="1000">
                <a:solidFill>
                  <a:srgbClr val="FFFFFF"/>
                </a:solidFill>
                <a:latin typeface="Arial"/>
                <a:cs typeface="Segoe UI"/>
              </a:rPr>
              <a:t> submit a completion report with approved final expenditures before December 29, 2024.​</a:t>
            </a:r>
            <a:r>
              <a:rPr lang="en-US" sz="1000">
                <a:latin typeface="Arial"/>
                <a:cs typeface="Segoe UI"/>
              </a:rPr>
              <a:t>​</a:t>
            </a:r>
          </a:p>
          <a:p>
            <a:pPr algn="ctr">
              <a:buClr>
                <a:srgbClr val="53C10C"/>
              </a:buClr>
              <a:buSzPct val="85000"/>
            </a:pPr>
            <a:r>
              <a:rPr lang="en-US" sz="1000">
                <a:solidFill>
                  <a:srgbClr val="FFFFFF"/>
                </a:solidFill>
                <a:latin typeface="Arial"/>
                <a:cs typeface="Segoe UI"/>
              </a:rPr>
              <a:t>​</a:t>
            </a:r>
            <a:r>
              <a:rPr lang="en-US" sz="1000">
                <a:latin typeface="Arial"/>
                <a:cs typeface="Segoe UI"/>
              </a:rPr>
              <a:t>​</a:t>
            </a:r>
          </a:p>
          <a:p>
            <a:pPr algn="ctr">
              <a:buClr>
                <a:srgbClr val="53C10C"/>
              </a:buClr>
              <a:buSzPct val="85000"/>
            </a:pPr>
            <a:r>
              <a:rPr lang="en-US" sz="1000">
                <a:solidFill>
                  <a:srgbClr val="FFFFFF"/>
                </a:solidFill>
                <a:latin typeface="Arial"/>
                <a:cs typeface="Segoe UI"/>
              </a:rPr>
              <a:t>The final completion report for projects approved for late liquidation will be due within 30 days of final liquidation of the specific expenses, but no later than February 28, 2026.​</a:t>
            </a:r>
            <a:r>
              <a:rPr lang="en-US" sz="1000">
                <a:latin typeface="Arial"/>
                <a:cs typeface="Segoe UI"/>
              </a:rPr>
              <a:t>​</a:t>
            </a:r>
          </a:p>
        </p:txBody>
      </p:sp>
    </p:spTree>
    <p:extLst>
      <p:ext uri="{BB962C8B-B14F-4D97-AF65-F5344CB8AC3E}">
        <p14:creationId xmlns:p14="http://schemas.microsoft.com/office/powerpoint/2010/main" val="100053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B2DA9E4-19DA-F5FD-8444-7AF0A3103B58}"/>
              </a:ext>
            </a:extLst>
          </p:cNvPr>
          <p:cNvGraphicFramePr>
            <a:graphicFrameLocks noGrp="1"/>
          </p:cNvGraphicFramePr>
          <p:nvPr>
            <p:extLst>
              <p:ext uri="{D42A27DB-BD31-4B8C-83A1-F6EECF244321}">
                <p14:modId xmlns:p14="http://schemas.microsoft.com/office/powerpoint/2010/main" val="3355397838"/>
              </p:ext>
            </p:extLst>
          </p:nvPr>
        </p:nvGraphicFramePr>
        <p:xfrm>
          <a:off x="160079" y="1874521"/>
          <a:ext cx="9194234" cy="4639402"/>
        </p:xfrm>
        <a:graphic>
          <a:graphicData uri="http://schemas.openxmlformats.org/drawingml/2006/table">
            <a:tbl>
              <a:tblPr firstRow="1" bandRow="1">
                <a:tableStyleId>{5C22544A-7EE6-4342-B048-85BDC9FD1C3A}</a:tableStyleId>
              </a:tblPr>
              <a:tblGrid>
                <a:gridCol w="2390679">
                  <a:extLst>
                    <a:ext uri="{9D8B030D-6E8A-4147-A177-3AD203B41FA5}">
                      <a16:colId xmlns:a16="http://schemas.microsoft.com/office/drawing/2014/main" val="2547870639"/>
                    </a:ext>
                  </a:extLst>
                </a:gridCol>
                <a:gridCol w="2206437">
                  <a:extLst>
                    <a:ext uri="{9D8B030D-6E8A-4147-A177-3AD203B41FA5}">
                      <a16:colId xmlns:a16="http://schemas.microsoft.com/office/drawing/2014/main" val="2950767811"/>
                    </a:ext>
                  </a:extLst>
                </a:gridCol>
                <a:gridCol w="2298559">
                  <a:extLst>
                    <a:ext uri="{9D8B030D-6E8A-4147-A177-3AD203B41FA5}">
                      <a16:colId xmlns:a16="http://schemas.microsoft.com/office/drawing/2014/main" val="419212366"/>
                    </a:ext>
                  </a:extLst>
                </a:gridCol>
                <a:gridCol w="2298559">
                  <a:extLst>
                    <a:ext uri="{9D8B030D-6E8A-4147-A177-3AD203B41FA5}">
                      <a16:colId xmlns:a16="http://schemas.microsoft.com/office/drawing/2014/main" val="1973826611"/>
                    </a:ext>
                  </a:extLst>
                </a:gridCol>
              </a:tblGrid>
              <a:tr h="881485">
                <a:tc>
                  <a:txBody>
                    <a:bodyPr/>
                    <a:lstStyle/>
                    <a:p>
                      <a:r>
                        <a:rPr lang="en-US" sz="1400">
                          <a:latin typeface="Arial"/>
                        </a:rPr>
                        <a:t>Possible Justification for Liquidation Extension</a:t>
                      </a:r>
                    </a:p>
                  </a:txBody>
                  <a:tcPr>
                    <a:solidFill>
                      <a:srgbClr val="003B92"/>
                    </a:solidFill>
                  </a:tcPr>
                </a:tc>
                <a:tc>
                  <a:txBody>
                    <a:bodyPr/>
                    <a:lstStyle/>
                    <a:p>
                      <a:r>
                        <a:rPr lang="en-US" sz="1400">
                          <a:latin typeface="Arial"/>
                        </a:rPr>
                        <a:t>Obligation must occur by:</a:t>
                      </a:r>
                    </a:p>
                  </a:txBody>
                  <a:tcPr>
                    <a:solidFill>
                      <a:srgbClr val="003B92"/>
                    </a:solidFill>
                  </a:tcPr>
                </a:tc>
                <a:tc>
                  <a:txBody>
                    <a:bodyPr/>
                    <a:lstStyle/>
                    <a:p>
                      <a:r>
                        <a:rPr lang="en-US" sz="1400">
                          <a:latin typeface="Arial"/>
                        </a:rPr>
                        <a:t>LEA Liquidation by:</a:t>
                      </a:r>
                    </a:p>
                  </a:txBody>
                  <a:tcPr>
                    <a:solidFill>
                      <a:srgbClr val="003B92"/>
                    </a:solidFill>
                  </a:tcPr>
                </a:tc>
                <a:tc>
                  <a:txBody>
                    <a:bodyPr/>
                    <a:lstStyle/>
                    <a:p>
                      <a:r>
                        <a:rPr lang="en-US" sz="1400">
                          <a:latin typeface="Arial"/>
                        </a:rPr>
                        <a:t>Final Completion Report due by:</a:t>
                      </a:r>
                    </a:p>
                  </a:txBody>
                  <a:tcPr>
                    <a:solidFill>
                      <a:srgbClr val="003B92"/>
                    </a:solidFill>
                  </a:tcPr>
                </a:tc>
                <a:extLst>
                  <a:ext uri="{0D108BD9-81ED-4DB2-BD59-A6C34878D82A}">
                    <a16:rowId xmlns:a16="http://schemas.microsoft.com/office/drawing/2014/main" val="3761335272"/>
                  </a:ext>
                </a:extLst>
              </a:tr>
              <a:tr h="1549562">
                <a:tc>
                  <a:txBody>
                    <a:bodyPr/>
                    <a:lstStyle/>
                    <a:p>
                      <a:r>
                        <a:rPr lang="en-US" sz="1400" b="1">
                          <a:latin typeface="Arial"/>
                        </a:rPr>
                        <a:t>Unforeseeable Delays </a:t>
                      </a:r>
                      <a:br>
                        <a:rPr lang="en-US" sz="1400">
                          <a:latin typeface="Arial"/>
                        </a:rPr>
                      </a:br>
                      <a:r>
                        <a:rPr lang="en-US" sz="1400" i="1">
                          <a:latin typeface="Arial"/>
                        </a:rPr>
                        <a:t>(EXAMPLE of 14-month maximum extension for delays in remodeling due to parts)</a:t>
                      </a:r>
                    </a:p>
                  </a:txBody>
                  <a:tcPr/>
                </a:tc>
                <a:tc>
                  <a:txBody>
                    <a:bodyPr/>
                    <a:lstStyle/>
                    <a:p>
                      <a:pPr algn="ctr"/>
                      <a:endParaRPr lang="en-US" sz="1400">
                        <a:latin typeface="Arial"/>
                      </a:endParaRPr>
                    </a:p>
                    <a:p>
                      <a:pPr lvl="0" algn="ctr">
                        <a:buNone/>
                      </a:pPr>
                      <a:r>
                        <a:rPr lang="en-US" sz="1400">
                          <a:latin typeface="Arial"/>
                        </a:rPr>
                        <a:t>September 30, 2024</a:t>
                      </a:r>
                    </a:p>
                  </a:txBody>
                  <a:tcPr/>
                </a:tc>
                <a:tc>
                  <a:txBody>
                    <a:bodyPr/>
                    <a:lstStyle/>
                    <a:p>
                      <a:pPr algn="ctr"/>
                      <a:endParaRPr lang="en-US" sz="1400">
                        <a:latin typeface="Arial"/>
                      </a:endParaRPr>
                    </a:p>
                    <a:p>
                      <a:pPr lvl="0" algn="ctr">
                        <a:buNone/>
                      </a:pPr>
                      <a:r>
                        <a:rPr lang="en-US" sz="1400">
                          <a:latin typeface="Arial"/>
                        </a:rPr>
                        <a:t>February 28, 2026</a:t>
                      </a:r>
                    </a:p>
                  </a:txBody>
                  <a:tcPr/>
                </a:tc>
                <a:tc>
                  <a:txBody>
                    <a:bodyPr/>
                    <a:lstStyle/>
                    <a:p>
                      <a:pPr algn="ctr"/>
                      <a:endParaRPr lang="en-US" sz="1400">
                        <a:latin typeface="Arial"/>
                      </a:endParaRPr>
                    </a:p>
                    <a:p>
                      <a:pPr lvl="0" algn="ctr">
                        <a:buNone/>
                      </a:pPr>
                      <a:r>
                        <a:rPr lang="en-US" sz="1400">
                          <a:latin typeface="Arial"/>
                        </a:rPr>
                        <a:t>February 28, 2026</a:t>
                      </a:r>
                    </a:p>
                  </a:txBody>
                  <a:tcPr/>
                </a:tc>
                <a:extLst>
                  <a:ext uri="{0D108BD9-81ED-4DB2-BD59-A6C34878D82A}">
                    <a16:rowId xmlns:a16="http://schemas.microsoft.com/office/drawing/2014/main" val="3310041235"/>
                  </a:ext>
                </a:extLst>
              </a:tr>
              <a:tr h="2208355">
                <a:tc>
                  <a:txBody>
                    <a:bodyPr/>
                    <a:lstStyle/>
                    <a:p>
                      <a:r>
                        <a:rPr lang="en-US" sz="1400" b="1">
                          <a:latin typeface="Arial"/>
                        </a:rPr>
                        <a:t>Continuity of Educational Services</a:t>
                      </a:r>
                      <a:br>
                        <a:rPr lang="en-US" sz="1400">
                          <a:latin typeface="Arial"/>
                        </a:rPr>
                      </a:br>
                      <a:r>
                        <a:rPr lang="en-US" sz="1400" i="1">
                          <a:latin typeface="Arial"/>
                        </a:rPr>
                        <a:t>(EXAMPLE of a 6-month extension of 3rd party tutoring to complete school-year service)</a:t>
                      </a:r>
                    </a:p>
                  </a:txBody>
                  <a:tcPr/>
                </a:tc>
                <a:tc>
                  <a:txBody>
                    <a:bodyPr/>
                    <a:lstStyle/>
                    <a:p>
                      <a:pPr algn="ctr"/>
                      <a:endParaRPr lang="en-US" sz="1400">
                        <a:latin typeface="Arial"/>
                      </a:endParaRPr>
                    </a:p>
                    <a:p>
                      <a:pPr lvl="0" algn="ctr">
                        <a:buNone/>
                      </a:pPr>
                      <a:endParaRPr lang="en-US" sz="1400">
                        <a:latin typeface="Arial"/>
                      </a:endParaRPr>
                    </a:p>
                    <a:p>
                      <a:pPr lvl="0" algn="ctr">
                        <a:buNone/>
                      </a:pPr>
                      <a:r>
                        <a:rPr lang="en-US" sz="1400">
                          <a:latin typeface="Arial"/>
                        </a:rPr>
                        <a:t>September 30, 2024</a:t>
                      </a:r>
                    </a:p>
                  </a:txBody>
                  <a:tcPr/>
                </a:tc>
                <a:tc>
                  <a:txBody>
                    <a:bodyPr/>
                    <a:lstStyle/>
                    <a:p>
                      <a:pPr algn="ctr"/>
                      <a:endParaRPr lang="en-US" sz="1400">
                        <a:latin typeface="Arial"/>
                      </a:endParaRPr>
                    </a:p>
                    <a:p>
                      <a:pPr lvl="0" algn="ctr">
                        <a:buNone/>
                      </a:pPr>
                      <a:endParaRPr lang="en-US" sz="1400">
                        <a:latin typeface="Arial"/>
                      </a:endParaRPr>
                    </a:p>
                    <a:p>
                      <a:pPr lvl="0" algn="ctr">
                        <a:buNone/>
                      </a:pPr>
                      <a:r>
                        <a:rPr lang="en-US" sz="1400">
                          <a:latin typeface="Arial"/>
                        </a:rPr>
                        <a:t>June 30, 2025</a:t>
                      </a:r>
                    </a:p>
                  </a:txBody>
                  <a:tcPr/>
                </a:tc>
                <a:tc>
                  <a:txBody>
                    <a:bodyPr/>
                    <a:lstStyle/>
                    <a:p>
                      <a:endParaRPr lang="en-US" sz="1400">
                        <a:latin typeface="Arial"/>
                      </a:endParaRPr>
                    </a:p>
                    <a:p>
                      <a:pPr lvl="0" algn="ctr">
                        <a:buNone/>
                      </a:pPr>
                      <a:endParaRPr lang="en-US" sz="1400">
                        <a:latin typeface="Arial"/>
                      </a:endParaRPr>
                    </a:p>
                    <a:p>
                      <a:pPr lvl="0" algn="ctr">
                        <a:buNone/>
                      </a:pPr>
                      <a:r>
                        <a:rPr lang="en-US" sz="1400">
                          <a:latin typeface="Arial"/>
                        </a:rPr>
                        <a:t>Within 30-days of liquidation</a:t>
                      </a:r>
                    </a:p>
                  </a:txBody>
                  <a:tcPr/>
                </a:tc>
                <a:extLst>
                  <a:ext uri="{0D108BD9-81ED-4DB2-BD59-A6C34878D82A}">
                    <a16:rowId xmlns:a16="http://schemas.microsoft.com/office/drawing/2014/main" val="2485337261"/>
                  </a:ext>
                </a:extLst>
              </a:tr>
            </a:tbl>
          </a:graphicData>
        </a:graphic>
      </p:graphicFrame>
      <p:sp>
        <p:nvSpPr>
          <p:cNvPr id="10" name="TextBox 9">
            <a:extLst>
              <a:ext uri="{FF2B5EF4-FFF2-40B4-BE49-F238E27FC236}">
                <a16:creationId xmlns:a16="http://schemas.microsoft.com/office/drawing/2014/main" id="{9C986240-E662-A290-5D61-C17CEB93483A}"/>
              </a:ext>
            </a:extLst>
          </p:cNvPr>
          <p:cNvSpPr txBox="1"/>
          <p:nvPr/>
        </p:nvSpPr>
        <p:spPr>
          <a:xfrm>
            <a:off x="3656838" y="661262"/>
            <a:ext cx="2439162" cy="646331"/>
          </a:xfrm>
          <a:prstGeom prst="rect">
            <a:avLst/>
          </a:prstGeom>
          <a:noFill/>
        </p:spPr>
        <p:txBody>
          <a:bodyPr wrap="square">
            <a:spAutoFit/>
          </a:bodyPr>
          <a:lstStyle/>
          <a:p>
            <a:r>
              <a:rPr lang="en-US" sz="3600">
                <a:solidFill>
                  <a:prstClr val="white"/>
                </a:solidFill>
                <a:latin typeface="Arial"/>
                <a:ea typeface="Open Sans"/>
                <a:cs typeface="Calibri"/>
              </a:rPr>
              <a:t>Examples:</a:t>
            </a:r>
            <a:endParaRPr lang="en-US"/>
          </a:p>
        </p:txBody>
      </p:sp>
    </p:spTree>
    <p:extLst>
      <p:ext uri="{BB962C8B-B14F-4D97-AF65-F5344CB8AC3E}">
        <p14:creationId xmlns:p14="http://schemas.microsoft.com/office/powerpoint/2010/main" val="263407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C935-7817-A469-16C4-8B42EF4F0432}"/>
              </a:ext>
            </a:extLst>
          </p:cNvPr>
          <p:cNvSpPr>
            <a:spLocks noGrp="1"/>
          </p:cNvSpPr>
          <p:nvPr>
            <p:ph type="title"/>
          </p:nvPr>
        </p:nvSpPr>
        <p:spPr>
          <a:xfrm>
            <a:off x="801189" y="291476"/>
            <a:ext cx="10591800" cy="590980"/>
          </a:xfrm>
        </p:spPr>
        <p:txBody>
          <a:bodyPr lIns="91440" tIns="45720" rIns="91440" bIns="45720" anchor="t"/>
          <a:lstStyle/>
          <a:p>
            <a:pPr algn="ctr"/>
            <a:r>
              <a:rPr lang="en-US" sz="3600">
                <a:latin typeface="Arial"/>
                <a:ea typeface="Open Sans"/>
                <a:cs typeface="Calibri"/>
              </a:rPr>
              <a:t>Important Dates</a:t>
            </a:r>
            <a:br>
              <a:rPr lang="en-US" sz="3600">
                <a:latin typeface="Arial"/>
                <a:ea typeface="Open Sans"/>
                <a:cs typeface="Calibri"/>
              </a:rPr>
            </a:br>
            <a:endParaRPr lang="en-US"/>
          </a:p>
        </p:txBody>
      </p:sp>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4" name="TextBox 3">
            <a:extLst>
              <a:ext uri="{FF2B5EF4-FFF2-40B4-BE49-F238E27FC236}">
                <a16:creationId xmlns:a16="http://schemas.microsoft.com/office/drawing/2014/main" id="{FE12367B-1B06-CB6A-6AF9-3BCAEFC297DA}"/>
              </a:ext>
            </a:extLst>
          </p:cNvPr>
          <p:cNvSpPr txBox="1"/>
          <p:nvPr/>
        </p:nvSpPr>
        <p:spPr>
          <a:xfrm>
            <a:off x="230150" y="1287770"/>
            <a:ext cx="11727708"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lr>
                <a:srgbClr val="53C10C"/>
              </a:buClr>
              <a:buSzPct val="85000"/>
            </a:pPr>
            <a:r>
              <a:rPr lang="en-US" sz="2000" dirty="0">
                <a:solidFill>
                  <a:srgbClr val="FCAF18"/>
                </a:solidFill>
                <a:latin typeface="Arial"/>
                <a:ea typeface="Calibri Light"/>
                <a:cs typeface="Calibri Light"/>
              </a:rPr>
              <a:t>July 19, 2024</a:t>
            </a:r>
            <a:r>
              <a:rPr lang="en-US" sz="2000" dirty="0">
                <a:solidFill>
                  <a:schemeClr val="bg1"/>
                </a:solidFill>
                <a:latin typeface="Arial"/>
                <a:ea typeface="Calibri Light"/>
                <a:cs typeface="Calibri Light"/>
              </a:rPr>
              <a:t> Deadline to submit proposal for liquidation extensions to GME</a:t>
            </a:r>
          </a:p>
          <a:p>
            <a:endParaRPr lang="en-US" sz="2000">
              <a:solidFill>
                <a:schemeClr val="bg1"/>
              </a:solidFill>
              <a:latin typeface="Arial"/>
              <a:ea typeface="Calibri Light"/>
              <a:cs typeface="Calibri Light"/>
            </a:endParaRPr>
          </a:p>
          <a:p>
            <a:r>
              <a:rPr lang="en-US" sz="2000" dirty="0">
                <a:solidFill>
                  <a:srgbClr val="FCAF18"/>
                </a:solidFill>
                <a:latin typeface="Arial"/>
                <a:ea typeface="Calibri Light"/>
                <a:cs typeface="Calibri Light"/>
              </a:rPr>
              <a:t>September 1, 2024 </a:t>
            </a:r>
            <a:r>
              <a:rPr lang="en-US" sz="2000" dirty="0">
                <a:solidFill>
                  <a:schemeClr val="bg1"/>
                </a:solidFill>
                <a:latin typeface="Arial"/>
                <a:ea typeface="Calibri Light"/>
                <a:cs typeface="Calibri Light"/>
              </a:rPr>
              <a:t>Final grant revisions must be submitted to ADE for approval</a:t>
            </a:r>
          </a:p>
          <a:p>
            <a:endParaRPr lang="en-US" sz="2000">
              <a:solidFill>
                <a:schemeClr val="bg1"/>
              </a:solidFill>
              <a:latin typeface="Arial"/>
              <a:ea typeface="Calibri Light"/>
              <a:cs typeface="Calibri Light" panose="020F0302020204030204" pitchFamily="34" charset="0"/>
            </a:endParaRPr>
          </a:p>
          <a:p>
            <a:r>
              <a:rPr lang="en-US" sz="2000" dirty="0">
                <a:solidFill>
                  <a:srgbClr val="FCAF18"/>
                </a:solidFill>
                <a:latin typeface="Arial"/>
                <a:ea typeface="Calibri Light"/>
                <a:cs typeface="Calibri Light"/>
              </a:rPr>
              <a:t>September 30, 2024</a:t>
            </a:r>
            <a:r>
              <a:rPr lang="en-US" sz="2000" dirty="0">
                <a:solidFill>
                  <a:schemeClr val="bg1"/>
                </a:solidFill>
                <a:latin typeface="Arial"/>
                <a:ea typeface="Calibri Light"/>
                <a:cs typeface="Calibri Light"/>
              </a:rPr>
              <a:t> ESSER III project end date</a:t>
            </a:r>
            <a:endParaRPr lang="en-US" sz="2000" dirty="0">
              <a:solidFill>
                <a:schemeClr val="bg1"/>
              </a:solidFill>
              <a:latin typeface="Arial"/>
              <a:ea typeface="Calibri Light"/>
              <a:cs typeface="Calibri Light" panose="020F0302020204030204" pitchFamily="34" charset="0"/>
            </a:endParaRPr>
          </a:p>
          <a:p>
            <a:pPr marL="800100" lvl="1" indent="-342900">
              <a:buFont typeface="Courier New"/>
              <a:buChar char="o"/>
            </a:pPr>
            <a:r>
              <a:rPr lang="en-US" sz="1200" dirty="0">
                <a:solidFill>
                  <a:schemeClr val="bg1"/>
                </a:solidFill>
                <a:latin typeface="Arial"/>
                <a:ea typeface="Calibri Light"/>
                <a:cs typeface="Calibri Light"/>
              </a:rPr>
              <a:t>All funds must be properly obligated (director approved) or they will be forfeited</a:t>
            </a:r>
            <a:endParaRPr lang="en-US" sz="1200" dirty="0">
              <a:solidFill>
                <a:schemeClr val="bg1"/>
              </a:solidFill>
              <a:latin typeface="Arial"/>
              <a:ea typeface="Calibri Light"/>
              <a:cs typeface="Calibri Light" panose="020F0302020204030204" pitchFamily="34" charset="0"/>
            </a:endParaRPr>
          </a:p>
          <a:p>
            <a:pPr marL="800100" lvl="1" indent="-342900">
              <a:buFont typeface="Courier New"/>
              <a:buChar char="o"/>
            </a:pPr>
            <a:r>
              <a:rPr lang="en-US" sz="1200" dirty="0">
                <a:solidFill>
                  <a:schemeClr val="bg1"/>
                </a:solidFill>
                <a:latin typeface="Arial"/>
                <a:ea typeface="Calibri Light"/>
                <a:cs typeface="Calibri Light"/>
              </a:rPr>
              <a:t>LEA will no longer be able to submit a revision</a:t>
            </a:r>
            <a:endParaRPr lang="en-US" sz="1200" dirty="0">
              <a:solidFill>
                <a:schemeClr val="bg1"/>
              </a:solidFill>
              <a:latin typeface="Arial"/>
              <a:ea typeface="Calibri Light"/>
              <a:cs typeface="Calibri Light" panose="020F0302020204030204" pitchFamily="34" charset="0"/>
            </a:endParaRPr>
          </a:p>
          <a:p>
            <a:pPr marL="800100" lvl="1" indent="-342900">
              <a:buFont typeface="Courier New"/>
              <a:buChar char="o"/>
            </a:pPr>
            <a:r>
              <a:rPr lang="en-US" sz="1200" dirty="0">
                <a:solidFill>
                  <a:schemeClr val="bg1"/>
                </a:solidFill>
                <a:latin typeface="Arial"/>
                <a:ea typeface="Calibri Light"/>
                <a:cs typeface="Calibri Light"/>
              </a:rPr>
              <a:t>LEA will not be able to submit a reimbursement request after September 30, 2024 (LEA may request reimbursement for final expenditures with completion report)</a:t>
            </a:r>
          </a:p>
          <a:p>
            <a:pPr lvl="1"/>
            <a:r>
              <a:rPr lang="en-US" sz="2000" dirty="0">
                <a:solidFill>
                  <a:schemeClr val="bg1"/>
                </a:solidFill>
                <a:latin typeface="Arial"/>
                <a:ea typeface="Calibri Light"/>
                <a:cs typeface="Calibri Light"/>
              </a:rPr>
              <a:t> </a:t>
            </a:r>
            <a:endParaRPr lang="en-US" dirty="0">
              <a:solidFill>
                <a:schemeClr val="bg1"/>
              </a:solidFill>
            </a:endParaRPr>
          </a:p>
          <a:p>
            <a:endParaRPr lang="en-US" sz="2000">
              <a:solidFill>
                <a:schemeClr val="bg1"/>
              </a:solidFill>
              <a:latin typeface="Arial"/>
              <a:ea typeface="Calibri Light"/>
              <a:cs typeface="Calibri Light" panose="020F0302020204030204" pitchFamily="34" charset="0"/>
            </a:endParaRPr>
          </a:p>
          <a:p>
            <a:endParaRPr lang="en-US" sz="2000">
              <a:solidFill>
                <a:schemeClr val="bg1"/>
              </a:solidFill>
              <a:latin typeface="Arial"/>
              <a:ea typeface="Calibri Light"/>
              <a:cs typeface="Calibri Light" panose="020F0302020204030204" pitchFamily="34" charset="0"/>
            </a:endParaRPr>
          </a:p>
        </p:txBody>
      </p:sp>
      <p:sp>
        <p:nvSpPr>
          <p:cNvPr id="8" name="TextBox 7">
            <a:extLst>
              <a:ext uri="{FF2B5EF4-FFF2-40B4-BE49-F238E27FC236}">
                <a16:creationId xmlns:a16="http://schemas.microsoft.com/office/drawing/2014/main" id="{6886AFCC-E2E5-4652-F67F-A9BF27C4E6CD}"/>
              </a:ext>
            </a:extLst>
          </p:cNvPr>
          <p:cNvSpPr txBox="1"/>
          <p:nvPr/>
        </p:nvSpPr>
        <p:spPr>
          <a:xfrm>
            <a:off x="228601" y="4114800"/>
            <a:ext cx="11549741"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lr>
                <a:srgbClr val="53C10C"/>
              </a:buClr>
              <a:buSzPct val="85000"/>
            </a:pPr>
            <a:r>
              <a:rPr lang="en-US" sz="2000" dirty="0">
                <a:solidFill>
                  <a:srgbClr val="FCAF18"/>
                </a:solidFill>
                <a:latin typeface="Arial"/>
                <a:cs typeface="Arial"/>
              </a:rPr>
              <a:t>December 29, 2024</a:t>
            </a:r>
            <a:r>
              <a:rPr lang="en-US" sz="2000" dirty="0">
                <a:solidFill>
                  <a:schemeClr val="bg1"/>
                </a:solidFill>
                <a:latin typeface="Arial"/>
                <a:cs typeface="Arial"/>
              </a:rPr>
              <a:t> Completion report must be submitted prior to this date</a:t>
            </a:r>
          </a:p>
          <a:p>
            <a:endParaRPr lang="en-US" sz="2000">
              <a:solidFill>
                <a:schemeClr val="bg1"/>
              </a:solidFill>
              <a:latin typeface="Arial"/>
              <a:cs typeface="Arial"/>
            </a:endParaRPr>
          </a:p>
          <a:p>
            <a:pPr>
              <a:buClr>
                <a:srgbClr val="53C10C"/>
              </a:buClr>
              <a:buSzPct val="85000"/>
            </a:pPr>
            <a:r>
              <a:rPr lang="en-US" sz="2000" dirty="0">
                <a:solidFill>
                  <a:srgbClr val="FCAF18"/>
                </a:solidFill>
                <a:latin typeface="Arial"/>
                <a:cs typeface="Arial"/>
              </a:rPr>
              <a:t>February 28, 2026 </a:t>
            </a:r>
            <a:r>
              <a:rPr lang="en-US" sz="2000" dirty="0">
                <a:solidFill>
                  <a:schemeClr val="bg1"/>
                </a:solidFill>
                <a:latin typeface="Arial"/>
                <a:cs typeface="Arial"/>
              </a:rPr>
              <a:t>Completion report deadline for expenditures approved for liquidation extension</a:t>
            </a:r>
          </a:p>
        </p:txBody>
      </p:sp>
    </p:spTree>
    <p:extLst>
      <p:ext uri="{BB962C8B-B14F-4D97-AF65-F5344CB8AC3E}">
        <p14:creationId xmlns:p14="http://schemas.microsoft.com/office/powerpoint/2010/main" val="14416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C935-7817-A469-16C4-8B42EF4F0432}"/>
              </a:ext>
            </a:extLst>
          </p:cNvPr>
          <p:cNvSpPr>
            <a:spLocks noGrp="1"/>
          </p:cNvSpPr>
          <p:nvPr>
            <p:ph type="title"/>
          </p:nvPr>
        </p:nvSpPr>
        <p:spPr>
          <a:xfrm>
            <a:off x="801189" y="388941"/>
            <a:ext cx="10591800" cy="679584"/>
          </a:xfrm>
        </p:spPr>
        <p:txBody>
          <a:bodyPr/>
          <a:lstStyle/>
          <a:p>
            <a:pPr algn="ctr"/>
            <a:r>
              <a:rPr lang="en-US" sz="3600">
                <a:latin typeface="Arial"/>
                <a:ea typeface="Open Sans"/>
                <a:cs typeface="Calibri"/>
              </a:rPr>
              <a:t>Next Steps</a:t>
            </a:r>
            <a:endParaRPr lang="en-US"/>
          </a:p>
        </p:txBody>
      </p:sp>
      <p:pic>
        <p:nvPicPr>
          <p:cNvPr id="3" name="Picture 2" descr="Logo&#10;&#10;Description automatically generated">
            <a:extLst>
              <a:ext uri="{FF2B5EF4-FFF2-40B4-BE49-F238E27FC236}">
                <a16:creationId xmlns:a16="http://schemas.microsoft.com/office/drawing/2014/main" id="{5304E006-8FA0-1991-396C-EC91A8D29365}"/>
              </a:ext>
            </a:extLst>
          </p:cNvPr>
          <p:cNvPicPr>
            <a:picLocks noChangeAspect="1"/>
          </p:cNvPicPr>
          <p:nvPr/>
        </p:nvPicPr>
        <p:blipFill>
          <a:blip r:embed="rId2"/>
          <a:stretch>
            <a:fillRect/>
          </a:stretch>
        </p:blipFill>
        <p:spPr>
          <a:xfrm>
            <a:off x="100149" y="5361613"/>
            <a:ext cx="1402080" cy="1402080"/>
          </a:xfrm>
          <a:prstGeom prst="rect">
            <a:avLst/>
          </a:prstGeom>
        </p:spPr>
      </p:pic>
      <p:sp>
        <p:nvSpPr>
          <p:cNvPr id="5" name="TextBox 4">
            <a:extLst>
              <a:ext uri="{FF2B5EF4-FFF2-40B4-BE49-F238E27FC236}">
                <a16:creationId xmlns:a16="http://schemas.microsoft.com/office/drawing/2014/main" id="{549DE229-2D99-31E0-2E8D-830BD80A6553}"/>
              </a:ext>
            </a:extLst>
          </p:cNvPr>
          <p:cNvSpPr txBox="1"/>
          <p:nvPr/>
        </p:nvSpPr>
        <p:spPr>
          <a:xfrm>
            <a:off x="1502229" y="1068525"/>
            <a:ext cx="9193617" cy="57554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Clr>
                <a:schemeClr val="bg1"/>
              </a:buClr>
              <a:buSzPct val="85000"/>
              <a:buAutoNum type="arabicPeriod"/>
            </a:pPr>
            <a:r>
              <a:rPr lang="en-US" sz="1600">
                <a:solidFill>
                  <a:schemeClr val="bg1"/>
                </a:solidFill>
                <a:latin typeface="Arial"/>
                <a:cs typeface="Calibri Light"/>
              </a:rPr>
              <a:t>Determine if your ESSER III grant has properly obligated expenditures that are eligible for a liquidation extension request.</a:t>
            </a:r>
            <a:endParaRPr lang="en-US" sz="1600">
              <a:solidFill>
                <a:schemeClr val="bg1"/>
              </a:solidFill>
              <a:ea typeface="Calibri" panose="020F0502020204030204"/>
              <a:cs typeface="Times New Roman" panose="02020603050405020304"/>
            </a:endParaRPr>
          </a:p>
          <a:p>
            <a:pPr marL="342900" indent="-342900">
              <a:buClr>
                <a:schemeClr val="bg1"/>
              </a:buClr>
              <a:buSzPct val="85000"/>
              <a:buAutoNum type="arabicPeriod"/>
            </a:pPr>
            <a:endParaRPr lang="en-US" sz="1600">
              <a:solidFill>
                <a:schemeClr val="bg1"/>
              </a:solidFill>
              <a:latin typeface="Arial"/>
              <a:cs typeface="Calibri Light"/>
            </a:endParaRPr>
          </a:p>
          <a:p>
            <a:pPr marL="342900" indent="-342900">
              <a:buClr>
                <a:schemeClr val="bg1"/>
              </a:buClr>
              <a:buSzPct val="85000"/>
              <a:buFont typeface="+mj-lt"/>
              <a:buAutoNum type="arabicPeriod"/>
            </a:pPr>
            <a:r>
              <a:rPr lang="en-US" sz="1600">
                <a:solidFill>
                  <a:srgbClr val="FCAF18"/>
                </a:solidFill>
                <a:latin typeface="Arial"/>
                <a:cs typeface="Calibri Light"/>
              </a:rPr>
              <a:t>Realistically</a:t>
            </a:r>
            <a:r>
              <a:rPr lang="en-US" sz="1600">
                <a:solidFill>
                  <a:schemeClr val="bg1"/>
                </a:solidFill>
                <a:latin typeface="Arial"/>
                <a:cs typeface="Calibri Light"/>
              </a:rPr>
              <a:t> consider whether you will need to liquidate funds beyond the automatic 90 day liquidation period (December 29, 2024) to:</a:t>
            </a:r>
            <a:endParaRPr lang="en-US" sz="1600">
              <a:solidFill>
                <a:schemeClr val="bg1"/>
              </a:solidFill>
              <a:latin typeface="Arial"/>
              <a:cs typeface="Calibri Light" panose="020F0302020204030204" pitchFamily="34" charset="0"/>
            </a:endParaRPr>
          </a:p>
          <a:p>
            <a:pPr marL="342900" indent="-342900">
              <a:buClr>
                <a:schemeClr val="bg1"/>
              </a:buClr>
              <a:buSzPct val="85000"/>
              <a:buFont typeface="+mj-lt"/>
              <a:buAutoNum type="arabicPeriod"/>
            </a:pPr>
            <a:endParaRPr lang="en-US" sz="1600">
              <a:solidFill>
                <a:schemeClr val="bg1"/>
              </a:solidFill>
              <a:latin typeface="Arial"/>
              <a:cs typeface="Calibri Light"/>
            </a:endParaRPr>
          </a:p>
          <a:p>
            <a:pPr marL="1257300" lvl="1" indent="-342900">
              <a:buClr>
                <a:schemeClr val="bg1"/>
              </a:buClr>
              <a:buSzPct val="85000"/>
              <a:buFont typeface="Wingdings" panose="05000000000000000000" pitchFamily="2" charset="2"/>
              <a:buChar char="§"/>
            </a:pPr>
            <a:r>
              <a:rPr lang="en-US" sz="1600">
                <a:solidFill>
                  <a:schemeClr val="bg1"/>
                </a:solidFill>
                <a:latin typeface="Arial"/>
                <a:cs typeface="Arial"/>
              </a:rPr>
              <a:t>complete an already approved construction project that has unforeseen delays</a:t>
            </a:r>
            <a:endParaRPr lang="en-US" sz="1600">
              <a:solidFill>
                <a:schemeClr val="bg1"/>
              </a:solidFill>
              <a:latin typeface="Arial"/>
              <a:cs typeface="Calibri Light"/>
            </a:endParaRPr>
          </a:p>
          <a:p>
            <a:pPr marL="914400" lvl="1">
              <a:buClr>
                <a:schemeClr val="bg1"/>
              </a:buClr>
            </a:pPr>
            <a:endParaRPr lang="en-US" sz="1600">
              <a:solidFill>
                <a:schemeClr val="bg1"/>
              </a:solidFill>
              <a:latin typeface="Arial"/>
              <a:cs typeface="Arial"/>
            </a:endParaRPr>
          </a:p>
          <a:p>
            <a:pPr marL="1257300" lvl="1" indent="-342900">
              <a:buClr>
                <a:schemeClr val="bg1"/>
              </a:buClr>
              <a:buFont typeface="Wingdings" panose="05000000000000000000" pitchFamily="2" charset="2"/>
              <a:buChar char="§"/>
            </a:pPr>
            <a:r>
              <a:rPr lang="en-US" sz="1600">
                <a:solidFill>
                  <a:schemeClr val="bg1"/>
                </a:solidFill>
                <a:latin typeface="Arial"/>
                <a:cs typeface="Arial"/>
              </a:rPr>
              <a:t>or to fulfill 3rd party contracts for educational services (</a:t>
            </a:r>
            <a:r>
              <a:rPr lang="en-US" sz="1600" err="1">
                <a:solidFill>
                  <a:schemeClr val="bg1"/>
                </a:solidFill>
                <a:latin typeface="Arial"/>
                <a:cs typeface="Arial"/>
              </a:rPr>
              <a:t>eg</a:t>
            </a:r>
            <a:r>
              <a:rPr lang="en-US" sz="1600">
                <a:solidFill>
                  <a:schemeClr val="bg1"/>
                </a:solidFill>
                <a:latin typeface="Arial"/>
                <a:cs typeface="Arial"/>
              </a:rPr>
              <a:t>: to provide tutoring until the end of the school year)</a:t>
            </a:r>
          </a:p>
          <a:p>
            <a:pPr marL="800100" lvl="1" indent="-342900">
              <a:buClr>
                <a:srgbClr val="53C10C"/>
              </a:buClr>
              <a:buSzPct val="85000"/>
              <a:buFont typeface="Wingdings"/>
              <a:buChar char="§"/>
            </a:pPr>
            <a:endParaRPr lang="en-US" sz="1600">
              <a:solidFill>
                <a:schemeClr val="bg1"/>
              </a:solidFill>
              <a:latin typeface="Arial"/>
              <a:cs typeface="Calibri Light"/>
            </a:endParaRPr>
          </a:p>
          <a:p>
            <a:pPr marL="342900" indent="-342900">
              <a:buClr>
                <a:srgbClr val="53C10C"/>
              </a:buClr>
              <a:buSzPct val="85000"/>
              <a:buAutoNum type="arabicPeriod"/>
            </a:pPr>
            <a:endParaRPr lang="en-US" sz="1600">
              <a:solidFill>
                <a:schemeClr val="bg1"/>
              </a:solidFill>
              <a:latin typeface="Arial"/>
              <a:cs typeface="Calibri Light"/>
            </a:endParaRPr>
          </a:p>
          <a:p>
            <a:pPr marL="342900" indent="-342900">
              <a:buAutoNum type="arabicPeriod"/>
            </a:pPr>
            <a:r>
              <a:rPr lang="en-US" sz="1600">
                <a:solidFill>
                  <a:schemeClr val="bg1"/>
                </a:solidFill>
                <a:latin typeface="Arial"/>
                <a:cs typeface="Calibri Light"/>
              </a:rPr>
              <a:t>A proposal for a liquidation extension must be submitted </a:t>
            </a:r>
            <a:r>
              <a:rPr lang="en-US" sz="1600">
                <a:solidFill>
                  <a:srgbClr val="FCAF18"/>
                </a:solidFill>
                <a:latin typeface="Arial"/>
                <a:cs typeface="Calibri Light"/>
                <a:hlinkClick r:id="rId3">
                  <a:extLst>
                    <a:ext uri="{A12FA001-AC4F-418D-AE19-62706E023703}">
                      <ahyp:hlinkClr xmlns:ahyp="http://schemas.microsoft.com/office/drawing/2018/hyperlinkcolor" val="tx"/>
                    </a:ext>
                  </a:extLst>
                </a:hlinkClick>
              </a:rPr>
              <a:t>HERE</a:t>
            </a:r>
            <a:r>
              <a:rPr lang="en-US" sz="1600">
                <a:solidFill>
                  <a:srgbClr val="FCAF18"/>
                </a:solidFill>
                <a:latin typeface="Arial"/>
                <a:cs typeface="Calibri Light"/>
              </a:rPr>
              <a:t>  </a:t>
            </a:r>
            <a:r>
              <a:rPr lang="en-US" sz="1600">
                <a:solidFill>
                  <a:srgbClr val="FFFFFF"/>
                </a:solidFill>
                <a:latin typeface="Arial"/>
                <a:cs typeface="Calibri Light"/>
              </a:rPr>
              <a:t>b</a:t>
            </a:r>
            <a:r>
              <a:rPr lang="en-US" sz="1600">
                <a:solidFill>
                  <a:schemeClr val="bg1"/>
                </a:solidFill>
                <a:latin typeface="Arial"/>
                <a:cs typeface="Calibri Light"/>
              </a:rPr>
              <a:t>y </a:t>
            </a:r>
            <a:r>
              <a:rPr lang="en-US" sz="1600" u="sng">
                <a:solidFill>
                  <a:srgbClr val="FCAF18"/>
                </a:solidFill>
                <a:latin typeface="Arial"/>
                <a:cs typeface="Calibri Light"/>
              </a:rPr>
              <a:t>July 19, 2024.</a:t>
            </a:r>
            <a:endParaRPr lang="en-US" sz="1600">
              <a:solidFill>
                <a:srgbClr val="FCAF18"/>
              </a:solidFill>
              <a:latin typeface="Arial"/>
              <a:cs typeface="Calibri Light" panose="020F0302020204030204" pitchFamily="34" charset="0"/>
            </a:endParaRPr>
          </a:p>
          <a:p>
            <a:pPr marL="800100" lvl="1" indent="-342900">
              <a:buFont typeface="Wingdings"/>
              <a:buChar char="§"/>
            </a:pPr>
            <a:endParaRPr lang="en-US" sz="1200" b="1">
              <a:solidFill>
                <a:srgbClr val="FF0000"/>
              </a:solidFill>
              <a:latin typeface="Arial"/>
              <a:cs typeface="Arial"/>
            </a:endParaRPr>
          </a:p>
          <a:p>
            <a:pPr marL="1257300" lvl="2" indent="-342900">
              <a:buFont typeface="Wingdings"/>
              <a:buChar char="§"/>
            </a:pPr>
            <a:r>
              <a:rPr lang="en-US" sz="1200" b="1">
                <a:solidFill>
                  <a:srgbClr val="FCAF18"/>
                </a:solidFill>
                <a:latin typeface="Arial"/>
                <a:cs typeface="Arial"/>
              </a:rPr>
              <a:t>High Risk LEAs (FY25) are NOT eligible </a:t>
            </a:r>
            <a:endParaRPr lang="en-US" sz="1600">
              <a:solidFill>
                <a:srgbClr val="FCAF18"/>
              </a:solidFill>
              <a:latin typeface="Arial"/>
              <a:cs typeface="Calibri Light"/>
            </a:endParaRPr>
          </a:p>
          <a:p>
            <a:pPr marL="800100" lvl="1" indent="-342900">
              <a:buFont typeface="Wingdings"/>
              <a:buChar char="§"/>
            </a:pPr>
            <a:endParaRPr lang="en-US" sz="1200" b="1">
              <a:solidFill>
                <a:srgbClr val="FF0000"/>
              </a:solidFill>
              <a:latin typeface="Arial"/>
              <a:cs typeface="Arial"/>
            </a:endParaRPr>
          </a:p>
          <a:p>
            <a:pPr marL="342900" indent="-342900">
              <a:buAutoNum type="arabicPeriod"/>
            </a:pPr>
            <a:r>
              <a:rPr lang="en-US" sz="1600">
                <a:solidFill>
                  <a:schemeClr val="bg1"/>
                </a:solidFill>
                <a:latin typeface="Arial"/>
                <a:cs typeface="Calibri Light"/>
              </a:rPr>
              <a:t>Wait for the US Department of Education and Arizona Department of Education to approve or deny your proposal.</a:t>
            </a:r>
            <a:endParaRPr lang="en-US" sz="1600">
              <a:solidFill>
                <a:schemeClr val="bg1"/>
              </a:solidFill>
              <a:latin typeface="Arial"/>
              <a:cs typeface="Calibri Light" panose="020F0302020204030204" pitchFamily="34" charset="0"/>
            </a:endParaRPr>
          </a:p>
          <a:p>
            <a:pPr marL="342900" indent="-342900">
              <a:buAutoNum type="arabicPeriod"/>
            </a:pPr>
            <a:endParaRPr lang="en-US" sz="1600">
              <a:solidFill>
                <a:schemeClr val="bg1"/>
              </a:solidFill>
              <a:latin typeface="Arial"/>
              <a:cs typeface="Calibri Light"/>
            </a:endParaRPr>
          </a:p>
          <a:p>
            <a:pPr marL="342900" indent="-342900">
              <a:buAutoNum type="arabicPeriod"/>
            </a:pPr>
            <a:r>
              <a:rPr lang="en-US" sz="1600">
                <a:solidFill>
                  <a:schemeClr val="bg1"/>
                </a:solidFill>
                <a:latin typeface="Arial"/>
                <a:cs typeface="Calibri Light"/>
              </a:rPr>
              <a:t>If your proposal is approved, wait for further instructions from ADE on how to proceed.</a:t>
            </a:r>
            <a:endParaRPr lang="en-US" sz="1600">
              <a:solidFill>
                <a:schemeClr val="bg1"/>
              </a:solidFill>
              <a:latin typeface="Arial"/>
              <a:cs typeface="Calibri Light" panose="020F0302020204030204" pitchFamily="34" charset="0"/>
            </a:endParaRPr>
          </a:p>
          <a:p>
            <a:pPr marL="457200" indent="-457200">
              <a:buClr>
                <a:srgbClr val="53C10C"/>
              </a:buClr>
              <a:buSzPct val="85000"/>
              <a:buAutoNum type="arabicPeriod"/>
            </a:pPr>
            <a:endParaRPr lang="en-US" sz="2000">
              <a:solidFill>
                <a:schemeClr val="bg1"/>
              </a:solidFill>
              <a:latin typeface="Calibri Light" panose="020F0302020204030204" pitchFamily="34" charset="0"/>
              <a:ea typeface="Calibri Light" panose="020F0302020204030204" pitchFamily="34" charset="0"/>
              <a:cs typeface="Calibri Light" panose="020F0302020204030204" pitchFamily="34" charset="0"/>
            </a:endParaRPr>
          </a:p>
          <a:p>
            <a:pPr>
              <a:buClr>
                <a:srgbClr val="53C10C"/>
              </a:buClr>
              <a:buSzPct val="85000"/>
            </a:pPr>
            <a:endParaRPr lang="en-US" sz="2000">
              <a:solidFill>
                <a:schemeClr val="bg1"/>
              </a:solidFill>
              <a:latin typeface="Calibri Light" panose="020F0302020204030204" pitchFamily="34" charset="0"/>
              <a:ea typeface="Calibri Light" panose="020F0302020204030204" pitchFamily="34" charset="0"/>
              <a:cs typeface="Calibri Light" panose="020F0302020204030204" pitchFamily="34" charset="0"/>
            </a:endParaRPr>
          </a:p>
          <a:p>
            <a:pPr>
              <a:buClr>
                <a:srgbClr val="53C10C"/>
              </a:buClr>
              <a:buSzPct val="85000"/>
            </a:pPr>
            <a:endParaRPr lang="en-US" sz="2000">
              <a:solidFill>
                <a:schemeClr val="bg1"/>
              </a:solidFill>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35907401"/>
      </p:ext>
    </p:extLst>
  </p:cSld>
  <p:clrMapOvr>
    <a:masterClrMapping/>
  </p:clrMapOvr>
</p:sld>
</file>

<file path=ppt/theme/theme1.xml><?xml version="1.0" encoding="utf-8"?>
<a:theme xmlns:a="http://schemas.openxmlformats.org/drawingml/2006/main" name="FTF Theme, 2018">
  <a:themeElements>
    <a:clrScheme name="2023 ADE Branding">
      <a:dk1>
        <a:srgbClr val="002D72"/>
      </a:dk1>
      <a:lt1>
        <a:sysClr val="window" lastClr="FFFFFF"/>
      </a:lt1>
      <a:dk2>
        <a:srgbClr val="002D72"/>
      </a:dk2>
      <a:lt2>
        <a:srgbClr val="FFFFFF"/>
      </a:lt2>
      <a:accent1>
        <a:srgbClr val="002D72"/>
      </a:accent1>
      <a:accent2>
        <a:srgbClr val="910048"/>
      </a:accent2>
      <a:accent3>
        <a:srgbClr val="CB6015"/>
      </a:accent3>
      <a:accent4>
        <a:srgbClr val="496089"/>
      </a:accent4>
      <a:accent5>
        <a:srgbClr val="A4576D"/>
      </a:accent5>
      <a:accent6>
        <a:srgbClr val="DC8C7C"/>
      </a:accent6>
      <a:hlink>
        <a:srgbClr val="B47E8C"/>
      </a:hlink>
      <a:folHlink>
        <a:srgbClr val="ECC3BB"/>
      </a:folHlink>
    </a:clrScheme>
    <a:fontScheme name="2023 ADE Brand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285750" indent="-285750" algn="l">
          <a:buClr>
            <a:srgbClr val="53C10C"/>
          </a:buClr>
          <a:buSzPct val="85000"/>
          <a:buFont typeface="Arial" panose="020B0604020202020204" pitchFamily="34" charset="0"/>
          <a:buChar char="•"/>
          <a:defRPr sz="2000" b="0" i="0" dirty="0" smtClean="0">
            <a:solidFill>
              <a:srgbClr val="5A5D5C"/>
            </a:solidFill>
            <a:latin typeface="Calibri Light" panose="020F0302020204030204" pitchFamily="34" charset="0"/>
            <a:cs typeface="Calibri Light" panose="020F03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678238288DF545BBD02E2FE646DAA5" ma:contentTypeVersion="16" ma:contentTypeDescription="Create a new document." ma:contentTypeScope="" ma:versionID="5a6dc926eb143a1c17200e38f4902d13">
  <xsd:schema xmlns:xsd="http://www.w3.org/2001/XMLSchema" xmlns:xs="http://www.w3.org/2001/XMLSchema" xmlns:p="http://schemas.microsoft.com/office/2006/metadata/properties" xmlns:ns2="b93271ff-d955-4964-bb80-35fd27cab11f" xmlns:ns3="00d5c9ee-0ba1-4792-974e-1a8d575a9153" xmlns:ns4="f69ac7c7-1a2e-46bd-a988-685139f8f258" targetNamespace="http://schemas.microsoft.com/office/2006/metadata/properties" ma:root="true" ma:fieldsID="08e42e2c35435051e43e476bb1d66717" ns2:_="" ns3:_="" ns4:_="">
    <xsd:import namespace="b93271ff-d955-4964-bb80-35fd27cab11f"/>
    <xsd:import namespace="00d5c9ee-0ba1-4792-974e-1a8d575a9153"/>
    <xsd:import namespace="f69ac7c7-1a2e-46bd-a988-685139f8f25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271ff-d955-4964-bb80-35fd27cab1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db50a19-44cd-47bf-aae0-69db42930db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d5c9ee-0ba1-4792-974e-1a8d575a915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69ac7c7-1a2e-46bd-a988-685139f8f25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5ab63b5-323b-40a7-ac37-33b3233a9e5a}" ma:internalName="TaxCatchAll" ma:showField="CatchAllData" ma:web="00d5c9ee-0ba1-4792-974e-1a8d575a91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69ac7c7-1a2e-46bd-a988-685139f8f258" xsi:nil="true"/>
    <lcf76f155ced4ddcb4097134ff3c332f xmlns="b93271ff-d955-4964-bb80-35fd27cab11f">
      <Terms xmlns="http://schemas.microsoft.com/office/infopath/2007/PartnerControls"/>
    </lcf76f155ced4ddcb4097134ff3c332f>
    <SharedWithUsers xmlns="00d5c9ee-0ba1-4792-974e-1a8d575a9153">
      <UserInfo>
        <DisplayName>Oliver, Catherine</DisplayName>
        <AccountId>141</AccountId>
        <AccountType/>
      </UserInfo>
    </SharedWithUsers>
  </documentManagement>
</p:properties>
</file>

<file path=customXml/itemProps1.xml><?xml version="1.0" encoding="utf-8"?>
<ds:datastoreItem xmlns:ds="http://schemas.openxmlformats.org/officeDocument/2006/customXml" ds:itemID="{E341CC18-A54E-440B-8C11-1A3782FEF25A}">
  <ds:schemaRefs>
    <ds:schemaRef ds:uri="00d5c9ee-0ba1-4792-974e-1a8d575a9153"/>
    <ds:schemaRef ds:uri="b93271ff-d955-4964-bb80-35fd27cab11f"/>
    <ds:schemaRef ds:uri="f69ac7c7-1a2e-46bd-a988-685139f8f2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4987F97-98C5-45D1-99FB-1F4E7911316C}">
  <ds:schemaRefs>
    <ds:schemaRef ds:uri="http://schemas.microsoft.com/sharepoint/v3/contenttype/forms"/>
  </ds:schemaRefs>
</ds:datastoreItem>
</file>

<file path=customXml/itemProps3.xml><?xml version="1.0" encoding="utf-8"?>
<ds:datastoreItem xmlns:ds="http://schemas.openxmlformats.org/officeDocument/2006/customXml" ds:itemID="{B7BBEEE5-391C-4E22-A797-CD70D6309131}">
  <ds:schemaRefs>
    <ds:schemaRef ds:uri="00d5c9ee-0ba1-4792-974e-1a8d575a9153"/>
    <ds:schemaRef ds:uri="981b1879-079f-4bfe-b72e-dd5756959421"/>
    <ds:schemaRef ds:uri="b93271ff-d955-4964-bb80-35fd27cab11f"/>
    <ds:schemaRef ds:uri="cc47469a-2ecf-47b1-ba9a-ce2912518832"/>
    <ds:schemaRef ds:uri="f69ac7c7-1a2e-46bd-a988-685139f8f25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1221</Words>
  <Application>Microsoft Office PowerPoint</Application>
  <PresentationFormat>Widescreen</PresentationFormat>
  <Paragraphs>158</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Calibri Light</vt:lpstr>
      <vt:lpstr>Courier New</vt:lpstr>
      <vt:lpstr>Open Sans</vt:lpstr>
      <vt:lpstr>Oswald</vt:lpstr>
      <vt:lpstr>Wingdings</vt:lpstr>
      <vt:lpstr>Wingdings,Sans-Serif</vt:lpstr>
      <vt:lpstr>FTF Theme, 2018</vt:lpstr>
      <vt:lpstr>Liquidation Extension Guide </vt:lpstr>
      <vt:lpstr>The project end date for ESSER III remains September 30, 2024 </vt:lpstr>
      <vt:lpstr>Activities Eligible for Liquidation Extension   An Extension is NOT AUTOMATIC and must be approved by both the    the Arizona Department of Education and US Department of Education  </vt:lpstr>
      <vt:lpstr>PowerPoint Presentation</vt:lpstr>
      <vt:lpstr>What does it mean to “Liquidate” Funds?</vt:lpstr>
      <vt:lpstr>PowerPoint Presentation</vt:lpstr>
      <vt:lpstr>PowerPoint Presentation</vt:lpstr>
      <vt:lpstr>Important Dates </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Schlabach</dc:creator>
  <cp:lastModifiedBy>Bean, Colleen</cp:lastModifiedBy>
  <cp:revision>34</cp:revision>
  <cp:lastPrinted>2019-07-09T15:51:45Z</cp:lastPrinted>
  <dcterms:created xsi:type="dcterms:W3CDTF">2018-03-20T17:28:56Z</dcterms:created>
  <dcterms:modified xsi:type="dcterms:W3CDTF">2024-07-03T19:29:51Z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0x010100CA678238288DF545BBD02E2FE646DAA5</vt:lpwstr>
  </property>
  <property fmtid="{D5CDD505-2E9C-101B-9397-08002B2CF9AE}" pid="3" name="MediaServiceImageTags">
    <vt:lpwstr/>
  </property>
</Properties>
</file>