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 id="2147483685" r:id="rId2"/>
    <p:sldMasterId id="2147483959" r:id="rId3"/>
  </p:sldMasterIdLst>
  <p:notesMasterIdLst>
    <p:notesMasterId r:id="rId43"/>
  </p:notesMasterIdLst>
  <p:sldIdLst>
    <p:sldId id="266" r:id="rId4"/>
    <p:sldId id="258" r:id="rId5"/>
    <p:sldId id="267" r:id="rId6"/>
    <p:sldId id="269" r:id="rId7"/>
    <p:sldId id="298" r:id="rId8"/>
    <p:sldId id="300" r:id="rId9"/>
    <p:sldId id="299" r:id="rId10"/>
    <p:sldId id="261" r:id="rId11"/>
    <p:sldId id="272" r:id="rId12"/>
    <p:sldId id="323" r:id="rId13"/>
    <p:sldId id="325" r:id="rId14"/>
    <p:sldId id="326" r:id="rId15"/>
    <p:sldId id="270" r:id="rId16"/>
    <p:sldId id="287" r:id="rId17"/>
    <p:sldId id="303" r:id="rId18"/>
    <p:sldId id="305" r:id="rId19"/>
    <p:sldId id="314" r:id="rId20"/>
    <p:sldId id="321" r:id="rId21"/>
    <p:sldId id="327" r:id="rId22"/>
    <p:sldId id="302" r:id="rId23"/>
    <p:sldId id="307" r:id="rId24"/>
    <p:sldId id="308" r:id="rId25"/>
    <p:sldId id="309" r:id="rId26"/>
    <p:sldId id="310" r:id="rId27"/>
    <p:sldId id="271" r:id="rId28"/>
    <p:sldId id="328" r:id="rId29"/>
    <p:sldId id="293" r:id="rId30"/>
    <p:sldId id="313" r:id="rId31"/>
    <p:sldId id="329" r:id="rId32"/>
    <p:sldId id="273" r:id="rId33"/>
    <p:sldId id="319" r:id="rId34"/>
    <p:sldId id="316" r:id="rId35"/>
    <p:sldId id="291" r:id="rId36"/>
    <p:sldId id="296" r:id="rId37"/>
    <p:sldId id="264" r:id="rId38"/>
    <p:sldId id="320" r:id="rId39"/>
    <p:sldId id="262" r:id="rId40"/>
    <p:sldId id="263" r:id="rId41"/>
    <p:sldId id="265"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6F67E47-FBC7-92A3-CC4B-0514246C4A41}" name="Oliver, Lisa" initials="" userId="S::Lisa.Oliver@azed.gov::7e0550a0-b0b6-469f-804e-ba562aa0b6f6" providerId="AD"/>
  <p188:author id="{8ED6A457-CF57-85A2-EC42-B9789C6191C3}" name="Middlebrook, Candis" initials="CM" userId="S::Candis.Middlebrook@azed.gov::ddd7cbf3-9156-4a93-9c07-d1b0eff58a81"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B64EC6-8468-4156-8F7A-B38E993E0387}" v="16" dt="2024-01-19T17:45:47.6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58" autoAdjust="0"/>
    <p:restoredTop sz="70675" autoAdjust="0"/>
  </p:normalViewPr>
  <p:slideViewPr>
    <p:cSldViewPr snapToGrid="0">
      <p:cViewPr varScale="1">
        <p:scale>
          <a:sx n="80" d="100"/>
          <a:sy n="80" d="100"/>
        </p:scale>
        <p:origin x="2040" y="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50" Type="http://schemas.microsoft.com/office/2018/10/relationships/authors" Target="author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ddlebrook, Candis" userId="ddd7cbf3-9156-4a93-9c07-d1b0eff58a81" providerId="ADAL" clId="{2457B69F-AB8A-48D3-9866-267C77F8DA42}"/>
    <pc:docChg chg="modSld">
      <pc:chgData name="Middlebrook, Candis" userId="ddd7cbf3-9156-4a93-9c07-d1b0eff58a81" providerId="ADAL" clId="{2457B69F-AB8A-48D3-9866-267C77F8DA42}" dt="2024-01-19T21:38:09.987" v="3" actId="6549"/>
      <pc:docMkLst>
        <pc:docMk/>
      </pc:docMkLst>
      <pc:sldChg chg="modNotesTx">
        <pc:chgData name="Middlebrook, Candis" userId="ddd7cbf3-9156-4a93-9c07-d1b0eff58a81" providerId="ADAL" clId="{2457B69F-AB8A-48D3-9866-267C77F8DA42}" dt="2024-01-19T21:36:09.050" v="0" actId="6549"/>
        <pc:sldMkLst>
          <pc:docMk/>
          <pc:sldMk cId="480305111" sldId="267"/>
        </pc:sldMkLst>
      </pc:sldChg>
      <pc:sldChg chg="modNotesTx">
        <pc:chgData name="Middlebrook, Candis" userId="ddd7cbf3-9156-4a93-9c07-d1b0eff58a81" providerId="ADAL" clId="{2457B69F-AB8A-48D3-9866-267C77F8DA42}" dt="2024-01-19T21:38:09.987" v="3" actId="6549"/>
        <pc:sldMkLst>
          <pc:docMk/>
          <pc:sldMk cId="2071364058" sldId="296"/>
        </pc:sldMkLst>
      </pc:sldChg>
      <pc:sldChg chg="modNotesTx">
        <pc:chgData name="Middlebrook, Candis" userId="ddd7cbf3-9156-4a93-9c07-d1b0eff58a81" providerId="ADAL" clId="{2457B69F-AB8A-48D3-9866-267C77F8DA42}" dt="2024-01-19T21:37:45.468" v="1" actId="6549"/>
        <pc:sldMkLst>
          <pc:docMk/>
          <pc:sldMk cId="1924616153" sldId="313"/>
        </pc:sldMkLst>
      </pc:sldChg>
      <pc:sldChg chg="modNotesTx">
        <pc:chgData name="Middlebrook, Candis" userId="ddd7cbf3-9156-4a93-9c07-d1b0eff58a81" providerId="ADAL" clId="{2457B69F-AB8A-48D3-9866-267C77F8DA42}" dt="2024-01-19T21:37:55.234" v="2" actId="6549"/>
        <pc:sldMkLst>
          <pc:docMk/>
          <pc:sldMk cId="3464139029" sldId="31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EF7DB2-06A2-40D2-B89C-F4401E10B1D2}" type="datetimeFigureOut">
              <a:rPr lang="en-US" smtClean="0"/>
              <a:t>1/19/2024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E95CB3-02EB-4BEF-8AEE-6998B5591CC8}" type="slidenum">
              <a:rPr lang="en-US" smtClean="0"/>
              <a:t>‹#›</a:t>
            </a:fld>
            <a:endParaRPr lang="en-US"/>
          </a:p>
        </p:txBody>
      </p:sp>
    </p:spTree>
    <p:extLst>
      <p:ext uri="{BB962C8B-B14F-4D97-AF65-F5344CB8AC3E}">
        <p14:creationId xmlns:p14="http://schemas.microsoft.com/office/powerpoint/2010/main" val="3111429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0981EC-A823-47D5-95C6-B00D6C46769C}" type="slidenum">
              <a:rPr lang="en-US" smtClean="0"/>
              <a:t>3</a:t>
            </a:fld>
            <a:endParaRPr lang="en-US"/>
          </a:p>
        </p:txBody>
      </p:sp>
    </p:spTree>
    <p:extLst>
      <p:ext uri="{BB962C8B-B14F-4D97-AF65-F5344CB8AC3E}">
        <p14:creationId xmlns:p14="http://schemas.microsoft.com/office/powerpoint/2010/main" val="3941102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 Level Implications</a:t>
            </a:r>
          </a:p>
          <a:p>
            <a:r>
              <a:rPr lang="en-US" b="1" dirty="0"/>
              <a:t> TA Log into TestNav as a student</a:t>
            </a:r>
          </a:p>
          <a:p>
            <a:r>
              <a:rPr lang="en-US" dirty="0"/>
              <a:t> Share their username/password for PearsonAccess Next- </a:t>
            </a:r>
            <a:r>
              <a:rPr lang="en-US" b="1" dirty="0"/>
              <a:t>giving test ticket to the incorrect kid</a:t>
            </a:r>
          </a:p>
          <a:p>
            <a:r>
              <a:rPr lang="en-US" dirty="0"/>
              <a:t> </a:t>
            </a:r>
            <a:r>
              <a:rPr lang="en-US" b="1" dirty="0"/>
              <a:t>Allow students access to test content prior to testing, including the ELA Oral Reading Fluency (ORF) passages</a:t>
            </a:r>
          </a:p>
          <a:p>
            <a:r>
              <a:rPr lang="en-US" dirty="0"/>
              <a:t> </a:t>
            </a:r>
            <a:r>
              <a:rPr lang="en-US" b="1" dirty="0"/>
              <a:t>Provide any reference sheets to students during the Math test administration or graphic organizers during the Writing test administration</a:t>
            </a:r>
          </a:p>
          <a:p>
            <a:r>
              <a:rPr lang="en-US" dirty="0"/>
              <a:t> </a:t>
            </a:r>
            <a:r>
              <a:rPr lang="en-US" b="1" dirty="0"/>
              <a:t>Allow students to share information, tools, and/or resources during test administration</a:t>
            </a:r>
          </a:p>
          <a:p>
            <a:r>
              <a:rPr lang="en-US" dirty="0"/>
              <a:t> Influence students’ responses by making any kind of gestures (for example, pointing to questions,</a:t>
            </a:r>
          </a:p>
          <a:p>
            <a:r>
              <a:rPr lang="en-US" dirty="0"/>
              <a:t> Hold up fingers to signify question numbers or answer options while students are taking the test</a:t>
            </a:r>
          </a:p>
          <a:p>
            <a:r>
              <a:rPr lang="en-US" dirty="0"/>
              <a:t> </a:t>
            </a:r>
            <a:r>
              <a:rPr lang="en-US" b="1" dirty="0"/>
              <a:t>Instruct students to go back and reread/redo responses after they have finished their test since this instruction may only be given before the students take the test</a:t>
            </a:r>
          </a:p>
          <a:p>
            <a:r>
              <a:rPr lang="en-US" dirty="0"/>
              <a:t> Change students’ answer choices</a:t>
            </a:r>
          </a:p>
          <a:p>
            <a:endParaRPr lang="en-US" dirty="0"/>
          </a:p>
        </p:txBody>
      </p:sp>
      <p:sp>
        <p:nvSpPr>
          <p:cNvPr id="4" name="Slide Number Placeholder 3"/>
          <p:cNvSpPr>
            <a:spLocks noGrp="1"/>
          </p:cNvSpPr>
          <p:nvPr>
            <p:ph type="sldNum" sz="quarter" idx="5"/>
          </p:nvPr>
        </p:nvSpPr>
        <p:spPr/>
        <p:txBody>
          <a:bodyPr/>
          <a:lstStyle/>
          <a:p>
            <a:fld id="{37E95CB3-02EB-4BEF-8AEE-6998B5591CC8}" type="slidenum">
              <a:rPr lang="en-US" smtClean="0"/>
              <a:t>14</a:t>
            </a:fld>
            <a:endParaRPr lang="en-US"/>
          </a:p>
        </p:txBody>
      </p:sp>
    </p:spTree>
    <p:extLst>
      <p:ext uri="{BB962C8B-B14F-4D97-AF65-F5344CB8AC3E}">
        <p14:creationId xmlns:p14="http://schemas.microsoft.com/office/powerpoint/2010/main" val="1892745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Item Level Implications</a:t>
            </a:r>
          </a:p>
          <a:p>
            <a:endParaRPr lang="en-US" dirty="0"/>
          </a:p>
          <a:p>
            <a:r>
              <a:rPr lang="en-US" b="1" dirty="0"/>
              <a:t>Capture images of any part of the test via any electronic device</a:t>
            </a:r>
          </a:p>
          <a:p>
            <a:r>
              <a:rPr lang="en-US" dirty="0"/>
              <a:t>Duplicate, in any way, any part of the test</a:t>
            </a:r>
          </a:p>
          <a:p>
            <a:r>
              <a:rPr lang="en-US" b="1" dirty="0"/>
              <a:t>Examine, read, review, disclose, or allow to be disclosed, the content of the test before, during, or after test administration</a:t>
            </a:r>
          </a:p>
          <a:p>
            <a:r>
              <a:rPr lang="en-US" dirty="0"/>
              <a:t>Read any parts of the test to students, except as indicated in the Test Administration Directions, or as part of an approved accommodation</a:t>
            </a:r>
          </a:p>
          <a:p>
            <a:r>
              <a:rPr lang="en-US" b="1" dirty="0"/>
              <a:t>Translate, reword, or explain any test content</a:t>
            </a:r>
          </a:p>
          <a:p>
            <a:r>
              <a:rPr lang="en-US" dirty="0"/>
              <a:t>Read or review students’ responses, scratch paper, and other secure materials</a:t>
            </a:r>
          </a:p>
          <a:p>
            <a:r>
              <a:rPr lang="en-US" dirty="0"/>
              <a:t>Participate in, direct, aid, counsel, assist in, encourage, or fail to report any violations of these test administration security procedures</a:t>
            </a:r>
          </a:p>
          <a:p>
            <a:r>
              <a:rPr lang="en-US" dirty="0"/>
              <a:t>Instruct students to keep their test unit open</a:t>
            </a:r>
          </a:p>
          <a:p>
            <a:r>
              <a:rPr lang="en-US" b="1" dirty="0"/>
              <a:t>Use remote learning software to view the screen of a student or classroom during testing</a:t>
            </a:r>
          </a:p>
          <a:p>
            <a:endParaRPr lang="en-US" dirty="0"/>
          </a:p>
        </p:txBody>
      </p:sp>
      <p:sp>
        <p:nvSpPr>
          <p:cNvPr id="4" name="Slide Number Placeholder 3"/>
          <p:cNvSpPr>
            <a:spLocks noGrp="1"/>
          </p:cNvSpPr>
          <p:nvPr>
            <p:ph type="sldNum" sz="quarter" idx="5"/>
          </p:nvPr>
        </p:nvSpPr>
        <p:spPr/>
        <p:txBody>
          <a:bodyPr/>
          <a:lstStyle/>
          <a:p>
            <a:fld id="{37E95CB3-02EB-4BEF-8AEE-6998B5591CC8}" type="slidenum">
              <a:rPr lang="en-US" smtClean="0"/>
              <a:t>15</a:t>
            </a:fld>
            <a:endParaRPr lang="en-US"/>
          </a:p>
        </p:txBody>
      </p:sp>
    </p:spTree>
    <p:extLst>
      <p:ext uri="{BB962C8B-B14F-4D97-AF65-F5344CB8AC3E}">
        <p14:creationId xmlns:p14="http://schemas.microsoft.com/office/powerpoint/2010/main" val="1518800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acts will lead to invalidations impacting Accountability Scores and School Data</a:t>
            </a:r>
          </a:p>
          <a:p>
            <a:endParaRPr lang="en-US" dirty="0"/>
          </a:p>
        </p:txBody>
      </p:sp>
      <p:sp>
        <p:nvSpPr>
          <p:cNvPr id="4" name="Slide Number Placeholder 3"/>
          <p:cNvSpPr>
            <a:spLocks noGrp="1"/>
          </p:cNvSpPr>
          <p:nvPr>
            <p:ph type="sldNum" sz="quarter" idx="5"/>
          </p:nvPr>
        </p:nvSpPr>
        <p:spPr/>
        <p:txBody>
          <a:bodyPr/>
          <a:lstStyle/>
          <a:p>
            <a:fld id="{37E95CB3-02EB-4BEF-8AEE-6998B5591CC8}" type="slidenum">
              <a:rPr lang="en-US" smtClean="0"/>
              <a:t>16</a:t>
            </a:fld>
            <a:endParaRPr lang="en-US"/>
          </a:p>
        </p:txBody>
      </p:sp>
    </p:spTree>
    <p:extLst>
      <p:ext uri="{BB962C8B-B14F-4D97-AF65-F5344CB8AC3E}">
        <p14:creationId xmlns:p14="http://schemas.microsoft.com/office/powerpoint/2010/main" val="1126975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the elephant in the room.</a:t>
            </a:r>
          </a:p>
        </p:txBody>
      </p:sp>
      <p:sp>
        <p:nvSpPr>
          <p:cNvPr id="4" name="Slide Number Placeholder 3"/>
          <p:cNvSpPr>
            <a:spLocks noGrp="1"/>
          </p:cNvSpPr>
          <p:nvPr>
            <p:ph type="sldNum" sz="quarter" idx="5"/>
          </p:nvPr>
        </p:nvSpPr>
        <p:spPr/>
        <p:txBody>
          <a:bodyPr/>
          <a:lstStyle/>
          <a:p>
            <a:fld id="{37E95CB3-02EB-4BEF-8AEE-6998B5591CC8}" type="slidenum">
              <a:rPr lang="en-US" smtClean="0"/>
              <a:t>17</a:t>
            </a:fld>
            <a:endParaRPr lang="en-US"/>
          </a:p>
        </p:txBody>
      </p:sp>
    </p:spTree>
    <p:extLst>
      <p:ext uri="{BB962C8B-B14F-4D97-AF65-F5344CB8AC3E}">
        <p14:creationId xmlns:p14="http://schemas.microsoft.com/office/powerpoint/2010/main" val="1554983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Districts , LEAs, including AOIs must communicate with families about when and where testing will happen.</a:t>
            </a:r>
          </a:p>
        </p:txBody>
      </p:sp>
      <p:sp>
        <p:nvSpPr>
          <p:cNvPr id="4" name="Slide Number Placeholder 3"/>
          <p:cNvSpPr>
            <a:spLocks noGrp="1"/>
          </p:cNvSpPr>
          <p:nvPr>
            <p:ph type="sldNum" sz="quarter" idx="5"/>
          </p:nvPr>
        </p:nvSpPr>
        <p:spPr/>
        <p:txBody>
          <a:bodyPr/>
          <a:lstStyle/>
          <a:p>
            <a:fld id="{37E95CB3-02EB-4BEF-8AEE-6998B5591CC8}" type="slidenum">
              <a:rPr lang="en-US" smtClean="0"/>
              <a:t>18</a:t>
            </a:fld>
            <a:endParaRPr lang="en-US"/>
          </a:p>
        </p:txBody>
      </p:sp>
    </p:spTree>
    <p:extLst>
      <p:ext uri="{BB962C8B-B14F-4D97-AF65-F5344CB8AC3E}">
        <p14:creationId xmlns:p14="http://schemas.microsoft.com/office/powerpoint/2010/main" val="416959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of you have completed the Test security and Ethics training in LMS? Use one of the buttons….</a:t>
            </a:r>
          </a:p>
          <a:p>
            <a:endParaRPr lang="en-US" dirty="0"/>
          </a:p>
        </p:txBody>
      </p:sp>
      <p:sp>
        <p:nvSpPr>
          <p:cNvPr id="4" name="Slide Number Placeholder 3"/>
          <p:cNvSpPr>
            <a:spLocks noGrp="1"/>
          </p:cNvSpPr>
          <p:nvPr>
            <p:ph type="sldNum" sz="quarter" idx="5"/>
          </p:nvPr>
        </p:nvSpPr>
        <p:spPr/>
        <p:txBody>
          <a:bodyPr/>
          <a:lstStyle/>
          <a:p>
            <a:fld id="{37E95CB3-02EB-4BEF-8AEE-6998B5591CC8}" type="slidenum">
              <a:rPr lang="en-US" smtClean="0"/>
              <a:t>19</a:t>
            </a:fld>
            <a:endParaRPr lang="en-US"/>
          </a:p>
        </p:txBody>
      </p:sp>
    </p:spTree>
    <p:extLst>
      <p:ext uri="{BB962C8B-B14F-4D97-AF65-F5344CB8AC3E}">
        <p14:creationId xmlns:p14="http://schemas.microsoft.com/office/powerpoint/2010/main" val="1592795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of you have a telephone land line in your home?</a:t>
            </a:r>
          </a:p>
          <a:p>
            <a:endParaRPr lang="en-US" dirty="0"/>
          </a:p>
          <a:p>
            <a:r>
              <a:rPr lang="en-US" dirty="0"/>
              <a:t>How many of you have a cell phone? Likely, all of your students regardless of age also, have them. How do you handle devices during assessment? Example from Glendale Union- cell phone in baggies with testing ticket/identifier</a:t>
            </a:r>
          </a:p>
          <a:p>
            <a:pPr marL="0" indent="0">
              <a:buNone/>
            </a:pPr>
            <a:endParaRPr lang="en-US" b="1" dirty="0"/>
          </a:p>
          <a:p>
            <a:pPr marL="0" indent="0">
              <a:buNone/>
            </a:pPr>
            <a:endParaRPr lang="en-US" b="1" dirty="0"/>
          </a:p>
          <a:p>
            <a:pPr marL="0" indent="0">
              <a:buNone/>
            </a:pPr>
            <a:r>
              <a:rPr lang="en-US" b="1" dirty="0"/>
              <a:t>Use of Unacceptable Resources</a:t>
            </a:r>
          </a:p>
          <a:p>
            <a:pPr marL="0" indent="0">
              <a:buNone/>
            </a:pPr>
            <a:r>
              <a:rPr lang="en-US" dirty="0">
                <a:solidFill>
                  <a:srgbClr val="002060"/>
                </a:solidFill>
              </a:rPr>
              <a:t>If students are observed </a:t>
            </a:r>
            <a:r>
              <a:rPr lang="en-US" b="1" dirty="0">
                <a:solidFill>
                  <a:srgbClr val="002060"/>
                </a:solidFill>
              </a:rPr>
              <a:t>in possession of and/or use </a:t>
            </a:r>
            <a:r>
              <a:rPr lang="en-US" dirty="0">
                <a:solidFill>
                  <a:srgbClr val="002060"/>
                </a:solidFill>
              </a:rPr>
              <a:t>of unacceptable resources, including but not limited to unacceptable reference materials, cell phones, smart watches, or other electronic devices, the unacceptable resource must be removed</a:t>
            </a:r>
          </a:p>
          <a:p>
            <a:pPr marL="0" indent="0">
              <a:buNone/>
            </a:pPr>
            <a:endParaRPr lang="en-US" dirty="0">
              <a:solidFill>
                <a:srgbClr val="002060"/>
              </a:solidFill>
            </a:endParaRPr>
          </a:p>
          <a:p>
            <a:pPr marL="0" indent="0">
              <a:buNone/>
            </a:pPr>
            <a:r>
              <a:rPr lang="en-US" b="1" dirty="0"/>
              <a:t>Test Administrator:</a:t>
            </a:r>
          </a:p>
          <a:p>
            <a:pPr marL="0" indent="0">
              <a:buNone/>
            </a:pPr>
            <a:r>
              <a:rPr lang="en-US" b="1" dirty="0"/>
              <a:t>Use of a cell phone and /or Walkie Talkie is an LEA decision.  </a:t>
            </a:r>
            <a:r>
              <a:rPr lang="en-US" dirty="0"/>
              <a:t>Please use with caution and silence the device. Communication should not interfere or impede student performance.</a:t>
            </a:r>
          </a:p>
          <a:p>
            <a:pPr marL="0" indent="0">
              <a:buNone/>
            </a:pPr>
            <a:endParaRPr lang="en-US" dirty="0"/>
          </a:p>
        </p:txBody>
      </p:sp>
      <p:sp>
        <p:nvSpPr>
          <p:cNvPr id="4" name="Slide Number Placeholder 3"/>
          <p:cNvSpPr>
            <a:spLocks noGrp="1"/>
          </p:cNvSpPr>
          <p:nvPr>
            <p:ph type="sldNum" sz="quarter" idx="5"/>
          </p:nvPr>
        </p:nvSpPr>
        <p:spPr/>
        <p:txBody>
          <a:bodyPr/>
          <a:lstStyle/>
          <a:p>
            <a:fld id="{37E95CB3-02EB-4BEF-8AEE-6998B5591CC8}" type="slidenum">
              <a:rPr lang="en-US" smtClean="0"/>
              <a:t>20</a:t>
            </a:fld>
            <a:endParaRPr lang="en-US"/>
          </a:p>
        </p:txBody>
      </p:sp>
    </p:spTree>
    <p:extLst>
      <p:ext uri="{BB962C8B-B14F-4D97-AF65-F5344CB8AC3E}">
        <p14:creationId xmlns:p14="http://schemas.microsoft.com/office/powerpoint/2010/main" val="1680759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Use of Accommodations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may do it in instruction </a:t>
            </a:r>
            <a:r>
              <a:rPr lang="en-US" b="1" dirty="0"/>
              <a:t>but not in assessment!</a:t>
            </a:r>
          </a:p>
          <a:p>
            <a:endParaRPr lang="en-US" dirty="0"/>
          </a:p>
          <a:p>
            <a:r>
              <a:rPr lang="en-US" dirty="0"/>
              <a:t>Modifications that alter the test construct being measured are </a:t>
            </a:r>
            <a:r>
              <a:rPr lang="en-US" b="1" dirty="0"/>
              <a:t>prohibited, including changing the number of answer options</a:t>
            </a:r>
            <a:r>
              <a:rPr lang="en-US" dirty="0"/>
              <a:t>, providing </a:t>
            </a:r>
            <a:r>
              <a:rPr lang="en-US" b="1" dirty="0"/>
              <a:t>Text-to-Speech or a human reader during the ELA Reading test units</a:t>
            </a:r>
            <a:r>
              <a:rPr lang="en-US" dirty="0"/>
              <a:t>, or providing a calculator during Math test units where a calculator is prohibited.</a:t>
            </a:r>
          </a:p>
          <a:p>
            <a:endParaRPr lang="en-US" dirty="0"/>
          </a:p>
          <a:p>
            <a:r>
              <a:rPr lang="en-US" b="1" dirty="0">
                <a:solidFill>
                  <a:srgbClr val="00B050"/>
                </a:solidFill>
              </a:rPr>
              <a:t>Inappropriate test administration for students not eligible for testing (eligible for Alternate Assessment)</a:t>
            </a:r>
          </a:p>
          <a:p>
            <a:endParaRPr lang="en-US" dirty="0"/>
          </a:p>
        </p:txBody>
      </p:sp>
      <p:sp>
        <p:nvSpPr>
          <p:cNvPr id="4" name="Slide Number Placeholder 3"/>
          <p:cNvSpPr>
            <a:spLocks noGrp="1"/>
          </p:cNvSpPr>
          <p:nvPr>
            <p:ph type="sldNum" sz="quarter" idx="5"/>
          </p:nvPr>
        </p:nvSpPr>
        <p:spPr/>
        <p:txBody>
          <a:bodyPr/>
          <a:lstStyle/>
          <a:p>
            <a:fld id="{37E95CB3-02EB-4BEF-8AEE-6998B5591CC8}" type="slidenum">
              <a:rPr lang="en-US" smtClean="0"/>
              <a:t>21</a:t>
            </a:fld>
            <a:endParaRPr lang="en-US"/>
          </a:p>
        </p:txBody>
      </p:sp>
    </p:spTree>
    <p:extLst>
      <p:ext uri="{BB962C8B-B14F-4D97-AF65-F5344CB8AC3E}">
        <p14:creationId xmlns:p14="http://schemas.microsoft.com/office/powerpoint/2010/main" val="18523886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enjoys spirit week? </a:t>
            </a:r>
          </a:p>
          <a:p>
            <a:endParaRPr lang="en-US" dirty="0"/>
          </a:p>
          <a:p>
            <a:endParaRPr lang="en-US" dirty="0"/>
          </a:p>
          <a:p>
            <a:r>
              <a:rPr lang="en-US" dirty="0"/>
              <a:t>Who has redesigned station and location specific to content areas? For example, circular tables, wobble chairs?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Who has a great PTA/PTO?</a:t>
            </a:r>
          </a:p>
          <a:p>
            <a:endParaRPr lang="en-US" dirty="0"/>
          </a:p>
          <a:p>
            <a:r>
              <a:rPr lang="en-US" dirty="0"/>
              <a:t>Testing Environment </a:t>
            </a:r>
          </a:p>
          <a:p>
            <a:endParaRPr lang="en-US" dirty="0"/>
          </a:p>
          <a:p>
            <a:r>
              <a:rPr lang="en-US" dirty="0"/>
              <a:t>All visual aids displayed in the testing room that could assist students while testing must be removed or covered completely prior to any test session.</a:t>
            </a:r>
          </a:p>
          <a:p>
            <a:endParaRPr lang="en-US" dirty="0"/>
          </a:p>
          <a:p>
            <a:r>
              <a:rPr lang="en-US" b="1" dirty="0"/>
              <a:t>Any motivational signs, apparel, or activities are not permitted in the testing environment. -This can happen the week before testing, if you desire.</a:t>
            </a:r>
          </a:p>
          <a:p>
            <a:endParaRPr lang="en-US" dirty="0"/>
          </a:p>
          <a:p>
            <a:r>
              <a:rPr lang="en-US" b="1" dirty="0"/>
              <a:t>Arrange student seating so that students cannot easily see each other’s test materials. -  Please arrange seating according to TAD for testing during statewide testing</a:t>
            </a:r>
          </a:p>
          <a:p>
            <a:endParaRPr lang="en-US" dirty="0"/>
          </a:p>
          <a:p>
            <a:r>
              <a:rPr lang="en-US" dirty="0"/>
              <a:t>Parents, relatives, student teachers, volunteers and school helpers are not permitted to be in the testing room.</a:t>
            </a:r>
          </a:p>
          <a:p>
            <a:endParaRPr lang="en-US" dirty="0"/>
          </a:p>
          <a:p>
            <a:r>
              <a:rPr lang="en-US" b="1" dirty="0"/>
              <a:t>District or school staff who have relatives being administered the test are not permitted to be in the testing room while their relative is testing.</a:t>
            </a:r>
          </a:p>
          <a:p>
            <a:endParaRPr lang="en-US" dirty="0"/>
          </a:p>
          <a:p>
            <a:r>
              <a:rPr lang="en-US" b="1" dirty="0"/>
              <a:t>Test Administrators, Proctors, and any adult who will have access to the assessment </a:t>
            </a:r>
            <a:r>
              <a:rPr lang="en-US" b="1" u="sng" dirty="0"/>
              <a:t>must be employees </a:t>
            </a:r>
            <a:r>
              <a:rPr lang="en-US" b="1" dirty="0"/>
              <a:t>of the school/district/charter.  - You can still use your parents, in the hallways as bathroom monitors or food runners or for the cell phone station.</a:t>
            </a:r>
          </a:p>
          <a:p>
            <a:endParaRPr lang="en-US" b="1" dirty="0"/>
          </a:p>
          <a:p>
            <a:r>
              <a:rPr lang="en-US" b="1" dirty="0"/>
              <a:t>Questions: Can so and so proctor? ADE: are they under contract with your LEA?   Yes? Yes.     No. No.</a:t>
            </a:r>
          </a:p>
          <a:p>
            <a:endParaRPr lang="en-US" dirty="0"/>
          </a:p>
        </p:txBody>
      </p:sp>
      <p:sp>
        <p:nvSpPr>
          <p:cNvPr id="4" name="Slide Number Placeholder 3"/>
          <p:cNvSpPr>
            <a:spLocks noGrp="1"/>
          </p:cNvSpPr>
          <p:nvPr>
            <p:ph type="sldNum" sz="quarter" idx="5"/>
          </p:nvPr>
        </p:nvSpPr>
        <p:spPr/>
        <p:txBody>
          <a:bodyPr/>
          <a:lstStyle/>
          <a:p>
            <a:fld id="{37E95CB3-02EB-4BEF-8AEE-6998B5591CC8}" type="slidenum">
              <a:rPr lang="en-US" smtClean="0"/>
              <a:t>22</a:t>
            </a:fld>
            <a:endParaRPr lang="en-US"/>
          </a:p>
        </p:txBody>
      </p:sp>
    </p:spTree>
    <p:extLst>
      <p:ext uri="{BB962C8B-B14F-4D97-AF65-F5344CB8AC3E}">
        <p14:creationId xmlns:p14="http://schemas.microsoft.com/office/powerpoint/2010/main" val="42021936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Entering and Exiting the Testing Environment</a:t>
            </a:r>
          </a:p>
          <a:p>
            <a:r>
              <a:rPr lang="en-US" dirty="0"/>
              <a:t>Students who are working productively and require additional time must be allowed to complete the test. Once student has submitted their test, students may remain in the environment; </a:t>
            </a:r>
            <a:r>
              <a:rPr lang="en-US" b="1" dirty="0"/>
              <a:t>however, they must remain silent, and they may not access content material, computer, or have access to their electronic devices.</a:t>
            </a:r>
          </a:p>
          <a:p>
            <a:endParaRPr lang="en-US" dirty="0"/>
          </a:p>
          <a:p>
            <a:r>
              <a:rPr lang="en-US" b="1" dirty="0"/>
              <a:t>Students may not leave the testing environment to attend lunch. Group or class stretch breaks are not allowed. Students cannot be stopped from testing by the Test Administrator for a stretch break.</a:t>
            </a:r>
          </a:p>
          <a:p>
            <a:endParaRPr lang="en-US" b="1" dirty="0"/>
          </a:p>
          <a:p>
            <a:r>
              <a:rPr lang="en-US" b="1" dirty="0"/>
              <a:t>Students who disrupt testing, refuse to participate, receive help from others, or otherwise engage in behavior not consistent with acceptable classroom behavior should be removed from the testing room as soon as possible to allow other students to continue to test undisturbed.- This is not an invalidation unless cheating</a:t>
            </a:r>
          </a:p>
          <a:p>
            <a:endParaRPr lang="en-US" dirty="0"/>
          </a:p>
        </p:txBody>
      </p:sp>
      <p:sp>
        <p:nvSpPr>
          <p:cNvPr id="4" name="Slide Number Placeholder 3"/>
          <p:cNvSpPr>
            <a:spLocks noGrp="1"/>
          </p:cNvSpPr>
          <p:nvPr>
            <p:ph type="sldNum" sz="quarter" idx="5"/>
          </p:nvPr>
        </p:nvSpPr>
        <p:spPr/>
        <p:txBody>
          <a:bodyPr/>
          <a:lstStyle/>
          <a:p>
            <a:fld id="{37E95CB3-02EB-4BEF-8AEE-6998B5591CC8}" type="slidenum">
              <a:rPr lang="en-US" smtClean="0"/>
              <a:t>23</a:t>
            </a:fld>
            <a:endParaRPr lang="en-US"/>
          </a:p>
        </p:txBody>
      </p:sp>
    </p:spTree>
    <p:extLst>
      <p:ext uri="{BB962C8B-B14F-4D97-AF65-F5344CB8AC3E}">
        <p14:creationId xmlns:p14="http://schemas.microsoft.com/office/powerpoint/2010/main" val="117491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Large-scale assessments are developed, administered, and scored to meet comprehensive standards of validity, reliability, and fairness for a wide range of learners. </a:t>
            </a:r>
            <a:r>
              <a:rPr lang="en-US" sz="1400" dirty="0"/>
              <a:t>In assessment, </a:t>
            </a:r>
            <a:r>
              <a:rPr lang="en-US" sz="1400" b="1" dirty="0"/>
              <a:t>reliability is the characteristic </a:t>
            </a:r>
            <a:r>
              <a:rPr lang="en-US" sz="1400" dirty="0"/>
              <a:t>of an assessment that allows its </a:t>
            </a:r>
            <a:r>
              <a:rPr lang="en-US" sz="1400" b="1" dirty="0"/>
              <a:t>results to be repeatable</a:t>
            </a:r>
            <a:r>
              <a:rPr lang="en-US" sz="1400" dirty="0"/>
              <a:t>. A reliable assessment </a:t>
            </a:r>
            <a:r>
              <a:rPr lang="en-US" sz="1400" b="1" dirty="0"/>
              <a:t>will produce stable and consistent result</a:t>
            </a:r>
            <a:r>
              <a:rPr lang="en-US" sz="1400" dirty="0"/>
              <a:t>s. Students of similar ability levels who take the assessment at different times, or in different testing contexts, should show similar results. </a:t>
            </a:r>
            <a:r>
              <a:rPr lang="en-US" sz="1400" b="1" dirty="0"/>
              <a:t>This is an important characteristic as it allows comparisons to be made fairly and accurately.  </a:t>
            </a:r>
          </a:p>
          <a:p>
            <a:endParaRPr lang="en-US" b="1" dirty="0"/>
          </a:p>
          <a:p>
            <a:endParaRPr lang="en-US" dirty="0"/>
          </a:p>
        </p:txBody>
      </p:sp>
      <p:sp>
        <p:nvSpPr>
          <p:cNvPr id="4" name="Slide Number Placeholder 3"/>
          <p:cNvSpPr>
            <a:spLocks noGrp="1"/>
          </p:cNvSpPr>
          <p:nvPr>
            <p:ph type="sldNum" sz="quarter" idx="5"/>
          </p:nvPr>
        </p:nvSpPr>
        <p:spPr/>
        <p:txBody>
          <a:bodyPr/>
          <a:lstStyle/>
          <a:p>
            <a:fld id="{37E95CB3-02EB-4BEF-8AEE-6998B5591CC8}" type="slidenum">
              <a:rPr lang="en-US" smtClean="0"/>
              <a:t>4</a:t>
            </a:fld>
            <a:endParaRPr lang="en-US"/>
          </a:p>
        </p:txBody>
      </p:sp>
    </p:spTree>
    <p:extLst>
      <p:ext uri="{BB962C8B-B14F-4D97-AF65-F5344CB8AC3E}">
        <p14:creationId xmlns:p14="http://schemas.microsoft.com/office/powerpoint/2010/main" val="1055342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Any foodies? </a:t>
            </a:r>
          </a:p>
          <a:p>
            <a:endParaRPr lang="en-US" b="1" dirty="0"/>
          </a:p>
          <a:p>
            <a:r>
              <a:rPr lang="en-US" b="1" dirty="0"/>
              <a:t>ACT prohibits the consumption of snacks and beverages within the testing environment.</a:t>
            </a:r>
          </a:p>
          <a:p>
            <a:endParaRPr lang="en-US" dirty="0"/>
          </a:p>
          <a:p>
            <a:r>
              <a:rPr lang="en-US" dirty="0"/>
              <a:t>For AASA and AzSCI, please limit consumption of snacks and beverages within the testing environment. (LEA Choice)</a:t>
            </a:r>
          </a:p>
          <a:p>
            <a:endParaRPr lang="en-US" dirty="0"/>
          </a:p>
        </p:txBody>
      </p:sp>
      <p:sp>
        <p:nvSpPr>
          <p:cNvPr id="4" name="Slide Number Placeholder 3"/>
          <p:cNvSpPr>
            <a:spLocks noGrp="1"/>
          </p:cNvSpPr>
          <p:nvPr>
            <p:ph type="sldNum" sz="quarter" idx="5"/>
          </p:nvPr>
        </p:nvSpPr>
        <p:spPr/>
        <p:txBody>
          <a:bodyPr/>
          <a:lstStyle/>
          <a:p>
            <a:fld id="{37E95CB3-02EB-4BEF-8AEE-6998B5591CC8}" type="slidenum">
              <a:rPr lang="en-US" smtClean="0"/>
              <a:t>24</a:t>
            </a:fld>
            <a:endParaRPr lang="en-US"/>
          </a:p>
        </p:txBody>
      </p:sp>
    </p:spTree>
    <p:extLst>
      <p:ext uri="{BB962C8B-B14F-4D97-AF65-F5344CB8AC3E}">
        <p14:creationId xmlns:p14="http://schemas.microsoft.com/office/powerpoint/2010/main" val="25086258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need to be documented but some will result in an invalidation of a test or tests</a:t>
            </a:r>
          </a:p>
          <a:p>
            <a:endParaRPr lang="en-US" dirty="0"/>
          </a:p>
          <a:p>
            <a:r>
              <a:rPr lang="en-US" dirty="0"/>
              <a:t>We appreciate the seriousness our District Test Coordinators take in reporting and investigating</a:t>
            </a:r>
          </a:p>
          <a:p>
            <a:endParaRPr lang="en-US" dirty="0"/>
          </a:p>
          <a:p>
            <a:r>
              <a:rPr lang="en-US" dirty="0"/>
              <a:t>We get reports from DTCs and parents (whose children went home and shared what happened)</a:t>
            </a:r>
          </a:p>
          <a:p>
            <a:endParaRPr lang="en-US" dirty="0"/>
          </a:p>
          <a:p>
            <a:r>
              <a:rPr lang="en-US" dirty="0"/>
              <a:t>We investigate all reports to ADE- including anonymous reports</a:t>
            </a:r>
          </a:p>
          <a:p>
            <a:endParaRPr lang="en-US" dirty="0"/>
          </a:p>
        </p:txBody>
      </p:sp>
      <p:sp>
        <p:nvSpPr>
          <p:cNvPr id="4" name="Slide Number Placeholder 3"/>
          <p:cNvSpPr>
            <a:spLocks noGrp="1"/>
          </p:cNvSpPr>
          <p:nvPr>
            <p:ph type="sldNum" sz="quarter" idx="5"/>
          </p:nvPr>
        </p:nvSpPr>
        <p:spPr/>
        <p:txBody>
          <a:bodyPr/>
          <a:lstStyle/>
          <a:p>
            <a:fld id="{37E95CB3-02EB-4BEF-8AEE-6998B5591CC8}" type="slidenum">
              <a:rPr lang="en-US" smtClean="0"/>
              <a:t>25</a:t>
            </a:fld>
            <a:endParaRPr lang="en-US"/>
          </a:p>
        </p:txBody>
      </p:sp>
    </p:spTree>
    <p:extLst>
      <p:ext uri="{BB962C8B-B14F-4D97-AF65-F5344CB8AC3E}">
        <p14:creationId xmlns:p14="http://schemas.microsoft.com/office/powerpoint/2010/main" val="28668651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E95CB3-02EB-4BEF-8AEE-6998B5591CC8}" type="slidenum">
              <a:rPr lang="en-US" smtClean="0"/>
              <a:t>26</a:t>
            </a:fld>
            <a:endParaRPr lang="en-US"/>
          </a:p>
        </p:txBody>
      </p:sp>
    </p:spTree>
    <p:extLst>
      <p:ext uri="{BB962C8B-B14F-4D97-AF65-F5344CB8AC3E}">
        <p14:creationId xmlns:p14="http://schemas.microsoft.com/office/powerpoint/2010/main" val="31762450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familiarize themselves with the common error codes that may appear in the TestNav application. This will assist in troubleshooting technical issues during testing.</a:t>
            </a:r>
          </a:p>
          <a:p>
            <a:r>
              <a:rPr lang="en-US" dirty="0"/>
              <a:t> </a:t>
            </a:r>
          </a:p>
          <a:p>
            <a:r>
              <a:rPr lang="en-US" dirty="0"/>
              <a:t>For technical issues encountered during testing that require a call to Pearson Support, note the error code number and provide this information to the agent. Technical issues may take additional time to resolve, depending on the nature of the problem.</a:t>
            </a:r>
          </a:p>
          <a:p>
            <a:endParaRPr lang="en-US" dirty="0"/>
          </a:p>
          <a:p>
            <a:r>
              <a:rPr lang="en-US" b="1" dirty="0"/>
              <a:t>Largest reported technology issue is Lag time between items. This could be to many students accessing the same internet drop. Check with your technology coordinator, there is a limit to how many active test can access a single drop.</a:t>
            </a:r>
          </a:p>
          <a:p>
            <a:endParaRPr lang="en-US" b="1" dirty="0"/>
          </a:p>
          <a:p>
            <a:endParaRPr lang="en-US" b="1" dirty="0"/>
          </a:p>
          <a:p>
            <a:r>
              <a:rPr lang="en-US" b="1" dirty="0"/>
              <a:t>3005: TestNav has detected that another application attempted to become the active window, which may compromise the test security.</a:t>
            </a:r>
          </a:p>
          <a:p>
            <a:endParaRPr lang="en-US" dirty="0"/>
          </a:p>
        </p:txBody>
      </p:sp>
      <p:sp>
        <p:nvSpPr>
          <p:cNvPr id="4" name="Slide Number Placeholder 3"/>
          <p:cNvSpPr>
            <a:spLocks noGrp="1"/>
          </p:cNvSpPr>
          <p:nvPr>
            <p:ph type="sldNum" sz="quarter" idx="5"/>
          </p:nvPr>
        </p:nvSpPr>
        <p:spPr/>
        <p:txBody>
          <a:bodyPr/>
          <a:lstStyle/>
          <a:p>
            <a:fld id="{37E95CB3-02EB-4BEF-8AEE-6998B5591CC8}" type="slidenum">
              <a:rPr lang="en-US" smtClean="0"/>
              <a:t>27</a:t>
            </a:fld>
            <a:endParaRPr lang="en-US"/>
          </a:p>
        </p:txBody>
      </p:sp>
    </p:spTree>
    <p:extLst>
      <p:ext uri="{BB962C8B-B14F-4D97-AF65-F5344CB8AC3E}">
        <p14:creationId xmlns:p14="http://schemas.microsoft.com/office/powerpoint/2010/main" val="40236246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E95CB3-02EB-4BEF-8AEE-6998B5591CC8}" type="slidenum">
              <a:rPr lang="en-US" smtClean="0"/>
              <a:t>28</a:t>
            </a:fld>
            <a:endParaRPr lang="en-US"/>
          </a:p>
        </p:txBody>
      </p:sp>
    </p:spTree>
    <p:extLst>
      <p:ext uri="{BB962C8B-B14F-4D97-AF65-F5344CB8AC3E}">
        <p14:creationId xmlns:p14="http://schemas.microsoft.com/office/powerpoint/2010/main" val="26155346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Submit in Test Irregularity into PAN</a:t>
            </a:r>
          </a:p>
          <a:p>
            <a:r>
              <a:rPr lang="en-US" dirty="0"/>
              <a:t>For AASA , AZSCI , ACT Aspire. ADE will follow up with next steps, if required.</a:t>
            </a:r>
          </a:p>
          <a:p>
            <a:endParaRPr lang="en-US" b="1" dirty="0"/>
          </a:p>
          <a:p>
            <a:r>
              <a:rPr lang="en-US" b="1" dirty="0"/>
              <a:t>Steps are in the next issue of the PAN User Guide.</a:t>
            </a:r>
          </a:p>
        </p:txBody>
      </p:sp>
      <p:sp>
        <p:nvSpPr>
          <p:cNvPr id="4" name="Slide Number Placeholder 3"/>
          <p:cNvSpPr>
            <a:spLocks noGrp="1"/>
          </p:cNvSpPr>
          <p:nvPr>
            <p:ph type="sldNum" sz="quarter" idx="5"/>
          </p:nvPr>
        </p:nvSpPr>
        <p:spPr/>
        <p:txBody>
          <a:bodyPr/>
          <a:lstStyle/>
          <a:p>
            <a:fld id="{37E95CB3-02EB-4BEF-8AEE-6998B5591CC8}" type="slidenum">
              <a:rPr lang="en-US" smtClean="0"/>
              <a:t>30</a:t>
            </a:fld>
            <a:endParaRPr lang="en-US"/>
          </a:p>
        </p:txBody>
      </p:sp>
    </p:spTree>
    <p:extLst>
      <p:ext uri="{BB962C8B-B14F-4D97-AF65-F5344CB8AC3E}">
        <p14:creationId xmlns:p14="http://schemas.microsoft.com/office/powerpoint/2010/main" val="25279590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E95CB3-02EB-4BEF-8AEE-6998B5591CC8}" type="slidenum">
              <a:rPr lang="en-US" smtClean="0"/>
              <a:t>31</a:t>
            </a:fld>
            <a:endParaRPr lang="en-US"/>
          </a:p>
        </p:txBody>
      </p:sp>
    </p:spTree>
    <p:extLst>
      <p:ext uri="{BB962C8B-B14F-4D97-AF65-F5344CB8AC3E}">
        <p14:creationId xmlns:p14="http://schemas.microsoft.com/office/powerpoint/2010/main" val="21924611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PRACTICE set up mock test sessions.</a:t>
            </a:r>
          </a:p>
        </p:txBody>
      </p:sp>
      <p:sp>
        <p:nvSpPr>
          <p:cNvPr id="4" name="Slide Number Placeholder 3"/>
          <p:cNvSpPr>
            <a:spLocks noGrp="1"/>
          </p:cNvSpPr>
          <p:nvPr>
            <p:ph type="sldNum" sz="quarter" idx="5"/>
          </p:nvPr>
        </p:nvSpPr>
        <p:spPr/>
        <p:txBody>
          <a:bodyPr/>
          <a:lstStyle/>
          <a:p>
            <a:fld id="{37E95CB3-02EB-4BEF-8AEE-6998B5591CC8}" type="slidenum">
              <a:rPr lang="en-US" smtClean="0"/>
              <a:t>33</a:t>
            </a:fld>
            <a:endParaRPr lang="en-US"/>
          </a:p>
        </p:txBody>
      </p:sp>
    </p:spTree>
    <p:extLst>
      <p:ext uri="{BB962C8B-B14F-4D97-AF65-F5344CB8AC3E}">
        <p14:creationId xmlns:p14="http://schemas.microsoft.com/office/powerpoint/2010/main" val="24749158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E95CB3-02EB-4BEF-8AEE-6998B5591CC8}" type="slidenum">
              <a:rPr lang="en-US" smtClean="0"/>
              <a:t>34</a:t>
            </a:fld>
            <a:endParaRPr lang="en-US"/>
          </a:p>
        </p:txBody>
      </p:sp>
    </p:spTree>
    <p:extLst>
      <p:ext uri="{BB962C8B-B14F-4D97-AF65-F5344CB8AC3E}">
        <p14:creationId xmlns:p14="http://schemas.microsoft.com/office/powerpoint/2010/main" val="9440366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8039F2-F89F-49F3-BB0F-1B9BA96D2506}" type="slidenum">
              <a:rPr lang="en-US" smtClean="0"/>
              <a:t>35</a:t>
            </a:fld>
            <a:endParaRPr lang="en-US"/>
          </a:p>
        </p:txBody>
      </p:sp>
    </p:spTree>
    <p:extLst>
      <p:ext uri="{BB962C8B-B14F-4D97-AF65-F5344CB8AC3E}">
        <p14:creationId xmlns:p14="http://schemas.microsoft.com/office/powerpoint/2010/main" val="2276739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1" dirty="0"/>
              <a:t>We can ensure these standards are maintained by closely adhering to security policies throughout test administration and conducting assessments in a fair and ethical manner.</a:t>
            </a:r>
          </a:p>
          <a:p>
            <a:r>
              <a:rPr lang="en-US" b="1" dirty="0"/>
              <a:t> </a:t>
            </a:r>
          </a:p>
          <a:p>
            <a:r>
              <a:rPr lang="en-US" dirty="0"/>
              <a:t>The Arizona Department of Education, more commonly known as ADE, is committed to taking every step required to assure the security and confidentiality of all state test materials. </a:t>
            </a:r>
          </a:p>
          <a:p>
            <a:endParaRPr lang="en-US" dirty="0"/>
          </a:p>
          <a:p>
            <a:endParaRPr lang="en-US" dirty="0"/>
          </a:p>
        </p:txBody>
      </p:sp>
      <p:sp>
        <p:nvSpPr>
          <p:cNvPr id="4" name="Slide Number Placeholder 3"/>
          <p:cNvSpPr>
            <a:spLocks noGrp="1"/>
          </p:cNvSpPr>
          <p:nvPr>
            <p:ph type="sldNum" sz="quarter" idx="5"/>
          </p:nvPr>
        </p:nvSpPr>
        <p:spPr/>
        <p:txBody>
          <a:bodyPr/>
          <a:lstStyle/>
          <a:p>
            <a:fld id="{37E95CB3-02EB-4BEF-8AEE-6998B5591CC8}" type="slidenum">
              <a:rPr lang="en-US" smtClean="0"/>
              <a:t>5</a:t>
            </a:fld>
            <a:endParaRPr lang="en-US"/>
          </a:p>
        </p:txBody>
      </p:sp>
    </p:spTree>
    <p:extLst>
      <p:ext uri="{BB962C8B-B14F-4D97-AF65-F5344CB8AC3E}">
        <p14:creationId xmlns:p14="http://schemas.microsoft.com/office/powerpoint/2010/main" val="1223778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Achievement testing materials may contain Personally Identifiable Information, or PII, and sensitive information about a student’s educational background and historical performance. As such, we are all responsible for protecting and securing testing materials to prevent the accidental disclosure of the information they contain.  </a:t>
            </a:r>
          </a:p>
          <a:p>
            <a:endParaRPr lang="en-US" dirty="0"/>
          </a:p>
          <a:p>
            <a:r>
              <a:rPr lang="en-US" dirty="0"/>
              <a:t>All Achievement testing staff are responsible, from the DTC to those with only incidental access to testing materials or the testing environment, for protecting the privacy of students and their protected records. </a:t>
            </a:r>
          </a:p>
          <a:p>
            <a:endParaRPr lang="en-US" dirty="0"/>
          </a:p>
          <a:p>
            <a:r>
              <a:rPr lang="en-US" dirty="0"/>
              <a:t>From the moment testing materials are received at the school or district, to the moment scores are shared with parents, we must always keep our security responsibilities in mind. Test security is a district-wide responsibility. </a:t>
            </a:r>
          </a:p>
          <a:p>
            <a:endParaRPr lang="en-US" dirty="0"/>
          </a:p>
        </p:txBody>
      </p:sp>
      <p:sp>
        <p:nvSpPr>
          <p:cNvPr id="4" name="Slide Number Placeholder 3"/>
          <p:cNvSpPr>
            <a:spLocks noGrp="1"/>
          </p:cNvSpPr>
          <p:nvPr>
            <p:ph type="sldNum" sz="quarter" idx="5"/>
          </p:nvPr>
        </p:nvSpPr>
        <p:spPr/>
        <p:txBody>
          <a:bodyPr/>
          <a:lstStyle/>
          <a:p>
            <a:fld id="{37E95CB3-02EB-4BEF-8AEE-6998B5591CC8}" type="slidenum">
              <a:rPr lang="en-US" smtClean="0"/>
              <a:t>6</a:t>
            </a:fld>
            <a:endParaRPr lang="en-US"/>
          </a:p>
        </p:txBody>
      </p:sp>
    </p:spTree>
    <p:extLst>
      <p:ext uri="{BB962C8B-B14F-4D97-AF65-F5344CB8AC3E}">
        <p14:creationId xmlns:p14="http://schemas.microsoft.com/office/powerpoint/2010/main" val="3424674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All Achievement testing staff, whether they are taking inventory, distributing, or administering the tests, or just have incidental access to testing materials or the testing environment, must abide by these security standards and must sign a test security agreement. </a:t>
            </a:r>
            <a:r>
              <a:rPr lang="en-US" dirty="0"/>
              <a:t>Failure to do so could negatively impact the validity of test results and could also lead to allegations of test impropriety. </a:t>
            </a:r>
          </a:p>
          <a:p>
            <a:endParaRPr lang="en-US" dirty="0"/>
          </a:p>
        </p:txBody>
      </p:sp>
      <p:sp>
        <p:nvSpPr>
          <p:cNvPr id="4" name="Slide Number Placeholder 3"/>
          <p:cNvSpPr>
            <a:spLocks noGrp="1"/>
          </p:cNvSpPr>
          <p:nvPr>
            <p:ph type="sldNum" sz="quarter" idx="5"/>
          </p:nvPr>
        </p:nvSpPr>
        <p:spPr/>
        <p:txBody>
          <a:bodyPr/>
          <a:lstStyle/>
          <a:p>
            <a:fld id="{37E95CB3-02EB-4BEF-8AEE-6998B5591CC8}" type="slidenum">
              <a:rPr lang="en-US" smtClean="0"/>
              <a:t>7</a:t>
            </a:fld>
            <a:endParaRPr lang="en-US"/>
          </a:p>
        </p:txBody>
      </p:sp>
    </p:spTree>
    <p:extLst>
      <p:ext uri="{BB962C8B-B14F-4D97-AF65-F5344CB8AC3E}">
        <p14:creationId xmlns:p14="http://schemas.microsoft.com/office/powerpoint/2010/main" val="2208356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Coupled with the Test Security Agreement are training requirements- located in our new </a:t>
            </a:r>
            <a:r>
              <a:rPr lang="en-US" dirty="0" err="1"/>
              <a:t>AzLMS</a:t>
            </a:r>
            <a:r>
              <a:rPr lang="en-US" dirty="0"/>
              <a:t> platform. </a:t>
            </a:r>
          </a:p>
          <a:p>
            <a:endParaRPr lang="en-US" dirty="0"/>
          </a:p>
          <a:p>
            <a:r>
              <a:rPr lang="en-US" dirty="0"/>
              <a:t>Trainings are specific to Achievement, AASA, or AzSCI for DTCs, STCs, TCs, TAs, and other staff!</a:t>
            </a:r>
          </a:p>
          <a:p>
            <a:endParaRPr lang="en-US" dirty="0"/>
          </a:p>
          <a:p>
            <a:endParaRPr lang="en-US" dirty="0"/>
          </a:p>
        </p:txBody>
      </p:sp>
      <p:sp>
        <p:nvSpPr>
          <p:cNvPr id="4" name="Slide Number Placeholder 3"/>
          <p:cNvSpPr>
            <a:spLocks noGrp="1"/>
          </p:cNvSpPr>
          <p:nvPr>
            <p:ph type="sldNum" sz="quarter" idx="5"/>
          </p:nvPr>
        </p:nvSpPr>
        <p:spPr/>
        <p:txBody>
          <a:bodyPr/>
          <a:lstStyle/>
          <a:p>
            <a:fld id="{0784DBC0-D055-41DC-BD7F-75C8C5D30275}" type="slidenum">
              <a:rPr lang="en-US" smtClean="0"/>
              <a:t>8</a:t>
            </a:fld>
            <a:endParaRPr lang="en-US"/>
          </a:p>
        </p:txBody>
      </p:sp>
    </p:spTree>
    <p:extLst>
      <p:ext uri="{BB962C8B-B14F-4D97-AF65-F5344CB8AC3E}">
        <p14:creationId xmlns:p14="http://schemas.microsoft.com/office/powerpoint/2010/main" val="3943802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ACTIVELY MONITOR</a:t>
            </a:r>
          </a:p>
          <a:p>
            <a:endParaRPr lang="en-US" dirty="0"/>
          </a:p>
          <a:p>
            <a:endParaRPr lang="en-US" dirty="0"/>
          </a:p>
        </p:txBody>
      </p:sp>
      <p:sp>
        <p:nvSpPr>
          <p:cNvPr id="4" name="Slide Number Placeholder 3"/>
          <p:cNvSpPr>
            <a:spLocks noGrp="1"/>
          </p:cNvSpPr>
          <p:nvPr>
            <p:ph type="sldNum" sz="quarter" idx="5"/>
          </p:nvPr>
        </p:nvSpPr>
        <p:spPr/>
        <p:txBody>
          <a:bodyPr/>
          <a:lstStyle/>
          <a:p>
            <a:fld id="{37E95CB3-02EB-4BEF-8AEE-6998B5591CC8}" type="slidenum">
              <a:rPr lang="en-US" smtClean="0"/>
              <a:t>10</a:t>
            </a:fld>
            <a:endParaRPr lang="en-US"/>
          </a:p>
        </p:txBody>
      </p:sp>
    </p:spTree>
    <p:extLst>
      <p:ext uri="{BB962C8B-B14F-4D97-AF65-F5344CB8AC3E}">
        <p14:creationId xmlns:p14="http://schemas.microsoft.com/office/powerpoint/2010/main" val="3621164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Try mock test administration, have students practice with a fake username and password. UN and PW is not needed to gain access; however, you can practice with the Sample Test. There is a TN8 tutorial for how to use all tools, and soon there will be an animated Student Readiness tool.</a:t>
            </a:r>
          </a:p>
          <a:p>
            <a:endParaRPr lang="en-US" dirty="0"/>
          </a:p>
          <a:p>
            <a:r>
              <a:rPr lang="en-US" dirty="0"/>
              <a:t>DO NOT Practice with the live test.</a:t>
            </a:r>
          </a:p>
          <a:p>
            <a:endParaRPr lang="en-US" dirty="0"/>
          </a:p>
          <a:p>
            <a:r>
              <a:rPr lang="en-US" dirty="0"/>
              <a:t>Do NOT Practice with Real Secure Testing Tickets.</a:t>
            </a:r>
          </a:p>
        </p:txBody>
      </p:sp>
      <p:sp>
        <p:nvSpPr>
          <p:cNvPr id="4" name="Slide Number Placeholder 3"/>
          <p:cNvSpPr>
            <a:spLocks noGrp="1"/>
          </p:cNvSpPr>
          <p:nvPr>
            <p:ph type="sldNum" sz="quarter" idx="5"/>
          </p:nvPr>
        </p:nvSpPr>
        <p:spPr/>
        <p:txBody>
          <a:bodyPr/>
          <a:lstStyle/>
          <a:p>
            <a:fld id="{37E95CB3-02EB-4BEF-8AEE-6998B5591CC8}" type="slidenum">
              <a:rPr lang="en-US" smtClean="0"/>
              <a:t>11</a:t>
            </a:fld>
            <a:endParaRPr lang="en-US"/>
          </a:p>
        </p:txBody>
      </p:sp>
    </p:spTree>
    <p:extLst>
      <p:ext uri="{BB962C8B-B14F-4D97-AF65-F5344CB8AC3E}">
        <p14:creationId xmlns:p14="http://schemas.microsoft.com/office/powerpoint/2010/main" val="1851318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Test Security-Important component of Statewide Assessments</a:t>
            </a:r>
          </a:p>
          <a:p>
            <a:r>
              <a:rPr lang="en-US" dirty="0"/>
              <a:t>Costly Implications </a:t>
            </a:r>
          </a:p>
          <a:p>
            <a:endParaRPr lang="en-US" dirty="0"/>
          </a:p>
          <a:p>
            <a:r>
              <a:rPr lang="en-US" b="1" dirty="0"/>
              <a:t>Student Level </a:t>
            </a:r>
            <a:r>
              <a:rPr lang="en-US" dirty="0"/>
              <a:t>(Scored vs. Invalidated)</a:t>
            </a:r>
          </a:p>
          <a:p>
            <a:r>
              <a:rPr lang="en-US" b="1" dirty="0"/>
              <a:t>Item Level </a:t>
            </a:r>
            <a:r>
              <a:rPr lang="en-US" dirty="0"/>
              <a:t>(Development/Released Items)</a:t>
            </a:r>
          </a:p>
          <a:p>
            <a:r>
              <a:rPr lang="en-US" b="1" dirty="0"/>
              <a:t>Test Level </a:t>
            </a:r>
            <a:r>
              <a:rPr lang="en-US" dirty="0"/>
              <a:t>(Accountability)</a:t>
            </a:r>
          </a:p>
          <a:p>
            <a:endParaRPr lang="en-US" dirty="0"/>
          </a:p>
          <a:p>
            <a:r>
              <a:rPr lang="en-US" dirty="0"/>
              <a:t>Let’s take a look.</a:t>
            </a:r>
          </a:p>
          <a:p>
            <a:endParaRPr lang="en-US" dirty="0"/>
          </a:p>
        </p:txBody>
      </p:sp>
      <p:sp>
        <p:nvSpPr>
          <p:cNvPr id="4" name="Slide Number Placeholder 3"/>
          <p:cNvSpPr>
            <a:spLocks noGrp="1"/>
          </p:cNvSpPr>
          <p:nvPr>
            <p:ph type="sldNum" sz="quarter" idx="5"/>
          </p:nvPr>
        </p:nvSpPr>
        <p:spPr/>
        <p:txBody>
          <a:bodyPr/>
          <a:lstStyle/>
          <a:p>
            <a:fld id="{6A0981EC-A823-47D5-95C6-B00D6C46769C}" type="slidenum">
              <a:rPr lang="en-US" smtClean="0"/>
              <a:t>13</a:t>
            </a:fld>
            <a:endParaRPr lang="en-US"/>
          </a:p>
        </p:txBody>
      </p:sp>
    </p:spTree>
    <p:extLst>
      <p:ext uri="{BB962C8B-B14F-4D97-AF65-F5344CB8AC3E}">
        <p14:creationId xmlns:p14="http://schemas.microsoft.com/office/powerpoint/2010/main" val="10510296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ADE Logo">
    <p:bg>
      <p:bgPr>
        <a:solidFill>
          <a:srgbClr val="FFFFFF"/>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F9512BDE-EEA0-404B-8D45-8AA93D61DABC}"/>
              </a:ext>
              <a:ext uri="{C183D7F6-B498-43B3-948B-1728B52AA6E4}">
                <adec:decorative xmlns:adec="http://schemas.microsoft.com/office/drawing/2017/decorative" val="1"/>
              </a:ext>
            </a:extLst>
          </p:cNvPr>
          <p:cNvSpPr/>
          <p:nvPr/>
        </p:nvSpPr>
        <p:spPr>
          <a:xfrm flipH="1">
            <a:off x="-1" y="4477899"/>
            <a:ext cx="12192000" cy="2407811"/>
          </a:xfrm>
          <a:prstGeom prst="rect">
            <a:avLst/>
          </a:prstGeom>
          <a:solidFill>
            <a:srgbClr val="002D7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a:p>
        </p:txBody>
      </p:sp>
      <p:sp>
        <p:nvSpPr>
          <p:cNvPr id="11" name="Rectangle">
            <a:extLst>
              <a:ext uri="{FF2B5EF4-FFF2-40B4-BE49-F238E27FC236}">
                <a16:creationId xmlns:a16="http://schemas.microsoft.com/office/drawing/2014/main" id="{E1223535-0F2F-6340-80B9-0B5D9364A13F}"/>
              </a:ext>
              <a:ext uri="{C183D7F6-B498-43B3-948B-1728B52AA6E4}">
                <adec:decorative xmlns:adec="http://schemas.microsoft.com/office/drawing/2017/decorative" val="1"/>
              </a:ext>
            </a:extLst>
          </p:cNvPr>
          <p:cNvSpPr/>
          <p:nvPr/>
        </p:nvSpPr>
        <p:spPr>
          <a:xfrm>
            <a:off x="635000" y="633875"/>
            <a:ext cx="109220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sp>
        <p:nvSpPr>
          <p:cNvPr id="2" name="Title 1"/>
          <p:cNvSpPr>
            <a:spLocks noGrp="1"/>
          </p:cNvSpPr>
          <p:nvPr>
            <p:ph type="ctrTitle"/>
          </p:nvPr>
        </p:nvSpPr>
        <p:spPr>
          <a:xfrm>
            <a:off x="1097280" y="758952"/>
            <a:ext cx="10058400" cy="3566160"/>
          </a:xfrm>
          <a:prstGeom prst="rect">
            <a:avLst/>
          </a:prstGeom>
        </p:spPr>
        <p:txBody>
          <a:bodyPr anchor="b">
            <a:normAutofit/>
          </a:bodyPr>
          <a:lstStyle>
            <a:lvl1pPr algn="l">
              <a:lnSpc>
                <a:spcPct val="90000"/>
              </a:lnSpc>
              <a:defRPr sz="6000" cap="all" spc="-38" baseline="0">
                <a:solidFill>
                  <a:srgbClr val="012169"/>
                </a:solidFill>
              </a:defRPr>
            </a:lvl1pPr>
          </a:lstStyle>
          <a:p>
            <a:r>
              <a:rPr lang="en-US" noProof="0"/>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1800" cap="all" spc="150" baseline="0">
                <a:solidFill>
                  <a:srgbClr val="012169"/>
                </a:solidFill>
                <a:latin typeface="+mn-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1CB7B0FF-4DC9-477E-A213-C276C7F23183}"/>
              </a:ext>
              <a:ext uri="{C183D7F6-B498-43B3-948B-1728B52AA6E4}">
                <adec:decorative xmlns:adec="http://schemas.microsoft.com/office/drawing/2017/decorative" val="1"/>
              </a:ext>
            </a:extLst>
          </p:cNvPr>
          <p:cNvCxnSpPr/>
          <p:nvPr/>
        </p:nvCxnSpPr>
        <p:spPr>
          <a:xfrm>
            <a:off x="1097280" y="4521200"/>
            <a:ext cx="10058400" cy="0"/>
          </a:xfrm>
          <a:prstGeom prst="line">
            <a:avLst/>
          </a:prstGeom>
          <a:ln w="76200">
            <a:solidFill>
              <a:srgbClr val="910048"/>
            </a:solidFill>
          </a:ln>
        </p:spPr>
        <p:style>
          <a:lnRef idx="1">
            <a:schemeClr val="dk1"/>
          </a:lnRef>
          <a:fillRef idx="0">
            <a:schemeClr val="dk1"/>
          </a:fillRef>
          <a:effectRef idx="0">
            <a:schemeClr val="dk1"/>
          </a:effectRef>
          <a:fontRef idx="minor">
            <a:schemeClr val="tx1"/>
          </a:fontRef>
        </p:style>
      </p:cxnSp>
      <p:pic>
        <p:nvPicPr>
          <p:cNvPr id="10" name="Picture 9">
            <a:extLst>
              <a:ext uri="{FF2B5EF4-FFF2-40B4-BE49-F238E27FC236}">
                <a16:creationId xmlns:a16="http://schemas.microsoft.com/office/drawing/2014/main" id="{B3D5BCC5-4FD8-44A7-E6C1-E835C683115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610867" y="972751"/>
            <a:ext cx="2312484" cy="1681577"/>
          </a:xfrm>
          <a:prstGeom prst="rect">
            <a:avLst/>
          </a:prstGeom>
        </p:spPr>
      </p:pic>
    </p:spTree>
    <p:extLst>
      <p:ext uri="{BB962C8B-B14F-4D97-AF65-F5344CB8AC3E}">
        <p14:creationId xmlns:p14="http://schemas.microsoft.com/office/powerpoint/2010/main" val="3156738197"/>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cSld name="ADE ASMT Title Slide">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838038"/>
            <a:ext cx="10058400" cy="2487075"/>
          </a:xfrm>
          <a:prstGeom prst="rect">
            <a:avLst/>
          </a:prstGeom>
        </p:spPr>
        <p:txBody>
          <a:bodyPr anchor="b">
            <a:normAutofit/>
          </a:bodyPr>
          <a:lstStyle>
            <a:lvl1pPr algn="l">
              <a:lnSpc>
                <a:spcPct val="90000"/>
              </a:lnSpc>
              <a:defRPr sz="5400" cap="all" spc="-38" baseline="0">
                <a:solidFill>
                  <a:srgbClr val="012169"/>
                </a:solidFill>
              </a:defRPr>
            </a:lvl1pPr>
          </a:lstStyle>
          <a:p>
            <a:r>
              <a:rPr lang="en-US" noProof="0"/>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1800" cap="all" spc="150" baseline="0">
                <a:solidFill>
                  <a:srgbClr val="012169"/>
                </a:solidFill>
                <a:latin typeface="+mn-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1CB7B0FF-4DC9-477E-A213-C276C7F23183}"/>
              </a:ext>
              <a:ext uri="{C183D7F6-B498-43B3-948B-1728B52AA6E4}">
                <adec:decorative xmlns:adec="http://schemas.microsoft.com/office/drawing/2017/decorative" val="1"/>
              </a:ext>
            </a:extLst>
          </p:cNvPr>
          <p:cNvCxnSpPr/>
          <p:nvPr/>
        </p:nvCxnSpPr>
        <p:spPr>
          <a:xfrm>
            <a:off x="1097280" y="4521200"/>
            <a:ext cx="10058400" cy="0"/>
          </a:xfrm>
          <a:prstGeom prst="line">
            <a:avLst/>
          </a:prstGeom>
          <a:ln w="76200">
            <a:solidFill>
              <a:srgbClr val="BF0D3E"/>
            </a:solidFill>
          </a:ln>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FACBF5DB-E030-A88F-8375-136AE23A9A34}"/>
              </a:ext>
              <a:ext uri="{C183D7F6-B498-43B3-948B-1728B52AA6E4}">
                <adec:decorative xmlns:adec="http://schemas.microsoft.com/office/drawing/2017/decorative" val="1"/>
              </a:ext>
            </a:extLst>
          </p:cNvPr>
          <p:cNvCxnSpPr/>
          <p:nvPr userDrawn="1"/>
        </p:nvCxnSpPr>
        <p:spPr>
          <a:xfrm>
            <a:off x="1097280" y="4521200"/>
            <a:ext cx="10058400" cy="0"/>
          </a:xfrm>
          <a:prstGeom prst="line">
            <a:avLst/>
          </a:prstGeom>
          <a:ln w="76200">
            <a:solidFill>
              <a:srgbClr val="910048"/>
            </a:solidFill>
          </a:ln>
        </p:spPr>
        <p:style>
          <a:lnRef idx="1">
            <a:schemeClr val="dk1"/>
          </a:lnRef>
          <a:fillRef idx="0">
            <a:schemeClr val="dk1"/>
          </a:fillRef>
          <a:effectRef idx="0">
            <a:schemeClr val="dk1"/>
          </a:effectRef>
          <a:fontRef idx="minor">
            <a:schemeClr val="tx1"/>
          </a:fontRef>
        </p:style>
      </p:cxnSp>
      <p:grpSp>
        <p:nvGrpSpPr>
          <p:cNvPr id="6" name="Group 5" descr="Arizona Department of Education Assessments Banner">
            <a:extLst>
              <a:ext uri="{FF2B5EF4-FFF2-40B4-BE49-F238E27FC236}">
                <a16:creationId xmlns:a16="http://schemas.microsoft.com/office/drawing/2014/main" id="{A861A399-9B93-C4E0-06CD-92BBD5753201}"/>
              </a:ext>
            </a:extLst>
          </p:cNvPr>
          <p:cNvGrpSpPr/>
          <p:nvPr userDrawn="1"/>
        </p:nvGrpSpPr>
        <p:grpSpPr>
          <a:xfrm>
            <a:off x="3404607" y="292835"/>
            <a:ext cx="5382787" cy="1231106"/>
            <a:chOff x="918857" y="129567"/>
            <a:chExt cx="4037090" cy="1231106"/>
          </a:xfrm>
        </p:grpSpPr>
        <p:pic>
          <p:nvPicPr>
            <p:cNvPr id="7" name="Picture 6">
              <a:extLst>
                <a:ext uri="{FF2B5EF4-FFF2-40B4-BE49-F238E27FC236}">
                  <a16:creationId xmlns:a16="http://schemas.microsoft.com/office/drawing/2014/main" id="{9796B56E-5DD0-ECE5-DF1C-8C6C9BDD8BE9}"/>
                </a:ext>
              </a:extLst>
            </p:cNvPr>
            <p:cNvPicPr>
              <a:picLocks noChangeAspect="1"/>
            </p:cNvPicPr>
            <p:nvPr/>
          </p:nvPicPr>
          <p:blipFill>
            <a:blip r:embed="rId2"/>
            <a:stretch>
              <a:fillRect/>
            </a:stretch>
          </p:blipFill>
          <p:spPr>
            <a:xfrm>
              <a:off x="918857" y="129567"/>
              <a:ext cx="989065" cy="921950"/>
            </a:xfrm>
            <a:prstGeom prst="rect">
              <a:avLst/>
            </a:prstGeom>
          </p:spPr>
        </p:pic>
        <p:sp>
          <p:nvSpPr>
            <p:cNvPr id="11" name="TextBox 10">
              <a:extLst>
                <a:ext uri="{FF2B5EF4-FFF2-40B4-BE49-F238E27FC236}">
                  <a16:creationId xmlns:a16="http://schemas.microsoft.com/office/drawing/2014/main" id="{E8A863ED-0066-C4EE-72F6-CB0BDFF11BAA}"/>
                </a:ext>
              </a:extLst>
            </p:cNvPr>
            <p:cNvSpPr txBox="1"/>
            <p:nvPr/>
          </p:nvSpPr>
          <p:spPr>
            <a:xfrm>
              <a:off x="1005121" y="129567"/>
              <a:ext cx="3950826" cy="1231106"/>
            </a:xfrm>
            <a:prstGeom prst="rect">
              <a:avLst/>
            </a:prstGeom>
            <a:noFill/>
          </p:spPr>
          <p:txBody>
            <a:bodyPr wrap="square" rtlCol="0">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ea typeface="Calibri" panose="020F0502020204030204" pitchFamily="34" charset="0"/>
                  <a:cs typeface="Arial" panose="020B0604020202020204" pitchFamily="34" charset="0"/>
                </a:rPr>
                <a:t>	</a:t>
              </a:r>
              <a:r>
                <a:rPr kumimoji="0" lang="en-US" sz="1400" b="1" i="0" u="none" strike="noStrike" kern="0" cap="none" spc="0" normalizeH="0" baseline="0" noProof="0">
                  <a:ln>
                    <a:noFill/>
                  </a:ln>
                  <a:solidFill>
                    <a:srgbClr val="002D72"/>
                  </a:solidFill>
                  <a:effectLst/>
                  <a:uLnTx/>
                  <a:uFillTx/>
                  <a:ea typeface="Calibri" panose="020F0502020204030204" pitchFamily="34" charset="0"/>
                  <a:cs typeface="Arial" panose="020B0604020202020204" pitchFamily="34" charset="0"/>
                </a:rPr>
                <a:t>ARIZONA DEPARTMENT OF</a:t>
              </a:r>
              <a:endParaRPr kumimoji="0" lang="en-US" sz="1400" b="1" i="0" u="none" strike="noStrike" kern="0" cap="none" spc="0" normalizeH="0" baseline="0" noProof="0">
                <a:ln>
                  <a:noFill/>
                </a:ln>
                <a:solidFill>
                  <a:sysClr val="windowText" lastClr="000000"/>
                </a:solidFill>
                <a:effectLst/>
                <a:uLnTx/>
                <a:uFillTx/>
                <a:ea typeface="Calibri" panose="020F0502020204030204" pitchFamily="34" charset="0"/>
                <a:cs typeface="Arial" panose="020B0604020202020204" pitchFamily="34" charset="0"/>
              </a:endParaRPr>
            </a:p>
            <a:p>
              <a:pPr marL="0" marR="0" lvl="0" indent="0" defTabSz="914400" eaLnBrk="0" fontAlgn="auto" latinLnBrk="0" hangingPunct="0">
                <a:lnSpc>
                  <a:spcPct val="100000"/>
                </a:lnSpc>
                <a:spcBef>
                  <a:spcPts val="0"/>
                </a:spcBef>
                <a:spcAft>
                  <a:spcPts val="0"/>
                </a:spcAft>
                <a:buClrTx/>
                <a:buSzTx/>
                <a:buFontTx/>
                <a:buNone/>
                <a:tabLst/>
                <a:defRPr/>
              </a:pPr>
              <a:r>
                <a:rPr kumimoji="0" lang="en-US" sz="3200" b="1" i="0" u="none" strike="noStrike" kern="0" cap="none" spc="-100" normalizeH="0" baseline="0" noProof="0">
                  <a:ln>
                    <a:noFill/>
                  </a:ln>
                  <a:solidFill>
                    <a:srgbClr val="002C71"/>
                  </a:solidFill>
                  <a:effectLst/>
                  <a:uLnTx/>
                  <a:uFillTx/>
                  <a:ea typeface="Calibri" panose="020F0502020204030204" pitchFamily="34" charset="0"/>
                  <a:cs typeface="Arial" panose="020B0604020202020204" pitchFamily="34" charset="0"/>
                </a:rPr>
                <a:t>	EDUCATION</a:t>
              </a:r>
              <a:endParaRPr kumimoji="0" lang="en-US" sz="3200" b="0" i="0" u="none" strike="noStrike" kern="0" cap="none" spc="0" normalizeH="0" baseline="0" noProof="0">
                <a:ln>
                  <a:noFill/>
                </a:ln>
                <a:solidFill>
                  <a:sysClr val="windowText" lastClr="000000"/>
                </a:solidFill>
                <a:effectLst/>
                <a:uLnTx/>
                <a:uFillTx/>
                <a:ea typeface="Calibri" panose="020F0502020204030204" pitchFamily="34" charset="0"/>
                <a:cs typeface="Arial" panose="020B0604020202020204" pitchFamily="34" charset="0"/>
              </a:endParaRPr>
            </a:p>
            <a:p>
              <a:pPr marL="0" marR="0" lvl="0" indent="0" defTabSz="914400" eaLnBrk="0" fontAlgn="auto" latinLnBrk="0" hangingPunct="0">
                <a:lnSpc>
                  <a:spcPct val="100000"/>
                </a:lnSpc>
                <a:spcBef>
                  <a:spcPts val="0"/>
                </a:spcBef>
                <a:spcAft>
                  <a:spcPts val="0"/>
                </a:spcAft>
                <a:buClrTx/>
                <a:buSzTx/>
                <a:buFontTx/>
                <a:buNone/>
                <a:tabLst/>
                <a:defRPr/>
              </a:pPr>
              <a:r>
                <a:rPr kumimoji="0" lang="en-US" sz="2000" b="1" i="0" u="none" strike="noStrike" kern="0" cap="none" spc="-60" normalizeH="0" baseline="0" noProof="0">
                  <a:ln>
                    <a:noFill/>
                  </a:ln>
                  <a:solidFill>
                    <a:srgbClr val="CA5F14"/>
                  </a:solidFill>
                  <a:effectLst/>
                  <a:uLnTx/>
                  <a:uFillTx/>
                  <a:ea typeface="Calibri" panose="020F0502020204030204" pitchFamily="34" charset="0"/>
                  <a:cs typeface="Arial" panose="020B0604020202020204" pitchFamily="34" charset="0"/>
                </a:rPr>
                <a:t>	</a:t>
              </a:r>
              <a:r>
                <a:rPr kumimoji="0" lang="en-US" sz="2400" b="1" i="0" u="none" strike="noStrike" kern="0" cap="none" spc="-60" normalizeH="0" baseline="0" noProof="0">
                  <a:ln>
                    <a:noFill/>
                  </a:ln>
                  <a:solidFill>
                    <a:srgbClr val="CA5F14"/>
                  </a:solidFill>
                  <a:effectLst/>
                  <a:uLnTx/>
                  <a:uFillTx/>
                  <a:ea typeface="Calibri" panose="020F0502020204030204" pitchFamily="34" charset="0"/>
                  <a:cs typeface="Arial" panose="020B0604020202020204" pitchFamily="34" charset="0"/>
                </a:rPr>
                <a:t>ASSESSMENTS</a:t>
              </a:r>
              <a:endParaRPr kumimoji="0" lang="en-US" sz="2400" b="0" i="0" u="none" strike="noStrike" kern="0" cap="none" spc="0" normalizeH="0" baseline="0" noProof="0">
                <a:ln>
                  <a:noFill/>
                </a:ln>
                <a:solidFill>
                  <a:sysClr val="windowText" lastClr="000000"/>
                </a:solidFill>
                <a:effectLst/>
                <a:uLnTx/>
                <a:uFillTx/>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754656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202A34A5-A029-A246-82C6-D288185EB396}"/>
              </a:ext>
              <a:ext uri="{C183D7F6-B498-43B3-948B-1728B52AA6E4}">
                <adec:decorative xmlns:adec="http://schemas.microsoft.com/office/drawing/2017/decorative" val="1"/>
              </a:ext>
            </a:extLst>
          </p:cNvPr>
          <p:cNvSpPr/>
          <p:nvPr/>
        </p:nvSpPr>
        <p:spPr>
          <a:xfrm flipH="1">
            <a:off x="1" y="0"/>
            <a:ext cx="3351057" cy="6858000"/>
          </a:xfrm>
          <a:prstGeom prst="rect">
            <a:avLst/>
          </a:prstGeom>
          <a:solidFill>
            <a:srgbClr val="002D7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a:p>
        </p:txBody>
      </p:sp>
      <p:sp>
        <p:nvSpPr>
          <p:cNvPr id="13" name="Rectangle">
            <a:extLst>
              <a:ext uri="{FF2B5EF4-FFF2-40B4-BE49-F238E27FC236}">
                <a16:creationId xmlns:a16="http://schemas.microsoft.com/office/drawing/2014/main" id="{2773E1D8-C87F-EE46-8284-575DCA498E81}"/>
              </a:ext>
              <a:ext uri="{C183D7F6-B498-43B3-948B-1728B52AA6E4}">
                <adec:decorative xmlns:adec="http://schemas.microsoft.com/office/drawing/2017/decorative" val="1"/>
              </a:ext>
            </a:extLst>
          </p:cNvPr>
          <p:cNvSpPr/>
          <p:nvPr/>
        </p:nvSpPr>
        <p:spPr>
          <a:xfrm>
            <a:off x="635000" y="633875"/>
            <a:ext cx="109220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sp>
        <p:nvSpPr>
          <p:cNvPr id="11" name="Title Placeholder 1">
            <a:extLst>
              <a:ext uri="{FF2B5EF4-FFF2-40B4-BE49-F238E27FC236}">
                <a16:creationId xmlns:a16="http://schemas.microsoft.com/office/drawing/2014/main" id="{C429A40D-770E-C144-A5B5-6A4442C09C24}"/>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solidFill>
                  <a:srgbClr val="002D72"/>
                </a:solidFill>
              </a:defRPr>
            </a:lvl1pPr>
          </a:lstStyle>
          <a:p>
            <a:r>
              <a:rPr lang="en-US" noProof="0"/>
              <a:t>CLICK TO enter Title</a:t>
            </a:r>
          </a:p>
        </p:txBody>
      </p:sp>
      <p:sp>
        <p:nvSpPr>
          <p:cNvPr id="3" name="Content Placeholder 2"/>
          <p:cNvSpPr>
            <a:spLocks noGrp="1"/>
          </p:cNvSpPr>
          <p:nvPr>
            <p:ph idx="1" hasCustomPrompt="1"/>
          </p:nvPr>
        </p:nvSpPr>
        <p:spPr/>
        <p:txBody>
          <a:bodyPr/>
          <a:lstStyle>
            <a:lvl1pPr>
              <a:defRPr>
                <a:solidFill>
                  <a:srgbClr val="012169"/>
                </a:solidFill>
              </a:defRPr>
            </a:lvl1pPr>
            <a:lvl2pPr>
              <a:defRPr>
                <a:solidFill>
                  <a:srgbClr val="012169"/>
                </a:solidFill>
              </a:defRPr>
            </a:lvl2pPr>
            <a:lvl3pPr>
              <a:defRPr>
                <a:solidFill>
                  <a:srgbClr val="012169"/>
                </a:solidFill>
              </a:defRPr>
            </a:lvl3pPr>
            <a:lvl4pPr>
              <a:defRPr>
                <a:solidFill>
                  <a:srgbClr val="012169"/>
                </a:solidFill>
              </a:defRPr>
            </a:lvl4pPr>
            <a:lvl5pPr>
              <a:defRPr>
                <a:solidFill>
                  <a:srgbClr val="012169"/>
                </a:solidFill>
              </a:defRPr>
            </a:lvl5pPr>
          </a:lstStyle>
          <a:p>
            <a:pPr lvl="0"/>
            <a:r>
              <a:rPr lang="en-US" noProof="0"/>
              <a:t>Click to enter text</a:t>
            </a:r>
          </a:p>
          <a:p>
            <a:pPr lvl="1"/>
            <a:r>
              <a:rPr lang="en-US" noProof="0"/>
              <a:t>Second level</a:t>
            </a:r>
          </a:p>
          <a:p>
            <a:pPr lvl="2"/>
            <a:r>
              <a:rPr lang="en-US" noProof="0"/>
              <a:t>Third level</a:t>
            </a:r>
          </a:p>
          <a:p>
            <a:pPr lvl="3"/>
            <a:r>
              <a:rPr lang="en-US" noProof="0"/>
              <a:t>Fourth level</a:t>
            </a:r>
          </a:p>
          <a:p>
            <a:pPr lvl="4"/>
            <a:r>
              <a:rPr lang="en-US" noProof="0"/>
              <a:t>Fifth level</a:t>
            </a:r>
          </a:p>
        </p:txBody>
      </p:sp>
      <p:cxnSp>
        <p:nvCxnSpPr>
          <p:cNvPr id="7" name="Straight Connector 6">
            <a:extLst>
              <a:ext uri="{FF2B5EF4-FFF2-40B4-BE49-F238E27FC236}">
                <a16:creationId xmlns:a16="http://schemas.microsoft.com/office/drawing/2014/main" id="{D0769928-17AD-4691-9A2E-4DACD7B2F4A6}"/>
              </a:ext>
              <a:ext uri="{C183D7F6-B498-43B3-948B-1728B52AA6E4}">
                <adec:decorative xmlns:adec="http://schemas.microsoft.com/office/drawing/2017/decorative" val="1"/>
              </a:ext>
            </a:extLst>
          </p:cNvPr>
          <p:cNvCxnSpPr/>
          <p:nvPr/>
        </p:nvCxnSpPr>
        <p:spPr>
          <a:xfrm>
            <a:off x="1097280" y="1844675"/>
            <a:ext cx="10058400" cy="0"/>
          </a:xfrm>
          <a:prstGeom prst="line">
            <a:avLst/>
          </a:prstGeom>
          <a:ln w="76200">
            <a:solidFill>
              <a:srgbClr val="9100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20452884"/>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and Image">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05BFC727-5650-B049-AA2A-2511C08FB35B}"/>
              </a:ext>
              <a:ext uri="{C183D7F6-B498-43B3-948B-1728B52AA6E4}">
                <adec:decorative xmlns:adec="http://schemas.microsoft.com/office/drawing/2017/decorative" val="1"/>
              </a:ext>
            </a:extLst>
          </p:cNvPr>
          <p:cNvSpPr/>
          <p:nvPr userDrawn="1"/>
        </p:nvSpPr>
        <p:spPr>
          <a:xfrm flipH="1">
            <a:off x="0" y="0"/>
            <a:ext cx="1195754" cy="6858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E700C598-C823-744D-BE16-5114B7625057}"/>
              </a:ext>
              <a:ext uri="{C183D7F6-B498-43B3-948B-1728B52AA6E4}">
                <adec:decorative xmlns:adec="http://schemas.microsoft.com/office/drawing/2017/decorative" val="1"/>
              </a:ext>
            </a:extLst>
          </p:cNvPr>
          <p:cNvSpPr/>
          <p:nvPr userDrawn="1"/>
        </p:nvSpPr>
        <p:spPr>
          <a:xfrm>
            <a:off x="635000" y="633875"/>
            <a:ext cx="10921999"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1" name="Title Placeholder 1">
            <a:extLst>
              <a:ext uri="{FF2B5EF4-FFF2-40B4-BE49-F238E27FC236}">
                <a16:creationId xmlns:a16="http://schemas.microsoft.com/office/drawing/2014/main" id="{ACB6E588-2EB7-9A41-A93A-7757596EF9D6}"/>
              </a:ext>
            </a:extLst>
          </p:cNvPr>
          <p:cNvSpPr>
            <a:spLocks noGrp="1"/>
          </p:cNvSpPr>
          <p:nvPr>
            <p:ph type="title" hasCustomPrompt="1"/>
          </p:nvPr>
        </p:nvSpPr>
        <p:spPr>
          <a:xfrm>
            <a:off x="1195753" y="942870"/>
            <a:ext cx="4386319" cy="1292750"/>
          </a:xfrm>
          <a:prstGeom prst="rect">
            <a:avLst/>
          </a:prstGeom>
        </p:spPr>
        <p:txBody>
          <a:bodyPr vert="horz" lIns="91440" tIns="45720" rIns="91440" bIns="45720" rtlCol="0" anchor="ctr">
            <a:normAutofit/>
          </a:bodyPr>
          <a:lstStyle>
            <a:lvl1pPr>
              <a:defRPr cap="all" baseline="0">
                <a:solidFill>
                  <a:srgbClr val="012169"/>
                </a:solidFill>
              </a:defRPr>
            </a:lvl1pPr>
          </a:lstStyle>
          <a:p>
            <a:r>
              <a:rPr lang="en-US" noProof="0" dirty="0"/>
              <a:t>Title goes here</a:t>
            </a:r>
          </a:p>
        </p:txBody>
      </p:sp>
      <p:sp>
        <p:nvSpPr>
          <p:cNvPr id="12" name="Content Placeholder 3">
            <a:extLst>
              <a:ext uri="{FF2B5EF4-FFF2-40B4-BE49-F238E27FC236}">
                <a16:creationId xmlns:a16="http://schemas.microsoft.com/office/drawing/2014/main" id="{A6C0FE70-F6BB-3D40-AD3C-E704CABE499C}"/>
              </a:ext>
            </a:extLst>
          </p:cNvPr>
          <p:cNvSpPr>
            <a:spLocks noGrp="1"/>
          </p:cNvSpPr>
          <p:nvPr>
            <p:ph sz="half" idx="2"/>
          </p:nvPr>
        </p:nvSpPr>
        <p:spPr>
          <a:xfrm>
            <a:off x="1195753" y="2281657"/>
            <a:ext cx="4386333" cy="3633471"/>
          </a:xfrm>
        </p:spPr>
        <p:txBody>
          <a:bodyPr>
            <a:normAutofit/>
          </a:bodyPr>
          <a:lstStyle>
            <a:lvl1pPr marL="0" indent="0">
              <a:buClr>
                <a:schemeClr val="tx1"/>
              </a:buClr>
              <a:buNone/>
              <a:defRPr sz="1600">
                <a:solidFill>
                  <a:srgbClr val="012169"/>
                </a:solidFill>
              </a:defRPr>
            </a:lvl1pPr>
            <a:lvl2pPr marL="201168" indent="0">
              <a:buClr>
                <a:schemeClr val="tx1"/>
              </a:buClr>
              <a:buFont typeface="Arial" panose="020B0604020202020204" pitchFamily="34" charset="0"/>
              <a:buNone/>
              <a:defRPr sz="1400">
                <a:solidFill>
                  <a:srgbClr val="012169"/>
                </a:solidFill>
              </a:defRPr>
            </a:lvl2pPr>
            <a:lvl3pPr marL="384048" indent="0">
              <a:buClr>
                <a:schemeClr val="tx1"/>
              </a:buClr>
              <a:buFont typeface="Arial" panose="020B0604020202020204" pitchFamily="34" charset="0"/>
              <a:buNone/>
              <a:defRPr sz="1100">
                <a:solidFill>
                  <a:srgbClr val="012169"/>
                </a:solidFill>
              </a:defRPr>
            </a:lvl3pPr>
            <a:lvl4pPr marL="566928" indent="0">
              <a:buClr>
                <a:schemeClr val="tx1"/>
              </a:buClr>
              <a:buFont typeface="Arial" panose="020B0604020202020204" pitchFamily="34" charset="0"/>
              <a:buNone/>
              <a:defRPr sz="1100">
                <a:solidFill>
                  <a:srgbClr val="012169"/>
                </a:solidFill>
              </a:defRPr>
            </a:lvl4pPr>
            <a:lvl5pPr marL="749808" indent="0">
              <a:buClr>
                <a:schemeClr val="tx1"/>
              </a:buClr>
              <a:buFont typeface="Arial" panose="020B0604020202020204" pitchFamily="34" charset="0"/>
              <a:buNone/>
              <a:defRPr sz="1100">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Picture Placeholder 8">
            <a:extLst>
              <a:ext uri="{FF2B5EF4-FFF2-40B4-BE49-F238E27FC236}">
                <a16:creationId xmlns:a16="http://schemas.microsoft.com/office/drawing/2014/main" id="{21BED569-C9C5-8F4D-A42A-ED4914579D63}"/>
              </a:ext>
            </a:extLst>
          </p:cNvPr>
          <p:cNvSpPr>
            <a:spLocks noGrp="1"/>
          </p:cNvSpPr>
          <p:nvPr>
            <p:ph type="pic" sz="quarter" idx="13"/>
          </p:nvPr>
        </p:nvSpPr>
        <p:spPr>
          <a:xfrm>
            <a:off x="6609915" y="633875"/>
            <a:ext cx="4947084" cy="5591175"/>
          </a:xfrm>
          <a:solidFill>
            <a:srgbClr val="012169"/>
          </a:solidFill>
        </p:spPr>
        <p:txBody>
          <a:bodyPr anchor="ctr"/>
          <a:lstStyle>
            <a:lvl1pPr algn="ctr">
              <a:defRPr>
                <a:solidFill>
                  <a:schemeClr val="bg1"/>
                </a:solidFill>
              </a:defRPr>
            </a:lvl1pPr>
          </a:lstStyle>
          <a:p>
            <a:r>
              <a:rPr lang="en-US" noProof="0"/>
              <a:t>Click icon to add picture</a:t>
            </a:r>
            <a:endParaRPr lang="en-US" noProof="0" dirty="0"/>
          </a:p>
        </p:txBody>
      </p:sp>
      <p:cxnSp>
        <p:nvCxnSpPr>
          <p:cNvPr id="8" name="Straight Connector 7">
            <a:extLst>
              <a:ext uri="{FF2B5EF4-FFF2-40B4-BE49-F238E27FC236}">
                <a16:creationId xmlns:a16="http://schemas.microsoft.com/office/drawing/2014/main" id="{29D0BCA4-83A0-4644-ACED-FA39BCBF8991}"/>
              </a:ext>
              <a:ext uri="{C183D7F6-B498-43B3-948B-1728B52AA6E4}">
                <adec:decorative xmlns:adec="http://schemas.microsoft.com/office/drawing/2017/decorative" val="1"/>
              </a:ext>
            </a:extLst>
          </p:cNvPr>
          <p:cNvCxnSpPr>
            <a:cxnSpLocks/>
          </p:cNvCxnSpPr>
          <p:nvPr userDrawn="1"/>
        </p:nvCxnSpPr>
        <p:spPr>
          <a:xfrm>
            <a:off x="6096000" y="942870"/>
            <a:ext cx="0" cy="4972258"/>
          </a:xfrm>
          <a:prstGeom prst="line">
            <a:avLst/>
          </a:prstGeom>
          <a:ln w="76200">
            <a:solidFill>
              <a:srgbClr val="FCAF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1714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FFFFF"/>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202A34A5-A029-A246-82C6-D288185EB396}"/>
              </a:ext>
              <a:ext uri="{C183D7F6-B498-43B3-948B-1728B52AA6E4}">
                <adec:decorative xmlns:adec="http://schemas.microsoft.com/office/drawing/2017/decorative" val="1"/>
              </a:ext>
            </a:extLst>
          </p:cNvPr>
          <p:cNvSpPr/>
          <p:nvPr userDrawn="1"/>
        </p:nvSpPr>
        <p:spPr>
          <a:xfrm flipH="1">
            <a:off x="0" y="0"/>
            <a:ext cx="3351057" cy="6858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3" name="Rectangle">
            <a:extLst>
              <a:ext uri="{FF2B5EF4-FFF2-40B4-BE49-F238E27FC236}">
                <a16:creationId xmlns:a16="http://schemas.microsoft.com/office/drawing/2014/main" id="{2773E1D8-C87F-EE46-8284-575DCA498E81}"/>
              </a:ext>
              <a:ext uri="{C183D7F6-B498-43B3-948B-1728B52AA6E4}">
                <adec:decorative xmlns:adec="http://schemas.microsoft.com/office/drawing/2017/decorative" val="1"/>
              </a:ext>
            </a:extLst>
          </p:cNvPr>
          <p:cNvSpPr/>
          <p:nvPr userDrawn="1"/>
        </p:nvSpPr>
        <p:spPr>
          <a:xfrm>
            <a:off x="635000" y="633875"/>
            <a:ext cx="109220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1" name="Title Placeholder 1">
            <a:extLst>
              <a:ext uri="{FF2B5EF4-FFF2-40B4-BE49-F238E27FC236}">
                <a16:creationId xmlns:a16="http://schemas.microsoft.com/office/drawing/2014/main" id="{C429A40D-770E-C144-A5B5-6A4442C09C24}"/>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solidFill>
                  <a:srgbClr val="012169"/>
                </a:solidFill>
              </a:defRPr>
            </a:lvl1pPr>
          </a:lstStyle>
          <a:p>
            <a:r>
              <a:rPr lang="en-US" noProof="0" dirty="0"/>
              <a:t>CLICK TO EDIT MASTER TITLE STYLE</a:t>
            </a:r>
          </a:p>
        </p:txBody>
      </p:sp>
      <p:sp>
        <p:nvSpPr>
          <p:cNvPr id="3" name="Content Placeholder 2"/>
          <p:cNvSpPr>
            <a:spLocks noGrp="1"/>
          </p:cNvSpPr>
          <p:nvPr>
            <p:ph idx="1"/>
          </p:nvPr>
        </p:nvSpPr>
        <p:spPr/>
        <p:txBody>
          <a:bodyPr/>
          <a:lstStyle>
            <a:lvl1pPr>
              <a:defRPr>
                <a:solidFill>
                  <a:srgbClr val="012169"/>
                </a:solidFill>
              </a:defRPr>
            </a:lvl1pPr>
            <a:lvl2pPr>
              <a:defRPr>
                <a:solidFill>
                  <a:srgbClr val="012169"/>
                </a:solidFill>
              </a:defRPr>
            </a:lvl2pPr>
            <a:lvl3pPr>
              <a:defRPr>
                <a:solidFill>
                  <a:srgbClr val="012169"/>
                </a:solidFill>
              </a:defRPr>
            </a:lvl3pPr>
            <a:lvl4pPr>
              <a:defRPr>
                <a:solidFill>
                  <a:srgbClr val="012169"/>
                </a:solidFill>
              </a:defRPr>
            </a:lvl4pPr>
            <a:lvl5pPr>
              <a:defRPr>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cxnSp>
        <p:nvCxnSpPr>
          <p:cNvPr id="7" name="Straight Connector 6">
            <a:extLst>
              <a:ext uri="{FF2B5EF4-FFF2-40B4-BE49-F238E27FC236}">
                <a16:creationId xmlns:a16="http://schemas.microsoft.com/office/drawing/2014/main" id="{D0769928-17AD-4691-9A2E-4DACD7B2F4A6}"/>
              </a:ext>
              <a:ext uri="{C183D7F6-B498-43B3-948B-1728B52AA6E4}">
                <adec:decorative xmlns:adec="http://schemas.microsoft.com/office/drawing/2017/decorative" val="1"/>
              </a:ext>
            </a:extLst>
          </p:cNvPr>
          <p:cNvCxnSpPr/>
          <p:nvPr userDrawn="1"/>
        </p:nvCxnSpPr>
        <p:spPr>
          <a:xfrm>
            <a:off x="1097280" y="1844675"/>
            <a:ext cx="10058400" cy="0"/>
          </a:xfrm>
          <a:prstGeom prst="line">
            <a:avLst/>
          </a:prstGeom>
          <a:ln w="76200">
            <a:solidFill>
              <a:srgbClr val="BF0D3E"/>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32407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wo Content">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2E148DD3-DD87-154B-80B4-2421965D3C83}"/>
              </a:ext>
              <a:ext uri="{C183D7F6-B498-43B3-948B-1728B52AA6E4}">
                <adec:decorative xmlns:adec="http://schemas.microsoft.com/office/drawing/2017/decorative" val="1"/>
              </a:ext>
            </a:extLst>
          </p:cNvPr>
          <p:cNvSpPr/>
          <p:nvPr userDrawn="1"/>
        </p:nvSpPr>
        <p:spPr>
          <a:xfrm>
            <a:off x="1" y="1714500"/>
            <a:ext cx="12192000" cy="3429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742E4732-0E8F-7B46-BD08-0F2EE0DA8786}"/>
              </a:ext>
              <a:ext uri="{C183D7F6-B498-43B3-948B-1728B52AA6E4}">
                <adec:decorative xmlns:adec="http://schemas.microsoft.com/office/drawing/2017/decorative" val="1"/>
              </a:ext>
            </a:extLst>
          </p:cNvPr>
          <p:cNvSpPr/>
          <p:nvPr userDrawn="1"/>
        </p:nvSpPr>
        <p:spPr>
          <a:xfrm>
            <a:off x="635000" y="633875"/>
            <a:ext cx="109220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7" name="Title Placeholder 1">
            <a:extLst>
              <a:ext uri="{FF2B5EF4-FFF2-40B4-BE49-F238E27FC236}">
                <a16:creationId xmlns:a16="http://schemas.microsoft.com/office/drawing/2014/main" id="{6E73F81A-7260-5C4F-A7FF-CA2CC731BC33}"/>
              </a:ext>
            </a:extLst>
          </p:cNvPr>
          <p:cNvSpPr>
            <a:spLocks noGrp="1"/>
          </p:cNvSpPr>
          <p:nvPr>
            <p:ph type="title" hasCustomPrompt="1"/>
          </p:nvPr>
        </p:nvSpPr>
        <p:spPr>
          <a:xfrm>
            <a:off x="807721" y="752475"/>
            <a:ext cx="5067286" cy="587584"/>
          </a:xfrm>
          <a:prstGeom prst="rect">
            <a:avLst/>
          </a:prstGeom>
        </p:spPr>
        <p:txBody>
          <a:bodyPr vert="horz" lIns="91440" tIns="45720" rIns="91440" bIns="45720" rtlCol="0" anchor="ctr">
            <a:normAutofit/>
          </a:bodyPr>
          <a:lstStyle>
            <a:lvl1pPr>
              <a:defRPr>
                <a:solidFill>
                  <a:srgbClr val="012169"/>
                </a:solidFill>
              </a:defRPr>
            </a:lvl1pPr>
          </a:lstStyle>
          <a:p>
            <a:r>
              <a:rPr lang="en-US" noProof="0" dirty="0"/>
              <a:t>CLICK TO EDIT MASTER TITLE STYLE</a:t>
            </a:r>
          </a:p>
        </p:txBody>
      </p:sp>
      <p:sp>
        <p:nvSpPr>
          <p:cNvPr id="9" name="Content Placeholder 3">
            <a:extLst>
              <a:ext uri="{FF2B5EF4-FFF2-40B4-BE49-F238E27FC236}">
                <a16:creationId xmlns:a16="http://schemas.microsoft.com/office/drawing/2014/main" id="{4CD13CD4-3E4F-2E41-ACF4-2446257D236F}"/>
              </a:ext>
            </a:extLst>
          </p:cNvPr>
          <p:cNvSpPr>
            <a:spLocks noGrp="1"/>
          </p:cNvSpPr>
          <p:nvPr>
            <p:ph sz="half" idx="2"/>
          </p:nvPr>
        </p:nvSpPr>
        <p:spPr>
          <a:xfrm>
            <a:off x="807718" y="1714500"/>
            <a:ext cx="5067282" cy="4391025"/>
          </a:xfrm>
        </p:spPr>
        <p:txBody>
          <a:bodyPr>
            <a:normAutofit/>
          </a:bodyPr>
          <a:lstStyle>
            <a:lvl1pPr>
              <a:buClr>
                <a:schemeClr val="tx1"/>
              </a:buClr>
              <a:defRPr sz="1600">
                <a:solidFill>
                  <a:srgbClr val="012169"/>
                </a:solidFill>
              </a:defRPr>
            </a:lvl1pPr>
            <a:lvl2pPr marL="384048" indent="-182880">
              <a:buClr>
                <a:schemeClr val="tx1"/>
              </a:buClr>
              <a:buFont typeface="Arial" panose="020B0604020202020204" pitchFamily="34" charset="0"/>
              <a:buChar char="•"/>
              <a:defRPr sz="1400">
                <a:solidFill>
                  <a:srgbClr val="012169"/>
                </a:solidFill>
              </a:defRPr>
            </a:lvl2pPr>
            <a:lvl3pPr marL="566928" indent="-182880">
              <a:buClr>
                <a:schemeClr val="tx1"/>
              </a:buClr>
              <a:buFont typeface="Arial" panose="020B0604020202020204" pitchFamily="34" charset="0"/>
              <a:buChar char="•"/>
              <a:defRPr sz="1100">
                <a:solidFill>
                  <a:srgbClr val="012169"/>
                </a:solidFill>
              </a:defRPr>
            </a:lvl3pPr>
            <a:lvl4pPr marL="749808" indent="-182880">
              <a:buClr>
                <a:schemeClr val="tx1"/>
              </a:buClr>
              <a:buFont typeface="Arial" panose="020B0604020202020204" pitchFamily="34" charset="0"/>
              <a:buChar char="•"/>
              <a:defRPr sz="1100">
                <a:solidFill>
                  <a:srgbClr val="012169"/>
                </a:solidFill>
              </a:defRPr>
            </a:lvl4pPr>
            <a:lvl5pPr marL="932688" indent="-182880">
              <a:buClr>
                <a:schemeClr val="tx1"/>
              </a:buClr>
              <a:buFont typeface="Arial" panose="020B0604020202020204" pitchFamily="34" charset="0"/>
              <a:buChar char="•"/>
              <a:defRPr sz="1100">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4" name="Content Placeholder 3">
            <a:extLst>
              <a:ext uri="{FF2B5EF4-FFF2-40B4-BE49-F238E27FC236}">
                <a16:creationId xmlns:a16="http://schemas.microsoft.com/office/drawing/2014/main" id="{D8E69886-8907-DB47-87C2-0621AF156D9F}"/>
              </a:ext>
            </a:extLst>
          </p:cNvPr>
          <p:cNvSpPr>
            <a:spLocks noGrp="1"/>
          </p:cNvSpPr>
          <p:nvPr>
            <p:ph sz="half" idx="14"/>
          </p:nvPr>
        </p:nvSpPr>
        <p:spPr>
          <a:xfrm>
            <a:off x="6316994" y="752475"/>
            <a:ext cx="5067288" cy="5353050"/>
          </a:xfrm>
          <a:solidFill>
            <a:srgbClr val="FFFFFF"/>
          </a:solidFill>
        </p:spPr>
        <p:txBody>
          <a:bodyPr>
            <a:normAutofit/>
          </a:bodyPr>
          <a:lstStyle>
            <a:lvl1pPr>
              <a:buClr>
                <a:schemeClr val="tx1"/>
              </a:buClr>
              <a:defRPr sz="1600">
                <a:solidFill>
                  <a:srgbClr val="012169"/>
                </a:solidFill>
              </a:defRPr>
            </a:lvl1pPr>
            <a:lvl2pPr marL="384048" indent="-182880">
              <a:buClr>
                <a:schemeClr val="tx1"/>
              </a:buClr>
              <a:buFont typeface="Arial" panose="020B0604020202020204" pitchFamily="34" charset="0"/>
              <a:buChar char="•"/>
              <a:defRPr sz="1400">
                <a:solidFill>
                  <a:srgbClr val="012169"/>
                </a:solidFill>
              </a:defRPr>
            </a:lvl2pPr>
            <a:lvl3pPr marL="566928" indent="-182880">
              <a:buClr>
                <a:schemeClr val="tx1"/>
              </a:buClr>
              <a:buFont typeface="Arial" panose="020B0604020202020204" pitchFamily="34" charset="0"/>
              <a:buChar char="•"/>
              <a:defRPr sz="1100">
                <a:solidFill>
                  <a:srgbClr val="012169"/>
                </a:solidFill>
              </a:defRPr>
            </a:lvl3pPr>
            <a:lvl4pPr marL="749808" indent="-182880">
              <a:buClr>
                <a:schemeClr val="tx1"/>
              </a:buClr>
              <a:buFont typeface="Arial" panose="020B0604020202020204" pitchFamily="34" charset="0"/>
              <a:buChar char="•"/>
              <a:defRPr sz="1100">
                <a:solidFill>
                  <a:srgbClr val="012169"/>
                </a:solidFill>
              </a:defRPr>
            </a:lvl4pPr>
            <a:lvl5pPr marL="932688" indent="-182880">
              <a:buClr>
                <a:schemeClr val="tx1"/>
              </a:buClr>
              <a:buFont typeface="Arial" panose="020B0604020202020204" pitchFamily="34" charset="0"/>
              <a:buChar char="•"/>
              <a:defRPr sz="1100">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cxnSp>
        <p:nvCxnSpPr>
          <p:cNvPr id="12" name="Straight Connector 11">
            <a:extLst>
              <a:ext uri="{FF2B5EF4-FFF2-40B4-BE49-F238E27FC236}">
                <a16:creationId xmlns:a16="http://schemas.microsoft.com/office/drawing/2014/main" id="{09E3E70F-0A11-41B9-A97A-F6F31128EF3E}"/>
              </a:ext>
              <a:ext uri="{C183D7F6-B498-43B3-948B-1728B52AA6E4}">
                <adec:decorative xmlns:adec="http://schemas.microsoft.com/office/drawing/2017/decorative" val="1"/>
              </a:ext>
            </a:extLst>
          </p:cNvPr>
          <p:cNvCxnSpPr>
            <a:cxnSpLocks/>
          </p:cNvCxnSpPr>
          <p:nvPr userDrawn="1"/>
        </p:nvCxnSpPr>
        <p:spPr>
          <a:xfrm>
            <a:off x="6096000" y="752475"/>
            <a:ext cx="0" cy="5353050"/>
          </a:xfrm>
          <a:prstGeom prst="line">
            <a:avLst/>
          </a:prstGeom>
          <a:ln w="76200">
            <a:solidFill>
              <a:srgbClr val="FCAF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310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itle Placeholder 9">
            <a:extLst>
              <a:ext uri="{FF2B5EF4-FFF2-40B4-BE49-F238E27FC236}">
                <a16:creationId xmlns:a16="http://schemas.microsoft.com/office/drawing/2014/main" id="{0EFAD915-CD11-4151-8F1A-5C96C58B8AB5}"/>
              </a:ext>
            </a:extLst>
          </p:cNvPr>
          <p:cNvSpPr>
            <a:spLocks noGrp="1"/>
          </p:cNvSpPr>
          <p:nvPr>
            <p:ph type="title"/>
          </p:nvPr>
        </p:nvSpPr>
        <p:spPr>
          <a:xfrm>
            <a:off x="863600" y="279400"/>
            <a:ext cx="11307417" cy="508000"/>
          </a:xfrm>
          <a:prstGeom prst="rect">
            <a:avLst/>
          </a:prstGeom>
        </p:spPr>
        <p:txBody>
          <a:bodyPr vert="horz" lIns="91440" tIns="45720" rIns="91440" bIns="45720" rtlCol="0" anchor="ctr">
            <a:normAutofit/>
          </a:bodyPr>
          <a:lstStyle>
            <a:lvl1pPr>
              <a:defRPr>
                <a:solidFill>
                  <a:schemeClr val="tx1">
                    <a:lumMod val="75000"/>
                    <a:lumOff val="25000"/>
                  </a:schemeClr>
                </a:solidFill>
                <a:latin typeface="Arial Black" panose="020B0A04020102020204" pitchFamily="34" charset="0"/>
              </a:defRPr>
            </a:lvl1pPr>
          </a:lstStyle>
          <a:p>
            <a:r>
              <a:rPr lang="en-US"/>
              <a:t>Click to edit Master title style</a:t>
            </a:r>
          </a:p>
        </p:txBody>
      </p:sp>
      <p:sp>
        <p:nvSpPr>
          <p:cNvPr id="4" name="Text Placeholder 10">
            <a:extLst>
              <a:ext uri="{FF2B5EF4-FFF2-40B4-BE49-F238E27FC236}">
                <a16:creationId xmlns:a16="http://schemas.microsoft.com/office/drawing/2014/main" id="{76B02ED0-1694-4DE2-93C8-9B9C2790A168}"/>
              </a:ext>
            </a:extLst>
          </p:cNvPr>
          <p:cNvSpPr>
            <a:spLocks noGrp="1"/>
          </p:cNvSpPr>
          <p:nvPr>
            <p:ph idx="1" hasCustomPrompt="1"/>
          </p:nvPr>
        </p:nvSpPr>
        <p:spPr>
          <a:xfrm>
            <a:off x="2133600" y="1384299"/>
            <a:ext cx="8746435" cy="3705503"/>
          </a:xfrm>
          <a:prstGeom prst="rect">
            <a:avLst/>
          </a:prstGeom>
        </p:spPr>
        <p:txBody>
          <a:bodyPr vert="horz" lIns="91440" tIns="45720" rIns="91440" bIns="45720" rtlCol="0">
            <a:normAutofit/>
          </a:bodyPr>
          <a:lstStyle>
            <a:lvl1pPr algn="l" defTabSz="1219170" rtl="0" eaLnBrk="1" latinLnBrk="0" hangingPunct="1">
              <a:defRPr lang="en-US" sz="2133" kern="12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defRPr>
            </a:lvl1pPr>
            <a:lvl2pPr algn="l" defTabSz="1219170" rtl="0" eaLnBrk="1" latinLnBrk="0" hangingPunct="1">
              <a:defRPr lang="en-US" sz="1867" kern="12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defRPr>
            </a:lvl2pPr>
            <a:lvl3pPr algn="l" defTabSz="1219170" rtl="0" eaLnBrk="1" latinLnBrk="0" hangingPunct="1">
              <a:defRPr lang="en-US" sz="1600" kern="12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defRPr>
            </a:lvl3pPr>
            <a:lvl4pPr algn="l" defTabSz="1219170" rtl="0" eaLnBrk="1" latinLnBrk="0" hangingPunct="1">
              <a:defRPr lang="en-US" sz="2133" kern="1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4pPr>
          </a:lstStyle>
          <a:p>
            <a:pPr lvl="0"/>
            <a:r>
              <a:rPr lang="en-US"/>
              <a:t>Click to edit Master text styles</a:t>
            </a:r>
          </a:p>
          <a:p>
            <a:pPr lvl="1"/>
            <a:r>
              <a:rPr lang="en-US"/>
              <a:t>Second level</a:t>
            </a:r>
          </a:p>
          <a:p>
            <a:pPr lvl="2"/>
            <a:r>
              <a:rPr lang="en-US"/>
              <a:t>Third level</a:t>
            </a:r>
          </a:p>
        </p:txBody>
      </p:sp>
    </p:spTree>
    <p:custDataLst>
      <p:tags r:id="rId1"/>
    </p:custDataLst>
    <p:extLst>
      <p:ext uri="{BB962C8B-B14F-4D97-AF65-F5344CB8AC3E}">
        <p14:creationId xmlns:p14="http://schemas.microsoft.com/office/powerpoint/2010/main" val="3765032055"/>
      </p:ext>
    </p:extLst>
  </p:cSld>
  <p:clrMapOvr>
    <a:masterClrMapping/>
  </p:clrMapOvr>
  <p:extLst>
    <p:ext uri="{DCECCB84-F9BA-43D5-87BE-67443E8EF086}">
      <p15:sldGuideLst xmlns:p15="http://schemas.microsoft.com/office/powerpoint/2012/main">
        <p15:guide id="1" orient="horz" pos="176" userDrawn="1">
          <p15:clr>
            <a:srgbClr val="FBAE40"/>
          </p15:clr>
        </p15:guide>
        <p15:guide id="2" pos="176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1552108B-1F90-0044-A7D4-0956E919F29A}"/>
              </a:ext>
            </a:extLst>
          </p:cNvPr>
          <p:cNvSpPr/>
          <p:nvPr/>
        </p:nvSpPr>
        <p:spPr>
          <a:xfrm>
            <a:off x="635000" y="633875"/>
            <a:ext cx="109220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sp>
        <p:nvSpPr>
          <p:cNvPr id="2" name="Title Placeholder 1"/>
          <p:cNvSpPr>
            <a:spLocks noGrp="1"/>
          </p:cNvSpPr>
          <p:nvPr>
            <p:ph type="title"/>
          </p:nvPr>
        </p:nvSpPr>
        <p:spPr>
          <a:xfrm>
            <a:off x="1097280" y="942871"/>
            <a:ext cx="10058400" cy="587584"/>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p:cNvSpPr>
            <a:spLocks noGrp="1"/>
          </p:cNvSpPr>
          <p:nvPr>
            <p:ph type="body" idx="1"/>
          </p:nvPr>
        </p:nvSpPr>
        <p:spPr>
          <a:xfrm>
            <a:off x="1097280" y="2108203"/>
            <a:ext cx="10058400" cy="3760891"/>
          </a:xfrm>
          <a:prstGeom prst="rect">
            <a:avLst/>
          </a:prstGeom>
        </p:spPr>
        <p:txBody>
          <a:bodyPr vert="horz" lIns="0" tIns="45720" rIns="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053411960"/>
      </p:ext>
    </p:extLst>
  </p:cSld>
  <p:clrMap bg1="lt1" tx1="dk1" bg2="lt2" tx2="dk2" accent1="accent1" accent2="accent2" accent3="accent3" accent4="accent4" accent5="accent5" accent6="accent6" hlink="hlink" folHlink="folHlink"/>
  <p:sldLayoutIdLst>
    <p:sldLayoutId id="2147483799" r:id="rId1"/>
    <p:sldLayoutId id="2147483809" r:id="rId2"/>
    <p:sldLayoutId id="2147483801" r:id="rId3"/>
  </p:sldLayoutIdLst>
  <p:hf sldNum="0" hdr="0" dt="0"/>
  <p:txStyles>
    <p:titleStyle>
      <a:lvl1pPr algn="l" defTabSz="685800" rtl="0" eaLnBrk="1" latinLnBrk="0" hangingPunct="1">
        <a:lnSpc>
          <a:spcPct val="90000"/>
        </a:lnSpc>
        <a:spcBef>
          <a:spcPct val="0"/>
        </a:spcBef>
        <a:buNone/>
        <a:defRPr sz="2100" kern="1200" spc="-38" baseline="0">
          <a:solidFill>
            <a:srgbClr val="012169"/>
          </a:solidFill>
          <a:latin typeface="+mj-lt"/>
          <a:ea typeface="+mj-ea"/>
          <a:cs typeface="+mj-cs"/>
        </a:defRPr>
      </a:lvl1pPr>
    </p:titleStyle>
    <p:bodyStyle>
      <a:lvl1pPr marL="68580" indent="-68580" algn="l" defTabSz="685800" rtl="0" eaLnBrk="1" latinLnBrk="0" hangingPunct="1">
        <a:lnSpc>
          <a:spcPct val="100000"/>
        </a:lnSpc>
        <a:spcBef>
          <a:spcPts val="900"/>
        </a:spcBef>
        <a:spcAft>
          <a:spcPts val="150"/>
        </a:spcAft>
        <a:buClrTx/>
        <a:buSzPct val="100000"/>
        <a:buFont typeface="Calibri" panose="020F0502020204030204" pitchFamily="34" charset="0"/>
        <a:buChar char=" "/>
        <a:defRPr sz="1500" kern="1200">
          <a:solidFill>
            <a:srgbClr val="012169"/>
          </a:solidFill>
          <a:latin typeface="+mn-lt"/>
          <a:ea typeface="+mn-ea"/>
          <a:cs typeface="+mn-cs"/>
        </a:defRPr>
      </a:lvl1pPr>
      <a:lvl2pPr marL="288036" indent="-137160" algn="l" defTabSz="685800" rtl="0" eaLnBrk="1" latinLnBrk="0" hangingPunct="1">
        <a:lnSpc>
          <a:spcPct val="100000"/>
        </a:lnSpc>
        <a:spcBef>
          <a:spcPts val="150"/>
        </a:spcBef>
        <a:spcAft>
          <a:spcPts val="300"/>
        </a:spcAft>
        <a:buClrTx/>
        <a:buFont typeface="Calibri" pitchFamily="34" charset="0"/>
        <a:buChar char="◦"/>
        <a:defRPr sz="1350" kern="1200">
          <a:solidFill>
            <a:srgbClr val="012169"/>
          </a:solidFill>
          <a:latin typeface="+mn-lt"/>
          <a:ea typeface="+mn-ea"/>
          <a:cs typeface="+mn-cs"/>
        </a:defRPr>
      </a:lvl2pPr>
      <a:lvl3pPr marL="425196" indent="-137160" algn="l" defTabSz="685800" rtl="0" eaLnBrk="1" latinLnBrk="0" hangingPunct="1">
        <a:lnSpc>
          <a:spcPct val="100000"/>
        </a:lnSpc>
        <a:spcBef>
          <a:spcPts val="150"/>
        </a:spcBef>
        <a:spcAft>
          <a:spcPts val="300"/>
        </a:spcAft>
        <a:buClrTx/>
        <a:buFont typeface="Calibri" pitchFamily="34" charset="0"/>
        <a:buChar char="◦"/>
        <a:defRPr sz="1050" kern="1200">
          <a:solidFill>
            <a:srgbClr val="012169"/>
          </a:solidFill>
          <a:latin typeface="+mn-lt"/>
          <a:ea typeface="+mn-ea"/>
          <a:cs typeface="+mn-cs"/>
        </a:defRPr>
      </a:lvl3pPr>
      <a:lvl4pPr marL="562356" indent="-137160" algn="l" defTabSz="685800" rtl="0" eaLnBrk="1" latinLnBrk="0" hangingPunct="1">
        <a:lnSpc>
          <a:spcPct val="100000"/>
        </a:lnSpc>
        <a:spcBef>
          <a:spcPts val="150"/>
        </a:spcBef>
        <a:spcAft>
          <a:spcPts val="300"/>
        </a:spcAft>
        <a:buClrTx/>
        <a:buFont typeface="Calibri" pitchFamily="34" charset="0"/>
        <a:buChar char="◦"/>
        <a:defRPr sz="1050" kern="1200">
          <a:solidFill>
            <a:srgbClr val="012169"/>
          </a:solidFill>
          <a:latin typeface="+mn-lt"/>
          <a:ea typeface="+mn-ea"/>
          <a:cs typeface="+mn-cs"/>
        </a:defRPr>
      </a:lvl4pPr>
      <a:lvl5pPr marL="699516" indent="-137160" algn="l" defTabSz="685800" rtl="0" eaLnBrk="1" latinLnBrk="0" hangingPunct="1">
        <a:lnSpc>
          <a:spcPct val="100000"/>
        </a:lnSpc>
        <a:spcBef>
          <a:spcPts val="150"/>
        </a:spcBef>
        <a:spcAft>
          <a:spcPts val="300"/>
        </a:spcAft>
        <a:buClrTx/>
        <a:buFont typeface="Calibri" pitchFamily="34" charset="0"/>
        <a:buChar char="◦"/>
        <a:defRPr sz="1050" kern="1200">
          <a:solidFill>
            <a:srgbClr val="012169"/>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1552108B-1F90-0044-A7D4-0956E919F29A}"/>
              </a:ext>
            </a:extLst>
          </p:cNvPr>
          <p:cNvSpPr/>
          <p:nvPr userDrawn="1"/>
        </p:nvSpPr>
        <p:spPr>
          <a:xfrm>
            <a:off x="635000" y="633875"/>
            <a:ext cx="109220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Placeholder 1"/>
          <p:cNvSpPr>
            <a:spLocks noGrp="1"/>
          </p:cNvSpPr>
          <p:nvPr>
            <p:ph type="title"/>
          </p:nvPr>
        </p:nvSpPr>
        <p:spPr>
          <a:xfrm>
            <a:off x="1097280" y="942871"/>
            <a:ext cx="10058400" cy="587584"/>
          </a:xfrm>
          <a:prstGeom prst="rect">
            <a:avLst/>
          </a:prstGeom>
        </p:spPr>
        <p:txBody>
          <a:bodyPr vert="horz" lIns="91440" tIns="45720" rIns="91440" bIns="45720" rtlCol="0" anchor="ctr">
            <a:normAutofit/>
          </a:bodyPr>
          <a:lstStyle/>
          <a:p>
            <a:r>
              <a:rPr lang="en-US" noProof="0"/>
              <a:t>Click to edit Master title style</a:t>
            </a:r>
            <a:endParaRPr lang="en-US" noProof="0"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394360962"/>
      </p:ext>
    </p:extLst>
  </p:cSld>
  <p:clrMap bg1="lt1" tx1="dk1" bg2="lt2" tx2="dk2" accent1="accent1" accent2="accent2" accent3="accent3" accent4="accent4" accent5="accent5" accent6="accent6" hlink="hlink" folHlink="folHlink"/>
  <p:sldLayoutIdLst>
    <p:sldLayoutId id="2147483692" r:id="rId1"/>
    <p:sldLayoutId id="2147483675" r:id="rId2"/>
    <p:sldLayoutId id="2147483775" r:id="rId3"/>
  </p:sldLayoutIdLst>
  <p:hf sldNum="0" hdr="0" ftr="0" dt="0"/>
  <p:txStyles>
    <p:titleStyle>
      <a:lvl1pPr algn="l" defTabSz="914400" rtl="0" eaLnBrk="1" latinLnBrk="0" hangingPunct="1">
        <a:lnSpc>
          <a:spcPct val="90000"/>
        </a:lnSpc>
        <a:spcBef>
          <a:spcPct val="0"/>
        </a:spcBef>
        <a:buNone/>
        <a:defRPr sz="2800" kern="1200" spc="-50" baseline="0">
          <a:solidFill>
            <a:srgbClr val="012169"/>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Tx/>
        <a:buSzPct val="100000"/>
        <a:buFont typeface="Calibri" panose="020F0502020204030204" pitchFamily="34" charset="0"/>
        <a:buChar char=" "/>
        <a:defRPr sz="2000" kern="1200">
          <a:solidFill>
            <a:srgbClr val="012169"/>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rgbClr val="012169"/>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rgbClr val="012169"/>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rgbClr val="012169"/>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rgbClr val="012169"/>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24453F16-01A5-407E-9673-2359A87A0D3E}"/>
              </a:ext>
              <a:ext uri="{C183D7F6-B498-43B3-948B-1728B52AA6E4}">
                <adec:decorative xmlns:adec="http://schemas.microsoft.com/office/drawing/2017/decorative" val="1"/>
              </a:ext>
            </a:extLst>
          </p:cNvPr>
          <p:cNvSpPr/>
          <p:nvPr userDrawn="1"/>
        </p:nvSpPr>
        <p:spPr>
          <a:xfrm rot="5400000">
            <a:off x="-3373356" y="3343202"/>
            <a:ext cx="6858003" cy="171597"/>
          </a:xfrm>
          <a:prstGeom prst="rect">
            <a:avLst/>
          </a:prstGeom>
          <a:solidFill>
            <a:srgbClr val="9800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6" name="Rectangle 35">
            <a:extLst>
              <a:ext uri="{FF2B5EF4-FFF2-40B4-BE49-F238E27FC236}">
                <a16:creationId xmlns:a16="http://schemas.microsoft.com/office/drawing/2014/main" id="{DC07D9E8-B89F-4373-94ED-18A96ECC5C9D}"/>
              </a:ext>
              <a:ext uri="{C183D7F6-B498-43B3-948B-1728B52AA6E4}">
                <adec:decorative xmlns:adec="http://schemas.microsoft.com/office/drawing/2017/decorative" val="1"/>
              </a:ext>
            </a:extLst>
          </p:cNvPr>
          <p:cNvSpPr/>
          <p:nvPr userDrawn="1"/>
        </p:nvSpPr>
        <p:spPr>
          <a:xfrm rot="5400000">
            <a:off x="-3002994" y="3245554"/>
            <a:ext cx="6858001" cy="366895"/>
          </a:xfrm>
          <a:prstGeom prst="rect">
            <a:avLst/>
          </a:prstGeom>
          <a:solidFill>
            <a:srgbClr val="002F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3" name="Straight Connector 12">
            <a:extLst>
              <a:ext uri="{FF2B5EF4-FFF2-40B4-BE49-F238E27FC236}">
                <a16:creationId xmlns:a16="http://schemas.microsoft.com/office/drawing/2014/main" id="{CB2FD43D-992C-4E25-99A8-FBB12B21E89C}"/>
              </a:ext>
              <a:ext uri="{C183D7F6-B498-43B3-948B-1728B52AA6E4}">
                <adec:decorative xmlns:adec="http://schemas.microsoft.com/office/drawing/2017/decorative" val="1"/>
              </a:ext>
            </a:extLst>
          </p:cNvPr>
          <p:cNvCxnSpPr>
            <a:cxnSpLocks/>
          </p:cNvCxnSpPr>
          <p:nvPr userDrawn="1"/>
        </p:nvCxnSpPr>
        <p:spPr>
          <a:xfrm>
            <a:off x="215588" y="-1"/>
            <a:ext cx="0" cy="6858001"/>
          </a:xfrm>
          <a:prstGeom prst="line">
            <a:avLst/>
          </a:prstGeom>
          <a:ln w="57150">
            <a:solidFill>
              <a:srgbClr val="D75D15"/>
            </a:solidFill>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C7A636AA-41CA-4B27-8931-8046A22BC8C6}"/>
              </a:ext>
              <a:ext uri="{C183D7F6-B498-43B3-948B-1728B52AA6E4}">
                <adec:decorative xmlns:adec="http://schemas.microsoft.com/office/drawing/2017/decorative" val="1"/>
              </a:ext>
            </a:extLst>
          </p:cNvPr>
          <p:cNvSpPr txBox="1">
            <a:spLocks/>
          </p:cNvSpPr>
          <p:nvPr userDrawn="1"/>
        </p:nvSpPr>
        <p:spPr>
          <a:xfrm rot="5400000">
            <a:off x="-2996542" y="2950517"/>
            <a:ext cx="6858003" cy="287259"/>
          </a:xfrm>
          <a:prstGeom prst="rect">
            <a:avLst/>
          </a:prstGeom>
          <a:noFill/>
          <a:ln>
            <a:noFill/>
          </a:ln>
          <a:effectLst/>
        </p:spPr>
        <p:txBody>
          <a:bodyPr wrap="square" lIns="0" tIns="0" rIns="0" bIns="0" rtlCol="0" anchor="ctr" anchorCtr="0">
            <a:spAutoFit/>
          </a:bodyPr>
          <a:lstStyle/>
          <a:p>
            <a:pPr marL="385224" indent="0" algn="r"/>
            <a:r>
              <a:rPr lang="en-US" sz="1867" b="1" kern="1200">
                <a:solidFill>
                  <a:schemeClr val="bg1"/>
                </a:solidFill>
                <a:latin typeface=""/>
                <a:ea typeface="Open Sans Extrabold" panose="020B0906030804020204" pitchFamily="34" charset="0"/>
                <a:cs typeface="Open Sans Extrabold" panose="020B0906030804020204" pitchFamily="34" charset="0"/>
              </a:rPr>
              <a:t>ACHIEVEMENT ASSESSMENTS 2023 - 2024</a:t>
            </a:r>
          </a:p>
        </p:txBody>
      </p:sp>
    </p:spTree>
    <p:custDataLst>
      <p:tags r:id="rId3"/>
    </p:custDataLst>
    <p:extLst>
      <p:ext uri="{BB962C8B-B14F-4D97-AF65-F5344CB8AC3E}">
        <p14:creationId xmlns:p14="http://schemas.microsoft.com/office/powerpoint/2010/main" val="2777751394"/>
      </p:ext>
    </p:extLst>
  </p:cSld>
  <p:clrMap bg1="lt1" tx1="dk1" bg2="lt2" tx2="dk2" accent1="accent1" accent2="accent2" accent3="accent3" accent4="accent4" accent5="accent5" accent6="accent6" hlink="hlink" folHlink="folHlink"/>
  <p:sldLayoutIdLst>
    <p:sldLayoutId id="2147483965" r:id="rId1"/>
  </p:sldLayoutIdLst>
  <p:txStyles>
    <p:titleStyle>
      <a:lvl1pPr algn="l" defTabSz="914400" rtl="0" eaLnBrk="1" latinLnBrk="0" hangingPunct="1">
        <a:lnSpc>
          <a:spcPct val="90000"/>
        </a:lnSpc>
        <a:spcBef>
          <a:spcPct val="0"/>
        </a:spcBef>
        <a:buNone/>
        <a:defRPr sz="1800" kern="1200">
          <a:solidFill>
            <a:srgbClr val="E8893B"/>
          </a:solidFill>
          <a:latin typeface="Open Sans Extrabold" panose="020B0906030804020204" pitchFamily="34" charset="0"/>
          <a:ea typeface="Open Sans Extrabold" panose="020B0906030804020204" pitchFamily="34" charset="0"/>
          <a:cs typeface="Open Sans Extrabold" panose="020B09060308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537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hyperlink" Target="https://askleo.com/two-cloud-data-threat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1.svg"/><Relationship Id="rId4" Type="http://schemas.openxmlformats.org/officeDocument/2006/relationships/image" Target="../media/image26.png"/><Relationship Id="rId9"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42.png"/><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hyperlink" Target="http://ahmadvalenti.wikidot.com/"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46.png"/><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51.emf"/><Relationship Id="rId4" Type="http://schemas.openxmlformats.org/officeDocument/2006/relationships/image" Target="../media/image50.emf"/></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hyperlink" Target="https://www.azed.gov/assessment/assessment-educator-committee-application" TargetMode="Externa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s://www.azed.gov/sites/default/files/2023/07/2023-2024%20Friday%20Focus%20Webinar%20Schedule.pdf" TargetMode="External"/><Relationship Id="rId1" Type="http://schemas.openxmlformats.org/officeDocument/2006/relationships/slideLayout" Target="../slideLayouts/slideLayout3.xml"/><Relationship Id="rId4" Type="http://schemas.openxmlformats.org/officeDocument/2006/relationships/image" Target="../media/image55.png"/></Relationships>
</file>

<file path=ppt/slides/_rels/slide3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evergreenleaf.blogspot.com/2013/04/my-first-blog-award-liebster.html" TargetMode="External"/><Relationship Id="rId2" Type="http://schemas.openxmlformats.org/officeDocument/2006/relationships/image" Target="../media/image57.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s://www.azed.gov/sites/default/files/2023/09/Achievement%20Training%20Requirements%202023-2024.pdf" TargetMode="Externa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2059C-97BA-3DC7-1001-36C2E150F261}"/>
              </a:ext>
            </a:extLst>
          </p:cNvPr>
          <p:cNvSpPr>
            <a:spLocks noGrp="1"/>
          </p:cNvSpPr>
          <p:nvPr>
            <p:ph type="title"/>
          </p:nvPr>
        </p:nvSpPr>
        <p:spPr/>
        <p:txBody>
          <a:bodyPr>
            <a:normAutofit/>
          </a:bodyPr>
          <a:lstStyle/>
          <a:p>
            <a:r>
              <a:rPr lang="en-US" sz="1500" dirty="0">
                <a:solidFill>
                  <a:srgbClr val="012169"/>
                </a:solidFill>
                <a:latin typeface="+mn-lt"/>
                <a:ea typeface="+mn-ea"/>
                <a:cs typeface="+mn-cs"/>
              </a:rPr>
              <a:t>Welcome to Webinar #8: Test irregularities</a:t>
            </a:r>
          </a:p>
        </p:txBody>
      </p:sp>
      <p:sp>
        <p:nvSpPr>
          <p:cNvPr id="3" name="Content Placeholder 2">
            <a:extLst>
              <a:ext uri="{FF2B5EF4-FFF2-40B4-BE49-F238E27FC236}">
                <a16:creationId xmlns:a16="http://schemas.microsoft.com/office/drawing/2014/main" id="{58A9A868-750B-2B80-AE40-6BD4412FAA52}"/>
              </a:ext>
            </a:extLst>
          </p:cNvPr>
          <p:cNvSpPr>
            <a:spLocks noGrp="1"/>
          </p:cNvSpPr>
          <p:nvPr>
            <p:ph idx="1"/>
          </p:nvPr>
        </p:nvSpPr>
        <p:spPr/>
        <p:txBody>
          <a:bodyPr/>
          <a:lstStyle/>
          <a:p>
            <a:pPr algn="l" rtl="0" fontAlgn="base"/>
            <a:r>
              <a:rPr lang="en-US" dirty="0"/>
              <a:t>This webinar will be recorded and posted on the ADE Assessments webpage.​</a:t>
            </a:r>
          </a:p>
          <a:p>
            <a:pPr algn="l" rtl="0" fontAlgn="base"/>
            <a:r>
              <a:rPr lang="en-US" dirty="0"/>
              <a:t>​</a:t>
            </a:r>
          </a:p>
          <a:p>
            <a:pPr algn="l" rtl="0" fontAlgn="base"/>
            <a:r>
              <a:rPr lang="en-US" dirty="0"/>
              <a:t>Please enter your First and Last Name in the Chat for tracking purposes for the live event.​</a:t>
            </a:r>
          </a:p>
          <a:p>
            <a:pPr algn="l" rtl="0" fontAlgn="base"/>
            <a:r>
              <a:rPr lang="en-US" dirty="0"/>
              <a:t>​</a:t>
            </a:r>
          </a:p>
          <a:p>
            <a:pPr algn="l" rtl="0" fontAlgn="base"/>
            <a:r>
              <a:rPr lang="en-US" dirty="0"/>
              <a:t>We will also be capturing the chat questions. If there are questions that were frequently asked or need further clarification, ADE will compile and create an FAQ which will then be posted on the Assessments webpage under Friday Focus Webinars.</a:t>
            </a:r>
          </a:p>
          <a:p>
            <a:endParaRPr lang="en-US" dirty="0"/>
          </a:p>
        </p:txBody>
      </p:sp>
    </p:spTree>
    <p:extLst>
      <p:ext uri="{BB962C8B-B14F-4D97-AF65-F5344CB8AC3E}">
        <p14:creationId xmlns:p14="http://schemas.microsoft.com/office/powerpoint/2010/main" val="1112721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C08433C-0791-74E1-8820-48E6A01C5B01}"/>
              </a:ext>
            </a:extLst>
          </p:cNvPr>
          <p:cNvSpPr>
            <a:spLocks noGrp="1"/>
          </p:cNvSpPr>
          <p:nvPr>
            <p:ph type="title"/>
          </p:nvPr>
        </p:nvSpPr>
        <p:spPr>
          <a:xfrm>
            <a:off x="807721" y="752475"/>
            <a:ext cx="5067286" cy="587584"/>
          </a:xfrm>
        </p:spPr>
        <p:txBody>
          <a:bodyPr anchor="ctr">
            <a:noAutofit/>
          </a:bodyPr>
          <a:lstStyle/>
          <a:p>
            <a:pPr algn="ctr"/>
            <a:r>
              <a:rPr lang="en-US" sz="2500" cap="all" dirty="0"/>
              <a:t>TEST Administration expectations</a:t>
            </a:r>
          </a:p>
        </p:txBody>
      </p:sp>
      <p:pic>
        <p:nvPicPr>
          <p:cNvPr id="6" name="Content Placeholder 5">
            <a:extLst>
              <a:ext uri="{FF2B5EF4-FFF2-40B4-BE49-F238E27FC236}">
                <a16:creationId xmlns:a16="http://schemas.microsoft.com/office/drawing/2014/main" id="{BE63BC2C-8385-DA93-0B80-235992F87F69}"/>
              </a:ext>
            </a:extLst>
          </p:cNvPr>
          <p:cNvPicPr>
            <a:picLocks noGrp="1" noChangeAspect="1"/>
          </p:cNvPicPr>
          <p:nvPr>
            <p:ph sz="half" idx="2"/>
          </p:nvPr>
        </p:nvPicPr>
        <p:blipFill>
          <a:blip r:embed="rId3"/>
          <a:stretch>
            <a:fillRect/>
          </a:stretch>
        </p:blipFill>
        <p:spPr>
          <a:xfrm>
            <a:off x="1119535" y="1537855"/>
            <a:ext cx="4443657" cy="4391025"/>
          </a:xfrm>
        </p:spPr>
      </p:pic>
      <p:pic>
        <p:nvPicPr>
          <p:cNvPr id="5" name="Picture 4" descr="A close up of text&#10;&#10;Description automatically generated">
            <a:extLst>
              <a:ext uri="{FF2B5EF4-FFF2-40B4-BE49-F238E27FC236}">
                <a16:creationId xmlns:a16="http://schemas.microsoft.com/office/drawing/2014/main" id="{80D8798C-DD7C-C8D5-D818-9C122762379A}"/>
              </a:ext>
            </a:extLst>
          </p:cNvPr>
          <p:cNvPicPr>
            <a:picLocks noChangeAspect="1"/>
          </p:cNvPicPr>
          <p:nvPr/>
        </p:nvPicPr>
        <p:blipFill>
          <a:blip r:embed="rId4"/>
          <a:stretch>
            <a:fillRect/>
          </a:stretch>
        </p:blipFill>
        <p:spPr>
          <a:xfrm>
            <a:off x="6306603" y="2473037"/>
            <a:ext cx="5067288" cy="1911926"/>
          </a:xfrm>
          <a:prstGeom prst="rect">
            <a:avLst/>
          </a:prstGeom>
          <a:noFill/>
        </p:spPr>
      </p:pic>
      <p:pic>
        <p:nvPicPr>
          <p:cNvPr id="8" name="Picture 7">
            <a:extLst>
              <a:ext uri="{FF2B5EF4-FFF2-40B4-BE49-F238E27FC236}">
                <a16:creationId xmlns:a16="http://schemas.microsoft.com/office/drawing/2014/main" id="{3004DD8B-995A-F04B-9485-B082C7767195}"/>
              </a:ext>
            </a:extLst>
          </p:cNvPr>
          <p:cNvPicPr>
            <a:picLocks noChangeAspect="1"/>
          </p:cNvPicPr>
          <p:nvPr/>
        </p:nvPicPr>
        <p:blipFill>
          <a:blip r:embed="rId5"/>
          <a:stretch>
            <a:fillRect/>
          </a:stretch>
        </p:blipFill>
        <p:spPr>
          <a:xfrm>
            <a:off x="6423251" y="4312227"/>
            <a:ext cx="4833992" cy="1911926"/>
          </a:xfrm>
          <a:prstGeom prst="rect">
            <a:avLst/>
          </a:prstGeom>
        </p:spPr>
      </p:pic>
    </p:spTree>
    <p:extLst>
      <p:ext uri="{BB962C8B-B14F-4D97-AF65-F5344CB8AC3E}">
        <p14:creationId xmlns:p14="http://schemas.microsoft.com/office/powerpoint/2010/main" val="786577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10F7D-4C02-264C-CF86-148C1D6A0CDC}"/>
              </a:ext>
            </a:extLst>
          </p:cNvPr>
          <p:cNvSpPr>
            <a:spLocks noGrp="1"/>
          </p:cNvSpPr>
          <p:nvPr>
            <p:ph type="title"/>
          </p:nvPr>
        </p:nvSpPr>
        <p:spPr/>
        <p:txBody>
          <a:bodyPr/>
          <a:lstStyle/>
          <a:p>
            <a:r>
              <a:rPr lang="en-US" dirty="0"/>
              <a:t>Student Performance? PRACTICE! PRACTICE! PRACTICE!</a:t>
            </a:r>
          </a:p>
        </p:txBody>
      </p:sp>
      <p:pic>
        <p:nvPicPr>
          <p:cNvPr id="5" name="Content Placeholder 4">
            <a:extLst>
              <a:ext uri="{FF2B5EF4-FFF2-40B4-BE49-F238E27FC236}">
                <a16:creationId xmlns:a16="http://schemas.microsoft.com/office/drawing/2014/main" id="{0D223CFD-5A18-796A-037C-EAA9D93EB0FA}"/>
              </a:ext>
            </a:extLst>
          </p:cNvPr>
          <p:cNvPicPr>
            <a:picLocks noGrp="1" noChangeAspect="1"/>
          </p:cNvPicPr>
          <p:nvPr>
            <p:ph idx="1"/>
          </p:nvPr>
        </p:nvPicPr>
        <p:blipFill>
          <a:blip r:embed="rId3"/>
          <a:stretch>
            <a:fillRect/>
          </a:stretch>
        </p:blipFill>
        <p:spPr>
          <a:xfrm>
            <a:off x="727758" y="2385434"/>
            <a:ext cx="4990707" cy="3087255"/>
          </a:xfrm>
        </p:spPr>
      </p:pic>
      <p:pic>
        <p:nvPicPr>
          <p:cNvPr id="7" name="Picture 6">
            <a:extLst>
              <a:ext uri="{FF2B5EF4-FFF2-40B4-BE49-F238E27FC236}">
                <a16:creationId xmlns:a16="http://schemas.microsoft.com/office/drawing/2014/main" id="{FB351EA9-4DEE-CD85-0BBA-94082547319A}"/>
              </a:ext>
            </a:extLst>
          </p:cNvPr>
          <p:cNvPicPr>
            <a:picLocks noChangeAspect="1"/>
          </p:cNvPicPr>
          <p:nvPr/>
        </p:nvPicPr>
        <p:blipFill>
          <a:blip r:embed="rId4"/>
          <a:stretch>
            <a:fillRect/>
          </a:stretch>
        </p:blipFill>
        <p:spPr>
          <a:xfrm>
            <a:off x="6203373" y="1991159"/>
            <a:ext cx="3944956" cy="1541750"/>
          </a:xfrm>
          <a:prstGeom prst="rect">
            <a:avLst/>
          </a:prstGeom>
        </p:spPr>
      </p:pic>
      <p:pic>
        <p:nvPicPr>
          <p:cNvPr id="9" name="Picture 8">
            <a:extLst>
              <a:ext uri="{FF2B5EF4-FFF2-40B4-BE49-F238E27FC236}">
                <a16:creationId xmlns:a16="http://schemas.microsoft.com/office/drawing/2014/main" id="{8A4E02D7-3275-D141-48E1-3AE4CF8582D1}"/>
              </a:ext>
            </a:extLst>
          </p:cNvPr>
          <p:cNvPicPr>
            <a:picLocks noChangeAspect="1"/>
          </p:cNvPicPr>
          <p:nvPr/>
        </p:nvPicPr>
        <p:blipFill>
          <a:blip r:embed="rId5"/>
          <a:stretch>
            <a:fillRect/>
          </a:stretch>
        </p:blipFill>
        <p:spPr>
          <a:xfrm>
            <a:off x="5900109" y="3929061"/>
            <a:ext cx="4729324" cy="1891145"/>
          </a:xfrm>
          <a:prstGeom prst="rect">
            <a:avLst/>
          </a:prstGeom>
        </p:spPr>
      </p:pic>
      <p:pic>
        <p:nvPicPr>
          <p:cNvPr id="11" name="Picture 10">
            <a:extLst>
              <a:ext uri="{FF2B5EF4-FFF2-40B4-BE49-F238E27FC236}">
                <a16:creationId xmlns:a16="http://schemas.microsoft.com/office/drawing/2014/main" id="{C1BEC502-A918-B07A-5881-6817A521D3B1}"/>
              </a:ext>
            </a:extLst>
          </p:cNvPr>
          <p:cNvPicPr>
            <a:picLocks noChangeAspect="1"/>
          </p:cNvPicPr>
          <p:nvPr/>
        </p:nvPicPr>
        <p:blipFill>
          <a:blip r:embed="rId6"/>
          <a:stretch>
            <a:fillRect/>
          </a:stretch>
        </p:blipFill>
        <p:spPr>
          <a:xfrm>
            <a:off x="9254370" y="605684"/>
            <a:ext cx="2310245" cy="1155123"/>
          </a:xfrm>
          <a:prstGeom prst="rect">
            <a:avLst/>
          </a:prstGeom>
        </p:spPr>
      </p:pic>
    </p:spTree>
    <p:extLst>
      <p:ext uri="{BB962C8B-B14F-4D97-AF65-F5344CB8AC3E}">
        <p14:creationId xmlns:p14="http://schemas.microsoft.com/office/powerpoint/2010/main" val="4210476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F1779-273F-ACBA-9995-AEAB247ED73B}"/>
              </a:ext>
            </a:extLst>
          </p:cNvPr>
          <p:cNvSpPr>
            <a:spLocks noGrp="1"/>
          </p:cNvSpPr>
          <p:nvPr>
            <p:ph type="ctrTitle"/>
          </p:nvPr>
        </p:nvSpPr>
        <p:spPr/>
        <p:txBody>
          <a:bodyPr/>
          <a:lstStyle/>
          <a:p>
            <a:r>
              <a:rPr lang="en-US" dirty="0"/>
              <a:t>TEST SECURITY</a:t>
            </a:r>
          </a:p>
        </p:txBody>
      </p:sp>
      <p:sp>
        <p:nvSpPr>
          <p:cNvPr id="3" name="Subtitle 2">
            <a:extLst>
              <a:ext uri="{FF2B5EF4-FFF2-40B4-BE49-F238E27FC236}">
                <a16:creationId xmlns:a16="http://schemas.microsoft.com/office/drawing/2014/main" id="{3B9B5691-30E5-7AA1-1F01-4D5B5AF1CF6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86529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1D9B3-83A3-5BC2-DF66-852C25A96932}"/>
              </a:ext>
            </a:extLst>
          </p:cNvPr>
          <p:cNvSpPr>
            <a:spLocks noGrp="1"/>
          </p:cNvSpPr>
          <p:nvPr>
            <p:ph type="title"/>
          </p:nvPr>
        </p:nvSpPr>
        <p:spPr/>
        <p:txBody>
          <a:bodyPr>
            <a:normAutofit/>
          </a:bodyPr>
          <a:lstStyle/>
          <a:p>
            <a:r>
              <a:rPr lang="en-US" sz="2500" cap="all" dirty="0">
                <a:latin typeface="Raleway heavy"/>
              </a:rPr>
              <a:t>Test Security</a:t>
            </a:r>
          </a:p>
        </p:txBody>
      </p:sp>
      <p:sp>
        <p:nvSpPr>
          <p:cNvPr id="3" name="Content Placeholder 2">
            <a:extLst>
              <a:ext uri="{FF2B5EF4-FFF2-40B4-BE49-F238E27FC236}">
                <a16:creationId xmlns:a16="http://schemas.microsoft.com/office/drawing/2014/main" id="{5B5A3FB5-B42C-89F4-13BB-54D61ECDABD1}"/>
              </a:ext>
            </a:extLst>
          </p:cNvPr>
          <p:cNvSpPr>
            <a:spLocks noGrp="1"/>
          </p:cNvSpPr>
          <p:nvPr>
            <p:ph sz="half" idx="2"/>
          </p:nvPr>
        </p:nvSpPr>
        <p:spPr>
          <a:xfrm>
            <a:off x="6096000" y="1493782"/>
            <a:ext cx="5288279" cy="4444563"/>
          </a:xfrm>
        </p:spPr>
        <p:txBody>
          <a:bodyPr/>
          <a:lstStyle/>
          <a:p>
            <a:pPr marL="201168" lvl="1" indent="0" algn="ctr">
              <a:buNone/>
            </a:pPr>
            <a:r>
              <a:rPr lang="en-US" sz="2000" dirty="0"/>
              <a:t>This is why we track Test Irregularities</a:t>
            </a:r>
          </a:p>
          <a:p>
            <a:pPr marL="201168" lvl="1" indent="0" algn="ctr">
              <a:buNone/>
            </a:pPr>
            <a:r>
              <a:rPr lang="en-US" sz="1800" b="1" dirty="0"/>
              <a:t>Costly Implications </a:t>
            </a:r>
          </a:p>
          <a:p>
            <a:pPr marL="201168" lvl="1" indent="0" algn="ctr">
              <a:buNone/>
            </a:pPr>
            <a:endParaRPr lang="en-US" sz="1800" b="1" dirty="0"/>
          </a:p>
          <a:p>
            <a:pPr marL="201168" lvl="1" indent="0" algn="ctr">
              <a:buNone/>
            </a:pPr>
            <a:r>
              <a:rPr lang="en-US" sz="2000" b="1" dirty="0"/>
              <a:t>Student Level </a:t>
            </a:r>
            <a:r>
              <a:rPr lang="en-US" sz="2000" dirty="0"/>
              <a:t>(Scored vs. Invalidated)</a:t>
            </a:r>
          </a:p>
          <a:p>
            <a:pPr marL="0" indent="0" algn="ctr">
              <a:buNone/>
            </a:pPr>
            <a:r>
              <a:rPr lang="en-US" sz="2000" b="1" dirty="0"/>
              <a:t>Item Level </a:t>
            </a:r>
            <a:r>
              <a:rPr lang="en-US" sz="2000" dirty="0"/>
              <a:t>(Development/Released Items)</a:t>
            </a:r>
          </a:p>
          <a:p>
            <a:pPr marL="0" indent="0" algn="ctr">
              <a:buNone/>
            </a:pPr>
            <a:r>
              <a:rPr lang="en-US" sz="2000" b="1" dirty="0"/>
              <a:t>Test Level </a:t>
            </a:r>
            <a:r>
              <a:rPr lang="en-US" sz="2000" dirty="0"/>
              <a:t>(Accountability)</a:t>
            </a:r>
          </a:p>
          <a:p>
            <a:pPr marL="0" indent="0">
              <a:buNone/>
            </a:pPr>
            <a:endParaRPr lang="en-US" sz="2000" dirty="0"/>
          </a:p>
          <a:p>
            <a:pPr marL="0" indent="0" algn="ctr">
              <a:buNone/>
            </a:pPr>
            <a:r>
              <a:rPr lang="en-US" sz="1800" dirty="0"/>
              <a:t>Technology is “</a:t>
            </a:r>
            <a:r>
              <a:rPr lang="en-US" sz="1800" b="1" dirty="0"/>
              <a:t>locked down</a:t>
            </a:r>
            <a:r>
              <a:rPr lang="en-US" sz="1800" dirty="0"/>
              <a:t>”</a:t>
            </a:r>
          </a:p>
          <a:p>
            <a:pPr marL="201168" lvl="1" indent="0" algn="ctr">
              <a:buNone/>
            </a:pPr>
            <a:r>
              <a:rPr lang="en-US" sz="1600" dirty="0"/>
              <a:t>Disable ALL Applications (external programs) running when TestNav launches</a:t>
            </a:r>
          </a:p>
          <a:p>
            <a:pPr marL="201168" lvl="1" indent="0">
              <a:buNone/>
            </a:pPr>
            <a:endParaRPr lang="en-US" dirty="0"/>
          </a:p>
          <a:p>
            <a:pPr marL="0" indent="0">
              <a:buNone/>
            </a:pPr>
            <a:endParaRPr lang="en-US" dirty="0"/>
          </a:p>
        </p:txBody>
      </p:sp>
      <p:pic>
        <p:nvPicPr>
          <p:cNvPr id="5" name="Content Placeholder 4" descr="A picture containing text, metalware, lock&#10;&#10;Description automatically generated">
            <a:extLst>
              <a:ext uri="{FF2B5EF4-FFF2-40B4-BE49-F238E27FC236}">
                <a16:creationId xmlns:a16="http://schemas.microsoft.com/office/drawing/2014/main" id="{DFEAE233-2E9D-3C5D-3822-D63629E63430}"/>
              </a:ext>
            </a:extLst>
          </p:cNvPr>
          <p:cNvPicPr>
            <a:picLocks noGrp="1" noChangeAspect="1"/>
          </p:cNvPicPr>
          <p:nvPr>
            <p:ph sz="half" idx="14"/>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13937" y="2098834"/>
            <a:ext cx="5067300" cy="2660332"/>
          </a:xfrm>
        </p:spPr>
      </p:pic>
      <p:pic>
        <p:nvPicPr>
          <p:cNvPr id="6" name="Picture 5">
            <a:extLst>
              <a:ext uri="{FF2B5EF4-FFF2-40B4-BE49-F238E27FC236}">
                <a16:creationId xmlns:a16="http://schemas.microsoft.com/office/drawing/2014/main" id="{4A1C71F8-431C-4679-1422-1453D6CAEEFA}"/>
              </a:ext>
            </a:extLst>
          </p:cNvPr>
          <p:cNvPicPr>
            <a:picLocks noChangeAspect="1"/>
          </p:cNvPicPr>
          <p:nvPr/>
        </p:nvPicPr>
        <p:blipFill>
          <a:blip r:embed="rId5"/>
          <a:stretch>
            <a:fillRect/>
          </a:stretch>
        </p:blipFill>
        <p:spPr>
          <a:xfrm>
            <a:off x="1267549" y="6105525"/>
            <a:ext cx="9656901" cy="536494"/>
          </a:xfrm>
          <a:prstGeom prst="rect">
            <a:avLst/>
          </a:prstGeom>
        </p:spPr>
      </p:pic>
    </p:spTree>
    <p:extLst>
      <p:ext uri="{BB962C8B-B14F-4D97-AF65-F5344CB8AC3E}">
        <p14:creationId xmlns:p14="http://schemas.microsoft.com/office/powerpoint/2010/main" val="642022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F4D90-DFA4-F8DB-FB66-2D9E3DB4096B}"/>
              </a:ext>
            </a:extLst>
          </p:cNvPr>
          <p:cNvSpPr>
            <a:spLocks noGrp="1"/>
          </p:cNvSpPr>
          <p:nvPr>
            <p:ph type="title"/>
          </p:nvPr>
        </p:nvSpPr>
        <p:spPr/>
        <p:txBody>
          <a:bodyPr>
            <a:normAutofit fontScale="90000"/>
          </a:bodyPr>
          <a:lstStyle/>
          <a:p>
            <a:br>
              <a:rPr lang="en-US" dirty="0"/>
            </a:br>
            <a:endParaRPr lang="en-US" dirty="0"/>
          </a:p>
        </p:txBody>
      </p:sp>
      <p:sp>
        <p:nvSpPr>
          <p:cNvPr id="3" name="Content Placeholder 2">
            <a:extLst>
              <a:ext uri="{FF2B5EF4-FFF2-40B4-BE49-F238E27FC236}">
                <a16:creationId xmlns:a16="http://schemas.microsoft.com/office/drawing/2014/main" id="{9B9DA8B2-DA93-B325-1532-85B0D8C2897E}"/>
              </a:ext>
            </a:extLst>
          </p:cNvPr>
          <p:cNvSpPr>
            <a:spLocks noGrp="1"/>
          </p:cNvSpPr>
          <p:nvPr>
            <p:ph sz="half" idx="2"/>
          </p:nvPr>
        </p:nvSpPr>
        <p:spPr>
          <a:xfrm>
            <a:off x="807718" y="1569026"/>
            <a:ext cx="5067282" cy="4064577"/>
          </a:xfrm>
        </p:spPr>
        <p:txBody>
          <a:bodyPr>
            <a:normAutofit/>
          </a:bodyPr>
          <a:lstStyle/>
          <a:p>
            <a:r>
              <a:rPr lang="en-US" dirty="0"/>
              <a:t>It is unethical and shall be viewed as a violation of test security for any person to:</a:t>
            </a:r>
          </a:p>
          <a:p>
            <a:endParaRPr lang="en-US" dirty="0">
              <a:solidFill>
                <a:srgbClr val="FF0000"/>
              </a:solidFill>
            </a:endParaRPr>
          </a:p>
          <a:p>
            <a:endParaRPr lang="en-US" dirty="0">
              <a:solidFill>
                <a:srgbClr val="00B050"/>
              </a:solidFill>
            </a:endParaRPr>
          </a:p>
          <a:p>
            <a:endParaRPr lang="en-US" dirty="0"/>
          </a:p>
        </p:txBody>
      </p:sp>
      <p:sp>
        <p:nvSpPr>
          <p:cNvPr id="4" name="Content Placeholder 3">
            <a:extLst>
              <a:ext uri="{FF2B5EF4-FFF2-40B4-BE49-F238E27FC236}">
                <a16:creationId xmlns:a16="http://schemas.microsoft.com/office/drawing/2014/main" id="{4C77B61B-7A6F-798F-5F01-2CB5126C4EB1}"/>
              </a:ext>
            </a:extLst>
          </p:cNvPr>
          <p:cNvSpPr>
            <a:spLocks noGrp="1"/>
          </p:cNvSpPr>
          <p:nvPr>
            <p:ph sz="half" idx="14"/>
          </p:nvPr>
        </p:nvSpPr>
        <p:spPr>
          <a:xfrm>
            <a:off x="6316995" y="752475"/>
            <a:ext cx="5067288" cy="5353050"/>
          </a:xfrm>
        </p:spPr>
        <p:txBody>
          <a:bodyPr>
            <a:normAutofit fontScale="92500" lnSpcReduction="10000"/>
          </a:bodyPr>
          <a:lstStyle/>
          <a:p>
            <a:pPr marL="0" indent="0">
              <a:buNone/>
            </a:pPr>
            <a:r>
              <a:rPr lang="en-US" dirty="0"/>
              <a:t> TA Logs into TestNav as a student</a:t>
            </a:r>
          </a:p>
          <a:p>
            <a:pPr marL="0" indent="0">
              <a:buNone/>
            </a:pPr>
            <a:r>
              <a:rPr lang="en-US" dirty="0"/>
              <a:t> Share their username/password for PearsonAccess Next</a:t>
            </a:r>
          </a:p>
          <a:p>
            <a:pPr marL="0" indent="0">
              <a:buNone/>
            </a:pPr>
            <a:r>
              <a:rPr lang="en-US" dirty="0"/>
              <a:t> Allow students access to test content prior to testing, including the ELA Oral Reading Fluency (ORF) passages</a:t>
            </a:r>
          </a:p>
          <a:p>
            <a:pPr marL="0" indent="0">
              <a:buNone/>
            </a:pPr>
            <a:r>
              <a:rPr lang="en-US" dirty="0"/>
              <a:t> Provide any reference sheets to students during the Math test administration or graphic organizers during the Writing test administration</a:t>
            </a:r>
          </a:p>
          <a:p>
            <a:pPr marL="0" indent="0">
              <a:buNone/>
            </a:pPr>
            <a:r>
              <a:rPr lang="en-US" dirty="0"/>
              <a:t> Allow students to share information, tools, and/or resources during test administration</a:t>
            </a:r>
          </a:p>
          <a:p>
            <a:pPr marL="0" indent="0">
              <a:buNone/>
            </a:pPr>
            <a:r>
              <a:rPr lang="en-US" dirty="0"/>
              <a:t> Influence students’ responses by making any kind of gestures (for example, pointing to questions,</a:t>
            </a:r>
          </a:p>
          <a:p>
            <a:pPr marL="0" indent="0">
              <a:buNone/>
            </a:pPr>
            <a:r>
              <a:rPr lang="en-US" dirty="0"/>
              <a:t> Hold up fingers to signify question numbers or answer options while students are taking the test</a:t>
            </a:r>
          </a:p>
          <a:p>
            <a:pPr marL="0" indent="0">
              <a:buNone/>
            </a:pPr>
            <a:r>
              <a:rPr lang="en-US" dirty="0"/>
              <a:t> Instruct students to go back and reread/redo responses after they have finished their test since this instruction may only be given before the students take the test</a:t>
            </a:r>
          </a:p>
          <a:p>
            <a:pPr marL="0" indent="0">
              <a:buNone/>
            </a:pPr>
            <a:r>
              <a:rPr lang="en-US" dirty="0"/>
              <a:t> Change students’ answer choices</a:t>
            </a:r>
          </a:p>
          <a:p>
            <a:endParaRPr lang="en-US" dirty="0"/>
          </a:p>
        </p:txBody>
      </p:sp>
      <p:sp>
        <p:nvSpPr>
          <p:cNvPr id="6" name="TextBox 5">
            <a:extLst>
              <a:ext uri="{FF2B5EF4-FFF2-40B4-BE49-F238E27FC236}">
                <a16:creationId xmlns:a16="http://schemas.microsoft.com/office/drawing/2014/main" id="{C21B00C4-209B-6338-F540-70797A52DCB4}"/>
              </a:ext>
            </a:extLst>
          </p:cNvPr>
          <p:cNvSpPr txBox="1"/>
          <p:nvPr/>
        </p:nvSpPr>
        <p:spPr>
          <a:xfrm>
            <a:off x="957944" y="901477"/>
            <a:ext cx="4766830" cy="438582"/>
          </a:xfrm>
          <a:prstGeom prst="rect">
            <a:avLst/>
          </a:prstGeom>
          <a:noFill/>
        </p:spPr>
        <p:txBody>
          <a:bodyPr wrap="square">
            <a:spAutoFit/>
          </a:bodyPr>
          <a:lstStyle/>
          <a:p>
            <a:pPr>
              <a:lnSpc>
                <a:spcPct val="90000"/>
              </a:lnSpc>
              <a:spcBef>
                <a:spcPct val="0"/>
              </a:spcBef>
            </a:pPr>
            <a:r>
              <a:rPr lang="en-US" sz="2500" cap="all" spc="-50" dirty="0">
                <a:solidFill>
                  <a:srgbClr val="012169"/>
                </a:solidFill>
                <a:latin typeface="Raleway heavy"/>
                <a:ea typeface="+mj-ea"/>
                <a:cs typeface="+mj-cs"/>
              </a:rPr>
              <a:t>Student Level Implications</a:t>
            </a:r>
          </a:p>
        </p:txBody>
      </p:sp>
      <p:pic>
        <p:nvPicPr>
          <p:cNvPr id="8" name="Picture 7">
            <a:extLst>
              <a:ext uri="{FF2B5EF4-FFF2-40B4-BE49-F238E27FC236}">
                <a16:creationId xmlns:a16="http://schemas.microsoft.com/office/drawing/2014/main" id="{679C5268-4B59-4C63-D6D0-058328B6B25F}"/>
              </a:ext>
            </a:extLst>
          </p:cNvPr>
          <p:cNvPicPr>
            <a:picLocks noChangeAspect="1"/>
          </p:cNvPicPr>
          <p:nvPr/>
        </p:nvPicPr>
        <p:blipFill>
          <a:blip r:embed="rId3"/>
          <a:stretch>
            <a:fillRect/>
          </a:stretch>
        </p:blipFill>
        <p:spPr>
          <a:xfrm>
            <a:off x="834005" y="2275609"/>
            <a:ext cx="5014707" cy="3285258"/>
          </a:xfrm>
          <a:prstGeom prst="rect">
            <a:avLst/>
          </a:prstGeom>
        </p:spPr>
      </p:pic>
      <p:sp>
        <p:nvSpPr>
          <p:cNvPr id="5" name="TextBox 4">
            <a:extLst>
              <a:ext uri="{FF2B5EF4-FFF2-40B4-BE49-F238E27FC236}">
                <a16:creationId xmlns:a16="http://schemas.microsoft.com/office/drawing/2014/main" id="{09504E9D-28D6-9D73-4B1E-750447C22E6E}"/>
              </a:ext>
            </a:extLst>
          </p:cNvPr>
          <p:cNvSpPr txBox="1"/>
          <p:nvPr/>
        </p:nvSpPr>
        <p:spPr>
          <a:xfrm>
            <a:off x="1959367" y="5736193"/>
            <a:ext cx="2576945" cy="369332"/>
          </a:xfrm>
          <a:prstGeom prst="rect">
            <a:avLst/>
          </a:prstGeom>
          <a:noFill/>
        </p:spPr>
        <p:txBody>
          <a:bodyPr wrap="square" rtlCol="0">
            <a:spAutoFit/>
          </a:bodyPr>
          <a:lstStyle/>
          <a:p>
            <a:r>
              <a:rPr lang="en-US" dirty="0">
                <a:solidFill>
                  <a:srgbClr val="FF0000"/>
                </a:solidFill>
              </a:rPr>
              <a:t>INVALIDATED TEST</a:t>
            </a:r>
          </a:p>
        </p:txBody>
      </p:sp>
    </p:spTree>
    <p:extLst>
      <p:ext uri="{BB962C8B-B14F-4D97-AF65-F5344CB8AC3E}">
        <p14:creationId xmlns:p14="http://schemas.microsoft.com/office/powerpoint/2010/main" val="4152137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F4D90-DFA4-F8DB-FB66-2D9E3DB4096B}"/>
              </a:ext>
            </a:extLst>
          </p:cNvPr>
          <p:cNvSpPr>
            <a:spLocks noGrp="1"/>
          </p:cNvSpPr>
          <p:nvPr>
            <p:ph type="title"/>
          </p:nvPr>
        </p:nvSpPr>
        <p:spPr>
          <a:xfrm>
            <a:off x="807723" y="929121"/>
            <a:ext cx="5067286" cy="535998"/>
          </a:xfrm>
        </p:spPr>
        <p:txBody>
          <a:bodyPr>
            <a:normAutofit fontScale="90000"/>
          </a:bodyPr>
          <a:lstStyle/>
          <a:p>
            <a:r>
              <a:rPr lang="en-US" cap="all" dirty="0">
                <a:latin typeface="Raleway heavy"/>
              </a:rPr>
              <a:t>Item Level Implications</a:t>
            </a:r>
            <a:br>
              <a:rPr lang="en-US" dirty="0"/>
            </a:br>
            <a:endParaRPr lang="en-US" dirty="0"/>
          </a:p>
        </p:txBody>
      </p:sp>
      <p:sp>
        <p:nvSpPr>
          <p:cNvPr id="3" name="Content Placeholder 2">
            <a:extLst>
              <a:ext uri="{FF2B5EF4-FFF2-40B4-BE49-F238E27FC236}">
                <a16:creationId xmlns:a16="http://schemas.microsoft.com/office/drawing/2014/main" id="{9B9DA8B2-DA93-B325-1532-85B0D8C2897E}"/>
              </a:ext>
            </a:extLst>
          </p:cNvPr>
          <p:cNvSpPr>
            <a:spLocks noGrp="1"/>
          </p:cNvSpPr>
          <p:nvPr>
            <p:ph sz="half" idx="2"/>
          </p:nvPr>
        </p:nvSpPr>
        <p:spPr>
          <a:xfrm>
            <a:off x="764434" y="1465119"/>
            <a:ext cx="5067282" cy="5353050"/>
          </a:xfrm>
        </p:spPr>
        <p:txBody>
          <a:bodyPr>
            <a:normAutofit/>
          </a:bodyPr>
          <a:lstStyle/>
          <a:p>
            <a:r>
              <a:rPr lang="en-US" dirty="0"/>
              <a:t>It is unethical and shall be viewed as a violation of test security for any person to:</a:t>
            </a:r>
          </a:p>
          <a:p>
            <a:endParaRPr lang="en-US" dirty="0">
              <a:solidFill>
                <a:srgbClr val="FF0000"/>
              </a:solidFill>
            </a:endParaRPr>
          </a:p>
          <a:p>
            <a:endParaRPr lang="en-US" dirty="0">
              <a:solidFill>
                <a:srgbClr val="00B050"/>
              </a:solidFill>
            </a:endParaRPr>
          </a:p>
          <a:p>
            <a:endParaRPr lang="en-US" dirty="0"/>
          </a:p>
        </p:txBody>
      </p:sp>
      <p:sp>
        <p:nvSpPr>
          <p:cNvPr id="4" name="Content Placeholder 3">
            <a:extLst>
              <a:ext uri="{FF2B5EF4-FFF2-40B4-BE49-F238E27FC236}">
                <a16:creationId xmlns:a16="http://schemas.microsoft.com/office/drawing/2014/main" id="{4C77B61B-7A6F-798F-5F01-2CB5126C4EB1}"/>
              </a:ext>
            </a:extLst>
          </p:cNvPr>
          <p:cNvSpPr>
            <a:spLocks noGrp="1"/>
          </p:cNvSpPr>
          <p:nvPr>
            <p:ph sz="half" idx="14"/>
          </p:nvPr>
        </p:nvSpPr>
        <p:spPr>
          <a:xfrm>
            <a:off x="6192983" y="675409"/>
            <a:ext cx="5234584" cy="5430116"/>
          </a:xfrm>
        </p:spPr>
        <p:txBody>
          <a:bodyPr>
            <a:noAutofit/>
          </a:bodyPr>
          <a:lstStyle/>
          <a:p>
            <a:pPr marL="0" indent="0">
              <a:buNone/>
            </a:pPr>
            <a:r>
              <a:rPr lang="en-US" sz="1500" dirty="0">
                <a:solidFill>
                  <a:schemeClr val="bg2">
                    <a:lumMod val="25000"/>
                  </a:schemeClr>
                </a:solidFill>
              </a:rPr>
              <a:t>C</a:t>
            </a:r>
            <a:r>
              <a:rPr lang="en-US" sz="1500" dirty="0"/>
              <a:t>apture images of any part of the test via any electronic device</a:t>
            </a:r>
          </a:p>
          <a:p>
            <a:pPr marL="0" indent="0">
              <a:buNone/>
            </a:pPr>
            <a:r>
              <a:rPr lang="en-US" sz="1500" dirty="0"/>
              <a:t>Duplicate, in any way, any part of the test</a:t>
            </a:r>
          </a:p>
          <a:p>
            <a:pPr marL="0" indent="0">
              <a:buNone/>
            </a:pPr>
            <a:r>
              <a:rPr lang="en-US" sz="1500" dirty="0"/>
              <a:t>Examine, read, review, disclose, or allow to be disclosed, the content of the test before, during, or after test administration</a:t>
            </a:r>
          </a:p>
          <a:p>
            <a:pPr marL="0" indent="0">
              <a:buNone/>
            </a:pPr>
            <a:r>
              <a:rPr lang="en-US" sz="1500" dirty="0"/>
              <a:t>Read any parts of the test to students, except as indicated in the Test Administration Directions, or as part of an approved accommodation</a:t>
            </a:r>
          </a:p>
          <a:p>
            <a:pPr marL="0" indent="0">
              <a:buNone/>
            </a:pPr>
            <a:r>
              <a:rPr lang="en-US" sz="1500" dirty="0"/>
              <a:t>Translate, reword, or explain any test content</a:t>
            </a:r>
          </a:p>
          <a:p>
            <a:pPr marL="0" indent="0">
              <a:buNone/>
            </a:pPr>
            <a:r>
              <a:rPr lang="en-US" sz="1500" dirty="0"/>
              <a:t>Read or review students’ responses, scratch paper, and other secure materials</a:t>
            </a:r>
          </a:p>
          <a:p>
            <a:pPr marL="0" indent="0">
              <a:buNone/>
            </a:pPr>
            <a:r>
              <a:rPr lang="en-US" sz="1500" dirty="0"/>
              <a:t>Participate in, direct, aid, counsel, assist in, encourage, or fail to report any violations of these test administration security procedures</a:t>
            </a:r>
          </a:p>
          <a:p>
            <a:pPr marL="0" indent="0">
              <a:buNone/>
            </a:pPr>
            <a:r>
              <a:rPr lang="en-US" sz="1500" dirty="0"/>
              <a:t>Instruct students to keep their test unit open</a:t>
            </a:r>
          </a:p>
          <a:p>
            <a:pPr marL="0" indent="0">
              <a:buNone/>
            </a:pPr>
            <a:r>
              <a:rPr lang="en-US" sz="1500" dirty="0"/>
              <a:t>Use remote learning software to view the screen of a student or classroom during testing</a:t>
            </a:r>
          </a:p>
        </p:txBody>
      </p:sp>
      <p:pic>
        <p:nvPicPr>
          <p:cNvPr id="6" name="Picture 5">
            <a:extLst>
              <a:ext uri="{FF2B5EF4-FFF2-40B4-BE49-F238E27FC236}">
                <a16:creationId xmlns:a16="http://schemas.microsoft.com/office/drawing/2014/main" id="{75C72B4B-53A0-9363-C2F9-5CD66543A609}"/>
              </a:ext>
            </a:extLst>
          </p:cNvPr>
          <p:cNvPicPr>
            <a:picLocks noChangeAspect="1"/>
          </p:cNvPicPr>
          <p:nvPr/>
        </p:nvPicPr>
        <p:blipFill>
          <a:blip r:embed="rId3"/>
          <a:stretch>
            <a:fillRect/>
          </a:stretch>
        </p:blipFill>
        <p:spPr>
          <a:xfrm>
            <a:off x="920995" y="2171700"/>
            <a:ext cx="4441202" cy="3508230"/>
          </a:xfrm>
          <a:prstGeom prst="rect">
            <a:avLst/>
          </a:prstGeom>
        </p:spPr>
      </p:pic>
      <p:pic>
        <p:nvPicPr>
          <p:cNvPr id="5" name="Picture 4">
            <a:extLst>
              <a:ext uri="{FF2B5EF4-FFF2-40B4-BE49-F238E27FC236}">
                <a16:creationId xmlns:a16="http://schemas.microsoft.com/office/drawing/2014/main" id="{7ED6BA43-51ED-08A2-5805-4646239EE2B6}"/>
              </a:ext>
            </a:extLst>
          </p:cNvPr>
          <p:cNvPicPr>
            <a:picLocks noChangeAspect="1"/>
          </p:cNvPicPr>
          <p:nvPr/>
        </p:nvPicPr>
        <p:blipFill>
          <a:blip r:embed="rId4"/>
          <a:stretch>
            <a:fillRect/>
          </a:stretch>
        </p:blipFill>
        <p:spPr>
          <a:xfrm>
            <a:off x="1827794" y="5749134"/>
            <a:ext cx="2627604" cy="499915"/>
          </a:xfrm>
          <a:prstGeom prst="rect">
            <a:avLst/>
          </a:prstGeom>
        </p:spPr>
      </p:pic>
    </p:spTree>
    <p:extLst>
      <p:ext uri="{BB962C8B-B14F-4D97-AF65-F5344CB8AC3E}">
        <p14:creationId xmlns:p14="http://schemas.microsoft.com/office/powerpoint/2010/main" val="3819289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5604E-CBA1-9B0F-7648-743A51DE9A6C}"/>
              </a:ext>
            </a:extLst>
          </p:cNvPr>
          <p:cNvSpPr>
            <a:spLocks noGrp="1"/>
          </p:cNvSpPr>
          <p:nvPr>
            <p:ph type="title"/>
          </p:nvPr>
        </p:nvSpPr>
        <p:spPr/>
        <p:txBody>
          <a:bodyPr/>
          <a:lstStyle/>
          <a:p>
            <a:r>
              <a:rPr lang="en-US" dirty="0"/>
              <a:t>Test Level Implications</a:t>
            </a:r>
          </a:p>
        </p:txBody>
      </p:sp>
      <p:sp>
        <p:nvSpPr>
          <p:cNvPr id="3" name="Content Placeholder 2">
            <a:extLst>
              <a:ext uri="{FF2B5EF4-FFF2-40B4-BE49-F238E27FC236}">
                <a16:creationId xmlns:a16="http://schemas.microsoft.com/office/drawing/2014/main" id="{2CBE0965-B209-F7EB-EFEC-9A91901296C3}"/>
              </a:ext>
            </a:extLst>
          </p:cNvPr>
          <p:cNvSpPr>
            <a:spLocks noGrp="1"/>
          </p:cNvSpPr>
          <p:nvPr>
            <p:ph idx="1"/>
          </p:nvPr>
        </p:nvSpPr>
        <p:spPr/>
        <p:txBody>
          <a:bodyPr/>
          <a:lstStyle/>
          <a:p>
            <a:r>
              <a:rPr lang="en-US" dirty="0"/>
              <a:t>Test level implications will impact Accountability Scores and School Data</a:t>
            </a:r>
          </a:p>
          <a:p>
            <a:endParaRPr lang="en-US" dirty="0"/>
          </a:p>
        </p:txBody>
      </p:sp>
      <p:pic>
        <p:nvPicPr>
          <p:cNvPr id="4" name="Picture 3">
            <a:extLst>
              <a:ext uri="{FF2B5EF4-FFF2-40B4-BE49-F238E27FC236}">
                <a16:creationId xmlns:a16="http://schemas.microsoft.com/office/drawing/2014/main" id="{E97D4DAA-8502-225A-948E-431B76F7C334}"/>
              </a:ext>
            </a:extLst>
          </p:cNvPr>
          <p:cNvPicPr>
            <a:picLocks noChangeAspect="1"/>
          </p:cNvPicPr>
          <p:nvPr/>
        </p:nvPicPr>
        <p:blipFill>
          <a:blip r:embed="rId3"/>
          <a:stretch>
            <a:fillRect/>
          </a:stretch>
        </p:blipFill>
        <p:spPr>
          <a:xfrm>
            <a:off x="1477380" y="2818646"/>
            <a:ext cx="2291400" cy="1743928"/>
          </a:xfrm>
          <a:prstGeom prst="rect">
            <a:avLst/>
          </a:prstGeom>
        </p:spPr>
      </p:pic>
      <p:pic>
        <p:nvPicPr>
          <p:cNvPr id="5" name="Picture 4">
            <a:extLst>
              <a:ext uri="{FF2B5EF4-FFF2-40B4-BE49-F238E27FC236}">
                <a16:creationId xmlns:a16="http://schemas.microsoft.com/office/drawing/2014/main" id="{783B9650-2FF0-3A15-7613-CFAC8155765B}"/>
              </a:ext>
            </a:extLst>
          </p:cNvPr>
          <p:cNvPicPr>
            <a:picLocks noChangeAspect="1"/>
          </p:cNvPicPr>
          <p:nvPr/>
        </p:nvPicPr>
        <p:blipFill>
          <a:blip r:embed="rId4"/>
          <a:stretch>
            <a:fillRect/>
          </a:stretch>
        </p:blipFill>
        <p:spPr>
          <a:xfrm>
            <a:off x="8695904" y="2812168"/>
            <a:ext cx="2194750" cy="1815552"/>
          </a:xfrm>
          <a:prstGeom prst="rect">
            <a:avLst/>
          </a:prstGeom>
        </p:spPr>
      </p:pic>
      <p:pic>
        <p:nvPicPr>
          <p:cNvPr id="6" name="Picture 5">
            <a:extLst>
              <a:ext uri="{FF2B5EF4-FFF2-40B4-BE49-F238E27FC236}">
                <a16:creationId xmlns:a16="http://schemas.microsoft.com/office/drawing/2014/main" id="{1477FC1A-B448-D3C5-FAEB-066EC0155608}"/>
              </a:ext>
            </a:extLst>
          </p:cNvPr>
          <p:cNvPicPr>
            <a:picLocks noChangeAspect="1"/>
          </p:cNvPicPr>
          <p:nvPr/>
        </p:nvPicPr>
        <p:blipFill>
          <a:blip r:embed="rId5"/>
          <a:stretch>
            <a:fillRect/>
          </a:stretch>
        </p:blipFill>
        <p:spPr>
          <a:xfrm>
            <a:off x="5170830" y="2804075"/>
            <a:ext cx="2291400" cy="1815551"/>
          </a:xfrm>
          <a:prstGeom prst="rect">
            <a:avLst/>
          </a:prstGeom>
        </p:spPr>
      </p:pic>
      <p:pic>
        <p:nvPicPr>
          <p:cNvPr id="8" name="Picture 7">
            <a:extLst>
              <a:ext uri="{FF2B5EF4-FFF2-40B4-BE49-F238E27FC236}">
                <a16:creationId xmlns:a16="http://schemas.microsoft.com/office/drawing/2014/main" id="{7F838E01-EB7B-60A2-FA0C-D26E670B8831}"/>
              </a:ext>
            </a:extLst>
          </p:cNvPr>
          <p:cNvPicPr>
            <a:picLocks noChangeAspect="1"/>
          </p:cNvPicPr>
          <p:nvPr/>
        </p:nvPicPr>
        <p:blipFill>
          <a:blip r:embed="rId6"/>
          <a:stretch>
            <a:fillRect/>
          </a:stretch>
        </p:blipFill>
        <p:spPr>
          <a:xfrm>
            <a:off x="7840428" y="3390332"/>
            <a:ext cx="719390" cy="548688"/>
          </a:xfrm>
          <a:prstGeom prst="rect">
            <a:avLst/>
          </a:prstGeom>
        </p:spPr>
      </p:pic>
      <p:pic>
        <p:nvPicPr>
          <p:cNvPr id="10" name="Picture 9">
            <a:extLst>
              <a:ext uri="{FF2B5EF4-FFF2-40B4-BE49-F238E27FC236}">
                <a16:creationId xmlns:a16="http://schemas.microsoft.com/office/drawing/2014/main" id="{3CB1E768-9A06-49E6-4F4C-EC83160BB1E0}"/>
              </a:ext>
            </a:extLst>
          </p:cNvPr>
          <p:cNvPicPr>
            <a:picLocks noChangeAspect="1"/>
          </p:cNvPicPr>
          <p:nvPr/>
        </p:nvPicPr>
        <p:blipFill>
          <a:blip r:embed="rId7"/>
          <a:stretch>
            <a:fillRect/>
          </a:stretch>
        </p:blipFill>
        <p:spPr>
          <a:xfrm>
            <a:off x="3584864" y="4893388"/>
            <a:ext cx="7427924" cy="1591109"/>
          </a:xfrm>
          <a:prstGeom prst="rect">
            <a:avLst/>
          </a:prstGeom>
        </p:spPr>
      </p:pic>
      <p:pic>
        <p:nvPicPr>
          <p:cNvPr id="9" name="Picture 8">
            <a:extLst>
              <a:ext uri="{FF2B5EF4-FFF2-40B4-BE49-F238E27FC236}">
                <a16:creationId xmlns:a16="http://schemas.microsoft.com/office/drawing/2014/main" id="{D3BCEC27-6496-403B-6A29-8650419EDDC7}"/>
              </a:ext>
            </a:extLst>
          </p:cNvPr>
          <p:cNvPicPr>
            <a:picLocks noChangeAspect="1"/>
          </p:cNvPicPr>
          <p:nvPr/>
        </p:nvPicPr>
        <p:blipFill>
          <a:blip r:embed="rId8"/>
          <a:stretch>
            <a:fillRect/>
          </a:stretch>
        </p:blipFill>
        <p:spPr>
          <a:xfrm>
            <a:off x="3398572" y="4028025"/>
            <a:ext cx="2465285" cy="499915"/>
          </a:xfrm>
          <a:prstGeom prst="rect">
            <a:avLst/>
          </a:prstGeom>
        </p:spPr>
      </p:pic>
      <p:pic>
        <p:nvPicPr>
          <p:cNvPr id="14" name="Graphic 13" descr="Add with solid fill">
            <a:extLst>
              <a:ext uri="{FF2B5EF4-FFF2-40B4-BE49-F238E27FC236}">
                <a16:creationId xmlns:a16="http://schemas.microsoft.com/office/drawing/2014/main" id="{FFC90527-F221-D671-5E8E-55A787EC116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67331" y="3077835"/>
            <a:ext cx="914400" cy="914400"/>
          </a:xfrm>
          <a:prstGeom prst="rect">
            <a:avLst/>
          </a:prstGeom>
        </p:spPr>
      </p:pic>
    </p:spTree>
    <p:extLst>
      <p:ext uri="{BB962C8B-B14F-4D97-AF65-F5344CB8AC3E}">
        <p14:creationId xmlns:p14="http://schemas.microsoft.com/office/powerpoint/2010/main" val="755175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60E8C-E578-272C-9BC5-3C6585FA3469}"/>
              </a:ext>
            </a:extLst>
          </p:cNvPr>
          <p:cNvSpPr>
            <a:spLocks noGrp="1"/>
          </p:cNvSpPr>
          <p:nvPr>
            <p:ph type="title"/>
          </p:nvPr>
        </p:nvSpPr>
        <p:spPr>
          <a:xfrm>
            <a:off x="1097280" y="942871"/>
            <a:ext cx="10058400" cy="587584"/>
          </a:xfrm>
        </p:spPr>
        <p:txBody>
          <a:bodyPr anchor="ctr">
            <a:normAutofit/>
          </a:bodyPr>
          <a:lstStyle/>
          <a:p>
            <a:r>
              <a:rPr lang="en-US" dirty="0"/>
              <a:t>Test Irregularities </a:t>
            </a:r>
          </a:p>
        </p:txBody>
      </p:sp>
      <p:pic>
        <p:nvPicPr>
          <p:cNvPr id="5" name="Content Placeholder 4">
            <a:extLst>
              <a:ext uri="{FF2B5EF4-FFF2-40B4-BE49-F238E27FC236}">
                <a16:creationId xmlns:a16="http://schemas.microsoft.com/office/drawing/2014/main" id="{C6E78D8B-C2AE-61FC-56DE-668618F985C8}"/>
              </a:ext>
            </a:extLst>
          </p:cNvPr>
          <p:cNvPicPr>
            <a:picLocks noGrp="1" noChangeAspect="1"/>
          </p:cNvPicPr>
          <p:nvPr>
            <p:ph idx="1"/>
          </p:nvPr>
        </p:nvPicPr>
        <p:blipFill rotWithShape="1">
          <a:blip r:embed="rId3"/>
          <a:srcRect t="30366" b="7056"/>
          <a:stretch/>
        </p:blipFill>
        <p:spPr>
          <a:xfrm>
            <a:off x="1097280" y="2108201"/>
            <a:ext cx="10058400" cy="3760891"/>
          </a:xfrm>
          <a:noFill/>
        </p:spPr>
      </p:pic>
    </p:spTree>
    <p:extLst>
      <p:ext uri="{BB962C8B-B14F-4D97-AF65-F5344CB8AC3E}">
        <p14:creationId xmlns:p14="http://schemas.microsoft.com/office/powerpoint/2010/main" val="4087789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9196687-904B-445D-4A59-968380DDD64E}"/>
              </a:ext>
            </a:extLst>
          </p:cNvPr>
          <p:cNvSpPr>
            <a:spLocks noGrp="1"/>
          </p:cNvSpPr>
          <p:nvPr>
            <p:ph type="title"/>
          </p:nvPr>
        </p:nvSpPr>
        <p:spPr>
          <a:xfrm>
            <a:off x="807721" y="752475"/>
            <a:ext cx="5067286" cy="587584"/>
          </a:xfrm>
        </p:spPr>
        <p:txBody>
          <a:bodyPr anchor="ctr">
            <a:normAutofit fontScale="90000"/>
          </a:bodyPr>
          <a:lstStyle/>
          <a:p>
            <a:r>
              <a:rPr lang="en-US" cap="all" dirty="0"/>
              <a:t>PLAN in place…When and Where</a:t>
            </a:r>
          </a:p>
        </p:txBody>
      </p:sp>
      <p:sp>
        <p:nvSpPr>
          <p:cNvPr id="3" name="Content Placeholder 2">
            <a:extLst>
              <a:ext uri="{FF2B5EF4-FFF2-40B4-BE49-F238E27FC236}">
                <a16:creationId xmlns:a16="http://schemas.microsoft.com/office/drawing/2014/main" id="{8AFD79F8-7624-A4E6-C5F7-713CBE5B04EA}"/>
              </a:ext>
            </a:extLst>
          </p:cNvPr>
          <p:cNvSpPr>
            <a:spLocks noGrp="1"/>
          </p:cNvSpPr>
          <p:nvPr>
            <p:ph sz="half" idx="2"/>
          </p:nvPr>
        </p:nvSpPr>
        <p:spPr>
          <a:xfrm>
            <a:off x="807718" y="1714500"/>
            <a:ext cx="5067282" cy="4391025"/>
          </a:xfrm>
        </p:spPr>
        <p:txBody>
          <a:bodyPr>
            <a:normAutofit/>
          </a:bodyPr>
          <a:lstStyle/>
          <a:p>
            <a:r>
              <a:rPr lang="en-US" dirty="0"/>
              <a:t>Administered at Arizona schools. Students must be tested in a physical building designated as a testing site by the school. </a:t>
            </a:r>
          </a:p>
          <a:p>
            <a:r>
              <a:rPr lang="en-US" dirty="0"/>
              <a:t>Administering AASA tests on dates other than those shown without the written permission of the Assessment Unit of the.</a:t>
            </a:r>
          </a:p>
        </p:txBody>
      </p:sp>
      <p:pic>
        <p:nvPicPr>
          <p:cNvPr id="5" name="Picture 4">
            <a:extLst>
              <a:ext uri="{FF2B5EF4-FFF2-40B4-BE49-F238E27FC236}">
                <a16:creationId xmlns:a16="http://schemas.microsoft.com/office/drawing/2014/main" id="{F54C77A1-325D-701E-3A1D-BA901696723D}"/>
              </a:ext>
            </a:extLst>
          </p:cNvPr>
          <p:cNvPicPr>
            <a:picLocks noChangeAspect="1"/>
          </p:cNvPicPr>
          <p:nvPr/>
        </p:nvPicPr>
        <p:blipFill>
          <a:blip r:embed="rId3"/>
          <a:stretch>
            <a:fillRect/>
          </a:stretch>
        </p:blipFill>
        <p:spPr>
          <a:xfrm>
            <a:off x="6316994" y="2098837"/>
            <a:ext cx="5067288" cy="2660326"/>
          </a:xfrm>
          <a:prstGeom prst="rect">
            <a:avLst/>
          </a:prstGeom>
          <a:noFill/>
        </p:spPr>
      </p:pic>
      <p:pic>
        <p:nvPicPr>
          <p:cNvPr id="7" name="Picture 6">
            <a:extLst>
              <a:ext uri="{FF2B5EF4-FFF2-40B4-BE49-F238E27FC236}">
                <a16:creationId xmlns:a16="http://schemas.microsoft.com/office/drawing/2014/main" id="{19426234-DCC4-7CC0-DD97-3B27413D4AE8}"/>
              </a:ext>
            </a:extLst>
          </p:cNvPr>
          <p:cNvPicPr>
            <a:picLocks noChangeAspect="1"/>
          </p:cNvPicPr>
          <p:nvPr/>
        </p:nvPicPr>
        <p:blipFill>
          <a:blip r:embed="rId4"/>
          <a:stretch>
            <a:fillRect/>
          </a:stretch>
        </p:blipFill>
        <p:spPr>
          <a:xfrm>
            <a:off x="868578" y="3699163"/>
            <a:ext cx="4897003" cy="2303427"/>
          </a:xfrm>
          <a:prstGeom prst="rect">
            <a:avLst/>
          </a:prstGeom>
        </p:spPr>
      </p:pic>
      <p:sp>
        <p:nvSpPr>
          <p:cNvPr id="8" name="TextBox 7">
            <a:extLst>
              <a:ext uri="{FF2B5EF4-FFF2-40B4-BE49-F238E27FC236}">
                <a16:creationId xmlns:a16="http://schemas.microsoft.com/office/drawing/2014/main" id="{51F5FE17-9092-1F10-0AA6-7DB5F42650C7}"/>
              </a:ext>
            </a:extLst>
          </p:cNvPr>
          <p:cNvSpPr txBox="1"/>
          <p:nvPr/>
        </p:nvSpPr>
        <p:spPr>
          <a:xfrm>
            <a:off x="4716794" y="5875632"/>
            <a:ext cx="1600200" cy="253916"/>
          </a:xfrm>
          <a:prstGeom prst="rect">
            <a:avLst/>
          </a:prstGeom>
          <a:noFill/>
        </p:spPr>
        <p:txBody>
          <a:bodyPr wrap="square" rtlCol="0">
            <a:spAutoFit/>
          </a:bodyPr>
          <a:lstStyle/>
          <a:p>
            <a:r>
              <a:rPr lang="en-US" sz="1050" dirty="0"/>
              <a:t>TCM, pg. 8</a:t>
            </a:r>
          </a:p>
        </p:txBody>
      </p:sp>
    </p:spTree>
    <p:extLst>
      <p:ext uri="{BB962C8B-B14F-4D97-AF65-F5344CB8AC3E}">
        <p14:creationId xmlns:p14="http://schemas.microsoft.com/office/powerpoint/2010/main" val="4207440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81F76-4B6C-B2BB-08CF-94C9CD77158D}"/>
              </a:ext>
            </a:extLst>
          </p:cNvPr>
          <p:cNvSpPr>
            <a:spLocks noGrp="1"/>
          </p:cNvSpPr>
          <p:nvPr>
            <p:ph type="ctrTitle"/>
          </p:nvPr>
        </p:nvSpPr>
        <p:spPr/>
        <p:txBody>
          <a:bodyPr/>
          <a:lstStyle/>
          <a:p>
            <a:r>
              <a:rPr lang="en-US" dirty="0"/>
              <a:t>Breaches of Test Security</a:t>
            </a:r>
          </a:p>
        </p:txBody>
      </p:sp>
      <p:sp>
        <p:nvSpPr>
          <p:cNvPr id="3" name="Subtitle 2">
            <a:extLst>
              <a:ext uri="{FF2B5EF4-FFF2-40B4-BE49-F238E27FC236}">
                <a16:creationId xmlns:a16="http://schemas.microsoft.com/office/drawing/2014/main" id="{4F7B1C03-5407-9DA0-C984-50133F1C1CB0}"/>
              </a:ext>
            </a:extLst>
          </p:cNvPr>
          <p:cNvSpPr>
            <a:spLocks noGrp="1"/>
          </p:cNvSpPr>
          <p:nvPr>
            <p:ph type="subTitle" idx="1"/>
          </p:nvPr>
        </p:nvSpPr>
        <p:spPr/>
        <p:txBody>
          <a:bodyPr/>
          <a:lstStyle/>
          <a:p>
            <a:r>
              <a:rPr lang="en-US" dirty="0"/>
              <a:t>Please locate your Team’s Reaction button for active participation</a:t>
            </a:r>
          </a:p>
        </p:txBody>
      </p:sp>
      <p:pic>
        <p:nvPicPr>
          <p:cNvPr id="5" name="Picture 4">
            <a:extLst>
              <a:ext uri="{FF2B5EF4-FFF2-40B4-BE49-F238E27FC236}">
                <a16:creationId xmlns:a16="http://schemas.microsoft.com/office/drawing/2014/main" id="{93AFF120-2B7E-26C5-9136-2EF74AF43838}"/>
              </a:ext>
            </a:extLst>
          </p:cNvPr>
          <p:cNvPicPr>
            <a:picLocks noChangeAspect="1"/>
          </p:cNvPicPr>
          <p:nvPr/>
        </p:nvPicPr>
        <p:blipFill>
          <a:blip r:embed="rId3"/>
          <a:stretch>
            <a:fillRect/>
          </a:stretch>
        </p:blipFill>
        <p:spPr>
          <a:xfrm>
            <a:off x="3369044" y="5032248"/>
            <a:ext cx="1971675" cy="1066800"/>
          </a:xfrm>
          <a:prstGeom prst="rect">
            <a:avLst/>
          </a:prstGeom>
        </p:spPr>
      </p:pic>
    </p:spTree>
    <p:extLst>
      <p:ext uri="{BB962C8B-B14F-4D97-AF65-F5344CB8AC3E}">
        <p14:creationId xmlns:p14="http://schemas.microsoft.com/office/powerpoint/2010/main" val="3135737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FC3AC-BCF2-8A22-494E-03D619C43EFC}"/>
              </a:ext>
            </a:extLst>
          </p:cNvPr>
          <p:cNvSpPr>
            <a:spLocks noGrp="1"/>
          </p:cNvSpPr>
          <p:nvPr>
            <p:ph type="ctrTitle"/>
          </p:nvPr>
        </p:nvSpPr>
        <p:spPr>
          <a:xfrm>
            <a:off x="2324100" y="2600036"/>
            <a:ext cx="7543800" cy="1143000"/>
          </a:xfrm>
        </p:spPr>
        <p:txBody>
          <a:bodyPr>
            <a:noAutofit/>
          </a:bodyPr>
          <a:lstStyle/>
          <a:p>
            <a:pPr algn="ctr"/>
            <a:r>
              <a:rPr lang="en-US" sz="3600" b="1" dirty="0">
                <a:latin typeface="Lato" panose="020F0502020204030203" pitchFamily="34" charset="0"/>
              </a:rPr>
              <a:t>Friday Focus Webinar #8:</a:t>
            </a:r>
            <a:br>
              <a:rPr lang="en-US" sz="3600" b="1" dirty="0">
                <a:latin typeface="Lato" panose="020F0502020204030203" pitchFamily="34" charset="0"/>
              </a:rPr>
            </a:br>
            <a:r>
              <a:rPr lang="en-US" sz="3600" b="1" dirty="0">
                <a:latin typeface="Lato" panose="020F0502020204030203" pitchFamily="34" charset="0"/>
              </a:rPr>
              <a:t> Test irregularities</a:t>
            </a:r>
          </a:p>
        </p:txBody>
      </p:sp>
      <p:sp>
        <p:nvSpPr>
          <p:cNvPr id="3" name="Subtitle 2">
            <a:extLst>
              <a:ext uri="{FF2B5EF4-FFF2-40B4-BE49-F238E27FC236}">
                <a16:creationId xmlns:a16="http://schemas.microsoft.com/office/drawing/2014/main" id="{F9885EE7-F582-D622-D06E-E4339231B8AD}"/>
              </a:ext>
            </a:extLst>
          </p:cNvPr>
          <p:cNvSpPr>
            <a:spLocks noGrp="1"/>
          </p:cNvSpPr>
          <p:nvPr>
            <p:ph type="subTitle" idx="1"/>
          </p:nvPr>
        </p:nvSpPr>
        <p:spPr/>
        <p:txBody>
          <a:bodyPr>
            <a:normAutofit/>
          </a:bodyPr>
          <a:lstStyle/>
          <a:p>
            <a:pPr algn="ctr"/>
            <a:r>
              <a:rPr lang="en-US" b="1" dirty="0">
                <a:latin typeface="Lato" panose="020F0502020204030203" pitchFamily="34" charset="0"/>
              </a:rPr>
              <a:t>Lisa Oliver</a:t>
            </a:r>
          </a:p>
          <a:p>
            <a:pPr algn="ctr"/>
            <a:r>
              <a:rPr lang="en-US" sz="1600" b="1" dirty="0">
                <a:latin typeface="Lato" panose="020F0502020204030203" pitchFamily="34" charset="0"/>
              </a:rPr>
              <a:t>Director of Achievement Assessment</a:t>
            </a:r>
          </a:p>
          <a:p>
            <a:pPr algn="ctr"/>
            <a:r>
              <a:rPr lang="en-US" sz="1600" b="1" dirty="0">
                <a:latin typeface="Lato" panose="020F0502020204030203" pitchFamily="34" charset="0"/>
              </a:rPr>
              <a:t>January 19, 2024</a:t>
            </a:r>
          </a:p>
        </p:txBody>
      </p:sp>
      <p:pic>
        <p:nvPicPr>
          <p:cNvPr id="5" name="Picture 4">
            <a:extLst>
              <a:ext uri="{FF2B5EF4-FFF2-40B4-BE49-F238E27FC236}">
                <a16:creationId xmlns:a16="http://schemas.microsoft.com/office/drawing/2014/main" id="{D982E8DD-C684-E863-1BEA-512A35BFE848}"/>
              </a:ext>
            </a:extLst>
          </p:cNvPr>
          <p:cNvPicPr>
            <a:picLocks noChangeAspect="1"/>
          </p:cNvPicPr>
          <p:nvPr/>
        </p:nvPicPr>
        <p:blipFill>
          <a:blip r:embed="rId2"/>
          <a:stretch>
            <a:fillRect/>
          </a:stretch>
        </p:blipFill>
        <p:spPr>
          <a:xfrm>
            <a:off x="3390034" y="288220"/>
            <a:ext cx="3790950" cy="1409700"/>
          </a:xfrm>
          <a:prstGeom prst="rect">
            <a:avLst/>
          </a:prstGeom>
        </p:spPr>
      </p:pic>
    </p:spTree>
    <p:extLst>
      <p:ext uri="{BB962C8B-B14F-4D97-AF65-F5344CB8AC3E}">
        <p14:creationId xmlns:p14="http://schemas.microsoft.com/office/powerpoint/2010/main" val="4020963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CB46D-1968-2B9C-F257-5B3C58FB30A5}"/>
              </a:ext>
            </a:extLst>
          </p:cNvPr>
          <p:cNvSpPr>
            <a:spLocks noGrp="1"/>
          </p:cNvSpPr>
          <p:nvPr>
            <p:ph type="title"/>
          </p:nvPr>
        </p:nvSpPr>
        <p:spPr/>
        <p:txBody>
          <a:bodyPr/>
          <a:lstStyle/>
          <a:p>
            <a:r>
              <a:rPr lang="en-US" dirty="0"/>
              <a:t>Breaches of Test Security</a:t>
            </a:r>
          </a:p>
        </p:txBody>
      </p:sp>
      <p:sp>
        <p:nvSpPr>
          <p:cNvPr id="3" name="Content Placeholder 2">
            <a:extLst>
              <a:ext uri="{FF2B5EF4-FFF2-40B4-BE49-F238E27FC236}">
                <a16:creationId xmlns:a16="http://schemas.microsoft.com/office/drawing/2014/main" id="{2943C06F-4665-A1D4-01B1-558406A79E97}"/>
              </a:ext>
            </a:extLst>
          </p:cNvPr>
          <p:cNvSpPr>
            <a:spLocks noGrp="1"/>
          </p:cNvSpPr>
          <p:nvPr>
            <p:ph idx="1"/>
          </p:nvPr>
        </p:nvSpPr>
        <p:spPr>
          <a:xfrm>
            <a:off x="1097280" y="1897185"/>
            <a:ext cx="10058400" cy="3760891"/>
          </a:xfrm>
        </p:spPr>
        <p:txBody>
          <a:bodyPr>
            <a:normAutofit lnSpcReduction="10000"/>
          </a:bodyPr>
          <a:lstStyle/>
          <a:p>
            <a:pPr marL="0" indent="0">
              <a:buNone/>
            </a:pPr>
            <a:r>
              <a:rPr lang="en-US" b="1" dirty="0"/>
              <a:t>Use of Unacceptable Resources</a:t>
            </a:r>
          </a:p>
          <a:p>
            <a:pPr marL="0" indent="0">
              <a:buNone/>
            </a:pPr>
            <a:r>
              <a:rPr lang="en-US" dirty="0">
                <a:solidFill>
                  <a:srgbClr val="002060"/>
                </a:solidFill>
              </a:rPr>
              <a:t>If students are observed </a:t>
            </a:r>
            <a:r>
              <a:rPr lang="en-US" b="1" dirty="0">
                <a:solidFill>
                  <a:srgbClr val="002060"/>
                </a:solidFill>
              </a:rPr>
              <a:t>in possession of and/or use </a:t>
            </a:r>
            <a:r>
              <a:rPr lang="en-US" dirty="0">
                <a:solidFill>
                  <a:srgbClr val="002060"/>
                </a:solidFill>
              </a:rPr>
              <a:t>of unacceptable resources, including but not limited to unacceptable reference materials, cell phones, smart watches, or other electronic devices, the unacceptable resource must be removed.</a:t>
            </a:r>
          </a:p>
          <a:p>
            <a:pPr marL="0" indent="0">
              <a:buNone/>
            </a:pPr>
            <a:r>
              <a:rPr lang="en-US" dirty="0">
                <a:solidFill>
                  <a:srgbClr val="002060"/>
                </a:solidFill>
              </a:rPr>
              <a:t>Students are provided all other tools and resources needed for AASA testing within the TestNav application. </a:t>
            </a:r>
          </a:p>
          <a:p>
            <a:pPr marL="0" indent="0">
              <a:buNone/>
            </a:pPr>
            <a:r>
              <a:rPr lang="en-US" b="1" dirty="0"/>
              <a:t>Test Administrator:</a:t>
            </a:r>
          </a:p>
          <a:p>
            <a:pPr marL="0" indent="0">
              <a:buNone/>
            </a:pPr>
            <a:r>
              <a:rPr lang="en-US" dirty="0">
                <a:solidFill>
                  <a:srgbClr val="002060"/>
                </a:solidFill>
              </a:rPr>
              <a:t>Use of a cell phone and /or Walkie Talkie is an LEA decision.  Please use with caution and silence the device. Communication should not interfere or impede student performance.</a:t>
            </a:r>
          </a:p>
          <a:p>
            <a:pPr marL="0" indent="0">
              <a:buNone/>
            </a:pPr>
            <a:endParaRPr lang="en-US" dirty="0">
              <a:solidFill>
                <a:srgbClr val="00B050"/>
              </a:solidFill>
            </a:endParaRPr>
          </a:p>
          <a:p>
            <a:pPr marL="0" indent="0">
              <a:buNone/>
            </a:pPr>
            <a:endParaRPr lang="en-US" dirty="0"/>
          </a:p>
        </p:txBody>
      </p:sp>
      <p:pic>
        <p:nvPicPr>
          <p:cNvPr id="5" name="Picture 4">
            <a:extLst>
              <a:ext uri="{FF2B5EF4-FFF2-40B4-BE49-F238E27FC236}">
                <a16:creationId xmlns:a16="http://schemas.microsoft.com/office/drawing/2014/main" id="{0CD8006A-3627-E998-1F17-4620AD624613}"/>
              </a:ext>
            </a:extLst>
          </p:cNvPr>
          <p:cNvPicPr>
            <a:picLocks noChangeAspect="1"/>
          </p:cNvPicPr>
          <p:nvPr/>
        </p:nvPicPr>
        <p:blipFill>
          <a:blip r:embed="rId3"/>
          <a:stretch>
            <a:fillRect/>
          </a:stretch>
        </p:blipFill>
        <p:spPr>
          <a:xfrm>
            <a:off x="10628837" y="4810991"/>
            <a:ext cx="931765" cy="1417060"/>
          </a:xfrm>
          <a:prstGeom prst="rect">
            <a:avLst/>
          </a:prstGeom>
        </p:spPr>
      </p:pic>
    </p:spTree>
    <p:extLst>
      <p:ext uri="{BB962C8B-B14F-4D97-AF65-F5344CB8AC3E}">
        <p14:creationId xmlns:p14="http://schemas.microsoft.com/office/powerpoint/2010/main" val="844008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CB46D-1968-2B9C-F257-5B3C58FB30A5}"/>
              </a:ext>
            </a:extLst>
          </p:cNvPr>
          <p:cNvSpPr>
            <a:spLocks noGrp="1"/>
          </p:cNvSpPr>
          <p:nvPr>
            <p:ph type="title"/>
          </p:nvPr>
        </p:nvSpPr>
        <p:spPr/>
        <p:txBody>
          <a:bodyPr/>
          <a:lstStyle/>
          <a:p>
            <a:r>
              <a:rPr lang="en-US" dirty="0"/>
              <a:t>Breaches of Test Security</a:t>
            </a:r>
          </a:p>
        </p:txBody>
      </p:sp>
      <p:sp>
        <p:nvSpPr>
          <p:cNvPr id="3" name="Content Placeholder 2">
            <a:extLst>
              <a:ext uri="{FF2B5EF4-FFF2-40B4-BE49-F238E27FC236}">
                <a16:creationId xmlns:a16="http://schemas.microsoft.com/office/drawing/2014/main" id="{2943C06F-4665-A1D4-01B1-558406A79E97}"/>
              </a:ext>
            </a:extLst>
          </p:cNvPr>
          <p:cNvSpPr>
            <a:spLocks noGrp="1"/>
          </p:cNvSpPr>
          <p:nvPr>
            <p:ph idx="1"/>
          </p:nvPr>
        </p:nvSpPr>
        <p:spPr>
          <a:xfrm>
            <a:off x="1097280" y="1897185"/>
            <a:ext cx="10058400" cy="3760891"/>
          </a:xfrm>
        </p:spPr>
        <p:txBody>
          <a:bodyPr>
            <a:normAutofit fontScale="92500" lnSpcReduction="20000"/>
          </a:bodyPr>
          <a:lstStyle/>
          <a:p>
            <a:pPr marL="0" indent="0">
              <a:buNone/>
            </a:pPr>
            <a:r>
              <a:rPr lang="en-US" b="1" dirty="0"/>
              <a:t>Use of Accommodations</a:t>
            </a:r>
          </a:p>
          <a:p>
            <a:pPr marL="0" indent="0">
              <a:buNone/>
            </a:pPr>
            <a:r>
              <a:rPr lang="en-US" dirty="0">
                <a:solidFill>
                  <a:srgbClr val="002060"/>
                </a:solidFill>
              </a:rPr>
              <a:t>Accommodations are provisions made in how a student accesses the test and/or demonstrates learning that do not alter the validity of the test, score interpretation, reliability, or security of the test.</a:t>
            </a:r>
          </a:p>
          <a:p>
            <a:pPr marL="0" indent="0">
              <a:buNone/>
            </a:pPr>
            <a:r>
              <a:rPr lang="en-US" dirty="0">
                <a:solidFill>
                  <a:srgbClr val="002060"/>
                </a:solidFill>
              </a:rPr>
              <a:t>Modifications that alter the test construct being measured are prohibited, including changing the number of answer options, providing Text-to-Speech or a human reader during the ELA Reading test units, or providing a calculator during Math test units where a calculator is prohibited.</a:t>
            </a:r>
          </a:p>
          <a:p>
            <a:pPr marL="0" indent="0">
              <a:buNone/>
            </a:pPr>
            <a:r>
              <a:rPr lang="en-US" dirty="0">
                <a:solidFill>
                  <a:srgbClr val="002060"/>
                </a:solidFill>
              </a:rPr>
              <a:t>OR-</a:t>
            </a:r>
          </a:p>
          <a:p>
            <a:pPr marL="0" indent="0" algn="ctr">
              <a:buNone/>
            </a:pPr>
            <a:r>
              <a:rPr lang="en-US" dirty="0">
                <a:solidFill>
                  <a:srgbClr val="00B050"/>
                </a:solidFill>
              </a:rPr>
              <a:t>Inappropriate test administration for students not eligible for testing </a:t>
            </a:r>
          </a:p>
          <a:p>
            <a:pPr marL="0" indent="0" algn="ctr">
              <a:buNone/>
            </a:pPr>
            <a:r>
              <a:rPr lang="en-US" dirty="0">
                <a:solidFill>
                  <a:srgbClr val="00B050"/>
                </a:solidFill>
              </a:rPr>
              <a:t>(eligible for Alternate Assessment)</a:t>
            </a:r>
          </a:p>
          <a:p>
            <a:pPr marL="0" indent="0">
              <a:buNone/>
            </a:pPr>
            <a:endParaRPr lang="en-US" dirty="0"/>
          </a:p>
        </p:txBody>
      </p:sp>
    </p:spTree>
    <p:extLst>
      <p:ext uri="{BB962C8B-B14F-4D97-AF65-F5344CB8AC3E}">
        <p14:creationId xmlns:p14="http://schemas.microsoft.com/office/powerpoint/2010/main" val="3696209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CB46D-1968-2B9C-F257-5B3C58FB30A5}"/>
              </a:ext>
            </a:extLst>
          </p:cNvPr>
          <p:cNvSpPr>
            <a:spLocks noGrp="1"/>
          </p:cNvSpPr>
          <p:nvPr>
            <p:ph type="title"/>
          </p:nvPr>
        </p:nvSpPr>
        <p:spPr/>
        <p:txBody>
          <a:bodyPr/>
          <a:lstStyle/>
          <a:p>
            <a:r>
              <a:rPr lang="en-US" dirty="0"/>
              <a:t>Breaches of Test Security</a:t>
            </a:r>
          </a:p>
        </p:txBody>
      </p:sp>
      <p:sp>
        <p:nvSpPr>
          <p:cNvPr id="3" name="Content Placeholder 2">
            <a:extLst>
              <a:ext uri="{FF2B5EF4-FFF2-40B4-BE49-F238E27FC236}">
                <a16:creationId xmlns:a16="http://schemas.microsoft.com/office/drawing/2014/main" id="{2943C06F-4665-A1D4-01B1-558406A79E97}"/>
              </a:ext>
            </a:extLst>
          </p:cNvPr>
          <p:cNvSpPr>
            <a:spLocks noGrp="1"/>
          </p:cNvSpPr>
          <p:nvPr>
            <p:ph idx="1"/>
          </p:nvPr>
        </p:nvSpPr>
        <p:spPr>
          <a:xfrm>
            <a:off x="1097280" y="1897185"/>
            <a:ext cx="10058400" cy="4119151"/>
          </a:xfrm>
        </p:spPr>
        <p:txBody>
          <a:bodyPr>
            <a:normAutofit fontScale="92500" lnSpcReduction="10000"/>
          </a:bodyPr>
          <a:lstStyle/>
          <a:p>
            <a:pPr marL="0" indent="0">
              <a:buNone/>
            </a:pPr>
            <a:r>
              <a:rPr lang="en-US" b="1" dirty="0"/>
              <a:t>Testing Environment </a:t>
            </a:r>
          </a:p>
          <a:p>
            <a:pPr marL="0" indent="0">
              <a:buNone/>
            </a:pPr>
            <a:r>
              <a:rPr lang="en-US" dirty="0">
                <a:solidFill>
                  <a:srgbClr val="002060"/>
                </a:solidFill>
              </a:rPr>
              <a:t>All visual aids displayed in the testing room that could assist students while testing must be removed or covered completely prior to any test session.</a:t>
            </a:r>
          </a:p>
          <a:p>
            <a:pPr marL="0" indent="0">
              <a:buNone/>
            </a:pPr>
            <a:r>
              <a:rPr lang="en-US" dirty="0">
                <a:solidFill>
                  <a:srgbClr val="002060"/>
                </a:solidFill>
              </a:rPr>
              <a:t>Any motivational signs, apparel, or activities are not permitted in the testing environment.</a:t>
            </a:r>
          </a:p>
          <a:p>
            <a:pPr marL="0" indent="0">
              <a:buNone/>
            </a:pPr>
            <a:r>
              <a:rPr lang="en-US" dirty="0">
                <a:solidFill>
                  <a:srgbClr val="002060"/>
                </a:solidFill>
              </a:rPr>
              <a:t>Arrange student seating so that students cannot easily see each other’s test materials.</a:t>
            </a:r>
          </a:p>
          <a:p>
            <a:pPr marL="0" indent="0">
              <a:buNone/>
            </a:pPr>
            <a:r>
              <a:rPr lang="en-US" dirty="0">
                <a:solidFill>
                  <a:srgbClr val="002060"/>
                </a:solidFill>
              </a:rPr>
              <a:t>Parents, relatives, student teachers, volunteers and school helpers </a:t>
            </a:r>
            <a:r>
              <a:rPr lang="en-US" b="1" dirty="0">
                <a:solidFill>
                  <a:srgbClr val="002060"/>
                </a:solidFill>
              </a:rPr>
              <a:t>are not </a:t>
            </a:r>
            <a:r>
              <a:rPr lang="en-US" dirty="0">
                <a:solidFill>
                  <a:srgbClr val="002060"/>
                </a:solidFill>
              </a:rPr>
              <a:t>permitted to be in the testing room.</a:t>
            </a:r>
          </a:p>
          <a:p>
            <a:pPr marL="0" indent="0">
              <a:buNone/>
            </a:pPr>
            <a:r>
              <a:rPr lang="en-US" dirty="0">
                <a:solidFill>
                  <a:srgbClr val="002060"/>
                </a:solidFill>
              </a:rPr>
              <a:t>District or school staff who have relatives being administered the test are not permitted to be in the testing room while their relative is testing.</a:t>
            </a:r>
          </a:p>
          <a:p>
            <a:pPr marL="0" indent="0">
              <a:buNone/>
            </a:pPr>
            <a:r>
              <a:rPr lang="en-US" dirty="0">
                <a:solidFill>
                  <a:srgbClr val="002060"/>
                </a:solidFill>
              </a:rPr>
              <a:t>Test Administrators, Proctors, and any adult who will have access to the assessment </a:t>
            </a:r>
            <a:r>
              <a:rPr lang="en-US" b="1" dirty="0">
                <a:solidFill>
                  <a:srgbClr val="002060"/>
                </a:solidFill>
              </a:rPr>
              <a:t>must be employees </a:t>
            </a:r>
            <a:r>
              <a:rPr lang="en-US" dirty="0">
                <a:solidFill>
                  <a:srgbClr val="002060"/>
                </a:solidFill>
              </a:rPr>
              <a:t>of the school/district/charter.</a:t>
            </a:r>
          </a:p>
          <a:p>
            <a:pPr marL="0" indent="0">
              <a:buNone/>
            </a:pPr>
            <a:endParaRPr lang="en-US" dirty="0">
              <a:solidFill>
                <a:srgbClr val="002060"/>
              </a:solidFill>
            </a:endParaRPr>
          </a:p>
          <a:p>
            <a:pPr marL="0" indent="0">
              <a:buNone/>
            </a:pPr>
            <a:endParaRPr lang="en-US" dirty="0">
              <a:solidFill>
                <a:srgbClr val="00B050"/>
              </a:solidFill>
            </a:endParaRPr>
          </a:p>
          <a:p>
            <a:pPr marL="0" indent="0">
              <a:buNone/>
            </a:pPr>
            <a:endParaRPr lang="en-US" dirty="0"/>
          </a:p>
        </p:txBody>
      </p:sp>
      <p:pic>
        <p:nvPicPr>
          <p:cNvPr id="4" name="Picture 3">
            <a:extLst>
              <a:ext uri="{FF2B5EF4-FFF2-40B4-BE49-F238E27FC236}">
                <a16:creationId xmlns:a16="http://schemas.microsoft.com/office/drawing/2014/main" id="{D129227C-F39B-89C9-4CA5-4953C77DB9DB}"/>
              </a:ext>
            </a:extLst>
          </p:cNvPr>
          <p:cNvPicPr>
            <a:picLocks noChangeAspect="1"/>
          </p:cNvPicPr>
          <p:nvPr/>
        </p:nvPicPr>
        <p:blipFill>
          <a:blip r:embed="rId3"/>
          <a:stretch>
            <a:fillRect/>
          </a:stretch>
        </p:blipFill>
        <p:spPr>
          <a:xfrm>
            <a:off x="9932658" y="700107"/>
            <a:ext cx="1162062" cy="1013713"/>
          </a:xfrm>
          <a:prstGeom prst="rect">
            <a:avLst/>
          </a:prstGeom>
        </p:spPr>
      </p:pic>
    </p:spTree>
    <p:extLst>
      <p:ext uri="{BB962C8B-B14F-4D97-AF65-F5344CB8AC3E}">
        <p14:creationId xmlns:p14="http://schemas.microsoft.com/office/powerpoint/2010/main" val="1463443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CB46D-1968-2B9C-F257-5B3C58FB30A5}"/>
              </a:ext>
            </a:extLst>
          </p:cNvPr>
          <p:cNvSpPr>
            <a:spLocks noGrp="1"/>
          </p:cNvSpPr>
          <p:nvPr>
            <p:ph type="title"/>
          </p:nvPr>
        </p:nvSpPr>
        <p:spPr/>
        <p:txBody>
          <a:bodyPr/>
          <a:lstStyle/>
          <a:p>
            <a:r>
              <a:rPr lang="en-US" dirty="0"/>
              <a:t>Breaches of Test Security</a:t>
            </a:r>
          </a:p>
        </p:txBody>
      </p:sp>
      <p:sp>
        <p:nvSpPr>
          <p:cNvPr id="3" name="Content Placeholder 2">
            <a:extLst>
              <a:ext uri="{FF2B5EF4-FFF2-40B4-BE49-F238E27FC236}">
                <a16:creationId xmlns:a16="http://schemas.microsoft.com/office/drawing/2014/main" id="{2943C06F-4665-A1D4-01B1-558406A79E97}"/>
              </a:ext>
            </a:extLst>
          </p:cNvPr>
          <p:cNvSpPr>
            <a:spLocks noGrp="1"/>
          </p:cNvSpPr>
          <p:nvPr>
            <p:ph idx="1"/>
          </p:nvPr>
        </p:nvSpPr>
        <p:spPr>
          <a:xfrm>
            <a:off x="1097280" y="1897185"/>
            <a:ext cx="10058400" cy="3760891"/>
          </a:xfrm>
        </p:spPr>
        <p:txBody>
          <a:bodyPr>
            <a:normAutofit fontScale="92500" lnSpcReduction="20000"/>
          </a:bodyPr>
          <a:lstStyle/>
          <a:p>
            <a:pPr marL="0" indent="0">
              <a:buNone/>
            </a:pPr>
            <a:r>
              <a:rPr lang="en-US" b="1" dirty="0"/>
              <a:t>Entering and Exiting the Testing Environment</a:t>
            </a:r>
          </a:p>
          <a:p>
            <a:pPr marL="0" indent="0">
              <a:buNone/>
            </a:pPr>
            <a:r>
              <a:rPr lang="en-US" dirty="0">
                <a:solidFill>
                  <a:srgbClr val="002060"/>
                </a:solidFill>
              </a:rPr>
              <a:t>Students who are working productively and require additional time must be allowed to complete the test. Once student has submitted their test, students may remain in the environment; however, they must remain silent, and they may not access content material, computer, or have access to their electronic devices.</a:t>
            </a:r>
          </a:p>
          <a:p>
            <a:pPr marL="0" indent="0">
              <a:buNone/>
            </a:pPr>
            <a:r>
              <a:rPr lang="en-US" dirty="0">
                <a:solidFill>
                  <a:srgbClr val="002060"/>
                </a:solidFill>
              </a:rPr>
              <a:t>Students may not leave the testing environment to attend lunch. Group or class stretch breaks are not allowed. Students cannot be stopped from testing by the Test Administrator for a stretch break.</a:t>
            </a:r>
          </a:p>
          <a:p>
            <a:pPr marL="0" indent="0">
              <a:buNone/>
            </a:pPr>
            <a:r>
              <a:rPr lang="en-US" dirty="0">
                <a:solidFill>
                  <a:srgbClr val="002060"/>
                </a:solidFill>
              </a:rPr>
              <a:t>Students who disrupt testing, refuse to participate, receive help from others, or otherwise engage in behavior not consistent with acceptable classroom behavior should be removed from the testing room as soon as possible to allow other students to continue to test undisturbed.</a:t>
            </a:r>
          </a:p>
          <a:p>
            <a:pPr marL="0" indent="0">
              <a:buNone/>
            </a:pPr>
            <a:endParaRPr lang="en-US" dirty="0">
              <a:solidFill>
                <a:srgbClr val="002060"/>
              </a:solidFill>
            </a:endParaRPr>
          </a:p>
          <a:p>
            <a:pPr marL="0" indent="0">
              <a:buNone/>
            </a:pPr>
            <a:endParaRPr lang="en-US" dirty="0">
              <a:solidFill>
                <a:srgbClr val="FF0000"/>
              </a:solidFill>
            </a:endParaRPr>
          </a:p>
          <a:p>
            <a:pPr marL="0" indent="0">
              <a:buNone/>
            </a:pPr>
            <a:endParaRPr lang="en-US" dirty="0">
              <a:solidFill>
                <a:srgbClr val="00B050"/>
              </a:solidFill>
            </a:endParaRPr>
          </a:p>
          <a:p>
            <a:pPr marL="0" indent="0">
              <a:buNone/>
            </a:pPr>
            <a:endParaRPr lang="en-US" dirty="0"/>
          </a:p>
        </p:txBody>
      </p:sp>
    </p:spTree>
    <p:extLst>
      <p:ext uri="{BB962C8B-B14F-4D97-AF65-F5344CB8AC3E}">
        <p14:creationId xmlns:p14="http://schemas.microsoft.com/office/powerpoint/2010/main" val="2877583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CB46D-1968-2B9C-F257-5B3C58FB30A5}"/>
              </a:ext>
            </a:extLst>
          </p:cNvPr>
          <p:cNvSpPr>
            <a:spLocks noGrp="1"/>
          </p:cNvSpPr>
          <p:nvPr>
            <p:ph type="title"/>
          </p:nvPr>
        </p:nvSpPr>
        <p:spPr/>
        <p:txBody>
          <a:bodyPr/>
          <a:lstStyle/>
          <a:p>
            <a:r>
              <a:rPr lang="en-US" dirty="0"/>
              <a:t>Breaches of Test Security</a:t>
            </a:r>
          </a:p>
        </p:txBody>
      </p:sp>
      <p:sp>
        <p:nvSpPr>
          <p:cNvPr id="3" name="Content Placeholder 2">
            <a:extLst>
              <a:ext uri="{FF2B5EF4-FFF2-40B4-BE49-F238E27FC236}">
                <a16:creationId xmlns:a16="http://schemas.microsoft.com/office/drawing/2014/main" id="{2943C06F-4665-A1D4-01B1-558406A79E97}"/>
              </a:ext>
            </a:extLst>
          </p:cNvPr>
          <p:cNvSpPr>
            <a:spLocks noGrp="1"/>
          </p:cNvSpPr>
          <p:nvPr>
            <p:ph idx="1"/>
          </p:nvPr>
        </p:nvSpPr>
        <p:spPr>
          <a:xfrm>
            <a:off x="1097280" y="1897185"/>
            <a:ext cx="10058400" cy="3760891"/>
          </a:xfrm>
        </p:spPr>
        <p:txBody>
          <a:bodyPr>
            <a:normAutofit/>
          </a:bodyPr>
          <a:lstStyle/>
          <a:p>
            <a:pPr marL="0" indent="0">
              <a:buNone/>
            </a:pPr>
            <a:r>
              <a:rPr lang="en-US" b="1" dirty="0"/>
              <a:t>Food in Testing Environment</a:t>
            </a:r>
          </a:p>
          <a:p>
            <a:pPr marL="0" indent="0">
              <a:buNone/>
            </a:pPr>
            <a:r>
              <a:rPr lang="en-US" dirty="0">
                <a:solidFill>
                  <a:srgbClr val="002060"/>
                </a:solidFill>
              </a:rPr>
              <a:t>Students </a:t>
            </a:r>
            <a:r>
              <a:rPr lang="en-US" b="1" dirty="0">
                <a:solidFill>
                  <a:srgbClr val="002060"/>
                </a:solidFill>
              </a:rPr>
              <a:t>may not </a:t>
            </a:r>
            <a:r>
              <a:rPr lang="en-US" dirty="0">
                <a:solidFill>
                  <a:srgbClr val="002060"/>
                </a:solidFill>
              </a:rPr>
              <a:t>leave the testing environment to attend lunch. </a:t>
            </a:r>
          </a:p>
          <a:p>
            <a:pPr marL="0" indent="0">
              <a:buNone/>
            </a:pPr>
            <a:r>
              <a:rPr lang="en-US" dirty="0">
                <a:solidFill>
                  <a:srgbClr val="002060"/>
                </a:solidFill>
              </a:rPr>
              <a:t>Group or class stretch breaks are not allowed. Students cannot be stopped from testing by the Test Administrator for a snack break.</a:t>
            </a:r>
          </a:p>
          <a:p>
            <a:pPr marL="0" indent="0">
              <a:buNone/>
            </a:pPr>
            <a:r>
              <a:rPr lang="en-US" b="1" dirty="0">
                <a:solidFill>
                  <a:srgbClr val="002060"/>
                </a:solidFill>
              </a:rPr>
              <a:t>ACT</a:t>
            </a:r>
            <a:r>
              <a:rPr lang="en-US" dirty="0">
                <a:solidFill>
                  <a:srgbClr val="002060"/>
                </a:solidFill>
              </a:rPr>
              <a:t> prohibits the consumption of snacks and beverages within the testing environment.</a:t>
            </a:r>
          </a:p>
          <a:p>
            <a:pPr marL="0" indent="0">
              <a:buNone/>
            </a:pPr>
            <a:r>
              <a:rPr lang="en-US" dirty="0">
                <a:solidFill>
                  <a:srgbClr val="002060"/>
                </a:solidFill>
              </a:rPr>
              <a:t>For </a:t>
            </a:r>
            <a:r>
              <a:rPr lang="en-US" b="1" dirty="0">
                <a:solidFill>
                  <a:srgbClr val="002060"/>
                </a:solidFill>
              </a:rPr>
              <a:t>AASA</a:t>
            </a:r>
            <a:r>
              <a:rPr lang="en-US" dirty="0">
                <a:solidFill>
                  <a:srgbClr val="002060"/>
                </a:solidFill>
              </a:rPr>
              <a:t> and </a:t>
            </a:r>
            <a:r>
              <a:rPr lang="en-US" b="1" dirty="0">
                <a:solidFill>
                  <a:srgbClr val="002060"/>
                </a:solidFill>
              </a:rPr>
              <a:t>AzSCI</a:t>
            </a:r>
            <a:r>
              <a:rPr lang="en-US" dirty="0">
                <a:solidFill>
                  <a:srgbClr val="002060"/>
                </a:solidFill>
              </a:rPr>
              <a:t>, please limit consumption of snacks and beverages within the testing environment. </a:t>
            </a:r>
            <a:r>
              <a:rPr lang="en-US" b="1" dirty="0">
                <a:solidFill>
                  <a:srgbClr val="002060"/>
                </a:solidFill>
              </a:rPr>
              <a:t>(LEA Choice)</a:t>
            </a:r>
          </a:p>
          <a:p>
            <a:pPr marL="0" indent="0">
              <a:buNone/>
            </a:pPr>
            <a:endParaRPr lang="en-US" dirty="0">
              <a:solidFill>
                <a:srgbClr val="002060"/>
              </a:solidFill>
            </a:endParaRPr>
          </a:p>
          <a:p>
            <a:pPr marL="0" indent="0">
              <a:buNone/>
            </a:pPr>
            <a:endParaRPr lang="en-US" dirty="0">
              <a:solidFill>
                <a:srgbClr val="FF0000"/>
              </a:solidFill>
            </a:endParaRPr>
          </a:p>
          <a:p>
            <a:pPr marL="0" indent="0">
              <a:buNone/>
            </a:pPr>
            <a:endParaRPr lang="en-US" dirty="0">
              <a:solidFill>
                <a:srgbClr val="00B050"/>
              </a:solidFill>
            </a:endParaRPr>
          </a:p>
          <a:p>
            <a:pPr marL="0" indent="0">
              <a:buNone/>
            </a:pPr>
            <a:endParaRPr lang="en-US" dirty="0"/>
          </a:p>
        </p:txBody>
      </p:sp>
      <p:pic>
        <p:nvPicPr>
          <p:cNvPr id="5" name="Picture 4">
            <a:extLst>
              <a:ext uri="{FF2B5EF4-FFF2-40B4-BE49-F238E27FC236}">
                <a16:creationId xmlns:a16="http://schemas.microsoft.com/office/drawing/2014/main" id="{1D461BBA-8F4B-D92C-64D8-8C740E4D7F32}"/>
              </a:ext>
            </a:extLst>
          </p:cNvPr>
          <p:cNvPicPr>
            <a:picLocks noChangeAspect="1"/>
          </p:cNvPicPr>
          <p:nvPr/>
        </p:nvPicPr>
        <p:blipFill>
          <a:blip r:embed="rId3"/>
          <a:stretch>
            <a:fillRect/>
          </a:stretch>
        </p:blipFill>
        <p:spPr>
          <a:xfrm>
            <a:off x="9351558" y="4833532"/>
            <a:ext cx="1804122" cy="1372880"/>
          </a:xfrm>
          <a:prstGeom prst="rect">
            <a:avLst/>
          </a:prstGeom>
        </p:spPr>
      </p:pic>
    </p:spTree>
    <p:extLst>
      <p:ext uri="{BB962C8B-B14F-4D97-AF65-F5344CB8AC3E}">
        <p14:creationId xmlns:p14="http://schemas.microsoft.com/office/powerpoint/2010/main" val="28402359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12B97-D51A-5A97-24E2-AB0AC352593F}"/>
              </a:ext>
            </a:extLst>
          </p:cNvPr>
          <p:cNvSpPr>
            <a:spLocks noGrp="1"/>
          </p:cNvSpPr>
          <p:nvPr>
            <p:ph type="title"/>
          </p:nvPr>
        </p:nvSpPr>
        <p:spPr>
          <a:xfrm>
            <a:off x="807714" y="798409"/>
            <a:ext cx="5067286" cy="587584"/>
          </a:xfrm>
        </p:spPr>
        <p:txBody>
          <a:bodyPr>
            <a:normAutofit/>
          </a:bodyPr>
          <a:lstStyle/>
          <a:p>
            <a:r>
              <a:rPr lang="en-US" cap="all" dirty="0"/>
              <a:t>Kinds of Test Irregularities</a:t>
            </a:r>
          </a:p>
        </p:txBody>
      </p:sp>
      <p:sp>
        <p:nvSpPr>
          <p:cNvPr id="3" name="Content Placeholder 2">
            <a:extLst>
              <a:ext uri="{FF2B5EF4-FFF2-40B4-BE49-F238E27FC236}">
                <a16:creationId xmlns:a16="http://schemas.microsoft.com/office/drawing/2014/main" id="{2797E622-AB34-1E84-CBAD-FCC9A1AB771F}"/>
              </a:ext>
            </a:extLst>
          </p:cNvPr>
          <p:cNvSpPr>
            <a:spLocks noGrp="1"/>
          </p:cNvSpPr>
          <p:nvPr>
            <p:ph sz="half" idx="2"/>
          </p:nvPr>
        </p:nvSpPr>
        <p:spPr>
          <a:xfrm>
            <a:off x="807714" y="1475509"/>
            <a:ext cx="5067282" cy="4391025"/>
          </a:xfrm>
        </p:spPr>
        <p:txBody>
          <a:bodyPr>
            <a:normAutofit lnSpcReduction="10000"/>
          </a:bodyPr>
          <a:lstStyle/>
          <a:p>
            <a:r>
              <a:rPr lang="en-US" sz="1800" dirty="0"/>
              <a:t>All need to be documented but some will result in an invalidation of a test or tests</a:t>
            </a:r>
          </a:p>
          <a:p>
            <a:endParaRPr lang="en-US" sz="1800" dirty="0"/>
          </a:p>
          <a:p>
            <a:r>
              <a:rPr lang="en-US" sz="1800" dirty="0"/>
              <a:t>We appreciate the seriousness our District Test Coordinators take in reporting and investigating</a:t>
            </a:r>
          </a:p>
          <a:p>
            <a:endParaRPr lang="en-US" sz="1800" dirty="0"/>
          </a:p>
          <a:p>
            <a:r>
              <a:rPr lang="en-US" sz="1800" dirty="0"/>
              <a:t>We get reports from DTCs and parents (whose children went home and shared what happened)</a:t>
            </a:r>
          </a:p>
          <a:p>
            <a:endParaRPr lang="en-US" sz="1800" dirty="0"/>
          </a:p>
          <a:p>
            <a:r>
              <a:rPr lang="en-US" sz="1800" dirty="0"/>
              <a:t>We investigate all reports to ADE- including anonymous reports</a:t>
            </a:r>
          </a:p>
        </p:txBody>
      </p:sp>
      <p:sp>
        <p:nvSpPr>
          <p:cNvPr id="4" name="Content Placeholder 3">
            <a:extLst>
              <a:ext uri="{FF2B5EF4-FFF2-40B4-BE49-F238E27FC236}">
                <a16:creationId xmlns:a16="http://schemas.microsoft.com/office/drawing/2014/main" id="{B14CB3CC-E79D-2CAB-4C0D-AD017828E21E}"/>
              </a:ext>
            </a:extLst>
          </p:cNvPr>
          <p:cNvSpPr>
            <a:spLocks noGrp="1"/>
          </p:cNvSpPr>
          <p:nvPr>
            <p:ph sz="half" idx="14"/>
          </p:nvPr>
        </p:nvSpPr>
        <p:spPr>
          <a:xfrm>
            <a:off x="6316994" y="1092201"/>
            <a:ext cx="5067288" cy="4902200"/>
          </a:xfrm>
        </p:spPr>
        <p:txBody>
          <a:bodyPr>
            <a:normAutofit fontScale="70000" lnSpcReduction="20000"/>
          </a:bodyPr>
          <a:lstStyle/>
          <a:p>
            <a:r>
              <a:rPr lang="en-US" b="1" dirty="0"/>
              <a:t>Will most likely not be invalidated:</a:t>
            </a:r>
          </a:p>
          <a:p>
            <a:r>
              <a:rPr lang="en-US" dirty="0"/>
              <a:t>Started test but technology prohibited reentering test to complete during same day</a:t>
            </a:r>
          </a:p>
          <a:p>
            <a:r>
              <a:rPr lang="en-US" dirty="0"/>
              <a:t>Technology disruptions (Enter a Test Irregularity)</a:t>
            </a:r>
          </a:p>
          <a:p>
            <a:r>
              <a:rPr lang="en-US" dirty="0"/>
              <a:t>Disruptive students (Do Not Enter a Test Irregularity)</a:t>
            </a:r>
          </a:p>
          <a:p>
            <a:r>
              <a:rPr lang="en-US" b="1" dirty="0"/>
              <a:t>Will be invalidated:</a:t>
            </a:r>
          </a:p>
          <a:p>
            <a:r>
              <a:rPr lang="en-US" dirty="0"/>
              <a:t>Students being administered the test without a qualified test administrator</a:t>
            </a:r>
          </a:p>
          <a:p>
            <a:pPr marL="0" indent="0">
              <a:buNone/>
            </a:pPr>
            <a:r>
              <a:rPr lang="en-US" dirty="0"/>
              <a:t>  Cheating by adults or students</a:t>
            </a:r>
          </a:p>
          <a:p>
            <a:pPr marL="0" indent="0">
              <a:buNone/>
            </a:pPr>
            <a:r>
              <a:rPr lang="en-US" dirty="0"/>
              <a:t>  Teachers instructing students to practice with operational test questions </a:t>
            </a:r>
          </a:p>
          <a:p>
            <a:pPr marL="0" indent="0">
              <a:buNone/>
            </a:pPr>
            <a:r>
              <a:rPr lang="en-US" dirty="0"/>
              <a:t>  Providing any reference sheets to students during testing</a:t>
            </a:r>
          </a:p>
          <a:p>
            <a:pPr marL="0" indent="0">
              <a:buNone/>
            </a:pPr>
            <a:r>
              <a:rPr lang="en-US" dirty="0"/>
              <a:t>  Students using or in possession of cell phones</a:t>
            </a:r>
          </a:p>
          <a:p>
            <a:r>
              <a:rPr lang="en-US" dirty="0"/>
              <a:t>Providing a non-allowable accommodation</a:t>
            </a:r>
          </a:p>
          <a:p>
            <a:r>
              <a:rPr lang="en-US" dirty="0"/>
              <a:t>Reading the Reading Test </a:t>
            </a:r>
          </a:p>
          <a:p>
            <a:r>
              <a:rPr lang="en-US" dirty="0"/>
              <a:t>Taking photo or tik-</a:t>
            </a:r>
            <a:r>
              <a:rPr lang="en-US" dirty="0" err="1"/>
              <a:t>toks</a:t>
            </a:r>
            <a:r>
              <a:rPr lang="en-US" dirty="0"/>
              <a:t> during test administration</a:t>
            </a:r>
          </a:p>
          <a:p>
            <a:r>
              <a:rPr lang="en-US" dirty="0"/>
              <a:t>Motivational posters up in classroom</a:t>
            </a:r>
          </a:p>
          <a:p>
            <a:r>
              <a:rPr lang="en-US" b="1" dirty="0"/>
              <a:t>Students accessing content or web content during test session</a:t>
            </a:r>
          </a:p>
          <a:p>
            <a:endParaRPr lang="en-US" dirty="0"/>
          </a:p>
        </p:txBody>
      </p:sp>
    </p:spTree>
    <p:extLst>
      <p:ext uri="{BB962C8B-B14F-4D97-AF65-F5344CB8AC3E}">
        <p14:creationId xmlns:p14="http://schemas.microsoft.com/office/powerpoint/2010/main" val="24895994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8EDD8-0398-0207-BC28-AE2765EE51B1}"/>
              </a:ext>
            </a:extLst>
          </p:cNvPr>
          <p:cNvSpPr>
            <a:spLocks noGrp="1"/>
          </p:cNvSpPr>
          <p:nvPr>
            <p:ph type="ctrTitle"/>
          </p:nvPr>
        </p:nvSpPr>
        <p:spPr/>
        <p:txBody>
          <a:bodyPr/>
          <a:lstStyle/>
          <a:p>
            <a:r>
              <a:rPr lang="en-US" dirty="0"/>
              <a:t>Glitch in the matrix</a:t>
            </a:r>
          </a:p>
        </p:txBody>
      </p:sp>
      <p:sp>
        <p:nvSpPr>
          <p:cNvPr id="3" name="Subtitle 2">
            <a:extLst>
              <a:ext uri="{FF2B5EF4-FFF2-40B4-BE49-F238E27FC236}">
                <a16:creationId xmlns:a16="http://schemas.microsoft.com/office/drawing/2014/main" id="{3CDDD856-3742-C67D-FF1F-C34B5AB24DF7}"/>
              </a:ext>
            </a:extLst>
          </p:cNvPr>
          <p:cNvSpPr>
            <a:spLocks noGrp="1"/>
          </p:cNvSpPr>
          <p:nvPr>
            <p:ph type="subTitle" idx="1"/>
          </p:nvPr>
        </p:nvSpPr>
        <p:spPr/>
        <p:txBody>
          <a:bodyPr/>
          <a:lstStyle/>
          <a:p>
            <a:r>
              <a:rPr lang="en-US" dirty="0"/>
              <a:t>Technology concerns</a:t>
            </a:r>
          </a:p>
        </p:txBody>
      </p:sp>
    </p:spTree>
    <p:extLst>
      <p:ext uri="{BB962C8B-B14F-4D97-AF65-F5344CB8AC3E}">
        <p14:creationId xmlns:p14="http://schemas.microsoft.com/office/powerpoint/2010/main" val="29830794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9D34C-720C-8987-E6F4-CA03B5518F5D}"/>
              </a:ext>
            </a:extLst>
          </p:cNvPr>
          <p:cNvSpPr>
            <a:spLocks noGrp="1"/>
          </p:cNvSpPr>
          <p:nvPr>
            <p:ph type="title"/>
          </p:nvPr>
        </p:nvSpPr>
        <p:spPr/>
        <p:txBody>
          <a:bodyPr>
            <a:noAutofit/>
          </a:bodyPr>
          <a:lstStyle/>
          <a:p>
            <a:r>
              <a:rPr lang="en-US" cap="all" dirty="0"/>
              <a:t>common issues that arise during the test and how to resolve the issue…</a:t>
            </a:r>
          </a:p>
        </p:txBody>
      </p:sp>
      <p:pic>
        <p:nvPicPr>
          <p:cNvPr id="6" name="Content Placeholder 5">
            <a:extLst>
              <a:ext uri="{FF2B5EF4-FFF2-40B4-BE49-F238E27FC236}">
                <a16:creationId xmlns:a16="http://schemas.microsoft.com/office/drawing/2014/main" id="{CC85D177-E993-8D9F-C053-CAA72397CD85}"/>
              </a:ext>
            </a:extLst>
          </p:cNvPr>
          <p:cNvPicPr>
            <a:picLocks noGrp="1" noChangeAspect="1"/>
          </p:cNvPicPr>
          <p:nvPr>
            <p:ph sz="half" idx="2"/>
          </p:nvPr>
        </p:nvPicPr>
        <p:blipFill>
          <a:blip r:embed="rId3"/>
          <a:stretch>
            <a:fillRect/>
          </a:stretch>
        </p:blipFill>
        <p:spPr>
          <a:xfrm>
            <a:off x="807707" y="1780065"/>
            <a:ext cx="5067300" cy="2600428"/>
          </a:xfrm>
        </p:spPr>
      </p:pic>
      <p:sp>
        <p:nvSpPr>
          <p:cNvPr id="4" name="Content Placeholder 3">
            <a:extLst>
              <a:ext uri="{FF2B5EF4-FFF2-40B4-BE49-F238E27FC236}">
                <a16:creationId xmlns:a16="http://schemas.microsoft.com/office/drawing/2014/main" id="{EDB48D30-097C-E5E5-5F75-AFA2C50BBB8A}"/>
              </a:ext>
            </a:extLst>
          </p:cNvPr>
          <p:cNvSpPr>
            <a:spLocks noGrp="1"/>
          </p:cNvSpPr>
          <p:nvPr>
            <p:ph sz="half" idx="14"/>
          </p:nvPr>
        </p:nvSpPr>
        <p:spPr/>
        <p:txBody>
          <a:bodyPr>
            <a:normAutofit/>
          </a:bodyPr>
          <a:lstStyle/>
          <a:p>
            <a:pPr algn="l"/>
            <a:r>
              <a:rPr lang="en-US" sz="1800" b="1" i="0" u="none" strike="noStrike" baseline="0" dirty="0">
                <a:latin typeface="FrutigerLTPro-Bold"/>
              </a:rPr>
              <a:t>Student unable to log in </a:t>
            </a:r>
            <a:r>
              <a:rPr lang="en-US" sz="1800" b="0" i="0" u="none" strike="noStrike" baseline="0" dirty="0">
                <a:latin typeface="FrutigerLTPro-Roman"/>
              </a:rPr>
              <a:t>– Student must type their username and password exactly as listed on the student’s secure testing ticket. Verify that the student’s test session is in </a:t>
            </a:r>
            <a:r>
              <a:rPr lang="en-US" sz="1800" b="1" i="0" u="none" strike="noStrike" baseline="0" dirty="0">
                <a:latin typeface="FrutigerLTPro-Bold"/>
              </a:rPr>
              <a:t>Ready </a:t>
            </a:r>
            <a:r>
              <a:rPr lang="en-US" sz="1800" b="0" i="0" u="none" strike="noStrike" baseline="0" dirty="0">
                <a:latin typeface="FrutigerLTPro-Roman"/>
              </a:rPr>
              <a:t>status and student is unlocked in PearsonAccess</a:t>
            </a:r>
            <a:r>
              <a:rPr lang="en-US" sz="1800" b="0" i="0" u="none" strike="noStrike" baseline="30000" dirty="0">
                <a:latin typeface="FrutigerLTPro-Roman"/>
              </a:rPr>
              <a:t>next</a:t>
            </a:r>
            <a:r>
              <a:rPr lang="en-US" sz="1800" b="0" i="0" u="none" strike="noStrike" baseline="0" dirty="0">
                <a:latin typeface="FrutigerLTPro-Roman"/>
              </a:rPr>
              <a:t>.</a:t>
            </a:r>
          </a:p>
          <a:p>
            <a:pPr algn="l"/>
            <a:r>
              <a:rPr lang="en-US" sz="1800" b="0" i="0" u="none" strike="noStrike" baseline="0" dirty="0">
                <a:latin typeface="FrutigerLTPro-Roman"/>
              </a:rPr>
              <a:t>• </a:t>
            </a:r>
            <a:r>
              <a:rPr lang="en-US" sz="1800" b="1" i="0" u="none" strike="noStrike" baseline="0" dirty="0">
                <a:latin typeface="FrutigerLTPro-Bold"/>
              </a:rPr>
              <a:t>Student in “Exited” status </a:t>
            </a:r>
            <a:r>
              <a:rPr lang="en-US" sz="1800" b="0" i="0" u="none" strike="noStrike" baseline="0" dirty="0">
                <a:latin typeface="FrutigerLTPro-Roman"/>
              </a:rPr>
              <a:t>– Student has signed out of TestNav. If appropriate, the Test Administrator should “</a:t>
            </a:r>
            <a:r>
              <a:rPr lang="en-US" sz="1800" b="1" i="0" u="none" strike="noStrike" baseline="0" dirty="0">
                <a:latin typeface="FrutigerLTPro-Bold"/>
              </a:rPr>
              <a:t>Resume</a:t>
            </a:r>
            <a:r>
              <a:rPr lang="en-US" sz="1800" b="0" i="0" u="none" strike="noStrike" baseline="0" dirty="0">
                <a:latin typeface="FrutigerLTPro-Roman"/>
              </a:rPr>
              <a:t>” the student’s test session in PearsonAccess</a:t>
            </a:r>
            <a:r>
              <a:rPr lang="en-US" sz="1800" b="0" i="0" u="none" strike="noStrike" baseline="30000" dirty="0">
                <a:latin typeface="FrutigerLTPro-Roman"/>
              </a:rPr>
              <a:t>next</a:t>
            </a:r>
            <a:r>
              <a:rPr lang="en-US" sz="1800" b="0" i="0" u="none" strike="noStrike" baseline="0" dirty="0">
                <a:latin typeface="FrutigerLTPro-Roman"/>
              </a:rPr>
              <a:t>.</a:t>
            </a:r>
          </a:p>
          <a:p>
            <a:pPr algn="l"/>
            <a:r>
              <a:rPr lang="en-US" sz="1800" b="0" i="0" u="none" strike="noStrike" baseline="0" dirty="0">
                <a:latin typeface="FrutigerLTPro-Roman"/>
              </a:rPr>
              <a:t>• </a:t>
            </a:r>
            <a:r>
              <a:rPr lang="en-US" sz="1800" b="1" i="0" u="none" strike="noStrike" baseline="0" dirty="0">
                <a:latin typeface="FrutigerLTPro-Bold"/>
              </a:rPr>
              <a:t>Student in “Completed” status </a:t>
            </a:r>
            <a:r>
              <a:rPr lang="en-US" sz="1800" b="0" i="0" u="none" strike="noStrike" baseline="0" dirty="0">
                <a:latin typeface="FrutigerLTPro-Roman"/>
              </a:rPr>
              <a:t>– Student has completed and submitted the test unit. The test unit will not be eligible to be reopened.</a:t>
            </a:r>
          </a:p>
          <a:p>
            <a:pPr algn="l"/>
            <a:r>
              <a:rPr lang="en-US" sz="1800" b="1" i="0" u="none" strike="noStrike" baseline="0" dirty="0">
                <a:latin typeface="FrutigerLTPro-Bold"/>
              </a:rPr>
              <a:t>• Student in "Marked Complete" status </a:t>
            </a:r>
            <a:r>
              <a:rPr lang="en-US" sz="1800" b="0" i="0" u="none" strike="noStrike" baseline="0" dirty="0">
                <a:latin typeface="FrutigerLTPro-Roman"/>
              </a:rPr>
              <a:t>– Student's test was launched but not submitted properly. At the end of each day, any test that was not submitted properly is placed in a </a:t>
            </a:r>
            <a:r>
              <a:rPr lang="en-US" sz="1800" b="1" i="0" u="none" strike="noStrike" baseline="0" dirty="0">
                <a:latin typeface="FrutigerLTPro-Bold"/>
              </a:rPr>
              <a:t>Marked Complete </a:t>
            </a:r>
            <a:r>
              <a:rPr lang="en-US" sz="1800" b="0" i="0" u="none" strike="noStrike" baseline="0" dirty="0">
                <a:latin typeface="FrutigerLTPro-Roman"/>
              </a:rPr>
              <a:t>status.</a:t>
            </a:r>
            <a:endParaRPr lang="en-US" dirty="0"/>
          </a:p>
        </p:txBody>
      </p:sp>
      <p:sp>
        <p:nvSpPr>
          <p:cNvPr id="7" name="TextBox 6">
            <a:extLst>
              <a:ext uri="{FF2B5EF4-FFF2-40B4-BE49-F238E27FC236}">
                <a16:creationId xmlns:a16="http://schemas.microsoft.com/office/drawing/2014/main" id="{02C1DCA3-0522-560A-A854-358B45B4E067}"/>
              </a:ext>
            </a:extLst>
          </p:cNvPr>
          <p:cNvSpPr txBox="1"/>
          <p:nvPr/>
        </p:nvSpPr>
        <p:spPr>
          <a:xfrm>
            <a:off x="914400" y="4551218"/>
            <a:ext cx="4960607" cy="1692771"/>
          </a:xfrm>
          <a:prstGeom prst="rect">
            <a:avLst/>
          </a:prstGeom>
          <a:noFill/>
        </p:spPr>
        <p:txBody>
          <a:bodyPr wrap="square" rtlCol="0">
            <a:spAutoFit/>
          </a:bodyPr>
          <a:lstStyle/>
          <a:p>
            <a:r>
              <a:rPr lang="en-US" sz="1700" dirty="0">
                <a:solidFill>
                  <a:srgbClr val="012169"/>
                </a:solidFill>
                <a:latin typeface="FrutigerLTPro-Roman"/>
              </a:rPr>
              <a:t>3005: TestNav has detected that another application attempted to become the active window, which may compromise the test security.</a:t>
            </a:r>
          </a:p>
          <a:p>
            <a:endParaRPr lang="en-US" sz="1700" dirty="0">
              <a:solidFill>
                <a:srgbClr val="012169"/>
              </a:solidFill>
              <a:latin typeface="FrutigerLTPro-Roman"/>
            </a:endParaRPr>
          </a:p>
          <a:p>
            <a:pPr algn="ctr"/>
            <a:r>
              <a:rPr lang="en-US" b="1" dirty="0"/>
              <a:t>Should this test be resumed? </a:t>
            </a:r>
          </a:p>
          <a:p>
            <a:pPr algn="ctr"/>
            <a:r>
              <a:rPr lang="en-US" b="1" dirty="0">
                <a:solidFill>
                  <a:srgbClr val="FF0000"/>
                </a:solidFill>
              </a:rPr>
              <a:t>PLEASE ASK QUESTIONS!</a:t>
            </a:r>
          </a:p>
        </p:txBody>
      </p:sp>
      <p:sp>
        <p:nvSpPr>
          <p:cNvPr id="8" name="Arrow: Curved Right 7">
            <a:extLst>
              <a:ext uri="{FF2B5EF4-FFF2-40B4-BE49-F238E27FC236}">
                <a16:creationId xmlns:a16="http://schemas.microsoft.com/office/drawing/2014/main" id="{BCD20E91-4FD0-EAF5-9952-45381E7943BE}"/>
              </a:ext>
            </a:extLst>
          </p:cNvPr>
          <p:cNvSpPr/>
          <p:nvPr/>
        </p:nvSpPr>
        <p:spPr>
          <a:xfrm>
            <a:off x="103909" y="3241964"/>
            <a:ext cx="703798" cy="1578535"/>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281475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9949C-99DD-6FD7-3ACF-788C31E9D1EE}"/>
              </a:ext>
            </a:extLst>
          </p:cNvPr>
          <p:cNvSpPr>
            <a:spLocks noGrp="1"/>
          </p:cNvSpPr>
          <p:nvPr>
            <p:ph type="title"/>
          </p:nvPr>
        </p:nvSpPr>
        <p:spPr/>
        <p:txBody>
          <a:bodyPr/>
          <a:lstStyle/>
          <a:p>
            <a:r>
              <a:rPr lang="en-US" cap="all" dirty="0"/>
              <a:t>Technical Support</a:t>
            </a:r>
          </a:p>
        </p:txBody>
      </p:sp>
      <p:sp>
        <p:nvSpPr>
          <p:cNvPr id="3" name="Content Placeholder 2">
            <a:extLst>
              <a:ext uri="{FF2B5EF4-FFF2-40B4-BE49-F238E27FC236}">
                <a16:creationId xmlns:a16="http://schemas.microsoft.com/office/drawing/2014/main" id="{6656D934-9633-93F4-AC10-A87558641596}"/>
              </a:ext>
            </a:extLst>
          </p:cNvPr>
          <p:cNvSpPr>
            <a:spLocks noGrp="1"/>
          </p:cNvSpPr>
          <p:nvPr>
            <p:ph sz="half" idx="2"/>
          </p:nvPr>
        </p:nvSpPr>
        <p:spPr>
          <a:xfrm>
            <a:off x="890845" y="1350073"/>
            <a:ext cx="5067282" cy="4391025"/>
          </a:xfrm>
        </p:spPr>
        <p:txBody>
          <a:bodyPr/>
          <a:lstStyle/>
          <a:p>
            <a:r>
              <a:rPr lang="en-US" dirty="0"/>
              <a:t>Immediate Level 2 Technical Support Available by Phone or Email</a:t>
            </a:r>
          </a:p>
        </p:txBody>
      </p:sp>
      <p:pic>
        <p:nvPicPr>
          <p:cNvPr id="6" name="Content Placeholder 5">
            <a:extLst>
              <a:ext uri="{FF2B5EF4-FFF2-40B4-BE49-F238E27FC236}">
                <a16:creationId xmlns:a16="http://schemas.microsoft.com/office/drawing/2014/main" id="{28821D56-C52E-A597-4647-E4CE598693FD}"/>
              </a:ext>
            </a:extLst>
          </p:cNvPr>
          <p:cNvPicPr>
            <a:picLocks noGrp="1" noChangeAspect="1"/>
          </p:cNvPicPr>
          <p:nvPr>
            <p:ph sz="half" idx="14"/>
          </p:nvPr>
        </p:nvPicPr>
        <p:blipFill>
          <a:blip r:embed="rId3"/>
          <a:stretch>
            <a:fillRect/>
          </a:stretch>
        </p:blipFill>
        <p:spPr>
          <a:xfrm>
            <a:off x="807718" y="2332135"/>
            <a:ext cx="5067300" cy="2600130"/>
          </a:xfrm>
        </p:spPr>
      </p:pic>
      <p:pic>
        <p:nvPicPr>
          <p:cNvPr id="9" name="Picture 8">
            <a:extLst>
              <a:ext uri="{FF2B5EF4-FFF2-40B4-BE49-F238E27FC236}">
                <a16:creationId xmlns:a16="http://schemas.microsoft.com/office/drawing/2014/main" id="{61472454-C420-BD94-2DA3-AB222FD88C9E}"/>
              </a:ext>
            </a:extLst>
          </p:cNvPr>
          <p:cNvPicPr>
            <a:picLocks noChangeAspect="1"/>
          </p:cNvPicPr>
          <p:nvPr/>
        </p:nvPicPr>
        <p:blipFill>
          <a:blip r:embed="rId4"/>
          <a:stretch>
            <a:fillRect/>
          </a:stretch>
        </p:blipFill>
        <p:spPr>
          <a:xfrm>
            <a:off x="6402181" y="1932962"/>
            <a:ext cx="5162404" cy="2694023"/>
          </a:xfrm>
          <a:prstGeom prst="rect">
            <a:avLst/>
          </a:prstGeom>
        </p:spPr>
      </p:pic>
      <p:pic>
        <p:nvPicPr>
          <p:cNvPr id="7" name="Picture 6">
            <a:extLst>
              <a:ext uri="{FF2B5EF4-FFF2-40B4-BE49-F238E27FC236}">
                <a16:creationId xmlns:a16="http://schemas.microsoft.com/office/drawing/2014/main" id="{AE0E9B7E-8B9A-05C4-05F9-76A43890E74A}"/>
              </a:ext>
            </a:extLst>
          </p:cNvPr>
          <p:cNvPicPr>
            <a:picLocks noChangeAspect="1"/>
          </p:cNvPicPr>
          <p:nvPr/>
        </p:nvPicPr>
        <p:blipFill>
          <a:blip r:embed="rId5"/>
          <a:stretch>
            <a:fillRect/>
          </a:stretch>
        </p:blipFill>
        <p:spPr>
          <a:xfrm>
            <a:off x="3541531" y="4016094"/>
            <a:ext cx="2375042" cy="2484901"/>
          </a:xfrm>
          <a:prstGeom prst="rect">
            <a:avLst/>
          </a:prstGeom>
        </p:spPr>
      </p:pic>
      <p:sp>
        <p:nvSpPr>
          <p:cNvPr id="10" name="TextBox 9">
            <a:extLst>
              <a:ext uri="{FF2B5EF4-FFF2-40B4-BE49-F238E27FC236}">
                <a16:creationId xmlns:a16="http://schemas.microsoft.com/office/drawing/2014/main" id="{2CDC4787-F851-5D39-C3B3-23C30A11B48D}"/>
              </a:ext>
            </a:extLst>
          </p:cNvPr>
          <p:cNvSpPr txBox="1"/>
          <p:nvPr/>
        </p:nvSpPr>
        <p:spPr>
          <a:xfrm>
            <a:off x="363682" y="5182195"/>
            <a:ext cx="3418609" cy="923330"/>
          </a:xfrm>
          <a:prstGeom prst="rect">
            <a:avLst/>
          </a:prstGeom>
          <a:noFill/>
        </p:spPr>
        <p:txBody>
          <a:bodyPr wrap="square">
            <a:spAutoFit/>
          </a:bodyPr>
          <a:lstStyle/>
          <a:p>
            <a:r>
              <a:rPr lang="en-US" dirty="0"/>
              <a:t>Pearson Customer Support</a:t>
            </a:r>
          </a:p>
          <a:p>
            <a:pPr algn="ctr"/>
            <a:r>
              <a:rPr lang="en-US" dirty="0"/>
              <a:t> 1-888-705-9421 opt #</a:t>
            </a:r>
          </a:p>
          <a:p>
            <a:pPr algn="ctr"/>
            <a:r>
              <a:rPr lang="en-US" dirty="0"/>
              <a:t> (ask to speak with Level 2)</a:t>
            </a:r>
          </a:p>
        </p:txBody>
      </p:sp>
    </p:spTree>
    <p:extLst>
      <p:ext uri="{BB962C8B-B14F-4D97-AF65-F5344CB8AC3E}">
        <p14:creationId xmlns:p14="http://schemas.microsoft.com/office/powerpoint/2010/main" val="19246161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B307F-19C1-8A53-888F-3C6F95EE9F3D}"/>
              </a:ext>
            </a:extLst>
          </p:cNvPr>
          <p:cNvSpPr>
            <a:spLocks noGrp="1"/>
          </p:cNvSpPr>
          <p:nvPr>
            <p:ph type="ctrTitle"/>
          </p:nvPr>
        </p:nvSpPr>
        <p:spPr/>
        <p:txBody>
          <a:bodyPr/>
          <a:lstStyle/>
          <a:p>
            <a:r>
              <a:rPr lang="en-US" dirty="0"/>
              <a:t>Reporting irregularities</a:t>
            </a:r>
          </a:p>
        </p:txBody>
      </p:sp>
      <p:sp>
        <p:nvSpPr>
          <p:cNvPr id="3" name="Subtitle 2">
            <a:extLst>
              <a:ext uri="{FF2B5EF4-FFF2-40B4-BE49-F238E27FC236}">
                <a16:creationId xmlns:a16="http://schemas.microsoft.com/office/drawing/2014/main" id="{C8602EB4-ECDF-34A3-8825-E41ED15A45D4}"/>
              </a:ext>
            </a:extLst>
          </p:cNvPr>
          <p:cNvSpPr>
            <a:spLocks noGrp="1"/>
          </p:cNvSpPr>
          <p:nvPr>
            <p:ph type="subTitle" idx="1"/>
          </p:nvPr>
        </p:nvSpPr>
        <p:spPr/>
        <p:txBody>
          <a:bodyPr/>
          <a:lstStyle/>
          <a:p>
            <a:r>
              <a:rPr lang="en-US" dirty="0"/>
              <a:t>PearsonAccess next</a:t>
            </a:r>
          </a:p>
        </p:txBody>
      </p:sp>
    </p:spTree>
    <p:extLst>
      <p:ext uri="{BB962C8B-B14F-4D97-AF65-F5344CB8AC3E}">
        <p14:creationId xmlns:p14="http://schemas.microsoft.com/office/powerpoint/2010/main" val="1941988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6FF10-AADC-40F2-B027-E706A84EBA9C}"/>
              </a:ext>
            </a:extLst>
          </p:cNvPr>
          <p:cNvSpPr>
            <a:spLocks noGrp="1"/>
          </p:cNvSpPr>
          <p:nvPr>
            <p:ph type="title"/>
          </p:nvPr>
        </p:nvSpPr>
        <p:spPr>
          <a:xfrm>
            <a:off x="807721" y="752475"/>
            <a:ext cx="5067286" cy="587584"/>
          </a:xfrm>
        </p:spPr>
        <p:txBody>
          <a:bodyPr anchor="ctr">
            <a:normAutofit/>
          </a:bodyPr>
          <a:lstStyle/>
          <a:p>
            <a:r>
              <a:rPr lang="en-US" dirty="0"/>
              <a:t>Overview</a:t>
            </a:r>
          </a:p>
        </p:txBody>
      </p:sp>
      <p:sp>
        <p:nvSpPr>
          <p:cNvPr id="3" name="Subtitle 2">
            <a:extLst>
              <a:ext uri="{FF2B5EF4-FFF2-40B4-BE49-F238E27FC236}">
                <a16:creationId xmlns:a16="http://schemas.microsoft.com/office/drawing/2014/main" id="{38A104C7-DAF3-43ED-9EA9-5B46E34F099A}"/>
              </a:ext>
            </a:extLst>
          </p:cNvPr>
          <p:cNvSpPr>
            <a:spLocks noGrp="1"/>
          </p:cNvSpPr>
          <p:nvPr>
            <p:ph sz="half" idx="2"/>
          </p:nvPr>
        </p:nvSpPr>
        <p:spPr>
          <a:xfrm>
            <a:off x="807718" y="1714500"/>
            <a:ext cx="5067282" cy="4391025"/>
          </a:xfrm>
        </p:spPr>
        <p:txBody>
          <a:bodyPr>
            <a:normAutofit/>
          </a:bodyPr>
          <a:lstStyle/>
          <a:p>
            <a:pPr marL="285750" indent="-285750">
              <a:buFont typeface="Wingdings" panose="05000000000000000000" pitchFamily="2" charset="2"/>
              <a:buChar char="ü"/>
            </a:pPr>
            <a:r>
              <a:rPr lang="fr-FR" sz="2800" dirty="0"/>
              <a:t>Standardized Assessments</a:t>
            </a:r>
            <a:endParaRPr lang="fr-FR" sz="2600" dirty="0"/>
          </a:p>
          <a:p>
            <a:pPr marL="285750" indent="-285750">
              <a:buFont typeface="Wingdings" panose="05000000000000000000" pitchFamily="2" charset="2"/>
              <a:buChar char="ü"/>
            </a:pPr>
            <a:r>
              <a:rPr lang="en-US" sz="2800" dirty="0"/>
              <a:t>Test Security</a:t>
            </a:r>
          </a:p>
          <a:p>
            <a:pPr marL="578358" lvl="1" indent="-285750">
              <a:buFont typeface="Wingdings" panose="05000000000000000000" pitchFamily="2" charset="2"/>
              <a:buChar char="ü"/>
            </a:pPr>
            <a:r>
              <a:rPr lang="en-US" sz="2600" dirty="0"/>
              <a:t>FERPA</a:t>
            </a:r>
          </a:p>
          <a:p>
            <a:pPr marL="578358" lvl="1" indent="-285750">
              <a:buFont typeface="Wingdings" panose="05000000000000000000" pitchFamily="2" charset="2"/>
              <a:buChar char="ü"/>
            </a:pPr>
            <a:r>
              <a:rPr lang="en-US" sz="2600" dirty="0"/>
              <a:t>Security Agreements</a:t>
            </a:r>
          </a:p>
          <a:p>
            <a:pPr marL="761238" lvl="2" indent="-285750">
              <a:buFont typeface="Wingdings" panose="05000000000000000000" pitchFamily="2" charset="2"/>
              <a:buChar char="ü"/>
            </a:pPr>
            <a:r>
              <a:rPr lang="en-US" sz="2300" dirty="0"/>
              <a:t>Irregularities and Implications</a:t>
            </a:r>
          </a:p>
          <a:p>
            <a:pPr marL="761238" lvl="2" indent="-285750">
              <a:buFont typeface="Wingdings" panose="05000000000000000000" pitchFamily="2" charset="2"/>
              <a:buChar char="ü"/>
            </a:pPr>
            <a:r>
              <a:rPr lang="en-US" sz="2300" dirty="0"/>
              <a:t>Breaches of Security</a:t>
            </a:r>
          </a:p>
          <a:p>
            <a:pPr marL="761238" lvl="2" indent="-285750">
              <a:buFont typeface="Wingdings" panose="05000000000000000000" pitchFamily="2" charset="2"/>
              <a:buChar char="ü"/>
            </a:pPr>
            <a:r>
              <a:rPr lang="fr-FR" sz="2300" dirty="0"/>
              <a:t>Reporting and Codes </a:t>
            </a:r>
          </a:p>
          <a:p>
            <a:pPr marL="285750" indent="-285750">
              <a:buFont typeface="Wingdings" panose="05000000000000000000" pitchFamily="2" charset="2"/>
              <a:buChar char="ü"/>
            </a:pPr>
            <a:r>
              <a:rPr lang="fr-FR" sz="2800" dirty="0"/>
              <a:t>Administration Tips</a:t>
            </a:r>
          </a:p>
          <a:p>
            <a:pPr marL="292608" lvl="1" indent="0">
              <a:buNone/>
            </a:pPr>
            <a:endParaRPr lang="en-US" dirty="0"/>
          </a:p>
          <a:p>
            <a:endParaRPr lang="fr-FR" dirty="0"/>
          </a:p>
        </p:txBody>
      </p:sp>
      <p:pic>
        <p:nvPicPr>
          <p:cNvPr id="6" name="Picture 5" descr="Icon&#10;&#10;Description automatically generated">
            <a:extLst>
              <a:ext uri="{FF2B5EF4-FFF2-40B4-BE49-F238E27FC236}">
                <a16:creationId xmlns:a16="http://schemas.microsoft.com/office/drawing/2014/main" id="{08FCC484-1068-413A-58CA-F4A5FECA6CF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342402" y="2087878"/>
            <a:ext cx="4796368" cy="2877821"/>
          </a:xfrm>
          <a:prstGeom prst="rect">
            <a:avLst/>
          </a:prstGeom>
        </p:spPr>
      </p:pic>
    </p:spTree>
    <p:extLst>
      <p:ext uri="{BB962C8B-B14F-4D97-AF65-F5344CB8AC3E}">
        <p14:creationId xmlns:p14="http://schemas.microsoft.com/office/powerpoint/2010/main" val="4803051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CD8DA-51FA-538E-9764-F979583C7BB5}"/>
              </a:ext>
            </a:extLst>
          </p:cNvPr>
          <p:cNvSpPr>
            <a:spLocks noGrp="1"/>
          </p:cNvSpPr>
          <p:nvPr>
            <p:ph type="title"/>
          </p:nvPr>
        </p:nvSpPr>
        <p:spPr>
          <a:xfrm>
            <a:off x="644236" y="752475"/>
            <a:ext cx="5552889" cy="587584"/>
          </a:xfrm>
        </p:spPr>
        <p:txBody>
          <a:bodyPr>
            <a:noAutofit/>
          </a:bodyPr>
          <a:lstStyle/>
          <a:p>
            <a:r>
              <a:rPr lang="en-US" cap="all" dirty="0"/>
              <a:t>Reporting Test Irregularities</a:t>
            </a:r>
          </a:p>
        </p:txBody>
      </p:sp>
      <p:sp>
        <p:nvSpPr>
          <p:cNvPr id="3" name="Content Placeholder 2">
            <a:extLst>
              <a:ext uri="{FF2B5EF4-FFF2-40B4-BE49-F238E27FC236}">
                <a16:creationId xmlns:a16="http://schemas.microsoft.com/office/drawing/2014/main" id="{BDB0BAEF-E491-516A-BE74-7F5C41E1BE3F}"/>
              </a:ext>
            </a:extLst>
          </p:cNvPr>
          <p:cNvSpPr>
            <a:spLocks noGrp="1"/>
          </p:cNvSpPr>
          <p:nvPr>
            <p:ph sz="half" idx="2"/>
          </p:nvPr>
        </p:nvSpPr>
        <p:spPr>
          <a:xfrm>
            <a:off x="807716" y="1587375"/>
            <a:ext cx="5067282" cy="4391025"/>
          </a:xfrm>
        </p:spPr>
        <p:txBody>
          <a:bodyPr>
            <a:normAutofit/>
          </a:bodyPr>
          <a:lstStyle/>
          <a:p>
            <a:r>
              <a:rPr lang="en-US" dirty="0"/>
              <a:t>Submit in Test Irregularity into PAN</a:t>
            </a:r>
          </a:p>
          <a:p>
            <a:pPr lvl="1"/>
            <a:r>
              <a:rPr lang="en-US" dirty="0"/>
              <a:t>For AASA , AZSCI , ACT Aspire. ADE will follow up with next steps, if required.</a:t>
            </a:r>
          </a:p>
          <a:p>
            <a:pPr lvl="1"/>
            <a:endParaRPr lang="en-US" dirty="0"/>
          </a:p>
          <a:p>
            <a:pPr lvl="1"/>
            <a:endParaRPr lang="en-US" dirty="0"/>
          </a:p>
          <a:p>
            <a:pPr lvl="1"/>
            <a:endParaRPr lang="en-US" dirty="0"/>
          </a:p>
          <a:p>
            <a:endParaRPr lang="en-US" dirty="0"/>
          </a:p>
          <a:p>
            <a:endParaRPr lang="en-US" dirty="0"/>
          </a:p>
          <a:p>
            <a:r>
              <a:rPr lang="en-US" dirty="0"/>
              <a:t>Submit in PAN for ACT for online testing and paper irregularity report form for paper testing</a:t>
            </a:r>
          </a:p>
          <a:p>
            <a:endParaRPr lang="en-US" dirty="0"/>
          </a:p>
          <a:p>
            <a:pPr marL="55563" lvl="1" indent="0">
              <a:buNone/>
            </a:pPr>
            <a:endParaRPr lang="en-US" sz="1600" dirty="0"/>
          </a:p>
          <a:p>
            <a:endParaRPr lang="en-US" dirty="0"/>
          </a:p>
          <a:p>
            <a:endParaRPr lang="en-US" dirty="0"/>
          </a:p>
          <a:p>
            <a:endParaRPr lang="en-US" dirty="0"/>
          </a:p>
          <a:p>
            <a:endParaRPr lang="en-US" dirty="0"/>
          </a:p>
          <a:p>
            <a:endParaRPr lang="en-US" dirty="0"/>
          </a:p>
        </p:txBody>
      </p:sp>
      <p:sp>
        <p:nvSpPr>
          <p:cNvPr id="9" name="Content Placeholder 2">
            <a:extLst>
              <a:ext uri="{FF2B5EF4-FFF2-40B4-BE49-F238E27FC236}">
                <a16:creationId xmlns:a16="http://schemas.microsoft.com/office/drawing/2014/main" id="{A5AB0C02-2C5B-D076-6CA0-7588DD38EEC2}"/>
              </a:ext>
            </a:extLst>
          </p:cNvPr>
          <p:cNvSpPr txBox="1">
            <a:spLocks/>
          </p:cNvSpPr>
          <p:nvPr/>
        </p:nvSpPr>
        <p:spPr>
          <a:xfrm>
            <a:off x="6683732" y="5410085"/>
            <a:ext cx="3811837" cy="712538"/>
          </a:xfrm>
          <a:prstGeom prst="rect">
            <a:avLst/>
          </a:prstGeom>
        </p:spPr>
        <p:txBody>
          <a:bodyPr vert="horz" lIns="0" tIns="45720" rIns="0" bIns="45720" rtlCol="0">
            <a:normAutofit/>
          </a:bodyPr>
          <a:lstStyle>
            <a:lvl1pPr marL="91440" indent="-91440" algn="l" defTabSz="914400" rtl="0" eaLnBrk="1" latinLnBrk="0" hangingPunct="1">
              <a:lnSpc>
                <a:spcPct val="100000"/>
              </a:lnSpc>
              <a:spcBef>
                <a:spcPts val="1200"/>
              </a:spcBef>
              <a:spcAft>
                <a:spcPts val="200"/>
              </a:spcAft>
              <a:buClr>
                <a:schemeClr val="tx1"/>
              </a:buClr>
              <a:buSzPct val="100000"/>
              <a:buFont typeface="Calibri" panose="020F0502020204030204" pitchFamily="34" charset="0"/>
              <a:buChar char=" "/>
              <a:defRPr sz="1600" kern="1200">
                <a:solidFill>
                  <a:srgbClr val="012169"/>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tx1"/>
              </a:buClr>
              <a:buFont typeface="Arial" panose="020B0604020202020204" pitchFamily="34" charset="0"/>
              <a:buChar char="•"/>
              <a:defRPr sz="1400" kern="1200">
                <a:solidFill>
                  <a:srgbClr val="012169"/>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tx1"/>
              </a:buClr>
              <a:buFont typeface="Arial" panose="020B0604020202020204" pitchFamily="34" charset="0"/>
              <a:buChar char="•"/>
              <a:defRPr sz="1100" kern="1200">
                <a:solidFill>
                  <a:srgbClr val="012169"/>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tx1"/>
              </a:buClr>
              <a:buFont typeface="Arial" panose="020B0604020202020204" pitchFamily="34" charset="0"/>
              <a:buChar char="•"/>
              <a:defRPr sz="1100" kern="1200">
                <a:solidFill>
                  <a:srgbClr val="012169"/>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tx1"/>
              </a:buClr>
              <a:buFont typeface="Arial" panose="020B0604020202020204" pitchFamily="34" charset="0"/>
              <a:buChar char="•"/>
              <a:defRPr sz="1100" kern="1200">
                <a:solidFill>
                  <a:srgbClr val="012169"/>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dirty="0"/>
              <a:t>See </a:t>
            </a:r>
            <a:r>
              <a:rPr lang="en-US" i="1" dirty="0"/>
              <a:t>Test Coordinator Manual</a:t>
            </a:r>
            <a:endParaRPr lang="en-US" dirty="0"/>
          </a:p>
          <a:p>
            <a:endParaRPr lang="en-US" dirty="0"/>
          </a:p>
          <a:p>
            <a:endParaRPr lang="en-US" dirty="0"/>
          </a:p>
          <a:p>
            <a:endParaRPr lang="en-US" dirty="0"/>
          </a:p>
        </p:txBody>
      </p:sp>
      <p:sp>
        <p:nvSpPr>
          <p:cNvPr id="5" name="TextBox 4">
            <a:extLst>
              <a:ext uri="{FF2B5EF4-FFF2-40B4-BE49-F238E27FC236}">
                <a16:creationId xmlns:a16="http://schemas.microsoft.com/office/drawing/2014/main" id="{14562A1F-31D2-8523-8D96-16910A7D3E00}"/>
              </a:ext>
            </a:extLst>
          </p:cNvPr>
          <p:cNvSpPr txBox="1"/>
          <p:nvPr/>
        </p:nvSpPr>
        <p:spPr>
          <a:xfrm>
            <a:off x="6317003" y="1582340"/>
            <a:ext cx="5350639" cy="3693319"/>
          </a:xfrm>
          <a:prstGeom prst="rect">
            <a:avLst/>
          </a:prstGeom>
          <a:noFill/>
        </p:spPr>
        <p:txBody>
          <a:bodyPr wrap="square">
            <a:spAutoFit/>
          </a:bodyPr>
          <a:lstStyle/>
          <a:p>
            <a:r>
              <a:rPr lang="en-US" dirty="0"/>
              <a:t>Any breach of test security, loss of materials, failure to account for materials, exposed test questions, or any other deviation from acceptable security procedures shall be reported immediately by submitting a test irregularity report in PearsonAccess Next. The discipline of staff members who violate test security is the responsibility of the district or charter. Disciplinary action may include, but is not limited to, a letter of reprimand, suspension with pay, suspension without pay, dismissal, or report of violation to the Investigations Unit of the Arizona State Board of Education.</a:t>
            </a:r>
          </a:p>
        </p:txBody>
      </p:sp>
      <p:pic>
        <p:nvPicPr>
          <p:cNvPr id="6" name="Picture 5">
            <a:extLst>
              <a:ext uri="{FF2B5EF4-FFF2-40B4-BE49-F238E27FC236}">
                <a16:creationId xmlns:a16="http://schemas.microsoft.com/office/drawing/2014/main" id="{D0C2FE0A-5B21-8B2C-E307-C8BAFF4E62E3}"/>
              </a:ext>
            </a:extLst>
          </p:cNvPr>
          <p:cNvPicPr>
            <a:picLocks noChangeAspect="1"/>
          </p:cNvPicPr>
          <p:nvPr/>
        </p:nvPicPr>
        <p:blipFill>
          <a:blip r:embed="rId3"/>
          <a:stretch>
            <a:fillRect/>
          </a:stretch>
        </p:blipFill>
        <p:spPr>
          <a:xfrm>
            <a:off x="1141039" y="2644765"/>
            <a:ext cx="4400635" cy="1413313"/>
          </a:xfrm>
          <a:prstGeom prst="rect">
            <a:avLst/>
          </a:prstGeom>
        </p:spPr>
      </p:pic>
    </p:spTree>
    <p:extLst>
      <p:ext uri="{BB962C8B-B14F-4D97-AF65-F5344CB8AC3E}">
        <p14:creationId xmlns:p14="http://schemas.microsoft.com/office/powerpoint/2010/main" val="4630299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92C5A-B7B3-A8CD-A196-C3F1B9818D14}"/>
              </a:ext>
            </a:extLst>
          </p:cNvPr>
          <p:cNvSpPr>
            <a:spLocks noGrp="1"/>
          </p:cNvSpPr>
          <p:nvPr>
            <p:ph type="title"/>
          </p:nvPr>
        </p:nvSpPr>
        <p:spPr>
          <a:xfrm>
            <a:off x="807721" y="1031423"/>
            <a:ext cx="5067286" cy="587584"/>
          </a:xfrm>
        </p:spPr>
        <p:txBody>
          <a:bodyPr anchor="ctr">
            <a:noAutofit/>
          </a:bodyPr>
          <a:lstStyle/>
          <a:p>
            <a:pPr algn="ctr"/>
            <a:r>
              <a:rPr lang="en-US" cap="all" dirty="0"/>
              <a:t>Test Irregularity Report 2024</a:t>
            </a:r>
          </a:p>
        </p:txBody>
      </p:sp>
      <p:pic>
        <p:nvPicPr>
          <p:cNvPr id="10" name="Content Placeholder 9">
            <a:extLst>
              <a:ext uri="{FF2B5EF4-FFF2-40B4-BE49-F238E27FC236}">
                <a16:creationId xmlns:a16="http://schemas.microsoft.com/office/drawing/2014/main" id="{A86A2FBE-8AAF-3BAD-ED76-237EB12BDAF1}"/>
              </a:ext>
            </a:extLst>
          </p:cNvPr>
          <p:cNvPicPr>
            <a:picLocks noGrp="1" noChangeAspect="1"/>
          </p:cNvPicPr>
          <p:nvPr>
            <p:ph sz="half" idx="14"/>
          </p:nvPr>
        </p:nvPicPr>
        <p:blipFill>
          <a:blip r:embed="rId3"/>
          <a:stretch>
            <a:fillRect/>
          </a:stretch>
        </p:blipFill>
        <p:spPr>
          <a:xfrm>
            <a:off x="693418" y="2026759"/>
            <a:ext cx="5067300" cy="2260357"/>
          </a:xfrm>
        </p:spPr>
      </p:pic>
      <p:pic>
        <p:nvPicPr>
          <p:cNvPr id="12" name="Picture 11">
            <a:extLst>
              <a:ext uri="{FF2B5EF4-FFF2-40B4-BE49-F238E27FC236}">
                <a16:creationId xmlns:a16="http://schemas.microsoft.com/office/drawing/2014/main" id="{014C5B18-015A-0C7C-5635-0EA1FB71577B}"/>
              </a:ext>
            </a:extLst>
          </p:cNvPr>
          <p:cNvPicPr>
            <a:picLocks noChangeAspect="1"/>
          </p:cNvPicPr>
          <p:nvPr/>
        </p:nvPicPr>
        <p:blipFill>
          <a:blip r:embed="rId4"/>
          <a:stretch>
            <a:fillRect/>
          </a:stretch>
        </p:blipFill>
        <p:spPr>
          <a:xfrm>
            <a:off x="6219979" y="1619007"/>
            <a:ext cx="5126172" cy="3244850"/>
          </a:xfrm>
          <a:prstGeom prst="rect">
            <a:avLst/>
          </a:prstGeom>
        </p:spPr>
      </p:pic>
      <p:pic>
        <p:nvPicPr>
          <p:cNvPr id="7" name="Picture 6">
            <a:extLst>
              <a:ext uri="{FF2B5EF4-FFF2-40B4-BE49-F238E27FC236}">
                <a16:creationId xmlns:a16="http://schemas.microsoft.com/office/drawing/2014/main" id="{04433DD1-D284-AC6B-8CA2-A7056ABC3C96}"/>
              </a:ext>
            </a:extLst>
          </p:cNvPr>
          <p:cNvPicPr>
            <a:picLocks noChangeAspect="1"/>
          </p:cNvPicPr>
          <p:nvPr/>
        </p:nvPicPr>
        <p:blipFill>
          <a:blip r:embed="rId5"/>
          <a:stretch>
            <a:fillRect/>
          </a:stretch>
        </p:blipFill>
        <p:spPr>
          <a:xfrm>
            <a:off x="807721" y="3800175"/>
            <a:ext cx="2874769" cy="2260357"/>
          </a:xfrm>
          <a:prstGeom prst="rect">
            <a:avLst/>
          </a:prstGeom>
        </p:spPr>
      </p:pic>
    </p:spTree>
    <p:extLst>
      <p:ext uri="{BB962C8B-B14F-4D97-AF65-F5344CB8AC3E}">
        <p14:creationId xmlns:p14="http://schemas.microsoft.com/office/powerpoint/2010/main" val="34641390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CA15BF6-7F3C-C140-A0FF-CF132D877438}"/>
              </a:ext>
            </a:extLst>
          </p:cNvPr>
          <p:cNvSpPr>
            <a:spLocks noGrp="1"/>
          </p:cNvSpPr>
          <p:nvPr>
            <p:ph type="title"/>
          </p:nvPr>
        </p:nvSpPr>
        <p:spPr>
          <a:xfrm>
            <a:off x="1097280" y="942871"/>
            <a:ext cx="10058400" cy="587584"/>
          </a:xfrm>
        </p:spPr>
        <p:txBody>
          <a:bodyPr anchor="ctr">
            <a:normAutofit/>
          </a:bodyPr>
          <a:lstStyle/>
          <a:p>
            <a:r>
              <a:rPr lang="en-US" dirty="0"/>
              <a:t>TIPS:</a:t>
            </a:r>
          </a:p>
        </p:txBody>
      </p:sp>
      <p:pic>
        <p:nvPicPr>
          <p:cNvPr id="9" name="Content Placeholder 8" descr="A person pointing at a pen&#10;&#10;Description automatically generated">
            <a:extLst>
              <a:ext uri="{FF2B5EF4-FFF2-40B4-BE49-F238E27FC236}">
                <a16:creationId xmlns:a16="http://schemas.microsoft.com/office/drawing/2014/main" id="{3F317E86-2793-D371-4792-9317B3361AE4}"/>
              </a:ext>
            </a:extLst>
          </p:cNvPr>
          <p:cNvPicPr>
            <a:picLocks noGrp="1" noChangeAspect="1"/>
          </p:cNvPicPr>
          <p:nvPr>
            <p:ph idx="1"/>
          </p:nvPr>
        </p:nvPicPr>
        <p:blipFill rotWithShape="1">
          <a:blip r:embed="rId2"/>
          <a:srcRect t="3505" b="39627"/>
          <a:stretch/>
        </p:blipFill>
        <p:spPr>
          <a:xfrm>
            <a:off x="1097280" y="2108201"/>
            <a:ext cx="10058400" cy="3760891"/>
          </a:xfrm>
          <a:noFill/>
        </p:spPr>
      </p:pic>
    </p:spTree>
    <p:extLst>
      <p:ext uri="{BB962C8B-B14F-4D97-AF65-F5344CB8AC3E}">
        <p14:creationId xmlns:p14="http://schemas.microsoft.com/office/powerpoint/2010/main" val="40587377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36C52-8361-4952-B7D3-7F4741179240}"/>
              </a:ext>
            </a:extLst>
          </p:cNvPr>
          <p:cNvSpPr>
            <a:spLocks noGrp="1"/>
          </p:cNvSpPr>
          <p:nvPr>
            <p:ph type="title"/>
          </p:nvPr>
        </p:nvSpPr>
        <p:spPr/>
        <p:txBody>
          <a:bodyPr>
            <a:normAutofit/>
          </a:bodyPr>
          <a:lstStyle/>
          <a:p>
            <a:r>
              <a:rPr lang="en-US" cap="all" dirty="0"/>
              <a:t>AASA and AzSCI Sample Test</a:t>
            </a:r>
          </a:p>
        </p:txBody>
      </p:sp>
      <p:sp>
        <p:nvSpPr>
          <p:cNvPr id="3" name="Content Placeholder 2">
            <a:extLst>
              <a:ext uri="{FF2B5EF4-FFF2-40B4-BE49-F238E27FC236}">
                <a16:creationId xmlns:a16="http://schemas.microsoft.com/office/drawing/2014/main" id="{645F0AC0-86A1-3F9C-CC5B-C81F7FC9E3C0}"/>
              </a:ext>
            </a:extLst>
          </p:cNvPr>
          <p:cNvSpPr>
            <a:spLocks noGrp="1"/>
          </p:cNvSpPr>
          <p:nvPr>
            <p:ph sz="half" idx="2"/>
          </p:nvPr>
        </p:nvSpPr>
        <p:spPr/>
        <p:txBody>
          <a:bodyPr/>
          <a:lstStyle/>
          <a:p>
            <a:r>
              <a:rPr lang="en-US" dirty="0"/>
              <a:t>To access the AASA and AzSCI Sample Tests, the educator will go to the TestNav Arizona Sign In screen (https://home.testnav.com/). A username and password are not required. The Test Audio link and the Mic Check &amp; Sample Tests links are at the bottom of the screen. Click on Sample Tests</a:t>
            </a:r>
          </a:p>
          <a:p>
            <a:endParaRPr lang="en-US" dirty="0"/>
          </a:p>
        </p:txBody>
      </p:sp>
      <p:sp>
        <p:nvSpPr>
          <p:cNvPr id="4" name="Content Placeholder 3">
            <a:extLst>
              <a:ext uri="{FF2B5EF4-FFF2-40B4-BE49-F238E27FC236}">
                <a16:creationId xmlns:a16="http://schemas.microsoft.com/office/drawing/2014/main" id="{4768E540-DBF5-5510-7234-EE4D9EE500B3}"/>
              </a:ext>
            </a:extLst>
          </p:cNvPr>
          <p:cNvSpPr>
            <a:spLocks noGrp="1"/>
          </p:cNvSpPr>
          <p:nvPr>
            <p:ph sz="half" idx="14"/>
          </p:nvPr>
        </p:nvSpPr>
        <p:spPr>
          <a:xfrm>
            <a:off x="6316991" y="862731"/>
            <a:ext cx="5067288" cy="5353050"/>
          </a:xfrm>
        </p:spPr>
        <p:txBody>
          <a:bodyPr>
            <a:normAutofit/>
          </a:bodyPr>
          <a:lstStyle/>
          <a:p>
            <a:r>
              <a:rPr lang="en-US" dirty="0"/>
              <a:t>The AASA and AzSCI Sample Test helps students, teachers, and parents become familiar with the content, question types, and the tools in the AASA and AzSCI assessments. </a:t>
            </a:r>
          </a:p>
          <a:p>
            <a:r>
              <a:rPr lang="en-US" dirty="0"/>
              <a:t>The sample tests are available in the computer-based format, including American Sign Language (ASL), for ELA Writing, Reading, Oral Reading Fluency (ORF), and Math test units. </a:t>
            </a:r>
          </a:p>
          <a:p>
            <a:r>
              <a:rPr lang="en-US" dirty="0"/>
              <a:t>Students will access the test as a guest, so no personal information needs to be provided. Students should take the Sample Test prior to taking the Spring 2024 test.</a:t>
            </a:r>
          </a:p>
        </p:txBody>
      </p:sp>
      <p:pic>
        <p:nvPicPr>
          <p:cNvPr id="6" name="Picture 5">
            <a:extLst>
              <a:ext uri="{FF2B5EF4-FFF2-40B4-BE49-F238E27FC236}">
                <a16:creationId xmlns:a16="http://schemas.microsoft.com/office/drawing/2014/main" id="{667E0AFD-09F9-FA58-532D-6107C945C420}"/>
              </a:ext>
            </a:extLst>
          </p:cNvPr>
          <p:cNvPicPr>
            <a:picLocks noChangeAspect="1"/>
          </p:cNvPicPr>
          <p:nvPr/>
        </p:nvPicPr>
        <p:blipFill>
          <a:blip r:embed="rId3"/>
          <a:stretch>
            <a:fillRect/>
          </a:stretch>
        </p:blipFill>
        <p:spPr>
          <a:xfrm>
            <a:off x="1695124" y="3429000"/>
            <a:ext cx="3292470" cy="2193779"/>
          </a:xfrm>
          <a:prstGeom prst="rect">
            <a:avLst/>
          </a:prstGeom>
        </p:spPr>
      </p:pic>
    </p:spTree>
    <p:extLst>
      <p:ext uri="{BB962C8B-B14F-4D97-AF65-F5344CB8AC3E}">
        <p14:creationId xmlns:p14="http://schemas.microsoft.com/office/powerpoint/2010/main" val="19769146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4208F-07B8-E996-82BA-B7E93D36554A}"/>
              </a:ext>
            </a:extLst>
          </p:cNvPr>
          <p:cNvSpPr>
            <a:spLocks noGrp="1"/>
          </p:cNvSpPr>
          <p:nvPr>
            <p:ph type="title"/>
          </p:nvPr>
        </p:nvSpPr>
        <p:spPr>
          <a:xfrm>
            <a:off x="807718" y="877166"/>
            <a:ext cx="5067286" cy="587584"/>
          </a:xfrm>
        </p:spPr>
        <p:txBody>
          <a:bodyPr>
            <a:normAutofit/>
          </a:bodyPr>
          <a:lstStyle/>
          <a:p>
            <a:r>
              <a:rPr lang="en-US" cap="all" dirty="0"/>
              <a:t>Submit Final Answers</a:t>
            </a:r>
          </a:p>
        </p:txBody>
      </p:sp>
      <p:sp>
        <p:nvSpPr>
          <p:cNvPr id="3" name="Content Placeholder 2">
            <a:extLst>
              <a:ext uri="{FF2B5EF4-FFF2-40B4-BE49-F238E27FC236}">
                <a16:creationId xmlns:a16="http://schemas.microsoft.com/office/drawing/2014/main" id="{D5783D70-0D3F-CBBA-8E98-10948454C47C}"/>
              </a:ext>
            </a:extLst>
          </p:cNvPr>
          <p:cNvSpPr>
            <a:spLocks noGrp="1"/>
          </p:cNvSpPr>
          <p:nvPr>
            <p:ph sz="half" idx="2"/>
          </p:nvPr>
        </p:nvSpPr>
        <p:spPr/>
        <p:txBody>
          <a:bodyPr/>
          <a:lstStyle/>
          <a:p>
            <a:r>
              <a:rPr lang="en-US" dirty="0"/>
              <a:t>Once the student clicks the green “Submit Final Answers” button, the screen “Test Submit Warning” will display to confirm that the student is about to leave this unit. Once the student selects the “Yes, Submit Final Answers” button on this warning screen, the test opportunity will end, and the student will not be able to continue to test. </a:t>
            </a:r>
          </a:p>
          <a:p>
            <a:r>
              <a:rPr lang="en-US" dirty="0">
                <a:solidFill>
                  <a:srgbClr val="FF0000"/>
                </a:solidFill>
              </a:rPr>
              <a:t>This unit of the test </a:t>
            </a:r>
            <a:r>
              <a:rPr lang="en-US" b="1" dirty="0">
                <a:solidFill>
                  <a:srgbClr val="FF0000"/>
                </a:solidFill>
              </a:rPr>
              <a:t>cannot be reopened </a:t>
            </a:r>
            <a:r>
              <a:rPr lang="en-US" dirty="0">
                <a:solidFill>
                  <a:srgbClr val="FF0000"/>
                </a:solidFill>
              </a:rPr>
              <a:t>once the student </a:t>
            </a:r>
            <a:r>
              <a:rPr lang="en-US" dirty="0"/>
              <a:t>clicks “Yes, Submit Final Answers.”</a:t>
            </a:r>
          </a:p>
        </p:txBody>
      </p:sp>
      <p:pic>
        <p:nvPicPr>
          <p:cNvPr id="6" name="Content Placeholder 5">
            <a:extLst>
              <a:ext uri="{FF2B5EF4-FFF2-40B4-BE49-F238E27FC236}">
                <a16:creationId xmlns:a16="http://schemas.microsoft.com/office/drawing/2014/main" id="{9CE12AE4-4B99-0D09-4AFB-6D74866CEEDE}"/>
              </a:ext>
            </a:extLst>
          </p:cNvPr>
          <p:cNvPicPr>
            <a:picLocks noGrp="1" noChangeAspect="1"/>
          </p:cNvPicPr>
          <p:nvPr>
            <p:ph sz="half" idx="14"/>
          </p:nvPr>
        </p:nvPicPr>
        <p:blipFill>
          <a:blip r:embed="rId3"/>
          <a:stretch>
            <a:fillRect/>
          </a:stretch>
        </p:blipFill>
        <p:spPr>
          <a:xfrm>
            <a:off x="8345821" y="2898155"/>
            <a:ext cx="1792865" cy="1403813"/>
          </a:xfrm>
        </p:spPr>
      </p:pic>
      <p:pic>
        <p:nvPicPr>
          <p:cNvPr id="8" name="Picture 7">
            <a:extLst>
              <a:ext uri="{FF2B5EF4-FFF2-40B4-BE49-F238E27FC236}">
                <a16:creationId xmlns:a16="http://schemas.microsoft.com/office/drawing/2014/main" id="{FE7AF14B-2974-F193-210D-B9DFC05FD284}"/>
              </a:ext>
            </a:extLst>
          </p:cNvPr>
          <p:cNvPicPr>
            <a:picLocks noChangeAspect="1"/>
          </p:cNvPicPr>
          <p:nvPr/>
        </p:nvPicPr>
        <p:blipFill>
          <a:blip r:embed="rId4"/>
          <a:stretch>
            <a:fillRect/>
          </a:stretch>
        </p:blipFill>
        <p:spPr>
          <a:xfrm>
            <a:off x="7808573" y="4467530"/>
            <a:ext cx="3246289" cy="1222769"/>
          </a:xfrm>
          <a:prstGeom prst="rect">
            <a:avLst/>
          </a:prstGeom>
        </p:spPr>
      </p:pic>
      <p:pic>
        <p:nvPicPr>
          <p:cNvPr id="10" name="Picture 9">
            <a:extLst>
              <a:ext uri="{FF2B5EF4-FFF2-40B4-BE49-F238E27FC236}">
                <a16:creationId xmlns:a16="http://schemas.microsoft.com/office/drawing/2014/main" id="{642A9F3A-B7EC-DDBF-2F58-B6FA1A4A9E5E}"/>
              </a:ext>
            </a:extLst>
          </p:cNvPr>
          <p:cNvPicPr>
            <a:picLocks noChangeAspect="1"/>
          </p:cNvPicPr>
          <p:nvPr/>
        </p:nvPicPr>
        <p:blipFill>
          <a:blip r:embed="rId5"/>
          <a:stretch>
            <a:fillRect/>
          </a:stretch>
        </p:blipFill>
        <p:spPr>
          <a:xfrm>
            <a:off x="8345821" y="696406"/>
            <a:ext cx="1544906" cy="2036187"/>
          </a:xfrm>
          <a:prstGeom prst="rect">
            <a:avLst/>
          </a:prstGeom>
        </p:spPr>
      </p:pic>
    </p:spTree>
    <p:extLst>
      <p:ext uri="{BB962C8B-B14F-4D97-AF65-F5344CB8AC3E}">
        <p14:creationId xmlns:p14="http://schemas.microsoft.com/office/powerpoint/2010/main" val="20713640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Lato" panose="020F0502020204030203" pitchFamily="34" charset="0"/>
              </a:rPr>
              <a:t>Questions?</a:t>
            </a:r>
          </a:p>
        </p:txBody>
      </p:sp>
      <p:pic>
        <p:nvPicPr>
          <p:cNvPr id="1026" name="Picture 2">
            <a:extLst>
              <a:ext uri="{C183D7F6-B498-43B3-948B-1728B52AA6E4}">
                <adec:decorative xmlns:adec="http://schemas.microsoft.com/office/drawing/2017/decorative" val="1"/>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504841" y="2326431"/>
            <a:ext cx="2930102" cy="3125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5941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2506F-801B-4055-A3AB-AAFC6D9C4A7C}"/>
              </a:ext>
            </a:extLst>
          </p:cNvPr>
          <p:cNvSpPr>
            <a:spLocks noGrp="1"/>
          </p:cNvSpPr>
          <p:nvPr>
            <p:ph type="title"/>
          </p:nvPr>
        </p:nvSpPr>
        <p:spPr>
          <a:xfrm>
            <a:off x="1838035" y="942870"/>
            <a:ext cx="4091709" cy="1292750"/>
          </a:xfrm>
        </p:spPr>
        <p:txBody>
          <a:bodyPr/>
          <a:lstStyle/>
          <a:p>
            <a:r>
              <a:rPr lang="en-US" dirty="0"/>
              <a:t>Assessment Committee</a:t>
            </a:r>
          </a:p>
        </p:txBody>
      </p:sp>
      <p:sp>
        <p:nvSpPr>
          <p:cNvPr id="3" name="Content Placeholder 2">
            <a:extLst>
              <a:ext uri="{FF2B5EF4-FFF2-40B4-BE49-F238E27FC236}">
                <a16:creationId xmlns:a16="http://schemas.microsoft.com/office/drawing/2014/main" id="{9634A512-2715-42B2-A3FA-A06AFC1CA2E3}"/>
              </a:ext>
            </a:extLst>
          </p:cNvPr>
          <p:cNvSpPr>
            <a:spLocks noGrp="1"/>
          </p:cNvSpPr>
          <p:nvPr>
            <p:ph sz="half" idx="2"/>
          </p:nvPr>
        </p:nvSpPr>
        <p:spPr/>
        <p:txBody>
          <a:bodyPr/>
          <a:lstStyle/>
          <a:p>
            <a:pPr algn="ctr"/>
            <a:r>
              <a:rPr lang="en-US" dirty="0"/>
              <a:t>We are inviting content area teachers, teachers of students with disabilities, teachers of EL students, and instructional coaches/administrators to provide their perspective on the items and standards set on Arizona's statewide assessments. If you are interested in serving on an Assessment Educator Committee, please complete our Committee Application found at:</a:t>
            </a:r>
          </a:p>
          <a:p>
            <a:r>
              <a:rPr lang="en-US" dirty="0">
                <a:solidFill>
                  <a:srgbClr val="FF0000"/>
                </a:solidFill>
                <a:hlinkClick r:id="rId2"/>
              </a:rPr>
              <a:t>https://www.azed.gov/assessment/assessment-educator-committee-application</a:t>
            </a:r>
            <a:endParaRPr lang="en-US" dirty="0">
              <a:solidFill>
                <a:srgbClr val="FF0000"/>
              </a:solidFill>
            </a:endParaRPr>
          </a:p>
          <a:p>
            <a:endParaRPr lang="en-US" dirty="0">
              <a:solidFill>
                <a:srgbClr val="FF0000"/>
              </a:solidFill>
            </a:endParaRPr>
          </a:p>
        </p:txBody>
      </p:sp>
      <p:pic>
        <p:nvPicPr>
          <p:cNvPr id="11" name="Picture Placeholder 10" descr="A group of people posing for a photo&#10;&#10;Description automatically generated">
            <a:extLst>
              <a:ext uri="{FF2B5EF4-FFF2-40B4-BE49-F238E27FC236}">
                <a16:creationId xmlns:a16="http://schemas.microsoft.com/office/drawing/2014/main" id="{4A32E305-939E-DAB8-C8F5-123F89D87B41}"/>
              </a:ext>
            </a:extLst>
          </p:cNvPr>
          <p:cNvPicPr>
            <a:picLocks noGrp="1" noChangeAspect="1"/>
          </p:cNvPicPr>
          <p:nvPr>
            <p:ph type="pic" sz="quarter" idx="13"/>
          </p:nvPr>
        </p:nvPicPr>
        <p:blipFill>
          <a:blip r:embed="rId3"/>
          <a:srcRect t="7630" b="7630"/>
          <a:stretch>
            <a:fillRect/>
          </a:stretch>
        </p:blipFill>
        <p:spPr>
          <a:xfrm>
            <a:off x="6673289" y="908114"/>
            <a:ext cx="4430217" cy="5007014"/>
          </a:xfrm>
          <a:prstGeom prst="round2DiagRect">
            <a:avLst>
              <a:gd name="adj1" fmla="val 16667"/>
              <a:gd name="adj2" fmla="val 0"/>
            </a:avLst>
          </a:prstGeom>
          <a:ln w="38100" cap="sq">
            <a:solidFill>
              <a:srgbClr val="012169"/>
            </a:solidFill>
            <a:miter lim="800000"/>
          </a:ln>
          <a:effectLst/>
        </p:spPr>
      </p:pic>
    </p:spTree>
    <p:extLst>
      <p:ext uri="{BB962C8B-B14F-4D97-AF65-F5344CB8AC3E}">
        <p14:creationId xmlns:p14="http://schemas.microsoft.com/office/powerpoint/2010/main" val="17346010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81612-9292-B379-E58D-5FEC7BFE4201}"/>
              </a:ext>
            </a:extLst>
          </p:cNvPr>
          <p:cNvSpPr>
            <a:spLocks noGrp="1"/>
          </p:cNvSpPr>
          <p:nvPr>
            <p:ph type="title"/>
          </p:nvPr>
        </p:nvSpPr>
        <p:spPr/>
        <p:txBody>
          <a:bodyPr>
            <a:normAutofit/>
          </a:bodyPr>
          <a:lstStyle/>
          <a:p>
            <a:r>
              <a:rPr lang="en-US" dirty="0">
                <a:latin typeface="Lato" panose="020F0502020204030203" pitchFamily="34" charset="0"/>
              </a:rPr>
              <a:t>Assessment Webinar Series - POSTED</a:t>
            </a:r>
          </a:p>
        </p:txBody>
      </p:sp>
      <p:sp>
        <p:nvSpPr>
          <p:cNvPr id="3" name="Content Placeholder 2">
            <a:extLst>
              <a:ext uri="{FF2B5EF4-FFF2-40B4-BE49-F238E27FC236}">
                <a16:creationId xmlns:a16="http://schemas.microsoft.com/office/drawing/2014/main" id="{404A2ABC-C7B1-1E66-DD34-672720D20B69}"/>
              </a:ext>
            </a:extLst>
          </p:cNvPr>
          <p:cNvSpPr>
            <a:spLocks noGrp="1"/>
          </p:cNvSpPr>
          <p:nvPr>
            <p:ph idx="1"/>
          </p:nvPr>
        </p:nvSpPr>
        <p:spPr>
          <a:xfrm>
            <a:off x="2346961" y="2108202"/>
            <a:ext cx="2939645" cy="3960089"/>
          </a:xfrm>
        </p:spPr>
        <p:style>
          <a:lnRef idx="1">
            <a:schemeClr val="accent2"/>
          </a:lnRef>
          <a:fillRef idx="2">
            <a:schemeClr val="accent2"/>
          </a:fillRef>
          <a:effectRef idx="1">
            <a:schemeClr val="accent2"/>
          </a:effectRef>
          <a:fontRef idx="minor">
            <a:schemeClr val="dk1"/>
          </a:fontRef>
        </p:style>
        <p:txBody>
          <a:bodyPr>
            <a:normAutofit/>
          </a:bodyPr>
          <a:lstStyle/>
          <a:p>
            <a:pPr marL="111125" indent="0">
              <a:buNone/>
            </a:pPr>
            <a:r>
              <a:rPr lang="en-US" dirty="0">
                <a:latin typeface="Lato" panose="020F0502020204030203" pitchFamily="34" charset="0"/>
              </a:rPr>
              <a:t>The flyer is posted on the Assessment Main page: </a:t>
            </a:r>
          </a:p>
          <a:p>
            <a:pPr marL="111125" indent="0">
              <a:buNone/>
            </a:pPr>
            <a:r>
              <a:rPr lang="en-US" dirty="0">
                <a:latin typeface="Lato" panose="020F0502020204030203" pitchFamily="34" charset="0"/>
                <a:hlinkClick r:id="rId2"/>
              </a:rPr>
              <a:t>https://www.azed.gov/sites/default/files/2023/07/2023-2024%20Friday%20Focus%20Webinar%20Schedule.pdf</a:t>
            </a:r>
            <a:endParaRPr lang="en-US" dirty="0">
              <a:latin typeface="Lato" panose="020F0502020204030203" pitchFamily="34" charset="0"/>
            </a:endParaRPr>
          </a:p>
          <a:p>
            <a:pPr marL="111125" indent="0">
              <a:buNone/>
            </a:pPr>
            <a:r>
              <a:rPr lang="en-US" dirty="0">
                <a:latin typeface="Lato" panose="020F0502020204030203" pitchFamily="34" charset="0"/>
              </a:rPr>
              <a:t>Reminder: participants must register in ADE’s Professional Learning and Development (APLD) system</a:t>
            </a:r>
          </a:p>
          <a:p>
            <a:pPr marL="111125" indent="0">
              <a:buNone/>
            </a:pPr>
            <a:r>
              <a:rPr lang="en-US" dirty="0">
                <a:latin typeface="Lato" panose="020F0502020204030203" pitchFamily="34" charset="0"/>
              </a:rPr>
              <a:t>Log in information to join the session will be sent to registered participants prior to the event. Login information will not be available in APLD.</a:t>
            </a:r>
          </a:p>
        </p:txBody>
      </p:sp>
      <p:pic>
        <p:nvPicPr>
          <p:cNvPr id="5" name="Picture 4" descr="Screenshot of Friday Focus Webinar flyer page 1">
            <a:extLst>
              <a:ext uri="{FF2B5EF4-FFF2-40B4-BE49-F238E27FC236}">
                <a16:creationId xmlns:a16="http://schemas.microsoft.com/office/drawing/2014/main" id="{F6623CF8-B6ED-A54F-F943-37B9097B290F}"/>
              </a:ext>
            </a:extLst>
          </p:cNvPr>
          <p:cNvPicPr>
            <a:picLocks noChangeAspect="1"/>
          </p:cNvPicPr>
          <p:nvPr/>
        </p:nvPicPr>
        <p:blipFill>
          <a:blip r:embed="rId3"/>
          <a:stretch>
            <a:fillRect/>
          </a:stretch>
        </p:blipFill>
        <p:spPr>
          <a:xfrm>
            <a:off x="5608953" y="2037925"/>
            <a:ext cx="3166578" cy="4100642"/>
          </a:xfrm>
          <a:prstGeom prst="rect">
            <a:avLst/>
          </a:prstGeom>
          <a:ln>
            <a:noFill/>
          </a:ln>
          <a:effectLst>
            <a:outerShdw blurRad="292100" dist="139700" dir="2700000" algn="tl" rotWithShape="0">
              <a:srgbClr val="333333">
                <a:alpha val="65000"/>
              </a:srgbClr>
            </a:outerShdw>
          </a:effectLst>
        </p:spPr>
      </p:pic>
      <p:pic>
        <p:nvPicPr>
          <p:cNvPr id="7" name="Picture 6" descr="Screenshot of Friday Focus Webinar flyer page 2">
            <a:extLst>
              <a:ext uri="{FF2B5EF4-FFF2-40B4-BE49-F238E27FC236}">
                <a16:creationId xmlns:a16="http://schemas.microsoft.com/office/drawing/2014/main" id="{6041976F-C1A6-AF02-F948-8CC01B7D7991}"/>
              </a:ext>
            </a:extLst>
          </p:cNvPr>
          <p:cNvPicPr>
            <a:picLocks noChangeAspect="1"/>
          </p:cNvPicPr>
          <p:nvPr/>
        </p:nvPicPr>
        <p:blipFill>
          <a:blip r:embed="rId4"/>
          <a:stretch>
            <a:fillRect/>
          </a:stretch>
        </p:blipFill>
        <p:spPr>
          <a:xfrm>
            <a:off x="7380727" y="2581737"/>
            <a:ext cx="3166577" cy="4077859"/>
          </a:xfrm>
          <a:prstGeom prst="rect">
            <a:avLst/>
          </a:prstGeom>
          <a:ln>
            <a:noFill/>
          </a:ln>
          <a:effectLst>
            <a:outerShdw blurRad="292100" dist="139700" dir="2700000" algn="tl" rotWithShape="0">
              <a:srgbClr val="333333">
                <a:alpha val="65000"/>
              </a:srgbClr>
            </a:outerShdw>
          </a:effectLst>
        </p:spPr>
      </p:pic>
      <p:cxnSp>
        <p:nvCxnSpPr>
          <p:cNvPr id="6" name="Straight Arrow Connector 5">
            <a:extLst>
              <a:ext uri="{FF2B5EF4-FFF2-40B4-BE49-F238E27FC236}">
                <a16:creationId xmlns:a16="http://schemas.microsoft.com/office/drawing/2014/main" id="{61787C3D-7695-A636-FAE2-645CCE513852}"/>
              </a:ext>
            </a:extLst>
          </p:cNvPr>
          <p:cNvCxnSpPr>
            <a:cxnSpLocks/>
          </p:cNvCxnSpPr>
          <p:nvPr/>
        </p:nvCxnSpPr>
        <p:spPr>
          <a:xfrm flipV="1">
            <a:off x="5608954" y="4359565"/>
            <a:ext cx="487047" cy="443345"/>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9" name="Straight Arrow Connector 8">
            <a:extLst>
              <a:ext uri="{FF2B5EF4-FFF2-40B4-BE49-F238E27FC236}">
                <a16:creationId xmlns:a16="http://schemas.microsoft.com/office/drawing/2014/main" id="{7847BBE8-0E05-BF64-06D6-54F7C9FE375A}"/>
              </a:ext>
            </a:extLst>
          </p:cNvPr>
          <p:cNvCxnSpPr>
            <a:cxnSpLocks/>
          </p:cNvCxnSpPr>
          <p:nvPr/>
        </p:nvCxnSpPr>
        <p:spPr>
          <a:xfrm flipV="1">
            <a:off x="7380727" y="3763819"/>
            <a:ext cx="487047" cy="443345"/>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9755090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81612-9292-B379-E58D-5FEC7BFE4201}"/>
              </a:ext>
            </a:extLst>
          </p:cNvPr>
          <p:cNvSpPr>
            <a:spLocks noGrp="1"/>
          </p:cNvSpPr>
          <p:nvPr>
            <p:ph type="title"/>
          </p:nvPr>
        </p:nvSpPr>
        <p:spPr/>
        <p:txBody>
          <a:bodyPr>
            <a:normAutofit/>
          </a:bodyPr>
          <a:lstStyle/>
          <a:p>
            <a:r>
              <a:rPr lang="en-US" dirty="0">
                <a:latin typeface="Lato" panose="020F0502020204030203" pitchFamily="34" charset="0"/>
              </a:rPr>
              <a:t>Save the DATE</a:t>
            </a:r>
          </a:p>
        </p:txBody>
      </p:sp>
      <p:sp>
        <p:nvSpPr>
          <p:cNvPr id="3" name="Content Placeholder 2">
            <a:extLst>
              <a:ext uri="{FF2B5EF4-FFF2-40B4-BE49-F238E27FC236}">
                <a16:creationId xmlns:a16="http://schemas.microsoft.com/office/drawing/2014/main" id="{404A2ABC-C7B1-1E66-DD34-672720D20B69}"/>
              </a:ext>
            </a:extLst>
          </p:cNvPr>
          <p:cNvSpPr>
            <a:spLocks noGrp="1"/>
          </p:cNvSpPr>
          <p:nvPr>
            <p:ph idx="1"/>
          </p:nvPr>
        </p:nvSpPr>
        <p:spPr>
          <a:xfrm>
            <a:off x="2346960" y="2108203"/>
            <a:ext cx="7543800" cy="3960089"/>
          </a:xfrm>
        </p:spPr>
        <p:txBody>
          <a:bodyPr>
            <a:normAutofit/>
          </a:bodyPr>
          <a:lstStyle/>
          <a:p>
            <a:pPr marL="111125" indent="0" algn="ctr">
              <a:buNone/>
            </a:pPr>
            <a:r>
              <a:rPr lang="en-US" sz="1600" b="1" dirty="0"/>
              <a:t>Arizona Assessments Conference – September 17-19, 2024</a:t>
            </a:r>
          </a:p>
          <a:p>
            <a:pPr marL="111125" indent="0">
              <a:buNone/>
            </a:pPr>
            <a:endParaRPr lang="en-US" dirty="0"/>
          </a:p>
        </p:txBody>
      </p:sp>
      <p:pic>
        <p:nvPicPr>
          <p:cNvPr id="5" name="Picture 4" descr="Image of Arizona's State Assessment Conference Logo">
            <a:extLst>
              <a:ext uri="{FF2B5EF4-FFF2-40B4-BE49-F238E27FC236}">
                <a16:creationId xmlns:a16="http://schemas.microsoft.com/office/drawing/2014/main" id="{703C2697-8295-C27B-0732-8D0FF41850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6961" y="2876597"/>
            <a:ext cx="7222733" cy="1976370"/>
          </a:xfrm>
          <a:prstGeom prst="rect">
            <a:avLst/>
          </a:prstGeom>
        </p:spPr>
      </p:pic>
      <p:sp>
        <p:nvSpPr>
          <p:cNvPr id="6" name="TextBox 5">
            <a:extLst>
              <a:ext uri="{FF2B5EF4-FFF2-40B4-BE49-F238E27FC236}">
                <a16:creationId xmlns:a16="http://schemas.microsoft.com/office/drawing/2014/main" id="{C322B255-61D2-289F-149A-534851FBBBF9}"/>
              </a:ext>
            </a:extLst>
          </p:cNvPr>
          <p:cNvSpPr txBox="1"/>
          <p:nvPr/>
        </p:nvSpPr>
        <p:spPr>
          <a:xfrm>
            <a:off x="4382653" y="5061382"/>
            <a:ext cx="5033596" cy="36933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1800" dirty="0">
                <a:latin typeface="Lato" panose="020F0502020204030203" pitchFamily="34" charset="0"/>
              </a:rPr>
              <a:t>https://www.azed.gov/assessment/conference</a:t>
            </a:r>
          </a:p>
        </p:txBody>
      </p:sp>
    </p:spTree>
    <p:extLst>
      <p:ext uri="{BB962C8B-B14F-4D97-AF65-F5344CB8AC3E}">
        <p14:creationId xmlns:p14="http://schemas.microsoft.com/office/powerpoint/2010/main" val="1319203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0A219-C9A7-E6EA-D937-274035D97E52}"/>
              </a:ext>
            </a:extLst>
          </p:cNvPr>
          <p:cNvSpPr>
            <a:spLocks noGrp="1"/>
          </p:cNvSpPr>
          <p:nvPr>
            <p:ph type="title"/>
          </p:nvPr>
        </p:nvSpPr>
        <p:spPr/>
        <p:txBody>
          <a:bodyPr/>
          <a:lstStyle/>
          <a:p>
            <a:r>
              <a:rPr lang="en-US" dirty="0">
                <a:latin typeface="Lato" panose="020F0502020204030203" pitchFamily="34" charset="0"/>
              </a:rPr>
              <a:t>THANK YOU!</a:t>
            </a:r>
          </a:p>
        </p:txBody>
      </p:sp>
      <p:pic>
        <p:nvPicPr>
          <p:cNvPr id="5" name="Picture 4">
            <a:extLst>
              <a:ext uri="{FF2B5EF4-FFF2-40B4-BE49-F238E27FC236}">
                <a16:creationId xmlns:a16="http://schemas.microsoft.com/office/drawing/2014/main" id="{FB36449A-E593-77F9-0213-B983D4BDF912}"/>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195835" y="3190877"/>
            <a:ext cx="3670326" cy="2287457"/>
          </a:xfrm>
          <a:prstGeom prst="rect">
            <a:avLst/>
          </a:prstGeom>
        </p:spPr>
      </p:pic>
      <p:sp>
        <p:nvSpPr>
          <p:cNvPr id="3" name="TextBox 2">
            <a:extLst>
              <a:ext uri="{FF2B5EF4-FFF2-40B4-BE49-F238E27FC236}">
                <a16:creationId xmlns:a16="http://schemas.microsoft.com/office/drawing/2014/main" id="{E2201FBB-829A-C8F6-A22B-1DC501F7C313}"/>
              </a:ext>
            </a:extLst>
          </p:cNvPr>
          <p:cNvSpPr txBox="1"/>
          <p:nvPr/>
        </p:nvSpPr>
        <p:spPr>
          <a:xfrm>
            <a:off x="4211171" y="2544545"/>
            <a:ext cx="4213013" cy="707886"/>
          </a:xfrm>
          <a:prstGeom prst="rect">
            <a:avLst/>
          </a:prstGeom>
          <a:noFill/>
        </p:spPr>
        <p:txBody>
          <a:bodyPr wrap="square" rtlCol="0">
            <a:spAutoFit/>
          </a:bodyPr>
          <a:lstStyle/>
          <a:p>
            <a:pPr algn="ctr" rtl="0" fontAlgn="base"/>
            <a:r>
              <a:rPr lang="en-US" sz="2000" b="1" dirty="0">
                <a:solidFill>
                  <a:srgbClr val="012169"/>
                </a:solidFill>
                <a:latin typeface="Lato" panose="020F0502020204030203" pitchFamily="34" charset="0"/>
              </a:rPr>
              <a:t>For questions, please contact us at: ​</a:t>
            </a:r>
          </a:p>
          <a:p>
            <a:pPr algn="ctr" rtl="0" fontAlgn="base"/>
            <a:r>
              <a:rPr lang="en-US" sz="2000" b="1" dirty="0">
                <a:solidFill>
                  <a:srgbClr val="012169"/>
                </a:solidFill>
                <a:latin typeface="Lato" panose="020F0502020204030203" pitchFamily="34" charset="0"/>
              </a:rPr>
              <a:t>Testing@azed.gov​</a:t>
            </a:r>
          </a:p>
        </p:txBody>
      </p:sp>
    </p:spTree>
    <p:extLst>
      <p:ext uri="{BB962C8B-B14F-4D97-AF65-F5344CB8AC3E}">
        <p14:creationId xmlns:p14="http://schemas.microsoft.com/office/powerpoint/2010/main" val="3183739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2CDDE-AC20-FC2D-908A-C633A0A7E9B7}"/>
              </a:ext>
            </a:extLst>
          </p:cNvPr>
          <p:cNvSpPr>
            <a:spLocks noGrp="1"/>
          </p:cNvSpPr>
          <p:nvPr>
            <p:ph type="title"/>
          </p:nvPr>
        </p:nvSpPr>
        <p:spPr/>
        <p:txBody>
          <a:bodyPr/>
          <a:lstStyle/>
          <a:p>
            <a:r>
              <a:rPr lang="en-US" cap="all" dirty="0"/>
              <a:t>Standardized</a:t>
            </a:r>
            <a:r>
              <a:rPr lang="en-US" dirty="0"/>
              <a:t> </a:t>
            </a:r>
            <a:r>
              <a:rPr lang="en-US" cap="all" dirty="0"/>
              <a:t>Assessments</a:t>
            </a:r>
          </a:p>
        </p:txBody>
      </p:sp>
      <p:sp>
        <p:nvSpPr>
          <p:cNvPr id="3" name="Content Placeholder 2">
            <a:extLst>
              <a:ext uri="{FF2B5EF4-FFF2-40B4-BE49-F238E27FC236}">
                <a16:creationId xmlns:a16="http://schemas.microsoft.com/office/drawing/2014/main" id="{52D521B1-6D47-7CB5-F2E3-9C447485BF65}"/>
              </a:ext>
            </a:extLst>
          </p:cNvPr>
          <p:cNvSpPr>
            <a:spLocks noGrp="1"/>
          </p:cNvSpPr>
          <p:nvPr>
            <p:ph sz="half" idx="2"/>
          </p:nvPr>
        </p:nvSpPr>
        <p:spPr>
          <a:xfrm>
            <a:off x="807725" y="1340059"/>
            <a:ext cx="5067282" cy="4391025"/>
          </a:xfrm>
        </p:spPr>
        <p:txBody>
          <a:bodyPr>
            <a:normAutofit lnSpcReduction="10000"/>
          </a:bodyPr>
          <a:lstStyle/>
          <a:p>
            <a:pPr algn="ctr"/>
            <a:r>
              <a:rPr lang="en-US" dirty="0"/>
              <a:t>Examples of Standardized Assessments:</a:t>
            </a:r>
          </a:p>
          <a:p>
            <a:pPr algn="ctr"/>
            <a:r>
              <a:rPr lang="en-US" b="1" dirty="0"/>
              <a:t>NAEP, AASA, MSAA</a:t>
            </a:r>
          </a:p>
          <a:p>
            <a:pPr marL="0" indent="0">
              <a:buNone/>
            </a:pPr>
            <a:r>
              <a:rPr lang="en-US" dirty="0"/>
              <a:t>Standardized training is required for all statewide assessments. This ensures that the test will be administered the same for all students. </a:t>
            </a:r>
          </a:p>
          <a:p>
            <a:pPr marL="0" indent="0">
              <a:buNone/>
            </a:pPr>
            <a:r>
              <a:rPr lang="en-US" dirty="0"/>
              <a:t>Assessment Administrators receive online training and the supporting documents to ensure fidelity of implementation and the validity of the assessment results as well as to help prevent, detect, and respond to irregularities in academic testing and maintain testing integrity practices for the Achievement assessments.</a:t>
            </a:r>
          </a:p>
          <a:p>
            <a:pPr marL="0" indent="0">
              <a:buNone/>
            </a:pPr>
            <a:r>
              <a:rPr lang="en-US" dirty="0"/>
              <a:t>If the test is not administered in the same ways this could result in a test irregularity or even an invalidation of a student test or tests.</a:t>
            </a:r>
          </a:p>
          <a:p>
            <a:endParaRPr lang="en-US" dirty="0"/>
          </a:p>
          <a:p>
            <a:endParaRPr lang="en-US" dirty="0"/>
          </a:p>
          <a:p>
            <a:endParaRPr lang="en-US" dirty="0"/>
          </a:p>
          <a:p>
            <a:endParaRPr lang="en-US" dirty="0"/>
          </a:p>
        </p:txBody>
      </p:sp>
      <p:sp>
        <p:nvSpPr>
          <p:cNvPr id="5" name="Content Placeholder 4">
            <a:extLst>
              <a:ext uri="{FF2B5EF4-FFF2-40B4-BE49-F238E27FC236}">
                <a16:creationId xmlns:a16="http://schemas.microsoft.com/office/drawing/2014/main" id="{E173A758-AAE8-B786-6BCD-64148A820331}"/>
              </a:ext>
            </a:extLst>
          </p:cNvPr>
          <p:cNvSpPr>
            <a:spLocks noGrp="1"/>
          </p:cNvSpPr>
          <p:nvPr>
            <p:ph sz="half" idx="14"/>
          </p:nvPr>
        </p:nvSpPr>
        <p:spPr/>
        <p:txBody>
          <a:bodyPr/>
          <a:lstStyle/>
          <a:p>
            <a:pPr marL="0" indent="0">
              <a:buNone/>
            </a:pPr>
            <a:endParaRPr lang="en-US" dirty="0"/>
          </a:p>
          <a:p>
            <a:endParaRPr lang="en-US" dirty="0"/>
          </a:p>
        </p:txBody>
      </p:sp>
      <p:pic>
        <p:nvPicPr>
          <p:cNvPr id="6" name="Picture 5">
            <a:extLst>
              <a:ext uri="{FF2B5EF4-FFF2-40B4-BE49-F238E27FC236}">
                <a16:creationId xmlns:a16="http://schemas.microsoft.com/office/drawing/2014/main" id="{D9A2E0BF-B739-02C3-F368-2B6C353DD5D7}"/>
              </a:ext>
            </a:extLst>
          </p:cNvPr>
          <p:cNvPicPr>
            <a:picLocks noChangeAspect="1"/>
          </p:cNvPicPr>
          <p:nvPr/>
        </p:nvPicPr>
        <p:blipFill>
          <a:blip r:embed="rId3"/>
          <a:stretch>
            <a:fillRect/>
          </a:stretch>
        </p:blipFill>
        <p:spPr>
          <a:xfrm>
            <a:off x="6135756" y="843376"/>
            <a:ext cx="5870831" cy="5171247"/>
          </a:xfrm>
          <a:prstGeom prst="rect">
            <a:avLst/>
          </a:prstGeom>
        </p:spPr>
      </p:pic>
    </p:spTree>
    <p:extLst>
      <p:ext uri="{BB962C8B-B14F-4D97-AF65-F5344CB8AC3E}">
        <p14:creationId xmlns:p14="http://schemas.microsoft.com/office/powerpoint/2010/main" val="2477046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6890B-6AC0-1C01-7A30-9423C79C5FE9}"/>
              </a:ext>
            </a:extLst>
          </p:cNvPr>
          <p:cNvSpPr>
            <a:spLocks noGrp="1"/>
          </p:cNvSpPr>
          <p:nvPr>
            <p:ph type="title"/>
          </p:nvPr>
        </p:nvSpPr>
        <p:spPr/>
        <p:txBody>
          <a:bodyPr/>
          <a:lstStyle/>
          <a:p>
            <a:r>
              <a:rPr lang="en-US" dirty="0"/>
              <a:t>valid, fair, and reliable assessment </a:t>
            </a:r>
          </a:p>
        </p:txBody>
      </p:sp>
      <p:sp>
        <p:nvSpPr>
          <p:cNvPr id="3" name="Content Placeholder 2">
            <a:extLst>
              <a:ext uri="{FF2B5EF4-FFF2-40B4-BE49-F238E27FC236}">
                <a16:creationId xmlns:a16="http://schemas.microsoft.com/office/drawing/2014/main" id="{B0063A0B-A365-A4C9-556E-08663DA849D4}"/>
              </a:ext>
            </a:extLst>
          </p:cNvPr>
          <p:cNvSpPr>
            <a:spLocks noGrp="1"/>
          </p:cNvSpPr>
          <p:nvPr>
            <p:ph idx="1"/>
          </p:nvPr>
        </p:nvSpPr>
        <p:spPr/>
        <p:txBody>
          <a:bodyPr>
            <a:normAutofit lnSpcReduction="10000"/>
          </a:bodyPr>
          <a:lstStyle/>
          <a:p>
            <a:pPr>
              <a:buFont typeface="Wingdings" panose="05000000000000000000" pitchFamily="2" charset="2"/>
              <a:buChar char="ü"/>
            </a:pPr>
            <a:r>
              <a:rPr lang="en-US" dirty="0"/>
              <a:t>Meet comprehensive standards of validity, reliability, and fairness</a:t>
            </a:r>
          </a:p>
          <a:p>
            <a:pPr>
              <a:buFont typeface="Wingdings" panose="05000000000000000000" pitchFamily="2" charset="2"/>
              <a:buChar char="ü"/>
            </a:pPr>
            <a:r>
              <a:rPr lang="en-US" dirty="0"/>
              <a:t>Reliable assessments produce stable and consistent results</a:t>
            </a:r>
          </a:p>
          <a:p>
            <a:pPr>
              <a:buFont typeface="Wingdings" panose="05000000000000000000" pitchFamily="2" charset="2"/>
              <a:buChar char="ü"/>
            </a:pPr>
            <a:r>
              <a:rPr lang="en-US" dirty="0"/>
              <a:t>Conduct the assessments in a fair and ethical manner</a:t>
            </a:r>
          </a:p>
          <a:p>
            <a:pPr>
              <a:buFont typeface="Wingdings" panose="05000000000000000000" pitchFamily="2" charset="2"/>
              <a:buChar char="ü"/>
            </a:pPr>
            <a:r>
              <a:rPr lang="en-US" dirty="0"/>
              <a:t>Closely adhere to security policies and test security agreement and practices</a:t>
            </a:r>
          </a:p>
          <a:p>
            <a:pPr>
              <a:buFont typeface="Wingdings" panose="05000000000000000000" pitchFamily="2" charset="2"/>
              <a:buChar char="ü"/>
            </a:pPr>
            <a:r>
              <a:rPr lang="en-US" dirty="0"/>
              <a:t>Apply principles of test security to assessment material storage and handling, test administration, and electronic tools </a:t>
            </a:r>
          </a:p>
          <a:p>
            <a:pPr marL="0" indent="0">
              <a:buNone/>
            </a:pPr>
            <a:endParaRPr lang="en-US" dirty="0"/>
          </a:p>
          <a:p>
            <a:pPr>
              <a:buFont typeface="Wingdings" panose="05000000000000000000" pitchFamily="2" charset="2"/>
              <a:buChar char="q"/>
            </a:pPr>
            <a:r>
              <a:rPr lang="en-US" dirty="0"/>
              <a:t> Contact the appropriate person regarding test security violations or test irregularities</a:t>
            </a:r>
          </a:p>
          <a:p>
            <a:endParaRPr lang="en-US" dirty="0"/>
          </a:p>
          <a:p>
            <a:endParaRPr lang="en-US" dirty="0"/>
          </a:p>
        </p:txBody>
      </p:sp>
    </p:spTree>
    <p:extLst>
      <p:ext uri="{BB962C8B-B14F-4D97-AF65-F5344CB8AC3E}">
        <p14:creationId xmlns:p14="http://schemas.microsoft.com/office/powerpoint/2010/main" val="605263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2F553-3393-EF92-AF20-950E49E00891}"/>
              </a:ext>
            </a:extLst>
          </p:cNvPr>
          <p:cNvSpPr>
            <a:spLocks noGrp="1"/>
          </p:cNvSpPr>
          <p:nvPr>
            <p:ph type="title"/>
          </p:nvPr>
        </p:nvSpPr>
        <p:spPr/>
        <p:txBody>
          <a:bodyPr/>
          <a:lstStyle/>
          <a:p>
            <a:r>
              <a:rPr lang="en-US" dirty="0"/>
              <a:t>FERPA!</a:t>
            </a:r>
          </a:p>
        </p:txBody>
      </p:sp>
      <p:sp>
        <p:nvSpPr>
          <p:cNvPr id="3" name="Content Placeholder 2">
            <a:extLst>
              <a:ext uri="{FF2B5EF4-FFF2-40B4-BE49-F238E27FC236}">
                <a16:creationId xmlns:a16="http://schemas.microsoft.com/office/drawing/2014/main" id="{1651AAD8-6DBB-A86E-CFB8-D1C0FC320733}"/>
              </a:ext>
            </a:extLst>
          </p:cNvPr>
          <p:cNvSpPr>
            <a:spLocks noGrp="1"/>
          </p:cNvSpPr>
          <p:nvPr>
            <p:ph sz="half" idx="2"/>
          </p:nvPr>
        </p:nvSpPr>
        <p:spPr>
          <a:xfrm>
            <a:off x="807721" y="1520391"/>
            <a:ext cx="5067282" cy="4391025"/>
          </a:xfrm>
        </p:spPr>
        <p:txBody>
          <a:bodyPr/>
          <a:lstStyle/>
          <a:p>
            <a:r>
              <a:rPr lang="en-US" dirty="0"/>
              <a:t>Achievement testing materials may contain Personally Identifiable Information (PII)</a:t>
            </a:r>
          </a:p>
          <a:p>
            <a:r>
              <a:rPr lang="en-US" dirty="0"/>
              <a:t>The Achievement tests security policy also applies to the digital systems and tools used to administer and score the assessments. It is a direct test security violation to share or exchange account information, such as usernames or passwords, with anyone.</a:t>
            </a:r>
          </a:p>
          <a:p>
            <a:r>
              <a:rPr lang="en-US" dirty="0"/>
              <a:t>   </a:t>
            </a:r>
          </a:p>
          <a:p>
            <a:pPr lvl="1"/>
            <a:r>
              <a:rPr lang="en-US" dirty="0"/>
              <a:t>This applies to all staff for:</a:t>
            </a:r>
          </a:p>
          <a:p>
            <a:pPr lvl="1"/>
            <a:r>
              <a:rPr lang="en-US" dirty="0"/>
              <a:t>ADE Connect, PearsonAccess Next, and the Arizona Learning Management System. </a:t>
            </a:r>
            <a:r>
              <a:rPr lang="en-US" b="1" dirty="0"/>
              <a:t>Secure Testing Tickets </a:t>
            </a:r>
            <a:r>
              <a:rPr lang="en-US" dirty="0"/>
              <a:t>and </a:t>
            </a:r>
            <a:r>
              <a:rPr lang="en-US" b="1" dirty="0"/>
              <a:t>Test Booklets</a:t>
            </a:r>
          </a:p>
          <a:p>
            <a:endParaRPr lang="en-US" dirty="0"/>
          </a:p>
        </p:txBody>
      </p:sp>
      <p:pic>
        <p:nvPicPr>
          <p:cNvPr id="5" name="Content Placeholder 4">
            <a:extLst>
              <a:ext uri="{FF2B5EF4-FFF2-40B4-BE49-F238E27FC236}">
                <a16:creationId xmlns:a16="http://schemas.microsoft.com/office/drawing/2014/main" id="{33A8699B-865B-05A7-29FA-49ABABA03FA3}"/>
              </a:ext>
            </a:extLst>
          </p:cNvPr>
          <p:cNvPicPr>
            <a:picLocks noGrp="1" noChangeAspect="1"/>
          </p:cNvPicPr>
          <p:nvPr>
            <p:ph sz="half" idx="14"/>
          </p:nvPr>
        </p:nvPicPr>
        <p:blipFill>
          <a:blip r:embed="rId3"/>
          <a:stretch>
            <a:fillRect/>
          </a:stretch>
        </p:blipFill>
        <p:spPr>
          <a:xfrm>
            <a:off x="6316995" y="621966"/>
            <a:ext cx="5067300" cy="718093"/>
          </a:xfrm>
          <a:prstGeom prst="rect">
            <a:avLst/>
          </a:prstGeom>
        </p:spPr>
      </p:pic>
      <p:pic>
        <p:nvPicPr>
          <p:cNvPr id="7" name="Picture 6">
            <a:extLst>
              <a:ext uri="{FF2B5EF4-FFF2-40B4-BE49-F238E27FC236}">
                <a16:creationId xmlns:a16="http://schemas.microsoft.com/office/drawing/2014/main" id="{3E0A0A80-B09B-5A13-1E0A-5B0235902606}"/>
              </a:ext>
            </a:extLst>
          </p:cNvPr>
          <p:cNvPicPr>
            <a:picLocks noChangeAspect="1"/>
          </p:cNvPicPr>
          <p:nvPr/>
        </p:nvPicPr>
        <p:blipFill>
          <a:blip r:embed="rId4"/>
          <a:stretch>
            <a:fillRect/>
          </a:stretch>
        </p:blipFill>
        <p:spPr>
          <a:xfrm>
            <a:off x="6189784" y="1470568"/>
            <a:ext cx="5705475" cy="4324350"/>
          </a:xfrm>
          <a:prstGeom prst="rect">
            <a:avLst/>
          </a:prstGeom>
        </p:spPr>
      </p:pic>
      <p:sp>
        <p:nvSpPr>
          <p:cNvPr id="9" name="TextBox 8">
            <a:extLst>
              <a:ext uri="{FF2B5EF4-FFF2-40B4-BE49-F238E27FC236}">
                <a16:creationId xmlns:a16="http://schemas.microsoft.com/office/drawing/2014/main" id="{7082DB65-FA4F-6C14-9869-C40A484B8269}"/>
              </a:ext>
            </a:extLst>
          </p:cNvPr>
          <p:cNvSpPr txBox="1"/>
          <p:nvPr/>
        </p:nvSpPr>
        <p:spPr>
          <a:xfrm>
            <a:off x="703384" y="6169359"/>
            <a:ext cx="10128738" cy="480131"/>
          </a:xfrm>
          <a:prstGeom prst="rect">
            <a:avLst/>
          </a:prstGeom>
          <a:noFill/>
        </p:spPr>
        <p:txBody>
          <a:bodyPr wrap="square">
            <a:spAutoFit/>
          </a:bodyPr>
          <a:lstStyle/>
          <a:p>
            <a:pPr>
              <a:lnSpc>
                <a:spcPct val="90000"/>
              </a:lnSpc>
              <a:spcBef>
                <a:spcPct val="0"/>
              </a:spcBef>
            </a:pPr>
            <a:r>
              <a:rPr lang="en-US" sz="2800" spc="-50" dirty="0">
                <a:solidFill>
                  <a:srgbClr val="012169"/>
                </a:solidFill>
                <a:latin typeface="+mj-lt"/>
                <a:ea typeface="+mj-ea"/>
                <a:cs typeface="+mj-cs"/>
              </a:rPr>
              <a:t>Personally Identifiable Information-Only send ADE SSID numbers</a:t>
            </a:r>
          </a:p>
        </p:txBody>
      </p:sp>
    </p:spTree>
    <p:extLst>
      <p:ext uri="{BB962C8B-B14F-4D97-AF65-F5344CB8AC3E}">
        <p14:creationId xmlns:p14="http://schemas.microsoft.com/office/powerpoint/2010/main" val="1572141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4D4A7-1F6B-9AC1-5EA1-55B624BAEB76}"/>
              </a:ext>
            </a:extLst>
          </p:cNvPr>
          <p:cNvSpPr>
            <a:spLocks noGrp="1"/>
          </p:cNvSpPr>
          <p:nvPr>
            <p:ph type="title"/>
          </p:nvPr>
        </p:nvSpPr>
        <p:spPr/>
        <p:txBody>
          <a:bodyPr>
            <a:normAutofit fontScale="90000"/>
          </a:bodyPr>
          <a:lstStyle/>
          <a:p>
            <a:r>
              <a:rPr lang="en-US" cap="all" dirty="0"/>
              <a:t>Achievement Tests </a:t>
            </a:r>
            <a:br>
              <a:rPr lang="en-US" cap="all" dirty="0"/>
            </a:br>
            <a:r>
              <a:rPr lang="en-US" cap="all" dirty="0"/>
              <a:t>Staff Security Agreement</a:t>
            </a:r>
          </a:p>
        </p:txBody>
      </p:sp>
      <p:sp>
        <p:nvSpPr>
          <p:cNvPr id="3" name="Content Placeholder 2">
            <a:extLst>
              <a:ext uri="{FF2B5EF4-FFF2-40B4-BE49-F238E27FC236}">
                <a16:creationId xmlns:a16="http://schemas.microsoft.com/office/drawing/2014/main" id="{F8267A25-5910-30FF-EF30-9B2E52393907}"/>
              </a:ext>
            </a:extLst>
          </p:cNvPr>
          <p:cNvSpPr>
            <a:spLocks noGrp="1"/>
          </p:cNvSpPr>
          <p:nvPr>
            <p:ph sz="half" idx="2"/>
          </p:nvPr>
        </p:nvSpPr>
        <p:spPr>
          <a:xfrm>
            <a:off x="807721" y="1748204"/>
            <a:ext cx="5067282" cy="3361592"/>
          </a:xfrm>
        </p:spPr>
        <p:txBody>
          <a:bodyPr>
            <a:normAutofit/>
          </a:bodyPr>
          <a:lstStyle/>
          <a:p>
            <a:r>
              <a:rPr lang="en-US" sz="2000" dirty="0"/>
              <a:t>This Achievement Tests Staff Security Agreement must be signed by all employees of the district, charter, and schools </a:t>
            </a:r>
            <a:r>
              <a:rPr lang="en-US" sz="2000" b="1" dirty="0"/>
              <a:t>who will have contact with </a:t>
            </a:r>
            <a:r>
              <a:rPr lang="en-US" sz="2000" dirty="0"/>
              <a:t>Achievement test materials, administer the Achievement tests, monitor students during test administration, assist with testing, and/or enter the testing environment. </a:t>
            </a:r>
          </a:p>
          <a:p>
            <a:endParaRPr lang="en-US" dirty="0"/>
          </a:p>
        </p:txBody>
      </p:sp>
      <p:pic>
        <p:nvPicPr>
          <p:cNvPr id="5" name="Content Placeholder 4">
            <a:extLst>
              <a:ext uri="{FF2B5EF4-FFF2-40B4-BE49-F238E27FC236}">
                <a16:creationId xmlns:a16="http://schemas.microsoft.com/office/drawing/2014/main" id="{F234D430-C30F-04AA-64D3-1363B243C5EE}"/>
              </a:ext>
            </a:extLst>
          </p:cNvPr>
          <p:cNvPicPr>
            <a:picLocks noGrp="1" noChangeAspect="1"/>
          </p:cNvPicPr>
          <p:nvPr>
            <p:ph sz="half" idx="14"/>
          </p:nvPr>
        </p:nvPicPr>
        <p:blipFill>
          <a:blip r:embed="rId3"/>
          <a:stretch>
            <a:fillRect/>
          </a:stretch>
        </p:blipFill>
        <p:spPr>
          <a:xfrm>
            <a:off x="6786259" y="752475"/>
            <a:ext cx="4128108" cy="5353050"/>
          </a:xfrm>
          <a:prstGeom prst="rect">
            <a:avLst/>
          </a:prstGeom>
        </p:spPr>
      </p:pic>
      <p:pic>
        <p:nvPicPr>
          <p:cNvPr id="11" name="Picture 10">
            <a:extLst>
              <a:ext uri="{FF2B5EF4-FFF2-40B4-BE49-F238E27FC236}">
                <a16:creationId xmlns:a16="http://schemas.microsoft.com/office/drawing/2014/main" id="{B299CA96-3F0A-584B-EAA5-D5F06422BC80}"/>
              </a:ext>
            </a:extLst>
          </p:cNvPr>
          <p:cNvPicPr>
            <a:picLocks noChangeAspect="1"/>
          </p:cNvPicPr>
          <p:nvPr/>
        </p:nvPicPr>
        <p:blipFill>
          <a:blip r:embed="rId4"/>
          <a:stretch>
            <a:fillRect/>
          </a:stretch>
        </p:blipFill>
        <p:spPr>
          <a:xfrm>
            <a:off x="682349" y="4634345"/>
            <a:ext cx="5318026" cy="1162483"/>
          </a:xfrm>
          <a:prstGeom prst="rect">
            <a:avLst/>
          </a:prstGeom>
        </p:spPr>
      </p:pic>
    </p:spTree>
    <p:extLst>
      <p:ext uri="{BB962C8B-B14F-4D97-AF65-F5344CB8AC3E}">
        <p14:creationId xmlns:p14="http://schemas.microsoft.com/office/powerpoint/2010/main" val="1255760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AA617-5A10-6A81-826D-8A81E562251D}"/>
              </a:ext>
            </a:extLst>
          </p:cNvPr>
          <p:cNvSpPr>
            <a:spLocks noGrp="1"/>
          </p:cNvSpPr>
          <p:nvPr>
            <p:ph type="title"/>
          </p:nvPr>
        </p:nvSpPr>
        <p:spPr/>
        <p:txBody>
          <a:bodyPr>
            <a:normAutofit/>
          </a:bodyPr>
          <a:lstStyle/>
          <a:p>
            <a:pPr defTabSz="914400"/>
            <a:r>
              <a:rPr lang="en-US" sz="2500" spc="-50" dirty="0">
                <a:solidFill>
                  <a:srgbClr val="012169"/>
                </a:solidFill>
                <a:latin typeface="Raleway heavy"/>
              </a:rPr>
              <a:t>Training requirements</a:t>
            </a:r>
          </a:p>
        </p:txBody>
      </p:sp>
      <p:pic>
        <p:nvPicPr>
          <p:cNvPr id="7" name="Picture 6">
            <a:extLst>
              <a:ext uri="{FF2B5EF4-FFF2-40B4-BE49-F238E27FC236}">
                <a16:creationId xmlns:a16="http://schemas.microsoft.com/office/drawing/2014/main" id="{F2CD2AA7-E5FA-17F3-D5EA-C13C9F90D35F}"/>
              </a:ext>
            </a:extLst>
          </p:cNvPr>
          <p:cNvPicPr>
            <a:picLocks noChangeAspect="1"/>
          </p:cNvPicPr>
          <p:nvPr/>
        </p:nvPicPr>
        <p:blipFill>
          <a:blip r:embed="rId3"/>
          <a:stretch>
            <a:fillRect/>
          </a:stretch>
        </p:blipFill>
        <p:spPr>
          <a:xfrm>
            <a:off x="6096000" y="1911384"/>
            <a:ext cx="3759289" cy="4372105"/>
          </a:xfrm>
          <a:prstGeom prst="rect">
            <a:avLst/>
          </a:prstGeom>
        </p:spPr>
      </p:pic>
      <p:pic>
        <p:nvPicPr>
          <p:cNvPr id="11" name="Picture 10">
            <a:extLst>
              <a:ext uri="{FF2B5EF4-FFF2-40B4-BE49-F238E27FC236}">
                <a16:creationId xmlns:a16="http://schemas.microsoft.com/office/drawing/2014/main" id="{100D599F-37CB-EE66-AEF1-6B6208D331E8}"/>
              </a:ext>
            </a:extLst>
          </p:cNvPr>
          <p:cNvPicPr>
            <a:picLocks noChangeAspect="1"/>
          </p:cNvPicPr>
          <p:nvPr/>
        </p:nvPicPr>
        <p:blipFill>
          <a:blip r:embed="rId4"/>
          <a:stretch>
            <a:fillRect/>
          </a:stretch>
        </p:blipFill>
        <p:spPr>
          <a:xfrm>
            <a:off x="2499675" y="2050013"/>
            <a:ext cx="2380952" cy="1657143"/>
          </a:xfrm>
          <a:prstGeom prst="rect">
            <a:avLst/>
          </a:prstGeom>
        </p:spPr>
      </p:pic>
      <p:sp>
        <p:nvSpPr>
          <p:cNvPr id="13" name="TextBox 12">
            <a:extLst>
              <a:ext uri="{FF2B5EF4-FFF2-40B4-BE49-F238E27FC236}">
                <a16:creationId xmlns:a16="http://schemas.microsoft.com/office/drawing/2014/main" id="{4BFA1532-6BD2-669A-90C1-8F784DB5335E}"/>
              </a:ext>
            </a:extLst>
          </p:cNvPr>
          <p:cNvSpPr txBox="1"/>
          <p:nvPr/>
        </p:nvSpPr>
        <p:spPr>
          <a:xfrm>
            <a:off x="2346960" y="4097437"/>
            <a:ext cx="3491588" cy="1454244"/>
          </a:xfrm>
          <a:prstGeom prst="rect">
            <a:avLst/>
          </a:prstGeom>
          <a:noFill/>
        </p:spPr>
        <p:txBody>
          <a:bodyPr wrap="square" rtlCol="0">
            <a:spAutoFit/>
          </a:bodyPr>
          <a:lstStyle/>
          <a:p>
            <a:r>
              <a:rPr lang="en-US" sz="1500" b="1" dirty="0">
                <a:solidFill>
                  <a:srgbClr val="0070C0"/>
                </a:solidFill>
                <a:hlinkClick r:id="rId5">
                  <a:extLst>
                    <a:ext uri="{A12FA001-AC4F-418D-AE19-62706E023703}">
                      <ahyp:hlinkClr xmlns:ahyp="http://schemas.microsoft.com/office/drawing/2018/hyperlinkcolor" val="tx"/>
                    </a:ext>
                  </a:extLst>
                </a:hlinkClick>
              </a:rPr>
              <a:t>Achievement Assessments Training Requirements</a:t>
            </a:r>
            <a:endParaRPr lang="en-US" sz="1500" b="1" dirty="0">
              <a:solidFill>
                <a:srgbClr val="0070C0"/>
              </a:solidFill>
            </a:endParaRPr>
          </a:p>
          <a:p>
            <a:pPr marL="285750" indent="-285750">
              <a:buFont typeface="Courier New" panose="02070309020205020404" pitchFamily="49" charset="0"/>
              <a:buChar char="o"/>
            </a:pPr>
            <a:r>
              <a:rPr lang="en-US" sz="1350" dirty="0">
                <a:solidFill>
                  <a:srgbClr val="002D72"/>
                </a:solidFill>
              </a:rPr>
              <a:t>Available in AzLMS</a:t>
            </a:r>
          </a:p>
          <a:p>
            <a:pPr marL="285750" indent="-285750">
              <a:buFont typeface="Courier New" panose="02070309020205020404" pitchFamily="49" charset="0"/>
              <a:buChar char="o"/>
            </a:pPr>
            <a:r>
              <a:rPr lang="en-US" sz="1350" dirty="0">
                <a:solidFill>
                  <a:srgbClr val="002D72"/>
                </a:solidFill>
              </a:rPr>
              <a:t>Available on Achievement DTC webpage</a:t>
            </a:r>
          </a:p>
          <a:p>
            <a:pPr marL="285750" indent="-285750">
              <a:buFont typeface="Courier New" panose="02070309020205020404" pitchFamily="49" charset="0"/>
              <a:buChar char="o"/>
            </a:pPr>
            <a:endParaRPr lang="en-US" sz="1800" dirty="0">
              <a:solidFill>
                <a:srgbClr val="002D72"/>
              </a:solidFill>
            </a:endParaRPr>
          </a:p>
        </p:txBody>
      </p:sp>
    </p:spTree>
    <p:extLst>
      <p:ext uri="{BB962C8B-B14F-4D97-AF65-F5344CB8AC3E}">
        <p14:creationId xmlns:p14="http://schemas.microsoft.com/office/powerpoint/2010/main" val="3893647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ADC56-99FE-606C-B127-8EC9DA6F5018}"/>
              </a:ext>
            </a:extLst>
          </p:cNvPr>
          <p:cNvSpPr>
            <a:spLocks noGrp="1"/>
          </p:cNvSpPr>
          <p:nvPr>
            <p:ph type="title"/>
          </p:nvPr>
        </p:nvSpPr>
        <p:spPr>
          <a:xfrm>
            <a:off x="675409" y="752475"/>
            <a:ext cx="5199598" cy="587584"/>
          </a:xfrm>
        </p:spPr>
        <p:txBody>
          <a:bodyPr>
            <a:noAutofit/>
          </a:bodyPr>
          <a:lstStyle/>
          <a:p>
            <a:r>
              <a:rPr lang="en-US" sz="2500" cap="all" dirty="0"/>
              <a:t>How to avoid test irregularities</a:t>
            </a:r>
          </a:p>
        </p:txBody>
      </p:sp>
      <p:sp>
        <p:nvSpPr>
          <p:cNvPr id="3" name="Content Placeholder 2">
            <a:extLst>
              <a:ext uri="{FF2B5EF4-FFF2-40B4-BE49-F238E27FC236}">
                <a16:creationId xmlns:a16="http://schemas.microsoft.com/office/drawing/2014/main" id="{5740881B-1A68-E5E4-E392-B89639461212}"/>
              </a:ext>
            </a:extLst>
          </p:cNvPr>
          <p:cNvSpPr>
            <a:spLocks noGrp="1"/>
          </p:cNvSpPr>
          <p:nvPr>
            <p:ph sz="half" idx="2"/>
          </p:nvPr>
        </p:nvSpPr>
        <p:spPr>
          <a:xfrm>
            <a:off x="808037" y="1558636"/>
            <a:ext cx="5067282" cy="4391025"/>
          </a:xfrm>
        </p:spPr>
        <p:txBody>
          <a:bodyPr>
            <a:normAutofit fontScale="92500" lnSpcReduction="20000"/>
          </a:bodyPr>
          <a:lstStyle/>
          <a:p>
            <a:pPr marL="0" indent="0">
              <a:buNone/>
            </a:pPr>
            <a:r>
              <a:rPr lang="en-US" sz="2000" dirty="0">
                <a:solidFill>
                  <a:srgbClr val="FF0000"/>
                </a:solidFill>
              </a:rPr>
              <a:t>Ensure: </a:t>
            </a:r>
          </a:p>
          <a:p>
            <a:pPr lvl="1">
              <a:buFont typeface="Wingdings" panose="05000000000000000000" pitchFamily="2" charset="2"/>
              <a:buChar char="ü"/>
            </a:pPr>
            <a:r>
              <a:rPr lang="en-US" sz="2000" dirty="0"/>
              <a:t>Participation in the Test Security &amp; Ethics module is to be completed by all staff this includes DTC, STC, TA, Tech Coordinators, proctors, and non-testing staff with access to materials or environment (including for ACT and ACT Aspire as well as AASA and AzSCI)</a:t>
            </a:r>
          </a:p>
          <a:p>
            <a:pPr lvl="1">
              <a:buFont typeface="Wingdings" panose="05000000000000000000" pitchFamily="2" charset="2"/>
              <a:buChar char="ü"/>
            </a:pPr>
            <a:endParaRPr lang="en-US" sz="2000" dirty="0"/>
          </a:p>
          <a:p>
            <a:pPr lvl="1">
              <a:buFont typeface="Wingdings" panose="05000000000000000000" pitchFamily="2" charset="2"/>
              <a:buChar char="ü"/>
            </a:pPr>
            <a:r>
              <a:rPr lang="en-US" sz="2000" dirty="0"/>
              <a:t>Participation in The Test Administration Responsibilities module is to be completed by all staff this includes DTC, STC, and TA for AASA and AzSCI.</a:t>
            </a:r>
          </a:p>
          <a:p>
            <a:pPr marL="201168" lvl="1" indent="0">
              <a:buNone/>
            </a:pPr>
            <a:endParaRPr lang="en-US" sz="2000" dirty="0"/>
          </a:p>
          <a:p>
            <a:pPr marL="0" lvl="1" indent="0" algn="ctr">
              <a:buNone/>
            </a:pPr>
            <a:r>
              <a:rPr lang="en-US" sz="2000" b="1" dirty="0"/>
              <a:t>Have a plan to monitor during test administration</a:t>
            </a:r>
          </a:p>
          <a:p>
            <a:pPr marL="201168" lvl="1" indent="0">
              <a:buNone/>
            </a:pPr>
            <a:endParaRPr lang="en-US" dirty="0"/>
          </a:p>
        </p:txBody>
      </p:sp>
      <p:pic>
        <p:nvPicPr>
          <p:cNvPr id="8" name="Content Placeholder 7">
            <a:extLst>
              <a:ext uri="{FF2B5EF4-FFF2-40B4-BE49-F238E27FC236}">
                <a16:creationId xmlns:a16="http://schemas.microsoft.com/office/drawing/2014/main" id="{B8F3E7E5-773E-CA99-2FB2-28EA5C40DA16}"/>
              </a:ext>
            </a:extLst>
          </p:cNvPr>
          <p:cNvPicPr>
            <a:picLocks noGrp="1" noChangeAspect="1"/>
          </p:cNvPicPr>
          <p:nvPr>
            <p:ph sz="half" idx="14"/>
          </p:nvPr>
        </p:nvPicPr>
        <p:blipFill>
          <a:blip r:embed="rId2"/>
          <a:stretch>
            <a:fillRect/>
          </a:stretch>
        </p:blipFill>
        <p:spPr>
          <a:xfrm>
            <a:off x="6316663" y="1985409"/>
            <a:ext cx="5067300" cy="2887182"/>
          </a:xfrm>
        </p:spPr>
      </p:pic>
    </p:spTree>
    <p:extLst>
      <p:ext uri="{BB962C8B-B14F-4D97-AF65-F5344CB8AC3E}">
        <p14:creationId xmlns:p14="http://schemas.microsoft.com/office/powerpoint/2010/main" val="23628707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023 Updated Branding PPT Theme">
  <a:themeElements>
    <a:clrScheme name="MONO">
      <a:dk1>
        <a:srgbClr val="000000"/>
      </a:dk1>
      <a:lt1>
        <a:srgbClr val="ECEEF7"/>
      </a:lt1>
      <a:dk2>
        <a:srgbClr val="000000"/>
      </a:dk2>
      <a:lt2>
        <a:srgbClr val="F5F8FF"/>
      </a:lt2>
      <a:accent1>
        <a:srgbClr val="ECEEF7"/>
      </a:accent1>
      <a:accent2>
        <a:srgbClr val="F5F8FF"/>
      </a:accent2>
      <a:accent3>
        <a:srgbClr val="A1A2A9"/>
      </a:accent3>
      <a:accent4>
        <a:srgbClr val="141514"/>
      </a:accent4>
      <a:accent5>
        <a:srgbClr val="000000"/>
      </a:accent5>
      <a:accent6>
        <a:srgbClr val="96969C"/>
      </a:accent6>
      <a:hlink>
        <a:srgbClr val="5F6063"/>
      </a:hlink>
      <a:folHlink>
        <a:srgbClr val="919191"/>
      </a:folHlink>
    </a:clrScheme>
    <a:fontScheme name="Custom 1">
      <a:majorFont>
        <a:latin typeface="Montserrat"/>
        <a:ea typeface=""/>
        <a:cs typeface=""/>
      </a:majorFont>
      <a:minorFont>
        <a:latin typeface="Montserrat"/>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ADE ASMT PPT Template 2023" id="{3B9F504A-A9D2-47EB-9F13-0E37F4E49BC1}" vid="{FD3E5F00-1D17-4ABA-AC7B-F95FB96BFB90}"/>
    </a:ext>
  </a:extLst>
</a:theme>
</file>

<file path=ppt/theme/theme2.xml><?xml version="1.0" encoding="utf-8"?>
<a:theme xmlns:a="http://schemas.openxmlformats.org/drawingml/2006/main" name="RetrospectVTI">
  <a:themeElements>
    <a:clrScheme name="MONO">
      <a:dk1>
        <a:srgbClr val="000000"/>
      </a:dk1>
      <a:lt1>
        <a:srgbClr val="ECEEF7"/>
      </a:lt1>
      <a:dk2>
        <a:srgbClr val="000000"/>
      </a:dk2>
      <a:lt2>
        <a:srgbClr val="F5F8FF"/>
      </a:lt2>
      <a:accent1>
        <a:srgbClr val="ECEEF7"/>
      </a:accent1>
      <a:accent2>
        <a:srgbClr val="F5F8FF"/>
      </a:accent2>
      <a:accent3>
        <a:srgbClr val="A1A2A9"/>
      </a:accent3>
      <a:accent4>
        <a:srgbClr val="141514"/>
      </a:accent4>
      <a:accent5>
        <a:srgbClr val="000000"/>
      </a:accent5>
      <a:accent6>
        <a:srgbClr val="96969C"/>
      </a:accent6>
      <a:hlink>
        <a:srgbClr val="5F6063"/>
      </a:hlink>
      <a:folHlink>
        <a:srgbClr val="919191"/>
      </a:folHlink>
    </a:clrScheme>
    <a:fontScheme name="Custom 1">
      <a:majorFont>
        <a:latin typeface="Raleway heavy"/>
        <a:ea typeface=""/>
        <a:cs typeface=""/>
      </a:majorFont>
      <a:minorFont>
        <a:latin typeface="Raleway"/>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resentation2" id="{B14A50BB-E3E2-41BF-9B58-2390606B4CA7}" vid="{78C0EC09-BDDA-4990-ACD4-70972C6BCE1A}"/>
    </a:ext>
  </a:extLst>
</a:theme>
</file>

<file path=ppt/theme/theme3.xml><?xml version="1.0" encoding="utf-8"?>
<a:theme xmlns:a="http://schemas.openxmlformats.org/drawingml/2006/main" name="5_Custom Design">
  <a:themeElements>
    <a:clrScheme name="Custom 1">
      <a:dk1>
        <a:srgbClr val="000000"/>
      </a:dk1>
      <a:lt1>
        <a:srgbClr val="FFFFFF"/>
      </a:lt1>
      <a:dk2>
        <a:srgbClr val="44546A"/>
      </a:dk2>
      <a:lt2>
        <a:srgbClr val="E7E6E6"/>
      </a:lt2>
      <a:accent1>
        <a:srgbClr val="970048"/>
      </a:accent1>
      <a:accent2>
        <a:srgbClr val="D65C15"/>
      </a:accent2>
      <a:accent3>
        <a:srgbClr val="002E73"/>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A Responsibilities 23-24 WORKING COPY" id="{2058B634-FA3E-7046-B048-6BFB1514298E}" vid="{25CF27FF-7E0E-E248-B1FC-5B1BE24B17C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7993</TotalTime>
  <Words>4382</Words>
  <Application>Microsoft Office PowerPoint</Application>
  <PresentationFormat>Widescreen</PresentationFormat>
  <Paragraphs>375</Paragraphs>
  <Slides>39</Slides>
  <Notes>29</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39</vt:i4>
      </vt:variant>
    </vt:vector>
  </HeadingPairs>
  <TitlesOfParts>
    <vt:vector size="56" baseType="lpstr">
      <vt:lpstr>Arial</vt:lpstr>
      <vt:lpstr>Arial Black</vt:lpstr>
      <vt:lpstr>Calibri</vt:lpstr>
      <vt:lpstr>Courier New</vt:lpstr>
      <vt:lpstr>Franklin Gothic Book</vt:lpstr>
      <vt:lpstr>FrutigerLTPro-Bold</vt:lpstr>
      <vt:lpstr>FrutigerLTPro-Roman</vt:lpstr>
      <vt:lpstr>Lato</vt:lpstr>
      <vt:lpstr>Montserrat</vt:lpstr>
      <vt:lpstr>Open Sans</vt:lpstr>
      <vt:lpstr>Open Sans Extrabold</vt:lpstr>
      <vt:lpstr>Raleway</vt:lpstr>
      <vt:lpstr>Raleway heavy</vt:lpstr>
      <vt:lpstr>Wingdings</vt:lpstr>
      <vt:lpstr>2023 Updated Branding PPT Theme</vt:lpstr>
      <vt:lpstr>RetrospectVTI</vt:lpstr>
      <vt:lpstr>5_Custom Design</vt:lpstr>
      <vt:lpstr>Welcome to Webinar #8: Test irregularities</vt:lpstr>
      <vt:lpstr>Friday Focus Webinar #8:  Test irregularities</vt:lpstr>
      <vt:lpstr>Overview</vt:lpstr>
      <vt:lpstr>Standardized Assessments</vt:lpstr>
      <vt:lpstr>valid, fair, and reliable assessment </vt:lpstr>
      <vt:lpstr>FERPA!</vt:lpstr>
      <vt:lpstr>Achievement Tests  Staff Security Agreement</vt:lpstr>
      <vt:lpstr>Training requirements</vt:lpstr>
      <vt:lpstr>How to avoid test irregularities</vt:lpstr>
      <vt:lpstr>TEST Administration expectations</vt:lpstr>
      <vt:lpstr>Student Performance? PRACTICE! PRACTICE! PRACTICE!</vt:lpstr>
      <vt:lpstr>TEST SECURITY</vt:lpstr>
      <vt:lpstr>Test Security</vt:lpstr>
      <vt:lpstr> </vt:lpstr>
      <vt:lpstr>Item Level Implications </vt:lpstr>
      <vt:lpstr>Test Level Implications</vt:lpstr>
      <vt:lpstr>Test Irregularities </vt:lpstr>
      <vt:lpstr>PLAN in place…When and Where</vt:lpstr>
      <vt:lpstr>Breaches of Test Security</vt:lpstr>
      <vt:lpstr>Breaches of Test Security</vt:lpstr>
      <vt:lpstr>Breaches of Test Security</vt:lpstr>
      <vt:lpstr>Breaches of Test Security</vt:lpstr>
      <vt:lpstr>Breaches of Test Security</vt:lpstr>
      <vt:lpstr>Breaches of Test Security</vt:lpstr>
      <vt:lpstr>Kinds of Test Irregularities</vt:lpstr>
      <vt:lpstr>Glitch in the matrix</vt:lpstr>
      <vt:lpstr>common issues that arise during the test and how to resolve the issue…</vt:lpstr>
      <vt:lpstr>Technical Support</vt:lpstr>
      <vt:lpstr>Reporting irregularities</vt:lpstr>
      <vt:lpstr>Reporting Test Irregularities</vt:lpstr>
      <vt:lpstr>Test Irregularity Report 2024</vt:lpstr>
      <vt:lpstr>TIPS:</vt:lpstr>
      <vt:lpstr>AASA and AzSCI Sample Test</vt:lpstr>
      <vt:lpstr>Submit Final Answers</vt:lpstr>
      <vt:lpstr>Questions?</vt:lpstr>
      <vt:lpstr>Assessment Committee</vt:lpstr>
      <vt:lpstr>Assessment Webinar Series - POSTED</vt:lpstr>
      <vt:lpstr>Save the DATE</vt:lpstr>
      <vt:lpstr>THANK YOU!</vt:lpstr>
    </vt:vector>
  </TitlesOfParts>
  <Company>Arizona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FRIDAY FOCUS DRAFT</dc:title>
  <dc:creator>Oliver, Lisa</dc:creator>
  <cp:lastModifiedBy>Middlebrook, Candis</cp:lastModifiedBy>
  <cp:revision>5</cp:revision>
  <dcterms:created xsi:type="dcterms:W3CDTF">2023-12-26T19:24:12Z</dcterms:created>
  <dcterms:modified xsi:type="dcterms:W3CDTF">2024-01-19T21:38:19Z</dcterms:modified>
</cp:coreProperties>
</file>