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62"/>
  </p:notesMasterIdLst>
  <p:sldIdLst>
    <p:sldId id="920" r:id="rId5"/>
    <p:sldId id="413" r:id="rId6"/>
    <p:sldId id="921" r:id="rId7"/>
    <p:sldId id="428" r:id="rId8"/>
    <p:sldId id="888" r:id="rId9"/>
    <p:sldId id="923" r:id="rId10"/>
    <p:sldId id="924" r:id="rId11"/>
    <p:sldId id="925" r:id="rId12"/>
    <p:sldId id="922" r:id="rId13"/>
    <p:sldId id="887" r:id="rId14"/>
    <p:sldId id="418" r:id="rId15"/>
    <p:sldId id="926" r:id="rId16"/>
    <p:sldId id="927" r:id="rId17"/>
    <p:sldId id="928" r:id="rId18"/>
    <p:sldId id="930" r:id="rId19"/>
    <p:sldId id="929" r:id="rId20"/>
    <p:sldId id="890" r:id="rId21"/>
    <p:sldId id="933" r:id="rId22"/>
    <p:sldId id="931" r:id="rId23"/>
    <p:sldId id="932" r:id="rId24"/>
    <p:sldId id="934" r:id="rId25"/>
    <p:sldId id="935" r:id="rId26"/>
    <p:sldId id="936" r:id="rId27"/>
    <p:sldId id="937" r:id="rId28"/>
    <p:sldId id="938" r:id="rId29"/>
    <p:sldId id="939" r:id="rId30"/>
    <p:sldId id="940" r:id="rId31"/>
    <p:sldId id="913" r:id="rId32"/>
    <p:sldId id="943" r:id="rId33"/>
    <p:sldId id="945" r:id="rId34"/>
    <p:sldId id="944" r:id="rId35"/>
    <p:sldId id="942" r:id="rId36"/>
    <p:sldId id="941" r:id="rId37"/>
    <p:sldId id="965" r:id="rId38"/>
    <p:sldId id="964" r:id="rId39"/>
    <p:sldId id="963" r:id="rId40"/>
    <p:sldId id="962" r:id="rId41"/>
    <p:sldId id="946" r:id="rId42"/>
    <p:sldId id="427" r:id="rId43"/>
    <p:sldId id="961" r:id="rId44"/>
    <p:sldId id="960" r:id="rId45"/>
    <p:sldId id="959" r:id="rId46"/>
    <p:sldId id="958" r:id="rId47"/>
    <p:sldId id="948" r:id="rId48"/>
    <p:sldId id="957" r:id="rId49"/>
    <p:sldId id="956" r:id="rId50"/>
    <p:sldId id="955" r:id="rId51"/>
    <p:sldId id="954" r:id="rId52"/>
    <p:sldId id="949" r:id="rId53"/>
    <p:sldId id="953" r:id="rId54"/>
    <p:sldId id="952" r:id="rId55"/>
    <p:sldId id="951" r:id="rId56"/>
    <p:sldId id="950" r:id="rId57"/>
    <p:sldId id="696" r:id="rId58"/>
    <p:sldId id="966" r:id="rId59"/>
    <p:sldId id="967" r:id="rId60"/>
    <p:sldId id="968" r:id="rId61"/>
  </p:sldIdLst>
  <p:sldSz cx="9144000" cy="5143500" type="screen16x9"/>
  <p:notesSz cx="6950075" cy="9236075"/>
  <p:embeddedFontLst>
    <p:embeddedFont>
      <p:font typeface="Calibri" panose="020F0502020204030204" pitchFamily="34" charset="0"/>
      <p:regular r:id="rId63"/>
      <p:bold r:id="rId64"/>
      <p:italic r:id="rId65"/>
      <p:boldItalic r:id="rId66"/>
    </p:embeddedFont>
    <p:embeddedFont>
      <p:font typeface="Calibri Light" panose="020F0302020204030204" pitchFamily="34" charset="0"/>
      <p:regular r:id="rId67"/>
      <p:italic r:id="rId68"/>
    </p:embeddedFont>
    <p:embeddedFont>
      <p:font typeface="Open Sans" panose="020B0606030504020204" pitchFamily="34" charset="0"/>
      <p:regular r:id="rId69"/>
      <p:bold r:id="rId70"/>
      <p:italic r:id="rId71"/>
      <p:boldItalic r:id="rId72"/>
    </p:embeddedFont>
    <p:embeddedFont>
      <p:font typeface="Oswald" panose="00000500000000000000" pitchFamily="2" charset="0"/>
      <p:regular r:id="rId73"/>
      <p:bold r:id="rId74"/>
    </p:embeddedFont>
    <p:embeddedFont>
      <p:font typeface="Segoe UI" panose="020B0502040204020203" pitchFamily="34" charset="0"/>
      <p:regular r:id="rId75"/>
      <p:bold r:id="rId76"/>
      <p:italic r:id="rId77"/>
      <p:boldItalic r:id="rId78"/>
    </p:embeddedFont>
  </p:embeddedFontLst>
  <p:custDataLst>
    <p:tags r:id="rId7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5F3"/>
    <a:srgbClr val="CC6600"/>
    <a:srgbClr val="002A7E"/>
    <a:srgbClr val="012169"/>
    <a:srgbClr val="FCAF17"/>
    <a:srgbClr val="BF0D3E"/>
    <a:srgbClr val="000000"/>
    <a:srgbClr val="CF8CDC"/>
    <a:srgbClr val="DEAF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6D74E8-5A4C-45B7-9C51-421399D0A372}" v="1" dt="2023-05-31T15:41:55.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snapToGrid="0">
      <p:cViewPr>
        <p:scale>
          <a:sx n="100" d="100"/>
          <a:sy n="100" d="100"/>
        </p:scale>
        <p:origin x="48" y="48"/>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fntdata"/><Relationship Id="rId68" Type="http://schemas.openxmlformats.org/officeDocument/2006/relationships/font" Target="fonts/font6.fntdata"/><Relationship Id="rId84"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12.fntdata"/><Relationship Id="rId79" Type="http://schemas.openxmlformats.org/officeDocument/2006/relationships/tags" Target="tags/tag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0.fntdata"/><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4.fntdata"/><Relationship Id="rId7" Type="http://schemas.openxmlformats.org/officeDocument/2006/relationships/slide" Target="slides/slide3.xml"/><Relationship Id="rId71" Type="http://schemas.openxmlformats.org/officeDocument/2006/relationships/font" Target="fonts/font9.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4.fntdata"/><Relationship Id="rId61" Type="http://schemas.openxmlformats.org/officeDocument/2006/relationships/slide" Target="slides/slide57.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berry, Jeremy" userId="8d485def-ae10-47fa-95a9-c3c56d21401a" providerId="ADAL" clId="{D76D74E8-5A4C-45B7-9C51-421399D0A372}"/>
    <pc:docChg chg="custSel addSld modSld sldOrd">
      <pc:chgData name="Mayberry, Jeremy" userId="8d485def-ae10-47fa-95a9-c3c56d21401a" providerId="ADAL" clId="{D76D74E8-5A4C-45B7-9C51-421399D0A372}" dt="2023-05-31T15:50:14.645" v="707" actId="6549"/>
      <pc:docMkLst>
        <pc:docMk/>
      </pc:docMkLst>
      <pc:sldChg chg="addSp modSp mod">
        <pc:chgData name="Mayberry, Jeremy" userId="8d485def-ae10-47fa-95a9-c3c56d21401a" providerId="ADAL" clId="{D76D74E8-5A4C-45B7-9C51-421399D0A372}" dt="2023-05-31T15:45:18.943" v="255" actId="1036"/>
        <pc:sldMkLst>
          <pc:docMk/>
          <pc:sldMk cId="260250686" sldId="946"/>
        </pc:sldMkLst>
        <pc:spChg chg="add mod">
          <ac:chgData name="Mayberry, Jeremy" userId="8d485def-ae10-47fa-95a9-c3c56d21401a" providerId="ADAL" clId="{D76D74E8-5A4C-45B7-9C51-421399D0A372}" dt="2023-05-31T15:45:18.943" v="255" actId="1036"/>
          <ac:spMkLst>
            <pc:docMk/>
            <pc:sldMk cId="260250686" sldId="946"/>
            <ac:spMk id="2" creationId="{BE72949D-4622-0A11-46DC-8DDC8C66BB71}"/>
          </ac:spMkLst>
        </pc:spChg>
      </pc:sldChg>
      <pc:sldChg chg="new">
        <pc:chgData name="Mayberry, Jeremy" userId="8d485def-ae10-47fa-95a9-c3c56d21401a" providerId="ADAL" clId="{D76D74E8-5A4C-45B7-9C51-421399D0A372}" dt="2023-05-31T15:40:48.585" v="0" actId="680"/>
        <pc:sldMkLst>
          <pc:docMk/>
          <pc:sldMk cId="1790557105" sldId="967"/>
        </pc:sldMkLst>
      </pc:sldChg>
      <pc:sldChg chg="delSp modSp add mod ord">
        <pc:chgData name="Mayberry, Jeremy" userId="8d485def-ae10-47fa-95a9-c3c56d21401a" providerId="ADAL" clId="{D76D74E8-5A4C-45B7-9C51-421399D0A372}" dt="2023-05-31T15:50:14.645" v="707" actId="6549"/>
        <pc:sldMkLst>
          <pc:docMk/>
          <pc:sldMk cId="263177571" sldId="968"/>
        </pc:sldMkLst>
        <pc:spChg chg="del mod">
          <ac:chgData name="Mayberry, Jeremy" userId="8d485def-ae10-47fa-95a9-c3c56d21401a" providerId="ADAL" clId="{D76D74E8-5A4C-45B7-9C51-421399D0A372}" dt="2023-05-31T15:48:14.881" v="511" actId="478"/>
          <ac:spMkLst>
            <pc:docMk/>
            <pc:sldMk cId="263177571" sldId="968"/>
            <ac:spMk id="2" creationId="{BE72949D-4622-0A11-46DC-8DDC8C66BB71}"/>
          </ac:spMkLst>
        </pc:spChg>
        <pc:spChg chg="mod">
          <ac:chgData name="Mayberry, Jeremy" userId="8d485def-ae10-47fa-95a9-c3c56d21401a" providerId="ADAL" clId="{D76D74E8-5A4C-45B7-9C51-421399D0A372}" dt="2023-05-31T15:50:07.811" v="705" actId="113"/>
          <ac:spMkLst>
            <pc:docMk/>
            <pc:sldMk cId="263177571" sldId="968"/>
            <ac:spMk id="5" creationId="{73F3F510-29EF-7D3F-5CAE-FAA40D3F17DF}"/>
          </ac:spMkLst>
        </pc:spChg>
        <pc:spChg chg="mod">
          <ac:chgData name="Mayberry, Jeremy" userId="8d485def-ae10-47fa-95a9-c3c56d21401a" providerId="ADAL" clId="{D76D74E8-5A4C-45B7-9C51-421399D0A372}" dt="2023-05-31T15:50:14.645" v="707" actId="6549"/>
          <ac:spMkLst>
            <pc:docMk/>
            <pc:sldMk cId="263177571" sldId="968"/>
            <ac:spMk id="6" creationId="{F6233383-3425-3B96-6994-776C33BF473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488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8988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title page – please do not use for bulleted content</a:t>
            </a:r>
          </a:p>
          <a:p>
            <a:endParaRPr lang="en-US" dirty="0">
              <a:cs typeface="Calibri"/>
            </a:endParaRPr>
          </a:p>
        </p:txBody>
      </p:sp>
      <p:sp>
        <p:nvSpPr>
          <p:cNvPr id="4" name="Slide Number Placeholder 3"/>
          <p:cNvSpPr>
            <a:spLocks noGrp="1"/>
          </p:cNvSpPr>
          <p:nvPr>
            <p:ph type="sldNum" sz="quarter" idx="5"/>
          </p:nvPr>
        </p:nvSpPr>
        <p:spPr/>
        <p:txBody>
          <a:bodyPr/>
          <a:lstStyle/>
          <a:p>
            <a:fld id="{2EA492C7-7F44-444F-B5A9-7D425D542AF5}" type="slidenum">
              <a:rPr lang="en-US" smtClean="0"/>
              <a:t>54</a:t>
            </a:fld>
            <a:endParaRPr lang="en-US" dirty="0"/>
          </a:p>
        </p:txBody>
      </p:sp>
    </p:spTree>
    <p:extLst>
      <p:ext uri="{BB962C8B-B14F-4D97-AF65-F5344CB8AC3E}">
        <p14:creationId xmlns:p14="http://schemas.microsoft.com/office/powerpoint/2010/main" val="199656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title page – please do not use for bulleted content</a:t>
            </a:r>
          </a:p>
          <a:p>
            <a:endParaRPr lang="en-US" dirty="0">
              <a:cs typeface="Calibri"/>
            </a:endParaRPr>
          </a:p>
        </p:txBody>
      </p:sp>
      <p:sp>
        <p:nvSpPr>
          <p:cNvPr id="4" name="Slide Number Placeholder 3"/>
          <p:cNvSpPr>
            <a:spLocks noGrp="1"/>
          </p:cNvSpPr>
          <p:nvPr>
            <p:ph type="sldNum" sz="quarter" idx="5"/>
          </p:nvPr>
        </p:nvSpPr>
        <p:spPr/>
        <p:txBody>
          <a:bodyPr/>
          <a:lstStyle/>
          <a:p>
            <a:fld id="{2EA492C7-7F44-444F-B5A9-7D425D542AF5}" type="slidenum">
              <a:rPr lang="en-US" smtClean="0"/>
              <a:t>55</a:t>
            </a:fld>
            <a:endParaRPr lang="en-US" dirty="0"/>
          </a:p>
        </p:txBody>
      </p:sp>
    </p:spTree>
    <p:extLst>
      <p:ext uri="{BB962C8B-B14F-4D97-AF65-F5344CB8AC3E}">
        <p14:creationId xmlns:p14="http://schemas.microsoft.com/office/powerpoint/2010/main" val="1024825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CA292D-4BD7-8642-94F9-006F55D3EF26}"/>
              </a:ext>
            </a:extLst>
          </p:cNvPr>
          <p:cNvSpPr>
            <a:spLocks noGrp="1"/>
          </p:cNvSpPr>
          <p:nvPr>
            <p:ph type="pic" sz="quarter" idx="12" hasCustomPrompt="1"/>
          </p:nvPr>
        </p:nvSpPr>
        <p:spPr>
          <a:xfrm>
            <a:off x="571500" y="546534"/>
            <a:ext cx="3439716" cy="734615"/>
          </a:xfrm>
          <a:prstGeom prst="rect">
            <a:avLst/>
          </a:prstGeom>
        </p:spPr>
        <p:txBody>
          <a:bodyPr anchor="ctr"/>
          <a:lstStyle>
            <a:lvl1pPr algn="ctr">
              <a:defRPr>
                <a:solidFill>
                  <a:schemeClr val="bg1"/>
                </a:solidFill>
              </a:defRPr>
            </a:lvl1pPr>
          </a:lstStyle>
          <a:p>
            <a:r>
              <a:rPr lang="en-US"/>
              <a:t>Insert Logo Here</a:t>
            </a:r>
          </a:p>
        </p:txBody>
      </p:sp>
      <p:sp>
        <p:nvSpPr>
          <p:cNvPr id="9" name="Title 1">
            <a:extLst>
              <a:ext uri="{FF2B5EF4-FFF2-40B4-BE49-F238E27FC236}">
                <a16:creationId xmlns:a16="http://schemas.microsoft.com/office/drawing/2014/main" id="{D05DB0BC-7CA3-484F-A266-C1A77C2E6CBF}"/>
              </a:ext>
            </a:extLst>
          </p:cNvPr>
          <p:cNvSpPr>
            <a:spLocks noGrp="1"/>
          </p:cNvSpPr>
          <p:nvPr>
            <p:ph type="title" hasCustomPrompt="1"/>
          </p:nvPr>
        </p:nvSpPr>
        <p:spPr>
          <a:xfrm>
            <a:off x="571500" y="2571751"/>
            <a:ext cx="8572500" cy="562301"/>
          </a:xfrm>
          <a:prstGeom prst="rect">
            <a:avLst/>
          </a:prstGeom>
        </p:spPr>
        <p:txBody>
          <a:bodyPr/>
          <a:lstStyle>
            <a:lvl1pPr algn="l">
              <a:defRPr sz="4500" b="1" i="0">
                <a:solidFill>
                  <a:schemeClr val="bg1"/>
                </a:solidFill>
                <a:latin typeface="+mj-lt"/>
                <a:cs typeface="Calibri" panose="020F0502020204030204" pitchFamily="34" charset="0"/>
              </a:defRPr>
            </a:lvl1pPr>
          </a:lstStyle>
          <a:p>
            <a:r>
              <a:rPr lang="en-US"/>
              <a:t>Presentation Title Here</a:t>
            </a:r>
          </a:p>
        </p:txBody>
      </p:sp>
      <p:sp>
        <p:nvSpPr>
          <p:cNvPr id="12" name="Text Placeholder 11">
            <a:extLst>
              <a:ext uri="{FF2B5EF4-FFF2-40B4-BE49-F238E27FC236}">
                <a16:creationId xmlns:a16="http://schemas.microsoft.com/office/drawing/2014/main" id="{69C0FE92-69A0-7346-82E8-5E8449C3DD0F}"/>
              </a:ext>
            </a:extLst>
          </p:cNvPr>
          <p:cNvSpPr>
            <a:spLocks noGrp="1"/>
          </p:cNvSpPr>
          <p:nvPr>
            <p:ph type="body" sz="quarter" idx="11" hasCustomPrompt="1"/>
          </p:nvPr>
        </p:nvSpPr>
        <p:spPr>
          <a:xfrm>
            <a:off x="571617" y="3238330"/>
            <a:ext cx="8572184" cy="510779"/>
          </a:xfrm>
          <a:prstGeom prst="rect">
            <a:avLst/>
          </a:prstGeom>
        </p:spPr>
        <p:txBody>
          <a:bodyPr/>
          <a:lstStyle>
            <a:lvl1pPr marL="0" indent="0" algn="l">
              <a:buNone/>
              <a:defRPr sz="3000" b="0" i="0">
                <a:solidFill>
                  <a:schemeClr val="bg1">
                    <a:alpha val="65000"/>
                  </a:schemeClr>
                </a:solidFill>
                <a:latin typeface="Arial" panose="020B0604020202020204" pitchFamily="34" charset="0"/>
                <a:cs typeface="Arial" panose="020B0604020202020204" pitchFamily="34" charset="0"/>
              </a:defRPr>
            </a:lvl1pPr>
          </a:lstStyle>
          <a:p>
            <a:pPr lvl="0"/>
            <a:r>
              <a:rPr lang="en-US"/>
              <a:t>Subtitle Goes Here</a:t>
            </a:r>
          </a:p>
        </p:txBody>
      </p:sp>
    </p:spTree>
    <p:extLst>
      <p:ext uri="{BB962C8B-B14F-4D97-AF65-F5344CB8AC3E}">
        <p14:creationId xmlns:p14="http://schemas.microsoft.com/office/powerpoint/2010/main" val="51730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rizontal Photo &amp; Content">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817BD815-B88C-3048-A130-12F18EDC58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5958" y="143397"/>
            <a:ext cx="247096" cy="247096"/>
          </a:xfrm>
          <a:prstGeom prst="rect">
            <a:avLst/>
          </a:prstGeom>
        </p:spPr>
      </p:pic>
      <p:sp>
        <p:nvSpPr>
          <p:cNvPr id="10" name="Content Placeholder 28">
            <a:extLst>
              <a:ext uri="{FF2B5EF4-FFF2-40B4-BE49-F238E27FC236}">
                <a16:creationId xmlns:a16="http://schemas.microsoft.com/office/drawing/2014/main" id="{43311745-5A4D-844B-8DD5-A64A7FEFDC62}"/>
              </a:ext>
            </a:extLst>
          </p:cNvPr>
          <p:cNvSpPr>
            <a:spLocks noGrp="1"/>
          </p:cNvSpPr>
          <p:nvPr>
            <p:ph sz="quarter" idx="13" hasCustomPrompt="1"/>
          </p:nvPr>
        </p:nvSpPr>
        <p:spPr>
          <a:xfrm>
            <a:off x="4783293" y="3973759"/>
            <a:ext cx="3770738" cy="828923"/>
          </a:xfrm>
          <a:prstGeom prst="rect">
            <a:avLst/>
          </a:prstGeom>
        </p:spPr>
        <p:txBody>
          <a:bodyPr/>
          <a:lstStyle>
            <a:lvl1pPr marL="0" marR="0" indent="0" algn="l" defTabSz="685800" rtl="0" eaLnBrk="1" fontAlgn="auto" latinLnBrk="0" hangingPunct="1">
              <a:lnSpc>
                <a:spcPct val="100000"/>
              </a:lnSpc>
              <a:spcBef>
                <a:spcPts val="750"/>
              </a:spcBef>
              <a:spcAft>
                <a:spcPts val="450"/>
              </a:spcAft>
              <a:buClr>
                <a:srgbClr val="53C10C"/>
              </a:buClr>
              <a:buSzPct val="85000"/>
              <a:buFont typeface="Arial" panose="020B0604020202020204" pitchFamily="34" charset="0"/>
              <a:buNone/>
              <a:tabLst/>
              <a:defRPr sz="1350" b="0" i="0">
                <a:solidFill>
                  <a:schemeClr val="bg2">
                    <a:lumMod val="10000"/>
                  </a:schemeClr>
                </a:solidFill>
                <a:latin typeface="Arial" panose="020B0604020202020204" pitchFamily="34" charset="0"/>
                <a:cs typeface="Arial" panose="020B0604020202020204" pitchFamily="34" charset="0"/>
              </a:defRPr>
            </a:lvl1pPr>
            <a:lvl2pPr marL="342900" indent="0">
              <a:buNone/>
              <a:defRPr/>
            </a:lvl2pPr>
          </a:lstStyle>
          <a:p>
            <a:pPr lvl="0"/>
            <a:r>
              <a:rPr lang="en-US"/>
              <a:t>Maecenas </a:t>
            </a:r>
            <a:r>
              <a:rPr lang="en-US" err="1"/>
              <a:t>sed</a:t>
            </a:r>
            <a:r>
              <a:rPr lang="en-US"/>
              <a:t> </a:t>
            </a:r>
            <a:r>
              <a:rPr lang="en-US" err="1"/>
              <a:t>diam</a:t>
            </a:r>
            <a:r>
              <a:rPr lang="en-US"/>
              <a:t> </a:t>
            </a:r>
            <a:r>
              <a:rPr lang="en-US" err="1"/>
              <a:t>eget</a:t>
            </a:r>
            <a:r>
              <a:rPr lang="en-US"/>
              <a:t> </a:t>
            </a:r>
            <a:r>
              <a:rPr lang="en-US" err="1"/>
              <a:t>risus</a:t>
            </a:r>
            <a:r>
              <a:rPr lang="en-US"/>
              <a:t> </a:t>
            </a:r>
            <a:r>
              <a:rPr lang="en-US" err="1"/>
              <a:t>variujs</a:t>
            </a:r>
            <a:r>
              <a:rPr lang="en-US"/>
              <a:t> </a:t>
            </a:r>
            <a:r>
              <a:rPr lang="en-US" err="1"/>
              <a:t>blandit</a:t>
            </a:r>
            <a:r>
              <a:rPr lang="en-US"/>
              <a:t> sit </a:t>
            </a:r>
            <a:r>
              <a:rPr lang="en-US" err="1"/>
              <a:t>amet</a:t>
            </a:r>
            <a:r>
              <a:rPr lang="en-US"/>
              <a:t> no n </a:t>
            </a:r>
            <a:r>
              <a:rPr lang="en-US" err="1"/>
              <a:t>magnat</a:t>
            </a:r>
            <a:r>
              <a:rPr lang="en-US"/>
              <a:t>. </a:t>
            </a:r>
            <a:r>
              <a:rPr lang="en-US" err="1"/>
              <a:t>Socis</a:t>
            </a:r>
            <a:r>
              <a:rPr lang="en-US"/>
              <a:t> </a:t>
            </a:r>
            <a:r>
              <a:rPr lang="en-US" err="1"/>
              <a:t>natoque</a:t>
            </a:r>
            <a:r>
              <a:rPr lang="en-US"/>
              <a:t> </a:t>
            </a:r>
            <a:r>
              <a:rPr lang="en-US" err="1"/>
              <a:t>menatibus</a:t>
            </a:r>
            <a:r>
              <a:rPr lang="en-US"/>
              <a:t> et </a:t>
            </a:r>
            <a:r>
              <a:rPr lang="en-US" err="1"/>
              <a:t>magnis</a:t>
            </a:r>
            <a:r>
              <a:rPr lang="en-US"/>
              <a:t> dis parturient, </a:t>
            </a:r>
            <a:r>
              <a:rPr lang="en-US" err="1"/>
              <a:t>nascentur</a:t>
            </a:r>
            <a:r>
              <a:rPr lang="en-US"/>
              <a:t> </a:t>
            </a:r>
            <a:r>
              <a:rPr lang="en-US" err="1"/>
              <a:t>ridiculus</a:t>
            </a:r>
            <a:r>
              <a:rPr lang="en-US"/>
              <a:t>.</a:t>
            </a:r>
          </a:p>
        </p:txBody>
      </p:sp>
      <p:sp>
        <p:nvSpPr>
          <p:cNvPr id="7" name="Title 1">
            <a:extLst>
              <a:ext uri="{FF2B5EF4-FFF2-40B4-BE49-F238E27FC236}">
                <a16:creationId xmlns:a16="http://schemas.microsoft.com/office/drawing/2014/main" id="{4283461F-13ED-FB40-AB69-9B6456267062}"/>
              </a:ext>
            </a:extLst>
          </p:cNvPr>
          <p:cNvSpPr>
            <a:spLocks noGrp="1"/>
          </p:cNvSpPr>
          <p:nvPr>
            <p:ph type="title" hasCustomPrompt="1"/>
          </p:nvPr>
        </p:nvSpPr>
        <p:spPr>
          <a:xfrm>
            <a:off x="519406" y="3964439"/>
            <a:ext cx="3854228" cy="814390"/>
          </a:xfrm>
          <a:prstGeom prst="rect">
            <a:avLst/>
          </a:prstGeom>
        </p:spPr>
        <p:txBody>
          <a:bodyPr/>
          <a:lstStyle>
            <a:lvl1pPr>
              <a:defRPr sz="3000" b="0" i="0">
                <a:solidFill>
                  <a:srgbClr val="232B64"/>
                </a:solidFill>
                <a:latin typeface="Arial" panose="020B0604020202020204" pitchFamily="34" charset="0"/>
                <a:cs typeface="Arial" panose="020B0604020202020204" pitchFamily="34" charset="0"/>
              </a:defRPr>
            </a:lvl1pPr>
          </a:lstStyle>
          <a:p>
            <a:r>
              <a:rPr lang="en-US"/>
              <a:t>This is the page title with an emphasis.</a:t>
            </a:r>
          </a:p>
        </p:txBody>
      </p:sp>
      <p:sp>
        <p:nvSpPr>
          <p:cNvPr id="8" name="Slide Number Placeholder 5">
            <a:extLst>
              <a:ext uri="{FF2B5EF4-FFF2-40B4-BE49-F238E27FC236}">
                <a16:creationId xmlns:a16="http://schemas.microsoft.com/office/drawing/2014/main" id="{8FA90184-F68B-B946-9700-1AC06AB49BB0}"/>
              </a:ext>
            </a:extLst>
          </p:cNvPr>
          <p:cNvSpPr txBox="1">
            <a:spLocks/>
          </p:cNvSpPr>
          <p:nvPr userDrawn="1"/>
        </p:nvSpPr>
        <p:spPr>
          <a:xfrm>
            <a:off x="8689205" y="4802682"/>
            <a:ext cx="392345" cy="273844"/>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sz="1050"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sz="1050" b="0" i="0">
              <a:solidFill>
                <a:schemeClr val="bg1">
                  <a:lumMod val="50000"/>
                  <a:alpha val="50000"/>
                </a:schemeClr>
              </a:solidFill>
              <a:latin typeface="Arial" panose="020B0604020202020204" pitchFamily="34" charset="0"/>
              <a:cs typeface="Arial" panose="020B0604020202020204" pitchFamily="34" charset="0"/>
            </a:endParaRPr>
          </a:p>
        </p:txBody>
      </p:sp>
      <p:sp>
        <p:nvSpPr>
          <p:cNvPr id="11" name="Picture Placeholder 8" descr="Photo Goes Here">
            <a:extLst>
              <a:ext uri="{FF2B5EF4-FFF2-40B4-BE49-F238E27FC236}">
                <a16:creationId xmlns:a16="http://schemas.microsoft.com/office/drawing/2014/main" id="{DABB9540-BF09-364B-9AF2-1958CD857E59}"/>
              </a:ext>
            </a:extLst>
          </p:cNvPr>
          <p:cNvSpPr>
            <a:spLocks noGrp="1"/>
          </p:cNvSpPr>
          <p:nvPr>
            <p:ph type="pic" sz="quarter" idx="10" hasCustomPrompt="1"/>
          </p:nvPr>
        </p:nvSpPr>
        <p:spPr>
          <a:xfrm>
            <a:off x="1" y="0"/>
            <a:ext cx="9143999" cy="3643686"/>
          </a:xfrm>
          <a:prstGeom prst="rect">
            <a:avLst/>
          </a:prstGeom>
        </p:spPr>
        <p:txBody>
          <a:bodyPr/>
          <a:lstStyle>
            <a:lvl1pPr marL="0" indent="0" algn="ctr">
              <a:buNone/>
              <a:defRPr>
                <a:solidFill>
                  <a:schemeClr val="bg1">
                    <a:lumMod val="50000"/>
                  </a:schemeClr>
                </a:solidFill>
                <a:latin typeface="+mj-lt"/>
              </a:defRPr>
            </a:lvl1pPr>
          </a:lstStyle>
          <a:p>
            <a:br>
              <a:rPr lang="en-US"/>
            </a:br>
            <a:br>
              <a:rPr lang="en-US"/>
            </a:br>
            <a:br>
              <a:rPr lang="en-US"/>
            </a:br>
            <a:r>
              <a:rPr lang="en-US"/>
              <a:t>Click the Photo Icon to Insert Photo</a:t>
            </a:r>
            <a:br>
              <a:rPr lang="en-US"/>
            </a:br>
            <a:r>
              <a:rPr lang="en-US"/>
              <a:t>(Use Horizontal Only)</a:t>
            </a:r>
          </a:p>
        </p:txBody>
      </p:sp>
    </p:spTree>
    <p:extLst>
      <p:ext uri="{BB962C8B-B14F-4D97-AF65-F5344CB8AC3E}">
        <p14:creationId xmlns:p14="http://schemas.microsoft.com/office/powerpoint/2010/main" val="57742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istic: 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5941337" y="0"/>
            <a:ext cx="3202663" cy="5143500"/>
          </a:xfrm>
          <a:prstGeom prst="rect">
            <a:avLst/>
          </a:prstGeom>
          <a:solidFill>
            <a:srgbClr val="BF0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8689205" y="4802682"/>
            <a:ext cx="392345" cy="273844"/>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sz="1050" b="0" i="0" smtClean="0">
                <a:solidFill>
                  <a:schemeClr val="bg1">
                    <a:alpha val="50000"/>
                  </a:schemeClr>
                </a:solidFill>
                <a:latin typeface="Arial" panose="020B0604020202020204" pitchFamily="34" charset="0"/>
                <a:cs typeface="Arial" panose="020B0604020202020204" pitchFamily="34" charset="0"/>
              </a:rPr>
              <a:pPr algn="ctr"/>
              <a:t>‹#›</a:t>
            </a:fld>
            <a:endParaRPr lang="en-US" sz="1050" b="0" i="0">
              <a:solidFill>
                <a:schemeClr val="bg1">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446559" y="2524043"/>
            <a:ext cx="4739900" cy="806535"/>
          </a:xfrm>
          <a:prstGeom prst="rect">
            <a:avLst/>
          </a:prstGeom>
        </p:spPr>
        <p:txBody>
          <a:bodyPr/>
          <a:lstStyle>
            <a:lvl1pPr algn="l">
              <a:defRPr sz="27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446559" y="1792031"/>
            <a:ext cx="4739900" cy="673841"/>
          </a:xfrm>
          <a:prstGeom prst="rect">
            <a:avLst/>
          </a:prstGeom>
        </p:spPr>
        <p:txBody>
          <a:bodyPr/>
          <a:lstStyle>
            <a:lvl1pPr marL="0" indent="0">
              <a:buNone/>
              <a:defRPr sz="5400" b="1" i="0">
                <a:solidFill>
                  <a:srgbClr val="BF0B3E"/>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6669838" y="740121"/>
            <a:ext cx="2474162" cy="3619123"/>
          </a:xfrm>
          <a:prstGeom prst="rect">
            <a:avLst/>
          </a:prstGeom>
        </p:spPr>
        <p:txBody>
          <a:bodyPr/>
          <a:lstStyle>
            <a:lvl1pPr marL="0" indent="0" algn="ctr">
              <a:buNone/>
              <a:defRPr sz="1500">
                <a:solidFill>
                  <a:schemeClr val="bg1"/>
                </a:solidFill>
                <a:latin typeface="+mj-lt"/>
              </a:defRPr>
            </a:lvl1pPr>
          </a:lstStyle>
          <a:p>
            <a:br>
              <a:rPr lang="en-US"/>
            </a:br>
            <a:r>
              <a:rPr lang="en-US"/>
              <a:t>Click the Icon</a:t>
            </a:r>
            <a:br>
              <a:rPr lang="en-US"/>
            </a:br>
            <a:r>
              <a:rPr lang="en-US"/>
              <a:t>to Insert Icon</a:t>
            </a:r>
          </a:p>
        </p:txBody>
      </p:sp>
    </p:spTree>
    <p:extLst>
      <p:ext uri="{BB962C8B-B14F-4D97-AF65-F5344CB8AC3E}">
        <p14:creationId xmlns:p14="http://schemas.microsoft.com/office/powerpoint/2010/main" val="2724954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istic: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5941337" y="0"/>
            <a:ext cx="3202663" cy="5143500"/>
          </a:xfrm>
          <a:prstGeom prst="rect">
            <a:avLst/>
          </a:prstGeom>
          <a:solidFill>
            <a:srgbClr val="FCA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8689205" y="4802682"/>
            <a:ext cx="392345" cy="273844"/>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sz="1050" b="0" i="0" smtClean="0">
                <a:solidFill>
                  <a:srgbClr val="232B64">
                    <a:alpha val="50000"/>
                  </a:srgbClr>
                </a:solidFill>
                <a:latin typeface="Arial" panose="020B0604020202020204" pitchFamily="34" charset="0"/>
                <a:cs typeface="Arial" panose="020B0604020202020204" pitchFamily="34" charset="0"/>
              </a:rPr>
              <a:pPr algn="ctr"/>
              <a:t>‹#›</a:t>
            </a:fld>
            <a:endParaRPr lang="en-US" sz="1050" b="0" i="0">
              <a:solidFill>
                <a:srgbClr val="232B64">
                  <a:alpha val="50000"/>
                </a:srgb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446559" y="2524043"/>
            <a:ext cx="4739900" cy="806535"/>
          </a:xfrm>
          <a:prstGeom prst="rect">
            <a:avLst/>
          </a:prstGeom>
        </p:spPr>
        <p:txBody>
          <a:bodyPr/>
          <a:lstStyle>
            <a:lvl1pPr algn="l">
              <a:defRPr sz="27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446559" y="1792031"/>
            <a:ext cx="4739900" cy="673841"/>
          </a:xfrm>
          <a:prstGeom prst="rect">
            <a:avLst/>
          </a:prstGeom>
        </p:spPr>
        <p:txBody>
          <a:bodyPr/>
          <a:lstStyle>
            <a:lvl1pPr marL="0" indent="0">
              <a:buNone/>
              <a:defRPr sz="5400" b="1" i="0">
                <a:solidFill>
                  <a:srgbClr val="FCAF18"/>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6669838" y="740121"/>
            <a:ext cx="2474162" cy="3619123"/>
          </a:xfrm>
          <a:prstGeom prst="rect">
            <a:avLst/>
          </a:prstGeom>
        </p:spPr>
        <p:txBody>
          <a:bodyPr/>
          <a:lstStyle>
            <a:lvl1pPr marL="0" indent="0" algn="ctr">
              <a:buNone/>
              <a:defRPr sz="1500">
                <a:solidFill>
                  <a:schemeClr val="bg1"/>
                </a:solidFill>
                <a:latin typeface="+mj-lt"/>
              </a:defRPr>
            </a:lvl1pPr>
          </a:lstStyle>
          <a:p>
            <a:br>
              <a:rPr lang="en-US"/>
            </a:br>
            <a:r>
              <a:rPr lang="en-US"/>
              <a:t>Click the Icon</a:t>
            </a:r>
            <a:br>
              <a:rPr lang="en-US"/>
            </a:br>
            <a:r>
              <a:rPr lang="en-US"/>
              <a:t>to Insert Icon</a:t>
            </a:r>
          </a:p>
        </p:txBody>
      </p:sp>
    </p:spTree>
    <p:extLst>
      <p:ext uri="{BB962C8B-B14F-4D97-AF65-F5344CB8AC3E}">
        <p14:creationId xmlns:p14="http://schemas.microsoft.com/office/powerpoint/2010/main" val="478158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istic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5941337" y="0"/>
            <a:ext cx="3202663" cy="5143500"/>
          </a:xfrm>
          <a:prstGeom prst="rect">
            <a:avLst/>
          </a:prstGeom>
          <a:solidFill>
            <a:srgbClr val="232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8689205" y="4802682"/>
            <a:ext cx="392345" cy="273844"/>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sz="1050" b="0" i="0" smtClean="0">
                <a:solidFill>
                  <a:schemeClr val="bg1">
                    <a:alpha val="50000"/>
                  </a:schemeClr>
                </a:solidFill>
                <a:latin typeface="Arial" panose="020B0604020202020204" pitchFamily="34" charset="0"/>
                <a:cs typeface="Arial" panose="020B0604020202020204" pitchFamily="34" charset="0"/>
              </a:rPr>
              <a:pPr algn="ctr"/>
              <a:t>‹#›</a:t>
            </a:fld>
            <a:endParaRPr lang="en-US" sz="1050" b="0" i="0">
              <a:solidFill>
                <a:schemeClr val="bg1">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446559" y="2524043"/>
            <a:ext cx="4739900" cy="806535"/>
          </a:xfrm>
          <a:prstGeom prst="rect">
            <a:avLst/>
          </a:prstGeom>
        </p:spPr>
        <p:txBody>
          <a:bodyPr/>
          <a:lstStyle>
            <a:lvl1pPr algn="l">
              <a:defRPr sz="27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446559" y="1792031"/>
            <a:ext cx="4739900" cy="673841"/>
          </a:xfrm>
          <a:prstGeom prst="rect">
            <a:avLst/>
          </a:prstGeom>
        </p:spPr>
        <p:txBody>
          <a:bodyPr/>
          <a:lstStyle>
            <a:lvl1pPr marL="0" indent="0">
              <a:buNone/>
              <a:defRPr sz="5400" b="1" i="0">
                <a:solidFill>
                  <a:srgbClr val="232B64"/>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6669838" y="740121"/>
            <a:ext cx="2474162" cy="3619123"/>
          </a:xfrm>
          <a:prstGeom prst="rect">
            <a:avLst/>
          </a:prstGeom>
        </p:spPr>
        <p:txBody>
          <a:bodyPr/>
          <a:lstStyle>
            <a:lvl1pPr marL="0" indent="0" algn="ctr">
              <a:buNone/>
              <a:defRPr sz="1500">
                <a:solidFill>
                  <a:schemeClr val="bg1">
                    <a:lumMod val="50000"/>
                  </a:schemeClr>
                </a:solidFill>
                <a:latin typeface="+mj-lt"/>
              </a:defRPr>
            </a:lvl1pPr>
          </a:lstStyle>
          <a:p>
            <a:br>
              <a:rPr lang="en-US"/>
            </a:br>
            <a:r>
              <a:rPr lang="en-US"/>
              <a:t>Click the Icon</a:t>
            </a:r>
            <a:br>
              <a:rPr lang="en-US"/>
            </a:br>
            <a:r>
              <a:rPr lang="en-US"/>
              <a:t>to Insert Icon</a:t>
            </a:r>
          </a:p>
        </p:txBody>
      </p:sp>
    </p:spTree>
    <p:extLst>
      <p:ext uri="{BB962C8B-B14F-4D97-AF65-F5344CB8AC3E}">
        <p14:creationId xmlns:p14="http://schemas.microsoft.com/office/powerpoint/2010/main" val="2487277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D696-50C0-BC49-8154-038F7E42BA9D}"/>
              </a:ext>
            </a:extLst>
          </p:cNvPr>
          <p:cNvSpPr>
            <a:spLocks noGrp="1"/>
          </p:cNvSpPr>
          <p:nvPr>
            <p:ph type="title"/>
          </p:nvPr>
        </p:nvSpPr>
        <p:spPr>
          <a:xfrm>
            <a:off x="628650" y="273844"/>
            <a:ext cx="7886700" cy="994172"/>
          </a:xfrm>
          <a:prstGeom prst="rect">
            <a:avLst/>
          </a:prstGeom>
        </p:spPr>
        <p:txBody>
          <a:bodyPr/>
          <a:lstStyle>
            <a:lvl1pPr>
              <a:defRPr b="0" i="0">
                <a:solidFill>
                  <a:srgbClr val="232B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93DCBC9-7F4F-FC4E-9E0E-5741195F0058}"/>
              </a:ext>
            </a:extLst>
          </p:cNvPr>
          <p:cNvSpPr>
            <a:spLocks noGrp="1"/>
          </p:cNvSpPr>
          <p:nvPr>
            <p:ph idx="1"/>
          </p:nvPr>
        </p:nvSpPr>
        <p:spPr>
          <a:xfrm>
            <a:off x="628650" y="1369219"/>
            <a:ext cx="7886700" cy="3263504"/>
          </a:xfrm>
          <a:prstGeom prst="rect">
            <a:avLst/>
          </a:prstGeom>
        </p:spPr>
        <p:txBody>
          <a:bodyPr/>
          <a:lstStyle>
            <a:lvl1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1pPr>
            <a:lvl2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2pPr>
            <a:lvl3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3pPr>
            <a:lvl4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4pPr>
            <a:lvl5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2321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8689205" y="4802682"/>
            <a:ext cx="392345" cy="273844"/>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sz="1050"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sz="1050" b="0" i="0">
              <a:solidFill>
                <a:schemeClr val="bg1">
                  <a:lumMod val="50000"/>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210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ing / 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418509" y="3933403"/>
            <a:ext cx="4739329" cy="254945"/>
          </a:xfrm>
          <a:prstGeom prst="rect">
            <a:avLst/>
          </a:prstGeom>
        </p:spPr>
        <p:txBody>
          <a:bodyPr/>
          <a:lstStyle>
            <a:lvl1pPr algn="l">
              <a:defRPr sz="1800" b="0" i="0">
                <a:solidFill>
                  <a:schemeClr val="bg1"/>
                </a:solidFill>
                <a:latin typeface="Calibri Light" panose="020F0302020204030204" pitchFamily="34" charset="0"/>
                <a:cs typeface="Calibri Light" panose="020F0302020204030204" pitchFamily="34" charset="0"/>
              </a:defRPr>
            </a:lvl1pPr>
          </a:lstStyle>
          <a:p>
            <a:r>
              <a:rPr lang="en-US"/>
              <a:t>Presenter Name, Job Title</a:t>
            </a:r>
            <a:br>
              <a:rPr lang="en-US"/>
            </a:br>
            <a:r>
              <a:rPr lang="en-US" err="1"/>
              <a:t>email@AZED.gove</a:t>
            </a:r>
            <a:br>
              <a:rPr lang="en-US"/>
            </a:br>
            <a:r>
              <a:rPr lang="en-US"/>
              <a:t>(123) 456-7890</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418510" y="2919321"/>
            <a:ext cx="4739900" cy="587397"/>
          </a:xfrm>
          <a:prstGeom prst="rect">
            <a:avLst/>
          </a:prstGeom>
        </p:spPr>
        <p:txBody>
          <a:bodyPr/>
          <a:lstStyle>
            <a:lvl1pPr marL="0" indent="0">
              <a:buNone/>
              <a:defRPr sz="5400" b="0" i="0">
                <a:solidFill>
                  <a:schemeClr val="bg1"/>
                </a:solidFill>
                <a:latin typeface="Calibri" panose="020F0502020204030204" pitchFamily="34" charset="0"/>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Thank you.</a:t>
            </a:r>
          </a:p>
        </p:txBody>
      </p:sp>
      <p:cxnSp>
        <p:nvCxnSpPr>
          <p:cNvPr id="10" name="Straight Connector 9">
            <a:extLst>
              <a:ext uri="{FF2B5EF4-FFF2-40B4-BE49-F238E27FC236}">
                <a16:creationId xmlns:a16="http://schemas.microsoft.com/office/drawing/2014/main" id="{1C0430BE-2C50-5B4A-A132-E08BBF23A069}"/>
              </a:ext>
            </a:extLst>
          </p:cNvPr>
          <p:cNvCxnSpPr/>
          <p:nvPr userDrawn="1"/>
        </p:nvCxnSpPr>
        <p:spPr>
          <a:xfrm>
            <a:off x="490777" y="3757927"/>
            <a:ext cx="300236"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6648A209-512C-8C46-9757-3359BBCCE746}"/>
              </a:ext>
            </a:extLst>
          </p:cNvPr>
          <p:cNvPicPr>
            <a:picLocks noChangeAspect="1"/>
          </p:cNvPicPr>
          <p:nvPr userDrawn="1"/>
        </p:nvPicPr>
        <p:blipFill>
          <a:blip r:embed="rId3"/>
          <a:stretch>
            <a:fillRect/>
          </a:stretch>
        </p:blipFill>
        <p:spPr>
          <a:xfrm>
            <a:off x="418509" y="487048"/>
            <a:ext cx="1047118" cy="1047118"/>
          </a:xfrm>
          <a:prstGeom prst="rect">
            <a:avLst/>
          </a:prstGeom>
        </p:spPr>
      </p:pic>
    </p:spTree>
    <p:extLst>
      <p:ext uri="{BB962C8B-B14F-4D97-AF65-F5344CB8AC3E}">
        <p14:creationId xmlns:p14="http://schemas.microsoft.com/office/powerpoint/2010/main" val="341943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600075" y="2962761"/>
            <a:ext cx="7943850" cy="581673"/>
          </a:xfrm>
          <a:prstGeom prst="rect">
            <a:avLst/>
          </a:prstGeom>
        </p:spPr>
        <p:txBody>
          <a:bodyPr/>
          <a:lstStyle>
            <a:lvl1pPr>
              <a:defRPr sz="4050">
                <a:solidFill>
                  <a:schemeClr val="bg1"/>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600075" y="2626071"/>
            <a:ext cx="3868341" cy="273844"/>
          </a:xfrm>
          <a:prstGeom prst="rect">
            <a:avLst/>
          </a:prstGeom>
        </p:spPr>
        <p:txBody>
          <a:bodyPr/>
          <a:lstStyle>
            <a:lvl1pPr marL="0" indent="0">
              <a:buNone/>
              <a:defRPr sz="1800" b="1" i="0" spc="150" baseline="0">
                <a:solidFill>
                  <a:schemeClr val="bg1">
                    <a:alpha val="60000"/>
                  </a:schemeClr>
                </a:solidFill>
                <a:latin typeface="Arial" panose="020B0604020202020204" pitchFamily="34" charset="0"/>
                <a:cs typeface="Arial" panose="020B0604020202020204" pitchFamily="34" charset="0"/>
              </a:defRPr>
            </a:lvl1pPr>
          </a:lstStyle>
          <a:p>
            <a:pPr lvl="0"/>
            <a:r>
              <a:rPr lang="en-US"/>
              <a:t>SECTION #</a:t>
            </a:r>
          </a:p>
        </p:txBody>
      </p:sp>
      <p:sp>
        <p:nvSpPr>
          <p:cNvPr id="11" name="Picture Placeholder 10">
            <a:extLst>
              <a:ext uri="{FF2B5EF4-FFF2-40B4-BE49-F238E27FC236}">
                <a16:creationId xmlns:a16="http://schemas.microsoft.com/office/drawing/2014/main" id="{A21F4DCF-7770-0B45-B9A0-2CE48DEF1EF3}"/>
              </a:ext>
            </a:extLst>
          </p:cNvPr>
          <p:cNvSpPr>
            <a:spLocks noGrp="1"/>
          </p:cNvSpPr>
          <p:nvPr>
            <p:ph type="pic" sz="quarter" idx="12" hasCustomPrompt="1"/>
          </p:nvPr>
        </p:nvSpPr>
        <p:spPr>
          <a:xfrm>
            <a:off x="6144816" y="542925"/>
            <a:ext cx="2999184" cy="3463529"/>
          </a:xfrm>
          <a:prstGeom prst="rect">
            <a:avLst/>
          </a:prstGeom>
        </p:spPr>
        <p:txBody>
          <a:bodyPr anchor="ctr"/>
          <a:lstStyle>
            <a:lvl1pPr marL="0" indent="0" algn="ctr">
              <a:buNone/>
              <a:defRPr b="1">
                <a:solidFill>
                  <a:schemeClr val="bg1"/>
                </a:solidFill>
              </a:defRPr>
            </a:lvl1pPr>
          </a:lstStyle>
          <a:p>
            <a:r>
              <a:rPr lang="en-US"/>
              <a:t>Insert Icon Here</a:t>
            </a:r>
            <a:br>
              <a:rPr lang="en-US"/>
            </a:br>
            <a:r>
              <a:rPr lang="en-US"/>
              <a:t>If Wanted</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600075" y="602622"/>
            <a:ext cx="3868341" cy="273844"/>
          </a:xfrm>
          <a:prstGeom prst="rect">
            <a:avLst/>
          </a:prstGeom>
        </p:spPr>
        <p:txBody>
          <a:bodyPr/>
          <a:lstStyle>
            <a:lvl1pPr marL="0" indent="0">
              <a:buNone/>
              <a:defRPr sz="1200" b="1" i="0" spc="150" baseline="0">
                <a:solidFill>
                  <a:schemeClr val="bg1">
                    <a:alpha val="60000"/>
                  </a:schemeClr>
                </a:solidFill>
                <a:latin typeface="Arial" panose="020B0604020202020204" pitchFamily="34" charset="0"/>
                <a:cs typeface="Arial" panose="020B0604020202020204" pitchFamily="34" charset="0"/>
              </a:defRPr>
            </a:lvl1pPr>
          </a:lstStyle>
          <a:p>
            <a:pPr lvl="0"/>
            <a:r>
              <a:rPr lang="en-US"/>
              <a:t>PRESENTATION NAME</a:t>
            </a:r>
          </a:p>
        </p:txBody>
      </p:sp>
    </p:spTree>
    <p:extLst>
      <p:ext uri="{BB962C8B-B14F-4D97-AF65-F5344CB8AC3E}">
        <p14:creationId xmlns:p14="http://schemas.microsoft.com/office/powerpoint/2010/main" val="105190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600075" y="2962761"/>
            <a:ext cx="7943850" cy="581673"/>
          </a:xfrm>
          <a:prstGeom prst="rect">
            <a:avLst/>
          </a:prstGeom>
        </p:spPr>
        <p:txBody>
          <a:bodyPr/>
          <a:lstStyle>
            <a:lvl1pPr>
              <a:defRPr sz="4050">
                <a:solidFill>
                  <a:schemeClr val="bg1"/>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600075" y="2626071"/>
            <a:ext cx="3868341" cy="273844"/>
          </a:xfrm>
          <a:prstGeom prst="rect">
            <a:avLst/>
          </a:prstGeom>
        </p:spPr>
        <p:txBody>
          <a:bodyPr/>
          <a:lstStyle>
            <a:lvl1pPr marL="0" indent="0">
              <a:buNone/>
              <a:defRPr sz="1800" b="1" i="0" spc="150" baseline="0">
                <a:solidFill>
                  <a:schemeClr val="bg1">
                    <a:alpha val="60000"/>
                  </a:schemeClr>
                </a:solidFill>
                <a:latin typeface="Arial" panose="020B0604020202020204" pitchFamily="34" charset="0"/>
                <a:cs typeface="Arial" panose="020B0604020202020204" pitchFamily="34" charset="0"/>
              </a:defRPr>
            </a:lvl1pPr>
          </a:lstStyle>
          <a:p>
            <a:pPr lvl="0"/>
            <a:r>
              <a:rPr lang="en-US"/>
              <a:t>SECTION #</a:t>
            </a:r>
          </a:p>
        </p:txBody>
      </p:sp>
      <p:sp>
        <p:nvSpPr>
          <p:cNvPr id="11" name="Picture Placeholder 10">
            <a:extLst>
              <a:ext uri="{FF2B5EF4-FFF2-40B4-BE49-F238E27FC236}">
                <a16:creationId xmlns:a16="http://schemas.microsoft.com/office/drawing/2014/main" id="{A21F4DCF-7770-0B45-B9A0-2CE48DEF1EF3}"/>
              </a:ext>
            </a:extLst>
          </p:cNvPr>
          <p:cNvSpPr>
            <a:spLocks noGrp="1"/>
          </p:cNvSpPr>
          <p:nvPr>
            <p:ph type="pic" sz="quarter" idx="12" hasCustomPrompt="1"/>
          </p:nvPr>
        </p:nvSpPr>
        <p:spPr>
          <a:xfrm>
            <a:off x="6144816" y="542925"/>
            <a:ext cx="2999184" cy="3463529"/>
          </a:xfrm>
          <a:prstGeom prst="rect">
            <a:avLst/>
          </a:prstGeom>
        </p:spPr>
        <p:txBody>
          <a:bodyPr anchor="ctr"/>
          <a:lstStyle>
            <a:lvl1pPr marL="0" indent="0" algn="ctr">
              <a:buNone/>
              <a:defRPr b="1">
                <a:solidFill>
                  <a:schemeClr val="bg1"/>
                </a:solidFill>
              </a:defRPr>
            </a:lvl1pPr>
          </a:lstStyle>
          <a:p>
            <a:r>
              <a:rPr lang="en-US"/>
              <a:t>Insert Icon Here</a:t>
            </a:r>
            <a:br>
              <a:rPr lang="en-US"/>
            </a:br>
            <a:r>
              <a:rPr lang="en-US"/>
              <a:t>If Wanted</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600075" y="602622"/>
            <a:ext cx="3868341" cy="273844"/>
          </a:xfrm>
          <a:prstGeom prst="rect">
            <a:avLst/>
          </a:prstGeom>
        </p:spPr>
        <p:txBody>
          <a:bodyPr/>
          <a:lstStyle>
            <a:lvl1pPr marL="0" indent="0">
              <a:buNone/>
              <a:defRPr sz="1200" b="1" i="0" spc="150" baseline="0">
                <a:solidFill>
                  <a:schemeClr val="bg1">
                    <a:alpha val="60000"/>
                  </a:schemeClr>
                </a:solidFill>
                <a:latin typeface="Arial" panose="020B0604020202020204" pitchFamily="34" charset="0"/>
                <a:cs typeface="Arial" panose="020B0604020202020204" pitchFamily="34" charset="0"/>
              </a:defRPr>
            </a:lvl1pPr>
          </a:lstStyle>
          <a:p>
            <a:pPr lvl="0"/>
            <a:r>
              <a:rPr lang="en-US"/>
              <a:t>PRESENTATION NAME</a:t>
            </a:r>
          </a:p>
        </p:txBody>
      </p:sp>
    </p:spTree>
    <p:extLst>
      <p:ext uri="{BB962C8B-B14F-4D97-AF65-F5344CB8AC3E}">
        <p14:creationId xmlns:p14="http://schemas.microsoft.com/office/powerpoint/2010/main" val="333627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600075" y="2962761"/>
            <a:ext cx="7943850" cy="581673"/>
          </a:xfrm>
          <a:prstGeom prst="rect">
            <a:avLst/>
          </a:prstGeom>
        </p:spPr>
        <p:txBody>
          <a:bodyPr/>
          <a:lstStyle>
            <a:lvl1pPr>
              <a:defRPr sz="4050">
                <a:solidFill>
                  <a:srgbClr val="002169"/>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p:txBody>
          <a:bodyPr/>
          <a:lstStyle>
            <a:lvl1pPr>
              <a:defRPr>
                <a:solidFill>
                  <a:srgbClr val="002169"/>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600075" y="2626071"/>
            <a:ext cx="3868341" cy="273844"/>
          </a:xfrm>
          <a:prstGeom prst="rect">
            <a:avLst/>
          </a:prstGeom>
        </p:spPr>
        <p:txBody>
          <a:bodyPr/>
          <a:lstStyle>
            <a:lvl1pPr marL="0" indent="0">
              <a:buNone/>
              <a:defRPr sz="1800" b="1" i="0" spc="150" baseline="0">
                <a:solidFill>
                  <a:srgbClr val="002169">
                    <a:alpha val="60000"/>
                  </a:srgbClr>
                </a:solidFill>
                <a:latin typeface="Arial" panose="020B0604020202020204" pitchFamily="34" charset="0"/>
                <a:cs typeface="Arial" panose="020B0604020202020204" pitchFamily="34" charset="0"/>
              </a:defRPr>
            </a:lvl1pPr>
          </a:lstStyle>
          <a:p>
            <a:pPr lvl="0"/>
            <a:r>
              <a:rPr lang="en-US"/>
              <a:t>SECTION #</a:t>
            </a:r>
          </a:p>
        </p:txBody>
      </p:sp>
      <p:sp>
        <p:nvSpPr>
          <p:cNvPr id="11" name="Picture Placeholder 10">
            <a:extLst>
              <a:ext uri="{FF2B5EF4-FFF2-40B4-BE49-F238E27FC236}">
                <a16:creationId xmlns:a16="http://schemas.microsoft.com/office/drawing/2014/main" id="{A21F4DCF-7770-0B45-B9A0-2CE48DEF1EF3}"/>
              </a:ext>
            </a:extLst>
          </p:cNvPr>
          <p:cNvSpPr>
            <a:spLocks noGrp="1"/>
          </p:cNvSpPr>
          <p:nvPr>
            <p:ph type="pic" sz="quarter" idx="12" hasCustomPrompt="1"/>
          </p:nvPr>
        </p:nvSpPr>
        <p:spPr>
          <a:xfrm>
            <a:off x="6144816" y="542925"/>
            <a:ext cx="2999184" cy="3463529"/>
          </a:xfrm>
          <a:prstGeom prst="rect">
            <a:avLst/>
          </a:prstGeom>
        </p:spPr>
        <p:txBody>
          <a:bodyPr anchor="ctr"/>
          <a:lstStyle>
            <a:lvl1pPr marL="0" indent="0" algn="ctr">
              <a:buNone/>
              <a:defRPr b="1"/>
            </a:lvl1pPr>
          </a:lstStyle>
          <a:p>
            <a:r>
              <a:rPr lang="en-US"/>
              <a:t>Insert Icon Here</a:t>
            </a:r>
            <a:br>
              <a:rPr lang="en-US"/>
            </a:br>
            <a:r>
              <a:rPr lang="en-US"/>
              <a:t>If Wanted</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600075" y="602622"/>
            <a:ext cx="3868341" cy="273844"/>
          </a:xfrm>
          <a:prstGeom prst="rect">
            <a:avLst/>
          </a:prstGeom>
        </p:spPr>
        <p:txBody>
          <a:bodyPr/>
          <a:lstStyle>
            <a:lvl1pPr marL="0" indent="0">
              <a:buNone/>
              <a:defRPr sz="1200" b="1" i="0" spc="150" baseline="0">
                <a:solidFill>
                  <a:srgbClr val="002169">
                    <a:alpha val="60000"/>
                  </a:srgbClr>
                </a:solidFill>
                <a:latin typeface="Arial" panose="020B0604020202020204" pitchFamily="34" charset="0"/>
                <a:cs typeface="Arial" panose="020B0604020202020204" pitchFamily="34" charset="0"/>
              </a:defRPr>
            </a:lvl1pPr>
          </a:lstStyle>
          <a:p>
            <a:pPr lvl="0"/>
            <a:r>
              <a:rPr lang="en-US"/>
              <a:t>PRESENTATION NAME</a:t>
            </a:r>
          </a:p>
        </p:txBody>
      </p:sp>
    </p:spTree>
    <p:extLst>
      <p:ext uri="{BB962C8B-B14F-4D97-AF65-F5344CB8AC3E}">
        <p14:creationId xmlns:p14="http://schemas.microsoft.com/office/powerpoint/2010/main" val="428978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Vertical Photo Right">
    <p:spTree>
      <p:nvGrpSpPr>
        <p:cNvPr id="1" name=""/>
        <p:cNvGrpSpPr/>
        <p:nvPr/>
      </p:nvGrpSpPr>
      <p:grpSpPr>
        <a:xfrm>
          <a:off x="0" y="0"/>
          <a:ext cx="0" cy="0"/>
          <a:chOff x="0" y="0"/>
          <a:chExt cx="0" cy="0"/>
        </a:xfrm>
      </p:grpSpPr>
      <p:sp>
        <p:nvSpPr>
          <p:cNvPr id="23" name="Picture Placeholder 8">
            <a:extLst>
              <a:ext uri="{FF2B5EF4-FFF2-40B4-BE49-F238E27FC236}">
                <a16:creationId xmlns:a16="http://schemas.microsoft.com/office/drawing/2014/main" id="{CBDBB58A-3976-6842-A54E-5F968FCE946F}"/>
              </a:ext>
            </a:extLst>
          </p:cNvPr>
          <p:cNvSpPr>
            <a:spLocks noGrp="1"/>
          </p:cNvSpPr>
          <p:nvPr>
            <p:ph type="pic" sz="quarter" idx="14" hasCustomPrompt="1"/>
          </p:nvPr>
        </p:nvSpPr>
        <p:spPr>
          <a:xfrm>
            <a:off x="4937344" y="1"/>
            <a:ext cx="4206656" cy="5143499"/>
          </a:xfrm>
          <a:prstGeom prst="rect">
            <a:avLst/>
          </a:prstGeom>
          <a:noFill/>
        </p:spPr>
        <p:txBody>
          <a:bodyPr/>
          <a:lstStyle>
            <a:lvl1pPr marL="0" indent="0" algn="ctr">
              <a:buNone/>
              <a:defRPr>
                <a:solidFill>
                  <a:schemeClr val="tx1">
                    <a:alpha val="50000"/>
                  </a:schemeClr>
                </a:solidFill>
                <a:latin typeface="+mj-lt"/>
              </a:defRPr>
            </a:lvl1pPr>
            <a:lvl2pPr>
              <a:defRPr i="1">
                <a:solidFill>
                  <a:schemeClr val="tx1">
                    <a:alpha val="50000"/>
                  </a:schemeClr>
                </a:solidFill>
              </a:defRPr>
            </a:lvl2pPr>
          </a:lstStyle>
          <a:p>
            <a:br>
              <a:rPr lang="en-US"/>
            </a:br>
            <a:br>
              <a:rPr lang="en-US"/>
            </a:br>
            <a:br>
              <a:rPr lang="en-US"/>
            </a:br>
            <a:br>
              <a:rPr lang="en-US"/>
            </a:br>
            <a:br>
              <a:rPr lang="en-US"/>
            </a:br>
            <a:r>
              <a:rPr lang="en-US"/>
              <a:t>Click the Photo Icon</a:t>
            </a:r>
            <a:br>
              <a:rPr lang="en-US"/>
            </a:br>
            <a:r>
              <a:rPr lang="en-US"/>
              <a:t>to Insert Photo</a:t>
            </a:r>
            <a:br>
              <a:rPr lang="en-US"/>
            </a:br>
            <a:r>
              <a:rPr lang="en-US"/>
              <a:t>(Use Vertical Only)</a:t>
            </a:r>
          </a:p>
        </p:txBody>
      </p:sp>
      <p:sp>
        <p:nvSpPr>
          <p:cNvPr id="5" name="Slide Number Placeholder 5">
            <a:extLst>
              <a:ext uri="{FF2B5EF4-FFF2-40B4-BE49-F238E27FC236}">
                <a16:creationId xmlns:a16="http://schemas.microsoft.com/office/drawing/2014/main" id="{3AFF6D16-4E8F-5645-B84D-7E71098EC9F2}"/>
              </a:ext>
            </a:extLst>
          </p:cNvPr>
          <p:cNvSpPr txBox="1">
            <a:spLocks/>
          </p:cNvSpPr>
          <p:nvPr userDrawn="1"/>
        </p:nvSpPr>
        <p:spPr>
          <a:xfrm>
            <a:off x="175353" y="4802682"/>
            <a:ext cx="392345" cy="273844"/>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8CB8F98-32D9-9E4F-BAC9-49610775ED25}" type="slidenum">
              <a:rPr lang="en-US" sz="1050" b="0" i="0" smtClean="0">
                <a:solidFill>
                  <a:schemeClr val="bg1">
                    <a:lumMod val="50000"/>
                    <a:alpha val="65000"/>
                  </a:schemeClr>
                </a:solidFill>
                <a:latin typeface="Arial" panose="020B0604020202020204" pitchFamily="34" charset="0"/>
                <a:cs typeface="Arial" panose="020B0604020202020204" pitchFamily="34" charset="0"/>
              </a:rPr>
              <a:pPr algn="l"/>
              <a:t>‹#›</a:t>
            </a:fld>
            <a:endParaRPr lang="en-US" sz="1050" b="0" i="0">
              <a:solidFill>
                <a:schemeClr val="bg1">
                  <a:lumMod val="50000"/>
                  <a:alpha val="65000"/>
                </a:schemeClr>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8B7FD8F6-67A2-384C-AE69-04AC6AD2CEAD}"/>
              </a:ext>
            </a:extLst>
          </p:cNvPr>
          <p:cNvSpPr>
            <a:spLocks noGrp="1"/>
          </p:cNvSpPr>
          <p:nvPr>
            <p:ph type="title" hasCustomPrompt="1"/>
          </p:nvPr>
        </p:nvSpPr>
        <p:spPr>
          <a:xfrm>
            <a:off x="435918" y="1069958"/>
            <a:ext cx="3770738" cy="814390"/>
          </a:xfrm>
          <a:prstGeom prst="rect">
            <a:avLst/>
          </a:prstGeom>
        </p:spPr>
        <p:txBody>
          <a:bodyPr/>
          <a:lstStyle>
            <a:lvl1pPr>
              <a:defRPr sz="3000" b="0" i="0">
                <a:solidFill>
                  <a:srgbClr val="232B64"/>
                </a:solidFill>
                <a:latin typeface="Arial" panose="020B0604020202020204" pitchFamily="34" charset="0"/>
                <a:cs typeface="Arial" panose="020B0604020202020204" pitchFamily="34" charset="0"/>
              </a:defRPr>
            </a:lvl1pPr>
          </a:lstStyle>
          <a:p>
            <a:r>
              <a:rPr lang="en-US"/>
              <a:t>This is the page title with an emphasis.</a:t>
            </a:r>
          </a:p>
        </p:txBody>
      </p:sp>
      <p:sp>
        <p:nvSpPr>
          <p:cNvPr id="10" name="Text Placeholder 2">
            <a:extLst>
              <a:ext uri="{FF2B5EF4-FFF2-40B4-BE49-F238E27FC236}">
                <a16:creationId xmlns:a16="http://schemas.microsoft.com/office/drawing/2014/main" id="{4A83E557-78FE-2248-AE13-1284BC314C62}"/>
              </a:ext>
            </a:extLst>
          </p:cNvPr>
          <p:cNvSpPr>
            <a:spLocks noGrp="1"/>
          </p:cNvSpPr>
          <p:nvPr>
            <p:ph type="body" sz="quarter" idx="12"/>
          </p:nvPr>
        </p:nvSpPr>
        <p:spPr>
          <a:xfrm>
            <a:off x="435946" y="2863009"/>
            <a:ext cx="3770710" cy="1939528"/>
          </a:xfrm>
          <a:prstGeom prst="rect">
            <a:avLst/>
          </a:prstGeom>
        </p:spPr>
        <p:txBody>
          <a:bodyPr/>
          <a:lstStyle>
            <a:lvl1pPr>
              <a:buClr>
                <a:srgbClr val="232B64"/>
              </a:buClr>
              <a:buSzPct val="80000"/>
              <a:defRPr sz="21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18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18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3066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mp; Vertical Photo Lef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F2E15F95-0F35-D646-B194-87E72986A801}"/>
              </a:ext>
            </a:extLst>
          </p:cNvPr>
          <p:cNvSpPr>
            <a:spLocks noGrp="1"/>
          </p:cNvSpPr>
          <p:nvPr>
            <p:ph type="pic" sz="quarter" idx="14" hasCustomPrompt="1"/>
          </p:nvPr>
        </p:nvSpPr>
        <p:spPr>
          <a:xfrm>
            <a:off x="0" y="1"/>
            <a:ext cx="4206656" cy="5143499"/>
          </a:xfrm>
          <a:prstGeom prst="rect">
            <a:avLst/>
          </a:prstGeom>
          <a:noFill/>
        </p:spPr>
        <p:txBody>
          <a:bodyPr/>
          <a:lstStyle>
            <a:lvl1pPr marL="0" indent="0" algn="ctr">
              <a:buNone/>
              <a:defRPr>
                <a:solidFill>
                  <a:schemeClr val="tx1">
                    <a:alpha val="50000"/>
                  </a:schemeClr>
                </a:solidFill>
                <a:latin typeface="+mj-lt"/>
              </a:defRPr>
            </a:lvl1pPr>
            <a:lvl2pPr>
              <a:defRPr i="1">
                <a:solidFill>
                  <a:schemeClr val="tx1">
                    <a:alpha val="50000"/>
                  </a:schemeClr>
                </a:solidFill>
              </a:defRPr>
            </a:lvl2pPr>
          </a:lstStyle>
          <a:p>
            <a:br>
              <a:rPr lang="en-US"/>
            </a:br>
            <a:br>
              <a:rPr lang="en-US"/>
            </a:br>
            <a:br>
              <a:rPr lang="en-US"/>
            </a:br>
            <a:br>
              <a:rPr lang="en-US"/>
            </a:br>
            <a:br>
              <a:rPr lang="en-US"/>
            </a:br>
            <a:r>
              <a:rPr lang="en-US"/>
              <a:t>Click the Photo Icon</a:t>
            </a:r>
            <a:br>
              <a:rPr lang="en-US"/>
            </a:br>
            <a:r>
              <a:rPr lang="en-US"/>
              <a:t>to Insert Photo</a:t>
            </a:r>
            <a:br>
              <a:rPr lang="en-US"/>
            </a:br>
            <a:r>
              <a:rPr lang="en-US"/>
              <a:t>(Use Vertical Only)</a:t>
            </a:r>
          </a:p>
        </p:txBody>
      </p:sp>
      <p:sp>
        <p:nvSpPr>
          <p:cNvPr id="5" name="Slide Number Placeholder 5">
            <a:extLst>
              <a:ext uri="{FF2B5EF4-FFF2-40B4-BE49-F238E27FC236}">
                <a16:creationId xmlns:a16="http://schemas.microsoft.com/office/drawing/2014/main" id="{3AFF6D16-4E8F-5645-B84D-7E71098EC9F2}"/>
              </a:ext>
            </a:extLst>
          </p:cNvPr>
          <p:cNvSpPr txBox="1">
            <a:spLocks/>
          </p:cNvSpPr>
          <p:nvPr userDrawn="1"/>
        </p:nvSpPr>
        <p:spPr>
          <a:xfrm>
            <a:off x="8689205" y="4802682"/>
            <a:ext cx="392345" cy="273844"/>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sz="1050"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sz="1050" b="0" i="0">
              <a:solidFill>
                <a:schemeClr val="bg1">
                  <a:lumMod val="50000"/>
                  <a:alpha val="50000"/>
                </a:schemeClr>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2946E247-DA5A-F040-A5C9-0E7B99CBCE7A}"/>
              </a:ext>
            </a:extLst>
          </p:cNvPr>
          <p:cNvSpPr>
            <a:spLocks noGrp="1"/>
          </p:cNvSpPr>
          <p:nvPr>
            <p:ph type="title" hasCustomPrompt="1"/>
          </p:nvPr>
        </p:nvSpPr>
        <p:spPr>
          <a:xfrm>
            <a:off x="4605424" y="1069958"/>
            <a:ext cx="3770738" cy="814390"/>
          </a:xfrm>
          <a:prstGeom prst="rect">
            <a:avLst/>
          </a:prstGeom>
        </p:spPr>
        <p:txBody>
          <a:bodyPr/>
          <a:lstStyle>
            <a:lvl1pPr>
              <a:defRPr sz="3000" b="0" i="0">
                <a:solidFill>
                  <a:srgbClr val="232B64"/>
                </a:solidFill>
                <a:latin typeface="Arial" panose="020B0604020202020204" pitchFamily="34" charset="0"/>
                <a:cs typeface="Arial" panose="020B0604020202020204" pitchFamily="34" charset="0"/>
              </a:defRPr>
            </a:lvl1pPr>
          </a:lstStyle>
          <a:p>
            <a:r>
              <a:rPr lang="en-US"/>
              <a:t>This is the page title with an emphasis.</a:t>
            </a:r>
          </a:p>
        </p:txBody>
      </p:sp>
      <p:sp>
        <p:nvSpPr>
          <p:cNvPr id="9" name="Text Placeholder 2">
            <a:extLst>
              <a:ext uri="{FF2B5EF4-FFF2-40B4-BE49-F238E27FC236}">
                <a16:creationId xmlns:a16="http://schemas.microsoft.com/office/drawing/2014/main" id="{627D754F-546F-184F-AEB8-4BF287E04B9E}"/>
              </a:ext>
            </a:extLst>
          </p:cNvPr>
          <p:cNvSpPr>
            <a:spLocks noGrp="1"/>
          </p:cNvSpPr>
          <p:nvPr>
            <p:ph type="body" sz="quarter" idx="12"/>
          </p:nvPr>
        </p:nvSpPr>
        <p:spPr>
          <a:xfrm>
            <a:off x="4605452" y="2863009"/>
            <a:ext cx="3770710" cy="1939528"/>
          </a:xfrm>
          <a:prstGeom prst="rect">
            <a:avLst/>
          </a:prstGeom>
        </p:spPr>
        <p:txBody>
          <a:bodyPr/>
          <a:lstStyle>
            <a:lvl1pPr>
              <a:buClr>
                <a:srgbClr val="232B64"/>
              </a:buClr>
              <a:buSzPct val="80000"/>
              <a:defRPr sz="21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18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18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8832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8689205" y="4802682"/>
            <a:ext cx="392345" cy="273844"/>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sz="1050"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sz="1050" b="0" i="0">
              <a:solidFill>
                <a:schemeClr val="bg1">
                  <a:lumMod val="50000"/>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1259359" y="1069958"/>
            <a:ext cx="6625283" cy="814390"/>
          </a:xfrm>
          <a:prstGeom prst="rect">
            <a:avLst/>
          </a:prstGeom>
        </p:spPr>
        <p:txBody>
          <a:bodyPr/>
          <a:lstStyle>
            <a:lvl1pPr algn="ctr">
              <a:defRPr sz="2700" b="0" i="0">
                <a:solidFill>
                  <a:srgbClr val="232B64"/>
                </a:solidFill>
                <a:latin typeface="Arial" panose="020B0604020202020204" pitchFamily="34" charset="0"/>
                <a:cs typeface="Arial" panose="020B0604020202020204" pitchFamily="34" charset="0"/>
              </a:defRPr>
            </a:lvl1pPr>
          </a:lstStyle>
          <a:p>
            <a:r>
              <a:rPr lang="en-US"/>
              <a:t>This is a very long and important headline. It can even have an emphasis if you’d like.</a:t>
            </a:r>
          </a:p>
        </p:txBody>
      </p:sp>
      <p:sp>
        <p:nvSpPr>
          <p:cNvPr id="8" name="Text Placeholder 2">
            <a:extLst>
              <a:ext uri="{FF2B5EF4-FFF2-40B4-BE49-F238E27FC236}">
                <a16:creationId xmlns:a16="http://schemas.microsoft.com/office/drawing/2014/main" id="{6CA5C5D0-1BD6-324D-A881-FAE1A4D3778B}"/>
              </a:ext>
            </a:extLst>
          </p:cNvPr>
          <p:cNvSpPr>
            <a:spLocks noGrp="1"/>
          </p:cNvSpPr>
          <p:nvPr>
            <p:ph type="body" sz="quarter" idx="13"/>
          </p:nvPr>
        </p:nvSpPr>
        <p:spPr>
          <a:xfrm>
            <a:off x="435946" y="2863009"/>
            <a:ext cx="3853802" cy="1939528"/>
          </a:xfrm>
          <a:prstGeom prst="rect">
            <a:avLst/>
          </a:prstGeom>
        </p:spPr>
        <p:txBody>
          <a:bodyPr/>
          <a:lstStyle>
            <a:lvl1pPr>
              <a:buClr>
                <a:srgbClr val="232B64"/>
              </a:buClr>
              <a:buSzPct val="80000"/>
              <a:defRPr sz="21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18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18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p:txBody>
      </p:sp>
      <p:sp>
        <p:nvSpPr>
          <p:cNvPr id="13" name="Text Placeholder 2">
            <a:extLst>
              <a:ext uri="{FF2B5EF4-FFF2-40B4-BE49-F238E27FC236}">
                <a16:creationId xmlns:a16="http://schemas.microsoft.com/office/drawing/2014/main" id="{B4CE2B6E-3AAC-4A4C-89B6-7177FFFA14DD}"/>
              </a:ext>
            </a:extLst>
          </p:cNvPr>
          <p:cNvSpPr>
            <a:spLocks noGrp="1"/>
          </p:cNvSpPr>
          <p:nvPr>
            <p:ph type="body" sz="quarter" idx="14"/>
          </p:nvPr>
        </p:nvSpPr>
        <p:spPr>
          <a:xfrm>
            <a:off x="4838598" y="2863009"/>
            <a:ext cx="3853802" cy="1939528"/>
          </a:xfrm>
          <a:prstGeom prst="rect">
            <a:avLst/>
          </a:prstGeom>
        </p:spPr>
        <p:txBody>
          <a:bodyPr/>
          <a:lstStyle>
            <a:lvl1pPr>
              <a:buClr>
                <a:srgbClr val="232B64"/>
              </a:buClr>
              <a:buSzPct val="80000"/>
              <a:defRPr sz="21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18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18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8752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4B6ACC-4A46-404D-848D-077DCCFEE55B}"/>
              </a:ext>
            </a:extLst>
          </p:cNvPr>
          <p:cNvSpPr>
            <a:spLocks noGrp="1"/>
          </p:cNvSpPr>
          <p:nvPr>
            <p:ph type="title" hasCustomPrompt="1"/>
          </p:nvPr>
        </p:nvSpPr>
        <p:spPr>
          <a:xfrm>
            <a:off x="1247653" y="2009448"/>
            <a:ext cx="6648695" cy="1124603"/>
          </a:xfrm>
          <a:prstGeom prst="rect">
            <a:avLst/>
          </a:prstGeom>
        </p:spPr>
        <p:txBody>
          <a:bodyPr/>
          <a:lstStyle>
            <a:lvl1pPr algn="ctr">
              <a:defRPr sz="4050" b="0" i="0">
                <a:solidFill>
                  <a:schemeClr val="bg1"/>
                </a:solidFill>
                <a:latin typeface="Calibri" panose="020F0502020204030204" pitchFamily="34" charset="0"/>
                <a:cs typeface="Calibri" panose="020F0502020204030204" pitchFamily="34" charset="0"/>
              </a:defRPr>
            </a:lvl1pPr>
          </a:lstStyle>
          <a:p>
            <a:r>
              <a:rPr lang="en-US"/>
              <a:t>A long, full page title, quote or fact is able to go here.</a:t>
            </a:r>
          </a:p>
        </p:txBody>
      </p:sp>
      <p:sp>
        <p:nvSpPr>
          <p:cNvPr id="9" name="Picture Placeholder 8">
            <a:extLst>
              <a:ext uri="{FF2B5EF4-FFF2-40B4-BE49-F238E27FC236}">
                <a16:creationId xmlns:a16="http://schemas.microsoft.com/office/drawing/2014/main" id="{6BDEC5DC-53EE-7E43-A977-CE1769C7613F}"/>
              </a:ext>
            </a:extLst>
          </p:cNvPr>
          <p:cNvSpPr>
            <a:spLocks noGrp="1"/>
          </p:cNvSpPr>
          <p:nvPr>
            <p:ph type="pic" sz="quarter" idx="10" hasCustomPrompt="1"/>
          </p:nvPr>
        </p:nvSpPr>
        <p:spPr>
          <a:xfrm>
            <a:off x="0" y="1"/>
            <a:ext cx="9144000" cy="5143499"/>
          </a:xfrm>
          <a:prstGeom prst="rect">
            <a:avLst/>
          </a:prstGeom>
          <a:noFill/>
        </p:spPr>
        <p:txBody>
          <a:bodyPr/>
          <a:lstStyle>
            <a:lvl1pPr marL="0" indent="0" algn="ctr">
              <a:buNone/>
              <a:defRPr>
                <a:solidFill>
                  <a:schemeClr val="tx1">
                    <a:alpha val="50000"/>
                  </a:schemeClr>
                </a:solidFill>
                <a:latin typeface="+mj-lt"/>
              </a:defRPr>
            </a:lvl1pPr>
            <a:lvl2pPr>
              <a:defRPr i="1">
                <a:solidFill>
                  <a:schemeClr val="tx1">
                    <a:alpha val="50000"/>
                  </a:schemeClr>
                </a:solidFill>
              </a:defRPr>
            </a:lvl2pPr>
          </a:lstStyle>
          <a:p>
            <a:br>
              <a:rPr lang="en-US"/>
            </a:br>
            <a:br>
              <a:rPr lang="en-US"/>
            </a:br>
            <a:br>
              <a:rPr lang="en-US"/>
            </a:br>
            <a:r>
              <a:rPr lang="en-US"/>
              <a:t>Click the Photo Icon to Insert Photo</a:t>
            </a:r>
            <a:br>
              <a:rPr lang="en-US"/>
            </a:br>
            <a:r>
              <a:rPr lang="en-US"/>
              <a:t>(Use Full Only)</a:t>
            </a:r>
            <a:br>
              <a:rPr lang="en-US"/>
            </a:br>
            <a:r>
              <a:rPr lang="en-US"/>
              <a:t>Don’t forget, you’ll need to send to back.</a:t>
            </a:r>
          </a:p>
        </p:txBody>
      </p:sp>
    </p:spTree>
    <p:extLst>
      <p:ext uri="{BB962C8B-B14F-4D97-AF65-F5344CB8AC3E}">
        <p14:creationId xmlns:p14="http://schemas.microsoft.com/office/powerpoint/2010/main" val="297844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8689205" y="4802682"/>
            <a:ext cx="392345" cy="273844"/>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sz="1050"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sz="1050" b="0" i="0">
              <a:solidFill>
                <a:schemeClr val="bg1">
                  <a:lumMod val="50000"/>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1259359" y="1966483"/>
            <a:ext cx="6625283" cy="1210534"/>
          </a:xfrm>
          <a:prstGeom prst="rect">
            <a:avLst/>
          </a:prstGeom>
        </p:spPr>
        <p:txBody>
          <a:bodyPr/>
          <a:lstStyle>
            <a:lvl1pPr algn="ctr">
              <a:defRPr sz="3000" b="0" i="0">
                <a:solidFill>
                  <a:srgbClr val="232B64"/>
                </a:solidFill>
                <a:latin typeface="Arial" panose="020B0604020202020204" pitchFamily="34" charset="0"/>
                <a:cs typeface="Arial" panose="020B0604020202020204" pitchFamily="34" charset="0"/>
              </a:defRPr>
            </a:lvl1pPr>
          </a:lstStyle>
          <a:p>
            <a:r>
              <a:rPr lang="en-US"/>
              <a:t>This is a quote. </a:t>
            </a:r>
            <a:r>
              <a:rPr lang="en-US" err="1"/>
              <a:t>Pellentesque</a:t>
            </a:r>
            <a:r>
              <a:rPr lang="en-US"/>
              <a:t> </a:t>
            </a:r>
            <a:r>
              <a:rPr lang="en-US" err="1"/>
              <a:t>ornare</a:t>
            </a:r>
            <a:r>
              <a:rPr lang="en-US"/>
              <a:t> lacinia </a:t>
            </a:r>
            <a:r>
              <a:rPr lang="en-US" err="1"/>
              <a:t>quam</a:t>
            </a:r>
            <a:r>
              <a:rPr lang="en-US"/>
              <a:t> </a:t>
            </a:r>
            <a:r>
              <a:rPr lang="en-US" err="1"/>
              <a:t>venenatis</a:t>
            </a:r>
            <a:r>
              <a:rPr lang="en-US"/>
              <a:t> </a:t>
            </a:r>
            <a:r>
              <a:rPr lang="en-US" err="1"/>
              <a:t>vestiblum</a:t>
            </a:r>
            <a:r>
              <a:rPr lang="en-US"/>
              <a:t>.</a:t>
            </a:r>
            <a:br>
              <a:rPr lang="en-US"/>
            </a:br>
            <a:r>
              <a:rPr lang="en-US"/>
              <a:t>And this is the really important part.</a:t>
            </a:r>
          </a:p>
        </p:txBody>
      </p:sp>
      <p:pic>
        <p:nvPicPr>
          <p:cNvPr id="2" name="Picture 1">
            <a:extLst>
              <a:ext uri="{FF2B5EF4-FFF2-40B4-BE49-F238E27FC236}">
                <a16:creationId xmlns:a16="http://schemas.microsoft.com/office/drawing/2014/main" id="{CC0FFF73-E721-1E47-B43D-6973ABBFC764}"/>
              </a:ext>
            </a:extLst>
          </p:cNvPr>
          <p:cNvPicPr>
            <a:picLocks noChangeAspect="1"/>
          </p:cNvPicPr>
          <p:nvPr userDrawn="1"/>
        </p:nvPicPr>
        <p:blipFill>
          <a:blip r:embed="rId2">
            <a:alphaModFix/>
            <a:extLst>
              <a:ext uri="{BEBA8EAE-BF5A-486C-A8C5-ECC9F3942E4B}">
                <a14:imgProps xmlns:a14="http://schemas.microsoft.com/office/drawing/2010/main">
                  <a14:imgLayer r:embed="rId3">
                    <a14:imgEffect>
                      <a14:brightnessContrast contrast="-43000"/>
                    </a14:imgEffect>
                  </a14:imgLayer>
                </a14:imgProps>
              </a:ext>
            </a:extLst>
          </a:blip>
          <a:stretch>
            <a:fillRect/>
          </a:stretch>
        </p:blipFill>
        <p:spPr>
          <a:xfrm>
            <a:off x="4420874" y="1601221"/>
            <a:ext cx="302253" cy="263939"/>
          </a:xfrm>
          <a:prstGeom prst="rect">
            <a:avLst/>
          </a:prstGeom>
        </p:spPr>
      </p:pic>
      <p:sp>
        <p:nvSpPr>
          <p:cNvPr id="4" name="Picture Placeholder 3">
            <a:extLst>
              <a:ext uri="{FF2B5EF4-FFF2-40B4-BE49-F238E27FC236}">
                <a16:creationId xmlns:a16="http://schemas.microsoft.com/office/drawing/2014/main" id="{3FE845D8-5D8E-A243-BE36-D97D128F1536}"/>
              </a:ext>
            </a:extLst>
          </p:cNvPr>
          <p:cNvSpPr>
            <a:spLocks noGrp="1"/>
          </p:cNvSpPr>
          <p:nvPr>
            <p:ph type="pic" sz="quarter" idx="10" hasCustomPrompt="1"/>
          </p:nvPr>
        </p:nvSpPr>
        <p:spPr>
          <a:xfrm>
            <a:off x="3485177" y="3374987"/>
            <a:ext cx="584566" cy="584565"/>
          </a:xfrm>
          <a:prstGeom prst="rect">
            <a:avLst/>
          </a:prstGeom>
        </p:spPr>
        <p:txBody>
          <a:bodyPr/>
          <a:lstStyle>
            <a:lvl1pPr marL="0" indent="0" algn="ctr">
              <a:buNone/>
              <a:defRPr sz="900">
                <a:solidFill>
                  <a:schemeClr val="bg1">
                    <a:lumMod val="50000"/>
                  </a:schemeClr>
                </a:solidFill>
                <a:latin typeface="+mj-lt"/>
              </a:defRPr>
            </a:lvl1pPr>
          </a:lstStyle>
          <a:p>
            <a:r>
              <a:rPr lang="en-US"/>
              <a:t>Click to Insert Profile Image</a:t>
            </a:r>
          </a:p>
        </p:txBody>
      </p:sp>
      <p:sp>
        <p:nvSpPr>
          <p:cNvPr id="6" name="Text Placeholder 5">
            <a:extLst>
              <a:ext uri="{FF2B5EF4-FFF2-40B4-BE49-F238E27FC236}">
                <a16:creationId xmlns:a16="http://schemas.microsoft.com/office/drawing/2014/main" id="{07A53042-896C-2A4A-B7A7-F054EED829B2}"/>
              </a:ext>
            </a:extLst>
          </p:cNvPr>
          <p:cNvSpPr>
            <a:spLocks noGrp="1"/>
          </p:cNvSpPr>
          <p:nvPr>
            <p:ph type="body" sz="quarter" idx="11" hasCustomPrompt="1"/>
          </p:nvPr>
        </p:nvSpPr>
        <p:spPr>
          <a:xfrm>
            <a:off x="4147568" y="3375515"/>
            <a:ext cx="3737073" cy="584597"/>
          </a:xfrm>
          <a:prstGeom prst="rect">
            <a:avLst/>
          </a:prstGeom>
        </p:spPr>
        <p:txBody>
          <a:bodyPr anchor="ctr"/>
          <a:lstStyle>
            <a:lvl1pPr marL="0" indent="0">
              <a:buNone/>
              <a:defRPr sz="1350" b="0" i="0">
                <a:solidFill>
                  <a:schemeClr val="bg2">
                    <a:lumMod val="1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First &amp; Last Name</a:t>
            </a:r>
            <a:br>
              <a:rPr lang="en-US"/>
            </a:br>
            <a:r>
              <a:rPr lang="en-US"/>
              <a:t>Full Title, Company</a:t>
            </a:r>
          </a:p>
        </p:txBody>
      </p:sp>
    </p:spTree>
    <p:extLst>
      <p:ext uri="{BB962C8B-B14F-4D97-AF65-F5344CB8AC3E}">
        <p14:creationId xmlns:p14="http://schemas.microsoft.com/office/powerpoint/2010/main" val="2863747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7E8BF2E-239F-0A4A-80AC-CA02B308E8C9}"/>
              </a:ext>
            </a:extLst>
          </p:cNvPr>
          <p:cNvSpPr>
            <a:spLocks noGrp="1"/>
          </p:cNvSpPr>
          <p:nvPr>
            <p:ph type="sldNum" sz="quarter" idx="4"/>
          </p:nvPr>
        </p:nvSpPr>
        <p:spPr>
          <a:xfrm>
            <a:off x="6949937" y="4767263"/>
            <a:ext cx="2057400" cy="273844"/>
          </a:xfrm>
          <a:prstGeom prst="rect">
            <a:avLst/>
          </a:prstGeom>
        </p:spPr>
        <p:txBody>
          <a:bodyPr/>
          <a:lstStyle>
            <a:lvl1pPr algn="r">
              <a:defRPr sz="1050" b="0" i="0">
                <a:solidFill>
                  <a:schemeClr val="bg1">
                    <a:lumMod val="50000"/>
                  </a:schemeClr>
                </a:solidFill>
                <a:latin typeface="Arial" panose="020B0604020202020204" pitchFamily="34" charset="0"/>
                <a:cs typeface="Arial" panose="020B0604020202020204" pitchFamily="34" charset="0"/>
              </a:defRPr>
            </a:lvl1pPr>
          </a:lstStyle>
          <a:p>
            <a:fld id="{48CB8F98-32D9-9E4F-BAC9-49610775ED25}" type="slidenum">
              <a:rPr lang="en-US" smtClean="0"/>
              <a:pPr/>
              <a:t>‹#›</a:t>
            </a:fld>
            <a:endParaRPr lang="en-US"/>
          </a:p>
        </p:txBody>
      </p:sp>
    </p:spTree>
    <p:extLst>
      <p:ext uri="{BB962C8B-B14F-4D97-AF65-F5344CB8AC3E}">
        <p14:creationId xmlns:p14="http://schemas.microsoft.com/office/powerpoint/2010/main" val="1479082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sldNum="0" hdr="0" dt="0"/>
  <p:txStyles>
    <p:titleStyle>
      <a:lvl1pPr algn="l" defTabSz="685800" rtl="0" eaLnBrk="1" latinLnBrk="0" hangingPunct="1">
        <a:lnSpc>
          <a:spcPct val="90000"/>
        </a:lnSpc>
        <a:spcBef>
          <a:spcPct val="0"/>
        </a:spcBef>
        <a:buNone/>
        <a:defRPr sz="3300" kern="1200">
          <a:solidFill>
            <a:srgbClr val="0072BC"/>
          </a:solidFill>
          <a:latin typeface="Oswald"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uat-rest-api-r9.azeds.azed.gov/"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69A2-8FB2-527B-7F87-777E5B7A69F7}"/>
              </a:ext>
            </a:extLst>
          </p:cNvPr>
          <p:cNvSpPr>
            <a:spLocks noGrp="1"/>
          </p:cNvSpPr>
          <p:nvPr>
            <p:ph type="title"/>
          </p:nvPr>
        </p:nvSpPr>
        <p:spPr/>
        <p:txBody>
          <a:bodyPr/>
          <a:lstStyle/>
          <a:p>
            <a:r>
              <a:rPr lang="en-US" dirty="0"/>
              <a:t>AzEDS</a:t>
            </a:r>
          </a:p>
        </p:txBody>
      </p:sp>
      <p:sp>
        <p:nvSpPr>
          <p:cNvPr id="3" name="Text Placeholder 2">
            <a:extLst>
              <a:ext uri="{FF2B5EF4-FFF2-40B4-BE49-F238E27FC236}">
                <a16:creationId xmlns:a16="http://schemas.microsoft.com/office/drawing/2014/main" id="{1B0DE371-C465-C44B-8831-0A9910629D5C}"/>
              </a:ext>
            </a:extLst>
          </p:cNvPr>
          <p:cNvSpPr>
            <a:spLocks noGrp="1"/>
          </p:cNvSpPr>
          <p:nvPr>
            <p:ph type="body" sz="quarter" idx="11"/>
          </p:nvPr>
        </p:nvSpPr>
        <p:spPr>
          <a:xfrm>
            <a:off x="600075" y="2626071"/>
            <a:ext cx="4763380" cy="273844"/>
          </a:xfrm>
        </p:spPr>
        <p:txBody>
          <a:bodyPr/>
          <a:lstStyle/>
          <a:p>
            <a:r>
              <a:rPr lang="en-US" dirty="0"/>
              <a:t>Arizona Education Data Standards</a:t>
            </a:r>
          </a:p>
        </p:txBody>
      </p:sp>
      <p:sp>
        <p:nvSpPr>
          <p:cNvPr id="5" name="Text Placeholder 4">
            <a:extLst>
              <a:ext uri="{FF2B5EF4-FFF2-40B4-BE49-F238E27FC236}">
                <a16:creationId xmlns:a16="http://schemas.microsoft.com/office/drawing/2014/main" id="{6121C261-DFDD-7E98-5C83-8E6E881D26AC}"/>
              </a:ext>
            </a:extLst>
          </p:cNvPr>
          <p:cNvSpPr>
            <a:spLocks noGrp="1"/>
          </p:cNvSpPr>
          <p:nvPr>
            <p:ph type="body" sz="quarter" idx="13"/>
          </p:nvPr>
        </p:nvSpPr>
        <p:spPr/>
        <p:txBody>
          <a:bodyPr/>
          <a:lstStyle/>
          <a:p>
            <a:r>
              <a:rPr lang="en-US" dirty="0"/>
              <a:t>Vendor Support Meeting, May 16, 2023</a:t>
            </a:r>
          </a:p>
        </p:txBody>
      </p:sp>
      <p:pic>
        <p:nvPicPr>
          <p:cNvPr id="7" name="Picture 6">
            <a:extLst>
              <a:ext uri="{FF2B5EF4-FFF2-40B4-BE49-F238E27FC236}">
                <a16:creationId xmlns:a16="http://schemas.microsoft.com/office/drawing/2014/main" id="{1BA12EA2-C0FC-4695-97C0-38A6A23D2330}"/>
              </a:ext>
            </a:extLst>
          </p:cNvPr>
          <p:cNvPicPr>
            <a:picLocks noChangeAspect="1"/>
          </p:cNvPicPr>
          <p:nvPr/>
        </p:nvPicPr>
        <p:blipFill>
          <a:blip r:embed="rId2"/>
          <a:stretch>
            <a:fillRect/>
          </a:stretch>
        </p:blipFill>
        <p:spPr>
          <a:xfrm>
            <a:off x="5072313" y="276625"/>
            <a:ext cx="3985603" cy="3985603"/>
          </a:xfrm>
          <a:prstGeom prst="rect">
            <a:avLst/>
          </a:prstGeom>
        </p:spPr>
      </p:pic>
      <p:pic>
        <p:nvPicPr>
          <p:cNvPr id="10" name="Picture 3">
            <a:extLst>
              <a:ext uri="{FF2B5EF4-FFF2-40B4-BE49-F238E27FC236}">
                <a16:creationId xmlns:a16="http://schemas.microsoft.com/office/drawing/2014/main" id="{CDEF3218-982E-5BEA-1041-FA153862708A}"/>
              </a:ext>
            </a:extLst>
          </p:cNvPr>
          <p:cNvPicPr>
            <a:picLocks noChangeAspect="1"/>
          </p:cNvPicPr>
          <p:nvPr/>
        </p:nvPicPr>
        <p:blipFill>
          <a:blip r:embed="rId3"/>
          <a:srcRect/>
          <a:stretch/>
        </p:blipFill>
        <p:spPr>
          <a:xfrm>
            <a:off x="771938" y="1139157"/>
            <a:ext cx="1141535" cy="1141535"/>
          </a:xfrm>
          <a:prstGeom prst="rect">
            <a:avLst/>
          </a:prstGeom>
        </p:spPr>
      </p:pic>
    </p:spTree>
    <p:extLst>
      <p:ext uri="{BB962C8B-B14F-4D97-AF65-F5344CB8AC3E}">
        <p14:creationId xmlns:p14="http://schemas.microsoft.com/office/powerpoint/2010/main" val="4047395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329338"/>
            <a:ext cx="5548161" cy="373361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lvl="1" indent="-257175" defTabSz="685800">
              <a:spcBef>
                <a:spcPts val="375"/>
              </a:spcBef>
              <a:buClrTx/>
              <a:buFont typeface="Wingdings" panose="05000000000000000000" pitchFamily="2" charset="2"/>
              <a:buChar char="v"/>
            </a:pPr>
            <a:r>
              <a:rPr lang="en-US" sz="1500" kern="1200" dirty="0" err="1">
                <a:solidFill>
                  <a:sysClr val="windowText" lastClr="000000"/>
                </a:solidFill>
                <a:ea typeface="+mn-ea"/>
              </a:rPr>
              <a:t>ActivityCode</a:t>
            </a:r>
            <a:r>
              <a:rPr lang="en-US" sz="1500" kern="1200" dirty="0">
                <a:solidFill>
                  <a:sysClr val="windowText" lastClr="000000"/>
                </a:solidFill>
                <a:ea typeface="+mn-ea"/>
              </a:rPr>
              <a:t> is designed to be unique to each instance of a class (</a:t>
            </a:r>
            <a:r>
              <a:rPr lang="en-US" sz="1500" kern="1200" dirty="0" err="1">
                <a:solidFill>
                  <a:sysClr val="windowText" lastClr="000000"/>
                </a:solidFill>
                <a:ea typeface="+mn-ea"/>
              </a:rPr>
              <a:t>ie</a:t>
            </a:r>
            <a:r>
              <a:rPr lang="en-US" sz="1500" kern="1200" dirty="0">
                <a:solidFill>
                  <a:sysClr val="windowText" lastClr="000000"/>
                </a:solidFill>
                <a:ea typeface="+mn-ea"/>
              </a:rPr>
              <a:t> a class identifier)</a:t>
            </a:r>
            <a:endParaRPr lang="en-US" sz="1500" kern="1200" dirty="0">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The most common </a:t>
            </a:r>
            <a:r>
              <a:rPr lang="en-US" sz="1500" kern="1200" dirty="0" err="1">
                <a:solidFill>
                  <a:prstClr val="black"/>
                </a:solidFill>
                <a:ea typeface="+mn-ea"/>
              </a:rPr>
              <a:t>approarch</a:t>
            </a:r>
            <a:r>
              <a:rPr lang="en-US" sz="1500" kern="1200" dirty="0">
                <a:solidFill>
                  <a:prstClr val="black"/>
                </a:solidFill>
                <a:ea typeface="+mn-ea"/>
              </a:rPr>
              <a:t> appears to be to use a section number or similar value to establish uniqueness</a:t>
            </a: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21</a:t>
            </a:r>
            <a:r>
              <a:rPr lang="en-US" sz="1500" kern="1200" baseline="30000" dirty="0">
                <a:solidFill>
                  <a:prstClr val="black"/>
                </a:solidFill>
                <a:ea typeface="+mn-ea"/>
              </a:rPr>
              <a:t>st</a:t>
            </a:r>
            <a:r>
              <a:rPr lang="en-US" sz="1500" kern="1200" dirty="0">
                <a:solidFill>
                  <a:prstClr val="black"/>
                </a:solidFill>
                <a:ea typeface="+mn-ea"/>
              </a:rPr>
              <a:t> CCLC would like to form an exploratory panel to see if the </a:t>
            </a:r>
            <a:r>
              <a:rPr lang="en-US" sz="1500" kern="1200" dirty="0" err="1">
                <a:solidFill>
                  <a:prstClr val="black"/>
                </a:solidFill>
                <a:ea typeface="+mn-ea"/>
              </a:rPr>
              <a:t>ActivityCode</a:t>
            </a:r>
            <a:r>
              <a:rPr lang="en-US" sz="1500" kern="1200" dirty="0">
                <a:solidFill>
                  <a:prstClr val="black"/>
                </a:solidFill>
                <a:ea typeface="+mn-ea"/>
              </a:rPr>
              <a:t> may be standardized to help reduce additional reporting being done by schools that participate in the program.</a:t>
            </a: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169049" y="278491"/>
            <a:ext cx="5684495"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000" dirty="0">
                <a:solidFill>
                  <a:srgbClr val="012169"/>
                </a:solidFill>
                <a:latin typeface="Segoe UI"/>
                <a:ea typeface="Open Sans"/>
                <a:cs typeface="Arial"/>
              </a:rPr>
              <a:t>21</a:t>
            </a:r>
            <a:r>
              <a:rPr lang="en-US" sz="2000" baseline="30000" dirty="0">
                <a:solidFill>
                  <a:srgbClr val="012169"/>
                </a:solidFill>
                <a:latin typeface="Segoe UI"/>
                <a:ea typeface="Open Sans"/>
                <a:cs typeface="Arial"/>
              </a:rPr>
              <a:t>st</a:t>
            </a:r>
            <a:r>
              <a:rPr lang="en-US" sz="2000" dirty="0">
                <a:solidFill>
                  <a:srgbClr val="012169"/>
                </a:solidFill>
                <a:latin typeface="Segoe UI"/>
                <a:ea typeface="Open Sans"/>
                <a:cs typeface="Arial"/>
              </a:rPr>
              <a:t> Century Community Learning Centers</a:t>
            </a:r>
          </a:p>
          <a:p>
            <a:pPr defTabSz="685800">
              <a:spcBef>
                <a:spcPts val="750"/>
              </a:spcBef>
              <a:buClrTx/>
            </a:pPr>
            <a:r>
              <a:rPr lang="en-US" sz="2800" dirty="0">
                <a:solidFill>
                  <a:srgbClr val="012169"/>
                </a:solidFill>
                <a:latin typeface="Segoe UI"/>
                <a:ea typeface="Open Sans"/>
                <a:cs typeface="Arial"/>
              </a:rPr>
              <a:t>Activity Code</a:t>
            </a:r>
            <a:endParaRPr lang="en-US" sz="2800" dirty="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4415" r="4415"/>
          <a:stretch>
            <a:fillRect/>
          </a:stretch>
        </p:blipFill>
        <p:spPr>
          <a:xfrm>
            <a:off x="6286184" y="704944"/>
            <a:ext cx="2552431" cy="3733612"/>
          </a:xfrm>
          <a:noFill/>
          <a:ln>
            <a:solidFill>
              <a:schemeClr val="accent1">
                <a:alpha val="1000"/>
              </a:schemeClr>
            </a:solidFill>
          </a:ln>
        </p:spPr>
      </p:pic>
    </p:spTree>
    <p:extLst>
      <p:ext uri="{BB962C8B-B14F-4D97-AF65-F5344CB8AC3E}">
        <p14:creationId xmlns:p14="http://schemas.microsoft.com/office/powerpoint/2010/main" val="4130775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2A40-D28A-FADF-3A04-DFDE73496B5B}"/>
              </a:ext>
            </a:extLst>
          </p:cNvPr>
          <p:cNvSpPr>
            <a:spLocks noGrp="1"/>
          </p:cNvSpPr>
          <p:nvPr>
            <p:ph type="title"/>
          </p:nvPr>
        </p:nvSpPr>
        <p:spPr>
          <a:xfrm>
            <a:off x="447476" y="249865"/>
            <a:ext cx="7886700" cy="740735"/>
          </a:xfrm>
        </p:spPr>
        <p:txBody>
          <a:bodyPr lIns="68580" tIns="34290" rIns="68580" bIns="34290" anchor="t"/>
          <a:lstStyle/>
          <a:p>
            <a:r>
              <a:rPr lang="en-US" sz="2800" b="1" dirty="0">
                <a:solidFill>
                  <a:srgbClr val="012169"/>
                </a:solidFill>
                <a:latin typeface="Arial"/>
                <a:cs typeface="Arial"/>
              </a:rPr>
              <a:t>21</a:t>
            </a:r>
            <a:r>
              <a:rPr lang="en-US" sz="2800" b="1" baseline="30000" dirty="0">
                <a:solidFill>
                  <a:srgbClr val="012169"/>
                </a:solidFill>
                <a:latin typeface="Arial"/>
                <a:cs typeface="Arial"/>
              </a:rPr>
              <a:t>st</a:t>
            </a:r>
            <a:r>
              <a:rPr lang="en-US" sz="2800" b="1" dirty="0">
                <a:solidFill>
                  <a:srgbClr val="012169"/>
                </a:solidFill>
                <a:latin typeface="Arial"/>
                <a:cs typeface="Arial"/>
              </a:rPr>
              <a:t> Century Community Learning Centers</a:t>
            </a:r>
            <a:br>
              <a:rPr lang="en-US" b="1" dirty="0">
                <a:solidFill>
                  <a:srgbClr val="012169"/>
                </a:solidFill>
                <a:latin typeface="Arial"/>
                <a:cs typeface="Arial"/>
              </a:rPr>
            </a:br>
            <a:r>
              <a:rPr lang="en-US" sz="1350" b="1" dirty="0">
                <a:solidFill>
                  <a:srgbClr val="012169"/>
                </a:solidFill>
                <a:latin typeface="Arial"/>
                <a:cs typeface="Arial"/>
              </a:rPr>
              <a:t>Activity Code Standardization (Looking forward to FY2025 and beyond)</a:t>
            </a:r>
            <a:endParaRPr lang="en-US" dirty="0">
              <a:solidFill>
                <a:srgbClr val="012169"/>
              </a:solidFill>
            </a:endParaRPr>
          </a:p>
        </p:txBody>
      </p:sp>
      <p:pic>
        <p:nvPicPr>
          <p:cNvPr id="4" name="Picture 3">
            <a:extLst>
              <a:ext uri="{FF2B5EF4-FFF2-40B4-BE49-F238E27FC236}">
                <a16:creationId xmlns:a16="http://schemas.microsoft.com/office/drawing/2014/main" id="{15EE4BDA-8B53-B8D6-94FB-692330A17CF9}"/>
              </a:ext>
            </a:extLst>
          </p:cNvPr>
          <p:cNvPicPr>
            <a:picLocks noChangeAspect="1"/>
          </p:cNvPicPr>
          <p:nvPr/>
        </p:nvPicPr>
        <p:blipFill rotWithShape="1">
          <a:blip r:embed="rId2"/>
          <a:srcRect l="-1" t="-1" r="42291" b="1917"/>
          <a:stretch/>
        </p:blipFill>
        <p:spPr>
          <a:xfrm>
            <a:off x="1901970" y="2837204"/>
            <a:ext cx="798368" cy="184602"/>
          </a:xfrm>
          <a:prstGeom prst="rect">
            <a:avLst/>
          </a:prstGeom>
        </p:spPr>
      </p:pic>
      <p:pic>
        <p:nvPicPr>
          <p:cNvPr id="7" name="Picture 6">
            <a:extLst>
              <a:ext uri="{FF2B5EF4-FFF2-40B4-BE49-F238E27FC236}">
                <a16:creationId xmlns:a16="http://schemas.microsoft.com/office/drawing/2014/main" id="{07D0EDBA-54F0-C2E9-88FA-1078F983943F}"/>
              </a:ext>
            </a:extLst>
          </p:cNvPr>
          <p:cNvPicPr>
            <a:picLocks noChangeAspect="1"/>
          </p:cNvPicPr>
          <p:nvPr/>
        </p:nvPicPr>
        <p:blipFill>
          <a:blip r:embed="rId3"/>
          <a:stretch>
            <a:fillRect/>
          </a:stretch>
        </p:blipFill>
        <p:spPr>
          <a:xfrm>
            <a:off x="524613" y="896259"/>
            <a:ext cx="7271124" cy="4076910"/>
          </a:xfrm>
          <a:prstGeom prst="rect">
            <a:avLst/>
          </a:prstGeom>
        </p:spPr>
      </p:pic>
    </p:spTree>
    <p:extLst>
      <p:ext uri="{BB962C8B-B14F-4D97-AF65-F5344CB8AC3E}">
        <p14:creationId xmlns:p14="http://schemas.microsoft.com/office/powerpoint/2010/main" val="211137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2A40-D28A-FADF-3A04-DFDE73496B5B}"/>
              </a:ext>
            </a:extLst>
          </p:cNvPr>
          <p:cNvSpPr>
            <a:spLocks noGrp="1"/>
          </p:cNvSpPr>
          <p:nvPr>
            <p:ph type="title"/>
          </p:nvPr>
        </p:nvSpPr>
        <p:spPr>
          <a:xfrm>
            <a:off x="447476" y="249865"/>
            <a:ext cx="7886700" cy="740735"/>
          </a:xfrm>
        </p:spPr>
        <p:txBody>
          <a:bodyPr lIns="68580" tIns="34290" rIns="68580" bIns="34290" anchor="t"/>
          <a:lstStyle/>
          <a:p>
            <a:r>
              <a:rPr lang="en-US" sz="2800" b="1" dirty="0">
                <a:solidFill>
                  <a:srgbClr val="012169"/>
                </a:solidFill>
                <a:latin typeface="Arial"/>
                <a:cs typeface="Arial"/>
              </a:rPr>
              <a:t>21</a:t>
            </a:r>
            <a:r>
              <a:rPr lang="en-US" sz="2800" b="1" baseline="30000" dirty="0">
                <a:solidFill>
                  <a:srgbClr val="012169"/>
                </a:solidFill>
                <a:latin typeface="Arial"/>
                <a:cs typeface="Arial"/>
              </a:rPr>
              <a:t>st</a:t>
            </a:r>
            <a:r>
              <a:rPr lang="en-US" sz="2800" b="1" dirty="0">
                <a:solidFill>
                  <a:srgbClr val="012169"/>
                </a:solidFill>
                <a:latin typeface="Arial"/>
                <a:cs typeface="Arial"/>
              </a:rPr>
              <a:t> Century Community Learning Centers</a:t>
            </a:r>
            <a:br>
              <a:rPr lang="en-US" b="1" dirty="0">
                <a:solidFill>
                  <a:srgbClr val="012169"/>
                </a:solidFill>
                <a:latin typeface="Arial"/>
                <a:cs typeface="Arial"/>
              </a:rPr>
            </a:br>
            <a:r>
              <a:rPr lang="en-US" sz="1350" b="1" dirty="0">
                <a:solidFill>
                  <a:srgbClr val="012169"/>
                </a:solidFill>
                <a:latin typeface="Arial"/>
                <a:cs typeface="Arial"/>
              </a:rPr>
              <a:t>Activity Code Standardization (Looking forward to FY2025 and beyond)</a:t>
            </a:r>
            <a:endParaRPr lang="en-US" dirty="0">
              <a:solidFill>
                <a:srgbClr val="012169"/>
              </a:solidFill>
            </a:endParaRPr>
          </a:p>
        </p:txBody>
      </p:sp>
      <p:pic>
        <p:nvPicPr>
          <p:cNvPr id="4" name="Picture 3">
            <a:extLst>
              <a:ext uri="{FF2B5EF4-FFF2-40B4-BE49-F238E27FC236}">
                <a16:creationId xmlns:a16="http://schemas.microsoft.com/office/drawing/2014/main" id="{15EE4BDA-8B53-B8D6-94FB-692330A17CF9}"/>
              </a:ext>
            </a:extLst>
          </p:cNvPr>
          <p:cNvPicPr>
            <a:picLocks noChangeAspect="1"/>
          </p:cNvPicPr>
          <p:nvPr/>
        </p:nvPicPr>
        <p:blipFill rotWithShape="1">
          <a:blip r:embed="rId2"/>
          <a:srcRect l="-1" t="-1" r="42291" b="1917"/>
          <a:stretch/>
        </p:blipFill>
        <p:spPr>
          <a:xfrm>
            <a:off x="1901970" y="2837204"/>
            <a:ext cx="798368" cy="184602"/>
          </a:xfrm>
          <a:prstGeom prst="rect">
            <a:avLst/>
          </a:prstGeom>
        </p:spPr>
      </p:pic>
      <p:pic>
        <p:nvPicPr>
          <p:cNvPr id="7" name="Picture 6">
            <a:extLst>
              <a:ext uri="{FF2B5EF4-FFF2-40B4-BE49-F238E27FC236}">
                <a16:creationId xmlns:a16="http://schemas.microsoft.com/office/drawing/2014/main" id="{07D0EDBA-54F0-C2E9-88FA-1078F983943F}"/>
              </a:ext>
            </a:extLst>
          </p:cNvPr>
          <p:cNvPicPr>
            <a:picLocks noChangeAspect="1"/>
          </p:cNvPicPr>
          <p:nvPr/>
        </p:nvPicPr>
        <p:blipFill>
          <a:blip r:embed="rId3"/>
          <a:stretch>
            <a:fillRect/>
          </a:stretch>
        </p:blipFill>
        <p:spPr>
          <a:xfrm>
            <a:off x="524613" y="896259"/>
            <a:ext cx="7271124" cy="4076910"/>
          </a:xfrm>
          <a:prstGeom prst="rect">
            <a:avLst/>
          </a:prstGeom>
        </p:spPr>
      </p:pic>
      <p:sp>
        <p:nvSpPr>
          <p:cNvPr id="3" name="Arrow: Right 2">
            <a:extLst>
              <a:ext uri="{FF2B5EF4-FFF2-40B4-BE49-F238E27FC236}">
                <a16:creationId xmlns:a16="http://schemas.microsoft.com/office/drawing/2014/main" id="{17276282-5E74-66E7-8C15-A52082809944}"/>
              </a:ext>
            </a:extLst>
          </p:cNvPr>
          <p:cNvSpPr/>
          <p:nvPr/>
        </p:nvSpPr>
        <p:spPr>
          <a:xfrm rot="10800000">
            <a:off x="8307084" y="4267202"/>
            <a:ext cx="386438" cy="380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a:extLst>
              <a:ext uri="{FF2B5EF4-FFF2-40B4-BE49-F238E27FC236}">
                <a16:creationId xmlns:a16="http://schemas.microsoft.com/office/drawing/2014/main" id="{FEFAC6DB-5396-E42A-15EF-0B1EE9FF5AC4}"/>
              </a:ext>
            </a:extLst>
          </p:cNvPr>
          <p:cNvSpPr/>
          <p:nvPr/>
        </p:nvSpPr>
        <p:spPr>
          <a:xfrm>
            <a:off x="7834305" y="4050453"/>
            <a:ext cx="425007" cy="7924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09558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2A40-D28A-FADF-3A04-DFDE73496B5B}"/>
              </a:ext>
            </a:extLst>
          </p:cNvPr>
          <p:cNvSpPr>
            <a:spLocks noGrp="1"/>
          </p:cNvSpPr>
          <p:nvPr>
            <p:ph type="title"/>
          </p:nvPr>
        </p:nvSpPr>
        <p:spPr>
          <a:xfrm>
            <a:off x="447476" y="249865"/>
            <a:ext cx="7886700" cy="740735"/>
          </a:xfrm>
        </p:spPr>
        <p:txBody>
          <a:bodyPr lIns="68580" tIns="34290" rIns="68580" bIns="34290" anchor="t"/>
          <a:lstStyle/>
          <a:p>
            <a:r>
              <a:rPr lang="en-US" sz="2800" b="1" dirty="0">
                <a:solidFill>
                  <a:srgbClr val="012169"/>
                </a:solidFill>
                <a:latin typeface="Arial"/>
                <a:cs typeface="Arial"/>
              </a:rPr>
              <a:t>21</a:t>
            </a:r>
            <a:r>
              <a:rPr lang="en-US" sz="2800" b="1" baseline="30000" dirty="0">
                <a:solidFill>
                  <a:srgbClr val="012169"/>
                </a:solidFill>
                <a:latin typeface="Arial"/>
                <a:cs typeface="Arial"/>
              </a:rPr>
              <a:t>st</a:t>
            </a:r>
            <a:r>
              <a:rPr lang="en-US" sz="2800" b="1" dirty="0">
                <a:solidFill>
                  <a:srgbClr val="012169"/>
                </a:solidFill>
                <a:latin typeface="Arial"/>
                <a:cs typeface="Arial"/>
              </a:rPr>
              <a:t> Century Community Learning Centers</a:t>
            </a:r>
            <a:br>
              <a:rPr lang="en-US" b="1" dirty="0">
                <a:solidFill>
                  <a:srgbClr val="012169"/>
                </a:solidFill>
                <a:latin typeface="Arial"/>
                <a:cs typeface="Arial"/>
              </a:rPr>
            </a:br>
            <a:r>
              <a:rPr lang="en-US" sz="1350" b="1" dirty="0">
                <a:solidFill>
                  <a:srgbClr val="012169"/>
                </a:solidFill>
                <a:latin typeface="Arial"/>
                <a:cs typeface="Arial"/>
              </a:rPr>
              <a:t>Activity Code Standardization (Looking forward to FY2025 and beyond)</a:t>
            </a:r>
            <a:endParaRPr lang="en-US" dirty="0">
              <a:solidFill>
                <a:srgbClr val="012169"/>
              </a:solidFill>
            </a:endParaRPr>
          </a:p>
        </p:txBody>
      </p:sp>
      <p:pic>
        <p:nvPicPr>
          <p:cNvPr id="4" name="Picture 3">
            <a:extLst>
              <a:ext uri="{FF2B5EF4-FFF2-40B4-BE49-F238E27FC236}">
                <a16:creationId xmlns:a16="http://schemas.microsoft.com/office/drawing/2014/main" id="{15EE4BDA-8B53-B8D6-94FB-692330A17CF9}"/>
              </a:ext>
            </a:extLst>
          </p:cNvPr>
          <p:cNvPicPr>
            <a:picLocks noChangeAspect="1"/>
          </p:cNvPicPr>
          <p:nvPr/>
        </p:nvPicPr>
        <p:blipFill rotWithShape="1">
          <a:blip r:embed="rId2"/>
          <a:srcRect l="-1" t="-1" r="42291" b="1917"/>
          <a:stretch/>
        </p:blipFill>
        <p:spPr>
          <a:xfrm>
            <a:off x="1901970" y="2837204"/>
            <a:ext cx="798368" cy="184602"/>
          </a:xfrm>
          <a:prstGeom prst="rect">
            <a:avLst/>
          </a:prstGeom>
        </p:spPr>
      </p:pic>
      <p:pic>
        <p:nvPicPr>
          <p:cNvPr id="7" name="Picture 6">
            <a:extLst>
              <a:ext uri="{FF2B5EF4-FFF2-40B4-BE49-F238E27FC236}">
                <a16:creationId xmlns:a16="http://schemas.microsoft.com/office/drawing/2014/main" id="{07D0EDBA-54F0-C2E9-88FA-1078F983943F}"/>
              </a:ext>
            </a:extLst>
          </p:cNvPr>
          <p:cNvPicPr>
            <a:picLocks noChangeAspect="1"/>
          </p:cNvPicPr>
          <p:nvPr/>
        </p:nvPicPr>
        <p:blipFill>
          <a:blip r:embed="rId3"/>
          <a:stretch>
            <a:fillRect/>
          </a:stretch>
        </p:blipFill>
        <p:spPr>
          <a:xfrm>
            <a:off x="524613" y="896259"/>
            <a:ext cx="7271124" cy="4076910"/>
          </a:xfrm>
          <a:prstGeom prst="rect">
            <a:avLst/>
          </a:prstGeom>
        </p:spPr>
      </p:pic>
      <p:sp>
        <p:nvSpPr>
          <p:cNvPr id="3" name="Arrow: Right 2">
            <a:extLst>
              <a:ext uri="{FF2B5EF4-FFF2-40B4-BE49-F238E27FC236}">
                <a16:creationId xmlns:a16="http://schemas.microsoft.com/office/drawing/2014/main" id="{17276282-5E74-66E7-8C15-A52082809944}"/>
              </a:ext>
            </a:extLst>
          </p:cNvPr>
          <p:cNvSpPr/>
          <p:nvPr/>
        </p:nvSpPr>
        <p:spPr>
          <a:xfrm rot="10800000">
            <a:off x="8307084" y="4267202"/>
            <a:ext cx="386438" cy="380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a:extLst>
              <a:ext uri="{FF2B5EF4-FFF2-40B4-BE49-F238E27FC236}">
                <a16:creationId xmlns:a16="http://schemas.microsoft.com/office/drawing/2014/main" id="{FEFAC6DB-5396-E42A-15EF-0B1EE9FF5AC4}"/>
              </a:ext>
            </a:extLst>
          </p:cNvPr>
          <p:cNvSpPr/>
          <p:nvPr/>
        </p:nvSpPr>
        <p:spPr>
          <a:xfrm>
            <a:off x="7834305" y="4050453"/>
            <a:ext cx="425007" cy="7924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1153839E-7D60-BB22-E707-059F529D44E2}"/>
              </a:ext>
            </a:extLst>
          </p:cNvPr>
          <p:cNvSpPr/>
          <p:nvPr/>
        </p:nvSpPr>
        <p:spPr>
          <a:xfrm>
            <a:off x="5527040" y="2668693"/>
            <a:ext cx="2259493" cy="217424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effectLst>
                  <a:outerShdw blurRad="38100" dist="38100" dir="2700000" algn="tl">
                    <a:srgbClr val="000000">
                      <a:alpha val="43137"/>
                    </a:srgbClr>
                  </a:outerShdw>
                </a:effectLst>
              </a:rPr>
              <a:t>Covered with Program Participation Attendance</a:t>
            </a:r>
          </a:p>
        </p:txBody>
      </p:sp>
    </p:spTree>
    <p:extLst>
      <p:ext uri="{BB962C8B-B14F-4D97-AF65-F5344CB8AC3E}">
        <p14:creationId xmlns:p14="http://schemas.microsoft.com/office/powerpoint/2010/main" val="3301520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2A40-D28A-FADF-3A04-DFDE73496B5B}"/>
              </a:ext>
            </a:extLst>
          </p:cNvPr>
          <p:cNvSpPr>
            <a:spLocks noGrp="1"/>
          </p:cNvSpPr>
          <p:nvPr>
            <p:ph type="title"/>
          </p:nvPr>
        </p:nvSpPr>
        <p:spPr>
          <a:xfrm>
            <a:off x="447476" y="249865"/>
            <a:ext cx="7886700" cy="740735"/>
          </a:xfrm>
        </p:spPr>
        <p:txBody>
          <a:bodyPr lIns="68580" tIns="34290" rIns="68580" bIns="34290" anchor="t"/>
          <a:lstStyle/>
          <a:p>
            <a:r>
              <a:rPr lang="en-US" sz="2800" b="1" dirty="0">
                <a:solidFill>
                  <a:srgbClr val="012169"/>
                </a:solidFill>
                <a:latin typeface="Arial"/>
                <a:cs typeface="Arial"/>
              </a:rPr>
              <a:t>21</a:t>
            </a:r>
            <a:r>
              <a:rPr lang="en-US" sz="2800" b="1" baseline="30000" dirty="0">
                <a:solidFill>
                  <a:srgbClr val="012169"/>
                </a:solidFill>
                <a:latin typeface="Arial"/>
                <a:cs typeface="Arial"/>
              </a:rPr>
              <a:t>st</a:t>
            </a:r>
            <a:r>
              <a:rPr lang="en-US" sz="2800" b="1" dirty="0">
                <a:solidFill>
                  <a:srgbClr val="012169"/>
                </a:solidFill>
                <a:latin typeface="Arial"/>
                <a:cs typeface="Arial"/>
              </a:rPr>
              <a:t> Century Community Learning Centers</a:t>
            </a:r>
            <a:br>
              <a:rPr lang="en-US" b="1" dirty="0">
                <a:solidFill>
                  <a:srgbClr val="012169"/>
                </a:solidFill>
                <a:latin typeface="Arial"/>
                <a:cs typeface="Arial"/>
              </a:rPr>
            </a:br>
            <a:r>
              <a:rPr lang="en-US" sz="1350" b="1" dirty="0">
                <a:solidFill>
                  <a:srgbClr val="012169"/>
                </a:solidFill>
                <a:latin typeface="Arial"/>
                <a:cs typeface="Arial"/>
              </a:rPr>
              <a:t>Activity Code Standardization (Looking forward to FY2025 and beyond)</a:t>
            </a:r>
            <a:endParaRPr lang="en-US" dirty="0">
              <a:solidFill>
                <a:srgbClr val="012169"/>
              </a:solidFill>
            </a:endParaRPr>
          </a:p>
        </p:txBody>
      </p:sp>
      <p:pic>
        <p:nvPicPr>
          <p:cNvPr id="4" name="Picture 3">
            <a:extLst>
              <a:ext uri="{FF2B5EF4-FFF2-40B4-BE49-F238E27FC236}">
                <a16:creationId xmlns:a16="http://schemas.microsoft.com/office/drawing/2014/main" id="{15EE4BDA-8B53-B8D6-94FB-692330A17CF9}"/>
              </a:ext>
            </a:extLst>
          </p:cNvPr>
          <p:cNvPicPr>
            <a:picLocks noChangeAspect="1"/>
          </p:cNvPicPr>
          <p:nvPr/>
        </p:nvPicPr>
        <p:blipFill rotWithShape="1">
          <a:blip r:embed="rId2"/>
          <a:srcRect l="-1" t="-1" r="42291" b="1917"/>
          <a:stretch/>
        </p:blipFill>
        <p:spPr>
          <a:xfrm>
            <a:off x="1901970" y="2837204"/>
            <a:ext cx="798368" cy="184602"/>
          </a:xfrm>
          <a:prstGeom prst="rect">
            <a:avLst/>
          </a:prstGeom>
        </p:spPr>
      </p:pic>
      <p:pic>
        <p:nvPicPr>
          <p:cNvPr id="7" name="Picture 6">
            <a:extLst>
              <a:ext uri="{FF2B5EF4-FFF2-40B4-BE49-F238E27FC236}">
                <a16:creationId xmlns:a16="http://schemas.microsoft.com/office/drawing/2014/main" id="{07D0EDBA-54F0-C2E9-88FA-1078F983943F}"/>
              </a:ext>
            </a:extLst>
          </p:cNvPr>
          <p:cNvPicPr>
            <a:picLocks noChangeAspect="1"/>
          </p:cNvPicPr>
          <p:nvPr/>
        </p:nvPicPr>
        <p:blipFill>
          <a:blip r:embed="rId3"/>
          <a:stretch>
            <a:fillRect/>
          </a:stretch>
        </p:blipFill>
        <p:spPr>
          <a:xfrm>
            <a:off x="524613" y="896259"/>
            <a:ext cx="7271124" cy="4076910"/>
          </a:xfrm>
          <a:prstGeom prst="rect">
            <a:avLst/>
          </a:prstGeom>
        </p:spPr>
      </p:pic>
      <p:sp>
        <p:nvSpPr>
          <p:cNvPr id="3" name="Arrow: Right 2">
            <a:extLst>
              <a:ext uri="{FF2B5EF4-FFF2-40B4-BE49-F238E27FC236}">
                <a16:creationId xmlns:a16="http://schemas.microsoft.com/office/drawing/2014/main" id="{17276282-5E74-66E7-8C15-A52082809944}"/>
              </a:ext>
            </a:extLst>
          </p:cNvPr>
          <p:cNvSpPr/>
          <p:nvPr/>
        </p:nvSpPr>
        <p:spPr>
          <a:xfrm rot="10800000">
            <a:off x="8307084" y="4267202"/>
            <a:ext cx="386438" cy="380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a:extLst>
              <a:ext uri="{FF2B5EF4-FFF2-40B4-BE49-F238E27FC236}">
                <a16:creationId xmlns:a16="http://schemas.microsoft.com/office/drawing/2014/main" id="{FEFAC6DB-5396-E42A-15EF-0B1EE9FF5AC4}"/>
              </a:ext>
            </a:extLst>
          </p:cNvPr>
          <p:cNvSpPr/>
          <p:nvPr/>
        </p:nvSpPr>
        <p:spPr>
          <a:xfrm>
            <a:off x="7834305" y="4050453"/>
            <a:ext cx="425007" cy="7924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1153839E-7D60-BB22-E707-059F529D44E2}"/>
              </a:ext>
            </a:extLst>
          </p:cNvPr>
          <p:cNvSpPr/>
          <p:nvPr/>
        </p:nvSpPr>
        <p:spPr>
          <a:xfrm>
            <a:off x="5527040" y="2668693"/>
            <a:ext cx="2259493" cy="2174240"/>
          </a:xfrm>
          <a:prstGeom prst="rect">
            <a:avLst/>
          </a:prstGeom>
          <a:solidFill>
            <a:srgbClr val="CC6600">
              <a:alpha val="27059"/>
            </a:srgb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effectLst>
                  <a:outerShdw blurRad="38100" dist="38100" dir="2700000" algn="tl">
                    <a:srgbClr val="000000">
                      <a:alpha val="43137"/>
                    </a:srgbClr>
                  </a:outerShdw>
                </a:effectLst>
              </a:rPr>
              <a:t>Covered with Program Participation Attendance</a:t>
            </a:r>
          </a:p>
        </p:txBody>
      </p:sp>
      <p:sp>
        <p:nvSpPr>
          <p:cNvPr id="11" name="Rectangle 10">
            <a:extLst>
              <a:ext uri="{FF2B5EF4-FFF2-40B4-BE49-F238E27FC236}">
                <a16:creationId xmlns:a16="http://schemas.microsoft.com/office/drawing/2014/main" id="{D4C9D6D9-11B8-E284-19DD-6CD46CDDCBD4}"/>
              </a:ext>
            </a:extLst>
          </p:cNvPr>
          <p:cNvSpPr/>
          <p:nvPr/>
        </p:nvSpPr>
        <p:spPr>
          <a:xfrm>
            <a:off x="515733" y="2668692"/>
            <a:ext cx="5011307" cy="2174239"/>
          </a:xfrm>
          <a:prstGeom prst="rect">
            <a:avLst/>
          </a:prstGeom>
          <a:solidFill>
            <a:srgbClr val="9415F3">
              <a:alpha val="10196"/>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6ACB35-1791-E929-2B13-E6D4F1EC006D}"/>
              </a:ext>
            </a:extLst>
          </p:cNvPr>
          <p:cNvSpPr/>
          <p:nvPr/>
        </p:nvSpPr>
        <p:spPr>
          <a:xfrm>
            <a:off x="515733" y="3484362"/>
            <a:ext cx="5011307"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i="0" cap="none" spc="0" dirty="0">
                <a:ln/>
                <a:solidFill>
                  <a:srgbClr val="7030A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Possible to cover using the </a:t>
            </a:r>
            <a:r>
              <a:rPr lang="en-US" sz="2400" b="1" i="0" cap="none" spc="0" dirty="0" err="1">
                <a:ln/>
                <a:solidFill>
                  <a:srgbClr val="7030A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ActivityCode</a:t>
            </a:r>
            <a:endParaRPr lang="en-US" sz="2400" b="1" cap="none" spc="0" dirty="0">
              <a:ln/>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9809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329338"/>
            <a:ext cx="5548161" cy="373361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lvl="1" indent="-257175" defTabSz="685800">
              <a:spcBef>
                <a:spcPts val="375"/>
              </a:spcBef>
              <a:buClrTx/>
              <a:buFont typeface="Wingdings" panose="05000000000000000000" pitchFamily="2" charset="2"/>
              <a:buChar char="v"/>
            </a:pPr>
            <a:r>
              <a:rPr lang="en-US" sz="1500" kern="1200" dirty="0">
                <a:solidFill>
                  <a:sysClr val="windowText" lastClr="000000"/>
                </a:solidFill>
                <a:ea typeface="+mn-ea"/>
              </a:rPr>
              <a:t>Frequently Asked Question:</a:t>
            </a:r>
          </a:p>
          <a:p>
            <a:pPr marL="257175" lvl="1" indent="-257175" defTabSz="685800">
              <a:spcBef>
                <a:spcPts val="375"/>
              </a:spcBef>
              <a:buClrTx/>
              <a:buFont typeface="Wingdings" panose="05000000000000000000" pitchFamily="2" charset="2"/>
              <a:buChar char="v"/>
            </a:pPr>
            <a:endParaRPr lang="en-US" sz="1500" kern="1200" dirty="0">
              <a:solidFill>
                <a:sysClr val="windowText" lastClr="000000"/>
              </a:solidFill>
              <a:ea typeface="+mn-ea"/>
            </a:endParaRPr>
          </a:p>
          <a:p>
            <a:pPr lvl="3" defTabSz="685800">
              <a:spcBef>
                <a:spcPts val="375"/>
              </a:spcBef>
              <a:buClrTx/>
            </a:pPr>
            <a:r>
              <a:rPr lang="en-US" sz="1500" kern="1200" dirty="0">
                <a:solidFill>
                  <a:sysClr val="windowText" lastClr="000000"/>
                </a:solidFill>
                <a:ea typeface="+mn-ea"/>
              </a:rPr>
              <a:t>What is to be populated in the External Evaluator section?</a:t>
            </a:r>
          </a:p>
          <a:p>
            <a:pPr lvl="3" defTabSz="685800">
              <a:spcBef>
                <a:spcPts val="375"/>
              </a:spcBef>
              <a:buClrTx/>
            </a:pPr>
            <a:endParaRPr lang="en-US" sz="1500" kern="1200" dirty="0">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Answer:</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a:p>
            <a:pPr lvl="1" defTabSz="685800">
              <a:spcBef>
                <a:spcPts val="375"/>
              </a:spcBef>
              <a:buClrTx/>
            </a:pPr>
            <a:r>
              <a:rPr lang="en-US" sz="1500" kern="1200" dirty="0">
                <a:solidFill>
                  <a:prstClr val="black"/>
                </a:solidFill>
                <a:ea typeface="+mn-ea"/>
              </a:rPr>
              <a:t>The External Evaluator is a field that was added to the model for versatility in the Program Evaluation Model. It is not being used by AzEDS for the 21</a:t>
            </a:r>
            <a:r>
              <a:rPr lang="en-US" sz="1500" kern="1200" baseline="30000" dirty="0">
                <a:solidFill>
                  <a:prstClr val="black"/>
                </a:solidFill>
                <a:ea typeface="+mn-ea"/>
              </a:rPr>
              <a:t>st</a:t>
            </a:r>
            <a:r>
              <a:rPr lang="en-US" sz="1500" kern="1200" dirty="0">
                <a:solidFill>
                  <a:prstClr val="black"/>
                </a:solidFill>
                <a:ea typeface="+mn-ea"/>
              </a:rPr>
              <a:t> CCLC Teacher Survey. Therefore, the External Evaluator may be omitted. </a:t>
            </a: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169049" y="278491"/>
            <a:ext cx="5684495"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000" dirty="0">
                <a:solidFill>
                  <a:srgbClr val="012169"/>
                </a:solidFill>
                <a:latin typeface="Segoe UI"/>
                <a:ea typeface="Open Sans"/>
                <a:cs typeface="Arial"/>
              </a:rPr>
              <a:t>21</a:t>
            </a:r>
            <a:r>
              <a:rPr lang="en-US" sz="2000" baseline="30000" dirty="0">
                <a:solidFill>
                  <a:srgbClr val="012169"/>
                </a:solidFill>
                <a:latin typeface="Segoe UI"/>
                <a:ea typeface="Open Sans"/>
                <a:cs typeface="Arial"/>
              </a:rPr>
              <a:t>st</a:t>
            </a:r>
            <a:r>
              <a:rPr lang="en-US" sz="2000" dirty="0">
                <a:solidFill>
                  <a:srgbClr val="012169"/>
                </a:solidFill>
                <a:latin typeface="Segoe UI"/>
                <a:ea typeface="Open Sans"/>
                <a:cs typeface="Arial"/>
              </a:rPr>
              <a:t> Century Community Learning Centers</a:t>
            </a:r>
          </a:p>
          <a:p>
            <a:pPr defTabSz="685800">
              <a:spcBef>
                <a:spcPts val="750"/>
              </a:spcBef>
              <a:buClrTx/>
            </a:pPr>
            <a:r>
              <a:rPr lang="en-US" sz="2800" dirty="0">
                <a:solidFill>
                  <a:srgbClr val="012169"/>
                </a:solidFill>
                <a:latin typeface="Segoe UI"/>
                <a:ea typeface="Open Sans"/>
                <a:cs typeface="Arial"/>
              </a:rPr>
              <a:t>Teacher Survey</a:t>
            </a:r>
            <a:endParaRPr lang="en-US" sz="2800" dirty="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4415" r="4415"/>
          <a:stretch>
            <a:fillRect/>
          </a:stretch>
        </p:blipFill>
        <p:spPr>
          <a:xfrm>
            <a:off x="6286184" y="704944"/>
            <a:ext cx="2552431" cy="3733612"/>
          </a:xfrm>
          <a:noFill/>
          <a:ln>
            <a:solidFill>
              <a:schemeClr val="accent1">
                <a:alpha val="1000"/>
              </a:schemeClr>
            </a:solidFill>
          </a:ln>
        </p:spPr>
      </p:pic>
    </p:spTree>
    <p:extLst>
      <p:ext uri="{BB962C8B-B14F-4D97-AF65-F5344CB8AC3E}">
        <p14:creationId xmlns:p14="http://schemas.microsoft.com/office/powerpoint/2010/main" val="2898935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329338"/>
            <a:ext cx="5548161" cy="373361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500" dirty="0">
                <a:solidFill>
                  <a:srgbClr val="E7E6E6">
                    <a:lumMod val="10000"/>
                  </a:srgbClr>
                </a:solidFill>
                <a:latin typeface="Arial"/>
                <a:cs typeface="Arial"/>
              </a:rPr>
              <a:t>Tribal Affiliations may now have the </a:t>
            </a:r>
            <a:r>
              <a:rPr lang="en-US" sz="1500" dirty="0" err="1">
                <a:solidFill>
                  <a:srgbClr val="E7E6E6">
                    <a:lumMod val="10000"/>
                  </a:srgbClr>
                </a:solidFill>
                <a:latin typeface="Arial"/>
                <a:cs typeface="Arial"/>
              </a:rPr>
              <a:t>IsEnrolled</a:t>
            </a:r>
            <a:r>
              <a:rPr lang="en-US" sz="1500" dirty="0">
                <a:solidFill>
                  <a:srgbClr val="E7E6E6">
                    <a:lumMod val="10000"/>
                  </a:srgbClr>
                </a:solidFill>
                <a:latin typeface="Arial"/>
                <a:cs typeface="Arial"/>
              </a:rPr>
              <a:t> flag for a given 1</a:t>
            </a:r>
            <a:r>
              <a:rPr lang="en-US" sz="1500" baseline="30000" dirty="0">
                <a:solidFill>
                  <a:srgbClr val="E7E6E6">
                    <a:lumMod val="10000"/>
                  </a:srgbClr>
                </a:solidFill>
                <a:latin typeface="Arial"/>
                <a:cs typeface="Arial"/>
              </a:rPr>
              <a:t>st</a:t>
            </a:r>
            <a:r>
              <a:rPr lang="en-US" sz="1500" dirty="0">
                <a:solidFill>
                  <a:srgbClr val="E7E6E6">
                    <a:lumMod val="10000"/>
                  </a:srgbClr>
                </a:solidFill>
                <a:latin typeface="Arial"/>
                <a:cs typeface="Arial"/>
              </a:rPr>
              <a:t> peoples nation.</a:t>
            </a:r>
            <a:br>
              <a:rPr lang="en-US" sz="1500" dirty="0">
                <a:solidFill>
                  <a:srgbClr val="E7E6E6">
                    <a:lumMod val="10000"/>
                  </a:srgbClr>
                </a:solidFill>
                <a:latin typeface="Arial"/>
                <a:cs typeface="Arial"/>
              </a:rPr>
            </a:br>
            <a:endParaRPr lang="en-US" sz="1500" dirty="0">
              <a:solidFill>
                <a:srgbClr val="E7E6E6">
                  <a:lumMod val="10000"/>
                </a:srgbClr>
              </a:solidFill>
            </a:endParaRPr>
          </a:p>
          <a:p>
            <a:pPr marL="257175" lvl="1" indent="-257175" defTabSz="685800">
              <a:spcBef>
                <a:spcPts val="375"/>
              </a:spcBef>
              <a:buClrTx/>
              <a:buFont typeface="Wingdings" panose="05000000000000000000" pitchFamily="2" charset="2"/>
              <a:buChar char="v"/>
            </a:pPr>
            <a:r>
              <a:rPr lang="en-US" sz="1500" kern="1200" dirty="0">
                <a:solidFill>
                  <a:sysClr val="windowText" lastClr="000000"/>
                </a:solidFill>
                <a:ea typeface="+mn-ea"/>
              </a:rPr>
              <a:t>The number of Tribal Affiliations may be multiple per student. However, only one of the Tribal Affiliations per student may have </a:t>
            </a:r>
            <a:r>
              <a:rPr lang="en-US" sz="1500" kern="1200" dirty="0" err="1">
                <a:solidFill>
                  <a:sysClr val="windowText" lastClr="000000"/>
                </a:solidFill>
                <a:ea typeface="+mn-ea"/>
              </a:rPr>
              <a:t>IsEnrolled</a:t>
            </a:r>
            <a:r>
              <a:rPr lang="en-US" sz="1500" kern="1200" dirty="0">
                <a:solidFill>
                  <a:sysClr val="windowText" lastClr="000000"/>
                </a:solidFill>
                <a:ea typeface="+mn-ea"/>
              </a:rPr>
              <a:t> indicated.</a:t>
            </a:r>
          </a:p>
          <a:p>
            <a:pPr marL="257175" lvl="1" indent="-257175" defTabSz="685800">
              <a:spcBef>
                <a:spcPts val="375"/>
              </a:spcBef>
              <a:buClrTx/>
              <a:buFont typeface="Wingdings" panose="05000000000000000000" pitchFamily="2" charset="2"/>
              <a:buChar char="v"/>
            </a:pPr>
            <a:endParaRPr lang="en-US" sz="1500" kern="1200" dirty="0">
              <a:solidFill>
                <a:sysClr val="windowText" lastClr="000000"/>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Enrollment for Tribal Affiliations may be different for each sovereign nation. Local Education Agencies are referred to the Office of Indian Education for guidance on indicating </a:t>
            </a:r>
            <a:r>
              <a:rPr lang="en-US" sz="1500" kern="1200" dirty="0" err="1">
                <a:solidFill>
                  <a:prstClr val="black"/>
                </a:solidFill>
                <a:ea typeface="+mn-ea"/>
              </a:rPr>
              <a:t>IsEnrolled</a:t>
            </a:r>
            <a:endParaRPr lang="en-US" sz="1500" kern="1200" dirty="0">
              <a:solidFill>
                <a:prstClr val="black"/>
              </a:solidFill>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169049" y="278491"/>
            <a:ext cx="5684495"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dirty="0">
                <a:solidFill>
                  <a:srgbClr val="012169"/>
                </a:solidFill>
                <a:latin typeface="Segoe UI"/>
                <a:ea typeface="Open Sans"/>
                <a:cs typeface="Arial"/>
              </a:rPr>
              <a:t>Office of Indian Education</a:t>
            </a:r>
          </a:p>
          <a:p>
            <a:pPr defTabSz="685800">
              <a:spcBef>
                <a:spcPts val="750"/>
              </a:spcBef>
              <a:buClrTx/>
            </a:pPr>
            <a:r>
              <a:rPr lang="en-US" sz="2800" dirty="0" err="1">
                <a:solidFill>
                  <a:srgbClr val="012169"/>
                </a:solidFill>
                <a:latin typeface="Segoe UI"/>
                <a:ea typeface="Open Sans"/>
                <a:cs typeface="Arial"/>
              </a:rPr>
              <a:t>IsEnrolled</a:t>
            </a:r>
            <a:endParaRPr lang="en-US" sz="2800" dirty="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4415" r="4415"/>
          <a:stretch>
            <a:fillRect/>
          </a:stretch>
        </p:blipFill>
        <p:spPr>
          <a:xfrm>
            <a:off x="6286184" y="704944"/>
            <a:ext cx="2552431" cy="3733612"/>
          </a:xfrm>
          <a:noFill/>
          <a:ln>
            <a:solidFill>
              <a:schemeClr val="accent1">
                <a:alpha val="1000"/>
              </a:schemeClr>
            </a:solidFill>
          </a:ln>
        </p:spPr>
      </p:pic>
    </p:spTree>
    <p:extLst>
      <p:ext uri="{BB962C8B-B14F-4D97-AF65-F5344CB8AC3E}">
        <p14:creationId xmlns:p14="http://schemas.microsoft.com/office/powerpoint/2010/main" val="678932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083101"/>
            <a:ext cx="5548161" cy="385258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400" dirty="0">
                <a:solidFill>
                  <a:srgbClr val="E7E6E6">
                    <a:lumMod val="10000"/>
                  </a:srgbClr>
                </a:solidFill>
                <a:latin typeface="Arial"/>
                <a:cs typeface="Arial"/>
              </a:rPr>
              <a:t>Frequently Asked Question:</a:t>
            </a:r>
          </a:p>
          <a:p>
            <a:pPr marL="257175" indent="-257175" defTabSz="685800">
              <a:buClrTx/>
              <a:buFont typeface="Wingdings" panose="05000000000000000000" pitchFamily="2" charset="2"/>
              <a:buChar char="v"/>
            </a:pPr>
            <a:endParaRPr lang="en-US" sz="1400" dirty="0">
              <a:solidFill>
                <a:srgbClr val="E7E6E6">
                  <a:lumMod val="10000"/>
                </a:srgbClr>
              </a:solidFill>
              <a:latin typeface="Arial"/>
              <a:cs typeface="Arial"/>
            </a:endParaRPr>
          </a:p>
          <a:p>
            <a:pPr defTabSz="685800">
              <a:buClrTx/>
            </a:pPr>
            <a:r>
              <a:rPr lang="en-US" sz="1400" dirty="0">
                <a:solidFill>
                  <a:srgbClr val="E7E6E6">
                    <a:lumMod val="10000"/>
                  </a:srgbClr>
                </a:solidFill>
                <a:latin typeface="Arial"/>
                <a:cs typeface="Arial"/>
              </a:rPr>
              <a:t>With the Least Restrictive Environment (LRE) L, a.k.a. Program L, belonging to a student not on an IEP, what do we need to submit for the Education Organization Responsibility Association?</a:t>
            </a:r>
            <a:endParaRPr lang="en-US" dirty="0">
              <a:solidFill>
                <a:srgbClr val="E7E6E6">
                  <a:lumMod val="10000"/>
                </a:srgbClr>
              </a:solidFill>
              <a:latin typeface="Arial"/>
              <a:cs typeface="Arial"/>
            </a:endParaRPr>
          </a:p>
          <a:p>
            <a:pPr marL="257175" indent="-257175" defTabSz="685800">
              <a:buClrTx/>
              <a:buFont typeface="Wingdings" panose="05000000000000000000" pitchFamily="2" charset="2"/>
              <a:buChar char="v"/>
            </a:pPr>
            <a:endParaRPr lang="en-US" sz="1400" dirty="0">
              <a:solidFill>
                <a:srgbClr val="E7E6E6">
                  <a:lumMod val="10000"/>
                </a:srgbClr>
              </a:solidFill>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400" dirty="0">
                <a:solidFill>
                  <a:srgbClr val="012169"/>
                </a:solidFill>
                <a:latin typeface="Segoe UI"/>
                <a:ea typeface="Open Sans"/>
                <a:cs typeface="Arial"/>
              </a:rPr>
              <a:t>Exceptional Student Services (ESS) Update – Ancillary Needs / Program L</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4143076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083101"/>
            <a:ext cx="5548161" cy="385258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400" dirty="0">
                <a:solidFill>
                  <a:srgbClr val="E7E6E6">
                    <a:lumMod val="10000"/>
                  </a:srgbClr>
                </a:solidFill>
                <a:latin typeface="Arial"/>
                <a:cs typeface="Arial"/>
              </a:rPr>
              <a:t>Frequently Asked Question:</a:t>
            </a:r>
          </a:p>
          <a:p>
            <a:pPr marL="257175" indent="-257175" defTabSz="685800">
              <a:buClrTx/>
              <a:buFont typeface="Wingdings" panose="05000000000000000000" pitchFamily="2" charset="2"/>
              <a:buChar char="v"/>
            </a:pPr>
            <a:endParaRPr lang="en-US" sz="1400" dirty="0">
              <a:solidFill>
                <a:srgbClr val="E7E6E6">
                  <a:lumMod val="10000"/>
                </a:srgbClr>
              </a:solidFill>
              <a:latin typeface="Arial"/>
              <a:cs typeface="Arial"/>
            </a:endParaRPr>
          </a:p>
          <a:p>
            <a:pPr defTabSz="685800">
              <a:buClrTx/>
            </a:pPr>
            <a:r>
              <a:rPr lang="en-US" sz="1400" dirty="0">
                <a:solidFill>
                  <a:srgbClr val="E7E6E6">
                    <a:lumMod val="10000"/>
                  </a:srgbClr>
                </a:solidFill>
                <a:latin typeface="Arial"/>
                <a:cs typeface="Arial"/>
              </a:rPr>
              <a:t>With the Least Restrictive Environment (LRE) L, a.k.a. Program L, belonging to a student not on an IEP, what do we need to submit for the Education Organization Responsibility Association?</a:t>
            </a:r>
            <a:endParaRPr lang="en-US" dirty="0">
              <a:solidFill>
                <a:srgbClr val="E7E6E6">
                  <a:lumMod val="10000"/>
                </a:srgbClr>
              </a:solidFill>
              <a:latin typeface="Arial"/>
              <a:cs typeface="Arial"/>
            </a:endParaRPr>
          </a:p>
          <a:p>
            <a:pPr marL="257175" indent="-257175" defTabSz="685800">
              <a:buClrTx/>
              <a:buFont typeface="Wingdings" panose="05000000000000000000" pitchFamily="2" charset="2"/>
              <a:buChar char="v"/>
            </a:pPr>
            <a:endParaRPr lang="en-US" sz="1400" dirty="0">
              <a:solidFill>
                <a:srgbClr val="E7E6E6">
                  <a:lumMod val="10000"/>
                </a:srgbClr>
              </a:solidFill>
            </a:endParaRPr>
          </a:p>
          <a:p>
            <a:pPr marL="257175" lvl="1" indent="-257175" defTabSz="685800">
              <a:spcBef>
                <a:spcPts val="375"/>
              </a:spcBef>
              <a:buClrTx/>
              <a:buFont typeface="Wingdings" panose="05000000000000000000" pitchFamily="2" charset="2"/>
              <a:buChar char="v"/>
            </a:pPr>
            <a:r>
              <a:rPr lang="en-US" kern="1200" dirty="0">
                <a:solidFill>
                  <a:sysClr val="windowText" lastClr="000000"/>
                </a:solidFill>
                <a:ea typeface="+mn-ea"/>
              </a:rPr>
              <a:t>Answer:</a:t>
            </a:r>
          </a:p>
          <a:p>
            <a:pPr marL="257175" lvl="1" indent="-257175" defTabSz="685800">
              <a:spcBef>
                <a:spcPts val="375"/>
              </a:spcBef>
              <a:buClrTx/>
              <a:buFont typeface="Wingdings" panose="05000000000000000000" pitchFamily="2" charset="2"/>
              <a:buChar char="v"/>
            </a:pPr>
            <a:endParaRPr lang="en-US" sz="1500" kern="1200" dirty="0">
              <a:solidFill>
                <a:sysClr val="windowText" lastClr="000000"/>
              </a:solidFill>
              <a:ea typeface="+mn-ea"/>
            </a:endParaRPr>
          </a:p>
          <a:p>
            <a:pPr lvl="1" defTabSz="685800">
              <a:spcBef>
                <a:spcPts val="375"/>
              </a:spcBef>
              <a:buClrTx/>
            </a:pPr>
            <a:r>
              <a:rPr lang="en-US" kern="1200" dirty="0">
                <a:solidFill>
                  <a:sysClr val="windowText" lastClr="000000"/>
                </a:solidFill>
                <a:ea typeface="+mn-ea"/>
              </a:rPr>
              <a:t>Since a student with a LRE L will not be on an IEP, the Education Organization Responsibility Association will not be submitted for the time period of LRE L. Business rule -40050 will be modified to not fail during a period of LRE L.</a:t>
            </a:r>
          </a:p>
          <a:p>
            <a:pPr lvl="1" defTabSz="685800">
              <a:spcBef>
                <a:spcPts val="375"/>
              </a:spcBef>
              <a:buClrTx/>
            </a:pPr>
            <a:endParaRPr lang="en-US" kern="1200" dirty="0">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400" dirty="0">
                <a:solidFill>
                  <a:srgbClr val="012169"/>
                </a:solidFill>
                <a:latin typeface="Segoe UI"/>
                <a:ea typeface="Open Sans"/>
                <a:cs typeface="Arial"/>
              </a:rPr>
              <a:t>Exceptional Student Services (ESS) Update – Ancillary Needs / Program L</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3756369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083101"/>
            <a:ext cx="5548161" cy="385258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400" dirty="0">
                <a:solidFill>
                  <a:srgbClr val="E7E6E6">
                    <a:lumMod val="10000"/>
                  </a:srgbClr>
                </a:solidFill>
                <a:latin typeface="Arial"/>
                <a:cs typeface="Arial"/>
              </a:rPr>
              <a:t>Frequently Asked Question:</a:t>
            </a:r>
          </a:p>
          <a:p>
            <a:pPr marL="257175" indent="-257175" defTabSz="685800">
              <a:buClrTx/>
              <a:buFont typeface="Wingdings" panose="05000000000000000000" pitchFamily="2" charset="2"/>
              <a:buChar char="v"/>
            </a:pPr>
            <a:endParaRPr lang="en-US" sz="1400" dirty="0">
              <a:solidFill>
                <a:srgbClr val="E7E6E6">
                  <a:lumMod val="10000"/>
                </a:srgbClr>
              </a:solidFill>
              <a:latin typeface="Arial"/>
              <a:cs typeface="Arial"/>
            </a:endParaRPr>
          </a:p>
          <a:p>
            <a:pPr defTabSz="685800">
              <a:buClrTx/>
            </a:pPr>
            <a:r>
              <a:rPr lang="en-US" sz="1400" dirty="0">
                <a:solidFill>
                  <a:srgbClr val="E7E6E6">
                    <a:lumMod val="10000"/>
                  </a:srgbClr>
                </a:solidFill>
                <a:latin typeface="Arial"/>
                <a:cs typeface="Arial"/>
              </a:rPr>
              <a:t>With the Least Restrictive Environment (LRE) L, a.k.a. Program L, belonging to a student not on an IEP, what do we need to submit for the Education Organization Responsibility Association?</a:t>
            </a:r>
            <a:endParaRPr lang="en-US" dirty="0">
              <a:solidFill>
                <a:srgbClr val="E7E6E6">
                  <a:lumMod val="10000"/>
                </a:srgbClr>
              </a:solidFill>
              <a:latin typeface="Arial"/>
              <a:cs typeface="Arial"/>
            </a:endParaRPr>
          </a:p>
          <a:p>
            <a:pPr marL="257175" indent="-257175" defTabSz="685800">
              <a:buClrTx/>
              <a:buFont typeface="Wingdings" panose="05000000000000000000" pitchFamily="2" charset="2"/>
              <a:buChar char="v"/>
            </a:pPr>
            <a:endParaRPr lang="en-US" sz="1400" dirty="0">
              <a:solidFill>
                <a:srgbClr val="E7E6E6">
                  <a:lumMod val="10000"/>
                </a:srgbClr>
              </a:solidFill>
            </a:endParaRPr>
          </a:p>
          <a:p>
            <a:pPr marL="257175" lvl="1" indent="-257175" defTabSz="685800">
              <a:spcBef>
                <a:spcPts val="375"/>
              </a:spcBef>
              <a:buClrTx/>
              <a:buFont typeface="Wingdings" panose="05000000000000000000" pitchFamily="2" charset="2"/>
              <a:buChar char="v"/>
            </a:pPr>
            <a:r>
              <a:rPr lang="en-US" kern="1200" dirty="0">
                <a:solidFill>
                  <a:sysClr val="windowText" lastClr="000000"/>
                </a:solidFill>
                <a:ea typeface="+mn-ea"/>
              </a:rPr>
              <a:t>Answer:</a:t>
            </a:r>
          </a:p>
          <a:p>
            <a:pPr marL="257175" lvl="1" indent="-257175" defTabSz="685800">
              <a:spcBef>
                <a:spcPts val="375"/>
              </a:spcBef>
              <a:buClrTx/>
              <a:buFont typeface="Wingdings" panose="05000000000000000000" pitchFamily="2" charset="2"/>
              <a:buChar char="v"/>
            </a:pPr>
            <a:endParaRPr lang="en-US" sz="1500" kern="1200" dirty="0">
              <a:solidFill>
                <a:sysClr val="windowText" lastClr="000000"/>
              </a:solidFill>
              <a:ea typeface="+mn-ea"/>
            </a:endParaRPr>
          </a:p>
          <a:p>
            <a:pPr lvl="1" defTabSz="685800">
              <a:spcBef>
                <a:spcPts val="375"/>
              </a:spcBef>
              <a:buClrTx/>
            </a:pPr>
            <a:r>
              <a:rPr lang="en-US" kern="1200" dirty="0">
                <a:solidFill>
                  <a:sysClr val="windowText" lastClr="000000"/>
                </a:solidFill>
                <a:ea typeface="+mn-ea"/>
              </a:rPr>
              <a:t>Since a student with a LRE L will not be on an IEP, the Education Organization Responsibility Association will not be submitted for the time period of LRE L. Business rule -40050 will be modified to not fail during a period of LRE L.</a:t>
            </a:r>
          </a:p>
          <a:p>
            <a:pPr lvl="1" defTabSz="685800">
              <a:spcBef>
                <a:spcPts val="375"/>
              </a:spcBef>
              <a:buClrTx/>
            </a:pPr>
            <a:endParaRPr lang="en-US" kern="1200" dirty="0">
              <a:solidFill>
                <a:sysClr val="windowText" lastClr="000000"/>
              </a:solidFill>
              <a:ea typeface="+mn-ea"/>
            </a:endParaRPr>
          </a:p>
          <a:p>
            <a:pPr lvl="1" defTabSz="685800">
              <a:spcBef>
                <a:spcPts val="375"/>
              </a:spcBef>
              <a:buClrTx/>
            </a:pPr>
            <a:r>
              <a:rPr lang="en-US" kern="1200" dirty="0">
                <a:solidFill>
                  <a:sysClr val="windowText" lastClr="000000"/>
                </a:solidFill>
                <a:ea typeface="+mn-ea"/>
              </a:rPr>
              <a:t>Additionally, the fields in the Student Special Education Program Association (SSEPA) may be null. It is sufficient to use the Student Program Association (SPA) for this program.</a:t>
            </a:r>
          </a:p>
          <a:p>
            <a:pPr lvl="1" defTabSz="685800">
              <a:spcBef>
                <a:spcPts val="375"/>
              </a:spcBef>
              <a:buClrTx/>
            </a:pPr>
            <a:endParaRPr lang="en-US" kern="1200" dirty="0">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400" dirty="0">
                <a:solidFill>
                  <a:srgbClr val="012169"/>
                </a:solidFill>
                <a:latin typeface="Segoe UI"/>
                <a:ea typeface="Open Sans"/>
                <a:cs typeface="Arial"/>
              </a:rPr>
              <a:t>Exceptional Student Services (ESS) Update – Ancillary Needs / Program L</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753372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EE0BA5-82A2-4430-AB85-2434E4B50C1C}"/>
              </a:ext>
            </a:extLst>
          </p:cNvPr>
          <p:cNvSpPr>
            <a:spLocks noGrp="1"/>
          </p:cNvSpPr>
          <p:nvPr>
            <p:ph type="body" sz="quarter" idx="10"/>
          </p:nvPr>
        </p:nvSpPr>
        <p:spPr>
          <a:xfrm>
            <a:off x="478316" y="278491"/>
            <a:ext cx="5139102" cy="673841"/>
          </a:xfrm>
        </p:spPr>
        <p:txBody>
          <a:bodyPr lIns="68580" tIns="34290" rIns="68580" bIns="34290" anchor="t"/>
          <a:lstStyle/>
          <a:p>
            <a:r>
              <a:rPr lang="en-US" sz="3300" dirty="0">
                <a:solidFill>
                  <a:srgbClr val="012169"/>
                </a:solidFill>
                <a:latin typeface="Segoe UI"/>
                <a:ea typeface="Open Sans"/>
                <a:cs typeface="Arial"/>
              </a:rPr>
              <a:t>FY2023 Q4 Agenda</a:t>
            </a:r>
            <a:endParaRPr lang="en-US" dirty="0">
              <a:solidFill>
                <a:srgbClr val="012169"/>
              </a:solidFill>
            </a:endParaRPr>
          </a:p>
        </p:txBody>
      </p:sp>
      <p:pic>
        <p:nvPicPr>
          <p:cNvPr id="1026" name="Picture 2">
            <a:extLst>
              <a:ext uri="{FF2B5EF4-FFF2-40B4-BE49-F238E27FC236}">
                <a16:creationId xmlns:a16="http://schemas.microsoft.com/office/drawing/2014/main" id="{0352459F-030A-651C-D342-675E3E438273}"/>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7607" r="7607"/>
          <a:stretch>
            <a:fillRect/>
          </a:stretch>
        </p:blipFill>
        <p:spPr bwMode="auto">
          <a:xfrm>
            <a:off x="6244390" y="615412"/>
            <a:ext cx="2574320" cy="37660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C94DC806-620E-BEE1-BBC5-30877973684A}"/>
              </a:ext>
            </a:extLst>
          </p:cNvPr>
          <p:cNvSpPr txBox="1">
            <a:spLocks/>
          </p:cNvSpPr>
          <p:nvPr/>
        </p:nvSpPr>
        <p:spPr>
          <a:xfrm>
            <a:off x="478316" y="894223"/>
            <a:ext cx="5375230" cy="4249277"/>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500" dirty="0">
                <a:solidFill>
                  <a:srgbClr val="E7E6E6">
                    <a:lumMod val="10000"/>
                  </a:srgbClr>
                </a:solidFill>
                <a:latin typeface="Arial" panose="020B0604020202020204"/>
                <a:cs typeface="Arial"/>
              </a:rPr>
              <a:t>News</a:t>
            </a:r>
          </a:p>
          <a:p>
            <a:pPr marL="257175" indent="-257175" defTabSz="685800">
              <a:buClrTx/>
              <a:buFont typeface="Wingdings" panose="05000000000000000000" pitchFamily="2" charset="2"/>
              <a:buChar char="v"/>
            </a:pPr>
            <a:endParaRPr lang="en-US" sz="1500" dirty="0">
              <a:solidFill>
                <a:srgbClr val="E7E6E6">
                  <a:lumMod val="10000"/>
                </a:srgbClr>
              </a:solidFill>
              <a:latin typeface="Arial" panose="020B0604020202020204"/>
              <a:cs typeface="Arial"/>
            </a:endParaRPr>
          </a:p>
          <a:p>
            <a:pPr marL="257175" indent="-257175" defTabSz="685800">
              <a:buClrTx/>
              <a:buFont typeface="Wingdings" panose="05000000000000000000" pitchFamily="2" charset="2"/>
              <a:buChar char="v"/>
            </a:pPr>
            <a:r>
              <a:rPr lang="en-US" sz="1500" dirty="0">
                <a:solidFill>
                  <a:srgbClr val="E7E6E6">
                    <a:lumMod val="10000"/>
                  </a:srgbClr>
                </a:solidFill>
                <a:latin typeface="Arial" panose="020B0604020202020204"/>
                <a:cs typeface="Arial"/>
              </a:rPr>
              <a:t>CTED Status Update (FY2023)</a:t>
            </a:r>
            <a:br>
              <a:rPr lang="en-US" sz="1500" dirty="0">
                <a:solidFill>
                  <a:srgbClr val="E7E6E6">
                    <a:lumMod val="10000"/>
                  </a:srgbClr>
                </a:solidFill>
                <a:latin typeface="Arial" panose="020B0604020202020204"/>
                <a:cs typeface="Arial"/>
              </a:rPr>
            </a:br>
            <a:endParaRPr lang="en-US" sz="1500" dirty="0">
              <a:solidFill>
                <a:srgbClr val="E7E6E6">
                  <a:lumMod val="10000"/>
                </a:srgbClr>
              </a:solidFill>
              <a:latin typeface="Arial" panose="020B0604020202020204"/>
            </a:endParaRPr>
          </a:p>
          <a:p>
            <a:pPr marL="257175" lvl="1" indent="-257175" defTabSz="685800">
              <a:spcBef>
                <a:spcPts val="375"/>
              </a:spcBef>
              <a:buClrTx/>
              <a:buFont typeface="Wingdings" panose="05000000000000000000" pitchFamily="2" charset="2"/>
              <a:buChar char="v"/>
            </a:pPr>
            <a:r>
              <a:rPr lang="en-US" sz="1500" kern="1200" dirty="0">
                <a:solidFill>
                  <a:sysClr val="windowText" lastClr="000000"/>
                </a:solidFill>
                <a:ea typeface="+mn-ea"/>
              </a:rPr>
              <a:t>21</a:t>
            </a:r>
            <a:r>
              <a:rPr lang="en-US" sz="1500" kern="1200" baseline="30000" dirty="0">
                <a:solidFill>
                  <a:sysClr val="windowText" lastClr="000000"/>
                </a:solidFill>
                <a:ea typeface="+mn-ea"/>
              </a:rPr>
              <a:t>st</a:t>
            </a:r>
            <a:r>
              <a:rPr lang="en-US" sz="1500" kern="1200" dirty="0">
                <a:solidFill>
                  <a:sysClr val="windowText" lastClr="000000"/>
                </a:solidFill>
                <a:ea typeface="+mn-ea"/>
              </a:rPr>
              <a:t> CCLC</a:t>
            </a:r>
          </a:p>
          <a:p>
            <a:pPr lvl="2" defTabSz="685800">
              <a:spcBef>
                <a:spcPts val="375"/>
              </a:spcBef>
              <a:buClrTx/>
            </a:pPr>
            <a:r>
              <a:rPr lang="en-US" sz="1500" kern="1200" dirty="0">
                <a:solidFill>
                  <a:sysClr val="windowText" lastClr="000000"/>
                </a:solidFill>
                <a:ea typeface="+mn-ea"/>
              </a:rPr>
              <a:t>	</a:t>
            </a:r>
            <a:r>
              <a:rPr lang="en-US" sz="1500" kern="1200" dirty="0" err="1">
                <a:solidFill>
                  <a:sysClr val="windowText" lastClr="000000"/>
                </a:solidFill>
                <a:ea typeface="+mn-ea"/>
              </a:rPr>
              <a:t>ActivityCode</a:t>
            </a:r>
            <a:r>
              <a:rPr lang="en-US" sz="1500" kern="1200" dirty="0">
                <a:solidFill>
                  <a:sysClr val="windowText" lastClr="000000"/>
                </a:solidFill>
                <a:ea typeface="+mn-ea"/>
              </a:rPr>
              <a:t> Standardization (FY2025)</a:t>
            </a:r>
          </a:p>
          <a:p>
            <a:pPr lvl="2" defTabSz="685800">
              <a:spcBef>
                <a:spcPts val="375"/>
              </a:spcBef>
              <a:buClrTx/>
            </a:pPr>
            <a:r>
              <a:rPr lang="en-US" sz="1500" kern="1200" dirty="0">
                <a:solidFill>
                  <a:sysClr val="windowText" lastClr="000000"/>
                </a:solidFill>
                <a:ea typeface="+mn-ea"/>
              </a:rPr>
              <a:t>	Teacher Survey</a:t>
            </a:r>
          </a:p>
          <a:p>
            <a:pPr lvl="2" defTabSz="685800">
              <a:spcBef>
                <a:spcPts val="375"/>
              </a:spcBef>
              <a:buClrTx/>
            </a:pPr>
            <a:endParaRPr lang="en-US" sz="1500" kern="1200" dirty="0">
              <a:ea typeface="+mn-ea"/>
            </a:endParaRPr>
          </a:p>
          <a:p>
            <a:pPr marL="257175" lvl="1" indent="-257175" defTabSz="685800">
              <a:spcBef>
                <a:spcPts val="375"/>
              </a:spcBef>
              <a:buClrTx/>
              <a:buFont typeface="Wingdings" panose="05000000000000000000" pitchFamily="2" charset="2"/>
              <a:buChar char="v"/>
            </a:pPr>
            <a:r>
              <a:rPr lang="en-US" sz="1500" kern="1200" dirty="0">
                <a:solidFill>
                  <a:sysClr val="windowText" lastClr="000000"/>
                </a:solidFill>
                <a:ea typeface="+mn-ea"/>
              </a:rPr>
              <a:t>OIE (</a:t>
            </a:r>
            <a:r>
              <a:rPr lang="en-US" sz="1500" kern="1200" dirty="0" err="1">
                <a:solidFill>
                  <a:sysClr val="windowText" lastClr="000000"/>
                </a:solidFill>
                <a:ea typeface="+mn-ea"/>
              </a:rPr>
              <a:t>IsEnrolled</a:t>
            </a:r>
            <a:r>
              <a:rPr lang="en-US" sz="1500" kern="1200" dirty="0">
                <a:solidFill>
                  <a:sysClr val="windowText" lastClr="000000"/>
                </a:solidFill>
                <a:ea typeface="+mn-ea"/>
              </a:rPr>
              <a:t>)</a:t>
            </a:r>
          </a:p>
          <a:p>
            <a:pPr marL="257175" lvl="1" indent="-257175" defTabSz="685800">
              <a:spcBef>
                <a:spcPts val="375"/>
              </a:spcBef>
              <a:buClrTx/>
              <a:buFont typeface="Wingdings" panose="05000000000000000000" pitchFamily="2" charset="2"/>
              <a:buChar char="v"/>
            </a:pPr>
            <a:endParaRPr lang="en-US" sz="1500" kern="1200" dirty="0">
              <a:solidFill>
                <a:sysClr val="windowText" lastClr="000000"/>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sysClr val="windowText" lastClr="000000"/>
                </a:solidFill>
                <a:ea typeface="+mn-ea"/>
              </a:rPr>
              <a:t>ESS Updates</a:t>
            </a:r>
          </a:p>
          <a:p>
            <a:pPr lvl="3" defTabSz="685800">
              <a:spcBef>
                <a:spcPts val="375"/>
              </a:spcBef>
              <a:buClrTx/>
            </a:pPr>
            <a:r>
              <a:rPr lang="en-US" sz="1500" kern="1200" dirty="0">
                <a:solidFill>
                  <a:sysClr val="windowText" lastClr="000000"/>
                </a:solidFill>
                <a:ea typeface="+mn-ea"/>
              </a:rPr>
              <a:t>	LRE L (Program L)</a:t>
            </a:r>
          </a:p>
          <a:p>
            <a:pPr lvl="3" defTabSz="685800">
              <a:spcBef>
                <a:spcPts val="375"/>
              </a:spcBef>
              <a:buClrTx/>
            </a:pPr>
            <a:r>
              <a:rPr lang="en-US" sz="1500" kern="1200" dirty="0">
                <a:solidFill>
                  <a:sysClr val="windowText" lastClr="000000"/>
                </a:solidFill>
                <a:ea typeface="+mn-ea"/>
              </a:rPr>
              <a:t>	Ancillary Needs</a:t>
            </a:r>
          </a:p>
          <a:p>
            <a:pPr marL="257175" lvl="1" indent="-257175" defTabSz="685800">
              <a:spcBef>
                <a:spcPts val="375"/>
              </a:spcBef>
              <a:buClrTx/>
              <a:buFont typeface="Wingdings" panose="05000000000000000000" pitchFamily="2" charset="2"/>
              <a:buChar char="v"/>
            </a:pPr>
            <a:endParaRPr lang="en-US" sz="1500" kern="1200" dirty="0">
              <a:solidFill>
                <a:sysClr val="windowText" lastClr="000000"/>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sysClr val="windowText" lastClr="000000"/>
                </a:solidFill>
                <a:ea typeface="+mn-ea"/>
              </a:rPr>
              <a:t>Discipline Data </a:t>
            </a:r>
            <a:br>
              <a:rPr lang="en-US" sz="1500" kern="1200" dirty="0">
                <a:solidFill>
                  <a:sysClr val="windowText" lastClr="000000"/>
                </a:solidFill>
                <a:ea typeface="+mn-ea"/>
              </a:rPr>
            </a:br>
            <a:endParaRPr lang="en-US" sz="1500" kern="1200" dirty="0">
              <a:ea typeface="+mn-ea"/>
            </a:endParaRPr>
          </a:p>
        </p:txBody>
      </p:sp>
    </p:spTree>
    <p:extLst>
      <p:ext uri="{BB962C8B-B14F-4D97-AF65-F5344CB8AC3E}">
        <p14:creationId xmlns:p14="http://schemas.microsoft.com/office/powerpoint/2010/main" val="2143623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083101"/>
            <a:ext cx="5548161" cy="385258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400" dirty="0">
                <a:solidFill>
                  <a:srgbClr val="E7E6E6">
                    <a:lumMod val="10000"/>
                  </a:srgbClr>
                </a:solidFill>
                <a:latin typeface="Arial"/>
                <a:cs typeface="Arial"/>
              </a:rPr>
              <a:t>Frequently Asked Question:</a:t>
            </a:r>
          </a:p>
          <a:p>
            <a:pPr marL="257175" indent="-257175" defTabSz="685800">
              <a:buClrTx/>
              <a:buFont typeface="Wingdings" panose="05000000000000000000" pitchFamily="2" charset="2"/>
              <a:buChar char="v"/>
            </a:pPr>
            <a:endParaRPr lang="en-US" sz="1400" dirty="0">
              <a:solidFill>
                <a:srgbClr val="E7E6E6">
                  <a:lumMod val="10000"/>
                </a:srgbClr>
              </a:solidFill>
              <a:latin typeface="Arial"/>
              <a:cs typeface="Arial"/>
            </a:endParaRPr>
          </a:p>
          <a:p>
            <a:pPr defTabSz="685800">
              <a:buClrTx/>
            </a:pPr>
            <a:r>
              <a:rPr lang="en-US" sz="1400" dirty="0">
                <a:solidFill>
                  <a:srgbClr val="E7E6E6">
                    <a:lumMod val="10000"/>
                  </a:srgbClr>
                </a:solidFill>
                <a:latin typeface="Arial"/>
                <a:cs typeface="Arial"/>
              </a:rPr>
              <a:t>When may a student have LRE L?</a:t>
            </a:r>
            <a:endParaRPr lang="en-US" dirty="0">
              <a:solidFill>
                <a:srgbClr val="E7E6E6">
                  <a:lumMod val="10000"/>
                </a:srgbClr>
              </a:solidFill>
              <a:latin typeface="Arial"/>
              <a:cs typeface="Arial"/>
            </a:endParaRPr>
          </a:p>
          <a:p>
            <a:pPr marL="257175" indent="-257175" defTabSz="685800">
              <a:buClrTx/>
              <a:buFont typeface="Wingdings" panose="05000000000000000000" pitchFamily="2" charset="2"/>
              <a:buChar char="v"/>
            </a:pPr>
            <a:endParaRPr lang="en-US" sz="1400" dirty="0">
              <a:solidFill>
                <a:srgbClr val="E7E6E6">
                  <a:lumMod val="10000"/>
                </a:srgbClr>
              </a:solidFill>
            </a:endParaRPr>
          </a:p>
          <a:p>
            <a:pPr lvl="1" defTabSz="685800">
              <a:spcBef>
                <a:spcPts val="375"/>
              </a:spcBef>
              <a:buClrTx/>
            </a:pPr>
            <a:endParaRPr lang="en-US" kern="1200" dirty="0">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400" dirty="0">
                <a:solidFill>
                  <a:srgbClr val="012169"/>
                </a:solidFill>
                <a:latin typeface="Segoe UI"/>
                <a:ea typeface="Open Sans"/>
                <a:cs typeface="Arial"/>
              </a:rPr>
              <a:t>Exceptional Student Services (ESS) Update – Ancillary Needs / Program L</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4047847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083101"/>
            <a:ext cx="5548161" cy="385258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400" dirty="0">
                <a:solidFill>
                  <a:srgbClr val="E7E6E6">
                    <a:lumMod val="10000"/>
                  </a:srgbClr>
                </a:solidFill>
                <a:latin typeface="Arial"/>
                <a:cs typeface="Arial"/>
              </a:rPr>
              <a:t>Frequently Asked Question:</a:t>
            </a:r>
          </a:p>
          <a:p>
            <a:pPr marL="257175" indent="-257175" defTabSz="685800">
              <a:buClrTx/>
              <a:buFont typeface="Wingdings" panose="05000000000000000000" pitchFamily="2" charset="2"/>
              <a:buChar char="v"/>
            </a:pPr>
            <a:endParaRPr lang="en-US" sz="1400" dirty="0">
              <a:solidFill>
                <a:srgbClr val="E7E6E6">
                  <a:lumMod val="10000"/>
                </a:srgbClr>
              </a:solidFill>
              <a:latin typeface="Arial"/>
              <a:cs typeface="Arial"/>
            </a:endParaRPr>
          </a:p>
          <a:p>
            <a:pPr defTabSz="685800">
              <a:buClrTx/>
            </a:pPr>
            <a:r>
              <a:rPr lang="en-US" sz="1400" dirty="0">
                <a:solidFill>
                  <a:srgbClr val="E7E6E6">
                    <a:lumMod val="10000"/>
                  </a:srgbClr>
                </a:solidFill>
                <a:latin typeface="Arial"/>
                <a:cs typeface="Arial"/>
              </a:rPr>
              <a:t>When may a student have LRE L?</a:t>
            </a:r>
            <a:endParaRPr lang="en-US" dirty="0">
              <a:solidFill>
                <a:srgbClr val="E7E6E6">
                  <a:lumMod val="10000"/>
                </a:srgbClr>
              </a:solidFill>
              <a:latin typeface="Arial"/>
              <a:cs typeface="Arial"/>
            </a:endParaRPr>
          </a:p>
          <a:p>
            <a:pPr marL="257175" indent="-257175" defTabSz="685800">
              <a:buClrTx/>
              <a:buFont typeface="Wingdings" panose="05000000000000000000" pitchFamily="2" charset="2"/>
              <a:buChar char="v"/>
            </a:pPr>
            <a:endParaRPr lang="en-US" sz="1400" dirty="0">
              <a:solidFill>
                <a:srgbClr val="E7E6E6">
                  <a:lumMod val="10000"/>
                </a:srgbClr>
              </a:solidFill>
            </a:endParaRPr>
          </a:p>
          <a:p>
            <a:pPr marL="257175" lvl="1" indent="-257175" defTabSz="685800">
              <a:spcBef>
                <a:spcPts val="375"/>
              </a:spcBef>
              <a:buClrTx/>
              <a:buFont typeface="Wingdings" panose="05000000000000000000" pitchFamily="2" charset="2"/>
              <a:buChar char="v"/>
            </a:pPr>
            <a:r>
              <a:rPr lang="en-US" kern="1200" dirty="0">
                <a:solidFill>
                  <a:sysClr val="windowText" lastClr="000000"/>
                </a:solidFill>
                <a:ea typeface="+mn-ea"/>
              </a:rPr>
              <a:t>Answer:</a:t>
            </a:r>
          </a:p>
          <a:p>
            <a:pPr marL="257175" lvl="1" indent="-257175" defTabSz="685800">
              <a:spcBef>
                <a:spcPts val="375"/>
              </a:spcBef>
              <a:buClrTx/>
              <a:buFont typeface="Wingdings" panose="05000000000000000000" pitchFamily="2" charset="2"/>
              <a:buChar char="v"/>
            </a:pPr>
            <a:endParaRPr lang="en-US" sz="1500" kern="1200" dirty="0">
              <a:solidFill>
                <a:sysClr val="windowText" lastClr="000000"/>
              </a:solidFill>
              <a:ea typeface="+mn-ea"/>
            </a:endParaRPr>
          </a:p>
          <a:p>
            <a:pPr lvl="1" defTabSz="685800">
              <a:spcBef>
                <a:spcPts val="375"/>
              </a:spcBef>
              <a:buClrTx/>
            </a:pPr>
            <a:r>
              <a:rPr lang="en-US" kern="1200" dirty="0">
                <a:solidFill>
                  <a:sysClr val="windowText" lastClr="000000"/>
                </a:solidFill>
                <a:ea typeface="+mn-ea"/>
              </a:rPr>
              <a:t>LRE L is used for students not on an IEP that receive one or more of the following ancillary services:</a:t>
            </a:r>
          </a:p>
          <a:p>
            <a:pPr marL="285750" lvl="1" indent="-285750" defTabSz="685800">
              <a:spcBef>
                <a:spcPts val="375"/>
              </a:spcBef>
              <a:buClrTx/>
              <a:buFont typeface="Wingdings" panose="05000000000000000000" pitchFamily="2" charset="2"/>
              <a:buChar char="Ø"/>
            </a:pPr>
            <a:r>
              <a:rPr lang="en-US" kern="1200" dirty="0">
                <a:solidFill>
                  <a:sysClr val="windowText" lastClr="000000"/>
                </a:solidFill>
                <a:ea typeface="+mn-ea"/>
              </a:rPr>
              <a:t>Physical Therapy</a:t>
            </a:r>
          </a:p>
          <a:p>
            <a:pPr marL="285750" lvl="1" indent="-285750" defTabSz="685800">
              <a:spcBef>
                <a:spcPts val="375"/>
              </a:spcBef>
              <a:buClrTx/>
              <a:buFont typeface="Wingdings" panose="05000000000000000000" pitchFamily="2" charset="2"/>
              <a:buChar char="Ø"/>
            </a:pPr>
            <a:r>
              <a:rPr lang="en-US" kern="1200" dirty="0">
                <a:solidFill>
                  <a:sysClr val="windowText" lastClr="000000"/>
                </a:solidFill>
                <a:ea typeface="+mn-ea"/>
              </a:rPr>
              <a:t>Occupational Therapy</a:t>
            </a:r>
          </a:p>
          <a:p>
            <a:pPr marL="285750" lvl="1" indent="-285750" defTabSz="685800">
              <a:spcBef>
                <a:spcPts val="375"/>
              </a:spcBef>
              <a:buClrTx/>
              <a:buFont typeface="Wingdings" panose="05000000000000000000" pitchFamily="2" charset="2"/>
              <a:buChar char="Ø"/>
            </a:pPr>
            <a:r>
              <a:rPr lang="en-US" kern="1200" dirty="0">
                <a:solidFill>
                  <a:sysClr val="windowText" lastClr="000000"/>
                </a:solidFill>
                <a:ea typeface="+mn-ea"/>
              </a:rPr>
              <a:t>Orientation and mobility training</a:t>
            </a:r>
          </a:p>
          <a:p>
            <a:pPr marL="285750" lvl="1" indent="-285750" defTabSz="685800">
              <a:spcBef>
                <a:spcPts val="375"/>
              </a:spcBef>
              <a:buClrTx/>
              <a:buFont typeface="Wingdings" panose="05000000000000000000" pitchFamily="2" charset="2"/>
              <a:buChar char="Ø"/>
            </a:pPr>
            <a:r>
              <a:rPr lang="en-US" kern="1200" dirty="0">
                <a:solidFill>
                  <a:sysClr val="windowText" lastClr="000000"/>
                </a:solidFill>
                <a:ea typeface="+mn-ea"/>
              </a:rPr>
              <a:t>Sign Language Interpretation Services</a:t>
            </a:r>
          </a:p>
          <a:p>
            <a:pPr lvl="1" defTabSz="685800">
              <a:spcBef>
                <a:spcPts val="375"/>
              </a:spcBef>
              <a:buClrTx/>
            </a:pPr>
            <a:endParaRPr lang="en-US" kern="1200" dirty="0">
              <a:solidFill>
                <a:sysClr val="windowText" lastClr="000000"/>
              </a:solidFill>
              <a:ea typeface="+mn-ea"/>
            </a:endParaRPr>
          </a:p>
          <a:p>
            <a:pPr lvl="1" defTabSz="685800">
              <a:spcBef>
                <a:spcPts val="375"/>
              </a:spcBef>
              <a:buClrTx/>
            </a:pPr>
            <a:endParaRPr lang="en-US" kern="1200" dirty="0">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400" dirty="0">
                <a:solidFill>
                  <a:srgbClr val="012169"/>
                </a:solidFill>
                <a:latin typeface="Segoe UI"/>
                <a:ea typeface="Open Sans"/>
                <a:cs typeface="Arial"/>
              </a:rPr>
              <a:t>Exceptional Student Services (ESS) Update – Ancillary Needs / Program L</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2449737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083101"/>
            <a:ext cx="5548161" cy="385258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400" dirty="0">
                <a:solidFill>
                  <a:srgbClr val="E7E6E6">
                    <a:lumMod val="10000"/>
                  </a:srgbClr>
                </a:solidFill>
                <a:latin typeface="Arial"/>
                <a:cs typeface="Arial"/>
              </a:rPr>
              <a:t>Frequently Asked Question:</a:t>
            </a:r>
          </a:p>
          <a:p>
            <a:pPr marL="257175" indent="-257175" defTabSz="685800">
              <a:buClrTx/>
              <a:buFont typeface="Wingdings" panose="05000000000000000000" pitchFamily="2" charset="2"/>
              <a:buChar char="v"/>
            </a:pPr>
            <a:endParaRPr lang="en-US" sz="1400" dirty="0">
              <a:solidFill>
                <a:srgbClr val="E7E6E6">
                  <a:lumMod val="10000"/>
                </a:srgbClr>
              </a:solidFill>
              <a:latin typeface="Arial"/>
              <a:cs typeface="Arial"/>
            </a:endParaRPr>
          </a:p>
          <a:p>
            <a:pPr defTabSz="685800">
              <a:buClrTx/>
            </a:pPr>
            <a:r>
              <a:rPr lang="en-US" sz="1400" dirty="0">
                <a:solidFill>
                  <a:srgbClr val="E7E6E6">
                    <a:lumMod val="10000"/>
                  </a:srgbClr>
                </a:solidFill>
                <a:latin typeface="Arial"/>
                <a:cs typeface="Arial"/>
              </a:rPr>
              <a:t>May any SPED Need be listed </a:t>
            </a:r>
            <a:r>
              <a:rPr lang="en-US" sz="1400" dirty="0" err="1">
                <a:solidFill>
                  <a:srgbClr val="E7E6E6">
                    <a:lumMod val="10000"/>
                  </a:srgbClr>
                </a:solidFill>
                <a:latin typeface="Arial"/>
                <a:cs typeface="Arial"/>
              </a:rPr>
              <a:t>IsAncillary</a:t>
            </a:r>
            <a:r>
              <a:rPr lang="en-US" sz="1400" dirty="0">
                <a:solidFill>
                  <a:srgbClr val="E7E6E6">
                    <a:lumMod val="10000"/>
                  </a:srgbClr>
                </a:solidFill>
                <a:latin typeface="Arial"/>
                <a:cs typeface="Arial"/>
              </a:rPr>
              <a:t>?</a:t>
            </a:r>
            <a:endParaRPr lang="en-US" dirty="0">
              <a:solidFill>
                <a:srgbClr val="E7E6E6">
                  <a:lumMod val="10000"/>
                </a:srgbClr>
              </a:solidFill>
              <a:latin typeface="Arial"/>
              <a:cs typeface="Arial"/>
            </a:endParaRPr>
          </a:p>
          <a:p>
            <a:pPr marL="257175" indent="-257175" defTabSz="685800">
              <a:buClrTx/>
              <a:buFont typeface="Wingdings" panose="05000000000000000000" pitchFamily="2" charset="2"/>
              <a:buChar char="v"/>
            </a:pPr>
            <a:endParaRPr lang="en-US" sz="1400" dirty="0">
              <a:solidFill>
                <a:srgbClr val="E7E6E6">
                  <a:lumMod val="10000"/>
                </a:srgbClr>
              </a:solidFill>
            </a:endParaRPr>
          </a:p>
          <a:p>
            <a:pPr lvl="1" defTabSz="685800">
              <a:spcBef>
                <a:spcPts val="375"/>
              </a:spcBef>
              <a:buClrTx/>
            </a:pPr>
            <a:endParaRPr lang="en-US" kern="1200" dirty="0">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400" dirty="0">
                <a:solidFill>
                  <a:srgbClr val="012169"/>
                </a:solidFill>
                <a:latin typeface="Segoe UI"/>
                <a:ea typeface="Open Sans"/>
                <a:cs typeface="Arial"/>
              </a:rPr>
              <a:t>Exceptional Student Services (ESS) Update – Ancillary Needs / Program L</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3549134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083101"/>
            <a:ext cx="5548161" cy="385258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400" dirty="0">
                <a:solidFill>
                  <a:srgbClr val="E7E6E6">
                    <a:lumMod val="10000"/>
                  </a:srgbClr>
                </a:solidFill>
                <a:latin typeface="Arial"/>
                <a:cs typeface="Arial"/>
              </a:rPr>
              <a:t>Frequently Asked Question:</a:t>
            </a:r>
          </a:p>
          <a:p>
            <a:pPr marL="257175" indent="-257175" defTabSz="685800">
              <a:buClrTx/>
              <a:buFont typeface="Wingdings" panose="05000000000000000000" pitchFamily="2" charset="2"/>
              <a:buChar char="v"/>
            </a:pPr>
            <a:endParaRPr lang="en-US" sz="1400" dirty="0">
              <a:solidFill>
                <a:srgbClr val="E7E6E6">
                  <a:lumMod val="10000"/>
                </a:srgbClr>
              </a:solidFill>
              <a:latin typeface="Arial"/>
              <a:cs typeface="Arial"/>
            </a:endParaRPr>
          </a:p>
          <a:p>
            <a:pPr defTabSz="685800">
              <a:buClrTx/>
            </a:pPr>
            <a:r>
              <a:rPr lang="en-US" sz="1400" dirty="0">
                <a:solidFill>
                  <a:srgbClr val="E7E6E6">
                    <a:lumMod val="10000"/>
                  </a:srgbClr>
                </a:solidFill>
                <a:latin typeface="Arial"/>
                <a:cs typeface="Arial"/>
              </a:rPr>
              <a:t>May any SPED Need be listed </a:t>
            </a:r>
            <a:r>
              <a:rPr lang="en-US" sz="1400" dirty="0" err="1">
                <a:solidFill>
                  <a:srgbClr val="E7E6E6">
                    <a:lumMod val="10000"/>
                  </a:srgbClr>
                </a:solidFill>
                <a:latin typeface="Arial"/>
                <a:cs typeface="Arial"/>
              </a:rPr>
              <a:t>IsAncillary</a:t>
            </a:r>
            <a:r>
              <a:rPr lang="en-US" sz="1400" dirty="0">
                <a:solidFill>
                  <a:srgbClr val="E7E6E6">
                    <a:lumMod val="10000"/>
                  </a:srgbClr>
                </a:solidFill>
                <a:latin typeface="Arial"/>
                <a:cs typeface="Arial"/>
              </a:rPr>
              <a:t>?</a:t>
            </a:r>
            <a:endParaRPr lang="en-US" dirty="0">
              <a:solidFill>
                <a:srgbClr val="E7E6E6">
                  <a:lumMod val="10000"/>
                </a:srgbClr>
              </a:solidFill>
              <a:latin typeface="Arial"/>
              <a:cs typeface="Arial"/>
            </a:endParaRPr>
          </a:p>
          <a:p>
            <a:pPr marL="257175" indent="-257175" defTabSz="685800">
              <a:buClrTx/>
              <a:buFont typeface="Wingdings" panose="05000000000000000000" pitchFamily="2" charset="2"/>
              <a:buChar char="v"/>
            </a:pPr>
            <a:endParaRPr lang="en-US" sz="1400" dirty="0">
              <a:solidFill>
                <a:srgbClr val="E7E6E6">
                  <a:lumMod val="10000"/>
                </a:srgbClr>
              </a:solidFill>
            </a:endParaRPr>
          </a:p>
          <a:p>
            <a:pPr marL="257175" lvl="1" indent="-257175" defTabSz="685800">
              <a:spcBef>
                <a:spcPts val="375"/>
              </a:spcBef>
              <a:buClrTx/>
              <a:buFont typeface="Wingdings" panose="05000000000000000000" pitchFamily="2" charset="2"/>
              <a:buChar char="v"/>
            </a:pPr>
            <a:r>
              <a:rPr lang="en-US" kern="1200" dirty="0">
                <a:solidFill>
                  <a:sysClr val="windowText" lastClr="000000"/>
                </a:solidFill>
                <a:ea typeface="+mn-ea"/>
              </a:rPr>
              <a:t>Answer:</a:t>
            </a:r>
          </a:p>
          <a:p>
            <a:pPr marL="257175" lvl="1" indent="-257175" defTabSz="685800">
              <a:spcBef>
                <a:spcPts val="375"/>
              </a:spcBef>
              <a:buClrTx/>
              <a:buFont typeface="Wingdings" panose="05000000000000000000" pitchFamily="2" charset="2"/>
              <a:buChar char="v"/>
            </a:pPr>
            <a:endParaRPr lang="en-US" sz="1500" kern="1200" dirty="0">
              <a:solidFill>
                <a:sysClr val="windowText" lastClr="000000"/>
              </a:solidFill>
              <a:ea typeface="+mn-ea"/>
            </a:endParaRPr>
          </a:p>
          <a:p>
            <a:pPr lvl="1" defTabSz="685800">
              <a:spcBef>
                <a:spcPts val="375"/>
              </a:spcBef>
              <a:buClrTx/>
            </a:pPr>
            <a:r>
              <a:rPr lang="en-US" kern="1200" dirty="0">
                <a:solidFill>
                  <a:sysClr val="windowText" lastClr="000000"/>
                </a:solidFill>
                <a:ea typeface="+mn-ea"/>
              </a:rPr>
              <a:t>No. Ancillary needs are limited to the following Group B needs:</a:t>
            </a:r>
          </a:p>
          <a:p>
            <a:pPr lvl="1" defTabSz="685800">
              <a:spcBef>
                <a:spcPts val="375"/>
              </a:spcBef>
              <a:buClrTx/>
            </a:pPr>
            <a:endParaRPr lang="en-US" kern="1200" dirty="0">
              <a:solidFill>
                <a:sysClr val="windowText" lastClr="000000"/>
              </a:solidFill>
              <a:ea typeface="+mn-ea"/>
            </a:endParaRPr>
          </a:p>
          <a:p>
            <a:pPr lvl="1" defTabSz="685800">
              <a:spcBef>
                <a:spcPts val="375"/>
              </a:spcBef>
              <a:buClrTx/>
            </a:pPr>
            <a:endParaRPr lang="en-US" kern="1200" dirty="0">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400" dirty="0">
                <a:solidFill>
                  <a:srgbClr val="012169"/>
                </a:solidFill>
                <a:latin typeface="Segoe UI"/>
                <a:ea typeface="Open Sans"/>
                <a:cs typeface="Arial"/>
              </a:rPr>
              <a:t>Exceptional Student Services (ESS) Update – Ancillary Needs / Program L</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graphicFrame>
        <p:nvGraphicFramePr>
          <p:cNvPr id="2" name="Table 2">
            <a:extLst>
              <a:ext uri="{FF2B5EF4-FFF2-40B4-BE49-F238E27FC236}">
                <a16:creationId xmlns:a16="http://schemas.microsoft.com/office/drawing/2014/main" id="{C338278F-7D4D-B108-FF36-A6A5FDF37986}"/>
              </a:ext>
            </a:extLst>
          </p:cNvPr>
          <p:cNvGraphicFramePr>
            <a:graphicFrameLocks noGrp="1"/>
          </p:cNvGraphicFramePr>
          <p:nvPr/>
        </p:nvGraphicFramePr>
        <p:xfrm>
          <a:off x="446730" y="2889783"/>
          <a:ext cx="5193234" cy="1709895"/>
        </p:xfrm>
        <a:graphic>
          <a:graphicData uri="http://schemas.openxmlformats.org/drawingml/2006/table">
            <a:tbl>
              <a:tblPr firstRow="1" bandRow="1"/>
              <a:tblGrid>
                <a:gridCol w="2596617">
                  <a:extLst>
                    <a:ext uri="{9D8B030D-6E8A-4147-A177-3AD203B41FA5}">
                      <a16:colId xmlns:a16="http://schemas.microsoft.com/office/drawing/2014/main" val="3679063977"/>
                    </a:ext>
                  </a:extLst>
                </a:gridCol>
                <a:gridCol w="2596617">
                  <a:extLst>
                    <a:ext uri="{9D8B030D-6E8A-4147-A177-3AD203B41FA5}">
                      <a16:colId xmlns:a16="http://schemas.microsoft.com/office/drawing/2014/main" val="3500597034"/>
                    </a:ext>
                  </a:extLst>
                </a:gridCol>
              </a:tblGrid>
              <a:tr h="341979">
                <a:tc>
                  <a:txBody>
                    <a:bodyPr/>
                    <a:lstStyle/>
                    <a:p>
                      <a:pPr marL="285750" indent="-285750">
                        <a:buFont typeface="Wingdings" panose="05000000000000000000" pitchFamily="2" charset="2"/>
                        <a:buChar char="Ø"/>
                      </a:pPr>
                      <a:r>
                        <a:rPr lang="en-US" dirty="0"/>
                        <a:t>A</a:t>
                      </a:r>
                    </a:p>
                  </a:txBody>
                  <a:tcPr/>
                </a:tc>
                <a:tc>
                  <a:txBody>
                    <a:bodyPr/>
                    <a:lstStyle/>
                    <a:p>
                      <a:pPr marL="285750" indent="-285750">
                        <a:buFont typeface="Wingdings" panose="05000000000000000000" pitchFamily="2" charset="2"/>
                        <a:buChar char="Ø"/>
                      </a:pPr>
                      <a:r>
                        <a:rPr lang="en-US" dirty="0"/>
                        <a:t>OI</a:t>
                      </a:r>
                    </a:p>
                  </a:txBody>
                  <a:tcPr/>
                </a:tc>
                <a:extLst>
                  <a:ext uri="{0D108BD9-81ED-4DB2-BD59-A6C34878D82A}">
                    <a16:rowId xmlns:a16="http://schemas.microsoft.com/office/drawing/2014/main" val="2647155398"/>
                  </a:ext>
                </a:extLst>
              </a:tr>
              <a:tr h="341979">
                <a:tc>
                  <a:txBody>
                    <a:bodyPr/>
                    <a:lstStyle/>
                    <a:p>
                      <a:pPr marL="285750" indent="-285750">
                        <a:buFont typeface="Wingdings" panose="05000000000000000000" pitchFamily="2" charset="2"/>
                        <a:buChar char="Ø"/>
                      </a:pPr>
                      <a:r>
                        <a:rPr lang="en-US" dirty="0"/>
                        <a:t>HI</a:t>
                      </a:r>
                    </a:p>
                  </a:txBody>
                  <a:tcPr/>
                </a:tc>
                <a:tc>
                  <a:txBody>
                    <a:bodyPr/>
                    <a:lstStyle/>
                    <a:p>
                      <a:pPr marL="285750" indent="-285750">
                        <a:buFont typeface="Wingdings" panose="05000000000000000000" pitchFamily="2" charset="2"/>
                        <a:buChar char="Ø"/>
                      </a:pPr>
                      <a:r>
                        <a:rPr lang="en-US" dirty="0"/>
                        <a:t>SID</a:t>
                      </a:r>
                    </a:p>
                  </a:txBody>
                  <a:tcPr/>
                </a:tc>
                <a:extLst>
                  <a:ext uri="{0D108BD9-81ED-4DB2-BD59-A6C34878D82A}">
                    <a16:rowId xmlns:a16="http://schemas.microsoft.com/office/drawing/2014/main" val="2572229477"/>
                  </a:ext>
                </a:extLst>
              </a:tr>
              <a:tr h="341979">
                <a:tc>
                  <a:txBody>
                    <a:bodyPr/>
                    <a:lstStyle/>
                    <a:p>
                      <a:pPr marL="285750" indent="-285750">
                        <a:buFont typeface="Wingdings" panose="05000000000000000000" pitchFamily="2" charset="2"/>
                        <a:buChar char="Ø"/>
                      </a:pPr>
                      <a:r>
                        <a:rPr lang="en-US" dirty="0"/>
                        <a:t>MD</a:t>
                      </a:r>
                    </a:p>
                  </a:txBody>
                  <a:tcPr/>
                </a:tc>
                <a:tc>
                  <a:txBody>
                    <a:bodyPr/>
                    <a:lstStyle/>
                    <a:p>
                      <a:pPr marL="285750" indent="-285750">
                        <a:buFont typeface="Wingdings" panose="05000000000000000000" pitchFamily="2" charset="2"/>
                        <a:buChar char="Ø"/>
                      </a:pPr>
                      <a:r>
                        <a:rPr lang="en-US" dirty="0"/>
                        <a:t>ED-P</a:t>
                      </a:r>
                    </a:p>
                  </a:txBody>
                  <a:tcPr/>
                </a:tc>
                <a:extLst>
                  <a:ext uri="{0D108BD9-81ED-4DB2-BD59-A6C34878D82A}">
                    <a16:rowId xmlns:a16="http://schemas.microsoft.com/office/drawing/2014/main" val="2778273354"/>
                  </a:ext>
                </a:extLst>
              </a:tr>
              <a:tr h="341979">
                <a:tc>
                  <a:txBody>
                    <a:bodyPr/>
                    <a:lstStyle/>
                    <a:p>
                      <a:pPr marL="285750" indent="-285750">
                        <a:buFont typeface="Wingdings" panose="05000000000000000000" pitchFamily="2" charset="2"/>
                        <a:buChar char="Ø"/>
                      </a:pPr>
                      <a:r>
                        <a:rPr lang="en-US" dirty="0"/>
                        <a:t>MDSI</a:t>
                      </a:r>
                    </a:p>
                  </a:txBody>
                  <a:tcPr/>
                </a:tc>
                <a:tc>
                  <a:txBody>
                    <a:bodyPr/>
                    <a:lstStyle/>
                    <a:p>
                      <a:pPr marL="285750" indent="-285750">
                        <a:buFont typeface="Wingdings" panose="05000000000000000000" pitchFamily="2" charset="2"/>
                        <a:buChar char="Ø"/>
                      </a:pPr>
                      <a:r>
                        <a:rPr lang="en-US" dirty="0"/>
                        <a:t>VI</a:t>
                      </a:r>
                    </a:p>
                  </a:txBody>
                  <a:tcPr/>
                </a:tc>
                <a:extLst>
                  <a:ext uri="{0D108BD9-81ED-4DB2-BD59-A6C34878D82A}">
                    <a16:rowId xmlns:a16="http://schemas.microsoft.com/office/drawing/2014/main" val="4037475114"/>
                  </a:ext>
                </a:extLst>
              </a:tr>
              <a:tr h="341979">
                <a:tc>
                  <a:txBody>
                    <a:bodyPr/>
                    <a:lstStyle/>
                    <a:p>
                      <a:pPr marL="285750" indent="-285750">
                        <a:buFont typeface="Wingdings" panose="05000000000000000000" pitchFamily="2" charset="2"/>
                        <a:buChar char="Ø"/>
                      </a:pPr>
                      <a:r>
                        <a:rPr lang="en-US" dirty="0"/>
                        <a:t>MOID</a:t>
                      </a:r>
                    </a:p>
                  </a:txBody>
                  <a:tcPr/>
                </a:tc>
                <a:tc>
                  <a:txBody>
                    <a:bodyPr/>
                    <a:lstStyle/>
                    <a:p>
                      <a:pPr marL="285750" indent="-285750">
                        <a:buFont typeface="Wingdings" panose="05000000000000000000" pitchFamily="2" charset="2"/>
                        <a:buChar char="Ø"/>
                      </a:pPr>
                      <a:r>
                        <a:rPr lang="en-US" dirty="0"/>
                        <a:t>PSD</a:t>
                      </a:r>
                    </a:p>
                  </a:txBody>
                  <a:tcPr/>
                </a:tc>
                <a:extLst>
                  <a:ext uri="{0D108BD9-81ED-4DB2-BD59-A6C34878D82A}">
                    <a16:rowId xmlns:a16="http://schemas.microsoft.com/office/drawing/2014/main" val="3281655027"/>
                  </a:ext>
                </a:extLst>
              </a:tr>
            </a:tbl>
          </a:graphicData>
        </a:graphic>
      </p:graphicFrame>
    </p:spTree>
    <p:extLst>
      <p:ext uri="{BB962C8B-B14F-4D97-AF65-F5344CB8AC3E}">
        <p14:creationId xmlns:p14="http://schemas.microsoft.com/office/powerpoint/2010/main" val="2472042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083101"/>
            <a:ext cx="5548161" cy="385258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400" dirty="0">
                <a:solidFill>
                  <a:srgbClr val="E7E6E6">
                    <a:lumMod val="10000"/>
                  </a:srgbClr>
                </a:solidFill>
                <a:latin typeface="Arial"/>
                <a:cs typeface="Arial"/>
              </a:rPr>
              <a:t>Frequently Asked Question:</a:t>
            </a:r>
          </a:p>
          <a:p>
            <a:pPr marL="257175" indent="-257175" defTabSz="685800">
              <a:buClrTx/>
              <a:buFont typeface="Wingdings" panose="05000000000000000000" pitchFamily="2" charset="2"/>
              <a:buChar char="v"/>
            </a:pPr>
            <a:endParaRPr lang="en-US" sz="1400" dirty="0">
              <a:solidFill>
                <a:srgbClr val="E7E6E6">
                  <a:lumMod val="10000"/>
                </a:srgbClr>
              </a:solidFill>
              <a:latin typeface="Arial"/>
              <a:cs typeface="Arial"/>
            </a:endParaRPr>
          </a:p>
          <a:p>
            <a:pPr defTabSz="685800">
              <a:buClrTx/>
            </a:pPr>
            <a:r>
              <a:rPr lang="en-US" sz="1400" dirty="0">
                <a:solidFill>
                  <a:srgbClr val="E7E6E6">
                    <a:lumMod val="10000"/>
                  </a:srgbClr>
                </a:solidFill>
                <a:latin typeface="Arial"/>
                <a:cs typeface="Arial"/>
              </a:rPr>
              <a:t>LRE L listed some services that were required. Are there any Ancillary Needs for students on an IEP?</a:t>
            </a:r>
            <a:endParaRPr lang="en-US" dirty="0">
              <a:solidFill>
                <a:srgbClr val="E7E6E6">
                  <a:lumMod val="10000"/>
                </a:srgbClr>
              </a:solidFill>
              <a:latin typeface="Arial"/>
              <a:cs typeface="Arial"/>
            </a:endParaRPr>
          </a:p>
          <a:p>
            <a:pPr marL="257175" indent="-257175" defTabSz="685800">
              <a:buClrTx/>
              <a:buFont typeface="Wingdings" panose="05000000000000000000" pitchFamily="2" charset="2"/>
              <a:buChar char="v"/>
            </a:pPr>
            <a:endParaRPr lang="en-US" sz="1400" dirty="0">
              <a:solidFill>
                <a:srgbClr val="E7E6E6">
                  <a:lumMod val="10000"/>
                </a:srgbClr>
              </a:solidFill>
            </a:endParaRPr>
          </a:p>
          <a:p>
            <a:pPr lvl="1" defTabSz="685800">
              <a:spcBef>
                <a:spcPts val="375"/>
              </a:spcBef>
              <a:buClrTx/>
            </a:pPr>
            <a:endParaRPr lang="en-US" kern="1200" dirty="0">
              <a:solidFill>
                <a:sysClr val="windowText" lastClr="000000"/>
              </a:solidFill>
              <a:ea typeface="+mn-ea"/>
            </a:endParaRPr>
          </a:p>
          <a:p>
            <a:pPr lvl="1" defTabSz="685800">
              <a:spcBef>
                <a:spcPts val="375"/>
              </a:spcBef>
              <a:buClrTx/>
            </a:pPr>
            <a:endParaRPr lang="en-US" kern="1200" dirty="0">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400" dirty="0">
                <a:solidFill>
                  <a:srgbClr val="012169"/>
                </a:solidFill>
                <a:latin typeface="Segoe UI"/>
                <a:ea typeface="Open Sans"/>
                <a:cs typeface="Arial"/>
              </a:rPr>
              <a:t>Exceptional Student Services (ESS) Update – Ancillary Needs / Program L</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3140483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083101"/>
            <a:ext cx="5548161" cy="385258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400" dirty="0">
                <a:solidFill>
                  <a:srgbClr val="E7E6E6">
                    <a:lumMod val="10000"/>
                  </a:srgbClr>
                </a:solidFill>
                <a:latin typeface="Arial"/>
                <a:cs typeface="Arial"/>
              </a:rPr>
              <a:t>Frequently Asked Question:</a:t>
            </a:r>
          </a:p>
          <a:p>
            <a:pPr marL="257175" indent="-257175" defTabSz="685800">
              <a:buClrTx/>
              <a:buFont typeface="Wingdings" panose="05000000000000000000" pitchFamily="2" charset="2"/>
              <a:buChar char="v"/>
            </a:pPr>
            <a:endParaRPr lang="en-US" sz="1400" dirty="0">
              <a:solidFill>
                <a:srgbClr val="E7E6E6">
                  <a:lumMod val="10000"/>
                </a:srgbClr>
              </a:solidFill>
              <a:latin typeface="Arial"/>
              <a:cs typeface="Arial"/>
            </a:endParaRPr>
          </a:p>
          <a:p>
            <a:pPr defTabSz="685800">
              <a:buClrTx/>
            </a:pPr>
            <a:r>
              <a:rPr lang="en-US" sz="1400" dirty="0">
                <a:solidFill>
                  <a:srgbClr val="E7E6E6">
                    <a:lumMod val="10000"/>
                  </a:srgbClr>
                </a:solidFill>
                <a:latin typeface="Arial"/>
                <a:cs typeface="Arial"/>
              </a:rPr>
              <a:t>LRE L listed some services that were required. Are there any Ancillary Needs for students on an IEP?</a:t>
            </a:r>
            <a:endParaRPr lang="en-US" dirty="0">
              <a:solidFill>
                <a:srgbClr val="E7E6E6">
                  <a:lumMod val="10000"/>
                </a:srgbClr>
              </a:solidFill>
              <a:latin typeface="Arial"/>
              <a:cs typeface="Arial"/>
            </a:endParaRPr>
          </a:p>
          <a:p>
            <a:pPr marL="257175" indent="-257175" defTabSz="685800">
              <a:buClrTx/>
              <a:buFont typeface="Wingdings" panose="05000000000000000000" pitchFamily="2" charset="2"/>
              <a:buChar char="v"/>
            </a:pPr>
            <a:endParaRPr lang="en-US" sz="1400" dirty="0">
              <a:solidFill>
                <a:srgbClr val="E7E6E6">
                  <a:lumMod val="10000"/>
                </a:srgbClr>
              </a:solidFill>
            </a:endParaRPr>
          </a:p>
          <a:p>
            <a:pPr marL="257175" lvl="1" indent="-257175" defTabSz="685800">
              <a:spcBef>
                <a:spcPts val="375"/>
              </a:spcBef>
              <a:buClrTx/>
              <a:buFont typeface="Wingdings" panose="05000000000000000000" pitchFamily="2" charset="2"/>
              <a:buChar char="v"/>
            </a:pPr>
            <a:r>
              <a:rPr lang="en-US" kern="1200" dirty="0">
                <a:solidFill>
                  <a:sysClr val="windowText" lastClr="000000"/>
                </a:solidFill>
                <a:ea typeface="+mn-ea"/>
              </a:rPr>
              <a:t>Answer:</a:t>
            </a:r>
          </a:p>
          <a:p>
            <a:pPr marL="257175" lvl="1" indent="-257175" defTabSz="685800">
              <a:spcBef>
                <a:spcPts val="375"/>
              </a:spcBef>
              <a:buClrTx/>
              <a:buFont typeface="Wingdings" panose="05000000000000000000" pitchFamily="2" charset="2"/>
              <a:buChar char="v"/>
            </a:pPr>
            <a:endParaRPr lang="en-US" sz="1500" kern="1200" dirty="0">
              <a:solidFill>
                <a:sysClr val="windowText" lastClr="000000"/>
              </a:solidFill>
              <a:ea typeface="+mn-ea"/>
            </a:endParaRPr>
          </a:p>
          <a:p>
            <a:pPr marL="285750" lvl="1" indent="-285750" defTabSz="685800">
              <a:spcBef>
                <a:spcPts val="375"/>
              </a:spcBef>
              <a:buClrTx/>
              <a:buFont typeface="Wingdings" panose="05000000000000000000" pitchFamily="2" charset="2"/>
              <a:buChar char="Ø"/>
            </a:pPr>
            <a:r>
              <a:rPr lang="en-US" kern="1200" dirty="0">
                <a:solidFill>
                  <a:sysClr val="windowText" lastClr="000000"/>
                </a:solidFill>
                <a:ea typeface="+mn-ea"/>
              </a:rPr>
              <a:t>Yes. In addition to the ancillary services for LRE L, if a student on an IEP requires a full-time aide to help the student, then that may qualify for an ancillary need while on an IEP.</a:t>
            </a:r>
          </a:p>
          <a:p>
            <a:pPr marL="285750" lvl="1" indent="-285750" defTabSz="685800">
              <a:spcBef>
                <a:spcPts val="375"/>
              </a:spcBef>
              <a:buClrTx/>
              <a:buFont typeface="Wingdings" panose="05000000000000000000" pitchFamily="2" charset="2"/>
              <a:buChar char="Ø"/>
            </a:pPr>
            <a:endParaRPr lang="en-US" kern="1200" dirty="0">
              <a:solidFill>
                <a:sysClr val="windowText" lastClr="000000"/>
              </a:solidFill>
              <a:ea typeface="+mn-ea"/>
            </a:endParaRPr>
          </a:p>
          <a:p>
            <a:pPr lvl="1" defTabSz="685800">
              <a:spcBef>
                <a:spcPts val="375"/>
              </a:spcBef>
              <a:buClrTx/>
            </a:pPr>
            <a:endParaRPr lang="en-US" kern="1200" dirty="0">
              <a:solidFill>
                <a:sysClr val="windowText" lastClr="000000"/>
              </a:solidFill>
              <a:ea typeface="+mn-ea"/>
            </a:endParaRPr>
          </a:p>
          <a:p>
            <a:pPr lvl="1" defTabSz="685800">
              <a:spcBef>
                <a:spcPts val="375"/>
              </a:spcBef>
              <a:buClrTx/>
            </a:pPr>
            <a:endParaRPr lang="en-US" kern="1200" dirty="0">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400" dirty="0">
                <a:solidFill>
                  <a:srgbClr val="012169"/>
                </a:solidFill>
                <a:latin typeface="Segoe UI"/>
                <a:ea typeface="Open Sans"/>
                <a:cs typeface="Arial"/>
              </a:rPr>
              <a:t>Exceptional Student Services (ESS) Update – Ancillary Needs / Program L</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977804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083101"/>
            <a:ext cx="5548161" cy="385258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400" dirty="0">
                <a:solidFill>
                  <a:srgbClr val="E7E6E6">
                    <a:lumMod val="10000"/>
                  </a:srgbClr>
                </a:solidFill>
                <a:latin typeface="Arial"/>
                <a:cs typeface="Arial"/>
              </a:rPr>
              <a:t>Frequently Asked Question:</a:t>
            </a:r>
          </a:p>
          <a:p>
            <a:pPr marL="257175" indent="-257175" defTabSz="685800">
              <a:buClrTx/>
              <a:buFont typeface="Wingdings" panose="05000000000000000000" pitchFamily="2" charset="2"/>
              <a:buChar char="v"/>
            </a:pPr>
            <a:endParaRPr lang="en-US" sz="1400" dirty="0">
              <a:solidFill>
                <a:srgbClr val="E7E6E6">
                  <a:lumMod val="10000"/>
                </a:srgbClr>
              </a:solidFill>
              <a:latin typeface="Arial"/>
              <a:cs typeface="Arial"/>
            </a:endParaRPr>
          </a:p>
          <a:p>
            <a:pPr defTabSz="685800">
              <a:buClrTx/>
            </a:pPr>
            <a:r>
              <a:rPr lang="en-US" sz="1400" dirty="0">
                <a:solidFill>
                  <a:srgbClr val="E7E6E6">
                    <a:lumMod val="10000"/>
                  </a:srgbClr>
                </a:solidFill>
                <a:latin typeface="Arial"/>
                <a:cs typeface="Arial"/>
              </a:rPr>
              <a:t>LRE L listed some services that were required. Are there any Ancillary Needs for students on an IEP?</a:t>
            </a:r>
            <a:endParaRPr lang="en-US" dirty="0">
              <a:solidFill>
                <a:srgbClr val="E7E6E6">
                  <a:lumMod val="10000"/>
                </a:srgbClr>
              </a:solidFill>
              <a:latin typeface="Arial"/>
              <a:cs typeface="Arial"/>
            </a:endParaRPr>
          </a:p>
          <a:p>
            <a:pPr marL="257175" indent="-257175" defTabSz="685800">
              <a:buClrTx/>
              <a:buFont typeface="Wingdings" panose="05000000000000000000" pitchFamily="2" charset="2"/>
              <a:buChar char="v"/>
            </a:pPr>
            <a:endParaRPr lang="en-US" sz="1400" dirty="0">
              <a:solidFill>
                <a:srgbClr val="E7E6E6">
                  <a:lumMod val="10000"/>
                </a:srgbClr>
              </a:solidFill>
            </a:endParaRPr>
          </a:p>
          <a:p>
            <a:pPr marL="257175" lvl="1" indent="-257175" defTabSz="685800">
              <a:spcBef>
                <a:spcPts val="375"/>
              </a:spcBef>
              <a:buClrTx/>
              <a:buFont typeface="Wingdings" panose="05000000000000000000" pitchFamily="2" charset="2"/>
              <a:buChar char="v"/>
            </a:pPr>
            <a:r>
              <a:rPr lang="en-US" kern="1200" dirty="0">
                <a:solidFill>
                  <a:sysClr val="windowText" lastClr="000000"/>
                </a:solidFill>
                <a:ea typeface="+mn-ea"/>
              </a:rPr>
              <a:t>Answer:</a:t>
            </a:r>
          </a:p>
          <a:p>
            <a:pPr marL="257175" lvl="1" indent="-257175" defTabSz="685800">
              <a:spcBef>
                <a:spcPts val="375"/>
              </a:spcBef>
              <a:buClrTx/>
              <a:buFont typeface="Wingdings" panose="05000000000000000000" pitchFamily="2" charset="2"/>
              <a:buChar char="v"/>
            </a:pPr>
            <a:endParaRPr lang="en-US" sz="1500" kern="1200" dirty="0">
              <a:solidFill>
                <a:sysClr val="windowText" lastClr="000000"/>
              </a:solidFill>
              <a:ea typeface="+mn-ea"/>
            </a:endParaRPr>
          </a:p>
          <a:p>
            <a:pPr marL="285750" lvl="1" indent="-285750" defTabSz="685800">
              <a:spcBef>
                <a:spcPts val="375"/>
              </a:spcBef>
              <a:buClrTx/>
              <a:buFont typeface="Wingdings" panose="05000000000000000000" pitchFamily="2" charset="2"/>
              <a:buChar char="Ø"/>
            </a:pPr>
            <a:r>
              <a:rPr lang="en-US" kern="1200" dirty="0">
                <a:solidFill>
                  <a:sysClr val="windowText" lastClr="000000"/>
                </a:solidFill>
                <a:ea typeface="+mn-ea"/>
              </a:rPr>
              <a:t>Yes. In addition to the ancillary services for LRE L, if a student on an IEP requires a full-time aide to help the student, then that may qualify for an ancillary need while on an IEP.</a:t>
            </a:r>
          </a:p>
          <a:p>
            <a:pPr marL="285750" lvl="1" indent="-285750" defTabSz="685800">
              <a:spcBef>
                <a:spcPts val="375"/>
              </a:spcBef>
              <a:buClrTx/>
              <a:buFont typeface="Wingdings" panose="05000000000000000000" pitchFamily="2" charset="2"/>
              <a:buChar char="Ø"/>
            </a:pPr>
            <a:r>
              <a:rPr lang="en-US" kern="1200" dirty="0">
                <a:solidFill>
                  <a:sysClr val="windowText" lastClr="000000"/>
                </a:solidFill>
                <a:ea typeface="+mn-ea"/>
              </a:rPr>
              <a:t>Ancillary Needs may not be Identified as a Primary SPED Need.</a:t>
            </a:r>
          </a:p>
          <a:p>
            <a:pPr marL="285750" lvl="1" indent="-285750" defTabSz="685800">
              <a:spcBef>
                <a:spcPts val="375"/>
              </a:spcBef>
              <a:buClrTx/>
              <a:buFont typeface="Wingdings" panose="05000000000000000000" pitchFamily="2" charset="2"/>
              <a:buChar char="Ø"/>
            </a:pPr>
            <a:endParaRPr lang="en-US" kern="1200" dirty="0">
              <a:solidFill>
                <a:sysClr val="windowText" lastClr="000000"/>
              </a:solidFill>
              <a:ea typeface="+mn-ea"/>
            </a:endParaRPr>
          </a:p>
          <a:p>
            <a:pPr lvl="1" defTabSz="685800">
              <a:spcBef>
                <a:spcPts val="375"/>
              </a:spcBef>
              <a:buClrTx/>
            </a:pPr>
            <a:endParaRPr lang="en-US" kern="1200" dirty="0">
              <a:solidFill>
                <a:sysClr val="windowText" lastClr="000000"/>
              </a:solidFill>
              <a:ea typeface="+mn-ea"/>
            </a:endParaRPr>
          </a:p>
          <a:p>
            <a:pPr lvl="1" defTabSz="685800">
              <a:spcBef>
                <a:spcPts val="375"/>
              </a:spcBef>
              <a:buClrTx/>
            </a:pPr>
            <a:endParaRPr lang="en-US" kern="1200" dirty="0">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400" dirty="0">
                <a:solidFill>
                  <a:srgbClr val="012169"/>
                </a:solidFill>
                <a:latin typeface="Segoe UI"/>
                <a:ea typeface="Open Sans"/>
                <a:cs typeface="Arial"/>
              </a:rPr>
              <a:t>Exceptional Student Services (ESS) Update – Ancillary Needs / Program L</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3814713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083101"/>
            <a:ext cx="5548161" cy="385258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400" dirty="0">
                <a:solidFill>
                  <a:srgbClr val="E7E6E6">
                    <a:lumMod val="10000"/>
                  </a:srgbClr>
                </a:solidFill>
                <a:latin typeface="Arial"/>
                <a:cs typeface="Arial"/>
              </a:rPr>
              <a:t>Frequently Asked Question:</a:t>
            </a:r>
          </a:p>
          <a:p>
            <a:pPr marL="257175" indent="-257175" defTabSz="685800">
              <a:buClrTx/>
              <a:buFont typeface="Wingdings" panose="05000000000000000000" pitchFamily="2" charset="2"/>
              <a:buChar char="v"/>
            </a:pPr>
            <a:endParaRPr lang="en-US" sz="1400" dirty="0">
              <a:solidFill>
                <a:srgbClr val="E7E6E6">
                  <a:lumMod val="10000"/>
                </a:srgbClr>
              </a:solidFill>
              <a:latin typeface="Arial"/>
              <a:cs typeface="Arial"/>
            </a:endParaRPr>
          </a:p>
          <a:p>
            <a:pPr defTabSz="685800">
              <a:buClrTx/>
            </a:pPr>
            <a:r>
              <a:rPr lang="en-US" sz="1400" dirty="0">
                <a:solidFill>
                  <a:srgbClr val="E7E6E6">
                    <a:lumMod val="10000"/>
                  </a:srgbClr>
                </a:solidFill>
                <a:latin typeface="Arial"/>
                <a:cs typeface="Arial"/>
              </a:rPr>
              <a:t>LRE L listed some services that were required. Are there any Ancillary Needs for students on an IEP?</a:t>
            </a:r>
            <a:endParaRPr lang="en-US" dirty="0">
              <a:solidFill>
                <a:srgbClr val="E7E6E6">
                  <a:lumMod val="10000"/>
                </a:srgbClr>
              </a:solidFill>
              <a:latin typeface="Arial"/>
              <a:cs typeface="Arial"/>
            </a:endParaRPr>
          </a:p>
          <a:p>
            <a:pPr marL="257175" indent="-257175" defTabSz="685800">
              <a:buClrTx/>
              <a:buFont typeface="Wingdings" panose="05000000000000000000" pitchFamily="2" charset="2"/>
              <a:buChar char="v"/>
            </a:pPr>
            <a:endParaRPr lang="en-US" sz="1400" dirty="0">
              <a:solidFill>
                <a:srgbClr val="E7E6E6">
                  <a:lumMod val="10000"/>
                </a:srgbClr>
              </a:solidFill>
            </a:endParaRPr>
          </a:p>
          <a:p>
            <a:pPr marL="257175" lvl="1" indent="-257175" defTabSz="685800">
              <a:spcBef>
                <a:spcPts val="375"/>
              </a:spcBef>
              <a:buClrTx/>
              <a:buFont typeface="Wingdings" panose="05000000000000000000" pitchFamily="2" charset="2"/>
              <a:buChar char="v"/>
            </a:pPr>
            <a:r>
              <a:rPr lang="en-US" kern="1200" dirty="0">
                <a:solidFill>
                  <a:sysClr val="windowText" lastClr="000000"/>
                </a:solidFill>
                <a:ea typeface="+mn-ea"/>
              </a:rPr>
              <a:t>Answer:</a:t>
            </a:r>
          </a:p>
          <a:p>
            <a:pPr marL="257175" lvl="1" indent="-257175" defTabSz="685800">
              <a:spcBef>
                <a:spcPts val="375"/>
              </a:spcBef>
              <a:buClrTx/>
              <a:buFont typeface="Wingdings" panose="05000000000000000000" pitchFamily="2" charset="2"/>
              <a:buChar char="v"/>
            </a:pPr>
            <a:endParaRPr lang="en-US" sz="1500" kern="1200" dirty="0">
              <a:solidFill>
                <a:sysClr val="windowText" lastClr="000000"/>
              </a:solidFill>
              <a:ea typeface="+mn-ea"/>
            </a:endParaRPr>
          </a:p>
          <a:p>
            <a:pPr marL="285750" lvl="1" indent="-285750" defTabSz="685800">
              <a:spcBef>
                <a:spcPts val="375"/>
              </a:spcBef>
              <a:buClrTx/>
              <a:buFont typeface="Wingdings" panose="05000000000000000000" pitchFamily="2" charset="2"/>
              <a:buChar char="Ø"/>
            </a:pPr>
            <a:r>
              <a:rPr lang="en-US" kern="1200" dirty="0">
                <a:solidFill>
                  <a:sysClr val="windowText" lastClr="000000"/>
                </a:solidFill>
                <a:ea typeface="+mn-ea"/>
              </a:rPr>
              <a:t>Yes. In addition to the ancillary services for LRE L, if a student on an IEP requires a full-time aide to help the student, then that may qualify for an ancillary need while on an IEP.</a:t>
            </a:r>
          </a:p>
          <a:p>
            <a:pPr marL="285750" lvl="1" indent="-285750" defTabSz="685800">
              <a:spcBef>
                <a:spcPts val="375"/>
              </a:spcBef>
              <a:buClrTx/>
              <a:buFont typeface="Wingdings" panose="05000000000000000000" pitchFamily="2" charset="2"/>
              <a:buChar char="Ø"/>
            </a:pPr>
            <a:r>
              <a:rPr lang="en-US" kern="1200" dirty="0">
                <a:solidFill>
                  <a:sysClr val="windowText" lastClr="000000"/>
                </a:solidFill>
                <a:ea typeface="+mn-ea"/>
              </a:rPr>
              <a:t>Ancillary Needs may not be Identified as a Primary SPED Need.</a:t>
            </a:r>
          </a:p>
          <a:p>
            <a:pPr marL="285750" lvl="1" indent="-285750" defTabSz="685800">
              <a:spcBef>
                <a:spcPts val="375"/>
              </a:spcBef>
              <a:buClrTx/>
              <a:buFont typeface="Wingdings" panose="05000000000000000000" pitchFamily="2" charset="2"/>
              <a:buChar char="Ø"/>
            </a:pPr>
            <a:r>
              <a:rPr lang="en-US" kern="1200" dirty="0">
                <a:solidFill>
                  <a:sysClr val="windowText" lastClr="000000"/>
                </a:solidFill>
                <a:ea typeface="+mn-ea"/>
              </a:rPr>
              <a:t>Not all programs or LREs may have Ancillary Needs. ESS Data Management will be sharing this information to the LEAs.</a:t>
            </a:r>
          </a:p>
          <a:p>
            <a:pPr marL="285750" lvl="1" indent="-285750" defTabSz="685800">
              <a:spcBef>
                <a:spcPts val="375"/>
              </a:spcBef>
              <a:buClrTx/>
              <a:buFont typeface="Wingdings" panose="05000000000000000000" pitchFamily="2" charset="2"/>
              <a:buChar char="Ø"/>
            </a:pPr>
            <a:endParaRPr lang="en-US" kern="1200" dirty="0">
              <a:solidFill>
                <a:sysClr val="windowText" lastClr="000000"/>
              </a:solidFill>
              <a:ea typeface="+mn-ea"/>
            </a:endParaRPr>
          </a:p>
          <a:p>
            <a:pPr lvl="1" defTabSz="685800">
              <a:spcBef>
                <a:spcPts val="375"/>
              </a:spcBef>
              <a:buClrTx/>
            </a:pPr>
            <a:endParaRPr lang="en-US" kern="1200" dirty="0">
              <a:solidFill>
                <a:sysClr val="windowText" lastClr="000000"/>
              </a:solidFill>
              <a:ea typeface="+mn-ea"/>
            </a:endParaRPr>
          </a:p>
          <a:p>
            <a:pPr lvl="1" defTabSz="685800">
              <a:spcBef>
                <a:spcPts val="375"/>
              </a:spcBef>
              <a:buClrTx/>
            </a:pPr>
            <a:endParaRPr lang="en-US" kern="1200" dirty="0">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400" dirty="0">
                <a:solidFill>
                  <a:srgbClr val="012169"/>
                </a:solidFill>
                <a:latin typeface="Segoe UI"/>
                <a:ea typeface="Open Sans"/>
                <a:cs typeface="Arial"/>
              </a:rPr>
              <a:t>Exceptional Student Services (ESS) Update – Ancillary Needs / Program L</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370943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774390"/>
            <a:ext cx="5548161" cy="385258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Originally, Discipline Data was going to be submitted for ESS students.</a:t>
            </a: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dirty="0">
                <a:solidFill>
                  <a:srgbClr val="012169"/>
                </a:solidFill>
                <a:latin typeface="Segoe UI"/>
                <a:ea typeface="Open Sans"/>
                <a:cs typeface="Arial"/>
              </a:rPr>
              <a:t>Discipline Data</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908830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774390"/>
            <a:ext cx="5548161" cy="385258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Originally, Discipline Data was going to be submitted for ESS students.</a:t>
            </a:r>
          </a:p>
          <a:p>
            <a:pPr marL="257175" lvl="1" indent="-257175" defTabSz="685800">
              <a:spcBef>
                <a:spcPts val="375"/>
              </a:spcBef>
              <a:buClrTx/>
              <a:buFont typeface="Wingdings" panose="05000000000000000000" pitchFamily="2" charset="2"/>
              <a:buChar char="v"/>
            </a:pPr>
            <a:endParaRPr lang="en-US"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Schools that participate in 21</a:t>
            </a:r>
            <a:r>
              <a:rPr lang="en-US" sz="1500" kern="1200" baseline="30000" dirty="0">
                <a:solidFill>
                  <a:prstClr val="black"/>
                </a:solidFill>
                <a:ea typeface="+mn-ea"/>
              </a:rPr>
              <a:t>st</a:t>
            </a:r>
            <a:r>
              <a:rPr lang="en-US" sz="1500" kern="1200" dirty="0">
                <a:solidFill>
                  <a:prstClr val="black"/>
                </a:solidFill>
                <a:ea typeface="+mn-ea"/>
              </a:rPr>
              <a:t> CCLC will need to submit all of their discipline data that results in an </a:t>
            </a:r>
            <a:r>
              <a:rPr lang="en-US" sz="1500" i="1" kern="1200" dirty="0">
                <a:solidFill>
                  <a:prstClr val="black"/>
                </a:solidFill>
                <a:ea typeface="+mn-ea"/>
              </a:rPr>
              <a:t>In School Suspension</a:t>
            </a:r>
            <a:r>
              <a:rPr lang="en-US" sz="1500" kern="1200" dirty="0">
                <a:solidFill>
                  <a:prstClr val="black"/>
                </a:solidFill>
                <a:ea typeface="+mn-ea"/>
              </a:rPr>
              <a:t> Action.</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dirty="0">
                <a:solidFill>
                  <a:srgbClr val="012169"/>
                </a:solidFill>
                <a:latin typeface="Segoe UI"/>
                <a:ea typeface="Open Sans"/>
                <a:cs typeface="Arial"/>
              </a:rPr>
              <a:t>Discipline Data</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136644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EE0BA5-82A2-4430-AB85-2434E4B50C1C}"/>
              </a:ext>
            </a:extLst>
          </p:cNvPr>
          <p:cNvSpPr>
            <a:spLocks noGrp="1"/>
          </p:cNvSpPr>
          <p:nvPr>
            <p:ph type="body" sz="quarter" idx="10"/>
          </p:nvPr>
        </p:nvSpPr>
        <p:spPr>
          <a:xfrm>
            <a:off x="478316" y="278491"/>
            <a:ext cx="5139102" cy="673841"/>
          </a:xfrm>
        </p:spPr>
        <p:txBody>
          <a:bodyPr lIns="68580" tIns="34290" rIns="68580" bIns="34290" anchor="t"/>
          <a:lstStyle/>
          <a:p>
            <a:r>
              <a:rPr lang="en-US" sz="3300" dirty="0">
                <a:solidFill>
                  <a:srgbClr val="012169"/>
                </a:solidFill>
                <a:latin typeface="Segoe UI"/>
                <a:ea typeface="Open Sans"/>
                <a:cs typeface="Arial"/>
              </a:rPr>
              <a:t>Agenda, cont.</a:t>
            </a:r>
            <a:endParaRPr lang="en-US" dirty="0">
              <a:solidFill>
                <a:srgbClr val="012169"/>
              </a:solidFill>
            </a:endParaRPr>
          </a:p>
        </p:txBody>
      </p:sp>
      <p:pic>
        <p:nvPicPr>
          <p:cNvPr id="1026" name="Picture 2">
            <a:extLst>
              <a:ext uri="{FF2B5EF4-FFF2-40B4-BE49-F238E27FC236}">
                <a16:creationId xmlns:a16="http://schemas.microsoft.com/office/drawing/2014/main" id="{0352459F-030A-651C-D342-675E3E438273}"/>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7607" r="7607"/>
          <a:stretch>
            <a:fillRect/>
          </a:stretch>
        </p:blipFill>
        <p:spPr bwMode="auto">
          <a:xfrm>
            <a:off x="6244390" y="615412"/>
            <a:ext cx="2574320" cy="37660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C94DC806-620E-BEE1-BBC5-30877973684A}"/>
              </a:ext>
            </a:extLst>
          </p:cNvPr>
          <p:cNvSpPr txBox="1">
            <a:spLocks/>
          </p:cNvSpPr>
          <p:nvPr/>
        </p:nvSpPr>
        <p:spPr>
          <a:xfrm>
            <a:off x="478316" y="894223"/>
            <a:ext cx="5375230" cy="4249277"/>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defTabSz="685800">
              <a:buClrTx/>
            </a:pPr>
            <a:endParaRPr lang="en-US" sz="1500" dirty="0">
              <a:solidFill>
                <a:srgbClr val="E7E6E6">
                  <a:lumMod val="10000"/>
                </a:srgbClr>
              </a:solidFill>
              <a:latin typeface="Arial" panose="020B0604020202020204"/>
              <a:cs typeface="Arial"/>
            </a:endParaRPr>
          </a:p>
          <a:p>
            <a:pPr marL="257175" indent="-257175" defTabSz="685800">
              <a:buClrTx/>
              <a:buFont typeface="Wingdings" panose="05000000000000000000" pitchFamily="2" charset="2"/>
              <a:buChar char="v"/>
            </a:pPr>
            <a:r>
              <a:rPr lang="en-US" sz="1500" dirty="0">
                <a:solidFill>
                  <a:srgbClr val="E7E6E6">
                    <a:lumMod val="10000"/>
                  </a:srgbClr>
                </a:solidFill>
                <a:latin typeface="Arial" panose="020B0604020202020204"/>
                <a:cs typeface="Arial"/>
              </a:rPr>
              <a:t>Office of Digital Teaching and Learning (FY2025)</a:t>
            </a:r>
            <a:br>
              <a:rPr lang="en-US" sz="1500" dirty="0">
                <a:solidFill>
                  <a:srgbClr val="E7E6E6">
                    <a:lumMod val="10000"/>
                  </a:srgbClr>
                </a:solidFill>
                <a:latin typeface="Arial" panose="020B0604020202020204"/>
                <a:cs typeface="Arial"/>
              </a:rPr>
            </a:br>
            <a:endParaRPr lang="en-US" sz="1500" dirty="0">
              <a:solidFill>
                <a:srgbClr val="E7E6E6">
                  <a:lumMod val="10000"/>
                </a:srgbClr>
              </a:solidFill>
              <a:latin typeface="Arial" panose="020B0604020202020204"/>
            </a:endParaRPr>
          </a:p>
          <a:p>
            <a:pPr marL="257175" lvl="1" indent="-257175" defTabSz="685800">
              <a:spcBef>
                <a:spcPts val="375"/>
              </a:spcBef>
              <a:buClrTx/>
              <a:buFont typeface="Wingdings" panose="05000000000000000000" pitchFamily="2" charset="2"/>
              <a:buChar char="v"/>
            </a:pPr>
            <a:r>
              <a:rPr lang="en-US" sz="1500" kern="1200" dirty="0">
                <a:solidFill>
                  <a:sysClr val="windowText" lastClr="000000"/>
                </a:solidFill>
                <a:ea typeface="+mn-ea"/>
              </a:rPr>
              <a:t>Need updates</a:t>
            </a:r>
          </a:p>
          <a:p>
            <a:pPr lvl="4" defTabSz="685800">
              <a:spcBef>
                <a:spcPts val="375"/>
              </a:spcBef>
              <a:buClrTx/>
            </a:pPr>
            <a:r>
              <a:rPr lang="en-US" sz="1500" kern="1200" dirty="0">
                <a:solidFill>
                  <a:sysClr val="windowText" lastClr="000000"/>
                </a:solidFill>
                <a:ea typeface="+mn-ea"/>
              </a:rPr>
              <a:t>	Homeless</a:t>
            </a:r>
          </a:p>
          <a:p>
            <a:pPr lvl="4" defTabSz="685800">
              <a:spcBef>
                <a:spcPts val="375"/>
              </a:spcBef>
              <a:buClrTx/>
            </a:pPr>
            <a:r>
              <a:rPr lang="en-US" sz="1500" kern="1200" dirty="0">
                <a:solidFill>
                  <a:sysClr val="windowText" lastClr="000000"/>
                </a:solidFill>
                <a:ea typeface="+mn-ea"/>
              </a:rPr>
              <a:t>	Unaccompanied Youth</a:t>
            </a:r>
          </a:p>
          <a:p>
            <a:pPr lvl="1" defTabSz="685800">
              <a:spcBef>
                <a:spcPts val="375"/>
              </a:spcBef>
              <a:buClrTx/>
            </a:pPr>
            <a:endParaRPr lang="en-US" sz="1500" kern="1200" dirty="0">
              <a:solidFill>
                <a:sysClr val="windowText" lastClr="000000"/>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sysClr val="windowText" lastClr="000000"/>
                </a:solidFill>
                <a:ea typeface="+mn-ea"/>
              </a:rPr>
              <a:t>Postsecondary Concurrent College Program</a:t>
            </a:r>
          </a:p>
          <a:p>
            <a:pPr marL="257175" lvl="1" indent="-257175" defTabSz="685800">
              <a:spcBef>
                <a:spcPts val="375"/>
              </a:spcBef>
              <a:buClrTx/>
              <a:buFont typeface="Wingdings" panose="05000000000000000000" pitchFamily="2" charset="2"/>
              <a:buChar char="v"/>
            </a:pPr>
            <a:endParaRPr lang="en-US" sz="1500" kern="1200" dirty="0">
              <a:solidFill>
                <a:sysClr val="windowText" lastClr="000000"/>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sysClr val="windowText" lastClr="000000"/>
                </a:solidFill>
                <a:ea typeface="+mn-ea"/>
              </a:rPr>
              <a:t>Group B Funding</a:t>
            </a:r>
          </a:p>
          <a:p>
            <a:pPr lvl="3" defTabSz="685800">
              <a:spcBef>
                <a:spcPts val="375"/>
              </a:spcBef>
              <a:buClrTx/>
            </a:pPr>
            <a:r>
              <a:rPr lang="en-US" sz="1500" kern="1200" dirty="0">
                <a:solidFill>
                  <a:sysClr val="windowText" lastClr="000000"/>
                </a:solidFill>
                <a:ea typeface="+mn-ea"/>
              </a:rPr>
              <a:t>	Free and Reduced-Price Lunch (FRPL)</a:t>
            </a:r>
          </a:p>
          <a:p>
            <a:pPr lvl="3" defTabSz="685800">
              <a:spcBef>
                <a:spcPts val="375"/>
              </a:spcBef>
              <a:buClrTx/>
            </a:pPr>
            <a:r>
              <a:rPr lang="en-US" sz="1500" kern="1200" dirty="0">
                <a:solidFill>
                  <a:sysClr val="windowText" lastClr="000000"/>
                </a:solidFill>
                <a:ea typeface="+mn-ea"/>
              </a:rPr>
              <a:t>	Gifted</a:t>
            </a:r>
            <a:br>
              <a:rPr lang="en-US" sz="1500" kern="1200" dirty="0">
                <a:solidFill>
                  <a:sysClr val="windowText" lastClr="000000"/>
                </a:solidFill>
                <a:ea typeface="+mn-ea"/>
              </a:rPr>
            </a:br>
            <a:endParaRPr lang="en-US" sz="1500" kern="1200" dirty="0">
              <a:ea typeface="+mn-ea"/>
            </a:endParaRPr>
          </a:p>
        </p:txBody>
      </p:sp>
    </p:spTree>
    <p:extLst>
      <p:ext uri="{BB962C8B-B14F-4D97-AF65-F5344CB8AC3E}">
        <p14:creationId xmlns:p14="http://schemas.microsoft.com/office/powerpoint/2010/main" val="3081189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774390"/>
            <a:ext cx="5548161" cy="385258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Originally, Discipline Data was going to be submitted for ESS students.</a:t>
            </a:r>
          </a:p>
          <a:p>
            <a:pPr marL="257175" lvl="1" indent="-257175" defTabSz="685800">
              <a:spcBef>
                <a:spcPts val="375"/>
              </a:spcBef>
              <a:buClrTx/>
              <a:buFont typeface="Wingdings" panose="05000000000000000000" pitchFamily="2" charset="2"/>
              <a:buChar char="v"/>
            </a:pPr>
            <a:endParaRPr lang="en-US"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Schools that participate in 21</a:t>
            </a:r>
            <a:r>
              <a:rPr lang="en-US" sz="1500" kern="1200" baseline="30000" dirty="0">
                <a:solidFill>
                  <a:prstClr val="black"/>
                </a:solidFill>
                <a:ea typeface="+mn-ea"/>
              </a:rPr>
              <a:t>st</a:t>
            </a:r>
            <a:r>
              <a:rPr lang="en-US" sz="1500" kern="1200" dirty="0">
                <a:solidFill>
                  <a:prstClr val="black"/>
                </a:solidFill>
                <a:ea typeface="+mn-ea"/>
              </a:rPr>
              <a:t> CCLC will need to submit all of their discipline data that results in an </a:t>
            </a:r>
            <a:r>
              <a:rPr lang="en-US" sz="1500" i="1" kern="1200" dirty="0">
                <a:solidFill>
                  <a:prstClr val="black"/>
                </a:solidFill>
                <a:ea typeface="+mn-ea"/>
              </a:rPr>
              <a:t>In School Suspension</a:t>
            </a:r>
            <a:r>
              <a:rPr lang="en-US" sz="1500" kern="1200" dirty="0">
                <a:solidFill>
                  <a:prstClr val="black"/>
                </a:solidFill>
                <a:ea typeface="+mn-ea"/>
              </a:rPr>
              <a:t> Action.</a:t>
            </a:r>
          </a:p>
          <a:p>
            <a:pPr marL="257175" lvl="1" indent="-257175" defTabSz="685800">
              <a:spcBef>
                <a:spcPts val="375"/>
              </a:spcBef>
              <a:buClrTx/>
              <a:buFont typeface="Wingdings" panose="05000000000000000000" pitchFamily="2" charset="2"/>
              <a:buChar char="v"/>
            </a:pPr>
            <a:endParaRPr lang="en-US"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All Firearms Behaviors are also to be reported.</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dirty="0">
                <a:solidFill>
                  <a:srgbClr val="012169"/>
                </a:solidFill>
                <a:latin typeface="Segoe UI"/>
                <a:ea typeface="Open Sans"/>
                <a:cs typeface="Arial"/>
              </a:rPr>
              <a:t>Discipline Data</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733784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774390"/>
            <a:ext cx="5548161" cy="385258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Originally, Discipline Data was going to be submitted for ESS students.</a:t>
            </a:r>
          </a:p>
          <a:p>
            <a:pPr marL="257175" lvl="1" indent="-257175" defTabSz="685800">
              <a:spcBef>
                <a:spcPts val="375"/>
              </a:spcBef>
              <a:buClrTx/>
              <a:buFont typeface="Wingdings" panose="05000000000000000000" pitchFamily="2" charset="2"/>
              <a:buChar char="v"/>
            </a:pPr>
            <a:endParaRPr lang="en-US"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Schools that participate in 21</a:t>
            </a:r>
            <a:r>
              <a:rPr lang="en-US" sz="1500" kern="1200" baseline="30000" dirty="0">
                <a:solidFill>
                  <a:prstClr val="black"/>
                </a:solidFill>
                <a:ea typeface="+mn-ea"/>
              </a:rPr>
              <a:t>st</a:t>
            </a:r>
            <a:r>
              <a:rPr lang="en-US" sz="1500" kern="1200" dirty="0">
                <a:solidFill>
                  <a:prstClr val="black"/>
                </a:solidFill>
                <a:ea typeface="+mn-ea"/>
              </a:rPr>
              <a:t> CCLC will need to submit all of their discipline data that results in an </a:t>
            </a:r>
            <a:r>
              <a:rPr lang="en-US" sz="1500" i="1" kern="1200" dirty="0">
                <a:solidFill>
                  <a:prstClr val="black"/>
                </a:solidFill>
                <a:ea typeface="+mn-ea"/>
              </a:rPr>
              <a:t>In School Suspension</a:t>
            </a:r>
            <a:r>
              <a:rPr lang="en-US" sz="1500" kern="1200" dirty="0">
                <a:solidFill>
                  <a:prstClr val="black"/>
                </a:solidFill>
                <a:ea typeface="+mn-ea"/>
              </a:rPr>
              <a:t> Action.</a:t>
            </a:r>
          </a:p>
          <a:p>
            <a:pPr marL="257175" lvl="1" indent="-257175" defTabSz="685800">
              <a:spcBef>
                <a:spcPts val="375"/>
              </a:spcBef>
              <a:buClrTx/>
              <a:buFont typeface="Wingdings" panose="05000000000000000000" pitchFamily="2" charset="2"/>
              <a:buChar char="v"/>
            </a:pPr>
            <a:endParaRPr lang="en-US"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All Firearms Behaviors are also to be reported.</a:t>
            </a:r>
          </a:p>
          <a:p>
            <a:pPr marL="257175" lvl="1" indent="-257175" defTabSz="685800">
              <a:spcBef>
                <a:spcPts val="375"/>
              </a:spcBef>
              <a:buClrTx/>
              <a:buFont typeface="Wingdings" panose="05000000000000000000" pitchFamily="2" charset="2"/>
              <a:buChar char="v"/>
            </a:pPr>
            <a:endParaRPr lang="en-US"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New for FY2025, all discipline data that results in an </a:t>
            </a:r>
            <a:r>
              <a:rPr lang="en-US" sz="1500" i="1" kern="1200" dirty="0">
                <a:solidFill>
                  <a:prstClr val="black"/>
                </a:solidFill>
                <a:ea typeface="+mn-ea"/>
              </a:rPr>
              <a:t>Expulsion</a:t>
            </a:r>
            <a:r>
              <a:rPr lang="en-US" sz="1500" kern="1200" dirty="0">
                <a:solidFill>
                  <a:prstClr val="black"/>
                </a:solidFill>
                <a:ea typeface="+mn-ea"/>
              </a:rPr>
              <a:t> will also need to be reported, regardless of ESS or programs.</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dirty="0">
                <a:solidFill>
                  <a:srgbClr val="012169"/>
                </a:solidFill>
                <a:latin typeface="Segoe UI"/>
                <a:ea typeface="Open Sans"/>
                <a:cs typeface="Arial"/>
              </a:rPr>
              <a:t>Discipline Data</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1432365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774389"/>
            <a:ext cx="5548161" cy="4300181"/>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Originally, Discipline Data was going to be submitted for ESS students.</a:t>
            </a:r>
          </a:p>
          <a:p>
            <a:pPr marL="257175" lvl="1" indent="-257175" defTabSz="685800">
              <a:spcBef>
                <a:spcPts val="375"/>
              </a:spcBef>
              <a:buClrTx/>
              <a:buFont typeface="Wingdings" panose="05000000000000000000" pitchFamily="2" charset="2"/>
              <a:buChar char="v"/>
            </a:pPr>
            <a:endParaRPr lang="en-US"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Schools that participate in 21</a:t>
            </a:r>
            <a:r>
              <a:rPr lang="en-US" sz="1500" kern="1200" baseline="30000" dirty="0">
                <a:solidFill>
                  <a:prstClr val="black"/>
                </a:solidFill>
                <a:ea typeface="+mn-ea"/>
              </a:rPr>
              <a:t>st</a:t>
            </a:r>
            <a:r>
              <a:rPr lang="en-US" sz="1500" kern="1200" dirty="0">
                <a:solidFill>
                  <a:prstClr val="black"/>
                </a:solidFill>
                <a:ea typeface="+mn-ea"/>
              </a:rPr>
              <a:t> CCLC will need to submit all of their discipline data that results in an </a:t>
            </a:r>
            <a:r>
              <a:rPr lang="en-US" sz="1500" i="1" kern="1200" dirty="0">
                <a:solidFill>
                  <a:prstClr val="black"/>
                </a:solidFill>
                <a:ea typeface="+mn-ea"/>
              </a:rPr>
              <a:t>In School Suspension</a:t>
            </a:r>
            <a:r>
              <a:rPr lang="en-US" sz="1500" kern="1200" dirty="0">
                <a:solidFill>
                  <a:prstClr val="black"/>
                </a:solidFill>
                <a:ea typeface="+mn-ea"/>
              </a:rPr>
              <a:t> Action.</a:t>
            </a:r>
          </a:p>
          <a:p>
            <a:pPr marL="257175" lvl="1" indent="-257175" defTabSz="685800">
              <a:spcBef>
                <a:spcPts val="375"/>
              </a:spcBef>
              <a:buClrTx/>
              <a:buFont typeface="Wingdings" panose="05000000000000000000" pitchFamily="2" charset="2"/>
              <a:buChar char="v"/>
            </a:pPr>
            <a:endParaRPr lang="en-US"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All Firearms behaviors are also to be reported.</a:t>
            </a:r>
          </a:p>
          <a:p>
            <a:pPr marL="257175" lvl="1" indent="-257175" defTabSz="685800">
              <a:spcBef>
                <a:spcPts val="375"/>
              </a:spcBef>
              <a:buClrTx/>
              <a:buFont typeface="Wingdings" panose="05000000000000000000" pitchFamily="2" charset="2"/>
              <a:buChar char="v"/>
            </a:pPr>
            <a:endParaRPr lang="en-US"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New for FY2025, all discipline data that results in an </a:t>
            </a:r>
            <a:r>
              <a:rPr lang="en-US" sz="1500" i="1" kern="1200" dirty="0">
                <a:solidFill>
                  <a:prstClr val="black"/>
                </a:solidFill>
                <a:ea typeface="+mn-ea"/>
              </a:rPr>
              <a:t>Expulsion</a:t>
            </a:r>
            <a:r>
              <a:rPr lang="en-US" sz="1500" kern="1200" dirty="0">
                <a:solidFill>
                  <a:prstClr val="black"/>
                </a:solidFill>
                <a:ea typeface="+mn-ea"/>
              </a:rPr>
              <a:t> will also need to be reported, regardless of ESS or programs.</a:t>
            </a:r>
          </a:p>
          <a:p>
            <a:pPr marL="257175" lvl="1" indent="-257175" defTabSz="685800">
              <a:spcBef>
                <a:spcPts val="375"/>
              </a:spcBef>
              <a:buClrTx/>
              <a:buFont typeface="Wingdings" panose="05000000000000000000" pitchFamily="2" charset="2"/>
              <a:buChar char="v"/>
            </a:pPr>
            <a:endParaRPr lang="en-US"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Discipline Data with an </a:t>
            </a:r>
            <a:r>
              <a:rPr lang="en-US" sz="1500" i="1" kern="1200" dirty="0">
                <a:solidFill>
                  <a:prstClr val="black"/>
                </a:solidFill>
                <a:ea typeface="+mn-ea"/>
              </a:rPr>
              <a:t>Expulsion</a:t>
            </a:r>
            <a:r>
              <a:rPr lang="en-US" sz="1500" kern="1200" dirty="0">
                <a:solidFill>
                  <a:prstClr val="black"/>
                </a:solidFill>
                <a:ea typeface="+mn-ea"/>
              </a:rPr>
              <a:t> Action will need to flag if educational services are provided. Guidance will be provided to clarify the definitions for services provided for IDEA and non-IDEA students.</a:t>
            </a:r>
            <a:endParaRPr lang="en-US" sz="1500" kern="1200" dirty="0">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dirty="0">
                <a:solidFill>
                  <a:srgbClr val="012169"/>
                </a:solidFill>
                <a:latin typeface="Segoe UI"/>
                <a:ea typeface="Open Sans"/>
                <a:cs typeface="Arial"/>
              </a:rPr>
              <a:t>Discipline Data</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3155425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774389"/>
            <a:ext cx="5548161" cy="4090619"/>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FY2025 data collection: Internet/broadband home use</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200" dirty="0">
                <a:solidFill>
                  <a:srgbClr val="012169"/>
                </a:solidFill>
                <a:latin typeface="Segoe UI"/>
                <a:ea typeface="Open Sans"/>
                <a:cs typeface="Arial"/>
              </a:rPr>
              <a:t>Office of Digital Teaching and Learning</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3136774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774389"/>
            <a:ext cx="5548161" cy="4090619"/>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FY2025 data collection: Internet/broadband home use</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Data to be collected is part of the </a:t>
            </a:r>
            <a:r>
              <a:rPr lang="en-US" sz="1500" kern="1200" dirty="0" err="1">
                <a:solidFill>
                  <a:prstClr val="black"/>
                </a:solidFill>
                <a:ea typeface="+mn-ea"/>
              </a:rPr>
              <a:t>EdFi</a:t>
            </a:r>
            <a:r>
              <a:rPr lang="en-US" sz="1500" kern="1200" dirty="0">
                <a:solidFill>
                  <a:prstClr val="black"/>
                </a:solidFill>
                <a:ea typeface="+mn-ea"/>
              </a:rPr>
              <a:t> standard: </a:t>
            </a:r>
            <a:r>
              <a:rPr lang="en-US" sz="1500" kern="1200" dirty="0" err="1">
                <a:solidFill>
                  <a:prstClr val="black"/>
                </a:solidFill>
                <a:ea typeface="+mn-ea"/>
              </a:rPr>
              <a:t>StudentEducationOrganizationAssociation</a:t>
            </a:r>
            <a:endParaRPr lang="en-US" sz="1500" kern="1200" dirty="0">
              <a:solidFill>
                <a:prstClr val="black"/>
              </a:solidFill>
              <a:ea typeface="+mn-ea"/>
            </a:endParaRPr>
          </a:p>
          <a:p>
            <a:pPr lvl="1" defTabSz="685800">
              <a:spcBef>
                <a:spcPts val="375"/>
              </a:spcBef>
              <a:buClrTx/>
            </a:pPr>
            <a:endParaRPr lang="en-US" sz="1500" kern="1200" dirty="0">
              <a:solidFill>
                <a:prstClr val="black"/>
              </a:solidFill>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200" dirty="0">
                <a:solidFill>
                  <a:srgbClr val="012169"/>
                </a:solidFill>
                <a:latin typeface="Segoe UI"/>
                <a:ea typeface="Open Sans"/>
                <a:cs typeface="Arial"/>
              </a:rPr>
              <a:t>Office of Digital Teaching and Learning</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1587325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774389"/>
            <a:ext cx="5548161" cy="4090619"/>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FY2025 data collection: Internet/broadband home use</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Data to be collected is part of the </a:t>
            </a:r>
            <a:r>
              <a:rPr lang="en-US" sz="1500" kern="1200" dirty="0" err="1">
                <a:solidFill>
                  <a:prstClr val="black"/>
                </a:solidFill>
                <a:ea typeface="+mn-ea"/>
              </a:rPr>
              <a:t>EdFi</a:t>
            </a:r>
            <a:r>
              <a:rPr lang="en-US" sz="1500" kern="1200" dirty="0">
                <a:solidFill>
                  <a:prstClr val="black"/>
                </a:solidFill>
                <a:ea typeface="+mn-ea"/>
              </a:rPr>
              <a:t> standard: </a:t>
            </a:r>
            <a:r>
              <a:rPr lang="en-US" sz="1500" kern="1200" dirty="0" err="1">
                <a:solidFill>
                  <a:prstClr val="black"/>
                </a:solidFill>
                <a:ea typeface="+mn-ea"/>
              </a:rPr>
              <a:t>StudentEducationOrganizationAssociation</a:t>
            </a:r>
            <a:endParaRPr lang="en-US" sz="1500" kern="1200" dirty="0">
              <a:solidFill>
                <a:prstClr val="black"/>
              </a:solidFill>
              <a:ea typeface="+mn-ea"/>
            </a:endParaRP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LEAs will collect data at time of enrollment on student home internet/broadband availability</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200" dirty="0">
                <a:solidFill>
                  <a:srgbClr val="012169"/>
                </a:solidFill>
                <a:latin typeface="Segoe UI"/>
                <a:ea typeface="Open Sans"/>
                <a:cs typeface="Arial"/>
              </a:rPr>
              <a:t>Office of Digital Teaching and Learning</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3422932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774389"/>
            <a:ext cx="5548161" cy="4090619"/>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FY2025 data collection: Internet/broadband home use</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Data to be collected is part of the </a:t>
            </a:r>
            <a:r>
              <a:rPr lang="en-US" sz="1500" kern="1200" dirty="0" err="1">
                <a:solidFill>
                  <a:prstClr val="black"/>
                </a:solidFill>
                <a:ea typeface="+mn-ea"/>
              </a:rPr>
              <a:t>EdFi</a:t>
            </a:r>
            <a:r>
              <a:rPr lang="en-US" sz="1500" kern="1200" dirty="0">
                <a:solidFill>
                  <a:prstClr val="black"/>
                </a:solidFill>
                <a:ea typeface="+mn-ea"/>
              </a:rPr>
              <a:t> standard: </a:t>
            </a:r>
            <a:r>
              <a:rPr lang="en-US" sz="1500" kern="1200" dirty="0" err="1">
                <a:solidFill>
                  <a:prstClr val="black"/>
                </a:solidFill>
                <a:ea typeface="+mn-ea"/>
              </a:rPr>
              <a:t>StudentEducationOrganizationAssociation</a:t>
            </a:r>
            <a:endParaRPr lang="en-US" sz="1500" kern="1200" dirty="0">
              <a:solidFill>
                <a:prstClr val="black"/>
              </a:solidFill>
              <a:ea typeface="+mn-ea"/>
            </a:endParaRP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LEAs will collect data at time of enrollment on student home internet/broadband availability</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AzEDS will develop during FY2024, but it will not be required until FY2025. Once in place, there will be an updated </a:t>
            </a:r>
            <a:r>
              <a:rPr lang="en-US" sz="1500" kern="1200" dirty="0" err="1">
                <a:solidFill>
                  <a:prstClr val="black"/>
                </a:solidFill>
                <a:ea typeface="+mn-ea"/>
              </a:rPr>
              <a:t>UseCase</a:t>
            </a:r>
            <a:r>
              <a:rPr lang="en-US" sz="1500" kern="1200" dirty="0">
                <a:solidFill>
                  <a:prstClr val="black"/>
                </a:solidFill>
                <a:ea typeface="+mn-ea"/>
              </a:rPr>
              <a:t>.</a:t>
            </a: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200" dirty="0">
                <a:solidFill>
                  <a:srgbClr val="012169"/>
                </a:solidFill>
                <a:latin typeface="Segoe UI"/>
                <a:ea typeface="Open Sans"/>
                <a:cs typeface="Arial"/>
              </a:rPr>
              <a:t>Office of Digital Teaching and Learning</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1025637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774389"/>
            <a:ext cx="5548161" cy="4090619"/>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FY2025 data collection: Internet/broadband home use</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Data to be collected is part of the </a:t>
            </a:r>
            <a:r>
              <a:rPr lang="en-US" sz="1500" kern="1200" dirty="0" err="1">
                <a:solidFill>
                  <a:prstClr val="black"/>
                </a:solidFill>
                <a:ea typeface="+mn-ea"/>
              </a:rPr>
              <a:t>EdFi</a:t>
            </a:r>
            <a:r>
              <a:rPr lang="en-US" sz="1500" kern="1200" dirty="0">
                <a:solidFill>
                  <a:prstClr val="black"/>
                </a:solidFill>
                <a:ea typeface="+mn-ea"/>
              </a:rPr>
              <a:t> standard: </a:t>
            </a:r>
            <a:r>
              <a:rPr lang="en-US" sz="1500" kern="1200" dirty="0" err="1">
                <a:solidFill>
                  <a:prstClr val="black"/>
                </a:solidFill>
                <a:ea typeface="+mn-ea"/>
              </a:rPr>
              <a:t>StudentEducationOrganizationAssociation</a:t>
            </a:r>
            <a:endParaRPr lang="en-US" sz="1500" kern="1200" dirty="0">
              <a:solidFill>
                <a:prstClr val="black"/>
              </a:solidFill>
              <a:ea typeface="+mn-ea"/>
            </a:endParaRP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LEAs will collect data at time of enrollment on student home internet/broadband availability</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AzEDS will develop during FY2024, but it will not be required until FY2025. Once in place, there will be an updated </a:t>
            </a:r>
            <a:r>
              <a:rPr lang="en-US" sz="1500" kern="1200" dirty="0" err="1">
                <a:solidFill>
                  <a:prstClr val="black"/>
                </a:solidFill>
                <a:ea typeface="+mn-ea"/>
              </a:rPr>
              <a:t>UseCase</a:t>
            </a:r>
            <a:r>
              <a:rPr lang="en-US" sz="1500" kern="1200" dirty="0">
                <a:solidFill>
                  <a:prstClr val="black"/>
                </a:solidFill>
                <a:ea typeface="+mn-ea"/>
              </a:rPr>
              <a:t>.</a:t>
            </a:r>
          </a:p>
          <a:p>
            <a:pPr marL="285750" lvl="1" indent="-285750" defTabSz="685800">
              <a:spcBef>
                <a:spcPts val="375"/>
              </a:spcBef>
              <a:buClrTx/>
              <a:buFont typeface="Arial" panose="020B0604020202020204" pitchFamily="34" charset="0"/>
              <a:buChar char="•"/>
            </a:pPr>
            <a:r>
              <a:rPr lang="en-US" sz="1500" kern="1200" dirty="0" err="1">
                <a:solidFill>
                  <a:prstClr val="black"/>
                </a:solidFill>
                <a:ea typeface="+mn-ea"/>
              </a:rPr>
              <a:t>InternetAccessInResidence</a:t>
            </a:r>
            <a:endParaRPr lang="en-US" sz="1500" kern="1200" dirty="0">
              <a:solidFill>
                <a:prstClr val="black"/>
              </a:solidFill>
              <a:ea typeface="+mn-ea"/>
            </a:endParaRPr>
          </a:p>
          <a:p>
            <a:pPr marL="285750" lvl="1" indent="-285750" defTabSz="685800">
              <a:spcBef>
                <a:spcPts val="375"/>
              </a:spcBef>
              <a:buClrTx/>
              <a:buFont typeface="Arial" panose="020B0604020202020204" pitchFamily="34" charset="0"/>
              <a:buChar char="•"/>
            </a:pPr>
            <a:r>
              <a:rPr lang="en-US" sz="1500" kern="1200" dirty="0" err="1">
                <a:solidFill>
                  <a:prstClr val="black"/>
                </a:solidFill>
                <a:ea typeface="+mn-ea"/>
              </a:rPr>
              <a:t>BarrierToInternetAccessInResidenceDescritptorId</a:t>
            </a:r>
            <a:endParaRPr lang="en-US" sz="1500" kern="1200" dirty="0">
              <a:solidFill>
                <a:prstClr val="black"/>
              </a:solidFill>
              <a:ea typeface="+mn-ea"/>
            </a:endParaRPr>
          </a:p>
          <a:p>
            <a:pPr marL="285750" lvl="1" indent="-285750" defTabSz="685800">
              <a:spcBef>
                <a:spcPts val="375"/>
              </a:spcBef>
              <a:buClrTx/>
              <a:buFont typeface="Arial" panose="020B0604020202020204" pitchFamily="34" charset="0"/>
              <a:buChar char="•"/>
            </a:pPr>
            <a:r>
              <a:rPr lang="en-US" sz="1500" kern="1200" dirty="0" err="1">
                <a:solidFill>
                  <a:prstClr val="black"/>
                </a:solidFill>
                <a:ea typeface="+mn-ea"/>
              </a:rPr>
              <a:t>InternetAccessTypeInResidenceDescriptorId</a:t>
            </a:r>
            <a:endParaRPr lang="en-US" sz="1500" kern="1200" dirty="0">
              <a:solidFill>
                <a:prstClr val="black"/>
              </a:solidFill>
              <a:ea typeface="+mn-ea"/>
            </a:endParaRPr>
          </a:p>
          <a:p>
            <a:pPr marL="285750" lvl="1" indent="-285750" defTabSz="685800">
              <a:spcBef>
                <a:spcPts val="375"/>
              </a:spcBef>
              <a:buClrTx/>
              <a:buFont typeface="Arial" panose="020B0604020202020204" pitchFamily="34" charset="0"/>
              <a:buChar char="•"/>
            </a:pPr>
            <a:r>
              <a:rPr lang="en-US" sz="1500" kern="1200" dirty="0" err="1">
                <a:solidFill>
                  <a:prstClr val="black"/>
                </a:solidFill>
                <a:ea typeface="+mn-ea"/>
              </a:rPr>
              <a:t>InternetPerformanceInResidenceDescriptorId</a:t>
            </a:r>
            <a:endParaRPr lang="en-US" sz="1500" kern="1200" dirty="0">
              <a:solidFill>
                <a:prstClr val="black"/>
              </a:solidFill>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200" dirty="0">
                <a:solidFill>
                  <a:srgbClr val="012169"/>
                </a:solidFill>
                <a:latin typeface="Segoe UI"/>
                <a:ea typeface="Open Sans"/>
                <a:cs typeface="Arial"/>
              </a:rPr>
              <a:t>Office of Digital Teaching and Learning</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1724307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774390"/>
            <a:ext cx="5548161" cy="385258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ADE has reviewed the Homeless and Unaccompanied Youth Needs. No change is being made to these needs at this time.</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Both needs require a Primary Nighttime Residence.</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Only Homeless and Unaccompanied Youth should have a Primary Nighttime Residence.</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Unaccompanied Youth is a special case for Homeless. Both needs do not need to be submitted for the same dates.</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200" dirty="0">
                <a:solidFill>
                  <a:srgbClr val="012169"/>
                </a:solidFill>
                <a:latin typeface="Segoe UI"/>
                <a:ea typeface="Open Sans"/>
                <a:cs typeface="Arial"/>
              </a:rPr>
              <a:t>Needs update</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
        <p:nvSpPr>
          <p:cNvPr id="2" name="Rectangle 1">
            <a:extLst>
              <a:ext uri="{FF2B5EF4-FFF2-40B4-BE49-F238E27FC236}">
                <a16:creationId xmlns:a16="http://schemas.microsoft.com/office/drawing/2014/main" id="{BE72949D-4622-0A11-46DC-8DDC8C66BB71}"/>
              </a:ext>
            </a:extLst>
          </p:cNvPr>
          <p:cNvSpPr/>
          <p:nvPr/>
        </p:nvSpPr>
        <p:spPr>
          <a:xfrm>
            <a:off x="1" y="3310894"/>
            <a:ext cx="6001230" cy="1200329"/>
          </a:xfrm>
          <a:prstGeom prst="rect">
            <a:avLst/>
          </a:prstGeom>
          <a:noFill/>
        </p:spPr>
        <p:txBody>
          <a:bodyPr wrap="square" lIns="91440" tIns="45720" rIns="91440" bIns="45720">
            <a:spAutoFit/>
          </a:bodyPr>
          <a:lstStyle/>
          <a:p>
            <a:pPr algn="ct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Changes planned</a:t>
            </a:r>
          </a:p>
          <a:p>
            <a:pPr algn="ct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since 5/16 meeting</a:t>
            </a:r>
          </a:p>
          <a:p>
            <a:pPr algn="ct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Updated Slide at the end</a:t>
            </a:r>
          </a:p>
        </p:txBody>
      </p:sp>
    </p:spTree>
    <p:extLst>
      <p:ext uri="{BB962C8B-B14F-4D97-AF65-F5344CB8AC3E}">
        <p14:creationId xmlns:p14="http://schemas.microsoft.com/office/powerpoint/2010/main" val="260250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2400" dirty="0">
                <a:solidFill>
                  <a:srgbClr val="012169"/>
                </a:solidFill>
                <a:latin typeface="Arial"/>
                <a:ea typeface="Open Sans"/>
                <a:cs typeface="Arial"/>
              </a:rPr>
              <a:t>PCCP (Concurrent Coursework update)</a:t>
            </a:r>
          </a:p>
        </p:txBody>
      </p:sp>
      <p:sp>
        <p:nvSpPr>
          <p:cNvPr id="2" name="TextBox 1">
            <a:extLst>
              <a:ext uri="{FF2B5EF4-FFF2-40B4-BE49-F238E27FC236}">
                <a16:creationId xmlns:a16="http://schemas.microsoft.com/office/drawing/2014/main" id="{6C1A7313-9A51-6D46-E3C6-C22FBBAA3206}"/>
              </a:ext>
            </a:extLst>
          </p:cNvPr>
          <p:cNvSpPr txBox="1"/>
          <p:nvPr/>
        </p:nvSpPr>
        <p:spPr>
          <a:xfrm>
            <a:off x="307361" y="1313969"/>
            <a:ext cx="5583541" cy="93102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kern="1200" dirty="0">
                <a:solidFill>
                  <a:prstClr val="black"/>
                </a:solidFill>
                <a:ea typeface="+mn-lt"/>
                <a:cs typeface="Times New Roman" panose="02020603050405020304"/>
              </a:rPr>
              <a:t>PCCP memberships are for students attending a community college or Arizona Board of Reagents university.</a:t>
            </a:r>
          </a:p>
          <a:p>
            <a:pPr marL="342900" lvl="1" defTabSz="685800">
              <a:buClrTx/>
            </a:pPr>
            <a:endParaRPr lang="en-US" kern="1200" dirty="0">
              <a:solidFill>
                <a:prstClr val="black"/>
              </a:solidFill>
              <a:ea typeface="+mn-lt"/>
              <a:cs typeface="Times New Roman" panose="02020603050405020304"/>
            </a:endParaRPr>
          </a:p>
          <a:p>
            <a:pPr defTabSz="685800">
              <a:buClrTx/>
            </a:pPr>
            <a:endParaRPr lang="en-US" kern="1200" dirty="0">
              <a:solidFill>
                <a:prstClr val="black"/>
              </a:solidFill>
              <a:ea typeface="+mn-lt"/>
              <a:cs typeface="Times New Roman" panose="02020603050405020304"/>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spTree>
    <p:extLst>
      <p:ext uri="{BB962C8B-B14F-4D97-AF65-F5344CB8AC3E}">
        <p14:creationId xmlns:p14="http://schemas.microsoft.com/office/powerpoint/2010/main" val="428558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227765" y="941973"/>
            <a:ext cx="5664818" cy="3933396"/>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500" dirty="0">
                <a:solidFill>
                  <a:srgbClr val="E7E6E6">
                    <a:lumMod val="10000"/>
                  </a:srgbClr>
                </a:solidFill>
                <a:latin typeface="Arial"/>
                <a:cs typeface="Arial"/>
              </a:rPr>
              <a:t>UAT server is now available: </a:t>
            </a:r>
            <a:r>
              <a:rPr lang="en-US" sz="1500" dirty="0">
                <a:effectLst/>
                <a:hlinkClick r:id="rId2" tooltip="https://uat-rest-api-r9.azeds.azed.gov/"/>
              </a:rPr>
              <a:t>https://uat-rest-api-r9.azeds.azed.gov</a:t>
            </a:r>
            <a:br>
              <a:rPr lang="en-US" sz="1500" dirty="0">
                <a:solidFill>
                  <a:srgbClr val="E7E6E6">
                    <a:lumMod val="10000"/>
                  </a:srgbClr>
                </a:solidFill>
                <a:latin typeface="Arial"/>
                <a:cs typeface="Arial"/>
              </a:rPr>
            </a:br>
            <a:endParaRPr lang="en-US" sz="1500" dirty="0">
              <a:solidFill>
                <a:srgbClr val="E7E6E6">
                  <a:lumMod val="10000"/>
                </a:srgbClr>
              </a:solidFill>
            </a:endParaRPr>
          </a:p>
          <a:p>
            <a:pPr marL="257175" lvl="1" indent="-257175" defTabSz="685800">
              <a:spcBef>
                <a:spcPts val="375"/>
              </a:spcBef>
              <a:buClrTx/>
              <a:buFont typeface="Wingdings" panose="05000000000000000000" pitchFamily="2" charset="2"/>
              <a:buChar char="v"/>
            </a:pPr>
            <a:r>
              <a:rPr lang="en-US" sz="1500" kern="1200" dirty="0">
                <a:solidFill>
                  <a:sysClr val="windowText" lastClr="000000"/>
                </a:solidFill>
                <a:ea typeface="+mn-ea"/>
              </a:rPr>
              <a:t>FY2024 production server is expected to be rolled out on June 1, 2023. There is expected to be an AzEDS Portal outage between 5pm and 8pm on May 31, 2023.</a:t>
            </a:r>
          </a:p>
          <a:p>
            <a:pPr marL="257175" lvl="1" indent="-257175" defTabSz="685800">
              <a:spcBef>
                <a:spcPts val="375"/>
              </a:spcBef>
              <a:buClrTx/>
              <a:buFont typeface="Wingdings" panose="05000000000000000000" pitchFamily="2" charset="2"/>
              <a:buChar char="v"/>
            </a:pPr>
            <a:endParaRPr lang="en-US" sz="1500" kern="1200" dirty="0">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FY2023 Production Server will remain open through July 15, 2023. The 915 process will be required to change data after this date.</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It is not suggested that LEAs do complete synchronizations if they have their data submitted. Each year, there appear to be one or two LEAs that remove substantial portions of their data and are not able to have it resubmitted before the July 15 date.</a:t>
            </a:r>
            <a:endParaRPr lang="en-US" sz="1500" kern="1200" dirty="0">
              <a:solidFill>
                <a:sysClr val="windowText" lastClr="000000"/>
              </a:solidFill>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221362" y="268131"/>
            <a:ext cx="5653012"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dirty="0">
                <a:solidFill>
                  <a:srgbClr val="012169"/>
                </a:solidFill>
                <a:latin typeface="Segoe UI"/>
                <a:ea typeface="Open Sans"/>
                <a:cs typeface="Arial"/>
              </a:rPr>
              <a:t>News</a:t>
            </a:r>
            <a:endParaRPr lang="en-US" sz="5400" dirty="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3"/>
          <a:srcRect l="4415" r="4415"/>
          <a:stretch>
            <a:fillRect/>
          </a:stretch>
        </p:blipFill>
        <p:spPr>
          <a:xfrm>
            <a:off x="6286184" y="704944"/>
            <a:ext cx="2552431" cy="3733612"/>
          </a:xfrm>
          <a:noFill/>
          <a:ln>
            <a:solidFill>
              <a:schemeClr val="accent1">
                <a:alpha val="1000"/>
              </a:schemeClr>
            </a:solidFill>
          </a:ln>
        </p:spPr>
      </p:pic>
    </p:spTree>
    <p:extLst>
      <p:ext uri="{BB962C8B-B14F-4D97-AF65-F5344CB8AC3E}">
        <p14:creationId xmlns:p14="http://schemas.microsoft.com/office/powerpoint/2010/main" val="930567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2400" dirty="0">
                <a:solidFill>
                  <a:srgbClr val="012169"/>
                </a:solidFill>
                <a:latin typeface="Arial"/>
                <a:ea typeface="Open Sans"/>
                <a:cs typeface="Arial"/>
              </a:rPr>
              <a:t>PCCP (Concurrent Coursework update)</a:t>
            </a:r>
          </a:p>
        </p:txBody>
      </p:sp>
      <p:sp>
        <p:nvSpPr>
          <p:cNvPr id="2" name="TextBox 1">
            <a:extLst>
              <a:ext uri="{FF2B5EF4-FFF2-40B4-BE49-F238E27FC236}">
                <a16:creationId xmlns:a16="http://schemas.microsoft.com/office/drawing/2014/main" id="{6C1A7313-9A51-6D46-E3C6-C22FBBAA3206}"/>
              </a:ext>
            </a:extLst>
          </p:cNvPr>
          <p:cNvSpPr txBox="1"/>
          <p:nvPr/>
        </p:nvSpPr>
        <p:spPr>
          <a:xfrm>
            <a:off x="307361" y="1313969"/>
            <a:ext cx="5583541" cy="136191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kern="1200" dirty="0">
                <a:solidFill>
                  <a:prstClr val="black"/>
                </a:solidFill>
                <a:ea typeface="+mn-lt"/>
                <a:cs typeface="Times New Roman" panose="02020603050405020304"/>
              </a:rPr>
              <a:t>PCCP memberships are for students attending a community college or Arizona Board of Reagents university.</a:t>
            </a:r>
          </a:p>
          <a:p>
            <a:pPr marL="342900" lvl="1" defTabSz="685800">
              <a:buClrTx/>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Courses must be beyond what is offered at the high school (dual enrollment is not PCCP, as it is offered at the high school).</a:t>
            </a:r>
          </a:p>
          <a:p>
            <a:pPr defTabSz="685800">
              <a:buClrTx/>
            </a:pPr>
            <a:endParaRPr lang="en-US" kern="1200" dirty="0">
              <a:solidFill>
                <a:prstClr val="black"/>
              </a:solidFill>
              <a:ea typeface="+mn-lt"/>
              <a:cs typeface="Times New Roman" panose="02020603050405020304"/>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spTree>
    <p:extLst>
      <p:ext uri="{BB962C8B-B14F-4D97-AF65-F5344CB8AC3E}">
        <p14:creationId xmlns:p14="http://schemas.microsoft.com/office/powerpoint/2010/main" val="3886184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2400" dirty="0">
                <a:solidFill>
                  <a:srgbClr val="012169"/>
                </a:solidFill>
                <a:latin typeface="Arial"/>
                <a:ea typeface="Open Sans"/>
                <a:cs typeface="Arial"/>
              </a:rPr>
              <a:t>PCCP (Concurrent Coursework update)</a:t>
            </a:r>
          </a:p>
        </p:txBody>
      </p:sp>
      <p:sp>
        <p:nvSpPr>
          <p:cNvPr id="2" name="TextBox 1">
            <a:extLst>
              <a:ext uri="{FF2B5EF4-FFF2-40B4-BE49-F238E27FC236}">
                <a16:creationId xmlns:a16="http://schemas.microsoft.com/office/drawing/2014/main" id="{6C1A7313-9A51-6D46-E3C6-C22FBBAA3206}"/>
              </a:ext>
            </a:extLst>
          </p:cNvPr>
          <p:cNvSpPr txBox="1"/>
          <p:nvPr/>
        </p:nvSpPr>
        <p:spPr>
          <a:xfrm>
            <a:off x="307361" y="1313969"/>
            <a:ext cx="5583541" cy="200824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kern="1200" dirty="0">
                <a:solidFill>
                  <a:prstClr val="black"/>
                </a:solidFill>
                <a:ea typeface="+mn-lt"/>
                <a:cs typeface="Times New Roman" panose="02020603050405020304"/>
              </a:rPr>
              <a:t>PCCP memberships are for students attending a community college or Arizona Board of Reagents university.</a:t>
            </a:r>
          </a:p>
          <a:p>
            <a:pPr marL="342900" lvl="1" defTabSz="685800">
              <a:buClrTx/>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Courses must be beyond what is offered at the high school (dual enrollment is not PCCP, as it is offered at the high school).</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Enrollment at college must be concurrent with high school.</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defTabSz="685800">
              <a:buClrTx/>
            </a:pPr>
            <a:endParaRPr lang="en-US" kern="1200" dirty="0">
              <a:solidFill>
                <a:prstClr val="black"/>
              </a:solidFill>
              <a:ea typeface="+mn-lt"/>
              <a:cs typeface="Times New Roman" panose="02020603050405020304"/>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spTree>
    <p:extLst>
      <p:ext uri="{BB962C8B-B14F-4D97-AF65-F5344CB8AC3E}">
        <p14:creationId xmlns:p14="http://schemas.microsoft.com/office/powerpoint/2010/main" val="2434441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2400" dirty="0">
                <a:solidFill>
                  <a:srgbClr val="012169"/>
                </a:solidFill>
                <a:latin typeface="Arial"/>
                <a:ea typeface="Open Sans"/>
                <a:cs typeface="Arial"/>
              </a:rPr>
              <a:t>PCCP (Concurrent Coursework update)</a:t>
            </a:r>
          </a:p>
        </p:txBody>
      </p:sp>
      <p:sp>
        <p:nvSpPr>
          <p:cNvPr id="2" name="TextBox 1">
            <a:extLst>
              <a:ext uri="{FF2B5EF4-FFF2-40B4-BE49-F238E27FC236}">
                <a16:creationId xmlns:a16="http://schemas.microsoft.com/office/drawing/2014/main" id="{6C1A7313-9A51-6D46-E3C6-C22FBBAA3206}"/>
              </a:ext>
            </a:extLst>
          </p:cNvPr>
          <p:cNvSpPr txBox="1"/>
          <p:nvPr/>
        </p:nvSpPr>
        <p:spPr>
          <a:xfrm>
            <a:off x="307361" y="1313969"/>
            <a:ext cx="5583541" cy="243912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kern="1200" dirty="0">
                <a:solidFill>
                  <a:prstClr val="black"/>
                </a:solidFill>
                <a:ea typeface="+mn-lt"/>
                <a:cs typeface="Times New Roman" panose="02020603050405020304"/>
              </a:rPr>
              <a:t>PCCP memberships are for students attending a community college or Arizona Board of Reagents university.</a:t>
            </a:r>
          </a:p>
          <a:p>
            <a:pPr marL="342900" lvl="1" defTabSz="685800">
              <a:buClrTx/>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Courses must be beyond what is offered at the high school (dual enrollment is not PCCP, as it is offered at the high school).</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Enrollment at college must be concurrent with high school.</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Prior practice – Send membership (Type C) at applicable college, send up STC data, funding based on the course transcript.</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spTree>
    <p:extLst>
      <p:ext uri="{BB962C8B-B14F-4D97-AF65-F5344CB8AC3E}">
        <p14:creationId xmlns:p14="http://schemas.microsoft.com/office/powerpoint/2010/main" val="434761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2400" dirty="0">
                <a:solidFill>
                  <a:srgbClr val="012169"/>
                </a:solidFill>
                <a:latin typeface="Arial"/>
                <a:ea typeface="Open Sans"/>
                <a:cs typeface="Arial"/>
              </a:rPr>
              <a:t>PCCP (Concurrent Coursework update)</a:t>
            </a:r>
          </a:p>
        </p:txBody>
      </p:sp>
      <p:sp>
        <p:nvSpPr>
          <p:cNvPr id="2" name="TextBox 1">
            <a:extLst>
              <a:ext uri="{FF2B5EF4-FFF2-40B4-BE49-F238E27FC236}">
                <a16:creationId xmlns:a16="http://schemas.microsoft.com/office/drawing/2014/main" id="{6C1A7313-9A51-6D46-E3C6-C22FBBAA3206}"/>
              </a:ext>
            </a:extLst>
          </p:cNvPr>
          <p:cNvSpPr txBox="1"/>
          <p:nvPr/>
        </p:nvSpPr>
        <p:spPr>
          <a:xfrm>
            <a:off x="307361" y="1313969"/>
            <a:ext cx="5583541" cy="374718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kern="1200" dirty="0">
                <a:solidFill>
                  <a:prstClr val="black"/>
                </a:solidFill>
                <a:ea typeface="+mn-lt"/>
                <a:cs typeface="Times New Roman" panose="02020603050405020304"/>
              </a:rPr>
              <a:t>PCCP memberships are for students attending a community college or Arizona Board of Reagents university.</a:t>
            </a:r>
          </a:p>
          <a:p>
            <a:pPr marL="342900" lvl="1" defTabSz="685800">
              <a:buClrTx/>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Courses must be beyond what is offered at the high school (dual enrollment is not PCCP, as it is offered at the high school).</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Enrollment at college must be concurrent with high school.</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Prior practice – Send membership (Type C) at applicable college, send up STC data, funding based on the course transcript.</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Updated practice – Send membership (Type C) at applicable college and include the credit hours with the membership in Total Enrolled College Credits field that was added for CTED membership. For type C, must update at the end of the year/course to include only College Credits that were passed.</a:t>
            </a:r>
          </a:p>
          <a:p>
            <a:pPr marL="214313" indent="-214313" defTabSz="685800">
              <a:buClr>
                <a:srgbClr val="53C10C"/>
              </a:buClr>
              <a:buSzPct val="85000"/>
              <a:buFont typeface="Arial" panose="020B0604020202020204" pitchFamily="34" charset="0"/>
              <a:buChar char="•"/>
            </a:pPr>
            <a:endParaRPr lang="en-US" sz="1500" kern="1200" dirty="0">
              <a:solidFill>
                <a:srgbClr val="5A5D5C"/>
              </a:solidFill>
              <a:ea typeface="+mn-ea"/>
              <a:cs typeface="Calibri Light" panose="020F0302020204030204" pitchFamily="34" charset="0"/>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spTree>
    <p:extLst>
      <p:ext uri="{BB962C8B-B14F-4D97-AF65-F5344CB8AC3E}">
        <p14:creationId xmlns:p14="http://schemas.microsoft.com/office/powerpoint/2010/main" val="990013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2400" dirty="0">
                <a:solidFill>
                  <a:srgbClr val="012169"/>
                </a:solidFill>
                <a:latin typeface="Arial"/>
                <a:ea typeface="Open Sans"/>
                <a:cs typeface="Arial"/>
              </a:rPr>
              <a:t>Free and Reduced-Price Lunch (FRPL)</a:t>
            </a:r>
          </a:p>
        </p:txBody>
      </p:sp>
      <p:sp>
        <p:nvSpPr>
          <p:cNvPr id="2" name="TextBox 1">
            <a:extLst>
              <a:ext uri="{FF2B5EF4-FFF2-40B4-BE49-F238E27FC236}">
                <a16:creationId xmlns:a16="http://schemas.microsoft.com/office/drawing/2014/main" id="{6C1A7313-9A51-6D46-E3C6-C22FBBAA3206}"/>
              </a:ext>
            </a:extLst>
          </p:cNvPr>
          <p:cNvSpPr txBox="1"/>
          <p:nvPr/>
        </p:nvSpPr>
        <p:spPr>
          <a:xfrm>
            <a:off x="307361" y="1313969"/>
            <a:ext cx="5583541" cy="13773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kern="1200" dirty="0">
                <a:solidFill>
                  <a:prstClr val="black"/>
                </a:solidFill>
                <a:ea typeface="+mn-lt"/>
                <a:cs typeface="Times New Roman" panose="02020603050405020304"/>
              </a:rPr>
              <a:t>New Group B funding weight to be added during FY2024</a:t>
            </a:r>
          </a:p>
          <a:p>
            <a:pPr marL="342900" lvl="1" defTabSz="685800">
              <a:buClrTx/>
            </a:pPr>
            <a:endParaRPr lang="en-US" kern="1200" dirty="0">
              <a:solidFill>
                <a:prstClr val="black"/>
              </a:solidFill>
              <a:ea typeface="+mn-lt"/>
              <a:cs typeface="Times New Roman" panose="02020603050405020304"/>
            </a:endParaRPr>
          </a:p>
          <a:p>
            <a:pPr defTabSz="685800">
              <a:buClrTx/>
            </a:pPr>
            <a:endParaRPr lang="en-US" kern="1200" dirty="0">
              <a:solidFill>
                <a:prstClr val="black"/>
              </a:solidFill>
              <a:ea typeface="+mn-lt"/>
              <a:cs typeface="Times New Roman" panose="02020603050405020304"/>
            </a:endParaRPr>
          </a:p>
          <a:p>
            <a:pPr marL="342900" lvl="3" indent="-342900" defTabSz="685800">
              <a:buClrTx/>
              <a:buFont typeface="+mj-lt"/>
              <a:buAutoNum type="arabicPeriod"/>
            </a:pPr>
            <a:endParaRPr lang="en-US" kern="1200" dirty="0">
              <a:solidFill>
                <a:prstClr val="black"/>
              </a:solidFill>
              <a:ea typeface="+mn-lt"/>
              <a:cs typeface="Times New Roman" panose="02020603050405020304"/>
            </a:endParaRPr>
          </a:p>
          <a:p>
            <a:pPr lvl="3" defTabSz="685800">
              <a:buClrTx/>
            </a:pPr>
            <a:endParaRPr lang="en-US" kern="1200" dirty="0">
              <a:solidFill>
                <a:prstClr val="black"/>
              </a:solidFill>
              <a:ea typeface="+mn-lt"/>
              <a:cs typeface="Times New Roman" panose="02020603050405020304"/>
            </a:endParaRPr>
          </a:p>
          <a:p>
            <a:pPr defTabSz="685800">
              <a:buClr>
                <a:srgbClr val="53C10C"/>
              </a:buClr>
              <a:buSzPct val="85000"/>
            </a:pPr>
            <a:endParaRPr lang="en-US" sz="1500" kern="1200" dirty="0">
              <a:solidFill>
                <a:srgbClr val="5A5D5C"/>
              </a:solidFill>
              <a:ea typeface="+mn-ea"/>
              <a:cs typeface="Calibri Light" panose="020F0302020204030204" pitchFamily="34" charset="0"/>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spTree>
    <p:extLst>
      <p:ext uri="{BB962C8B-B14F-4D97-AF65-F5344CB8AC3E}">
        <p14:creationId xmlns:p14="http://schemas.microsoft.com/office/powerpoint/2010/main" val="2371082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2400" dirty="0">
                <a:solidFill>
                  <a:srgbClr val="012169"/>
                </a:solidFill>
                <a:latin typeface="Arial"/>
                <a:ea typeface="Open Sans"/>
                <a:cs typeface="Arial"/>
              </a:rPr>
              <a:t>Free and Reduced-Price Lunch (FRPL)</a:t>
            </a:r>
          </a:p>
        </p:txBody>
      </p:sp>
      <p:sp>
        <p:nvSpPr>
          <p:cNvPr id="2" name="TextBox 1">
            <a:extLst>
              <a:ext uri="{FF2B5EF4-FFF2-40B4-BE49-F238E27FC236}">
                <a16:creationId xmlns:a16="http://schemas.microsoft.com/office/drawing/2014/main" id="{6C1A7313-9A51-6D46-E3C6-C22FBBAA3206}"/>
              </a:ext>
            </a:extLst>
          </p:cNvPr>
          <p:cNvSpPr txBox="1"/>
          <p:nvPr/>
        </p:nvSpPr>
        <p:spPr>
          <a:xfrm>
            <a:off x="307361" y="1313969"/>
            <a:ext cx="5583541" cy="159274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kern="1200" dirty="0">
                <a:solidFill>
                  <a:prstClr val="black"/>
                </a:solidFill>
                <a:ea typeface="+mn-lt"/>
                <a:cs typeface="Times New Roman" panose="02020603050405020304"/>
              </a:rPr>
              <a:t>New Group B funding weight to be added during FY2024</a:t>
            </a:r>
          </a:p>
          <a:p>
            <a:pPr marL="342900" lvl="1" defTabSz="685800">
              <a:buClrTx/>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No efforts required by Vendors</a:t>
            </a:r>
          </a:p>
          <a:p>
            <a:pPr defTabSz="685800">
              <a:buClrTx/>
            </a:pPr>
            <a:endParaRPr lang="en-US" kern="1200" dirty="0">
              <a:solidFill>
                <a:prstClr val="black"/>
              </a:solidFill>
              <a:ea typeface="+mn-lt"/>
              <a:cs typeface="Times New Roman" panose="02020603050405020304"/>
            </a:endParaRPr>
          </a:p>
          <a:p>
            <a:pPr marL="342900" lvl="3" indent="-342900" defTabSz="685800">
              <a:buClrTx/>
              <a:buFont typeface="+mj-lt"/>
              <a:buAutoNum type="arabicPeriod"/>
            </a:pPr>
            <a:endParaRPr lang="en-US" kern="1200" dirty="0">
              <a:solidFill>
                <a:prstClr val="black"/>
              </a:solidFill>
              <a:ea typeface="+mn-lt"/>
              <a:cs typeface="Times New Roman" panose="02020603050405020304"/>
            </a:endParaRPr>
          </a:p>
          <a:p>
            <a:pPr lvl="3" defTabSz="685800">
              <a:buClrTx/>
            </a:pPr>
            <a:endParaRPr lang="en-US" kern="1200" dirty="0">
              <a:solidFill>
                <a:prstClr val="black"/>
              </a:solidFill>
              <a:ea typeface="+mn-lt"/>
              <a:cs typeface="Times New Roman" panose="02020603050405020304"/>
            </a:endParaRPr>
          </a:p>
          <a:p>
            <a:pPr defTabSz="685800">
              <a:buClr>
                <a:srgbClr val="53C10C"/>
              </a:buClr>
              <a:buSzPct val="85000"/>
            </a:pPr>
            <a:endParaRPr lang="en-US" sz="1500" kern="1200" dirty="0">
              <a:solidFill>
                <a:srgbClr val="5A5D5C"/>
              </a:solidFill>
              <a:ea typeface="+mn-ea"/>
              <a:cs typeface="Calibri Light" panose="020F0302020204030204" pitchFamily="34" charset="0"/>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spTree>
    <p:extLst>
      <p:ext uri="{BB962C8B-B14F-4D97-AF65-F5344CB8AC3E}">
        <p14:creationId xmlns:p14="http://schemas.microsoft.com/office/powerpoint/2010/main" val="2280497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2400" dirty="0">
                <a:solidFill>
                  <a:srgbClr val="012169"/>
                </a:solidFill>
                <a:latin typeface="Arial"/>
                <a:ea typeface="Open Sans"/>
                <a:cs typeface="Arial"/>
              </a:rPr>
              <a:t>Free and Reduced-Price Lunch (FRPL)</a:t>
            </a:r>
          </a:p>
        </p:txBody>
      </p:sp>
      <p:sp>
        <p:nvSpPr>
          <p:cNvPr id="2" name="TextBox 1">
            <a:extLst>
              <a:ext uri="{FF2B5EF4-FFF2-40B4-BE49-F238E27FC236}">
                <a16:creationId xmlns:a16="http://schemas.microsoft.com/office/drawing/2014/main" id="{6C1A7313-9A51-6D46-E3C6-C22FBBAA3206}"/>
              </a:ext>
            </a:extLst>
          </p:cNvPr>
          <p:cNvSpPr txBox="1"/>
          <p:nvPr/>
        </p:nvSpPr>
        <p:spPr>
          <a:xfrm>
            <a:off x="307361" y="1313969"/>
            <a:ext cx="5583541" cy="202363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kern="1200" dirty="0">
                <a:solidFill>
                  <a:prstClr val="black"/>
                </a:solidFill>
                <a:ea typeface="+mn-lt"/>
                <a:cs typeface="Times New Roman" panose="02020603050405020304"/>
              </a:rPr>
              <a:t>New Group B funding weight to be added during FY2024</a:t>
            </a:r>
          </a:p>
          <a:p>
            <a:pPr marL="342900" lvl="1" defTabSz="685800">
              <a:buClrTx/>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No efforts required by Vendors</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Based on the greater of two criteria:</a:t>
            </a:r>
          </a:p>
          <a:p>
            <a:pPr defTabSz="685800">
              <a:buClrTx/>
            </a:pPr>
            <a:endParaRPr lang="en-US" kern="1200" dirty="0">
              <a:solidFill>
                <a:prstClr val="black"/>
              </a:solidFill>
              <a:ea typeface="+mn-lt"/>
              <a:cs typeface="Times New Roman" panose="02020603050405020304"/>
            </a:endParaRPr>
          </a:p>
          <a:p>
            <a:pPr marL="342900" lvl="3" indent="-342900" defTabSz="685800">
              <a:buClrTx/>
              <a:buFont typeface="+mj-lt"/>
              <a:buAutoNum type="arabicPeriod"/>
            </a:pPr>
            <a:endParaRPr lang="en-US" kern="1200" dirty="0">
              <a:solidFill>
                <a:prstClr val="black"/>
              </a:solidFill>
              <a:ea typeface="+mn-lt"/>
              <a:cs typeface="Times New Roman" panose="02020603050405020304"/>
            </a:endParaRPr>
          </a:p>
          <a:p>
            <a:pPr lvl="3" defTabSz="685800">
              <a:buClrTx/>
            </a:pPr>
            <a:endParaRPr lang="en-US" kern="1200" dirty="0">
              <a:solidFill>
                <a:prstClr val="black"/>
              </a:solidFill>
              <a:ea typeface="+mn-lt"/>
              <a:cs typeface="Times New Roman" panose="02020603050405020304"/>
            </a:endParaRPr>
          </a:p>
          <a:p>
            <a:pPr defTabSz="685800">
              <a:buClr>
                <a:srgbClr val="53C10C"/>
              </a:buClr>
              <a:buSzPct val="85000"/>
            </a:pPr>
            <a:endParaRPr lang="en-US" sz="1500" kern="1200" dirty="0">
              <a:solidFill>
                <a:srgbClr val="5A5D5C"/>
              </a:solidFill>
              <a:ea typeface="+mn-ea"/>
              <a:cs typeface="Calibri Light" panose="020F0302020204030204" pitchFamily="34" charset="0"/>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spTree>
    <p:extLst>
      <p:ext uri="{BB962C8B-B14F-4D97-AF65-F5344CB8AC3E}">
        <p14:creationId xmlns:p14="http://schemas.microsoft.com/office/powerpoint/2010/main" val="950348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2400" dirty="0">
                <a:solidFill>
                  <a:srgbClr val="012169"/>
                </a:solidFill>
                <a:latin typeface="Arial"/>
                <a:ea typeface="Open Sans"/>
                <a:cs typeface="Arial"/>
              </a:rPr>
              <a:t>Free and Reduced-Price Lunch (FRPL)</a:t>
            </a:r>
          </a:p>
        </p:txBody>
      </p:sp>
      <p:sp>
        <p:nvSpPr>
          <p:cNvPr id="2" name="TextBox 1">
            <a:extLst>
              <a:ext uri="{FF2B5EF4-FFF2-40B4-BE49-F238E27FC236}">
                <a16:creationId xmlns:a16="http://schemas.microsoft.com/office/drawing/2014/main" id="{6C1A7313-9A51-6D46-E3C6-C22FBBAA3206}"/>
              </a:ext>
            </a:extLst>
          </p:cNvPr>
          <p:cNvSpPr txBox="1"/>
          <p:nvPr/>
        </p:nvSpPr>
        <p:spPr>
          <a:xfrm>
            <a:off x="307361" y="1313969"/>
            <a:ext cx="5583541" cy="245451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kern="1200" dirty="0">
                <a:solidFill>
                  <a:prstClr val="black"/>
                </a:solidFill>
                <a:ea typeface="+mn-lt"/>
                <a:cs typeface="Times New Roman" panose="02020603050405020304"/>
              </a:rPr>
              <a:t>New Group B funding weight to be added during FY2024</a:t>
            </a:r>
          </a:p>
          <a:p>
            <a:pPr marL="342900" lvl="1" defTabSz="685800">
              <a:buClrTx/>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No efforts required by Vendors</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Based on the greater of two criteria:</a:t>
            </a:r>
          </a:p>
          <a:p>
            <a:pPr defTabSz="685800">
              <a:buClrTx/>
            </a:pPr>
            <a:endParaRPr lang="en-US" kern="1200" dirty="0">
              <a:solidFill>
                <a:prstClr val="black"/>
              </a:solidFill>
              <a:ea typeface="+mn-lt"/>
              <a:cs typeface="Times New Roman" panose="02020603050405020304"/>
            </a:endParaRPr>
          </a:p>
          <a:p>
            <a:pPr marL="342900" lvl="3" indent="-342900" defTabSz="685800">
              <a:buClrTx/>
              <a:buFont typeface="+mj-lt"/>
              <a:buAutoNum type="arabicPeriod"/>
            </a:pPr>
            <a:r>
              <a:rPr lang="en-US" kern="1200" dirty="0">
                <a:solidFill>
                  <a:prstClr val="black"/>
                </a:solidFill>
                <a:ea typeface="+mn-lt"/>
                <a:cs typeface="Times New Roman" panose="02020603050405020304"/>
              </a:rPr>
              <a:t>Membership Days for students with Income Eligibility I or II needs</a:t>
            </a:r>
          </a:p>
          <a:p>
            <a:pPr marL="342900" lvl="3" indent="-342900" defTabSz="685800">
              <a:buClrTx/>
              <a:buFont typeface="+mj-lt"/>
              <a:buAutoNum type="arabicPeriod"/>
            </a:pPr>
            <a:endParaRPr lang="en-US" kern="1200" dirty="0">
              <a:solidFill>
                <a:prstClr val="black"/>
              </a:solidFill>
              <a:ea typeface="+mn-lt"/>
              <a:cs typeface="Times New Roman" panose="02020603050405020304"/>
            </a:endParaRPr>
          </a:p>
          <a:p>
            <a:pPr lvl="3" defTabSz="685800">
              <a:buClrTx/>
            </a:pPr>
            <a:endParaRPr lang="en-US" kern="1200" dirty="0">
              <a:solidFill>
                <a:prstClr val="black"/>
              </a:solidFill>
              <a:ea typeface="+mn-lt"/>
              <a:cs typeface="Times New Roman" panose="02020603050405020304"/>
            </a:endParaRPr>
          </a:p>
          <a:p>
            <a:pPr defTabSz="685800">
              <a:buClr>
                <a:srgbClr val="53C10C"/>
              </a:buClr>
              <a:buSzPct val="85000"/>
            </a:pPr>
            <a:endParaRPr lang="en-US" sz="1500" kern="1200" dirty="0">
              <a:solidFill>
                <a:srgbClr val="5A5D5C"/>
              </a:solidFill>
              <a:ea typeface="+mn-ea"/>
              <a:cs typeface="Calibri Light" panose="020F0302020204030204" pitchFamily="34" charset="0"/>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spTree>
    <p:extLst>
      <p:ext uri="{BB962C8B-B14F-4D97-AF65-F5344CB8AC3E}">
        <p14:creationId xmlns:p14="http://schemas.microsoft.com/office/powerpoint/2010/main" val="2225513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2400" dirty="0">
                <a:solidFill>
                  <a:srgbClr val="012169"/>
                </a:solidFill>
                <a:latin typeface="Arial"/>
                <a:ea typeface="Open Sans"/>
                <a:cs typeface="Arial"/>
              </a:rPr>
              <a:t>Free and Reduced-Price Lunch (FRPL)</a:t>
            </a:r>
          </a:p>
        </p:txBody>
      </p:sp>
      <p:sp>
        <p:nvSpPr>
          <p:cNvPr id="2" name="TextBox 1">
            <a:extLst>
              <a:ext uri="{FF2B5EF4-FFF2-40B4-BE49-F238E27FC236}">
                <a16:creationId xmlns:a16="http://schemas.microsoft.com/office/drawing/2014/main" id="{6C1A7313-9A51-6D46-E3C6-C22FBBAA3206}"/>
              </a:ext>
            </a:extLst>
          </p:cNvPr>
          <p:cNvSpPr txBox="1"/>
          <p:nvPr/>
        </p:nvSpPr>
        <p:spPr>
          <a:xfrm>
            <a:off x="307361" y="1313969"/>
            <a:ext cx="5583541" cy="31008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kern="1200" dirty="0">
                <a:solidFill>
                  <a:prstClr val="black"/>
                </a:solidFill>
                <a:ea typeface="+mn-lt"/>
                <a:cs typeface="Times New Roman" panose="02020603050405020304"/>
              </a:rPr>
              <a:t>New Group B funding weight to be added during FY2024</a:t>
            </a:r>
          </a:p>
          <a:p>
            <a:pPr marL="342900" lvl="1" defTabSz="685800">
              <a:buClrTx/>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No efforts required by Vendors</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Based on the greater of two criteria:</a:t>
            </a:r>
          </a:p>
          <a:p>
            <a:pPr defTabSz="685800">
              <a:buClrTx/>
            </a:pPr>
            <a:endParaRPr lang="en-US" kern="1200" dirty="0">
              <a:solidFill>
                <a:prstClr val="black"/>
              </a:solidFill>
              <a:ea typeface="+mn-lt"/>
              <a:cs typeface="Times New Roman" panose="02020603050405020304"/>
            </a:endParaRPr>
          </a:p>
          <a:p>
            <a:pPr marL="342900" lvl="3" indent="-342900" defTabSz="685800">
              <a:buClrTx/>
              <a:buFont typeface="+mj-lt"/>
              <a:buAutoNum type="arabicPeriod"/>
            </a:pPr>
            <a:r>
              <a:rPr lang="en-US" kern="1200" dirty="0">
                <a:solidFill>
                  <a:prstClr val="black"/>
                </a:solidFill>
                <a:ea typeface="+mn-lt"/>
                <a:cs typeface="Times New Roman" panose="02020603050405020304"/>
              </a:rPr>
              <a:t>Membership Days for students with Income Eligibility I or II needs</a:t>
            </a:r>
          </a:p>
          <a:p>
            <a:pPr marL="342900" lvl="3" indent="-342900" defTabSz="685800">
              <a:buClrTx/>
              <a:buFont typeface="+mj-lt"/>
              <a:buAutoNum type="arabicPeriod"/>
            </a:pPr>
            <a:endParaRPr lang="en-US" kern="1200" dirty="0">
              <a:solidFill>
                <a:prstClr val="black"/>
              </a:solidFill>
              <a:ea typeface="+mn-lt"/>
              <a:cs typeface="Times New Roman" panose="02020603050405020304"/>
            </a:endParaRPr>
          </a:p>
          <a:p>
            <a:pPr marL="342900" lvl="4" indent="-342900" defTabSz="685800">
              <a:buClrTx/>
              <a:buFont typeface="+mj-lt"/>
              <a:buAutoNum type="arabicPeriod" startAt="2"/>
            </a:pPr>
            <a:r>
              <a:rPr lang="en-US" kern="1200" dirty="0">
                <a:solidFill>
                  <a:prstClr val="black"/>
                </a:solidFill>
                <a:ea typeface="+mn-lt"/>
                <a:cs typeface="Times New Roman" panose="02020603050405020304"/>
              </a:rPr>
              <a:t>Percentage of regular ADM for schools that take part in a Community Eligible Program based on calculations from Health and Nutrition Services.</a:t>
            </a:r>
          </a:p>
          <a:p>
            <a:pPr lvl="3" defTabSz="685800">
              <a:buClrTx/>
            </a:pPr>
            <a:endParaRPr lang="en-US" kern="1200" dirty="0">
              <a:solidFill>
                <a:prstClr val="black"/>
              </a:solidFill>
              <a:ea typeface="+mn-lt"/>
              <a:cs typeface="Times New Roman" panose="02020603050405020304"/>
            </a:endParaRPr>
          </a:p>
          <a:p>
            <a:pPr defTabSz="685800">
              <a:buClr>
                <a:srgbClr val="53C10C"/>
              </a:buClr>
              <a:buSzPct val="85000"/>
            </a:pPr>
            <a:endParaRPr lang="en-US" sz="1500" kern="1200" dirty="0">
              <a:solidFill>
                <a:srgbClr val="5A5D5C"/>
              </a:solidFill>
              <a:ea typeface="+mn-ea"/>
              <a:cs typeface="Calibri Light" panose="020F0302020204030204" pitchFamily="34" charset="0"/>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spTree>
    <p:extLst>
      <p:ext uri="{BB962C8B-B14F-4D97-AF65-F5344CB8AC3E}">
        <p14:creationId xmlns:p14="http://schemas.microsoft.com/office/powerpoint/2010/main" val="4256548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2400" dirty="0">
                <a:solidFill>
                  <a:srgbClr val="012169"/>
                </a:solidFill>
                <a:latin typeface="Arial"/>
                <a:ea typeface="Open Sans"/>
                <a:cs typeface="Arial"/>
              </a:rPr>
              <a:t>Gifted (GIFT)</a:t>
            </a:r>
          </a:p>
        </p:txBody>
      </p:sp>
      <p:sp>
        <p:nvSpPr>
          <p:cNvPr id="2" name="TextBox 1">
            <a:extLst>
              <a:ext uri="{FF2B5EF4-FFF2-40B4-BE49-F238E27FC236}">
                <a16:creationId xmlns:a16="http://schemas.microsoft.com/office/drawing/2014/main" id="{6C1A7313-9A51-6D46-E3C6-C22FBBAA3206}"/>
              </a:ext>
            </a:extLst>
          </p:cNvPr>
          <p:cNvSpPr txBox="1"/>
          <p:nvPr/>
        </p:nvSpPr>
        <p:spPr>
          <a:xfrm>
            <a:off x="307361" y="1313969"/>
            <a:ext cx="5583541" cy="73096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kern="1200" dirty="0">
                <a:solidFill>
                  <a:prstClr val="black"/>
                </a:solidFill>
                <a:ea typeface="+mn-lt"/>
                <a:cs typeface="Times New Roman" panose="02020603050405020304"/>
              </a:rPr>
              <a:t>New Group B funding weight to be added during FY2024</a:t>
            </a:r>
          </a:p>
          <a:p>
            <a:pPr marL="342900" lvl="1" defTabSz="685800">
              <a:buClrTx/>
            </a:pPr>
            <a:endParaRPr lang="en-US" kern="1200" dirty="0">
              <a:solidFill>
                <a:prstClr val="black"/>
              </a:solidFill>
              <a:ea typeface="+mn-lt"/>
              <a:cs typeface="Times New Roman" panose="02020603050405020304"/>
            </a:endParaRPr>
          </a:p>
          <a:p>
            <a:pPr defTabSz="685800">
              <a:buClrTx/>
            </a:pPr>
            <a:endParaRPr lang="en-US" sz="1500" kern="1200" dirty="0">
              <a:solidFill>
                <a:srgbClr val="5A5D5C"/>
              </a:solidFill>
              <a:ea typeface="+mn-ea"/>
              <a:cs typeface="Calibri Light" panose="020F0302020204030204" pitchFamily="34" charset="0"/>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spTree>
    <p:extLst>
      <p:ext uri="{BB962C8B-B14F-4D97-AF65-F5344CB8AC3E}">
        <p14:creationId xmlns:p14="http://schemas.microsoft.com/office/powerpoint/2010/main" val="52271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221362" y="1124743"/>
            <a:ext cx="5653012" cy="672945"/>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500" dirty="0">
                <a:solidFill>
                  <a:srgbClr val="E7E6E6">
                    <a:lumMod val="10000"/>
                  </a:srgbClr>
                </a:solidFill>
                <a:latin typeface="Arial"/>
                <a:cs typeface="Arial"/>
              </a:rPr>
              <a:t>Substantial progress has been made in the data submission for CTEDs. Comparing Jan 11 (pre-update) and May 13 (post-update) we have the following ADM:</a:t>
            </a:r>
            <a:br>
              <a:rPr lang="en-US" sz="1500" dirty="0">
                <a:solidFill>
                  <a:srgbClr val="E7E6E6">
                    <a:lumMod val="10000"/>
                  </a:srgbClr>
                </a:solidFill>
                <a:latin typeface="Arial"/>
                <a:cs typeface="Arial"/>
              </a:rPr>
            </a:br>
            <a:endParaRPr lang="en-US" sz="1500" kern="1200" dirty="0">
              <a:ea typeface="+mn-ea"/>
            </a:endParaRP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221362" y="245079"/>
            <a:ext cx="5653012"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dirty="0">
                <a:solidFill>
                  <a:srgbClr val="012169"/>
                </a:solidFill>
                <a:latin typeface="Segoe UI"/>
                <a:ea typeface="Open Sans"/>
                <a:cs typeface="Arial"/>
              </a:rPr>
              <a:t>CTED</a:t>
            </a:r>
            <a:endParaRPr lang="en-US" sz="5400" dirty="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3"/>
          <a:srcRect l="4415" r="4415"/>
          <a:stretch>
            <a:fillRect/>
          </a:stretch>
        </p:blipFill>
        <p:spPr>
          <a:xfrm>
            <a:off x="6286184" y="704944"/>
            <a:ext cx="2552431" cy="3733612"/>
          </a:xfrm>
          <a:noFill/>
          <a:ln>
            <a:solidFill>
              <a:schemeClr val="accent1">
                <a:alpha val="1000"/>
              </a:schemeClr>
            </a:solidFill>
          </a:ln>
        </p:spPr>
      </p:pic>
      <p:sp>
        <p:nvSpPr>
          <p:cNvPr id="2" name="Content Placeholder 2">
            <a:extLst>
              <a:ext uri="{FF2B5EF4-FFF2-40B4-BE49-F238E27FC236}">
                <a16:creationId xmlns:a16="http://schemas.microsoft.com/office/drawing/2014/main" id="{C5A501FE-D8E0-1B9E-E07D-F8B46120E926}"/>
              </a:ext>
            </a:extLst>
          </p:cNvPr>
          <p:cNvSpPr txBox="1">
            <a:spLocks/>
          </p:cNvSpPr>
          <p:nvPr/>
        </p:nvSpPr>
        <p:spPr>
          <a:xfrm>
            <a:off x="227765" y="684463"/>
            <a:ext cx="5653012"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000">
                <a:solidFill>
                  <a:srgbClr val="012169"/>
                </a:solidFill>
                <a:latin typeface="Segoe UI"/>
                <a:ea typeface="Open Sans"/>
                <a:cs typeface="Arial"/>
              </a:rPr>
              <a:t>Status Update</a:t>
            </a:r>
            <a:endParaRPr lang="en-US" sz="3000" dirty="0">
              <a:solidFill>
                <a:srgbClr val="012169"/>
              </a:solidFill>
            </a:endParaRPr>
          </a:p>
        </p:txBody>
      </p:sp>
      <p:graphicFrame>
        <p:nvGraphicFramePr>
          <p:cNvPr id="4" name="Table 3">
            <a:extLst>
              <a:ext uri="{FF2B5EF4-FFF2-40B4-BE49-F238E27FC236}">
                <a16:creationId xmlns:a16="http://schemas.microsoft.com/office/drawing/2014/main" id="{7B99DEAD-3296-AFA6-BF7D-D99E241F03BF}"/>
              </a:ext>
            </a:extLst>
          </p:cNvPr>
          <p:cNvGraphicFramePr>
            <a:graphicFrameLocks noGrp="1"/>
          </p:cNvGraphicFramePr>
          <p:nvPr>
            <p:extLst>
              <p:ext uri="{D42A27DB-BD31-4B8C-83A1-F6EECF244321}">
                <p14:modId xmlns:p14="http://schemas.microsoft.com/office/powerpoint/2010/main" val="2787399414"/>
              </p:ext>
            </p:extLst>
          </p:nvPr>
        </p:nvGraphicFramePr>
        <p:xfrm>
          <a:off x="61958" y="1912169"/>
          <a:ext cx="5818819" cy="3093720"/>
        </p:xfrm>
        <a:graphic>
          <a:graphicData uri="http://schemas.openxmlformats.org/drawingml/2006/table">
            <a:tbl>
              <a:tblPr>
                <a:tableStyleId>{5C22544A-7EE6-4342-B048-85BDC9FD1C3A}</a:tableStyleId>
              </a:tblPr>
              <a:tblGrid>
                <a:gridCol w="3504903">
                  <a:extLst>
                    <a:ext uri="{9D8B030D-6E8A-4147-A177-3AD203B41FA5}">
                      <a16:colId xmlns:a16="http://schemas.microsoft.com/office/drawing/2014/main" val="754762379"/>
                    </a:ext>
                  </a:extLst>
                </a:gridCol>
                <a:gridCol w="797670">
                  <a:extLst>
                    <a:ext uri="{9D8B030D-6E8A-4147-A177-3AD203B41FA5}">
                      <a16:colId xmlns:a16="http://schemas.microsoft.com/office/drawing/2014/main" val="1093594391"/>
                    </a:ext>
                  </a:extLst>
                </a:gridCol>
                <a:gridCol w="811656">
                  <a:extLst>
                    <a:ext uri="{9D8B030D-6E8A-4147-A177-3AD203B41FA5}">
                      <a16:colId xmlns:a16="http://schemas.microsoft.com/office/drawing/2014/main" val="2839465771"/>
                    </a:ext>
                  </a:extLst>
                </a:gridCol>
                <a:gridCol w="704590">
                  <a:extLst>
                    <a:ext uri="{9D8B030D-6E8A-4147-A177-3AD203B41FA5}">
                      <a16:colId xmlns:a16="http://schemas.microsoft.com/office/drawing/2014/main" val="796217391"/>
                    </a:ext>
                  </a:extLst>
                </a:gridCol>
              </a:tblGrid>
              <a:tr h="184150">
                <a:tc>
                  <a:txBody>
                    <a:bodyPr/>
                    <a:lstStyle/>
                    <a:p>
                      <a:pPr algn="l" fontAlgn="b"/>
                      <a:r>
                        <a:rPr lang="en-US" sz="1100" b="1" u="none" strike="noStrike" dirty="0">
                          <a:solidFill>
                            <a:schemeClr val="bg1"/>
                          </a:solidFill>
                          <a:effectLst/>
                        </a:rPr>
                        <a:t>CTED Name</a:t>
                      </a:r>
                      <a:endParaRPr lang="en-US" sz="1100" b="1" i="0" u="none" strike="noStrike" dirty="0">
                        <a:solidFill>
                          <a:schemeClr val="bg1"/>
                        </a:solidFill>
                        <a:effectLst/>
                        <a:latin typeface="Calibri" panose="020F0502020204030204" pitchFamily="34" charset="0"/>
                      </a:endParaRPr>
                    </a:p>
                  </a:txBody>
                  <a:tcPr marL="6350" marR="6350" marT="6350" marB="0" anchor="b">
                    <a:solidFill>
                      <a:srgbClr val="002A7E"/>
                    </a:solidFill>
                  </a:tcPr>
                </a:tc>
                <a:tc>
                  <a:txBody>
                    <a:bodyPr/>
                    <a:lstStyle/>
                    <a:p>
                      <a:pPr algn="l" fontAlgn="b"/>
                      <a:r>
                        <a:rPr lang="en-US" sz="1100" b="1" i="0" u="none" strike="noStrike" dirty="0">
                          <a:solidFill>
                            <a:schemeClr val="bg1"/>
                          </a:solidFill>
                          <a:effectLst/>
                          <a:latin typeface="Calibri" panose="020F0502020204030204" pitchFamily="34" charset="0"/>
                        </a:rPr>
                        <a:t>Jan 11</a:t>
                      </a:r>
                    </a:p>
                  </a:txBody>
                  <a:tcPr marL="6350" marR="6350" marT="6350" marB="0" anchor="b">
                    <a:solidFill>
                      <a:srgbClr val="002A7E"/>
                    </a:solidFill>
                  </a:tcPr>
                </a:tc>
                <a:tc>
                  <a:txBody>
                    <a:bodyPr/>
                    <a:lstStyle/>
                    <a:p>
                      <a:pPr algn="l" fontAlgn="b"/>
                      <a:r>
                        <a:rPr lang="en-US" sz="1100" b="1" i="0" u="none" strike="noStrike" dirty="0">
                          <a:solidFill>
                            <a:schemeClr val="bg1"/>
                          </a:solidFill>
                          <a:effectLst/>
                          <a:latin typeface="Calibri" panose="020F0502020204030204" pitchFamily="34" charset="0"/>
                        </a:rPr>
                        <a:t>May 13</a:t>
                      </a:r>
                    </a:p>
                  </a:txBody>
                  <a:tcPr marL="6350" marR="6350" marT="6350" marB="0" anchor="b">
                    <a:solidFill>
                      <a:srgbClr val="002A7E"/>
                    </a:solidFill>
                  </a:tcPr>
                </a:tc>
                <a:tc>
                  <a:txBody>
                    <a:bodyPr/>
                    <a:lstStyle/>
                    <a:p>
                      <a:pPr algn="l" fontAlgn="b"/>
                      <a:r>
                        <a:rPr lang="en-US" sz="1100" u="none" strike="noStrike" dirty="0">
                          <a:solidFill>
                            <a:schemeClr val="bg1"/>
                          </a:solidFill>
                          <a:effectLst/>
                        </a:rPr>
                        <a:t>% Change</a:t>
                      </a:r>
                      <a:endParaRPr lang="en-US" sz="1100" b="0" i="0" u="none" strike="noStrike" dirty="0">
                        <a:solidFill>
                          <a:schemeClr val="bg1"/>
                        </a:solidFill>
                        <a:effectLst/>
                        <a:latin typeface="Calibri" panose="020F0502020204030204" pitchFamily="34" charset="0"/>
                      </a:endParaRPr>
                    </a:p>
                  </a:txBody>
                  <a:tcPr marL="6350" marR="6350" marT="6350" marB="0" anchor="b">
                    <a:solidFill>
                      <a:srgbClr val="002A7E"/>
                    </a:solidFill>
                  </a:tcPr>
                </a:tc>
                <a:extLst>
                  <a:ext uri="{0D108BD9-81ED-4DB2-BD59-A6C34878D82A}">
                    <a16:rowId xmlns:a16="http://schemas.microsoft.com/office/drawing/2014/main" val="3876464512"/>
                  </a:ext>
                </a:extLst>
              </a:tr>
              <a:tr h="184150">
                <a:tc>
                  <a:txBody>
                    <a:bodyPr/>
                    <a:lstStyle/>
                    <a:p>
                      <a:pPr algn="l" fontAlgn="b"/>
                      <a:r>
                        <a:rPr lang="en-US" sz="1100" u="none" strike="noStrike" dirty="0">
                          <a:effectLst/>
                        </a:rPr>
                        <a:t>Central Arizona Valley Institute of Technology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1122.2705</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1096.9143</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7395819"/>
                  </a:ext>
                </a:extLst>
              </a:tr>
              <a:tr h="184150">
                <a:tc>
                  <a:txBody>
                    <a:bodyPr/>
                    <a:lstStyle/>
                    <a:p>
                      <a:pPr algn="l" fontAlgn="b"/>
                      <a:r>
                        <a:rPr lang="en-US" sz="1100" u="none" strike="noStrike" dirty="0" err="1">
                          <a:effectLst/>
                        </a:rPr>
                        <a:t>Cobre</a:t>
                      </a:r>
                      <a:r>
                        <a:rPr lang="en-US" sz="1100" u="none" strike="noStrike" dirty="0">
                          <a:effectLst/>
                        </a:rPr>
                        <a:t> Valley Institute of Technology District</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251.401</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253.4718</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4705306"/>
                  </a:ext>
                </a:extLst>
              </a:tr>
              <a:tr h="184150">
                <a:tc>
                  <a:txBody>
                    <a:bodyPr/>
                    <a:lstStyle/>
                    <a:p>
                      <a:pPr algn="l" fontAlgn="b"/>
                      <a:r>
                        <a:rPr lang="en-US" sz="1100" u="none" strike="noStrike" dirty="0">
                          <a:effectLst/>
                        </a:rPr>
                        <a:t>Cochise Technology District</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735.9826</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776.3485</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73445138"/>
                  </a:ext>
                </a:extLst>
              </a:tr>
              <a:tr h="184150">
                <a:tc>
                  <a:txBody>
                    <a:bodyPr/>
                    <a:lstStyle/>
                    <a:p>
                      <a:pPr algn="l" fontAlgn="b"/>
                      <a:r>
                        <a:rPr lang="en-US" sz="1100" u="none" strike="noStrike" dirty="0">
                          <a:effectLst/>
                        </a:rPr>
                        <a:t>Coconino Association for Vocation Industry and Technology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352.9445</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407.213</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02875709"/>
                  </a:ext>
                </a:extLst>
              </a:tr>
              <a:tr h="184150">
                <a:tc>
                  <a:txBody>
                    <a:bodyPr/>
                    <a:lstStyle/>
                    <a:p>
                      <a:pPr algn="l" fontAlgn="b"/>
                      <a:r>
                        <a:rPr lang="en-US" sz="1100" u="none" strike="noStrike" dirty="0">
                          <a:effectLst/>
                        </a:rPr>
                        <a:t>East Valley Institute of Technology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8764.6692</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8726.5598</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35669306"/>
                  </a:ext>
                </a:extLst>
              </a:tr>
              <a:tr h="184150">
                <a:tc>
                  <a:txBody>
                    <a:bodyPr/>
                    <a:lstStyle/>
                    <a:p>
                      <a:pPr algn="l" fontAlgn="b"/>
                      <a:r>
                        <a:rPr lang="en-US" sz="1100" u="none" strike="noStrike" dirty="0">
                          <a:effectLst/>
                        </a:rPr>
                        <a:t>Gila Institute for Technology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389.6084</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450.5557</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16%</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1726378"/>
                  </a:ext>
                </a:extLst>
              </a:tr>
              <a:tr h="184150">
                <a:tc>
                  <a:txBody>
                    <a:bodyPr/>
                    <a:lstStyle/>
                    <a:p>
                      <a:pPr algn="l" fontAlgn="b"/>
                      <a:r>
                        <a:rPr lang="en-US" sz="1100" u="none" strike="noStrike" dirty="0">
                          <a:effectLst/>
                        </a:rPr>
                        <a:t>Mountain Institute CTED #2</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542.4224</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534.7301</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61593286"/>
                  </a:ext>
                </a:extLst>
              </a:tr>
              <a:tr h="184150">
                <a:tc>
                  <a:txBody>
                    <a:bodyPr/>
                    <a:lstStyle/>
                    <a:p>
                      <a:pPr algn="l" fontAlgn="b"/>
                      <a:r>
                        <a:rPr lang="en-US" sz="1100" u="none" strike="noStrike" dirty="0">
                          <a:effectLst/>
                        </a:rPr>
                        <a:t>Northeast Arizona Technological Institute of Vocational Education</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220.0511</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479.6432</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118%</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48972122"/>
                  </a:ext>
                </a:extLst>
              </a:tr>
              <a:tr h="184150">
                <a:tc>
                  <a:txBody>
                    <a:bodyPr/>
                    <a:lstStyle/>
                    <a:p>
                      <a:pPr algn="l" fontAlgn="b"/>
                      <a:r>
                        <a:rPr lang="en-US" sz="1100" u="none" strike="noStrike" dirty="0">
                          <a:effectLst/>
                        </a:rPr>
                        <a:t>Northern Arizona Vocational Institute of Technology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738.1959</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821.5125</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38046217"/>
                  </a:ext>
                </a:extLst>
              </a:tr>
              <a:tr h="184150">
                <a:tc>
                  <a:txBody>
                    <a:bodyPr/>
                    <a:lstStyle/>
                    <a:p>
                      <a:pPr algn="l" fontAlgn="b"/>
                      <a:r>
                        <a:rPr lang="en-US" sz="1100" u="none" strike="noStrike" dirty="0">
                          <a:effectLst/>
                        </a:rPr>
                        <a:t>Pima County JTED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4802.589</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4781.2965</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96387327"/>
                  </a:ext>
                </a:extLst>
              </a:tr>
              <a:tr h="184150">
                <a:tc>
                  <a:txBody>
                    <a:bodyPr/>
                    <a:lstStyle/>
                    <a:p>
                      <a:pPr algn="l" fontAlgn="b"/>
                      <a:r>
                        <a:rPr lang="en-US" sz="1100" u="none" strike="noStrike" dirty="0">
                          <a:effectLst/>
                        </a:rPr>
                        <a:t>Southwest Technical Education District of Yuma (STEDY)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1240.4291</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1311.9316</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97148044"/>
                  </a:ext>
                </a:extLst>
              </a:tr>
              <a:tr h="184150">
                <a:tc>
                  <a:txBody>
                    <a:bodyPr/>
                    <a:lstStyle/>
                    <a:p>
                      <a:pPr algn="l" fontAlgn="b"/>
                      <a:r>
                        <a:rPr lang="en-US" sz="1100" u="none" strike="noStrike" dirty="0">
                          <a:effectLst/>
                        </a:rPr>
                        <a:t>Valley Academy for Career and Technology Education</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272.4482</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265.8366</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9190950"/>
                  </a:ext>
                </a:extLst>
              </a:tr>
              <a:tr h="184150">
                <a:tc>
                  <a:txBody>
                    <a:bodyPr/>
                    <a:lstStyle/>
                    <a:p>
                      <a:pPr algn="l" fontAlgn="b"/>
                      <a:r>
                        <a:rPr lang="en-US" sz="1100" u="none" strike="noStrike" dirty="0">
                          <a:effectLst/>
                        </a:rPr>
                        <a:t>Western Arizona Vocational District #50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700.2511</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762.659</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43331615"/>
                  </a:ext>
                </a:extLst>
              </a:tr>
              <a:tr h="184150">
                <a:tc>
                  <a:txBody>
                    <a:bodyPr/>
                    <a:lstStyle/>
                    <a:p>
                      <a:pPr algn="l" fontAlgn="b"/>
                      <a:r>
                        <a:rPr lang="en-US" sz="1100" u="none" strike="noStrike" dirty="0">
                          <a:effectLst/>
                        </a:rPr>
                        <a:t>West-MEC - Western Maricopa Education Center</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7023.0034</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1294.1686</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-82%</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19136992"/>
                  </a:ext>
                </a:extLst>
              </a:tr>
              <a:tr h="101251">
                <a:tc>
                  <a:txBody>
                    <a:bodyPr/>
                    <a:lstStyle/>
                    <a:p>
                      <a:pPr algn="l" fontAlgn="b"/>
                      <a:r>
                        <a:rPr lang="en-US" sz="1100" u="none" strike="noStrike" dirty="0">
                          <a:solidFill>
                            <a:schemeClr val="bg1"/>
                          </a:solidFill>
                          <a:effectLst/>
                        </a:rPr>
                        <a:t>Grand Total</a:t>
                      </a:r>
                      <a:endParaRPr lang="en-US" sz="1100" b="1" i="0" u="none" strike="noStrike" dirty="0">
                        <a:solidFill>
                          <a:schemeClr val="bg1"/>
                        </a:solidFill>
                        <a:effectLst/>
                        <a:latin typeface="Calibri" panose="020F0502020204030204" pitchFamily="34" charset="0"/>
                      </a:endParaRPr>
                    </a:p>
                  </a:txBody>
                  <a:tcPr marL="6350" marR="6350" marT="6350" marB="0" anchor="b">
                    <a:solidFill>
                      <a:srgbClr val="002A7E"/>
                    </a:solidFill>
                  </a:tcPr>
                </a:tc>
                <a:tc>
                  <a:txBody>
                    <a:bodyPr/>
                    <a:lstStyle/>
                    <a:p>
                      <a:pPr algn="r" fontAlgn="b"/>
                      <a:r>
                        <a:rPr lang="en-US" sz="1100" u="none" strike="noStrike" dirty="0">
                          <a:solidFill>
                            <a:schemeClr val="bg1"/>
                          </a:solidFill>
                          <a:effectLst/>
                        </a:rPr>
                        <a:t>27156.2664</a:t>
                      </a:r>
                      <a:endParaRPr lang="en-US" sz="1100" b="1" i="0" u="none" strike="noStrike" dirty="0">
                        <a:solidFill>
                          <a:schemeClr val="bg1"/>
                        </a:solidFill>
                        <a:effectLst/>
                        <a:latin typeface="Calibri" panose="020F0502020204030204" pitchFamily="34" charset="0"/>
                      </a:endParaRPr>
                    </a:p>
                  </a:txBody>
                  <a:tcPr marL="6350" marR="6350" marT="6350" marB="0" anchor="b">
                    <a:solidFill>
                      <a:srgbClr val="002A7E"/>
                    </a:solidFill>
                  </a:tcPr>
                </a:tc>
                <a:tc>
                  <a:txBody>
                    <a:bodyPr/>
                    <a:lstStyle/>
                    <a:p>
                      <a:pPr algn="r" fontAlgn="b"/>
                      <a:r>
                        <a:rPr lang="en-US" sz="1100" u="none" strike="noStrike" dirty="0">
                          <a:solidFill>
                            <a:schemeClr val="bg1"/>
                          </a:solidFill>
                          <a:effectLst/>
                        </a:rPr>
                        <a:t>21962.8412</a:t>
                      </a:r>
                      <a:endParaRPr lang="en-US" sz="1100" b="1" i="0" u="none" strike="noStrike" dirty="0">
                        <a:solidFill>
                          <a:schemeClr val="bg1"/>
                        </a:solidFill>
                        <a:effectLst/>
                        <a:latin typeface="Calibri" panose="020F0502020204030204" pitchFamily="34" charset="0"/>
                      </a:endParaRPr>
                    </a:p>
                  </a:txBody>
                  <a:tcPr marL="6350" marR="6350" marT="6350" marB="0" anchor="b">
                    <a:solidFill>
                      <a:srgbClr val="002A7E"/>
                    </a:solidFill>
                  </a:tcPr>
                </a:tc>
                <a:tc>
                  <a:txBody>
                    <a:bodyPr/>
                    <a:lstStyle/>
                    <a:p>
                      <a:pPr algn="r" fontAlgn="b"/>
                      <a:r>
                        <a:rPr lang="en-US" sz="1100" u="none" strike="noStrike" dirty="0">
                          <a:solidFill>
                            <a:schemeClr val="bg1"/>
                          </a:solidFill>
                          <a:effectLst/>
                        </a:rPr>
                        <a:t>-19%</a:t>
                      </a:r>
                      <a:endParaRPr lang="en-US" sz="1100" b="0" i="0" u="none" strike="noStrike" dirty="0">
                        <a:solidFill>
                          <a:schemeClr val="bg1"/>
                        </a:solidFill>
                        <a:effectLst/>
                        <a:latin typeface="Calibri" panose="020F0502020204030204" pitchFamily="34" charset="0"/>
                      </a:endParaRPr>
                    </a:p>
                  </a:txBody>
                  <a:tcPr marL="6350" marR="6350" marT="6350" marB="0" anchor="b">
                    <a:solidFill>
                      <a:srgbClr val="002A7E"/>
                    </a:solidFill>
                  </a:tcPr>
                </a:tc>
                <a:extLst>
                  <a:ext uri="{0D108BD9-81ED-4DB2-BD59-A6C34878D82A}">
                    <a16:rowId xmlns:a16="http://schemas.microsoft.com/office/drawing/2014/main" val="2017912605"/>
                  </a:ext>
                </a:extLst>
              </a:tr>
            </a:tbl>
          </a:graphicData>
        </a:graphic>
      </p:graphicFrame>
    </p:spTree>
    <p:extLst>
      <p:ext uri="{BB962C8B-B14F-4D97-AF65-F5344CB8AC3E}">
        <p14:creationId xmlns:p14="http://schemas.microsoft.com/office/powerpoint/2010/main" val="4116965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2400" dirty="0">
                <a:solidFill>
                  <a:srgbClr val="012169"/>
                </a:solidFill>
                <a:latin typeface="Arial"/>
                <a:ea typeface="Open Sans"/>
                <a:cs typeface="Arial"/>
              </a:rPr>
              <a:t>Gifted (GIFT)</a:t>
            </a:r>
          </a:p>
        </p:txBody>
      </p:sp>
      <p:sp>
        <p:nvSpPr>
          <p:cNvPr id="2" name="TextBox 1">
            <a:extLst>
              <a:ext uri="{FF2B5EF4-FFF2-40B4-BE49-F238E27FC236}">
                <a16:creationId xmlns:a16="http://schemas.microsoft.com/office/drawing/2014/main" id="{6C1A7313-9A51-6D46-E3C6-C22FBBAA3206}"/>
              </a:ext>
            </a:extLst>
          </p:cNvPr>
          <p:cNvSpPr txBox="1"/>
          <p:nvPr/>
        </p:nvSpPr>
        <p:spPr>
          <a:xfrm>
            <a:off x="307361" y="1313969"/>
            <a:ext cx="5583541" cy="140807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kern="1200" dirty="0">
                <a:solidFill>
                  <a:prstClr val="black"/>
                </a:solidFill>
                <a:ea typeface="+mn-lt"/>
                <a:cs typeface="Times New Roman" panose="02020603050405020304"/>
              </a:rPr>
              <a:t>New Group B funding weight to be added during FY2024</a:t>
            </a:r>
          </a:p>
          <a:p>
            <a:pPr marL="342900" lvl="1" defTabSz="685800">
              <a:buClrTx/>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No efforts required by Vendors</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defTabSz="685800">
              <a:buClrTx/>
            </a:pPr>
            <a:endParaRPr lang="en-US" sz="1600" i="1" kern="1200" dirty="0">
              <a:solidFill>
                <a:srgbClr val="5A5D5C"/>
              </a:solidFill>
              <a:ea typeface="+mn-ea"/>
              <a:cs typeface="Calibri Light" panose="020F0302020204030204" pitchFamily="34" charset="0"/>
            </a:endParaRPr>
          </a:p>
          <a:p>
            <a:pPr defTabSz="685800">
              <a:buClrTx/>
            </a:pPr>
            <a:endParaRPr lang="en-US" sz="1500" kern="1200" dirty="0">
              <a:solidFill>
                <a:srgbClr val="5A5D5C"/>
              </a:solidFill>
              <a:ea typeface="+mn-ea"/>
              <a:cs typeface="Calibri Light" panose="020F0302020204030204" pitchFamily="34" charset="0"/>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spTree>
    <p:extLst>
      <p:ext uri="{BB962C8B-B14F-4D97-AF65-F5344CB8AC3E}">
        <p14:creationId xmlns:p14="http://schemas.microsoft.com/office/powerpoint/2010/main" val="1939150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2400" dirty="0">
                <a:solidFill>
                  <a:srgbClr val="012169"/>
                </a:solidFill>
                <a:latin typeface="Arial"/>
                <a:ea typeface="Open Sans"/>
                <a:cs typeface="Arial"/>
              </a:rPr>
              <a:t>Gifted (GIFT)</a:t>
            </a:r>
          </a:p>
        </p:txBody>
      </p:sp>
      <p:sp>
        <p:nvSpPr>
          <p:cNvPr id="2" name="TextBox 1">
            <a:extLst>
              <a:ext uri="{FF2B5EF4-FFF2-40B4-BE49-F238E27FC236}">
                <a16:creationId xmlns:a16="http://schemas.microsoft.com/office/drawing/2014/main" id="{6C1A7313-9A51-6D46-E3C6-C22FBBAA3206}"/>
              </a:ext>
            </a:extLst>
          </p:cNvPr>
          <p:cNvSpPr txBox="1"/>
          <p:nvPr/>
        </p:nvSpPr>
        <p:spPr>
          <a:xfrm>
            <a:off x="307361" y="1313969"/>
            <a:ext cx="5583541" cy="313162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kern="1200" dirty="0">
                <a:solidFill>
                  <a:prstClr val="black"/>
                </a:solidFill>
                <a:ea typeface="+mn-lt"/>
                <a:cs typeface="Times New Roman" panose="02020603050405020304"/>
              </a:rPr>
              <a:t>New Group B funding weight to be added during FY2024</a:t>
            </a:r>
          </a:p>
          <a:p>
            <a:pPr marL="342900" lvl="1" defTabSz="685800">
              <a:buClrTx/>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No efforts required by Vendors</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Students eligible for funding must have an appropriate need*:</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defTabSz="685800">
              <a:buClrTx/>
            </a:pPr>
            <a:endParaRPr lang="en-US" sz="1600" i="1" kern="1200" dirty="0">
              <a:solidFill>
                <a:srgbClr val="5A5D5C"/>
              </a:solidFill>
              <a:ea typeface="+mn-ea"/>
              <a:cs typeface="Calibri Light" panose="020F0302020204030204" pitchFamily="34" charset="0"/>
            </a:endParaRPr>
          </a:p>
          <a:p>
            <a:pPr defTabSz="685800">
              <a:buClrTx/>
            </a:pPr>
            <a:endParaRPr lang="en-US" sz="1500" kern="1200" dirty="0">
              <a:solidFill>
                <a:srgbClr val="5A5D5C"/>
              </a:solidFill>
              <a:ea typeface="+mn-ea"/>
              <a:cs typeface="Calibri Light" panose="020F0302020204030204" pitchFamily="34" charset="0"/>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graphicFrame>
        <p:nvGraphicFramePr>
          <p:cNvPr id="3" name="Table 5">
            <a:extLst>
              <a:ext uri="{FF2B5EF4-FFF2-40B4-BE49-F238E27FC236}">
                <a16:creationId xmlns:a16="http://schemas.microsoft.com/office/drawing/2014/main" id="{A9C10ED5-77E5-EAAB-A4A5-5B56EA5BBC50}"/>
              </a:ext>
            </a:extLst>
          </p:cNvPr>
          <p:cNvGraphicFramePr>
            <a:graphicFrameLocks noGrp="1"/>
          </p:cNvGraphicFramePr>
          <p:nvPr/>
        </p:nvGraphicFramePr>
        <p:xfrm>
          <a:off x="780677" y="2414437"/>
          <a:ext cx="4475586" cy="1387593"/>
        </p:xfrm>
        <a:graphic>
          <a:graphicData uri="http://schemas.openxmlformats.org/drawingml/2006/table">
            <a:tbl>
              <a:tblPr firstRow="1" bandRow="1">
                <a:tableStyleId>{5C22544A-7EE6-4342-B048-85BDC9FD1C3A}</a:tableStyleId>
              </a:tblPr>
              <a:tblGrid>
                <a:gridCol w="2576806">
                  <a:extLst>
                    <a:ext uri="{9D8B030D-6E8A-4147-A177-3AD203B41FA5}">
                      <a16:colId xmlns:a16="http://schemas.microsoft.com/office/drawing/2014/main" val="1028337081"/>
                    </a:ext>
                  </a:extLst>
                </a:gridCol>
                <a:gridCol w="1898780">
                  <a:extLst>
                    <a:ext uri="{9D8B030D-6E8A-4147-A177-3AD203B41FA5}">
                      <a16:colId xmlns:a16="http://schemas.microsoft.com/office/drawing/2014/main" val="445505081"/>
                    </a:ext>
                  </a:extLst>
                </a:gridCol>
              </a:tblGrid>
              <a:tr h="214778">
                <a:tc>
                  <a:txBody>
                    <a:bodyPr/>
                    <a:lstStyle/>
                    <a:p>
                      <a:r>
                        <a:rPr lang="en-US" dirty="0"/>
                        <a:t>Fundable</a:t>
                      </a:r>
                    </a:p>
                  </a:txBody>
                  <a:tcPr/>
                </a:tc>
                <a:tc>
                  <a:txBody>
                    <a:bodyPr/>
                    <a:lstStyle/>
                    <a:p>
                      <a:r>
                        <a:rPr lang="en-US" dirty="0"/>
                        <a:t>Non-Fundable</a:t>
                      </a:r>
                    </a:p>
                  </a:txBody>
                  <a:tcPr/>
                </a:tc>
                <a:extLst>
                  <a:ext uri="{0D108BD9-81ED-4DB2-BD59-A6C34878D82A}">
                    <a16:rowId xmlns:a16="http://schemas.microsoft.com/office/drawing/2014/main" val="3336203698"/>
                  </a:ext>
                </a:extLst>
              </a:tr>
              <a:tr h="363471">
                <a:tc>
                  <a:txBody>
                    <a:bodyPr/>
                    <a:lstStyle/>
                    <a:p>
                      <a:r>
                        <a:rPr lang="en-US" dirty="0"/>
                        <a:t>Quantitative (Math) Giftedness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Other Giftedness</a:t>
                      </a:r>
                    </a:p>
                  </a:txBody>
                  <a:tcPr/>
                </a:tc>
                <a:extLst>
                  <a:ext uri="{0D108BD9-81ED-4DB2-BD59-A6C34878D82A}">
                    <a16:rowId xmlns:a16="http://schemas.microsoft.com/office/drawing/2014/main" val="3773728240"/>
                  </a:ext>
                </a:extLst>
              </a:tr>
              <a:tr h="3634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Language Arts (Verbal) Giftedness</a:t>
                      </a:r>
                    </a:p>
                  </a:txBody>
                  <a:tcPr/>
                </a:tc>
                <a:tc>
                  <a:txBody>
                    <a:bodyPr/>
                    <a:lstStyle/>
                    <a:p>
                      <a:endParaRPr lang="en-US"/>
                    </a:p>
                  </a:txBody>
                  <a:tcPr/>
                </a:tc>
                <a:extLst>
                  <a:ext uri="{0D108BD9-81ED-4DB2-BD59-A6C34878D82A}">
                    <a16:rowId xmlns:a16="http://schemas.microsoft.com/office/drawing/2014/main" val="2714456289"/>
                  </a:ext>
                </a:extLst>
              </a:tr>
              <a:tr h="3634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Non-Verbal Reasoning Giftedness</a:t>
                      </a:r>
                    </a:p>
                  </a:txBody>
                  <a:tcPr/>
                </a:tc>
                <a:tc>
                  <a:txBody>
                    <a:bodyPr/>
                    <a:lstStyle/>
                    <a:p>
                      <a:endParaRPr lang="en-US" dirty="0"/>
                    </a:p>
                  </a:txBody>
                  <a:tcPr/>
                </a:tc>
                <a:extLst>
                  <a:ext uri="{0D108BD9-81ED-4DB2-BD59-A6C34878D82A}">
                    <a16:rowId xmlns:a16="http://schemas.microsoft.com/office/drawing/2014/main" val="900138241"/>
                  </a:ext>
                </a:extLst>
              </a:tr>
            </a:tbl>
          </a:graphicData>
        </a:graphic>
      </p:graphicFrame>
      <p:sp>
        <p:nvSpPr>
          <p:cNvPr id="6" name="TextBox 5">
            <a:extLst>
              <a:ext uri="{FF2B5EF4-FFF2-40B4-BE49-F238E27FC236}">
                <a16:creationId xmlns:a16="http://schemas.microsoft.com/office/drawing/2014/main" id="{2187A0E2-5387-6B65-C944-4FE581CAC904}"/>
              </a:ext>
            </a:extLst>
          </p:cNvPr>
          <p:cNvSpPr txBox="1"/>
          <p:nvPr/>
        </p:nvSpPr>
        <p:spPr>
          <a:xfrm>
            <a:off x="269208" y="4790043"/>
            <a:ext cx="4207947" cy="307777"/>
          </a:xfrm>
          <a:prstGeom prst="rect">
            <a:avLst/>
          </a:prstGeom>
          <a:noFill/>
        </p:spPr>
        <p:txBody>
          <a:bodyPr wrap="none" rtlCol="0">
            <a:spAutoFit/>
          </a:bodyPr>
          <a:lstStyle/>
          <a:p>
            <a:pPr>
              <a:buClr>
                <a:srgbClr val="53C10C"/>
              </a:buClr>
              <a:buSzPct val="85000"/>
            </a:pPr>
            <a:r>
              <a:rPr lang="en-US" i="1" kern="1200" dirty="0">
                <a:solidFill>
                  <a:prstClr val="black"/>
                </a:solidFill>
                <a:ea typeface="+mn-lt"/>
                <a:cs typeface="Times New Roman" panose="02020603050405020304"/>
              </a:rPr>
              <a:t>*There are ADE requirements to list a Gifted Need.</a:t>
            </a:r>
            <a:endParaRPr lang="en-US" i="1" kern="1200" dirty="0">
              <a:solidFill>
                <a:srgbClr val="5A5D5C"/>
              </a:solidFill>
              <a:ea typeface="+mn-ea"/>
              <a:cs typeface="Calibri Light" panose="020F0302020204030204" pitchFamily="34" charset="0"/>
            </a:endParaRPr>
          </a:p>
        </p:txBody>
      </p:sp>
    </p:spTree>
    <p:extLst>
      <p:ext uri="{BB962C8B-B14F-4D97-AF65-F5344CB8AC3E}">
        <p14:creationId xmlns:p14="http://schemas.microsoft.com/office/powerpoint/2010/main" val="2454703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2400" dirty="0">
                <a:solidFill>
                  <a:srgbClr val="012169"/>
                </a:solidFill>
                <a:latin typeface="Arial"/>
                <a:ea typeface="Open Sans"/>
                <a:cs typeface="Arial"/>
              </a:rPr>
              <a:t>Gifted (GIFT)</a:t>
            </a:r>
          </a:p>
        </p:txBody>
      </p:sp>
      <p:sp>
        <p:nvSpPr>
          <p:cNvPr id="2" name="TextBox 1">
            <a:extLst>
              <a:ext uri="{FF2B5EF4-FFF2-40B4-BE49-F238E27FC236}">
                <a16:creationId xmlns:a16="http://schemas.microsoft.com/office/drawing/2014/main" id="{6C1A7313-9A51-6D46-E3C6-C22FBBAA3206}"/>
              </a:ext>
            </a:extLst>
          </p:cNvPr>
          <p:cNvSpPr txBox="1"/>
          <p:nvPr/>
        </p:nvSpPr>
        <p:spPr>
          <a:xfrm>
            <a:off x="307361" y="1313969"/>
            <a:ext cx="5583541" cy="356251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kern="1200" dirty="0">
                <a:solidFill>
                  <a:prstClr val="black"/>
                </a:solidFill>
                <a:ea typeface="+mn-lt"/>
                <a:cs typeface="Times New Roman" panose="02020603050405020304"/>
              </a:rPr>
              <a:t>New Group B funding weight to be added during FY2024</a:t>
            </a:r>
          </a:p>
          <a:p>
            <a:pPr marL="342900" lvl="1" defTabSz="685800">
              <a:buClrTx/>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No efforts required by Vendors</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Students eligible for funding must have an appropriate need*:</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Students eligible for funding must also have a Gifted Program. </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defTabSz="685800">
              <a:buClrTx/>
            </a:pPr>
            <a:endParaRPr lang="en-US" sz="1600" i="1" kern="1200" dirty="0">
              <a:solidFill>
                <a:srgbClr val="5A5D5C"/>
              </a:solidFill>
              <a:ea typeface="+mn-ea"/>
              <a:cs typeface="Calibri Light" panose="020F0302020204030204" pitchFamily="34" charset="0"/>
            </a:endParaRPr>
          </a:p>
          <a:p>
            <a:pPr defTabSz="685800">
              <a:buClrTx/>
            </a:pPr>
            <a:endParaRPr lang="en-US" sz="1500" kern="1200" dirty="0">
              <a:solidFill>
                <a:srgbClr val="5A5D5C"/>
              </a:solidFill>
              <a:ea typeface="+mn-ea"/>
              <a:cs typeface="Calibri Light" panose="020F0302020204030204" pitchFamily="34" charset="0"/>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graphicFrame>
        <p:nvGraphicFramePr>
          <p:cNvPr id="3" name="Table 5">
            <a:extLst>
              <a:ext uri="{FF2B5EF4-FFF2-40B4-BE49-F238E27FC236}">
                <a16:creationId xmlns:a16="http://schemas.microsoft.com/office/drawing/2014/main" id="{A9C10ED5-77E5-EAAB-A4A5-5B56EA5BBC50}"/>
              </a:ext>
            </a:extLst>
          </p:cNvPr>
          <p:cNvGraphicFramePr>
            <a:graphicFrameLocks noGrp="1"/>
          </p:cNvGraphicFramePr>
          <p:nvPr/>
        </p:nvGraphicFramePr>
        <p:xfrm>
          <a:off x="780677" y="2414437"/>
          <a:ext cx="4475586" cy="1387593"/>
        </p:xfrm>
        <a:graphic>
          <a:graphicData uri="http://schemas.openxmlformats.org/drawingml/2006/table">
            <a:tbl>
              <a:tblPr firstRow="1" bandRow="1">
                <a:tableStyleId>{5C22544A-7EE6-4342-B048-85BDC9FD1C3A}</a:tableStyleId>
              </a:tblPr>
              <a:tblGrid>
                <a:gridCol w="2576806">
                  <a:extLst>
                    <a:ext uri="{9D8B030D-6E8A-4147-A177-3AD203B41FA5}">
                      <a16:colId xmlns:a16="http://schemas.microsoft.com/office/drawing/2014/main" val="1028337081"/>
                    </a:ext>
                  </a:extLst>
                </a:gridCol>
                <a:gridCol w="1898780">
                  <a:extLst>
                    <a:ext uri="{9D8B030D-6E8A-4147-A177-3AD203B41FA5}">
                      <a16:colId xmlns:a16="http://schemas.microsoft.com/office/drawing/2014/main" val="445505081"/>
                    </a:ext>
                  </a:extLst>
                </a:gridCol>
              </a:tblGrid>
              <a:tr h="214778">
                <a:tc>
                  <a:txBody>
                    <a:bodyPr/>
                    <a:lstStyle/>
                    <a:p>
                      <a:r>
                        <a:rPr lang="en-US" dirty="0"/>
                        <a:t>Fundable</a:t>
                      </a:r>
                    </a:p>
                  </a:txBody>
                  <a:tcPr/>
                </a:tc>
                <a:tc>
                  <a:txBody>
                    <a:bodyPr/>
                    <a:lstStyle/>
                    <a:p>
                      <a:r>
                        <a:rPr lang="en-US" dirty="0"/>
                        <a:t>Non-Fundable</a:t>
                      </a:r>
                    </a:p>
                  </a:txBody>
                  <a:tcPr/>
                </a:tc>
                <a:extLst>
                  <a:ext uri="{0D108BD9-81ED-4DB2-BD59-A6C34878D82A}">
                    <a16:rowId xmlns:a16="http://schemas.microsoft.com/office/drawing/2014/main" val="3336203698"/>
                  </a:ext>
                </a:extLst>
              </a:tr>
              <a:tr h="363471">
                <a:tc>
                  <a:txBody>
                    <a:bodyPr/>
                    <a:lstStyle/>
                    <a:p>
                      <a:r>
                        <a:rPr lang="en-US" dirty="0"/>
                        <a:t>Quantitative (Math) Giftedness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Other Giftedness</a:t>
                      </a:r>
                    </a:p>
                  </a:txBody>
                  <a:tcPr/>
                </a:tc>
                <a:extLst>
                  <a:ext uri="{0D108BD9-81ED-4DB2-BD59-A6C34878D82A}">
                    <a16:rowId xmlns:a16="http://schemas.microsoft.com/office/drawing/2014/main" val="3773728240"/>
                  </a:ext>
                </a:extLst>
              </a:tr>
              <a:tr h="3634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Language Arts (Verbal) Giftedness</a:t>
                      </a:r>
                    </a:p>
                  </a:txBody>
                  <a:tcPr/>
                </a:tc>
                <a:tc>
                  <a:txBody>
                    <a:bodyPr/>
                    <a:lstStyle/>
                    <a:p>
                      <a:endParaRPr lang="en-US"/>
                    </a:p>
                  </a:txBody>
                  <a:tcPr/>
                </a:tc>
                <a:extLst>
                  <a:ext uri="{0D108BD9-81ED-4DB2-BD59-A6C34878D82A}">
                    <a16:rowId xmlns:a16="http://schemas.microsoft.com/office/drawing/2014/main" val="2714456289"/>
                  </a:ext>
                </a:extLst>
              </a:tr>
              <a:tr h="3634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Non-Verbal Reasoning Giftedness</a:t>
                      </a:r>
                    </a:p>
                  </a:txBody>
                  <a:tcPr/>
                </a:tc>
                <a:tc>
                  <a:txBody>
                    <a:bodyPr/>
                    <a:lstStyle/>
                    <a:p>
                      <a:endParaRPr lang="en-US" dirty="0"/>
                    </a:p>
                  </a:txBody>
                  <a:tcPr/>
                </a:tc>
                <a:extLst>
                  <a:ext uri="{0D108BD9-81ED-4DB2-BD59-A6C34878D82A}">
                    <a16:rowId xmlns:a16="http://schemas.microsoft.com/office/drawing/2014/main" val="900138241"/>
                  </a:ext>
                </a:extLst>
              </a:tr>
            </a:tbl>
          </a:graphicData>
        </a:graphic>
      </p:graphicFrame>
      <p:sp>
        <p:nvSpPr>
          <p:cNvPr id="6" name="TextBox 5">
            <a:extLst>
              <a:ext uri="{FF2B5EF4-FFF2-40B4-BE49-F238E27FC236}">
                <a16:creationId xmlns:a16="http://schemas.microsoft.com/office/drawing/2014/main" id="{2187A0E2-5387-6B65-C944-4FE581CAC904}"/>
              </a:ext>
            </a:extLst>
          </p:cNvPr>
          <p:cNvSpPr txBox="1"/>
          <p:nvPr/>
        </p:nvSpPr>
        <p:spPr>
          <a:xfrm>
            <a:off x="269208" y="4790043"/>
            <a:ext cx="4207947" cy="307777"/>
          </a:xfrm>
          <a:prstGeom prst="rect">
            <a:avLst/>
          </a:prstGeom>
          <a:noFill/>
        </p:spPr>
        <p:txBody>
          <a:bodyPr wrap="none" rtlCol="0">
            <a:spAutoFit/>
          </a:bodyPr>
          <a:lstStyle/>
          <a:p>
            <a:pPr>
              <a:buClr>
                <a:srgbClr val="53C10C"/>
              </a:buClr>
              <a:buSzPct val="85000"/>
            </a:pPr>
            <a:r>
              <a:rPr lang="en-US" i="1" kern="1200" dirty="0">
                <a:solidFill>
                  <a:prstClr val="black"/>
                </a:solidFill>
                <a:ea typeface="+mn-lt"/>
                <a:cs typeface="Times New Roman" panose="02020603050405020304"/>
              </a:rPr>
              <a:t>*There are ADE requirements to list a Gifted Need.</a:t>
            </a:r>
            <a:endParaRPr lang="en-US" i="1" kern="1200" dirty="0">
              <a:solidFill>
                <a:srgbClr val="5A5D5C"/>
              </a:solidFill>
              <a:ea typeface="+mn-ea"/>
              <a:cs typeface="Calibri Light" panose="020F0302020204030204" pitchFamily="34" charset="0"/>
            </a:endParaRPr>
          </a:p>
        </p:txBody>
      </p:sp>
    </p:spTree>
    <p:extLst>
      <p:ext uri="{BB962C8B-B14F-4D97-AF65-F5344CB8AC3E}">
        <p14:creationId xmlns:p14="http://schemas.microsoft.com/office/powerpoint/2010/main" val="2314995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2400" dirty="0">
                <a:solidFill>
                  <a:srgbClr val="012169"/>
                </a:solidFill>
                <a:latin typeface="Arial"/>
                <a:ea typeface="Open Sans"/>
                <a:cs typeface="Arial"/>
              </a:rPr>
              <a:t>Gifted (GIFT)</a:t>
            </a:r>
          </a:p>
        </p:txBody>
      </p:sp>
      <p:sp>
        <p:nvSpPr>
          <p:cNvPr id="2" name="TextBox 1">
            <a:extLst>
              <a:ext uri="{FF2B5EF4-FFF2-40B4-BE49-F238E27FC236}">
                <a16:creationId xmlns:a16="http://schemas.microsoft.com/office/drawing/2014/main" id="{6C1A7313-9A51-6D46-E3C6-C22FBBAA3206}"/>
              </a:ext>
            </a:extLst>
          </p:cNvPr>
          <p:cNvSpPr txBox="1"/>
          <p:nvPr/>
        </p:nvSpPr>
        <p:spPr>
          <a:xfrm>
            <a:off x="307361" y="1313969"/>
            <a:ext cx="5583541" cy="399340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kern="1200" dirty="0">
                <a:solidFill>
                  <a:prstClr val="black"/>
                </a:solidFill>
                <a:ea typeface="+mn-lt"/>
                <a:cs typeface="Times New Roman" panose="02020603050405020304"/>
              </a:rPr>
              <a:t>New Group B funding weight to be added during FY2024</a:t>
            </a:r>
          </a:p>
          <a:p>
            <a:pPr marL="342900" lvl="1" defTabSz="685800">
              <a:buClrTx/>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No efforts required by Vendors</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Students eligible for funding must have an appropriate need*:</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Students eligible for funding must also have a Gifted Program. </a:t>
            </a:r>
          </a:p>
          <a:p>
            <a:pPr marL="260747" indent="-260747" defTabSz="685800">
              <a:buClrTx/>
              <a:buFont typeface="Wingdings" panose="020B0604020202020204" pitchFamily="34" charset="0"/>
              <a:buChar char="v"/>
            </a:pPr>
            <a:endParaRPr lang="en-US" kern="1200" dirty="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kern="1200" dirty="0">
                <a:solidFill>
                  <a:prstClr val="black"/>
                </a:solidFill>
                <a:ea typeface="+mn-lt"/>
                <a:cs typeface="Times New Roman" panose="02020603050405020304"/>
              </a:rPr>
              <a:t>Students in a Gifted Program without a Gifted Need will not be fundable.</a:t>
            </a:r>
          </a:p>
          <a:p>
            <a:pPr defTabSz="685800">
              <a:buClrTx/>
            </a:pPr>
            <a:endParaRPr lang="en-US" sz="1600" i="1" kern="1200" dirty="0">
              <a:solidFill>
                <a:srgbClr val="5A5D5C"/>
              </a:solidFill>
              <a:ea typeface="+mn-ea"/>
              <a:cs typeface="Calibri Light" panose="020F0302020204030204" pitchFamily="34" charset="0"/>
            </a:endParaRPr>
          </a:p>
          <a:p>
            <a:pPr defTabSz="685800">
              <a:buClrTx/>
            </a:pPr>
            <a:endParaRPr lang="en-US" sz="1500" kern="1200" dirty="0">
              <a:solidFill>
                <a:srgbClr val="5A5D5C"/>
              </a:solidFill>
              <a:ea typeface="+mn-ea"/>
              <a:cs typeface="Calibri Light" panose="020F0302020204030204" pitchFamily="34" charset="0"/>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graphicFrame>
        <p:nvGraphicFramePr>
          <p:cNvPr id="3" name="Table 5">
            <a:extLst>
              <a:ext uri="{FF2B5EF4-FFF2-40B4-BE49-F238E27FC236}">
                <a16:creationId xmlns:a16="http://schemas.microsoft.com/office/drawing/2014/main" id="{A9C10ED5-77E5-EAAB-A4A5-5B56EA5BBC50}"/>
              </a:ext>
            </a:extLst>
          </p:cNvPr>
          <p:cNvGraphicFramePr>
            <a:graphicFrameLocks noGrp="1"/>
          </p:cNvGraphicFramePr>
          <p:nvPr/>
        </p:nvGraphicFramePr>
        <p:xfrm>
          <a:off x="780677" y="2414437"/>
          <a:ext cx="4475586" cy="1387593"/>
        </p:xfrm>
        <a:graphic>
          <a:graphicData uri="http://schemas.openxmlformats.org/drawingml/2006/table">
            <a:tbl>
              <a:tblPr firstRow="1" bandRow="1">
                <a:tableStyleId>{5C22544A-7EE6-4342-B048-85BDC9FD1C3A}</a:tableStyleId>
              </a:tblPr>
              <a:tblGrid>
                <a:gridCol w="2576806">
                  <a:extLst>
                    <a:ext uri="{9D8B030D-6E8A-4147-A177-3AD203B41FA5}">
                      <a16:colId xmlns:a16="http://schemas.microsoft.com/office/drawing/2014/main" val="1028337081"/>
                    </a:ext>
                  </a:extLst>
                </a:gridCol>
                <a:gridCol w="1898780">
                  <a:extLst>
                    <a:ext uri="{9D8B030D-6E8A-4147-A177-3AD203B41FA5}">
                      <a16:colId xmlns:a16="http://schemas.microsoft.com/office/drawing/2014/main" val="445505081"/>
                    </a:ext>
                  </a:extLst>
                </a:gridCol>
              </a:tblGrid>
              <a:tr h="214778">
                <a:tc>
                  <a:txBody>
                    <a:bodyPr/>
                    <a:lstStyle/>
                    <a:p>
                      <a:r>
                        <a:rPr lang="en-US" dirty="0"/>
                        <a:t>Fundable</a:t>
                      </a:r>
                    </a:p>
                  </a:txBody>
                  <a:tcPr/>
                </a:tc>
                <a:tc>
                  <a:txBody>
                    <a:bodyPr/>
                    <a:lstStyle/>
                    <a:p>
                      <a:r>
                        <a:rPr lang="en-US" dirty="0"/>
                        <a:t>Non-Fundable</a:t>
                      </a:r>
                    </a:p>
                  </a:txBody>
                  <a:tcPr/>
                </a:tc>
                <a:extLst>
                  <a:ext uri="{0D108BD9-81ED-4DB2-BD59-A6C34878D82A}">
                    <a16:rowId xmlns:a16="http://schemas.microsoft.com/office/drawing/2014/main" val="3336203698"/>
                  </a:ext>
                </a:extLst>
              </a:tr>
              <a:tr h="363471">
                <a:tc>
                  <a:txBody>
                    <a:bodyPr/>
                    <a:lstStyle/>
                    <a:p>
                      <a:r>
                        <a:rPr lang="en-US" dirty="0"/>
                        <a:t>Quantitative (Math) Giftedness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Other Giftedness</a:t>
                      </a:r>
                    </a:p>
                  </a:txBody>
                  <a:tcPr/>
                </a:tc>
                <a:extLst>
                  <a:ext uri="{0D108BD9-81ED-4DB2-BD59-A6C34878D82A}">
                    <a16:rowId xmlns:a16="http://schemas.microsoft.com/office/drawing/2014/main" val="3773728240"/>
                  </a:ext>
                </a:extLst>
              </a:tr>
              <a:tr h="3634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Language Arts (Verbal) Giftedness</a:t>
                      </a:r>
                    </a:p>
                  </a:txBody>
                  <a:tcPr/>
                </a:tc>
                <a:tc>
                  <a:txBody>
                    <a:bodyPr/>
                    <a:lstStyle/>
                    <a:p>
                      <a:endParaRPr lang="en-US"/>
                    </a:p>
                  </a:txBody>
                  <a:tcPr/>
                </a:tc>
                <a:extLst>
                  <a:ext uri="{0D108BD9-81ED-4DB2-BD59-A6C34878D82A}">
                    <a16:rowId xmlns:a16="http://schemas.microsoft.com/office/drawing/2014/main" val="2714456289"/>
                  </a:ext>
                </a:extLst>
              </a:tr>
              <a:tr h="3634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Non-Verbal Reasoning Giftedness</a:t>
                      </a:r>
                    </a:p>
                  </a:txBody>
                  <a:tcPr/>
                </a:tc>
                <a:tc>
                  <a:txBody>
                    <a:bodyPr/>
                    <a:lstStyle/>
                    <a:p>
                      <a:endParaRPr lang="en-US" dirty="0"/>
                    </a:p>
                  </a:txBody>
                  <a:tcPr/>
                </a:tc>
                <a:extLst>
                  <a:ext uri="{0D108BD9-81ED-4DB2-BD59-A6C34878D82A}">
                    <a16:rowId xmlns:a16="http://schemas.microsoft.com/office/drawing/2014/main" val="900138241"/>
                  </a:ext>
                </a:extLst>
              </a:tr>
            </a:tbl>
          </a:graphicData>
        </a:graphic>
      </p:graphicFrame>
      <p:sp>
        <p:nvSpPr>
          <p:cNvPr id="6" name="TextBox 5">
            <a:extLst>
              <a:ext uri="{FF2B5EF4-FFF2-40B4-BE49-F238E27FC236}">
                <a16:creationId xmlns:a16="http://schemas.microsoft.com/office/drawing/2014/main" id="{2187A0E2-5387-6B65-C944-4FE581CAC904}"/>
              </a:ext>
            </a:extLst>
          </p:cNvPr>
          <p:cNvSpPr txBox="1"/>
          <p:nvPr/>
        </p:nvSpPr>
        <p:spPr>
          <a:xfrm>
            <a:off x="269208" y="4790043"/>
            <a:ext cx="4207947" cy="307777"/>
          </a:xfrm>
          <a:prstGeom prst="rect">
            <a:avLst/>
          </a:prstGeom>
          <a:noFill/>
        </p:spPr>
        <p:txBody>
          <a:bodyPr wrap="none" rtlCol="0">
            <a:spAutoFit/>
          </a:bodyPr>
          <a:lstStyle/>
          <a:p>
            <a:pPr>
              <a:buClr>
                <a:srgbClr val="53C10C"/>
              </a:buClr>
              <a:buSzPct val="85000"/>
            </a:pPr>
            <a:r>
              <a:rPr lang="en-US" i="1" kern="1200" dirty="0">
                <a:solidFill>
                  <a:prstClr val="black"/>
                </a:solidFill>
                <a:ea typeface="+mn-lt"/>
                <a:cs typeface="Times New Roman" panose="02020603050405020304"/>
              </a:rPr>
              <a:t>*There are ADE requirements to list a Gifted Need.</a:t>
            </a:r>
            <a:endParaRPr lang="en-US" i="1" kern="1200" dirty="0">
              <a:solidFill>
                <a:srgbClr val="5A5D5C"/>
              </a:solidFill>
              <a:ea typeface="+mn-ea"/>
              <a:cs typeface="Calibri Light" panose="020F0302020204030204" pitchFamily="34" charset="0"/>
            </a:endParaRPr>
          </a:p>
        </p:txBody>
      </p:sp>
    </p:spTree>
    <p:extLst>
      <p:ext uri="{BB962C8B-B14F-4D97-AF65-F5344CB8AC3E}">
        <p14:creationId xmlns:p14="http://schemas.microsoft.com/office/powerpoint/2010/main" val="347640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5137-1DA7-8C43-AD97-247781793B92}"/>
              </a:ext>
            </a:extLst>
          </p:cNvPr>
          <p:cNvSpPr>
            <a:spLocks noGrp="1"/>
          </p:cNvSpPr>
          <p:nvPr>
            <p:ph type="title"/>
          </p:nvPr>
        </p:nvSpPr>
        <p:spPr/>
        <p:txBody>
          <a:bodyPr>
            <a:normAutofit fontScale="90000"/>
          </a:bodyPr>
          <a:lstStyle/>
          <a:p>
            <a:r>
              <a:rPr lang="en-US" dirty="0"/>
              <a:t>Questions?</a:t>
            </a:r>
            <a:endParaRPr lang="en-US" dirty="0">
              <a:solidFill>
                <a:schemeClr val="bg1"/>
              </a:solidFill>
            </a:endParaRPr>
          </a:p>
        </p:txBody>
      </p:sp>
      <p:pic>
        <p:nvPicPr>
          <p:cNvPr id="12" name="Picture 11" descr="Icon&#10;&#10;Description automatically generated">
            <a:extLst>
              <a:ext uri="{FF2B5EF4-FFF2-40B4-BE49-F238E27FC236}">
                <a16:creationId xmlns:a16="http://schemas.microsoft.com/office/drawing/2014/main" id="{7DF595EE-EEFA-EF45-9938-95293B58E1AB}"/>
              </a:ext>
            </a:extLst>
          </p:cNvPr>
          <p:cNvPicPr>
            <a:picLocks noChangeAspect="1"/>
          </p:cNvPicPr>
          <p:nvPr/>
        </p:nvPicPr>
        <p:blipFill>
          <a:blip r:embed="rId3"/>
          <a:stretch>
            <a:fillRect/>
          </a:stretch>
        </p:blipFill>
        <p:spPr>
          <a:xfrm>
            <a:off x="3809137" y="659746"/>
            <a:ext cx="3616532" cy="2160371"/>
          </a:xfrm>
          <a:prstGeom prst="rect">
            <a:avLst/>
          </a:prstGeom>
        </p:spPr>
      </p:pic>
      <p:sp>
        <p:nvSpPr>
          <p:cNvPr id="13" name="Slide Number Placeholder 2">
            <a:extLst>
              <a:ext uri="{FF2B5EF4-FFF2-40B4-BE49-F238E27FC236}">
                <a16:creationId xmlns:a16="http://schemas.microsoft.com/office/drawing/2014/main" id="{BC742916-147F-CB43-9E4F-D872D8D6FFD4}"/>
              </a:ext>
            </a:extLst>
          </p:cNvPr>
          <p:cNvSpPr>
            <a:spLocks noGrp="1"/>
          </p:cNvSpPr>
          <p:nvPr>
            <p:ph type="sldNum" sz="quarter" idx="10"/>
          </p:nvPr>
        </p:nvSpPr>
        <p:spPr>
          <a:xfrm>
            <a:off x="6949937" y="4767263"/>
            <a:ext cx="2057400" cy="273844"/>
          </a:xfrm>
        </p:spPr>
        <p:txBody>
          <a:bodyPr/>
          <a:lstStyle>
            <a:lvl1pPr>
              <a:defRPr>
                <a:solidFill>
                  <a:schemeClr val="bg1"/>
                </a:solidFill>
              </a:defRPr>
            </a:lvl1pPr>
          </a:lstStyle>
          <a:p>
            <a:fld id="{48CB8F98-32D9-9E4F-BAC9-49610775ED25}" type="slidenum">
              <a:rPr lang="en-US" smtClean="0"/>
              <a:pPr/>
              <a:t>54</a:t>
            </a:fld>
            <a:endParaRPr lang="en-US" dirty="0"/>
          </a:p>
        </p:txBody>
      </p:sp>
    </p:spTree>
    <p:extLst>
      <p:ext uri="{BB962C8B-B14F-4D97-AF65-F5344CB8AC3E}">
        <p14:creationId xmlns:p14="http://schemas.microsoft.com/office/powerpoint/2010/main" val="1406207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5137-1DA7-8C43-AD97-247781793B92}"/>
              </a:ext>
            </a:extLst>
          </p:cNvPr>
          <p:cNvSpPr>
            <a:spLocks noGrp="1"/>
          </p:cNvSpPr>
          <p:nvPr>
            <p:ph type="title"/>
          </p:nvPr>
        </p:nvSpPr>
        <p:spPr/>
        <p:txBody>
          <a:bodyPr>
            <a:normAutofit fontScale="90000"/>
          </a:bodyPr>
          <a:lstStyle/>
          <a:p>
            <a:br>
              <a:rPr lang="en-US" dirty="0"/>
            </a:br>
            <a:r>
              <a:rPr lang="en-US" dirty="0"/>
              <a:t>Thank you!</a:t>
            </a:r>
            <a:endParaRPr lang="en-US" dirty="0">
              <a:solidFill>
                <a:schemeClr val="bg1"/>
              </a:solidFill>
            </a:endParaRPr>
          </a:p>
        </p:txBody>
      </p:sp>
      <p:pic>
        <p:nvPicPr>
          <p:cNvPr id="12" name="Picture 11" descr="Icon&#10;&#10;Description automatically generated">
            <a:extLst>
              <a:ext uri="{FF2B5EF4-FFF2-40B4-BE49-F238E27FC236}">
                <a16:creationId xmlns:a16="http://schemas.microsoft.com/office/drawing/2014/main" id="{7DF595EE-EEFA-EF45-9938-95293B58E1AB}"/>
              </a:ext>
            </a:extLst>
          </p:cNvPr>
          <p:cNvPicPr>
            <a:picLocks noChangeAspect="1"/>
          </p:cNvPicPr>
          <p:nvPr/>
        </p:nvPicPr>
        <p:blipFill>
          <a:blip r:embed="rId3"/>
          <a:stretch>
            <a:fillRect/>
          </a:stretch>
        </p:blipFill>
        <p:spPr>
          <a:xfrm>
            <a:off x="3809137" y="659746"/>
            <a:ext cx="3616532" cy="2160371"/>
          </a:xfrm>
          <a:prstGeom prst="rect">
            <a:avLst/>
          </a:prstGeom>
        </p:spPr>
      </p:pic>
      <p:sp>
        <p:nvSpPr>
          <p:cNvPr id="13" name="Slide Number Placeholder 2">
            <a:extLst>
              <a:ext uri="{FF2B5EF4-FFF2-40B4-BE49-F238E27FC236}">
                <a16:creationId xmlns:a16="http://schemas.microsoft.com/office/drawing/2014/main" id="{BC742916-147F-CB43-9E4F-D872D8D6FFD4}"/>
              </a:ext>
            </a:extLst>
          </p:cNvPr>
          <p:cNvSpPr>
            <a:spLocks noGrp="1"/>
          </p:cNvSpPr>
          <p:nvPr>
            <p:ph type="sldNum" sz="quarter" idx="10"/>
          </p:nvPr>
        </p:nvSpPr>
        <p:spPr>
          <a:xfrm>
            <a:off x="6949937" y="4767263"/>
            <a:ext cx="2057400" cy="273844"/>
          </a:xfrm>
        </p:spPr>
        <p:txBody>
          <a:bodyPr/>
          <a:lstStyle>
            <a:lvl1pPr>
              <a:defRPr>
                <a:solidFill>
                  <a:schemeClr val="bg1"/>
                </a:solidFill>
              </a:defRPr>
            </a:lvl1pPr>
          </a:lstStyle>
          <a:p>
            <a:fld id="{48CB8F98-32D9-9E4F-BAC9-49610775ED25}" type="slidenum">
              <a:rPr lang="en-US" smtClean="0"/>
              <a:pPr/>
              <a:t>55</a:t>
            </a:fld>
            <a:endParaRPr lang="en-US" dirty="0"/>
          </a:p>
        </p:txBody>
      </p:sp>
    </p:spTree>
    <p:extLst>
      <p:ext uri="{BB962C8B-B14F-4D97-AF65-F5344CB8AC3E}">
        <p14:creationId xmlns:p14="http://schemas.microsoft.com/office/powerpoint/2010/main" val="31554267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B3E3C-E9F1-134D-136F-4869A41AE34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F759E67-2B51-A7E4-8B87-0C888338182C}"/>
              </a:ext>
            </a:extLst>
          </p:cNvPr>
          <p:cNvSpPr>
            <a:spLocks noGrp="1"/>
          </p:cNvSpPr>
          <p:nvPr>
            <p:ph type="body" sz="quarter" idx="11"/>
          </p:nvPr>
        </p:nvSpPr>
        <p:spPr/>
        <p:txBody>
          <a:bodyPr/>
          <a:lstStyle/>
          <a:p>
            <a:endParaRPr lang="en-US"/>
          </a:p>
        </p:txBody>
      </p:sp>
      <p:sp>
        <p:nvSpPr>
          <p:cNvPr id="4" name="Picture Placeholder 3">
            <a:extLst>
              <a:ext uri="{FF2B5EF4-FFF2-40B4-BE49-F238E27FC236}">
                <a16:creationId xmlns:a16="http://schemas.microsoft.com/office/drawing/2014/main" id="{A701BE9E-CB07-9E70-10FB-C6B1A0312E62}"/>
              </a:ext>
            </a:extLst>
          </p:cNvPr>
          <p:cNvSpPr>
            <a:spLocks noGrp="1"/>
          </p:cNvSpPr>
          <p:nvPr>
            <p:ph type="pic" sz="quarter" idx="12"/>
          </p:nvPr>
        </p:nvSpPr>
        <p:spPr/>
      </p:sp>
      <p:sp>
        <p:nvSpPr>
          <p:cNvPr id="5" name="Text Placeholder 4">
            <a:extLst>
              <a:ext uri="{FF2B5EF4-FFF2-40B4-BE49-F238E27FC236}">
                <a16:creationId xmlns:a16="http://schemas.microsoft.com/office/drawing/2014/main" id="{8EB8A670-BE13-DDF8-0806-676111422F6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905571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774390"/>
            <a:ext cx="5548161" cy="385258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ADE has reviewed the Homeless and Unaccompanied Youth Needs. </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b="1" kern="1200" dirty="0">
                <a:solidFill>
                  <a:prstClr val="black"/>
                </a:solidFill>
                <a:ea typeface="+mn-ea"/>
              </a:rPr>
              <a:t>Unaccompanied Youth need will no longer require the Primary Night-Time Residence (PNTR).</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b="1" kern="1200" dirty="0">
                <a:solidFill>
                  <a:prstClr val="black"/>
                </a:solidFill>
                <a:ea typeface="+mn-ea"/>
              </a:rPr>
              <a:t>Only Homeless need will have a PNTR.</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dirty="0">
                <a:solidFill>
                  <a:prstClr val="black"/>
                </a:solidFill>
                <a:ea typeface="+mn-ea"/>
              </a:rPr>
              <a:t>Unaccompanied Youth is a special case for Homeless. </a:t>
            </a:r>
            <a:r>
              <a:rPr lang="en-US" sz="1500" b="1" kern="1200" dirty="0">
                <a:solidFill>
                  <a:prstClr val="black"/>
                </a:solidFill>
                <a:ea typeface="+mn-ea"/>
              </a:rPr>
              <a:t>There must be a Homeless need for every date in which there is an Unaccompanied Youth need beginning FY2024.</a:t>
            </a:r>
          </a:p>
          <a:p>
            <a:pPr marL="257175" lvl="1" indent="-257175" defTabSz="685800">
              <a:spcBef>
                <a:spcPts val="375"/>
              </a:spcBef>
              <a:buClrTx/>
              <a:buFont typeface="Wingdings" panose="05000000000000000000" pitchFamily="2" charset="2"/>
              <a:buChar char="v"/>
            </a:pPr>
            <a:endParaRPr lang="en-US" sz="1500" b="1" kern="1200" dirty="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b="1" kern="1200" dirty="0">
                <a:solidFill>
                  <a:prstClr val="black"/>
                </a:solidFill>
                <a:ea typeface="+mn-ea"/>
              </a:rPr>
              <a:t>There will be a mid-year change to permit the Unaccompanied Youth to pass Integrity without the PNTR. We hope to have this completed in August 2023.</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2200" dirty="0">
                <a:solidFill>
                  <a:srgbClr val="012169"/>
                </a:solidFill>
                <a:latin typeface="Segoe UI"/>
                <a:ea typeface="Open Sans"/>
                <a:cs typeface="Arial"/>
              </a:rPr>
              <a:t>Needs update (As </a:t>
            </a:r>
            <a:r>
              <a:rPr lang="en-US" sz="2200">
                <a:solidFill>
                  <a:srgbClr val="012169"/>
                </a:solidFill>
                <a:latin typeface="Segoe UI"/>
                <a:ea typeface="Open Sans"/>
                <a:cs typeface="Arial"/>
              </a:rPr>
              <a:t>of 5/25/2023)</a:t>
            </a:r>
            <a:endParaRPr lang="en-US" sz="2200" dirty="0">
              <a:solidFill>
                <a:srgbClr val="012169"/>
              </a:solidFill>
              <a:latin typeface="Segoe UI"/>
              <a:ea typeface="Open Sans"/>
              <a:cs typeface="Arial"/>
            </a:endParaRP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26317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221362" y="912435"/>
            <a:ext cx="5653012" cy="939417"/>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defTabSz="685800">
              <a:buClrTx/>
            </a:pPr>
            <a:r>
              <a:rPr lang="en-US" sz="1500" dirty="0">
                <a:solidFill>
                  <a:srgbClr val="E7E6E6">
                    <a:lumMod val="10000"/>
                  </a:srgbClr>
                </a:solidFill>
                <a:latin typeface="Arial"/>
                <a:cs typeface="Arial"/>
              </a:rPr>
              <a:t>There are two outlier CTEDs:</a:t>
            </a:r>
          </a:p>
          <a:p>
            <a:pPr marL="257175" indent="-257175" defTabSz="685800">
              <a:buClrTx/>
              <a:buFont typeface="Wingdings" panose="05000000000000000000" pitchFamily="2" charset="2"/>
              <a:buChar char="v"/>
            </a:pPr>
            <a:r>
              <a:rPr lang="en-US" sz="1500" dirty="0">
                <a:solidFill>
                  <a:srgbClr val="E7E6E6">
                    <a:lumMod val="10000"/>
                  </a:srgbClr>
                </a:solidFill>
                <a:latin typeface="Arial"/>
                <a:cs typeface="Arial"/>
              </a:rPr>
              <a:t>Northeast Arizona Technological Institute of Vocational Education</a:t>
            </a:r>
          </a:p>
          <a:p>
            <a:pPr marL="257175" indent="-257175" defTabSz="685800">
              <a:buClrTx/>
              <a:buFont typeface="Wingdings" panose="05000000000000000000" pitchFamily="2" charset="2"/>
              <a:buChar char="v"/>
            </a:pPr>
            <a:r>
              <a:rPr lang="en-US" sz="1500" dirty="0">
                <a:solidFill>
                  <a:srgbClr val="E7E6E6">
                    <a:lumMod val="10000"/>
                  </a:srgbClr>
                </a:solidFill>
                <a:latin typeface="Arial"/>
                <a:cs typeface="Arial"/>
              </a:rPr>
              <a:t>West-MEC – Western Maricopa Education Center</a:t>
            </a:r>
          </a:p>
          <a:p>
            <a:pPr marL="257175" lvl="1" indent="-257175" defTabSz="685800">
              <a:buClrTx/>
              <a:buFont typeface="Wingdings" panose="05000000000000000000" pitchFamily="2" charset="2"/>
              <a:buChar char="v"/>
            </a:pPr>
            <a:r>
              <a:rPr lang="en-US" sz="100" dirty="0">
                <a:solidFill>
                  <a:srgbClr val="E7E6E6">
                    <a:lumMod val="10000"/>
                  </a:srgbClr>
                </a:solidFill>
              </a:rPr>
              <a:t>No</a:t>
            </a:r>
            <a:br>
              <a:rPr lang="en-US" sz="100" dirty="0">
                <a:solidFill>
                  <a:srgbClr val="E7E6E6">
                    <a:lumMod val="10000"/>
                  </a:srgbClr>
                </a:solidFill>
                <a:latin typeface="Arial"/>
                <a:cs typeface="Arial"/>
              </a:rPr>
            </a:br>
            <a:endParaRPr lang="en-US" sz="100" kern="1200" dirty="0">
              <a:ea typeface="+mn-ea"/>
            </a:endParaRP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221362" y="245079"/>
            <a:ext cx="5653012"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dirty="0">
                <a:solidFill>
                  <a:srgbClr val="012169"/>
                </a:solidFill>
                <a:latin typeface="Segoe UI"/>
                <a:ea typeface="Open Sans"/>
                <a:cs typeface="Arial"/>
              </a:rPr>
              <a:t>CTED, continued</a:t>
            </a:r>
            <a:endParaRPr lang="en-US" sz="5400" dirty="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4415" r="4415"/>
          <a:stretch>
            <a:fillRect/>
          </a:stretch>
        </p:blipFill>
        <p:spPr>
          <a:xfrm>
            <a:off x="6286184" y="704944"/>
            <a:ext cx="2552431" cy="3733612"/>
          </a:xfrm>
          <a:noFill/>
          <a:ln>
            <a:solidFill>
              <a:schemeClr val="accent1">
                <a:alpha val="1000"/>
              </a:schemeClr>
            </a:solidFill>
          </a:ln>
        </p:spPr>
      </p:pic>
      <p:graphicFrame>
        <p:nvGraphicFramePr>
          <p:cNvPr id="4" name="Table 3">
            <a:extLst>
              <a:ext uri="{FF2B5EF4-FFF2-40B4-BE49-F238E27FC236}">
                <a16:creationId xmlns:a16="http://schemas.microsoft.com/office/drawing/2014/main" id="{7B99DEAD-3296-AFA6-BF7D-D99E241F03BF}"/>
              </a:ext>
            </a:extLst>
          </p:cNvPr>
          <p:cNvGraphicFramePr>
            <a:graphicFrameLocks noGrp="1"/>
          </p:cNvGraphicFramePr>
          <p:nvPr>
            <p:extLst>
              <p:ext uri="{D42A27DB-BD31-4B8C-83A1-F6EECF244321}">
                <p14:modId xmlns:p14="http://schemas.microsoft.com/office/powerpoint/2010/main" val="2455534486"/>
              </p:ext>
            </p:extLst>
          </p:nvPr>
        </p:nvGraphicFramePr>
        <p:xfrm>
          <a:off x="61958" y="1912169"/>
          <a:ext cx="5818819" cy="3093720"/>
        </p:xfrm>
        <a:graphic>
          <a:graphicData uri="http://schemas.openxmlformats.org/drawingml/2006/table">
            <a:tbl>
              <a:tblPr>
                <a:tableStyleId>{5C22544A-7EE6-4342-B048-85BDC9FD1C3A}</a:tableStyleId>
              </a:tblPr>
              <a:tblGrid>
                <a:gridCol w="3504903">
                  <a:extLst>
                    <a:ext uri="{9D8B030D-6E8A-4147-A177-3AD203B41FA5}">
                      <a16:colId xmlns:a16="http://schemas.microsoft.com/office/drawing/2014/main" val="754762379"/>
                    </a:ext>
                  </a:extLst>
                </a:gridCol>
                <a:gridCol w="797670">
                  <a:extLst>
                    <a:ext uri="{9D8B030D-6E8A-4147-A177-3AD203B41FA5}">
                      <a16:colId xmlns:a16="http://schemas.microsoft.com/office/drawing/2014/main" val="1093594391"/>
                    </a:ext>
                  </a:extLst>
                </a:gridCol>
                <a:gridCol w="811656">
                  <a:extLst>
                    <a:ext uri="{9D8B030D-6E8A-4147-A177-3AD203B41FA5}">
                      <a16:colId xmlns:a16="http://schemas.microsoft.com/office/drawing/2014/main" val="2839465771"/>
                    </a:ext>
                  </a:extLst>
                </a:gridCol>
                <a:gridCol w="704590">
                  <a:extLst>
                    <a:ext uri="{9D8B030D-6E8A-4147-A177-3AD203B41FA5}">
                      <a16:colId xmlns:a16="http://schemas.microsoft.com/office/drawing/2014/main" val="796217391"/>
                    </a:ext>
                  </a:extLst>
                </a:gridCol>
              </a:tblGrid>
              <a:tr h="184150">
                <a:tc>
                  <a:txBody>
                    <a:bodyPr/>
                    <a:lstStyle/>
                    <a:p>
                      <a:pPr algn="l" fontAlgn="b"/>
                      <a:r>
                        <a:rPr lang="en-US" sz="1100" b="1" u="none" strike="noStrike" dirty="0">
                          <a:solidFill>
                            <a:schemeClr val="bg1"/>
                          </a:solidFill>
                          <a:effectLst/>
                        </a:rPr>
                        <a:t>CTED Name</a:t>
                      </a:r>
                      <a:endParaRPr lang="en-US" sz="1100" b="1" i="0" u="none" strike="noStrike" dirty="0">
                        <a:solidFill>
                          <a:schemeClr val="bg1"/>
                        </a:solidFill>
                        <a:effectLst/>
                        <a:latin typeface="Calibri" panose="020F0502020204030204" pitchFamily="34" charset="0"/>
                      </a:endParaRPr>
                    </a:p>
                  </a:txBody>
                  <a:tcPr marL="6350" marR="6350" marT="6350" marB="0" anchor="b">
                    <a:solidFill>
                      <a:srgbClr val="002A7E"/>
                    </a:solidFill>
                  </a:tcPr>
                </a:tc>
                <a:tc>
                  <a:txBody>
                    <a:bodyPr/>
                    <a:lstStyle/>
                    <a:p>
                      <a:pPr algn="l" fontAlgn="b"/>
                      <a:r>
                        <a:rPr lang="en-US" sz="1100" b="1" i="0" u="none" strike="noStrike" dirty="0">
                          <a:solidFill>
                            <a:schemeClr val="bg1"/>
                          </a:solidFill>
                          <a:effectLst/>
                          <a:latin typeface="Calibri" panose="020F0502020204030204" pitchFamily="34" charset="0"/>
                        </a:rPr>
                        <a:t>Jan 11</a:t>
                      </a:r>
                    </a:p>
                  </a:txBody>
                  <a:tcPr marL="6350" marR="6350" marT="6350" marB="0" anchor="b">
                    <a:solidFill>
                      <a:srgbClr val="002A7E"/>
                    </a:solidFill>
                  </a:tcPr>
                </a:tc>
                <a:tc>
                  <a:txBody>
                    <a:bodyPr/>
                    <a:lstStyle/>
                    <a:p>
                      <a:pPr algn="l" fontAlgn="b"/>
                      <a:r>
                        <a:rPr lang="en-US" sz="1100" b="1" i="0" u="none" strike="noStrike" dirty="0">
                          <a:solidFill>
                            <a:schemeClr val="bg1"/>
                          </a:solidFill>
                          <a:effectLst/>
                          <a:latin typeface="Calibri" panose="020F0502020204030204" pitchFamily="34" charset="0"/>
                        </a:rPr>
                        <a:t>May 13</a:t>
                      </a:r>
                    </a:p>
                  </a:txBody>
                  <a:tcPr marL="6350" marR="6350" marT="6350" marB="0" anchor="b">
                    <a:solidFill>
                      <a:srgbClr val="002A7E"/>
                    </a:solidFill>
                  </a:tcPr>
                </a:tc>
                <a:tc>
                  <a:txBody>
                    <a:bodyPr/>
                    <a:lstStyle/>
                    <a:p>
                      <a:pPr algn="l" fontAlgn="b"/>
                      <a:r>
                        <a:rPr lang="en-US" sz="1100" u="none" strike="noStrike" dirty="0">
                          <a:solidFill>
                            <a:schemeClr val="bg1"/>
                          </a:solidFill>
                          <a:effectLst/>
                        </a:rPr>
                        <a:t>% Change</a:t>
                      </a:r>
                      <a:endParaRPr lang="en-US" sz="1100" b="0" i="0" u="none" strike="noStrike" dirty="0">
                        <a:solidFill>
                          <a:schemeClr val="bg1"/>
                        </a:solidFill>
                        <a:effectLst/>
                        <a:latin typeface="Calibri" panose="020F0502020204030204" pitchFamily="34" charset="0"/>
                      </a:endParaRPr>
                    </a:p>
                  </a:txBody>
                  <a:tcPr marL="6350" marR="6350" marT="6350" marB="0" anchor="b">
                    <a:solidFill>
                      <a:srgbClr val="002A7E"/>
                    </a:solidFill>
                  </a:tcPr>
                </a:tc>
                <a:extLst>
                  <a:ext uri="{0D108BD9-81ED-4DB2-BD59-A6C34878D82A}">
                    <a16:rowId xmlns:a16="http://schemas.microsoft.com/office/drawing/2014/main" val="3876464512"/>
                  </a:ext>
                </a:extLst>
              </a:tr>
              <a:tr h="184150">
                <a:tc>
                  <a:txBody>
                    <a:bodyPr/>
                    <a:lstStyle/>
                    <a:p>
                      <a:pPr algn="l" fontAlgn="b"/>
                      <a:r>
                        <a:rPr lang="en-US" sz="1100" u="none" strike="noStrike" dirty="0">
                          <a:effectLst/>
                        </a:rPr>
                        <a:t>Central Arizona Valley Institute of Technology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1122.2705</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1096.9143</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7395819"/>
                  </a:ext>
                </a:extLst>
              </a:tr>
              <a:tr h="184150">
                <a:tc>
                  <a:txBody>
                    <a:bodyPr/>
                    <a:lstStyle/>
                    <a:p>
                      <a:pPr algn="l" fontAlgn="b"/>
                      <a:r>
                        <a:rPr lang="en-US" sz="1100" u="none" strike="noStrike" dirty="0" err="1">
                          <a:effectLst/>
                        </a:rPr>
                        <a:t>Cobre</a:t>
                      </a:r>
                      <a:r>
                        <a:rPr lang="en-US" sz="1100" u="none" strike="noStrike" dirty="0">
                          <a:effectLst/>
                        </a:rPr>
                        <a:t> Valley Institute of Technology District</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251.401</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253.4718</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4705306"/>
                  </a:ext>
                </a:extLst>
              </a:tr>
              <a:tr h="184150">
                <a:tc>
                  <a:txBody>
                    <a:bodyPr/>
                    <a:lstStyle/>
                    <a:p>
                      <a:pPr algn="l" fontAlgn="b"/>
                      <a:r>
                        <a:rPr lang="en-US" sz="1100" u="none" strike="noStrike" dirty="0">
                          <a:effectLst/>
                        </a:rPr>
                        <a:t>Cochise Technology District</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735.9826</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776.3485</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73445138"/>
                  </a:ext>
                </a:extLst>
              </a:tr>
              <a:tr h="184150">
                <a:tc>
                  <a:txBody>
                    <a:bodyPr/>
                    <a:lstStyle/>
                    <a:p>
                      <a:pPr algn="l" fontAlgn="b"/>
                      <a:r>
                        <a:rPr lang="en-US" sz="1100" u="none" strike="noStrike" dirty="0">
                          <a:effectLst/>
                        </a:rPr>
                        <a:t>Coconino Association for Vocation Industry and Technology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352.9445</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407.213</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02875709"/>
                  </a:ext>
                </a:extLst>
              </a:tr>
              <a:tr h="184150">
                <a:tc>
                  <a:txBody>
                    <a:bodyPr/>
                    <a:lstStyle/>
                    <a:p>
                      <a:pPr algn="l" fontAlgn="b"/>
                      <a:r>
                        <a:rPr lang="en-US" sz="1100" u="none" strike="noStrike" dirty="0">
                          <a:effectLst/>
                        </a:rPr>
                        <a:t>East Valley Institute of Technology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8764.6692</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8726.5598</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35669306"/>
                  </a:ext>
                </a:extLst>
              </a:tr>
              <a:tr h="184150">
                <a:tc>
                  <a:txBody>
                    <a:bodyPr/>
                    <a:lstStyle/>
                    <a:p>
                      <a:pPr algn="l" fontAlgn="b"/>
                      <a:r>
                        <a:rPr lang="en-US" sz="1100" u="none" strike="noStrike" dirty="0">
                          <a:effectLst/>
                        </a:rPr>
                        <a:t>Gila Institute for Technology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389.6084</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450.5557</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16%</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1726378"/>
                  </a:ext>
                </a:extLst>
              </a:tr>
              <a:tr h="184150">
                <a:tc>
                  <a:txBody>
                    <a:bodyPr/>
                    <a:lstStyle/>
                    <a:p>
                      <a:pPr algn="l" fontAlgn="b"/>
                      <a:r>
                        <a:rPr lang="en-US" sz="1100" u="none" strike="noStrike" dirty="0">
                          <a:effectLst/>
                        </a:rPr>
                        <a:t>Mountain Institute CTED #2</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542.4224</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534.7301</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61593286"/>
                  </a:ext>
                </a:extLst>
              </a:tr>
              <a:tr h="184150">
                <a:tc>
                  <a:txBody>
                    <a:bodyPr/>
                    <a:lstStyle/>
                    <a:p>
                      <a:pPr algn="l" fontAlgn="b"/>
                      <a:r>
                        <a:rPr lang="en-US" sz="1100" u="none" strike="noStrike" dirty="0">
                          <a:effectLst/>
                        </a:rPr>
                        <a:t>Northeast Arizona Technological Institute of Vocational Education</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US" sz="1100" u="none" strike="noStrike" dirty="0">
                          <a:effectLst/>
                        </a:rPr>
                        <a:t>220.0511</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US" sz="1100" u="none" strike="noStrike" dirty="0">
                          <a:effectLst/>
                        </a:rPr>
                        <a:t>479.6432</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US" sz="1100" u="none" strike="noStrike" dirty="0">
                          <a:effectLst/>
                        </a:rPr>
                        <a:t>118%</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extLst>
                  <a:ext uri="{0D108BD9-81ED-4DB2-BD59-A6C34878D82A}">
                    <a16:rowId xmlns:a16="http://schemas.microsoft.com/office/drawing/2014/main" val="2648972122"/>
                  </a:ext>
                </a:extLst>
              </a:tr>
              <a:tr h="184150">
                <a:tc>
                  <a:txBody>
                    <a:bodyPr/>
                    <a:lstStyle/>
                    <a:p>
                      <a:pPr algn="l" fontAlgn="b"/>
                      <a:r>
                        <a:rPr lang="en-US" sz="1100" u="none" strike="noStrike" dirty="0">
                          <a:effectLst/>
                        </a:rPr>
                        <a:t>Northern Arizona Vocational Institute of Technology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738.1959</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821.5125</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38046217"/>
                  </a:ext>
                </a:extLst>
              </a:tr>
              <a:tr h="184150">
                <a:tc>
                  <a:txBody>
                    <a:bodyPr/>
                    <a:lstStyle/>
                    <a:p>
                      <a:pPr algn="l" fontAlgn="b"/>
                      <a:r>
                        <a:rPr lang="en-US" sz="1100" u="none" strike="noStrike" dirty="0">
                          <a:effectLst/>
                        </a:rPr>
                        <a:t>Pima County JTED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4802.589</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4781.2965</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96387327"/>
                  </a:ext>
                </a:extLst>
              </a:tr>
              <a:tr h="184150">
                <a:tc>
                  <a:txBody>
                    <a:bodyPr/>
                    <a:lstStyle/>
                    <a:p>
                      <a:pPr algn="l" fontAlgn="b"/>
                      <a:r>
                        <a:rPr lang="en-US" sz="1100" u="none" strike="noStrike" dirty="0">
                          <a:effectLst/>
                        </a:rPr>
                        <a:t>Southwest Technical Education District of Yuma (STEDY)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1240.4291</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1311.9316</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97148044"/>
                  </a:ext>
                </a:extLst>
              </a:tr>
              <a:tr h="184150">
                <a:tc>
                  <a:txBody>
                    <a:bodyPr/>
                    <a:lstStyle/>
                    <a:p>
                      <a:pPr algn="l" fontAlgn="b"/>
                      <a:r>
                        <a:rPr lang="en-US" sz="1100" u="none" strike="noStrike" dirty="0">
                          <a:effectLst/>
                        </a:rPr>
                        <a:t>Valley Academy for Career and Technology Education</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272.4482</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265.8366</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9190950"/>
                  </a:ext>
                </a:extLst>
              </a:tr>
              <a:tr h="184150">
                <a:tc>
                  <a:txBody>
                    <a:bodyPr/>
                    <a:lstStyle/>
                    <a:p>
                      <a:pPr algn="l" fontAlgn="b"/>
                      <a:r>
                        <a:rPr lang="en-US" sz="1100" u="none" strike="noStrike" dirty="0">
                          <a:effectLst/>
                        </a:rPr>
                        <a:t>Western Arizona Vocational District #50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700.2511</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762.659</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43331615"/>
                  </a:ext>
                </a:extLst>
              </a:tr>
              <a:tr h="184150">
                <a:tc>
                  <a:txBody>
                    <a:bodyPr/>
                    <a:lstStyle/>
                    <a:p>
                      <a:pPr algn="l" fontAlgn="b"/>
                      <a:r>
                        <a:rPr lang="en-US" sz="1100" u="none" strike="noStrike" dirty="0">
                          <a:effectLst/>
                        </a:rPr>
                        <a:t>West-MEC - Western Maricopa Education Center</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US" sz="1100" u="none" strike="noStrike" dirty="0">
                          <a:effectLst/>
                        </a:rPr>
                        <a:t>7023.0034</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US" sz="1100" u="none" strike="noStrike" dirty="0">
                          <a:effectLst/>
                        </a:rPr>
                        <a:t>1294.1686</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US" sz="1100" u="none" strike="noStrike" dirty="0">
                          <a:effectLst/>
                        </a:rPr>
                        <a:t>-82%</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extLst>
                  <a:ext uri="{0D108BD9-81ED-4DB2-BD59-A6C34878D82A}">
                    <a16:rowId xmlns:a16="http://schemas.microsoft.com/office/drawing/2014/main" val="519136992"/>
                  </a:ext>
                </a:extLst>
              </a:tr>
              <a:tr h="101251">
                <a:tc>
                  <a:txBody>
                    <a:bodyPr/>
                    <a:lstStyle/>
                    <a:p>
                      <a:pPr algn="l" fontAlgn="b"/>
                      <a:r>
                        <a:rPr lang="en-US" sz="1100" u="none" strike="noStrike" dirty="0">
                          <a:solidFill>
                            <a:schemeClr val="bg1"/>
                          </a:solidFill>
                          <a:effectLst/>
                        </a:rPr>
                        <a:t>Grand Total</a:t>
                      </a:r>
                      <a:endParaRPr lang="en-US" sz="1100" b="1" i="0" u="none" strike="noStrike" dirty="0">
                        <a:solidFill>
                          <a:schemeClr val="bg1"/>
                        </a:solidFill>
                        <a:effectLst/>
                        <a:latin typeface="Calibri" panose="020F0502020204030204" pitchFamily="34" charset="0"/>
                      </a:endParaRPr>
                    </a:p>
                  </a:txBody>
                  <a:tcPr marL="6350" marR="6350" marT="6350" marB="0" anchor="b">
                    <a:solidFill>
                      <a:srgbClr val="002A7E"/>
                    </a:solidFill>
                  </a:tcPr>
                </a:tc>
                <a:tc>
                  <a:txBody>
                    <a:bodyPr/>
                    <a:lstStyle/>
                    <a:p>
                      <a:pPr algn="r" fontAlgn="b"/>
                      <a:r>
                        <a:rPr lang="en-US" sz="1100" u="none" strike="noStrike" dirty="0">
                          <a:solidFill>
                            <a:schemeClr val="bg1"/>
                          </a:solidFill>
                          <a:effectLst/>
                        </a:rPr>
                        <a:t>27156.2664</a:t>
                      </a:r>
                      <a:endParaRPr lang="en-US" sz="1100" b="1" i="0" u="none" strike="noStrike" dirty="0">
                        <a:solidFill>
                          <a:schemeClr val="bg1"/>
                        </a:solidFill>
                        <a:effectLst/>
                        <a:latin typeface="Calibri" panose="020F0502020204030204" pitchFamily="34" charset="0"/>
                      </a:endParaRPr>
                    </a:p>
                  </a:txBody>
                  <a:tcPr marL="6350" marR="6350" marT="6350" marB="0" anchor="b">
                    <a:solidFill>
                      <a:srgbClr val="002A7E"/>
                    </a:solidFill>
                  </a:tcPr>
                </a:tc>
                <a:tc>
                  <a:txBody>
                    <a:bodyPr/>
                    <a:lstStyle/>
                    <a:p>
                      <a:pPr algn="r" fontAlgn="b"/>
                      <a:r>
                        <a:rPr lang="en-US" sz="1100" u="none" strike="noStrike" dirty="0">
                          <a:solidFill>
                            <a:schemeClr val="bg1"/>
                          </a:solidFill>
                          <a:effectLst/>
                        </a:rPr>
                        <a:t>21962.8412</a:t>
                      </a:r>
                      <a:endParaRPr lang="en-US" sz="1100" b="1" i="0" u="none" strike="noStrike" dirty="0">
                        <a:solidFill>
                          <a:schemeClr val="bg1"/>
                        </a:solidFill>
                        <a:effectLst/>
                        <a:latin typeface="Calibri" panose="020F0502020204030204" pitchFamily="34" charset="0"/>
                      </a:endParaRPr>
                    </a:p>
                  </a:txBody>
                  <a:tcPr marL="6350" marR="6350" marT="6350" marB="0" anchor="b">
                    <a:solidFill>
                      <a:srgbClr val="002A7E"/>
                    </a:solidFill>
                  </a:tcPr>
                </a:tc>
                <a:tc>
                  <a:txBody>
                    <a:bodyPr/>
                    <a:lstStyle/>
                    <a:p>
                      <a:pPr algn="r" fontAlgn="b"/>
                      <a:r>
                        <a:rPr lang="en-US" sz="1100" u="none" strike="noStrike" dirty="0">
                          <a:solidFill>
                            <a:schemeClr val="bg1"/>
                          </a:solidFill>
                          <a:effectLst/>
                        </a:rPr>
                        <a:t>-19%</a:t>
                      </a:r>
                      <a:endParaRPr lang="en-US" sz="1100" b="0" i="0" u="none" strike="noStrike" dirty="0">
                        <a:solidFill>
                          <a:schemeClr val="bg1"/>
                        </a:solidFill>
                        <a:effectLst/>
                        <a:latin typeface="Calibri" panose="020F0502020204030204" pitchFamily="34" charset="0"/>
                      </a:endParaRPr>
                    </a:p>
                  </a:txBody>
                  <a:tcPr marL="6350" marR="6350" marT="6350" marB="0" anchor="b">
                    <a:solidFill>
                      <a:srgbClr val="002A7E"/>
                    </a:solidFill>
                  </a:tcPr>
                </a:tc>
                <a:extLst>
                  <a:ext uri="{0D108BD9-81ED-4DB2-BD59-A6C34878D82A}">
                    <a16:rowId xmlns:a16="http://schemas.microsoft.com/office/drawing/2014/main" val="2017912605"/>
                  </a:ext>
                </a:extLst>
              </a:tr>
            </a:tbl>
          </a:graphicData>
        </a:graphic>
      </p:graphicFrame>
    </p:spTree>
    <p:extLst>
      <p:ext uri="{BB962C8B-B14F-4D97-AF65-F5344CB8AC3E}">
        <p14:creationId xmlns:p14="http://schemas.microsoft.com/office/powerpoint/2010/main" val="59294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221362" y="912435"/>
            <a:ext cx="5653012" cy="939417"/>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defTabSz="685800">
              <a:buClrTx/>
            </a:pPr>
            <a:r>
              <a:rPr lang="en-US" sz="1500" dirty="0">
                <a:solidFill>
                  <a:srgbClr val="E7E6E6">
                    <a:lumMod val="10000"/>
                  </a:srgbClr>
                </a:solidFill>
                <a:latin typeface="Arial"/>
                <a:cs typeface="Arial"/>
              </a:rPr>
              <a:t>There are two outlier CTEDs:</a:t>
            </a:r>
          </a:p>
          <a:p>
            <a:pPr marL="257175" indent="-257175" defTabSz="685800">
              <a:buClrTx/>
              <a:buFont typeface="Wingdings" panose="05000000000000000000" pitchFamily="2" charset="2"/>
              <a:buChar char="v"/>
            </a:pPr>
            <a:r>
              <a:rPr lang="en-US" sz="1500" dirty="0">
                <a:solidFill>
                  <a:srgbClr val="E7E6E6">
                    <a:lumMod val="10000"/>
                  </a:srgbClr>
                </a:solidFill>
                <a:latin typeface="Arial"/>
                <a:cs typeface="Arial"/>
              </a:rPr>
              <a:t>Northeast Arizona Technological Institute of Vocational Education</a:t>
            </a:r>
          </a:p>
          <a:p>
            <a:pPr marL="257175" indent="-257175" defTabSz="685800">
              <a:buClrTx/>
              <a:buFont typeface="Wingdings" panose="05000000000000000000" pitchFamily="2" charset="2"/>
              <a:buChar char="v"/>
            </a:pPr>
            <a:r>
              <a:rPr lang="en-US" sz="1500" dirty="0">
                <a:solidFill>
                  <a:srgbClr val="E7E6E6">
                    <a:lumMod val="10000"/>
                  </a:srgbClr>
                </a:solidFill>
                <a:latin typeface="Arial"/>
                <a:cs typeface="Arial"/>
              </a:rPr>
              <a:t>West-MEC – Western Maricopa Education Center</a:t>
            </a:r>
          </a:p>
          <a:p>
            <a:pPr marL="257175" lvl="1" indent="-257175" defTabSz="685800">
              <a:buClrTx/>
              <a:buFont typeface="Wingdings" panose="05000000000000000000" pitchFamily="2" charset="2"/>
              <a:buChar char="v"/>
            </a:pPr>
            <a:r>
              <a:rPr lang="en-US" sz="100" dirty="0">
                <a:solidFill>
                  <a:srgbClr val="E7E6E6">
                    <a:lumMod val="10000"/>
                  </a:srgbClr>
                </a:solidFill>
              </a:rPr>
              <a:t>No</a:t>
            </a:r>
            <a:br>
              <a:rPr lang="en-US" sz="100" dirty="0">
                <a:solidFill>
                  <a:srgbClr val="E7E6E6">
                    <a:lumMod val="10000"/>
                  </a:srgbClr>
                </a:solidFill>
                <a:latin typeface="Arial"/>
                <a:cs typeface="Arial"/>
              </a:rPr>
            </a:br>
            <a:endParaRPr lang="en-US" sz="100" kern="1200" dirty="0">
              <a:ea typeface="+mn-ea"/>
            </a:endParaRP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221362" y="245079"/>
            <a:ext cx="5653012"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dirty="0">
                <a:solidFill>
                  <a:srgbClr val="012169"/>
                </a:solidFill>
                <a:latin typeface="Segoe UI"/>
                <a:ea typeface="Open Sans"/>
                <a:cs typeface="Arial"/>
              </a:rPr>
              <a:t>CTED, continued</a:t>
            </a:r>
            <a:endParaRPr lang="en-US" sz="5400" dirty="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4415" r="4415"/>
          <a:stretch>
            <a:fillRect/>
          </a:stretch>
        </p:blipFill>
        <p:spPr>
          <a:xfrm>
            <a:off x="6286184" y="704944"/>
            <a:ext cx="2552431" cy="3733612"/>
          </a:xfrm>
          <a:noFill/>
          <a:ln>
            <a:solidFill>
              <a:schemeClr val="accent1">
                <a:alpha val="1000"/>
              </a:schemeClr>
            </a:solidFill>
          </a:ln>
        </p:spPr>
      </p:pic>
      <p:graphicFrame>
        <p:nvGraphicFramePr>
          <p:cNvPr id="4" name="Table 3">
            <a:extLst>
              <a:ext uri="{FF2B5EF4-FFF2-40B4-BE49-F238E27FC236}">
                <a16:creationId xmlns:a16="http://schemas.microsoft.com/office/drawing/2014/main" id="{7B99DEAD-3296-AFA6-BF7D-D99E241F03BF}"/>
              </a:ext>
            </a:extLst>
          </p:cNvPr>
          <p:cNvGraphicFramePr>
            <a:graphicFrameLocks noGrp="1"/>
          </p:cNvGraphicFramePr>
          <p:nvPr>
            <p:extLst>
              <p:ext uri="{D42A27DB-BD31-4B8C-83A1-F6EECF244321}">
                <p14:modId xmlns:p14="http://schemas.microsoft.com/office/powerpoint/2010/main" val="3365623911"/>
              </p:ext>
            </p:extLst>
          </p:nvPr>
        </p:nvGraphicFramePr>
        <p:xfrm>
          <a:off x="61958" y="1912169"/>
          <a:ext cx="5818819" cy="3093720"/>
        </p:xfrm>
        <a:graphic>
          <a:graphicData uri="http://schemas.openxmlformats.org/drawingml/2006/table">
            <a:tbl>
              <a:tblPr>
                <a:tableStyleId>{5C22544A-7EE6-4342-B048-85BDC9FD1C3A}</a:tableStyleId>
              </a:tblPr>
              <a:tblGrid>
                <a:gridCol w="3504903">
                  <a:extLst>
                    <a:ext uri="{9D8B030D-6E8A-4147-A177-3AD203B41FA5}">
                      <a16:colId xmlns:a16="http://schemas.microsoft.com/office/drawing/2014/main" val="754762379"/>
                    </a:ext>
                  </a:extLst>
                </a:gridCol>
                <a:gridCol w="797670">
                  <a:extLst>
                    <a:ext uri="{9D8B030D-6E8A-4147-A177-3AD203B41FA5}">
                      <a16:colId xmlns:a16="http://schemas.microsoft.com/office/drawing/2014/main" val="1093594391"/>
                    </a:ext>
                  </a:extLst>
                </a:gridCol>
                <a:gridCol w="811656">
                  <a:extLst>
                    <a:ext uri="{9D8B030D-6E8A-4147-A177-3AD203B41FA5}">
                      <a16:colId xmlns:a16="http://schemas.microsoft.com/office/drawing/2014/main" val="2839465771"/>
                    </a:ext>
                  </a:extLst>
                </a:gridCol>
                <a:gridCol w="704590">
                  <a:extLst>
                    <a:ext uri="{9D8B030D-6E8A-4147-A177-3AD203B41FA5}">
                      <a16:colId xmlns:a16="http://schemas.microsoft.com/office/drawing/2014/main" val="796217391"/>
                    </a:ext>
                  </a:extLst>
                </a:gridCol>
              </a:tblGrid>
              <a:tr h="184150">
                <a:tc>
                  <a:txBody>
                    <a:bodyPr/>
                    <a:lstStyle/>
                    <a:p>
                      <a:pPr algn="l" fontAlgn="b"/>
                      <a:r>
                        <a:rPr lang="en-US" sz="1100" b="1" u="none" strike="noStrike" dirty="0">
                          <a:solidFill>
                            <a:schemeClr val="bg1"/>
                          </a:solidFill>
                          <a:effectLst/>
                        </a:rPr>
                        <a:t>CTED Name</a:t>
                      </a:r>
                      <a:endParaRPr lang="en-US" sz="1100" b="1" i="0" u="none" strike="noStrike" dirty="0">
                        <a:solidFill>
                          <a:schemeClr val="bg1"/>
                        </a:solidFill>
                        <a:effectLst/>
                        <a:latin typeface="Calibri" panose="020F0502020204030204" pitchFamily="34" charset="0"/>
                      </a:endParaRPr>
                    </a:p>
                  </a:txBody>
                  <a:tcPr marL="6350" marR="6350" marT="6350" marB="0" anchor="b">
                    <a:solidFill>
                      <a:srgbClr val="002A7E"/>
                    </a:solidFill>
                  </a:tcPr>
                </a:tc>
                <a:tc>
                  <a:txBody>
                    <a:bodyPr/>
                    <a:lstStyle/>
                    <a:p>
                      <a:pPr algn="l" fontAlgn="b"/>
                      <a:r>
                        <a:rPr lang="en-US" sz="1100" b="1" i="0" u="none" strike="noStrike" dirty="0">
                          <a:solidFill>
                            <a:schemeClr val="bg1"/>
                          </a:solidFill>
                          <a:effectLst/>
                          <a:latin typeface="Calibri" panose="020F0502020204030204" pitchFamily="34" charset="0"/>
                        </a:rPr>
                        <a:t>Jan 11</a:t>
                      </a:r>
                    </a:p>
                  </a:txBody>
                  <a:tcPr marL="6350" marR="6350" marT="6350" marB="0" anchor="b">
                    <a:solidFill>
                      <a:srgbClr val="002A7E"/>
                    </a:solidFill>
                  </a:tcPr>
                </a:tc>
                <a:tc>
                  <a:txBody>
                    <a:bodyPr/>
                    <a:lstStyle/>
                    <a:p>
                      <a:pPr algn="l" fontAlgn="b"/>
                      <a:r>
                        <a:rPr lang="en-US" sz="1100" b="1" i="0" u="none" strike="noStrike" dirty="0">
                          <a:solidFill>
                            <a:schemeClr val="bg1"/>
                          </a:solidFill>
                          <a:effectLst/>
                          <a:latin typeface="Calibri" panose="020F0502020204030204" pitchFamily="34" charset="0"/>
                        </a:rPr>
                        <a:t>May 13</a:t>
                      </a:r>
                    </a:p>
                  </a:txBody>
                  <a:tcPr marL="6350" marR="6350" marT="6350" marB="0" anchor="b">
                    <a:solidFill>
                      <a:srgbClr val="002A7E"/>
                    </a:solidFill>
                  </a:tcPr>
                </a:tc>
                <a:tc>
                  <a:txBody>
                    <a:bodyPr/>
                    <a:lstStyle/>
                    <a:p>
                      <a:pPr algn="l" fontAlgn="b"/>
                      <a:r>
                        <a:rPr lang="en-US" sz="1100" u="none" strike="noStrike" dirty="0">
                          <a:solidFill>
                            <a:schemeClr val="bg1"/>
                          </a:solidFill>
                          <a:effectLst/>
                        </a:rPr>
                        <a:t>% Change</a:t>
                      </a:r>
                      <a:endParaRPr lang="en-US" sz="1100" b="0" i="0" u="none" strike="noStrike" dirty="0">
                        <a:solidFill>
                          <a:schemeClr val="bg1"/>
                        </a:solidFill>
                        <a:effectLst/>
                        <a:latin typeface="Calibri" panose="020F0502020204030204" pitchFamily="34" charset="0"/>
                      </a:endParaRPr>
                    </a:p>
                  </a:txBody>
                  <a:tcPr marL="6350" marR="6350" marT="6350" marB="0" anchor="b">
                    <a:solidFill>
                      <a:srgbClr val="002A7E"/>
                    </a:solidFill>
                  </a:tcPr>
                </a:tc>
                <a:extLst>
                  <a:ext uri="{0D108BD9-81ED-4DB2-BD59-A6C34878D82A}">
                    <a16:rowId xmlns:a16="http://schemas.microsoft.com/office/drawing/2014/main" val="3876464512"/>
                  </a:ext>
                </a:extLst>
              </a:tr>
              <a:tr h="184150">
                <a:tc>
                  <a:txBody>
                    <a:bodyPr/>
                    <a:lstStyle/>
                    <a:p>
                      <a:pPr algn="l" fontAlgn="b"/>
                      <a:r>
                        <a:rPr lang="en-US" sz="1100" u="none" strike="noStrike" dirty="0">
                          <a:effectLst/>
                        </a:rPr>
                        <a:t>Central Arizona Valley Institute of Technology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1122.2705</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1096.9143</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7395819"/>
                  </a:ext>
                </a:extLst>
              </a:tr>
              <a:tr h="184150">
                <a:tc>
                  <a:txBody>
                    <a:bodyPr/>
                    <a:lstStyle/>
                    <a:p>
                      <a:pPr algn="l" fontAlgn="b"/>
                      <a:r>
                        <a:rPr lang="en-US" sz="1100" u="none" strike="noStrike" dirty="0" err="1">
                          <a:effectLst/>
                        </a:rPr>
                        <a:t>Cobre</a:t>
                      </a:r>
                      <a:r>
                        <a:rPr lang="en-US" sz="1100" u="none" strike="noStrike" dirty="0">
                          <a:effectLst/>
                        </a:rPr>
                        <a:t> Valley Institute of Technology District</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251.401</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253.4718</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4705306"/>
                  </a:ext>
                </a:extLst>
              </a:tr>
              <a:tr h="184150">
                <a:tc>
                  <a:txBody>
                    <a:bodyPr/>
                    <a:lstStyle/>
                    <a:p>
                      <a:pPr algn="l" fontAlgn="b"/>
                      <a:r>
                        <a:rPr lang="en-US" sz="1100" u="none" strike="noStrike" dirty="0">
                          <a:effectLst/>
                        </a:rPr>
                        <a:t>Cochise Technology District</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735.9826</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776.3485</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73445138"/>
                  </a:ext>
                </a:extLst>
              </a:tr>
              <a:tr h="184150">
                <a:tc>
                  <a:txBody>
                    <a:bodyPr/>
                    <a:lstStyle/>
                    <a:p>
                      <a:pPr algn="l" fontAlgn="b"/>
                      <a:r>
                        <a:rPr lang="en-US" sz="1100" u="none" strike="noStrike" dirty="0">
                          <a:effectLst/>
                        </a:rPr>
                        <a:t>Coconino Association for Vocation Industry and Technology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352.9445</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407.213</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02875709"/>
                  </a:ext>
                </a:extLst>
              </a:tr>
              <a:tr h="184150">
                <a:tc>
                  <a:txBody>
                    <a:bodyPr/>
                    <a:lstStyle/>
                    <a:p>
                      <a:pPr algn="l" fontAlgn="b"/>
                      <a:r>
                        <a:rPr lang="en-US" sz="1100" u="none" strike="noStrike" dirty="0">
                          <a:effectLst/>
                        </a:rPr>
                        <a:t>East Valley Institute of Technology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8764.6692</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8726.5598</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35669306"/>
                  </a:ext>
                </a:extLst>
              </a:tr>
              <a:tr h="184150">
                <a:tc>
                  <a:txBody>
                    <a:bodyPr/>
                    <a:lstStyle/>
                    <a:p>
                      <a:pPr algn="l" fontAlgn="b"/>
                      <a:r>
                        <a:rPr lang="en-US" sz="1100" u="none" strike="noStrike" dirty="0">
                          <a:effectLst/>
                        </a:rPr>
                        <a:t>Gila Institute for Technology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389.6084</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450.5557</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16%</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1726378"/>
                  </a:ext>
                </a:extLst>
              </a:tr>
              <a:tr h="184150">
                <a:tc>
                  <a:txBody>
                    <a:bodyPr/>
                    <a:lstStyle/>
                    <a:p>
                      <a:pPr algn="l" fontAlgn="b"/>
                      <a:r>
                        <a:rPr lang="en-US" sz="1100" u="none" strike="noStrike" dirty="0">
                          <a:effectLst/>
                        </a:rPr>
                        <a:t>Mountain Institute CTED #2</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542.4224</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534.7301</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61593286"/>
                  </a:ext>
                </a:extLst>
              </a:tr>
              <a:tr h="184150">
                <a:tc>
                  <a:txBody>
                    <a:bodyPr/>
                    <a:lstStyle/>
                    <a:p>
                      <a:pPr algn="l" fontAlgn="b"/>
                      <a:r>
                        <a:rPr lang="en-US" sz="1100" u="none" strike="sngStrike" dirty="0">
                          <a:solidFill>
                            <a:schemeClr val="bg2">
                              <a:lumMod val="50000"/>
                            </a:schemeClr>
                          </a:solidFill>
                          <a:effectLst/>
                        </a:rPr>
                        <a:t>Northeast Arizona Technological Institute of Vocational Education</a:t>
                      </a:r>
                      <a:endParaRPr lang="en-US" sz="1100" b="0" i="0" u="none" strike="sngStrike" dirty="0">
                        <a:solidFill>
                          <a:schemeClr val="bg2">
                            <a:lumMod val="50000"/>
                          </a:schemeClr>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US" sz="1100" u="none" strike="sngStrike" dirty="0">
                          <a:solidFill>
                            <a:schemeClr val="bg2">
                              <a:lumMod val="50000"/>
                            </a:schemeClr>
                          </a:solidFill>
                          <a:effectLst/>
                        </a:rPr>
                        <a:t>220.0511</a:t>
                      </a:r>
                      <a:endParaRPr lang="en-US" sz="1100" b="0" i="0" u="none" strike="sngStrike" dirty="0">
                        <a:solidFill>
                          <a:schemeClr val="bg2">
                            <a:lumMod val="50000"/>
                          </a:schemeClr>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US" sz="1100" u="none" strike="sngStrike" dirty="0">
                          <a:solidFill>
                            <a:schemeClr val="bg2">
                              <a:lumMod val="50000"/>
                            </a:schemeClr>
                          </a:solidFill>
                          <a:effectLst/>
                        </a:rPr>
                        <a:t>479.6432</a:t>
                      </a:r>
                      <a:endParaRPr lang="en-US" sz="1100" b="0" i="0" u="none" strike="sngStrike" dirty="0">
                        <a:solidFill>
                          <a:schemeClr val="bg2">
                            <a:lumMod val="50000"/>
                          </a:schemeClr>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US" sz="1100" u="none" strike="sngStrike" dirty="0">
                          <a:solidFill>
                            <a:schemeClr val="bg2">
                              <a:lumMod val="50000"/>
                            </a:schemeClr>
                          </a:solidFill>
                          <a:effectLst/>
                        </a:rPr>
                        <a:t>118%</a:t>
                      </a:r>
                      <a:endParaRPr lang="en-US" sz="1100" b="0" i="0" u="none" strike="sngStrike" dirty="0">
                        <a:solidFill>
                          <a:schemeClr val="bg2">
                            <a:lumMod val="50000"/>
                          </a:schemeClr>
                        </a:solidFill>
                        <a:effectLst/>
                        <a:latin typeface="Calibri" panose="020F0502020204030204" pitchFamily="34" charset="0"/>
                      </a:endParaRPr>
                    </a:p>
                  </a:txBody>
                  <a:tcPr marL="6350" marR="6350" marT="6350" marB="0" anchor="b">
                    <a:solidFill>
                      <a:schemeClr val="accent1">
                        <a:lumMod val="60000"/>
                        <a:lumOff val="40000"/>
                      </a:schemeClr>
                    </a:solidFill>
                  </a:tcPr>
                </a:tc>
                <a:extLst>
                  <a:ext uri="{0D108BD9-81ED-4DB2-BD59-A6C34878D82A}">
                    <a16:rowId xmlns:a16="http://schemas.microsoft.com/office/drawing/2014/main" val="2648972122"/>
                  </a:ext>
                </a:extLst>
              </a:tr>
              <a:tr h="184150">
                <a:tc>
                  <a:txBody>
                    <a:bodyPr/>
                    <a:lstStyle/>
                    <a:p>
                      <a:pPr algn="l" fontAlgn="b"/>
                      <a:r>
                        <a:rPr lang="en-US" sz="1100" u="none" strike="noStrike" dirty="0">
                          <a:effectLst/>
                        </a:rPr>
                        <a:t>Northern Arizona Vocational Institute of Technology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738.1959</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821.5125</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38046217"/>
                  </a:ext>
                </a:extLst>
              </a:tr>
              <a:tr h="184150">
                <a:tc>
                  <a:txBody>
                    <a:bodyPr/>
                    <a:lstStyle/>
                    <a:p>
                      <a:pPr algn="l" fontAlgn="b"/>
                      <a:r>
                        <a:rPr lang="en-US" sz="1100" u="none" strike="noStrike" dirty="0">
                          <a:effectLst/>
                        </a:rPr>
                        <a:t>Pima County JTED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4802.589</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4781.2965</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96387327"/>
                  </a:ext>
                </a:extLst>
              </a:tr>
              <a:tr h="184150">
                <a:tc>
                  <a:txBody>
                    <a:bodyPr/>
                    <a:lstStyle/>
                    <a:p>
                      <a:pPr algn="l" fontAlgn="b"/>
                      <a:r>
                        <a:rPr lang="en-US" sz="1100" u="none" strike="noStrike" dirty="0">
                          <a:effectLst/>
                        </a:rPr>
                        <a:t>Southwest Technical Education District of Yuma (STEDY)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1240.4291</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1311.9316</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97148044"/>
                  </a:ext>
                </a:extLst>
              </a:tr>
              <a:tr h="184150">
                <a:tc>
                  <a:txBody>
                    <a:bodyPr/>
                    <a:lstStyle/>
                    <a:p>
                      <a:pPr algn="l" fontAlgn="b"/>
                      <a:r>
                        <a:rPr lang="en-US" sz="1100" u="none" strike="noStrike" dirty="0">
                          <a:effectLst/>
                        </a:rPr>
                        <a:t>Valley Academy for Career and Technology Education</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272.4482</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265.8366</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9190950"/>
                  </a:ext>
                </a:extLst>
              </a:tr>
              <a:tr h="184150">
                <a:tc>
                  <a:txBody>
                    <a:bodyPr/>
                    <a:lstStyle/>
                    <a:p>
                      <a:pPr algn="l" fontAlgn="b"/>
                      <a:r>
                        <a:rPr lang="en-US" sz="1100" u="none" strike="noStrike" dirty="0">
                          <a:effectLst/>
                        </a:rPr>
                        <a:t>Western Arizona Vocational District #50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700.2511</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762.659</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43331615"/>
                  </a:ext>
                </a:extLst>
              </a:tr>
              <a:tr h="184150">
                <a:tc>
                  <a:txBody>
                    <a:bodyPr/>
                    <a:lstStyle/>
                    <a:p>
                      <a:pPr algn="l" fontAlgn="b"/>
                      <a:r>
                        <a:rPr lang="en-US" sz="1100" u="none" strike="sngStrike" dirty="0">
                          <a:solidFill>
                            <a:schemeClr val="bg2">
                              <a:lumMod val="50000"/>
                            </a:schemeClr>
                          </a:solidFill>
                          <a:effectLst/>
                        </a:rPr>
                        <a:t>West-MEC - Western Maricopa Education Center</a:t>
                      </a:r>
                      <a:endParaRPr lang="en-US" sz="1100" b="0" i="0" u="none" strike="sngStrike" dirty="0">
                        <a:solidFill>
                          <a:schemeClr val="bg2">
                            <a:lumMod val="50000"/>
                          </a:schemeClr>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US" sz="1100" u="none" strike="sngStrike" dirty="0">
                          <a:solidFill>
                            <a:schemeClr val="bg2">
                              <a:lumMod val="50000"/>
                            </a:schemeClr>
                          </a:solidFill>
                          <a:effectLst/>
                        </a:rPr>
                        <a:t>7023.0034</a:t>
                      </a:r>
                      <a:endParaRPr lang="en-US" sz="1100" b="0" i="0" u="none" strike="sngStrike" dirty="0">
                        <a:solidFill>
                          <a:schemeClr val="bg2">
                            <a:lumMod val="50000"/>
                          </a:schemeClr>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US" sz="1100" u="none" strike="sngStrike" dirty="0">
                          <a:solidFill>
                            <a:schemeClr val="bg2">
                              <a:lumMod val="50000"/>
                            </a:schemeClr>
                          </a:solidFill>
                          <a:effectLst/>
                        </a:rPr>
                        <a:t>1294.1686</a:t>
                      </a:r>
                      <a:endParaRPr lang="en-US" sz="1100" b="0" i="0" u="none" strike="sngStrike" dirty="0">
                        <a:solidFill>
                          <a:schemeClr val="bg2">
                            <a:lumMod val="50000"/>
                          </a:schemeClr>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US" sz="1100" u="none" strike="sngStrike" dirty="0">
                          <a:solidFill>
                            <a:schemeClr val="bg2">
                              <a:lumMod val="50000"/>
                            </a:schemeClr>
                          </a:solidFill>
                          <a:effectLst/>
                        </a:rPr>
                        <a:t>-82%</a:t>
                      </a:r>
                      <a:endParaRPr lang="en-US" sz="1100" b="0" i="0" u="none" strike="sngStrike" dirty="0">
                        <a:solidFill>
                          <a:schemeClr val="bg2">
                            <a:lumMod val="50000"/>
                          </a:schemeClr>
                        </a:solidFill>
                        <a:effectLst/>
                        <a:latin typeface="Calibri" panose="020F0502020204030204" pitchFamily="34" charset="0"/>
                      </a:endParaRPr>
                    </a:p>
                  </a:txBody>
                  <a:tcPr marL="6350" marR="6350" marT="6350" marB="0" anchor="b">
                    <a:solidFill>
                      <a:schemeClr val="accent1">
                        <a:lumMod val="60000"/>
                        <a:lumOff val="40000"/>
                      </a:schemeClr>
                    </a:solidFill>
                  </a:tcPr>
                </a:tc>
                <a:extLst>
                  <a:ext uri="{0D108BD9-81ED-4DB2-BD59-A6C34878D82A}">
                    <a16:rowId xmlns:a16="http://schemas.microsoft.com/office/drawing/2014/main" val="519136992"/>
                  </a:ext>
                </a:extLst>
              </a:tr>
              <a:tr h="101251">
                <a:tc>
                  <a:txBody>
                    <a:bodyPr/>
                    <a:lstStyle/>
                    <a:p>
                      <a:pPr algn="l" fontAlgn="b"/>
                      <a:r>
                        <a:rPr lang="en-US" sz="1100" u="none" strike="noStrike" dirty="0">
                          <a:solidFill>
                            <a:schemeClr val="bg1"/>
                          </a:solidFill>
                          <a:effectLst/>
                        </a:rPr>
                        <a:t>Grand Total</a:t>
                      </a:r>
                      <a:endParaRPr lang="en-US" sz="1100" b="1" i="0" u="none" strike="noStrike" dirty="0">
                        <a:solidFill>
                          <a:schemeClr val="bg1"/>
                        </a:solidFill>
                        <a:effectLst/>
                        <a:latin typeface="Calibri" panose="020F0502020204030204" pitchFamily="34" charset="0"/>
                      </a:endParaRPr>
                    </a:p>
                  </a:txBody>
                  <a:tcPr marL="6350" marR="6350" marT="6350" marB="0" anchor="b">
                    <a:solidFill>
                      <a:srgbClr val="002A7E"/>
                    </a:solidFill>
                  </a:tcPr>
                </a:tc>
                <a:tc>
                  <a:txBody>
                    <a:bodyPr/>
                    <a:lstStyle/>
                    <a:p>
                      <a:pPr algn="r" fontAlgn="b"/>
                      <a:r>
                        <a:rPr lang="en-US" sz="1100" u="none" strike="noStrike" dirty="0">
                          <a:solidFill>
                            <a:schemeClr val="bg1"/>
                          </a:solidFill>
                          <a:effectLst/>
                        </a:rPr>
                        <a:t>19913.2119</a:t>
                      </a:r>
                      <a:endParaRPr lang="en-US" sz="1100" b="1" i="0" u="none" strike="noStrike" dirty="0">
                        <a:solidFill>
                          <a:schemeClr val="bg1"/>
                        </a:solidFill>
                        <a:effectLst/>
                        <a:latin typeface="Calibri" panose="020F0502020204030204" pitchFamily="34" charset="0"/>
                      </a:endParaRPr>
                    </a:p>
                  </a:txBody>
                  <a:tcPr marL="6350" marR="6350" marT="6350" marB="0" anchor="b">
                    <a:solidFill>
                      <a:srgbClr val="002A7E"/>
                    </a:solidFill>
                  </a:tcPr>
                </a:tc>
                <a:tc>
                  <a:txBody>
                    <a:bodyPr/>
                    <a:lstStyle/>
                    <a:p>
                      <a:pPr algn="r" fontAlgn="b"/>
                      <a:r>
                        <a:rPr lang="en-US" sz="1100" u="none" strike="noStrike" dirty="0">
                          <a:solidFill>
                            <a:schemeClr val="bg1"/>
                          </a:solidFill>
                          <a:effectLst/>
                        </a:rPr>
                        <a:t>20189.0294</a:t>
                      </a:r>
                      <a:endParaRPr lang="en-US" sz="1100" b="1" i="0" u="none" strike="noStrike" dirty="0">
                        <a:solidFill>
                          <a:schemeClr val="bg1"/>
                        </a:solidFill>
                        <a:effectLst/>
                        <a:latin typeface="Calibri" panose="020F0502020204030204" pitchFamily="34" charset="0"/>
                      </a:endParaRPr>
                    </a:p>
                  </a:txBody>
                  <a:tcPr marL="6350" marR="6350" marT="6350" marB="0" anchor="b">
                    <a:solidFill>
                      <a:srgbClr val="002A7E"/>
                    </a:solidFill>
                  </a:tcPr>
                </a:tc>
                <a:tc>
                  <a:txBody>
                    <a:bodyPr/>
                    <a:lstStyle/>
                    <a:p>
                      <a:pPr algn="r" fontAlgn="b"/>
                      <a:r>
                        <a:rPr lang="en-US" sz="1100" u="none" strike="noStrike" dirty="0">
                          <a:solidFill>
                            <a:schemeClr val="bg1"/>
                          </a:solidFill>
                          <a:effectLst/>
                        </a:rPr>
                        <a:t>1%</a:t>
                      </a:r>
                      <a:endParaRPr lang="en-US" sz="1100" b="0" i="0" u="none" strike="noStrike" dirty="0">
                        <a:solidFill>
                          <a:schemeClr val="bg1"/>
                        </a:solidFill>
                        <a:effectLst/>
                        <a:latin typeface="Calibri" panose="020F0502020204030204" pitchFamily="34" charset="0"/>
                      </a:endParaRPr>
                    </a:p>
                  </a:txBody>
                  <a:tcPr marL="6350" marR="6350" marT="6350" marB="0" anchor="b">
                    <a:solidFill>
                      <a:srgbClr val="002A7E"/>
                    </a:solidFill>
                  </a:tcPr>
                </a:tc>
                <a:extLst>
                  <a:ext uri="{0D108BD9-81ED-4DB2-BD59-A6C34878D82A}">
                    <a16:rowId xmlns:a16="http://schemas.microsoft.com/office/drawing/2014/main" val="2017912605"/>
                  </a:ext>
                </a:extLst>
              </a:tr>
            </a:tbl>
          </a:graphicData>
        </a:graphic>
      </p:graphicFrame>
    </p:spTree>
    <p:extLst>
      <p:ext uri="{BB962C8B-B14F-4D97-AF65-F5344CB8AC3E}">
        <p14:creationId xmlns:p14="http://schemas.microsoft.com/office/powerpoint/2010/main" val="177723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221362" y="912435"/>
            <a:ext cx="5653012" cy="3897770"/>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defTabSz="685800">
              <a:lnSpc>
                <a:spcPct val="100000"/>
              </a:lnSpc>
              <a:spcAft>
                <a:spcPts val="1200"/>
              </a:spcAft>
              <a:buClrTx/>
            </a:pPr>
            <a:r>
              <a:rPr lang="en-US" sz="1500" dirty="0">
                <a:solidFill>
                  <a:srgbClr val="E7E6E6">
                    <a:lumMod val="10000"/>
                  </a:srgbClr>
                </a:solidFill>
                <a:latin typeface="Arial"/>
                <a:cs typeface="Arial"/>
              </a:rPr>
              <a:t>Remaining issue:</a:t>
            </a:r>
          </a:p>
          <a:p>
            <a:pPr marL="257175" indent="-257175" defTabSz="685800">
              <a:lnSpc>
                <a:spcPct val="100000"/>
              </a:lnSpc>
              <a:spcAft>
                <a:spcPts val="1200"/>
              </a:spcAft>
              <a:buClrTx/>
              <a:buFont typeface="Wingdings" panose="05000000000000000000" pitchFamily="2" charset="2"/>
              <a:buChar char="v"/>
            </a:pPr>
            <a:r>
              <a:rPr lang="en-US" sz="1500" dirty="0">
                <a:solidFill>
                  <a:srgbClr val="E7E6E6">
                    <a:lumMod val="10000"/>
                  </a:srgbClr>
                </a:solidFill>
                <a:latin typeface="Arial"/>
                <a:cs typeface="Arial"/>
              </a:rPr>
              <a:t>West-MEC – Western Maricopa Education Center</a:t>
            </a:r>
          </a:p>
          <a:p>
            <a:pPr marL="257175" indent="-257175" defTabSz="685800">
              <a:lnSpc>
                <a:spcPct val="100000"/>
              </a:lnSpc>
              <a:spcAft>
                <a:spcPts val="1200"/>
              </a:spcAft>
              <a:buClrTx/>
              <a:buFont typeface="Wingdings" panose="05000000000000000000" pitchFamily="2" charset="2"/>
              <a:buChar char="v"/>
            </a:pPr>
            <a:r>
              <a:rPr lang="en-US" sz="1500" dirty="0">
                <a:solidFill>
                  <a:srgbClr val="E7E6E6">
                    <a:lumMod val="10000"/>
                  </a:srgbClr>
                </a:solidFill>
                <a:latin typeface="Arial"/>
                <a:cs typeface="Arial"/>
              </a:rPr>
              <a:t>Meeting with CTED, member districts and Vendors last week.</a:t>
            </a:r>
          </a:p>
          <a:p>
            <a:pPr marL="257175" indent="-257175" defTabSz="685800">
              <a:lnSpc>
                <a:spcPct val="100000"/>
              </a:lnSpc>
              <a:spcAft>
                <a:spcPts val="1200"/>
              </a:spcAft>
              <a:buClrTx/>
              <a:buFont typeface="Wingdings" panose="05000000000000000000" pitchFamily="2" charset="2"/>
              <a:buChar char="v"/>
            </a:pPr>
            <a:r>
              <a:rPr lang="en-US" sz="1500" dirty="0">
                <a:solidFill>
                  <a:srgbClr val="E7E6E6">
                    <a:lumMod val="10000"/>
                  </a:srgbClr>
                </a:solidFill>
                <a:latin typeface="Arial"/>
                <a:cs typeface="Arial"/>
              </a:rPr>
              <a:t>Issue is reporting being done by CTED rather than by member districts. CTED struggling to get data from member districts.</a:t>
            </a:r>
          </a:p>
          <a:p>
            <a:pPr marL="257175" indent="-257175" defTabSz="685800">
              <a:lnSpc>
                <a:spcPct val="100000"/>
              </a:lnSpc>
              <a:spcAft>
                <a:spcPts val="1200"/>
              </a:spcAft>
              <a:buClrTx/>
              <a:buFont typeface="Wingdings" panose="05000000000000000000" pitchFamily="2" charset="2"/>
              <a:buChar char="v"/>
            </a:pPr>
            <a:r>
              <a:rPr lang="en-US" sz="1500" dirty="0">
                <a:solidFill>
                  <a:srgbClr val="E7E6E6">
                    <a:lumMod val="10000"/>
                  </a:srgbClr>
                </a:solidFill>
                <a:latin typeface="Arial"/>
                <a:cs typeface="Arial"/>
              </a:rPr>
              <a:t>CTED anticipates changing reporting practices next year to have member districts submit data.</a:t>
            </a:r>
          </a:p>
          <a:p>
            <a:pPr marL="257175" indent="-257175" defTabSz="685800">
              <a:lnSpc>
                <a:spcPct val="100000"/>
              </a:lnSpc>
              <a:spcAft>
                <a:spcPts val="1200"/>
              </a:spcAft>
              <a:buClrTx/>
              <a:buFont typeface="Wingdings" panose="05000000000000000000" pitchFamily="2" charset="2"/>
              <a:buChar char="v"/>
            </a:pPr>
            <a:r>
              <a:rPr lang="en-US" sz="1500" dirty="0">
                <a:solidFill>
                  <a:srgbClr val="E7E6E6">
                    <a:lumMod val="10000"/>
                  </a:srgbClr>
                </a:solidFill>
                <a:latin typeface="Arial"/>
                <a:cs typeface="Arial"/>
              </a:rPr>
              <a:t>Misunderstanding on how to add up time for CTED course. Some students allegedly have more than one CTED course at a satellite campus. If there are two courses, then they may not be part of the main membership’s 1.000 FTE determination. Some member districts are on block schedule, others are not.</a:t>
            </a:r>
          </a:p>
          <a:p>
            <a:pPr marL="257175" indent="-257175" defTabSz="685800">
              <a:lnSpc>
                <a:spcPct val="200000"/>
              </a:lnSpc>
              <a:buClrTx/>
              <a:buFont typeface="Wingdings" panose="05000000000000000000" pitchFamily="2" charset="2"/>
              <a:buChar char="v"/>
            </a:pPr>
            <a:endParaRPr lang="en-US" sz="1500" dirty="0">
              <a:solidFill>
                <a:srgbClr val="E7E6E6">
                  <a:lumMod val="10000"/>
                </a:srgbClr>
              </a:solidFill>
              <a:latin typeface="Arial"/>
              <a:cs typeface="Arial"/>
            </a:endParaRPr>
          </a:p>
          <a:p>
            <a:pPr marL="257175" lvl="1" indent="-257175" defTabSz="685800">
              <a:buClrTx/>
              <a:buFont typeface="Wingdings" panose="05000000000000000000" pitchFamily="2" charset="2"/>
              <a:buChar char="v"/>
            </a:pPr>
            <a:r>
              <a:rPr lang="en-US" sz="100" dirty="0">
                <a:solidFill>
                  <a:srgbClr val="E7E6E6">
                    <a:lumMod val="10000"/>
                  </a:srgbClr>
                </a:solidFill>
              </a:rPr>
              <a:t>No</a:t>
            </a:r>
            <a:br>
              <a:rPr lang="en-US" sz="100" dirty="0">
                <a:solidFill>
                  <a:srgbClr val="E7E6E6">
                    <a:lumMod val="10000"/>
                  </a:srgbClr>
                </a:solidFill>
                <a:latin typeface="Arial"/>
                <a:cs typeface="Arial"/>
              </a:rPr>
            </a:br>
            <a:endParaRPr lang="en-US" sz="100" kern="1200" dirty="0">
              <a:ea typeface="+mn-ea"/>
            </a:endParaRP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221362" y="245079"/>
            <a:ext cx="5653012"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dirty="0">
                <a:solidFill>
                  <a:srgbClr val="012169"/>
                </a:solidFill>
                <a:latin typeface="Segoe UI"/>
                <a:ea typeface="Open Sans"/>
                <a:cs typeface="Arial"/>
              </a:rPr>
              <a:t>CTED, continued</a:t>
            </a:r>
            <a:endParaRPr lang="en-US" sz="5400" dirty="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4415" r="4415"/>
          <a:stretch>
            <a:fillRect/>
          </a:stretch>
        </p:blipFill>
        <p:spPr>
          <a:xfrm>
            <a:off x="6286184" y="704944"/>
            <a:ext cx="2552431" cy="3733612"/>
          </a:xfrm>
          <a:noFill/>
          <a:ln>
            <a:solidFill>
              <a:schemeClr val="accent1">
                <a:alpha val="1000"/>
              </a:schemeClr>
            </a:solidFill>
          </a:ln>
        </p:spPr>
      </p:pic>
    </p:spTree>
    <p:extLst>
      <p:ext uri="{BB962C8B-B14F-4D97-AF65-F5344CB8AC3E}">
        <p14:creationId xmlns:p14="http://schemas.microsoft.com/office/powerpoint/2010/main" val="174909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221362" y="1339895"/>
            <a:ext cx="5653012" cy="3558526"/>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500" dirty="0">
                <a:solidFill>
                  <a:srgbClr val="E7E6E6">
                    <a:lumMod val="10000"/>
                  </a:srgbClr>
                </a:solidFill>
                <a:latin typeface="Arial"/>
                <a:cs typeface="Arial"/>
              </a:rPr>
              <a:t>With the exception of the West-MEC data submission model, all of the CTED data has been submitted and is being processed effectively</a:t>
            </a:r>
            <a:br>
              <a:rPr lang="en-US" sz="1500" dirty="0">
                <a:solidFill>
                  <a:srgbClr val="E7E6E6">
                    <a:lumMod val="10000"/>
                  </a:srgbClr>
                </a:solidFill>
                <a:latin typeface="Arial"/>
                <a:cs typeface="Arial"/>
              </a:rPr>
            </a:br>
            <a:endParaRPr lang="en-US" sz="1500" kern="1200" dirty="0">
              <a:ea typeface="+mn-ea"/>
            </a:endParaRPr>
          </a:p>
          <a:p>
            <a:pPr marL="257175" lvl="1" indent="-257175" defTabSz="685800">
              <a:spcBef>
                <a:spcPts val="375"/>
              </a:spcBef>
              <a:buClrTx/>
              <a:buFont typeface="Wingdings" panose="05000000000000000000" pitchFamily="2" charset="2"/>
              <a:buChar char="v"/>
            </a:pPr>
            <a:r>
              <a:rPr lang="en-US" sz="1500" kern="1200" dirty="0">
                <a:ea typeface="+mn-ea"/>
              </a:rPr>
              <a:t>Guidance from School Finance is that a CTED membership at a school should only be listed once per year with the first day of participation listed as the Entry Date and the last day of participation listed as the Exit/Withdrawal Date.</a:t>
            </a:r>
          </a:p>
          <a:p>
            <a:pPr marL="257175" lvl="1" indent="-257175" defTabSz="685800">
              <a:spcBef>
                <a:spcPts val="375"/>
              </a:spcBef>
              <a:buClrTx/>
              <a:buFont typeface="Wingdings" panose="05000000000000000000" pitchFamily="2" charset="2"/>
              <a:buChar char="v"/>
            </a:pPr>
            <a:endParaRPr lang="en-US" sz="1500" kern="1200" dirty="0">
              <a:solidFill>
                <a:sysClr val="windowText" lastClr="000000"/>
              </a:solidFill>
              <a:ea typeface="+mn-ea"/>
            </a:endParaRPr>
          </a:p>
          <a:p>
            <a:pPr marL="257175" lvl="1" indent="-257175" defTabSz="685800">
              <a:spcBef>
                <a:spcPts val="375"/>
              </a:spcBef>
              <a:buClrTx/>
              <a:buFont typeface="Wingdings" panose="05000000000000000000" pitchFamily="2" charset="2"/>
              <a:buChar char="v"/>
            </a:pPr>
            <a:r>
              <a:rPr lang="en-US" sz="1500" kern="1200" dirty="0">
                <a:ea typeface="+mn-ea"/>
              </a:rPr>
              <a:t>Way to go Vendors!!! This was a challenging update, and everyone appears to have been successful with their direct submissions of memberships.</a:t>
            </a:r>
          </a:p>
          <a:p>
            <a:pPr marL="257175" lvl="1" indent="-257175" defTabSz="685800">
              <a:spcBef>
                <a:spcPts val="375"/>
              </a:spcBef>
              <a:buClrTx/>
              <a:buFont typeface="Wingdings" panose="05000000000000000000" pitchFamily="2" charset="2"/>
              <a:buChar char="v"/>
            </a:pPr>
            <a:endParaRPr lang="en-US" sz="1500" kern="1200" dirty="0">
              <a:solidFill>
                <a:prstClr val="black"/>
              </a:solidFill>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221362" y="245079"/>
            <a:ext cx="5653012"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dirty="0">
                <a:solidFill>
                  <a:srgbClr val="012169"/>
                </a:solidFill>
                <a:latin typeface="Segoe UI"/>
                <a:ea typeface="Open Sans"/>
                <a:cs typeface="Arial"/>
              </a:rPr>
              <a:t>CTED</a:t>
            </a:r>
            <a:endParaRPr lang="en-US" sz="5400" dirty="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4415" r="4415"/>
          <a:stretch>
            <a:fillRect/>
          </a:stretch>
        </p:blipFill>
        <p:spPr>
          <a:xfrm>
            <a:off x="6286184" y="704944"/>
            <a:ext cx="2552431" cy="3733612"/>
          </a:xfrm>
          <a:noFill/>
          <a:ln>
            <a:solidFill>
              <a:schemeClr val="accent1">
                <a:alpha val="1000"/>
              </a:schemeClr>
            </a:solidFill>
          </a:ln>
        </p:spPr>
      </p:pic>
      <p:sp>
        <p:nvSpPr>
          <p:cNvPr id="2" name="Content Placeholder 2">
            <a:extLst>
              <a:ext uri="{FF2B5EF4-FFF2-40B4-BE49-F238E27FC236}">
                <a16:creationId xmlns:a16="http://schemas.microsoft.com/office/drawing/2014/main" id="{C5A501FE-D8E0-1B9E-E07D-F8B46120E926}"/>
              </a:ext>
            </a:extLst>
          </p:cNvPr>
          <p:cNvSpPr txBox="1">
            <a:spLocks/>
          </p:cNvSpPr>
          <p:nvPr/>
        </p:nvSpPr>
        <p:spPr>
          <a:xfrm>
            <a:off x="227765" y="684463"/>
            <a:ext cx="5653012"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000" dirty="0">
                <a:solidFill>
                  <a:srgbClr val="012169"/>
                </a:solidFill>
                <a:latin typeface="Segoe UI"/>
                <a:ea typeface="Open Sans"/>
                <a:cs typeface="Arial"/>
              </a:rPr>
              <a:t>Conclusion</a:t>
            </a:r>
            <a:endParaRPr lang="en-US" sz="3000" dirty="0">
              <a:solidFill>
                <a:srgbClr val="012169"/>
              </a:solidFill>
            </a:endParaRPr>
          </a:p>
        </p:txBody>
      </p:sp>
    </p:spTree>
    <p:extLst>
      <p:ext uri="{BB962C8B-B14F-4D97-AF65-F5344CB8AC3E}">
        <p14:creationId xmlns:p14="http://schemas.microsoft.com/office/powerpoint/2010/main" val="244146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5248&quot;&gt;&lt;property id=&quot;20148&quot; value=&quot;5&quot;/&gt;&lt;property id=&quot;20300&quot; value=&quot;Slide 2 - &amp;quot;Welcome!&amp;quot;&quot;/&gt;&lt;property id=&quot;20307&quot; value=&quot;820&quot;/&gt;&lt;/object&gt;&lt;object type=&quot;3&quot; unique_id=&quot;328158&quot;&gt;&lt;property id=&quot;20148&quot; value=&quot;5&quot;/&gt;&lt;property id=&quot;20300&quot; value=&quot;Slide 3&quot;/&gt;&lt;property id=&quot;20307&quot; value=&quot;837&quot;/&gt;&lt;/object&gt;&lt;/object&gt;&lt;object type=&quot;8&quot; unique_id=&quot;10044&quot;&gt;&lt;/object&gt;&lt;/object&gt;&lt;/database&gt;"/>
  <p:tag name="SECTOMILLISECCONVERTED" val="1"/>
</p:tagLst>
</file>

<file path=ppt/theme/theme1.xml><?xml version="1.0" encoding="utf-8"?>
<a:theme xmlns:a="http://schemas.openxmlformats.org/drawingml/2006/main" name="FTF Theme, 20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rgbClr val="53C10C"/>
          </a:buClr>
          <a:buSzPct val="85000"/>
          <a:buFont typeface="Arial" panose="020B0604020202020204" pitchFamily="34" charset="0"/>
          <a:buChar char="•"/>
          <a:defRPr sz="2000" b="0" i="0" dirty="0" smtClean="0">
            <a:solidFill>
              <a:srgbClr val="5A5D5C"/>
            </a:solidFill>
            <a:latin typeface="Calibri Light" panose="020F0302020204030204" pitchFamily="34" charset="0"/>
            <a:cs typeface="Calibri Light" panose="020F03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0010B95780EE4AA53495284FD60B01" ma:contentTypeVersion="8" ma:contentTypeDescription="Create a new document." ma:contentTypeScope="" ma:versionID="03c1e715ca27aac2e2fdfe82cc44dd2e">
  <xsd:schema xmlns:xsd="http://www.w3.org/2001/XMLSchema" xmlns:xs="http://www.w3.org/2001/XMLSchema" xmlns:p="http://schemas.microsoft.com/office/2006/metadata/properties" xmlns:ns2="4819a7a5-d292-4229-a12a-59dca431d845" xmlns:ns3="8cfb0deb-e65c-4648-8549-ed7175f8d1c7" targetNamespace="http://schemas.microsoft.com/office/2006/metadata/properties" ma:root="true" ma:fieldsID="5d96644c771399a5b08fa399f3bc6b02" ns2:_="" ns3:_="">
    <xsd:import namespace="4819a7a5-d292-4229-a12a-59dca431d845"/>
    <xsd:import namespace="8cfb0deb-e65c-4648-8549-ed7175f8d1c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19a7a5-d292-4229-a12a-59dca431d8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fb0deb-e65c-4648-8549-ed7175f8d1c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cfb0deb-e65c-4648-8549-ed7175f8d1c7">
      <UserInfo>
        <DisplayName>Ashenfelter, Eric</DisplayName>
        <AccountId>22</AccountId>
        <AccountType/>
      </UserInfo>
      <UserInfo>
        <DisplayName>Staples, Peggy</DisplayName>
        <AccountId>23</AccountId>
        <AccountType/>
      </UserInfo>
      <UserInfo>
        <DisplayName>Merritt, Kristin</DisplayName>
        <AccountId>87</AccountId>
        <AccountType/>
      </UserInfo>
      <UserInfo>
        <DisplayName>Brown, Chris</DisplayName>
        <AccountId>24</AccountId>
        <AccountType/>
      </UserInfo>
    </SharedWithUsers>
  </documentManagement>
</p:properties>
</file>

<file path=customXml/itemProps1.xml><?xml version="1.0" encoding="utf-8"?>
<ds:datastoreItem xmlns:ds="http://schemas.openxmlformats.org/officeDocument/2006/customXml" ds:itemID="{508BC756-F49C-40E2-AB59-7C2321BC0FBC}">
  <ds:schemaRefs>
    <ds:schemaRef ds:uri="http://schemas.microsoft.com/sharepoint/v3/contenttype/forms"/>
  </ds:schemaRefs>
</ds:datastoreItem>
</file>

<file path=customXml/itemProps2.xml><?xml version="1.0" encoding="utf-8"?>
<ds:datastoreItem xmlns:ds="http://schemas.openxmlformats.org/officeDocument/2006/customXml" ds:itemID="{890991DE-DDF2-485E-8815-1B3D8B238A9E}">
  <ds:schemaRefs>
    <ds:schemaRef ds:uri="4819a7a5-d292-4229-a12a-59dca431d845"/>
    <ds:schemaRef ds:uri="8cfb0deb-e65c-4648-8549-ed7175f8d1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FF252BC-0265-477E-B251-B5114AB729F7}">
  <ds:schemaRefs>
    <ds:schemaRef ds:uri="4819a7a5-d292-4229-a12a-59dca431d845"/>
    <ds:schemaRef ds:uri="8cfb0deb-e65c-4648-8549-ed7175f8d1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3690</TotalTime>
  <Words>3549</Words>
  <Application>Microsoft Office PowerPoint</Application>
  <PresentationFormat>On-screen Show (16:9)</PresentationFormat>
  <Paragraphs>610</Paragraphs>
  <Slides>57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Calibri</vt:lpstr>
      <vt:lpstr>Open Sans</vt:lpstr>
      <vt:lpstr>Segoe UI</vt:lpstr>
      <vt:lpstr>Arial</vt:lpstr>
      <vt:lpstr>Calibri Light</vt:lpstr>
      <vt:lpstr>Times New Roman</vt:lpstr>
      <vt:lpstr>Oswald</vt:lpstr>
      <vt:lpstr>Wingdings</vt:lpstr>
      <vt:lpstr>FTF Theme, 2018</vt:lpstr>
      <vt:lpstr>AzEDS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21st Century Community Learning Centers Activity Code Standardization (Looking forward to FY2025 and beyond)</vt:lpstr>
      <vt:lpstr>21st Century Community Learning Centers Activity Code Standardization (Looking forward to FY2025 and beyond)</vt:lpstr>
      <vt:lpstr>21st Century Community Learning Centers Activity Code Standardization (Looking forward to FY2025 and beyond)</vt:lpstr>
      <vt:lpstr>21st Century Community Learning Centers Activity Code Standardization (Looking forward to FY2025 and beyond)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 Thank you!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ASCUS Presentation IT updates FEB 2020</dc:title>
  <dc:creator>Aaditya.Hirurkar@azed.gov</dc:creator>
  <cp:lastModifiedBy>Mayberry, Jeremy</cp:lastModifiedBy>
  <cp:revision>4</cp:revision>
  <cp:lastPrinted>2019-10-28T15:00:11Z</cp:lastPrinted>
  <dcterms:modified xsi:type="dcterms:W3CDTF">2023-05-31T15:50:24Z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0x010100750010B95780EE4AA53495284FD60B01</vt:lpwstr>
  </property>
</Properties>
</file>