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3761" r:id="rId4"/>
    <p:sldMasterId id="2147483798" r:id="rId5"/>
  </p:sldMasterIdLst>
  <p:notesMasterIdLst>
    <p:notesMasterId r:id="rId40"/>
  </p:notesMasterIdLst>
  <p:sldIdLst>
    <p:sldId id="836" r:id="rId6"/>
    <p:sldId id="272" r:id="rId7"/>
    <p:sldId id="837" r:id="rId8"/>
    <p:sldId id="861" r:id="rId9"/>
    <p:sldId id="878" r:id="rId10"/>
    <p:sldId id="871" r:id="rId11"/>
    <p:sldId id="875" r:id="rId12"/>
    <p:sldId id="873" r:id="rId13"/>
    <p:sldId id="856" r:id="rId14"/>
    <p:sldId id="866" r:id="rId15"/>
    <p:sldId id="874" r:id="rId16"/>
    <p:sldId id="857" r:id="rId17"/>
    <p:sldId id="872" r:id="rId18"/>
    <p:sldId id="881" r:id="rId19"/>
    <p:sldId id="883" r:id="rId20"/>
    <p:sldId id="867" r:id="rId21"/>
    <p:sldId id="863" r:id="rId22"/>
    <p:sldId id="882" r:id="rId23"/>
    <p:sldId id="876" r:id="rId24"/>
    <p:sldId id="858" r:id="rId25"/>
    <p:sldId id="877" r:id="rId26"/>
    <p:sldId id="868" r:id="rId27"/>
    <p:sldId id="869" r:id="rId28"/>
    <p:sldId id="884" r:id="rId29"/>
    <p:sldId id="879" r:id="rId30"/>
    <p:sldId id="886" r:id="rId31"/>
    <p:sldId id="880" r:id="rId32"/>
    <p:sldId id="885" r:id="rId33"/>
    <p:sldId id="865" r:id="rId34"/>
    <p:sldId id="870" r:id="rId35"/>
    <p:sldId id="840" r:id="rId36"/>
    <p:sldId id="843" r:id="rId37"/>
    <p:sldId id="271"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76F67E47-FBC7-92A3-CC4B-0514246C4A41}" name="Oliver, Lisa" initials="LO" userId="S::Lisa.Oliver@azed.gov::7e0550a0-b0b6-469f-804e-ba562aa0b6f6" providerId="AD"/>
  <p188:author id="{8ED6A457-CF57-85A2-EC42-B9789C6191C3}" name="Middlebrook, Candis" initials="MC" userId="S::Candis.Middlebrook@azed.gov::ddd7cbf3-9156-4a93-9c07-d1b0eff58a81" providerId="AD"/>
  <p188:author id="{50885C99-16CC-85AB-0D05-C502F41FEF37}" name="Spangenberg, Bethany" initials="SB" userId="S::Bethany.Spangenberg@azed.gov::a41e9839-87cf-41d0-b7b7-8b79cfb487f3" providerId="AD"/>
  <p188:author id="{9C43ED9E-164E-8B4C-42B9-177BDD1100EF}" name="Sabiha Klepk" initials="SK" userId="S::Sabiha.Klepk@azed.gov::06c5fec1-5a26-49d5-a433-9a66135e0611" providerId="AD"/>
  <p188:author id="{4822F7A1-3949-5B64-8B95-B4F45B46230C}" name="Ahumada, Audra" initials="AA" userId="S::audra.ahumada@azed.gov::72056b32-8706-4619-a11a-0655e412a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910048"/>
    <a:srgbClr val="CB601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6357" autoAdjust="0"/>
  </p:normalViewPr>
  <p:slideViewPr>
    <p:cSldViewPr snapToGrid="0">
      <p:cViewPr varScale="1">
        <p:scale>
          <a:sx n="110" d="100"/>
          <a:sy n="110" d="100"/>
        </p:scale>
        <p:origin x="132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dlebrook, Candis" userId="ddd7cbf3-9156-4a93-9c07-d1b0eff58a81" providerId="ADAL" clId="{636A5BE9-1ADD-4785-BA12-464CDE1DC9E9}"/>
    <pc:docChg chg="modSld">
      <pc:chgData name="Middlebrook, Candis" userId="ddd7cbf3-9156-4a93-9c07-d1b0eff58a81" providerId="ADAL" clId="{636A5BE9-1ADD-4785-BA12-464CDE1DC9E9}" dt="2023-12-15T21:33:24.406" v="22" actId="20577"/>
      <pc:docMkLst>
        <pc:docMk/>
      </pc:docMkLst>
      <pc:sldChg chg="modNotesTx">
        <pc:chgData name="Middlebrook, Candis" userId="ddd7cbf3-9156-4a93-9c07-d1b0eff58a81" providerId="ADAL" clId="{636A5BE9-1ADD-4785-BA12-464CDE1DC9E9}" dt="2023-12-15T21:33:01.526" v="0" actId="6549"/>
        <pc:sldMkLst>
          <pc:docMk/>
          <pc:sldMk cId="2262367347" sldId="857"/>
        </pc:sldMkLst>
      </pc:sldChg>
      <pc:sldChg chg="modNotesTx">
        <pc:chgData name="Middlebrook, Candis" userId="ddd7cbf3-9156-4a93-9c07-d1b0eff58a81" providerId="ADAL" clId="{636A5BE9-1ADD-4785-BA12-464CDE1DC9E9}" dt="2023-12-15T21:33:14.139" v="8" actId="20577"/>
        <pc:sldMkLst>
          <pc:docMk/>
          <pc:sldMk cId="1402685586" sldId="869"/>
        </pc:sldMkLst>
      </pc:sldChg>
      <pc:sldChg chg="modNotesTx">
        <pc:chgData name="Middlebrook, Candis" userId="ddd7cbf3-9156-4a93-9c07-d1b0eff58a81" providerId="ADAL" clId="{636A5BE9-1ADD-4785-BA12-464CDE1DC9E9}" dt="2023-12-15T21:33:19.461" v="14" actId="20577"/>
        <pc:sldMkLst>
          <pc:docMk/>
          <pc:sldMk cId="1601543236" sldId="879"/>
        </pc:sldMkLst>
      </pc:sldChg>
      <pc:sldChg chg="modNotesTx">
        <pc:chgData name="Middlebrook, Candis" userId="ddd7cbf3-9156-4a93-9c07-d1b0eff58a81" providerId="ADAL" clId="{636A5BE9-1ADD-4785-BA12-464CDE1DC9E9}" dt="2023-12-15T21:33:24.406" v="22" actId="20577"/>
        <pc:sldMkLst>
          <pc:docMk/>
          <pc:sldMk cId="453243389" sldId="88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6F301-D84D-4224-91D4-30D7CAB106F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8E003B3-151D-41F3-A1A1-EC25F0F1862E}">
      <dgm:prSet custT="1"/>
      <dgm:spPr/>
      <dgm:t>
        <a:bodyPr/>
        <a:lstStyle/>
        <a:p>
          <a:pPr>
            <a:lnSpc>
              <a:spcPct val="100000"/>
            </a:lnSpc>
          </a:pPr>
          <a:r>
            <a:rPr lang="en-US" sz="1400" dirty="0"/>
            <a:t>Standardized training is required for all statewide assessments. This ensures that the test will be administered the same for all students. </a:t>
          </a:r>
        </a:p>
      </dgm:t>
    </dgm:pt>
    <dgm:pt modelId="{4B619938-0F91-4B31-B6C4-E9EC0B881922}" type="parTrans" cxnId="{97DA4511-CB74-4036-9E63-E393F27D326A}">
      <dgm:prSet/>
      <dgm:spPr/>
      <dgm:t>
        <a:bodyPr/>
        <a:lstStyle/>
        <a:p>
          <a:endParaRPr lang="en-US"/>
        </a:p>
      </dgm:t>
    </dgm:pt>
    <dgm:pt modelId="{896FAA9F-BEDD-4868-B8D7-B49AA7B1FB88}" type="sibTrans" cxnId="{97DA4511-CB74-4036-9E63-E393F27D326A}">
      <dgm:prSet/>
      <dgm:spPr/>
      <dgm:t>
        <a:bodyPr/>
        <a:lstStyle/>
        <a:p>
          <a:endParaRPr lang="en-US"/>
        </a:p>
      </dgm:t>
    </dgm:pt>
    <dgm:pt modelId="{30063513-46AC-4F77-8A25-EE225BA8472E}">
      <dgm:prSet custT="1"/>
      <dgm:spPr/>
      <dgm:t>
        <a:bodyPr/>
        <a:lstStyle/>
        <a:p>
          <a:pPr>
            <a:lnSpc>
              <a:spcPct val="100000"/>
            </a:lnSpc>
          </a:pPr>
          <a:r>
            <a:rPr lang="en-US" sz="1400" dirty="0"/>
            <a:t>Assessment Administrators receive both the online training and the supporting documents to ensure fidelity of implementation and the validity of the assessment results as well as to help prevent, detect, and respond to irregularities in academic testing and maintain testing integrity practices for the Achievement assessments.</a:t>
          </a:r>
        </a:p>
      </dgm:t>
    </dgm:pt>
    <dgm:pt modelId="{25906AEC-98FE-4C21-B4AE-AA64CDC4C48C}" type="parTrans" cxnId="{9BEF0AC7-23B5-47EF-9ECE-3BFE405E7015}">
      <dgm:prSet/>
      <dgm:spPr/>
      <dgm:t>
        <a:bodyPr/>
        <a:lstStyle/>
        <a:p>
          <a:endParaRPr lang="en-US"/>
        </a:p>
      </dgm:t>
    </dgm:pt>
    <dgm:pt modelId="{FCD3F9AC-8CC3-4347-8477-F07E07B7BAAC}" type="sibTrans" cxnId="{9BEF0AC7-23B5-47EF-9ECE-3BFE405E7015}">
      <dgm:prSet/>
      <dgm:spPr/>
      <dgm:t>
        <a:bodyPr/>
        <a:lstStyle/>
        <a:p>
          <a:endParaRPr lang="en-US"/>
        </a:p>
      </dgm:t>
    </dgm:pt>
    <dgm:pt modelId="{4B68B999-5853-448A-A4C2-DFAC11AB759A}">
      <dgm:prSet custT="1"/>
      <dgm:spPr/>
      <dgm:t>
        <a:bodyPr/>
        <a:lstStyle/>
        <a:p>
          <a:pPr>
            <a:lnSpc>
              <a:spcPct val="100000"/>
            </a:lnSpc>
          </a:pPr>
          <a:r>
            <a:rPr lang="en-US" sz="1400" dirty="0"/>
            <a:t>If the test is not administered in the same ways, this could result in a test irregularity or even an invalidation of a student test or tests.</a:t>
          </a:r>
        </a:p>
      </dgm:t>
    </dgm:pt>
    <dgm:pt modelId="{4BE866E3-1DF7-47BE-99D9-68850B4E592E}" type="parTrans" cxnId="{EA2DC6CF-89FF-45F7-ADE3-69E8AA2572BA}">
      <dgm:prSet/>
      <dgm:spPr/>
      <dgm:t>
        <a:bodyPr/>
        <a:lstStyle/>
        <a:p>
          <a:endParaRPr lang="en-US"/>
        </a:p>
      </dgm:t>
    </dgm:pt>
    <dgm:pt modelId="{0F0099BF-F850-4EC1-95E3-D2B92C7AD823}" type="sibTrans" cxnId="{EA2DC6CF-89FF-45F7-ADE3-69E8AA2572BA}">
      <dgm:prSet/>
      <dgm:spPr/>
      <dgm:t>
        <a:bodyPr/>
        <a:lstStyle/>
        <a:p>
          <a:endParaRPr lang="en-US"/>
        </a:p>
      </dgm:t>
    </dgm:pt>
    <dgm:pt modelId="{93162DFD-3379-4258-8E45-A741947AD3B2}" type="pres">
      <dgm:prSet presAssocID="{4D86F301-D84D-4224-91D4-30D7CAB106FF}" presName="root" presStyleCnt="0">
        <dgm:presLayoutVars>
          <dgm:dir/>
          <dgm:resizeHandles val="exact"/>
        </dgm:presLayoutVars>
      </dgm:prSet>
      <dgm:spPr/>
    </dgm:pt>
    <dgm:pt modelId="{387CEF7B-54E9-400F-B5CA-C4341FD97A4D}" type="pres">
      <dgm:prSet presAssocID="{48E003B3-151D-41F3-A1A1-EC25F0F1862E}" presName="compNode" presStyleCnt="0"/>
      <dgm:spPr/>
    </dgm:pt>
    <dgm:pt modelId="{897F666E-7BA2-4461-B040-D710DD7A8B48}" type="pres">
      <dgm:prSet presAssocID="{48E003B3-151D-41F3-A1A1-EC25F0F1862E}" presName="iconRect" presStyleLbl="node1" presStyleIdx="0" presStyleCnt="3" custLinFactNeighborX="-16063" custLinFactNeighborY="-88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B350514-C506-4565-88FF-D50C859E23C4}" type="pres">
      <dgm:prSet presAssocID="{48E003B3-151D-41F3-A1A1-EC25F0F1862E}" presName="spaceRect" presStyleCnt="0"/>
      <dgm:spPr/>
    </dgm:pt>
    <dgm:pt modelId="{86321C8E-552A-42B9-B7FC-D420FE731AAA}" type="pres">
      <dgm:prSet presAssocID="{48E003B3-151D-41F3-A1A1-EC25F0F1862E}" presName="textRect" presStyleLbl="revTx" presStyleIdx="0" presStyleCnt="3" custLinFactY="-10826" custLinFactNeighborX="-6363" custLinFactNeighborY="-100000">
        <dgm:presLayoutVars>
          <dgm:chMax val="1"/>
          <dgm:chPref val="1"/>
        </dgm:presLayoutVars>
      </dgm:prSet>
      <dgm:spPr/>
    </dgm:pt>
    <dgm:pt modelId="{6D704C6D-F091-4236-8F03-F0F7DF8FAEFE}" type="pres">
      <dgm:prSet presAssocID="{896FAA9F-BEDD-4868-B8D7-B49AA7B1FB88}" presName="sibTrans" presStyleCnt="0"/>
      <dgm:spPr/>
    </dgm:pt>
    <dgm:pt modelId="{7AD28143-4D67-4D1D-88CA-7DCB16F22578}" type="pres">
      <dgm:prSet presAssocID="{30063513-46AC-4F77-8A25-EE225BA8472E}" presName="compNode" presStyleCnt="0"/>
      <dgm:spPr/>
    </dgm:pt>
    <dgm:pt modelId="{3C84628D-93AA-44B7-9FBF-A7AD91C2E137}" type="pres">
      <dgm:prSet presAssocID="{30063513-46AC-4F77-8A25-EE225BA8472E}" presName="iconRect" presStyleLbl="node1" presStyleIdx="1" presStyleCnt="3" custLinFactNeighborY="-9194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B0CDF49-D876-4B83-8AA0-51720AA6AC59}" type="pres">
      <dgm:prSet presAssocID="{30063513-46AC-4F77-8A25-EE225BA8472E}" presName="spaceRect" presStyleCnt="0"/>
      <dgm:spPr/>
    </dgm:pt>
    <dgm:pt modelId="{F2774497-9A31-4AED-8929-D96F7850E8D2}" type="pres">
      <dgm:prSet presAssocID="{30063513-46AC-4F77-8A25-EE225BA8472E}" presName="textRect" presStyleLbl="revTx" presStyleIdx="1" presStyleCnt="3" custScaleX="148518" custLinFactY="-9593" custLinFactNeighborY="-100000">
        <dgm:presLayoutVars>
          <dgm:chMax val="1"/>
          <dgm:chPref val="1"/>
        </dgm:presLayoutVars>
      </dgm:prSet>
      <dgm:spPr/>
    </dgm:pt>
    <dgm:pt modelId="{B68865CF-44B9-4C0E-989F-FDB164E5E45D}" type="pres">
      <dgm:prSet presAssocID="{FCD3F9AC-8CC3-4347-8477-F07E07B7BAAC}" presName="sibTrans" presStyleCnt="0"/>
      <dgm:spPr/>
    </dgm:pt>
    <dgm:pt modelId="{6AAEE75E-DEAF-4F05-8D1C-06116E229D8D}" type="pres">
      <dgm:prSet presAssocID="{4B68B999-5853-448A-A4C2-DFAC11AB759A}" presName="compNode" presStyleCnt="0"/>
      <dgm:spPr/>
    </dgm:pt>
    <dgm:pt modelId="{85BC310F-65C8-4062-8CD4-179CD54AA56B}" type="pres">
      <dgm:prSet presAssocID="{4B68B999-5853-448A-A4C2-DFAC11AB759A}" presName="iconRect" presStyleLbl="node1" presStyleIdx="2" presStyleCnt="3" custLinFactNeighborX="12141" custLinFactNeighborY="-872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6CFAA379-5C3B-4B92-A038-3CDC7470B86B}" type="pres">
      <dgm:prSet presAssocID="{4B68B999-5853-448A-A4C2-DFAC11AB759A}" presName="spaceRect" presStyleCnt="0"/>
      <dgm:spPr/>
    </dgm:pt>
    <dgm:pt modelId="{EC699C68-DFEC-4AA0-88BB-DB60DFB97043}" type="pres">
      <dgm:prSet presAssocID="{4B68B999-5853-448A-A4C2-DFAC11AB759A}" presName="textRect" presStyleLbl="revTx" presStyleIdx="2" presStyleCnt="3" custLinFactY="-7980" custLinFactNeighborX="5297" custLinFactNeighborY="-100000">
        <dgm:presLayoutVars>
          <dgm:chMax val="1"/>
          <dgm:chPref val="1"/>
        </dgm:presLayoutVars>
      </dgm:prSet>
      <dgm:spPr/>
    </dgm:pt>
  </dgm:ptLst>
  <dgm:cxnLst>
    <dgm:cxn modelId="{97DA4511-CB74-4036-9E63-E393F27D326A}" srcId="{4D86F301-D84D-4224-91D4-30D7CAB106FF}" destId="{48E003B3-151D-41F3-A1A1-EC25F0F1862E}" srcOrd="0" destOrd="0" parTransId="{4B619938-0F91-4B31-B6C4-E9EC0B881922}" sibTransId="{896FAA9F-BEDD-4868-B8D7-B49AA7B1FB88}"/>
    <dgm:cxn modelId="{14B9C513-1BBB-419C-8FF0-C7CFFBC50290}" type="presOf" srcId="{48E003B3-151D-41F3-A1A1-EC25F0F1862E}" destId="{86321C8E-552A-42B9-B7FC-D420FE731AAA}" srcOrd="0" destOrd="0" presId="urn:microsoft.com/office/officeart/2018/2/layout/IconLabelList"/>
    <dgm:cxn modelId="{9B617D34-E11A-4E02-B39C-0F4D81F90DAA}" type="presOf" srcId="{30063513-46AC-4F77-8A25-EE225BA8472E}" destId="{F2774497-9A31-4AED-8929-D96F7850E8D2}" srcOrd="0" destOrd="0" presId="urn:microsoft.com/office/officeart/2018/2/layout/IconLabelList"/>
    <dgm:cxn modelId="{88E58F38-A619-4E3F-973C-C9851323384C}" type="presOf" srcId="{4D86F301-D84D-4224-91D4-30D7CAB106FF}" destId="{93162DFD-3379-4258-8E45-A741947AD3B2}" srcOrd="0" destOrd="0" presId="urn:microsoft.com/office/officeart/2018/2/layout/IconLabelList"/>
    <dgm:cxn modelId="{91CAF789-2ED7-410A-A699-6566AE35BDDB}" type="presOf" srcId="{4B68B999-5853-448A-A4C2-DFAC11AB759A}" destId="{EC699C68-DFEC-4AA0-88BB-DB60DFB97043}" srcOrd="0" destOrd="0" presId="urn:microsoft.com/office/officeart/2018/2/layout/IconLabelList"/>
    <dgm:cxn modelId="{9BEF0AC7-23B5-47EF-9ECE-3BFE405E7015}" srcId="{4D86F301-D84D-4224-91D4-30D7CAB106FF}" destId="{30063513-46AC-4F77-8A25-EE225BA8472E}" srcOrd="1" destOrd="0" parTransId="{25906AEC-98FE-4C21-B4AE-AA64CDC4C48C}" sibTransId="{FCD3F9AC-8CC3-4347-8477-F07E07B7BAAC}"/>
    <dgm:cxn modelId="{EA2DC6CF-89FF-45F7-ADE3-69E8AA2572BA}" srcId="{4D86F301-D84D-4224-91D4-30D7CAB106FF}" destId="{4B68B999-5853-448A-A4C2-DFAC11AB759A}" srcOrd="2" destOrd="0" parTransId="{4BE866E3-1DF7-47BE-99D9-68850B4E592E}" sibTransId="{0F0099BF-F850-4EC1-95E3-D2B92C7AD823}"/>
    <dgm:cxn modelId="{EF77AD5B-7194-4E84-9A3A-6D6BEE2D0E46}" type="presParOf" srcId="{93162DFD-3379-4258-8E45-A741947AD3B2}" destId="{387CEF7B-54E9-400F-B5CA-C4341FD97A4D}" srcOrd="0" destOrd="0" presId="urn:microsoft.com/office/officeart/2018/2/layout/IconLabelList"/>
    <dgm:cxn modelId="{752B8491-3F49-4F05-88C9-726A755E29E3}" type="presParOf" srcId="{387CEF7B-54E9-400F-B5CA-C4341FD97A4D}" destId="{897F666E-7BA2-4461-B040-D710DD7A8B48}" srcOrd="0" destOrd="0" presId="urn:microsoft.com/office/officeart/2018/2/layout/IconLabelList"/>
    <dgm:cxn modelId="{2979F4E7-2ABA-4471-B8DD-0270FEDE481A}" type="presParOf" srcId="{387CEF7B-54E9-400F-B5CA-C4341FD97A4D}" destId="{6B350514-C506-4565-88FF-D50C859E23C4}" srcOrd="1" destOrd="0" presId="urn:microsoft.com/office/officeart/2018/2/layout/IconLabelList"/>
    <dgm:cxn modelId="{0B255BFC-F089-4CC1-B3F9-9F4CEA83117E}" type="presParOf" srcId="{387CEF7B-54E9-400F-B5CA-C4341FD97A4D}" destId="{86321C8E-552A-42B9-B7FC-D420FE731AAA}" srcOrd="2" destOrd="0" presId="urn:microsoft.com/office/officeart/2018/2/layout/IconLabelList"/>
    <dgm:cxn modelId="{599E7572-B3D7-4EC4-B912-D3D1202A5014}" type="presParOf" srcId="{93162DFD-3379-4258-8E45-A741947AD3B2}" destId="{6D704C6D-F091-4236-8F03-F0F7DF8FAEFE}" srcOrd="1" destOrd="0" presId="urn:microsoft.com/office/officeart/2018/2/layout/IconLabelList"/>
    <dgm:cxn modelId="{653E714C-69FE-4F83-BA33-B8F0893E3D26}" type="presParOf" srcId="{93162DFD-3379-4258-8E45-A741947AD3B2}" destId="{7AD28143-4D67-4D1D-88CA-7DCB16F22578}" srcOrd="2" destOrd="0" presId="urn:microsoft.com/office/officeart/2018/2/layout/IconLabelList"/>
    <dgm:cxn modelId="{9F7BBB5D-6DD9-47E6-B2A5-8285BA7DD268}" type="presParOf" srcId="{7AD28143-4D67-4D1D-88CA-7DCB16F22578}" destId="{3C84628D-93AA-44B7-9FBF-A7AD91C2E137}" srcOrd="0" destOrd="0" presId="urn:microsoft.com/office/officeart/2018/2/layout/IconLabelList"/>
    <dgm:cxn modelId="{5403FC93-6B84-4CD8-870C-A16A73AF8A26}" type="presParOf" srcId="{7AD28143-4D67-4D1D-88CA-7DCB16F22578}" destId="{2B0CDF49-D876-4B83-8AA0-51720AA6AC59}" srcOrd="1" destOrd="0" presId="urn:microsoft.com/office/officeart/2018/2/layout/IconLabelList"/>
    <dgm:cxn modelId="{2AADF1B1-B2BA-4290-8FBB-AC5798C41904}" type="presParOf" srcId="{7AD28143-4D67-4D1D-88CA-7DCB16F22578}" destId="{F2774497-9A31-4AED-8929-D96F7850E8D2}" srcOrd="2" destOrd="0" presId="urn:microsoft.com/office/officeart/2018/2/layout/IconLabelList"/>
    <dgm:cxn modelId="{761EBA49-0557-40B6-BFDF-D189C1CA530B}" type="presParOf" srcId="{93162DFD-3379-4258-8E45-A741947AD3B2}" destId="{B68865CF-44B9-4C0E-989F-FDB164E5E45D}" srcOrd="3" destOrd="0" presId="urn:microsoft.com/office/officeart/2018/2/layout/IconLabelList"/>
    <dgm:cxn modelId="{3457640C-F8FE-4349-AFB5-6FF31CEC63D3}" type="presParOf" srcId="{93162DFD-3379-4258-8E45-A741947AD3B2}" destId="{6AAEE75E-DEAF-4F05-8D1C-06116E229D8D}" srcOrd="4" destOrd="0" presId="urn:microsoft.com/office/officeart/2018/2/layout/IconLabelList"/>
    <dgm:cxn modelId="{7A51D9A5-0CA1-49EE-A8DF-8E4B972E4428}" type="presParOf" srcId="{6AAEE75E-DEAF-4F05-8D1C-06116E229D8D}" destId="{85BC310F-65C8-4062-8CD4-179CD54AA56B}" srcOrd="0" destOrd="0" presId="urn:microsoft.com/office/officeart/2018/2/layout/IconLabelList"/>
    <dgm:cxn modelId="{39B8B4C9-95D1-415E-9959-CA8310953499}" type="presParOf" srcId="{6AAEE75E-DEAF-4F05-8D1C-06116E229D8D}" destId="{6CFAA379-5C3B-4B92-A038-3CDC7470B86B}" srcOrd="1" destOrd="0" presId="urn:microsoft.com/office/officeart/2018/2/layout/IconLabelList"/>
    <dgm:cxn modelId="{691B5492-2C4B-4CF7-8217-0A3C00AEAB18}" type="presParOf" srcId="{6AAEE75E-DEAF-4F05-8D1C-06116E229D8D}" destId="{EC699C68-DFEC-4AA0-88BB-DB60DFB9704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F666E-7BA2-4461-B040-D710DD7A8B48}">
      <dsp:nvSpPr>
        <dsp:cNvPr id="0" name=""/>
        <dsp:cNvSpPr/>
      </dsp:nvSpPr>
      <dsp:spPr>
        <a:xfrm>
          <a:off x="616822" y="230426"/>
          <a:ext cx="898316" cy="898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321C8E-552A-42B9-B7FC-D420FE731AAA}">
      <dsp:nvSpPr>
        <dsp:cNvPr id="0" name=""/>
        <dsp:cNvSpPr/>
      </dsp:nvSpPr>
      <dsp:spPr>
        <a:xfrm>
          <a:off x="85125" y="1269055"/>
          <a:ext cx="1996259" cy="87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Standardized training is required for all statewide assessments. This ensures that the test will be administered the same for all students. </a:t>
          </a:r>
        </a:p>
      </dsp:txBody>
      <dsp:txXfrm>
        <a:off x="85125" y="1269055"/>
        <a:ext cx="1996259" cy="875694"/>
      </dsp:txXfrm>
    </dsp:sp>
    <dsp:sp modelId="{3C84628D-93AA-44B7-9FBF-A7AD91C2E137}">
      <dsp:nvSpPr>
        <dsp:cNvPr id="0" name=""/>
        <dsp:cNvSpPr/>
      </dsp:nvSpPr>
      <dsp:spPr>
        <a:xfrm>
          <a:off x="3590996" y="202084"/>
          <a:ext cx="898316" cy="898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774497-9A31-4AED-8929-D96F7850E8D2}">
      <dsp:nvSpPr>
        <dsp:cNvPr id="0" name=""/>
        <dsp:cNvSpPr/>
      </dsp:nvSpPr>
      <dsp:spPr>
        <a:xfrm>
          <a:off x="2557752" y="1279853"/>
          <a:ext cx="2964804" cy="87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Assessment Administrators receive both the online training and the supporting documents to ensure fidelity of implementation and the validity of the assessment results as well as to help prevent, detect, and respond to irregularities in academic testing and maintain testing integrity practices for the Achievement assessments.</a:t>
          </a:r>
        </a:p>
      </dsp:txBody>
      <dsp:txXfrm>
        <a:off x="2557752" y="1279853"/>
        <a:ext cx="2964804" cy="875694"/>
      </dsp:txXfrm>
    </dsp:sp>
    <dsp:sp modelId="{85BC310F-65C8-4062-8CD4-179CD54AA56B}">
      <dsp:nvSpPr>
        <dsp:cNvPr id="0" name=""/>
        <dsp:cNvSpPr/>
      </dsp:nvSpPr>
      <dsp:spPr>
        <a:xfrm>
          <a:off x="6529938" y="244611"/>
          <a:ext cx="898316" cy="898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699C68-DFEC-4AA0-88BB-DB60DFB97043}">
      <dsp:nvSpPr>
        <dsp:cNvPr id="0" name=""/>
        <dsp:cNvSpPr/>
      </dsp:nvSpPr>
      <dsp:spPr>
        <a:xfrm>
          <a:off x="5977644" y="1293977"/>
          <a:ext cx="1996259" cy="87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If the test is not administered in the same ways, this could result in a test irregularity or even an invalidation of a student test or tests.</a:t>
          </a:r>
        </a:p>
      </dsp:txBody>
      <dsp:txXfrm>
        <a:off x="5977644" y="1293977"/>
        <a:ext cx="1996259" cy="8756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1EDB-C498-496B-8A66-93A5F9EA6A04}" type="datetimeFigureOut">
              <a:rPr lang="en-US" smtClean="0"/>
              <a:t>12/15/2023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DBC0-D055-41DC-BD7F-75C8C5D30275}" type="slidenum">
              <a:rPr lang="en-US" smtClean="0"/>
              <a:t>‹#›</a:t>
            </a:fld>
            <a:endParaRPr lang="en-US"/>
          </a:p>
        </p:txBody>
      </p:sp>
    </p:spTree>
    <p:extLst>
      <p:ext uri="{BB962C8B-B14F-4D97-AF65-F5344CB8AC3E}">
        <p14:creationId xmlns:p14="http://schemas.microsoft.com/office/powerpoint/2010/main" val="19587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4</a:t>
            </a:fld>
            <a:endParaRPr lang="en-US"/>
          </a:p>
        </p:txBody>
      </p:sp>
    </p:spTree>
    <p:extLst>
      <p:ext uri="{BB962C8B-B14F-4D97-AF65-F5344CB8AC3E}">
        <p14:creationId xmlns:p14="http://schemas.microsoft.com/office/powerpoint/2010/main" val="149985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17</a:t>
            </a:fld>
            <a:endParaRPr lang="en-US"/>
          </a:p>
        </p:txBody>
      </p:sp>
    </p:spTree>
    <p:extLst>
      <p:ext uri="{BB962C8B-B14F-4D97-AF65-F5344CB8AC3E}">
        <p14:creationId xmlns:p14="http://schemas.microsoft.com/office/powerpoint/2010/main" val="370352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23</a:t>
            </a:fld>
            <a:endParaRPr lang="en-US"/>
          </a:p>
        </p:txBody>
      </p:sp>
    </p:spTree>
    <p:extLst>
      <p:ext uri="{BB962C8B-B14F-4D97-AF65-F5344CB8AC3E}">
        <p14:creationId xmlns:p14="http://schemas.microsoft.com/office/powerpoint/2010/main" val="76311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24</a:t>
            </a:fld>
            <a:endParaRPr lang="en-US"/>
          </a:p>
        </p:txBody>
      </p:sp>
    </p:spTree>
    <p:extLst>
      <p:ext uri="{BB962C8B-B14F-4D97-AF65-F5344CB8AC3E}">
        <p14:creationId xmlns:p14="http://schemas.microsoft.com/office/powerpoint/2010/main" val="246070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25</a:t>
            </a:fld>
            <a:endParaRPr lang="en-US"/>
          </a:p>
        </p:txBody>
      </p:sp>
    </p:spTree>
    <p:extLst>
      <p:ext uri="{BB962C8B-B14F-4D97-AF65-F5344CB8AC3E}">
        <p14:creationId xmlns:p14="http://schemas.microsoft.com/office/powerpoint/2010/main" val="16525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26</a:t>
            </a:fld>
            <a:endParaRPr lang="en-US"/>
          </a:p>
        </p:txBody>
      </p:sp>
    </p:spTree>
    <p:extLst>
      <p:ext uri="{BB962C8B-B14F-4D97-AF65-F5344CB8AC3E}">
        <p14:creationId xmlns:p14="http://schemas.microsoft.com/office/powerpoint/2010/main" val="79314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27</a:t>
            </a:fld>
            <a:endParaRPr lang="en-US"/>
          </a:p>
        </p:txBody>
      </p:sp>
    </p:spTree>
    <p:extLst>
      <p:ext uri="{BB962C8B-B14F-4D97-AF65-F5344CB8AC3E}">
        <p14:creationId xmlns:p14="http://schemas.microsoft.com/office/powerpoint/2010/main" val="191891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28</a:t>
            </a:fld>
            <a:endParaRPr lang="en-US"/>
          </a:p>
        </p:txBody>
      </p:sp>
    </p:spTree>
    <p:extLst>
      <p:ext uri="{BB962C8B-B14F-4D97-AF65-F5344CB8AC3E}">
        <p14:creationId xmlns:p14="http://schemas.microsoft.com/office/powerpoint/2010/main" val="387611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33</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7</a:t>
            </a:fld>
            <a:endParaRPr lang="en-US"/>
          </a:p>
        </p:txBody>
      </p:sp>
    </p:spTree>
    <p:extLst>
      <p:ext uri="{BB962C8B-B14F-4D97-AF65-F5344CB8AC3E}">
        <p14:creationId xmlns:p14="http://schemas.microsoft.com/office/powerpoint/2010/main" val="216312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8</a:t>
            </a:fld>
            <a:endParaRPr lang="en-US"/>
          </a:p>
        </p:txBody>
      </p:sp>
    </p:spTree>
    <p:extLst>
      <p:ext uri="{BB962C8B-B14F-4D97-AF65-F5344CB8AC3E}">
        <p14:creationId xmlns:p14="http://schemas.microsoft.com/office/powerpoint/2010/main" val="394380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9</a:t>
            </a:fld>
            <a:endParaRPr lang="en-US"/>
          </a:p>
        </p:txBody>
      </p:sp>
    </p:spTree>
    <p:extLst>
      <p:ext uri="{BB962C8B-B14F-4D97-AF65-F5344CB8AC3E}">
        <p14:creationId xmlns:p14="http://schemas.microsoft.com/office/powerpoint/2010/main" val="190896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11</a:t>
            </a:fld>
            <a:endParaRPr lang="en-US"/>
          </a:p>
        </p:txBody>
      </p:sp>
    </p:spTree>
    <p:extLst>
      <p:ext uri="{BB962C8B-B14F-4D97-AF65-F5344CB8AC3E}">
        <p14:creationId xmlns:p14="http://schemas.microsoft.com/office/powerpoint/2010/main" val="222918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12</a:t>
            </a:fld>
            <a:endParaRPr lang="en-US"/>
          </a:p>
        </p:txBody>
      </p:sp>
    </p:spTree>
    <p:extLst>
      <p:ext uri="{BB962C8B-B14F-4D97-AF65-F5344CB8AC3E}">
        <p14:creationId xmlns:p14="http://schemas.microsoft.com/office/powerpoint/2010/main" val="381464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13</a:t>
            </a:fld>
            <a:endParaRPr lang="en-US"/>
          </a:p>
        </p:txBody>
      </p:sp>
    </p:spTree>
    <p:extLst>
      <p:ext uri="{BB962C8B-B14F-4D97-AF65-F5344CB8AC3E}">
        <p14:creationId xmlns:p14="http://schemas.microsoft.com/office/powerpoint/2010/main" val="208843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14</a:t>
            </a:fld>
            <a:endParaRPr lang="en-US"/>
          </a:p>
        </p:txBody>
      </p:sp>
    </p:spTree>
    <p:extLst>
      <p:ext uri="{BB962C8B-B14F-4D97-AF65-F5344CB8AC3E}">
        <p14:creationId xmlns:p14="http://schemas.microsoft.com/office/powerpoint/2010/main" val="397029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15</a:t>
            </a:fld>
            <a:endParaRPr lang="en-US"/>
          </a:p>
        </p:txBody>
      </p:sp>
    </p:spTree>
    <p:extLst>
      <p:ext uri="{BB962C8B-B14F-4D97-AF65-F5344CB8AC3E}">
        <p14:creationId xmlns:p14="http://schemas.microsoft.com/office/powerpoint/2010/main" val="204877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Blue Bkgrnd">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635891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1838037"/>
            <a:ext cx="7543800" cy="2487075"/>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ADD Title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presenter details</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CA90912-CDF9-EA9C-9655-706FE7888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2067" y="285029"/>
            <a:ext cx="1051370" cy="1019371"/>
          </a:xfrm>
          <a:prstGeom prst="rect">
            <a:avLst/>
          </a:prstGeom>
        </p:spPr>
      </p:pic>
    </p:spTree>
    <p:extLst>
      <p:ext uri="{BB962C8B-B14F-4D97-AF65-F5344CB8AC3E}">
        <p14:creationId xmlns:p14="http://schemas.microsoft.com/office/powerpoint/2010/main" val="96957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DE ASM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4" name="Group 3" descr="Arizona Department of Education Assessments Banner">
            <a:extLst>
              <a:ext uri="{FF2B5EF4-FFF2-40B4-BE49-F238E27FC236}">
                <a16:creationId xmlns:a16="http://schemas.microsoft.com/office/drawing/2014/main" id="{49811F3D-ED16-4995-D35C-2086518395E9}"/>
              </a:ext>
            </a:extLst>
          </p:cNvPr>
          <p:cNvGrpSpPr/>
          <p:nvPr userDrawn="1"/>
        </p:nvGrpSpPr>
        <p:grpSpPr>
          <a:xfrm>
            <a:off x="2345068" y="311308"/>
            <a:ext cx="4037090" cy="1231106"/>
            <a:chOff x="918857" y="129567"/>
            <a:chExt cx="4037090" cy="1231106"/>
          </a:xfrm>
        </p:grpSpPr>
        <p:pic>
          <p:nvPicPr>
            <p:cNvPr id="10" name="Picture 9">
              <a:extLst>
                <a:ext uri="{FF2B5EF4-FFF2-40B4-BE49-F238E27FC236}">
                  <a16:creationId xmlns:a16="http://schemas.microsoft.com/office/drawing/2014/main" id="{07E389B7-640A-05A2-31B9-690CABF8596F}"/>
                </a:ext>
              </a:extLst>
            </p:cNvPr>
            <p:cNvPicPr>
              <a:picLocks noChangeAspect="1"/>
            </p:cNvPicPr>
            <p:nvPr/>
          </p:nvPicPr>
          <p:blipFill>
            <a:blip r:embed="rId2"/>
            <a:stretch>
              <a:fillRect/>
            </a:stretch>
          </p:blipFill>
          <p:spPr>
            <a:xfrm>
              <a:off x="918857" y="129567"/>
              <a:ext cx="989065" cy="921950"/>
            </a:xfrm>
            <a:prstGeom prst="rect">
              <a:avLst/>
            </a:prstGeom>
          </p:spPr>
        </p:pic>
        <p:sp>
          <p:nvSpPr>
            <p:cNvPr id="14" name="TextBox 13">
              <a:extLst>
                <a:ext uri="{FF2B5EF4-FFF2-40B4-BE49-F238E27FC236}">
                  <a16:creationId xmlns:a16="http://schemas.microsoft.com/office/drawing/2014/main" id="{9706C7B5-8EE2-9DBC-DF12-42F7164F7767}"/>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78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solidFill>
                  <a:srgbClr val="002D7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lvl1pPr>
              <a:defRPr/>
            </a:lvl1pPr>
          </a:lstStyle>
          <a:p>
            <a:r>
              <a:rPr lang="en-US"/>
              <a:t>Date</a:t>
            </a:r>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939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422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840058"/>
            <a:ext cx="7886700" cy="985569"/>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lvl1pPr>
              <a:defRPr/>
            </a:lvl1pPr>
          </a:lstStyle>
          <a:p>
            <a:r>
              <a:rPr lang="en-US"/>
              <a:t>Date</a:t>
            </a:r>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37532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9745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02D72"/>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909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647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7141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74081122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02D72"/>
                </a:solidFill>
              </a:defRPr>
            </a:lvl1pPr>
            <a:lvl2pPr marL="150876" indent="0">
              <a:buClr>
                <a:schemeClr val="tx1"/>
              </a:buClr>
              <a:buFont typeface="Arial" panose="020B0604020202020204" pitchFamily="34" charset="0"/>
              <a:buNone/>
              <a:defRPr sz="1050">
                <a:solidFill>
                  <a:srgbClr val="002D72"/>
                </a:solidFill>
              </a:defRPr>
            </a:lvl2pPr>
            <a:lvl3pPr marL="288036" indent="0">
              <a:buClr>
                <a:schemeClr val="tx1"/>
              </a:buClr>
              <a:buFont typeface="Arial" panose="020B0604020202020204" pitchFamily="34" charset="0"/>
              <a:buNone/>
              <a:defRPr sz="825">
                <a:solidFill>
                  <a:srgbClr val="002D72"/>
                </a:solidFill>
              </a:defRPr>
            </a:lvl3pPr>
            <a:lvl4pPr marL="425196" indent="0">
              <a:buClr>
                <a:schemeClr val="tx1"/>
              </a:buClr>
              <a:buFont typeface="Arial" panose="020B0604020202020204" pitchFamily="34" charset="0"/>
              <a:buNone/>
              <a:defRPr sz="825">
                <a:solidFill>
                  <a:srgbClr val="002D72"/>
                </a:solidFill>
              </a:defRPr>
            </a:lvl4pPr>
            <a:lvl5pPr marL="562356" indent="0">
              <a:buClr>
                <a:schemeClr val="tx1"/>
              </a:buClr>
              <a:buFont typeface="Arial" panose="020B0604020202020204" pitchFamily="34" charset="0"/>
              <a:buNone/>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110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add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0473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8675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9866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2553455" y="292835"/>
            <a:ext cx="4037090"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546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0062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826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56709"/>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142153471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865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enter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1812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4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3085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18863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4" r:id="rId6"/>
    <p:sldLayoutId id="2147483755" r:id="rId7"/>
    <p:sldLayoutId id="2147483757" r:id="rId8"/>
    <p:sldLayoutId id="2147483758" r:id="rId9"/>
    <p:sldLayoutId id="2147483759" r:id="rId10"/>
    <p:sldLayoutId id="2147483797" r:id="rId11"/>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74478"/>
            <a:ext cx="78867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956926"/>
            <a:ext cx="78867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p:nvSpPr>
        <p:spPr>
          <a:xfrm>
            <a:off x="0" y="1"/>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p:nvSpPr>
        <p:spPr>
          <a:xfrm>
            <a:off x="0" y="74611"/>
            <a:ext cx="9144000" cy="176271"/>
          </a:xfrm>
          <a:prstGeom prst="rect">
            <a:avLst/>
          </a:prstGeom>
          <a:solidFill>
            <a:srgbClr val="002D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p:nvSpPr>
        <p:spPr>
          <a:xfrm>
            <a:off x="0" y="258252"/>
            <a:ext cx="9144000" cy="73179"/>
          </a:xfrm>
          <a:prstGeom prst="rect">
            <a:avLst/>
          </a:prstGeom>
          <a:solidFill>
            <a:srgbClr val="CB60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p:nvSpPr>
        <p:spPr>
          <a:xfrm>
            <a:off x="0" y="6846999"/>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826791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7" r:id="rId8"/>
    <p:sldLayoutId id="2147483808" r:id="rId9"/>
    <p:sldLayoutId id="2147483809" r:id="rId10"/>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LMS"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zed.gov/sites/default/files/2023/07/2023-2024%20Friday%20Focus%20Webinar%20Schedule.pdf" TargetMode="Externa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mailto:admin@adobelearningmanager.com"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www.azed.gov/sites/default/files/2023/09/Achievement%20Training%20Requirements%202023-2024.pdf"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lstStyle/>
          <a:p>
            <a:r>
              <a:rPr lang="en-US" sz="1500" dirty="0">
                <a:solidFill>
                  <a:srgbClr val="012169"/>
                </a:solidFill>
                <a:latin typeface="+mn-lt"/>
                <a:ea typeface="+mn-ea"/>
                <a:cs typeface="+mn-cs"/>
              </a:rPr>
              <a:t>Welcome to Webinar #7: AZ Learning Management System (AZ LMS)</a:t>
            </a: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163200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A617-5A10-6A81-826D-8A81E562251D}"/>
              </a:ext>
            </a:extLst>
          </p:cNvPr>
          <p:cNvSpPr>
            <a:spLocks noGrp="1"/>
          </p:cNvSpPr>
          <p:nvPr>
            <p:ph type="title"/>
          </p:nvPr>
        </p:nvSpPr>
        <p:spPr/>
        <p:txBody>
          <a:bodyPr>
            <a:normAutofit fontScale="90000"/>
          </a:bodyPr>
          <a:lstStyle/>
          <a:p>
            <a:r>
              <a:rPr lang="en-US" dirty="0"/>
              <a:t>Transition to Arizona's Learning Management System (AZLMS)</a:t>
            </a:r>
          </a:p>
        </p:txBody>
      </p:sp>
      <p:sp>
        <p:nvSpPr>
          <p:cNvPr id="3" name="Content Placeholder 2">
            <a:extLst>
              <a:ext uri="{FF2B5EF4-FFF2-40B4-BE49-F238E27FC236}">
                <a16:creationId xmlns:a16="http://schemas.microsoft.com/office/drawing/2014/main" id="{48939FCA-7F21-81E5-FF35-DA8DD3A4DA42}"/>
              </a:ext>
            </a:extLst>
          </p:cNvPr>
          <p:cNvSpPr>
            <a:spLocks noGrp="1"/>
          </p:cNvSpPr>
          <p:nvPr>
            <p:ph idx="1"/>
          </p:nvPr>
        </p:nvSpPr>
        <p:spPr/>
        <p:txBody>
          <a:bodyPr/>
          <a:lstStyle/>
          <a:p>
            <a:r>
              <a:rPr lang="en-US" sz="1400" dirty="0"/>
              <a:t>AZELLA was the first program to transition to the new Arizona Learning Management System</a:t>
            </a:r>
          </a:p>
          <a:p>
            <a:r>
              <a:rPr lang="en-US" sz="1400" dirty="0"/>
              <a:t>AASA and AzSCI required training modules will be completed in AzLMS</a:t>
            </a:r>
          </a:p>
          <a:p>
            <a:pPr lvl="1">
              <a:buFont typeface="Wingdings" panose="05000000000000000000" pitchFamily="2" charset="2"/>
              <a:buChar char="Ø"/>
            </a:pPr>
            <a:r>
              <a:rPr lang="en-US" sz="1400" dirty="0"/>
              <a:t>Training modules for District Test Coordinators will be tracked in the system.</a:t>
            </a:r>
          </a:p>
          <a:p>
            <a:pPr lvl="1">
              <a:buFont typeface="Wingdings" panose="05000000000000000000" pitchFamily="2" charset="2"/>
              <a:buChar char="Ø"/>
            </a:pPr>
            <a:r>
              <a:rPr lang="en-US" sz="1400" dirty="0"/>
              <a:t>DTCs are required to ensure all test administrators and anyone who will proctor or be in contact with the test materials or the test environment be trained according to their role.</a:t>
            </a:r>
          </a:p>
          <a:p>
            <a:pPr lvl="3">
              <a:buFont typeface="Courier New" panose="02070309020205020404" pitchFamily="49" charset="0"/>
              <a:buChar char="o"/>
            </a:pPr>
            <a:r>
              <a:rPr lang="en-US" sz="1400" dirty="0"/>
              <a:t>Users must self-register in AzLMS using links provided to them by the DTC to complete modules in the system</a:t>
            </a:r>
          </a:p>
          <a:p>
            <a:pPr lvl="3">
              <a:buFont typeface="Courier New" panose="02070309020205020404" pitchFamily="49" charset="0"/>
              <a:buChar char="o"/>
            </a:pPr>
            <a:r>
              <a:rPr lang="en-US" sz="1400" dirty="0"/>
              <a:t>DTCs may conduct a group training independently of the AzLMS and track users’ training completion in the system</a:t>
            </a:r>
          </a:p>
        </p:txBody>
      </p:sp>
    </p:spTree>
    <p:extLst>
      <p:ext uri="{BB962C8B-B14F-4D97-AF65-F5344CB8AC3E}">
        <p14:creationId xmlns:p14="http://schemas.microsoft.com/office/powerpoint/2010/main" val="423531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6036-EE49-AC71-1565-BA08D758C1AE}"/>
              </a:ext>
            </a:extLst>
          </p:cNvPr>
          <p:cNvSpPr>
            <a:spLocks noGrp="1"/>
          </p:cNvSpPr>
          <p:nvPr>
            <p:ph type="title"/>
          </p:nvPr>
        </p:nvSpPr>
        <p:spPr>
          <a:xfrm>
            <a:off x="605791" y="752475"/>
            <a:ext cx="3800465" cy="587584"/>
          </a:xfrm>
        </p:spPr>
        <p:txBody>
          <a:bodyPr anchor="ctr">
            <a:noAutofit/>
          </a:bodyPr>
          <a:lstStyle/>
          <a:p>
            <a:r>
              <a:rPr lang="en-US" sz="2000" b="1" dirty="0"/>
              <a:t>Arizona’s Learning Management System</a:t>
            </a:r>
          </a:p>
        </p:txBody>
      </p:sp>
      <p:sp>
        <p:nvSpPr>
          <p:cNvPr id="4" name="Content Placeholder 3">
            <a:extLst>
              <a:ext uri="{FF2B5EF4-FFF2-40B4-BE49-F238E27FC236}">
                <a16:creationId xmlns:a16="http://schemas.microsoft.com/office/drawing/2014/main" id="{ACF15533-B356-4332-8FDE-6F620FBF5E5E}"/>
              </a:ext>
            </a:extLst>
          </p:cNvPr>
          <p:cNvSpPr>
            <a:spLocks noGrp="1"/>
          </p:cNvSpPr>
          <p:nvPr>
            <p:ph sz="half" idx="2"/>
          </p:nvPr>
        </p:nvSpPr>
        <p:spPr>
          <a:xfrm>
            <a:off x="605788" y="1714501"/>
            <a:ext cx="3800462" cy="4391025"/>
          </a:xfrm>
        </p:spPr>
        <p:txBody>
          <a:bodyPr>
            <a:normAutofit/>
          </a:bodyPr>
          <a:lstStyle/>
          <a:p>
            <a:endParaRPr lang="en-US" dirty="0"/>
          </a:p>
          <a:p>
            <a:pPr marL="0" indent="0">
              <a:buNone/>
            </a:pPr>
            <a:r>
              <a:rPr lang="en-US" sz="1400" dirty="0"/>
              <a:t>DTCs </a:t>
            </a:r>
            <a:r>
              <a:rPr lang="en-US" sz="1400" b="1" dirty="0"/>
              <a:t>must first </a:t>
            </a:r>
            <a:r>
              <a:rPr lang="en-US" sz="1400" dirty="0"/>
              <a:t>complete LMS Training</a:t>
            </a:r>
          </a:p>
          <a:p>
            <a:pPr marL="0" indent="0">
              <a:buNone/>
            </a:pPr>
            <a:endParaRPr lang="en-US" dirty="0"/>
          </a:p>
        </p:txBody>
      </p:sp>
      <p:pic>
        <p:nvPicPr>
          <p:cNvPr id="6" name="Picture 5">
            <a:extLst>
              <a:ext uri="{FF2B5EF4-FFF2-40B4-BE49-F238E27FC236}">
                <a16:creationId xmlns:a16="http://schemas.microsoft.com/office/drawing/2014/main" id="{2F24B6DA-C988-CF12-729B-1146ED33B1D3}"/>
              </a:ext>
            </a:extLst>
          </p:cNvPr>
          <p:cNvPicPr>
            <a:picLocks noChangeAspect="1"/>
          </p:cNvPicPr>
          <p:nvPr/>
        </p:nvPicPr>
        <p:blipFill>
          <a:blip r:embed="rId3"/>
          <a:stretch>
            <a:fillRect/>
          </a:stretch>
        </p:blipFill>
        <p:spPr>
          <a:xfrm>
            <a:off x="1350904" y="2374885"/>
            <a:ext cx="1697824" cy="2754561"/>
          </a:xfrm>
          <a:prstGeom prst="rect">
            <a:avLst/>
          </a:prstGeom>
        </p:spPr>
      </p:pic>
      <p:sp>
        <p:nvSpPr>
          <p:cNvPr id="8" name="TextBox 7">
            <a:extLst>
              <a:ext uri="{FF2B5EF4-FFF2-40B4-BE49-F238E27FC236}">
                <a16:creationId xmlns:a16="http://schemas.microsoft.com/office/drawing/2014/main" id="{4A2E1C0B-EC84-6A13-7A54-44544AA31F38}"/>
              </a:ext>
            </a:extLst>
          </p:cNvPr>
          <p:cNvSpPr txBox="1"/>
          <p:nvPr/>
        </p:nvSpPr>
        <p:spPr>
          <a:xfrm>
            <a:off x="220019" y="4971154"/>
            <a:ext cx="4572000" cy="523220"/>
          </a:xfrm>
          <a:prstGeom prst="rect">
            <a:avLst/>
          </a:prstGeom>
          <a:noFill/>
        </p:spPr>
        <p:txBody>
          <a:bodyPr wrap="square">
            <a:spAutoFit/>
          </a:bodyPr>
          <a:lstStyle/>
          <a:p>
            <a:pPr lvl="1">
              <a:buFont typeface="Courier New" panose="02070309020205020404" pitchFamily="49" charset="0"/>
              <a:buChar char="o"/>
            </a:pPr>
            <a:r>
              <a:rPr lang="en-US" sz="1400" dirty="0">
                <a:solidFill>
                  <a:srgbClr val="012169"/>
                </a:solidFill>
              </a:rPr>
              <a:t> Managing Learners in the LMS</a:t>
            </a:r>
          </a:p>
          <a:p>
            <a:pPr lvl="1">
              <a:buFont typeface="Courier New" panose="02070309020205020404" pitchFamily="49" charset="0"/>
              <a:buChar char="o"/>
            </a:pPr>
            <a:r>
              <a:rPr lang="en-US" sz="1400" dirty="0">
                <a:solidFill>
                  <a:srgbClr val="012169"/>
                </a:solidFill>
              </a:rPr>
              <a:t> Using the LMS Learner Portal</a:t>
            </a:r>
          </a:p>
        </p:txBody>
      </p:sp>
      <p:pic>
        <p:nvPicPr>
          <p:cNvPr id="7" name="Picture 6">
            <a:extLst>
              <a:ext uri="{FF2B5EF4-FFF2-40B4-BE49-F238E27FC236}">
                <a16:creationId xmlns:a16="http://schemas.microsoft.com/office/drawing/2014/main" id="{B0509984-1BD0-8E2D-0018-4219E3788CAB}"/>
              </a:ext>
            </a:extLst>
          </p:cNvPr>
          <p:cNvPicPr>
            <a:picLocks noChangeAspect="1"/>
          </p:cNvPicPr>
          <p:nvPr/>
        </p:nvPicPr>
        <p:blipFill>
          <a:blip r:embed="rId4"/>
          <a:stretch>
            <a:fillRect/>
          </a:stretch>
        </p:blipFill>
        <p:spPr>
          <a:xfrm>
            <a:off x="5151366" y="1333351"/>
            <a:ext cx="3044189" cy="2122235"/>
          </a:xfrm>
          <a:prstGeom prst="rect">
            <a:avLst/>
          </a:prstGeom>
        </p:spPr>
      </p:pic>
      <p:pic>
        <p:nvPicPr>
          <p:cNvPr id="10" name="Picture 9">
            <a:extLst>
              <a:ext uri="{FF2B5EF4-FFF2-40B4-BE49-F238E27FC236}">
                <a16:creationId xmlns:a16="http://schemas.microsoft.com/office/drawing/2014/main" id="{B1B77C97-04C9-3D8F-A352-E8CC09CA53BF}"/>
              </a:ext>
            </a:extLst>
          </p:cNvPr>
          <p:cNvPicPr>
            <a:picLocks noChangeAspect="1"/>
          </p:cNvPicPr>
          <p:nvPr/>
        </p:nvPicPr>
        <p:blipFill>
          <a:blip r:embed="rId5"/>
          <a:stretch>
            <a:fillRect/>
          </a:stretch>
        </p:blipFill>
        <p:spPr>
          <a:xfrm>
            <a:off x="5177788" y="3661507"/>
            <a:ext cx="3017767" cy="2080626"/>
          </a:xfrm>
          <a:prstGeom prst="rect">
            <a:avLst/>
          </a:prstGeom>
        </p:spPr>
      </p:pic>
    </p:spTree>
    <p:extLst>
      <p:ext uri="{BB962C8B-B14F-4D97-AF65-F5344CB8AC3E}">
        <p14:creationId xmlns:p14="http://schemas.microsoft.com/office/powerpoint/2010/main" val="149355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6036-EE49-AC71-1565-BA08D758C1AE}"/>
              </a:ext>
            </a:extLst>
          </p:cNvPr>
          <p:cNvSpPr>
            <a:spLocks noGrp="1"/>
          </p:cNvSpPr>
          <p:nvPr>
            <p:ph type="title"/>
          </p:nvPr>
        </p:nvSpPr>
        <p:spPr/>
        <p:txBody>
          <a:bodyPr/>
          <a:lstStyle/>
          <a:p>
            <a:pPr algn="ctr"/>
            <a:r>
              <a:rPr lang="en-US" dirty="0">
                <a:latin typeface="Lato" panose="020F0502020204030203" pitchFamily="34" charset="0"/>
              </a:rPr>
              <a:t>Arizona’s Learning Management System</a:t>
            </a:r>
          </a:p>
        </p:txBody>
      </p:sp>
      <p:sp>
        <p:nvSpPr>
          <p:cNvPr id="4" name="Content Placeholder 3">
            <a:extLst>
              <a:ext uri="{FF2B5EF4-FFF2-40B4-BE49-F238E27FC236}">
                <a16:creationId xmlns:a16="http://schemas.microsoft.com/office/drawing/2014/main" id="{ACF15533-B356-4332-8FDE-6F620FBF5E5E}"/>
              </a:ext>
            </a:extLst>
          </p:cNvPr>
          <p:cNvSpPr>
            <a:spLocks noGrp="1"/>
          </p:cNvSpPr>
          <p:nvPr>
            <p:ph idx="1"/>
          </p:nvPr>
        </p:nvSpPr>
        <p:spPr/>
        <p:txBody>
          <a:bodyPr>
            <a:normAutofit/>
          </a:bodyPr>
          <a:lstStyle/>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Achievement trainings can be identified by color. The AASA Training for Test Coordinators training is red, and the AzSCI Training for Test Coordinators is copper.</a:t>
            </a:r>
          </a:p>
          <a:p>
            <a:pPr marL="0" indent="0">
              <a:buNone/>
            </a:pPr>
            <a:r>
              <a:rPr lang="en-US" dirty="0"/>
              <a:t>All other Achievement training modules, which apply to both AASA and AzSCI, are a combination of the two colors.</a:t>
            </a:r>
          </a:p>
        </p:txBody>
      </p:sp>
      <p:pic>
        <p:nvPicPr>
          <p:cNvPr id="5" name="Picture 4">
            <a:extLst>
              <a:ext uri="{FF2B5EF4-FFF2-40B4-BE49-F238E27FC236}">
                <a16:creationId xmlns:a16="http://schemas.microsoft.com/office/drawing/2014/main" id="{D7942091-D8EB-021D-D6C7-8194FB7FB84A}"/>
              </a:ext>
            </a:extLst>
          </p:cNvPr>
          <p:cNvPicPr>
            <a:picLocks noChangeAspect="1"/>
          </p:cNvPicPr>
          <p:nvPr/>
        </p:nvPicPr>
        <p:blipFill>
          <a:blip r:embed="rId3"/>
          <a:stretch>
            <a:fillRect/>
          </a:stretch>
        </p:blipFill>
        <p:spPr>
          <a:xfrm>
            <a:off x="822960" y="2017972"/>
            <a:ext cx="4866667" cy="1685714"/>
          </a:xfrm>
          <a:prstGeom prst="rect">
            <a:avLst/>
          </a:prstGeom>
        </p:spPr>
      </p:pic>
      <p:pic>
        <p:nvPicPr>
          <p:cNvPr id="7" name="Picture 6">
            <a:extLst>
              <a:ext uri="{FF2B5EF4-FFF2-40B4-BE49-F238E27FC236}">
                <a16:creationId xmlns:a16="http://schemas.microsoft.com/office/drawing/2014/main" id="{B9AB670E-E2FA-95AD-B361-0D533C7BBF2C}"/>
              </a:ext>
            </a:extLst>
          </p:cNvPr>
          <p:cNvPicPr>
            <a:picLocks noChangeAspect="1"/>
          </p:cNvPicPr>
          <p:nvPr/>
        </p:nvPicPr>
        <p:blipFill>
          <a:blip r:embed="rId4"/>
          <a:stretch>
            <a:fillRect/>
          </a:stretch>
        </p:blipFill>
        <p:spPr>
          <a:xfrm>
            <a:off x="5788664" y="2017972"/>
            <a:ext cx="2342857" cy="1647619"/>
          </a:xfrm>
          <a:prstGeom prst="rect">
            <a:avLst/>
          </a:prstGeom>
        </p:spPr>
      </p:pic>
    </p:spTree>
    <p:extLst>
      <p:ext uri="{BB962C8B-B14F-4D97-AF65-F5344CB8AC3E}">
        <p14:creationId xmlns:p14="http://schemas.microsoft.com/office/powerpoint/2010/main" val="226236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F37-898D-4191-DCAD-1AFCD198E04E}"/>
              </a:ext>
            </a:extLst>
          </p:cNvPr>
          <p:cNvSpPr>
            <a:spLocks noGrp="1"/>
          </p:cNvSpPr>
          <p:nvPr>
            <p:ph type="title"/>
          </p:nvPr>
        </p:nvSpPr>
        <p:spPr/>
        <p:txBody>
          <a:bodyPr>
            <a:normAutofit fontScale="90000"/>
          </a:bodyPr>
          <a:lstStyle/>
          <a:p>
            <a:r>
              <a:rPr lang="en-US" dirty="0">
                <a:latin typeface="Lato" panose="020F0502020204030203" pitchFamily="34" charset="0"/>
              </a:rPr>
              <a:t>AASA and AzSCI  Required training For Administration</a:t>
            </a:r>
          </a:p>
        </p:txBody>
      </p:sp>
      <p:pic>
        <p:nvPicPr>
          <p:cNvPr id="5" name="Picture 4">
            <a:extLst>
              <a:ext uri="{FF2B5EF4-FFF2-40B4-BE49-F238E27FC236}">
                <a16:creationId xmlns:a16="http://schemas.microsoft.com/office/drawing/2014/main" id="{7A8ACE0B-54A6-4A2C-5620-420433E9B3F8}"/>
              </a:ext>
            </a:extLst>
          </p:cNvPr>
          <p:cNvPicPr>
            <a:picLocks noChangeAspect="1"/>
          </p:cNvPicPr>
          <p:nvPr/>
        </p:nvPicPr>
        <p:blipFill>
          <a:blip r:embed="rId3"/>
          <a:stretch>
            <a:fillRect/>
          </a:stretch>
        </p:blipFill>
        <p:spPr>
          <a:xfrm>
            <a:off x="822960" y="2106357"/>
            <a:ext cx="7466667" cy="3580952"/>
          </a:xfrm>
          <a:prstGeom prst="rect">
            <a:avLst/>
          </a:prstGeom>
        </p:spPr>
      </p:pic>
    </p:spTree>
    <p:extLst>
      <p:ext uri="{BB962C8B-B14F-4D97-AF65-F5344CB8AC3E}">
        <p14:creationId xmlns:p14="http://schemas.microsoft.com/office/powerpoint/2010/main" val="199058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F37-898D-4191-DCAD-1AFCD198E04E}"/>
              </a:ext>
            </a:extLst>
          </p:cNvPr>
          <p:cNvSpPr>
            <a:spLocks noGrp="1"/>
          </p:cNvSpPr>
          <p:nvPr>
            <p:ph type="title"/>
          </p:nvPr>
        </p:nvSpPr>
        <p:spPr/>
        <p:txBody>
          <a:bodyPr>
            <a:normAutofit fontScale="90000"/>
          </a:bodyPr>
          <a:lstStyle/>
          <a:p>
            <a:r>
              <a:rPr lang="en-US" dirty="0">
                <a:latin typeface="Lato" panose="020F0502020204030203" pitchFamily="34" charset="0"/>
              </a:rPr>
              <a:t>AASA and AzSCI  Required training For Administration</a:t>
            </a:r>
          </a:p>
        </p:txBody>
      </p:sp>
      <p:pic>
        <p:nvPicPr>
          <p:cNvPr id="8" name="Picture 7">
            <a:extLst>
              <a:ext uri="{FF2B5EF4-FFF2-40B4-BE49-F238E27FC236}">
                <a16:creationId xmlns:a16="http://schemas.microsoft.com/office/drawing/2014/main" id="{EE3FDAAB-3F59-0B7C-32DF-2956EEC8A93F}"/>
              </a:ext>
            </a:extLst>
          </p:cNvPr>
          <p:cNvPicPr>
            <a:picLocks noChangeAspect="1"/>
          </p:cNvPicPr>
          <p:nvPr/>
        </p:nvPicPr>
        <p:blipFill>
          <a:blip r:embed="rId3"/>
          <a:stretch>
            <a:fillRect/>
          </a:stretch>
        </p:blipFill>
        <p:spPr>
          <a:xfrm>
            <a:off x="4792845" y="2303380"/>
            <a:ext cx="3005232" cy="2059767"/>
          </a:xfrm>
          <a:prstGeom prst="rect">
            <a:avLst/>
          </a:prstGeom>
        </p:spPr>
      </p:pic>
      <p:pic>
        <p:nvPicPr>
          <p:cNvPr id="10" name="Picture 9">
            <a:extLst>
              <a:ext uri="{FF2B5EF4-FFF2-40B4-BE49-F238E27FC236}">
                <a16:creationId xmlns:a16="http://schemas.microsoft.com/office/drawing/2014/main" id="{69FE95CE-FC0B-DB00-6494-DEB594ED1C7F}"/>
              </a:ext>
            </a:extLst>
          </p:cNvPr>
          <p:cNvPicPr>
            <a:picLocks noChangeAspect="1"/>
          </p:cNvPicPr>
          <p:nvPr/>
        </p:nvPicPr>
        <p:blipFill>
          <a:blip r:embed="rId4"/>
          <a:stretch>
            <a:fillRect/>
          </a:stretch>
        </p:blipFill>
        <p:spPr>
          <a:xfrm>
            <a:off x="1356556" y="2303381"/>
            <a:ext cx="2872993" cy="2034698"/>
          </a:xfrm>
          <a:prstGeom prst="rect">
            <a:avLst/>
          </a:prstGeom>
        </p:spPr>
      </p:pic>
      <p:sp>
        <p:nvSpPr>
          <p:cNvPr id="11" name="TextBox 10">
            <a:extLst>
              <a:ext uri="{FF2B5EF4-FFF2-40B4-BE49-F238E27FC236}">
                <a16:creationId xmlns:a16="http://schemas.microsoft.com/office/drawing/2014/main" id="{0B59E979-76ED-C48D-BFD6-B1F7E315DA7F}"/>
              </a:ext>
            </a:extLst>
          </p:cNvPr>
          <p:cNvSpPr txBox="1"/>
          <p:nvPr/>
        </p:nvSpPr>
        <p:spPr>
          <a:xfrm>
            <a:off x="1403498" y="4561367"/>
            <a:ext cx="6560288"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2060"/>
                </a:solidFill>
              </a:rPr>
              <a:t>PearsonAccess</a:t>
            </a:r>
            <a:r>
              <a:rPr lang="en-US" baseline="30000" dirty="0">
                <a:solidFill>
                  <a:srgbClr val="002060"/>
                </a:solidFill>
              </a:rPr>
              <a:t>next</a:t>
            </a:r>
            <a:r>
              <a:rPr lang="en-US" dirty="0">
                <a:solidFill>
                  <a:srgbClr val="002060"/>
                </a:solidFill>
              </a:rPr>
              <a:t> Training for DTCs and STCs</a:t>
            </a:r>
          </a:p>
          <a:p>
            <a:pPr marL="285750" indent="-285750">
              <a:buFont typeface="Wingdings" panose="05000000000000000000" pitchFamily="2" charset="2"/>
              <a:buChar char="Ø"/>
            </a:pPr>
            <a:r>
              <a:rPr lang="en-US" dirty="0">
                <a:solidFill>
                  <a:srgbClr val="002060"/>
                </a:solidFill>
              </a:rPr>
              <a:t>PearsonAccess</a:t>
            </a:r>
            <a:r>
              <a:rPr lang="en-US" baseline="30000" dirty="0">
                <a:solidFill>
                  <a:srgbClr val="002060"/>
                </a:solidFill>
              </a:rPr>
              <a:t>next</a:t>
            </a:r>
            <a:r>
              <a:rPr lang="en-US" dirty="0">
                <a:solidFill>
                  <a:srgbClr val="002060"/>
                </a:solidFill>
              </a:rPr>
              <a:t> Training for Test Administrators</a:t>
            </a:r>
          </a:p>
        </p:txBody>
      </p:sp>
    </p:spTree>
    <p:extLst>
      <p:ext uri="{BB962C8B-B14F-4D97-AF65-F5344CB8AC3E}">
        <p14:creationId xmlns:p14="http://schemas.microsoft.com/office/powerpoint/2010/main" val="10048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F37-898D-4191-DCAD-1AFCD198E04E}"/>
              </a:ext>
            </a:extLst>
          </p:cNvPr>
          <p:cNvSpPr>
            <a:spLocks noGrp="1"/>
          </p:cNvSpPr>
          <p:nvPr>
            <p:ph type="title"/>
          </p:nvPr>
        </p:nvSpPr>
        <p:spPr>
          <a:xfrm>
            <a:off x="896815" y="942870"/>
            <a:ext cx="3289739" cy="1292750"/>
          </a:xfrm>
        </p:spPr>
        <p:txBody>
          <a:bodyPr vert="horz" lIns="91440" tIns="45720" rIns="91440" bIns="45720" rtlCol="0" anchor="ctr">
            <a:normAutofit/>
          </a:bodyPr>
          <a:lstStyle/>
          <a:p>
            <a:r>
              <a:rPr lang="en-US" kern="1200" cap="all" spc="-38" baseline="0" dirty="0">
                <a:latin typeface="Lato" panose="020F0502020204030203" pitchFamily="34" charset="0"/>
                <a:ea typeface="Lato" panose="020F0502020204030203" pitchFamily="34" charset="0"/>
                <a:cs typeface="Lato" panose="020F0502020204030203" pitchFamily="34" charset="0"/>
              </a:rPr>
              <a:t>Resources for each training module</a:t>
            </a:r>
          </a:p>
        </p:txBody>
      </p:sp>
      <p:sp>
        <p:nvSpPr>
          <p:cNvPr id="11" name="TextBox 10">
            <a:extLst>
              <a:ext uri="{FF2B5EF4-FFF2-40B4-BE49-F238E27FC236}">
                <a16:creationId xmlns:a16="http://schemas.microsoft.com/office/drawing/2014/main" id="{0B59E979-76ED-C48D-BFD6-B1F7E315DA7F}"/>
              </a:ext>
            </a:extLst>
          </p:cNvPr>
          <p:cNvSpPr txBox="1"/>
          <p:nvPr/>
        </p:nvSpPr>
        <p:spPr>
          <a:xfrm>
            <a:off x="896815" y="2281658"/>
            <a:ext cx="3289750" cy="3633471"/>
          </a:xfrm>
          <a:prstGeom prst="rect">
            <a:avLst/>
          </a:prstGeom>
        </p:spPr>
        <p:txBody>
          <a:bodyPr vert="horz" lIns="0" tIns="45720" rIns="0" bIns="45720" rtlCol="0">
            <a:normAutofit/>
          </a:bodyPr>
          <a:lstStyle/>
          <a:p>
            <a:pPr marL="571500" indent="-285750" defTabSz="685800">
              <a:spcAft>
                <a:spcPts val="600"/>
              </a:spcAft>
              <a:buClr>
                <a:schemeClr val="tx1"/>
              </a:buClr>
              <a:buFont typeface="Wingdings" panose="05000000000000000000" pitchFamily="2" charset="2"/>
              <a:buChar char="Ø"/>
            </a:pPr>
            <a:r>
              <a:rPr lang="en-US" dirty="0">
                <a:solidFill>
                  <a:srgbClr val="002D72"/>
                </a:solidFill>
              </a:rPr>
              <a:t>PowerPoint flat file</a:t>
            </a:r>
          </a:p>
          <a:p>
            <a:pPr marL="571500" indent="-285750" defTabSz="685800">
              <a:spcAft>
                <a:spcPts val="600"/>
              </a:spcAft>
              <a:buClr>
                <a:schemeClr val="tx1"/>
              </a:buClr>
              <a:buFont typeface="Wingdings" panose="05000000000000000000" pitchFamily="2" charset="2"/>
              <a:buChar char="Ø"/>
            </a:pPr>
            <a:r>
              <a:rPr lang="en-US" dirty="0">
                <a:solidFill>
                  <a:srgbClr val="002D72"/>
                </a:solidFill>
              </a:rPr>
              <a:t>Transcript PDF</a:t>
            </a:r>
          </a:p>
          <a:p>
            <a:pPr marL="571500" indent="-285750" defTabSz="685800">
              <a:spcAft>
                <a:spcPts val="600"/>
              </a:spcAft>
              <a:buClr>
                <a:schemeClr val="tx1"/>
              </a:buClr>
              <a:buFont typeface="Wingdings" panose="05000000000000000000" pitchFamily="2" charset="2"/>
              <a:buChar char="Ø"/>
            </a:pPr>
            <a:endParaRPr lang="en-US" dirty="0">
              <a:solidFill>
                <a:srgbClr val="002D72"/>
              </a:solidFill>
            </a:endParaRPr>
          </a:p>
          <a:p>
            <a:pPr marL="571500" indent="-285750" defTabSz="685800">
              <a:spcAft>
                <a:spcPts val="600"/>
              </a:spcAft>
              <a:buClr>
                <a:schemeClr val="tx1"/>
              </a:buClr>
              <a:buFont typeface="Wingdings" panose="05000000000000000000" pitchFamily="2" charset="2"/>
              <a:buChar char="Ø"/>
            </a:pPr>
            <a:r>
              <a:rPr lang="en-US" dirty="0">
                <a:solidFill>
                  <a:srgbClr val="002D72"/>
                </a:solidFill>
              </a:rPr>
              <a:t>After completing each module, these resources may be utilized to reference content material without having to rewatch the entire training</a:t>
            </a:r>
          </a:p>
        </p:txBody>
      </p:sp>
      <p:pic>
        <p:nvPicPr>
          <p:cNvPr id="6" name="Picture 5">
            <a:extLst>
              <a:ext uri="{FF2B5EF4-FFF2-40B4-BE49-F238E27FC236}">
                <a16:creationId xmlns:a16="http://schemas.microsoft.com/office/drawing/2014/main" id="{DA85913E-A9F7-3A64-A5BF-F43986A73708}"/>
              </a:ext>
            </a:extLst>
          </p:cNvPr>
          <p:cNvPicPr>
            <a:picLocks noChangeAspect="1"/>
          </p:cNvPicPr>
          <p:nvPr/>
        </p:nvPicPr>
        <p:blipFill>
          <a:blip r:embed="rId3"/>
          <a:stretch>
            <a:fillRect/>
          </a:stretch>
        </p:blipFill>
        <p:spPr>
          <a:xfrm>
            <a:off x="5161973" y="1951325"/>
            <a:ext cx="2739325" cy="3390696"/>
          </a:xfrm>
          <a:prstGeom prst="rect">
            <a:avLst/>
          </a:prstGeom>
          <a:noFill/>
          <a:ln w="25400">
            <a:solidFill>
              <a:srgbClr val="002D72"/>
            </a:solidFill>
          </a:ln>
        </p:spPr>
      </p:pic>
    </p:spTree>
    <p:extLst>
      <p:ext uri="{BB962C8B-B14F-4D97-AF65-F5344CB8AC3E}">
        <p14:creationId xmlns:p14="http://schemas.microsoft.com/office/powerpoint/2010/main" val="2885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270-769D-C4D9-DF20-36F1BEEFF4E1}"/>
              </a:ext>
            </a:extLst>
          </p:cNvPr>
          <p:cNvSpPr>
            <a:spLocks noGrp="1"/>
          </p:cNvSpPr>
          <p:nvPr>
            <p:ph type="ctrTitle"/>
          </p:nvPr>
        </p:nvSpPr>
        <p:spPr>
          <a:xfrm>
            <a:off x="822960" y="758952"/>
            <a:ext cx="7543800" cy="3566160"/>
          </a:xfrm>
        </p:spPr>
        <p:txBody>
          <a:bodyPr anchor="b">
            <a:normAutofit/>
          </a:bodyPr>
          <a:lstStyle/>
          <a:p>
            <a:r>
              <a:rPr lang="en-US" dirty="0"/>
              <a:t>WHEN?</a:t>
            </a:r>
          </a:p>
        </p:txBody>
      </p:sp>
      <p:sp>
        <p:nvSpPr>
          <p:cNvPr id="7" name="Subtitle 2">
            <a:extLst>
              <a:ext uri="{FF2B5EF4-FFF2-40B4-BE49-F238E27FC236}">
                <a16:creationId xmlns:a16="http://schemas.microsoft.com/office/drawing/2014/main" id="{2EB28C38-18B3-0D71-F46F-01F1885E976A}"/>
              </a:ext>
            </a:extLst>
          </p:cNvPr>
          <p:cNvSpPr>
            <a:spLocks noGrp="1"/>
          </p:cNvSpPr>
          <p:nvPr>
            <p:ph type="subTitle" idx="1"/>
          </p:nvPr>
        </p:nvSpPr>
        <p:spPr>
          <a:xfrm>
            <a:off x="825038" y="4645152"/>
            <a:ext cx="7543800" cy="1143000"/>
          </a:xfrm>
        </p:spPr>
        <p:txBody>
          <a:bodyPr/>
          <a:lstStyle/>
          <a:p>
            <a:r>
              <a:rPr lang="en-US" dirty="0"/>
              <a:t>When will training be available?</a:t>
            </a:r>
          </a:p>
        </p:txBody>
      </p:sp>
    </p:spTree>
    <p:extLst>
      <p:ext uri="{BB962C8B-B14F-4D97-AF65-F5344CB8AC3E}">
        <p14:creationId xmlns:p14="http://schemas.microsoft.com/office/powerpoint/2010/main" val="31445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C9C6-09B0-9FE8-4A9B-EF61CF015E33}"/>
              </a:ext>
            </a:extLst>
          </p:cNvPr>
          <p:cNvSpPr>
            <a:spLocks noGrp="1"/>
          </p:cNvSpPr>
          <p:nvPr>
            <p:ph type="ctrTitle"/>
          </p:nvPr>
        </p:nvSpPr>
        <p:spPr>
          <a:xfrm>
            <a:off x="822960" y="758952"/>
            <a:ext cx="7543800" cy="3566160"/>
          </a:xfrm>
        </p:spPr>
        <p:txBody>
          <a:bodyPr anchor="b">
            <a:normAutofit/>
          </a:bodyPr>
          <a:lstStyle/>
          <a:p>
            <a:r>
              <a:rPr lang="en-US" dirty="0"/>
              <a:t>AZLMS Training Window</a:t>
            </a:r>
          </a:p>
        </p:txBody>
      </p:sp>
      <p:sp>
        <p:nvSpPr>
          <p:cNvPr id="4" name="Content Placeholder 3">
            <a:extLst>
              <a:ext uri="{FF2B5EF4-FFF2-40B4-BE49-F238E27FC236}">
                <a16:creationId xmlns:a16="http://schemas.microsoft.com/office/drawing/2014/main" id="{DFC2B953-0A1F-AF33-4E97-2559F0F14809}"/>
              </a:ext>
            </a:extLst>
          </p:cNvPr>
          <p:cNvSpPr>
            <a:spLocks noGrp="1"/>
          </p:cNvSpPr>
          <p:nvPr>
            <p:ph type="subTitle" idx="1"/>
          </p:nvPr>
        </p:nvSpPr>
        <p:spPr>
          <a:xfrm>
            <a:off x="825038" y="4645152"/>
            <a:ext cx="7543800" cy="1143000"/>
          </a:xfrm>
        </p:spPr>
        <p:txBody>
          <a:bodyPr>
            <a:normAutofit fontScale="92500" lnSpcReduction="20000"/>
          </a:bodyPr>
          <a:lstStyle/>
          <a:p>
            <a:pPr algn="ctr"/>
            <a:r>
              <a:rPr lang="en-US" dirty="0"/>
              <a:t>Training modules will be available through the testing Windows</a:t>
            </a:r>
          </a:p>
          <a:p>
            <a:pPr algn="ctr"/>
            <a:r>
              <a:rPr lang="en-US" dirty="0"/>
              <a:t>DTCs should complete training no later than February 23, 2024</a:t>
            </a:r>
          </a:p>
        </p:txBody>
      </p:sp>
    </p:spTree>
    <p:extLst>
      <p:ext uri="{BB962C8B-B14F-4D97-AF65-F5344CB8AC3E}">
        <p14:creationId xmlns:p14="http://schemas.microsoft.com/office/powerpoint/2010/main" val="295549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270-769D-C4D9-DF20-36F1BEEFF4E1}"/>
              </a:ext>
            </a:extLst>
          </p:cNvPr>
          <p:cNvSpPr>
            <a:spLocks noGrp="1"/>
          </p:cNvSpPr>
          <p:nvPr>
            <p:ph type="ctrTitle"/>
          </p:nvPr>
        </p:nvSpPr>
        <p:spPr>
          <a:xfrm>
            <a:off x="822960" y="758952"/>
            <a:ext cx="7543800" cy="3566160"/>
          </a:xfrm>
        </p:spPr>
        <p:txBody>
          <a:bodyPr anchor="b">
            <a:normAutofit/>
          </a:bodyPr>
          <a:lstStyle/>
          <a:p>
            <a:r>
              <a:rPr lang="en-US" dirty="0"/>
              <a:t>WHEre?</a:t>
            </a:r>
          </a:p>
        </p:txBody>
      </p:sp>
      <p:sp>
        <p:nvSpPr>
          <p:cNvPr id="7" name="Subtitle 2">
            <a:extLst>
              <a:ext uri="{FF2B5EF4-FFF2-40B4-BE49-F238E27FC236}">
                <a16:creationId xmlns:a16="http://schemas.microsoft.com/office/drawing/2014/main" id="{2EB28C38-18B3-0D71-F46F-01F1885E976A}"/>
              </a:ext>
            </a:extLst>
          </p:cNvPr>
          <p:cNvSpPr>
            <a:spLocks noGrp="1"/>
          </p:cNvSpPr>
          <p:nvPr>
            <p:ph type="subTitle" idx="1"/>
          </p:nvPr>
        </p:nvSpPr>
        <p:spPr>
          <a:xfrm>
            <a:off x="825038" y="4645152"/>
            <a:ext cx="7543800" cy="1143000"/>
          </a:xfrm>
        </p:spPr>
        <p:txBody>
          <a:bodyPr/>
          <a:lstStyle/>
          <a:p>
            <a:r>
              <a:rPr lang="en-US" dirty="0"/>
              <a:t>Where to access AzLMS?</a:t>
            </a:r>
          </a:p>
        </p:txBody>
      </p:sp>
    </p:spTree>
    <p:extLst>
      <p:ext uri="{BB962C8B-B14F-4D97-AF65-F5344CB8AC3E}">
        <p14:creationId xmlns:p14="http://schemas.microsoft.com/office/powerpoint/2010/main" val="343253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D016-0865-7D28-C526-847AFC9FEBDA}"/>
              </a:ext>
            </a:extLst>
          </p:cNvPr>
          <p:cNvSpPr>
            <a:spLocks noGrp="1"/>
          </p:cNvSpPr>
          <p:nvPr>
            <p:ph type="title"/>
          </p:nvPr>
        </p:nvSpPr>
        <p:spPr/>
        <p:txBody>
          <a:bodyPr>
            <a:noAutofit/>
          </a:bodyPr>
          <a:lstStyle/>
          <a:p>
            <a:r>
              <a:rPr lang="en-US" sz="4000" dirty="0"/>
              <a:t>AzLMS</a:t>
            </a:r>
          </a:p>
        </p:txBody>
      </p:sp>
      <p:sp>
        <p:nvSpPr>
          <p:cNvPr id="3" name="Content Placeholder 2">
            <a:extLst>
              <a:ext uri="{FF2B5EF4-FFF2-40B4-BE49-F238E27FC236}">
                <a16:creationId xmlns:a16="http://schemas.microsoft.com/office/drawing/2014/main" id="{7E556449-DBBF-44A5-BFE7-791D14BCF4B7}"/>
              </a:ext>
            </a:extLst>
          </p:cNvPr>
          <p:cNvSpPr>
            <a:spLocks noGrp="1"/>
          </p:cNvSpPr>
          <p:nvPr>
            <p:ph idx="1"/>
          </p:nvPr>
        </p:nvSpPr>
        <p:spPr/>
        <p:txBody>
          <a:bodyPr>
            <a:normAutofit/>
          </a:bodyPr>
          <a:lstStyle/>
          <a:p>
            <a:pPr algn="ctr"/>
            <a:r>
              <a:rPr lang="en-US" sz="1600" b="1" dirty="0">
                <a:hlinkClick r:id="rId2"/>
              </a:rPr>
              <a:t>https://learningmanager.adobe.com/pearson-lms-az</a:t>
            </a:r>
          </a:p>
        </p:txBody>
      </p:sp>
      <p:pic>
        <p:nvPicPr>
          <p:cNvPr id="5" name="Picture 4">
            <a:extLst>
              <a:ext uri="{FF2B5EF4-FFF2-40B4-BE49-F238E27FC236}">
                <a16:creationId xmlns:a16="http://schemas.microsoft.com/office/drawing/2014/main" id="{EAE78315-D365-0F35-F5E8-5A0EEBC71E7B}"/>
              </a:ext>
            </a:extLst>
          </p:cNvPr>
          <p:cNvPicPr>
            <a:picLocks noChangeAspect="1"/>
          </p:cNvPicPr>
          <p:nvPr/>
        </p:nvPicPr>
        <p:blipFill>
          <a:blip r:embed="rId3"/>
          <a:stretch>
            <a:fillRect/>
          </a:stretch>
        </p:blipFill>
        <p:spPr>
          <a:xfrm>
            <a:off x="2569106" y="2932083"/>
            <a:ext cx="4051508" cy="2609984"/>
          </a:xfrm>
          <a:prstGeom prst="rect">
            <a:avLst/>
          </a:prstGeom>
        </p:spPr>
      </p:pic>
    </p:spTree>
    <p:extLst>
      <p:ext uri="{BB962C8B-B14F-4D97-AF65-F5344CB8AC3E}">
        <p14:creationId xmlns:p14="http://schemas.microsoft.com/office/powerpoint/2010/main" val="343286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a:xfrm>
            <a:off x="800100" y="2600036"/>
            <a:ext cx="7543800" cy="1143000"/>
          </a:xfrm>
        </p:spPr>
        <p:txBody>
          <a:bodyPr>
            <a:noAutofit/>
          </a:bodyPr>
          <a:lstStyle/>
          <a:p>
            <a:pPr algn="ctr"/>
            <a:r>
              <a:rPr lang="en-US" sz="3600" b="1" dirty="0">
                <a:latin typeface="Lato" panose="020F0502020204030203" pitchFamily="34" charset="0"/>
              </a:rPr>
              <a:t>Friday Focus Webinar #7:</a:t>
            </a:r>
            <a:br>
              <a:rPr lang="en-US" sz="3600" b="1" dirty="0">
                <a:latin typeface="Lato" panose="020F0502020204030203" pitchFamily="34" charset="0"/>
              </a:rPr>
            </a:br>
            <a:r>
              <a:rPr lang="en-US" sz="3600" b="1" dirty="0">
                <a:latin typeface="Lato" panose="020F0502020204030203" pitchFamily="34" charset="0"/>
              </a:rPr>
              <a:t>Arizona Learning Management System (az LMS)</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latin typeface="Lato" panose="020F0502020204030203" pitchFamily="34" charset="0"/>
              </a:rPr>
              <a:t>Audra Ahumada</a:t>
            </a:r>
          </a:p>
          <a:p>
            <a:pPr algn="ctr"/>
            <a:r>
              <a:rPr lang="en-US" sz="1600" b="1" dirty="0">
                <a:latin typeface="Lato" panose="020F0502020204030203" pitchFamily="34" charset="0"/>
              </a:rPr>
              <a:t>Deputy Associate Superintendent of Assessment</a:t>
            </a:r>
          </a:p>
          <a:p>
            <a:pPr algn="ctr"/>
            <a:r>
              <a:rPr lang="en-US" sz="1600" b="1" dirty="0">
                <a:latin typeface="Lato" panose="020F0502020204030203" pitchFamily="34" charset="0"/>
              </a:rPr>
              <a:t>December 15, 2023</a:t>
            </a:r>
          </a:p>
        </p:txBody>
      </p:sp>
    </p:spTree>
    <p:extLst>
      <p:ext uri="{BB962C8B-B14F-4D97-AF65-F5344CB8AC3E}">
        <p14:creationId xmlns:p14="http://schemas.microsoft.com/office/powerpoint/2010/main" val="402096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822960" y="758952"/>
            <a:ext cx="7543800" cy="3566160"/>
          </a:xfrm>
        </p:spPr>
        <p:txBody>
          <a:bodyPr vert="horz" lIns="91440" tIns="45720" rIns="91440" bIns="45720" rtlCol="0" anchor="b">
            <a:normAutofit/>
          </a:bodyPr>
          <a:lstStyle/>
          <a:p>
            <a:r>
              <a:rPr lang="en-US" dirty="0"/>
              <a:t>WHY?</a:t>
            </a:r>
          </a:p>
        </p:txBody>
      </p:sp>
      <p:sp>
        <p:nvSpPr>
          <p:cNvPr id="7" name="Subtitle 2">
            <a:extLst>
              <a:ext uri="{FF2B5EF4-FFF2-40B4-BE49-F238E27FC236}">
                <a16:creationId xmlns:a16="http://schemas.microsoft.com/office/drawing/2014/main" id="{0773678D-8B97-1881-C867-4CB0E33383A7}"/>
              </a:ext>
            </a:extLst>
          </p:cNvPr>
          <p:cNvSpPr>
            <a:spLocks noGrp="1"/>
          </p:cNvSpPr>
          <p:nvPr>
            <p:ph type="subTitle" idx="1"/>
          </p:nvPr>
        </p:nvSpPr>
        <p:spPr>
          <a:xfrm>
            <a:off x="825038" y="4645152"/>
            <a:ext cx="7543800" cy="1143000"/>
          </a:xfrm>
        </p:spPr>
        <p:txBody>
          <a:bodyPr/>
          <a:lstStyle/>
          <a:p>
            <a:r>
              <a:rPr lang="en-US" dirty="0"/>
              <a:t>Why LMS vs. TMS?</a:t>
            </a:r>
          </a:p>
        </p:txBody>
      </p:sp>
    </p:spTree>
    <p:extLst>
      <p:ext uri="{BB962C8B-B14F-4D97-AF65-F5344CB8AC3E}">
        <p14:creationId xmlns:p14="http://schemas.microsoft.com/office/powerpoint/2010/main" val="381980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0A2A-A5A2-081D-78FB-EFB03655BEE1}"/>
              </a:ext>
            </a:extLst>
          </p:cNvPr>
          <p:cNvSpPr>
            <a:spLocks noGrp="1"/>
          </p:cNvSpPr>
          <p:nvPr>
            <p:ph type="title"/>
          </p:nvPr>
        </p:nvSpPr>
        <p:spPr/>
        <p:txBody>
          <a:bodyPr>
            <a:normAutofit/>
          </a:bodyPr>
          <a:lstStyle/>
          <a:p>
            <a:pPr algn="ctr"/>
            <a:r>
              <a:rPr lang="en-US" sz="2400" dirty="0"/>
              <a:t>ADE is committed to Improving Tools</a:t>
            </a:r>
          </a:p>
        </p:txBody>
      </p:sp>
      <p:sp>
        <p:nvSpPr>
          <p:cNvPr id="3" name="Content Placeholder 2">
            <a:extLst>
              <a:ext uri="{FF2B5EF4-FFF2-40B4-BE49-F238E27FC236}">
                <a16:creationId xmlns:a16="http://schemas.microsoft.com/office/drawing/2014/main" id="{84916602-94B6-74B7-24A7-D63DA206F67D}"/>
              </a:ext>
            </a:extLst>
          </p:cNvPr>
          <p:cNvSpPr>
            <a:spLocks noGrp="1"/>
          </p:cNvSpPr>
          <p:nvPr>
            <p:ph idx="1"/>
          </p:nvPr>
        </p:nvSpPr>
        <p:spPr/>
        <p:txBody>
          <a:bodyPr>
            <a:normAutofit lnSpcReduction="10000"/>
          </a:bodyPr>
          <a:lstStyle/>
          <a:p>
            <a:r>
              <a:rPr lang="en-US" dirty="0"/>
              <a:t>Our Learning Management System integration services give you the integration, support, and training you need.</a:t>
            </a:r>
          </a:p>
          <a:p>
            <a:endParaRPr lang="en-US" dirty="0"/>
          </a:p>
          <a:p>
            <a:r>
              <a:rPr lang="en-US" dirty="0"/>
              <a:t>LMS integration provides single sign-on, grade sync, and assignment linking capabilities to improve how DTCs can interact with Courseware within the state’s LMS.</a:t>
            </a:r>
          </a:p>
          <a:p>
            <a:endParaRPr lang="en-US" dirty="0"/>
          </a:p>
          <a:p>
            <a:r>
              <a:rPr lang="en-US" dirty="0"/>
              <a:t>What is the difference between TMS and LMS?</a:t>
            </a:r>
          </a:p>
          <a:p>
            <a:r>
              <a:rPr lang="en-US" dirty="0"/>
              <a:t>Training Management System vs Learning Management System</a:t>
            </a:r>
          </a:p>
          <a:p>
            <a:r>
              <a:rPr lang="en-US" dirty="0"/>
              <a:t>The main difference between a TMS and an LMS is that the TMS manages instructor-led and virtual instructor-led training operations and is built for the training back-office, whereas the LMS manages eLearning and is built for the learner!</a:t>
            </a:r>
          </a:p>
        </p:txBody>
      </p:sp>
    </p:spTree>
    <p:extLst>
      <p:ext uri="{BB962C8B-B14F-4D97-AF65-F5344CB8AC3E}">
        <p14:creationId xmlns:p14="http://schemas.microsoft.com/office/powerpoint/2010/main" val="305737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822960" y="758952"/>
            <a:ext cx="7543800" cy="3566160"/>
          </a:xfrm>
        </p:spPr>
        <p:txBody>
          <a:bodyPr vert="horz" lIns="91440" tIns="45720" rIns="91440" bIns="45720" rtlCol="0" anchor="b">
            <a:normAutofit/>
          </a:bodyPr>
          <a:lstStyle/>
          <a:p>
            <a:r>
              <a:rPr lang="en-US" dirty="0"/>
              <a:t>How to…</a:t>
            </a:r>
          </a:p>
        </p:txBody>
      </p:sp>
      <p:sp>
        <p:nvSpPr>
          <p:cNvPr id="7" name="Subtitle 2">
            <a:extLst>
              <a:ext uri="{FF2B5EF4-FFF2-40B4-BE49-F238E27FC236}">
                <a16:creationId xmlns:a16="http://schemas.microsoft.com/office/drawing/2014/main" id="{48BEEFEC-497B-4455-47EE-23AE1FC0E719}"/>
              </a:ext>
            </a:extLst>
          </p:cNvPr>
          <p:cNvSpPr>
            <a:spLocks noGrp="1"/>
          </p:cNvSpPr>
          <p:nvPr>
            <p:ph type="subTitle" idx="1"/>
          </p:nvPr>
        </p:nvSpPr>
        <p:spPr>
          <a:xfrm>
            <a:off x="825038" y="4645152"/>
            <a:ext cx="7543800" cy="1143000"/>
          </a:xfrm>
        </p:spPr>
        <p:txBody>
          <a:bodyPr>
            <a:normAutofit lnSpcReduction="10000"/>
          </a:bodyPr>
          <a:lstStyle/>
          <a:p>
            <a:r>
              <a:rPr lang="en-US" dirty="0"/>
              <a:t>Learner Self Registration </a:t>
            </a:r>
          </a:p>
          <a:p>
            <a:r>
              <a:rPr lang="en-US" dirty="0"/>
              <a:t>LMS Overview - Learner Role </a:t>
            </a:r>
          </a:p>
          <a:p>
            <a:pPr>
              <a:lnSpc>
                <a:spcPct val="110000"/>
              </a:lnSpc>
            </a:pPr>
            <a:r>
              <a:rPr lang="en-US" dirty="0"/>
              <a:t>LMS Overview - Manager Role </a:t>
            </a:r>
          </a:p>
        </p:txBody>
      </p:sp>
    </p:spTree>
    <p:extLst>
      <p:ext uri="{BB962C8B-B14F-4D97-AF65-F5344CB8AC3E}">
        <p14:creationId xmlns:p14="http://schemas.microsoft.com/office/powerpoint/2010/main" val="33411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ED8B-3DA8-E0C6-D8FB-0F54E3B4DC84}"/>
              </a:ext>
            </a:extLst>
          </p:cNvPr>
          <p:cNvSpPr>
            <a:spLocks noGrp="1"/>
          </p:cNvSpPr>
          <p:nvPr>
            <p:ph type="title"/>
          </p:nvPr>
        </p:nvSpPr>
        <p:spPr/>
        <p:txBody>
          <a:bodyPr>
            <a:normAutofit/>
          </a:bodyPr>
          <a:lstStyle/>
          <a:p>
            <a:r>
              <a:rPr lang="en-US" sz="2800" dirty="0"/>
              <a:t>Learner Self-Registration </a:t>
            </a:r>
          </a:p>
        </p:txBody>
      </p:sp>
      <p:sp>
        <p:nvSpPr>
          <p:cNvPr id="4" name="Content Placeholder 3">
            <a:extLst>
              <a:ext uri="{FF2B5EF4-FFF2-40B4-BE49-F238E27FC236}">
                <a16:creationId xmlns:a16="http://schemas.microsoft.com/office/drawing/2014/main" id="{34872445-34B6-2F9B-6D26-E7438B58D80C}"/>
              </a:ext>
            </a:extLst>
          </p:cNvPr>
          <p:cNvSpPr>
            <a:spLocks noGrp="1"/>
          </p:cNvSpPr>
          <p:nvPr>
            <p:ph idx="1"/>
          </p:nvPr>
        </p:nvSpPr>
        <p:spPr/>
        <p:txBody>
          <a:bodyPr>
            <a:normAutofit/>
          </a:bodyPr>
          <a:lstStyle/>
          <a:p>
            <a:pPr>
              <a:buFont typeface="Wingdings" panose="05000000000000000000" pitchFamily="2" charset="2"/>
              <a:buChar char="Ø"/>
            </a:pPr>
            <a:r>
              <a:rPr lang="en-US" sz="2400" dirty="0"/>
              <a:t>DTC Welcome Email </a:t>
            </a:r>
          </a:p>
          <a:p>
            <a:pPr lvl="1">
              <a:buFont typeface="Wingdings" panose="05000000000000000000" pitchFamily="2" charset="2"/>
              <a:buChar char="Ø"/>
            </a:pPr>
            <a:r>
              <a:rPr lang="en-US" sz="2250" dirty="0"/>
              <a:t>Links must be sent to users in school/district</a:t>
            </a:r>
          </a:p>
          <a:p>
            <a:pPr lvl="1">
              <a:buFont typeface="Wingdings" panose="05000000000000000000" pitchFamily="2" charset="2"/>
              <a:buChar char="Ø"/>
            </a:pPr>
            <a:r>
              <a:rPr lang="en-US" sz="2250" dirty="0"/>
              <a:t>Users must self-register</a:t>
            </a:r>
          </a:p>
          <a:p>
            <a:pPr>
              <a:buFont typeface="Wingdings" panose="05000000000000000000" pitchFamily="2" charset="2"/>
              <a:buChar char="Ø"/>
            </a:pPr>
            <a:r>
              <a:rPr lang="en-US" sz="2400" dirty="0"/>
              <a:t>Existing Adobe ID</a:t>
            </a:r>
          </a:p>
          <a:p>
            <a:pPr>
              <a:buFont typeface="Wingdings" panose="05000000000000000000" pitchFamily="2" charset="2"/>
              <a:buChar char="Ø"/>
            </a:pPr>
            <a:r>
              <a:rPr lang="en-US" sz="2400" dirty="0"/>
              <a:t>Create New Adobe ID</a:t>
            </a:r>
          </a:p>
          <a:p>
            <a:endParaRPr lang="en-US" dirty="0"/>
          </a:p>
        </p:txBody>
      </p:sp>
    </p:spTree>
    <p:extLst>
      <p:ext uri="{BB962C8B-B14F-4D97-AF65-F5344CB8AC3E}">
        <p14:creationId xmlns:p14="http://schemas.microsoft.com/office/powerpoint/2010/main" val="1402685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47C3-3296-5B17-5153-F82B363B9B90}"/>
              </a:ext>
            </a:extLst>
          </p:cNvPr>
          <p:cNvSpPr>
            <a:spLocks noGrp="1"/>
          </p:cNvSpPr>
          <p:nvPr>
            <p:ph type="title"/>
          </p:nvPr>
        </p:nvSpPr>
        <p:spPr/>
        <p:txBody>
          <a:bodyPr>
            <a:normAutofit/>
          </a:bodyPr>
          <a:lstStyle/>
          <a:p>
            <a:r>
              <a:rPr lang="en-US" sz="2800" dirty="0"/>
              <a:t>LMS Overview - Learner Role </a:t>
            </a:r>
          </a:p>
        </p:txBody>
      </p:sp>
      <p:sp>
        <p:nvSpPr>
          <p:cNvPr id="3" name="Content Placeholder 2">
            <a:extLst>
              <a:ext uri="{FF2B5EF4-FFF2-40B4-BE49-F238E27FC236}">
                <a16:creationId xmlns:a16="http://schemas.microsoft.com/office/drawing/2014/main" id="{0E5749FF-4D19-3CC4-A99E-7E43FD4FC648}"/>
              </a:ext>
            </a:extLst>
          </p:cNvPr>
          <p:cNvSpPr>
            <a:spLocks noGrp="1"/>
          </p:cNvSpPr>
          <p:nvPr>
            <p:ph idx="1"/>
          </p:nvPr>
        </p:nvSpPr>
        <p:spPr/>
        <p:txBody>
          <a:bodyPr/>
          <a:lstStyle/>
          <a:p>
            <a:pPr>
              <a:buFont typeface="Wingdings" panose="05000000000000000000" pitchFamily="2" charset="2"/>
              <a:buChar char="Ø"/>
            </a:pPr>
            <a:r>
              <a:rPr lang="en-US" dirty="0"/>
              <a:t>Training Requirements Documents</a:t>
            </a:r>
          </a:p>
          <a:p>
            <a:pPr>
              <a:buFont typeface="Wingdings" panose="05000000000000000000" pitchFamily="2" charset="2"/>
              <a:buChar char="Ø"/>
            </a:pPr>
            <a:r>
              <a:rPr lang="en-US" dirty="0"/>
              <a:t>LMS Menu - Home, My Learning, Catalog, Badges</a:t>
            </a:r>
          </a:p>
          <a:p>
            <a:pPr>
              <a:buFont typeface="Wingdings" panose="05000000000000000000" pitchFamily="2" charset="2"/>
              <a:buChar char="Ø"/>
            </a:pPr>
            <a:r>
              <a:rPr lang="en-US" dirty="0"/>
              <a:t>Mention the LMS trainings </a:t>
            </a:r>
          </a:p>
          <a:p>
            <a:pPr lvl="1">
              <a:buFont typeface="Courier New" panose="02070309020205020404" pitchFamily="49" charset="0"/>
              <a:buChar char="o"/>
            </a:pPr>
            <a:r>
              <a:rPr lang="en-US" dirty="0"/>
              <a:t>Using the LMS Learner Portal</a:t>
            </a:r>
          </a:p>
          <a:p>
            <a:pPr lvl="1">
              <a:buFont typeface="Courier New" panose="02070309020205020404" pitchFamily="49" charset="0"/>
              <a:buChar char="o"/>
            </a:pPr>
            <a:r>
              <a:rPr lang="en-US" dirty="0"/>
              <a:t>Managing Learners in the LMS</a:t>
            </a:r>
          </a:p>
          <a:p>
            <a:pPr>
              <a:buFont typeface="Wingdings" panose="05000000000000000000" pitchFamily="2" charset="2"/>
              <a:buChar char="Ø"/>
            </a:pPr>
            <a:r>
              <a:rPr lang="en-US" dirty="0"/>
              <a:t>Catalogs/Tags Filter Options</a:t>
            </a:r>
          </a:p>
          <a:p>
            <a:pPr>
              <a:buFont typeface="Wingdings" panose="05000000000000000000" pitchFamily="2" charset="2"/>
              <a:buChar char="Ø"/>
            </a:pPr>
            <a:r>
              <a:rPr lang="en-US" dirty="0"/>
              <a:t>Course Enrollment/Unenrollment</a:t>
            </a:r>
          </a:p>
          <a:p>
            <a:pPr>
              <a:buFont typeface="Wingdings" panose="05000000000000000000" pitchFamily="2" charset="2"/>
              <a:buChar char="Ø"/>
            </a:pPr>
            <a:r>
              <a:rPr lang="en-US" dirty="0"/>
              <a:t>Show Course Example with Content Player</a:t>
            </a:r>
          </a:p>
          <a:p>
            <a:pPr>
              <a:buFont typeface="Wingdings" panose="05000000000000000000" pitchFamily="2" charset="2"/>
              <a:buChar char="Ø"/>
            </a:pPr>
            <a:r>
              <a:rPr lang="en-US" dirty="0"/>
              <a:t>Course Badges and Certificates</a:t>
            </a:r>
          </a:p>
          <a:p>
            <a:pPr>
              <a:buFont typeface="Wingdings" panose="05000000000000000000" pitchFamily="2" charset="2"/>
              <a:buChar char="Ø"/>
            </a:pPr>
            <a:r>
              <a:rPr lang="en-US" dirty="0"/>
              <a:t>Learner Transcript</a:t>
            </a:r>
          </a:p>
          <a:p>
            <a:endParaRPr lang="en-US" dirty="0"/>
          </a:p>
        </p:txBody>
      </p:sp>
    </p:spTree>
    <p:extLst>
      <p:ext uri="{BB962C8B-B14F-4D97-AF65-F5344CB8AC3E}">
        <p14:creationId xmlns:p14="http://schemas.microsoft.com/office/powerpoint/2010/main" val="160154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9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7644-BA36-907A-99FC-90034D3E1B5A}"/>
              </a:ext>
            </a:extLst>
          </p:cNvPr>
          <p:cNvSpPr>
            <a:spLocks noGrp="1"/>
          </p:cNvSpPr>
          <p:nvPr>
            <p:ph type="title"/>
          </p:nvPr>
        </p:nvSpPr>
        <p:spPr/>
        <p:txBody>
          <a:bodyPr>
            <a:normAutofit/>
          </a:bodyPr>
          <a:lstStyle/>
          <a:p>
            <a:r>
              <a:rPr lang="en-US" sz="2800" dirty="0"/>
              <a:t>LMS Overview - Manager Role </a:t>
            </a:r>
          </a:p>
        </p:txBody>
      </p:sp>
      <p:sp>
        <p:nvSpPr>
          <p:cNvPr id="3" name="Content Placeholder 2">
            <a:extLst>
              <a:ext uri="{FF2B5EF4-FFF2-40B4-BE49-F238E27FC236}">
                <a16:creationId xmlns:a16="http://schemas.microsoft.com/office/drawing/2014/main" id="{450BF961-F709-1170-B548-EE8EA46AE005}"/>
              </a:ext>
            </a:extLst>
          </p:cNvPr>
          <p:cNvSpPr>
            <a:spLocks noGrp="1"/>
          </p:cNvSpPr>
          <p:nvPr>
            <p:ph idx="1"/>
          </p:nvPr>
        </p:nvSpPr>
        <p:spPr/>
        <p:txBody>
          <a:bodyPr/>
          <a:lstStyle/>
          <a:p>
            <a:pPr>
              <a:buFont typeface="Wingdings" panose="05000000000000000000" pitchFamily="2" charset="2"/>
              <a:buChar char="Ø"/>
            </a:pPr>
            <a:r>
              <a:rPr lang="en-US" sz="2400" dirty="0"/>
              <a:t> Manual Enrollment of Courses</a:t>
            </a:r>
          </a:p>
          <a:p>
            <a:pPr>
              <a:buFont typeface="Wingdings" panose="05000000000000000000" pitchFamily="2" charset="2"/>
              <a:buChar char="Ø"/>
            </a:pPr>
            <a:r>
              <a:rPr lang="en-US" sz="2400" dirty="0"/>
              <a:t> Dashboard Views</a:t>
            </a:r>
          </a:p>
          <a:p>
            <a:pPr>
              <a:buFont typeface="Wingdings" panose="05000000000000000000" pitchFamily="2" charset="2"/>
              <a:buChar char="Ø"/>
            </a:pPr>
            <a:r>
              <a:rPr lang="en-US" sz="2400" dirty="0"/>
              <a:t> Report Options</a:t>
            </a:r>
          </a:p>
          <a:p>
            <a:endParaRPr lang="en-US" dirty="0"/>
          </a:p>
        </p:txBody>
      </p:sp>
    </p:spTree>
    <p:extLst>
      <p:ext uri="{BB962C8B-B14F-4D97-AF65-F5344CB8AC3E}">
        <p14:creationId xmlns:p14="http://schemas.microsoft.com/office/powerpoint/2010/main" val="45324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4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800100" y="2281382"/>
            <a:ext cx="7543800" cy="1274368"/>
          </a:xfrm>
        </p:spPr>
        <p:txBody>
          <a:bodyPr vert="horz" lIns="91440" tIns="45720" rIns="91440" bIns="45720" rtlCol="0" anchor="b">
            <a:normAutofit/>
          </a:bodyPr>
          <a:lstStyle/>
          <a:p>
            <a:pPr algn="ctr"/>
            <a:r>
              <a:rPr lang="en-US" sz="4100" dirty="0">
                <a:latin typeface="Lato" panose="020F0502020204030203" pitchFamily="34" charset="0"/>
              </a:rPr>
              <a:t>Resources</a:t>
            </a:r>
          </a:p>
        </p:txBody>
      </p:sp>
    </p:spTree>
    <p:extLst>
      <p:ext uri="{BB962C8B-B14F-4D97-AF65-F5344CB8AC3E}">
        <p14:creationId xmlns:p14="http://schemas.microsoft.com/office/powerpoint/2010/main" val="13823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DE11-9BDB-1F65-CD24-FE099BB976A4}"/>
              </a:ext>
            </a:extLst>
          </p:cNvPr>
          <p:cNvSpPr>
            <a:spLocks noGrp="1"/>
          </p:cNvSpPr>
          <p:nvPr>
            <p:ph type="title"/>
          </p:nvPr>
        </p:nvSpPr>
        <p:spPr/>
        <p:txBody>
          <a:bodyPr/>
          <a:lstStyle/>
          <a:p>
            <a:r>
              <a:rPr lang="en-US" dirty="0">
                <a:latin typeface="Lato" panose="020F0502020204030203" pitchFamily="34" charset="0"/>
              </a:rPr>
              <a:t>Welcome and Overview</a:t>
            </a:r>
          </a:p>
        </p:txBody>
      </p:sp>
      <p:sp>
        <p:nvSpPr>
          <p:cNvPr id="3" name="Content Placeholder 2">
            <a:extLst>
              <a:ext uri="{FF2B5EF4-FFF2-40B4-BE49-F238E27FC236}">
                <a16:creationId xmlns:a16="http://schemas.microsoft.com/office/drawing/2014/main" id="{9525CD34-35B1-1D46-4599-298C091D75E4}"/>
              </a:ext>
            </a:extLst>
          </p:cNvPr>
          <p:cNvSpPr>
            <a:spLocks noGrp="1"/>
          </p:cNvSpPr>
          <p:nvPr>
            <p:ph idx="1"/>
          </p:nvPr>
        </p:nvSpPr>
        <p:spPr/>
        <p:txBody>
          <a:bodyPr/>
          <a:lstStyle/>
          <a:p>
            <a:pPr lvl="1" fontAlgn="base">
              <a:buFont typeface="Wingdings" panose="05000000000000000000" pitchFamily="2" charset="2"/>
              <a:buChar char="Ø"/>
            </a:pPr>
            <a:r>
              <a:rPr lang="en-US" sz="1800" dirty="0">
                <a:latin typeface="Lato" panose="020F0502020204030203" pitchFamily="34" charset="0"/>
              </a:rPr>
              <a:t>Transition to new Learning Management System (for required training)</a:t>
            </a:r>
          </a:p>
          <a:p>
            <a:pPr lvl="3" fontAlgn="base">
              <a:lnSpc>
                <a:spcPct val="150000"/>
              </a:lnSpc>
              <a:buFont typeface="Courier New" panose="02070309020205020404" pitchFamily="49" charset="0"/>
              <a:buChar char="o"/>
            </a:pPr>
            <a:r>
              <a:rPr lang="en-US" sz="1600" dirty="0">
                <a:latin typeface="Lato" panose="020F0502020204030203" pitchFamily="34" charset="0"/>
              </a:rPr>
              <a:t> Who, What, When, Where, Why, </a:t>
            </a:r>
          </a:p>
          <a:p>
            <a:pPr marL="562356" lvl="4" indent="0" fontAlgn="base">
              <a:lnSpc>
                <a:spcPct val="150000"/>
              </a:lnSpc>
              <a:buNone/>
            </a:pPr>
            <a:r>
              <a:rPr lang="en-US" sz="1600" dirty="0">
                <a:latin typeface="Lato" panose="020F0502020204030203" pitchFamily="34" charset="0"/>
              </a:rPr>
              <a:t>….and How </a:t>
            </a:r>
          </a:p>
          <a:p>
            <a:pPr lvl="3" fontAlgn="base">
              <a:lnSpc>
                <a:spcPct val="150000"/>
              </a:lnSpc>
              <a:buFont typeface="Courier New" panose="02070309020205020404" pitchFamily="49" charset="0"/>
              <a:buChar char="o"/>
            </a:pPr>
            <a:r>
              <a:rPr lang="en-US" sz="1600" dirty="0">
                <a:latin typeface="Lato" panose="020F0502020204030203" pitchFamily="34" charset="0"/>
              </a:rPr>
              <a:t>Demonstrations from Pearson LMS Partners</a:t>
            </a:r>
            <a:endParaRPr lang="en-US" sz="1800" dirty="0">
              <a:latin typeface="Lato" panose="020F0502020204030203" pitchFamily="34" charset="0"/>
            </a:endParaRPr>
          </a:p>
          <a:p>
            <a:pPr lvl="1" fontAlgn="base">
              <a:buFont typeface="Wingdings" panose="05000000000000000000" pitchFamily="2" charset="2"/>
              <a:buChar char="Ø"/>
            </a:pPr>
            <a:r>
              <a:rPr lang="en-US" sz="1800" dirty="0">
                <a:latin typeface="Lato" panose="020F0502020204030203" pitchFamily="34" charset="0"/>
              </a:rPr>
              <a:t>Resources and Supports</a:t>
            </a:r>
          </a:p>
          <a:p>
            <a:pPr lvl="1" fontAlgn="base">
              <a:buFont typeface="Wingdings" panose="05000000000000000000" pitchFamily="2" charset="2"/>
              <a:buChar char="Ø"/>
            </a:pPr>
            <a:r>
              <a:rPr lang="en-US" sz="1800" dirty="0">
                <a:latin typeface="Lato" panose="020F0502020204030203" pitchFamily="34" charset="0"/>
              </a:rPr>
              <a:t>Question and Answer Session</a:t>
            </a:r>
          </a:p>
          <a:p>
            <a:pPr lvl="1" fontAlgn="base">
              <a:buFont typeface="Arial" panose="020B0604020202020204" pitchFamily="34" charset="0"/>
              <a:buChar char="•"/>
            </a:pPr>
            <a:endParaRPr lang="en-US" dirty="0"/>
          </a:p>
          <a:p>
            <a:pPr marL="0" indent="0" algn="l" rtl="0" fontAlgn="base">
              <a:buNone/>
            </a:pPr>
            <a:endParaRPr lang="en-US" dirty="0"/>
          </a:p>
          <a:p>
            <a:endParaRPr lang="en-US" dirty="0"/>
          </a:p>
        </p:txBody>
      </p:sp>
    </p:spTree>
    <p:extLst>
      <p:ext uri="{BB962C8B-B14F-4D97-AF65-F5344CB8AC3E}">
        <p14:creationId xmlns:p14="http://schemas.microsoft.com/office/powerpoint/2010/main" val="3479006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ED8B-3DA8-E0C6-D8FB-0F54E3B4DC84}"/>
              </a:ext>
            </a:extLst>
          </p:cNvPr>
          <p:cNvSpPr>
            <a:spLocks noGrp="1"/>
          </p:cNvSpPr>
          <p:nvPr>
            <p:ph type="title"/>
          </p:nvPr>
        </p:nvSpPr>
        <p:spPr/>
        <p:txBody>
          <a:bodyPr/>
          <a:lstStyle/>
          <a:p>
            <a:r>
              <a:rPr lang="en-US" b="1" dirty="0"/>
              <a:t>resources</a:t>
            </a:r>
          </a:p>
        </p:txBody>
      </p:sp>
      <p:sp>
        <p:nvSpPr>
          <p:cNvPr id="4" name="Content Placeholder 3">
            <a:extLst>
              <a:ext uri="{FF2B5EF4-FFF2-40B4-BE49-F238E27FC236}">
                <a16:creationId xmlns:a16="http://schemas.microsoft.com/office/drawing/2014/main" id="{34872445-34B6-2F9B-6D26-E7438B58D80C}"/>
              </a:ext>
            </a:extLst>
          </p:cNvPr>
          <p:cNvSpPr>
            <a:spLocks noGrp="1"/>
          </p:cNvSpPr>
          <p:nvPr>
            <p:ph idx="1"/>
          </p:nvPr>
        </p:nvSpPr>
        <p:spPr>
          <a:xfrm>
            <a:off x="822960" y="2108202"/>
            <a:ext cx="4248770" cy="3760891"/>
          </a:xfrm>
        </p:spPr>
        <p:txBody>
          <a:bodyPr/>
          <a:lstStyle/>
          <a:p>
            <a:pPr marL="0" indent="0">
              <a:buNone/>
            </a:pPr>
            <a:r>
              <a:rPr lang="en-US" b="1" dirty="0"/>
              <a:t>Reminder: </a:t>
            </a:r>
            <a:r>
              <a:rPr lang="en-US" dirty="0"/>
              <a:t>Check the Job Aids posted in the AzLMS for detailed guidance.</a:t>
            </a:r>
          </a:p>
          <a:p>
            <a:pPr marL="0" indent="0">
              <a:buNone/>
            </a:pPr>
            <a:r>
              <a:rPr lang="en-US" b="1" dirty="0"/>
              <a:t>Pearson Help Desk</a:t>
            </a:r>
          </a:p>
          <a:p>
            <a:endParaRPr lang="en-US" b="1" dirty="0"/>
          </a:p>
        </p:txBody>
      </p:sp>
      <p:pic>
        <p:nvPicPr>
          <p:cNvPr id="3" name="Picture 2">
            <a:extLst>
              <a:ext uri="{FF2B5EF4-FFF2-40B4-BE49-F238E27FC236}">
                <a16:creationId xmlns:a16="http://schemas.microsoft.com/office/drawing/2014/main" id="{0FEC33BE-2852-09D8-76F5-9F4DE060ED36}"/>
              </a:ext>
            </a:extLst>
          </p:cNvPr>
          <p:cNvPicPr>
            <a:picLocks noChangeAspect="1"/>
          </p:cNvPicPr>
          <p:nvPr/>
        </p:nvPicPr>
        <p:blipFill>
          <a:blip r:embed="rId2"/>
          <a:stretch>
            <a:fillRect/>
          </a:stretch>
        </p:blipFill>
        <p:spPr>
          <a:xfrm>
            <a:off x="5874380" y="2045735"/>
            <a:ext cx="2355220" cy="1641925"/>
          </a:xfrm>
          <a:prstGeom prst="rect">
            <a:avLst/>
          </a:prstGeom>
        </p:spPr>
      </p:pic>
      <p:pic>
        <p:nvPicPr>
          <p:cNvPr id="5" name="Picture 4">
            <a:extLst>
              <a:ext uri="{FF2B5EF4-FFF2-40B4-BE49-F238E27FC236}">
                <a16:creationId xmlns:a16="http://schemas.microsoft.com/office/drawing/2014/main" id="{5954B8D9-B482-DB1E-A446-9B53152ACB4D}"/>
              </a:ext>
            </a:extLst>
          </p:cNvPr>
          <p:cNvPicPr>
            <a:picLocks noChangeAspect="1"/>
          </p:cNvPicPr>
          <p:nvPr/>
        </p:nvPicPr>
        <p:blipFill>
          <a:blip r:embed="rId3"/>
          <a:stretch>
            <a:fillRect/>
          </a:stretch>
        </p:blipFill>
        <p:spPr>
          <a:xfrm>
            <a:off x="5874380" y="4032812"/>
            <a:ext cx="2381470" cy="1641925"/>
          </a:xfrm>
          <a:prstGeom prst="rect">
            <a:avLst/>
          </a:prstGeom>
        </p:spPr>
      </p:pic>
      <p:pic>
        <p:nvPicPr>
          <p:cNvPr id="7" name="Picture 6">
            <a:extLst>
              <a:ext uri="{FF2B5EF4-FFF2-40B4-BE49-F238E27FC236}">
                <a16:creationId xmlns:a16="http://schemas.microsoft.com/office/drawing/2014/main" id="{0DE0493F-8038-5203-8BEB-D78E1AC32BC5}"/>
              </a:ext>
            </a:extLst>
          </p:cNvPr>
          <p:cNvPicPr>
            <a:picLocks noChangeAspect="1"/>
          </p:cNvPicPr>
          <p:nvPr/>
        </p:nvPicPr>
        <p:blipFill>
          <a:blip r:embed="rId4"/>
          <a:stretch>
            <a:fillRect/>
          </a:stretch>
        </p:blipFill>
        <p:spPr>
          <a:xfrm>
            <a:off x="1567375" y="3336249"/>
            <a:ext cx="2759939" cy="2020988"/>
          </a:xfrm>
          <a:prstGeom prst="rect">
            <a:avLst/>
          </a:prstGeom>
        </p:spPr>
      </p:pic>
    </p:spTree>
    <p:extLst>
      <p:ext uri="{BB962C8B-B14F-4D97-AF65-F5344CB8AC3E}">
        <p14:creationId xmlns:p14="http://schemas.microsoft.com/office/powerpoint/2010/main" val="120523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Assessment Webinar Series - POSTED</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1"/>
            <a:ext cx="2939645" cy="3960089"/>
          </a:xfrm>
        </p:spPr>
        <p:style>
          <a:lnRef idx="1">
            <a:schemeClr val="accent2"/>
          </a:lnRef>
          <a:fillRef idx="2">
            <a:schemeClr val="accent2"/>
          </a:fillRef>
          <a:effectRef idx="1">
            <a:schemeClr val="accent2"/>
          </a:effectRef>
          <a:fontRef idx="minor">
            <a:schemeClr val="dk1"/>
          </a:fontRef>
        </p:style>
        <p:txBody>
          <a:bodyPr>
            <a:normAutofit/>
          </a:bodyPr>
          <a:lstStyle/>
          <a:p>
            <a:pPr marL="111125" indent="0">
              <a:buNone/>
            </a:pPr>
            <a:r>
              <a:rPr lang="en-US" dirty="0">
                <a:latin typeface="Lato" panose="020F0502020204030203" pitchFamily="34" charset="0"/>
              </a:rPr>
              <a:t>The flyer is posted on the Assessment Main page: </a:t>
            </a:r>
          </a:p>
          <a:p>
            <a:pPr marL="111125" indent="0">
              <a:buNone/>
            </a:pPr>
            <a:r>
              <a:rPr lang="en-US" dirty="0">
                <a:latin typeface="Lato" panose="020F0502020204030203" pitchFamily="34" charset="0"/>
                <a:hlinkClick r:id="rId2"/>
              </a:rPr>
              <a:t>https://www.azed.gov/sites/default/files/2023/07/2023-2024%20Friday%20Focus%20Webinar%20Schedule.pdf</a:t>
            </a:r>
            <a:endParaRPr lang="en-US" dirty="0">
              <a:latin typeface="Lato" panose="020F0502020204030203" pitchFamily="34" charset="0"/>
            </a:endParaRPr>
          </a:p>
          <a:p>
            <a:pPr marL="111125" indent="0">
              <a:buNone/>
            </a:pPr>
            <a:r>
              <a:rPr lang="en-US" dirty="0">
                <a:latin typeface="Lato" panose="020F0502020204030203" pitchFamily="34" charset="0"/>
              </a:rPr>
              <a:t>Reminder: participants must register in ADE’s Professional Learning and Development (APLD) system</a:t>
            </a:r>
          </a:p>
          <a:p>
            <a:pPr marL="111125" indent="0">
              <a:buNone/>
            </a:pPr>
            <a:r>
              <a:rPr lang="en-US" dirty="0">
                <a:latin typeface="Lato" panose="020F0502020204030203" pitchFamily="34" charset="0"/>
              </a:rPr>
              <a:t>Log in information to join the session will be sent to registered participants prior to the event. Login information will not be available in APLD.</a:t>
            </a:r>
          </a:p>
        </p:txBody>
      </p:sp>
      <p:pic>
        <p:nvPicPr>
          <p:cNvPr id="5" name="Picture 4" descr="Screenshot of Friday Focus Webinar flyer page 1">
            <a:extLst>
              <a:ext uri="{FF2B5EF4-FFF2-40B4-BE49-F238E27FC236}">
                <a16:creationId xmlns:a16="http://schemas.microsoft.com/office/drawing/2014/main" id="{F6623CF8-B6ED-A54F-F943-37B9097B290F}"/>
              </a:ext>
            </a:extLst>
          </p:cNvPr>
          <p:cNvPicPr>
            <a:picLocks noChangeAspect="1"/>
          </p:cNvPicPr>
          <p:nvPr/>
        </p:nvPicPr>
        <p:blipFill>
          <a:blip r:embed="rId3"/>
          <a:stretch>
            <a:fillRect/>
          </a:stretch>
        </p:blipFill>
        <p:spPr>
          <a:xfrm>
            <a:off x="4084953" y="2037925"/>
            <a:ext cx="3166578" cy="4100642"/>
          </a:xfrm>
          <a:prstGeom prst="rect">
            <a:avLst/>
          </a:prstGeom>
          <a:ln>
            <a:noFill/>
          </a:ln>
          <a:effectLst>
            <a:outerShdw blurRad="292100" dist="139700" dir="2700000" algn="tl" rotWithShape="0">
              <a:srgbClr val="333333">
                <a:alpha val="65000"/>
              </a:srgbClr>
            </a:outerShdw>
          </a:effectLst>
        </p:spPr>
      </p:pic>
      <p:pic>
        <p:nvPicPr>
          <p:cNvPr id="7" name="Picture 6" descr="Screenshot of Friday Focus Webinar flyer page 2">
            <a:extLst>
              <a:ext uri="{FF2B5EF4-FFF2-40B4-BE49-F238E27FC236}">
                <a16:creationId xmlns:a16="http://schemas.microsoft.com/office/drawing/2014/main" id="{6041976F-C1A6-AF02-F948-8CC01B7D7991}"/>
              </a:ext>
            </a:extLst>
          </p:cNvPr>
          <p:cNvPicPr>
            <a:picLocks noChangeAspect="1"/>
          </p:cNvPicPr>
          <p:nvPr/>
        </p:nvPicPr>
        <p:blipFill>
          <a:blip r:embed="rId4"/>
          <a:stretch>
            <a:fillRect/>
          </a:stretch>
        </p:blipFill>
        <p:spPr>
          <a:xfrm>
            <a:off x="5856726" y="2581736"/>
            <a:ext cx="3166577" cy="4077859"/>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1787C3D-7695-A636-FAE2-645CCE513852}"/>
              </a:ext>
            </a:extLst>
          </p:cNvPr>
          <p:cNvCxnSpPr>
            <a:cxnSpLocks/>
          </p:cNvCxnSpPr>
          <p:nvPr/>
        </p:nvCxnSpPr>
        <p:spPr>
          <a:xfrm flipV="1">
            <a:off x="4084953" y="4359564"/>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7847BBE8-0E05-BF64-06D6-54F7C9FE375A}"/>
              </a:ext>
            </a:extLst>
          </p:cNvPr>
          <p:cNvCxnSpPr>
            <a:cxnSpLocks/>
          </p:cNvCxnSpPr>
          <p:nvPr/>
        </p:nvCxnSpPr>
        <p:spPr>
          <a:xfrm flipV="1">
            <a:off x="5856726" y="3763818"/>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7550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Save the DATE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2"/>
            <a:ext cx="7543800" cy="3960089"/>
          </a:xfrm>
        </p:spPr>
        <p:txBody>
          <a:bodyPr>
            <a:normAutofit/>
          </a:bodyPr>
          <a:lstStyle/>
          <a:p>
            <a:pPr marL="111125" indent="0" algn="ctr">
              <a:buNone/>
            </a:pPr>
            <a:r>
              <a:rPr lang="en-US" sz="1600" b="1" dirty="0"/>
              <a:t>Arizona Assessments Conference – September 17-19, 2024</a:t>
            </a:r>
          </a:p>
          <a:p>
            <a:pPr marL="111125" indent="0">
              <a:buNone/>
            </a:pPr>
            <a:endParaRPr lang="en-US" dirty="0"/>
          </a:p>
        </p:txBody>
      </p:sp>
      <p:pic>
        <p:nvPicPr>
          <p:cNvPr id="5" name="Picture 4" descr="Image of Arizona's State Assessment Conference Logo">
            <a:extLst>
              <a:ext uri="{FF2B5EF4-FFF2-40B4-BE49-F238E27FC236}">
                <a16:creationId xmlns:a16="http://schemas.microsoft.com/office/drawing/2014/main" id="{703C2697-8295-C27B-0732-8D0FF418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876597"/>
            <a:ext cx="7222733" cy="1976370"/>
          </a:xfrm>
          <a:prstGeom prst="rect">
            <a:avLst/>
          </a:prstGeom>
        </p:spPr>
      </p:pic>
      <p:sp>
        <p:nvSpPr>
          <p:cNvPr id="6" name="TextBox 5">
            <a:extLst>
              <a:ext uri="{FF2B5EF4-FFF2-40B4-BE49-F238E27FC236}">
                <a16:creationId xmlns:a16="http://schemas.microsoft.com/office/drawing/2014/main" id="{C322B255-61D2-289F-149A-534851FBBBF9}"/>
              </a:ext>
            </a:extLst>
          </p:cNvPr>
          <p:cNvSpPr txBox="1"/>
          <p:nvPr/>
        </p:nvSpPr>
        <p:spPr>
          <a:xfrm>
            <a:off x="2858653" y="5061382"/>
            <a:ext cx="5033596"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Lato" panose="020F0502020204030203" pitchFamily="34" charset="0"/>
              </a:rPr>
              <a:t>https://www.azed.gov/assessment/conference</a:t>
            </a:r>
          </a:p>
        </p:txBody>
      </p:sp>
    </p:spTree>
    <p:extLst>
      <p:ext uri="{BB962C8B-B14F-4D97-AF65-F5344CB8AC3E}">
        <p14:creationId xmlns:p14="http://schemas.microsoft.com/office/powerpoint/2010/main" val="131920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dirty="0">
                <a:latin typeface="Lato" panose="020F0502020204030203" pitchFamily="34" charset="0"/>
              </a:rPr>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1835" y="3190876"/>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2687170" y="2544545"/>
            <a:ext cx="4213013" cy="707886"/>
          </a:xfrm>
          <a:prstGeom prst="rect">
            <a:avLst/>
          </a:prstGeom>
          <a:noFill/>
        </p:spPr>
        <p:txBody>
          <a:bodyPr wrap="none" rtlCol="0">
            <a:spAutoFit/>
          </a:bodyPr>
          <a:lstStyle/>
          <a:p>
            <a:pPr algn="ctr" rtl="0" fontAlgn="base"/>
            <a:r>
              <a:rPr lang="en-US" sz="2000" b="1" dirty="0">
                <a:solidFill>
                  <a:srgbClr val="012169"/>
                </a:solidFill>
                <a:latin typeface="Lato" panose="020F0502020204030203" pitchFamily="34" charset="0"/>
              </a:rPr>
              <a:t>For questions, please contact us at: ​</a:t>
            </a:r>
          </a:p>
          <a:p>
            <a:pPr algn="ctr" rtl="0" fontAlgn="base"/>
            <a:r>
              <a:rPr lang="en-US" sz="2000" b="1" dirty="0">
                <a:solidFill>
                  <a:srgbClr val="012169"/>
                </a:solidFill>
                <a:latin typeface="Lato" panose="020F0502020204030203" pitchFamily="34" charset="0"/>
              </a:rPr>
              <a:t>Testing@azed.gov​</a:t>
            </a:r>
          </a:p>
        </p:txBody>
      </p:sp>
    </p:spTree>
    <p:extLst>
      <p:ext uri="{BB962C8B-B14F-4D97-AF65-F5344CB8AC3E}">
        <p14:creationId xmlns:p14="http://schemas.microsoft.com/office/powerpoint/2010/main" val="31837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F37-898D-4191-DCAD-1AFCD198E04E}"/>
              </a:ext>
            </a:extLst>
          </p:cNvPr>
          <p:cNvSpPr>
            <a:spLocks noGrp="1"/>
          </p:cNvSpPr>
          <p:nvPr>
            <p:ph type="title"/>
          </p:nvPr>
        </p:nvSpPr>
        <p:spPr>
          <a:xfrm>
            <a:off x="822960" y="942871"/>
            <a:ext cx="7543800" cy="587584"/>
          </a:xfrm>
        </p:spPr>
        <p:txBody>
          <a:bodyPr anchor="ctr">
            <a:normAutofit/>
          </a:bodyPr>
          <a:lstStyle/>
          <a:p>
            <a:r>
              <a:rPr lang="en-US" sz="1800" dirty="0"/>
              <a:t>AASA and AzSCI  Required training For Administration</a:t>
            </a:r>
          </a:p>
        </p:txBody>
      </p:sp>
      <p:graphicFrame>
        <p:nvGraphicFramePr>
          <p:cNvPr id="5" name="Content Placeholder 3">
            <a:extLst>
              <a:ext uri="{FF2B5EF4-FFF2-40B4-BE49-F238E27FC236}">
                <a16:creationId xmlns:a16="http://schemas.microsoft.com/office/drawing/2014/main" id="{54277FDA-D613-7235-3EE2-50F4B8E795F7}"/>
              </a:ext>
            </a:extLst>
          </p:cNvPr>
          <p:cNvGraphicFramePr>
            <a:graphicFrameLocks noGrp="1"/>
          </p:cNvGraphicFramePr>
          <p:nvPr>
            <p:ph idx="1"/>
            <p:extLst>
              <p:ext uri="{D42A27DB-BD31-4B8C-83A1-F6EECF244321}">
                <p14:modId xmlns:p14="http://schemas.microsoft.com/office/powerpoint/2010/main" val="845276436"/>
              </p:ext>
            </p:extLst>
          </p:nvPr>
        </p:nvGraphicFramePr>
        <p:xfrm>
          <a:off x="550506" y="1884267"/>
          <a:ext cx="8080310" cy="4143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83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9BDD-E4B5-735C-815D-2A45B450F8F0}"/>
              </a:ext>
            </a:extLst>
          </p:cNvPr>
          <p:cNvSpPr>
            <a:spLocks noGrp="1"/>
          </p:cNvSpPr>
          <p:nvPr>
            <p:ph type="ctrTitle"/>
          </p:nvPr>
        </p:nvSpPr>
        <p:spPr>
          <a:xfrm>
            <a:off x="822960" y="758952"/>
            <a:ext cx="7543800" cy="3566160"/>
          </a:xfrm>
        </p:spPr>
        <p:txBody>
          <a:bodyPr anchor="b">
            <a:normAutofit/>
          </a:bodyPr>
          <a:lstStyle/>
          <a:p>
            <a:r>
              <a:rPr lang="en-US" dirty="0"/>
              <a:t>WHO? You.</a:t>
            </a:r>
          </a:p>
        </p:txBody>
      </p:sp>
      <p:sp>
        <p:nvSpPr>
          <p:cNvPr id="3" name="Subtitle 2">
            <a:extLst>
              <a:ext uri="{FF2B5EF4-FFF2-40B4-BE49-F238E27FC236}">
                <a16:creationId xmlns:a16="http://schemas.microsoft.com/office/drawing/2014/main" id="{75CD7F46-9203-9D26-920F-0ED0D7DA64D9}"/>
              </a:ext>
            </a:extLst>
          </p:cNvPr>
          <p:cNvSpPr>
            <a:spLocks noGrp="1"/>
          </p:cNvSpPr>
          <p:nvPr>
            <p:ph type="subTitle" idx="1"/>
          </p:nvPr>
        </p:nvSpPr>
        <p:spPr>
          <a:xfrm>
            <a:off x="825038" y="4645152"/>
            <a:ext cx="7543800" cy="1143000"/>
          </a:xfrm>
        </p:spPr>
        <p:txBody>
          <a:bodyPr>
            <a:normAutofit/>
          </a:bodyPr>
          <a:lstStyle/>
          <a:p>
            <a:r>
              <a:rPr lang="en-US" dirty="0"/>
              <a:t>District Test Coordinator (DTC)</a:t>
            </a:r>
          </a:p>
        </p:txBody>
      </p:sp>
    </p:spTree>
    <p:extLst>
      <p:ext uri="{BB962C8B-B14F-4D97-AF65-F5344CB8AC3E}">
        <p14:creationId xmlns:p14="http://schemas.microsoft.com/office/powerpoint/2010/main" val="132147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6036-EE49-AC71-1565-BA08D758C1AE}"/>
              </a:ext>
            </a:extLst>
          </p:cNvPr>
          <p:cNvSpPr>
            <a:spLocks noGrp="1"/>
          </p:cNvSpPr>
          <p:nvPr>
            <p:ph type="title"/>
          </p:nvPr>
        </p:nvSpPr>
        <p:spPr/>
        <p:txBody>
          <a:bodyPr/>
          <a:lstStyle/>
          <a:p>
            <a:pPr algn="ctr"/>
            <a:r>
              <a:rPr lang="en-US" dirty="0">
                <a:latin typeface="Lato" panose="020F0502020204030203" pitchFamily="34" charset="0"/>
              </a:rPr>
              <a:t>Arizona’s Learning Management System</a:t>
            </a:r>
          </a:p>
        </p:txBody>
      </p:sp>
      <p:sp>
        <p:nvSpPr>
          <p:cNvPr id="4" name="Content Placeholder 3">
            <a:extLst>
              <a:ext uri="{FF2B5EF4-FFF2-40B4-BE49-F238E27FC236}">
                <a16:creationId xmlns:a16="http://schemas.microsoft.com/office/drawing/2014/main" id="{ACF15533-B356-4332-8FDE-6F620FBF5E5E}"/>
              </a:ext>
            </a:extLst>
          </p:cNvPr>
          <p:cNvSpPr>
            <a:spLocks noGrp="1"/>
          </p:cNvSpPr>
          <p:nvPr>
            <p:ph idx="1"/>
          </p:nvPr>
        </p:nvSpPr>
        <p:spPr>
          <a:xfrm>
            <a:off x="822960" y="2108202"/>
            <a:ext cx="7543800" cy="3760891"/>
          </a:xfrm>
        </p:spPr>
        <p:txBody>
          <a:bodyPr>
            <a:normAutofit/>
          </a:bodyPr>
          <a:lstStyle/>
          <a:p>
            <a:pPr>
              <a:buFont typeface="Wingdings" panose="05000000000000000000" pitchFamily="2" charset="2"/>
              <a:buChar char="ü"/>
            </a:pPr>
            <a:r>
              <a:rPr lang="en-US" dirty="0"/>
              <a:t>DTCs will be added to the system by Pearson and will receive a Welcome Email with information to access AzLMS.</a:t>
            </a:r>
          </a:p>
          <a:p>
            <a:pPr>
              <a:buFont typeface="Wingdings" panose="05000000000000000000" pitchFamily="2" charset="2"/>
              <a:buChar char="ü"/>
            </a:pPr>
            <a:r>
              <a:rPr lang="en-US" dirty="0"/>
              <a:t>If a DTC already has access to AzLMS for AZELLA, they will not receive a Welcome Email but will receive access to the training modules.</a:t>
            </a:r>
          </a:p>
          <a:p>
            <a:pPr>
              <a:buFont typeface="Wingdings" panose="05000000000000000000" pitchFamily="2" charset="2"/>
              <a:buChar char="ü"/>
            </a:pPr>
            <a:r>
              <a:rPr lang="en-US" dirty="0"/>
              <a:t>The DTC Welcome Email will come from </a:t>
            </a:r>
            <a:r>
              <a:rPr lang="en-US" dirty="0">
                <a:hlinkClick r:id="rId2"/>
              </a:rPr>
              <a:t>admin@adobelearningmanager.com</a:t>
            </a:r>
            <a:r>
              <a:rPr lang="en-US" dirty="0"/>
              <a:t> with the subject “Welcome to Arizona’s Learning Management System: Verification Required“. Check your junk or spam folder. </a:t>
            </a:r>
          </a:p>
          <a:p>
            <a:pPr>
              <a:buFont typeface="Wingdings" panose="05000000000000000000" pitchFamily="2" charset="2"/>
              <a:buChar char="ü"/>
            </a:pPr>
            <a:r>
              <a:rPr lang="en-US" dirty="0"/>
              <a:t>The Welcome Email will contain links that DTCs should send to testing staff so they can access trainings in AzLMS according to their user roles.</a:t>
            </a:r>
          </a:p>
          <a:p>
            <a:pPr>
              <a:buFont typeface="Wingdings" panose="05000000000000000000" pitchFamily="2" charset="2"/>
              <a:buChar char="ü"/>
            </a:pPr>
            <a:r>
              <a:rPr lang="en-US" dirty="0"/>
              <a:t>If a DTC received an AZELLA Welcome Email, the links included for testing staff are the same links that will be used for Achievement.</a:t>
            </a:r>
          </a:p>
        </p:txBody>
      </p:sp>
    </p:spTree>
    <p:extLst>
      <p:ext uri="{BB962C8B-B14F-4D97-AF65-F5344CB8AC3E}">
        <p14:creationId xmlns:p14="http://schemas.microsoft.com/office/powerpoint/2010/main" val="368188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6036-EE49-AC71-1565-BA08D758C1AE}"/>
              </a:ext>
            </a:extLst>
          </p:cNvPr>
          <p:cNvSpPr>
            <a:spLocks noGrp="1"/>
          </p:cNvSpPr>
          <p:nvPr>
            <p:ph type="title"/>
          </p:nvPr>
        </p:nvSpPr>
        <p:spPr>
          <a:xfrm>
            <a:off x="896815" y="942870"/>
            <a:ext cx="3289739" cy="1292750"/>
          </a:xfrm>
        </p:spPr>
        <p:txBody>
          <a:bodyPr anchor="ctr">
            <a:normAutofit/>
          </a:bodyPr>
          <a:lstStyle/>
          <a:p>
            <a:r>
              <a:rPr lang="en-US" dirty="0"/>
              <a:t>Arizona’s Learning Management System</a:t>
            </a:r>
          </a:p>
        </p:txBody>
      </p:sp>
      <p:sp>
        <p:nvSpPr>
          <p:cNvPr id="4" name="Content Placeholder 3">
            <a:extLst>
              <a:ext uri="{FF2B5EF4-FFF2-40B4-BE49-F238E27FC236}">
                <a16:creationId xmlns:a16="http://schemas.microsoft.com/office/drawing/2014/main" id="{ACF15533-B356-4332-8FDE-6F620FBF5E5E}"/>
              </a:ext>
            </a:extLst>
          </p:cNvPr>
          <p:cNvSpPr>
            <a:spLocks noGrp="1"/>
          </p:cNvSpPr>
          <p:nvPr>
            <p:ph sz="half" idx="2"/>
          </p:nvPr>
        </p:nvSpPr>
        <p:spPr>
          <a:xfrm>
            <a:off x="896815" y="2281658"/>
            <a:ext cx="3289750" cy="3633471"/>
          </a:xfrm>
        </p:spPr>
        <p:txBody>
          <a:bodyPr>
            <a:normAutofit/>
          </a:bodyPr>
          <a:lstStyle/>
          <a:p>
            <a:pPr marL="0" indent="0">
              <a:buNone/>
            </a:pPr>
            <a:r>
              <a:rPr lang="en-US" sz="1400" dirty="0"/>
              <a:t>DTCs will have two roles in their AzLMS account – </a:t>
            </a:r>
            <a:r>
              <a:rPr lang="en-US" sz="1400" b="1" dirty="0"/>
              <a:t>Learner</a:t>
            </a:r>
            <a:r>
              <a:rPr lang="en-US" sz="1400" dirty="0"/>
              <a:t> and </a:t>
            </a:r>
            <a:r>
              <a:rPr lang="en-US" sz="1400" b="1" dirty="0"/>
              <a:t>Manager</a:t>
            </a:r>
          </a:p>
          <a:p>
            <a:pPr marL="0" indent="0">
              <a:buNone/>
            </a:pPr>
            <a:endParaRPr lang="en-US" sz="1400" b="1" dirty="0"/>
          </a:p>
          <a:p>
            <a:pPr lvl="1">
              <a:buFont typeface="Wingdings" panose="05000000000000000000" pitchFamily="2" charset="2"/>
              <a:buChar char="Ø"/>
            </a:pPr>
            <a:r>
              <a:rPr lang="en-US" sz="1400" dirty="0"/>
              <a:t>Use the </a:t>
            </a:r>
            <a:r>
              <a:rPr lang="en-US" sz="1400" b="1" dirty="0"/>
              <a:t>Manager</a:t>
            </a:r>
            <a:r>
              <a:rPr lang="en-US" sz="1400" dirty="0"/>
              <a:t> role to access AzLMS reports to track and confirm completion of training for users (test administrators and other testing staff)</a:t>
            </a:r>
            <a:endParaRPr lang="en-US" sz="1400" b="1" dirty="0"/>
          </a:p>
          <a:p>
            <a:pPr marL="150876" lvl="1" indent="0">
              <a:buNone/>
            </a:pPr>
            <a:endParaRPr lang="en-US" sz="1400" b="1" dirty="0"/>
          </a:p>
          <a:p>
            <a:pPr lvl="1">
              <a:buFont typeface="Wingdings" panose="05000000000000000000" pitchFamily="2" charset="2"/>
              <a:buChar char="Ø"/>
            </a:pPr>
            <a:r>
              <a:rPr lang="en-US" sz="1400" dirty="0"/>
              <a:t>DTCs must </a:t>
            </a:r>
            <a:r>
              <a:rPr lang="en-US" sz="1400" b="1" dirty="0"/>
              <a:t>complete training </a:t>
            </a:r>
            <a:r>
              <a:rPr lang="en-US" sz="1400" dirty="0"/>
              <a:t>under the </a:t>
            </a:r>
            <a:r>
              <a:rPr lang="en-US" sz="1400" b="1" dirty="0"/>
              <a:t>Learner</a:t>
            </a:r>
            <a:r>
              <a:rPr lang="en-US" sz="1400" dirty="0"/>
              <a:t> role using the </a:t>
            </a:r>
            <a:r>
              <a:rPr lang="en-US" sz="1400" b="1" dirty="0"/>
              <a:t>District Test Coordinator tag</a:t>
            </a:r>
          </a:p>
          <a:p>
            <a:pPr marL="0" indent="0">
              <a:buNone/>
            </a:pPr>
            <a:endParaRPr lang="en-US" dirty="0"/>
          </a:p>
          <a:p>
            <a:pPr marL="0" indent="0">
              <a:buNone/>
            </a:pPr>
            <a:endParaRPr lang="en-US" dirty="0"/>
          </a:p>
        </p:txBody>
      </p:sp>
      <p:pic>
        <p:nvPicPr>
          <p:cNvPr id="5" name="Picture Placeholder 4">
            <a:extLst>
              <a:ext uri="{FF2B5EF4-FFF2-40B4-BE49-F238E27FC236}">
                <a16:creationId xmlns:a16="http://schemas.microsoft.com/office/drawing/2014/main" id="{0EF2ABF0-AA7C-8AC3-DA83-7CC4A6A2EFFE}"/>
              </a:ext>
            </a:extLst>
          </p:cNvPr>
          <p:cNvPicPr>
            <a:picLocks noGrp="1" noChangeAspect="1"/>
          </p:cNvPicPr>
          <p:nvPr>
            <p:ph type="pic" sz="quarter" idx="13"/>
          </p:nvPr>
        </p:nvPicPr>
        <p:blipFill rotWithShape="1">
          <a:blip r:embed="rId3"/>
          <a:srcRect r="-1" b="4373"/>
          <a:stretch/>
        </p:blipFill>
        <p:spPr>
          <a:xfrm>
            <a:off x="4957436" y="633876"/>
            <a:ext cx="3710313" cy="5591175"/>
          </a:xfrm>
          <a:noFill/>
        </p:spPr>
      </p:pic>
    </p:spTree>
    <p:extLst>
      <p:ext uri="{BB962C8B-B14F-4D97-AF65-F5344CB8AC3E}">
        <p14:creationId xmlns:p14="http://schemas.microsoft.com/office/powerpoint/2010/main" val="257634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A617-5A10-6A81-826D-8A81E562251D}"/>
              </a:ext>
            </a:extLst>
          </p:cNvPr>
          <p:cNvSpPr>
            <a:spLocks noGrp="1"/>
          </p:cNvSpPr>
          <p:nvPr>
            <p:ph type="title"/>
          </p:nvPr>
        </p:nvSpPr>
        <p:spPr/>
        <p:txBody>
          <a:bodyPr>
            <a:normAutofit/>
          </a:bodyPr>
          <a:lstStyle/>
          <a:p>
            <a:pPr algn="ctr"/>
            <a:r>
              <a:rPr lang="en-US" dirty="0"/>
              <a:t>Training requirements by user role</a:t>
            </a:r>
          </a:p>
        </p:txBody>
      </p:sp>
      <p:pic>
        <p:nvPicPr>
          <p:cNvPr id="7" name="Picture 6">
            <a:extLst>
              <a:ext uri="{FF2B5EF4-FFF2-40B4-BE49-F238E27FC236}">
                <a16:creationId xmlns:a16="http://schemas.microsoft.com/office/drawing/2014/main" id="{F2CD2AA7-E5FA-17F3-D5EA-C13C9F90D35F}"/>
              </a:ext>
            </a:extLst>
          </p:cNvPr>
          <p:cNvPicPr>
            <a:picLocks noChangeAspect="1"/>
          </p:cNvPicPr>
          <p:nvPr/>
        </p:nvPicPr>
        <p:blipFill>
          <a:blip r:embed="rId3"/>
          <a:stretch>
            <a:fillRect/>
          </a:stretch>
        </p:blipFill>
        <p:spPr>
          <a:xfrm>
            <a:off x="4572000" y="1911385"/>
            <a:ext cx="3759289" cy="4372105"/>
          </a:xfrm>
          <a:prstGeom prst="rect">
            <a:avLst/>
          </a:prstGeom>
        </p:spPr>
      </p:pic>
      <p:pic>
        <p:nvPicPr>
          <p:cNvPr id="11" name="Picture 10">
            <a:extLst>
              <a:ext uri="{FF2B5EF4-FFF2-40B4-BE49-F238E27FC236}">
                <a16:creationId xmlns:a16="http://schemas.microsoft.com/office/drawing/2014/main" id="{100D599F-37CB-EE66-AEF1-6B6208D331E8}"/>
              </a:ext>
            </a:extLst>
          </p:cNvPr>
          <p:cNvPicPr>
            <a:picLocks noChangeAspect="1"/>
          </p:cNvPicPr>
          <p:nvPr/>
        </p:nvPicPr>
        <p:blipFill>
          <a:blip r:embed="rId4"/>
          <a:stretch>
            <a:fillRect/>
          </a:stretch>
        </p:blipFill>
        <p:spPr>
          <a:xfrm>
            <a:off x="975675" y="2050012"/>
            <a:ext cx="2380952" cy="1657143"/>
          </a:xfrm>
          <a:prstGeom prst="rect">
            <a:avLst/>
          </a:prstGeom>
        </p:spPr>
      </p:pic>
      <p:sp>
        <p:nvSpPr>
          <p:cNvPr id="13" name="TextBox 12">
            <a:extLst>
              <a:ext uri="{FF2B5EF4-FFF2-40B4-BE49-F238E27FC236}">
                <a16:creationId xmlns:a16="http://schemas.microsoft.com/office/drawing/2014/main" id="{4BFA1532-6BD2-669A-90C1-8F784DB5335E}"/>
              </a:ext>
            </a:extLst>
          </p:cNvPr>
          <p:cNvSpPr txBox="1"/>
          <p:nvPr/>
        </p:nvSpPr>
        <p:spPr>
          <a:xfrm>
            <a:off x="822960" y="4097437"/>
            <a:ext cx="3491588" cy="1454244"/>
          </a:xfrm>
          <a:prstGeom prst="rect">
            <a:avLst/>
          </a:prstGeom>
          <a:noFill/>
        </p:spPr>
        <p:txBody>
          <a:bodyPr wrap="square" rtlCol="0">
            <a:spAutoFit/>
          </a:bodyPr>
          <a:lstStyle/>
          <a:p>
            <a:r>
              <a:rPr lang="en-US" sz="1500" b="1" dirty="0">
                <a:solidFill>
                  <a:srgbClr val="0070C0"/>
                </a:solidFill>
                <a:hlinkClick r:id="rId5">
                  <a:extLst>
                    <a:ext uri="{A12FA001-AC4F-418D-AE19-62706E023703}">
                      <ahyp:hlinkClr xmlns:ahyp="http://schemas.microsoft.com/office/drawing/2018/hyperlinkcolor" val="tx"/>
                    </a:ext>
                  </a:extLst>
                </a:hlinkClick>
              </a:rPr>
              <a:t>Achievement Assessments Training Requirements</a:t>
            </a:r>
            <a:endParaRPr lang="en-US" sz="1500" b="1" dirty="0">
              <a:solidFill>
                <a:srgbClr val="0070C0"/>
              </a:solidFill>
            </a:endParaRPr>
          </a:p>
          <a:p>
            <a:pPr marL="285750" indent="-285750">
              <a:buFont typeface="Courier New" panose="02070309020205020404" pitchFamily="49" charset="0"/>
              <a:buChar char="o"/>
            </a:pPr>
            <a:r>
              <a:rPr lang="en-US" sz="1350" dirty="0">
                <a:solidFill>
                  <a:srgbClr val="002D72"/>
                </a:solidFill>
              </a:rPr>
              <a:t>Available in AzLMS</a:t>
            </a:r>
          </a:p>
          <a:p>
            <a:pPr marL="285750" indent="-285750">
              <a:buFont typeface="Courier New" panose="02070309020205020404" pitchFamily="49" charset="0"/>
              <a:buChar char="o"/>
            </a:pPr>
            <a:r>
              <a:rPr lang="en-US" sz="1350" dirty="0">
                <a:solidFill>
                  <a:srgbClr val="002D72"/>
                </a:solidFill>
              </a:rPr>
              <a:t>Available on Achievement DTC webpage</a:t>
            </a:r>
          </a:p>
          <a:p>
            <a:pPr marL="285750" indent="-285750">
              <a:buFont typeface="Courier New" panose="02070309020205020404" pitchFamily="49" charset="0"/>
              <a:buChar char="o"/>
            </a:pPr>
            <a:endParaRPr lang="en-US" dirty="0">
              <a:solidFill>
                <a:srgbClr val="002D72"/>
              </a:solidFill>
            </a:endParaRPr>
          </a:p>
        </p:txBody>
      </p:sp>
    </p:spTree>
    <p:extLst>
      <p:ext uri="{BB962C8B-B14F-4D97-AF65-F5344CB8AC3E}">
        <p14:creationId xmlns:p14="http://schemas.microsoft.com/office/powerpoint/2010/main" val="389364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270-769D-C4D9-DF20-36F1BEEFF4E1}"/>
              </a:ext>
            </a:extLst>
          </p:cNvPr>
          <p:cNvSpPr>
            <a:spLocks noGrp="1"/>
          </p:cNvSpPr>
          <p:nvPr>
            <p:ph type="ctrTitle"/>
          </p:nvPr>
        </p:nvSpPr>
        <p:spPr>
          <a:xfrm>
            <a:off x="822960" y="758952"/>
            <a:ext cx="7543800" cy="3566160"/>
          </a:xfrm>
        </p:spPr>
        <p:txBody>
          <a:bodyPr anchor="b">
            <a:normAutofit/>
          </a:bodyPr>
          <a:lstStyle/>
          <a:p>
            <a:r>
              <a:rPr lang="en-US" dirty="0"/>
              <a:t>WHAT?</a:t>
            </a:r>
          </a:p>
        </p:txBody>
      </p:sp>
      <p:sp>
        <p:nvSpPr>
          <p:cNvPr id="7" name="Subtitle 2">
            <a:extLst>
              <a:ext uri="{FF2B5EF4-FFF2-40B4-BE49-F238E27FC236}">
                <a16:creationId xmlns:a16="http://schemas.microsoft.com/office/drawing/2014/main" id="{7A02902E-56C5-8A22-E510-AF4DD54E2048}"/>
              </a:ext>
            </a:extLst>
          </p:cNvPr>
          <p:cNvSpPr>
            <a:spLocks noGrp="1"/>
          </p:cNvSpPr>
          <p:nvPr>
            <p:ph type="subTitle" idx="1"/>
          </p:nvPr>
        </p:nvSpPr>
        <p:spPr>
          <a:xfrm>
            <a:off x="825038" y="4645152"/>
            <a:ext cx="7543800" cy="1143000"/>
          </a:xfrm>
        </p:spPr>
        <p:txBody>
          <a:bodyPr>
            <a:normAutofit/>
          </a:bodyPr>
          <a:lstStyle/>
          <a:p>
            <a:r>
              <a:rPr lang="en-US" dirty="0"/>
              <a:t>What is AZLMS?</a:t>
            </a:r>
          </a:p>
        </p:txBody>
      </p:sp>
    </p:spTree>
    <p:extLst>
      <p:ext uri="{BB962C8B-B14F-4D97-AF65-F5344CB8AC3E}">
        <p14:creationId xmlns:p14="http://schemas.microsoft.com/office/powerpoint/2010/main" val="1279015523"/>
      </p:ext>
    </p:extLst>
  </p:cSld>
  <p:clrMapOvr>
    <a:masterClrMapping/>
  </p:clrMapOvr>
</p:sld>
</file>

<file path=ppt/theme/theme1.xml><?xml version="1.0" encoding="utf-8"?>
<a:theme xmlns:a="http://schemas.openxmlformats.org/drawingml/2006/main" name="PPT Slide Branding Color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40D4C673-A05C-4C02-8D15-F4831923C207}"/>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ASMT PPT Template 2023" id="{3B9F504A-A9D2-47EB-9F13-0E37F4E49BC1}" vid="{71CF6D5B-8EF5-4D10-96A2-F3AAD9CAEAAF}"/>
    </a:ext>
  </a:extLst>
</a:theme>
</file>

<file path=ppt/theme/theme3.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2809B-8AE2-407A-8E04-BBF543FBFE91}">
  <ds:schemaRefs>
    <ds:schemaRef ds:uri="http://schemas.microsoft.com/sharepoint/v3/contenttype/forms"/>
  </ds:schemaRefs>
</ds:datastoreItem>
</file>

<file path=customXml/itemProps2.xml><?xml version="1.0" encoding="utf-8"?>
<ds:datastoreItem xmlns:ds="http://schemas.openxmlformats.org/officeDocument/2006/customXml" ds:itemID="{17F7CDA3-AFA6-4CE9-9AAA-681AEFAAEECD}">
  <ds:schemaRefs>
    <ds:schemaRef ds:uri="706439f8-ebba-4ce4-b958-803c1eb9b874"/>
    <ds:schemaRef ds:uri="a4dfd924-02c8-402c-98c2-19747c654676"/>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1166</TotalTime>
  <Words>1178</Words>
  <Application>Microsoft Office PowerPoint</Application>
  <PresentationFormat>On-screen Show (4:3)</PresentationFormat>
  <Paragraphs>151</Paragraphs>
  <Slides>34</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Courier New</vt:lpstr>
      <vt:lpstr>Lato</vt:lpstr>
      <vt:lpstr>Montserrat</vt:lpstr>
      <vt:lpstr>Wingdings</vt:lpstr>
      <vt:lpstr>PPT Slide Branding Color Theme</vt:lpstr>
      <vt:lpstr>ADE PPT_template</vt:lpstr>
      <vt:lpstr>2023 Updated Branding PPT Theme</vt:lpstr>
      <vt:lpstr>Welcome to Webinar #7: AZ Learning Management System (AZ LMS)</vt:lpstr>
      <vt:lpstr>Friday Focus Webinar #7: Arizona Learning Management System (az LMS)</vt:lpstr>
      <vt:lpstr>Welcome and Overview</vt:lpstr>
      <vt:lpstr>AASA and AzSCI  Required training For Administration</vt:lpstr>
      <vt:lpstr>WHO? You.</vt:lpstr>
      <vt:lpstr>Arizona’s Learning Management System</vt:lpstr>
      <vt:lpstr>Arizona’s Learning Management System</vt:lpstr>
      <vt:lpstr>Training requirements by user role</vt:lpstr>
      <vt:lpstr>WHAT?</vt:lpstr>
      <vt:lpstr>Transition to Arizona's Learning Management System (AZLMS)</vt:lpstr>
      <vt:lpstr>Arizona’s Learning Management System</vt:lpstr>
      <vt:lpstr>Arizona’s Learning Management System</vt:lpstr>
      <vt:lpstr>AASA and AzSCI  Required training For Administration</vt:lpstr>
      <vt:lpstr>AASA and AzSCI  Required training For Administration</vt:lpstr>
      <vt:lpstr>Resources for each training module</vt:lpstr>
      <vt:lpstr>WHEN?</vt:lpstr>
      <vt:lpstr>AZLMS Training Window</vt:lpstr>
      <vt:lpstr>WHEre?</vt:lpstr>
      <vt:lpstr>AzLMS</vt:lpstr>
      <vt:lpstr>WHY?</vt:lpstr>
      <vt:lpstr>ADE is committed to Improving Tools</vt:lpstr>
      <vt:lpstr>How to…</vt:lpstr>
      <vt:lpstr>Learner Self-Registration </vt:lpstr>
      <vt:lpstr>Questions?</vt:lpstr>
      <vt:lpstr>LMS Overview - Learner Role </vt:lpstr>
      <vt:lpstr>Questions?</vt:lpstr>
      <vt:lpstr>LMS Overview - Manager Role </vt:lpstr>
      <vt:lpstr>Questions?</vt:lpstr>
      <vt:lpstr>Resources</vt:lpstr>
      <vt:lpstr>resources</vt:lpstr>
      <vt:lpstr>Assessment Webinar Series - POSTED</vt:lpstr>
      <vt:lpstr>Save the DATE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ASMT PPT Template Standard</dc:title>
  <dc:creator>Klepk, Sabiha</dc:creator>
  <cp:keywords>ADE ASMT PPT Template</cp:keywords>
  <cp:lastModifiedBy>Middlebrook, Candis</cp:lastModifiedBy>
  <cp:revision>22</cp:revision>
  <dcterms:created xsi:type="dcterms:W3CDTF">2023-05-16T15:14:51Z</dcterms:created>
  <dcterms:modified xsi:type="dcterms:W3CDTF">2023-12-15T21:34:08Z</dcterms:modified>
</cp:coreProperties>
</file>