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67" r:id="rId2"/>
    <p:sldMasterId id="2147483660" r:id="rId3"/>
  </p:sldMasterIdLst>
  <p:notesMasterIdLst>
    <p:notesMasterId r:id="rId42"/>
  </p:notesMasterIdLst>
  <p:sldIdLst>
    <p:sldId id="355" r:id="rId4"/>
    <p:sldId id="873" r:id="rId5"/>
    <p:sldId id="435" r:id="rId6"/>
    <p:sldId id="398" r:id="rId7"/>
    <p:sldId id="418" r:id="rId8"/>
    <p:sldId id="419" r:id="rId9"/>
    <p:sldId id="422" r:id="rId10"/>
    <p:sldId id="840" r:id="rId11"/>
    <p:sldId id="841" r:id="rId12"/>
    <p:sldId id="843" r:id="rId13"/>
    <p:sldId id="842" r:id="rId14"/>
    <p:sldId id="844" r:id="rId15"/>
    <p:sldId id="423" r:id="rId16"/>
    <p:sldId id="847" r:id="rId17"/>
    <p:sldId id="848" r:id="rId18"/>
    <p:sldId id="849" r:id="rId19"/>
    <p:sldId id="851" r:id="rId20"/>
    <p:sldId id="850" r:id="rId21"/>
    <p:sldId id="856" r:id="rId22"/>
    <p:sldId id="599" r:id="rId23"/>
    <p:sldId id="870" r:id="rId24"/>
    <p:sldId id="872" r:id="rId25"/>
    <p:sldId id="420" r:id="rId26"/>
    <p:sldId id="421" r:id="rId27"/>
    <p:sldId id="860" r:id="rId28"/>
    <p:sldId id="861" r:id="rId29"/>
    <p:sldId id="862" r:id="rId30"/>
    <p:sldId id="863" r:id="rId31"/>
    <p:sldId id="864" r:id="rId32"/>
    <p:sldId id="865" r:id="rId33"/>
    <p:sldId id="866" r:id="rId34"/>
    <p:sldId id="867" r:id="rId35"/>
    <p:sldId id="868" r:id="rId36"/>
    <p:sldId id="869" r:id="rId37"/>
    <p:sldId id="846" r:id="rId38"/>
    <p:sldId id="859" r:id="rId39"/>
    <p:sldId id="417" r:id="rId40"/>
    <p:sldId id="364" r:id="rId4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80494" autoAdjust="0"/>
  </p:normalViewPr>
  <p:slideViewPr>
    <p:cSldViewPr snapToGrid="0">
      <p:cViewPr varScale="1">
        <p:scale>
          <a:sx n="92" d="100"/>
          <a:sy n="92" d="100"/>
        </p:scale>
        <p:origin x="1398" y="78"/>
      </p:cViewPr>
      <p:guideLst/>
    </p:cSldViewPr>
  </p:slideViewPr>
  <p:notesTextViewPr>
    <p:cViewPr>
      <p:scale>
        <a:sx n="100" d="100"/>
        <a:sy n="100" d="100"/>
      </p:scale>
      <p:origin x="0" y="0"/>
    </p:cViewPr>
  </p:notesTextViewPr>
  <p:sorterViewPr>
    <p:cViewPr>
      <p:scale>
        <a:sx n="75" d="100"/>
        <a:sy n="75" d="100"/>
      </p:scale>
      <p:origin x="0" y="-1094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2990260-868C-4B64-9352-9D02E5B67DA6}" type="doc">
      <dgm:prSet loTypeId="urn:microsoft.com/office/officeart/2005/8/layout/StepDownProcess" loCatId="process" qsTypeId="urn:microsoft.com/office/officeart/2005/8/quickstyle/simple1" qsCatId="simple" csTypeId="urn:microsoft.com/office/officeart/2005/8/colors/colorful5" csCatId="colorful" phldr="1"/>
      <dgm:spPr/>
      <dgm:t>
        <a:bodyPr/>
        <a:lstStyle/>
        <a:p>
          <a:endParaRPr lang="en-US"/>
        </a:p>
      </dgm:t>
    </dgm:pt>
    <dgm:pt modelId="{DF544E41-4C3C-4A9B-A2C7-7F008646E0A4}">
      <dgm:prSet phldrT="[Text]"/>
      <dgm:spPr>
        <a:solidFill>
          <a:srgbClr val="143F90"/>
        </a:solidFill>
      </dgm:spPr>
      <dgm:t>
        <a:bodyPr/>
        <a:lstStyle/>
        <a:p>
          <a:r>
            <a:rPr lang="en-US" dirty="0"/>
            <a:t>6 grade levels/grade bands</a:t>
          </a:r>
        </a:p>
      </dgm:t>
    </dgm:pt>
    <dgm:pt modelId="{D02E9F3F-A622-4C54-A27B-281BE2648D05}" type="parTrans" cxnId="{85CF33E5-2071-42C3-A344-0A297E60930E}">
      <dgm:prSet/>
      <dgm:spPr/>
      <dgm:t>
        <a:bodyPr/>
        <a:lstStyle/>
        <a:p>
          <a:endParaRPr lang="en-US"/>
        </a:p>
      </dgm:t>
    </dgm:pt>
    <dgm:pt modelId="{4664EC49-E637-4E47-A69D-FF7F6F2000FF}" type="sibTrans" cxnId="{85CF33E5-2071-42C3-A344-0A297E60930E}">
      <dgm:prSet/>
      <dgm:spPr/>
      <dgm:t>
        <a:bodyPr/>
        <a:lstStyle/>
        <a:p>
          <a:endParaRPr lang="en-US"/>
        </a:p>
      </dgm:t>
    </dgm:pt>
    <dgm:pt modelId="{18190517-4296-4AD5-9EAC-539419E5FB3E}">
      <dgm:prSet phldrT="[Text]" custT="1"/>
      <dgm:spPr/>
      <dgm:t>
        <a:bodyPr/>
        <a:lstStyle/>
        <a:p>
          <a:r>
            <a:rPr lang="en-US" sz="1800" b="0" i="0" u="none" strike="noStrike" baseline="0" dirty="0">
              <a:solidFill>
                <a:schemeClr val="tx1">
                  <a:lumMod val="75000"/>
                  <a:lumOff val="25000"/>
                </a:schemeClr>
              </a:solidFill>
              <a:latin typeface="+mj-lt"/>
            </a:rPr>
            <a:t>K</a:t>
          </a:r>
          <a:r>
            <a:rPr lang="en-US" sz="1800" b="0" i="0" u="none" strike="noStrike" baseline="0" dirty="0">
              <a:solidFill>
                <a:schemeClr val="tx1"/>
              </a:solidFill>
              <a:latin typeface="+mj-lt"/>
            </a:rPr>
            <a:t>indergarten; grade 1; and grade bands 2–3, 4–5, 6–8, and 9–12</a:t>
          </a:r>
          <a:endParaRPr lang="en-US" sz="1800" dirty="0">
            <a:solidFill>
              <a:schemeClr val="tx1"/>
            </a:solidFill>
            <a:latin typeface="+mj-lt"/>
          </a:endParaRPr>
        </a:p>
      </dgm:t>
    </dgm:pt>
    <dgm:pt modelId="{49EE4758-3B5F-44A3-9E61-933AC5981346}" type="parTrans" cxnId="{153DCF7E-B6C9-4A6C-8E60-50054EBBB88C}">
      <dgm:prSet/>
      <dgm:spPr/>
      <dgm:t>
        <a:bodyPr/>
        <a:lstStyle/>
        <a:p>
          <a:endParaRPr lang="en-US"/>
        </a:p>
      </dgm:t>
    </dgm:pt>
    <dgm:pt modelId="{F9B43E06-9DC8-4E11-BC07-191C1169E13B}" type="sibTrans" cxnId="{153DCF7E-B6C9-4A6C-8E60-50054EBBB88C}">
      <dgm:prSet/>
      <dgm:spPr/>
      <dgm:t>
        <a:bodyPr/>
        <a:lstStyle/>
        <a:p>
          <a:endParaRPr lang="en-US"/>
        </a:p>
      </dgm:t>
    </dgm:pt>
    <dgm:pt modelId="{31A9BE98-8993-4E93-8585-7A686E1B191F}">
      <dgm:prSet phldrT="[Text]"/>
      <dgm:spPr>
        <a:solidFill>
          <a:srgbClr val="CE446A"/>
        </a:solidFill>
      </dgm:spPr>
      <dgm:t>
        <a:bodyPr/>
        <a:lstStyle/>
        <a:p>
          <a:r>
            <a:rPr lang="en-US" dirty="0">
              <a:solidFill>
                <a:schemeClr val="tx1"/>
              </a:solidFill>
            </a:rPr>
            <a:t>10 standards</a:t>
          </a:r>
        </a:p>
      </dgm:t>
    </dgm:pt>
    <dgm:pt modelId="{54346E66-1E78-43BE-855C-9AA7B97CA6A9}" type="parTrans" cxnId="{7CB25F6F-E6FA-4834-81E5-1E4F62990A90}">
      <dgm:prSet/>
      <dgm:spPr/>
      <dgm:t>
        <a:bodyPr/>
        <a:lstStyle/>
        <a:p>
          <a:endParaRPr lang="en-US"/>
        </a:p>
      </dgm:t>
    </dgm:pt>
    <dgm:pt modelId="{04F6F8FC-2186-44D0-A0E3-2B1AE0C75A54}" type="sibTrans" cxnId="{7CB25F6F-E6FA-4834-81E5-1E4F62990A90}">
      <dgm:prSet/>
      <dgm:spPr/>
      <dgm:t>
        <a:bodyPr/>
        <a:lstStyle/>
        <a:p>
          <a:endParaRPr lang="en-US"/>
        </a:p>
      </dgm:t>
    </dgm:pt>
    <dgm:pt modelId="{7F1BCA88-527B-4ED5-9F53-A9E28AD268ED}">
      <dgm:prSet phldrT="[Text]" custT="1"/>
      <dgm:spPr/>
      <dgm:t>
        <a:bodyPr/>
        <a:lstStyle/>
        <a:p>
          <a:r>
            <a:rPr lang="en-US" sz="1800" dirty="0">
              <a:solidFill>
                <a:schemeClr val="tx1"/>
              </a:solidFill>
              <a:latin typeface="+mj-lt"/>
            </a:rPr>
            <a:t>common across the grade levels/grade bands</a:t>
          </a:r>
        </a:p>
      </dgm:t>
    </dgm:pt>
    <dgm:pt modelId="{C98C4E81-D806-4B24-9DD3-225B120FBDAC}" type="parTrans" cxnId="{145820A1-47BE-4808-B9E0-311E6E2E50F6}">
      <dgm:prSet/>
      <dgm:spPr/>
      <dgm:t>
        <a:bodyPr/>
        <a:lstStyle/>
        <a:p>
          <a:endParaRPr lang="en-US"/>
        </a:p>
      </dgm:t>
    </dgm:pt>
    <dgm:pt modelId="{30EC5FA0-0282-4985-B3BD-505E227FA10B}" type="sibTrans" cxnId="{145820A1-47BE-4808-B9E0-311E6E2E50F6}">
      <dgm:prSet/>
      <dgm:spPr/>
      <dgm:t>
        <a:bodyPr/>
        <a:lstStyle/>
        <a:p>
          <a:endParaRPr lang="en-US"/>
        </a:p>
      </dgm:t>
    </dgm:pt>
    <dgm:pt modelId="{42D465B1-1FF2-4A91-B2F1-9CBF4F2F69B0}">
      <dgm:prSet phldrT="[Text]"/>
      <dgm:spPr>
        <a:solidFill>
          <a:srgbClr val="FDBD3F"/>
        </a:solidFill>
      </dgm:spPr>
      <dgm:t>
        <a:bodyPr/>
        <a:lstStyle/>
        <a:p>
          <a:r>
            <a:rPr lang="en-US" dirty="0">
              <a:solidFill>
                <a:schemeClr val="tx1"/>
              </a:solidFill>
            </a:rPr>
            <a:t>3 proficiency levels</a:t>
          </a:r>
        </a:p>
      </dgm:t>
    </dgm:pt>
    <dgm:pt modelId="{491DD6E1-9118-4296-AEDB-D3170163AC09}" type="parTrans" cxnId="{835CA606-978C-41E4-AE2E-2E716EF4434D}">
      <dgm:prSet/>
      <dgm:spPr/>
      <dgm:t>
        <a:bodyPr/>
        <a:lstStyle/>
        <a:p>
          <a:endParaRPr lang="en-US"/>
        </a:p>
      </dgm:t>
    </dgm:pt>
    <dgm:pt modelId="{3DBE828E-B16C-4E88-B099-B28B1F14B7E6}" type="sibTrans" cxnId="{835CA606-978C-41E4-AE2E-2E716EF4434D}">
      <dgm:prSet/>
      <dgm:spPr/>
      <dgm:t>
        <a:bodyPr/>
        <a:lstStyle/>
        <a:p>
          <a:endParaRPr lang="en-US"/>
        </a:p>
      </dgm:t>
    </dgm:pt>
    <dgm:pt modelId="{3CEAB901-AC14-43DE-94BF-FCF706DEE943}">
      <dgm:prSet phldrT="[Text]" custT="1"/>
      <dgm:spPr/>
      <dgm:t>
        <a:bodyPr/>
        <a:lstStyle/>
        <a:p>
          <a:r>
            <a:rPr lang="en-US" sz="1800" dirty="0">
              <a:solidFill>
                <a:schemeClr val="tx1"/>
              </a:solidFill>
              <a:latin typeface="+mj-lt"/>
            </a:rPr>
            <a:t>low, mid, and high</a:t>
          </a:r>
        </a:p>
      </dgm:t>
    </dgm:pt>
    <dgm:pt modelId="{7BA1F401-6FD8-4ED5-9D99-A1C3B70224D9}" type="parTrans" cxnId="{D1333F19-8E6C-4EFB-B778-6513F1881390}">
      <dgm:prSet/>
      <dgm:spPr/>
      <dgm:t>
        <a:bodyPr/>
        <a:lstStyle/>
        <a:p>
          <a:endParaRPr lang="en-US"/>
        </a:p>
      </dgm:t>
    </dgm:pt>
    <dgm:pt modelId="{15859FDD-6185-48B6-BB89-22DF91CC2DEE}" type="sibTrans" cxnId="{D1333F19-8E6C-4EFB-B778-6513F1881390}">
      <dgm:prSet/>
      <dgm:spPr/>
      <dgm:t>
        <a:bodyPr/>
        <a:lstStyle/>
        <a:p>
          <a:endParaRPr lang="en-US"/>
        </a:p>
      </dgm:t>
    </dgm:pt>
    <dgm:pt modelId="{6181FC22-3878-4D9C-A182-2F716961A0EA}">
      <dgm:prSet phldrT="[Text]" custT="1"/>
      <dgm:spPr/>
      <dgm:t>
        <a:bodyPr/>
        <a:lstStyle/>
        <a:p>
          <a:r>
            <a:rPr lang="en-US" sz="1800" dirty="0">
              <a:solidFill>
                <a:schemeClr val="tx1"/>
              </a:solidFill>
              <a:latin typeface="+mj-lt"/>
            </a:rPr>
            <a:t>reflecting end targets</a:t>
          </a:r>
        </a:p>
      </dgm:t>
    </dgm:pt>
    <dgm:pt modelId="{76052BB6-1230-40BB-8D93-02DB044709DB}" type="parTrans" cxnId="{8DA1339C-00DB-456D-A605-3D322586BF18}">
      <dgm:prSet/>
      <dgm:spPr/>
      <dgm:t>
        <a:bodyPr/>
        <a:lstStyle/>
        <a:p>
          <a:endParaRPr lang="en-US"/>
        </a:p>
      </dgm:t>
    </dgm:pt>
    <dgm:pt modelId="{B7C9CD2E-59A5-4A18-BE79-6E5E95C4D15B}" type="sibTrans" cxnId="{8DA1339C-00DB-456D-A605-3D322586BF18}">
      <dgm:prSet/>
      <dgm:spPr/>
      <dgm:t>
        <a:bodyPr/>
        <a:lstStyle/>
        <a:p>
          <a:endParaRPr lang="en-US"/>
        </a:p>
      </dgm:t>
    </dgm:pt>
    <dgm:pt modelId="{C364E242-14D9-4F04-82EF-0B3778212999}">
      <dgm:prSet phldrT="[Text]" custT="1"/>
      <dgm:spPr/>
      <dgm:t>
        <a:bodyPr/>
        <a:lstStyle/>
        <a:p>
          <a:r>
            <a:rPr lang="en-US" sz="1800" dirty="0">
              <a:solidFill>
                <a:schemeClr val="tx1"/>
              </a:solidFill>
              <a:latin typeface="+mj-lt"/>
            </a:rPr>
            <a:t>reflecting a progression K–12</a:t>
          </a:r>
        </a:p>
      </dgm:t>
    </dgm:pt>
    <dgm:pt modelId="{81EF22CA-2B04-4F41-A3F2-9525F56CDEE7}" type="parTrans" cxnId="{CCA8288A-3E04-49D2-AEF9-C8C8B8042013}">
      <dgm:prSet/>
      <dgm:spPr/>
      <dgm:t>
        <a:bodyPr/>
        <a:lstStyle/>
        <a:p>
          <a:endParaRPr lang="en-US"/>
        </a:p>
      </dgm:t>
    </dgm:pt>
    <dgm:pt modelId="{63BD4744-F6A6-46C8-A4F5-848CA3C3B71B}" type="sibTrans" cxnId="{CCA8288A-3E04-49D2-AEF9-C8C8B8042013}">
      <dgm:prSet/>
      <dgm:spPr/>
      <dgm:t>
        <a:bodyPr/>
        <a:lstStyle/>
        <a:p>
          <a:endParaRPr lang="en-US"/>
        </a:p>
      </dgm:t>
    </dgm:pt>
    <dgm:pt modelId="{4D74A8CB-0D5B-48E1-84D5-664F1112DDA6}" type="pres">
      <dgm:prSet presAssocID="{B2990260-868C-4B64-9352-9D02E5B67DA6}" presName="rootnode" presStyleCnt="0">
        <dgm:presLayoutVars>
          <dgm:chMax/>
          <dgm:chPref/>
          <dgm:dir/>
          <dgm:animLvl val="lvl"/>
        </dgm:presLayoutVars>
      </dgm:prSet>
      <dgm:spPr/>
    </dgm:pt>
    <dgm:pt modelId="{A68A8802-FE7D-4AE6-93BC-6377DBBC035F}" type="pres">
      <dgm:prSet presAssocID="{DF544E41-4C3C-4A9B-A2C7-7F008646E0A4}" presName="composite" presStyleCnt="0"/>
      <dgm:spPr/>
    </dgm:pt>
    <dgm:pt modelId="{15AEC79C-F3E1-46BE-91D6-3B6B5F01F56D}" type="pres">
      <dgm:prSet presAssocID="{DF544E41-4C3C-4A9B-A2C7-7F008646E0A4}" presName="bentUpArrow1" presStyleLbl="alignImgPlace1" presStyleIdx="0" presStyleCnt="2"/>
      <dgm:spPr/>
    </dgm:pt>
    <dgm:pt modelId="{0E0E9895-1D76-48B7-9692-9AD243964E76}" type="pres">
      <dgm:prSet presAssocID="{DF544E41-4C3C-4A9B-A2C7-7F008646E0A4}" presName="ParentText" presStyleLbl="node1" presStyleIdx="0" presStyleCnt="3">
        <dgm:presLayoutVars>
          <dgm:chMax val="1"/>
          <dgm:chPref val="1"/>
          <dgm:bulletEnabled val="1"/>
        </dgm:presLayoutVars>
      </dgm:prSet>
      <dgm:spPr/>
    </dgm:pt>
    <dgm:pt modelId="{E1B4B904-1E28-465C-B33C-EB9F1C170584}" type="pres">
      <dgm:prSet presAssocID="{DF544E41-4C3C-4A9B-A2C7-7F008646E0A4}" presName="ChildText" presStyleLbl="revTx" presStyleIdx="0" presStyleCnt="3" custScaleX="239289" custScaleY="117095" custLinFactNeighborX="69908" custLinFactNeighborY="989">
        <dgm:presLayoutVars>
          <dgm:chMax val="0"/>
          <dgm:chPref val="0"/>
          <dgm:bulletEnabled val="1"/>
        </dgm:presLayoutVars>
      </dgm:prSet>
      <dgm:spPr/>
    </dgm:pt>
    <dgm:pt modelId="{D369BC5D-6D2F-493D-887B-0D89C6EAC38E}" type="pres">
      <dgm:prSet presAssocID="{4664EC49-E637-4E47-A69D-FF7F6F2000FF}" presName="sibTrans" presStyleCnt="0"/>
      <dgm:spPr/>
    </dgm:pt>
    <dgm:pt modelId="{1438FBDF-EFB6-4062-AD69-882ECCB5BEDD}" type="pres">
      <dgm:prSet presAssocID="{31A9BE98-8993-4E93-8585-7A686E1B191F}" presName="composite" presStyleCnt="0"/>
      <dgm:spPr/>
    </dgm:pt>
    <dgm:pt modelId="{8D4063DD-3BD1-434E-B698-EAA79566C6A3}" type="pres">
      <dgm:prSet presAssocID="{31A9BE98-8993-4E93-8585-7A686E1B191F}" presName="bentUpArrow1" presStyleLbl="alignImgPlace1" presStyleIdx="1" presStyleCnt="2"/>
      <dgm:spPr/>
    </dgm:pt>
    <dgm:pt modelId="{514D12EA-C0A5-4325-A94F-33895BE932CB}" type="pres">
      <dgm:prSet presAssocID="{31A9BE98-8993-4E93-8585-7A686E1B191F}" presName="ParentText" presStyleLbl="node1" presStyleIdx="1" presStyleCnt="3">
        <dgm:presLayoutVars>
          <dgm:chMax val="1"/>
          <dgm:chPref val="1"/>
          <dgm:bulletEnabled val="1"/>
        </dgm:presLayoutVars>
      </dgm:prSet>
      <dgm:spPr/>
    </dgm:pt>
    <dgm:pt modelId="{43D84EA7-8923-42F9-972A-291032259A55}" type="pres">
      <dgm:prSet presAssocID="{31A9BE98-8993-4E93-8585-7A686E1B191F}" presName="ChildText" presStyleLbl="revTx" presStyleIdx="1" presStyleCnt="3" custScaleX="168191" custLinFactNeighborX="35910" custLinFactNeighborY="-3231">
        <dgm:presLayoutVars>
          <dgm:chMax val="0"/>
          <dgm:chPref val="0"/>
          <dgm:bulletEnabled val="1"/>
        </dgm:presLayoutVars>
      </dgm:prSet>
      <dgm:spPr/>
    </dgm:pt>
    <dgm:pt modelId="{A843B788-0D8B-446E-9A1A-BA82F6B041D0}" type="pres">
      <dgm:prSet presAssocID="{04F6F8FC-2186-44D0-A0E3-2B1AE0C75A54}" presName="sibTrans" presStyleCnt="0"/>
      <dgm:spPr/>
    </dgm:pt>
    <dgm:pt modelId="{488D7AD4-C296-40BE-A7F8-E23D624BE520}" type="pres">
      <dgm:prSet presAssocID="{42D465B1-1FF2-4A91-B2F1-9CBF4F2F69B0}" presName="composite" presStyleCnt="0"/>
      <dgm:spPr/>
    </dgm:pt>
    <dgm:pt modelId="{87731743-3D40-43AF-A5F9-464BC7DA5709}" type="pres">
      <dgm:prSet presAssocID="{42D465B1-1FF2-4A91-B2F1-9CBF4F2F69B0}" presName="ParentText" presStyleLbl="node1" presStyleIdx="2" presStyleCnt="3">
        <dgm:presLayoutVars>
          <dgm:chMax val="1"/>
          <dgm:chPref val="1"/>
          <dgm:bulletEnabled val="1"/>
        </dgm:presLayoutVars>
      </dgm:prSet>
      <dgm:spPr/>
    </dgm:pt>
    <dgm:pt modelId="{62E2C274-3D9C-4DD7-840E-4E2F3D4977A5}" type="pres">
      <dgm:prSet presAssocID="{42D465B1-1FF2-4A91-B2F1-9CBF4F2F69B0}" presName="FinalChildText" presStyleLbl="revTx" presStyleIdx="2" presStyleCnt="3" custScaleX="227117" custScaleY="115538" custLinFactNeighborX="67208" custLinFactNeighborY="-2787">
        <dgm:presLayoutVars>
          <dgm:chMax val="0"/>
          <dgm:chPref val="0"/>
          <dgm:bulletEnabled val="1"/>
        </dgm:presLayoutVars>
      </dgm:prSet>
      <dgm:spPr/>
    </dgm:pt>
  </dgm:ptLst>
  <dgm:cxnLst>
    <dgm:cxn modelId="{835CA606-978C-41E4-AE2E-2E716EF4434D}" srcId="{B2990260-868C-4B64-9352-9D02E5B67DA6}" destId="{42D465B1-1FF2-4A91-B2F1-9CBF4F2F69B0}" srcOrd="2" destOrd="0" parTransId="{491DD6E1-9118-4296-AEDB-D3170163AC09}" sibTransId="{3DBE828E-B16C-4E88-B099-B28B1F14B7E6}"/>
    <dgm:cxn modelId="{D1333F19-8E6C-4EFB-B778-6513F1881390}" srcId="{42D465B1-1FF2-4A91-B2F1-9CBF4F2F69B0}" destId="{3CEAB901-AC14-43DE-94BF-FCF706DEE943}" srcOrd="0" destOrd="0" parTransId="{7BA1F401-6FD8-4ED5-9D99-A1C3B70224D9}" sibTransId="{15859FDD-6185-48B6-BB89-22DF91CC2DEE}"/>
    <dgm:cxn modelId="{AD156D29-FC6F-47F5-BB59-1FA4834CCF0C}" type="presOf" srcId="{18190517-4296-4AD5-9EAC-539419E5FB3E}" destId="{E1B4B904-1E28-465C-B33C-EB9F1C170584}" srcOrd="0" destOrd="0" presId="urn:microsoft.com/office/officeart/2005/8/layout/StepDownProcess"/>
    <dgm:cxn modelId="{2D90A329-1AEC-4CA0-B4E7-49B9A70EEFDA}" type="presOf" srcId="{42D465B1-1FF2-4A91-B2F1-9CBF4F2F69B0}" destId="{87731743-3D40-43AF-A5F9-464BC7DA5709}" srcOrd="0" destOrd="0" presId="urn:microsoft.com/office/officeart/2005/8/layout/StepDownProcess"/>
    <dgm:cxn modelId="{F9E5212A-559C-4A74-9621-1840F35AD827}" type="presOf" srcId="{B2990260-868C-4B64-9352-9D02E5B67DA6}" destId="{4D74A8CB-0D5B-48E1-84D5-664F1112DDA6}" srcOrd="0" destOrd="0" presId="urn:microsoft.com/office/officeart/2005/8/layout/StepDownProcess"/>
    <dgm:cxn modelId="{06246836-0452-4562-A6F1-84CB91712B33}" type="presOf" srcId="{C364E242-14D9-4F04-82EF-0B3778212999}" destId="{62E2C274-3D9C-4DD7-840E-4E2F3D4977A5}" srcOrd="0" destOrd="2" presId="urn:microsoft.com/office/officeart/2005/8/layout/StepDownProcess"/>
    <dgm:cxn modelId="{7CB25F6F-E6FA-4834-81E5-1E4F62990A90}" srcId="{B2990260-868C-4B64-9352-9D02E5B67DA6}" destId="{31A9BE98-8993-4E93-8585-7A686E1B191F}" srcOrd="1" destOrd="0" parTransId="{54346E66-1E78-43BE-855C-9AA7B97CA6A9}" sibTransId="{04F6F8FC-2186-44D0-A0E3-2B1AE0C75A54}"/>
    <dgm:cxn modelId="{153DCF7E-B6C9-4A6C-8E60-50054EBBB88C}" srcId="{DF544E41-4C3C-4A9B-A2C7-7F008646E0A4}" destId="{18190517-4296-4AD5-9EAC-539419E5FB3E}" srcOrd="0" destOrd="0" parTransId="{49EE4758-3B5F-44A3-9E61-933AC5981346}" sibTransId="{F9B43E06-9DC8-4E11-BC07-191C1169E13B}"/>
    <dgm:cxn modelId="{CCA8288A-3E04-49D2-AEF9-C8C8B8042013}" srcId="{42D465B1-1FF2-4A91-B2F1-9CBF4F2F69B0}" destId="{C364E242-14D9-4F04-82EF-0B3778212999}" srcOrd="2" destOrd="0" parTransId="{81EF22CA-2B04-4F41-A3F2-9525F56CDEE7}" sibTransId="{63BD4744-F6A6-46C8-A4F5-848CA3C3B71B}"/>
    <dgm:cxn modelId="{00CD1899-0668-46D9-88C3-27B8A990DC79}" type="presOf" srcId="{DF544E41-4C3C-4A9B-A2C7-7F008646E0A4}" destId="{0E0E9895-1D76-48B7-9692-9AD243964E76}" srcOrd="0" destOrd="0" presId="urn:microsoft.com/office/officeart/2005/8/layout/StepDownProcess"/>
    <dgm:cxn modelId="{8DA1339C-00DB-456D-A605-3D322586BF18}" srcId="{42D465B1-1FF2-4A91-B2F1-9CBF4F2F69B0}" destId="{6181FC22-3878-4D9C-A182-2F716961A0EA}" srcOrd="1" destOrd="0" parTransId="{76052BB6-1230-40BB-8D93-02DB044709DB}" sibTransId="{B7C9CD2E-59A5-4A18-BE79-6E5E95C4D15B}"/>
    <dgm:cxn modelId="{B26DC79C-799C-49F1-99D4-49D3EC017484}" type="presOf" srcId="{7F1BCA88-527B-4ED5-9F53-A9E28AD268ED}" destId="{43D84EA7-8923-42F9-972A-291032259A55}" srcOrd="0" destOrd="0" presId="urn:microsoft.com/office/officeart/2005/8/layout/StepDownProcess"/>
    <dgm:cxn modelId="{145820A1-47BE-4808-B9E0-311E6E2E50F6}" srcId="{31A9BE98-8993-4E93-8585-7A686E1B191F}" destId="{7F1BCA88-527B-4ED5-9F53-A9E28AD268ED}" srcOrd="0" destOrd="0" parTransId="{C98C4E81-D806-4B24-9DD3-225B120FBDAC}" sibTransId="{30EC5FA0-0282-4985-B3BD-505E227FA10B}"/>
    <dgm:cxn modelId="{D03005C6-D270-4157-A7CC-7D9A7EC90C68}" type="presOf" srcId="{3CEAB901-AC14-43DE-94BF-FCF706DEE943}" destId="{62E2C274-3D9C-4DD7-840E-4E2F3D4977A5}" srcOrd="0" destOrd="0" presId="urn:microsoft.com/office/officeart/2005/8/layout/StepDownProcess"/>
    <dgm:cxn modelId="{712AFCC6-B531-444A-97E7-4806BDB5D112}" type="presOf" srcId="{31A9BE98-8993-4E93-8585-7A686E1B191F}" destId="{514D12EA-C0A5-4325-A94F-33895BE932CB}" srcOrd="0" destOrd="0" presId="urn:microsoft.com/office/officeart/2005/8/layout/StepDownProcess"/>
    <dgm:cxn modelId="{A9D63FD1-0C20-46CC-8A66-AACF7EB4CE32}" type="presOf" srcId="{6181FC22-3878-4D9C-A182-2F716961A0EA}" destId="{62E2C274-3D9C-4DD7-840E-4E2F3D4977A5}" srcOrd="0" destOrd="1" presId="urn:microsoft.com/office/officeart/2005/8/layout/StepDownProcess"/>
    <dgm:cxn modelId="{85CF33E5-2071-42C3-A344-0A297E60930E}" srcId="{B2990260-868C-4B64-9352-9D02E5B67DA6}" destId="{DF544E41-4C3C-4A9B-A2C7-7F008646E0A4}" srcOrd="0" destOrd="0" parTransId="{D02E9F3F-A622-4C54-A27B-281BE2648D05}" sibTransId="{4664EC49-E637-4E47-A69D-FF7F6F2000FF}"/>
    <dgm:cxn modelId="{11D3D5C5-ABAD-4324-9475-56FE8EBC76D8}" type="presParOf" srcId="{4D74A8CB-0D5B-48E1-84D5-664F1112DDA6}" destId="{A68A8802-FE7D-4AE6-93BC-6377DBBC035F}" srcOrd="0" destOrd="0" presId="urn:microsoft.com/office/officeart/2005/8/layout/StepDownProcess"/>
    <dgm:cxn modelId="{9BF340C4-C3ED-45CE-9BB2-2C2B25DA6265}" type="presParOf" srcId="{A68A8802-FE7D-4AE6-93BC-6377DBBC035F}" destId="{15AEC79C-F3E1-46BE-91D6-3B6B5F01F56D}" srcOrd="0" destOrd="0" presId="urn:microsoft.com/office/officeart/2005/8/layout/StepDownProcess"/>
    <dgm:cxn modelId="{EE4461B5-D075-4604-BA3F-7087F36D80AD}" type="presParOf" srcId="{A68A8802-FE7D-4AE6-93BC-6377DBBC035F}" destId="{0E0E9895-1D76-48B7-9692-9AD243964E76}" srcOrd="1" destOrd="0" presId="urn:microsoft.com/office/officeart/2005/8/layout/StepDownProcess"/>
    <dgm:cxn modelId="{E88373AF-6E9A-43F6-89B0-6A9D6935DA85}" type="presParOf" srcId="{A68A8802-FE7D-4AE6-93BC-6377DBBC035F}" destId="{E1B4B904-1E28-465C-B33C-EB9F1C170584}" srcOrd="2" destOrd="0" presId="urn:microsoft.com/office/officeart/2005/8/layout/StepDownProcess"/>
    <dgm:cxn modelId="{0F4CB5DC-3D56-42F9-BE56-F1CE2E1ACCC9}" type="presParOf" srcId="{4D74A8CB-0D5B-48E1-84D5-664F1112DDA6}" destId="{D369BC5D-6D2F-493D-887B-0D89C6EAC38E}" srcOrd="1" destOrd="0" presId="urn:microsoft.com/office/officeart/2005/8/layout/StepDownProcess"/>
    <dgm:cxn modelId="{3139F93A-7400-48A9-9618-F8864FBC9E2A}" type="presParOf" srcId="{4D74A8CB-0D5B-48E1-84D5-664F1112DDA6}" destId="{1438FBDF-EFB6-4062-AD69-882ECCB5BEDD}" srcOrd="2" destOrd="0" presId="urn:microsoft.com/office/officeart/2005/8/layout/StepDownProcess"/>
    <dgm:cxn modelId="{A122508B-5C5D-4DAF-B99E-301DF437E1B1}" type="presParOf" srcId="{1438FBDF-EFB6-4062-AD69-882ECCB5BEDD}" destId="{8D4063DD-3BD1-434E-B698-EAA79566C6A3}" srcOrd="0" destOrd="0" presId="urn:microsoft.com/office/officeart/2005/8/layout/StepDownProcess"/>
    <dgm:cxn modelId="{8EED06D1-C60C-47D7-ADE7-424B983AE7F0}" type="presParOf" srcId="{1438FBDF-EFB6-4062-AD69-882ECCB5BEDD}" destId="{514D12EA-C0A5-4325-A94F-33895BE932CB}" srcOrd="1" destOrd="0" presId="urn:microsoft.com/office/officeart/2005/8/layout/StepDownProcess"/>
    <dgm:cxn modelId="{5A811B41-92B0-4779-9145-48AA6006289D}" type="presParOf" srcId="{1438FBDF-EFB6-4062-AD69-882ECCB5BEDD}" destId="{43D84EA7-8923-42F9-972A-291032259A55}" srcOrd="2" destOrd="0" presId="urn:microsoft.com/office/officeart/2005/8/layout/StepDownProcess"/>
    <dgm:cxn modelId="{E0095233-B473-4982-B2B6-4EC904D6D736}" type="presParOf" srcId="{4D74A8CB-0D5B-48E1-84D5-664F1112DDA6}" destId="{A843B788-0D8B-446E-9A1A-BA82F6B041D0}" srcOrd="3" destOrd="0" presId="urn:microsoft.com/office/officeart/2005/8/layout/StepDownProcess"/>
    <dgm:cxn modelId="{EBE7E3DD-EBE9-4C3A-BF8B-13815888FE75}" type="presParOf" srcId="{4D74A8CB-0D5B-48E1-84D5-664F1112DDA6}" destId="{488D7AD4-C296-40BE-A7F8-E23D624BE520}" srcOrd="4" destOrd="0" presId="urn:microsoft.com/office/officeart/2005/8/layout/StepDownProcess"/>
    <dgm:cxn modelId="{C97D590F-BA65-405B-8629-DD64E89D0AE4}" type="presParOf" srcId="{488D7AD4-C296-40BE-A7F8-E23D624BE520}" destId="{87731743-3D40-43AF-A5F9-464BC7DA5709}" srcOrd="0" destOrd="0" presId="urn:microsoft.com/office/officeart/2005/8/layout/StepDownProcess"/>
    <dgm:cxn modelId="{94F34FA3-2350-4604-A635-D1E13D3C7809}" type="presParOf" srcId="{488D7AD4-C296-40BE-A7F8-E23D624BE520}" destId="{62E2C274-3D9C-4DD7-840E-4E2F3D4977A5}"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AEC79C-F3E1-46BE-91D6-3B6B5F01F56D}">
      <dsp:nvSpPr>
        <dsp:cNvPr id="0" name=""/>
        <dsp:cNvSpPr/>
      </dsp:nvSpPr>
      <dsp:spPr>
        <a:xfrm rot="5400000">
          <a:off x="1526791" y="1135369"/>
          <a:ext cx="1004136" cy="1143173"/>
        </a:xfrm>
        <a:prstGeom prst="bentUpArrow">
          <a:avLst>
            <a:gd name="adj1" fmla="val 32840"/>
            <a:gd name="adj2" fmla="val 25000"/>
            <a:gd name="adj3" fmla="val 35780"/>
          </a:avLst>
        </a:prstGeom>
        <a:solidFill>
          <a:schemeClr val="accent5">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0E9895-1D76-48B7-9692-9AD243964E76}">
      <dsp:nvSpPr>
        <dsp:cNvPr id="0" name=""/>
        <dsp:cNvSpPr/>
      </dsp:nvSpPr>
      <dsp:spPr>
        <a:xfrm>
          <a:off x="1260756" y="22264"/>
          <a:ext cx="1690374" cy="1183207"/>
        </a:xfrm>
        <a:prstGeom prst="roundRect">
          <a:avLst>
            <a:gd name="adj" fmla="val 16670"/>
          </a:avLst>
        </a:prstGeom>
        <a:solidFill>
          <a:srgbClr val="143F9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6 grade levels/grade bands</a:t>
          </a:r>
        </a:p>
      </dsp:txBody>
      <dsp:txXfrm>
        <a:off x="1318526" y="80034"/>
        <a:ext cx="1574834" cy="1067667"/>
      </dsp:txXfrm>
    </dsp:sp>
    <dsp:sp modelId="{E1B4B904-1E28-465C-B33C-EB9F1C170584}">
      <dsp:nvSpPr>
        <dsp:cNvPr id="0" name=""/>
        <dsp:cNvSpPr/>
      </dsp:nvSpPr>
      <dsp:spPr>
        <a:xfrm>
          <a:off x="2954370" y="62826"/>
          <a:ext cx="2941860" cy="11198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b="0" i="0" u="none" strike="noStrike" kern="1200" baseline="0" dirty="0">
              <a:solidFill>
                <a:schemeClr val="tx1">
                  <a:lumMod val="75000"/>
                  <a:lumOff val="25000"/>
                </a:schemeClr>
              </a:solidFill>
              <a:latin typeface="+mj-lt"/>
            </a:rPr>
            <a:t>K</a:t>
          </a:r>
          <a:r>
            <a:rPr lang="en-US" sz="1800" b="0" i="0" u="none" strike="noStrike" kern="1200" baseline="0" dirty="0">
              <a:solidFill>
                <a:schemeClr val="tx1"/>
              </a:solidFill>
              <a:latin typeface="+mj-lt"/>
            </a:rPr>
            <a:t>indergarten; grade 1; and grade bands 2–3, 4–5, 6–8, and 9–12</a:t>
          </a:r>
          <a:endParaRPr lang="en-US" sz="1800" kern="1200" dirty="0">
            <a:solidFill>
              <a:schemeClr val="tx1"/>
            </a:solidFill>
            <a:latin typeface="+mj-lt"/>
          </a:endParaRPr>
        </a:p>
      </dsp:txBody>
      <dsp:txXfrm>
        <a:off x="2954370" y="62826"/>
        <a:ext cx="2941860" cy="1119803"/>
      </dsp:txXfrm>
    </dsp:sp>
    <dsp:sp modelId="{8D4063DD-3BD1-434E-B698-EAA79566C6A3}">
      <dsp:nvSpPr>
        <dsp:cNvPr id="0" name=""/>
        <dsp:cNvSpPr/>
      </dsp:nvSpPr>
      <dsp:spPr>
        <a:xfrm rot="5400000">
          <a:off x="3339278" y="2464501"/>
          <a:ext cx="1004136" cy="1143173"/>
        </a:xfrm>
        <a:prstGeom prst="bentUpArrow">
          <a:avLst>
            <a:gd name="adj1" fmla="val 32840"/>
            <a:gd name="adj2" fmla="val 25000"/>
            <a:gd name="adj3" fmla="val 35780"/>
          </a:avLst>
        </a:prstGeom>
        <a:solidFill>
          <a:schemeClr val="accent5">
            <a:tint val="50000"/>
            <a:hueOff val="14400000"/>
            <a:satOff val="2104"/>
            <a:lumOff val="2021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4D12EA-C0A5-4325-A94F-33895BE932CB}">
      <dsp:nvSpPr>
        <dsp:cNvPr id="0" name=""/>
        <dsp:cNvSpPr/>
      </dsp:nvSpPr>
      <dsp:spPr>
        <a:xfrm>
          <a:off x="3073242" y="1351396"/>
          <a:ext cx="1690374" cy="1183207"/>
        </a:xfrm>
        <a:prstGeom prst="roundRect">
          <a:avLst>
            <a:gd name="adj" fmla="val 16670"/>
          </a:avLst>
        </a:prstGeom>
        <a:solidFill>
          <a:srgbClr val="CE446A"/>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10 standards</a:t>
          </a:r>
        </a:p>
      </dsp:txBody>
      <dsp:txXfrm>
        <a:off x="3131012" y="1409166"/>
        <a:ext cx="1574834" cy="1067667"/>
      </dsp:txXfrm>
    </dsp:sp>
    <dsp:sp modelId="{43D84EA7-8923-42F9-972A-291032259A55}">
      <dsp:nvSpPr>
        <dsp:cNvPr id="0" name=""/>
        <dsp:cNvSpPr/>
      </dsp:nvSpPr>
      <dsp:spPr>
        <a:xfrm>
          <a:off x="4785925" y="1433343"/>
          <a:ext cx="2067769" cy="956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mj-lt"/>
            </a:rPr>
            <a:t>common across the grade levels/grade bands</a:t>
          </a:r>
        </a:p>
      </dsp:txBody>
      <dsp:txXfrm>
        <a:off x="4785925" y="1433343"/>
        <a:ext cx="2067769" cy="956320"/>
      </dsp:txXfrm>
    </dsp:sp>
    <dsp:sp modelId="{87731743-3D40-43AF-A5F9-464BC7DA5709}">
      <dsp:nvSpPr>
        <dsp:cNvPr id="0" name=""/>
        <dsp:cNvSpPr/>
      </dsp:nvSpPr>
      <dsp:spPr>
        <a:xfrm>
          <a:off x="4885729" y="2680528"/>
          <a:ext cx="1690374" cy="1183207"/>
        </a:xfrm>
        <a:prstGeom prst="roundRect">
          <a:avLst>
            <a:gd name="adj" fmla="val 16670"/>
          </a:avLst>
        </a:prstGeom>
        <a:solidFill>
          <a:srgbClr val="FDBD3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3 proficiency levels</a:t>
          </a:r>
        </a:p>
      </dsp:txBody>
      <dsp:txXfrm>
        <a:off x="4943499" y="2738298"/>
        <a:ext cx="1574834" cy="1067667"/>
      </dsp:txXfrm>
    </dsp:sp>
    <dsp:sp modelId="{62E2C274-3D9C-4DD7-840E-4E2F3D4977A5}">
      <dsp:nvSpPr>
        <dsp:cNvPr id="0" name=""/>
        <dsp:cNvSpPr/>
      </dsp:nvSpPr>
      <dsp:spPr>
        <a:xfrm>
          <a:off x="6620971" y="2692425"/>
          <a:ext cx="2792215" cy="1104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latin typeface="+mj-lt"/>
            </a:rPr>
            <a:t>low, mid, and high</a:t>
          </a:r>
        </a:p>
        <a:p>
          <a:pPr marL="171450" lvl="1" indent="-171450" algn="l" defTabSz="800100">
            <a:lnSpc>
              <a:spcPct val="90000"/>
            </a:lnSpc>
            <a:spcBef>
              <a:spcPct val="0"/>
            </a:spcBef>
            <a:spcAft>
              <a:spcPct val="15000"/>
            </a:spcAft>
            <a:buChar char="•"/>
          </a:pPr>
          <a:r>
            <a:rPr lang="en-US" sz="1800" kern="1200" dirty="0">
              <a:solidFill>
                <a:schemeClr val="tx1"/>
              </a:solidFill>
              <a:latin typeface="+mj-lt"/>
            </a:rPr>
            <a:t>reflecting end targets</a:t>
          </a:r>
        </a:p>
        <a:p>
          <a:pPr marL="171450" lvl="1" indent="-171450" algn="l" defTabSz="800100">
            <a:lnSpc>
              <a:spcPct val="90000"/>
            </a:lnSpc>
            <a:spcBef>
              <a:spcPct val="0"/>
            </a:spcBef>
            <a:spcAft>
              <a:spcPct val="15000"/>
            </a:spcAft>
            <a:buChar char="•"/>
          </a:pPr>
          <a:r>
            <a:rPr lang="en-US" sz="1800" kern="1200" dirty="0">
              <a:solidFill>
                <a:schemeClr val="tx1"/>
              </a:solidFill>
              <a:latin typeface="+mj-lt"/>
            </a:rPr>
            <a:t>reflecting a progression K–12</a:t>
          </a:r>
        </a:p>
      </dsp:txBody>
      <dsp:txXfrm>
        <a:off x="6620971" y="2692425"/>
        <a:ext cx="2792215" cy="110491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12E70B4F-54AF-4133-B2B0-11E896D059A3}" type="datetimeFigureOut">
              <a:rPr lang="en-US" smtClean="0"/>
              <a:t>11/2/2023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6A0981EC-A823-47D5-95C6-B00D6C46769C}" type="slidenum">
              <a:rPr lang="en-US" smtClean="0"/>
              <a:t>‹#›</a:t>
            </a:fld>
            <a:endParaRPr lang="en-US"/>
          </a:p>
        </p:txBody>
      </p:sp>
    </p:spTree>
    <p:extLst>
      <p:ext uri="{BB962C8B-B14F-4D97-AF65-F5344CB8AC3E}">
        <p14:creationId xmlns:p14="http://schemas.microsoft.com/office/powerpoint/2010/main" val="1827447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azed.gov/sites/default/files/2023/08/Alternate%20Assessments%20District%20Test%20Coordinator%20Handbook%202023-2024.pdf"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Friday focus webinar. Today we will be exploring Alt ELPA, our Alternate English Language Proficiency Assessment.</a:t>
            </a:r>
          </a:p>
        </p:txBody>
      </p:sp>
      <p:sp>
        <p:nvSpPr>
          <p:cNvPr id="4" name="Slide Number Placeholder 3"/>
          <p:cNvSpPr>
            <a:spLocks noGrp="1"/>
          </p:cNvSpPr>
          <p:nvPr>
            <p:ph type="sldNum" sz="quarter" idx="5"/>
          </p:nvPr>
        </p:nvSpPr>
        <p:spPr/>
        <p:txBody>
          <a:bodyPr/>
          <a:lstStyle/>
          <a:p>
            <a:fld id="{2882D499-A633-49E6-8DBE-A5935CA5B293}" type="slidenum">
              <a:rPr lang="en-US" smtClean="0"/>
              <a:t>1</a:t>
            </a:fld>
            <a:endParaRPr lang="en-US" dirty="0"/>
          </a:p>
        </p:txBody>
      </p:sp>
    </p:spTree>
    <p:extLst>
      <p:ext uri="{BB962C8B-B14F-4D97-AF65-F5344CB8AC3E}">
        <p14:creationId xmlns:p14="http://schemas.microsoft.com/office/powerpoint/2010/main" val="98575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universal features are built into the test. These are available to all students and can be accessed by the test administrator during testing. Some of these features may also be accommodations depending on grade and domain. The Accommodations Manual distinguishes these options by domain. All accommodations must be documented in the IEP, but these features should also be described as helpful supports as needed by the student.</a:t>
            </a:r>
          </a:p>
        </p:txBody>
      </p:sp>
      <p:sp>
        <p:nvSpPr>
          <p:cNvPr id="4" name="Slide Number Placeholder 3"/>
          <p:cNvSpPr>
            <a:spLocks noGrp="1"/>
          </p:cNvSpPr>
          <p:nvPr>
            <p:ph type="sldNum" sz="quarter" idx="5"/>
          </p:nvPr>
        </p:nvSpPr>
        <p:spPr/>
        <p:txBody>
          <a:bodyPr/>
          <a:lstStyle/>
          <a:p>
            <a:fld id="{6A0981EC-A823-47D5-95C6-B00D6C46769C}" type="slidenum">
              <a:rPr lang="en-US" smtClean="0"/>
              <a:t>10</a:t>
            </a:fld>
            <a:endParaRPr lang="en-US"/>
          </a:p>
        </p:txBody>
      </p:sp>
    </p:spTree>
    <p:extLst>
      <p:ext uri="{BB962C8B-B14F-4D97-AF65-F5344CB8AC3E}">
        <p14:creationId xmlns:p14="http://schemas.microsoft.com/office/powerpoint/2010/main" val="3381083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Optimal testing conditions are best practices for providing a comfortable and supportive testing environment. These conditions are for all students and all domains.</a:t>
            </a:r>
          </a:p>
        </p:txBody>
      </p:sp>
      <p:sp>
        <p:nvSpPr>
          <p:cNvPr id="4" name="Slide Number Placeholder 3"/>
          <p:cNvSpPr>
            <a:spLocks noGrp="1"/>
          </p:cNvSpPr>
          <p:nvPr>
            <p:ph type="sldNum" sz="quarter" idx="5"/>
          </p:nvPr>
        </p:nvSpPr>
        <p:spPr/>
        <p:txBody>
          <a:bodyPr/>
          <a:lstStyle/>
          <a:p>
            <a:fld id="{6A0981EC-A823-47D5-95C6-B00D6C46769C}" type="slidenum">
              <a:rPr lang="en-US" smtClean="0"/>
              <a:t>11</a:t>
            </a:fld>
            <a:endParaRPr lang="en-US"/>
          </a:p>
        </p:txBody>
      </p:sp>
    </p:spTree>
    <p:extLst>
      <p:ext uri="{BB962C8B-B14F-4D97-AF65-F5344CB8AC3E}">
        <p14:creationId xmlns:p14="http://schemas.microsoft.com/office/powerpoint/2010/main" val="1054412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accommodations is much smaller! Again, these accommodations depend on the domain so please refer to the Accommodations Manual. Accommodations are activated by the test administrator when approving the student to the test session in TIDE. Remember, all accommodations must be documented in the IEP.</a:t>
            </a:r>
          </a:p>
        </p:txBody>
      </p:sp>
    </p:spTree>
    <p:extLst>
      <p:ext uri="{BB962C8B-B14F-4D97-AF65-F5344CB8AC3E}">
        <p14:creationId xmlns:p14="http://schemas.microsoft.com/office/powerpoint/2010/main" val="8178440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 at the standards. This will be a short overview. More information is available on the website.</a:t>
            </a:r>
          </a:p>
        </p:txBody>
      </p:sp>
      <p:sp>
        <p:nvSpPr>
          <p:cNvPr id="4" name="Slide Number Placeholder 3"/>
          <p:cNvSpPr>
            <a:spLocks noGrp="1"/>
          </p:cNvSpPr>
          <p:nvPr>
            <p:ph type="sldNum" sz="quarter" idx="5"/>
          </p:nvPr>
        </p:nvSpPr>
        <p:spPr/>
        <p:txBody>
          <a:bodyPr/>
          <a:lstStyle/>
          <a:p>
            <a:fld id="{6A0981EC-A823-47D5-95C6-B00D6C46769C}" type="slidenum">
              <a:rPr lang="en-US" smtClean="0"/>
              <a:t>13</a:t>
            </a:fld>
            <a:endParaRPr lang="en-US"/>
          </a:p>
        </p:txBody>
      </p:sp>
    </p:spTree>
    <p:extLst>
      <p:ext uri="{BB962C8B-B14F-4D97-AF65-F5344CB8AC3E}">
        <p14:creationId xmlns:p14="http://schemas.microsoft.com/office/powerpoint/2010/main" val="538423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CCSSO Alternate ELP standards were developed to meet federal requirements, support instruction, and reflect an understanding of the learner.</a:t>
            </a:r>
          </a:p>
        </p:txBody>
      </p:sp>
    </p:spTree>
    <p:extLst>
      <p:ext uri="{BB962C8B-B14F-4D97-AF65-F5344CB8AC3E}">
        <p14:creationId xmlns:p14="http://schemas.microsoft.com/office/powerpoint/2010/main" val="3484177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standards are organized into 6 grade levels/grade bands. There are 10 standards that are common across the grade levels/grade bands. These standards include three proficiency levels that reflect end targets and progress throughout the grades.</a:t>
            </a:r>
          </a:p>
        </p:txBody>
      </p:sp>
    </p:spTree>
    <p:extLst>
      <p:ext uri="{BB962C8B-B14F-4D97-AF65-F5344CB8AC3E}">
        <p14:creationId xmlns:p14="http://schemas.microsoft.com/office/powerpoint/2010/main" val="2679578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standards. Standards </a:t>
            </a:r>
            <a:r>
              <a:rPr lang="en-US" sz="1200" dirty="0">
                <a:solidFill>
                  <a:srgbClr val="012169"/>
                </a:solidFill>
              </a:rPr>
              <a:t>1 through 7 involve the language necessary for ELSCDs to engage in the central content specific practices associated with ELA and literacy, mathematics, and science. They begin with a focus on extracting meaning and then progress to engagement in these practices. Standards 8 through 10 focus on some micro-level linguistic features and serve the other seven standards. These standards are the same as the Arizona ELP standards except for one phrase in standard 6.</a:t>
            </a:r>
          </a:p>
          <a:p>
            <a:endParaRPr lang="en-US" dirty="0"/>
          </a:p>
        </p:txBody>
      </p:sp>
    </p:spTree>
    <p:extLst>
      <p:ext uri="{BB962C8B-B14F-4D97-AF65-F5344CB8AC3E}">
        <p14:creationId xmlns:p14="http://schemas.microsoft.com/office/powerpoint/2010/main" val="21852560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standards are the same, the approaches to instruction and assessment is different. These domain definitions allow for flexibility in communication that is needed for students with the most significant cognitive disabilities. Speaking is the action of sharing information or thoughts. This could be done through any mode of communication. The same is true for writing, listening, and reading. Students do not have to physically write or read to access the domains, and students are listening when they receive information in any accessible format.</a:t>
            </a:r>
          </a:p>
        </p:txBody>
      </p:sp>
    </p:spTree>
    <p:extLst>
      <p:ext uri="{BB962C8B-B14F-4D97-AF65-F5344CB8AC3E}">
        <p14:creationId xmlns:p14="http://schemas.microsoft.com/office/powerpoint/2010/main" val="669626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the alignment between modality, domains, and standards. Alt ELPA reports out by modalities because many students may access the domains differently. More information on reporting will be shared a little later in this presentation.</a:t>
            </a:r>
          </a:p>
        </p:txBody>
      </p:sp>
    </p:spTree>
    <p:extLst>
      <p:ext uri="{BB962C8B-B14F-4D97-AF65-F5344CB8AC3E}">
        <p14:creationId xmlns:p14="http://schemas.microsoft.com/office/powerpoint/2010/main" val="1735339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helpful feature of the standards is that proficiency descriptors were developed to help educators identify and work toward increasing English language proficiency for students with the most significant cognitive disabilities. As I mentioned, the standards are the same across the grades. However, additional details about language are provided in the proficiency descriptors for each standard and grade level. </a:t>
            </a:r>
            <a:r>
              <a:rPr lang="en-US" sz="1200" dirty="0">
                <a:solidFill>
                  <a:srgbClr val="012169"/>
                </a:solidFill>
              </a:rPr>
              <a:t>The proficiency descriptors articulate the English language proficiency knowledge, skills, and abilities expected of students at each level (low, mid, high) for a given standard and grade/grade band.</a:t>
            </a:r>
          </a:p>
          <a:p>
            <a:endParaRPr lang="en-US" dirty="0"/>
          </a:p>
        </p:txBody>
      </p:sp>
    </p:spTree>
    <p:extLst>
      <p:ext uri="{BB962C8B-B14F-4D97-AF65-F5344CB8AC3E}">
        <p14:creationId xmlns:p14="http://schemas.microsoft.com/office/powerpoint/2010/main" val="317344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a:t>
            </a:fld>
            <a:endParaRPr lang="en-US"/>
          </a:p>
        </p:txBody>
      </p:sp>
    </p:spTree>
    <p:extLst>
      <p:ext uri="{BB962C8B-B14F-4D97-AF65-F5344CB8AC3E}">
        <p14:creationId xmlns:p14="http://schemas.microsoft.com/office/powerpoint/2010/main" val="2180957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shows an excerpt from the Standards document.</a:t>
            </a:r>
          </a:p>
          <a:p>
            <a:r>
              <a:rPr lang="en-US" dirty="0">
                <a:cs typeface="Calibri"/>
              </a:rPr>
              <a:t>Below the dark blue row, from left to right, are the EL level for the standard (low, mid, high); the proficiency descriptor for each ELP level; and examples of observable student behaviors related to each ELP level and corresponding proficiency. The proficiency descriptors and examples change from grade to grade. </a:t>
            </a:r>
          </a:p>
        </p:txBody>
      </p:sp>
      <p:sp>
        <p:nvSpPr>
          <p:cNvPr id="4" name="Date Placeholder 3"/>
          <p:cNvSpPr>
            <a:spLocks noGrp="1"/>
          </p:cNvSpPr>
          <p:nvPr>
            <p:ph type="dt" idx="1"/>
          </p:nvPr>
        </p:nvSpPr>
        <p:spPr/>
        <p:txBody>
          <a:bodyPr/>
          <a:lstStyle/>
          <a:p>
            <a:fld id="{6ACBF450-88AA-E645-85C6-7CBD9E8ABF05}" type="datetime1">
              <a:rPr lang="en-US" smtClean="0"/>
              <a:t>11/2/2023</a:t>
            </a:fld>
            <a:endParaRPr lang="en-US" dirty="0"/>
          </a:p>
        </p:txBody>
      </p:sp>
      <p:sp>
        <p:nvSpPr>
          <p:cNvPr id="5" name="Slide Number Placeholder 4"/>
          <p:cNvSpPr>
            <a:spLocks noGrp="1"/>
          </p:cNvSpPr>
          <p:nvPr>
            <p:ph type="sldNum" sz="quarter" idx="5"/>
          </p:nvPr>
        </p:nvSpPr>
        <p:spPr/>
        <p:txBody>
          <a:bodyPr/>
          <a:lstStyle/>
          <a:p>
            <a:fld id="{24CEB9D7-3734-7848-A1B4-B13F980F2CCB}" type="slidenum">
              <a:rPr lang="en-US" smtClean="0"/>
              <a:t>20</a:t>
            </a:fld>
            <a:endParaRPr lang="en-US" dirty="0"/>
          </a:p>
        </p:txBody>
      </p:sp>
    </p:spTree>
    <p:extLst>
      <p:ext uri="{BB962C8B-B14F-4D97-AF65-F5344CB8AC3E}">
        <p14:creationId xmlns:p14="http://schemas.microsoft.com/office/powerpoint/2010/main" val="1501242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items are available in the Cambium portal under practice tests. This option will give test administrators and students familiarity with the assessment.</a:t>
            </a:r>
          </a:p>
        </p:txBody>
      </p:sp>
      <p:sp>
        <p:nvSpPr>
          <p:cNvPr id="4" name="Slide Number Placeholder 3"/>
          <p:cNvSpPr>
            <a:spLocks noGrp="1"/>
          </p:cNvSpPr>
          <p:nvPr>
            <p:ph type="sldNum" sz="quarter" idx="5"/>
          </p:nvPr>
        </p:nvSpPr>
        <p:spPr/>
        <p:txBody>
          <a:bodyPr/>
          <a:lstStyle/>
          <a:p>
            <a:fld id="{6A0981EC-A823-47D5-95C6-B00D6C46769C}" type="slidenum">
              <a:rPr lang="en-US" smtClean="0"/>
              <a:t>22</a:t>
            </a:fld>
            <a:endParaRPr lang="en-US"/>
          </a:p>
        </p:txBody>
      </p:sp>
    </p:spTree>
    <p:extLst>
      <p:ext uri="{BB962C8B-B14F-4D97-AF65-F5344CB8AC3E}">
        <p14:creationId xmlns:p14="http://schemas.microsoft.com/office/powerpoint/2010/main" val="589194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 the 2023 operational field test.</a:t>
            </a:r>
          </a:p>
        </p:txBody>
      </p:sp>
      <p:sp>
        <p:nvSpPr>
          <p:cNvPr id="4" name="Slide Number Placeholder 3"/>
          <p:cNvSpPr>
            <a:spLocks noGrp="1"/>
          </p:cNvSpPr>
          <p:nvPr>
            <p:ph type="sldNum" sz="quarter" idx="5"/>
          </p:nvPr>
        </p:nvSpPr>
        <p:spPr/>
        <p:txBody>
          <a:bodyPr/>
          <a:lstStyle/>
          <a:p>
            <a:fld id="{6A0981EC-A823-47D5-95C6-B00D6C46769C}" type="slidenum">
              <a:rPr lang="en-US" smtClean="0"/>
              <a:t>23</a:t>
            </a:fld>
            <a:endParaRPr lang="en-US"/>
          </a:p>
        </p:txBody>
      </p:sp>
    </p:spTree>
    <p:extLst>
      <p:ext uri="{BB962C8B-B14F-4D97-AF65-F5344CB8AC3E}">
        <p14:creationId xmlns:p14="http://schemas.microsoft.com/office/powerpoint/2010/main" val="3569902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900 students participated in Arizona’s first alternate ELP assessment. We are excited to have an ELP assessment that was designed for these students. Operational field tests allow the test developers to gather item level information for a new assessment and still have reports that can be used for accountability. Because we conducted a pilot with cognitive labs before the first administration, we had enough information to administer the operational field test with confidence that the results were valid. Alt ELPA also had an embedded standard setting with confirmation through an educator workshop that was held in August. Alt ELPA reporting opened on October 23 and is still open. We are currently getting the student reports printed and mailed out to LEAs. More information on reporting will shared in a few more slides.</a:t>
            </a:r>
          </a:p>
        </p:txBody>
      </p:sp>
      <p:sp>
        <p:nvSpPr>
          <p:cNvPr id="4" name="Slide Number Placeholder 3"/>
          <p:cNvSpPr>
            <a:spLocks noGrp="1"/>
          </p:cNvSpPr>
          <p:nvPr>
            <p:ph type="sldNum" sz="quarter" idx="5"/>
          </p:nvPr>
        </p:nvSpPr>
        <p:spPr/>
        <p:txBody>
          <a:bodyPr/>
          <a:lstStyle/>
          <a:p>
            <a:fld id="{6A0981EC-A823-47D5-95C6-B00D6C46769C}" type="slidenum">
              <a:rPr lang="en-US" smtClean="0"/>
              <a:t>24</a:t>
            </a:fld>
            <a:endParaRPr lang="en-US"/>
          </a:p>
        </p:txBody>
      </p:sp>
    </p:spTree>
    <p:extLst>
      <p:ext uri="{BB962C8B-B14F-4D97-AF65-F5344CB8AC3E}">
        <p14:creationId xmlns:p14="http://schemas.microsoft.com/office/powerpoint/2010/main" val="19168055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moving on to reporting, let me explain why reporting was so late this year. After a new assessment, a standard setting is required to determine cut scores. And after cut scores are proposed, they need to be approved in each state. The Alt ELPA cut scores were approved by Superintendent Horne on September 15. Starting next year, reports will be available much sooner so that you can plan for instruction and notify parents. We appreciate your patience in your decision-making processes and waiting for the </a:t>
            </a:r>
            <a:r>
              <a:rPr lang="en-US" dirty="0" err="1"/>
              <a:t>ADEConnect</a:t>
            </a:r>
            <a:r>
              <a:rPr lang="en-US" dirty="0"/>
              <a:t> reports to update.</a:t>
            </a:r>
          </a:p>
        </p:txBody>
      </p:sp>
      <p:sp>
        <p:nvSpPr>
          <p:cNvPr id="4" name="Slide Number Placeholder 3"/>
          <p:cNvSpPr>
            <a:spLocks noGrp="1"/>
          </p:cNvSpPr>
          <p:nvPr>
            <p:ph type="sldNum" sz="quarter" idx="5"/>
          </p:nvPr>
        </p:nvSpPr>
        <p:spPr/>
        <p:txBody>
          <a:bodyPr/>
          <a:lstStyle/>
          <a:p>
            <a:fld id="{6A0981EC-A823-47D5-95C6-B00D6C46769C}" type="slidenum">
              <a:rPr lang="en-US" smtClean="0"/>
              <a:t>25</a:t>
            </a:fld>
            <a:endParaRPr lang="en-US"/>
          </a:p>
        </p:txBody>
      </p:sp>
    </p:spTree>
    <p:extLst>
      <p:ext uri="{BB962C8B-B14F-4D97-AF65-F5344CB8AC3E}">
        <p14:creationId xmlns:p14="http://schemas.microsoft.com/office/powerpoint/2010/main" val="19577637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 reporting!</a:t>
            </a:r>
          </a:p>
        </p:txBody>
      </p:sp>
      <p:sp>
        <p:nvSpPr>
          <p:cNvPr id="4" name="Slide Number Placeholder 3"/>
          <p:cNvSpPr>
            <a:spLocks noGrp="1"/>
          </p:cNvSpPr>
          <p:nvPr>
            <p:ph type="sldNum" sz="quarter" idx="5"/>
          </p:nvPr>
        </p:nvSpPr>
        <p:spPr/>
        <p:txBody>
          <a:bodyPr/>
          <a:lstStyle/>
          <a:p>
            <a:fld id="{6A0981EC-A823-47D5-95C6-B00D6C46769C}" type="slidenum">
              <a:rPr lang="en-US" smtClean="0"/>
              <a:t>26</a:t>
            </a:fld>
            <a:endParaRPr lang="en-US"/>
          </a:p>
        </p:txBody>
      </p:sp>
    </p:spTree>
    <p:extLst>
      <p:ext uri="{BB962C8B-B14F-4D97-AF65-F5344CB8AC3E}">
        <p14:creationId xmlns:p14="http://schemas.microsoft.com/office/powerpoint/2010/main" val="9169654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Alt ELPA reports are available in the Cambium portal, the same place you log into TIDE. District test coordinators have access to district, school, and student reports. The reporting portal offers dynamic reporting options with many ways to view and analyze the results. The reporting user guide available in the portal explains the many features of this site. The quick guide to understanding reports is a short overview of how to understand the student report and proficiency determination. We will look at this topic next. Alt ELPA has three overall proficiency levels: Emerging, Progressing, Proficient and four modality and domain proficiency levels: Beginning, Intermediate, Early Advanced, Advanced.</a:t>
            </a:r>
          </a:p>
          <a:p>
            <a:endParaRPr lang="en-US" b="1" dirty="0"/>
          </a:p>
        </p:txBody>
      </p:sp>
      <p:sp>
        <p:nvSpPr>
          <p:cNvPr id="4" name="Slide Number Placeholder 3"/>
          <p:cNvSpPr>
            <a:spLocks noGrp="1"/>
          </p:cNvSpPr>
          <p:nvPr>
            <p:ph type="sldNum" sz="quarter" idx="5"/>
          </p:nvPr>
        </p:nvSpPr>
        <p:spPr/>
        <p:txBody>
          <a:bodyPr/>
          <a:lstStyle/>
          <a:p>
            <a:fld id="{6A0981EC-A823-47D5-95C6-B00D6C46769C}" type="slidenum">
              <a:rPr lang="en-US" smtClean="0"/>
              <a:t>27</a:t>
            </a:fld>
            <a:endParaRPr lang="en-US"/>
          </a:p>
        </p:txBody>
      </p:sp>
    </p:spTree>
    <p:extLst>
      <p:ext uri="{BB962C8B-B14F-4D97-AF65-F5344CB8AC3E}">
        <p14:creationId xmlns:p14="http://schemas.microsoft.com/office/powerpoint/2010/main" val="27313283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student report will have the overall score, </a:t>
            </a:r>
            <a:r>
              <a:rPr lang="en-US" dirty="0">
                <a:solidFill>
                  <a:srgbClr val="012169"/>
                </a:solidFill>
              </a:rPr>
              <a:t>comprehension score, and proficiency determination at the top followed by descriptions of proficiency determination. This gives the reader a quick look at the student’s proficiency.</a:t>
            </a:r>
          </a:p>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28</a:t>
            </a:fld>
            <a:endParaRPr lang="en-US"/>
          </a:p>
        </p:txBody>
      </p:sp>
    </p:spTree>
    <p:extLst>
      <p:ext uri="{BB962C8B-B14F-4D97-AF65-F5344CB8AC3E}">
        <p14:creationId xmlns:p14="http://schemas.microsoft.com/office/powerpoint/2010/main" val="22586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Proficiency is determined by modality. A student whose proficiency is described as emerging will have significant limitations to participation in grade-level classroom activities compared to students with significant cognitive disabilities who are not English learners. These students have a level 1 (beginning) in both modalities. A student whose proficiency is described as progressing will have moderate limitations to participation in grade-level classroom activities compared to students with significant cognitive disabilities who are not English learners. These students have above level 1 and below level 3 in at least one modality. A student whose proficiency is described as proficient will not have limitations or may have slight limitations to participate in grade-level classroom activities compared to students with significant cognitive disabilities who are not English learners. These students have a level 3 or 4 (early advanced or advanced) in both modalities. </a:t>
            </a:r>
          </a:p>
        </p:txBody>
      </p:sp>
      <p:sp>
        <p:nvSpPr>
          <p:cNvPr id="4" name="Slide Number Placeholder 3"/>
          <p:cNvSpPr>
            <a:spLocks noGrp="1"/>
          </p:cNvSpPr>
          <p:nvPr>
            <p:ph type="sldNum" sz="quarter" idx="5"/>
          </p:nvPr>
        </p:nvSpPr>
        <p:spPr/>
        <p:txBody>
          <a:bodyPr/>
          <a:lstStyle/>
          <a:p>
            <a:fld id="{6A0981EC-A823-47D5-95C6-B00D6C46769C}" type="slidenum">
              <a:rPr lang="en-US" smtClean="0"/>
              <a:t>29</a:t>
            </a:fld>
            <a:endParaRPr lang="en-US"/>
          </a:p>
        </p:txBody>
      </p:sp>
    </p:spTree>
    <p:extLst>
      <p:ext uri="{BB962C8B-B14F-4D97-AF65-F5344CB8AC3E}">
        <p14:creationId xmlns:p14="http://schemas.microsoft.com/office/powerpoint/2010/main" val="4248025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reports </a:t>
            </a:r>
            <a:r>
              <a:rPr lang="en-US" dirty="0">
                <a:solidFill>
                  <a:srgbClr val="012169"/>
                </a:solidFill>
              </a:rPr>
              <a:t>also have proficiency levels in each modality and domain. Performance descriptions are included. Performance descriptions are general statements about students in this proficiency level and may not reflect all areas of mastery or need for individual students.</a:t>
            </a:r>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30</a:t>
            </a:fld>
            <a:endParaRPr lang="en-US"/>
          </a:p>
        </p:txBody>
      </p:sp>
    </p:spTree>
    <p:extLst>
      <p:ext uri="{BB962C8B-B14F-4D97-AF65-F5344CB8AC3E}">
        <p14:creationId xmlns:p14="http://schemas.microsoft.com/office/powerpoint/2010/main" val="3427102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3</a:t>
            </a:fld>
            <a:endParaRPr lang="en-US"/>
          </a:p>
        </p:txBody>
      </p:sp>
    </p:spTree>
    <p:extLst>
      <p:ext uri="{BB962C8B-B14F-4D97-AF65-F5344CB8AC3E}">
        <p14:creationId xmlns:p14="http://schemas.microsoft.com/office/powerpoint/2010/main" val="1831748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have many resources available for Alt ELPA.</a:t>
            </a:r>
          </a:p>
        </p:txBody>
      </p:sp>
      <p:sp>
        <p:nvSpPr>
          <p:cNvPr id="4" name="Slide Number Placeholder 3"/>
          <p:cNvSpPr>
            <a:spLocks noGrp="1"/>
          </p:cNvSpPr>
          <p:nvPr>
            <p:ph type="sldNum" sz="quarter" idx="5"/>
          </p:nvPr>
        </p:nvSpPr>
        <p:spPr/>
        <p:txBody>
          <a:bodyPr/>
          <a:lstStyle/>
          <a:p>
            <a:fld id="{6A0981EC-A823-47D5-95C6-B00D6C46769C}" type="slidenum">
              <a:rPr lang="en-US" smtClean="0"/>
              <a:t>31</a:t>
            </a:fld>
            <a:endParaRPr lang="en-US"/>
          </a:p>
        </p:txBody>
      </p:sp>
    </p:spTree>
    <p:extLst>
      <p:ext uri="{BB962C8B-B14F-4D97-AF65-F5344CB8AC3E}">
        <p14:creationId xmlns:p14="http://schemas.microsoft.com/office/powerpoint/2010/main" val="9901137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parent notification and consent form was added to the OELAS website. Do not modify this form. The notification of reclassification letter and the two-year monitoring form can be modified to use for students who took Alt ELPA. You will use the same processes for assessment, reclassification, and monitoring of students who take Alt ELPA as you do for students who take AZELLA.</a:t>
            </a:r>
          </a:p>
        </p:txBody>
      </p:sp>
      <p:sp>
        <p:nvSpPr>
          <p:cNvPr id="4" name="Slide Number Placeholder 3"/>
          <p:cNvSpPr>
            <a:spLocks noGrp="1"/>
          </p:cNvSpPr>
          <p:nvPr>
            <p:ph type="sldNum" sz="quarter" idx="5"/>
          </p:nvPr>
        </p:nvSpPr>
        <p:spPr/>
        <p:txBody>
          <a:bodyPr/>
          <a:lstStyle/>
          <a:p>
            <a:fld id="{6A0981EC-A823-47D5-95C6-B00D6C46769C}" type="slidenum">
              <a:rPr lang="en-US" smtClean="0"/>
              <a:t>32</a:t>
            </a:fld>
            <a:endParaRPr lang="en-US"/>
          </a:p>
        </p:txBody>
      </p:sp>
    </p:spTree>
    <p:extLst>
      <p:ext uri="{BB962C8B-B14F-4D97-AF65-F5344CB8AC3E}">
        <p14:creationId xmlns:p14="http://schemas.microsoft.com/office/powerpoint/2010/main" val="14501292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more resources available for educators and parents. Please visit the ADE Alt ELPA website and the Cambium portal to view these resources. Some resources of interest are the Alt ELPA Test Administration Manual, quick guide to understanding reports, parent guide to student reports, standards, and glossary.</a:t>
            </a:r>
          </a:p>
        </p:txBody>
      </p:sp>
      <p:sp>
        <p:nvSpPr>
          <p:cNvPr id="4" name="Slide Number Placeholder 3"/>
          <p:cNvSpPr>
            <a:spLocks noGrp="1"/>
          </p:cNvSpPr>
          <p:nvPr>
            <p:ph type="sldNum" sz="quarter" idx="5"/>
          </p:nvPr>
        </p:nvSpPr>
        <p:spPr/>
        <p:txBody>
          <a:bodyPr/>
          <a:lstStyle/>
          <a:p>
            <a:fld id="{6A0981EC-A823-47D5-95C6-B00D6C46769C}" type="slidenum">
              <a:rPr lang="en-US" smtClean="0"/>
              <a:t>33</a:t>
            </a:fld>
            <a:endParaRPr lang="en-US"/>
          </a:p>
        </p:txBody>
      </p:sp>
    </p:spTree>
    <p:extLst>
      <p:ext uri="{BB962C8B-B14F-4D97-AF65-F5344CB8AC3E}">
        <p14:creationId xmlns:p14="http://schemas.microsoft.com/office/powerpoint/2010/main" val="4232888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already starting for the upcoming Alt ELPA administration.</a:t>
            </a:r>
          </a:p>
        </p:txBody>
      </p:sp>
      <p:sp>
        <p:nvSpPr>
          <p:cNvPr id="4" name="Slide Number Placeholder 3"/>
          <p:cNvSpPr>
            <a:spLocks noGrp="1"/>
          </p:cNvSpPr>
          <p:nvPr>
            <p:ph type="sldNum" sz="quarter" idx="5"/>
          </p:nvPr>
        </p:nvSpPr>
        <p:spPr/>
        <p:txBody>
          <a:bodyPr/>
          <a:lstStyle/>
          <a:p>
            <a:fld id="{6A0981EC-A823-47D5-95C6-B00D6C46769C}" type="slidenum">
              <a:rPr lang="en-US" smtClean="0"/>
              <a:t>34</a:t>
            </a:fld>
            <a:endParaRPr lang="en-US"/>
          </a:p>
        </p:txBody>
      </p:sp>
    </p:spTree>
    <p:extLst>
      <p:ext uri="{BB962C8B-B14F-4D97-AF65-F5344CB8AC3E}">
        <p14:creationId xmlns:p14="http://schemas.microsoft.com/office/powerpoint/2010/main" val="6506859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rgbClr val="012169"/>
                </a:solidFill>
              </a:rPr>
              <a:t>Registration in the Student Selector Application through November 30. Alt ELPA communication goes to the Alternate Assessment Test Coordinator. The </a:t>
            </a:r>
            <a:r>
              <a:rPr lang="en-US" sz="1200" dirty="0">
                <a:solidFill>
                  <a:srgbClr val="012169"/>
                </a:solidFill>
                <a:hlinkClick r:id="rId3"/>
              </a:rPr>
              <a:t>Alternate Assessment Test Coordinator Handbook</a:t>
            </a:r>
            <a:r>
              <a:rPr lang="en-US" sz="1200" dirty="0">
                <a:solidFill>
                  <a:srgbClr val="012169"/>
                </a:solidFill>
              </a:rPr>
              <a:t> is available and has due dates and instructions for Alt ELPA activities. Test administrator and test coordinator training available end of November or early December. A notification will be sent to Alternate Assessment Test Coordinators. Alt ELPA does not have accommodation requests. Test administrators add the needed accommodations directly in TIDE. Remember that Alt ELPA is a one-on-one administration with an observer required for scoring items on the speaking test. The test administration window is January 30 – March 15, 2024.</a:t>
            </a:r>
          </a:p>
          <a:p>
            <a:endParaRPr lang="en-US" dirty="0"/>
          </a:p>
        </p:txBody>
      </p:sp>
    </p:spTree>
    <p:extLst>
      <p:ext uri="{BB962C8B-B14F-4D97-AF65-F5344CB8AC3E}">
        <p14:creationId xmlns:p14="http://schemas.microsoft.com/office/powerpoint/2010/main" val="7541916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LEA staff must also communicate so that students take the correct test.  The </a:t>
            </a:r>
            <a:r>
              <a:rPr lang="en-US" sz="1200" dirty="0">
                <a:solidFill>
                  <a:srgbClr val="012169"/>
                </a:solidFill>
              </a:rPr>
              <a:t>AZELLA platform is set up to upload all students, including students who are eligible for alternate assessments. Students taking Alt ELPA will usually be uploaded to AZELLA (PAN). Alternate Assessment Test Coordinators and AZELLA Test Coordinators must communicate student lists with each other. Do not administer AZELLA to students who are eligible for Alt ELPA!</a:t>
            </a:r>
          </a:p>
          <a:p>
            <a:endParaRPr lang="en-US" dirty="0"/>
          </a:p>
        </p:txBody>
      </p:sp>
    </p:spTree>
    <p:extLst>
      <p:ext uri="{BB962C8B-B14F-4D97-AF65-F5344CB8AC3E}">
        <p14:creationId xmlns:p14="http://schemas.microsoft.com/office/powerpoint/2010/main" val="1067189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joining me today. Are there any additional questions?</a:t>
            </a:r>
          </a:p>
        </p:txBody>
      </p:sp>
      <p:sp>
        <p:nvSpPr>
          <p:cNvPr id="4" name="Slide Number Placeholder 3"/>
          <p:cNvSpPr>
            <a:spLocks noGrp="1"/>
          </p:cNvSpPr>
          <p:nvPr>
            <p:ph type="sldNum" sz="quarter" idx="10"/>
          </p:nvPr>
        </p:nvSpPr>
        <p:spPr/>
        <p:txBody>
          <a:bodyPr/>
          <a:lstStyle/>
          <a:p>
            <a:fld id="{138039F2-F89F-49F3-BB0F-1B9BA96D2506}" type="slidenum">
              <a:rPr lang="en-US" smtClean="0"/>
              <a:t>37</a:t>
            </a:fld>
            <a:endParaRPr lang="en-US"/>
          </a:p>
        </p:txBody>
      </p:sp>
    </p:spTree>
    <p:extLst>
      <p:ext uri="{BB962C8B-B14F-4D97-AF65-F5344CB8AC3E}">
        <p14:creationId xmlns:p14="http://schemas.microsoft.com/office/powerpoint/2010/main" val="2276739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give a brief overview of the background, previous activities, students, and accessibility of the Alt ELPA. Then we will look at the standards. I will review the 2023 operational field test, provide information on cut score approval, and describe reporting and proficiency. We will close with some upcoming activities to prepare for the 2024 administration.</a:t>
            </a:r>
          </a:p>
        </p:txBody>
      </p:sp>
      <p:sp>
        <p:nvSpPr>
          <p:cNvPr id="4" name="Slide Number Placeholder 3"/>
          <p:cNvSpPr>
            <a:spLocks noGrp="1"/>
          </p:cNvSpPr>
          <p:nvPr>
            <p:ph type="sldNum" sz="quarter" idx="5"/>
          </p:nvPr>
        </p:nvSpPr>
        <p:spPr/>
        <p:txBody>
          <a:bodyPr/>
          <a:lstStyle/>
          <a:p>
            <a:fld id="{6A0981EC-A823-47D5-95C6-B00D6C46769C}" type="slidenum">
              <a:rPr lang="en-US" smtClean="0"/>
              <a:t>4</a:t>
            </a:fld>
            <a:endParaRPr lang="en-US"/>
          </a:p>
        </p:txBody>
      </p:sp>
    </p:spTree>
    <p:extLst>
      <p:ext uri="{BB962C8B-B14F-4D97-AF65-F5344CB8AC3E}">
        <p14:creationId xmlns:p14="http://schemas.microsoft.com/office/powerpoint/2010/main" val="4239677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an introduction for those who many not be familiar with this assessment.</a:t>
            </a:r>
          </a:p>
        </p:txBody>
      </p:sp>
      <p:sp>
        <p:nvSpPr>
          <p:cNvPr id="4" name="Slide Number Placeholder 3"/>
          <p:cNvSpPr>
            <a:spLocks noGrp="1"/>
          </p:cNvSpPr>
          <p:nvPr>
            <p:ph type="sldNum" sz="quarter" idx="5"/>
          </p:nvPr>
        </p:nvSpPr>
        <p:spPr/>
        <p:txBody>
          <a:bodyPr/>
          <a:lstStyle/>
          <a:p>
            <a:fld id="{6A0981EC-A823-47D5-95C6-B00D6C46769C}" type="slidenum">
              <a:rPr lang="en-US" smtClean="0"/>
              <a:t>5</a:t>
            </a:fld>
            <a:endParaRPr lang="en-US"/>
          </a:p>
        </p:txBody>
      </p:sp>
    </p:spTree>
    <p:extLst>
      <p:ext uri="{BB962C8B-B14F-4D97-AF65-F5344CB8AC3E}">
        <p14:creationId xmlns:p14="http://schemas.microsoft.com/office/powerpoint/2010/main" val="3107902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 ELPA was developed under the CAAELP project (Collaborative for the Alternate Assessment of English Language Proficiency), which was funded through a four-year grant. This collaborative involved work across 10 states and the National Center for Research on Evaluation, Standards, and Student Testing (CRESST) at UCLA. Throughout the development, the focus was on the unique needs of this student population. The assessment design was an iterative process involving various stakeholders from national organizations, state education agencies, and LEAs. The assessment is aligned with the CCSSO Alternate ELP standards, which were approved for use in Arizona in 2022. These Alternate ELPA standards align very closely with Arizona’s general ELP standards. </a:t>
            </a:r>
          </a:p>
        </p:txBody>
      </p:sp>
      <p:sp>
        <p:nvSpPr>
          <p:cNvPr id="4" name="Slide Number Placeholder 3"/>
          <p:cNvSpPr>
            <a:spLocks noGrp="1"/>
          </p:cNvSpPr>
          <p:nvPr>
            <p:ph type="sldNum" sz="quarter" idx="5"/>
          </p:nvPr>
        </p:nvSpPr>
        <p:spPr/>
        <p:txBody>
          <a:bodyPr/>
          <a:lstStyle/>
          <a:p>
            <a:fld id="{6A0981EC-A823-47D5-95C6-B00D6C46769C}" type="slidenum">
              <a:rPr lang="en-US" smtClean="0"/>
              <a:t>6</a:t>
            </a:fld>
            <a:endParaRPr lang="en-US"/>
          </a:p>
        </p:txBody>
      </p:sp>
    </p:spTree>
    <p:extLst>
      <p:ext uri="{BB962C8B-B14F-4D97-AF65-F5344CB8AC3E}">
        <p14:creationId xmlns:p14="http://schemas.microsoft.com/office/powerpoint/2010/main" val="3442282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assessment design, the Arizona Department of Education began a community of practice to engage educators throughout the process. A pilot was conducted in 2022, which included cognitive labs to better understand student engagement. A suite of training modules were developed to share more information on the assessment and to prepare educators for test administration. These modules are still available in the LMS.</a:t>
            </a:r>
          </a:p>
        </p:txBody>
      </p:sp>
      <p:sp>
        <p:nvSpPr>
          <p:cNvPr id="4" name="Slide Number Placeholder 3"/>
          <p:cNvSpPr>
            <a:spLocks noGrp="1"/>
          </p:cNvSpPr>
          <p:nvPr>
            <p:ph type="sldNum" sz="quarter" idx="5"/>
          </p:nvPr>
        </p:nvSpPr>
        <p:spPr/>
        <p:txBody>
          <a:bodyPr/>
          <a:lstStyle/>
          <a:p>
            <a:fld id="{6A0981EC-A823-47D5-95C6-B00D6C46769C}" type="slidenum">
              <a:rPr lang="en-US" smtClean="0"/>
              <a:t>7</a:t>
            </a:fld>
            <a:endParaRPr lang="en-US"/>
          </a:p>
        </p:txBody>
      </p:sp>
    </p:spTree>
    <p:extLst>
      <p:ext uri="{BB962C8B-B14F-4D97-AF65-F5344CB8AC3E}">
        <p14:creationId xmlns:p14="http://schemas.microsoft.com/office/powerpoint/2010/main" val="3027303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one alternate assessment eligibility determination. Determination is not made for each assessment. Eligibility criteria include a significant cognitive disability </a:t>
            </a:r>
            <a:r>
              <a:rPr lang="en-US" sz="1200" dirty="0">
                <a:solidFill>
                  <a:srgbClr val="012169"/>
                </a:solidFill>
              </a:rPr>
              <a:t>characterized by a disability or multiple disabilities that impact intellectual functioning and adaptive behavior, learning linked to state content standards, and a need for extensive direct individualized instruction and substantial supports to achieve measurable gains. Students who meet these criteria and also have been determined to be an English learner through the AZELLA placement test may participate in Alt ELPA. The student must also have a recent test history, just like students who take AZELLA. We do not yet have an alternate placement test, but we are in the process of having one available very soon.</a:t>
            </a:r>
          </a:p>
          <a:p>
            <a:endParaRPr lang="en-US" dirty="0"/>
          </a:p>
        </p:txBody>
      </p:sp>
      <p:sp>
        <p:nvSpPr>
          <p:cNvPr id="4" name="Slide Number Placeholder 3"/>
          <p:cNvSpPr>
            <a:spLocks noGrp="1"/>
          </p:cNvSpPr>
          <p:nvPr>
            <p:ph type="sldNum" sz="quarter" idx="5"/>
          </p:nvPr>
        </p:nvSpPr>
        <p:spPr/>
        <p:txBody>
          <a:bodyPr/>
          <a:lstStyle/>
          <a:p>
            <a:fld id="{6A0981EC-A823-47D5-95C6-B00D6C46769C}" type="slidenum">
              <a:rPr lang="en-US" smtClean="0"/>
              <a:t>8</a:t>
            </a:fld>
            <a:endParaRPr lang="en-US"/>
          </a:p>
        </p:txBody>
      </p:sp>
    </p:spTree>
    <p:extLst>
      <p:ext uri="{BB962C8B-B14F-4D97-AF65-F5344CB8AC3E}">
        <p14:creationId xmlns:p14="http://schemas.microsoft.com/office/powerpoint/2010/main" val="759389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 mentioned, student needs were a priority for the development of the Alt ELPA. These next few slides list the many accessibility supports included in the assessment design. Please refer to the Accessibility Manual for additional details.</a:t>
            </a:r>
          </a:p>
        </p:txBody>
      </p:sp>
      <p:sp>
        <p:nvSpPr>
          <p:cNvPr id="4" name="Slide Number Placeholder 3"/>
          <p:cNvSpPr>
            <a:spLocks noGrp="1"/>
          </p:cNvSpPr>
          <p:nvPr>
            <p:ph type="sldNum" sz="quarter" idx="5"/>
          </p:nvPr>
        </p:nvSpPr>
        <p:spPr/>
        <p:txBody>
          <a:bodyPr/>
          <a:lstStyle/>
          <a:p>
            <a:fld id="{6A0981EC-A823-47D5-95C6-B00D6C46769C}" type="slidenum">
              <a:rPr lang="en-US" smtClean="0"/>
              <a:t>9</a:t>
            </a:fld>
            <a:endParaRPr lang="en-US"/>
          </a:p>
        </p:txBody>
      </p:sp>
    </p:spTree>
    <p:extLst>
      <p:ext uri="{BB962C8B-B14F-4D97-AF65-F5344CB8AC3E}">
        <p14:creationId xmlns:p14="http://schemas.microsoft.com/office/powerpoint/2010/main" val="11378834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1" y="4450188"/>
            <a:ext cx="12192000" cy="2407811"/>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dirty="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rgbClr val="012169"/>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pic>
        <p:nvPicPr>
          <p:cNvPr id="10" name="Picture 9" descr="Logo&#10;&#10;Description automatically generated">
            <a:extLst>
              <a:ext uri="{FF2B5EF4-FFF2-40B4-BE49-F238E27FC236}">
                <a16:creationId xmlns:a16="http://schemas.microsoft.com/office/drawing/2014/main" id="{B3D5BCC5-4FD8-44A7-E6C1-E835C68311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50770" y="897442"/>
            <a:ext cx="2312484" cy="2312484"/>
          </a:xfrm>
          <a:prstGeom prst="rect">
            <a:avLst/>
          </a:prstGeom>
        </p:spPr>
      </p:pic>
    </p:spTree>
    <p:extLst>
      <p:ext uri="{BB962C8B-B14F-4D97-AF65-F5344CB8AC3E}">
        <p14:creationId xmlns:p14="http://schemas.microsoft.com/office/powerpoint/2010/main" val="1723584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userDrawn="1"/>
        </p:nvSpPr>
        <p:spPr>
          <a:xfrm>
            <a:off x="1" y="17145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807721" y="752475"/>
            <a:ext cx="5067286"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dirty="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807718" y="1714500"/>
            <a:ext cx="5067282" cy="4391025"/>
          </a:xfrm>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6316994" y="752475"/>
            <a:ext cx="5067288" cy="5353050"/>
          </a:xfrm>
          <a:solidFill>
            <a:srgbClr val="FFFFFF"/>
          </a:solidFill>
        </p:spPr>
        <p:txBody>
          <a:bodyPr>
            <a:normAutofit/>
          </a:bodyPr>
          <a:lstStyle>
            <a:lvl1pPr>
              <a:buClr>
                <a:schemeClr val="tx1"/>
              </a:buClr>
              <a:defRPr sz="1600">
                <a:solidFill>
                  <a:srgbClr val="012169"/>
                </a:solidFill>
              </a:defRPr>
            </a:lvl1pPr>
            <a:lvl2pPr marL="384048" indent="-182880">
              <a:buClr>
                <a:schemeClr val="tx1"/>
              </a:buClr>
              <a:buFont typeface="Arial" panose="020B0604020202020204" pitchFamily="34" charset="0"/>
              <a:buChar char="•"/>
              <a:defRPr sz="1400">
                <a:solidFill>
                  <a:srgbClr val="012169"/>
                </a:solidFill>
              </a:defRPr>
            </a:lvl2pPr>
            <a:lvl3pPr marL="566928" indent="-182880">
              <a:buClr>
                <a:schemeClr val="tx1"/>
              </a:buClr>
              <a:buFont typeface="Arial" panose="020B0604020202020204" pitchFamily="34" charset="0"/>
              <a:buChar char="•"/>
              <a:defRPr sz="1100">
                <a:solidFill>
                  <a:srgbClr val="012169"/>
                </a:solidFill>
              </a:defRPr>
            </a:lvl3pPr>
            <a:lvl4pPr marL="749808" indent="-182880">
              <a:buClr>
                <a:schemeClr val="tx1"/>
              </a:buClr>
              <a:buFont typeface="Arial" panose="020B0604020202020204" pitchFamily="34" charset="0"/>
              <a:buChar char="•"/>
              <a:defRPr sz="1100">
                <a:solidFill>
                  <a:srgbClr val="012169"/>
                </a:solidFill>
              </a:defRPr>
            </a:lvl4pPr>
            <a:lvl5pPr marL="932688" indent="-182880">
              <a:buClr>
                <a:schemeClr val="tx1"/>
              </a:buClr>
              <a:buFont typeface="Arial" panose="020B0604020202020204" pitchFamily="34" charset="0"/>
              <a:buChar cha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310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userDrawn="1"/>
        </p:nvSpPr>
        <p:spPr>
          <a:xfrm>
            <a:off x="10993582" y="0"/>
            <a:ext cx="1198418"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634999" y="3927894"/>
            <a:ext cx="109220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79" y="4298078"/>
            <a:ext cx="10113645" cy="743682"/>
          </a:xfrm>
          <a:prstGeom prst="rect">
            <a:avLst/>
          </a:prstGeom>
        </p:spPr>
        <p:txBody>
          <a:bodyPr tIns="0" bIns="0" anchor="b">
            <a:noAutofit/>
          </a:bodyPr>
          <a:lstStyle>
            <a:lvl1pPr>
              <a:defRPr sz="3600" b="0">
                <a:solidFill>
                  <a:srgbClr val="012169"/>
                </a:solidFill>
              </a:defRPr>
            </a:lvl1pPr>
          </a:lstStyle>
          <a:p>
            <a:r>
              <a:rPr lang="en-US" noProof="0"/>
              <a:t>Click to edit Master title style</a:t>
            </a:r>
            <a:endParaRPr lang="en-US" noProof="0" dirty="0"/>
          </a:p>
        </p:txBody>
      </p:sp>
      <p:sp>
        <p:nvSpPr>
          <p:cNvPr id="4" name="Text Placeholder 3"/>
          <p:cNvSpPr>
            <a:spLocks noGrp="1"/>
          </p:cNvSpPr>
          <p:nvPr>
            <p:ph type="body" sz="half" idx="2"/>
          </p:nvPr>
        </p:nvSpPr>
        <p:spPr>
          <a:xfrm>
            <a:off x="1097279" y="5213716"/>
            <a:ext cx="10113264" cy="609600"/>
          </a:xfrm>
        </p:spPr>
        <p:txBody>
          <a:bodyPr lIns="91440" tIns="0" rIns="91440" bIns="0">
            <a:normAutofit/>
          </a:bodyPr>
          <a:lstStyle>
            <a:lvl1pPr marL="0" indent="0">
              <a:spcBef>
                <a:spcPts val="0"/>
              </a:spcBef>
              <a:spcAft>
                <a:spcPts val="600"/>
              </a:spcAft>
              <a:buNone/>
              <a:defRPr sz="180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Picture Placeholder 2"/>
          <p:cNvSpPr>
            <a:spLocks noGrp="1" noChangeAspect="1"/>
          </p:cNvSpPr>
          <p:nvPr>
            <p:ph type="pic" idx="1"/>
          </p:nvPr>
        </p:nvSpPr>
        <p:spPr>
          <a:xfrm>
            <a:off x="635001" y="603250"/>
            <a:ext cx="10921998" cy="3294019"/>
          </a:xfrm>
          <a:solidFill>
            <a:srgbClr val="FFFFFF"/>
          </a:solidFill>
        </p:spPr>
        <p:txBody>
          <a:bodyPr lIns="457200" tIns="457200" anchor="t"/>
          <a:lstStyle>
            <a:lvl1pPr marL="0" indent="0">
              <a:buNone/>
              <a:defRPr sz="3200">
                <a:solidFill>
                  <a:srgbClr val="0121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userDrawn="1"/>
        </p:nvCxnSpPr>
        <p:spPr>
          <a:xfrm>
            <a:off x="1097279" y="412115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46387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43"/>
        <p:cNvGrpSpPr/>
        <p:nvPr/>
      </p:nvGrpSpPr>
      <p:grpSpPr>
        <a:xfrm>
          <a:off x="0" y="0"/>
          <a:ext cx="0" cy="0"/>
          <a:chOff x="0" y="0"/>
          <a:chExt cx="0" cy="0"/>
        </a:xfrm>
      </p:grpSpPr>
      <p:sp>
        <p:nvSpPr>
          <p:cNvPr id="2" name="Google Shape;19;p2">
            <a:extLst>
              <a:ext uri="{FF2B5EF4-FFF2-40B4-BE49-F238E27FC236}">
                <a16:creationId xmlns:a16="http://schemas.microsoft.com/office/drawing/2014/main" id="{C296EBFA-48EB-4BA0-96AF-301650B212ED}"/>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4" name="Google Shape;42;p4">
            <a:extLst>
              <a:ext uri="{FF2B5EF4-FFF2-40B4-BE49-F238E27FC236}">
                <a16:creationId xmlns:a16="http://schemas.microsoft.com/office/drawing/2014/main" id="{D04993A4-AB5C-4A33-98EC-AB8282ED59DD}"/>
              </a:ext>
            </a:extLst>
          </p:cNvPr>
          <p:cNvSpPr/>
          <p:nvPr userDrawn="1"/>
        </p:nvSpPr>
        <p:spPr>
          <a:xfrm>
            <a:off x="0" y="6773757"/>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5" name="Google Shape;111;p13">
            <a:extLst>
              <a:ext uri="{FF2B5EF4-FFF2-40B4-BE49-F238E27FC236}">
                <a16:creationId xmlns:a16="http://schemas.microsoft.com/office/drawing/2014/main" id="{B4BE09FB-522F-4684-9ABC-2C88EC6E0B14}"/>
              </a:ext>
            </a:extLst>
          </p:cNvPr>
          <p:cNvSpPr txBox="1">
            <a:spLocks/>
          </p:cNvSpPr>
          <p:nvPr userDrawn="1"/>
        </p:nvSpPr>
        <p:spPr>
          <a:xfrm>
            <a:off x="0" y="95259"/>
            <a:ext cx="12192000" cy="10200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3733" b="1" dirty="0">
              <a:solidFill>
                <a:srgbClr val="FCAF17"/>
              </a:solidFill>
            </a:endParaRPr>
          </a:p>
        </p:txBody>
      </p:sp>
      <p:sp>
        <p:nvSpPr>
          <p:cNvPr id="6" name="Date Placeholder 5">
            <a:extLst>
              <a:ext uri="{FF2B5EF4-FFF2-40B4-BE49-F238E27FC236}">
                <a16:creationId xmlns:a16="http://schemas.microsoft.com/office/drawing/2014/main" id="{3AA86F68-6E06-44CA-9556-28EBB73053BB}"/>
              </a:ext>
            </a:extLst>
          </p:cNvPr>
          <p:cNvSpPr>
            <a:spLocks noGrp="1"/>
          </p:cNvSpPr>
          <p:nvPr>
            <p:ph type="dt" idx="10"/>
          </p:nvPr>
        </p:nvSpPr>
        <p:spPr/>
        <p:txBody>
          <a:bodyPr/>
          <a:lstStyle/>
          <a:p>
            <a:endParaRPr lang="en-US"/>
          </a:p>
        </p:txBody>
      </p:sp>
      <p:sp>
        <p:nvSpPr>
          <p:cNvPr id="7" name="Footer Placeholder 6">
            <a:extLst>
              <a:ext uri="{FF2B5EF4-FFF2-40B4-BE49-F238E27FC236}">
                <a16:creationId xmlns:a16="http://schemas.microsoft.com/office/drawing/2014/main" id="{BB2FB0EA-8EF7-4520-9B9E-E70B98ECFB80}"/>
              </a:ext>
            </a:extLst>
          </p:cNvPr>
          <p:cNvSpPr>
            <a:spLocks noGrp="1"/>
          </p:cNvSpPr>
          <p:nvPr>
            <p:ph type="ftr" idx="11"/>
          </p:nvPr>
        </p:nvSpPr>
        <p:spPr/>
        <p:txBody>
          <a:bodyPr/>
          <a:lstStyle/>
          <a:p>
            <a:endParaRPr lang="en-US"/>
          </a:p>
        </p:txBody>
      </p:sp>
      <p:sp>
        <p:nvSpPr>
          <p:cNvPr id="8" name="Slide Number Placeholder 7">
            <a:extLst>
              <a:ext uri="{FF2B5EF4-FFF2-40B4-BE49-F238E27FC236}">
                <a16:creationId xmlns:a16="http://schemas.microsoft.com/office/drawing/2014/main" id="{C268C734-B1E9-459B-860A-976ED3BDFEA2}"/>
              </a:ext>
            </a:extLst>
          </p:cNvPr>
          <p:cNvSpPr>
            <a:spLocks noGrp="1"/>
          </p:cNvSpPr>
          <p:nvPr>
            <p:ph type="sldNum" idx="12"/>
          </p:nvPr>
        </p:nvSpPr>
        <p:spPr>
          <a:xfrm>
            <a:off x="9366237" y="6356352"/>
            <a:ext cx="2743200" cy="365125"/>
          </a:xfrm>
        </p:spPr>
        <p:txBody>
          <a:bodyPr/>
          <a:lstStyle>
            <a:lvl1pPr>
              <a:defRPr sz="1400" b="1"/>
            </a:lvl1pPr>
          </a:lstStyle>
          <a:p>
            <a:fld id="{00000000-1234-1234-1234-123412341234}" type="slidenum">
              <a:rPr lang="en-US" smtClean="0"/>
              <a:pPr/>
              <a:t>‹#›</a:t>
            </a:fld>
            <a:endParaRPr lang="en-US" dirty="0"/>
          </a:p>
        </p:txBody>
      </p:sp>
      <p:pic>
        <p:nvPicPr>
          <p:cNvPr id="9" name="Picture 8">
            <a:extLst>
              <a:ext uri="{FF2B5EF4-FFF2-40B4-BE49-F238E27FC236}">
                <a16:creationId xmlns:a16="http://schemas.microsoft.com/office/drawing/2014/main" id="{96532DB4-E91B-4A7C-BD96-D42F216CBA1A}"/>
              </a:ext>
            </a:extLst>
          </p:cNvPr>
          <p:cNvPicPr>
            <a:picLocks noChangeAspect="1"/>
          </p:cNvPicPr>
          <p:nvPr userDrawn="1"/>
        </p:nvPicPr>
        <p:blipFill>
          <a:blip r:embed="rId2"/>
          <a:stretch>
            <a:fillRect/>
          </a:stretch>
        </p:blipFill>
        <p:spPr>
          <a:xfrm>
            <a:off x="82563" y="6229193"/>
            <a:ext cx="501280" cy="501280"/>
          </a:xfrm>
          <a:prstGeom prst="rect">
            <a:avLst/>
          </a:prstGeom>
        </p:spPr>
      </p:pic>
    </p:spTree>
    <p:extLst>
      <p:ext uri="{BB962C8B-B14F-4D97-AF65-F5344CB8AC3E}">
        <p14:creationId xmlns:p14="http://schemas.microsoft.com/office/powerpoint/2010/main" val="196587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11/2/2023</a:t>
            </a:fld>
            <a:endParaRPr lang="en-US"/>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
        <p:nvSpPr>
          <p:cNvPr id="10" name="Google Shape;111;p13">
            <a:extLst>
              <a:ext uri="{FF2B5EF4-FFF2-40B4-BE49-F238E27FC236}">
                <a16:creationId xmlns:a16="http://schemas.microsoft.com/office/drawing/2014/main" id="{52A4DFE2-DA54-44FB-8D58-76452DAE4053}"/>
              </a:ext>
            </a:extLst>
          </p:cNvPr>
          <p:cNvSpPr txBox="1">
            <a:spLocks/>
          </p:cNvSpPr>
          <p:nvPr userDrawn="1"/>
        </p:nvSpPr>
        <p:spPr>
          <a:xfrm>
            <a:off x="0" y="332288"/>
            <a:ext cx="12192000" cy="1105787"/>
          </a:xfrm>
          <a:prstGeom prst="rect">
            <a:avLst/>
          </a:prstGeom>
          <a:solidFill>
            <a:srgbClr val="012169"/>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Clr>
                <a:srgbClr val="F1C232"/>
              </a:buClr>
              <a:buSzPts val="4000"/>
              <a:buFont typeface="Calibri"/>
              <a:buNone/>
            </a:pPr>
            <a:endParaRPr lang="en-US" sz="1867" b="1">
              <a:solidFill>
                <a:schemeClr val="bg1"/>
              </a:solidFill>
              <a:latin typeface="+mn-lt"/>
            </a:endParaRPr>
          </a:p>
        </p:txBody>
      </p:sp>
      <p:sp>
        <p:nvSpPr>
          <p:cNvPr id="11" name="Title 1">
            <a:extLst>
              <a:ext uri="{FF2B5EF4-FFF2-40B4-BE49-F238E27FC236}">
                <a16:creationId xmlns:a16="http://schemas.microsoft.com/office/drawing/2014/main" id="{25EED97E-AD71-4E8B-97BE-DFA80FF2A593}"/>
              </a:ext>
            </a:extLst>
          </p:cNvPr>
          <p:cNvSpPr>
            <a:spLocks noGrp="1"/>
          </p:cNvSpPr>
          <p:nvPr>
            <p:ph type="title"/>
          </p:nvPr>
        </p:nvSpPr>
        <p:spPr>
          <a:xfrm>
            <a:off x="838200" y="392397"/>
            <a:ext cx="10515600" cy="985569"/>
          </a:xfrm>
        </p:spPr>
        <p:txBody>
          <a:bodyPr/>
          <a:lstStyle>
            <a:lvl1pPr>
              <a:defRPr sz="4800">
                <a:solidFill>
                  <a:schemeClr val="bg1"/>
                </a:solidFill>
              </a:defRPr>
            </a:lvl1pPr>
          </a:lstStyle>
          <a:p>
            <a:r>
              <a:rPr lang="en-US"/>
              <a:t>Click to edit Master title style</a:t>
            </a:r>
          </a:p>
        </p:txBody>
      </p:sp>
    </p:spTree>
    <p:extLst>
      <p:ext uri="{BB962C8B-B14F-4D97-AF65-F5344CB8AC3E}">
        <p14:creationId xmlns:p14="http://schemas.microsoft.com/office/powerpoint/2010/main" val="196639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4800"/>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p>
            <a:fld id="{7BBD89EB-C813-4396-A969-B9084DCB0EEC}" type="datetimeFigureOut">
              <a:rPr lang="en-US" smtClean="0"/>
              <a:t>11/2/2023</a:t>
            </a:fld>
            <a:endParaRPr lang="en-US" dirty="0"/>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067299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p>
            <a:fld id="{7BBD89EB-C813-4396-A969-B9084DCB0EEC}" type="datetimeFigureOut">
              <a:rPr lang="en-US" smtClean="0"/>
              <a:t>11/2/2023</a:t>
            </a:fld>
            <a:endParaRPr lang="en-US" dirty="0"/>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1164417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838200" y="840057"/>
            <a:ext cx="10515600" cy="985569"/>
          </a:xfrm>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p>
            <a:fld id="{7BBD89EB-C813-4396-A969-B9084DCB0EEC}" type="datetimeFigureOut">
              <a:rPr lang="en-US" smtClean="0"/>
              <a:t>11/2/2023</a:t>
            </a:fld>
            <a:endParaRPr lang="en-US" dirty="0"/>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50689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p>
            <a:fld id="{7BBD89EB-C813-4396-A969-B9084DCB0EEC}" type="datetimeFigureOut">
              <a:rPr lang="en-US" smtClean="0"/>
              <a:t>11/2/2023</a:t>
            </a:fld>
            <a:endParaRPr lang="en-US" dirty="0"/>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dirty="0"/>
          </a:p>
        </p:txBody>
      </p:sp>
    </p:spTree>
    <p:extLst>
      <p:ext uri="{BB962C8B-B14F-4D97-AF65-F5344CB8AC3E}">
        <p14:creationId xmlns:p14="http://schemas.microsoft.com/office/powerpoint/2010/main" val="3635977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37D5-3CE1-4A16-9718-217F7CF3FE57}"/>
              </a:ext>
            </a:extLst>
          </p:cNvPr>
          <p:cNvSpPr>
            <a:spLocks noGrp="1"/>
          </p:cNvSpPr>
          <p:nvPr>
            <p:ph type="title"/>
          </p:nvPr>
        </p:nvSpPr>
        <p:spPr>
          <a:xfrm>
            <a:off x="838200" y="1416767"/>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A0BA5665-4DB5-463A-BC37-9A325768D935}"/>
              </a:ext>
            </a:extLst>
          </p:cNvPr>
          <p:cNvSpPr>
            <a:spLocks noGrp="1"/>
          </p:cNvSpPr>
          <p:nvPr>
            <p:ph type="dt" idx="10"/>
          </p:nvPr>
        </p:nvSpPr>
        <p:spPr/>
        <p:txBody>
          <a:bodyPr/>
          <a:lstStyle/>
          <a:p>
            <a:endParaRPr lang="en-US"/>
          </a:p>
        </p:txBody>
      </p:sp>
      <p:sp>
        <p:nvSpPr>
          <p:cNvPr id="4" name="Footer Placeholder 3">
            <a:extLst>
              <a:ext uri="{FF2B5EF4-FFF2-40B4-BE49-F238E27FC236}">
                <a16:creationId xmlns:a16="http://schemas.microsoft.com/office/drawing/2014/main" id="{40094899-B38C-4C4A-9B7F-5C799282511B}"/>
              </a:ext>
            </a:extLst>
          </p:cNvPr>
          <p:cNvSpPr>
            <a:spLocks noGrp="1"/>
          </p:cNvSpPr>
          <p:nvPr>
            <p:ph type="ftr" idx="11"/>
          </p:nvPr>
        </p:nvSpPr>
        <p:spPr/>
        <p:txBody>
          <a:bodyPr/>
          <a:lstStyle/>
          <a:p>
            <a:endParaRPr lang="en-US"/>
          </a:p>
        </p:txBody>
      </p:sp>
      <p:sp>
        <p:nvSpPr>
          <p:cNvPr id="5" name="Slide Number Placeholder 4">
            <a:extLst>
              <a:ext uri="{FF2B5EF4-FFF2-40B4-BE49-F238E27FC236}">
                <a16:creationId xmlns:a16="http://schemas.microsoft.com/office/drawing/2014/main" id="{3C7B36C3-E86D-4377-A80F-53324AEE0B44}"/>
              </a:ext>
            </a:extLst>
          </p:cNvPr>
          <p:cNvSpPr>
            <a:spLocks noGrp="1"/>
          </p:cNvSpPr>
          <p:nvPr>
            <p:ph type="sldNum" idx="12"/>
          </p:nvPr>
        </p:nvSpPr>
        <p:spPr/>
        <p:txBody>
          <a:bodyPr/>
          <a:lstStyle/>
          <a:p>
            <a:fld id="{00000000-1234-1234-1234-123412341234}" type="slidenum">
              <a:rPr lang="en-US" smtClean="0"/>
              <a:pPr/>
              <a:t>‹#›</a:t>
            </a:fld>
            <a:endParaRPr lang="en-US"/>
          </a:p>
        </p:txBody>
      </p:sp>
      <p:sp>
        <p:nvSpPr>
          <p:cNvPr id="6" name="TextBox 5">
            <a:extLst>
              <a:ext uri="{FF2B5EF4-FFF2-40B4-BE49-F238E27FC236}">
                <a16:creationId xmlns:a16="http://schemas.microsoft.com/office/drawing/2014/main" id="{26D3B6C3-6828-44B2-978A-3501B8216015}"/>
              </a:ext>
            </a:extLst>
          </p:cNvPr>
          <p:cNvSpPr txBox="1"/>
          <p:nvPr userDrawn="1"/>
        </p:nvSpPr>
        <p:spPr>
          <a:xfrm>
            <a:off x="838200" y="2826798"/>
            <a:ext cx="10515600" cy="3135085"/>
          </a:xfrm>
          <a:prstGeom prst="rect">
            <a:avLst/>
          </a:prstGeom>
          <a:noFill/>
        </p:spPr>
        <p:txBody>
          <a:bodyPr wrap="square" rtlCol="0">
            <a:normAutofit/>
          </a:bodyPr>
          <a:lstStyle/>
          <a:p>
            <a:endParaRPr lang="en-US" sz="2400"/>
          </a:p>
        </p:txBody>
      </p:sp>
    </p:spTree>
    <p:extLst>
      <p:ext uri="{BB962C8B-B14F-4D97-AF65-F5344CB8AC3E}">
        <p14:creationId xmlns:p14="http://schemas.microsoft.com/office/powerpoint/2010/main" val="23156760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F7CBC-CC93-4AB3-9D46-61075505816B}"/>
              </a:ext>
            </a:extLst>
          </p:cNvPr>
          <p:cNvSpPr>
            <a:spLocks noGrp="1"/>
          </p:cNvSpPr>
          <p:nvPr>
            <p:ph type="title"/>
          </p:nvPr>
        </p:nvSpPr>
        <p:spPr>
          <a:xfrm>
            <a:off x="360000" y="360000"/>
            <a:ext cx="11473200" cy="540000"/>
          </a:xfrm>
        </p:spPr>
        <p:txBody>
          <a:bodyPr/>
          <a:lstStyle/>
          <a:p>
            <a:r>
              <a:rPr lang="en-US" noProof="0"/>
              <a:t>Click to edit Master title style</a:t>
            </a:r>
          </a:p>
        </p:txBody>
      </p:sp>
      <p:sp>
        <p:nvSpPr>
          <p:cNvPr id="16" name="Subtitle">
            <a:extLst>
              <a:ext uri="{FF2B5EF4-FFF2-40B4-BE49-F238E27FC236}">
                <a16:creationId xmlns:a16="http://schemas.microsoft.com/office/drawing/2014/main" id="{152317FE-88B5-4D1F-AECF-DA69D6779BEA}"/>
              </a:ext>
            </a:extLst>
          </p:cNvPr>
          <p:cNvSpPr>
            <a:spLocks noGrp="1"/>
          </p:cNvSpPr>
          <p:nvPr>
            <p:ph type="body" sz="quarter" idx="12" hasCustomPrompt="1"/>
          </p:nvPr>
        </p:nvSpPr>
        <p:spPr>
          <a:xfrm>
            <a:off x="360363" y="1080000"/>
            <a:ext cx="11471275" cy="360362"/>
          </a:xfrm>
        </p:spPr>
        <p:txBody>
          <a:bodyPr/>
          <a:lstStyle>
            <a:lvl1pPr marL="0" indent="0">
              <a:buNone/>
              <a:defRPr sz="2100"/>
            </a:lvl1pPr>
          </a:lstStyle>
          <a:p>
            <a:pPr lvl="0"/>
            <a:r>
              <a:rPr lang="en-US" noProof="0"/>
              <a:t>Subtitle</a:t>
            </a:r>
          </a:p>
        </p:txBody>
      </p:sp>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3600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6253200" y="1620000"/>
            <a:ext cx="5580000" cy="4500000"/>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3CFF9123-1F0C-4BD2-8233-FEE5B2A46612}"/>
              </a:ext>
            </a:extLst>
          </p:cNvPr>
          <p:cNvSpPr>
            <a:spLocks noGrp="1"/>
          </p:cNvSpPr>
          <p:nvPr>
            <p:ph type="ftr" sz="quarter" idx="13"/>
          </p:nvPr>
        </p:nvSpPr>
        <p:spPr/>
        <p:txBody>
          <a:bodyPr/>
          <a:lstStyle/>
          <a:p>
            <a:r>
              <a:rPr lang="en-US" noProof="0"/>
              <a:t>Add a footer</a:t>
            </a:r>
          </a:p>
        </p:txBody>
      </p:sp>
      <p:sp>
        <p:nvSpPr>
          <p:cNvPr id="6" name="Slide Number Placeholder 5">
            <a:extLst>
              <a:ext uri="{FF2B5EF4-FFF2-40B4-BE49-F238E27FC236}">
                <a16:creationId xmlns:a16="http://schemas.microsoft.com/office/drawing/2014/main" id="{111E8981-59A6-4480-80A6-5619C2201789}"/>
              </a:ext>
            </a:extLst>
          </p:cNvPr>
          <p:cNvSpPr>
            <a:spLocks noGrp="1"/>
          </p:cNvSpPr>
          <p:nvPr>
            <p:ph type="sldNum" sz="quarter" idx="14"/>
          </p:nvPr>
        </p:nvSpPr>
        <p:spPr/>
        <p:txBody>
          <a:body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17810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userDrawn="1"/>
        </p:nvSpPr>
        <p:spPr>
          <a:xfrm flipH="1">
            <a:off x="4217870" y="0"/>
            <a:ext cx="3599236"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rgbClr val="012169"/>
                </a:solidFill>
              </a:defRPr>
            </a:lvl1pPr>
          </a:lstStyle>
          <a:p>
            <a:r>
              <a:rPr lang="en-US" noProof="0"/>
              <a:t>Click to edit Master title style</a:t>
            </a:r>
            <a:endParaRPr lang="en-US" noProof="0"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endParaRPr lang="en-US" noProof="0" dirty="0"/>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userDrawn="1"/>
        </p:nvCxnSpPr>
        <p:spPr>
          <a:xfrm>
            <a:off x="1097280" y="4521200"/>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707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Content Placeholder 2"/>
          <p:cNvSpPr>
            <a:spLocks noGrp="1"/>
          </p:cNvSpPr>
          <p:nvPr>
            <p:ph idx="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userDrawn="1"/>
        </p:nvCxnSpPr>
        <p:spPr>
          <a:xfrm>
            <a:off x="1097280" y="18446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2407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userDrawn="1"/>
        </p:nvSpPr>
        <p:spPr>
          <a:xfrm flipH="1">
            <a:off x="0" y="0"/>
            <a:ext cx="6096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1097280" y="2958274"/>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rgbClr val="01216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6515944" y="2958273"/>
            <a:ext cx="4639736" cy="2910821"/>
          </a:xfrm>
        </p:spPr>
        <p:txBody>
          <a:bodyPr>
            <a:normAutofit/>
          </a:bodyPr>
          <a:lstStyle>
            <a:lvl1pPr>
              <a:defRPr sz="1600">
                <a:solidFill>
                  <a:srgbClr val="012169"/>
                </a:solidFill>
              </a:defRPr>
            </a:lvl1pPr>
            <a:lvl2pPr>
              <a:defRPr sz="1400">
                <a:solidFill>
                  <a:srgbClr val="012169"/>
                </a:solidFill>
              </a:defRPr>
            </a:lvl2pPr>
            <a:lvl3pPr>
              <a:defRPr sz="1100">
                <a:solidFill>
                  <a:srgbClr val="012169"/>
                </a:solidFill>
              </a:defRPr>
            </a:lvl3pPr>
            <a:lvl4pPr>
              <a:defRPr sz="1100">
                <a:solidFill>
                  <a:srgbClr val="012169"/>
                </a:solidFill>
              </a:defRPr>
            </a:lvl4pPr>
            <a:lvl5pPr>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userDrawn="1"/>
        </p:nvCxnSpPr>
        <p:spPr>
          <a:xfrm>
            <a:off x="6091238" y="2152650"/>
            <a:ext cx="9525" cy="3716444"/>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224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83ACCAC0-2C8A-CE43-8C55-22BB53C73920}"/>
              </a:ext>
              <a:ext uri="{C183D7F6-B498-43B3-948B-1728B52AA6E4}">
                <adec:decorative xmlns:adec="http://schemas.microsoft.com/office/drawing/2017/decorative" val="1"/>
              </a:ext>
            </a:extLst>
          </p:cNvPr>
          <p:cNvSpPr/>
          <p:nvPr userDrawn="1"/>
        </p:nvSpPr>
        <p:spPr>
          <a:xfrm flipH="1">
            <a:off x="0" y="0"/>
            <a:ext cx="3351057"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1097280" y="3135208"/>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Tree>
    <p:extLst>
      <p:ext uri="{BB962C8B-B14F-4D97-AF65-F5344CB8AC3E}">
        <p14:creationId xmlns:p14="http://schemas.microsoft.com/office/powerpoint/2010/main" val="302039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userDrawn="1"/>
        </p:nvSpPr>
        <p:spPr>
          <a:xfrm>
            <a:off x="1" y="3429000"/>
            <a:ext cx="12192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10" name="Rectangle">
            <a:extLst>
              <a:ext uri="{FF2B5EF4-FFF2-40B4-BE49-F238E27FC236}">
                <a16:creationId xmlns:a16="http://schemas.microsoft.com/office/drawing/2014/main" id="{A400A9BD-AA60-E24D-9FC2-722758C8C933}"/>
              </a:ext>
            </a:extLst>
          </p:cNvPr>
          <p:cNvSpPr/>
          <p:nvPr userDrawn="1"/>
        </p:nvSpPr>
        <p:spPr>
          <a:xfrm>
            <a:off x="609600" y="633875"/>
            <a:ext cx="109728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userDrawn="1"/>
        </p:nvCxnSpPr>
        <p:spPr>
          <a:xfrm>
            <a:off x="1066800" y="1806575"/>
            <a:ext cx="100584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1097280" y="942871"/>
            <a:ext cx="100584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106680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109727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3169920" y="2262915"/>
            <a:ext cx="1645920" cy="2103120"/>
          </a:xfrm>
          <a:solidFill>
            <a:srgbClr val="EDEFF7"/>
          </a:solidFill>
        </p:spPr>
        <p:txBody>
          <a:bodyPr anchor="ctr"/>
          <a:lstStyle>
            <a:lvl1pPr algn="ctr">
              <a:defRPr i="0"/>
            </a:lvl1pPr>
          </a:lstStyle>
          <a:p>
            <a:r>
              <a:rPr lang="en-US" noProof="0"/>
              <a:t>Click icon to add picture</a:t>
            </a:r>
            <a:endParaRPr lang="en-US" noProof="0" dirty="0"/>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320039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527304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530351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737616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7406639"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9479280" y="2262915"/>
            <a:ext cx="1645920" cy="2103120"/>
          </a:xfrm>
          <a:solidFill>
            <a:srgbClr val="EDEFF7"/>
          </a:solidFill>
        </p:spPr>
        <p:txBody>
          <a:bodyPr anchor="ctr"/>
          <a:lstStyle>
            <a:lvl1pPr algn="ctr">
              <a:defRPr/>
            </a:lvl1pPr>
          </a:lstStyle>
          <a:p>
            <a:r>
              <a:rPr lang="en-US" noProof="0"/>
              <a:t>Click icon to add picture</a:t>
            </a:r>
            <a:endParaRPr lang="en-US" noProof="0" dirty="0"/>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9509760" y="4755533"/>
            <a:ext cx="1645920" cy="1005840"/>
          </a:xfrm>
        </p:spPr>
        <p:txBody>
          <a:bodyPr lIns="91440" rIns="91440" anchor="ctr">
            <a:normAutofit/>
          </a:bodyPr>
          <a:lstStyle>
            <a:lvl1pPr marL="0" indent="0" algn="ctr">
              <a:buNone/>
              <a:defRPr sz="1800" cap="all" baseline="0">
                <a:solidFill>
                  <a:srgbClr val="01216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dirty="0"/>
              <a:t>Name Goes Here</a:t>
            </a:r>
          </a:p>
        </p:txBody>
      </p:sp>
    </p:spTree>
    <p:extLst>
      <p:ext uri="{BB962C8B-B14F-4D97-AF65-F5344CB8AC3E}">
        <p14:creationId xmlns:p14="http://schemas.microsoft.com/office/powerpoint/2010/main" val="1418890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userDrawn="1"/>
        </p:nvSpPr>
        <p:spPr>
          <a:xfrm flipH="1">
            <a:off x="0" y="0"/>
            <a:ext cx="1195754"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userDrawn="1"/>
        </p:nvSpPr>
        <p:spPr>
          <a:xfrm>
            <a:off x="635000" y="633875"/>
            <a:ext cx="109219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3" y="942870"/>
            <a:ext cx="438631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1195753" y="2281657"/>
            <a:ext cx="4386333" cy="3633471"/>
          </a:xfrm>
        </p:spPr>
        <p:txBody>
          <a:bodyPr>
            <a:normAutofit/>
          </a:bodyPr>
          <a:lstStyle>
            <a:lvl1pPr marL="0" indent="0">
              <a:buClr>
                <a:schemeClr val="tx1"/>
              </a:buClr>
              <a:buNone/>
              <a:defRPr sz="1600">
                <a:solidFill>
                  <a:srgbClr val="012169"/>
                </a:solidFill>
              </a:defRPr>
            </a:lvl1pPr>
            <a:lvl2pPr marL="201168" indent="0">
              <a:buClr>
                <a:schemeClr val="tx1"/>
              </a:buClr>
              <a:buFont typeface="Arial" panose="020B0604020202020204" pitchFamily="34" charset="0"/>
              <a:buNone/>
              <a:defRPr sz="1400">
                <a:solidFill>
                  <a:srgbClr val="012169"/>
                </a:solidFill>
              </a:defRPr>
            </a:lvl2pPr>
            <a:lvl3pPr marL="384048" indent="0">
              <a:buClr>
                <a:schemeClr val="tx1"/>
              </a:buClr>
              <a:buFont typeface="Arial" panose="020B0604020202020204" pitchFamily="34" charset="0"/>
              <a:buNone/>
              <a:defRPr sz="1100">
                <a:solidFill>
                  <a:srgbClr val="012169"/>
                </a:solidFill>
              </a:defRPr>
            </a:lvl3pPr>
            <a:lvl4pPr marL="566928" indent="0">
              <a:buClr>
                <a:schemeClr val="tx1"/>
              </a:buClr>
              <a:buFont typeface="Arial" panose="020B0604020202020204" pitchFamily="34" charset="0"/>
              <a:buNone/>
              <a:defRPr sz="1100">
                <a:solidFill>
                  <a:srgbClr val="012169"/>
                </a:solidFill>
              </a:defRPr>
            </a:lvl4pPr>
            <a:lvl5pPr marL="749808" indent="0">
              <a:buClr>
                <a:schemeClr val="tx1"/>
              </a:buClr>
              <a:buFont typeface="Arial" panose="020B0604020202020204" pitchFamily="34" charset="0"/>
              <a:buNone/>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6609915" y="633875"/>
            <a:ext cx="4947084" cy="5591175"/>
          </a:xfrm>
          <a:solidFill>
            <a:srgbClr val="012169"/>
          </a:solidFill>
        </p:spPr>
        <p:txBody>
          <a:bodyPr anchor="ctr"/>
          <a:lstStyle>
            <a:lvl1pPr algn="ctr">
              <a:defRPr>
                <a:solidFill>
                  <a:schemeClr val="bg1"/>
                </a:solidFill>
              </a:defRPr>
            </a:lvl1pPr>
          </a:lstStyle>
          <a:p>
            <a:r>
              <a:rPr lang="en-US" noProof="0"/>
              <a:t>Click icon to add picture</a:t>
            </a:r>
            <a:endParaRPr lang="en-US" noProof="0" dirty="0"/>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userDrawn="1"/>
        </p:nvCxnSpPr>
        <p:spPr>
          <a:xfrm>
            <a:off x="6096000" y="942870"/>
            <a:ext cx="0" cy="4972258"/>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1714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userDrawn="1"/>
        </p:nvSpPr>
        <p:spPr>
          <a:xfrm flipH="1">
            <a:off x="0" y="0"/>
            <a:ext cx="1219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1097279" y="3135207"/>
            <a:ext cx="4363720" cy="587584"/>
          </a:xfrm>
          <a:prstGeom prst="rect">
            <a:avLst/>
          </a:prstGeom>
        </p:spPr>
        <p:txBody>
          <a:bodyPr vert="horz" lIns="91440" tIns="45720" rIns="91440" bIns="45720" rtlCol="0" anchor="ctr">
            <a:noAutofit/>
          </a:bodyPr>
          <a:lstStyle>
            <a:lvl1pPr algn="l">
              <a:defRPr sz="4800"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6731002" y="831286"/>
            <a:ext cx="4363714" cy="5195425"/>
          </a:xfrm>
        </p:spPr>
        <p:txBody>
          <a:bodyPr anchor="ctr">
            <a:normAutofit/>
          </a:bodyPr>
          <a:lstStyle>
            <a:lvl1pPr marL="0" indent="0">
              <a:buClr>
                <a:schemeClr val="tx1"/>
              </a:buClr>
              <a:buFontTx/>
              <a:buNone/>
              <a:defRPr sz="1600">
                <a:solidFill>
                  <a:srgbClr val="012169"/>
                </a:solidFill>
              </a:defRPr>
            </a:lvl1pPr>
            <a:lvl2pPr marL="201168" indent="0">
              <a:buClr>
                <a:schemeClr val="tx1"/>
              </a:buClr>
              <a:buFont typeface="+mj-lt"/>
              <a:buNone/>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1"/>
            <a:r>
              <a:rPr lang="en-US" noProof="0" dirty="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userDrawn="1"/>
        </p:nvCxnSpPr>
        <p:spPr>
          <a:xfrm>
            <a:off x="6096000" y="999565"/>
            <a:ext cx="0" cy="4858871"/>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935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AA314B25-B4AF-394E-BBDA-7E6BAD315F39}"/>
              </a:ext>
              <a:ext uri="{C183D7F6-B498-43B3-948B-1728B52AA6E4}">
                <adec:decorative xmlns:adec="http://schemas.microsoft.com/office/drawing/2017/decorative" val="1"/>
              </a:ext>
            </a:extLst>
          </p:cNvPr>
          <p:cNvSpPr/>
          <p:nvPr userDrawn="1"/>
        </p:nvSpPr>
        <p:spPr>
          <a:xfrm>
            <a:off x="3351057" y="0"/>
            <a:ext cx="8840943"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dirty="0"/>
          </a:p>
        </p:txBody>
      </p:sp>
      <p:sp>
        <p:nvSpPr>
          <p:cNvPr id="6" name="Rectangle">
            <a:extLst>
              <a:ext uri="{FF2B5EF4-FFF2-40B4-BE49-F238E27FC236}">
                <a16:creationId xmlns:a16="http://schemas.microsoft.com/office/drawing/2014/main" id="{737575EF-0D14-6140-A91B-260C9C9DFE41}"/>
              </a:ext>
              <a:ext uri="{C183D7F6-B498-43B3-948B-1728B52AA6E4}">
                <adec:decorative xmlns:adec="http://schemas.microsoft.com/office/drawing/2017/decorative" val="1"/>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739140" y="3135207"/>
            <a:ext cx="5166356" cy="587584"/>
          </a:xfrm>
          <a:prstGeom prst="rect">
            <a:avLst/>
          </a:prstGeom>
        </p:spPr>
        <p:txBody>
          <a:bodyPr vert="horz" lIns="91440" tIns="45720" rIns="91440" bIns="45720" rtlCol="0" anchor="ctr">
            <a:normAutofit/>
          </a:bodyPr>
          <a:lstStyle>
            <a:lvl1pPr algn="l">
              <a:defRPr cap="all" baseline="0">
                <a:solidFill>
                  <a:srgbClr val="012169"/>
                </a:solidFill>
              </a:defRPr>
            </a:lvl1pPr>
          </a:lstStyle>
          <a:p>
            <a:r>
              <a:rPr lang="en-US" noProof="0" dirty="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6286502" y="752475"/>
            <a:ext cx="5166358" cy="5353050"/>
          </a:xfrm>
        </p:spPr>
        <p:txBody>
          <a:bodyPr anchor="ctr">
            <a:normAutofit/>
          </a:bodyPr>
          <a:lstStyle>
            <a:lvl1pPr marL="342900" indent="-342900">
              <a:buClr>
                <a:schemeClr val="tx1"/>
              </a:buClr>
              <a:buFont typeface="+mj-lt"/>
              <a:buAutoNum type="arabicPeriod"/>
              <a:defRPr sz="1600">
                <a:solidFill>
                  <a:srgbClr val="012169"/>
                </a:solidFill>
              </a:defRPr>
            </a:lvl1pPr>
            <a:lvl2pPr marL="544068" indent="-342900">
              <a:buClr>
                <a:schemeClr val="tx1"/>
              </a:buClr>
              <a:buFont typeface="+mj-lt"/>
              <a:buAutoNum type="arabicPeriod"/>
              <a:defRPr sz="1400">
                <a:solidFill>
                  <a:srgbClr val="012169"/>
                </a:solidFill>
              </a:defRPr>
            </a:lvl2pPr>
            <a:lvl3pPr marL="612648" indent="-228600">
              <a:buClr>
                <a:schemeClr val="tx1"/>
              </a:buClr>
              <a:buFont typeface="+mj-lt"/>
              <a:buAutoNum type="arabicPeriod"/>
              <a:defRPr sz="1100">
                <a:solidFill>
                  <a:srgbClr val="012169"/>
                </a:solidFill>
              </a:defRPr>
            </a:lvl3pPr>
            <a:lvl4pPr marL="795528" indent="-228600">
              <a:buClr>
                <a:schemeClr val="tx1"/>
              </a:buClr>
              <a:buFont typeface="+mj-lt"/>
              <a:buAutoNum type="arabicPeriod"/>
              <a:defRPr sz="1100">
                <a:solidFill>
                  <a:srgbClr val="012169"/>
                </a:solidFill>
              </a:defRPr>
            </a:lvl4pPr>
            <a:lvl5pPr marL="978408" indent="-228600">
              <a:buClr>
                <a:schemeClr val="tx1"/>
              </a:buClr>
              <a:buFont typeface="+mj-lt"/>
              <a:buAutoNum type="arabicPeriod"/>
              <a:defRPr sz="1100">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cxnSp>
        <p:nvCxnSpPr>
          <p:cNvPr id="9" name="Straight Connector 8">
            <a:extLst>
              <a:ext uri="{FF2B5EF4-FFF2-40B4-BE49-F238E27FC236}">
                <a16:creationId xmlns:a16="http://schemas.microsoft.com/office/drawing/2014/main" id="{4AABF816-6391-4E07-95E5-78B95EC57AA5}"/>
              </a:ext>
              <a:ext uri="{C183D7F6-B498-43B3-948B-1728B52AA6E4}">
                <adec:decorative xmlns:adec="http://schemas.microsoft.com/office/drawing/2017/decorative" val="1"/>
              </a:ext>
            </a:extLst>
          </p:cNvPr>
          <p:cNvCxnSpPr>
            <a:cxnSpLocks/>
          </p:cNvCxnSpPr>
          <p:nvPr userDrawn="1"/>
        </p:nvCxnSpPr>
        <p:spPr>
          <a:xfrm>
            <a:off x="6096000" y="752475"/>
            <a:ext cx="0" cy="5353050"/>
          </a:xfrm>
          <a:prstGeom prst="line">
            <a:avLst/>
          </a:prstGeom>
          <a:ln w="76200">
            <a:solidFill>
              <a:srgbClr val="FCAF1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185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userDrawn="1"/>
        </p:nvSpPr>
        <p:spPr>
          <a:xfrm>
            <a:off x="635000" y="633875"/>
            <a:ext cx="109220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dirty="0"/>
          </a:p>
        </p:txBody>
      </p:sp>
      <p:sp>
        <p:nvSpPr>
          <p:cNvPr id="2" name="Title Placeholder 1"/>
          <p:cNvSpPr>
            <a:spLocks noGrp="1"/>
          </p:cNvSpPr>
          <p:nvPr>
            <p:ph type="title"/>
          </p:nvPr>
        </p:nvSpPr>
        <p:spPr>
          <a:xfrm>
            <a:off x="1097280" y="942871"/>
            <a:ext cx="10058400" cy="587584"/>
          </a:xfrm>
          <a:prstGeom prst="rect">
            <a:avLst/>
          </a:prstGeom>
        </p:spPr>
        <p:txBody>
          <a:bodyPr vert="horz" lIns="91440" tIns="45720" rIns="91440" bIns="45720" rtlCol="0" anchor="ctr">
            <a:norm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394360962"/>
      </p:ext>
    </p:extLst>
  </p:cSld>
  <p:clrMap bg1="lt1" tx1="dk1" bg2="lt2" tx2="dk2" accent1="accent1" accent2="accent2" accent3="accent3" accent4="accent4" accent5="accent5" accent6="accent6" hlink="hlink" folHlink="folHlink"/>
  <p:sldLayoutIdLst>
    <p:sldLayoutId id="2147483674" r:id="rId1"/>
    <p:sldLayoutId id="2147483693" r:id="rId2"/>
    <p:sldLayoutId id="2147483675" r:id="rId3"/>
    <p:sldLayoutId id="2147483684" r:id="rId4"/>
    <p:sldLayoutId id="2147483678" r:id="rId5"/>
    <p:sldLayoutId id="2147483777" r:id="rId6"/>
    <p:sldLayoutId id="2147483692" r:id="rId7"/>
    <p:sldLayoutId id="2147483691" r:id="rId8"/>
    <p:sldLayoutId id="2147483690" r:id="rId9"/>
    <p:sldLayoutId id="2147483775" r:id="rId10"/>
    <p:sldLayoutId id="2147483776" r:id="rId11"/>
    <p:sldLayoutId id="2147483778" r:id="rId12"/>
  </p:sldLayoutIdLst>
  <p:hf sldNum="0" hdr="0" ftr="0" dt="0"/>
  <p:txStyles>
    <p:titleStyle>
      <a:lvl1pPr algn="l" defTabSz="914400" rtl="0" eaLnBrk="1" latinLnBrk="0" hangingPunct="1">
        <a:lnSpc>
          <a:spcPct val="90000"/>
        </a:lnSpc>
        <a:spcBef>
          <a:spcPct val="0"/>
        </a:spcBef>
        <a:buNone/>
        <a:defRPr sz="2800" kern="1200" spc="-50" baseline="0">
          <a:solidFill>
            <a:srgbClr val="012169"/>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874477"/>
            <a:ext cx="105156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956925"/>
            <a:ext cx="105156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dirty="0"/>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
        <p:nvSpPr>
          <p:cNvPr id="2" name="Google Shape;19;p2">
            <a:extLst>
              <a:ext uri="{FF2B5EF4-FFF2-40B4-BE49-F238E27FC236}">
                <a16:creationId xmlns:a16="http://schemas.microsoft.com/office/drawing/2014/main" id="{E0B886E1-31DD-47E4-991E-D0419D044F33}"/>
              </a:ext>
            </a:extLst>
          </p:cNvPr>
          <p:cNvSpPr/>
          <p:nvPr userDrawn="1"/>
        </p:nvSpPr>
        <p:spPr>
          <a:xfrm>
            <a:off x="0" y="0"/>
            <a:ext cx="12192000" cy="73179"/>
          </a:xfrm>
          <a:prstGeom prst="rect">
            <a:avLst/>
          </a:prstGeom>
          <a:solidFill>
            <a:srgbClr val="BF0D3E"/>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userDrawn="1"/>
        </p:nvSpPr>
        <p:spPr>
          <a:xfrm>
            <a:off x="0" y="74610"/>
            <a:ext cx="12192000" cy="176271"/>
          </a:xfrm>
          <a:prstGeom prst="rect">
            <a:avLst/>
          </a:prstGeom>
          <a:solidFill>
            <a:srgbClr val="012169"/>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userDrawn="1"/>
        </p:nvSpPr>
        <p:spPr>
          <a:xfrm>
            <a:off x="0" y="258251"/>
            <a:ext cx="12192000" cy="73179"/>
          </a:xfrm>
          <a:prstGeom prst="rect">
            <a:avLst/>
          </a:prstGeom>
          <a:solidFill>
            <a:srgbClr val="FCAF17"/>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userDrawn="1"/>
        </p:nvSpPr>
        <p:spPr>
          <a:xfrm>
            <a:off x="0" y="6782343"/>
            <a:ext cx="12192000" cy="73179"/>
          </a:xfrm>
          <a:prstGeom prst="rect">
            <a:avLst/>
          </a:prstGeom>
          <a:solidFill>
            <a:srgbClr val="D0134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14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7270751"/>
      </p:ext>
    </p:extLst>
  </p:cSld>
  <p:clrMap bg1="lt1" tx1="dk1" bg2="dk2" tx2="lt2" accent1="accent1" accent2="accent2" accent3="accent3" accent4="accent4" accent5="accent5" accent6="accent6" hlink="hlink" folHlink="folHlink"/>
  <p:sldLayoutIdLst>
    <p:sldLayoutId id="2147483704" r:id="rId1"/>
    <p:sldLayoutId id="2147483769" r:id="rId2"/>
    <p:sldLayoutId id="2147483773" r:id="rId3"/>
    <p:sldLayoutId id="2147483774" r:id="rId4"/>
    <p:sldLayoutId id="2147483772"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1223441"/>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2638697"/>
            <a:ext cx="10515600" cy="3538267"/>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pic>
        <p:nvPicPr>
          <p:cNvPr id="3" name="Picture 2">
            <a:extLst>
              <a:ext uri="{FF2B5EF4-FFF2-40B4-BE49-F238E27FC236}">
                <a16:creationId xmlns:a16="http://schemas.microsoft.com/office/drawing/2014/main" id="{B8F09AE6-EF43-4163-B0FB-13C9391487D1}"/>
              </a:ext>
            </a:extLst>
          </p:cNvPr>
          <p:cNvPicPr>
            <a:picLocks noChangeAspect="1"/>
          </p:cNvPicPr>
          <p:nvPr userDrawn="1"/>
        </p:nvPicPr>
        <p:blipFill>
          <a:blip r:embed="rId4"/>
          <a:stretch>
            <a:fillRect/>
          </a:stretch>
        </p:blipFill>
        <p:spPr>
          <a:xfrm>
            <a:off x="0" y="0"/>
            <a:ext cx="12192000" cy="1256907"/>
          </a:xfrm>
          <a:prstGeom prst="rect">
            <a:avLst/>
          </a:prstGeom>
          <a:ln>
            <a:solidFill>
              <a:srgbClr val="012169"/>
            </a:solidFill>
          </a:ln>
        </p:spPr>
      </p:pic>
    </p:spTree>
    <p:extLst>
      <p:ext uri="{BB962C8B-B14F-4D97-AF65-F5344CB8AC3E}">
        <p14:creationId xmlns:p14="http://schemas.microsoft.com/office/powerpoint/2010/main" val="4214305325"/>
      </p:ext>
    </p:extLst>
  </p:cSld>
  <p:clrMap bg1="lt1" tx1="dk1" bg2="dk2" tx2="lt2" accent1="accent1" accent2="accent2" accent3="accent3" accent4="accent4" accent5="accent5" accent6="accent6" hlink="hlink" folHlink="folHlink"/>
  <p:sldLayoutIdLst>
    <p:sldLayoutId id="2147483668" r:id="rId1"/>
    <p:sldLayoutId id="214748368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hyperlink" Target="https://login3.cambiumtds.com/student_core/V27/Pages/LoginShell.aspx?c=Arizona_PT&amp;a=Student" TargetMode="Externa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z.portal.cambiumast.com/-/media/project/client-portals/arizona-elpa/pdf/reference-documents/quick-guide-to-understanding-reports_alt-elpa-final.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azed.gov/sites/default/files/2023/10/2023-ParentalNotificationAndConsentForm-English-Alt_ELPA-Final.pdf"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azed.gov/sites/default/files/2019/01/Sample%20Two-Year%20Monitoring%20Form%20for%20FEP%20Students%20-%20Revised%2005-2019.pdf" TargetMode="External"/><Relationship Id="rId4" Type="http://schemas.openxmlformats.org/officeDocument/2006/relationships/hyperlink" Target="https://www.azed.gov/sites/default/files/2019/05/Sample%20Notification%20of%20Reclassification%20Letter%20-%20English.pdf"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zed.gov/sites/default/files/2023/08/Alternate%20Assessments%20District%20Test%20Coordinator%20Handbook%202023-2024.pdf"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az.portal.cambiumast.com/resources/user-guides/alt-elpa-accessibility-and-accommodations-manua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F6512-4285-45E7-B7BD-4E73BECC8BBC}"/>
              </a:ext>
            </a:extLst>
          </p:cNvPr>
          <p:cNvSpPr>
            <a:spLocks noGrp="1"/>
          </p:cNvSpPr>
          <p:nvPr>
            <p:ph type="ctrTitle"/>
          </p:nvPr>
        </p:nvSpPr>
        <p:spPr>
          <a:xfrm>
            <a:off x="1066800" y="754999"/>
            <a:ext cx="10058400" cy="3566160"/>
          </a:xfrm>
        </p:spPr>
        <p:txBody>
          <a:bodyPr>
            <a:normAutofit fontScale="90000"/>
          </a:bodyPr>
          <a:lstStyle/>
          <a:p>
            <a:br>
              <a:rPr lang="en-US" dirty="0"/>
            </a:br>
            <a:br>
              <a:rPr lang="en-US" dirty="0"/>
            </a:br>
            <a:br>
              <a:rPr lang="en-US" dirty="0"/>
            </a:br>
            <a:br>
              <a:rPr lang="en-US" dirty="0"/>
            </a:br>
            <a:r>
              <a:rPr lang="en-US" sz="6700" dirty="0"/>
              <a:t>Alt ELPA-Alternate English Language Proficiency assessment</a:t>
            </a:r>
          </a:p>
        </p:txBody>
      </p:sp>
      <p:sp>
        <p:nvSpPr>
          <p:cNvPr id="5" name="Subtitle 2">
            <a:extLst>
              <a:ext uri="{FF2B5EF4-FFF2-40B4-BE49-F238E27FC236}">
                <a16:creationId xmlns:a16="http://schemas.microsoft.com/office/drawing/2014/main" id="{9A716798-1854-1A97-36F3-02612C5F406E}"/>
              </a:ext>
            </a:extLst>
          </p:cNvPr>
          <p:cNvSpPr>
            <a:spLocks noGrp="1"/>
          </p:cNvSpPr>
          <p:nvPr>
            <p:ph type="subTitle" idx="1"/>
          </p:nvPr>
        </p:nvSpPr>
        <p:spPr>
          <a:xfrm>
            <a:off x="899651" y="4669425"/>
            <a:ext cx="10441858" cy="1433576"/>
          </a:xfrm>
        </p:spPr>
        <p:txBody>
          <a:bodyPr>
            <a:normAutofit fontScale="62500" lnSpcReduction="20000"/>
          </a:bodyPr>
          <a:lstStyle/>
          <a:p>
            <a:pPr algn="ctr"/>
            <a:r>
              <a:rPr lang="en-US" dirty="0"/>
              <a:t>Bethany Spangenberg</a:t>
            </a:r>
          </a:p>
          <a:p>
            <a:pPr algn="ctr"/>
            <a:r>
              <a:rPr lang="en-US" dirty="0"/>
              <a:t>Director of Alternate Assessment</a:t>
            </a:r>
          </a:p>
          <a:p>
            <a:pPr algn="ctr"/>
            <a:r>
              <a:rPr lang="en-US" dirty="0"/>
              <a:t>Friday Focus Webinar</a:t>
            </a:r>
          </a:p>
          <a:p>
            <a:pPr algn="ctr"/>
            <a:r>
              <a:rPr lang="en-US" dirty="0"/>
              <a:t>November 3, 2023</a:t>
            </a:r>
          </a:p>
        </p:txBody>
      </p:sp>
    </p:spTree>
    <p:extLst>
      <p:ext uri="{BB962C8B-B14F-4D97-AF65-F5344CB8AC3E}">
        <p14:creationId xmlns:p14="http://schemas.microsoft.com/office/powerpoint/2010/main" val="285606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Universal Features</a:t>
            </a:r>
          </a:p>
        </p:txBody>
      </p:sp>
      <p:sp>
        <p:nvSpPr>
          <p:cNvPr id="4" name="TextBox 3">
            <a:extLst>
              <a:ext uri="{FF2B5EF4-FFF2-40B4-BE49-F238E27FC236}">
                <a16:creationId xmlns:a16="http://schemas.microsoft.com/office/drawing/2014/main" id="{C99760EC-1CA5-4E14-B2DA-E72F7E7C7068}"/>
              </a:ext>
            </a:extLst>
          </p:cNvPr>
          <p:cNvSpPr txBox="1"/>
          <p:nvPr/>
        </p:nvSpPr>
        <p:spPr>
          <a:xfrm>
            <a:off x="-130053" y="1852645"/>
            <a:ext cx="11745951" cy="1282531"/>
          </a:xfrm>
          <a:prstGeom prst="rect">
            <a:avLst/>
          </a:prstGeom>
          <a:noFill/>
        </p:spPr>
        <p:txBody>
          <a:bodyPr wrap="square" rtlCol="0">
            <a:spAutoFit/>
          </a:bodyPr>
          <a:lstStyle/>
          <a:p>
            <a:pPr algn="ctr"/>
            <a:r>
              <a:rPr lang="en-US" sz="2667" dirty="0">
                <a:solidFill>
                  <a:srgbClr val="012169"/>
                </a:solidFill>
              </a:rPr>
              <a:t>Domain Dependent: Some universal features may also be accommodations</a:t>
            </a:r>
          </a:p>
          <a:p>
            <a:pPr algn="ctr"/>
            <a:endParaRPr lang="en-US" sz="2400" dirty="0"/>
          </a:p>
        </p:txBody>
      </p:sp>
      <p:sp>
        <p:nvSpPr>
          <p:cNvPr id="5" name="TextBox 4">
            <a:extLst>
              <a:ext uri="{FF2B5EF4-FFF2-40B4-BE49-F238E27FC236}">
                <a16:creationId xmlns:a16="http://schemas.microsoft.com/office/drawing/2014/main" id="{E74BD96B-1068-4FB0-A94A-892D90045A02}"/>
              </a:ext>
            </a:extLst>
          </p:cNvPr>
          <p:cNvSpPr txBox="1"/>
          <p:nvPr/>
        </p:nvSpPr>
        <p:spPr>
          <a:xfrm>
            <a:off x="1097280" y="2464958"/>
            <a:ext cx="10241436" cy="3990772"/>
          </a:xfrm>
          <a:prstGeom prst="rect">
            <a:avLst/>
          </a:prstGeom>
          <a:noFill/>
        </p:spPr>
        <p:txBody>
          <a:bodyPr wrap="square" rtlCol="0">
            <a:spAutoFit/>
          </a:bodyPr>
          <a:lstStyle/>
          <a:p>
            <a:r>
              <a:rPr lang="en-US" sz="2400" dirty="0">
                <a:solidFill>
                  <a:srgbClr val="012169"/>
                </a:solidFill>
              </a:rPr>
              <a:t>Amplification</a:t>
            </a:r>
          </a:p>
          <a:p>
            <a:r>
              <a:rPr lang="en-US" sz="2400" dirty="0">
                <a:solidFill>
                  <a:srgbClr val="012169"/>
                </a:solidFill>
              </a:rPr>
              <a:t>Color adjustment</a:t>
            </a:r>
          </a:p>
          <a:p>
            <a:r>
              <a:rPr lang="en-US" sz="2400" dirty="0">
                <a:solidFill>
                  <a:srgbClr val="012169"/>
                </a:solidFill>
              </a:rPr>
              <a:t>Disable universal features</a:t>
            </a:r>
          </a:p>
          <a:p>
            <a:r>
              <a:rPr lang="en-US" sz="2400" dirty="0">
                <a:solidFill>
                  <a:srgbClr val="012169"/>
                </a:solidFill>
              </a:rPr>
              <a:t>Keyboard navigation</a:t>
            </a:r>
          </a:p>
          <a:p>
            <a:r>
              <a:rPr lang="en-US" sz="2400" dirty="0">
                <a:solidFill>
                  <a:srgbClr val="012169"/>
                </a:solidFill>
              </a:rPr>
              <a:t>Online tools: highlighter, mark items, masking, strikethrough</a:t>
            </a:r>
          </a:p>
          <a:p>
            <a:r>
              <a:rPr lang="en-US" sz="2400" dirty="0">
                <a:solidFill>
                  <a:srgbClr val="012169"/>
                </a:solidFill>
              </a:rPr>
              <a:t>Replay audio</a:t>
            </a:r>
          </a:p>
          <a:p>
            <a:r>
              <a:rPr lang="en-US" sz="2400" dirty="0">
                <a:solidFill>
                  <a:srgbClr val="012169"/>
                </a:solidFill>
              </a:rPr>
              <a:t>Re-record</a:t>
            </a:r>
          </a:p>
          <a:p>
            <a:r>
              <a:rPr lang="en-US" sz="2400" dirty="0">
                <a:solidFill>
                  <a:srgbClr val="012169"/>
                </a:solidFill>
              </a:rPr>
              <a:t>Text-to-speech</a:t>
            </a:r>
          </a:p>
          <a:p>
            <a:r>
              <a:rPr lang="en-US" sz="2400" dirty="0">
                <a:solidFill>
                  <a:srgbClr val="012169"/>
                </a:solidFill>
              </a:rPr>
              <a:t>Writing tools</a:t>
            </a:r>
          </a:p>
          <a:p>
            <a:r>
              <a:rPr lang="en-US" sz="2400" dirty="0">
                <a:solidFill>
                  <a:srgbClr val="012169"/>
                </a:solidFill>
              </a:rPr>
              <a:t>Zoom</a:t>
            </a:r>
          </a:p>
          <a:p>
            <a:endParaRPr lang="en-US" sz="1333" dirty="0"/>
          </a:p>
        </p:txBody>
      </p:sp>
    </p:spTree>
    <p:extLst>
      <p:ext uri="{BB962C8B-B14F-4D97-AF65-F5344CB8AC3E}">
        <p14:creationId xmlns:p14="http://schemas.microsoft.com/office/powerpoint/2010/main" val="351881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Optimal Testing Conditions</a:t>
            </a:r>
          </a:p>
        </p:txBody>
      </p:sp>
      <p:sp>
        <p:nvSpPr>
          <p:cNvPr id="4" name="TextBox 3">
            <a:extLst>
              <a:ext uri="{FF2B5EF4-FFF2-40B4-BE49-F238E27FC236}">
                <a16:creationId xmlns:a16="http://schemas.microsoft.com/office/drawing/2014/main" id="{C99760EC-1CA5-4E14-B2DA-E72F7E7C7068}"/>
              </a:ext>
            </a:extLst>
          </p:cNvPr>
          <p:cNvSpPr txBox="1"/>
          <p:nvPr/>
        </p:nvSpPr>
        <p:spPr>
          <a:xfrm>
            <a:off x="3219381" y="1842484"/>
            <a:ext cx="4982055" cy="830997"/>
          </a:xfrm>
          <a:prstGeom prst="rect">
            <a:avLst/>
          </a:prstGeom>
          <a:noFill/>
        </p:spPr>
        <p:txBody>
          <a:bodyPr wrap="square" rtlCol="0">
            <a:spAutoFit/>
          </a:bodyPr>
          <a:lstStyle/>
          <a:p>
            <a:r>
              <a:rPr lang="en-US" sz="2400" b="1" dirty="0">
                <a:solidFill>
                  <a:srgbClr val="012169"/>
                </a:solidFill>
              </a:rPr>
              <a:t>For all students and all domains</a:t>
            </a:r>
          </a:p>
          <a:p>
            <a:pPr algn="ctr"/>
            <a:endParaRPr lang="en-US" sz="2400" dirty="0"/>
          </a:p>
        </p:txBody>
      </p:sp>
      <p:sp>
        <p:nvSpPr>
          <p:cNvPr id="5" name="TextBox 4">
            <a:extLst>
              <a:ext uri="{FF2B5EF4-FFF2-40B4-BE49-F238E27FC236}">
                <a16:creationId xmlns:a16="http://schemas.microsoft.com/office/drawing/2014/main" id="{E74BD96B-1068-4FB0-A94A-892D90045A02}"/>
              </a:ext>
            </a:extLst>
          </p:cNvPr>
          <p:cNvSpPr txBox="1"/>
          <p:nvPr/>
        </p:nvSpPr>
        <p:spPr>
          <a:xfrm>
            <a:off x="712424" y="2425213"/>
            <a:ext cx="5257987" cy="4154984"/>
          </a:xfrm>
          <a:prstGeom prst="rect">
            <a:avLst/>
          </a:prstGeom>
          <a:noFill/>
        </p:spPr>
        <p:txBody>
          <a:bodyPr wrap="square" rtlCol="0">
            <a:spAutoFit/>
          </a:bodyPr>
          <a:lstStyle/>
          <a:p>
            <a:r>
              <a:rPr lang="en-US" sz="2000" dirty="0">
                <a:solidFill>
                  <a:srgbClr val="012169"/>
                </a:solidFill>
              </a:rPr>
              <a:t>Assistive Technology (AT) device </a:t>
            </a:r>
          </a:p>
          <a:p>
            <a:r>
              <a:rPr lang="en-US" sz="2000" dirty="0">
                <a:solidFill>
                  <a:srgbClr val="012169"/>
                </a:solidFill>
              </a:rPr>
              <a:t>Breaks and flexible scheduling</a:t>
            </a:r>
          </a:p>
          <a:p>
            <a:r>
              <a:rPr lang="en-US" sz="2000" dirty="0">
                <a:solidFill>
                  <a:srgbClr val="012169"/>
                </a:solidFill>
              </a:rPr>
              <a:t>Directions adjusted</a:t>
            </a:r>
          </a:p>
          <a:p>
            <a:r>
              <a:rPr lang="en-US" sz="2000" dirty="0">
                <a:solidFill>
                  <a:srgbClr val="012169"/>
                </a:solidFill>
              </a:rPr>
              <a:t>Focusing prompts and materials</a:t>
            </a:r>
          </a:p>
          <a:p>
            <a:r>
              <a:rPr lang="en-US" sz="2000" dirty="0">
                <a:solidFill>
                  <a:srgbClr val="012169"/>
                </a:solidFill>
              </a:rPr>
              <a:t>Lighting</a:t>
            </a:r>
          </a:p>
          <a:p>
            <a:r>
              <a:rPr lang="en-US" sz="2000" dirty="0">
                <a:solidFill>
                  <a:srgbClr val="012169"/>
                </a:solidFill>
              </a:rPr>
              <a:t>Magnification </a:t>
            </a:r>
          </a:p>
          <a:p>
            <a:r>
              <a:rPr lang="en-US" sz="2000" dirty="0">
                <a:solidFill>
                  <a:srgbClr val="012169"/>
                </a:solidFill>
              </a:rPr>
              <a:t>Medical device</a:t>
            </a:r>
          </a:p>
          <a:p>
            <a:r>
              <a:rPr lang="en-US" sz="2000" dirty="0">
                <a:solidFill>
                  <a:srgbClr val="012169"/>
                </a:solidFill>
              </a:rPr>
              <a:t>Navigation assistance by test administrator </a:t>
            </a:r>
          </a:p>
          <a:p>
            <a:r>
              <a:rPr lang="en-US" sz="2000" dirty="0">
                <a:solidFill>
                  <a:srgbClr val="012169"/>
                </a:solidFill>
              </a:rPr>
              <a:t>Noise buffer </a:t>
            </a:r>
          </a:p>
          <a:p>
            <a:r>
              <a:rPr lang="en-US" sz="2000" dirty="0">
                <a:solidFill>
                  <a:srgbClr val="012169"/>
                </a:solidFill>
              </a:rPr>
              <a:t>Object representations</a:t>
            </a:r>
          </a:p>
          <a:p>
            <a:r>
              <a:rPr lang="en-US" sz="2000" dirty="0">
                <a:solidFill>
                  <a:srgbClr val="012169"/>
                </a:solidFill>
              </a:rPr>
              <a:t>Positioning</a:t>
            </a:r>
          </a:p>
          <a:p>
            <a:r>
              <a:rPr lang="en-US" sz="2000" dirty="0">
                <a:solidFill>
                  <a:srgbClr val="012169"/>
                </a:solidFill>
              </a:rPr>
              <a:t>Preferred communication mode</a:t>
            </a:r>
          </a:p>
          <a:p>
            <a:endParaRPr lang="en-US" sz="2400" dirty="0"/>
          </a:p>
        </p:txBody>
      </p:sp>
      <p:sp>
        <p:nvSpPr>
          <p:cNvPr id="6" name="TextBox 5">
            <a:extLst>
              <a:ext uri="{FF2B5EF4-FFF2-40B4-BE49-F238E27FC236}">
                <a16:creationId xmlns:a16="http://schemas.microsoft.com/office/drawing/2014/main" id="{ECD07235-2F62-AB64-4B14-9D50F8CDEE15}"/>
              </a:ext>
            </a:extLst>
          </p:cNvPr>
          <p:cNvSpPr txBox="1"/>
          <p:nvPr/>
        </p:nvSpPr>
        <p:spPr>
          <a:xfrm>
            <a:off x="6126480" y="2425213"/>
            <a:ext cx="5595467" cy="1323439"/>
          </a:xfrm>
          <a:prstGeom prst="rect">
            <a:avLst/>
          </a:prstGeom>
          <a:noFill/>
        </p:spPr>
        <p:txBody>
          <a:bodyPr wrap="square" rtlCol="0">
            <a:spAutoFit/>
          </a:bodyPr>
          <a:lstStyle/>
          <a:p>
            <a:r>
              <a:rPr lang="en-US" sz="2000" dirty="0">
                <a:solidFill>
                  <a:srgbClr val="012169"/>
                </a:solidFill>
              </a:rPr>
              <a:t>Scratch paper and other note-taking devices</a:t>
            </a:r>
          </a:p>
          <a:p>
            <a:r>
              <a:rPr lang="en-US" sz="2000" dirty="0">
                <a:solidFill>
                  <a:srgbClr val="012169"/>
                </a:solidFill>
              </a:rPr>
              <a:t>Scribe</a:t>
            </a:r>
          </a:p>
          <a:p>
            <a:r>
              <a:rPr lang="en-US" sz="2000" dirty="0">
                <a:solidFill>
                  <a:srgbClr val="012169"/>
                </a:solidFill>
              </a:rPr>
              <a:t>Tactile graphics</a:t>
            </a:r>
          </a:p>
          <a:p>
            <a:r>
              <a:rPr lang="en-US" sz="2000" dirty="0">
                <a:solidFill>
                  <a:srgbClr val="012169"/>
                </a:solidFill>
              </a:rPr>
              <a:t>Verbal encouragement</a:t>
            </a:r>
          </a:p>
        </p:txBody>
      </p:sp>
    </p:spTree>
    <p:extLst>
      <p:ext uri="{BB962C8B-B14F-4D97-AF65-F5344CB8AC3E}">
        <p14:creationId xmlns:p14="http://schemas.microsoft.com/office/powerpoint/2010/main" val="951418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Accommodations</a:t>
            </a:r>
          </a:p>
        </p:txBody>
      </p:sp>
      <p:sp>
        <p:nvSpPr>
          <p:cNvPr id="4" name="TextBox 3">
            <a:extLst>
              <a:ext uri="{FF2B5EF4-FFF2-40B4-BE49-F238E27FC236}">
                <a16:creationId xmlns:a16="http://schemas.microsoft.com/office/drawing/2014/main" id="{C99760EC-1CA5-4E14-B2DA-E72F7E7C7068}"/>
              </a:ext>
            </a:extLst>
          </p:cNvPr>
          <p:cNvSpPr txBox="1"/>
          <p:nvPr/>
        </p:nvSpPr>
        <p:spPr>
          <a:xfrm>
            <a:off x="1194568" y="2103745"/>
            <a:ext cx="9802863" cy="502766"/>
          </a:xfrm>
          <a:prstGeom prst="rect">
            <a:avLst/>
          </a:prstGeom>
          <a:noFill/>
        </p:spPr>
        <p:txBody>
          <a:bodyPr wrap="square" rtlCol="0">
            <a:spAutoFit/>
          </a:bodyPr>
          <a:lstStyle/>
          <a:p>
            <a:pPr algn="ctr"/>
            <a:r>
              <a:rPr lang="en-US" sz="2667" dirty="0">
                <a:solidFill>
                  <a:srgbClr val="012169"/>
                </a:solidFill>
              </a:rPr>
              <a:t>Domain Dependent</a:t>
            </a:r>
            <a:endParaRPr lang="en-US" sz="2400" dirty="0">
              <a:solidFill>
                <a:srgbClr val="012169"/>
              </a:solidFill>
            </a:endParaRPr>
          </a:p>
        </p:txBody>
      </p:sp>
      <p:sp>
        <p:nvSpPr>
          <p:cNvPr id="5" name="TextBox 4">
            <a:extLst>
              <a:ext uri="{FF2B5EF4-FFF2-40B4-BE49-F238E27FC236}">
                <a16:creationId xmlns:a16="http://schemas.microsoft.com/office/drawing/2014/main" id="{E74BD96B-1068-4FB0-A94A-892D90045A02}"/>
              </a:ext>
            </a:extLst>
          </p:cNvPr>
          <p:cNvSpPr txBox="1"/>
          <p:nvPr/>
        </p:nvSpPr>
        <p:spPr>
          <a:xfrm>
            <a:off x="819499" y="2606511"/>
            <a:ext cx="10883509" cy="2760051"/>
          </a:xfrm>
          <a:prstGeom prst="rect">
            <a:avLst/>
          </a:prstGeom>
          <a:noFill/>
        </p:spPr>
        <p:txBody>
          <a:bodyPr wrap="square" rtlCol="0">
            <a:spAutoFit/>
          </a:bodyPr>
          <a:lstStyle/>
          <a:p>
            <a:r>
              <a:rPr lang="en-US" sz="2667" dirty="0">
                <a:solidFill>
                  <a:srgbClr val="012169"/>
                </a:solidFill>
              </a:rPr>
              <a:t>Print on demand (paper test)</a:t>
            </a:r>
          </a:p>
          <a:p>
            <a:r>
              <a:rPr lang="en-US" sz="2667" dirty="0">
                <a:solidFill>
                  <a:srgbClr val="012169"/>
                </a:solidFill>
              </a:rPr>
              <a:t>Text-to-speech</a:t>
            </a:r>
          </a:p>
          <a:p>
            <a:r>
              <a:rPr lang="en-US" sz="2667" dirty="0">
                <a:solidFill>
                  <a:srgbClr val="012169"/>
                </a:solidFill>
              </a:rPr>
              <a:t>Word prediction</a:t>
            </a:r>
          </a:p>
          <a:p>
            <a:r>
              <a:rPr lang="en-US" sz="2667" dirty="0">
                <a:solidFill>
                  <a:srgbClr val="012169"/>
                </a:solidFill>
              </a:rPr>
              <a:t>Read aloud</a:t>
            </a:r>
          </a:p>
          <a:p>
            <a:r>
              <a:rPr lang="en-US" sz="2667" dirty="0">
                <a:solidFill>
                  <a:srgbClr val="012169"/>
                </a:solidFill>
              </a:rPr>
              <a:t>Sign language presentation</a:t>
            </a:r>
          </a:p>
          <a:p>
            <a:r>
              <a:rPr lang="en-US" sz="2667" dirty="0">
                <a:solidFill>
                  <a:srgbClr val="012169"/>
                </a:solidFill>
              </a:rPr>
              <a:t>Verbal description of graphics</a:t>
            </a:r>
          </a:p>
          <a:p>
            <a:endParaRPr lang="en-US" sz="1333" dirty="0"/>
          </a:p>
        </p:txBody>
      </p:sp>
      <p:sp>
        <p:nvSpPr>
          <p:cNvPr id="6" name="TextBox 5">
            <a:extLst>
              <a:ext uri="{FF2B5EF4-FFF2-40B4-BE49-F238E27FC236}">
                <a16:creationId xmlns:a16="http://schemas.microsoft.com/office/drawing/2014/main" id="{7D2C2EEC-74DA-6D4A-50A0-7D4F7AADB026}"/>
              </a:ext>
            </a:extLst>
          </p:cNvPr>
          <p:cNvSpPr txBox="1"/>
          <p:nvPr/>
        </p:nvSpPr>
        <p:spPr>
          <a:xfrm>
            <a:off x="609639" y="5232623"/>
            <a:ext cx="10883509" cy="1077218"/>
          </a:xfrm>
          <a:prstGeom prst="rect">
            <a:avLst/>
          </a:prstGeom>
          <a:noFill/>
        </p:spPr>
        <p:txBody>
          <a:bodyPr wrap="square" rtlCol="0">
            <a:spAutoFit/>
          </a:bodyPr>
          <a:lstStyle/>
          <a:p>
            <a:r>
              <a:rPr lang="en-US" sz="3200" b="1" dirty="0">
                <a:solidFill>
                  <a:srgbClr val="012169"/>
                </a:solidFill>
              </a:rPr>
              <a:t>Remember: all accommodations must be documented in the IEP!</a:t>
            </a:r>
          </a:p>
        </p:txBody>
      </p:sp>
    </p:spTree>
    <p:extLst>
      <p:ext uri="{BB962C8B-B14F-4D97-AF65-F5344CB8AC3E}">
        <p14:creationId xmlns:p14="http://schemas.microsoft.com/office/powerpoint/2010/main" val="179109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BE421-F560-8660-2DCD-2E1DEF21CD0B}"/>
              </a:ext>
            </a:extLst>
          </p:cNvPr>
          <p:cNvSpPr>
            <a:spLocks noGrp="1"/>
          </p:cNvSpPr>
          <p:nvPr>
            <p:ph type="ctrTitle"/>
          </p:nvPr>
        </p:nvSpPr>
        <p:spPr/>
        <p:txBody>
          <a:bodyPr/>
          <a:lstStyle/>
          <a:p>
            <a:r>
              <a:rPr lang="en-US" dirty="0"/>
              <a:t>Standards</a:t>
            </a:r>
          </a:p>
        </p:txBody>
      </p:sp>
      <p:sp>
        <p:nvSpPr>
          <p:cNvPr id="3" name="Subtitle 2">
            <a:extLst>
              <a:ext uri="{FF2B5EF4-FFF2-40B4-BE49-F238E27FC236}">
                <a16:creationId xmlns:a16="http://schemas.microsoft.com/office/drawing/2014/main" id="{49758FD0-4EB0-3405-6154-C7B901CCB6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462020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Standards Development</a:t>
            </a:r>
          </a:p>
        </p:txBody>
      </p:sp>
      <p:sp>
        <p:nvSpPr>
          <p:cNvPr id="7" name="TextBox 6">
            <a:extLst>
              <a:ext uri="{FF2B5EF4-FFF2-40B4-BE49-F238E27FC236}">
                <a16:creationId xmlns:a16="http://schemas.microsoft.com/office/drawing/2014/main" id="{DB36C0B1-F9C4-4550-D838-47534C96774D}"/>
              </a:ext>
            </a:extLst>
          </p:cNvPr>
          <p:cNvSpPr txBox="1"/>
          <p:nvPr/>
        </p:nvSpPr>
        <p:spPr>
          <a:xfrm>
            <a:off x="920848" y="2360416"/>
            <a:ext cx="10883591" cy="2554545"/>
          </a:xfrm>
          <a:prstGeom prst="rect">
            <a:avLst/>
          </a:prstGeom>
          <a:noFill/>
        </p:spPr>
        <p:txBody>
          <a:bodyPr wrap="square" rtlCol="0">
            <a:spAutoFit/>
          </a:bodyPr>
          <a:lstStyle/>
          <a:p>
            <a:r>
              <a:rPr lang="en-US" sz="3200" dirty="0">
                <a:solidFill>
                  <a:srgbClr val="012169"/>
                </a:solidFill>
              </a:rPr>
              <a:t>Were developed to</a:t>
            </a:r>
          </a:p>
          <a:p>
            <a:pPr marL="457189" indent="-457189">
              <a:buFont typeface="Arial" panose="020B0604020202020204" pitchFamily="34" charset="0"/>
              <a:buChar char="•"/>
            </a:pPr>
            <a:r>
              <a:rPr lang="en-US" sz="3200" dirty="0">
                <a:solidFill>
                  <a:srgbClr val="012169"/>
                </a:solidFill>
              </a:rPr>
              <a:t>Meet federal requirements</a:t>
            </a:r>
          </a:p>
          <a:p>
            <a:pPr marL="457189" indent="-457189">
              <a:buFont typeface="Arial" panose="020B0604020202020204" pitchFamily="34" charset="0"/>
              <a:buChar char="•"/>
            </a:pPr>
            <a:r>
              <a:rPr lang="en-US" sz="3200" dirty="0">
                <a:solidFill>
                  <a:srgbClr val="012169"/>
                </a:solidFill>
              </a:rPr>
              <a:t>Support instruction</a:t>
            </a:r>
          </a:p>
          <a:p>
            <a:pPr marL="457189" indent="-457189">
              <a:buFont typeface="Arial" panose="020B0604020202020204" pitchFamily="34" charset="0"/>
              <a:buChar char="•"/>
            </a:pPr>
            <a:r>
              <a:rPr lang="en-US" sz="3200" dirty="0">
                <a:solidFill>
                  <a:srgbClr val="012169"/>
                </a:solidFill>
              </a:rPr>
              <a:t>Reflect an understanding of the learner</a:t>
            </a:r>
          </a:p>
          <a:p>
            <a:endParaRPr lang="en-US" sz="3200" dirty="0"/>
          </a:p>
        </p:txBody>
      </p:sp>
    </p:spTree>
    <p:extLst>
      <p:ext uri="{BB962C8B-B14F-4D97-AF65-F5344CB8AC3E}">
        <p14:creationId xmlns:p14="http://schemas.microsoft.com/office/powerpoint/2010/main" val="2046452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Organization</a:t>
            </a:r>
          </a:p>
        </p:txBody>
      </p:sp>
      <p:graphicFrame>
        <p:nvGraphicFramePr>
          <p:cNvPr id="5" name="Content Placeholder 5" descr="Flow chart showing 6 grade levels/grade bands (kindergarten; grade 1; and grade band 2-3, 4-5, 6-8, and 9-12) leading to 10 standards (common across the grade levels/grade bands) then leading to 3 proficiency levels (low, mild, and high; reflecting targets; reflecting progression k-12).">
            <a:extLst>
              <a:ext uri="{FF2B5EF4-FFF2-40B4-BE49-F238E27FC236}">
                <a16:creationId xmlns:a16="http://schemas.microsoft.com/office/drawing/2014/main" id="{83F03946-6341-B7AB-8B8F-4DD72E2DBB2F}"/>
              </a:ext>
              <a:ext uri="{C183D7F6-B498-43B3-948B-1728B52AA6E4}">
                <adec:decorative xmlns:adec="http://schemas.microsoft.com/office/drawing/2017/decorative" val="0"/>
              </a:ext>
            </a:extLst>
          </p:cNvPr>
          <p:cNvGraphicFramePr>
            <a:graphicFrameLocks/>
          </p:cNvGraphicFramePr>
          <p:nvPr>
            <p:extLst>
              <p:ext uri="{D42A27DB-BD31-4B8C-83A1-F6EECF244321}">
                <p14:modId xmlns:p14="http://schemas.microsoft.com/office/powerpoint/2010/main" val="3414055252"/>
              </p:ext>
            </p:extLst>
          </p:nvPr>
        </p:nvGraphicFramePr>
        <p:xfrm>
          <a:off x="484740" y="2029129"/>
          <a:ext cx="9847677" cy="388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4924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ELP Standards for ELSCD</a:t>
            </a:r>
          </a:p>
        </p:txBody>
      </p:sp>
      <p:pic>
        <p:nvPicPr>
          <p:cNvPr id="5" name="Content Placeholder 8" descr="List of ELP standards for ELSCD. Standards 1 through 7 involve the language necessary for ELSCDs to engage in the central content specific practices associated with ELA and literacy, mathematics, and science. They begin with a focus on extracting meaning and then progress to engagement in these practices.&#10;Standards 8 through 10 focus on some micro-level linguistic features and serve the other seven standards.">
            <a:extLst>
              <a:ext uri="{FF2B5EF4-FFF2-40B4-BE49-F238E27FC236}">
                <a16:creationId xmlns:a16="http://schemas.microsoft.com/office/drawing/2014/main" id="{954FDA29-2B64-9156-21D2-ED526FBAF19B}"/>
              </a:ext>
            </a:extLst>
          </p:cNvPr>
          <p:cNvPicPr>
            <a:picLocks/>
          </p:cNvPicPr>
          <p:nvPr/>
        </p:nvPicPr>
        <p:blipFill rotWithShape="1">
          <a:blip r:embed="rId3"/>
          <a:srcRect l="57365" t="19451" r="26925" b="11099"/>
          <a:stretch/>
        </p:blipFill>
        <p:spPr bwMode="auto">
          <a:xfrm>
            <a:off x="643815" y="1927951"/>
            <a:ext cx="3950220" cy="4628543"/>
          </a:xfrm>
          <a:prstGeom prst="rect">
            <a:avLst/>
          </a:prstGeom>
          <a:noFill/>
          <a:ln>
            <a:noFill/>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CFE80668-AF9D-5F7F-5807-78EEB6096120}"/>
              </a:ext>
            </a:extLst>
          </p:cNvPr>
          <p:cNvSpPr txBox="1"/>
          <p:nvPr/>
        </p:nvSpPr>
        <p:spPr>
          <a:xfrm>
            <a:off x="4765294" y="1905506"/>
            <a:ext cx="5956968" cy="3046988"/>
          </a:xfrm>
          <a:prstGeom prst="rect">
            <a:avLst/>
          </a:prstGeom>
          <a:noFill/>
        </p:spPr>
        <p:txBody>
          <a:bodyPr wrap="square" rtlCol="0">
            <a:spAutoFit/>
          </a:bodyPr>
          <a:lstStyle/>
          <a:p>
            <a:r>
              <a:rPr lang="en-US" sz="2400" dirty="0">
                <a:solidFill>
                  <a:srgbClr val="012169"/>
                </a:solidFill>
              </a:rPr>
              <a:t>Standards 1 through 7 involve the language necessary for ELSCDs to engage in the central content specific practices associated with ELA and literacy, mathematics, and science. They begin with a focus on extracting meaning and then progress to engagement in these practices.</a:t>
            </a:r>
          </a:p>
        </p:txBody>
      </p:sp>
      <p:sp>
        <p:nvSpPr>
          <p:cNvPr id="6" name="TextBox 5">
            <a:extLst>
              <a:ext uri="{FF2B5EF4-FFF2-40B4-BE49-F238E27FC236}">
                <a16:creationId xmlns:a16="http://schemas.microsoft.com/office/drawing/2014/main" id="{EBB46F61-59D4-D94F-F04C-E79BEDBD69A2}"/>
              </a:ext>
            </a:extLst>
          </p:cNvPr>
          <p:cNvSpPr txBox="1"/>
          <p:nvPr/>
        </p:nvSpPr>
        <p:spPr>
          <a:xfrm>
            <a:off x="4765294" y="5174417"/>
            <a:ext cx="5860716" cy="1200329"/>
          </a:xfrm>
          <a:prstGeom prst="rect">
            <a:avLst/>
          </a:prstGeom>
          <a:noFill/>
        </p:spPr>
        <p:txBody>
          <a:bodyPr wrap="square" rtlCol="0">
            <a:spAutoFit/>
          </a:bodyPr>
          <a:lstStyle/>
          <a:p>
            <a:r>
              <a:rPr lang="en-US" sz="2400" dirty="0">
                <a:solidFill>
                  <a:srgbClr val="012169"/>
                </a:solidFill>
              </a:rPr>
              <a:t>Standards 8 through 10 focus on some micro-level linguistic features and serve the other seven standards.</a:t>
            </a:r>
          </a:p>
        </p:txBody>
      </p:sp>
    </p:spTree>
    <p:extLst>
      <p:ext uri="{BB962C8B-B14F-4D97-AF65-F5344CB8AC3E}">
        <p14:creationId xmlns:p14="http://schemas.microsoft.com/office/powerpoint/2010/main" val="39649767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Domain Definitions</a:t>
            </a:r>
          </a:p>
        </p:txBody>
      </p:sp>
      <p:sp>
        <p:nvSpPr>
          <p:cNvPr id="4" name="TextBox 3">
            <a:extLst>
              <a:ext uri="{FF2B5EF4-FFF2-40B4-BE49-F238E27FC236}">
                <a16:creationId xmlns:a16="http://schemas.microsoft.com/office/drawing/2014/main" id="{CFE80668-AF9D-5F7F-5807-78EEB6096120}"/>
              </a:ext>
            </a:extLst>
          </p:cNvPr>
          <p:cNvSpPr txBox="1"/>
          <p:nvPr/>
        </p:nvSpPr>
        <p:spPr>
          <a:xfrm>
            <a:off x="698773" y="1798585"/>
            <a:ext cx="10855413" cy="4524315"/>
          </a:xfrm>
          <a:prstGeom prst="rect">
            <a:avLst/>
          </a:prstGeom>
          <a:noFill/>
        </p:spPr>
        <p:txBody>
          <a:bodyPr wrap="square" rtlCol="0">
            <a:spAutoFit/>
          </a:bodyPr>
          <a:lstStyle/>
          <a:p>
            <a:r>
              <a:rPr lang="en-US" sz="2400" b="1" dirty="0">
                <a:solidFill>
                  <a:srgbClr val="012169"/>
                </a:solidFill>
              </a:rPr>
              <a:t>Speaking: </a:t>
            </a:r>
            <a:r>
              <a:rPr lang="en-US" sz="2400" dirty="0">
                <a:solidFill>
                  <a:srgbClr val="012169"/>
                </a:solidFill>
              </a:rPr>
              <a:t>the action of conveying information or expressing thoughts and feelings, or a response in a conversation.</a:t>
            </a:r>
          </a:p>
          <a:p>
            <a:endParaRPr lang="en-US" sz="2400" dirty="0">
              <a:solidFill>
                <a:srgbClr val="012169"/>
              </a:solidFill>
            </a:endParaRPr>
          </a:p>
          <a:p>
            <a:r>
              <a:rPr lang="en-US" sz="2400" b="1" dirty="0">
                <a:solidFill>
                  <a:srgbClr val="012169"/>
                </a:solidFill>
              </a:rPr>
              <a:t>Writing: </a:t>
            </a:r>
            <a:r>
              <a:rPr lang="en-US" sz="2400" dirty="0">
                <a:solidFill>
                  <a:srgbClr val="012169"/>
                </a:solidFill>
              </a:rPr>
              <a:t>process of using symbols to communicate thoughts and ideas or to convey or record information in a readable form to a particular audience and for a particular purpose.</a:t>
            </a:r>
          </a:p>
          <a:p>
            <a:endParaRPr lang="en-US" sz="2400" dirty="0">
              <a:solidFill>
                <a:srgbClr val="012169"/>
              </a:solidFill>
            </a:endParaRPr>
          </a:p>
          <a:p>
            <a:r>
              <a:rPr lang="en-US" sz="2400" b="1" dirty="0">
                <a:solidFill>
                  <a:srgbClr val="012169"/>
                </a:solidFill>
              </a:rPr>
              <a:t>Listening: </a:t>
            </a:r>
            <a:r>
              <a:rPr lang="en-US" sz="2400" dirty="0">
                <a:solidFill>
                  <a:srgbClr val="012169"/>
                </a:solidFill>
              </a:rPr>
              <a:t>receiving of language with thoughtful attention and processing sounds to understand their meaning or intent.</a:t>
            </a:r>
          </a:p>
          <a:p>
            <a:endParaRPr lang="en-US" sz="2400" dirty="0">
              <a:solidFill>
                <a:srgbClr val="012169"/>
              </a:solidFill>
            </a:endParaRPr>
          </a:p>
          <a:p>
            <a:r>
              <a:rPr lang="en-US" sz="2400" b="1" dirty="0">
                <a:solidFill>
                  <a:srgbClr val="012169"/>
                </a:solidFill>
              </a:rPr>
              <a:t>Reading: </a:t>
            </a:r>
            <a:r>
              <a:rPr lang="en-US" sz="2400" dirty="0">
                <a:solidFill>
                  <a:srgbClr val="012169"/>
                </a:solidFill>
              </a:rPr>
              <a:t>process of recognizing and understanding or making meaning from symbols, letters, or words.</a:t>
            </a:r>
          </a:p>
        </p:txBody>
      </p:sp>
    </p:spTree>
    <p:extLst>
      <p:ext uri="{BB962C8B-B14F-4D97-AF65-F5344CB8AC3E}">
        <p14:creationId xmlns:p14="http://schemas.microsoft.com/office/powerpoint/2010/main" val="1093760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Domains and Modalities</a:t>
            </a:r>
          </a:p>
        </p:txBody>
      </p:sp>
      <p:graphicFrame>
        <p:nvGraphicFramePr>
          <p:cNvPr id="7" name="Table 7" descr="Receptive modality has listening and reading domains in standards 1 and 8. Productive modality has speaking and writing domains in standards 3, 4, and 7. Interactive modality has listening, speaking, reading, and writing domains in standards 2, 5, and 6.">
            <a:extLst>
              <a:ext uri="{FF2B5EF4-FFF2-40B4-BE49-F238E27FC236}">
                <a16:creationId xmlns:a16="http://schemas.microsoft.com/office/drawing/2014/main" id="{26DC17EC-90BE-ADB6-9552-6DA665EFBCDD}"/>
              </a:ext>
            </a:extLst>
          </p:cNvPr>
          <p:cNvGraphicFramePr>
            <a:graphicFrameLocks noGrp="1"/>
          </p:cNvGraphicFramePr>
          <p:nvPr>
            <p:extLst>
              <p:ext uri="{D42A27DB-BD31-4B8C-83A1-F6EECF244321}">
                <p14:modId xmlns:p14="http://schemas.microsoft.com/office/powerpoint/2010/main" val="3809184404"/>
              </p:ext>
            </p:extLst>
          </p:nvPr>
        </p:nvGraphicFramePr>
        <p:xfrm>
          <a:off x="1097280" y="2020066"/>
          <a:ext cx="9172956" cy="3605396"/>
        </p:xfrm>
        <a:graphic>
          <a:graphicData uri="http://schemas.openxmlformats.org/drawingml/2006/table">
            <a:tbl>
              <a:tblPr firstRow="1" bandRow="1">
                <a:tableStyleId>{6E25E649-3F16-4E02-A733-19D2CDBF48F0}</a:tableStyleId>
              </a:tblPr>
              <a:tblGrid>
                <a:gridCol w="3057652">
                  <a:extLst>
                    <a:ext uri="{9D8B030D-6E8A-4147-A177-3AD203B41FA5}">
                      <a16:colId xmlns:a16="http://schemas.microsoft.com/office/drawing/2014/main" val="3852994938"/>
                    </a:ext>
                  </a:extLst>
                </a:gridCol>
                <a:gridCol w="3057652">
                  <a:extLst>
                    <a:ext uri="{9D8B030D-6E8A-4147-A177-3AD203B41FA5}">
                      <a16:colId xmlns:a16="http://schemas.microsoft.com/office/drawing/2014/main" val="1584516747"/>
                    </a:ext>
                  </a:extLst>
                </a:gridCol>
                <a:gridCol w="3057652">
                  <a:extLst>
                    <a:ext uri="{9D8B030D-6E8A-4147-A177-3AD203B41FA5}">
                      <a16:colId xmlns:a16="http://schemas.microsoft.com/office/drawing/2014/main" val="951402753"/>
                    </a:ext>
                  </a:extLst>
                </a:gridCol>
              </a:tblGrid>
              <a:tr h="679316">
                <a:tc>
                  <a:txBody>
                    <a:bodyPr/>
                    <a:lstStyle/>
                    <a:p>
                      <a:r>
                        <a:rPr lang="en-US" sz="2400" dirty="0"/>
                        <a:t>Modalities</a:t>
                      </a:r>
                    </a:p>
                  </a:txBody>
                  <a:tcPr marL="121920" marR="121920" marT="60960" marB="60960">
                    <a:solidFill>
                      <a:srgbClr val="012169"/>
                    </a:solidFill>
                  </a:tcPr>
                </a:tc>
                <a:tc>
                  <a:txBody>
                    <a:bodyPr/>
                    <a:lstStyle/>
                    <a:p>
                      <a:r>
                        <a:rPr lang="en-US" sz="2400" dirty="0"/>
                        <a:t>Domains</a:t>
                      </a:r>
                    </a:p>
                  </a:txBody>
                  <a:tcPr marL="121920" marR="121920" marT="60960" marB="60960">
                    <a:solidFill>
                      <a:srgbClr val="012169"/>
                    </a:solidFill>
                  </a:tcPr>
                </a:tc>
                <a:tc>
                  <a:txBody>
                    <a:bodyPr/>
                    <a:lstStyle/>
                    <a:p>
                      <a:r>
                        <a:rPr lang="en-US" sz="2400" dirty="0"/>
                        <a:t>Standards</a:t>
                      </a:r>
                    </a:p>
                  </a:txBody>
                  <a:tcPr marL="121920" marR="121920" marT="60960" marB="60960">
                    <a:solidFill>
                      <a:srgbClr val="012169"/>
                    </a:solidFill>
                  </a:tcPr>
                </a:tc>
                <a:extLst>
                  <a:ext uri="{0D108BD9-81ED-4DB2-BD59-A6C34878D82A}">
                    <a16:rowId xmlns:a16="http://schemas.microsoft.com/office/drawing/2014/main" val="1595404576"/>
                  </a:ext>
                </a:extLst>
              </a:tr>
              <a:tr h="853440">
                <a:tc>
                  <a:txBody>
                    <a:bodyPr/>
                    <a:lstStyle/>
                    <a:p>
                      <a:r>
                        <a:rPr lang="en-US" sz="2400" dirty="0"/>
                        <a:t>Receptive</a:t>
                      </a:r>
                    </a:p>
                  </a:txBody>
                  <a:tcPr marL="121920" marR="121920" marT="60960" marB="60960"/>
                </a:tc>
                <a:tc>
                  <a:txBody>
                    <a:bodyPr/>
                    <a:lstStyle/>
                    <a:p>
                      <a:r>
                        <a:rPr lang="en-US" sz="2400" dirty="0"/>
                        <a:t>Listening and Reading</a:t>
                      </a:r>
                    </a:p>
                  </a:txBody>
                  <a:tcPr marL="121920" marR="121920" marT="60960" marB="60960"/>
                </a:tc>
                <a:tc>
                  <a:txBody>
                    <a:bodyPr/>
                    <a:lstStyle/>
                    <a:p>
                      <a:r>
                        <a:rPr lang="en-US" sz="2400" dirty="0"/>
                        <a:t>1, 8</a:t>
                      </a:r>
                    </a:p>
                  </a:txBody>
                  <a:tcPr marL="121920" marR="121920" marT="60960" marB="60960"/>
                </a:tc>
                <a:extLst>
                  <a:ext uri="{0D108BD9-81ED-4DB2-BD59-A6C34878D82A}">
                    <a16:rowId xmlns:a16="http://schemas.microsoft.com/office/drawing/2014/main" val="879703345"/>
                  </a:ext>
                </a:extLst>
              </a:tr>
              <a:tr h="853440">
                <a:tc>
                  <a:txBody>
                    <a:bodyPr/>
                    <a:lstStyle/>
                    <a:p>
                      <a:r>
                        <a:rPr lang="en-US" sz="2400" dirty="0"/>
                        <a:t>Productive</a:t>
                      </a:r>
                    </a:p>
                  </a:txBody>
                  <a:tcPr marL="121920" marR="121920" marT="60960" marB="60960"/>
                </a:tc>
                <a:tc>
                  <a:txBody>
                    <a:bodyPr/>
                    <a:lstStyle/>
                    <a:p>
                      <a:r>
                        <a:rPr lang="en-US" sz="2400" dirty="0"/>
                        <a:t>Speaking and Writing</a:t>
                      </a:r>
                    </a:p>
                  </a:txBody>
                  <a:tcPr marL="121920" marR="121920" marT="60960" marB="60960"/>
                </a:tc>
                <a:tc>
                  <a:txBody>
                    <a:bodyPr/>
                    <a:lstStyle/>
                    <a:p>
                      <a:r>
                        <a:rPr lang="en-US" sz="2400" dirty="0"/>
                        <a:t>3, 4, 7</a:t>
                      </a:r>
                    </a:p>
                  </a:txBody>
                  <a:tcPr marL="121920" marR="121920" marT="60960" marB="60960"/>
                </a:tc>
                <a:extLst>
                  <a:ext uri="{0D108BD9-81ED-4DB2-BD59-A6C34878D82A}">
                    <a16:rowId xmlns:a16="http://schemas.microsoft.com/office/drawing/2014/main" val="368632659"/>
                  </a:ext>
                </a:extLst>
              </a:tr>
              <a:tr h="1219200">
                <a:tc>
                  <a:txBody>
                    <a:bodyPr/>
                    <a:lstStyle/>
                    <a:p>
                      <a:r>
                        <a:rPr lang="en-US" sz="2400" dirty="0"/>
                        <a:t>Interactive</a:t>
                      </a:r>
                    </a:p>
                  </a:txBody>
                  <a:tcPr marL="121920" marR="121920" marT="60960" marB="60960"/>
                </a:tc>
                <a:tc>
                  <a:txBody>
                    <a:bodyPr/>
                    <a:lstStyle/>
                    <a:p>
                      <a:r>
                        <a:rPr lang="en-US" sz="2400" dirty="0"/>
                        <a:t>Listening, Speaking, Reading, and Writing</a:t>
                      </a:r>
                    </a:p>
                  </a:txBody>
                  <a:tcPr marL="121920" marR="121920" marT="60960" marB="60960"/>
                </a:tc>
                <a:tc>
                  <a:txBody>
                    <a:bodyPr/>
                    <a:lstStyle/>
                    <a:p>
                      <a:r>
                        <a:rPr lang="en-US" sz="2400" dirty="0"/>
                        <a:t>2, 5, 6</a:t>
                      </a:r>
                    </a:p>
                  </a:txBody>
                  <a:tcPr marL="121920" marR="121920" marT="60960" marB="60960"/>
                </a:tc>
                <a:extLst>
                  <a:ext uri="{0D108BD9-81ED-4DB2-BD59-A6C34878D82A}">
                    <a16:rowId xmlns:a16="http://schemas.microsoft.com/office/drawing/2014/main" val="3648551804"/>
                  </a:ext>
                </a:extLst>
              </a:tr>
            </a:tbl>
          </a:graphicData>
        </a:graphic>
      </p:graphicFrame>
      <p:sp>
        <p:nvSpPr>
          <p:cNvPr id="8" name="TextBox 7">
            <a:extLst>
              <a:ext uri="{FF2B5EF4-FFF2-40B4-BE49-F238E27FC236}">
                <a16:creationId xmlns:a16="http://schemas.microsoft.com/office/drawing/2014/main" id="{CE221426-85F3-36F6-DE9F-205A05B18F02}"/>
              </a:ext>
            </a:extLst>
          </p:cNvPr>
          <p:cNvSpPr txBox="1"/>
          <p:nvPr/>
        </p:nvSpPr>
        <p:spPr>
          <a:xfrm>
            <a:off x="5683758" y="5684296"/>
            <a:ext cx="5935641" cy="461665"/>
          </a:xfrm>
          <a:prstGeom prst="rect">
            <a:avLst/>
          </a:prstGeom>
          <a:noFill/>
        </p:spPr>
        <p:txBody>
          <a:bodyPr wrap="square" rtlCol="0">
            <a:spAutoFit/>
          </a:bodyPr>
          <a:lstStyle/>
          <a:p>
            <a:r>
              <a:rPr lang="en-US" sz="2400" dirty="0">
                <a:solidFill>
                  <a:srgbClr val="012169"/>
                </a:solidFill>
              </a:rPr>
              <a:t>The Alt ELPA reports out by modalities. </a:t>
            </a:r>
          </a:p>
        </p:txBody>
      </p:sp>
    </p:spTree>
    <p:extLst>
      <p:ext uri="{BB962C8B-B14F-4D97-AF65-F5344CB8AC3E}">
        <p14:creationId xmlns:p14="http://schemas.microsoft.com/office/powerpoint/2010/main" val="172055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Proficiency Descriptors</a:t>
            </a:r>
          </a:p>
        </p:txBody>
      </p:sp>
      <p:sp>
        <p:nvSpPr>
          <p:cNvPr id="4" name="TextBox 3">
            <a:extLst>
              <a:ext uri="{FF2B5EF4-FFF2-40B4-BE49-F238E27FC236}">
                <a16:creationId xmlns:a16="http://schemas.microsoft.com/office/drawing/2014/main" id="{CFE80668-AF9D-5F7F-5807-78EEB6096120}"/>
              </a:ext>
            </a:extLst>
          </p:cNvPr>
          <p:cNvSpPr txBox="1"/>
          <p:nvPr/>
        </p:nvSpPr>
        <p:spPr>
          <a:xfrm>
            <a:off x="716942" y="2128900"/>
            <a:ext cx="10819076" cy="3786229"/>
          </a:xfrm>
          <a:prstGeom prst="rect">
            <a:avLst/>
          </a:prstGeom>
          <a:noFill/>
        </p:spPr>
        <p:txBody>
          <a:bodyPr wrap="square" rtlCol="0">
            <a:spAutoFit/>
          </a:bodyPr>
          <a:lstStyle/>
          <a:p>
            <a:pPr marL="457200" lvl="0" indent="-457200">
              <a:buFont typeface="Arial" panose="020B0604020202020204" pitchFamily="34" charset="0"/>
              <a:buChar char="•"/>
            </a:pPr>
            <a:r>
              <a:rPr lang="en-US" sz="2667" dirty="0">
                <a:solidFill>
                  <a:srgbClr val="012169"/>
                </a:solidFill>
              </a:rPr>
              <a:t>The ten standards are common across every grade level/grade band.</a:t>
            </a:r>
          </a:p>
          <a:p>
            <a:pPr marL="457200" lvl="0" indent="-457200">
              <a:buFont typeface="Arial" panose="020B0604020202020204" pitchFamily="34" charset="0"/>
              <a:buChar char="•"/>
            </a:pPr>
            <a:r>
              <a:rPr lang="en-US" sz="2667" dirty="0">
                <a:solidFill>
                  <a:srgbClr val="012169"/>
                </a:solidFill>
              </a:rPr>
              <a:t>Additional details about language are provided in the proficiency descriptors (low, mid, high) for each standard and grade level/grade band.</a:t>
            </a:r>
          </a:p>
          <a:p>
            <a:pPr marL="457200" indent="-457200">
              <a:buFont typeface="Arial" panose="020B0604020202020204" pitchFamily="34" charset="0"/>
              <a:buChar char="•"/>
            </a:pPr>
            <a:r>
              <a:rPr lang="en-US" sz="2667" dirty="0">
                <a:solidFill>
                  <a:srgbClr val="012169"/>
                </a:solidFill>
              </a:rPr>
              <a:t>The proficiency descriptors articulate the English language proficiency knowledge, skills, and abilities expected of students at each level (low, mid, high) for a given standard and grade/grade band.</a:t>
            </a:r>
          </a:p>
        </p:txBody>
      </p:sp>
    </p:spTree>
    <p:extLst>
      <p:ext uri="{BB962C8B-B14F-4D97-AF65-F5344CB8AC3E}">
        <p14:creationId xmlns:p14="http://schemas.microsoft.com/office/powerpoint/2010/main" val="146988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normAutofit/>
          </a:bodyPr>
          <a:lstStyle/>
          <a:p>
            <a:r>
              <a:rPr kumimoji="0" lang="en-US" sz="2000" b="0" i="0" u="none" strike="noStrike" kern="1200" cap="all" spc="-38" normalizeH="0" baseline="0" noProof="0" dirty="0">
                <a:ln>
                  <a:noFill/>
                </a:ln>
                <a:solidFill>
                  <a:srgbClr val="012169"/>
                </a:solidFill>
                <a:effectLst/>
                <a:uLnTx/>
                <a:uFillTx/>
                <a:latin typeface="Montserrat"/>
                <a:ea typeface="+mj-ea"/>
                <a:cs typeface="+mj-cs"/>
              </a:rPr>
              <a:t>Welcome to Webinar #5: Alt ELPA</a:t>
            </a:r>
            <a:endParaRPr lang="en-US" sz="2000" dirty="0"/>
          </a:p>
        </p:txBody>
      </p:sp>
      <p:sp>
        <p:nvSpPr>
          <p:cNvPr id="4" name="Content Placeholder 2">
            <a:extLst>
              <a:ext uri="{FF2B5EF4-FFF2-40B4-BE49-F238E27FC236}">
                <a16:creationId xmlns:a16="http://schemas.microsoft.com/office/drawing/2014/main" id="{324F4644-C74A-A3E2-2B47-25E22292DE47}"/>
              </a:ext>
            </a:extLst>
          </p:cNvPr>
          <p:cNvSpPr>
            <a:spLocks noGrp="1"/>
          </p:cNvSpPr>
          <p:nvPr>
            <p:ph idx="1"/>
          </p:nvPr>
        </p:nvSpPr>
        <p:spPr>
          <a:xfrm>
            <a:off x="1096963" y="2108200"/>
            <a:ext cx="10058400" cy="3760788"/>
          </a:xfrm>
        </p:spPr>
        <p:txBody>
          <a:bodyPr>
            <a:normAutofit fontScale="92500"/>
          </a:bodyPr>
          <a:lstStyle/>
          <a:p>
            <a:pPr algn="l" rtl="0" fontAlgn="base"/>
            <a:r>
              <a:rPr lang="en-US" sz="2200" dirty="0"/>
              <a:t>This webinar will be recorded and posted on the ADE Assessments webpage.​</a:t>
            </a:r>
          </a:p>
          <a:p>
            <a:pPr algn="l" rtl="0" fontAlgn="base"/>
            <a:r>
              <a:rPr lang="en-US" sz="2200" dirty="0"/>
              <a:t>​</a:t>
            </a:r>
          </a:p>
          <a:p>
            <a:pPr algn="l" rtl="0" fontAlgn="base"/>
            <a:r>
              <a:rPr lang="en-US" sz="2200" dirty="0"/>
              <a:t>Please enter your First and Last Name in the Chat for tracking purposes for the live event.​</a:t>
            </a:r>
          </a:p>
          <a:p>
            <a:pPr algn="l" rtl="0" fontAlgn="base"/>
            <a:r>
              <a:rPr lang="en-US" sz="2200" dirty="0"/>
              <a:t>​</a:t>
            </a:r>
          </a:p>
          <a:p>
            <a:pPr algn="l" rtl="0" fontAlgn="base"/>
            <a:r>
              <a:rPr lang="en-US" sz="2200"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597692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FD65FE-A1B8-71FC-5B27-A39240242CFE}"/>
              </a:ext>
            </a:extLst>
          </p:cNvPr>
          <p:cNvSpPr txBox="1">
            <a:spLocks noGrp="1"/>
          </p:cNvSpPr>
          <p:nvPr>
            <p:ph type="title"/>
          </p:nvPr>
        </p:nvSpPr>
        <p:spPr>
          <a:xfrm>
            <a:off x="944880" y="805665"/>
            <a:ext cx="10058400" cy="587584"/>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kern="0" spc="0" dirty="0">
                <a:latin typeface="Arial"/>
                <a:ea typeface="Arial"/>
                <a:cs typeface="Arial"/>
                <a:sym typeface="Arial"/>
              </a:rPr>
              <a:t>Example</a:t>
            </a:r>
          </a:p>
        </p:txBody>
      </p:sp>
      <p:sp>
        <p:nvSpPr>
          <p:cNvPr id="2" name="TextBox 1">
            <a:extLst>
              <a:ext uri="{FF2B5EF4-FFF2-40B4-BE49-F238E27FC236}">
                <a16:creationId xmlns:a16="http://schemas.microsoft.com/office/drawing/2014/main" id="{9915738C-2EA1-D879-8B2F-5B03CB28DFD7}"/>
              </a:ext>
            </a:extLst>
          </p:cNvPr>
          <p:cNvSpPr txBox="1"/>
          <p:nvPr/>
        </p:nvSpPr>
        <p:spPr>
          <a:xfrm>
            <a:off x="528661" y="2220563"/>
            <a:ext cx="3932239" cy="1477328"/>
          </a:xfrm>
          <a:prstGeom prst="rect">
            <a:avLst/>
          </a:prstGeom>
          <a:noFill/>
        </p:spPr>
        <p:txBody>
          <a:bodyPr wrap="square" rtlCol="0">
            <a:spAutoFit/>
          </a:bodyPr>
          <a:lstStyle/>
          <a:p>
            <a:pPr marL="285744" indent="-285744">
              <a:buFont typeface="Arial" panose="020B0604020202020204" pitchFamily="34" charset="0"/>
              <a:buChar char="•"/>
            </a:pPr>
            <a:r>
              <a:rPr lang="en-US" dirty="0"/>
              <a:t>Standard 6 for Grade Band 2–3</a:t>
            </a:r>
          </a:p>
          <a:p>
            <a:pPr marL="285744" indent="-285744">
              <a:buFont typeface="Arial" panose="020B0604020202020204" pitchFamily="34" charset="0"/>
              <a:buChar char="•"/>
            </a:pPr>
            <a:r>
              <a:rPr lang="en-US" i="1" dirty="0">
                <a:ea typeface="Calibri" panose="020F0502020204030204" pitchFamily="34" charset="0"/>
                <a:cs typeface="AvenirLTStd-Heavy"/>
              </a:rPr>
              <a:t>An English learner with significant cognitive disabilities can analyze and critique the </a:t>
            </a:r>
            <a:r>
              <a:rPr lang="en-US" i="1" dirty="0">
                <a:solidFill>
                  <a:srgbClr val="0070C0"/>
                </a:solidFill>
                <a:ea typeface="Calibri" panose="020F0502020204030204" pitchFamily="34" charset="0"/>
                <a:cs typeface="AvenirLTStd-Heavy"/>
              </a:rPr>
              <a:t>arguments of others orally and in writing</a:t>
            </a:r>
          </a:p>
        </p:txBody>
      </p:sp>
      <p:graphicFrame>
        <p:nvGraphicFramePr>
          <p:cNvPr id="9" name="Content Placeholder 5">
            <a:extLst>
              <a:ext uri="{FF2B5EF4-FFF2-40B4-BE49-F238E27FC236}">
                <a16:creationId xmlns:a16="http://schemas.microsoft.com/office/drawing/2014/main" id="{BF55B797-5607-46C1-B204-2CF9659040A9}"/>
              </a:ext>
            </a:extLst>
          </p:cNvPr>
          <p:cNvGraphicFramePr>
            <a:graphicFrameLocks/>
          </p:cNvGraphicFramePr>
          <p:nvPr>
            <p:extLst>
              <p:ext uri="{D42A27DB-BD31-4B8C-83A1-F6EECF244321}">
                <p14:modId xmlns:p14="http://schemas.microsoft.com/office/powerpoint/2010/main" val="3150674087"/>
              </p:ext>
            </p:extLst>
          </p:nvPr>
        </p:nvGraphicFramePr>
        <p:xfrm>
          <a:off x="4360757" y="355108"/>
          <a:ext cx="7302582" cy="6416802"/>
        </p:xfrm>
        <a:graphic>
          <a:graphicData uri="http://schemas.openxmlformats.org/drawingml/2006/table">
            <a:tbl>
              <a:tblPr firstRow="1" firstCol="1" bandRow="1"/>
              <a:tblGrid>
                <a:gridCol w="1000543">
                  <a:extLst>
                    <a:ext uri="{9D8B030D-6E8A-4147-A177-3AD203B41FA5}">
                      <a16:colId xmlns:a16="http://schemas.microsoft.com/office/drawing/2014/main" val="338698943"/>
                    </a:ext>
                  </a:extLst>
                </a:gridCol>
                <a:gridCol w="3171512">
                  <a:extLst>
                    <a:ext uri="{9D8B030D-6E8A-4147-A177-3AD203B41FA5}">
                      <a16:colId xmlns:a16="http://schemas.microsoft.com/office/drawing/2014/main" val="1024636646"/>
                    </a:ext>
                  </a:extLst>
                </a:gridCol>
                <a:gridCol w="3130527">
                  <a:extLst>
                    <a:ext uri="{9D8B030D-6E8A-4147-A177-3AD203B41FA5}">
                      <a16:colId xmlns:a16="http://schemas.microsoft.com/office/drawing/2014/main" val="2626868506"/>
                    </a:ext>
                  </a:extLst>
                </a:gridCol>
              </a:tblGrid>
              <a:tr h="745652">
                <a:tc>
                  <a:txBody>
                    <a:bodyPr/>
                    <a:lstStyle/>
                    <a:p>
                      <a:pPr marL="0" marR="0" algn="l" fontAlgn="t">
                        <a:lnSpc>
                          <a:spcPct val="107000"/>
                        </a:lnSpc>
                        <a:spcBef>
                          <a:spcPts val="0"/>
                        </a:spcBef>
                        <a:spcAft>
                          <a:spcPts val="0"/>
                        </a:spcAft>
                      </a:pPr>
                      <a:r>
                        <a:rPr lang="en-US" sz="1500" b="1" i="0" u="none" strike="noStrike" dirty="0">
                          <a:solidFill>
                            <a:srgbClr val="FCAF17"/>
                          </a:solidFill>
                          <a:effectLst/>
                          <a:latin typeface="Calibri"/>
                          <a:ea typeface="Calibri" panose="020F0502020204030204" pitchFamily="34" charset="0"/>
                          <a:cs typeface="Times New Roman"/>
                        </a:rPr>
                        <a:t>ELP Level</a:t>
                      </a:r>
                      <a:endParaRPr lang="en-US" sz="1500" b="1" i="0" u="none" strike="noStrike" dirty="0">
                        <a:solidFill>
                          <a:srgbClr val="FCAF17"/>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rgbClr val="012169"/>
                    </a:solidFill>
                  </a:tcPr>
                </a:tc>
                <a:tc>
                  <a:txBody>
                    <a:bodyPr/>
                    <a:lstStyle/>
                    <a:p>
                      <a:pPr marL="0" marR="0" algn="l" fontAlgn="t">
                        <a:lnSpc>
                          <a:spcPct val="107000"/>
                        </a:lnSpc>
                        <a:spcBef>
                          <a:spcPts val="0"/>
                        </a:spcBef>
                        <a:spcAft>
                          <a:spcPts val="0"/>
                        </a:spcAft>
                      </a:pPr>
                      <a:r>
                        <a:rPr lang="en-US" sz="1500" b="1" i="0" u="none" strike="noStrike" dirty="0">
                          <a:solidFill>
                            <a:srgbClr val="FCAF17"/>
                          </a:solidFill>
                          <a:effectLst/>
                          <a:latin typeface="Calibri"/>
                          <a:ea typeface="Calibri" panose="020F0502020204030204" pitchFamily="34" charset="0"/>
                          <a:cs typeface="Times New Roman"/>
                        </a:rPr>
                        <a:t>Proficiency Descriptors</a:t>
                      </a:r>
                      <a:endParaRPr lang="en-US" sz="1500" b="1" i="0" u="none" strike="noStrike" dirty="0">
                        <a:solidFill>
                          <a:srgbClr val="FCAF17"/>
                        </a:solidFill>
                        <a:effectLst/>
                        <a:latin typeface="Calibri"/>
                        <a:cs typeface="Times New Roman"/>
                      </a:endParaRPr>
                    </a:p>
                    <a:p>
                      <a:pPr marL="0" marR="0" algn="l" fontAlgn="t">
                        <a:lnSpc>
                          <a:spcPct val="107000"/>
                        </a:lnSpc>
                        <a:spcBef>
                          <a:spcPts val="0"/>
                        </a:spcBef>
                        <a:spcAft>
                          <a:spcPts val="0"/>
                        </a:spcAft>
                      </a:pPr>
                      <a:r>
                        <a:rPr lang="en-US" sz="1500" b="1" i="0" u="none" strike="noStrike" dirty="0">
                          <a:solidFill>
                            <a:srgbClr val="FCAF17"/>
                          </a:solidFill>
                          <a:effectLst/>
                          <a:latin typeface="Calibri"/>
                          <a:ea typeface="Calibri" panose="020F0502020204030204" pitchFamily="34" charset="0"/>
                          <a:cs typeface="Times New Roman"/>
                        </a:rPr>
                        <a:t>An English learner with significant cognitive disabilities can:</a:t>
                      </a:r>
                      <a:endParaRPr lang="en-US" sz="1500" b="1" i="0" u="none" strike="noStrike" dirty="0">
                        <a:solidFill>
                          <a:srgbClr val="FCAF17"/>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rgbClr val="012169"/>
                    </a:solidFill>
                  </a:tcPr>
                </a:tc>
                <a:tc>
                  <a:txBody>
                    <a:bodyPr/>
                    <a:lstStyle/>
                    <a:p>
                      <a:pPr marL="0" marR="0" algn="l" fontAlgn="t">
                        <a:lnSpc>
                          <a:spcPct val="107000"/>
                        </a:lnSpc>
                        <a:spcBef>
                          <a:spcPts val="0"/>
                        </a:spcBef>
                        <a:spcAft>
                          <a:spcPts val="0"/>
                        </a:spcAft>
                      </a:pPr>
                      <a:r>
                        <a:rPr lang="en-US" sz="1500" b="1" i="0" u="none" strike="noStrike" dirty="0">
                          <a:solidFill>
                            <a:srgbClr val="FCAF17"/>
                          </a:solidFill>
                          <a:effectLst/>
                          <a:latin typeface="Calibri"/>
                          <a:ea typeface="Calibri" panose="020F0502020204030204" pitchFamily="34" charset="0"/>
                          <a:cs typeface="Times New Roman"/>
                        </a:rPr>
                        <a:t>Example(s)</a:t>
                      </a:r>
                      <a:endParaRPr lang="en-US" sz="1500" b="1" i="0" u="none" strike="noStrike" dirty="0">
                        <a:solidFill>
                          <a:srgbClr val="FCAF17"/>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solidFill>
                      <a:srgbClr val="012169"/>
                    </a:solidFill>
                  </a:tcPr>
                </a:tc>
                <a:extLst>
                  <a:ext uri="{0D108BD9-81ED-4DB2-BD59-A6C34878D82A}">
                    <a16:rowId xmlns:a16="http://schemas.microsoft.com/office/drawing/2014/main" val="1633406456"/>
                  </a:ext>
                </a:extLst>
              </a:tr>
              <a:tr h="745652">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Low</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39C0CF"/>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AvenirLTStd-Book"/>
                          <a:ea typeface="Calibri" panose="020F0502020204030204" pitchFamily="34" charset="0"/>
                          <a:cs typeface="AvenirLTStd-Book"/>
                        </a:rPr>
                        <a:t>analyze and critique the arguments of others orally and in writing</a:t>
                      </a:r>
                      <a:endParaRPr lang="en-US" sz="1500" b="0" i="0" u="none" strike="noStrike" dirty="0">
                        <a:solidFill>
                          <a:schemeClr val="tx1">
                            <a:lumMod val="75000"/>
                            <a:lumOff val="25000"/>
                          </a:schemeClr>
                        </a:solidFill>
                        <a:effectLst/>
                        <a:latin typeface="Arial"/>
                      </a:endParaRPr>
                    </a:p>
                  </a:txBody>
                  <a:tcPr marL="68467" marR="68467" marT="9509" marB="0">
                    <a:lnL w="12700" cap="flat" cmpd="sng" algn="ctr">
                      <a:solidFill>
                        <a:srgbClr val="39C0CF"/>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A student may</a:t>
                      </a:r>
                      <a:endParaRPr lang="en-US" sz="1500" b="0" i="0" u="none" strike="noStrike" dirty="0">
                        <a:solidFill>
                          <a:schemeClr val="tx1">
                            <a:lumMod val="75000"/>
                            <a:lumOff val="25000"/>
                          </a:schemeClr>
                        </a:solidFill>
                        <a:effectLst/>
                        <a:latin typeface="Calibri"/>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Identify the main idea of a presentation.</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extLst>
                  <a:ext uri="{0D108BD9-81ED-4DB2-BD59-A6C34878D82A}">
                    <a16:rowId xmlns:a16="http://schemas.microsoft.com/office/drawing/2014/main" val="2611396979"/>
                  </a:ext>
                </a:extLst>
              </a:tr>
              <a:tr h="2217449">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Mid</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AvenirLTStd-Book"/>
                          <a:ea typeface="Calibri" panose="020F0502020204030204" pitchFamily="34" charset="0"/>
                          <a:cs typeface="AvenirLTStd-Book"/>
                        </a:rPr>
                        <a:t>with prompting and support</a:t>
                      </a:r>
                      <a:endParaRPr lang="en-US" sz="1500" b="0" i="0" u="none" strike="noStrike" dirty="0">
                        <a:solidFill>
                          <a:schemeClr val="tx1">
                            <a:lumMod val="75000"/>
                            <a:lumOff val="25000"/>
                          </a:schemeClr>
                        </a:solidFill>
                        <a:effectLst/>
                        <a:latin typeface="Arial"/>
                      </a:endParaRPr>
                    </a:p>
                    <a:p>
                      <a:pPr marL="347345" marR="0" indent="-347345" algn="l" defTabSz="914400" rtl="0" eaLnBrk="1" fontAlgn="t" latinLnBrk="0" hangingPunct="1">
                        <a:lnSpc>
                          <a:spcPct val="107000"/>
                        </a:lnSpc>
                        <a:spcBef>
                          <a:spcPts val="0"/>
                        </a:spcBef>
                        <a:spcAft>
                          <a:spcPts val="0"/>
                        </a:spcAft>
                        <a:buFont typeface="Arial" panose="020B0604020202020204" pitchFamily="34" charset="0"/>
                        <a:buChar char="•"/>
                      </a:pPr>
                      <a:r>
                        <a:rPr lang="en-US" sz="1500" b="0" i="0" u="none" strike="noStrike" kern="1200" dirty="0">
                          <a:solidFill>
                            <a:schemeClr val="tx1">
                              <a:lumMod val="75000"/>
                              <a:lumOff val="25000"/>
                            </a:schemeClr>
                          </a:solidFill>
                          <a:effectLst/>
                          <a:latin typeface="Calibri"/>
                          <a:ea typeface="Calibri" panose="020F0502020204030204" pitchFamily="34" charset="0"/>
                          <a:cs typeface="Times New Roman"/>
                        </a:rPr>
                        <a:t>Identify a reason an author or a speaker gives to support the main point of a familiar topic.</a:t>
                      </a:r>
                      <a:endParaRPr lang="en-US" sz="1500" b="0" i="0" u="none" strike="noStrike" kern="1200"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A student may</a:t>
                      </a:r>
                      <a:endParaRPr lang="en-US" sz="1500" b="0" i="0" u="none" strike="noStrike" dirty="0">
                        <a:solidFill>
                          <a:schemeClr val="tx1">
                            <a:lumMod val="75000"/>
                            <a:lumOff val="25000"/>
                          </a:schemeClr>
                        </a:solidFill>
                        <a:effectLst/>
                        <a:latin typeface="Calibri"/>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Respond to questions such as, “Show me how you know this?”</a:t>
                      </a:r>
                      <a:endParaRPr lang="en-US" sz="1500" b="0" i="0" u="none" strike="noStrike" dirty="0">
                        <a:solidFill>
                          <a:schemeClr val="tx1">
                            <a:lumMod val="75000"/>
                            <a:lumOff val="25000"/>
                          </a:schemeClr>
                        </a:solidFill>
                        <a:effectLst/>
                        <a:latin typeface="Calibri"/>
                        <a:ea typeface="+mn-ea"/>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Point to a frequently occurring word/phrase that supports the main idea.</a:t>
                      </a:r>
                      <a:endParaRPr lang="en-US" sz="1500" b="0" i="0" u="none" strike="noStrike" dirty="0">
                        <a:solidFill>
                          <a:schemeClr val="tx1">
                            <a:lumMod val="75000"/>
                            <a:lumOff val="25000"/>
                          </a:schemeClr>
                        </a:solidFill>
                        <a:effectLst/>
                        <a:latin typeface="Calibri"/>
                        <a:ea typeface="+mn-ea"/>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Determine why the speaker/author likes or dislikes their main point.</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extLst>
                  <a:ext uri="{0D108BD9-81ED-4DB2-BD59-A6C34878D82A}">
                    <a16:rowId xmlns:a16="http://schemas.microsoft.com/office/drawing/2014/main" val="3056908523"/>
                  </a:ext>
                </a:extLst>
              </a:tr>
              <a:tr h="2708049">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High</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AvenirLTStd-Book"/>
                          <a:ea typeface="Calibri" panose="020F0502020204030204" pitchFamily="34" charset="0"/>
                          <a:cs typeface="AvenirLTStd-Book"/>
                        </a:rPr>
                        <a:t>with prompting and support:</a:t>
                      </a:r>
                      <a:endParaRPr lang="en-US" sz="1500" b="0" i="0" u="none" strike="noStrike" dirty="0">
                        <a:solidFill>
                          <a:schemeClr val="tx1">
                            <a:lumMod val="75000"/>
                            <a:lumOff val="25000"/>
                          </a:schemeClr>
                        </a:solidFill>
                        <a:effectLst/>
                        <a:latin typeface="Arial"/>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Tell how one or two reasons support the specific points an author or a speaker makes on a familiar topic.</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tc>
                  <a:txBody>
                    <a:bodyPr/>
                    <a:lstStyle/>
                    <a:p>
                      <a:pPr marL="0" marR="0" algn="l" fontAlgn="t">
                        <a:lnSpc>
                          <a:spcPct val="107000"/>
                        </a:lnSpc>
                        <a:spcBef>
                          <a:spcPts val="0"/>
                        </a:spcBef>
                        <a:spcAft>
                          <a:spcPts val="0"/>
                        </a:spcAft>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A student may</a:t>
                      </a:r>
                      <a:endParaRPr lang="en-US" sz="1500" b="0" i="0" u="none" strike="noStrike" dirty="0">
                        <a:solidFill>
                          <a:schemeClr val="tx1">
                            <a:lumMod val="75000"/>
                            <a:lumOff val="25000"/>
                          </a:schemeClr>
                        </a:solidFill>
                        <a:effectLst/>
                        <a:latin typeface="Calibri"/>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Respond to simple wh- questions (e.g., What does the speaker/author want to happen? Why does the speaker/author want …?)</a:t>
                      </a:r>
                      <a:endParaRPr lang="en-US" sz="1500" b="0" i="0" u="none" strike="noStrike" dirty="0">
                        <a:solidFill>
                          <a:schemeClr val="tx1">
                            <a:lumMod val="75000"/>
                            <a:lumOff val="25000"/>
                          </a:schemeClr>
                        </a:solidFill>
                        <a:effectLst/>
                        <a:latin typeface="Calibri"/>
                        <a:cs typeface="Times New Roman"/>
                      </a:endParaRPr>
                    </a:p>
                    <a:p>
                      <a:pPr marL="347345" marR="0" indent="-347345" algn="l" fontAlgn="t">
                        <a:lnSpc>
                          <a:spcPct val="107000"/>
                        </a:lnSpc>
                        <a:spcBef>
                          <a:spcPts val="0"/>
                        </a:spcBef>
                        <a:spcAft>
                          <a:spcPts val="0"/>
                        </a:spcAft>
                        <a:buFont typeface="Arial" panose="020B0604020202020204" pitchFamily="34" charset="0"/>
                        <a:buChar char="•"/>
                      </a:pPr>
                      <a:r>
                        <a:rPr lang="en-US" sz="1500" b="0" i="0" u="none" strike="noStrike" dirty="0">
                          <a:solidFill>
                            <a:schemeClr val="tx1">
                              <a:lumMod val="75000"/>
                              <a:lumOff val="25000"/>
                            </a:schemeClr>
                          </a:solidFill>
                          <a:effectLst/>
                          <a:latin typeface="Calibri"/>
                          <a:ea typeface="Calibri" panose="020F0502020204030204" pitchFamily="34" charset="0"/>
                          <a:cs typeface="Times New Roman"/>
                        </a:rPr>
                        <a:t>Respond to questions such as, Why was Joe sad? Why are fire drills important? Why does the policeman say to stop at a red light?</a:t>
                      </a:r>
                      <a:endParaRPr lang="en-US" sz="1500" b="0" i="0" u="none" strike="noStrike" dirty="0">
                        <a:solidFill>
                          <a:schemeClr val="tx1">
                            <a:lumMod val="75000"/>
                            <a:lumOff val="25000"/>
                          </a:schemeClr>
                        </a:solidFill>
                        <a:effectLst/>
                        <a:latin typeface="Calibri"/>
                        <a:cs typeface="Times New Roman"/>
                      </a:endParaRPr>
                    </a:p>
                  </a:txBody>
                  <a:tcPr marL="68467" marR="68467" marT="9509" marB="0">
                    <a:lnL w="12700" cap="flat" cmpd="sng" algn="ctr">
                      <a:solidFill>
                        <a:srgbClr val="009999"/>
                      </a:solidFill>
                      <a:prstDash val="solid"/>
                      <a:round/>
                      <a:headEnd type="none" w="med" len="med"/>
                      <a:tailEnd type="none" w="med" len="med"/>
                    </a:lnL>
                    <a:lnR w="12700" cap="flat" cmpd="sng" algn="ctr">
                      <a:solidFill>
                        <a:srgbClr val="009999"/>
                      </a:solidFill>
                      <a:prstDash val="solid"/>
                      <a:round/>
                      <a:headEnd type="none" w="med" len="med"/>
                      <a:tailEnd type="none" w="med" len="med"/>
                    </a:lnR>
                    <a:lnT w="12700" cap="flat" cmpd="sng" algn="ctr">
                      <a:solidFill>
                        <a:srgbClr val="009999"/>
                      </a:solidFill>
                      <a:prstDash val="solid"/>
                      <a:round/>
                      <a:headEnd type="none" w="med" len="med"/>
                      <a:tailEnd type="none" w="med" len="med"/>
                    </a:lnT>
                    <a:lnB w="12700" cap="flat" cmpd="sng" algn="ctr">
                      <a:solidFill>
                        <a:srgbClr val="009999"/>
                      </a:solidFill>
                      <a:prstDash val="solid"/>
                      <a:round/>
                      <a:headEnd type="none" w="med" len="med"/>
                      <a:tailEnd type="none" w="med" len="med"/>
                    </a:lnB>
                  </a:tcPr>
                </a:tc>
                <a:extLst>
                  <a:ext uri="{0D108BD9-81ED-4DB2-BD59-A6C34878D82A}">
                    <a16:rowId xmlns:a16="http://schemas.microsoft.com/office/drawing/2014/main" val="2769933246"/>
                  </a:ext>
                </a:extLst>
              </a:tr>
            </a:tbl>
          </a:graphicData>
        </a:graphic>
      </p:graphicFrame>
    </p:spTree>
    <p:extLst>
      <p:ext uri="{BB962C8B-B14F-4D97-AF65-F5344CB8AC3E}">
        <p14:creationId xmlns:p14="http://schemas.microsoft.com/office/powerpoint/2010/main" val="213227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A6FB2-7060-399B-528A-277111AB8147}"/>
              </a:ext>
            </a:extLst>
          </p:cNvPr>
          <p:cNvSpPr>
            <a:spLocks noGrp="1"/>
          </p:cNvSpPr>
          <p:nvPr>
            <p:ph type="ctrTitle"/>
          </p:nvPr>
        </p:nvSpPr>
        <p:spPr/>
        <p:txBody>
          <a:bodyPr/>
          <a:lstStyle/>
          <a:p>
            <a:r>
              <a:rPr lang="en-US" dirty="0"/>
              <a:t>Sample Items</a:t>
            </a:r>
          </a:p>
        </p:txBody>
      </p:sp>
      <p:sp>
        <p:nvSpPr>
          <p:cNvPr id="3" name="Subtitle 2">
            <a:extLst>
              <a:ext uri="{FF2B5EF4-FFF2-40B4-BE49-F238E27FC236}">
                <a16:creationId xmlns:a16="http://schemas.microsoft.com/office/drawing/2014/main" id="{5545DBF1-5A4E-4332-953E-1E2D7945F56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23267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35A5D-DB10-D6BC-752A-51C72D63651F}"/>
              </a:ext>
            </a:extLst>
          </p:cNvPr>
          <p:cNvSpPr>
            <a:spLocks noGrp="1"/>
          </p:cNvSpPr>
          <p:nvPr>
            <p:ph type="title"/>
          </p:nvPr>
        </p:nvSpPr>
        <p:spPr/>
        <p:txBody>
          <a:bodyPr>
            <a:normAutofit/>
          </a:bodyPr>
          <a:lstStyle/>
          <a:p>
            <a:r>
              <a:rPr lang="en-US" dirty="0">
                <a:latin typeface="Lato" panose="020F0502020204030203" pitchFamily="34" charset="0"/>
              </a:rPr>
              <a:t>Sample Test Items Grade 4 Listening</a:t>
            </a:r>
          </a:p>
        </p:txBody>
      </p:sp>
      <p:pic>
        <p:nvPicPr>
          <p:cNvPr id="9" name="Content Placeholder 8" descr="Grade 4 Listening Item includes a visual of a boy and teacher working together ">
            <a:extLst>
              <a:ext uri="{FF2B5EF4-FFF2-40B4-BE49-F238E27FC236}">
                <a16:creationId xmlns:a16="http://schemas.microsoft.com/office/drawing/2014/main" id="{01CD003A-1661-DA89-2926-AB1D42ABF882}"/>
              </a:ext>
            </a:extLst>
          </p:cNvPr>
          <p:cNvPicPr>
            <a:picLocks noGrp="1" noChangeAspect="1"/>
          </p:cNvPicPr>
          <p:nvPr>
            <p:ph idx="1"/>
          </p:nvPr>
        </p:nvPicPr>
        <p:blipFill>
          <a:blip r:embed="rId3"/>
          <a:stretch>
            <a:fillRect/>
          </a:stretch>
        </p:blipFill>
        <p:spPr>
          <a:xfrm>
            <a:off x="2489321" y="1934394"/>
            <a:ext cx="3393989" cy="3760788"/>
          </a:xfrm>
        </p:spPr>
      </p:pic>
      <p:pic>
        <p:nvPicPr>
          <p:cNvPr id="10" name="Content Placeholder 4" descr="Text student will listen to includes a visual of teacher and student at a chalk board ">
            <a:extLst>
              <a:ext uri="{FF2B5EF4-FFF2-40B4-BE49-F238E27FC236}">
                <a16:creationId xmlns:a16="http://schemas.microsoft.com/office/drawing/2014/main" id="{58FED11A-B137-5C95-3374-6F7A3340D210}"/>
              </a:ext>
            </a:extLst>
          </p:cNvPr>
          <p:cNvPicPr>
            <a:picLocks noChangeAspect="1"/>
          </p:cNvPicPr>
          <p:nvPr/>
        </p:nvPicPr>
        <p:blipFill>
          <a:blip r:embed="rId4"/>
          <a:stretch>
            <a:fillRect/>
          </a:stretch>
        </p:blipFill>
        <p:spPr>
          <a:xfrm>
            <a:off x="6471862" y="1969283"/>
            <a:ext cx="3418898" cy="3760788"/>
          </a:xfrm>
          <a:prstGeom prst="rect">
            <a:avLst/>
          </a:prstGeom>
        </p:spPr>
      </p:pic>
      <p:sp>
        <p:nvSpPr>
          <p:cNvPr id="12" name="TextBox 11">
            <a:extLst>
              <a:ext uri="{FF2B5EF4-FFF2-40B4-BE49-F238E27FC236}">
                <a16:creationId xmlns:a16="http://schemas.microsoft.com/office/drawing/2014/main" id="{0A6094BE-0764-7E14-1F3E-865414C4BF6A}"/>
              </a:ext>
            </a:extLst>
          </p:cNvPr>
          <p:cNvSpPr txBox="1"/>
          <p:nvPr/>
        </p:nvSpPr>
        <p:spPr>
          <a:xfrm>
            <a:off x="4077458" y="6134011"/>
            <a:ext cx="6318852" cy="64633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u="sng" dirty="0">
                <a:solidFill>
                  <a:srgbClr val="0563C1"/>
                </a:solidFill>
                <a:latin typeface="Lato" panose="020F0502020204030203" pitchFamily="34" charset="0"/>
                <a:ea typeface="Calibri" panose="020F0502020204030204" pitchFamily="34" charset="0"/>
                <a:hlinkClick r:id="rId5"/>
              </a:rPr>
              <a:t>https://login3.cambiumtds.com/student_core/V27/Pages/LoginShell.aspx?c=Arizona_PT&amp;a=Student</a:t>
            </a:r>
            <a:endParaRPr lang="en-US" sz="1200" dirty="0">
              <a:latin typeface="Lato" panose="020F0502020204030203" pitchFamily="34" charset="0"/>
              <a:ea typeface="Calibri" panose="020F0502020204030204" pitchFamily="34" charset="0"/>
            </a:endParaRPr>
          </a:p>
        </p:txBody>
      </p:sp>
    </p:spTree>
    <p:extLst>
      <p:ext uri="{BB962C8B-B14F-4D97-AF65-F5344CB8AC3E}">
        <p14:creationId xmlns:p14="http://schemas.microsoft.com/office/powerpoint/2010/main" val="3422478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1066800" y="2599981"/>
            <a:ext cx="10058400" cy="998018"/>
          </a:xfrm>
        </p:spPr>
        <p:txBody>
          <a:bodyPr>
            <a:normAutofit fontScale="90000"/>
          </a:bodyPr>
          <a:lstStyle/>
          <a:p>
            <a:pPr algn="ctr"/>
            <a:r>
              <a:rPr lang="en-US" sz="6000" dirty="0"/>
              <a:t>2023 Operational field test</a:t>
            </a:r>
          </a:p>
        </p:txBody>
      </p:sp>
    </p:spTree>
    <p:extLst>
      <p:ext uri="{BB962C8B-B14F-4D97-AF65-F5344CB8AC3E}">
        <p14:creationId xmlns:p14="http://schemas.microsoft.com/office/powerpoint/2010/main" val="3312878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E1ECD-E0C6-85D5-D37E-CEE2F6DFB48B}"/>
              </a:ext>
            </a:extLst>
          </p:cNvPr>
          <p:cNvSpPr>
            <a:spLocks noGrp="1"/>
          </p:cNvSpPr>
          <p:nvPr>
            <p:ph type="title"/>
          </p:nvPr>
        </p:nvSpPr>
        <p:spPr/>
        <p:txBody>
          <a:bodyPr/>
          <a:lstStyle/>
          <a:p>
            <a:r>
              <a:rPr lang="en-US"/>
              <a:t>Operational </a:t>
            </a:r>
            <a:r>
              <a:rPr lang="en-US" dirty="0"/>
              <a:t>field test</a:t>
            </a:r>
          </a:p>
        </p:txBody>
      </p:sp>
      <p:sp>
        <p:nvSpPr>
          <p:cNvPr id="3" name="Content Placeholder 2">
            <a:extLst>
              <a:ext uri="{FF2B5EF4-FFF2-40B4-BE49-F238E27FC236}">
                <a16:creationId xmlns:a16="http://schemas.microsoft.com/office/drawing/2014/main" id="{F81829B3-2212-B111-32C5-7FC03DB709BF}"/>
              </a:ext>
            </a:extLst>
          </p:cNvPr>
          <p:cNvSpPr>
            <a:spLocks noGrp="1"/>
          </p:cNvSpPr>
          <p:nvPr>
            <p:ph idx="1"/>
          </p:nvPr>
        </p:nvSpPr>
        <p:spPr/>
        <p:txBody>
          <a:bodyPr>
            <a:normAutofit fontScale="92500"/>
          </a:bodyPr>
          <a:lstStyle/>
          <a:p>
            <a:r>
              <a:rPr lang="en-US" sz="2400" dirty="0"/>
              <a:t>Over 900 students participated in Arizona’s first alternate ELP assessment</a:t>
            </a:r>
          </a:p>
          <a:p>
            <a:endParaRPr lang="en-US" sz="2400" dirty="0"/>
          </a:p>
          <a:p>
            <a:r>
              <a:rPr lang="en-US" sz="2400" dirty="0"/>
              <a:t>Embedded standard setting</a:t>
            </a:r>
          </a:p>
          <a:p>
            <a:endParaRPr lang="en-US" sz="2400" dirty="0"/>
          </a:p>
          <a:p>
            <a:r>
              <a:rPr lang="en-US" sz="2400" dirty="0"/>
              <a:t>Reporting opened on October 23</a:t>
            </a:r>
          </a:p>
          <a:p>
            <a:endParaRPr lang="en-US" sz="2400" dirty="0"/>
          </a:p>
          <a:p>
            <a:r>
              <a:rPr lang="en-US" sz="2400" dirty="0"/>
              <a:t>Sending hard copies of Individual Student Reports</a:t>
            </a:r>
          </a:p>
        </p:txBody>
      </p:sp>
    </p:spTree>
    <p:extLst>
      <p:ext uri="{BB962C8B-B14F-4D97-AF65-F5344CB8AC3E}">
        <p14:creationId xmlns:p14="http://schemas.microsoft.com/office/powerpoint/2010/main" val="1418184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F3762-DF1B-E7EF-19C2-D6BE7F77B70F}"/>
              </a:ext>
            </a:extLst>
          </p:cNvPr>
          <p:cNvSpPr>
            <a:spLocks noGrp="1"/>
          </p:cNvSpPr>
          <p:nvPr>
            <p:ph type="title"/>
          </p:nvPr>
        </p:nvSpPr>
        <p:spPr/>
        <p:txBody>
          <a:bodyPr/>
          <a:lstStyle/>
          <a:p>
            <a:r>
              <a:rPr lang="en-US" dirty="0"/>
              <a:t>Cut Score Approval</a:t>
            </a:r>
          </a:p>
        </p:txBody>
      </p:sp>
      <p:sp>
        <p:nvSpPr>
          <p:cNvPr id="3" name="Content Placeholder 2">
            <a:extLst>
              <a:ext uri="{FF2B5EF4-FFF2-40B4-BE49-F238E27FC236}">
                <a16:creationId xmlns:a16="http://schemas.microsoft.com/office/drawing/2014/main" id="{39167F50-96C1-5928-7E22-7E8963F430A0}"/>
              </a:ext>
            </a:extLst>
          </p:cNvPr>
          <p:cNvSpPr>
            <a:spLocks noGrp="1"/>
          </p:cNvSpPr>
          <p:nvPr>
            <p:ph idx="1"/>
          </p:nvPr>
        </p:nvSpPr>
        <p:spPr/>
        <p:txBody>
          <a:bodyPr/>
          <a:lstStyle/>
          <a:p>
            <a:r>
              <a:rPr lang="en-US" dirty="0"/>
              <a:t>After any standard setting, the cut scores need to be approved.</a:t>
            </a:r>
          </a:p>
          <a:p>
            <a:r>
              <a:rPr lang="en-US" dirty="0"/>
              <a:t>Cut scores for Alt ELPA were approved by Superintendent Horne on September 15.</a:t>
            </a:r>
          </a:p>
          <a:p>
            <a:r>
              <a:rPr lang="en-US" dirty="0"/>
              <a:t>Future reports will be available much sooner so that LEAs can plan for instructional models and notify parents.</a:t>
            </a:r>
          </a:p>
        </p:txBody>
      </p:sp>
    </p:spTree>
    <p:extLst>
      <p:ext uri="{BB962C8B-B14F-4D97-AF65-F5344CB8AC3E}">
        <p14:creationId xmlns:p14="http://schemas.microsoft.com/office/powerpoint/2010/main" val="2829864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5480D-0D74-7648-88CE-39BF314B143C}"/>
              </a:ext>
            </a:extLst>
          </p:cNvPr>
          <p:cNvSpPr>
            <a:spLocks noGrp="1"/>
          </p:cNvSpPr>
          <p:nvPr>
            <p:ph type="ctrTitle"/>
          </p:nvPr>
        </p:nvSpPr>
        <p:spPr/>
        <p:txBody>
          <a:bodyPr/>
          <a:lstStyle/>
          <a:p>
            <a:r>
              <a:rPr lang="en-US" dirty="0"/>
              <a:t>Reporting</a:t>
            </a:r>
          </a:p>
        </p:txBody>
      </p:sp>
      <p:sp>
        <p:nvSpPr>
          <p:cNvPr id="3" name="Subtitle 2">
            <a:extLst>
              <a:ext uri="{FF2B5EF4-FFF2-40B4-BE49-F238E27FC236}">
                <a16:creationId xmlns:a16="http://schemas.microsoft.com/office/drawing/2014/main" id="{AF1F0409-95FD-AD52-CE97-691CF3841BA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511109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0C7B9-167B-66B9-ECFE-D780B556AABC}"/>
              </a:ext>
            </a:extLst>
          </p:cNvPr>
          <p:cNvSpPr>
            <a:spLocks noGrp="1"/>
          </p:cNvSpPr>
          <p:nvPr>
            <p:ph type="title"/>
          </p:nvPr>
        </p:nvSpPr>
        <p:spPr/>
        <p:txBody>
          <a:bodyPr/>
          <a:lstStyle/>
          <a:p>
            <a:r>
              <a:rPr lang="en-US" dirty="0"/>
              <a:t>Alt ELPA reporting</a:t>
            </a:r>
          </a:p>
        </p:txBody>
      </p:sp>
      <p:sp>
        <p:nvSpPr>
          <p:cNvPr id="3" name="Content Placeholder 2">
            <a:extLst>
              <a:ext uri="{FF2B5EF4-FFF2-40B4-BE49-F238E27FC236}">
                <a16:creationId xmlns:a16="http://schemas.microsoft.com/office/drawing/2014/main" id="{EFE2C210-BC80-677A-3904-1BA1F2580461}"/>
              </a:ext>
            </a:extLst>
          </p:cNvPr>
          <p:cNvSpPr>
            <a:spLocks noGrp="1"/>
          </p:cNvSpPr>
          <p:nvPr>
            <p:ph idx="1"/>
          </p:nvPr>
        </p:nvSpPr>
        <p:spPr/>
        <p:txBody>
          <a:bodyPr/>
          <a:lstStyle/>
          <a:p>
            <a:pPr marL="0" indent="0">
              <a:buNone/>
            </a:pPr>
            <a:r>
              <a:rPr lang="en-US" dirty="0"/>
              <a:t>Reporting portal is in the Cambium portal (where you log into TIDE)</a:t>
            </a:r>
          </a:p>
          <a:p>
            <a:pPr marL="0" indent="0">
              <a:buNone/>
            </a:pPr>
            <a:r>
              <a:rPr lang="en-US" dirty="0"/>
              <a:t>District test coordinators have access to district, school, and student reports.</a:t>
            </a:r>
          </a:p>
          <a:p>
            <a:pPr marL="0" indent="0">
              <a:buNone/>
            </a:pPr>
            <a:r>
              <a:rPr lang="en-US" dirty="0">
                <a:hlinkClick r:id="rId3"/>
              </a:rPr>
              <a:t>Quick Guide to Understanding Reports</a:t>
            </a:r>
            <a:endParaRPr lang="en-US" dirty="0"/>
          </a:p>
          <a:p>
            <a:pPr marL="0" indent="0">
              <a:buNone/>
            </a:pPr>
            <a:r>
              <a:rPr lang="en-US" dirty="0"/>
              <a:t>Three overall proficiency levels: Emerging, Progressing, Proficient</a:t>
            </a:r>
          </a:p>
          <a:p>
            <a:pPr marL="0" indent="0">
              <a:buNone/>
            </a:pPr>
            <a:r>
              <a:rPr lang="en-US" dirty="0"/>
              <a:t>Four modality and domain proficiency levels: Beginning, Intermediate, Early Advanced, Advanced</a:t>
            </a:r>
          </a:p>
        </p:txBody>
      </p:sp>
    </p:spTree>
    <p:extLst>
      <p:ext uri="{BB962C8B-B14F-4D97-AF65-F5344CB8AC3E}">
        <p14:creationId xmlns:p14="http://schemas.microsoft.com/office/powerpoint/2010/main" val="3320968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93CD-88B9-0DC2-4E52-770EE8FD6CCD}"/>
              </a:ext>
            </a:extLst>
          </p:cNvPr>
          <p:cNvSpPr>
            <a:spLocks noGrp="1"/>
          </p:cNvSpPr>
          <p:nvPr>
            <p:ph type="title"/>
          </p:nvPr>
        </p:nvSpPr>
        <p:spPr/>
        <p:txBody>
          <a:bodyPr/>
          <a:lstStyle/>
          <a:p>
            <a:r>
              <a:rPr lang="en-US" dirty="0"/>
              <a:t>Student report</a:t>
            </a:r>
          </a:p>
        </p:txBody>
      </p:sp>
      <p:pic>
        <p:nvPicPr>
          <p:cNvPr id="5" name="Picture 4" descr="This image is the top of the student report, which includes student information, overall scale score, comprehension scale score, and proficiency determination.">
            <a:extLst>
              <a:ext uri="{FF2B5EF4-FFF2-40B4-BE49-F238E27FC236}">
                <a16:creationId xmlns:a16="http://schemas.microsoft.com/office/drawing/2014/main" id="{81D97D83-D1AB-27F4-FE55-8F01D0B0CB2D}"/>
              </a:ext>
            </a:extLst>
          </p:cNvPr>
          <p:cNvPicPr>
            <a:picLocks noChangeAspect="1"/>
          </p:cNvPicPr>
          <p:nvPr/>
        </p:nvPicPr>
        <p:blipFill>
          <a:blip r:embed="rId3"/>
          <a:stretch>
            <a:fillRect/>
          </a:stretch>
        </p:blipFill>
        <p:spPr>
          <a:xfrm>
            <a:off x="1225486" y="2269476"/>
            <a:ext cx="9515219" cy="1290462"/>
          </a:xfrm>
          <a:prstGeom prst="rect">
            <a:avLst/>
          </a:prstGeom>
        </p:spPr>
      </p:pic>
      <p:sp>
        <p:nvSpPr>
          <p:cNvPr id="6" name="TextBox 5">
            <a:extLst>
              <a:ext uri="{FF2B5EF4-FFF2-40B4-BE49-F238E27FC236}">
                <a16:creationId xmlns:a16="http://schemas.microsoft.com/office/drawing/2014/main" id="{B1D62509-7D21-1A6A-A748-A73A9295A85F}"/>
              </a:ext>
            </a:extLst>
          </p:cNvPr>
          <p:cNvSpPr txBox="1"/>
          <p:nvPr/>
        </p:nvSpPr>
        <p:spPr>
          <a:xfrm>
            <a:off x="1255605" y="4153359"/>
            <a:ext cx="9515219" cy="923330"/>
          </a:xfrm>
          <a:prstGeom prst="rect">
            <a:avLst/>
          </a:prstGeom>
          <a:noFill/>
        </p:spPr>
        <p:txBody>
          <a:bodyPr wrap="square" rtlCol="0">
            <a:spAutoFit/>
          </a:bodyPr>
          <a:lstStyle/>
          <a:p>
            <a:r>
              <a:rPr lang="en-US" dirty="0">
                <a:solidFill>
                  <a:srgbClr val="012169"/>
                </a:solidFill>
              </a:rPr>
              <a:t>Overall score, comprehension score, and proficiency determination at the top followed by descriptions of proficiency determination</a:t>
            </a:r>
          </a:p>
          <a:p>
            <a:endParaRPr lang="en-US" dirty="0"/>
          </a:p>
        </p:txBody>
      </p:sp>
    </p:spTree>
    <p:extLst>
      <p:ext uri="{BB962C8B-B14F-4D97-AF65-F5344CB8AC3E}">
        <p14:creationId xmlns:p14="http://schemas.microsoft.com/office/powerpoint/2010/main" val="1702888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A88D0-11A0-E1AE-386D-5918733078CF}"/>
              </a:ext>
            </a:extLst>
          </p:cNvPr>
          <p:cNvSpPr>
            <a:spLocks noGrp="1"/>
          </p:cNvSpPr>
          <p:nvPr>
            <p:ph type="title"/>
          </p:nvPr>
        </p:nvSpPr>
        <p:spPr/>
        <p:txBody>
          <a:bodyPr/>
          <a:lstStyle/>
          <a:p>
            <a:r>
              <a:rPr lang="en-US" dirty="0"/>
              <a:t>Proficiency Determination</a:t>
            </a:r>
          </a:p>
        </p:txBody>
      </p:sp>
      <p:graphicFrame>
        <p:nvGraphicFramePr>
          <p:cNvPr id="4" name="Table 4">
            <a:extLst>
              <a:ext uri="{FF2B5EF4-FFF2-40B4-BE49-F238E27FC236}">
                <a16:creationId xmlns:a16="http://schemas.microsoft.com/office/drawing/2014/main" id="{5A60B3F5-A8DC-6B71-6E10-FAEDAC816701}"/>
              </a:ext>
            </a:extLst>
          </p:cNvPr>
          <p:cNvGraphicFramePr>
            <a:graphicFrameLocks noGrp="1"/>
          </p:cNvGraphicFramePr>
          <p:nvPr>
            <p:ph idx="1"/>
            <p:extLst>
              <p:ext uri="{D42A27DB-BD31-4B8C-83A1-F6EECF244321}">
                <p14:modId xmlns:p14="http://schemas.microsoft.com/office/powerpoint/2010/main" val="3408076844"/>
              </p:ext>
            </p:extLst>
          </p:nvPr>
        </p:nvGraphicFramePr>
        <p:xfrm>
          <a:off x="646007" y="1551599"/>
          <a:ext cx="10921704" cy="4754880"/>
        </p:xfrm>
        <a:graphic>
          <a:graphicData uri="http://schemas.openxmlformats.org/drawingml/2006/table">
            <a:tbl>
              <a:tblPr firstRow="1" bandRow="1">
                <a:tableStyleId>{5C22544A-7EE6-4342-B048-85BDC9FD1C3A}</a:tableStyleId>
              </a:tblPr>
              <a:tblGrid>
                <a:gridCol w="2266030">
                  <a:extLst>
                    <a:ext uri="{9D8B030D-6E8A-4147-A177-3AD203B41FA5}">
                      <a16:colId xmlns:a16="http://schemas.microsoft.com/office/drawing/2014/main" val="3511212185"/>
                    </a:ext>
                  </a:extLst>
                </a:gridCol>
                <a:gridCol w="6292243">
                  <a:extLst>
                    <a:ext uri="{9D8B030D-6E8A-4147-A177-3AD203B41FA5}">
                      <a16:colId xmlns:a16="http://schemas.microsoft.com/office/drawing/2014/main" val="1172450413"/>
                    </a:ext>
                  </a:extLst>
                </a:gridCol>
                <a:gridCol w="2363431">
                  <a:extLst>
                    <a:ext uri="{9D8B030D-6E8A-4147-A177-3AD203B41FA5}">
                      <a16:colId xmlns:a16="http://schemas.microsoft.com/office/drawing/2014/main" val="405169953"/>
                    </a:ext>
                  </a:extLst>
                </a:gridCol>
              </a:tblGrid>
              <a:tr h="370840">
                <a:tc>
                  <a:txBody>
                    <a:bodyPr/>
                    <a:lstStyle/>
                    <a:p>
                      <a:r>
                        <a:rPr lang="en-US" dirty="0">
                          <a:solidFill>
                            <a:srgbClr val="012169"/>
                          </a:solidFill>
                        </a:rPr>
                        <a:t>Proficiency Determination</a:t>
                      </a:r>
                    </a:p>
                  </a:txBody>
                  <a:tcPr/>
                </a:tc>
                <a:tc>
                  <a:txBody>
                    <a:bodyPr/>
                    <a:lstStyle/>
                    <a:p>
                      <a:r>
                        <a:rPr lang="en-US" dirty="0">
                          <a:solidFill>
                            <a:srgbClr val="012169"/>
                          </a:solidFill>
                        </a:rPr>
                        <a:t>Definition</a:t>
                      </a:r>
                    </a:p>
                  </a:txBody>
                  <a:tcPr/>
                </a:tc>
                <a:tc>
                  <a:txBody>
                    <a:bodyPr/>
                    <a:lstStyle/>
                    <a:p>
                      <a:r>
                        <a:rPr lang="en-US" dirty="0">
                          <a:solidFill>
                            <a:srgbClr val="012169"/>
                          </a:solidFill>
                        </a:rPr>
                        <a:t>Profiles</a:t>
                      </a:r>
                    </a:p>
                  </a:txBody>
                  <a:tcPr/>
                </a:tc>
                <a:extLst>
                  <a:ext uri="{0D108BD9-81ED-4DB2-BD59-A6C34878D82A}">
                    <a16:rowId xmlns:a16="http://schemas.microsoft.com/office/drawing/2014/main" val="1047522630"/>
                  </a:ext>
                </a:extLst>
              </a:tr>
              <a:tr h="370840">
                <a:tc>
                  <a:txBody>
                    <a:bodyPr/>
                    <a:lstStyle/>
                    <a:p>
                      <a:r>
                        <a:rPr lang="en-US" dirty="0">
                          <a:solidFill>
                            <a:srgbClr val="012169"/>
                          </a:solidFill>
                        </a:rPr>
                        <a:t>Emerging</a:t>
                      </a:r>
                    </a:p>
                  </a:txBody>
                  <a:tcPr/>
                </a:tc>
                <a:tc>
                  <a:txBody>
                    <a:bodyPr/>
                    <a:lstStyle/>
                    <a:p>
                      <a:r>
                        <a:rPr lang="en-US" dirty="0">
                          <a:solidFill>
                            <a:srgbClr val="012169"/>
                          </a:solidFill>
                        </a:rPr>
                        <a:t>Students show a level of English language proficiency reflected in alternate ELPA standards that </a:t>
                      </a:r>
                      <a:r>
                        <a:rPr lang="en-US" b="1" dirty="0">
                          <a:solidFill>
                            <a:srgbClr val="012169"/>
                          </a:solidFill>
                        </a:rPr>
                        <a:t>significantly</a:t>
                      </a:r>
                      <a:r>
                        <a:rPr lang="en-US" dirty="0">
                          <a:solidFill>
                            <a:srgbClr val="012169"/>
                          </a:solidFill>
                        </a:rPr>
                        <a:t> limits participation in the grade-appropriate classroom activities…</a:t>
                      </a:r>
                    </a:p>
                  </a:txBody>
                  <a:tcPr/>
                </a:tc>
                <a:tc>
                  <a:txBody>
                    <a:bodyPr/>
                    <a:lstStyle/>
                    <a:p>
                      <a:r>
                        <a:rPr lang="en-US" dirty="0">
                          <a:solidFill>
                            <a:srgbClr val="012169"/>
                          </a:solidFill>
                        </a:rPr>
                        <a:t>Level 1 in both modalities</a:t>
                      </a:r>
                    </a:p>
                  </a:txBody>
                  <a:tcPr/>
                </a:tc>
                <a:extLst>
                  <a:ext uri="{0D108BD9-81ED-4DB2-BD59-A6C34878D82A}">
                    <a16:rowId xmlns:a16="http://schemas.microsoft.com/office/drawing/2014/main" val="2967403571"/>
                  </a:ext>
                </a:extLst>
              </a:tr>
              <a:tr h="370840">
                <a:tc>
                  <a:txBody>
                    <a:bodyPr/>
                    <a:lstStyle/>
                    <a:p>
                      <a:r>
                        <a:rPr lang="en-US" dirty="0">
                          <a:solidFill>
                            <a:srgbClr val="012169"/>
                          </a:solidFill>
                        </a:rPr>
                        <a:t>Progressing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12169"/>
                          </a:solidFill>
                        </a:rPr>
                        <a:t>Students show a level of English language proficiency reflected in alternate ELPA standards that </a:t>
                      </a:r>
                      <a:r>
                        <a:rPr lang="en-US" b="1" dirty="0">
                          <a:solidFill>
                            <a:srgbClr val="012169"/>
                          </a:solidFill>
                        </a:rPr>
                        <a:t>moderately</a:t>
                      </a:r>
                      <a:r>
                        <a:rPr lang="en-US" dirty="0">
                          <a:solidFill>
                            <a:srgbClr val="012169"/>
                          </a:solidFill>
                        </a:rPr>
                        <a:t> limits participation in the grade-appropriate classroom activities…</a:t>
                      </a:r>
                    </a:p>
                    <a:p>
                      <a:endParaRPr lang="en-US" dirty="0">
                        <a:solidFill>
                          <a:srgbClr val="012169"/>
                        </a:solidFill>
                      </a:endParaRPr>
                    </a:p>
                  </a:txBody>
                  <a:tcPr/>
                </a:tc>
                <a:tc>
                  <a:txBody>
                    <a:bodyPr/>
                    <a:lstStyle/>
                    <a:p>
                      <a:r>
                        <a:rPr lang="en-US" dirty="0">
                          <a:solidFill>
                            <a:srgbClr val="012169"/>
                          </a:solidFill>
                        </a:rPr>
                        <a:t>Above level 1 and below level 3 in at least one modality</a:t>
                      </a:r>
                    </a:p>
                  </a:txBody>
                  <a:tcPr/>
                </a:tc>
                <a:extLst>
                  <a:ext uri="{0D108BD9-81ED-4DB2-BD59-A6C34878D82A}">
                    <a16:rowId xmlns:a16="http://schemas.microsoft.com/office/drawing/2014/main" val="4224936528"/>
                  </a:ext>
                </a:extLst>
              </a:tr>
              <a:tr h="370840">
                <a:tc>
                  <a:txBody>
                    <a:bodyPr/>
                    <a:lstStyle/>
                    <a:p>
                      <a:r>
                        <a:rPr lang="en-US" dirty="0">
                          <a:solidFill>
                            <a:srgbClr val="012169"/>
                          </a:solidFill>
                        </a:rPr>
                        <a:t>Proficient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12169"/>
                          </a:solidFill>
                        </a:rPr>
                        <a:t>Students show a level of English language proficiency reflected in alternate ELPA standards that enables full participation or only slightly limits participation in the grade-appropriate classroom activities…</a:t>
                      </a:r>
                    </a:p>
                    <a:p>
                      <a:endParaRPr lang="en-US" dirty="0">
                        <a:solidFill>
                          <a:srgbClr val="012169"/>
                        </a:solidFill>
                      </a:endParaRPr>
                    </a:p>
                  </a:txBody>
                  <a:tcPr/>
                </a:tc>
                <a:tc>
                  <a:txBody>
                    <a:bodyPr/>
                    <a:lstStyle/>
                    <a:p>
                      <a:r>
                        <a:rPr lang="en-US" dirty="0">
                          <a:solidFill>
                            <a:srgbClr val="012169"/>
                          </a:solidFill>
                        </a:rPr>
                        <a:t>Level 3 or higher in both modalities</a:t>
                      </a:r>
                    </a:p>
                  </a:txBody>
                  <a:tcPr/>
                </a:tc>
                <a:extLst>
                  <a:ext uri="{0D108BD9-81ED-4DB2-BD59-A6C34878D82A}">
                    <a16:rowId xmlns:a16="http://schemas.microsoft.com/office/drawing/2014/main" val="599016005"/>
                  </a:ext>
                </a:extLst>
              </a:tr>
            </a:tbl>
          </a:graphicData>
        </a:graphic>
      </p:graphicFrame>
    </p:spTree>
    <p:extLst>
      <p:ext uri="{BB962C8B-B14F-4D97-AF65-F5344CB8AC3E}">
        <p14:creationId xmlns:p14="http://schemas.microsoft.com/office/powerpoint/2010/main" val="50641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normAutofit/>
          </a:bodyPr>
          <a:lstStyle/>
          <a:p>
            <a:r>
              <a:rPr kumimoji="0" lang="en-US" sz="1800" b="0" i="0" u="none" strike="noStrike" kern="1200" cap="all" spc="-38" normalizeH="0" baseline="0" noProof="0" dirty="0">
                <a:ln>
                  <a:noFill/>
                </a:ln>
                <a:solidFill>
                  <a:srgbClr val="012169"/>
                </a:solidFill>
                <a:effectLst/>
                <a:uLnTx/>
                <a:uFillTx/>
                <a:latin typeface="Montserrat"/>
                <a:ea typeface="+mj-ea"/>
                <a:cs typeface="+mj-cs"/>
              </a:rPr>
              <a:t>Welcome to Webinar #5: Alt ELPA</a:t>
            </a:r>
            <a:endParaRPr lang="en-US" sz="1800" dirty="0"/>
          </a:p>
        </p:txBody>
      </p:sp>
      <p:sp>
        <p:nvSpPr>
          <p:cNvPr id="4" name="Content Placeholder 2">
            <a:extLst>
              <a:ext uri="{FF2B5EF4-FFF2-40B4-BE49-F238E27FC236}">
                <a16:creationId xmlns:a16="http://schemas.microsoft.com/office/drawing/2014/main" id="{324F4644-C74A-A3E2-2B47-25E22292DE47}"/>
              </a:ext>
            </a:extLst>
          </p:cNvPr>
          <p:cNvSpPr>
            <a:spLocks noGrp="1"/>
          </p:cNvSpPr>
          <p:nvPr>
            <p:ph idx="1"/>
          </p:nvPr>
        </p:nvSpPr>
        <p:spPr>
          <a:xfrm>
            <a:off x="1096963" y="2108200"/>
            <a:ext cx="10058400" cy="3760788"/>
          </a:xfrm>
        </p:spPr>
        <p:txBody>
          <a:bodyPr>
            <a:normAutofit/>
          </a:bodyPr>
          <a:lstStyle/>
          <a:p>
            <a:pPr algn="l" rtl="0" fontAlgn="base">
              <a:buFont typeface="Arial" panose="020B0604020202020204" pitchFamily="34" charset="0"/>
              <a:buChar char="•"/>
            </a:pPr>
            <a:r>
              <a:rPr lang="en-US" sz="2400" dirty="0"/>
              <a:t>ADE Assessments Team will have 4 more webinar sessions in this series for the 2023 - 2024 school year​</a:t>
            </a:r>
          </a:p>
          <a:p>
            <a:pPr algn="l" rtl="0" fontAlgn="base">
              <a:buFont typeface="Arial" panose="020B0604020202020204" pitchFamily="34" charset="0"/>
              <a:buChar char="•"/>
            </a:pPr>
            <a:r>
              <a:rPr lang="en-US" sz="2400" dirty="0"/>
              <a:t>These webinars will be recorded and posted on the Assessments Webpage​</a:t>
            </a:r>
          </a:p>
          <a:p>
            <a:pPr algn="l" rtl="0" fontAlgn="base">
              <a:buFont typeface="Arial" panose="020B0604020202020204" pitchFamily="34" charset="0"/>
              <a:buChar char="•"/>
            </a:pPr>
            <a:r>
              <a:rPr lang="en-US" sz="2400" dirty="0"/>
              <a:t>This session will spotlight Alt ELPA, our Alternate English Language Proficiency Assessment for English learners with the most significant cognitive disabilities.</a:t>
            </a:r>
          </a:p>
          <a:p>
            <a:endParaRPr lang="en-US" dirty="0"/>
          </a:p>
        </p:txBody>
      </p:sp>
    </p:spTree>
    <p:extLst>
      <p:ext uri="{BB962C8B-B14F-4D97-AF65-F5344CB8AC3E}">
        <p14:creationId xmlns:p14="http://schemas.microsoft.com/office/powerpoint/2010/main" val="289563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5046C-D422-80AF-E0F7-DB01DD035230}"/>
              </a:ext>
            </a:extLst>
          </p:cNvPr>
          <p:cNvSpPr>
            <a:spLocks noGrp="1"/>
          </p:cNvSpPr>
          <p:nvPr>
            <p:ph type="title"/>
          </p:nvPr>
        </p:nvSpPr>
        <p:spPr/>
        <p:txBody>
          <a:bodyPr/>
          <a:lstStyle/>
          <a:p>
            <a:r>
              <a:rPr lang="en-US" dirty="0"/>
              <a:t>Modality and Domain</a:t>
            </a:r>
          </a:p>
        </p:txBody>
      </p:sp>
      <p:sp>
        <p:nvSpPr>
          <p:cNvPr id="6" name="TextBox 5">
            <a:extLst>
              <a:ext uri="{FF2B5EF4-FFF2-40B4-BE49-F238E27FC236}">
                <a16:creationId xmlns:a16="http://schemas.microsoft.com/office/drawing/2014/main" id="{40803A79-CC26-C6EB-0A67-7AE7D2B52A6D}"/>
              </a:ext>
            </a:extLst>
          </p:cNvPr>
          <p:cNvSpPr txBox="1"/>
          <p:nvPr/>
        </p:nvSpPr>
        <p:spPr>
          <a:xfrm>
            <a:off x="727113" y="2291508"/>
            <a:ext cx="2544897" cy="2031325"/>
          </a:xfrm>
          <a:prstGeom prst="rect">
            <a:avLst/>
          </a:prstGeom>
          <a:noFill/>
        </p:spPr>
        <p:txBody>
          <a:bodyPr wrap="square" rtlCol="0">
            <a:spAutoFit/>
          </a:bodyPr>
          <a:lstStyle/>
          <a:p>
            <a:r>
              <a:rPr lang="en-US" dirty="0">
                <a:solidFill>
                  <a:srgbClr val="012169"/>
                </a:solidFill>
              </a:rPr>
              <a:t>Student reports also have proficiency levels in each modality and domain. Performance descriptions are included.</a:t>
            </a:r>
          </a:p>
        </p:txBody>
      </p:sp>
      <p:pic>
        <p:nvPicPr>
          <p:cNvPr id="5" name="Picture 4" descr="This is a picture from the student report. The table lists the domains, scale scores, performance levels, and performance descriptions.">
            <a:extLst>
              <a:ext uri="{FF2B5EF4-FFF2-40B4-BE49-F238E27FC236}">
                <a16:creationId xmlns:a16="http://schemas.microsoft.com/office/drawing/2014/main" id="{53C6C30B-3883-0D14-C894-4CC9347C5449}"/>
              </a:ext>
            </a:extLst>
          </p:cNvPr>
          <p:cNvPicPr>
            <a:picLocks noChangeAspect="1"/>
          </p:cNvPicPr>
          <p:nvPr/>
        </p:nvPicPr>
        <p:blipFill>
          <a:blip r:embed="rId3"/>
          <a:stretch>
            <a:fillRect/>
          </a:stretch>
        </p:blipFill>
        <p:spPr>
          <a:xfrm>
            <a:off x="3623465" y="1963211"/>
            <a:ext cx="7532215" cy="4804398"/>
          </a:xfrm>
          <a:prstGeom prst="rect">
            <a:avLst/>
          </a:prstGeom>
        </p:spPr>
      </p:pic>
    </p:spTree>
    <p:extLst>
      <p:ext uri="{BB962C8B-B14F-4D97-AF65-F5344CB8AC3E}">
        <p14:creationId xmlns:p14="http://schemas.microsoft.com/office/powerpoint/2010/main" val="2349165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F96486-4FB1-5855-01D5-09C9F9F1C735}"/>
              </a:ext>
            </a:extLst>
          </p:cNvPr>
          <p:cNvSpPr>
            <a:spLocks noGrp="1"/>
          </p:cNvSpPr>
          <p:nvPr>
            <p:ph type="ctrTitle"/>
          </p:nvPr>
        </p:nvSpPr>
        <p:spPr/>
        <p:txBody>
          <a:bodyPr/>
          <a:lstStyle/>
          <a:p>
            <a:r>
              <a:rPr lang="en-US" dirty="0"/>
              <a:t>Resources</a:t>
            </a:r>
          </a:p>
        </p:txBody>
      </p:sp>
    </p:spTree>
    <p:extLst>
      <p:ext uri="{BB962C8B-B14F-4D97-AF65-F5344CB8AC3E}">
        <p14:creationId xmlns:p14="http://schemas.microsoft.com/office/powerpoint/2010/main" val="3367421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0B6B31-3E13-14A5-DB28-8BA5786EA261}"/>
              </a:ext>
            </a:extLst>
          </p:cNvPr>
          <p:cNvSpPr>
            <a:spLocks noGrp="1"/>
          </p:cNvSpPr>
          <p:nvPr>
            <p:ph type="title"/>
          </p:nvPr>
        </p:nvSpPr>
        <p:spPr/>
        <p:txBody>
          <a:bodyPr/>
          <a:lstStyle/>
          <a:p>
            <a:r>
              <a:rPr lang="en-US" dirty="0"/>
              <a:t>Forms</a:t>
            </a:r>
          </a:p>
        </p:txBody>
      </p:sp>
      <p:sp>
        <p:nvSpPr>
          <p:cNvPr id="5" name="Content Placeholder 4">
            <a:extLst>
              <a:ext uri="{FF2B5EF4-FFF2-40B4-BE49-F238E27FC236}">
                <a16:creationId xmlns:a16="http://schemas.microsoft.com/office/drawing/2014/main" id="{8036FC7A-ED33-40B0-019C-7BE8076294A2}"/>
              </a:ext>
            </a:extLst>
          </p:cNvPr>
          <p:cNvSpPr>
            <a:spLocks noGrp="1"/>
          </p:cNvSpPr>
          <p:nvPr>
            <p:ph idx="1"/>
          </p:nvPr>
        </p:nvSpPr>
        <p:spPr/>
        <p:txBody>
          <a:bodyPr/>
          <a:lstStyle/>
          <a:p>
            <a:r>
              <a:rPr lang="en-US" dirty="0">
                <a:hlinkClick r:id="rId3"/>
              </a:rPr>
              <a:t>Parent Notification and Consent Form – Alt ELPA</a:t>
            </a:r>
            <a:r>
              <a:rPr lang="en-US" dirty="0"/>
              <a:t> – Do not modify</a:t>
            </a:r>
          </a:p>
          <a:p>
            <a:r>
              <a:rPr lang="en-US" dirty="0">
                <a:hlinkClick r:id="rId4"/>
              </a:rPr>
              <a:t>Notification of Reclassification</a:t>
            </a:r>
            <a:r>
              <a:rPr lang="en-US" dirty="0"/>
              <a:t> – Can modify as needed</a:t>
            </a:r>
          </a:p>
          <a:p>
            <a:r>
              <a:rPr lang="en-US" dirty="0">
                <a:hlinkClick r:id="rId5"/>
              </a:rPr>
              <a:t>Two-year monitoring form </a:t>
            </a:r>
            <a:r>
              <a:rPr lang="en-US" dirty="0"/>
              <a:t>– Can modify as needed</a:t>
            </a:r>
          </a:p>
          <a:p>
            <a:endParaRPr lang="en-US" dirty="0"/>
          </a:p>
          <a:p>
            <a:r>
              <a:rPr lang="en-US" dirty="0"/>
              <a:t>Follow the same processes you do for students who take AZELLA!</a:t>
            </a:r>
          </a:p>
          <a:p>
            <a:endParaRPr lang="en-US" dirty="0"/>
          </a:p>
        </p:txBody>
      </p:sp>
    </p:spTree>
    <p:extLst>
      <p:ext uri="{BB962C8B-B14F-4D97-AF65-F5344CB8AC3E}">
        <p14:creationId xmlns:p14="http://schemas.microsoft.com/office/powerpoint/2010/main" val="1787721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102FF-87A6-6018-344C-58838667BDC5}"/>
              </a:ext>
            </a:extLst>
          </p:cNvPr>
          <p:cNvSpPr>
            <a:spLocks noGrp="1"/>
          </p:cNvSpPr>
          <p:nvPr>
            <p:ph type="title"/>
          </p:nvPr>
        </p:nvSpPr>
        <p:spPr/>
        <p:txBody>
          <a:bodyPr/>
          <a:lstStyle/>
          <a:p>
            <a:r>
              <a:rPr lang="en-US" dirty="0"/>
              <a:t>Websites</a:t>
            </a:r>
          </a:p>
        </p:txBody>
      </p:sp>
      <p:sp>
        <p:nvSpPr>
          <p:cNvPr id="5" name="Content Placeholder 4">
            <a:extLst>
              <a:ext uri="{FF2B5EF4-FFF2-40B4-BE49-F238E27FC236}">
                <a16:creationId xmlns:a16="http://schemas.microsoft.com/office/drawing/2014/main" id="{DF1C9296-5ADE-49EB-2339-7D62D83C4952}"/>
              </a:ext>
            </a:extLst>
          </p:cNvPr>
          <p:cNvSpPr>
            <a:spLocks noGrp="1"/>
          </p:cNvSpPr>
          <p:nvPr>
            <p:ph sz="half" idx="2"/>
          </p:nvPr>
        </p:nvSpPr>
        <p:spPr>
          <a:xfrm>
            <a:off x="1097280" y="2057400"/>
            <a:ext cx="4639736" cy="3811695"/>
          </a:xfrm>
        </p:spPr>
        <p:txBody>
          <a:bodyPr>
            <a:normAutofit/>
          </a:bodyPr>
          <a:lstStyle/>
          <a:p>
            <a:r>
              <a:rPr lang="en-US" sz="2400" b="1" dirty="0"/>
              <a:t>ADE Alt ELPA</a:t>
            </a:r>
          </a:p>
          <a:p>
            <a:r>
              <a:rPr lang="en-US" sz="2400" dirty="0"/>
              <a:t>https://www.azed.gov/assessment/altelpa</a:t>
            </a:r>
          </a:p>
        </p:txBody>
      </p:sp>
      <p:sp>
        <p:nvSpPr>
          <p:cNvPr id="7" name="Content Placeholder 6">
            <a:extLst>
              <a:ext uri="{FF2B5EF4-FFF2-40B4-BE49-F238E27FC236}">
                <a16:creationId xmlns:a16="http://schemas.microsoft.com/office/drawing/2014/main" id="{8EE719C9-16F5-2EDF-3AEF-E2D99FC478E7}"/>
              </a:ext>
            </a:extLst>
          </p:cNvPr>
          <p:cNvSpPr>
            <a:spLocks noGrp="1"/>
          </p:cNvSpPr>
          <p:nvPr>
            <p:ph sz="quarter" idx="4"/>
          </p:nvPr>
        </p:nvSpPr>
        <p:spPr>
          <a:xfrm>
            <a:off x="6515944" y="2057401"/>
            <a:ext cx="4639736" cy="3811694"/>
          </a:xfrm>
        </p:spPr>
        <p:txBody>
          <a:bodyPr>
            <a:normAutofit/>
          </a:bodyPr>
          <a:lstStyle/>
          <a:p>
            <a:r>
              <a:rPr lang="en-US" sz="2400" b="1" dirty="0"/>
              <a:t>Cambium Portal</a:t>
            </a:r>
          </a:p>
          <a:p>
            <a:r>
              <a:rPr lang="en-US" sz="2400" dirty="0"/>
              <a:t>https://az.portal.cambiumast.com/resources</a:t>
            </a:r>
          </a:p>
        </p:txBody>
      </p:sp>
    </p:spTree>
    <p:extLst>
      <p:ext uri="{BB962C8B-B14F-4D97-AF65-F5344CB8AC3E}">
        <p14:creationId xmlns:p14="http://schemas.microsoft.com/office/powerpoint/2010/main" val="2708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AD51A-2E10-15C2-1FE0-925312F6E0F5}"/>
              </a:ext>
            </a:extLst>
          </p:cNvPr>
          <p:cNvSpPr>
            <a:spLocks noGrp="1"/>
          </p:cNvSpPr>
          <p:nvPr>
            <p:ph type="ctrTitle"/>
          </p:nvPr>
        </p:nvSpPr>
        <p:spPr/>
        <p:txBody>
          <a:bodyPr/>
          <a:lstStyle/>
          <a:p>
            <a:r>
              <a:rPr lang="en-US" dirty="0"/>
              <a:t>Upcoming</a:t>
            </a:r>
          </a:p>
        </p:txBody>
      </p:sp>
      <p:sp>
        <p:nvSpPr>
          <p:cNvPr id="3" name="Subtitle 2">
            <a:extLst>
              <a:ext uri="{FF2B5EF4-FFF2-40B4-BE49-F238E27FC236}">
                <a16:creationId xmlns:a16="http://schemas.microsoft.com/office/drawing/2014/main" id="{9AFDFF38-87ED-5A2C-AD2B-6CA4729B9B5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3965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Logistics</a:t>
            </a:r>
          </a:p>
        </p:txBody>
      </p:sp>
      <p:sp>
        <p:nvSpPr>
          <p:cNvPr id="7" name="TextBox 6">
            <a:extLst>
              <a:ext uri="{FF2B5EF4-FFF2-40B4-BE49-F238E27FC236}">
                <a16:creationId xmlns:a16="http://schemas.microsoft.com/office/drawing/2014/main" id="{DB36C0B1-F9C4-4550-D838-47534C96774D}"/>
              </a:ext>
            </a:extLst>
          </p:cNvPr>
          <p:cNvSpPr txBox="1"/>
          <p:nvPr/>
        </p:nvSpPr>
        <p:spPr>
          <a:xfrm>
            <a:off x="788646" y="2050390"/>
            <a:ext cx="10883591" cy="3785652"/>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12169"/>
                </a:solidFill>
              </a:rPr>
              <a:t>Registration in the Student Selector Application through November 30.</a:t>
            </a:r>
          </a:p>
          <a:p>
            <a:pPr marL="342900" indent="-342900">
              <a:buFont typeface="Arial" panose="020B0604020202020204" pitchFamily="34" charset="0"/>
              <a:buChar char="•"/>
            </a:pPr>
            <a:r>
              <a:rPr lang="en-US" sz="2400" dirty="0">
                <a:solidFill>
                  <a:srgbClr val="012169"/>
                </a:solidFill>
              </a:rPr>
              <a:t>Communication goes to the Alternate Assessment Test Coordinator.</a:t>
            </a:r>
          </a:p>
          <a:p>
            <a:pPr marL="342900" indent="-342900">
              <a:buFont typeface="Arial" panose="020B0604020202020204" pitchFamily="34" charset="0"/>
              <a:buChar char="•"/>
            </a:pPr>
            <a:r>
              <a:rPr lang="en-US" sz="2400" dirty="0">
                <a:solidFill>
                  <a:srgbClr val="012169"/>
                </a:solidFill>
                <a:hlinkClick r:id="rId3"/>
              </a:rPr>
              <a:t>Alternate Assessment Test Coordinator Handbook</a:t>
            </a:r>
            <a:endParaRPr lang="en-US" sz="2400" dirty="0">
              <a:solidFill>
                <a:srgbClr val="012169"/>
              </a:solidFill>
            </a:endParaRPr>
          </a:p>
          <a:p>
            <a:pPr marL="342900" indent="-342900">
              <a:buFont typeface="Arial" panose="020B0604020202020204" pitchFamily="34" charset="0"/>
              <a:buChar char="•"/>
            </a:pPr>
            <a:r>
              <a:rPr lang="en-US" sz="2400" dirty="0">
                <a:solidFill>
                  <a:srgbClr val="012169"/>
                </a:solidFill>
              </a:rPr>
              <a:t>Test administrator and test coordinator training available end of November or early December</a:t>
            </a:r>
          </a:p>
          <a:p>
            <a:pPr marL="342900" indent="-342900">
              <a:buFont typeface="Arial" panose="020B0604020202020204" pitchFamily="34" charset="0"/>
              <a:buChar char="•"/>
            </a:pPr>
            <a:r>
              <a:rPr lang="en-US" sz="2400" dirty="0">
                <a:solidFill>
                  <a:srgbClr val="012169"/>
                </a:solidFill>
              </a:rPr>
              <a:t>No accommodations requests</a:t>
            </a:r>
          </a:p>
          <a:p>
            <a:pPr marL="342900" indent="-342900">
              <a:buFont typeface="Arial" panose="020B0604020202020204" pitchFamily="34" charset="0"/>
              <a:buChar char="•"/>
            </a:pPr>
            <a:r>
              <a:rPr lang="en-US" sz="2400" dirty="0">
                <a:solidFill>
                  <a:srgbClr val="012169"/>
                </a:solidFill>
              </a:rPr>
              <a:t>One-on-one administration with an observer required for scoring items on the speaking test</a:t>
            </a:r>
          </a:p>
          <a:p>
            <a:pPr marL="342900" indent="-342900">
              <a:buFont typeface="Arial" panose="020B0604020202020204" pitchFamily="34" charset="0"/>
              <a:buChar char="•"/>
            </a:pPr>
            <a:r>
              <a:rPr lang="en-US" sz="2400" dirty="0">
                <a:solidFill>
                  <a:srgbClr val="012169"/>
                </a:solidFill>
              </a:rPr>
              <a:t>Test administration window January 30 – March 15, 2024</a:t>
            </a:r>
          </a:p>
          <a:p>
            <a:endParaRPr lang="en-US" sz="2400" dirty="0"/>
          </a:p>
        </p:txBody>
      </p:sp>
    </p:spTree>
    <p:extLst>
      <p:ext uri="{BB962C8B-B14F-4D97-AF65-F5344CB8AC3E}">
        <p14:creationId xmlns:p14="http://schemas.microsoft.com/office/powerpoint/2010/main" val="1562596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dirty="0">
                <a:latin typeface="Arial"/>
                <a:ea typeface="Arial"/>
                <a:cs typeface="Arial"/>
                <a:sym typeface="Arial"/>
              </a:rPr>
              <a:t>Registration Communication </a:t>
            </a:r>
            <a:endParaRPr lang="en-US" sz="3733" b="1" kern="0" spc="0" dirty="0">
              <a:latin typeface="Arial"/>
              <a:ea typeface="Arial"/>
              <a:cs typeface="Arial"/>
              <a:sym typeface="Arial"/>
            </a:endParaRPr>
          </a:p>
        </p:txBody>
      </p:sp>
      <p:sp>
        <p:nvSpPr>
          <p:cNvPr id="7" name="TextBox 6">
            <a:extLst>
              <a:ext uri="{FF2B5EF4-FFF2-40B4-BE49-F238E27FC236}">
                <a16:creationId xmlns:a16="http://schemas.microsoft.com/office/drawing/2014/main" id="{DB36C0B1-F9C4-4550-D838-47534C96774D}"/>
              </a:ext>
            </a:extLst>
          </p:cNvPr>
          <p:cNvSpPr txBox="1"/>
          <p:nvPr/>
        </p:nvSpPr>
        <p:spPr>
          <a:xfrm>
            <a:off x="766612" y="2263203"/>
            <a:ext cx="10883591" cy="2677656"/>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12169"/>
                </a:solidFill>
              </a:rPr>
              <a:t>AZELLA platform is set up to upload all students.</a:t>
            </a:r>
          </a:p>
          <a:p>
            <a:pPr marL="380990" indent="-380990">
              <a:buFont typeface="Arial" panose="020B0604020202020204" pitchFamily="34" charset="0"/>
              <a:buChar char="•"/>
            </a:pPr>
            <a:r>
              <a:rPr lang="en-US" sz="2400" dirty="0">
                <a:solidFill>
                  <a:srgbClr val="012169"/>
                </a:solidFill>
              </a:rPr>
              <a:t>Students who are eligible for alternate assessments will usually be uploaded to AZELLA (PAN).</a:t>
            </a:r>
          </a:p>
          <a:p>
            <a:pPr marL="380990" indent="-380990">
              <a:buFont typeface="Arial" panose="020B0604020202020204" pitchFamily="34" charset="0"/>
              <a:buChar char="•"/>
            </a:pPr>
            <a:r>
              <a:rPr lang="en-US" sz="2400" dirty="0">
                <a:solidFill>
                  <a:srgbClr val="012169"/>
                </a:solidFill>
              </a:rPr>
              <a:t>Alternate Assessment Test Coordinators and AZELLA Test Coordinators must communicate student lists with each other.</a:t>
            </a:r>
          </a:p>
          <a:p>
            <a:pPr marL="380990" indent="-380990">
              <a:buFont typeface="Arial" panose="020B0604020202020204" pitchFamily="34" charset="0"/>
              <a:buChar char="•"/>
            </a:pPr>
            <a:r>
              <a:rPr lang="en-US" sz="2400" dirty="0">
                <a:solidFill>
                  <a:srgbClr val="012169"/>
                </a:solidFill>
              </a:rPr>
              <a:t>Do not administer AZELLA to students who are eligible for Alt ELPA!</a:t>
            </a:r>
          </a:p>
          <a:p>
            <a:pPr marL="380990" indent="-380990">
              <a:buFont typeface="Arial" panose="020B0604020202020204" pitchFamily="34" charset="0"/>
              <a:buChar char="•"/>
            </a:pPr>
            <a:endParaRPr lang="en-US" sz="2400" dirty="0"/>
          </a:p>
        </p:txBody>
      </p:sp>
    </p:spTree>
    <p:extLst>
      <p:ext uri="{BB962C8B-B14F-4D97-AF65-F5344CB8AC3E}">
        <p14:creationId xmlns:p14="http://schemas.microsoft.com/office/powerpoint/2010/main" val="1918150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74455" y="1600201"/>
            <a:ext cx="424309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a:t>THANK YOU!</a:t>
            </a:r>
          </a:p>
        </p:txBody>
      </p:sp>
      <p:pic>
        <p:nvPicPr>
          <p:cNvPr id="5" name="Picture 4" descr="Thank You image">
            <a:extLst>
              <a:ext uri="{FF2B5EF4-FFF2-40B4-BE49-F238E27FC236}">
                <a16:creationId xmlns:a16="http://schemas.microsoft.com/office/drawing/2014/main" id="{FB36449A-E593-77F9-0213-B983D4BDF91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62446" y="2381198"/>
            <a:ext cx="4893768" cy="3780245"/>
          </a:xfrm>
          <a:prstGeom prst="rect">
            <a:avLst/>
          </a:prstGeom>
        </p:spPr>
      </p:pic>
      <p:sp>
        <p:nvSpPr>
          <p:cNvPr id="7" name="Content Placeholder 2">
            <a:extLst>
              <a:ext uri="{FF2B5EF4-FFF2-40B4-BE49-F238E27FC236}">
                <a16:creationId xmlns:a16="http://schemas.microsoft.com/office/drawing/2014/main" id="{E6B8301E-AA48-A736-995B-38DC3C61A4AA}"/>
              </a:ext>
            </a:extLst>
          </p:cNvPr>
          <p:cNvSpPr txBox="1">
            <a:spLocks/>
          </p:cNvSpPr>
          <p:nvPr/>
        </p:nvSpPr>
        <p:spPr>
          <a:xfrm>
            <a:off x="3235078" y="2069231"/>
            <a:ext cx="5548503" cy="1130404"/>
          </a:xfrm>
          <a:prstGeom prst="rect">
            <a:avLst/>
          </a:prstGeom>
        </p:spPr>
        <p:txBody>
          <a:bodyPr vert="horz" lIns="0" tIns="45720" rIns="0" bIns="45720" rtlCol="0">
            <a:normAutofit fontScale="70000" lnSpcReduction="20000"/>
          </a:bodyPr>
          <a:lstStyle>
            <a:lvl1pPr marL="91440" indent="-91440" algn="l" defTabSz="914400" rtl="0" eaLnBrk="1" latinLnBrk="0" hangingPunct="1">
              <a:lnSpc>
                <a:spcPct val="100000"/>
              </a:lnSpc>
              <a:spcBef>
                <a:spcPts val="1200"/>
              </a:spcBef>
              <a:spcAft>
                <a:spcPts val="200"/>
              </a:spcAft>
              <a:buClrTx/>
              <a:buSzPct val="100000"/>
              <a:buFont typeface="Calibri" panose="020F0502020204030204" pitchFamily="34" charset="0"/>
              <a:buChar char=" "/>
              <a:defRPr sz="2000" kern="1200">
                <a:solidFill>
                  <a:srgbClr val="012169"/>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rgbClr val="012169"/>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rgbClr val="012169"/>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26997" indent="0" algn="ctr">
              <a:buFont typeface="Calibri" panose="020F0502020204030204" pitchFamily="34" charset="0"/>
              <a:buNone/>
            </a:pPr>
            <a:r>
              <a:rPr lang="en-US" b="1" dirty="0"/>
              <a:t>For questions, please contact us at: </a:t>
            </a:r>
          </a:p>
          <a:p>
            <a:pPr marL="126997" indent="0" algn="ctr">
              <a:buFont typeface="Calibri" panose="020F0502020204030204" pitchFamily="34" charset="0"/>
              <a:buNone/>
            </a:pPr>
            <a:r>
              <a:rPr lang="en-US" sz="3733" b="1" dirty="0"/>
              <a:t>AlternateAssessment@azed.gov</a:t>
            </a:r>
          </a:p>
          <a:p>
            <a:endParaRPr lang="en-US" dirty="0"/>
          </a:p>
        </p:txBody>
      </p:sp>
    </p:spTree>
    <p:extLst>
      <p:ext uri="{BB962C8B-B14F-4D97-AF65-F5344CB8AC3E}">
        <p14:creationId xmlns:p14="http://schemas.microsoft.com/office/powerpoint/2010/main" val="31837397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0D583-B1CA-83B5-2A2D-9E3B4DE6BA56}"/>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B914D23-BBBE-5855-59FB-2BDF57C76278}"/>
              </a:ext>
            </a:extLst>
          </p:cNvPr>
          <p:cNvSpPr>
            <a:spLocks noGrp="1"/>
          </p:cNvSpPr>
          <p:nvPr>
            <p:ph idx="1"/>
          </p:nvPr>
        </p:nvSpPr>
        <p:spPr/>
        <p:txBody>
          <a:bodyPr/>
          <a:lstStyle/>
          <a:p>
            <a:r>
              <a:rPr lang="en-US" dirty="0"/>
              <a:t>Introduction to Alt ELPA</a:t>
            </a:r>
          </a:p>
          <a:p>
            <a:r>
              <a:rPr lang="en-US" dirty="0"/>
              <a:t>Standards</a:t>
            </a:r>
          </a:p>
          <a:p>
            <a:r>
              <a:rPr lang="en-US" dirty="0"/>
              <a:t>2023 Operational Field Test</a:t>
            </a:r>
          </a:p>
          <a:p>
            <a:r>
              <a:rPr lang="en-US" dirty="0"/>
              <a:t>Cut score approval</a:t>
            </a:r>
          </a:p>
          <a:p>
            <a:r>
              <a:rPr lang="en-US" dirty="0"/>
              <a:t>Reporting</a:t>
            </a:r>
          </a:p>
          <a:p>
            <a:r>
              <a:rPr lang="en-US" dirty="0"/>
              <a:t>Upcoming activities</a:t>
            </a:r>
          </a:p>
          <a:p>
            <a:endParaRPr lang="en-US" dirty="0"/>
          </a:p>
        </p:txBody>
      </p:sp>
    </p:spTree>
    <p:extLst>
      <p:ext uri="{BB962C8B-B14F-4D97-AF65-F5344CB8AC3E}">
        <p14:creationId xmlns:p14="http://schemas.microsoft.com/office/powerpoint/2010/main" val="2135327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1066800" y="2599981"/>
            <a:ext cx="10058400" cy="998018"/>
          </a:xfrm>
        </p:spPr>
        <p:txBody>
          <a:bodyPr>
            <a:normAutofit/>
          </a:bodyPr>
          <a:lstStyle/>
          <a:p>
            <a:pPr algn="ctr"/>
            <a:r>
              <a:rPr lang="en-US" sz="6000" dirty="0"/>
              <a:t>Background of Alt ELPA</a:t>
            </a:r>
          </a:p>
        </p:txBody>
      </p:sp>
    </p:spTree>
    <p:extLst>
      <p:ext uri="{BB962C8B-B14F-4D97-AF65-F5344CB8AC3E}">
        <p14:creationId xmlns:p14="http://schemas.microsoft.com/office/powerpoint/2010/main" val="4218047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AEF34-1D31-385D-9663-C7FBE467DADF}"/>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23AD6545-FEFE-7764-DE7B-6292388DBAD7}"/>
              </a:ext>
            </a:extLst>
          </p:cNvPr>
          <p:cNvSpPr>
            <a:spLocks noGrp="1"/>
          </p:cNvSpPr>
          <p:nvPr>
            <p:ph idx="1"/>
          </p:nvPr>
        </p:nvSpPr>
        <p:spPr>
          <a:xfrm>
            <a:off x="1066800" y="1887862"/>
            <a:ext cx="10058400" cy="4435819"/>
          </a:xfrm>
        </p:spPr>
        <p:txBody>
          <a:bodyPr>
            <a:normAutofit/>
          </a:bodyPr>
          <a:lstStyle/>
          <a:p>
            <a:pPr>
              <a:tabLst>
                <a:tab pos="6862763" algn="l"/>
              </a:tabLst>
            </a:pPr>
            <a:r>
              <a:rPr lang="en-US" sz="2200" dirty="0"/>
              <a:t>Federal grant to develop an alternate English language proficiency assessment over 4 years</a:t>
            </a:r>
          </a:p>
          <a:p>
            <a:pPr>
              <a:tabLst>
                <a:tab pos="6862763" algn="l"/>
              </a:tabLst>
            </a:pPr>
            <a:r>
              <a:rPr lang="en-US" sz="2200" dirty="0"/>
              <a:t>Collaborative with 10 states and the National Center for Research on Evaluation, Standards and Student Testing (CRESST) at UCLA</a:t>
            </a:r>
          </a:p>
          <a:p>
            <a:pPr>
              <a:tabLst>
                <a:tab pos="6862763" algn="l"/>
              </a:tabLst>
            </a:pPr>
            <a:r>
              <a:rPr lang="en-US" sz="2200" dirty="0"/>
              <a:t>Priority to focus on the unique student population</a:t>
            </a:r>
          </a:p>
          <a:p>
            <a:pPr>
              <a:tabLst>
                <a:tab pos="6862763" algn="l"/>
              </a:tabLst>
            </a:pPr>
            <a:r>
              <a:rPr lang="en-US" sz="2200" dirty="0"/>
              <a:t>Iterative approach that involved national experts, state stakeholders, LEA administrators, and teachers</a:t>
            </a:r>
          </a:p>
          <a:p>
            <a:pPr>
              <a:tabLst>
                <a:tab pos="6862763" algn="l"/>
              </a:tabLst>
            </a:pPr>
            <a:r>
              <a:rPr lang="en-US" sz="2200" dirty="0"/>
              <a:t>Aligned with CCSSO Alternate ELP standards, approved to be used in AZ by the State Board of Education in January 2022</a:t>
            </a:r>
          </a:p>
          <a:p>
            <a:pPr marL="0" indent="0">
              <a:buNone/>
              <a:tabLst>
                <a:tab pos="6862763" algn="l"/>
              </a:tabLst>
            </a:pPr>
            <a:endParaRPr lang="en-US" dirty="0"/>
          </a:p>
        </p:txBody>
      </p:sp>
    </p:spTree>
    <p:extLst>
      <p:ext uri="{BB962C8B-B14F-4D97-AF65-F5344CB8AC3E}">
        <p14:creationId xmlns:p14="http://schemas.microsoft.com/office/powerpoint/2010/main" val="198665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45706-8923-BFF1-72DC-15EDE4BB6342}"/>
              </a:ext>
            </a:extLst>
          </p:cNvPr>
          <p:cNvSpPr>
            <a:spLocks noGrp="1"/>
          </p:cNvSpPr>
          <p:nvPr>
            <p:ph type="title"/>
          </p:nvPr>
        </p:nvSpPr>
        <p:spPr/>
        <p:txBody>
          <a:bodyPr/>
          <a:lstStyle/>
          <a:p>
            <a:r>
              <a:rPr lang="en-US" dirty="0"/>
              <a:t>Additional work</a:t>
            </a:r>
          </a:p>
        </p:txBody>
      </p:sp>
      <p:sp>
        <p:nvSpPr>
          <p:cNvPr id="3" name="Content Placeholder 2">
            <a:extLst>
              <a:ext uri="{FF2B5EF4-FFF2-40B4-BE49-F238E27FC236}">
                <a16:creationId xmlns:a16="http://schemas.microsoft.com/office/drawing/2014/main" id="{7BC2595F-0FF1-B722-0785-E42E2E684486}"/>
              </a:ext>
            </a:extLst>
          </p:cNvPr>
          <p:cNvSpPr>
            <a:spLocks noGrp="1"/>
          </p:cNvSpPr>
          <p:nvPr>
            <p:ph idx="1"/>
          </p:nvPr>
        </p:nvSpPr>
        <p:spPr/>
        <p:txBody>
          <a:bodyPr/>
          <a:lstStyle/>
          <a:p>
            <a:r>
              <a:rPr lang="en-US" sz="2000" dirty="0"/>
              <a:t>Community of Practice started to engage educators and gather feedback</a:t>
            </a:r>
          </a:p>
          <a:p>
            <a:r>
              <a:rPr lang="en-US" dirty="0"/>
              <a:t>Pilot Alt ELPA test February – March 2022</a:t>
            </a:r>
          </a:p>
          <a:p>
            <a:r>
              <a:rPr lang="en-US" dirty="0"/>
              <a:t>Suite of training modules to share information and prepare for test administration</a:t>
            </a:r>
          </a:p>
          <a:p>
            <a:endParaRPr lang="en-US" dirty="0"/>
          </a:p>
        </p:txBody>
      </p:sp>
    </p:spTree>
    <p:extLst>
      <p:ext uri="{BB962C8B-B14F-4D97-AF65-F5344CB8AC3E}">
        <p14:creationId xmlns:p14="http://schemas.microsoft.com/office/powerpoint/2010/main" val="1355361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The Students</a:t>
            </a:r>
          </a:p>
        </p:txBody>
      </p:sp>
      <p:sp>
        <p:nvSpPr>
          <p:cNvPr id="4" name="TextBox 3">
            <a:extLst>
              <a:ext uri="{FF2B5EF4-FFF2-40B4-BE49-F238E27FC236}">
                <a16:creationId xmlns:a16="http://schemas.microsoft.com/office/drawing/2014/main" id="{C99760EC-1CA5-4E14-B2DA-E72F7E7C7068}"/>
              </a:ext>
            </a:extLst>
          </p:cNvPr>
          <p:cNvSpPr txBox="1"/>
          <p:nvPr/>
        </p:nvSpPr>
        <p:spPr>
          <a:xfrm>
            <a:off x="584442" y="1909238"/>
            <a:ext cx="10795132" cy="830997"/>
          </a:xfrm>
          <a:prstGeom prst="rect">
            <a:avLst/>
          </a:prstGeom>
          <a:noFill/>
        </p:spPr>
        <p:txBody>
          <a:bodyPr wrap="square" rtlCol="0">
            <a:spAutoFit/>
          </a:bodyPr>
          <a:lstStyle/>
          <a:p>
            <a:r>
              <a:rPr lang="en-US" sz="2400" u="sng" dirty="0">
                <a:solidFill>
                  <a:srgbClr val="012169"/>
                </a:solidFill>
              </a:rPr>
              <a:t>Who takes alternate assessments?</a:t>
            </a:r>
          </a:p>
          <a:p>
            <a:endParaRPr lang="en-US" sz="2400" dirty="0"/>
          </a:p>
        </p:txBody>
      </p:sp>
      <p:sp>
        <p:nvSpPr>
          <p:cNvPr id="5" name="TextBox 4">
            <a:extLst>
              <a:ext uri="{FF2B5EF4-FFF2-40B4-BE49-F238E27FC236}">
                <a16:creationId xmlns:a16="http://schemas.microsoft.com/office/drawing/2014/main" id="{E74BD96B-1068-4FB0-A94A-892D90045A02}"/>
              </a:ext>
            </a:extLst>
          </p:cNvPr>
          <p:cNvSpPr txBox="1"/>
          <p:nvPr/>
        </p:nvSpPr>
        <p:spPr>
          <a:xfrm>
            <a:off x="584442" y="2253800"/>
            <a:ext cx="10883509" cy="2677656"/>
          </a:xfrm>
          <a:prstGeom prst="rect">
            <a:avLst/>
          </a:prstGeom>
          <a:noFill/>
        </p:spPr>
        <p:txBody>
          <a:bodyPr wrap="square" rtlCol="0">
            <a:spAutoFit/>
          </a:bodyPr>
          <a:lstStyle/>
          <a:p>
            <a:r>
              <a:rPr lang="en-US" sz="2400" dirty="0">
                <a:solidFill>
                  <a:srgbClr val="012169"/>
                </a:solidFill>
              </a:rPr>
              <a:t>Meet eligibility criteria as determined by the IEP Team:</a:t>
            </a:r>
          </a:p>
          <a:p>
            <a:pPr marL="380990" indent="-380990">
              <a:buFont typeface="Arial" panose="020B0604020202020204" pitchFamily="34" charset="0"/>
              <a:buChar char="•"/>
            </a:pPr>
            <a:r>
              <a:rPr lang="en-US" sz="2400" dirty="0">
                <a:solidFill>
                  <a:srgbClr val="012169"/>
                </a:solidFill>
              </a:rPr>
              <a:t>Have a significant cognitive disability characterized by a disability or multiple disabilities that impact intellectual functioning and adaptive behavior</a:t>
            </a:r>
          </a:p>
          <a:p>
            <a:pPr marL="380990" indent="-380990">
              <a:buFont typeface="Arial" panose="020B0604020202020204" pitchFamily="34" charset="0"/>
              <a:buChar char="•"/>
            </a:pPr>
            <a:r>
              <a:rPr lang="en-US" sz="2400" dirty="0">
                <a:solidFill>
                  <a:srgbClr val="012169"/>
                </a:solidFill>
              </a:rPr>
              <a:t>Is learning content linked to state content standards</a:t>
            </a:r>
          </a:p>
          <a:p>
            <a:pPr marL="380990" indent="-380990">
              <a:buFont typeface="Arial" panose="020B0604020202020204" pitchFamily="34" charset="0"/>
              <a:buChar char="•"/>
            </a:pPr>
            <a:r>
              <a:rPr lang="en-US" sz="2400" dirty="0">
                <a:solidFill>
                  <a:srgbClr val="012169"/>
                </a:solidFill>
              </a:rPr>
              <a:t>Requires extensive direct individualized instruction and substantial supports to achieve measurable gains</a:t>
            </a:r>
          </a:p>
        </p:txBody>
      </p:sp>
      <p:sp>
        <p:nvSpPr>
          <p:cNvPr id="6" name="TextBox 5">
            <a:extLst>
              <a:ext uri="{FF2B5EF4-FFF2-40B4-BE49-F238E27FC236}">
                <a16:creationId xmlns:a16="http://schemas.microsoft.com/office/drawing/2014/main" id="{58E2A8D9-827A-0D4C-61A2-29F866053543}"/>
              </a:ext>
            </a:extLst>
          </p:cNvPr>
          <p:cNvSpPr txBox="1"/>
          <p:nvPr/>
        </p:nvSpPr>
        <p:spPr>
          <a:xfrm>
            <a:off x="606536" y="4800045"/>
            <a:ext cx="10839320" cy="830997"/>
          </a:xfrm>
          <a:prstGeom prst="rect">
            <a:avLst/>
          </a:prstGeom>
          <a:noFill/>
        </p:spPr>
        <p:txBody>
          <a:bodyPr wrap="square" rtlCol="0">
            <a:spAutoFit/>
          </a:bodyPr>
          <a:lstStyle/>
          <a:p>
            <a:r>
              <a:rPr lang="en-US" sz="2400" u="sng" dirty="0">
                <a:solidFill>
                  <a:srgbClr val="012169"/>
                </a:solidFill>
              </a:rPr>
              <a:t>Who takes Alt ELPA?</a:t>
            </a:r>
          </a:p>
          <a:p>
            <a:endParaRPr lang="en-US" sz="2400" dirty="0"/>
          </a:p>
        </p:txBody>
      </p:sp>
      <p:sp>
        <p:nvSpPr>
          <p:cNvPr id="7" name="TextBox 6">
            <a:extLst>
              <a:ext uri="{FF2B5EF4-FFF2-40B4-BE49-F238E27FC236}">
                <a16:creationId xmlns:a16="http://schemas.microsoft.com/office/drawing/2014/main" id="{EC59F2D0-89AC-EA08-0FF4-D0E832B390E4}"/>
              </a:ext>
            </a:extLst>
          </p:cNvPr>
          <p:cNvSpPr txBox="1"/>
          <p:nvPr/>
        </p:nvSpPr>
        <p:spPr>
          <a:xfrm>
            <a:off x="654245" y="5114040"/>
            <a:ext cx="10883509" cy="1200329"/>
          </a:xfrm>
          <a:prstGeom prst="rect">
            <a:avLst/>
          </a:prstGeom>
          <a:noFill/>
        </p:spPr>
        <p:txBody>
          <a:bodyPr wrap="square" rtlCol="0">
            <a:spAutoFit/>
          </a:bodyPr>
          <a:lstStyle/>
          <a:p>
            <a:pPr marL="380990" indent="-380990">
              <a:buFont typeface="Arial" panose="020B0604020202020204" pitchFamily="34" charset="0"/>
              <a:buChar char="•"/>
            </a:pPr>
            <a:r>
              <a:rPr lang="en-US" sz="2400" dirty="0">
                <a:solidFill>
                  <a:srgbClr val="012169"/>
                </a:solidFill>
              </a:rPr>
              <a:t>Meet eligibility criteria above</a:t>
            </a:r>
          </a:p>
          <a:p>
            <a:pPr marL="380990" indent="-380990">
              <a:buFont typeface="Arial" panose="020B0604020202020204" pitchFamily="34" charset="0"/>
              <a:buChar char="•"/>
            </a:pPr>
            <a:r>
              <a:rPr lang="en-US" sz="2400" dirty="0">
                <a:solidFill>
                  <a:srgbClr val="012169"/>
                </a:solidFill>
              </a:rPr>
              <a:t>Has an EL status based on AZELLA Placement test</a:t>
            </a:r>
          </a:p>
          <a:p>
            <a:pPr marL="380990" indent="-380990">
              <a:buFont typeface="Arial" panose="020B0604020202020204" pitchFamily="34" charset="0"/>
              <a:buChar char="•"/>
            </a:pPr>
            <a:r>
              <a:rPr lang="en-US" sz="2400" dirty="0">
                <a:solidFill>
                  <a:srgbClr val="012169"/>
                </a:solidFill>
              </a:rPr>
              <a:t>Previous ELP test history</a:t>
            </a:r>
          </a:p>
        </p:txBody>
      </p:sp>
    </p:spTree>
    <p:extLst>
      <p:ext uri="{BB962C8B-B14F-4D97-AF65-F5344CB8AC3E}">
        <p14:creationId xmlns:p14="http://schemas.microsoft.com/office/powerpoint/2010/main" val="3872161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8E8599-AFDC-4835-99C9-881376BD0444}"/>
              </a:ext>
            </a:extLst>
          </p:cNvPr>
          <p:cNvSpPr txBox="1">
            <a:spLocks noGrp="1"/>
          </p:cNvSpPr>
          <p:nvPr>
            <p:ph type="title"/>
          </p:nvPr>
        </p:nvSpPr>
        <p:spPr>
          <a:xfrm>
            <a:off x="1097280" y="942871"/>
            <a:ext cx="10058400" cy="697563"/>
          </a:xfrm>
          <a:prstGeom prst="rect">
            <a:avLst/>
          </a:prstGeom>
          <a:noFill/>
          <a:ln>
            <a:noFill/>
            <a:prstDash/>
          </a:ln>
          <a:effectLst/>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defTabSz="1219170">
              <a:lnSpc>
                <a:spcPct val="100000"/>
              </a:lnSpc>
              <a:spcBef>
                <a:spcPts val="0"/>
              </a:spcBef>
              <a:buClr>
                <a:srgbClr val="000000"/>
              </a:buClr>
              <a:defRPr/>
            </a:pPr>
            <a:r>
              <a:rPr lang="en-US" sz="3733" b="1" kern="0" spc="0" dirty="0">
                <a:latin typeface="Arial"/>
                <a:ea typeface="Arial"/>
                <a:cs typeface="Arial"/>
                <a:sym typeface="Arial"/>
              </a:rPr>
              <a:t>Accessibility</a:t>
            </a:r>
          </a:p>
        </p:txBody>
      </p:sp>
      <p:sp>
        <p:nvSpPr>
          <p:cNvPr id="4" name="TextBox 3">
            <a:extLst>
              <a:ext uri="{FF2B5EF4-FFF2-40B4-BE49-F238E27FC236}">
                <a16:creationId xmlns:a16="http://schemas.microsoft.com/office/drawing/2014/main" id="{C99760EC-1CA5-4E14-B2DA-E72F7E7C7068}"/>
              </a:ext>
            </a:extLst>
          </p:cNvPr>
          <p:cNvSpPr txBox="1"/>
          <p:nvPr/>
        </p:nvSpPr>
        <p:spPr>
          <a:xfrm>
            <a:off x="654246" y="1899400"/>
            <a:ext cx="10883508" cy="1282531"/>
          </a:xfrm>
          <a:prstGeom prst="rect">
            <a:avLst/>
          </a:prstGeom>
          <a:noFill/>
        </p:spPr>
        <p:txBody>
          <a:bodyPr wrap="square" rtlCol="0">
            <a:spAutoFit/>
          </a:bodyPr>
          <a:lstStyle/>
          <a:p>
            <a:r>
              <a:rPr lang="en-US" sz="2667" b="1" dirty="0">
                <a:solidFill>
                  <a:srgbClr val="012169"/>
                </a:solidFill>
              </a:rPr>
              <a:t>What about students with alternate modes of communication or a sensory impairment?</a:t>
            </a:r>
          </a:p>
          <a:p>
            <a:endParaRPr lang="en-US" sz="2400" dirty="0"/>
          </a:p>
        </p:txBody>
      </p:sp>
      <p:sp>
        <p:nvSpPr>
          <p:cNvPr id="5" name="TextBox 4">
            <a:extLst>
              <a:ext uri="{FF2B5EF4-FFF2-40B4-BE49-F238E27FC236}">
                <a16:creationId xmlns:a16="http://schemas.microsoft.com/office/drawing/2014/main" id="{E74BD96B-1068-4FB0-A94A-892D90045A02}"/>
              </a:ext>
            </a:extLst>
          </p:cNvPr>
          <p:cNvSpPr txBox="1"/>
          <p:nvPr/>
        </p:nvSpPr>
        <p:spPr>
          <a:xfrm>
            <a:off x="684725" y="2730239"/>
            <a:ext cx="10883509" cy="3375796"/>
          </a:xfrm>
          <a:prstGeom prst="rect">
            <a:avLst/>
          </a:prstGeom>
          <a:noFill/>
        </p:spPr>
        <p:txBody>
          <a:bodyPr wrap="square" rtlCol="0">
            <a:spAutoFit/>
          </a:bodyPr>
          <a:lstStyle/>
          <a:p>
            <a:endParaRPr lang="en-US" sz="2667" dirty="0"/>
          </a:p>
          <a:p>
            <a:r>
              <a:rPr lang="en-US" sz="2667" dirty="0">
                <a:solidFill>
                  <a:srgbClr val="012169"/>
                </a:solidFill>
              </a:rPr>
              <a:t>Optimal Testing Conditions</a:t>
            </a:r>
          </a:p>
          <a:p>
            <a:r>
              <a:rPr lang="en-US" sz="2667" dirty="0">
                <a:solidFill>
                  <a:srgbClr val="012169"/>
                </a:solidFill>
              </a:rPr>
              <a:t>Universal Features*</a:t>
            </a:r>
          </a:p>
          <a:p>
            <a:r>
              <a:rPr lang="en-US" sz="2667" dirty="0">
                <a:solidFill>
                  <a:srgbClr val="012169"/>
                </a:solidFill>
              </a:rPr>
              <a:t>Accommodations</a:t>
            </a:r>
          </a:p>
          <a:p>
            <a:r>
              <a:rPr lang="en-US" sz="2667" dirty="0">
                <a:solidFill>
                  <a:srgbClr val="012169"/>
                </a:solidFill>
              </a:rPr>
              <a:t>Embedded</a:t>
            </a:r>
          </a:p>
          <a:p>
            <a:r>
              <a:rPr lang="en-US" sz="2667" dirty="0">
                <a:solidFill>
                  <a:srgbClr val="012169"/>
                </a:solidFill>
              </a:rPr>
              <a:t>Non-embedded</a:t>
            </a:r>
            <a:endParaRPr lang="en-US" sz="2400" dirty="0">
              <a:solidFill>
                <a:srgbClr val="012169"/>
              </a:solidFill>
            </a:endParaRPr>
          </a:p>
          <a:p>
            <a:r>
              <a:rPr lang="en-US" sz="2667" dirty="0">
                <a:solidFill>
                  <a:srgbClr val="012169"/>
                </a:solidFill>
              </a:rPr>
              <a:t>*Universal features and accommodations are determined by domain. Refer to the </a:t>
            </a:r>
            <a:r>
              <a:rPr lang="en-US" sz="2667" dirty="0">
                <a:solidFill>
                  <a:srgbClr val="012169"/>
                </a:solidFill>
                <a:hlinkClick r:id="rId3">
                  <a:extLst>
                    <a:ext uri="{A12FA001-AC4F-418D-AE19-62706E023703}">
                      <ahyp:hlinkClr xmlns:ahyp="http://schemas.microsoft.com/office/drawing/2018/hyperlinkcolor" val="tx"/>
                    </a:ext>
                  </a:extLst>
                </a:hlinkClick>
              </a:rPr>
              <a:t>Accessibility Manual</a:t>
            </a:r>
            <a:r>
              <a:rPr lang="en-US" sz="2667" dirty="0">
                <a:solidFill>
                  <a:srgbClr val="012169"/>
                </a:solidFill>
              </a:rPr>
              <a:t> for details.</a:t>
            </a:r>
          </a:p>
        </p:txBody>
      </p:sp>
    </p:spTree>
    <p:extLst>
      <p:ext uri="{BB962C8B-B14F-4D97-AF65-F5344CB8AC3E}">
        <p14:creationId xmlns:p14="http://schemas.microsoft.com/office/powerpoint/2010/main" val="220498458"/>
      </p:ext>
    </p:extLst>
  </p:cSld>
  <p:clrMapOvr>
    <a:masterClrMapping/>
  </p:clrMapOvr>
</p:sld>
</file>

<file path=ppt/theme/theme1.xml><?xml version="1.0" encoding="utf-8"?>
<a:theme xmlns:a="http://schemas.openxmlformats.org/drawingml/2006/main" name="RetrospectVTI">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Raleway heavy"/>
        <a:ea typeface=""/>
        <a:cs typeface=""/>
      </a:majorFont>
      <a:minorFont>
        <a:latin typeface="Raleway"/>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B14A50BB-E3E2-41BF-9B58-2390606B4CA7}" vid="{78C0EC09-BDDA-4990-ACD4-70972C6BCE1A}"/>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zSCI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4697</TotalTime>
  <Words>3771</Words>
  <Application>Microsoft Office PowerPoint</Application>
  <PresentationFormat>Widescreen</PresentationFormat>
  <Paragraphs>292</Paragraphs>
  <Slides>38</Slides>
  <Notes>36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38</vt:i4>
      </vt:variant>
    </vt:vector>
  </HeadingPairs>
  <TitlesOfParts>
    <vt:vector size="48" baseType="lpstr">
      <vt:lpstr>Arial</vt:lpstr>
      <vt:lpstr>AvenirLTStd-Book</vt:lpstr>
      <vt:lpstr>Calibri</vt:lpstr>
      <vt:lpstr>Lato</vt:lpstr>
      <vt:lpstr>Montserrat</vt:lpstr>
      <vt:lpstr>Raleway</vt:lpstr>
      <vt:lpstr>Raleway heavy</vt:lpstr>
      <vt:lpstr>RetrospectVTI</vt:lpstr>
      <vt:lpstr>ADE PPT_template</vt:lpstr>
      <vt:lpstr>AzSCI PPT_template</vt:lpstr>
      <vt:lpstr>    Alt ELPA-Alternate English Language Proficiency assessment</vt:lpstr>
      <vt:lpstr>Welcome to Webinar #5: Alt ELPA</vt:lpstr>
      <vt:lpstr>Welcome to Webinar #5: Alt ELPA</vt:lpstr>
      <vt:lpstr>Agenda</vt:lpstr>
      <vt:lpstr>Background of Alt ELPA</vt:lpstr>
      <vt:lpstr>Background</vt:lpstr>
      <vt:lpstr>Additional work</vt:lpstr>
      <vt:lpstr>The Students</vt:lpstr>
      <vt:lpstr>Accessibility</vt:lpstr>
      <vt:lpstr>Universal Features</vt:lpstr>
      <vt:lpstr>Optimal Testing Conditions</vt:lpstr>
      <vt:lpstr>Accommodations</vt:lpstr>
      <vt:lpstr>Standards</vt:lpstr>
      <vt:lpstr>Standards Development</vt:lpstr>
      <vt:lpstr>Organization</vt:lpstr>
      <vt:lpstr>ELP Standards for ELSCD</vt:lpstr>
      <vt:lpstr>Domain Definitions</vt:lpstr>
      <vt:lpstr>Domains and Modalities</vt:lpstr>
      <vt:lpstr>Proficiency Descriptors</vt:lpstr>
      <vt:lpstr>Example</vt:lpstr>
      <vt:lpstr>Sample Items</vt:lpstr>
      <vt:lpstr>Sample Test Items Grade 4 Listening</vt:lpstr>
      <vt:lpstr>2023 Operational field test</vt:lpstr>
      <vt:lpstr>Operational field test</vt:lpstr>
      <vt:lpstr>Cut Score Approval</vt:lpstr>
      <vt:lpstr>Reporting</vt:lpstr>
      <vt:lpstr>Alt ELPA reporting</vt:lpstr>
      <vt:lpstr>Student report</vt:lpstr>
      <vt:lpstr>Proficiency Determination</vt:lpstr>
      <vt:lpstr>Modality and Domain</vt:lpstr>
      <vt:lpstr>Resources</vt:lpstr>
      <vt:lpstr>Forms</vt:lpstr>
      <vt:lpstr>Websites</vt:lpstr>
      <vt:lpstr>Upcoming</vt:lpstr>
      <vt:lpstr>Logistics</vt:lpstr>
      <vt:lpstr>Registration Communication </vt:lpstr>
      <vt:lpstr>Questions?</vt:lpstr>
      <vt:lpstr>THANK YOU!</vt:lpstr>
    </vt:vector>
  </TitlesOfParts>
  <Company>Arizona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Oliver, Lisa</dc:creator>
  <cp:lastModifiedBy>Middlebrook, Candis</cp:lastModifiedBy>
  <cp:revision>27</cp:revision>
  <cp:lastPrinted>2023-02-27T20:50:02Z</cp:lastPrinted>
  <dcterms:created xsi:type="dcterms:W3CDTF">2022-11-14T23:16:01Z</dcterms:created>
  <dcterms:modified xsi:type="dcterms:W3CDTF">2023-11-02T15:06:14Z</dcterms:modified>
</cp:coreProperties>
</file>