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566816" y="1784431"/>
            <a:ext cx="5058366" cy="1518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900" b="0" i="0">
                <a:solidFill>
                  <a:srgbClr val="212121"/>
                </a:solidFill>
                <a:latin typeface="Garamond"/>
                <a:cs typeface="Garam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267533" y="3441500"/>
            <a:ext cx="9656933" cy="1489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Garamond"/>
                <a:cs typeface="Garam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350" b="1" i="1" u="heavy">
                <a:solidFill>
                  <a:srgbClr val="FF0000"/>
                </a:solidFill>
                <a:latin typeface="Garamond"/>
                <a:cs typeface="Garamon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Garamond"/>
                <a:cs typeface="Garam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Garamond"/>
                <a:cs typeface="Garam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08076" y="609600"/>
            <a:ext cx="10972800" cy="5638800"/>
          </a:xfrm>
          <a:custGeom>
            <a:avLst/>
            <a:gdLst/>
            <a:ahLst/>
            <a:cxnLst/>
            <a:rect l="l" t="t" r="r" b="b"/>
            <a:pathLst>
              <a:path w="10972800" h="5638800">
                <a:moveTo>
                  <a:pt x="0" y="0"/>
                </a:moveTo>
                <a:lnTo>
                  <a:pt x="10972800" y="0"/>
                </a:lnTo>
                <a:lnTo>
                  <a:pt x="10972800" y="5638800"/>
                </a:lnTo>
                <a:lnTo>
                  <a:pt x="0" y="5638800"/>
                </a:lnTo>
                <a:lnTo>
                  <a:pt x="0" y="0"/>
                </a:lnTo>
                <a:close/>
              </a:path>
            </a:pathLst>
          </a:custGeom>
          <a:ln w="15240">
            <a:solidFill>
              <a:srgbClr val="8399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3153156"/>
            <a:ext cx="762000" cy="60655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1437619" y="3153156"/>
            <a:ext cx="754379" cy="606551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34081" y="733174"/>
            <a:ext cx="9523836" cy="878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Garamond"/>
                <a:cs typeface="Garamon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97941" y="2578501"/>
            <a:ext cx="9274810" cy="2834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50" b="1" i="1" u="heavy">
                <a:solidFill>
                  <a:srgbClr val="FF0000"/>
                </a:solidFill>
                <a:latin typeface="Garamond"/>
                <a:cs typeface="Garamon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ctetechnicalskillsassessments.azed.gov/student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88952" cy="68564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328672" y="1540763"/>
            <a:ext cx="7543800" cy="3836035"/>
          </a:xfrm>
          <a:custGeom>
            <a:avLst/>
            <a:gdLst/>
            <a:ahLst/>
            <a:cxnLst/>
            <a:rect l="l" t="t" r="r" b="b"/>
            <a:pathLst>
              <a:path w="7543800" h="3836035">
                <a:moveTo>
                  <a:pt x="0" y="0"/>
                </a:moveTo>
                <a:lnTo>
                  <a:pt x="7543800" y="0"/>
                </a:lnTo>
                <a:lnTo>
                  <a:pt x="7543800" y="3835908"/>
                </a:lnTo>
                <a:lnTo>
                  <a:pt x="0" y="3835908"/>
                </a:lnTo>
                <a:lnTo>
                  <a:pt x="0" y="0"/>
                </a:lnTo>
                <a:close/>
              </a:path>
            </a:pathLst>
          </a:custGeom>
          <a:ln w="15240">
            <a:solidFill>
              <a:srgbClr val="8399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147060"/>
            <a:ext cx="2461260" cy="6126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736835" y="3147060"/>
            <a:ext cx="2455164" cy="61264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692907" y="3521964"/>
            <a:ext cx="6816090" cy="0"/>
          </a:xfrm>
          <a:custGeom>
            <a:avLst/>
            <a:gdLst/>
            <a:ahLst/>
            <a:cxnLst/>
            <a:rect l="l" t="t" r="r" b="b"/>
            <a:pathLst>
              <a:path w="6816090">
                <a:moveTo>
                  <a:pt x="0" y="0"/>
                </a:moveTo>
                <a:lnTo>
                  <a:pt x="6815670" y="0"/>
                </a:lnTo>
              </a:path>
            </a:pathLst>
          </a:custGeom>
          <a:ln w="15240">
            <a:solidFill>
              <a:srgbClr val="8399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ctrTitle"/>
          </p:nvPr>
        </p:nvSpPr>
        <p:spPr>
          <a:xfrm>
            <a:off x="3565293" y="1786609"/>
            <a:ext cx="5058366" cy="14895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05205" marR="5080" indent="-986155">
              <a:lnSpc>
                <a:spcPct val="100000"/>
              </a:lnSpc>
              <a:spcBef>
                <a:spcPts val="95"/>
              </a:spcBef>
            </a:pPr>
            <a:r>
              <a:rPr sz="4800" dirty="0"/>
              <a:t>CTE Technical Skills  Assessments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2836913" y="3961702"/>
            <a:ext cx="647890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20" dirty="0">
                <a:latin typeface="Garamond"/>
                <a:cs typeface="Garamond"/>
              </a:rPr>
              <a:t>How </a:t>
            </a:r>
            <a:r>
              <a:rPr sz="4000" b="1" spc="-5" dirty="0">
                <a:latin typeface="Garamond"/>
                <a:cs typeface="Garamond"/>
              </a:rPr>
              <a:t>to </a:t>
            </a:r>
            <a:r>
              <a:rPr sz="4000" b="1" spc="-105" dirty="0">
                <a:latin typeface="Garamond"/>
                <a:cs typeface="Garamond"/>
              </a:rPr>
              <a:t>Take </a:t>
            </a:r>
            <a:r>
              <a:rPr sz="4000" b="1" spc="-5" dirty="0">
                <a:latin typeface="Garamond"/>
                <a:cs typeface="Garamond"/>
              </a:rPr>
              <a:t>the</a:t>
            </a:r>
            <a:r>
              <a:rPr sz="4000" b="1" spc="95" dirty="0">
                <a:latin typeface="Garamond"/>
                <a:cs typeface="Garamond"/>
              </a:rPr>
              <a:t> </a:t>
            </a:r>
            <a:r>
              <a:rPr sz="4000" b="1" spc="-5" dirty="0">
                <a:latin typeface="Garamond"/>
                <a:cs typeface="Garamond"/>
              </a:rPr>
              <a:t>Assessments</a:t>
            </a:r>
            <a:endParaRPr sz="4000">
              <a:latin typeface="Garamond"/>
              <a:cs typeface="Garamond"/>
            </a:endParaRPr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AD82E582-A385-416A-B0A6-9FBC01CE2730}"/>
              </a:ext>
            </a:extLst>
          </p:cNvPr>
          <p:cNvSpPr txBox="1"/>
          <p:nvPr/>
        </p:nvSpPr>
        <p:spPr>
          <a:xfrm>
            <a:off x="2328672" y="5695818"/>
            <a:ext cx="7882128" cy="467237"/>
          </a:xfrm>
          <a:prstGeom prst="rect">
            <a:avLst/>
          </a:prstGeom>
          <a:solidFill>
            <a:schemeClr val="lt1"/>
          </a:solidFill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5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900" b="1" dirty="0">
                <a:solidFill>
                  <a:srgbClr val="70AD47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Arizona Department of Education, Career and Technical Education, Technical Skills Assessments</a:t>
            </a:r>
            <a:endParaRPr lang="en-US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364105" marR="5080" indent="-2352040">
              <a:lnSpc>
                <a:spcPct val="100000"/>
              </a:lnSpc>
              <a:spcBef>
                <a:spcPts val="95"/>
              </a:spcBef>
            </a:pPr>
            <a:r>
              <a:rPr dirty="0"/>
              <a:t>When </a:t>
            </a:r>
            <a:r>
              <a:rPr spc="-5" dirty="0"/>
              <a:t>all </a:t>
            </a:r>
            <a:r>
              <a:rPr spc="-5" dirty="0">
                <a:solidFill>
                  <a:srgbClr val="FF0000"/>
                </a:solidFill>
              </a:rPr>
              <a:t>skipped </a:t>
            </a:r>
            <a:r>
              <a:rPr spc="-5" dirty="0"/>
              <a:t>and </a:t>
            </a:r>
            <a:r>
              <a:rPr spc="-5" dirty="0">
                <a:solidFill>
                  <a:srgbClr val="FF0000"/>
                </a:solidFill>
              </a:rPr>
              <a:t>mark for review </a:t>
            </a:r>
            <a:r>
              <a:rPr spc="-5" dirty="0"/>
              <a:t>questions </a:t>
            </a:r>
            <a:r>
              <a:rPr spc="-25" dirty="0"/>
              <a:t>have </a:t>
            </a:r>
            <a:r>
              <a:rPr spc="-5" dirty="0"/>
              <a:t>been </a:t>
            </a:r>
            <a:r>
              <a:rPr spc="-10" dirty="0"/>
              <a:t>answered  </a:t>
            </a:r>
            <a:r>
              <a:rPr spc="-5" dirty="0"/>
              <a:t>the </a:t>
            </a:r>
            <a:r>
              <a:rPr u="heavy" spc="-5" dirty="0">
                <a:uFill>
                  <a:solidFill>
                    <a:srgbClr val="000000"/>
                  </a:solidFill>
                </a:uFill>
              </a:rPr>
              <a:t>top </a:t>
            </a:r>
            <a:r>
              <a:rPr u="heavy" spc="-30" dirty="0">
                <a:uFill>
                  <a:solidFill>
                    <a:srgbClr val="000000"/>
                  </a:solidFill>
                </a:uFill>
              </a:rPr>
              <a:t>two </a:t>
            </a:r>
            <a:r>
              <a:rPr u="heavy" spc="-5" dirty="0">
                <a:uFill>
                  <a:solidFill>
                    <a:srgbClr val="000000"/>
                  </a:solidFill>
                </a:uFill>
              </a:rPr>
              <a:t>lines</a:t>
            </a:r>
            <a:r>
              <a:rPr spc="-5" dirty="0"/>
              <a:t> </a:t>
            </a:r>
            <a:r>
              <a:rPr spc="-10" dirty="0"/>
              <a:t>will display</a:t>
            </a:r>
            <a:r>
              <a:rPr spc="15" dirty="0"/>
              <a:t> </a:t>
            </a:r>
            <a:r>
              <a:rPr spc="-20" dirty="0"/>
              <a:t>zeros.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02985" y="2928176"/>
            <a:ext cx="305816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15" dirty="0">
                <a:latin typeface="Garamond"/>
                <a:cs typeface="Garamond"/>
              </a:rPr>
              <a:t>Click </a:t>
            </a:r>
            <a:r>
              <a:rPr sz="2800" spc="-5" dirty="0">
                <a:latin typeface="Garamond"/>
                <a:cs typeface="Garamond"/>
              </a:rPr>
              <a:t>the blue </a:t>
            </a:r>
            <a:r>
              <a:rPr sz="2800" b="1" spc="10" dirty="0">
                <a:solidFill>
                  <a:srgbClr val="0070C0"/>
                </a:solidFill>
                <a:latin typeface="Garamond"/>
                <a:cs typeface="Garamond"/>
              </a:rPr>
              <a:t>Return  </a:t>
            </a:r>
            <a:r>
              <a:rPr sz="2800" b="1" spc="-5" dirty="0">
                <a:solidFill>
                  <a:srgbClr val="0070C0"/>
                </a:solidFill>
                <a:latin typeface="Garamond"/>
                <a:cs typeface="Garamond"/>
              </a:rPr>
              <a:t>to </a:t>
            </a:r>
            <a:r>
              <a:rPr sz="2800" b="1" spc="10" dirty="0">
                <a:solidFill>
                  <a:srgbClr val="0070C0"/>
                </a:solidFill>
                <a:latin typeface="Garamond"/>
                <a:cs typeface="Garamond"/>
              </a:rPr>
              <a:t>Summary</a:t>
            </a:r>
            <a:r>
              <a:rPr sz="2800" b="1" spc="-30" dirty="0">
                <a:solidFill>
                  <a:srgbClr val="0070C0"/>
                </a:solidFill>
                <a:latin typeface="Garamond"/>
                <a:cs typeface="Garamond"/>
              </a:rPr>
              <a:t> </a:t>
            </a:r>
            <a:r>
              <a:rPr sz="2800" spc="-5" dirty="0">
                <a:latin typeface="Garamond"/>
                <a:cs typeface="Garamond"/>
              </a:rPr>
              <a:t>button.</a:t>
            </a:r>
            <a:endParaRPr sz="2800">
              <a:latin typeface="Garamond"/>
              <a:cs typeface="Garamon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52612" y="1829117"/>
            <a:ext cx="263906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85" dirty="0">
                <a:latin typeface="Arial"/>
                <a:cs typeface="Arial"/>
              </a:rPr>
              <a:t>Review</a:t>
            </a:r>
            <a:r>
              <a:rPr sz="2200" b="1" spc="-145" dirty="0">
                <a:latin typeface="Arial"/>
                <a:cs typeface="Arial"/>
              </a:rPr>
              <a:t> </a:t>
            </a:r>
            <a:r>
              <a:rPr sz="2200" b="1" spc="-5" dirty="0">
                <a:latin typeface="Arial"/>
                <a:cs typeface="Arial"/>
              </a:rPr>
              <a:t>Assessment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744979" y="1844801"/>
            <a:ext cx="5988050" cy="0"/>
          </a:xfrm>
          <a:custGeom>
            <a:avLst/>
            <a:gdLst/>
            <a:ahLst/>
            <a:cxnLst/>
            <a:rect l="l" t="t" r="r" b="b"/>
            <a:pathLst>
              <a:path w="5988050">
                <a:moveTo>
                  <a:pt x="0" y="0"/>
                </a:moveTo>
                <a:lnTo>
                  <a:pt x="5987796" y="0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852612" y="2389123"/>
            <a:ext cx="4976495" cy="720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6699"/>
              </a:lnSpc>
              <a:spcBef>
                <a:spcPts val="100"/>
              </a:spcBef>
            </a:pPr>
            <a:r>
              <a:rPr sz="1800" b="1" spc="-45" dirty="0">
                <a:solidFill>
                  <a:srgbClr val="FF0000"/>
                </a:solidFill>
                <a:latin typeface="Arial"/>
                <a:cs typeface="Arial"/>
              </a:rPr>
              <a:t>You </a:t>
            </a:r>
            <a:r>
              <a:rPr sz="1800" b="1" spc="-15" dirty="0">
                <a:solidFill>
                  <a:srgbClr val="FF0000"/>
                </a:solidFill>
                <a:latin typeface="Arial"/>
                <a:cs typeface="Arial"/>
              </a:rPr>
              <a:t>have </a:t>
            </a: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0 question(s) 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you </a:t>
            </a:r>
            <a:r>
              <a:rPr sz="1800" b="1" dirty="0">
                <a:solidFill>
                  <a:srgbClr val="FF0000"/>
                </a:solidFill>
                <a:latin typeface="Arial"/>
                <a:cs typeface="Arial"/>
              </a:rPr>
              <a:t>did not answered.  </a:t>
            </a:r>
            <a:r>
              <a:rPr sz="1800" b="1" spc="-45" dirty="0">
                <a:latin typeface="Arial"/>
                <a:cs typeface="Arial"/>
              </a:rPr>
              <a:t>You </a:t>
            </a:r>
            <a:r>
              <a:rPr sz="1800" b="1" spc="-15" dirty="0">
                <a:latin typeface="Arial"/>
                <a:cs typeface="Arial"/>
              </a:rPr>
              <a:t>have </a:t>
            </a:r>
            <a:r>
              <a:rPr sz="1800" b="1" spc="-5" dirty="0">
                <a:latin typeface="Arial"/>
                <a:cs typeface="Arial"/>
              </a:rPr>
              <a:t>0 question(s) </a:t>
            </a:r>
            <a:r>
              <a:rPr sz="1800" b="1" spc="-10" dirty="0">
                <a:latin typeface="Arial"/>
                <a:cs typeface="Arial"/>
              </a:rPr>
              <a:t>marked </a:t>
            </a:r>
            <a:r>
              <a:rPr sz="1800" b="1" dirty="0">
                <a:latin typeface="Arial"/>
                <a:cs typeface="Arial"/>
              </a:rPr>
              <a:t>for</a:t>
            </a:r>
            <a:r>
              <a:rPr sz="1800" b="1" spc="-20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review.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52612" y="4370642"/>
            <a:ext cx="101726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rial"/>
                <a:cs typeface="Arial"/>
              </a:rPr>
              <a:t>Question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98786" y="4370642"/>
            <a:ext cx="8496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Arial"/>
                <a:cs typeface="Arial"/>
              </a:rPr>
              <a:t>Answer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441861" y="4370642"/>
            <a:ext cx="80645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Arial"/>
                <a:cs typeface="Arial"/>
              </a:rPr>
              <a:t>R</a:t>
            </a:r>
            <a:r>
              <a:rPr sz="1800" b="1" spc="-15" dirty="0">
                <a:latin typeface="Arial"/>
                <a:cs typeface="Arial"/>
              </a:rPr>
              <a:t>e</a:t>
            </a:r>
            <a:r>
              <a:rPr sz="1800" b="1" spc="-50" dirty="0">
                <a:latin typeface="Arial"/>
                <a:cs typeface="Arial"/>
              </a:rPr>
              <a:t>v</a:t>
            </a:r>
            <a:r>
              <a:rPr sz="1800" b="1" dirty="0">
                <a:latin typeface="Arial"/>
                <a:cs typeface="Arial"/>
              </a:rPr>
              <a:t>i</a:t>
            </a:r>
            <a:r>
              <a:rPr sz="1800" b="1" spc="-10" dirty="0">
                <a:latin typeface="Arial"/>
                <a:cs typeface="Arial"/>
              </a:rPr>
              <a:t>ew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52612" y="4919916"/>
            <a:ext cx="11309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Question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1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698786" y="4919916"/>
            <a:ext cx="4692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rial"/>
                <a:cs typeface="Arial"/>
              </a:rPr>
              <a:t>m</a:t>
            </a:r>
            <a:r>
              <a:rPr sz="1800" spc="-15" dirty="0">
                <a:latin typeface="Arial"/>
                <a:cs typeface="Arial"/>
              </a:rPr>
              <a:t>op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441861" y="4919916"/>
            <a:ext cx="3168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No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744979" y="5190744"/>
            <a:ext cx="1839595" cy="544195"/>
          </a:xfrm>
          <a:custGeom>
            <a:avLst/>
            <a:gdLst/>
            <a:ahLst/>
            <a:cxnLst/>
            <a:rect l="l" t="t" r="r" b="b"/>
            <a:pathLst>
              <a:path w="1839595" h="544195">
                <a:moveTo>
                  <a:pt x="0" y="0"/>
                </a:moveTo>
                <a:lnTo>
                  <a:pt x="1839468" y="0"/>
                </a:lnTo>
                <a:lnTo>
                  <a:pt x="1839468" y="544067"/>
                </a:lnTo>
                <a:lnTo>
                  <a:pt x="0" y="544067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865376" y="5475732"/>
            <a:ext cx="1594485" cy="259079"/>
          </a:xfrm>
          <a:custGeom>
            <a:avLst/>
            <a:gdLst/>
            <a:ahLst/>
            <a:cxnLst/>
            <a:rect l="l" t="t" r="r" b="b"/>
            <a:pathLst>
              <a:path w="1594485" h="259079">
                <a:moveTo>
                  <a:pt x="0" y="0"/>
                </a:moveTo>
                <a:lnTo>
                  <a:pt x="1594103" y="0"/>
                </a:lnTo>
                <a:lnTo>
                  <a:pt x="1594103" y="259080"/>
                </a:lnTo>
                <a:lnTo>
                  <a:pt x="0" y="259080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852612" y="5462841"/>
            <a:ext cx="11309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Arial"/>
                <a:cs typeface="Arial"/>
              </a:rPr>
              <a:t>Question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584447" y="5190744"/>
            <a:ext cx="1743710" cy="544195"/>
          </a:xfrm>
          <a:custGeom>
            <a:avLst/>
            <a:gdLst/>
            <a:ahLst/>
            <a:cxnLst/>
            <a:rect l="l" t="t" r="r" b="b"/>
            <a:pathLst>
              <a:path w="1743710" h="544195">
                <a:moveTo>
                  <a:pt x="0" y="0"/>
                </a:moveTo>
                <a:lnTo>
                  <a:pt x="1743455" y="0"/>
                </a:lnTo>
                <a:lnTo>
                  <a:pt x="1743455" y="544067"/>
                </a:lnTo>
                <a:lnTo>
                  <a:pt x="0" y="544067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710940" y="5475732"/>
            <a:ext cx="1490980" cy="259079"/>
          </a:xfrm>
          <a:custGeom>
            <a:avLst/>
            <a:gdLst/>
            <a:ahLst/>
            <a:cxnLst/>
            <a:rect l="l" t="t" r="r" b="b"/>
            <a:pathLst>
              <a:path w="1490979" h="259079">
                <a:moveTo>
                  <a:pt x="0" y="0"/>
                </a:moveTo>
                <a:lnTo>
                  <a:pt x="1490472" y="0"/>
                </a:lnTo>
                <a:lnTo>
                  <a:pt x="1490472" y="259080"/>
                </a:lnTo>
                <a:lnTo>
                  <a:pt x="0" y="259080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698875" y="5462841"/>
            <a:ext cx="6197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Cl</a:t>
            </a:r>
            <a:r>
              <a:rPr sz="1800" spc="-15" dirty="0">
                <a:latin typeface="Arial"/>
                <a:cs typeface="Arial"/>
              </a:rPr>
              <a:t>ean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327903" y="5190744"/>
            <a:ext cx="693420" cy="544195"/>
          </a:xfrm>
          <a:custGeom>
            <a:avLst/>
            <a:gdLst/>
            <a:ahLst/>
            <a:cxnLst/>
            <a:rect l="l" t="t" r="r" b="b"/>
            <a:pathLst>
              <a:path w="693420" h="544195">
                <a:moveTo>
                  <a:pt x="0" y="0"/>
                </a:moveTo>
                <a:lnTo>
                  <a:pt x="693420" y="0"/>
                </a:lnTo>
                <a:lnTo>
                  <a:pt x="693420" y="544067"/>
                </a:lnTo>
                <a:lnTo>
                  <a:pt x="0" y="544067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454396" y="5475732"/>
            <a:ext cx="441959" cy="259079"/>
          </a:xfrm>
          <a:custGeom>
            <a:avLst/>
            <a:gdLst/>
            <a:ahLst/>
            <a:cxnLst/>
            <a:rect l="l" t="t" r="r" b="b"/>
            <a:pathLst>
              <a:path w="441960" h="259079">
                <a:moveTo>
                  <a:pt x="0" y="0"/>
                </a:moveTo>
                <a:lnTo>
                  <a:pt x="441960" y="0"/>
                </a:lnTo>
                <a:lnTo>
                  <a:pt x="441960" y="259080"/>
                </a:lnTo>
                <a:lnTo>
                  <a:pt x="0" y="259080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5441950" y="5462841"/>
            <a:ext cx="31686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No</a:t>
            </a:r>
            <a:endParaRPr sz="18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021323" y="5190744"/>
            <a:ext cx="1711960" cy="544195"/>
          </a:xfrm>
          <a:custGeom>
            <a:avLst/>
            <a:gdLst/>
            <a:ahLst/>
            <a:cxnLst/>
            <a:rect l="l" t="t" r="r" b="b"/>
            <a:pathLst>
              <a:path w="1711959" h="544195">
                <a:moveTo>
                  <a:pt x="0" y="0"/>
                </a:moveTo>
                <a:lnTo>
                  <a:pt x="1711452" y="0"/>
                </a:lnTo>
                <a:lnTo>
                  <a:pt x="1711452" y="544067"/>
                </a:lnTo>
                <a:lnTo>
                  <a:pt x="0" y="544067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739652" y="1837944"/>
            <a:ext cx="0" cy="3909060"/>
          </a:xfrm>
          <a:custGeom>
            <a:avLst/>
            <a:gdLst/>
            <a:ahLst/>
            <a:cxnLst/>
            <a:rect l="l" t="t" r="r" b="b"/>
            <a:pathLst>
              <a:path h="3909060">
                <a:moveTo>
                  <a:pt x="0" y="0"/>
                </a:moveTo>
                <a:lnTo>
                  <a:pt x="0" y="3909059"/>
                </a:lnTo>
              </a:path>
            </a:pathLst>
          </a:custGeom>
          <a:ln w="106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744979" y="5734811"/>
            <a:ext cx="1839595" cy="12700"/>
          </a:xfrm>
          <a:custGeom>
            <a:avLst/>
            <a:gdLst/>
            <a:ahLst/>
            <a:cxnLst/>
            <a:rect l="l" t="t" r="r" b="b"/>
            <a:pathLst>
              <a:path w="1839595" h="12700">
                <a:moveTo>
                  <a:pt x="0" y="12191"/>
                </a:moveTo>
                <a:lnTo>
                  <a:pt x="1839468" y="12191"/>
                </a:lnTo>
                <a:lnTo>
                  <a:pt x="1839468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569208" y="5734811"/>
            <a:ext cx="10795" cy="12700"/>
          </a:xfrm>
          <a:custGeom>
            <a:avLst/>
            <a:gdLst/>
            <a:ahLst/>
            <a:cxnLst/>
            <a:rect l="l" t="t" r="r" b="b"/>
            <a:pathLst>
              <a:path w="10795" h="12700">
                <a:moveTo>
                  <a:pt x="0" y="12191"/>
                </a:moveTo>
                <a:lnTo>
                  <a:pt x="10667" y="12191"/>
                </a:lnTo>
                <a:lnTo>
                  <a:pt x="10667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579876" y="5734811"/>
            <a:ext cx="1748155" cy="12700"/>
          </a:xfrm>
          <a:custGeom>
            <a:avLst/>
            <a:gdLst/>
            <a:ahLst/>
            <a:cxnLst/>
            <a:rect l="l" t="t" r="r" b="b"/>
            <a:pathLst>
              <a:path w="1748154" h="12700">
                <a:moveTo>
                  <a:pt x="0" y="12191"/>
                </a:moveTo>
                <a:lnTo>
                  <a:pt x="1748027" y="12191"/>
                </a:lnTo>
                <a:lnTo>
                  <a:pt x="1748027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309615" y="5734811"/>
            <a:ext cx="12700" cy="12700"/>
          </a:xfrm>
          <a:custGeom>
            <a:avLst/>
            <a:gdLst/>
            <a:ahLst/>
            <a:cxnLst/>
            <a:rect l="l" t="t" r="r" b="b"/>
            <a:pathLst>
              <a:path w="12700" h="12700">
                <a:moveTo>
                  <a:pt x="0" y="12191"/>
                </a:moveTo>
                <a:lnTo>
                  <a:pt x="12191" y="12191"/>
                </a:lnTo>
                <a:lnTo>
                  <a:pt x="12191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321808" y="5734811"/>
            <a:ext cx="699770" cy="12700"/>
          </a:xfrm>
          <a:custGeom>
            <a:avLst/>
            <a:gdLst/>
            <a:ahLst/>
            <a:cxnLst/>
            <a:rect l="l" t="t" r="r" b="b"/>
            <a:pathLst>
              <a:path w="699770" h="12700">
                <a:moveTo>
                  <a:pt x="0" y="12191"/>
                </a:moveTo>
                <a:lnTo>
                  <a:pt x="699515" y="12191"/>
                </a:lnTo>
                <a:lnTo>
                  <a:pt x="699515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006084" y="5734811"/>
            <a:ext cx="10795" cy="12700"/>
          </a:xfrm>
          <a:custGeom>
            <a:avLst/>
            <a:gdLst/>
            <a:ahLst/>
            <a:cxnLst/>
            <a:rect l="l" t="t" r="r" b="b"/>
            <a:pathLst>
              <a:path w="10795" h="12700">
                <a:moveTo>
                  <a:pt x="0" y="12191"/>
                </a:moveTo>
                <a:lnTo>
                  <a:pt x="10667" y="12191"/>
                </a:lnTo>
                <a:lnTo>
                  <a:pt x="10667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016752" y="5734811"/>
            <a:ext cx="1716405" cy="12700"/>
          </a:xfrm>
          <a:custGeom>
            <a:avLst/>
            <a:gdLst/>
            <a:ahLst/>
            <a:cxnLst/>
            <a:rect l="l" t="t" r="r" b="b"/>
            <a:pathLst>
              <a:path w="1716404" h="12700">
                <a:moveTo>
                  <a:pt x="0" y="12191"/>
                </a:moveTo>
                <a:lnTo>
                  <a:pt x="1716024" y="12191"/>
                </a:lnTo>
                <a:lnTo>
                  <a:pt x="1716024" y="0"/>
                </a:lnTo>
                <a:lnTo>
                  <a:pt x="0" y="0"/>
                </a:lnTo>
                <a:lnTo>
                  <a:pt x="0" y="1219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7738116" y="1837944"/>
            <a:ext cx="0" cy="3909060"/>
          </a:xfrm>
          <a:custGeom>
            <a:avLst/>
            <a:gdLst/>
            <a:ahLst/>
            <a:cxnLst/>
            <a:rect l="l" t="t" r="r" b="b"/>
            <a:pathLst>
              <a:path h="3909060">
                <a:moveTo>
                  <a:pt x="0" y="0"/>
                </a:moveTo>
                <a:lnTo>
                  <a:pt x="0" y="3909059"/>
                </a:lnTo>
              </a:path>
            </a:pathLst>
          </a:custGeom>
          <a:ln w="106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94332" y="3224783"/>
            <a:ext cx="1789176" cy="5257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316979" y="4738115"/>
            <a:ext cx="984503" cy="4526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316979" y="5207508"/>
            <a:ext cx="969263" cy="5273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65776" y="853398"/>
            <a:ext cx="5361940" cy="82105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700" marR="5080" indent="114300">
              <a:lnSpc>
                <a:spcPct val="100800"/>
              </a:lnSpc>
              <a:spcBef>
                <a:spcPts val="70"/>
              </a:spcBef>
            </a:pPr>
            <a:r>
              <a:rPr sz="2400" spc="10" dirty="0"/>
              <a:t>The </a:t>
            </a:r>
            <a:r>
              <a:rPr b="1" spc="10" dirty="0">
                <a:latin typeface="Garamond"/>
                <a:cs typeface="Garamond"/>
              </a:rPr>
              <a:t>Summary </a:t>
            </a:r>
            <a:r>
              <a:rPr sz="2400" spc="-5" dirty="0"/>
              <a:t>screen </a:t>
            </a:r>
            <a:r>
              <a:rPr sz="2400" spc="-15" dirty="0"/>
              <a:t>now </a:t>
            </a:r>
            <a:r>
              <a:rPr sz="2400" spc="-10" dirty="0"/>
              <a:t>displays </a:t>
            </a:r>
            <a:r>
              <a:rPr sz="2400" spc="-5" dirty="0"/>
              <a:t>zeros  </a:t>
            </a:r>
            <a:r>
              <a:rPr sz="2400" dirty="0"/>
              <a:t>for </a:t>
            </a:r>
            <a:r>
              <a:rPr sz="2400" spc="-5" dirty="0"/>
              <a:t>skipped and </a:t>
            </a:r>
            <a:r>
              <a:rPr sz="2400" spc="-10" dirty="0"/>
              <a:t>marked </a:t>
            </a:r>
            <a:r>
              <a:rPr sz="2400" dirty="0"/>
              <a:t>for </a:t>
            </a:r>
            <a:r>
              <a:rPr sz="2400" spc="-5" dirty="0"/>
              <a:t>review </a:t>
            </a:r>
            <a:r>
              <a:rPr sz="2400" spc="-15" dirty="0"/>
              <a:t>questions.</a:t>
            </a:r>
            <a:endParaRPr sz="2400">
              <a:latin typeface="Garamond"/>
              <a:cs typeface="Garamon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001011" y="2048255"/>
            <a:ext cx="7724140" cy="0"/>
          </a:xfrm>
          <a:custGeom>
            <a:avLst/>
            <a:gdLst/>
            <a:ahLst/>
            <a:cxnLst/>
            <a:rect l="l" t="t" r="r" b="b"/>
            <a:pathLst>
              <a:path w="7724140">
                <a:moveTo>
                  <a:pt x="0" y="0"/>
                </a:moveTo>
                <a:lnTo>
                  <a:pt x="772363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109787" y="1864919"/>
            <a:ext cx="2289175" cy="1224915"/>
          </a:xfrm>
          <a:prstGeom prst="rect">
            <a:avLst/>
          </a:prstGeom>
        </p:spPr>
        <p:txBody>
          <a:bodyPr vert="horz" wrap="square" lIns="0" tIns="1835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45"/>
              </a:spcBef>
            </a:pPr>
            <a:r>
              <a:rPr sz="2000" b="1" spc="-5" dirty="0">
                <a:latin typeface="Arial"/>
                <a:cs typeface="Arial"/>
              </a:rPr>
              <a:t>Summary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215"/>
              </a:lnSpc>
              <a:spcBef>
                <a:spcPts val="1265"/>
              </a:spcBef>
            </a:pPr>
            <a:r>
              <a:rPr sz="1900" b="1" spc="-5" dirty="0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sz="1900" b="1" spc="1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900" b="1" spc="-5" dirty="0">
                <a:solidFill>
                  <a:srgbClr val="FF0000"/>
                </a:solidFill>
                <a:latin typeface="Arial"/>
                <a:cs typeface="Arial"/>
              </a:rPr>
              <a:t>skipped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ts val="2215"/>
              </a:lnSpc>
            </a:pPr>
            <a:r>
              <a:rPr sz="1900" b="1" spc="-5" dirty="0">
                <a:latin typeface="Arial"/>
                <a:cs typeface="Arial"/>
              </a:rPr>
              <a:t>0 </a:t>
            </a:r>
            <a:r>
              <a:rPr sz="1900" b="1" spc="-10" dirty="0">
                <a:latin typeface="Arial"/>
                <a:cs typeface="Arial"/>
              </a:rPr>
              <a:t>marked </a:t>
            </a:r>
            <a:r>
              <a:rPr sz="1900" b="1" spc="-5" dirty="0">
                <a:latin typeface="Arial"/>
                <a:cs typeface="Arial"/>
              </a:rPr>
              <a:t>for</a:t>
            </a:r>
            <a:r>
              <a:rPr sz="1900" b="1" spc="15" dirty="0">
                <a:latin typeface="Arial"/>
                <a:cs typeface="Arial"/>
              </a:rPr>
              <a:t> </a:t>
            </a:r>
            <a:r>
              <a:rPr sz="1900" b="1" spc="-15" dirty="0">
                <a:latin typeface="Arial"/>
                <a:cs typeface="Arial"/>
              </a:rPr>
              <a:t>review</a:t>
            </a:r>
            <a:endParaRPr sz="19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994916" y="2043683"/>
            <a:ext cx="0" cy="3404870"/>
          </a:xfrm>
          <a:custGeom>
            <a:avLst/>
            <a:gdLst/>
            <a:ahLst/>
            <a:cxnLst/>
            <a:rect l="l" t="t" r="r" b="b"/>
            <a:pathLst>
              <a:path h="3404870">
                <a:moveTo>
                  <a:pt x="0" y="0"/>
                </a:moveTo>
                <a:lnTo>
                  <a:pt x="0" y="3404616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001011" y="5442959"/>
            <a:ext cx="7724140" cy="0"/>
          </a:xfrm>
          <a:custGeom>
            <a:avLst/>
            <a:gdLst/>
            <a:ahLst/>
            <a:cxnLst/>
            <a:rect l="l" t="t" r="r" b="b"/>
            <a:pathLst>
              <a:path w="7724140">
                <a:moveTo>
                  <a:pt x="0" y="0"/>
                </a:moveTo>
                <a:lnTo>
                  <a:pt x="7723632" y="0"/>
                </a:lnTo>
              </a:path>
            </a:pathLst>
          </a:custGeom>
          <a:ln w="106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731502" y="2043683"/>
            <a:ext cx="0" cy="3404870"/>
          </a:xfrm>
          <a:custGeom>
            <a:avLst/>
            <a:gdLst/>
            <a:ahLst/>
            <a:cxnLst/>
            <a:rect l="l" t="t" r="r" b="b"/>
            <a:pathLst>
              <a:path h="3404870">
                <a:moveTo>
                  <a:pt x="0" y="0"/>
                </a:moveTo>
                <a:lnTo>
                  <a:pt x="0" y="3404616"/>
                </a:lnTo>
              </a:path>
            </a:pathLst>
          </a:custGeom>
          <a:ln w="1371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122932" y="3331464"/>
            <a:ext cx="7688579" cy="21046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717021" y="3124200"/>
            <a:ext cx="5080" cy="2110740"/>
          </a:xfrm>
          <a:custGeom>
            <a:avLst/>
            <a:gdLst/>
            <a:ahLst/>
            <a:cxnLst/>
            <a:rect l="l" t="t" r="r" b="b"/>
            <a:pathLst>
              <a:path w="5079" h="2110740">
                <a:moveTo>
                  <a:pt x="4457" y="0"/>
                </a:moveTo>
                <a:lnTo>
                  <a:pt x="0" y="2110587"/>
                </a:lnTo>
              </a:path>
            </a:pathLst>
          </a:custGeom>
          <a:ln w="121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7720" y="807720"/>
            <a:ext cx="6230111" cy="50672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011936" y="1491996"/>
            <a:ext cx="2341245" cy="696595"/>
          </a:xfrm>
          <a:prstGeom prst="rect">
            <a:avLst/>
          </a:prstGeom>
          <a:solidFill>
            <a:srgbClr val="FFFFFF"/>
          </a:solidFill>
        </p:spPr>
        <p:txBody>
          <a:bodyPr vert="horz" wrap="square" lIns="0" tIns="15938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5"/>
              </a:spcBef>
            </a:pPr>
            <a:r>
              <a:rPr sz="2400" dirty="0">
                <a:solidFill>
                  <a:srgbClr val="FF0000"/>
                </a:solidFill>
                <a:latin typeface="Arial Black"/>
                <a:cs typeface="Arial Black"/>
              </a:rPr>
              <a:t>0</a:t>
            </a:r>
            <a:r>
              <a:rPr sz="2400" spc="-20" dirty="0">
                <a:solidFill>
                  <a:srgbClr val="FF0000"/>
                </a:solidFill>
                <a:latin typeface="Arial Black"/>
                <a:cs typeface="Arial Black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 Black"/>
                <a:cs typeface="Arial Black"/>
              </a:rPr>
              <a:t>skipped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81141" y="1491190"/>
            <a:ext cx="3881120" cy="14890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3200" spc="-10" dirty="0">
                <a:latin typeface="Garamond"/>
                <a:cs typeface="Garamond"/>
              </a:rPr>
              <a:t>Click </a:t>
            </a:r>
            <a:r>
              <a:rPr sz="3200" spc="-5" dirty="0">
                <a:latin typeface="Garamond"/>
                <a:cs typeface="Garamond"/>
              </a:rPr>
              <a:t>in </a:t>
            </a:r>
            <a:r>
              <a:rPr sz="3200" dirty="0">
                <a:latin typeface="Garamond"/>
                <a:cs typeface="Garamond"/>
              </a:rPr>
              <a:t>the </a:t>
            </a:r>
            <a:r>
              <a:rPr sz="3200" spc="-25" dirty="0">
                <a:latin typeface="Garamond"/>
                <a:cs typeface="Garamond"/>
              </a:rPr>
              <a:t>box </a:t>
            </a:r>
            <a:r>
              <a:rPr sz="3200" dirty="0">
                <a:latin typeface="Garamond"/>
                <a:cs typeface="Garamond"/>
              </a:rPr>
              <a:t>to </a:t>
            </a:r>
            <a:r>
              <a:rPr sz="3200" spc="-15" dirty="0">
                <a:latin typeface="Garamond"/>
                <a:cs typeface="Garamond"/>
              </a:rPr>
              <a:t>show  you </a:t>
            </a:r>
            <a:r>
              <a:rPr sz="3200" spc="-30" dirty="0">
                <a:latin typeface="Garamond"/>
                <a:cs typeface="Garamond"/>
              </a:rPr>
              <a:t>have </a:t>
            </a:r>
            <a:r>
              <a:rPr sz="3200" spc="-5" dirty="0">
                <a:latin typeface="Garamond"/>
                <a:cs typeface="Garamond"/>
              </a:rPr>
              <a:t>completed the  test.</a:t>
            </a:r>
            <a:endParaRPr sz="3200">
              <a:latin typeface="Garamond"/>
              <a:cs typeface="Garamon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181141" y="3441500"/>
            <a:ext cx="3743325" cy="14890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5"/>
              </a:spcBef>
            </a:pPr>
            <a:r>
              <a:rPr sz="3200" spc="-10" dirty="0">
                <a:latin typeface="Garamond"/>
                <a:cs typeface="Garamond"/>
              </a:rPr>
              <a:t>Click </a:t>
            </a:r>
            <a:r>
              <a:rPr sz="3200" dirty="0">
                <a:latin typeface="Garamond"/>
                <a:cs typeface="Garamond"/>
              </a:rPr>
              <a:t>the </a:t>
            </a:r>
            <a:r>
              <a:rPr sz="3200" spc="15" dirty="0">
                <a:latin typeface="Garamond"/>
                <a:cs typeface="Garamond"/>
              </a:rPr>
              <a:t>green</a:t>
            </a:r>
            <a:r>
              <a:rPr sz="3200" spc="-55" dirty="0">
                <a:latin typeface="Garamond"/>
                <a:cs typeface="Garamond"/>
              </a:rPr>
              <a:t> </a:t>
            </a:r>
            <a:r>
              <a:rPr sz="3200" b="1" spc="-5" dirty="0">
                <a:solidFill>
                  <a:srgbClr val="3C9770"/>
                </a:solidFill>
                <a:latin typeface="Garamond"/>
                <a:cs typeface="Garamond"/>
              </a:rPr>
              <a:t>Submit  Assessment </a:t>
            </a:r>
            <a:r>
              <a:rPr sz="3200" dirty="0">
                <a:latin typeface="Garamond"/>
                <a:cs typeface="Garamond"/>
              </a:rPr>
              <a:t>button to  </a:t>
            </a:r>
            <a:r>
              <a:rPr sz="3200" spc="-5" dirty="0">
                <a:latin typeface="Garamond"/>
                <a:cs typeface="Garamond"/>
              </a:rPr>
              <a:t>submit </a:t>
            </a:r>
            <a:r>
              <a:rPr sz="3200" spc="-10" dirty="0">
                <a:latin typeface="Garamond"/>
                <a:cs typeface="Garamond"/>
              </a:rPr>
              <a:t>your</a:t>
            </a:r>
            <a:r>
              <a:rPr sz="3200" spc="-25" dirty="0">
                <a:latin typeface="Garamond"/>
                <a:cs typeface="Garamond"/>
              </a:rPr>
              <a:t> </a:t>
            </a:r>
            <a:r>
              <a:rPr sz="3200" spc="-5" dirty="0">
                <a:latin typeface="Garamond"/>
                <a:cs typeface="Garamond"/>
              </a:rPr>
              <a:t>test.</a:t>
            </a:r>
            <a:endParaRPr sz="3200">
              <a:latin typeface="Garamond"/>
              <a:cs typeface="Garamon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645408" y="2313432"/>
            <a:ext cx="416559" cy="471170"/>
          </a:xfrm>
          <a:custGeom>
            <a:avLst/>
            <a:gdLst/>
            <a:ahLst/>
            <a:cxnLst/>
            <a:rect l="l" t="t" r="r" b="b"/>
            <a:pathLst>
              <a:path w="416560" h="471169">
                <a:moveTo>
                  <a:pt x="416051" y="470915"/>
                </a:moveTo>
                <a:lnTo>
                  <a:pt x="0" y="470915"/>
                </a:lnTo>
                <a:lnTo>
                  <a:pt x="0" y="0"/>
                </a:lnTo>
                <a:lnTo>
                  <a:pt x="416051" y="0"/>
                </a:lnTo>
                <a:lnTo>
                  <a:pt x="416051" y="47091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56132" y="731520"/>
            <a:ext cx="6291071" cy="53355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51560" y="726948"/>
            <a:ext cx="6300470" cy="5344795"/>
          </a:xfrm>
          <a:custGeom>
            <a:avLst/>
            <a:gdLst/>
            <a:ahLst/>
            <a:cxnLst/>
            <a:rect l="l" t="t" r="r" b="b"/>
            <a:pathLst>
              <a:path w="6300470" h="5344795">
                <a:moveTo>
                  <a:pt x="0" y="0"/>
                </a:moveTo>
                <a:lnTo>
                  <a:pt x="6300216" y="0"/>
                </a:lnTo>
                <a:lnTo>
                  <a:pt x="6300216" y="5344668"/>
                </a:lnTo>
                <a:lnTo>
                  <a:pt x="0" y="5344668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8399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162323" y="4385462"/>
            <a:ext cx="160020" cy="257810"/>
          </a:xfrm>
          <a:custGeom>
            <a:avLst/>
            <a:gdLst/>
            <a:ahLst/>
            <a:cxnLst/>
            <a:rect l="l" t="t" r="r" b="b"/>
            <a:pathLst>
              <a:path w="160020" h="257810">
                <a:moveTo>
                  <a:pt x="0" y="0"/>
                </a:moveTo>
                <a:lnTo>
                  <a:pt x="160020" y="0"/>
                </a:lnTo>
                <a:lnTo>
                  <a:pt x="160020" y="257556"/>
                </a:lnTo>
                <a:lnTo>
                  <a:pt x="0" y="257556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709705" y="1045875"/>
            <a:ext cx="3321685" cy="3865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3025">
              <a:lnSpc>
                <a:spcPct val="100000"/>
              </a:lnSpc>
              <a:spcBef>
                <a:spcPts val="100"/>
              </a:spcBef>
            </a:pPr>
            <a:r>
              <a:rPr sz="1800" spc="-45" dirty="0">
                <a:latin typeface="Garamond"/>
                <a:cs typeface="Garamond"/>
              </a:rPr>
              <a:t>You </a:t>
            </a:r>
            <a:r>
              <a:rPr sz="1800" spc="-5" dirty="0">
                <a:latin typeface="Garamond"/>
                <a:cs typeface="Garamond"/>
              </a:rPr>
              <a:t>will </a:t>
            </a:r>
            <a:r>
              <a:rPr sz="1800" spc="-15" dirty="0">
                <a:latin typeface="Garamond"/>
                <a:cs typeface="Garamond"/>
              </a:rPr>
              <a:t>receive </a:t>
            </a:r>
            <a:r>
              <a:rPr sz="1800" spc="-10" dirty="0">
                <a:latin typeface="Garamond"/>
                <a:cs typeface="Garamond"/>
              </a:rPr>
              <a:t>your </a:t>
            </a:r>
            <a:r>
              <a:rPr sz="1800" spc="-30" dirty="0">
                <a:latin typeface="Garamond"/>
                <a:cs typeface="Garamond"/>
              </a:rPr>
              <a:t>Test </a:t>
            </a:r>
            <a:r>
              <a:rPr sz="1800" spc="-10" dirty="0">
                <a:latin typeface="Garamond"/>
                <a:cs typeface="Garamond"/>
              </a:rPr>
              <a:t>Results  </a:t>
            </a:r>
            <a:r>
              <a:rPr sz="1800" spc="-5" dirty="0">
                <a:latin typeface="Garamond"/>
                <a:cs typeface="Garamond"/>
              </a:rPr>
              <a:t>when </a:t>
            </a:r>
            <a:r>
              <a:rPr sz="1800" spc="-10" dirty="0">
                <a:latin typeface="Garamond"/>
                <a:cs typeface="Garamond"/>
              </a:rPr>
              <a:t>you </a:t>
            </a:r>
            <a:r>
              <a:rPr sz="1800" spc="-5" dirty="0">
                <a:latin typeface="Garamond"/>
                <a:cs typeface="Garamond"/>
              </a:rPr>
              <a:t>mark </a:t>
            </a:r>
            <a:r>
              <a:rPr sz="1800" spc="-10" dirty="0">
                <a:latin typeface="Garamond"/>
                <a:cs typeface="Garamond"/>
              </a:rPr>
              <a:t>your </a:t>
            </a:r>
            <a:r>
              <a:rPr sz="1800" spc="-5" dirty="0">
                <a:latin typeface="Garamond"/>
                <a:cs typeface="Garamond"/>
              </a:rPr>
              <a:t>test</a:t>
            </a:r>
            <a:r>
              <a:rPr sz="1800" spc="5" dirty="0">
                <a:latin typeface="Garamond"/>
                <a:cs typeface="Garamond"/>
              </a:rPr>
              <a:t> </a:t>
            </a:r>
            <a:r>
              <a:rPr sz="1800" spc="-5" dirty="0">
                <a:latin typeface="Garamond"/>
                <a:cs typeface="Garamond"/>
              </a:rPr>
              <a:t>completed.</a:t>
            </a:r>
            <a:endParaRPr sz="1800">
              <a:latin typeface="Garamond"/>
              <a:cs typeface="Garamond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 marR="59055">
              <a:lnSpc>
                <a:spcPct val="100000"/>
              </a:lnSpc>
            </a:pPr>
            <a:r>
              <a:rPr sz="1800" spc="-35" dirty="0">
                <a:latin typeface="Garamond"/>
                <a:cs typeface="Garamond"/>
              </a:rPr>
              <a:t>Your </a:t>
            </a:r>
            <a:r>
              <a:rPr sz="1800" spc="-5" dirty="0">
                <a:latin typeface="Garamond"/>
                <a:cs typeface="Garamond"/>
              </a:rPr>
              <a:t>Assessment Score will </a:t>
            </a:r>
            <a:r>
              <a:rPr sz="1800" dirty="0">
                <a:latin typeface="Garamond"/>
                <a:cs typeface="Garamond"/>
              </a:rPr>
              <a:t>be  </a:t>
            </a:r>
            <a:r>
              <a:rPr sz="1800" spc="-10" dirty="0">
                <a:latin typeface="Garamond"/>
                <a:cs typeface="Garamond"/>
              </a:rPr>
              <a:t>displayed </a:t>
            </a:r>
            <a:r>
              <a:rPr sz="1800" dirty="0">
                <a:latin typeface="Garamond"/>
                <a:cs typeface="Garamond"/>
              </a:rPr>
              <a:t>at the bottom of </a:t>
            </a:r>
            <a:r>
              <a:rPr sz="1800" spc="-10" dirty="0">
                <a:latin typeface="Garamond"/>
                <a:cs typeface="Garamond"/>
              </a:rPr>
              <a:t>your </a:t>
            </a:r>
            <a:r>
              <a:rPr sz="1800" spc="-30" dirty="0">
                <a:latin typeface="Garamond"/>
                <a:cs typeface="Garamond"/>
              </a:rPr>
              <a:t>Test  </a:t>
            </a:r>
            <a:r>
              <a:rPr sz="1800" spc="-20" dirty="0">
                <a:latin typeface="Garamond"/>
                <a:cs typeface="Garamond"/>
              </a:rPr>
              <a:t>Results.</a:t>
            </a:r>
            <a:endParaRPr sz="1800">
              <a:latin typeface="Garamond"/>
              <a:cs typeface="Garamond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sz="1800" spc="-45" dirty="0">
                <a:latin typeface="Garamond"/>
                <a:cs typeface="Garamond"/>
              </a:rPr>
              <a:t>You </a:t>
            </a:r>
            <a:r>
              <a:rPr sz="1800" spc="-5" dirty="0">
                <a:latin typeface="Garamond"/>
                <a:cs typeface="Garamond"/>
              </a:rPr>
              <a:t>can enter </a:t>
            </a:r>
            <a:r>
              <a:rPr sz="1800" dirty="0">
                <a:latin typeface="Garamond"/>
                <a:cs typeface="Garamond"/>
              </a:rPr>
              <a:t>one </a:t>
            </a:r>
            <a:r>
              <a:rPr sz="1800" spc="-5" dirty="0">
                <a:latin typeface="Garamond"/>
                <a:cs typeface="Garamond"/>
              </a:rPr>
              <a:t>email address </a:t>
            </a:r>
            <a:r>
              <a:rPr sz="1800" dirty="0">
                <a:latin typeface="Garamond"/>
                <a:cs typeface="Garamond"/>
              </a:rPr>
              <a:t>at a  </a:t>
            </a:r>
            <a:r>
              <a:rPr sz="1800" spc="-5" dirty="0">
                <a:latin typeface="Garamond"/>
                <a:cs typeface="Garamond"/>
              </a:rPr>
              <a:t>time </a:t>
            </a:r>
            <a:r>
              <a:rPr sz="1800" dirty="0">
                <a:latin typeface="Garamond"/>
                <a:cs typeface="Garamond"/>
              </a:rPr>
              <a:t>and </a:t>
            </a:r>
            <a:r>
              <a:rPr sz="1800" spc="-15" dirty="0">
                <a:latin typeface="Garamond"/>
                <a:cs typeface="Garamond"/>
              </a:rPr>
              <a:t>click </a:t>
            </a:r>
            <a:r>
              <a:rPr sz="1800" dirty="0">
                <a:latin typeface="Garamond"/>
                <a:cs typeface="Garamond"/>
              </a:rPr>
              <a:t>the </a:t>
            </a:r>
            <a:r>
              <a:rPr sz="1800" b="1" dirty="0">
                <a:solidFill>
                  <a:srgbClr val="3C9770"/>
                </a:solidFill>
                <a:latin typeface="Garamond"/>
                <a:cs typeface="Garamond"/>
              </a:rPr>
              <a:t>Send </a:t>
            </a:r>
            <a:r>
              <a:rPr sz="1800" b="1" spc="-5" dirty="0">
                <a:solidFill>
                  <a:srgbClr val="3C9770"/>
                </a:solidFill>
                <a:latin typeface="Garamond"/>
                <a:cs typeface="Garamond"/>
              </a:rPr>
              <a:t>These  Results </a:t>
            </a:r>
            <a:r>
              <a:rPr sz="1800" b="1" spc="-85" dirty="0">
                <a:solidFill>
                  <a:srgbClr val="3C9770"/>
                </a:solidFill>
                <a:latin typeface="Garamond"/>
                <a:cs typeface="Garamond"/>
              </a:rPr>
              <a:t>To </a:t>
            </a:r>
            <a:r>
              <a:rPr sz="1800" b="1" spc="-5" dirty="0">
                <a:solidFill>
                  <a:srgbClr val="3C9770"/>
                </a:solidFill>
                <a:latin typeface="Garamond"/>
                <a:cs typeface="Garamond"/>
              </a:rPr>
              <a:t>My Email </a:t>
            </a:r>
            <a:r>
              <a:rPr sz="1800" dirty="0">
                <a:latin typeface="Garamond"/>
                <a:cs typeface="Garamond"/>
              </a:rPr>
              <a:t>green</a:t>
            </a:r>
            <a:r>
              <a:rPr sz="1800" spc="60" dirty="0">
                <a:latin typeface="Garamond"/>
                <a:cs typeface="Garamond"/>
              </a:rPr>
              <a:t> </a:t>
            </a:r>
            <a:r>
              <a:rPr sz="1800" spc="-5" dirty="0">
                <a:latin typeface="Garamond"/>
                <a:cs typeface="Garamond"/>
              </a:rPr>
              <a:t>button.</a:t>
            </a:r>
            <a:endParaRPr sz="1800">
              <a:latin typeface="Garamond"/>
              <a:cs typeface="Garamond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 marR="147320">
              <a:lnSpc>
                <a:spcPct val="100000"/>
              </a:lnSpc>
            </a:pPr>
            <a:r>
              <a:rPr sz="1800" spc="-5" dirty="0">
                <a:latin typeface="Garamond"/>
                <a:cs typeface="Garamond"/>
              </a:rPr>
              <a:t>Once </a:t>
            </a:r>
            <a:r>
              <a:rPr sz="1800" spc="-10" dirty="0">
                <a:latin typeface="Garamond"/>
                <a:cs typeface="Garamond"/>
              </a:rPr>
              <a:t>you </a:t>
            </a:r>
            <a:r>
              <a:rPr sz="1800" spc="-5" dirty="0">
                <a:latin typeface="Garamond"/>
                <a:cs typeface="Garamond"/>
              </a:rPr>
              <a:t>are finished, </a:t>
            </a:r>
            <a:r>
              <a:rPr sz="1800" dirty="0">
                <a:latin typeface="Garamond"/>
                <a:cs typeface="Garamond"/>
              </a:rPr>
              <a:t>log off the  </a:t>
            </a:r>
            <a:r>
              <a:rPr sz="1800" spc="-5" dirty="0">
                <a:latin typeface="Garamond"/>
                <a:cs typeface="Garamond"/>
              </a:rPr>
              <a:t>browser </a:t>
            </a:r>
            <a:r>
              <a:rPr sz="1800" spc="-10" dirty="0">
                <a:latin typeface="Garamond"/>
                <a:cs typeface="Garamond"/>
              </a:rPr>
              <a:t>by clicking </a:t>
            </a:r>
            <a:r>
              <a:rPr sz="1800" dirty="0">
                <a:latin typeface="Garamond"/>
                <a:cs typeface="Garamond"/>
              </a:rPr>
              <a:t>the </a:t>
            </a:r>
            <a:r>
              <a:rPr sz="1800" spc="-5" dirty="0">
                <a:latin typeface="Garamond"/>
                <a:cs typeface="Garamond"/>
              </a:rPr>
              <a:t>red </a:t>
            </a:r>
            <a:r>
              <a:rPr sz="1800" dirty="0">
                <a:solidFill>
                  <a:srgbClr val="F2F2F2"/>
                </a:solidFill>
                <a:latin typeface="Garamond"/>
                <a:cs typeface="Garamond"/>
              </a:rPr>
              <a:t>X </a:t>
            </a:r>
            <a:r>
              <a:rPr sz="1800" dirty="0">
                <a:latin typeface="Garamond"/>
                <a:cs typeface="Garamond"/>
              </a:rPr>
              <a:t>at the  </a:t>
            </a:r>
            <a:r>
              <a:rPr sz="1800" spc="-5" dirty="0">
                <a:latin typeface="Garamond"/>
                <a:cs typeface="Garamond"/>
              </a:rPr>
              <a:t>upper right </a:t>
            </a:r>
            <a:r>
              <a:rPr sz="1800" dirty="0">
                <a:latin typeface="Garamond"/>
                <a:cs typeface="Garamond"/>
              </a:rPr>
              <a:t>corner of the</a:t>
            </a:r>
            <a:r>
              <a:rPr sz="1800" spc="114" dirty="0">
                <a:latin typeface="Garamond"/>
                <a:cs typeface="Garamond"/>
              </a:rPr>
              <a:t> </a:t>
            </a:r>
            <a:r>
              <a:rPr sz="1800" spc="-10" dirty="0">
                <a:latin typeface="Garamond"/>
                <a:cs typeface="Garamond"/>
              </a:rPr>
              <a:t>monitor.</a:t>
            </a:r>
            <a:endParaRPr sz="18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19757" y="1173280"/>
            <a:ext cx="6440170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3840"/>
              </a:lnSpc>
              <a:spcBef>
                <a:spcPts val="105"/>
              </a:spcBef>
            </a:pPr>
            <a:r>
              <a:rPr sz="3200" b="1" spc="-90" dirty="0">
                <a:latin typeface="Garamond"/>
                <a:cs typeface="Garamond"/>
              </a:rPr>
              <a:t>You </a:t>
            </a:r>
            <a:r>
              <a:rPr sz="3200" b="1" spc="10" dirty="0">
                <a:latin typeface="Garamond"/>
                <a:cs typeface="Garamond"/>
              </a:rPr>
              <a:t>are </a:t>
            </a:r>
            <a:r>
              <a:rPr sz="3200" b="1" spc="-15" dirty="0">
                <a:latin typeface="Garamond"/>
                <a:cs typeface="Garamond"/>
              </a:rPr>
              <a:t>now </a:t>
            </a:r>
            <a:r>
              <a:rPr sz="3200" b="1" spc="5" dirty="0">
                <a:latin typeface="Garamond"/>
                <a:cs typeface="Garamond"/>
              </a:rPr>
              <a:t>ready </a:t>
            </a:r>
            <a:r>
              <a:rPr sz="3200" b="1" spc="-5" dirty="0">
                <a:latin typeface="Garamond"/>
                <a:cs typeface="Garamond"/>
              </a:rPr>
              <a:t>to </a:t>
            </a:r>
            <a:r>
              <a:rPr sz="3200" b="1" spc="20" dirty="0">
                <a:latin typeface="Garamond"/>
                <a:cs typeface="Garamond"/>
              </a:rPr>
              <a:t>start </a:t>
            </a:r>
            <a:r>
              <a:rPr sz="3200" b="1" spc="-5" dirty="0">
                <a:latin typeface="Garamond"/>
                <a:cs typeface="Garamond"/>
              </a:rPr>
              <a:t>the</a:t>
            </a:r>
            <a:r>
              <a:rPr sz="3200" b="1" spc="-25" dirty="0">
                <a:latin typeface="Garamond"/>
                <a:cs typeface="Garamond"/>
              </a:rPr>
              <a:t> </a:t>
            </a:r>
            <a:r>
              <a:rPr sz="3200" b="1" spc="-5" dirty="0">
                <a:latin typeface="Garamond"/>
                <a:cs typeface="Garamond"/>
              </a:rPr>
              <a:t>test.</a:t>
            </a:r>
            <a:endParaRPr sz="3200">
              <a:latin typeface="Garamond"/>
              <a:cs typeface="Garamond"/>
            </a:endParaRPr>
          </a:p>
          <a:p>
            <a:pPr algn="ctr">
              <a:lnSpc>
                <a:spcPct val="100000"/>
              </a:lnSpc>
            </a:pPr>
            <a:r>
              <a:rPr sz="3200" b="1" spc="-20" dirty="0">
                <a:latin typeface="Garamond"/>
                <a:cs typeface="Garamond"/>
              </a:rPr>
              <a:t>Log </a:t>
            </a:r>
            <a:r>
              <a:rPr sz="3200" b="1" spc="-5" dirty="0">
                <a:latin typeface="Garamond"/>
                <a:cs typeface="Garamond"/>
              </a:rPr>
              <a:t>onto this </a:t>
            </a:r>
            <a:r>
              <a:rPr sz="3200" b="1" spc="-20" dirty="0">
                <a:latin typeface="Garamond"/>
                <a:cs typeface="Garamond"/>
              </a:rPr>
              <a:t>website </a:t>
            </a:r>
            <a:r>
              <a:rPr sz="3200" b="1" spc="-5" dirty="0">
                <a:latin typeface="Garamond"/>
                <a:cs typeface="Garamond"/>
              </a:rPr>
              <a:t>to </a:t>
            </a:r>
            <a:r>
              <a:rPr sz="3200" b="1" spc="-15" dirty="0">
                <a:latin typeface="Garamond"/>
                <a:cs typeface="Garamond"/>
              </a:rPr>
              <a:t>take </a:t>
            </a:r>
            <a:r>
              <a:rPr sz="3200" b="1" spc="-5" dirty="0">
                <a:latin typeface="Garamond"/>
                <a:cs typeface="Garamond"/>
              </a:rPr>
              <a:t>the</a:t>
            </a:r>
            <a:r>
              <a:rPr sz="3200" b="1" spc="25" dirty="0">
                <a:latin typeface="Garamond"/>
                <a:cs typeface="Garamond"/>
              </a:rPr>
              <a:t> </a:t>
            </a:r>
            <a:r>
              <a:rPr sz="3200" b="1" spc="-5" dirty="0">
                <a:latin typeface="Garamond"/>
                <a:cs typeface="Garamond"/>
              </a:rPr>
              <a:t>test.</a:t>
            </a:r>
            <a:endParaRPr sz="32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52505" y="3297036"/>
            <a:ext cx="84416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u="heavy" spc="-10" dirty="0">
                <a:solidFill>
                  <a:srgbClr val="A8BF4D"/>
                </a:solidFill>
                <a:uFill>
                  <a:solidFill>
                    <a:srgbClr val="A8BF4D"/>
                  </a:solidFill>
                </a:uFill>
                <a:latin typeface="Garamond"/>
                <a:cs typeface="Garamond"/>
                <a:hlinkClick r:id="rId2"/>
              </a:rPr>
              <a:t>https://ctetechnicalskillsassessments.azed.gov/student</a:t>
            </a:r>
            <a:endParaRPr sz="28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79940" y="1261522"/>
            <a:ext cx="8474075" cy="56515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2090"/>
              </a:lnSpc>
              <a:spcBef>
                <a:spcPts val="225"/>
              </a:spcBef>
            </a:pPr>
            <a:r>
              <a:rPr sz="1800" b="1" i="1" spc="-10" dirty="0">
                <a:latin typeface="Arial"/>
                <a:cs typeface="Arial"/>
              </a:rPr>
              <a:t>Read </a:t>
            </a:r>
            <a:r>
              <a:rPr sz="1800" b="1" i="1" dirty="0">
                <a:latin typeface="Arial"/>
                <a:cs typeface="Arial"/>
              </a:rPr>
              <a:t>the </a:t>
            </a:r>
            <a:r>
              <a:rPr sz="1800" b="1" i="1" spc="-5" dirty="0">
                <a:latin typeface="Arial"/>
                <a:cs typeface="Arial"/>
              </a:rPr>
              <a:t>Student Security </a:t>
            </a:r>
            <a:r>
              <a:rPr sz="1800" b="1" i="1" spc="-10" dirty="0">
                <a:latin typeface="Arial"/>
                <a:cs typeface="Arial"/>
              </a:rPr>
              <a:t>Agreement screen </a:t>
            </a:r>
            <a:r>
              <a:rPr sz="1800" b="1" i="1" spc="-5" dirty="0">
                <a:latin typeface="Arial"/>
                <a:cs typeface="Arial"/>
              </a:rPr>
              <a:t>which </a:t>
            </a:r>
            <a:r>
              <a:rPr sz="1800" b="1" i="1" spc="-10" dirty="0">
                <a:latin typeface="Arial"/>
                <a:cs typeface="Arial"/>
              </a:rPr>
              <a:t>states </a:t>
            </a:r>
            <a:r>
              <a:rPr sz="1800" b="1" i="1" dirty="0">
                <a:latin typeface="Arial"/>
                <a:cs typeface="Arial"/>
              </a:rPr>
              <a:t>the </a:t>
            </a:r>
            <a:r>
              <a:rPr sz="1800" b="1" i="1" spc="-5" dirty="0">
                <a:latin typeface="Arial"/>
                <a:cs typeface="Arial"/>
              </a:rPr>
              <a:t>rules </a:t>
            </a:r>
            <a:r>
              <a:rPr sz="1800" b="1" i="1" dirty="0">
                <a:latin typeface="Arial"/>
                <a:cs typeface="Arial"/>
              </a:rPr>
              <a:t>for </a:t>
            </a:r>
            <a:r>
              <a:rPr sz="1800" b="1" i="1" spc="-5" dirty="0">
                <a:latin typeface="Arial"/>
                <a:cs typeface="Arial"/>
              </a:rPr>
              <a:t>taking  </a:t>
            </a:r>
            <a:r>
              <a:rPr sz="1800" b="1" i="1" dirty="0">
                <a:latin typeface="Arial"/>
                <a:cs typeface="Arial"/>
              </a:rPr>
              <a:t>the </a:t>
            </a:r>
            <a:r>
              <a:rPr sz="1800" b="1" i="1" spc="-10" dirty="0">
                <a:latin typeface="Arial"/>
                <a:cs typeface="Arial"/>
              </a:rPr>
              <a:t>assessment. </a:t>
            </a:r>
            <a:r>
              <a:rPr sz="1800" b="1" i="1" spc="-25" dirty="0">
                <a:latin typeface="Arial"/>
                <a:cs typeface="Arial"/>
              </a:rPr>
              <a:t>You </a:t>
            </a:r>
            <a:r>
              <a:rPr sz="1800" b="1" i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must</a:t>
            </a:r>
            <a:r>
              <a:rPr sz="1800" b="1" i="1" spc="-5" dirty="0">
                <a:latin typeface="Arial"/>
                <a:cs typeface="Arial"/>
              </a:rPr>
              <a:t> click </a:t>
            </a:r>
            <a:r>
              <a:rPr sz="1800" b="1" i="1" dirty="0">
                <a:latin typeface="Arial"/>
                <a:cs typeface="Arial"/>
              </a:rPr>
              <a:t>the </a:t>
            </a:r>
            <a:r>
              <a:rPr sz="1800" b="1" i="1" spc="-5" dirty="0">
                <a:latin typeface="Arial"/>
                <a:cs typeface="Arial"/>
              </a:rPr>
              <a:t>green </a:t>
            </a:r>
            <a:r>
              <a:rPr sz="1800" b="1" i="1" dirty="0">
                <a:solidFill>
                  <a:srgbClr val="00B050"/>
                </a:solidFill>
                <a:latin typeface="Arial"/>
                <a:cs typeface="Arial"/>
              </a:rPr>
              <a:t>I </a:t>
            </a:r>
            <a:r>
              <a:rPr sz="1800" b="1" i="1" spc="-5" dirty="0">
                <a:solidFill>
                  <a:srgbClr val="00B050"/>
                </a:solidFill>
                <a:latin typeface="Arial"/>
                <a:cs typeface="Arial"/>
              </a:rPr>
              <a:t>Agree </a:t>
            </a:r>
            <a:r>
              <a:rPr sz="1800" b="1" i="1" dirty="0">
                <a:latin typeface="Arial"/>
                <a:cs typeface="Arial"/>
              </a:rPr>
              <a:t>button to </a:t>
            </a:r>
            <a:r>
              <a:rPr sz="1800" b="1" i="1" spc="-5" dirty="0">
                <a:latin typeface="Arial"/>
                <a:cs typeface="Arial"/>
              </a:rPr>
              <a:t>move</a:t>
            </a:r>
            <a:r>
              <a:rPr sz="1800" b="1" i="1" spc="-40" dirty="0">
                <a:latin typeface="Arial"/>
                <a:cs typeface="Arial"/>
              </a:rPr>
              <a:t> </a:t>
            </a:r>
            <a:r>
              <a:rPr sz="1800" b="1" i="1" dirty="0">
                <a:latin typeface="Arial"/>
                <a:cs typeface="Arial"/>
              </a:rPr>
              <a:t>on.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700783" y="2234183"/>
            <a:ext cx="8860535" cy="3383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689354" y="2222754"/>
            <a:ext cx="8883650" cy="3406140"/>
          </a:xfrm>
          <a:custGeom>
            <a:avLst/>
            <a:gdLst/>
            <a:ahLst/>
            <a:cxnLst/>
            <a:rect l="l" t="t" r="r" b="b"/>
            <a:pathLst>
              <a:path w="8883650" h="3406140">
                <a:moveTo>
                  <a:pt x="0" y="0"/>
                </a:moveTo>
                <a:lnTo>
                  <a:pt x="8883396" y="0"/>
                </a:lnTo>
                <a:lnTo>
                  <a:pt x="8883396" y="3406140"/>
                </a:lnTo>
                <a:lnTo>
                  <a:pt x="0" y="3406140"/>
                </a:lnTo>
                <a:lnTo>
                  <a:pt x="0" y="0"/>
                </a:lnTo>
                <a:close/>
              </a:path>
            </a:pathLst>
          </a:custGeom>
          <a:ln w="22860">
            <a:solidFill>
              <a:srgbClr val="8399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15924" y="943355"/>
            <a:ext cx="6271259" cy="50352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11352" y="938783"/>
            <a:ext cx="6280785" cy="5044440"/>
          </a:xfrm>
          <a:custGeom>
            <a:avLst/>
            <a:gdLst/>
            <a:ahLst/>
            <a:cxnLst/>
            <a:rect l="l" t="t" r="r" b="b"/>
            <a:pathLst>
              <a:path w="6280784" h="5044440">
                <a:moveTo>
                  <a:pt x="0" y="0"/>
                </a:moveTo>
                <a:lnTo>
                  <a:pt x="6280404" y="0"/>
                </a:lnTo>
                <a:lnTo>
                  <a:pt x="6280404" y="5044440"/>
                </a:lnTo>
                <a:lnTo>
                  <a:pt x="0" y="5044440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8399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532484" y="1608406"/>
            <a:ext cx="3660775" cy="29514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Garamond"/>
                <a:cs typeface="Garamond"/>
              </a:rPr>
              <a:t>Enter </a:t>
            </a:r>
            <a:r>
              <a:rPr sz="3200" spc="-10" dirty="0">
                <a:latin typeface="Garamond"/>
                <a:cs typeface="Garamond"/>
              </a:rPr>
              <a:t>your </a:t>
            </a:r>
            <a:r>
              <a:rPr sz="3200" dirty="0">
                <a:latin typeface="Garamond"/>
                <a:cs typeface="Garamond"/>
              </a:rPr>
              <a:t>Student</a:t>
            </a:r>
            <a:r>
              <a:rPr sz="3200" spc="-60" dirty="0">
                <a:latin typeface="Garamond"/>
                <a:cs typeface="Garamond"/>
              </a:rPr>
              <a:t> </a:t>
            </a:r>
            <a:r>
              <a:rPr sz="3200" spc="-90" dirty="0">
                <a:latin typeface="Garamond"/>
                <a:cs typeface="Garamond"/>
              </a:rPr>
              <a:t>ID,  </a:t>
            </a:r>
            <a:r>
              <a:rPr sz="3200" spc="-25" dirty="0">
                <a:latin typeface="Garamond"/>
                <a:cs typeface="Garamond"/>
              </a:rPr>
              <a:t>Password, </a:t>
            </a:r>
            <a:r>
              <a:rPr sz="3200" spc="10" dirty="0">
                <a:latin typeface="Garamond"/>
                <a:cs typeface="Garamond"/>
              </a:rPr>
              <a:t>Birth </a:t>
            </a:r>
            <a:r>
              <a:rPr sz="3200" spc="-10" dirty="0">
                <a:latin typeface="Garamond"/>
                <a:cs typeface="Garamond"/>
              </a:rPr>
              <a:t>Date,  </a:t>
            </a:r>
            <a:r>
              <a:rPr sz="3200" spc="-5" dirty="0">
                <a:latin typeface="Garamond"/>
                <a:cs typeface="Garamond"/>
              </a:rPr>
              <a:t>and last</a:t>
            </a:r>
            <a:r>
              <a:rPr sz="3200" dirty="0">
                <a:latin typeface="Garamond"/>
                <a:cs typeface="Garamond"/>
              </a:rPr>
              <a:t> </a:t>
            </a:r>
            <a:r>
              <a:rPr sz="3200" spc="-15" dirty="0">
                <a:latin typeface="Garamond"/>
                <a:cs typeface="Garamond"/>
              </a:rPr>
              <a:t>name.</a:t>
            </a:r>
            <a:endParaRPr sz="3200">
              <a:latin typeface="Garamond"/>
              <a:cs typeface="Garamond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300">
              <a:latin typeface="Times New Roman"/>
              <a:cs typeface="Times New Roman"/>
            </a:endParaRPr>
          </a:p>
          <a:p>
            <a:pPr marL="12700">
              <a:lnSpc>
                <a:spcPts val="3840"/>
              </a:lnSpc>
            </a:pPr>
            <a:r>
              <a:rPr sz="3200" spc="-10" dirty="0">
                <a:latin typeface="Garamond"/>
                <a:cs typeface="Garamond"/>
              </a:rPr>
              <a:t>Click </a:t>
            </a:r>
            <a:r>
              <a:rPr sz="3200" dirty="0">
                <a:latin typeface="Garamond"/>
                <a:cs typeface="Garamond"/>
              </a:rPr>
              <a:t>the </a:t>
            </a:r>
            <a:r>
              <a:rPr sz="3200" spc="15" dirty="0">
                <a:latin typeface="Garamond"/>
                <a:cs typeface="Garamond"/>
              </a:rPr>
              <a:t>green</a:t>
            </a:r>
            <a:r>
              <a:rPr sz="3200" spc="-40" dirty="0">
                <a:latin typeface="Garamond"/>
                <a:cs typeface="Garamond"/>
              </a:rPr>
              <a:t> </a:t>
            </a:r>
            <a:r>
              <a:rPr sz="3200" b="1" spc="-10" dirty="0">
                <a:solidFill>
                  <a:srgbClr val="3C9770"/>
                </a:solidFill>
                <a:latin typeface="Garamond"/>
                <a:cs typeface="Garamond"/>
              </a:rPr>
              <a:t>Login</a:t>
            </a:r>
            <a:endParaRPr sz="3200">
              <a:latin typeface="Garamond"/>
              <a:cs typeface="Garamond"/>
            </a:endParaRPr>
          </a:p>
          <a:p>
            <a:pPr marL="12700">
              <a:lnSpc>
                <a:spcPct val="100000"/>
              </a:lnSpc>
            </a:pPr>
            <a:r>
              <a:rPr sz="3200" spc="-5" dirty="0">
                <a:latin typeface="Garamond"/>
                <a:cs typeface="Garamond"/>
              </a:rPr>
              <a:t>button.</a:t>
            </a:r>
            <a:endParaRPr sz="32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69864" y="1124013"/>
            <a:ext cx="9289415" cy="9721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14999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Please </a:t>
            </a:r>
            <a:r>
              <a:rPr sz="1800" dirty="0">
                <a:latin typeface="Arial"/>
                <a:cs typeface="Arial"/>
              </a:rPr>
              <a:t>verify </a:t>
            </a:r>
            <a:r>
              <a:rPr sz="1800" spc="-5" dirty="0">
                <a:latin typeface="Arial"/>
                <a:cs typeface="Arial"/>
              </a:rPr>
              <a:t>this is </a:t>
            </a:r>
            <a:r>
              <a:rPr sz="1800" spc="-10" dirty="0">
                <a:latin typeface="Arial"/>
                <a:cs typeface="Arial"/>
              </a:rPr>
              <a:t>your </a:t>
            </a:r>
            <a:r>
              <a:rPr sz="1800" dirty="0">
                <a:latin typeface="Arial"/>
                <a:cs typeface="Arial"/>
              </a:rPr>
              <a:t>name </a:t>
            </a:r>
            <a:r>
              <a:rPr sz="1800" spc="-10" dirty="0">
                <a:latin typeface="Arial"/>
                <a:cs typeface="Arial"/>
              </a:rPr>
              <a:t>and </a:t>
            </a:r>
            <a:r>
              <a:rPr sz="1800" spc="-5" dirty="0">
                <a:latin typeface="Arial"/>
                <a:cs typeface="Arial"/>
              </a:rPr>
              <a:t>assessment. </a:t>
            </a:r>
            <a:r>
              <a:rPr sz="1800" dirty="0">
                <a:latin typeface="Arial"/>
                <a:cs typeface="Arial"/>
              </a:rPr>
              <a:t>If </a:t>
            </a:r>
            <a:r>
              <a:rPr sz="1800" spc="-5" dirty="0">
                <a:latin typeface="Arial"/>
                <a:cs typeface="Arial"/>
              </a:rPr>
              <a:t>it is correct, click the </a:t>
            </a:r>
            <a:r>
              <a:rPr sz="1800" spc="-10" dirty="0">
                <a:latin typeface="Arial"/>
                <a:cs typeface="Arial"/>
              </a:rPr>
              <a:t>green </a:t>
            </a:r>
            <a:r>
              <a:rPr sz="1800" b="1" spc="-40" dirty="0">
                <a:solidFill>
                  <a:srgbClr val="3C9770"/>
                </a:solidFill>
                <a:latin typeface="Arial"/>
                <a:cs typeface="Arial"/>
              </a:rPr>
              <a:t>Yes </a:t>
            </a:r>
            <a:r>
              <a:rPr sz="1800" spc="-5" dirty="0">
                <a:latin typeface="Arial"/>
                <a:cs typeface="Arial"/>
              </a:rPr>
              <a:t>button.  </a:t>
            </a:r>
            <a:r>
              <a:rPr sz="1800" dirty="0">
                <a:latin typeface="Arial"/>
                <a:cs typeface="Arial"/>
              </a:rPr>
              <a:t>If </a:t>
            </a:r>
            <a:r>
              <a:rPr sz="1800" spc="-5" dirty="0">
                <a:latin typeface="Arial"/>
                <a:cs typeface="Arial"/>
              </a:rPr>
              <a:t>this is </a:t>
            </a:r>
            <a:r>
              <a:rPr sz="1800" spc="-10" dirty="0">
                <a:latin typeface="Arial"/>
                <a:cs typeface="Arial"/>
              </a:rPr>
              <a:t>not your </a:t>
            </a:r>
            <a:r>
              <a:rPr sz="1800" spc="-5" dirty="0">
                <a:latin typeface="Arial"/>
                <a:cs typeface="Arial"/>
              </a:rPr>
              <a:t>information, raise </a:t>
            </a:r>
            <a:r>
              <a:rPr sz="1800" spc="-10" dirty="0">
                <a:latin typeface="Arial"/>
                <a:cs typeface="Arial"/>
              </a:rPr>
              <a:t>your hand. </a:t>
            </a:r>
            <a:r>
              <a:rPr sz="1800" spc="-5" dirty="0">
                <a:latin typeface="Arial"/>
                <a:cs typeface="Arial"/>
              </a:rPr>
              <a:t>Once you click the </a:t>
            </a:r>
            <a:r>
              <a:rPr sz="1800" b="1" spc="-35" dirty="0">
                <a:solidFill>
                  <a:srgbClr val="3C9770"/>
                </a:solidFill>
                <a:latin typeface="Arial"/>
                <a:cs typeface="Arial"/>
              </a:rPr>
              <a:t>Yes </a:t>
            </a:r>
            <a:r>
              <a:rPr sz="1800" spc="-5" dirty="0">
                <a:latin typeface="Arial"/>
                <a:cs typeface="Arial"/>
              </a:rPr>
              <a:t>button the first  </a:t>
            </a:r>
            <a:r>
              <a:rPr sz="1800" spc="-10" dirty="0">
                <a:latin typeface="Arial"/>
                <a:cs typeface="Arial"/>
              </a:rPr>
              <a:t>question </a:t>
            </a:r>
            <a:r>
              <a:rPr sz="1800" spc="-15" dirty="0">
                <a:latin typeface="Arial"/>
                <a:cs typeface="Arial"/>
              </a:rPr>
              <a:t>will </a:t>
            </a:r>
            <a:r>
              <a:rPr sz="1800" spc="-10" dirty="0">
                <a:latin typeface="Arial"/>
                <a:cs typeface="Arial"/>
              </a:rPr>
              <a:t>display and </a:t>
            </a:r>
            <a:r>
              <a:rPr sz="1800" spc="-5" dirty="0">
                <a:latin typeface="Arial"/>
                <a:cs typeface="Arial"/>
              </a:rPr>
              <a:t>the test time</a:t>
            </a:r>
            <a:r>
              <a:rPr sz="1800" spc="135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starts.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21051" y="2535936"/>
            <a:ext cx="6068364" cy="238903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316479" y="2531364"/>
            <a:ext cx="6068695" cy="2395855"/>
          </a:xfrm>
          <a:custGeom>
            <a:avLst/>
            <a:gdLst/>
            <a:ahLst/>
            <a:cxnLst/>
            <a:rect l="l" t="t" r="r" b="b"/>
            <a:pathLst>
              <a:path w="6068695" h="2395854">
                <a:moveTo>
                  <a:pt x="0" y="0"/>
                </a:moveTo>
                <a:lnTo>
                  <a:pt x="6068568" y="0"/>
                </a:lnTo>
                <a:lnTo>
                  <a:pt x="6068568" y="2395728"/>
                </a:lnTo>
                <a:lnTo>
                  <a:pt x="0" y="2395728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8399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95983" y="2421635"/>
            <a:ext cx="9407525" cy="0"/>
          </a:xfrm>
          <a:custGeom>
            <a:avLst/>
            <a:gdLst/>
            <a:ahLst/>
            <a:cxnLst/>
            <a:rect l="l" t="t" r="r" b="b"/>
            <a:pathLst>
              <a:path w="9407525">
                <a:moveTo>
                  <a:pt x="0" y="0"/>
                </a:moveTo>
                <a:lnTo>
                  <a:pt x="9407296" y="0"/>
                </a:lnTo>
              </a:path>
            </a:pathLst>
          </a:custGeom>
          <a:ln w="15240">
            <a:solidFill>
              <a:srgbClr val="8399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295400" y="981455"/>
            <a:ext cx="9601200" cy="1304925"/>
          </a:xfrm>
          <a:prstGeom prst="rect">
            <a:avLst/>
          </a:prstGeom>
          <a:solidFill>
            <a:srgbClr val="C1D66B"/>
          </a:solidFill>
        </p:spPr>
        <p:txBody>
          <a:bodyPr vert="horz" wrap="square" lIns="0" tIns="1270" rIns="0" bIns="0" rtlCol="0">
            <a:spAutoFit/>
          </a:bodyPr>
          <a:lstStyle/>
          <a:p>
            <a:pPr marL="1787525" marR="1781810" indent="847090">
              <a:lnSpc>
                <a:spcPct val="100000"/>
              </a:lnSpc>
              <a:spcBef>
                <a:spcPts val="10"/>
              </a:spcBef>
            </a:pPr>
            <a:r>
              <a:rPr sz="4000" b="1" spc="-5" dirty="0">
                <a:solidFill>
                  <a:srgbClr val="212121"/>
                </a:solidFill>
                <a:latin typeface="Garamond"/>
                <a:cs typeface="Garamond"/>
              </a:rPr>
              <a:t>WELCOME to </a:t>
            </a:r>
            <a:r>
              <a:rPr sz="4000" b="1" spc="-35" dirty="0">
                <a:solidFill>
                  <a:srgbClr val="212121"/>
                </a:solidFill>
                <a:latin typeface="Garamond"/>
                <a:cs typeface="Garamond"/>
              </a:rPr>
              <a:t>your  </a:t>
            </a:r>
            <a:r>
              <a:rPr sz="4000" b="1" spc="-45" dirty="0">
                <a:solidFill>
                  <a:srgbClr val="212121"/>
                </a:solidFill>
                <a:latin typeface="Garamond"/>
                <a:cs typeface="Garamond"/>
              </a:rPr>
              <a:t>Technical </a:t>
            </a:r>
            <a:r>
              <a:rPr sz="4000" b="1" spc="-5" dirty="0">
                <a:solidFill>
                  <a:srgbClr val="212121"/>
                </a:solidFill>
                <a:latin typeface="Garamond"/>
                <a:cs typeface="Garamond"/>
              </a:rPr>
              <a:t>Skills</a:t>
            </a:r>
            <a:r>
              <a:rPr sz="4000" b="1" spc="10" dirty="0">
                <a:solidFill>
                  <a:srgbClr val="212121"/>
                </a:solidFill>
                <a:latin typeface="Garamond"/>
                <a:cs typeface="Garamond"/>
              </a:rPr>
              <a:t> </a:t>
            </a:r>
            <a:r>
              <a:rPr sz="4000" b="1" spc="-5" dirty="0">
                <a:solidFill>
                  <a:srgbClr val="212121"/>
                </a:solidFill>
                <a:latin typeface="Garamond"/>
                <a:cs typeface="Garamond"/>
              </a:rPr>
              <a:t>Assessment</a:t>
            </a:r>
            <a:endParaRPr sz="40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95400" y="2763011"/>
            <a:ext cx="9601200" cy="2821305"/>
          </a:xfrm>
          <a:custGeom>
            <a:avLst/>
            <a:gdLst/>
            <a:ahLst/>
            <a:cxnLst/>
            <a:rect l="l" t="t" r="r" b="b"/>
            <a:pathLst>
              <a:path w="9601200" h="2821304">
                <a:moveTo>
                  <a:pt x="0" y="0"/>
                </a:moveTo>
                <a:lnTo>
                  <a:pt x="9601200" y="0"/>
                </a:lnTo>
                <a:lnTo>
                  <a:pt x="9601200" y="2820924"/>
                </a:lnTo>
                <a:lnTo>
                  <a:pt x="0" y="2820924"/>
                </a:lnTo>
                <a:lnTo>
                  <a:pt x="0" y="0"/>
                </a:lnTo>
                <a:close/>
              </a:path>
            </a:pathLst>
          </a:custGeom>
          <a:solidFill>
            <a:srgbClr val="C1D66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374142" y="2708389"/>
            <a:ext cx="9403715" cy="2618740"/>
          </a:xfrm>
          <a:prstGeom prst="rect">
            <a:avLst/>
          </a:prstGeom>
        </p:spPr>
        <p:txBody>
          <a:bodyPr vert="horz" wrap="square" lIns="0" tIns="75565" rIns="0" bIns="0" rtlCol="0">
            <a:spAutoFit/>
          </a:bodyPr>
          <a:lstStyle/>
          <a:p>
            <a:pPr marL="12700" marR="5080">
              <a:lnSpc>
                <a:spcPts val="4000"/>
              </a:lnSpc>
              <a:spcBef>
                <a:spcPts val="595"/>
              </a:spcBef>
            </a:pPr>
            <a:r>
              <a:rPr sz="3700" b="1" spc="-75" dirty="0">
                <a:solidFill>
                  <a:srgbClr val="212121"/>
                </a:solidFill>
                <a:latin typeface="Garamond"/>
                <a:cs typeface="Garamond"/>
              </a:rPr>
              <a:t>Today </a:t>
            </a:r>
            <a:r>
              <a:rPr sz="3700" b="1" spc="-45" dirty="0">
                <a:solidFill>
                  <a:srgbClr val="212121"/>
                </a:solidFill>
                <a:latin typeface="Garamond"/>
                <a:cs typeface="Garamond"/>
              </a:rPr>
              <a:t>you </a:t>
            </a:r>
            <a:r>
              <a:rPr sz="3700" b="1" spc="-5" dirty="0">
                <a:solidFill>
                  <a:srgbClr val="212121"/>
                </a:solidFill>
                <a:latin typeface="Garamond"/>
                <a:cs typeface="Garamond"/>
              </a:rPr>
              <a:t>will </a:t>
            </a:r>
            <a:r>
              <a:rPr sz="3700" b="1" spc="-25" dirty="0">
                <a:solidFill>
                  <a:srgbClr val="212121"/>
                </a:solidFill>
                <a:latin typeface="Garamond"/>
                <a:cs typeface="Garamond"/>
              </a:rPr>
              <a:t>answer </a:t>
            </a:r>
            <a:r>
              <a:rPr sz="3700" b="1" spc="-10" dirty="0">
                <a:solidFill>
                  <a:srgbClr val="212121"/>
                </a:solidFill>
                <a:latin typeface="Garamond"/>
                <a:cs typeface="Garamond"/>
              </a:rPr>
              <a:t>100 </a:t>
            </a:r>
            <a:r>
              <a:rPr sz="3700" b="1" spc="-5" dirty="0">
                <a:solidFill>
                  <a:srgbClr val="212121"/>
                </a:solidFill>
                <a:latin typeface="Garamond"/>
                <a:cs typeface="Garamond"/>
              </a:rPr>
              <a:t>multiple-choice  </a:t>
            </a:r>
            <a:r>
              <a:rPr sz="3700" b="1" spc="-10" dirty="0">
                <a:solidFill>
                  <a:srgbClr val="212121"/>
                </a:solidFill>
                <a:latin typeface="Garamond"/>
                <a:cs typeface="Garamond"/>
              </a:rPr>
              <a:t>questions </a:t>
            </a:r>
            <a:r>
              <a:rPr sz="3700" b="1" spc="-20" dirty="0">
                <a:solidFill>
                  <a:srgbClr val="212121"/>
                </a:solidFill>
                <a:latin typeface="Garamond"/>
                <a:cs typeface="Garamond"/>
              </a:rPr>
              <a:t>about </a:t>
            </a:r>
            <a:r>
              <a:rPr sz="3700" b="1" spc="-5" dirty="0">
                <a:solidFill>
                  <a:srgbClr val="212121"/>
                </a:solidFill>
                <a:latin typeface="Garamond"/>
                <a:cs typeface="Garamond"/>
              </a:rPr>
              <a:t>what </a:t>
            </a:r>
            <a:r>
              <a:rPr sz="3700" b="1" spc="-45" dirty="0">
                <a:solidFill>
                  <a:srgbClr val="212121"/>
                </a:solidFill>
                <a:latin typeface="Garamond"/>
                <a:cs typeface="Garamond"/>
              </a:rPr>
              <a:t>you </a:t>
            </a:r>
            <a:r>
              <a:rPr sz="3700" b="1" spc="-30" dirty="0">
                <a:solidFill>
                  <a:srgbClr val="212121"/>
                </a:solidFill>
                <a:latin typeface="Garamond"/>
                <a:cs typeface="Garamond"/>
              </a:rPr>
              <a:t>have </a:t>
            </a:r>
            <a:r>
              <a:rPr sz="3700" b="1" spc="15" dirty="0">
                <a:solidFill>
                  <a:srgbClr val="212121"/>
                </a:solidFill>
                <a:latin typeface="Garamond"/>
                <a:cs typeface="Garamond"/>
              </a:rPr>
              <a:t>learned </a:t>
            </a:r>
            <a:r>
              <a:rPr sz="3700" b="1" spc="-5" dirty="0">
                <a:solidFill>
                  <a:srgbClr val="212121"/>
                </a:solidFill>
                <a:latin typeface="Garamond"/>
                <a:cs typeface="Garamond"/>
              </a:rPr>
              <a:t>in </a:t>
            </a:r>
            <a:r>
              <a:rPr sz="3700" b="1" spc="-35" dirty="0">
                <a:solidFill>
                  <a:srgbClr val="212121"/>
                </a:solidFill>
                <a:latin typeface="Garamond"/>
                <a:cs typeface="Garamond"/>
              </a:rPr>
              <a:t>your  </a:t>
            </a:r>
            <a:r>
              <a:rPr sz="3700" b="1" spc="-5" dirty="0">
                <a:solidFill>
                  <a:srgbClr val="212121"/>
                </a:solidFill>
                <a:latin typeface="Garamond"/>
                <a:cs typeface="Garamond"/>
              </a:rPr>
              <a:t>CTE </a:t>
            </a:r>
            <a:r>
              <a:rPr sz="3700" b="1" dirty="0">
                <a:solidFill>
                  <a:srgbClr val="212121"/>
                </a:solidFill>
                <a:latin typeface="Garamond"/>
                <a:cs typeface="Garamond"/>
              </a:rPr>
              <a:t>program. </a:t>
            </a:r>
            <a:r>
              <a:rPr sz="3700" b="1" spc="5" dirty="0">
                <a:solidFill>
                  <a:srgbClr val="212121"/>
                </a:solidFill>
                <a:latin typeface="Garamond"/>
                <a:cs typeface="Garamond"/>
              </a:rPr>
              <a:t>The </a:t>
            </a:r>
            <a:r>
              <a:rPr sz="3700" b="1" spc="-5" dirty="0">
                <a:solidFill>
                  <a:srgbClr val="212121"/>
                </a:solidFill>
                <a:latin typeface="Garamond"/>
                <a:cs typeface="Garamond"/>
              </a:rPr>
              <a:t>test is </a:t>
            </a:r>
            <a:r>
              <a:rPr sz="3700" b="1" spc="-10" dirty="0">
                <a:solidFill>
                  <a:srgbClr val="212121"/>
                </a:solidFill>
                <a:latin typeface="Garamond"/>
                <a:cs typeface="Garamond"/>
              </a:rPr>
              <a:t>not </a:t>
            </a:r>
            <a:r>
              <a:rPr sz="3700" b="1" spc="-5" dirty="0">
                <a:solidFill>
                  <a:srgbClr val="212121"/>
                </a:solidFill>
                <a:latin typeface="Garamond"/>
                <a:cs typeface="Garamond"/>
              </a:rPr>
              <a:t>timed so </a:t>
            </a:r>
            <a:r>
              <a:rPr sz="3700" b="1" spc="-45" dirty="0">
                <a:solidFill>
                  <a:srgbClr val="212121"/>
                </a:solidFill>
                <a:latin typeface="Garamond"/>
                <a:cs typeface="Garamond"/>
              </a:rPr>
              <a:t>you </a:t>
            </a:r>
            <a:r>
              <a:rPr sz="3700" b="1" spc="-5" dirty="0">
                <a:solidFill>
                  <a:srgbClr val="212121"/>
                </a:solidFill>
                <a:latin typeface="Garamond"/>
                <a:cs typeface="Garamond"/>
              </a:rPr>
              <a:t>will  </a:t>
            </a:r>
            <a:r>
              <a:rPr sz="3700" b="1" spc="-30" dirty="0">
                <a:solidFill>
                  <a:srgbClr val="212121"/>
                </a:solidFill>
                <a:latin typeface="Garamond"/>
                <a:cs typeface="Garamond"/>
              </a:rPr>
              <a:t>have </a:t>
            </a:r>
            <a:r>
              <a:rPr sz="3700" b="1" spc="-5" dirty="0">
                <a:solidFill>
                  <a:srgbClr val="212121"/>
                </a:solidFill>
                <a:latin typeface="Garamond"/>
                <a:cs typeface="Garamond"/>
              </a:rPr>
              <a:t>all the time </a:t>
            </a:r>
            <a:r>
              <a:rPr sz="3700" b="1" spc="-45" dirty="0">
                <a:solidFill>
                  <a:srgbClr val="212121"/>
                </a:solidFill>
                <a:latin typeface="Garamond"/>
                <a:cs typeface="Garamond"/>
              </a:rPr>
              <a:t>you </a:t>
            </a:r>
            <a:r>
              <a:rPr sz="3700" b="1" spc="-10" dirty="0">
                <a:solidFill>
                  <a:srgbClr val="212121"/>
                </a:solidFill>
                <a:latin typeface="Garamond"/>
                <a:cs typeface="Garamond"/>
              </a:rPr>
              <a:t>need </a:t>
            </a:r>
            <a:r>
              <a:rPr sz="3700" b="1" spc="-5" dirty="0">
                <a:solidFill>
                  <a:srgbClr val="212121"/>
                </a:solidFill>
                <a:latin typeface="Garamond"/>
                <a:cs typeface="Garamond"/>
              </a:rPr>
              <a:t>to </a:t>
            </a:r>
            <a:r>
              <a:rPr sz="3700" b="1" spc="-10" dirty="0">
                <a:solidFill>
                  <a:srgbClr val="212121"/>
                </a:solidFill>
                <a:latin typeface="Garamond"/>
                <a:cs typeface="Garamond"/>
              </a:rPr>
              <a:t>select </a:t>
            </a:r>
            <a:r>
              <a:rPr sz="3700" b="1" spc="-5" dirty="0">
                <a:solidFill>
                  <a:srgbClr val="212121"/>
                </a:solidFill>
                <a:latin typeface="Garamond"/>
                <a:cs typeface="Garamond"/>
              </a:rPr>
              <a:t>the </a:t>
            </a:r>
            <a:r>
              <a:rPr sz="3700" b="1" spc="15" dirty="0">
                <a:solidFill>
                  <a:srgbClr val="212121"/>
                </a:solidFill>
                <a:latin typeface="Garamond"/>
                <a:cs typeface="Garamond"/>
              </a:rPr>
              <a:t>correct  </a:t>
            </a:r>
            <a:r>
              <a:rPr sz="3700" b="1" spc="-15" dirty="0">
                <a:solidFill>
                  <a:srgbClr val="212121"/>
                </a:solidFill>
                <a:latin typeface="Garamond"/>
                <a:cs typeface="Garamond"/>
              </a:rPr>
              <a:t>answers.</a:t>
            </a:r>
            <a:endParaRPr sz="37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7941" y="937890"/>
            <a:ext cx="9356090" cy="1701164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 marR="5080">
              <a:lnSpc>
                <a:spcPts val="4320"/>
              </a:lnSpc>
              <a:spcBef>
                <a:spcPts val="434"/>
              </a:spcBef>
            </a:pPr>
            <a:r>
              <a:rPr sz="3800" b="1" i="1" spc="-150" dirty="0">
                <a:latin typeface="Garamond"/>
                <a:cs typeface="Garamond"/>
              </a:rPr>
              <a:t>When </a:t>
            </a:r>
            <a:r>
              <a:rPr sz="3800" b="1" i="1" spc="-210" dirty="0">
                <a:latin typeface="Garamond"/>
                <a:cs typeface="Garamond"/>
              </a:rPr>
              <a:t>you </a:t>
            </a:r>
            <a:r>
              <a:rPr sz="3800" b="1" i="1" spc="-100" dirty="0">
                <a:latin typeface="Garamond"/>
                <a:cs typeface="Garamond"/>
              </a:rPr>
              <a:t>finish, </a:t>
            </a:r>
            <a:r>
              <a:rPr sz="3800" b="1" i="1" spc="-210" dirty="0">
                <a:latin typeface="Garamond"/>
                <a:cs typeface="Garamond"/>
              </a:rPr>
              <a:t>you </a:t>
            </a:r>
            <a:r>
              <a:rPr sz="3800" b="1" i="1" spc="-105" dirty="0">
                <a:latin typeface="Garamond"/>
                <a:cs typeface="Garamond"/>
              </a:rPr>
              <a:t>will </a:t>
            </a:r>
            <a:r>
              <a:rPr sz="3800" b="1" i="1" spc="-200" dirty="0">
                <a:latin typeface="Garamond"/>
                <a:cs typeface="Garamond"/>
              </a:rPr>
              <a:t>be </a:t>
            </a:r>
            <a:r>
              <a:rPr sz="3800" b="1" i="1" spc="-155" dirty="0">
                <a:latin typeface="Garamond"/>
                <a:cs typeface="Garamond"/>
              </a:rPr>
              <a:t>able </a:t>
            </a:r>
            <a:r>
              <a:rPr sz="3800" b="1" i="1" spc="-105" dirty="0">
                <a:latin typeface="Garamond"/>
                <a:cs typeface="Garamond"/>
              </a:rPr>
              <a:t>to </a:t>
            </a:r>
            <a:r>
              <a:rPr sz="3800" b="1" i="1" spc="-135" dirty="0">
                <a:latin typeface="Garamond"/>
                <a:cs typeface="Garamond"/>
              </a:rPr>
              <a:t>view </a:t>
            </a:r>
            <a:r>
              <a:rPr sz="3800" b="1" i="1" spc="-130" dirty="0">
                <a:latin typeface="Garamond"/>
                <a:cs typeface="Garamond"/>
              </a:rPr>
              <a:t>your  </a:t>
            </a:r>
            <a:r>
              <a:rPr sz="3800" b="1" i="1" spc="-105" dirty="0">
                <a:latin typeface="Garamond"/>
                <a:cs typeface="Garamond"/>
              </a:rPr>
              <a:t>results </a:t>
            </a:r>
            <a:r>
              <a:rPr sz="3800" b="1" i="1" spc="-170" dirty="0">
                <a:latin typeface="Garamond"/>
                <a:cs typeface="Garamond"/>
              </a:rPr>
              <a:t>and </a:t>
            </a:r>
            <a:r>
              <a:rPr sz="3800" b="1" i="1" spc="-150" dirty="0">
                <a:latin typeface="Garamond"/>
                <a:cs typeface="Garamond"/>
              </a:rPr>
              <a:t>send </a:t>
            </a:r>
            <a:r>
              <a:rPr sz="3800" b="1" i="1" spc="-175" dirty="0">
                <a:latin typeface="Garamond"/>
                <a:cs typeface="Garamond"/>
              </a:rPr>
              <a:t>them </a:t>
            </a:r>
            <a:r>
              <a:rPr sz="3800" b="1" i="1" spc="-105" dirty="0">
                <a:latin typeface="Garamond"/>
                <a:cs typeface="Garamond"/>
              </a:rPr>
              <a:t>to </a:t>
            </a:r>
            <a:r>
              <a:rPr sz="3800" b="1" i="1" spc="-130" dirty="0">
                <a:latin typeface="Garamond"/>
                <a:cs typeface="Garamond"/>
              </a:rPr>
              <a:t>your </a:t>
            </a:r>
            <a:r>
              <a:rPr sz="3800" b="1" i="1" spc="-114" dirty="0">
                <a:latin typeface="Garamond"/>
                <a:cs typeface="Garamond"/>
              </a:rPr>
              <a:t>school </a:t>
            </a:r>
            <a:r>
              <a:rPr sz="3800" b="1" i="1" spc="-110" dirty="0">
                <a:latin typeface="Garamond"/>
                <a:cs typeface="Garamond"/>
              </a:rPr>
              <a:t>or </a:t>
            </a:r>
            <a:r>
              <a:rPr sz="3800" b="1" i="1" spc="-100" dirty="0">
                <a:latin typeface="Garamond"/>
                <a:cs typeface="Garamond"/>
              </a:rPr>
              <a:t>personal  </a:t>
            </a:r>
            <a:r>
              <a:rPr sz="3800" b="1" i="1" spc="-120" dirty="0">
                <a:latin typeface="Garamond"/>
                <a:cs typeface="Garamond"/>
              </a:rPr>
              <a:t>email</a:t>
            </a:r>
            <a:r>
              <a:rPr sz="3800" b="1" i="1" spc="55" dirty="0">
                <a:latin typeface="Garamond"/>
                <a:cs typeface="Garamond"/>
              </a:rPr>
              <a:t> </a:t>
            </a:r>
            <a:r>
              <a:rPr sz="3800" b="1" i="1" spc="-80" dirty="0">
                <a:latin typeface="Garamond"/>
                <a:cs typeface="Garamond"/>
              </a:rPr>
              <a:t>address.</a:t>
            </a:r>
            <a:endParaRPr sz="3800">
              <a:latin typeface="Garamond"/>
              <a:cs typeface="Garamond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24940" marR="919480" indent="339725">
              <a:lnSpc>
                <a:spcPct val="110400"/>
              </a:lnSpc>
              <a:spcBef>
                <a:spcPts val="95"/>
              </a:spcBef>
            </a:pPr>
            <a:r>
              <a:rPr spc="-135" dirty="0"/>
              <a:t>DO </a:t>
            </a:r>
            <a:r>
              <a:rPr spc="-220" dirty="0"/>
              <a:t>NOT </a:t>
            </a:r>
            <a:r>
              <a:rPr spc="-135" dirty="0"/>
              <a:t>CLOSE </a:t>
            </a:r>
            <a:r>
              <a:rPr spc="-170" dirty="0"/>
              <a:t>THE </a:t>
            </a:r>
            <a:r>
              <a:rPr spc="-135" dirty="0"/>
              <a:t>BROWSER </a:t>
            </a:r>
            <a:r>
              <a:rPr u="none" spc="-135" dirty="0"/>
              <a:t> </a:t>
            </a:r>
            <a:r>
              <a:rPr spc="-140" dirty="0"/>
              <a:t>UNTIL </a:t>
            </a:r>
            <a:r>
              <a:rPr spc="-190" dirty="0"/>
              <a:t>YOUR </a:t>
            </a:r>
            <a:r>
              <a:rPr spc="-155" dirty="0"/>
              <a:t>TEST </a:t>
            </a:r>
            <a:r>
              <a:rPr spc="-120" dirty="0"/>
              <a:t>IS</a:t>
            </a:r>
            <a:r>
              <a:rPr spc="-315" dirty="0"/>
              <a:t> </a:t>
            </a:r>
            <a:r>
              <a:rPr spc="-120" dirty="0"/>
              <a:t>SUBMITTED.</a:t>
            </a:r>
          </a:p>
          <a:p>
            <a:pPr marL="12700" marR="5080">
              <a:lnSpc>
                <a:spcPts val="4320"/>
              </a:lnSpc>
              <a:spcBef>
                <a:spcPts val="385"/>
              </a:spcBef>
            </a:pPr>
            <a:r>
              <a:rPr sz="3800" u="none" spc="-155" dirty="0">
                <a:solidFill>
                  <a:srgbClr val="000000"/>
                </a:solidFill>
              </a:rPr>
              <a:t>Paper, </a:t>
            </a:r>
            <a:r>
              <a:rPr sz="3800" u="none" spc="-105" dirty="0">
                <a:solidFill>
                  <a:srgbClr val="000000"/>
                </a:solidFill>
              </a:rPr>
              <a:t>pencils, </a:t>
            </a:r>
            <a:r>
              <a:rPr sz="3800" u="none" spc="-170" dirty="0">
                <a:solidFill>
                  <a:srgbClr val="000000"/>
                </a:solidFill>
              </a:rPr>
              <a:t>and </a:t>
            </a:r>
            <a:r>
              <a:rPr sz="3800" u="none" spc="-110" dirty="0">
                <a:solidFill>
                  <a:srgbClr val="000000"/>
                </a:solidFill>
              </a:rPr>
              <a:t>User </a:t>
            </a:r>
            <a:r>
              <a:rPr sz="3800" u="none" spc="-140" dirty="0">
                <a:solidFill>
                  <a:srgbClr val="000000"/>
                </a:solidFill>
              </a:rPr>
              <a:t>ID </a:t>
            </a:r>
            <a:r>
              <a:rPr sz="3800" u="none" spc="-130" dirty="0">
                <a:solidFill>
                  <a:srgbClr val="000000"/>
                </a:solidFill>
              </a:rPr>
              <a:t>cards </a:t>
            </a:r>
            <a:r>
              <a:rPr sz="3800" u="none" spc="-105" dirty="0">
                <a:solidFill>
                  <a:srgbClr val="000000"/>
                </a:solidFill>
              </a:rPr>
              <a:t>will </a:t>
            </a:r>
            <a:r>
              <a:rPr sz="3800" u="none" spc="-200" dirty="0">
                <a:solidFill>
                  <a:srgbClr val="000000"/>
                </a:solidFill>
              </a:rPr>
              <a:t>be </a:t>
            </a:r>
            <a:r>
              <a:rPr sz="3800" u="none" spc="-105" dirty="0">
                <a:solidFill>
                  <a:srgbClr val="000000"/>
                </a:solidFill>
              </a:rPr>
              <a:t>turned  </a:t>
            </a:r>
            <a:r>
              <a:rPr sz="3800" u="none" spc="-165" dirty="0">
                <a:solidFill>
                  <a:srgbClr val="000000"/>
                </a:solidFill>
              </a:rPr>
              <a:t>in </a:t>
            </a:r>
            <a:r>
              <a:rPr sz="3800" u="none" spc="-120" dirty="0">
                <a:solidFill>
                  <a:srgbClr val="000000"/>
                </a:solidFill>
              </a:rPr>
              <a:t>at </a:t>
            </a:r>
            <a:r>
              <a:rPr sz="3800" u="none" spc="-155" dirty="0">
                <a:solidFill>
                  <a:srgbClr val="000000"/>
                </a:solidFill>
              </a:rPr>
              <a:t>the </a:t>
            </a:r>
            <a:r>
              <a:rPr sz="3800" u="none" spc="-110" dirty="0">
                <a:solidFill>
                  <a:srgbClr val="000000"/>
                </a:solidFill>
              </a:rPr>
              <a:t>conclusion </a:t>
            </a:r>
            <a:r>
              <a:rPr sz="3800" u="none" spc="-50" dirty="0">
                <a:solidFill>
                  <a:srgbClr val="000000"/>
                </a:solidFill>
              </a:rPr>
              <a:t>of </a:t>
            </a:r>
            <a:r>
              <a:rPr sz="3800" u="none" spc="-155" dirty="0">
                <a:solidFill>
                  <a:srgbClr val="000000"/>
                </a:solidFill>
              </a:rPr>
              <a:t>the </a:t>
            </a:r>
            <a:r>
              <a:rPr sz="3800" u="none" spc="-105" dirty="0">
                <a:solidFill>
                  <a:srgbClr val="000000"/>
                </a:solidFill>
              </a:rPr>
              <a:t>test. </a:t>
            </a:r>
            <a:r>
              <a:rPr sz="3800" u="none" spc="-204" dirty="0">
                <a:solidFill>
                  <a:srgbClr val="000000"/>
                </a:solidFill>
              </a:rPr>
              <a:t>Now </a:t>
            </a:r>
            <a:r>
              <a:rPr sz="3800" u="none" spc="-120" dirty="0">
                <a:solidFill>
                  <a:srgbClr val="000000"/>
                </a:solidFill>
              </a:rPr>
              <a:t>let’s </a:t>
            </a:r>
            <a:r>
              <a:rPr sz="3800" u="none" spc="-140" dirty="0">
                <a:solidFill>
                  <a:srgbClr val="000000"/>
                </a:solidFill>
              </a:rPr>
              <a:t>talk  </a:t>
            </a:r>
            <a:r>
              <a:rPr sz="3800" u="none" spc="-130" dirty="0">
                <a:solidFill>
                  <a:srgbClr val="000000"/>
                </a:solidFill>
              </a:rPr>
              <a:t>about </a:t>
            </a:r>
            <a:r>
              <a:rPr sz="3800" u="none" spc="-155" dirty="0">
                <a:solidFill>
                  <a:srgbClr val="000000"/>
                </a:solidFill>
              </a:rPr>
              <a:t>the </a:t>
            </a:r>
            <a:r>
              <a:rPr sz="3800" u="none" spc="-105" dirty="0">
                <a:solidFill>
                  <a:srgbClr val="000000"/>
                </a:solidFill>
              </a:rPr>
              <a:t>assessment </a:t>
            </a:r>
            <a:r>
              <a:rPr sz="3800" u="none" spc="-210" dirty="0">
                <a:solidFill>
                  <a:srgbClr val="000000"/>
                </a:solidFill>
              </a:rPr>
              <a:t>you </a:t>
            </a:r>
            <a:r>
              <a:rPr sz="3800" u="none" spc="-110" dirty="0">
                <a:solidFill>
                  <a:srgbClr val="000000"/>
                </a:solidFill>
              </a:rPr>
              <a:t>will </a:t>
            </a:r>
            <a:r>
              <a:rPr sz="3800" u="none" spc="-195" dirty="0">
                <a:solidFill>
                  <a:srgbClr val="000000"/>
                </a:solidFill>
              </a:rPr>
              <a:t>be</a:t>
            </a:r>
            <a:r>
              <a:rPr sz="3800" u="none" spc="-305" dirty="0">
                <a:solidFill>
                  <a:srgbClr val="000000"/>
                </a:solidFill>
              </a:rPr>
              <a:t> </a:t>
            </a:r>
            <a:r>
              <a:rPr sz="3800" u="none" spc="-135" dirty="0">
                <a:solidFill>
                  <a:srgbClr val="000000"/>
                </a:solidFill>
              </a:rPr>
              <a:t>taking.</a:t>
            </a:r>
            <a:endParaRPr sz="3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25500" y="665501"/>
            <a:ext cx="370712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85" dirty="0">
                <a:latin typeface="Century Gothic"/>
                <a:cs typeface="Century Gothic"/>
              </a:rPr>
              <a:t>Sample</a:t>
            </a:r>
            <a:r>
              <a:rPr sz="3600" b="1" spc="-55" dirty="0">
                <a:latin typeface="Century Gothic"/>
                <a:cs typeface="Century Gothic"/>
              </a:rPr>
              <a:t> </a:t>
            </a:r>
            <a:r>
              <a:rPr sz="3600" b="1" spc="-30" dirty="0">
                <a:latin typeface="Century Gothic"/>
                <a:cs typeface="Century Gothic"/>
              </a:rPr>
              <a:t>Question</a:t>
            </a:r>
            <a:endParaRPr sz="36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95883" y="1327403"/>
            <a:ext cx="10965180" cy="0"/>
          </a:xfrm>
          <a:custGeom>
            <a:avLst/>
            <a:gdLst/>
            <a:ahLst/>
            <a:cxnLst/>
            <a:rect l="l" t="t" r="r" b="b"/>
            <a:pathLst>
              <a:path w="10965180">
                <a:moveTo>
                  <a:pt x="0" y="0"/>
                </a:moveTo>
                <a:lnTo>
                  <a:pt x="10964849" y="0"/>
                </a:lnTo>
              </a:path>
            </a:pathLst>
          </a:custGeom>
          <a:ln w="88392">
            <a:solidFill>
              <a:srgbClr val="8399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344860" y="1485723"/>
            <a:ext cx="4259580" cy="19456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Garamond"/>
                <a:cs typeface="Garamond"/>
              </a:rPr>
              <a:t>Question </a:t>
            </a:r>
            <a:r>
              <a:rPr sz="1800" dirty="0">
                <a:latin typeface="Garamond"/>
                <a:cs typeface="Garamond"/>
              </a:rPr>
              <a:t>1 of</a:t>
            </a:r>
            <a:r>
              <a:rPr sz="1800" spc="204" dirty="0">
                <a:latin typeface="Garamond"/>
                <a:cs typeface="Garamond"/>
              </a:rPr>
              <a:t> </a:t>
            </a:r>
            <a:r>
              <a:rPr sz="1800" spc="-5" dirty="0">
                <a:latin typeface="Garamond"/>
                <a:cs typeface="Garamond"/>
              </a:rPr>
              <a:t>100</a:t>
            </a:r>
            <a:endParaRPr sz="1800">
              <a:latin typeface="Garamond"/>
              <a:cs typeface="Garamond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Garamond"/>
                <a:cs typeface="Garamond"/>
              </a:rPr>
              <a:t>What </a:t>
            </a:r>
            <a:r>
              <a:rPr sz="1800" spc="-5" dirty="0">
                <a:latin typeface="Garamond"/>
                <a:cs typeface="Garamond"/>
              </a:rPr>
              <a:t>are </a:t>
            </a:r>
            <a:r>
              <a:rPr sz="1800" dirty="0">
                <a:latin typeface="Garamond"/>
                <a:cs typeface="Garamond"/>
              </a:rPr>
              <a:t>the </a:t>
            </a:r>
            <a:r>
              <a:rPr sz="1800" spc="-5" dirty="0">
                <a:latin typeface="Garamond"/>
                <a:cs typeface="Garamond"/>
              </a:rPr>
              <a:t>three colors </a:t>
            </a:r>
            <a:r>
              <a:rPr sz="1800" dirty="0">
                <a:latin typeface="Garamond"/>
                <a:cs typeface="Garamond"/>
              </a:rPr>
              <a:t>of the </a:t>
            </a:r>
            <a:r>
              <a:rPr sz="1800" spc="-5" dirty="0">
                <a:latin typeface="Garamond"/>
                <a:cs typeface="Garamond"/>
              </a:rPr>
              <a:t>American</a:t>
            </a:r>
            <a:r>
              <a:rPr sz="1800" spc="-280" dirty="0">
                <a:latin typeface="Garamond"/>
                <a:cs typeface="Garamond"/>
              </a:rPr>
              <a:t> </a:t>
            </a:r>
            <a:r>
              <a:rPr sz="1800" dirty="0">
                <a:latin typeface="Garamond"/>
                <a:cs typeface="Garamond"/>
              </a:rPr>
              <a:t>flag?</a:t>
            </a:r>
            <a:endParaRPr sz="1800">
              <a:latin typeface="Garamond"/>
              <a:cs typeface="Garamond"/>
            </a:endParaRPr>
          </a:p>
          <a:p>
            <a:pPr marL="299085" indent="-286385">
              <a:lnSpc>
                <a:spcPct val="100000"/>
              </a:lnSpc>
              <a:buFont typeface="Courier New"/>
              <a:buChar char="o"/>
              <a:tabLst>
                <a:tab pos="299720" algn="l"/>
              </a:tabLst>
            </a:pPr>
            <a:r>
              <a:rPr sz="1800" spc="-15" dirty="0">
                <a:latin typeface="Garamond"/>
                <a:cs typeface="Garamond"/>
              </a:rPr>
              <a:t>Red, </a:t>
            </a:r>
            <a:r>
              <a:rPr sz="1800" spc="-5" dirty="0">
                <a:latin typeface="Garamond"/>
                <a:cs typeface="Garamond"/>
              </a:rPr>
              <a:t>white, </a:t>
            </a:r>
            <a:r>
              <a:rPr sz="1800" dirty="0">
                <a:latin typeface="Garamond"/>
                <a:cs typeface="Garamond"/>
              </a:rPr>
              <a:t>and</a:t>
            </a:r>
            <a:r>
              <a:rPr sz="1800" spc="10" dirty="0">
                <a:latin typeface="Garamond"/>
                <a:cs typeface="Garamond"/>
              </a:rPr>
              <a:t> </a:t>
            </a:r>
            <a:r>
              <a:rPr sz="1800" dirty="0">
                <a:latin typeface="Garamond"/>
                <a:cs typeface="Garamond"/>
              </a:rPr>
              <a:t>green</a:t>
            </a:r>
            <a:endParaRPr sz="1800">
              <a:latin typeface="Garamond"/>
              <a:cs typeface="Garamond"/>
            </a:endParaRPr>
          </a:p>
          <a:p>
            <a:pPr marL="299085" indent="-286385">
              <a:lnSpc>
                <a:spcPct val="100000"/>
              </a:lnSpc>
              <a:buFont typeface="Courier New"/>
              <a:buChar char="o"/>
              <a:tabLst>
                <a:tab pos="299720" algn="l"/>
              </a:tabLst>
            </a:pPr>
            <a:r>
              <a:rPr sz="1800" spc="-15" dirty="0">
                <a:latin typeface="Garamond"/>
                <a:cs typeface="Garamond"/>
              </a:rPr>
              <a:t>Red, </a:t>
            </a:r>
            <a:r>
              <a:rPr sz="1800" spc="-5" dirty="0">
                <a:latin typeface="Garamond"/>
                <a:cs typeface="Garamond"/>
              </a:rPr>
              <a:t>white, </a:t>
            </a:r>
            <a:r>
              <a:rPr sz="1800" dirty="0">
                <a:latin typeface="Garamond"/>
                <a:cs typeface="Garamond"/>
              </a:rPr>
              <a:t>and</a:t>
            </a:r>
            <a:r>
              <a:rPr sz="1800" spc="10" dirty="0">
                <a:latin typeface="Garamond"/>
                <a:cs typeface="Garamond"/>
              </a:rPr>
              <a:t> </a:t>
            </a:r>
            <a:r>
              <a:rPr sz="1800" spc="-5" dirty="0">
                <a:latin typeface="Garamond"/>
                <a:cs typeface="Garamond"/>
              </a:rPr>
              <a:t>blue</a:t>
            </a:r>
            <a:endParaRPr sz="1800">
              <a:latin typeface="Garamond"/>
              <a:cs typeface="Garamond"/>
            </a:endParaRPr>
          </a:p>
          <a:p>
            <a:pPr marL="299085" indent="-286385">
              <a:lnSpc>
                <a:spcPct val="100000"/>
              </a:lnSpc>
              <a:buFont typeface="Courier New"/>
              <a:buChar char="o"/>
              <a:tabLst>
                <a:tab pos="299720" algn="l"/>
              </a:tabLst>
            </a:pPr>
            <a:r>
              <a:rPr sz="1800" spc="-55" dirty="0">
                <a:latin typeface="Garamond"/>
                <a:cs typeface="Garamond"/>
              </a:rPr>
              <a:t>Yellow, </a:t>
            </a:r>
            <a:r>
              <a:rPr sz="1800" spc="-5" dirty="0">
                <a:latin typeface="Garamond"/>
                <a:cs typeface="Garamond"/>
              </a:rPr>
              <a:t>white, </a:t>
            </a:r>
            <a:r>
              <a:rPr sz="1800" dirty="0">
                <a:latin typeface="Garamond"/>
                <a:cs typeface="Garamond"/>
              </a:rPr>
              <a:t>and</a:t>
            </a:r>
            <a:r>
              <a:rPr sz="1800" spc="70" dirty="0">
                <a:latin typeface="Garamond"/>
                <a:cs typeface="Garamond"/>
              </a:rPr>
              <a:t> </a:t>
            </a:r>
            <a:r>
              <a:rPr sz="1800" spc="-10" dirty="0">
                <a:latin typeface="Garamond"/>
                <a:cs typeface="Garamond"/>
              </a:rPr>
              <a:t>black</a:t>
            </a:r>
            <a:endParaRPr sz="1800">
              <a:latin typeface="Garamond"/>
              <a:cs typeface="Garamond"/>
            </a:endParaRPr>
          </a:p>
          <a:p>
            <a:pPr marL="299085" indent="-286385">
              <a:lnSpc>
                <a:spcPct val="100000"/>
              </a:lnSpc>
              <a:buFont typeface="Courier New"/>
              <a:buChar char="o"/>
              <a:tabLst>
                <a:tab pos="299720" algn="l"/>
              </a:tabLst>
            </a:pPr>
            <a:r>
              <a:rPr sz="1800" spc="-55" dirty="0">
                <a:latin typeface="Garamond"/>
                <a:cs typeface="Garamond"/>
              </a:rPr>
              <a:t>Yellow, </a:t>
            </a:r>
            <a:r>
              <a:rPr sz="1800" spc="-5" dirty="0">
                <a:latin typeface="Garamond"/>
                <a:cs typeface="Garamond"/>
              </a:rPr>
              <a:t>white, </a:t>
            </a:r>
            <a:r>
              <a:rPr sz="1800" dirty="0">
                <a:latin typeface="Garamond"/>
                <a:cs typeface="Garamond"/>
              </a:rPr>
              <a:t>and</a:t>
            </a:r>
            <a:r>
              <a:rPr sz="1800" spc="70" dirty="0">
                <a:latin typeface="Garamond"/>
                <a:cs typeface="Garamond"/>
              </a:rPr>
              <a:t> </a:t>
            </a:r>
            <a:r>
              <a:rPr sz="1800" dirty="0">
                <a:latin typeface="Garamond"/>
                <a:cs typeface="Garamond"/>
              </a:rPr>
              <a:t>purple</a:t>
            </a:r>
            <a:endParaRPr sz="1800">
              <a:latin typeface="Garamond"/>
              <a:cs typeface="Garamond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170176" y="3838955"/>
            <a:ext cx="5876543" cy="12664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53312" y="1855318"/>
            <a:ext cx="2449195" cy="3258185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99060" marR="106680" indent="91440" algn="just">
              <a:lnSpc>
                <a:spcPct val="101200"/>
              </a:lnSpc>
              <a:spcBef>
                <a:spcPts val="50"/>
              </a:spcBef>
            </a:pPr>
            <a:r>
              <a:rPr sz="4200" b="1" i="1" spc="-135" dirty="0">
                <a:solidFill>
                  <a:srgbClr val="212121"/>
                </a:solidFill>
                <a:latin typeface="Garamond"/>
                <a:cs typeface="Garamond"/>
              </a:rPr>
              <a:t>There </a:t>
            </a:r>
            <a:r>
              <a:rPr sz="4200" b="1" i="1" spc="-150" dirty="0">
                <a:solidFill>
                  <a:srgbClr val="212121"/>
                </a:solidFill>
                <a:latin typeface="Garamond"/>
                <a:cs typeface="Garamond"/>
              </a:rPr>
              <a:t>are  </a:t>
            </a:r>
            <a:r>
              <a:rPr sz="4200" b="1" i="1" spc="-130" dirty="0">
                <a:solidFill>
                  <a:srgbClr val="212121"/>
                </a:solidFill>
                <a:latin typeface="Garamond"/>
                <a:cs typeface="Garamond"/>
              </a:rPr>
              <a:t>three </a:t>
            </a:r>
            <a:r>
              <a:rPr sz="4200" b="1" i="1" spc="-185" dirty="0">
                <a:solidFill>
                  <a:srgbClr val="212121"/>
                </a:solidFill>
                <a:latin typeface="Garamond"/>
                <a:cs typeface="Garamond"/>
              </a:rPr>
              <a:t>ways  </a:t>
            </a:r>
            <a:r>
              <a:rPr sz="4200" b="1" i="1" spc="-110" dirty="0">
                <a:solidFill>
                  <a:srgbClr val="212121"/>
                </a:solidFill>
                <a:latin typeface="Garamond"/>
                <a:cs typeface="Garamond"/>
              </a:rPr>
              <a:t>to</a:t>
            </a:r>
            <a:r>
              <a:rPr sz="4200" b="1" i="1" spc="-40" dirty="0">
                <a:solidFill>
                  <a:srgbClr val="212121"/>
                </a:solidFill>
                <a:latin typeface="Garamond"/>
                <a:cs typeface="Garamond"/>
              </a:rPr>
              <a:t> </a:t>
            </a:r>
            <a:r>
              <a:rPr sz="4200" b="1" i="1" spc="-130" dirty="0">
                <a:solidFill>
                  <a:srgbClr val="212121"/>
                </a:solidFill>
                <a:latin typeface="Garamond"/>
                <a:cs typeface="Garamond"/>
              </a:rPr>
              <a:t>answer</a:t>
            </a:r>
            <a:endParaRPr sz="4200">
              <a:latin typeface="Garamond"/>
              <a:cs typeface="Garamond"/>
            </a:endParaRPr>
          </a:p>
          <a:p>
            <a:pPr marL="129539" marR="5080" indent="-117475">
              <a:lnSpc>
                <a:spcPts val="4800"/>
              </a:lnSpc>
              <a:spcBef>
                <a:spcPts val="720"/>
              </a:spcBef>
            </a:pPr>
            <a:r>
              <a:rPr sz="4200" b="1" i="1" spc="-95" dirty="0">
                <a:solidFill>
                  <a:srgbClr val="212121"/>
                </a:solidFill>
                <a:latin typeface="Garamond"/>
                <a:cs typeface="Garamond"/>
              </a:rPr>
              <a:t>a</a:t>
            </a:r>
            <a:r>
              <a:rPr sz="4200" b="1" i="1" spc="-85" dirty="0">
                <a:solidFill>
                  <a:srgbClr val="212121"/>
                </a:solidFill>
                <a:latin typeface="Garamond"/>
                <a:cs typeface="Garamond"/>
              </a:rPr>
              <a:t>ss</a:t>
            </a:r>
            <a:r>
              <a:rPr sz="4200" b="1" i="1" spc="-100" dirty="0">
                <a:solidFill>
                  <a:srgbClr val="212121"/>
                </a:solidFill>
                <a:latin typeface="Garamond"/>
                <a:cs typeface="Garamond"/>
              </a:rPr>
              <a:t>e</a:t>
            </a:r>
            <a:r>
              <a:rPr sz="4200" b="1" i="1" spc="-85" dirty="0">
                <a:solidFill>
                  <a:srgbClr val="212121"/>
                </a:solidFill>
                <a:latin typeface="Garamond"/>
                <a:cs typeface="Garamond"/>
              </a:rPr>
              <a:t>ss</a:t>
            </a:r>
            <a:r>
              <a:rPr sz="4200" b="1" i="1" spc="-175" dirty="0">
                <a:solidFill>
                  <a:srgbClr val="212121"/>
                </a:solidFill>
                <a:latin typeface="Garamond"/>
                <a:cs typeface="Garamond"/>
              </a:rPr>
              <a:t>m</a:t>
            </a:r>
            <a:r>
              <a:rPr sz="4200" b="1" i="1" spc="-100" dirty="0">
                <a:solidFill>
                  <a:srgbClr val="212121"/>
                </a:solidFill>
                <a:latin typeface="Garamond"/>
                <a:cs typeface="Garamond"/>
              </a:rPr>
              <a:t>e</a:t>
            </a:r>
            <a:r>
              <a:rPr sz="4200" b="1" i="1" spc="-120" dirty="0">
                <a:solidFill>
                  <a:srgbClr val="212121"/>
                </a:solidFill>
                <a:latin typeface="Garamond"/>
                <a:cs typeface="Garamond"/>
              </a:rPr>
              <a:t>n</a:t>
            </a:r>
            <a:r>
              <a:rPr sz="4200" b="1" i="1" spc="-130" dirty="0">
                <a:solidFill>
                  <a:srgbClr val="212121"/>
                </a:solidFill>
                <a:latin typeface="Garamond"/>
                <a:cs typeface="Garamond"/>
              </a:rPr>
              <a:t>t  </a:t>
            </a:r>
            <a:r>
              <a:rPr sz="4200" b="1" i="1" spc="-110" dirty="0">
                <a:solidFill>
                  <a:srgbClr val="212121"/>
                </a:solidFill>
                <a:latin typeface="Garamond"/>
                <a:cs typeface="Garamond"/>
              </a:rPr>
              <a:t>questions.</a:t>
            </a:r>
            <a:endParaRPr sz="4200">
              <a:latin typeface="Garamond"/>
              <a:cs typeface="Garamond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456176" y="3304032"/>
            <a:ext cx="6495287" cy="140014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43221" y="3291078"/>
            <a:ext cx="6521450" cy="1424940"/>
          </a:xfrm>
          <a:custGeom>
            <a:avLst/>
            <a:gdLst/>
            <a:ahLst/>
            <a:cxnLst/>
            <a:rect l="l" t="t" r="r" b="b"/>
            <a:pathLst>
              <a:path w="6521450" h="1424939">
                <a:moveTo>
                  <a:pt x="0" y="0"/>
                </a:moveTo>
                <a:lnTo>
                  <a:pt x="6521196" y="0"/>
                </a:lnTo>
                <a:lnTo>
                  <a:pt x="6521196" y="1424939"/>
                </a:lnTo>
                <a:lnTo>
                  <a:pt x="0" y="1424939"/>
                </a:lnTo>
                <a:lnTo>
                  <a:pt x="0" y="0"/>
                </a:lnTo>
                <a:close/>
              </a:path>
            </a:pathLst>
          </a:custGeom>
          <a:ln w="25908">
            <a:solidFill>
              <a:srgbClr val="8399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272273" y="1284588"/>
            <a:ext cx="57880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Garamond"/>
                <a:cs typeface="Garamond"/>
              </a:rPr>
              <a:t>1. </a:t>
            </a:r>
            <a:r>
              <a:rPr sz="1800" b="1" dirty="0">
                <a:solidFill>
                  <a:srgbClr val="00B050"/>
                </a:solidFill>
                <a:latin typeface="Garamond"/>
                <a:cs typeface="Garamond"/>
              </a:rPr>
              <a:t>No </a:t>
            </a:r>
            <a:r>
              <a:rPr sz="1800" b="1" spc="-15" dirty="0">
                <a:solidFill>
                  <a:srgbClr val="00B050"/>
                </a:solidFill>
                <a:latin typeface="Garamond"/>
                <a:cs typeface="Garamond"/>
              </a:rPr>
              <a:t>Answer </a:t>
            </a:r>
            <a:r>
              <a:rPr sz="1800" b="1" spc="-5" dirty="0">
                <a:solidFill>
                  <a:srgbClr val="00B050"/>
                </a:solidFill>
                <a:latin typeface="Garamond"/>
                <a:cs typeface="Garamond"/>
              </a:rPr>
              <a:t>(Skip this Question) </a:t>
            </a:r>
            <a:r>
              <a:rPr sz="1800" dirty="0">
                <a:latin typeface="Garamond"/>
                <a:cs typeface="Garamond"/>
              </a:rPr>
              <a:t>– this </a:t>
            </a:r>
            <a:r>
              <a:rPr sz="1800" spc="-5" dirty="0">
                <a:latin typeface="Garamond"/>
                <a:cs typeface="Garamond"/>
              </a:rPr>
              <a:t>is </a:t>
            </a:r>
            <a:r>
              <a:rPr sz="1800" dirty="0">
                <a:latin typeface="Garamond"/>
                <a:cs typeface="Garamond"/>
              </a:rPr>
              <a:t>the </a:t>
            </a:r>
            <a:r>
              <a:rPr sz="1800" spc="-5" dirty="0">
                <a:latin typeface="Garamond"/>
                <a:cs typeface="Garamond"/>
              </a:rPr>
              <a:t>default</a:t>
            </a:r>
            <a:r>
              <a:rPr sz="1800" spc="110" dirty="0">
                <a:latin typeface="Garamond"/>
                <a:cs typeface="Garamond"/>
              </a:rPr>
              <a:t> </a:t>
            </a:r>
            <a:r>
              <a:rPr sz="1800" spc="-15" dirty="0">
                <a:latin typeface="Garamond"/>
                <a:cs typeface="Garamond"/>
              </a:rPr>
              <a:t>answer.</a:t>
            </a:r>
            <a:endParaRPr sz="1800">
              <a:latin typeface="Garamond"/>
              <a:cs typeface="Garamon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72273" y="1833229"/>
            <a:ext cx="6696709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Garamond"/>
                <a:cs typeface="Garamond"/>
              </a:rPr>
              <a:t>2. </a:t>
            </a:r>
            <a:r>
              <a:rPr sz="1800" b="1" spc="-15" dirty="0">
                <a:solidFill>
                  <a:srgbClr val="D97828"/>
                </a:solidFill>
                <a:latin typeface="Garamond"/>
                <a:cs typeface="Garamond"/>
              </a:rPr>
              <a:t>Save Answer</a:t>
            </a:r>
            <a:r>
              <a:rPr sz="1800" b="1" spc="-15" dirty="0">
                <a:latin typeface="Garamond"/>
                <a:cs typeface="Garamond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Garamond"/>
                <a:cs typeface="Garamond"/>
              </a:rPr>
              <a:t>and</a:t>
            </a:r>
            <a:r>
              <a:rPr sz="1800" dirty="0">
                <a:latin typeface="Garamond"/>
                <a:cs typeface="Garamond"/>
              </a:rPr>
              <a:t> </a:t>
            </a:r>
            <a:r>
              <a:rPr sz="1800" b="1" dirty="0">
                <a:solidFill>
                  <a:srgbClr val="D97828"/>
                </a:solidFill>
                <a:latin typeface="Garamond"/>
                <a:cs typeface="Garamond"/>
              </a:rPr>
              <a:t>Mark for </a:t>
            </a:r>
            <a:r>
              <a:rPr sz="1800" b="1" spc="-5" dirty="0">
                <a:solidFill>
                  <a:srgbClr val="D97828"/>
                </a:solidFill>
                <a:latin typeface="Garamond"/>
                <a:cs typeface="Garamond"/>
              </a:rPr>
              <a:t>Review </a:t>
            </a:r>
            <a:r>
              <a:rPr sz="1800" dirty="0">
                <a:latin typeface="Garamond"/>
                <a:cs typeface="Garamond"/>
              </a:rPr>
              <a:t>-- both </a:t>
            </a:r>
            <a:r>
              <a:rPr sz="1800" spc="-5" dirty="0">
                <a:latin typeface="Garamond"/>
                <a:cs typeface="Garamond"/>
              </a:rPr>
              <a:t>will bookmark </a:t>
            </a:r>
            <a:r>
              <a:rPr sz="1800" dirty="0">
                <a:latin typeface="Garamond"/>
                <a:cs typeface="Garamond"/>
              </a:rPr>
              <a:t>the</a:t>
            </a:r>
            <a:r>
              <a:rPr sz="1800" spc="35" dirty="0">
                <a:latin typeface="Garamond"/>
                <a:cs typeface="Garamond"/>
              </a:rPr>
              <a:t> </a:t>
            </a:r>
            <a:r>
              <a:rPr sz="1800" spc="-5" dirty="0">
                <a:latin typeface="Garamond"/>
                <a:cs typeface="Garamond"/>
              </a:rPr>
              <a:t>question.</a:t>
            </a:r>
            <a:endParaRPr sz="1800">
              <a:latin typeface="Garamond"/>
              <a:cs typeface="Garamon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72273" y="2381868"/>
            <a:ext cx="17411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Garamond"/>
                <a:cs typeface="Garamond"/>
              </a:rPr>
              <a:t>3. </a:t>
            </a:r>
            <a:r>
              <a:rPr sz="1800" b="1" spc="10" dirty="0">
                <a:latin typeface="Garamond"/>
                <a:cs typeface="Garamond"/>
              </a:rPr>
              <a:t>Correct</a:t>
            </a:r>
            <a:r>
              <a:rPr sz="1800" b="1" spc="-25" dirty="0">
                <a:latin typeface="Garamond"/>
                <a:cs typeface="Garamond"/>
              </a:rPr>
              <a:t> </a:t>
            </a:r>
            <a:r>
              <a:rPr sz="1800" b="1" spc="-15" dirty="0">
                <a:latin typeface="Garamond"/>
                <a:cs typeface="Garamond"/>
              </a:rPr>
              <a:t>Answer</a:t>
            </a:r>
            <a:endParaRPr sz="1800">
              <a:latin typeface="Garamond"/>
              <a:cs typeface="Garamon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58407" y="5082930"/>
            <a:ext cx="6062345" cy="603250"/>
          </a:xfrm>
          <a:prstGeom prst="rect">
            <a:avLst/>
          </a:prstGeom>
        </p:spPr>
        <p:txBody>
          <a:bodyPr vert="horz" wrap="square" lIns="0" tIns="45719" rIns="0" bIns="0" rtlCol="0">
            <a:spAutoFit/>
          </a:bodyPr>
          <a:lstStyle/>
          <a:p>
            <a:pPr marL="12700" marR="5080">
              <a:lnSpc>
                <a:spcPts val="2180"/>
              </a:lnSpc>
              <a:spcBef>
                <a:spcPts val="359"/>
              </a:spcBef>
            </a:pPr>
            <a:r>
              <a:rPr sz="1800" spc="-10" dirty="0">
                <a:latin typeface="Garamond"/>
                <a:cs typeface="Garamond"/>
              </a:rPr>
              <a:t>Click </a:t>
            </a:r>
            <a:r>
              <a:rPr sz="1800" dirty="0">
                <a:latin typeface="Garamond"/>
                <a:cs typeface="Garamond"/>
              </a:rPr>
              <a:t>the </a:t>
            </a:r>
            <a:r>
              <a:rPr sz="2000" spc="-20" dirty="0">
                <a:latin typeface="Arial Black"/>
                <a:cs typeface="Arial Black"/>
              </a:rPr>
              <a:t>Save </a:t>
            </a:r>
            <a:r>
              <a:rPr sz="2000" spc="-15" dirty="0">
                <a:latin typeface="Arial Black"/>
                <a:cs typeface="Arial Black"/>
              </a:rPr>
              <a:t>Answer </a:t>
            </a:r>
            <a:r>
              <a:rPr sz="1800" dirty="0">
                <a:latin typeface="Garamond"/>
                <a:cs typeface="Garamond"/>
              </a:rPr>
              <a:t>button to </a:t>
            </a:r>
            <a:r>
              <a:rPr sz="1800" spc="-10" dirty="0">
                <a:latin typeface="Garamond"/>
                <a:cs typeface="Garamond"/>
              </a:rPr>
              <a:t>advance </a:t>
            </a:r>
            <a:r>
              <a:rPr sz="1800" dirty="0">
                <a:latin typeface="Garamond"/>
                <a:cs typeface="Garamond"/>
              </a:rPr>
              <a:t>the </a:t>
            </a:r>
            <a:r>
              <a:rPr sz="1800" spc="-5" dirty="0">
                <a:latin typeface="Garamond"/>
                <a:cs typeface="Garamond"/>
              </a:rPr>
              <a:t>test </a:t>
            </a:r>
            <a:r>
              <a:rPr sz="1800" dirty="0">
                <a:latin typeface="Garamond"/>
                <a:cs typeface="Garamond"/>
              </a:rPr>
              <a:t>to the </a:t>
            </a:r>
            <a:r>
              <a:rPr sz="1800" spc="-5" dirty="0">
                <a:latin typeface="Garamond"/>
                <a:cs typeface="Garamond"/>
              </a:rPr>
              <a:t>next  question.</a:t>
            </a:r>
            <a:endParaRPr sz="1800">
              <a:latin typeface="Garamond"/>
              <a:cs typeface="Garamon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73472" y="4501501"/>
            <a:ext cx="4618990" cy="970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84505" marR="5080" indent="-472440">
              <a:lnSpc>
                <a:spcPct val="100000"/>
              </a:lnSpc>
              <a:spcBef>
                <a:spcPts val="95"/>
              </a:spcBef>
            </a:pPr>
            <a:r>
              <a:rPr sz="3100" spc="-5" dirty="0">
                <a:solidFill>
                  <a:srgbClr val="212121"/>
                </a:solidFill>
                <a:latin typeface="Garamond"/>
                <a:cs typeface="Garamond"/>
              </a:rPr>
              <a:t>Use the </a:t>
            </a:r>
            <a:r>
              <a:rPr sz="3100" b="1" spc="-25" dirty="0">
                <a:solidFill>
                  <a:srgbClr val="212121"/>
                </a:solidFill>
                <a:latin typeface="Garamond"/>
                <a:cs typeface="Garamond"/>
              </a:rPr>
              <a:t>Pause </a:t>
            </a:r>
            <a:r>
              <a:rPr sz="3100" b="1" spc="-70" dirty="0">
                <a:solidFill>
                  <a:srgbClr val="212121"/>
                </a:solidFill>
                <a:latin typeface="Garamond"/>
                <a:cs typeface="Garamond"/>
              </a:rPr>
              <a:t>Test </a:t>
            </a:r>
            <a:r>
              <a:rPr sz="3100" spc="-5" dirty="0">
                <a:solidFill>
                  <a:srgbClr val="212121"/>
                </a:solidFill>
                <a:latin typeface="Garamond"/>
                <a:cs typeface="Garamond"/>
              </a:rPr>
              <a:t>button </a:t>
            </a:r>
            <a:r>
              <a:rPr sz="3100" spc="-10" dirty="0">
                <a:solidFill>
                  <a:srgbClr val="212121"/>
                </a:solidFill>
                <a:latin typeface="Garamond"/>
                <a:cs typeface="Garamond"/>
              </a:rPr>
              <a:t>to  </a:t>
            </a:r>
            <a:r>
              <a:rPr sz="3100" spc="10" dirty="0">
                <a:solidFill>
                  <a:srgbClr val="212121"/>
                </a:solidFill>
                <a:latin typeface="Garamond"/>
                <a:cs typeface="Garamond"/>
              </a:rPr>
              <a:t>interrupt </a:t>
            </a:r>
            <a:r>
              <a:rPr sz="3100" spc="-5" dirty="0">
                <a:solidFill>
                  <a:srgbClr val="212121"/>
                </a:solidFill>
                <a:latin typeface="Garamond"/>
                <a:cs typeface="Garamond"/>
              </a:rPr>
              <a:t>(stop) the</a:t>
            </a:r>
            <a:r>
              <a:rPr sz="3100" spc="20" dirty="0">
                <a:solidFill>
                  <a:srgbClr val="212121"/>
                </a:solidFill>
                <a:latin typeface="Garamond"/>
                <a:cs typeface="Garamond"/>
              </a:rPr>
              <a:t> </a:t>
            </a:r>
            <a:r>
              <a:rPr sz="3100" spc="-10" dirty="0">
                <a:solidFill>
                  <a:srgbClr val="212121"/>
                </a:solidFill>
                <a:latin typeface="Garamond"/>
                <a:cs typeface="Garamond"/>
              </a:rPr>
              <a:t>test.</a:t>
            </a:r>
            <a:endParaRPr sz="31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08420" y="1136650"/>
            <a:ext cx="4791710" cy="4893945"/>
          </a:xfrm>
          <a:prstGeom prst="rect">
            <a:avLst/>
          </a:prstGeom>
          <a:ln w="34747">
            <a:solidFill>
              <a:srgbClr val="808080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600">
              <a:latin typeface="Times New Roman"/>
              <a:cs typeface="Times New Roman"/>
            </a:endParaRPr>
          </a:p>
          <a:p>
            <a:pPr marL="374015" marR="313690" indent="1270" algn="ctr">
              <a:lnSpc>
                <a:spcPct val="99800"/>
              </a:lnSpc>
              <a:spcBef>
                <a:spcPts val="2410"/>
              </a:spcBef>
            </a:pPr>
            <a:r>
              <a:rPr sz="3200" spc="-10" dirty="0">
                <a:solidFill>
                  <a:srgbClr val="212121"/>
                </a:solidFill>
                <a:latin typeface="Garamond"/>
                <a:cs typeface="Garamond"/>
              </a:rPr>
              <a:t>Click </a:t>
            </a:r>
            <a:r>
              <a:rPr sz="3200" dirty="0">
                <a:solidFill>
                  <a:srgbClr val="212121"/>
                </a:solidFill>
                <a:latin typeface="Garamond"/>
                <a:cs typeface="Garamond"/>
              </a:rPr>
              <a:t>the </a:t>
            </a:r>
            <a:r>
              <a:rPr sz="3200" spc="-15" dirty="0">
                <a:solidFill>
                  <a:srgbClr val="212121"/>
                </a:solidFill>
                <a:latin typeface="Arial Black"/>
                <a:cs typeface="Arial Black"/>
              </a:rPr>
              <a:t>Resume  </a:t>
            </a:r>
            <a:r>
              <a:rPr sz="3200" spc="-50" dirty="0">
                <a:solidFill>
                  <a:srgbClr val="212121"/>
                </a:solidFill>
                <a:latin typeface="Arial Black"/>
                <a:cs typeface="Arial Black"/>
              </a:rPr>
              <a:t>Test </a:t>
            </a:r>
            <a:r>
              <a:rPr sz="3200" dirty="0">
                <a:solidFill>
                  <a:srgbClr val="212121"/>
                </a:solidFill>
                <a:latin typeface="Garamond"/>
                <a:cs typeface="Garamond"/>
              </a:rPr>
              <a:t>button to </a:t>
            </a:r>
            <a:r>
              <a:rPr sz="3200" spc="5" dirty="0">
                <a:solidFill>
                  <a:srgbClr val="212121"/>
                </a:solidFill>
                <a:latin typeface="Garamond"/>
                <a:cs typeface="Garamond"/>
              </a:rPr>
              <a:t>return</a:t>
            </a:r>
            <a:r>
              <a:rPr sz="3200" spc="-30" dirty="0">
                <a:solidFill>
                  <a:srgbClr val="212121"/>
                </a:solidFill>
                <a:latin typeface="Garamond"/>
                <a:cs typeface="Garamond"/>
              </a:rPr>
              <a:t> </a:t>
            </a:r>
            <a:r>
              <a:rPr sz="3200" dirty="0">
                <a:solidFill>
                  <a:srgbClr val="212121"/>
                </a:solidFill>
                <a:latin typeface="Garamond"/>
                <a:cs typeface="Garamond"/>
              </a:rPr>
              <a:t>to  </a:t>
            </a:r>
            <a:r>
              <a:rPr sz="3200" spc="-5" dirty="0">
                <a:solidFill>
                  <a:srgbClr val="212121"/>
                </a:solidFill>
                <a:latin typeface="Garamond"/>
                <a:cs typeface="Garamond"/>
              </a:rPr>
              <a:t>where </a:t>
            </a:r>
            <a:r>
              <a:rPr sz="3200" dirty="0">
                <a:solidFill>
                  <a:srgbClr val="212121"/>
                </a:solidFill>
                <a:latin typeface="Garamond"/>
                <a:cs typeface="Garamond"/>
              </a:rPr>
              <a:t>the </a:t>
            </a:r>
            <a:r>
              <a:rPr sz="3200" spc="-5" dirty="0">
                <a:solidFill>
                  <a:srgbClr val="212121"/>
                </a:solidFill>
                <a:latin typeface="Garamond"/>
                <a:cs typeface="Garamond"/>
              </a:rPr>
              <a:t>test</a:t>
            </a:r>
            <a:endParaRPr sz="3200">
              <a:latin typeface="Garamond"/>
              <a:cs typeface="Garamond"/>
            </a:endParaRPr>
          </a:p>
          <a:p>
            <a:pPr marL="52705" algn="ctr">
              <a:lnSpc>
                <a:spcPct val="100000"/>
              </a:lnSpc>
              <a:spcBef>
                <a:spcPts val="600"/>
              </a:spcBef>
            </a:pPr>
            <a:r>
              <a:rPr sz="3200" spc="-15" dirty="0">
                <a:solidFill>
                  <a:srgbClr val="212121"/>
                </a:solidFill>
                <a:latin typeface="Garamond"/>
                <a:cs typeface="Garamond"/>
              </a:rPr>
              <a:t>was</a:t>
            </a:r>
            <a:r>
              <a:rPr sz="3200" spc="-20" dirty="0">
                <a:solidFill>
                  <a:srgbClr val="212121"/>
                </a:solidFill>
                <a:latin typeface="Garamond"/>
                <a:cs typeface="Garamond"/>
              </a:rPr>
              <a:t> </a:t>
            </a:r>
            <a:r>
              <a:rPr sz="3200" spc="-5" dirty="0">
                <a:solidFill>
                  <a:srgbClr val="212121"/>
                </a:solidFill>
                <a:latin typeface="Garamond"/>
                <a:cs typeface="Garamond"/>
              </a:rPr>
              <a:t>paused.</a:t>
            </a:r>
            <a:endParaRPr sz="32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281684" y="911352"/>
            <a:ext cx="4436579" cy="27912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277111" y="906780"/>
            <a:ext cx="4445635" cy="2767965"/>
          </a:xfrm>
          <a:custGeom>
            <a:avLst/>
            <a:gdLst/>
            <a:ahLst/>
            <a:cxnLst/>
            <a:rect l="l" t="t" r="r" b="b"/>
            <a:pathLst>
              <a:path w="4445635" h="2767965">
                <a:moveTo>
                  <a:pt x="0" y="0"/>
                </a:moveTo>
                <a:lnTo>
                  <a:pt x="4445508" y="0"/>
                </a:lnTo>
                <a:lnTo>
                  <a:pt x="4445508" y="2767584"/>
                </a:lnTo>
                <a:lnTo>
                  <a:pt x="0" y="2767584"/>
                </a:lnTo>
                <a:lnTo>
                  <a:pt x="0" y="0"/>
                </a:lnTo>
                <a:close/>
              </a:path>
            </a:pathLst>
          </a:custGeom>
          <a:ln w="9144">
            <a:solidFill>
              <a:srgbClr val="4F81B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501390" y="1503420"/>
            <a:ext cx="2136775" cy="1752600"/>
          </a:xfrm>
          <a:custGeom>
            <a:avLst/>
            <a:gdLst/>
            <a:ahLst/>
            <a:cxnLst/>
            <a:rect l="l" t="t" r="r" b="b"/>
            <a:pathLst>
              <a:path w="2136775" h="1752600">
                <a:moveTo>
                  <a:pt x="0" y="292112"/>
                </a:moveTo>
                <a:lnTo>
                  <a:pt x="3823" y="244730"/>
                </a:lnTo>
                <a:lnTo>
                  <a:pt x="14892" y="199782"/>
                </a:lnTo>
                <a:lnTo>
                  <a:pt x="32605" y="157870"/>
                </a:lnTo>
                <a:lnTo>
                  <a:pt x="56361" y="119595"/>
                </a:lnTo>
                <a:lnTo>
                  <a:pt x="85558" y="85558"/>
                </a:lnTo>
                <a:lnTo>
                  <a:pt x="119595" y="56361"/>
                </a:lnTo>
                <a:lnTo>
                  <a:pt x="157870" y="32605"/>
                </a:lnTo>
                <a:lnTo>
                  <a:pt x="199782" y="14892"/>
                </a:lnTo>
                <a:lnTo>
                  <a:pt x="244730" y="3823"/>
                </a:lnTo>
                <a:lnTo>
                  <a:pt x="292112" y="0"/>
                </a:lnTo>
                <a:lnTo>
                  <a:pt x="1844535" y="0"/>
                </a:lnTo>
                <a:lnTo>
                  <a:pt x="1891917" y="3823"/>
                </a:lnTo>
                <a:lnTo>
                  <a:pt x="1936865" y="14892"/>
                </a:lnTo>
                <a:lnTo>
                  <a:pt x="1978777" y="32605"/>
                </a:lnTo>
                <a:lnTo>
                  <a:pt x="2017052" y="56361"/>
                </a:lnTo>
                <a:lnTo>
                  <a:pt x="2051089" y="85558"/>
                </a:lnTo>
                <a:lnTo>
                  <a:pt x="2080286" y="119595"/>
                </a:lnTo>
                <a:lnTo>
                  <a:pt x="2104042" y="157870"/>
                </a:lnTo>
                <a:lnTo>
                  <a:pt x="2121755" y="199782"/>
                </a:lnTo>
                <a:lnTo>
                  <a:pt x="2132824" y="244730"/>
                </a:lnTo>
                <a:lnTo>
                  <a:pt x="2136648" y="292112"/>
                </a:lnTo>
                <a:lnTo>
                  <a:pt x="2136648" y="1460499"/>
                </a:lnTo>
                <a:lnTo>
                  <a:pt x="2132824" y="1507881"/>
                </a:lnTo>
                <a:lnTo>
                  <a:pt x="2121755" y="1552828"/>
                </a:lnTo>
                <a:lnTo>
                  <a:pt x="2104042" y="1594739"/>
                </a:lnTo>
                <a:lnTo>
                  <a:pt x="2080286" y="1633012"/>
                </a:lnTo>
                <a:lnTo>
                  <a:pt x="2051089" y="1667048"/>
                </a:lnTo>
                <a:lnTo>
                  <a:pt x="2017052" y="1696243"/>
                </a:lnTo>
                <a:lnTo>
                  <a:pt x="1978777" y="1719997"/>
                </a:lnTo>
                <a:lnTo>
                  <a:pt x="1936865" y="1737709"/>
                </a:lnTo>
                <a:lnTo>
                  <a:pt x="1891917" y="1748777"/>
                </a:lnTo>
                <a:lnTo>
                  <a:pt x="1844535" y="1752599"/>
                </a:lnTo>
                <a:lnTo>
                  <a:pt x="292112" y="1752599"/>
                </a:lnTo>
                <a:lnTo>
                  <a:pt x="244730" y="1748777"/>
                </a:lnTo>
                <a:lnTo>
                  <a:pt x="199782" y="1737709"/>
                </a:lnTo>
                <a:lnTo>
                  <a:pt x="157870" y="1719997"/>
                </a:lnTo>
                <a:lnTo>
                  <a:pt x="119595" y="1696243"/>
                </a:lnTo>
                <a:lnTo>
                  <a:pt x="85558" y="1667048"/>
                </a:lnTo>
                <a:lnTo>
                  <a:pt x="56361" y="1633012"/>
                </a:lnTo>
                <a:lnTo>
                  <a:pt x="32605" y="1594739"/>
                </a:lnTo>
                <a:lnTo>
                  <a:pt x="14892" y="1552828"/>
                </a:lnTo>
                <a:lnTo>
                  <a:pt x="3823" y="1507881"/>
                </a:lnTo>
                <a:lnTo>
                  <a:pt x="0" y="1460499"/>
                </a:lnTo>
                <a:lnTo>
                  <a:pt x="0" y="292112"/>
                </a:lnTo>
                <a:close/>
              </a:path>
            </a:pathLst>
          </a:custGeom>
          <a:ln w="502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284982" y="3370220"/>
            <a:ext cx="548005" cy="1188720"/>
          </a:xfrm>
          <a:custGeom>
            <a:avLst/>
            <a:gdLst/>
            <a:ahLst/>
            <a:cxnLst/>
            <a:rect l="l" t="t" r="r" b="b"/>
            <a:pathLst>
              <a:path w="548004" h="1188720">
                <a:moveTo>
                  <a:pt x="0" y="1188516"/>
                </a:moveTo>
                <a:lnTo>
                  <a:pt x="547598" y="0"/>
                </a:lnTo>
              </a:path>
            </a:pathLst>
          </a:custGeom>
          <a:ln w="50292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753551" y="3256032"/>
            <a:ext cx="137160" cy="168910"/>
          </a:xfrm>
          <a:custGeom>
            <a:avLst/>
            <a:gdLst/>
            <a:ahLst/>
            <a:cxnLst/>
            <a:rect l="l" t="t" r="r" b="b"/>
            <a:pathLst>
              <a:path w="137160" h="168910">
                <a:moveTo>
                  <a:pt x="131648" y="0"/>
                </a:moveTo>
                <a:lnTo>
                  <a:pt x="0" y="105460"/>
                </a:lnTo>
                <a:lnTo>
                  <a:pt x="137033" y="168592"/>
                </a:lnTo>
                <a:lnTo>
                  <a:pt x="131648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479791" y="1624583"/>
            <a:ext cx="2670137" cy="117788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645907" y="1205483"/>
            <a:ext cx="2371725" cy="212090"/>
          </a:xfrm>
          <a:custGeom>
            <a:avLst/>
            <a:gdLst/>
            <a:ahLst/>
            <a:cxnLst/>
            <a:rect l="l" t="t" r="r" b="b"/>
            <a:pathLst>
              <a:path w="2371725" h="212090">
                <a:moveTo>
                  <a:pt x="0" y="0"/>
                </a:moveTo>
                <a:lnTo>
                  <a:pt x="2371344" y="0"/>
                </a:lnTo>
                <a:lnTo>
                  <a:pt x="2371344" y="211836"/>
                </a:lnTo>
                <a:lnTo>
                  <a:pt x="0" y="21183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66442" y="759679"/>
            <a:ext cx="0" cy="1732280"/>
          </a:xfrm>
          <a:custGeom>
            <a:avLst/>
            <a:gdLst/>
            <a:ahLst/>
            <a:cxnLst/>
            <a:rect l="l" t="t" r="r" b="b"/>
            <a:pathLst>
              <a:path h="1732280">
                <a:moveTo>
                  <a:pt x="0" y="0"/>
                </a:moveTo>
                <a:lnTo>
                  <a:pt x="0" y="1732229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291451" y="759679"/>
            <a:ext cx="0" cy="1732280"/>
          </a:xfrm>
          <a:custGeom>
            <a:avLst/>
            <a:gdLst/>
            <a:ahLst/>
            <a:cxnLst/>
            <a:rect l="l" t="t" r="r" b="b"/>
            <a:pathLst>
              <a:path h="1732280">
                <a:moveTo>
                  <a:pt x="0" y="0"/>
                </a:moveTo>
                <a:lnTo>
                  <a:pt x="0" y="1732229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60092" y="759679"/>
            <a:ext cx="10337800" cy="38100"/>
          </a:xfrm>
          <a:custGeom>
            <a:avLst/>
            <a:gdLst/>
            <a:ahLst/>
            <a:cxnLst/>
            <a:rect l="l" t="t" r="r" b="b"/>
            <a:pathLst>
              <a:path w="10337800" h="38100">
                <a:moveTo>
                  <a:pt x="0" y="38100"/>
                </a:moveTo>
                <a:lnTo>
                  <a:pt x="10337711" y="38100"/>
                </a:lnTo>
                <a:lnTo>
                  <a:pt x="10337711" y="0"/>
                </a:lnTo>
                <a:lnTo>
                  <a:pt x="0" y="0"/>
                </a:lnTo>
                <a:lnTo>
                  <a:pt x="0" y="381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60092" y="2472855"/>
            <a:ext cx="10337800" cy="0"/>
          </a:xfrm>
          <a:custGeom>
            <a:avLst/>
            <a:gdLst/>
            <a:ahLst/>
            <a:cxnLst/>
            <a:rect l="l" t="t" r="r" b="b"/>
            <a:pathLst>
              <a:path w="10337800">
                <a:moveTo>
                  <a:pt x="0" y="0"/>
                </a:moveTo>
                <a:lnTo>
                  <a:pt x="10337711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72792" y="797779"/>
            <a:ext cx="10312400" cy="1656080"/>
          </a:xfrm>
          <a:prstGeom prst="rect">
            <a:avLst/>
          </a:prstGeom>
          <a:solidFill>
            <a:srgbClr val="83992A"/>
          </a:solidFill>
        </p:spPr>
        <p:txBody>
          <a:bodyPr vert="horz" wrap="square" lIns="0" tIns="30480" rIns="0" bIns="0" rtlCol="0">
            <a:spAutoFit/>
          </a:bodyPr>
          <a:lstStyle/>
          <a:p>
            <a:pPr marL="66675">
              <a:lnSpc>
                <a:spcPct val="100000"/>
              </a:lnSpc>
              <a:spcBef>
                <a:spcPts val="240"/>
              </a:spcBef>
            </a:pPr>
            <a:r>
              <a:rPr sz="2800" b="1" dirty="0">
                <a:solidFill>
                  <a:srgbClr val="FFFFFF"/>
                </a:solidFill>
                <a:latin typeface="Garamond"/>
                <a:cs typeface="Garamond"/>
              </a:rPr>
              <a:t>The </a:t>
            </a:r>
            <a:r>
              <a:rPr sz="2800" b="1" spc="10" dirty="0">
                <a:solidFill>
                  <a:srgbClr val="FFC000"/>
                </a:solidFill>
                <a:latin typeface="Garamond"/>
                <a:cs typeface="Garamond"/>
              </a:rPr>
              <a:t>Summary </a:t>
            </a:r>
            <a:r>
              <a:rPr sz="2800" b="1" spc="-5" dirty="0">
                <a:solidFill>
                  <a:srgbClr val="FFFFFF"/>
                </a:solidFill>
                <a:latin typeface="Garamond"/>
                <a:cs typeface="Garamond"/>
              </a:rPr>
              <a:t>screen displays when the last question </a:t>
            </a:r>
            <a:r>
              <a:rPr sz="2800" b="1" dirty="0">
                <a:solidFill>
                  <a:srgbClr val="FFFFFF"/>
                </a:solidFill>
                <a:latin typeface="Garamond"/>
                <a:cs typeface="Garamond"/>
              </a:rPr>
              <a:t>is</a:t>
            </a:r>
            <a:r>
              <a:rPr sz="2800" b="1" spc="6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800" b="1" spc="-10" dirty="0">
                <a:solidFill>
                  <a:srgbClr val="FFFFFF"/>
                </a:solidFill>
                <a:latin typeface="Garamond"/>
                <a:cs typeface="Garamond"/>
              </a:rPr>
              <a:t>answered.</a:t>
            </a:r>
            <a:endParaRPr sz="2800">
              <a:latin typeface="Garamond"/>
              <a:cs typeface="Garamond"/>
            </a:endParaRPr>
          </a:p>
          <a:p>
            <a:pPr marL="66040" marR="182245">
              <a:lnSpc>
                <a:spcPct val="114999"/>
              </a:lnSpc>
              <a:spcBef>
                <a:spcPts val="5"/>
              </a:spcBef>
            </a:pPr>
            <a:r>
              <a:rPr sz="2800" b="1" dirty="0">
                <a:solidFill>
                  <a:srgbClr val="FFFFFF"/>
                </a:solidFill>
                <a:latin typeface="Garamond"/>
                <a:cs typeface="Garamond"/>
              </a:rPr>
              <a:t>The </a:t>
            </a:r>
            <a:r>
              <a:rPr sz="2800" b="1" spc="-10" dirty="0">
                <a:solidFill>
                  <a:srgbClr val="FFC000"/>
                </a:solidFill>
                <a:latin typeface="Garamond"/>
                <a:cs typeface="Garamond"/>
              </a:rPr>
              <a:t>Review </a:t>
            </a:r>
            <a:r>
              <a:rPr sz="2800" b="1" spc="-5" dirty="0">
                <a:solidFill>
                  <a:srgbClr val="FFC000"/>
                </a:solidFill>
                <a:latin typeface="Garamond"/>
                <a:cs typeface="Garamond"/>
              </a:rPr>
              <a:t>Assessment </a:t>
            </a:r>
            <a:r>
              <a:rPr sz="2800" b="1" spc="-5" dirty="0">
                <a:solidFill>
                  <a:srgbClr val="FFFFFF"/>
                </a:solidFill>
                <a:latin typeface="Garamond"/>
                <a:cs typeface="Garamond"/>
              </a:rPr>
              <a:t>screen </a:t>
            </a:r>
            <a:r>
              <a:rPr sz="2800" b="1" spc="-25" dirty="0">
                <a:solidFill>
                  <a:srgbClr val="FFFFFF"/>
                </a:solidFill>
                <a:latin typeface="Garamond"/>
                <a:cs typeface="Garamond"/>
              </a:rPr>
              <a:t>gives </a:t>
            </a:r>
            <a:r>
              <a:rPr sz="2800" b="1" spc="-30" dirty="0">
                <a:solidFill>
                  <a:srgbClr val="FFFFFF"/>
                </a:solidFill>
                <a:latin typeface="Garamond"/>
                <a:cs typeface="Garamond"/>
              </a:rPr>
              <a:t>you </a:t>
            </a:r>
            <a:r>
              <a:rPr sz="2800" b="1" spc="-5" dirty="0">
                <a:solidFill>
                  <a:srgbClr val="FFFFFF"/>
                </a:solidFill>
                <a:latin typeface="Garamond"/>
                <a:cs typeface="Garamond"/>
              </a:rPr>
              <a:t>a </a:t>
            </a:r>
            <a:r>
              <a:rPr sz="2800" b="1" spc="-5" dirty="0">
                <a:solidFill>
                  <a:srgbClr val="FFC000"/>
                </a:solidFill>
                <a:latin typeface="Garamond"/>
                <a:cs typeface="Garamond"/>
              </a:rPr>
              <a:t>Final Chance </a:t>
            </a:r>
            <a:r>
              <a:rPr sz="2800" b="1" spc="-5" dirty="0">
                <a:solidFill>
                  <a:srgbClr val="FFFFFF"/>
                </a:solidFill>
                <a:latin typeface="Garamond"/>
                <a:cs typeface="Garamond"/>
              </a:rPr>
              <a:t>to </a:t>
            </a:r>
            <a:r>
              <a:rPr sz="2800" b="1" spc="-20" dirty="0">
                <a:solidFill>
                  <a:srgbClr val="FFFFFF"/>
                </a:solidFill>
                <a:latin typeface="Garamond"/>
                <a:cs typeface="Garamond"/>
              </a:rPr>
              <a:t>answer  </a:t>
            </a:r>
            <a:r>
              <a:rPr sz="2800" b="1" dirty="0">
                <a:solidFill>
                  <a:srgbClr val="FFFFFF"/>
                </a:solidFill>
                <a:latin typeface="Garamond"/>
                <a:cs typeface="Garamond"/>
              </a:rPr>
              <a:t>all </a:t>
            </a:r>
            <a:r>
              <a:rPr sz="2800" b="1" u="heavy" spc="-5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skipped</a:t>
            </a:r>
            <a:r>
              <a:rPr sz="2800" b="1" spc="-5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  <a:r>
              <a:rPr sz="2800" b="1" spc="-10" dirty="0">
                <a:solidFill>
                  <a:srgbClr val="FFFFFF"/>
                </a:solidFill>
                <a:latin typeface="Garamond"/>
                <a:cs typeface="Garamond"/>
              </a:rPr>
              <a:t>or </a:t>
            </a:r>
            <a:r>
              <a:rPr sz="2800" b="1" u="heavy" spc="-1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marked </a:t>
            </a:r>
            <a:r>
              <a:rPr sz="2800" b="1" u="heavy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for review</a:t>
            </a:r>
            <a:r>
              <a:rPr sz="2800" b="1" u="heavy" spc="60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Garamond"/>
                <a:cs typeface="Garamond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Garamond"/>
                <a:cs typeface="Garamond"/>
              </a:rPr>
              <a:t>questions.</a:t>
            </a:r>
            <a:endParaRPr sz="2800">
              <a:latin typeface="Garamond"/>
              <a:cs typeface="Garamon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04060" y="2633472"/>
            <a:ext cx="8491855" cy="3449320"/>
          </a:xfrm>
          <a:prstGeom prst="rect">
            <a:avLst/>
          </a:prstGeom>
          <a:ln w="15240">
            <a:solidFill>
              <a:srgbClr val="5F6F1C"/>
            </a:solidFill>
          </a:ln>
        </p:spPr>
        <p:txBody>
          <a:bodyPr vert="horz" wrap="square" lIns="0" tIns="55880" rIns="0" bIns="0" rtlCol="0">
            <a:spAutoFit/>
          </a:bodyPr>
          <a:lstStyle/>
          <a:p>
            <a:pPr marL="269875">
              <a:lnSpc>
                <a:spcPct val="100000"/>
              </a:lnSpc>
              <a:spcBef>
                <a:spcPts val="440"/>
              </a:spcBef>
            </a:pPr>
            <a:r>
              <a:rPr sz="2000" b="1" spc="-5" dirty="0">
                <a:latin typeface="Arial"/>
                <a:cs typeface="Arial"/>
              </a:rPr>
              <a:t>Summary</a:t>
            </a:r>
            <a:endParaRPr sz="2000">
              <a:latin typeface="Arial"/>
              <a:cs typeface="Arial"/>
            </a:endParaRPr>
          </a:p>
          <a:p>
            <a:pPr marL="269875">
              <a:lnSpc>
                <a:spcPct val="100000"/>
              </a:lnSpc>
              <a:spcBef>
                <a:spcPts val="1350"/>
              </a:spcBef>
            </a:pPr>
            <a:r>
              <a:rPr sz="1800" b="1" spc="-5" dirty="0">
                <a:solidFill>
                  <a:srgbClr val="FF0000"/>
                </a:solidFill>
                <a:latin typeface="Arial"/>
                <a:cs typeface="Arial"/>
              </a:rPr>
              <a:t>1</a:t>
            </a:r>
            <a:r>
              <a:rPr sz="1800" b="1" spc="-10" dirty="0">
                <a:solidFill>
                  <a:srgbClr val="FF0000"/>
                </a:solidFill>
                <a:latin typeface="Arial"/>
                <a:cs typeface="Arial"/>
              </a:rPr>
              <a:t> skipped</a:t>
            </a:r>
            <a:endParaRPr sz="1800">
              <a:latin typeface="Arial"/>
              <a:cs typeface="Arial"/>
            </a:endParaRPr>
          </a:p>
          <a:p>
            <a:pPr marL="269875">
              <a:lnSpc>
                <a:spcPct val="100000"/>
              </a:lnSpc>
              <a:spcBef>
                <a:spcPts val="325"/>
              </a:spcBef>
            </a:pPr>
            <a:r>
              <a:rPr sz="1800" b="1" spc="-5" dirty="0">
                <a:latin typeface="Arial"/>
                <a:cs typeface="Arial"/>
              </a:rPr>
              <a:t>1 </a:t>
            </a:r>
            <a:r>
              <a:rPr sz="1800" b="1" spc="-10" dirty="0">
                <a:latin typeface="Arial"/>
                <a:cs typeface="Arial"/>
              </a:rPr>
              <a:t>marked </a:t>
            </a:r>
            <a:r>
              <a:rPr sz="1800" b="1" dirty="0">
                <a:latin typeface="Arial"/>
                <a:cs typeface="Arial"/>
              </a:rPr>
              <a:t>for</a:t>
            </a:r>
            <a:r>
              <a:rPr sz="1800" b="1" spc="20" dirty="0">
                <a:latin typeface="Arial"/>
                <a:cs typeface="Arial"/>
              </a:rPr>
              <a:t> </a:t>
            </a:r>
            <a:r>
              <a:rPr sz="1800" b="1" spc="-15" dirty="0">
                <a:latin typeface="Arial"/>
                <a:cs typeface="Arial"/>
              </a:rPr>
              <a:t>review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327147" y="4075176"/>
            <a:ext cx="8060423" cy="17038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86732" y="830958"/>
            <a:ext cx="254254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Garamond"/>
                <a:cs typeface="Garamond"/>
              </a:rPr>
              <a:t>Look </a:t>
            </a:r>
            <a:r>
              <a:rPr sz="1400" b="1" spc="-5" dirty="0">
                <a:latin typeface="Garamond"/>
                <a:cs typeface="Garamond"/>
              </a:rPr>
              <a:t>at </a:t>
            </a:r>
            <a:r>
              <a:rPr sz="1400" b="1" dirty="0">
                <a:latin typeface="Garamond"/>
                <a:cs typeface="Garamond"/>
              </a:rPr>
              <a:t>the three columns</a:t>
            </a:r>
            <a:r>
              <a:rPr sz="1400" b="1" spc="-65" dirty="0">
                <a:latin typeface="Garamond"/>
                <a:cs typeface="Garamond"/>
              </a:rPr>
              <a:t> </a:t>
            </a:r>
            <a:r>
              <a:rPr sz="1400" b="1" spc="-5" dirty="0">
                <a:latin typeface="Garamond"/>
                <a:cs typeface="Garamond"/>
              </a:rPr>
              <a:t>below:</a:t>
            </a:r>
            <a:endParaRPr sz="14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0001" y="709708"/>
            <a:ext cx="3815715" cy="1031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20090">
              <a:lnSpc>
                <a:spcPct val="157100"/>
              </a:lnSpc>
              <a:spcBef>
                <a:spcPts val="100"/>
              </a:spcBef>
            </a:pPr>
            <a:r>
              <a:rPr sz="1400" b="1" dirty="0">
                <a:latin typeface="Garamond"/>
                <a:cs typeface="Garamond"/>
              </a:rPr>
              <a:t>Question = This is the </a:t>
            </a:r>
            <a:r>
              <a:rPr sz="1400" b="1" spc="-5" dirty="0">
                <a:latin typeface="Garamond"/>
                <a:cs typeface="Garamond"/>
              </a:rPr>
              <a:t>original </a:t>
            </a:r>
            <a:r>
              <a:rPr sz="1400" b="1" dirty="0">
                <a:latin typeface="Garamond"/>
                <a:cs typeface="Garamond"/>
              </a:rPr>
              <a:t>question.  </a:t>
            </a:r>
            <a:r>
              <a:rPr sz="1400" b="1" spc="-5" dirty="0">
                <a:latin typeface="Garamond"/>
                <a:cs typeface="Garamond"/>
              </a:rPr>
              <a:t>Answer </a:t>
            </a:r>
            <a:r>
              <a:rPr sz="1400" b="1" dirty="0">
                <a:latin typeface="Garamond"/>
                <a:cs typeface="Garamond"/>
              </a:rPr>
              <a:t>= </a:t>
            </a:r>
            <a:r>
              <a:rPr sz="1400" b="1" dirty="0">
                <a:solidFill>
                  <a:srgbClr val="FF0000"/>
                </a:solidFill>
                <a:latin typeface="Garamond"/>
                <a:cs typeface="Garamond"/>
              </a:rPr>
              <a:t>(Skipped) </a:t>
            </a:r>
            <a:r>
              <a:rPr sz="1400" b="1" dirty="0">
                <a:latin typeface="Garamond"/>
                <a:cs typeface="Garamond"/>
              </a:rPr>
              <a:t>in red is the</a:t>
            </a:r>
            <a:r>
              <a:rPr sz="1400" b="1" spc="-60" dirty="0">
                <a:latin typeface="Garamond"/>
                <a:cs typeface="Garamond"/>
              </a:rPr>
              <a:t> </a:t>
            </a:r>
            <a:r>
              <a:rPr sz="1400" b="1" spc="-15" dirty="0">
                <a:latin typeface="Garamond"/>
                <a:cs typeface="Garamond"/>
              </a:rPr>
              <a:t>answer.</a:t>
            </a:r>
            <a:endParaRPr sz="1400">
              <a:latin typeface="Garamond"/>
              <a:cs typeface="Garamond"/>
            </a:endParaRPr>
          </a:p>
          <a:p>
            <a:pPr marL="12700">
              <a:lnSpc>
                <a:spcPct val="100000"/>
              </a:lnSpc>
              <a:spcBef>
                <a:spcPts val="955"/>
              </a:spcBef>
            </a:pPr>
            <a:r>
              <a:rPr sz="1400" b="1" dirty="0">
                <a:latin typeface="Garamond"/>
                <a:cs typeface="Garamond"/>
              </a:rPr>
              <a:t>Review = </a:t>
            </a:r>
            <a:r>
              <a:rPr sz="1400" b="1" spc="-40" dirty="0">
                <a:solidFill>
                  <a:srgbClr val="FF0000"/>
                </a:solidFill>
                <a:latin typeface="Garamond"/>
                <a:cs typeface="Garamond"/>
              </a:rPr>
              <a:t>Yes </a:t>
            </a:r>
            <a:r>
              <a:rPr sz="1400" b="1" dirty="0">
                <a:latin typeface="Garamond"/>
                <a:cs typeface="Garamond"/>
              </a:rPr>
              <a:t>in red is the mark for review</a:t>
            </a:r>
            <a:r>
              <a:rPr sz="1400" b="1" spc="40" dirty="0">
                <a:latin typeface="Garamond"/>
                <a:cs typeface="Garamond"/>
              </a:rPr>
              <a:t> </a:t>
            </a:r>
            <a:r>
              <a:rPr sz="1400" b="1" spc="-15" dirty="0">
                <a:latin typeface="Garamond"/>
                <a:cs typeface="Garamond"/>
              </a:rPr>
              <a:t>answer.</a:t>
            </a:r>
            <a:endParaRPr sz="1400">
              <a:latin typeface="Garamond"/>
              <a:cs typeface="Garamond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580132" y="2548127"/>
            <a:ext cx="6631305" cy="0"/>
          </a:xfrm>
          <a:custGeom>
            <a:avLst/>
            <a:gdLst/>
            <a:ahLst/>
            <a:cxnLst/>
            <a:rect l="l" t="t" r="r" b="b"/>
            <a:pathLst>
              <a:path w="6631305">
                <a:moveTo>
                  <a:pt x="0" y="0"/>
                </a:moveTo>
                <a:lnTo>
                  <a:pt x="6630936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86732" y="1833750"/>
            <a:ext cx="9665970" cy="178308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 indent="-635">
              <a:lnSpc>
                <a:spcPct val="101800"/>
              </a:lnSpc>
              <a:spcBef>
                <a:spcPts val="60"/>
              </a:spcBef>
            </a:pPr>
            <a:r>
              <a:rPr sz="1400" b="1" spc="-5" dirty="0">
                <a:latin typeface="Garamond"/>
                <a:cs typeface="Garamond"/>
              </a:rPr>
              <a:t>Click </a:t>
            </a:r>
            <a:r>
              <a:rPr sz="1400" b="1" dirty="0">
                <a:latin typeface="Garamond"/>
                <a:cs typeface="Garamond"/>
              </a:rPr>
              <a:t>the </a:t>
            </a:r>
            <a:r>
              <a:rPr sz="1400" b="1" spc="5" dirty="0">
                <a:latin typeface="Garamond"/>
                <a:cs typeface="Garamond"/>
              </a:rPr>
              <a:t>green </a:t>
            </a:r>
            <a:r>
              <a:rPr sz="1800" b="1" spc="-5" dirty="0">
                <a:solidFill>
                  <a:srgbClr val="2D7154"/>
                </a:solidFill>
                <a:latin typeface="Garamond"/>
                <a:cs typeface="Garamond"/>
              </a:rPr>
              <a:t>Review </a:t>
            </a:r>
            <a:r>
              <a:rPr sz="1400" b="1" dirty="0">
                <a:latin typeface="Garamond"/>
                <a:cs typeface="Garamond"/>
              </a:rPr>
              <a:t>button to </a:t>
            </a:r>
            <a:r>
              <a:rPr sz="1400" b="1" spc="10" dirty="0">
                <a:latin typeface="Garamond"/>
                <a:cs typeface="Garamond"/>
              </a:rPr>
              <a:t>return </a:t>
            </a:r>
            <a:r>
              <a:rPr sz="1400" b="1" dirty="0">
                <a:latin typeface="Garamond"/>
                <a:cs typeface="Garamond"/>
              </a:rPr>
              <a:t>to the </a:t>
            </a:r>
            <a:r>
              <a:rPr sz="1400" b="1" spc="-5" dirty="0">
                <a:latin typeface="Garamond"/>
                <a:cs typeface="Garamond"/>
              </a:rPr>
              <a:t>original </a:t>
            </a:r>
            <a:r>
              <a:rPr sz="1400" b="1" dirty="0">
                <a:latin typeface="Garamond"/>
                <a:cs typeface="Garamond"/>
              </a:rPr>
              <a:t>test question. </a:t>
            </a:r>
            <a:r>
              <a:rPr sz="1400" b="1" spc="-5" dirty="0">
                <a:latin typeface="Garamond"/>
                <a:cs typeface="Garamond"/>
              </a:rPr>
              <a:t>Change </a:t>
            </a:r>
            <a:r>
              <a:rPr sz="1400" b="1" dirty="0">
                <a:latin typeface="Garamond"/>
                <a:cs typeface="Garamond"/>
              </a:rPr>
              <a:t>or </a:t>
            </a:r>
            <a:r>
              <a:rPr sz="1400" b="1" spc="5" dirty="0">
                <a:latin typeface="Garamond"/>
                <a:cs typeface="Garamond"/>
              </a:rPr>
              <a:t>Keep </a:t>
            </a:r>
            <a:r>
              <a:rPr sz="1400" b="1" spc="-10" dirty="0">
                <a:latin typeface="Garamond"/>
                <a:cs typeface="Garamond"/>
              </a:rPr>
              <a:t>your </a:t>
            </a:r>
            <a:r>
              <a:rPr sz="1400" b="1" spc="-15" dirty="0">
                <a:latin typeface="Garamond"/>
                <a:cs typeface="Garamond"/>
              </a:rPr>
              <a:t>answer. </a:t>
            </a:r>
            <a:r>
              <a:rPr sz="1400" b="1" spc="-5" dirty="0">
                <a:latin typeface="Garamond"/>
                <a:cs typeface="Garamond"/>
              </a:rPr>
              <a:t>Click </a:t>
            </a:r>
            <a:r>
              <a:rPr sz="1400" b="1" dirty="0">
                <a:latin typeface="Garamond"/>
                <a:cs typeface="Garamond"/>
              </a:rPr>
              <a:t>the </a:t>
            </a:r>
            <a:r>
              <a:rPr sz="1400" b="1" spc="-10" dirty="0">
                <a:latin typeface="Garamond"/>
                <a:cs typeface="Garamond"/>
              </a:rPr>
              <a:t>Save </a:t>
            </a:r>
            <a:r>
              <a:rPr sz="1400" b="1" dirty="0">
                <a:latin typeface="Garamond"/>
                <a:cs typeface="Garamond"/>
              </a:rPr>
              <a:t>Assessment  button to </a:t>
            </a:r>
            <a:r>
              <a:rPr sz="1400" b="1" spc="-10" dirty="0">
                <a:latin typeface="Garamond"/>
                <a:cs typeface="Garamond"/>
              </a:rPr>
              <a:t>save </a:t>
            </a:r>
            <a:r>
              <a:rPr sz="1400" b="1" dirty="0">
                <a:latin typeface="Garamond"/>
                <a:cs typeface="Garamond"/>
              </a:rPr>
              <a:t>a new </a:t>
            </a:r>
            <a:r>
              <a:rPr sz="1400" b="1" spc="-10" dirty="0">
                <a:latin typeface="Garamond"/>
                <a:cs typeface="Garamond"/>
              </a:rPr>
              <a:t>answer </a:t>
            </a:r>
            <a:r>
              <a:rPr sz="1400" b="1" dirty="0">
                <a:latin typeface="Garamond"/>
                <a:cs typeface="Garamond"/>
              </a:rPr>
              <a:t>and to </a:t>
            </a:r>
            <a:r>
              <a:rPr sz="1400" b="1" spc="10" dirty="0">
                <a:latin typeface="Garamond"/>
                <a:cs typeface="Garamond"/>
              </a:rPr>
              <a:t>return </a:t>
            </a:r>
            <a:r>
              <a:rPr sz="1400" b="1" dirty="0">
                <a:latin typeface="Garamond"/>
                <a:cs typeface="Garamond"/>
              </a:rPr>
              <a:t>to the Review Assessment</a:t>
            </a:r>
            <a:r>
              <a:rPr sz="1400" b="1" spc="-130" dirty="0">
                <a:latin typeface="Garamond"/>
                <a:cs typeface="Garamond"/>
              </a:rPr>
              <a:t> </a:t>
            </a:r>
            <a:r>
              <a:rPr sz="1400" b="1" dirty="0">
                <a:latin typeface="Garamond"/>
                <a:cs typeface="Garamond"/>
              </a:rPr>
              <a:t>screen.</a:t>
            </a:r>
            <a:endParaRPr sz="1400">
              <a:latin typeface="Garamond"/>
              <a:cs typeface="Garamond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>
              <a:latin typeface="Times New Roman"/>
              <a:cs typeface="Times New Roman"/>
            </a:endParaRPr>
          </a:p>
          <a:p>
            <a:pPr marL="1611630">
              <a:lnSpc>
                <a:spcPct val="100000"/>
              </a:lnSpc>
            </a:pPr>
            <a:r>
              <a:rPr sz="1900" b="1" spc="-10" dirty="0">
                <a:latin typeface="Arial"/>
                <a:cs typeface="Arial"/>
              </a:rPr>
              <a:t>Review</a:t>
            </a:r>
            <a:r>
              <a:rPr sz="1900" b="1" spc="-20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Assessment</a:t>
            </a:r>
            <a:endParaRPr sz="1900">
              <a:latin typeface="Arial"/>
              <a:cs typeface="Arial"/>
            </a:endParaRPr>
          </a:p>
          <a:p>
            <a:pPr marL="1611630" marR="4109085">
              <a:lnSpc>
                <a:spcPct val="128499"/>
              </a:lnSpc>
              <a:spcBef>
                <a:spcPts val="1420"/>
              </a:spcBef>
            </a:pPr>
            <a:r>
              <a:rPr sz="1500" b="1" spc="-40" dirty="0">
                <a:solidFill>
                  <a:srgbClr val="FF0000"/>
                </a:solidFill>
                <a:latin typeface="Arial"/>
                <a:cs typeface="Arial"/>
              </a:rPr>
              <a:t>You </a:t>
            </a:r>
            <a:r>
              <a:rPr sz="1500" b="1" spc="-10" dirty="0">
                <a:solidFill>
                  <a:srgbClr val="FF0000"/>
                </a:solidFill>
                <a:latin typeface="Arial"/>
                <a:cs typeface="Arial"/>
              </a:rPr>
              <a:t>have </a:t>
            </a:r>
            <a:r>
              <a:rPr sz="1500" b="1" spc="-5" dirty="0">
                <a:solidFill>
                  <a:srgbClr val="FF0000"/>
                </a:solidFill>
                <a:latin typeface="Arial"/>
                <a:cs typeface="Arial"/>
              </a:rPr>
              <a:t>1 question(s) </a:t>
            </a:r>
            <a:r>
              <a:rPr sz="1500" b="1" spc="-20" dirty="0">
                <a:solidFill>
                  <a:srgbClr val="FF0000"/>
                </a:solidFill>
                <a:latin typeface="Arial"/>
                <a:cs typeface="Arial"/>
              </a:rPr>
              <a:t>you </a:t>
            </a:r>
            <a:r>
              <a:rPr sz="1500" b="1" spc="-5" dirty="0">
                <a:solidFill>
                  <a:srgbClr val="FF0000"/>
                </a:solidFill>
                <a:latin typeface="Arial"/>
                <a:cs typeface="Arial"/>
              </a:rPr>
              <a:t>did not </a:t>
            </a:r>
            <a:r>
              <a:rPr sz="1500" b="1" spc="-10" dirty="0">
                <a:solidFill>
                  <a:srgbClr val="FF0000"/>
                </a:solidFill>
                <a:latin typeface="Arial"/>
                <a:cs typeface="Arial"/>
              </a:rPr>
              <a:t>answer.  </a:t>
            </a:r>
            <a:r>
              <a:rPr sz="1500" b="1" spc="-40" dirty="0">
                <a:latin typeface="Arial"/>
                <a:cs typeface="Arial"/>
              </a:rPr>
              <a:t>You </a:t>
            </a:r>
            <a:r>
              <a:rPr sz="1500" b="1" spc="-10" dirty="0">
                <a:latin typeface="Arial"/>
                <a:cs typeface="Arial"/>
              </a:rPr>
              <a:t>have </a:t>
            </a:r>
            <a:r>
              <a:rPr sz="1500" b="1" spc="-5" dirty="0">
                <a:latin typeface="Arial"/>
                <a:cs typeface="Arial"/>
              </a:rPr>
              <a:t>1 question(s) </a:t>
            </a:r>
            <a:r>
              <a:rPr sz="1500" b="1" dirty="0">
                <a:latin typeface="Arial"/>
                <a:cs typeface="Arial"/>
              </a:rPr>
              <a:t>marked </a:t>
            </a:r>
            <a:r>
              <a:rPr sz="1500" b="1" spc="-5" dirty="0">
                <a:latin typeface="Arial"/>
                <a:cs typeface="Arial"/>
              </a:rPr>
              <a:t>for</a:t>
            </a:r>
            <a:r>
              <a:rPr sz="1500" b="1" spc="25" dirty="0">
                <a:latin typeface="Arial"/>
                <a:cs typeface="Arial"/>
              </a:rPr>
              <a:t> </a:t>
            </a:r>
            <a:r>
              <a:rPr sz="1500" b="1" spc="-10" dirty="0">
                <a:latin typeface="Arial"/>
                <a:cs typeface="Arial"/>
              </a:rPr>
              <a:t>review.</a:t>
            </a:r>
            <a:endParaRPr sz="15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86050" y="4680140"/>
            <a:ext cx="85153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latin typeface="Arial"/>
                <a:cs typeface="Arial"/>
              </a:rPr>
              <a:t>Question</a:t>
            </a:r>
            <a:endParaRPr sz="15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25886" y="4680140"/>
            <a:ext cx="71310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60" dirty="0">
                <a:latin typeface="Arial"/>
                <a:cs typeface="Arial"/>
              </a:rPr>
              <a:t>A</a:t>
            </a:r>
            <a:r>
              <a:rPr sz="1500" b="1" spc="-5" dirty="0">
                <a:latin typeface="Arial"/>
                <a:cs typeface="Arial"/>
              </a:rPr>
              <a:t>n</a:t>
            </a:r>
            <a:r>
              <a:rPr sz="1500" b="1" spc="5" dirty="0">
                <a:latin typeface="Arial"/>
                <a:cs typeface="Arial"/>
              </a:rPr>
              <a:t>s</a:t>
            </a:r>
            <a:r>
              <a:rPr sz="1500" b="1" spc="30" dirty="0">
                <a:latin typeface="Arial"/>
                <a:cs typeface="Arial"/>
              </a:rPr>
              <a:t>w</a:t>
            </a:r>
            <a:r>
              <a:rPr sz="1500" b="1" dirty="0">
                <a:latin typeface="Arial"/>
                <a:cs typeface="Arial"/>
              </a:rPr>
              <a:t>er</a:t>
            </a:r>
            <a:endParaRPr sz="15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064186" y="4680140"/>
            <a:ext cx="68072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10" dirty="0">
                <a:latin typeface="Arial"/>
                <a:cs typeface="Arial"/>
              </a:rPr>
              <a:t>R</a:t>
            </a:r>
            <a:r>
              <a:rPr sz="1500" b="1" dirty="0">
                <a:latin typeface="Arial"/>
                <a:cs typeface="Arial"/>
              </a:rPr>
              <a:t>e</a:t>
            </a:r>
            <a:r>
              <a:rPr sz="1500" b="1" spc="-35" dirty="0">
                <a:latin typeface="Arial"/>
                <a:cs typeface="Arial"/>
              </a:rPr>
              <a:t>v</a:t>
            </a:r>
            <a:r>
              <a:rPr sz="1500" b="1" dirty="0">
                <a:latin typeface="Arial"/>
                <a:cs typeface="Arial"/>
              </a:rPr>
              <a:t>i</a:t>
            </a:r>
            <a:r>
              <a:rPr sz="1500" b="1" spc="5" dirty="0">
                <a:latin typeface="Arial"/>
                <a:cs typeface="Arial"/>
              </a:rPr>
              <a:t>ew</a:t>
            </a:r>
            <a:endParaRPr sz="15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86050" y="5145278"/>
            <a:ext cx="94678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latin typeface="Arial"/>
                <a:cs typeface="Arial"/>
              </a:rPr>
              <a:t>Question</a:t>
            </a:r>
            <a:r>
              <a:rPr sz="1500" spc="-9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25886" y="5138991"/>
            <a:ext cx="89344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FF0000"/>
                </a:solidFill>
                <a:latin typeface="Arial"/>
                <a:cs typeface="Arial"/>
              </a:rPr>
              <a:t>(Skipped)</a:t>
            </a:r>
            <a:endParaRPr sz="15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064186" y="5145278"/>
            <a:ext cx="26860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10" dirty="0">
                <a:latin typeface="Arial"/>
                <a:cs typeface="Arial"/>
              </a:rPr>
              <a:t>No</a:t>
            </a:r>
            <a:endParaRPr sz="15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580132" y="5373623"/>
            <a:ext cx="1734820" cy="459105"/>
          </a:xfrm>
          <a:custGeom>
            <a:avLst/>
            <a:gdLst/>
            <a:ahLst/>
            <a:cxnLst/>
            <a:rect l="l" t="t" r="r" b="b"/>
            <a:pathLst>
              <a:path w="1734820" h="459104">
                <a:moveTo>
                  <a:pt x="0" y="0"/>
                </a:moveTo>
                <a:lnTo>
                  <a:pt x="1734312" y="0"/>
                </a:lnTo>
                <a:lnTo>
                  <a:pt x="1734312" y="458724"/>
                </a:lnTo>
                <a:lnTo>
                  <a:pt x="0" y="458724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699004" y="5612891"/>
            <a:ext cx="1492250" cy="219710"/>
          </a:xfrm>
          <a:custGeom>
            <a:avLst/>
            <a:gdLst/>
            <a:ahLst/>
            <a:cxnLst/>
            <a:rect l="l" t="t" r="r" b="b"/>
            <a:pathLst>
              <a:path w="1492250" h="219710">
                <a:moveTo>
                  <a:pt x="0" y="0"/>
                </a:moveTo>
                <a:lnTo>
                  <a:pt x="1491995" y="0"/>
                </a:lnTo>
                <a:lnTo>
                  <a:pt x="1491995" y="219456"/>
                </a:lnTo>
                <a:lnTo>
                  <a:pt x="0" y="219456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686050" y="5604065"/>
            <a:ext cx="94678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latin typeface="Arial"/>
                <a:cs typeface="Arial"/>
              </a:rPr>
              <a:t>Question</a:t>
            </a:r>
            <a:r>
              <a:rPr sz="1500" spc="-9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314444" y="5373623"/>
            <a:ext cx="1638300" cy="459105"/>
          </a:xfrm>
          <a:custGeom>
            <a:avLst/>
            <a:gdLst/>
            <a:ahLst/>
            <a:cxnLst/>
            <a:rect l="l" t="t" r="r" b="b"/>
            <a:pathLst>
              <a:path w="1638300" h="459104">
                <a:moveTo>
                  <a:pt x="0" y="0"/>
                </a:moveTo>
                <a:lnTo>
                  <a:pt x="1638300" y="0"/>
                </a:lnTo>
                <a:lnTo>
                  <a:pt x="1638300" y="458724"/>
                </a:lnTo>
                <a:lnTo>
                  <a:pt x="0" y="458724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439411" y="5612891"/>
            <a:ext cx="1390015" cy="219710"/>
          </a:xfrm>
          <a:custGeom>
            <a:avLst/>
            <a:gdLst/>
            <a:ahLst/>
            <a:cxnLst/>
            <a:rect l="l" t="t" r="r" b="b"/>
            <a:pathLst>
              <a:path w="1390014" h="219710">
                <a:moveTo>
                  <a:pt x="0" y="0"/>
                </a:moveTo>
                <a:lnTo>
                  <a:pt x="1389888" y="0"/>
                </a:lnTo>
                <a:lnTo>
                  <a:pt x="1389888" y="219456"/>
                </a:lnTo>
                <a:lnTo>
                  <a:pt x="0" y="219456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425950" y="5604065"/>
            <a:ext cx="52578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10" dirty="0">
                <a:latin typeface="Arial"/>
                <a:cs typeface="Arial"/>
              </a:rPr>
              <a:t>C</a:t>
            </a:r>
            <a:r>
              <a:rPr sz="1500" spc="-5" dirty="0">
                <a:latin typeface="Arial"/>
                <a:cs typeface="Arial"/>
              </a:rPr>
              <a:t>l</a:t>
            </a:r>
            <a:r>
              <a:rPr sz="1500" dirty="0">
                <a:latin typeface="Arial"/>
                <a:cs typeface="Arial"/>
              </a:rPr>
              <a:t>ean</a:t>
            </a:r>
            <a:endParaRPr sz="15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5952744" y="5373623"/>
            <a:ext cx="655320" cy="459105"/>
          </a:xfrm>
          <a:custGeom>
            <a:avLst/>
            <a:gdLst/>
            <a:ahLst/>
            <a:cxnLst/>
            <a:rect l="l" t="t" r="r" b="b"/>
            <a:pathLst>
              <a:path w="655320" h="459104">
                <a:moveTo>
                  <a:pt x="0" y="0"/>
                </a:moveTo>
                <a:lnTo>
                  <a:pt x="655320" y="0"/>
                </a:lnTo>
                <a:lnTo>
                  <a:pt x="655320" y="458724"/>
                </a:lnTo>
                <a:lnTo>
                  <a:pt x="0" y="458724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077711" y="5612891"/>
            <a:ext cx="407034" cy="219710"/>
          </a:xfrm>
          <a:custGeom>
            <a:avLst/>
            <a:gdLst/>
            <a:ahLst/>
            <a:cxnLst/>
            <a:rect l="l" t="t" r="r" b="b"/>
            <a:pathLst>
              <a:path w="407035" h="219710">
                <a:moveTo>
                  <a:pt x="0" y="0"/>
                </a:moveTo>
                <a:lnTo>
                  <a:pt x="406908" y="0"/>
                </a:lnTo>
                <a:lnTo>
                  <a:pt x="406908" y="219456"/>
                </a:lnTo>
                <a:lnTo>
                  <a:pt x="0" y="219456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6064250" y="5597715"/>
            <a:ext cx="35433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95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1500" b="1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500" b="1" spc="-5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endParaRPr sz="15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608064" y="5373623"/>
            <a:ext cx="2603500" cy="459105"/>
          </a:xfrm>
          <a:custGeom>
            <a:avLst/>
            <a:gdLst/>
            <a:ahLst/>
            <a:cxnLst/>
            <a:rect l="l" t="t" r="r" b="b"/>
            <a:pathLst>
              <a:path w="2603500" h="459104">
                <a:moveTo>
                  <a:pt x="0" y="0"/>
                </a:moveTo>
                <a:lnTo>
                  <a:pt x="2602992" y="0"/>
                </a:lnTo>
                <a:lnTo>
                  <a:pt x="2602992" y="458724"/>
                </a:lnTo>
                <a:lnTo>
                  <a:pt x="0" y="458724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574029" y="2543555"/>
            <a:ext cx="0" cy="3299460"/>
          </a:xfrm>
          <a:custGeom>
            <a:avLst/>
            <a:gdLst/>
            <a:ahLst/>
            <a:cxnLst/>
            <a:rect l="l" t="t" r="r" b="b"/>
            <a:pathLst>
              <a:path h="3299460">
                <a:moveTo>
                  <a:pt x="0" y="0"/>
                </a:moveTo>
                <a:lnTo>
                  <a:pt x="0" y="3299460"/>
                </a:lnTo>
              </a:path>
            </a:pathLst>
          </a:custGeom>
          <a:ln w="1217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2580132" y="5837682"/>
            <a:ext cx="1734820" cy="0"/>
          </a:xfrm>
          <a:custGeom>
            <a:avLst/>
            <a:gdLst/>
            <a:ahLst/>
            <a:cxnLst/>
            <a:rect l="l" t="t" r="r" b="b"/>
            <a:pathLst>
              <a:path w="1734820">
                <a:moveTo>
                  <a:pt x="0" y="0"/>
                </a:moveTo>
                <a:lnTo>
                  <a:pt x="1734324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297679" y="5832347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10667"/>
                </a:moveTo>
                <a:lnTo>
                  <a:pt x="10667" y="10667"/>
                </a:lnTo>
                <a:lnTo>
                  <a:pt x="10667" y="0"/>
                </a:lnTo>
                <a:lnTo>
                  <a:pt x="0" y="0"/>
                </a:lnTo>
                <a:lnTo>
                  <a:pt x="0" y="106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308347" y="5837682"/>
            <a:ext cx="1647825" cy="0"/>
          </a:xfrm>
          <a:custGeom>
            <a:avLst/>
            <a:gdLst/>
            <a:ahLst/>
            <a:cxnLst/>
            <a:rect l="l" t="t" r="r" b="b"/>
            <a:pathLst>
              <a:path w="1647825">
                <a:moveTo>
                  <a:pt x="0" y="0"/>
                </a:moveTo>
                <a:lnTo>
                  <a:pt x="1647456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939028" y="5832347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10667"/>
                </a:moveTo>
                <a:lnTo>
                  <a:pt x="10667" y="10667"/>
                </a:lnTo>
                <a:lnTo>
                  <a:pt x="10667" y="0"/>
                </a:lnTo>
                <a:lnTo>
                  <a:pt x="0" y="0"/>
                </a:lnTo>
                <a:lnTo>
                  <a:pt x="0" y="106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949696" y="5837682"/>
            <a:ext cx="658495" cy="0"/>
          </a:xfrm>
          <a:custGeom>
            <a:avLst/>
            <a:gdLst/>
            <a:ahLst/>
            <a:cxnLst/>
            <a:rect l="l" t="t" r="r" b="b"/>
            <a:pathLst>
              <a:path w="658495">
                <a:moveTo>
                  <a:pt x="0" y="0"/>
                </a:moveTo>
                <a:lnTo>
                  <a:pt x="658368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591300" y="5832347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10667"/>
                </a:moveTo>
                <a:lnTo>
                  <a:pt x="10668" y="10667"/>
                </a:lnTo>
                <a:lnTo>
                  <a:pt x="10668" y="0"/>
                </a:lnTo>
                <a:lnTo>
                  <a:pt x="0" y="0"/>
                </a:lnTo>
                <a:lnTo>
                  <a:pt x="0" y="1066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601968" y="5837682"/>
            <a:ext cx="2609215" cy="0"/>
          </a:xfrm>
          <a:custGeom>
            <a:avLst/>
            <a:gdLst/>
            <a:ahLst/>
            <a:cxnLst/>
            <a:rect l="l" t="t" r="r" b="b"/>
            <a:pathLst>
              <a:path w="2609215">
                <a:moveTo>
                  <a:pt x="0" y="0"/>
                </a:moveTo>
                <a:lnTo>
                  <a:pt x="2609087" y="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9216390" y="2543555"/>
            <a:ext cx="0" cy="3299460"/>
          </a:xfrm>
          <a:custGeom>
            <a:avLst/>
            <a:gdLst/>
            <a:ahLst/>
            <a:cxnLst/>
            <a:rect l="l" t="t" r="r" b="b"/>
            <a:pathLst>
              <a:path h="3299460">
                <a:moveTo>
                  <a:pt x="0" y="0"/>
                </a:moveTo>
                <a:lnTo>
                  <a:pt x="0" y="329946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2726436" y="3712464"/>
            <a:ext cx="1754123" cy="4465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897623" y="4992623"/>
            <a:ext cx="963167" cy="380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897623" y="5385815"/>
            <a:ext cx="949439" cy="4465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28787" y="862119"/>
            <a:ext cx="254254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Garamond"/>
                <a:cs typeface="Garamond"/>
              </a:rPr>
              <a:t>Look </a:t>
            </a:r>
            <a:r>
              <a:rPr sz="1400" b="1" spc="-5" dirty="0">
                <a:latin typeface="Garamond"/>
                <a:cs typeface="Garamond"/>
              </a:rPr>
              <a:t>at </a:t>
            </a:r>
            <a:r>
              <a:rPr sz="1400" b="1" dirty="0">
                <a:latin typeface="Garamond"/>
                <a:cs typeface="Garamond"/>
              </a:rPr>
              <a:t>the three columns</a:t>
            </a:r>
            <a:r>
              <a:rPr sz="1400" b="1" spc="-65" dirty="0">
                <a:latin typeface="Garamond"/>
                <a:cs typeface="Garamond"/>
              </a:rPr>
              <a:t> </a:t>
            </a:r>
            <a:r>
              <a:rPr sz="1400" b="1" spc="-5" dirty="0">
                <a:latin typeface="Garamond"/>
                <a:cs typeface="Garamond"/>
              </a:rPr>
              <a:t>below:</a:t>
            </a:r>
            <a:endParaRPr sz="1400">
              <a:latin typeface="Garamond"/>
              <a:cs typeface="Garamon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72055" y="862119"/>
            <a:ext cx="310070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Garamond"/>
                <a:cs typeface="Garamond"/>
              </a:rPr>
              <a:t>Question = This is the </a:t>
            </a:r>
            <a:r>
              <a:rPr sz="1400" b="1" spc="-5" dirty="0">
                <a:latin typeface="Garamond"/>
                <a:cs typeface="Garamond"/>
              </a:rPr>
              <a:t>original</a:t>
            </a:r>
            <a:r>
              <a:rPr sz="1400" b="1" spc="-25" dirty="0">
                <a:latin typeface="Garamond"/>
                <a:cs typeface="Garamond"/>
              </a:rPr>
              <a:t> </a:t>
            </a:r>
            <a:r>
              <a:rPr sz="1400" b="1" dirty="0">
                <a:latin typeface="Garamond"/>
                <a:cs typeface="Garamond"/>
              </a:rPr>
              <a:t>question.</a:t>
            </a:r>
            <a:endParaRPr sz="1400">
              <a:latin typeface="Garamond"/>
              <a:cs typeface="Garamon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1326" y="2982727"/>
            <a:ext cx="2919095" cy="17932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340"/>
              </a:lnSpc>
              <a:spcBef>
                <a:spcPts val="95"/>
              </a:spcBef>
            </a:pPr>
            <a:r>
              <a:rPr sz="2800" b="1" spc="-5" dirty="0">
                <a:latin typeface="Garamond"/>
                <a:cs typeface="Garamond"/>
              </a:rPr>
              <a:t>Click the</a:t>
            </a:r>
            <a:r>
              <a:rPr sz="2800" b="1" spc="-10" dirty="0">
                <a:latin typeface="Garamond"/>
                <a:cs typeface="Garamond"/>
              </a:rPr>
              <a:t> </a:t>
            </a:r>
            <a:r>
              <a:rPr sz="2800" b="1" spc="5" dirty="0">
                <a:latin typeface="Garamond"/>
                <a:cs typeface="Garamond"/>
              </a:rPr>
              <a:t>green</a:t>
            </a:r>
            <a:endParaRPr sz="2800">
              <a:latin typeface="Garamond"/>
              <a:cs typeface="Garamond"/>
            </a:endParaRPr>
          </a:p>
          <a:p>
            <a:pPr marL="12700">
              <a:lnSpc>
                <a:spcPts val="3820"/>
              </a:lnSpc>
            </a:pPr>
            <a:r>
              <a:rPr sz="3200" b="1" spc="-10" dirty="0">
                <a:solidFill>
                  <a:srgbClr val="3C9770"/>
                </a:solidFill>
                <a:latin typeface="Garamond"/>
                <a:cs typeface="Garamond"/>
              </a:rPr>
              <a:t>Review</a:t>
            </a:r>
            <a:r>
              <a:rPr sz="3200" b="1" spc="-110" dirty="0">
                <a:solidFill>
                  <a:srgbClr val="3C9770"/>
                </a:solidFill>
                <a:latin typeface="Garamond"/>
                <a:cs typeface="Garamond"/>
              </a:rPr>
              <a:t> </a:t>
            </a:r>
            <a:r>
              <a:rPr sz="2800" b="1" spc="-5" dirty="0">
                <a:latin typeface="Garamond"/>
                <a:cs typeface="Garamond"/>
              </a:rPr>
              <a:t>button</a:t>
            </a:r>
            <a:endParaRPr sz="2800">
              <a:latin typeface="Garamond"/>
              <a:cs typeface="Garamond"/>
            </a:endParaRPr>
          </a:p>
          <a:p>
            <a:pPr marL="12700" marR="5080">
              <a:lnSpc>
                <a:spcPct val="100000"/>
              </a:lnSpc>
              <a:spcBef>
                <a:spcPts val="40"/>
              </a:spcBef>
            </a:pPr>
            <a:r>
              <a:rPr sz="2800" b="1" spc="-5" dirty="0">
                <a:latin typeface="Garamond"/>
                <a:cs typeface="Garamond"/>
              </a:rPr>
              <a:t>to </a:t>
            </a:r>
            <a:r>
              <a:rPr sz="2800" b="1" spc="15" dirty="0">
                <a:latin typeface="Garamond"/>
                <a:cs typeface="Garamond"/>
              </a:rPr>
              <a:t>return </a:t>
            </a:r>
            <a:r>
              <a:rPr sz="2800" b="1" spc="-5" dirty="0">
                <a:latin typeface="Garamond"/>
                <a:cs typeface="Garamond"/>
              </a:rPr>
              <a:t>to the test  question.</a:t>
            </a:r>
            <a:endParaRPr sz="2800">
              <a:latin typeface="Garamond"/>
              <a:cs typeface="Garamon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15325" y="1288810"/>
            <a:ext cx="8067675" cy="16586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569210">
              <a:lnSpc>
                <a:spcPct val="100000"/>
              </a:lnSpc>
              <a:spcBef>
                <a:spcPts val="105"/>
              </a:spcBef>
            </a:pPr>
            <a:r>
              <a:rPr sz="1400" b="1" spc="-5" dirty="0">
                <a:latin typeface="Garamond"/>
                <a:cs typeface="Garamond"/>
              </a:rPr>
              <a:t>Answer </a:t>
            </a:r>
            <a:r>
              <a:rPr sz="1400" b="1" dirty="0">
                <a:latin typeface="Garamond"/>
                <a:cs typeface="Garamond"/>
              </a:rPr>
              <a:t>= </a:t>
            </a:r>
            <a:r>
              <a:rPr sz="1400" b="1" dirty="0">
                <a:solidFill>
                  <a:srgbClr val="FF0000"/>
                </a:solidFill>
                <a:latin typeface="Garamond"/>
                <a:cs typeface="Garamond"/>
              </a:rPr>
              <a:t>(Skipped) </a:t>
            </a:r>
            <a:r>
              <a:rPr sz="1400" b="1" dirty="0">
                <a:latin typeface="Garamond"/>
                <a:cs typeface="Garamond"/>
              </a:rPr>
              <a:t>is the </a:t>
            </a:r>
            <a:r>
              <a:rPr sz="1400" b="1" spc="-10" dirty="0">
                <a:latin typeface="Garamond"/>
                <a:cs typeface="Garamond"/>
              </a:rPr>
              <a:t>answer you</a:t>
            </a:r>
            <a:r>
              <a:rPr sz="1400" b="1" spc="-20" dirty="0">
                <a:latin typeface="Garamond"/>
                <a:cs typeface="Garamond"/>
              </a:rPr>
              <a:t> </a:t>
            </a:r>
            <a:r>
              <a:rPr sz="1400" b="1" dirty="0">
                <a:latin typeface="Garamond"/>
                <a:cs typeface="Garamond"/>
              </a:rPr>
              <a:t>selected.</a:t>
            </a:r>
            <a:endParaRPr sz="1400">
              <a:latin typeface="Garamond"/>
              <a:cs typeface="Garamond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50">
              <a:latin typeface="Times New Roman"/>
              <a:cs typeface="Times New Roman"/>
            </a:endParaRPr>
          </a:p>
          <a:p>
            <a:pPr marL="2569210">
              <a:lnSpc>
                <a:spcPct val="100000"/>
              </a:lnSpc>
            </a:pPr>
            <a:r>
              <a:rPr sz="1400" b="1" dirty="0">
                <a:latin typeface="Garamond"/>
                <a:cs typeface="Garamond"/>
              </a:rPr>
              <a:t>Review = </a:t>
            </a:r>
            <a:r>
              <a:rPr sz="1400" b="1" spc="-40" dirty="0">
                <a:solidFill>
                  <a:srgbClr val="FF0000"/>
                </a:solidFill>
                <a:latin typeface="Garamond"/>
                <a:cs typeface="Garamond"/>
              </a:rPr>
              <a:t>Yes </a:t>
            </a:r>
            <a:r>
              <a:rPr sz="1400" b="1" dirty="0">
                <a:latin typeface="Garamond"/>
                <a:cs typeface="Garamond"/>
              </a:rPr>
              <a:t>is the mark for review </a:t>
            </a:r>
            <a:r>
              <a:rPr sz="1400" b="1" spc="-10" dirty="0">
                <a:latin typeface="Garamond"/>
                <a:cs typeface="Garamond"/>
              </a:rPr>
              <a:t>answer you</a:t>
            </a:r>
            <a:r>
              <a:rPr sz="1400" b="1" spc="35" dirty="0">
                <a:latin typeface="Garamond"/>
                <a:cs typeface="Garamond"/>
              </a:rPr>
              <a:t> </a:t>
            </a:r>
            <a:r>
              <a:rPr sz="1400" b="1" dirty="0">
                <a:latin typeface="Garamond"/>
                <a:cs typeface="Garamond"/>
              </a:rPr>
              <a:t>selected.</a:t>
            </a:r>
            <a:endParaRPr sz="1400">
              <a:latin typeface="Garamond"/>
              <a:cs typeface="Garamond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50">
              <a:latin typeface="Times New Roman"/>
              <a:cs typeface="Times New Roman"/>
            </a:endParaRPr>
          </a:p>
          <a:p>
            <a:pPr marL="1549400">
              <a:lnSpc>
                <a:spcPct val="100000"/>
              </a:lnSpc>
            </a:pPr>
            <a:r>
              <a:rPr sz="1400" b="1" spc="-5" dirty="0">
                <a:latin typeface="Garamond"/>
                <a:cs typeface="Garamond"/>
              </a:rPr>
              <a:t>Change </a:t>
            </a:r>
            <a:r>
              <a:rPr sz="1400" b="1" dirty="0">
                <a:latin typeface="Garamond"/>
                <a:cs typeface="Garamond"/>
              </a:rPr>
              <a:t>or </a:t>
            </a:r>
            <a:r>
              <a:rPr sz="1400" b="1" spc="5" dirty="0">
                <a:latin typeface="Garamond"/>
                <a:cs typeface="Garamond"/>
              </a:rPr>
              <a:t>Keep </a:t>
            </a:r>
            <a:r>
              <a:rPr sz="1400" b="1" spc="-10" dirty="0">
                <a:latin typeface="Garamond"/>
                <a:cs typeface="Garamond"/>
              </a:rPr>
              <a:t>your answer </a:t>
            </a:r>
            <a:r>
              <a:rPr sz="1400" b="1" dirty="0">
                <a:latin typeface="Garamond"/>
                <a:cs typeface="Garamond"/>
              </a:rPr>
              <a:t>for this question by </a:t>
            </a:r>
            <a:r>
              <a:rPr sz="1400" b="1" spc="-5" dirty="0">
                <a:latin typeface="Garamond"/>
                <a:cs typeface="Garamond"/>
              </a:rPr>
              <a:t>clicking </a:t>
            </a:r>
            <a:r>
              <a:rPr sz="1400" b="1" dirty="0">
                <a:latin typeface="Garamond"/>
                <a:cs typeface="Garamond"/>
              </a:rPr>
              <a:t>the </a:t>
            </a:r>
            <a:r>
              <a:rPr sz="1400" b="1" spc="-10" dirty="0">
                <a:latin typeface="Garamond"/>
                <a:cs typeface="Garamond"/>
              </a:rPr>
              <a:t>Save </a:t>
            </a:r>
            <a:r>
              <a:rPr sz="1400" b="1" dirty="0">
                <a:latin typeface="Garamond"/>
                <a:cs typeface="Garamond"/>
              </a:rPr>
              <a:t>Assessment</a:t>
            </a:r>
            <a:r>
              <a:rPr sz="1400" b="1" spc="60" dirty="0">
                <a:latin typeface="Garamond"/>
                <a:cs typeface="Garamond"/>
              </a:rPr>
              <a:t> </a:t>
            </a:r>
            <a:r>
              <a:rPr sz="1400" b="1" dirty="0">
                <a:latin typeface="Garamond"/>
                <a:cs typeface="Garamond"/>
              </a:rPr>
              <a:t>button.</a:t>
            </a:r>
            <a:endParaRPr sz="1400">
              <a:latin typeface="Garamond"/>
              <a:cs typeface="Garamond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900" b="1" spc="-10" dirty="0">
                <a:latin typeface="Arial"/>
                <a:cs typeface="Arial"/>
              </a:rPr>
              <a:t>Review</a:t>
            </a:r>
            <a:r>
              <a:rPr sz="1900" b="1" spc="-20" dirty="0">
                <a:latin typeface="Arial"/>
                <a:cs typeface="Arial"/>
              </a:rPr>
              <a:t> </a:t>
            </a:r>
            <a:r>
              <a:rPr sz="1900" b="1" spc="-5" dirty="0">
                <a:latin typeface="Arial"/>
                <a:cs typeface="Arial"/>
              </a:rPr>
              <a:t>Assessment</a:t>
            </a:r>
            <a:endParaRPr sz="19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216152" y="2647188"/>
            <a:ext cx="6177280" cy="0"/>
          </a:xfrm>
          <a:custGeom>
            <a:avLst/>
            <a:gdLst/>
            <a:ahLst/>
            <a:cxnLst/>
            <a:rect l="l" t="t" r="r" b="b"/>
            <a:pathLst>
              <a:path w="6177280">
                <a:moveTo>
                  <a:pt x="0" y="0"/>
                </a:moveTo>
                <a:lnTo>
                  <a:pt x="617677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315325" y="3102459"/>
            <a:ext cx="3954145" cy="612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8499"/>
              </a:lnSpc>
              <a:spcBef>
                <a:spcPts val="100"/>
              </a:spcBef>
            </a:pPr>
            <a:r>
              <a:rPr sz="1500" b="1" spc="-40" dirty="0">
                <a:solidFill>
                  <a:srgbClr val="FF0000"/>
                </a:solidFill>
                <a:latin typeface="Arial"/>
                <a:cs typeface="Arial"/>
              </a:rPr>
              <a:t>You </a:t>
            </a:r>
            <a:r>
              <a:rPr sz="1500" b="1" spc="-10" dirty="0">
                <a:solidFill>
                  <a:srgbClr val="FF0000"/>
                </a:solidFill>
                <a:latin typeface="Arial"/>
                <a:cs typeface="Arial"/>
              </a:rPr>
              <a:t>have </a:t>
            </a:r>
            <a:r>
              <a:rPr sz="1500" b="1" spc="-5" dirty="0">
                <a:solidFill>
                  <a:srgbClr val="FF0000"/>
                </a:solidFill>
                <a:latin typeface="Arial"/>
                <a:cs typeface="Arial"/>
              </a:rPr>
              <a:t>1 question(s) </a:t>
            </a:r>
            <a:r>
              <a:rPr sz="1500" b="1" spc="-20" dirty="0">
                <a:solidFill>
                  <a:srgbClr val="FF0000"/>
                </a:solidFill>
                <a:latin typeface="Arial"/>
                <a:cs typeface="Arial"/>
              </a:rPr>
              <a:t>you </a:t>
            </a:r>
            <a:r>
              <a:rPr sz="1500" b="1" spc="-5" dirty="0">
                <a:solidFill>
                  <a:srgbClr val="FF0000"/>
                </a:solidFill>
                <a:latin typeface="Arial"/>
                <a:cs typeface="Arial"/>
              </a:rPr>
              <a:t>did not </a:t>
            </a:r>
            <a:r>
              <a:rPr sz="1500" b="1" spc="-10" dirty="0">
                <a:solidFill>
                  <a:srgbClr val="FF0000"/>
                </a:solidFill>
                <a:latin typeface="Arial"/>
                <a:cs typeface="Arial"/>
              </a:rPr>
              <a:t>answer.  </a:t>
            </a:r>
            <a:r>
              <a:rPr sz="1500" b="1" spc="-40" dirty="0">
                <a:latin typeface="Arial"/>
                <a:cs typeface="Arial"/>
              </a:rPr>
              <a:t>You </a:t>
            </a:r>
            <a:r>
              <a:rPr sz="1500" b="1" spc="-10" dirty="0">
                <a:latin typeface="Arial"/>
                <a:cs typeface="Arial"/>
              </a:rPr>
              <a:t>have </a:t>
            </a:r>
            <a:r>
              <a:rPr sz="1500" b="1" spc="-5" dirty="0">
                <a:latin typeface="Arial"/>
                <a:cs typeface="Arial"/>
              </a:rPr>
              <a:t>1 question(s) </a:t>
            </a:r>
            <a:r>
              <a:rPr sz="1500" b="1" dirty="0">
                <a:latin typeface="Arial"/>
                <a:cs typeface="Arial"/>
              </a:rPr>
              <a:t>marked </a:t>
            </a:r>
            <a:r>
              <a:rPr sz="1500" b="1" spc="-5" dirty="0">
                <a:latin typeface="Arial"/>
                <a:cs typeface="Arial"/>
              </a:rPr>
              <a:t>for</a:t>
            </a:r>
            <a:r>
              <a:rPr sz="1500" b="1" spc="25" dirty="0">
                <a:latin typeface="Arial"/>
                <a:cs typeface="Arial"/>
              </a:rPr>
              <a:t> </a:t>
            </a:r>
            <a:r>
              <a:rPr sz="1500" b="1" spc="-10" dirty="0">
                <a:latin typeface="Arial"/>
                <a:cs typeface="Arial"/>
              </a:rPr>
              <a:t>review.</a:t>
            </a:r>
            <a:endParaRPr sz="15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15325" y="4778860"/>
            <a:ext cx="85153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latin typeface="Arial"/>
                <a:cs typeface="Arial"/>
              </a:rPr>
              <a:t>Question</a:t>
            </a:r>
            <a:endParaRPr sz="15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36099" y="4778860"/>
            <a:ext cx="71310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60" dirty="0">
                <a:latin typeface="Arial"/>
                <a:cs typeface="Arial"/>
              </a:rPr>
              <a:t>A</a:t>
            </a:r>
            <a:r>
              <a:rPr sz="1500" b="1" spc="-5" dirty="0">
                <a:latin typeface="Arial"/>
                <a:cs typeface="Arial"/>
              </a:rPr>
              <a:t>n</a:t>
            </a:r>
            <a:r>
              <a:rPr sz="1500" b="1" spc="5" dirty="0">
                <a:latin typeface="Arial"/>
                <a:cs typeface="Arial"/>
              </a:rPr>
              <a:t>s</a:t>
            </a:r>
            <a:r>
              <a:rPr sz="1500" b="1" spc="30" dirty="0">
                <a:latin typeface="Arial"/>
                <a:cs typeface="Arial"/>
              </a:rPr>
              <a:t>w</a:t>
            </a:r>
            <a:r>
              <a:rPr sz="1500" b="1" dirty="0">
                <a:latin typeface="Arial"/>
                <a:cs typeface="Arial"/>
              </a:rPr>
              <a:t>er</a:t>
            </a:r>
            <a:endParaRPr sz="15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61623" y="4778860"/>
            <a:ext cx="68072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10" dirty="0">
                <a:latin typeface="Arial"/>
                <a:cs typeface="Arial"/>
              </a:rPr>
              <a:t>R</a:t>
            </a:r>
            <a:r>
              <a:rPr sz="1500" b="1" dirty="0">
                <a:latin typeface="Arial"/>
                <a:cs typeface="Arial"/>
              </a:rPr>
              <a:t>e</a:t>
            </a:r>
            <a:r>
              <a:rPr sz="1500" b="1" spc="-35" dirty="0">
                <a:latin typeface="Arial"/>
                <a:cs typeface="Arial"/>
              </a:rPr>
              <a:t>v</a:t>
            </a:r>
            <a:r>
              <a:rPr sz="1500" b="1" dirty="0">
                <a:latin typeface="Arial"/>
                <a:cs typeface="Arial"/>
              </a:rPr>
              <a:t>i</a:t>
            </a:r>
            <a:r>
              <a:rPr sz="1500" b="1" spc="5" dirty="0">
                <a:latin typeface="Arial"/>
                <a:cs typeface="Arial"/>
              </a:rPr>
              <a:t>ew</a:t>
            </a:r>
            <a:endParaRPr sz="15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15325" y="5243997"/>
            <a:ext cx="94678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latin typeface="Arial"/>
                <a:cs typeface="Arial"/>
              </a:rPr>
              <a:t>Question</a:t>
            </a:r>
            <a:r>
              <a:rPr sz="1500" spc="-9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1</a:t>
            </a:r>
            <a:endParaRPr sz="15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936099" y="5237711"/>
            <a:ext cx="893444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5" dirty="0">
                <a:solidFill>
                  <a:srgbClr val="FF0000"/>
                </a:solidFill>
                <a:latin typeface="Arial"/>
                <a:cs typeface="Arial"/>
              </a:rPr>
              <a:t>(Skipped)</a:t>
            </a:r>
            <a:endParaRPr sz="15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61623" y="5243997"/>
            <a:ext cx="26860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10" dirty="0">
                <a:latin typeface="Arial"/>
                <a:cs typeface="Arial"/>
              </a:rPr>
              <a:t>No</a:t>
            </a:r>
            <a:endParaRPr sz="15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216152" y="5472684"/>
            <a:ext cx="1617345" cy="459105"/>
          </a:xfrm>
          <a:custGeom>
            <a:avLst/>
            <a:gdLst/>
            <a:ahLst/>
            <a:cxnLst/>
            <a:rect l="l" t="t" r="r" b="b"/>
            <a:pathLst>
              <a:path w="1617345" h="459104">
                <a:moveTo>
                  <a:pt x="0" y="0"/>
                </a:moveTo>
                <a:lnTo>
                  <a:pt x="1616963" y="0"/>
                </a:lnTo>
                <a:lnTo>
                  <a:pt x="1616963" y="458723"/>
                </a:lnTo>
                <a:lnTo>
                  <a:pt x="0" y="458723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27403" y="5711952"/>
            <a:ext cx="1390015" cy="219710"/>
          </a:xfrm>
          <a:custGeom>
            <a:avLst/>
            <a:gdLst/>
            <a:ahLst/>
            <a:cxnLst/>
            <a:rect l="l" t="t" r="r" b="b"/>
            <a:pathLst>
              <a:path w="1390014" h="219710">
                <a:moveTo>
                  <a:pt x="0" y="0"/>
                </a:moveTo>
                <a:lnTo>
                  <a:pt x="1389887" y="0"/>
                </a:lnTo>
                <a:lnTo>
                  <a:pt x="1389887" y="219456"/>
                </a:lnTo>
                <a:lnTo>
                  <a:pt x="0" y="219456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315325" y="5702785"/>
            <a:ext cx="94678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dirty="0">
                <a:latin typeface="Arial"/>
                <a:cs typeface="Arial"/>
              </a:rPr>
              <a:t>Question</a:t>
            </a:r>
            <a:r>
              <a:rPr sz="1500" spc="-95" dirty="0">
                <a:latin typeface="Arial"/>
                <a:cs typeface="Arial"/>
              </a:rPr>
              <a:t> </a:t>
            </a:r>
            <a:r>
              <a:rPr sz="1500" spc="-5" dirty="0">
                <a:latin typeface="Arial"/>
                <a:cs typeface="Arial"/>
              </a:rPr>
              <a:t>2</a:t>
            </a:r>
            <a:endParaRPr sz="15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833116" y="5472684"/>
            <a:ext cx="1525905" cy="459105"/>
          </a:xfrm>
          <a:custGeom>
            <a:avLst/>
            <a:gdLst/>
            <a:ahLst/>
            <a:cxnLst/>
            <a:rect l="l" t="t" r="r" b="b"/>
            <a:pathLst>
              <a:path w="1525904" h="459104">
                <a:moveTo>
                  <a:pt x="0" y="0"/>
                </a:moveTo>
                <a:lnTo>
                  <a:pt x="1525524" y="0"/>
                </a:lnTo>
                <a:lnTo>
                  <a:pt x="1525524" y="458723"/>
                </a:lnTo>
                <a:lnTo>
                  <a:pt x="0" y="458723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948939" y="5711952"/>
            <a:ext cx="1295400" cy="219710"/>
          </a:xfrm>
          <a:custGeom>
            <a:avLst/>
            <a:gdLst/>
            <a:ahLst/>
            <a:cxnLst/>
            <a:rect l="l" t="t" r="r" b="b"/>
            <a:pathLst>
              <a:path w="1295400" h="219710">
                <a:moveTo>
                  <a:pt x="0" y="0"/>
                </a:moveTo>
                <a:lnTo>
                  <a:pt x="1295400" y="0"/>
                </a:lnTo>
                <a:lnTo>
                  <a:pt x="1295400" y="219456"/>
                </a:lnTo>
                <a:lnTo>
                  <a:pt x="0" y="219456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936162" y="5702785"/>
            <a:ext cx="52578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10" dirty="0">
                <a:latin typeface="Arial"/>
                <a:cs typeface="Arial"/>
              </a:rPr>
              <a:t>C</a:t>
            </a:r>
            <a:r>
              <a:rPr sz="1500" spc="-5" dirty="0">
                <a:latin typeface="Arial"/>
                <a:cs typeface="Arial"/>
              </a:rPr>
              <a:t>l</a:t>
            </a:r>
            <a:r>
              <a:rPr sz="1500" dirty="0">
                <a:latin typeface="Arial"/>
                <a:cs typeface="Arial"/>
              </a:rPr>
              <a:t>ean</a:t>
            </a:r>
            <a:endParaRPr sz="1500">
              <a:latin typeface="Arial"/>
              <a:cs typeface="Aria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358640" y="5472684"/>
            <a:ext cx="611505" cy="459105"/>
          </a:xfrm>
          <a:custGeom>
            <a:avLst/>
            <a:gdLst/>
            <a:ahLst/>
            <a:cxnLst/>
            <a:rect l="l" t="t" r="r" b="b"/>
            <a:pathLst>
              <a:path w="611504" h="459104">
                <a:moveTo>
                  <a:pt x="0" y="0"/>
                </a:moveTo>
                <a:lnTo>
                  <a:pt x="611124" y="0"/>
                </a:lnTo>
                <a:lnTo>
                  <a:pt x="611124" y="458723"/>
                </a:lnTo>
                <a:lnTo>
                  <a:pt x="0" y="458723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474464" y="5711952"/>
            <a:ext cx="379730" cy="219710"/>
          </a:xfrm>
          <a:custGeom>
            <a:avLst/>
            <a:gdLst/>
            <a:ahLst/>
            <a:cxnLst/>
            <a:rect l="l" t="t" r="r" b="b"/>
            <a:pathLst>
              <a:path w="379729" h="219710">
                <a:moveTo>
                  <a:pt x="0" y="0"/>
                </a:moveTo>
                <a:lnTo>
                  <a:pt x="379475" y="0"/>
                </a:lnTo>
                <a:lnTo>
                  <a:pt x="379475" y="219456"/>
                </a:lnTo>
                <a:lnTo>
                  <a:pt x="0" y="219456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461750" y="5696436"/>
            <a:ext cx="35433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b="1" spc="-95" dirty="0">
                <a:solidFill>
                  <a:srgbClr val="FF0000"/>
                </a:solidFill>
                <a:latin typeface="Arial"/>
                <a:cs typeface="Arial"/>
              </a:rPr>
              <a:t>Y</a:t>
            </a:r>
            <a:r>
              <a:rPr sz="1500" b="1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sz="1500" b="1" spc="-5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endParaRPr sz="15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969764" y="5472684"/>
            <a:ext cx="2423160" cy="459105"/>
          </a:xfrm>
          <a:custGeom>
            <a:avLst/>
            <a:gdLst/>
            <a:ahLst/>
            <a:cxnLst/>
            <a:rect l="l" t="t" r="r" b="b"/>
            <a:pathLst>
              <a:path w="2423159" h="459104">
                <a:moveTo>
                  <a:pt x="0" y="0"/>
                </a:moveTo>
                <a:lnTo>
                  <a:pt x="2423160" y="0"/>
                </a:lnTo>
                <a:lnTo>
                  <a:pt x="2423160" y="458723"/>
                </a:lnTo>
                <a:lnTo>
                  <a:pt x="0" y="458723"/>
                </a:lnTo>
                <a:lnTo>
                  <a:pt x="0" y="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211580" y="2642616"/>
            <a:ext cx="0" cy="3299460"/>
          </a:xfrm>
          <a:custGeom>
            <a:avLst/>
            <a:gdLst/>
            <a:ahLst/>
            <a:cxnLst/>
            <a:rect l="l" t="t" r="r" b="b"/>
            <a:pathLst>
              <a:path h="3299460">
                <a:moveTo>
                  <a:pt x="0" y="0"/>
                </a:moveTo>
                <a:lnTo>
                  <a:pt x="0" y="329946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216152" y="5936735"/>
            <a:ext cx="1617345" cy="0"/>
          </a:xfrm>
          <a:custGeom>
            <a:avLst/>
            <a:gdLst/>
            <a:ahLst/>
            <a:cxnLst/>
            <a:rect l="l" t="t" r="r" b="b"/>
            <a:pathLst>
              <a:path w="1617345">
                <a:moveTo>
                  <a:pt x="0" y="0"/>
                </a:moveTo>
                <a:lnTo>
                  <a:pt x="1616963" y="0"/>
                </a:lnTo>
              </a:path>
            </a:pathLst>
          </a:custGeom>
          <a:ln w="106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816351" y="5931395"/>
            <a:ext cx="12700" cy="10795"/>
          </a:xfrm>
          <a:custGeom>
            <a:avLst/>
            <a:gdLst/>
            <a:ahLst/>
            <a:cxnLst/>
            <a:rect l="l" t="t" r="r" b="b"/>
            <a:pathLst>
              <a:path w="12700" h="10795">
                <a:moveTo>
                  <a:pt x="0" y="10680"/>
                </a:moveTo>
                <a:lnTo>
                  <a:pt x="12192" y="10680"/>
                </a:lnTo>
                <a:lnTo>
                  <a:pt x="12192" y="0"/>
                </a:lnTo>
                <a:lnTo>
                  <a:pt x="0" y="0"/>
                </a:lnTo>
                <a:lnTo>
                  <a:pt x="0" y="106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828544" y="5936735"/>
            <a:ext cx="1533525" cy="0"/>
          </a:xfrm>
          <a:custGeom>
            <a:avLst/>
            <a:gdLst/>
            <a:ahLst/>
            <a:cxnLst/>
            <a:rect l="l" t="t" r="r" b="b"/>
            <a:pathLst>
              <a:path w="1533525">
                <a:moveTo>
                  <a:pt x="0" y="0"/>
                </a:moveTo>
                <a:lnTo>
                  <a:pt x="1533144" y="0"/>
                </a:lnTo>
              </a:path>
            </a:pathLst>
          </a:custGeom>
          <a:ln w="106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346447" y="5931395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10680"/>
                </a:moveTo>
                <a:lnTo>
                  <a:pt x="10667" y="10680"/>
                </a:lnTo>
                <a:lnTo>
                  <a:pt x="10667" y="0"/>
                </a:lnTo>
                <a:lnTo>
                  <a:pt x="0" y="0"/>
                </a:lnTo>
                <a:lnTo>
                  <a:pt x="0" y="106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357115" y="5936735"/>
            <a:ext cx="612775" cy="0"/>
          </a:xfrm>
          <a:custGeom>
            <a:avLst/>
            <a:gdLst/>
            <a:ahLst/>
            <a:cxnLst/>
            <a:rect l="l" t="t" r="r" b="b"/>
            <a:pathLst>
              <a:path w="612775">
                <a:moveTo>
                  <a:pt x="0" y="0"/>
                </a:moveTo>
                <a:lnTo>
                  <a:pt x="612648" y="0"/>
                </a:lnTo>
              </a:path>
            </a:pathLst>
          </a:custGeom>
          <a:ln w="106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954523" y="5931395"/>
            <a:ext cx="10795" cy="10795"/>
          </a:xfrm>
          <a:custGeom>
            <a:avLst/>
            <a:gdLst/>
            <a:ahLst/>
            <a:cxnLst/>
            <a:rect l="l" t="t" r="r" b="b"/>
            <a:pathLst>
              <a:path w="10795" h="10795">
                <a:moveTo>
                  <a:pt x="0" y="10680"/>
                </a:moveTo>
                <a:lnTo>
                  <a:pt x="10667" y="10680"/>
                </a:lnTo>
                <a:lnTo>
                  <a:pt x="10667" y="0"/>
                </a:lnTo>
                <a:lnTo>
                  <a:pt x="0" y="0"/>
                </a:lnTo>
                <a:lnTo>
                  <a:pt x="0" y="1068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965191" y="5936735"/>
            <a:ext cx="2428240" cy="0"/>
          </a:xfrm>
          <a:custGeom>
            <a:avLst/>
            <a:gdLst/>
            <a:ahLst/>
            <a:cxnLst/>
            <a:rect l="l" t="t" r="r" b="b"/>
            <a:pathLst>
              <a:path w="2428240">
                <a:moveTo>
                  <a:pt x="0" y="0"/>
                </a:moveTo>
                <a:lnTo>
                  <a:pt x="2427732" y="0"/>
                </a:lnTo>
              </a:path>
            </a:pathLst>
          </a:custGeom>
          <a:ln w="106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7398257" y="2642616"/>
            <a:ext cx="0" cy="3299460"/>
          </a:xfrm>
          <a:custGeom>
            <a:avLst/>
            <a:gdLst/>
            <a:ahLst/>
            <a:cxnLst/>
            <a:rect l="l" t="t" r="r" b="b"/>
            <a:pathLst>
              <a:path h="3299460">
                <a:moveTo>
                  <a:pt x="0" y="0"/>
                </a:moveTo>
                <a:lnTo>
                  <a:pt x="0" y="3299460"/>
                </a:lnTo>
              </a:path>
            </a:pathLst>
          </a:custGeom>
          <a:ln w="1066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353311" y="3811523"/>
            <a:ext cx="1633727" cy="4465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237988" y="5091684"/>
            <a:ext cx="899147" cy="3809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5237988" y="5484876"/>
            <a:ext cx="885431" cy="4465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A8BF4D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8F55A438CAA749BFA79916C5F1DD64" ma:contentTypeVersion="15" ma:contentTypeDescription="Create a new document." ma:contentTypeScope="" ma:versionID="bbcab9e9c612b68e97ad9b450c70a900">
  <xsd:schema xmlns:xsd="http://www.w3.org/2001/XMLSchema" xmlns:xs="http://www.w3.org/2001/XMLSchema" xmlns:p="http://schemas.microsoft.com/office/2006/metadata/properties" xmlns:ns1="http://schemas.microsoft.com/sharepoint/v3" xmlns:ns3="20e454f4-3b14-414b-9f0b-a1f1e5573b61" xmlns:ns4="ac5d5c29-9739-4184-85c5-69484fc575aa" targetNamespace="http://schemas.microsoft.com/office/2006/metadata/properties" ma:root="true" ma:fieldsID="a538460b2ddc9b00fc5f8a5e03d8f17c" ns1:_="" ns3:_="" ns4:_="">
    <xsd:import namespace="http://schemas.microsoft.com/sharepoint/v3"/>
    <xsd:import namespace="20e454f4-3b14-414b-9f0b-a1f1e5573b61"/>
    <xsd:import namespace="ac5d5c29-9739-4184-85c5-69484fc575a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e454f4-3b14-414b-9f0b-a1f1e5573b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5d5c29-9739-4184-85c5-69484fc575a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BAB364E5-81E7-4046-9AD7-A73CDA6659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9A7EE30-FF65-4D13-9324-84CBF4C8EF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0e454f4-3b14-414b-9f0b-a1f1e5573b61"/>
    <ds:schemaRef ds:uri="ac5d5c29-9739-4184-85c5-69484fc575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B4DA122-7F3D-409E-9B87-6E58BF04B70D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purl.org/dc/terms/"/>
    <ds:schemaRef ds:uri="ac5d5c29-9739-4184-85c5-69484fc575aa"/>
    <ds:schemaRef ds:uri="20e454f4-3b14-414b-9f0b-a1f1e5573b6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811</Words>
  <Application>Microsoft Office PowerPoint</Application>
  <PresentationFormat>Widescreen</PresentationFormat>
  <Paragraphs>108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Arial Black</vt:lpstr>
      <vt:lpstr>Calibri</vt:lpstr>
      <vt:lpstr>Century Gothic</vt:lpstr>
      <vt:lpstr>Courier New</vt:lpstr>
      <vt:lpstr>Garamond</vt:lpstr>
      <vt:lpstr>Times New Roman</vt:lpstr>
      <vt:lpstr>Office Theme</vt:lpstr>
      <vt:lpstr>CTE Technical Skills  Assessments</vt:lpstr>
      <vt:lpstr>WELCOME to your  Technical Skills Assessment</vt:lpstr>
      <vt:lpstr>When you finish, you will be able to view your  results and send them to your school or personal  email address.</vt:lpstr>
      <vt:lpstr>Sample Question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When all skipped and mark for review questions have been answered  the top two lines will display zeros.</vt:lpstr>
      <vt:lpstr>The Summary screen now displays zeros  for skipped and marked for review questions.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CTE Technical Skills Assessments</dc:title>
  <dc:creator>Julie Shumate</dc:creator>
  <cp:lastModifiedBy>Bowersock, Kathy</cp:lastModifiedBy>
  <cp:revision>4</cp:revision>
  <dcterms:created xsi:type="dcterms:W3CDTF">2019-08-06T20:59:21Z</dcterms:created>
  <dcterms:modified xsi:type="dcterms:W3CDTF">2023-10-11T17:51:35Z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2018-07-25T00:00:00Z</vt:filetime>
  </property>
  <property fmtid="{D5CDD505-2E9C-101B-9397-08002B2CF9AE}" pid="3" name="Creator">
    <vt:lpwstr>Acrobat PDFMaker 18 for PowerPoint</vt:lpwstr>
  </property>
  <property fmtid="{D5CDD505-2E9C-101B-9397-08002B2CF9AE}" pid="4" name="LastSaved">
    <vt:filetime>2019-08-06T00:00:00Z</vt:filetime>
  </property>
  <property fmtid="{D5CDD505-2E9C-101B-9397-08002B2CF9AE}" pid="5" name="ContentTypeId">
    <vt:lpwstr>0x010100228F55A438CAA749BFA79916C5F1DD64</vt:lpwstr>
  </property>
</Properties>
</file>