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4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64C77-95C2-4A6C-915D-299DCB1DE2C9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5C85E-FF9D-4821-A55C-F12B43AD8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9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21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21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7" y="15240"/>
            <a:ext cx="12189460" cy="6842759"/>
          </a:xfrm>
          <a:custGeom>
            <a:avLst/>
            <a:gdLst/>
            <a:ahLst/>
            <a:cxnLst/>
            <a:rect l="l" t="t" r="r" b="b"/>
            <a:pathLst>
              <a:path w="12189460" h="6842759">
                <a:moveTo>
                  <a:pt x="12188952" y="6842757"/>
                </a:moveTo>
                <a:lnTo>
                  <a:pt x="12188952" y="0"/>
                </a:lnTo>
                <a:lnTo>
                  <a:pt x="0" y="0"/>
                </a:lnTo>
                <a:lnTo>
                  <a:pt x="0" y="6842757"/>
                </a:lnTo>
                <a:lnTo>
                  <a:pt x="12188952" y="6842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1999" cy="1091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C21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1091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7" y="6219443"/>
            <a:ext cx="12188952" cy="63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202679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2"/>
                </a:moveTo>
                <a:lnTo>
                  <a:pt x="12192000" y="12192"/>
                </a:lnTo>
                <a:lnTo>
                  <a:pt x="12192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7" y="5937503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4">
                <a:moveTo>
                  <a:pt x="0" y="5638"/>
                </a:moveTo>
                <a:lnTo>
                  <a:pt x="8241" y="0"/>
                </a:lnTo>
              </a:path>
            </a:pathLst>
          </a:custGeom>
          <a:ln w="6096">
            <a:solidFill>
              <a:srgbClr val="539E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47" y="5937503"/>
            <a:ext cx="8255" cy="5715"/>
          </a:xfrm>
          <a:custGeom>
            <a:avLst/>
            <a:gdLst/>
            <a:ahLst/>
            <a:cxnLst/>
            <a:rect l="l" t="t" r="r" b="b"/>
            <a:pathLst>
              <a:path w="8255" h="5714">
                <a:moveTo>
                  <a:pt x="0" y="5638"/>
                </a:moveTo>
                <a:lnTo>
                  <a:pt x="8241" y="0"/>
                </a:lnTo>
              </a:path>
            </a:pathLst>
          </a:custGeom>
          <a:ln w="6096">
            <a:solidFill>
              <a:srgbClr val="539E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607819" y="2026920"/>
            <a:ext cx="8631174" cy="2274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307591" y="5321808"/>
            <a:ext cx="9387078" cy="177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7" y="15240"/>
            <a:ext cx="12189460" cy="6842759"/>
          </a:xfrm>
          <a:custGeom>
            <a:avLst/>
            <a:gdLst/>
            <a:ahLst/>
            <a:cxnLst/>
            <a:rect l="l" t="t" r="r" b="b"/>
            <a:pathLst>
              <a:path w="12189460" h="6842759">
                <a:moveTo>
                  <a:pt x="12188952" y="6842757"/>
                </a:moveTo>
                <a:lnTo>
                  <a:pt x="12188952" y="0"/>
                </a:lnTo>
                <a:lnTo>
                  <a:pt x="0" y="0"/>
                </a:lnTo>
                <a:lnTo>
                  <a:pt x="0" y="6842757"/>
                </a:lnTo>
                <a:lnTo>
                  <a:pt x="12188952" y="6842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2191999" cy="10914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3983" y="1544192"/>
            <a:ext cx="493268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C21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83127" y="2237384"/>
            <a:ext cx="5488940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mailto:CTEAssessmentHelp@azed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3285CB7-2421-4731-ADA0-ACFB67ABC69C}"/>
              </a:ext>
            </a:extLst>
          </p:cNvPr>
          <p:cNvGrpSpPr/>
          <p:nvPr/>
        </p:nvGrpSpPr>
        <p:grpSpPr>
          <a:xfrm>
            <a:off x="0" y="76199"/>
            <a:ext cx="12192000" cy="6781801"/>
            <a:chOff x="0" y="0"/>
            <a:chExt cx="5943600" cy="31887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EBCC2E-02D7-4C99-ACCF-E007D0F42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0576"/>
            <a:stretch/>
          </p:blipFill>
          <p:spPr bwMode="auto">
            <a:xfrm>
              <a:off x="0" y="2873829"/>
              <a:ext cx="5943600" cy="3149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D84FEC-2064-4D26-A8EE-0754E23EC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10"/>
            <a:stretch/>
          </p:blipFill>
          <p:spPr bwMode="auto">
            <a:xfrm>
              <a:off x="0" y="0"/>
              <a:ext cx="5941695" cy="28733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FBC433EC-69EA-4E11-BF77-4AE464508C6B}"/>
                </a:ext>
              </a:extLst>
            </p:cNvPr>
            <p:cNvSpPr txBox="1"/>
            <p:nvPr/>
          </p:nvSpPr>
          <p:spPr>
            <a:xfrm>
              <a:off x="445325" y="2493818"/>
              <a:ext cx="5124137" cy="21969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b="1">
                  <a:solidFill>
                    <a:srgbClr val="70AD4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Arizona Department of Education, Career and Technical Education, Technical Skills Assessments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62CE9D-C74E-4697-806B-272E9AB54974}"/>
              </a:ext>
            </a:extLst>
          </p:cNvPr>
          <p:cNvSpPr txBox="1"/>
          <p:nvPr/>
        </p:nvSpPr>
        <p:spPr>
          <a:xfrm>
            <a:off x="913487" y="2438400"/>
            <a:ext cx="9838944" cy="2743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solidFill>
                    <a:srgbClr val="A7CF39"/>
                  </a:solidFill>
                </a:ln>
                <a:solidFill>
                  <a:srgbClr val="A7CF39"/>
                </a:solidFill>
                <a:latin typeface="Candara" panose="020E0502030303020204" pitchFamily="34" charset="0"/>
              </a:rPr>
              <a:t>How to Prepare and Motivate Students to Take the Technical Skills Assessments</a:t>
            </a:r>
          </a:p>
        </p:txBody>
      </p:sp>
    </p:spTree>
    <p:extLst>
      <p:ext uri="{BB962C8B-B14F-4D97-AF65-F5344CB8AC3E}">
        <p14:creationId xmlns:p14="http://schemas.microsoft.com/office/powerpoint/2010/main" val="292147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668" y="632917"/>
            <a:ext cx="972693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Review concepts, terms, definitions  </a:t>
            </a: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symbols, processes, </a:t>
            </a:r>
            <a:r>
              <a:rPr sz="4400" b="0" spc="-10" dirty="0">
                <a:solidFill>
                  <a:srgbClr val="455F51"/>
                </a:solidFill>
                <a:latin typeface="Century Gothic"/>
                <a:cs typeface="Century Gothic"/>
              </a:rPr>
              <a:t>problem-solving  </a:t>
            </a: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strategies, </a:t>
            </a: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and </a:t>
            </a: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safety</a:t>
            </a:r>
            <a:r>
              <a:rPr sz="4400" b="0" spc="-25" dirty="0">
                <a:solidFill>
                  <a:srgbClr val="455F51"/>
                </a:solidFill>
                <a:latin typeface="Century Gothic"/>
                <a:cs typeface="Century Gothic"/>
              </a:rPr>
              <a:t> </a:t>
            </a: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requirements.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1039" y="2854318"/>
            <a:ext cx="10185400" cy="34093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455"/>
              </a:spcBef>
              <a:buClr>
                <a:srgbClr val="616B1A"/>
              </a:buClr>
              <a:buSzPct val="94000"/>
              <a:buFont typeface="Arial"/>
              <a:buChar char="•"/>
              <a:tabLst>
                <a:tab pos="183515" algn="l"/>
              </a:tabLst>
            </a:pP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Practice reading and interpreting multiple-choice</a:t>
            </a:r>
            <a:r>
              <a:rPr sz="2500" spc="20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questions.</a:t>
            </a:r>
            <a:endParaRPr sz="25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360"/>
              </a:spcBef>
              <a:buClr>
                <a:srgbClr val="616B1A"/>
              </a:buClr>
              <a:buSzPct val="94000"/>
              <a:buFont typeface="Arial"/>
              <a:buChar char="•"/>
              <a:tabLst>
                <a:tab pos="183515" algn="l"/>
              </a:tabLst>
            </a:pPr>
            <a:r>
              <a:rPr sz="2500" dirty="0">
                <a:solidFill>
                  <a:srgbClr val="455C18"/>
                </a:solidFill>
                <a:latin typeface="Palatino Linotype"/>
                <a:cs typeface="Palatino Linotype"/>
              </a:rPr>
              <a:t>Review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tests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generated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for classroom and lab</a:t>
            </a:r>
            <a:r>
              <a:rPr sz="2500" spc="3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500" dirty="0">
                <a:solidFill>
                  <a:srgbClr val="455C18"/>
                </a:solidFill>
                <a:latin typeface="Palatino Linotype"/>
                <a:cs typeface="Palatino Linotype"/>
              </a:rPr>
              <a:t>activities.</a:t>
            </a:r>
            <a:endParaRPr sz="25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425"/>
              </a:spcBef>
              <a:buClr>
                <a:srgbClr val="616B1A"/>
              </a:buClr>
              <a:buSzPct val="94000"/>
              <a:buFont typeface="Arial"/>
              <a:buChar char="•"/>
              <a:tabLst>
                <a:tab pos="183515" algn="l"/>
              </a:tabLst>
            </a:pPr>
            <a:r>
              <a:rPr sz="2500" spc="-15" dirty="0">
                <a:solidFill>
                  <a:srgbClr val="455C18"/>
                </a:solidFill>
                <a:latin typeface="Palatino Linotype"/>
                <a:cs typeface="Palatino Linotype"/>
              </a:rPr>
              <a:t>Have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students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develop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multiple-choice </a:t>
            </a:r>
            <a:r>
              <a:rPr sz="2500" dirty="0">
                <a:solidFill>
                  <a:srgbClr val="455C18"/>
                </a:solidFill>
                <a:latin typeface="Palatino Linotype"/>
                <a:cs typeface="Palatino Linotype"/>
              </a:rPr>
              <a:t>items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for a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practice</a:t>
            </a:r>
            <a:r>
              <a:rPr sz="2500" spc="8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test.</a:t>
            </a:r>
            <a:endParaRPr sz="2500">
              <a:latin typeface="Palatino Linotype"/>
              <a:cs typeface="Palatino Linotype"/>
            </a:endParaRPr>
          </a:p>
          <a:p>
            <a:pPr marL="182880" marR="5080" indent="-170180">
              <a:lnSpc>
                <a:spcPts val="2820"/>
              </a:lnSpc>
              <a:spcBef>
                <a:spcPts val="665"/>
              </a:spcBef>
              <a:buClr>
                <a:srgbClr val="616B1A"/>
              </a:buClr>
              <a:buSzPct val="94000"/>
              <a:buFont typeface="Arial"/>
              <a:buChar char="•"/>
              <a:tabLst>
                <a:tab pos="183515" algn="l"/>
              </a:tabLst>
            </a:pPr>
            <a:r>
              <a:rPr sz="2500" spc="-25" dirty="0">
                <a:solidFill>
                  <a:srgbClr val="455C18"/>
                </a:solidFill>
                <a:latin typeface="Palatino Linotype"/>
                <a:cs typeface="Palatino Linotype"/>
              </a:rPr>
              <a:t>Post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one review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question/problem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each day; instruct students to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record 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questions and correct</a:t>
            </a:r>
            <a:r>
              <a:rPr sz="2500" spc="2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answers.</a:t>
            </a:r>
            <a:endParaRPr sz="25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355"/>
              </a:spcBef>
              <a:buClr>
                <a:srgbClr val="616B1A"/>
              </a:buClr>
              <a:buSzPct val="94000"/>
              <a:buFont typeface="Arial"/>
              <a:buChar char="•"/>
              <a:tabLst>
                <a:tab pos="183515" algn="l"/>
              </a:tabLst>
            </a:pP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Use flashcards or </a:t>
            </a:r>
            <a:r>
              <a:rPr sz="2500" spc="-15" dirty="0">
                <a:solidFill>
                  <a:srgbClr val="455C18"/>
                </a:solidFill>
                <a:latin typeface="Palatino Linotype"/>
                <a:cs typeface="Palatino Linotype"/>
              </a:rPr>
              <a:t>word walls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to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practice</a:t>
            </a:r>
            <a:r>
              <a:rPr sz="2500" spc="130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500" spc="-20" dirty="0">
                <a:solidFill>
                  <a:srgbClr val="455C18"/>
                </a:solidFill>
                <a:latin typeface="Palatino Linotype"/>
                <a:cs typeface="Palatino Linotype"/>
              </a:rPr>
              <a:t>vocabulary/terminology.</a:t>
            </a:r>
            <a:endParaRPr sz="25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420"/>
              </a:spcBef>
              <a:buClr>
                <a:srgbClr val="616B1A"/>
              </a:buClr>
              <a:buSzPct val="94000"/>
              <a:buFont typeface="Arial"/>
              <a:buChar char="•"/>
              <a:tabLst>
                <a:tab pos="183515" algn="l"/>
              </a:tabLst>
            </a:pPr>
            <a:r>
              <a:rPr sz="2500" dirty="0">
                <a:solidFill>
                  <a:srgbClr val="455C18"/>
                </a:solidFill>
                <a:latin typeface="Palatino Linotype"/>
                <a:cs typeface="Palatino Linotype"/>
              </a:rPr>
              <a:t>Provide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an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incentive such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as extra points for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passing the</a:t>
            </a:r>
            <a:r>
              <a:rPr sz="2500" spc="6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test.</a:t>
            </a:r>
            <a:endParaRPr sz="25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420"/>
              </a:spcBef>
              <a:buClr>
                <a:srgbClr val="616B1A"/>
              </a:buClr>
              <a:buSzPct val="94000"/>
              <a:buFont typeface="Arial"/>
              <a:buChar char="•"/>
              <a:tabLst>
                <a:tab pos="183515" algn="l"/>
              </a:tabLst>
            </a:pPr>
            <a:r>
              <a:rPr sz="2500" spc="-55" dirty="0">
                <a:solidFill>
                  <a:srgbClr val="455C18"/>
                </a:solidFill>
                <a:latin typeface="Palatino Linotype"/>
                <a:cs typeface="Palatino Linotype"/>
              </a:rPr>
              <a:t>Talk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up the certificate students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receive </a:t>
            </a:r>
            <a:r>
              <a:rPr sz="25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for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passing the</a:t>
            </a:r>
            <a:r>
              <a:rPr sz="2500" spc="150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5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test.</a:t>
            </a:r>
            <a:endParaRPr sz="25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7" y="15240"/>
            <a:ext cx="12189460" cy="6842759"/>
          </a:xfrm>
          <a:custGeom>
            <a:avLst/>
            <a:gdLst/>
            <a:ahLst/>
            <a:cxnLst/>
            <a:rect l="l" t="t" r="r" b="b"/>
            <a:pathLst>
              <a:path w="12189460" h="6842759">
                <a:moveTo>
                  <a:pt x="12188952" y="6842757"/>
                </a:moveTo>
                <a:lnTo>
                  <a:pt x="12188952" y="0"/>
                </a:lnTo>
                <a:lnTo>
                  <a:pt x="0" y="0"/>
                </a:lnTo>
                <a:lnTo>
                  <a:pt x="0" y="6842757"/>
                </a:lnTo>
                <a:lnTo>
                  <a:pt x="12188952" y="6842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1999" cy="1091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0752" y="886155"/>
            <a:ext cx="110972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Review </a:t>
            </a: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strategies </a:t>
            </a: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for maximizing</a:t>
            </a:r>
            <a:r>
              <a:rPr sz="4400" b="0" spc="-114" dirty="0">
                <a:solidFill>
                  <a:srgbClr val="455F51"/>
                </a:solidFill>
                <a:latin typeface="Century Gothic"/>
                <a:cs typeface="Century Gothic"/>
              </a:rPr>
              <a:t> </a:t>
            </a: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success.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2069" y="1643337"/>
            <a:ext cx="9651365" cy="461454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5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spc="-35" dirty="0">
                <a:solidFill>
                  <a:srgbClr val="2A4F1D"/>
                </a:solidFill>
                <a:latin typeface="Palatino Linotype"/>
                <a:cs typeface="Palatino Linotype"/>
              </a:rPr>
              <a:t>Don’t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be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distracted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by other</a:t>
            </a:r>
            <a:r>
              <a:rPr sz="2400" spc="4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test-takers.</a:t>
            </a:r>
            <a:endParaRPr sz="24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4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spc="-20" dirty="0">
                <a:solidFill>
                  <a:srgbClr val="2A4F1D"/>
                </a:solidFill>
                <a:latin typeface="Palatino Linotype"/>
                <a:cs typeface="Palatino Linotype"/>
              </a:rPr>
              <a:t>Pace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yourself.</a:t>
            </a:r>
            <a:endParaRPr sz="24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4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Read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the question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and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identify key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words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and</a:t>
            </a:r>
            <a:r>
              <a:rPr sz="2400" spc="2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phrases.</a:t>
            </a:r>
            <a:endParaRPr sz="24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395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Read ALL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the options before choosing the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BEST</a:t>
            </a:r>
            <a:r>
              <a:rPr sz="2400" spc="-15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response.</a:t>
            </a:r>
            <a:endParaRPr sz="24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4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Eliminate options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know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are</a:t>
            </a:r>
            <a:r>
              <a:rPr sz="2400" spc="6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incorrect.</a:t>
            </a:r>
            <a:endParaRPr sz="24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395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Reread the question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for clues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to the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correct</a:t>
            </a:r>
            <a:r>
              <a:rPr sz="2400" spc="2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response.</a:t>
            </a:r>
            <a:endParaRPr sz="24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4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If a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question is difficult,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mark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it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as a skip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and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come back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to it</a:t>
            </a:r>
            <a:r>
              <a:rPr sz="2400" spc="2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25" dirty="0">
                <a:solidFill>
                  <a:srgbClr val="2A4F1D"/>
                </a:solidFill>
                <a:latin typeface="Palatino Linotype"/>
                <a:cs typeface="Palatino Linotype"/>
              </a:rPr>
              <a:t>later.</a:t>
            </a:r>
            <a:endParaRPr sz="24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395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spc="-35" dirty="0">
                <a:solidFill>
                  <a:srgbClr val="2A4F1D"/>
                </a:solidFill>
                <a:latin typeface="Palatino Linotype"/>
                <a:cs typeface="Palatino Linotype"/>
              </a:rPr>
              <a:t>Don’t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change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your answer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unless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are 100%</a:t>
            </a:r>
            <a:r>
              <a:rPr sz="2400" spc="7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certain.</a:t>
            </a:r>
            <a:endParaRPr sz="24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4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Use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the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scratch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paper provided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or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the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calculator on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the</a:t>
            </a:r>
            <a:r>
              <a:rPr sz="2400" spc="1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20" dirty="0">
                <a:solidFill>
                  <a:srgbClr val="2A4F1D"/>
                </a:solidFill>
                <a:latin typeface="Palatino Linotype"/>
                <a:cs typeface="Palatino Linotype"/>
              </a:rPr>
              <a:t>computer.</a:t>
            </a:r>
            <a:endParaRPr sz="24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4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spc="-50" dirty="0">
                <a:solidFill>
                  <a:srgbClr val="2A4F1D"/>
                </a:solidFill>
                <a:latin typeface="Palatino Linotype"/>
                <a:cs typeface="Palatino Linotype"/>
              </a:rPr>
              <a:t>Take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time to return to the items that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were</a:t>
            </a:r>
            <a:r>
              <a:rPr sz="2400" spc="114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skipped.</a:t>
            </a:r>
            <a:endParaRPr sz="24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395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Send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your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test results to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your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email for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review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with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your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teacher</a:t>
            </a:r>
            <a:r>
              <a:rPr sz="2400" spc="6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25" dirty="0">
                <a:solidFill>
                  <a:srgbClr val="2A4F1D"/>
                </a:solidFill>
                <a:latin typeface="Palatino Linotype"/>
                <a:cs typeface="Palatino Linotype"/>
              </a:rPr>
              <a:t>later.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918" y="596595"/>
            <a:ext cx="842518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Tell </a:t>
            </a: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students </a:t>
            </a: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what to expect</a:t>
            </a:r>
            <a:r>
              <a:rPr sz="4400" b="0" spc="-140" dirty="0">
                <a:solidFill>
                  <a:srgbClr val="455F51"/>
                </a:solidFill>
                <a:latin typeface="Century Gothic"/>
                <a:cs typeface="Century Gothic"/>
              </a:rPr>
              <a:t> </a:t>
            </a: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on  </a:t>
            </a: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the </a:t>
            </a: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day </a:t>
            </a: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of</a:t>
            </a:r>
            <a:r>
              <a:rPr sz="4400" b="0" spc="-35" dirty="0">
                <a:solidFill>
                  <a:srgbClr val="455F51"/>
                </a:solidFill>
                <a:latin typeface="Century Gothic"/>
                <a:cs typeface="Century Gothic"/>
              </a:rPr>
              <a:t> </a:t>
            </a: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testing.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0008" y="2198065"/>
            <a:ext cx="10260330" cy="4345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880" marR="491490" indent="-170180">
              <a:lnSpc>
                <a:spcPts val="3510"/>
              </a:lnSpc>
              <a:spcBef>
                <a:spcPts val="90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3515" algn="l"/>
              </a:tabLst>
            </a:pP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A test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proctor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will </a:t>
            </a:r>
            <a:r>
              <a:rPr sz="2800" spc="-25" dirty="0">
                <a:solidFill>
                  <a:srgbClr val="2A4F1D"/>
                </a:solidFill>
                <a:latin typeface="Palatino Linotype"/>
                <a:cs typeface="Palatino Linotype"/>
              </a:rPr>
              <a:t>walk </a:t>
            </a:r>
            <a:r>
              <a:rPr sz="2800" spc="-20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through every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step of the testing  process.</a:t>
            </a:r>
            <a:endParaRPr sz="28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655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3515" algn="l"/>
              </a:tabLst>
            </a:pPr>
            <a:r>
              <a:rPr sz="2800" spc="-85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will be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told how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to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log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in to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assessment</a:t>
            </a:r>
            <a:r>
              <a:rPr sz="2800" spc="10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site.</a:t>
            </a:r>
            <a:endParaRPr sz="28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805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3515" algn="l"/>
              </a:tabLst>
            </a:pPr>
            <a:r>
              <a:rPr sz="2800" spc="-80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will be </a:t>
            </a:r>
            <a:r>
              <a:rPr sz="28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given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a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password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to take </a:t>
            </a:r>
            <a:r>
              <a:rPr sz="28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your</a:t>
            </a:r>
            <a:r>
              <a:rPr sz="2800" spc="10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test.</a:t>
            </a:r>
            <a:endParaRPr sz="2800">
              <a:latin typeface="Palatino Linotype"/>
              <a:cs typeface="Palatino Linotype"/>
            </a:endParaRPr>
          </a:p>
          <a:p>
            <a:pPr marL="182880" marR="5080" indent="-170180">
              <a:lnSpc>
                <a:spcPct val="104099"/>
              </a:lnSpc>
              <a:spcBef>
                <a:spcPts val="670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3515" algn="l"/>
              </a:tabLst>
            </a:pP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A sample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test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will show </a:t>
            </a:r>
            <a:r>
              <a:rPr sz="2800" spc="-20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how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to SELECT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the correct </a:t>
            </a:r>
            <a:r>
              <a:rPr sz="2800" spc="-25" dirty="0">
                <a:solidFill>
                  <a:srgbClr val="2A4F1D"/>
                </a:solidFill>
                <a:latin typeface="Palatino Linotype"/>
                <a:cs typeface="Palatino Linotype"/>
              </a:rPr>
              <a:t>answer, 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SKIP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item to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come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back to </a:t>
            </a:r>
            <a:r>
              <a:rPr sz="2800" spc="-20" dirty="0">
                <a:solidFill>
                  <a:srgbClr val="2A4F1D"/>
                </a:solidFill>
                <a:latin typeface="Palatino Linotype"/>
                <a:cs typeface="Palatino Linotype"/>
              </a:rPr>
              <a:t>later,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MARK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item for </a:t>
            </a:r>
            <a:r>
              <a:rPr sz="2800" spc="-45" dirty="0">
                <a:solidFill>
                  <a:srgbClr val="2A4F1D"/>
                </a:solidFill>
                <a:latin typeface="Palatino Linotype"/>
                <a:cs typeface="Palatino Linotype"/>
              </a:rPr>
              <a:t>review,  </a:t>
            </a:r>
            <a:r>
              <a:rPr sz="2800" spc="-75" dirty="0">
                <a:solidFill>
                  <a:srgbClr val="2A4F1D"/>
                </a:solidFill>
                <a:latin typeface="Palatino Linotype"/>
                <a:cs typeface="Palatino Linotype"/>
              </a:rPr>
              <a:t>SAVE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the </a:t>
            </a:r>
            <a:r>
              <a:rPr sz="2800" spc="-25" dirty="0">
                <a:solidFill>
                  <a:srgbClr val="2A4F1D"/>
                </a:solidFill>
                <a:latin typeface="Palatino Linotype"/>
                <a:cs typeface="Palatino Linotype"/>
              </a:rPr>
              <a:t>answer,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and SUBMIT the</a:t>
            </a:r>
            <a:r>
              <a:rPr sz="2800" spc="114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test.</a:t>
            </a:r>
            <a:endParaRPr sz="2800">
              <a:latin typeface="Palatino Linotype"/>
              <a:cs typeface="Palatino Linotype"/>
            </a:endParaRPr>
          </a:p>
          <a:p>
            <a:pPr marL="182880" marR="17145" indent="-170180">
              <a:lnSpc>
                <a:spcPct val="103899"/>
              </a:lnSpc>
              <a:spcBef>
                <a:spcPts val="675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3515" algn="l"/>
              </a:tabLst>
            </a:pP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Once </a:t>
            </a:r>
            <a:r>
              <a:rPr sz="2800" spc="-20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8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have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submitted </a:t>
            </a:r>
            <a:r>
              <a:rPr sz="28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your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test, </a:t>
            </a:r>
            <a:r>
              <a:rPr sz="2800" spc="-20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will be able to REVIEW  </a:t>
            </a:r>
            <a:r>
              <a:rPr sz="28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results and send a copy to </a:t>
            </a:r>
            <a:r>
              <a:rPr sz="28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your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email</a:t>
            </a:r>
            <a:r>
              <a:rPr sz="2800" spc="1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address.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8918" y="596595"/>
            <a:ext cx="925195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Provide time for students </a:t>
            </a: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to</a:t>
            </a:r>
            <a:r>
              <a:rPr sz="4400" b="0" spc="-75" dirty="0">
                <a:solidFill>
                  <a:srgbClr val="455F51"/>
                </a:solidFill>
                <a:latin typeface="Century Gothic"/>
                <a:cs typeface="Century Gothic"/>
              </a:rPr>
              <a:t> </a:t>
            </a: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reflect  on </a:t>
            </a:r>
            <a:r>
              <a:rPr sz="44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their</a:t>
            </a:r>
            <a:r>
              <a:rPr sz="4400" b="0" spc="-25" dirty="0">
                <a:solidFill>
                  <a:srgbClr val="455F51"/>
                </a:solidFill>
                <a:latin typeface="Century Gothic"/>
                <a:cs typeface="Century Gothic"/>
              </a:rPr>
              <a:t> </a:t>
            </a:r>
            <a:r>
              <a:rPr sz="4400" b="0" dirty="0">
                <a:solidFill>
                  <a:srgbClr val="455F51"/>
                </a:solidFill>
                <a:latin typeface="Century Gothic"/>
                <a:cs typeface="Century Gothic"/>
              </a:rPr>
              <a:t>experiences.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495" y="2126192"/>
            <a:ext cx="10187940" cy="433006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69900" indent="-170815">
              <a:lnSpc>
                <a:spcPct val="100000"/>
              </a:lnSpc>
              <a:spcBef>
                <a:spcPts val="5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How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would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rate the test?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Easy?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Okay?</a:t>
            </a:r>
            <a:r>
              <a:rPr sz="2400" spc="3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Hard?</a:t>
            </a:r>
            <a:endParaRPr sz="2400">
              <a:latin typeface="Palatino Linotype"/>
              <a:cs typeface="Palatino Linotype"/>
            </a:endParaRPr>
          </a:p>
          <a:p>
            <a:pPr marL="469900" indent="-170815">
              <a:lnSpc>
                <a:spcPct val="100000"/>
              </a:lnSpc>
              <a:spcBef>
                <a:spcPts val="4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469900" algn="l"/>
              </a:tabLst>
            </a:pP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How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did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do? Better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than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thought? Okay? Not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so</a:t>
            </a:r>
            <a:r>
              <a:rPr sz="2400" spc="7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good?</a:t>
            </a:r>
            <a:endParaRPr sz="2400">
              <a:latin typeface="Palatino Linotype"/>
              <a:cs typeface="Palatino Linotype"/>
            </a:endParaRPr>
          </a:p>
          <a:p>
            <a:pPr marL="469900" indent="-170815">
              <a:lnSpc>
                <a:spcPct val="100000"/>
              </a:lnSpc>
              <a:spcBef>
                <a:spcPts val="4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What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topics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were covered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in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the</a:t>
            </a:r>
            <a:r>
              <a:rPr sz="2400" spc="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test?</a:t>
            </a:r>
            <a:endParaRPr sz="2400">
              <a:latin typeface="Palatino Linotype"/>
              <a:cs typeface="Palatino Linotype"/>
            </a:endParaRPr>
          </a:p>
          <a:p>
            <a:pPr marL="469900" indent="-170815">
              <a:lnSpc>
                <a:spcPct val="100000"/>
              </a:lnSpc>
              <a:spcBef>
                <a:spcPts val="395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469900" algn="l"/>
              </a:tabLst>
            </a:pPr>
            <a:r>
              <a:rPr sz="2400" spc="-60" dirty="0">
                <a:solidFill>
                  <a:srgbClr val="2A4F1D"/>
                </a:solidFill>
                <a:latin typeface="Palatino Linotype"/>
                <a:cs typeface="Palatino Linotype"/>
              </a:rPr>
              <a:t>Was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there anything that surprised</a:t>
            </a:r>
            <a:r>
              <a:rPr sz="2400" spc="11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you?</a:t>
            </a:r>
            <a:endParaRPr sz="2400">
              <a:latin typeface="Palatino Linotype"/>
              <a:cs typeface="Palatino Linotype"/>
            </a:endParaRPr>
          </a:p>
          <a:p>
            <a:pPr marL="469900" indent="-170815">
              <a:lnSpc>
                <a:spcPct val="100000"/>
              </a:lnSpc>
              <a:spcBef>
                <a:spcPts val="409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What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is something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remember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that </a:t>
            </a:r>
            <a:r>
              <a:rPr sz="2400" spc="-20" dirty="0">
                <a:solidFill>
                  <a:srgbClr val="2A4F1D"/>
                </a:solidFill>
                <a:latin typeface="Palatino Linotype"/>
                <a:cs typeface="Palatino Linotype"/>
              </a:rPr>
              <a:t>was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really</a:t>
            </a:r>
            <a:r>
              <a:rPr sz="2400" spc="4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important?</a:t>
            </a:r>
            <a:endParaRPr sz="2400">
              <a:latin typeface="Palatino Linotype"/>
              <a:cs typeface="Palatino Linotype"/>
            </a:endParaRPr>
          </a:p>
          <a:p>
            <a:pPr marL="469900" indent="-170815">
              <a:lnSpc>
                <a:spcPct val="100000"/>
              </a:lnSpc>
              <a:spcBef>
                <a:spcPts val="395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What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were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some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questions that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did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not know how to</a:t>
            </a:r>
            <a:r>
              <a:rPr sz="2400" spc="8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answer?</a:t>
            </a:r>
            <a:endParaRPr sz="2400">
              <a:latin typeface="Palatino Linotype"/>
              <a:cs typeface="Palatino Linotype"/>
            </a:endParaRPr>
          </a:p>
          <a:p>
            <a:pPr marL="469900" marR="5080" indent="-170815">
              <a:lnSpc>
                <a:spcPts val="2700"/>
              </a:lnSpc>
              <a:spcBef>
                <a:spcPts val="650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469900" algn="l"/>
                <a:tab pos="6033770" algn="l"/>
              </a:tabLst>
            </a:pP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What did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do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to prepare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for</a:t>
            </a:r>
            <a:r>
              <a:rPr sz="2400" spc="4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the</a:t>
            </a:r>
            <a:r>
              <a:rPr sz="2400" spc="1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test?	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What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other preparation </a:t>
            </a:r>
            <a:r>
              <a:rPr sz="2400" spc="-10" dirty="0">
                <a:solidFill>
                  <a:srgbClr val="2A4F1D"/>
                </a:solidFill>
                <a:latin typeface="Palatino Linotype"/>
                <a:cs typeface="Palatino Linotype"/>
              </a:rPr>
              <a:t>would 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have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been helpful?</a:t>
            </a:r>
            <a:endParaRPr sz="2400">
              <a:latin typeface="Palatino Linotype"/>
              <a:cs typeface="Palatino Linotype"/>
            </a:endParaRPr>
          </a:p>
          <a:p>
            <a:pPr marL="469900" indent="-170815">
              <a:lnSpc>
                <a:spcPct val="100000"/>
              </a:lnSpc>
              <a:spcBef>
                <a:spcPts val="350"/>
              </a:spcBef>
              <a:buClr>
                <a:srgbClr val="616B1A"/>
              </a:buClr>
              <a:buSzPct val="93750"/>
              <a:buFont typeface="Arial"/>
              <a:buChar char="•"/>
              <a:tabLst>
                <a:tab pos="469900" algn="l"/>
              </a:tabLst>
            </a:pP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What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would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you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do differently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to </a:t>
            </a:r>
            <a:r>
              <a:rPr sz="24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have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prepare yourself </a:t>
            </a:r>
            <a:r>
              <a:rPr sz="2400" dirty="0">
                <a:solidFill>
                  <a:srgbClr val="2A4F1D"/>
                </a:solidFill>
                <a:latin typeface="Palatino Linotype"/>
                <a:cs typeface="Palatino Linotype"/>
              </a:rPr>
              <a:t>for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the</a:t>
            </a:r>
            <a:r>
              <a:rPr sz="2400" spc="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test?</a:t>
            </a:r>
            <a:endParaRPr sz="24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800" b="1" spc="-5" dirty="0">
                <a:solidFill>
                  <a:srgbClr val="2A4F1D"/>
                </a:solidFill>
                <a:latin typeface="Palatino Linotype"/>
                <a:cs typeface="Palatino Linotype"/>
              </a:rPr>
              <a:t>For </a:t>
            </a:r>
            <a:r>
              <a:rPr sz="2800" b="1" spc="-10" dirty="0">
                <a:solidFill>
                  <a:srgbClr val="2A4F1D"/>
                </a:solidFill>
                <a:latin typeface="Palatino Linotype"/>
                <a:cs typeface="Palatino Linotype"/>
              </a:rPr>
              <a:t>more </a:t>
            </a:r>
            <a:r>
              <a:rPr sz="2800" b="1" spc="-5" dirty="0">
                <a:solidFill>
                  <a:srgbClr val="2A4F1D"/>
                </a:solidFill>
                <a:latin typeface="Palatino Linotype"/>
                <a:cs typeface="Palatino Linotype"/>
              </a:rPr>
              <a:t>ideas, talk with other teachers about their</a:t>
            </a:r>
            <a:r>
              <a:rPr sz="2800" b="1" spc="150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2800" b="1" spc="-5" dirty="0">
                <a:solidFill>
                  <a:srgbClr val="2A4F1D"/>
                </a:solidFill>
                <a:latin typeface="Palatino Linotype"/>
                <a:cs typeface="Palatino Linotype"/>
              </a:rPr>
              <a:t>successes.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7" y="15240"/>
            <a:ext cx="12189460" cy="6842759"/>
          </a:xfrm>
          <a:custGeom>
            <a:avLst/>
            <a:gdLst/>
            <a:ahLst/>
            <a:cxnLst/>
            <a:rect l="l" t="t" r="r" b="b"/>
            <a:pathLst>
              <a:path w="12189460" h="6842759">
                <a:moveTo>
                  <a:pt x="12188952" y="6842757"/>
                </a:moveTo>
                <a:lnTo>
                  <a:pt x="12188952" y="0"/>
                </a:lnTo>
                <a:lnTo>
                  <a:pt x="0" y="0"/>
                </a:lnTo>
                <a:lnTo>
                  <a:pt x="0" y="6842757"/>
                </a:lnTo>
                <a:lnTo>
                  <a:pt x="12188952" y="6842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1999" cy="1091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77205" y="1146505"/>
            <a:ext cx="1878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2A4F1D"/>
                </a:solidFill>
                <a:latin typeface="Calibri"/>
                <a:cs typeface="Calibri"/>
              </a:rPr>
              <a:t>QU</a:t>
            </a:r>
            <a:r>
              <a:rPr sz="2800" b="0" spc="-25" dirty="0">
                <a:solidFill>
                  <a:srgbClr val="2A4F1D"/>
                </a:solidFill>
                <a:latin typeface="Calibri"/>
                <a:cs typeface="Calibri"/>
              </a:rPr>
              <a:t>E</a:t>
            </a:r>
            <a:r>
              <a:rPr sz="2800" b="0" spc="-35" dirty="0">
                <a:solidFill>
                  <a:srgbClr val="2A4F1D"/>
                </a:solidFill>
                <a:latin typeface="Calibri"/>
                <a:cs typeface="Calibri"/>
              </a:rPr>
              <a:t>S</a:t>
            </a:r>
            <a:r>
              <a:rPr sz="2800" b="0" spc="-10" dirty="0">
                <a:solidFill>
                  <a:srgbClr val="2A4F1D"/>
                </a:solidFill>
                <a:latin typeface="Calibri"/>
                <a:cs typeface="Calibri"/>
              </a:rPr>
              <a:t>TIONS?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5580" y="1787022"/>
            <a:ext cx="502348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3070" marR="432434" algn="ctr">
              <a:lnSpc>
                <a:spcPct val="150000"/>
              </a:lnSpc>
              <a:spcBef>
                <a:spcPts val="95"/>
              </a:spcBef>
            </a:pPr>
            <a:r>
              <a:rPr sz="2800" spc="-10" dirty="0">
                <a:solidFill>
                  <a:srgbClr val="2A4F1D"/>
                </a:solidFill>
                <a:latin typeface="Calibri"/>
                <a:cs typeface="Calibri"/>
              </a:rPr>
              <a:t>CALL </a:t>
            </a:r>
            <a:r>
              <a:rPr sz="2800" dirty="0">
                <a:solidFill>
                  <a:srgbClr val="2A4F1D"/>
                </a:solidFill>
                <a:latin typeface="Calibri"/>
                <a:cs typeface="Calibri"/>
              </a:rPr>
              <a:t>US </a:t>
            </a:r>
            <a:r>
              <a:rPr sz="2800" spc="-5" dirty="0">
                <a:solidFill>
                  <a:srgbClr val="2A4F1D"/>
                </a:solidFill>
                <a:latin typeface="Calibri"/>
                <a:cs typeface="Calibri"/>
              </a:rPr>
              <a:t>OR SEND AN </a:t>
            </a:r>
            <a:r>
              <a:rPr sz="2800" spc="-10" dirty="0">
                <a:solidFill>
                  <a:srgbClr val="2A4F1D"/>
                </a:solidFill>
                <a:latin typeface="Calibri"/>
                <a:cs typeface="Calibri"/>
              </a:rPr>
              <a:t>EMAIL.  </a:t>
            </a:r>
            <a:r>
              <a:rPr sz="2800" spc="-5" dirty="0">
                <a:solidFill>
                  <a:srgbClr val="2A4F1D"/>
                </a:solidFill>
                <a:latin typeface="Calibri"/>
                <a:cs typeface="Calibri"/>
              </a:rPr>
              <a:t>(602)</a:t>
            </a:r>
            <a:r>
              <a:rPr sz="2800" spc="10" dirty="0">
                <a:solidFill>
                  <a:srgbClr val="2A4F1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A4F1D"/>
                </a:solidFill>
                <a:latin typeface="Calibri"/>
                <a:cs typeface="Calibri"/>
              </a:rPr>
              <a:t>542-5452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2A4F1D"/>
                </a:solidFill>
                <a:latin typeface="Palatino Linotype"/>
                <a:cs typeface="Palatino Linotype"/>
                <a:hlinkClick r:id="rId4"/>
              </a:rPr>
              <a:t>CTEAssessmentHelp@azed.gov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4434" y="5087239"/>
            <a:ext cx="35623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A4F1D"/>
                </a:solidFill>
                <a:latin typeface="Palatino Linotype"/>
                <a:cs typeface="Palatino Linotype"/>
              </a:rPr>
              <a:t>Arizona </a:t>
            </a:r>
            <a:r>
              <a:rPr sz="1800" b="1" spc="-5" dirty="0">
                <a:solidFill>
                  <a:srgbClr val="2A4F1D"/>
                </a:solidFill>
                <a:latin typeface="Palatino Linotype"/>
                <a:cs typeface="Palatino Linotype"/>
              </a:rPr>
              <a:t>Department of</a:t>
            </a:r>
            <a:r>
              <a:rPr sz="1800" b="1" spc="-6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1800" b="1" dirty="0">
                <a:solidFill>
                  <a:srgbClr val="2A4F1D"/>
                </a:solidFill>
                <a:latin typeface="Palatino Linotype"/>
                <a:cs typeface="Palatino Linotype"/>
              </a:rPr>
              <a:t>Education  </a:t>
            </a:r>
            <a:r>
              <a:rPr sz="1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Career </a:t>
            </a:r>
            <a:r>
              <a:rPr sz="1800" dirty="0">
                <a:solidFill>
                  <a:srgbClr val="2A4F1D"/>
                </a:solidFill>
                <a:latin typeface="Palatino Linotype"/>
                <a:cs typeface="Palatino Linotype"/>
              </a:rPr>
              <a:t>and </a:t>
            </a:r>
            <a:r>
              <a:rPr sz="1800" spc="-20" dirty="0">
                <a:solidFill>
                  <a:srgbClr val="2A4F1D"/>
                </a:solidFill>
                <a:latin typeface="Palatino Linotype"/>
                <a:cs typeface="Palatino Linotype"/>
              </a:rPr>
              <a:t>Technical </a:t>
            </a:r>
            <a:r>
              <a:rPr sz="1800" dirty="0">
                <a:solidFill>
                  <a:srgbClr val="2A4F1D"/>
                </a:solidFill>
                <a:latin typeface="Palatino Linotype"/>
                <a:cs typeface="Palatino Linotype"/>
              </a:rPr>
              <a:t>Education  1535 </a:t>
            </a:r>
            <a:r>
              <a:rPr sz="1800" spc="-30" dirty="0">
                <a:solidFill>
                  <a:srgbClr val="2A4F1D"/>
                </a:solidFill>
                <a:latin typeface="Palatino Linotype"/>
                <a:cs typeface="Palatino Linotype"/>
              </a:rPr>
              <a:t>West </a:t>
            </a:r>
            <a:r>
              <a:rPr sz="1800" dirty="0">
                <a:solidFill>
                  <a:srgbClr val="2A4F1D"/>
                </a:solidFill>
                <a:latin typeface="Palatino Linotype"/>
                <a:cs typeface="Palatino Linotype"/>
              </a:rPr>
              <a:t>Jefferson</a:t>
            </a:r>
            <a:r>
              <a:rPr sz="1800" spc="-1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1800" spc="-5" dirty="0">
                <a:solidFill>
                  <a:srgbClr val="2A4F1D"/>
                </a:solidFill>
                <a:latin typeface="Palatino Linotype"/>
                <a:cs typeface="Palatino Linotype"/>
              </a:rPr>
              <a:t>Street</a:t>
            </a:r>
            <a:endParaRPr sz="1800">
              <a:latin typeface="Palatino Linotype"/>
              <a:cs typeface="Palatino Linotype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solidFill>
                  <a:srgbClr val="2A4F1D"/>
                </a:solidFill>
                <a:latin typeface="Palatino Linotype"/>
                <a:cs typeface="Palatino Linotype"/>
              </a:rPr>
              <a:t>Phoenix AZ</a:t>
            </a:r>
            <a:r>
              <a:rPr sz="1800" spc="375" dirty="0">
                <a:solidFill>
                  <a:srgbClr val="2A4F1D"/>
                </a:solidFill>
                <a:latin typeface="Palatino Linotype"/>
                <a:cs typeface="Palatino Linotype"/>
              </a:rPr>
              <a:t> </a:t>
            </a:r>
            <a:r>
              <a:rPr sz="1800" dirty="0">
                <a:solidFill>
                  <a:srgbClr val="2A4F1D"/>
                </a:solidFill>
                <a:latin typeface="Palatino Linotype"/>
                <a:cs typeface="Palatino Linotype"/>
              </a:rPr>
              <a:t>85007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98135" y="4162044"/>
            <a:ext cx="2075688" cy="912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214069"/>
            <a:ext cx="10354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455F51"/>
                </a:solidFill>
                <a:latin typeface="Century Gothic"/>
                <a:cs typeface="Century Gothic"/>
              </a:rPr>
              <a:t>Explain </a:t>
            </a:r>
            <a:r>
              <a:rPr sz="40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the </a:t>
            </a:r>
            <a:r>
              <a:rPr sz="4000" b="0" spc="-10" dirty="0">
                <a:solidFill>
                  <a:srgbClr val="455F51"/>
                </a:solidFill>
                <a:latin typeface="Century Gothic"/>
                <a:cs typeface="Century Gothic"/>
              </a:rPr>
              <a:t>importance </a:t>
            </a:r>
            <a:r>
              <a:rPr sz="40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of the</a:t>
            </a:r>
            <a:r>
              <a:rPr sz="4000" b="0" spc="100" dirty="0">
                <a:solidFill>
                  <a:srgbClr val="455F51"/>
                </a:solidFill>
                <a:latin typeface="Century Gothic"/>
                <a:cs typeface="Century Gothic"/>
              </a:rPr>
              <a:t> </a:t>
            </a:r>
            <a:r>
              <a:rPr sz="4000" b="0" spc="-10" dirty="0">
                <a:solidFill>
                  <a:srgbClr val="455F51"/>
                </a:solidFill>
                <a:latin typeface="Century Gothic"/>
                <a:cs typeface="Century Gothic"/>
              </a:rPr>
              <a:t>assessment.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4852" y="1998508"/>
            <a:ext cx="10316210" cy="3459479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255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4150" algn="l"/>
              </a:tabLst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The test measures students’ </a:t>
            </a: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knowledge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and skill</a:t>
            </a:r>
            <a:r>
              <a:rPr sz="2800" spc="-160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attainment.</a:t>
            </a:r>
            <a:endParaRPr sz="2800">
              <a:latin typeface="Palatino Linotype"/>
              <a:cs typeface="Palatino Linotype"/>
            </a:endParaRPr>
          </a:p>
          <a:p>
            <a:pPr marL="183515" indent="-170815">
              <a:lnSpc>
                <a:spcPct val="100000"/>
              </a:lnSpc>
              <a:spcBef>
                <a:spcPts val="1155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4150" algn="l"/>
              </a:tabLst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Items </a:t>
            </a:r>
            <a:r>
              <a:rPr sz="2800" spc="-15" dirty="0">
                <a:solidFill>
                  <a:srgbClr val="455C18"/>
                </a:solidFill>
                <a:latin typeface="Palatino Linotype"/>
                <a:cs typeface="Palatino Linotype"/>
              </a:rPr>
              <a:t>cover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a broad range of</a:t>
            </a:r>
            <a:r>
              <a:rPr sz="2800" spc="-1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content.</a:t>
            </a:r>
            <a:endParaRPr sz="2800">
              <a:latin typeface="Palatino Linotype"/>
              <a:cs typeface="Palatino Linotype"/>
            </a:endParaRPr>
          </a:p>
          <a:p>
            <a:pPr marL="183515" indent="-170815">
              <a:lnSpc>
                <a:spcPct val="100000"/>
              </a:lnSpc>
              <a:spcBef>
                <a:spcPts val="1140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4150" algn="l"/>
              </a:tabLst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Students may encounter content not </a:t>
            </a:r>
            <a:r>
              <a:rPr sz="2800" spc="-20" dirty="0">
                <a:solidFill>
                  <a:srgbClr val="455C18"/>
                </a:solidFill>
                <a:latin typeface="Palatino Linotype"/>
                <a:cs typeface="Palatino Linotype"/>
              </a:rPr>
              <a:t>yet </a:t>
            </a: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covered </a:t>
            </a:r>
            <a:r>
              <a:rPr sz="2800" dirty="0">
                <a:solidFill>
                  <a:srgbClr val="455C18"/>
                </a:solidFill>
                <a:latin typeface="Palatino Linotype"/>
                <a:cs typeface="Palatino Linotype"/>
              </a:rPr>
              <a:t>in</a:t>
            </a:r>
            <a:r>
              <a:rPr sz="2800" spc="-1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class.</a:t>
            </a:r>
            <a:endParaRPr sz="2800">
              <a:latin typeface="Palatino Linotype"/>
              <a:cs typeface="Palatino Linotype"/>
            </a:endParaRPr>
          </a:p>
          <a:p>
            <a:pPr marL="183515" indent="-170815">
              <a:lnSpc>
                <a:spcPct val="100000"/>
              </a:lnSpc>
              <a:spcBef>
                <a:spcPts val="1145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4150" algn="l"/>
              </a:tabLst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Encourage students to do their</a:t>
            </a:r>
            <a:r>
              <a:rPr sz="2800" spc="-3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best.</a:t>
            </a:r>
            <a:endParaRPr sz="2800">
              <a:latin typeface="Palatino Linotype"/>
              <a:cs typeface="Palatino Linotype"/>
            </a:endParaRPr>
          </a:p>
          <a:p>
            <a:pPr marL="183515" marR="5080" indent="-170815">
              <a:lnSpc>
                <a:spcPct val="133900"/>
              </a:lnSpc>
              <a:buClr>
                <a:srgbClr val="616B1A"/>
              </a:buClr>
              <a:buSzPct val="94642"/>
              <a:buFont typeface="Arial"/>
              <a:buChar char="•"/>
              <a:tabLst>
                <a:tab pos="184150" algn="l"/>
              </a:tabLst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Remind students if they </a:t>
            </a: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pass the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assessment they will </a:t>
            </a:r>
            <a:r>
              <a:rPr sz="2800" spc="-15" dirty="0">
                <a:solidFill>
                  <a:srgbClr val="455C18"/>
                </a:solidFill>
                <a:latin typeface="Palatino Linotype"/>
                <a:cs typeface="Palatino Linotype"/>
              </a:rPr>
              <a:t>receive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an  industry-endorsed certificate for their</a:t>
            </a:r>
            <a:r>
              <a:rPr sz="2800" spc="-50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achievements.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7" y="15240"/>
            <a:ext cx="12189460" cy="6842759"/>
          </a:xfrm>
          <a:custGeom>
            <a:avLst/>
            <a:gdLst/>
            <a:ahLst/>
            <a:cxnLst/>
            <a:rect l="l" t="t" r="r" b="b"/>
            <a:pathLst>
              <a:path w="12189460" h="6842759">
                <a:moveTo>
                  <a:pt x="12188952" y="6842757"/>
                </a:moveTo>
                <a:lnTo>
                  <a:pt x="12188952" y="0"/>
                </a:lnTo>
                <a:lnTo>
                  <a:pt x="0" y="0"/>
                </a:lnTo>
                <a:lnTo>
                  <a:pt x="0" y="6842757"/>
                </a:lnTo>
                <a:lnTo>
                  <a:pt x="12188952" y="6842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1999" cy="1091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900" y="1136345"/>
            <a:ext cx="1026541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How </a:t>
            </a:r>
            <a:r>
              <a:rPr sz="4500" b="0" dirty="0">
                <a:solidFill>
                  <a:srgbClr val="455F51"/>
                </a:solidFill>
                <a:latin typeface="Century Gothic"/>
                <a:cs typeface="Century Gothic"/>
              </a:rPr>
              <a:t>Many </a:t>
            </a:r>
            <a:r>
              <a:rPr sz="45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questions are </a:t>
            </a:r>
            <a:r>
              <a:rPr sz="4500" b="0" dirty="0">
                <a:solidFill>
                  <a:srgbClr val="455F51"/>
                </a:solidFill>
                <a:latin typeface="Century Gothic"/>
                <a:cs typeface="Century Gothic"/>
              </a:rPr>
              <a:t>on the</a:t>
            </a:r>
            <a:r>
              <a:rPr sz="4500" b="0" spc="-20" dirty="0">
                <a:solidFill>
                  <a:srgbClr val="455F51"/>
                </a:solidFill>
                <a:latin typeface="Century Gothic"/>
                <a:cs typeface="Century Gothic"/>
              </a:rPr>
              <a:t> </a:t>
            </a:r>
            <a:r>
              <a:rPr sz="4500" b="0" dirty="0">
                <a:solidFill>
                  <a:srgbClr val="455F51"/>
                </a:solidFill>
                <a:latin typeface="Century Gothic"/>
                <a:cs typeface="Century Gothic"/>
              </a:rPr>
              <a:t>test?</a:t>
            </a:r>
            <a:endParaRPr sz="45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464" y="2082164"/>
            <a:ext cx="9317990" cy="3777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632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All assessments </a:t>
            </a:r>
            <a:r>
              <a:rPr sz="2800" spc="-15" dirty="0">
                <a:solidFill>
                  <a:srgbClr val="455C18"/>
                </a:solidFill>
                <a:latin typeface="Palatino Linotype"/>
                <a:cs typeface="Palatino Linotype"/>
              </a:rPr>
              <a:t>have </a:t>
            </a:r>
            <a:r>
              <a:rPr sz="2800" dirty="0">
                <a:solidFill>
                  <a:srgbClr val="455C18"/>
                </a:solidFill>
                <a:latin typeface="Palatino Linotype"/>
                <a:cs typeface="Palatino Linotype"/>
              </a:rPr>
              <a:t>100 multiple-choice</a:t>
            </a:r>
            <a:r>
              <a:rPr sz="2800" spc="-5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items</a:t>
            </a:r>
            <a:endParaRPr sz="2800">
              <a:latin typeface="Palatino Linotype"/>
              <a:cs typeface="Palatino Linotype"/>
            </a:endParaRPr>
          </a:p>
          <a:p>
            <a:pPr marL="2405380">
              <a:lnSpc>
                <a:spcPct val="100000"/>
              </a:lnSpc>
              <a:spcBef>
                <a:spcPts val="2065"/>
              </a:spcBef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(</a:t>
            </a:r>
            <a:r>
              <a:rPr sz="2800" i="1" spc="-5" dirty="0">
                <a:solidFill>
                  <a:srgbClr val="455C18"/>
                </a:solidFill>
                <a:latin typeface="Palatino Linotype"/>
                <a:cs typeface="Palatino Linotype"/>
              </a:rPr>
              <a:t>80 operational </a:t>
            </a:r>
            <a:r>
              <a:rPr sz="2800" i="1" dirty="0">
                <a:solidFill>
                  <a:srgbClr val="455C18"/>
                </a:solidFill>
                <a:latin typeface="Palatino Linotype"/>
                <a:cs typeface="Palatino Linotype"/>
              </a:rPr>
              <a:t>items* </a:t>
            </a:r>
            <a:r>
              <a:rPr sz="2800" i="1" spc="-5" dirty="0">
                <a:solidFill>
                  <a:srgbClr val="455C18"/>
                </a:solidFill>
                <a:latin typeface="Palatino Linotype"/>
                <a:cs typeface="Palatino Linotype"/>
              </a:rPr>
              <a:t>+ 20 </a:t>
            </a:r>
            <a:r>
              <a:rPr sz="2800" i="1" dirty="0">
                <a:solidFill>
                  <a:srgbClr val="455C18"/>
                </a:solidFill>
                <a:latin typeface="Palatino Linotype"/>
                <a:cs typeface="Palatino Linotype"/>
              </a:rPr>
              <a:t>field-tested</a:t>
            </a:r>
            <a:r>
              <a:rPr sz="2800" i="1" spc="-70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i="1" dirty="0">
                <a:solidFill>
                  <a:srgbClr val="455C18"/>
                </a:solidFill>
                <a:latin typeface="Palatino Linotype"/>
                <a:cs typeface="Palatino Linotype"/>
              </a:rPr>
              <a:t>items)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marL="1072515" algn="ctr">
              <a:lnSpc>
                <a:spcPct val="100000"/>
              </a:lnSpc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The </a:t>
            </a: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pass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score is 60% of </a:t>
            </a: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the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80 operational</a:t>
            </a:r>
            <a:r>
              <a:rPr sz="2800" spc="3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items.</a:t>
            </a:r>
            <a:endParaRPr sz="2800">
              <a:latin typeface="Palatino Linotype"/>
              <a:cs typeface="Palatino Linotype"/>
            </a:endParaRPr>
          </a:p>
          <a:p>
            <a:pPr marL="1073150" algn="ctr">
              <a:lnSpc>
                <a:spcPct val="100000"/>
              </a:lnSpc>
              <a:spcBef>
                <a:spcPts val="265"/>
              </a:spcBef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Field-tested items are not </a:t>
            </a: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included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in the final</a:t>
            </a:r>
            <a:r>
              <a:rPr sz="2800" spc="-1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score.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*</a:t>
            </a:r>
            <a:r>
              <a:rPr sz="24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Items that </a:t>
            </a:r>
            <a:r>
              <a:rPr sz="2400" spc="-15" dirty="0">
                <a:solidFill>
                  <a:srgbClr val="455C18"/>
                </a:solidFill>
                <a:latin typeface="Palatino Linotype"/>
                <a:cs typeface="Palatino Linotype"/>
              </a:rPr>
              <a:t>have </a:t>
            </a:r>
            <a:r>
              <a:rPr sz="24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statistically </a:t>
            </a:r>
            <a:r>
              <a:rPr sz="24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proven </a:t>
            </a:r>
            <a:r>
              <a:rPr sz="24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to be </a:t>
            </a:r>
            <a:r>
              <a:rPr sz="2400" spc="-15" dirty="0">
                <a:solidFill>
                  <a:srgbClr val="455C18"/>
                </a:solidFill>
                <a:latin typeface="Palatino Linotype"/>
                <a:cs typeface="Palatino Linotype"/>
              </a:rPr>
              <a:t>valid </a:t>
            </a:r>
            <a:r>
              <a:rPr sz="2400" dirty="0">
                <a:solidFill>
                  <a:srgbClr val="455C18"/>
                </a:solidFill>
                <a:latin typeface="Palatino Linotype"/>
                <a:cs typeface="Palatino Linotype"/>
              </a:rPr>
              <a:t>and</a:t>
            </a:r>
            <a:r>
              <a:rPr sz="2400" spc="65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455C18"/>
                </a:solidFill>
                <a:latin typeface="Palatino Linotype"/>
                <a:cs typeface="Palatino Linotype"/>
              </a:rPr>
              <a:t>reliable.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848" y="965961"/>
            <a:ext cx="97294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398520" algn="l"/>
              </a:tabLst>
            </a:pPr>
            <a:r>
              <a:rPr sz="4500" b="0" dirty="0">
                <a:solidFill>
                  <a:srgbClr val="455F51"/>
                </a:solidFill>
                <a:latin typeface="Century Gothic"/>
                <a:cs typeface="Century Gothic"/>
              </a:rPr>
              <a:t>Review the	</a:t>
            </a:r>
            <a:r>
              <a:rPr sz="45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mechanics </a:t>
            </a:r>
            <a:r>
              <a:rPr sz="4500" b="0" spc="5" dirty="0">
                <a:solidFill>
                  <a:srgbClr val="455F51"/>
                </a:solidFill>
                <a:latin typeface="Century Gothic"/>
                <a:cs typeface="Century Gothic"/>
              </a:rPr>
              <a:t>of</a:t>
            </a:r>
            <a:r>
              <a:rPr sz="4500" b="0" spc="-50" dirty="0">
                <a:solidFill>
                  <a:srgbClr val="455F51"/>
                </a:solidFill>
                <a:latin typeface="Century Gothic"/>
                <a:cs typeface="Century Gothic"/>
              </a:rPr>
              <a:t> </a:t>
            </a:r>
            <a:r>
              <a:rPr sz="4500" b="0" dirty="0">
                <a:solidFill>
                  <a:srgbClr val="455F51"/>
                </a:solidFill>
                <a:latin typeface="Century Gothic"/>
                <a:cs typeface="Century Gothic"/>
              </a:rPr>
              <a:t>multiple-  choice</a:t>
            </a:r>
            <a:r>
              <a:rPr sz="45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 items</a:t>
            </a:r>
            <a:endParaRPr sz="45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4800" y="2641074"/>
            <a:ext cx="9800590" cy="214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180">
              <a:lnSpc>
                <a:spcPct val="114399"/>
              </a:lnSpc>
              <a:spcBef>
                <a:spcPts val="100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3515" algn="l"/>
              </a:tabLst>
            </a:pPr>
            <a:r>
              <a:rPr sz="2800" dirty="0">
                <a:solidFill>
                  <a:srgbClr val="455C18"/>
                </a:solidFill>
                <a:latin typeface="Palatino Linotype"/>
                <a:cs typeface="Palatino Linotype"/>
              </a:rPr>
              <a:t>Items </a:t>
            </a: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consist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of a </a:t>
            </a:r>
            <a:r>
              <a:rPr sz="2800" i="1" spc="-5" dirty="0">
                <a:solidFill>
                  <a:srgbClr val="455C18"/>
                </a:solidFill>
                <a:latin typeface="Palatino Linotype"/>
                <a:cs typeface="Palatino Linotype"/>
              </a:rPr>
              <a:t>stem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phrased as a </a:t>
            </a: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question followed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by </a:t>
            </a:r>
            <a:r>
              <a:rPr sz="2800" i="1" spc="-5" dirty="0">
                <a:solidFill>
                  <a:srgbClr val="455C18"/>
                </a:solidFill>
                <a:latin typeface="Palatino Linotype"/>
                <a:cs typeface="Palatino Linotype"/>
              </a:rPr>
              <a:t>four  options.</a:t>
            </a:r>
            <a:endParaRPr sz="28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1140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3515" algn="l"/>
              </a:tabLst>
            </a:pP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Students may be </a:t>
            </a:r>
            <a:r>
              <a:rPr sz="2800" dirty="0">
                <a:solidFill>
                  <a:srgbClr val="455C18"/>
                </a:solidFill>
                <a:latin typeface="Palatino Linotype"/>
                <a:cs typeface="Palatino Linotype"/>
              </a:rPr>
              <a:t>asked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questions about a graphic or</a:t>
            </a:r>
            <a:r>
              <a:rPr sz="2800" spc="10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image.</a:t>
            </a:r>
            <a:endParaRPr sz="2800">
              <a:latin typeface="Palatino Linotype"/>
              <a:cs typeface="Palatino Linotype"/>
            </a:endParaRPr>
          </a:p>
          <a:p>
            <a:pPr marL="182880" indent="-170180">
              <a:lnSpc>
                <a:spcPct val="100000"/>
              </a:lnSpc>
              <a:spcBef>
                <a:spcPts val="1145"/>
              </a:spcBef>
              <a:buClr>
                <a:srgbClr val="616B1A"/>
              </a:buClr>
              <a:buSzPct val="94642"/>
              <a:buFont typeface="Arial"/>
              <a:buChar char="•"/>
              <a:tabLst>
                <a:tab pos="183515" algn="l"/>
              </a:tabLst>
            </a:pPr>
            <a:r>
              <a:rPr sz="2800" spc="-10" dirty="0">
                <a:solidFill>
                  <a:srgbClr val="455C18"/>
                </a:solidFill>
                <a:latin typeface="Palatino Linotype"/>
                <a:cs typeface="Palatino Linotype"/>
              </a:rPr>
              <a:t>Graphics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and images may also appear as</a:t>
            </a:r>
            <a:r>
              <a:rPr sz="2800" spc="10" dirty="0">
                <a:solidFill>
                  <a:srgbClr val="455C18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455C18"/>
                </a:solidFill>
                <a:latin typeface="Palatino Linotype"/>
                <a:cs typeface="Palatino Linotype"/>
              </a:rPr>
              <a:t>options.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809" y="2175713"/>
            <a:ext cx="103225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455F51"/>
                </a:solidFill>
                <a:latin typeface="Century Gothic"/>
                <a:cs typeface="Century Gothic"/>
              </a:rPr>
              <a:t>Following </a:t>
            </a:r>
            <a:r>
              <a:rPr sz="5000" b="0" spc="-10" dirty="0">
                <a:solidFill>
                  <a:srgbClr val="455F51"/>
                </a:solidFill>
                <a:latin typeface="Century Gothic"/>
                <a:cs typeface="Century Gothic"/>
              </a:rPr>
              <a:t>are </a:t>
            </a:r>
            <a:r>
              <a:rPr sz="5000" b="0" dirty="0">
                <a:solidFill>
                  <a:srgbClr val="455F51"/>
                </a:solidFill>
                <a:latin typeface="Century Gothic"/>
                <a:cs typeface="Century Gothic"/>
              </a:rPr>
              <a:t>some </a:t>
            </a:r>
            <a:r>
              <a:rPr sz="50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sample</a:t>
            </a:r>
            <a:r>
              <a:rPr sz="5000" b="0" spc="-70" dirty="0">
                <a:solidFill>
                  <a:srgbClr val="455F51"/>
                </a:solidFill>
                <a:latin typeface="Century Gothic"/>
                <a:cs typeface="Century Gothic"/>
              </a:rPr>
              <a:t> </a:t>
            </a:r>
            <a:r>
              <a:rPr sz="5000" b="0" spc="-5" dirty="0">
                <a:solidFill>
                  <a:srgbClr val="455F51"/>
                </a:solidFill>
                <a:latin typeface="Century Gothic"/>
                <a:cs typeface="Century Gothic"/>
              </a:rPr>
              <a:t>items.</a:t>
            </a:r>
            <a:endParaRPr sz="5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536" y="1050036"/>
            <a:ext cx="8915400" cy="548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6935" y="1472183"/>
            <a:ext cx="6324600" cy="3533140"/>
          </a:xfrm>
          <a:custGeom>
            <a:avLst/>
            <a:gdLst/>
            <a:ahLst/>
            <a:cxnLst/>
            <a:rect l="l" t="t" r="r" b="b"/>
            <a:pathLst>
              <a:path w="6324600" h="3533140">
                <a:moveTo>
                  <a:pt x="0" y="3532632"/>
                </a:moveTo>
                <a:lnTo>
                  <a:pt x="6324600" y="3532632"/>
                </a:lnTo>
                <a:lnTo>
                  <a:pt x="6324600" y="0"/>
                </a:lnTo>
                <a:lnTo>
                  <a:pt x="0" y="0"/>
                </a:lnTo>
                <a:lnTo>
                  <a:pt x="0" y="3532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1435" y="1607311"/>
            <a:ext cx="41192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Some questions </a:t>
            </a:r>
            <a:r>
              <a:rPr spc="-5" dirty="0"/>
              <a:t>require math  </a:t>
            </a:r>
            <a:r>
              <a:rPr dirty="0"/>
              <a:t>calculation.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61435" y="2499105"/>
            <a:ext cx="5229225" cy="2341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Palatino Linotype"/>
                <a:cs typeface="Palatino Linotype"/>
              </a:rPr>
              <a:t>Cunningham </a:t>
            </a:r>
            <a:r>
              <a:rPr sz="1600" b="1" spc="-5" dirty="0">
                <a:latin typeface="Palatino Linotype"/>
                <a:cs typeface="Palatino Linotype"/>
              </a:rPr>
              <a:t>Construction </a:t>
            </a:r>
            <a:r>
              <a:rPr sz="1600" b="1" dirty="0">
                <a:latin typeface="Palatino Linotype"/>
                <a:cs typeface="Palatino Linotype"/>
              </a:rPr>
              <a:t>began </a:t>
            </a:r>
            <a:r>
              <a:rPr sz="1600" b="1" spc="-10" dirty="0">
                <a:latin typeface="Palatino Linotype"/>
                <a:cs typeface="Palatino Linotype"/>
              </a:rPr>
              <a:t>the </a:t>
            </a:r>
            <a:r>
              <a:rPr sz="1600" b="1" spc="-5" dirty="0">
                <a:latin typeface="Palatino Linotype"/>
                <a:cs typeface="Palatino Linotype"/>
              </a:rPr>
              <a:t>year with retained  earnings of </a:t>
            </a:r>
            <a:r>
              <a:rPr sz="1600" b="1" dirty="0">
                <a:latin typeface="Palatino Linotype"/>
                <a:cs typeface="Palatino Linotype"/>
              </a:rPr>
              <a:t>$190,000. </a:t>
            </a:r>
            <a:r>
              <a:rPr sz="1600" b="1" spc="-5" dirty="0">
                <a:latin typeface="Palatino Linotype"/>
                <a:cs typeface="Palatino Linotype"/>
              </a:rPr>
              <a:t>During the </a:t>
            </a:r>
            <a:r>
              <a:rPr sz="1600" b="1" spc="-20" dirty="0">
                <a:latin typeface="Palatino Linotype"/>
                <a:cs typeface="Palatino Linotype"/>
              </a:rPr>
              <a:t>year, </a:t>
            </a:r>
            <a:r>
              <a:rPr sz="1600" b="1" spc="-5" dirty="0">
                <a:latin typeface="Palatino Linotype"/>
                <a:cs typeface="Palatino Linotype"/>
              </a:rPr>
              <a:t>the company  recorded </a:t>
            </a:r>
            <a:r>
              <a:rPr sz="1600" b="1" dirty="0">
                <a:latin typeface="Palatino Linotype"/>
                <a:cs typeface="Palatino Linotype"/>
              </a:rPr>
              <a:t>revenues </a:t>
            </a:r>
            <a:r>
              <a:rPr sz="1600" b="1" spc="-5" dirty="0">
                <a:latin typeface="Palatino Linotype"/>
                <a:cs typeface="Palatino Linotype"/>
              </a:rPr>
              <a:t>of </a:t>
            </a:r>
            <a:r>
              <a:rPr sz="1600" b="1" dirty="0">
                <a:latin typeface="Palatino Linotype"/>
                <a:cs typeface="Palatino Linotype"/>
              </a:rPr>
              <a:t>$400,000, expenses </a:t>
            </a:r>
            <a:r>
              <a:rPr sz="1600" b="1" spc="-5" dirty="0">
                <a:latin typeface="Palatino Linotype"/>
                <a:cs typeface="Palatino Linotype"/>
              </a:rPr>
              <a:t>of </a:t>
            </a:r>
            <a:r>
              <a:rPr sz="1600" b="1" dirty="0">
                <a:latin typeface="Palatino Linotype"/>
                <a:cs typeface="Palatino Linotype"/>
              </a:rPr>
              <a:t>$320,000, </a:t>
            </a:r>
            <a:r>
              <a:rPr sz="1600" b="1" spc="-5" dirty="0">
                <a:latin typeface="Palatino Linotype"/>
                <a:cs typeface="Palatino Linotype"/>
              </a:rPr>
              <a:t>and  paid dividends of </a:t>
            </a:r>
            <a:r>
              <a:rPr sz="1600" b="1" dirty="0">
                <a:latin typeface="Palatino Linotype"/>
                <a:cs typeface="Palatino Linotype"/>
              </a:rPr>
              <a:t>$25,000. </a:t>
            </a:r>
            <a:r>
              <a:rPr sz="1600" b="1" spc="-10" dirty="0">
                <a:latin typeface="Palatino Linotype"/>
                <a:cs typeface="Palatino Linotype"/>
              </a:rPr>
              <a:t>At </a:t>
            </a:r>
            <a:r>
              <a:rPr sz="1600" b="1" spc="-5" dirty="0">
                <a:latin typeface="Palatino Linotype"/>
                <a:cs typeface="Palatino Linotype"/>
              </a:rPr>
              <a:t>the end of </a:t>
            </a:r>
            <a:r>
              <a:rPr sz="1600" b="1" spc="-10" dirty="0">
                <a:latin typeface="Palatino Linotype"/>
                <a:cs typeface="Palatino Linotype"/>
              </a:rPr>
              <a:t>the </a:t>
            </a:r>
            <a:r>
              <a:rPr sz="1600" b="1" spc="-20" dirty="0">
                <a:latin typeface="Palatino Linotype"/>
                <a:cs typeface="Palatino Linotype"/>
              </a:rPr>
              <a:t>year, </a:t>
            </a:r>
            <a:r>
              <a:rPr sz="1600" b="1" spc="-5" dirty="0">
                <a:latin typeface="Palatino Linotype"/>
                <a:cs typeface="Palatino Linotype"/>
              </a:rPr>
              <a:t>what  were </a:t>
            </a:r>
            <a:r>
              <a:rPr sz="1600" b="1" spc="-15" dirty="0">
                <a:latin typeface="Palatino Linotype"/>
                <a:cs typeface="Palatino Linotype"/>
              </a:rPr>
              <a:t>Cunningham’s </a:t>
            </a:r>
            <a:r>
              <a:rPr sz="1600" b="1" spc="-5" dirty="0">
                <a:latin typeface="Palatino Linotype"/>
                <a:cs typeface="Palatino Linotype"/>
              </a:rPr>
              <a:t>retained</a:t>
            </a:r>
            <a:r>
              <a:rPr sz="1600" b="1" spc="75" dirty="0">
                <a:latin typeface="Palatino Linotype"/>
                <a:cs typeface="Palatino Linotype"/>
              </a:rPr>
              <a:t> </a:t>
            </a:r>
            <a:r>
              <a:rPr sz="1600" b="1" spc="-5" dirty="0">
                <a:latin typeface="Palatino Linotype"/>
                <a:cs typeface="Palatino Linotype"/>
              </a:rPr>
              <a:t>earnings?</a:t>
            </a:r>
            <a:endParaRPr sz="1600">
              <a:latin typeface="Palatino Linotype"/>
              <a:cs typeface="Palatino Linotype"/>
            </a:endParaRPr>
          </a:p>
          <a:p>
            <a:pPr marL="748665" indent="-285115">
              <a:lnSpc>
                <a:spcPct val="100000"/>
              </a:lnSpc>
              <a:spcBef>
                <a:spcPts val="965"/>
              </a:spcBef>
              <a:buFont typeface="Wingdings"/>
              <a:buChar char=""/>
              <a:tabLst>
                <a:tab pos="749300" algn="l"/>
              </a:tabLst>
            </a:pPr>
            <a:r>
              <a:rPr sz="1600" b="1" dirty="0">
                <a:latin typeface="Palatino Linotype"/>
                <a:cs typeface="Palatino Linotype"/>
              </a:rPr>
              <a:t>a.</a:t>
            </a:r>
            <a:r>
              <a:rPr sz="1600" b="1" spc="-8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$245,000</a:t>
            </a:r>
            <a:endParaRPr sz="1600">
              <a:latin typeface="Palatino Linotype"/>
              <a:cs typeface="Palatino Linotype"/>
            </a:endParaRPr>
          </a:p>
          <a:p>
            <a:pPr marL="748665" indent="-285115">
              <a:lnSpc>
                <a:spcPct val="100000"/>
              </a:lnSpc>
              <a:buFont typeface="Wingdings"/>
              <a:buChar char=""/>
              <a:tabLst>
                <a:tab pos="749300" algn="l"/>
              </a:tabLst>
            </a:pPr>
            <a:r>
              <a:rPr sz="1600" b="1" spc="-5" dirty="0">
                <a:latin typeface="Palatino Linotype"/>
                <a:cs typeface="Palatino Linotype"/>
              </a:rPr>
              <a:t>b.</a:t>
            </a:r>
            <a:r>
              <a:rPr sz="1600" b="1" spc="-6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$295,000</a:t>
            </a:r>
            <a:endParaRPr sz="1600">
              <a:latin typeface="Palatino Linotype"/>
              <a:cs typeface="Palatino Linotype"/>
            </a:endParaRPr>
          </a:p>
          <a:p>
            <a:pPr marL="748665" indent="-285115">
              <a:lnSpc>
                <a:spcPct val="100000"/>
              </a:lnSpc>
              <a:buFont typeface="Wingdings"/>
              <a:buChar char=""/>
              <a:tabLst>
                <a:tab pos="749300" algn="l"/>
              </a:tabLst>
            </a:pPr>
            <a:r>
              <a:rPr sz="1600" b="1" spc="-5" dirty="0">
                <a:latin typeface="Palatino Linotype"/>
                <a:cs typeface="Palatino Linotype"/>
              </a:rPr>
              <a:t>c. </a:t>
            </a:r>
            <a:r>
              <a:rPr sz="1600" spc="-5" dirty="0">
                <a:latin typeface="Palatino Linotype"/>
                <a:cs typeface="Palatino Linotype"/>
              </a:rPr>
              <a:t>$270,000</a:t>
            </a:r>
            <a:endParaRPr sz="1600">
              <a:latin typeface="Palatino Linotype"/>
              <a:cs typeface="Palatino Linotype"/>
            </a:endParaRPr>
          </a:p>
          <a:p>
            <a:pPr marL="748665" indent="-285115">
              <a:lnSpc>
                <a:spcPct val="100000"/>
              </a:lnSpc>
              <a:buFont typeface="Wingdings"/>
              <a:buChar char=""/>
              <a:tabLst>
                <a:tab pos="749300" algn="l"/>
              </a:tabLst>
            </a:pPr>
            <a:r>
              <a:rPr sz="1600" b="1" spc="-5" dirty="0">
                <a:latin typeface="Palatino Linotype"/>
                <a:cs typeface="Palatino Linotype"/>
              </a:rPr>
              <a:t>d.</a:t>
            </a:r>
            <a:r>
              <a:rPr sz="1600" b="1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$935,000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536" y="1050036"/>
            <a:ext cx="8915400" cy="548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7020" y="1482852"/>
            <a:ext cx="6324600" cy="3533140"/>
          </a:xfrm>
          <a:custGeom>
            <a:avLst/>
            <a:gdLst/>
            <a:ahLst/>
            <a:cxnLst/>
            <a:rect l="l" t="t" r="r" b="b"/>
            <a:pathLst>
              <a:path w="6324600" h="3533140">
                <a:moveTo>
                  <a:pt x="0" y="3532631"/>
                </a:moveTo>
                <a:lnTo>
                  <a:pt x="6324600" y="3532631"/>
                </a:lnTo>
                <a:lnTo>
                  <a:pt x="6324600" y="0"/>
                </a:lnTo>
                <a:lnTo>
                  <a:pt x="0" y="0"/>
                </a:lnTo>
                <a:lnTo>
                  <a:pt x="0" y="353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71773" y="1617979"/>
            <a:ext cx="525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 questions are </a:t>
            </a:r>
            <a:r>
              <a:rPr spc="-5" dirty="0"/>
              <a:t>related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images.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80917" y="2143760"/>
            <a:ext cx="4429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atino Linotype"/>
                <a:cs typeface="Palatino Linotype"/>
              </a:rPr>
              <a:t>What type of door is illustrated in </a:t>
            </a:r>
            <a:r>
              <a:rPr sz="1600" b="1" spc="-10" dirty="0">
                <a:latin typeface="Palatino Linotype"/>
                <a:cs typeface="Palatino Linotype"/>
              </a:rPr>
              <a:t>the</a:t>
            </a:r>
            <a:r>
              <a:rPr sz="1600" b="1" spc="114" dirty="0">
                <a:latin typeface="Palatino Linotype"/>
                <a:cs typeface="Palatino Linotype"/>
              </a:rPr>
              <a:t> </a:t>
            </a:r>
            <a:r>
              <a:rPr sz="1600" b="1" spc="-5" dirty="0">
                <a:latin typeface="Palatino Linotype"/>
                <a:cs typeface="Palatino Linotype"/>
              </a:rPr>
              <a:t>drawing?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2878" y="3515614"/>
            <a:ext cx="12261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95"/>
              </a:spcBef>
              <a:buFont typeface="Wingdings"/>
              <a:buChar char=""/>
              <a:tabLst>
                <a:tab pos="298450" algn="l"/>
              </a:tabLst>
            </a:pPr>
            <a:r>
              <a:rPr sz="1600" b="1" dirty="0">
                <a:latin typeface="Palatino Linotype"/>
                <a:cs typeface="Palatino Linotype"/>
              </a:rPr>
              <a:t>a.</a:t>
            </a:r>
            <a:r>
              <a:rPr sz="1600" b="1" spc="-3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Bifold</a:t>
            </a:r>
            <a:endParaRPr sz="1600">
              <a:latin typeface="Palatino Linotype"/>
              <a:cs typeface="Palatino Linotype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"/>
              <a:tabLst>
                <a:tab pos="298450" algn="l"/>
              </a:tabLst>
            </a:pPr>
            <a:r>
              <a:rPr sz="1600" b="1" spc="-5" dirty="0">
                <a:latin typeface="Palatino Linotype"/>
                <a:cs typeface="Palatino Linotype"/>
              </a:rPr>
              <a:t>b.</a:t>
            </a:r>
            <a:r>
              <a:rPr sz="1600" b="1" spc="-20" dirty="0">
                <a:latin typeface="Palatino Linotype"/>
                <a:cs typeface="Palatino Linotype"/>
              </a:rPr>
              <a:t> </a:t>
            </a:r>
            <a:r>
              <a:rPr sz="1600" spc="-15" dirty="0">
                <a:latin typeface="Palatino Linotype"/>
                <a:cs typeface="Palatino Linotype"/>
              </a:rPr>
              <a:t>Pocket</a:t>
            </a:r>
            <a:endParaRPr sz="1600">
              <a:latin typeface="Palatino Linotype"/>
              <a:cs typeface="Palatino Linotype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"/>
              <a:tabLst>
                <a:tab pos="298450" algn="l"/>
              </a:tabLst>
            </a:pPr>
            <a:r>
              <a:rPr sz="1600" b="1" spc="-5" dirty="0">
                <a:latin typeface="Palatino Linotype"/>
                <a:cs typeface="Palatino Linotype"/>
              </a:rPr>
              <a:t>c.</a:t>
            </a:r>
            <a:r>
              <a:rPr sz="1600" b="1" spc="-4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Exterior</a:t>
            </a:r>
            <a:endParaRPr sz="1600">
              <a:latin typeface="Palatino Linotype"/>
              <a:cs typeface="Palatino Linotype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"/>
              <a:tabLst>
                <a:tab pos="298450" algn="l"/>
              </a:tabLst>
            </a:pPr>
            <a:r>
              <a:rPr sz="1600" b="1" spc="-5" dirty="0">
                <a:latin typeface="Palatino Linotype"/>
                <a:cs typeface="Palatino Linotype"/>
              </a:rPr>
              <a:t>d.</a:t>
            </a:r>
            <a:r>
              <a:rPr sz="1600" b="1" spc="-4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Interior</a:t>
            </a:r>
            <a:endParaRPr sz="160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70603" y="2503932"/>
            <a:ext cx="1213103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7152" y="1062227"/>
            <a:ext cx="8915400" cy="548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6351" y="1556003"/>
            <a:ext cx="6324600" cy="3373120"/>
          </a:xfrm>
          <a:custGeom>
            <a:avLst/>
            <a:gdLst/>
            <a:ahLst/>
            <a:cxnLst/>
            <a:rect l="l" t="t" r="r" b="b"/>
            <a:pathLst>
              <a:path w="6324600" h="3373120">
                <a:moveTo>
                  <a:pt x="0" y="3372612"/>
                </a:moveTo>
                <a:lnTo>
                  <a:pt x="6324600" y="3372612"/>
                </a:lnTo>
                <a:lnTo>
                  <a:pt x="6324600" y="0"/>
                </a:lnTo>
                <a:lnTo>
                  <a:pt x="0" y="0"/>
                </a:lnTo>
                <a:lnTo>
                  <a:pt x="0" y="3372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61486" y="1691385"/>
            <a:ext cx="424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 questions </a:t>
            </a:r>
            <a:r>
              <a:rPr spc="-5" dirty="0"/>
              <a:t>require</a:t>
            </a:r>
            <a:r>
              <a:rPr spc="-105" dirty="0"/>
              <a:t> </a:t>
            </a:r>
            <a:r>
              <a:rPr dirty="0"/>
              <a:t>recall.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63010" y="2217166"/>
            <a:ext cx="5276215" cy="1610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Palatino Linotype"/>
                <a:cs typeface="Palatino Linotype"/>
              </a:rPr>
              <a:t>When taxiing or towing an aircraft, what does a</a:t>
            </a:r>
            <a:r>
              <a:rPr sz="1600" b="1" spc="110" dirty="0">
                <a:latin typeface="Palatino Linotype"/>
                <a:cs typeface="Palatino Linotype"/>
              </a:rPr>
              <a:t> </a:t>
            </a:r>
            <a:r>
              <a:rPr sz="1600" b="1" spc="-10" dirty="0">
                <a:latin typeface="Palatino Linotype"/>
                <a:cs typeface="Palatino Linotype"/>
              </a:rPr>
              <a:t>flashing</a:t>
            </a:r>
            <a:endParaRPr sz="16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Palatino Linotype"/>
                <a:cs typeface="Palatino Linotype"/>
              </a:rPr>
              <a:t>white light from the control tower</a:t>
            </a:r>
            <a:r>
              <a:rPr sz="1600" b="1" spc="85" dirty="0">
                <a:latin typeface="Palatino Linotype"/>
                <a:cs typeface="Palatino Linotype"/>
              </a:rPr>
              <a:t> </a:t>
            </a:r>
            <a:r>
              <a:rPr sz="1600" b="1" spc="-5" dirty="0">
                <a:latin typeface="Palatino Linotype"/>
                <a:cs typeface="Palatino Linotype"/>
              </a:rPr>
              <a:t>mean?</a:t>
            </a:r>
            <a:endParaRPr sz="1600">
              <a:latin typeface="Palatino Linotype"/>
              <a:cs typeface="Palatino Linotype"/>
            </a:endParaRPr>
          </a:p>
          <a:p>
            <a:pPr marL="746760" indent="-284480">
              <a:lnSpc>
                <a:spcPct val="100000"/>
              </a:lnSpc>
              <a:spcBef>
                <a:spcPts val="960"/>
              </a:spcBef>
              <a:buFont typeface="Wingdings"/>
              <a:buChar char=""/>
              <a:tabLst>
                <a:tab pos="747395" algn="l"/>
              </a:tabLst>
            </a:pPr>
            <a:r>
              <a:rPr sz="1600" b="1" dirty="0">
                <a:latin typeface="Palatino Linotype"/>
                <a:cs typeface="Palatino Linotype"/>
              </a:rPr>
              <a:t>a. </a:t>
            </a:r>
            <a:r>
              <a:rPr sz="1600" spc="-5" dirty="0">
                <a:latin typeface="Palatino Linotype"/>
                <a:cs typeface="Palatino Linotype"/>
              </a:rPr>
              <a:t>Return to </a:t>
            </a:r>
            <a:r>
              <a:rPr sz="1600" spc="-10" dirty="0">
                <a:latin typeface="Palatino Linotype"/>
                <a:cs typeface="Palatino Linotype"/>
              </a:rPr>
              <a:t>the starting</a:t>
            </a:r>
            <a:r>
              <a:rPr sz="1600" spc="6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point.</a:t>
            </a:r>
            <a:endParaRPr sz="1600">
              <a:latin typeface="Palatino Linotype"/>
              <a:cs typeface="Palatino Linotype"/>
            </a:endParaRPr>
          </a:p>
          <a:p>
            <a:pPr marL="746760" indent="-284480">
              <a:lnSpc>
                <a:spcPct val="100000"/>
              </a:lnSpc>
              <a:buFont typeface="Wingdings"/>
              <a:buChar char=""/>
              <a:tabLst>
                <a:tab pos="747395" algn="l"/>
              </a:tabLst>
            </a:pPr>
            <a:r>
              <a:rPr sz="1600" b="1" spc="-5" dirty="0">
                <a:latin typeface="Palatino Linotype"/>
                <a:cs typeface="Palatino Linotype"/>
              </a:rPr>
              <a:t>b. </a:t>
            </a:r>
            <a:r>
              <a:rPr sz="1600" spc="-10" dirty="0">
                <a:latin typeface="Palatino Linotype"/>
                <a:cs typeface="Palatino Linotype"/>
              </a:rPr>
              <a:t>Move </a:t>
            </a:r>
            <a:r>
              <a:rPr sz="1600" spc="-5" dirty="0">
                <a:latin typeface="Palatino Linotype"/>
                <a:cs typeface="Palatino Linotype"/>
              </a:rPr>
              <a:t>clear of </a:t>
            </a:r>
            <a:r>
              <a:rPr sz="1600" spc="-10" dirty="0">
                <a:latin typeface="Palatino Linotype"/>
                <a:cs typeface="Palatino Linotype"/>
              </a:rPr>
              <a:t>the </a:t>
            </a:r>
            <a:r>
              <a:rPr sz="1600" spc="-15" dirty="0">
                <a:latin typeface="Palatino Linotype"/>
                <a:cs typeface="Palatino Linotype"/>
              </a:rPr>
              <a:t>runway/taxiway</a:t>
            </a:r>
            <a:r>
              <a:rPr sz="1600" spc="75" dirty="0">
                <a:latin typeface="Palatino Linotype"/>
                <a:cs typeface="Palatino Linotype"/>
              </a:rPr>
              <a:t> </a:t>
            </a:r>
            <a:r>
              <a:rPr sz="1600" spc="-20" dirty="0">
                <a:latin typeface="Palatino Linotype"/>
                <a:cs typeface="Palatino Linotype"/>
              </a:rPr>
              <a:t>immediately.</a:t>
            </a:r>
            <a:endParaRPr sz="1600">
              <a:latin typeface="Palatino Linotype"/>
              <a:cs typeface="Palatino Linotype"/>
            </a:endParaRPr>
          </a:p>
          <a:p>
            <a:pPr marL="746760" indent="-284480">
              <a:lnSpc>
                <a:spcPct val="100000"/>
              </a:lnSpc>
              <a:buFont typeface="Wingdings"/>
              <a:buChar char=""/>
              <a:tabLst>
                <a:tab pos="747395" algn="l"/>
              </a:tabLst>
            </a:pPr>
            <a:r>
              <a:rPr sz="1600" b="1" spc="-5" dirty="0">
                <a:latin typeface="Palatino Linotype"/>
                <a:cs typeface="Palatino Linotype"/>
              </a:rPr>
              <a:t>c. </a:t>
            </a:r>
            <a:r>
              <a:rPr sz="1600" spc="-5" dirty="0">
                <a:latin typeface="Palatino Linotype"/>
                <a:cs typeface="Palatino Linotype"/>
              </a:rPr>
              <a:t>Proceed but </a:t>
            </a:r>
            <a:r>
              <a:rPr sz="1600" spc="-10" dirty="0">
                <a:latin typeface="Palatino Linotype"/>
                <a:cs typeface="Palatino Linotype"/>
              </a:rPr>
              <a:t>use </a:t>
            </a:r>
            <a:r>
              <a:rPr sz="1600" spc="-5" dirty="0">
                <a:latin typeface="Palatino Linotype"/>
                <a:cs typeface="Palatino Linotype"/>
              </a:rPr>
              <a:t>extreme</a:t>
            </a:r>
            <a:r>
              <a:rPr sz="1600" spc="15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caution.</a:t>
            </a:r>
            <a:endParaRPr sz="1600">
              <a:latin typeface="Palatino Linotype"/>
              <a:cs typeface="Palatino Linotype"/>
            </a:endParaRPr>
          </a:p>
          <a:p>
            <a:pPr marL="746760" indent="-284480">
              <a:lnSpc>
                <a:spcPct val="100000"/>
              </a:lnSpc>
              <a:buFont typeface="Wingdings"/>
              <a:buChar char=""/>
              <a:tabLst>
                <a:tab pos="747395" algn="l"/>
              </a:tabLst>
            </a:pPr>
            <a:r>
              <a:rPr sz="1600" b="1" spc="-5" dirty="0">
                <a:latin typeface="Palatino Linotype"/>
                <a:cs typeface="Palatino Linotype"/>
              </a:rPr>
              <a:t>d. </a:t>
            </a:r>
            <a:r>
              <a:rPr sz="1600" spc="-5" dirty="0">
                <a:latin typeface="Palatino Linotype"/>
                <a:cs typeface="Palatino Linotype"/>
              </a:rPr>
              <a:t>Prepare to stop</a:t>
            </a:r>
            <a:r>
              <a:rPr sz="1600" spc="20" dirty="0">
                <a:latin typeface="Palatino Linotype"/>
                <a:cs typeface="Palatino Linotype"/>
              </a:rPr>
              <a:t> </a:t>
            </a:r>
            <a:r>
              <a:rPr sz="1600" spc="-5" dirty="0">
                <a:latin typeface="Palatino Linotype"/>
                <a:cs typeface="Palatino Linotype"/>
              </a:rPr>
              <a:t>operations.</a:t>
            </a:r>
            <a:endParaRPr sz="1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863" y="1050036"/>
            <a:ext cx="8915400" cy="548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20923" y="1408175"/>
            <a:ext cx="6452870" cy="3657600"/>
          </a:xfrm>
          <a:custGeom>
            <a:avLst/>
            <a:gdLst/>
            <a:ahLst/>
            <a:cxnLst/>
            <a:rect l="l" t="t" r="r" b="b"/>
            <a:pathLst>
              <a:path w="6452870" h="3657600">
                <a:moveTo>
                  <a:pt x="0" y="3657600"/>
                </a:moveTo>
                <a:lnTo>
                  <a:pt x="6452616" y="3657600"/>
                </a:lnTo>
                <a:lnTo>
                  <a:pt x="6452616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Some questions </a:t>
            </a:r>
            <a:r>
              <a:rPr spc="-5" dirty="0"/>
              <a:t>require </a:t>
            </a:r>
            <a:r>
              <a:rPr dirty="0"/>
              <a:t>students</a:t>
            </a:r>
            <a:r>
              <a:rPr spc="-120" dirty="0"/>
              <a:t> </a:t>
            </a:r>
            <a:r>
              <a:rPr dirty="0"/>
              <a:t>to  think</a:t>
            </a:r>
            <a:r>
              <a:rPr spc="-25" dirty="0"/>
              <a:t> </a:t>
            </a:r>
            <a:r>
              <a:rPr spc="-20" dirty="0"/>
              <a:t>critically.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pc="-5" dirty="0"/>
              <a:t>How is pH </a:t>
            </a:r>
            <a:r>
              <a:rPr spc="-10" dirty="0"/>
              <a:t>meter</a:t>
            </a:r>
            <a:r>
              <a:rPr spc="40" dirty="0"/>
              <a:t> </a:t>
            </a:r>
            <a:r>
              <a:rPr spc="-5" dirty="0"/>
              <a:t>calibrated?</a:t>
            </a:r>
          </a:p>
          <a:p>
            <a:pPr marL="911860" marR="5080" indent="-457200">
              <a:lnSpc>
                <a:spcPct val="100000"/>
              </a:lnSpc>
              <a:spcBef>
                <a:spcPts val="960"/>
              </a:spcBef>
              <a:buFont typeface="Wingdings"/>
              <a:buChar char=""/>
              <a:tabLst>
                <a:tab pos="739775" algn="l"/>
              </a:tabLst>
            </a:pPr>
            <a:r>
              <a:rPr dirty="0"/>
              <a:t>a. </a:t>
            </a:r>
            <a:r>
              <a:rPr b="0" spc="-5" dirty="0">
                <a:latin typeface="Palatino Linotype"/>
                <a:cs typeface="Palatino Linotype"/>
              </a:rPr>
              <a:t>Place </a:t>
            </a:r>
            <a:r>
              <a:rPr b="0" spc="-10" dirty="0">
                <a:latin typeface="Palatino Linotype"/>
                <a:cs typeface="Palatino Linotype"/>
              </a:rPr>
              <a:t>the </a:t>
            </a:r>
            <a:r>
              <a:rPr b="0" spc="-5" dirty="0">
                <a:latin typeface="Palatino Linotype"/>
                <a:cs typeface="Palatino Linotype"/>
              </a:rPr>
              <a:t>electrode in a solution of </a:t>
            </a:r>
            <a:r>
              <a:rPr b="0" spc="-10" dirty="0">
                <a:latin typeface="Palatino Linotype"/>
                <a:cs typeface="Palatino Linotype"/>
              </a:rPr>
              <a:t>unknown </a:t>
            </a:r>
            <a:r>
              <a:rPr b="0" spc="-15" dirty="0">
                <a:latin typeface="Palatino Linotype"/>
                <a:cs typeface="Palatino Linotype"/>
              </a:rPr>
              <a:t>value  </a:t>
            </a:r>
            <a:r>
              <a:rPr b="0" spc="-5" dirty="0">
                <a:latin typeface="Palatino Linotype"/>
                <a:cs typeface="Palatino Linotype"/>
              </a:rPr>
              <a:t>and adjust </a:t>
            </a:r>
            <a:r>
              <a:rPr b="0" spc="-10" dirty="0">
                <a:latin typeface="Palatino Linotype"/>
                <a:cs typeface="Palatino Linotype"/>
              </a:rPr>
              <a:t>the </a:t>
            </a:r>
            <a:r>
              <a:rPr b="0" spc="-5" dirty="0">
                <a:latin typeface="Palatino Linotype"/>
                <a:cs typeface="Palatino Linotype"/>
              </a:rPr>
              <a:t>scale </a:t>
            </a:r>
            <a:r>
              <a:rPr b="0" spc="-10" dirty="0">
                <a:latin typeface="Palatino Linotype"/>
                <a:cs typeface="Palatino Linotype"/>
              </a:rPr>
              <a:t>to that</a:t>
            </a:r>
            <a:r>
              <a:rPr b="0" spc="75" dirty="0">
                <a:latin typeface="Palatino Linotype"/>
                <a:cs typeface="Palatino Linotype"/>
              </a:rPr>
              <a:t> </a:t>
            </a:r>
            <a:r>
              <a:rPr b="0" spc="-15" dirty="0">
                <a:latin typeface="Palatino Linotype"/>
                <a:cs typeface="Palatino Linotype"/>
              </a:rPr>
              <a:t>value.</a:t>
            </a:r>
          </a:p>
          <a:p>
            <a:pPr marL="920750" marR="198755" indent="-466090" algn="just">
              <a:lnSpc>
                <a:spcPct val="100000"/>
              </a:lnSpc>
              <a:buFont typeface="Wingdings"/>
              <a:buChar char=""/>
              <a:tabLst>
                <a:tab pos="739775" algn="l"/>
              </a:tabLst>
            </a:pPr>
            <a:r>
              <a:rPr spc="-5" dirty="0"/>
              <a:t>b. </a:t>
            </a:r>
            <a:r>
              <a:rPr b="0" spc="-5" dirty="0">
                <a:latin typeface="Palatino Linotype"/>
                <a:cs typeface="Palatino Linotype"/>
              </a:rPr>
              <a:t>Set </a:t>
            </a:r>
            <a:r>
              <a:rPr b="0" spc="-10" dirty="0">
                <a:latin typeface="Palatino Linotype"/>
                <a:cs typeface="Palatino Linotype"/>
              </a:rPr>
              <a:t>the </a:t>
            </a:r>
            <a:r>
              <a:rPr b="0" spc="-15" dirty="0">
                <a:latin typeface="Palatino Linotype"/>
                <a:cs typeface="Palatino Linotype"/>
              </a:rPr>
              <a:t>wavelength, </a:t>
            </a:r>
            <a:r>
              <a:rPr b="0" spc="-5" dirty="0">
                <a:latin typeface="Palatino Linotype"/>
                <a:cs typeface="Palatino Linotype"/>
              </a:rPr>
              <a:t>adjust </a:t>
            </a:r>
            <a:r>
              <a:rPr b="0" spc="-10" dirty="0">
                <a:latin typeface="Palatino Linotype"/>
                <a:cs typeface="Palatino Linotype"/>
              </a:rPr>
              <a:t>the </a:t>
            </a:r>
            <a:r>
              <a:rPr b="0" spc="-5" dirty="0">
                <a:latin typeface="Palatino Linotype"/>
                <a:cs typeface="Palatino Linotype"/>
              </a:rPr>
              <a:t>transmission to 0,  insert </a:t>
            </a:r>
            <a:r>
              <a:rPr b="0" spc="-10" dirty="0">
                <a:latin typeface="Palatino Linotype"/>
                <a:cs typeface="Palatino Linotype"/>
              </a:rPr>
              <a:t>the </a:t>
            </a:r>
            <a:r>
              <a:rPr b="0" spc="-5" dirty="0">
                <a:latin typeface="Palatino Linotype"/>
                <a:cs typeface="Palatino Linotype"/>
              </a:rPr>
              <a:t>blank, and adjust </a:t>
            </a:r>
            <a:r>
              <a:rPr b="0" spc="-10" dirty="0">
                <a:latin typeface="Palatino Linotype"/>
                <a:cs typeface="Palatino Linotype"/>
              </a:rPr>
              <a:t>the </a:t>
            </a:r>
            <a:r>
              <a:rPr b="0" spc="-5" dirty="0">
                <a:latin typeface="Palatino Linotype"/>
                <a:cs typeface="Palatino Linotype"/>
              </a:rPr>
              <a:t>transmission </a:t>
            </a:r>
            <a:r>
              <a:rPr b="0" spc="-10" dirty="0">
                <a:latin typeface="Palatino Linotype"/>
                <a:cs typeface="Palatino Linotype"/>
              </a:rPr>
              <a:t>to  </a:t>
            </a:r>
            <a:r>
              <a:rPr b="0" spc="-5" dirty="0">
                <a:latin typeface="Palatino Linotype"/>
                <a:cs typeface="Palatino Linotype"/>
              </a:rPr>
              <a:t>100%.</a:t>
            </a:r>
          </a:p>
          <a:p>
            <a:pPr marL="962025" marR="337185" indent="-507365">
              <a:lnSpc>
                <a:spcPct val="100000"/>
              </a:lnSpc>
              <a:buFont typeface="Wingdings"/>
              <a:buChar char=""/>
              <a:tabLst>
                <a:tab pos="739775" algn="l"/>
              </a:tabLst>
            </a:pPr>
            <a:r>
              <a:rPr spc="-5" dirty="0"/>
              <a:t>c. </a:t>
            </a:r>
            <a:r>
              <a:rPr b="0" spc="-5" dirty="0">
                <a:latin typeface="Palatino Linotype"/>
                <a:cs typeface="Palatino Linotype"/>
              </a:rPr>
              <a:t>Create a set of standards using a serial dilution  from </a:t>
            </a:r>
            <a:r>
              <a:rPr b="0" spc="-10" dirty="0">
                <a:latin typeface="Palatino Linotype"/>
                <a:cs typeface="Palatino Linotype"/>
              </a:rPr>
              <a:t>the </a:t>
            </a:r>
            <a:r>
              <a:rPr b="0" spc="-5" dirty="0">
                <a:latin typeface="Palatino Linotype"/>
                <a:cs typeface="Palatino Linotype"/>
              </a:rPr>
              <a:t>100% standard</a:t>
            </a:r>
            <a:r>
              <a:rPr b="0" spc="50" dirty="0">
                <a:latin typeface="Palatino Linotype"/>
                <a:cs typeface="Palatino Linotype"/>
              </a:rPr>
              <a:t> </a:t>
            </a:r>
            <a:r>
              <a:rPr b="0" spc="-5" dirty="0">
                <a:latin typeface="Palatino Linotype"/>
                <a:cs typeface="Palatino Linotype"/>
              </a:rPr>
              <a:t>measure.</a:t>
            </a:r>
          </a:p>
          <a:p>
            <a:pPr marL="962025" marR="74295" indent="-507365">
              <a:lnSpc>
                <a:spcPct val="100000"/>
              </a:lnSpc>
              <a:buFont typeface="Wingdings"/>
              <a:buChar char=""/>
              <a:tabLst>
                <a:tab pos="739775" algn="l"/>
              </a:tabLst>
            </a:pPr>
            <a:r>
              <a:rPr spc="-5" dirty="0"/>
              <a:t>d. </a:t>
            </a:r>
            <a:r>
              <a:rPr b="0" spc="-10" dirty="0">
                <a:latin typeface="Palatino Linotype"/>
                <a:cs typeface="Palatino Linotype"/>
              </a:rPr>
              <a:t>Add </a:t>
            </a:r>
            <a:r>
              <a:rPr b="0" spc="-5" dirty="0">
                <a:latin typeface="Palatino Linotype"/>
                <a:cs typeface="Palatino Linotype"/>
              </a:rPr>
              <a:t>DNA fragments of </a:t>
            </a:r>
            <a:r>
              <a:rPr b="0" spc="-10" dirty="0">
                <a:latin typeface="Palatino Linotype"/>
                <a:cs typeface="Palatino Linotype"/>
              </a:rPr>
              <a:t>known </a:t>
            </a:r>
            <a:r>
              <a:rPr b="0" spc="-5" dirty="0">
                <a:latin typeface="Palatino Linotype"/>
                <a:cs typeface="Palatino Linotype"/>
              </a:rPr>
              <a:t>sizes to one of </a:t>
            </a:r>
            <a:r>
              <a:rPr b="0" spc="-10" dirty="0">
                <a:latin typeface="Palatino Linotype"/>
                <a:cs typeface="Palatino Linotype"/>
              </a:rPr>
              <a:t>the  </a:t>
            </a:r>
            <a:r>
              <a:rPr b="0" spc="-5" dirty="0">
                <a:latin typeface="Palatino Linotype"/>
                <a:cs typeface="Palatino Linotype"/>
              </a:rPr>
              <a:t>lanes in </a:t>
            </a:r>
            <a:r>
              <a:rPr b="0" spc="-10" dirty="0">
                <a:latin typeface="Palatino Linotype"/>
                <a:cs typeface="Palatino Linotype"/>
              </a:rPr>
              <a:t>the</a:t>
            </a:r>
            <a:r>
              <a:rPr b="0" spc="35" dirty="0">
                <a:latin typeface="Palatino Linotype"/>
                <a:cs typeface="Palatino Linotype"/>
              </a:rPr>
              <a:t> </a:t>
            </a:r>
            <a:r>
              <a:rPr b="0" spc="-5" dirty="0">
                <a:latin typeface="Palatino Linotype"/>
                <a:cs typeface="Palatino Linotype"/>
              </a:rPr>
              <a:t>gel.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A4F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F55A438CAA749BFA79916C5F1DD64" ma:contentTypeVersion="15" ma:contentTypeDescription="Create a new document." ma:contentTypeScope="" ma:versionID="bbcab9e9c612b68e97ad9b450c70a900">
  <xsd:schema xmlns:xsd="http://www.w3.org/2001/XMLSchema" xmlns:xs="http://www.w3.org/2001/XMLSchema" xmlns:p="http://schemas.microsoft.com/office/2006/metadata/properties" xmlns:ns1="http://schemas.microsoft.com/sharepoint/v3" xmlns:ns3="20e454f4-3b14-414b-9f0b-a1f1e5573b61" xmlns:ns4="ac5d5c29-9739-4184-85c5-69484fc575aa" targetNamespace="http://schemas.microsoft.com/office/2006/metadata/properties" ma:root="true" ma:fieldsID="a538460b2ddc9b00fc5f8a5e03d8f17c" ns1:_="" ns3:_="" ns4:_="">
    <xsd:import namespace="http://schemas.microsoft.com/sharepoint/v3"/>
    <xsd:import namespace="20e454f4-3b14-414b-9f0b-a1f1e5573b61"/>
    <xsd:import namespace="ac5d5c29-9739-4184-85c5-69484fc575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454f4-3b14-414b-9f0b-a1f1e5573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d5c29-9739-4184-85c5-69484fc57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B8A408-2D66-4438-8870-CD63B4D4B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4E1CE3-B5B0-4E16-9E36-4752E518A85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ac5d5c29-9739-4184-85c5-69484fc575aa"/>
    <ds:schemaRef ds:uri="20e454f4-3b14-414b-9f0b-a1f1e5573b6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4723A4-B589-47F8-9326-F96D6874E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0e454f4-3b14-414b-9f0b-a1f1e5573b61"/>
    <ds:schemaRef ds:uri="ac5d5c29-9739-4184-85c5-69484fc57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918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Candara</vt:lpstr>
      <vt:lpstr>Century Gothic</vt:lpstr>
      <vt:lpstr>Palatino Linotype</vt:lpstr>
      <vt:lpstr>Times New Roman</vt:lpstr>
      <vt:lpstr>Wingdings</vt:lpstr>
      <vt:lpstr>Office Theme</vt:lpstr>
      <vt:lpstr>PowerPoint Presentation</vt:lpstr>
      <vt:lpstr>Explain the importance of the assessment.</vt:lpstr>
      <vt:lpstr>How Many questions are on the test?</vt:lpstr>
      <vt:lpstr>Review the mechanics of multiple-  choice items</vt:lpstr>
      <vt:lpstr>Following are some sample items.</vt:lpstr>
      <vt:lpstr>Some questions require math  calculation.</vt:lpstr>
      <vt:lpstr>Some questions are related to images.</vt:lpstr>
      <vt:lpstr>Some questions require recall.</vt:lpstr>
      <vt:lpstr>Some questions require students to  think critically.</vt:lpstr>
      <vt:lpstr>Review concepts, terms, definitions  symbols, processes, problem-solving  strategies, and safety requirements.</vt:lpstr>
      <vt:lpstr>Review strategies for maximizing success.</vt:lpstr>
      <vt:lpstr>Tell students what to expect on  the day of testing.</vt:lpstr>
      <vt:lpstr>Provide time for students to reflect  on their experiences.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Balogh, Judy</dc:creator>
  <cp:lastModifiedBy>Bowersock, Kathy</cp:lastModifiedBy>
  <cp:revision>5</cp:revision>
  <dcterms:created xsi:type="dcterms:W3CDTF">2019-08-06T20:56:01Z</dcterms:created>
  <dcterms:modified xsi:type="dcterms:W3CDTF">2023-10-11T17:38:55Z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2019-08-06T00:00:00Z</vt:filetime>
  </property>
  <property fmtid="{D5CDD505-2E9C-101B-9397-08002B2CF9AE}" pid="5" name="ContentTypeId">
    <vt:lpwstr>0x010100228F55A438CAA749BFA79916C5F1DD64</vt:lpwstr>
  </property>
</Properties>
</file>