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7075" y="301752"/>
            <a:ext cx="8682990" cy="634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5561" y="329945"/>
            <a:ext cx="8532876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5561" y="329945"/>
            <a:ext cx="8533130" cy="6196965"/>
          </a:xfrm>
          <a:custGeom>
            <a:avLst/>
            <a:gdLst/>
            <a:ahLst/>
            <a:cxnLst/>
            <a:rect l="l" t="t" r="r" b="b"/>
            <a:pathLst>
              <a:path w="853313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3971" y="0"/>
                </a:lnTo>
                <a:lnTo>
                  <a:pt x="8454116" y="10140"/>
                </a:lnTo>
                <a:lnTo>
                  <a:pt x="8495093" y="37782"/>
                </a:lnTo>
                <a:lnTo>
                  <a:pt x="8522735" y="78759"/>
                </a:lnTo>
                <a:lnTo>
                  <a:pt x="8532876" y="128904"/>
                </a:lnTo>
                <a:lnTo>
                  <a:pt x="8532876" y="6067628"/>
                </a:lnTo>
                <a:lnTo>
                  <a:pt x="8522735" y="6117824"/>
                </a:lnTo>
                <a:lnTo>
                  <a:pt x="8495093" y="6158814"/>
                </a:lnTo>
                <a:lnTo>
                  <a:pt x="8454116" y="6186450"/>
                </a:lnTo>
                <a:lnTo>
                  <a:pt x="8403971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594103" y="466344"/>
            <a:ext cx="5546598" cy="1027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1410" y="609346"/>
            <a:ext cx="536117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AC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AC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7075" y="301752"/>
            <a:ext cx="8682990" cy="634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5561" y="329945"/>
            <a:ext cx="8532876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5561" y="329945"/>
            <a:ext cx="8533130" cy="6196965"/>
          </a:xfrm>
          <a:custGeom>
            <a:avLst/>
            <a:gdLst/>
            <a:ahLst/>
            <a:cxnLst/>
            <a:rect l="l" t="t" r="r" b="b"/>
            <a:pathLst>
              <a:path w="853313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3971" y="0"/>
                </a:lnTo>
                <a:lnTo>
                  <a:pt x="8454116" y="10140"/>
                </a:lnTo>
                <a:lnTo>
                  <a:pt x="8495093" y="37782"/>
                </a:lnTo>
                <a:lnTo>
                  <a:pt x="8522735" y="78759"/>
                </a:lnTo>
                <a:lnTo>
                  <a:pt x="8532876" y="128904"/>
                </a:lnTo>
                <a:lnTo>
                  <a:pt x="8532876" y="6067628"/>
                </a:lnTo>
                <a:lnTo>
                  <a:pt x="8522735" y="6117824"/>
                </a:lnTo>
                <a:lnTo>
                  <a:pt x="8495093" y="6158814"/>
                </a:lnTo>
                <a:lnTo>
                  <a:pt x="8454116" y="6186450"/>
                </a:lnTo>
                <a:lnTo>
                  <a:pt x="8403971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32103" y="1533144"/>
            <a:ext cx="7142226" cy="1027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94816" y="2118360"/>
            <a:ext cx="6236970" cy="776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94816" y="2529839"/>
            <a:ext cx="6281166" cy="7764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4816" y="2941320"/>
            <a:ext cx="6157722" cy="776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94816" y="3352800"/>
            <a:ext cx="7014209" cy="7764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94816" y="3764279"/>
            <a:ext cx="4208526" cy="7764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AC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7075" y="301752"/>
            <a:ext cx="8682990" cy="6346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5561" y="329945"/>
            <a:ext cx="8532876" cy="6196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5561" y="329945"/>
            <a:ext cx="8533130" cy="6196965"/>
          </a:xfrm>
          <a:custGeom>
            <a:avLst/>
            <a:gdLst/>
            <a:ahLst/>
            <a:cxnLst/>
            <a:rect l="l" t="t" r="r" b="b"/>
            <a:pathLst>
              <a:path w="853313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3971" y="0"/>
                </a:lnTo>
                <a:lnTo>
                  <a:pt x="8454116" y="10140"/>
                </a:lnTo>
                <a:lnTo>
                  <a:pt x="8495093" y="37782"/>
                </a:lnTo>
                <a:lnTo>
                  <a:pt x="8522735" y="78759"/>
                </a:lnTo>
                <a:lnTo>
                  <a:pt x="8532876" y="128904"/>
                </a:lnTo>
                <a:lnTo>
                  <a:pt x="8532876" y="6067628"/>
                </a:lnTo>
                <a:lnTo>
                  <a:pt x="8522735" y="6117824"/>
                </a:lnTo>
                <a:lnTo>
                  <a:pt x="8495093" y="6158814"/>
                </a:lnTo>
                <a:lnTo>
                  <a:pt x="8454116" y="6186450"/>
                </a:lnTo>
                <a:lnTo>
                  <a:pt x="8403971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954" y="746506"/>
            <a:ext cx="783209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DAC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4060" y="1824354"/>
            <a:ext cx="7675879" cy="3306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5067" y="1815083"/>
            <a:ext cx="6684264" cy="1278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6669" y="1994738"/>
            <a:ext cx="594868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latin typeface="Verdana"/>
                <a:cs typeface="Verdana"/>
              </a:rPr>
              <a:t>ITEM</a:t>
            </a:r>
            <a:r>
              <a:rPr sz="4500" b="0" spc="-55" dirty="0">
                <a:latin typeface="Verdana"/>
                <a:cs typeface="Verdana"/>
              </a:rPr>
              <a:t> </a:t>
            </a:r>
            <a:r>
              <a:rPr sz="4500" b="0" spc="-10" dirty="0">
                <a:latin typeface="Verdana"/>
                <a:cs typeface="Verdana"/>
              </a:rPr>
              <a:t>DEVELOPMENT</a:t>
            </a:r>
            <a:endParaRPr sz="45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863" y="5325872"/>
            <a:ext cx="4168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A6C85"/>
                </a:solidFill>
                <a:latin typeface="Verdana"/>
                <a:cs typeface="Verdana"/>
              </a:rPr>
              <a:t>Technical </a:t>
            </a:r>
            <a:r>
              <a:rPr sz="2000" b="1" spc="-5" dirty="0">
                <a:solidFill>
                  <a:srgbClr val="5A6C85"/>
                </a:solidFill>
                <a:latin typeface="Verdana"/>
                <a:cs typeface="Verdana"/>
              </a:rPr>
              <a:t>Skills</a:t>
            </a:r>
            <a:r>
              <a:rPr sz="2000" b="1" spc="-30" dirty="0">
                <a:solidFill>
                  <a:srgbClr val="5A6C85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5A6C85"/>
                </a:solidFill>
                <a:latin typeface="Verdana"/>
                <a:cs typeface="Verdana"/>
              </a:rPr>
              <a:t>Assessments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391668"/>
            <a:ext cx="6459474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3269" y="517906"/>
            <a:ext cx="59347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Verdana"/>
                <a:cs typeface="Verdana"/>
              </a:rPr>
              <a:t>Writing </a:t>
            </a:r>
            <a:r>
              <a:rPr b="0" dirty="0">
                <a:latin typeface="Verdana"/>
                <a:cs typeface="Verdana"/>
              </a:rPr>
              <a:t>and formatting</a:t>
            </a:r>
            <a:r>
              <a:rPr b="0" spc="-70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items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156563"/>
            <a:ext cx="6271895" cy="45535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400" b="1" i="1" dirty="0">
                <a:latin typeface="Arial"/>
                <a:cs typeface="Arial"/>
              </a:rPr>
              <a:t>(Don’t </a:t>
            </a:r>
            <a:r>
              <a:rPr sz="1400" b="1" i="1" spc="-5" dirty="0">
                <a:latin typeface="Arial"/>
                <a:cs typeface="Arial"/>
              </a:rPr>
              <a:t>repeat “oven” </a:t>
            </a:r>
            <a:r>
              <a:rPr sz="1400" b="1" i="1" dirty="0">
                <a:latin typeface="Arial"/>
                <a:cs typeface="Arial"/>
              </a:rPr>
              <a:t>in</a:t>
            </a:r>
            <a:r>
              <a:rPr sz="1400" b="1" i="1" spc="-10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options.)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400" spc="5" dirty="0">
                <a:latin typeface="Arial"/>
                <a:cs typeface="Arial"/>
              </a:rPr>
              <a:t>What </a:t>
            </a:r>
            <a:r>
              <a:rPr sz="1400" dirty="0">
                <a:latin typeface="Arial"/>
                <a:cs typeface="Arial"/>
              </a:rPr>
              <a:t>kind of </a:t>
            </a:r>
            <a:r>
              <a:rPr sz="1400" spc="-5" dirty="0">
                <a:latin typeface="Arial"/>
                <a:cs typeface="Arial"/>
              </a:rPr>
              <a:t>oven </a:t>
            </a:r>
            <a:r>
              <a:rPr sz="1400" dirty="0">
                <a:latin typeface="Arial"/>
                <a:cs typeface="Arial"/>
              </a:rPr>
              <a:t>uses forced circulating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air?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Convection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Conventional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Revolving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Deck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(Capitalize words such as </a:t>
            </a:r>
            <a:r>
              <a:rPr sz="1400" b="1" i="1" dirty="0">
                <a:latin typeface="Arial"/>
                <a:cs typeface="Arial"/>
              </a:rPr>
              <a:t>“first” </a:t>
            </a:r>
            <a:r>
              <a:rPr sz="1400" b="1" i="1" spc="-5" dirty="0">
                <a:latin typeface="Arial"/>
                <a:cs typeface="Arial"/>
              </a:rPr>
              <a:t>and</a:t>
            </a:r>
            <a:r>
              <a:rPr sz="1400" b="1" i="1" spc="-15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“best”.)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5" dirty="0">
                <a:latin typeface="Arial"/>
                <a:cs typeface="Arial"/>
              </a:rPr>
              <a:t>What </a:t>
            </a:r>
            <a:r>
              <a:rPr sz="1400" dirty="0">
                <a:latin typeface="Arial"/>
                <a:cs typeface="Arial"/>
              </a:rPr>
              <a:t>is the </a:t>
            </a:r>
            <a:r>
              <a:rPr sz="1400" spc="-5" dirty="0">
                <a:latin typeface="Arial"/>
                <a:cs typeface="Arial"/>
              </a:rPr>
              <a:t>FIRST </a:t>
            </a:r>
            <a:r>
              <a:rPr sz="1400" dirty="0">
                <a:latin typeface="Arial"/>
                <a:cs typeface="Arial"/>
              </a:rPr>
              <a:t>step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preparing to key a hand-written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document?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Review the document </a:t>
            </a:r>
            <a:r>
              <a:rPr sz="1400" b="1" dirty="0">
                <a:latin typeface="Arial"/>
                <a:cs typeface="Arial"/>
              </a:rPr>
              <a:t>to </a:t>
            </a:r>
            <a:r>
              <a:rPr sz="1400" b="1" spc="-5" dirty="0">
                <a:latin typeface="Arial"/>
                <a:cs typeface="Arial"/>
              </a:rPr>
              <a:t>determine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format.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Read </a:t>
            </a:r>
            <a:r>
              <a:rPr sz="1400" dirty="0">
                <a:latin typeface="Arial"/>
                <a:cs typeface="Arial"/>
              </a:rPr>
              <a:t>the document </a:t>
            </a:r>
            <a:r>
              <a:rPr sz="1400" spc="-5" dirty="0">
                <a:latin typeface="Arial"/>
                <a:cs typeface="Arial"/>
              </a:rPr>
              <a:t>thoroughly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content.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Key a rough draft for the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document.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Proofread the document for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errors.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Arial"/>
                <a:cs typeface="Arial"/>
              </a:rPr>
              <a:t>(Each </a:t>
            </a:r>
            <a:r>
              <a:rPr sz="1400" b="1" i="1" spc="-5" dirty="0">
                <a:latin typeface="Arial"/>
                <a:cs typeface="Arial"/>
              </a:rPr>
              <a:t>option </a:t>
            </a:r>
            <a:r>
              <a:rPr sz="1400" b="1" i="1" dirty="0">
                <a:latin typeface="Arial"/>
                <a:cs typeface="Arial"/>
              </a:rPr>
              <a:t>is a </a:t>
            </a:r>
            <a:r>
              <a:rPr sz="1400" b="1" i="1" spc="-5" dirty="0">
                <a:latin typeface="Arial"/>
                <a:cs typeface="Arial"/>
              </a:rPr>
              <a:t>complete sentence followed by </a:t>
            </a:r>
            <a:r>
              <a:rPr sz="1400" b="1" i="1" dirty="0">
                <a:latin typeface="Arial"/>
                <a:cs typeface="Arial"/>
              </a:rPr>
              <a:t>a</a:t>
            </a:r>
            <a:r>
              <a:rPr sz="1400" b="1" i="1" spc="-1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period.)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spc="5" dirty="0">
                <a:latin typeface="Arial"/>
                <a:cs typeface="Arial"/>
              </a:rPr>
              <a:t>What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method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determining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seasonal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sales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promotion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strategies?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Collect data on </a:t>
            </a:r>
            <a:r>
              <a:rPr sz="1400" b="1" spc="-15" dirty="0">
                <a:latin typeface="Arial"/>
                <a:cs typeface="Arial"/>
              </a:rPr>
              <a:t>buying </a:t>
            </a:r>
            <a:r>
              <a:rPr sz="1400" b="1" spc="-5" dirty="0">
                <a:latin typeface="Arial"/>
                <a:cs typeface="Arial"/>
              </a:rPr>
              <a:t>trends of the </a:t>
            </a:r>
            <a:r>
              <a:rPr sz="1400" b="1" dirty="0">
                <a:latin typeface="Arial"/>
                <a:cs typeface="Arial"/>
              </a:rPr>
              <a:t>target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market.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Place certain items on sale and calculate total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revenue.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Review newspaper </a:t>
            </a:r>
            <a:r>
              <a:rPr sz="1400" dirty="0">
                <a:latin typeface="Arial"/>
                <a:cs typeface="Arial"/>
              </a:rPr>
              <a:t>ads for local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competition.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Circulate product coupons and track their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redemption.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2272" y="772668"/>
            <a:ext cx="3917441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898906"/>
            <a:ext cx="3391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Verdana"/>
                <a:cs typeface="Verdana"/>
              </a:rPr>
              <a:t>Improving</a:t>
            </a:r>
            <a:r>
              <a:rPr b="0" spc="-50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items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488536"/>
            <a:ext cx="6723380" cy="415988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spc="-5" dirty="0">
                <a:latin typeface="Arial"/>
                <a:cs typeface="Arial"/>
              </a:rPr>
              <a:t>Problem: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stem leads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reader </a:t>
            </a:r>
            <a:r>
              <a:rPr sz="1800" b="1" dirty="0">
                <a:latin typeface="Arial"/>
                <a:cs typeface="Arial"/>
              </a:rPr>
              <a:t>to the </a:t>
            </a:r>
            <a:r>
              <a:rPr sz="1800" b="1" spc="-5" dirty="0">
                <a:latin typeface="Arial"/>
                <a:cs typeface="Arial"/>
              </a:rPr>
              <a:t>correct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answer.</a:t>
            </a:r>
            <a:endParaRPr sz="180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  <a:spcBef>
                <a:spcPts val="970"/>
              </a:spcBef>
            </a:pPr>
            <a:r>
              <a:rPr sz="1600" spc="-5" dirty="0">
                <a:latin typeface="Arial"/>
                <a:cs typeface="Arial"/>
              </a:rPr>
              <a:t>What </a:t>
            </a:r>
            <a:r>
              <a:rPr sz="1600" spc="-10" dirty="0">
                <a:latin typeface="Arial"/>
                <a:cs typeface="Arial"/>
              </a:rPr>
              <a:t>type </a:t>
            </a:r>
            <a:r>
              <a:rPr sz="1600" spc="-5" dirty="0">
                <a:latin typeface="Arial"/>
                <a:cs typeface="Arial"/>
              </a:rPr>
              <a:t>of search engine crawls the internet looking for recently created  pages 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updates?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Arial"/>
                <a:cs typeface="Arial"/>
              </a:rPr>
              <a:t>Spider-based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RSS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Directory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Pay per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click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Modified: The </a:t>
            </a:r>
            <a:r>
              <a:rPr sz="1800" b="1" spc="-5" dirty="0">
                <a:latin typeface="Arial"/>
                <a:cs typeface="Arial"/>
              </a:rPr>
              <a:t>stem </a:t>
            </a:r>
            <a:r>
              <a:rPr sz="1800" b="1" dirty="0">
                <a:latin typeface="Arial"/>
                <a:cs typeface="Arial"/>
              </a:rPr>
              <a:t>is </a:t>
            </a:r>
            <a:r>
              <a:rPr sz="1800" b="1" spc="-5" dirty="0">
                <a:latin typeface="Arial"/>
                <a:cs typeface="Arial"/>
              </a:rPr>
              <a:t>adjusted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eliminate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“animated”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language.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600" spc="-5" dirty="0">
                <a:latin typeface="Arial"/>
                <a:cs typeface="Arial"/>
              </a:rPr>
              <a:t>What </a:t>
            </a:r>
            <a:r>
              <a:rPr sz="1600" spc="-10" dirty="0">
                <a:latin typeface="Arial"/>
                <a:cs typeface="Arial"/>
              </a:rPr>
              <a:t>type </a:t>
            </a:r>
            <a:r>
              <a:rPr sz="1600" spc="-5" dirty="0">
                <a:latin typeface="Arial"/>
                <a:cs typeface="Arial"/>
              </a:rPr>
              <a:t>of search engine looks for recently created pages and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updates?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Arial"/>
                <a:cs typeface="Arial"/>
              </a:rPr>
              <a:t>Spider-based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RSS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Directory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Pay per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click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872" y="696468"/>
            <a:ext cx="6390894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4540" y="822706"/>
            <a:ext cx="5865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Verdana"/>
                <a:cs typeface="Verdana"/>
              </a:rPr>
              <a:t>Improving items</a:t>
            </a:r>
            <a:r>
              <a:rPr b="0" spc="-4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continued…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739" y="1550873"/>
            <a:ext cx="6791325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Problem: </a:t>
            </a:r>
            <a:r>
              <a:rPr sz="1800" b="1" spc="-10" dirty="0">
                <a:latin typeface="Arial"/>
                <a:cs typeface="Arial"/>
              </a:rPr>
              <a:t>Passive </a:t>
            </a:r>
            <a:r>
              <a:rPr sz="1800" b="1" dirty="0">
                <a:latin typeface="Arial"/>
                <a:cs typeface="Arial"/>
              </a:rPr>
              <a:t>“would be” is </a:t>
            </a:r>
            <a:r>
              <a:rPr sz="1800" b="1" spc="-5" dirty="0">
                <a:latin typeface="Arial"/>
                <a:cs typeface="Arial"/>
              </a:rPr>
              <a:t>used </a:t>
            </a:r>
            <a:r>
              <a:rPr sz="1800" b="1" spc="5" dirty="0">
                <a:latin typeface="Arial"/>
                <a:cs typeface="Arial"/>
              </a:rPr>
              <a:t>when </a:t>
            </a:r>
            <a:r>
              <a:rPr sz="1800" b="1" spc="-10" dirty="0">
                <a:latin typeface="Arial"/>
                <a:cs typeface="Arial"/>
              </a:rPr>
              <a:t>active </a:t>
            </a:r>
            <a:r>
              <a:rPr sz="1800" b="1" dirty="0">
                <a:latin typeface="Arial"/>
                <a:cs typeface="Arial"/>
              </a:rPr>
              <a:t>“is” is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direct.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Arial"/>
                <a:cs typeface="Arial"/>
              </a:rPr>
              <a:t>What would be the </a:t>
            </a:r>
            <a:r>
              <a:rPr sz="1600" spc="-10" dirty="0">
                <a:latin typeface="Arial"/>
                <a:cs typeface="Arial"/>
              </a:rPr>
              <a:t>PRIMARY </a:t>
            </a:r>
            <a:r>
              <a:rPr sz="1600" spc="-5" dirty="0">
                <a:latin typeface="Arial"/>
                <a:cs typeface="Arial"/>
              </a:rPr>
              <a:t>purpose of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DHCP?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Arial"/>
                <a:cs typeface="Arial"/>
              </a:rPr>
              <a:t>It assigns IP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addresses.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It assigns protocol instruction to a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server.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It assigns domain names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automatically.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It assigns a new user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name.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723004" algn="l"/>
              </a:tabLst>
            </a:pPr>
            <a:r>
              <a:rPr sz="1800" b="1" dirty="0">
                <a:latin typeface="Arial"/>
                <a:cs typeface="Arial"/>
              </a:rPr>
              <a:t>Modified: </a:t>
            </a:r>
            <a:r>
              <a:rPr sz="1800" b="1" spc="-5" dirty="0">
                <a:latin typeface="Arial"/>
                <a:cs typeface="Arial"/>
              </a:rPr>
              <a:t>Stem </a:t>
            </a:r>
            <a:r>
              <a:rPr sz="1800" b="1" dirty="0">
                <a:latin typeface="Arial"/>
                <a:cs typeface="Arial"/>
              </a:rPr>
              <a:t>is in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active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voice.	</a:t>
            </a:r>
            <a:r>
              <a:rPr sz="1800" b="1" dirty="0">
                <a:latin typeface="Arial"/>
                <a:cs typeface="Arial"/>
              </a:rPr>
              <a:t>Options </a:t>
            </a:r>
            <a:r>
              <a:rPr sz="1800" b="1" spc="-5" dirty="0">
                <a:latin typeface="Arial"/>
                <a:cs typeface="Arial"/>
              </a:rPr>
              <a:t>are </a:t>
            </a:r>
            <a:r>
              <a:rPr sz="1800" b="1" dirty="0">
                <a:latin typeface="Arial"/>
                <a:cs typeface="Arial"/>
              </a:rPr>
              <a:t>shortened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using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gerunds.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600" spc="-5" dirty="0">
                <a:latin typeface="Arial"/>
                <a:cs typeface="Arial"/>
              </a:rPr>
              <a:t>What is the </a:t>
            </a:r>
            <a:r>
              <a:rPr sz="1600" spc="-10" dirty="0">
                <a:latin typeface="Arial"/>
                <a:cs typeface="Arial"/>
              </a:rPr>
              <a:t>PRIMARY </a:t>
            </a:r>
            <a:r>
              <a:rPr sz="1600" spc="-5" dirty="0">
                <a:latin typeface="Arial"/>
                <a:cs typeface="Arial"/>
              </a:rPr>
              <a:t>purpose of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DHCP?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Assigning IP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addresses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Assigning protocol instructions to 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server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Assigning domain names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automatically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Assigning user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name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1410" y="609346"/>
            <a:ext cx="495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6DACEB"/>
                </a:solidFill>
                <a:latin typeface="Verdana"/>
                <a:cs typeface="Verdana"/>
              </a:rPr>
              <a:t>Bloom’s</a:t>
            </a:r>
            <a:r>
              <a:rPr sz="3600" spc="-55" dirty="0">
                <a:solidFill>
                  <a:srgbClr val="6DACEB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6DACEB"/>
                </a:solidFill>
                <a:latin typeface="Verdana"/>
                <a:cs typeface="Verdana"/>
              </a:rPr>
              <a:t>Classification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676400"/>
            <a:ext cx="7050024" cy="418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5833" y="1247901"/>
            <a:ext cx="6234430" cy="4102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430"/>
              </a:spcBef>
            </a:pPr>
            <a:r>
              <a:rPr sz="1400" spc="-145" dirty="0">
                <a:latin typeface="Verdana"/>
                <a:cs typeface="Verdana"/>
              </a:rPr>
              <a:t>This </a:t>
            </a:r>
            <a:r>
              <a:rPr sz="1400" spc="-140" dirty="0">
                <a:latin typeface="Verdana"/>
                <a:cs typeface="Verdana"/>
              </a:rPr>
              <a:t>two-dimensional </a:t>
            </a:r>
            <a:r>
              <a:rPr sz="1400" spc="-150" dirty="0">
                <a:latin typeface="Verdana"/>
                <a:cs typeface="Verdana"/>
              </a:rPr>
              <a:t>framework </a:t>
            </a:r>
            <a:r>
              <a:rPr sz="1400" spc="-125" dirty="0">
                <a:latin typeface="Verdana"/>
                <a:cs typeface="Verdana"/>
              </a:rPr>
              <a:t>is </a:t>
            </a:r>
            <a:r>
              <a:rPr sz="1400" spc="-155" dirty="0">
                <a:latin typeface="Verdana"/>
                <a:cs typeface="Verdana"/>
              </a:rPr>
              <a:t>used </a:t>
            </a:r>
            <a:r>
              <a:rPr sz="1400" spc="-105" dirty="0">
                <a:latin typeface="Verdana"/>
                <a:cs typeface="Verdana"/>
              </a:rPr>
              <a:t>to </a:t>
            </a:r>
            <a:r>
              <a:rPr sz="1400" spc="-130" dirty="0">
                <a:latin typeface="Verdana"/>
                <a:cs typeface="Verdana"/>
              </a:rPr>
              <a:t>classify multiple-choice </a:t>
            </a:r>
            <a:r>
              <a:rPr sz="1400" spc="-145" dirty="0">
                <a:latin typeface="Verdana"/>
                <a:cs typeface="Verdana"/>
              </a:rPr>
              <a:t>items </a:t>
            </a:r>
            <a:r>
              <a:rPr sz="1400" spc="-110" dirty="0">
                <a:latin typeface="Verdana"/>
                <a:cs typeface="Verdana"/>
              </a:rPr>
              <a:t>in </a:t>
            </a:r>
            <a:r>
              <a:rPr sz="1400" spc="-135" dirty="0">
                <a:latin typeface="Verdana"/>
                <a:cs typeface="Verdana"/>
              </a:rPr>
              <a:t>cognitive  </a:t>
            </a:r>
            <a:r>
              <a:rPr sz="1400" spc="-110" dirty="0">
                <a:latin typeface="Verdana"/>
                <a:cs typeface="Verdana"/>
              </a:rPr>
              <a:t>difficulty </a:t>
            </a:r>
            <a:r>
              <a:rPr sz="1400" spc="-140" dirty="0">
                <a:latin typeface="Verdana"/>
                <a:cs typeface="Verdana"/>
              </a:rPr>
              <a:t>from </a:t>
            </a:r>
            <a:r>
              <a:rPr sz="1400" spc="-145" dirty="0">
                <a:latin typeface="Verdana"/>
                <a:cs typeface="Verdana"/>
              </a:rPr>
              <a:t>knowledge </a:t>
            </a:r>
            <a:r>
              <a:rPr sz="1400" spc="-155" dirty="0">
                <a:latin typeface="Verdana"/>
                <a:cs typeface="Verdana"/>
              </a:rPr>
              <a:t>and </a:t>
            </a:r>
            <a:r>
              <a:rPr sz="1400" spc="-145" dirty="0">
                <a:latin typeface="Verdana"/>
                <a:cs typeface="Verdana"/>
              </a:rPr>
              <a:t>comprehension </a:t>
            </a:r>
            <a:r>
              <a:rPr sz="1400" spc="-105" dirty="0">
                <a:latin typeface="Verdana"/>
                <a:cs typeface="Verdana"/>
              </a:rPr>
              <a:t>to</a:t>
            </a:r>
            <a:r>
              <a:rPr sz="1400" spc="-39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application, </a:t>
            </a:r>
            <a:r>
              <a:rPr sz="1400" spc="-155" dirty="0">
                <a:latin typeface="Verdana"/>
                <a:cs typeface="Verdana"/>
              </a:rPr>
              <a:t>analysis, and </a:t>
            </a:r>
            <a:r>
              <a:rPr sz="1400" spc="-140" dirty="0">
                <a:latin typeface="Verdana"/>
                <a:cs typeface="Verdana"/>
              </a:rPr>
              <a:t>evaluation.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672" y="620268"/>
            <a:ext cx="8462010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746506"/>
            <a:ext cx="79413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Examples </a:t>
            </a:r>
            <a:r>
              <a:rPr dirty="0"/>
              <a:t>of Bloom’s</a:t>
            </a:r>
            <a:r>
              <a:rPr spc="15" dirty="0"/>
              <a:t> </a:t>
            </a:r>
            <a:r>
              <a:rPr spc="-5" dirty="0"/>
              <a:t>Classification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165" y="1398778"/>
            <a:ext cx="700087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OSHA requires healthcare </a:t>
            </a:r>
            <a:r>
              <a:rPr sz="1800" b="1" dirty="0">
                <a:latin typeface="Arial"/>
                <a:cs typeface="Arial"/>
              </a:rPr>
              <a:t>workers to </a:t>
            </a:r>
            <a:r>
              <a:rPr sz="1800" b="1" spc="-5" dirty="0">
                <a:latin typeface="Arial"/>
                <a:cs typeface="Arial"/>
              </a:rPr>
              <a:t>treat </a:t>
            </a:r>
            <a:r>
              <a:rPr sz="1800" b="1" dirty="0">
                <a:latin typeface="Arial"/>
                <a:cs typeface="Arial"/>
              </a:rPr>
              <a:t>all patient </a:t>
            </a:r>
            <a:r>
              <a:rPr sz="1800" b="1" spc="-5" dirty="0">
                <a:latin typeface="Arial"/>
                <a:cs typeface="Arial"/>
              </a:rPr>
              <a:t>specimens  as </a:t>
            </a:r>
            <a:r>
              <a:rPr sz="1800" b="1" dirty="0">
                <a:latin typeface="Arial"/>
                <a:cs typeface="Arial"/>
              </a:rPr>
              <a:t>potentially infectious. What is this </a:t>
            </a:r>
            <a:r>
              <a:rPr sz="1800" b="1" spc="-5" dirty="0">
                <a:latin typeface="Arial"/>
                <a:cs typeface="Arial"/>
              </a:rPr>
              <a:t>safety requirement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called?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Standard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precautions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Risk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Right-to-know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law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Quality control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Blooms </a:t>
            </a:r>
            <a:r>
              <a:rPr sz="1800" dirty="0">
                <a:latin typeface="Arial"/>
                <a:cs typeface="Arial"/>
              </a:rPr>
              <a:t>ID: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spc="-60" dirty="0">
                <a:latin typeface="Arial"/>
                <a:cs typeface="Arial"/>
              </a:rPr>
              <a:t>A1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42862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Magnetic lines of </a:t>
            </a:r>
            <a:r>
              <a:rPr sz="1800" b="1" spc="-5" dirty="0">
                <a:latin typeface="Arial"/>
                <a:cs typeface="Arial"/>
              </a:rPr>
              <a:t>force </a:t>
            </a:r>
            <a:r>
              <a:rPr sz="1800" b="1" spc="10" dirty="0">
                <a:latin typeface="Arial"/>
                <a:cs typeface="Arial"/>
              </a:rPr>
              <a:t>will </a:t>
            </a:r>
            <a:r>
              <a:rPr sz="1800" b="1" spc="-5" dirty="0">
                <a:latin typeface="Arial"/>
                <a:cs typeface="Arial"/>
              </a:rPr>
              <a:t>pass </a:t>
            </a:r>
            <a:r>
              <a:rPr sz="1800" b="1" dirty="0">
                <a:latin typeface="Arial"/>
                <a:cs typeface="Arial"/>
              </a:rPr>
              <a:t>through </a:t>
            </a:r>
            <a:r>
              <a:rPr sz="1800" b="1" spc="5" dirty="0">
                <a:latin typeface="Arial"/>
                <a:cs typeface="Arial"/>
              </a:rPr>
              <a:t>what </a:t>
            </a:r>
            <a:r>
              <a:rPr sz="1800" b="1" spc="-5" dirty="0">
                <a:latin typeface="Arial"/>
                <a:cs typeface="Arial"/>
              </a:rPr>
              <a:t>material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most  </a:t>
            </a:r>
            <a:r>
              <a:rPr sz="1800" b="1" spc="-5" dirty="0">
                <a:latin typeface="Arial"/>
                <a:cs typeface="Arial"/>
              </a:rPr>
              <a:t>readily?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Iron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Magnesium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Aluminum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Copper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Blooms </a:t>
            </a:r>
            <a:r>
              <a:rPr sz="1800" dirty="0">
                <a:latin typeface="Arial"/>
                <a:cs typeface="Arial"/>
              </a:rPr>
              <a:t>ID: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672" y="620268"/>
            <a:ext cx="8327898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dirty="0"/>
              <a:t>Bloom’s </a:t>
            </a:r>
            <a:r>
              <a:rPr spc="-5" dirty="0"/>
              <a:t>classification</a:t>
            </a:r>
            <a:r>
              <a:rPr spc="-10" dirty="0"/>
              <a:t> </a:t>
            </a:r>
            <a:r>
              <a:rPr spc="-5" dirty="0"/>
              <a:t>continued…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780" y="1406931"/>
            <a:ext cx="7554595" cy="44240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b="1" spc="-5" dirty="0">
                <a:latin typeface="Arial"/>
                <a:cs typeface="Arial"/>
              </a:rPr>
              <a:t>When starting to </a:t>
            </a:r>
            <a:r>
              <a:rPr sz="1600" b="1" spc="-20" dirty="0">
                <a:latin typeface="Arial"/>
                <a:cs typeface="Arial"/>
              </a:rPr>
              <a:t>move </a:t>
            </a:r>
            <a:r>
              <a:rPr sz="1600" b="1" spc="-5" dirty="0">
                <a:latin typeface="Arial"/>
                <a:cs typeface="Arial"/>
              </a:rPr>
              <a:t>an aircraft </a:t>
            </a:r>
            <a:r>
              <a:rPr sz="1600" b="1" spc="5" dirty="0">
                <a:latin typeface="Arial"/>
                <a:cs typeface="Arial"/>
              </a:rPr>
              <a:t>when </a:t>
            </a:r>
            <a:r>
              <a:rPr sz="1600" b="1" spc="-5" dirty="0">
                <a:latin typeface="Arial"/>
                <a:cs typeface="Arial"/>
              </a:rPr>
              <a:t>taxiing, </a:t>
            </a:r>
            <a:r>
              <a:rPr sz="1600" b="1" spc="5" dirty="0">
                <a:latin typeface="Arial"/>
                <a:cs typeface="Arial"/>
              </a:rPr>
              <a:t>what </a:t>
            </a:r>
            <a:r>
              <a:rPr sz="1600" b="1" spc="-5" dirty="0">
                <a:latin typeface="Arial"/>
                <a:cs typeface="Arial"/>
              </a:rPr>
              <a:t>should be done</a:t>
            </a:r>
            <a:r>
              <a:rPr sz="1600" b="1" spc="2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FIRST?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SzPct val="78125"/>
              <a:buAutoNum type="alphaLcPeriod"/>
              <a:tabLst>
                <a:tab pos="355600" algn="l"/>
                <a:tab pos="356235" algn="l"/>
              </a:tabLst>
            </a:pPr>
            <a:r>
              <a:rPr sz="1600" spc="-50" dirty="0">
                <a:latin typeface="Arial"/>
                <a:cs typeface="Arial"/>
              </a:rPr>
              <a:t>Test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brakes.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SzPct val="78125"/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Monitor 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instruments.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SzPct val="78125"/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Notify the control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tower.</a:t>
            </a:r>
            <a:endParaRPr sz="1600">
              <a:latin typeface="Arial"/>
              <a:cs typeface="Arial"/>
            </a:endParaRPr>
          </a:p>
          <a:p>
            <a:pPr marL="12700" marR="4886325">
              <a:lnSpc>
                <a:spcPts val="2220"/>
              </a:lnSpc>
              <a:spcBef>
                <a:spcPts val="125"/>
              </a:spcBef>
              <a:buSzPct val="78125"/>
              <a:buAutoNum type="alphaLcPeriod"/>
              <a:tabLst>
                <a:tab pos="355600" algn="l"/>
                <a:tab pos="356235" algn="l"/>
              </a:tabLst>
            </a:pPr>
            <a:r>
              <a:rPr sz="1600" spc="-5" dirty="0">
                <a:latin typeface="Arial"/>
                <a:cs typeface="Arial"/>
              </a:rPr>
              <a:t>Remove gear safety pins.  Blooms ID: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A crane lifts </a:t>
            </a:r>
            <a:r>
              <a:rPr sz="1600" b="1" spc="5" dirty="0">
                <a:latin typeface="Arial"/>
                <a:cs typeface="Arial"/>
              </a:rPr>
              <a:t>two </a:t>
            </a:r>
            <a:r>
              <a:rPr sz="1600" b="1" spc="-5" dirty="0">
                <a:latin typeface="Arial"/>
                <a:cs typeface="Arial"/>
              </a:rPr>
              <a:t>500-pound loads of roofing materials to the top of a building  (one 500-pound load in 60 seconds and a second 500-pound load in 90  seconds). Which statement BEST compares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5" dirty="0">
                <a:latin typeface="Arial"/>
                <a:cs typeface="Arial"/>
              </a:rPr>
              <a:t>work </a:t>
            </a:r>
            <a:r>
              <a:rPr sz="1600" b="1" spc="-5" dirty="0">
                <a:latin typeface="Arial"/>
                <a:cs typeface="Arial"/>
              </a:rPr>
              <a:t>and </a:t>
            </a:r>
            <a:r>
              <a:rPr sz="1600" b="1" dirty="0">
                <a:latin typeface="Arial"/>
                <a:cs typeface="Arial"/>
              </a:rPr>
              <a:t>power </a:t>
            </a:r>
            <a:r>
              <a:rPr sz="1600" b="1" spc="-5" dirty="0">
                <a:latin typeface="Arial"/>
                <a:cs typeface="Arial"/>
              </a:rPr>
              <a:t>expended by 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crane?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The crane does the same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spc="-5" dirty="0">
                <a:latin typeface="Arial"/>
                <a:cs typeface="Arial"/>
              </a:rPr>
              <a:t>for each lift, but expends more </a:t>
            </a:r>
            <a:r>
              <a:rPr sz="1600" spc="-10" dirty="0">
                <a:latin typeface="Arial"/>
                <a:cs typeface="Arial"/>
              </a:rPr>
              <a:t>power </a:t>
            </a:r>
            <a:r>
              <a:rPr sz="1600" spc="-5" dirty="0">
                <a:latin typeface="Arial"/>
                <a:cs typeface="Arial"/>
              </a:rPr>
              <a:t>for the first lift.  The crane does less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spc="-5" dirty="0">
                <a:latin typeface="Arial"/>
                <a:cs typeface="Arial"/>
              </a:rPr>
              <a:t>and expends more </a:t>
            </a:r>
            <a:r>
              <a:rPr sz="1600" spc="-10" dirty="0">
                <a:latin typeface="Arial"/>
                <a:cs typeface="Arial"/>
              </a:rPr>
              <a:t>power </a:t>
            </a:r>
            <a:r>
              <a:rPr sz="1600" spc="-5" dirty="0">
                <a:latin typeface="Arial"/>
                <a:cs typeface="Arial"/>
              </a:rPr>
              <a:t>for the second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lift.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Arial"/>
                <a:cs typeface="Arial"/>
              </a:rPr>
              <a:t>The crane does more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spc="-5" dirty="0">
                <a:latin typeface="Arial"/>
                <a:cs typeface="Arial"/>
              </a:rPr>
              <a:t>and expends less </a:t>
            </a:r>
            <a:r>
              <a:rPr sz="1600" spc="-10" dirty="0">
                <a:latin typeface="Arial"/>
                <a:cs typeface="Arial"/>
              </a:rPr>
              <a:t>power </a:t>
            </a:r>
            <a:r>
              <a:rPr sz="1600" spc="-5" dirty="0">
                <a:latin typeface="Arial"/>
                <a:cs typeface="Arial"/>
              </a:rPr>
              <a:t>for the first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lift.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Arial"/>
                <a:cs typeface="Arial"/>
              </a:rPr>
              <a:t>The crane does equal </a:t>
            </a:r>
            <a:r>
              <a:rPr sz="1600" spc="-10" dirty="0">
                <a:latin typeface="Arial"/>
                <a:cs typeface="Arial"/>
              </a:rPr>
              <a:t>work </a:t>
            </a:r>
            <a:r>
              <a:rPr sz="1600" spc="-5" dirty="0">
                <a:latin typeface="Arial"/>
                <a:cs typeface="Arial"/>
              </a:rPr>
              <a:t>and expends equal </a:t>
            </a:r>
            <a:r>
              <a:rPr sz="1600" spc="-10" dirty="0">
                <a:latin typeface="Arial"/>
                <a:cs typeface="Arial"/>
              </a:rPr>
              <a:t>power </a:t>
            </a:r>
            <a:r>
              <a:rPr sz="1600" spc="-5" dirty="0">
                <a:latin typeface="Arial"/>
                <a:cs typeface="Arial"/>
              </a:rPr>
              <a:t>for both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lifts.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Arial"/>
                <a:cs typeface="Arial"/>
              </a:rPr>
              <a:t>Blooms ID: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080" y="1676527"/>
            <a:ext cx="6737984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 </a:t>
            </a:r>
            <a:r>
              <a:rPr sz="3600" spc="-5" dirty="0"/>
              <a:t>expertise </a:t>
            </a:r>
            <a:r>
              <a:rPr sz="3600" dirty="0"/>
              <a:t>of</a:t>
            </a:r>
            <a:r>
              <a:rPr sz="3600" spc="-100" dirty="0"/>
              <a:t> </a:t>
            </a:r>
            <a:r>
              <a:rPr sz="3600" dirty="0"/>
              <a:t>teachers</a:t>
            </a:r>
            <a:endParaRPr sz="3600"/>
          </a:p>
          <a:p>
            <a:pPr marL="300355" marR="5080">
              <a:lnSpc>
                <a:spcPct val="100000"/>
              </a:lnSpc>
            </a:pPr>
            <a:r>
              <a:rPr sz="2700" b="0" dirty="0">
                <a:latin typeface="Verdana"/>
                <a:cs typeface="Verdana"/>
              </a:rPr>
              <a:t>and </a:t>
            </a:r>
            <a:r>
              <a:rPr sz="2700" b="0" spc="-5" dirty="0">
                <a:latin typeface="Verdana"/>
                <a:cs typeface="Verdana"/>
              </a:rPr>
              <a:t>their engagement in making  connections between curriculum,  instruction, </a:t>
            </a:r>
            <a:r>
              <a:rPr sz="2700" b="0" dirty="0">
                <a:latin typeface="Verdana"/>
                <a:cs typeface="Verdana"/>
              </a:rPr>
              <a:t>and </a:t>
            </a:r>
            <a:r>
              <a:rPr sz="2700" b="0" spc="-5" dirty="0">
                <a:latin typeface="Verdana"/>
                <a:cs typeface="Verdana"/>
              </a:rPr>
              <a:t>assessment </a:t>
            </a:r>
            <a:r>
              <a:rPr sz="2700" b="0" dirty="0">
                <a:latin typeface="Verdana"/>
                <a:cs typeface="Verdana"/>
              </a:rPr>
              <a:t>has  contributed </a:t>
            </a:r>
            <a:r>
              <a:rPr sz="2700" b="0" spc="-5" dirty="0">
                <a:latin typeface="Verdana"/>
                <a:cs typeface="Verdana"/>
              </a:rPr>
              <a:t>greatly to the </a:t>
            </a:r>
            <a:r>
              <a:rPr sz="2700" b="0" spc="-15" dirty="0">
                <a:latin typeface="Verdana"/>
                <a:cs typeface="Verdana"/>
              </a:rPr>
              <a:t>advance </a:t>
            </a:r>
            <a:r>
              <a:rPr sz="2700" b="0" dirty="0">
                <a:latin typeface="Verdana"/>
                <a:cs typeface="Verdana"/>
              </a:rPr>
              <a:t>of  </a:t>
            </a:r>
            <a:r>
              <a:rPr sz="2700" b="0" spc="-5" dirty="0">
                <a:latin typeface="Verdana"/>
                <a:cs typeface="Verdana"/>
              </a:rPr>
              <a:t>student</a:t>
            </a:r>
            <a:r>
              <a:rPr sz="2700" b="0" spc="15" dirty="0">
                <a:latin typeface="Verdana"/>
                <a:cs typeface="Verdana"/>
              </a:rPr>
              <a:t> </a:t>
            </a:r>
            <a:r>
              <a:rPr sz="2700" b="0" spc="-10" dirty="0">
                <a:latin typeface="Verdana"/>
                <a:cs typeface="Verdana"/>
              </a:rPr>
              <a:t>achievement.</a:t>
            </a:r>
            <a:endParaRPr sz="2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308" y="771144"/>
            <a:ext cx="2754630" cy="1027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5980" y="914146"/>
            <a:ext cx="2163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Verdana"/>
                <a:cs typeface="Verdana"/>
              </a:rPr>
              <a:t>O</a:t>
            </a:r>
            <a:r>
              <a:rPr sz="3600" b="0" spc="-30" dirty="0">
                <a:latin typeface="Verdana"/>
                <a:cs typeface="Verdana"/>
              </a:rPr>
              <a:t>v</a:t>
            </a:r>
            <a:r>
              <a:rPr sz="3600" b="0" dirty="0">
                <a:latin typeface="Verdana"/>
                <a:cs typeface="Verdana"/>
              </a:rPr>
              <a:t>er</a:t>
            </a:r>
            <a:r>
              <a:rPr sz="3600" b="0" spc="10" dirty="0">
                <a:latin typeface="Verdana"/>
                <a:cs typeface="Verdana"/>
              </a:rPr>
              <a:t>v</a:t>
            </a:r>
            <a:r>
              <a:rPr sz="3600" b="0" spc="-5" dirty="0">
                <a:latin typeface="Verdana"/>
                <a:cs typeface="Verdana"/>
              </a:rPr>
              <a:t>iew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980" y="1527174"/>
            <a:ext cx="734568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23139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30" dirty="0">
                <a:latin typeface="Arial"/>
                <a:cs typeface="Arial"/>
              </a:rPr>
              <a:t>Technical </a:t>
            </a:r>
            <a:r>
              <a:rPr sz="2400" spc="-5" dirty="0">
                <a:latin typeface="Arial"/>
                <a:cs typeface="Arial"/>
              </a:rPr>
              <a:t>Skills </a:t>
            </a:r>
            <a:r>
              <a:rPr sz="2400" dirty="0">
                <a:latin typeface="Arial"/>
                <a:cs typeface="Arial"/>
              </a:rPr>
              <a:t>Assessments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spc="-10" dirty="0">
                <a:latin typeface="Arial"/>
                <a:cs typeface="Arial"/>
              </a:rPr>
              <a:t>computer-  </a:t>
            </a:r>
            <a:r>
              <a:rPr sz="2400" spc="-5" dirty="0">
                <a:latin typeface="Arial"/>
                <a:cs typeface="Arial"/>
              </a:rPr>
              <a:t>based, criterion-referenced, summative (end-of-  </a:t>
            </a:r>
            <a:r>
              <a:rPr sz="2400" dirty="0">
                <a:latin typeface="Arial"/>
                <a:cs typeface="Arial"/>
              </a:rPr>
              <a:t>program)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tests.	</a:t>
            </a:r>
            <a:r>
              <a:rPr sz="2400" spc="-5" dirty="0">
                <a:latin typeface="Arial"/>
                <a:cs typeface="Arial"/>
              </a:rPr>
              <a:t>Each </a:t>
            </a:r>
            <a:r>
              <a:rPr sz="2400" dirty="0">
                <a:latin typeface="Arial"/>
                <a:cs typeface="Arial"/>
              </a:rPr>
              <a:t>test </a:t>
            </a:r>
            <a:r>
              <a:rPr sz="2400" spc="-5" dirty="0">
                <a:latin typeface="Arial"/>
                <a:cs typeface="Arial"/>
              </a:rPr>
              <a:t>is 100 multiple-choice </a:t>
            </a:r>
            <a:r>
              <a:rPr sz="2400" dirty="0">
                <a:latin typeface="Arial"/>
                <a:cs typeface="Arial"/>
              </a:rPr>
              <a:t>items  </a:t>
            </a:r>
            <a:r>
              <a:rPr sz="2400" spc="-5" dirty="0">
                <a:latin typeface="Arial"/>
                <a:cs typeface="Arial"/>
              </a:rPr>
              <a:t>aligned with the program </a:t>
            </a:r>
            <a:r>
              <a:rPr sz="2400" dirty="0">
                <a:latin typeface="Arial"/>
                <a:cs typeface="Arial"/>
              </a:rPr>
              <a:t>standards </a:t>
            </a:r>
            <a:r>
              <a:rPr sz="2400" spc="-5" dirty="0">
                <a:latin typeface="Arial"/>
                <a:cs typeface="Arial"/>
              </a:rPr>
              <a:t>and measurement  </a:t>
            </a:r>
            <a:r>
              <a:rPr sz="2400" dirty="0">
                <a:latin typeface="Arial"/>
                <a:cs typeface="Arial"/>
              </a:rPr>
              <a:t>criteria. Items range in </a:t>
            </a:r>
            <a:r>
              <a:rPr sz="2400" spc="-5" dirty="0">
                <a:latin typeface="Arial"/>
                <a:cs typeface="Arial"/>
              </a:rPr>
              <a:t>cognitive difficulty </a:t>
            </a:r>
            <a:r>
              <a:rPr sz="2400" dirty="0">
                <a:latin typeface="Arial"/>
                <a:cs typeface="Arial"/>
              </a:rPr>
              <a:t>from  </a:t>
            </a:r>
            <a:r>
              <a:rPr sz="2400" spc="-5" dirty="0">
                <a:latin typeface="Arial"/>
                <a:cs typeface="Arial"/>
              </a:rPr>
              <a:t>knowledge and </a:t>
            </a:r>
            <a:r>
              <a:rPr sz="2400" dirty="0">
                <a:latin typeface="Arial"/>
                <a:cs typeface="Arial"/>
              </a:rPr>
              <a:t>comprehension to </a:t>
            </a:r>
            <a:r>
              <a:rPr sz="2400" spc="-5" dirty="0">
                <a:latin typeface="Arial"/>
                <a:cs typeface="Arial"/>
              </a:rPr>
              <a:t>application,  analysis,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evaluation.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672" y="848867"/>
            <a:ext cx="2312669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3892" y="848867"/>
            <a:ext cx="736854" cy="918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8295" y="848867"/>
            <a:ext cx="5612130" cy="918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975106"/>
            <a:ext cx="7034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Verdana"/>
                <a:cs typeface="Verdana"/>
              </a:rPr>
              <a:t>Criterion-Referenced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Assessments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Arial"/>
                <a:cs typeface="Arial"/>
              </a:rPr>
              <a:t>Criterion-referenced assessments measure </a:t>
            </a:r>
            <a:r>
              <a:rPr spc="-5" dirty="0"/>
              <a:t>individual  student performance on a body </a:t>
            </a:r>
            <a:r>
              <a:rPr dirty="0"/>
              <a:t>of </a:t>
            </a:r>
            <a:r>
              <a:rPr spc="-5" dirty="0"/>
              <a:t>knowledge </a:t>
            </a:r>
            <a:r>
              <a:rPr dirty="0"/>
              <a:t>of</a:t>
            </a:r>
            <a:r>
              <a:rPr spc="85" dirty="0"/>
              <a:t> </a:t>
            </a:r>
            <a:r>
              <a:rPr spc="-5" dirty="0"/>
              <a:t>skills.</a:t>
            </a:r>
          </a:p>
          <a:p>
            <a:pPr marL="271145">
              <a:lnSpc>
                <a:spcPts val="2280"/>
              </a:lnSpc>
              <a:spcBef>
                <a:spcPts val="1565"/>
              </a:spcBef>
            </a:pPr>
            <a:r>
              <a:rPr sz="2000" dirty="0">
                <a:solidFill>
                  <a:srgbClr val="1F5F9F"/>
                </a:solidFill>
              </a:rPr>
              <a:t>Items are based on measurement criteria that link </a:t>
            </a:r>
            <a:r>
              <a:rPr sz="2000" spc="-5" dirty="0">
                <a:solidFill>
                  <a:srgbClr val="1F5F9F"/>
                </a:solidFill>
              </a:rPr>
              <a:t>to</a:t>
            </a:r>
            <a:r>
              <a:rPr sz="2000" spc="-210" dirty="0">
                <a:solidFill>
                  <a:srgbClr val="1F5F9F"/>
                </a:solidFill>
              </a:rPr>
              <a:t> </a:t>
            </a:r>
            <a:r>
              <a:rPr sz="2000" dirty="0">
                <a:solidFill>
                  <a:srgbClr val="1F5F9F"/>
                </a:solidFill>
              </a:rPr>
              <a:t>program</a:t>
            </a:r>
            <a:endParaRPr sz="2000"/>
          </a:p>
          <a:p>
            <a:pPr marL="271145">
              <a:lnSpc>
                <a:spcPts val="2280"/>
              </a:lnSpc>
            </a:pPr>
            <a:r>
              <a:rPr sz="2000" dirty="0">
                <a:solidFill>
                  <a:srgbClr val="1F5F9F"/>
                </a:solidFill>
              </a:rPr>
              <a:t>standards.</a:t>
            </a:r>
            <a:endParaRPr sz="2000"/>
          </a:p>
          <a:p>
            <a:pPr marL="271145" marR="662305">
              <a:lnSpc>
                <a:spcPts val="2160"/>
              </a:lnSpc>
              <a:spcBef>
                <a:spcPts val="1600"/>
              </a:spcBef>
            </a:pPr>
            <a:r>
              <a:rPr sz="2000" dirty="0">
                <a:solidFill>
                  <a:srgbClr val="1F5F9F"/>
                </a:solidFill>
              </a:rPr>
              <a:t>Items measure student learning against</a:t>
            </a:r>
            <a:r>
              <a:rPr sz="2000" spc="-165" dirty="0">
                <a:solidFill>
                  <a:srgbClr val="1F5F9F"/>
                </a:solidFill>
              </a:rPr>
              <a:t> </a:t>
            </a:r>
            <a:r>
              <a:rPr sz="2000" dirty="0">
                <a:solidFill>
                  <a:srgbClr val="1F5F9F"/>
                </a:solidFill>
              </a:rPr>
              <a:t>industry-recognized  knowledge and</a:t>
            </a:r>
            <a:r>
              <a:rPr sz="2000" spc="-45" dirty="0">
                <a:solidFill>
                  <a:srgbClr val="1F5F9F"/>
                </a:solidFill>
              </a:rPr>
              <a:t> </a:t>
            </a:r>
            <a:r>
              <a:rPr sz="2000" dirty="0">
                <a:solidFill>
                  <a:srgbClr val="1F5F9F"/>
                </a:solidFill>
              </a:rPr>
              <a:t>skills.</a:t>
            </a:r>
            <a:endParaRPr sz="2000"/>
          </a:p>
          <a:p>
            <a:pPr marL="271145" marR="189230">
              <a:lnSpc>
                <a:spcPts val="2160"/>
              </a:lnSpc>
              <a:spcBef>
                <a:spcPts val="1575"/>
              </a:spcBef>
            </a:pPr>
            <a:r>
              <a:rPr sz="2000" dirty="0">
                <a:solidFill>
                  <a:srgbClr val="1F5F9F"/>
                </a:solidFill>
              </a:rPr>
              <a:t>Assessment results provide administrators, educators, parents,  and students with information needed to improve curriculum</a:t>
            </a:r>
            <a:r>
              <a:rPr sz="2000" spc="-210" dirty="0">
                <a:solidFill>
                  <a:srgbClr val="1F5F9F"/>
                </a:solidFill>
              </a:rPr>
              <a:t> </a:t>
            </a:r>
            <a:r>
              <a:rPr sz="2000" dirty="0">
                <a:solidFill>
                  <a:srgbClr val="1F5F9F"/>
                </a:solidFill>
              </a:rPr>
              <a:t>and  instruction.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472" y="848867"/>
            <a:ext cx="3181350" cy="918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7371" y="848867"/>
            <a:ext cx="736853" cy="918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1776" y="848867"/>
            <a:ext cx="3452622" cy="918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444" y="975106"/>
            <a:ext cx="57391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latin typeface="Verdana"/>
                <a:cs typeface="Verdana"/>
              </a:rPr>
              <a:t>Why </a:t>
            </a:r>
            <a:r>
              <a:rPr b="0" spc="-5" dirty="0">
                <a:latin typeface="Verdana"/>
                <a:cs typeface="Verdana"/>
              </a:rPr>
              <a:t>Multiple-Choice</a:t>
            </a:r>
            <a:r>
              <a:rPr b="0" spc="-2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Items?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4884" y="1995042"/>
            <a:ext cx="6781165" cy="28117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319405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Arial"/>
                <a:cs typeface="Arial"/>
              </a:rPr>
              <a:t>They can assess </a:t>
            </a:r>
            <a:r>
              <a:rPr sz="2200" spc="-10" dirty="0">
                <a:latin typeface="Arial"/>
                <a:cs typeface="Arial"/>
              </a:rPr>
              <a:t>any </a:t>
            </a:r>
            <a:r>
              <a:rPr sz="2200" spc="-5" dirty="0">
                <a:latin typeface="Arial"/>
                <a:cs typeface="Arial"/>
              </a:rPr>
              <a:t>content </a:t>
            </a:r>
            <a:r>
              <a:rPr sz="2200" dirty="0">
                <a:latin typeface="Arial"/>
                <a:cs typeface="Arial"/>
              </a:rPr>
              <a:t>at </a:t>
            </a:r>
            <a:r>
              <a:rPr sz="2200" spc="-5" dirty="0">
                <a:latin typeface="Arial"/>
                <a:cs typeface="Arial"/>
              </a:rPr>
              <a:t>a variety of </a:t>
            </a:r>
            <a:r>
              <a:rPr sz="2200" spc="-10" dirty="0">
                <a:latin typeface="Arial"/>
                <a:cs typeface="Arial"/>
              </a:rPr>
              <a:t>Bloom’s  </a:t>
            </a:r>
            <a:r>
              <a:rPr sz="2200" spc="-5" dirty="0">
                <a:latin typeface="Arial"/>
                <a:cs typeface="Arial"/>
              </a:rPr>
              <a:t>levels.</a:t>
            </a:r>
            <a:endParaRPr sz="2200">
              <a:latin typeface="Arial"/>
              <a:cs typeface="Arial"/>
            </a:endParaRPr>
          </a:p>
          <a:p>
            <a:pPr marL="12700" marR="18415">
              <a:lnSpc>
                <a:spcPts val="2380"/>
              </a:lnSpc>
              <a:spcBef>
                <a:spcPts val="1675"/>
              </a:spcBef>
            </a:pPr>
            <a:r>
              <a:rPr sz="2200" spc="-5" dirty="0">
                <a:latin typeface="Arial"/>
                <a:cs typeface="Arial"/>
              </a:rPr>
              <a:t>The probability of guessing the correct answer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lower  than with true/false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items.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200" spc="-5" dirty="0">
                <a:latin typeface="Arial"/>
                <a:cs typeface="Arial"/>
              </a:rPr>
              <a:t>They are quickly and reliably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scored.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380"/>
              </a:lnSpc>
              <a:spcBef>
                <a:spcPts val="1714"/>
              </a:spcBef>
            </a:pPr>
            <a:r>
              <a:rPr sz="2200" spc="-5" dirty="0">
                <a:latin typeface="Arial"/>
                <a:cs typeface="Arial"/>
              </a:rPr>
              <a:t>They are suited to statistical item analysis that leads to  improved test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quality.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236" y="733044"/>
            <a:ext cx="4616958" cy="861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236" y="1190244"/>
            <a:ext cx="5599938" cy="861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444" y="853185"/>
            <a:ext cx="5106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3000" b="0" spc="-5" dirty="0">
                <a:latin typeface="Verdana"/>
                <a:cs typeface="Verdana"/>
              </a:rPr>
              <a:t>The	</a:t>
            </a:r>
            <a:r>
              <a:rPr sz="3000" b="0" spc="-20" dirty="0">
                <a:latin typeface="Verdana"/>
                <a:cs typeface="Verdana"/>
              </a:rPr>
              <a:t>Role </a:t>
            </a:r>
            <a:r>
              <a:rPr sz="3000" b="0" dirty="0">
                <a:latin typeface="Verdana"/>
                <a:cs typeface="Verdana"/>
              </a:rPr>
              <a:t>of</a:t>
            </a:r>
            <a:r>
              <a:rPr sz="3000" b="0" spc="-10" dirty="0">
                <a:latin typeface="Verdana"/>
                <a:cs typeface="Verdana"/>
              </a:rPr>
              <a:t> </a:t>
            </a:r>
            <a:r>
              <a:rPr sz="3000" b="0" spc="-45" dirty="0">
                <a:latin typeface="Verdana"/>
                <a:cs typeface="Verdana"/>
              </a:rPr>
              <a:t>Teachers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000" b="0" spc="-5" dirty="0">
                <a:latin typeface="Verdana"/>
                <a:cs typeface="Verdana"/>
              </a:rPr>
              <a:t>in the Assessment</a:t>
            </a:r>
            <a:r>
              <a:rPr sz="3000" b="0" spc="-35" dirty="0">
                <a:latin typeface="Verdana"/>
                <a:cs typeface="Verdana"/>
              </a:rPr>
              <a:t> </a:t>
            </a:r>
            <a:r>
              <a:rPr sz="3000" b="0" spc="-5" dirty="0">
                <a:latin typeface="Verdana"/>
                <a:cs typeface="Verdana"/>
              </a:rPr>
              <a:t>Process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684" y="2083180"/>
            <a:ext cx="7206615" cy="283083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spc="-10" dirty="0">
                <a:latin typeface="Arial"/>
                <a:cs typeface="Arial"/>
              </a:rPr>
              <a:t>Working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committees,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teachers—</a:t>
            </a:r>
            <a:endParaRPr sz="2400">
              <a:latin typeface="Arial"/>
              <a:cs typeface="Arial"/>
            </a:endParaRPr>
          </a:p>
          <a:p>
            <a:pPr marL="408305">
              <a:lnSpc>
                <a:spcPct val="100000"/>
              </a:lnSpc>
              <a:spcBef>
                <a:spcPts val="1565"/>
              </a:spcBef>
            </a:pP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serve as content experts in their program</a:t>
            </a:r>
            <a:r>
              <a:rPr sz="2400" spc="80" dirty="0">
                <a:solidFill>
                  <a:srgbClr val="1F5F9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360045" marR="5080">
              <a:lnSpc>
                <a:spcPct val="100000"/>
              </a:lnSpc>
              <a:spcBef>
                <a:spcPts val="2280"/>
              </a:spcBef>
            </a:pP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develop multiple-choice </a:t>
            </a:r>
            <a:r>
              <a:rPr sz="2400" dirty="0">
                <a:solidFill>
                  <a:srgbClr val="1F5F9F"/>
                </a:solidFill>
                <a:latin typeface="Arial"/>
                <a:cs typeface="Arial"/>
              </a:rPr>
              <a:t>items </a:t>
            </a: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aligned </a:t>
            </a:r>
            <a:r>
              <a:rPr sz="2400" dirty="0">
                <a:solidFill>
                  <a:srgbClr val="1F5F9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standards  and </a:t>
            </a:r>
            <a:r>
              <a:rPr sz="2400" dirty="0">
                <a:solidFill>
                  <a:srgbClr val="1F5F9F"/>
                </a:solidFill>
                <a:latin typeface="Arial"/>
                <a:cs typeface="Arial"/>
              </a:rPr>
              <a:t>measurement</a:t>
            </a:r>
            <a:r>
              <a:rPr sz="2400" spc="10" dirty="0">
                <a:solidFill>
                  <a:srgbClr val="1F5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F5F9F"/>
                </a:solidFill>
                <a:latin typeface="Arial"/>
                <a:cs typeface="Arial"/>
              </a:rPr>
              <a:t>criteria</a:t>
            </a:r>
            <a:endParaRPr sz="24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2280"/>
              </a:spcBef>
            </a:pP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review and edit </a:t>
            </a:r>
            <a:r>
              <a:rPr sz="2400" dirty="0">
                <a:solidFill>
                  <a:srgbClr val="1F5F9F"/>
                </a:solidFill>
                <a:latin typeface="Arial"/>
                <a:cs typeface="Arial"/>
              </a:rPr>
              <a:t>items for </a:t>
            </a: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revision or</a:t>
            </a:r>
            <a:r>
              <a:rPr sz="2400" spc="75" dirty="0">
                <a:solidFill>
                  <a:srgbClr val="1F5F9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F5F9F"/>
                </a:solidFill>
                <a:latin typeface="Arial"/>
                <a:cs typeface="Arial"/>
              </a:rPr>
              <a:t>replacement.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790955"/>
            <a:ext cx="2343150" cy="579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7123" y="790955"/>
            <a:ext cx="467118" cy="579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2948" y="790955"/>
            <a:ext cx="2111502" cy="579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9644" y="868426"/>
            <a:ext cx="38061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6DACEB"/>
                </a:solidFill>
                <a:latin typeface="Verdana"/>
                <a:cs typeface="Verdana"/>
              </a:rPr>
              <a:t>Writing </a:t>
            </a:r>
            <a:r>
              <a:rPr sz="2000" spc="-5" dirty="0">
                <a:solidFill>
                  <a:srgbClr val="6DACEB"/>
                </a:solidFill>
                <a:latin typeface="Verdana"/>
                <a:cs typeface="Verdana"/>
              </a:rPr>
              <a:t>Multiple-Choice</a:t>
            </a:r>
            <a:r>
              <a:rPr sz="2000" spc="-25" dirty="0">
                <a:solidFill>
                  <a:srgbClr val="6DACE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6DACEB"/>
                </a:solidFill>
                <a:latin typeface="Verdana"/>
                <a:cs typeface="Verdana"/>
              </a:rPr>
              <a:t>Items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4672" y="1046988"/>
            <a:ext cx="5080254" cy="918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672" y="1534667"/>
            <a:ext cx="2430017" cy="918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239" y="1534667"/>
            <a:ext cx="747522" cy="918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7311" y="1534667"/>
            <a:ext cx="3175254" cy="9182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9644" y="1172921"/>
            <a:ext cx="47199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The </a:t>
            </a:r>
            <a:r>
              <a:rPr spc="-5" dirty="0"/>
              <a:t>mechanics </a:t>
            </a:r>
            <a:r>
              <a:rPr dirty="0"/>
              <a:t>of a  </a:t>
            </a:r>
            <a:r>
              <a:rPr spc="-5" dirty="0"/>
              <a:t>multiple-choice</a:t>
            </a:r>
            <a:r>
              <a:rPr spc="-45" dirty="0"/>
              <a:t> </a:t>
            </a:r>
            <a:r>
              <a:rPr dirty="0"/>
              <a:t>item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0792" y="2540330"/>
            <a:ext cx="6645275" cy="2449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8760">
              <a:lnSpc>
                <a:spcPct val="100000"/>
              </a:lnSpc>
              <a:spcBef>
                <a:spcPts val="95"/>
              </a:spcBef>
              <a:tabLst>
                <a:tab pos="1565275" algn="l"/>
              </a:tabLst>
            </a:pPr>
            <a:r>
              <a:rPr sz="2200" spc="-5" dirty="0">
                <a:latin typeface="Arial"/>
                <a:cs typeface="Arial"/>
              </a:rPr>
              <a:t>Each item </a:t>
            </a:r>
            <a:r>
              <a:rPr sz="2200" dirty="0">
                <a:latin typeface="Arial"/>
                <a:cs typeface="Arial"/>
              </a:rPr>
              <a:t>consists </a:t>
            </a:r>
            <a:r>
              <a:rPr sz="2200" spc="-5" dirty="0">
                <a:latin typeface="Arial"/>
                <a:cs typeface="Arial"/>
              </a:rPr>
              <a:t>of a stem phrased as a question  followed</a:t>
            </a:r>
            <a:r>
              <a:rPr sz="2200" dirty="0">
                <a:latin typeface="Arial"/>
                <a:cs typeface="Arial"/>
              </a:rPr>
              <a:t> by	</a:t>
            </a:r>
            <a:r>
              <a:rPr sz="2200" spc="-5" dirty="0">
                <a:latin typeface="Arial"/>
                <a:cs typeface="Arial"/>
              </a:rPr>
              <a:t>four options </a:t>
            </a:r>
            <a:r>
              <a:rPr sz="2200" dirty="0">
                <a:latin typeface="Arial"/>
                <a:cs typeface="Arial"/>
              </a:rPr>
              <a:t>consisting </a:t>
            </a:r>
            <a:r>
              <a:rPr sz="2200" spc="-5" dirty="0">
                <a:latin typeface="Arial"/>
                <a:cs typeface="Arial"/>
              </a:rPr>
              <a:t>of one correct  response and three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distractors.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Students may be </a:t>
            </a:r>
            <a:r>
              <a:rPr sz="2200" dirty="0">
                <a:latin typeface="Arial"/>
                <a:cs typeface="Arial"/>
              </a:rPr>
              <a:t>asked </a:t>
            </a:r>
            <a:r>
              <a:rPr sz="2200" spc="-5" dirty="0">
                <a:latin typeface="Arial"/>
                <a:cs typeface="Arial"/>
              </a:rPr>
              <a:t>a question about a graphic or  an image. Also, graphics and images may appear as  options from which to select the correct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response.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255" y="912875"/>
            <a:ext cx="2343150" cy="579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7123" y="912875"/>
            <a:ext cx="467118" cy="579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2948" y="912875"/>
            <a:ext cx="2023110" cy="579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9644" y="990345"/>
            <a:ext cx="38055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6DACEB"/>
                </a:solidFill>
                <a:latin typeface="Verdana"/>
                <a:cs typeface="Verdana"/>
              </a:rPr>
              <a:t>Writing </a:t>
            </a:r>
            <a:r>
              <a:rPr sz="2000" spc="-5" dirty="0">
                <a:solidFill>
                  <a:srgbClr val="6DACEB"/>
                </a:solidFill>
                <a:latin typeface="Verdana"/>
                <a:cs typeface="Verdana"/>
              </a:rPr>
              <a:t>Multiple-Choice</a:t>
            </a:r>
            <a:r>
              <a:rPr sz="2000" spc="-25" dirty="0">
                <a:solidFill>
                  <a:srgbClr val="6DACE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6DACEB"/>
                </a:solidFill>
                <a:latin typeface="Verdana"/>
                <a:cs typeface="Verdana"/>
              </a:rPr>
              <a:t>Items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2668" y="1152144"/>
            <a:ext cx="3076194" cy="1027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644" y="1294841"/>
            <a:ext cx="2486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Verdana"/>
                <a:cs typeface="Verdana"/>
              </a:rPr>
              <a:t>Item</a:t>
            </a:r>
            <a:r>
              <a:rPr sz="3600" b="0" spc="-100" dirty="0">
                <a:latin typeface="Verdana"/>
                <a:cs typeface="Verdana"/>
              </a:rPr>
              <a:t> </a:t>
            </a:r>
            <a:r>
              <a:rPr sz="3600" b="0" dirty="0">
                <a:latin typeface="Verdana"/>
                <a:cs typeface="Verdana"/>
              </a:rPr>
              <a:t>Stem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6032" y="2281554"/>
            <a:ext cx="546290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Always use a question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format.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</a:pPr>
            <a:r>
              <a:rPr sz="2200" spc="-5" dirty="0">
                <a:latin typeface="Arial"/>
                <a:cs typeface="Arial"/>
              </a:rPr>
              <a:t>Keep questions focused, simple, and free of  unnecessary words and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jargon.</a:t>
            </a:r>
            <a:endParaRPr sz="2200">
              <a:latin typeface="Arial"/>
              <a:cs typeface="Arial"/>
            </a:endParaRPr>
          </a:p>
          <a:p>
            <a:pPr marL="12700" marR="147955">
              <a:lnSpc>
                <a:spcPct val="168200"/>
              </a:lnSpc>
            </a:pPr>
            <a:r>
              <a:rPr sz="2200" spc="-5" dirty="0">
                <a:latin typeface="Arial"/>
                <a:cs typeface="Arial"/>
              </a:rPr>
              <a:t>Capitalize </a:t>
            </a:r>
            <a:r>
              <a:rPr sz="2200" spc="-55" dirty="0">
                <a:latin typeface="Arial"/>
                <a:cs typeface="Arial"/>
              </a:rPr>
              <a:t>MOST, </a:t>
            </a:r>
            <a:r>
              <a:rPr sz="2200" spc="-45" dirty="0">
                <a:latin typeface="Arial"/>
                <a:cs typeface="Arial"/>
              </a:rPr>
              <a:t>LEAST, </a:t>
            </a:r>
            <a:r>
              <a:rPr sz="2200" spc="-5" dirty="0">
                <a:latin typeface="Arial"/>
                <a:cs typeface="Arial"/>
              </a:rPr>
              <a:t>and </a:t>
            </a:r>
            <a:r>
              <a:rPr sz="2200" spc="-40" dirty="0">
                <a:latin typeface="Arial"/>
                <a:cs typeface="Arial"/>
              </a:rPr>
              <a:t>EXCEPT.  </a:t>
            </a:r>
            <a:r>
              <a:rPr sz="2200" spc="-15" dirty="0">
                <a:latin typeface="Arial"/>
                <a:cs typeface="Arial"/>
              </a:rPr>
              <a:t>Avoid </a:t>
            </a:r>
            <a:r>
              <a:rPr sz="2200" spc="-5" dirty="0">
                <a:latin typeface="Arial"/>
                <a:cs typeface="Arial"/>
              </a:rPr>
              <a:t>clues such as </a:t>
            </a:r>
            <a:r>
              <a:rPr sz="2200" spc="-75" dirty="0">
                <a:latin typeface="Arial"/>
                <a:cs typeface="Arial"/>
              </a:rPr>
              <a:t>ALWAYS </a:t>
            </a:r>
            <a:r>
              <a:rPr sz="2200" spc="-5" dirty="0">
                <a:latin typeface="Arial"/>
                <a:cs typeface="Arial"/>
              </a:rPr>
              <a:t>and NEVER.  Do not use textbook, verbatim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phrasing.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3568" y="2005711"/>
            <a:ext cx="6379845" cy="342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Each question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followed by four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options.</a:t>
            </a:r>
            <a:endParaRPr sz="2200">
              <a:latin typeface="Arial"/>
              <a:cs typeface="Arial"/>
            </a:endParaRPr>
          </a:p>
          <a:p>
            <a:pPr marL="27940" marR="193040" indent="-5080">
              <a:lnSpc>
                <a:spcPct val="182800"/>
              </a:lnSpc>
              <a:spcBef>
                <a:spcPts val="35"/>
              </a:spcBef>
            </a:pPr>
            <a:r>
              <a:rPr sz="2200" spc="-5" dirty="0">
                <a:latin typeface="Arial"/>
                <a:cs typeface="Arial"/>
              </a:rPr>
              <a:t>There should be only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correct </a:t>
            </a:r>
            <a:r>
              <a:rPr sz="2200" spc="-20" dirty="0">
                <a:latin typeface="Arial"/>
                <a:cs typeface="Arial"/>
              </a:rPr>
              <a:t>answer.  </a:t>
            </a:r>
            <a:r>
              <a:rPr sz="2200" spc="-5" dirty="0">
                <a:latin typeface="Arial"/>
                <a:cs typeface="Arial"/>
              </a:rPr>
              <a:t>Options should be parallel </a:t>
            </a:r>
            <a:r>
              <a:rPr sz="2200" dirty="0">
                <a:latin typeface="Arial"/>
                <a:cs typeface="Arial"/>
              </a:rPr>
              <a:t>in </a:t>
            </a:r>
            <a:r>
              <a:rPr sz="2200" spc="-5" dirty="0">
                <a:latin typeface="Arial"/>
                <a:cs typeface="Arial"/>
              </a:rPr>
              <a:t>length and structure.  Incorrect options should be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plausible.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Avoid </a:t>
            </a:r>
            <a:r>
              <a:rPr sz="2200" spc="-5" dirty="0">
                <a:latin typeface="Arial"/>
                <a:cs typeface="Arial"/>
              </a:rPr>
              <a:t>humorous or nonsensical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options.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Avoid </a:t>
            </a:r>
            <a:r>
              <a:rPr sz="2200" spc="-5" dirty="0">
                <a:latin typeface="Arial"/>
                <a:cs typeface="Arial"/>
              </a:rPr>
              <a:t>using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 of the above</a:t>
            </a:r>
            <a:r>
              <a:rPr sz="2200" spc="-5" dirty="0">
                <a:latin typeface="Arial"/>
                <a:cs typeface="Arial"/>
              </a:rPr>
              <a:t> and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none of the</a:t>
            </a:r>
            <a:r>
              <a:rPr sz="2200" u="heavy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above</a:t>
            </a: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4419" y="786383"/>
            <a:ext cx="2114550" cy="52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1216" y="786383"/>
            <a:ext cx="421398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4848" y="786383"/>
            <a:ext cx="1824989" cy="523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044" y="854709"/>
            <a:ext cx="343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DACEB"/>
                </a:solidFill>
                <a:latin typeface="Verdana"/>
                <a:cs typeface="Verdana"/>
              </a:rPr>
              <a:t>Writing </a:t>
            </a:r>
            <a:r>
              <a:rPr sz="1800" spc="-5" dirty="0">
                <a:solidFill>
                  <a:srgbClr val="6DACEB"/>
                </a:solidFill>
                <a:latin typeface="Verdana"/>
                <a:cs typeface="Verdana"/>
              </a:rPr>
              <a:t>Multiple-Choice Items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7072" y="1001267"/>
            <a:ext cx="4775454" cy="918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2044" y="1127201"/>
            <a:ext cx="42487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" dirty="0">
                <a:latin typeface="Verdana"/>
                <a:cs typeface="Verdana"/>
              </a:rPr>
              <a:t>Options</a:t>
            </a:r>
            <a:r>
              <a:rPr b="0" spc="-30" dirty="0">
                <a:latin typeface="Verdana"/>
                <a:cs typeface="Verdana"/>
              </a:rPr>
              <a:t> </a:t>
            </a:r>
            <a:r>
              <a:rPr b="0" spc="-10" dirty="0">
                <a:latin typeface="Verdana"/>
                <a:cs typeface="Verdana"/>
              </a:rPr>
              <a:t>(distractors)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3419" y="786383"/>
            <a:ext cx="2114550" cy="523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0216" y="786383"/>
            <a:ext cx="421398" cy="52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3848" y="786383"/>
            <a:ext cx="1824989" cy="523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854709"/>
            <a:ext cx="343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DACEB"/>
                </a:solidFill>
                <a:latin typeface="Verdana"/>
                <a:cs typeface="Verdana"/>
              </a:rPr>
              <a:t>Writing </a:t>
            </a:r>
            <a:r>
              <a:rPr sz="1800" spc="-5" dirty="0">
                <a:solidFill>
                  <a:srgbClr val="6DACEB"/>
                </a:solidFill>
                <a:latin typeface="Verdana"/>
                <a:cs typeface="Verdana"/>
              </a:rPr>
              <a:t>Multiple-Choice</a:t>
            </a:r>
            <a:r>
              <a:rPr sz="1800" dirty="0">
                <a:solidFill>
                  <a:srgbClr val="6DACEB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6DACEB"/>
                </a:solidFill>
                <a:latin typeface="Verdana"/>
                <a:cs typeface="Verdana"/>
              </a:rPr>
              <a:t>Items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072" y="1001267"/>
            <a:ext cx="3377946" cy="918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0739" y="1127201"/>
            <a:ext cx="2854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Verdana"/>
                <a:cs typeface="Verdana"/>
              </a:rPr>
              <a:t>General</a:t>
            </a:r>
            <a:r>
              <a:rPr b="0" spc="-60" dirty="0">
                <a:latin typeface="Verdana"/>
                <a:cs typeface="Verdana"/>
              </a:rPr>
              <a:t> </a:t>
            </a:r>
            <a:r>
              <a:rPr b="0" spc="-5" dirty="0">
                <a:latin typeface="Verdana"/>
                <a:cs typeface="Verdana"/>
              </a:rPr>
              <a:t>Rules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2484" y="2052954"/>
            <a:ext cx="696785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Keep the reading level below grade level to test mastery  of content not reading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comprehension.</a:t>
            </a:r>
            <a:endParaRPr sz="2200">
              <a:latin typeface="Arial"/>
              <a:cs typeface="Arial"/>
            </a:endParaRPr>
          </a:p>
          <a:p>
            <a:pPr marL="12700" marR="111125">
              <a:lnSpc>
                <a:spcPct val="168200"/>
              </a:lnSpc>
            </a:pPr>
            <a:r>
              <a:rPr sz="2200" spc="-5" dirty="0">
                <a:latin typeface="Arial"/>
                <a:cs typeface="Arial"/>
              </a:rPr>
              <a:t>Items are based on important content, not trivial </a:t>
            </a:r>
            <a:r>
              <a:rPr sz="2200" spc="-20" dirty="0">
                <a:latin typeface="Arial"/>
                <a:cs typeface="Arial"/>
              </a:rPr>
              <a:t>matter.  </a:t>
            </a:r>
            <a:r>
              <a:rPr sz="2200" spc="-5" dirty="0">
                <a:latin typeface="Arial"/>
                <a:cs typeface="Arial"/>
              </a:rPr>
              <a:t>Items should not trick or mislead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students.</a:t>
            </a:r>
            <a:endParaRPr sz="2200">
              <a:latin typeface="Arial"/>
              <a:cs typeface="Arial"/>
            </a:endParaRPr>
          </a:p>
          <a:p>
            <a:pPr marL="12700" marR="95250">
              <a:lnSpc>
                <a:spcPct val="168200"/>
              </a:lnSpc>
              <a:spcBef>
                <a:spcPts val="5"/>
              </a:spcBef>
            </a:pPr>
            <a:r>
              <a:rPr sz="2200" spc="-15" dirty="0">
                <a:latin typeface="Arial"/>
                <a:cs typeface="Arial"/>
              </a:rPr>
              <a:t>Avoid </a:t>
            </a:r>
            <a:r>
              <a:rPr sz="2200" spc="-5" dirty="0">
                <a:latin typeface="Arial"/>
                <a:cs typeface="Arial"/>
              </a:rPr>
              <a:t>double negatives in the questions and options.  Always use correct </a:t>
            </a:r>
            <a:r>
              <a:rPr sz="2200" spc="-20" dirty="0">
                <a:latin typeface="Arial"/>
                <a:cs typeface="Arial"/>
              </a:rPr>
              <a:t>grammar, </a:t>
            </a:r>
            <a:r>
              <a:rPr sz="2200" spc="-5" dirty="0">
                <a:latin typeface="Arial"/>
                <a:cs typeface="Arial"/>
              </a:rPr>
              <a:t>punctuation, and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spelling.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F55A438CAA749BFA79916C5F1DD64" ma:contentTypeVersion="15" ma:contentTypeDescription="Create a new document." ma:contentTypeScope="" ma:versionID="bbcab9e9c612b68e97ad9b450c70a900">
  <xsd:schema xmlns:xsd="http://www.w3.org/2001/XMLSchema" xmlns:xs="http://www.w3.org/2001/XMLSchema" xmlns:p="http://schemas.microsoft.com/office/2006/metadata/properties" xmlns:ns1="http://schemas.microsoft.com/sharepoint/v3" xmlns:ns3="20e454f4-3b14-414b-9f0b-a1f1e5573b61" xmlns:ns4="ac5d5c29-9739-4184-85c5-69484fc575aa" targetNamespace="http://schemas.microsoft.com/office/2006/metadata/properties" ma:root="true" ma:fieldsID="a538460b2ddc9b00fc5f8a5e03d8f17c" ns1:_="" ns3:_="" ns4:_="">
    <xsd:import namespace="http://schemas.microsoft.com/sharepoint/v3"/>
    <xsd:import namespace="20e454f4-3b14-414b-9f0b-a1f1e5573b61"/>
    <xsd:import namespace="ac5d5c29-9739-4184-85c5-69484fc575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454f4-3b14-414b-9f0b-a1f1e5573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d5c29-9739-4184-85c5-69484fc57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D130F5A-0897-4FBD-B490-AABEC7C674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0CB9C-BF4D-4063-9651-F6F54C352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e454f4-3b14-414b-9f0b-a1f1e5573b61"/>
    <ds:schemaRef ds:uri="ac5d5c29-9739-4184-85c5-69484fc57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7D5D95-103C-4B42-8FAB-E2834ADF74D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997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Office Theme</vt:lpstr>
      <vt:lpstr>ITEM DEVELOPMENT</vt:lpstr>
      <vt:lpstr>Overview</vt:lpstr>
      <vt:lpstr>Criterion-Referenced Assessments</vt:lpstr>
      <vt:lpstr>Why Multiple-Choice Items?</vt:lpstr>
      <vt:lpstr>The Role of Teachers in the Assessment Process</vt:lpstr>
      <vt:lpstr>The mechanics of a  multiple-choice item</vt:lpstr>
      <vt:lpstr>Item Stem</vt:lpstr>
      <vt:lpstr>Options (distractors)</vt:lpstr>
      <vt:lpstr>General Rules</vt:lpstr>
      <vt:lpstr>Writing and formatting items</vt:lpstr>
      <vt:lpstr>Improving items</vt:lpstr>
      <vt:lpstr>Improving items continued…</vt:lpstr>
      <vt:lpstr>PowerPoint Presentation</vt:lpstr>
      <vt:lpstr>Examples of Bloom’s Classification</vt:lpstr>
      <vt:lpstr>Bloom’s classification continued…</vt:lpstr>
      <vt:lpstr>The expertise of teachers and their engagement in making  connections between curriculum,  instruction, and assessment has  contributed greatly to the advance of  student achievement.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DEVELOPMENT WORKSHOP</dc:title>
  <dc:creator>Patricia</dc:creator>
  <cp:lastModifiedBy>Bowersock, Kathy</cp:lastModifiedBy>
  <cp:revision>1</cp:revision>
  <dcterms:created xsi:type="dcterms:W3CDTF">2019-08-06T20:43:32Z</dcterms:created>
  <dcterms:modified xsi:type="dcterms:W3CDTF">2023-10-11T18:36:48Z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2019-08-06T00:00:00Z</vt:filetime>
  </property>
  <property fmtid="{D5CDD505-2E9C-101B-9397-08002B2CF9AE}" pid="5" name="ContentTypeId">
    <vt:lpwstr>0x010100228F55A438CAA749BFA79916C5F1DD64</vt:lpwstr>
  </property>
</Properties>
</file>