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61" r:id="rId2"/>
    <p:sldMasterId id="2147483798" r:id="rId3"/>
    <p:sldMasterId id="2147483809" r:id="rId4"/>
  </p:sldMasterIdLst>
  <p:notesMasterIdLst>
    <p:notesMasterId r:id="rId46"/>
  </p:notesMasterIdLst>
  <p:sldIdLst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24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2" r:id="rId22"/>
    <p:sldId id="293" r:id="rId23"/>
    <p:sldId id="303" r:id="rId24"/>
    <p:sldId id="305" r:id="rId25"/>
    <p:sldId id="306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30" r:id="rId41"/>
    <p:sldId id="322" r:id="rId42"/>
    <p:sldId id="323" r:id="rId43"/>
    <p:sldId id="271" r:id="rId44"/>
    <p:sldId id="27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851C-FB5D-AA03-FDA6-B43E34D50CCE}" name="Ahumada, Audra" initials="AA" userId="S::Audra.Ahumada@azed.gov::72056b32-8706-4619-a11a-0655e412a03c" providerId="AD"/>
  <p188:author id="{9C43ED9E-164E-8B4C-42B9-177BDD1100EF}" name="Sabiha Klepk" initials="SK" userId="S::Sabiha.Klepk@azed.gov::06c5fec1-5a26-49d5-a433-9a66135e0611" providerId="AD"/>
  <p188:author id="{4822F7A1-3949-5B64-8B95-B4F45B46230C}" name="Ahumada, Audra" initials="AA" userId="S::audra.ahumada@azed.gov::72056b32-8706-4619-a11a-0655e412a0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72"/>
    <a:srgbClr val="FFFFFF"/>
    <a:srgbClr val="910048"/>
    <a:srgbClr val="CB6015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2908F-82A2-4F4F-8BC4-1959BB7037C2}" v="25" dt="2023-10-11T19:32:20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1EDB-C498-496B-8A66-93A5F9EA6A0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4DBC0-D055-41DC-BD7F-75C8C5D3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10301-5976-4F61-B568-5DF4332C0A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039F2-F89F-49F3-BB0F-1B9BA96D25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3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DE Logo Blue Bkgr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" y="4477899"/>
            <a:ext cx="12192000" cy="2407811"/>
          </a:xfrm>
          <a:prstGeom prst="rect">
            <a:avLst/>
          </a:prstGeom>
          <a:solidFill>
            <a:srgbClr val="002D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cap="all" spc="-38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rgbClr val="012169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B7B0FF-4DC9-477E-A213-C276C7F23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97280" y="4521200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3D5BCC5-4FD8-44A7-E6C1-E835C6831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8849" y="972751"/>
            <a:ext cx="1716519" cy="168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11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1838038"/>
            <a:ext cx="10058400" cy="2487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cap="all" spc="-38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rgbClr val="012169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noProof="0"/>
              <a:t>Click to edit presenter details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B7B0FF-4DC9-477E-A213-C276C7F23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7280" y="4521200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CA90912-CDF9-EA9C-9655-706FE7888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6089" y="285030"/>
            <a:ext cx="1401827" cy="10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DE ASM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838038"/>
            <a:ext cx="10058400" cy="2487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cap="all" spc="-38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rgbClr val="012169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B7B0FF-4DC9-477E-A213-C276C7F23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7280" y="4521200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 descr="Arizona Department of Education Assessments Banner">
            <a:extLst>
              <a:ext uri="{FF2B5EF4-FFF2-40B4-BE49-F238E27FC236}">
                <a16:creationId xmlns:a16="http://schemas.microsoft.com/office/drawing/2014/main" id="{49811F3D-ED16-4995-D35C-2086518395E9}"/>
              </a:ext>
            </a:extLst>
          </p:cNvPr>
          <p:cNvGrpSpPr/>
          <p:nvPr userDrawn="1"/>
        </p:nvGrpSpPr>
        <p:grpSpPr>
          <a:xfrm>
            <a:off x="3126757" y="311308"/>
            <a:ext cx="5382787" cy="1231106"/>
            <a:chOff x="918857" y="129567"/>
            <a:chExt cx="4037090" cy="12311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E389B7-640A-05A2-31B9-690CABF85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857" y="129567"/>
              <a:ext cx="989065" cy="9219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06C7B5-8EE2-9DBC-DF12-42F7164F7767}"/>
                </a:ext>
              </a:extLst>
            </p:cNvPr>
            <p:cNvSpPr txBox="1"/>
            <p:nvPr/>
          </p:nvSpPr>
          <p:spPr>
            <a:xfrm>
              <a:off x="1005121" y="129567"/>
              <a:ext cx="395082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</a:rPr>
                <a:t>	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D72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</a:rPr>
                <a:t>ARIZONA DEPARTMENT OF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-100" normalizeH="0" baseline="0" noProof="0" dirty="0">
                  <a:ln>
                    <a:noFill/>
                  </a:ln>
                  <a:solidFill>
                    <a:srgbClr val="002C71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</a:rPr>
                <a:t>	EDUCATION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-60" normalizeH="0" baseline="0" noProof="0" dirty="0">
                  <a:ln>
                    <a:noFill/>
                  </a:ln>
                  <a:solidFill>
                    <a:srgbClr val="CA5F14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</a:rPr>
                <a:t>	</a:t>
              </a:r>
              <a:r>
                <a:rPr kumimoji="0" lang="en-US" sz="2400" b="1" i="0" u="none" strike="noStrike" kern="0" cap="none" spc="-60" normalizeH="0" baseline="0" noProof="0" dirty="0">
                  <a:ln>
                    <a:noFill/>
                  </a:ln>
                  <a:solidFill>
                    <a:srgbClr val="CA5F14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</a:rPr>
                <a:t>ASSESSMENTS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78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FE4D-9633-46A1-B05A-F5CE0D53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FD843-873E-4DE3-B7C0-3462DD0E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57FCF-9733-4DA0-B594-F172695D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206DB-7A53-495F-BDA5-3C3AD2FB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4D69-2109-48F9-A00A-179699D02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1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2079-4EA6-4070-A506-9108994E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8F7C0-A974-46E4-91CA-77EC4303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3B16B-C7E5-47D7-8D37-83360862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6C092-D3B9-4C98-9188-CC95AF04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6C556-8FBF-430B-86A7-8C6D5D3F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4D69-2109-48F9-A00A-179699D02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638A-BDEC-426F-96C9-655B5A98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059"/>
            <a:ext cx="10515600" cy="9855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3FB7A-1EFC-432A-BE61-CD36B653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0C15D-6046-49BC-B3BF-3F5231C7F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6EAE2-0409-41C6-A4B1-79EACA5D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484AF-9C33-4C48-B5B9-735752F6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28488-9442-4F76-8DAC-16EED131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4D69-2109-48F9-A00A-179699D02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2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8C90-0DFD-4660-9007-5B459005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B7010-3E86-47DA-9B8E-5AD39CBB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51F63-5F29-4D14-BB8F-33A80536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542F3-D476-4265-9227-2FFA9F12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F0E51-009F-47AB-BC33-065C0913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4D69-2109-48F9-A00A-179699D02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DE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" y="4477899"/>
            <a:ext cx="12192000" cy="2407811"/>
          </a:xfrm>
          <a:prstGeom prst="rect">
            <a:avLst/>
          </a:prstGeom>
          <a:solidFill>
            <a:srgbClr val="002D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cap="all" spc="-38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rgbClr val="012169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B7B0FF-4DC9-477E-A213-C276C7F23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97280" y="4521200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3D5BCC5-4FD8-44A7-E6C1-E835C6831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8849" y="972751"/>
            <a:ext cx="1716519" cy="168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38197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217871" y="2"/>
            <a:ext cx="3599236" cy="6857999"/>
          </a:xfrm>
          <a:prstGeom prst="rect">
            <a:avLst/>
          </a:prstGeom>
          <a:solidFill>
            <a:srgbClr val="0121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cap="all" spc="-38" baseline="0">
                <a:solidFill>
                  <a:srgbClr val="002D72"/>
                </a:solidFill>
              </a:defRPr>
            </a:lvl1pPr>
          </a:lstStyle>
          <a:p>
            <a:r>
              <a:rPr lang="en-US" noProof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D5A684-5D4E-4368-B18F-1BAD0C1D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97280" y="4521200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90998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" y="0"/>
            <a:ext cx="3351057" cy="6858000"/>
          </a:xfrm>
          <a:prstGeom prst="rect">
            <a:avLst/>
          </a:prstGeom>
          <a:solidFill>
            <a:srgbClr val="002D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02D72"/>
                </a:solidFill>
              </a:defRPr>
            </a:lvl1pPr>
          </a:lstStyle>
          <a:p>
            <a:r>
              <a:rPr lang="en-US" noProof="0"/>
              <a:t>CLICK TO enter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12169"/>
                </a:solidFill>
              </a:defRPr>
            </a:lvl1pPr>
            <a:lvl2pPr>
              <a:defRPr>
                <a:solidFill>
                  <a:srgbClr val="012169"/>
                </a:solidFill>
              </a:defRPr>
            </a:lvl2pPr>
            <a:lvl3pPr>
              <a:defRPr>
                <a:solidFill>
                  <a:srgbClr val="012169"/>
                </a:solidFill>
              </a:defRPr>
            </a:lvl3pPr>
            <a:lvl4pPr>
              <a:defRPr>
                <a:solidFill>
                  <a:srgbClr val="012169"/>
                </a:solidFill>
              </a:defRPr>
            </a:lvl4pPr>
            <a:lvl5pPr>
              <a:defRPr>
                <a:solidFill>
                  <a:srgbClr val="012169"/>
                </a:solidFill>
              </a:defRPr>
            </a:lvl5pPr>
          </a:lstStyle>
          <a:p>
            <a:pPr lvl="0"/>
            <a:r>
              <a:rPr lang="en-US" noProof="0"/>
              <a:t>Click to enter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769928-17AD-4691-9A2E-4DACD7B2F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97280" y="1844675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52884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0121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rgbClr val="002D7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6"/>
            <a:ext cx="4639736" cy="2910821"/>
          </a:xfrm>
        </p:spPr>
        <p:txBody>
          <a:bodyPr>
            <a:normAutofit/>
          </a:bodyPr>
          <a:lstStyle>
            <a:lvl1pPr>
              <a:defRPr sz="1200">
                <a:solidFill>
                  <a:srgbClr val="002D72"/>
                </a:solidFill>
              </a:defRPr>
            </a:lvl1pPr>
            <a:lvl2pPr>
              <a:defRPr sz="1050">
                <a:solidFill>
                  <a:srgbClr val="002D72"/>
                </a:solidFill>
              </a:defRPr>
            </a:lvl2pPr>
            <a:lvl3pPr>
              <a:defRPr sz="825">
                <a:solidFill>
                  <a:srgbClr val="002D72"/>
                </a:solidFill>
              </a:defRPr>
            </a:lvl3pPr>
            <a:lvl4pPr>
              <a:defRPr sz="825">
                <a:solidFill>
                  <a:srgbClr val="002D72"/>
                </a:solidFill>
              </a:defRPr>
            </a:lvl4pPr>
            <a:lvl5pPr>
              <a:defRPr sz="825">
                <a:solidFill>
                  <a:srgbClr val="002D7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rgbClr val="002D7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5"/>
            <a:ext cx="4639736" cy="2910821"/>
          </a:xfrm>
        </p:spPr>
        <p:txBody>
          <a:bodyPr>
            <a:normAutofit/>
          </a:bodyPr>
          <a:lstStyle>
            <a:lvl1pPr>
              <a:defRPr sz="1200">
                <a:solidFill>
                  <a:srgbClr val="002D72"/>
                </a:solidFill>
              </a:defRPr>
            </a:lvl1pPr>
            <a:lvl2pPr>
              <a:defRPr sz="1050">
                <a:solidFill>
                  <a:srgbClr val="002D72"/>
                </a:solidFill>
              </a:defRPr>
            </a:lvl2pPr>
            <a:lvl3pPr>
              <a:defRPr sz="825">
                <a:solidFill>
                  <a:srgbClr val="002D72"/>
                </a:solidFill>
              </a:defRPr>
            </a:lvl3pPr>
            <a:lvl4pPr>
              <a:defRPr sz="825">
                <a:solidFill>
                  <a:srgbClr val="002D72"/>
                </a:solidFill>
              </a:defRPr>
            </a:lvl4pPr>
            <a:lvl5pPr>
              <a:defRPr sz="825">
                <a:solidFill>
                  <a:srgbClr val="002D7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77F152-0E07-48FC-905E-6AF065D14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1239" y="2152650"/>
            <a:ext cx="9525" cy="3716444"/>
          </a:xfrm>
          <a:prstGeom prst="line">
            <a:avLst/>
          </a:prstGeom>
          <a:ln w="76200">
            <a:solidFill>
              <a:srgbClr val="CB6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6477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217871" y="2"/>
            <a:ext cx="3599236" cy="6857999"/>
          </a:xfrm>
          <a:prstGeom prst="rect">
            <a:avLst/>
          </a:prstGeom>
          <a:solidFill>
            <a:srgbClr val="002D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cap="all" spc="-38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D5A684-5D4E-4368-B18F-1BAD0C1D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97280" y="4521200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1418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0121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/>
        </p:nvSpPr>
        <p:spPr>
          <a:xfrm>
            <a:off x="609600" y="633875"/>
            <a:ext cx="109728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745E58-0DF6-44D8-95AA-57ACC4E2355C}"/>
              </a:ext>
            </a:extLst>
          </p:cNvPr>
          <p:cNvCxnSpPr>
            <a:cxnSpLocks/>
          </p:cNvCxnSpPr>
          <p:nvPr/>
        </p:nvCxnSpPr>
        <p:spPr>
          <a:xfrm>
            <a:off x="1066800" y="1806575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800" y="2262915"/>
            <a:ext cx="1645920" cy="2103120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4755533"/>
            <a:ext cx="1645920" cy="100584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35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5534A543-7755-4ADD-9BE4-A8F420C577F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69920" y="2262915"/>
            <a:ext cx="1645920" cy="2103120"/>
          </a:xfrm>
          <a:solidFill>
            <a:srgbClr val="EDEFF7"/>
          </a:solidFill>
        </p:spPr>
        <p:txBody>
          <a:bodyPr anchor="ctr"/>
          <a:lstStyle>
            <a:lvl1pPr algn="ctr">
              <a:defRPr i="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6159920-345B-48DF-AFD4-A4917DDCAF24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200399" y="4755533"/>
            <a:ext cx="1645920" cy="100584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35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01F1FC2B-9980-467B-94D2-4F232C5478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3040" y="2262915"/>
            <a:ext cx="1645920" cy="2103120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5628143-AD47-43AC-A5DD-AC9B87C23AB0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5303519" y="4755533"/>
            <a:ext cx="1645920" cy="100584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35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78BAD77-B85F-4A84-AE4C-521B3DD518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76160" y="2262915"/>
            <a:ext cx="1645920" cy="2103120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D90362B-1340-444D-8BEF-59A4B7446A0D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406639" y="4755533"/>
            <a:ext cx="1645920" cy="100584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35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217F406-1DF4-4F35-B2C7-63437CFFF9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79280" y="2262915"/>
            <a:ext cx="1645920" cy="2103120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2147F409-F2FE-45B0-9A8D-40AC40699EA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9509760" y="4755533"/>
            <a:ext cx="1645920" cy="100584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35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Name Goes Here</a:t>
            </a:r>
          </a:p>
        </p:txBody>
      </p:sp>
    </p:spTree>
    <p:extLst>
      <p:ext uri="{BB962C8B-B14F-4D97-AF65-F5344CB8AC3E}">
        <p14:creationId xmlns:p14="http://schemas.microsoft.com/office/powerpoint/2010/main" val="740811227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1195755" cy="6858000"/>
          </a:xfrm>
          <a:prstGeom prst="rect">
            <a:avLst/>
          </a:prstGeom>
          <a:solidFill>
            <a:srgbClr val="0121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2" y="633875"/>
            <a:ext cx="10921999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386319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02D72"/>
                </a:solidFill>
              </a:defRPr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9"/>
            <a:ext cx="4386333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200">
                <a:solidFill>
                  <a:srgbClr val="002D72"/>
                </a:solidFill>
              </a:defRPr>
            </a:lvl1pPr>
            <a:lvl2pPr marL="150876" indent="0">
              <a:buClr>
                <a:schemeClr val="tx1"/>
              </a:buClr>
              <a:buFont typeface="Arial" panose="020B0604020202020204" pitchFamily="34" charset="0"/>
              <a:buNone/>
              <a:defRPr sz="1050">
                <a:solidFill>
                  <a:srgbClr val="002D72"/>
                </a:solidFill>
              </a:defRPr>
            </a:lvl2pPr>
            <a:lvl3pPr marL="288036" indent="0">
              <a:buClr>
                <a:schemeClr val="tx1"/>
              </a:buClr>
              <a:buFont typeface="Arial" panose="020B0604020202020204" pitchFamily="34" charset="0"/>
              <a:buNone/>
              <a:defRPr sz="825">
                <a:solidFill>
                  <a:srgbClr val="002D72"/>
                </a:solidFill>
              </a:defRPr>
            </a:lvl3pPr>
            <a:lvl4pPr marL="425196" indent="0">
              <a:buClr>
                <a:schemeClr val="tx1"/>
              </a:buClr>
              <a:buFont typeface="Arial" panose="020B0604020202020204" pitchFamily="34" charset="0"/>
              <a:buNone/>
              <a:defRPr sz="825">
                <a:solidFill>
                  <a:srgbClr val="002D72"/>
                </a:solidFill>
              </a:defRPr>
            </a:lvl4pPr>
            <a:lvl5pPr marL="562356" indent="0">
              <a:buClr>
                <a:schemeClr val="tx1"/>
              </a:buClr>
              <a:buFont typeface="Arial" panose="020B0604020202020204" pitchFamily="34" charset="0"/>
              <a:buNone/>
              <a:defRPr sz="825">
                <a:solidFill>
                  <a:srgbClr val="002D7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9915" y="633877"/>
            <a:ext cx="4947084" cy="5591175"/>
          </a:xfrm>
          <a:solidFill>
            <a:srgbClr val="012169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D0BCA4-83A0-4644-ACED-FA39BCBF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942870"/>
            <a:ext cx="0" cy="4972258"/>
          </a:xfrm>
          <a:prstGeom prst="line">
            <a:avLst/>
          </a:prstGeom>
          <a:ln w="76200">
            <a:solidFill>
              <a:srgbClr val="CB6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811095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121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3135207"/>
            <a:ext cx="4363720" cy="97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600" cap="all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add text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31001" y="831288"/>
            <a:ext cx="4363715" cy="5195425"/>
          </a:xfrm>
        </p:spPr>
        <p:txBody>
          <a:bodyPr anchor="ctr">
            <a:normAutofit/>
          </a:bodyPr>
          <a:lstStyle>
            <a:lvl1pPr marL="0" indent="0">
              <a:buClr>
                <a:schemeClr val="tx1"/>
              </a:buClr>
              <a:buFontTx/>
              <a:buNone/>
              <a:defRPr sz="1200">
                <a:solidFill>
                  <a:srgbClr val="012169"/>
                </a:solidFill>
              </a:defRPr>
            </a:lvl1pPr>
            <a:lvl2pPr marL="150876" indent="0">
              <a:buClr>
                <a:schemeClr val="tx1"/>
              </a:buClr>
              <a:buFont typeface="+mj-lt"/>
              <a:buNone/>
              <a:defRPr sz="1050"/>
            </a:lvl2pPr>
            <a:lvl3pPr marL="459486" indent="-171450">
              <a:buClr>
                <a:schemeClr val="tx1"/>
              </a:buClr>
              <a:buFont typeface="+mj-lt"/>
              <a:buAutoNum type="arabicPeriod"/>
              <a:defRPr sz="825"/>
            </a:lvl3pPr>
            <a:lvl4pPr marL="596646" indent="-171450">
              <a:buClr>
                <a:schemeClr val="tx1"/>
              </a:buClr>
              <a:buFont typeface="+mj-lt"/>
              <a:buAutoNum type="arabicPeriod"/>
              <a:defRPr sz="825"/>
            </a:lvl4pPr>
            <a:lvl5pPr marL="733806" indent="-171450">
              <a:buClr>
                <a:schemeClr val="tx1"/>
              </a:buClr>
              <a:buFont typeface="+mj-lt"/>
              <a:buAutoNum type="arabicPeriod"/>
              <a:defRPr sz="825"/>
            </a:lvl5pPr>
          </a:lstStyle>
          <a:p>
            <a:pPr lvl="1"/>
            <a:r>
              <a:rPr lang="en-US" noProof="0"/>
              <a:t>Quote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999567"/>
            <a:ext cx="0" cy="4858871"/>
          </a:xfrm>
          <a:prstGeom prst="line">
            <a:avLst/>
          </a:prstGeom>
          <a:ln w="76200">
            <a:solidFill>
              <a:srgbClr val="CB6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047332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rgbClr val="0121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722" y="752475"/>
            <a:ext cx="5067287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717" y="1714501"/>
            <a:ext cx="5067283" cy="439102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200">
                <a:solidFill>
                  <a:srgbClr val="012169"/>
                </a:solidFill>
              </a:defRPr>
            </a:lvl1pPr>
            <a:lvl2pPr marL="288036" indent="-13716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12169"/>
                </a:solidFill>
              </a:defRPr>
            </a:lvl2pPr>
            <a:lvl3pPr marL="42519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3pPr>
            <a:lvl4pPr marL="56235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4pPr>
            <a:lvl5pPr marL="69951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6995" y="752475"/>
            <a:ext cx="5067288" cy="535305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200">
                <a:solidFill>
                  <a:srgbClr val="012169"/>
                </a:solidFill>
              </a:defRPr>
            </a:lvl1pPr>
            <a:lvl2pPr marL="288036" indent="-13716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12169"/>
                </a:solidFill>
              </a:defRPr>
            </a:lvl2pPr>
            <a:lvl3pPr marL="42519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3pPr>
            <a:lvl4pPr marL="56235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4pPr>
            <a:lvl5pPr marL="69951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3E70F-0A11-41B9-A97A-F6F31128E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752475"/>
            <a:ext cx="0" cy="5353050"/>
          </a:xfrm>
          <a:prstGeom prst="line">
            <a:avLst/>
          </a:prstGeom>
          <a:ln w="76200">
            <a:solidFill>
              <a:srgbClr val="CB6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986759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93581" y="0"/>
            <a:ext cx="1198419" cy="6858000"/>
          </a:xfrm>
          <a:prstGeom prst="rect">
            <a:avLst/>
          </a:prstGeom>
          <a:solidFill>
            <a:srgbClr val="002D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2" y="603252"/>
            <a:ext cx="10921999" cy="3294019"/>
          </a:xfrm>
          <a:solidFill>
            <a:srgbClr val="FFFFFF"/>
          </a:solid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rgbClr val="012169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DECBB2-E629-4E77-9838-780DF2D5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97279" y="4121150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986644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" y="0"/>
            <a:ext cx="3351057" cy="6858000"/>
          </a:xfrm>
          <a:prstGeom prst="rect">
            <a:avLst/>
          </a:prstGeom>
          <a:solidFill>
            <a:srgbClr val="002D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02D72"/>
                </a:solidFill>
              </a:defRPr>
            </a:lvl1pPr>
          </a:lstStyle>
          <a:p>
            <a:r>
              <a:rPr lang="en-US" noProof="0"/>
              <a:t>CLICK TO enter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12169"/>
                </a:solidFill>
              </a:defRPr>
            </a:lvl1pPr>
            <a:lvl2pPr>
              <a:defRPr>
                <a:solidFill>
                  <a:srgbClr val="012169"/>
                </a:solidFill>
              </a:defRPr>
            </a:lvl2pPr>
            <a:lvl3pPr>
              <a:defRPr>
                <a:solidFill>
                  <a:srgbClr val="012169"/>
                </a:solidFill>
              </a:defRPr>
            </a:lvl3pPr>
            <a:lvl4pPr>
              <a:defRPr>
                <a:solidFill>
                  <a:srgbClr val="012169"/>
                </a:solidFill>
              </a:defRPr>
            </a:lvl4pPr>
            <a:lvl5pPr>
              <a:defRPr>
                <a:solidFill>
                  <a:srgbClr val="012169"/>
                </a:solidFill>
              </a:defRPr>
            </a:lvl5pPr>
          </a:lstStyle>
          <a:p>
            <a:pPr lvl="0"/>
            <a:r>
              <a:rPr lang="en-US" noProof="0"/>
              <a:t>Click to enter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769928-17AD-4691-9A2E-4DACD7B2F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97280" y="1844675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5288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" y="0"/>
            <a:ext cx="3351057" cy="6858000"/>
          </a:xfrm>
          <a:prstGeom prst="rect">
            <a:avLst/>
          </a:prstGeom>
          <a:solidFill>
            <a:srgbClr val="002D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enter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12169"/>
                </a:solidFill>
              </a:defRPr>
            </a:lvl1pPr>
            <a:lvl2pPr>
              <a:defRPr>
                <a:solidFill>
                  <a:srgbClr val="012169"/>
                </a:solidFill>
              </a:defRPr>
            </a:lvl2pPr>
            <a:lvl3pPr>
              <a:defRPr>
                <a:solidFill>
                  <a:srgbClr val="012169"/>
                </a:solidFill>
              </a:defRPr>
            </a:lvl3pPr>
            <a:lvl4pPr>
              <a:defRPr>
                <a:solidFill>
                  <a:srgbClr val="012169"/>
                </a:solidFill>
              </a:defRPr>
            </a:lvl4pPr>
            <a:lvl5pPr>
              <a:defRPr>
                <a:solidFill>
                  <a:srgbClr val="012169"/>
                </a:solidFill>
              </a:defRPr>
            </a:lvl5pPr>
          </a:lstStyle>
          <a:p>
            <a:pPr lvl="0"/>
            <a:r>
              <a:rPr lang="en-US" noProof="0"/>
              <a:t>Click to enter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769928-17AD-4691-9A2E-4DACD7B2F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97280" y="1844675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00626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002D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6"/>
            <a:ext cx="4639736" cy="2910821"/>
          </a:xfrm>
        </p:spPr>
        <p:txBody>
          <a:bodyPr>
            <a:normAutofit/>
          </a:bodyPr>
          <a:lstStyle>
            <a:lvl1pPr>
              <a:defRPr sz="1200">
                <a:solidFill>
                  <a:srgbClr val="012169"/>
                </a:solidFill>
              </a:defRPr>
            </a:lvl1pPr>
            <a:lvl2pPr>
              <a:defRPr sz="1050">
                <a:solidFill>
                  <a:srgbClr val="012169"/>
                </a:solidFill>
              </a:defRPr>
            </a:lvl2pPr>
            <a:lvl3pPr>
              <a:defRPr sz="825">
                <a:solidFill>
                  <a:srgbClr val="012169"/>
                </a:solidFill>
              </a:defRPr>
            </a:lvl3pPr>
            <a:lvl4pPr>
              <a:defRPr sz="825">
                <a:solidFill>
                  <a:srgbClr val="012169"/>
                </a:solidFill>
              </a:defRPr>
            </a:lvl4pPr>
            <a:lvl5pPr>
              <a:defRPr sz="825">
                <a:solidFill>
                  <a:srgbClr val="012169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5"/>
            <a:ext cx="4639736" cy="2910821"/>
          </a:xfrm>
        </p:spPr>
        <p:txBody>
          <a:bodyPr>
            <a:normAutofit/>
          </a:bodyPr>
          <a:lstStyle>
            <a:lvl1pPr>
              <a:defRPr sz="1200">
                <a:solidFill>
                  <a:srgbClr val="012169"/>
                </a:solidFill>
              </a:defRPr>
            </a:lvl1pPr>
            <a:lvl2pPr>
              <a:defRPr sz="1050">
                <a:solidFill>
                  <a:srgbClr val="012169"/>
                </a:solidFill>
              </a:defRPr>
            </a:lvl2pPr>
            <a:lvl3pPr>
              <a:defRPr sz="825">
                <a:solidFill>
                  <a:srgbClr val="012169"/>
                </a:solidFill>
              </a:defRPr>
            </a:lvl3pPr>
            <a:lvl4pPr>
              <a:defRPr sz="825">
                <a:solidFill>
                  <a:srgbClr val="012169"/>
                </a:solidFill>
              </a:defRPr>
            </a:lvl4pPr>
            <a:lvl5pPr>
              <a:defRPr sz="825">
                <a:solidFill>
                  <a:srgbClr val="012169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77F152-0E07-48FC-905E-6AF065D14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1239" y="2152650"/>
            <a:ext cx="9525" cy="3716444"/>
          </a:xfrm>
          <a:prstGeom prst="line">
            <a:avLst/>
          </a:prstGeom>
          <a:ln w="76200">
            <a:solidFill>
              <a:srgbClr val="CB6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8826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/>
        </p:nvSpPr>
        <p:spPr>
          <a:xfrm>
            <a:off x="1" y="3456709"/>
            <a:ext cx="12192000" cy="3429000"/>
          </a:xfrm>
          <a:prstGeom prst="rect">
            <a:avLst/>
          </a:prstGeom>
          <a:solidFill>
            <a:srgbClr val="002D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/>
        </p:nvSpPr>
        <p:spPr>
          <a:xfrm>
            <a:off x="609600" y="633875"/>
            <a:ext cx="109728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745E58-0DF6-44D8-95AA-57ACC4E2355C}"/>
              </a:ext>
            </a:extLst>
          </p:cNvPr>
          <p:cNvCxnSpPr>
            <a:cxnSpLocks/>
          </p:cNvCxnSpPr>
          <p:nvPr/>
        </p:nvCxnSpPr>
        <p:spPr>
          <a:xfrm>
            <a:off x="1066800" y="1806575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800" y="2262915"/>
            <a:ext cx="1645920" cy="2103120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4755533"/>
            <a:ext cx="1645920" cy="100584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35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5534A543-7755-4ADD-9BE4-A8F420C577F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69920" y="2262915"/>
            <a:ext cx="1645920" cy="2103120"/>
          </a:xfrm>
          <a:solidFill>
            <a:srgbClr val="EDEFF7"/>
          </a:solidFill>
        </p:spPr>
        <p:txBody>
          <a:bodyPr anchor="ctr"/>
          <a:lstStyle>
            <a:lvl1pPr algn="ctr">
              <a:defRPr i="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6159920-345B-48DF-AFD4-A4917DDCAF24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200399" y="4755533"/>
            <a:ext cx="1645920" cy="100584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35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01F1FC2B-9980-467B-94D2-4F232C5478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3040" y="2262915"/>
            <a:ext cx="1645920" cy="2103120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5628143-AD47-43AC-A5DD-AC9B87C23AB0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5303519" y="4755533"/>
            <a:ext cx="1645920" cy="100584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35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78BAD77-B85F-4A84-AE4C-521B3DD518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76160" y="2262915"/>
            <a:ext cx="1645920" cy="2103120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D90362B-1340-444D-8BEF-59A4B7446A0D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406639" y="4755533"/>
            <a:ext cx="1645920" cy="100584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35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217F406-1DF4-4F35-B2C7-63437CFFF9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79280" y="2262915"/>
            <a:ext cx="1645920" cy="2103120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2147F409-F2FE-45B0-9A8D-40AC40699EA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9509760" y="4755533"/>
            <a:ext cx="1645920" cy="100584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350" cap="all" baseline="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42153471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1195755" cy="6858000"/>
          </a:xfrm>
          <a:prstGeom prst="rect">
            <a:avLst/>
          </a:prstGeom>
          <a:solidFill>
            <a:srgbClr val="0121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2" y="633875"/>
            <a:ext cx="10921999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386319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9"/>
            <a:ext cx="4386333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200">
                <a:solidFill>
                  <a:srgbClr val="012169"/>
                </a:solidFill>
              </a:defRPr>
            </a:lvl1pPr>
            <a:lvl2pPr marL="150876" indent="0">
              <a:buClr>
                <a:schemeClr val="tx1"/>
              </a:buClr>
              <a:buFont typeface="Arial" panose="020B0604020202020204" pitchFamily="34" charset="0"/>
              <a:buNone/>
              <a:defRPr sz="1050">
                <a:solidFill>
                  <a:srgbClr val="012169"/>
                </a:solidFill>
              </a:defRPr>
            </a:lvl2pPr>
            <a:lvl3pPr marL="288036" indent="0">
              <a:buClr>
                <a:schemeClr val="tx1"/>
              </a:buClr>
              <a:buFont typeface="Arial" panose="020B0604020202020204" pitchFamily="34" charset="0"/>
              <a:buNone/>
              <a:defRPr sz="825">
                <a:solidFill>
                  <a:srgbClr val="012169"/>
                </a:solidFill>
              </a:defRPr>
            </a:lvl3pPr>
            <a:lvl4pPr marL="425196" indent="0">
              <a:buClr>
                <a:schemeClr val="tx1"/>
              </a:buClr>
              <a:buFont typeface="Arial" panose="020B0604020202020204" pitchFamily="34" charset="0"/>
              <a:buNone/>
              <a:defRPr sz="825">
                <a:solidFill>
                  <a:srgbClr val="012169"/>
                </a:solidFill>
              </a:defRPr>
            </a:lvl4pPr>
            <a:lvl5pPr marL="562356" indent="0">
              <a:buClr>
                <a:schemeClr val="tx1"/>
              </a:buClr>
              <a:buFont typeface="Arial" panose="020B0604020202020204" pitchFamily="34" charset="0"/>
              <a:buNone/>
              <a:defRPr sz="825">
                <a:solidFill>
                  <a:srgbClr val="012169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9915" y="633877"/>
            <a:ext cx="4947084" cy="5591175"/>
          </a:xfrm>
          <a:solidFill>
            <a:srgbClr val="012169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D0BCA4-83A0-4644-ACED-FA39BCBF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942870"/>
            <a:ext cx="0" cy="4972258"/>
          </a:xfrm>
          <a:prstGeom prst="line">
            <a:avLst/>
          </a:prstGeom>
          <a:ln w="76200">
            <a:solidFill>
              <a:srgbClr val="CB6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18655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121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3135207"/>
            <a:ext cx="4363720" cy="97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600" cap="all" baseline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enter text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31001" y="831288"/>
            <a:ext cx="4363715" cy="5195425"/>
          </a:xfrm>
        </p:spPr>
        <p:txBody>
          <a:bodyPr anchor="ctr">
            <a:normAutofit/>
          </a:bodyPr>
          <a:lstStyle>
            <a:lvl1pPr marL="0" indent="0">
              <a:buClr>
                <a:schemeClr val="tx1"/>
              </a:buClr>
              <a:buFontTx/>
              <a:buNone/>
              <a:defRPr sz="1200">
                <a:solidFill>
                  <a:srgbClr val="012169"/>
                </a:solidFill>
              </a:defRPr>
            </a:lvl1pPr>
            <a:lvl2pPr marL="150876" indent="0">
              <a:buClr>
                <a:schemeClr val="tx1"/>
              </a:buClr>
              <a:buFont typeface="+mj-lt"/>
              <a:buNone/>
              <a:defRPr sz="1050"/>
            </a:lvl2pPr>
            <a:lvl3pPr marL="459486" indent="-171450">
              <a:buClr>
                <a:schemeClr val="tx1"/>
              </a:buClr>
              <a:buFont typeface="+mj-lt"/>
              <a:buAutoNum type="arabicPeriod"/>
              <a:defRPr sz="825"/>
            </a:lvl3pPr>
            <a:lvl4pPr marL="596646" indent="-171450">
              <a:buClr>
                <a:schemeClr val="tx1"/>
              </a:buClr>
              <a:buFont typeface="+mj-lt"/>
              <a:buAutoNum type="arabicPeriod"/>
              <a:defRPr sz="825"/>
            </a:lvl4pPr>
            <a:lvl5pPr marL="733806" indent="-171450">
              <a:buClr>
                <a:schemeClr val="tx1"/>
              </a:buClr>
              <a:buFont typeface="+mj-lt"/>
              <a:buAutoNum type="arabicPeriod"/>
              <a:defRPr sz="825"/>
            </a:lvl5pPr>
          </a:lstStyle>
          <a:p>
            <a:pPr lvl="1"/>
            <a:r>
              <a:rPr lang="en-US" noProof="0"/>
              <a:t>Quote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999567"/>
            <a:ext cx="0" cy="4858871"/>
          </a:xfrm>
          <a:prstGeom prst="line">
            <a:avLst/>
          </a:prstGeom>
          <a:ln w="76200">
            <a:solidFill>
              <a:srgbClr val="CB6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71812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rgbClr val="002D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722" y="752475"/>
            <a:ext cx="5067287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717" y="1714501"/>
            <a:ext cx="5067283" cy="439102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200">
                <a:solidFill>
                  <a:srgbClr val="012169"/>
                </a:solidFill>
              </a:defRPr>
            </a:lvl1pPr>
            <a:lvl2pPr marL="288036" indent="-13716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12169"/>
                </a:solidFill>
              </a:defRPr>
            </a:lvl2pPr>
            <a:lvl3pPr marL="42519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3pPr>
            <a:lvl4pPr marL="56235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4pPr>
            <a:lvl5pPr marL="69951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6995" y="752475"/>
            <a:ext cx="5067288" cy="535305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200">
                <a:solidFill>
                  <a:srgbClr val="012169"/>
                </a:solidFill>
              </a:defRPr>
            </a:lvl1pPr>
            <a:lvl2pPr marL="288036" indent="-13716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12169"/>
                </a:solidFill>
              </a:defRPr>
            </a:lvl2pPr>
            <a:lvl3pPr marL="42519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3pPr>
            <a:lvl4pPr marL="56235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4pPr>
            <a:lvl5pPr marL="699516" indent="-137160">
              <a:buClr>
                <a:schemeClr val="tx1"/>
              </a:buClr>
              <a:buFont typeface="Arial" panose="020B0604020202020204" pitchFamily="34" charset="0"/>
              <a:buChar char="•"/>
              <a:defRPr sz="825">
                <a:solidFill>
                  <a:srgbClr val="012169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3E70F-0A11-41B9-A97A-F6F31128E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752475"/>
            <a:ext cx="0" cy="5353050"/>
          </a:xfrm>
          <a:prstGeom prst="line">
            <a:avLst/>
          </a:prstGeom>
          <a:ln w="76200">
            <a:solidFill>
              <a:srgbClr val="CB6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845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93581" y="0"/>
            <a:ext cx="1198419" cy="6858000"/>
          </a:xfrm>
          <a:prstGeom prst="rect">
            <a:avLst/>
          </a:prstGeom>
          <a:solidFill>
            <a:srgbClr val="002D7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01216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0121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2" y="603252"/>
            <a:ext cx="10921999" cy="3294019"/>
          </a:xfrm>
          <a:solidFill>
            <a:srgbClr val="FFFFFF"/>
          </a:solid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rgbClr val="012169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DECBB2-E629-4E77-9838-780DF2D5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97279" y="4121150"/>
            <a:ext cx="10058400" cy="0"/>
          </a:xfrm>
          <a:prstGeom prst="line">
            <a:avLst/>
          </a:prstGeom>
          <a:ln w="76200">
            <a:solidFill>
              <a:srgbClr val="9100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0855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3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88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3" r:id="rId5"/>
    <p:sldLayoutId id="2147483754" r:id="rId6"/>
    <p:sldLayoutId id="2147483755" r:id="rId7"/>
    <p:sldLayoutId id="2147483757" r:id="rId8"/>
    <p:sldLayoutId id="2147483758" r:id="rId9"/>
    <p:sldLayoutId id="2147483759" r:id="rId10"/>
    <p:sldLayoutId id="2147483797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 spc="-38" baseline="0">
          <a:solidFill>
            <a:srgbClr val="012169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00000"/>
        </a:lnSpc>
        <a:spcBef>
          <a:spcPts val="900"/>
        </a:spcBef>
        <a:spcAft>
          <a:spcPts val="150"/>
        </a:spcAft>
        <a:buClrTx/>
        <a:buSzPct val="100000"/>
        <a:buFont typeface="Calibri" panose="020F0502020204030204" pitchFamily="34" charset="0"/>
        <a:buChar char=" "/>
        <a:defRPr sz="1500" kern="1200">
          <a:solidFill>
            <a:srgbClr val="012169"/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350" kern="1200">
          <a:solidFill>
            <a:srgbClr val="012169"/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rgbClr val="012169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rgbClr val="012169"/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rgbClr val="012169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874479"/>
            <a:ext cx="10515600" cy="98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956927"/>
            <a:ext cx="10515600" cy="391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Google Shape;19;p2">
            <a:extLst>
              <a:ext uri="{FF2B5EF4-FFF2-40B4-BE49-F238E27FC236}">
                <a16:creationId xmlns:a16="http://schemas.microsoft.com/office/drawing/2014/main" id="{E0B886E1-31DD-47E4-991E-D0419D044F33}"/>
              </a:ext>
            </a:extLst>
          </p:cNvPr>
          <p:cNvSpPr/>
          <p:nvPr/>
        </p:nvSpPr>
        <p:spPr>
          <a:xfrm>
            <a:off x="0" y="2"/>
            <a:ext cx="12192000" cy="73179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;p2">
            <a:extLst>
              <a:ext uri="{FF2B5EF4-FFF2-40B4-BE49-F238E27FC236}">
                <a16:creationId xmlns:a16="http://schemas.microsoft.com/office/drawing/2014/main" id="{C9FBD724-6F55-43CD-8CC2-4A0A1B75F8FC}"/>
              </a:ext>
            </a:extLst>
          </p:cNvPr>
          <p:cNvSpPr/>
          <p:nvPr/>
        </p:nvSpPr>
        <p:spPr>
          <a:xfrm>
            <a:off x="0" y="74612"/>
            <a:ext cx="12192000" cy="176271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0;p2">
            <a:extLst>
              <a:ext uri="{FF2B5EF4-FFF2-40B4-BE49-F238E27FC236}">
                <a16:creationId xmlns:a16="http://schemas.microsoft.com/office/drawing/2014/main" id="{5D6257ED-6EBA-4B54-84A4-05FD8D4C1BA4}"/>
              </a:ext>
            </a:extLst>
          </p:cNvPr>
          <p:cNvSpPr/>
          <p:nvPr/>
        </p:nvSpPr>
        <p:spPr>
          <a:xfrm>
            <a:off x="0" y="258253"/>
            <a:ext cx="12192000" cy="73179"/>
          </a:xfrm>
          <a:prstGeom prst="rect">
            <a:avLst/>
          </a:prstGeom>
          <a:solidFill>
            <a:srgbClr val="CB60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1;p2">
            <a:extLst>
              <a:ext uri="{FF2B5EF4-FFF2-40B4-BE49-F238E27FC236}">
                <a16:creationId xmlns:a16="http://schemas.microsoft.com/office/drawing/2014/main" id="{580220BB-DE2F-408B-A25B-07AC156821FC}"/>
              </a:ext>
            </a:extLst>
          </p:cNvPr>
          <p:cNvSpPr/>
          <p:nvPr/>
        </p:nvSpPr>
        <p:spPr>
          <a:xfrm>
            <a:off x="0" y="6846999"/>
            <a:ext cx="12192000" cy="73179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267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3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41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7" r:id="rId8"/>
    <p:sldLayoutId id="2147483808" r:id="rId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 spc="-38" baseline="0">
          <a:solidFill>
            <a:srgbClr val="012169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00000"/>
        </a:lnSpc>
        <a:spcBef>
          <a:spcPts val="900"/>
        </a:spcBef>
        <a:spcAft>
          <a:spcPts val="150"/>
        </a:spcAft>
        <a:buClrTx/>
        <a:buSzPct val="100000"/>
        <a:buFont typeface="Calibri" panose="020F0502020204030204" pitchFamily="34" charset="0"/>
        <a:buChar char=" "/>
        <a:defRPr sz="1500" kern="1200">
          <a:solidFill>
            <a:srgbClr val="012169"/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350" kern="1200">
          <a:solidFill>
            <a:srgbClr val="012169"/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rgbClr val="012169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rgbClr val="012169"/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rgbClr val="012169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200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3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41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 spc="-38" baseline="0">
          <a:solidFill>
            <a:srgbClr val="012169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00000"/>
        </a:lnSpc>
        <a:spcBef>
          <a:spcPts val="900"/>
        </a:spcBef>
        <a:spcAft>
          <a:spcPts val="150"/>
        </a:spcAft>
        <a:buClrTx/>
        <a:buSzPct val="100000"/>
        <a:buFont typeface="Calibri" panose="020F0502020204030204" pitchFamily="34" charset="0"/>
        <a:buChar char=" "/>
        <a:defRPr sz="1500" kern="1200">
          <a:solidFill>
            <a:srgbClr val="012169"/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350" kern="1200">
          <a:solidFill>
            <a:srgbClr val="012169"/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rgbClr val="012169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rgbClr val="012169"/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rgbClr val="012169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ed.gov/assessment/achievement_aa_fy24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assessment/azellaAddAccFY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ed.gov/assessment/spv2024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ed.gov/assessment/azellaAddAccFY24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.org/content/dam/act/unsecured/documents/TAA%20Consent%20to%20Release%20Information%20to%20ACT.pdf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testnav.com/" TargetMode="Externa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.ccsso.org/council-of-chief-state-school-officers-ccsso-accessibility-manual-how-to-select-administer-and-evaluate-use-of-accessibility-supports-for-instruction-and-assessment-of-all-students" TargetMode="External"/><Relationship Id="rId3" Type="http://schemas.openxmlformats.org/officeDocument/2006/relationships/hyperlink" Target="https://www.azed.gov/assessment/accessibility" TargetMode="External"/><Relationship Id="rId7" Type="http://schemas.openxmlformats.org/officeDocument/2006/relationships/hyperlink" Target="https://login3.cambiumtds.com/student_core/V27/Pages/LoginShell.aspx?c=Arizona_PT&amp;a=Student" TargetMode="External"/><Relationship Id="rId2" Type="http://schemas.openxmlformats.org/officeDocument/2006/relationships/hyperlink" Target="https://www.azed.gov/assessment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azed.gov/specialeducation/at" TargetMode="External"/><Relationship Id="rId5" Type="http://schemas.openxmlformats.org/officeDocument/2006/relationships/hyperlink" Target="https://www.act.org/content/dam/act/unsecured/documents/user-guide-test-accessibility-and-accommodations.pdf" TargetMode="External"/><Relationship Id="rId4" Type="http://schemas.openxmlformats.org/officeDocument/2006/relationships/hyperlink" Target="act.org/stateanddistrict/Arizona" TargetMode="External"/><Relationship Id="rId9" Type="http://schemas.openxmlformats.org/officeDocument/2006/relationships/hyperlink" Target="https://az.testnav.com/client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vergreenleaf.blogspot.com/2013/04/my-first-blog-award-liebster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Testing@azed.g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41FF-EFFA-4C9F-1C84-8C6EF7EF5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cap="none" dirty="0">
                <a:solidFill>
                  <a:srgbClr val="002D72"/>
                </a:solidFill>
              </a:rPr>
              <a:t>Accessibility &amp;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01562-E036-54EA-5026-89B36FDE2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D72"/>
                </a:solidFill>
              </a:rPr>
              <a:t>Sabiha Klepk, Accommodations &amp; Accessibility Specialist</a:t>
            </a:r>
          </a:p>
        </p:txBody>
      </p:sp>
    </p:spTree>
    <p:extLst>
      <p:ext uri="{BB962C8B-B14F-4D97-AF65-F5344CB8AC3E}">
        <p14:creationId xmlns:p14="http://schemas.microsoft.com/office/powerpoint/2010/main" val="332390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CBD9-333D-2379-60CF-0DB26959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0"/>
            <a:ext cx="10058400" cy="801953"/>
          </a:xfrm>
        </p:spPr>
        <p:txBody>
          <a:bodyPr>
            <a:noAutofit/>
          </a:bodyPr>
          <a:lstStyle/>
          <a:p>
            <a:r>
              <a:rPr lang="en-US" sz="2400" cap="none" dirty="0"/>
              <a:t>Achievement Assessments- Additional Accommodations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51C01-9219-1C21-2EB6-ECB57AE3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 Accommodations Request Form </a:t>
            </a: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accommodation is not listed as a Universal Test Administration Condition or included as an accommodation for Students with a Disability(SWD) in the Achievement Accessibility Manual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 for American Sign Language (ASL) should be submitted as an Additional Accommodations Request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52B5-87F5-BB42-B76C-912A9C3E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0"/>
            <a:ext cx="10058400" cy="727309"/>
          </a:xfrm>
        </p:spPr>
        <p:txBody>
          <a:bodyPr>
            <a:normAutofit/>
          </a:bodyPr>
          <a:lstStyle/>
          <a:p>
            <a:r>
              <a:rPr lang="en-US" sz="3600" dirty="0"/>
              <a:t>AZELLA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4BA1-F4DE-61EA-BBB6-871122192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 Form for Special Paper Version (SPV) and Additional Accommodations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for the entire school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SPV or Accommodation is approved for Placement, approval also applies to Reassessment.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IEP/504 is updated after approval, please submit updated documentation via the Request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Additional Accommodations Request Form if accommodation is not listed as a Universal Test Administration Condition or included as an accommodation for Students with a Disability(SWD) in the AZELLA Accessibility Manual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2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CF30-54F1-C447-A5E4-7ECD0E23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0"/>
            <a:ext cx="10058400" cy="708647"/>
          </a:xfrm>
        </p:spPr>
        <p:txBody>
          <a:bodyPr>
            <a:normAutofit/>
          </a:bodyPr>
          <a:lstStyle/>
          <a:p>
            <a:r>
              <a:rPr lang="en-US" sz="3600" dirty="0"/>
              <a:t>ACT </a:t>
            </a:r>
            <a:r>
              <a:rPr lang="en-US" sz="3600" cap="none" dirty="0"/>
              <a:t>Aspire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BA93A-606D-A1A0-3670-2FBF9D6E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9 Only (Cohort 2027)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Requests to ADE for: Special Paper Version (SPV), Speech-to-text, ASL, Human Reader for Paper. Include student’s IEP/504 Plan with Request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Speech-to-text is only available on ACT Aspire, requires Paper Administration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5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deadline: February 23,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ACT Aspire is timed, a request for Extended Time is not needed for ACT Aspire.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eligible for Alternate Assessments should not be administered ACT Aspire</a:t>
            </a:r>
          </a:p>
        </p:txBody>
      </p:sp>
    </p:spTree>
    <p:extLst>
      <p:ext uri="{BB962C8B-B14F-4D97-AF65-F5344CB8AC3E}">
        <p14:creationId xmlns:p14="http://schemas.microsoft.com/office/powerpoint/2010/main" val="289469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6FDA-2E4E-78DB-5E4C-C314B620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0"/>
            <a:ext cx="10058400" cy="736639"/>
          </a:xfrm>
        </p:spPr>
        <p:txBody>
          <a:bodyPr>
            <a:normAutofit/>
          </a:bodyPr>
          <a:lstStyle/>
          <a:p>
            <a:r>
              <a:rPr lang="en-US" sz="3600" cap="none" dirty="0"/>
              <a:t>Alternate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4307-1F0E-1AE1-D65D-79DA11A27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require Additional Accommodations Requests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Exception: EL students eligible for Alt ELPA who have not been administered an AZELLA Placement Test or do not have a current AZELLA Test History.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EL students must be administered an AZELLA Placement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Once identified as English Learners with the AZELLA Placement Test, students eligible for Alternate Assessments participate in Alt ELPA in the Spring</a:t>
            </a:r>
            <a:endParaRPr lang="en-US" sz="24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4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C935-A5CF-4E1A-B7B9-4FD3B09E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773962"/>
          </a:xfrm>
        </p:spPr>
        <p:txBody>
          <a:bodyPr>
            <a:normAutofit/>
          </a:bodyPr>
          <a:lstStyle/>
          <a:p>
            <a:r>
              <a:rPr lang="en-US" sz="3600" dirty="0"/>
              <a:t>ADE </a:t>
            </a:r>
            <a:r>
              <a:rPr lang="en-US" sz="3600" cap="none" dirty="0"/>
              <a:t>Accommodations Request Process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3CD2E-8401-41EB-9B3E-0514D8184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student’s IEP/504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student requires Assessment Accommodations, review Universal Test Administration Conditions and Universal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student’s needs </a:t>
            </a: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met </a:t>
            </a: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Universal Conditions and Universal Tools or accommodations for SWDs, then please submit an Additional Accommodations Request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IEP/504 with SSID must be included with submission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8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F8D8-95E0-49A1-8358-E8B6694D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783292"/>
          </a:xfrm>
        </p:spPr>
        <p:txBody>
          <a:bodyPr>
            <a:normAutofit/>
          </a:bodyPr>
          <a:lstStyle/>
          <a:p>
            <a:r>
              <a:rPr lang="en-US" sz="2800" cap="none" dirty="0"/>
              <a:t>Submission Of Additional Accommodations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03D6F-195B-448F-83D8-287DD2B72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438" indent="0">
              <a:buNone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The District Test Coordinator (DTC) or staff member submits the corresponding Request Form. All submissions are completed on a secure server.</a:t>
            </a:r>
          </a:p>
          <a:p>
            <a:pPr marL="71438" indent="0">
              <a:buNone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Please wait to test the student until ADE provides a decision. Testing the student prior to ADE’s decision will result in a Test Irregularity.</a:t>
            </a:r>
          </a:p>
          <a:p>
            <a:pPr marL="71438" indent="0">
              <a:buNone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ADE will review and provide a decision on the request. In some instances, ADE may require additional information. If requested, please submit additional information in a timely manner.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8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30CA-4DBE-FFB8-FA5E-0818C39D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0"/>
            <a:ext cx="10058400" cy="820615"/>
          </a:xfrm>
        </p:spPr>
        <p:txBody>
          <a:bodyPr>
            <a:normAutofit/>
          </a:bodyPr>
          <a:lstStyle/>
          <a:p>
            <a:r>
              <a:rPr lang="en-US" sz="3200" cap="none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0B9E-2875-B609-9F1C-4A521E55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student data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out all applicable parts of the request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all pertinent and current documentation (e.g., IEP sections, 504 Plan)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request is being submitted for the correct student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 assessment accommodation cannot be provided unless the student uses the accommodation routinely during instruction. 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person submitting the request will receive an automated email stating the request was submitted.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2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2C1C-CC6C-7689-7198-767598E5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0"/>
            <a:ext cx="10058400" cy="764631"/>
          </a:xfrm>
        </p:spPr>
        <p:txBody>
          <a:bodyPr>
            <a:normAutofit/>
          </a:bodyPr>
          <a:lstStyle/>
          <a:p>
            <a:r>
              <a:rPr lang="en-US" sz="3200" cap="none" dirty="0"/>
              <a:t>Request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B7A3-D250-80B7-EF03-8B5DC9DAE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based on information provided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Additional Information section on request form to include information not captured in the IEP or 504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Accommodations differ between assessments. Accommodations selected should be applicable to assessments student participates in. </a:t>
            </a:r>
          </a:p>
          <a:p>
            <a:pPr marL="302419" lvl="1" indent="-152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MSAA Accommodations should not be selected for students participating in AASA and AzSCI</a:t>
            </a:r>
          </a:p>
          <a:p>
            <a:pPr marL="302419" lvl="1" indent="-152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submit requests for Universal Test Administration Conditions</a:t>
            </a:r>
          </a:p>
        </p:txBody>
      </p:sp>
    </p:spTree>
    <p:extLst>
      <p:ext uri="{BB962C8B-B14F-4D97-AF65-F5344CB8AC3E}">
        <p14:creationId xmlns:p14="http://schemas.microsoft.com/office/powerpoint/2010/main" val="192949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B686C-03F6-3B24-2A73-54142F40B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cap="none" dirty="0"/>
              <a:t>Special Paper Version (SPV) Requests</a:t>
            </a:r>
          </a:p>
        </p:txBody>
      </p:sp>
    </p:spTree>
    <p:extLst>
      <p:ext uri="{BB962C8B-B14F-4D97-AF65-F5344CB8AC3E}">
        <p14:creationId xmlns:p14="http://schemas.microsoft.com/office/powerpoint/2010/main" val="407347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0F45-0B6E-7BCB-D8F9-F8191D56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0"/>
            <a:ext cx="10058400" cy="727309"/>
          </a:xfrm>
        </p:spPr>
        <p:txBody>
          <a:bodyPr>
            <a:normAutofit/>
          </a:bodyPr>
          <a:lstStyle/>
          <a:p>
            <a:r>
              <a:rPr lang="en-US" sz="3200" cap="none" dirty="0"/>
              <a:t>Achievement Assessments- SPV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6C88-53B4-5919-22AE-20E013E34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AASA, AzSCI, and ACT Aspire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SPV (Special Paper Version) Request Form</a:t>
            </a: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for: Braille, Paper, Large Print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is valid for the entire school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applicable assessments in the SPV Request 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For Grade 5 student, select AASA and AzSCI</a:t>
            </a:r>
          </a:p>
        </p:txBody>
      </p:sp>
    </p:spTree>
    <p:extLst>
      <p:ext uri="{BB962C8B-B14F-4D97-AF65-F5344CB8AC3E}">
        <p14:creationId xmlns:p14="http://schemas.microsoft.com/office/powerpoint/2010/main" val="102100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1349-C8E0-4A91-B219-0D75774D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23648"/>
            <a:ext cx="4363720" cy="974975"/>
          </a:xfrm>
        </p:spPr>
        <p:txBody>
          <a:bodyPr/>
          <a:lstStyle/>
          <a:p>
            <a:r>
              <a:rPr lang="en-US" sz="4400" cap="none" dirty="0">
                <a:solidFill>
                  <a:srgbClr val="002D72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58761-7277-4D12-9E06-F75F1575EB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D72"/>
                </a:solidFill>
              </a:rPr>
              <a:t>Tiered Approach to Accessibility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D72"/>
                </a:solidFill>
              </a:rPr>
              <a:t>Accommodations Request Process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D72"/>
                </a:solidFill>
              </a:rPr>
              <a:t>Special Paper Version (SPV) Requests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D72"/>
                </a:solidFill>
              </a:rPr>
              <a:t>ACT Accommodations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D72"/>
                </a:solidFill>
              </a:rPr>
              <a:t>Best Practices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D72"/>
                </a:solidFill>
              </a:rPr>
              <a:t>Testing Supports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D72"/>
                </a:solidFill>
              </a:rPr>
              <a:t>Important 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D72"/>
                </a:solidFill>
              </a:rPr>
              <a:t>Resources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D72"/>
                </a:solidFill>
              </a:rPr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08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CEF4-E003-E2F7-0DF7-B0527B92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0"/>
            <a:ext cx="10058400" cy="764631"/>
          </a:xfrm>
        </p:spPr>
        <p:txBody>
          <a:bodyPr>
            <a:normAutofit/>
          </a:bodyPr>
          <a:lstStyle/>
          <a:p>
            <a:r>
              <a:rPr lang="en-US" sz="3200" dirty="0"/>
              <a:t>AZELLA SPV </a:t>
            </a:r>
            <a:r>
              <a:rPr lang="en-US" sz="3200" cap="none" dirty="0"/>
              <a:t>and Other Accommodated Forms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FF8B4-E10C-0CB7-0E61-5983A20B9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Braille available for Reassessment (K-12)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Sign Language (ASL)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request via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AZELLA Additional Accommodations Form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35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ADEE-E59B-43CD-A82F-453195D306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ACT </a:t>
            </a:r>
            <a:r>
              <a:rPr lang="en-US" sz="5400" cap="none" dirty="0"/>
              <a:t>Accommodations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7504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0DE4-A291-53A0-572C-804FF3C8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ACT </a:t>
            </a:r>
            <a:r>
              <a:rPr lang="en-US" sz="3200" cap="none" dirty="0"/>
              <a:t>Accommodations Process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92DEA-85A4-D31B-F38E-19DAC69E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8071"/>
            <a:ext cx="10058400" cy="39210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Grade 11 (Cohort 2025)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 submitted directly to ACT through the Test Accessibility and Accommodations System (TAA)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Administration Coordinator (TAC) ensures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Consent to Release Information to ACT form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signed and kept on file at the school.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 initiates and submits requests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additional documentation when requested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Accommodations Webinar: November 15,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B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Reminder: ACT is timed, AASA and AzSCI are untimed</a:t>
            </a:r>
          </a:p>
        </p:txBody>
      </p:sp>
    </p:spTree>
    <p:extLst>
      <p:ext uri="{BB962C8B-B14F-4D97-AF65-F5344CB8AC3E}">
        <p14:creationId xmlns:p14="http://schemas.microsoft.com/office/powerpoint/2010/main" val="992145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6D5F-8F9E-41C6-B6BD-0C9D2D1AB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885842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2A5B-C6B9-4157-A564-1BD26514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Best Practices for Accommodations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68F6E-955E-418E-8379-5BE8D9D4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Accessibility Manuals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documentation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out for support with unique situations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46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510C-9BDF-4BE1-9619-29576F0B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Accessibility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A347E-2464-4E2E-8AC4-3DF83E621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assessment administration, review each student's accommodations and adjust as needed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Assistive Technology (i.e., adaptive mouse, adaptive keyboard, amplification) as permitted by the assessment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requests for additional accommodations not listed in test administration manuals before the testing windows open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34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F810-3250-4133-A2C1-BC65FECF2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/>
              <a:t>Testing Supports </a:t>
            </a:r>
          </a:p>
        </p:txBody>
      </p:sp>
    </p:spTree>
    <p:extLst>
      <p:ext uri="{BB962C8B-B14F-4D97-AF65-F5344CB8AC3E}">
        <p14:creationId xmlns:p14="http://schemas.microsoft.com/office/powerpoint/2010/main" val="3748573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E27B-010C-4F0B-EF24-735EAC50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Testing Supports in TestNav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6B406-7540-AC93-31C2-D6F33FEF5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Tests provide students an opportunity to familiarize themselves with Universal Tools and Accessibility Features prior to the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TestNav Tutorials provide information on how to navigate the test</a:t>
            </a:r>
          </a:p>
        </p:txBody>
      </p:sp>
    </p:spTree>
    <p:extLst>
      <p:ext uri="{BB962C8B-B14F-4D97-AF65-F5344CB8AC3E}">
        <p14:creationId xmlns:p14="http://schemas.microsoft.com/office/powerpoint/2010/main" val="1692587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A1E5-41A4-865F-F2CC-CD14DE73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Sample Tests and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C9C77-5FEF-B404-CE06-8C59E7507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AASA, AzSCI and AZELLA Sample Tests and Tutorials may be accessed from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home.testnav.com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Arizona from the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be taken to a TestNav Arizona login screen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Username and password are not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Mic Check &amp; Sample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Sample Test or Tutorial of interest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31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66B1-3118-C6DC-E8A7-A1C36F03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Sample Test Login Screen</a:t>
            </a:r>
          </a:p>
        </p:txBody>
      </p:sp>
      <p:pic>
        <p:nvPicPr>
          <p:cNvPr id="5" name="Content Placeholder 4" descr="TestNav Login Screen for Sample Tests. Mic Check &amp; Sample Tests link appears below the Sign In button and Test Audio link. ">
            <a:extLst>
              <a:ext uri="{FF2B5EF4-FFF2-40B4-BE49-F238E27FC236}">
                <a16:creationId xmlns:a16="http://schemas.microsoft.com/office/drawing/2014/main" id="{B9D623AA-786C-7E7A-2E9F-BF933A8F4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013" y="2108200"/>
            <a:ext cx="5502425" cy="3760788"/>
          </a:xfrm>
        </p:spPr>
      </p:pic>
    </p:spTree>
    <p:extLst>
      <p:ext uri="{BB962C8B-B14F-4D97-AF65-F5344CB8AC3E}">
        <p14:creationId xmlns:p14="http://schemas.microsoft.com/office/powerpoint/2010/main" val="165825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FF10-AADC-40F2-B027-E706A84EBA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/>
              <a:t>Tiered Approach to Accessibility</a:t>
            </a:r>
          </a:p>
        </p:txBody>
      </p:sp>
    </p:spTree>
    <p:extLst>
      <p:ext uri="{BB962C8B-B14F-4D97-AF65-F5344CB8AC3E}">
        <p14:creationId xmlns:p14="http://schemas.microsoft.com/office/powerpoint/2010/main" val="141849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2A43-F16F-A8D6-A153-5C361198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Sample Toolbar</a:t>
            </a:r>
          </a:p>
        </p:txBody>
      </p:sp>
      <p:pic>
        <p:nvPicPr>
          <p:cNvPr id="4" name="Content Placeholder 3" descr="Toolbar Tools appear at the top of the screen when testing in TestNav. The User drowpdown Menu is the last button on the top right. The Text-to-Speech menu appears on the right side of the screen. Exhibits button appears the below the Text-to-Speech and Settings menu. ">
            <a:extLst>
              <a:ext uri="{FF2B5EF4-FFF2-40B4-BE49-F238E27FC236}">
                <a16:creationId xmlns:a16="http://schemas.microsoft.com/office/drawing/2014/main" id="{1F7A26BE-9FC6-3E46-0F51-512E3916C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034" y="2108200"/>
            <a:ext cx="7532382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21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F56D-E719-760E-C124-3137F7F0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Toolbar Tools</a:t>
            </a:r>
          </a:p>
        </p:txBody>
      </p:sp>
      <p:pic>
        <p:nvPicPr>
          <p:cNvPr id="5" name="Content Placeholder 4" descr="Toolbar Tools appearing from left to right: Pointer, Notepad, Answer Eliminator, Calculator, Standard Ruler, Metric Ruler, Protractor. ">
            <a:extLst>
              <a:ext uri="{FF2B5EF4-FFF2-40B4-BE49-F238E27FC236}">
                <a16:creationId xmlns:a16="http://schemas.microsoft.com/office/drawing/2014/main" id="{9D5B5350-22C9-8FAE-C00E-14047C15E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0" y="2905890"/>
            <a:ext cx="7543800" cy="216540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2DA6A8-F6EE-6518-8C99-A25E69D06799}"/>
              </a:ext>
            </a:extLst>
          </p:cNvPr>
          <p:cNvSpPr txBox="1"/>
          <p:nvPr/>
        </p:nvSpPr>
        <p:spPr>
          <a:xfrm>
            <a:off x="1400783" y="203308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</a:rPr>
              <a:t>Availability of Toolbar Tools varies between assessments.</a:t>
            </a:r>
          </a:p>
        </p:txBody>
      </p:sp>
    </p:spTree>
    <p:extLst>
      <p:ext uri="{BB962C8B-B14F-4D97-AF65-F5344CB8AC3E}">
        <p14:creationId xmlns:p14="http://schemas.microsoft.com/office/powerpoint/2010/main" val="1504155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7D23-326F-5503-F720-619E875B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Accessibility Tools in User Dropdown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01219-4E6C-3F47-3FDE-7BF81BC6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 and foreground color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Reader Mask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Masking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01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0E57-2C11-C710-917E-92690FD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Keyboard Navigation Shortcuts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0DD8D-45AB-5F6A-922B-61B8EB49964F}"/>
              </a:ext>
            </a:extLst>
          </p:cNvPr>
          <p:cNvSpPr txBox="1"/>
          <p:nvPr/>
        </p:nvSpPr>
        <p:spPr>
          <a:xfrm>
            <a:off x="1956859" y="1959367"/>
            <a:ext cx="817307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item types within TestNav can be interacted with using a keyboard. Keyboard navigation in supported item types uses basic keyboard commands.</a:t>
            </a:r>
          </a:p>
          <a:p>
            <a:endParaRPr lang="en-US" sz="135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9F254B-2477-6D2E-79E9-332E4409B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268737"/>
              </p:ext>
            </p:extLst>
          </p:nvPr>
        </p:nvGraphicFramePr>
        <p:xfrm>
          <a:off x="2062065" y="3429000"/>
          <a:ext cx="7916552" cy="2240280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3958276">
                  <a:extLst>
                    <a:ext uri="{9D8B030D-6E8A-4147-A177-3AD203B41FA5}">
                      <a16:colId xmlns:a16="http://schemas.microsoft.com/office/drawing/2014/main" val="3544484125"/>
                    </a:ext>
                  </a:extLst>
                </a:gridCol>
                <a:gridCol w="3958276">
                  <a:extLst>
                    <a:ext uri="{9D8B030D-6E8A-4147-A177-3AD203B41FA5}">
                      <a16:colId xmlns:a16="http://schemas.microsoft.com/office/drawing/2014/main" val="348423419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Keyboard Shortcut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227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 forward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6799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 backwards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 and Tab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2664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buttons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or Spacebar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2916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Navigate and select radio buttons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Arrow up or arrow down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95151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and deselect boxes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D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Spacebar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52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702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7F59-75F7-9D8A-87EC-B0EAB51D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Personal Needs Profile </a:t>
            </a:r>
            <a:r>
              <a:rPr lang="en-US" sz="3600" dirty="0"/>
              <a:t>(pnp)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6DAD2-BF71-6B3C-6D6E-312D0FA3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Universal Tools for students prior to testing session in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sz="2800" baseline="30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en-US" sz="28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can still enable available features independently in the testing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PNP available for every student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80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A8E4-6797-912C-20CC-B76890A77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50" cap="none" dirty="0"/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1037896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023F-0932-4976-9394-34F5393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5446"/>
            <a:ext cx="10058400" cy="914400"/>
          </a:xfrm>
        </p:spPr>
        <p:txBody>
          <a:bodyPr>
            <a:noAutofit/>
          </a:bodyPr>
          <a:lstStyle/>
          <a:p>
            <a:r>
              <a:rPr lang="en-US" sz="3200" dirty="0"/>
              <a:t>SY 23-24 </a:t>
            </a:r>
            <a:r>
              <a:rPr lang="en-US" sz="3200" cap="none" dirty="0"/>
              <a:t>Accommodations Request Windows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5A7A-20EE-4750-9266-5407D407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 (AASA, AzSCI, ACT Aspire) Accommodations Request Window: Open Now, Closes February 23,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ACT: Open Now, Closes February 2, 2024</a:t>
            </a:r>
            <a:endParaRPr lang="en-US" sz="2400" dirty="0">
              <a:solidFill>
                <a:srgbClr val="002D7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AZELLA Deadlines:  </a:t>
            </a:r>
          </a:p>
          <a:p>
            <a:pPr lvl="7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SPV Requests (SPV Paper, LP, Braille): November 17,2023</a:t>
            </a:r>
          </a:p>
          <a:p>
            <a:pPr lvl="7">
              <a:buClr>
                <a:srgbClr val="002D7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Reassessment Requests: January 19,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MSAA and Alt ELPA: Do not require Accommodation Requests</a:t>
            </a:r>
          </a:p>
        </p:txBody>
      </p:sp>
    </p:spTree>
    <p:extLst>
      <p:ext uri="{BB962C8B-B14F-4D97-AF65-F5344CB8AC3E}">
        <p14:creationId xmlns:p14="http://schemas.microsoft.com/office/powerpoint/2010/main" val="4261815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3C63-8419-E149-FBC0-59EBC583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ACT </a:t>
            </a:r>
            <a:r>
              <a:rPr lang="en-US" sz="3200" cap="none" dirty="0"/>
              <a:t>Webinars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54F6-5DDC-87C0-FE32-FD0006FC7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Administration Training Part 1: November 8,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Accommodations Webinar:  November 15, 2023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Administration Training Part 2:  February 21, 2024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webinars are recorded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links are in the most recent DTC email</a:t>
            </a:r>
          </a:p>
        </p:txBody>
      </p:sp>
    </p:spTree>
    <p:extLst>
      <p:ext uri="{BB962C8B-B14F-4D97-AF65-F5344CB8AC3E}">
        <p14:creationId xmlns:p14="http://schemas.microsoft.com/office/powerpoint/2010/main" val="2365417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634D-D640-4F03-92BA-68A468C4A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50" cap="none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262406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BB81-746B-4D83-82F5-D9DE9D0C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Accessibility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9C7F-4996-4C40-8D6A-8DDDD8A21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ADE Assessment Homepage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000000"/>
              </a:buCl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ADE Assessment Accessibility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000000"/>
              </a:buClr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Arizona Website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Clr>
                <a:srgbClr val="000000"/>
              </a:buClr>
            </a:pPr>
            <a:r>
              <a:rPr lang="en-US" sz="1800" dirty="0">
                <a:solidFill>
                  <a:srgbClr val="004BF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Test Accessibility and Accommodations (TAA) User Guide</a:t>
            </a:r>
            <a:endParaRPr lang="en-US" sz="1800" dirty="0">
              <a:solidFill>
                <a:srgbClr val="004BFA"/>
              </a:solidFill>
            </a:endParaRPr>
          </a:p>
          <a:p>
            <a:pPr>
              <a:buClr>
                <a:srgbClr val="000000"/>
              </a:buCl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ADE Assistive Technology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000000"/>
              </a:buCl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 ELPA Sample Tests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000000"/>
              </a:buClr>
            </a:pPr>
            <a:r>
              <a:rPr lang="en-US" sz="1800" dirty="0">
                <a:solidFill>
                  <a:srgbClr val="004BFA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Council of Chief State School Officers (CCSSO) Accessibility Manual</a:t>
            </a:r>
            <a:endParaRPr lang="en-US" sz="1800" dirty="0">
              <a:solidFill>
                <a:srgbClr val="004BFA"/>
              </a:solidFill>
            </a:endParaRPr>
          </a:p>
          <a:p>
            <a:pPr>
              <a:buClr>
                <a:srgbClr val="000000"/>
              </a:buCl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TestNav Sample Tests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7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4A0C-1D3E-410B-BDDF-24DCBFBB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0"/>
            <a:ext cx="10058400" cy="736640"/>
          </a:xfrm>
        </p:spPr>
        <p:txBody>
          <a:bodyPr anchor="ctr">
            <a:normAutofit/>
          </a:bodyPr>
          <a:lstStyle/>
          <a:p>
            <a:r>
              <a:rPr lang="en-US" sz="3200" cap="none" dirty="0"/>
              <a:t>Three Tiers of Accessibility</a:t>
            </a:r>
          </a:p>
        </p:txBody>
      </p:sp>
      <p:pic>
        <p:nvPicPr>
          <p:cNvPr id="5" name="Content Placeholder 4" descr="Tier 1: Universal Test Administration Conditions are for all students. Tier 2: Universal Tools are for all students. Tier 3: Accommodations are for students with an IEP or 504 Plan.">
            <a:extLst>
              <a:ext uri="{FF2B5EF4-FFF2-40B4-BE49-F238E27FC236}">
                <a16:creationId xmlns:a16="http://schemas.microsoft.com/office/drawing/2014/main" id="{EFB9697A-71EC-4FC0-BEE3-5F731F578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400" y="2478882"/>
            <a:ext cx="5581650" cy="301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585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Questions</a:t>
            </a:r>
            <a:r>
              <a:rPr lang="en-US" sz="3200" dirty="0"/>
              <a:t>?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41" y="2326431"/>
            <a:ext cx="2930102" cy="31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94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A219-C9A7-E6EA-D937-274035D9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755300"/>
          </a:xfrm>
        </p:spPr>
        <p:txBody>
          <a:bodyPr>
            <a:noAutofit/>
          </a:bodyPr>
          <a:lstStyle/>
          <a:p>
            <a:r>
              <a:rPr lang="en-US" sz="4400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6449A-E593-77F9-0213-B983D4BDF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41525" y="3190876"/>
            <a:ext cx="3670326" cy="228745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8301E-AA48-A736-995B-38DC3C61A4AA}"/>
              </a:ext>
            </a:extLst>
          </p:cNvPr>
          <p:cNvSpPr txBox="1">
            <a:spLocks/>
          </p:cNvSpPr>
          <p:nvPr/>
        </p:nvSpPr>
        <p:spPr>
          <a:xfrm>
            <a:off x="3592287" y="2146041"/>
            <a:ext cx="4019564" cy="104483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48" indent="0" algn="ctr">
              <a:buNone/>
            </a:pPr>
            <a:r>
              <a:rPr lang="en-US" sz="1500" b="1" dirty="0"/>
              <a:t>For questions, please contact us at: </a:t>
            </a:r>
          </a:p>
          <a:p>
            <a:pPr marL="95248" indent="0" algn="ctr">
              <a:buNone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Testing@azed.gov  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8373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41C-64D8-45D5-B4E2-E5465AF4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773962"/>
          </a:xfrm>
        </p:spPr>
        <p:txBody>
          <a:bodyPr>
            <a:normAutofit/>
          </a:bodyPr>
          <a:lstStyle/>
          <a:p>
            <a:r>
              <a:rPr lang="en-US" sz="2800" cap="none" dirty="0"/>
              <a:t>TIER 1: Universal Test Administration Conditions (UTAC)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1196-1570-4831-B366-EAF29225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9477"/>
            <a:ext cx="10058400" cy="3899617"/>
          </a:xfrm>
        </p:spPr>
        <p:txBody>
          <a:bodyPr vert="horz" lIns="0" tIns="34290" rIns="0" bIns="3429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an Accommodations Request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every student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 between subjects and assessments </a:t>
            </a:r>
          </a:p>
          <a:p>
            <a:pPr marL="287655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Simplified Scripted Test Administration Directions are permitted on AASA and AzSCI but are </a:t>
            </a: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permissible on AZELLA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in each assessment’s accommodations manual</a:t>
            </a:r>
          </a:p>
          <a:p>
            <a:pPr marL="0" indent="0">
              <a:lnSpc>
                <a:spcPct val="12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Small group/individual administration, Familiar Test Administrator, Glasses, Magnification, Hearing Assistive Technology (If use of Bluetooth is required, please contact ADE)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3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B179-F26A-4577-8645-0C88B96B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745970"/>
          </a:xfrm>
        </p:spPr>
        <p:txBody>
          <a:bodyPr>
            <a:normAutofit/>
          </a:bodyPr>
          <a:lstStyle/>
          <a:p>
            <a:r>
              <a:rPr lang="en-US" sz="3200" cap="none" dirty="0"/>
              <a:t>TIER 2: Universal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4A65-6D2E-43E5-B47D-6308FBDAC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all students taking the ELA, Mathematics, Science, and AZELLA Computer-Based Tests (CBT)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tools cannot be turned off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vary between subjects and assessments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require an Accommodations Request</a:t>
            </a:r>
          </a:p>
          <a:p>
            <a:pPr marL="84535" indent="-8453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Change Background and Foreground Color, Magnifier, Answer Masking	</a:t>
            </a:r>
            <a:r>
              <a:rPr lang="en-US" sz="1800" dirty="0"/>
              <a:t>	 	  </a:t>
            </a:r>
          </a:p>
        </p:txBody>
      </p:sp>
    </p:spTree>
    <p:extLst>
      <p:ext uri="{BB962C8B-B14F-4D97-AF65-F5344CB8AC3E}">
        <p14:creationId xmlns:p14="http://schemas.microsoft.com/office/powerpoint/2010/main" val="277354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EB9B-5BBF-43CC-BDDF-A7A0DB5D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783292"/>
          </a:xfrm>
        </p:spPr>
        <p:txBody>
          <a:bodyPr>
            <a:normAutofit/>
          </a:bodyPr>
          <a:lstStyle/>
          <a:p>
            <a:r>
              <a:rPr lang="en-US" sz="3200" dirty="0"/>
              <a:t>Tier 3: </a:t>
            </a:r>
            <a:r>
              <a:rPr lang="en-US" sz="3200" cap="none" dirty="0"/>
              <a:t>Accommodations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B2DEF-D98C-4958-A389-8D4E7060B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rovisions made</a:t>
            </a:r>
            <a:r>
              <a:rPr lang="en-US" sz="2800" spc="4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800" spc="4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2800" spc="4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8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n-US" sz="2800" spc="4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accesses</a:t>
            </a:r>
            <a:r>
              <a:rPr lang="en-US" sz="2800" spc="8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4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US" sz="2800" spc="8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  <a:r>
              <a:rPr lang="en-US" sz="2800" spc="4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demonstrates</a:t>
            </a:r>
            <a:r>
              <a:rPr lang="en-US" sz="2800" spc="8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US" sz="2800" spc="4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800" spc="8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800" b="1" spc="4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b="1" spc="8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</a:t>
            </a:r>
            <a:r>
              <a:rPr lang="en-US" sz="2800" b="1" spc="4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4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en-US" sz="2800" spc="-6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spc="-6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-6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test, construct, score</a:t>
            </a:r>
            <a:r>
              <a:rPr lang="en-US" sz="2800" spc="-6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interpretation,</a:t>
            </a:r>
            <a:r>
              <a:rPr lang="en-US" sz="2800" spc="-6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reliability,</a:t>
            </a:r>
            <a:r>
              <a:rPr lang="en-US" sz="2800" spc="-56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800" spc="-6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en-US" sz="2800" spc="-6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spc="-6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-6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D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spc="26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Accommodations remove barriers to test taking while maintaining the rigor of the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2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2A260-FDEC-40BB-80EF-60CD5D0CA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/>
              <a:t>Accommodations Request Process</a:t>
            </a:r>
          </a:p>
        </p:txBody>
      </p:sp>
    </p:spTree>
    <p:extLst>
      <p:ext uri="{BB962C8B-B14F-4D97-AF65-F5344CB8AC3E}">
        <p14:creationId xmlns:p14="http://schemas.microsoft.com/office/powerpoint/2010/main" val="2140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3163-AAF9-E2BA-E98F-E8214C58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0"/>
            <a:ext cx="10058400" cy="736639"/>
          </a:xfrm>
        </p:spPr>
        <p:txBody>
          <a:bodyPr>
            <a:normAutofit/>
          </a:bodyPr>
          <a:lstStyle/>
          <a:p>
            <a:r>
              <a:rPr lang="en-US" sz="3200" cap="none" dirty="0"/>
              <a:t>Submit Requests to ADE for</a:t>
            </a:r>
            <a:r>
              <a:rPr lang="en-US" sz="32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9828-F7F9-B148-D8DF-EFFF299E1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AASA (Grades 3-8)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AzSCI (Grades 5,8,11)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AZELLA Placement and Reassessment (Grades K-12)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Aspire (Grade 9)</a:t>
            </a:r>
          </a:p>
        </p:txBody>
      </p:sp>
    </p:spTree>
    <p:extLst>
      <p:ext uri="{BB962C8B-B14F-4D97-AF65-F5344CB8AC3E}">
        <p14:creationId xmlns:p14="http://schemas.microsoft.com/office/powerpoint/2010/main" val="1539447162"/>
      </p:ext>
    </p:extLst>
  </p:cSld>
  <p:clrMapOvr>
    <a:masterClrMapping/>
  </p:clrMapOvr>
</p:sld>
</file>

<file path=ppt/theme/theme1.xml><?xml version="1.0" encoding="utf-8"?>
<a:theme xmlns:a="http://schemas.openxmlformats.org/drawingml/2006/main" name="PPT Slide Branding Color Theme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E ASMT PPT Template 2023 Wide Size SK (1)" id="{8280E48B-050E-4C88-820B-E85705AF63A7}" vid="{CE79133F-6F4C-444C-83CC-FB3B59079C7E}"/>
    </a:ext>
  </a:extLst>
</a:theme>
</file>

<file path=ppt/theme/theme2.xml><?xml version="1.0" encoding="utf-8"?>
<a:theme xmlns:a="http://schemas.openxmlformats.org/drawingml/2006/main" name="ADE PP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E ASMT PPT Template 2023 Wide Size SK (1)" id="{8280E48B-050E-4C88-820B-E85705AF63A7}" vid="{833AFD4D-EE1A-42F7-A52D-46E1C06DA45C}"/>
    </a:ext>
  </a:extLst>
</a:theme>
</file>

<file path=ppt/theme/theme3.xml><?xml version="1.0" encoding="utf-8"?>
<a:theme xmlns:a="http://schemas.openxmlformats.org/drawingml/2006/main" name="2023 Updated Branding PPT Theme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E ASMT PPT Template 2023 Wide Size SK (1)" id="{8280E48B-050E-4C88-820B-E85705AF63A7}" vid="{B642CDD8-4F62-4B32-A810-14DBBBBF4989}"/>
    </a:ext>
  </a:extLst>
</a:theme>
</file>

<file path=ppt/theme/theme4.xml><?xml version="1.0" encoding="utf-8"?>
<a:theme xmlns:a="http://schemas.openxmlformats.org/drawingml/2006/main" name="2023 Updated Branding PPT Theme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E ASMT PPT Template 2023" id="{3B9F504A-A9D2-47EB-9F13-0E37F4E49BC1}" vid="{FD3E5F00-1D17-4ABA-AC7B-F95FB96BFB9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ADE ASMT 2023 Wide PPT Template</Template>
  <TotalTime>10279</TotalTime>
  <Words>1492</Words>
  <Application>Microsoft Office PowerPoint</Application>
  <PresentationFormat>Widescreen</PresentationFormat>
  <Paragraphs>184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Montserrat</vt:lpstr>
      <vt:lpstr>Wingdings</vt:lpstr>
      <vt:lpstr>PPT Slide Branding Color Theme</vt:lpstr>
      <vt:lpstr>ADE PPT_template</vt:lpstr>
      <vt:lpstr>2023 Updated Branding PPT Theme</vt:lpstr>
      <vt:lpstr>2023 Updated Branding PPT Theme</vt:lpstr>
      <vt:lpstr>Accessibility &amp; Assessments</vt:lpstr>
      <vt:lpstr>Agenda</vt:lpstr>
      <vt:lpstr>Tiered Approach to Accessibility</vt:lpstr>
      <vt:lpstr>Three Tiers of Accessibility</vt:lpstr>
      <vt:lpstr>TIER 1: Universal Test Administration Conditions (UTAC)</vt:lpstr>
      <vt:lpstr>TIER 2: Universal Tools</vt:lpstr>
      <vt:lpstr>Tier 3: Accommodations</vt:lpstr>
      <vt:lpstr>Accommodations Request Process</vt:lpstr>
      <vt:lpstr>Submit Requests to ADE for:</vt:lpstr>
      <vt:lpstr>Achievement Assessments- Additional Accommodations Request</vt:lpstr>
      <vt:lpstr>AZELLA</vt:lpstr>
      <vt:lpstr>ACT Aspire</vt:lpstr>
      <vt:lpstr>Alternate Assessments</vt:lpstr>
      <vt:lpstr>ADE Accommodations Request Process</vt:lpstr>
      <vt:lpstr>Submission Of Additional Accommodations Request</vt:lpstr>
      <vt:lpstr>Reminders</vt:lpstr>
      <vt:lpstr>Request Tips</vt:lpstr>
      <vt:lpstr>Special Paper Version (SPV) Requests</vt:lpstr>
      <vt:lpstr>Achievement Assessments- SPV Requests</vt:lpstr>
      <vt:lpstr>AZELLA SPV and Other Accommodated Forms</vt:lpstr>
      <vt:lpstr>ACT Accommodations</vt:lpstr>
      <vt:lpstr>ACT Accommodations Process</vt:lpstr>
      <vt:lpstr>Best Practices</vt:lpstr>
      <vt:lpstr>Best Practices for Accommodations Requests</vt:lpstr>
      <vt:lpstr>Accessibility Tips</vt:lpstr>
      <vt:lpstr>Testing Supports </vt:lpstr>
      <vt:lpstr>Testing Supports in TestNav</vt:lpstr>
      <vt:lpstr>Sample Tests and Tutorials</vt:lpstr>
      <vt:lpstr>Sample Test Login Screen</vt:lpstr>
      <vt:lpstr>Sample Toolbar</vt:lpstr>
      <vt:lpstr>Toolbar Tools</vt:lpstr>
      <vt:lpstr>Accessibility Tools in User Dropdown Menu</vt:lpstr>
      <vt:lpstr>Keyboard Navigation Shortcuts</vt:lpstr>
      <vt:lpstr>Personal Needs Profile (pnp)</vt:lpstr>
      <vt:lpstr>Important Dates</vt:lpstr>
      <vt:lpstr>SY 23-24 Accommodations Request Windows</vt:lpstr>
      <vt:lpstr>ACT Webinars</vt:lpstr>
      <vt:lpstr>Resources</vt:lpstr>
      <vt:lpstr>Accessibility Resources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Klepk, Sabiha</dc:creator>
  <cp:keywords>ADE ASMT PPT Template</cp:keywords>
  <cp:lastModifiedBy>Middlebrook, Candis</cp:lastModifiedBy>
  <cp:revision>3</cp:revision>
  <dcterms:created xsi:type="dcterms:W3CDTF">2023-06-22T16:13:24Z</dcterms:created>
  <dcterms:modified xsi:type="dcterms:W3CDTF">2023-10-16T17:27:16Z</dcterms:modified>
</cp:coreProperties>
</file>