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3"/>
    <p:sldMasterId id="2147483761" r:id="rId4"/>
    <p:sldMasterId id="2147483798" r:id="rId5"/>
  </p:sldMasterIdLst>
  <p:notesMasterIdLst>
    <p:notesMasterId r:id="rId53"/>
  </p:notesMasterIdLst>
  <p:sldIdLst>
    <p:sldId id="836" r:id="rId6"/>
    <p:sldId id="272" r:id="rId7"/>
    <p:sldId id="898" r:id="rId8"/>
    <p:sldId id="871" r:id="rId9"/>
    <p:sldId id="838" r:id="rId10"/>
    <p:sldId id="883" r:id="rId11"/>
    <p:sldId id="874" r:id="rId12"/>
    <p:sldId id="875" r:id="rId13"/>
    <p:sldId id="872" r:id="rId14"/>
    <p:sldId id="885" r:id="rId15"/>
    <p:sldId id="896" r:id="rId16"/>
    <p:sldId id="884" r:id="rId17"/>
    <p:sldId id="873" r:id="rId18"/>
    <p:sldId id="897" r:id="rId19"/>
    <p:sldId id="877" r:id="rId20"/>
    <p:sldId id="878" r:id="rId21"/>
    <p:sldId id="893" r:id="rId22"/>
    <p:sldId id="894" r:id="rId23"/>
    <p:sldId id="895" r:id="rId24"/>
    <p:sldId id="867" r:id="rId25"/>
    <p:sldId id="868" r:id="rId26"/>
    <p:sldId id="869" r:id="rId27"/>
    <p:sldId id="870" r:id="rId28"/>
    <p:sldId id="899" r:id="rId29"/>
    <p:sldId id="880" r:id="rId30"/>
    <p:sldId id="881" r:id="rId31"/>
    <p:sldId id="886" r:id="rId32"/>
    <p:sldId id="865" r:id="rId33"/>
    <p:sldId id="882" r:id="rId34"/>
    <p:sldId id="887" r:id="rId35"/>
    <p:sldId id="851" r:id="rId36"/>
    <p:sldId id="862" r:id="rId37"/>
    <p:sldId id="863" r:id="rId38"/>
    <p:sldId id="848" r:id="rId39"/>
    <p:sldId id="888" r:id="rId40"/>
    <p:sldId id="864" r:id="rId41"/>
    <p:sldId id="889" r:id="rId42"/>
    <p:sldId id="866" r:id="rId43"/>
    <p:sldId id="890" r:id="rId44"/>
    <p:sldId id="891" r:id="rId45"/>
    <p:sldId id="892" r:id="rId46"/>
    <p:sldId id="900" r:id="rId47"/>
    <p:sldId id="840" r:id="rId48"/>
    <p:sldId id="843" r:id="rId49"/>
    <p:sldId id="902" r:id="rId50"/>
    <p:sldId id="271" r:id="rId51"/>
    <p:sldId id="27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76F67E47-FBC7-92A3-CC4B-0514246C4A41}" name="Oliver, Lisa" initials="OL" userId="S::Lisa.Oliver@azed.gov::7e0550a0-b0b6-469f-804e-ba562aa0b6f6" providerId="AD"/>
  <p188:author id="{8ED6A457-CF57-85A2-EC42-B9789C6191C3}" name="Middlebrook, Candis" initials="MC" userId="S::Candis.Middlebrook@azed.gov::ddd7cbf3-9156-4a93-9c07-d1b0eff58a81" providerId="AD"/>
  <p188:author id="{50885C99-16CC-85AB-0D05-C502F41FEF37}" name="Spangenberg, Bethany" initials="SB" userId="S::Bethany.Spangenberg@azed.gov::a41e9839-87cf-41d0-b7b7-8b79cfb487f3" providerId="AD"/>
  <p188:author id="{9C43ED9E-164E-8B4C-42B9-177BDD1100EF}" name="Sabiha Klepk" initials="SK" userId="S::Sabiha.Klepk@azed.gov::06c5fec1-5a26-49d5-a433-9a66135e0611" providerId="AD"/>
  <p188:author id="{4822F7A1-3949-5B64-8B95-B4F45B46230C}" name="Ahumada, Audra" initials="AA" userId="S::audra.ahumada@azed.gov::72056b32-8706-4619-a11a-0655e412a0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015"/>
    <a:srgbClr val="910048"/>
    <a:srgbClr val="002D72"/>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75706" autoAdjust="0"/>
  </p:normalViewPr>
  <p:slideViewPr>
    <p:cSldViewPr snapToGrid="0">
      <p:cViewPr varScale="1">
        <p:scale>
          <a:sx n="86" d="100"/>
          <a:sy n="86" d="100"/>
        </p:scale>
        <p:origin x="24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3.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11EDB-C498-496B-8A66-93A5F9EA6A04}" type="datetimeFigureOut">
              <a:rPr lang="en-US" smtClean="0"/>
              <a:t>10/27/2023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4DBC0-D055-41DC-BD7F-75C8C5D30275}" type="slidenum">
              <a:rPr lang="en-US" smtClean="0"/>
              <a:t>‹#›</a:t>
            </a:fld>
            <a:endParaRPr lang="en-US"/>
          </a:p>
        </p:txBody>
      </p:sp>
    </p:spTree>
    <p:extLst>
      <p:ext uri="{BB962C8B-B14F-4D97-AF65-F5344CB8AC3E}">
        <p14:creationId xmlns:p14="http://schemas.microsoft.com/office/powerpoint/2010/main" val="19587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3</a:t>
            </a:fld>
            <a:endParaRPr lang="en-US"/>
          </a:p>
        </p:txBody>
      </p:sp>
    </p:spTree>
    <p:extLst>
      <p:ext uri="{BB962C8B-B14F-4D97-AF65-F5344CB8AC3E}">
        <p14:creationId xmlns:p14="http://schemas.microsoft.com/office/powerpoint/2010/main" val="270438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12</a:t>
            </a:fld>
            <a:endParaRPr lang="en-US"/>
          </a:p>
        </p:txBody>
      </p:sp>
    </p:spTree>
    <p:extLst>
      <p:ext uri="{BB962C8B-B14F-4D97-AF65-F5344CB8AC3E}">
        <p14:creationId xmlns:p14="http://schemas.microsoft.com/office/powerpoint/2010/main" val="330238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13</a:t>
            </a:fld>
            <a:endParaRPr lang="en-US"/>
          </a:p>
        </p:txBody>
      </p:sp>
    </p:spTree>
    <p:extLst>
      <p:ext uri="{BB962C8B-B14F-4D97-AF65-F5344CB8AC3E}">
        <p14:creationId xmlns:p14="http://schemas.microsoft.com/office/powerpoint/2010/main" val="63609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14</a:t>
            </a:fld>
            <a:endParaRPr lang="en-US"/>
          </a:p>
        </p:txBody>
      </p:sp>
    </p:spTree>
    <p:extLst>
      <p:ext uri="{BB962C8B-B14F-4D97-AF65-F5344CB8AC3E}">
        <p14:creationId xmlns:p14="http://schemas.microsoft.com/office/powerpoint/2010/main" val="151460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19</a:t>
            </a:fld>
            <a:endParaRPr lang="en-US"/>
          </a:p>
        </p:txBody>
      </p:sp>
    </p:spTree>
    <p:extLst>
      <p:ext uri="{BB962C8B-B14F-4D97-AF65-F5344CB8AC3E}">
        <p14:creationId xmlns:p14="http://schemas.microsoft.com/office/powerpoint/2010/main" val="3022981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24</a:t>
            </a:fld>
            <a:endParaRPr lang="en-US"/>
          </a:p>
        </p:txBody>
      </p:sp>
    </p:spTree>
    <p:extLst>
      <p:ext uri="{BB962C8B-B14F-4D97-AF65-F5344CB8AC3E}">
        <p14:creationId xmlns:p14="http://schemas.microsoft.com/office/powerpoint/2010/main" val="164770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these response grids, blanks are generally ignored. This means that students can left or right justify their response or place it somewhere in the middle.  • The purpose of the boxes above the grid are an aid to bubbling but are not scored.  • Only one bubble per column is permitted; any response with more than one bubble in a column is marked as incorrect. </a:t>
            </a:r>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29</a:t>
            </a:fld>
            <a:endParaRPr lang="en-US"/>
          </a:p>
        </p:txBody>
      </p:sp>
    </p:spTree>
    <p:extLst>
      <p:ext uri="{BB962C8B-B14F-4D97-AF65-F5344CB8AC3E}">
        <p14:creationId xmlns:p14="http://schemas.microsoft.com/office/powerpoint/2010/main" val="270138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30</a:t>
            </a:fld>
            <a:endParaRPr lang="en-US"/>
          </a:p>
        </p:txBody>
      </p:sp>
    </p:spTree>
    <p:extLst>
      <p:ext uri="{BB962C8B-B14F-4D97-AF65-F5344CB8AC3E}">
        <p14:creationId xmlns:p14="http://schemas.microsoft.com/office/powerpoint/2010/main" val="528082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that in the second example (that of the mixed number) the space between the whole number and fraction is important. Without this space, the response would be scored as twenty-one-halves. Again, in any of these shown responses, it does not matter which column the student chooses to begin their response.</a:t>
            </a:r>
          </a:p>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31</a:t>
            </a:fld>
            <a:endParaRPr lang="en-US"/>
          </a:p>
        </p:txBody>
      </p:sp>
    </p:spTree>
    <p:extLst>
      <p:ext uri="{BB962C8B-B14F-4D97-AF65-F5344CB8AC3E}">
        <p14:creationId xmlns:p14="http://schemas.microsoft.com/office/powerpoint/2010/main" val="24750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is awarded to the correct response.</a:t>
            </a:r>
          </a:p>
          <a:p>
            <a:endParaRPr lang="en-US" dirty="0"/>
          </a:p>
          <a:p>
            <a:r>
              <a:rPr lang="en-US" dirty="0"/>
              <a:t>Student shades 4 out of 6 parts of the fraction model or any equivalent value.</a:t>
            </a:r>
          </a:p>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34</a:t>
            </a:fld>
            <a:endParaRPr lang="en-US"/>
          </a:p>
        </p:txBody>
      </p:sp>
    </p:spTree>
    <p:extLst>
      <p:ext uri="{BB962C8B-B14F-4D97-AF65-F5344CB8AC3E}">
        <p14:creationId xmlns:p14="http://schemas.microsoft.com/office/powerpoint/2010/main" val="1355204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40</a:t>
            </a:fld>
            <a:endParaRPr lang="en-US"/>
          </a:p>
        </p:txBody>
      </p:sp>
    </p:spTree>
    <p:extLst>
      <p:ext uri="{BB962C8B-B14F-4D97-AF65-F5344CB8AC3E}">
        <p14:creationId xmlns:p14="http://schemas.microsoft.com/office/powerpoint/2010/main" val="357090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4</a:t>
            </a:fld>
            <a:endParaRPr lang="en-US"/>
          </a:p>
        </p:txBody>
      </p:sp>
    </p:spTree>
    <p:extLst>
      <p:ext uri="{BB962C8B-B14F-4D97-AF65-F5344CB8AC3E}">
        <p14:creationId xmlns:p14="http://schemas.microsoft.com/office/powerpoint/2010/main" val="1698663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41</a:t>
            </a:fld>
            <a:endParaRPr lang="en-US"/>
          </a:p>
        </p:txBody>
      </p:sp>
    </p:spTree>
    <p:extLst>
      <p:ext uri="{BB962C8B-B14F-4D97-AF65-F5344CB8AC3E}">
        <p14:creationId xmlns:p14="http://schemas.microsoft.com/office/powerpoint/2010/main" val="387154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42</a:t>
            </a:fld>
            <a:endParaRPr lang="en-US"/>
          </a:p>
        </p:txBody>
      </p:sp>
    </p:spTree>
    <p:extLst>
      <p:ext uri="{BB962C8B-B14F-4D97-AF65-F5344CB8AC3E}">
        <p14:creationId xmlns:p14="http://schemas.microsoft.com/office/powerpoint/2010/main" val="3399163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46</a:t>
            </a:fld>
            <a:endParaRPr lang="en-US"/>
          </a:p>
        </p:txBody>
      </p:sp>
    </p:spTree>
    <p:extLst>
      <p:ext uri="{BB962C8B-B14F-4D97-AF65-F5344CB8AC3E}">
        <p14:creationId xmlns:p14="http://schemas.microsoft.com/office/powerpoint/2010/main" val="2276739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5</a:t>
            </a:fld>
            <a:endParaRPr lang="en-US"/>
          </a:p>
        </p:txBody>
      </p:sp>
    </p:spTree>
    <p:extLst>
      <p:ext uri="{BB962C8B-B14F-4D97-AF65-F5344CB8AC3E}">
        <p14:creationId xmlns:p14="http://schemas.microsoft.com/office/powerpoint/2010/main" val="98022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6</a:t>
            </a:fld>
            <a:endParaRPr lang="en-US"/>
          </a:p>
        </p:txBody>
      </p:sp>
    </p:spTree>
    <p:extLst>
      <p:ext uri="{BB962C8B-B14F-4D97-AF65-F5344CB8AC3E}">
        <p14:creationId xmlns:p14="http://schemas.microsoft.com/office/powerpoint/2010/main" val="86191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7</a:t>
            </a:fld>
            <a:endParaRPr lang="en-US"/>
          </a:p>
        </p:txBody>
      </p:sp>
    </p:spTree>
    <p:extLst>
      <p:ext uri="{BB962C8B-B14F-4D97-AF65-F5344CB8AC3E}">
        <p14:creationId xmlns:p14="http://schemas.microsoft.com/office/powerpoint/2010/main" val="154502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8</a:t>
            </a:fld>
            <a:endParaRPr lang="en-US"/>
          </a:p>
        </p:txBody>
      </p:sp>
    </p:spTree>
    <p:extLst>
      <p:ext uri="{BB962C8B-B14F-4D97-AF65-F5344CB8AC3E}">
        <p14:creationId xmlns:p14="http://schemas.microsoft.com/office/powerpoint/2010/main" val="337559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9</a:t>
            </a:fld>
            <a:endParaRPr lang="en-US"/>
          </a:p>
        </p:txBody>
      </p:sp>
    </p:spTree>
    <p:extLst>
      <p:ext uri="{BB962C8B-B14F-4D97-AF65-F5344CB8AC3E}">
        <p14:creationId xmlns:p14="http://schemas.microsoft.com/office/powerpoint/2010/main" val="207405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10</a:t>
            </a:fld>
            <a:endParaRPr lang="en-US"/>
          </a:p>
        </p:txBody>
      </p:sp>
    </p:spTree>
    <p:extLst>
      <p:ext uri="{BB962C8B-B14F-4D97-AF65-F5344CB8AC3E}">
        <p14:creationId xmlns:p14="http://schemas.microsoft.com/office/powerpoint/2010/main" val="144575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84DBC0-D055-41DC-BD7F-75C8C5D30275}" type="slidenum">
              <a:rPr lang="en-US" smtClean="0"/>
              <a:t>11</a:t>
            </a:fld>
            <a:endParaRPr lang="en-US"/>
          </a:p>
        </p:txBody>
      </p:sp>
    </p:spTree>
    <p:extLst>
      <p:ext uri="{BB962C8B-B14F-4D97-AF65-F5344CB8AC3E}">
        <p14:creationId xmlns:p14="http://schemas.microsoft.com/office/powerpoint/2010/main" val="2581885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Blue Bkgrnd">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6358911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60" y="1838037"/>
            <a:ext cx="7543800" cy="2487075"/>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ADD Title</a:t>
            </a:r>
          </a:p>
        </p:txBody>
      </p:sp>
      <p:sp>
        <p:nvSpPr>
          <p:cNvPr id="3" name="Subtitle 2"/>
          <p:cNvSpPr>
            <a:spLocks noGrp="1"/>
          </p:cNvSpPr>
          <p:nvPr>
            <p:ph type="subTitle" idx="1" hasCustomPrompt="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presenter details</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CA90912-CDF9-EA9C-9655-706FE7888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2067" y="285029"/>
            <a:ext cx="1051370" cy="1019371"/>
          </a:xfrm>
          <a:prstGeom prst="rect">
            <a:avLst/>
          </a:prstGeom>
        </p:spPr>
      </p:pic>
    </p:spTree>
    <p:extLst>
      <p:ext uri="{BB962C8B-B14F-4D97-AF65-F5344CB8AC3E}">
        <p14:creationId xmlns:p14="http://schemas.microsoft.com/office/powerpoint/2010/main" val="96957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ADE ASMT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4" name="Group 3" descr="Arizona Department of Education Assessments Banner">
            <a:extLst>
              <a:ext uri="{FF2B5EF4-FFF2-40B4-BE49-F238E27FC236}">
                <a16:creationId xmlns:a16="http://schemas.microsoft.com/office/drawing/2014/main" id="{49811F3D-ED16-4995-D35C-2086518395E9}"/>
              </a:ext>
            </a:extLst>
          </p:cNvPr>
          <p:cNvGrpSpPr/>
          <p:nvPr userDrawn="1"/>
        </p:nvGrpSpPr>
        <p:grpSpPr>
          <a:xfrm>
            <a:off x="2345068" y="311308"/>
            <a:ext cx="4037090" cy="1231106"/>
            <a:chOff x="918857" y="129567"/>
            <a:chExt cx="4037090" cy="1231106"/>
          </a:xfrm>
        </p:grpSpPr>
        <p:pic>
          <p:nvPicPr>
            <p:cNvPr id="10" name="Picture 9">
              <a:extLst>
                <a:ext uri="{FF2B5EF4-FFF2-40B4-BE49-F238E27FC236}">
                  <a16:creationId xmlns:a16="http://schemas.microsoft.com/office/drawing/2014/main" id="{07E389B7-640A-05A2-31B9-690CABF8596F}"/>
                </a:ext>
              </a:extLst>
            </p:cNvPr>
            <p:cNvPicPr>
              <a:picLocks noChangeAspect="1"/>
            </p:cNvPicPr>
            <p:nvPr/>
          </p:nvPicPr>
          <p:blipFill>
            <a:blip r:embed="rId2"/>
            <a:stretch>
              <a:fillRect/>
            </a:stretch>
          </p:blipFill>
          <p:spPr>
            <a:xfrm>
              <a:off x="918857" y="129567"/>
              <a:ext cx="989065" cy="921950"/>
            </a:xfrm>
            <a:prstGeom prst="rect">
              <a:avLst/>
            </a:prstGeom>
          </p:spPr>
        </p:pic>
        <p:sp>
          <p:nvSpPr>
            <p:cNvPr id="14" name="TextBox 13">
              <a:extLst>
                <a:ext uri="{FF2B5EF4-FFF2-40B4-BE49-F238E27FC236}">
                  <a16:creationId xmlns:a16="http://schemas.microsoft.com/office/drawing/2014/main" id="{9706C7B5-8EE2-9DBC-DF12-42F7164F7767}"/>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8178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3600">
                <a:solidFill>
                  <a:srgbClr val="002D7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lvl1pPr>
              <a:defRPr/>
            </a:lvl1pPr>
          </a:lstStyle>
          <a:p>
            <a:r>
              <a:rPr lang="en-US"/>
              <a:t>Date</a:t>
            </a:r>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939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1422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628650" y="840058"/>
            <a:ext cx="7886700" cy="985569"/>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lvl1pPr>
              <a:defRPr/>
            </a:lvl1pPr>
          </a:lstStyle>
          <a:p>
            <a:r>
              <a:rPr lang="en-US"/>
              <a:t>Date</a:t>
            </a:r>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37532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97450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315673819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02D72"/>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99099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45288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6477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7141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290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74081122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02D72"/>
                </a:solidFill>
              </a:defRPr>
            </a:lvl1pPr>
            <a:lvl2pPr marL="150876" indent="0">
              <a:buClr>
                <a:schemeClr val="tx1"/>
              </a:buClr>
              <a:buFont typeface="Arial" panose="020B0604020202020204" pitchFamily="34" charset="0"/>
              <a:buNone/>
              <a:defRPr sz="1050">
                <a:solidFill>
                  <a:srgbClr val="002D72"/>
                </a:solidFill>
              </a:defRPr>
            </a:lvl2pPr>
            <a:lvl3pPr marL="288036" indent="0">
              <a:buClr>
                <a:schemeClr val="tx1"/>
              </a:buClr>
              <a:buFont typeface="Arial" panose="020B0604020202020204" pitchFamily="34" charset="0"/>
              <a:buNone/>
              <a:defRPr sz="825">
                <a:solidFill>
                  <a:srgbClr val="002D72"/>
                </a:solidFill>
              </a:defRPr>
            </a:lvl3pPr>
            <a:lvl4pPr marL="425196" indent="0">
              <a:buClr>
                <a:schemeClr val="tx1"/>
              </a:buClr>
              <a:buFont typeface="Arial" panose="020B0604020202020204" pitchFamily="34" charset="0"/>
              <a:buNone/>
              <a:defRPr sz="825">
                <a:solidFill>
                  <a:srgbClr val="002D72"/>
                </a:solidFill>
              </a:defRPr>
            </a:lvl4pPr>
            <a:lvl5pPr marL="562356" indent="0">
              <a:buClr>
                <a:schemeClr val="tx1"/>
              </a:buClr>
              <a:buFont typeface="Arial" panose="020B0604020202020204" pitchFamily="34" charset="0"/>
              <a:buNone/>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1109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add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04733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986759"/>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798664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ADE ASMT 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ACBF5DB-E030-A88F-8375-136AE23A9A34}"/>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6" name="Group 5" descr="Arizona Department of Education Assessments Banner">
            <a:extLst>
              <a:ext uri="{FF2B5EF4-FFF2-40B4-BE49-F238E27FC236}">
                <a16:creationId xmlns:a16="http://schemas.microsoft.com/office/drawing/2014/main" id="{A861A399-9B93-C4E0-06CD-92BBD5753201}"/>
              </a:ext>
            </a:extLst>
          </p:cNvPr>
          <p:cNvGrpSpPr/>
          <p:nvPr userDrawn="1"/>
        </p:nvGrpSpPr>
        <p:grpSpPr>
          <a:xfrm>
            <a:off x="2553455" y="292835"/>
            <a:ext cx="4037090" cy="1231106"/>
            <a:chOff x="918857" y="129567"/>
            <a:chExt cx="4037090" cy="1231106"/>
          </a:xfrm>
        </p:grpSpPr>
        <p:pic>
          <p:nvPicPr>
            <p:cNvPr id="7" name="Picture 6">
              <a:extLst>
                <a:ext uri="{FF2B5EF4-FFF2-40B4-BE49-F238E27FC236}">
                  <a16:creationId xmlns:a16="http://schemas.microsoft.com/office/drawing/2014/main" id="{9796B56E-5DD0-ECE5-DF1C-8C6C9BDD8BE9}"/>
                </a:ext>
              </a:extLst>
            </p:cNvPr>
            <p:cNvPicPr>
              <a:picLocks noChangeAspect="1"/>
            </p:cNvPicPr>
            <p:nvPr/>
          </p:nvPicPr>
          <p:blipFill>
            <a:blip r:embed="rId2"/>
            <a:stretch>
              <a:fillRect/>
            </a:stretch>
          </p:blipFill>
          <p:spPr>
            <a:xfrm>
              <a:off x="918857" y="129567"/>
              <a:ext cx="989065" cy="921950"/>
            </a:xfrm>
            <a:prstGeom prst="rect">
              <a:avLst/>
            </a:prstGeom>
          </p:spPr>
        </p:pic>
        <p:sp>
          <p:nvSpPr>
            <p:cNvPr id="11" name="TextBox 10">
              <a:extLst>
                <a:ext uri="{FF2B5EF4-FFF2-40B4-BE49-F238E27FC236}">
                  <a16:creationId xmlns:a16="http://schemas.microsoft.com/office/drawing/2014/main" id="{E8A863ED-0066-C4EE-72F6-CB0BDFF11BAA}"/>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2445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00626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8826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56709"/>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142153471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12169"/>
                </a:solidFill>
              </a:defRPr>
            </a:lvl1pPr>
            <a:lvl2pPr marL="150876" indent="0">
              <a:buClr>
                <a:schemeClr val="tx1"/>
              </a:buClr>
              <a:buFont typeface="Arial" panose="020B0604020202020204" pitchFamily="34" charset="0"/>
              <a:buNone/>
              <a:defRPr sz="1050">
                <a:solidFill>
                  <a:srgbClr val="012169"/>
                </a:solidFill>
              </a:defRPr>
            </a:lvl2pPr>
            <a:lvl3pPr marL="288036" indent="0">
              <a:buClr>
                <a:schemeClr val="tx1"/>
              </a:buClr>
              <a:buFont typeface="Arial" panose="020B0604020202020204" pitchFamily="34" charset="0"/>
              <a:buNone/>
              <a:defRPr sz="825">
                <a:solidFill>
                  <a:srgbClr val="012169"/>
                </a:solidFill>
              </a:defRPr>
            </a:lvl3pPr>
            <a:lvl4pPr marL="425196" indent="0">
              <a:buClr>
                <a:schemeClr val="tx1"/>
              </a:buClr>
              <a:buFont typeface="Arial" panose="020B0604020202020204" pitchFamily="34" charset="0"/>
              <a:buNone/>
              <a:defRPr sz="825">
                <a:solidFill>
                  <a:srgbClr val="012169"/>
                </a:solidFill>
              </a:defRPr>
            </a:lvl4pPr>
            <a:lvl5pPr marL="562356" indent="0">
              <a:buClr>
                <a:schemeClr val="tx1"/>
              </a:buClr>
              <a:buFont typeface="Arial" panose="020B0604020202020204" pitchFamily="34" charset="0"/>
              <a:buNone/>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8655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enter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71812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845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930855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18863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4" r:id="rId6"/>
    <p:sldLayoutId id="2147483755" r:id="rId7"/>
    <p:sldLayoutId id="2147483757" r:id="rId8"/>
    <p:sldLayoutId id="2147483758" r:id="rId9"/>
    <p:sldLayoutId id="2147483759" r:id="rId10"/>
    <p:sldLayoutId id="2147483797" r:id="rId11"/>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74478"/>
            <a:ext cx="78867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956926"/>
            <a:ext cx="78867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Google Shape;19;p2">
            <a:extLst>
              <a:ext uri="{FF2B5EF4-FFF2-40B4-BE49-F238E27FC236}">
                <a16:creationId xmlns:a16="http://schemas.microsoft.com/office/drawing/2014/main" id="{E0B886E1-31DD-47E4-991E-D0419D044F33}"/>
              </a:ext>
            </a:extLst>
          </p:cNvPr>
          <p:cNvSpPr/>
          <p:nvPr/>
        </p:nvSpPr>
        <p:spPr>
          <a:xfrm>
            <a:off x="0" y="1"/>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p:nvSpPr>
        <p:spPr>
          <a:xfrm>
            <a:off x="0" y="74611"/>
            <a:ext cx="9144000" cy="176271"/>
          </a:xfrm>
          <a:prstGeom prst="rect">
            <a:avLst/>
          </a:prstGeom>
          <a:solidFill>
            <a:srgbClr val="002D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p:nvSpPr>
        <p:spPr>
          <a:xfrm>
            <a:off x="0" y="258252"/>
            <a:ext cx="9144000" cy="73179"/>
          </a:xfrm>
          <a:prstGeom prst="rect">
            <a:avLst/>
          </a:prstGeom>
          <a:solidFill>
            <a:srgbClr val="CB60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p:nvSpPr>
        <p:spPr>
          <a:xfrm>
            <a:off x="0" y="6846999"/>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08267913"/>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534119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7" r:id="rId8"/>
    <p:sldLayoutId id="2147483808" r:id="rId9"/>
    <p:sldLayoutId id="2147483810" r:id="rId10"/>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s://www.azed.gov/assessment/aasa"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38.sv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azed.gov/sites/default/files/2023/07/2023-2024%20Friday%20Focus%20Webinar%20Schedule.pdf" TargetMode="External"/><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azed.gov/assessment/aasa"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azed.gov/assessment"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www.azed.gov/assess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059C-97BA-3DC7-1001-36C2E150F261}"/>
              </a:ext>
            </a:extLst>
          </p:cNvPr>
          <p:cNvSpPr>
            <a:spLocks noGrp="1"/>
          </p:cNvSpPr>
          <p:nvPr>
            <p:ph type="title"/>
          </p:nvPr>
        </p:nvSpPr>
        <p:spPr/>
        <p:txBody>
          <a:bodyPr/>
          <a:lstStyle/>
          <a:p>
            <a:r>
              <a:rPr lang="en-US" sz="1500" dirty="0">
                <a:solidFill>
                  <a:srgbClr val="012169"/>
                </a:solidFill>
                <a:latin typeface="+mn-lt"/>
                <a:ea typeface="+mn-ea"/>
                <a:cs typeface="+mn-cs"/>
              </a:rPr>
              <a:t>Welcome to Webinar #4: AASA paper-based testing</a:t>
            </a:r>
          </a:p>
        </p:txBody>
      </p:sp>
      <p:sp>
        <p:nvSpPr>
          <p:cNvPr id="3" name="Content Placeholder 2">
            <a:extLst>
              <a:ext uri="{FF2B5EF4-FFF2-40B4-BE49-F238E27FC236}">
                <a16:creationId xmlns:a16="http://schemas.microsoft.com/office/drawing/2014/main" id="{58A9A868-750B-2B80-AE40-6BD4412FAA52}"/>
              </a:ext>
            </a:extLst>
          </p:cNvPr>
          <p:cNvSpPr>
            <a:spLocks noGrp="1"/>
          </p:cNvSpPr>
          <p:nvPr>
            <p:ph idx="1"/>
          </p:nvPr>
        </p:nvSpPr>
        <p:spPr/>
        <p:txBody>
          <a:bodyPr/>
          <a:lstStyle/>
          <a:p>
            <a:pPr algn="l" rtl="0" fontAlgn="base"/>
            <a:r>
              <a:rPr lang="en-US" dirty="0"/>
              <a:t>This webinar will be recorded and posted on the ADE Assessments webpage.​</a:t>
            </a:r>
          </a:p>
          <a:p>
            <a:pPr algn="l" rtl="0" fontAlgn="base"/>
            <a:r>
              <a:rPr lang="en-US" dirty="0"/>
              <a:t>​</a:t>
            </a:r>
          </a:p>
          <a:p>
            <a:pPr algn="l" rtl="0" fontAlgn="base"/>
            <a:r>
              <a:rPr lang="en-US" dirty="0"/>
              <a:t>Please enter your First and Last Name in the Chat for tracking purposes for the live event.​</a:t>
            </a:r>
          </a:p>
          <a:p>
            <a:pPr algn="l" rtl="0" fontAlgn="base"/>
            <a:r>
              <a:rPr lang="en-US" dirty="0"/>
              <a:t>​</a:t>
            </a:r>
          </a:p>
          <a:p>
            <a:pPr algn="l" rtl="0" fontAlgn="base"/>
            <a:r>
              <a:rPr lang="en-US" dirty="0"/>
              <a:t>We will also be capturing the chat questions. If there are questions that were frequently asked or need further clarification, ADE will compile and create an FAQ which will then be posted on the Assessments webpage under Friday Focus Webinars.</a:t>
            </a:r>
          </a:p>
          <a:p>
            <a:endParaRPr lang="en-US" dirty="0"/>
          </a:p>
        </p:txBody>
      </p:sp>
    </p:spTree>
    <p:extLst>
      <p:ext uri="{BB962C8B-B14F-4D97-AF65-F5344CB8AC3E}">
        <p14:creationId xmlns:p14="http://schemas.microsoft.com/office/powerpoint/2010/main" val="163200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F7D8-FBB9-A4C6-9FE4-73ADE563F925}"/>
              </a:ext>
            </a:extLst>
          </p:cNvPr>
          <p:cNvSpPr>
            <a:spLocks noGrp="1"/>
          </p:cNvSpPr>
          <p:nvPr>
            <p:ph type="title"/>
          </p:nvPr>
        </p:nvSpPr>
        <p:spPr/>
        <p:txBody>
          <a:bodyPr/>
          <a:lstStyle/>
          <a:p>
            <a:r>
              <a:rPr lang="en-US" dirty="0"/>
              <a:t>Oral Reading Fluency </a:t>
            </a:r>
          </a:p>
        </p:txBody>
      </p:sp>
      <p:pic>
        <p:nvPicPr>
          <p:cNvPr id="5" name="Content Placeholder 4">
            <a:extLst>
              <a:ext uri="{FF2B5EF4-FFF2-40B4-BE49-F238E27FC236}">
                <a16:creationId xmlns:a16="http://schemas.microsoft.com/office/drawing/2014/main" id="{82A91334-8489-EFC1-E364-C146F465B8AE}"/>
              </a:ext>
            </a:extLst>
          </p:cNvPr>
          <p:cNvPicPr>
            <a:picLocks noGrp="1" noChangeAspect="1"/>
          </p:cNvPicPr>
          <p:nvPr>
            <p:ph idx="1"/>
          </p:nvPr>
        </p:nvPicPr>
        <p:blipFill>
          <a:blip r:embed="rId3"/>
          <a:stretch>
            <a:fillRect/>
          </a:stretch>
        </p:blipFill>
        <p:spPr>
          <a:xfrm>
            <a:off x="822325" y="2182730"/>
            <a:ext cx="7543800" cy="3611727"/>
          </a:xfrm>
        </p:spPr>
      </p:pic>
      <p:sp>
        <p:nvSpPr>
          <p:cNvPr id="6" name="Arrow: Circular 5">
            <a:extLst>
              <a:ext uri="{FF2B5EF4-FFF2-40B4-BE49-F238E27FC236}">
                <a16:creationId xmlns:a16="http://schemas.microsoft.com/office/drawing/2014/main" id="{6AE6C312-C624-3A10-9C0E-72AB27F1541E}"/>
              </a:ext>
            </a:extLst>
          </p:cNvPr>
          <p:cNvSpPr/>
          <p:nvPr/>
        </p:nvSpPr>
        <p:spPr>
          <a:xfrm rot="5400000">
            <a:off x="7406909" y="4817209"/>
            <a:ext cx="762000" cy="738554"/>
          </a:xfrm>
          <a:prstGeom prst="circularArrow">
            <a:avLst>
              <a:gd name="adj1" fmla="val 3141"/>
              <a:gd name="adj2" fmla="val 1142319"/>
              <a:gd name="adj3" fmla="val 21149015"/>
              <a:gd name="adj4" fmla="val 10800000"/>
              <a:gd name="adj5" fmla="val 12500"/>
            </a:avLst>
          </a:prstGeom>
          <a:solidFill>
            <a:srgbClr val="CB601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422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F7D8-FBB9-A4C6-9FE4-73ADE563F925}"/>
              </a:ext>
            </a:extLst>
          </p:cNvPr>
          <p:cNvSpPr>
            <a:spLocks noGrp="1"/>
          </p:cNvSpPr>
          <p:nvPr>
            <p:ph type="title"/>
          </p:nvPr>
        </p:nvSpPr>
        <p:spPr>
          <a:xfrm>
            <a:off x="605791" y="752475"/>
            <a:ext cx="3800465" cy="587584"/>
          </a:xfrm>
        </p:spPr>
        <p:txBody>
          <a:bodyPr anchor="ctr">
            <a:normAutofit/>
          </a:bodyPr>
          <a:lstStyle/>
          <a:p>
            <a:r>
              <a:rPr lang="en-US" dirty="0"/>
              <a:t>Oral Reading Fluency </a:t>
            </a:r>
          </a:p>
        </p:txBody>
      </p:sp>
      <p:pic>
        <p:nvPicPr>
          <p:cNvPr id="7" name="Content Placeholder 6">
            <a:extLst>
              <a:ext uri="{FF2B5EF4-FFF2-40B4-BE49-F238E27FC236}">
                <a16:creationId xmlns:a16="http://schemas.microsoft.com/office/drawing/2014/main" id="{E6ED4894-E362-314D-96E3-CB48890BCF85}"/>
              </a:ext>
            </a:extLst>
          </p:cNvPr>
          <p:cNvPicPr>
            <a:picLocks noGrp="1" noChangeAspect="1"/>
          </p:cNvPicPr>
          <p:nvPr>
            <p:ph sz="half" idx="2"/>
          </p:nvPr>
        </p:nvPicPr>
        <p:blipFill>
          <a:blip r:embed="rId3"/>
          <a:stretch/>
        </p:blipFill>
        <p:spPr>
          <a:xfrm>
            <a:off x="3463281" y="687423"/>
            <a:ext cx="942975" cy="717687"/>
          </a:xfrm>
          <a:noFill/>
        </p:spPr>
      </p:pic>
      <p:sp>
        <p:nvSpPr>
          <p:cNvPr id="3" name="TextBox 2">
            <a:extLst>
              <a:ext uri="{FF2B5EF4-FFF2-40B4-BE49-F238E27FC236}">
                <a16:creationId xmlns:a16="http://schemas.microsoft.com/office/drawing/2014/main" id="{10CCF774-660C-3894-40D5-94C94A031579}"/>
              </a:ext>
            </a:extLst>
          </p:cNvPr>
          <p:cNvSpPr txBox="1"/>
          <p:nvPr/>
        </p:nvSpPr>
        <p:spPr>
          <a:xfrm>
            <a:off x="105509" y="5861538"/>
            <a:ext cx="9038492" cy="615553"/>
          </a:xfrm>
          <a:prstGeom prst="rect">
            <a:avLst/>
          </a:prstGeom>
          <a:noFill/>
        </p:spPr>
        <p:txBody>
          <a:bodyPr wrap="square" rtlCol="0">
            <a:spAutoFit/>
          </a:bodyPr>
          <a:lstStyle/>
          <a:p>
            <a:r>
              <a:rPr lang="en-US" dirty="0"/>
              <a:t>Important Resources:</a:t>
            </a:r>
          </a:p>
          <a:p>
            <a:r>
              <a:rPr lang="en-US" sz="1600" dirty="0"/>
              <a:t>AASA Test Coordinator’s Manual and the  AASA Test Administration Directions Manual</a:t>
            </a:r>
          </a:p>
        </p:txBody>
      </p:sp>
      <p:pic>
        <p:nvPicPr>
          <p:cNvPr id="12" name="Content Placeholder 11">
            <a:extLst>
              <a:ext uri="{FF2B5EF4-FFF2-40B4-BE49-F238E27FC236}">
                <a16:creationId xmlns:a16="http://schemas.microsoft.com/office/drawing/2014/main" id="{A13E6612-330F-D77F-4EA8-D569FAC258D8}"/>
              </a:ext>
            </a:extLst>
          </p:cNvPr>
          <p:cNvPicPr>
            <a:picLocks noGrp="1" noChangeAspect="1"/>
          </p:cNvPicPr>
          <p:nvPr>
            <p:ph sz="half" idx="14"/>
          </p:nvPr>
        </p:nvPicPr>
        <p:blipFill>
          <a:blip r:embed="rId4"/>
          <a:stretch>
            <a:fillRect/>
          </a:stretch>
        </p:blipFill>
        <p:spPr>
          <a:xfrm>
            <a:off x="4737100" y="1327856"/>
            <a:ext cx="3800475" cy="4202287"/>
          </a:xfrm>
        </p:spPr>
      </p:pic>
      <p:pic>
        <p:nvPicPr>
          <p:cNvPr id="14" name="Picture 13">
            <a:extLst>
              <a:ext uri="{FF2B5EF4-FFF2-40B4-BE49-F238E27FC236}">
                <a16:creationId xmlns:a16="http://schemas.microsoft.com/office/drawing/2014/main" id="{D3268D17-67A2-F417-B2A5-F38604D86729}"/>
              </a:ext>
            </a:extLst>
          </p:cNvPr>
          <p:cNvPicPr>
            <a:picLocks noChangeAspect="1"/>
          </p:cNvPicPr>
          <p:nvPr/>
        </p:nvPicPr>
        <p:blipFill>
          <a:blip r:embed="rId5"/>
          <a:stretch>
            <a:fillRect/>
          </a:stretch>
        </p:blipFill>
        <p:spPr>
          <a:xfrm>
            <a:off x="605791" y="1988962"/>
            <a:ext cx="3741500" cy="2287357"/>
          </a:xfrm>
          <a:prstGeom prst="rect">
            <a:avLst/>
          </a:prstGeom>
        </p:spPr>
      </p:pic>
    </p:spTree>
    <p:extLst>
      <p:ext uri="{BB962C8B-B14F-4D97-AF65-F5344CB8AC3E}">
        <p14:creationId xmlns:p14="http://schemas.microsoft.com/office/powerpoint/2010/main" val="115306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089C-9C6B-3C46-2D64-2E3FD98CD037}"/>
              </a:ext>
            </a:extLst>
          </p:cNvPr>
          <p:cNvSpPr>
            <a:spLocks noGrp="1"/>
          </p:cNvSpPr>
          <p:nvPr>
            <p:ph type="title"/>
          </p:nvPr>
        </p:nvSpPr>
        <p:spPr/>
        <p:txBody>
          <a:bodyPr/>
          <a:lstStyle/>
          <a:p>
            <a:r>
              <a:rPr lang="en-US" dirty="0"/>
              <a:t>Test Irregularities Examples</a:t>
            </a:r>
          </a:p>
        </p:txBody>
      </p:sp>
      <p:sp>
        <p:nvSpPr>
          <p:cNvPr id="3" name="Content Placeholder 2">
            <a:extLst>
              <a:ext uri="{FF2B5EF4-FFF2-40B4-BE49-F238E27FC236}">
                <a16:creationId xmlns:a16="http://schemas.microsoft.com/office/drawing/2014/main" id="{2FC2D481-7248-2D25-0588-A1973F7C5CC0}"/>
              </a:ext>
            </a:extLst>
          </p:cNvPr>
          <p:cNvSpPr>
            <a:spLocks noGrp="1"/>
          </p:cNvSpPr>
          <p:nvPr>
            <p:ph idx="1"/>
          </p:nvPr>
        </p:nvSpPr>
        <p:spPr>
          <a:xfrm>
            <a:off x="822960" y="2130504"/>
            <a:ext cx="7543800" cy="3760891"/>
          </a:xfrm>
        </p:spPr>
        <p:txBody>
          <a:bodyPr>
            <a:normAutofit fontScale="92500" lnSpcReduction="20000"/>
          </a:bodyPr>
          <a:lstStyle/>
          <a:p>
            <a:r>
              <a:rPr lang="en-US" b="1" dirty="0"/>
              <a:t> Inappropriate reference materials</a:t>
            </a:r>
          </a:p>
          <a:p>
            <a:pPr lvl="1"/>
            <a:r>
              <a:rPr lang="en-US" dirty="0"/>
              <a:t>Calculators</a:t>
            </a:r>
          </a:p>
          <a:p>
            <a:pPr lvl="1"/>
            <a:r>
              <a:rPr lang="en-US" dirty="0"/>
              <a:t>Graphic organizers</a:t>
            </a:r>
          </a:p>
          <a:p>
            <a:pPr lvl="1"/>
            <a:r>
              <a:rPr lang="en-US" dirty="0"/>
              <a:t>Math formula sheet</a:t>
            </a:r>
          </a:p>
          <a:p>
            <a:pPr marL="0" indent="0">
              <a:buNone/>
            </a:pPr>
            <a:r>
              <a:rPr lang="en-US" b="1" dirty="0"/>
              <a:t>  Student using or in possession of prohibited devices or resources</a:t>
            </a:r>
          </a:p>
          <a:p>
            <a:pPr lvl="1"/>
            <a:r>
              <a:rPr lang="en-US" dirty="0"/>
              <a:t>Cell phones</a:t>
            </a:r>
          </a:p>
          <a:p>
            <a:pPr lvl="1"/>
            <a:r>
              <a:rPr lang="en-US" dirty="0"/>
              <a:t>Smart Watch</a:t>
            </a:r>
          </a:p>
          <a:p>
            <a:pPr lvl="1"/>
            <a:r>
              <a:rPr lang="en-US" dirty="0"/>
              <a:t>Air pods / Earbuds</a:t>
            </a:r>
          </a:p>
          <a:p>
            <a:pPr marL="150876" lvl="1" indent="0">
              <a:buNone/>
            </a:pPr>
            <a:r>
              <a:rPr lang="en-US" sz="1500" b="1" dirty="0"/>
              <a:t>Unapproved adults in testing environment</a:t>
            </a:r>
          </a:p>
          <a:p>
            <a:pPr marL="150876" lvl="1" indent="0">
              <a:lnSpc>
                <a:spcPct val="110000"/>
              </a:lnSpc>
              <a:buNone/>
            </a:pPr>
            <a:endParaRPr lang="en-US" sz="1500" b="1" dirty="0"/>
          </a:p>
          <a:p>
            <a:pPr marL="150876" lvl="1" indent="0">
              <a:lnSpc>
                <a:spcPct val="110000"/>
              </a:lnSpc>
              <a:buNone/>
            </a:pPr>
            <a:r>
              <a:rPr lang="en-US" sz="1500" b="1" dirty="0"/>
              <a:t>Student Cheating</a:t>
            </a:r>
          </a:p>
          <a:p>
            <a:pPr marL="150876" lvl="1" indent="0">
              <a:buNone/>
            </a:pPr>
            <a:endParaRPr lang="en-US" sz="1500" b="1" dirty="0"/>
          </a:p>
          <a:p>
            <a:pPr marL="150876" lvl="1" indent="0">
              <a:buNone/>
            </a:pPr>
            <a:r>
              <a:rPr lang="en-US" sz="1500" b="1" dirty="0"/>
              <a:t>Group Breaks</a:t>
            </a:r>
          </a:p>
          <a:p>
            <a:pPr marL="150876" lvl="1" indent="0">
              <a:buNone/>
            </a:pPr>
            <a:endParaRPr lang="en-US" sz="1500" b="1" dirty="0"/>
          </a:p>
          <a:p>
            <a:pPr marL="150876" lvl="1" indent="0">
              <a:buNone/>
            </a:pPr>
            <a:r>
              <a:rPr lang="en-US" sz="1500" b="1" dirty="0"/>
              <a:t>Test Administrator approving a test for a student who is not eligible</a:t>
            </a:r>
          </a:p>
        </p:txBody>
      </p:sp>
    </p:spTree>
    <p:extLst>
      <p:ext uri="{BB962C8B-B14F-4D97-AF65-F5344CB8AC3E}">
        <p14:creationId xmlns:p14="http://schemas.microsoft.com/office/powerpoint/2010/main" val="291092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BEBEEF-43E6-FF47-216E-79E37BE42225}"/>
              </a:ext>
            </a:extLst>
          </p:cNvPr>
          <p:cNvSpPr>
            <a:spLocks noGrp="1"/>
          </p:cNvSpPr>
          <p:nvPr>
            <p:ph type="title"/>
          </p:nvPr>
        </p:nvSpPr>
        <p:spPr>
          <a:xfrm>
            <a:off x="605791" y="752475"/>
            <a:ext cx="3800465" cy="587584"/>
          </a:xfrm>
        </p:spPr>
        <p:txBody>
          <a:bodyPr anchor="ctr">
            <a:normAutofit/>
          </a:bodyPr>
          <a:lstStyle/>
          <a:p>
            <a:r>
              <a:rPr lang="en-US" dirty="0"/>
              <a:t>Educator Resources</a:t>
            </a:r>
          </a:p>
        </p:txBody>
      </p:sp>
      <p:pic>
        <p:nvPicPr>
          <p:cNvPr id="5" name="Picture 4">
            <a:extLst>
              <a:ext uri="{FF2B5EF4-FFF2-40B4-BE49-F238E27FC236}">
                <a16:creationId xmlns:a16="http://schemas.microsoft.com/office/drawing/2014/main" id="{80E27000-D263-1470-D8F4-43F59B6E8852}"/>
              </a:ext>
            </a:extLst>
          </p:cNvPr>
          <p:cNvPicPr>
            <a:picLocks noChangeAspect="1"/>
          </p:cNvPicPr>
          <p:nvPr/>
        </p:nvPicPr>
        <p:blipFill>
          <a:blip r:embed="rId3"/>
          <a:stretch>
            <a:fillRect/>
          </a:stretch>
        </p:blipFill>
        <p:spPr>
          <a:xfrm>
            <a:off x="605788" y="2102438"/>
            <a:ext cx="3800462" cy="2090253"/>
          </a:xfrm>
          <a:prstGeom prst="rect">
            <a:avLst/>
          </a:prstGeom>
          <a:noFill/>
        </p:spPr>
      </p:pic>
      <p:pic>
        <p:nvPicPr>
          <p:cNvPr id="8" name="Content Placeholder 7">
            <a:extLst>
              <a:ext uri="{FF2B5EF4-FFF2-40B4-BE49-F238E27FC236}">
                <a16:creationId xmlns:a16="http://schemas.microsoft.com/office/drawing/2014/main" id="{0863B730-28ED-C5CA-812C-33E5E50604AB}"/>
              </a:ext>
            </a:extLst>
          </p:cNvPr>
          <p:cNvPicPr>
            <a:picLocks noGrp="1" noChangeAspect="1"/>
          </p:cNvPicPr>
          <p:nvPr>
            <p:ph sz="half" idx="14"/>
          </p:nvPr>
        </p:nvPicPr>
        <p:blipFill>
          <a:blip r:embed="rId4"/>
          <a:stretch>
            <a:fillRect/>
          </a:stretch>
        </p:blipFill>
        <p:spPr>
          <a:xfrm>
            <a:off x="4737746" y="1937317"/>
            <a:ext cx="3800466" cy="2983365"/>
          </a:xfrm>
          <a:noFill/>
        </p:spPr>
      </p:pic>
      <p:sp>
        <p:nvSpPr>
          <p:cNvPr id="11" name="TextBox 10">
            <a:extLst>
              <a:ext uri="{FF2B5EF4-FFF2-40B4-BE49-F238E27FC236}">
                <a16:creationId xmlns:a16="http://schemas.microsoft.com/office/drawing/2014/main" id="{26EF13F5-CB93-75C1-3BAB-3EEAE1143E28}"/>
              </a:ext>
            </a:extLst>
          </p:cNvPr>
          <p:cNvSpPr txBox="1"/>
          <p:nvPr/>
        </p:nvSpPr>
        <p:spPr>
          <a:xfrm>
            <a:off x="418218" y="4509594"/>
            <a:ext cx="3800463" cy="553998"/>
          </a:xfrm>
          <a:prstGeom prst="rect">
            <a:avLst/>
          </a:prstGeom>
          <a:noFill/>
        </p:spPr>
        <p:txBody>
          <a:bodyPr wrap="square">
            <a:spAutoFit/>
          </a:bodyPr>
          <a:lstStyle/>
          <a:p>
            <a:pPr algn="ctr"/>
            <a:r>
              <a:rPr lang="en-US" sz="1200" dirty="0">
                <a:hlinkClick r:id="rId5"/>
              </a:rPr>
              <a:t>https://www.azed.gov/assessment/aasa</a:t>
            </a:r>
            <a:endParaRPr lang="en-US" sz="1200" dirty="0"/>
          </a:p>
          <a:p>
            <a:endParaRPr lang="en-US" dirty="0"/>
          </a:p>
        </p:txBody>
      </p:sp>
      <p:pic>
        <p:nvPicPr>
          <p:cNvPr id="4" name="Picture 3">
            <a:extLst>
              <a:ext uri="{FF2B5EF4-FFF2-40B4-BE49-F238E27FC236}">
                <a16:creationId xmlns:a16="http://schemas.microsoft.com/office/drawing/2014/main" id="{451F92B2-A1C1-36E5-2998-17B010FC92C5}"/>
              </a:ext>
            </a:extLst>
          </p:cNvPr>
          <p:cNvPicPr>
            <a:picLocks noChangeAspect="1"/>
          </p:cNvPicPr>
          <p:nvPr/>
        </p:nvPicPr>
        <p:blipFill>
          <a:blip r:embed="rId6"/>
          <a:stretch>
            <a:fillRect/>
          </a:stretch>
        </p:blipFill>
        <p:spPr>
          <a:xfrm>
            <a:off x="711768" y="1340059"/>
            <a:ext cx="1794251" cy="930130"/>
          </a:xfrm>
          <a:prstGeom prst="rect">
            <a:avLst/>
          </a:prstGeom>
        </p:spPr>
      </p:pic>
    </p:spTree>
    <p:extLst>
      <p:ext uri="{BB962C8B-B14F-4D97-AF65-F5344CB8AC3E}">
        <p14:creationId xmlns:p14="http://schemas.microsoft.com/office/powerpoint/2010/main" val="337428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9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3331-F3E1-1A48-3932-BC8CB00EF4A7}"/>
              </a:ext>
            </a:extLst>
          </p:cNvPr>
          <p:cNvSpPr>
            <a:spLocks noGrp="1"/>
          </p:cNvSpPr>
          <p:nvPr>
            <p:ph type="ctrTitle"/>
          </p:nvPr>
        </p:nvSpPr>
        <p:spPr/>
        <p:txBody>
          <a:bodyPr/>
          <a:lstStyle/>
          <a:p>
            <a:r>
              <a:rPr lang="en-US" dirty="0"/>
              <a:t>Content tips</a:t>
            </a:r>
          </a:p>
        </p:txBody>
      </p:sp>
      <p:sp>
        <p:nvSpPr>
          <p:cNvPr id="3" name="Subtitle 2">
            <a:extLst>
              <a:ext uri="{FF2B5EF4-FFF2-40B4-BE49-F238E27FC236}">
                <a16:creationId xmlns:a16="http://schemas.microsoft.com/office/drawing/2014/main" id="{F272B92C-8EC7-D830-0306-6105F8251F86}"/>
              </a:ext>
            </a:extLst>
          </p:cNvPr>
          <p:cNvSpPr>
            <a:spLocks noGrp="1"/>
          </p:cNvSpPr>
          <p:nvPr>
            <p:ph type="subTitle" idx="1"/>
          </p:nvPr>
        </p:nvSpPr>
        <p:spPr/>
        <p:txBody>
          <a:bodyPr/>
          <a:lstStyle/>
          <a:p>
            <a:r>
              <a:rPr lang="en-US" dirty="0"/>
              <a:t>ELA Resources and Item Types</a:t>
            </a:r>
          </a:p>
        </p:txBody>
      </p:sp>
    </p:spTree>
    <p:extLst>
      <p:ext uri="{BB962C8B-B14F-4D97-AF65-F5344CB8AC3E}">
        <p14:creationId xmlns:p14="http://schemas.microsoft.com/office/powerpoint/2010/main" val="287788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3C26-CDB7-22F6-EDB3-F722CC256AC3}"/>
              </a:ext>
            </a:extLst>
          </p:cNvPr>
          <p:cNvSpPr>
            <a:spLocks noGrp="1"/>
          </p:cNvSpPr>
          <p:nvPr>
            <p:ph type="ctrTitle"/>
          </p:nvPr>
        </p:nvSpPr>
        <p:spPr>
          <a:xfrm>
            <a:off x="822960" y="758952"/>
            <a:ext cx="7543800" cy="3566160"/>
          </a:xfrm>
        </p:spPr>
        <p:txBody>
          <a:bodyPr anchor="b">
            <a:normAutofit/>
          </a:bodyPr>
          <a:lstStyle/>
          <a:p>
            <a:r>
              <a:rPr lang="en-US" dirty="0"/>
              <a:t>ELA Resources</a:t>
            </a:r>
          </a:p>
        </p:txBody>
      </p:sp>
      <p:sp>
        <p:nvSpPr>
          <p:cNvPr id="3" name="Subtitle 2">
            <a:extLst>
              <a:ext uri="{FF2B5EF4-FFF2-40B4-BE49-F238E27FC236}">
                <a16:creationId xmlns:a16="http://schemas.microsoft.com/office/drawing/2014/main" id="{F3E5CBBB-5C70-8CD8-C11F-308CA0B06F78}"/>
              </a:ext>
            </a:extLst>
          </p:cNvPr>
          <p:cNvSpPr>
            <a:spLocks noGrp="1"/>
          </p:cNvSpPr>
          <p:nvPr>
            <p:ph type="subTitle" idx="1"/>
          </p:nvPr>
        </p:nvSpPr>
        <p:spPr>
          <a:xfrm>
            <a:off x="825038" y="4645152"/>
            <a:ext cx="7543800" cy="1143000"/>
          </a:xfrm>
        </p:spPr>
        <p:txBody>
          <a:bodyPr>
            <a:normAutofit/>
          </a:bodyPr>
          <a:lstStyle/>
          <a:p>
            <a:r>
              <a:rPr lang="en-US" dirty="0"/>
              <a:t>AASA Content Developer: Katie DiTullio</a:t>
            </a:r>
          </a:p>
        </p:txBody>
      </p:sp>
    </p:spTree>
    <p:extLst>
      <p:ext uri="{BB962C8B-B14F-4D97-AF65-F5344CB8AC3E}">
        <p14:creationId xmlns:p14="http://schemas.microsoft.com/office/powerpoint/2010/main" val="344708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98AE-62ED-DA55-79B9-FDC8741053C5}"/>
              </a:ext>
            </a:extLst>
          </p:cNvPr>
          <p:cNvSpPr>
            <a:spLocks noGrp="1"/>
          </p:cNvSpPr>
          <p:nvPr>
            <p:ph type="title"/>
          </p:nvPr>
        </p:nvSpPr>
        <p:spPr>
          <a:xfrm>
            <a:off x="800100" y="837363"/>
            <a:ext cx="7543800" cy="768698"/>
          </a:xfrm>
        </p:spPr>
        <p:txBody>
          <a:bodyPr>
            <a:normAutofit/>
          </a:bodyPr>
          <a:lstStyle/>
          <a:p>
            <a:pPr algn="r"/>
            <a:r>
              <a:rPr lang="en-US" dirty="0"/>
              <a:t>ELA Blueprint</a:t>
            </a:r>
            <a:br>
              <a:rPr lang="en-US" dirty="0"/>
            </a:br>
            <a:r>
              <a:rPr lang="en-US" dirty="0"/>
              <a:t>online vs Paper</a:t>
            </a:r>
          </a:p>
        </p:txBody>
      </p:sp>
      <p:pic>
        <p:nvPicPr>
          <p:cNvPr id="5" name="Content Placeholder 4" descr="A close-up of a document&#10;&#10;Description automatically generated">
            <a:extLst>
              <a:ext uri="{FF2B5EF4-FFF2-40B4-BE49-F238E27FC236}">
                <a16:creationId xmlns:a16="http://schemas.microsoft.com/office/drawing/2014/main" id="{003B6DAE-10C8-765A-5F76-88A836EBCE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9350" y="1897448"/>
            <a:ext cx="4323124" cy="4304060"/>
          </a:xfrm>
        </p:spPr>
      </p:pic>
    </p:spTree>
    <p:extLst>
      <p:ext uri="{BB962C8B-B14F-4D97-AF65-F5344CB8AC3E}">
        <p14:creationId xmlns:p14="http://schemas.microsoft.com/office/powerpoint/2010/main" val="3088211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02A6-406B-89E0-7579-E76FCB1FDFDB}"/>
              </a:ext>
            </a:extLst>
          </p:cNvPr>
          <p:cNvSpPr>
            <a:spLocks noGrp="1"/>
          </p:cNvSpPr>
          <p:nvPr>
            <p:ph type="title"/>
          </p:nvPr>
        </p:nvSpPr>
        <p:spPr/>
        <p:txBody>
          <a:bodyPr/>
          <a:lstStyle/>
          <a:p>
            <a:r>
              <a:rPr lang="en-US" dirty="0"/>
              <a:t>Oral Reading Fluency (ORF)</a:t>
            </a:r>
          </a:p>
        </p:txBody>
      </p:sp>
      <p:pic>
        <p:nvPicPr>
          <p:cNvPr id="5" name="Content Placeholder 4" descr="A screenshot of a computer&#10;&#10;Description automatically generated">
            <a:extLst>
              <a:ext uri="{FF2B5EF4-FFF2-40B4-BE49-F238E27FC236}">
                <a16:creationId xmlns:a16="http://schemas.microsoft.com/office/drawing/2014/main" id="{15A0BA13-2382-B912-AE84-FE1EB699BE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762" y="2042700"/>
            <a:ext cx="4727637" cy="4015200"/>
          </a:xfrm>
        </p:spPr>
      </p:pic>
      <p:pic>
        <p:nvPicPr>
          <p:cNvPr id="7" name="Picture 6" descr="A screenshot of a screen">
            <a:extLst>
              <a:ext uri="{FF2B5EF4-FFF2-40B4-BE49-F238E27FC236}">
                <a16:creationId xmlns:a16="http://schemas.microsoft.com/office/drawing/2014/main" id="{4D4D3BEF-0844-F3D4-A28D-0CE761B01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552" y="3085842"/>
            <a:ext cx="3177036" cy="1928915"/>
          </a:xfrm>
          <a:prstGeom prst="rect">
            <a:avLst/>
          </a:prstGeom>
        </p:spPr>
      </p:pic>
    </p:spTree>
    <p:extLst>
      <p:ext uri="{BB962C8B-B14F-4D97-AF65-F5344CB8AC3E}">
        <p14:creationId xmlns:p14="http://schemas.microsoft.com/office/powerpoint/2010/main" val="223855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9D43-9C49-9F24-F4F8-C61C3E9560C8}"/>
              </a:ext>
            </a:extLst>
          </p:cNvPr>
          <p:cNvSpPr>
            <a:spLocks noGrp="1"/>
          </p:cNvSpPr>
          <p:nvPr>
            <p:ph type="title"/>
          </p:nvPr>
        </p:nvSpPr>
        <p:spPr/>
        <p:txBody>
          <a:bodyPr anchor="ctr">
            <a:normAutofit/>
          </a:bodyPr>
          <a:lstStyle/>
          <a:p>
            <a:r>
              <a:rPr lang="en-US" dirty="0"/>
              <a:t>Writing Resources</a:t>
            </a:r>
          </a:p>
        </p:txBody>
      </p:sp>
      <p:pic>
        <p:nvPicPr>
          <p:cNvPr id="6" name="Content Placeholder 5">
            <a:extLst>
              <a:ext uri="{FF2B5EF4-FFF2-40B4-BE49-F238E27FC236}">
                <a16:creationId xmlns:a16="http://schemas.microsoft.com/office/drawing/2014/main" id="{BEEEBCDC-0D86-28A4-728F-4323A0B26389}"/>
              </a:ext>
            </a:extLst>
          </p:cNvPr>
          <p:cNvPicPr>
            <a:picLocks noGrp="1" noChangeAspect="1"/>
          </p:cNvPicPr>
          <p:nvPr>
            <p:ph idx="1"/>
          </p:nvPr>
        </p:nvPicPr>
        <p:blipFill>
          <a:blip r:embed="rId3"/>
          <a:stretch/>
        </p:blipFill>
        <p:spPr>
          <a:xfrm>
            <a:off x="6619876" y="1957211"/>
            <a:ext cx="1851660" cy="4166236"/>
          </a:xfrm>
          <a:noFill/>
        </p:spPr>
      </p:pic>
      <p:pic>
        <p:nvPicPr>
          <p:cNvPr id="10" name="Picture 9" descr="A yellow and black document&#10;&#10;Description automatically generated">
            <a:extLst>
              <a:ext uri="{FF2B5EF4-FFF2-40B4-BE49-F238E27FC236}">
                <a16:creationId xmlns:a16="http://schemas.microsoft.com/office/drawing/2014/main" id="{A24593B0-5FB7-41F8-1EA8-E020D0922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253" y="1926104"/>
            <a:ext cx="2824048" cy="3331695"/>
          </a:xfrm>
          <a:prstGeom prst="rect">
            <a:avLst/>
          </a:prstGeom>
        </p:spPr>
      </p:pic>
      <p:pic>
        <p:nvPicPr>
          <p:cNvPr id="20" name="Picture 19" descr="A yellow and white checklist">
            <a:extLst>
              <a:ext uri="{FF2B5EF4-FFF2-40B4-BE49-F238E27FC236}">
                <a16:creationId xmlns:a16="http://schemas.microsoft.com/office/drawing/2014/main" id="{8AF60C1E-55CF-B0FA-9097-8F2CFF8FB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54" y="1957211"/>
            <a:ext cx="3146624" cy="3300588"/>
          </a:xfrm>
          <a:prstGeom prst="rect">
            <a:avLst/>
          </a:prstGeom>
        </p:spPr>
      </p:pic>
    </p:spTree>
    <p:extLst>
      <p:ext uri="{BB962C8B-B14F-4D97-AF65-F5344CB8AC3E}">
        <p14:creationId xmlns:p14="http://schemas.microsoft.com/office/powerpoint/2010/main" val="119901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C3AC-BCF2-8A22-494E-03D619C43EFC}"/>
              </a:ext>
            </a:extLst>
          </p:cNvPr>
          <p:cNvSpPr>
            <a:spLocks noGrp="1"/>
          </p:cNvSpPr>
          <p:nvPr>
            <p:ph type="ctrTitle"/>
          </p:nvPr>
        </p:nvSpPr>
        <p:spPr/>
        <p:txBody>
          <a:bodyPr>
            <a:noAutofit/>
          </a:bodyPr>
          <a:lstStyle/>
          <a:p>
            <a:pPr algn="ctr"/>
            <a:r>
              <a:rPr lang="en-US" sz="3600" b="1" dirty="0"/>
              <a:t>Friday Focus Webinar</a:t>
            </a:r>
            <a:br>
              <a:rPr lang="en-US" sz="3600" b="1" dirty="0"/>
            </a:br>
            <a:r>
              <a:rPr lang="en-US" sz="3600" b="1" dirty="0"/>
              <a:t>#4: AASA Paper-Based Testing</a:t>
            </a:r>
          </a:p>
        </p:txBody>
      </p:sp>
      <p:sp>
        <p:nvSpPr>
          <p:cNvPr id="3" name="Subtitle 2">
            <a:extLst>
              <a:ext uri="{FF2B5EF4-FFF2-40B4-BE49-F238E27FC236}">
                <a16:creationId xmlns:a16="http://schemas.microsoft.com/office/drawing/2014/main" id="{F9885EE7-F582-D622-D06E-E4339231B8AD}"/>
              </a:ext>
            </a:extLst>
          </p:cNvPr>
          <p:cNvSpPr>
            <a:spLocks noGrp="1"/>
          </p:cNvSpPr>
          <p:nvPr>
            <p:ph type="subTitle" idx="1"/>
          </p:nvPr>
        </p:nvSpPr>
        <p:spPr/>
        <p:txBody>
          <a:bodyPr>
            <a:normAutofit/>
          </a:bodyPr>
          <a:lstStyle/>
          <a:p>
            <a:pPr algn="ctr"/>
            <a:r>
              <a:rPr lang="en-US" b="1" dirty="0"/>
              <a:t>Achievement Assessment</a:t>
            </a:r>
          </a:p>
          <a:p>
            <a:pPr algn="ctr"/>
            <a:r>
              <a:rPr lang="en-US" sz="1600" b="1" dirty="0"/>
              <a:t>October 27, 2023</a:t>
            </a:r>
          </a:p>
        </p:txBody>
      </p:sp>
    </p:spTree>
    <p:extLst>
      <p:ext uri="{BB962C8B-B14F-4D97-AF65-F5344CB8AC3E}">
        <p14:creationId xmlns:p14="http://schemas.microsoft.com/office/powerpoint/2010/main" val="402096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1525-40BD-DBF2-46D0-4F8AAB0E81DB}"/>
              </a:ext>
            </a:extLst>
          </p:cNvPr>
          <p:cNvSpPr>
            <a:spLocks noGrp="1"/>
          </p:cNvSpPr>
          <p:nvPr>
            <p:ph type="title"/>
          </p:nvPr>
        </p:nvSpPr>
        <p:spPr/>
        <p:txBody>
          <a:bodyPr anchor="ctr">
            <a:normAutofit/>
          </a:bodyPr>
          <a:lstStyle/>
          <a:p>
            <a:r>
              <a:rPr lang="en-US" dirty="0"/>
              <a:t>Match Table Grid</a:t>
            </a:r>
          </a:p>
        </p:txBody>
      </p:sp>
      <p:pic>
        <p:nvPicPr>
          <p:cNvPr id="5" name="Content Placeholder 4" descr="A table with text on it&#10;&#10;Description automatically generated">
            <a:extLst>
              <a:ext uri="{FF2B5EF4-FFF2-40B4-BE49-F238E27FC236}">
                <a16:creationId xmlns:a16="http://schemas.microsoft.com/office/drawing/2014/main" id="{16D8CA88-52B3-1264-2003-C116447BB9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2176413"/>
            <a:ext cx="4085011" cy="2328640"/>
          </a:xfrm>
          <a:noFill/>
        </p:spPr>
      </p:pic>
      <p:sp>
        <p:nvSpPr>
          <p:cNvPr id="15" name="Text Placeholder 2">
            <a:extLst>
              <a:ext uri="{FF2B5EF4-FFF2-40B4-BE49-F238E27FC236}">
                <a16:creationId xmlns:a16="http://schemas.microsoft.com/office/drawing/2014/main" id="{3228D742-FDFB-A692-0E30-7296325389FD}"/>
              </a:ext>
            </a:extLst>
          </p:cNvPr>
          <p:cNvSpPr>
            <a:spLocks noGrp="1"/>
          </p:cNvSpPr>
          <p:nvPr>
            <p:ph type="body" idx="4294967295"/>
          </p:nvPr>
        </p:nvSpPr>
        <p:spPr>
          <a:xfrm>
            <a:off x="822960" y="4833729"/>
            <a:ext cx="3463925" cy="280987"/>
          </a:xfrm>
        </p:spPr>
        <p:txBody>
          <a:bodyPr>
            <a:normAutofit fontScale="92500" lnSpcReduction="20000"/>
          </a:bodyPr>
          <a:lstStyle/>
          <a:p>
            <a:pPr algn="ctr"/>
            <a:r>
              <a:rPr lang="en-US" dirty="0"/>
              <a:t>Grade 8, #7</a:t>
            </a:r>
          </a:p>
        </p:txBody>
      </p:sp>
      <p:sp>
        <p:nvSpPr>
          <p:cNvPr id="17" name="Text Placeholder 4">
            <a:extLst>
              <a:ext uri="{FF2B5EF4-FFF2-40B4-BE49-F238E27FC236}">
                <a16:creationId xmlns:a16="http://schemas.microsoft.com/office/drawing/2014/main" id="{06818582-586F-7F12-34A1-787A7F8124D8}"/>
              </a:ext>
            </a:extLst>
          </p:cNvPr>
          <p:cNvSpPr>
            <a:spLocks noGrp="1"/>
          </p:cNvSpPr>
          <p:nvPr>
            <p:ph type="body" sz="quarter" idx="4294967295"/>
          </p:nvPr>
        </p:nvSpPr>
        <p:spPr>
          <a:xfrm>
            <a:off x="5036981" y="4833728"/>
            <a:ext cx="3479800" cy="280987"/>
          </a:xfrm>
        </p:spPr>
        <p:txBody>
          <a:bodyPr>
            <a:normAutofit fontScale="92500" lnSpcReduction="20000"/>
          </a:bodyPr>
          <a:lstStyle/>
          <a:p>
            <a:pPr algn="ctr"/>
            <a:r>
              <a:rPr lang="en-US" dirty="0"/>
              <a:t>Grade 6, #7</a:t>
            </a:r>
          </a:p>
        </p:txBody>
      </p:sp>
      <p:pic>
        <p:nvPicPr>
          <p:cNvPr id="7" name="Picture 6" descr="A table with text and images&#10;&#10;Description automatically generated">
            <a:extLst>
              <a:ext uri="{FF2B5EF4-FFF2-40B4-BE49-F238E27FC236}">
                <a16:creationId xmlns:a16="http://schemas.microsoft.com/office/drawing/2014/main" id="{17A71BDA-7BE8-AA5F-9BAF-3AFD16F2C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68" y="2176413"/>
            <a:ext cx="4085011" cy="2505172"/>
          </a:xfrm>
          <a:prstGeom prst="rect">
            <a:avLst/>
          </a:prstGeom>
          <a:noFill/>
        </p:spPr>
      </p:pic>
    </p:spTree>
    <p:extLst>
      <p:ext uri="{BB962C8B-B14F-4D97-AF65-F5344CB8AC3E}">
        <p14:creationId xmlns:p14="http://schemas.microsoft.com/office/powerpoint/2010/main" val="35362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52F0-A974-FACB-8DE2-955E0CB74A9A}"/>
              </a:ext>
            </a:extLst>
          </p:cNvPr>
          <p:cNvSpPr>
            <a:spLocks noGrp="1"/>
          </p:cNvSpPr>
          <p:nvPr>
            <p:ph type="title"/>
          </p:nvPr>
        </p:nvSpPr>
        <p:spPr>
          <a:xfrm>
            <a:off x="822960" y="942871"/>
            <a:ext cx="7543800" cy="587584"/>
          </a:xfrm>
        </p:spPr>
        <p:txBody>
          <a:bodyPr anchor="ctr">
            <a:normAutofit/>
          </a:bodyPr>
          <a:lstStyle/>
          <a:p>
            <a:r>
              <a:rPr lang="en-US" dirty="0"/>
              <a:t>Inline Choice</a:t>
            </a:r>
          </a:p>
        </p:txBody>
      </p:sp>
      <p:pic>
        <p:nvPicPr>
          <p:cNvPr id="5" name="Content Placeholder 4" descr="A white paper with black text&#10;&#10;Description automatically generated">
            <a:extLst>
              <a:ext uri="{FF2B5EF4-FFF2-40B4-BE49-F238E27FC236}">
                <a16:creationId xmlns:a16="http://schemas.microsoft.com/office/drawing/2014/main" id="{23E13BB6-4A3B-91D7-EB7A-A77CA41A7D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584" y="1961740"/>
            <a:ext cx="5078671" cy="3047203"/>
          </a:xfrm>
          <a:noFill/>
        </p:spPr>
      </p:pic>
      <p:sp>
        <p:nvSpPr>
          <p:cNvPr id="7" name="TextBox 6">
            <a:extLst>
              <a:ext uri="{FF2B5EF4-FFF2-40B4-BE49-F238E27FC236}">
                <a16:creationId xmlns:a16="http://schemas.microsoft.com/office/drawing/2014/main" id="{F7761B7C-C480-2F55-80C5-9C9540605DB4}"/>
              </a:ext>
            </a:extLst>
          </p:cNvPr>
          <p:cNvSpPr txBox="1"/>
          <p:nvPr/>
        </p:nvSpPr>
        <p:spPr>
          <a:xfrm>
            <a:off x="3080478" y="5286339"/>
            <a:ext cx="2383436" cy="307777"/>
          </a:xfrm>
          <a:prstGeom prst="rect">
            <a:avLst/>
          </a:prstGeom>
          <a:noFill/>
        </p:spPr>
        <p:txBody>
          <a:bodyPr wrap="square" rtlCol="0">
            <a:spAutoFit/>
          </a:bodyPr>
          <a:lstStyle/>
          <a:p>
            <a:r>
              <a:rPr lang="en-US" sz="1400" dirty="0">
                <a:solidFill>
                  <a:srgbClr val="002060"/>
                </a:solidFill>
              </a:rPr>
              <a:t>GRADE 4, #13</a:t>
            </a:r>
          </a:p>
        </p:txBody>
      </p:sp>
    </p:spTree>
    <p:extLst>
      <p:ext uri="{BB962C8B-B14F-4D97-AF65-F5344CB8AC3E}">
        <p14:creationId xmlns:p14="http://schemas.microsoft.com/office/powerpoint/2010/main" val="73523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CCCA-87C2-10EF-202F-B38164C363FD}"/>
              </a:ext>
            </a:extLst>
          </p:cNvPr>
          <p:cNvSpPr>
            <a:spLocks noGrp="1"/>
          </p:cNvSpPr>
          <p:nvPr>
            <p:ph type="title"/>
          </p:nvPr>
        </p:nvSpPr>
        <p:spPr/>
        <p:txBody>
          <a:bodyPr anchor="ctr">
            <a:normAutofit/>
          </a:bodyPr>
          <a:lstStyle/>
          <a:p>
            <a:r>
              <a:rPr lang="en-US" dirty="0"/>
              <a:t>Hot Text</a:t>
            </a:r>
          </a:p>
        </p:txBody>
      </p:sp>
      <p:pic>
        <p:nvPicPr>
          <p:cNvPr id="5" name="Content Placeholder 4">
            <a:extLst>
              <a:ext uri="{FF2B5EF4-FFF2-40B4-BE49-F238E27FC236}">
                <a16:creationId xmlns:a16="http://schemas.microsoft.com/office/drawing/2014/main" id="{E6C4095A-46CF-A97F-298D-2CBC3BE28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737" y="2062340"/>
            <a:ext cx="3896024" cy="2989013"/>
          </a:xfrm>
          <a:noFill/>
        </p:spPr>
      </p:pic>
      <p:sp>
        <p:nvSpPr>
          <p:cNvPr id="16" name="Text Placeholder 2">
            <a:extLst>
              <a:ext uri="{FF2B5EF4-FFF2-40B4-BE49-F238E27FC236}">
                <a16:creationId xmlns:a16="http://schemas.microsoft.com/office/drawing/2014/main" id="{316587B1-BF04-F80D-3BEF-651E23AAE86D}"/>
              </a:ext>
            </a:extLst>
          </p:cNvPr>
          <p:cNvSpPr>
            <a:spLocks noGrp="1"/>
          </p:cNvSpPr>
          <p:nvPr>
            <p:ph type="body" idx="4294967295"/>
          </p:nvPr>
        </p:nvSpPr>
        <p:spPr>
          <a:xfrm>
            <a:off x="592868" y="5384001"/>
            <a:ext cx="3479800" cy="336550"/>
          </a:xfrm>
        </p:spPr>
        <p:txBody>
          <a:bodyPr/>
          <a:lstStyle/>
          <a:p>
            <a:pPr algn="ctr"/>
            <a:r>
              <a:rPr lang="en-US" dirty="0"/>
              <a:t>Grade 5, #5</a:t>
            </a:r>
          </a:p>
        </p:txBody>
      </p:sp>
      <p:sp>
        <p:nvSpPr>
          <p:cNvPr id="18" name="Text Placeholder 4">
            <a:extLst>
              <a:ext uri="{FF2B5EF4-FFF2-40B4-BE49-F238E27FC236}">
                <a16:creationId xmlns:a16="http://schemas.microsoft.com/office/drawing/2014/main" id="{8312E6A7-FB15-1984-D5F5-E117A68C0C7C}"/>
              </a:ext>
            </a:extLst>
          </p:cNvPr>
          <p:cNvSpPr>
            <a:spLocks noGrp="1"/>
          </p:cNvSpPr>
          <p:nvPr>
            <p:ph type="body" sz="quarter" idx="4294967295"/>
          </p:nvPr>
        </p:nvSpPr>
        <p:spPr>
          <a:xfrm>
            <a:off x="4746133" y="5423448"/>
            <a:ext cx="3479800" cy="334962"/>
          </a:xfrm>
        </p:spPr>
        <p:txBody>
          <a:bodyPr/>
          <a:lstStyle/>
          <a:p>
            <a:pPr algn="ctr"/>
            <a:r>
              <a:rPr lang="en-US" dirty="0"/>
              <a:t>Grade 8, #13</a:t>
            </a:r>
          </a:p>
        </p:txBody>
      </p:sp>
      <p:pic>
        <p:nvPicPr>
          <p:cNvPr id="7" name="Picture 6">
            <a:extLst>
              <a:ext uri="{FF2B5EF4-FFF2-40B4-BE49-F238E27FC236}">
                <a16:creationId xmlns:a16="http://schemas.microsoft.com/office/drawing/2014/main" id="{2D0DB4B5-39BC-6124-E268-A4A8F2122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133" y="2062340"/>
            <a:ext cx="3804999" cy="3321661"/>
          </a:xfrm>
          <a:prstGeom prst="rect">
            <a:avLst/>
          </a:prstGeom>
          <a:noFill/>
        </p:spPr>
      </p:pic>
    </p:spTree>
    <p:extLst>
      <p:ext uri="{BB962C8B-B14F-4D97-AF65-F5344CB8AC3E}">
        <p14:creationId xmlns:p14="http://schemas.microsoft.com/office/powerpoint/2010/main" val="278783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6DBB-E2D0-4C53-E66A-DAD962FB9D0C}"/>
              </a:ext>
            </a:extLst>
          </p:cNvPr>
          <p:cNvSpPr>
            <a:spLocks noGrp="1"/>
          </p:cNvSpPr>
          <p:nvPr>
            <p:ph type="title"/>
          </p:nvPr>
        </p:nvSpPr>
        <p:spPr/>
        <p:txBody>
          <a:bodyPr anchor="ctr">
            <a:normAutofit/>
          </a:bodyPr>
          <a:lstStyle/>
          <a:p>
            <a:r>
              <a:rPr lang="en-US" dirty="0"/>
              <a:t>Drag and Drop</a:t>
            </a:r>
          </a:p>
        </p:txBody>
      </p:sp>
      <p:pic>
        <p:nvPicPr>
          <p:cNvPr id="5" name="Content Placeholder 4" descr="A screenshot of a questionnaire&#10;&#10;Description automatically generated">
            <a:extLst>
              <a:ext uri="{FF2B5EF4-FFF2-40B4-BE49-F238E27FC236}">
                <a16:creationId xmlns:a16="http://schemas.microsoft.com/office/drawing/2014/main" id="{F0CC8525-2F49-ADD4-F85D-3BC48EEE10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828" y="2204866"/>
            <a:ext cx="3334215" cy="2448267"/>
          </a:xfrm>
          <a:noFill/>
        </p:spPr>
      </p:pic>
      <p:sp>
        <p:nvSpPr>
          <p:cNvPr id="15" name="Text Placeholder 2">
            <a:extLst>
              <a:ext uri="{FF2B5EF4-FFF2-40B4-BE49-F238E27FC236}">
                <a16:creationId xmlns:a16="http://schemas.microsoft.com/office/drawing/2014/main" id="{4C5C7E20-9966-4CDF-8B96-68ACF243D6A6}"/>
              </a:ext>
            </a:extLst>
          </p:cNvPr>
          <p:cNvSpPr>
            <a:spLocks noGrp="1"/>
          </p:cNvSpPr>
          <p:nvPr>
            <p:ph type="body" idx="4294967295"/>
          </p:nvPr>
        </p:nvSpPr>
        <p:spPr>
          <a:xfrm>
            <a:off x="1492454" y="4956069"/>
            <a:ext cx="2556972" cy="371475"/>
          </a:xfrm>
        </p:spPr>
        <p:txBody>
          <a:bodyPr>
            <a:normAutofit/>
          </a:bodyPr>
          <a:lstStyle/>
          <a:p>
            <a:pPr algn="ctr"/>
            <a:r>
              <a:rPr lang="en-US" dirty="0"/>
              <a:t>Grade 3, #5</a:t>
            </a:r>
          </a:p>
        </p:txBody>
      </p:sp>
      <p:sp>
        <p:nvSpPr>
          <p:cNvPr id="17" name="Text Placeholder 4">
            <a:extLst>
              <a:ext uri="{FF2B5EF4-FFF2-40B4-BE49-F238E27FC236}">
                <a16:creationId xmlns:a16="http://schemas.microsoft.com/office/drawing/2014/main" id="{7BBEDAC0-D674-D3E1-8D5A-1F9D3B9EEAE7}"/>
              </a:ext>
            </a:extLst>
          </p:cNvPr>
          <p:cNvSpPr>
            <a:spLocks noGrp="1"/>
          </p:cNvSpPr>
          <p:nvPr>
            <p:ph type="body" sz="quarter" idx="4294967295"/>
          </p:nvPr>
        </p:nvSpPr>
        <p:spPr>
          <a:xfrm>
            <a:off x="5246557" y="5906331"/>
            <a:ext cx="2923082" cy="371475"/>
          </a:xfrm>
        </p:spPr>
        <p:txBody>
          <a:bodyPr>
            <a:normAutofit/>
          </a:bodyPr>
          <a:lstStyle/>
          <a:p>
            <a:pPr algn="ctr"/>
            <a:r>
              <a:rPr lang="en-US" dirty="0"/>
              <a:t>Grade 7, #15</a:t>
            </a:r>
          </a:p>
        </p:txBody>
      </p:sp>
      <p:pic>
        <p:nvPicPr>
          <p:cNvPr id="7" name="Picture 6" descr="A screenshot of a questionnaire&#10;&#10;Description automatically generated">
            <a:extLst>
              <a:ext uri="{FF2B5EF4-FFF2-40B4-BE49-F238E27FC236}">
                <a16:creationId xmlns:a16="http://schemas.microsoft.com/office/drawing/2014/main" id="{5B87DB2A-7297-23F5-5A34-963379142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902" y="1996761"/>
            <a:ext cx="3644859" cy="3909570"/>
          </a:xfrm>
          <a:prstGeom prst="rect">
            <a:avLst/>
          </a:prstGeom>
          <a:noFill/>
        </p:spPr>
      </p:pic>
    </p:spTree>
    <p:extLst>
      <p:ext uri="{BB962C8B-B14F-4D97-AF65-F5344CB8AC3E}">
        <p14:creationId xmlns:p14="http://schemas.microsoft.com/office/powerpoint/2010/main" val="5252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9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3C26-CDB7-22F6-EDB3-F722CC256AC3}"/>
              </a:ext>
            </a:extLst>
          </p:cNvPr>
          <p:cNvSpPr>
            <a:spLocks noGrp="1"/>
          </p:cNvSpPr>
          <p:nvPr>
            <p:ph type="ctrTitle"/>
          </p:nvPr>
        </p:nvSpPr>
        <p:spPr>
          <a:xfrm>
            <a:off x="822960" y="758952"/>
            <a:ext cx="7543800" cy="3566160"/>
          </a:xfrm>
        </p:spPr>
        <p:txBody>
          <a:bodyPr anchor="b">
            <a:normAutofit/>
          </a:bodyPr>
          <a:lstStyle/>
          <a:p>
            <a:r>
              <a:rPr lang="en-US" dirty="0"/>
              <a:t>Math Resources</a:t>
            </a:r>
          </a:p>
        </p:txBody>
      </p:sp>
      <p:sp>
        <p:nvSpPr>
          <p:cNvPr id="3" name="Subtitle 2">
            <a:extLst>
              <a:ext uri="{FF2B5EF4-FFF2-40B4-BE49-F238E27FC236}">
                <a16:creationId xmlns:a16="http://schemas.microsoft.com/office/drawing/2014/main" id="{F3E5CBBB-5C70-8CD8-C11F-308CA0B06F78}"/>
              </a:ext>
            </a:extLst>
          </p:cNvPr>
          <p:cNvSpPr>
            <a:spLocks noGrp="1"/>
          </p:cNvSpPr>
          <p:nvPr>
            <p:ph type="subTitle" idx="1"/>
          </p:nvPr>
        </p:nvSpPr>
        <p:spPr>
          <a:xfrm>
            <a:off x="825038" y="4645152"/>
            <a:ext cx="7543800" cy="1143000"/>
          </a:xfrm>
        </p:spPr>
        <p:txBody>
          <a:bodyPr>
            <a:normAutofit/>
          </a:bodyPr>
          <a:lstStyle/>
          <a:p>
            <a:r>
              <a:rPr lang="en-US" dirty="0"/>
              <a:t>AASA Content Developer: Melanie Hill</a:t>
            </a:r>
          </a:p>
        </p:txBody>
      </p:sp>
    </p:spTree>
    <p:extLst>
      <p:ext uri="{BB962C8B-B14F-4D97-AF65-F5344CB8AC3E}">
        <p14:creationId xmlns:p14="http://schemas.microsoft.com/office/powerpoint/2010/main" val="38430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11CA41A-B0D1-E123-47CB-AB653417EED3}"/>
              </a:ext>
            </a:extLst>
          </p:cNvPr>
          <p:cNvSpPr>
            <a:spLocks noGrp="1"/>
          </p:cNvSpPr>
          <p:nvPr>
            <p:ph type="title"/>
          </p:nvPr>
        </p:nvSpPr>
        <p:spPr>
          <a:xfrm>
            <a:off x="605791" y="752475"/>
            <a:ext cx="3800465" cy="587584"/>
          </a:xfrm>
        </p:spPr>
        <p:txBody>
          <a:bodyPr/>
          <a:lstStyle/>
          <a:p>
            <a:r>
              <a:rPr lang="en-US" dirty="0"/>
              <a:t>MATH TOOLS</a:t>
            </a:r>
          </a:p>
        </p:txBody>
      </p:sp>
      <p:pic>
        <p:nvPicPr>
          <p:cNvPr id="7" name="Picture 6">
            <a:extLst>
              <a:ext uri="{FF2B5EF4-FFF2-40B4-BE49-F238E27FC236}">
                <a16:creationId xmlns:a16="http://schemas.microsoft.com/office/drawing/2014/main" id="{C4875443-B281-3161-19FC-D91ED2C36FD7}"/>
              </a:ext>
            </a:extLst>
          </p:cNvPr>
          <p:cNvPicPr>
            <a:picLocks noChangeAspect="1"/>
          </p:cNvPicPr>
          <p:nvPr/>
        </p:nvPicPr>
        <p:blipFill>
          <a:blip r:embed="rId2"/>
          <a:stretch>
            <a:fillRect/>
          </a:stretch>
        </p:blipFill>
        <p:spPr>
          <a:xfrm>
            <a:off x="605788" y="1875797"/>
            <a:ext cx="3800462" cy="2567879"/>
          </a:xfrm>
          <a:prstGeom prst="rect">
            <a:avLst/>
          </a:prstGeom>
          <a:noFill/>
        </p:spPr>
      </p:pic>
      <p:pic>
        <p:nvPicPr>
          <p:cNvPr id="5" name="Picture 4">
            <a:extLst>
              <a:ext uri="{FF2B5EF4-FFF2-40B4-BE49-F238E27FC236}">
                <a16:creationId xmlns:a16="http://schemas.microsoft.com/office/drawing/2014/main" id="{02BC951D-533F-9AC9-A02A-3AC237B89302}"/>
              </a:ext>
            </a:extLst>
          </p:cNvPr>
          <p:cNvPicPr>
            <a:picLocks noChangeAspect="1"/>
          </p:cNvPicPr>
          <p:nvPr/>
        </p:nvPicPr>
        <p:blipFill>
          <a:blip r:embed="rId3"/>
          <a:stretch>
            <a:fillRect/>
          </a:stretch>
        </p:blipFill>
        <p:spPr>
          <a:xfrm>
            <a:off x="4737746" y="1225538"/>
            <a:ext cx="3800466" cy="4406923"/>
          </a:xfrm>
          <a:prstGeom prst="rect">
            <a:avLst/>
          </a:prstGeom>
          <a:noFill/>
        </p:spPr>
      </p:pic>
    </p:spTree>
    <p:extLst>
      <p:ext uri="{BB962C8B-B14F-4D97-AF65-F5344CB8AC3E}">
        <p14:creationId xmlns:p14="http://schemas.microsoft.com/office/powerpoint/2010/main" val="101108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59D8-3325-0EB5-A3D6-B466252442FF}"/>
              </a:ext>
            </a:extLst>
          </p:cNvPr>
          <p:cNvSpPr>
            <a:spLocks noGrp="1"/>
          </p:cNvSpPr>
          <p:nvPr>
            <p:ph type="title"/>
          </p:nvPr>
        </p:nvSpPr>
        <p:spPr>
          <a:xfrm>
            <a:off x="896815" y="942870"/>
            <a:ext cx="3289739" cy="1292750"/>
          </a:xfrm>
        </p:spPr>
        <p:txBody>
          <a:bodyPr anchor="ctr">
            <a:normAutofit/>
          </a:bodyPr>
          <a:lstStyle/>
          <a:p>
            <a:r>
              <a:rPr lang="en-US" dirty="0"/>
              <a:t>ITEM SPECIFICATIONS</a:t>
            </a:r>
          </a:p>
        </p:txBody>
      </p:sp>
      <p:pic>
        <p:nvPicPr>
          <p:cNvPr id="8" name="Content Placeholder 7">
            <a:extLst>
              <a:ext uri="{FF2B5EF4-FFF2-40B4-BE49-F238E27FC236}">
                <a16:creationId xmlns:a16="http://schemas.microsoft.com/office/drawing/2014/main" id="{04140D33-63FA-0CF2-9489-8DFF9BE2095F}"/>
              </a:ext>
            </a:extLst>
          </p:cNvPr>
          <p:cNvPicPr>
            <a:picLocks noGrp="1" noChangeAspect="1"/>
          </p:cNvPicPr>
          <p:nvPr>
            <p:ph sz="half" idx="2"/>
          </p:nvPr>
        </p:nvPicPr>
        <p:blipFill>
          <a:blip r:embed="rId2"/>
          <a:stretch>
            <a:fillRect/>
          </a:stretch>
        </p:blipFill>
        <p:spPr>
          <a:xfrm>
            <a:off x="5167723" y="1765885"/>
            <a:ext cx="3289750" cy="1118515"/>
          </a:xfrm>
          <a:noFill/>
        </p:spPr>
      </p:pic>
      <p:pic>
        <p:nvPicPr>
          <p:cNvPr id="6" name="Content Placeholder 5">
            <a:extLst>
              <a:ext uri="{FF2B5EF4-FFF2-40B4-BE49-F238E27FC236}">
                <a16:creationId xmlns:a16="http://schemas.microsoft.com/office/drawing/2014/main" id="{28238ED5-E3C7-DC26-A463-2BAD273D98A7}"/>
              </a:ext>
            </a:extLst>
          </p:cNvPr>
          <p:cNvPicPr>
            <a:picLocks noGrp="1" noChangeAspect="1"/>
          </p:cNvPicPr>
          <p:nvPr>
            <p:ph type="pic" sz="quarter" idx="13"/>
          </p:nvPr>
        </p:nvPicPr>
        <p:blipFill>
          <a:blip r:embed="rId3"/>
          <a:stretch/>
        </p:blipFill>
        <p:spPr>
          <a:xfrm>
            <a:off x="686527" y="1770909"/>
            <a:ext cx="3710313" cy="4043938"/>
          </a:xfrm>
          <a:noFill/>
        </p:spPr>
      </p:pic>
      <p:pic>
        <p:nvPicPr>
          <p:cNvPr id="10" name="Picture 9">
            <a:extLst>
              <a:ext uri="{FF2B5EF4-FFF2-40B4-BE49-F238E27FC236}">
                <a16:creationId xmlns:a16="http://schemas.microsoft.com/office/drawing/2014/main" id="{E8E69C98-A49B-BD73-F35F-7DC861398CD1}"/>
              </a:ext>
            </a:extLst>
          </p:cNvPr>
          <p:cNvPicPr>
            <a:picLocks noChangeAspect="1"/>
          </p:cNvPicPr>
          <p:nvPr/>
        </p:nvPicPr>
        <p:blipFill>
          <a:blip r:embed="rId4"/>
          <a:stretch>
            <a:fillRect/>
          </a:stretch>
        </p:blipFill>
        <p:spPr>
          <a:xfrm>
            <a:off x="5554625" y="2978185"/>
            <a:ext cx="2515945" cy="2754400"/>
          </a:xfrm>
          <a:prstGeom prst="rect">
            <a:avLst/>
          </a:prstGeom>
        </p:spPr>
      </p:pic>
      <p:sp>
        <p:nvSpPr>
          <p:cNvPr id="11" name="Oval 10">
            <a:extLst>
              <a:ext uri="{FF2B5EF4-FFF2-40B4-BE49-F238E27FC236}">
                <a16:creationId xmlns:a16="http://schemas.microsoft.com/office/drawing/2014/main" id="{92D24130-90F9-B70D-0D4C-0F98B2F15557}"/>
              </a:ext>
            </a:extLst>
          </p:cNvPr>
          <p:cNvSpPr/>
          <p:nvPr/>
        </p:nvSpPr>
        <p:spPr>
          <a:xfrm>
            <a:off x="1477109" y="3285392"/>
            <a:ext cx="2021888" cy="2872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4D5EA61-493F-D472-A747-0366FFBCCC27}"/>
              </a:ext>
            </a:extLst>
          </p:cNvPr>
          <p:cNvSpPr/>
          <p:nvPr/>
        </p:nvSpPr>
        <p:spPr>
          <a:xfrm>
            <a:off x="527538" y="4622379"/>
            <a:ext cx="2180877" cy="12927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98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61A6-98D9-FE85-7B42-429B61DD41D8}"/>
              </a:ext>
            </a:extLst>
          </p:cNvPr>
          <p:cNvSpPr>
            <a:spLocks noGrp="1"/>
          </p:cNvSpPr>
          <p:nvPr>
            <p:ph type="title"/>
          </p:nvPr>
        </p:nvSpPr>
        <p:spPr/>
        <p:txBody>
          <a:bodyPr/>
          <a:lstStyle/>
          <a:p>
            <a:r>
              <a:rPr lang="en-US" dirty="0"/>
              <a:t>Online Option</a:t>
            </a:r>
          </a:p>
        </p:txBody>
      </p:sp>
      <p:pic>
        <p:nvPicPr>
          <p:cNvPr id="5" name="Content Placeholder 4">
            <a:extLst>
              <a:ext uri="{FF2B5EF4-FFF2-40B4-BE49-F238E27FC236}">
                <a16:creationId xmlns:a16="http://schemas.microsoft.com/office/drawing/2014/main" id="{BF583201-EBBB-9733-18F0-502C57D9D05E}"/>
              </a:ext>
            </a:extLst>
          </p:cNvPr>
          <p:cNvPicPr>
            <a:picLocks noGrp="1" noChangeAspect="1"/>
          </p:cNvPicPr>
          <p:nvPr>
            <p:ph idx="1"/>
          </p:nvPr>
        </p:nvPicPr>
        <p:blipFill>
          <a:blip r:embed="rId2"/>
          <a:stretch>
            <a:fillRect/>
          </a:stretch>
        </p:blipFill>
        <p:spPr>
          <a:xfrm>
            <a:off x="822325" y="2214312"/>
            <a:ext cx="7543800" cy="3548563"/>
          </a:xfrm>
        </p:spPr>
      </p:pic>
    </p:spTree>
    <p:extLst>
      <p:ext uri="{BB962C8B-B14F-4D97-AF65-F5344CB8AC3E}">
        <p14:creationId xmlns:p14="http://schemas.microsoft.com/office/powerpoint/2010/main" val="2573354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FE158CA-67DA-C96F-FF1D-3D09F5FF113D}"/>
              </a:ext>
            </a:extLst>
          </p:cNvPr>
          <p:cNvSpPr>
            <a:spLocks noGrp="1"/>
          </p:cNvSpPr>
          <p:nvPr>
            <p:ph type="title"/>
          </p:nvPr>
        </p:nvSpPr>
        <p:spPr>
          <a:xfrm>
            <a:off x="822960" y="942871"/>
            <a:ext cx="7543800" cy="587584"/>
          </a:xfrm>
        </p:spPr>
        <p:txBody>
          <a:bodyPr/>
          <a:lstStyle/>
          <a:p>
            <a:r>
              <a:rPr lang="en-US" dirty="0"/>
              <a:t>The</a:t>
            </a:r>
            <a:r>
              <a:rPr lang="en-US" b="1" dirty="0"/>
              <a:t> Bubble </a:t>
            </a:r>
            <a:r>
              <a:rPr lang="en-US" i="1" dirty="0"/>
              <a:t>or</a:t>
            </a:r>
            <a:r>
              <a:rPr lang="en-US" dirty="0"/>
              <a:t> the blanks?</a:t>
            </a:r>
          </a:p>
        </p:txBody>
      </p:sp>
      <p:pic>
        <p:nvPicPr>
          <p:cNvPr id="6" name="Picture 5" descr="A table of maths&#10;&#10;Description automatically generated with medium confidence">
            <a:extLst>
              <a:ext uri="{FF2B5EF4-FFF2-40B4-BE49-F238E27FC236}">
                <a16:creationId xmlns:a16="http://schemas.microsoft.com/office/drawing/2014/main" id="{91E5B97E-EFA1-F82A-DFFD-012C6ECD008D}"/>
              </a:ext>
            </a:extLst>
          </p:cNvPr>
          <p:cNvPicPr>
            <a:picLocks noChangeAspect="1"/>
          </p:cNvPicPr>
          <p:nvPr/>
        </p:nvPicPr>
        <p:blipFill>
          <a:blip r:embed="rId3"/>
          <a:stretch>
            <a:fillRect/>
          </a:stretch>
        </p:blipFill>
        <p:spPr>
          <a:xfrm>
            <a:off x="1486686" y="2108202"/>
            <a:ext cx="6216348" cy="3760891"/>
          </a:xfrm>
          <a:prstGeom prst="rect">
            <a:avLst/>
          </a:prstGeom>
          <a:noFill/>
        </p:spPr>
      </p:pic>
      <p:pic>
        <p:nvPicPr>
          <p:cNvPr id="2" name="Graphic 1" descr="Bubbles outline">
            <a:extLst>
              <a:ext uri="{FF2B5EF4-FFF2-40B4-BE49-F238E27FC236}">
                <a16:creationId xmlns:a16="http://schemas.microsoft.com/office/drawing/2014/main" id="{89358E29-F06A-4422-846C-225F6C719D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08411" y="779463"/>
            <a:ext cx="914400" cy="914400"/>
          </a:xfrm>
          <a:prstGeom prst="rect">
            <a:avLst/>
          </a:prstGeom>
        </p:spPr>
      </p:pic>
    </p:spTree>
    <p:extLst>
      <p:ext uri="{BB962C8B-B14F-4D97-AF65-F5344CB8AC3E}">
        <p14:creationId xmlns:p14="http://schemas.microsoft.com/office/powerpoint/2010/main" val="209241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867A-8D25-5329-D5FD-B23F6EB9F2E7}"/>
              </a:ext>
            </a:extLst>
          </p:cNvPr>
          <p:cNvSpPr>
            <a:spLocks noGrp="1"/>
          </p:cNvSpPr>
          <p:nvPr>
            <p:ph type="ctrTitle"/>
          </p:nvPr>
        </p:nvSpPr>
        <p:spPr/>
        <p:txBody>
          <a:bodyPr/>
          <a:lstStyle/>
          <a:p>
            <a:r>
              <a:rPr lang="en-US" dirty="0"/>
              <a:t>Administration overview</a:t>
            </a:r>
          </a:p>
        </p:txBody>
      </p:sp>
      <p:sp>
        <p:nvSpPr>
          <p:cNvPr id="3" name="Subtitle 2">
            <a:extLst>
              <a:ext uri="{FF2B5EF4-FFF2-40B4-BE49-F238E27FC236}">
                <a16:creationId xmlns:a16="http://schemas.microsoft.com/office/drawing/2014/main" id="{7F5EF7C7-C8ED-527E-C66F-0F095A5884F7}"/>
              </a:ext>
            </a:extLst>
          </p:cNvPr>
          <p:cNvSpPr>
            <a:spLocks noGrp="1"/>
          </p:cNvSpPr>
          <p:nvPr>
            <p:ph type="subTitle" idx="1"/>
          </p:nvPr>
        </p:nvSpPr>
        <p:spPr/>
        <p:txBody>
          <a:bodyPr>
            <a:normAutofit fontScale="62500" lnSpcReduction="20000"/>
          </a:bodyPr>
          <a:lstStyle/>
          <a:p>
            <a:r>
              <a:rPr lang="en-US" dirty="0"/>
              <a:t>Director of achievement assessment: </a:t>
            </a:r>
          </a:p>
          <a:p>
            <a:r>
              <a:rPr lang="en-US" dirty="0"/>
              <a:t>Lisa Oliver</a:t>
            </a:r>
          </a:p>
          <a:p>
            <a:r>
              <a:rPr lang="en-US" dirty="0"/>
              <a:t>Achievement State Coordinators: </a:t>
            </a:r>
          </a:p>
          <a:p>
            <a:r>
              <a:rPr lang="en-US" dirty="0"/>
              <a:t>Candis Middlebrook and Sheri Davenport</a:t>
            </a:r>
          </a:p>
          <a:p>
            <a:endParaRPr lang="en-US" dirty="0"/>
          </a:p>
        </p:txBody>
      </p:sp>
    </p:spTree>
    <p:extLst>
      <p:ext uri="{BB962C8B-B14F-4D97-AF65-F5344CB8AC3E}">
        <p14:creationId xmlns:p14="http://schemas.microsoft.com/office/powerpoint/2010/main" val="4139657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C72F9D-E037-57D3-E5B8-A87FA8A94280}"/>
              </a:ext>
            </a:extLst>
          </p:cNvPr>
          <p:cNvSpPr>
            <a:spLocks noGrp="1"/>
          </p:cNvSpPr>
          <p:nvPr>
            <p:ph type="title"/>
          </p:nvPr>
        </p:nvSpPr>
        <p:spPr>
          <a:xfrm>
            <a:off x="822960" y="942871"/>
            <a:ext cx="7543800" cy="587584"/>
          </a:xfrm>
        </p:spPr>
        <p:txBody>
          <a:bodyPr/>
          <a:lstStyle/>
          <a:p>
            <a:r>
              <a:rPr lang="en-US" dirty="0"/>
              <a:t>Grid-in response</a:t>
            </a:r>
          </a:p>
        </p:txBody>
      </p:sp>
      <p:pic>
        <p:nvPicPr>
          <p:cNvPr id="4" name="Picture 3">
            <a:extLst>
              <a:ext uri="{FF2B5EF4-FFF2-40B4-BE49-F238E27FC236}">
                <a16:creationId xmlns:a16="http://schemas.microsoft.com/office/drawing/2014/main" id="{3D33FA33-1976-B9D4-0661-ABA40F17430A}"/>
              </a:ext>
            </a:extLst>
          </p:cNvPr>
          <p:cNvPicPr>
            <a:picLocks noChangeAspect="1"/>
          </p:cNvPicPr>
          <p:nvPr/>
        </p:nvPicPr>
        <p:blipFill>
          <a:blip r:embed="rId3"/>
          <a:stretch>
            <a:fillRect/>
          </a:stretch>
        </p:blipFill>
        <p:spPr>
          <a:xfrm>
            <a:off x="1251847" y="2108202"/>
            <a:ext cx="6686026" cy="3760891"/>
          </a:xfrm>
          <a:prstGeom prst="rect">
            <a:avLst/>
          </a:prstGeom>
          <a:noFill/>
        </p:spPr>
      </p:pic>
      <p:sp>
        <p:nvSpPr>
          <p:cNvPr id="2" name="Multiplication Sign 1">
            <a:extLst>
              <a:ext uri="{FF2B5EF4-FFF2-40B4-BE49-F238E27FC236}">
                <a16:creationId xmlns:a16="http://schemas.microsoft.com/office/drawing/2014/main" id="{776E29A2-316A-755A-24BC-930FF9915EF8}"/>
              </a:ext>
            </a:extLst>
          </p:cNvPr>
          <p:cNvSpPr/>
          <p:nvPr/>
        </p:nvSpPr>
        <p:spPr>
          <a:xfrm>
            <a:off x="6574621" y="4658638"/>
            <a:ext cx="996462" cy="126329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2B8707C4-6871-53C2-0795-CD38A74A7B77}"/>
              </a:ext>
            </a:extLst>
          </p:cNvPr>
          <p:cNvSpPr/>
          <p:nvPr/>
        </p:nvSpPr>
        <p:spPr>
          <a:xfrm>
            <a:off x="6574621" y="2938970"/>
            <a:ext cx="996462" cy="126329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164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12487D7-1CCF-49E4-442C-F7408012FD66}"/>
              </a:ext>
            </a:extLst>
          </p:cNvPr>
          <p:cNvSpPr>
            <a:spLocks noGrp="1"/>
          </p:cNvSpPr>
          <p:nvPr>
            <p:ph type="title"/>
          </p:nvPr>
        </p:nvSpPr>
        <p:spPr>
          <a:xfrm>
            <a:off x="822960" y="942871"/>
            <a:ext cx="7543800" cy="587584"/>
          </a:xfrm>
        </p:spPr>
        <p:txBody>
          <a:bodyPr/>
          <a:lstStyle/>
          <a:p>
            <a:r>
              <a:rPr lang="en-US" dirty="0"/>
              <a:t>Grid-in mixed number response</a:t>
            </a:r>
          </a:p>
        </p:txBody>
      </p:sp>
      <p:pic>
        <p:nvPicPr>
          <p:cNvPr id="5" name="Picture 4">
            <a:extLst>
              <a:ext uri="{FF2B5EF4-FFF2-40B4-BE49-F238E27FC236}">
                <a16:creationId xmlns:a16="http://schemas.microsoft.com/office/drawing/2014/main" id="{C82C8F05-D2B7-6045-84BB-44D942DDC71D}"/>
              </a:ext>
            </a:extLst>
          </p:cNvPr>
          <p:cNvPicPr>
            <a:picLocks noChangeAspect="1"/>
          </p:cNvPicPr>
          <p:nvPr/>
        </p:nvPicPr>
        <p:blipFill>
          <a:blip r:embed="rId3"/>
          <a:stretch>
            <a:fillRect/>
          </a:stretch>
        </p:blipFill>
        <p:spPr>
          <a:xfrm>
            <a:off x="1251847" y="2108202"/>
            <a:ext cx="6686026" cy="3760891"/>
          </a:xfrm>
          <a:prstGeom prst="rect">
            <a:avLst/>
          </a:prstGeom>
          <a:noFill/>
        </p:spPr>
      </p:pic>
    </p:spTree>
    <p:extLst>
      <p:ext uri="{BB962C8B-B14F-4D97-AF65-F5344CB8AC3E}">
        <p14:creationId xmlns:p14="http://schemas.microsoft.com/office/powerpoint/2010/main" val="52506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CDD6-21EA-06C7-DBFD-9AEF0C0C133C}"/>
              </a:ext>
            </a:extLst>
          </p:cNvPr>
          <p:cNvSpPr>
            <a:spLocks noGrp="1"/>
          </p:cNvSpPr>
          <p:nvPr>
            <p:ph type="title"/>
          </p:nvPr>
        </p:nvSpPr>
        <p:spPr>
          <a:xfrm>
            <a:off x="822960" y="942871"/>
            <a:ext cx="7543800" cy="587584"/>
          </a:xfrm>
        </p:spPr>
        <p:txBody>
          <a:bodyPr anchor="ctr">
            <a:normAutofit/>
          </a:bodyPr>
          <a:lstStyle/>
          <a:p>
            <a:r>
              <a:rPr lang="en-US" dirty="0"/>
              <a:t>Math sample – Fraction model</a:t>
            </a:r>
          </a:p>
        </p:txBody>
      </p:sp>
      <p:pic>
        <p:nvPicPr>
          <p:cNvPr id="4" name="Picture 3">
            <a:extLst>
              <a:ext uri="{FF2B5EF4-FFF2-40B4-BE49-F238E27FC236}">
                <a16:creationId xmlns:a16="http://schemas.microsoft.com/office/drawing/2014/main" id="{2D7FF26E-CD9A-625F-3B43-CB0DD0805B06}"/>
              </a:ext>
            </a:extLst>
          </p:cNvPr>
          <p:cNvPicPr>
            <a:picLocks noChangeAspect="1"/>
          </p:cNvPicPr>
          <p:nvPr/>
        </p:nvPicPr>
        <p:blipFill>
          <a:blip r:embed="rId2"/>
          <a:stretch>
            <a:fillRect/>
          </a:stretch>
        </p:blipFill>
        <p:spPr>
          <a:xfrm>
            <a:off x="822960" y="2461028"/>
            <a:ext cx="7543800" cy="3055238"/>
          </a:xfrm>
          <a:prstGeom prst="rect">
            <a:avLst/>
          </a:prstGeom>
          <a:noFill/>
        </p:spPr>
      </p:pic>
    </p:spTree>
    <p:extLst>
      <p:ext uri="{BB962C8B-B14F-4D97-AF65-F5344CB8AC3E}">
        <p14:creationId xmlns:p14="http://schemas.microsoft.com/office/powerpoint/2010/main" val="3525796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4AE1-D29E-7BB2-7C63-635BE5D39B7B}"/>
              </a:ext>
            </a:extLst>
          </p:cNvPr>
          <p:cNvSpPr>
            <a:spLocks noGrp="1"/>
          </p:cNvSpPr>
          <p:nvPr>
            <p:ph type="title"/>
          </p:nvPr>
        </p:nvSpPr>
        <p:spPr/>
        <p:txBody>
          <a:bodyPr/>
          <a:lstStyle/>
          <a:p>
            <a:r>
              <a:rPr lang="en-US" dirty="0"/>
              <a:t>Online option – fraction model</a:t>
            </a:r>
          </a:p>
        </p:txBody>
      </p:sp>
      <p:pic>
        <p:nvPicPr>
          <p:cNvPr id="5" name="Content Placeholder 4">
            <a:extLst>
              <a:ext uri="{FF2B5EF4-FFF2-40B4-BE49-F238E27FC236}">
                <a16:creationId xmlns:a16="http://schemas.microsoft.com/office/drawing/2014/main" id="{337EB9E5-3CC6-DF4C-6331-178C5F922866}"/>
              </a:ext>
            </a:extLst>
          </p:cNvPr>
          <p:cNvPicPr>
            <a:picLocks noGrp="1" noChangeAspect="1"/>
          </p:cNvPicPr>
          <p:nvPr>
            <p:ph idx="1"/>
          </p:nvPr>
        </p:nvPicPr>
        <p:blipFill>
          <a:blip r:embed="rId2"/>
          <a:stretch>
            <a:fillRect/>
          </a:stretch>
        </p:blipFill>
        <p:spPr>
          <a:xfrm>
            <a:off x="3179762" y="2769394"/>
            <a:ext cx="2828925" cy="2438400"/>
          </a:xfrm>
        </p:spPr>
      </p:pic>
    </p:spTree>
    <p:extLst>
      <p:ext uri="{BB962C8B-B14F-4D97-AF65-F5344CB8AC3E}">
        <p14:creationId xmlns:p14="http://schemas.microsoft.com/office/powerpoint/2010/main" val="3643472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CDD6-21EA-06C7-DBFD-9AEF0C0C133C}"/>
              </a:ext>
            </a:extLst>
          </p:cNvPr>
          <p:cNvSpPr>
            <a:spLocks noGrp="1"/>
          </p:cNvSpPr>
          <p:nvPr>
            <p:ph type="title"/>
          </p:nvPr>
        </p:nvSpPr>
        <p:spPr/>
        <p:txBody>
          <a:bodyPr/>
          <a:lstStyle/>
          <a:p>
            <a:r>
              <a:rPr lang="en-US" dirty="0"/>
              <a:t>Math sample</a:t>
            </a:r>
          </a:p>
        </p:txBody>
      </p:sp>
      <p:pic>
        <p:nvPicPr>
          <p:cNvPr id="5" name="Picture 4">
            <a:extLst>
              <a:ext uri="{FF2B5EF4-FFF2-40B4-BE49-F238E27FC236}">
                <a16:creationId xmlns:a16="http://schemas.microsoft.com/office/drawing/2014/main" id="{5BEB00E6-D650-2980-ED2D-1E22FC27F091}"/>
              </a:ext>
            </a:extLst>
          </p:cNvPr>
          <p:cNvPicPr>
            <a:picLocks noChangeAspect="1"/>
          </p:cNvPicPr>
          <p:nvPr/>
        </p:nvPicPr>
        <p:blipFill>
          <a:blip r:embed="rId3"/>
          <a:stretch>
            <a:fillRect/>
          </a:stretch>
        </p:blipFill>
        <p:spPr>
          <a:xfrm>
            <a:off x="1027416" y="1963006"/>
            <a:ext cx="7339344" cy="4128381"/>
          </a:xfrm>
          <a:prstGeom prst="rect">
            <a:avLst/>
          </a:prstGeom>
        </p:spPr>
      </p:pic>
    </p:spTree>
    <p:extLst>
      <p:ext uri="{BB962C8B-B14F-4D97-AF65-F5344CB8AC3E}">
        <p14:creationId xmlns:p14="http://schemas.microsoft.com/office/powerpoint/2010/main" val="48848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A278C-6AC2-2C65-A367-672D72CE05DA}"/>
              </a:ext>
            </a:extLst>
          </p:cNvPr>
          <p:cNvPicPr>
            <a:picLocks noChangeAspect="1"/>
          </p:cNvPicPr>
          <p:nvPr/>
        </p:nvPicPr>
        <p:blipFill>
          <a:blip r:embed="rId2"/>
          <a:stretch>
            <a:fillRect/>
          </a:stretch>
        </p:blipFill>
        <p:spPr>
          <a:xfrm>
            <a:off x="1583112" y="1910364"/>
            <a:ext cx="5977775" cy="4020536"/>
          </a:xfrm>
          <a:prstGeom prst="rect">
            <a:avLst/>
          </a:prstGeom>
        </p:spPr>
      </p:pic>
      <p:sp>
        <p:nvSpPr>
          <p:cNvPr id="6" name="TextBox 5">
            <a:extLst>
              <a:ext uri="{FF2B5EF4-FFF2-40B4-BE49-F238E27FC236}">
                <a16:creationId xmlns:a16="http://schemas.microsoft.com/office/drawing/2014/main" id="{6A94CBAE-7A43-2557-15B2-6E67F9822E8B}"/>
              </a:ext>
            </a:extLst>
          </p:cNvPr>
          <p:cNvSpPr txBox="1"/>
          <p:nvPr/>
        </p:nvSpPr>
        <p:spPr>
          <a:xfrm>
            <a:off x="1016977" y="1228694"/>
            <a:ext cx="7340600" cy="369332"/>
          </a:xfrm>
          <a:prstGeom prst="rect">
            <a:avLst/>
          </a:prstGeom>
          <a:noFill/>
        </p:spPr>
        <p:txBody>
          <a:bodyPr wrap="square" rtlCol="0">
            <a:spAutoFit/>
          </a:bodyPr>
          <a:lstStyle/>
          <a:p>
            <a:r>
              <a:rPr lang="en-US" dirty="0">
                <a:solidFill>
                  <a:srgbClr val="002060"/>
                </a:solidFill>
              </a:rPr>
              <a:t>EXAMPLE</a:t>
            </a:r>
            <a:r>
              <a:rPr lang="en-US" dirty="0"/>
              <a:t> </a:t>
            </a:r>
            <a:r>
              <a:rPr lang="en-US" dirty="0">
                <a:solidFill>
                  <a:srgbClr val="002060"/>
                </a:solidFill>
              </a:rPr>
              <a:t>WITH A PIE GRAPH</a:t>
            </a:r>
          </a:p>
        </p:txBody>
      </p:sp>
      <p:sp>
        <p:nvSpPr>
          <p:cNvPr id="5" name="Multiplication Sign 4">
            <a:extLst>
              <a:ext uri="{FF2B5EF4-FFF2-40B4-BE49-F238E27FC236}">
                <a16:creationId xmlns:a16="http://schemas.microsoft.com/office/drawing/2014/main" id="{0EDB7CC1-6F40-14E6-7789-B66798127EBB}"/>
              </a:ext>
            </a:extLst>
          </p:cNvPr>
          <p:cNvSpPr/>
          <p:nvPr/>
        </p:nvSpPr>
        <p:spPr>
          <a:xfrm>
            <a:off x="6880078" y="2165709"/>
            <a:ext cx="996462" cy="126329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0AEF6F5A-70BA-7E1B-A5C4-5FB378E0186F}"/>
              </a:ext>
            </a:extLst>
          </p:cNvPr>
          <p:cNvSpPr/>
          <p:nvPr/>
        </p:nvSpPr>
        <p:spPr>
          <a:xfrm>
            <a:off x="6848531" y="4226621"/>
            <a:ext cx="996462" cy="126329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320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2CEA4D-CAA6-1D87-9B58-B678F86BA071}"/>
              </a:ext>
            </a:extLst>
          </p:cNvPr>
          <p:cNvSpPr>
            <a:spLocks noGrp="1"/>
          </p:cNvSpPr>
          <p:nvPr>
            <p:ph type="title"/>
          </p:nvPr>
        </p:nvSpPr>
        <p:spPr>
          <a:xfrm>
            <a:off x="822960" y="942871"/>
            <a:ext cx="7543800" cy="587584"/>
          </a:xfrm>
        </p:spPr>
        <p:txBody>
          <a:bodyPr/>
          <a:lstStyle/>
          <a:p>
            <a:r>
              <a:rPr lang="en-US" dirty="0"/>
              <a:t>Online option</a:t>
            </a:r>
          </a:p>
        </p:txBody>
      </p:sp>
      <p:pic>
        <p:nvPicPr>
          <p:cNvPr id="5" name="Content Placeholder 4">
            <a:extLst>
              <a:ext uri="{FF2B5EF4-FFF2-40B4-BE49-F238E27FC236}">
                <a16:creationId xmlns:a16="http://schemas.microsoft.com/office/drawing/2014/main" id="{54279E21-3456-1925-1DE5-F3AD84DA40A6}"/>
              </a:ext>
            </a:extLst>
          </p:cNvPr>
          <p:cNvPicPr>
            <a:picLocks noGrp="1" noChangeAspect="1"/>
          </p:cNvPicPr>
          <p:nvPr>
            <p:ph idx="1"/>
          </p:nvPr>
        </p:nvPicPr>
        <p:blipFill>
          <a:blip r:embed="rId2"/>
          <a:stretch>
            <a:fillRect/>
          </a:stretch>
        </p:blipFill>
        <p:spPr>
          <a:xfrm>
            <a:off x="822960" y="3319136"/>
            <a:ext cx="7543800" cy="1339023"/>
          </a:xfrm>
          <a:noFill/>
        </p:spPr>
      </p:pic>
    </p:spTree>
    <p:extLst>
      <p:ext uri="{BB962C8B-B14F-4D97-AF65-F5344CB8AC3E}">
        <p14:creationId xmlns:p14="http://schemas.microsoft.com/office/powerpoint/2010/main" val="3815018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B922CD-B541-A498-1DB5-8B0075FA7896}"/>
              </a:ext>
            </a:extLst>
          </p:cNvPr>
          <p:cNvPicPr>
            <a:picLocks noChangeAspect="1"/>
          </p:cNvPicPr>
          <p:nvPr/>
        </p:nvPicPr>
        <p:blipFill>
          <a:blip r:embed="rId2"/>
          <a:stretch>
            <a:fillRect/>
          </a:stretch>
        </p:blipFill>
        <p:spPr>
          <a:xfrm>
            <a:off x="1460500" y="1947862"/>
            <a:ext cx="6644373" cy="3737460"/>
          </a:xfrm>
          <a:prstGeom prst="rect">
            <a:avLst/>
          </a:prstGeom>
        </p:spPr>
      </p:pic>
      <p:sp>
        <p:nvSpPr>
          <p:cNvPr id="2" name="TextBox 1">
            <a:extLst>
              <a:ext uri="{FF2B5EF4-FFF2-40B4-BE49-F238E27FC236}">
                <a16:creationId xmlns:a16="http://schemas.microsoft.com/office/drawing/2014/main" id="{86F5F16C-614B-74B8-2D22-D44DF9F07E23}"/>
              </a:ext>
            </a:extLst>
          </p:cNvPr>
          <p:cNvSpPr txBox="1"/>
          <p:nvPr/>
        </p:nvSpPr>
        <p:spPr>
          <a:xfrm>
            <a:off x="862304" y="1218566"/>
            <a:ext cx="6934200" cy="369332"/>
          </a:xfrm>
          <a:prstGeom prst="rect">
            <a:avLst/>
          </a:prstGeom>
          <a:noFill/>
        </p:spPr>
        <p:txBody>
          <a:bodyPr wrap="square" rtlCol="0">
            <a:spAutoFit/>
          </a:bodyPr>
          <a:lstStyle/>
          <a:p>
            <a:r>
              <a:rPr lang="en-US" dirty="0">
                <a:solidFill>
                  <a:srgbClr val="002060"/>
                </a:solidFill>
              </a:rPr>
              <a:t>PAPER-BASED SAMPLE</a:t>
            </a:r>
          </a:p>
        </p:txBody>
      </p:sp>
      <p:pic>
        <p:nvPicPr>
          <p:cNvPr id="6" name="Graphic 5" descr="Bubbles outline">
            <a:extLst>
              <a:ext uri="{FF2B5EF4-FFF2-40B4-BE49-F238E27FC236}">
                <a16:creationId xmlns:a16="http://schemas.microsoft.com/office/drawing/2014/main" id="{2AB950F0-D918-9A7C-C0F6-EE4F12E42C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473" y="831334"/>
            <a:ext cx="914400" cy="914400"/>
          </a:xfrm>
          <a:prstGeom prst="rect">
            <a:avLst/>
          </a:prstGeom>
        </p:spPr>
      </p:pic>
    </p:spTree>
    <p:extLst>
      <p:ext uri="{BB962C8B-B14F-4D97-AF65-F5344CB8AC3E}">
        <p14:creationId xmlns:p14="http://schemas.microsoft.com/office/powerpoint/2010/main" val="888270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B263-9127-8FD9-E18B-5C09095996E2}"/>
              </a:ext>
            </a:extLst>
          </p:cNvPr>
          <p:cNvSpPr>
            <a:spLocks noGrp="1"/>
          </p:cNvSpPr>
          <p:nvPr>
            <p:ph type="title"/>
          </p:nvPr>
        </p:nvSpPr>
        <p:spPr/>
        <p:txBody>
          <a:bodyPr/>
          <a:lstStyle/>
          <a:p>
            <a:r>
              <a:rPr lang="en-US" dirty="0"/>
              <a:t>Online Option – Bar Graph</a:t>
            </a:r>
          </a:p>
        </p:txBody>
      </p:sp>
      <p:pic>
        <p:nvPicPr>
          <p:cNvPr id="5" name="Content Placeholder 4">
            <a:extLst>
              <a:ext uri="{FF2B5EF4-FFF2-40B4-BE49-F238E27FC236}">
                <a16:creationId xmlns:a16="http://schemas.microsoft.com/office/drawing/2014/main" id="{3B0E3C9F-4785-06DE-AF85-83097814BE15}"/>
              </a:ext>
            </a:extLst>
          </p:cNvPr>
          <p:cNvPicPr>
            <a:picLocks noGrp="1" noChangeAspect="1"/>
          </p:cNvPicPr>
          <p:nvPr>
            <p:ph idx="1"/>
          </p:nvPr>
        </p:nvPicPr>
        <p:blipFill>
          <a:blip r:embed="rId2"/>
          <a:stretch>
            <a:fillRect/>
          </a:stretch>
        </p:blipFill>
        <p:spPr>
          <a:xfrm>
            <a:off x="1752157" y="2108200"/>
            <a:ext cx="5684135" cy="3760788"/>
          </a:xfrm>
        </p:spPr>
      </p:pic>
      <p:pic>
        <p:nvPicPr>
          <p:cNvPr id="3" name="Picture 2">
            <a:extLst>
              <a:ext uri="{FF2B5EF4-FFF2-40B4-BE49-F238E27FC236}">
                <a16:creationId xmlns:a16="http://schemas.microsoft.com/office/drawing/2014/main" id="{63F25BD1-DAB7-22CE-0CCE-03F631C5FCF7}"/>
              </a:ext>
            </a:extLst>
          </p:cNvPr>
          <p:cNvPicPr>
            <a:picLocks noChangeAspect="1"/>
          </p:cNvPicPr>
          <p:nvPr/>
        </p:nvPicPr>
        <p:blipFill>
          <a:blip r:embed="rId3"/>
          <a:stretch>
            <a:fillRect/>
          </a:stretch>
        </p:blipFill>
        <p:spPr>
          <a:xfrm>
            <a:off x="7452281" y="779423"/>
            <a:ext cx="914479" cy="914479"/>
          </a:xfrm>
          <a:prstGeom prst="rect">
            <a:avLst/>
          </a:prstGeom>
        </p:spPr>
      </p:pic>
    </p:spTree>
    <p:extLst>
      <p:ext uri="{BB962C8B-B14F-4D97-AF65-F5344CB8AC3E}">
        <p14:creationId xmlns:p14="http://schemas.microsoft.com/office/powerpoint/2010/main" val="610737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5C821-D402-F1AE-43EA-31CC9CC55D60}"/>
              </a:ext>
            </a:extLst>
          </p:cNvPr>
          <p:cNvPicPr>
            <a:picLocks noChangeAspect="1"/>
          </p:cNvPicPr>
          <p:nvPr/>
        </p:nvPicPr>
        <p:blipFill>
          <a:blip r:embed="rId2"/>
          <a:stretch>
            <a:fillRect/>
          </a:stretch>
        </p:blipFill>
        <p:spPr>
          <a:xfrm>
            <a:off x="1269999" y="1922584"/>
            <a:ext cx="7013605" cy="4186115"/>
          </a:xfrm>
          <a:prstGeom prst="rect">
            <a:avLst/>
          </a:prstGeom>
        </p:spPr>
      </p:pic>
      <p:sp>
        <p:nvSpPr>
          <p:cNvPr id="2" name="TextBox 1">
            <a:extLst>
              <a:ext uri="{FF2B5EF4-FFF2-40B4-BE49-F238E27FC236}">
                <a16:creationId xmlns:a16="http://schemas.microsoft.com/office/drawing/2014/main" id="{7FDFD539-C9AC-30B0-75F9-0B60FA7D25C5}"/>
              </a:ext>
            </a:extLst>
          </p:cNvPr>
          <p:cNvSpPr txBox="1"/>
          <p:nvPr/>
        </p:nvSpPr>
        <p:spPr>
          <a:xfrm>
            <a:off x="920750" y="1130300"/>
            <a:ext cx="7302500" cy="369332"/>
          </a:xfrm>
          <a:prstGeom prst="rect">
            <a:avLst/>
          </a:prstGeom>
          <a:noFill/>
        </p:spPr>
        <p:txBody>
          <a:bodyPr wrap="square" rtlCol="0">
            <a:spAutoFit/>
          </a:bodyPr>
          <a:lstStyle/>
          <a:p>
            <a:r>
              <a:rPr lang="en-US" dirty="0"/>
              <a:t> </a:t>
            </a:r>
            <a:r>
              <a:rPr lang="en-US" dirty="0">
                <a:solidFill>
                  <a:srgbClr val="002060"/>
                </a:solidFill>
              </a:rPr>
              <a:t>PAPER -BASED BAR GRAPH SAMPLE</a:t>
            </a:r>
          </a:p>
        </p:txBody>
      </p:sp>
      <p:pic>
        <p:nvPicPr>
          <p:cNvPr id="5" name="Graphic 4" descr="Ruler with solid fill">
            <a:extLst>
              <a:ext uri="{FF2B5EF4-FFF2-40B4-BE49-F238E27FC236}">
                <a16:creationId xmlns:a16="http://schemas.microsoft.com/office/drawing/2014/main" id="{A4C12660-5C13-4488-0979-457BEF16AF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9693" y="749301"/>
            <a:ext cx="914400" cy="914400"/>
          </a:xfrm>
          <a:prstGeom prst="rect">
            <a:avLst/>
          </a:prstGeom>
        </p:spPr>
      </p:pic>
    </p:spTree>
    <p:extLst>
      <p:ext uri="{BB962C8B-B14F-4D97-AF65-F5344CB8AC3E}">
        <p14:creationId xmlns:p14="http://schemas.microsoft.com/office/powerpoint/2010/main" val="355840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46D0-4ACA-FF86-A0EA-F91C9D5EB453}"/>
              </a:ext>
            </a:extLst>
          </p:cNvPr>
          <p:cNvSpPr>
            <a:spLocks noGrp="1"/>
          </p:cNvSpPr>
          <p:nvPr>
            <p:ph type="title"/>
          </p:nvPr>
        </p:nvSpPr>
        <p:spPr/>
        <p:txBody>
          <a:bodyPr/>
          <a:lstStyle/>
          <a:p>
            <a:r>
              <a:rPr lang="en-US" dirty="0"/>
              <a:t>AASA PAPER-BASED Testing </a:t>
            </a:r>
          </a:p>
        </p:txBody>
      </p:sp>
      <p:sp>
        <p:nvSpPr>
          <p:cNvPr id="3" name="Content Placeholder 2">
            <a:extLst>
              <a:ext uri="{FF2B5EF4-FFF2-40B4-BE49-F238E27FC236}">
                <a16:creationId xmlns:a16="http://schemas.microsoft.com/office/drawing/2014/main" id="{268CAFF6-C9BB-F1F7-40BE-4F8F60D8E0AC}"/>
              </a:ext>
            </a:extLst>
          </p:cNvPr>
          <p:cNvSpPr>
            <a:spLocks noGrp="1"/>
          </p:cNvSpPr>
          <p:nvPr>
            <p:ph idx="1"/>
          </p:nvPr>
        </p:nvSpPr>
        <p:spPr/>
        <p:txBody>
          <a:bodyPr>
            <a:normAutofit lnSpcReduction="10000"/>
          </a:bodyPr>
          <a:lstStyle/>
          <a:p>
            <a:pPr algn="ctr"/>
            <a:r>
              <a:rPr lang="en-US" sz="2400" dirty="0"/>
              <a:t>All students in grades 3-8 </a:t>
            </a:r>
          </a:p>
          <a:p>
            <a:pPr algn="ctr"/>
            <a:r>
              <a:rPr lang="en-US" sz="2400" dirty="0"/>
              <a:t>(ELA and Mathematics)</a:t>
            </a:r>
          </a:p>
          <a:p>
            <a:pPr algn="ctr"/>
            <a:endParaRPr lang="en-US" sz="2400" dirty="0"/>
          </a:p>
          <a:p>
            <a:pPr algn="ctr"/>
            <a:r>
              <a:rPr lang="en-US" sz="2400" b="1" dirty="0"/>
              <a:t>PAPER-BASED TESTING WINDOW</a:t>
            </a:r>
          </a:p>
          <a:p>
            <a:pPr algn="ctr"/>
            <a:endParaRPr lang="en-US" sz="2400" dirty="0"/>
          </a:p>
          <a:p>
            <a:pPr algn="ctr"/>
            <a:r>
              <a:rPr lang="en-US" sz="2400" b="1" dirty="0"/>
              <a:t>APRIL 1-10, 2024</a:t>
            </a:r>
          </a:p>
          <a:p>
            <a:pPr algn="ctr"/>
            <a:endParaRPr lang="en-US" sz="2400" dirty="0"/>
          </a:p>
          <a:p>
            <a:pPr algn="ctr"/>
            <a:r>
              <a:rPr lang="en-US" sz="2400" dirty="0"/>
              <a:t>Writing must be scheduled for April 1 or 2, 2024</a:t>
            </a:r>
          </a:p>
          <a:p>
            <a:endParaRPr lang="en-US" dirty="0"/>
          </a:p>
        </p:txBody>
      </p:sp>
    </p:spTree>
    <p:extLst>
      <p:ext uri="{BB962C8B-B14F-4D97-AF65-F5344CB8AC3E}">
        <p14:creationId xmlns:p14="http://schemas.microsoft.com/office/powerpoint/2010/main" val="4172368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E43D76-785D-9EAF-D95F-1E5912E4B9F1}"/>
              </a:ext>
            </a:extLst>
          </p:cNvPr>
          <p:cNvPicPr>
            <a:picLocks noGrp="1" noChangeAspect="1"/>
          </p:cNvPicPr>
          <p:nvPr>
            <p:ph idx="1"/>
          </p:nvPr>
        </p:nvPicPr>
        <p:blipFill>
          <a:blip r:embed="rId3"/>
          <a:stretch>
            <a:fillRect/>
          </a:stretch>
        </p:blipFill>
        <p:spPr>
          <a:xfrm>
            <a:off x="2190941" y="2108200"/>
            <a:ext cx="4806568" cy="3760788"/>
          </a:xfrm>
          <a:prstGeom prst="rect">
            <a:avLst/>
          </a:prstGeom>
        </p:spPr>
      </p:pic>
      <p:sp>
        <p:nvSpPr>
          <p:cNvPr id="5" name="Oval 4">
            <a:extLst>
              <a:ext uri="{FF2B5EF4-FFF2-40B4-BE49-F238E27FC236}">
                <a16:creationId xmlns:a16="http://schemas.microsoft.com/office/drawing/2014/main" id="{80EC3109-201C-1435-28EE-E9D7B041691A}"/>
              </a:ext>
            </a:extLst>
          </p:cNvPr>
          <p:cNvSpPr/>
          <p:nvPr/>
        </p:nvSpPr>
        <p:spPr>
          <a:xfrm>
            <a:off x="3644900" y="4429125"/>
            <a:ext cx="508000" cy="590550"/>
          </a:xfrm>
          <a:prstGeom prst="ellipse">
            <a:avLst/>
          </a:prstGeom>
          <a:solidFill>
            <a:schemeClr val="accent1">
              <a:lumMod val="75000"/>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3D3DA22A-9525-A0CF-A92B-518729A1C609}"/>
              </a:ext>
            </a:extLst>
          </p:cNvPr>
          <p:cNvSpPr/>
          <p:nvPr/>
        </p:nvSpPr>
        <p:spPr>
          <a:xfrm>
            <a:off x="3829050" y="4631531"/>
            <a:ext cx="139700" cy="185738"/>
          </a:xfrm>
          <a:prstGeom prst="ellipse">
            <a:avLst/>
          </a:prstGeom>
          <a:solidFill>
            <a:schemeClr val="accent2">
              <a:lumMod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Graphic 6" descr="Cursor outline">
            <a:extLst>
              <a:ext uri="{FF2B5EF4-FFF2-40B4-BE49-F238E27FC236}">
                <a16:creationId xmlns:a16="http://schemas.microsoft.com/office/drawing/2014/main" id="{3EB25052-1395-4AA4-2D9C-8C9ADFDE6A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8900" y="4631531"/>
            <a:ext cx="587584" cy="587584"/>
          </a:xfrm>
          <a:prstGeom prst="rect">
            <a:avLst/>
          </a:prstGeom>
        </p:spPr>
      </p:pic>
      <p:sp>
        <p:nvSpPr>
          <p:cNvPr id="8" name="Title 1">
            <a:extLst>
              <a:ext uri="{FF2B5EF4-FFF2-40B4-BE49-F238E27FC236}">
                <a16:creationId xmlns:a16="http://schemas.microsoft.com/office/drawing/2014/main" id="{B1DBD9BB-C121-7F41-DD7A-08575C1EA1AF}"/>
              </a:ext>
            </a:extLst>
          </p:cNvPr>
          <p:cNvSpPr>
            <a:spLocks noGrp="1"/>
          </p:cNvSpPr>
          <p:nvPr>
            <p:ph type="title"/>
          </p:nvPr>
        </p:nvSpPr>
        <p:spPr>
          <a:xfrm>
            <a:off x="822325" y="942975"/>
            <a:ext cx="7543800" cy="587375"/>
          </a:xfrm>
        </p:spPr>
        <p:txBody>
          <a:bodyPr/>
          <a:lstStyle/>
          <a:p>
            <a:r>
              <a:rPr lang="en-US" dirty="0"/>
              <a:t>Online Option</a:t>
            </a:r>
          </a:p>
        </p:txBody>
      </p:sp>
      <p:pic>
        <p:nvPicPr>
          <p:cNvPr id="3" name="Graphic 2" descr="Bullseye with solid fill">
            <a:extLst>
              <a:ext uri="{FF2B5EF4-FFF2-40B4-BE49-F238E27FC236}">
                <a16:creationId xmlns:a16="http://schemas.microsoft.com/office/drawing/2014/main" id="{BD0D5415-9384-E2F6-FF84-B3ECA0E86B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7275" y="779462"/>
            <a:ext cx="914400" cy="914400"/>
          </a:xfrm>
          <a:prstGeom prst="rect">
            <a:avLst/>
          </a:prstGeom>
        </p:spPr>
      </p:pic>
    </p:spTree>
    <p:extLst>
      <p:ext uri="{BB962C8B-B14F-4D97-AF65-F5344CB8AC3E}">
        <p14:creationId xmlns:p14="http://schemas.microsoft.com/office/powerpoint/2010/main" val="1946499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60C937-7C4A-56C3-401E-AA7BEB7A62B6}"/>
              </a:ext>
            </a:extLst>
          </p:cNvPr>
          <p:cNvPicPr>
            <a:picLocks noChangeAspect="1"/>
          </p:cNvPicPr>
          <p:nvPr/>
        </p:nvPicPr>
        <p:blipFill>
          <a:blip r:embed="rId3"/>
          <a:stretch>
            <a:fillRect/>
          </a:stretch>
        </p:blipFill>
        <p:spPr>
          <a:xfrm>
            <a:off x="953611" y="2036389"/>
            <a:ext cx="4458067" cy="3488111"/>
          </a:xfrm>
          <a:prstGeom prst="rect">
            <a:avLst/>
          </a:prstGeom>
        </p:spPr>
      </p:pic>
      <p:pic>
        <p:nvPicPr>
          <p:cNvPr id="3" name="Picture 2">
            <a:extLst>
              <a:ext uri="{FF2B5EF4-FFF2-40B4-BE49-F238E27FC236}">
                <a16:creationId xmlns:a16="http://schemas.microsoft.com/office/drawing/2014/main" id="{702EA368-5E4A-E434-68AC-EDF345C21077}"/>
              </a:ext>
            </a:extLst>
          </p:cNvPr>
          <p:cNvPicPr>
            <a:picLocks noChangeAspect="1"/>
          </p:cNvPicPr>
          <p:nvPr/>
        </p:nvPicPr>
        <p:blipFill>
          <a:blip r:embed="rId4"/>
          <a:stretch>
            <a:fillRect/>
          </a:stretch>
        </p:blipFill>
        <p:spPr>
          <a:xfrm>
            <a:off x="4826000" y="2574304"/>
            <a:ext cx="2704914" cy="2950196"/>
          </a:xfrm>
          <a:prstGeom prst="rect">
            <a:avLst/>
          </a:prstGeom>
        </p:spPr>
      </p:pic>
      <p:sp>
        <p:nvSpPr>
          <p:cNvPr id="5" name="Rectangle 4">
            <a:extLst>
              <a:ext uri="{FF2B5EF4-FFF2-40B4-BE49-F238E27FC236}">
                <a16:creationId xmlns:a16="http://schemas.microsoft.com/office/drawing/2014/main" id="{646B1930-B1B4-766E-C76F-9241C620B477}"/>
              </a:ext>
            </a:extLst>
          </p:cNvPr>
          <p:cNvSpPr/>
          <p:nvPr/>
        </p:nvSpPr>
        <p:spPr>
          <a:xfrm>
            <a:off x="5722861" y="4256561"/>
            <a:ext cx="150862" cy="78327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577270-58A2-C7BD-DBC9-25494C4CA4CD}"/>
              </a:ext>
            </a:extLst>
          </p:cNvPr>
          <p:cNvSpPr/>
          <p:nvPr/>
        </p:nvSpPr>
        <p:spPr>
          <a:xfrm>
            <a:off x="5873723" y="3911600"/>
            <a:ext cx="150862" cy="1128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AB6738-636F-5B6D-E10B-2A1AE4671780}"/>
              </a:ext>
            </a:extLst>
          </p:cNvPr>
          <p:cNvSpPr/>
          <p:nvPr/>
        </p:nvSpPr>
        <p:spPr>
          <a:xfrm>
            <a:off x="2413000" y="4385232"/>
            <a:ext cx="171450" cy="18097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B9EC18-B97F-812B-E409-ADC553B472AD}"/>
              </a:ext>
            </a:extLst>
          </p:cNvPr>
          <p:cNvSpPr/>
          <p:nvPr/>
        </p:nvSpPr>
        <p:spPr>
          <a:xfrm>
            <a:off x="2621039" y="4024002"/>
            <a:ext cx="171450" cy="18097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AD6B23-72EE-EE31-0489-DF32B6DDA49C}"/>
              </a:ext>
            </a:extLst>
          </p:cNvPr>
          <p:cNvSpPr txBox="1"/>
          <p:nvPr/>
        </p:nvSpPr>
        <p:spPr>
          <a:xfrm>
            <a:off x="831850" y="1254781"/>
            <a:ext cx="7302500" cy="369332"/>
          </a:xfrm>
          <a:prstGeom prst="rect">
            <a:avLst/>
          </a:prstGeom>
          <a:noFill/>
        </p:spPr>
        <p:txBody>
          <a:bodyPr wrap="square" rtlCol="0">
            <a:spAutoFit/>
          </a:bodyPr>
          <a:lstStyle/>
          <a:p>
            <a:r>
              <a:rPr lang="en-US" dirty="0"/>
              <a:t> </a:t>
            </a:r>
            <a:r>
              <a:rPr lang="en-US" dirty="0">
                <a:solidFill>
                  <a:srgbClr val="002060"/>
                </a:solidFill>
              </a:rPr>
              <a:t>PAPER-BASED COORDINATE GRID SAMPLE</a:t>
            </a:r>
          </a:p>
        </p:txBody>
      </p:sp>
      <p:pic>
        <p:nvPicPr>
          <p:cNvPr id="4" name="Graphic 3" descr="Bullseye with solid fill">
            <a:extLst>
              <a:ext uri="{FF2B5EF4-FFF2-40B4-BE49-F238E27FC236}">
                <a16:creationId xmlns:a16="http://schemas.microsoft.com/office/drawing/2014/main" id="{2BFD096F-F1DB-7D59-DE33-60C94C2023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7275" y="779462"/>
            <a:ext cx="914400" cy="914400"/>
          </a:xfrm>
          <a:prstGeom prst="rect">
            <a:avLst/>
          </a:prstGeom>
        </p:spPr>
      </p:pic>
    </p:spTree>
    <p:extLst>
      <p:ext uri="{BB962C8B-B14F-4D97-AF65-F5344CB8AC3E}">
        <p14:creationId xmlns:p14="http://schemas.microsoft.com/office/powerpoint/2010/main" val="264625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23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Assessment Webinar Series - POSTED</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1"/>
            <a:ext cx="2939645" cy="3960089"/>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111125" indent="0">
              <a:buNone/>
            </a:pPr>
            <a:r>
              <a:rPr lang="en-US" dirty="0"/>
              <a:t>The flyer is posted on the Assessment Main page: </a:t>
            </a:r>
          </a:p>
          <a:p>
            <a:pPr marL="111125" indent="0">
              <a:buNone/>
            </a:pPr>
            <a:r>
              <a:rPr lang="en-US" dirty="0">
                <a:hlinkClick r:id="rId2"/>
              </a:rPr>
              <a:t>https://www.azed.gov/sites/default/files/2023/07/2023-2024%20Friday%20Focus%20Webinar%20Schedule.pdf</a:t>
            </a:r>
            <a:endParaRPr lang="en-US" dirty="0"/>
          </a:p>
          <a:p>
            <a:pPr marL="111125" indent="0">
              <a:buNone/>
            </a:pPr>
            <a:r>
              <a:rPr lang="en-US" dirty="0"/>
              <a:t>Reminder: participants must register in ADE’s Professional Learning and Development (APLD) system</a:t>
            </a:r>
          </a:p>
          <a:p>
            <a:pPr marL="111125" indent="0">
              <a:buNone/>
            </a:pPr>
            <a:r>
              <a:rPr lang="en-US" dirty="0"/>
              <a:t>Log in information to join the session will be sent to registered participants prior to the event. Login information will not be available in APLD.</a:t>
            </a:r>
          </a:p>
        </p:txBody>
      </p:sp>
      <p:pic>
        <p:nvPicPr>
          <p:cNvPr id="5" name="Picture 4">
            <a:extLst>
              <a:ext uri="{FF2B5EF4-FFF2-40B4-BE49-F238E27FC236}">
                <a16:creationId xmlns:a16="http://schemas.microsoft.com/office/drawing/2014/main" id="{F6623CF8-B6ED-A54F-F943-37B9097B290F}"/>
              </a:ext>
            </a:extLst>
          </p:cNvPr>
          <p:cNvPicPr>
            <a:picLocks noChangeAspect="1"/>
          </p:cNvPicPr>
          <p:nvPr/>
        </p:nvPicPr>
        <p:blipFill>
          <a:blip r:embed="rId3"/>
          <a:stretch>
            <a:fillRect/>
          </a:stretch>
        </p:blipFill>
        <p:spPr>
          <a:xfrm>
            <a:off x="4084953" y="2037925"/>
            <a:ext cx="3166578" cy="410064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041976F-C1A6-AF02-F948-8CC01B7D7991}"/>
              </a:ext>
            </a:extLst>
          </p:cNvPr>
          <p:cNvPicPr>
            <a:picLocks noChangeAspect="1"/>
          </p:cNvPicPr>
          <p:nvPr/>
        </p:nvPicPr>
        <p:blipFill>
          <a:blip r:embed="rId4"/>
          <a:stretch>
            <a:fillRect/>
          </a:stretch>
        </p:blipFill>
        <p:spPr>
          <a:xfrm>
            <a:off x="5856726" y="2581736"/>
            <a:ext cx="3166577" cy="4077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5509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Save the DATE</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108202"/>
            <a:ext cx="7543800" cy="3960089"/>
          </a:xfrm>
        </p:spPr>
        <p:txBody>
          <a:bodyPr>
            <a:normAutofit/>
          </a:bodyPr>
          <a:lstStyle/>
          <a:p>
            <a:pPr marL="111125" indent="0" algn="ctr">
              <a:buNone/>
            </a:pPr>
            <a:r>
              <a:rPr lang="en-US" sz="1600" b="1" dirty="0"/>
              <a:t>Arizona Assessments Conference – September 17-19, 2024</a:t>
            </a:r>
          </a:p>
          <a:p>
            <a:pPr marL="111125" indent="0">
              <a:buNone/>
            </a:pPr>
            <a:endParaRPr lang="en-US" dirty="0"/>
          </a:p>
        </p:txBody>
      </p:sp>
      <p:pic>
        <p:nvPicPr>
          <p:cNvPr id="5" name="Picture 4" descr="A black background with blue text&#10;&#10;Description automatically generated">
            <a:extLst>
              <a:ext uri="{FF2B5EF4-FFF2-40B4-BE49-F238E27FC236}">
                <a16:creationId xmlns:a16="http://schemas.microsoft.com/office/drawing/2014/main" id="{703C2697-8295-C27B-0732-8D0FF4185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 y="2876597"/>
            <a:ext cx="7222733" cy="1976370"/>
          </a:xfrm>
          <a:prstGeom prst="rect">
            <a:avLst/>
          </a:prstGeom>
        </p:spPr>
      </p:pic>
      <p:sp>
        <p:nvSpPr>
          <p:cNvPr id="6" name="TextBox 5">
            <a:extLst>
              <a:ext uri="{FF2B5EF4-FFF2-40B4-BE49-F238E27FC236}">
                <a16:creationId xmlns:a16="http://schemas.microsoft.com/office/drawing/2014/main" id="{C322B255-61D2-289F-149A-534851FBBBF9}"/>
              </a:ext>
            </a:extLst>
          </p:cNvPr>
          <p:cNvSpPr txBox="1"/>
          <p:nvPr/>
        </p:nvSpPr>
        <p:spPr>
          <a:xfrm>
            <a:off x="2064326" y="5246048"/>
            <a:ext cx="5759693"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https://www.azed.gov/assessment/conference</a:t>
            </a:r>
          </a:p>
        </p:txBody>
      </p:sp>
    </p:spTree>
    <p:extLst>
      <p:ext uri="{BB962C8B-B14F-4D97-AF65-F5344CB8AC3E}">
        <p14:creationId xmlns:p14="http://schemas.microsoft.com/office/powerpoint/2010/main" val="131920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E9342E-C80D-2867-B668-8A8EFBFE1E52}"/>
              </a:ext>
            </a:extLst>
          </p:cNvPr>
          <p:cNvSpPr>
            <a:spLocks noGrp="1"/>
          </p:cNvSpPr>
          <p:nvPr>
            <p:ph type="title"/>
          </p:nvPr>
        </p:nvSpPr>
        <p:spPr>
          <a:xfrm>
            <a:off x="822960" y="3282062"/>
            <a:ext cx="3272790" cy="1402150"/>
          </a:xfrm>
        </p:spPr>
        <p:txBody>
          <a:bodyPr/>
          <a:lstStyle/>
          <a:p>
            <a:pPr marL="0" marR="0" lvl="0" indent="0" defTabSz="914400" rtl="0" eaLnBrk="1" fontAlgn="auto" latinLnBrk="0" hangingPunct="1">
              <a:lnSpc>
                <a:spcPct val="100000"/>
              </a:lnSpc>
              <a:spcBef>
                <a:spcPts val="1200"/>
              </a:spcBef>
              <a:spcAft>
                <a:spcPts val="200"/>
              </a:spcAft>
              <a:tabLst/>
              <a:defRPr/>
            </a:pPr>
            <a:r>
              <a:rPr kumimoji="0" lang="en-US" sz="1600" b="0" i="0" u="none" strike="noStrike" kern="1200" cap="none" spc="0" normalizeH="0" baseline="0" noProof="0" dirty="0">
                <a:ln>
                  <a:noFill/>
                </a:ln>
                <a:solidFill>
                  <a:srgbClr val="012169"/>
                </a:solidFill>
                <a:effectLst/>
                <a:uLnTx/>
                <a:uFillTx/>
                <a:latin typeface="Raleway"/>
                <a:ea typeface="+mn-ea"/>
                <a:cs typeface="+mn-cs"/>
              </a:rPr>
              <a:t>We are inviting content area teachers, teachers of students with disabilities, teachers of EL students, and instructional coaches/administrators to provide their perspective on the items and standards set on Arizona's statewide assessments. If you are interested in serving on an Assessment Educator Committee, please complete our Committee Application found at: </a:t>
            </a:r>
            <a:r>
              <a:rPr kumimoji="0" lang="en-US" sz="1600" b="0" i="0" u="none" strike="noStrike" kern="1200" cap="none" spc="0" normalizeH="0" baseline="0" noProof="0" dirty="0">
                <a:ln>
                  <a:noFill/>
                </a:ln>
                <a:solidFill>
                  <a:srgbClr val="012169"/>
                </a:solidFill>
                <a:effectLst/>
                <a:uLnTx/>
                <a:uFillTx/>
                <a:latin typeface="Raleway"/>
                <a:ea typeface="+mn-ea"/>
                <a:cs typeface="+mn-cs"/>
                <a:hlinkClick r:id="rId2"/>
              </a:rPr>
              <a:t>https://www.azed.gov/assessment/aasa</a:t>
            </a:r>
            <a:br>
              <a:rPr kumimoji="0" lang="en-US" sz="1600" b="0" i="0" u="none" strike="noStrike" kern="1200" cap="none" spc="0" normalizeH="0" baseline="0" noProof="0" dirty="0">
                <a:ln>
                  <a:noFill/>
                </a:ln>
                <a:solidFill>
                  <a:srgbClr val="012169"/>
                </a:solidFill>
                <a:effectLst/>
                <a:uLnTx/>
                <a:uFillTx/>
                <a:latin typeface="Raleway"/>
                <a:ea typeface="+mn-ea"/>
                <a:cs typeface="+mn-cs"/>
              </a:rPr>
            </a:br>
            <a:br>
              <a:rPr kumimoji="0" lang="en-US" sz="1600" b="0" i="0" u="none" strike="noStrike" kern="1200" cap="none" spc="0" normalizeH="0" baseline="0" noProof="0" dirty="0">
                <a:ln>
                  <a:noFill/>
                </a:ln>
                <a:solidFill>
                  <a:srgbClr val="012169"/>
                </a:solidFill>
                <a:effectLst/>
                <a:uLnTx/>
                <a:uFillTx/>
                <a:latin typeface="Raleway"/>
                <a:ea typeface="+mn-ea"/>
                <a:cs typeface="+mn-cs"/>
              </a:rPr>
            </a:br>
            <a:endParaRPr lang="en-US" sz="1600" dirty="0"/>
          </a:p>
        </p:txBody>
      </p:sp>
      <p:pic>
        <p:nvPicPr>
          <p:cNvPr id="4" name="Picture 3" descr="A group of people posing for a photo&#10;&#10;Description automatically generated">
            <a:extLst>
              <a:ext uri="{FF2B5EF4-FFF2-40B4-BE49-F238E27FC236}">
                <a16:creationId xmlns:a16="http://schemas.microsoft.com/office/drawing/2014/main" id="{AEF5EBFC-060F-8320-B92F-79219060F8F0}"/>
              </a:ext>
            </a:extLst>
          </p:cNvPr>
          <p:cNvPicPr>
            <a:picLocks noChangeAspect="1"/>
          </p:cNvPicPr>
          <p:nvPr/>
        </p:nvPicPr>
        <p:blipFill rotWithShape="1">
          <a:blip r:embed="rId3"/>
          <a:srcRect l="20134" r="8889" b="3"/>
          <a:stretch/>
        </p:blipFill>
        <p:spPr>
          <a:xfrm>
            <a:off x="5048251" y="831287"/>
            <a:ext cx="3272786" cy="5195425"/>
          </a:xfrm>
          <a:prstGeom prst="rect">
            <a:avLst/>
          </a:prstGeom>
          <a:noFill/>
        </p:spPr>
      </p:pic>
      <p:sp>
        <p:nvSpPr>
          <p:cNvPr id="6" name="TextBox 5">
            <a:extLst>
              <a:ext uri="{FF2B5EF4-FFF2-40B4-BE49-F238E27FC236}">
                <a16:creationId xmlns:a16="http://schemas.microsoft.com/office/drawing/2014/main" id="{DF48A159-2A64-9AE6-3F5E-71CB6D86695F}"/>
              </a:ext>
            </a:extLst>
          </p:cNvPr>
          <p:cNvSpPr txBox="1"/>
          <p:nvPr/>
        </p:nvSpPr>
        <p:spPr>
          <a:xfrm>
            <a:off x="658836" y="1204519"/>
            <a:ext cx="4572000" cy="461665"/>
          </a:xfrm>
          <a:prstGeom prst="rect">
            <a:avLst/>
          </a:prstGeom>
          <a:noFill/>
        </p:spPr>
        <p:txBody>
          <a:bodyPr wrap="square">
            <a:spAutoFit/>
          </a:bodyPr>
          <a:lstStyle/>
          <a:p>
            <a:r>
              <a:rPr lang="en-US" sz="2400" dirty="0">
                <a:solidFill>
                  <a:srgbClr val="012169"/>
                </a:solidFill>
                <a:latin typeface="Raleway"/>
              </a:rPr>
              <a:t>Assessment Committee</a:t>
            </a:r>
          </a:p>
        </p:txBody>
      </p:sp>
    </p:spTree>
    <p:extLst>
      <p:ext uri="{BB962C8B-B14F-4D97-AF65-F5344CB8AC3E}">
        <p14:creationId xmlns:p14="http://schemas.microsoft.com/office/powerpoint/2010/main" val="2144110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a:t>THANK YOU!</a:t>
            </a:r>
          </a:p>
        </p:txBody>
      </p:sp>
      <p:pic>
        <p:nvPicPr>
          <p:cNvPr id="5" name="Picture 4">
            <a:extLst>
              <a:ext uri="{FF2B5EF4-FFF2-40B4-BE49-F238E27FC236}">
                <a16:creationId xmlns:a16="http://schemas.microsoft.com/office/drawing/2014/main" id="{FB36449A-E593-77F9-0213-B983D4BDF91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1835" y="3190876"/>
            <a:ext cx="3670326" cy="2287457"/>
          </a:xfrm>
          <a:prstGeom prst="rect">
            <a:avLst/>
          </a:prstGeom>
        </p:spPr>
      </p:pic>
      <p:sp>
        <p:nvSpPr>
          <p:cNvPr id="3" name="TextBox 2">
            <a:extLst>
              <a:ext uri="{FF2B5EF4-FFF2-40B4-BE49-F238E27FC236}">
                <a16:creationId xmlns:a16="http://schemas.microsoft.com/office/drawing/2014/main" id="{E2201FBB-829A-C8F6-A22B-1DC501F7C313}"/>
              </a:ext>
            </a:extLst>
          </p:cNvPr>
          <p:cNvSpPr txBox="1"/>
          <p:nvPr/>
        </p:nvSpPr>
        <p:spPr>
          <a:xfrm>
            <a:off x="2290427" y="2544545"/>
            <a:ext cx="5006499" cy="707886"/>
          </a:xfrm>
          <a:prstGeom prst="rect">
            <a:avLst/>
          </a:prstGeom>
          <a:noFill/>
        </p:spPr>
        <p:txBody>
          <a:bodyPr wrap="none" rtlCol="0">
            <a:spAutoFit/>
          </a:bodyPr>
          <a:lstStyle/>
          <a:p>
            <a:pPr algn="ctr" rtl="0" fontAlgn="base"/>
            <a:r>
              <a:rPr lang="en-US" sz="2000" b="1" dirty="0">
                <a:solidFill>
                  <a:srgbClr val="012169"/>
                </a:solidFill>
              </a:rPr>
              <a:t>For questions, please contact us at: ​</a:t>
            </a:r>
          </a:p>
          <a:p>
            <a:pPr algn="ctr" rtl="0" fontAlgn="base"/>
            <a:r>
              <a:rPr lang="en-US" sz="2000" b="1" dirty="0">
                <a:solidFill>
                  <a:srgbClr val="012169"/>
                </a:solidFill>
              </a:rPr>
              <a:t>Testing@azed.gov​</a:t>
            </a:r>
          </a:p>
        </p:txBody>
      </p:sp>
    </p:spTree>
    <p:extLst>
      <p:ext uri="{BB962C8B-B14F-4D97-AF65-F5344CB8AC3E}">
        <p14:creationId xmlns:p14="http://schemas.microsoft.com/office/powerpoint/2010/main" val="318373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t>Resources - INfographics</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4059656" y="5753061"/>
            <a:ext cx="4478713" cy="44103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111125" indent="0">
              <a:buNone/>
            </a:pPr>
            <a:r>
              <a:rPr lang="en-US" dirty="0">
                <a:hlinkClick r:id="rId3"/>
              </a:rPr>
              <a:t>https://www.azed.gov/assessment</a:t>
            </a:r>
            <a:r>
              <a:rPr lang="en-US" dirty="0"/>
              <a:t> Under the Statewide Assessments Infographics</a:t>
            </a:r>
          </a:p>
        </p:txBody>
      </p:sp>
      <p:pic>
        <p:nvPicPr>
          <p:cNvPr id="9" name="Picture 8">
            <a:extLst>
              <a:ext uri="{FF2B5EF4-FFF2-40B4-BE49-F238E27FC236}">
                <a16:creationId xmlns:a16="http://schemas.microsoft.com/office/drawing/2014/main" id="{2A28ACD9-05FC-B7A7-A490-2BE07DDCFF75}"/>
              </a:ext>
            </a:extLst>
          </p:cNvPr>
          <p:cNvPicPr>
            <a:picLocks noChangeAspect="1"/>
          </p:cNvPicPr>
          <p:nvPr/>
        </p:nvPicPr>
        <p:blipFill>
          <a:blip r:embed="rId4"/>
          <a:stretch>
            <a:fillRect/>
          </a:stretch>
        </p:blipFill>
        <p:spPr>
          <a:xfrm>
            <a:off x="1162929" y="1908314"/>
            <a:ext cx="5320145" cy="304137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50F9151-1D70-8ABB-42C5-B3BA8A0E4D88}"/>
              </a:ext>
            </a:extLst>
          </p:cNvPr>
          <p:cNvPicPr>
            <a:picLocks noChangeAspect="1"/>
          </p:cNvPicPr>
          <p:nvPr/>
        </p:nvPicPr>
        <p:blipFill>
          <a:blip r:embed="rId5"/>
          <a:stretch>
            <a:fillRect/>
          </a:stretch>
        </p:blipFill>
        <p:spPr>
          <a:xfrm>
            <a:off x="2431149" y="2554347"/>
            <a:ext cx="5429074" cy="3115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97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A008AC-BDA2-F7E8-FC83-D234FB3B083D}"/>
              </a:ext>
            </a:extLst>
          </p:cNvPr>
          <p:cNvSpPr>
            <a:spLocks noGrp="1"/>
          </p:cNvSpPr>
          <p:nvPr>
            <p:ph type="title"/>
          </p:nvPr>
        </p:nvSpPr>
        <p:spPr>
          <a:xfrm>
            <a:off x="822960" y="942871"/>
            <a:ext cx="7543800" cy="587584"/>
          </a:xfrm>
        </p:spPr>
        <p:txBody>
          <a:bodyPr anchor="ctr">
            <a:normAutofit/>
          </a:bodyPr>
          <a:lstStyle/>
          <a:p>
            <a:r>
              <a:rPr lang="en-US" dirty="0"/>
              <a:t>AASA</a:t>
            </a:r>
          </a:p>
        </p:txBody>
      </p:sp>
      <p:pic>
        <p:nvPicPr>
          <p:cNvPr id="5" name="Picture 4">
            <a:extLst>
              <a:ext uri="{FF2B5EF4-FFF2-40B4-BE49-F238E27FC236}">
                <a16:creationId xmlns:a16="http://schemas.microsoft.com/office/drawing/2014/main" id="{5B501E2C-1241-5D63-AD17-ED3FE01BA230}"/>
              </a:ext>
            </a:extLst>
          </p:cNvPr>
          <p:cNvPicPr>
            <a:picLocks noChangeAspect="1"/>
          </p:cNvPicPr>
          <p:nvPr/>
        </p:nvPicPr>
        <p:blipFill>
          <a:blip r:embed="rId3"/>
          <a:stretch>
            <a:fillRect/>
          </a:stretch>
        </p:blipFill>
        <p:spPr>
          <a:xfrm>
            <a:off x="1421112" y="1920634"/>
            <a:ext cx="6347495" cy="3760891"/>
          </a:xfrm>
          <a:prstGeom prst="rect">
            <a:avLst/>
          </a:prstGeom>
          <a:noFill/>
        </p:spPr>
      </p:pic>
      <p:sp>
        <p:nvSpPr>
          <p:cNvPr id="2" name="Content Placeholder 2">
            <a:extLst>
              <a:ext uri="{FF2B5EF4-FFF2-40B4-BE49-F238E27FC236}">
                <a16:creationId xmlns:a16="http://schemas.microsoft.com/office/drawing/2014/main" id="{885E814D-1D78-6D06-D9C9-D4A4FF07A8C5}"/>
              </a:ext>
            </a:extLst>
          </p:cNvPr>
          <p:cNvSpPr>
            <a:spLocks noGrp="1"/>
          </p:cNvSpPr>
          <p:nvPr>
            <p:ph idx="1"/>
          </p:nvPr>
        </p:nvSpPr>
        <p:spPr>
          <a:xfrm>
            <a:off x="2699780" y="5851187"/>
            <a:ext cx="4478713" cy="44103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111125" indent="0">
              <a:buNone/>
            </a:pPr>
            <a:r>
              <a:rPr lang="en-US" dirty="0">
                <a:hlinkClick r:id="rId4"/>
              </a:rPr>
              <a:t>https://www.azed.gov/assessment</a:t>
            </a:r>
            <a:r>
              <a:rPr lang="en-US" dirty="0"/>
              <a:t> Under the Statewide Assessments Infographics</a:t>
            </a:r>
          </a:p>
        </p:txBody>
      </p:sp>
    </p:spTree>
    <p:extLst>
      <p:ext uri="{BB962C8B-B14F-4D97-AF65-F5344CB8AC3E}">
        <p14:creationId xmlns:p14="http://schemas.microsoft.com/office/powerpoint/2010/main" val="115407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4FA2-1AC6-E643-E5FB-E14A84656574}"/>
              </a:ext>
            </a:extLst>
          </p:cNvPr>
          <p:cNvSpPr>
            <a:spLocks noGrp="1"/>
          </p:cNvSpPr>
          <p:nvPr>
            <p:ph type="title"/>
          </p:nvPr>
        </p:nvSpPr>
        <p:spPr>
          <a:xfrm>
            <a:off x="605791" y="752475"/>
            <a:ext cx="3800465" cy="587584"/>
          </a:xfrm>
        </p:spPr>
        <p:txBody>
          <a:bodyPr anchor="ctr">
            <a:normAutofit/>
          </a:bodyPr>
          <a:lstStyle/>
          <a:p>
            <a:r>
              <a:rPr lang="en-US" sz="1800" dirty="0"/>
              <a:t>PAPER-BASED ADMINISTRATION</a:t>
            </a:r>
          </a:p>
        </p:txBody>
      </p:sp>
      <p:sp>
        <p:nvSpPr>
          <p:cNvPr id="3" name="Content Placeholder 2">
            <a:extLst>
              <a:ext uri="{FF2B5EF4-FFF2-40B4-BE49-F238E27FC236}">
                <a16:creationId xmlns:a16="http://schemas.microsoft.com/office/drawing/2014/main" id="{ED5116AA-395E-3E66-30CA-5C49CE33679A}"/>
              </a:ext>
            </a:extLst>
          </p:cNvPr>
          <p:cNvSpPr>
            <a:spLocks noGrp="1"/>
          </p:cNvSpPr>
          <p:nvPr>
            <p:ph sz="half" idx="2"/>
          </p:nvPr>
        </p:nvSpPr>
        <p:spPr>
          <a:xfrm>
            <a:off x="605788" y="1714501"/>
            <a:ext cx="3800462" cy="4391025"/>
          </a:xfrm>
        </p:spPr>
        <p:txBody>
          <a:bodyPr>
            <a:normAutofit/>
          </a:bodyPr>
          <a:lstStyle/>
          <a:p>
            <a:pPr marL="0" indent="0">
              <a:buNone/>
            </a:pPr>
            <a:r>
              <a:rPr lang="en-US" b="1" dirty="0"/>
              <a:t>Test Administration Resources</a:t>
            </a:r>
            <a:r>
              <a:rPr lang="en-US" dirty="0"/>
              <a:t>:</a:t>
            </a:r>
          </a:p>
          <a:p>
            <a:pPr lvl="1"/>
            <a:r>
              <a:rPr lang="en-US" sz="1200" dirty="0"/>
              <a:t>Test Coordinator’s Manuals (TCM)</a:t>
            </a:r>
          </a:p>
          <a:p>
            <a:pPr lvl="1"/>
            <a:r>
              <a:rPr lang="en-US" sz="1200" dirty="0"/>
              <a:t>Test Administration Directions (TAD)</a:t>
            </a:r>
          </a:p>
          <a:p>
            <a:pPr lvl="1"/>
            <a:r>
              <a:rPr lang="en-US" sz="1200" dirty="0"/>
              <a:t>Test Booklets</a:t>
            </a:r>
          </a:p>
          <a:p>
            <a:pPr lvl="1"/>
            <a:r>
              <a:rPr lang="en-US" sz="1200" dirty="0"/>
              <a:t>Pre-ID Labels</a:t>
            </a:r>
          </a:p>
          <a:p>
            <a:pPr lvl="1"/>
            <a:r>
              <a:rPr lang="en-US" sz="1200" dirty="0"/>
              <a:t>Return shipment materials</a:t>
            </a:r>
          </a:p>
          <a:p>
            <a:pPr marL="0" indent="0">
              <a:buNone/>
            </a:pPr>
            <a:r>
              <a:rPr lang="en-US" b="1" dirty="0"/>
              <a:t>Participation Count and Materials Due-in-District Window</a:t>
            </a:r>
          </a:p>
          <a:p>
            <a:pPr marL="0" indent="0">
              <a:buNone/>
            </a:pPr>
            <a:r>
              <a:rPr lang="en-US" b="1" dirty="0"/>
              <a:t>Receive and Inventory Test Materials Shipments</a:t>
            </a:r>
          </a:p>
          <a:p>
            <a:pPr marL="0" indent="0">
              <a:buNone/>
            </a:pPr>
            <a:r>
              <a:rPr lang="en-US" b="1" dirty="0"/>
              <a:t>Verify Contact and Shipping Information</a:t>
            </a:r>
          </a:p>
          <a:p>
            <a:pPr marL="0" indent="0">
              <a:buNone/>
            </a:pPr>
            <a:r>
              <a:rPr lang="en-US" b="1" dirty="0"/>
              <a:t>Pre-ID Labels</a:t>
            </a:r>
          </a:p>
          <a:p>
            <a:pPr marL="0" indent="0">
              <a:buNone/>
            </a:pPr>
            <a:r>
              <a:rPr lang="en-US" b="1" dirty="0"/>
              <a:t>Returning AASA Materials </a:t>
            </a:r>
          </a:p>
          <a:p>
            <a:pPr algn="ctr"/>
            <a:r>
              <a:rPr lang="en-US" dirty="0"/>
              <a:t>Details will be provided in Arizona Learning Management System (AzLMS)Training </a:t>
            </a:r>
          </a:p>
          <a:p>
            <a:endParaRPr lang="en-US" dirty="0"/>
          </a:p>
        </p:txBody>
      </p:sp>
      <p:pic>
        <p:nvPicPr>
          <p:cNvPr id="6" name="Content Placeholder 5">
            <a:extLst>
              <a:ext uri="{FF2B5EF4-FFF2-40B4-BE49-F238E27FC236}">
                <a16:creationId xmlns:a16="http://schemas.microsoft.com/office/drawing/2014/main" id="{5F6F54ED-E506-5369-DD07-0B79E05AF60F}"/>
              </a:ext>
            </a:extLst>
          </p:cNvPr>
          <p:cNvPicPr>
            <a:picLocks noGrp="1" noChangeAspect="1"/>
          </p:cNvPicPr>
          <p:nvPr>
            <p:ph sz="half" idx="14"/>
          </p:nvPr>
        </p:nvPicPr>
        <p:blipFill rotWithShape="1">
          <a:blip r:embed="rId3"/>
          <a:srcRect l="22324" r="30433" b="-1"/>
          <a:stretch/>
        </p:blipFill>
        <p:spPr>
          <a:xfrm>
            <a:off x="4737746" y="752475"/>
            <a:ext cx="3800466" cy="5353050"/>
          </a:xfrm>
          <a:noFill/>
        </p:spPr>
      </p:pic>
    </p:spTree>
    <p:extLst>
      <p:ext uri="{BB962C8B-B14F-4D97-AF65-F5344CB8AC3E}">
        <p14:creationId xmlns:p14="http://schemas.microsoft.com/office/powerpoint/2010/main" val="130413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B03844-C9FD-74EC-4255-B0FE44A5BB65}"/>
              </a:ext>
            </a:extLst>
          </p:cNvPr>
          <p:cNvSpPr>
            <a:spLocks noGrp="1"/>
          </p:cNvSpPr>
          <p:nvPr>
            <p:ph type="title"/>
          </p:nvPr>
        </p:nvSpPr>
        <p:spPr>
          <a:xfrm>
            <a:off x="822960" y="942871"/>
            <a:ext cx="7543800" cy="587584"/>
          </a:xfrm>
        </p:spPr>
        <p:txBody>
          <a:bodyPr/>
          <a:lstStyle/>
          <a:p>
            <a:r>
              <a:rPr lang="en-US" dirty="0"/>
              <a:t>PAPER-BASED ADMINISTRATION</a:t>
            </a:r>
          </a:p>
        </p:txBody>
      </p:sp>
      <p:pic>
        <p:nvPicPr>
          <p:cNvPr id="6" name="Content Placeholder 5">
            <a:extLst>
              <a:ext uri="{FF2B5EF4-FFF2-40B4-BE49-F238E27FC236}">
                <a16:creationId xmlns:a16="http://schemas.microsoft.com/office/drawing/2014/main" id="{9989E5C9-194B-3818-2AF2-A3758654346F}"/>
              </a:ext>
            </a:extLst>
          </p:cNvPr>
          <p:cNvPicPr>
            <a:picLocks noGrp="1" noChangeAspect="1"/>
          </p:cNvPicPr>
          <p:nvPr>
            <p:ph idx="1"/>
          </p:nvPr>
        </p:nvPicPr>
        <p:blipFill>
          <a:blip r:embed="rId3"/>
          <a:stretch>
            <a:fillRect/>
          </a:stretch>
        </p:blipFill>
        <p:spPr>
          <a:xfrm>
            <a:off x="822960" y="2140416"/>
            <a:ext cx="7543800" cy="3696462"/>
          </a:xfrm>
          <a:noFill/>
        </p:spPr>
      </p:pic>
    </p:spTree>
    <p:extLst>
      <p:ext uri="{BB962C8B-B14F-4D97-AF65-F5344CB8AC3E}">
        <p14:creationId xmlns:p14="http://schemas.microsoft.com/office/powerpoint/2010/main" val="86518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871CB16-9318-D799-308C-C33EAC1CE47E}"/>
              </a:ext>
            </a:extLst>
          </p:cNvPr>
          <p:cNvSpPr>
            <a:spLocks noGrp="1"/>
          </p:cNvSpPr>
          <p:nvPr>
            <p:ph type="title"/>
          </p:nvPr>
        </p:nvSpPr>
        <p:spPr>
          <a:xfrm>
            <a:off x="822960" y="942871"/>
            <a:ext cx="7543800" cy="587584"/>
          </a:xfrm>
        </p:spPr>
        <p:txBody>
          <a:bodyPr/>
          <a:lstStyle/>
          <a:p>
            <a:r>
              <a:rPr lang="en-US" dirty="0"/>
              <a:t>AASA PAPER-BASED Test </a:t>
            </a:r>
          </a:p>
        </p:txBody>
      </p:sp>
      <p:pic>
        <p:nvPicPr>
          <p:cNvPr id="5" name="Picture 4">
            <a:extLst>
              <a:ext uri="{FF2B5EF4-FFF2-40B4-BE49-F238E27FC236}">
                <a16:creationId xmlns:a16="http://schemas.microsoft.com/office/drawing/2014/main" id="{387709EE-6567-2B21-AFE1-0974BCF6C8C0}"/>
              </a:ext>
            </a:extLst>
          </p:cNvPr>
          <p:cNvPicPr>
            <a:picLocks noChangeAspect="1"/>
          </p:cNvPicPr>
          <p:nvPr/>
        </p:nvPicPr>
        <p:blipFill>
          <a:blip r:embed="rId3"/>
          <a:stretch>
            <a:fillRect/>
          </a:stretch>
        </p:blipFill>
        <p:spPr>
          <a:xfrm>
            <a:off x="871206" y="2108202"/>
            <a:ext cx="7447307" cy="3760891"/>
          </a:xfrm>
          <a:prstGeom prst="rect">
            <a:avLst/>
          </a:prstGeom>
          <a:noFill/>
        </p:spPr>
      </p:pic>
    </p:spTree>
    <p:extLst>
      <p:ext uri="{BB962C8B-B14F-4D97-AF65-F5344CB8AC3E}">
        <p14:creationId xmlns:p14="http://schemas.microsoft.com/office/powerpoint/2010/main" val="1004199803"/>
      </p:ext>
    </p:extLst>
  </p:cSld>
  <p:clrMapOvr>
    <a:masterClrMapping/>
  </p:clrMapOvr>
</p:sld>
</file>

<file path=ppt/theme/theme1.xml><?xml version="1.0" encoding="utf-8"?>
<a:theme xmlns:a="http://schemas.openxmlformats.org/drawingml/2006/main" name="PPT Slide Branding Color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40D4C673-A05C-4C02-8D15-F4831923C207}"/>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ASMT PPT Template 2023" id="{3B9F504A-A9D2-47EB-9F13-0E37F4E49BC1}" vid="{71CF6D5B-8EF5-4D10-96A2-F3AAD9CAEAAF}"/>
    </a:ext>
  </a:extLst>
</a:theme>
</file>

<file path=ppt/theme/theme3.xml><?xml version="1.0" encoding="utf-8"?>
<a:theme xmlns:a="http://schemas.openxmlformats.org/drawingml/2006/main" name="2023 Updated Branding PPT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FD3E5F00-1D17-4ABA-AC7B-F95FB96BFB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7" ma:contentTypeDescription="Create a new document." ma:contentTypeScope="" ma:versionID="92076e29f623cf5e842a8ffb09f608cc">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88427bdd26fa15f1098e7f93a49ee623"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F7CDA3-AFA6-4CE9-9AAA-681AEFAAEECD}">
  <ds:schemaRefs>
    <ds:schemaRef ds:uri="706439f8-ebba-4ce4-b958-803c1eb9b874"/>
    <ds:schemaRef ds:uri="a4dfd924-02c8-402c-98c2-19747c654676"/>
    <ds:schemaRef ds:uri="f69ac7c7-1a2e-46bd-a988-685139f8f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32809B-8AE2-407A-8E04-BBF543FBF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1846</TotalTime>
  <Words>853</Words>
  <Application>Microsoft Office PowerPoint</Application>
  <PresentationFormat>On-screen Show (4:3)</PresentationFormat>
  <Paragraphs>144</Paragraphs>
  <Slides>47</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47</vt:i4>
      </vt:variant>
    </vt:vector>
  </HeadingPairs>
  <TitlesOfParts>
    <vt:vector size="54" baseType="lpstr">
      <vt:lpstr>Arial</vt:lpstr>
      <vt:lpstr>Calibri</vt:lpstr>
      <vt:lpstr>Montserrat</vt:lpstr>
      <vt:lpstr>Raleway</vt:lpstr>
      <vt:lpstr>PPT Slide Branding Color Theme</vt:lpstr>
      <vt:lpstr>ADE PPT_template</vt:lpstr>
      <vt:lpstr>2023 Updated Branding PPT Theme</vt:lpstr>
      <vt:lpstr>Welcome to Webinar #4: AASA paper-based testing</vt:lpstr>
      <vt:lpstr>Friday Focus Webinar #4: AASA Paper-Based Testing</vt:lpstr>
      <vt:lpstr>Administration overview</vt:lpstr>
      <vt:lpstr>AASA PAPER-BASED Testing </vt:lpstr>
      <vt:lpstr>Resources - INfographics</vt:lpstr>
      <vt:lpstr>AASA</vt:lpstr>
      <vt:lpstr>PAPER-BASED ADMINISTRATION</vt:lpstr>
      <vt:lpstr>PAPER-BASED ADMINISTRATION</vt:lpstr>
      <vt:lpstr>AASA PAPER-BASED Test </vt:lpstr>
      <vt:lpstr>Oral Reading Fluency </vt:lpstr>
      <vt:lpstr>Oral Reading Fluency </vt:lpstr>
      <vt:lpstr>Test Irregularities Examples</vt:lpstr>
      <vt:lpstr>Educator Resources</vt:lpstr>
      <vt:lpstr>Questions?</vt:lpstr>
      <vt:lpstr>Content tips</vt:lpstr>
      <vt:lpstr>ELA Resources</vt:lpstr>
      <vt:lpstr>ELA Blueprint online vs Paper</vt:lpstr>
      <vt:lpstr>Oral Reading Fluency (ORF)</vt:lpstr>
      <vt:lpstr>Writing Resources</vt:lpstr>
      <vt:lpstr>Match Table Grid</vt:lpstr>
      <vt:lpstr>Inline Choice</vt:lpstr>
      <vt:lpstr>Hot Text</vt:lpstr>
      <vt:lpstr>Drag and Drop</vt:lpstr>
      <vt:lpstr>Questions?</vt:lpstr>
      <vt:lpstr>Math Resources</vt:lpstr>
      <vt:lpstr>MATH TOOLS</vt:lpstr>
      <vt:lpstr>ITEM SPECIFICATIONS</vt:lpstr>
      <vt:lpstr>Online Option</vt:lpstr>
      <vt:lpstr>The Bubble or the blanks?</vt:lpstr>
      <vt:lpstr>Grid-in response</vt:lpstr>
      <vt:lpstr>Grid-in mixed number response</vt:lpstr>
      <vt:lpstr>Math sample – Fraction model</vt:lpstr>
      <vt:lpstr>Online option – fraction model</vt:lpstr>
      <vt:lpstr>Math sample</vt:lpstr>
      <vt:lpstr>PowerPoint Presentation</vt:lpstr>
      <vt:lpstr>Online option</vt:lpstr>
      <vt:lpstr>PowerPoint Presentation</vt:lpstr>
      <vt:lpstr>Online Option – Bar Graph</vt:lpstr>
      <vt:lpstr>PowerPoint Presentation</vt:lpstr>
      <vt:lpstr>Online Option</vt:lpstr>
      <vt:lpstr>PowerPoint Presentation</vt:lpstr>
      <vt:lpstr>Questions?</vt:lpstr>
      <vt:lpstr>Assessment Webinar Series - POSTED</vt:lpstr>
      <vt:lpstr>Save the DATE</vt:lpstr>
      <vt:lpstr>We are inviting content area teachers, teachers of students with disabilities, teachers of EL students, and instructional coaches/administrators to provide their perspective on the items and standards set on Arizona's statewide assessments. If you are interested in serving on an Assessment Educator Committee, please complete our Committee Application found at: https://www.azed.gov/assessment/aasa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 ASMT PPT Template Standard</dc:title>
  <dc:creator>Klepk, Sabiha</dc:creator>
  <cp:keywords>ADE ASMT PPT Template</cp:keywords>
  <cp:lastModifiedBy>Middlebrook, Candis</cp:lastModifiedBy>
  <cp:revision>18</cp:revision>
  <dcterms:created xsi:type="dcterms:W3CDTF">2023-05-16T15:14:51Z</dcterms:created>
  <dcterms:modified xsi:type="dcterms:W3CDTF">2023-10-27T21:24:16Z</dcterms:modified>
</cp:coreProperties>
</file>