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84" r:id="rId6"/>
    <p:sldId id="299" r:id="rId7"/>
    <p:sldId id="302" r:id="rId8"/>
    <p:sldId id="304" r:id="rId9"/>
    <p:sldId id="303" r:id="rId10"/>
    <p:sldId id="285" r:id="rId11"/>
    <p:sldId id="311" r:id="rId12"/>
    <p:sldId id="29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57" r:id="rId21"/>
    <p:sldId id="309" r:id="rId22"/>
    <p:sldId id="305" r:id="rId23"/>
    <p:sldId id="282" r:id="rId24"/>
    <p:sldId id="306" r:id="rId25"/>
    <p:sldId id="310" r:id="rId26"/>
    <p:sldId id="258" r:id="rId27"/>
    <p:sldId id="260" r:id="rId28"/>
    <p:sldId id="259" r:id="rId29"/>
    <p:sldId id="261" r:id="rId30"/>
    <p:sldId id="262" r:id="rId31"/>
    <p:sldId id="264" r:id="rId32"/>
    <p:sldId id="263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81" r:id="rId42"/>
    <p:sldId id="273" r:id="rId43"/>
    <p:sldId id="274" r:id="rId44"/>
    <p:sldId id="293" r:id="rId45"/>
    <p:sldId id="275" r:id="rId46"/>
    <p:sldId id="276" r:id="rId47"/>
    <p:sldId id="277" r:id="rId48"/>
    <p:sldId id="278" r:id="rId49"/>
    <p:sldId id="296" r:id="rId50"/>
    <p:sldId id="279" r:id="rId51"/>
    <p:sldId id="280" r:id="rId52"/>
    <p:sldId id="308" r:id="rId53"/>
    <p:sldId id="30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015"/>
    <a:srgbClr val="002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25676-67EC-452F-8A51-B35C023E30EE}" v="68" dt="2023-10-30T17:56:33.368"/>
    <p1510:client id="{56469ED9-67D5-42B7-B880-CCA2C6B5A78D}" v="75" dt="2023-10-30T18:02:03.045"/>
    <p1510:client id="{57B11DC2-267D-4F34-AB8F-B9F8A5A27905}" v="32" dt="2023-10-30T19:11:05.780"/>
    <p1510:client id="{BAB25277-96D3-4DB8-BBBB-95F47B2D388F}" v="72" dt="2023-10-30T18:20:39.036"/>
    <p1510:client id="{DA19739D-682D-4EC8-ADCF-361C098F5C10}" v="53" dt="2023-10-30T17:46:38.240"/>
    <p1510:client id="{E45441CB-B8F2-4851-AE3C-AFC5B8E39DBA}" v="3" dt="2023-10-30T19:21:58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.sharepoint.com/sites/CTE-SAC-Leadership/Shared%20Documents/Leadership/State%20Plan%20Revision/Revising%20State%20Determined%20Performance%20Leve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.sharepoint.com/sites/CTE-SAC-Leadership/Shared%20Documents/Leadership/State%20Plan%20Revision/Revising%20State%20Determined%20Performance%20Leve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.sharepoint.com/sites/CTE-SAC-Leadership/Shared%20Documents/Leadership/State%20Plan%20Revision/Revising%20State%20Determined%20Performance%20Leve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.sharepoint.com/sites/CTE-SAC-Leadership/Shared%20Documents/Leadership/State%20Plan%20Revision/Revising%20State%20Determined%20Performance%20Level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.sharepoint.com/sites/CTE-SAC-Leadership/Shared%20Documents/Leadership/State%20Plan%20Revision/Revising%20State%20Determined%20Performance%20Level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.sharepoint.com/sites/CTE-SAC-Leadership/Shared%20Documents/Leadership/State%20Plan%20Revision/Revising%20State%20Determined%20Performance%20Level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decloud.sharepoint.com/sites/CTE-SAC-Leadership/Shared%20Documents/Leadership/State%20Plan%20Revision/Revising%20State%20Determined%20Performance%20Level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CTE Actual and Proposed Graduation Rates vs ESSA Graduation</a:t>
            </a:r>
            <a:r>
              <a:rPr lang="en-US" baseline="0"/>
              <a:t> Rates </a:t>
            </a:r>
            <a:r>
              <a:rPr lang="en-US"/>
              <a:t>Targets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'[Revising State Determined Performance Levels.xlsx]Charts'!$C$4</c:f>
              <c:strCache>
                <c:ptCount val="1"/>
                <c:pt idx="0">
                  <c:v>CTE Actuals and Proposed Targets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E2B-40AB-9985-FDD37C0E5135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2B-40AB-9985-FDD37C0E5135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E2B-40AB-9985-FDD37C0E5135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2B-40AB-9985-FDD37C0E5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Levels.xlsx]Charts'!$B$5:$B$11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Levels.xlsx]Charts'!$C$5:$C$11</c:f>
              <c:numCache>
                <c:formatCode>0.00%</c:formatCode>
                <c:ptCount val="7"/>
                <c:pt idx="0">
                  <c:v>0.95050000000000001</c:v>
                </c:pt>
                <c:pt idx="1">
                  <c:v>0.94440000000000002</c:v>
                </c:pt>
                <c:pt idx="2">
                  <c:v>0.96030000000000004</c:v>
                </c:pt>
                <c:pt idx="3">
                  <c:v>0.96057500000000007</c:v>
                </c:pt>
                <c:pt idx="4">
                  <c:v>0.96085000000000009</c:v>
                </c:pt>
                <c:pt idx="5">
                  <c:v>0.96112500000000001</c:v>
                </c:pt>
                <c:pt idx="6">
                  <c:v>0.96140000000000003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9D-47C7-98B8-72CC3A4C5B6B}"/>
            </c:ext>
          </c:extLst>
        </c:ser>
        <c:ser>
          <c:idx val="1"/>
          <c:order val="1"/>
          <c:tx>
            <c:strRef>
              <c:f>'[Revising State Determined Performance Levels.xlsx]Charts'!$D$4</c:f>
              <c:strCache>
                <c:ptCount val="1"/>
                <c:pt idx="0">
                  <c:v>ESSA Targets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Levels.xlsx]Charts'!$B$5:$B$11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Levels.xlsx]Charts'!$D$5:$D$11</c:f>
              <c:numCache>
                <c:formatCode>0.00%</c:formatCode>
                <c:ptCount val="7"/>
                <c:pt idx="0" formatCode="0.0%">
                  <c:v>0.82199999999999995</c:v>
                </c:pt>
                <c:pt idx="1">
                  <c:v>0.83066666666666666</c:v>
                </c:pt>
                <c:pt idx="2">
                  <c:v>0.83933333333333326</c:v>
                </c:pt>
                <c:pt idx="3" formatCode="0.0%">
                  <c:v>0.84799999999999998</c:v>
                </c:pt>
                <c:pt idx="4" formatCode="0.000%">
                  <c:v>0.85666666666666669</c:v>
                </c:pt>
                <c:pt idx="5" formatCode="0.000%">
                  <c:v>0.86533333333333329</c:v>
                </c:pt>
                <c:pt idx="6">
                  <c:v>0.874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9D-47C7-98B8-72CC3A4C5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5699903"/>
        <c:axId val="462908271"/>
      </c:lineChart>
      <c:catAx>
        <c:axId val="805699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08271"/>
        <c:crosses val="autoZero"/>
        <c:auto val="1"/>
        <c:lblAlgn val="ctr"/>
        <c:lblOffset val="100"/>
        <c:noMultiLvlLbl val="0"/>
      </c:catAx>
      <c:valAx>
        <c:axId val="46290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69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CTE Actual &amp;</a:t>
            </a:r>
            <a:r>
              <a:rPr lang="en-US" baseline="0"/>
              <a:t> Proposed </a:t>
            </a:r>
            <a:r>
              <a:rPr lang="en-US"/>
              <a:t>ELA</a:t>
            </a:r>
            <a:r>
              <a:rPr lang="en-US" baseline="0"/>
              <a:t> Proficiency vs ESSA Targets for 11th Grade ELA Proficiency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'[Revising State Determined Performance Levels.xlsx]Charts'!$C$26</c:f>
              <c:strCache>
                <c:ptCount val="1"/>
                <c:pt idx="0">
                  <c:v>CTE Actuals and Proposed Targets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64B-4360-9F1E-DEA905E16717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4B-4360-9F1E-DEA905E1671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4B-4360-9F1E-DEA905E16717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4B-4360-9F1E-DEA905E16717}"/>
              </c:ext>
            </c:extLst>
          </c:dPt>
          <c:dLbls>
            <c:dLbl>
              <c:idx val="0"/>
              <c:layout>
                <c:manualLayout>
                  <c:x val="-3.9659886264216973E-2"/>
                  <c:y val="-5.327537182852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4B-4360-9F1E-DEA905E16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Levels.xlsx]Charts'!$B$27:$B$33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Levels.xlsx]Charts'!$C$27:$C$33</c:f>
              <c:numCache>
                <c:formatCode>0%</c:formatCode>
                <c:ptCount val="7"/>
                <c:pt idx="0">
                  <c:v>0.49209999999999998</c:v>
                </c:pt>
                <c:pt idx="1">
                  <c:v>0.35730000000000001</c:v>
                </c:pt>
                <c:pt idx="2">
                  <c:v>0.44169999999999998</c:v>
                </c:pt>
                <c:pt idx="3">
                  <c:v>0.47710000000000002</c:v>
                </c:pt>
                <c:pt idx="4">
                  <c:v>0.51249999999999996</c:v>
                </c:pt>
                <c:pt idx="5">
                  <c:v>0.54790000000000005</c:v>
                </c:pt>
                <c:pt idx="6">
                  <c:v>0.58330000000000004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4B-4360-9F1E-DEA905E16717}"/>
            </c:ext>
          </c:extLst>
        </c:ser>
        <c:ser>
          <c:idx val="1"/>
          <c:order val="1"/>
          <c:tx>
            <c:strRef>
              <c:f>'[Revising State Determined Performance Levels.xlsx]Charts'!$D$26</c:f>
              <c:strCache>
                <c:ptCount val="1"/>
                <c:pt idx="0">
                  <c:v>ESSA 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437664041994748E-2"/>
                  <c:y val="5.327537182852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4B-4360-9F1E-DEA905E16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Levels.xlsx]Charts'!$B$27:$B$33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Levels.xlsx]Charts'!$D$27:$D$33</c:f>
              <c:numCache>
                <c:formatCode>0%</c:formatCode>
                <c:ptCount val="7"/>
                <c:pt idx="0">
                  <c:v>0.42</c:v>
                </c:pt>
                <c:pt idx="1">
                  <c:v>0.46</c:v>
                </c:pt>
                <c:pt idx="2">
                  <c:v>0.495</c:v>
                </c:pt>
                <c:pt idx="3">
                  <c:v>0.51249999999999996</c:v>
                </c:pt>
                <c:pt idx="4">
                  <c:v>0.53</c:v>
                </c:pt>
                <c:pt idx="5">
                  <c:v>0.55667</c:v>
                </c:pt>
                <c:pt idx="6">
                  <c:v>0.58330000000000004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4B-4360-9F1E-DEA905E16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4047455"/>
        <c:axId val="586005487"/>
      </c:lineChart>
      <c:catAx>
        <c:axId val="57404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005487"/>
        <c:crosses val="autoZero"/>
        <c:auto val="1"/>
        <c:lblAlgn val="ctr"/>
        <c:lblOffset val="100"/>
        <c:noMultiLvlLbl val="0"/>
      </c:catAx>
      <c:valAx>
        <c:axId val="58600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CTE Actual &amp; Proposed Math Proficiency vs ESSA Targets for 11th Grade Math Proficiency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'[Revising State Determined Performance Levels.xlsx]Charts'!$C$42</c:f>
              <c:strCache>
                <c:ptCount val="1"/>
                <c:pt idx="0">
                  <c:v>CTE Actuals and Proposed Target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08-4343-B054-E21FAF865BF7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08-4343-B054-E21FAF865BF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808-4343-B054-E21FAF865BF7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08-4343-B054-E21FAF865B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Levels.xlsx]Charts'!$B$43:$B$49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Levels.xlsx]Charts'!$C$43:$C$49</c:f>
              <c:numCache>
                <c:formatCode>0%</c:formatCode>
                <c:ptCount val="7"/>
                <c:pt idx="0">
                  <c:v>0.53169999999999995</c:v>
                </c:pt>
                <c:pt idx="1">
                  <c:v>0.47089999999999999</c:v>
                </c:pt>
                <c:pt idx="2">
                  <c:v>0.38540000000000002</c:v>
                </c:pt>
                <c:pt idx="3">
                  <c:v>0.43319999999999997</c:v>
                </c:pt>
                <c:pt idx="4">
                  <c:v>0.48099999999999998</c:v>
                </c:pt>
                <c:pt idx="5">
                  <c:v>0.52890000000000004</c:v>
                </c:pt>
                <c:pt idx="6">
                  <c:v>0.57669999999999999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08-4343-B054-E21FAF865BF7}"/>
            </c:ext>
          </c:extLst>
        </c:ser>
        <c:ser>
          <c:idx val="1"/>
          <c:order val="1"/>
          <c:tx>
            <c:strRef>
              <c:f>'[Revising State Determined Performance Levels.xlsx]Charts'!$D$42</c:f>
              <c:strCache>
                <c:ptCount val="1"/>
                <c:pt idx="0">
                  <c:v>ESSA Targets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Levels.xlsx]Charts'!$B$43:$B$49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Levels.xlsx]Charts'!$D$43:$D$49</c:f>
              <c:numCache>
                <c:formatCode>0%</c:formatCode>
                <c:ptCount val="7"/>
                <c:pt idx="0">
                  <c:v>0.41499999999999998</c:v>
                </c:pt>
                <c:pt idx="1">
                  <c:v>0.45</c:v>
                </c:pt>
                <c:pt idx="2">
                  <c:v>0.49</c:v>
                </c:pt>
                <c:pt idx="3">
                  <c:v>0.51</c:v>
                </c:pt>
                <c:pt idx="4">
                  <c:v>0.53</c:v>
                </c:pt>
                <c:pt idx="5">
                  <c:v>0.55330000000000001</c:v>
                </c:pt>
                <c:pt idx="6">
                  <c:v>0.5766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08-4343-B054-E21FAF865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0355775"/>
        <c:axId val="586005007"/>
      </c:lineChart>
      <c:catAx>
        <c:axId val="62035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005007"/>
        <c:crosses val="autoZero"/>
        <c:auto val="1"/>
        <c:lblAlgn val="ctr"/>
        <c:lblOffset val="100"/>
        <c:noMultiLvlLbl val="0"/>
      </c:catAx>
      <c:valAx>
        <c:axId val="586005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355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'[Revising State Determined Performance Levels.xlsx]Charts'!$C$61</c:f>
              <c:strCache>
                <c:ptCount val="1"/>
                <c:pt idx="0">
                  <c:v>Actual and Proposed Placement Targets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1-4FA0-BBE6-04CF3A9A6638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71-4FA0-BBE6-04CF3A9A6638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1-4FA0-BBE6-04CF3A9A6638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71-4FA0-BBE6-04CF3A9A66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Levels.xlsx]Charts'!$B$62:$B$68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Levels.xlsx]Charts'!$C$62:$C$68</c:f>
              <c:numCache>
                <c:formatCode>0.00%</c:formatCode>
                <c:ptCount val="7"/>
                <c:pt idx="0">
                  <c:v>0.69789999999999996</c:v>
                </c:pt>
                <c:pt idx="1">
                  <c:v>0.69579999999999997</c:v>
                </c:pt>
                <c:pt idx="2">
                  <c:v>0.70620000000000005</c:v>
                </c:pt>
                <c:pt idx="3">
                  <c:v>0.71715000000000007</c:v>
                </c:pt>
                <c:pt idx="4">
                  <c:v>0.72810000000000008</c:v>
                </c:pt>
                <c:pt idx="5">
                  <c:v>0.73904999999999998</c:v>
                </c:pt>
                <c:pt idx="6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71-4FA0-BBE6-04CF3A9A6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9122239"/>
        <c:axId val="680901183"/>
      </c:lineChart>
      <c:catAx>
        <c:axId val="80912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901183"/>
        <c:crosses val="autoZero"/>
        <c:auto val="1"/>
        <c:lblAlgn val="ctr"/>
        <c:lblOffset val="100"/>
        <c:noMultiLvlLbl val="0"/>
      </c:catAx>
      <c:valAx>
        <c:axId val="68090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12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'[Revising State Determined Performance Levels.xlsx]Charts'!$C$81</c:f>
              <c:strCache>
                <c:ptCount val="1"/>
                <c:pt idx="0">
                  <c:v>Actual and Proposed Nontraditional Targets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8A-4088-BC52-9DBB89650765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8A-4088-BC52-9DBB89650765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8A-4088-BC52-9DBB89650765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8A-4088-BC52-9DBB896507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Levels.xlsx]Charts'!$B$82:$B$88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Levels.xlsx]Charts'!$C$82:$C$88</c:f>
              <c:numCache>
                <c:formatCode>0.00%</c:formatCode>
                <c:ptCount val="7"/>
                <c:pt idx="0">
                  <c:v>0.31340000000000001</c:v>
                </c:pt>
                <c:pt idx="1">
                  <c:v>0.31109999999999999</c:v>
                </c:pt>
                <c:pt idx="2">
                  <c:v>0.32729999999999998</c:v>
                </c:pt>
                <c:pt idx="3">
                  <c:v>0.32797500000000002</c:v>
                </c:pt>
                <c:pt idx="4">
                  <c:v>0.32865</c:v>
                </c:pt>
                <c:pt idx="5">
                  <c:v>0.32932499999999998</c:v>
                </c:pt>
                <c:pt idx="6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8A-4088-BC52-9DBB89650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8551391"/>
        <c:axId val="1814874527"/>
      </c:lineChart>
      <c:catAx>
        <c:axId val="87855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874527"/>
        <c:crosses val="autoZero"/>
        <c:auto val="1"/>
        <c:lblAlgn val="ctr"/>
        <c:lblOffset val="100"/>
        <c:noMultiLvlLbl val="0"/>
      </c:catAx>
      <c:valAx>
        <c:axId val="1814874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551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Historical and Proposed Credential Attainment Targets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'[Revising State Determined Performance Levels.xlsx]Charts'!$C$98</c:f>
              <c:strCache>
                <c:ptCount val="1"/>
                <c:pt idx="0">
                  <c:v>Actual and Proposed Credential Attainment Targets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9-45C0-B5CA-C1FFAD5DC0E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E9-45C0-B5CA-C1FFAD5DC0E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9-45C0-B5CA-C1FFAD5DC0E1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0E9-45C0-B5CA-C1FFAD5DC0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Levels.xlsx]Charts'!$B$99:$B$105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Levels.xlsx]Charts'!$C$99:$C$105</c:f>
              <c:numCache>
                <c:formatCode>0.00%</c:formatCode>
                <c:ptCount val="7"/>
                <c:pt idx="0">
                  <c:v>0.19420000000000001</c:v>
                </c:pt>
                <c:pt idx="1">
                  <c:v>0.2913</c:v>
                </c:pt>
                <c:pt idx="2">
                  <c:v>0.3392</c:v>
                </c:pt>
                <c:pt idx="3">
                  <c:v>0.35439999999999999</c:v>
                </c:pt>
                <c:pt idx="4">
                  <c:v>0.36959999999999998</c:v>
                </c:pt>
                <c:pt idx="5">
                  <c:v>0.38480000000000003</c:v>
                </c:pt>
                <c:pt idx="6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E9-45C0-B5CA-C1FFAD5DC0E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06481967"/>
        <c:axId val="996572559"/>
      </c:lineChart>
      <c:catAx>
        <c:axId val="80648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572559"/>
        <c:crosses val="autoZero"/>
        <c:auto val="1"/>
        <c:lblAlgn val="ctr"/>
        <c:lblOffset val="100"/>
        <c:noMultiLvlLbl val="0"/>
      </c:catAx>
      <c:valAx>
        <c:axId val="99657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48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'[Revising State Determined Performance Levels.xlsx]Charts'!$C$114</c:f>
              <c:strCache>
                <c:ptCount val="1"/>
                <c:pt idx="0">
                  <c:v>Actual and Proposed TSA Targets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42-4467-A252-B030C072A91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42-4467-A252-B030C072A91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42-4467-A252-B030C072A91D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F42-4467-A252-B030C072A9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'[Revising State Determined Performance Levels.xlsx]Charts'!$B$115:$B$121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'[Revising State Determined Performance Levels.xlsx]Charts'!$C$115:$C$121</c:f>
              <c:numCache>
                <c:formatCode>0.00%</c:formatCode>
                <c:ptCount val="7"/>
                <c:pt idx="0">
                  <c:v>0.40289999999999998</c:v>
                </c:pt>
                <c:pt idx="1">
                  <c:v>0.54530000000000001</c:v>
                </c:pt>
                <c:pt idx="2">
                  <c:v>0.6149</c:v>
                </c:pt>
                <c:pt idx="3">
                  <c:v>0.648675</c:v>
                </c:pt>
                <c:pt idx="4">
                  <c:v>0.68245</c:v>
                </c:pt>
                <c:pt idx="5">
                  <c:v>0.716225</c:v>
                </c:pt>
                <c:pt idx="6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42-4467-A252-B030C072A9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0806191"/>
        <c:axId val="1076492655"/>
      </c:lineChart>
      <c:catAx>
        <c:axId val="82080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492655"/>
        <c:crosses val="autoZero"/>
        <c:auto val="1"/>
        <c:lblAlgn val="ctr"/>
        <c:lblOffset val="100"/>
        <c:noMultiLvlLbl val="0"/>
      </c:catAx>
      <c:valAx>
        <c:axId val="107649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80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17DB0-75B0-490C-9729-8D29B839F4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4D6C2-AD73-4CEE-9B8E-43474C181BF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CONTINOUS IMPROVEMENT</a:t>
          </a:r>
        </a:p>
      </dgm:t>
    </dgm:pt>
    <dgm:pt modelId="{61410F30-B0AB-4A54-9301-911C70FC165F}" type="parTrans" cxnId="{D66DA182-7A2B-41F5-B856-9855608FB02F}">
      <dgm:prSet/>
      <dgm:spPr/>
      <dgm:t>
        <a:bodyPr/>
        <a:lstStyle/>
        <a:p>
          <a:endParaRPr lang="en-US"/>
        </a:p>
      </dgm:t>
    </dgm:pt>
    <dgm:pt modelId="{4D749CC5-5A20-43E8-A010-252E8A95B565}" type="sibTrans" cxnId="{D66DA182-7A2B-41F5-B856-9855608FB02F}">
      <dgm:prSet/>
      <dgm:spPr/>
      <dgm:t>
        <a:bodyPr/>
        <a:lstStyle/>
        <a:p>
          <a:endParaRPr lang="en-US"/>
        </a:p>
      </dgm:t>
    </dgm:pt>
    <dgm:pt modelId="{E6CF9BFF-C984-45B0-812D-ED215A3D6EF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8 Performance Indicators</a:t>
          </a:r>
        </a:p>
      </dgm:t>
    </dgm:pt>
    <dgm:pt modelId="{840146CE-B71B-4E3F-A63C-68C509C03633}" type="parTrans" cxnId="{2FFCC30F-0823-4F75-BA12-1DD9DB83C9D8}">
      <dgm:prSet/>
      <dgm:spPr/>
      <dgm:t>
        <a:bodyPr/>
        <a:lstStyle/>
        <a:p>
          <a:endParaRPr lang="en-US"/>
        </a:p>
      </dgm:t>
    </dgm:pt>
    <dgm:pt modelId="{2B673C05-6B42-425F-AF83-86DBEC0469CC}" type="sibTrans" cxnId="{2FFCC30F-0823-4F75-BA12-1DD9DB83C9D8}">
      <dgm:prSet/>
      <dgm:spPr/>
      <dgm:t>
        <a:bodyPr/>
        <a:lstStyle/>
        <a:p>
          <a:endParaRPr lang="en-US"/>
        </a:p>
      </dgm:t>
    </dgm:pt>
    <dgm:pt modelId="{29895220-600A-47F9-8C0F-DD8AB61027BA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 Light" panose="020F0302020204030204"/>
            </a:rPr>
            <a:t>SDPLs</a:t>
          </a:r>
          <a:endParaRPr lang="en-US" b="1"/>
        </a:p>
      </dgm:t>
    </dgm:pt>
    <dgm:pt modelId="{753E596C-E9E6-4603-ADAE-EE75AAE05AA8}" type="parTrans" cxnId="{92C2162B-C309-49ED-B14F-48C3C08F7CD1}">
      <dgm:prSet/>
      <dgm:spPr/>
      <dgm:t>
        <a:bodyPr/>
        <a:lstStyle/>
        <a:p>
          <a:endParaRPr lang="en-US"/>
        </a:p>
      </dgm:t>
    </dgm:pt>
    <dgm:pt modelId="{F526855A-706A-4141-9AA3-206821356897}" type="sibTrans" cxnId="{92C2162B-C309-49ED-B14F-48C3C08F7CD1}">
      <dgm:prSet/>
      <dgm:spPr/>
      <dgm:t>
        <a:bodyPr/>
        <a:lstStyle/>
        <a:p>
          <a:endParaRPr lang="en-US"/>
        </a:p>
      </dgm:t>
    </dgm:pt>
    <dgm:pt modelId="{5D6A84DE-ACAC-4EE2-92AA-861954302ED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CALCULTED ANNUALLY</a:t>
          </a:r>
        </a:p>
      </dgm:t>
    </dgm:pt>
    <dgm:pt modelId="{F168CEA6-4F53-4BB8-9FBD-533CE47B6A86}" type="parTrans" cxnId="{78A555D3-71C3-4D19-8103-09B59DBA9EE6}">
      <dgm:prSet/>
      <dgm:spPr/>
      <dgm:t>
        <a:bodyPr/>
        <a:lstStyle/>
        <a:p>
          <a:endParaRPr lang="en-US"/>
        </a:p>
      </dgm:t>
    </dgm:pt>
    <dgm:pt modelId="{07DDA4F6-6A90-4A83-9A8C-A03E5AA43241}" type="sibTrans" cxnId="{78A555D3-71C3-4D19-8103-09B59DBA9EE6}">
      <dgm:prSet/>
      <dgm:spPr/>
      <dgm:t>
        <a:bodyPr/>
        <a:lstStyle/>
        <a:p>
          <a:endParaRPr lang="en-US"/>
        </a:p>
      </dgm:t>
    </dgm:pt>
    <dgm:pt modelId="{9B3C65D9-F6FA-446E-A221-09E0FF54287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 Light" panose="020F0302020204030204"/>
            </a:rPr>
            <a:t>SDPLs</a:t>
          </a:r>
          <a:r>
            <a:rPr lang="en-US" b="1"/>
            <a:t> Increase each Year</a:t>
          </a:r>
        </a:p>
      </dgm:t>
    </dgm:pt>
    <dgm:pt modelId="{AA9E680E-C04C-49DB-A317-FD67BEFF8BC7}" type="parTrans" cxnId="{B1FE4C3F-4D09-4CDC-959F-F02E17E792AE}">
      <dgm:prSet/>
      <dgm:spPr/>
      <dgm:t>
        <a:bodyPr/>
        <a:lstStyle/>
        <a:p>
          <a:endParaRPr lang="en-US"/>
        </a:p>
      </dgm:t>
    </dgm:pt>
    <dgm:pt modelId="{E5AAD497-9091-4049-B1F2-40556AED1248}" type="sibTrans" cxnId="{B1FE4C3F-4D09-4CDC-959F-F02E17E792AE}">
      <dgm:prSet/>
      <dgm:spPr/>
      <dgm:t>
        <a:bodyPr/>
        <a:lstStyle/>
        <a:p>
          <a:endParaRPr lang="en-US"/>
        </a:p>
      </dgm:t>
    </dgm:pt>
    <dgm:pt modelId="{0C828E89-82AE-45F7-9395-C423504EF412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MEET EACH YEAR (@90%)</a:t>
          </a:r>
        </a:p>
      </dgm:t>
    </dgm:pt>
    <dgm:pt modelId="{BDE6C23A-EC4B-4B83-943A-C5C7EC12C9FC}" type="parTrans" cxnId="{5DBCA263-7B5D-42F6-AC2F-FC3DE7D1A29F}">
      <dgm:prSet/>
      <dgm:spPr/>
      <dgm:t>
        <a:bodyPr/>
        <a:lstStyle/>
        <a:p>
          <a:endParaRPr lang="en-US"/>
        </a:p>
      </dgm:t>
    </dgm:pt>
    <dgm:pt modelId="{8B11BBAD-9A1E-4F9D-A555-6548B270A327}" type="sibTrans" cxnId="{5DBCA263-7B5D-42F6-AC2F-FC3DE7D1A29F}">
      <dgm:prSet/>
      <dgm:spPr/>
      <dgm:t>
        <a:bodyPr/>
        <a:lstStyle/>
        <a:p>
          <a:endParaRPr lang="en-US"/>
        </a:p>
      </dgm:t>
    </dgm:pt>
    <dgm:pt modelId="{AEB6C945-3775-47CC-8C9A-882E1CE21EA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Program Level</a:t>
          </a:r>
        </a:p>
      </dgm:t>
    </dgm:pt>
    <dgm:pt modelId="{E9FF7940-15E4-4A75-A915-4A689E76D947}" type="parTrans" cxnId="{042A7CF3-981D-4B9C-B807-1F8953ACB682}">
      <dgm:prSet/>
      <dgm:spPr/>
      <dgm:t>
        <a:bodyPr/>
        <a:lstStyle/>
        <a:p>
          <a:endParaRPr lang="en-US"/>
        </a:p>
      </dgm:t>
    </dgm:pt>
    <dgm:pt modelId="{DF906AD8-3F59-478A-8415-E230DFB547CA}" type="sibTrans" cxnId="{042A7CF3-981D-4B9C-B807-1F8953ACB682}">
      <dgm:prSet/>
      <dgm:spPr/>
      <dgm:t>
        <a:bodyPr/>
        <a:lstStyle/>
        <a:p>
          <a:endParaRPr lang="en-US"/>
        </a:p>
      </dgm:t>
    </dgm:pt>
    <dgm:pt modelId="{EC5AA6DB-6CC1-46BC-8A01-CC07C657D36D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School/District Level</a:t>
          </a:r>
        </a:p>
      </dgm:t>
    </dgm:pt>
    <dgm:pt modelId="{5AA80C22-EF04-48F8-B71D-564DB1B2E7D2}" type="parTrans" cxnId="{461320A7-BC97-4D92-AD7F-EAC946102270}">
      <dgm:prSet/>
      <dgm:spPr/>
      <dgm:t>
        <a:bodyPr/>
        <a:lstStyle/>
        <a:p>
          <a:endParaRPr lang="en-US"/>
        </a:p>
      </dgm:t>
    </dgm:pt>
    <dgm:pt modelId="{E3D32A68-7B73-401D-8305-BF39D7B66CBF}" type="sibTrans" cxnId="{461320A7-BC97-4D92-AD7F-EAC946102270}">
      <dgm:prSet/>
      <dgm:spPr/>
      <dgm:t>
        <a:bodyPr/>
        <a:lstStyle/>
        <a:p>
          <a:endParaRPr lang="en-US"/>
        </a:p>
      </dgm:t>
    </dgm:pt>
    <dgm:pt modelId="{39EBF10B-5EE8-46EC-BB14-6C92E8E59026}" type="pres">
      <dgm:prSet presAssocID="{5E617DB0-75B0-490C-9729-8D29B839F47C}" presName="root" presStyleCnt="0">
        <dgm:presLayoutVars>
          <dgm:dir/>
          <dgm:resizeHandles val="exact"/>
        </dgm:presLayoutVars>
      </dgm:prSet>
      <dgm:spPr/>
    </dgm:pt>
    <dgm:pt modelId="{6D4E4CDA-87A0-49FD-AE8D-1E6E8FA62863}" type="pres">
      <dgm:prSet presAssocID="{5AB4D6C2-AD73-4CEE-9B8E-43474C181BF9}" presName="compNode" presStyleCnt="0"/>
      <dgm:spPr/>
    </dgm:pt>
    <dgm:pt modelId="{7244A049-028A-438A-A2A7-9EE4F7DF0476}" type="pres">
      <dgm:prSet presAssocID="{5AB4D6C2-AD73-4CEE-9B8E-43474C181BF9}" presName="bgRect" presStyleLbl="bgShp" presStyleIdx="0" presStyleCnt="3"/>
      <dgm:spPr/>
    </dgm:pt>
    <dgm:pt modelId="{4450E137-17F8-49EF-AA5D-BB37080BA7F5}" type="pres">
      <dgm:prSet presAssocID="{5AB4D6C2-AD73-4CEE-9B8E-43474C181B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4812BF7-7482-4373-A4AF-58FD207D61FA}" type="pres">
      <dgm:prSet presAssocID="{5AB4D6C2-AD73-4CEE-9B8E-43474C181BF9}" presName="spaceRect" presStyleCnt="0"/>
      <dgm:spPr/>
    </dgm:pt>
    <dgm:pt modelId="{85CAEF66-BF31-4792-8A41-7C5B9172F3FE}" type="pres">
      <dgm:prSet presAssocID="{5AB4D6C2-AD73-4CEE-9B8E-43474C181BF9}" presName="parTx" presStyleLbl="revTx" presStyleIdx="0" presStyleCnt="6">
        <dgm:presLayoutVars>
          <dgm:chMax val="0"/>
          <dgm:chPref val="0"/>
        </dgm:presLayoutVars>
      </dgm:prSet>
      <dgm:spPr/>
    </dgm:pt>
    <dgm:pt modelId="{7D0E85F9-A78D-466F-B736-F7D2D987E1E7}" type="pres">
      <dgm:prSet presAssocID="{5AB4D6C2-AD73-4CEE-9B8E-43474C181BF9}" presName="desTx" presStyleLbl="revTx" presStyleIdx="1" presStyleCnt="6">
        <dgm:presLayoutVars/>
      </dgm:prSet>
      <dgm:spPr/>
    </dgm:pt>
    <dgm:pt modelId="{B252FBBD-16D7-4742-A359-34193BD162CC}" type="pres">
      <dgm:prSet presAssocID="{4D749CC5-5A20-43E8-A010-252E8A95B565}" presName="sibTrans" presStyleCnt="0"/>
      <dgm:spPr/>
    </dgm:pt>
    <dgm:pt modelId="{562D8595-2ED3-49B9-90EA-EE8445B42D09}" type="pres">
      <dgm:prSet presAssocID="{5D6A84DE-ACAC-4EE2-92AA-861954302ED8}" presName="compNode" presStyleCnt="0"/>
      <dgm:spPr/>
    </dgm:pt>
    <dgm:pt modelId="{8362BE79-C054-4E22-8A66-BCA3DA83E112}" type="pres">
      <dgm:prSet presAssocID="{5D6A84DE-ACAC-4EE2-92AA-861954302ED8}" presName="bgRect" presStyleLbl="bgShp" presStyleIdx="1" presStyleCnt="3"/>
      <dgm:spPr/>
    </dgm:pt>
    <dgm:pt modelId="{EA24429A-782D-40EF-9CB7-DCD74C593ABC}" type="pres">
      <dgm:prSet presAssocID="{5D6A84DE-ACAC-4EE2-92AA-861954302E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134D724-B035-45AB-ABB5-675B1A91F4CA}" type="pres">
      <dgm:prSet presAssocID="{5D6A84DE-ACAC-4EE2-92AA-861954302ED8}" presName="spaceRect" presStyleCnt="0"/>
      <dgm:spPr/>
    </dgm:pt>
    <dgm:pt modelId="{0C5D3835-0782-4E6C-9A82-48948AF3D49E}" type="pres">
      <dgm:prSet presAssocID="{5D6A84DE-ACAC-4EE2-92AA-861954302ED8}" presName="parTx" presStyleLbl="revTx" presStyleIdx="2" presStyleCnt="6">
        <dgm:presLayoutVars>
          <dgm:chMax val="0"/>
          <dgm:chPref val="0"/>
        </dgm:presLayoutVars>
      </dgm:prSet>
      <dgm:spPr/>
    </dgm:pt>
    <dgm:pt modelId="{346E3602-D07B-436B-9B95-E5F9CD245293}" type="pres">
      <dgm:prSet presAssocID="{5D6A84DE-ACAC-4EE2-92AA-861954302ED8}" presName="desTx" presStyleLbl="revTx" presStyleIdx="3" presStyleCnt="6">
        <dgm:presLayoutVars/>
      </dgm:prSet>
      <dgm:spPr/>
    </dgm:pt>
    <dgm:pt modelId="{5DF49946-416A-42A3-8CBB-75B924F05E88}" type="pres">
      <dgm:prSet presAssocID="{07DDA4F6-6A90-4A83-9A8C-A03E5AA43241}" presName="sibTrans" presStyleCnt="0"/>
      <dgm:spPr/>
    </dgm:pt>
    <dgm:pt modelId="{F33450FF-ABA0-4246-A0D3-42976B3F1267}" type="pres">
      <dgm:prSet presAssocID="{0C828E89-82AE-45F7-9395-C423504EF412}" presName="compNode" presStyleCnt="0"/>
      <dgm:spPr/>
    </dgm:pt>
    <dgm:pt modelId="{C9CD9326-EFC6-41FE-B90C-BF7024F1EA6A}" type="pres">
      <dgm:prSet presAssocID="{0C828E89-82AE-45F7-9395-C423504EF412}" presName="bgRect" presStyleLbl="bgShp" presStyleIdx="2" presStyleCnt="3"/>
      <dgm:spPr/>
    </dgm:pt>
    <dgm:pt modelId="{1A83B8CF-655F-423A-BDAE-241A795A326D}" type="pres">
      <dgm:prSet presAssocID="{0C828E89-82AE-45F7-9395-C423504EF4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D429D8B0-5F5F-417E-8E1F-8BF0BE6C4672}" type="pres">
      <dgm:prSet presAssocID="{0C828E89-82AE-45F7-9395-C423504EF412}" presName="spaceRect" presStyleCnt="0"/>
      <dgm:spPr/>
    </dgm:pt>
    <dgm:pt modelId="{8119E6C3-F102-41F5-B0E7-B881E6634D50}" type="pres">
      <dgm:prSet presAssocID="{0C828E89-82AE-45F7-9395-C423504EF412}" presName="parTx" presStyleLbl="revTx" presStyleIdx="4" presStyleCnt="6">
        <dgm:presLayoutVars>
          <dgm:chMax val="0"/>
          <dgm:chPref val="0"/>
        </dgm:presLayoutVars>
      </dgm:prSet>
      <dgm:spPr/>
    </dgm:pt>
    <dgm:pt modelId="{D54BE17B-D33C-4447-BEA1-C4137C8F58FA}" type="pres">
      <dgm:prSet presAssocID="{0C828E89-82AE-45F7-9395-C423504EF412}" presName="desTx" presStyleLbl="revTx" presStyleIdx="5" presStyleCnt="6">
        <dgm:presLayoutVars/>
      </dgm:prSet>
      <dgm:spPr/>
    </dgm:pt>
  </dgm:ptLst>
  <dgm:cxnLst>
    <dgm:cxn modelId="{2FFCC30F-0823-4F75-BA12-1DD9DB83C9D8}" srcId="{5AB4D6C2-AD73-4CEE-9B8E-43474C181BF9}" destId="{E6CF9BFF-C984-45B0-812D-ED215A3D6EFA}" srcOrd="0" destOrd="0" parTransId="{840146CE-B71B-4E3F-A63C-68C509C03633}" sibTransId="{2B673C05-6B42-425F-AF83-86DBEC0469CC}"/>
    <dgm:cxn modelId="{92C2162B-C309-49ED-B14F-48C3C08F7CD1}" srcId="{5AB4D6C2-AD73-4CEE-9B8E-43474C181BF9}" destId="{29895220-600A-47F9-8C0F-DD8AB61027BA}" srcOrd="1" destOrd="0" parTransId="{753E596C-E9E6-4603-ADAE-EE75AAE05AA8}" sibTransId="{F526855A-706A-4141-9AA3-206821356897}"/>
    <dgm:cxn modelId="{4DF2F737-F8D2-4E78-A033-E6D571A080CA}" type="presOf" srcId="{29895220-600A-47F9-8C0F-DD8AB61027BA}" destId="{7D0E85F9-A78D-466F-B736-F7D2D987E1E7}" srcOrd="0" destOrd="1" presId="urn:microsoft.com/office/officeart/2018/2/layout/IconVerticalSolidList"/>
    <dgm:cxn modelId="{B1FE4C3F-4D09-4CDC-959F-F02E17E792AE}" srcId="{5D6A84DE-ACAC-4EE2-92AA-861954302ED8}" destId="{9B3C65D9-F6FA-446E-A221-09E0FF542879}" srcOrd="0" destOrd="0" parTransId="{AA9E680E-C04C-49DB-A317-FD67BEFF8BC7}" sibTransId="{E5AAD497-9091-4049-B1F2-40556AED1248}"/>
    <dgm:cxn modelId="{5DBCA263-7B5D-42F6-AC2F-FC3DE7D1A29F}" srcId="{5E617DB0-75B0-490C-9729-8D29B839F47C}" destId="{0C828E89-82AE-45F7-9395-C423504EF412}" srcOrd="2" destOrd="0" parTransId="{BDE6C23A-EC4B-4B83-943A-C5C7EC12C9FC}" sibTransId="{8B11BBAD-9A1E-4F9D-A555-6548B270A327}"/>
    <dgm:cxn modelId="{ED3CFF4B-EE7A-423F-8A31-87A60A5A108F}" type="presOf" srcId="{5E617DB0-75B0-490C-9729-8D29B839F47C}" destId="{39EBF10B-5EE8-46EC-BB14-6C92E8E59026}" srcOrd="0" destOrd="0" presId="urn:microsoft.com/office/officeart/2018/2/layout/IconVerticalSolidList"/>
    <dgm:cxn modelId="{D66DA182-7A2B-41F5-B856-9855608FB02F}" srcId="{5E617DB0-75B0-490C-9729-8D29B839F47C}" destId="{5AB4D6C2-AD73-4CEE-9B8E-43474C181BF9}" srcOrd="0" destOrd="0" parTransId="{61410F30-B0AB-4A54-9301-911C70FC165F}" sibTransId="{4D749CC5-5A20-43E8-A010-252E8A95B565}"/>
    <dgm:cxn modelId="{CAEC6790-6846-4301-81D1-0487527B01C6}" type="presOf" srcId="{9B3C65D9-F6FA-446E-A221-09E0FF542879}" destId="{346E3602-D07B-436B-9B95-E5F9CD245293}" srcOrd="0" destOrd="0" presId="urn:microsoft.com/office/officeart/2018/2/layout/IconVerticalSolidList"/>
    <dgm:cxn modelId="{450F1DA4-55BC-4018-A95D-6072F177A0CD}" type="presOf" srcId="{5AB4D6C2-AD73-4CEE-9B8E-43474C181BF9}" destId="{85CAEF66-BF31-4792-8A41-7C5B9172F3FE}" srcOrd="0" destOrd="0" presId="urn:microsoft.com/office/officeart/2018/2/layout/IconVerticalSolidList"/>
    <dgm:cxn modelId="{461320A7-BC97-4D92-AD7F-EAC946102270}" srcId="{0C828E89-82AE-45F7-9395-C423504EF412}" destId="{EC5AA6DB-6CC1-46BC-8A01-CC07C657D36D}" srcOrd="1" destOrd="0" parTransId="{5AA80C22-EF04-48F8-B71D-564DB1B2E7D2}" sibTransId="{E3D32A68-7B73-401D-8305-BF39D7B66CBF}"/>
    <dgm:cxn modelId="{47C851C4-3720-466E-9E2F-6C3C5FD1147B}" type="presOf" srcId="{AEB6C945-3775-47CC-8C9A-882E1CE21EA7}" destId="{D54BE17B-D33C-4447-BEA1-C4137C8F58FA}" srcOrd="0" destOrd="0" presId="urn:microsoft.com/office/officeart/2018/2/layout/IconVerticalSolidList"/>
    <dgm:cxn modelId="{30A87ACA-3DB9-42B6-9E8D-14CD40A772BE}" type="presOf" srcId="{EC5AA6DB-6CC1-46BC-8A01-CC07C657D36D}" destId="{D54BE17B-D33C-4447-BEA1-C4137C8F58FA}" srcOrd="0" destOrd="1" presId="urn:microsoft.com/office/officeart/2018/2/layout/IconVerticalSolidList"/>
    <dgm:cxn modelId="{78A555D3-71C3-4D19-8103-09B59DBA9EE6}" srcId="{5E617DB0-75B0-490C-9729-8D29B839F47C}" destId="{5D6A84DE-ACAC-4EE2-92AA-861954302ED8}" srcOrd="1" destOrd="0" parTransId="{F168CEA6-4F53-4BB8-9FBD-533CE47B6A86}" sibTransId="{07DDA4F6-6A90-4A83-9A8C-A03E5AA43241}"/>
    <dgm:cxn modelId="{813CD4DC-B639-4709-9CF3-F6FA4241A6EA}" type="presOf" srcId="{0C828E89-82AE-45F7-9395-C423504EF412}" destId="{8119E6C3-F102-41F5-B0E7-B881E6634D50}" srcOrd="0" destOrd="0" presId="urn:microsoft.com/office/officeart/2018/2/layout/IconVerticalSolidList"/>
    <dgm:cxn modelId="{23B630E6-3BCB-417E-8699-39B262CE3DD5}" type="presOf" srcId="{5D6A84DE-ACAC-4EE2-92AA-861954302ED8}" destId="{0C5D3835-0782-4E6C-9A82-48948AF3D49E}" srcOrd="0" destOrd="0" presId="urn:microsoft.com/office/officeart/2018/2/layout/IconVerticalSolidList"/>
    <dgm:cxn modelId="{63F934EF-C6C5-4183-8F87-900B66142BDB}" type="presOf" srcId="{E6CF9BFF-C984-45B0-812D-ED215A3D6EFA}" destId="{7D0E85F9-A78D-466F-B736-F7D2D987E1E7}" srcOrd="0" destOrd="0" presId="urn:microsoft.com/office/officeart/2018/2/layout/IconVerticalSolidList"/>
    <dgm:cxn modelId="{042A7CF3-981D-4B9C-B807-1F8953ACB682}" srcId="{0C828E89-82AE-45F7-9395-C423504EF412}" destId="{AEB6C945-3775-47CC-8C9A-882E1CE21EA7}" srcOrd="0" destOrd="0" parTransId="{E9FF7940-15E4-4A75-A915-4A689E76D947}" sibTransId="{DF906AD8-3F59-478A-8415-E230DFB547CA}"/>
    <dgm:cxn modelId="{0768DAC3-525C-4F85-BF72-3CF087AED9A2}" type="presParOf" srcId="{39EBF10B-5EE8-46EC-BB14-6C92E8E59026}" destId="{6D4E4CDA-87A0-49FD-AE8D-1E6E8FA62863}" srcOrd="0" destOrd="0" presId="urn:microsoft.com/office/officeart/2018/2/layout/IconVerticalSolidList"/>
    <dgm:cxn modelId="{26BB4036-7C9B-4208-AA75-525FB9375FC8}" type="presParOf" srcId="{6D4E4CDA-87A0-49FD-AE8D-1E6E8FA62863}" destId="{7244A049-028A-438A-A2A7-9EE4F7DF0476}" srcOrd="0" destOrd="0" presId="urn:microsoft.com/office/officeart/2018/2/layout/IconVerticalSolidList"/>
    <dgm:cxn modelId="{7DC21C74-8356-4763-AC39-D7D93D367760}" type="presParOf" srcId="{6D4E4CDA-87A0-49FD-AE8D-1E6E8FA62863}" destId="{4450E137-17F8-49EF-AA5D-BB37080BA7F5}" srcOrd="1" destOrd="0" presId="urn:microsoft.com/office/officeart/2018/2/layout/IconVerticalSolidList"/>
    <dgm:cxn modelId="{7D87A0C0-64F4-41A7-8BB3-1201A19BBBB7}" type="presParOf" srcId="{6D4E4CDA-87A0-49FD-AE8D-1E6E8FA62863}" destId="{74812BF7-7482-4373-A4AF-58FD207D61FA}" srcOrd="2" destOrd="0" presId="urn:microsoft.com/office/officeart/2018/2/layout/IconVerticalSolidList"/>
    <dgm:cxn modelId="{D714390F-CAD7-4414-B475-A6023A9CA882}" type="presParOf" srcId="{6D4E4CDA-87A0-49FD-AE8D-1E6E8FA62863}" destId="{85CAEF66-BF31-4792-8A41-7C5B9172F3FE}" srcOrd="3" destOrd="0" presId="urn:microsoft.com/office/officeart/2018/2/layout/IconVerticalSolidList"/>
    <dgm:cxn modelId="{534815AF-BA87-4D9F-8657-64F55F3275A9}" type="presParOf" srcId="{6D4E4CDA-87A0-49FD-AE8D-1E6E8FA62863}" destId="{7D0E85F9-A78D-466F-B736-F7D2D987E1E7}" srcOrd="4" destOrd="0" presId="urn:microsoft.com/office/officeart/2018/2/layout/IconVerticalSolidList"/>
    <dgm:cxn modelId="{907F0F3C-B774-4185-A9D8-FFF19FE930F4}" type="presParOf" srcId="{39EBF10B-5EE8-46EC-BB14-6C92E8E59026}" destId="{B252FBBD-16D7-4742-A359-34193BD162CC}" srcOrd="1" destOrd="0" presId="urn:microsoft.com/office/officeart/2018/2/layout/IconVerticalSolidList"/>
    <dgm:cxn modelId="{E25EFE1E-7B71-461E-86C1-3FAE229BA4D8}" type="presParOf" srcId="{39EBF10B-5EE8-46EC-BB14-6C92E8E59026}" destId="{562D8595-2ED3-49B9-90EA-EE8445B42D09}" srcOrd="2" destOrd="0" presId="urn:microsoft.com/office/officeart/2018/2/layout/IconVerticalSolidList"/>
    <dgm:cxn modelId="{B6F6B3B5-C8EE-4506-8CC2-62366294A3A8}" type="presParOf" srcId="{562D8595-2ED3-49B9-90EA-EE8445B42D09}" destId="{8362BE79-C054-4E22-8A66-BCA3DA83E112}" srcOrd="0" destOrd="0" presId="urn:microsoft.com/office/officeart/2018/2/layout/IconVerticalSolidList"/>
    <dgm:cxn modelId="{7579C01D-9F38-4041-B60A-A5DAE25F2AFC}" type="presParOf" srcId="{562D8595-2ED3-49B9-90EA-EE8445B42D09}" destId="{EA24429A-782D-40EF-9CB7-DCD74C593ABC}" srcOrd="1" destOrd="0" presId="urn:microsoft.com/office/officeart/2018/2/layout/IconVerticalSolidList"/>
    <dgm:cxn modelId="{043EBA88-AA37-4790-9BF2-F55F08F28269}" type="presParOf" srcId="{562D8595-2ED3-49B9-90EA-EE8445B42D09}" destId="{8134D724-B035-45AB-ABB5-675B1A91F4CA}" srcOrd="2" destOrd="0" presId="urn:microsoft.com/office/officeart/2018/2/layout/IconVerticalSolidList"/>
    <dgm:cxn modelId="{7126EE63-9E53-41F6-BEB0-56B95F3FFC49}" type="presParOf" srcId="{562D8595-2ED3-49B9-90EA-EE8445B42D09}" destId="{0C5D3835-0782-4E6C-9A82-48948AF3D49E}" srcOrd="3" destOrd="0" presId="urn:microsoft.com/office/officeart/2018/2/layout/IconVerticalSolidList"/>
    <dgm:cxn modelId="{F0FE70B3-B0A0-4D4A-BAEC-C67B4E198371}" type="presParOf" srcId="{562D8595-2ED3-49B9-90EA-EE8445B42D09}" destId="{346E3602-D07B-436B-9B95-E5F9CD245293}" srcOrd="4" destOrd="0" presId="urn:microsoft.com/office/officeart/2018/2/layout/IconVerticalSolidList"/>
    <dgm:cxn modelId="{7C5FEB3F-BE44-498D-A9D9-A4C79E159A5B}" type="presParOf" srcId="{39EBF10B-5EE8-46EC-BB14-6C92E8E59026}" destId="{5DF49946-416A-42A3-8CBB-75B924F05E88}" srcOrd="3" destOrd="0" presId="urn:microsoft.com/office/officeart/2018/2/layout/IconVerticalSolidList"/>
    <dgm:cxn modelId="{12CAA395-AAA3-4883-A92E-D3D3C2FB352F}" type="presParOf" srcId="{39EBF10B-5EE8-46EC-BB14-6C92E8E59026}" destId="{F33450FF-ABA0-4246-A0D3-42976B3F1267}" srcOrd="4" destOrd="0" presId="urn:microsoft.com/office/officeart/2018/2/layout/IconVerticalSolidList"/>
    <dgm:cxn modelId="{D3047B58-DB06-44D4-9B74-1C0D2B69D85E}" type="presParOf" srcId="{F33450FF-ABA0-4246-A0D3-42976B3F1267}" destId="{C9CD9326-EFC6-41FE-B90C-BF7024F1EA6A}" srcOrd="0" destOrd="0" presId="urn:microsoft.com/office/officeart/2018/2/layout/IconVerticalSolidList"/>
    <dgm:cxn modelId="{CE0DF216-5B9D-4447-BDBE-FCDCA08A5D40}" type="presParOf" srcId="{F33450FF-ABA0-4246-A0D3-42976B3F1267}" destId="{1A83B8CF-655F-423A-BDAE-241A795A326D}" srcOrd="1" destOrd="0" presId="urn:microsoft.com/office/officeart/2018/2/layout/IconVerticalSolidList"/>
    <dgm:cxn modelId="{765F0863-6B8C-4940-B01B-96DE58A934E7}" type="presParOf" srcId="{F33450FF-ABA0-4246-A0D3-42976B3F1267}" destId="{D429D8B0-5F5F-417E-8E1F-8BF0BE6C4672}" srcOrd="2" destOrd="0" presId="urn:microsoft.com/office/officeart/2018/2/layout/IconVerticalSolidList"/>
    <dgm:cxn modelId="{83D8668E-4FB4-4054-8AFF-72AE6268DA9E}" type="presParOf" srcId="{F33450FF-ABA0-4246-A0D3-42976B3F1267}" destId="{8119E6C3-F102-41F5-B0E7-B881E6634D50}" srcOrd="3" destOrd="0" presId="urn:microsoft.com/office/officeart/2018/2/layout/IconVerticalSolidList"/>
    <dgm:cxn modelId="{26165B5E-CDAE-45F3-83CA-3417563045C2}" type="presParOf" srcId="{F33450FF-ABA0-4246-A0D3-42976B3F1267}" destId="{D54BE17B-D33C-4447-BEA1-C4137C8F58F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4A049-028A-438A-A2A7-9EE4F7DF0476}">
      <dsp:nvSpPr>
        <dsp:cNvPr id="0" name=""/>
        <dsp:cNvSpPr/>
      </dsp:nvSpPr>
      <dsp:spPr>
        <a:xfrm>
          <a:off x="0" y="617"/>
          <a:ext cx="5169030" cy="144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0E137-17F8-49EF-AA5D-BB37080BA7F5}">
      <dsp:nvSpPr>
        <dsp:cNvPr id="0" name=""/>
        <dsp:cNvSpPr/>
      </dsp:nvSpPr>
      <dsp:spPr>
        <a:xfrm>
          <a:off x="436970" y="325636"/>
          <a:ext cx="794491" cy="794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AEF66-BF31-4792-8A41-7C5B9172F3FE}">
      <dsp:nvSpPr>
        <dsp:cNvPr id="0" name=""/>
        <dsp:cNvSpPr/>
      </dsp:nvSpPr>
      <dsp:spPr>
        <a:xfrm>
          <a:off x="1668432" y="617"/>
          <a:ext cx="2326063" cy="144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79" tIns="152879" rIns="152879" bIns="1528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CONTINOUS IMPROVEMENT</a:t>
          </a:r>
        </a:p>
      </dsp:txBody>
      <dsp:txXfrm>
        <a:off x="1668432" y="617"/>
        <a:ext cx="2326063" cy="1444530"/>
      </dsp:txXfrm>
    </dsp:sp>
    <dsp:sp modelId="{7D0E85F9-A78D-466F-B736-F7D2D987E1E7}">
      <dsp:nvSpPr>
        <dsp:cNvPr id="0" name=""/>
        <dsp:cNvSpPr/>
      </dsp:nvSpPr>
      <dsp:spPr>
        <a:xfrm>
          <a:off x="3994496" y="617"/>
          <a:ext cx="1174533" cy="144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79" tIns="152879" rIns="152879" bIns="1528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8 Performance Indicators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libri Light" panose="020F0302020204030204"/>
            </a:rPr>
            <a:t>SDPLs</a:t>
          </a:r>
          <a:endParaRPr lang="en-US" sz="1100" b="1" kern="1200"/>
        </a:p>
      </dsp:txBody>
      <dsp:txXfrm>
        <a:off x="3994496" y="617"/>
        <a:ext cx="1174533" cy="1444530"/>
      </dsp:txXfrm>
    </dsp:sp>
    <dsp:sp modelId="{8362BE79-C054-4E22-8A66-BCA3DA83E112}">
      <dsp:nvSpPr>
        <dsp:cNvPr id="0" name=""/>
        <dsp:cNvSpPr/>
      </dsp:nvSpPr>
      <dsp:spPr>
        <a:xfrm>
          <a:off x="0" y="1806280"/>
          <a:ext cx="5169030" cy="144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4429A-782D-40EF-9CB7-DCD74C593ABC}">
      <dsp:nvSpPr>
        <dsp:cNvPr id="0" name=""/>
        <dsp:cNvSpPr/>
      </dsp:nvSpPr>
      <dsp:spPr>
        <a:xfrm>
          <a:off x="436970" y="2131300"/>
          <a:ext cx="794491" cy="794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D3835-0782-4E6C-9A82-48948AF3D49E}">
      <dsp:nvSpPr>
        <dsp:cNvPr id="0" name=""/>
        <dsp:cNvSpPr/>
      </dsp:nvSpPr>
      <dsp:spPr>
        <a:xfrm>
          <a:off x="1668432" y="1806280"/>
          <a:ext cx="2326063" cy="144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79" tIns="152879" rIns="152879" bIns="1528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CALCULTED ANNUALLY</a:t>
          </a:r>
        </a:p>
      </dsp:txBody>
      <dsp:txXfrm>
        <a:off x="1668432" y="1806280"/>
        <a:ext cx="2326063" cy="1444530"/>
      </dsp:txXfrm>
    </dsp:sp>
    <dsp:sp modelId="{346E3602-D07B-436B-9B95-E5F9CD245293}">
      <dsp:nvSpPr>
        <dsp:cNvPr id="0" name=""/>
        <dsp:cNvSpPr/>
      </dsp:nvSpPr>
      <dsp:spPr>
        <a:xfrm>
          <a:off x="3994496" y="1806280"/>
          <a:ext cx="1174533" cy="144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79" tIns="152879" rIns="152879" bIns="1528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Calibri Light" panose="020F0302020204030204"/>
            </a:rPr>
            <a:t>SDPLs</a:t>
          </a:r>
          <a:r>
            <a:rPr lang="en-US" sz="1100" b="1" kern="1200"/>
            <a:t> Increase each Year</a:t>
          </a:r>
        </a:p>
      </dsp:txBody>
      <dsp:txXfrm>
        <a:off x="3994496" y="1806280"/>
        <a:ext cx="1174533" cy="1444530"/>
      </dsp:txXfrm>
    </dsp:sp>
    <dsp:sp modelId="{C9CD9326-EFC6-41FE-B90C-BF7024F1EA6A}">
      <dsp:nvSpPr>
        <dsp:cNvPr id="0" name=""/>
        <dsp:cNvSpPr/>
      </dsp:nvSpPr>
      <dsp:spPr>
        <a:xfrm>
          <a:off x="0" y="3611944"/>
          <a:ext cx="5169030" cy="14445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3B8CF-655F-423A-BDAE-241A795A326D}">
      <dsp:nvSpPr>
        <dsp:cNvPr id="0" name=""/>
        <dsp:cNvSpPr/>
      </dsp:nvSpPr>
      <dsp:spPr>
        <a:xfrm>
          <a:off x="436970" y="3936963"/>
          <a:ext cx="794491" cy="794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9E6C3-F102-41F5-B0E7-B881E6634D50}">
      <dsp:nvSpPr>
        <dsp:cNvPr id="0" name=""/>
        <dsp:cNvSpPr/>
      </dsp:nvSpPr>
      <dsp:spPr>
        <a:xfrm>
          <a:off x="1668432" y="3611944"/>
          <a:ext cx="2326063" cy="144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79" tIns="152879" rIns="152879" bIns="15287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MEET EACH YEAR (@90%)</a:t>
          </a:r>
        </a:p>
      </dsp:txBody>
      <dsp:txXfrm>
        <a:off x="1668432" y="3611944"/>
        <a:ext cx="2326063" cy="1444530"/>
      </dsp:txXfrm>
    </dsp:sp>
    <dsp:sp modelId="{D54BE17B-D33C-4447-BEA1-C4137C8F58FA}">
      <dsp:nvSpPr>
        <dsp:cNvPr id="0" name=""/>
        <dsp:cNvSpPr/>
      </dsp:nvSpPr>
      <dsp:spPr>
        <a:xfrm>
          <a:off x="3994496" y="3611944"/>
          <a:ext cx="1174533" cy="144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79" tIns="152879" rIns="152879" bIns="1528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Program Level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School/District Level</a:t>
          </a:r>
        </a:p>
      </dsp:txBody>
      <dsp:txXfrm>
        <a:off x="3994496" y="3611944"/>
        <a:ext cx="1174533" cy="144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C534-7079-148C-513D-9C39BE8F2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6924" y="1854199"/>
            <a:ext cx="5238756" cy="16557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37081-8B13-2A79-F4A2-D4C864B65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6923" y="3602038"/>
            <a:ext cx="52387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064D066F-92AA-D35E-9F54-E92097C8F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0" y="1681160"/>
            <a:ext cx="3495680" cy="3495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D46EA1-BDC8-6312-C746-F745168FDD67}"/>
              </a:ext>
            </a:extLst>
          </p:cNvPr>
          <p:cNvSpPr/>
          <p:nvPr userDrawn="1"/>
        </p:nvSpPr>
        <p:spPr>
          <a:xfrm>
            <a:off x="0" y="6734175"/>
            <a:ext cx="12192000" cy="123825"/>
          </a:xfrm>
          <a:prstGeom prst="rect">
            <a:avLst/>
          </a:prstGeom>
          <a:gradFill flip="none" rotWithShape="1">
            <a:gsLst>
              <a:gs pos="0">
                <a:srgbClr val="002D72"/>
              </a:gs>
              <a:gs pos="52000">
                <a:srgbClr val="6481B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3EA6-4221-38E3-7CF8-1DA328E2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3CC9-B56E-E3C5-2F76-5F3CFB779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C144-7D76-AD7F-CC4B-F55892A4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7BB04-42D7-4203-9629-EAC236BF72C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D3674-018D-0D8E-BEF7-9A47A79F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7D989-00BD-584D-A619-C1D3CDF6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96A57-961D-4601-94BF-18219611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3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8B695-42ED-5C33-8E2F-6A1CA0024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C738F-6FC9-2DCF-435F-9292A73D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D2FBD-3454-285A-FC6C-096AD2E9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7BB04-42D7-4203-9629-EAC236BF72C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DB36E-0AE6-E863-7297-4DE94A01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308CE-6F20-963E-9D0B-5C29BC53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96A57-961D-4601-94BF-18219611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6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37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9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7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73F7-A1F9-3B95-2736-14B3D4157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52"/>
            <a:ext cx="10515600" cy="501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1E92B-FE92-1A23-ECEC-5F2CFFA3C075}"/>
              </a:ext>
            </a:extLst>
          </p:cNvPr>
          <p:cNvSpPr/>
          <p:nvPr userDrawn="1"/>
        </p:nvSpPr>
        <p:spPr>
          <a:xfrm>
            <a:off x="0" y="627307"/>
            <a:ext cx="12192000" cy="64068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F781F-7CB9-2C2D-5197-B5E8B0E4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307"/>
            <a:ext cx="10515600" cy="64068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10BF96B-2214-2B24-CBB1-935BAC24D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74" y="47373"/>
            <a:ext cx="2065469" cy="548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EAB80B-EF36-1FB3-9BBD-D5CEC45F9248}"/>
              </a:ext>
            </a:extLst>
          </p:cNvPr>
          <p:cNvSpPr/>
          <p:nvPr userDrawn="1"/>
        </p:nvSpPr>
        <p:spPr>
          <a:xfrm>
            <a:off x="0" y="6734175"/>
            <a:ext cx="12192000" cy="123825"/>
          </a:xfrm>
          <a:prstGeom prst="rect">
            <a:avLst/>
          </a:prstGeom>
          <a:gradFill flip="none" rotWithShape="1">
            <a:gsLst>
              <a:gs pos="0">
                <a:srgbClr val="002D72"/>
              </a:gs>
              <a:gs pos="52000">
                <a:srgbClr val="6481B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22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38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3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361E-F8F5-397B-2669-203234D3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064E9-34F4-97D9-BBA6-1BD50DF3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7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259B-6C80-80A7-2014-38AC382E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1C1DF-1F6F-CE10-F3D9-9584DD137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7104-1214-895A-28C5-11DF66AA2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F932C-8747-FCA2-9778-18B701C7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7BB04-42D7-4203-9629-EAC236BF72C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40CA-3E5B-7001-40C7-1C8F3594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2D1B1-0F2D-B4AA-422C-F843F3AD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96A57-961D-4601-94BF-18219611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5BCA-5F81-8716-D116-FB8584B5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05371"/>
            <a:ext cx="5157787" cy="5515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B60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E6048-53AF-89F7-D331-21C2C1984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05589"/>
            <a:ext cx="5157787" cy="4328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E8608-0DEE-E78F-6192-34B362EC6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5371"/>
            <a:ext cx="5183188" cy="55158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B60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D0A6C-B4D1-E22B-281E-6E2BD4E9A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5588"/>
            <a:ext cx="5183188" cy="4328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F14AF5-A49C-40BF-057D-3E2F8F434D77}"/>
              </a:ext>
            </a:extLst>
          </p:cNvPr>
          <p:cNvSpPr/>
          <p:nvPr userDrawn="1"/>
        </p:nvSpPr>
        <p:spPr>
          <a:xfrm>
            <a:off x="0" y="627307"/>
            <a:ext cx="12192000" cy="64068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BCC8F-BFBB-7B07-37DF-2A975856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7307"/>
            <a:ext cx="10515600" cy="6406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69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C6CF34-7AD7-EE1E-70BE-E1CFC12D3042}"/>
              </a:ext>
            </a:extLst>
          </p:cNvPr>
          <p:cNvSpPr/>
          <p:nvPr userDrawn="1"/>
        </p:nvSpPr>
        <p:spPr>
          <a:xfrm>
            <a:off x="0" y="627307"/>
            <a:ext cx="12192000" cy="640687"/>
          </a:xfrm>
          <a:prstGeom prst="rect">
            <a:avLst/>
          </a:prstGeom>
          <a:solidFill>
            <a:srgbClr val="002D7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6985F-B747-603B-203A-6D3DA706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307"/>
            <a:ext cx="10515600" cy="6406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F3FC533B-4099-8BA4-FB13-C8CCB2711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74" y="47373"/>
            <a:ext cx="206546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F2D55-3596-44AC-FD85-AE9FBD7A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7BB04-42D7-4203-9629-EAC236BF72C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06D8D-DEEB-3063-7AE4-2B5C42F2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3F87-0B58-4FAD-5B50-CC2575AC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96A57-961D-4601-94BF-18219611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16F8-8ABD-0CEF-F975-B0567A0A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16D27-626D-593C-C158-27CE2EAD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CCB83-761B-1307-E268-85B298726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78519-5054-9DA7-597C-A5B2CCC9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7BB04-42D7-4203-9629-EAC236BF72C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C9190-BC18-D614-C5C6-26C1119C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984B2-04E8-E522-C90C-C41B39F3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96A57-961D-4601-94BF-18219611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91DC-0EE4-0909-3554-734A8445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64B3C-478F-8A37-16EF-E3B866379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599D9-E0D8-3861-AFB9-C1248A39C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8C9D0-D9A7-B46C-A98B-358513A9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7BB04-42D7-4203-9629-EAC236BF72C1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0D6B2-2EEC-C5D5-CE8C-7F4FB620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36B81-1D1A-F649-7C97-0BD76DB1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96A57-961D-4601-94BF-18219611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9D7DA-02A6-182D-781C-E2EE4DB5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22714-6A73-F159-4AE0-BC6446F53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3015E-1FC1-4B64-8A8E-EC0C84244585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3F7C-2B91-425F-AB98-B3AE22FA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75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Tracy.Rexroat@azed.gov" TargetMode="External"/><Relationship Id="rId3" Type="http://schemas.openxmlformats.org/officeDocument/2006/relationships/hyperlink" Target="mailto:Cindy.Gutierrez@azed.gov" TargetMode="External"/><Relationship Id="rId7" Type="http://schemas.openxmlformats.org/officeDocument/2006/relationships/hyperlink" Target="mailto:Joe.Grieco@azed.gov" TargetMode="External"/><Relationship Id="rId2" Type="http://schemas.openxmlformats.org/officeDocument/2006/relationships/hyperlink" Target="mailto:CTELocalPrograms@azed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lena.Sobampo@azed.gov" TargetMode="External"/><Relationship Id="rId11" Type="http://schemas.openxmlformats.org/officeDocument/2006/relationships/hyperlink" Target="mailto:Jason.Wojcik@azed.gov" TargetMode="External"/><Relationship Id="rId5" Type="http://schemas.openxmlformats.org/officeDocument/2006/relationships/hyperlink" Target="mailto:Bruce.Watkins@azed.gov" TargetMode="External"/><Relationship Id="rId10" Type="http://schemas.openxmlformats.org/officeDocument/2006/relationships/hyperlink" Target="mailto:Wesley.Wood@azed.gov" TargetMode="External"/><Relationship Id="rId4" Type="http://schemas.openxmlformats.org/officeDocument/2006/relationships/hyperlink" Target="mailto:Janai.Nesby@azed.gov" TargetMode="External"/><Relationship Id="rId9" Type="http://schemas.openxmlformats.org/officeDocument/2006/relationships/hyperlink" Target="mailto:Kylie.Chamblee@azed.go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ed.gov/cte/program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ed.gov/cte/cte-industry-credential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indy.Gutierrez@azed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7.png"/><Relationship Id="rId7" Type="http://schemas.openxmlformats.org/officeDocument/2006/relationships/image" Target="../media/image2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8.sv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cte/cte-industry-credentials" TargetMode="External"/><Relationship Id="rId2" Type="http://schemas.openxmlformats.org/officeDocument/2006/relationships/hyperlink" Target="https://www.azed.gov/cte/progr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zed.gov/cte/work-based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4FC-D14D-3CAD-4DFE-B4D68D116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498" y="2306637"/>
            <a:ext cx="5676901" cy="1655763"/>
          </a:xfrm>
        </p:spPr>
        <p:txBody>
          <a:bodyPr>
            <a:noAutofit/>
          </a:bodyPr>
          <a:lstStyle/>
          <a:p>
            <a:r>
              <a:rPr lang="en-US" sz="4000"/>
              <a:t>CTE Administrators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5C6D3-E462-5DDF-30FD-4926E2680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00" y="3962400"/>
            <a:ext cx="5238755" cy="1655762"/>
          </a:xfrm>
        </p:spPr>
        <p:txBody>
          <a:bodyPr/>
          <a:lstStyle/>
          <a:p>
            <a:r>
              <a:rPr lang="en-US"/>
              <a:t>November 2,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DBBFC-2C2B-E33C-92E5-B3A20C129022}"/>
              </a:ext>
            </a:extLst>
          </p:cNvPr>
          <p:cNvSpPr txBox="1"/>
          <p:nvPr/>
        </p:nvSpPr>
        <p:spPr>
          <a:xfrm>
            <a:off x="1376362" y="5294996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ontserrat" pitchFamily="2" charset="0"/>
              </a:rPr>
              <a:t>Career and Technical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11870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F22ED7-88EF-9D6B-DAD2-82A16F5F6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Monitoring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65FB17-F2B2-DB6C-A0DD-7EA54018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CTE Programs and Standards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867E6-01CA-4313-0C5A-31B03BE7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41" y="2124845"/>
            <a:ext cx="8545118" cy="41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57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ADB1FF-CADF-E8D4-875C-050DA1A3C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Districts being monitored in SY24-25</a:t>
            </a:r>
          </a:p>
          <a:p>
            <a:pPr lvl="1"/>
            <a:r>
              <a:rPr lang="en-US"/>
              <a:t>CTD and member districts</a:t>
            </a:r>
          </a:p>
          <a:p>
            <a:pPr lvl="1"/>
            <a:r>
              <a:rPr lang="en-US"/>
              <a:t>GIFT and member districts</a:t>
            </a:r>
          </a:p>
          <a:p>
            <a:pPr lvl="1"/>
            <a:r>
              <a:rPr lang="en-US"/>
              <a:t>Pima JTED and member districts</a:t>
            </a:r>
          </a:p>
          <a:p>
            <a:endParaRPr lang="en-US"/>
          </a:p>
          <a:p>
            <a:r>
              <a:rPr lang="en-US"/>
              <a:t>Mandatory Monitoring Training</a:t>
            </a:r>
          </a:p>
          <a:p>
            <a:pPr lvl="1"/>
            <a:r>
              <a:rPr lang="en-US"/>
              <a:t>Prescott Resort Granite Room</a:t>
            </a:r>
          </a:p>
          <a:p>
            <a:pPr lvl="1"/>
            <a:r>
              <a:rPr lang="en-US"/>
              <a:t>January 31, 2024</a:t>
            </a:r>
          </a:p>
          <a:p>
            <a:pPr lvl="2"/>
            <a:r>
              <a:rPr lang="en-US"/>
              <a:t>Check-in: 12:30pm</a:t>
            </a:r>
          </a:p>
          <a:p>
            <a:pPr lvl="2"/>
            <a:r>
              <a:rPr lang="en-US"/>
              <a:t>Starts at 1:00pm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692EE-7568-BC9D-575A-6FC2F735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News – Year 5 of 5</a:t>
            </a:r>
          </a:p>
        </p:txBody>
      </p:sp>
    </p:spTree>
    <p:extLst>
      <p:ext uri="{BB962C8B-B14F-4D97-AF65-F5344CB8AC3E}">
        <p14:creationId xmlns:p14="http://schemas.microsoft.com/office/powerpoint/2010/main" val="145089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A4E134-A835-C917-4112-A4B20164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52"/>
            <a:ext cx="5617464" cy="5015750"/>
          </a:xfrm>
        </p:spPr>
        <p:txBody>
          <a:bodyPr/>
          <a:lstStyle/>
          <a:p>
            <a:r>
              <a:rPr lang="en-US"/>
              <a:t>For all CTE program monitoring questions:</a:t>
            </a:r>
          </a:p>
          <a:p>
            <a:pPr lvl="1"/>
            <a:r>
              <a:rPr lang="en-US">
                <a:hlinkClick r:id="rId2"/>
              </a:rPr>
              <a:t>CTELocalPrograms@azed.gov</a:t>
            </a:r>
            <a:endParaRPr lang="en-US"/>
          </a:p>
          <a:p>
            <a:pPr lvl="1"/>
            <a:endParaRPr lang="en-US"/>
          </a:p>
          <a:p>
            <a:r>
              <a:rPr lang="en-US"/>
              <a:t>CTE Program Services</a:t>
            </a:r>
          </a:p>
          <a:p>
            <a:pPr lvl="1"/>
            <a:r>
              <a:rPr lang="en-US">
                <a:hlinkClick r:id="rId3"/>
              </a:rPr>
              <a:t>Cindy.Gutierrez@azed.gov</a:t>
            </a:r>
            <a:endParaRPr lang="en-US"/>
          </a:p>
          <a:p>
            <a:endParaRPr lang="en-US"/>
          </a:p>
          <a:p>
            <a:r>
              <a:rPr lang="en-US"/>
              <a:t>Technical Assistance – monitoring electronic applications</a:t>
            </a:r>
          </a:p>
          <a:p>
            <a:pPr lvl="1"/>
            <a:r>
              <a:rPr lang="en-US">
                <a:hlinkClick r:id="rId4"/>
              </a:rPr>
              <a:t>Janai.Nesby@azed.gov</a:t>
            </a:r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EAB127-1653-6EC2-97AD-4685995D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Email Addresses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6BF7351-94B9-5121-A1FB-21C7FBC567ED}"/>
              </a:ext>
            </a:extLst>
          </p:cNvPr>
          <p:cNvSpPr txBox="1">
            <a:spLocks/>
          </p:cNvSpPr>
          <p:nvPr/>
        </p:nvSpPr>
        <p:spPr>
          <a:xfrm>
            <a:off x="6507480" y="1451552"/>
            <a:ext cx="5361432" cy="5015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Agriculture &amp; Welding</a:t>
            </a:r>
          </a:p>
          <a:p>
            <a:pPr lvl="1"/>
            <a:r>
              <a:rPr lang="en-US" sz="1600">
                <a:hlinkClick r:id="rId5"/>
              </a:rPr>
              <a:t>Bruce.Watkins@azed.gov</a:t>
            </a:r>
            <a:endParaRPr lang="en-US" sz="1600"/>
          </a:p>
          <a:p>
            <a:r>
              <a:rPr lang="en-US" sz="1800"/>
              <a:t>Business &amp; Marketing Education, Communication Media Tech</a:t>
            </a:r>
          </a:p>
          <a:p>
            <a:pPr lvl="1"/>
            <a:r>
              <a:rPr lang="en-US" sz="1600">
                <a:hlinkClick r:id="rId6"/>
              </a:rPr>
              <a:t>Elena.Sobampo@azed.gov</a:t>
            </a:r>
            <a:endParaRPr lang="en-US" sz="1600"/>
          </a:p>
          <a:p>
            <a:r>
              <a:rPr lang="en-US" sz="1800"/>
              <a:t>Construction Science Technologies</a:t>
            </a:r>
          </a:p>
          <a:p>
            <a:pPr lvl="1"/>
            <a:r>
              <a:rPr lang="en-US" sz="1600">
                <a:hlinkClick r:id="rId7"/>
              </a:rPr>
              <a:t>Joe.Grieco@azed.gov</a:t>
            </a:r>
            <a:endParaRPr lang="en-US" sz="1600"/>
          </a:p>
          <a:p>
            <a:r>
              <a:rPr lang="en-US" sz="1800"/>
              <a:t>Engineering Sciences, Information Tech</a:t>
            </a:r>
          </a:p>
          <a:p>
            <a:pPr lvl="1"/>
            <a:r>
              <a:rPr lang="en-US" sz="1600">
                <a:hlinkClick r:id="rId8"/>
              </a:rPr>
              <a:t>Tracy.Rexroat@azed.gov</a:t>
            </a:r>
            <a:endParaRPr lang="en-US" sz="1600"/>
          </a:p>
          <a:p>
            <a:r>
              <a:rPr lang="en-US" sz="1800"/>
              <a:t>Family &amp; Consumer Sciences, Education &amp; Training</a:t>
            </a:r>
          </a:p>
          <a:p>
            <a:pPr lvl="1"/>
            <a:r>
              <a:rPr lang="en-US" sz="1600">
                <a:hlinkClick r:id="rId9"/>
              </a:rPr>
              <a:t>Kylie.Chamblee@azed.gov</a:t>
            </a:r>
            <a:endParaRPr lang="en-US" sz="1600"/>
          </a:p>
          <a:p>
            <a:r>
              <a:rPr lang="en-US" sz="2000"/>
              <a:t>Health Science Technologies</a:t>
            </a:r>
          </a:p>
          <a:p>
            <a:pPr lvl="1"/>
            <a:r>
              <a:rPr lang="en-US" sz="1600">
                <a:hlinkClick r:id="rId10"/>
              </a:rPr>
              <a:t>Wesley.Wood@azed.gov</a:t>
            </a:r>
            <a:endParaRPr lang="en-US" sz="1600"/>
          </a:p>
          <a:p>
            <a:r>
              <a:rPr lang="en-US" sz="2000"/>
              <a:t>Public Service Careers, Transportation Technologies</a:t>
            </a:r>
          </a:p>
          <a:p>
            <a:pPr lvl="1"/>
            <a:r>
              <a:rPr lang="en-US" sz="1600">
                <a:hlinkClick r:id="rId11"/>
              </a:rPr>
              <a:t>Jason.Wojcik@azed.gov</a:t>
            </a:r>
            <a:r>
              <a:rPr lang="en-US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5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E1AD1-80B7-258A-26D4-B7C83BA0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New Local Occupational Program Applications</a:t>
            </a:r>
          </a:p>
          <a:p>
            <a:r>
              <a:rPr lang="en-US"/>
              <a:t>Opened October 1</a:t>
            </a:r>
            <a:r>
              <a:rPr lang="en-US" baseline="30000"/>
              <a:t>st</a:t>
            </a:r>
            <a:endParaRPr lang="en-US"/>
          </a:p>
          <a:p>
            <a:r>
              <a:rPr lang="en-US"/>
              <a:t>Closes November 30</a:t>
            </a:r>
            <a:r>
              <a:rPr lang="en-US" baseline="30000"/>
              <a:t>th</a:t>
            </a:r>
            <a:endParaRPr lang="en-US"/>
          </a:p>
          <a:p>
            <a:r>
              <a:rPr lang="en-US"/>
              <a:t>Online application at </a:t>
            </a:r>
            <a:r>
              <a:rPr lang="en-US">
                <a:hlinkClick r:id="rId2"/>
              </a:rPr>
              <a:t>www.azed.gov/cte/programs</a:t>
            </a: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E2349D-E81F-4C85-4084-993C1FD8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111845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4D1C2-B68F-594A-54E5-EBA9B1BA8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>
                <a:latin typeface="Montserrat"/>
              </a:rPr>
              <a:t>New 2023-2024 Credentials List</a:t>
            </a:r>
          </a:p>
          <a:p>
            <a:r>
              <a:rPr lang="en-US" sz="2600">
                <a:latin typeface="Montserrat"/>
              </a:rPr>
              <a:t>Six new credentials approved by School Board of Education (SBE)</a:t>
            </a:r>
            <a:endParaRPr lang="en-US" sz="2600"/>
          </a:p>
          <a:p>
            <a:r>
              <a:rPr lang="en-US" sz="2600">
                <a:latin typeface="Montserrat"/>
              </a:rPr>
              <a:t>List available online at </a:t>
            </a:r>
            <a:r>
              <a:rPr lang="en-US" sz="2600">
                <a:latin typeface="Montserrat"/>
                <a:hlinkClick r:id="rId2"/>
              </a:rPr>
              <a:t>www.azed.gov/cte/cte-industry-credentials</a:t>
            </a:r>
            <a:r>
              <a:rPr lang="en-US" sz="2600">
                <a:latin typeface="Montserrat"/>
              </a:rPr>
              <a:t>. 	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latin typeface="Montserrat"/>
              </a:rPr>
              <a:t>Credentials Updates/Changes/Corrections</a:t>
            </a:r>
          </a:p>
          <a:p>
            <a:r>
              <a:rPr lang="en-US" sz="2600">
                <a:latin typeface="Montserrat"/>
              </a:rPr>
              <a:t>Online form for input/justification – open continuously</a:t>
            </a:r>
          </a:p>
          <a:p>
            <a:r>
              <a:rPr lang="en-US" sz="2600">
                <a:latin typeface="Montserrat"/>
                <a:hlinkClick r:id="rId2"/>
              </a:rPr>
              <a:t>www.azed.gov/cte/cte-industry-credentials</a:t>
            </a:r>
            <a:endParaRPr lang="en-US" sz="2600">
              <a:latin typeface="Montserrat"/>
            </a:endParaRPr>
          </a:p>
          <a:p>
            <a:endParaRPr lang="en-US"/>
          </a:p>
          <a:p>
            <a:pPr marL="0" indent="0">
              <a:buNone/>
            </a:pPr>
            <a:r>
              <a:rPr lang="en-US">
                <a:latin typeface="Montserrat"/>
              </a:rPr>
              <a:t>New Credentials Applications</a:t>
            </a:r>
          </a:p>
          <a:p>
            <a:r>
              <a:rPr lang="en-US" sz="2600">
                <a:latin typeface="Montserrat"/>
              </a:rPr>
              <a:t>Online form – opens March 1</a:t>
            </a:r>
            <a:r>
              <a:rPr lang="en-US" sz="2600" baseline="30000">
                <a:latin typeface="Montserrat"/>
              </a:rPr>
              <a:t>st</a:t>
            </a:r>
            <a:r>
              <a:rPr lang="en-US" sz="2600">
                <a:latin typeface="Montserrat"/>
              </a:rPr>
              <a:t> and closes April 30</a:t>
            </a:r>
            <a:r>
              <a:rPr lang="en-US" sz="2600" baseline="30000">
                <a:latin typeface="Montserrat"/>
              </a:rPr>
              <a:t>th</a:t>
            </a:r>
            <a:endParaRPr lang="en-US" sz="2600">
              <a:latin typeface="Montserrat"/>
            </a:endParaRPr>
          </a:p>
          <a:p>
            <a:r>
              <a:rPr lang="en-US" sz="2600">
                <a:latin typeface="Montserrat"/>
                <a:hlinkClick r:id="rId2"/>
              </a:rPr>
              <a:t>www.azed.gov/cte/cte-industry-credentials</a:t>
            </a:r>
            <a:r>
              <a:rPr lang="en-US" sz="2600">
                <a:latin typeface="Montserrat"/>
              </a:rPr>
              <a:t> </a:t>
            </a:r>
            <a:endParaRPr lang="en-US" sz="2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58514C-67E2-C393-3C1E-9B83716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286162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B53A1-C65A-375F-95B6-4DED4B75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Cindy Gutierrez</a:t>
            </a:r>
          </a:p>
          <a:p>
            <a:pPr marL="0" indent="0">
              <a:buNone/>
            </a:pPr>
            <a:r>
              <a:rPr lang="en-US"/>
              <a:t>Director, CTE Program Services</a:t>
            </a:r>
          </a:p>
          <a:p>
            <a:pPr marL="0" indent="0">
              <a:buNone/>
            </a:pPr>
            <a:r>
              <a:rPr lang="en-US"/>
              <a:t>602-542-4365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Cindy.Gutierrez@azed.gov</a:t>
            </a:r>
            <a:r>
              <a:rPr lang="en-US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3DD9F8-6307-06AA-E2F4-45B6D281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CTE Program Services </a:t>
            </a:r>
          </a:p>
        </p:txBody>
      </p:sp>
    </p:spTree>
    <p:extLst>
      <p:ext uri="{BB962C8B-B14F-4D97-AF65-F5344CB8AC3E}">
        <p14:creationId xmlns:p14="http://schemas.microsoft.com/office/powerpoint/2010/main" val="158279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4FC-D14D-3CAD-4DFE-B4D68D116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4330" y="2469311"/>
            <a:ext cx="6113553" cy="1655763"/>
          </a:xfrm>
        </p:spPr>
        <p:txBody>
          <a:bodyPr>
            <a:noAutofit/>
          </a:bodyPr>
          <a:lstStyle/>
          <a:p>
            <a:r>
              <a:rPr lang="en-US" sz="4000">
                <a:latin typeface="Montserrat"/>
              </a:rPr>
              <a:t>Perkins V: </a:t>
            </a:r>
            <a:br>
              <a:rPr lang="en-US" sz="4000">
                <a:latin typeface="Montserrat"/>
              </a:rPr>
            </a:br>
            <a:r>
              <a:rPr lang="en-US" sz="4000">
                <a:latin typeface="Montserrat"/>
              </a:rPr>
              <a:t>Performance Measure and State Determined Performance Levels </a:t>
            </a:r>
            <a:br>
              <a:rPr lang="en-US" sz="4000">
                <a:latin typeface="Montserrat"/>
              </a:rPr>
            </a:br>
            <a:r>
              <a:rPr lang="en-US" sz="4000">
                <a:latin typeface="Montserrat"/>
              </a:rPr>
              <a:t>Revisions 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5C6D3-E462-5DDF-30FD-4926E2680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5433" y="4841995"/>
            <a:ext cx="5238755" cy="1418302"/>
          </a:xfrm>
        </p:spPr>
        <p:txBody>
          <a:bodyPr/>
          <a:lstStyle/>
          <a:p>
            <a:r>
              <a:rPr lang="en-US"/>
              <a:t>CTE Administrators Meeting</a:t>
            </a:r>
          </a:p>
          <a:p>
            <a:r>
              <a:rPr lang="en-US"/>
              <a:t>November 2,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DBBFC-2C2B-E33C-92E5-B3A20C129022}"/>
              </a:ext>
            </a:extLst>
          </p:cNvPr>
          <p:cNvSpPr txBox="1"/>
          <p:nvPr/>
        </p:nvSpPr>
        <p:spPr>
          <a:xfrm>
            <a:off x="1376362" y="5294996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ontserrat" pitchFamily="2" charset="0"/>
              </a:rPr>
              <a:t>Career and Technical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27492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A6F05-19CF-9450-8ACC-DE1FEC85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44" y="1451552"/>
            <a:ext cx="11587162" cy="5015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ontserrat"/>
              </a:rPr>
              <a:t>Understand how we got here.</a:t>
            </a:r>
            <a:endParaRPr lang="en-US"/>
          </a:p>
          <a:p>
            <a:r>
              <a:rPr lang="en-US">
                <a:latin typeface="Montserrat"/>
              </a:rPr>
              <a:t>Understand Perkins – A General Overview and Added Value</a:t>
            </a:r>
          </a:p>
          <a:p>
            <a:r>
              <a:rPr lang="en-US">
                <a:latin typeface="Montserrat"/>
              </a:rPr>
              <a:t>Understand the Timeline – The start of a conversation</a:t>
            </a:r>
          </a:p>
          <a:p>
            <a:r>
              <a:rPr lang="en-US">
                <a:latin typeface="Montserrat"/>
              </a:rPr>
              <a:t>Participation in Activity</a:t>
            </a:r>
          </a:p>
          <a:p>
            <a:pPr lvl="1"/>
            <a:r>
              <a:rPr lang="en-US">
                <a:latin typeface="Montserrat"/>
              </a:rPr>
              <a:t>Understand the data today are PROPOSALS</a:t>
            </a:r>
          </a:p>
          <a:p>
            <a:pPr lvl="1"/>
            <a:r>
              <a:rPr lang="en-US">
                <a:latin typeface="Montserrat"/>
              </a:rPr>
              <a:t>Collect Feedback</a:t>
            </a:r>
            <a:endParaRPr lang="en-US"/>
          </a:p>
          <a:p>
            <a:pPr lvl="1"/>
            <a:endParaRPr lang="en-US">
              <a:latin typeface="Montserrat"/>
            </a:endParaRPr>
          </a:p>
          <a:p>
            <a:pPr marL="0" lvl="1" indent="0" algn="r">
              <a:buNone/>
            </a:pPr>
            <a:r>
              <a:rPr lang="en-US" sz="2000">
                <a:latin typeface="Montserrat"/>
              </a:rPr>
              <a:t>AGREEMENT</a:t>
            </a:r>
          </a:p>
          <a:p>
            <a:pPr algn="r"/>
            <a:r>
              <a:rPr lang="en-US" sz="2000">
                <a:latin typeface="Montserrat"/>
              </a:rPr>
              <a:t>Appreciate your professionalism.</a:t>
            </a:r>
            <a:endParaRPr lang="en-US" sz="2000">
              <a:cs typeface="Calibri"/>
            </a:endParaRPr>
          </a:p>
          <a:p>
            <a:pPr algn="r"/>
            <a:r>
              <a:rPr lang="en-US" sz="2000">
                <a:latin typeface="Montserrat"/>
                <a:cs typeface="Calibri"/>
              </a:rPr>
              <a:t>Be mindful of your participation.</a:t>
            </a:r>
            <a:endParaRPr lang="en-US" sz="2000">
              <a:cs typeface="Calibri"/>
            </a:endParaRPr>
          </a:p>
          <a:p>
            <a:pPr algn="r"/>
            <a:r>
              <a:rPr lang="en-US" sz="2000">
                <a:latin typeface="Montserrat"/>
                <a:cs typeface="Calibri"/>
              </a:rPr>
              <a:t>Designated time for feedback</a:t>
            </a:r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CB5667-8991-533A-3870-308BAAB2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Today's Anticipated Outcomes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0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31591E-8D32-2945-B297-FAC496998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52"/>
            <a:ext cx="4264819" cy="50157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latin typeface="Calibri"/>
                <a:cs typeface="Calibri"/>
              </a:rPr>
              <a:t>HOW DID WE GET HERE?</a:t>
            </a:r>
            <a:endParaRPr lang="en-US" b="1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Calibri"/>
                <a:cs typeface="Calibri"/>
              </a:rPr>
              <a:t>Pursuant to the Guide for the Submission of Perkins V State Plans …I am </a:t>
            </a:r>
            <a:r>
              <a:rPr lang="en-US" b="1" i="1" u="sng">
                <a:highlight>
                  <a:srgbClr val="FFFF00"/>
                </a:highlight>
                <a:latin typeface="Calibri"/>
                <a:cs typeface="Calibri"/>
              </a:rPr>
              <a:t>pleased to inform you </a:t>
            </a:r>
            <a:r>
              <a:rPr lang="en-US" sz="2000">
                <a:latin typeface="Calibri"/>
                <a:cs typeface="Calibri"/>
              </a:rPr>
              <a:t>of</a:t>
            </a:r>
            <a:r>
              <a:rPr lang="en-US" i="1" u="sng">
                <a:latin typeface="Calibri"/>
                <a:cs typeface="Calibri"/>
              </a:rPr>
              <a:t> </a:t>
            </a:r>
            <a:r>
              <a:rPr lang="en-US" sz="2000">
                <a:latin typeface="Calibri"/>
                <a:cs typeface="Calibri"/>
              </a:rPr>
              <a:t>the statutory requirements</a:t>
            </a:r>
            <a:r>
              <a:rPr lang="en-US">
                <a:latin typeface="Calibri"/>
                <a:cs typeface="Calibri"/>
              </a:rPr>
              <a:t>,</a:t>
            </a:r>
            <a:r>
              <a:rPr lang="en-US" sz="2000">
                <a:latin typeface="Calibri"/>
                <a:cs typeface="Calibri"/>
              </a:rPr>
              <a:t> procedures, and State plan submission instructions ….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Calibri"/>
                <a:cs typeface="Calibri"/>
              </a:rPr>
              <a:t>A subsequent (new) four-year State plan covering FY 2024-27 (July 1, 2024 – June 30, 2028), including a budget for FY 2024 and State determined performance levels (SDPLs) through FY 2027.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9C8F3-112B-4437-72B6-2EE8F3B5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Perkins V Revision</a:t>
            </a:r>
          </a:p>
        </p:txBody>
      </p:sp>
      <p:pic>
        <p:nvPicPr>
          <p:cNvPr id="4" name="Picture 3" descr="A screenshot of a email&#10;&#10;Description automatically generated">
            <a:extLst>
              <a:ext uri="{FF2B5EF4-FFF2-40B4-BE49-F238E27FC236}">
                <a16:creationId xmlns:a16="http://schemas.microsoft.com/office/drawing/2014/main" id="{5CD13144-29AF-0F17-8BB5-7ED8572A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0000">
            <a:off x="5000626" y="666750"/>
            <a:ext cx="5350668" cy="6568448"/>
          </a:xfrm>
          <a:prstGeom prst="rect">
            <a:avLst/>
          </a:prstGeom>
        </p:spPr>
      </p:pic>
      <p:pic>
        <p:nvPicPr>
          <p:cNvPr id="5" name="Picture 4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5B74AD03-B2AE-A6E0-E01A-2523ACDB1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000">
            <a:off x="5857876" y="416719"/>
            <a:ext cx="5350667" cy="6881720"/>
          </a:xfrm>
          <a:prstGeom prst="rect">
            <a:avLst/>
          </a:prstGeom>
        </p:spPr>
      </p:pic>
      <p:pic>
        <p:nvPicPr>
          <p:cNvPr id="6" name="Picture 5" descr="A document with text and images">
            <a:extLst>
              <a:ext uri="{FF2B5EF4-FFF2-40B4-BE49-F238E27FC236}">
                <a16:creationId xmlns:a16="http://schemas.microsoft.com/office/drawing/2014/main" id="{3F4E2D5F-0691-6AC5-EE66-BDFFBB004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845" y="321469"/>
            <a:ext cx="5350668" cy="68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0FEF25-C62A-912F-D764-E930CFD8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Perkins V - General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5CDB1-BB71-445F-6961-C3ECA96026CF}"/>
              </a:ext>
            </a:extLst>
          </p:cNvPr>
          <p:cNvSpPr txBox="1"/>
          <p:nvPr/>
        </p:nvSpPr>
        <p:spPr>
          <a:xfrm>
            <a:off x="189994" y="1354931"/>
            <a:ext cx="6506370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/>
              <a:t>The 21st Century Act (Perkins V) requires that each state establish a performance accountability system. ​</a:t>
            </a: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/>
              <a:t>Eight Perkins V performance measures (State Determined Performance Levels - SDPL).​</a:t>
            </a: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/>
              <a:t>Continuous improvement on an annual basis. ​</a:t>
            </a: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/>
              <a:t>Performance for: LEA-level, individual school-level, and individual program-level reports. ​ ​</a:t>
            </a: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/>
              <a:t>Districts must meet 90% of the Annual SDPLs. ​</a:t>
            </a: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b="1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/>
              <a:t>May be placed on an Improvement Plan​. </a:t>
            </a:r>
          </a:p>
          <a:p>
            <a:pPr marL="342900" indent="-342900">
              <a:buFont typeface="Arial"/>
              <a:buChar char="•"/>
            </a:pPr>
            <a:endParaRPr lang="en-US" sz="2000" b="1"/>
          </a:p>
          <a:p>
            <a:pPr marL="342900" indent="-342900">
              <a:buFont typeface="Arial"/>
              <a:buChar char="•"/>
            </a:pPr>
            <a:r>
              <a:rPr lang="en-US" sz="2000" b="1"/>
              <a:t>Directed Improvement Plan for missing 90% for three years. </a:t>
            </a:r>
            <a:endParaRPr lang="en-US" sz="2000" b="1">
              <a:cs typeface="Calibri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D7683C5-6B47-F2D2-53E5-966D6B042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894237"/>
              </p:ext>
            </p:extLst>
          </p:nvPr>
        </p:nvGraphicFramePr>
        <p:xfrm>
          <a:off x="6832976" y="1353849"/>
          <a:ext cx="5169030" cy="505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97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4FC-D14D-3CAD-4DFE-B4D68D116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387" y="1875318"/>
            <a:ext cx="6208862" cy="2345874"/>
          </a:xfrm>
        </p:spPr>
        <p:txBody>
          <a:bodyPr>
            <a:noAutofit/>
          </a:bodyPr>
          <a:lstStyle/>
          <a:p>
            <a:br>
              <a:rPr lang="en-US" sz="4000">
                <a:latin typeface="Montserrat"/>
              </a:rPr>
            </a:br>
            <a:br>
              <a:rPr lang="en-US" sz="4000">
                <a:latin typeface="Montserrat"/>
              </a:rPr>
            </a:br>
            <a:br>
              <a:rPr lang="en-US" sz="4000">
                <a:latin typeface="Montserrat"/>
              </a:rPr>
            </a:br>
            <a:br>
              <a:rPr lang="en-US" sz="4000">
                <a:latin typeface="Montserrat"/>
              </a:rPr>
            </a:br>
            <a:r>
              <a:rPr lang="en-US" sz="4000">
                <a:latin typeface="Montserrat"/>
              </a:rPr>
              <a:t>Updates for the Technical Standards and Technical Skills Assessments </a:t>
            </a:r>
            <a:endParaRPr lang="en-US" sz="400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DBBFC-2C2B-E33C-92E5-B3A20C129022}"/>
              </a:ext>
            </a:extLst>
          </p:cNvPr>
          <p:cNvSpPr txBox="1"/>
          <p:nvPr/>
        </p:nvSpPr>
        <p:spPr>
          <a:xfrm>
            <a:off x="1376362" y="5294996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ontserrat" pitchFamily="2" charset="0"/>
              </a:rPr>
              <a:t>Career and Technical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43671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10824-3EC8-AE28-4A6C-FA4D8380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76"/>
            <a:ext cx="10515600" cy="4587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Montserrat"/>
                <a:ea typeface="Calibri Light"/>
                <a:cs typeface="Calibri Light"/>
              </a:rPr>
              <a:t>Plan will address</a:t>
            </a:r>
            <a:r>
              <a:rPr lang="en-US" b="0" i="0" u="none" strike="noStrike" baseline="0">
                <a:latin typeface="Montserrat"/>
                <a:ea typeface="Calibri Light"/>
                <a:cs typeface="Calibri Light"/>
              </a:rPr>
              <a:t> the Findings in the 2017 Auditor General’s Report.</a:t>
            </a:r>
          </a:p>
          <a:p>
            <a:pPr marL="0" indent="0">
              <a:buNone/>
            </a:pPr>
            <a:endParaRPr lang="en-US" b="1">
              <a:latin typeface="Calibri"/>
              <a:cs typeface="Calibri Ligh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>
                <a:latin typeface="Montserrat"/>
                <a:cs typeface="Arial"/>
              </a:rPr>
              <a:t>Enhance Data for TSA</a:t>
            </a:r>
          </a:p>
          <a:p>
            <a:pPr marL="342900" indent="-342900">
              <a:buFont typeface="Arial,Sans-Serif"/>
              <a:buChar char="•"/>
            </a:pPr>
            <a:r>
              <a:rPr lang="en-US">
                <a:latin typeface="Montserrat"/>
                <a:cs typeface="Arial"/>
              </a:rPr>
              <a:t>Enhance Data for Placement</a:t>
            </a:r>
          </a:p>
          <a:p>
            <a:pPr marL="342900" indent="-342900">
              <a:buFont typeface="Arial,Sans-Serif"/>
              <a:buChar char="•"/>
            </a:pPr>
            <a:r>
              <a:rPr lang="en-US">
                <a:latin typeface="Montserrat"/>
                <a:cs typeface="Arial"/>
              </a:rPr>
              <a:t>Include Granular Data for Credentials</a:t>
            </a:r>
            <a:endParaRPr lang="en-US">
              <a:latin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63B35-F434-5036-874D-24A225F6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Perkins V - Added Value</a:t>
            </a:r>
          </a:p>
        </p:txBody>
      </p:sp>
    </p:spTree>
    <p:extLst>
      <p:ext uri="{BB962C8B-B14F-4D97-AF65-F5344CB8AC3E}">
        <p14:creationId xmlns:p14="http://schemas.microsoft.com/office/powerpoint/2010/main" val="226843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DFC124-2C4B-6845-3C19-3086ED6B2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Montserrat"/>
            </a:endParaRPr>
          </a:p>
          <a:p>
            <a:r>
              <a:rPr lang="en-US">
                <a:latin typeface="Montserrat"/>
              </a:rPr>
              <a:t>March 1st, 2024 – DRAFT POSTED </a:t>
            </a:r>
          </a:p>
          <a:p>
            <a:endParaRPr lang="en-US">
              <a:latin typeface="Montserrat"/>
            </a:endParaRPr>
          </a:p>
          <a:p>
            <a:pPr marL="0" indent="0">
              <a:buNone/>
            </a:pPr>
            <a:r>
              <a:rPr lang="en-US" sz="2400" i="1">
                <a:latin typeface="Montserrat"/>
              </a:rPr>
              <a:t>(providing the opportunity for written comments not less than 60 days prior to submission)</a:t>
            </a:r>
            <a:endParaRPr lang="en-US" sz="2400" i="1"/>
          </a:p>
          <a:p>
            <a:endParaRPr lang="en-US"/>
          </a:p>
          <a:p>
            <a:r>
              <a:rPr lang="en-US">
                <a:latin typeface="Montserrat"/>
                <a:cs typeface="Arial"/>
              </a:rPr>
              <a:t>May 10, 2024 – FINAL PLAN DUE </a:t>
            </a:r>
            <a:endParaRPr lang="en-US">
              <a:latin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19E8-DA77-A1CC-51E9-8F603328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Timeline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56AA2E-3AB8-945C-E2AE-05EF8AFDD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Requirements are established in §113(b)(3)(a)(</a:t>
            </a:r>
            <a:r>
              <a:rPr lang="en-US" sz="2400" err="1"/>
              <a:t>i</a:t>
            </a:r>
            <a:r>
              <a:rPr lang="en-US" sz="2400"/>
              <a:t>)(III) of Perkins V: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1D9809-FF5E-FA0F-772C-2DC8F8B0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Requirements for Setting SDPL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23C845-4BDA-66E6-376D-0789A5D5A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6284"/>
              </p:ext>
            </p:extLst>
          </p:nvPr>
        </p:nvGraphicFramePr>
        <p:xfrm>
          <a:off x="1117600" y="2036647"/>
          <a:ext cx="8220393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18">
                  <a:extLst>
                    <a:ext uri="{9D8B030D-6E8A-4147-A177-3AD203B41FA5}">
                      <a16:colId xmlns:a16="http://schemas.microsoft.com/office/drawing/2014/main" val="2565269522"/>
                    </a:ext>
                  </a:extLst>
                </a:gridCol>
                <a:gridCol w="7597775">
                  <a:extLst>
                    <a:ext uri="{9D8B030D-6E8A-4147-A177-3AD203B41FA5}">
                      <a16:colId xmlns:a16="http://schemas.microsoft.com/office/drawing/2014/main" val="301860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(aa)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ysClr val="windowText" lastClr="000000"/>
                          </a:solidFill>
                        </a:rPr>
                        <a:t>be expressed in a percentage or numerical form, so as to be objective, quantifiable, and measurable;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22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(bb)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require the state to continually make meaningful progress toward improving the performance of all CTE students…;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3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(cc)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have been subject to the public comment process…and [ADE] has provided a written response;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02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(dd)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take into account how the levels of performance compare with the SDPLs for other States…;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47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b="1" err="1">
                          <a:solidFill>
                            <a:sysClr val="windowText" lastClr="000000"/>
                          </a:solidFill>
                        </a:rPr>
                        <a:t>ee</a:t>
                      </a:r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be higher than the average actual levels of performance of the 2 most recently completed program years, except in the case of unanticipated circumstances that require revisions…;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7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(ff)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take into account the extent to which the SDPLs advance [ADE’s] goals…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258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5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56AA2E-3AB8-945C-E2AE-05EF8AFDD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Requirements are established in §113(b)(3)(a)(</a:t>
            </a:r>
            <a:r>
              <a:rPr lang="en-US" sz="2400" err="1"/>
              <a:t>i</a:t>
            </a:r>
            <a:r>
              <a:rPr lang="en-US" sz="2400"/>
              <a:t>)(III) of Perkins V: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1D9809-FF5E-FA0F-772C-2DC8F8B0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Setting SDLP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23C845-4BDA-66E6-376D-0789A5D5A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52187"/>
              </p:ext>
            </p:extLst>
          </p:nvPr>
        </p:nvGraphicFramePr>
        <p:xfrm>
          <a:off x="1117600" y="2036647"/>
          <a:ext cx="8220393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18">
                  <a:extLst>
                    <a:ext uri="{9D8B030D-6E8A-4147-A177-3AD203B41FA5}">
                      <a16:colId xmlns:a16="http://schemas.microsoft.com/office/drawing/2014/main" val="2565269522"/>
                    </a:ext>
                  </a:extLst>
                </a:gridCol>
                <a:gridCol w="7597775">
                  <a:extLst>
                    <a:ext uri="{9D8B030D-6E8A-4147-A177-3AD203B41FA5}">
                      <a16:colId xmlns:a16="http://schemas.microsoft.com/office/drawing/2014/main" val="301860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(aa)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ysClr val="windowText" lastClr="000000"/>
                          </a:solidFill>
                        </a:rPr>
                        <a:t>be expressed in a percentage or numerical form, so as to be objective, quantifiable, and measurable;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22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(bb)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require the state to continually make meaningful progress toward improving the performance of all CTE students…;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3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(cc)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have been subject to the public comment process…and [ADE] has provided a written response;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02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(dd)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take into account how the levels of performance compare with the SDPLs for other States…;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47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b="1" err="1">
                          <a:solidFill>
                            <a:sysClr val="windowText" lastClr="000000"/>
                          </a:solidFill>
                        </a:rPr>
                        <a:t>ee</a:t>
                      </a:r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  <a:highlight>
                            <a:srgbClr val="00FF00"/>
                          </a:highlight>
                        </a:rPr>
                        <a:t>be higher than the average actual levels of performance of the 2 most recently completed program years</a:t>
                      </a:r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, except in the case of unanticipated circumstances that require revisions…;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7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(ff)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take into account the extent to which the SDPLs advance [ADE’s] goals…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258278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C7681C9-8F5A-519E-042F-BA8B28763EB3}"/>
              </a:ext>
            </a:extLst>
          </p:cNvPr>
          <p:cNvSpPr/>
          <p:nvPr/>
        </p:nvSpPr>
        <p:spPr>
          <a:xfrm>
            <a:off x="0" y="0"/>
            <a:ext cx="12192000" cy="6877050"/>
          </a:xfrm>
          <a:custGeom>
            <a:avLst/>
            <a:gdLst>
              <a:gd name="connsiteX0" fmla="*/ 1117600 w 12192000"/>
              <a:gd name="connsiteY0" fmla="*/ 4543425 h 6858000"/>
              <a:gd name="connsiteX1" fmla="*/ 1117600 w 12192000"/>
              <a:gd name="connsiteY1" fmla="*/ 5514975 h 6858000"/>
              <a:gd name="connsiteX2" fmla="*/ 9337993 w 12192000"/>
              <a:gd name="connsiteY2" fmla="*/ 5514975 h 6858000"/>
              <a:gd name="connsiteX3" fmla="*/ 9337993 w 12192000"/>
              <a:gd name="connsiteY3" fmla="*/ 454342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17600" y="4543425"/>
                </a:moveTo>
                <a:lnTo>
                  <a:pt x="1117600" y="5514975"/>
                </a:lnTo>
                <a:lnTo>
                  <a:pt x="9337993" y="5514975"/>
                </a:lnTo>
                <a:lnTo>
                  <a:pt x="9337993" y="454342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BDB67A-24D8-F3F1-FFB4-E1995703F143}"/>
              </a:ext>
            </a:extLst>
          </p:cNvPr>
          <p:cNvSpPr/>
          <p:nvPr/>
        </p:nvSpPr>
        <p:spPr>
          <a:xfrm>
            <a:off x="838200" y="2632724"/>
            <a:ext cx="4667250" cy="1611601"/>
          </a:xfrm>
          <a:prstGeom prst="roundRect">
            <a:avLst>
              <a:gd name="adj" fmla="val 898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Montserrat" pitchFamily="2" charset="0"/>
              </a:rPr>
              <a:t>This is the “performance floor”, the minimum target for FY 2024 and the baseline on which the next four years of performance targets are based</a:t>
            </a:r>
          </a:p>
        </p:txBody>
      </p:sp>
    </p:spTree>
    <p:extLst>
      <p:ext uri="{BB962C8B-B14F-4D97-AF65-F5344CB8AC3E}">
        <p14:creationId xmlns:p14="http://schemas.microsoft.com/office/powerpoint/2010/main" val="11206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56AA2E-3AB8-945C-E2AE-05EF8AFDD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Requirements are established in §113(b)(3)(a)(</a:t>
            </a:r>
            <a:r>
              <a:rPr lang="en-US" sz="2400" err="1"/>
              <a:t>i</a:t>
            </a:r>
            <a:r>
              <a:rPr lang="en-US" sz="2400"/>
              <a:t>)(III) of Perkins V: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1D9809-FF5E-FA0F-772C-2DC8F8B0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Setting SDLP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23C845-4BDA-66E6-376D-0789A5D5A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27904"/>
              </p:ext>
            </p:extLst>
          </p:nvPr>
        </p:nvGraphicFramePr>
        <p:xfrm>
          <a:off x="1117600" y="2036647"/>
          <a:ext cx="8220393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18">
                  <a:extLst>
                    <a:ext uri="{9D8B030D-6E8A-4147-A177-3AD203B41FA5}">
                      <a16:colId xmlns:a16="http://schemas.microsoft.com/office/drawing/2014/main" val="2565269522"/>
                    </a:ext>
                  </a:extLst>
                </a:gridCol>
                <a:gridCol w="7597775">
                  <a:extLst>
                    <a:ext uri="{9D8B030D-6E8A-4147-A177-3AD203B41FA5}">
                      <a16:colId xmlns:a16="http://schemas.microsoft.com/office/drawing/2014/main" val="301860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(aa)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ysClr val="windowText" lastClr="000000"/>
                          </a:solidFill>
                        </a:rPr>
                        <a:t>be expressed in a percentage or numerical form, so as to be objective, quantifiable, and measurable;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22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(bb)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require the state to continually make meaningful progress toward improving the performance of all CTE students…;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3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(cc)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have been subject to the public comment process…and [ADE] has provided a written response;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02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(dd)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take into account how the levels of performance compare with the SDPLs for other States…;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47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b="1" err="1">
                          <a:solidFill>
                            <a:sysClr val="windowText" lastClr="000000"/>
                          </a:solidFill>
                        </a:rPr>
                        <a:t>ee</a:t>
                      </a:r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be higher than the average actual levels of performance of the 2 most recently completed program years, </a:t>
                      </a:r>
                      <a:r>
                        <a:rPr lang="en-US">
                          <a:solidFill>
                            <a:sysClr val="windowText" lastClr="000000"/>
                          </a:solidFill>
                          <a:highlight>
                            <a:srgbClr val="00FF00"/>
                          </a:highlight>
                        </a:rPr>
                        <a:t>except in the case of unanticipated circumstances that require revisions…;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7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ysClr val="windowText" lastClr="000000"/>
                          </a:solidFill>
                        </a:rPr>
                        <a:t>(ff)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take into account the extent to which the SDPLs advance [ADE’s] goals…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258278"/>
                  </a:ext>
                </a:extLst>
              </a:tr>
            </a:tbl>
          </a:graphicData>
        </a:graphic>
      </p:graphicFrame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A00A724-B976-1FC0-9A14-68D45601074B}"/>
              </a:ext>
            </a:extLst>
          </p:cNvPr>
          <p:cNvSpPr/>
          <p:nvPr/>
        </p:nvSpPr>
        <p:spPr>
          <a:xfrm>
            <a:off x="0" y="0"/>
            <a:ext cx="12192000" cy="6877050"/>
          </a:xfrm>
          <a:custGeom>
            <a:avLst/>
            <a:gdLst>
              <a:gd name="connsiteX0" fmla="*/ 1117600 w 12192000"/>
              <a:gd name="connsiteY0" fmla="*/ 4543425 h 6858000"/>
              <a:gd name="connsiteX1" fmla="*/ 1117600 w 12192000"/>
              <a:gd name="connsiteY1" fmla="*/ 5514975 h 6858000"/>
              <a:gd name="connsiteX2" fmla="*/ 9337993 w 12192000"/>
              <a:gd name="connsiteY2" fmla="*/ 5514975 h 6858000"/>
              <a:gd name="connsiteX3" fmla="*/ 9337993 w 12192000"/>
              <a:gd name="connsiteY3" fmla="*/ 454342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17600" y="4543425"/>
                </a:moveTo>
                <a:lnTo>
                  <a:pt x="1117600" y="5514975"/>
                </a:lnTo>
                <a:lnTo>
                  <a:pt x="9337993" y="5514975"/>
                </a:lnTo>
                <a:lnTo>
                  <a:pt x="9337993" y="454342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7D0470-3789-3C56-2871-7E895F74CC5A}"/>
              </a:ext>
            </a:extLst>
          </p:cNvPr>
          <p:cNvSpPr/>
          <p:nvPr/>
        </p:nvSpPr>
        <p:spPr>
          <a:xfrm>
            <a:off x="4981575" y="1626899"/>
            <a:ext cx="6762750" cy="2787419"/>
          </a:xfrm>
          <a:prstGeom prst="roundRect">
            <a:avLst>
              <a:gd name="adj" fmla="val 898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>
                <a:latin typeface="Montserrat"/>
              </a:rPr>
              <a:t>Arizona can revise the SDPL if unanticipated circumstances arise or </a:t>
            </a:r>
            <a:r>
              <a:rPr lang="en-US" u="sng">
                <a:latin typeface="Montserrat"/>
              </a:rPr>
              <a:t>changes occur related to improvements in data or measurement approaches</a:t>
            </a:r>
            <a:r>
              <a:rPr lang="en-US">
                <a:latin typeface="Montserrat"/>
              </a:rPr>
              <a:t>,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>
                <a:latin typeface="Montserrat"/>
              </a:rPr>
              <a:t>New academic 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>
                <a:latin typeface="Montserrat"/>
              </a:rPr>
              <a:t>Improved approach to collecting data that increases validity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</a:rPr>
              <a:t>Poor or incomplete data from one or both of the 2 most recently completed program years</a:t>
            </a:r>
          </a:p>
        </p:txBody>
      </p:sp>
    </p:spTree>
    <p:extLst>
      <p:ext uri="{BB962C8B-B14F-4D97-AF65-F5344CB8AC3E}">
        <p14:creationId xmlns:p14="http://schemas.microsoft.com/office/powerpoint/2010/main" val="31170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ontserrat"/>
              </a:rPr>
              <a:t>Based on the four-year adjusted cohort graduation rate defined in Every Student Succeeds Act (ESSA) </a:t>
            </a:r>
            <a:endParaRPr lang="en-US"/>
          </a:p>
          <a:p>
            <a:r>
              <a:rPr lang="en-US">
                <a:latin typeface="Montserrat"/>
              </a:rPr>
              <a:t>No changes to Perkins definition or calculation</a:t>
            </a:r>
          </a:p>
          <a:p>
            <a:pPr marL="0" indent="0">
              <a:buNone/>
            </a:pPr>
            <a:endParaRPr lang="en-US"/>
          </a:p>
          <a:p>
            <a:r>
              <a:rPr lang="en-US" b="1">
                <a:latin typeface="Montserrat"/>
              </a:rPr>
              <a:t>Numerator: </a:t>
            </a:r>
            <a:r>
              <a:rPr lang="en-US">
                <a:latin typeface="Montserrat"/>
              </a:rPr>
              <a:t>Number of CTE concentrators who graduate with their cohort in the reporting year.</a:t>
            </a:r>
          </a:p>
          <a:p>
            <a:r>
              <a:rPr lang="en-US" b="1">
                <a:latin typeface="Montserrat"/>
              </a:rPr>
              <a:t>Denominator: </a:t>
            </a:r>
            <a:r>
              <a:rPr lang="en-US">
                <a:latin typeface="Montserrat"/>
              </a:rPr>
              <a:t>Number of CTE concentrators in the cohort in the reporting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1S1 Graduation Rate</a:t>
            </a:r>
          </a:p>
        </p:txBody>
      </p:sp>
    </p:spTree>
    <p:extLst>
      <p:ext uri="{BB962C8B-B14F-4D97-AF65-F5344CB8AC3E}">
        <p14:creationId xmlns:p14="http://schemas.microsoft.com/office/powerpoint/2010/main" val="36307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1S1 Graduation Rate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CE096-21FB-7906-7C02-BE90B4ABD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53091"/>
              </p:ext>
            </p:extLst>
          </p:nvPr>
        </p:nvGraphicFramePr>
        <p:xfrm>
          <a:off x="352424" y="1462088"/>
          <a:ext cx="11458575" cy="18145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5273">
                  <a:extLst>
                    <a:ext uri="{9D8B030D-6E8A-4147-A177-3AD203B41FA5}">
                      <a16:colId xmlns:a16="http://schemas.microsoft.com/office/drawing/2014/main" val="2393309343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074092336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31818966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65497581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880131063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257162139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555968961"/>
                    </a:ext>
                  </a:extLst>
                </a:gridCol>
              </a:tblGrid>
              <a:tr h="65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2020-2021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2021-2022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2022-2023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2023-2024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2024-2025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2025-2026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2026-2027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571420"/>
                  </a:ext>
                </a:extLst>
              </a:tr>
              <a:tr h="539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95.05%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94.44%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96.03%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96.06%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96.09%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96.11%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96.14%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660131"/>
                  </a:ext>
                </a:extLst>
              </a:tr>
              <a:tr h="625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90%: 86.45%</a:t>
                      </a:r>
                      <a:endParaRPr lang="en-US" sz="1400" b="0" i="1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90%: 86.48%</a:t>
                      </a:r>
                      <a:endParaRPr lang="en-US" sz="1400" b="0" i="1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90%: 86.5%</a:t>
                      </a:r>
                      <a:endParaRPr lang="en-US" sz="1400" b="0" i="1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90%: 86.53%</a:t>
                      </a:r>
                      <a:endParaRPr lang="en-US" sz="1400" b="0" i="1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5381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EE823E6-09F2-DD49-A6E4-7F9E07512CB9}"/>
              </a:ext>
            </a:extLst>
          </p:cNvPr>
          <p:cNvSpPr txBox="1"/>
          <p:nvPr/>
        </p:nvSpPr>
        <p:spPr>
          <a:xfrm>
            <a:off x="6505573" y="3419476"/>
            <a:ext cx="5200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Performance floor is 95.24%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Proposed targets place CTE target 10% greater than ESSA </a:t>
            </a:r>
            <a:r>
              <a:rPr lang="en-US" u="sng">
                <a:latin typeface="Montserrat" pitchFamily="2" charset="0"/>
              </a:rPr>
              <a:t>targets</a:t>
            </a:r>
            <a:r>
              <a:rPr lang="en-US">
                <a:latin typeface="Montserrat" pitchFamily="2" charset="0"/>
              </a:rPr>
              <a:t> over 4 years.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BDE6BF-58F9-4BD2-827B-80610BBFD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713565"/>
              </p:ext>
            </p:extLst>
          </p:nvPr>
        </p:nvGraphicFramePr>
        <p:xfrm>
          <a:off x="381001" y="3276600"/>
          <a:ext cx="599122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1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Removal of cohort year in calculation</a:t>
            </a:r>
          </a:p>
          <a:p>
            <a:pPr marL="0" indent="0">
              <a:buNone/>
            </a:pPr>
            <a:endParaRPr lang="en-US" b="1">
              <a:solidFill>
                <a:srgbClr val="CB6015"/>
              </a:solidFill>
              <a:latin typeface="Montserrat"/>
            </a:endParaRPr>
          </a:p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  <a:latin typeface="Montserrat"/>
              </a:rPr>
              <a:t>Existing Definition/Calculation</a:t>
            </a:r>
          </a:p>
          <a:p>
            <a:r>
              <a:rPr lang="en-US" b="1"/>
              <a:t>Numerator: </a:t>
            </a:r>
            <a:r>
              <a:rPr lang="en-US"/>
              <a:t>Number of CTE concentrators </a:t>
            </a:r>
            <a:r>
              <a:rPr lang="en-US">
                <a:highlight>
                  <a:srgbClr val="FFFF00"/>
                </a:highlight>
              </a:rPr>
              <a:t>in the reporting year cohort </a:t>
            </a:r>
            <a:r>
              <a:rPr lang="en-US"/>
              <a:t>who met or exceeded all the reading standards measured on a State Reading Assessment </a:t>
            </a:r>
            <a:r>
              <a:rPr lang="en-US">
                <a:highlight>
                  <a:srgbClr val="FFFF00"/>
                </a:highlight>
              </a:rPr>
              <a:t>test</a:t>
            </a:r>
            <a:r>
              <a:rPr lang="en-US"/>
              <a:t> and left secondary education in the reporting year.</a:t>
            </a:r>
          </a:p>
          <a:p>
            <a:r>
              <a:rPr lang="en-US" b="1"/>
              <a:t>Denominator: </a:t>
            </a:r>
            <a:r>
              <a:rPr lang="en-US"/>
              <a:t>Number of CTE concentrators </a:t>
            </a:r>
            <a:r>
              <a:rPr lang="en-US">
                <a:highlight>
                  <a:srgbClr val="FFFF00"/>
                </a:highlight>
              </a:rPr>
              <a:t>in the reporting year cohort </a:t>
            </a:r>
            <a:r>
              <a:rPr lang="en-US"/>
              <a:t>who took a State Reading Assessment </a:t>
            </a:r>
            <a:r>
              <a:rPr lang="en-US">
                <a:highlight>
                  <a:srgbClr val="FFFF00"/>
                </a:highlight>
              </a:rPr>
              <a:t>test</a:t>
            </a:r>
            <a:r>
              <a:rPr lang="en-US"/>
              <a:t> and left secondary education in the reporting year.</a:t>
            </a:r>
          </a:p>
          <a:p>
            <a:pPr marL="0" indent="0">
              <a:buNone/>
            </a:pPr>
            <a:endParaRPr lang="en-US" b="1">
              <a:solidFill>
                <a:srgbClr val="CB6015"/>
              </a:solidFill>
              <a:latin typeface="Montserrat"/>
            </a:endParaRPr>
          </a:p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  <a:latin typeface="Montserrat"/>
              </a:rPr>
              <a:t>Existing Definition/Calculation</a:t>
            </a:r>
          </a:p>
          <a:p>
            <a:r>
              <a:rPr lang="en-US" b="1"/>
              <a:t>Numerator: </a:t>
            </a:r>
            <a:r>
              <a:rPr lang="en-US"/>
              <a:t>Number of CTE concentrators who met or exceeded all the reading standards measured on a State Reading Assessment and left secondary education in the reporting year.</a:t>
            </a:r>
          </a:p>
          <a:p>
            <a:r>
              <a:rPr lang="en-US" b="1"/>
              <a:t>Denominator: </a:t>
            </a:r>
            <a:r>
              <a:rPr lang="en-US"/>
              <a:t>Number of CTE concentrators who took a State Reading Assessment and left secondary education in the reporting year.</a:t>
            </a:r>
          </a:p>
          <a:p>
            <a:pPr marL="0" indent="0">
              <a:buNone/>
            </a:pPr>
            <a:endParaRPr lang="en-US" b="1">
              <a:solidFill>
                <a:srgbClr val="CB6015"/>
              </a:solidFill>
              <a:latin typeface="Montserrat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2S1 Reading/ELA Proficiency</a:t>
            </a:r>
          </a:p>
        </p:txBody>
      </p:sp>
    </p:spTree>
    <p:extLst>
      <p:ext uri="{BB962C8B-B14F-4D97-AF65-F5344CB8AC3E}">
        <p14:creationId xmlns:p14="http://schemas.microsoft.com/office/powerpoint/2010/main" val="27644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DD467-F7F9-50A5-BBEA-456534B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2S1 Reading/ELA Proficiency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476F-D0FF-F6C0-E156-920EEDC0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34083"/>
              </p:ext>
            </p:extLst>
          </p:nvPr>
        </p:nvGraphicFramePr>
        <p:xfrm>
          <a:off x="352424" y="1462088"/>
          <a:ext cx="11458575" cy="18145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5273">
                  <a:extLst>
                    <a:ext uri="{9D8B030D-6E8A-4147-A177-3AD203B41FA5}">
                      <a16:colId xmlns:a16="http://schemas.microsoft.com/office/drawing/2014/main" val="2393309343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074092336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31818966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65497581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880131063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257162139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555968961"/>
                    </a:ext>
                  </a:extLst>
                </a:gridCol>
              </a:tblGrid>
              <a:tr h="65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2020-2021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2021-2022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2022-2023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2023-2024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2024-2025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2025-2026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2026-2027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571420"/>
                  </a:ext>
                </a:extLst>
              </a:tr>
              <a:tr h="539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49.21%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35.73%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44.17%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47.71%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51.25%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54.79%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58.33%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660131"/>
                  </a:ext>
                </a:extLst>
              </a:tr>
              <a:tr h="625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90%: 42.94%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90%: 46.13%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90%: 49.31%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90%: 52.50%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5381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603DF9-F6E8-3995-2704-987739FD589C}"/>
              </a:ext>
            </a:extLst>
          </p:cNvPr>
          <p:cNvSpPr txBox="1"/>
          <p:nvPr/>
        </p:nvSpPr>
        <p:spPr>
          <a:xfrm>
            <a:off x="6505573" y="3419476"/>
            <a:ext cx="5200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Performance floor is 39.95%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Proposed targets place CTE target on par with ESSA </a:t>
            </a:r>
            <a:r>
              <a:rPr lang="en-US" u="sng">
                <a:latin typeface="Montserrat" pitchFamily="2" charset="0"/>
              </a:rPr>
              <a:t>targets</a:t>
            </a:r>
            <a:r>
              <a:rPr lang="en-US">
                <a:latin typeface="Montserrat" pitchFamily="2" charset="0"/>
              </a:rPr>
              <a:t> over 4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Actual performance for CTE concentrators is roughly aligned to statewide performance in 2021 and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Based on those two years’ available data, state performance is 5% less than ESSA target, CTE is 10% below ESSA target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8057AD-E7DE-4B38-B000-15ACA0FCF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888484"/>
              </p:ext>
            </p:extLst>
          </p:nvPr>
        </p:nvGraphicFramePr>
        <p:xfrm>
          <a:off x="352423" y="3340536"/>
          <a:ext cx="5993947" cy="329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0B5F5C-AC68-861E-9DE9-013BAF71E879}"/>
              </a:ext>
            </a:extLst>
          </p:cNvPr>
          <p:cNvCxnSpPr/>
          <p:nvPr/>
        </p:nvCxnSpPr>
        <p:spPr>
          <a:xfrm>
            <a:off x="1928814" y="6498429"/>
            <a:ext cx="245268" cy="0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Removal of cohort year in calculation</a:t>
            </a:r>
          </a:p>
          <a:p>
            <a:pPr marL="0" indent="0">
              <a:buNone/>
            </a:pPr>
            <a:endParaRPr lang="en-US" b="1">
              <a:solidFill>
                <a:srgbClr val="CB6015"/>
              </a:solidFill>
              <a:latin typeface="Montserrat"/>
            </a:endParaRPr>
          </a:p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  <a:latin typeface="Montserrat"/>
              </a:rPr>
              <a:t>Existing Definition/Calculation</a:t>
            </a:r>
          </a:p>
          <a:p>
            <a:r>
              <a:rPr lang="en-US" b="1"/>
              <a:t>Numerator: </a:t>
            </a:r>
            <a:r>
              <a:rPr lang="en-US"/>
              <a:t>Number of CTE concentrators </a:t>
            </a:r>
            <a:r>
              <a:rPr lang="en-US">
                <a:highlight>
                  <a:srgbClr val="FFFF00"/>
                </a:highlight>
              </a:rPr>
              <a:t>in the reporting year cohort</a:t>
            </a:r>
            <a:r>
              <a:rPr lang="en-US"/>
              <a:t> who met or exceeded all the mathematics standards measured on a State Mathematics Assessment </a:t>
            </a:r>
            <a:r>
              <a:rPr lang="en-US">
                <a:highlight>
                  <a:srgbClr val="FFFF00"/>
                </a:highlight>
              </a:rPr>
              <a:t>test</a:t>
            </a:r>
            <a:r>
              <a:rPr lang="en-US"/>
              <a:t> and left secondary education in the reporting year.</a:t>
            </a:r>
          </a:p>
          <a:p>
            <a:r>
              <a:rPr lang="en-US" b="1"/>
              <a:t>Denominator: </a:t>
            </a:r>
            <a:r>
              <a:rPr lang="en-US"/>
              <a:t>Number of CTE concentrators </a:t>
            </a:r>
            <a:r>
              <a:rPr lang="en-US">
                <a:highlight>
                  <a:srgbClr val="FFFF00"/>
                </a:highlight>
              </a:rPr>
              <a:t>in the reporting year cohort</a:t>
            </a:r>
            <a:r>
              <a:rPr lang="en-US"/>
              <a:t> who took a State Mathematics Assessment </a:t>
            </a:r>
            <a:r>
              <a:rPr lang="en-US">
                <a:highlight>
                  <a:srgbClr val="FFFF00"/>
                </a:highlight>
              </a:rPr>
              <a:t>test</a:t>
            </a:r>
            <a:r>
              <a:rPr lang="en-US"/>
              <a:t> and left secondary education in the reporting year.</a:t>
            </a:r>
          </a:p>
          <a:p>
            <a:pPr marL="0" indent="0">
              <a:buNone/>
            </a:pPr>
            <a:endParaRPr lang="en-US" b="1">
              <a:solidFill>
                <a:srgbClr val="CB6015"/>
              </a:solidFill>
              <a:latin typeface="Montserrat"/>
            </a:endParaRPr>
          </a:p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  <a:latin typeface="Montserrat"/>
              </a:rPr>
              <a:t>Existing Definition/Calculation</a:t>
            </a:r>
          </a:p>
          <a:p>
            <a:r>
              <a:rPr lang="en-US" b="1"/>
              <a:t>Numerator: </a:t>
            </a:r>
            <a:r>
              <a:rPr lang="en-US"/>
              <a:t>Number of CTE concentrators who met or exceeded all the Mathematics standards measured on a State Mathematics Assessment and left secondary education in the reporting year.</a:t>
            </a:r>
          </a:p>
          <a:p>
            <a:r>
              <a:rPr lang="en-US" b="1"/>
              <a:t>Denominator: </a:t>
            </a:r>
            <a:r>
              <a:rPr lang="en-US"/>
              <a:t>Number of CTE concentrators who took a State Mathematics Assessment and left secondary education in the reporting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2S2 Mathematics Proficiency</a:t>
            </a:r>
          </a:p>
        </p:txBody>
      </p:sp>
    </p:spTree>
    <p:extLst>
      <p:ext uri="{BB962C8B-B14F-4D97-AF65-F5344CB8AC3E}">
        <p14:creationId xmlns:p14="http://schemas.microsoft.com/office/powerpoint/2010/main" val="36174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ocument with text on it&#10;&#10;Description automatically generated">
            <a:extLst>
              <a:ext uri="{FF2B5EF4-FFF2-40B4-BE49-F238E27FC236}">
                <a16:creationId xmlns:a16="http://schemas.microsoft.com/office/drawing/2014/main" id="{D3B98A3D-8F52-6DD8-3B8B-36D7D7685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48" y="1454674"/>
            <a:ext cx="3907027" cy="4705150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4692EE-7568-BC9D-575A-6FC2F735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553"/>
            <a:ext cx="10515600" cy="640688"/>
          </a:xfrm>
        </p:spPr>
        <p:txBody>
          <a:bodyPr/>
          <a:lstStyle/>
          <a:p>
            <a:r>
              <a:rPr lang="en-US">
                <a:latin typeface="Montserrat"/>
              </a:rPr>
              <a:t>New or Updated Technical Standards  for 2024 </a:t>
            </a:r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89B966-CA2F-E109-DF29-5821725A2D20}"/>
              </a:ext>
            </a:extLst>
          </p:cNvPr>
          <p:cNvSpPr>
            <a:spLocks noGrp="1"/>
          </p:cNvSpPr>
          <p:nvPr/>
        </p:nvSpPr>
        <p:spPr>
          <a:xfrm>
            <a:off x="4756335" y="1538021"/>
            <a:ext cx="7122542" cy="4699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Montserrat"/>
              </a:rPr>
              <a:t>Automotive Collision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Culinary Arts</a:t>
            </a:r>
          </a:p>
          <a:p>
            <a:pPr marL="0" indent="0">
              <a:buNone/>
            </a:pPr>
            <a:r>
              <a:rPr lang="en-US" sz="2400" b="1">
                <a:latin typeface="Montserrat"/>
              </a:rPr>
              <a:t>Diesel Engine</a:t>
            </a:r>
          </a:p>
          <a:p>
            <a:pPr marL="0" indent="0">
              <a:buNone/>
            </a:pPr>
            <a:r>
              <a:rPr lang="en-US" sz="2400">
                <a:latin typeface="Montserrat"/>
              </a:rPr>
              <a:t>Early Childhood Education</a:t>
            </a:r>
          </a:p>
          <a:p>
            <a:pPr marL="0" indent="0">
              <a:buNone/>
            </a:pPr>
            <a:r>
              <a:rPr lang="en-US" sz="2400" b="1">
                <a:latin typeface="Montserrat"/>
              </a:rPr>
              <a:t>Energy Systems</a:t>
            </a:r>
          </a:p>
          <a:p>
            <a:r>
              <a:rPr lang="en-US" sz="2400">
                <a:latin typeface="Montserrat"/>
              </a:rPr>
              <a:t>Fashion Design and  Merchandising</a:t>
            </a:r>
          </a:p>
          <a:p>
            <a:r>
              <a:rPr lang="en-US" sz="2400" b="1">
                <a:latin typeface="Montserrat"/>
              </a:rPr>
              <a:t>Heating, Ventilation, and  Air Conditioning </a:t>
            </a:r>
          </a:p>
          <a:p>
            <a:pPr marL="0" indent="0">
              <a:buNone/>
            </a:pPr>
            <a:r>
              <a:rPr lang="en-US" sz="2400">
                <a:latin typeface="Montserrat"/>
              </a:rPr>
              <a:t>Heavy Industrial Maintenance</a:t>
            </a:r>
          </a:p>
          <a:p>
            <a:r>
              <a:rPr lang="en-US" sz="2400" b="1">
                <a:latin typeface="Montserrat"/>
              </a:rPr>
              <a:t>Music and Audio Production</a:t>
            </a:r>
          </a:p>
          <a:p>
            <a:pPr marL="0" indent="0">
              <a:buNone/>
            </a:pPr>
            <a:r>
              <a:rPr lang="en-US" sz="2400">
                <a:latin typeface="Montserrat"/>
              </a:rPr>
              <a:t>Network Security</a:t>
            </a:r>
          </a:p>
          <a:p>
            <a:pPr marL="0" indent="0">
              <a:buNone/>
            </a:pPr>
            <a:r>
              <a:rPr lang="en-US" sz="2400" b="1">
                <a:latin typeface="Montserrat"/>
              </a:rPr>
              <a:t>Plumbing </a:t>
            </a:r>
          </a:p>
          <a:p>
            <a:r>
              <a:rPr lang="en-US" sz="2400">
                <a:latin typeface="Montserrat"/>
              </a:rPr>
              <a:t>Software and  App Design</a:t>
            </a:r>
          </a:p>
          <a:p>
            <a:endParaRPr lang="en-US" sz="2400">
              <a:latin typeface="Montserrat"/>
            </a:endParaRPr>
          </a:p>
          <a:p>
            <a:endParaRPr lang="en-US" sz="2400">
              <a:latin typeface="Montserrat"/>
            </a:endParaRPr>
          </a:p>
          <a:p>
            <a:endParaRPr lang="en-US" sz="20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89173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DD467-F7F9-50A5-BBEA-456534B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2S2 Mathematics Proficiency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476F-D0FF-F6C0-E156-920EEDC0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31845"/>
              </p:ext>
            </p:extLst>
          </p:nvPr>
        </p:nvGraphicFramePr>
        <p:xfrm>
          <a:off x="352424" y="1462088"/>
          <a:ext cx="11458575" cy="18145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5273">
                  <a:extLst>
                    <a:ext uri="{9D8B030D-6E8A-4147-A177-3AD203B41FA5}">
                      <a16:colId xmlns:a16="http://schemas.microsoft.com/office/drawing/2014/main" val="2393309343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074092336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31818966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65497581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880131063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257162139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555968961"/>
                    </a:ext>
                  </a:extLst>
                </a:gridCol>
              </a:tblGrid>
              <a:tr h="65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2020-2021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2021-2022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2022-2023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2023-2024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2024-2025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2025-2026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2026-2027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571420"/>
                  </a:ext>
                </a:extLst>
              </a:tr>
              <a:tr h="539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53.17%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47.09%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38.54%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43.32%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48.10%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52.89%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57.67%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660131"/>
                  </a:ext>
                </a:extLst>
              </a:tr>
              <a:tr h="625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38.99%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43.29%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47.60%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51.90%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5381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603DF9-F6E8-3995-2704-987739FD589C}"/>
              </a:ext>
            </a:extLst>
          </p:cNvPr>
          <p:cNvSpPr txBox="1"/>
          <p:nvPr/>
        </p:nvSpPr>
        <p:spPr>
          <a:xfrm>
            <a:off x="6505573" y="3419476"/>
            <a:ext cx="5200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Performance floor is 42.82%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Proposed targets place CTE target on par with ESSA </a:t>
            </a:r>
            <a:r>
              <a:rPr lang="en-US" u="sng">
                <a:latin typeface="Montserrat" pitchFamily="2" charset="0"/>
              </a:rPr>
              <a:t>targets</a:t>
            </a:r>
            <a:r>
              <a:rPr lang="en-US">
                <a:latin typeface="Montserrat" pitchFamily="2" charset="0"/>
              </a:rPr>
              <a:t> over 4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Actual performance for CTE concentrators is roughly aligned to statewide performance in 2021 and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Based on those two years’ available data, state performance is 35% less than ESSA target, CTE is 8% above ESSA target (but 1% below ESSA if including 2023)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1BE9EA-FAEE-41DE-B3FF-6B4838224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73678"/>
              </p:ext>
            </p:extLst>
          </p:nvPr>
        </p:nvGraphicFramePr>
        <p:xfrm>
          <a:off x="352424" y="3428999"/>
          <a:ext cx="5819776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784E05-88F7-A2EE-77AD-BAFDB7C1B899}"/>
              </a:ext>
            </a:extLst>
          </p:cNvPr>
          <p:cNvCxnSpPr/>
          <p:nvPr/>
        </p:nvCxnSpPr>
        <p:spPr>
          <a:xfrm>
            <a:off x="1845470" y="6474616"/>
            <a:ext cx="245268" cy="0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Removal of cohort year from calculation</a:t>
            </a:r>
          </a:p>
          <a:p>
            <a:r>
              <a:rPr lang="en-US"/>
              <a:t>Extenuating circumstances allow us to bypass the performance floor requirement (substantially new science assessment)</a:t>
            </a:r>
          </a:p>
          <a:p>
            <a:pPr marL="0" indent="0">
              <a:buNone/>
            </a:pPr>
            <a:endParaRPr lang="en-US"/>
          </a:p>
          <a:p>
            <a:r>
              <a:rPr lang="en-US" b="1"/>
              <a:t>Numerator: </a:t>
            </a:r>
            <a:r>
              <a:rPr lang="en-US"/>
              <a:t>Number of CTE concentrators in the reporting year cohort who met or exceeded all the science standards measured on a State Science Assessment and left secondary education in the reporting year.</a:t>
            </a:r>
          </a:p>
          <a:p>
            <a:r>
              <a:rPr lang="en-US" b="1"/>
              <a:t>Denominator: </a:t>
            </a:r>
            <a:r>
              <a:rPr lang="en-US"/>
              <a:t>Number of CTE concentrators who took a State Science Assessment and left secondary education in the reporting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2S3 Science Proficiency</a:t>
            </a:r>
          </a:p>
        </p:txBody>
      </p:sp>
    </p:spTree>
    <p:extLst>
      <p:ext uri="{BB962C8B-B14F-4D97-AF65-F5344CB8AC3E}">
        <p14:creationId xmlns:p14="http://schemas.microsoft.com/office/powerpoint/2010/main" val="6141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DD467-F7F9-50A5-BBEA-456534B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2S3 Science Proficiency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476F-D0FF-F6C0-E156-920EEDC0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0879"/>
              </p:ext>
            </p:extLst>
          </p:nvPr>
        </p:nvGraphicFramePr>
        <p:xfrm>
          <a:off x="352424" y="1462088"/>
          <a:ext cx="11458575" cy="18145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5273">
                  <a:extLst>
                    <a:ext uri="{9D8B030D-6E8A-4147-A177-3AD203B41FA5}">
                      <a16:colId xmlns:a16="http://schemas.microsoft.com/office/drawing/2014/main" val="2393309343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074092336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31818966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65497581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880131063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257162139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555968961"/>
                    </a:ext>
                  </a:extLst>
                </a:gridCol>
              </a:tblGrid>
              <a:tr h="65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2020-2021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2021-2022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2022-2023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2023-2024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2024-2025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2025-2026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2026-2027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571420"/>
                  </a:ext>
                </a:extLst>
              </a:tr>
              <a:tr h="539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42.20%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47.82%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22.11%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24.08%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26.06%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28.03%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30.00%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660131"/>
                  </a:ext>
                </a:extLst>
              </a:tr>
              <a:tr h="625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21.67%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23.45%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25.22%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27%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5381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603DF9-F6E8-3995-2704-987739FD589C}"/>
              </a:ext>
            </a:extLst>
          </p:cNvPr>
          <p:cNvSpPr txBox="1"/>
          <p:nvPr/>
        </p:nvSpPr>
        <p:spPr>
          <a:xfrm>
            <a:off x="352424" y="3419476"/>
            <a:ext cx="1139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Performance floor is 34.97%, but this may be bypassed due to new science assessment (AzSCI)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Proposed targets are set by establishing a goal and working towards goal.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Only one year of data available for AzSCI – actual state performance in 2022 is 20%.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D47AE2E9-8227-3BA6-D52D-259ACC599AB2}"/>
              </a:ext>
            </a:extLst>
          </p:cNvPr>
          <p:cNvSpPr/>
          <p:nvPr/>
        </p:nvSpPr>
        <p:spPr>
          <a:xfrm rot="19127740">
            <a:off x="5759115" y="1012634"/>
            <a:ext cx="839800" cy="613156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72995F-9D47-E00B-3FBC-A62E65342DA1}"/>
              </a:ext>
            </a:extLst>
          </p:cNvPr>
          <p:cNvSpPr/>
          <p:nvPr/>
        </p:nvSpPr>
        <p:spPr>
          <a:xfrm>
            <a:off x="6333308" y="670344"/>
            <a:ext cx="2892988" cy="554613"/>
          </a:xfrm>
          <a:prstGeom prst="roundRect">
            <a:avLst>
              <a:gd name="adj" fmla="val 898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latin typeface="Montserrat" pitchFamily="2" charset="0"/>
              </a:rPr>
              <a:t>AzSCI data introduced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9F532-A37B-B146-97E0-709359DEFEA1}"/>
              </a:ext>
            </a:extLst>
          </p:cNvPr>
          <p:cNvSpPr/>
          <p:nvPr/>
        </p:nvSpPr>
        <p:spPr>
          <a:xfrm>
            <a:off x="2569029" y="2675301"/>
            <a:ext cx="1158240" cy="5225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B52912-25DF-07CE-CDE8-249B749AE31A}"/>
              </a:ext>
            </a:extLst>
          </p:cNvPr>
          <p:cNvSpPr/>
          <p:nvPr/>
        </p:nvSpPr>
        <p:spPr>
          <a:xfrm>
            <a:off x="683623" y="2671900"/>
            <a:ext cx="1158240" cy="5225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No changes to Perkins definition or calculation</a:t>
            </a:r>
          </a:p>
          <a:p>
            <a:pPr marL="0" indent="0">
              <a:buNone/>
            </a:pPr>
            <a:endParaRPr lang="en-US"/>
          </a:p>
          <a:p>
            <a:r>
              <a:rPr lang="en-US" b="1"/>
              <a:t>Numerator: </a:t>
            </a:r>
            <a:r>
              <a:rPr lang="en-US"/>
              <a:t>Number of CTE concentrators who, in the second quarter after exiting from secondary education, were placed in postsecondary education or advanced training, in military service, in a service program that receives assistance through the National &amp; Community Service Act of 1990, in the Peace Corps, or employed.</a:t>
            </a:r>
          </a:p>
          <a:p>
            <a:r>
              <a:rPr lang="en-US" b="1"/>
              <a:t>Denominator: </a:t>
            </a:r>
            <a:r>
              <a:rPr lang="en-US"/>
              <a:t>Number of CTE concentrators who left secondary education in the reporting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3S1 Placement</a:t>
            </a:r>
          </a:p>
        </p:txBody>
      </p:sp>
    </p:spTree>
    <p:extLst>
      <p:ext uri="{BB962C8B-B14F-4D97-AF65-F5344CB8AC3E}">
        <p14:creationId xmlns:p14="http://schemas.microsoft.com/office/powerpoint/2010/main" val="13850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DD467-F7F9-50A5-BBEA-456534B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3S1 Placement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476F-D0FF-F6C0-E156-920EEDC0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9762"/>
              </p:ext>
            </p:extLst>
          </p:nvPr>
        </p:nvGraphicFramePr>
        <p:xfrm>
          <a:off x="352424" y="1462088"/>
          <a:ext cx="11458575" cy="18145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5273">
                  <a:extLst>
                    <a:ext uri="{9D8B030D-6E8A-4147-A177-3AD203B41FA5}">
                      <a16:colId xmlns:a16="http://schemas.microsoft.com/office/drawing/2014/main" val="2393309343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074092336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31818966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65497581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880131063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257162139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555968961"/>
                    </a:ext>
                  </a:extLst>
                </a:gridCol>
              </a:tblGrid>
              <a:tr h="65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2020-2021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2021-2022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2022-2023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2023-2024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2024-2025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2025-2026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2026-2027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571420"/>
                  </a:ext>
                </a:extLst>
              </a:tr>
              <a:tr h="539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69.79%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69.58%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70.62%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71.72%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72.81%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73.91%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75.00%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660131"/>
                  </a:ext>
                </a:extLst>
              </a:tr>
              <a:tr h="625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64.54%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65.53%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66.51%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67.5%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5381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603DF9-F6E8-3995-2704-987739FD589C}"/>
              </a:ext>
            </a:extLst>
          </p:cNvPr>
          <p:cNvSpPr txBox="1"/>
          <p:nvPr/>
        </p:nvSpPr>
        <p:spPr>
          <a:xfrm>
            <a:off x="6096000" y="3419475"/>
            <a:ext cx="5648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Performance floor is 70.1%.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Proposed targets are set by establishing a goal and working towards goal. Proposed targets are set assuming a goal of 75%, which maintains linear progression along current trend.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B4205D-C758-48B0-AB49-7598A1D95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374107"/>
              </p:ext>
            </p:extLst>
          </p:nvPr>
        </p:nvGraphicFramePr>
        <p:xfrm>
          <a:off x="352423" y="3419475"/>
          <a:ext cx="5508445" cy="312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4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No changes to Perkins definition or calculation</a:t>
            </a:r>
          </a:p>
          <a:p>
            <a:pPr marL="0" indent="0">
              <a:buNone/>
            </a:pPr>
            <a:endParaRPr lang="en-US"/>
          </a:p>
          <a:p>
            <a:r>
              <a:rPr lang="en-US" b="1"/>
              <a:t>Numerator: </a:t>
            </a:r>
            <a:r>
              <a:rPr lang="en-US"/>
              <a:t>Number of nontraditional CTE concentrators in a nontraditional program in the reporting year.</a:t>
            </a:r>
          </a:p>
          <a:p>
            <a:r>
              <a:rPr lang="en-US" b="1"/>
              <a:t>Denominator: </a:t>
            </a:r>
            <a:r>
              <a:rPr lang="en-US"/>
              <a:t>Number of CTE concentrators in a nontraditional program in the reporting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4S1 Nontraditional</a:t>
            </a:r>
          </a:p>
        </p:txBody>
      </p:sp>
    </p:spTree>
    <p:extLst>
      <p:ext uri="{BB962C8B-B14F-4D97-AF65-F5344CB8AC3E}">
        <p14:creationId xmlns:p14="http://schemas.microsoft.com/office/powerpoint/2010/main" val="9621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DD467-F7F9-50A5-BBEA-456534B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4S1 Nontraditional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476F-D0FF-F6C0-E156-920EEDC0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99626"/>
              </p:ext>
            </p:extLst>
          </p:nvPr>
        </p:nvGraphicFramePr>
        <p:xfrm>
          <a:off x="352424" y="1462088"/>
          <a:ext cx="11458575" cy="181451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5273">
                  <a:extLst>
                    <a:ext uri="{9D8B030D-6E8A-4147-A177-3AD203B41FA5}">
                      <a16:colId xmlns:a16="http://schemas.microsoft.com/office/drawing/2014/main" val="2393309343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074092336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31818966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65497581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880131063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257162139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555968961"/>
                    </a:ext>
                  </a:extLst>
                </a:gridCol>
              </a:tblGrid>
              <a:tr h="65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2020-2021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2021-2022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2022-2023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2023-2024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2024-2025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2025-2026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2026-2027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571420"/>
                  </a:ext>
                </a:extLst>
              </a:tr>
              <a:tr h="539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31.34%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31.11%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32.73%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32.80%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32.87%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32.93%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33.00%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660131"/>
                  </a:ext>
                </a:extLst>
              </a:tr>
              <a:tr h="6251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29.52%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29.58%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29.64%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29.7%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55381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603DF9-F6E8-3995-2704-987739FD589C}"/>
              </a:ext>
            </a:extLst>
          </p:cNvPr>
          <p:cNvSpPr txBox="1"/>
          <p:nvPr/>
        </p:nvSpPr>
        <p:spPr>
          <a:xfrm>
            <a:off x="6096000" y="3419476"/>
            <a:ext cx="5648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Performance floor is 31.92%.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33% target is minimum performance to maintain performance floor in the baseline year and increase year over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Proposed targets are set by establishing a goal and working towards goal. Proposed targets are set assuming a goal of 33%, which is an aggressive, yet realistic goal based on prior years’ actual performance.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88854D-BB7F-F760-A6E7-A578BCF58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157291"/>
              </p:ext>
            </p:extLst>
          </p:nvPr>
        </p:nvGraphicFramePr>
        <p:xfrm>
          <a:off x="352424" y="3419475"/>
          <a:ext cx="5551987" cy="312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6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754CC6-FA76-F8C6-8BAD-2B9B0BD9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98" y="1451552"/>
            <a:ext cx="9860902" cy="5015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  <a:latin typeface="Montserrat"/>
              </a:rPr>
              <a:t>Warm</a:t>
            </a:r>
          </a:p>
          <a:p>
            <a:r>
              <a:rPr lang="en-US">
                <a:latin typeface="Montserrat"/>
              </a:rPr>
              <a:t>What resonates with us is ….</a:t>
            </a:r>
            <a:endParaRPr lang="en-US"/>
          </a:p>
          <a:p>
            <a:r>
              <a:rPr lang="en-US">
                <a:latin typeface="Montserrat"/>
              </a:rPr>
              <a:t>The essential qualities are ...</a:t>
            </a:r>
          </a:p>
          <a:p>
            <a:r>
              <a:rPr lang="en-US">
                <a:latin typeface="Montserrat"/>
              </a:rPr>
              <a:t>The best bit was ...</a:t>
            </a:r>
          </a:p>
          <a:p>
            <a:pPr marL="0" indent="0">
              <a:buNone/>
            </a:pPr>
            <a:endParaRPr lang="en-US">
              <a:latin typeface="Montserrat"/>
            </a:endParaRPr>
          </a:p>
          <a:p>
            <a:pPr marL="0" indent="0">
              <a:buNone/>
            </a:pPr>
            <a:r>
              <a:rPr lang="en-US" b="1">
                <a:solidFill>
                  <a:srgbClr val="00B0F0"/>
                </a:solidFill>
                <a:latin typeface="Montserrat"/>
              </a:rPr>
              <a:t>Cool</a:t>
            </a:r>
          </a:p>
          <a:p>
            <a:r>
              <a:rPr lang="en-US">
                <a:latin typeface="Montserrat"/>
              </a:rPr>
              <a:t>Did you think of …?</a:t>
            </a:r>
            <a:endParaRPr lang="en-US"/>
          </a:p>
          <a:p>
            <a:r>
              <a:rPr lang="en-US">
                <a:latin typeface="Montserrat"/>
              </a:rPr>
              <a:t>It would better if …</a:t>
            </a:r>
          </a:p>
          <a:p>
            <a:r>
              <a:rPr lang="en-US">
                <a:latin typeface="Montserrat"/>
              </a:rPr>
              <a:t>The implications to my work are..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A56EE-5145-497E-BB1F-D0C7793C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307"/>
            <a:ext cx="11561064" cy="640688"/>
          </a:xfrm>
        </p:spPr>
        <p:txBody>
          <a:bodyPr>
            <a:normAutofit/>
          </a:bodyPr>
          <a:lstStyle/>
          <a:p>
            <a:r>
              <a:rPr lang="en-US"/>
              <a:t>Discussion &amp; Feedback on 1S1, 2S1, 2S2, 2S3, 3S1, &amp; 4S1</a:t>
            </a:r>
          </a:p>
        </p:txBody>
      </p:sp>
      <p:pic>
        <p:nvPicPr>
          <p:cNvPr id="5" name="Graphic 4" descr="Sun outline">
            <a:extLst>
              <a:ext uri="{FF2B5EF4-FFF2-40B4-BE49-F238E27FC236}">
                <a16:creationId xmlns:a16="http://schemas.microsoft.com/office/drawing/2014/main" id="{D66A1E27-46BB-4E6B-CFC1-4416CF03F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451552"/>
            <a:ext cx="914400" cy="914400"/>
          </a:xfrm>
          <a:prstGeom prst="rect">
            <a:avLst/>
          </a:prstGeom>
        </p:spPr>
      </p:pic>
      <p:pic>
        <p:nvPicPr>
          <p:cNvPr id="7" name="Graphic 6" descr="Snowflake outline">
            <a:extLst>
              <a:ext uri="{FF2B5EF4-FFF2-40B4-BE49-F238E27FC236}">
                <a16:creationId xmlns:a16="http://schemas.microsoft.com/office/drawing/2014/main" id="{FEA80AA1-F7DF-8ABE-AA6E-DDB9CDBE8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3936100"/>
            <a:ext cx="1111898" cy="1111898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1F0B664-0CC8-9978-D372-FFF0BEAB393B}"/>
              </a:ext>
            </a:extLst>
          </p:cNvPr>
          <p:cNvSpPr/>
          <p:nvPr/>
        </p:nvSpPr>
        <p:spPr>
          <a:xfrm>
            <a:off x="9782960" y="3955324"/>
            <a:ext cx="2245754" cy="1785211"/>
          </a:xfrm>
          <a:prstGeom prst="wedgeEllipseCallout">
            <a:avLst>
              <a:gd name="adj1" fmla="val -49445"/>
              <a:gd name="adj2" fmla="val 47794"/>
            </a:avLst>
          </a:prstGeom>
          <a:noFill/>
          <a:ln w="28575">
            <a:solidFill>
              <a:srgbClr val="002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Graphic 9" descr="Man raising hand">
            <a:extLst>
              <a:ext uri="{FF2B5EF4-FFF2-40B4-BE49-F238E27FC236}">
                <a16:creationId xmlns:a16="http://schemas.microsoft.com/office/drawing/2014/main" id="{088E7E41-5F7D-4333-1545-39BAF2E91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9918" y="5808571"/>
            <a:ext cx="1647825" cy="1162050"/>
          </a:xfrm>
          <a:prstGeom prst="rect">
            <a:avLst/>
          </a:prstGeom>
        </p:spPr>
      </p:pic>
      <p:pic>
        <p:nvPicPr>
          <p:cNvPr id="11" name="Graphic 10" descr="Female with long wavy hair">
            <a:extLst>
              <a:ext uri="{FF2B5EF4-FFF2-40B4-BE49-F238E27FC236}">
                <a16:creationId xmlns:a16="http://schemas.microsoft.com/office/drawing/2014/main" id="{B2AF65FD-17D6-9D68-B38E-1B7C677B6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90800" y="5261358"/>
            <a:ext cx="714375" cy="771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008430-C274-2B35-A854-46EC11DE7FDC}"/>
              </a:ext>
            </a:extLst>
          </p:cNvPr>
          <p:cNvSpPr txBox="1"/>
          <p:nvPr/>
        </p:nvSpPr>
        <p:spPr>
          <a:xfrm>
            <a:off x="10043160" y="4171429"/>
            <a:ext cx="1661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  <a:latin typeface="Montserrat" pitchFamily="2" charset="0"/>
              </a:rPr>
              <a:t>Discuss at your table; each table has a note-taker.</a:t>
            </a:r>
          </a:p>
        </p:txBody>
      </p:sp>
    </p:spTree>
    <p:extLst>
      <p:ext uri="{BB962C8B-B14F-4D97-AF65-F5344CB8AC3E}">
        <p14:creationId xmlns:p14="http://schemas.microsoft.com/office/powerpoint/2010/main" val="28365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  <a:latin typeface="Montserrat"/>
              </a:rPr>
              <a:t>Existing Definition/Calculation</a:t>
            </a:r>
          </a:p>
          <a:p>
            <a:pPr lvl="1"/>
            <a:r>
              <a:rPr lang="en-US" b="1">
                <a:latin typeface="Montserrat"/>
              </a:rPr>
              <a:t>Numerator: </a:t>
            </a:r>
            <a:r>
              <a:rPr lang="en-US">
                <a:latin typeface="Montserrat"/>
              </a:rPr>
              <a:t>Number of CTE concentrators </a:t>
            </a:r>
            <a:r>
              <a:rPr lang="en-US">
                <a:highlight>
                  <a:srgbClr val="FFFF00"/>
                </a:highlight>
                <a:latin typeface="Montserrat"/>
              </a:rPr>
              <a:t>who</a:t>
            </a:r>
            <a:r>
              <a:rPr lang="en-US">
                <a:latin typeface="Montserrat"/>
              </a:rPr>
              <a:t> graduated from high school during the reporting year </a:t>
            </a:r>
            <a:r>
              <a:rPr lang="en-US">
                <a:highlight>
                  <a:srgbClr val="FFFF00"/>
                </a:highlight>
                <a:latin typeface="Montserrat"/>
              </a:rPr>
              <a:t>and</a:t>
            </a:r>
            <a:r>
              <a:rPr lang="en-US">
                <a:latin typeface="Montserrat"/>
              </a:rPr>
              <a:t> earned a recognized </a:t>
            </a:r>
            <a:r>
              <a:rPr lang="en-US">
                <a:highlight>
                  <a:srgbClr val="FFFF00"/>
                </a:highlight>
                <a:latin typeface="Montserrat"/>
              </a:rPr>
              <a:t>postsecondary</a:t>
            </a:r>
            <a:r>
              <a:rPr lang="en-US">
                <a:latin typeface="Montserrat"/>
              </a:rPr>
              <a:t> credential for their program.</a:t>
            </a:r>
          </a:p>
          <a:p>
            <a:pPr lvl="1"/>
            <a:r>
              <a:rPr lang="en-US" b="1">
                <a:latin typeface="Montserrat"/>
              </a:rPr>
              <a:t>Denominator: </a:t>
            </a:r>
            <a:r>
              <a:rPr lang="en-US">
                <a:latin typeface="Montserrat"/>
              </a:rPr>
              <a:t>Number of CTE concentrators </a:t>
            </a:r>
            <a:r>
              <a:rPr lang="en-US">
                <a:highlight>
                  <a:srgbClr val="FFFF00"/>
                </a:highlight>
                <a:latin typeface="Montserrat"/>
              </a:rPr>
              <a:t>who </a:t>
            </a:r>
            <a:r>
              <a:rPr lang="en-US">
                <a:latin typeface="Montserrat"/>
              </a:rPr>
              <a:t>graduated from high school during the reporting year </a:t>
            </a:r>
            <a:r>
              <a:rPr lang="en-US">
                <a:highlight>
                  <a:srgbClr val="FFFF00"/>
                </a:highlight>
                <a:latin typeface="Montserrat"/>
              </a:rPr>
              <a:t>and attempted to earn a recognized credential for their program</a:t>
            </a:r>
            <a:r>
              <a:rPr lang="en-US">
                <a:latin typeface="Montserrat"/>
              </a:rPr>
              <a:t>.</a:t>
            </a:r>
          </a:p>
          <a:p>
            <a:endParaRPr lang="en-US"/>
          </a:p>
          <a:p>
            <a:pPr marL="0" indent="0">
              <a:buNone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Montserrat"/>
              </a:rPr>
              <a:t>New Definition/Calculation</a:t>
            </a:r>
          </a:p>
          <a:p>
            <a:pPr lvl="1"/>
            <a:r>
              <a:rPr lang="en-US" b="1">
                <a:latin typeface="Montserrat"/>
              </a:rPr>
              <a:t>Numerator: </a:t>
            </a:r>
            <a:r>
              <a:rPr lang="en-US">
                <a:latin typeface="Montserrat"/>
              </a:rPr>
              <a:t>Number of CTE concentrators </a:t>
            </a:r>
            <a:r>
              <a:rPr lang="en-US">
                <a:highlight>
                  <a:srgbClr val="FFFF00"/>
                </a:highlight>
                <a:latin typeface="Montserrat"/>
              </a:rPr>
              <a:t>that</a:t>
            </a:r>
            <a:r>
              <a:rPr lang="en-US">
                <a:latin typeface="Montserrat"/>
              </a:rPr>
              <a:t> graduated from high school during the reporting year </a:t>
            </a:r>
            <a:r>
              <a:rPr lang="en-US">
                <a:highlight>
                  <a:srgbClr val="FFFF00"/>
                </a:highlight>
                <a:latin typeface="Montserrat"/>
              </a:rPr>
              <a:t>having</a:t>
            </a:r>
            <a:r>
              <a:rPr lang="en-US">
                <a:latin typeface="Montserrat"/>
              </a:rPr>
              <a:t> earned a recognized </a:t>
            </a:r>
            <a:r>
              <a:rPr lang="en-US">
                <a:highlight>
                  <a:srgbClr val="FFFF00"/>
                </a:highlight>
                <a:latin typeface="Montserrat"/>
              </a:rPr>
              <a:t>industry</a:t>
            </a:r>
            <a:r>
              <a:rPr lang="en-US">
                <a:latin typeface="Montserrat"/>
              </a:rPr>
              <a:t> credential for their program.</a:t>
            </a:r>
          </a:p>
          <a:p>
            <a:pPr lvl="1"/>
            <a:r>
              <a:rPr lang="en-US" b="1">
                <a:latin typeface="Montserrat"/>
              </a:rPr>
              <a:t>Denominator: </a:t>
            </a:r>
            <a:r>
              <a:rPr lang="en-US">
                <a:latin typeface="Montserrat"/>
              </a:rPr>
              <a:t>Number of CTE concentrators </a:t>
            </a:r>
            <a:r>
              <a:rPr lang="en-US">
                <a:highlight>
                  <a:srgbClr val="FFFF00"/>
                </a:highlight>
                <a:latin typeface="Montserrat"/>
              </a:rPr>
              <a:t>that </a:t>
            </a:r>
            <a:r>
              <a:rPr lang="en-US">
                <a:latin typeface="Montserrat"/>
              </a:rPr>
              <a:t>graduated from high school during the reporting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5S1 Industry Recognized Credentials</a:t>
            </a:r>
          </a:p>
        </p:txBody>
      </p:sp>
    </p:spTree>
    <p:extLst>
      <p:ext uri="{BB962C8B-B14F-4D97-AF65-F5344CB8AC3E}">
        <p14:creationId xmlns:p14="http://schemas.microsoft.com/office/powerpoint/2010/main" val="17609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</a:rPr>
              <a:t>The Why</a:t>
            </a:r>
          </a:p>
          <a:p>
            <a:r>
              <a:rPr lang="en-US"/>
              <a:t>Perkins V program quality indicator language:</a:t>
            </a:r>
          </a:p>
          <a:p>
            <a:pPr marL="457200" lvl="1" indent="0">
              <a:buNone/>
            </a:pPr>
            <a:r>
              <a:rPr lang="en-US" i="1"/>
              <a:t>“The percentage of CTE concentrators graduating from high school having attained a recognized postsecondary credential”</a:t>
            </a:r>
          </a:p>
          <a:p>
            <a:r>
              <a:rPr lang="en-US"/>
              <a:t>New indicator definition will more accurately reflect the Perkins program quality indicator language.</a:t>
            </a:r>
          </a:p>
          <a:p>
            <a:r>
              <a:rPr lang="en-US"/>
              <a:t>New indicator aligns with 18 out of 19 other states that use the 5S1 Program Quality indicator.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5S1 Industry Recognized Credentials</a:t>
            </a:r>
          </a:p>
        </p:txBody>
      </p:sp>
    </p:spTree>
    <p:extLst>
      <p:ext uri="{BB962C8B-B14F-4D97-AF65-F5344CB8AC3E}">
        <p14:creationId xmlns:p14="http://schemas.microsoft.com/office/powerpoint/2010/main" val="13416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ADB1FF-CADF-E8D4-875C-050DA1A3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8" y="1408420"/>
            <a:ext cx="7223186" cy="5015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Montserrat"/>
            </a:endParaRPr>
          </a:p>
          <a:p>
            <a:pPr marL="0" indent="0">
              <a:buNone/>
            </a:pPr>
            <a:endParaRPr lang="en-US">
              <a:latin typeface="Montserra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692EE-7568-BC9D-575A-6FC2F735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690" y="684816"/>
            <a:ext cx="9767978" cy="640688"/>
          </a:xfrm>
        </p:spPr>
        <p:txBody>
          <a:bodyPr/>
          <a:lstStyle/>
          <a:p>
            <a:r>
              <a:rPr lang="en-US">
                <a:latin typeface="Montserrat"/>
              </a:rPr>
              <a:t>Update on Technical Skills Assessments (TSA)</a:t>
            </a:r>
            <a:endParaRPr lang="en-US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3FABFDB-ADAD-792E-1735-E53C0985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4" y="1541452"/>
            <a:ext cx="2743200" cy="3581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89248-6F8D-92F1-8B0E-5B2838C4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77" y="2372723"/>
            <a:ext cx="2871988" cy="3782758"/>
          </a:xfrm>
          <a:prstGeom prst="rect">
            <a:avLst/>
          </a:prstGeom>
        </p:spPr>
      </p:pic>
      <p:pic>
        <p:nvPicPr>
          <p:cNvPr id="8" name="Picture 7" descr="A close-up of a web page&#10;&#10;Description automatically generated">
            <a:extLst>
              <a:ext uri="{FF2B5EF4-FFF2-40B4-BE49-F238E27FC236}">
                <a16:creationId xmlns:a16="http://schemas.microsoft.com/office/drawing/2014/main" id="{F652202D-950E-B3CC-3F8C-185EFBDE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742" y="1933975"/>
            <a:ext cx="7305173" cy="41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9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5F1FF-02C6-E7D8-0EA8-F683F21BF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9C34-221D-DA4E-5A2D-75898D63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05589"/>
            <a:ext cx="5157787" cy="4004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ontserrat"/>
              </a:rPr>
              <a:t>Credentials cost money, but credential incentive was discontinued.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latin typeface="Montserrat"/>
              </a:rPr>
              <a:t>Testing Center / Location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D6997-509A-0291-B30B-FD30AF52F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Potential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FD350C-0C23-8FBF-4BF3-4C117EA4AE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ontserrat"/>
              </a:rPr>
              <a:t>Perkins, State Priority, and CTED funds can be used to purchase credentials.</a:t>
            </a:r>
          </a:p>
          <a:p>
            <a:r>
              <a:rPr lang="en-US">
                <a:latin typeface="Montserrat"/>
              </a:rPr>
              <a:t>ADE/CTE is investigating potential new funding sources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7F8BED-9AD7-CE78-96D7-EDD6963F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Concerns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6E038B-39D5-085B-6ED5-DC9FDCDAAEB4}"/>
              </a:ext>
            </a:extLst>
          </p:cNvPr>
          <p:cNvSpPr txBox="1">
            <a:spLocks/>
          </p:cNvSpPr>
          <p:nvPr/>
        </p:nvSpPr>
        <p:spPr>
          <a:xfrm>
            <a:off x="938213" y="5210739"/>
            <a:ext cx="5157787" cy="1223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6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New indicator is based on concentrators graduating in the reporting year and is not a cohort-based metric.</a:t>
            </a:r>
          </a:p>
          <a:p>
            <a:r>
              <a:rPr lang="en-US"/>
              <a:t>Historical data for each district shows a weighted average of 33.96% in FY 2023, 29.15% in FY 2022, and 19.4% in FY 2021.</a:t>
            </a:r>
          </a:p>
          <a:p>
            <a:r>
              <a:rPr lang="en-US"/>
              <a:t>Among other states that use this indicator, the weighted average performance is 37.72%. The weighted average performance target is 24.11%. </a:t>
            </a:r>
          </a:p>
          <a:p>
            <a:r>
              <a:rPr lang="en-US"/>
              <a:t>Since the definition is changing, we can bypass the performance floor/minimum SDLP requirement (which would have been 87.41%.)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5S1 Industry Recognized Credentials</a:t>
            </a:r>
          </a:p>
        </p:txBody>
      </p:sp>
    </p:spTree>
    <p:extLst>
      <p:ext uri="{BB962C8B-B14F-4D97-AF65-F5344CB8AC3E}">
        <p14:creationId xmlns:p14="http://schemas.microsoft.com/office/powerpoint/2010/main" val="8713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DD467-F7F9-50A5-BBEA-456534B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5S1 Industry Recognized Credentials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476F-D0FF-F6C0-E156-920EEDC0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316377"/>
              </p:ext>
            </p:extLst>
          </p:nvPr>
        </p:nvGraphicFramePr>
        <p:xfrm>
          <a:off x="352424" y="1462088"/>
          <a:ext cx="11458575" cy="17543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5273">
                  <a:extLst>
                    <a:ext uri="{9D8B030D-6E8A-4147-A177-3AD203B41FA5}">
                      <a16:colId xmlns:a16="http://schemas.microsoft.com/office/drawing/2014/main" val="2393309343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074092336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31818966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65497581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880131063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257162139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555968961"/>
                    </a:ext>
                  </a:extLst>
                </a:gridCol>
              </a:tblGrid>
              <a:tr h="584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2020-2021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2021-2022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2022-2023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2023-2024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2024-2025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2025-2026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2026-2027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571420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19.42%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29.13%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33.92%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35.44%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36.96%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38.48%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40.00%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4737003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4648 / 23931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7383 / 25345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8975 / 26458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31.9%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33.26%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34.63%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36%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11967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603DF9-F6E8-3995-2704-987739FD589C}"/>
              </a:ext>
            </a:extLst>
          </p:cNvPr>
          <p:cNvSpPr txBox="1"/>
          <p:nvPr/>
        </p:nvSpPr>
        <p:spPr>
          <a:xfrm>
            <a:off x="6096000" y="3419476"/>
            <a:ext cx="5648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Performance floor based on historical performance using new definition is 31.53%.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Proposed targets are set by establishing a goal and working towards goal. Proposed targets are set assuming a goal of 40%, which is an aggressive, yet realistic goal based on prior years’ actual performance.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245F6CD-C8E8-EF8B-64B6-294E630B4B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12504"/>
              </p:ext>
            </p:extLst>
          </p:nvPr>
        </p:nvGraphicFramePr>
        <p:xfrm>
          <a:off x="352424" y="3410506"/>
          <a:ext cx="5586822" cy="307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F93908CD-F8BB-60F2-E636-F42D5D7F437A}"/>
              </a:ext>
            </a:extLst>
          </p:cNvPr>
          <p:cNvSpPr/>
          <p:nvPr/>
        </p:nvSpPr>
        <p:spPr>
          <a:xfrm>
            <a:off x="7716480" y="5622596"/>
            <a:ext cx="2957680" cy="892605"/>
          </a:xfrm>
          <a:prstGeom prst="wedgeEllipseCallout">
            <a:avLst>
              <a:gd name="adj1" fmla="val -60045"/>
              <a:gd name="adj2" fmla="val -6842"/>
            </a:avLst>
          </a:prstGeom>
          <a:noFill/>
          <a:ln w="28575">
            <a:solidFill>
              <a:srgbClr val="002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E57C17-77C2-D18C-88F9-B61B4AEFDFE2}"/>
              </a:ext>
            </a:extLst>
          </p:cNvPr>
          <p:cNvSpPr txBox="1"/>
          <p:nvPr/>
        </p:nvSpPr>
        <p:spPr>
          <a:xfrm>
            <a:off x="7960336" y="5745732"/>
            <a:ext cx="246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  <a:latin typeface="Montserrat" pitchFamily="2" charset="0"/>
              </a:rPr>
              <a:t>Warm &amp; Cold Feedback</a:t>
            </a:r>
          </a:p>
        </p:txBody>
      </p:sp>
      <p:pic>
        <p:nvPicPr>
          <p:cNvPr id="22" name="Graphic 21" descr="Sun outline">
            <a:extLst>
              <a:ext uri="{FF2B5EF4-FFF2-40B4-BE49-F238E27FC236}">
                <a16:creationId xmlns:a16="http://schemas.microsoft.com/office/drawing/2014/main" id="{65DDFD68-C12F-981B-0E6A-C88EDDEC6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0336" y="5854318"/>
            <a:ext cx="429157" cy="429157"/>
          </a:xfrm>
          <a:prstGeom prst="rect">
            <a:avLst/>
          </a:prstGeom>
        </p:spPr>
      </p:pic>
      <p:pic>
        <p:nvPicPr>
          <p:cNvPr id="23" name="Graphic 22" descr="Snowflake outline">
            <a:extLst>
              <a:ext uri="{FF2B5EF4-FFF2-40B4-BE49-F238E27FC236}">
                <a16:creationId xmlns:a16="http://schemas.microsoft.com/office/drawing/2014/main" id="{A6FE7AFB-BA3D-77F8-16D1-8D140BD8E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3313" y="5807971"/>
            <a:ext cx="521850" cy="521850"/>
          </a:xfrm>
          <a:prstGeom prst="rect">
            <a:avLst/>
          </a:prstGeom>
        </p:spPr>
      </p:pic>
      <p:pic>
        <p:nvPicPr>
          <p:cNvPr id="25" name="Graphic 24" descr="Woman in black skirt">
            <a:extLst>
              <a:ext uri="{FF2B5EF4-FFF2-40B4-BE49-F238E27FC236}">
                <a16:creationId xmlns:a16="http://schemas.microsoft.com/office/drawing/2014/main" id="{28C09E59-98B1-5B46-7FDD-32396D601D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9860"/>
          <a:stretch/>
        </p:blipFill>
        <p:spPr>
          <a:xfrm>
            <a:off x="5993606" y="5450801"/>
            <a:ext cx="1981200" cy="22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  <a:latin typeface="Montserrat"/>
              </a:rPr>
              <a:t>Existing Definition/Calculation</a:t>
            </a:r>
          </a:p>
          <a:p>
            <a:pPr lvl="1"/>
            <a:r>
              <a:rPr lang="en-US" b="1">
                <a:latin typeface="Montserrat"/>
              </a:rPr>
              <a:t>Numerator: </a:t>
            </a:r>
            <a:r>
              <a:rPr lang="en-US">
                <a:latin typeface="Montserrat"/>
              </a:rPr>
              <a:t>Number of CTE concentrators </a:t>
            </a:r>
            <a:r>
              <a:rPr lang="en-US">
                <a:highlight>
                  <a:srgbClr val="FFFF00"/>
                </a:highlight>
                <a:latin typeface="Montserrat"/>
              </a:rPr>
              <a:t>who</a:t>
            </a:r>
            <a:r>
              <a:rPr lang="en-US">
                <a:latin typeface="Montserrat"/>
              </a:rPr>
              <a:t> graduated from high school during the reporting year </a:t>
            </a:r>
            <a:r>
              <a:rPr lang="en-US">
                <a:highlight>
                  <a:srgbClr val="FFFF00"/>
                </a:highlight>
                <a:latin typeface="Montserrat"/>
              </a:rPr>
              <a:t>and</a:t>
            </a:r>
            <a:r>
              <a:rPr lang="en-US">
                <a:latin typeface="Montserrat"/>
              </a:rPr>
              <a:t> passed the technical skills assessment for their program.</a:t>
            </a:r>
          </a:p>
          <a:p>
            <a:pPr lvl="1"/>
            <a:r>
              <a:rPr lang="en-US" b="1">
                <a:latin typeface="Montserrat"/>
              </a:rPr>
              <a:t>Denominator: </a:t>
            </a:r>
            <a:r>
              <a:rPr lang="en-US">
                <a:latin typeface="Montserrat"/>
              </a:rPr>
              <a:t>Number of CTE concentrators </a:t>
            </a:r>
            <a:r>
              <a:rPr lang="en-US">
                <a:highlight>
                  <a:srgbClr val="FFFF00"/>
                </a:highlight>
                <a:latin typeface="Montserrat"/>
              </a:rPr>
              <a:t>who </a:t>
            </a:r>
            <a:r>
              <a:rPr lang="en-US">
                <a:latin typeface="Montserrat"/>
              </a:rPr>
              <a:t>graduated from high school during the reporting year </a:t>
            </a:r>
            <a:r>
              <a:rPr lang="en-US">
                <a:highlight>
                  <a:srgbClr val="FFFF00"/>
                </a:highlight>
                <a:latin typeface="Montserrat"/>
              </a:rPr>
              <a:t>who took the technical skills assessment for their program.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Montserrat"/>
              </a:rPr>
              <a:t>New Definition/Calculation</a:t>
            </a:r>
          </a:p>
          <a:p>
            <a:pPr lvl="1"/>
            <a:r>
              <a:rPr lang="en-US" b="1">
                <a:latin typeface="Montserrat"/>
              </a:rPr>
              <a:t>Numerator: </a:t>
            </a:r>
            <a:r>
              <a:rPr lang="en-US">
                <a:latin typeface="Montserrat"/>
              </a:rPr>
              <a:t>Number of CTE concentrators </a:t>
            </a:r>
            <a:r>
              <a:rPr lang="en-US">
                <a:highlight>
                  <a:srgbClr val="FFFF00"/>
                </a:highlight>
                <a:latin typeface="Montserrat"/>
              </a:rPr>
              <a:t>that</a:t>
            </a:r>
            <a:r>
              <a:rPr lang="en-US">
                <a:latin typeface="Montserrat"/>
              </a:rPr>
              <a:t> graduated from high school during the reporting year </a:t>
            </a:r>
            <a:r>
              <a:rPr lang="en-US">
                <a:highlight>
                  <a:srgbClr val="FFFF00"/>
                </a:highlight>
                <a:latin typeface="Montserrat"/>
              </a:rPr>
              <a:t>having</a:t>
            </a:r>
            <a:r>
              <a:rPr lang="en-US">
                <a:latin typeface="Montserrat"/>
              </a:rPr>
              <a:t> passed the technical skills assessment for their program.</a:t>
            </a:r>
          </a:p>
          <a:p>
            <a:pPr lvl="1"/>
            <a:r>
              <a:rPr lang="en-US" b="1">
                <a:latin typeface="Montserrat"/>
              </a:rPr>
              <a:t>Denominator: </a:t>
            </a:r>
            <a:r>
              <a:rPr lang="en-US">
                <a:latin typeface="Montserrat"/>
              </a:rPr>
              <a:t>Number of CTE concentrators </a:t>
            </a:r>
            <a:r>
              <a:rPr lang="en-US">
                <a:highlight>
                  <a:srgbClr val="FFFF00"/>
                </a:highlight>
                <a:latin typeface="Montserrat"/>
              </a:rPr>
              <a:t>that </a:t>
            </a:r>
            <a:r>
              <a:rPr lang="en-US">
                <a:latin typeface="Montserrat"/>
              </a:rPr>
              <a:t>graduated from high school during the reporting year.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5S4 Technical Skills Assessment (TSA)</a:t>
            </a:r>
          </a:p>
        </p:txBody>
      </p:sp>
    </p:spTree>
    <p:extLst>
      <p:ext uri="{BB962C8B-B14F-4D97-AF65-F5344CB8AC3E}">
        <p14:creationId xmlns:p14="http://schemas.microsoft.com/office/powerpoint/2010/main" val="33917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CB6015"/>
                </a:solidFill>
                <a:latin typeface="Montserrat"/>
              </a:rPr>
              <a:t>The Why</a:t>
            </a:r>
          </a:p>
          <a:p>
            <a:r>
              <a:rPr lang="en-US">
                <a:latin typeface="Montserrat"/>
              </a:rPr>
              <a:t>Data is more reliable.</a:t>
            </a:r>
          </a:p>
          <a:p>
            <a:r>
              <a:rPr lang="en-US">
                <a:latin typeface="Montserrat"/>
              </a:rPr>
              <a:t>Success on the TSA among all graduating concentrators is a truer picture of program quality than the TSA pass rate among select students.</a:t>
            </a:r>
            <a:endParaRPr lang="en-US"/>
          </a:p>
          <a:p>
            <a:endParaRPr lang="en-US">
              <a:latin typeface="Montserrat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5S4 Technical Skills Assessment (TSA)</a:t>
            </a:r>
          </a:p>
        </p:txBody>
      </p:sp>
    </p:spTree>
    <p:extLst>
      <p:ext uri="{BB962C8B-B14F-4D97-AF65-F5344CB8AC3E}">
        <p14:creationId xmlns:p14="http://schemas.microsoft.com/office/powerpoint/2010/main" val="15319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1F6A-1B27-2983-70FF-C1E571E59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10289"/>
            <a:ext cx="5157787" cy="4328462"/>
          </a:xfrm>
        </p:spPr>
        <p:txBody>
          <a:bodyPr>
            <a:normAutofit lnSpcReduction="10000"/>
          </a:bodyPr>
          <a:lstStyle/>
          <a:p>
            <a:r>
              <a:rPr lang="en-US"/>
              <a:t>Three-year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BD864F-A68F-FCAC-AFB9-B174CFDDA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0290"/>
            <a:ext cx="5183188" cy="4328461"/>
          </a:xfrm>
        </p:spPr>
        <p:txBody>
          <a:bodyPr>
            <a:normAutofit lnSpcReduction="10000"/>
          </a:bodyPr>
          <a:lstStyle/>
          <a:p>
            <a:r>
              <a:rPr lang="en-US"/>
              <a:t>Students become a concentrator after passing two courses – performance indicator measures concentrators, not completers. </a:t>
            </a:r>
          </a:p>
          <a:p>
            <a:r>
              <a:rPr lang="en-US"/>
              <a:t>Students are eligible to take TSA in second year or third year for three-year programs and are not counted until they graduate.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731987-3870-4306-CA47-808BC060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Concerns</a:t>
            </a:r>
          </a:p>
        </p:txBody>
      </p:sp>
    </p:spTree>
    <p:extLst>
      <p:ext uri="{BB962C8B-B14F-4D97-AF65-F5344CB8AC3E}">
        <p14:creationId xmlns:p14="http://schemas.microsoft.com/office/powerpoint/2010/main" val="14113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8BFA-5EE8-BCA7-8164-B501D33B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New indicator is based on concentrators graduating in the reporting year and is not a cohort-based metric.</a:t>
            </a:r>
          </a:p>
          <a:p>
            <a:r>
              <a:rPr lang="en-US"/>
              <a:t>Historical data for each district shows a weighted average of 61.39% in FY 2023, 50.22% in FY 2022, and 40.26% in FY 2021. COVID-19 had a significant impact on TSA participation.</a:t>
            </a:r>
          </a:p>
          <a:p>
            <a:r>
              <a:rPr lang="en-US"/>
              <a:t>ADE will still report TSA pass rates by program for in-district use.</a:t>
            </a:r>
          </a:p>
          <a:p>
            <a:r>
              <a:rPr lang="en-US"/>
              <a:t>Since the definition is changing, we can bypass the performance floor/minimum SDLP requirement (which would have been 75.76%.)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ED7716-A2A1-48D4-8DDB-4500F97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5S4 Technical Skills Assessment (TSA)</a:t>
            </a:r>
          </a:p>
        </p:txBody>
      </p:sp>
    </p:spTree>
    <p:extLst>
      <p:ext uri="{BB962C8B-B14F-4D97-AF65-F5344CB8AC3E}">
        <p14:creationId xmlns:p14="http://schemas.microsoft.com/office/powerpoint/2010/main" val="66066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3DD467-F7F9-50A5-BBEA-456534B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5S4 Technical Skills Assessment (TSA)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476F-D0FF-F6C0-E156-920EEDC0F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0292"/>
              </p:ext>
            </p:extLst>
          </p:nvPr>
        </p:nvGraphicFramePr>
        <p:xfrm>
          <a:off x="352424" y="1462088"/>
          <a:ext cx="11458575" cy="17543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95273">
                  <a:extLst>
                    <a:ext uri="{9D8B030D-6E8A-4147-A177-3AD203B41FA5}">
                      <a16:colId xmlns:a16="http://schemas.microsoft.com/office/drawing/2014/main" val="2393309343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074092336"/>
                    </a:ext>
                  </a:extLst>
                </a:gridCol>
                <a:gridCol w="1895273">
                  <a:extLst>
                    <a:ext uri="{9D8B030D-6E8A-4147-A177-3AD203B41FA5}">
                      <a16:colId xmlns:a16="http://schemas.microsoft.com/office/drawing/2014/main" val="131818966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654975814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880131063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1257162139"/>
                    </a:ext>
                  </a:extLst>
                </a:gridCol>
                <a:gridCol w="1443189">
                  <a:extLst>
                    <a:ext uri="{9D8B030D-6E8A-4147-A177-3AD203B41FA5}">
                      <a16:colId xmlns:a16="http://schemas.microsoft.com/office/drawing/2014/main" val="2555968961"/>
                    </a:ext>
                  </a:extLst>
                </a:gridCol>
              </a:tblGrid>
              <a:tr h="584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2020-2021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2021-2022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2022-2023 Actual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2023-2024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2024-2025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2025-2026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Proposed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2026-2027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571420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40.29%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54.53%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61.49%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64.87%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68.25%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71.62%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75.00%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4737003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9641 / 23931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12729 / 23345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itchFamily="2" charset="0"/>
                        </a:rPr>
                        <a:t>16270 / 26458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58.38%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61.42%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64.46%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757171"/>
                          </a:solidFill>
                          <a:effectLst/>
                          <a:latin typeface="Montserrat" pitchFamily="2" charset="0"/>
                        </a:rPr>
                        <a:t>90%: 67.5%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11967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603DF9-F6E8-3995-2704-987739FD589C}"/>
              </a:ext>
            </a:extLst>
          </p:cNvPr>
          <p:cNvSpPr txBox="1"/>
          <p:nvPr/>
        </p:nvSpPr>
        <p:spPr>
          <a:xfrm>
            <a:off x="6096000" y="3419476"/>
            <a:ext cx="5648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Performance floor based on historical performance using new definition is 58.02%.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ontserrat" pitchFamily="2" charset="0"/>
              </a:rPr>
              <a:t>Proposed targets are set by establishing a goal and working towards goal. Proposed targets are set assuming a goal of 75%, which is an aggressive, yet realistic goal based on prior years’ actual performance.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151F79-0260-8D27-700B-74EF22F20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029719"/>
              </p:ext>
            </p:extLst>
          </p:nvPr>
        </p:nvGraphicFramePr>
        <p:xfrm>
          <a:off x="352423" y="3410505"/>
          <a:ext cx="5524501" cy="307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raphic 8" descr="Man in business attire">
            <a:extLst>
              <a:ext uri="{FF2B5EF4-FFF2-40B4-BE49-F238E27FC236}">
                <a16:creationId xmlns:a16="http://schemas.microsoft.com/office/drawing/2014/main" id="{9213355D-7A5B-F1CD-46A2-9673956B4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5450801"/>
            <a:ext cx="1401404" cy="2041179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ABC918F-6A5C-8793-B251-8862718E1D32}"/>
              </a:ext>
            </a:extLst>
          </p:cNvPr>
          <p:cNvSpPr/>
          <p:nvPr/>
        </p:nvSpPr>
        <p:spPr>
          <a:xfrm>
            <a:off x="7716480" y="5622596"/>
            <a:ext cx="2957680" cy="892605"/>
          </a:xfrm>
          <a:prstGeom prst="wedgeEllipseCallout">
            <a:avLst>
              <a:gd name="adj1" fmla="val -60045"/>
              <a:gd name="adj2" fmla="val -6842"/>
            </a:avLst>
          </a:prstGeom>
          <a:noFill/>
          <a:ln w="28575">
            <a:solidFill>
              <a:srgbClr val="002D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B8DEB-617A-FC25-C4FE-AE3A7668EC98}"/>
              </a:ext>
            </a:extLst>
          </p:cNvPr>
          <p:cNvSpPr txBox="1"/>
          <p:nvPr/>
        </p:nvSpPr>
        <p:spPr>
          <a:xfrm>
            <a:off x="7960336" y="5745732"/>
            <a:ext cx="246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  <a:latin typeface="Montserrat" pitchFamily="2" charset="0"/>
              </a:rPr>
              <a:t>Warm &amp; Cold Feedback</a:t>
            </a:r>
          </a:p>
        </p:txBody>
      </p:sp>
      <p:pic>
        <p:nvPicPr>
          <p:cNvPr id="13" name="Graphic 12" descr="Sun outline">
            <a:extLst>
              <a:ext uri="{FF2B5EF4-FFF2-40B4-BE49-F238E27FC236}">
                <a16:creationId xmlns:a16="http://schemas.microsoft.com/office/drawing/2014/main" id="{806F5138-E74C-1B96-DE2D-0BE42BF60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0336" y="5854318"/>
            <a:ext cx="429157" cy="429157"/>
          </a:xfrm>
          <a:prstGeom prst="rect">
            <a:avLst/>
          </a:prstGeom>
        </p:spPr>
      </p:pic>
      <p:pic>
        <p:nvPicPr>
          <p:cNvPr id="14" name="Graphic 13" descr="Snowflake outline">
            <a:extLst>
              <a:ext uri="{FF2B5EF4-FFF2-40B4-BE49-F238E27FC236}">
                <a16:creationId xmlns:a16="http://schemas.microsoft.com/office/drawing/2014/main" id="{F80466EC-1BF8-8235-29B7-DF9157AAA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3313" y="5807971"/>
            <a:ext cx="521850" cy="5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E15F91-222E-26E1-3A35-6819556E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Start of a conversation...</a:t>
            </a:r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16FA24-89C5-E4B8-BE1B-7DA11221E991}"/>
              </a:ext>
            </a:extLst>
          </p:cNvPr>
          <p:cNvSpPr txBox="1">
            <a:spLocks/>
          </p:cNvSpPr>
          <p:nvPr/>
        </p:nvSpPr>
        <p:spPr>
          <a:xfrm>
            <a:off x="990600" y="1603952"/>
            <a:ext cx="10515600" cy="5015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latin typeface="Montserrat"/>
              </a:rPr>
              <a:t>Public Comment &amp; Perkins V Plan Convenings</a:t>
            </a:r>
            <a:endParaRPr lang="en-US" b="1">
              <a:latin typeface="Montserrat"/>
            </a:endParaRPr>
          </a:p>
          <a:p>
            <a:endParaRPr lang="en-US">
              <a:latin typeface="Montserrat"/>
            </a:endParaRPr>
          </a:p>
          <a:p>
            <a:r>
              <a:rPr lang="en-US">
                <a:latin typeface="Montserrat"/>
              </a:rPr>
              <a:t>Perkins V Plan Stakeholder Convenings to collect more input – Dates TBD</a:t>
            </a:r>
            <a:endParaRPr lang="en-US"/>
          </a:p>
          <a:p>
            <a:r>
              <a:rPr lang="en-US">
                <a:latin typeface="Montserrat"/>
              </a:rPr>
              <a:t>Perkins State Plan will be posted for public comment at least 60 days prior to submission in May.</a:t>
            </a:r>
          </a:p>
          <a:p>
            <a:r>
              <a:rPr lang="en-US">
                <a:latin typeface="Montserrat"/>
              </a:rPr>
              <a:t>ADE/CTE will announce this and provide a link to submit a comment. All comments will receive a written response.</a:t>
            </a:r>
            <a:endParaRPr lang="en-US"/>
          </a:p>
          <a:p>
            <a:endParaRPr lang="en-US">
              <a:latin typeface="Montserra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98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353CB89-70BD-3631-F0D7-B128C356A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206" y="1199559"/>
            <a:ext cx="9725025" cy="28765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657364-2D1A-B0CA-708D-A02CCAC2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ontserrat"/>
              </a:rPr>
              <a:t>Resources</a:t>
            </a:r>
            <a:endParaRPr lang="en-US"/>
          </a:p>
        </p:txBody>
      </p:sp>
      <p:pic>
        <p:nvPicPr>
          <p:cNvPr id="5" name="Picture 4" descr="A white screen with black text&#10;&#10;Description automatically generated">
            <a:extLst>
              <a:ext uri="{FF2B5EF4-FFF2-40B4-BE49-F238E27FC236}">
                <a16:creationId xmlns:a16="http://schemas.microsoft.com/office/drawing/2014/main" id="{1C77FF11-D3D0-5C91-2495-7A6E6C3CE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68" y="4167187"/>
            <a:ext cx="9734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 shot of a website&#10;&#10;Description automatically generated">
            <a:extLst>
              <a:ext uri="{FF2B5EF4-FFF2-40B4-BE49-F238E27FC236}">
                <a16:creationId xmlns:a16="http://schemas.microsoft.com/office/drawing/2014/main" id="{1F2CB257-75FC-2766-798D-D06CDC88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2" y="1358711"/>
            <a:ext cx="3260784" cy="4356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5FD17D29-D563-BCA5-2E0B-21FA61EE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79" y="2330664"/>
            <a:ext cx="3390181" cy="4252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D7EF800-D8DD-0BAA-BAB3-14E40F7A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596" y="627307"/>
            <a:ext cx="7194431" cy="683819"/>
          </a:xfrm>
        </p:spPr>
        <p:txBody>
          <a:bodyPr/>
          <a:lstStyle/>
          <a:p>
            <a:r>
              <a:rPr lang="en-US">
                <a:latin typeface="Montserrat"/>
              </a:rPr>
              <a:t>2024 CTE TSA Teacher Institutes</a:t>
            </a:r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464DB39A-3B12-81AE-71D4-F2784BD3E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9398"/>
            <a:ext cx="6939280" cy="27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9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4FC-D14D-3CAD-4DFE-B4D68D116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238" y="732698"/>
            <a:ext cx="6087867" cy="20853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>
                <a:latin typeface="Montserrat"/>
              </a:rPr>
              <a:t>Career and Technical Student Organization </a:t>
            </a:r>
            <a:r>
              <a:rPr lang="en-US" sz="4000" b="1" i="1" u="sng">
                <a:latin typeface="Montserrat"/>
              </a:rPr>
              <a:t>(CTSO) Updates</a:t>
            </a:r>
            <a:r>
              <a:rPr lang="en-US" sz="4000" b="1" u="sng">
                <a:latin typeface="Montserrat"/>
              </a:rPr>
              <a:t>           </a:t>
            </a:r>
            <a:br>
              <a:rPr lang="en-US" sz="4000" b="1" u="sng">
                <a:latin typeface="Montserrat"/>
              </a:rPr>
            </a:br>
            <a:endParaRPr lang="en-US" sz="4000" b="1" u="sng">
              <a:latin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DBBFC-2C2B-E33C-92E5-B3A20C129022}"/>
              </a:ext>
            </a:extLst>
          </p:cNvPr>
          <p:cNvSpPr txBox="1"/>
          <p:nvPr/>
        </p:nvSpPr>
        <p:spPr>
          <a:xfrm>
            <a:off x="1376362" y="5294996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ontserrat" pitchFamily="2" charset="0"/>
              </a:rPr>
              <a:t>Career and Technical Education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ADCDC3AE-5B02-4156-B130-F856BE6A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152" y="4757809"/>
            <a:ext cx="1743077" cy="1389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B3ED9D-9B02-F3E2-41CB-CD7625298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547" y="2876432"/>
            <a:ext cx="1474548" cy="1821494"/>
          </a:xfrm>
          <a:prstGeom prst="rect">
            <a:avLst/>
          </a:prstGeom>
        </p:spPr>
      </p:pic>
      <p:pic>
        <p:nvPicPr>
          <p:cNvPr id="6" name="Picture 5" descr="A logo with a red and blue design&#10;&#10;Description automatically generated">
            <a:extLst>
              <a:ext uri="{FF2B5EF4-FFF2-40B4-BE49-F238E27FC236}">
                <a16:creationId xmlns:a16="http://schemas.microsoft.com/office/drawing/2014/main" id="{8B7D805D-67B1-8418-62FF-69B21E37E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402" y="3042545"/>
            <a:ext cx="1811708" cy="1156441"/>
          </a:xfrm>
          <a:prstGeom prst="rect">
            <a:avLst/>
          </a:prstGeom>
        </p:spPr>
      </p:pic>
      <p:pic>
        <p:nvPicPr>
          <p:cNvPr id="7" name="Picture 6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F8D5B363-47E8-5A0E-3EF9-858355008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280" y="5252413"/>
            <a:ext cx="2278041" cy="83311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B20BA55-A5EF-4DEA-436E-C79282756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571" y="4698479"/>
            <a:ext cx="1367425" cy="1508473"/>
          </a:xfrm>
          <a:prstGeom prst="rect">
            <a:avLst/>
          </a:prstGeom>
        </p:spPr>
      </p:pic>
      <p:pic>
        <p:nvPicPr>
          <p:cNvPr id="9" name="Picture 8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A8E0F2D5-7B9B-425A-0D1D-D61BDA6C4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463" y="3280130"/>
            <a:ext cx="1800095" cy="10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white coat&#10;&#10;Description automatically generated">
            <a:extLst>
              <a:ext uri="{FF2B5EF4-FFF2-40B4-BE49-F238E27FC236}">
                <a16:creationId xmlns:a16="http://schemas.microsoft.com/office/drawing/2014/main" id="{BD6BAFCB-B46B-5E17-BF99-A9F25D9C1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8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74EF5-AC1C-A361-B345-73966CE74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38201" y="5621685"/>
            <a:ext cx="7705725" cy="14155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6000" i="1" dirty="0">
                <a:highlight>
                  <a:srgbClr val="000000"/>
                </a:highlight>
              </a:rPr>
              <a:t>“How Can I Help?”</a:t>
            </a:r>
          </a:p>
          <a:p>
            <a:r>
              <a:rPr lang="en-US" sz="6000" i="1" dirty="0"/>
              <a:t>     </a:t>
            </a:r>
            <a:r>
              <a:rPr lang="en-US" sz="6000" i="1" dirty="0">
                <a:highlight>
                  <a:srgbClr val="000000"/>
                </a:highlight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648BD-36C7-2152-9FCB-104E531D20FE}"/>
              </a:ext>
            </a:extLst>
          </p:cNvPr>
          <p:cNvSpPr txBox="1"/>
          <p:nvPr/>
        </p:nvSpPr>
        <p:spPr>
          <a:xfrm>
            <a:off x="2938461" y="4867373"/>
            <a:ext cx="1635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highlight>
                  <a:srgbClr val="000000"/>
                </a:highlight>
              </a:rPr>
              <a:t>(We)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1927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44FC-D14D-3CAD-4DFE-B4D68D116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498" y="2306637"/>
            <a:ext cx="5676901" cy="1655763"/>
          </a:xfrm>
        </p:spPr>
        <p:txBody>
          <a:bodyPr>
            <a:noAutofit/>
          </a:bodyPr>
          <a:lstStyle/>
          <a:p>
            <a:r>
              <a:rPr lang="en-US" sz="4000"/>
              <a:t>CTE Program Services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DBBFC-2C2B-E33C-92E5-B3A20C129022}"/>
              </a:ext>
            </a:extLst>
          </p:cNvPr>
          <p:cNvSpPr txBox="1"/>
          <p:nvPr/>
        </p:nvSpPr>
        <p:spPr>
          <a:xfrm>
            <a:off x="1376362" y="5294996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Montserrat" pitchFamily="2" charset="0"/>
              </a:rPr>
              <a:t>Career and Technical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48889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59902E-5679-56A8-B473-C96643D5C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hlinkClick r:id="rId2"/>
              </a:rPr>
              <a:t>https://www.azed.gov/cte/programs</a:t>
            </a:r>
            <a:endParaRPr lang="en-US"/>
          </a:p>
          <a:p>
            <a:pPr lvl="1"/>
            <a:r>
              <a:rPr lang="en-US"/>
              <a:t>Program List</a:t>
            </a:r>
          </a:p>
          <a:p>
            <a:pPr lvl="1"/>
            <a:r>
              <a:rPr lang="en-US"/>
              <a:t>Standards</a:t>
            </a:r>
          </a:p>
          <a:p>
            <a:pPr lvl="1"/>
            <a:r>
              <a:rPr lang="en-US"/>
              <a:t>Embedded Academics</a:t>
            </a:r>
          </a:p>
          <a:p>
            <a:pPr lvl="1"/>
            <a:r>
              <a:rPr lang="en-US"/>
              <a:t>Local Occupational Programs (LOP)</a:t>
            </a:r>
          </a:p>
          <a:p>
            <a:pPr lvl="2"/>
            <a:r>
              <a:rPr lang="en-US"/>
              <a:t>Application open until November 30</a:t>
            </a:r>
            <a:r>
              <a:rPr lang="en-US" baseline="30000"/>
              <a:t>th</a:t>
            </a:r>
            <a:endParaRPr lang="en-US"/>
          </a:p>
          <a:p>
            <a:pPr lvl="1"/>
            <a:r>
              <a:rPr lang="en-US"/>
              <a:t>Quality and Compliance Monitoring</a:t>
            </a:r>
          </a:p>
          <a:p>
            <a:pPr lvl="1"/>
            <a:r>
              <a:rPr lang="en-US"/>
              <a:t>Resources</a:t>
            </a:r>
          </a:p>
          <a:p>
            <a:r>
              <a:rPr lang="en-US">
                <a:hlinkClick r:id="rId3"/>
              </a:rPr>
              <a:t>https://www.azed.gov/cte/cte-industry-credentials</a:t>
            </a:r>
            <a:endParaRPr lang="en-US"/>
          </a:p>
          <a:p>
            <a:pPr lvl="1"/>
            <a:r>
              <a:rPr lang="en-US"/>
              <a:t>Credentials lists</a:t>
            </a:r>
          </a:p>
          <a:p>
            <a:pPr lvl="1"/>
            <a:r>
              <a:rPr lang="en-US"/>
              <a:t>Update credentials process</a:t>
            </a:r>
          </a:p>
          <a:p>
            <a:pPr lvl="1"/>
            <a:r>
              <a:rPr lang="en-US"/>
              <a:t>Credential application</a:t>
            </a:r>
          </a:p>
          <a:p>
            <a:r>
              <a:rPr lang="en-US">
                <a:hlinkClick r:id="rId4"/>
              </a:rPr>
              <a:t>https://www.azed.gov/cte/work-based-learning</a:t>
            </a:r>
            <a:endParaRPr lang="en-US"/>
          </a:p>
          <a:p>
            <a:pPr lvl="1"/>
            <a:r>
              <a:rPr lang="en-US"/>
              <a:t>Work-based Learning Guide</a:t>
            </a:r>
          </a:p>
          <a:p>
            <a:pPr lvl="1"/>
            <a:r>
              <a:rPr lang="en-US"/>
              <a:t>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54ACA2-D16D-2E66-A5A2-42099731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Services Webpages</a:t>
            </a:r>
          </a:p>
        </p:txBody>
      </p:sp>
    </p:spTree>
    <p:extLst>
      <p:ext uri="{BB962C8B-B14F-4D97-AF65-F5344CB8AC3E}">
        <p14:creationId xmlns:p14="http://schemas.microsoft.com/office/powerpoint/2010/main" val="294553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F182B808CCF044871AB9F8E5079847" ma:contentTypeVersion="3" ma:contentTypeDescription="Create a new document." ma:contentTypeScope="" ma:versionID="b5c1b40cc5c1607879781e78d973c74c">
  <xsd:schema xmlns:xsd="http://www.w3.org/2001/XMLSchema" xmlns:xs="http://www.w3.org/2001/XMLSchema" xmlns:p="http://schemas.microsoft.com/office/2006/metadata/properties" xmlns:ns2="4666d55f-bbec-4e1d-bdcb-a6de2eb8a003" targetNamespace="http://schemas.microsoft.com/office/2006/metadata/properties" ma:root="true" ma:fieldsID="c58edbb597ec732b086f8144645c814d" ns2:_="">
    <xsd:import namespace="4666d55f-bbec-4e1d-bdcb-a6de2eb8a0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6d55f-bbec-4e1d-bdcb-a6de2eb8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4DD2F-EBA8-439D-91C5-41DCCFCB6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4A46A-7029-41D9-811B-12C24AE9BF0E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1F998A0F-0A22-4A70-88CB-604331A4E16C}">
  <ds:schemaRefs>
    <ds:schemaRef ds:uri="4666d55f-bbec-4e1d-bdcb-a6de2eb8a0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3499</Words>
  <Application>Microsoft Office PowerPoint</Application>
  <PresentationFormat>Widescreen</PresentationFormat>
  <Paragraphs>508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Arial,Sans-Serif</vt:lpstr>
      <vt:lpstr>Calibri</vt:lpstr>
      <vt:lpstr>Calibri Light</vt:lpstr>
      <vt:lpstr>Montserrat</vt:lpstr>
      <vt:lpstr>Office Theme</vt:lpstr>
      <vt:lpstr>Office Theme</vt:lpstr>
      <vt:lpstr>CTE Administrators Meeting</vt:lpstr>
      <vt:lpstr>    Updates for the Technical Standards and Technical Skills Assessments </vt:lpstr>
      <vt:lpstr>New or Updated Technical Standards  for 2024 </vt:lpstr>
      <vt:lpstr>Update on Technical Skills Assessments (TSA)</vt:lpstr>
      <vt:lpstr>2024 CTE TSA Teacher Institutes</vt:lpstr>
      <vt:lpstr>Career and Technical Student Organization (CTSO) Updates            </vt:lpstr>
      <vt:lpstr>PowerPoint Presentation</vt:lpstr>
      <vt:lpstr>CTE Program Services Updates</vt:lpstr>
      <vt:lpstr>Program Services Webpages</vt:lpstr>
      <vt:lpstr>CTE Programs and Standards Page</vt:lpstr>
      <vt:lpstr>Monitoring News – Year 5 of 5</vt:lpstr>
      <vt:lpstr>Important Email Addresses</vt:lpstr>
      <vt:lpstr>Important Dates</vt:lpstr>
      <vt:lpstr>Important Dates</vt:lpstr>
      <vt:lpstr>CTE Program Services </vt:lpstr>
      <vt:lpstr>Perkins V:  Performance Measure and State Determined Performance Levels  Revisions </vt:lpstr>
      <vt:lpstr>Today's Anticipated Outcomes</vt:lpstr>
      <vt:lpstr>Perkins V Revision</vt:lpstr>
      <vt:lpstr>Perkins V - General Overview</vt:lpstr>
      <vt:lpstr>Perkins V - Added Value</vt:lpstr>
      <vt:lpstr>Timeline</vt:lpstr>
      <vt:lpstr>Requirements for Setting SDPL</vt:lpstr>
      <vt:lpstr>Requirements for Setting SDLP</vt:lpstr>
      <vt:lpstr>Requirements for Setting SDLP</vt:lpstr>
      <vt:lpstr>1S1 Graduation Rate</vt:lpstr>
      <vt:lpstr>1S1 Graduation Rate</vt:lpstr>
      <vt:lpstr>2S1 Reading/ELA Proficiency</vt:lpstr>
      <vt:lpstr>2S1 Reading/ELA Proficiency</vt:lpstr>
      <vt:lpstr>2S2 Mathematics Proficiency</vt:lpstr>
      <vt:lpstr>2S2 Mathematics Proficiency</vt:lpstr>
      <vt:lpstr>2S3 Science Proficiency</vt:lpstr>
      <vt:lpstr>2S3 Science Proficiency</vt:lpstr>
      <vt:lpstr>3S1 Placement</vt:lpstr>
      <vt:lpstr>3S1 Placement</vt:lpstr>
      <vt:lpstr>4S1 Nontraditional</vt:lpstr>
      <vt:lpstr>4S1 Nontraditional</vt:lpstr>
      <vt:lpstr>Discussion &amp; Feedback on 1S1, 2S1, 2S2, 2S3, 3S1, &amp; 4S1</vt:lpstr>
      <vt:lpstr>5S1 Industry Recognized Credentials</vt:lpstr>
      <vt:lpstr>5S1 Industry Recognized Credentials</vt:lpstr>
      <vt:lpstr>Concerns</vt:lpstr>
      <vt:lpstr>5S1 Industry Recognized Credentials</vt:lpstr>
      <vt:lpstr>5S1 Industry Recognized Credentials</vt:lpstr>
      <vt:lpstr>5S4 Technical Skills Assessment (TSA)</vt:lpstr>
      <vt:lpstr>5S4 Technical Skills Assessment (TSA)</vt:lpstr>
      <vt:lpstr>Concerns</vt:lpstr>
      <vt:lpstr>5S4 Technical Skills Assessment (TSA)</vt:lpstr>
      <vt:lpstr>5S4 Technical Skills Assessment (TSA)</vt:lpstr>
      <vt:lpstr>Start of a conversation...</vt:lpstr>
      <vt:lpstr>Resources</vt:lpstr>
    </vt:vector>
  </TitlesOfParts>
  <Company>Arizona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Irvin, Samuel</dc:creator>
  <cp:lastModifiedBy>Bowersock, Kathy</cp:lastModifiedBy>
  <cp:revision>4</cp:revision>
  <dcterms:created xsi:type="dcterms:W3CDTF">2023-10-13T14:27:27Z</dcterms:created>
  <dcterms:modified xsi:type="dcterms:W3CDTF">2023-10-31T02:34:56Z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0x01010092F182B808CCF044871AB9F8E5079847</vt:lpwstr>
  </property>
</Properties>
</file>