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67" r:id="rId5"/>
    <p:sldMasterId id="2147483778" r:id="rId6"/>
  </p:sldMasterIdLst>
  <p:notesMasterIdLst>
    <p:notesMasterId r:id="rId29"/>
  </p:notesMasterIdLst>
  <p:sldIdLst>
    <p:sldId id="436" r:id="rId7"/>
    <p:sldId id="398" r:id="rId8"/>
    <p:sldId id="435" r:id="rId9"/>
    <p:sldId id="437" r:id="rId10"/>
    <p:sldId id="422" r:id="rId11"/>
    <p:sldId id="423" r:id="rId12"/>
    <p:sldId id="424" r:id="rId13"/>
    <p:sldId id="426" r:id="rId14"/>
    <p:sldId id="425" r:id="rId15"/>
    <p:sldId id="428" r:id="rId16"/>
    <p:sldId id="430" r:id="rId17"/>
    <p:sldId id="429" r:id="rId18"/>
    <p:sldId id="432" r:id="rId19"/>
    <p:sldId id="434" r:id="rId20"/>
    <p:sldId id="431" r:id="rId21"/>
    <p:sldId id="438" r:id="rId22"/>
    <p:sldId id="284" r:id="rId23"/>
    <p:sldId id="256" r:id="rId24"/>
    <p:sldId id="439" r:id="rId25"/>
    <p:sldId id="440" r:id="rId26"/>
    <p:sldId id="417" r:id="rId27"/>
    <p:sldId id="364"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8ED6A457-CF57-85A2-EC42-B9789C6191C3}" name="Middlebrook, Candis" initials="MC" userId="S::Candis.Middlebrook@azed.gov::ddd7cbf3-9156-4a93-9c07-d1b0eff58a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FF0000"/>
    <a:srgbClr val="CB6015"/>
    <a:srgbClr val="910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2491" autoAdjust="0"/>
  </p:normalViewPr>
  <p:slideViewPr>
    <p:cSldViewPr snapToGrid="0">
      <p:cViewPr varScale="1">
        <p:scale>
          <a:sx n="55" d="100"/>
          <a:sy n="55" d="100"/>
        </p:scale>
        <p:origin x="1152" y="36"/>
      </p:cViewPr>
      <p:guideLst/>
    </p:cSldViewPr>
  </p:slideViewPr>
  <p:notesTextViewPr>
    <p:cViewPr>
      <p:scale>
        <a:sx n="100" d="100"/>
        <a:sy n="100" d="100"/>
      </p:scale>
      <p:origin x="0" y="0"/>
    </p:cViewPr>
  </p:notesTextViewPr>
  <p:sorterViewPr>
    <p:cViewPr>
      <p:scale>
        <a:sx n="75" d="100"/>
        <a:sy n="75" d="100"/>
      </p:scale>
      <p:origin x="0" y="-10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2E70B4F-54AF-4133-B2B0-11E896D059A3}" type="datetimeFigureOut">
              <a:rPr lang="en-US" smtClean="0"/>
              <a:t>9/29/2023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A0981EC-A823-47D5-95C6-B00D6C46769C}" type="slidenum">
              <a:rPr lang="en-US" smtClean="0"/>
              <a:t>‹#›</a:t>
            </a:fld>
            <a:endParaRPr lang="en-US"/>
          </a:p>
        </p:txBody>
      </p:sp>
    </p:spTree>
    <p:extLst>
      <p:ext uri="{BB962C8B-B14F-4D97-AF65-F5344CB8AC3E}">
        <p14:creationId xmlns:p14="http://schemas.microsoft.com/office/powerpoint/2010/main" val="18274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a:t>
            </a:fld>
            <a:endParaRPr lang="en-US"/>
          </a:p>
        </p:txBody>
      </p:sp>
    </p:spTree>
    <p:extLst>
      <p:ext uri="{BB962C8B-B14F-4D97-AF65-F5344CB8AC3E}">
        <p14:creationId xmlns:p14="http://schemas.microsoft.com/office/powerpoint/2010/main" val="180475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10</a:t>
            </a:fld>
            <a:endParaRPr lang="en-US"/>
          </a:p>
        </p:txBody>
      </p:sp>
    </p:spTree>
    <p:extLst>
      <p:ext uri="{BB962C8B-B14F-4D97-AF65-F5344CB8AC3E}">
        <p14:creationId xmlns:p14="http://schemas.microsoft.com/office/powerpoint/2010/main" val="318768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11</a:t>
            </a:fld>
            <a:endParaRPr lang="en-US"/>
          </a:p>
        </p:txBody>
      </p:sp>
    </p:spTree>
    <p:extLst>
      <p:ext uri="{BB962C8B-B14F-4D97-AF65-F5344CB8AC3E}">
        <p14:creationId xmlns:p14="http://schemas.microsoft.com/office/powerpoint/2010/main" val="8698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12</a:t>
            </a:fld>
            <a:endParaRPr lang="en-US"/>
          </a:p>
        </p:txBody>
      </p:sp>
    </p:spTree>
    <p:extLst>
      <p:ext uri="{BB962C8B-B14F-4D97-AF65-F5344CB8AC3E}">
        <p14:creationId xmlns:p14="http://schemas.microsoft.com/office/powerpoint/2010/main" val="205494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13</a:t>
            </a:fld>
            <a:endParaRPr lang="en-US"/>
          </a:p>
        </p:txBody>
      </p:sp>
    </p:spTree>
    <p:extLst>
      <p:ext uri="{BB962C8B-B14F-4D97-AF65-F5344CB8AC3E}">
        <p14:creationId xmlns:p14="http://schemas.microsoft.com/office/powerpoint/2010/main" val="385917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14</a:t>
            </a:fld>
            <a:endParaRPr lang="en-US"/>
          </a:p>
        </p:txBody>
      </p:sp>
    </p:spTree>
    <p:extLst>
      <p:ext uri="{BB962C8B-B14F-4D97-AF65-F5344CB8AC3E}">
        <p14:creationId xmlns:p14="http://schemas.microsoft.com/office/powerpoint/2010/main" val="385400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15</a:t>
            </a:fld>
            <a:endParaRPr lang="en-US"/>
          </a:p>
        </p:txBody>
      </p:sp>
    </p:spTree>
    <p:extLst>
      <p:ext uri="{BB962C8B-B14F-4D97-AF65-F5344CB8AC3E}">
        <p14:creationId xmlns:p14="http://schemas.microsoft.com/office/powerpoint/2010/main" val="409943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16</a:t>
            </a:fld>
            <a:endParaRPr lang="en-US"/>
          </a:p>
        </p:txBody>
      </p:sp>
    </p:spTree>
    <p:extLst>
      <p:ext uri="{BB962C8B-B14F-4D97-AF65-F5344CB8AC3E}">
        <p14:creationId xmlns:p14="http://schemas.microsoft.com/office/powerpoint/2010/main" val="367380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C8F32-D451-461B-B2EB-94277C116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33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18</a:t>
            </a:fld>
            <a:endParaRPr lang="en-US"/>
          </a:p>
        </p:txBody>
      </p:sp>
    </p:spTree>
    <p:extLst>
      <p:ext uri="{BB962C8B-B14F-4D97-AF65-F5344CB8AC3E}">
        <p14:creationId xmlns:p14="http://schemas.microsoft.com/office/powerpoint/2010/main" val="273675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C8F32-D451-461B-B2EB-94277C116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92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2</a:t>
            </a:fld>
            <a:endParaRPr lang="en-US"/>
          </a:p>
        </p:txBody>
      </p:sp>
    </p:spTree>
    <p:extLst>
      <p:ext uri="{BB962C8B-B14F-4D97-AF65-F5344CB8AC3E}">
        <p14:creationId xmlns:p14="http://schemas.microsoft.com/office/powerpoint/2010/main" val="2180957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C8F32-D451-461B-B2EB-94277C116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244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039F2-F89F-49F3-BB0F-1B9BA96D2506}" type="slidenum">
              <a:rPr lang="en-US" smtClean="0"/>
              <a:t>21</a:t>
            </a:fld>
            <a:endParaRPr lang="en-US"/>
          </a:p>
        </p:txBody>
      </p:sp>
    </p:spTree>
    <p:extLst>
      <p:ext uri="{BB962C8B-B14F-4D97-AF65-F5344CB8AC3E}">
        <p14:creationId xmlns:p14="http://schemas.microsoft.com/office/powerpoint/2010/main" val="227673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3</a:t>
            </a:fld>
            <a:endParaRPr lang="en-US"/>
          </a:p>
        </p:txBody>
      </p:sp>
    </p:spTree>
    <p:extLst>
      <p:ext uri="{BB962C8B-B14F-4D97-AF65-F5344CB8AC3E}">
        <p14:creationId xmlns:p14="http://schemas.microsoft.com/office/powerpoint/2010/main" val="183174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4</a:t>
            </a:fld>
            <a:endParaRPr lang="en-US"/>
          </a:p>
        </p:txBody>
      </p:sp>
    </p:spTree>
    <p:extLst>
      <p:ext uri="{BB962C8B-B14F-4D97-AF65-F5344CB8AC3E}">
        <p14:creationId xmlns:p14="http://schemas.microsoft.com/office/powerpoint/2010/main" val="401303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5</a:t>
            </a:fld>
            <a:endParaRPr lang="en-US"/>
          </a:p>
        </p:txBody>
      </p:sp>
    </p:spTree>
    <p:extLst>
      <p:ext uri="{BB962C8B-B14F-4D97-AF65-F5344CB8AC3E}">
        <p14:creationId xmlns:p14="http://schemas.microsoft.com/office/powerpoint/2010/main" val="396022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6</a:t>
            </a:fld>
            <a:endParaRPr lang="en-US"/>
          </a:p>
        </p:txBody>
      </p:sp>
    </p:spTree>
    <p:extLst>
      <p:ext uri="{BB962C8B-B14F-4D97-AF65-F5344CB8AC3E}">
        <p14:creationId xmlns:p14="http://schemas.microsoft.com/office/powerpoint/2010/main" val="214667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7</a:t>
            </a:fld>
            <a:endParaRPr lang="en-US"/>
          </a:p>
        </p:txBody>
      </p:sp>
    </p:spTree>
    <p:extLst>
      <p:ext uri="{BB962C8B-B14F-4D97-AF65-F5344CB8AC3E}">
        <p14:creationId xmlns:p14="http://schemas.microsoft.com/office/powerpoint/2010/main" val="104389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8</a:t>
            </a:fld>
            <a:endParaRPr lang="en-US"/>
          </a:p>
        </p:txBody>
      </p:sp>
    </p:spTree>
    <p:extLst>
      <p:ext uri="{BB962C8B-B14F-4D97-AF65-F5344CB8AC3E}">
        <p14:creationId xmlns:p14="http://schemas.microsoft.com/office/powerpoint/2010/main" val="240043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9</a:t>
            </a:fld>
            <a:endParaRPr lang="en-US"/>
          </a:p>
        </p:txBody>
      </p:sp>
    </p:spTree>
    <p:extLst>
      <p:ext uri="{BB962C8B-B14F-4D97-AF65-F5344CB8AC3E}">
        <p14:creationId xmlns:p14="http://schemas.microsoft.com/office/powerpoint/2010/main" val="177738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pic>
        <p:nvPicPr>
          <p:cNvPr id="10" name="Picture 9" descr="Logo&#10;&#10;Description automatically generated">
            <a:extLst>
              <a:ext uri="{FF2B5EF4-FFF2-40B4-BE49-F238E27FC236}">
                <a16:creationId xmlns:a16="http://schemas.microsoft.com/office/drawing/2014/main" id="{B3D5BCC5-4FD8-44A7-E6C1-E835C68311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0770" y="897442"/>
            <a:ext cx="2312484" cy="231248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9/29/2023</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332288"/>
            <a:ext cx="12192000" cy="1105787"/>
          </a:xfrm>
          <a:prstGeom prst="rect">
            <a:avLst/>
          </a:prstGeom>
          <a:solidFill>
            <a:srgbClr val="0121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867"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838200" y="392397"/>
            <a:ext cx="10515600" cy="985569"/>
          </a:xfrm>
        </p:spPr>
        <p:txBody>
          <a:bodyPr/>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96639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p>
            <a:fld id="{7BBD89EB-C813-4396-A969-B9084DCB0EEC}" type="datetimeFigureOut">
              <a:rPr lang="en-US" smtClean="0"/>
              <a:t>9/29/2023</a:t>
            </a:fld>
            <a:endParaRPr lang="en-US" dirty="0"/>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06729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p>
            <a:fld id="{7BBD89EB-C813-4396-A969-B9084DCB0EEC}" type="datetimeFigureOut">
              <a:rPr lang="en-US" smtClean="0"/>
              <a:t>9/29/2023</a:t>
            </a:fld>
            <a:endParaRPr lang="en-US" dirty="0"/>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16441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838200" y="840057"/>
            <a:ext cx="10515600" cy="985569"/>
          </a:xfrm>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p>
            <a:fld id="{7BBD89EB-C813-4396-A969-B9084DCB0EEC}" type="datetimeFigureOut">
              <a:rPr lang="en-US" smtClean="0"/>
              <a:t>9/29/2023</a:t>
            </a:fld>
            <a:endParaRPr lang="en-US" dirty="0"/>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50689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9/29/2023</a:t>
            </a:fld>
            <a:endParaRPr lang="en-US" dirty="0"/>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36359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8538AF-3E69-49EB-9B53-2291F9B5190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3240112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538AF-3E69-49EB-9B53-2291F9B5190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20313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538AF-3E69-49EB-9B53-2291F9B5190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305769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538AF-3E69-49EB-9B53-2291F9B5190B}"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189766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538AF-3E69-49EB-9B53-2291F9B5190B}"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360040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538AF-3E69-49EB-9B53-2291F9B5190B}"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3522385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538AF-3E69-49EB-9B53-2291F9B5190B}"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417284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538AF-3E69-49EB-9B53-2291F9B5190B}"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2211481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538AF-3E69-49EB-9B53-2291F9B5190B}"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39960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538AF-3E69-49EB-9B53-2291F9B5190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1787473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538AF-3E69-49EB-9B53-2291F9B5190B}"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10670-2D82-405E-B451-A99879C52CA1}" type="slidenum">
              <a:rPr lang="en-US" smtClean="0"/>
              <a:t>‹#›</a:t>
            </a:fld>
            <a:endParaRPr lang="en-US"/>
          </a:p>
        </p:txBody>
      </p:sp>
    </p:spTree>
    <p:extLst>
      <p:ext uri="{BB962C8B-B14F-4D97-AF65-F5344CB8AC3E}">
        <p14:creationId xmlns:p14="http://schemas.microsoft.com/office/powerpoint/2010/main" val="383428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a:t>Click icon to add picture</a:t>
            </a:r>
            <a:endParaRPr lang="en-US" noProof="0" dirty="0"/>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endParaRPr lang="en-US" noProof="0" dirty="0"/>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777" r:id="rId6"/>
    <p:sldLayoutId id="2147483692" r:id="rId7"/>
    <p:sldLayoutId id="2147483691" r:id="rId8"/>
    <p:sldLayoutId id="2147483690" r:id="rId9"/>
    <p:sldLayoutId id="2147483775" r:id="rId10"/>
    <p:sldLayoutId id="2147483776" r:id="rId11"/>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74477"/>
            <a:ext cx="105156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956925"/>
            <a:ext cx="105156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2" name="Google Shape;19;p2">
            <a:extLst>
              <a:ext uri="{FF2B5EF4-FFF2-40B4-BE49-F238E27FC236}">
                <a16:creationId xmlns:a16="http://schemas.microsoft.com/office/drawing/2014/main" id="{E0B886E1-31DD-47E4-991E-D0419D044F33}"/>
              </a:ext>
            </a:extLst>
          </p:cNvPr>
          <p:cNvSpPr/>
          <p:nvPr userDrawn="1"/>
        </p:nvSpPr>
        <p:spPr>
          <a:xfrm>
            <a:off x="0" y="0"/>
            <a:ext cx="12192000" cy="73179"/>
          </a:xfrm>
          <a:prstGeom prst="rect">
            <a:avLst/>
          </a:prstGeom>
          <a:solidFill>
            <a:srgbClr val="BF0D3E"/>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userDrawn="1"/>
        </p:nvSpPr>
        <p:spPr>
          <a:xfrm>
            <a:off x="0" y="74610"/>
            <a:ext cx="12192000" cy="176271"/>
          </a:xfrm>
          <a:prstGeom prst="rect">
            <a:avLst/>
          </a:prstGeom>
          <a:solidFill>
            <a:srgbClr val="012169"/>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userDrawn="1"/>
        </p:nvSpPr>
        <p:spPr>
          <a:xfrm>
            <a:off x="0" y="258251"/>
            <a:ext cx="12192000" cy="73179"/>
          </a:xfrm>
          <a:prstGeom prst="rect">
            <a:avLst/>
          </a:prstGeom>
          <a:solidFill>
            <a:srgbClr val="FCAF17"/>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userDrawn="1"/>
        </p:nvSpPr>
        <p:spPr>
          <a:xfrm>
            <a:off x="0" y="6782343"/>
            <a:ext cx="12192000" cy="73179"/>
          </a:xfrm>
          <a:prstGeom prst="rect">
            <a:avLst/>
          </a:prstGeom>
          <a:solidFill>
            <a:srgbClr val="D0134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7270751"/>
      </p:ext>
    </p:extLst>
  </p:cSld>
  <p:clrMap bg1="lt1" tx1="dk1" bg2="dk2" tx2="lt2" accent1="accent1" accent2="accent2" accent3="accent3" accent4="accent4" accent5="accent5" accent6="accent6" hlink="hlink" folHlink="folHlink"/>
  <p:sldLayoutIdLst>
    <p:sldLayoutId id="2147483704" r:id="rId1"/>
    <p:sldLayoutId id="2147483769" r:id="rId2"/>
    <p:sldLayoutId id="2147483773" r:id="rId3"/>
    <p:sldLayoutId id="2147483774" r:id="rId4"/>
    <p:sldLayoutId id="21474837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538AF-3E69-49EB-9B53-2291F9B5190B}"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10670-2D82-405E-B451-A99879C52CA1}" type="slidenum">
              <a:rPr lang="en-US" smtClean="0"/>
              <a:t>‹#›</a:t>
            </a:fld>
            <a:endParaRPr lang="en-US"/>
          </a:p>
        </p:txBody>
      </p:sp>
    </p:spTree>
    <p:extLst>
      <p:ext uri="{BB962C8B-B14F-4D97-AF65-F5344CB8AC3E}">
        <p14:creationId xmlns:p14="http://schemas.microsoft.com/office/powerpoint/2010/main" val="2023641031"/>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az.testnav.com/client/index.html"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hyperlink" Target="https://www.azed.gov/assessment/azella"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1E4C-011D-C088-1D8D-7B0FCDE6A4D9}"/>
              </a:ext>
            </a:extLst>
          </p:cNvPr>
          <p:cNvSpPr>
            <a:spLocks noGrp="1"/>
          </p:cNvSpPr>
          <p:nvPr>
            <p:ph type="ctrTitle"/>
          </p:nvPr>
        </p:nvSpPr>
        <p:spPr>
          <a:xfrm>
            <a:off x="1097280" y="758952"/>
            <a:ext cx="10058400" cy="4453128"/>
          </a:xfrm>
        </p:spPr>
        <p:txBody>
          <a:bodyPr anchor="b"/>
          <a:lstStyle/>
          <a:p>
            <a:pPr marL="0" marR="0" lvl="0" indent="0" defTabSz="685800" rtl="0" eaLnBrk="1" fontAlgn="auto" latinLnBrk="0" hangingPunct="1">
              <a:lnSpc>
                <a:spcPct val="90000"/>
              </a:lnSpc>
              <a:spcBef>
                <a:spcPct val="0"/>
              </a:spcBef>
              <a:spcAft>
                <a:spcPts val="0"/>
              </a:spcAft>
              <a:tabLst/>
              <a:defRPr/>
            </a:pPr>
            <a:r>
              <a:rPr kumimoji="0" lang="en-US" sz="4000" b="1" i="0" u="none" strike="noStrike" kern="1200" cap="all" spc="-38" normalizeH="0" baseline="0" noProof="0" dirty="0">
                <a:ln>
                  <a:noFill/>
                </a:ln>
                <a:solidFill>
                  <a:srgbClr val="012169"/>
                </a:solidFill>
                <a:effectLst/>
                <a:uLnTx/>
                <a:uFillTx/>
                <a:latin typeface="Montserrat"/>
                <a:ea typeface="+mn-ea"/>
                <a:cs typeface="+mn-cs"/>
              </a:rPr>
              <a:t>Friday Focus Webinar</a:t>
            </a:r>
            <a:br>
              <a:rPr kumimoji="0" lang="en-US" sz="4000" b="1" i="0" u="none" strike="noStrike" kern="1200" cap="all" spc="-38" normalizeH="0" baseline="0" noProof="0" dirty="0">
                <a:ln>
                  <a:noFill/>
                </a:ln>
                <a:solidFill>
                  <a:srgbClr val="012169"/>
                </a:solidFill>
                <a:effectLst/>
                <a:uLnTx/>
                <a:uFillTx/>
                <a:latin typeface="Montserrat"/>
                <a:ea typeface="+mn-ea"/>
                <a:cs typeface="+mn-cs"/>
              </a:rPr>
            </a:br>
            <a:r>
              <a:rPr kumimoji="0" lang="en-US" sz="4000" b="1" i="0" u="none" strike="noStrike" kern="1200" cap="all" spc="-38" normalizeH="0" baseline="0" noProof="0" dirty="0">
                <a:ln>
                  <a:noFill/>
                </a:ln>
                <a:solidFill>
                  <a:srgbClr val="012169"/>
                </a:solidFill>
                <a:effectLst/>
                <a:uLnTx/>
                <a:uFillTx/>
                <a:latin typeface="Montserrat"/>
                <a:ea typeface="+mn-ea"/>
                <a:cs typeface="+mn-cs"/>
              </a:rPr>
              <a:t>#2: New AZELLA Item specifications</a:t>
            </a:r>
            <a:br>
              <a:rPr kumimoji="0" lang="en-US" sz="4000" b="1" i="0" u="none" strike="noStrike" kern="1200" cap="all" spc="-38" normalizeH="0" baseline="0" noProof="0" dirty="0">
                <a:ln>
                  <a:noFill/>
                </a:ln>
                <a:solidFill>
                  <a:srgbClr val="012169"/>
                </a:solidFill>
                <a:effectLst/>
                <a:uLnTx/>
                <a:uFillTx/>
                <a:latin typeface="Montserrat"/>
                <a:ea typeface="+mn-ea"/>
                <a:cs typeface="+mn-cs"/>
              </a:rPr>
            </a:br>
            <a:endParaRPr lang="en-US" dirty="0"/>
          </a:p>
        </p:txBody>
      </p:sp>
      <p:sp>
        <p:nvSpPr>
          <p:cNvPr id="3" name="Subtitle 2">
            <a:extLst>
              <a:ext uri="{FF2B5EF4-FFF2-40B4-BE49-F238E27FC236}">
                <a16:creationId xmlns:a16="http://schemas.microsoft.com/office/drawing/2014/main" id="{006296CA-2034-59E2-7065-EC54F397AB54}"/>
              </a:ext>
            </a:extLst>
          </p:cNvPr>
          <p:cNvSpPr>
            <a:spLocks noGrp="1"/>
          </p:cNvSpPr>
          <p:nvPr>
            <p:ph type="subTitle" idx="1"/>
          </p:nvPr>
        </p:nvSpPr>
        <p:spPr>
          <a:xfrm>
            <a:off x="1100051" y="4645152"/>
            <a:ext cx="10058400" cy="1289304"/>
          </a:xfrm>
        </p:spPr>
        <p:txBody>
          <a:bodyPr>
            <a:normAutofit lnSpcReduction="10000"/>
          </a:bodyPr>
          <a:lstStyle/>
          <a:p>
            <a:pPr marL="0" marR="0" lvl="0" indent="0" algn="ctr" defTabSz="685800" rtl="0" eaLnBrk="1" fontAlgn="auto" latinLnBrk="0" hangingPunct="1">
              <a:lnSpc>
                <a:spcPct val="100000"/>
              </a:lnSpc>
              <a:spcBef>
                <a:spcPts val="900"/>
              </a:spcBef>
              <a:spcAft>
                <a:spcPts val="150"/>
              </a:spcAft>
              <a:buClrTx/>
              <a:buSzPct val="100000"/>
              <a:buFont typeface="Calibri" panose="020F0502020204030204" pitchFamily="34" charset="0"/>
              <a:buNone/>
              <a:tabLst/>
              <a:defRPr/>
            </a:pPr>
            <a:r>
              <a:rPr kumimoji="0" lang="en-US" sz="2000" b="1" i="0" u="none" strike="noStrike" kern="1200" cap="all" spc="15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Gabriela Finn</a:t>
            </a:r>
          </a:p>
          <a:p>
            <a:pPr marL="0" marR="0" lvl="0" indent="0" algn="ctr" defTabSz="685800" rtl="0" eaLnBrk="1" fontAlgn="auto" latinLnBrk="0" hangingPunct="1">
              <a:lnSpc>
                <a:spcPct val="100000"/>
              </a:lnSpc>
              <a:spcBef>
                <a:spcPts val="900"/>
              </a:spcBef>
              <a:spcAft>
                <a:spcPts val="150"/>
              </a:spcAft>
              <a:buClrTx/>
              <a:buSzPct val="100000"/>
              <a:buFont typeface="Calibri" panose="020F0502020204030204" pitchFamily="34" charset="0"/>
              <a:buNone/>
              <a:tabLst/>
              <a:defRPr/>
            </a:pPr>
            <a:r>
              <a:rPr kumimoji="0" lang="en-US" sz="2000" b="1" i="0" u="none" strike="noStrike" kern="1200" cap="all" spc="150" normalizeH="0" baseline="0" noProof="0" dirty="0">
                <a:ln>
                  <a:noFill/>
                </a:ln>
                <a:solidFill>
                  <a:srgbClr val="012169"/>
                </a:solidFill>
                <a:effectLst/>
                <a:uLnTx/>
                <a:uFillTx/>
                <a:latin typeface="Montserrat"/>
                <a:ea typeface="+mn-ea"/>
                <a:cs typeface="+mn-cs"/>
              </a:rPr>
              <a:t>Director of English language Assessments</a:t>
            </a:r>
          </a:p>
          <a:p>
            <a:pPr marL="0" marR="0" lvl="0" indent="0" algn="ctr" defTabSz="685800" rtl="0" eaLnBrk="1" fontAlgn="auto" latinLnBrk="0" hangingPunct="1">
              <a:lnSpc>
                <a:spcPct val="100000"/>
              </a:lnSpc>
              <a:spcBef>
                <a:spcPts val="900"/>
              </a:spcBef>
              <a:spcAft>
                <a:spcPts val="150"/>
              </a:spcAft>
              <a:buClrTx/>
              <a:buSzPct val="100000"/>
              <a:buFont typeface="Calibri" panose="020F0502020204030204" pitchFamily="34" charset="0"/>
              <a:buNone/>
              <a:tabLst/>
              <a:defRPr/>
            </a:pPr>
            <a:r>
              <a:rPr kumimoji="0" lang="en-US" sz="2000" b="1" i="0" u="none" strike="noStrike" kern="1200" cap="all" spc="150" normalizeH="0" baseline="0" noProof="0" dirty="0">
                <a:ln>
                  <a:noFill/>
                </a:ln>
                <a:solidFill>
                  <a:srgbClr val="012169"/>
                </a:solidFill>
                <a:effectLst/>
                <a:uLnTx/>
                <a:uFillTx/>
                <a:latin typeface="Montserrat"/>
                <a:ea typeface="+mn-ea"/>
                <a:cs typeface="+mn-cs"/>
              </a:rPr>
              <a:t>September 29, 2023</a:t>
            </a:r>
          </a:p>
          <a:p>
            <a:endParaRPr lang="en-US" dirty="0"/>
          </a:p>
        </p:txBody>
      </p:sp>
    </p:spTree>
    <p:extLst>
      <p:ext uri="{BB962C8B-B14F-4D97-AF65-F5344CB8AC3E}">
        <p14:creationId xmlns:p14="http://schemas.microsoft.com/office/powerpoint/2010/main" val="206802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60286E-7134-01EB-F5C7-751957F79940}"/>
              </a:ext>
            </a:extLst>
          </p:cNvPr>
          <p:cNvSpPr>
            <a:spLocks noGrp="1"/>
          </p:cNvSpPr>
          <p:nvPr>
            <p:ph type="sldNum" sz="quarter" idx="12"/>
          </p:nvPr>
        </p:nvSpPr>
        <p:spPr/>
        <p:txBody>
          <a:bodyPr/>
          <a:lstStyle/>
          <a:p>
            <a:fld id="{3AD94D69-2109-48F9-A00A-179699D0291F}" type="slidenum">
              <a:rPr lang="en-US" smtClean="0"/>
              <a:t>10</a:t>
            </a:fld>
            <a:endParaRPr lang="en-US" dirty="0"/>
          </a:p>
        </p:txBody>
      </p:sp>
      <p:pic>
        <p:nvPicPr>
          <p:cNvPr id="15" name="Picture 14">
            <a:extLst>
              <a:ext uri="{FF2B5EF4-FFF2-40B4-BE49-F238E27FC236}">
                <a16:creationId xmlns:a16="http://schemas.microsoft.com/office/drawing/2014/main" id="{F69D9944-7AFB-DF6C-F52E-0539F9C9E5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8538" y="1136234"/>
            <a:ext cx="11366495" cy="4585532"/>
          </a:xfrm>
          <a:prstGeom prst="rect">
            <a:avLst/>
          </a:prstGeom>
        </p:spPr>
      </p:pic>
      <p:cxnSp>
        <p:nvCxnSpPr>
          <p:cNvPr id="17" name="Straight Arrow Connector 16">
            <a:extLst>
              <a:ext uri="{FF2B5EF4-FFF2-40B4-BE49-F238E27FC236}">
                <a16:creationId xmlns:a16="http://schemas.microsoft.com/office/drawing/2014/main" id="{0AA7B390-16A2-5879-672E-7BBDC5A2470D}"/>
              </a:ext>
              <a:ext uri="{C183D7F6-B498-43B3-948B-1728B52AA6E4}">
                <adec:decorative xmlns:adec="http://schemas.microsoft.com/office/drawing/2017/decorative" val="1"/>
              </a:ext>
            </a:extLst>
          </p:cNvPr>
          <p:cNvCxnSpPr/>
          <p:nvPr/>
        </p:nvCxnSpPr>
        <p:spPr>
          <a:xfrm flipH="1">
            <a:off x="2699658" y="2447108"/>
            <a:ext cx="14369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AE3436C-7783-616B-7CD7-5E0E7EA9B7AE}"/>
              </a:ext>
              <a:ext uri="{C183D7F6-B498-43B3-948B-1728B52AA6E4}">
                <adec:decorative xmlns:adec="http://schemas.microsoft.com/office/drawing/2017/decorative" val="1"/>
              </a:ext>
            </a:extLst>
          </p:cNvPr>
          <p:cNvSpPr/>
          <p:nvPr/>
        </p:nvSpPr>
        <p:spPr>
          <a:xfrm>
            <a:off x="444137" y="2804160"/>
            <a:ext cx="11112137" cy="4005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8D911C-CE3B-80BC-0775-F97D52C0D0AB}"/>
              </a:ext>
              <a:ext uri="{C183D7F6-B498-43B3-948B-1728B52AA6E4}">
                <adec:decorative xmlns:adec="http://schemas.microsoft.com/office/drawing/2017/decorative" val="1"/>
              </a:ext>
            </a:extLst>
          </p:cNvPr>
          <p:cNvSpPr/>
          <p:nvPr/>
        </p:nvSpPr>
        <p:spPr>
          <a:xfrm>
            <a:off x="513806" y="4084320"/>
            <a:ext cx="905691" cy="296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A41352-1A8C-19C0-DE39-87F0107B870E}"/>
              </a:ext>
              <a:ext uri="{C183D7F6-B498-43B3-948B-1728B52AA6E4}">
                <adec:decorative xmlns:adec="http://schemas.microsoft.com/office/drawing/2017/decorative" val="1"/>
              </a:ext>
            </a:extLst>
          </p:cNvPr>
          <p:cNvSpPr/>
          <p:nvPr/>
        </p:nvSpPr>
        <p:spPr>
          <a:xfrm>
            <a:off x="295955" y="1249680"/>
            <a:ext cx="905691" cy="296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484C6F-0DCC-66FF-F738-E2E1061A93C3}"/>
              </a:ext>
            </a:extLst>
          </p:cNvPr>
          <p:cNvSpPr/>
          <p:nvPr/>
        </p:nvSpPr>
        <p:spPr>
          <a:xfrm>
            <a:off x="356915" y="1791788"/>
            <a:ext cx="905691" cy="2220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8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60286E-7134-01EB-F5C7-751957F79940}"/>
              </a:ext>
            </a:extLst>
          </p:cNvPr>
          <p:cNvSpPr>
            <a:spLocks noGrp="1"/>
          </p:cNvSpPr>
          <p:nvPr>
            <p:ph type="sldNum" sz="quarter" idx="12"/>
          </p:nvPr>
        </p:nvSpPr>
        <p:spPr/>
        <p:txBody>
          <a:bodyPr/>
          <a:lstStyle/>
          <a:p>
            <a:fld id="{3AD94D69-2109-48F9-A00A-179699D0291F}" type="slidenum">
              <a:rPr lang="en-US" smtClean="0"/>
              <a:t>11</a:t>
            </a:fld>
            <a:endParaRPr lang="en-US" dirty="0"/>
          </a:p>
        </p:txBody>
      </p:sp>
      <p:pic>
        <p:nvPicPr>
          <p:cNvPr id="8" name="Picture 7" descr="ELP Standard 1 Performance Indicator 3 assessed in listening and reading at the Basic proficiency level. ">
            <a:extLst>
              <a:ext uri="{FF2B5EF4-FFF2-40B4-BE49-F238E27FC236}">
                <a16:creationId xmlns:a16="http://schemas.microsoft.com/office/drawing/2014/main" id="{5ECE799A-05AF-F6E3-621F-218456B7548F}"/>
              </a:ext>
            </a:extLst>
          </p:cNvPr>
          <p:cNvPicPr>
            <a:picLocks noChangeAspect="1"/>
          </p:cNvPicPr>
          <p:nvPr/>
        </p:nvPicPr>
        <p:blipFill>
          <a:blip r:embed="rId3"/>
          <a:stretch>
            <a:fillRect/>
          </a:stretch>
        </p:blipFill>
        <p:spPr>
          <a:xfrm>
            <a:off x="577327" y="1026702"/>
            <a:ext cx="10625477" cy="5100229"/>
          </a:xfrm>
          <a:prstGeom prst="rect">
            <a:avLst/>
          </a:prstGeom>
        </p:spPr>
      </p:pic>
      <p:sp>
        <p:nvSpPr>
          <p:cNvPr id="21" name="Rectangle 20">
            <a:extLst>
              <a:ext uri="{FF2B5EF4-FFF2-40B4-BE49-F238E27FC236}">
                <a16:creationId xmlns:a16="http://schemas.microsoft.com/office/drawing/2014/main" id="{7C484C6F-0DCC-66FF-F738-E2E1061A93C3}"/>
              </a:ext>
            </a:extLst>
          </p:cNvPr>
          <p:cNvSpPr/>
          <p:nvPr/>
        </p:nvSpPr>
        <p:spPr>
          <a:xfrm>
            <a:off x="554949" y="4054310"/>
            <a:ext cx="10548479" cy="19158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8D911C-CE3B-80BC-0775-F97D52C0D0AB}"/>
              </a:ext>
            </a:extLst>
          </p:cNvPr>
          <p:cNvSpPr/>
          <p:nvPr/>
        </p:nvSpPr>
        <p:spPr>
          <a:xfrm>
            <a:off x="536350" y="1026702"/>
            <a:ext cx="905691" cy="296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622CBB3-6D66-3221-D84E-A0679EF6001C}"/>
              </a:ext>
              <a:ext uri="{C183D7F6-B498-43B3-948B-1728B52AA6E4}">
                <adec:decorative xmlns:adec="http://schemas.microsoft.com/office/drawing/2017/decorative" val="1"/>
              </a:ext>
            </a:extLst>
          </p:cNvPr>
          <p:cNvSpPr/>
          <p:nvPr/>
        </p:nvSpPr>
        <p:spPr>
          <a:xfrm>
            <a:off x="2882537" y="4371703"/>
            <a:ext cx="1410789" cy="4093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DD2DD58-3D0A-B86A-6BD4-BCF9100CC348}"/>
              </a:ext>
              <a:ext uri="{C183D7F6-B498-43B3-948B-1728B52AA6E4}">
                <adec:decorative xmlns:adec="http://schemas.microsoft.com/office/drawing/2017/decorative" val="1"/>
              </a:ext>
            </a:extLst>
          </p:cNvPr>
          <p:cNvSpPr/>
          <p:nvPr/>
        </p:nvSpPr>
        <p:spPr>
          <a:xfrm>
            <a:off x="2882537" y="5277621"/>
            <a:ext cx="1410789" cy="4093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06B735A-FB5C-F6F2-D740-549987A32C36}"/>
              </a:ext>
              <a:ext uri="{C183D7F6-B498-43B3-948B-1728B52AA6E4}">
                <adec:decorative xmlns:adec="http://schemas.microsoft.com/office/drawing/2017/decorative" val="1"/>
              </a:ext>
            </a:extLst>
          </p:cNvPr>
          <p:cNvCxnSpPr>
            <a:cxnSpLocks/>
          </p:cNvCxnSpPr>
          <p:nvPr/>
        </p:nvCxnSpPr>
        <p:spPr>
          <a:xfrm>
            <a:off x="2455817" y="4249783"/>
            <a:ext cx="83689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55D963-0698-9277-0C2A-30BBDB50CD9B}"/>
              </a:ext>
              <a:ext uri="{C183D7F6-B498-43B3-948B-1728B52AA6E4}">
                <adec:decorative xmlns:adec="http://schemas.microsoft.com/office/drawing/2017/decorative" val="1"/>
              </a:ext>
            </a:extLst>
          </p:cNvPr>
          <p:cNvCxnSpPr>
            <a:cxnSpLocks/>
          </p:cNvCxnSpPr>
          <p:nvPr/>
        </p:nvCxnSpPr>
        <p:spPr>
          <a:xfrm>
            <a:off x="2455817" y="4942114"/>
            <a:ext cx="83689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8D00A0-718A-FDB1-8C05-5591C6D6922B}"/>
              </a:ext>
              <a:ext uri="{C183D7F6-B498-43B3-948B-1728B52AA6E4}">
                <adec:decorative xmlns:adec="http://schemas.microsoft.com/office/drawing/2017/decorative" val="1"/>
              </a:ext>
            </a:extLst>
          </p:cNvPr>
          <p:cNvCxnSpPr>
            <a:cxnSpLocks/>
          </p:cNvCxnSpPr>
          <p:nvPr/>
        </p:nvCxnSpPr>
        <p:spPr>
          <a:xfrm>
            <a:off x="2455817" y="5133703"/>
            <a:ext cx="83689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A324B3-9A06-4C44-CD27-9A442526188B}"/>
              </a:ext>
              <a:ext uri="{C183D7F6-B498-43B3-948B-1728B52AA6E4}">
                <adec:decorative xmlns:adec="http://schemas.microsoft.com/office/drawing/2017/decorative" val="1"/>
              </a:ext>
            </a:extLst>
          </p:cNvPr>
          <p:cNvCxnSpPr>
            <a:cxnSpLocks/>
          </p:cNvCxnSpPr>
          <p:nvPr/>
        </p:nvCxnSpPr>
        <p:spPr>
          <a:xfrm>
            <a:off x="2455817" y="5856515"/>
            <a:ext cx="83689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97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60286E-7134-01EB-F5C7-751957F79940}"/>
              </a:ext>
            </a:extLst>
          </p:cNvPr>
          <p:cNvSpPr>
            <a:spLocks noGrp="1"/>
          </p:cNvSpPr>
          <p:nvPr>
            <p:ph type="sldNum" sz="quarter" idx="12"/>
          </p:nvPr>
        </p:nvSpPr>
        <p:spPr/>
        <p:txBody>
          <a:bodyPr/>
          <a:lstStyle/>
          <a:p>
            <a:fld id="{3AD94D69-2109-48F9-A00A-179699D0291F}" type="slidenum">
              <a:rPr lang="en-US" smtClean="0"/>
              <a:t>12</a:t>
            </a:fld>
            <a:endParaRPr lang="en-US" dirty="0"/>
          </a:p>
        </p:txBody>
      </p:sp>
      <p:sp>
        <p:nvSpPr>
          <p:cNvPr id="19" name="Rectangle 18">
            <a:extLst>
              <a:ext uri="{FF2B5EF4-FFF2-40B4-BE49-F238E27FC236}">
                <a16:creationId xmlns:a16="http://schemas.microsoft.com/office/drawing/2014/main" id="{138D911C-CE3B-80BC-0775-F97D52C0D0AB}"/>
              </a:ext>
            </a:extLst>
          </p:cNvPr>
          <p:cNvSpPr/>
          <p:nvPr/>
        </p:nvSpPr>
        <p:spPr>
          <a:xfrm>
            <a:off x="4162561" y="5773783"/>
            <a:ext cx="905691" cy="296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22244A-CBD7-2E98-8D7B-26F5B460F7EE}"/>
              </a:ext>
            </a:extLst>
          </p:cNvPr>
          <p:cNvPicPr>
            <a:picLocks noChangeAspect="1"/>
          </p:cNvPicPr>
          <p:nvPr/>
        </p:nvPicPr>
        <p:blipFill>
          <a:blip r:embed="rId3"/>
          <a:stretch>
            <a:fillRect/>
          </a:stretch>
        </p:blipFill>
        <p:spPr>
          <a:xfrm>
            <a:off x="968556" y="872561"/>
            <a:ext cx="10254887" cy="5483791"/>
          </a:xfrm>
          <a:prstGeom prst="rect">
            <a:avLst/>
          </a:prstGeom>
        </p:spPr>
      </p:pic>
      <p:cxnSp>
        <p:nvCxnSpPr>
          <p:cNvPr id="17" name="Straight Arrow Connector 16">
            <a:extLst>
              <a:ext uri="{FF2B5EF4-FFF2-40B4-BE49-F238E27FC236}">
                <a16:creationId xmlns:a16="http://schemas.microsoft.com/office/drawing/2014/main" id="{0AA7B390-16A2-5879-672E-7BBDC5A2470D}"/>
              </a:ext>
              <a:ext uri="{C183D7F6-B498-43B3-948B-1728B52AA6E4}">
                <adec:decorative xmlns:adec="http://schemas.microsoft.com/office/drawing/2017/decorative" val="1"/>
              </a:ext>
            </a:extLst>
          </p:cNvPr>
          <p:cNvCxnSpPr/>
          <p:nvPr/>
        </p:nvCxnSpPr>
        <p:spPr>
          <a:xfrm flipH="1">
            <a:off x="7112726" y="2159726"/>
            <a:ext cx="14369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C484C6F-0DCC-66FF-F738-E2E1061A93C3}"/>
              </a:ext>
              <a:ext uri="{C183D7F6-B498-43B3-948B-1728B52AA6E4}">
                <adec:decorative xmlns:adec="http://schemas.microsoft.com/office/drawing/2017/decorative" val="1"/>
              </a:ext>
            </a:extLst>
          </p:cNvPr>
          <p:cNvSpPr/>
          <p:nvPr/>
        </p:nvSpPr>
        <p:spPr>
          <a:xfrm>
            <a:off x="968555" y="5216435"/>
            <a:ext cx="10169707" cy="9927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26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550F4-8DB0-12FF-9D43-D9BA25A14BEE}"/>
              </a:ext>
            </a:extLst>
          </p:cNvPr>
          <p:cNvSpPr>
            <a:spLocks noGrp="1"/>
          </p:cNvSpPr>
          <p:nvPr>
            <p:ph type="sldNum" sz="quarter" idx="12"/>
          </p:nvPr>
        </p:nvSpPr>
        <p:spPr/>
        <p:txBody>
          <a:bodyPr/>
          <a:lstStyle/>
          <a:p>
            <a:fld id="{3AD94D69-2109-48F9-A00A-179699D0291F}" type="slidenum">
              <a:rPr lang="en-US" smtClean="0"/>
              <a:t>13</a:t>
            </a:fld>
            <a:endParaRPr lang="en-US"/>
          </a:p>
        </p:txBody>
      </p:sp>
      <p:sp>
        <p:nvSpPr>
          <p:cNvPr id="3" name="Title 2">
            <a:extLst>
              <a:ext uri="{FF2B5EF4-FFF2-40B4-BE49-F238E27FC236}">
                <a16:creationId xmlns:a16="http://schemas.microsoft.com/office/drawing/2014/main" id="{8F9528EC-BCC4-5834-8996-E9DE68735A2E}"/>
              </a:ext>
            </a:extLst>
          </p:cNvPr>
          <p:cNvSpPr>
            <a:spLocks noGrp="1"/>
          </p:cNvSpPr>
          <p:nvPr>
            <p:ph type="title"/>
          </p:nvPr>
        </p:nvSpPr>
        <p:spPr/>
        <p:txBody>
          <a:bodyPr/>
          <a:lstStyle/>
          <a:p>
            <a:r>
              <a:rPr lang="en-US" sz="4000" dirty="0">
                <a:latin typeface="Montserrat" panose="00000500000000000000" pitchFamily="2" charset="0"/>
              </a:rPr>
              <a:t>Terms used and supports across grades</a:t>
            </a:r>
          </a:p>
        </p:txBody>
      </p:sp>
      <p:sp>
        <p:nvSpPr>
          <p:cNvPr id="6" name="TextBox 5">
            <a:extLst>
              <a:ext uri="{FF2B5EF4-FFF2-40B4-BE49-F238E27FC236}">
                <a16:creationId xmlns:a16="http://schemas.microsoft.com/office/drawing/2014/main" id="{590CF1BE-14C1-142C-4E4C-86A6935D310F}"/>
              </a:ext>
            </a:extLst>
          </p:cNvPr>
          <p:cNvSpPr txBox="1"/>
          <p:nvPr/>
        </p:nvSpPr>
        <p:spPr>
          <a:xfrm>
            <a:off x="7304108" y="1455023"/>
            <a:ext cx="3655232" cy="369332"/>
          </a:xfrm>
          <a:prstGeom prst="rect">
            <a:avLst/>
          </a:prstGeom>
          <a:noFill/>
        </p:spPr>
        <p:txBody>
          <a:bodyPr wrap="square" rtlCol="0">
            <a:spAutoFit/>
          </a:bodyPr>
          <a:lstStyle/>
          <a:p>
            <a:r>
              <a:rPr lang="en-US" dirty="0"/>
              <a:t>Grades 4 – 5  S02(RC).B-1 and B-3</a:t>
            </a:r>
          </a:p>
        </p:txBody>
      </p:sp>
      <p:sp>
        <p:nvSpPr>
          <p:cNvPr id="7" name="Rectangle 6">
            <a:extLst>
              <a:ext uri="{FF2B5EF4-FFF2-40B4-BE49-F238E27FC236}">
                <a16:creationId xmlns:a16="http://schemas.microsoft.com/office/drawing/2014/main" id="{6A40D53B-696D-243F-0ADB-1CB80FED6E81}"/>
              </a:ext>
            </a:extLst>
          </p:cNvPr>
          <p:cNvSpPr/>
          <p:nvPr/>
        </p:nvSpPr>
        <p:spPr>
          <a:xfrm>
            <a:off x="6493754" y="2053459"/>
            <a:ext cx="174172" cy="243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mage of Grade 1 Reading item aligned to Standard 2. ">
            <a:extLst>
              <a:ext uri="{FF2B5EF4-FFF2-40B4-BE49-F238E27FC236}">
                <a16:creationId xmlns:a16="http://schemas.microsoft.com/office/drawing/2014/main" id="{64E6214E-EB8D-259F-A487-C0DF35A2E910}"/>
              </a:ext>
            </a:extLst>
          </p:cNvPr>
          <p:cNvPicPr>
            <a:picLocks noChangeAspect="1"/>
          </p:cNvPicPr>
          <p:nvPr/>
        </p:nvPicPr>
        <p:blipFill>
          <a:blip r:embed="rId3"/>
          <a:stretch>
            <a:fillRect/>
          </a:stretch>
        </p:blipFill>
        <p:spPr>
          <a:xfrm>
            <a:off x="211183" y="1787100"/>
            <a:ext cx="4218450" cy="2152124"/>
          </a:xfrm>
          <a:prstGeom prst="rect">
            <a:avLst/>
          </a:prstGeom>
        </p:spPr>
      </p:pic>
      <p:sp>
        <p:nvSpPr>
          <p:cNvPr id="10" name="TextBox 9">
            <a:extLst>
              <a:ext uri="{FF2B5EF4-FFF2-40B4-BE49-F238E27FC236}">
                <a16:creationId xmlns:a16="http://schemas.microsoft.com/office/drawing/2014/main" id="{CA4C3975-B589-EE54-4401-3133ABA066C8}"/>
              </a:ext>
            </a:extLst>
          </p:cNvPr>
          <p:cNvSpPr txBox="1"/>
          <p:nvPr/>
        </p:nvSpPr>
        <p:spPr>
          <a:xfrm>
            <a:off x="1050425" y="1463796"/>
            <a:ext cx="2148927" cy="369332"/>
          </a:xfrm>
          <a:prstGeom prst="rect">
            <a:avLst/>
          </a:prstGeom>
          <a:noFill/>
        </p:spPr>
        <p:txBody>
          <a:bodyPr wrap="square" rtlCol="0">
            <a:spAutoFit/>
          </a:bodyPr>
          <a:lstStyle/>
          <a:p>
            <a:r>
              <a:rPr lang="en-US" dirty="0"/>
              <a:t>Grade 1 S02(RC).B-1</a:t>
            </a:r>
          </a:p>
        </p:txBody>
      </p:sp>
      <p:sp>
        <p:nvSpPr>
          <p:cNvPr id="15" name="TextBox 14">
            <a:extLst>
              <a:ext uri="{FF2B5EF4-FFF2-40B4-BE49-F238E27FC236}">
                <a16:creationId xmlns:a16="http://schemas.microsoft.com/office/drawing/2014/main" id="{8689E188-3EAB-41F0-1230-5A6973573509}"/>
              </a:ext>
            </a:extLst>
          </p:cNvPr>
          <p:cNvSpPr txBox="1"/>
          <p:nvPr/>
        </p:nvSpPr>
        <p:spPr>
          <a:xfrm>
            <a:off x="7607268" y="4236253"/>
            <a:ext cx="3175977" cy="369332"/>
          </a:xfrm>
          <a:prstGeom prst="rect">
            <a:avLst/>
          </a:prstGeom>
          <a:noFill/>
        </p:spPr>
        <p:txBody>
          <a:bodyPr wrap="square" rtlCol="0">
            <a:spAutoFit/>
          </a:bodyPr>
          <a:lstStyle/>
          <a:p>
            <a:r>
              <a:rPr lang="en-US" dirty="0"/>
              <a:t>Grades 9 – 12  S10(LA).I-5</a:t>
            </a:r>
          </a:p>
        </p:txBody>
      </p:sp>
      <p:sp>
        <p:nvSpPr>
          <p:cNvPr id="16" name="TextBox 15">
            <a:extLst>
              <a:ext uri="{FF2B5EF4-FFF2-40B4-BE49-F238E27FC236}">
                <a16:creationId xmlns:a16="http://schemas.microsoft.com/office/drawing/2014/main" id="{B32B7160-11EE-8C8F-18D8-14AC1A2C5DA4}"/>
              </a:ext>
            </a:extLst>
          </p:cNvPr>
          <p:cNvSpPr txBox="1"/>
          <p:nvPr/>
        </p:nvSpPr>
        <p:spPr>
          <a:xfrm>
            <a:off x="1408755" y="3938888"/>
            <a:ext cx="2838995" cy="369332"/>
          </a:xfrm>
          <a:prstGeom prst="rect">
            <a:avLst/>
          </a:prstGeom>
          <a:noFill/>
        </p:spPr>
        <p:txBody>
          <a:bodyPr wrap="square" rtlCol="0">
            <a:spAutoFit/>
          </a:bodyPr>
          <a:lstStyle/>
          <a:p>
            <a:r>
              <a:rPr lang="en-US" dirty="0"/>
              <a:t>Grades 2 – 3  S10(LA).B-6</a:t>
            </a:r>
          </a:p>
        </p:txBody>
      </p:sp>
      <p:sp>
        <p:nvSpPr>
          <p:cNvPr id="17" name="Rectangle 16">
            <a:extLst>
              <a:ext uri="{FF2B5EF4-FFF2-40B4-BE49-F238E27FC236}">
                <a16:creationId xmlns:a16="http://schemas.microsoft.com/office/drawing/2014/main" id="{96D7BBEC-242B-DEAB-59E4-16F2F984560D}"/>
              </a:ext>
            </a:extLst>
          </p:cNvPr>
          <p:cNvSpPr/>
          <p:nvPr/>
        </p:nvSpPr>
        <p:spPr>
          <a:xfrm>
            <a:off x="6337553" y="4541897"/>
            <a:ext cx="174172" cy="243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7E9C3F-817C-F3C3-BF2A-A9635628DF4B}"/>
              </a:ext>
            </a:extLst>
          </p:cNvPr>
          <p:cNvSpPr/>
          <p:nvPr/>
        </p:nvSpPr>
        <p:spPr>
          <a:xfrm>
            <a:off x="800526" y="4785737"/>
            <a:ext cx="174172" cy="243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Image of a Grades 9 through 12 Writing multiple-choice item aligned to Standard 10. ">
            <a:extLst>
              <a:ext uri="{FF2B5EF4-FFF2-40B4-BE49-F238E27FC236}">
                <a16:creationId xmlns:a16="http://schemas.microsoft.com/office/drawing/2014/main" id="{71FABF99-C829-AF2A-9D11-8DC2512C22B5}"/>
              </a:ext>
            </a:extLst>
          </p:cNvPr>
          <p:cNvPicPr>
            <a:picLocks noChangeAspect="1"/>
          </p:cNvPicPr>
          <p:nvPr/>
        </p:nvPicPr>
        <p:blipFill>
          <a:blip r:embed="rId4"/>
          <a:stretch>
            <a:fillRect/>
          </a:stretch>
        </p:blipFill>
        <p:spPr>
          <a:xfrm>
            <a:off x="7215711" y="4629651"/>
            <a:ext cx="3743629" cy="1991644"/>
          </a:xfrm>
          <a:prstGeom prst="rect">
            <a:avLst/>
          </a:prstGeom>
          <a:ln>
            <a:solidFill>
              <a:schemeClr val="tx1"/>
            </a:solidFill>
          </a:ln>
        </p:spPr>
      </p:pic>
      <p:pic>
        <p:nvPicPr>
          <p:cNvPr id="22" name="Picture 21" descr="Image of a Grades 2 and 3 Writing multiple-choice item aligned to Standard 10. ">
            <a:extLst>
              <a:ext uri="{FF2B5EF4-FFF2-40B4-BE49-F238E27FC236}">
                <a16:creationId xmlns:a16="http://schemas.microsoft.com/office/drawing/2014/main" id="{4C1F0FCC-760E-010D-3649-834C4041B1AD}"/>
              </a:ext>
            </a:extLst>
          </p:cNvPr>
          <p:cNvPicPr>
            <a:picLocks noChangeAspect="1"/>
          </p:cNvPicPr>
          <p:nvPr/>
        </p:nvPicPr>
        <p:blipFill>
          <a:blip r:embed="rId5"/>
          <a:stretch>
            <a:fillRect/>
          </a:stretch>
        </p:blipFill>
        <p:spPr>
          <a:xfrm>
            <a:off x="676827" y="4283067"/>
            <a:ext cx="4879241" cy="2342963"/>
          </a:xfrm>
          <a:prstGeom prst="rect">
            <a:avLst/>
          </a:prstGeom>
          <a:ln>
            <a:solidFill>
              <a:schemeClr val="tx1"/>
            </a:solidFill>
          </a:ln>
        </p:spPr>
      </p:pic>
      <p:pic>
        <p:nvPicPr>
          <p:cNvPr id="24" name="Picture 23" descr="Image of Grades 4 and 5 Reading item aligned to Standard 2. Example 1. ">
            <a:extLst>
              <a:ext uri="{FF2B5EF4-FFF2-40B4-BE49-F238E27FC236}">
                <a16:creationId xmlns:a16="http://schemas.microsoft.com/office/drawing/2014/main" id="{ED227D72-5981-A872-80B7-CE2DAE88FB58}"/>
              </a:ext>
            </a:extLst>
          </p:cNvPr>
          <p:cNvPicPr>
            <a:picLocks noChangeAspect="1"/>
          </p:cNvPicPr>
          <p:nvPr/>
        </p:nvPicPr>
        <p:blipFill>
          <a:blip r:embed="rId6"/>
          <a:stretch>
            <a:fillRect/>
          </a:stretch>
        </p:blipFill>
        <p:spPr>
          <a:xfrm>
            <a:off x="4988254" y="1839879"/>
            <a:ext cx="3585267" cy="2271770"/>
          </a:xfrm>
          <a:prstGeom prst="rect">
            <a:avLst/>
          </a:prstGeom>
          <a:ln>
            <a:solidFill>
              <a:schemeClr val="tx1"/>
            </a:solidFill>
          </a:ln>
        </p:spPr>
      </p:pic>
      <p:pic>
        <p:nvPicPr>
          <p:cNvPr id="28" name="Picture 27" descr="Image of Grades 4 and 5 Reading item aligned to Standard 2. Example 2. ">
            <a:extLst>
              <a:ext uri="{FF2B5EF4-FFF2-40B4-BE49-F238E27FC236}">
                <a16:creationId xmlns:a16="http://schemas.microsoft.com/office/drawing/2014/main" id="{2CB882C6-5082-AB20-AADC-425E27C0E658}"/>
              </a:ext>
            </a:extLst>
          </p:cNvPr>
          <p:cNvPicPr>
            <a:picLocks noChangeAspect="1"/>
          </p:cNvPicPr>
          <p:nvPr/>
        </p:nvPicPr>
        <p:blipFill>
          <a:blip r:embed="rId7"/>
          <a:stretch>
            <a:fillRect/>
          </a:stretch>
        </p:blipFill>
        <p:spPr>
          <a:xfrm>
            <a:off x="8725990" y="1882341"/>
            <a:ext cx="3320246" cy="2229308"/>
          </a:xfrm>
          <a:prstGeom prst="rect">
            <a:avLst/>
          </a:prstGeom>
          <a:ln>
            <a:solidFill>
              <a:schemeClr val="tx1"/>
            </a:solidFill>
          </a:ln>
        </p:spPr>
      </p:pic>
    </p:spTree>
    <p:extLst>
      <p:ext uri="{BB962C8B-B14F-4D97-AF65-F5344CB8AC3E}">
        <p14:creationId xmlns:p14="http://schemas.microsoft.com/office/powerpoint/2010/main" val="243915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B1F8-E7A5-1B3F-C13E-B69BF7A968AD}"/>
              </a:ext>
            </a:extLst>
          </p:cNvPr>
          <p:cNvSpPr>
            <a:spLocks noGrp="1"/>
          </p:cNvSpPr>
          <p:nvPr>
            <p:ph type="title"/>
          </p:nvPr>
        </p:nvSpPr>
        <p:spPr/>
        <p:txBody>
          <a:bodyPr>
            <a:normAutofit/>
          </a:bodyPr>
          <a:lstStyle/>
          <a:p>
            <a:r>
              <a:rPr lang="en-US" sz="3200" dirty="0">
                <a:latin typeface="Montserrat" panose="00000500000000000000" pitchFamily="2" charset="0"/>
              </a:rPr>
              <a:t>AZELLA Sample Tests</a:t>
            </a:r>
          </a:p>
        </p:txBody>
      </p:sp>
      <p:pic>
        <p:nvPicPr>
          <p:cNvPr id="5" name="Content Placeholder 4" descr="Image of the AZELLA web page -AZELLA Sample Test Information. ">
            <a:extLst>
              <a:ext uri="{FF2B5EF4-FFF2-40B4-BE49-F238E27FC236}">
                <a16:creationId xmlns:a16="http://schemas.microsoft.com/office/drawing/2014/main" id="{21D7BB9D-4D74-3BF3-BF49-0EE78B331B7F}"/>
              </a:ext>
            </a:extLst>
          </p:cNvPr>
          <p:cNvPicPr>
            <a:picLocks noGrp="1" noChangeAspect="1"/>
          </p:cNvPicPr>
          <p:nvPr>
            <p:ph sz="half" idx="2"/>
          </p:nvPr>
        </p:nvPicPr>
        <p:blipFill>
          <a:blip r:embed="rId3"/>
          <a:stretch>
            <a:fillRect/>
          </a:stretch>
        </p:blipFill>
        <p:spPr>
          <a:xfrm>
            <a:off x="1201451" y="2261548"/>
            <a:ext cx="3389493" cy="2771916"/>
          </a:xfrm>
          <a:prstGeom prst="rect">
            <a:avLst/>
          </a:prstGeom>
          <a:ln w="12700">
            <a:solidFill>
              <a:srgbClr val="002060"/>
            </a:solidFill>
          </a:ln>
        </p:spPr>
      </p:pic>
      <p:pic>
        <p:nvPicPr>
          <p:cNvPr id="12" name="Content Placeholder 11" descr="Image of the Sign In screen in the Arizona Test Nav. ">
            <a:extLst>
              <a:ext uri="{FF2B5EF4-FFF2-40B4-BE49-F238E27FC236}">
                <a16:creationId xmlns:a16="http://schemas.microsoft.com/office/drawing/2014/main" id="{43A11DB9-61B2-87D2-E69A-908A87DD21D1}"/>
              </a:ext>
            </a:extLst>
          </p:cNvPr>
          <p:cNvPicPr>
            <a:picLocks noGrp="1" noChangeAspect="1"/>
          </p:cNvPicPr>
          <p:nvPr>
            <p:ph sz="half" idx="14"/>
          </p:nvPr>
        </p:nvPicPr>
        <p:blipFill>
          <a:blip r:embed="rId4"/>
          <a:stretch>
            <a:fillRect/>
          </a:stretch>
        </p:blipFill>
        <p:spPr>
          <a:xfrm>
            <a:off x="6174379" y="1940223"/>
            <a:ext cx="3121423" cy="2267909"/>
          </a:xfrm>
          <a:prstGeom prst="rect">
            <a:avLst/>
          </a:prstGeom>
        </p:spPr>
      </p:pic>
      <p:sp>
        <p:nvSpPr>
          <p:cNvPr id="7" name="TextBox 6">
            <a:extLst>
              <a:ext uri="{FF2B5EF4-FFF2-40B4-BE49-F238E27FC236}">
                <a16:creationId xmlns:a16="http://schemas.microsoft.com/office/drawing/2014/main" id="{C2184424-142C-339C-1B04-E1F7DA42426A}"/>
              </a:ext>
            </a:extLst>
          </p:cNvPr>
          <p:cNvSpPr txBox="1"/>
          <p:nvPr/>
        </p:nvSpPr>
        <p:spPr>
          <a:xfrm>
            <a:off x="807718" y="1340059"/>
            <a:ext cx="520990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Digital Kits and Teacher’s Editions available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https://www.azed.gov/assessment/azella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under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AZELLA Sample Test Information </a:t>
            </a:r>
          </a:p>
        </p:txBody>
      </p:sp>
      <p:sp>
        <p:nvSpPr>
          <p:cNvPr id="11" name="TextBox 10">
            <a:extLst>
              <a:ext uri="{FF2B5EF4-FFF2-40B4-BE49-F238E27FC236}">
                <a16:creationId xmlns:a16="http://schemas.microsoft.com/office/drawing/2014/main" id="{FB49FFB9-6C1A-6068-BF94-8901551C5137}"/>
              </a:ext>
            </a:extLst>
          </p:cNvPr>
          <p:cNvSpPr txBox="1"/>
          <p:nvPr/>
        </p:nvSpPr>
        <p:spPr>
          <a:xfrm>
            <a:off x="1036046" y="5059211"/>
            <a:ext cx="4415245"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Digital Kits for KG and Grade 1: Student Test Book, audio files, and Teacher’s Edition. Grades 2 – 3 Extended Writing STB and audio file. Grades 4 – 12 Teacher’s Editions. </a:t>
            </a:r>
          </a:p>
        </p:txBody>
      </p:sp>
      <p:pic>
        <p:nvPicPr>
          <p:cNvPr id="13" name="Picture 12" descr="Image of the Menu of Arizona Sample Test and Assessment Tutorials in TestNav">
            <a:extLst>
              <a:ext uri="{FF2B5EF4-FFF2-40B4-BE49-F238E27FC236}">
                <a16:creationId xmlns:a16="http://schemas.microsoft.com/office/drawing/2014/main" id="{D4332932-64F2-E8BF-3C96-798CE396294E}"/>
              </a:ext>
            </a:extLst>
          </p:cNvPr>
          <p:cNvPicPr>
            <a:picLocks noChangeAspect="1"/>
          </p:cNvPicPr>
          <p:nvPr/>
        </p:nvPicPr>
        <p:blipFill>
          <a:blip r:embed="rId6"/>
          <a:stretch>
            <a:fillRect/>
          </a:stretch>
        </p:blipFill>
        <p:spPr>
          <a:xfrm>
            <a:off x="6455476" y="4380790"/>
            <a:ext cx="2702516" cy="1356842"/>
          </a:xfrm>
          <a:prstGeom prst="rect">
            <a:avLst/>
          </a:prstGeom>
        </p:spPr>
      </p:pic>
      <p:sp>
        <p:nvSpPr>
          <p:cNvPr id="15" name="TextBox 14">
            <a:extLst>
              <a:ext uri="{FF2B5EF4-FFF2-40B4-BE49-F238E27FC236}">
                <a16:creationId xmlns:a16="http://schemas.microsoft.com/office/drawing/2014/main" id="{A4950343-0A2C-A118-3175-866A360BAD41}"/>
              </a:ext>
            </a:extLst>
          </p:cNvPr>
          <p:cNvSpPr txBox="1"/>
          <p:nvPr/>
        </p:nvSpPr>
        <p:spPr>
          <a:xfrm>
            <a:off x="6174379" y="1016893"/>
            <a:ext cx="506728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Online Sample Test are accessible through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https://az.testnav.com/client/index.html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the dedicated TestNav application</a:t>
            </a:r>
          </a:p>
        </p:txBody>
      </p:sp>
      <p:sp>
        <p:nvSpPr>
          <p:cNvPr id="17" name="TextBox 16">
            <a:extLst>
              <a:ext uri="{FF2B5EF4-FFF2-40B4-BE49-F238E27FC236}">
                <a16:creationId xmlns:a16="http://schemas.microsoft.com/office/drawing/2014/main" id="{C0A7E65C-0727-184A-B0F6-148D94163109}"/>
              </a:ext>
            </a:extLst>
          </p:cNvPr>
          <p:cNvSpPr txBox="1"/>
          <p:nvPr/>
        </p:nvSpPr>
        <p:spPr>
          <a:xfrm>
            <a:off x="9295802" y="2559480"/>
            <a:ext cx="2201672"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Grades 2 – 3: Units 1, 2, 3, and 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Grades 4 – 12:    All five test units</a:t>
            </a:r>
          </a:p>
        </p:txBody>
      </p:sp>
    </p:spTree>
    <p:extLst>
      <p:ext uri="{BB962C8B-B14F-4D97-AF65-F5344CB8AC3E}">
        <p14:creationId xmlns:p14="http://schemas.microsoft.com/office/powerpoint/2010/main" val="189129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BD61-D4A1-F233-1D5E-1C6DE9EB1900}"/>
              </a:ext>
            </a:extLst>
          </p:cNvPr>
          <p:cNvSpPr>
            <a:spLocks noGrp="1"/>
          </p:cNvSpPr>
          <p:nvPr>
            <p:ph type="ctrTitle"/>
          </p:nvPr>
        </p:nvSpPr>
        <p:spPr/>
        <p:txBody>
          <a:bodyPr>
            <a:normAutofit/>
          </a:bodyPr>
          <a:lstStyle/>
          <a:p>
            <a:r>
              <a:rPr lang="en-US" sz="4800" dirty="0"/>
              <a:t>Potential applications of the azella item specifications </a:t>
            </a:r>
          </a:p>
        </p:txBody>
      </p:sp>
      <p:pic>
        <p:nvPicPr>
          <p:cNvPr id="4" name="Picture 3" descr="AZELLA logo">
            <a:extLst>
              <a:ext uri="{FF2B5EF4-FFF2-40B4-BE49-F238E27FC236}">
                <a16:creationId xmlns:a16="http://schemas.microsoft.com/office/drawing/2014/main" id="{C44781F9-D509-38E4-01C3-CBF43AD346D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319172" y="5090072"/>
            <a:ext cx="1115665" cy="1018120"/>
          </a:xfrm>
          <a:prstGeom prst="rect">
            <a:avLst/>
          </a:prstGeom>
        </p:spPr>
      </p:pic>
    </p:spTree>
    <p:extLst>
      <p:ext uri="{BB962C8B-B14F-4D97-AF65-F5344CB8AC3E}">
        <p14:creationId xmlns:p14="http://schemas.microsoft.com/office/powerpoint/2010/main" val="244642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F0DC45-2932-2E8B-50B5-EDB41AFFB96B}"/>
              </a:ext>
            </a:extLst>
          </p:cNvPr>
          <p:cNvSpPr>
            <a:spLocks noGrp="1"/>
          </p:cNvSpPr>
          <p:nvPr>
            <p:ph type="sldNum" sz="quarter" idx="12"/>
          </p:nvPr>
        </p:nvSpPr>
        <p:spPr/>
        <p:txBody>
          <a:bodyPr/>
          <a:lstStyle/>
          <a:p>
            <a:fld id="{3AD94D69-2109-48F9-A00A-179699D0291F}" type="slidenum">
              <a:rPr lang="en-US" smtClean="0"/>
              <a:t>16</a:t>
            </a:fld>
            <a:endParaRPr lang="en-US"/>
          </a:p>
        </p:txBody>
      </p:sp>
      <p:sp>
        <p:nvSpPr>
          <p:cNvPr id="3" name="Title 2">
            <a:extLst>
              <a:ext uri="{FF2B5EF4-FFF2-40B4-BE49-F238E27FC236}">
                <a16:creationId xmlns:a16="http://schemas.microsoft.com/office/drawing/2014/main" id="{740922A7-0D5C-7A95-B709-5256F3A93E2C}"/>
              </a:ext>
            </a:extLst>
          </p:cNvPr>
          <p:cNvSpPr>
            <a:spLocks noGrp="1"/>
          </p:cNvSpPr>
          <p:nvPr>
            <p:ph type="title"/>
          </p:nvPr>
        </p:nvSpPr>
        <p:spPr/>
        <p:txBody>
          <a:bodyPr/>
          <a:lstStyle/>
          <a:p>
            <a:r>
              <a:rPr lang="en-US" dirty="0"/>
              <a:t>Applications and Resources</a:t>
            </a:r>
          </a:p>
        </p:txBody>
      </p:sp>
      <p:sp>
        <p:nvSpPr>
          <p:cNvPr id="4" name="TextBox 3">
            <a:extLst>
              <a:ext uri="{FF2B5EF4-FFF2-40B4-BE49-F238E27FC236}">
                <a16:creationId xmlns:a16="http://schemas.microsoft.com/office/drawing/2014/main" id="{F7016D13-841D-55BE-10A4-D26898C9F8B5}"/>
              </a:ext>
            </a:extLst>
          </p:cNvPr>
          <p:cNvSpPr txBox="1"/>
          <p:nvPr/>
        </p:nvSpPr>
        <p:spPr>
          <a:xfrm>
            <a:off x="411480" y="1746504"/>
            <a:ext cx="10826496" cy="5447645"/>
          </a:xfrm>
          <a:prstGeom prst="rect">
            <a:avLst/>
          </a:prstGeom>
          <a:noFill/>
        </p:spPr>
        <p:txBody>
          <a:bodyPr wrap="square" rtlCol="0">
            <a:spAutoFit/>
          </a:bodyPr>
          <a:lstStyle/>
          <a:p>
            <a:pPr marL="285750" indent="-285750">
              <a:buFont typeface="Arial" panose="020B0604020202020204" pitchFamily="34" charset="0"/>
              <a:buChar char="•"/>
            </a:pPr>
            <a:r>
              <a:rPr lang="en-US" sz="2500" dirty="0"/>
              <a:t>Create items aligned to the ELP Standards similar to those that students will encounter in AZELLA for the purpose of:</a:t>
            </a:r>
          </a:p>
          <a:p>
            <a:pPr marL="800100" lvl="1" indent="-342900">
              <a:buFont typeface="Wingdings" panose="05000000000000000000" pitchFamily="2" charset="2"/>
              <a:buChar char="Ø"/>
            </a:pPr>
            <a:r>
              <a:rPr lang="en-US" sz="2500" dirty="0"/>
              <a:t>Classroom quizzes and tests</a:t>
            </a:r>
          </a:p>
          <a:p>
            <a:pPr marL="800100" lvl="1" indent="-342900">
              <a:buFont typeface="Wingdings" panose="05000000000000000000" pitchFamily="2" charset="2"/>
              <a:buChar char="Ø"/>
            </a:pPr>
            <a:r>
              <a:rPr lang="en-US" sz="2500" dirty="0"/>
              <a:t>Formative assessments</a:t>
            </a:r>
          </a:p>
          <a:p>
            <a:pPr marL="800100" lvl="1" indent="-342900">
              <a:buFont typeface="Wingdings" panose="05000000000000000000" pitchFamily="2" charset="2"/>
              <a:buChar char="Ø"/>
            </a:pPr>
            <a:r>
              <a:rPr lang="en-US" sz="2500" dirty="0"/>
              <a:t>Additional practice for the Spring Reassessment</a:t>
            </a:r>
          </a:p>
          <a:p>
            <a:pPr marL="342900" indent="-342900">
              <a:buFont typeface="Arial" panose="020B0604020202020204" pitchFamily="34" charset="0"/>
              <a:buChar char="•"/>
            </a:pPr>
            <a:r>
              <a:rPr lang="en-US" sz="2500" dirty="0"/>
              <a:t>Educators can contribute to the development of a school or district item bank</a:t>
            </a:r>
          </a:p>
          <a:p>
            <a:pPr marL="342900" indent="-342900">
              <a:buFont typeface="Arial" panose="020B0604020202020204" pitchFamily="34" charset="0"/>
              <a:buChar char="•"/>
            </a:pPr>
            <a:r>
              <a:rPr lang="en-US" sz="2500" dirty="0"/>
              <a:t>Resources available: </a:t>
            </a:r>
          </a:p>
          <a:p>
            <a:pPr marL="800100" lvl="1" indent="-342900">
              <a:buFont typeface="Wingdings" panose="05000000000000000000" pitchFamily="2" charset="2"/>
              <a:buChar char="Ø"/>
            </a:pPr>
            <a:r>
              <a:rPr lang="en-US" sz="2500" dirty="0"/>
              <a:t>AZELLA Item Specifications (KG, Grade 1, Grades 2-3, Grades 4-5, Grades 6-8, and Grades 9-12)</a:t>
            </a:r>
          </a:p>
          <a:p>
            <a:pPr marL="800100" lvl="1" indent="-342900">
              <a:buFont typeface="Wingdings" panose="05000000000000000000" pitchFamily="2" charset="2"/>
              <a:buChar char="Ø"/>
            </a:pPr>
            <a:r>
              <a:rPr lang="en-US" sz="2500" dirty="0"/>
              <a:t>Considerations to Create an English Language Test handout</a:t>
            </a:r>
          </a:p>
          <a:p>
            <a:pPr marL="800100" lvl="1" indent="-342900">
              <a:buFont typeface="Wingdings" panose="05000000000000000000" pitchFamily="2" charset="2"/>
              <a:buChar char="Ø"/>
            </a:pPr>
            <a:r>
              <a:rPr lang="en-US" sz="2500" dirty="0"/>
              <a:t>Ideas and templates to develop items by grade/grade band handouts (6 in total)</a:t>
            </a:r>
          </a:p>
          <a:p>
            <a:pPr marL="800100" lvl="1" indent="-342900">
              <a:buFont typeface="Wingdings" panose="05000000000000000000" pitchFamily="2" charset="2"/>
              <a:buChar char="Ø"/>
            </a:pPr>
            <a:endParaRPr lang="en-US" sz="2400" dirty="0"/>
          </a:p>
          <a:p>
            <a:pPr marL="800100" lvl="1"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271429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075C1-7A62-4FBA-8C1F-912ADEA6B9FA}"/>
              </a:ext>
            </a:extLst>
          </p:cNvPr>
          <p:cNvSpPr>
            <a:spLocks noGrp="1"/>
          </p:cNvSpPr>
          <p:nvPr>
            <p:ph type="title"/>
          </p:nvPr>
        </p:nvSpPr>
        <p:spPr>
          <a:xfrm>
            <a:off x="569167" y="310896"/>
            <a:ext cx="11430000" cy="1143001"/>
          </a:xfrm>
          <a:solidFill>
            <a:srgbClr val="002060"/>
          </a:solidFill>
        </p:spPr>
        <p:txBody>
          <a:bodyPr>
            <a:normAutofit/>
          </a:bodyPr>
          <a:lstStyle/>
          <a:p>
            <a:pPr algn="ctr"/>
            <a:r>
              <a:rPr lang="en-US" sz="3600" dirty="0">
                <a:latin typeface="Arial" panose="020B0604020202020204" pitchFamily="34" charset="0"/>
                <a:cs typeface="Arial" panose="020B0604020202020204" pitchFamily="34" charset="0"/>
              </a:rPr>
              <a:t>Ideas and Templates to Develop Items –Grade 1</a:t>
            </a:r>
          </a:p>
        </p:txBody>
      </p:sp>
      <p:pic>
        <p:nvPicPr>
          <p:cNvPr id="5" name="Picture 4">
            <a:extLst>
              <a:ext uri="{FF2B5EF4-FFF2-40B4-BE49-F238E27FC236}">
                <a16:creationId xmlns:a16="http://schemas.microsoft.com/office/drawing/2014/main" id="{EFDE4BAE-DFA8-3A51-492C-AB29B7EE25DA}"/>
              </a:ext>
            </a:extLst>
          </p:cNvPr>
          <p:cNvPicPr>
            <a:picLocks noChangeAspect="1"/>
          </p:cNvPicPr>
          <p:nvPr/>
        </p:nvPicPr>
        <p:blipFill>
          <a:blip r:embed="rId3"/>
          <a:stretch>
            <a:fillRect/>
          </a:stretch>
        </p:blipFill>
        <p:spPr>
          <a:xfrm>
            <a:off x="720829" y="1546610"/>
            <a:ext cx="3249302" cy="5213996"/>
          </a:xfrm>
          <a:prstGeom prst="rect">
            <a:avLst/>
          </a:prstGeom>
          <a:ln>
            <a:solidFill>
              <a:schemeClr val="bg1"/>
            </a:solidFill>
          </a:ln>
        </p:spPr>
      </p:pic>
      <p:pic>
        <p:nvPicPr>
          <p:cNvPr id="7" name="Picture 6">
            <a:extLst>
              <a:ext uri="{FF2B5EF4-FFF2-40B4-BE49-F238E27FC236}">
                <a16:creationId xmlns:a16="http://schemas.microsoft.com/office/drawing/2014/main" id="{D68B60B4-1AD2-DF05-9AE9-4EB3080E73FF}"/>
              </a:ext>
            </a:extLst>
          </p:cNvPr>
          <p:cNvPicPr>
            <a:picLocks noChangeAspect="1"/>
          </p:cNvPicPr>
          <p:nvPr/>
        </p:nvPicPr>
        <p:blipFill>
          <a:blip r:embed="rId4"/>
          <a:stretch>
            <a:fillRect/>
          </a:stretch>
        </p:blipFill>
        <p:spPr>
          <a:xfrm>
            <a:off x="4110139" y="2361733"/>
            <a:ext cx="3435287" cy="2759097"/>
          </a:xfrm>
          <a:prstGeom prst="rect">
            <a:avLst/>
          </a:prstGeom>
          <a:ln>
            <a:solidFill>
              <a:schemeClr val="bg1"/>
            </a:solidFill>
          </a:ln>
        </p:spPr>
      </p:pic>
      <p:pic>
        <p:nvPicPr>
          <p:cNvPr id="9" name="Picture 8">
            <a:extLst>
              <a:ext uri="{FF2B5EF4-FFF2-40B4-BE49-F238E27FC236}">
                <a16:creationId xmlns:a16="http://schemas.microsoft.com/office/drawing/2014/main" id="{7DB608A9-0E58-52AC-0E9B-8ED7881D810B}"/>
              </a:ext>
            </a:extLst>
          </p:cNvPr>
          <p:cNvPicPr>
            <a:picLocks noChangeAspect="1"/>
          </p:cNvPicPr>
          <p:nvPr/>
        </p:nvPicPr>
        <p:blipFill>
          <a:blip r:embed="rId5"/>
          <a:stretch>
            <a:fillRect/>
          </a:stretch>
        </p:blipFill>
        <p:spPr>
          <a:xfrm>
            <a:off x="8045492" y="1546610"/>
            <a:ext cx="3695404" cy="5267546"/>
          </a:xfrm>
          <a:prstGeom prst="rect">
            <a:avLst/>
          </a:prstGeom>
          <a:ln>
            <a:solidFill>
              <a:schemeClr val="bg1"/>
            </a:solidFill>
          </a:ln>
        </p:spPr>
      </p:pic>
    </p:spTree>
    <p:extLst>
      <p:ext uri="{BB962C8B-B14F-4D97-AF65-F5344CB8AC3E}">
        <p14:creationId xmlns:p14="http://schemas.microsoft.com/office/powerpoint/2010/main" val="20524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2D72"/>
            </a:gs>
            <a:gs pos="45000">
              <a:srgbClr val="4472C4">
                <a:lumMod val="45000"/>
                <a:lumOff val="55000"/>
              </a:srgbClr>
            </a:gs>
            <a:gs pos="70000">
              <a:srgbClr val="4472C4">
                <a:lumMod val="45000"/>
                <a:lumOff val="55000"/>
              </a:srgbClr>
            </a:gs>
            <a:gs pos="87000">
              <a:srgbClr val="4472C4">
                <a:lumMod val="30000"/>
                <a:lumOff val="70000"/>
              </a:srgbClr>
            </a:gs>
          </a:gsLst>
          <a:lin ang="16200000" scaled="1"/>
          <a:tileRect/>
        </a:gradFill>
        <a:effectLst/>
      </p:bgPr>
    </p:bg>
    <p:spTree>
      <p:nvGrpSpPr>
        <p:cNvPr id="1" name=""/>
        <p:cNvGrpSpPr/>
        <p:nvPr/>
      </p:nvGrpSpPr>
      <p:grpSpPr>
        <a:xfrm>
          <a:off x="0" y="0"/>
          <a:ext cx="0" cy="0"/>
          <a:chOff x="0" y="0"/>
          <a:chExt cx="0" cy="0"/>
        </a:xfrm>
      </p:grpSpPr>
      <p:pic>
        <p:nvPicPr>
          <p:cNvPr id="13" name="Picture Placeholder 104" descr="AZELLA Sample Test student art Grades 4 and 5. ">
            <a:extLst>
              <a:ext uri="{FF2B5EF4-FFF2-40B4-BE49-F238E27FC236}">
                <a16:creationId xmlns:a16="http://schemas.microsoft.com/office/drawing/2014/main" id="{0D602C8E-D9F0-1144-B9FF-758FD259E743}"/>
              </a:ext>
            </a:extLst>
          </p:cNvPr>
          <p:cNvPicPr>
            <a:picLocks noChangeAspect="1"/>
          </p:cNvPicPr>
          <p:nvPr/>
        </p:nvPicPr>
        <p:blipFill rotWithShape="1">
          <a:blip r:embed="rId3">
            <a:extLst>
              <a:ext uri="{28A0092B-C50C-407E-A947-70E740481C1C}">
                <a14:useLocalDpi xmlns:a14="http://schemas.microsoft.com/office/drawing/2010/main" val="0"/>
              </a:ext>
            </a:extLst>
          </a:blip>
          <a:srcRect t="25435" b="25435"/>
          <a:stretch/>
        </p:blipFill>
        <p:spPr>
          <a:xfrm>
            <a:off x="196730" y="165419"/>
            <a:ext cx="5806505" cy="3181935"/>
          </a:xfrm>
          <a:prstGeom prst="rect">
            <a:avLst/>
          </a:prstGeom>
          <a:solidFill>
            <a:srgbClr val="D7D8D7"/>
          </a:solidFill>
        </p:spPr>
      </p:pic>
      <p:pic>
        <p:nvPicPr>
          <p:cNvPr id="9" name="Picture Placeholder 104" descr="AZELLA Sample Test student art Grade 1. ">
            <a:extLst>
              <a:ext uri="{FF2B5EF4-FFF2-40B4-BE49-F238E27FC236}">
                <a16:creationId xmlns:a16="http://schemas.microsoft.com/office/drawing/2014/main" id="{2D33B548-8420-21CF-EEC8-9C2A5D9285C1}"/>
              </a:ext>
            </a:extLst>
          </p:cNvPr>
          <p:cNvPicPr>
            <a:picLocks noChangeAspect="1"/>
          </p:cNvPicPr>
          <p:nvPr/>
        </p:nvPicPr>
        <p:blipFill rotWithShape="1">
          <a:blip r:embed="rId4"/>
          <a:srcRect l="13297" r="1" b="1"/>
          <a:stretch/>
        </p:blipFill>
        <p:spPr>
          <a:xfrm>
            <a:off x="6188766" y="165419"/>
            <a:ext cx="2822342" cy="3181935"/>
          </a:xfrm>
          <a:prstGeom prst="rect">
            <a:avLst/>
          </a:prstGeom>
          <a:solidFill>
            <a:srgbClr val="D7D8D7"/>
          </a:solidFill>
        </p:spPr>
      </p:pic>
      <p:pic>
        <p:nvPicPr>
          <p:cNvPr id="10" name="Picture Placeholder 104" descr="AZELLA Sample Test student art Kindergarten.">
            <a:extLst>
              <a:ext uri="{FF2B5EF4-FFF2-40B4-BE49-F238E27FC236}">
                <a16:creationId xmlns:a16="http://schemas.microsoft.com/office/drawing/2014/main" id="{768C5D3D-65A5-CB85-1206-146561273987}"/>
              </a:ext>
            </a:extLst>
          </p:cNvPr>
          <p:cNvPicPr>
            <a:picLocks noChangeAspect="1"/>
          </p:cNvPicPr>
          <p:nvPr/>
        </p:nvPicPr>
        <p:blipFill rotWithShape="1">
          <a:blip r:embed="rId5">
            <a:extLst>
              <a:ext uri="{28A0092B-C50C-407E-A947-70E740481C1C}">
                <a14:useLocalDpi xmlns:a14="http://schemas.microsoft.com/office/drawing/2010/main" val="0"/>
              </a:ext>
            </a:extLst>
          </a:blip>
          <a:srcRect t="25745" b="25745"/>
          <a:stretch/>
        </p:blipFill>
        <p:spPr>
          <a:xfrm>
            <a:off x="9181834" y="165419"/>
            <a:ext cx="2851140" cy="3181935"/>
          </a:xfrm>
          <a:prstGeom prst="rect">
            <a:avLst/>
          </a:prstGeom>
          <a:solidFill>
            <a:srgbClr val="D7D8D7"/>
          </a:solidFill>
        </p:spPr>
      </p:pic>
      <p:pic>
        <p:nvPicPr>
          <p:cNvPr id="12" name="Picture Placeholder 104" descr="AZELLA Sample Test student art Grades 9 through 12. ">
            <a:extLst>
              <a:ext uri="{FF2B5EF4-FFF2-40B4-BE49-F238E27FC236}">
                <a16:creationId xmlns:a16="http://schemas.microsoft.com/office/drawing/2014/main" id="{24A5FFE5-562B-79D8-C0BE-92BB662389CC}"/>
              </a:ext>
            </a:extLst>
          </p:cNvPr>
          <p:cNvPicPr>
            <a:picLocks noChangeAspect="1"/>
          </p:cNvPicPr>
          <p:nvPr/>
        </p:nvPicPr>
        <p:blipFill rotWithShape="1">
          <a:blip r:embed="rId6"/>
          <a:srcRect t="15511" r="-2" b="46195"/>
          <a:stretch/>
        </p:blipFill>
        <p:spPr>
          <a:xfrm>
            <a:off x="191087" y="3515901"/>
            <a:ext cx="5806505" cy="2796836"/>
          </a:xfrm>
          <a:prstGeom prst="rect">
            <a:avLst/>
          </a:prstGeom>
          <a:solidFill>
            <a:srgbClr val="D7D8D7"/>
          </a:solidFill>
        </p:spPr>
      </p:pic>
      <p:pic>
        <p:nvPicPr>
          <p:cNvPr id="8" name="Picture 7" descr="AZELLA Sample Test student art Grades 2 and 3. ">
            <a:extLst>
              <a:ext uri="{FF2B5EF4-FFF2-40B4-BE49-F238E27FC236}">
                <a16:creationId xmlns:a16="http://schemas.microsoft.com/office/drawing/2014/main" id="{B9C6A64D-1B43-EFE8-4C76-C86A037DC179}"/>
              </a:ext>
            </a:extLst>
          </p:cNvPr>
          <p:cNvPicPr>
            <a:picLocks noChangeAspect="1"/>
          </p:cNvPicPr>
          <p:nvPr/>
        </p:nvPicPr>
        <p:blipFill rotWithShape="1">
          <a:blip r:embed="rId7"/>
          <a:srcRect t="33174" r="-2" b="23718"/>
          <a:stretch/>
        </p:blipFill>
        <p:spPr>
          <a:xfrm>
            <a:off x="6194411" y="3510646"/>
            <a:ext cx="2822342" cy="2796836"/>
          </a:xfrm>
          <a:prstGeom prst="rect">
            <a:avLst/>
          </a:prstGeom>
        </p:spPr>
      </p:pic>
      <p:pic>
        <p:nvPicPr>
          <p:cNvPr id="11" name="Picture Placeholder 104" descr="AZELLA Sample Test student art Grades 6 through 8. ">
            <a:extLst>
              <a:ext uri="{FF2B5EF4-FFF2-40B4-BE49-F238E27FC236}">
                <a16:creationId xmlns:a16="http://schemas.microsoft.com/office/drawing/2014/main" id="{B2C1C1F2-8042-00D1-7DBD-86C431F31A15}"/>
              </a:ext>
            </a:extLst>
          </p:cNvPr>
          <p:cNvPicPr>
            <a:picLocks noChangeAspect="1"/>
          </p:cNvPicPr>
          <p:nvPr/>
        </p:nvPicPr>
        <p:blipFill rotWithShape="1">
          <a:blip r:embed="rId8"/>
          <a:srcRect t="109" r="2" b="21907"/>
          <a:stretch/>
        </p:blipFill>
        <p:spPr>
          <a:xfrm>
            <a:off x="9187479" y="3510646"/>
            <a:ext cx="2851140" cy="2796836"/>
          </a:xfrm>
          <a:prstGeom prst="rect">
            <a:avLst/>
          </a:prstGeom>
          <a:solidFill>
            <a:srgbClr val="D7D8D7"/>
          </a:solidFill>
        </p:spPr>
      </p:pic>
      <p:sp>
        <p:nvSpPr>
          <p:cNvPr id="14" name="Text Placeholder 83">
            <a:extLst>
              <a:ext uri="{FF2B5EF4-FFF2-40B4-BE49-F238E27FC236}">
                <a16:creationId xmlns:a16="http://schemas.microsoft.com/office/drawing/2014/main" id="{6ACE8664-5722-F989-354E-C1009F352843}"/>
              </a:ext>
            </a:extLst>
          </p:cNvPr>
          <p:cNvSpPr txBox="1">
            <a:spLocks/>
          </p:cNvSpPr>
          <p:nvPr/>
        </p:nvSpPr>
        <p:spPr>
          <a:xfrm>
            <a:off x="328530" y="4111698"/>
            <a:ext cx="2971799" cy="1119019"/>
          </a:xfrm>
          <a:prstGeom prst="rect">
            <a:avLst/>
          </a:prstGeom>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Avenir Next LT Pro" panose="020B0504020202020204" pitchFamily="34" charset="0"/>
                <a:ea typeface="+mn-ea"/>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he Hand Extrablack" panose="03070A02030502020204" pitchFamily="66" charset="0"/>
                <a:ea typeface="+mn-ea"/>
                <a:cs typeface="Quire Sans" panose="020B0502040400020003" pitchFamily="34" charset="0"/>
              </a:rPr>
              <a:t>Considerations to Create an English Language Test</a:t>
            </a:r>
          </a:p>
        </p:txBody>
      </p:sp>
      <p:pic>
        <p:nvPicPr>
          <p:cNvPr id="16" name="Picture 15">
            <a:extLst>
              <a:ext uri="{FF2B5EF4-FFF2-40B4-BE49-F238E27FC236}">
                <a16:creationId xmlns:a16="http://schemas.microsoft.com/office/drawing/2014/main" id="{3DB690B9-50E4-BEA4-41A3-38FE4C7A4142}"/>
              </a:ext>
            </a:extLst>
          </p:cNvPr>
          <p:cNvPicPr>
            <a:picLocks noChangeAspect="1"/>
          </p:cNvPicPr>
          <p:nvPr/>
        </p:nvPicPr>
        <p:blipFill>
          <a:blip r:embed="rId9"/>
          <a:stretch>
            <a:fillRect/>
          </a:stretch>
        </p:blipFill>
        <p:spPr>
          <a:xfrm>
            <a:off x="4751139" y="5230717"/>
            <a:ext cx="1146147" cy="993734"/>
          </a:xfrm>
          <a:prstGeom prst="rect">
            <a:avLst/>
          </a:prstGeom>
        </p:spPr>
      </p:pic>
      <p:pic>
        <p:nvPicPr>
          <p:cNvPr id="17" name="Picture 16" descr="A picture containing text, emblem, logo, trademark&#10;&#10;Description automatically generated">
            <a:extLst>
              <a:ext uri="{FF2B5EF4-FFF2-40B4-BE49-F238E27FC236}">
                <a16:creationId xmlns:a16="http://schemas.microsoft.com/office/drawing/2014/main" id="{119843A1-AD7B-4654-57C3-5D65BEB05A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33608" y="291166"/>
            <a:ext cx="962025" cy="962025"/>
          </a:xfrm>
          <a:prstGeom prst="rect">
            <a:avLst/>
          </a:prstGeom>
        </p:spPr>
      </p:pic>
      <p:sp>
        <p:nvSpPr>
          <p:cNvPr id="2" name="Text Placeholder 83">
            <a:extLst>
              <a:ext uri="{FF2B5EF4-FFF2-40B4-BE49-F238E27FC236}">
                <a16:creationId xmlns:a16="http://schemas.microsoft.com/office/drawing/2014/main" id="{431E44A5-AFBF-BD87-35F0-B35AA9A6AE18}"/>
              </a:ext>
            </a:extLst>
          </p:cNvPr>
          <p:cNvSpPr txBox="1">
            <a:spLocks/>
          </p:cNvSpPr>
          <p:nvPr/>
        </p:nvSpPr>
        <p:spPr>
          <a:xfrm>
            <a:off x="328531" y="5230717"/>
            <a:ext cx="2971799" cy="696667"/>
          </a:xfrm>
          <a:prstGeom prst="rect">
            <a:avLst/>
          </a:prstGeom>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Avenir Next LT Pro" panose="020B0504020202020204" pitchFamily="34" charset="0"/>
                <a:ea typeface="+mn-ea"/>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he Hand Extrablack" panose="03070A02030502020204" pitchFamily="66" charset="0"/>
                <a:ea typeface="+mn-ea"/>
                <a:cs typeface="Quire Sans" panose="020B0502040400020003" pitchFamily="34" charset="0"/>
              </a:rPr>
              <a:t>PELL Meeting</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he Hand Extrablack" panose="03070A02030502020204" pitchFamily="66" charset="0"/>
                <a:ea typeface="+mn-ea"/>
                <a:cs typeface="Quire Sans" panose="020B0502040400020003" pitchFamily="34" charset="0"/>
              </a:rPr>
              <a:t>September 6, 2023</a:t>
            </a:r>
          </a:p>
        </p:txBody>
      </p:sp>
      <p:sp>
        <p:nvSpPr>
          <p:cNvPr id="3" name="Text Placeholder 83">
            <a:extLst>
              <a:ext uri="{FF2B5EF4-FFF2-40B4-BE49-F238E27FC236}">
                <a16:creationId xmlns:a16="http://schemas.microsoft.com/office/drawing/2014/main" id="{23B2AB51-A9C7-0F91-E07F-41A989303DAF}"/>
              </a:ext>
            </a:extLst>
          </p:cNvPr>
          <p:cNvSpPr txBox="1">
            <a:spLocks/>
          </p:cNvSpPr>
          <p:nvPr/>
        </p:nvSpPr>
        <p:spPr>
          <a:xfrm>
            <a:off x="9278143" y="6436179"/>
            <a:ext cx="3579341" cy="696667"/>
          </a:xfrm>
          <a:prstGeom prst="rect">
            <a:avLst/>
          </a:prstGeom>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Avenir Next LT Pro" panose="020B0504020202020204" pitchFamily="34" charset="0"/>
                <a:ea typeface="+mn-ea"/>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re Sans" panose="020B0502040400020003" pitchFamily="34" charset="0"/>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re Sans" panose="020B0502040400020003" pitchFamily="34" charset="0"/>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re Sans" panose="020B0502040400020003" pitchFamily="34" charset="0"/>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he Hand Extrablack" panose="03070A02030502020204" pitchFamily="66" charset="0"/>
                <a:ea typeface="+mn-ea"/>
                <a:cs typeface="Quire Sans" panose="020B0502040400020003" pitchFamily="34" charset="0"/>
              </a:rPr>
              <a:t>Arizona EL Student Art </a:t>
            </a:r>
          </a:p>
        </p:txBody>
      </p:sp>
    </p:spTree>
    <p:extLst>
      <p:ext uri="{BB962C8B-B14F-4D97-AF65-F5344CB8AC3E}">
        <p14:creationId xmlns:p14="http://schemas.microsoft.com/office/powerpoint/2010/main" val="277893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075C1-7A62-4FBA-8C1F-912ADEA6B9FA}"/>
              </a:ext>
            </a:extLst>
          </p:cNvPr>
          <p:cNvSpPr>
            <a:spLocks noGrp="1"/>
          </p:cNvSpPr>
          <p:nvPr>
            <p:ph type="title"/>
          </p:nvPr>
        </p:nvSpPr>
        <p:spPr>
          <a:xfrm>
            <a:off x="569167" y="423848"/>
            <a:ext cx="11430000" cy="1325563"/>
          </a:xfrm>
          <a:solidFill>
            <a:srgbClr val="002060"/>
          </a:solidFill>
        </p:spPr>
        <p:txBody>
          <a:bodyPr>
            <a:normAutofit/>
          </a:bodyPr>
          <a:lstStyle/>
          <a:p>
            <a:pPr algn="ctr"/>
            <a:r>
              <a:rPr lang="en-US" sz="3600" dirty="0">
                <a:latin typeface="Arial" panose="020B0604020202020204" pitchFamily="34" charset="0"/>
                <a:cs typeface="Arial" panose="020B0604020202020204" pitchFamily="34" charset="0"/>
              </a:rPr>
              <a:t>Questions and considerations to create an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English language classroom test</a:t>
            </a:r>
          </a:p>
        </p:txBody>
      </p:sp>
      <p:pic>
        <p:nvPicPr>
          <p:cNvPr id="5" name="Content Placeholder 4" descr="Image 1 from the Questions and Considerations to Create a Classroom Test handout. ">
            <a:extLst>
              <a:ext uri="{FF2B5EF4-FFF2-40B4-BE49-F238E27FC236}">
                <a16:creationId xmlns:a16="http://schemas.microsoft.com/office/drawing/2014/main" id="{6B319C0D-9AE5-6459-0B0F-BF638994C0EB}"/>
              </a:ext>
            </a:extLst>
          </p:cNvPr>
          <p:cNvPicPr>
            <a:picLocks noGrp="1" noChangeAspect="1"/>
          </p:cNvPicPr>
          <p:nvPr>
            <p:ph sz="half" idx="1"/>
          </p:nvPr>
        </p:nvPicPr>
        <p:blipFill>
          <a:blip r:embed="rId3"/>
          <a:stretch>
            <a:fillRect/>
          </a:stretch>
        </p:blipFill>
        <p:spPr>
          <a:xfrm>
            <a:off x="219456" y="1749411"/>
            <a:ext cx="7762082" cy="2625836"/>
          </a:xfrm>
        </p:spPr>
      </p:pic>
      <p:pic>
        <p:nvPicPr>
          <p:cNvPr id="7" name="Picture 6" descr="Image 2 from the Questions and Considerations to Create a Classroom Test handout. ">
            <a:extLst>
              <a:ext uri="{FF2B5EF4-FFF2-40B4-BE49-F238E27FC236}">
                <a16:creationId xmlns:a16="http://schemas.microsoft.com/office/drawing/2014/main" id="{4647B751-428C-E7DE-B869-C5D78BBCBE96}"/>
              </a:ext>
            </a:extLst>
          </p:cNvPr>
          <p:cNvPicPr>
            <a:picLocks noChangeAspect="1"/>
          </p:cNvPicPr>
          <p:nvPr/>
        </p:nvPicPr>
        <p:blipFill>
          <a:blip r:embed="rId4"/>
          <a:stretch>
            <a:fillRect/>
          </a:stretch>
        </p:blipFill>
        <p:spPr>
          <a:xfrm>
            <a:off x="219455" y="4375248"/>
            <a:ext cx="8071125" cy="2398938"/>
          </a:xfrm>
          <a:prstGeom prst="rect">
            <a:avLst/>
          </a:prstGeom>
        </p:spPr>
      </p:pic>
      <p:sp>
        <p:nvSpPr>
          <p:cNvPr id="8" name="TextBox 7">
            <a:extLst>
              <a:ext uri="{FF2B5EF4-FFF2-40B4-BE49-F238E27FC236}">
                <a16:creationId xmlns:a16="http://schemas.microsoft.com/office/drawing/2014/main" id="{9EB760CD-2C8A-C678-FD41-1E1D4CEAC4C7}"/>
              </a:ext>
            </a:extLst>
          </p:cNvPr>
          <p:cNvSpPr txBox="1"/>
          <p:nvPr/>
        </p:nvSpPr>
        <p:spPr>
          <a:xfrm>
            <a:off x="7790688" y="2025152"/>
            <a:ext cx="3721608" cy="1754326"/>
          </a:xfrm>
          <a:prstGeom prst="rect">
            <a:avLst/>
          </a:prstGeom>
          <a:noFill/>
        </p:spPr>
        <p:txBody>
          <a:bodyPr wrap="square" rtlCol="0">
            <a:spAutoFit/>
          </a:bodyPr>
          <a:lstStyle/>
          <a:p>
            <a:r>
              <a:rPr lang="en-US" dirty="0">
                <a:solidFill>
                  <a:schemeClr val="bg1"/>
                </a:solidFill>
              </a:rPr>
              <a:t>Suggested literature: </a:t>
            </a:r>
            <a:br>
              <a:rPr lang="en-US" dirty="0">
                <a:solidFill>
                  <a:schemeClr val="bg1"/>
                </a:solidFill>
              </a:rPr>
            </a:br>
            <a:r>
              <a:rPr lang="en-US" dirty="0">
                <a:solidFill>
                  <a:schemeClr val="bg1"/>
                </a:solidFill>
              </a:rPr>
              <a:t>Brown &amp; Abeywickrama (2010) </a:t>
            </a:r>
            <a:br>
              <a:rPr lang="en-US" dirty="0">
                <a:solidFill>
                  <a:schemeClr val="bg1"/>
                </a:solidFill>
              </a:rPr>
            </a:br>
            <a:r>
              <a:rPr lang="en-US" i="1" dirty="0">
                <a:solidFill>
                  <a:schemeClr val="bg1"/>
                </a:solidFill>
              </a:rPr>
              <a:t>Language Assessments Principles and Classroom Practices</a:t>
            </a:r>
          </a:p>
          <a:p>
            <a:endParaRPr lang="en-US" i="1" dirty="0">
              <a:solidFill>
                <a:schemeClr val="bg1"/>
              </a:solidFill>
            </a:endParaRPr>
          </a:p>
          <a:p>
            <a:endParaRPr lang="en-US" i="1" dirty="0">
              <a:solidFill>
                <a:schemeClr val="bg1"/>
              </a:solidFill>
            </a:endParaRPr>
          </a:p>
        </p:txBody>
      </p:sp>
    </p:spTree>
    <p:extLst>
      <p:ext uri="{BB962C8B-B14F-4D97-AF65-F5344CB8AC3E}">
        <p14:creationId xmlns:p14="http://schemas.microsoft.com/office/powerpoint/2010/main" val="345355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D583-B1CA-83B5-2A2D-9E3B4DE6BA56}"/>
              </a:ext>
            </a:extLst>
          </p:cNvPr>
          <p:cNvSpPr>
            <a:spLocks noGrp="1"/>
          </p:cNvSpPr>
          <p:nvPr>
            <p:ph type="title"/>
          </p:nvPr>
        </p:nvSpPr>
        <p:spPr/>
        <p:txBody>
          <a:bodyPr>
            <a:normAutofit/>
          </a:bodyPr>
          <a:lstStyle/>
          <a:p>
            <a:r>
              <a:rPr kumimoji="0" lang="en-US" sz="2000" b="0" i="0" u="none" strike="noStrike" kern="1200" cap="all" spc="-38" normalizeH="0" baseline="0" noProof="0" dirty="0">
                <a:ln>
                  <a:noFill/>
                </a:ln>
                <a:solidFill>
                  <a:srgbClr val="012169"/>
                </a:solidFill>
                <a:effectLst/>
                <a:uLnTx/>
                <a:uFillTx/>
                <a:latin typeface="Montserrat"/>
                <a:ea typeface="+mj-ea"/>
                <a:cs typeface="+mj-cs"/>
              </a:rPr>
              <a:t>Welcome to Webinar #2: New AZELLA Item specifications</a:t>
            </a:r>
            <a:endParaRPr lang="en-US" sz="2000" dirty="0"/>
          </a:p>
        </p:txBody>
      </p:sp>
      <p:sp>
        <p:nvSpPr>
          <p:cNvPr id="4" name="Content Placeholder 2">
            <a:extLst>
              <a:ext uri="{FF2B5EF4-FFF2-40B4-BE49-F238E27FC236}">
                <a16:creationId xmlns:a16="http://schemas.microsoft.com/office/drawing/2014/main" id="{324F4644-C74A-A3E2-2B47-25E22292DE47}"/>
              </a:ext>
            </a:extLst>
          </p:cNvPr>
          <p:cNvSpPr>
            <a:spLocks noGrp="1"/>
          </p:cNvSpPr>
          <p:nvPr>
            <p:ph idx="1"/>
          </p:nvPr>
        </p:nvSpPr>
        <p:spPr>
          <a:xfrm>
            <a:off x="1096963" y="2108200"/>
            <a:ext cx="10058400" cy="3760788"/>
          </a:xfrm>
        </p:spPr>
        <p:txBody>
          <a:bodyPr>
            <a:normAutofit fontScale="92500"/>
          </a:bodyPr>
          <a:lstStyle/>
          <a:p>
            <a:pPr algn="l" rtl="0" fontAlgn="base"/>
            <a:r>
              <a:rPr lang="en-US" sz="2200" dirty="0"/>
              <a:t>This webinar will be recorded and posted on the ADE Assessments webpage.​</a:t>
            </a:r>
          </a:p>
          <a:p>
            <a:pPr algn="l" rtl="0" fontAlgn="base"/>
            <a:r>
              <a:rPr lang="en-US" sz="2200" dirty="0"/>
              <a:t>​</a:t>
            </a:r>
          </a:p>
          <a:p>
            <a:pPr algn="l" rtl="0" fontAlgn="base"/>
            <a:r>
              <a:rPr lang="en-US" sz="2200" dirty="0"/>
              <a:t>Please enter your First and Last Name in the Chat for tracking purposes for the live event.​</a:t>
            </a:r>
          </a:p>
          <a:p>
            <a:pPr algn="l" rtl="0" fontAlgn="base"/>
            <a:r>
              <a:rPr lang="en-US" sz="2200" dirty="0"/>
              <a:t>​</a:t>
            </a:r>
          </a:p>
          <a:p>
            <a:pPr algn="l" rtl="0" fontAlgn="base"/>
            <a:r>
              <a:rPr lang="en-US" sz="2200" dirty="0"/>
              <a:t>We will also be capturing the chat questions. If there are questions that were frequently asked or need further clarification, ADE will compile and create an FAQ which will then be posted on the Assessments webpage under Friday Focus Webinars.</a:t>
            </a:r>
          </a:p>
          <a:p>
            <a:endParaRPr lang="en-US" dirty="0"/>
          </a:p>
        </p:txBody>
      </p:sp>
    </p:spTree>
    <p:extLst>
      <p:ext uri="{BB962C8B-B14F-4D97-AF65-F5344CB8AC3E}">
        <p14:creationId xmlns:p14="http://schemas.microsoft.com/office/powerpoint/2010/main" val="213532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075C1-7A62-4FBA-8C1F-912ADEA6B9FA}"/>
              </a:ext>
            </a:extLst>
          </p:cNvPr>
          <p:cNvSpPr>
            <a:spLocks noGrp="1"/>
          </p:cNvSpPr>
          <p:nvPr>
            <p:ph type="title"/>
          </p:nvPr>
        </p:nvSpPr>
        <p:spPr>
          <a:xfrm>
            <a:off x="569167" y="423848"/>
            <a:ext cx="11430000" cy="1325563"/>
          </a:xfrm>
          <a:solidFill>
            <a:srgbClr val="002060"/>
          </a:solidFill>
        </p:spPr>
        <p:txBody>
          <a:bodyPr>
            <a:normAutofit/>
          </a:bodyPr>
          <a:lstStyle/>
          <a:p>
            <a:pPr algn="ctr"/>
            <a:r>
              <a:rPr lang="en-US" sz="3600" dirty="0">
                <a:latin typeface="Arial" panose="020B0604020202020204" pitchFamily="34" charset="0"/>
                <a:cs typeface="Arial" panose="020B0604020202020204" pitchFamily="34" charset="0"/>
              </a:rPr>
              <a:t>Spring 2024 Reassessment -Kindergarten and Grade 1 Speaking Test (Unit 5)</a:t>
            </a:r>
          </a:p>
        </p:txBody>
      </p:sp>
      <p:sp>
        <p:nvSpPr>
          <p:cNvPr id="3" name="Content Placeholder 2">
            <a:extLst>
              <a:ext uri="{FF2B5EF4-FFF2-40B4-BE49-F238E27FC236}">
                <a16:creationId xmlns:a16="http://schemas.microsoft.com/office/drawing/2014/main" id="{5843B532-0B77-016A-B94F-907D222DDDEB}"/>
              </a:ext>
            </a:extLst>
          </p:cNvPr>
          <p:cNvSpPr>
            <a:spLocks noGrp="1"/>
          </p:cNvSpPr>
          <p:nvPr>
            <p:ph sz="half" idx="1"/>
          </p:nvPr>
        </p:nvSpPr>
        <p:spPr>
          <a:xfrm>
            <a:off x="201168" y="1825624"/>
            <a:ext cx="11797999" cy="5132960"/>
          </a:xfrm>
        </p:spPr>
        <p:txBody>
          <a:bodyPr>
            <a:normAutofit fontScale="92500"/>
          </a:bodyPr>
          <a:lstStyle/>
          <a:p>
            <a:r>
              <a:rPr lang="en-US" dirty="0">
                <a:solidFill>
                  <a:srgbClr val="002060"/>
                </a:solidFill>
              </a:rPr>
              <a:t>TestNav will replace the phone administration.</a:t>
            </a:r>
          </a:p>
          <a:p>
            <a:r>
              <a:rPr lang="en-US" dirty="0">
                <a:solidFill>
                  <a:srgbClr val="002060"/>
                </a:solidFill>
              </a:rPr>
              <a:t>Student experience will be virtually the same when compared to the phone administration. </a:t>
            </a:r>
            <a:r>
              <a:rPr lang="en-US" b="1" dirty="0">
                <a:solidFill>
                  <a:srgbClr val="002060"/>
                </a:solidFill>
              </a:rPr>
              <a:t>In a one-on-one administration</a:t>
            </a:r>
            <a:r>
              <a:rPr lang="en-US" dirty="0">
                <a:solidFill>
                  <a:srgbClr val="002060"/>
                </a:solidFill>
              </a:rPr>
              <a:t>:</a:t>
            </a:r>
          </a:p>
          <a:p>
            <a:pPr lvl="1">
              <a:buFont typeface="Wingdings" panose="05000000000000000000" pitchFamily="2" charset="2"/>
              <a:buChar char="Ø"/>
            </a:pPr>
            <a:r>
              <a:rPr lang="en-US" dirty="0">
                <a:solidFill>
                  <a:srgbClr val="002060"/>
                </a:solidFill>
              </a:rPr>
              <a:t>Students will use their Student Test Book. </a:t>
            </a:r>
          </a:p>
          <a:p>
            <a:pPr lvl="1">
              <a:buFont typeface="Wingdings" panose="05000000000000000000" pitchFamily="2" charset="2"/>
              <a:buChar char="Ø"/>
            </a:pPr>
            <a:r>
              <a:rPr lang="en-US" dirty="0">
                <a:solidFill>
                  <a:srgbClr val="002060"/>
                </a:solidFill>
              </a:rPr>
              <a:t>Only the Test Administrator will interact with the testing device.</a:t>
            </a:r>
          </a:p>
          <a:p>
            <a:pPr lvl="1">
              <a:buFont typeface="Wingdings" panose="05000000000000000000" pitchFamily="2" charset="2"/>
              <a:buChar char="Ø"/>
            </a:pPr>
            <a:r>
              <a:rPr lang="en-US" dirty="0">
                <a:solidFill>
                  <a:srgbClr val="002060"/>
                </a:solidFill>
              </a:rPr>
              <a:t>Test Administrator will sign into TestNav with the Testing Ticket, play the question or prompt for the student, and record their answer.</a:t>
            </a:r>
          </a:p>
          <a:p>
            <a:pPr lvl="1">
              <a:buFont typeface="Wingdings" panose="05000000000000000000" pitchFamily="2" charset="2"/>
              <a:buChar char="Ø"/>
            </a:pPr>
            <a:r>
              <a:rPr lang="en-US" dirty="0">
                <a:solidFill>
                  <a:srgbClr val="002060"/>
                </a:solidFill>
              </a:rPr>
              <a:t>The KG and Grade 1 Unit 5 Sample Test will be available in TestNav for Test Administrators and students to practice before the administration of the Reassessment test. </a:t>
            </a:r>
          </a:p>
          <a:p>
            <a:pPr lvl="1">
              <a:buFont typeface="Wingdings" panose="05000000000000000000" pitchFamily="2" charset="2"/>
              <a:buChar char="Ø"/>
            </a:pPr>
            <a:r>
              <a:rPr lang="en-US" dirty="0">
                <a:solidFill>
                  <a:srgbClr val="002060"/>
                </a:solidFill>
              </a:rPr>
              <a:t>A new Speaking Demonstration Video will be available in PAN and embedded in the Reassessment K – 1 training module. </a:t>
            </a:r>
          </a:p>
          <a:p>
            <a:pPr lvl="1">
              <a:buFont typeface="Wingdings" panose="05000000000000000000" pitchFamily="2" charset="2"/>
              <a:buChar char="Ø"/>
            </a:pPr>
            <a:r>
              <a:rPr lang="en-US" dirty="0">
                <a:solidFill>
                  <a:srgbClr val="002060"/>
                </a:solidFill>
              </a:rPr>
              <a:t>Scripted directions in TAD will include, “Turn the page. Look at number X.” </a:t>
            </a:r>
          </a:p>
          <a:p>
            <a:pPr lvl="1">
              <a:buFont typeface="Wingdings" panose="05000000000000000000" pitchFamily="2" charset="2"/>
              <a:buChar char="Ø"/>
            </a:pPr>
            <a:r>
              <a:rPr lang="en-US" dirty="0">
                <a:solidFill>
                  <a:srgbClr val="002060"/>
                </a:solidFill>
              </a:rPr>
              <a:t>There should not be a considerable pause between the question/prompt and recording the student response. ADE will be monitoring. </a:t>
            </a:r>
          </a:p>
          <a:p>
            <a:pPr marL="457200" lvl="1" indent="0">
              <a:buNone/>
            </a:pPr>
            <a:endParaRPr lang="en-US" dirty="0">
              <a:solidFill>
                <a:srgbClr val="002060"/>
              </a:solidFill>
            </a:endParaRPr>
          </a:p>
        </p:txBody>
      </p:sp>
    </p:spTree>
    <p:extLst>
      <p:ext uri="{BB962C8B-B14F-4D97-AF65-F5344CB8AC3E}">
        <p14:creationId xmlns:p14="http://schemas.microsoft.com/office/powerpoint/2010/main" val="49516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C:\Users\mbowerm\AppData\Local\Microsoft\Windows\Temporary Internet Files\Content.IE5\O1PAIP9T\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4455" y="1600201"/>
            <a:ext cx="42430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a:t>THANK YOU!</a:t>
            </a:r>
          </a:p>
        </p:txBody>
      </p:sp>
      <p:pic>
        <p:nvPicPr>
          <p:cNvPr id="5" name="Picture 4" descr="Thank You image">
            <a:extLst>
              <a:ext uri="{FF2B5EF4-FFF2-40B4-BE49-F238E27FC236}">
                <a16:creationId xmlns:a16="http://schemas.microsoft.com/office/drawing/2014/main" id="{FB36449A-E593-77F9-0213-B983D4BDF91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2446" y="2381198"/>
            <a:ext cx="4893768" cy="3780245"/>
          </a:xfrm>
          <a:prstGeom prst="rect">
            <a:avLst/>
          </a:prstGeom>
        </p:spPr>
      </p:pic>
      <p:sp>
        <p:nvSpPr>
          <p:cNvPr id="7" name="Content Placeholder 2">
            <a:extLst>
              <a:ext uri="{FF2B5EF4-FFF2-40B4-BE49-F238E27FC236}">
                <a16:creationId xmlns:a16="http://schemas.microsoft.com/office/drawing/2014/main" id="{E6B8301E-AA48-A736-995B-38DC3C61A4AA}"/>
              </a:ext>
            </a:extLst>
          </p:cNvPr>
          <p:cNvSpPr txBox="1">
            <a:spLocks/>
          </p:cNvSpPr>
          <p:nvPr/>
        </p:nvSpPr>
        <p:spPr>
          <a:xfrm>
            <a:off x="3731987" y="1981096"/>
            <a:ext cx="4554686" cy="1130404"/>
          </a:xfrm>
          <a:prstGeom prst="rect">
            <a:avLst/>
          </a:prstGeom>
        </p:spPr>
        <p:txBody>
          <a:bodyPr vert="horz" lIns="0" tIns="45720" rIns="0" bIns="45720" rtlCol="0">
            <a:normAutofit lnSpcReduction="10000"/>
          </a:bodyPr>
          <a:lst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6997" indent="0" algn="ctr">
              <a:buFont typeface="Calibri" panose="020F0502020204030204" pitchFamily="34" charset="0"/>
              <a:buNone/>
            </a:pPr>
            <a:r>
              <a:rPr lang="en-US" b="1" dirty="0"/>
              <a:t>For questions, please contact us at: </a:t>
            </a:r>
          </a:p>
          <a:p>
            <a:pPr marL="126997" indent="0" algn="ctr">
              <a:buFont typeface="Calibri" panose="020F0502020204030204" pitchFamily="34" charset="0"/>
              <a:buNone/>
            </a:pPr>
            <a:r>
              <a:rPr lang="en-US" sz="3733" b="1" dirty="0"/>
              <a:t>AZELLA@azed.gov  </a:t>
            </a:r>
          </a:p>
          <a:p>
            <a:endParaRPr lang="en-US" dirty="0"/>
          </a:p>
        </p:txBody>
      </p:sp>
    </p:spTree>
    <p:extLst>
      <p:ext uri="{BB962C8B-B14F-4D97-AF65-F5344CB8AC3E}">
        <p14:creationId xmlns:p14="http://schemas.microsoft.com/office/powerpoint/2010/main" val="318373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D583-B1CA-83B5-2A2D-9E3B4DE6BA56}"/>
              </a:ext>
            </a:extLst>
          </p:cNvPr>
          <p:cNvSpPr>
            <a:spLocks noGrp="1"/>
          </p:cNvSpPr>
          <p:nvPr>
            <p:ph type="title"/>
          </p:nvPr>
        </p:nvSpPr>
        <p:spPr/>
        <p:txBody>
          <a:bodyPr>
            <a:normAutofit/>
          </a:bodyPr>
          <a:lstStyle/>
          <a:p>
            <a:r>
              <a:rPr kumimoji="0" lang="en-US" sz="1800" b="0" i="0" u="none" strike="noStrike" kern="1200" cap="all" spc="-38" normalizeH="0" baseline="0" noProof="0" dirty="0">
                <a:ln>
                  <a:noFill/>
                </a:ln>
                <a:solidFill>
                  <a:srgbClr val="012169"/>
                </a:solidFill>
                <a:effectLst/>
                <a:uLnTx/>
                <a:uFillTx/>
                <a:latin typeface="Montserrat"/>
                <a:ea typeface="+mj-ea"/>
                <a:cs typeface="+mj-cs"/>
              </a:rPr>
              <a:t>Welcome to Webinar #2: New AZELLA Item specifications</a:t>
            </a:r>
            <a:endParaRPr lang="en-US" sz="1800" dirty="0"/>
          </a:p>
        </p:txBody>
      </p:sp>
      <p:sp>
        <p:nvSpPr>
          <p:cNvPr id="4" name="Content Placeholder 2">
            <a:extLst>
              <a:ext uri="{FF2B5EF4-FFF2-40B4-BE49-F238E27FC236}">
                <a16:creationId xmlns:a16="http://schemas.microsoft.com/office/drawing/2014/main" id="{324F4644-C74A-A3E2-2B47-25E22292DE47}"/>
              </a:ext>
            </a:extLst>
          </p:cNvPr>
          <p:cNvSpPr>
            <a:spLocks noGrp="1"/>
          </p:cNvSpPr>
          <p:nvPr>
            <p:ph idx="1"/>
          </p:nvPr>
        </p:nvSpPr>
        <p:spPr>
          <a:xfrm>
            <a:off x="1096963" y="2108200"/>
            <a:ext cx="10058400" cy="3760788"/>
          </a:xfrm>
        </p:spPr>
        <p:txBody>
          <a:bodyPr>
            <a:normAutofit/>
          </a:bodyPr>
          <a:lstStyle/>
          <a:p>
            <a:pPr algn="l" rtl="0" fontAlgn="base">
              <a:buFont typeface="Arial" panose="020B0604020202020204" pitchFamily="34" charset="0"/>
              <a:buChar char="•"/>
            </a:pPr>
            <a:r>
              <a:rPr lang="en-US" sz="2400" dirty="0"/>
              <a:t>ADE Assessments Team will have 7 more webinar sessions in this series for the 2023 - 2024 school year​</a:t>
            </a:r>
          </a:p>
          <a:p>
            <a:pPr algn="l" rtl="0" fontAlgn="base">
              <a:buFont typeface="Arial" panose="020B0604020202020204" pitchFamily="34" charset="0"/>
              <a:buChar char="•"/>
            </a:pPr>
            <a:r>
              <a:rPr lang="en-US" sz="2400" dirty="0"/>
              <a:t>These webinars will be recorded and posted on the Assessments Webpage​</a:t>
            </a:r>
          </a:p>
          <a:p>
            <a:pPr algn="l" rtl="0" fontAlgn="base">
              <a:buFont typeface="Arial" panose="020B0604020202020204" pitchFamily="34" charset="0"/>
              <a:buChar char="•"/>
            </a:pPr>
            <a:r>
              <a:rPr lang="en-US" sz="2400" dirty="0"/>
              <a:t>This session will spotlight provide a brief guide to navigate the new AZELLA Test Specification Documents and potential applications in the SEI classroom.  Updates on the EL70 Report and the K – 1 Speaking test will be provided. </a:t>
            </a:r>
          </a:p>
          <a:p>
            <a:endParaRPr lang="en-US" dirty="0"/>
          </a:p>
        </p:txBody>
      </p:sp>
    </p:spTree>
    <p:extLst>
      <p:ext uri="{BB962C8B-B14F-4D97-AF65-F5344CB8AC3E}">
        <p14:creationId xmlns:p14="http://schemas.microsoft.com/office/powerpoint/2010/main" val="289563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972207" y="3429000"/>
            <a:ext cx="10058400" cy="998018"/>
          </a:xfrm>
        </p:spPr>
        <p:txBody>
          <a:bodyPr>
            <a:noAutofit/>
          </a:bodyPr>
          <a:lstStyle/>
          <a:p>
            <a:pPr algn="ctr"/>
            <a:r>
              <a:rPr lang="en-US" sz="4800" dirty="0">
                <a:latin typeface="Montserrat" panose="00000500000000000000" pitchFamily="2" charset="0"/>
              </a:rPr>
              <a:t>Navigating the AZElla </a:t>
            </a:r>
            <a:br>
              <a:rPr lang="en-US" sz="4800" dirty="0">
                <a:latin typeface="Montserrat" panose="00000500000000000000" pitchFamily="2" charset="0"/>
              </a:rPr>
            </a:br>
            <a:r>
              <a:rPr lang="en-US" sz="4800" dirty="0">
                <a:latin typeface="Montserrat" panose="00000500000000000000" pitchFamily="2" charset="0"/>
              </a:rPr>
              <a:t>item specification documents </a:t>
            </a:r>
          </a:p>
        </p:txBody>
      </p:sp>
      <p:pic>
        <p:nvPicPr>
          <p:cNvPr id="3" name="Picture 2" descr="AZELLA logo">
            <a:extLst>
              <a:ext uri="{FF2B5EF4-FFF2-40B4-BE49-F238E27FC236}">
                <a16:creationId xmlns:a16="http://schemas.microsoft.com/office/drawing/2014/main" id="{37E423A8-8BDE-E5FF-655B-BA4BEA730D76}"/>
              </a:ext>
            </a:extLst>
          </p:cNvPr>
          <p:cNvPicPr>
            <a:picLocks noChangeAspect="1"/>
          </p:cNvPicPr>
          <p:nvPr/>
        </p:nvPicPr>
        <p:blipFill>
          <a:blip r:embed="rId3"/>
          <a:stretch>
            <a:fillRect/>
          </a:stretch>
        </p:blipFill>
        <p:spPr>
          <a:xfrm>
            <a:off x="9538283" y="4687613"/>
            <a:ext cx="1305554" cy="1189821"/>
          </a:xfrm>
          <a:prstGeom prst="rect">
            <a:avLst/>
          </a:prstGeom>
        </p:spPr>
      </p:pic>
    </p:spTree>
    <p:extLst>
      <p:ext uri="{BB962C8B-B14F-4D97-AF65-F5344CB8AC3E}">
        <p14:creationId xmlns:p14="http://schemas.microsoft.com/office/powerpoint/2010/main" val="173594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A399-BB83-3594-4DA8-647CF950C599}"/>
              </a:ext>
            </a:extLst>
          </p:cNvPr>
          <p:cNvSpPr>
            <a:spLocks noGrp="1"/>
          </p:cNvSpPr>
          <p:nvPr>
            <p:ph type="title"/>
          </p:nvPr>
        </p:nvSpPr>
        <p:spPr>
          <a:xfrm>
            <a:off x="1066800" y="1237161"/>
            <a:ext cx="10058400" cy="587584"/>
          </a:xfrm>
        </p:spPr>
        <p:txBody>
          <a:bodyPr>
            <a:normAutofit/>
          </a:bodyPr>
          <a:lstStyle/>
          <a:p>
            <a:r>
              <a:rPr lang="en-US" sz="3200" dirty="0">
                <a:latin typeface="Montserrat" panose="00000500000000000000" pitchFamily="2" charset="0"/>
              </a:rPr>
              <a:t>definition</a:t>
            </a:r>
          </a:p>
        </p:txBody>
      </p:sp>
      <p:pic>
        <p:nvPicPr>
          <p:cNvPr id="4" name="Content Placeholder 3" descr="AZELLA logo">
            <a:extLst>
              <a:ext uri="{FF2B5EF4-FFF2-40B4-BE49-F238E27FC236}">
                <a16:creationId xmlns:a16="http://schemas.microsoft.com/office/drawing/2014/main" id="{EA092613-5C1C-B7EC-B156-A6A3E6E4AD2A}"/>
              </a:ext>
            </a:extLst>
          </p:cNvPr>
          <p:cNvPicPr>
            <a:picLocks noGrp="1" noChangeAspect="1"/>
          </p:cNvPicPr>
          <p:nvPr>
            <p:ph idx="1"/>
          </p:nvPr>
        </p:nvPicPr>
        <p:blipFill>
          <a:blip r:embed="rId3"/>
          <a:stretch>
            <a:fillRect/>
          </a:stretch>
        </p:blipFill>
        <p:spPr>
          <a:xfrm>
            <a:off x="10503351" y="5320717"/>
            <a:ext cx="1304657" cy="1188823"/>
          </a:xfrm>
          <a:prstGeom prst="rect">
            <a:avLst/>
          </a:prstGeom>
        </p:spPr>
      </p:pic>
      <p:sp>
        <p:nvSpPr>
          <p:cNvPr id="3" name="TextBox 2">
            <a:extLst>
              <a:ext uri="{FF2B5EF4-FFF2-40B4-BE49-F238E27FC236}">
                <a16:creationId xmlns:a16="http://schemas.microsoft.com/office/drawing/2014/main" id="{287355DA-E9B1-05BF-4C0D-BE457DFF5AEE}"/>
              </a:ext>
            </a:extLst>
          </p:cNvPr>
          <p:cNvSpPr txBox="1"/>
          <p:nvPr/>
        </p:nvSpPr>
        <p:spPr>
          <a:xfrm>
            <a:off x="1066800" y="2074474"/>
            <a:ext cx="9877124" cy="3970318"/>
          </a:xfrm>
          <a:prstGeom prst="rect">
            <a:avLst/>
          </a:prstGeom>
          <a:noFill/>
        </p:spPr>
        <p:txBody>
          <a:bodyPr wrap="square" rtlCol="0">
            <a:spAutoFit/>
          </a:bodyPr>
          <a:lstStyle/>
          <a:p>
            <a:r>
              <a:rPr lang="en-US" sz="2200" dirty="0">
                <a:latin typeface="Roboto" panose="02000000000000000000" pitchFamily="2" charset="0"/>
                <a:ea typeface="Roboto" panose="02000000000000000000" pitchFamily="2" charset="0"/>
                <a:cs typeface="Roboto" panose="02000000000000000000" pitchFamily="2" charset="0"/>
              </a:rPr>
              <a:t>The AZELLA Items Specifications document:</a:t>
            </a:r>
          </a:p>
          <a:p>
            <a:endParaRPr lang="en-US" sz="10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is a resource that defines the content and format of the test and the test items,</a:t>
            </a: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indicates the alignment of items with the 2019 Arizona ELPS,</a:t>
            </a: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provides information about the scope and function of assessment items, </a:t>
            </a: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can also serve to assist educators in understanding how assessment items are developed in alignment with the standards, </a:t>
            </a: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intended to provide information regarding standards, item formats, and response types typically used on the AZELLA, and </a:t>
            </a:r>
          </a:p>
          <a:p>
            <a:pPr marL="285750" indent="-285750">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is </a:t>
            </a:r>
            <a:r>
              <a:rPr lang="en-US" sz="2200" b="1" dirty="0">
                <a:latin typeface="Roboto" panose="02000000000000000000" pitchFamily="2" charset="0"/>
                <a:ea typeface="Roboto" panose="02000000000000000000" pitchFamily="2" charset="0"/>
                <a:cs typeface="Roboto" panose="02000000000000000000" pitchFamily="2" charset="0"/>
              </a:rPr>
              <a:t>not</a:t>
            </a:r>
            <a:r>
              <a:rPr lang="en-US" sz="2200" dirty="0">
                <a:latin typeface="Roboto" panose="02000000000000000000" pitchFamily="2" charset="0"/>
                <a:ea typeface="Roboto" panose="02000000000000000000" pitchFamily="2" charset="0"/>
                <a:cs typeface="Roboto" panose="02000000000000000000" pitchFamily="2" charset="0"/>
              </a:rPr>
              <a:t> intended to be used for the purposes of instruction or the basis for curricula.</a:t>
            </a:r>
          </a:p>
        </p:txBody>
      </p:sp>
    </p:spTree>
    <p:extLst>
      <p:ext uri="{BB962C8B-B14F-4D97-AF65-F5344CB8AC3E}">
        <p14:creationId xmlns:p14="http://schemas.microsoft.com/office/powerpoint/2010/main" val="28928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EB6B27-F536-0335-9E3F-D9D7EB2467C2}"/>
              </a:ext>
            </a:extLst>
          </p:cNvPr>
          <p:cNvSpPr>
            <a:spLocks noGrp="1"/>
          </p:cNvSpPr>
          <p:nvPr>
            <p:ph type="sldNum" sz="quarter" idx="12"/>
          </p:nvPr>
        </p:nvSpPr>
        <p:spPr/>
        <p:txBody>
          <a:bodyPr/>
          <a:lstStyle/>
          <a:p>
            <a:fld id="{3AD94D69-2109-48F9-A00A-179699D0291F}" type="slidenum">
              <a:rPr lang="en-US" smtClean="0"/>
              <a:t>6</a:t>
            </a:fld>
            <a:endParaRPr lang="en-US" dirty="0"/>
          </a:p>
        </p:txBody>
      </p:sp>
      <p:sp>
        <p:nvSpPr>
          <p:cNvPr id="24" name="TextBox 23">
            <a:extLst>
              <a:ext uri="{FF2B5EF4-FFF2-40B4-BE49-F238E27FC236}">
                <a16:creationId xmlns:a16="http://schemas.microsoft.com/office/drawing/2014/main" id="{2ACF55DB-3582-15C3-705B-76330C9C1C56}"/>
              </a:ext>
            </a:extLst>
          </p:cNvPr>
          <p:cNvSpPr txBox="1"/>
          <p:nvPr/>
        </p:nvSpPr>
        <p:spPr>
          <a:xfrm>
            <a:off x="642256" y="2375057"/>
            <a:ext cx="5723709" cy="3477875"/>
          </a:xfrm>
          <a:prstGeom prst="rect">
            <a:avLst/>
          </a:prstGeom>
          <a:noFill/>
          <a:ln w="28575">
            <a:solidFill>
              <a:srgbClr val="002D72"/>
            </a:solidFill>
          </a:ln>
        </p:spPr>
        <p:txBody>
          <a:bodyPr wrap="square" rtlCol="0">
            <a:spAutoFit/>
          </a:bodyPr>
          <a:lstStyle/>
          <a:p>
            <a:pPr algn="ctr"/>
            <a:r>
              <a:rPr lang="en-US" sz="2000" b="1" dirty="0">
                <a:solidFill>
                  <a:srgbClr val="000000"/>
                </a:solidFill>
                <a:latin typeface="Roboto" panose="02000000000000000000" pitchFamily="2" charset="0"/>
                <a:ea typeface="Roboto" panose="02000000000000000000" pitchFamily="2" charset="0"/>
                <a:cs typeface="Roboto" panose="02000000000000000000" pitchFamily="2" charset="0"/>
              </a:rPr>
              <a:t>Introduction  </a:t>
            </a:r>
          </a:p>
          <a:p>
            <a:pPr algn="ctr"/>
            <a:endParaRPr lang="en-US" sz="2000" b="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AZELLA Test Units and Domains Assessed </a:t>
            </a: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Item Development Process</a:t>
            </a:r>
            <a:endParaRPr lang="en-US" dirty="0">
              <a:solidFill>
                <a:srgbClr val="2E5395"/>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Test Construction Guidelines</a:t>
            </a:r>
            <a:endParaRPr lang="en-US" dirty="0">
              <a:solidFill>
                <a:srgbClr val="2E5395"/>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AZELLA Blueprint </a:t>
            </a: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Item </a:t>
            </a:r>
            <a:r>
              <a:rPr lang="en-US" dirty="0">
                <a:latin typeface="Roboto" panose="02000000000000000000" pitchFamily="2" charset="0"/>
                <a:ea typeface="Roboto" panose="02000000000000000000" pitchFamily="2" charset="0"/>
                <a:cs typeface="Roboto" panose="02000000000000000000" pitchFamily="2" charset="0"/>
              </a:rPr>
              <a:t>Formats and Item </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Types </a:t>
            </a:r>
            <a:endParaRPr lang="en-US" dirty="0">
              <a:solidFill>
                <a:srgbClr val="2E5395"/>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Stimulus Guidelines </a:t>
            </a: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AZELLA Reading Passages Word Count and Lexile Ranges </a:t>
            </a:r>
            <a:endParaRPr lang="en-US" dirty="0">
              <a:solidFill>
                <a:srgbClr val="2E5395"/>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AZELLA Listening Passages Word Count </a:t>
            </a:r>
            <a:endParaRPr lang="en-US" dirty="0">
              <a:solidFill>
                <a:srgbClr val="2E5395"/>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ELP Standards </a:t>
            </a:r>
            <a:endParaRPr lang="en-US" dirty="0">
              <a:solidFill>
                <a:srgbClr val="2E5395"/>
              </a:solidFill>
              <a:latin typeface="Roboto" panose="02000000000000000000" pitchFamily="2" charset="0"/>
              <a:ea typeface="Roboto" panose="02000000000000000000" pitchFamily="2" charset="0"/>
              <a:cs typeface="Roboto" panose="02000000000000000000" pitchFamily="2" charset="0"/>
            </a:endParaRPr>
          </a:p>
        </p:txBody>
      </p:sp>
      <p:sp>
        <p:nvSpPr>
          <p:cNvPr id="26" name="Title 25">
            <a:extLst>
              <a:ext uri="{FF2B5EF4-FFF2-40B4-BE49-F238E27FC236}">
                <a16:creationId xmlns:a16="http://schemas.microsoft.com/office/drawing/2014/main" id="{9AAA11EB-44C2-73F9-E924-C27FBAAEA692}"/>
              </a:ext>
            </a:extLst>
          </p:cNvPr>
          <p:cNvSpPr>
            <a:spLocks noGrp="1"/>
          </p:cNvSpPr>
          <p:nvPr>
            <p:ph type="title"/>
          </p:nvPr>
        </p:nvSpPr>
        <p:spPr>
          <a:xfrm>
            <a:off x="838200" y="874477"/>
            <a:ext cx="4654732" cy="985569"/>
          </a:xfrm>
        </p:spPr>
        <p:txBody>
          <a:bodyPr/>
          <a:lstStyle/>
          <a:p>
            <a:r>
              <a:rPr lang="en-US" dirty="0">
                <a:solidFill>
                  <a:srgbClr val="002D72"/>
                </a:solidFill>
                <a:latin typeface="Montserrat" panose="00000500000000000000" pitchFamily="2" charset="0"/>
              </a:rPr>
              <a:t>Contents </a:t>
            </a:r>
          </a:p>
        </p:txBody>
      </p:sp>
      <p:sp>
        <p:nvSpPr>
          <p:cNvPr id="28" name="TextBox 27">
            <a:extLst>
              <a:ext uri="{FF2B5EF4-FFF2-40B4-BE49-F238E27FC236}">
                <a16:creationId xmlns:a16="http://schemas.microsoft.com/office/drawing/2014/main" id="{3CE773B1-F27D-8D7E-DABA-A070E9E6B74F}"/>
              </a:ext>
            </a:extLst>
          </p:cNvPr>
          <p:cNvSpPr txBox="1"/>
          <p:nvPr/>
        </p:nvSpPr>
        <p:spPr>
          <a:xfrm>
            <a:off x="6699069" y="981948"/>
            <a:ext cx="4850675" cy="5078313"/>
          </a:xfrm>
          <a:prstGeom prst="rect">
            <a:avLst/>
          </a:prstGeom>
          <a:noFill/>
          <a:ln w="28575">
            <a:solidFill>
              <a:srgbClr val="002D7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Item Specifications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2E5395"/>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Grades 4–5 Item Specifications</a:t>
            </a:r>
            <a:endParaRPr kumimoji="0" lang="en-US" b="0" i="0" u="none" strike="noStrike" kern="1200" cap="none" spc="0" normalizeH="0" baseline="0" noProof="0" dirty="0">
              <a:ln>
                <a:noFill/>
              </a:ln>
              <a:solidFill>
                <a:srgbClr val="2E5395"/>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EL.4–5.RFS.1 Phonological Awareness </a:t>
            </a:r>
            <a:endParaRPr kumimoji="0" lang="en-US" b="0" i="0" u="none" strike="noStrike" kern="1200" cap="none" spc="0" normalizeH="0" baseline="0" noProof="0" dirty="0">
              <a:ln>
                <a:noFill/>
              </a:ln>
              <a:solidFill>
                <a:srgbClr val="2E5395"/>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EL.4–5.RFS.2 Print Concepts</a:t>
            </a:r>
            <a:endParaRPr kumimoji="0" lang="en-US" b="0" i="0" u="none" strike="noStrike" kern="1200" cap="none" spc="0" normalizeH="0" baseline="0" noProof="0" dirty="0">
              <a:ln>
                <a:noFill/>
              </a:ln>
              <a:solidFill>
                <a:srgbClr val="2E5395"/>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EL.4–5.RFS.3 Phonics and Word Recognition (Decoding) </a:t>
            </a:r>
            <a:endParaRPr kumimoji="0" lang="en-US" b="0" i="0" u="none" strike="noStrike" kern="1200" cap="none" spc="0" normalizeH="0" baseline="0" noProof="0" dirty="0">
              <a:ln>
                <a:noFill/>
              </a:ln>
              <a:solidFill>
                <a:srgbClr val="2E5395"/>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EL.4–5.RFS.4 </a:t>
            </a: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Fluency </a:t>
            </a:r>
            <a:endParaRPr kumimoji="0" lang="es-ES" b="0" i="0" u="none" strike="noStrike" kern="1200" cap="none" spc="0" normalizeH="0" baseline="0" noProof="0" dirty="0">
              <a:ln>
                <a:noFill/>
              </a:ln>
              <a:solidFill>
                <a:srgbClr val="2E5395"/>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EL.4–5.S1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EL.4–5.S2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EL.4–5.S3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EL.4–5.S4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EL.4–5.S5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EL.4–5.S6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EL.4–5.S7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EL.4–5.S8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EL.4–5.S9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EL.4–5.S10</a:t>
            </a:r>
            <a:endParaRPr lang="en-US" dirty="0"/>
          </a:p>
        </p:txBody>
      </p:sp>
    </p:spTree>
    <p:extLst>
      <p:ext uri="{BB962C8B-B14F-4D97-AF65-F5344CB8AC3E}">
        <p14:creationId xmlns:p14="http://schemas.microsoft.com/office/powerpoint/2010/main" val="171504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A399-BB83-3594-4DA8-647CF950C599}"/>
              </a:ext>
            </a:extLst>
          </p:cNvPr>
          <p:cNvSpPr>
            <a:spLocks noGrp="1"/>
          </p:cNvSpPr>
          <p:nvPr>
            <p:ph type="title"/>
          </p:nvPr>
        </p:nvSpPr>
        <p:spPr>
          <a:xfrm>
            <a:off x="1066800" y="1237161"/>
            <a:ext cx="10058400" cy="587584"/>
          </a:xfrm>
        </p:spPr>
        <p:txBody>
          <a:bodyPr/>
          <a:lstStyle/>
          <a:p>
            <a:r>
              <a:rPr lang="en-US" dirty="0">
                <a:latin typeface="Montserrat" panose="00000500000000000000" pitchFamily="2" charset="0"/>
              </a:rPr>
              <a:t>Item Types and descriptions</a:t>
            </a:r>
          </a:p>
        </p:txBody>
      </p:sp>
      <p:graphicFrame>
        <p:nvGraphicFramePr>
          <p:cNvPr id="5" name="Table 5">
            <a:extLst>
              <a:ext uri="{FF2B5EF4-FFF2-40B4-BE49-F238E27FC236}">
                <a16:creationId xmlns:a16="http://schemas.microsoft.com/office/drawing/2014/main" id="{CF1A0C2A-18D7-E1FE-3B19-24512DA78525}"/>
              </a:ext>
            </a:extLst>
          </p:cNvPr>
          <p:cNvGraphicFramePr>
            <a:graphicFrameLocks noGrp="1"/>
          </p:cNvGraphicFramePr>
          <p:nvPr>
            <p:extLst>
              <p:ext uri="{D42A27DB-BD31-4B8C-83A1-F6EECF244321}">
                <p14:modId xmlns:p14="http://schemas.microsoft.com/office/powerpoint/2010/main" val="990283573"/>
              </p:ext>
            </p:extLst>
          </p:nvPr>
        </p:nvGraphicFramePr>
        <p:xfrm>
          <a:off x="1127760" y="1930180"/>
          <a:ext cx="10058400" cy="4038600"/>
        </p:xfrm>
        <a:graphic>
          <a:graphicData uri="http://schemas.openxmlformats.org/drawingml/2006/table">
            <a:tbl>
              <a:tblPr firstRow="1" bandRow="1">
                <a:tableStyleId>{7DF18680-E054-41AD-8BC1-D1AEF772440D}</a:tableStyleId>
              </a:tblPr>
              <a:tblGrid>
                <a:gridCol w="3553326">
                  <a:extLst>
                    <a:ext uri="{9D8B030D-6E8A-4147-A177-3AD203B41FA5}">
                      <a16:colId xmlns:a16="http://schemas.microsoft.com/office/drawing/2014/main" val="3522532410"/>
                    </a:ext>
                  </a:extLst>
                </a:gridCol>
                <a:gridCol w="6505074">
                  <a:extLst>
                    <a:ext uri="{9D8B030D-6E8A-4147-A177-3AD203B41FA5}">
                      <a16:colId xmlns:a16="http://schemas.microsoft.com/office/drawing/2014/main" val="1778277413"/>
                    </a:ext>
                  </a:extLst>
                </a:gridCol>
              </a:tblGrid>
              <a:tr h="370840">
                <a:tc>
                  <a:txBody>
                    <a:bodyPr/>
                    <a:lstStyle/>
                    <a:p>
                      <a:r>
                        <a:rPr lang="en-US" sz="2400" dirty="0">
                          <a:solidFill>
                            <a:schemeClr val="bg1"/>
                          </a:solidFill>
                        </a:rPr>
                        <a:t>Item Type </a:t>
                      </a:r>
                      <a:endParaRPr lang="en-US" sz="24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2400" dirty="0">
                          <a:solidFill>
                            <a:schemeClr val="bg1"/>
                          </a:solidFill>
                        </a:rPr>
                        <a:t>Description </a:t>
                      </a:r>
                      <a:endParaRPr lang="en-US" sz="2400"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689863445"/>
                  </a:ext>
                </a:extLst>
              </a:tr>
              <a:tr h="370840">
                <a:tc>
                  <a:txBody>
                    <a:bodyPr/>
                    <a:lstStyle/>
                    <a:p>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Multiple Choice (MC)</a:t>
                      </a:r>
                    </a:p>
                  </a:txBody>
                  <a:tcPr/>
                </a:tc>
                <a:tc>
                  <a:txBody>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KG &amp; G1 -3 options Grades 2-12 -4 options</a:t>
                      </a:r>
                    </a:p>
                  </a:txBody>
                  <a:tcPr/>
                </a:tc>
                <a:extLst>
                  <a:ext uri="{0D108BD9-81ED-4DB2-BD59-A6C34878D82A}">
                    <a16:rowId xmlns:a16="http://schemas.microsoft.com/office/drawing/2014/main" val="2326052779"/>
                  </a:ext>
                </a:extLst>
              </a:tr>
              <a:tr h="370840">
                <a:tc>
                  <a:txBody>
                    <a:bodyPr/>
                    <a:lstStyle/>
                    <a:p>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Inline Choice (IC)</a:t>
                      </a:r>
                    </a:p>
                  </a:txBody>
                  <a:tcPr/>
                </a:tc>
                <a:tc>
                  <a:txBody>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Drop-down menu contains options</a:t>
                      </a:r>
                    </a:p>
                  </a:txBody>
                  <a:tcPr/>
                </a:tc>
                <a:extLst>
                  <a:ext uri="{0D108BD9-81ED-4DB2-BD59-A6C34878D82A}">
                    <a16:rowId xmlns:a16="http://schemas.microsoft.com/office/drawing/2014/main" val="486973234"/>
                  </a:ext>
                </a:extLst>
              </a:tr>
              <a:tr h="370840">
                <a:tc>
                  <a:txBody>
                    <a:bodyPr/>
                    <a:lstStyle/>
                    <a:p>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Gap Match (GM)</a:t>
                      </a:r>
                    </a:p>
                  </a:txBody>
                  <a:tcPr/>
                </a:tc>
                <a:tc>
                  <a:txBody>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Drag-and-drop </a:t>
                      </a:r>
                    </a:p>
                  </a:txBody>
                  <a:tcPr/>
                </a:tc>
                <a:extLst>
                  <a:ext uri="{0D108BD9-81ED-4DB2-BD59-A6C34878D82A}">
                    <a16:rowId xmlns:a16="http://schemas.microsoft.com/office/drawing/2014/main" val="2525529434"/>
                  </a:ext>
                </a:extLst>
              </a:tr>
              <a:tr h="370840">
                <a:tc>
                  <a:txBody>
                    <a:bodyPr/>
                    <a:lstStyle/>
                    <a:p>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Short Answer (SA)</a:t>
                      </a:r>
                    </a:p>
                  </a:txBody>
                  <a:tcPr/>
                </a:tc>
                <a:tc>
                  <a:txBody>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KG &amp; G1 -student writes missing word, capitalizes words, or adds end punctuation. </a:t>
                      </a:r>
                    </a:p>
                  </a:txBody>
                  <a:tcPr/>
                </a:tc>
                <a:extLst>
                  <a:ext uri="{0D108BD9-81ED-4DB2-BD59-A6C34878D82A}">
                    <a16:rowId xmlns:a16="http://schemas.microsoft.com/office/drawing/2014/main" val="741376448"/>
                  </a:ext>
                </a:extLst>
              </a:tr>
              <a:tr h="370840">
                <a:tc>
                  <a:txBody>
                    <a:bodyPr/>
                    <a:lstStyle/>
                    <a:p>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Constructed Response (CR)</a:t>
                      </a:r>
                    </a:p>
                  </a:txBody>
                  <a:tcPr/>
                </a:tc>
                <a:tc>
                  <a:txBody>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Student creates written response to a prompt (one sentence for Kindergarten, two to three sentences for Grade 1 and Grades 2-3)</a:t>
                      </a:r>
                    </a:p>
                  </a:txBody>
                  <a:tcPr/>
                </a:tc>
                <a:extLst>
                  <a:ext uri="{0D108BD9-81ED-4DB2-BD59-A6C34878D82A}">
                    <a16:rowId xmlns:a16="http://schemas.microsoft.com/office/drawing/2014/main" val="81212331"/>
                  </a:ext>
                </a:extLst>
              </a:tr>
              <a:tr h="370840">
                <a:tc>
                  <a:txBody>
                    <a:bodyPr/>
                    <a:lstStyle/>
                    <a:p>
                      <a:r>
                        <a:rPr lang="en-US" sz="1800" dirty="0">
                          <a:solidFill>
                            <a:schemeClr val="tx1"/>
                          </a:solidFill>
                          <a:latin typeface="Roboto" panose="02000000000000000000" pitchFamily="2" charset="0"/>
                          <a:ea typeface="Roboto" panose="02000000000000000000" pitchFamily="2" charset="0"/>
                          <a:cs typeface="Roboto" panose="02000000000000000000" pitchFamily="2" charset="0"/>
                        </a:rPr>
                        <a:t>Extended Response (ER)</a:t>
                      </a:r>
                    </a:p>
                  </a:txBody>
                  <a:tcPr/>
                </a:tc>
                <a:tc>
                  <a:txBody>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The student uses the keyboard to enter a response into a text field (Grades 4–12). These items can usually be answered in one paragraph</a:t>
                      </a:r>
                    </a:p>
                  </a:txBody>
                  <a:tcPr/>
                </a:tc>
                <a:extLst>
                  <a:ext uri="{0D108BD9-81ED-4DB2-BD59-A6C34878D82A}">
                    <a16:rowId xmlns:a16="http://schemas.microsoft.com/office/drawing/2014/main" val="3672696104"/>
                  </a:ext>
                </a:extLst>
              </a:tr>
            </a:tbl>
          </a:graphicData>
        </a:graphic>
      </p:graphicFrame>
    </p:spTree>
    <p:extLst>
      <p:ext uri="{BB962C8B-B14F-4D97-AF65-F5344CB8AC3E}">
        <p14:creationId xmlns:p14="http://schemas.microsoft.com/office/powerpoint/2010/main" val="144014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1358-A866-4B52-D8DF-CE7120355E9B}"/>
              </a:ext>
            </a:extLst>
          </p:cNvPr>
          <p:cNvSpPr>
            <a:spLocks noGrp="1"/>
          </p:cNvSpPr>
          <p:nvPr>
            <p:ph type="title"/>
          </p:nvPr>
        </p:nvSpPr>
        <p:spPr>
          <a:xfrm>
            <a:off x="23569" y="2964263"/>
            <a:ext cx="1790061" cy="649523"/>
          </a:xfrm>
        </p:spPr>
        <p:txBody>
          <a:bodyPr/>
          <a:lstStyle/>
          <a:p>
            <a:r>
              <a:rPr lang="en-US" sz="1800" dirty="0">
                <a:solidFill>
                  <a:srgbClr val="002060"/>
                </a:solidFill>
                <a:latin typeface="Montserrat" panose="00000500000000000000" pitchFamily="2" charset="0"/>
              </a:rPr>
              <a:t>Item Development Process </a:t>
            </a:r>
          </a:p>
        </p:txBody>
      </p:sp>
      <p:sp>
        <p:nvSpPr>
          <p:cNvPr id="3" name="Slide Number Placeholder 2">
            <a:extLst>
              <a:ext uri="{FF2B5EF4-FFF2-40B4-BE49-F238E27FC236}">
                <a16:creationId xmlns:a16="http://schemas.microsoft.com/office/drawing/2014/main" id="{36EB6B27-F536-0335-9E3F-D9D7EB2467C2}"/>
              </a:ext>
            </a:extLst>
          </p:cNvPr>
          <p:cNvSpPr>
            <a:spLocks noGrp="1"/>
          </p:cNvSpPr>
          <p:nvPr>
            <p:ph type="sldNum" sz="quarter" idx="12"/>
          </p:nvPr>
        </p:nvSpPr>
        <p:spPr/>
        <p:txBody>
          <a:bodyPr/>
          <a:lstStyle/>
          <a:p>
            <a:fld id="{3AD94D69-2109-48F9-A00A-179699D0291F}" type="slidenum">
              <a:rPr lang="en-US" smtClean="0"/>
              <a:t>8</a:t>
            </a:fld>
            <a:endParaRPr lang="en-US" dirty="0"/>
          </a:p>
        </p:txBody>
      </p:sp>
      <p:grpSp>
        <p:nvGrpSpPr>
          <p:cNvPr id="4" name="Group 3">
            <a:extLst>
              <a:ext uri="{FF2B5EF4-FFF2-40B4-BE49-F238E27FC236}">
                <a16:creationId xmlns:a16="http://schemas.microsoft.com/office/drawing/2014/main" id="{CADC6CE9-228C-2E8D-5F93-93E9DC7AF02E}"/>
              </a:ext>
            </a:extLst>
          </p:cNvPr>
          <p:cNvGrpSpPr/>
          <p:nvPr/>
        </p:nvGrpSpPr>
        <p:grpSpPr>
          <a:xfrm>
            <a:off x="1715813" y="406153"/>
            <a:ext cx="10476187" cy="6186542"/>
            <a:chOff x="-5044" y="0"/>
            <a:chExt cx="6299744" cy="4962618"/>
          </a:xfrm>
        </p:grpSpPr>
        <p:sp>
          <p:nvSpPr>
            <p:cNvPr id="6" name="docshape9">
              <a:extLst>
                <a:ext uri="{FF2B5EF4-FFF2-40B4-BE49-F238E27FC236}">
                  <a16:creationId xmlns:a16="http://schemas.microsoft.com/office/drawing/2014/main" id="{2EBC2F07-E290-5947-A4C5-6D46C9330A2F}"/>
                </a:ext>
              </a:extLst>
            </p:cNvPr>
            <p:cNvSpPr>
              <a:spLocks/>
            </p:cNvSpPr>
            <p:nvPr/>
          </p:nvSpPr>
          <p:spPr bwMode="auto">
            <a:xfrm>
              <a:off x="-5044" y="2929832"/>
              <a:ext cx="6299744" cy="733425"/>
            </a:xfrm>
            <a:custGeom>
              <a:avLst/>
              <a:gdLst>
                <a:gd name="T0" fmla="+- 0 11280 1440"/>
                <a:gd name="T1" fmla="*/ T0 w 9840"/>
                <a:gd name="T2" fmla="+- 0 6111 6111"/>
                <a:gd name="T3" fmla="*/ 6111 h 1155"/>
                <a:gd name="T4" fmla="+- 0 1440 1440"/>
                <a:gd name="T5" fmla="*/ T4 w 9840"/>
                <a:gd name="T6" fmla="+- 0 6111 6111"/>
                <a:gd name="T7" fmla="*/ 6111 h 1155"/>
                <a:gd name="T8" fmla="+- 0 1440 1440"/>
                <a:gd name="T9" fmla="*/ T8 w 9840"/>
                <a:gd name="T10" fmla="+- 0 6861 6111"/>
                <a:gd name="T11" fmla="*/ 6861 h 1155"/>
                <a:gd name="T12" fmla="+- 0 6216 1440"/>
                <a:gd name="T13" fmla="*/ T12 w 9840"/>
                <a:gd name="T14" fmla="+- 0 6861 6111"/>
                <a:gd name="T15" fmla="*/ 6861 h 1155"/>
                <a:gd name="T16" fmla="+- 0 6216 1440"/>
                <a:gd name="T17" fmla="*/ T16 w 9840"/>
                <a:gd name="T18" fmla="+- 0 6976 6111"/>
                <a:gd name="T19" fmla="*/ 6976 h 1155"/>
                <a:gd name="T20" fmla="+- 0 6071 1440"/>
                <a:gd name="T21" fmla="*/ T20 w 9840"/>
                <a:gd name="T22" fmla="+- 0 6976 6111"/>
                <a:gd name="T23" fmla="*/ 6976 h 1155"/>
                <a:gd name="T24" fmla="+- 0 6360 1440"/>
                <a:gd name="T25" fmla="*/ T24 w 9840"/>
                <a:gd name="T26" fmla="+- 0 7265 6111"/>
                <a:gd name="T27" fmla="*/ 7265 h 1155"/>
                <a:gd name="T28" fmla="+- 0 6649 1440"/>
                <a:gd name="T29" fmla="*/ T28 w 9840"/>
                <a:gd name="T30" fmla="+- 0 6976 6111"/>
                <a:gd name="T31" fmla="*/ 6976 h 1155"/>
                <a:gd name="T32" fmla="+- 0 6504 1440"/>
                <a:gd name="T33" fmla="*/ T32 w 9840"/>
                <a:gd name="T34" fmla="+- 0 6976 6111"/>
                <a:gd name="T35" fmla="*/ 6976 h 1155"/>
                <a:gd name="T36" fmla="+- 0 6504 1440"/>
                <a:gd name="T37" fmla="*/ T36 w 9840"/>
                <a:gd name="T38" fmla="+- 0 6861 6111"/>
                <a:gd name="T39" fmla="*/ 6861 h 1155"/>
                <a:gd name="T40" fmla="+- 0 11280 1440"/>
                <a:gd name="T41" fmla="*/ T40 w 9840"/>
                <a:gd name="T42" fmla="+- 0 6861 6111"/>
                <a:gd name="T43" fmla="*/ 6861 h 1155"/>
                <a:gd name="T44" fmla="+- 0 11280 1440"/>
                <a:gd name="T45" fmla="*/ T44 w 9840"/>
                <a:gd name="T46" fmla="+- 0 6111 6111"/>
                <a:gd name="T47" fmla="*/ 6111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0"/>
                  </a:moveTo>
                  <a:lnTo>
                    <a:pt x="0" y="0"/>
                  </a:lnTo>
                  <a:lnTo>
                    <a:pt x="0" y="750"/>
                  </a:lnTo>
                  <a:lnTo>
                    <a:pt x="4776" y="750"/>
                  </a:lnTo>
                  <a:lnTo>
                    <a:pt x="4776" y="865"/>
                  </a:lnTo>
                  <a:lnTo>
                    <a:pt x="4631" y="865"/>
                  </a:lnTo>
                  <a:lnTo>
                    <a:pt x="4920" y="1154"/>
                  </a:lnTo>
                  <a:lnTo>
                    <a:pt x="5209" y="865"/>
                  </a:lnTo>
                  <a:lnTo>
                    <a:pt x="5064" y="865"/>
                  </a:lnTo>
                  <a:lnTo>
                    <a:pt x="5064" y="750"/>
                  </a:lnTo>
                  <a:lnTo>
                    <a:pt x="9840" y="750"/>
                  </a:lnTo>
                  <a:lnTo>
                    <a:pt x="9840" y="0"/>
                  </a:lnTo>
                  <a:close/>
                </a:path>
              </a:pathLst>
            </a:custGeom>
            <a:solidFill>
              <a:srgbClr val="012C7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docshape13">
              <a:extLst>
                <a:ext uri="{FF2B5EF4-FFF2-40B4-BE49-F238E27FC236}">
                  <a16:creationId xmlns:a16="http://schemas.microsoft.com/office/drawing/2014/main" id="{6D1C258A-2427-539F-65C7-5539C6D70609}"/>
                </a:ext>
              </a:extLst>
            </p:cNvPr>
            <p:cNvSpPr>
              <a:spLocks/>
            </p:cNvSpPr>
            <p:nvPr/>
          </p:nvSpPr>
          <p:spPr bwMode="auto">
            <a:xfrm>
              <a:off x="4483" y="2178424"/>
              <a:ext cx="6248400" cy="733425"/>
            </a:xfrm>
            <a:custGeom>
              <a:avLst/>
              <a:gdLst>
                <a:gd name="T0" fmla="+- 0 11280 1440"/>
                <a:gd name="T1" fmla="*/ T0 w 9840"/>
                <a:gd name="T2" fmla="+- 0 3824 3824"/>
                <a:gd name="T3" fmla="*/ 3824 h 1155"/>
                <a:gd name="T4" fmla="+- 0 1440 1440"/>
                <a:gd name="T5" fmla="*/ T4 w 9840"/>
                <a:gd name="T6" fmla="+- 0 3824 3824"/>
                <a:gd name="T7" fmla="*/ 3824 h 1155"/>
                <a:gd name="T8" fmla="+- 0 1440 1440"/>
                <a:gd name="T9" fmla="*/ T8 w 9840"/>
                <a:gd name="T10" fmla="+- 0 4574 3824"/>
                <a:gd name="T11" fmla="*/ 4574 h 1155"/>
                <a:gd name="T12" fmla="+- 0 6216 1440"/>
                <a:gd name="T13" fmla="*/ T12 w 9840"/>
                <a:gd name="T14" fmla="+- 0 4574 3824"/>
                <a:gd name="T15" fmla="*/ 4574 h 1155"/>
                <a:gd name="T16" fmla="+- 0 6216 1440"/>
                <a:gd name="T17" fmla="*/ T16 w 9840"/>
                <a:gd name="T18" fmla="+- 0 4690 3824"/>
                <a:gd name="T19" fmla="*/ 4690 h 1155"/>
                <a:gd name="T20" fmla="+- 0 6071 1440"/>
                <a:gd name="T21" fmla="*/ T20 w 9840"/>
                <a:gd name="T22" fmla="+- 0 4690 3824"/>
                <a:gd name="T23" fmla="*/ 4690 h 1155"/>
                <a:gd name="T24" fmla="+- 0 6360 1440"/>
                <a:gd name="T25" fmla="*/ T24 w 9840"/>
                <a:gd name="T26" fmla="+- 0 4979 3824"/>
                <a:gd name="T27" fmla="*/ 4979 h 1155"/>
                <a:gd name="T28" fmla="+- 0 6649 1440"/>
                <a:gd name="T29" fmla="*/ T28 w 9840"/>
                <a:gd name="T30" fmla="+- 0 4690 3824"/>
                <a:gd name="T31" fmla="*/ 4690 h 1155"/>
                <a:gd name="T32" fmla="+- 0 6504 1440"/>
                <a:gd name="T33" fmla="*/ T32 w 9840"/>
                <a:gd name="T34" fmla="+- 0 4690 3824"/>
                <a:gd name="T35" fmla="*/ 4690 h 1155"/>
                <a:gd name="T36" fmla="+- 0 6504 1440"/>
                <a:gd name="T37" fmla="*/ T36 w 9840"/>
                <a:gd name="T38" fmla="+- 0 4574 3824"/>
                <a:gd name="T39" fmla="*/ 4574 h 1155"/>
                <a:gd name="T40" fmla="+- 0 11280 1440"/>
                <a:gd name="T41" fmla="*/ T40 w 9840"/>
                <a:gd name="T42" fmla="+- 0 4574 3824"/>
                <a:gd name="T43" fmla="*/ 4574 h 1155"/>
                <a:gd name="T44" fmla="+- 0 11280 1440"/>
                <a:gd name="T45" fmla="*/ T44 w 9840"/>
                <a:gd name="T46" fmla="+- 0 3824 3824"/>
                <a:gd name="T47" fmla="*/ 3824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0"/>
                  </a:moveTo>
                  <a:lnTo>
                    <a:pt x="0" y="0"/>
                  </a:lnTo>
                  <a:lnTo>
                    <a:pt x="0" y="750"/>
                  </a:lnTo>
                  <a:lnTo>
                    <a:pt x="4776" y="750"/>
                  </a:lnTo>
                  <a:lnTo>
                    <a:pt x="4776" y="866"/>
                  </a:lnTo>
                  <a:lnTo>
                    <a:pt x="4631" y="866"/>
                  </a:lnTo>
                  <a:lnTo>
                    <a:pt x="4920" y="1155"/>
                  </a:lnTo>
                  <a:lnTo>
                    <a:pt x="5209" y="866"/>
                  </a:lnTo>
                  <a:lnTo>
                    <a:pt x="5064" y="866"/>
                  </a:lnTo>
                  <a:lnTo>
                    <a:pt x="5064" y="750"/>
                  </a:lnTo>
                  <a:lnTo>
                    <a:pt x="9840" y="750"/>
                  </a:lnTo>
                  <a:lnTo>
                    <a:pt x="9840" y="0"/>
                  </a:lnTo>
                  <a:close/>
                </a:path>
              </a:pathLst>
            </a:custGeom>
            <a:solidFill>
              <a:srgbClr val="012C7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docshape14">
              <a:extLst>
                <a:ext uri="{FF2B5EF4-FFF2-40B4-BE49-F238E27FC236}">
                  <a16:creationId xmlns:a16="http://schemas.microsoft.com/office/drawing/2014/main" id="{228D96E4-9B21-47AF-B6D4-A7C1A32A2570}"/>
                </a:ext>
              </a:extLst>
            </p:cNvPr>
            <p:cNvSpPr>
              <a:spLocks/>
            </p:cNvSpPr>
            <p:nvPr/>
          </p:nvSpPr>
          <p:spPr bwMode="auto">
            <a:xfrm>
              <a:off x="4483" y="2178424"/>
              <a:ext cx="6248400" cy="733425"/>
            </a:xfrm>
            <a:custGeom>
              <a:avLst/>
              <a:gdLst>
                <a:gd name="T0" fmla="+- 0 11280 1440"/>
                <a:gd name="T1" fmla="*/ T0 w 9840"/>
                <a:gd name="T2" fmla="+- 0 4574 3824"/>
                <a:gd name="T3" fmla="*/ 4574 h 1155"/>
                <a:gd name="T4" fmla="+- 0 6504 1440"/>
                <a:gd name="T5" fmla="*/ T4 w 9840"/>
                <a:gd name="T6" fmla="+- 0 4574 3824"/>
                <a:gd name="T7" fmla="*/ 4574 h 1155"/>
                <a:gd name="T8" fmla="+- 0 6504 1440"/>
                <a:gd name="T9" fmla="*/ T8 w 9840"/>
                <a:gd name="T10" fmla="+- 0 4690 3824"/>
                <a:gd name="T11" fmla="*/ 4690 h 1155"/>
                <a:gd name="T12" fmla="+- 0 6649 1440"/>
                <a:gd name="T13" fmla="*/ T12 w 9840"/>
                <a:gd name="T14" fmla="+- 0 4690 3824"/>
                <a:gd name="T15" fmla="*/ 4690 h 1155"/>
                <a:gd name="T16" fmla="+- 0 6360 1440"/>
                <a:gd name="T17" fmla="*/ T16 w 9840"/>
                <a:gd name="T18" fmla="+- 0 4979 3824"/>
                <a:gd name="T19" fmla="*/ 4979 h 1155"/>
                <a:gd name="T20" fmla="+- 0 6071 1440"/>
                <a:gd name="T21" fmla="*/ T20 w 9840"/>
                <a:gd name="T22" fmla="+- 0 4690 3824"/>
                <a:gd name="T23" fmla="*/ 4690 h 1155"/>
                <a:gd name="T24" fmla="+- 0 6216 1440"/>
                <a:gd name="T25" fmla="*/ T24 w 9840"/>
                <a:gd name="T26" fmla="+- 0 4690 3824"/>
                <a:gd name="T27" fmla="*/ 4690 h 1155"/>
                <a:gd name="T28" fmla="+- 0 6216 1440"/>
                <a:gd name="T29" fmla="*/ T28 w 9840"/>
                <a:gd name="T30" fmla="+- 0 4574 3824"/>
                <a:gd name="T31" fmla="*/ 4574 h 1155"/>
                <a:gd name="T32" fmla="+- 0 1440 1440"/>
                <a:gd name="T33" fmla="*/ T32 w 9840"/>
                <a:gd name="T34" fmla="+- 0 4574 3824"/>
                <a:gd name="T35" fmla="*/ 4574 h 1155"/>
                <a:gd name="T36" fmla="+- 0 1440 1440"/>
                <a:gd name="T37" fmla="*/ T36 w 9840"/>
                <a:gd name="T38" fmla="+- 0 3824 3824"/>
                <a:gd name="T39" fmla="*/ 3824 h 1155"/>
                <a:gd name="T40" fmla="+- 0 11280 1440"/>
                <a:gd name="T41" fmla="*/ T40 w 9840"/>
                <a:gd name="T42" fmla="+- 0 3824 3824"/>
                <a:gd name="T43" fmla="*/ 3824 h 1155"/>
                <a:gd name="T44" fmla="+- 0 11280 1440"/>
                <a:gd name="T45" fmla="*/ T44 w 9840"/>
                <a:gd name="T46" fmla="+- 0 4574 3824"/>
                <a:gd name="T47" fmla="*/ 4574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750"/>
                  </a:moveTo>
                  <a:lnTo>
                    <a:pt x="5064" y="750"/>
                  </a:lnTo>
                  <a:lnTo>
                    <a:pt x="5064" y="866"/>
                  </a:lnTo>
                  <a:lnTo>
                    <a:pt x="5209" y="866"/>
                  </a:lnTo>
                  <a:lnTo>
                    <a:pt x="4920" y="1155"/>
                  </a:lnTo>
                  <a:lnTo>
                    <a:pt x="4631" y="866"/>
                  </a:lnTo>
                  <a:lnTo>
                    <a:pt x="4776" y="866"/>
                  </a:lnTo>
                  <a:lnTo>
                    <a:pt x="4776" y="750"/>
                  </a:lnTo>
                  <a:lnTo>
                    <a:pt x="0" y="750"/>
                  </a:lnTo>
                  <a:lnTo>
                    <a:pt x="0" y="0"/>
                  </a:lnTo>
                  <a:lnTo>
                    <a:pt x="9840" y="0"/>
                  </a:lnTo>
                  <a:lnTo>
                    <a:pt x="9840" y="750"/>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docshape15">
              <a:extLst>
                <a:ext uri="{FF2B5EF4-FFF2-40B4-BE49-F238E27FC236}">
                  <a16:creationId xmlns:a16="http://schemas.microsoft.com/office/drawing/2014/main" id="{FA164F7C-B4FB-26A7-ED79-2C7C11300F05}"/>
                </a:ext>
              </a:extLst>
            </p:cNvPr>
            <p:cNvSpPr>
              <a:spLocks/>
            </p:cNvSpPr>
            <p:nvPr/>
          </p:nvSpPr>
          <p:spPr bwMode="auto">
            <a:xfrm>
              <a:off x="4483" y="1452282"/>
              <a:ext cx="6248400" cy="733425"/>
            </a:xfrm>
            <a:custGeom>
              <a:avLst/>
              <a:gdLst>
                <a:gd name="T0" fmla="+- 0 11280 1440"/>
                <a:gd name="T1" fmla="*/ T0 w 9840"/>
                <a:gd name="T2" fmla="+- 0 2681 2681"/>
                <a:gd name="T3" fmla="*/ 2681 h 1155"/>
                <a:gd name="T4" fmla="+- 0 1440 1440"/>
                <a:gd name="T5" fmla="*/ T4 w 9840"/>
                <a:gd name="T6" fmla="+- 0 2681 2681"/>
                <a:gd name="T7" fmla="*/ 2681 h 1155"/>
                <a:gd name="T8" fmla="+- 0 1440 1440"/>
                <a:gd name="T9" fmla="*/ T8 w 9840"/>
                <a:gd name="T10" fmla="+- 0 3431 2681"/>
                <a:gd name="T11" fmla="*/ 3431 h 1155"/>
                <a:gd name="T12" fmla="+- 0 6216 1440"/>
                <a:gd name="T13" fmla="*/ T12 w 9840"/>
                <a:gd name="T14" fmla="+- 0 3431 2681"/>
                <a:gd name="T15" fmla="*/ 3431 h 1155"/>
                <a:gd name="T16" fmla="+- 0 6216 1440"/>
                <a:gd name="T17" fmla="*/ T16 w 9840"/>
                <a:gd name="T18" fmla="+- 0 3547 2681"/>
                <a:gd name="T19" fmla="*/ 3547 h 1155"/>
                <a:gd name="T20" fmla="+- 0 6071 1440"/>
                <a:gd name="T21" fmla="*/ T20 w 9840"/>
                <a:gd name="T22" fmla="+- 0 3547 2681"/>
                <a:gd name="T23" fmla="*/ 3547 h 1155"/>
                <a:gd name="T24" fmla="+- 0 6360 1440"/>
                <a:gd name="T25" fmla="*/ T24 w 9840"/>
                <a:gd name="T26" fmla="+- 0 3835 2681"/>
                <a:gd name="T27" fmla="*/ 3835 h 1155"/>
                <a:gd name="T28" fmla="+- 0 6649 1440"/>
                <a:gd name="T29" fmla="*/ T28 w 9840"/>
                <a:gd name="T30" fmla="+- 0 3547 2681"/>
                <a:gd name="T31" fmla="*/ 3547 h 1155"/>
                <a:gd name="T32" fmla="+- 0 6504 1440"/>
                <a:gd name="T33" fmla="*/ T32 w 9840"/>
                <a:gd name="T34" fmla="+- 0 3547 2681"/>
                <a:gd name="T35" fmla="*/ 3547 h 1155"/>
                <a:gd name="T36" fmla="+- 0 6504 1440"/>
                <a:gd name="T37" fmla="*/ T36 w 9840"/>
                <a:gd name="T38" fmla="+- 0 3431 2681"/>
                <a:gd name="T39" fmla="*/ 3431 h 1155"/>
                <a:gd name="T40" fmla="+- 0 11280 1440"/>
                <a:gd name="T41" fmla="*/ T40 w 9840"/>
                <a:gd name="T42" fmla="+- 0 3431 2681"/>
                <a:gd name="T43" fmla="*/ 3431 h 1155"/>
                <a:gd name="T44" fmla="+- 0 11280 1440"/>
                <a:gd name="T45" fmla="*/ T44 w 9840"/>
                <a:gd name="T46" fmla="+- 0 2681 2681"/>
                <a:gd name="T47" fmla="*/ 2681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0"/>
                  </a:moveTo>
                  <a:lnTo>
                    <a:pt x="0" y="0"/>
                  </a:lnTo>
                  <a:lnTo>
                    <a:pt x="0" y="750"/>
                  </a:lnTo>
                  <a:lnTo>
                    <a:pt x="4776" y="750"/>
                  </a:lnTo>
                  <a:lnTo>
                    <a:pt x="4776" y="866"/>
                  </a:lnTo>
                  <a:lnTo>
                    <a:pt x="4631" y="866"/>
                  </a:lnTo>
                  <a:lnTo>
                    <a:pt x="4920" y="1154"/>
                  </a:lnTo>
                  <a:lnTo>
                    <a:pt x="5209" y="866"/>
                  </a:lnTo>
                  <a:lnTo>
                    <a:pt x="5064" y="866"/>
                  </a:lnTo>
                  <a:lnTo>
                    <a:pt x="5064" y="750"/>
                  </a:lnTo>
                  <a:lnTo>
                    <a:pt x="9840" y="750"/>
                  </a:lnTo>
                  <a:lnTo>
                    <a:pt x="9840" y="0"/>
                  </a:lnTo>
                  <a:close/>
                </a:path>
              </a:pathLst>
            </a:custGeom>
            <a:solidFill>
              <a:srgbClr val="012C7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docshape16">
              <a:extLst>
                <a:ext uri="{FF2B5EF4-FFF2-40B4-BE49-F238E27FC236}">
                  <a16:creationId xmlns:a16="http://schemas.microsoft.com/office/drawing/2014/main" id="{160F8682-CBF4-15E4-0FFC-CCEA2A8828FB}"/>
                </a:ext>
              </a:extLst>
            </p:cNvPr>
            <p:cNvSpPr>
              <a:spLocks/>
            </p:cNvSpPr>
            <p:nvPr/>
          </p:nvSpPr>
          <p:spPr bwMode="auto">
            <a:xfrm>
              <a:off x="4483" y="1452282"/>
              <a:ext cx="6248400" cy="733425"/>
            </a:xfrm>
            <a:custGeom>
              <a:avLst/>
              <a:gdLst>
                <a:gd name="T0" fmla="+- 0 11280 1440"/>
                <a:gd name="T1" fmla="*/ T0 w 9840"/>
                <a:gd name="T2" fmla="+- 0 3431 2681"/>
                <a:gd name="T3" fmla="*/ 3431 h 1155"/>
                <a:gd name="T4" fmla="+- 0 6504 1440"/>
                <a:gd name="T5" fmla="*/ T4 w 9840"/>
                <a:gd name="T6" fmla="+- 0 3431 2681"/>
                <a:gd name="T7" fmla="*/ 3431 h 1155"/>
                <a:gd name="T8" fmla="+- 0 6504 1440"/>
                <a:gd name="T9" fmla="*/ T8 w 9840"/>
                <a:gd name="T10" fmla="+- 0 3547 2681"/>
                <a:gd name="T11" fmla="*/ 3547 h 1155"/>
                <a:gd name="T12" fmla="+- 0 6649 1440"/>
                <a:gd name="T13" fmla="*/ T12 w 9840"/>
                <a:gd name="T14" fmla="+- 0 3547 2681"/>
                <a:gd name="T15" fmla="*/ 3547 h 1155"/>
                <a:gd name="T16" fmla="+- 0 6360 1440"/>
                <a:gd name="T17" fmla="*/ T16 w 9840"/>
                <a:gd name="T18" fmla="+- 0 3835 2681"/>
                <a:gd name="T19" fmla="*/ 3835 h 1155"/>
                <a:gd name="T20" fmla="+- 0 6071 1440"/>
                <a:gd name="T21" fmla="*/ T20 w 9840"/>
                <a:gd name="T22" fmla="+- 0 3547 2681"/>
                <a:gd name="T23" fmla="*/ 3547 h 1155"/>
                <a:gd name="T24" fmla="+- 0 6216 1440"/>
                <a:gd name="T25" fmla="*/ T24 w 9840"/>
                <a:gd name="T26" fmla="+- 0 3547 2681"/>
                <a:gd name="T27" fmla="*/ 3547 h 1155"/>
                <a:gd name="T28" fmla="+- 0 6216 1440"/>
                <a:gd name="T29" fmla="*/ T28 w 9840"/>
                <a:gd name="T30" fmla="+- 0 3431 2681"/>
                <a:gd name="T31" fmla="*/ 3431 h 1155"/>
                <a:gd name="T32" fmla="+- 0 1440 1440"/>
                <a:gd name="T33" fmla="*/ T32 w 9840"/>
                <a:gd name="T34" fmla="+- 0 3431 2681"/>
                <a:gd name="T35" fmla="*/ 3431 h 1155"/>
                <a:gd name="T36" fmla="+- 0 1440 1440"/>
                <a:gd name="T37" fmla="*/ T36 w 9840"/>
                <a:gd name="T38" fmla="+- 0 2681 2681"/>
                <a:gd name="T39" fmla="*/ 2681 h 1155"/>
                <a:gd name="T40" fmla="+- 0 11280 1440"/>
                <a:gd name="T41" fmla="*/ T40 w 9840"/>
                <a:gd name="T42" fmla="+- 0 2681 2681"/>
                <a:gd name="T43" fmla="*/ 2681 h 1155"/>
                <a:gd name="T44" fmla="+- 0 11280 1440"/>
                <a:gd name="T45" fmla="*/ T44 w 9840"/>
                <a:gd name="T46" fmla="+- 0 3431 2681"/>
                <a:gd name="T47" fmla="*/ 3431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750"/>
                  </a:moveTo>
                  <a:lnTo>
                    <a:pt x="5064" y="750"/>
                  </a:lnTo>
                  <a:lnTo>
                    <a:pt x="5064" y="866"/>
                  </a:lnTo>
                  <a:lnTo>
                    <a:pt x="5209" y="866"/>
                  </a:lnTo>
                  <a:lnTo>
                    <a:pt x="4920" y="1154"/>
                  </a:lnTo>
                  <a:lnTo>
                    <a:pt x="4631" y="866"/>
                  </a:lnTo>
                  <a:lnTo>
                    <a:pt x="4776" y="866"/>
                  </a:lnTo>
                  <a:lnTo>
                    <a:pt x="4776" y="750"/>
                  </a:lnTo>
                  <a:lnTo>
                    <a:pt x="0" y="750"/>
                  </a:lnTo>
                  <a:lnTo>
                    <a:pt x="0" y="0"/>
                  </a:lnTo>
                  <a:lnTo>
                    <a:pt x="9840" y="0"/>
                  </a:lnTo>
                  <a:lnTo>
                    <a:pt x="9840" y="750"/>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docshape17">
              <a:extLst>
                <a:ext uri="{FF2B5EF4-FFF2-40B4-BE49-F238E27FC236}">
                  <a16:creationId xmlns:a16="http://schemas.microsoft.com/office/drawing/2014/main" id="{F689C2DB-3DBC-6357-0D69-294EF72579B1}"/>
                </a:ext>
              </a:extLst>
            </p:cNvPr>
            <p:cNvSpPr>
              <a:spLocks/>
            </p:cNvSpPr>
            <p:nvPr/>
          </p:nvSpPr>
          <p:spPr bwMode="auto">
            <a:xfrm>
              <a:off x="4483" y="726141"/>
              <a:ext cx="6248400" cy="733425"/>
            </a:xfrm>
            <a:custGeom>
              <a:avLst/>
              <a:gdLst>
                <a:gd name="T0" fmla="+- 0 11280 1440"/>
                <a:gd name="T1" fmla="*/ T0 w 9840"/>
                <a:gd name="T2" fmla="+- 0 1537 1537"/>
                <a:gd name="T3" fmla="*/ 1537 h 1155"/>
                <a:gd name="T4" fmla="+- 0 1440 1440"/>
                <a:gd name="T5" fmla="*/ T4 w 9840"/>
                <a:gd name="T6" fmla="+- 0 1537 1537"/>
                <a:gd name="T7" fmla="*/ 1537 h 1155"/>
                <a:gd name="T8" fmla="+- 0 1440 1440"/>
                <a:gd name="T9" fmla="*/ T8 w 9840"/>
                <a:gd name="T10" fmla="+- 0 2288 1537"/>
                <a:gd name="T11" fmla="*/ 2288 h 1155"/>
                <a:gd name="T12" fmla="+- 0 6216 1440"/>
                <a:gd name="T13" fmla="*/ T12 w 9840"/>
                <a:gd name="T14" fmla="+- 0 2288 1537"/>
                <a:gd name="T15" fmla="*/ 2288 h 1155"/>
                <a:gd name="T16" fmla="+- 0 6216 1440"/>
                <a:gd name="T17" fmla="*/ T16 w 9840"/>
                <a:gd name="T18" fmla="+- 0 2403 1537"/>
                <a:gd name="T19" fmla="*/ 2403 h 1155"/>
                <a:gd name="T20" fmla="+- 0 6071 1440"/>
                <a:gd name="T21" fmla="*/ T20 w 9840"/>
                <a:gd name="T22" fmla="+- 0 2403 1537"/>
                <a:gd name="T23" fmla="*/ 2403 h 1155"/>
                <a:gd name="T24" fmla="+- 0 6360 1440"/>
                <a:gd name="T25" fmla="*/ T24 w 9840"/>
                <a:gd name="T26" fmla="+- 0 2692 1537"/>
                <a:gd name="T27" fmla="*/ 2692 h 1155"/>
                <a:gd name="T28" fmla="+- 0 6649 1440"/>
                <a:gd name="T29" fmla="*/ T28 w 9840"/>
                <a:gd name="T30" fmla="+- 0 2403 1537"/>
                <a:gd name="T31" fmla="*/ 2403 h 1155"/>
                <a:gd name="T32" fmla="+- 0 6504 1440"/>
                <a:gd name="T33" fmla="*/ T32 w 9840"/>
                <a:gd name="T34" fmla="+- 0 2403 1537"/>
                <a:gd name="T35" fmla="*/ 2403 h 1155"/>
                <a:gd name="T36" fmla="+- 0 6504 1440"/>
                <a:gd name="T37" fmla="*/ T36 w 9840"/>
                <a:gd name="T38" fmla="+- 0 2288 1537"/>
                <a:gd name="T39" fmla="*/ 2288 h 1155"/>
                <a:gd name="T40" fmla="+- 0 11280 1440"/>
                <a:gd name="T41" fmla="*/ T40 w 9840"/>
                <a:gd name="T42" fmla="+- 0 2288 1537"/>
                <a:gd name="T43" fmla="*/ 2288 h 1155"/>
                <a:gd name="T44" fmla="+- 0 11280 1440"/>
                <a:gd name="T45" fmla="*/ T44 w 9840"/>
                <a:gd name="T46" fmla="+- 0 1537 1537"/>
                <a:gd name="T47" fmla="*/ 1537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0"/>
                  </a:moveTo>
                  <a:lnTo>
                    <a:pt x="0" y="0"/>
                  </a:lnTo>
                  <a:lnTo>
                    <a:pt x="0" y="751"/>
                  </a:lnTo>
                  <a:lnTo>
                    <a:pt x="4776" y="751"/>
                  </a:lnTo>
                  <a:lnTo>
                    <a:pt x="4776" y="866"/>
                  </a:lnTo>
                  <a:lnTo>
                    <a:pt x="4631" y="866"/>
                  </a:lnTo>
                  <a:lnTo>
                    <a:pt x="4920" y="1155"/>
                  </a:lnTo>
                  <a:lnTo>
                    <a:pt x="5209" y="866"/>
                  </a:lnTo>
                  <a:lnTo>
                    <a:pt x="5064" y="866"/>
                  </a:lnTo>
                  <a:lnTo>
                    <a:pt x="5064" y="751"/>
                  </a:lnTo>
                  <a:lnTo>
                    <a:pt x="9840" y="751"/>
                  </a:lnTo>
                  <a:lnTo>
                    <a:pt x="9840" y="0"/>
                  </a:lnTo>
                  <a:close/>
                </a:path>
              </a:pathLst>
            </a:custGeom>
            <a:solidFill>
              <a:srgbClr val="012C7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docshape18">
              <a:extLst>
                <a:ext uri="{FF2B5EF4-FFF2-40B4-BE49-F238E27FC236}">
                  <a16:creationId xmlns:a16="http://schemas.microsoft.com/office/drawing/2014/main" id="{3A0CC3E1-A0FD-EF48-9F78-17E1BA75F59D}"/>
                </a:ext>
              </a:extLst>
            </p:cNvPr>
            <p:cNvSpPr>
              <a:spLocks/>
            </p:cNvSpPr>
            <p:nvPr/>
          </p:nvSpPr>
          <p:spPr bwMode="auto">
            <a:xfrm>
              <a:off x="4483" y="726141"/>
              <a:ext cx="6248400" cy="733425"/>
            </a:xfrm>
            <a:custGeom>
              <a:avLst/>
              <a:gdLst>
                <a:gd name="T0" fmla="+- 0 11280 1440"/>
                <a:gd name="T1" fmla="*/ T0 w 9840"/>
                <a:gd name="T2" fmla="+- 0 2288 1537"/>
                <a:gd name="T3" fmla="*/ 2288 h 1155"/>
                <a:gd name="T4" fmla="+- 0 6504 1440"/>
                <a:gd name="T5" fmla="*/ T4 w 9840"/>
                <a:gd name="T6" fmla="+- 0 2288 1537"/>
                <a:gd name="T7" fmla="*/ 2288 h 1155"/>
                <a:gd name="T8" fmla="+- 0 6504 1440"/>
                <a:gd name="T9" fmla="*/ T8 w 9840"/>
                <a:gd name="T10" fmla="+- 0 2403 1537"/>
                <a:gd name="T11" fmla="*/ 2403 h 1155"/>
                <a:gd name="T12" fmla="+- 0 6649 1440"/>
                <a:gd name="T13" fmla="*/ T12 w 9840"/>
                <a:gd name="T14" fmla="+- 0 2403 1537"/>
                <a:gd name="T15" fmla="*/ 2403 h 1155"/>
                <a:gd name="T16" fmla="+- 0 6360 1440"/>
                <a:gd name="T17" fmla="*/ T16 w 9840"/>
                <a:gd name="T18" fmla="+- 0 2692 1537"/>
                <a:gd name="T19" fmla="*/ 2692 h 1155"/>
                <a:gd name="T20" fmla="+- 0 6071 1440"/>
                <a:gd name="T21" fmla="*/ T20 w 9840"/>
                <a:gd name="T22" fmla="+- 0 2403 1537"/>
                <a:gd name="T23" fmla="*/ 2403 h 1155"/>
                <a:gd name="T24" fmla="+- 0 6216 1440"/>
                <a:gd name="T25" fmla="*/ T24 w 9840"/>
                <a:gd name="T26" fmla="+- 0 2403 1537"/>
                <a:gd name="T27" fmla="*/ 2403 h 1155"/>
                <a:gd name="T28" fmla="+- 0 6216 1440"/>
                <a:gd name="T29" fmla="*/ T28 w 9840"/>
                <a:gd name="T30" fmla="+- 0 2288 1537"/>
                <a:gd name="T31" fmla="*/ 2288 h 1155"/>
                <a:gd name="T32" fmla="+- 0 1440 1440"/>
                <a:gd name="T33" fmla="*/ T32 w 9840"/>
                <a:gd name="T34" fmla="+- 0 2288 1537"/>
                <a:gd name="T35" fmla="*/ 2288 h 1155"/>
                <a:gd name="T36" fmla="+- 0 1440 1440"/>
                <a:gd name="T37" fmla="*/ T36 w 9840"/>
                <a:gd name="T38" fmla="+- 0 1537 1537"/>
                <a:gd name="T39" fmla="*/ 1537 h 1155"/>
                <a:gd name="T40" fmla="+- 0 11280 1440"/>
                <a:gd name="T41" fmla="*/ T40 w 9840"/>
                <a:gd name="T42" fmla="+- 0 1537 1537"/>
                <a:gd name="T43" fmla="*/ 1537 h 1155"/>
                <a:gd name="T44" fmla="+- 0 11280 1440"/>
                <a:gd name="T45" fmla="*/ T44 w 9840"/>
                <a:gd name="T46" fmla="+- 0 2288 1537"/>
                <a:gd name="T47" fmla="*/ 2288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751"/>
                  </a:moveTo>
                  <a:lnTo>
                    <a:pt x="5064" y="751"/>
                  </a:lnTo>
                  <a:lnTo>
                    <a:pt x="5064" y="866"/>
                  </a:lnTo>
                  <a:lnTo>
                    <a:pt x="5209" y="866"/>
                  </a:lnTo>
                  <a:lnTo>
                    <a:pt x="4920" y="1155"/>
                  </a:lnTo>
                  <a:lnTo>
                    <a:pt x="4631" y="866"/>
                  </a:lnTo>
                  <a:lnTo>
                    <a:pt x="4776" y="866"/>
                  </a:lnTo>
                  <a:lnTo>
                    <a:pt x="4776" y="751"/>
                  </a:lnTo>
                  <a:lnTo>
                    <a:pt x="0" y="751"/>
                  </a:lnTo>
                  <a:lnTo>
                    <a:pt x="0" y="0"/>
                  </a:lnTo>
                  <a:lnTo>
                    <a:pt x="9840" y="0"/>
                  </a:lnTo>
                  <a:lnTo>
                    <a:pt x="9840" y="751"/>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docshape19">
              <a:extLst>
                <a:ext uri="{FF2B5EF4-FFF2-40B4-BE49-F238E27FC236}">
                  <a16:creationId xmlns:a16="http://schemas.microsoft.com/office/drawing/2014/main" id="{0AEF745A-57DB-F48C-3479-A0F889DB583B}"/>
                </a:ext>
              </a:extLst>
            </p:cNvPr>
            <p:cNvSpPr>
              <a:spLocks/>
            </p:cNvSpPr>
            <p:nvPr/>
          </p:nvSpPr>
          <p:spPr bwMode="auto">
            <a:xfrm>
              <a:off x="4483" y="0"/>
              <a:ext cx="6248400" cy="733425"/>
            </a:xfrm>
            <a:custGeom>
              <a:avLst/>
              <a:gdLst>
                <a:gd name="T0" fmla="+- 0 11280 1440"/>
                <a:gd name="T1" fmla="*/ T0 w 9840"/>
                <a:gd name="T2" fmla="+- 0 394 394"/>
                <a:gd name="T3" fmla="*/ 394 h 1155"/>
                <a:gd name="T4" fmla="+- 0 1440 1440"/>
                <a:gd name="T5" fmla="*/ T4 w 9840"/>
                <a:gd name="T6" fmla="+- 0 394 394"/>
                <a:gd name="T7" fmla="*/ 394 h 1155"/>
                <a:gd name="T8" fmla="+- 0 1440 1440"/>
                <a:gd name="T9" fmla="*/ T8 w 9840"/>
                <a:gd name="T10" fmla="+- 0 1144 394"/>
                <a:gd name="T11" fmla="*/ 1144 h 1155"/>
                <a:gd name="T12" fmla="+- 0 6216 1440"/>
                <a:gd name="T13" fmla="*/ T12 w 9840"/>
                <a:gd name="T14" fmla="+- 0 1144 394"/>
                <a:gd name="T15" fmla="*/ 1144 h 1155"/>
                <a:gd name="T16" fmla="+- 0 6216 1440"/>
                <a:gd name="T17" fmla="*/ T16 w 9840"/>
                <a:gd name="T18" fmla="+- 0 1260 394"/>
                <a:gd name="T19" fmla="*/ 1260 h 1155"/>
                <a:gd name="T20" fmla="+- 0 6071 1440"/>
                <a:gd name="T21" fmla="*/ T20 w 9840"/>
                <a:gd name="T22" fmla="+- 0 1260 394"/>
                <a:gd name="T23" fmla="*/ 1260 h 1155"/>
                <a:gd name="T24" fmla="+- 0 6360 1440"/>
                <a:gd name="T25" fmla="*/ T24 w 9840"/>
                <a:gd name="T26" fmla="+- 0 1549 394"/>
                <a:gd name="T27" fmla="*/ 1549 h 1155"/>
                <a:gd name="T28" fmla="+- 0 6649 1440"/>
                <a:gd name="T29" fmla="*/ T28 w 9840"/>
                <a:gd name="T30" fmla="+- 0 1260 394"/>
                <a:gd name="T31" fmla="*/ 1260 h 1155"/>
                <a:gd name="T32" fmla="+- 0 6504 1440"/>
                <a:gd name="T33" fmla="*/ T32 w 9840"/>
                <a:gd name="T34" fmla="+- 0 1260 394"/>
                <a:gd name="T35" fmla="*/ 1260 h 1155"/>
                <a:gd name="T36" fmla="+- 0 6504 1440"/>
                <a:gd name="T37" fmla="*/ T36 w 9840"/>
                <a:gd name="T38" fmla="+- 0 1144 394"/>
                <a:gd name="T39" fmla="*/ 1144 h 1155"/>
                <a:gd name="T40" fmla="+- 0 11280 1440"/>
                <a:gd name="T41" fmla="*/ T40 w 9840"/>
                <a:gd name="T42" fmla="+- 0 1144 394"/>
                <a:gd name="T43" fmla="*/ 1144 h 1155"/>
                <a:gd name="T44" fmla="+- 0 11280 1440"/>
                <a:gd name="T45" fmla="*/ T44 w 9840"/>
                <a:gd name="T46" fmla="+- 0 394 394"/>
                <a:gd name="T47" fmla="*/ 394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0"/>
                  </a:moveTo>
                  <a:lnTo>
                    <a:pt x="0" y="0"/>
                  </a:lnTo>
                  <a:lnTo>
                    <a:pt x="0" y="750"/>
                  </a:lnTo>
                  <a:lnTo>
                    <a:pt x="4776" y="750"/>
                  </a:lnTo>
                  <a:lnTo>
                    <a:pt x="4776" y="866"/>
                  </a:lnTo>
                  <a:lnTo>
                    <a:pt x="4631" y="866"/>
                  </a:lnTo>
                  <a:lnTo>
                    <a:pt x="4920" y="1155"/>
                  </a:lnTo>
                  <a:lnTo>
                    <a:pt x="5209" y="866"/>
                  </a:lnTo>
                  <a:lnTo>
                    <a:pt x="5064" y="866"/>
                  </a:lnTo>
                  <a:lnTo>
                    <a:pt x="5064" y="750"/>
                  </a:lnTo>
                  <a:lnTo>
                    <a:pt x="9840" y="750"/>
                  </a:lnTo>
                  <a:lnTo>
                    <a:pt x="9840" y="0"/>
                  </a:lnTo>
                  <a:close/>
                </a:path>
              </a:pathLst>
            </a:custGeom>
            <a:solidFill>
              <a:srgbClr val="012C7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docshape20">
              <a:extLst>
                <a:ext uri="{FF2B5EF4-FFF2-40B4-BE49-F238E27FC236}">
                  <a16:creationId xmlns:a16="http://schemas.microsoft.com/office/drawing/2014/main" id="{10B0223C-07DA-642A-5C26-E104481DC91D}"/>
                </a:ext>
              </a:extLst>
            </p:cNvPr>
            <p:cNvSpPr>
              <a:spLocks/>
            </p:cNvSpPr>
            <p:nvPr/>
          </p:nvSpPr>
          <p:spPr bwMode="auto">
            <a:xfrm>
              <a:off x="4483" y="0"/>
              <a:ext cx="6248400" cy="733425"/>
            </a:xfrm>
            <a:custGeom>
              <a:avLst/>
              <a:gdLst>
                <a:gd name="T0" fmla="+- 0 11280 1440"/>
                <a:gd name="T1" fmla="*/ T0 w 9840"/>
                <a:gd name="T2" fmla="+- 0 1144 394"/>
                <a:gd name="T3" fmla="*/ 1144 h 1155"/>
                <a:gd name="T4" fmla="+- 0 6504 1440"/>
                <a:gd name="T5" fmla="*/ T4 w 9840"/>
                <a:gd name="T6" fmla="+- 0 1144 394"/>
                <a:gd name="T7" fmla="*/ 1144 h 1155"/>
                <a:gd name="T8" fmla="+- 0 6504 1440"/>
                <a:gd name="T9" fmla="*/ T8 w 9840"/>
                <a:gd name="T10" fmla="+- 0 1260 394"/>
                <a:gd name="T11" fmla="*/ 1260 h 1155"/>
                <a:gd name="T12" fmla="+- 0 6649 1440"/>
                <a:gd name="T13" fmla="*/ T12 w 9840"/>
                <a:gd name="T14" fmla="+- 0 1260 394"/>
                <a:gd name="T15" fmla="*/ 1260 h 1155"/>
                <a:gd name="T16" fmla="+- 0 6360 1440"/>
                <a:gd name="T17" fmla="*/ T16 w 9840"/>
                <a:gd name="T18" fmla="+- 0 1549 394"/>
                <a:gd name="T19" fmla="*/ 1549 h 1155"/>
                <a:gd name="T20" fmla="+- 0 6071 1440"/>
                <a:gd name="T21" fmla="*/ T20 w 9840"/>
                <a:gd name="T22" fmla="+- 0 1260 394"/>
                <a:gd name="T23" fmla="*/ 1260 h 1155"/>
                <a:gd name="T24" fmla="+- 0 6216 1440"/>
                <a:gd name="T25" fmla="*/ T24 w 9840"/>
                <a:gd name="T26" fmla="+- 0 1260 394"/>
                <a:gd name="T27" fmla="*/ 1260 h 1155"/>
                <a:gd name="T28" fmla="+- 0 6216 1440"/>
                <a:gd name="T29" fmla="*/ T28 w 9840"/>
                <a:gd name="T30" fmla="+- 0 1144 394"/>
                <a:gd name="T31" fmla="*/ 1144 h 1155"/>
                <a:gd name="T32" fmla="+- 0 1440 1440"/>
                <a:gd name="T33" fmla="*/ T32 w 9840"/>
                <a:gd name="T34" fmla="+- 0 1144 394"/>
                <a:gd name="T35" fmla="*/ 1144 h 1155"/>
                <a:gd name="T36" fmla="+- 0 1440 1440"/>
                <a:gd name="T37" fmla="*/ T36 w 9840"/>
                <a:gd name="T38" fmla="+- 0 394 394"/>
                <a:gd name="T39" fmla="*/ 394 h 1155"/>
                <a:gd name="T40" fmla="+- 0 11280 1440"/>
                <a:gd name="T41" fmla="*/ T40 w 9840"/>
                <a:gd name="T42" fmla="+- 0 394 394"/>
                <a:gd name="T43" fmla="*/ 394 h 1155"/>
                <a:gd name="T44" fmla="+- 0 11280 1440"/>
                <a:gd name="T45" fmla="*/ T44 w 9840"/>
                <a:gd name="T46" fmla="+- 0 1144 394"/>
                <a:gd name="T47" fmla="*/ 1144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750"/>
                  </a:moveTo>
                  <a:lnTo>
                    <a:pt x="5064" y="750"/>
                  </a:lnTo>
                  <a:lnTo>
                    <a:pt x="5064" y="866"/>
                  </a:lnTo>
                  <a:lnTo>
                    <a:pt x="5209" y="866"/>
                  </a:lnTo>
                  <a:lnTo>
                    <a:pt x="4920" y="1155"/>
                  </a:lnTo>
                  <a:lnTo>
                    <a:pt x="4631" y="866"/>
                  </a:lnTo>
                  <a:lnTo>
                    <a:pt x="4776" y="866"/>
                  </a:lnTo>
                  <a:lnTo>
                    <a:pt x="4776" y="750"/>
                  </a:lnTo>
                  <a:lnTo>
                    <a:pt x="0" y="750"/>
                  </a:lnTo>
                  <a:lnTo>
                    <a:pt x="0" y="0"/>
                  </a:lnTo>
                  <a:lnTo>
                    <a:pt x="9840" y="0"/>
                  </a:lnTo>
                  <a:lnTo>
                    <a:pt x="9840" y="750"/>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docshape21">
              <a:extLst>
                <a:ext uri="{FF2B5EF4-FFF2-40B4-BE49-F238E27FC236}">
                  <a16:creationId xmlns:a16="http://schemas.microsoft.com/office/drawing/2014/main" id="{A90E87E5-FCAC-8D85-04BA-1B0AC127900F}"/>
                </a:ext>
              </a:extLst>
            </p:cNvPr>
            <p:cNvSpPr txBox="1">
              <a:spLocks noChangeArrowheads="1"/>
            </p:cNvSpPr>
            <p:nvPr/>
          </p:nvSpPr>
          <p:spPr bwMode="auto">
            <a:xfrm>
              <a:off x="1199306" y="46276"/>
              <a:ext cx="4057674" cy="36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635" marR="12065" lvl="0" indent="0" algn="ctr" defTabSz="914400" eaLnBrk="1" fontAlgn="auto" latinLnBrk="0" hangingPunct="1">
                <a:spcBef>
                  <a:spcPts val="31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Passage</a:t>
              </a:r>
              <a:r>
                <a:rPr kumimoji="0" lang="en-US" sz="1600" b="1"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1"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Development</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635" marR="12065" lvl="0" indent="0" algn="ctr" defTabSz="914400" eaLnBrk="1" fontAlgn="auto" latinLnBrk="0" hangingPunct="1">
                <a:spcBef>
                  <a:spcPts val="31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ADE</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WestEd</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generate</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potential</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passages</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for</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review.</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docshape22">
              <a:extLst>
                <a:ext uri="{FF2B5EF4-FFF2-40B4-BE49-F238E27FC236}">
                  <a16:creationId xmlns:a16="http://schemas.microsoft.com/office/drawing/2014/main" id="{A1341F5E-22E0-1A6D-3AFE-33535C101D82}"/>
                </a:ext>
              </a:extLst>
            </p:cNvPr>
            <p:cNvSpPr txBox="1">
              <a:spLocks noChangeArrowheads="1"/>
            </p:cNvSpPr>
            <p:nvPr/>
          </p:nvSpPr>
          <p:spPr bwMode="auto">
            <a:xfrm>
              <a:off x="-5044" y="758274"/>
              <a:ext cx="623887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430" marR="21590" lvl="0" indent="0" algn="ctr" defTabSz="914400" eaLnBrk="1" fontAlgn="auto" latinLnBrk="0" hangingPunct="1">
                <a:spcBef>
                  <a:spcPts val="31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Educator</a:t>
              </a:r>
              <a:r>
                <a:rPr kumimoji="0" lang="en-US" sz="1600" b="1"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1"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Review</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11430" marR="22860" lvl="0" indent="0" algn="ctr" defTabSz="914400" eaLnBrk="1" fontAlgn="auto" latinLnBrk="0" hangingPunct="1">
                <a:spcBef>
                  <a:spcPts val="31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Committees</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of</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Arizona</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educators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review</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passages</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for</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content</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bias.</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Approved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passages</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are</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moved</a:t>
              </a:r>
              <a:r>
                <a:rPr kumimoji="0" lang="en-US" sz="1600" b="0"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forward.</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8" name="docshape23">
              <a:extLst>
                <a:ext uri="{FF2B5EF4-FFF2-40B4-BE49-F238E27FC236}">
                  <a16:creationId xmlns:a16="http://schemas.microsoft.com/office/drawing/2014/main" id="{6A16D7EF-1687-52C5-007F-86864F18BD36}"/>
                </a:ext>
              </a:extLst>
            </p:cNvPr>
            <p:cNvSpPr txBox="1">
              <a:spLocks noChangeArrowheads="1"/>
            </p:cNvSpPr>
            <p:nvPr/>
          </p:nvSpPr>
          <p:spPr bwMode="auto">
            <a:xfrm>
              <a:off x="789969" y="1576208"/>
              <a:ext cx="4658379"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35" marR="13335" lvl="0" indent="0" algn="ctr" defTabSz="914400" eaLnBrk="1" fontAlgn="auto" latinLnBrk="0" hangingPunct="1">
                <a:lnSpc>
                  <a:spcPts val="1020"/>
                </a:lnSpc>
                <a:spcBef>
                  <a:spcPts val="31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Item</a:t>
              </a:r>
              <a:r>
                <a:rPr kumimoji="0" lang="en-US" sz="1600" b="1"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Development</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635" marR="12065" lvl="0" indent="0" algn="ctr" defTabSz="914400" eaLnBrk="1" fontAlgn="auto" latinLnBrk="0" hangingPunct="1">
                <a:lnSpc>
                  <a:spcPts val="1205"/>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WestEd</a:t>
              </a:r>
              <a:r>
                <a:rPr kumimoji="0" lang="en-US" sz="1600" b="0" i="0" u="none" strike="noStrike" kern="0" cap="none" spc="-3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ADE</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generate</a:t>
              </a:r>
              <a:r>
                <a:rPr kumimoji="0" lang="en-US" sz="1600" b="0" i="0" u="none" strike="noStrike" kern="0" cap="none" spc="-3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potential</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items</a:t>
              </a:r>
              <a:r>
                <a:rPr kumimoji="0" lang="en-US" sz="1600" b="0"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for</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review.</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9" name="docshape24">
              <a:extLst>
                <a:ext uri="{FF2B5EF4-FFF2-40B4-BE49-F238E27FC236}">
                  <a16:creationId xmlns:a16="http://schemas.microsoft.com/office/drawing/2014/main" id="{F27A68F4-75C2-FBF1-FDD3-1E64D9462DF3}"/>
                </a:ext>
              </a:extLst>
            </p:cNvPr>
            <p:cNvSpPr txBox="1">
              <a:spLocks noChangeArrowheads="1"/>
            </p:cNvSpPr>
            <p:nvPr/>
          </p:nvSpPr>
          <p:spPr bwMode="auto">
            <a:xfrm>
              <a:off x="53777" y="2206409"/>
              <a:ext cx="6142939" cy="3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525" marR="20320" lvl="0" indent="0" algn="ctr" defTabSz="914400" eaLnBrk="1" fontAlgn="auto" latinLnBrk="0" hangingPunct="1">
                <a:spcBef>
                  <a:spcPts val="31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Educator</a:t>
              </a:r>
              <a:r>
                <a:rPr kumimoji="0" lang="en-US" sz="1600" b="1"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1"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Review</a:t>
              </a:r>
              <a:endParaRPr kumimoji="0" lang="en-US" sz="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9525" marR="21590" lvl="0" indent="0" algn="ctr" defTabSz="914400" eaLnBrk="1" fontAlgn="auto" latinLnBrk="0" hangingPunct="1">
                <a:spcBef>
                  <a:spcPts val="31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Committees</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of</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Arizona</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educators review</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items</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for</a:t>
              </a:r>
              <a:r>
                <a:rPr kumimoji="0" lang="en-US" sz="1600" b="0" i="0" u="none" strike="noStrike" kern="0" cap="none" spc="-1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content</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bias.</a:t>
              </a:r>
              <a:r>
                <a:rPr kumimoji="0" lang="en-US" sz="1600" b="0"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All</a:t>
              </a:r>
              <a:r>
                <a:rPr kumimoji="0" lang="en-US" sz="1600" b="0" i="0" u="none" strike="noStrike" kern="0" cap="none" spc="-25"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approved</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items</a:t>
              </a:r>
              <a:r>
                <a:rPr kumimoji="0" lang="en-US" sz="1600" b="0" i="0" u="none" strike="noStrike" kern="0" cap="none" spc="-1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are</a:t>
              </a:r>
              <a:r>
                <a:rPr kumimoji="0" lang="en-US" sz="1600" b="0" i="0" u="none" strike="noStrike" kern="0" cap="none" spc="-2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moved forward</a:t>
              </a:r>
              <a:r>
                <a:rPr kumimoji="0" lang="en-US" sz="16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rPr>
                <a:t>.</a:t>
              </a:r>
              <a:r>
                <a:rPr kumimoji="0" lang="en-US" sz="1600" b="0" i="0" u="none" strike="noStrike" kern="0" cap="none" spc="-1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rPr>
                <a:t> </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20" name="docshape26">
              <a:extLst>
                <a:ext uri="{FF2B5EF4-FFF2-40B4-BE49-F238E27FC236}">
                  <a16:creationId xmlns:a16="http://schemas.microsoft.com/office/drawing/2014/main" id="{BFB5C789-FBCB-B3EF-AE96-D4FDAB6262E0}"/>
                </a:ext>
              </a:extLst>
            </p:cNvPr>
            <p:cNvSpPr txBox="1">
              <a:spLocks noChangeArrowheads="1"/>
            </p:cNvSpPr>
            <p:nvPr/>
          </p:nvSpPr>
          <p:spPr bwMode="auto">
            <a:xfrm>
              <a:off x="1770478" y="2929832"/>
              <a:ext cx="2727359" cy="46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2065" algn="ctr">
                <a:spcBef>
                  <a:spcPts val="310"/>
                </a:spcBef>
                <a:tabLst/>
              </a:pPr>
              <a:r>
                <a:rPr lang="en-US" sz="1600" b="1" kern="0" dirty="0">
                  <a:solidFill>
                    <a:srgbClr val="FFFFFF"/>
                  </a:solidFill>
                  <a:latin typeface="Roboto" panose="02000000000000000000" pitchFamily="2" charset="0"/>
                  <a:ea typeface="Roboto" panose="02000000000000000000" pitchFamily="2" charset="0"/>
                  <a:cs typeface="Roboto" panose="02000000000000000000" pitchFamily="2" charset="0"/>
                </a:rPr>
                <a:t>Field Test</a:t>
              </a:r>
            </a:p>
            <a:p>
              <a:pPr marL="0" marR="11430" algn="ctr">
                <a:spcBef>
                  <a:spcPts val="310"/>
                </a:spcBef>
                <a:tabLst/>
              </a:pPr>
              <a:r>
                <a:rPr lang="en-US" sz="1600" kern="0" dirty="0">
                  <a:solidFill>
                    <a:srgbClr val="FFFFFF"/>
                  </a:solidFill>
                  <a:latin typeface="Roboto" panose="02000000000000000000" pitchFamily="2" charset="0"/>
                  <a:ea typeface="Roboto" panose="02000000000000000000" pitchFamily="2" charset="0"/>
                  <a:cs typeface="Roboto" panose="02000000000000000000" pitchFamily="2" charset="0"/>
                </a:rPr>
                <a:t>Items are field tested to see how they operate.</a:t>
              </a:r>
            </a:p>
          </p:txBody>
        </p:sp>
        <p:sp>
          <p:nvSpPr>
            <p:cNvPr id="22" name="docshape28">
              <a:extLst>
                <a:ext uri="{FF2B5EF4-FFF2-40B4-BE49-F238E27FC236}">
                  <a16:creationId xmlns:a16="http://schemas.microsoft.com/office/drawing/2014/main" id="{89055BAC-8BEF-F892-A7CE-BCF36A979EDE}"/>
                </a:ext>
              </a:extLst>
            </p:cNvPr>
            <p:cNvSpPr txBox="1">
              <a:spLocks noChangeArrowheads="1"/>
            </p:cNvSpPr>
            <p:nvPr/>
          </p:nvSpPr>
          <p:spPr bwMode="auto">
            <a:xfrm>
              <a:off x="-5044" y="4469937"/>
              <a:ext cx="6263402" cy="492681"/>
            </a:xfrm>
            <a:prstGeom prst="rect">
              <a:avLst/>
            </a:prstGeom>
            <a:solidFill>
              <a:srgbClr val="012C7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930910" marR="931545" lvl="0" indent="0" algn="ctr" defTabSz="914400" eaLnBrk="1" fontAlgn="auto" latinLnBrk="0" hangingPunct="1">
                <a:lnSpc>
                  <a:spcPct val="100000"/>
                </a:lnSpc>
                <a:spcBef>
                  <a:spcPts val="31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Operational</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361950" lvl="0" indent="0" algn="ctr" defTabSz="914400" eaLnBrk="1" fontAlgn="auto" latinLnBrk="0" hangingPunct="1">
                <a:lnSpc>
                  <a:spcPct val="100000"/>
                </a:lnSpc>
                <a:spcBef>
                  <a:spcPts val="310"/>
                </a:spcBef>
                <a:spcAft>
                  <a:spcPts val="0"/>
                </a:spcAft>
                <a:buClrTx/>
                <a:buSzTx/>
                <a:buFontTx/>
                <a:buNone/>
                <a:tabLst>
                  <a:tab pos="5886450" algn="l"/>
                </a:tabLst>
                <a:defRPr/>
              </a:pPr>
              <a:r>
                <a:rPr kumimoji="0" lang="en-US"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Field Test items that have made it through all stages are now eligible for inclusion in the AZELLA tests.</a:t>
              </a:r>
              <a:endParaRPr kumimoji="0" lang="en-US"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23" name="docshape9">
            <a:extLst>
              <a:ext uri="{FF2B5EF4-FFF2-40B4-BE49-F238E27FC236}">
                <a16:creationId xmlns:a16="http://schemas.microsoft.com/office/drawing/2014/main" id="{8B9A2403-5102-49C8-93F8-515C06B4724C}"/>
              </a:ext>
            </a:extLst>
          </p:cNvPr>
          <p:cNvSpPr>
            <a:spLocks/>
          </p:cNvSpPr>
          <p:nvPr/>
        </p:nvSpPr>
        <p:spPr bwMode="auto">
          <a:xfrm>
            <a:off x="1715813" y="5020064"/>
            <a:ext cx="10415752" cy="914309"/>
          </a:xfrm>
          <a:custGeom>
            <a:avLst/>
            <a:gdLst>
              <a:gd name="T0" fmla="+- 0 11280 1440"/>
              <a:gd name="T1" fmla="*/ T0 w 9840"/>
              <a:gd name="T2" fmla="+- 0 6111 6111"/>
              <a:gd name="T3" fmla="*/ 6111 h 1155"/>
              <a:gd name="T4" fmla="+- 0 1440 1440"/>
              <a:gd name="T5" fmla="*/ T4 w 9840"/>
              <a:gd name="T6" fmla="+- 0 6111 6111"/>
              <a:gd name="T7" fmla="*/ 6111 h 1155"/>
              <a:gd name="T8" fmla="+- 0 1440 1440"/>
              <a:gd name="T9" fmla="*/ T8 w 9840"/>
              <a:gd name="T10" fmla="+- 0 6861 6111"/>
              <a:gd name="T11" fmla="*/ 6861 h 1155"/>
              <a:gd name="T12" fmla="+- 0 6216 1440"/>
              <a:gd name="T13" fmla="*/ T12 w 9840"/>
              <a:gd name="T14" fmla="+- 0 6861 6111"/>
              <a:gd name="T15" fmla="*/ 6861 h 1155"/>
              <a:gd name="T16" fmla="+- 0 6216 1440"/>
              <a:gd name="T17" fmla="*/ T16 w 9840"/>
              <a:gd name="T18" fmla="+- 0 6976 6111"/>
              <a:gd name="T19" fmla="*/ 6976 h 1155"/>
              <a:gd name="T20" fmla="+- 0 6071 1440"/>
              <a:gd name="T21" fmla="*/ T20 w 9840"/>
              <a:gd name="T22" fmla="+- 0 6976 6111"/>
              <a:gd name="T23" fmla="*/ 6976 h 1155"/>
              <a:gd name="T24" fmla="+- 0 6360 1440"/>
              <a:gd name="T25" fmla="*/ T24 w 9840"/>
              <a:gd name="T26" fmla="+- 0 7265 6111"/>
              <a:gd name="T27" fmla="*/ 7265 h 1155"/>
              <a:gd name="T28" fmla="+- 0 6649 1440"/>
              <a:gd name="T29" fmla="*/ T28 w 9840"/>
              <a:gd name="T30" fmla="+- 0 6976 6111"/>
              <a:gd name="T31" fmla="*/ 6976 h 1155"/>
              <a:gd name="T32" fmla="+- 0 6504 1440"/>
              <a:gd name="T33" fmla="*/ T32 w 9840"/>
              <a:gd name="T34" fmla="+- 0 6976 6111"/>
              <a:gd name="T35" fmla="*/ 6976 h 1155"/>
              <a:gd name="T36" fmla="+- 0 6504 1440"/>
              <a:gd name="T37" fmla="*/ T36 w 9840"/>
              <a:gd name="T38" fmla="+- 0 6861 6111"/>
              <a:gd name="T39" fmla="*/ 6861 h 1155"/>
              <a:gd name="T40" fmla="+- 0 11280 1440"/>
              <a:gd name="T41" fmla="*/ T40 w 9840"/>
              <a:gd name="T42" fmla="+- 0 6861 6111"/>
              <a:gd name="T43" fmla="*/ 6861 h 1155"/>
              <a:gd name="T44" fmla="+- 0 11280 1440"/>
              <a:gd name="T45" fmla="*/ T44 w 9840"/>
              <a:gd name="T46" fmla="+- 0 6111 6111"/>
              <a:gd name="T47" fmla="*/ 6111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840" h="1155">
                <a:moveTo>
                  <a:pt x="9840" y="0"/>
                </a:moveTo>
                <a:lnTo>
                  <a:pt x="0" y="0"/>
                </a:lnTo>
                <a:lnTo>
                  <a:pt x="0" y="750"/>
                </a:lnTo>
                <a:lnTo>
                  <a:pt x="4776" y="750"/>
                </a:lnTo>
                <a:lnTo>
                  <a:pt x="4776" y="865"/>
                </a:lnTo>
                <a:lnTo>
                  <a:pt x="4631" y="865"/>
                </a:lnTo>
                <a:lnTo>
                  <a:pt x="4920" y="1154"/>
                </a:lnTo>
                <a:lnTo>
                  <a:pt x="5209" y="865"/>
                </a:lnTo>
                <a:lnTo>
                  <a:pt x="5064" y="865"/>
                </a:lnTo>
                <a:lnTo>
                  <a:pt x="5064" y="750"/>
                </a:lnTo>
                <a:lnTo>
                  <a:pt x="9840" y="750"/>
                </a:lnTo>
                <a:lnTo>
                  <a:pt x="9840" y="0"/>
                </a:lnTo>
                <a:close/>
              </a:path>
            </a:pathLst>
          </a:custGeom>
          <a:solidFill>
            <a:srgbClr val="012C7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TextBox 23">
            <a:extLst>
              <a:ext uri="{FF2B5EF4-FFF2-40B4-BE49-F238E27FC236}">
                <a16:creationId xmlns:a16="http://schemas.microsoft.com/office/drawing/2014/main" id="{2ACF55DB-3582-15C3-705B-76330C9C1C56}"/>
              </a:ext>
            </a:extLst>
          </p:cNvPr>
          <p:cNvSpPr txBox="1"/>
          <p:nvPr/>
        </p:nvSpPr>
        <p:spPr>
          <a:xfrm>
            <a:off x="2896913" y="5046915"/>
            <a:ext cx="8113986" cy="623248"/>
          </a:xfrm>
          <a:prstGeom prst="rect">
            <a:avLst/>
          </a:prstGeom>
          <a:noFill/>
        </p:spPr>
        <p:txBody>
          <a:bodyPr wrap="square" rtlCol="0">
            <a:spAutoFit/>
          </a:bodyPr>
          <a:lstStyle/>
          <a:p>
            <a:pPr marL="2540" marR="13335" algn="ctr">
              <a:spcBef>
                <a:spcPts val="310"/>
              </a:spcBef>
            </a:pPr>
            <a:r>
              <a:rPr lang="en-US" sz="1600" b="1" dirty="0">
                <a:solidFill>
                  <a:srgbClr val="FFFFFF"/>
                </a:solidFill>
                <a:effectLst/>
                <a:latin typeface="Roboto" panose="02000000000000000000" pitchFamily="2" charset="0"/>
                <a:ea typeface="Roboto" panose="02000000000000000000" pitchFamily="2" charset="0"/>
                <a:cs typeface="Roboto" panose="02000000000000000000" pitchFamily="2" charset="0"/>
              </a:rPr>
              <a:t>Data</a:t>
            </a:r>
            <a:r>
              <a:rPr lang="en-US" sz="1600" b="1" spc="-15"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b="1" spc="-10" dirty="0">
                <a:solidFill>
                  <a:srgbClr val="FFFFFF"/>
                </a:solidFill>
                <a:effectLst/>
                <a:latin typeface="Roboto" panose="02000000000000000000" pitchFamily="2" charset="0"/>
                <a:ea typeface="Roboto" panose="02000000000000000000" pitchFamily="2" charset="0"/>
                <a:cs typeface="Roboto" panose="02000000000000000000" pitchFamily="2" charset="0"/>
              </a:rPr>
              <a:t>Review (includes educator review)</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2540" marR="13970" algn="ctr">
              <a:spcBef>
                <a:spcPts val="310"/>
              </a:spcBef>
              <a:spcAft>
                <a:spcPts val="600"/>
              </a:spcAft>
            </a:pP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Field</a:t>
            </a:r>
            <a:r>
              <a:rPr lang="en-US" sz="1600" spc="-3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Test</a:t>
            </a:r>
            <a:r>
              <a:rPr lang="en-US" sz="1600" spc="-1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items</a:t>
            </a:r>
            <a:r>
              <a:rPr lang="en-US" sz="1600" spc="-1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are</a:t>
            </a:r>
            <a:r>
              <a:rPr lang="en-US" sz="1600" spc="-1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reviewed</a:t>
            </a:r>
            <a:r>
              <a:rPr lang="en-US" sz="1600" spc="-15"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for</a:t>
            </a:r>
            <a:r>
              <a:rPr lang="en-US" sz="1600" spc="-10" dirty="0">
                <a:solidFill>
                  <a:srgbClr val="FFFFFF"/>
                </a:solidFill>
                <a:effectLst/>
                <a:latin typeface="Roboto" panose="02000000000000000000" pitchFamily="2" charset="0"/>
                <a:ea typeface="Roboto" panose="02000000000000000000" pitchFamily="2" charset="0"/>
                <a:cs typeface="Roboto" panose="02000000000000000000" pitchFamily="2" charset="0"/>
              </a:rPr>
              <a:t> statistical performance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to</a:t>
            </a:r>
            <a:r>
              <a:rPr lang="en-US" sz="1600" spc="-15"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ensure</a:t>
            </a:r>
            <a:r>
              <a:rPr lang="en-US" sz="1600" spc="-15"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they</a:t>
            </a:r>
            <a:r>
              <a:rPr lang="en-US" sz="1600" spc="-2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sz="1600" dirty="0">
                <a:solidFill>
                  <a:srgbClr val="FFFFFF"/>
                </a:solidFill>
                <a:effectLst/>
                <a:latin typeface="Roboto" panose="02000000000000000000" pitchFamily="2" charset="0"/>
                <a:ea typeface="Roboto" panose="02000000000000000000" pitchFamily="2" charset="0"/>
                <a:cs typeface="Roboto" panose="02000000000000000000" pitchFamily="2" charset="0"/>
              </a:rPr>
              <a:t>are</a:t>
            </a:r>
            <a:r>
              <a:rPr lang="en-US" sz="1600" spc="-10" dirty="0">
                <a:solidFill>
                  <a:srgbClr val="FFFFFF"/>
                </a:solidFill>
                <a:effectLst/>
                <a:latin typeface="Roboto" panose="02000000000000000000" pitchFamily="2" charset="0"/>
                <a:ea typeface="Roboto" panose="02000000000000000000" pitchFamily="2" charset="0"/>
                <a:cs typeface="Roboto" panose="02000000000000000000" pitchFamily="2" charset="0"/>
              </a:rPr>
              <a:t> valid.</a:t>
            </a:r>
            <a:endParaRPr lang="en-US" sz="1600" dirty="0">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1564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A399-BB83-3594-4DA8-647CF950C599}"/>
              </a:ext>
            </a:extLst>
          </p:cNvPr>
          <p:cNvSpPr>
            <a:spLocks noGrp="1"/>
          </p:cNvSpPr>
          <p:nvPr>
            <p:ph type="title"/>
          </p:nvPr>
        </p:nvSpPr>
        <p:spPr>
          <a:xfrm>
            <a:off x="1066800" y="1237161"/>
            <a:ext cx="10058400" cy="587584"/>
          </a:xfrm>
        </p:spPr>
        <p:txBody>
          <a:bodyPr>
            <a:noAutofit/>
          </a:bodyPr>
          <a:lstStyle/>
          <a:p>
            <a:r>
              <a:rPr lang="en-US" sz="2200" dirty="0">
                <a:latin typeface="Montserrat" panose="00000500000000000000" pitchFamily="2" charset="0"/>
              </a:rPr>
              <a:t>AZELLA listening and Reading Passages Word Count and Lexile Ranges</a:t>
            </a:r>
          </a:p>
        </p:txBody>
      </p:sp>
      <p:pic>
        <p:nvPicPr>
          <p:cNvPr id="4" name="Content Placeholder 3">
            <a:extLst>
              <a:ext uri="{FF2B5EF4-FFF2-40B4-BE49-F238E27FC236}">
                <a16:creationId xmlns:a16="http://schemas.microsoft.com/office/drawing/2014/main" id="{EA092613-5C1C-B7EC-B156-A6A3E6E4AD2A}"/>
              </a:ext>
            </a:extLst>
          </p:cNvPr>
          <p:cNvPicPr>
            <a:picLocks noGrp="1" noChangeAspect="1"/>
          </p:cNvPicPr>
          <p:nvPr>
            <p:ph idx="1"/>
          </p:nvPr>
        </p:nvPicPr>
        <p:blipFill>
          <a:blip r:embed="rId3"/>
          <a:stretch>
            <a:fillRect/>
          </a:stretch>
        </p:blipFill>
        <p:spPr>
          <a:xfrm>
            <a:off x="10715107" y="5620839"/>
            <a:ext cx="1114342" cy="1015406"/>
          </a:xfrm>
          <a:prstGeom prst="rect">
            <a:avLst/>
          </a:prstGeom>
        </p:spPr>
      </p:pic>
      <p:graphicFrame>
        <p:nvGraphicFramePr>
          <p:cNvPr id="3" name="Table 2">
            <a:extLst>
              <a:ext uri="{FF2B5EF4-FFF2-40B4-BE49-F238E27FC236}">
                <a16:creationId xmlns:a16="http://schemas.microsoft.com/office/drawing/2014/main" id="{6DEEFD13-ED73-297F-B01C-5B02ADB03AB8}"/>
              </a:ext>
            </a:extLst>
          </p:cNvPr>
          <p:cNvGraphicFramePr>
            <a:graphicFrameLocks noGrp="1"/>
          </p:cNvGraphicFramePr>
          <p:nvPr>
            <p:extLst>
              <p:ext uri="{D42A27DB-BD31-4B8C-83A1-F6EECF244321}">
                <p14:modId xmlns:p14="http://schemas.microsoft.com/office/powerpoint/2010/main" val="1751616764"/>
              </p:ext>
            </p:extLst>
          </p:nvPr>
        </p:nvGraphicFramePr>
        <p:xfrm>
          <a:off x="1066800" y="2509787"/>
          <a:ext cx="4939364" cy="2525875"/>
        </p:xfrm>
        <a:graphic>
          <a:graphicData uri="http://schemas.openxmlformats.org/drawingml/2006/table">
            <a:tbl>
              <a:tblPr firstRow="1" firstCol="1" lastRow="1" lastCol="1" bandRow="1" bandCol="1"/>
              <a:tblGrid>
                <a:gridCol w="1098884">
                  <a:extLst>
                    <a:ext uri="{9D8B030D-6E8A-4147-A177-3AD203B41FA5}">
                      <a16:colId xmlns:a16="http://schemas.microsoft.com/office/drawing/2014/main" val="3667734732"/>
                    </a:ext>
                  </a:extLst>
                </a:gridCol>
                <a:gridCol w="2040555">
                  <a:extLst>
                    <a:ext uri="{9D8B030D-6E8A-4147-A177-3AD203B41FA5}">
                      <a16:colId xmlns:a16="http://schemas.microsoft.com/office/drawing/2014/main" val="419068003"/>
                    </a:ext>
                  </a:extLst>
                </a:gridCol>
                <a:gridCol w="1799925">
                  <a:extLst>
                    <a:ext uri="{9D8B030D-6E8A-4147-A177-3AD203B41FA5}">
                      <a16:colId xmlns:a16="http://schemas.microsoft.com/office/drawing/2014/main" val="3520210370"/>
                    </a:ext>
                  </a:extLst>
                </a:gridCol>
              </a:tblGrid>
              <a:tr h="315293">
                <a:tc gridSpan="3">
                  <a:txBody>
                    <a:bodyPr/>
                    <a:lstStyle/>
                    <a:p>
                      <a:pPr marL="0" marR="635">
                        <a:lnSpc>
                          <a:spcPts val="1240"/>
                        </a:lnSpc>
                        <a:spcBef>
                          <a:spcPts val="0"/>
                        </a:spcBef>
                        <a:spcAft>
                          <a:spcPts val="0"/>
                        </a:spcAft>
                      </a:pPr>
                      <a:r>
                        <a:rPr lang="en-US"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Word</a:t>
                      </a:r>
                      <a:r>
                        <a:rPr lang="en-US" sz="1800" b="1" spc="-4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Count</a:t>
                      </a:r>
                      <a:r>
                        <a:rPr lang="en-US" sz="1800" b="1" spc="-40" dirty="0">
                          <a:solidFill>
                            <a:srgbClr val="000000"/>
                          </a:solidFill>
                          <a:effectLst/>
                          <a:latin typeface="Roboto" panose="02000000000000000000" pitchFamily="2" charset="0"/>
                          <a:ea typeface="Roboto" panose="02000000000000000000" pitchFamily="2" charset="0"/>
                          <a:cs typeface="Roboto" panose="02000000000000000000" pitchFamily="2" charset="0"/>
                        </a:rPr>
                        <a:t> and Lexile </a:t>
                      </a:r>
                      <a:r>
                        <a:rPr lang="en-US"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Ranges</a:t>
                      </a:r>
                      <a:r>
                        <a:rPr lang="en-US" sz="1800" b="1" spc="-4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by</a:t>
                      </a:r>
                      <a:r>
                        <a:rPr lang="en-US" sz="1800" b="1" spc="-4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Grade</a:t>
                      </a:r>
                      <a:r>
                        <a:rPr lang="en-US" sz="1800" b="1" spc="-4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sz="1800" b="1" spc="-20" dirty="0">
                          <a:solidFill>
                            <a:srgbClr val="000000"/>
                          </a:solidFill>
                          <a:effectLst/>
                          <a:latin typeface="Roboto" panose="02000000000000000000" pitchFamily="2" charset="0"/>
                          <a:ea typeface="Roboto" panose="02000000000000000000" pitchFamily="2" charset="0"/>
                          <a:cs typeface="Roboto" panose="02000000000000000000" pitchFamily="2" charset="0"/>
                        </a:rPr>
                        <a:t>Level</a:t>
                      </a:r>
                      <a:endParaRPr lang="en-US" sz="18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4124683"/>
                  </a:ext>
                </a:extLst>
              </a:tr>
              <a:tr h="316470">
                <a:tc>
                  <a:txBody>
                    <a:bodyPr/>
                    <a:lstStyle/>
                    <a:p>
                      <a:pPr marL="0" marR="0" algn="ctr">
                        <a:lnSpc>
                          <a:spcPts val="1240"/>
                        </a:lnSpc>
                        <a:spcBef>
                          <a:spcPts val="5"/>
                        </a:spcBef>
                        <a:spcAft>
                          <a:spcPts val="0"/>
                        </a:spcAft>
                      </a:pPr>
                      <a:r>
                        <a:rPr lang="en-US" sz="1600" b="1" dirty="0">
                          <a:effectLst/>
                          <a:latin typeface="Roboto" panose="02000000000000000000" pitchFamily="2" charset="0"/>
                          <a:ea typeface="Roboto" panose="02000000000000000000" pitchFamily="2" charset="0"/>
                          <a:cs typeface="Roboto" panose="02000000000000000000" pitchFamily="2" charset="0"/>
                        </a:rPr>
                        <a:t>Grade</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5"/>
                        </a:spcBef>
                        <a:spcAft>
                          <a:spcPts val="0"/>
                        </a:spcAft>
                      </a:pPr>
                      <a:r>
                        <a:rPr lang="en-US" sz="1600" b="1" spc="-10">
                          <a:effectLst/>
                          <a:latin typeface="Roboto" panose="02000000000000000000" pitchFamily="2" charset="0"/>
                          <a:ea typeface="Roboto" panose="02000000000000000000" pitchFamily="2" charset="0"/>
                          <a:cs typeface="Roboto" panose="02000000000000000000" pitchFamily="2" charset="0"/>
                        </a:rPr>
                        <a:t>Word Count Range</a:t>
                      </a:r>
                      <a:endParaRPr lang="en-US" sz="16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0" algn="ctr">
                        <a:lnSpc>
                          <a:spcPts val="1240"/>
                        </a:lnSpc>
                        <a:spcBef>
                          <a:spcPts val="5"/>
                        </a:spcBef>
                        <a:spcAft>
                          <a:spcPts val="0"/>
                        </a:spcAft>
                      </a:pPr>
                      <a:r>
                        <a:rPr lang="en-US" sz="1600" b="1" spc="-10" dirty="0">
                          <a:effectLst/>
                          <a:latin typeface="Roboto" panose="02000000000000000000" pitchFamily="2" charset="0"/>
                          <a:ea typeface="Roboto" panose="02000000000000000000" pitchFamily="2" charset="0"/>
                          <a:cs typeface="Roboto" panose="02000000000000000000" pitchFamily="2" charset="0"/>
                        </a:rPr>
                        <a:t>Lexile Range</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007495"/>
                  </a:ext>
                </a:extLst>
              </a:tr>
              <a:tr h="316470">
                <a:tc>
                  <a:txBody>
                    <a:bodyPr/>
                    <a:lstStyle/>
                    <a:p>
                      <a:pPr marL="0" marR="0" algn="ctr">
                        <a:lnSpc>
                          <a:spcPts val="1240"/>
                        </a:lnSpc>
                        <a:spcBef>
                          <a:spcPts val="5"/>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7150" algn="ctr">
                        <a:lnSpc>
                          <a:spcPts val="1240"/>
                        </a:lnSpc>
                        <a:spcBef>
                          <a:spcPts val="5"/>
                        </a:spcBef>
                        <a:spcAft>
                          <a:spcPts val="0"/>
                        </a:spcAft>
                      </a:pPr>
                      <a:r>
                        <a:rPr lang="en-US" sz="1600" spc="-10">
                          <a:effectLst/>
                          <a:latin typeface="Roboto" panose="02000000000000000000" pitchFamily="2" charset="0"/>
                          <a:ea typeface="Roboto" panose="02000000000000000000" pitchFamily="2" charset="0"/>
                          <a:cs typeface="Roboto" panose="02000000000000000000" pitchFamily="2" charset="0"/>
                        </a:rPr>
                        <a:t>40–60</a:t>
                      </a:r>
                      <a:endParaRPr lang="en-US" sz="16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5"/>
                        </a:spcBef>
                        <a:spcAft>
                          <a:spcPts val="0"/>
                        </a:spcAft>
                      </a:pPr>
                      <a:r>
                        <a:rPr lang="en-US" sz="1600" spc="-10">
                          <a:effectLst/>
                          <a:latin typeface="Roboto" panose="02000000000000000000" pitchFamily="2" charset="0"/>
                          <a:ea typeface="Roboto" panose="02000000000000000000" pitchFamily="2" charset="0"/>
                          <a:cs typeface="Roboto" panose="02000000000000000000" pitchFamily="2" charset="0"/>
                        </a:rPr>
                        <a:t>NA</a:t>
                      </a:r>
                      <a:endParaRPr lang="en-US" sz="16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265684"/>
                  </a:ext>
                </a:extLst>
              </a:tr>
              <a:tr h="315293">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spc="-10">
                          <a:effectLst/>
                          <a:latin typeface="Roboto" panose="02000000000000000000" pitchFamily="2" charset="0"/>
                          <a:ea typeface="Roboto" panose="02000000000000000000" pitchFamily="2" charset="0"/>
                          <a:cs typeface="Roboto" panose="02000000000000000000" pitchFamily="2" charset="0"/>
                        </a:rPr>
                        <a:t>75–85</a:t>
                      </a:r>
                      <a:endParaRPr lang="en-US" sz="16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spc="-10" dirty="0">
                          <a:effectLst/>
                          <a:latin typeface="Roboto" panose="02000000000000000000" pitchFamily="2" charset="0"/>
                          <a:ea typeface="Roboto" panose="02000000000000000000" pitchFamily="2" charset="0"/>
                          <a:cs typeface="Roboto" panose="02000000000000000000" pitchFamily="2" charset="0"/>
                        </a:rPr>
                        <a:t>NA</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594839"/>
                  </a:ext>
                </a:extLst>
              </a:tr>
              <a:tr h="315293">
                <a:tc>
                  <a:txBody>
                    <a:bodyPr/>
                    <a:lstStyle/>
                    <a:p>
                      <a:pPr marL="0" marR="0" algn="ctr">
                        <a:lnSpc>
                          <a:spcPts val="1240"/>
                        </a:lnSpc>
                        <a:spcBef>
                          <a:spcPts val="0"/>
                        </a:spcBef>
                        <a:spcAft>
                          <a:spcPts val="0"/>
                        </a:spcAft>
                      </a:pPr>
                      <a:r>
                        <a:rPr lang="en-US" sz="1600">
                          <a:effectLst/>
                          <a:latin typeface="Roboto" panose="02000000000000000000" pitchFamily="2" charset="0"/>
                          <a:ea typeface="Roboto" panose="02000000000000000000" pitchFamily="2" charset="0"/>
                          <a:cs typeface="Roboto" panose="02000000000000000000" pitchFamily="2" charset="0"/>
                        </a:rPr>
                        <a:t>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spc="-10" dirty="0">
                          <a:effectLst/>
                          <a:latin typeface="Roboto" panose="02000000000000000000" pitchFamily="2" charset="0"/>
                          <a:ea typeface="Roboto" panose="02000000000000000000" pitchFamily="2" charset="0"/>
                          <a:cs typeface="Roboto" panose="02000000000000000000" pitchFamily="2" charset="0"/>
                        </a:rPr>
                        <a:t>100–125</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spc="-10">
                          <a:effectLst/>
                          <a:latin typeface="Roboto" panose="02000000000000000000" pitchFamily="2" charset="0"/>
                          <a:ea typeface="Roboto" panose="02000000000000000000" pitchFamily="2" charset="0"/>
                          <a:cs typeface="Roboto" panose="02000000000000000000" pitchFamily="2" charset="0"/>
                        </a:rPr>
                        <a:t>350-750L</a:t>
                      </a:r>
                      <a:endParaRPr lang="en-US" sz="16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610941"/>
                  </a:ext>
                </a:extLst>
              </a:tr>
              <a:tr h="315293">
                <a:tc>
                  <a:txBody>
                    <a:bodyPr/>
                    <a:lstStyle/>
                    <a:p>
                      <a:pPr marL="0" marR="0" algn="ctr">
                        <a:lnSpc>
                          <a:spcPts val="1240"/>
                        </a:lnSpc>
                        <a:spcBef>
                          <a:spcPts val="0"/>
                        </a:spcBef>
                        <a:spcAft>
                          <a:spcPts val="0"/>
                        </a:spcAft>
                      </a:pPr>
                      <a:r>
                        <a:rPr lang="en-US" sz="1600">
                          <a:effectLst/>
                          <a:latin typeface="Roboto" panose="02000000000000000000" pitchFamily="2" charset="0"/>
                          <a:ea typeface="Roboto" panose="02000000000000000000" pitchFamily="2" charset="0"/>
                          <a:cs typeface="Roboto" panose="02000000000000000000" pitchFamily="2" charset="0"/>
                        </a:rPr>
                        <a:t>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7150" algn="ctr">
                        <a:lnSpc>
                          <a:spcPts val="1240"/>
                        </a:lnSpc>
                        <a:spcBef>
                          <a:spcPts val="0"/>
                        </a:spcBef>
                        <a:spcAft>
                          <a:spcPts val="0"/>
                        </a:spcAft>
                      </a:pPr>
                      <a:r>
                        <a:rPr lang="en-US" sz="1600" spc="-10" dirty="0">
                          <a:effectLst/>
                          <a:latin typeface="Roboto" panose="02000000000000000000" pitchFamily="2" charset="0"/>
                          <a:ea typeface="Roboto" panose="02000000000000000000" pitchFamily="2" charset="0"/>
                          <a:cs typeface="Roboto" panose="02000000000000000000" pitchFamily="2" charset="0"/>
                        </a:rPr>
                        <a:t>175–225</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spc="-10">
                          <a:effectLst/>
                          <a:latin typeface="Roboto" panose="02000000000000000000" pitchFamily="2" charset="0"/>
                          <a:ea typeface="Roboto" panose="02000000000000000000" pitchFamily="2" charset="0"/>
                          <a:cs typeface="Roboto" panose="02000000000000000000" pitchFamily="2" charset="0"/>
                        </a:rPr>
                        <a:t>720-850L</a:t>
                      </a:r>
                      <a:endParaRPr lang="en-US" sz="16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72911"/>
                  </a:ext>
                </a:extLst>
              </a:tr>
              <a:tr h="315293">
                <a:tc>
                  <a:txBody>
                    <a:bodyPr/>
                    <a:lstStyle/>
                    <a:p>
                      <a:pPr marL="0" marR="0" algn="ctr">
                        <a:lnSpc>
                          <a:spcPts val="1240"/>
                        </a:lnSpc>
                        <a:spcBef>
                          <a:spcPts val="0"/>
                        </a:spcBef>
                        <a:spcAft>
                          <a:spcPts val="0"/>
                        </a:spcAft>
                      </a:pPr>
                      <a:r>
                        <a:rPr lang="en-US" sz="1600">
                          <a:effectLst/>
                          <a:latin typeface="Roboto" panose="02000000000000000000" pitchFamily="2" charset="0"/>
                          <a:ea typeface="Roboto" panose="02000000000000000000" pitchFamily="2" charset="0"/>
                          <a:cs typeface="Roboto" panose="02000000000000000000" pitchFamily="2" charset="0"/>
                        </a:rPr>
                        <a:t>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spc="-10" dirty="0">
                          <a:effectLst/>
                          <a:latin typeface="Roboto" panose="02000000000000000000" pitchFamily="2" charset="0"/>
                          <a:ea typeface="Roboto" panose="02000000000000000000" pitchFamily="2" charset="0"/>
                          <a:cs typeface="Roboto" panose="02000000000000000000" pitchFamily="2" charset="0"/>
                        </a:rPr>
                        <a:t>200–275</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spc="-10" dirty="0">
                          <a:effectLst/>
                          <a:latin typeface="Roboto" panose="02000000000000000000" pitchFamily="2" charset="0"/>
                          <a:ea typeface="Roboto" panose="02000000000000000000" pitchFamily="2" charset="0"/>
                          <a:cs typeface="Roboto" panose="02000000000000000000" pitchFamily="2" charset="0"/>
                        </a:rPr>
                        <a:t>860-1010L</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687118"/>
                  </a:ext>
                </a:extLst>
              </a:tr>
              <a:tr h="316470">
                <a:tc>
                  <a:txBody>
                    <a:bodyPr/>
                    <a:lstStyle/>
                    <a:p>
                      <a:pPr marL="0" marR="0" algn="ctr">
                        <a:lnSpc>
                          <a:spcPts val="1245"/>
                        </a:lnSpc>
                        <a:spcBef>
                          <a:spcPts val="0"/>
                        </a:spcBef>
                        <a:spcAft>
                          <a:spcPts val="0"/>
                        </a:spcAft>
                      </a:pPr>
                      <a:r>
                        <a:rPr lang="en-US" sz="1600">
                          <a:effectLst/>
                          <a:latin typeface="Roboto" panose="02000000000000000000" pitchFamily="2" charset="0"/>
                          <a:ea typeface="Roboto" panose="02000000000000000000" pitchFamily="2" charset="0"/>
                          <a:cs typeface="Roboto" panose="02000000000000000000" pitchFamily="2" charset="0"/>
                        </a:rPr>
                        <a:t>9­–12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5"/>
                        </a:lnSpc>
                        <a:spcBef>
                          <a:spcPts val="0"/>
                        </a:spcBef>
                        <a:spcAft>
                          <a:spcPts val="0"/>
                        </a:spcAft>
                      </a:pPr>
                      <a:r>
                        <a:rPr lang="en-US" sz="1600" spc="-10">
                          <a:effectLst/>
                          <a:latin typeface="Roboto" panose="02000000000000000000" pitchFamily="2" charset="0"/>
                          <a:ea typeface="Roboto" panose="02000000000000000000" pitchFamily="2" charset="0"/>
                          <a:cs typeface="Roboto" panose="02000000000000000000" pitchFamily="2" charset="0"/>
                        </a:rPr>
                        <a:t>250–300</a:t>
                      </a:r>
                      <a:endParaRPr lang="en-US" sz="16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5"/>
                        </a:lnSpc>
                        <a:spcBef>
                          <a:spcPts val="0"/>
                        </a:spcBef>
                        <a:spcAft>
                          <a:spcPts val="0"/>
                        </a:spcAft>
                      </a:pPr>
                      <a:r>
                        <a:rPr lang="en-US" sz="1600" spc="-10" dirty="0">
                          <a:effectLst/>
                          <a:latin typeface="Roboto" panose="02000000000000000000" pitchFamily="2" charset="0"/>
                          <a:ea typeface="Roboto" panose="02000000000000000000" pitchFamily="2" charset="0"/>
                          <a:cs typeface="Roboto" panose="02000000000000000000" pitchFamily="2" charset="0"/>
                        </a:rPr>
                        <a:t>1000-1200L</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579281"/>
                  </a:ext>
                </a:extLst>
              </a:tr>
            </a:tbl>
          </a:graphicData>
        </a:graphic>
      </p:graphicFrame>
      <p:graphicFrame>
        <p:nvGraphicFramePr>
          <p:cNvPr id="7" name="Table 6">
            <a:extLst>
              <a:ext uri="{FF2B5EF4-FFF2-40B4-BE49-F238E27FC236}">
                <a16:creationId xmlns:a16="http://schemas.microsoft.com/office/drawing/2014/main" id="{054F07B3-B8E6-A1CE-CD66-E7B4F20866F4}"/>
              </a:ext>
            </a:extLst>
          </p:cNvPr>
          <p:cNvGraphicFramePr>
            <a:graphicFrameLocks noGrp="1"/>
          </p:cNvGraphicFramePr>
          <p:nvPr>
            <p:extLst>
              <p:ext uri="{D42A27DB-BD31-4B8C-83A1-F6EECF244321}">
                <p14:modId xmlns:p14="http://schemas.microsoft.com/office/powerpoint/2010/main" val="1545525912"/>
              </p:ext>
            </p:extLst>
          </p:nvPr>
        </p:nvGraphicFramePr>
        <p:xfrm>
          <a:off x="7313600" y="2536935"/>
          <a:ext cx="3336984" cy="2371713"/>
        </p:xfrm>
        <a:graphic>
          <a:graphicData uri="http://schemas.openxmlformats.org/drawingml/2006/table">
            <a:tbl>
              <a:tblPr firstRow="1" firstCol="1" lastRow="1" lastCol="1" bandRow="1" bandCol="1"/>
              <a:tblGrid>
                <a:gridCol w="1563989">
                  <a:extLst>
                    <a:ext uri="{9D8B030D-6E8A-4147-A177-3AD203B41FA5}">
                      <a16:colId xmlns:a16="http://schemas.microsoft.com/office/drawing/2014/main" val="25524114"/>
                    </a:ext>
                  </a:extLst>
                </a:gridCol>
                <a:gridCol w="1772995">
                  <a:extLst>
                    <a:ext uri="{9D8B030D-6E8A-4147-A177-3AD203B41FA5}">
                      <a16:colId xmlns:a16="http://schemas.microsoft.com/office/drawing/2014/main" val="3076917797"/>
                    </a:ext>
                  </a:extLst>
                </a:gridCol>
              </a:tblGrid>
              <a:tr h="349787">
                <a:tc gridSpan="2">
                  <a:txBody>
                    <a:bodyPr/>
                    <a:lstStyle/>
                    <a:p>
                      <a:pPr marL="0" marR="635" algn="l" defTabSz="914400" rtl="0" eaLnBrk="1" latinLnBrk="0" hangingPunct="1">
                        <a:lnSpc>
                          <a:spcPts val="1240"/>
                        </a:lnSpc>
                        <a:spcBef>
                          <a:spcPts val="0"/>
                        </a:spcBef>
                        <a:spcAft>
                          <a:spcPts val="0"/>
                        </a:spcAft>
                      </a:pPr>
                      <a:r>
                        <a:rPr lang="en-US" sz="1600" b="1"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 Word Count Ranges by Grade Level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L="0" marR="635" algn="l" defTabSz="914400" rtl="0" eaLnBrk="1" latinLnBrk="0" hangingPunct="1">
                        <a:lnSpc>
                          <a:spcPts val="1240"/>
                        </a:lnSpc>
                        <a:spcBef>
                          <a:spcPts val="0"/>
                        </a:spcBef>
                        <a:spcAft>
                          <a:spcPts val="0"/>
                        </a:spcAft>
                      </a:pPr>
                      <a:endParaRPr lang="en-US" sz="1800" b="1" kern="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3687318"/>
                  </a:ext>
                </a:extLst>
              </a:tr>
              <a:tr h="309820">
                <a:tc>
                  <a:txBody>
                    <a:bodyPr/>
                    <a:lstStyle/>
                    <a:p>
                      <a:pPr marL="0" marR="0" algn="ctr">
                        <a:lnSpc>
                          <a:spcPts val="1240"/>
                        </a:lnSpc>
                        <a:spcBef>
                          <a:spcPts val="0"/>
                        </a:spcBef>
                        <a:spcAft>
                          <a:spcPts val="0"/>
                        </a:spcAft>
                      </a:pPr>
                      <a:r>
                        <a:rPr lang="en-US" sz="1600" b="1" dirty="0">
                          <a:effectLst/>
                          <a:latin typeface="Roboto" panose="02000000000000000000" pitchFamily="2" charset="0"/>
                          <a:ea typeface="Roboto" panose="02000000000000000000" pitchFamily="2" charset="0"/>
                          <a:cs typeface="Roboto" panose="02000000000000000000" pitchFamily="2" charset="0"/>
                        </a:rPr>
                        <a:t>Grade</a:t>
                      </a:r>
                      <a:r>
                        <a:rPr lang="en-US" sz="1600" b="1" spc="-45" dirty="0">
                          <a:effectLst/>
                          <a:latin typeface="Roboto" panose="02000000000000000000" pitchFamily="2" charset="0"/>
                          <a:ea typeface="Roboto" panose="02000000000000000000" pitchFamily="2" charset="0"/>
                          <a:cs typeface="Roboto" panose="02000000000000000000" pitchFamily="2" charset="0"/>
                        </a:rPr>
                        <a:t> </a:t>
                      </a:r>
                      <a:r>
                        <a:rPr lang="en-US" sz="1600" b="1" spc="-10" dirty="0">
                          <a:effectLst/>
                          <a:latin typeface="Roboto" panose="02000000000000000000" pitchFamily="2" charset="0"/>
                          <a:ea typeface="Roboto" panose="02000000000000000000" pitchFamily="2" charset="0"/>
                          <a:cs typeface="Roboto" panose="02000000000000000000" pitchFamily="2" charset="0"/>
                        </a:rPr>
                        <a:t>Level</a:t>
                      </a:r>
                      <a:endParaRPr lang="en-US" sz="16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ts val="1240"/>
                        </a:lnSpc>
                        <a:spcBef>
                          <a:spcPts val="0"/>
                        </a:spcBef>
                        <a:spcAft>
                          <a:spcPts val="0"/>
                        </a:spcAft>
                      </a:pPr>
                      <a:r>
                        <a:rPr lang="en-US" sz="1600" b="1"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Words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335193"/>
                  </a:ext>
                </a:extLst>
              </a:tr>
              <a:tr h="287383">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30-50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602155"/>
                  </a:ext>
                </a:extLst>
              </a:tr>
              <a:tr h="262999">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40-100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667743"/>
                  </a:ext>
                </a:extLst>
              </a:tr>
              <a:tr h="289125">
                <a:tc>
                  <a:txBody>
                    <a:bodyPr/>
                    <a:lstStyle/>
                    <a:p>
                      <a:pPr marL="0" marR="0" algn="ctr">
                        <a:lnSpc>
                          <a:spcPts val="1240"/>
                        </a:lnSpc>
                        <a:spcBef>
                          <a:spcPts val="5"/>
                        </a:spcBef>
                        <a:spcAft>
                          <a:spcPts val="0"/>
                        </a:spcAft>
                      </a:pPr>
                      <a:r>
                        <a:rPr lang="en-US" sz="1600">
                          <a:effectLst/>
                          <a:latin typeface="Roboto" panose="02000000000000000000" pitchFamily="2" charset="0"/>
                          <a:ea typeface="Roboto" panose="02000000000000000000" pitchFamily="2" charset="0"/>
                          <a:cs typeface="Roboto" panose="02000000000000000000" pitchFamily="2" charset="0"/>
                        </a:rPr>
                        <a:t>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5"/>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60-135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705620"/>
                  </a:ext>
                </a:extLst>
              </a:tr>
              <a:tr h="278675">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60-250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511788"/>
                  </a:ext>
                </a:extLst>
              </a:tr>
              <a:tr h="289124">
                <a:tc>
                  <a:txBody>
                    <a:bodyPr/>
                    <a:lstStyle/>
                    <a:p>
                      <a:pPr marL="0" marR="0" algn="ctr">
                        <a:lnSpc>
                          <a:spcPts val="1240"/>
                        </a:lnSpc>
                        <a:spcBef>
                          <a:spcPts val="0"/>
                        </a:spcBef>
                        <a:spcAft>
                          <a:spcPts val="0"/>
                        </a:spcAft>
                      </a:pPr>
                      <a:r>
                        <a:rPr lang="en-US" sz="1600">
                          <a:effectLst/>
                          <a:latin typeface="Roboto" panose="02000000000000000000" pitchFamily="2" charset="0"/>
                          <a:ea typeface="Roboto" panose="02000000000000000000" pitchFamily="2" charset="0"/>
                          <a:cs typeface="Roboto" panose="02000000000000000000" pitchFamily="2" charset="0"/>
                        </a:rPr>
                        <a:t>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60-300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263359"/>
                  </a:ext>
                </a:extLst>
              </a:tr>
              <a:tr h="304800">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9­–12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40"/>
                        </a:lnSpc>
                        <a:spcBef>
                          <a:spcPts val="0"/>
                        </a:spcBef>
                        <a:spcAft>
                          <a:spcPts val="0"/>
                        </a:spcAft>
                      </a:pPr>
                      <a:r>
                        <a:rPr lang="en-US" sz="1600" dirty="0">
                          <a:effectLst/>
                          <a:latin typeface="Roboto" panose="02000000000000000000" pitchFamily="2" charset="0"/>
                          <a:ea typeface="Roboto" panose="02000000000000000000" pitchFamily="2" charset="0"/>
                          <a:cs typeface="Roboto" panose="02000000000000000000" pitchFamily="2" charset="0"/>
                        </a:rPr>
                        <a:t>60-300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155311"/>
                  </a:ext>
                </a:extLst>
              </a:tr>
            </a:tbl>
          </a:graphicData>
        </a:graphic>
      </p:graphicFrame>
      <p:sp>
        <p:nvSpPr>
          <p:cNvPr id="8" name="TextBox 7">
            <a:extLst>
              <a:ext uri="{FF2B5EF4-FFF2-40B4-BE49-F238E27FC236}">
                <a16:creationId xmlns:a16="http://schemas.microsoft.com/office/drawing/2014/main" id="{FE72FD65-08F2-021A-4FED-9D1B590AECF1}"/>
              </a:ext>
            </a:extLst>
          </p:cNvPr>
          <p:cNvSpPr txBox="1"/>
          <p:nvPr/>
        </p:nvSpPr>
        <p:spPr>
          <a:xfrm>
            <a:off x="2307771" y="2025440"/>
            <a:ext cx="2891246" cy="369332"/>
          </a:xfrm>
          <a:prstGeom prst="rect">
            <a:avLst/>
          </a:prstGeom>
          <a:noFill/>
        </p:spPr>
        <p:txBody>
          <a:bodyPr wrap="square" rtlCol="0">
            <a:spAutoFit/>
          </a:bodyPr>
          <a:lstStyle/>
          <a:p>
            <a:r>
              <a:rPr lang="en-US" b="1" dirty="0">
                <a:solidFill>
                  <a:srgbClr val="002D72"/>
                </a:solidFill>
                <a:latin typeface="Montserrat" panose="00000500000000000000" pitchFamily="2" charset="0"/>
                <a:ea typeface="Roboto" panose="02000000000000000000" pitchFamily="2" charset="0"/>
                <a:cs typeface="Roboto" panose="02000000000000000000" pitchFamily="2" charset="0"/>
              </a:rPr>
              <a:t>Reading Passages </a:t>
            </a:r>
          </a:p>
        </p:txBody>
      </p:sp>
      <p:sp>
        <p:nvSpPr>
          <p:cNvPr id="9" name="TextBox 8">
            <a:extLst>
              <a:ext uri="{FF2B5EF4-FFF2-40B4-BE49-F238E27FC236}">
                <a16:creationId xmlns:a16="http://schemas.microsoft.com/office/drawing/2014/main" id="{BCFAF255-C200-444D-7B41-B7A8ABEBCE4E}"/>
              </a:ext>
            </a:extLst>
          </p:cNvPr>
          <p:cNvSpPr txBox="1"/>
          <p:nvPr/>
        </p:nvSpPr>
        <p:spPr>
          <a:xfrm>
            <a:off x="7759338" y="2058478"/>
            <a:ext cx="2891246" cy="369332"/>
          </a:xfrm>
          <a:prstGeom prst="rect">
            <a:avLst/>
          </a:prstGeom>
          <a:noFill/>
        </p:spPr>
        <p:txBody>
          <a:bodyPr wrap="square" rtlCol="0">
            <a:spAutoFit/>
          </a:bodyPr>
          <a:lstStyle/>
          <a:p>
            <a:r>
              <a:rPr lang="en-US" b="1" dirty="0">
                <a:solidFill>
                  <a:srgbClr val="002D72"/>
                </a:solidFill>
                <a:latin typeface="Montserrat" panose="00000500000000000000" pitchFamily="2" charset="0"/>
                <a:ea typeface="Roboto" panose="02000000000000000000" pitchFamily="2" charset="0"/>
                <a:cs typeface="Roboto" panose="02000000000000000000" pitchFamily="2" charset="0"/>
              </a:rPr>
              <a:t>Listening Passages </a:t>
            </a:r>
          </a:p>
        </p:txBody>
      </p:sp>
    </p:spTree>
    <p:extLst>
      <p:ext uri="{BB962C8B-B14F-4D97-AF65-F5344CB8AC3E}">
        <p14:creationId xmlns:p14="http://schemas.microsoft.com/office/powerpoint/2010/main" val="2432156611"/>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9ac7c7-1a2e-46bd-a988-685139f8f258" xsi:nil="true"/>
    <lcf76f155ced4ddcb4097134ff3c332f xmlns="a4dfd924-02c8-402c-98c2-19747c65467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7" ma:contentTypeDescription="Create a new document." ma:contentTypeScope="" ma:versionID="92076e29f623cf5e842a8ffb09f608cc">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88427bdd26fa15f1098e7f93a49ee623"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8DBE60-92F0-49A6-BCF6-EE1C429CA880}">
  <ds:schemaRefs>
    <ds:schemaRef ds:uri="http://schemas.microsoft.com/office/2006/metadata/properties"/>
    <ds:schemaRef ds:uri="http://schemas.microsoft.com/office/infopath/2007/PartnerControls"/>
    <ds:schemaRef ds:uri="f69ac7c7-1a2e-46bd-a988-685139f8f258"/>
    <ds:schemaRef ds:uri="a4dfd924-02c8-402c-98c2-19747c654676"/>
  </ds:schemaRefs>
</ds:datastoreItem>
</file>

<file path=customXml/itemProps2.xml><?xml version="1.0" encoding="utf-8"?>
<ds:datastoreItem xmlns:ds="http://schemas.openxmlformats.org/officeDocument/2006/customXml" ds:itemID="{976EDF5F-3D2C-40E4-906A-6C55E58E4173}">
  <ds:schemaRefs>
    <ds:schemaRef ds:uri="http://schemas.microsoft.com/sharepoint/v3/contenttype/forms"/>
  </ds:schemaRefs>
</ds:datastoreItem>
</file>

<file path=customXml/itemProps3.xml><?xml version="1.0" encoding="utf-8"?>
<ds:datastoreItem xmlns:ds="http://schemas.openxmlformats.org/officeDocument/2006/customXml" ds:itemID="{A0348CDC-53DE-4926-A024-F4BAE69C0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fd924-02c8-402c-98c2-19747c654676"/>
    <ds:schemaRef ds:uri="706439f8-ebba-4ce4-b958-803c1eb9b874"/>
    <ds:schemaRef ds:uri="f69ac7c7-1a2e-46bd-a988-685139f8f2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8724</TotalTime>
  <Words>1279</Words>
  <Application>Microsoft Office PowerPoint</Application>
  <PresentationFormat>Widescreen</PresentationFormat>
  <Paragraphs>194</Paragraphs>
  <Slides>22</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Arial</vt:lpstr>
      <vt:lpstr>Calibri</vt:lpstr>
      <vt:lpstr>Calibri Light</vt:lpstr>
      <vt:lpstr>Montserrat</vt:lpstr>
      <vt:lpstr>Raleway</vt:lpstr>
      <vt:lpstr>Raleway heavy</vt:lpstr>
      <vt:lpstr>Roboto</vt:lpstr>
      <vt:lpstr>The Hand Extrablack</vt:lpstr>
      <vt:lpstr>Times New Roman</vt:lpstr>
      <vt:lpstr>Wingdings</vt:lpstr>
      <vt:lpstr>RetrospectVTI</vt:lpstr>
      <vt:lpstr>ADE PPT_template</vt:lpstr>
      <vt:lpstr>Office Theme</vt:lpstr>
      <vt:lpstr>Friday Focus Webinar #2: New AZELLA Item specifications </vt:lpstr>
      <vt:lpstr>Welcome to Webinar #2: New AZELLA Item specifications</vt:lpstr>
      <vt:lpstr>Welcome to Webinar #2: New AZELLA Item specifications</vt:lpstr>
      <vt:lpstr>Navigating the AZElla  item specification documents </vt:lpstr>
      <vt:lpstr>definition</vt:lpstr>
      <vt:lpstr>Contents </vt:lpstr>
      <vt:lpstr>Item Types and descriptions</vt:lpstr>
      <vt:lpstr>Item Development Process </vt:lpstr>
      <vt:lpstr>AZELLA listening and Reading Passages Word Count and Lexile Ranges</vt:lpstr>
      <vt:lpstr>PowerPoint Presentation</vt:lpstr>
      <vt:lpstr>PowerPoint Presentation</vt:lpstr>
      <vt:lpstr>PowerPoint Presentation</vt:lpstr>
      <vt:lpstr>Terms used and supports across grades</vt:lpstr>
      <vt:lpstr>AZELLA Sample Tests</vt:lpstr>
      <vt:lpstr>Potential applications of the azella item specifications </vt:lpstr>
      <vt:lpstr>Applications and Resources</vt:lpstr>
      <vt:lpstr>Ideas and Templates to Develop Items –Grade 1</vt:lpstr>
      <vt:lpstr>PowerPoint Presentation</vt:lpstr>
      <vt:lpstr>Questions and considerations to create an  English language classroom test</vt:lpstr>
      <vt:lpstr>Spring 2024 Reassessment -Kindergarten and Grade 1 Speaking Test (Unit 5)</vt:lpstr>
      <vt:lpstr>Questions?</vt:lpstr>
      <vt:lpstr>THANK YOU!</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Lisa</dc:creator>
  <cp:lastModifiedBy>Middlebrook, Candis</cp:lastModifiedBy>
  <cp:revision>23</cp:revision>
  <cp:lastPrinted>2023-02-27T20:50:02Z</cp:lastPrinted>
  <dcterms:created xsi:type="dcterms:W3CDTF">2022-11-14T23:16:01Z</dcterms:created>
  <dcterms:modified xsi:type="dcterms:W3CDTF">2023-09-29T22:26:44Z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0x010100D30E2DDCE283454682725F4DE82A89BD</vt:lpwstr>
  </property>
  <property fmtid="{D5CDD505-2E9C-101B-9397-08002B2CF9AE}" pid="3" name="MediaServiceImageTags">
    <vt:lpwstr/>
  </property>
</Properties>
</file>