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3761" r:id="rId4"/>
    <p:sldMasterId id="2147483798" r:id="rId5"/>
  </p:sldMasterIdLst>
  <p:notesMasterIdLst>
    <p:notesMasterId r:id="rId23"/>
  </p:notesMasterIdLst>
  <p:sldIdLst>
    <p:sldId id="272" r:id="rId6"/>
    <p:sldId id="836" r:id="rId7"/>
    <p:sldId id="837" r:id="rId8"/>
    <p:sldId id="283" r:id="rId9"/>
    <p:sldId id="281" r:id="rId10"/>
    <p:sldId id="846" r:id="rId11"/>
    <p:sldId id="838" r:id="rId12"/>
    <p:sldId id="839" r:id="rId13"/>
    <p:sldId id="845" r:id="rId14"/>
    <p:sldId id="847" r:id="rId15"/>
    <p:sldId id="842" r:id="rId16"/>
    <p:sldId id="844" r:id="rId17"/>
    <p:sldId id="843" r:id="rId18"/>
    <p:sldId id="841" r:id="rId19"/>
    <p:sldId id="840"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 id="{50885C99-16CC-85AB-0D05-C502F41FEF37}" name="Spangenberg, Bethany" initials="SB" userId="S::Bethany.Spangenberg@azed.gov::a41e9839-87cf-41d0-b7b7-8b79cfb487f3" providerId="AD"/>
  <p188:author id="{9C43ED9E-164E-8B4C-42B9-177BDD1100EF}" name="Sabiha Klepk" initials="SK" userId="S::Sabiha.Klepk@azed.gov::06c5fec1-5a26-49d5-a433-9a66135e0611" providerId="AD"/>
  <p188:author id="{4822F7A1-3949-5B64-8B95-B4F45B46230C}" name="Ahumada, Audra" initials="AA" userId="S::audra.ahumada@azed.gov::72056b32-8706-4619-a11a-0655e412a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48"/>
    <a:srgbClr val="002D72"/>
    <a:srgbClr val="CB601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75" autoAdjust="0"/>
    <p:restoredTop sz="94660"/>
  </p:normalViewPr>
  <p:slideViewPr>
    <p:cSldViewPr snapToGrid="0">
      <p:cViewPr varScale="1">
        <p:scale>
          <a:sx n="62" d="100"/>
          <a:sy n="62" d="100"/>
        </p:scale>
        <p:origin x="7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1EDB-C498-496B-8A66-93A5F9EA6A04}"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DBC0-D055-41DC-BD7F-75C8C5D30275}" type="slidenum">
              <a:rPr lang="en-US" smtClean="0"/>
              <a:t>‹#›</a:t>
            </a:fld>
            <a:endParaRPr lang="en-US"/>
          </a:p>
        </p:txBody>
      </p:sp>
    </p:spTree>
    <p:extLst>
      <p:ext uri="{BB962C8B-B14F-4D97-AF65-F5344CB8AC3E}">
        <p14:creationId xmlns:p14="http://schemas.microsoft.com/office/powerpoint/2010/main" val="19587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16</a:t>
            </a:fld>
            <a:endParaRPr lang="en-US"/>
          </a:p>
        </p:txBody>
      </p:sp>
    </p:spTree>
    <p:extLst>
      <p:ext uri="{BB962C8B-B14F-4D97-AF65-F5344CB8AC3E}">
        <p14:creationId xmlns:p14="http://schemas.microsoft.com/office/powerpoint/2010/main" val="227673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Blue Bkgrnd">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635891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1838037"/>
            <a:ext cx="7543800" cy="2487075"/>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ADD Title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presenter details</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CA90912-CDF9-EA9C-9655-706FE7888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2067" y="285029"/>
            <a:ext cx="1051370" cy="1019371"/>
          </a:xfrm>
          <a:prstGeom prst="rect">
            <a:avLst/>
          </a:prstGeom>
        </p:spPr>
      </p:pic>
    </p:spTree>
    <p:extLst>
      <p:ext uri="{BB962C8B-B14F-4D97-AF65-F5344CB8AC3E}">
        <p14:creationId xmlns:p14="http://schemas.microsoft.com/office/powerpoint/2010/main" val="96957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DE ASM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4" name="Group 3" descr="Arizona Department of Education Assessments Banner">
            <a:extLst>
              <a:ext uri="{FF2B5EF4-FFF2-40B4-BE49-F238E27FC236}">
                <a16:creationId xmlns:a16="http://schemas.microsoft.com/office/drawing/2014/main" id="{49811F3D-ED16-4995-D35C-2086518395E9}"/>
              </a:ext>
            </a:extLst>
          </p:cNvPr>
          <p:cNvGrpSpPr/>
          <p:nvPr userDrawn="1"/>
        </p:nvGrpSpPr>
        <p:grpSpPr>
          <a:xfrm>
            <a:off x="2345068" y="311308"/>
            <a:ext cx="4037090" cy="1231106"/>
            <a:chOff x="918857" y="129567"/>
            <a:chExt cx="4037090" cy="1231106"/>
          </a:xfrm>
        </p:grpSpPr>
        <p:pic>
          <p:nvPicPr>
            <p:cNvPr id="10" name="Picture 9">
              <a:extLst>
                <a:ext uri="{FF2B5EF4-FFF2-40B4-BE49-F238E27FC236}">
                  <a16:creationId xmlns:a16="http://schemas.microsoft.com/office/drawing/2014/main" id="{07E389B7-640A-05A2-31B9-690CABF8596F}"/>
                </a:ext>
              </a:extLst>
            </p:cNvPr>
            <p:cNvPicPr>
              <a:picLocks noChangeAspect="1"/>
            </p:cNvPicPr>
            <p:nvPr/>
          </p:nvPicPr>
          <p:blipFill>
            <a:blip r:embed="rId2"/>
            <a:stretch>
              <a:fillRect/>
            </a:stretch>
          </p:blipFill>
          <p:spPr>
            <a:xfrm>
              <a:off x="918857" y="129567"/>
              <a:ext cx="989065" cy="921950"/>
            </a:xfrm>
            <a:prstGeom prst="rect">
              <a:avLst/>
            </a:prstGeom>
          </p:spPr>
        </p:pic>
        <p:sp>
          <p:nvSpPr>
            <p:cNvPr id="14" name="TextBox 13">
              <a:extLst>
                <a:ext uri="{FF2B5EF4-FFF2-40B4-BE49-F238E27FC236}">
                  <a16:creationId xmlns:a16="http://schemas.microsoft.com/office/drawing/2014/main" id="{9706C7B5-8EE2-9DBC-DF12-42F7164F7767}"/>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78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solidFill>
                  <a:srgbClr val="002D7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lvl1pPr>
              <a:defRPr/>
            </a:lvl1pPr>
          </a:lstStyle>
          <a:p>
            <a:r>
              <a:rPr lang="en-US"/>
              <a:t>Date</a:t>
            </a:r>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939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422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840058"/>
            <a:ext cx="7886700" cy="985569"/>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lvl1pPr>
              <a:defRPr/>
            </a:lvl1pPr>
          </a:lstStyle>
          <a:p>
            <a:r>
              <a:rPr lang="en-US"/>
              <a:t>Date</a:t>
            </a:r>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37532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9745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02D72"/>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909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647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7141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74081122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02D72"/>
                </a:solidFill>
              </a:defRPr>
            </a:lvl1pPr>
            <a:lvl2pPr marL="150876" indent="0">
              <a:buClr>
                <a:schemeClr val="tx1"/>
              </a:buClr>
              <a:buFont typeface="Arial" panose="020B0604020202020204" pitchFamily="34" charset="0"/>
              <a:buNone/>
              <a:defRPr sz="1050">
                <a:solidFill>
                  <a:srgbClr val="002D72"/>
                </a:solidFill>
              </a:defRPr>
            </a:lvl2pPr>
            <a:lvl3pPr marL="288036" indent="0">
              <a:buClr>
                <a:schemeClr val="tx1"/>
              </a:buClr>
              <a:buFont typeface="Arial" panose="020B0604020202020204" pitchFamily="34" charset="0"/>
              <a:buNone/>
              <a:defRPr sz="825">
                <a:solidFill>
                  <a:srgbClr val="002D72"/>
                </a:solidFill>
              </a:defRPr>
            </a:lvl3pPr>
            <a:lvl4pPr marL="425196" indent="0">
              <a:buClr>
                <a:schemeClr val="tx1"/>
              </a:buClr>
              <a:buFont typeface="Arial" panose="020B0604020202020204" pitchFamily="34" charset="0"/>
              <a:buNone/>
              <a:defRPr sz="825">
                <a:solidFill>
                  <a:srgbClr val="002D72"/>
                </a:solidFill>
              </a:defRPr>
            </a:lvl4pPr>
            <a:lvl5pPr marL="562356" indent="0">
              <a:buClr>
                <a:schemeClr val="tx1"/>
              </a:buClr>
              <a:buFont typeface="Arial" panose="020B0604020202020204" pitchFamily="34" charset="0"/>
              <a:buNone/>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110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add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0473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8675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9866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2553455" y="292835"/>
            <a:ext cx="4037090"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44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0062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826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56709"/>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142153471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865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enter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1812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4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3085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18863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4" r:id="rId6"/>
    <p:sldLayoutId id="2147483755" r:id="rId7"/>
    <p:sldLayoutId id="2147483757" r:id="rId8"/>
    <p:sldLayoutId id="2147483758" r:id="rId9"/>
    <p:sldLayoutId id="2147483759" r:id="rId10"/>
    <p:sldLayoutId id="2147483797" r:id="rId11"/>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74478"/>
            <a:ext cx="78867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956926"/>
            <a:ext cx="78867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p:nvSpPr>
        <p:spPr>
          <a:xfrm>
            <a:off x="0" y="1"/>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p:nvSpPr>
        <p:spPr>
          <a:xfrm>
            <a:off x="0" y="74611"/>
            <a:ext cx="9144000" cy="176271"/>
          </a:xfrm>
          <a:prstGeom prst="rect">
            <a:avLst/>
          </a:prstGeom>
          <a:solidFill>
            <a:srgbClr val="002D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p:nvSpPr>
        <p:spPr>
          <a:xfrm>
            <a:off x="0" y="258252"/>
            <a:ext cx="9144000" cy="73179"/>
          </a:xfrm>
          <a:prstGeom prst="rect">
            <a:avLst/>
          </a:prstGeom>
          <a:solidFill>
            <a:srgbClr val="CB60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p:nvSpPr>
        <p:spPr>
          <a:xfrm>
            <a:off x="0" y="6846999"/>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826791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7" r:id="rId8"/>
    <p:sldLayoutId id="2147483808" r:id="rId9"/>
    <p:sldLayoutId id="2147483810" r:id="rId10"/>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zed.gov/sites/default/files/2023/07/2023-2024%20Friday%20Focus%20Webinar%20Schedule.pdf" TargetMode="Externa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zed.gov/assessment" TargetMode="Externa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p:txBody>
          <a:bodyPr>
            <a:noAutofit/>
          </a:bodyPr>
          <a:lstStyle/>
          <a:p>
            <a:pPr algn="ctr"/>
            <a:r>
              <a:rPr lang="en-US" sz="3600" b="1" dirty="0"/>
              <a:t>Friday Focus Webinar</a:t>
            </a:r>
            <a:br>
              <a:rPr lang="en-US" sz="3600" b="1" dirty="0"/>
            </a:br>
            <a:r>
              <a:rPr lang="en-US" sz="3600" b="1" dirty="0"/>
              <a:t>#1: Overview for the     2023-2024 School Year</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t>Audra Ahumada</a:t>
            </a:r>
          </a:p>
          <a:p>
            <a:pPr algn="ctr"/>
            <a:r>
              <a:rPr lang="en-US" sz="1600" b="1" dirty="0"/>
              <a:t>Deputy Associate Superintendent of Assessment</a:t>
            </a:r>
          </a:p>
          <a:p>
            <a:pPr algn="ctr"/>
            <a:r>
              <a:rPr lang="en-US" sz="1600" b="1" dirty="0"/>
              <a:t>September 8, 2023</a:t>
            </a:r>
          </a:p>
        </p:txBody>
      </p:sp>
    </p:spTree>
    <p:extLst>
      <p:ext uri="{BB962C8B-B14F-4D97-AF65-F5344CB8AC3E}">
        <p14:creationId xmlns:p14="http://schemas.microsoft.com/office/powerpoint/2010/main" val="40209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1EE7-1316-C707-0232-2C4358E8EC83}"/>
              </a:ext>
            </a:extLst>
          </p:cNvPr>
          <p:cNvSpPr>
            <a:spLocks noGrp="1"/>
          </p:cNvSpPr>
          <p:nvPr>
            <p:ph type="title"/>
          </p:nvPr>
        </p:nvSpPr>
        <p:spPr/>
        <p:txBody>
          <a:bodyPr>
            <a:normAutofit/>
          </a:bodyPr>
          <a:lstStyle/>
          <a:p>
            <a:r>
              <a:rPr lang="en-US" dirty="0"/>
              <a:t>New Learning Management System</a:t>
            </a:r>
          </a:p>
        </p:txBody>
      </p:sp>
      <p:sp>
        <p:nvSpPr>
          <p:cNvPr id="3" name="Content Placeholder 2">
            <a:extLst>
              <a:ext uri="{FF2B5EF4-FFF2-40B4-BE49-F238E27FC236}">
                <a16:creationId xmlns:a16="http://schemas.microsoft.com/office/drawing/2014/main" id="{50FA52A2-A66B-BC60-DD40-78653D81211D}"/>
              </a:ext>
            </a:extLst>
          </p:cNvPr>
          <p:cNvSpPr>
            <a:spLocks noGrp="1"/>
          </p:cNvSpPr>
          <p:nvPr>
            <p:ph idx="1"/>
          </p:nvPr>
        </p:nvSpPr>
        <p:spPr>
          <a:xfrm>
            <a:off x="822960" y="2108201"/>
            <a:ext cx="7543800" cy="3184235"/>
          </a:xfrm>
        </p:spPr>
        <p:txBody>
          <a:bodyPr>
            <a:normAutofit/>
          </a:bodyPr>
          <a:lstStyle/>
          <a:p>
            <a:pPr>
              <a:buFont typeface="Wingdings" panose="05000000000000000000" pitchFamily="2" charset="2"/>
              <a:buChar char="Ø"/>
            </a:pPr>
            <a:r>
              <a:rPr lang="en-US" dirty="0"/>
              <a:t>For the 2023-2024 school year, training modules for DTCs, STCs, proctors, technology specialists, TAs, and any other required staff will be accessed through the new Arizona Learning Management System (AZ LMS)</a:t>
            </a:r>
          </a:p>
          <a:p>
            <a:pPr>
              <a:buFont typeface="Wingdings" panose="05000000000000000000" pitchFamily="2" charset="2"/>
              <a:buChar char="Ø"/>
            </a:pPr>
            <a:r>
              <a:rPr lang="en-US" dirty="0"/>
              <a:t>Achievement DTCs will receive a “Welcome Email” in December- more information to come</a:t>
            </a:r>
          </a:p>
          <a:p>
            <a:pPr>
              <a:buFont typeface="Wingdings" panose="05000000000000000000" pitchFamily="2" charset="2"/>
              <a:buChar char="Ø"/>
            </a:pPr>
            <a:r>
              <a:rPr lang="en-US" dirty="0"/>
              <a:t>The Arizona LMS is a separate platform- you cannot access it from PAN</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1D6A3F51-8A4D-96C7-D495-6C23BE2BF7BF}"/>
              </a:ext>
            </a:extLst>
          </p:cNvPr>
          <p:cNvPicPr>
            <a:picLocks noChangeAspect="1"/>
          </p:cNvPicPr>
          <p:nvPr/>
        </p:nvPicPr>
        <p:blipFill>
          <a:blip r:embed="rId2"/>
          <a:stretch>
            <a:fillRect/>
          </a:stretch>
        </p:blipFill>
        <p:spPr>
          <a:xfrm>
            <a:off x="1034248" y="4269357"/>
            <a:ext cx="7075503" cy="1481433"/>
          </a:xfrm>
          <a:prstGeom prst="rect">
            <a:avLst/>
          </a:prstGeom>
        </p:spPr>
      </p:pic>
    </p:spTree>
    <p:extLst>
      <p:ext uri="{BB962C8B-B14F-4D97-AF65-F5344CB8AC3E}">
        <p14:creationId xmlns:p14="http://schemas.microsoft.com/office/powerpoint/2010/main" val="153542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Grade 8 Predictive Score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473025"/>
            <a:ext cx="1901767" cy="1188025"/>
          </a:xfrm>
        </p:spPr>
        <p:txBody>
          <a:bodyPr>
            <a:normAutofit lnSpcReduction="10000"/>
          </a:bodyPr>
          <a:lstStyle/>
          <a:p>
            <a:pPr marL="111125" indent="0" algn="ctr">
              <a:buNone/>
            </a:pPr>
            <a:r>
              <a:rPr lang="en-US" dirty="0"/>
              <a:t>Test scores are linked to ACT scales to obtain the ACT predicted score range</a:t>
            </a:r>
          </a:p>
        </p:txBody>
      </p:sp>
      <p:pic>
        <p:nvPicPr>
          <p:cNvPr id="5" name="Picture 4">
            <a:extLst>
              <a:ext uri="{FF2B5EF4-FFF2-40B4-BE49-F238E27FC236}">
                <a16:creationId xmlns:a16="http://schemas.microsoft.com/office/drawing/2014/main" id="{8458DF1A-0050-7127-5F84-A3BD1B7AD7F1}"/>
              </a:ext>
            </a:extLst>
          </p:cNvPr>
          <p:cNvPicPr>
            <a:picLocks noChangeAspect="1"/>
          </p:cNvPicPr>
          <p:nvPr/>
        </p:nvPicPr>
        <p:blipFill>
          <a:blip r:embed="rId2"/>
          <a:stretch>
            <a:fillRect/>
          </a:stretch>
        </p:blipFill>
        <p:spPr>
          <a:xfrm>
            <a:off x="3048225" y="2035497"/>
            <a:ext cx="5864866" cy="4032794"/>
          </a:xfrm>
          <a:prstGeom prst="rect">
            <a:avLst/>
          </a:prstGeom>
        </p:spPr>
      </p:pic>
      <p:cxnSp>
        <p:nvCxnSpPr>
          <p:cNvPr id="7" name="Straight Arrow Connector 6">
            <a:extLst>
              <a:ext uri="{FF2B5EF4-FFF2-40B4-BE49-F238E27FC236}">
                <a16:creationId xmlns:a16="http://schemas.microsoft.com/office/drawing/2014/main" id="{87629501-E230-40C2-2960-AADA751916EA}"/>
              </a:ext>
            </a:extLst>
          </p:cNvPr>
          <p:cNvCxnSpPr>
            <a:cxnSpLocks/>
          </p:cNvCxnSpPr>
          <p:nvPr/>
        </p:nvCxnSpPr>
        <p:spPr>
          <a:xfrm flipV="1">
            <a:off x="2475345" y="5434838"/>
            <a:ext cx="572880" cy="29170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13" name="Picture 12">
            <a:extLst>
              <a:ext uri="{FF2B5EF4-FFF2-40B4-BE49-F238E27FC236}">
                <a16:creationId xmlns:a16="http://schemas.microsoft.com/office/drawing/2014/main" id="{24B1DC0C-2E4F-ED99-9809-B3C8F6A791A1}"/>
              </a:ext>
            </a:extLst>
          </p:cNvPr>
          <p:cNvPicPr>
            <a:picLocks noChangeAspect="1"/>
          </p:cNvPicPr>
          <p:nvPr/>
        </p:nvPicPr>
        <p:blipFill>
          <a:blip r:embed="rId3"/>
          <a:stretch>
            <a:fillRect/>
          </a:stretch>
        </p:blipFill>
        <p:spPr>
          <a:xfrm>
            <a:off x="499686" y="4002796"/>
            <a:ext cx="1901767" cy="2065495"/>
          </a:xfrm>
          <a:prstGeom prst="rect">
            <a:avLst/>
          </a:prstGeom>
        </p:spPr>
      </p:pic>
    </p:spTree>
    <p:extLst>
      <p:ext uri="{BB962C8B-B14F-4D97-AF65-F5344CB8AC3E}">
        <p14:creationId xmlns:p14="http://schemas.microsoft.com/office/powerpoint/2010/main" val="39068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1EE7-1316-C707-0232-2C4358E8EC83}"/>
              </a:ext>
            </a:extLst>
          </p:cNvPr>
          <p:cNvSpPr>
            <a:spLocks noGrp="1"/>
          </p:cNvSpPr>
          <p:nvPr>
            <p:ph type="title"/>
          </p:nvPr>
        </p:nvSpPr>
        <p:spPr/>
        <p:txBody>
          <a:bodyPr/>
          <a:lstStyle/>
          <a:p>
            <a:r>
              <a:rPr lang="en-US" dirty="0"/>
              <a:t>AASA Reports – Performance Level Dashboards</a:t>
            </a:r>
          </a:p>
        </p:txBody>
      </p:sp>
      <p:sp>
        <p:nvSpPr>
          <p:cNvPr id="3" name="Content Placeholder 2">
            <a:extLst>
              <a:ext uri="{FF2B5EF4-FFF2-40B4-BE49-F238E27FC236}">
                <a16:creationId xmlns:a16="http://schemas.microsoft.com/office/drawing/2014/main" id="{50FA52A2-A66B-BC60-DD40-78653D81211D}"/>
              </a:ext>
            </a:extLst>
          </p:cNvPr>
          <p:cNvSpPr>
            <a:spLocks noGrp="1"/>
          </p:cNvSpPr>
          <p:nvPr>
            <p:ph idx="1"/>
          </p:nvPr>
        </p:nvSpPr>
        <p:spPr>
          <a:xfrm>
            <a:off x="822960" y="2108202"/>
            <a:ext cx="3102495" cy="1320798"/>
          </a:xfrm>
        </p:spPr>
        <p:txBody>
          <a:bodyPr>
            <a:normAutofit fontScale="77500" lnSpcReduction="20000"/>
          </a:bodyPr>
          <a:lstStyle/>
          <a:p>
            <a:r>
              <a:rPr lang="en-US" dirty="0"/>
              <a:t>Accessible via PAN Reporting portal</a:t>
            </a:r>
          </a:p>
          <a:p>
            <a:r>
              <a:rPr lang="en-US" dirty="0"/>
              <a:t>On demand</a:t>
            </a:r>
          </a:p>
          <a:p>
            <a:r>
              <a:rPr lang="en-US" dirty="0"/>
              <a:t>Permissions/Access is through Historical Report Viewer role which is given to DTCs, and then DTCs can give access to other users in their LEA.</a:t>
            </a:r>
          </a:p>
          <a:p>
            <a:pPr marL="0" indent="0">
              <a:buNone/>
            </a:pPr>
            <a:endParaRPr lang="en-US" dirty="0"/>
          </a:p>
        </p:txBody>
      </p:sp>
      <p:sp>
        <p:nvSpPr>
          <p:cNvPr id="5" name="TextBox 4">
            <a:extLst>
              <a:ext uri="{FF2B5EF4-FFF2-40B4-BE49-F238E27FC236}">
                <a16:creationId xmlns:a16="http://schemas.microsoft.com/office/drawing/2014/main" id="{7FD2843D-06F2-B0A8-FFD3-35453A6663A7}"/>
              </a:ext>
            </a:extLst>
          </p:cNvPr>
          <p:cNvSpPr txBox="1"/>
          <p:nvPr/>
        </p:nvSpPr>
        <p:spPr>
          <a:xfrm>
            <a:off x="2604654" y="6318244"/>
            <a:ext cx="6428508" cy="4231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50" dirty="0"/>
              <a:t>https://www.azed.gov/sites/default/files/2023/06/AASA%20Reporting%20Quick%20Guide%</a:t>
            </a:r>
            <a:r>
              <a:rPr lang="en-US" sz="900" dirty="0"/>
              <a:t>20-</a:t>
            </a:r>
            <a:r>
              <a:rPr lang="en-US" sz="1050" dirty="0"/>
              <a:t>%20Performance%20Level%20Dashboards%20and%20Historical%20Student%20Data.pdf</a:t>
            </a:r>
          </a:p>
        </p:txBody>
      </p:sp>
      <p:pic>
        <p:nvPicPr>
          <p:cNvPr id="7" name="Picture 6">
            <a:extLst>
              <a:ext uri="{FF2B5EF4-FFF2-40B4-BE49-F238E27FC236}">
                <a16:creationId xmlns:a16="http://schemas.microsoft.com/office/drawing/2014/main" id="{F58CD99E-1991-B2A9-A102-0962762CF459}"/>
              </a:ext>
            </a:extLst>
          </p:cNvPr>
          <p:cNvPicPr>
            <a:picLocks noChangeAspect="1"/>
          </p:cNvPicPr>
          <p:nvPr/>
        </p:nvPicPr>
        <p:blipFill>
          <a:blip r:embed="rId2"/>
          <a:stretch>
            <a:fillRect/>
          </a:stretch>
        </p:blipFill>
        <p:spPr>
          <a:xfrm>
            <a:off x="4175488" y="1467255"/>
            <a:ext cx="4699734" cy="4749798"/>
          </a:xfrm>
          <a:prstGeom prst="rect">
            <a:avLst/>
          </a:prstGeom>
        </p:spPr>
      </p:pic>
      <p:pic>
        <p:nvPicPr>
          <p:cNvPr id="6" name="Picture 5">
            <a:extLst>
              <a:ext uri="{FF2B5EF4-FFF2-40B4-BE49-F238E27FC236}">
                <a16:creationId xmlns:a16="http://schemas.microsoft.com/office/drawing/2014/main" id="{807728C8-26EB-6F0C-85B7-0F4C152694BC}"/>
              </a:ext>
            </a:extLst>
          </p:cNvPr>
          <p:cNvPicPr>
            <a:picLocks noChangeAspect="1"/>
          </p:cNvPicPr>
          <p:nvPr/>
        </p:nvPicPr>
        <p:blipFill>
          <a:blip r:embed="rId3"/>
          <a:stretch>
            <a:fillRect/>
          </a:stretch>
        </p:blipFill>
        <p:spPr>
          <a:xfrm>
            <a:off x="1445635" y="3842154"/>
            <a:ext cx="1857143" cy="1742857"/>
          </a:xfrm>
          <a:prstGeom prst="rect">
            <a:avLst/>
          </a:prstGeom>
        </p:spPr>
      </p:pic>
    </p:spTree>
    <p:extLst>
      <p:ext uri="{BB962C8B-B14F-4D97-AF65-F5344CB8AC3E}">
        <p14:creationId xmlns:p14="http://schemas.microsoft.com/office/powerpoint/2010/main" val="175958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Save the DATE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2"/>
            <a:ext cx="7543800" cy="3960089"/>
          </a:xfrm>
        </p:spPr>
        <p:txBody>
          <a:bodyPr>
            <a:normAutofit/>
          </a:bodyPr>
          <a:lstStyle/>
          <a:p>
            <a:pPr marL="111125" indent="0" algn="ctr">
              <a:buNone/>
            </a:pPr>
            <a:r>
              <a:rPr lang="en-US" sz="1600" b="1" dirty="0"/>
              <a:t>Arizona Assessments Conference – September 17-19, 2024</a:t>
            </a:r>
          </a:p>
          <a:p>
            <a:pPr marL="111125" indent="0">
              <a:buNone/>
            </a:pPr>
            <a:endParaRPr lang="en-US" dirty="0"/>
          </a:p>
        </p:txBody>
      </p:sp>
      <p:pic>
        <p:nvPicPr>
          <p:cNvPr id="5" name="Picture 4" descr="A black background with blue text&#10;&#10;Description automatically generated">
            <a:extLst>
              <a:ext uri="{FF2B5EF4-FFF2-40B4-BE49-F238E27FC236}">
                <a16:creationId xmlns:a16="http://schemas.microsoft.com/office/drawing/2014/main" id="{703C2697-8295-C27B-0732-8D0FF418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876597"/>
            <a:ext cx="7222733" cy="1976370"/>
          </a:xfrm>
          <a:prstGeom prst="rect">
            <a:avLst/>
          </a:prstGeom>
        </p:spPr>
      </p:pic>
      <p:sp>
        <p:nvSpPr>
          <p:cNvPr id="6" name="TextBox 5">
            <a:extLst>
              <a:ext uri="{FF2B5EF4-FFF2-40B4-BE49-F238E27FC236}">
                <a16:creationId xmlns:a16="http://schemas.microsoft.com/office/drawing/2014/main" id="{C322B255-61D2-289F-149A-534851FBBBF9}"/>
              </a:ext>
            </a:extLst>
          </p:cNvPr>
          <p:cNvSpPr txBox="1"/>
          <p:nvPr/>
        </p:nvSpPr>
        <p:spPr>
          <a:xfrm>
            <a:off x="2064326" y="5246048"/>
            <a:ext cx="575969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https://www.azed.gov/assessment/conference</a:t>
            </a:r>
          </a:p>
        </p:txBody>
      </p:sp>
    </p:spTree>
    <p:extLst>
      <p:ext uri="{BB962C8B-B14F-4D97-AF65-F5344CB8AC3E}">
        <p14:creationId xmlns:p14="http://schemas.microsoft.com/office/powerpoint/2010/main" val="13192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State and federal Accountability</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1141616" y="2761437"/>
            <a:ext cx="2636058" cy="2075871"/>
          </a:xfrm>
        </p:spPr>
        <p:txBody>
          <a:bodyPr>
            <a:normAutofit/>
          </a:bodyPr>
          <a:lstStyle/>
          <a:p>
            <a:pPr marL="230188" indent="-119063">
              <a:buFont typeface="Arial" panose="020B0604020202020204" pitchFamily="34" charset="0"/>
              <a:buChar char="•"/>
            </a:pPr>
            <a:r>
              <a:rPr lang="en-US" dirty="0"/>
              <a:t>State, District, and School Letter Grades are mandated by State Law and must be Board approved. These must be made available to LEAs no later than November 1st of each school year</a:t>
            </a:r>
          </a:p>
          <a:p>
            <a:pPr marL="230188" indent="-119063">
              <a:buFont typeface="Arial" panose="020B0604020202020204" pitchFamily="34" charset="0"/>
              <a:buChar char="•"/>
            </a:pPr>
            <a:endParaRPr lang="en-US" dirty="0"/>
          </a:p>
        </p:txBody>
      </p:sp>
      <p:sp>
        <p:nvSpPr>
          <p:cNvPr id="4" name="TextBox 1">
            <a:extLst>
              <a:ext uri="{FF2B5EF4-FFF2-40B4-BE49-F238E27FC236}">
                <a16:creationId xmlns:a16="http://schemas.microsoft.com/office/drawing/2014/main" id="{73661BDC-F7F1-BC8E-69C0-15DA115F2A02}"/>
              </a:ext>
            </a:extLst>
          </p:cNvPr>
          <p:cNvSpPr txBox="1"/>
          <p:nvPr/>
        </p:nvSpPr>
        <p:spPr>
          <a:xfrm>
            <a:off x="2820554" y="6366226"/>
            <a:ext cx="531529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dirty="0"/>
              <a:t>Grader Newsletter email: Achieve@azed.gov</a:t>
            </a:r>
          </a:p>
        </p:txBody>
      </p:sp>
      <p:pic>
        <p:nvPicPr>
          <p:cNvPr id="6" name="Picture 5">
            <a:extLst>
              <a:ext uri="{FF2B5EF4-FFF2-40B4-BE49-F238E27FC236}">
                <a16:creationId xmlns:a16="http://schemas.microsoft.com/office/drawing/2014/main" id="{FFC563C2-868A-43CA-486F-829996B46DC0}"/>
              </a:ext>
            </a:extLst>
          </p:cNvPr>
          <p:cNvPicPr>
            <a:picLocks noChangeAspect="1"/>
          </p:cNvPicPr>
          <p:nvPr/>
        </p:nvPicPr>
        <p:blipFill>
          <a:blip r:embed="rId2"/>
          <a:stretch>
            <a:fillRect/>
          </a:stretch>
        </p:blipFill>
        <p:spPr>
          <a:xfrm>
            <a:off x="4119419" y="1464349"/>
            <a:ext cx="4016432" cy="4603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867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Assessment Webinar Series - POSTED</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1"/>
            <a:ext cx="2939645" cy="3960089"/>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11125" indent="0">
              <a:buNone/>
            </a:pPr>
            <a:r>
              <a:rPr lang="en-US" dirty="0"/>
              <a:t>The flyer is posted on the Assessment Main page: </a:t>
            </a:r>
          </a:p>
          <a:p>
            <a:pPr marL="111125" indent="0">
              <a:buNone/>
            </a:pPr>
            <a:r>
              <a:rPr lang="en-US" dirty="0">
                <a:hlinkClick r:id="rId2"/>
              </a:rPr>
              <a:t>https://www.azed.gov/sites/default/files/2023/07/2023-2024%20Friday%20Focus%20Webinar%20Schedule.pdf</a:t>
            </a:r>
            <a:endParaRPr lang="en-US" dirty="0"/>
          </a:p>
          <a:p>
            <a:pPr marL="111125" indent="0">
              <a:buNone/>
            </a:pPr>
            <a:r>
              <a:rPr lang="en-US" dirty="0"/>
              <a:t>Reminder: participants must register in ADE’s Professional Learning and Development (APLD) system</a:t>
            </a:r>
          </a:p>
          <a:p>
            <a:pPr marL="111125" indent="0">
              <a:buNone/>
            </a:pPr>
            <a:r>
              <a:rPr lang="en-US" dirty="0"/>
              <a:t>Log in information to join the session will be sent to registered participants prior to the event. Login information will not be available in APLD.</a:t>
            </a:r>
          </a:p>
        </p:txBody>
      </p:sp>
      <p:pic>
        <p:nvPicPr>
          <p:cNvPr id="5" name="Picture 4">
            <a:extLst>
              <a:ext uri="{FF2B5EF4-FFF2-40B4-BE49-F238E27FC236}">
                <a16:creationId xmlns:a16="http://schemas.microsoft.com/office/drawing/2014/main" id="{F6623CF8-B6ED-A54F-F943-37B9097B290F}"/>
              </a:ext>
            </a:extLst>
          </p:cNvPr>
          <p:cNvPicPr>
            <a:picLocks noChangeAspect="1"/>
          </p:cNvPicPr>
          <p:nvPr/>
        </p:nvPicPr>
        <p:blipFill>
          <a:blip r:embed="rId3"/>
          <a:stretch>
            <a:fillRect/>
          </a:stretch>
        </p:blipFill>
        <p:spPr>
          <a:xfrm>
            <a:off x="4084953" y="2037925"/>
            <a:ext cx="3166578" cy="410064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041976F-C1A6-AF02-F948-8CC01B7D7991}"/>
              </a:ext>
            </a:extLst>
          </p:cNvPr>
          <p:cNvPicPr>
            <a:picLocks noChangeAspect="1"/>
          </p:cNvPicPr>
          <p:nvPr/>
        </p:nvPicPr>
        <p:blipFill>
          <a:blip r:embed="rId4"/>
          <a:stretch>
            <a:fillRect/>
          </a:stretch>
        </p:blipFill>
        <p:spPr>
          <a:xfrm>
            <a:off x="5856726" y="2581736"/>
            <a:ext cx="3166577" cy="4077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550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1835" y="3190876"/>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2290427" y="2544545"/>
            <a:ext cx="5006499" cy="707886"/>
          </a:xfrm>
          <a:prstGeom prst="rect">
            <a:avLst/>
          </a:prstGeom>
          <a:noFill/>
        </p:spPr>
        <p:txBody>
          <a:bodyPr wrap="none" rtlCol="0">
            <a:spAutoFit/>
          </a:bodyPr>
          <a:lstStyle/>
          <a:p>
            <a:pPr algn="ctr" rtl="0" fontAlgn="base"/>
            <a:r>
              <a:rPr lang="en-US" sz="2000" b="1" dirty="0">
                <a:solidFill>
                  <a:srgbClr val="012169"/>
                </a:solidFill>
              </a:rPr>
              <a:t>For questions, please contact us at: ​</a:t>
            </a:r>
          </a:p>
          <a:p>
            <a:pPr algn="ctr" rtl="0" fontAlgn="base"/>
            <a:r>
              <a:rPr lang="en-US" sz="2000" b="1" dirty="0">
                <a:solidFill>
                  <a:srgbClr val="012169"/>
                </a:solidFill>
              </a:rPr>
              <a:t>Testing@azed.gov​</a:t>
            </a:r>
          </a:p>
        </p:txBody>
      </p:sp>
    </p:spTree>
    <p:extLst>
      <p:ext uri="{BB962C8B-B14F-4D97-AF65-F5344CB8AC3E}">
        <p14:creationId xmlns:p14="http://schemas.microsoft.com/office/powerpoint/2010/main" val="318373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lstStyle/>
          <a:p>
            <a:r>
              <a:rPr lang="en-US" sz="1500" dirty="0">
                <a:solidFill>
                  <a:srgbClr val="012169"/>
                </a:solidFill>
                <a:latin typeface="+mn-lt"/>
                <a:ea typeface="+mn-ea"/>
                <a:cs typeface="+mn-cs"/>
              </a:rPr>
              <a:t>Welcome to Webinar #1: Overview for the 2023-2024 School Year</a:t>
            </a: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the Assessments webpage under Friday </a:t>
            </a:r>
            <a:r>
              <a:rPr lang="en-US"/>
              <a:t>Focus Webinars.</a:t>
            </a:r>
            <a:endParaRPr lang="en-US" dirty="0"/>
          </a:p>
          <a:p>
            <a:endParaRPr lang="en-US" dirty="0"/>
          </a:p>
        </p:txBody>
      </p:sp>
    </p:spTree>
    <p:extLst>
      <p:ext uri="{BB962C8B-B14F-4D97-AF65-F5344CB8AC3E}">
        <p14:creationId xmlns:p14="http://schemas.microsoft.com/office/powerpoint/2010/main" val="163200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DE11-9BDB-1F65-CD24-FE099BB976A4}"/>
              </a:ext>
            </a:extLst>
          </p:cNvPr>
          <p:cNvSpPr>
            <a:spLocks noGrp="1"/>
          </p:cNvSpPr>
          <p:nvPr>
            <p:ph type="title"/>
          </p:nvPr>
        </p:nvSpPr>
        <p:spPr/>
        <p:txBody>
          <a:bodyPr/>
          <a:lstStyle/>
          <a:p>
            <a:r>
              <a:rPr lang="en-US" dirty="0"/>
              <a:t>Welcome and Overview</a:t>
            </a:r>
          </a:p>
        </p:txBody>
      </p:sp>
      <p:sp>
        <p:nvSpPr>
          <p:cNvPr id="3" name="Content Placeholder 2">
            <a:extLst>
              <a:ext uri="{FF2B5EF4-FFF2-40B4-BE49-F238E27FC236}">
                <a16:creationId xmlns:a16="http://schemas.microsoft.com/office/drawing/2014/main" id="{9525CD34-35B1-1D46-4599-298C091D75E4}"/>
              </a:ext>
            </a:extLst>
          </p:cNvPr>
          <p:cNvSpPr>
            <a:spLocks noGrp="1"/>
          </p:cNvSpPr>
          <p:nvPr>
            <p:ph idx="1"/>
          </p:nvPr>
        </p:nvSpPr>
        <p:spPr/>
        <p:txBody>
          <a:bodyPr/>
          <a:lstStyle/>
          <a:p>
            <a:pPr algn="l" rtl="0" fontAlgn="base">
              <a:buFont typeface="Arial" panose="020B0604020202020204" pitchFamily="34" charset="0"/>
              <a:buChar char="•"/>
            </a:pPr>
            <a:r>
              <a:rPr lang="en-US" dirty="0"/>
              <a:t>ADE Assessments Team will have 8 more webinar sessions in this series for the 2023 - 2024 school year​</a:t>
            </a:r>
          </a:p>
          <a:p>
            <a:pPr algn="l" rtl="0" fontAlgn="base"/>
            <a:r>
              <a:rPr lang="en-US" dirty="0"/>
              <a:t>​</a:t>
            </a:r>
          </a:p>
          <a:p>
            <a:pPr algn="l" rtl="0" fontAlgn="base">
              <a:buFont typeface="Arial" panose="020B0604020202020204" pitchFamily="34" charset="0"/>
              <a:buChar char="•"/>
            </a:pPr>
            <a:r>
              <a:rPr lang="en-US" dirty="0"/>
              <a:t>These webinars will be recorded and posted on the Assessments Webpage​</a:t>
            </a:r>
          </a:p>
          <a:p>
            <a:pPr algn="l" rtl="0" fontAlgn="base">
              <a:buFont typeface="Arial" panose="020B0604020202020204" pitchFamily="34" charset="0"/>
              <a:buChar char="•"/>
            </a:pPr>
            <a:endParaRPr lang="en-US" dirty="0"/>
          </a:p>
          <a:p>
            <a:pPr algn="l" rtl="0" fontAlgn="base">
              <a:buFont typeface="Arial" panose="020B0604020202020204" pitchFamily="34" charset="0"/>
              <a:buChar char="•"/>
            </a:pPr>
            <a:r>
              <a:rPr lang="en-US" dirty="0"/>
              <a:t>This session will spotlight what has transpired over the last year and a plan for moving forward with test administration and accountability</a:t>
            </a:r>
          </a:p>
          <a:p>
            <a:endParaRPr lang="en-US" dirty="0"/>
          </a:p>
        </p:txBody>
      </p:sp>
    </p:spTree>
    <p:extLst>
      <p:ext uri="{BB962C8B-B14F-4D97-AF65-F5344CB8AC3E}">
        <p14:creationId xmlns:p14="http://schemas.microsoft.com/office/powerpoint/2010/main" val="34790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431B-C5EF-B2DC-FE11-DDB17D141945}"/>
              </a:ext>
            </a:extLst>
          </p:cNvPr>
          <p:cNvSpPr>
            <a:spLocks noGrp="1"/>
          </p:cNvSpPr>
          <p:nvPr>
            <p:ph type="ctrTitle"/>
          </p:nvPr>
        </p:nvSpPr>
        <p:spPr/>
        <p:txBody>
          <a:bodyPr/>
          <a:lstStyle/>
          <a:p>
            <a:r>
              <a:rPr lang="en-US" dirty="0"/>
              <a:t>Test Administration 2023-2024</a:t>
            </a:r>
          </a:p>
        </p:txBody>
      </p:sp>
      <p:sp>
        <p:nvSpPr>
          <p:cNvPr id="3" name="Subtitle 2">
            <a:extLst>
              <a:ext uri="{FF2B5EF4-FFF2-40B4-BE49-F238E27FC236}">
                <a16:creationId xmlns:a16="http://schemas.microsoft.com/office/drawing/2014/main" id="{1C28E135-9320-6DBD-F5BF-D5D0FE5D1C9C}"/>
              </a:ext>
            </a:extLst>
          </p:cNvPr>
          <p:cNvSpPr>
            <a:spLocks noGrp="1"/>
          </p:cNvSpPr>
          <p:nvPr>
            <p:ph type="subTitle" idx="1"/>
          </p:nvPr>
        </p:nvSpPr>
        <p:spPr>
          <a:xfrm>
            <a:off x="822960" y="4645152"/>
            <a:ext cx="7543800" cy="758121"/>
          </a:xfrm>
        </p:spPr>
        <p:txBody>
          <a:bodyPr/>
          <a:lstStyle/>
          <a:p>
            <a:pPr algn="ctr"/>
            <a:r>
              <a:rPr lang="en-US" dirty="0"/>
              <a:t>Test Windows, resources, and General Assessment and Reporting Updates</a:t>
            </a:r>
            <a:r>
              <a:rPr lang="en-US" dirty="0">
                <a:highlight>
                  <a:srgbClr val="FFFF00"/>
                </a:highlight>
              </a:rPr>
              <a:t> </a:t>
            </a:r>
          </a:p>
        </p:txBody>
      </p:sp>
    </p:spTree>
    <p:extLst>
      <p:ext uri="{BB962C8B-B14F-4D97-AF65-F5344CB8AC3E}">
        <p14:creationId xmlns:p14="http://schemas.microsoft.com/office/powerpoint/2010/main" val="213450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New Cut Scores </a:t>
            </a:r>
          </a:p>
        </p:txBody>
      </p:sp>
      <p:sp>
        <p:nvSpPr>
          <p:cNvPr id="4" name="Content Placeholder 3">
            <a:extLst>
              <a:ext uri="{FF2B5EF4-FFF2-40B4-BE49-F238E27FC236}">
                <a16:creationId xmlns:a16="http://schemas.microsoft.com/office/drawing/2014/main" id="{89CD116E-7ECF-3112-2170-7735A830D934}"/>
              </a:ext>
            </a:extLst>
          </p:cNvPr>
          <p:cNvSpPr>
            <a:spLocks noGrp="1"/>
          </p:cNvSpPr>
          <p:nvPr>
            <p:ph idx="1"/>
          </p:nvPr>
        </p:nvSpPr>
        <p:spPr>
          <a:xfrm>
            <a:off x="800100" y="2025074"/>
            <a:ext cx="7543800" cy="3760891"/>
          </a:xfrm>
        </p:spPr>
        <p:txBody>
          <a:bodyPr/>
          <a:lstStyle/>
          <a:p>
            <a:pPr marL="0" indent="0">
              <a:buNone/>
            </a:pPr>
            <a:r>
              <a:rPr lang="en-US" dirty="0"/>
              <a:t>This past summer ADE and Arizona educators were busy participating in several standard settings.</a:t>
            </a:r>
          </a:p>
          <a:p>
            <a:pPr marL="0" indent="0">
              <a:buNone/>
            </a:pPr>
            <a:endParaRPr lang="en-US" dirty="0"/>
          </a:p>
          <a:p>
            <a:pPr>
              <a:buFont typeface="Arial" panose="020B0604020202020204" pitchFamily="34" charset="0"/>
              <a:buChar char="•"/>
            </a:pPr>
            <a:r>
              <a:rPr lang="en-US" dirty="0"/>
              <a:t>AZELLA – new proficiency levels (approved by Supt. Horne) </a:t>
            </a:r>
          </a:p>
          <a:p>
            <a:pPr>
              <a:buFont typeface="Arial" panose="020B0604020202020204" pitchFamily="34" charset="0"/>
              <a:buChar char="•"/>
            </a:pPr>
            <a:r>
              <a:rPr lang="en-US" dirty="0"/>
              <a:t>MSAA Science – new proficiency levels (approved by State Board of Education)</a:t>
            </a:r>
          </a:p>
          <a:p>
            <a:pPr lvl="1">
              <a:buFont typeface="Arial" panose="020B0604020202020204" pitchFamily="34" charset="0"/>
              <a:buChar char="•"/>
            </a:pPr>
            <a:r>
              <a:rPr lang="en-US" dirty="0"/>
              <a:t>Results available in the MSAA Testing Platform – beginning October 16, 2023</a:t>
            </a:r>
            <a:endParaRPr lang="en-US" dirty="0">
              <a:highlight>
                <a:srgbClr val="FFFF00"/>
              </a:highlight>
            </a:endParaRPr>
          </a:p>
          <a:p>
            <a:pPr>
              <a:buFont typeface="Arial" panose="020B0604020202020204" pitchFamily="34" charset="0"/>
              <a:buChar char="•"/>
            </a:pPr>
            <a:r>
              <a:rPr lang="en-US" dirty="0"/>
              <a:t>Alt ELPA – new proficiency levels (will be approved by Supt. Horne)</a:t>
            </a:r>
          </a:p>
          <a:p>
            <a:pPr lvl="1">
              <a:buFont typeface="Arial" panose="020B0604020202020204" pitchFamily="34" charset="0"/>
              <a:buChar char="•"/>
            </a:pPr>
            <a:r>
              <a:rPr lang="en-US" dirty="0"/>
              <a:t>Results will be available in the Alt ELPA Testing Platform October 23 at the latest</a:t>
            </a:r>
          </a:p>
        </p:txBody>
      </p:sp>
    </p:spTree>
    <p:extLst>
      <p:ext uri="{BB962C8B-B14F-4D97-AF65-F5344CB8AC3E}">
        <p14:creationId xmlns:p14="http://schemas.microsoft.com/office/powerpoint/2010/main" val="95199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Test Windows</a:t>
            </a:r>
          </a:p>
        </p:txBody>
      </p:sp>
      <p:pic>
        <p:nvPicPr>
          <p:cNvPr id="5" name="Content Placeholder 4">
            <a:extLst>
              <a:ext uri="{FF2B5EF4-FFF2-40B4-BE49-F238E27FC236}">
                <a16:creationId xmlns:a16="http://schemas.microsoft.com/office/drawing/2014/main" id="{25987314-58FF-25EE-F9F3-977ABB5A66CC}"/>
              </a:ext>
            </a:extLst>
          </p:cNvPr>
          <p:cNvPicPr>
            <a:picLocks noGrp="1" noChangeAspect="1"/>
          </p:cNvPicPr>
          <p:nvPr>
            <p:ph idx="1"/>
          </p:nvPr>
        </p:nvPicPr>
        <p:blipFill>
          <a:blip r:embed="rId2"/>
          <a:stretch>
            <a:fillRect/>
          </a:stretch>
        </p:blipFill>
        <p:spPr>
          <a:xfrm>
            <a:off x="3777168" y="754894"/>
            <a:ext cx="4589592" cy="591351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AB9B75A-A84A-33C6-2B62-36B9402B2CC8}"/>
              </a:ext>
            </a:extLst>
          </p:cNvPr>
          <p:cNvSpPr txBox="1"/>
          <p:nvPr/>
        </p:nvSpPr>
        <p:spPr>
          <a:xfrm>
            <a:off x="822960" y="3597625"/>
            <a:ext cx="2729346" cy="646331"/>
          </a:xfrm>
          <a:prstGeom prst="rect">
            <a:avLst/>
          </a:prstGeom>
          <a:noFill/>
        </p:spPr>
        <p:txBody>
          <a:bodyPr wrap="square">
            <a:spAutoFit/>
          </a:bodyPr>
          <a:lstStyle/>
          <a:p>
            <a:pPr algn="ctr"/>
            <a:r>
              <a:rPr lang="en-US" dirty="0"/>
              <a:t>https://www.azed.gov/assessment</a:t>
            </a:r>
          </a:p>
        </p:txBody>
      </p:sp>
    </p:spTree>
    <p:extLst>
      <p:ext uri="{BB962C8B-B14F-4D97-AF65-F5344CB8AC3E}">
        <p14:creationId xmlns:p14="http://schemas.microsoft.com/office/powerpoint/2010/main" val="415421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Resources - INfographics</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3954148" y="6338458"/>
            <a:ext cx="4478713" cy="44103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111125" indent="0">
              <a:buNone/>
            </a:pPr>
            <a:r>
              <a:rPr lang="en-US" dirty="0">
                <a:hlinkClick r:id="rId2"/>
              </a:rPr>
              <a:t>https://www.azed.gov/assessment</a:t>
            </a:r>
            <a:r>
              <a:rPr lang="en-US" dirty="0"/>
              <a:t> Under the Statewide Assessments Infographics</a:t>
            </a:r>
          </a:p>
        </p:txBody>
      </p:sp>
      <p:pic>
        <p:nvPicPr>
          <p:cNvPr id="5" name="Picture 4">
            <a:extLst>
              <a:ext uri="{FF2B5EF4-FFF2-40B4-BE49-F238E27FC236}">
                <a16:creationId xmlns:a16="http://schemas.microsoft.com/office/drawing/2014/main" id="{D50F9151-1D70-8ABB-42C5-B3BA8A0E4D88}"/>
              </a:ext>
            </a:extLst>
          </p:cNvPr>
          <p:cNvPicPr>
            <a:picLocks noChangeAspect="1"/>
          </p:cNvPicPr>
          <p:nvPr/>
        </p:nvPicPr>
        <p:blipFill>
          <a:blip r:embed="rId3"/>
          <a:stretch>
            <a:fillRect/>
          </a:stretch>
        </p:blipFill>
        <p:spPr>
          <a:xfrm>
            <a:off x="718514" y="1955327"/>
            <a:ext cx="5429074" cy="311549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6AC0F98-967C-AD54-B367-BC8CC92839D8}"/>
              </a:ext>
            </a:extLst>
          </p:cNvPr>
          <p:cNvPicPr>
            <a:picLocks noChangeAspect="1"/>
          </p:cNvPicPr>
          <p:nvPr/>
        </p:nvPicPr>
        <p:blipFill>
          <a:blip r:embed="rId4"/>
          <a:stretch>
            <a:fillRect/>
          </a:stretch>
        </p:blipFill>
        <p:spPr>
          <a:xfrm>
            <a:off x="1918610" y="2431994"/>
            <a:ext cx="6117026" cy="348313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A28ACD9-05FC-B7A7-A490-2BE07DDCFF75}"/>
              </a:ext>
            </a:extLst>
          </p:cNvPr>
          <p:cNvPicPr>
            <a:picLocks noChangeAspect="1"/>
          </p:cNvPicPr>
          <p:nvPr/>
        </p:nvPicPr>
        <p:blipFill>
          <a:blip r:embed="rId5"/>
          <a:stretch>
            <a:fillRect/>
          </a:stretch>
        </p:blipFill>
        <p:spPr>
          <a:xfrm>
            <a:off x="3487515" y="3085422"/>
            <a:ext cx="5320145" cy="3041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97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Resources – Assessments Bulletin</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3407630" y="6361906"/>
            <a:ext cx="4766552" cy="367209"/>
          </a:xfrm>
        </p:spPr>
        <p:style>
          <a:lnRef idx="2">
            <a:schemeClr val="dk1"/>
          </a:lnRef>
          <a:fillRef idx="1">
            <a:schemeClr val="lt1"/>
          </a:fillRef>
          <a:effectRef idx="0">
            <a:schemeClr val="dk1"/>
          </a:effectRef>
          <a:fontRef idx="minor">
            <a:schemeClr val="dk1"/>
          </a:fontRef>
        </p:style>
        <p:txBody>
          <a:bodyPr>
            <a:normAutofit/>
          </a:bodyPr>
          <a:lstStyle/>
          <a:p>
            <a:pPr marL="111125" indent="0">
              <a:buNone/>
            </a:pPr>
            <a:r>
              <a:rPr lang="en-US" dirty="0"/>
              <a:t>https://www.azed.gov/assessment/bulletin</a:t>
            </a:r>
          </a:p>
        </p:txBody>
      </p:sp>
      <p:pic>
        <p:nvPicPr>
          <p:cNvPr id="5" name="Picture 4">
            <a:extLst>
              <a:ext uri="{FF2B5EF4-FFF2-40B4-BE49-F238E27FC236}">
                <a16:creationId xmlns:a16="http://schemas.microsoft.com/office/drawing/2014/main" id="{1A13E0B3-5B0B-7945-128D-03152F037104}"/>
              </a:ext>
            </a:extLst>
          </p:cNvPr>
          <p:cNvPicPr>
            <a:picLocks noChangeAspect="1"/>
          </p:cNvPicPr>
          <p:nvPr/>
        </p:nvPicPr>
        <p:blipFill>
          <a:blip r:embed="rId2"/>
          <a:stretch>
            <a:fillRect/>
          </a:stretch>
        </p:blipFill>
        <p:spPr>
          <a:xfrm>
            <a:off x="5271648" y="1530455"/>
            <a:ext cx="3205019" cy="430876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9AED0C6-F953-64EC-24AF-3BC237A412FD}"/>
              </a:ext>
            </a:extLst>
          </p:cNvPr>
          <p:cNvPicPr>
            <a:picLocks noChangeAspect="1"/>
          </p:cNvPicPr>
          <p:nvPr/>
        </p:nvPicPr>
        <p:blipFill>
          <a:blip r:embed="rId3"/>
          <a:stretch>
            <a:fillRect/>
          </a:stretch>
        </p:blipFill>
        <p:spPr>
          <a:xfrm>
            <a:off x="667333" y="2236747"/>
            <a:ext cx="4243387"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547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1EE7-1316-C707-0232-2C4358E8EC83}"/>
              </a:ext>
            </a:extLst>
          </p:cNvPr>
          <p:cNvSpPr>
            <a:spLocks noGrp="1"/>
          </p:cNvSpPr>
          <p:nvPr>
            <p:ph type="title"/>
          </p:nvPr>
        </p:nvSpPr>
        <p:spPr/>
        <p:txBody>
          <a:bodyPr/>
          <a:lstStyle/>
          <a:p>
            <a:r>
              <a:rPr lang="en-US" dirty="0"/>
              <a:t>AASA Grade 3: Oral Reading Fluency (ORF)</a:t>
            </a:r>
          </a:p>
        </p:txBody>
      </p:sp>
      <p:sp>
        <p:nvSpPr>
          <p:cNvPr id="3" name="Content Placeholder 2">
            <a:extLst>
              <a:ext uri="{FF2B5EF4-FFF2-40B4-BE49-F238E27FC236}">
                <a16:creationId xmlns:a16="http://schemas.microsoft.com/office/drawing/2014/main" id="{50FA52A2-A66B-BC60-DD40-78653D81211D}"/>
              </a:ext>
            </a:extLst>
          </p:cNvPr>
          <p:cNvSpPr>
            <a:spLocks noGrp="1"/>
          </p:cNvSpPr>
          <p:nvPr>
            <p:ph idx="1"/>
          </p:nvPr>
        </p:nvSpPr>
        <p:spPr>
          <a:xfrm>
            <a:off x="822960" y="2108201"/>
            <a:ext cx="7543800" cy="3184235"/>
          </a:xfrm>
        </p:spPr>
        <p:txBody>
          <a:bodyPr>
            <a:normAutofit lnSpcReduction="10000"/>
          </a:bodyPr>
          <a:lstStyle/>
          <a:p>
            <a:pPr>
              <a:buFont typeface="Wingdings" panose="05000000000000000000" pitchFamily="2" charset="2"/>
              <a:buChar char="Ø"/>
            </a:pPr>
            <a:r>
              <a:rPr lang="en-US" dirty="0"/>
              <a:t>For the 2023-2024 school year, ADE will continue to collect data. This information will be shared with the State Board of Education.</a:t>
            </a:r>
          </a:p>
          <a:p>
            <a:pPr>
              <a:buFont typeface="Wingdings" panose="05000000000000000000" pitchFamily="2" charset="2"/>
              <a:buChar char="Ø"/>
            </a:pPr>
            <a:endParaRPr lang="en-US" dirty="0"/>
          </a:p>
          <a:p>
            <a:pPr>
              <a:buFont typeface="Wingdings" panose="05000000000000000000" pitchFamily="2" charset="2"/>
              <a:buChar char="Ø"/>
            </a:pPr>
            <a:r>
              <a:rPr lang="en-US" dirty="0"/>
              <a:t>ORF will NOT be a part of the students’ ELA score or Move on When Reading for 2023-2024. </a:t>
            </a:r>
          </a:p>
          <a:p>
            <a:pPr>
              <a:buFont typeface="Wingdings" panose="05000000000000000000" pitchFamily="2" charset="2"/>
              <a:buChar char="Ø"/>
            </a:pPr>
            <a:endParaRPr lang="en-US" dirty="0"/>
          </a:p>
          <a:p>
            <a:pPr>
              <a:buFont typeface="Wingdings" panose="05000000000000000000" pitchFamily="2" charset="2"/>
              <a:buChar char="Ø"/>
            </a:pPr>
            <a:r>
              <a:rPr lang="en-US" dirty="0"/>
              <a:t>New this year – paper-based schools will administer the ORF session via TestNav. Telephones are no longer an option. Utilizing TestNav will allow up to 6 students appropriately spaced to be administered the test simultaneously. The option to administer individually remains available as well, dependent on the number of devices the LEA has.</a:t>
            </a:r>
          </a:p>
          <a:p>
            <a:pPr marL="0" indent="0">
              <a:buNone/>
            </a:pPr>
            <a:endParaRPr lang="en-US" dirty="0"/>
          </a:p>
        </p:txBody>
      </p:sp>
    </p:spTree>
    <p:extLst>
      <p:ext uri="{BB962C8B-B14F-4D97-AF65-F5344CB8AC3E}">
        <p14:creationId xmlns:p14="http://schemas.microsoft.com/office/powerpoint/2010/main" val="2255410137"/>
      </p:ext>
    </p:extLst>
  </p:cSld>
  <p:clrMapOvr>
    <a:masterClrMapping/>
  </p:clrMapOvr>
</p:sld>
</file>

<file path=ppt/theme/theme1.xml><?xml version="1.0" encoding="utf-8"?>
<a:theme xmlns:a="http://schemas.openxmlformats.org/drawingml/2006/main" name="PPT Slide Branding Color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40D4C673-A05C-4C02-8D15-F4831923C207}"/>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ASMT PPT Template 2023" id="{3B9F504A-A9D2-47EB-9F13-0E37F4E49BC1}" vid="{71CF6D5B-8EF5-4D10-96A2-F3AAD9CAEAAF}"/>
    </a:ext>
  </a:extLst>
</a:theme>
</file>

<file path=ppt/theme/theme3.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F7CDA3-AFA6-4CE9-9AAA-681AEFAAEECD}">
  <ds:schemaRefs>
    <ds:schemaRef ds:uri="706439f8-ebba-4ce4-b958-803c1eb9b874"/>
    <ds:schemaRef ds:uri="a4dfd924-02c8-402c-98c2-19747c654676"/>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32809B-8AE2-407A-8E04-BBF543FBF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TotalTime>
  <Words>771</Words>
  <Application>Microsoft Office PowerPoint</Application>
  <PresentationFormat>On-screen Show (4:3)</PresentationFormat>
  <Paragraphs>66</Paragraphs>
  <Slides>17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Montserrat</vt:lpstr>
      <vt:lpstr>Wingdings</vt:lpstr>
      <vt:lpstr>PPT Slide Branding Color Theme</vt:lpstr>
      <vt:lpstr>ADE PPT_template</vt:lpstr>
      <vt:lpstr>2023 Updated Branding PPT Theme</vt:lpstr>
      <vt:lpstr>Friday Focus Webinar #1: Overview for the     2023-2024 School Year</vt:lpstr>
      <vt:lpstr>Welcome to Webinar #1: Overview for the 2023-2024 School Year</vt:lpstr>
      <vt:lpstr>Welcome and Overview</vt:lpstr>
      <vt:lpstr>Test Administration 2023-2024</vt:lpstr>
      <vt:lpstr>New Cut Scores </vt:lpstr>
      <vt:lpstr>Test Windows</vt:lpstr>
      <vt:lpstr>Resources - INfographics</vt:lpstr>
      <vt:lpstr>Resources – Assessments Bulletin</vt:lpstr>
      <vt:lpstr>AASA Grade 3: Oral Reading Fluency (ORF)</vt:lpstr>
      <vt:lpstr>New Learning Management System</vt:lpstr>
      <vt:lpstr>Grade 8 Predictive Score</vt:lpstr>
      <vt:lpstr>AASA Reports – Performance Level Dashboards</vt:lpstr>
      <vt:lpstr>Save the DATE</vt:lpstr>
      <vt:lpstr>State and federal Accountability</vt:lpstr>
      <vt:lpstr>Assessment Webinar Series - POSTED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ASMT PPT Template Standard</dc:title>
  <dc:creator>Klepk, Sabiha</dc:creator>
  <cp:keywords>ADE ASMT PPT Template</cp:keywords>
  <cp:lastModifiedBy>Middlebrook, Candis</cp:lastModifiedBy>
  <cp:revision>9</cp:revision>
  <dcterms:created xsi:type="dcterms:W3CDTF">2023-05-16T15:14:51Z</dcterms:created>
  <dcterms:modified xsi:type="dcterms:W3CDTF">2023-09-08T21:52:20Z</dcterms:modified>
</cp:coreProperties>
</file>