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5" r:id="rId2"/>
    <p:sldMasterId id="2147483669" r:id="rId3"/>
    <p:sldMasterId id="2147483660" r:id="rId4"/>
    <p:sldMasterId id="2147483648" r:id="rId5"/>
    <p:sldMasterId id="2147483657" r:id="rId6"/>
  </p:sldMasterIdLst>
  <p:notesMasterIdLst>
    <p:notesMasterId r:id="rId45"/>
  </p:notesMasterIdLst>
  <p:sldIdLst>
    <p:sldId id="257" r:id="rId7"/>
    <p:sldId id="288" r:id="rId8"/>
    <p:sldId id="289" r:id="rId9"/>
    <p:sldId id="256" r:id="rId10"/>
    <p:sldId id="267" r:id="rId11"/>
    <p:sldId id="258" r:id="rId12"/>
    <p:sldId id="268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62" r:id="rId30"/>
    <p:sldId id="269" r:id="rId31"/>
    <p:sldId id="270" r:id="rId32"/>
    <p:sldId id="271" r:id="rId33"/>
    <p:sldId id="264" r:id="rId34"/>
    <p:sldId id="265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66" r:id="rId43"/>
    <p:sldId id="29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03B"/>
    <a:srgbClr val="CB6015"/>
    <a:srgbClr val="F4C2BB"/>
    <a:srgbClr val="FED848"/>
    <a:srgbClr val="5B3A91"/>
    <a:srgbClr val="1D376C"/>
    <a:srgbClr val="910048"/>
    <a:srgbClr val="002D72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6E6FED-B745-4369-B143-F41804A34EB6}" v="42" dt="2023-09-11T21:29:57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B67C4-316B-4956-83C3-8484DA3514D9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E2148B8-E87C-41AB-A7C8-C4E2A53D638C}">
      <dgm:prSet/>
      <dgm:spPr/>
      <dgm:t>
        <a:bodyPr/>
        <a:lstStyle/>
        <a:p>
          <a:r>
            <a:rPr lang="en-US" b="1" i="0">
              <a:solidFill>
                <a:srgbClr val="95DBDD"/>
              </a:solidFill>
            </a:rPr>
            <a:t>102 Students</a:t>
          </a:r>
          <a:r>
            <a:rPr lang="en-US" b="0" i="0"/>
            <a:t> graduated with their Associates (AA) degree before their high school graduation</a:t>
          </a:r>
          <a:r>
            <a:rPr lang="en-US">
              <a:latin typeface="Arial"/>
            </a:rPr>
            <a:t>*</a:t>
          </a:r>
          <a:endParaRPr lang="en-US"/>
        </a:p>
      </dgm:t>
    </dgm:pt>
    <dgm:pt modelId="{66BFA362-543E-461C-A6E7-6AA9E23B676D}" type="parTrans" cxnId="{8BBEDBF8-F3CB-4801-8E38-22EF5AE1277C}">
      <dgm:prSet/>
      <dgm:spPr/>
      <dgm:t>
        <a:bodyPr/>
        <a:lstStyle/>
        <a:p>
          <a:endParaRPr lang="en-US"/>
        </a:p>
      </dgm:t>
    </dgm:pt>
    <dgm:pt modelId="{1C803929-84C0-4E77-836F-B3E0FA3D5D0A}" type="sibTrans" cxnId="{8BBEDBF8-F3CB-4801-8E38-22EF5AE1277C}">
      <dgm:prSet/>
      <dgm:spPr/>
      <dgm:t>
        <a:bodyPr/>
        <a:lstStyle/>
        <a:p>
          <a:endParaRPr lang="en-US"/>
        </a:p>
      </dgm:t>
    </dgm:pt>
    <dgm:pt modelId="{C5655557-AF65-434B-85B9-94EFDDCC98EC}">
      <dgm:prSet/>
      <dgm:spPr/>
      <dgm:t>
        <a:bodyPr/>
        <a:lstStyle/>
        <a:p>
          <a:r>
            <a:rPr lang="en-US" b="1" i="0">
              <a:solidFill>
                <a:srgbClr val="95DBDD"/>
              </a:solidFill>
            </a:rPr>
            <a:t>95,321 credits</a:t>
          </a:r>
          <a:r>
            <a:rPr lang="en-US" b="0" i="0"/>
            <a:t> earned by high school students since 2017 </a:t>
          </a:r>
          <a:br>
            <a:rPr lang="en-US" b="0" i="0"/>
          </a:br>
          <a:r>
            <a:rPr lang="en-US" b="0" i="0"/>
            <a:t>(at $25/credit hour)</a:t>
          </a:r>
          <a:endParaRPr lang="en-US"/>
        </a:p>
      </dgm:t>
    </dgm:pt>
    <dgm:pt modelId="{8E50A4C6-3457-45F9-80EE-8ED2A64F6F2A}" type="parTrans" cxnId="{53FEBE7B-7970-4C67-91C6-C8EB3B4AEA6C}">
      <dgm:prSet/>
      <dgm:spPr/>
      <dgm:t>
        <a:bodyPr/>
        <a:lstStyle/>
        <a:p>
          <a:endParaRPr lang="en-US"/>
        </a:p>
      </dgm:t>
    </dgm:pt>
    <dgm:pt modelId="{AE46391C-7316-41F7-8052-EB12C35611CD}" type="sibTrans" cxnId="{53FEBE7B-7970-4C67-91C6-C8EB3B4AEA6C}">
      <dgm:prSet/>
      <dgm:spPr/>
      <dgm:t>
        <a:bodyPr/>
        <a:lstStyle/>
        <a:p>
          <a:endParaRPr lang="en-US"/>
        </a:p>
      </dgm:t>
    </dgm:pt>
    <dgm:pt modelId="{9ED7B55C-2C2D-43A6-AB9E-5430211B512E}">
      <dgm:prSet/>
      <dgm:spPr/>
      <dgm:t>
        <a:bodyPr/>
        <a:lstStyle/>
        <a:p>
          <a:r>
            <a:rPr lang="en-US" b="1" i="0"/>
            <a:t>Record Numbers</a:t>
          </a:r>
          <a:r>
            <a:rPr lang="en-US" b="0" i="0"/>
            <a:t>:</a:t>
          </a:r>
          <a:endParaRPr lang="en-US"/>
        </a:p>
      </dgm:t>
    </dgm:pt>
    <dgm:pt modelId="{3BA268A4-57E6-451D-A665-8E8F1D3241BD}" type="parTrans" cxnId="{DB76705E-3564-45A7-BFF4-BE43647504C4}">
      <dgm:prSet/>
      <dgm:spPr/>
      <dgm:t>
        <a:bodyPr/>
        <a:lstStyle/>
        <a:p>
          <a:endParaRPr lang="en-US"/>
        </a:p>
      </dgm:t>
    </dgm:pt>
    <dgm:pt modelId="{064AE7D2-8137-41EA-9DA8-66E22B7FA51F}" type="sibTrans" cxnId="{DB76705E-3564-45A7-BFF4-BE43647504C4}">
      <dgm:prSet/>
      <dgm:spPr/>
      <dgm:t>
        <a:bodyPr/>
        <a:lstStyle/>
        <a:p>
          <a:endParaRPr lang="en-US"/>
        </a:p>
      </dgm:t>
    </dgm:pt>
    <dgm:pt modelId="{AB3D7A36-3029-4BAF-8A56-92C176803B27}">
      <dgm:prSet/>
      <dgm:spPr/>
      <dgm:t>
        <a:bodyPr/>
        <a:lstStyle/>
        <a:p>
          <a:r>
            <a:rPr lang="en-US" b="0" i="0"/>
            <a:t>transfer students (From AWC 2021-22): </a:t>
          </a:r>
          <a:r>
            <a:rPr lang="en-US" b="0" i="0">
              <a:solidFill>
                <a:srgbClr val="95DBDD"/>
              </a:solidFill>
            </a:rPr>
            <a:t>430</a:t>
          </a:r>
          <a:r>
            <a:rPr lang="en-US" b="0" i="0"/>
            <a:t> </a:t>
          </a:r>
          <a:endParaRPr lang="en-US"/>
        </a:p>
      </dgm:t>
    </dgm:pt>
    <dgm:pt modelId="{FC7395DE-0AFF-48F8-8197-4825CD190EF9}" type="parTrans" cxnId="{24D16768-F77E-4198-AF05-951587FBC9A1}">
      <dgm:prSet/>
      <dgm:spPr/>
      <dgm:t>
        <a:bodyPr/>
        <a:lstStyle/>
        <a:p>
          <a:endParaRPr lang="en-US"/>
        </a:p>
      </dgm:t>
    </dgm:pt>
    <dgm:pt modelId="{FF14E2A1-1689-4D79-8169-CF579CF06A81}" type="sibTrans" cxnId="{24D16768-F77E-4198-AF05-951587FBC9A1}">
      <dgm:prSet/>
      <dgm:spPr/>
      <dgm:t>
        <a:bodyPr/>
        <a:lstStyle/>
        <a:p>
          <a:endParaRPr lang="en-US"/>
        </a:p>
      </dgm:t>
    </dgm:pt>
    <dgm:pt modelId="{20DEB2E6-5456-469E-8F3F-5D8F20168FAE}">
      <dgm:prSet/>
      <dgm:spPr/>
      <dgm:t>
        <a:bodyPr/>
        <a:lstStyle/>
        <a:p>
          <a:r>
            <a:rPr lang="en-US" b="0" i="0"/>
            <a:t>university graduates (From AWC </a:t>
          </a:r>
          <a:r>
            <a:rPr lang="en-US" b="0" i="0">
              <a:latin typeface="Arial"/>
            </a:rPr>
            <a:t>2020-22</a:t>
          </a:r>
          <a:r>
            <a:rPr lang="en-US" b="0" i="0"/>
            <a:t>): </a:t>
          </a:r>
          <a:r>
            <a:rPr lang="en-US">
              <a:solidFill>
                <a:srgbClr val="95DBDD"/>
              </a:solidFill>
              <a:latin typeface="Arial"/>
            </a:rPr>
            <a:t>727</a:t>
          </a:r>
          <a:endParaRPr lang="en-US">
            <a:solidFill>
              <a:srgbClr val="95DBDD"/>
            </a:solidFill>
          </a:endParaRPr>
        </a:p>
      </dgm:t>
    </dgm:pt>
    <dgm:pt modelId="{B33EA94D-C4EC-4015-A241-D996528C82E2}" type="parTrans" cxnId="{33A4641B-C1E7-4967-AFEC-9B11DB4F3426}">
      <dgm:prSet/>
      <dgm:spPr/>
      <dgm:t>
        <a:bodyPr/>
        <a:lstStyle/>
        <a:p>
          <a:endParaRPr lang="en-US"/>
        </a:p>
      </dgm:t>
    </dgm:pt>
    <dgm:pt modelId="{9281F368-5997-4CCD-90C5-C1EFF9F482F0}" type="sibTrans" cxnId="{33A4641B-C1E7-4967-AFEC-9B11DB4F3426}">
      <dgm:prSet/>
      <dgm:spPr/>
      <dgm:t>
        <a:bodyPr/>
        <a:lstStyle/>
        <a:p>
          <a:endParaRPr lang="en-US"/>
        </a:p>
      </dgm:t>
    </dgm:pt>
    <dgm:pt modelId="{B9BCCC7C-6667-464D-A934-09562CF1B8DA}" type="pres">
      <dgm:prSet presAssocID="{64CB67C4-316B-4956-83C3-8484DA3514D9}" presName="Name0" presStyleCnt="0">
        <dgm:presLayoutVars>
          <dgm:dir/>
          <dgm:resizeHandles val="exact"/>
        </dgm:presLayoutVars>
      </dgm:prSet>
      <dgm:spPr/>
    </dgm:pt>
    <dgm:pt modelId="{69AE34A5-127E-43F0-A876-480F8A1C7245}" type="pres">
      <dgm:prSet presAssocID="{3E2148B8-E87C-41AB-A7C8-C4E2A53D638C}" presName="node" presStyleLbl="node1" presStyleIdx="0" presStyleCnt="5">
        <dgm:presLayoutVars>
          <dgm:bulletEnabled val="1"/>
        </dgm:presLayoutVars>
      </dgm:prSet>
      <dgm:spPr/>
    </dgm:pt>
    <dgm:pt modelId="{CE7904F4-FA0D-465D-8AD5-448AC33C9D17}" type="pres">
      <dgm:prSet presAssocID="{1C803929-84C0-4E77-836F-B3E0FA3D5D0A}" presName="sibTransSpacerBeforeConnector" presStyleCnt="0"/>
      <dgm:spPr/>
    </dgm:pt>
    <dgm:pt modelId="{68B3DF61-153A-4D32-9DE4-54E4F1208752}" type="pres">
      <dgm:prSet presAssocID="{1C803929-84C0-4E77-836F-B3E0FA3D5D0A}" presName="sibTrans" presStyleLbl="node1" presStyleIdx="1" presStyleCnt="5"/>
      <dgm:spPr/>
    </dgm:pt>
    <dgm:pt modelId="{C9676B7D-F523-4FF2-B301-82BC574C30A2}" type="pres">
      <dgm:prSet presAssocID="{1C803929-84C0-4E77-836F-B3E0FA3D5D0A}" presName="sibTransSpacerAfterConnector" presStyleCnt="0"/>
      <dgm:spPr/>
    </dgm:pt>
    <dgm:pt modelId="{C56BC7AD-FE98-49F1-B765-F6695767AE69}" type="pres">
      <dgm:prSet presAssocID="{C5655557-AF65-434B-85B9-94EFDDCC98EC}" presName="node" presStyleLbl="node1" presStyleIdx="2" presStyleCnt="5">
        <dgm:presLayoutVars>
          <dgm:bulletEnabled val="1"/>
        </dgm:presLayoutVars>
      </dgm:prSet>
      <dgm:spPr/>
    </dgm:pt>
    <dgm:pt modelId="{FA48465A-D83D-4E48-9A2D-64CF345291CD}" type="pres">
      <dgm:prSet presAssocID="{AE46391C-7316-41F7-8052-EB12C35611CD}" presName="sibTransSpacerBeforeConnector" presStyleCnt="0"/>
      <dgm:spPr/>
    </dgm:pt>
    <dgm:pt modelId="{DDCBA84C-4E45-49B7-948A-A7CD1B1FD7DD}" type="pres">
      <dgm:prSet presAssocID="{AE46391C-7316-41F7-8052-EB12C35611CD}" presName="sibTrans" presStyleLbl="node1" presStyleIdx="3" presStyleCnt="5"/>
      <dgm:spPr/>
    </dgm:pt>
    <dgm:pt modelId="{AB0B186E-A713-4162-944A-423BB7631BEF}" type="pres">
      <dgm:prSet presAssocID="{AE46391C-7316-41F7-8052-EB12C35611CD}" presName="sibTransSpacerAfterConnector" presStyleCnt="0"/>
      <dgm:spPr/>
    </dgm:pt>
    <dgm:pt modelId="{4EE37DDA-5C56-4815-9FBE-0F3DBD772C2E}" type="pres">
      <dgm:prSet presAssocID="{9ED7B55C-2C2D-43A6-AB9E-5430211B512E}" presName="node" presStyleLbl="node1" presStyleIdx="4" presStyleCnt="5">
        <dgm:presLayoutVars>
          <dgm:bulletEnabled val="1"/>
        </dgm:presLayoutVars>
      </dgm:prSet>
      <dgm:spPr/>
    </dgm:pt>
  </dgm:ptLst>
  <dgm:cxnLst>
    <dgm:cxn modelId="{F9645D14-EA21-401F-9EF1-FDC2BC46DEC7}" type="presOf" srcId="{9ED7B55C-2C2D-43A6-AB9E-5430211B512E}" destId="{4EE37DDA-5C56-4815-9FBE-0F3DBD772C2E}" srcOrd="0" destOrd="0" presId="urn:microsoft.com/office/officeart/2016/7/layout/BasicProcessNew"/>
    <dgm:cxn modelId="{BCE6A214-3EFC-4798-ABF0-4BFE759F7041}" type="presOf" srcId="{AE46391C-7316-41F7-8052-EB12C35611CD}" destId="{DDCBA84C-4E45-49B7-948A-A7CD1B1FD7DD}" srcOrd="0" destOrd="0" presId="urn:microsoft.com/office/officeart/2016/7/layout/BasicProcessNew"/>
    <dgm:cxn modelId="{33A4641B-C1E7-4967-AFEC-9B11DB4F3426}" srcId="{9ED7B55C-2C2D-43A6-AB9E-5430211B512E}" destId="{20DEB2E6-5456-469E-8F3F-5D8F20168FAE}" srcOrd="1" destOrd="0" parTransId="{B33EA94D-C4EC-4015-A241-D996528C82E2}" sibTransId="{9281F368-5997-4CCD-90C5-C1EFF9F482F0}"/>
    <dgm:cxn modelId="{8F7C7224-5EC2-4600-9223-1FCF503CD7E0}" type="presOf" srcId="{1C803929-84C0-4E77-836F-B3E0FA3D5D0A}" destId="{68B3DF61-153A-4D32-9DE4-54E4F1208752}" srcOrd="0" destOrd="0" presId="urn:microsoft.com/office/officeart/2016/7/layout/BasicProcessNew"/>
    <dgm:cxn modelId="{1422FB38-996C-4B5E-93C9-5E4463BD2601}" type="presOf" srcId="{AB3D7A36-3029-4BAF-8A56-92C176803B27}" destId="{4EE37DDA-5C56-4815-9FBE-0F3DBD772C2E}" srcOrd="0" destOrd="1" presId="urn:microsoft.com/office/officeart/2016/7/layout/BasicProcessNew"/>
    <dgm:cxn modelId="{DB76705E-3564-45A7-BFF4-BE43647504C4}" srcId="{64CB67C4-316B-4956-83C3-8484DA3514D9}" destId="{9ED7B55C-2C2D-43A6-AB9E-5430211B512E}" srcOrd="2" destOrd="0" parTransId="{3BA268A4-57E6-451D-A665-8E8F1D3241BD}" sibTransId="{064AE7D2-8137-41EA-9DA8-66E22B7FA51F}"/>
    <dgm:cxn modelId="{24D16768-F77E-4198-AF05-951587FBC9A1}" srcId="{9ED7B55C-2C2D-43A6-AB9E-5430211B512E}" destId="{AB3D7A36-3029-4BAF-8A56-92C176803B27}" srcOrd="0" destOrd="0" parTransId="{FC7395DE-0AFF-48F8-8197-4825CD190EF9}" sibTransId="{FF14E2A1-1689-4D79-8169-CF579CF06A81}"/>
    <dgm:cxn modelId="{F9893371-AB19-4C71-99C6-A66826718BDE}" type="presOf" srcId="{20DEB2E6-5456-469E-8F3F-5D8F20168FAE}" destId="{4EE37DDA-5C56-4815-9FBE-0F3DBD772C2E}" srcOrd="0" destOrd="2" presId="urn:microsoft.com/office/officeart/2016/7/layout/BasicProcessNew"/>
    <dgm:cxn modelId="{53FEBE7B-7970-4C67-91C6-C8EB3B4AEA6C}" srcId="{64CB67C4-316B-4956-83C3-8484DA3514D9}" destId="{C5655557-AF65-434B-85B9-94EFDDCC98EC}" srcOrd="1" destOrd="0" parTransId="{8E50A4C6-3457-45F9-80EE-8ED2A64F6F2A}" sibTransId="{AE46391C-7316-41F7-8052-EB12C35611CD}"/>
    <dgm:cxn modelId="{FBC68397-F427-41C7-880E-78B50450F09F}" type="presOf" srcId="{C5655557-AF65-434B-85B9-94EFDDCC98EC}" destId="{C56BC7AD-FE98-49F1-B765-F6695767AE69}" srcOrd="0" destOrd="0" presId="urn:microsoft.com/office/officeart/2016/7/layout/BasicProcessNew"/>
    <dgm:cxn modelId="{677AFDEE-D900-49C4-B044-302F8B4E7F4D}" type="presOf" srcId="{64CB67C4-316B-4956-83C3-8484DA3514D9}" destId="{B9BCCC7C-6667-464D-A934-09562CF1B8DA}" srcOrd="0" destOrd="0" presId="urn:microsoft.com/office/officeart/2016/7/layout/BasicProcessNew"/>
    <dgm:cxn modelId="{E88EB3F4-E0E7-4AAD-BD52-F7F717C25F87}" type="presOf" srcId="{3E2148B8-E87C-41AB-A7C8-C4E2A53D638C}" destId="{69AE34A5-127E-43F0-A876-480F8A1C7245}" srcOrd="0" destOrd="0" presId="urn:microsoft.com/office/officeart/2016/7/layout/BasicProcessNew"/>
    <dgm:cxn modelId="{8BBEDBF8-F3CB-4801-8E38-22EF5AE1277C}" srcId="{64CB67C4-316B-4956-83C3-8484DA3514D9}" destId="{3E2148B8-E87C-41AB-A7C8-C4E2A53D638C}" srcOrd="0" destOrd="0" parTransId="{66BFA362-543E-461C-A6E7-6AA9E23B676D}" sibTransId="{1C803929-84C0-4E77-836F-B3E0FA3D5D0A}"/>
    <dgm:cxn modelId="{1465BB92-B2E5-4920-90DF-F6D2CAAD65E1}" type="presParOf" srcId="{B9BCCC7C-6667-464D-A934-09562CF1B8DA}" destId="{69AE34A5-127E-43F0-A876-480F8A1C7245}" srcOrd="0" destOrd="0" presId="urn:microsoft.com/office/officeart/2016/7/layout/BasicProcessNew"/>
    <dgm:cxn modelId="{599C7DF9-D753-486A-902A-EB8F141A30B2}" type="presParOf" srcId="{B9BCCC7C-6667-464D-A934-09562CF1B8DA}" destId="{CE7904F4-FA0D-465D-8AD5-448AC33C9D17}" srcOrd="1" destOrd="0" presId="urn:microsoft.com/office/officeart/2016/7/layout/BasicProcessNew"/>
    <dgm:cxn modelId="{A31F9BE4-F20A-4069-B3F9-081956F0B160}" type="presParOf" srcId="{B9BCCC7C-6667-464D-A934-09562CF1B8DA}" destId="{68B3DF61-153A-4D32-9DE4-54E4F1208752}" srcOrd="2" destOrd="0" presId="urn:microsoft.com/office/officeart/2016/7/layout/BasicProcessNew"/>
    <dgm:cxn modelId="{5E7CA783-039F-4072-B7E2-AD6BC4889144}" type="presParOf" srcId="{B9BCCC7C-6667-464D-A934-09562CF1B8DA}" destId="{C9676B7D-F523-4FF2-B301-82BC574C30A2}" srcOrd="3" destOrd="0" presId="urn:microsoft.com/office/officeart/2016/7/layout/BasicProcessNew"/>
    <dgm:cxn modelId="{4B902488-4309-48C1-83AF-6F03226B1C7A}" type="presParOf" srcId="{B9BCCC7C-6667-464D-A934-09562CF1B8DA}" destId="{C56BC7AD-FE98-49F1-B765-F6695767AE69}" srcOrd="4" destOrd="0" presId="urn:microsoft.com/office/officeart/2016/7/layout/BasicProcessNew"/>
    <dgm:cxn modelId="{684E91E7-124A-4AE4-8A30-E6B5D64C886E}" type="presParOf" srcId="{B9BCCC7C-6667-464D-A934-09562CF1B8DA}" destId="{FA48465A-D83D-4E48-9A2D-64CF345291CD}" srcOrd="5" destOrd="0" presId="urn:microsoft.com/office/officeart/2016/7/layout/BasicProcessNew"/>
    <dgm:cxn modelId="{334FBD4B-EBAF-4DAD-A59A-8281CA9B5911}" type="presParOf" srcId="{B9BCCC7C-6667-464D-A934-09562CF1B8DA}" destId="{DDCBA84C-4E45-49B7-948A-A7CD1B1FD7DD}" srcOrd="6" destOrd="0" presId="urn:microsoft.com/office/officeart/2016/7/layout/BasicProcessNew"/>
    <dgm:cxn modelId="{8B250AF8-03E3-4CA2-9BA3-CA6E1B04A404}" type="presParOf" srcId="{B9BCCC7C-6667-464D-A934-09562CF1B8DA}" destId="{AB0B186E-A713-4162-944A-423BB7631BEF}" srcOrd="7" destOrd="0" presId="urn:microsoft.com/office/officeart/2016/7/layout/BasicProcessNew"/>
    <dgm:cxn modelId="{3841215B-59B2-46B6-A918-53818C9E5B7C}" type="presParOf" srcId="{B9BCCC7C-6667-464D-A934-09562CF1B8DA}" destId="{4EE37DDA-5C56-4815-9FBE-0F3DBD772C2E}" srcOrd="8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E34A5-127E-43F0-A876-480F8A1C7245}">
      <dsp:nvSpPr>
        <dsp:cNvPr id="0" name=""/>
        <dsp:cNvSpPr/>
      </dsp:nvSpPr>
      <dsp:spPr>
        <a:xfrm>
          <a:off x="5487" y="721970"/>
          <a:ext cx="3555143" cy="21330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>
              <a:solidFill>
                <a:srgbClr val="95DBDD"/>
              </a:solidFill>
            </a:rPr>
            <a:t>102 Students</a:t>
          </a:r>
          <a:r>
            <a:rPr lang="en-US" sz="2400" b="0" i="0" kern="1200"/>
            <a:t> graduated with their Associates (AA) degree before their high school graduation</a:t>
          </a:r>
          <a:r>
            <a:rPr lang="en-US" sz="2400" kern="1200">
              <a:latin typeface="Arial"/>
            </a:rPr>
            <a:t>*</a:t>
          </a:r>
          <a:endParaRPr lang="en-US" sz="2400" kern="1200"/>
        </a:p>
      </dsp:txBody>
      <dsp:txXfrm>
        <a:off x="5487" y="721970"/>
        <a:ext cx="3555143" cy="2133086"/>
      </dsp:txXfrm>
    </dsp:sp>
    <dsp:sp modelId="{68B3DF61-153A-4D32-9DE4-54E4F1208752}">
      <dsp:nvSpPr>
        <dsp:cNvPr id="0" name=""/>
        <dsp:cNvSpPr/>
      </dsp:nvSpPr>
      <dsp:spPr>
        <a:xfrm>
          <a:off x="3608883" y="1667014"/>
          <a:ext cx="53327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BC7AD-FE98-49F1-B765-F6695767AE69}">
      <dsp:nvSpPr>
        <dsp:cNvPr id="0" name=""/>
        <dsp:cNvSpPr/>
      </dsp:nvSpPr>
      <dsp:spPr>
        <a:xfrm>
          <a:off x="4190407" y="721970"/>
          <a:ext cx="3555143" cy="21330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>
              <a:solidFill>
                <a:srgbClr val="95DBDD"/>
              </a:solidFill>
            </a:rPr>
            <a:t>95,321 credits</a:t>
          </a:r>
          <a:r>
            <a:rPr lang="en-US" sz="2400" b="0" i="0" kern="1200"/>
            <a:t> earned by high school students since 2017 </a:t>
          </a:r>
          <a:br>
            <a:rPr lang="en-US" sz="2400" b="0" i="0" kern="1200"/>
          </a:br>
          <a:r>
            <a:rPr lang="en-US" sz="2400" b="0" i="0" kern="1200"/>
            <a:t>(at $25/credit hour)</a:t>
          </a:r>
          <a:endParaRPr lang="en-US" sz="2400" kern="1200"/>
        </a:p>
      </dsp:txBody>
      <dsp:txXfrm>
        <a:off x="4190407" y="721970"/>
        <a:ext cx="3555143" cy="2133086"/>
      </dsp:txXfrm>
    </dsp:sp>
    <dsp:sp modelId="{DDCBA84C-4E45-49B7-948A-A7CD1B1FD7DD}">
      <dsp:nvSpPr>
        <dsp:cNvPr id="0" name=""/>
        <dsp:cNvSpPr/>
      </dsp:nvSpPr>
      <dsp:spPr>
        <a:xfrm>
          <a:off x="7793802" y="1667014"/>
          <a:ext cx="53327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37DDA-5C56-4815-9FBE-0F3DBD772C2E}">
      <dsp:nvSpPr>
        <dsp:cNvPr id="0" name=""/>
        <dsp:cNvSpPr/>
      </dsp:nvSpPr>
      <dsp:spPr>
        <a:xfrm>
          <a:off x="8375326" y="721970"/>
          <a:ext cx="3555143" cy="21330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/>
            <a:t>Record Numbers</a:t>
          </a:r>
          <a:r>
            <a:rPr lang="en-US" sz="2400" b="0" i="0" kern="1200"/>
            <a:t>: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/>
            <a:t>transfer students (From AWC 2021-22): </a:t>
          </a:r>
          <a:r>
            <a:rPr lang="en-US" sz="1900" b="0" i="0" kern="1200">
              <a:solidFill>
                <a:srgbClr val="95DBDD"/>
              </a:solidFill>
            </a:rPr>
            <a:t>430</a:t>
          </a:r>
          <a:r>
            <a:rPr lang="en-US" sz="1900" b="0" i="0" kern="1200"/>
            <a:t> 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/>
            <a:t>university graduates (From AWC </a:t>
          </a:r>
          <a:r>
            <a:rPr lang="en-US" sz="1900" b="0" i="0" kern="1200">
              <a:latin typeface="Arial"/>
            </a:rPr>
            <a:t>2020-22</a:t>
          </a:r>
          <a:r>
            <a:rPr lang="en-US" sz="1900" b="0" i="0" kern="1200"/>
            <a:t>): </a:t>
          </a:r>
          <a:r>
            <a:rPr lang="en-US" sz="1900" kern="1200">
              <a:solidFill>
                <a:srgbClr val="95DBDD"/>
              </a:solidFill>
              <a:latin typeface="Arial"/>
            </a:rPr>
            <a:t>727</a:t>
          </a:r>
          <a:endParaRPr lang="en-US" sz="1900" kern="1200">
            <a:solidFill>
              <a:srgbClr val="95DBDD"/>
            </a:solidFill>
          </a:endParaRPr>
        </a:p>
      </dsp:txBody>
      <dsp:txXfrm>
        <a:off x="8375326" y="721970"/>
        <a:ext cx="3555143" cy="2133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DC98B-986D-4717-AB03-31534BC4779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F53C7-DA93-4D37-BE59-0832DA73B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3ec5bef57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3ec5bef57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ec5bef571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3ec5bef571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3ec5bef571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3ec5bef571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Stephen, turn meeting over to Tammy &amp; Jen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2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002D7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41D8-6737-B509-997C-3030006A5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ontserrat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C05C2F-D554-DA81-5820-9054F01CD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79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049B-3EC9-1BC5-D479-4426471D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4AEEE-A139-01BD-11FB-CC6A054B0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018FA-90F6-4DB3-22A4-3396B65A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2103D-665A-65A4-3326-7F446B3A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87299-321C-714C-6AD7-56C3AFA3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7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78961-99E3-D834-5F07-7AE798035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0BD35-9121-D8C4-6F1A-482915D4E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3B6A9-E666-E2C8-3A86-1C451A78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CE157-AD6C-E47A-B6BD-7598B50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65C34-E94E-C80C-D3E3-DF0917CB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7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15600" y="431800"/>
            <a:ext cx="113608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99"/>
              </a:buClr>
              <a:buSzPts val="3500"/>
              <a:buFont typeface="Montserrat Medium"/>
              <a:buNone/>
              <a:defRPr sz="4667">
                <a:solidFill>
                  <a:srgbClr val="00CC9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656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  <a:defRPr sz="25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656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  <a:defRPr sz="25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4872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  <a:defRPr sz="2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8500" y="6421667"/>
            <a:ext cx="1805733" cy="3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/>
          <p:nvPr/>
        </p:nvSpPr>
        <p:spPr>
          <a:xfrm>
            <a:off x="0" y="6358867"/>
            <a:ext cx="12192000" cy="524800"/>
          </a:xfrm>
          <a:prstGeom prst="rect">
            <a:avLst/>
          </a:prstGeom>
          <a:gradFill>
            <a:gsLst>
              <a:gs pos="0">
                <a:srgbClr val="00CC99"/>
              </a:gs>
              <a:gs pos="25000">
                <a:srgbClr val="00CC99"/>
              </a:gs>
              <a:gs pos="100000">
                <a:srgbClr val="05C3DD"/>
              </a:gs>
            </a:gsLst>
            <a:lin ang="10800025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7"/>
          <p:cNvSpPr txBox="1"/>
          <p:nvPr/>
        </p:nvSpPr>
        <p:spPr>
          <a:xfrm>
            <a:off x="3461400" y="6385267"/>
            <a:ext cx="52692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1467">
                <a:solidFill>
                  <a:schemeClr val="lt1"/>
                </a:solidFill>
              </a:rPr>
              <a:t>CRAFTING CURRICULUM | CONNECTING EDUCATORS</a:t>
            </a:r>
            <a:endParaRPr sz="1467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29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285F0-C2A6-19EB-5933-1BAAB946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299" y="681037"/>
            <a:ext cx="8353425" cy="842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7D261-A8B4-90E6-C8D4-C8850A0AB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CBFA3-7C05-99D1-B5A0-9E18BAA6B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6387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25CD-3FE5-5635-9961-67A58F12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E98AF-8934-FE22-E209-AF6E70612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0860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DF809-CDAA-615A-4D76-D8AE836BF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114674"/>
            <a:ext cx="9515475" cy="96202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TITLE GOES HERE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8645F-7BCD-4F8D-4E79-D82173C58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6699"/>
            <a:ext cx="7306102" cy="131445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13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6CA9-734A-4F05-ABDD-6D7C771B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0B73F-139B-48EB-AC1D-2DCEEB5B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8077B-F572-4EED-B97A-FDF904ED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7CCCB-9D19-4D59-A5C0-875DDCA0D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75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6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5E86-A899-9B59-36E7-F1D5B571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6BD65-A828-B282-EA68-55608E47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F09E0-9B98-9BE4-871C-0FC631BE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4678B-3893-6206-51DF-7CC7BA2E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15807-09D8-1669-5599-0A3D57F1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38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BC7C-ABB6-58DF-DB20-06A035F9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10D6-8996-3BD1-984B-3A93E4469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3F36D-600E-9DDD-4D01-90189861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F61A-49AB-924F-A43E-9CC7E9B34742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A0178-4030-C8EC-F1B1-A16CF270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D8BC3-B794-BB83-82F7-1F746C19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01DF9-217C-3242-B6BD-51C8E0CDF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9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910D9-80D4-1F0E-9BE6-E55B5F835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BFB78-657C-0595-CBA7-CECEE8D05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7CB81-98E3-CAA5-D111-53E79265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B3FB9-D2D4-A6F1-2993-7ACD12DA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9C9E-944D-DEBF-92C7-6067E8CF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4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CB99-0878-1F8E-27DF-0FF47F53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7CE81-931B-E239-4B19-1AE77818F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989D5-77AA-B531-2F93-0BB4AC890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58BB1-0633-B658-21C5-8C65A8FEE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074E5-4CB8-8015-F793-4A40F3EB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AB834-B724-7593-9229-AED8754F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0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52BF-C43D-0D05-ABBA-94A2937B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FDED4-1D1C-78D4-0AE6-3AEC40555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570B3-969F-954E-170B-8DED296CF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DB6BA4-8F88-8766-D715-57D74DF62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22BF6-6CFB-7C96-2014-85DAEADC2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76B6F-1296-6E07-44E0-18702A07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CD7C2-1241-96EB-2602-1E8B1C91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93438-0433-3103-DD82-28B8A383E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8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A27D-D0D8-10CB-3993-425231F2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3F103-E8EC-4108-D170-DF9796D7C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6EA1E-15A7-F851-2DE0-5C541FA1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E5FCF-A5BA-FEBC-FA3D-592E245E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2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50C79-AC51-FA03-482A-CC693C08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04E5E3-7EE4-AD98-360B-10036D38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C0591-1AA6-CDE7-5832-8785258C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4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06749-77AA-C938-7F05-05CB5C9D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AF6EC-9277-29B4-71B2-B112FED17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CA234-6F41-A4FE-FC52-F5E784C4B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A0400-22AC-496B-B569-F7F96D5C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8D020-DB89-301C-6814-A88F00C4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E7A3A-48AF-1ACA-C513-9DD03541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3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73F1-0AAB-A61F-A7E1-1DA395E8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928DD-1DD9-78A2-F3ED-CB2463A0E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73A59-EE7F-2754-3D46-E4F188C19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E5526-A713-BA08-E3ED-7F4A07A9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EAA7B-30E1-1AE8-D43C-B837C43E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1D6A6-B16E-8C1D-816E-2359A66C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7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BABAB0-FFB3-0867-1B27-7FEFA7A6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7F6AD-89E8-7750-179B-2BBA02A58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4706C-41BA-C8A1-9AB0-99443419C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493F1-3310-47C5-8A16-83D74B0526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67330-240C-0C36-9C33-C48E73A8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D4C99-231D-A45D-3B87-EC5AFE22D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BA00-1886-409C-9649-42185ED30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3" r:id="rId2"/>
    <p:sldLayoutId id="2147483651" r:id="rId3"/>
    <p:sldLayoutId id="2147483664" r:id="rId4"/>
    <p:sldLayoutId id="2147483653" r:id="rId5"/>
    <p:sldLayoutId id="2147483666" r:id="rId6"/>
    <p:sldLayoutId id="2147483655" r:id="rId7"/>
    <p:sldLayoutId id="2147483670" r:id="rId8"/>
    <p:sldLayoutId id="2147483671" r:id="rId9"/>
    <p:sldLayoutId id="2147483658" r:id="rId10"/>
    <p:sldLayoutId id="2147483672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EB1CF4-7BCA-DB31-48C1-BF6D8297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299" y="681037"/>
            <a:ext cx="8353425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1587C-E313-0B88-C259-EADDD8D22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36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49" r:id="rId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92E1E-89CA-4792-B2F5-FC23446A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2F3F2-C30F-41E6-84F3-B66294CD1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87FD4-8F15-424E-9E07-47BB67906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B47A9-B053-4382-B596-E60574C54E9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5385-8237-4415-AA0E-72620939B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AAE84-3A6F-4F93-8673-4215624CB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5D2D-2EF3-FE52-3CE8-1EE9B73D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A024B-C823-DCF2-59DF-C7E1C2A00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13166-C496-754C-28E4-3A4796877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F61A-49AB-924F-A43E-9CC7E9B34742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8AC06-B2CD-8772-5E1B-195BDED77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5899D-FFB0-0EA0-4638-7FBCBEE52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01DF9-217C-3242-B6BD-51C8E0CDF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0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amferguson@acteaz.org" TargetMode="External"/><Relationship Id="rId2" Type="http://schemas.openxmlformats.org/officeDocument/2006/relationships/hyperlink" Target="mailto:jamesgrieshaber@acteaz.org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premierseries@acteaz.org" TargetMode="External"/><Relationship Id="rId4" Type="http://schemas.openxmlformats.org/officeDocument/2006/relationships/hyperlink" Target="mailto:shellyyork@acteaz.or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hyperlink" Target="https://www.acteaz.org/cte-leads-2/about-the-teacher-serie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remierseries@acteaz.or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te.ctecaz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u8_ZA7f3ck?feature=oembed" TargetMode="External"/><Relationship Id="rId4" Type="http://schemas.openxmlformats.org/officeDocument/2006/relationships/hyperlink" Target="https://www.youtube.com/watch?v=6u8_ZA7f3ck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zJxXvQ7bfC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ova.org/" TargetMode="External"/><Relationship Id="rId5" Type="http://schemas.openxmlformats.org/officeDocument/2006/relationships/hyperlink" Target="https://forms.gle/jDfG3YzQFbkSBpQE8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825918-E487-3728-49FD-F0180863EEA4}"/>
              </a:ext>
            </a:extLst>
          </p:cNvPr>
          <p:cNvSpPr/>
          <p:nvPr/>
        </p:nvSpPr>
        <p:spPr>
          <a:xfrm>
            <a:off x="-61914" y="2387321"/>
            <a:ext cx="12253914" cy="352532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7A77B-53DF-051B-83EE-5D4024082847}"/>
              </a:ext>
            </a:extLst>
          </p:cNvPr>
          <p:cNvSpPr txBox="1"/>
          <p:nvPr/>
        </p:nvSpPr>
        <p:spPr>
          <a:xfrm>
            <a:off x="1123948" y="2387321"/>
            <a:ext cx="9744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 SemiBold" pitchFamily="2" charset="0"/>
              </a:rPr>
              <a:t>ARIZONA DEPARTMENT OF EDUCATION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9ECE1-E881-A4A9-C8DD-0A9B3EAF7CC9}"/>
              </a:ext>
            </a:extLst>
          </p:cNvPr>
          <p:cNvSpPr txBox="1"/>
          <p:nvPr/>
        </p:nvSpPr>
        <p:spPr>
          <a:xfrm>
            <a:off x="2043112" y="4527649"/>
            <a:ext cx="8105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SemiBold" pitchFamily="2" charset="0"/>
              </a:rPr>
              <a:t>CAREER AND TECHNICAL EDUCATION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ontserrat SemiBold" pitchFamily="2" charset="0"/>
              </a:rPr>
              <a:t>CTE Administrators Meeting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ontserrat SemiBold" pitchFamily="2" charset="0"/>
              </a:rPr>
              <a:t>September 2023</a:t>
            </a:r>
            <a:endParaRPr lang="en-US" sz="2800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pic>
        <p:nvPicPr>
          <p:cNvPr id="7" name="Picture 6" descr="A black and white logo with a star and a flame&#10;&#10;Description automatically generated">
            <a:extLst>
              <a:ext uri="{FF2B5EF4-FFF2-40B4-BE49-F238E27FC236}">
                <a16:creationId xmlns:a16="http://schemas.microsoft.com/office/drawing/2014/main" id="{A9640DEA-7A34-C1C6-2698-7582DB2B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1" y="357834"/>
            <a:ext cx="1962154" cy="1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8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DC56-3E7D-C170-247B-DFEF2031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Midwinter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8C42D4-0989-3F52-D668-72D1A288F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1" y="2066518"/>
            <a:ext cx="8995953" cy="3748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C12E56-2B83-C46F-A9B4-3CAA66F0F0A2}"/>
              </a:ext>
            </a:extLst>
          </p:cNvPr>
          <p:cNvSpPr txBox="1"/>
          <p:nvPr/>
        </p:nvSpPr>
        <p:spPr>
          <a:xfrm>
            <a:off x="9109165" y="2066518"/>
            <a:ext cx="30218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Jan. 31 – Feb. 2, 2024 at Prescott Resort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Call for Presentations will open before the holidays</a:t>
            </a:r>
          </a:p>
        </p:txBody>
      </p:sp>
    </p:spTree>
    <p:extLst>
      <p:ext uri="{BB962C8B-B14F-4D97-AF65-F5344CB8AC3E}">
        <p14:creationId xmlns:p14="http://schemas.microsoft.com/office/powerpoint/2010/main" val="1306530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42A3-0672-A97B-810D-5F9BD77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to 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9EB8-DA08-72A9-6A4F-2D9D5742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756"/>
            <a:ext cx="10515600" cy="3895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Check your e-blasts and ACTEAZ.org for updates on the following:</a:t>
            </a:r>
          </a:p>
          <a:p>
            <a:pPr lvl="1"/>
            <a:r>
              <a:rPr lang="en-US" sz="3600" dirty="0"/>
              <a:t>Premier Series updates </a:t>
            </a:r>
          </a:p>
          <a:p>
            <a:pPr lvl="1"/>
            <a:r>
              <a:rPr lang="en-US" sz="3600" dirty="0"/>
              <a:t>CTE Month 2024 video contest </a:t>
            </a:r>
          </a:p>
          <a:p>
            <a:pPr lvl="1"/>
            <a:r>
              <a:rPr lang="en-US" sz="3600" dirty="0"/>
              <a:t>Awards and Scholarship submissions</a:t>
            </a:r>
          </a:p>
          <a:p>
            <a:pPr lvl="1"/>
            <a:r>
              <a:rPr lang="en-US" sz="3600" dirty="0"/>
              <a:t>2024 Summer Conference (July 12 – 17, 2024)</a:t>
            </a:r>
          </a:p>
        </p:txBody>
      </p:sp>
    </p:spTree>
    <p:extLst>
      <p:ext uri="{BB962C8B-B14F-4D97-AF65-F5344CB8AC3E}">
        <p14:creationId xmlns:p14="http://schemas.microsoft.com/office/powerpoint/2010/main" val="3140071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42A3-0672-A97B-810D-5F9BD77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ACTEAZ Board of Directors</a:t>
            </a:r>
          </a:p>
        </p:txBody>
      </p:sp>
      <p:pic>
        <p:nvPicPr>
          <p:cNvPr id="4" name="Picture 3" descr="A group of people in circles&#10;&#10;Description automatically generated">
            <a:extLst>
              <a:ext uri="{FF2B5EF4-FFF2-40B4-BE49-F238E27FC236}">
                <a16:creationId xmlns:a16="http://schemas.microsoft.com/office/drawing/2014/main" id="{A606DC68-6785-2E8F-18BD-23AB1E21F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74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42A3-0672-A97B-810D-5F9BD77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ACTEAZ Exec Board</a:t>
            </a:r>
          </a:p>
        </p:txBody>
      </p:sp>
      <p:pic>
        <p:nvPicPr>
          <p:cNvPr id="10" name="Picture 9" descr="A group of people in a tunnel&#10;&#10;Description automatically generated with medium confidence">
            <a:extLst>
              <a:ext uri="{FF2B5EF4-FFF2-40B4-BE49-F238E27FC236}">
                <a16:creationId xmlns:a16="http://schemas.microsoft.com/office/drawing/2014/main" id="{F07A2F1D-CFFA-E4D0-B024-908E38DAF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26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4679D-E012-58B1-0481-F7269090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More Information?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131E-DA09-E83B-D35D-8B5FF1A78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7817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Jim Grieshaber, ACTEAZ President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jamesgrieshaber@acteaz.org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Pam Ferguson, ACTEAZ Exec. Director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pamferguson@acteaz.org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6BF36-F6BE-1DAC-0975-0208E6AE3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7367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Shelly York, ACTEAZ Asst. Exec. Director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shellyyork@acteaz.org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/>
              <a:t>(623) 826-6399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Shelby Freytag, Premier Series Coordinator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premierseries@acteaz.org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3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559CC-2785-4482-8710-75A3F3DBF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55" y="1668971"/>
            <a:ext cx="7640289" cy="5189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FD5708C-BBAC-4BEA-93E1-DC19AA46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3525"/>
            <a:ext cx="10515600" cy="1855561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</p:txBody>
      </p:sp>
    </p:spTree>
    <p:extLst>
      <p:ext uri="{BB962C8B-B14F-4D97-AF65-F5344CB8AC3E}">
        <p14:creationId xmlns:p14="http://schemas.microsoft.com/office/powerpoint/2010/main" val="3099654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2BDEAC-ED1D-8099-2374-EE216EED3196}"/>
              </a:ext>
            </a:extLst>
          </p:cNvPr>
          <p:cNvSpPr/>
          <p:nvPr/>
        </p:nvSpPr>
        <p:spPr>
          <a:xfrm>
            <a:off x="0" y="90538"/>
            <a:ext cx="90905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ACTEAZ Premier Series Coordinator</a:t>
            </a:r>
          </a:p>
        </p:txBody>
      </p:sp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75E6EEE-D570-2A34-9017-6227F6E82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6" y="1407654"/>
            <a:ext cx="2087341" cy="3712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CA002B-60D1-CBA6-5AA5-A009439C16BD}"/>
              </a:ext>
            </a:extLst>
          </p:cNvPr>
          <p:cNvSpPr txBox="1"/>
          <p:nvPr/>
        </p:nvSpPr>
        <p:spPr>
          <a:xfrm>
            <a:off x="2715184" y="765835"/>
            <a:ext cx="63182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Shelby Freytag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Hello Everyone!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 am Shelby Freytag, the ACTEAZ Premier Series Coordinator.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 I live in my hometown, Yuma, AZ with my husband, son and soon to be daughter.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I am a graduate of the University of Arizona: College of Agriculture and Life Sciences, with a Bachelors Degree in Agricultural Technology Management and Education with a Teaching Emphasis.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I was an Agriculture Educator for 5 years in the Yuma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I have a love for Career and </a:t>
            </a:r>
            <a:r>
              <a:rPr lang="en-US" b="1">
                <a:solidFill>
                  <a:schemeClr val="bg1"/>
                </a:solidFill>
              </a:rPr>
              <a:t>Technical Education, I </a:t>
            </a:r>
            <a:r>
              <a:rPr lang="en-US" b="1" dirty="0">
                <a:solidFill>
                  <a:schemeClr val="bg1"/>
                </a:solidFill>
              </a:rPr>
              <a:t>am beyond excited and happy to be a part of the ACTEAZ Team, and the Arizona CTE Family.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7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 2022-2023 as of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13, 2023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253346" y="-25947"/>
            <a:ext cx="86022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Premier Series Courses Delivered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BB179-460A-0F19-DF2D-D1E8C525D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57" y="1152201"/>
            <a:ext cx="8704437" cy="53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1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 2022-2023 as of  September 13, 2023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560584" y="-25947"/>
            <a:ext cx="79877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Scheduled/ Upcoming Premier</a:t>
            </a:r>
          </a:p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Series Courses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915A0-142D-6337-0276-C1B9917AB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2" y="1847629"/>
            <a:ext cx="8890345" cy="40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9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 2022-2023 as of September 13, 2023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1266266" y="-25947"/>
            <a:ext cx="65764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Cancelled/ Rescheduled </a:t>
            </a:r>
          </a:p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Premier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Series Courses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65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is the image for the news article titled Apply for U.S. Presidential Scholars Program">
            <a:extLst>
              <a:ext uri="{FF2B5EF4-FFF2-40B4-BE49-F238E27FC236}">
                <a16:creationId xmlns:a16="http://schemas.microsoft.com/office/drawing/2014/main" id="{D198A79A-9F85-0946-F335-2AF110975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46" y="404576"/>
            <a:ext cx="10386507" cy="604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728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178182" y="232122"/>
            <a:ext cx="86580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is new for ACTEAZ Premier Series?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31042-D576-7FED-00BB-A0FCE335FBB5}"/>
              </a:ext>
            </a:extLst>
          </p:cNvPr>
          <p:cNvSpPr txBox="1"/>
          <p:nvPr/>
        </p:nvSpPr>
        <p:spPr>
          <a:xfrm>
            <a:off x="543464" y="2165230"/>
            <a:ext cx="765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4D3E1-1774-47CB-2CC2-238A2456CDAE}"/>
              </a:ext>
            </a:extLst>
          </p:cNvPr>
          <p:cNvSpPr txBox="1"/>
          <p:nvPr/>
        </p:nvSpPr>
        <p:spPr>
          <a:xfrm>
            <a:off x="414289" y="2168403"/>
            <a:ext cx="82609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ACTEAZ is in the process of implementing Premier Series courses through an online virtual learning platform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best serve all districts ACTEAZ serves we would like to ask for your participation in the Premier Series Technology Survey. 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A933A-A7AC-3A50-1B7B-BE602DA2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88" y="3696218"/>
            <a:ext cx="2825066" cy="2825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EB6F28-43ED-C86E-CD2A-1BB9446B8D81}"/>
              </a:ext>
            </a:extLst>
          </p:cNvPr>
          <p:cNvSpPr/>
          <p:nvPr/>
        </p:nvSpPr>
        <p:spPr>
          <a:xfrm>
            <a:off x="9089547" y="3696218"/>
            <a:ext cx="2848104" cy="2889704"/>
          </a:xfrm>
          <a:prstGeom prst="rect">
            <a:avLst/>
          </a:prstGeom>
          <a:noFill/>
          <a:ln w="1016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64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 2022-2023 as of February 2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2023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1606140" y="241494"/>
            <a:ext cx="60853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Statewide Partnerships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1BF3B-1634-6A29-5FF3-534D0E6D199C}"/>
              </a:ext>
            </a:extLst>
          </p:cNvPr>
          <p:cNvSpPr txBox="1"/>
          <p:nvPr/>
        </p:nvSpPr>
        <p:spPr>
          <a:xfrm>
            <a:off x="492369" y="1350498"/>
            <a:ext cx="47408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Premier Series is offered throughout Arizona by: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- ACTEAZ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- Pima JTED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- West-MEC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With a handful of courses available through: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- CTD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- NAVIT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- EVIT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- WAVE</a:t>
            </a:r>
          </a:p>
        </p:txBody>
      </p:sp>
      <p:pic>
        <p:nvPicPr>
          <p:cNvPr id="8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AF4EDBA9-2969-BD0C-914B-6F895C08F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32" y="1600200"/>
            <a:ext cx="3854573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817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995621" y="241494"/>
            <a:ext cx="70993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Course Offerings/ Calendar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63343-4C90-2614-5AEF-37A591B44312}"/>
              </a:ext>
            </a:extLst>
          </p:cNvPr>
          <p:cNvSpPr txBox="1"/>
          <p:nvPr/>
        </p:nvSpPr>
        <p:spPr>
          <a:xfrm>
            <a:off x="860916" y="1164566"/>
            <a:ext cx="81024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For more information on ACTEAZ Courses &amp; Course Calendar please visit the ACTEAZ Website.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https://www.acteaz.org/cte-leads-2/about-the-teacher-series/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0DF40657-6B4C-D78F-4F62-67763EC1F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00" y="3255962"/>
            <a:ext cx="3356802" cy="335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35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2362437" y="241494"/>
            <a:ext cx="43656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How Can I Help?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C9848-891C-D91C-9B95-D3483AD86087}"/>
              </a:ext>
            </a:extLst>
          </p:cNvPr>
          <p:cNvSpPr txBox="1"/>
          <p:nvPr/>
        </p:nvSpPr>
        <p:spPr>
          <a:xfrm>
            <a:off x="253346" y="1447731"/>
            <a:ext cx="895793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 about the Premier Series or to schedule Premier Series classes for your instructors, please contact: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Shelby Freytag</a:t>
            </a:r>
          </a:p>
          <a:p>
            <a:r>
              <a:rPr lang="en-US" sz="4000" dirty="0">
                <a:solidFill>
                  <a:schemeClr val="bg1"/>
                </a:solidFill>
              </a:rPr>
              <a:t>Email: </a:t>
            </a:r>
            <a:r>
              <a:rPr lang="en-US" sz="4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Premierseries@acteaz.org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Phone: (928) 941-0204</a:t>
            </a:r>
          </a:p>
        </p:txBody>
      </p:sp>
    </p:spTree>
    <p:extLst>
      <p:ext uri="{BB962C8B-B14F-4D97-AF65-F5344CB8AC3E}">
        <p14:creationId xmlns:p14="http://schemas.microsoft.com/office/powerpoint/2010/main" val="2093496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42127C-7879-9326-4497-3E583E441DAB}"/>
              </a:ext>
            </a:extLst>
          </p:cNvPr>
          <p:cNvSpPr/>
          <p:nvPr/>
        </p:nvSpPr>
        <p:spPr>
          <a:xfrm>
            <a:off x="4443412" y="923925"/>
            <a:ext cx="3305175" cy="45719"/>
          </a:xfrm>
          <a:prstGeom prst="rect">
            <a:avLst/>
          </a:prstGeom>
          <a:gradFill>
            <a:gsLst>
              <a:gs pos="44000">
                <a:srgbClr val="946CA1"/>
              </a:gs>
              <a:gs pos="64000">
                <a:srgbClr val="F4C2BB"/>
              </a:gs>
              <a:gs pos="16000">
                <a:srgbClr val="5B3A91"/>
              </a:gs>
              <a:gs pos="88000">
                <a:srgbClr val="FED84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312E0-0A12-F77B-9D43-31EFF15862ED}"/>
              </a:ext>
            </a:extLst>
          </p:cNvPr>
          <p:cNvSpPr txBox="1"/>
          <p:nvPr/>
        </p:nvSpPr>
        <p:spPr>
          <a:xfrm>
            <a:off x="1376362" y="154484"/>
            <a:ext cx="9439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Montserrat SemiBold" pitchFamily="2" charset="0"/>
              </a:rPr>
              <a:t>AZ CTE Curriculum Connection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BF0AC-27C4-40B3-E09F-13CDA8789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66" y="1310534"/>
            <a:ext cx="4908066" cy="46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710"/>
          <a:stretch/>
        </p:blipFill>
        <p:spPr>
          <a:xfrm>
            <a:off x="5717134" y="1623667"/>
            <a:ext cx="6059265" cy="44569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3" name="Google Shape;143;p25"/>
          <p:cNvSpPr txBox="1"/>
          <p:nvPr/>
        </p:nvSpPr>
        <p:spPr>
          <a:xfrm>
            <a:off x="420100" y="1124067"/>
            <a:ext cx="5297200" cy="5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333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Completed:</a:t>
            </a:r>
            <a:endParaRPr sz="1333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branding and color </a:t>
            </a:r>
            <a:r>
              <a:rPr lang="en" sz="1333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pallette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Refreshed home page with reduced navigation options</a:t>
            </a:r>
            <a:endParaRPr sz="1333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Industry Cluster Collections created</a:t>
            </a:r>
            <a:endParaRPr sz="1333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CTE Program Groups adjusted from Private to Open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CTE Program Groups (3) added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Reorganized CTSO information</a:t>
            </a:r>
            <a:endParaRPr sz="1333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 to Affiliate websites in each program group</a:t>
            </a:r>
            <a:endParaRPr sz="1333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333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progress:</a:t>
            </a:r>
            <a:endParaRPr sz="1333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graphics and icons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Reorganized Supplemental Collections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333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Still to come:</a:t>
            </a:r>
            <a:endParaRPr sz="1333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training videos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Consolidate Teacher Submitted materials into Program resources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Instructional Resource videos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89457">
              <a:lnSpc>
                <a:spcPct val="115000"/>
              </a:lnSpc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" sz="1333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Subject Area Taxonomy</a:t>
            </a:r>
            <a:endParaRPr sz="1333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1467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717C1-D5E3-5ABA-A439-DF1FBBB83E11}"/>
              </a:ext>
            </a:extLst>
          </p:cNvPr>
          <p:cNvSpPr txBox="1"/>
          <p:nvPr/>
        </p:nvSpPr>
        <p:spPr>
          <a:xfrm>
            <a:off x="1" y="137314"/>
            <a:ext cx="12173525" cy="706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3733" b="1" dirty="0">
                <a:solidFill>
                  <a:srgbClr val="00CC99"/>
                </a:solidFill>
                <a:latin typeface="Montserrat"/>
                <a:ea typeface="Montserrat"/>
                <a:cs typeface="Montserrat"/>
                <a:sym typeface="Montserrat"/>
              </a:rPr>
              <a:t>CTE Curriculum Connection Site Enhancements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/>
        </p:nvSpPr>
        <p:spPr>
          <a:xfrm>
            <a:off x="84067" y="2996167"/>
            <a:ext cx="5469200" cy="307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99521">
              <a:buSzPts val="2300"/>
              <a:buFont typeface="Montserrat"/>
              <a:buChar char="●"/>
            </a:pPr>
            <a:r>
              <a:rPr lang="en" sz="3067">
                <a:latin typeface="Montserrat"/>
                <a:ea typeface="Montserrat"/>
                <a:cs typeface="Montserrat"/>
                <a:sym typeface="Montserrat"/>
              </a:rPr>
              <a:t>Consortium Opportunities</a:t>
            </a:r>
            <a:endParaRPr sz="3067"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499521">
              <a:buSzPts val="2300"/>
              <a:buFont typeface="Montserrat"/>
              <a:buChar char="●"/>
            </a:pPr>
            <a:r>
              <a:rPr lang="en" sz="3067">
                <a:latin typeface="Montserrat"/>
                <a:ea typeface="Montserrat"/>
                <a:cs typeface="Montserrat"/>
                <a:sym typeface="Montserrat"/>
              </a:rPr>
              <a:t>Grant Related Opportunities	</a:t>
            </a:r>
            <a:endParaRPr sz="3067"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499521">
              <a:buSzPts val="2300"/>
              <a:buFont typeface="Montserrat"/>
              <a:buChar char="●"/>
            </a:pPr>
            <a:r>
              <a:rPr lang="en" sz="3067">
                <a:latin typeface="Montserrat"/>
                <a:ea typeface="Montserrat"/>
                <a:cs typeface="Montserrat"/>
                <a:sym typeface="Montserrat"/>
              </a:rPr>
              <a:t>Nomination Process</a:t>
            </a:r>
            <a:endParaRPr sz="3067">
              <a:latin typeface="Montserrat"/>
              <a:ea typeface="Montserrat"/>
              <a:cs typeface="Montserrat"/>
              <a:sym typeface="Montserrat"/>
            </a:endParaRPr>
          </a:p>
          <a:p>
            <a:endParaRPr sz="3067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9067" y="1195367"/>
            <a:ext cx="6580235" cy="487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710" y="1089740"/>
            <a:ext cx="1851804" cy="18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2FEAE-B943-DA2C-3323-BC714A337EEC}"/>
              </a:ext>
            </a:extLst>
          </p:cNvPr>
          <p:cNvSpPr txBox="1"/>
          <p:nvPr/>
        </p:nvSpPr>
        <p:spPr>
          <a:xfrm>
            <a:off x="209353" y="247162"/>
            <a:ext cx="11383244" cy="706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3733" b="1" dirty="0">
                <a:solidFill>
                  <a:srgbClr val="00CC99"/>
                </a:solidFill>
                <a:latin typeface="Montserrat"/>
                <a:ea typeface="Montserrat"/>
                <a:cs typeface="Montserrat"/>
                <a:sym typeface="Montserrat"/>
              </a:rPr>
              <a:t>CTE Administrators Group/Upcoming Events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801" y="1536634"/>
            <a:ext cx="3259367" cy="364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 rotWithShape="1">
          <a:blip r:embed="rId4">
            <a:alphaModFix/>
          </a:blip>
          <a:srcRect t="15335" b="20607"/>
          <a:stretch/>
        </p:blipFill>
        <p:spPr>
          <a:xfrm>
            <a:off x="799367" y="1741600"/>
            <a:ext cx="5976300" cy="3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16F1D2-53E8-E328-D958-0EB9E9EDE81F}"/>
              </a:ext>
            </a:extLst>
          </p:cNvPr>
          <p:cNvSpPr txBox="1"/>
          <p:nvPr/>
        </p:nvSpPr>
        <p:spPr>
          <a:xfrm>
            <a:off x="830456" y="400011"/>
            <a:ext cx="3514104" cy="969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5333" b="1" dirty="0">
                <a:solidFill>
                  <a:srgbClr val="00CC99"/>
                </a:solidFill>
                <a:latin typeface="Montserrat"/>
                <a:ea typeface="Montserrat"/>
                <a:cs typeface="Montserrat"/>
                <a:sym typeface="Montserrat"/>
              </a:rPr>
              <a:t>Reach Us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42127C-7879-9326-4497-3E583E441DAB}"/>
              </a:ext>
            </a:extLst>
          </p:cNvPr>
          <p:cNvSpPr/>
          <p:nvPr/>
        </p:nvSpPr>
        <p:spPr>
          <a:xfrm>
            <a:off x="4443412" y="3429000"/>
            <a:ext cx="3305175" cy="45719"/>
          </a:xfrm>
          <a:prstGeom prst="rect">
            <a:avLst/>
          </a:prstGeom>
          <a:gradFill>
            <a:gsLst>
              <a:gs pos="44000">
                <a:srgbClr val="946CA1"/>
              </a:gs>
              <a:gs pos="64000">
                <a:srgbClr val="F4C2BB"/>
              </a:gs>
              <a:gs pos="16000">
                <a:srgbClr val="5B3A91"/>
              </a:gs>
              <a:gs pos="88000">
                <a:srgbClr val="FED84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312E0-0A12-F77B-9D43-31EFF15862ED}"/>
              </a:ext>
            </a:extLst>
          </p:cNvPr>
          <p:cNvSpPr txBox="1"/>
          <p:nvPr/>
        </p:nvSpPr>
        <p:spPr>
          <a:xfrm>
            <a:off x="1376362" y="2659559"/>
            <a:ext cx="9439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Montserrat SemiBold" pitchFamily="2" charset="0"/>
              </a:rPr>
              <a:t>CTED Update</a:t>
            </a:r>
          </a:p>
        </p:txBody>
      </p:sp>
    </p:spTree>
    <p:extLst>
      <p:ext uri="{BB962C8B-B14F-4D97-AF65-F5344CB8AC3E}">
        <p14:creationId xmlns:p14="http://schemas.microsoft.com/office/powerpoint/2010/main" val="3251238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42127C-7879-9326-4497-3E583E441DAB}"/>
              </a:ext>
            </a:extLst>
          </p:cNvPr>
          <p:cNvSpPr/>
          <p:nvPr/>
        </p:nvSpPr>
        <p:spPr>
          <a:xfrm>
            <a:off x="4443412" y="3429000"/>
            <a:ext cx="3305175" cy="45719"/>
          </a:xfrm>
          <a:prstGeom prst="rect">
            <a:avLst/>
          </a:prstGeom>
          <a:gradFill>
            <a:gsLst>
              <a:gs pos="44000">
                <a:srgbClr val="946CA1"/>
              </a:gs>
              <a:gs pos="64000">
                <a:srgbClr val="F4C2BB"/>
              </a:gs>
              <a:gs pos="16000">
                <a:srgbClr val="5B3A91"/>
              </a:gs>
              <a:gs pos="88000">
                <a:srgbClr val="FED84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312E0-0A12-F77B-9D43-31EFF15862ED}"/>
              </a:ext>
            </a:extLst>
          </p:cNvPr>
          <p:cNvSpPr txBox="1"/>
          <p:nvPr/>
        </p:nvSpPr>
        <p:spPr>
          <a:xfrm>
            <a:off x="1376362" y="2028169"/>
            <a:ext cx="94392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Montserrat SemiBold" pitchFamily="2" charset="0"/>
              </a:rPr>
              <a:t>Arizona Occupational Administrator’s Council (AOAC)</a:t>
            </a:r>
          </a:p>
        </p:txBody>
      </p:sp>
    </p:spTree>
    <p:extLst>
      <p:ext uri="{BB962C8B-B14F-4D97-AF65-F5344CB8AC3E}">
        <p14:creationId xmlns:p14="http://schemas.microsoft.com/office/powerpoint/2010/main" val="307859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ima JTED LNA Student, Kiersten Morris, Honored with U.S. Presidential Scholar Nomination">
            <a:hlinkClick r:id="" action="ppaction://media"/>
            <a:extLst>
              <a:ext uri="{FF2B5EF4-FFF2-40B4-BE49-F238E27FC236}">
                <a16:creationId xmlns:a16="http://schemas.microsoft.com/office/drawing/2014/main" id="{60E13DCB-D376-BF0E-83DC-F8169ACEF4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9027" y="441860"/>
            <a:ext cx="10573945" cy="5974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F4170D-0657-0FF0-8824-84DB710C16BB}"/>
              </a:ext>
            </a:extLst>
          </p:cNvPr>
          <p:cNvSpPr txBox="1"/>
          <p:nvPr/>
        </p:nvSpPr>
        <p:spPr>
          <a:xfrm>
            <a:off x="1348966" y="6433418"/>
            <a:ext cx="807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Link: </a:t>
            </a:r>
            <a:r>
              <a:rPr lang="en-US" dirty="0">
                <a:hlinkClick r:id="rId4"/>
              </a:rPr>
              <a:t>https://www.youtube.com/watch?v=6u8_ZA7f3ck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257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9EC38-953B-C491-3B2A-8E39E2EA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br>
              <a:rPr lang="en-US" sz="3100" b="1" kern="1200" dirty="0"/>
            </a:b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$35M </a:t>
            </a:r>
            <a:r>
              <a:rPr lang="en-US" sz="3100" b="1" dirty="0">
                <a:solidFill>
                  <a:schemeClr val="bg1"/>
                </a:solidFill>
              </a:rPr>
              <a:t>Advanced</a:t>
            </a: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>
                <a:solidFill>
                  <a:schemeClr val="bg1"/>
                </a:solidFill>
              </a:rPr>
              <a:t>Manufacturing</a:t>
            </a: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>
                <a:solidFill>
                  <a:schemeClr val="bg1"/>
                </a:solidFill>
              </a:rPr>
              <a:t>Building opens</a:t>
            </a: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at Pima College</a:t>
            </a:r>
          </a:p>
          <a:p>
            <a:endParaRPr lang="en-US" sz="31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person standing outside of a building&#10;&#10;Description automatically generated">
            <a:extLst>
              <a:ext uri="{FF2B5EF4-FFF2-40B4-BE49-F238E27FC236}">
                <a16:creationId xmlns:a16="http://schemas.microsoft.com/office/drawing/2014/main" id="{0F4B839D-DA71-D7AF-F8B2-F647D6D5B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2" r="16441" b="-2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 descr="A building with people walking by&#10;&#10;Description automatically generated">
            <a:extLst>
              <a:ext uri="{FF2B5EF4-FFF2-40B4-BE49-F238E27FC236}">
                <a16:creationId xmlns:a16="http://schemas.microsoft.com/office/drawing/2014/main" id="{2975EF1D-EEED-A7FC-FEA5-2E52BC1E3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9" b="-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0385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curved roof&#10;&#10;Description automatically generated">
            <a:extLst>
              <a:ext uri="{FF2B5EF4-FFF2-40B4-BE49-F238E27FC236}">
                <a16:creationId xmlns:a16="http://schemas.microsoft.com/office/drawing/2014/main" id="{8CC4E551-4E0A-7B06-A7E5-2E513CC44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75" b="20329"/>
          <a:stretch/>
        </p:blipFill>
        <p:spPr>
          <a:xfrm>
            <a:off x="49181" y="10"/>
            <a:ext cx="12142819" cy="36983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26E6A-8D9E-803B-F7DB-09BCDE2AC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82" y="3752850"/>
            <a:ext cx="1129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ea typeface="+mn-lt"/>
                <a:cs typeface="+mn-lt"/>
              </a:rPr>
              <a:t>Established in partnership with Mohave Community College, the Kingman accelerator will support the region’s growing manufacturing, transportation, and mining industries. The accelerator will comprise of a more than 30,000 square-foot facility at Kingman Airport and Industrial Park, with industry partners to include NUCOR Steel, Kingman And Mohave Manufacturing Association (KAMMA), Progressive Pipe, Arizona Sommers Cooling and Heating and more. </a:t>
            </a:r>
            <a:endParaRPr lang="en-US" sz="1800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88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C362D6-1FC1-E6AA-1A43-156ECE566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241" y="4606045"/>
            <a:ext cx="9631213" cy="2151235"/>
          </a:xfrm>
        </p:spPr>
        <p:txBody>
          <a:bodyPr numCol="2" anchor="ctr">
            <a:normAutofit fontScale="85000" lnSpcReduction="10000"/>
          </a:bodyPr>
          <a:lstStyle/>
          <a:p>
            <a:pPr marL="50800" indent="0">
              <a:buNone/>
            </a:pPr>
            <a:r>
              <a:rPr lang="en-US" sz="3200">
                <a:latin typeface="+mj-lt"/>
              </a:rPr>
              <a:t>State48 Workforce Accelerator</a:t>
            </a:r>
            <a:endParaRPr lang="en-US"/>
          </a:p>
          <a:p>
            <a:pPr lvl="1" indent="-457200">
              <a:lnSpc>
                <a:spcPct val="100000"/>
              </a:lnSpc>
              <a:spcBef>
                <a:spcPts val="0"/>
              </a:spcBef>
              <a:buFont typeface="Arial,Sans-Serif"/>
            </a:pPr>
            <a:r>
              <a:rPr lang="en-US" sz="3200"/>
              <a:t>Arizona Commerce Authority - $3.8M grant for AWC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Font typeface="Arial,Sans-Serif"/>
            </a:pPr>
            <a:r>
              <a:rPr lang="en-US" sz="3200"/>
              <a:t>5600 sq. ft. expansion of Wellton Advanced Manufacturing Center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Font typeface="Arial,Sans-Serif"/>
            </a:pPr>
            <a:r>
              <a:rPr lang="en-US" sz="3200"/>
              <a:t>$1M funding from Senator Kelly for equipment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Font typeface="Arial,Sans-Serif"/>
            </a:pPr>
            <a:r>
              <a:rPr lang="en-US" sz="3200"/>
              <a:t>Summer 2024</a:t>
            </a:r>
          </a:p>
        </p:txBody>
      </p:sp>
      <p:sp>
        <p:nvSpPr>
          <p:cNvPr id="12" name="Google Shape;102;p111">
            <a:extLst>
              <a:ext uri="{FF2B5EF4-FFF2-40B4-BE49-F238E27FC236}">
                <a16:creationId xmlns:a16="http://schemas.microsoft.com/office/drawing/2014/main" id="{355C2119-95BF-4543-A296-06B698A2F611}"/>
              </a:ext>
            </a:extLst>
          </p:cNvPr>
          <p:cNvSpPr txBox="1"/>
          <p:nvPr/>
        </p:nvSpPr>
        <p:spPr>
          <a:xfrm>
            <a:off x="2817401" y="4583"/>
            <a:ext cx="7298149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4400" b="1">
                <a:solidFill>
                  <a:schemeClr val="bg1"/>
                </a:solidFill>
                <a:highlight>
                  <a:srgbClr val="95DBDD"/>
                </a:highlight>
              </a:rPr>
              <a:t>Building for the </a:t>
            </a:r>
            <a:r>
              <a:rPr lang="en-US" sz="4400" b="1">
                <a:solidFill>
                  <a:srgbClr val="C00000"/>
                </a:solidFill>
                <a:highlight>
                  <a:srgbClr val="95DBDD"/>
                </a:highlight>
              </a:rPr>
              <a:t>Future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11153C1B-7322-270B-481E-6DC8B38B6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513" y="1127540"/>
            <a:ext cx="8005313" cy="3567751"/>
          </a:xfrm>
          <a:prstGeom prst="rect">
            <a:avLst/>
          </a:prstGeom>
        </p:spPr>
      </p:pic>
      <p:sp>
        <p:nvSpPr>
          <p:cNvPr id="13" name="Google Shape;102;p111">
            <a:extLst>
              <a:ext uri="{FF2B5EF4-FFF2-40B4-BE49-F238E27FC236}">
                <a16:creationId xmlns:a16="http://schemas.microsoft.com/office/drawing/2014/main" id="{74595332-5306-438E-ACA4-0C661CDC4600}"/>
              </a:ext>
            </a:extLst>
          </p:cNvPr>
          <p:cNvSpPr txBox="1"/>
          <p:nvPr/>
        </p:nvSpPr>
        <p:spPr>
          <a:xfrm>
            <a:off x="3159862" y="659502"/>
            <a:ext cx="9458325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highlight>
                  <a:srgbClr val="C0C0C0"/>
                </a:highlight>
              </a:rPr>
              <a:t>Wellton Manufacturing Center</a:t>
            </a:r>
            <a:endParaRPr lang="en-US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9C78A-EF78-3841-74B3-70C560A33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7" y="-278291"/>
            <a:ext cx="2692878" cy="705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1116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E99F5B-EB8C-44AE-AD04-7ECA836FE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139" y="5832710"/>
            <a:ext cx="2903841" cy="1022062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DC444AA3-419B-B43D-3C57-75CC5C2F7137}"/>
              </a:ext>
            </a:extLst>
          </p:cNvPr>
          <p:cNvSpPr>
            <a:spLocks noGrp="1"/>
          </p:cNvSpPr>
          <p:nvPr/>
        </p:nvSpPr>
        <p:spPr>
          <a:xfrm>
            <a:off x="603315" y="2275517"/>
            <a:ext cx="10979085" cy="8064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300">
              <a:solidFill>
                <a:schemeClr val="tx1">
                  <a:lumMod val="95000"/>
                  <a:lumOff val="5000"/>
                </a:schemeClr>
              </a:solidFill>
              <a:cs typeface="Calibri Light" panose="020F0302020204030204"/>
            </a:endParaRPr>
          </a:p>
          <a:p>
            <a:pPr algn="ctr"/>
            <a:endParaRPr lang="en-US" sz="5300">
              <a:solidFill>
                <a:schemeClr val="tx1">
                  <a:lumMod val="95000"/>
                  <a:lumOff val="5000"/>
                </a:schemeClr>
              </a:solidFill>
              <a:cs typeface="Calibri Light" panose="020F0302020204030204"/>
            </a:endParaRPr>
          </a:p>
          <a:p>
            <a:pPr algn="ctr"/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/>
              </a:rPr>
              <a:t>New Programs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C61409-CE7F-9D6B-FDD6-E0433008E52D}"/>
              </a:ext>
            </a:extLst>
          </p:cNvPr>
          <p:cNvSpPr txBox="1">
            <a:spLocks/>
          </p:cNvSpPr>
          <p:nvPr/>
        </p:nvSpPr>
        <p:spPr>
          <a:xfrm>
            <a:off x="186372" y="3269674"/>
            <a:ext cx="11396028" cy="31957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srgbClr val="000000"/>
                </a:solidFill>
                <a:latin typeface="Calibri"/>
                <a:cs typeface="Calibri"/>
              </a:rPr>
              <a:t>AWC received $15M to support CTE 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srgbClr val="000000"/>
                </a:solidFill>
                <a:latin typeface="Calibri"/>
                <a:cs typeface="Calibri"/>
              </a:rPr>
              <a:t>Establishing Dental Assistant &amp; Dental Hygienist Programs</a:t>
            </a:r>
            <a:endParaRPr lang="en-US" dirty="0"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400" dirty="0">
                <a:solidFill>
                  <a:srgbClr val="000000"/>
                </a:solidFill>
                <a:latin typeface="Calibri"/>
                <a:cs typeface="Calibri"/>
              </a:rPr>
              <a:t>Establishing Cybersecurity Program</a:t>
            </a:r>
          </a:p>
          <a:p>
            <a:pPr>
              <a:defRPr/>
            </a:pPr>
            <a:endParaRPr lang="en-US" sz="3800" i="1">
              <a:solidFill>
                <a:schemeClr val="tx1"/>
              </a:solidFill>
              <a:highlight>
                <a:srgbClr val="FFFF00"/>
              </a:highlight>
              <a:latin typeface="Anvir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9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C362D6-1FC1-E6AA-1A43-156ECE566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1477837"/>
            <a:ext cx="11497814" cy="183889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>
                <a:latin typeface="+mj-lt"/>
                <a:ea typeface="+mn-lt"/>
                <a:cs typeface="+mn-lt"/>
              </a:rPr>
              <a:t>Groundbreaking this Fall 2023!</a:t>
            </a:r>
          </a:p>
          <a:p>
            <a:pPr>
              <a:buFont typeface="Arial"/>
            </a:pPr>
            <a:r>
              <a:rPr lang="en-US" sz="2400">
                <a:latin typeface="+mj-lt"/>
                <a:ea typeface="+mn-lt"/>
                <a:cs typeface="+mn-lt"/>
              </a:rPr>
              <a:t>$7.5M from Governor Ducey</a:t>
            </a:r>
            <a:endParaRPr lang="en-US"/>
          </a:p>
          <a:p>
            <a:pPr>
              <a:buFont typeface="Arial"/>
            </a:pPr>
            <a:r>
              <a:rPr lang="en-US" sz="2400">
                <a:latin typeface="+mj-lt"/>
                <a:ea typeface="+mn-lt"/>
                <a:cs typeface="+mn-lt"/>
              </a:rPr>
              <a:t>Approximately $3 Million - $3.5 Million from AWC</a:t>
            </a:r>
          </a:p>
          <a:p>
            <a:pPr>
              <a:buFont typeface="Arial"/>
            </a:pPr>
            <a:r>
              <a:rPr lang="en-US" sz="2400">
                <a:latin typeface="+mj-lt"/>
                <a:ea typeface="+mn-lt"/>
                <a:cs typeface="+mn-lt"/>
              </a:rPr>
              <a:t>Collaborative planning with Yuma County Sheriff and Yuma Police Department</a:t>
            </a:r>
            <a:endParaRPr lang="en-US" sz="2400">
              <a:latin typeface="+mj-lt"/>
              <a:ea typeface="Calibri"/>
              <a:cs typeface="Calibri" panose="020F0502020204030204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80A02712-3249-6864-C771-7E10757B5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" r="24505" b="-4"/>
          <a:stretch/>
        </p:blipFill>
        <p:spPr>
          <a:xfrm>
            <a:off x="20" y="3467296"/>
            <a:ext cx="3931900" cy="400507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2482CB8-26A4-D1F7-8CB5-D39CD492A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88" r="19690" b="1"/>
          <a:stretch/>
        </p:blipFill>
        <p:spPr>
          <a:xfrm>
            <a:off x="4130040" y="3467296"/>
            <a:ext cx="3931920" cy="4005072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BEBD169-1390-0E7E-5324-36F89C929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0" r="22890" b="3"/>
          <a:stretch/>
        </p:blipFill>
        <p:spPr>
          <a:xfrm>
            <a:off x="8260080" y="3417381"/>
            <a:ext cx="3931920" cy="4005072"/>
          </a:xfrm>
          <a:prstGeom prst="rect">
            <a:avLst/>
          </a:prstGeom>
        </p:spPr>
      </p:pic>
      <p:sp>
        <p:nvSpPr>
          <p:cNvPr id="13" name="Google Shape;102;p111">
            <a:extLst>
              <a:ext uri="{FF2B5EF4-FFF2-40B4-BE49-F238E27FC236}">
                <a16:creationId xmlns:a16="http://schemas.microsoft.com/office/drawing/2014/main" id="{E4412606-31E9-4287-A6A3-CCE87E9F22E9}"/>
              </a:ext>
            </a:extLst>
          </p:cNvPr>
          <p:cNvSpPr txBox="1"/>
          <p:nvPr/>
        </p:nvSpPr>
        <p:spPr>
          <a:xfrm>
            <a:off x="2817401" y="33338"/>
            <a:ext cx="7298149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5000" b="1">
                <a:solidFill>
                  <a:schemeClr val="bg1"/>
                </a:solidFill>
                <a:highlight>
                  <a:srgbClr val="95DBDD"/>
                </a:highlight>
              </a:rPr>
              <a:t>Building for the </a:t>
            </a:r>
            <a:r>
              <a:rPr lang="en-US" sz="5000" b="1">
                <a:solidFill>
                  <a:srgbClr val="C00000"/>
                </a:solidFill>
                <a:highlight>
                  <a:srgbClr val="95DBDD"/>
                </a:highlight>
              </a:rPr>
              <a:t>Future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2;p111">
            <a:extLst>
              <a:ext uri="{FF2B5EF4-FFF2-40B4-BE49-F238E27FC236}">
                <a16:creationId xmlns:a16="http://schemas.microsoft.com/office/drawing/2014/main" id="{8A4F306B-95BE-465C-9C3A-F80FF408256E}"/>
              </a:ext>
            </a:extLst>
          </p:cNvPr>
          <p:cNvSpPr txBox="1"/>
          <p:nvPr/>
        </p:nvSpPr>
        <p:spPr>
          <a:xfrm>
            <a:off x="321413" y="736541"/>
            <a:ext cx="12104275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US" sz="4400" b="1">
                <a:solidFill>
                  <a:schemeClr val="bg1"/>
                </a:solidFill>
                <a:highlight>
                  <a:srgbClr val="C0C0C0"/>
                </a:highlight>
                <a:ea typeface="+mn-lt"/>
                <a:cs typeface="+mn-lt"/>
              </a:rPr>
              <a:t>Law Enforcement Training Academy</a:t>
            </a:r>
            <a:r>
              <a:rPr lang="en-US" sz="4400" b="1">
                <a:highlight>
                  <a:srgbClr val="C0C0C0"/>
                </a:highlight>
                <a:ea typeface="+mn-lt"/>
                <a:cs typeface="+mn-lt"/>
              </a:rPr>
              <a:t> </a:t>
            </a:r>
            <a:r>
              <a:rPr lang="en-US" sz="4400" b="1">
                <a:solidFill>
                  <a:schemeClr val="bg1"/>
                </a:solidFill>
                <a:highlight>
                  <a:srgbClr val="C0C0C0"/>
                </a:highlight>
                <a:ea typeface="+mn-lt"/>
                <a:cs typeface="+mn-lt"/>
              </a:rPr>
              <a:t>(LETA)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76117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C61409-CE7F-9D6B-FDD6-E0433008E52D}"/>
              </a:ext>
            </a:extLst>
          </p:cNvPr>
          <p:cNvSpPr txBox="1">
            <a:spLocks/>
          </p:cNvSpPr>
          <p:nvPr/>
        </p:nvSpPr>
        <p:spPr>
          <a:xfrm>
            <a:off x="5945134" y="2174397"/>
            <a:ext cx="6060946" cy="43095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US" sz="3400" dirty="0">
                <a:solidFill>
                  <a:srgbClr val="000000"/>
                </a:solidFill>
                <a:latin typeface="Calibri"/>
                <a:cs typeface="Calibri"/>
              </a:rPr>
              <a:t>	 	2021-2022		9,217</a:t>
            </a:r>
          </a:p>
          <a:p>
            <a:pPr lvl="1">
              <a:defRPr/>
            </a:pPr>
            <a:r>
              <a:rPr lang="en-US" sz="3400" dirty="0">
                <a:solidFill>
                  <a:srgbClr val="000000"/>
                </a:solidFill>
                <a:latin typeface="Calibri"/>
                <a:cs typeface="Calibri"/>
              </a:rPr>
              <a:t>		2022-2023		7,926</a:t>
            </a:r>
          </a:p>
          <a:p>
            <a:pPr lvl="1">
              <a:defRPr/>
            </a:pPr>
            <a:endParaRPr lang="en-US" sz="3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defRPr/>
            </a:pPr>
            <a:endParaRPr lang="en-US" sz="340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defRPr/>
            </a:pPr>
            <a:endParaRPr lang="en-US" sz="340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en-US" sz="3400" dirty="0">
                <a:solidFill>
                  <a:srgbClr val="000000"/>
                </a:solidFill>
                <a:latin typeface="Calibri"/>
                <a:cs typeface="Calibri"/>
              </a:rPr>
              <a:t>		2021-2022		430</a:t>
            </a:r>
          </a:p>
          <a:p>
            <a:pPr lvl="1">
              <a:defRPr/>
            </a:pPr>
            <a:r>
              <a:rPr lang="en-US" sz="34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sz="3400" b="1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sz="3400" dirty="0">
                <a:solidFill>
                  <a:srgbClr val="000000"/>
                </a:solidFill>
                <a:latin typeface="Calibri"/>
                <a:cs typeface="Calibri"/>
              </a:rPr>
              <a:t>2022-2023		441</a:t>
            </a:r>
          </a:p>
          <a:p>
            <a:pPr lvl="1">
              <a:defRPr/>
            </a:pPr>
            <a:endParaRPr lang="en-US" sz="34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3800" i="1">
              <a:solidFill>
                <a:schemeClr val="tx1"/>
              </a:solidFill>
              <a:highlight>
                <a:srgbClr val="FFFF00"/>
              </a:highlight>
              <a:latin typeface="Anvir"/>
              <a:ea typeface="+mn-ea"/>
              <a:cs typeface="Calibri"/>
            </a:endParaRPr>
          </a:p>
          <a:p>
            <a:pPr>
              <a:defRPr/>
            </a:pPr>
            <a:endParaRPr lang="en-US" sz="3800" i="1">
              <a:solidFill>
                <a:schemeClr val="tx1"/>
              </a:solidFill>
              <a:highlight>
                <a:srgbClr val="FFFF00"/>
              </a:highlight>
              <a:latin typeface="Anvir"/>
              <a:ea typeface="+mn-ea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99F5B-EB8C-44AE-AD04-7ECA836FE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50" y="4958243"/>
            <a:ext cx="1198080" cy="421687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DC444AA3-419B-B43D-3C57-75CC5C2F7137}"/>
              </a:ext>
            </a:extLst>
          </p:cNvPr>
          <p:cNvSpPr>
            <a:spLocks noGrp="1"/>
          </p:cNvSpPr>
          <p:nvPr/>
        </p:nvSpPr>
        <p:spPr>
          <a:xfrm>
            <a:off x="5236498" y="1771153"/>
            <a:ext cx="6871642" cy="8064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300">
              <a:solidFill>
                <a:schemeClr val="tx1">
                  <a:lumMod val="95000"/>
                  <a:lumOff val="5000"/>
                </a:schemeClr>
              </a:solidFill>
              <a:cs typeface="Calibri Light" panose="020F0302020204030204"/>
            </a:endParaRPr>
          </a:p>
          <a:p>
            <a:pPr algn="ctr"/>
            <a:endParaRPr lang="en-US" sz="5300">
              <a:solidFill>
                <a:schemeClr val="tx1">
                  <a:lumMod val="95000"/>
                  <a:lumOff val="5000"/>
                </a:schemeClr>
              </a:solidFill>
              <a:cs typeface="Calibri Light" panose="020F0302020204030204"/>
            </a:endParaRPr>
          </a:p>
          <a:p>
            <a:pPr algn="ctr"/>
            <a:r>
              <a:rPr lang="en-US" sz="4800" b="1" u="sng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/>
              </a:rPr>
              <a:t>University Transfers</a:t>
            </a:r>
          </a:p>
          <a:p>
            <a:pPr algn="ctr"/>
            <a:r>
              <a:rPr lang="en-US" sz="4800" i="1">
                <a:solidFill>
                  <a:srgbClr val="000000"/>
                </a:solidFill>
                <a:latin typeface="Calibri"/>
                <a:cs typeface="Calibri"/>
              </a:rPr>
              <a:t>The Data tells the story</a:t>
            </a:r>
          </a:p>
          <a:p>
            <a:pPr algn="ctr"/>
            <a:endParaRPr lang="en-US" sz="4800" b="1">
              <a:solidFill>
                <a:schemeClr val="tx1">
                  <a:lumMod val="95000"/>
                  <a:lumOff val="5000"/>
                </a:schemeClr>
              </a:solidFill>
              <a:cs typeface="Calibri Light" panose="020F03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427EC-A9A6-4E4A-A365-C1EBD3D3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7"/>
          <a:stretch/>
        </p:blipFill>
        <p:spPr>
          <a:xfrm>
            <a:off x="150075" y="142671"/>
            <a:ext cx="4865362" cy="6017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C6381-FD8C-441F-8D27-779882ED9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476"/>
          <a:stretch/>
        </p:blipFill>
        <p:spPr>
          <a:xfrm>
            <a:off x="5051283" y="2001665"/>
            <a:ext cx="2559482" cy="106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916292-2291-4044-8509-ADAEBA326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5"/>
          <a:stretch/>
        </p:blipFill>
        <p:spPr>
          <a:xfrm>
            <a:off x="5373994" y="3117740"/>
            <a:ext cx="2172855" cy="1181100"/>
          </a:xfrm>
          <a:prstGeom prst="rect">
            <a:avLst/>
          </a:prstGeom>
        </p:spPr>
      </p:pic>
      <p:pic>
        <p:nvPicPr>
          <p:cNvPr id="19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FCAC19F-B90E-4AF1-9BFE-A640B1D63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250" y="6139098"/>
            <a:ext cx="2682219" cy="564966"/>
          </a:xfrm>
          <a:prstGeom prst="rect">
            <a:avLst/>
          </a:prstGeom>
        </p:spPr>
      </p:pic>
      <p:pic>
        <p:nvPicPr>
          <p:cNvPr id="20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D139A9-D9D1-4505-9959-343D79E2B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250" y="6160161"/>
            <a:ext cx="1786515" cy="502589"/>
          </a:xfrm>
          <a:prstGeom prst="rect">
            <a:avLst/>
          </a:prstGeom>
        </p:spPr>
      </p:pic>
      <p:pic>
        <p:nvPicPr>
          <p:cNvPr id="21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5510A0C4-8985-4626-9DEB-20E432E13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5388" y="6060150"/>
            <a:ext cx="1786514" cy="7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22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910387-3325-4B93-9794-D24B25769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506" y="6100639"/>
            <a:ext cx="2190679" cy="7573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06A173-ABB1-423E-A79C-2D93EEAA8FEF}"/>
              </a:ext>
            </a:extLst>
          </p:cNvPr>
          <p:cNvSpPr txBox="1">
            <a:spLocks/>
          </p:cNvSpPr>
          <p:nvPr/>
        </p:nvSpPr>
        <p:spPr>
          <a:xfrm>
            <a:off x="890699" y="5084249"/>
            <a:ext cx="11405937" cy="101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>
                <a:solidFill>
                  <a:schemeClr val="bg1"/>
                </a:solidFill>
                <a:highlight>
                  <a:srgbClr val="C0C0C0"/>
                </a:highlight>
                <a:latin typeface="Arial"/>
                <a:cs typeface="Arial"/>
              </a:rPr>
              <a:t>Bottom Line – </a:t>
            </a:r>
            <a:r>
              <a:rPr lang="en-US" sz="4000" b="1">
                <a:solidFill>
                  <a:srgbClr val="C00000"/>
                </a:solidFill>
                <a:highlight>
                  <a:srgbClr val="C0C0C0"/>
                </a:highlight>
                <a:latin typeface="Arial"/>
                <a:cs typeface="Arial"/>
              </a:rPr>
              <a:t>It is making a Difference</a:t>
            </a:r>
            <a:endParaRPr lang="en-US" sz="400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0CAF4D-93C7-1206-D996-5C8A56BF8EEE}"/>
              </a:ext>
            </a:extLst>
          </p:cNvPr>
          <p:cNvSpPr txBox="1"/>
          <p:nvPr/>
        </p:nvSpPr>
        <p:spPr>
          <a:xfrm>
            <a:off x="167658" y="4207894"/>
            <a:ext cx="11499432" cy="830997"/>
          </a:xfrm>
          <a:prstGeom prst="rect">
            <a:avLst/>
          </a:prstGeom>
          <a:noFill/>
          <a:ln>
            <a:solidFill>
              <a:srgbClr val="D60D0D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AWC saw a </a:t>
            </a:r>
            <a:r>
              <a:rPr lang="en-US" sz="2400" b="1" dirty="0">
                <a:solidFill>
                  <a:schemeClr val="accent6"/>
                </a:solidFill>
                <a:latin typeface="Calibri"/>
                <a:cs typeface="Calibri"/>
              </a:rPr>
              <a:t>five-year % change increase of about 24%</a:t>
            </a:r>
            <a:r>
              <a:rPr lang="en-US" sz="2400" dirty="0">
                <a:latin typeface="Calibri"/>
                <a:cs typeface="Calibri"/>
              </a:rPr>
              <a:t> of the total number of </a:t>
            </a:r>
            <a:endParaRPr lang="en-US"/>
          </a:p>
          <a:p>
            <a:pPr algn="ctr"/>
            <a:r>
              <a:rPr lang="en-US" sz="2400" dirty="0">
                <a:latin typeface="Calibri"/>
                <a:cs typeface="Calibri"/>
              </a:rPr>
              <a:t>Baccalaureate degree recipients who entered as New Transfers. 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491A2B6-6882-950E-45B9-F33232BF75F5}"/>
              </a:ext>
            </a:extLst>
          </p:cNvPr>
          <p:cNvSpPr txBox="1">
            <a:spLocks/>
          </p:cNvSpPr>
          <p:nvPr/>
        </p:nvSpPr>
        <p:spPr>
          <a:xfrm>
            <a:off x="3408816" y="777648"/>
            <a:ext cx="5157787" cy="660627"/>
          </a:xfrm>
          <a:prstGeom prst="rect">
            <a:avLst/>
          </a:prstGeom>
          <a:solidFill>
            <a:srgbClr val="95DBD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indent="0" algn="ctr">
              <a:buNone/>
            </a:pPr>
            <a:r>
              <a:rPr lang="en-US" sz="4400">
                <a:latin typeface="Arial"/>
              </a:rPr>
              <a:t>Dual Enrollment</a:t>
            </a:r>
            <a:endParaRPr lang="en-US">
              <a:latin typeface="Arial"/>
            </a:endParaRPr>
          </a:p>
        </p:txBody>
      </p:sp>
      <p:sp>
        <p:nvSpPr>
          <p:cNvPr id="12" name="Google Shape;102;p111">
            <a:extLst>
              <a:ext uri="{FF2B5EF4-FFF2-40B4-BE49-F238E27FC236}">
                <a16:creationId xmlns:a16="http://schemas.microsoft.com/office/drawing/2014/main" id="{7D43162C-8C1E-4768-4086-1B860CCA7CE1}"/>
              </a:ext>
            </a:extLst>
          </p:cNvPr>
          <p:cNvSpPr txBox="1"/>
          <p:nvPr/>
        </p:nvSpPr>
        <p:spPr>
          <a:xfrm>
            <a:off x="2765" y="3480"/>
            <a:ext cx="12191249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highlight>
                  <a:srgbClr val="95DBDD"/>
                </a:highlight>
              </a:rPr>
              <a:t>Creating a College-Going Culture</a:t>
            </a:r>
            <a:endParaRPr lang="en-US" sz="4800" i="0" u="none" strike="noStrike" cap="none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>
              <a:buSzPts val="8000"/>
            </a:pPr>
            <a:endParaRPr lang="en-US" sz="100">
              <a:highlight>
                <a:srgbClr val="C0C0C0"/>
              </a:highlight>
            </a:endParaRPr>
          </a:p>
        </p:txBody>
      </p:sp>
      <p:graphicFrame>
        <p:nvGraphicFramePr>
          <p:cNvPr id="14" name="Text Placeholder 3">
            <a:extLst>
              <a:ext uri="{FF2B5EF4-FFF2-40B4-BE49-F238E27FC236}">
                <a16:creationId xmlns:a16="http://schemas.microsoft.com/office/drawing/2014/main" id="{1AA7044E-7C1A-2073-DF25-53EEB0128CC5}"/>
              </a:ext>
            </a:extLst>
          </p:cNvPr>
          <p:cNvGraphicFramePr/>
          <p:nvPr/>
        </p:nvGraphicFramePr>
        <p:xfrm>
          <a:off x="163227" y="1170008"/>
          <a:ext cx="11935958" cy="357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17C3B778-C53E-AD64-5CA1-50F60D325135}"/>
              </a:ext>
            </a:extLst>
          </p:cNvPr>
          <p:cNvSpPr txBox="1"/>
          <p:nvPr/>
        </p:nvSpPr>
        <p:spPr>
          <a:xfrm>
            <a:off x="501041" y="6294328"/>
            <a:ext cx="30843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*2021-22: 47, 2022-23: 55</a:t>
            </a:r>
          </a:p>
        </p:txBody>
      </p:sp>
    </p:spTree>
    <p:extLst>
      <p:ext uri="{BB962C8B-B14F-4D97-AF65-F5344CB8AC3E}">
        <p14:creationId xmlns:p14="http://schemas.microsoft.com/office/powerpoint/2010/main" val="3363688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825918-E487-3728-49FD-F0180863EEA4}"/>
              </a:ext>
            </a:extLst>
          </p:cNvPr>
          <p:cNvSpPr/>
          <p:nvPr/>
        </p:nvSpPr>
        <p:spPr>
          <a:xfrm>
            <a:off x="-61914" y="2387321"/>
            <a:ext cx="12253914" cy="352532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7A77B-53DF-051B-83EE-5D4024082847}"/>
              </a:ext>
            </a:extLst>
          </p:cNvPr>
          <p:cNvSpPr txBox="1"/>
          <p:nvPr/>
        </p:nvSpPr>
        <p:spPr>
          <a:xfrm>
            <a:off x="1123948" y="2387321"/>
            <a:ext cx="9744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 SemiBold" pitchFamily="2" charset="0"/>
              </a:rPr>
              <a:t>ARIZONA DEPARTMENT OF EDUCATION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9ECE1-E881-A4A9-C8DD-0A9B3EAF7CC9}"/>
              </a:ext>
            </a:extLst>
          </p:cNvPr>
          <p:cNvSpPr txBox="1"/>
          <p:nvPr/>
        </p:nvSpPr>
        <p:spPr>
          <a:xfrm>
            <a:off x="2043112" y="4527649"/>
            <a:ext cx="8105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SemiBold" pitchFamily="2" charset="0"/>
              </a:rPr>
              <a:t>CAREER AND TECHNICAL EDUCATION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 SemiBold" pitchFamily="2" charset="0"/>
              </a:rPr>
              <a:t>CTE Administrators Meeting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 SemiBold" pitchFamily="2" charset="0"/>
              </a:rPr>
              <a:t>September 2023</a:t>
            </a:r>
          </a:p>
        </p:txBody>
      </p:sp>
      <p:pic>
        <p:nvPicPr>
          <p:cNvPr id="7" name="Picture 6" descr="A black and white logo with a star and a flame&#10;&#10;Description automatically generated">
            <a:extLst>
              <a:ext uri="{FF2B5EF4-FFF2-40B4-BE49-F238E27FC236}">
                <a16:creationId xmlns:a16="http://schemas.microsoft.com/office/drawing/2014/main" id="{A9640DEA-7A34-C1C6-2698-7582DB2B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1" y="357834"/>
            <a:ext cx="1962154" cy="1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630E3-09BF-1795-0E06-4B75329BC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85" y="-9053"/>
            <a:ext cx="6868915" cy="6868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59E6DC-2414-1CF9-5B0E-3CF094446D29}"/>
              </a:ext>
            </a:extLst>
          </p:cNvPr>
          <p:cNvSpPr txBox="1"/>
          <p:nvPr/>
        </p:nvSpPr>
        <p:spPr>
          <a:xfrm>
            <a:off x="350115" y="2396087"/>
            <a:ext cx="4719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D203B"/>
                </a:solidFill>
                <a:latin typeface="Montserrat SemiBold" pitchFamily="2" charset="0"/>
              </a:rPr>
              <a:t>Scan the QR code to submit feedback about today’s meeting.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70307-3245-B374-944F-5BACE1BFD604}"/>
              </a:ext>
            </a:extLst>
          </p:cNvPr>
          <p:cNvSpPr txBox="1"/>
          <p:nvPr/>
        </p:nvSpPr>
        <p:spPr>
          <a:xfrm>
            <a:off x="0" y="6365516"/>
            <a:ext cx="5323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https://forms.office.com/r/zJxXvQ7bfC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652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blue gradient with white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15"/>
            <a:ext cx="12192000" cy="684676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3037840" y="301929"/>
            <a:ext cx="6116320" cy="6116320"/>
          </a:xfrm>
          <a:prstGeom prst="ellipse">
            <a:avLst/>
          </a:pr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3663829" y="927918"/>
            <a:ext cx="4864342" cy="4864342"/>
          </a:xfrm>
          <a:prstGeom prst="ellipse">
            <a:avLst/>
          </a:prstGeom>
          <a:solidFill>
            <a:srgbClr val="32A8B9">
              <a:alpha val="5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descr="A circle of blue let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1360" y="510721"/>
            <a:ext cx="5729728" cy="5729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" name="Google Shape;88;p1" descr="A white circle with people in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6446" y="420893"/>
            <a:ext cx="5819556" cy="5819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 descr="A black and blue background with a white circle and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4780229" y="2103530"/>
            <a:ext cx="7187463" cy="140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/>
              <a:t>Professional Organization for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/>
              <a:t>CTE Administrators</a:t>
            </a:r>
            <a:endParaRPr sz="3700" dirty="0"/>
          </a:p>
        </p:txBody>
      </p:sp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C8A07D23-397B-24B8-A558-D712E63FDD72}"/>
              </a:ext>
            </a:extLst>
          </p:cNvPr>
          <p:cNvSpPr txBox="1"/>
          <p:nvPr/>
        </p:nvSpPr>
        <p:spPr>
          <a:xfrm>
            <a:off x="4450861" y="394686"/>
            <a:ext cx="7683000" cy="23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25A9B9"/>
                </a:solidFill>
              </a:rPr>
              <a:t>ACOVA</a:t>
            </a:r>
            <a:endParaRPr sz="11500" b="1" dirty="0">
              <a:solidFill>
                <a:srgbClr val="25A9B9"/>
              </a:solidFill>
            </a:endParaRPr>
          </a:p>
        </p:txBody>
      </p:sp>
      <p:sp>
        <p:nvSpPr>
          <p:cNvPr id="3" name="Google Shape;94;p2">
            <a:extLst>
              <a:ext uri="{FF2B5EF4-FFF2-40B4-BE49-F238E27FC236}">
                <a16:creationId xmlns:a16="http://schemas.microsoft.com/office/drawing/2014/main" id="{63C5B55E-E6ED-15A1-BCDC-CF5116EEE213}"/>
              </a:ext>
            </a:extLst>
          </p:cNvPr>
          <p:cNvSpPr txBox="1"/>
          <p:nvPr/>
        </p:nvSpPr>
        <p:spPr>
          <a:xfrm>
            <a:off x="325498" y="4154718"/>
            <a:ext cx="7683000" cy="23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25A9B9"/>
                </a:solidFill>
              </a:rPr>
              <a:t>www.acova.org</a:t>
            </a:r>
            <a:endParaRPr sz="4800" dirty="0">
              <a:solidFill>
                <a:srgbClr val="25A9B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/>
              <a:t>We need your contact information</a:t>
            </a:r>
            <a:endParaRPr sz="3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mountains in the background&#10;&#10;Description automatically generated">
            <a:extLst>
              <a:ext uri="{FF2B5EF4-FFF2-40B4-BE49-F238E27FC236}">
                <a16:creationId xmlns:a16="http://schemas.microsoft.com/office/drawing/2014/main" id="{22284CED-029D-44F6-03AD-3C6AB586B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99" name="Google Shape;99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" descr="A blue and black gradie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C9BF01-1424-23DF-8F39-EABED423BD0E}"/>
              </a:ext>
            </a:extLst>
          </p:cNvPr>
          <p:cNvSpPr/>
          <p:nvPr/>
        </p:nvSpPr>
        <p:spPr>
          <a:xfrm>
            <a:off x="447869" y="447869"/>
            <a:ext cx="11296262" cy="3937519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Google Shape;101;p3"/>
          <p:cNvSpPr txBox="1"/>
          <p:nvPr/>
        </p:nvSpPr>
        <p:spPr>
          <a:xfrm>
            <a:off x="169434" y="501889"/>
            <a:ext cx="9766200" cy="45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dk1"/>
                </a:solidFill>
              </a:rPr>
              <a:t>ACOVA Fall Conference</a:t>
            </a:r>
            <a:endParaRPr sz="4600" b="1" dirty="0">
              <a:solidFill>
                <a:schemeClr val="dk1"/>
              </a:solidFill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</a:pPr>
            <a:r>
              <a:rPr lang="en-US" sz="3600" b="1" dirty="0">
                <a:solidFill>
                  <a:schemeClr val="dk1"/>
                </a:solidFill>
              </a:rPr>
              <a:t>November 2-3, 2023</a:t>
            </a:r>
            <a:endParaRPr sz="3600" b="1" dirty="0">
              <a:solidFill>
                <a:schemeClr val="dk1"/>
              </a:solidFill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</a:pPr>
            <a:r>
              <a:rPr lang="en-US" sz="3600" b="1" dirty="0">
                <a:solidFill>
                  <a:schemeClr val="dk1"/>
                </a:solidFill>
              </a:rPr>
              <a:t>Prescott Resort</a:t>
            </a:r>
            <a:endParaRPr sz="3600" b="1" dirty="0">
              <a:solidFill>
                <a:schemeClr val="dk1"/>
              </a:solidFill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</a:pPr>
            <a:r>
              <a:rPr lang="en-US" sz="3600" b="1" dirty="0">
                <a:solidFill>
                  <a:schemeClr val="dk1"/>
                </a:solidFill>
              </a:rPr>
              <a:t>Call For </a:t>
            </a:r>
            <a:r>
              <a:rPr lang="en-US" sz="3600" b="1" u="sng" dirty="0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Presentations</a:t>
            </a:r>
            <a:endParaRPr sz="3600" b="1" dirty="0">
              <a:solidFill>
                <a:schemeClr val="dk1"/>
              </a:solidFill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</a:pPr>
            <a:r>
              <a:rPr lang="en-US" sz="3600" b="1" dirty="0">
                <a:solidFill>
                  <a:schemeClr val="dk1"/>
                </a:solidFill>
              </a:rPr>
              <a:t>Mini Camp M &amp; M</a:t>
            </a:r>
            <a:endParaRPr sz="36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u="sng" dirty="0">
                <a:solidFill>
                  <a:srgbClr val="0097A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ACOVA.org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6A3E0DC9-0B74-B564-7B28-AE7CAB4EB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925" y="894149"/>
            <a:ext cx="3044958" cy="30449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5" descr="A blue and black corner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 txBox="1"/>
          <p:nvPr/>
        </p:nvSpPr>
        <p:spPr>
          <a:xfrm>
            <a:off x="838315" y="149107"/>
            <a:ext cx="11112259" cy="102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25A9B9"/>
                </a:solidFill>
              </a:rPr>
              <a:t>AUCTION ITEMS NEEDED</a:t>
            </a:r>
            <a:endParaRPr lang="en-US" sz="4400" b="1" dirty="0">
              <a:solidFill>
                <a:srgbClr val="25A9B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89733-C405-B2CD-C9FE-1D006B2F22AD}"/>
              </a:ext>
            </a:extLst>
          </p:cNvPr>
          <p:cNvSpPr txBox="1"/>
          <p:nvPr/>
        </p:nvSpPr>
        <p:spPr>
          <a:xfrm>
            <a:off x="5644836" y="1355623"/>
            <a:ext cx="6305738" cy="4327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</a:rPr>
              <a:t>Scholarship Fund for YOUR Students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</a:rPr>
              <a:t>Auction is Thursday evening at the Networking event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dk1"/>
                </a:solidFill>
              </a:rPr>
              <a:t>We need help with items donated…</a:t>
            </a:r>
            <a:r>
              <a:rPr lang="en-US" sz="3200" b="1" i="1" dirty="0">
                <a:solidFill>
                  <a:srgbClr val="25A9B9"/>
                </a:solidFill>
              </a:rPr>
              <a:t>student made items a plus</a:t>
            </a:r>
            <a:endParaRPr lang="en-US" sz="3200" i="1" dirty="0">
              <a:solidFill>
                <a:srgbClr val="25A9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E275-9581-7B9E-2F0E-034AE51BE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733800"/>
            <a:ext cx="12192000" cy="9620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CTE Administrators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97B9F-4D00-E40B-7F70-3C5A0BBD7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95825"/>
            <a:ext cx="12192000" cy="131445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September 2023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22E26D89-E6D5-683B-6984-3BE6ABABB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25" y="1945813"/>
            <a:ext cx="3633749" cy="15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8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1D4D-0181-AC0A-5FF1-EF6DA95D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Picture 3" descr="A purple and white poster&#10;&#10;Description automatically generated">
            <a:extLst>
              <a:ext uri="{FF2B5EF4-FFF2-40B4-BE49-F238E27FC236}">
                <a16:creationId xmlns:a16="http://schemas.microsoft.com/office/drawing/2014/main" id="{22EFB5E4-2A0E-8D4A-5F96-93564C1F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" y="1861551"/>
            <a:ext cx="10353675" cy="43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7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4">
      <a:majorFont>
        <a:latin typeface="Basic Sans Black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ACTEAZ Powerpoint Template 2022" id="{8F4F136D-A6CA-4178-AAAC-2BBB990EDDBE}" vid="{A8C1DB3E-52E0-41DD-BA77-BE20B6904F9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C Power Point 16.9" id="{817DDB66-7FC0-D54F-8AF7-EDA7BCF81F6A}" vid="{70F1CB4A-A44F-2346-A608-3BE2DD17F42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22287</TotalTime>
  <Words>1028</Words>
  <Application>Microsoft Office PowerPoint</Application>
  <PresentationFormat>Widescreen</PresentationFormat>
  <Paragraphs>182</Paragraphs>
  <Slides>38</Slides>
  <Notes>8</Notes>
  <HiddenSlides>2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Anvir</vt:lpstr>
      <vt:lpstr>Arial</vt:lpstr>
      <vt:lpstr>Arial Black</vt:lpstr>
      <vt:lpstr>Arial,Sans-Serif</vt:lpstr>
      <vt:lpstr>Basic Sans Black</vt:lpstr>
      <vt:lpstr>Calibri</vt:lpstr>
      <vt:lpstr>Calibri Light</vt:lpstr>
      <vt:lpstr>Franklin Gothic Medium</vt:lpstr>
      <vt:lpstr>Montserrat</vt:lpstr>
      <vt:lpstr>Montserrat Medium</vt:lpstr>
      <vt:lpstr>Montserrat SemiBold</vt:lpstr>
      <vt:lpstr>Office Theme</vt:lpstr>
      <vt:lpstr>Office Theme</vt:lpstr>
      <vt:lpstr>Office Theme</vt:lpstr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CTE Administrators Meeting</vt:lpstr>
      <vt:lpstr>Thank You!</vt:lpstr>
      <vt:lpstr>Midwinter 2024</vt:lpstr>
      <vt:lpstr>Updates to Come</vt:lpstr>
      <vt:lpstr>ACTEAZ Board of Directors</vt:lpstr>
      <vt:lpstr>ACTEAZ Exec Board</vt:lpstr>
      <vt:lpstr>Want More Information?</vt:lpstr>
      <vt:lpstr>PREMIER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$35M Advanced Manufacturing Building opens at Pima College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Arizona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Irvin, Samuel</dc:creator>
  <cp:lastModifiedBy>Bowersock, Kathy</cp:lastModifiedBy>
  <cp:revision>2</cp:revision>
  <dcterms:created xsi:type="dcterms:W3CDTF">2023-08-15T20:54:47Z</dcterms:created>
  <dcterms:modified xsi:type="dcterms:W3CDTF">2023-09-14T23:32:12Z</dcterms:modified>
</cp:coreProperties>
</file>