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67" r:id="rId2"/>
    <p:sldMasterId id="2147483660" r:id="rId3"/>
  </p:sldMasterIdLst>
  <p:notesMasterIdLst>
    <p:notesMasterId r:id="rId17"/>
  </p:notesMasterIdLst>
  <p:sldIdLst>
    <p:sldId id="356" r:id="rId4"/>
    <p:sldId id="355" r:id="rId5"/>
    <p:sldId id="258" r:id="rId6"/>
    <p:sldId id="365" r:id="rId7"/>
    <p:sldId id="352" r:id="rId8"/>
    <p:sldId id="366" r:id="rId9"/>
    <p:sldId id="370" r:id="rId10"/>
    <p:sldId id="367" r:id="rId11"/>
    <p:sldId id="265" r:id="rId12"/>
    <p:sldId id="369" r:id="rId13"/>
    <p:sldId id="368" r:id="rId14"/>
    <p:sldId id="360"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8ED6A457-CF57-85A2-EC42-B9789C6191C3}" name="Middlebrook, Candis" initials="MC" userId="S::Candis.Middlebrook@azed.gov::ddd7cbf3-9156-4a93-9c07-d1b0eff58a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41A02-C19C-48E5-9F8A-5FFE9D552B40}" v="1" dt="2023-01-06T19:39:45.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9941" autoAdjust="0"/>
  </p:normalViewPr>
  <p:slideViewPr>
    <p:cSldViewPr snapToGrid="0">
      <p:cViewPr varScale="1">
        <p:scale>
          <a:sx n="91" d="100"/>
          <a:sy n="91" d="100"/>
        </p:scale>
        <p:origin x="1410" y="84"/>
      </p:cViewPr>
      <p:guideLst/>
    </p:cSldViewPr>
  </p:slideViewPr>
  <p:notesTextViewPr>
    <p:cViewPr>
      <p:scale>
        <a:sx n="100" d="100"/>
        <a:sy n="100" d="100"/>
      </p:scale>
      <p:origin x="0" y="0"/>
    </p:cViewPr>
  </p:notesTextViewPr>
  <p:sorterViewPr>
    <p:cViewPr>
      <p:scale>
        <a:sx n="75" d="100"/>
        <a:sy n="75" d="100"/>
      </p:scale>
      <p:origin x="0" y="-10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70B4F-54AF-4133-B2B0-11E896D059A3}"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981EC-A823-47D5-95C6-B00D6C46769C}" type="slidenum">
              <a:rPr lang="en-US" smtClean="0"/>
              <a:t>‹#›</a:t>
            </a:fld>
            <a:endParaRPr lang="en-US"/>
          </a:p>
        </p:txBody>
      </p:sp>
    </p:spTree>
    <p:extLst>
      <p:ext uri="{BB962C8B-B14F-4D97-AF65-F5344CB8AC3E}">
        <p14:creationId xmlns:p14="http://schemas.microsoft.com/office/powerpoint/2010/main" val="18274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a:t>
            </a:fld>
            <a:endParaRPr lang="en-US" dirty="0"/>
          </a:p>
        </p:txBody>
      </p:sp>
    </p:spTree>
    <p:extLst>
      <p:ext uri="{BB962C8B-B14F-4D97-AF65-F5344CB8AC3E}">
        <p14:creationId xmlns:p14="http://schemas.microsoft.com/office/powerpoint/2010/main" val="263592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a:t>
            </a:fld>
            <a:endParaRPr lang="en-US" dirty="0"/>
          </a:p>
        </p:txBody>
      </p:sp>
    </p:spTree>
    <p:extLst>
      <p:ext uri="{BB962C8B-B14F-4D97-AF65-F5344CB8AC3E}">
        <p14:creationId xmlns:p14="http://schemas.microsoft.com/office/powerpoint/2010/main" val="9857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3</a:t>
            </a:fld>
            <a:endParaRPr lang="en-US"/>
          </a:p>
        </p:txBody>
      </p:sp>
    </p:spTree>
    <p:extLst>
      <p:ext uri="{BB962C8B-B14F-4D97-AF65-F5344CB8AC3E}">
        <p14:creationId xmlns:p14="http://schemas.microsoft.com/office/powerpoint/2010/main" val="394110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5</a:t>
            </a:fld>
            <a:endParaRPr lang="en-US"/>
          </a:p>
        </p:txBody>
      </p:sp>
    </p:spTree>
    <p:extLst>
      <p:ext uri="{BB962C8B-B14F-4D97-AF65-F5344CB8AC3E}">
        <p14:creationId xmlns:p14="http://schemas.microsoft.com/office/powerpoint/2010/main" val="105102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11</a:t>
            </a:fld>
            <a:endParaRPr lang="en-US"/>
          </a:p>
        </p:txBody>
      </p:sp>
    </p:spTree>
    <p:extLst>
      <p:ext uri="{BB962C8B-B14F-4D97-AF65-F5344CB8AC3E}">
        <p14:creationId xmlns:p14="http://schemas.microsoft.com/office/powerpoint/2010/main" val="421025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039F2-F89F-49F3-BB0F-1B9BA96D2506}" type="slidenum">
              <a:rPr lang="en-US" smtClean="0"/>
              <a:t>12</a:t>
            </a:fld>
            <a:endParaRPr lang="en-US"/>
          </a:p>
        </p:txBody>
      </p:sp>
    </p:spTree>
    <p:extLst>
      <p:ext uri="{BB962C8B-B14F-4D97-AF65-F5344CB8AC3E}">
        <p14:creationId xmlns:p14="http://schemas.microsoft.com/office/powerpoint/2010/main" val="227673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pic>
        <p:nvPicPr>
          <p:cNvPr id="5" name="Picture 4" descr="Logo&#10;&#10;Description automatically generated">
            <a:extLst>
              <a:ext uri="{FF2B5EF4-FFF2-40B4-BE49-F238E27FC236}">
                <a16:creationId xmlns:a16="http://schemas.microsoft.com/office/drawing/2014/main" id="{0574FE42-1B75-793D-3BAA-BA6E1522D5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2832" y="1069848"/>
            <a:ext cx="2057400" cy="2057400"/>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1/13/2023</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332288"/>
            <a:ext cx="12192000" cy="1105787"/>
          </a:xfrm>
          <a:prstGeom prst="rect">
            <a:avLst/>
          </a:prstGeom>
          <a:solidFill>
            <a:srgbClr val="0121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867"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838200" y="392397"/>
            <a:ext cx="10515600" cy="985569"/>
          </a:xfrm>
        </p:spPr>
        <p:txBody>
          <a:bodyPr/>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96639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1/13/2023</a:t>
            </a:fld>
            <a:endParaRPr lang="en-US" dirty="0"/>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06729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1/13/2023</a:t>
            </a:fld>
            <a:endParaRPr lang="en-US" dirty="0"/>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1644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838200" y="840057"/>
            <a:ext cx="10515600" cy="985569"/>
          </a:xfr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1/13/2023</a:t>
            </a:fld>
            <a:endParaRPr lang="en-US" dirty="0"/>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50689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1/13/2023</a:t>
            </a:fld>
            <a:endParaRPr lang="en-US" dirty="0"/>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36359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37D5-3CE1-4A16-9718-217F7CF3FE57}"/>
              </a:ext>
            </a:extLst>
          </p:cNvPr>
          <p:cNvSpPr>
            <a:spLocks noGrp="1"/>
          </p:cNvSpPr>
          <p:nvPr>
            <p:ph type="title"/>
          </p:nvPr>
        </p:nvSpPr>
        <p:spPr>
          <a:xfrm>
            <a:off x="838200" y="141676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0BA5665-4DB5-463A-BC37-9A325768D935}"/>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40094899-B38C-4C4A-9B7F-5C799282511B}"/>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3C7B36C3-E86D-4377-A80F-53324AEE0B44}"/>
              </a:ext>
            </a:extLst>
          </p:cNvPr>
          <p:cNvSpPr>
            <a:spLocks noGrp="1"/>
          </p:cNvSpPr>
          <p:nvPr>
            <p:ph type="sldNum" idx="12"/>
          </p:nvPr>
        </p:nvSpPr>
        <p:spPr/>
        <p:txBody>
          <a:bodyPr/>
          <a:lstStyle/>
          <a:p>
            <a:fld id="{00000000-1234-1234-1234-123412341234}" type="slidenum">
              <a:rPr lang="en-US" smtClean="0"/>
              <a:pPr/>
              <a:t>‹#›</a:t>
            </a:fld>
            <a:endParaRPr lang="en-US"/>
          </a:p>
        </p:txBody>
      </p:sp>
      <p:sp>
        <p:nvSpPr>
          <p:cNvPr id="6" name="TextBox 5">
            <a:extLst>
              <a:ext uri="{FF2B5EF4-FFF2-40B4-BE49-F238E27FC236}">
                <a16:creationId xmlns:a16="http://schemas.microsoft.com/office/drawing/2014/main" id="{26D3B6C3-6828-44B2-978A-3501B8216015}"/>
              </a:ext>
            </a:extLst>
          </p:cNvPr>
          <p:cNvSpPr txBox="1"/>
          <p:nvPr userDrawn="1"/>
        </p:nvSpPr>
        <p:spPr>
          <a:xfrm>
            <a:off x="838200" y="2826798"/>
            <a:ext cx="10515600" cy="3135085"/>
          </a:xfrm>
          <a:prstGeom prst="rect">
            <a:avLst/>
          </a:prstGeom>
          <a:noFill/>
        </p:spPr>
        <p:txBody>
          <a:bodyPr wrap="square" rtlCol="0">
            <a:normAutofit/>
          </a:bodyPr>
          <a:lstStyle/>
          <a:p>
            <a:endParaRPr lang="en-US" sz="2400"/>
          </a:p>
        </p:txBody>
      </p:sp>
    </p:spTree>
    <p:extLst>
      <p:ext uri="{BB962C8B-B14F-4D97-AF65-F5344CB8AC3E}">
        <p14:creationId xmlns:p14="http://schemas.microsoft.com/office/powerpoint/2010/main" val="2315676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3CFF9123-1F0C-4BD2-8233-FEE5B2A46612}"/>
              </a:ext>
            </a:extLst>
          </p:cNvPr>
          <p:cNvSpPr>
            <a:spLocks noGrp="1"/>
          </p:cNvSpPr>
          <p:nvPr>
            <p:ph type="ftr" sz="quarter" idx="13"/>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7810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endParaRPr lang="en-US" noProof="0" dirty="0"/>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777" r:id="rId6"/>
    <p:sldLayoutId id="2147483692" r:id="rId7"/>
    <p:sldLayoutId id="2147483691" r:id="rId8"/>
    <p:sldLayoutId id="2147483690" r:id="rId9"/>
    <p:sldLayoutId id="2147483775" r:id="rId10"/>
    <p:sldLayoutId id="2147483776" r:id="rId11"/>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74477"/>
            <a:ext cx="105156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956925"/>
            <a:ext cx="105156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74610"/>
            <a:ext cx="12192000" cy="176271"/>
          </a:xfrm>
          <a:prstGeom prst="rect">
            <a:avLst/>
          </a:prstGeom>
          <a:solidFill>
            <a:srgbClr val="01216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258251"/>
            <a:ext cx="12192000" cy="73179"/>
          </a:xfrm>
          <a:prstGeom prst="rect">
            <a:avLst/>
          </a:prstGeom>
          <a:solidFill>
            <a:srgbClr val="FCAF17"/>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6782343"/>
            <a:ext cx="12192000" cy="73179"/>
          </a:xfrm>
          <a:prstGeom prst="rect">
            <a:avLst/>
          </a:prstGeom>
          <a:solidFill>
            <a:srgbClr val="D0134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7270751"/>
      </p:ext>
    </p:extLst>
  </p:cSld>
  <p:clrMap bg1="lt1" tx1="dk1" bg2="dk2" tx2="lt2" accent1="accent1" accent2="accent2" accent3="accent3" accent4="accent4" accent5="accent5" accent6="accent6" hlink="hlink" folHlink="folHlink"/>
  <p:sldLayoutIdLst>
    <p:sldLayoutId id="2147483704" r:id="rId1"/>
    <p:sldLayoutId id="2147483769" r:id="rId2"/>
    <p:sldLayoutId id="2147483773" r:id="rId3"/>
    <p:sldLayoutId id="2147483774" r:id="rId4"/>
    <p:sldLayoutId id="21474837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1223441"/>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638697"/>
            <a:ext cx="10515600" cy="353826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a:extLst>
              <a:ext uri="{FF2B5EF4-FFF2-40B4-BE49-F238E27FC236}">
                <a16:creationId xmlns:a16="http://schemas.microsoft.com/office/drawing/2014/main" id="{B8F09AE6-EF43-4163-B0FB-13C9391487D1}"/>
              </a:ext>
            </a:extLst>
          </p:cNvPr>
          <p:cNvPicPr>
            <a:picLocks noChangeAspect="1"/>
          </p:cNvPicPr>
          <p:nvPr userDrawn="1"/>
        </p:nvPicPr>
        <p:blipFill>
          <a:blip r:embed="rId4"/>
          <a:stretch>
            <a:fillRect/>
          </a:stretch>
        </p:blipFill>
        <p:spPr>
          <a:xfrm>
            <a:off x="0" y="0"/>
            <a:ext cx="12192000" cy="1256907"/>
          </a:xfrm>
          <a:prstGeom prst="rect">
            <a:avLst/>
          </a:prstGeom>
          <a:ln>
            <a:solidFill>
              <a:srgbClr val="012169"/>
            </a:solidFill>
          </a:ln>
        </p:spPr>
      </p:pic>
    </p:spTree>
    <p:extLst>
      <p:ext uri="{BB962C8B-B14F-4D97-AF65-F5344CB8AC3E}">
        <p14:creationId xmlns:p14="http://schemas.microsoft.com/office/powerpoint/2010/main" val="4214305325"/>
      </p:ext>
    </p:extLst>
  </p:cSld>
  <p:clrMap bg1="lt1" tx1="dk1" bg2="dk2" tx2="lt2" accent1="accent1" accent2="accent2" accent3="accent3" accent4="accent4" accent5="accent5" accent6="accent6" hlink="hlink" folHlink="folHlink"/>
  <p:sldLayoutIdLst>
    <p:sldLayoutId id="214748366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zed.gov/assess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ahmadvalenti.wikidot.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askleo.com/two-cloud-data-threa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lstStyle/>
          <a:p>
            <a:r>
              <a:rPr lang="en-US" dirty="0"/>
              <a:t>Friday focus: Test irregularities</a:t>
            </a:r>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ormAutofit lnSpcReduction="10000"/>
          </a:bodyPr>
          <a:lstStyle/>
          <a:p>
            <a:r>
              <a:rPr lang="en-US" dirty="0"/>
              <a:t>This webinar will be recorded and posted on the ADE Assessments webpage at </a:t>
            </a:r>
            <a:r>
              <a:rPr lang="en-US" dirty="0">
                <a:hlinkClick r:id="rId3"/>
              </a:rPr>
              <a:t>https://www.azed.gov/assessment</a:t>
            </a:r>
            <a:r>
              <a:rPr lang="en-US" dirty="0"/>
              <a:t>.</a:t>
            </a:r>
          </a:p>
          <a:p>
            <a:endParaRPr lang="en-US" dirty="0"/>
          </a:p>
          <a:p>
            <a:r>
              <a:rPr lang="en-US" dirty="0"/>
              <a:t>Please enter your First and Last Name in the Chat for tracking purposes for the live event.</a:t>
            </a:r>
          </a:p>
          <a:p>
            <a:endParaRPr lang="en-US" dirty="0"/>
          </a:p>
          <a:p>
            <a:pPr marL="0" indent="0">
              <a:buNone/>
            </a:pPr>
            <a:r>
              <a:rPr lang="en-US" dirty="0"/>
              <a:t> We will also be capturing the chat questions.  ADE will compile and create a FAQ list which will then be posted on our website.  The FAQ will only include those questions that are relevant to the webinar topic.  ADE will follow up with any other questions via e-mail.</a:t>
            </a:r>
          </a:p>
          <a:p>
            <a:endParaRPr lang="en-US" dirty="0"/>
          </a:p>
        </p:txBody>
      </p:sp>
    </p:spTree>
    <p:extLst>
      <p:ext uri="{BB962C8B-B14F-4D97-AF65-F5344CB8AC3E}">
        <p14:creationId xmlns:p14="http://schemas.microsoft.com/office/powerpoint/2010/main" val="61168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B9B7-F0FD-D2F1-BF22-D0E72BB6D76B}"/>
              </a:ext>
            </a:extLst>
          </p:cNvPr>
          <p:cNvSpPr>
            <a:spLocks noGrp="1"/>
          </p:cNvSpPr>
          <p:nvPr>
            <p:ph type="title"/>
          </p:nvPr>
        </p:nvSpPr>
        <p:spPr/>
        <p:txBody>
          <a:bodyPr/>
          <a:lstStyle/>
          <a:p>
            <a:r>
              <a:rPr lang="en-US" dirty="0"/>
              <a:t>Data from Test Irregularities AzSCI </a:t>
            </a:r>
            <a:endParaRPr lang="en-US" dirty="0">
              <a:highlight>
                <a:srgbClr val="FFFF00"/>
              </a:highlight>
            </a:endParaRPr>
          </a:p>
        </p:txBody>
      </p:sp>
      <p:pic>
        <p:nvPicPr>
          <p:cNvPr id="1025" name="Picture 1">
            <a:extLst>
              <a:ext uri="{FF2B5EF4-FFF2-40B4-BE49-F238E27FC236}">
                <a16:creationId xmlns:a16="http://schemas.microsoft.com/office/drawing/2014/main" id="{00D479E4-B8FD-2F0B-31CD-FFDE802268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5775" y="2185304"/>
            <a:ext cx="5605194" cy="3041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3368955-B5C5-07C4-A126-AD0F630ECE94}"/>
              </a:ext>
            </a:extLst>
          </p:cNvPr>
          <p:cNvGraphicFramePr>
            <a:graphicFrameLocks noGrp="1"/>
          </p:cNvGraphicFramePr>
          <p:nvPr>
            <p:extLst>
              <p:ext uri="{D42A27DB-BD31-4B8C-83A1-F6EECF244321}">
                <p14:modId xmlns:p14="http://schemas.microsoft.com/office/powerpoint/2010/main" val="1325520965"/>
              </p:ext>
            </p:extLst>
          </p:nvPr>
        </p:nvGraphicFramePr>
        <p:xfrm>
          <a:off x="6892153" y="3585232"/>
          <a:ext cx="4263527" cy="2480310"/>
        </p:xfrm>
        <a:graphic>
          <a:graphicData uri="http://schemas.openxmlformats.org/drawingml/2006/table">
            <a:tbl>
              <a:tblPr/>
              <a:tblGrid>
                <a:gridCol w="4263527">
                  <a:extLst>
                    <a:ext uri="{9D8B030D-6E8A-4147-A177-3AD203B41FA5}">
                      <a16:colId xmlns:a16="http://schemas.microsoft.com/office/drawing/2014/main" val="1189984064"/>
                    </a:ext>
                  </a:extLst>
                </a:gridCol>
              </a:tblGrid>
              <a:tr h="189922">
                <a:tc>
                  <a:txBody>
                    <a:bodyPr/>
                    <a:lstStyle/>
                    <a:p>
                      <a:pPr algn="l" fontAlgn="b"/>
                      <a:r>
                        <a:rPr lang="en-US" sz="1100" b="1" i="0" u="none" strike="noStrike">
                          <a:solidFill>
                            <a:srgbClr val="000000"/>
                          </a:solidFill>
                          <a:effectLst/>
                          <a:latin typeface="Calibri" panose="020F0502020204030204" pitchFamily="34" charset="0"/>
                        </a:rPr>
                        <a:t>1001</a:t>
                      </a:r>
                      <a:r>
                        <a:rPr lang="en-US" sz="1100" b="0" i="0" u="none" strike="noStrike">
                          <a:solidFill>
                            <a:srgbClr val="000000"/>
                          </a:solidFill>
                          <a:effectLst/>
                          <a:latin typeface="Calibri" panose="020F0502020204030204" pitchFamily="34" charset="0"/>
                        </a:rPr>
                        <a:t>: Connectivity issues. Specific error message from Pearson</a:t>
                      </a:r>
                    </a:p>
                  </a:txBody>
                  <a:tcPr marL="6350" marR="6350" marT="6350" anchor="b">
                    <a:lnL>
                      <a:noFill/>
                    </a:lnL>
                    <a:lnR>
                      <a:noFill/>
                    </a:lnR>
                    <a:lnT>
                      <a:noFill/>
                    </a:lnT>
                    <a:lnB>
                      <a:noFill/>
                    </a:lnB>
                  </a:tcPr>
                </a:tc>
                <a:extLst>
                  <a:ext uri="{0D108BD9-81ED-4DB2-BD59-A6C34878D82A}">
                    <a16:rowId xmlns:a16="http://schemas.microsoft.com/office/drawing/2014/main" val="1415235289"/>
                  </a:ext>
                </a:extLst>
              </a:tr>
              <a:tr h="189922">
                <a:tc>
                  <a:txBody>
                    <a:bodyPr/>
                    <a:lstStyle/>
                    <a:p>
                      <a:pPr algn="l" fontAlgn="b"/>
                      <a:r>
                        <a:rPr lang="en-US" sz="1100" b="1" i="0" u="none" strike="noStrike">
                          <a:solidFill>
                            <a:srgbClr val="000000"/>
                          </a:solidFill>
                          <a:effectLst/>
                          <a:latin typeface="Calibri" panose="020F0502020204030204" pitchFamily="34" charset="0"/>
                        </a:rPr>
                        <a:t>1009</a:t>
                      </a:r>
                      <a:r>
                        <a:rPr lang="en-US" sz="1100" b="0" i="0" u="none" strike="noStrike">
                          <a:solidFill>
                            <a:srgbClr val="000000"/>
                          </a:solidFill>
                          <a:effectLst/>
                          <a:latin typeface="Calibri" panose="020F0502020204030204" pitchFamily="34" charset="0"/>
                        </a:rPr>
                        <a:t>: Unable to download test content</a:t>
                      </a:r>
                    </a:p>
                  </a:txBody>
                  <a:tcPr marL="6350" marR="6350" marT="6350" anchor="b">
                    <a:lnL>
                      <a:noFill/>
                    </a:lnL>
                    <a:lnR>
                      <a:noFill/>
                    </a:lnR>
                    <a:lnT>
                      <a:noFill/>
                    </a:lnT>
                    <a:lnB>
                      <a:noFill/>
                    </a:lnB>
                  </a:tcPr>
                </a:tc>
                <a:extLst>
                  <a:ext uri="{0D108BD9-81ED-4DB2-BD59-A6C34878D82A}">
                    <a16:rowId xmlns:a16="http://schemas.microsoft.com/office/drawing/2014/main" val="589265528"/>
                  </a:ext>
                </a:extLst>
              </a:tr>
              <a:tr h="189922">
                <a:tc>
                  <a:txBody>
                    <a:bodyPr/>
                    <a:lstStyle/>
                    <a:p>
                      <a:pPr algn="l" fontAlgn="b"/>
                      <a:r>
                        <a:rPr lang="en-US" sz="1100" b="1" i="0" u="none" strike="noStrike" dirty="0">
                          <a:solidFill>
                            <a:srgbClr val="000000"/>
                          </a:solidFill>
                          <a:effectLst/>
                          <a:latin typeface="Calibri" panose="020F0502020204030204" pitchFamily="34" charset="0"/>
                        </a:rPr>
                        <a:t>1021</a:t>
                      </a:r>
                      <a:r>
                        <a:rPr lang="en-US" sz="1100" b="0" i="0" u="none" strike="noStrike" dirty="0">
                          <a:solidFill>
                            <a:srgbClr val="000000"/>
                          </a:solidFill>
                          <a:effectLst/>
                          <a:latin typeface="Calibri" panose="020F0502020204030204" pitchFamily="34" charset="0"/>
                        </a:rPr>
                        <a:t>: Pearson server connectivity lost</a:t>
                      </a:r>
                    </a:p>
                  </a:txBody>
                  <a:tcPr marL="6350" marR="6350" marT="6350" anchor="b">
                    <a:lnL>
                      <a:noFill/>
                    </a:lnL>
                    <a:lnR>
                      <a:noFill/>
                    </a:lnR>
                    <a:lnT>
                      <a:noFill/>
                    </a:lnT>
                    <a:lnB>
                      <a:noFill/>
                    </a:lnB>
                  </a:tcPr>
                </a:tc>
                <a:extLst>
                  <a:ext uri="{0D108BD9-81ED-4DB2-BD59-A6C34878D82A}">
                    <a16:rowId xmlns:a16="http://schemas.microsoft.com/office/drawing/2014/main" val="3290822700"/>
                  </a:ext>
                </a:extLst>
              </a:tr>
              <a:tr h="189922">
                <a:tc>
                  <a:txBody>
                    <a:bodyPr/>
                    <a:lstStyle/>
                    <a:p>
                      <a:pPr algn="l" fontAlgn="b"/>
                      <a:r>
                        <a:rPr lang="en-US" sz="1100" b="1" i="0" u="none" strike="noStrike" dirty="0">
                          <a:solidFill>
                            <a:srgbClr val="000000"/>
                          </a:solidFill>
                          <a:effectLst/>
                          <a:latin typeface="Calibri" panose="020F0502020204030204" pitchFamily="34" charset="0"/>
                        </a:rPr>
                        <a:t>Frozen TestNav</a:t>
                      </a:r>
                      <a:r>
                        <a:rPr lang="en-US" sz="1100" b="0" i="0" u="none" strike="noStrike" dirty="0">
                          <a:solidFill>
                            <a:srgbClr val="000000"/>
                          </a:solidFill>
                          <a:effectLst/>
                          <a:latin typeface="Calibri" panose="020F0502020204030204" pitchFamily="34" charset="0"/>
                        </a:rPr>
                        <a:t>: The test itself froze and student was unable to take test</a:t>
                      </a:r>
                    </a:p>
                  </a:txBody>
                  <a:tcPr marL="6350" marR="6350" marT="6350" anchor="b">
                    <a:lnL>
                      <a:noFill/>
                    </a:lnL>
                    <a:lnR>
                      <a:noFill/>
                    </a:lnR>
                    <a:lnT>
                      <a:noFill/>
                    </a:lnT>
                    <a:lnB>
                      <a:noFill/>
                    </a:lnB>
                  </a:tcPr>
                </a:tc>
                <a:extLst>
                  <a:ext uri="{0D108BD9-81ED-4DB2-BD59-A6C34878D82A}">
                    <a16:rowId xmlns:a16="http://schemas.microsoft.com/office/drawing/2014/main" val="2847624780"/>
                  </a:ext>
                </a:extLst>
              </a:tr>
              <a:tr h="189922">
                <a:tc>
                  <a:txBody>
                    <a:bodyPr/>
                    <a:lstStyle/>
                    <a:p>
                      <a:pPr algn="l" fontAlgn="b"/>
                      <a:r>
                        <a:rPr lang="en-US" sz="1100" b="1" i="0" u="none" strike="noStrike">
                          <a:solidFill>
                            <a:srgbClr val="000000"/>
                          </a:solidFill>
                          <a:effectLst/>
                          <a:latin typeface="Calibri" panose="020F0502020204030204" pitchFamily="34" charset="0"/>
                        </a:rPr>
                        <a:t>Kicked Out</a:t>
                      </a:r>
                      <a:r>
                        <a:rPr lang="en-US" sz="1100" b="0" i="0" u="none" strike="noStrike">
                          <a:solidFill>
                            <a:srgbClr val="000000"/>
                          </a:solidFill>
                          <a:effectLst/>
                          <a:latin typeface="Calibri" panose="020F0502020204030204" pitchFamily="34" charset="0"/>
                        </a:rPr>
                        <a:t>: Student was kicked out of TestNav. Test needed to be Resumed</a:t>
                      </a:r>
                    </a:p>
                  </a:txBody>
                  <a:tcPr marL="6350" marR="6350" marT="6350" anchor="b">
                    <a:lnL>
                      <a:noFill/>
                    </a:lnL>
                    <a:lnR>
                      <a:noFill/>
                    </a:lnR>
                    <a:lnT>
                      <a:noFill/>
                    </a:lnT>
                    <a:lnB>
                      <a:noFill/>
                    </a:lnB>
                  </a:tcPr>
                </a:tc>
                <a:extLst>
                  <a:ext uri="{0D108BD9-81ED-4DB2-BD59-A6C34878D82A}">
                    <a16:rowId xmlns:a16="http://schemas.microsoft.com/office/drawing/2014/main" val="4000203269"/>
                  </a:ext>
                </a:extLst>
              </a:tr>
              <a:tr h="189922">
                <a:tc>
                  <a:txBody>
                    <a:bodyPr/>
                    <a:lstStyle/>
                    <a:p>
                      <a:pPr algn="l" fontAlgn="b"/>
                      <a:r>
                        <a:rPr lang="en-US" sz="1100" b="1" i="0" u="none" strike="noStrike">
                          <a:solidFill>
                            <a:srgbClr val="000000"/>
                          </a:solidFill>
                          <a:effectLst/>
                          <a:latin typeface="Calibri" panose="020F0502020204030204" pitchFamily="34" charset="0"/>
                        </a:rPr>
                        <a:t>Lag</a:t>
                      </a:r>
                      <a:r>
                        <a:rPr lang="en-US" sz="1100" b="0" i="0" u="none" strike="noStrike">
                          <a:solidFill>
                            <a:srgbClr val="000000"/>
                          </a:solidFill>
                          <a:effectLst/>
                          <a:latin typeface="Calibri" panose="020F0502020204030204" pitchFamily="34" charset="0"/>
                        </a:rPr>
                        <a:t>: Students experienced extended wait times </a:t>
                      </a:r>
                    </a:p>
                  </a:txBody>
                  <a:tcPr marL="6350" marR="6350" marT="6350" anchor="b">
                    <a:lnL>
                      <a:noFill/>
                    </a:lnL>
                    <a:lnR>
                      <a:noFill/>
                    </a:lnR>
                    <a:lnT>
                      <a:noFill/>
                    </a:lnT>
                    <a:lnB>
                      <a:noFill/>
                    </a:lnB>
                  </a:tcPr>
                </a:tc>
                <a:extLst>
                  <a:ext uri="{0D108BD9-81ED-4DB2-BD59-A6C34878D82A}">
                    <a16:rowId xmlns:a16="http://schemas.microsoft.com/office/drawing/2014/main" val="3207341786"/>
                  </a:ext>
                </a:extLst>
              </a:tr>
              <a:tr h="189922">
                <a:tc>
                  <a:txBody>
                    <a:bodyPr/>
                    <a:lstStyle/>
                    <a:p>
                      <a:pPr algn="l" fontAlgn="b"/>
                      <a:r>
                        <a:rPr lang="en-US" sz="1100" b="1" i="0" u="none" strike="noStrike">
                          <a:solidFill>
                            <a:srgbClr val="000000"/>
                          </a:solidFill>
                          <a:effectLst/>
                          <a:latin typeface="Calibri" panose="020F0502020204030204" pitchFamily="34" charset="0"/>
                        </a:rPr>
                        <a:t>Timed Out</a:t>
                      </a:r>
                      <a:r>
                        <a:rPr lang="en-US" sz="1100" b="0" i="0" u="none" strike="noStrike">
                          <a:solidFill>
                            <a:srgbClr val="000000"/>
                          </a:solidFill>
                          <a:effectLst/>
                          <a:latin typeface="Calibri" panose="020F0502020204030204" pitchFamily="34" charset="0"/>
                        </a:rPr>
                        <a:t>: TestNav working too long caused a time out of the session</a:t>
                      </a:r>
                    </a:p>
                  </a:txBody>
                  <a:tcPr marL="6350" marR="6350" marT="6350" anchor="b">
                    <a:lnL>
                      <a:noFill/>
                    </a:lnL>
                    <a:lnR>
                      <a:noFill/>
                    </a:lnR>
                    <a:lnT>
                      <a:noFill/>
                    </a:lnT>
                    <a:lnB>
                      <a:noFill/>
                    </a:lnB>
                  </a:tcPr>
                </a:tc>
                <a:extLst>
                  <a:ext uri="{0D108BD9-81ED-4DB2-BD59-A6C34878D82A}">
                    <a16:rowId xmlns:a16="http://schemas.microsoft.com/office/drawing/2014/main" val="1175904924"/>
                  </a:ext>
                </a:extLst>
              </a:tr>
              <a:tr h="189922">
                <a:tc>
                  <a:txBody>
                    <a:bodyPr/>
                    <a:lstStyle/>
                    <a:p>
                      <a:pPr algn="l" fontAlgn="b"/>
                      <a:r>
                        <a:rPr lang="en-US" sz="1100" b="1" i="0" u="none" strike="noStrike">
                          <a:solidFill>
                            <a:srgbClr val="000000"/>
                          </a:solidFill>
                          <a:effectLst/>
                          <a:latin typeface="Calibri" panose="020F0502020204030204" pitchFamily="34" charset="0"/>
                        </a:rPr>
                        <a:t>UNK Comp Issue</a:t>
                      </a:r>
                      <a:r>
                        <a:rPr lang="en-US" sz="1100" b="0" i="0" u="none" strike="noStrike">
                          <a:solidFill>
                            <a:srgbClr val="000000"/>
                          </a:solidFill>
                          <a:effectLst/>
                          <a:latin typeface="Calibri" panose="020F0502020204030204" pitchFamily="34" charset="0"/>
                        </a:rPr>
                        <a:t>: Computer experienced an issue preventing testing. Site related</a:t>
                      </a:r>
                    </a:p>
                  </a:txBody>
                  <a:tcPr marL="6350" marR="6350" marT="6350" anchor="b">
                    <a:lnL>
                      <a:noFill/>
                    </a:lnL>
                    <a:lnR>
                      <a:noFill/>
                    </a:lnR>
                    <a:lnT>
                      <a:noFill/>
                    </a:lnT>
                    <a:lnB>
                      <a:noFill/>
                    </a:lnB>
                  </a:tcPr>
                </a:tc>
                <a:extLst>
                  <a:ext uri="{0D108BD9-81ED-4DB2-BD59-A6C34878D82A}">
                    <a16:rowId xmlns:a16="http://schemas.microsoft.com/office/drawing/2014/main" val="2488652796"/>
                  </a:ext>
                </a:extLst>
              </a:tr>
              <a:tr h="189922">
                <a:tc>
                  <a:txBody>
                    <a:bodyPr/>
                    <a:lstStyle/>
                    <a:p>
                      <a:pPr algn="l" fontAlgn="b"/>
                      <a:r>
                        <a:rPr lang="en-US" sz="1100" b="1" i="0" u="none" strike="noStrike" dirty="0">
                          <a:solidFill>
                            <a:srgbClr val="000000"/>
                          </a:solidFill>
                          <a:effectLst/>
                          <a:latin typeface="Calibri" panose="020F0502020204030204" pitchFamily="34" charset="0"/>
                        </a:rPr>
                        <a:t>UNK Error Msg</a:t>
                      </a:r>
                      <a:r>
                        <a:rPr lang="en-US" sz="1100" b="0" i="0" u="none" strike="noStrike" dirty="0">
                          <a:solidFill>
                            <a:srgbClr val="000000"/>
                          </a:solidFill>
                          <a:effectLst/>
                          <a:latin typeface="Calibri" panose="020F0502020204030204" pitchFamily="34" charset="0"/>
                        </a:rPr>
                        <a:t>: TestNav had an error but error code was not reported. TestNav related</a:t>
                      </a:r>
                    </a:p>
                  </a:txBody>
                  <a:tcPr marL="6350" marR="6350" marT="6350" anchor="b">
                    <a:lnL>
                      <a:noFill/>
                    </a:lnL>
                    <a:lnR>
                      <a:noFill/>
                    </a:lnR>
                    <a:lnT>
                      <a:noFill/>
                    </a:lnT>
                    <a:lnB>
                      <a:noFill/>
                    </a:lnB>
                  </a:tcPr>
                </a:tc>
                <a:extLst>
                  <a:ext uri="{0D108BD9-81ED-4DB2-BD59-A6C34878D82A}">
                    <a16:rowId xmlns:a16="http://schemas.microsoft.com/office/drawing/2014/main" val="2008177192"/>
                  </a:ext>
                </a:extLst>
              </a:tr>
            </a:tbl>
          </a:graphicData>
        </a:graphic>
      </p:graphicFrame>
    </p:spTree>
    <p:extLst>
      <p:ext uri="{BB962C8B-B14F-4D97-AF65-F5344CB8AC3E}">
        <p14:creationId xmlns:p14="http://schemas.microsoft.com/office/powerpoint/2010/main" val="122855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C30E-2C03-05B0-E683-E28DCC600077}"/>
              </a:ext>
            </a:extLst>
          </p:cNvPr>
          <p:cNvSpPr>
            <a:spLocks noGrp="1"/>
          </p:cNvSpPr>
          <p:nvPr>
            <p:ph type="title"/>
          </p:nvPr>
        </p:nvSpPr>
        <p:spPr/>
        <p:txBody>
          <a:bodyPr/>
          <a:lstStyle/>
          <a:p>
            <a:r>
              <a:rPr lang="en-US" dirty="0"/>
              <a:t>Test Irregularities AASA- Invalidations</a:t>
            </a:r>
          </a:p>
        </p:txBody>
      </p:sp>
      <p:sp>
        <p:nvSpPr>
          <p:cNvPr id="3" name="Content Placeholder 2">
            <a:extLst>
              <a:ext uri="{FF2B5EF4-FFF2-40B4-BE49-F238E27FC236}">
                <a16:creationId xmlns:a16="http://schemas.microsoft.com/office/drawing/2014/main" id="{13933823-FD4F-46B0-E626-36402AE3CA0A}"/>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US" sz="2800" dirty="0"/>
              <a:t>There were 1,196 Do not Report/Invalidated Tests for ELA and Mathematics in Grades 3-8</a:t>
            </a:r>
          </a:p>
          <a:p>
            <a:pPr>
              <a:buFont typeface="Arial" panose="020B0604020202020204" pitchFamily="34" charset="0"/>
              <a:buChar char="•"/>
            </a:pPr>
            <a:endParaRPr lang="en-US" sz="1300" dirty="0"/>
          </a:p>
          <a:p>
            <a:pPr>
              <a:buFont typeface="Arial" panose="020B0604020202020204" pitchFamily="34" charset="0"/>
              <a:buChar char="•"/>
            </a:pPr>
            <a:r>
              <a:rPr lang="en-US" sz="2800" dirty="0"/>
              <a:t>There were 119 Do not Report/Invalidated Tests for Science in Grades 5, 8 and 11</a:t>
            </a:r>
          </a:p>
          <a:p>
            <a:pPr>
              <a:buFont typeface="Arial" panose="020B0604020202020204" pitchFamily="34" charset="0"/>
              <a:buChar char="•"/>
            </a:pPr>
            <a:endParaRPr lang="en-US" sz="1400" dirty="0"/>
          </a:p>
          <a:p>
            <a:pPr>
              <a:buFont typeface="Arial" panose="020B0604020202020204" pitchFamily="34" charset="0"/>
              <a:buChar char="•"/>
            </a:pPr>
            <a:r>
              <a:rPr lang="en-US" sz="2800" dirty="0"/>
              <a:t>There were 1,447 Do not Report/Invalidated Tests for ACT Aspire in Grade 9</a:t>
            </a:r>
          </a:p>
          <a:p>
            <a:pPr marL="0" indent="0">
              <a:buNone/>
            </a:pPr>
            <a:endParaRPr lang="en-US" sz="2300" dirty="0"/>
          </a:p>
          <a:p>
            <a:pPr>
              <a:buFont typeface="Arial" panose="020B0604020202020204" pitchFamily="34" charset="0"/>
              <a:buChar char="•"/>
            </a:pPr>
            <a:r>
              <a:rPr lang="en-US" sz="2900" dirty="0"/>
              <a:t>There were 144 Do not Report/Invalidated Tests for ACT in Grade 11</a:t>
            </a:r>
          </a:p>
          <a:p>
            <a:pPr>
              <a:buFont typeface="Arial" panose="020B0604020202020204" pitchFamily="34" charset="0"/>
              <a:buChar char="•"/>
            </a:pPr>
            <a:endParaRPr lang="en-US" sz="3200" dirty="0"/>
          </a:p>
          <a:p>
            <a:pPr lvl="1"/>
            <a:r>
              <a:rPr lang="en-US" sz="2400" dirty="0"/>
              <a:t>Examples: Going to lunch in middle of test, cell phones/electronics, posters, or materials displayed in classrooms, use of calculator in non calculator section.</a:t>
            </a:r>
          </a:p>
        </p:txBody>
      </p:sp>
    </p:spTree>
    <p:extLst>
      <p:ext uri="{BB962C8B-B14F-4D97-AF65-F5344CB8AC3E}">
        <p14:creationId xmlns:p14="http://schemas.microsoft.com/office/powerpoint/2010/main" val="312899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mbowerm\AppData\Local\Microsoft\Windows\Temporary Internet Files\Content.IE5\O1PAIP9T\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4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pic>
        <p:nvPicPr>
          <p:cNvPr id="5" name="Picture 4" descr="Thank You image">
            <a:extLst>
              <a:ext uri="{FF2B5EF4-FFF2-40B4-BE49-F238E27FC236}">
                <a16:creationId xmlns:a16="http://schemas.microsoft.com/office/drawing/2014/main" id="{FB36449A-E593-77F9-0213-B983D4BDF91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2446" y="2381198"/>
            <a:ext cx="4893768" cy="3780245"/>
          </a:xfrm>
          <a:prstGeom prst="rect">
            <a:avLst/>
          </a:prstGeom>
        </p:spPr>
      </p:pic>
      <p:sp>
        <p:nvSpPr>
          <p:cNvPr id="7" name="Content Placeholder 2">
            <a:extLst>
              <a:ext uri="{FF2B5EF4-FFF2-40B4-BE49-F238E27FC236}">
                <a16:creationId xmlns:a16="http://schemas.microsoft.com/office/drawing/2014/main" id="{E6B8301E-AA48-A736-995B-38DC3C61A4AA}"/>
              </a:ext>
            </a:extLst>
          </p:cNvPr>
          <p:cNvSpPr txBox="1">
            <a:spLocks/>
          </p:cNvSpPr>
          <p:nvPr/>
        </p:nvSpPr>
        <p:spPr>
          <a:xfrm>
            <a:off x="3562446" y="1981096"/>
            <a:ext cx="4554686" cy="1130404"/>
          </a:xfrm>
          <a:prstGeom prst="rect">
            <a:avLst/>
          </a:prstGeom>
        </p:spPr>
        <p:txBody>
          <a:bodyPr vert="horz" lIns="0" tIns="45720" rIns="0" bIns="45720" rtlCol="0">
            <a:normAutofit lnSpcReduction="10000"/>
          </a:bodyPr>
          <a:lst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6997" indent="0" algn="ctr">
              <a:buFont typeface="Calibri" panose="020F0502020204030204" pitchFamily="34" charset="0"/>
              <a:buNone/>
            </a:pPr>
            <a:r>
              <a:rPr lang="en-US" b="1" dirty="0"/>
              <a:t>For questions, please contact us at: </a:t>
            </a:r>
          </a:p>
          <a:p>
            <a:pPr marL="126997" indent="0" algn="ctr">
              <a:buFont typeface="Calibri" panose="020F0502020204030204" pitchFamily="34" charset="0"/>
              <a:buNone/>
            </a:pPr>
            <a:r>
              <a:rPr lang="en-US" sz="3733" b="1" dirty="0"/>
              <a:t>Testing@azed.gov  </a:t>
            </a:r>
          </a:p>
          <a:p>
            <a:endParaRPr lang="en-US" dirty="0"/>
          </a:p>
        </p:txBody>
      </p:sp>
    </p:spTree>
    <p:extLst>
      <p:ext uri="{BB962C8B-B14F-4D97-AF65-F5344CB8AC3E}">
        <p14:creationId xmlns:p14="http://schemas.microsoft.com/office/powerpoint/2010/main" val="318373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p:txBody>
          <a:bodyPr>
            <a:normAutofit fontScale="90000"/>
          </a:bodyPr>
          <a:lstStyle/>
          <a:p>
            <a:br>
              <a:rPr lang="en-US" dirty="0"/>
            </a:br>
            <a:br>
              <a:rPr lang="en-US" dirty="0"/>
            </a:br>
            <a:br>
              <a:rPr lang="en-US" dirty="0"/>
            </a:br>
            <a:br>
              <a:rPr lang="en-US" dirty="0"/>
            </a:br>
            <a:br>
              <a:rPr lang="en-US" dirty="0"/>
            </a:br>
            <a:r>
              <a:rPr lang="en-US" dirty="0"/>
              <a:t>Friday Focus</a:t>
            </a:r>
            <a:br>
              <a:rPr lang="en-US" dirty="0"/>
            </a:br>
            <a:r>
              <a:rPr lang="en-US" dirty="0"/>
              <a:t>webinar #8</a:t>
            </a:r>
          </a:p>
        </p:txBody>
      </p:sp>
      <p:sp>
        <p:nvSpPr>
          <p:cNvPr id="3" name="Subtitle 2">
            <a:extLst>
              <a:ext uri="{FF2B5EF4-FFF2-40B4-BE49-F238E27FC236}">
                <a16:creationId xmlns:a16="http://schemas.microsoft.com/office/drawing/2014/main" id="{1A62BEE7-F63E-48B2-969D-270FBB36B676}"/>
              </a:ext>
            </a:extLst>
          </p:cNvPr>
          <p:cNvSpPr>
            <a:spLocks noGrp="1"/>
          </p:cNvSpPr>
          <p:nvPr>
            <p:ph type="subTitle" idx="1"/>
          </p:nvPr>
        </p:nvSpPr>
        <p:spPr>
          <a:xfrm>
            <a:off x="1066800" y="4792297"/>
            <a:ext cx="10058400" cy="1209110"/>
          </a:xfrm>
        </p:spPr>
        <p:txBody>
          <a:bodyPr/>
          <a:lstStyle/>
          <a:p>
            <a:pPr algn="ctr"/>
            <a:r>
              <a:rPr lang="en-US" dirty="0"/>
              <a:t>Reducing Test Irregularities</a:t>
            </a:r>
          </a:p>
        </p:txBody>
      </p:sp>
    </p:spTree>
    <p:extLst>
      <p:ext uri="{BB962C8B-B14F-4D97-AF65-F5344CB8AC3E}">
        <p14:creationId xmlns:p14="http://schemas.microsoft.com/office/powerpoint/2010/main" val="285606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title"/>
          </p:nvPr>
        </p:nvSpPr>
        <p:spPr>
          <a:xfrm>
            <a:off x="807721" y="752475"/>
            <a:ext cx="5067286" cy="587584"/>
          </a:xfrm>
        </p:spPr>
        <p:txBody>
          <a:bodyPr anchor="ctr">
            <a:normAutofit/>
          </a:bodyPr>
          <a:lstStyle/>
          <a:p>
            <a:r>
              <a:rPr lang="en-US" dirty="0"/>
              <a:t>Overview</a:t>
            </a:r>
          </a:p>
        </p:txBody>
      </p:sp>
      <p:sp>
        <p:nvSpPr>
          <p:cNvPr id="3" name="Subtitle 2">
            <a:extLst>
              <a:ext uri="{FF2B5EF4-FFF2-40B4-BE49-F238E27FC236}">
                <a16:creationId xmlns:a16="http://schemas.microsoft.com/office/drawing/2014/main" id="{38A104C7-DAF3-43ED-9EA9-5B46E34F099A}"/>
              </a:ext>
            </a:extLst>
          </p:cNvPr>
          <p:cNvSpPr>
            <a:spLocks noGrp="1"/>
          </p:cNvSpPr>
          <p:nvPr>
            <p:ph sz="half" idx="2"/>
          </p:nvPr>
        </p:nvSpPr>
        <p:spPr>
          <a:xfrm>
            <a:off x="807718" y="1714500"/>
            <a:ext cx="5067282" cy="4391025"/>
          </a:xfrm>
        </p:spPr>
        <p:txBody>
          <a:bodyPr>
            <a:normAutofit/>
          </a:bodyPr>
          <a:lstStyle/>
          <a:p>
            <a:pPr marL="285750" indent="-285750">
              <a:buFont typeface="Wingdings" panose="05000000000000000000" pitchFamily="2" charset="2"/>
              <a:buChar char="ü"/>
            </a:pPr>
            <a:r>
              <a:rPr lang="en-US" sz="2800" dirty="0"/>
              <a:t>Test Security</a:t>
            </a:r>
            <a:endParaRPr lang="fr-FR" sz="2800" dirty="0"/>
          </a:p>
          <a:p>
            <a:pPr marL="285750" indent="-285750">
              <a:buFont typeface="Wingdings" panose="05000000000000000000" pitchFamily="2" charset="2"/>
              <a:buChar char="ü"/>
            </a:pPr>
            <a:r>
              <a:rPr lang="fr-FR" sz="2800" dirty="0"/>
              <a:t>Standardized Assessments</a:t>
            </a:r>
          </a:p>
          <a:p>
            <a:pPr marL="285750" indent="-285750">
              <a:buFont typeface="Wingdings" panose="05000000000000000000" pitchFamily="2" charset="2"/>
              <a:buChar char="ü"/>
            </a:pPr>
            <a:r>
              <a:rPr lang="fr-FR" sz="2800" dirty="0"/>
              <a:t>Did You Know…..</a:t>
            </a:r>
          </a:p>
          <a:p>
            <a:pPr marL="578358" lvl="1" indent="-285750">
              <a:buFont typeface="Wingdings" panose="05000000000000000000" pitchFamily="2" charset="2"/>
              <a:buChar char="ü"/>
            </a:pPr>
            <a:r>
              <a:rPr lang="fr-FR" sz="2400" dirty="0"/>
              <a:t>2021-2022 Test Irregularities</a:t>
            </a:r>
          </a:p>
          <a:p>
            <a:pPr marL="578358" lvl="1" indent="-285750">
              <a:buFont typeface="Wingdings" panose="05000000000000000000" pitchFamily="2" charset="2"/>
              <a:buChar char="ü"/>
            </a:pPr>
            <a:endParaRPr lang="en-US" dirty="0"/>
          </a:p>
          <a:p>
            <a:endParaRPr lang="fr-FR" dirty="0"/>
          </a:p>
        </p:txBody>
      </p:sp>
      <p:pic>
        <p:nvPicPr>
          <p:cNvPr id="6" name="Picture 5" descr="Icon&#10;&#10;Description automatically generated">
            <a:extLst>
              <a:ext uri="{FF2B5EF4-FFF2-40B4-BE49-F238E27FC236}">
                <a16:creationId xmlns:a16="http://schemas.microsoft.com/office/drawing/2014/main" id="{08FCC484-1068-413A-58CA-F4A5FECA6C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2402" y="2087878"/>
            <a:ext cx="4796368" cy="2877821"/>
          </a:xfrm>
          <a:prstGeom prst="rect">
            <a:avLst/>
          </a:prstGeom>
        </p:spPr>
      </p:pic>
      <p:sp>
        <p:nvSpPr>
          <p:cNvPr id="7" name="TextBox 6">
            <a:extLst>
              <a:ext uri="{FF2B5EF4-FFF2-40B4-BE49-F238E27FC236}">
                <a16:creationId xmlns:a16="http://schemas.microsoft.com/office/drawing/2014/main" id="{990727EB-FCC9-16EF-E0E7-CD79C270B24C}"/>
              </a:ext>
            </a:extLst>
          </p:cNvPr>
          <p:cNvSpPr txBox="1"/>
          <p:nvPr/>
        </p:nvSpPr>
        <p:spPr>
          <a:xfrm>
            <a:off x="10845800" y="6980682"/>
            <a:ext cx="965200" cy="923330"/>
          </a:xfrm>
          <a:prstGeom prst="rect">
            <a:avLst/>
          </a:prstGeom>
          <a:noFill/>
        </p:spPr>
        <p:txBody>
          <a:bodyPr wrap="square" rtlCol="0">
            <a:spAutoFit/>
          </a:bodyPr>
          <a:lstStyle/>
          <a:p>
            <a:r>
              <a:rPr lang="en-US" sz="900">
                <a:hlinkClick r:id="rId4" tooltip="http://ahmadvalenti.wikidot.com/"/>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8030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CDDE-AC20-FC2D-908A-C633A0A7E9B7}"/>
              </a:ext>
            </a:extLst>
          </p:cNvPr>
          <p:cNvSpPr>
            <a:spLocks noGrp="1"/>
          </p:cNvSpPr>
          <p:nvPr>
            <p:ph type="title"/>
          </p:nvPr>
        </p:nvSpPr>
        <p:spPr/>
        <p:txBody>
          <a:bodyPr/>
          <a:lstStyle/>
          <a:p>
            <a:r>
              <a:rPr lang="en-US" dirty="0"/>
              <a:t>Standardized Assessments</a:t>
            </a:r>
          </a:p>
        </p:txBody>
      </p:sp>
      <p:sp>
        <p:nvSpPr>
          <p:cNvPr id="3" name="Content Placeholder 2">
            <a:extLst>
              <a:ext uri="{FF2B5EF4-FFF2-40B4-BE49-F238E27FC236}">
                <a16:creationId xmlns:a16="http://schemas.microsoft.com/office/drawing/2014/main" id="{52D521B1-6D47-7CB5-F2E3-9C447485BF65}"/>
              </a:ext>
            </a:extLst>
          </p:cNvPr>
          <p:cNvSpPr>
            <a:spLocks noGrp="1"/>
          </p:cNvSpPr>
          <p:nvPr>
            <p:ph sz="half" idx="2"/>
          </p:nvPr>
        </p:nvSpPr>
        <p:spPr/>
        <p:txBody>
          <a:bodyPr/>
          <a:lstStyle/>
          <a:p>
            <a:r>
              <a:rPr lang="en-US" dirty="0"/>
              <a:t>Examples of Standardized Assessments: NAEP, AASA, MSAA</a:t>
            </a:r>
          </a:p>
          <a:p>
            <a:r>
              <a:rPr lang="en-US" dirty="0"/>
              <a:t>The tests are administered in the same or similar manner as possible</a:t>
            </a:r>
          </a:p>
          <a:p>
            <a:r>
              <a:rPr lang="en-US" dirty="0"/>
              <a:t>Training for all District Test Coordinators or for All Test Administrators</a:t>
            </a:r>
          </a:p>
          <a:p>
            <a:r>
              <a:rPr lang="en-US" dirty="0"/>
              <a:t>Longitudinal Data and Trends</a:t>
            </a:r>
          </a:p>
          <a:p>
            <a:endParaRPr lang="en-US" dirty="0"/>
          </a:p>
          <a:p>
            <a:pPr marL="0" indent="0">
              <a:buNone/>
            </a:pPr>
            <a:r>
              <a:rPr lang="en-US" dirty="0"/>
              <a:t>This is why the data from the Pandemic has been scrutinized and flagged with cautions and why ADE tried to have reasonable flexibilities without going so far that the data or results could not be interpreted in the same ways</a:t>
            </a:r>
          </a:p>
        </p:txBody>
      </p:sp>
      <p:pic>
        <p:nvPicPr>
          <p:cNvPr id="6" name="Content Placeholder 5">
            <a:extLst>
              <a:ext uri="{FF2B5EF4-FFF2-40B4-BE49-F238E27FC236}">
                <a16:creationId xmlns:a16="http://schemas.microsoft.com/office/drawing/2014/main" id="{FE0751A8-1A0C-BC2F-8421-DF2528EAAAE5}"/>
              </a:ext>
            </a:extLst>
          </p:cNvPr>
          <p:cNvPicPr>
            <a:picLocks noGrp="1" noChangeAspect="1"/>
          </p:cNvPicPr>
          <p:nvPr>
            <p:ph sz="half" idx="14"/>
          </p:nvPr>
        </p:nvPicPr>
        <p:blipFill>
          <a:blip r:embed="rId2"/>
          <a:stretch>
            <a:fillRect/>
          </a:stretch>
        </p:blipFill>
        <p:spPr>
          <a:xfrm>
            <a:off x="6316662" y="2095501"/>
            <a:ext cx="5831859" cy="2357880"/>
          </a:xfrm>
        </p:spPr>
      </p:pic>
    </p:spTree>
    <p:extLst>
      <p:ext uri="{BB962C8B-B14F-4D97-AF65-F5344CB8AC3E}">
        <p14:creationId xmlns:p14="http://schemas.microsoft.com/office/powerpoint/2010/main" val="104445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D9B3-83A3-5BC2-DF66-852C25A96932}"/>
              </a:ext>
            </a:extLst>
          </p:cNvPr>
          <p:cNvSpPr>
            <a:spLocks noGrp="1"/>
          </p:cNvSpPr>
          <p:nvPr>
            <p:ph type="title"/>
          </p:nvPr>
        </p:nvSpPr>
        <p:spPr/>
        <p:txBody>
          <a:bodyPr/>
          <a:lstStyle/>
          <a:p>
            <a:r>
              <a:rPr lang="en-US" dirty="0"/>
              <a:t>Test Security</a:t>
            </a:r>
          </a:p>
        </p:txBody>
      </p:sp>
      <p:sp>
        <p:nvSpPr>
          <p:cNvPr id="3" name="Content Placeholder 2">
            <a:extLst>
              <a:ext uri="{FF2B5EF4-FFF2-40B4-BE49-F238E27FC236}">
                <a16:creationId xmlns:a16="http://schemas.microsoft.com/office/drawing/2014/main" id="{5B5A3FB5-B42C-89F4-13BB-54D61ECDABD1}"/>
              </a:ext>
            </a:extLst>
          </p:cNvPr>
          <p:cNvSpPr>
            <a:spLocks noGrp="1"/>
          </p:cNvSpPr>
          <p:nvPr>
            <p:ph sz="half" idx="2"/>
          </p:nvPr>
        </p:nvSpPr>
        <p:spPr>
          <a:xfrm>
            <a:off x="793782" y="1493782"/>
            <a:ext cx="5067282" cy="4444563"/>
          </a:xfrm>
        </p:spPr>
        <p:txBody>
          <a:bodyPr/>
          <a:lstStyle/>
          <a:p>
            <a:pPr>
              <a:buFont typeface="Arial" panose="020B0604020202020204" pitchFamily="34" charset="0"/>
              <a:buChar char="•"/>
            </a:pPr>
            <a:r>
              <a:rPr lang="en-US" sz="1800" dirty="0"/>
              <a:t>I</a:t>
            </a:r>
            <a:r>
              <a:rPr lang="en-US" sz="2000" dirty="0"/>
              <a:t>mportant component of Statewide Assessments</a:t>
            </a:r>
          </a:p>
          <a:p>
            <a:pPr lvl="1"/>
            <a:r>
              <a:rPr lang="en-US" sz="1800" dirty="0"/>
              <a:t>This is why we track Test Irregularities</a:t>
            </a:r>
          </a:p>
          <a:p>
            <a:pPr>
              <a:buFont typeface="Arial" panose="020B0604020202020204" pitchFamily="34" charset="0"/>
              <a:buChar char="•"/>
            </a:pPr>
            <a:r>
              <a:rPr lang="en-US" sz="2000" dirty="0"/>
              <a:t>Item Level – costly</a:t>
            </a:r>
          </a:p>
          <a:p>
            <a:pPr>
              <a:buFont typeface="Arial" panose="020B0604020202020204" pitchFamily="34" charset="0"/>
              <a:buChar char="•"/>
            </a:pPr>
            <a:r>
              <a:rPr lang="en-US" sz="2000" dirty="0"/>
              <a:t>Test Level - costly (Accountability)</a:t>
            </a:r>
          </a:p>
          <a:p>
            <a:pPr>
              <a:buFont typeface="Arial" panose="020B0604020202020204" pitchFamily="34" charset="0"/>
              <a:buChar char="•"/>
            </a:pPr>
            <a:r>
              <a:rPr lang="en-US" sz="2000" dirty="0"/>
              <a:t>Personally Identifiable Information</a:t>
            </a:r>
          </a:p>
          <a:p>
            <a:pPr lvl="1"/>
            <a:r>
              <a:rPr lang="en-US" sz="1800" dirty="0"/>
              <a:t>Only send us SSID numbers</a:t>
            </a:r>
          </a:p>
          <a:p>
            <a:pPr>
              <a:buFont typeface="Arial" panose="020B0604020202020204" pitchFamily="34" charset="0"/>
              <a:buChar char="•"/>
            </a:pPr>
            <a:endParaRPr lang="en-US" sz="2000" dirty="0"/>
          </a:p>
          <a:p>
            <a:pPr>
              <a:buFont typeface="Arial" panose="020B0604020202020204" pitchFamily="34" charset="0"/>
              <a:buChar char="•"/>
            </a:pPr>
            <a:r>
              <a:rPr lang="en-US" sz="1800" dirty="0"/>
              <a:t>Technology is “locked down”</a:t>
            </a:r>
          </a:p>
          <a:p>
            <a:pPr lvl="1"/>
            <a:r>
              <a:rPr lang="en-US" sz="1600" dirty="0"/>
              <a:t>Applications (external programs) running when TestNav launches</a:t>
            </a:r>
          </a:p>
          <a:p>
            <a:pPr marL="201168" lvl="1" indent="0">
              <a:buNone/>
            </a:pPr>
            <a:endParaRPr lang="en-US" dirty="0"/>
          </a:p>
          <a:p>
            <a:pPr marL="0" indent="0">
              <a:buNone/>
            </a:pPr>
            <a:endParaRPr lang="en-US" dirty="0"/>
          </a:p>
        </p:txBody>
      </p:sp>
      <p:pic>
        <p:nvPicPr>
          <p:cNvPr id="5" name="Content Placeholder 4" descr="A picture containing text, metalware, lock&#10;&#10;Description automatically generated">
            <a:extLst>
              <a:ext uri="{FF2B5EF4-FFF2-40B4-BE49-F238E27FC236}">
                <a16:creationId xmlns:a16="http://schemas.microsoft.com/office/drawing/2014/main" id="{DFEAE233-2E9D-3C5D-3822-D63629E63430}"/>
              </a:ext>
            </a:extLst>
          </p:cNvPr>
          <p:cNvPicPr>
            <a:picLocks noGrp="1" noChangeAspect="1"/>
          </p:cNvPicPr>
          <p:nvPr>
            <p:ph sz="half"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6663" y="2098834"/>
            <a:ext cx="5067300" cy="2660332"/>
          </a:xfrm>
        </p:spPr>
      </p:pic>
    </p:spTree>
    <p:extLst>
      <p:ext uri="{BB962C8B-B14F-4D97-AF65-F5344CB8AC3E}">
        <p14:creationId xmlns:p14="http://schemas.microsoft.com/office/powerpoint/2010/main" val="64202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B97-D51A-5A97-24E2-AB0AC352593F}"/>
              </a:ext>
            </a:extLst>
          </p:cNvPr>
          <p:cNvSpPr>
            <a:spLocks noGrp="1"/>
          </p:cNvSpPr>
          <p:nvPr>
            <p:ph type="title"/>
          </p:nvPr>
        </p:nvSpPr>
        <p:spPr/>
        <p:txBody>
          <a:bodyPr/>
          <a:lstStyle/>
          <a:p>
            <a:r>
              <a:rPr lang="en-US" dirty="0"/>
              <a:t>Kinds of Test Irregularities</a:t>
            </a:r>
          </a:p>
        </p:txBody>
      </p:sp>
      <p:sp>
        <p:nvSpPr>
          <p:cNvPr id="3" name="Content Placeholder 2">
            <a:extLst>
              <a:ext uri="{FF2B5EF4-FFF2-40B4-BE49-F238E27FC236}">
                <a16:creationId xmlns:a16="http://schemas.microsoft.com/office/drawing/2014/main" id="{2797E622-AB34-1E84-CBAD-FCC9A1AB771F}"/>
              </a:ext>
            </a:extLst>
          </p:cNvPr>
          <p:cNvSpPr>
            <a:spLocks noGrp="1"/>
          </p:cNvSpPr>
          <p:nvPr>
            <p:ph sz="half" idx="2"/>
          </p:nvPr>
        </p:nvSpPr>
        <p:spPr/>
        <p:txBody>
          <a:bodyPr>
            <a:normAutofit lnSpcReduction="10000"/>
          </a:bodyPr>
          <a:lstStyle/>
          <a:p>
            <a:r>
              <a:rPr lang="en-US" sz="1800" dirty="0"/>
              <a:t>All need to be documented but some will result in an invalidation of a test or tests</a:t>
            </a:r>
          </a:p>
          <a:p>
            <a:endParaRPr lang="en-US" sz="1800" dirty="0"/>
          </a:p>
          <a:p>
            <a:r>
              <a:rPr lang="en-US" sz="1800" dirty="0"/>
              <a:t>We appreciate the seriousness our District Test Coordinators take in reporting and investigating</a:t>
            </a:r>
          </a:p>
          <a:p>
            <a:endParaRPr lang="en-US" sz="1800" dirty="0"/>
          </a:p>
          <a:p>
            <a:r>
              <a:rPr lang="en-US" sz="1800" dirty="0"/>
              <a:t>We get reports from DTCs, parents (whose children went home and shared what happened)</a:t>
            </a:r>
          </a:p>
          <a:p>
            <a:endParaRPr lang="en-US" sz="1800" dirty="0"/>
          </a:p>
          <a:p>
            <a:r>
              <a:rPr lang="en-US" sz="1800" dirty="0"/>
              <a:t>We investigate any and all reports to ADE- including anonymous reports</a:t>
            </a:r>
          </a:p>
        </p:txBody>
      </p:sp>
      <p:sp>
        <p:nvSpPr>
          <p:cNvPr id="4" name="Content Placeholder 3">
            <a:extLst>
              <a:ext uri="{FF2B5EF4-FFF2-40B4-BE49-F238E27FC236}">
                <a16:creationId xmlns:a16="http://schemas.microsoft.com/office/drawing/2014/main" id="{B14CB3CC-E79D-2CAB-4C0D-AD017828E21E}"/>
              </a:ext>
            </a:extLst>
          </p:cNvPr>
          <p:cNvSpPr>
            <a:spLocks noGrp="1"/>
          </p:cNvSpPr>
          <p:nvPr>
            <p:ph sz="half" idx="14"/>
          </p:nvPr>
        </p:nvSpPr>
        <p:spPr>
          <a:xfrm>
            <a:off x="6316994" y="1092201"/>
            <a:ext cx="5067288" cy="4902200"/>
          </a:xfrm>
        </p:spPr>
        <p:txBody>
          <a:bodyPr>
            <a:normAutofit/>
          </a:bodyPr>
          <a:lstStyle/>
          <a:p>
            <a:r>
              <a:rPr lang="en-US" b="1" dirty="0"/>
              <a:t>Will most likely not be invalidated:</a:t>
            </a:r>
          </a:p>
          <a:p>
            <a:r>
              <a:rPr lang="en-US" dirty="0"/>
              <a:t>Started test but technology prohibited reentering test to complete during same day</a:t>
            </a:r>
          </a:p>
          <a:p>
            <a:r>
              <a:rPr lang="en-US" dirty="0"/>
              <a:t>Leaving motivational posters up in classroom</a:t>
            </a:r>
          </a:p>
          <a:p>
            <a:r>
              <a:rPr lang="en-US" dirty="0"/>
              <a:t>Students do math worksheet after completing the reading unit</a:t>
            </a:r>
          </a:p>
          <a:p>
            <a:r>
              <a:rPr lang="en-US" b="1" dirty="0"/>
              <a:t>Will be invalidated:</a:t>
            </a:r>
          </a:p>
          <a:p>
            <a:r>
              <a:rPr lang="en-US" dirty="0"/>
              <a:t>Cheating by adults or students</a:t>
            </a:r>
          </a:p>
          <a:p>
            <a:r>
              <a:rPr lang="en-US" dirty="0"/>
              <a:t>Students using cell phone or having cell phone out </a:t>
            </a:r>
          </a:p>
          <a:p>
            <a:r>
              <a:rPr lang="en-US" dirty="0"/>
              <a:t>Providing a non-allowable accommodation</a:t>
            </a:r>
          </a:p>
          <a:p>
            <a:r>
              <a:rPr lang="en-US" dirty="0"/>
              <a:t>Reading the Reading Test (passages)</a:t>
            </a:r>
          </a:p>
          <a:p>
            <a:r>
              <a:rPr lang="en-US" dirty="0"/>
              <a:t>Taking photo or tik-</a:t>
            </a:r>
            <a:r>
              <a:rPr lang="en-US" dirty="0" err="1"/>
              <a:t>toks</a:t>
            </a:r>
            <a:r>
              <a:rPr lang="en-US" dirty="0"/>
              <a:t> during test administration</a:t>
            </a:r>
          </a:p>
          <a:p>
            <a:endParaRPr lang="en-US" dirty="0"/>
          </a:p>
        </p:txBody>
      </p:sp>
    </p:spTree>
    <p:extLst>
      <p:ext uri="{BB962C8B-B14F-4D97-AF65-F5344CB8AC3E}">
        <p14:creationId xmlns:p14="http://schemas.microsoft.com/office/powerpoint/2010/main" val="248959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DC56-99FE-606C-B127-8EC9DA6F5018}"/>
              </a:ext>
            </a:extLst>
          </p:cNvPr>
          <p:cNvSpPr>
            <a:spLocks noGrp="1"/>
          </p:cNvSpPr>
          <p:nvPr>
            <p:ph type="title"/>
          </p:nvPr>
        </p:nvSpPr>
        <p:spPr/>
        <p:txBody>
          <a:bodyPr/>
          <a:lstStyle/>
          <a:p>
            <a:r>
              <a:rPr lang="en-US" dirty="0"/>
              <a:t>How to avoid test irregularities</a:t>
            </a:r>
          </a:p>
        </p:txBody>
      </p:sp>
      <p:sp>
        <p:nvSpPr>
          <p:cNvPr id="3" name="Content Placeholder 2">
            <a:extLst>
              <a:ext uri="{FF2B5EF4-FFF2-40B4-BE49-F238E27FC236}">
                <a16:creationId xmlns:a16="http://schemas.microsoft.com/office/drawing/2014/main" id="{5740881B-1A68-E5E4-E392-B89639461212}"/>
              </a:ext>
            </a:extLst>
          </p:cNvPr>
          <p:cNvSpPr>
            <a:spLocks noGrp="1"/>
          </p:cNvSpPr>
          <p:nvPr>
            <p:ph sz="half" idx="2"/>
          </p:nvPr>
        </p:nvSpPr>
        <p:spPr/>
        <p:txBody>
          <a:bodyPr/>
          <a:lstStyle/>
          <a:p>
            <a:pPr>
              <a:buFont typeface="Arial" panose="020B0604020202020204" pitchFamily="34" charset="0"/>
              <a:buChar char="•"/>
            </a:pPr>
            <a:r>
              <a:rPr lang="en-US" sz="1800" dirty="0">
                <a:solidFill>
                  <a:srgbClr val="002060"/>
                </a:solidFill>
                <a:effectLst/>
                <a:latin typeface="Arial" panose="020B0604020202020204" pitchFamily="34" charset="0"/>
                <a:ea typeface="Calibri" panose="020F0502020204030204" pitchFamily="34" charset="0"/>
              </a:rPr>
              <a:t>Ensure </a:t>
            </a:r>
          </a:p>
          <a:p>
            <a:pPr lvl="1"/>
            <a:r>
              <a:rPr lang="en-US" sz="1800" dirty="0">
                <a:solidFill>
                  <a:srgbClr val="002060"/>
                </a:solidFill>
                <a:latin typeface="Arial" panose="020B0604020202020204" pitchFamily="34" charset="0"/>
              </a:rPr>
              <a:t>Participation in </a:t>
            </a:r>
            <a:r>
              <a:rPr lang="en-US" sz="1800" i="1" dirty="0">
                <a:solidFill>
                  <a:srgbClr val="002060"/>
                </a:solidFill>
                <a:latin typeface="Arial" panose="020B0604020202020204" pitchFamily="34" charset="0"/>
              </a:rPr>
              <a:t>The Test Security &amp; Ethics </a:t>
            </a:r>
            <a:r>
              <a:rPr lang="en-US" sz="1800" dirty="0">
                <a:solidFill>
                  <a:srgbClr val="002060"/>
                </a:solidFill>
                <a:latin typeface="Arial" panose="020B0604020202020204" pitchFamily="34" charset="0"/>
              </a:rPr>
              <a:t>module is to be completed by all staff (including for ACT and ACT Aspire as well as AASA and AzSCI)</a:t>
            </a:r>
          </a:p>
          <a:p>
            <a:pPr lvl="1"/>
            <a:endParaRPr lang="en-US" sz="1600" dirty="0">
              <a:solidFill>
                <a:srgbClr val="002060"/>
              </a:solidFill>
              <a:effectLst/>
              <a:latin typeface="Arial" panose="020B0604020202020204" pitchFamily="34" charset="0"/>
              <a:ea typeface="Calibri" panose="020F0502020204030204" pitchFamily="34" charset="0"/>
            </a:endParaRPr>
          </a:p>
          <a:p>
            <a:pPr lvl="1"/>
            <a:r>
              <a:rPr lang="en-US" sz="1800" dirty="0">
                <a:solidFill>
                  <a:srgbClr val="002060"/>
                </a:solidFill>
                <a:effectLst/>
                <a:latin typeface="Arial" panose="020B0604020202020204" pitchFamily="34" charset="0"/>
                <a:ea typeface="Calibri" panose="020F0502020204030204" pitchFamily="34" charset="0"/>
              </a:rPr>
              <a:t>Participation in </a:t>
            </a:r>
            <a:r>
              <a:rPr lang="en-US" sz="1800" i="1" dirty="0">
                <a:solidFill>
                  <a:srgbClr val="002060"/>
                </a:solidFill>
                <a:effectLst/>
                <a:latin typeface="Arial" panose="020B0604020202020204" pitchFamily="34" charset="0"/>
                <a:ea typeface="Calibri" panose="020F0502020204030204" pitchFamily="34" charset="0"/>
              </a:rPr>
              <a:t>The Test Administration Responsibilities </a:t>
            </a:r>
            <a:r>
              <a:rPr lang="en-US" sz="1800" dirty="0">
                <a:solidFill>
                  <a:srgbClr val="002060"/>
                </a:solidFill>
                <a:effectLst/>
                <a:latin typeface="Arial" panose="020B0604020202020204" pitchFamily="34" charset="0"/>
                <a:ea typeface="Calibri" panose="020F0502020204030204" pitchFamily="34" charset="0"/>
              </a:rPr>
              <a:t>module is to be completed by all staff for AASA and AzSCI</a:t>
            </a:r>
          </a:p>
          <a:p>
            <a:pPr marL="201168" lvl="1" indent="0">
              <a:buNone/>
            </a:pPr>
            <a:endParaRPr lang="en-US" sz="1800" dirty="0">
              <a:solidFill>
                <a:srgbClr val="002060"/>
              </a:solidFill>
              <a:latin typeface="Arial" panose="020B0604020202020204" pitchFamily="34" charset="0"/>
            </a:endParaRPr>
          </a:p>
          <a:p>
            <a:pPr marL="109538" lvl="1" indent="-109538"/>
            <a:r>
              <a:rPr lang="en-US" sz="1800" dirty="0">
                <a:solidFill>
                  <a:srgbClr val="002060"/>
                </a:solidFill>
                <a:latin typeface="Arial" panose="020B0604020202020204" pitchFamily="34" charset="0"/>
              </a:rPr>
              <a:t>Have a plan to monitor during test administration</a:t>
            </a:r>
          </a:p>
          <a:p>
            <a:pPr marL="201168" lvl="1" indent="0">
              <a:buNone/>
            </a:pPr>
            <a:endParaRPr lang="en-US" dirty="0"/>
          </a:p>
        </p:txBody>
      </p:sp>
      <p:pic>
        <p:nvPicPr>
          <p:cNvPr id="6" name="Content Placeholder 5">
            <a:extLst>
              <a:ext uri="{FF2B5EF4-FFF2-40B4-BE49-F238E27FC236}">
                <a16:creationId xmlns:a16="http://schemas.microsoft.com/office/drawing/2014/main" id="{F2E58320-9C4A-54A2-AE50-293BF6DBCF4D}"/>
              </a:ext>
            </a:extLst>
          </p:cNvPr>
          <p:cNvPicPr>
            <a:picLocks noGrp="1" noChangeAspect="1"/>
          </p:cNvPicPr>
          <p:nvPr>
            <p:ph sz="half" idx="14"/>
          </p:nvPr>
        </p:nvPicPr>
        <p:blipFill>
          <a:blip r:embed="rId2"/>
          <a:stretch>
            <a:fillRect/>
          </a:stretch>
        </p:blipFill>
        <p:spPr>
          <a:xfrm>
            <a:off x="6316663" y="2011469"/>
            <a:ext cx="5067300" cy="2835061"/>
          </a:xfrm>
        </p:spPr>
      </p:pic>
    </p:spTree>
    <p:extLst>
      <p:ext uri="{BB962C8B-B14F-4D97-AF65-F5344CB8AC3E}">
        <p14:creationId xmlns:p14="http://schemas.microsoft.com/office/powerpoint/2010/main" val="236287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D8DA-51FA-538E-9764-F979583C7BB5}"/>
              </a:ext>
            </a:extLst>
          </p:cNvPr>
          <p:cNvSpPr>
            <a:spLocks noGrp="1"/>
          </p:cNvSpPr>
          <p:nvPr>
            <p:ph type="title"/>
          </p:nvPr>
        </p:nvSpPr>
        <p:spPr/>
        <p:txBody>
          <a:bodyPr>
            <a:normAutofit fontScale="90000"/>
          </a:bodyPr>
          <a:lstStyle/>
          <a:p>
            <a:r>
              <a:rPr lang="en-US" dirty="0"/>
              <a:t>Process for Reporting Test Irregularities</a:t>
            </a:r>
          </a:p>
        </p:txBody>
      </p:sp>
      <p:sp>
        <p:nvSpPr>
          <p:cNvPr id="3" name="Content Placeholder 2">
            <a:extLst>
              <a:ext uri="{FF2B5EF4-FFF2-40B4-BE49-F238E27FC236}">
                <a16:creationId xmlns:a16="http://schemas.microsoft.com/office/drawing/2014/main" id="{BDB0BAEF-E491-516A-BE74-7F5C41E1BE3F}"/>
              </a:ext>
            </a:extLst>
          </p:cNvPr>
          <p:cNvSpPr>
            <a:spLocks noGrp="1"/>
          </p:cNvSpPr>
          <p:nvPr>
            <p:ph sz="half" idx="2"/>
          </p:nvPr>
        </p:nvSpPr>
        <p:spPr/>
        <p:txBody>
          <a:bodyPr/>
          <a:lstStyle/>
          <a:p>
            <a:r>
              <a:rPr lang="en-US" dirty="0"/>
              <a:t>Monitor test administrations</a:t>
            </a:r>
          </a:p>
          <a:p>
            <a:pPr lvl="1"/>
            <a:r>
              <a:rPr lang="en-US" dirty="0"/>
              <a:t>Keep materials under lock and key </a:t>
            </a:r>
          </a:p>
          <a:p>
            <a:pPr lvl="1"/>
            <a:r>
              <a:rPr lang="en-US" dirty="0"/>
              <a:t>Test tickets</a:t>
            </a:r>
          </a:p>
          <a:p>
            <a:pPr lvl="1"/>
            <a:r>
              <a:rPr lang="en-US" dirty="0"/>
              <a:t>Cell phones (for students and adults)</a:t>
            </a:r>
          </a:p>
          <a:p>
            <a:r>
              <a:rPr lang="en-US" dirty="0"/>
              <a:t>Contact ADE Assessment Email Inboxes</a:t>
            </a:r>
          </a:p>
          <a:p>
            <a:pPr lvl="1"/>
            <a:r>
              <a:rPr lang="en-US" dirty="0"/>
              <a:t>Specific to the test/program (e.g., Test Irregularity for AzSCI- email the AzSCI inbox, Test Irregularity for ACT or ACT Aspire email Testing Inbox)</a:t>
            </a:r>
          </a:p>
          <a:p>
            <a:r>
              <a:rPr lang="en-US" dirty="0"/>
              <a:t>Submit in PAN</a:t>
            </a:r>
          </a:p>
          <a:p>
            <a:pPr lvl="1"/>
            <a:r>
              <a:rPr lang="en-US" dirty="0"/>
              <a:t>For AASA and AZSCI and ACT Aspire. ADE will follow up with next steps</a:t>
            </a:r>
          </a:p>
          <a:p>
            <a:pPr marL="55563" lvl="1" indent="0">
              <a:buNone/>
            </a:pPr>
            <a:endParaRPr lang="en-US" sz="1600" dirty="0"/>
          </a:p>
          <a:p>
            <a:pPr marL="55563" lvl="1" indent="0">
              <a:buNone/>
            </a:pPr>
            <a:r>
              <a:rPr lang="en-US" sz="1600" dirty="0"/>
              <a:t>Submit in PAN for ACT for online testing and paper irregularity report form for paper testing</a:t>
            </a:r>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5DC344C8-4C3E-6051-47D0-96F9553FD8B1}"/>
              </a:ext>
            </a:extLst>
          </p:cNvPr>
          <p:cNvPicPr>
            <a:picLocks noChangeAspect="1"/>
          </p:cNvPicPr>
          <p:nvPr/>
        </p:nvPicPr>
        <p:blipFill>
          <a:blip r:embed="rId2"/>
          <a:stretch>
            <a:fillRect/>
          </a:stretch>
        </p:blipFill>
        <p:spPr>
          <a:xfrm>
            <a:off x="6317002" y="1924050"/>
            <a:ext cx="5244029" cy="1646792"/>
          </a:xfrm>
          <a:prstGeom prst="rect">
            <a:avLst/>
          </a:prstGeom>
        </p:spPr>
      </p:pic>
      <p:sp>
        <p:nvSpPr>
          <p:cNvPr id="9" name="Content Placeholder 2">
            <a:extLst>
              <a:ext uri="{FF2B5EF4-FFF2-40B4-BE49-F238E27FC236}">
                <a16:creationId xmlns:a16="http://schemas.microsoft.com/office/drawing/2014/main" id="{A5AB0C02-2C5B-D076-6CA0-7588DD38EEC2}"/>
              </a:ext>
            </a:extLst>
          </p:cNvPr>
          <p:cNvSpPr txBox="1">
            <a:spLocks/>
          </p:cNvSpPr>
          <p:nvPr/>
        </p:nvSpPr>
        <p:spPr>
          <a:xfrm>
            <a:off x="6808423" y="4597593"/>
            <a:ext cx="3811837" cy="712538"/>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Char char=" "/>
              <a:defRPr sz="16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4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See </a:t>
            </a:r>
            <a:r>
              <a:rPr lang="en-US" i="1" dirty="0"/>
              <a:t>Test Coordinator Manual </a:t>
            </a:r>
            <a:r>
              <a:rPr lang="en-US" i="1" dirty="0" err="1"/>
              <a:t>Spr</a:t>
            </a:r>
            <a:r>
              <a:rPr lang="en-US" i="1" dirty="0"/>
              <a:t> 23 </a:t>
            </a:r>
            <a:r>
              <a:rPr lang="en-US" dirty="0"/>
              <a:t>pages 14-16 of document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6302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lstStyle/>
          <a:p>
            <a:r>
              <a:rPr lang="en-US" dirty="0"/>
              <a:t>Data from Test Irregularities AASA </a:t>
            </a:r>
          </a:p>
        </p:txBody>
      </p:sp>
      <p:pic>
        <p:nvPicPr>
          <p:cNvPr id="1025" name="Picture 1">
            <a:extLst>
              <a:ext uri="{FF2B5EF4-FFF2-40B4-BE49-F238E27FC236}">
                <a16:creationId xmlns:a16="http://schemas.microsoft.com/office/drawing/2014/main" id="{8C2102C0-2594-4F3A-7EB8-BB1188E7B4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741" y="2110493"/>
            <a:ext cx="5941059" cy="31373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8273C7B6-978F-2C7E-AA5C-1DF8F5A860B4}"/>
              </a:ext>
            </a:extLst>
          </p:cNvPr>
          <p:cNvGraphicFramePr>
            <a:graphicFrameLocks noGrp="1"/>
          </p:cNvGraphicFramePr>
          <p:nvPr>
            <p:extLst>
              <p:ext uri="{D42A27DB-BD31-4B8C-83A1-F6EECF244321}">
                <p14:modId xmlns:p14="http://schemas.microsoft.com/office/powerpoint/2010/main" val="635732482"/>
              </p:ext>
            </p:extLst>
          </p:nvPr>
        </p:nvGraphicFramePr>
        <p:xfrm>
          <a:off x="6784248" y="3824216"/>
          <a:ext cx="4594859" cy="2312670"/>
        </p:xfrm>
        <a:graphic>
          <a:graphicData uri="http://schemas.openxmlformats.org/drawingml/2006/table">
            <a:tbl>
              <a:tblPr/>
              <a:tblGrid>
                <a:gridCol w="4594859">
                  <a:extLst>
                    <a:ext uri="{9D8B030D-6E8A-4147-A177-3AD203B41FA5}">
                      <a16:colId xmlns:a16="http://schemas.microsoft.com/office/drawing/2014/main" val="1189984064"/>
                    </a:ext>
                  </a:extLst>
                </a:gridCol>
              </a:tblGrid>
              <a:tr h="204444">
                <a:tc>
                  <a:txBody>
                    <a:bodyPr/>
                    <a:lstStyle/>
                    <a:p>
                      <a:pPr algn="l" fontAlgn="b"/>
                      <a:r>
                        <a:rPr lang="en-US" sz="1100" b="1" i="0" u="none" strike="noStrike">
                          <a:solidFill>
                            <a:srgbClr val="000000"/>
                          </a:solidFill>
                          <a:effectLst/>
                          <a:latin typeface="Calibri" panose="020F0502020204030204" pitchFamily="34" charset="0"/>
                        </a:rPr>
                        <a:t>1001</a:t>
                      </a:r>
                      <a:r>
                        <a:rPr lang="en-US" sz="1100" b="0" i="0" u="none" strike="noStrike">
                          <a:solidFill>
                            <a:srgbClr val="000000"/>
                          </a:solidFill>
                          <a:effectLst/>
                          <a:latin typeface="Calibri" panose="020F0502020204030204" pitchFamily="34" charset="0"/>
                        </a:rPr>
                        <a:t>: Connectivity issues. Specific error message from Pearson</a:t>
                      </a:r>
                    </a:p>
                  </a:txBody>
                  <a:tcPr marL="6350" marR="6350" marT="6350" anchor="b">
                    <a:lnL>
                      <a:noFill/>
                    </a:lnL>
                    <a:lnR>
                      <a:noFill/>
                    </a:lnR>
                    <a:lnT>
                      <a:noFill/>
                    </a:lnT>
                    <a:lnB>
                      <a:noFill/>
                    </a:lnB>
                  </a:tcPr>
                </a:tc>
                <a:extLst>
                  <a:ext uri="{0D108BD9-81ED-4DB2-BD59-A6C34878D82A}">
                    <a16:rowId xmlns:a16="http://schemas.microsoft.com/office/drawing/2014/main" val="1415235289"/>
                  </a:ext>
                </a:extLst>
              </a:tr>
              <a:tr h="204444">
                <a:tc>
                  <a:txBody>
                    <a:bodyPr/>
                    <a:lstStyle/>
                    <a:p>
                      <a:pPr algn="l" fontAlgn="b"/>
                      <a:r>
                        <a:rPr lang="en-US" sz="1100" b="1" i="0" u="none" strike="noStrike">
                          <a:solidFill>
                            <a:srgbClr val="000000"/>
                          </a:solidFill>
                          <a:effectLst/>
                          <a:latin typeface="Calibri" panose="020F0502020204030204" pitchFamily="34" charset="0"/>
                        </a:rPr>
                        <a:t>1009</a:t>
                      </a:r>
                      <a:r>
                        <a:rPr lang="en-US" sz="1100" b="0" i="0" u="none" strike="noStrike">
                          <a:solidFill>
                            <a:srgbClr val="000000"/>
                          </a:solidFill>
                          <a:effectLst/>
                          <a:latin typeface="Calibri" panose="020F0502020204030204" pitchFamily="34" charset="0"/>
                        </a:rPr>
                        <a:t>: Unable to download test content</a:t>
                      </a:r>
                    </a:p>
                  </a:txBody>
                  <a:tcPr marL="6350" marR="6350" marT="6350" anchor="b">
                    <a:lnL>
                      <a:noFill/>
                    </a:lnL>
                    <a:lnR>
                      <a:noFill/>
                    </a:lnR>
                    <a:lnT>
                      <a:noFill/>
                    </a:lnT>
                    <a:lnB>
                      <a:noFill/>
                    </a:lnB>
                  </a:tcPr>
                </a:tc>
                <a:extLst>
                  <a:ext uri="{0D108BD9-81ED-4DB2-BD59-A6C34878D82A}">
                    <a16:rowId xmlns:a16="http://schemas.microsoft.com/office/drawing/2014/main" val="589265528"/>
                  </a:ext>
                </a:extLst>
              </a:tr>
              <a:tr h="204444">
                <a:tc>
                  <a:txBody>
                    <a:bodyPr/>
                    <a:lstStyle/>
                    <a:p>
                      <a:pPr algn="l" fontAlgn="b"/>
                      <a:r>
                        <a:rPr lang="en-US" sz="1100" b="1" i="0" u="none" strike="noStrike" dirty="0">
                          <a:solidFill>
                            <a:srgbClr val="000000"/>
                          </a:solidFill>
                          <a:effectLst/>
                          <a:latin typeface="Calibri" panose="020F0502020204030204" pitchFamily="34" charset="0"/>
                        </a:rPr>
                        <a:t>1021</a:t>
                      </a:r>
                      <a:r>
                        <a:rPr lang="en-US" sz="1100" b="0" i="0" u="none" strike="noStrike" dirty="0">
                          <a:solidFill>
                            <a:srgbClr val="000000"/>
                          </a:solidFill>
                          <a:effectLst/>
                          <a:latin typeface="Calibri" panose="020F0502020204030204" pitchFamily="34" charset="0"/>
                        </a:rPr>
                        <a:t>: Pearson server connectivity lost</a:t>
                      </a:r>
                    </a:p>
                  </a:txBody>
                  <a:tcPr marL="6350" marR="6350" marT="6350" anchor="b">
                    <a:lnL>
                      <a:noFill/>
                    </a:lnL>
                    <a:lnR>
                      <a:noFill/>
                    </a:lnR>
                    <a:lnT>
                      <a:noFill/>
                    </a:lnT>
                    <a:lnB>
                      <a:noFill/>
                    </a:lnB>
                  </a:tcPr>
                </a:tc>
                <a:extLst>
                  <a:ext uri="{0D108BD9-81ED-4DB2-BD59-A6C34878D82A}">
                    <a16:rowId xmlns:a16="http://schemas.microsoft.com/office/drawing/2014/main" val="3290822700"/>
                  </a:ext>
                </a:extLst>
              </a:tr>
              <a:tr h="204444">
                <a:tc>
                  <a:txBody>
                    <a:bodyPr/>
                    <a:lstStyle/>
                    <a:p>
                      <a:pPr algn="l" fontAlgn="b"/>
                      <a:r>
                        <a:rPr lang="en-US" sz="1100" b="1" i="0" u="none" strike="noStrike" dirty="0">
                          <a:solidFill>
                            <a:srgbClr val="000000"/>
                          </a:solidFill>
                          <a:effectLst/>
                          <a:latin typeface="Calibri" panose="020F0502020204030204" pitchFamily="34" charset="0"/>
                        </a:rPr>
                        <a:t>Frozen TestNav</a:t>
                      </a:r>
                      <a:r>
                        <a:rPr lang="en-US" sz="1100" b="0" i="0" u="none" strike="noStrike" dirty="0">
                          <a:solidFill>
                            <a:srgbClr val="000000"/>
                          </a:solidFill>
                          <a:effectLst/>
                          <a:latin typeface="Calibri" panose="020F0502020204030204" pitchFamily="34" charset="0"/>
                        </a:rPr>
                        <a:t>: The test itself froze and student was unable to take test</a:t>
                      </a:r>
                    </a:p>
                  </a:txBody>
                  <a:tcPr marL="6350" marR="6350" marT="6350" anchor="b">
                    <a:lnL>
                      <a:noFill/>
                    </a:lnL>
                    <a:lnR>
                      <a:noFill/>
                    </a:lnR>
                    <a:lnT>
                      <a:noFill/>
                    </a:lnT>
                    <a:lnB>
                      <a:noFill/>
                    </a:lnB>
                  </a:tcPr>
                </a:tc>
                <a:extLst>
                  <a:ext uri="{0D108BD9-81ED-4DB2-BD59-A6C34878D82A}">
                    <a16:rowId xmlns:a16="http://schemas.microsoft.com/office/drawing/2014/main" val="2847624780"/>
                  </a:ext>
                </a:extLst>
              </a:tr>
              <a:tr h="204444">
                <a:tc>
                  <a:txBody>
                    <a:bodyPr/>
                    <a:lstStyle/>
                    <a:p>
                      <a:pPr algn="l" fontAlgn="b"/>
                      <a:r>
                        <a:rPr lang="en-US" sz="1100" b="1" i="0" u="none" strike="noStrike">
                          <a:solidFill>
                            <a:srgbClr val="000000"/>
                          </a:solidFill>
                          <a:effectLst/>
                          <a:latin typeface="Calibri" panose="020F0502020204030204" pitchFamily="34" charset="0"/>
                        </a:rPr>
                        <a:t>Kicked Out</a:t>
                      </a:r>
                      <a:r>
                        <a:rPr lang="en-US" sz="1100" b="0" i="0" u="none" strike="noStrike">
                          <a:solidFill>
                            <a:srgbClr val="000000"/>
                          </a:solidFill>
                          <a:effectLst/>
                          <a:latin typeface="Calibri" panose="020F0502020204030204" pitchFamily="34" charset="0"/>
                        </a:rPr>
                        <a:t>: Student was kicked out of TestNav. Test needed to be Resumed</a:t>
                      </a:r>
                    </a:p>
                  </a:txBody>
                  <a:tcPr marL="6350" marR="6350" marT="6350" anchor="b">
                    <a:lnL>
                      <a:noFill/>
                    </a:lnL>
                    <a:lnR>
                      <a:noFill/>
                    </a:lnR>
                    <a:lnT>
                      <a:noFill/>
                    </a:lnT>
                    <a:lnB>
                      <a:noFill/>
                    </a:lnB>
                  </a:tcPr>
                </a:tc>
                <a:extLst>
                  <a:ext uri="{0D108BD9-81ED-4DB2-BD59-A6C34878D82A}">
                    <a16:rowId xmlns:a16="http://schemas.microsoft.com/office/drawing/2014/main" val="4000203269"/>
                  </a:ext>
                </a:extLst>
              </a:tr>
              <a:tr h="204444">
                <a:tc>
                  <a:txBody>
                    <a:bodyPr/>
                    <a:lstStyle/>
                    <a:p>
                      <a:pPr algn="l" fontAlgn="b"/>
                      <a:r>
                        <a:rPr lang="en-US" sz="1100" b="1" i="0" u="none" strike="noStrike">
                          <a:solidFill>
                            <a:srgbClr val="000000"/>
                          </a:solidFill>
                          <a:effectLst/>
                          <a:latin typeface="Calibri" panose="020F0502020204030204" pitchFamily="34" charset="0"/>
                        </a:rPr>
                        <a:t>Lag</a:t>
                      </a:r>
                      <a:r>
                        <a:rPr lang="en-US" sz="1100" b="0" i="0" u="none" strike="noStrike">
                          <a:solidFill>
                            <a:srgbClr val="000000"/>
                          </a:solidFill>
                          <a:effectLst/>
                          <a:latin typeface="Calibri" panose="020F0502020204030204" pitchFamily="34" charset="0"/>
                        </a:rPr>
                        <a:t>: Students experienced extended wait times </a:t>
                      </a:r>
                    </a:p>
                  </a:txBody>
                  <a:tcPr marL="6350" marR="6350" marT="6350" anchor="b">
                    <a:lnL>
                      <a:noFill/>
                    </a:lnL>
                    <a:lnR>
                      <a:noFill/>
                    </a:lnR>
                    <a:lnT>
                      <a:noFill/>
                    </a:lnT>
                    <a:lnB>
                      <a:noFill/>
                    </a:lnB>
                  </a:tcPr>
                </a:tc>
                <a:extLst>
                  <a:ext uri="{0D108BD9-81ED-4DB2-BD59-A6C34878D82A}">
                    <a16:rowId xmlns:a16="http://schemas.microsoft.com/office/drawing/2014/main" val="3207341786"/>
                  </a:ext>
                </a:extLst>
              </a:tr>
              <a:tr h="204444">
                <a:tc>
                  <a:txBody>
                    <a:bodyPr/>
                    <a:lstStyle/>
                    <a:p>
                      <a:pPr algn="l" fontAlgn="b"/>
                      <a:r>
                        <a:rPr lang="en-US" sz="1100" b="1" i="0" u="none" strike="noStrike">
                          <a:solidFill>
                            <a:srgbClr val="000000"/>
                          </a:solidFill>
                          <a:effectLst/>
                          <a:latin typeface="Calibri" panose="020F0502020204030204" pitchFamily="34" charset="0"/>
                        </a:rPr>
                        <a:t>Timed Out</a:t>
                      </a:r>
                      <a:r>
                        <a:rPr lang="en-US" sz="1100" b="0" i="0" u="none" strike="noStrike">
                          <a:solidFill>
                            <a:srgbClr val="000000"/>
                          </a:solidFill>
                          <a:effectLst/>
                          <a:latin typeface="Calibri" panose="020F0502020204030204" pitchFamily="34" charset="0"/>
                        </a:rPr>
                        <a:t>: TestNav working too long caused a time out of the session</a:t>
                      </a:r>
                    </a:p>
                  </a:txBody>
                  <a:tcPr marL="6350" marR="6350" marT="6350" anchor="b">
                    <a:lnL>
                      <a:noFill/>
                    </a:lnL>
                    <a:lnR>
                      <a:noFill/>
                    </a:lnR>
                    <a:lnT>
                      <a:noFill/>
                    </a:lnT>
                    <a:lnB>
                      <a:noFill/>
                    </a:lnB>
                  </a:tcPr>
                </a:tc>
                <a:extLst>
                  <a:ext uri="{0D108BD9-81ED-4DB2-BD59-A6C34878D82A}">
                    <a16:rowId xmlns:a16="http://schemas.microsoft.com/office/drawing/2014/main" val="1175904924"/>
                  </a:ext>
                </a:extLst>
              </a:tr>
              <a:tr h="204444">
                <a:tc>
                  <a:txBody>
                    <a:bodyPr/>
                    <a:lstStyle/>
                    <a:p>
                      <a:pPr algn="l" fontAlgn="b"/>
                      <a:r>
                        <a:rPr lang="en-US" sz="1100" b="1" i="0" u="none" strike="noStrike">
                          <a:solidFill>
                            <a:srgbClr val="000000"/>
                          </a:solidFill>
                          <a:effectLst/>
                          <a:latin typeface="Calibri" panose="020F0502020204030204" pitchFamily="34" charset="0"/>
                        </a:rPr>
                        <a:t>UNK Comp Issue</a:t>
                      </a:r>
                      <a:r>
                        <a:rPr lang="en-US" sz="1100" b="0" i="0" u="none" strike="noStrike">
                          <a:solidFill>
                            <a:srgbClr val="000000"/>
                          </a:solidFill>
                          <a:effectLst/>
                          <a:latin typeface="Calibri" panose="020F0502020204030204" pitchFamily="34" charset="0"/>
                        </a:rPr>
                        <a:t>: Computer experienced an issue preventing testing. Site related</a:t>
                      </a:r>
                    </a:p>
                  </a:txBody>
                  <a:tcPr marL="6350" marR="6350" marT="6350" anchor="b">
                    <a:lnL>
                      <a:noFill/>
                    </a:lnL>
                    <a:lnR>
                      <a:noFill/>
                    </a:lnR>
                    <a:lnT>
                      <a:noFill/>
                    </a:lnT>
                    <a:lnB>
                      <a:noFill/>
                    </a:lnB>
                  </a:tcPr>
                </a:tc>
                <a:extLst>
                  <a:ext uri="{0D108BD9-81ED-4DB2-BD59-A6C34878D82A}">
                    <a16:rowId xmlns:a16="http://schemas.microsoft.com/office/drawing/2014/main" val="2488652796"/>
                  </a:ext>
                </a:extLst>
              </a:tr>
              <a:tr h="204444">
                <a:tc>
                  <a:txBody>
                    <a:bodyPr/>
                    <a:lstStyle/>
                    <a:p>
                      <a:pPr algn="l" fontAlgn="b"/>
                      <a:r>
                        <a:rPr lang="en-US" sz="1100" b="1" i="0" u="none" strike="noStrike" dirty="0">
                          <a:solidFill>
                            <a:srgbClr val="000000"/>
                          </a:solidFill>
                          <a:effectLst/>
                          <a:latin typeface="Calibri" panose="020F0502020204030204" pitchFamily="34" charset="0"/>
                        </a:rPr>
                        <a:t>UNK Error Msg</a:t>
                      </a:r>
                      <a:r>
                        <a:rPr lang="en-US" sz="1100" b="0" i="0" u="none" strike="noStrike" dirty="0">
                          <a:solidFill>
                            <a:srgbClr val="000000"/>
                          </a:solidFill>
                          <a:effectLst/>
                          <a:latin typeface="Calibri" panose="020F0502020204030204" pitchFamily="34" charset="0"/>
                        </a:rPr>
                        <a:t>: TestNav had an error but error code was not reported. TestNav related</a:t>
                      </a:r>
                    </a:p>
                  </a:txBody>
                  <a:tcPr marL="6350" marR="6350" marT="6350" anchor="b">
                    <a:lnL>
                      <a:noFill/>
                    </a:lnL>
                    <a:lnR>
                      <a:noFill/>
                    </a:lnR>
                    <a:lnT>
                      <a:noFill/>
                    </a:lnT>
                    <a:lnB>
                      <a:noFill/>
                    </a:lnB>
                  </a:tcPr>
                </a:tc>
                <a:extLst>
                  <a:ext uri="{0D108BD9-81ED-4DB2-BD59-A6C34878D82A}">
                    <a16:rowId xmlns:a16="http://schemas.microsoft.com/office/drawing/2014/main" val="2008177192"/>
                  </a:ext>
                </a:extLst>
              </a:tr>
            </a:tbl>
          </a:graphicData>
        </a:graphic>
      </p:graphicFrame>
    </p:spTree>
    <p:extLst>
      <p:ext uri="{BB962C8B-B14F-4D97-AF65-F5344CB8AC3E}">
        <p14:creationId xmlns:p14="http://schemas.microsoft.com/office/powerpoint/2010/main" val="2524782216"/>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SCI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897</Words>
  <Application>Microsoft Office PowerPoint</Application>
  <PresentationFormat>Widescreen</PresentationFormat>
  <Paragraphs>113</Paragraphs>
  <Slides>13</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Raleway</vt:lpstr>
      <vt:lpstr>Raleway heavy</vt:lpstr>
      <vt:lpstr>Wingdings</vt:lpstr>
      <vt:lpstr>RetrospectVTI</vt:lpstr>
      <vt:lpstr>ADE PPT_template</vt:lpstr>
      <vt:lpstr>AzSCI PPT_template</vt:lpstr>
      <vt:lpstr>Friday focus: Test irregularities</vt:lpstr>
      <vt:lpstr>     Friday Focus webinar #8</vt:lpstr>
      <vt:lpstr>Overview</vt:lpstr>
      <vt:lpstr>Standardized Assessments</vt:lpstr>
      <vt:lpstr>Test Security</vt:lpstr>
      <vt:lpstr>Kinds of Test Irregularities</vt:lpstr>
      <vt:lpstr>How to avoid test irregularities</vt:lpstr>
      <vt:lpstr>Process for Reporting Test Irregularities</vt:lpstr>
      <vt:lpstr>Data from Test Irregularities AASA </vt:lpstr>
      <vt:lpstr>Data from Test Irregularities AzSCI </vt:lpstr>
      <vt:lpstr>Test Irregularities AASA- Invalidations</vt:lpstr>
      <vt:lpstr>Questions?</vt:lpstr>
      <vt:lpstr>THANK YOU!</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Lisa</dc:creator>
  <cp:lastModifiedBy>Middlebrook, Candis</cp:lastModifiedBy>
  <cp:revision>13</cp:revision>
  <dcterms:created xsi:type="dcterms:W3CDTF">2022-11-14T23:16:01Z</dcterms:created>
  <dcterms:modified xsi:type="dcterms:W3CDTF">2023-01-13T22:20:27Z</dcterms:modified>
</cp:coreProperties>
</file>