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0"/>
  </p:notesMasterIdLst>
  <p:sldIdLst>
    <p:sldId id="276" r:id="rId5"/>
    <p:sldId id="863" r:id="rId6"/>
    <p:sldId id="876" r:id="rId7"/>
    <p:sldId id="856" r:id="rId8"/>
    <p:sldId id="884" r:id="rId9"/>
    <p:sldId id="869" r:id="rId10"/>
    <p:sldId id="868" r:id="rId11"/>
    <p:sldId id="875" r:id="rId12"/>
    <p:sldId id="877" r:id="rId13"/>
    <p:sldId id="882" r:id="rId14"/>
    <p:sldId id="867" r:id="rId15"/>
    <p:sldId id="878" r:id="rId16"/>
    <p:sldId id="848" r:id="rId17"/>
    <p:sldId id="847" r:id="rId18"/>
    <p:sldId id="845" r:id="rId19"/>
  </p:sldIdLst>
  <p:sldSz cx="9144000" cy="5143500" type="screen16x9"/>
  <p:notesSz cx="6950075" cy="9236075"/>
  <p:embeddedFontLst>
    <p:embeddedFont>
      <p:font typeface="Calibri" panose="020F0502020204030204" pitchFamily="34" charset="0"/>
      <p:regular r:id="rId21"/>
      <p:bold r:id="rId22"/>
      <p:italic r:id="rId23"/>
      <p:boldItalic r:id="rId24"/>
    </p:embeddedFont>
    <p:embeddedFont>
      <p:font typeface="Corbel" panose="020B0503020204020204" pitchFamily="34" charset="0"/>
      <p:regular r:id="rId25"/>
      <p:bold r:id="rId26"/>
      <p:italic r:id="rId27"/>
      <p:boldItalic r:id="rId28"/>
    </p:embeddedFont>
    <p:embeddedFont>
      <p:font typeface="Franklin Gothic Demi" panose="020B0703020102020204" pitchFamily="34" charset="0"/>
      <p:regular r:id="rId29"/>
      <p:italic r:id="rId30"/>
    </p:embeddedFont>
    <p:embeddedFont>
      <p:font typeface="Lato" panose="020F0502020204030203" pitchFamily="34" charset="0"/>
      <p:regular r:id="rId31"/>
      <p:bold r:id="rId32"/>
      <p:italic r:id="rId33"/>
      <p:boldItalic r:id="rId34"/>
    </p:embeddedFont>
  </p:embeddedFontLst>
  <p:custDataLst>
    <p:tags r:id="rId3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F17"/>
    <a:srgbClr val="BF0D3E"/>
    <a:srgbClr val="012169"/>
    <a:srgbClr val="000000"/>
    <a:srgbClr val="CF8CDC"/>
    <a:srgbClr val="002A7E"/>
    <a:srgbClr val="DEA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4BB16-5673-4B63-A085-B63FD748F95F}" v="3" dt="2022-11-29T16:53:48.036"/>
    <p1510:client id="{ED34F366-26A0-4730-9487-FC7DB03E4C8F}" v="410" dt="2022-11-28T20:58:26.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15875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335705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301961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2347550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158750" indent="0">
              <a:buNone/>
            </a:pPr>
            <a:endParaRPr lang="en-US"/>
          </a:p>
        </p:txBody>
      </p:sp>
    </p:spTree>
    <p:extLst>
      <p:ext uri="{BB962C8B-B14F-4D97-AF65-F5344CB8AC3E}">
        <p14:creationId xmlns:p14="http://schemas.microsoft.com/office/powerpoint/2010/main" val="73475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403824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330921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180825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38833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176279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121998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160772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a:p>
        </p:txBody>
      </p:sp>
    </p:spTree>
    <p:extLst>
      <p:ext uri="{BB962C8B-B14F-4D97-AF65-F5344CB8AC3E}">
        <p14:creationId xmlns:p14="http://schemas.microsoft.com/office/powerpoint/2010/main" val="3800590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1"/>
        <p:cNvGrpSpPr/>
        <p:nvPr/>
      </p:nvGrpSpPr>
      <p:grpSpPr>
        <a:xfrm>
          <a:off x="0" y="0"/>
          <a:ext cx="0" cy="0"/>
          <a:chOff x="0" y="0"/>
          <a:chExt cx="0" cy="0"/>
        </a:xfrm>
      </p:grpSpPr>
      <p:sp>
        <p:nvSpPr>
          <p:cNvPr id="14" name="Google Shape;14;p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p:nvPr userDrawn="1"/>
        </p:nvSpPr>
        <p:spPr>
          <a:xfrm>
            <a:off x="0" y="74363"/>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9" name="Google Shape;19;p2"/>
          <p:cNvSpPr/>
          <p:nvPr/>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0" name="Google Shape;20;p2"/>
          <p:cNvSpPr/>
          <p:nvPr userDrawn="1"/>
        </p:nvSpPr>
        <p:spPr>
          <a:xfrm>
            <a:off x="0" y="232322"/>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1" name="Google Shape;21;p2"/>
          <p:cNvSpPr/>
          <p:nvPr/>
        </p:nvSpPr>
        <p:spPr>
          <a:xfrm>
            <a:off x="0" y="5080318"/>
            <a:ext cx="9144000" cy="54884"/>
          </a:xfrm>
          <a:prstGeom prst="rect">
            <a:avLst/>
          </a:prstGeom>
          <a:solidFill>
            <a:srgbClr val="D013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7" name="Slide Number Placeholder 7">
            <a:extLst>
              <a:ext uri="{FF2B5EF4-FFF2-40B4-BE49-F238E27FC236}">
                <a16:creationId xmlns:a16="http://schemas.microsoft.com/office/drawing/2014/main" id="{67157DF4-07F0-4122-8A12-64D11C5D9B66}"/>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a:p>
        </p:txBody>
      </p:sp>
      <p:pic>
        <p:nvPicPr>
          <p:cNvPr id="4" name="Picture 3">
            <a:extLst>
              <a:ext uri="{FF2B5EF4-FFF2-40B4-BE49-F238E27FC236}">
                <a16:creationId xmlns:a16="http://schemas.microsoft.com/office/drawing/2014/main" id="{9EB3075E-B2E5-4AB4-8DAF-8C6FAD45926D}"/>
              </a:ext>
            </a:extLst>
          </p:cNvPr>
          <p:cNvPicPr>
            <a:picLocks noChangeAspect="1"/>
          </p:cNvPicPr>
          <p:nvPr userDrawn="1"/>
        </p:nvPicPr>
        <p:blipFill>
          <a:blip r:embed="rId2"/>
          <a:stretch>
            <a:fillRect/>
          </a:stretch>
        </p:blipFill>
        <p:spPr>
          <a:xfrm>
            <a:off x="61921" y="4681470"/>
            <a:ext cx="379243" cy="379243"/>
          </a:xfrm>
          <a:prstGeom prst="rect">
            <a:avLst/>
          </a:prstGeom>
        </p:spPr>
      </p:pic>
      <p:sp>
        <p:nvSpPr>
          <p:cNvPr id="16" name="Google Shape;111;p13">
            <a:extLst>
              <a:ext uri="{FF2B5EF4-FFF2-40B4-BE49-F238E27FC236}">
                <a16:creationId xmlns:a16="http://schemas.microsoft.com/office/drawing/2014/main" id="{1E07C217-D742-4115-9FB0-12FD22DCCEF7}"/>
              </a:ext>
            </a:extLst>
          </p:cNvPr>
          <p:cNvSpPr txBox="1">
            <a:spLocks/>
          </p:cNvSpPr>
          <p:nvPr userDrawn="1"/>
        </p:nvSpPr>
        <p:spPr>
          <a:xfrm>
            <a:off x="628650" y="1598122"/>
            <a:ext cx="7934100" cy="2299129"/>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1C232"/>
              </a:buClr>
              <a:buSzPts val="4000"/>
            </a:pPr>
            <a:endParaRPr lang="en-US" sz="2400" b="1">
              <a:solidFill>
                <a:srgbClr val="FCAF17"/>
              </a:solidFill>
              <a:latin typeface="+mj-lt"/>
            </a:endParaRPr>
          </a:p>
        </p:txBody>
      </p:sp>
      <p:pic>
        <p:nvPicPr>
          <p:cNvPr id="7" name="Picture 6">
            <a:extLst>
              <a:ext uri="{FF2B5EF4-FFF2-40B4-BE49-F238E27FC236}">
                <a16:creationId xmlns:a16="http://schemas.microsoft.com/office/drawing/2014/main" id="{98BDF31A-E761-4526-BCBC-D6A1663F816C}"/>
              </a:ext>
            </a:extLst>
          </p:cNvPr>
          <p:cNvPicPr>
            <a:picLocks noChangeAspect="1"/>
          </p:cNvPicPr>
          <p:nvPr userDrawn="1"/>
        </p:nvPicPr>
        <p:blipFill>
          <a:blip r:embed="rId3"/>
          <a:stretch>
            <a:fillRect/>
          </a:stretch>
        </p:blipFill>
        <p:spPr>
          <a:xfrm>
            <a:off x="2378625" y="508760"/>
            <a:ext cx="3894191" cy="880873"/>
          </a:xfrm>
          <a:prstGeom prst="rect">
            <a:avLst/>
          </a:prstGeom>
        </p:spPr>
      </p:pic>
      <p:cxnSp>
        <p:nvCxnSpPr>
          <p:cNvPr id="23" name="Google Shape;113;p13">
            <a:extLst>
              <a:ext uri="{FF2B5EF4-FFF2-40B4-BE49-F238E27FC236}">
                <a16:creationId xmlns:a16="http://schemas.microsoft.com/office/drawing/2014/main" id="{6BC09F54-C7EE-4743-B8D0-50ABBD4A7109}"/>
              </a:ext>
            </a:extLst>
          </p:cNvPr>
          <p:cNvCxnSpPr/>
          <p:nvPr userDrawn="1"/>
        </p:nvCxnSpPr>
        <p:spPr>
          <a:xfrm rot="10800000" flipH="1">
            <a:off x="5955825" y="4191646"/>
            <a:ext cx="2565600" cy="15300"/>
          </a:xfrm>
          <a:prstGeom prst="straightConnector1">
            <a:avLst/>
          </a:prstGeom>
          <a:noFill/>
          <a:ln w="76200" cap="flat" cmpd="sng">
            <a:solidFill>
              <a:srgbClr val="012169"/>
            </a:solidFill>
            <a:prstDash val="solid"/>
            <a:round/>
            <a:headEnd type="none" w="sm" len="sm"/>
            <a:tailEnd type="none" w="sm" len="sm"/>
          </a:ln>
        </p:spPr>
      </p:cxnSp>
      <p:cxnSp>
        <p:nvCxnSpPr>
          <p:cNvPr id="24" name="Google Shape;114;p13">
            <a:extLst>
              <a:ext uri="{FF2B5EF4-FFF2-40B4-BE49-F238E27FC236}">
                <a16:creationId xmlns:a16="http://schemas.microsoft.com/office/drawing/2014/main" id="{7B4C5429-2399-4421-B10F-7AF6BDE93042}"/>
              </a:ext>
            </a:extLst>
          </p:cNvPr>
          <p:cNvCxnSpPr/>
          <p:nvPr userDrawn="1"/>
        </p:nvCxnSpPr>
        <p:spPr>
          <a:xfrm rot="10800000" flipH="1">
            <a:off x="662177" y="4199296"/>
            <a:ext cx="2526000" cy="15300"/>
          </a:xfrm>
          <a:prstGeom prst="straightConnector1">
            <a:avLst/>
          </a:prstGeom>
          <a:noFill/>
          <a:ln w="76200" cap="flat" cmpd="sng">
            <a:solidFill>
              <a:srgbClr val="012169"/>
            </a:solidFill>
            <a:prstDash val="solid"/>
            <a:round/>
            <a:headEnd type="none" w="sm" len="sm"/>
            <a:tailEnd type="none" w="sm" len="sm"/>
          </a:ln>
        </p:spPr>
      </p:cxnSp>
      <p:cxnSp>
        <p:nvCxnSpPr>
          <p:cNvPr id="25" name="Google Shape;115;p13">
            <a:extLst>
              <a:ext uri="{FF2B5EF4-FFF2-40B4-BE49-F238E27FC236}">
                <a16:creationId xmlns:a16="http://schemas.microsoft.com/office/drawing/2014/main" id="{C4500E26-C9DF-40A2-AE95-67658C55D47C}"/>
              </a:ext>
            </a:extLst>
          </p:cNvPr>
          <p:cNvCxnSpPr/>
          <p:nvPr userDrawn="1"/>
        </p:nvCxnSpPr>
        <p:spPr>
          <a:xfrm>
            <a:off x="3129600" y="4214596"/>
            <a:ext cx="2884800" cy="11100"/>
          </a:xfrm>
          <a:prstGeom prst="straightConnector1">
            <a:avLst/>
          </a:prstGeom>
          <a:noFill/>
          <a:ln w="76200" cap="flat" cmpd="sng">
            <a:solidFill>
              <a:srgbClr val="FCAF17"/>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43"/>
        <p:cNvGrpSpPr/>
        <p:nvPr/>
      </p:nvGrpSpPr>
      <p:grpSpPr>
        <a:xfrm>
          <a:off x="0" y="0"/>
          <a:ext cx="0" cy="0"/>
          <a:chOff x="0" y="0"/>
          <a:chExt cx="0" cy="0"/>
        </a:xfrm>
      </p:grpSpPr>
      <p:sp>
        <p:nvSpPr>
          <p:cNvPr id="2" name="Google Shape;19;p2">
            <a:extLst>
              <a:ext uri="{FF2B5EF4-FFF2-40B4-BE49-F238E27FC236}">
                <a16:creationId xmlns:a16="http://schemas.microsoft.com/office/drawing/2014/main" id="{C296EBFA-48EB-4BA0-96AF-301650B212ED}"/>
              </a:ext>
            </a:extLst>
          </p:cNvPr>
          <p:cNvSpPr/>
          <p:nvPr userDrawn="1"/>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42;p4">
            <a:extLst>
              <a:ext uri="{FF2B5EF4-FFF2-40B4-BE49-F238E27FC236}">
                <a16:creationId xmlns:a16="http://schemas.microsoft.com/office/drawing/2014/main" id="{D04993A4-AB5C-4A33-98EC-AB8282ED59DD}"/>
              </a:ext>
            </a:extLst>
          </p:cNvPr>
          <p:cNvSpPr/>
          <p:nvPr userDrawn="1"/>
        </p:nvSpPr>
        <p:spPr>
          <a:xfrm>
            <a:off x="0" y="5080318"/>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 name="Google Shape;111;p13">
            <a:extLst>
              <a:ext uri="{FF2B5EF4-FFF2-40B4-BE49-F238E27FC236}">
                <a16:creationId xmlns:a16="http://schemas.microsoft.com/office/drawing/2014/main" id="{B4BE09FB-522F-4684-9ABC-2C88EC6E0B14}"/>
              </a:ext>
            </a:extLst>
          </p:cNvPr>
          <p:cNvSpPr txBox="1">
            <a:spLocks/>
          </p:cNvSpPr>
          <p:nvPr userDrawn="1"/>
        </p:nvSpPr>
        <p:spPr>
          <a:xfrm>
            <a:off x="0" y="71444"/>
            <a:ext cx="9144000" cy="765065"/>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2800" b="1">
              <a:solidFill>
                <a:srgbClr val="FCAF17"/>
              </a:solidFill>
            </a:endParaRPr>
          </a:p>
        </p:txBody>
      </p:sp>
      <p:sp>
        <p:nvSpPr>
          <p:cNvPr id="6" name="Date Placeholder 5">
            <a:extLst>
              <a:ext uri="{FF2B5EF4-FFF2-40B4-BE49-F238E27FC236}">
                <a16:creationId xmlns:a16="http://schemas.microsoft.com/office/drawing/2014/main" id="{3AA86F68-6E06-44CA-9556-28EBB73053BB}"/>
              </a:ext>
            </a:extLst>
          </p:cNvPr>
          <p:cNvSpPr>
            <a:spLocks noGrp="1"/>
          </p:cNvSpPr>
          <p:nvPr>
            <p:ph type="dt" idx="10"/>
          </p:nvPr>
        </p:nvSpPr>
        <p:spPr/>
        <p:txBody>
          <a:bodyPr/>
          <a:lstStyle/>
          <a:p>
            <a:endParaRPr lang="en-US"/>
          </a:p>
        </p:txBody>
      </p:sp>
      <p:sp>
        <p:nvSpPr>
          <p:cNvPr id="7" name="Footer Placeholder 6">
            <a:extLst>
              <a:ext uri="{FF2B5EF4-FFF2-40B4-BE49-F238E27FC236}">
                <a16:creationId xmlns:a16="http://schemas.microsoft.com/office/drawing/2014/main" id="{BB2FB0EA-8EF7-4520-9B9E-E70B98ECFB80}"/>
              </a:ext>
            </a:extLst>
          </p:cNvPr>
          <p:cNvSpPr>
            <a:spLocks noGrp="1"/>
          </p:cNvSpPr>
          <p:nvPr>
            <p:ph type="ftr" idx="11"/>
          </p:nvPr>
        </p:nvSpPr>
        <p:spPr/>
        <p:txBody>
          <a:bodyPr/>
          <a:lstStyle/>
          <a:p>
            <a:endParaRPr lang="en-US"/>
          </a:p>
        </p:txBody>
      </p:sp>
      <p:sp>
        <p:nvSpPr>
          <p:cNvPr id="8" name="Slide Number Placeholder 7">
            <a:extLst>
              <a:ext uri="{FF2B5EF4-FFF2-40B4-BE49-F238E27FC236}">
                <a16:creationId xmlns:a16="http://schemas.microsoft.com/office/drawing/2014/main" id="{C268C734-B1E9-459B-860A-976ED3BDFEA2}"/>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a:p>
        </p:txBody>
      </p:sp>
      <p:pic>
        <p:nvPicPr>
          <p:cNvPr id="9" name="Picture 8">
            <a:extLst>
              <a:ext uri="{FF2B5EF4-FFF2-40B4-BE49-F238E27FC236}">
                <a16:creationId xmlns:a16="http://schemas.microsoft.com/office/drawing/2014/main" id="{96532DB4-E91B-4A7C-BD96-D42F216CBA1A}"/>
              </a:ext>
            </a:extLst>
          </p:cNvPr>
          <p:cNvPicPr>
            <a:picLocks noChangeAspect="1"/>
          </p:cNvPicPr>
          <p:nvPr userDrawn="1"/>
        </p:nvPicPr>
        <p:blipFill>
          <a:blip r:embed="rId2"/>
          <a:stretch>
            <a:fillRect/>
          </a:stretch>
        </p:blipFill>
        <p:spPr>
          <a:xfrm>
            <a:off x="61922" y="4671895"/>
            <a:ext cx="375960" cy="3759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7" name="Google Shape;47;p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p:nvPr/>
        </p:nvSpPr>
        <p:spPr>
          <a:xfrm>
            <a:off x="0" y="74363"/>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2" name="Google Shape;52;p6"/>
          <p:cNvSpPr/>
          <p:nvPr/>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3" name="Google Shape;53;p6"/>
          <p:cNvSpPr/>
          <p:nvPr/>
        </p:nvSpPr>
        <p:spPr>
          <a:xfrm>
            <a:off x="0" y="232322"/>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4" name="Google Shape;54;p6"/>
          <p:cNvSpPr/>
          <p:nvPr/>
        </p:nvSpPr>
        <p:spPr>
          <a:xfrm>
            <a:off x="0" y="5080318"/>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3" name="Slide Number Placeholder 7">
            <a:extLst>
              <a:ext uri="{FF2B5EF4-FFF2-40B4-BE49-F238E27FC236}">
                <a16:creationId xmlns:a16="http://schemas.microsoft.com/office/drawing/2014/main" id="{CB4EC6E4-49A0-4A59-9D5A-8D33393A6F7D}"/>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a:p>
        </p:txBody>
      </p:sp>
      <p:pic>
        <p:nvPicPr>
          <p:cNvPr id="14" name="Picture 13">
            <a:extLst>
              <a:ext uri="{FF2B5EF4-FFF2-40B4-BE49-F238E27FC236}">
                <a16:creationId xmlns:a16="http://schemas.microsoft.com/office/drawing/2014/main" id="{59BB9E0D-4B6A-484D-8465-5A442BB782D4}"/>
              </a:ext>
            </a:extLst>
          </p:cNvPr>
          <p:cNvPicPr>
            <a:picLocks noChangeAspect="1"/>
          </p:cNvPicPr>
          <p:nvPr userDrawn="1"/>
        </p:nvPicPr>
        <p:blipFill>
          <a:blip r:embed="rId2"/>
          <a:stretch>
            <a:fillRect/>
          </a:stretch>
        </p:blipFill>
        <p:spPr>
          <a:xfrm>
            <a:off x="40037" y="4694349"/>
            <a:ext cx="374788" cy="3747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9"/>
          <p:cNvSpPr txBox="1">
            <a:spLocks noGrp="1"/>
          </p:cNvSpPr>
          <p:nvPr>
            <p:ph type="body" idx="1"/>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0"/>
          <p:cNvSpPr>
            <a:spLocks noGrp="1"/>
          </p:cNvSpPr>
          <p:nvPr>
            <p:ph type="pic" idx="2"/>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1" name="Google Shape;91;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2" name="Google Shape;92;p1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8" name="Google Shape;98;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2"/>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1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1657351" y="1200151"/>
            <a:ext cx="3435350" cy="2018108"/>
          </a:xfrm>
          <a:prstGeom prst="rect">
            <a:avLst/>
          </a:prstGeom>
        </p:spPr>
        <p:txBody>
          <a:bodyPr vert="horz" lIns="68580" tIns="34290" rIns="68580" bIns="3429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3750"/>
          </a:p>
        </p:txBody>
      </p:sp>
    </p:spTree>
    <p:extLst>
      <p:ext uri="{BB962C8B-B14F-4D97-AF65-F5344CB8AC3E}">
        <p14:creationId xmlns:p14="http://schemas.microsoft.com/office/powerpoint/2010/main" val="416025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6" r:id="rId5"/>
    <p:sldLayoutId id="2147483657" r:id="rId6"/>
    <p:sldLayoutId id="2147483658" r:id="rId7"/>
    <p:sldLayoutId id="214748366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zEDSVendorSupport@azed.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overmesongs.com/2017/02/cover-qa-special-announcement.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echdocs.ed-fi.org/display/EFDS4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zed.gov/21stcclc/faqs-attendance-required-report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763D68-DBB6-46E7-9EF5-A55D36E006C8}"/>
              </a:ext>
            </a:extLst>
          </p:cNvPr>
          <p:cNvSpPr>
            <a:spLocks noGrp="1"/>
          </p:cNvSpPr>
          <p:nvPr>
            <p:ph type="sldNum" idx="12"/>
          </p:nvPr>
        </p:nvSpPr>
        <p:spPr>
          <a:xfrm>
            <a:off x="6457950" y="4239004"/>
            <a:ext cx="1543050" cy="205383"/>
          </a:xfrm>
        </p:spPr>
        <p:txBody>
          <a:bodyPr/>
          <a:lstStyle/>
          <a:p>
            <a:pPr algn="r"/>
            <a:fld id="{00000000-1234-1234-1234-123412341234}" type="slidenum">
              <a:rPr lang="en-US" smtClean="0"/>
              <a:pPr algn="r"/>
              <a:t>1</a:t>
            </a:fld>
            <a:endParaRPr lang="en-US"/>
          </a:p>
        </p:txBody>
      </p:sp>
      <p:sp>
        <p:nvSpPr>
          <p:cNvPr id="2" name="TextBox 1">
            <a:extLst>
              <a:ext uri="{FF2B5EF4-FFF2-40B4-BE49-F238E27FC236}">
                <a16:creationId xmlns:a16="http://schemas.microsoft.com/office/drawing/2014/main" id="{139F4441-56BB-41E7-9866-05A9F2657BF8}"/>
              </a:ext>
            </a:extLst>
          </p:cNvPr>
          <p:cNvSpPr txBox="1"/>
          <p:nvPr/>
        </p:nvSpPr>
        <p:spPr>
          <a:xfrm>
            <a:off x="1592826" y="1657350"/>
            <a:ext cx="5958349" cy="461665"/>
          </a:xfrm>
          <a:prstGeom prst="rect">
            <a:avLst/>
          </a:prstGeom>
          <a:noFill/>
        </p:spPr>
        <p:txBody>
          <a:bodyPr wrap="square" rtlCol="0">
            <a:spAutoFit/>
          </a:bodyPr>
          <a:lstStyle/>
          <a:p>
            <a:pPr algn="ctr"/>
            <a:r>
              <a:rPr lang="en-US" sz="2400" b="1">
                <a:solidFill>
                  <a:srgbClr val="FCAF17"/>
                </a:solidFill>
                <a:latin typeface="Franklin Gothic Demi" panose="020B0703020102020204" pitchFamily="34" charset="0"/>
              </a:rPr>
              <a:t>AzEDS Vendor Meeting</a:t>
            </a:r>
          </a:p>
        </p:txBody>
      </p:sp>
      <p:sp>
        <p:nvSpPr>
          <p:cNvPr id="4" name="Content Placeholder 5">
            <a:extLst>
              <a:ext uri="{FF2B5EF4-FFF2-40B4-BE49-F238E27FC236}">
                <a16:creationId xmlns:a16="http://schemas.microsoft.com/office/drawing/2014/main" id="{28FCFA22-E54A-4099-AB1F-1261756C99B0}"/>
              </a:ext>
            </a:extLst>
          </p:cNvPr>
          <p:cNvSpPr txBox="1">
            <a:spLocks/>
          </p:cNvSpPr>
          <p:nvPr/>
        </p:nvSpPr>
        <p:spPr>
          <a:xfrm>
            <a:off x="2486025" y="2147314"/>
            <a:ext cx="4171950" cy="40005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a:solidFill>
                  <a:schemeClr val="bg1"/>
                </a:solidFill>
              </a:rPr>
              <a:t>November 29, 2022 </a:t>
            </a:r>
          </a:p>
        </p:txBody>
      </p:sp>
      <p:sp>
        <p:nvSpPr>
          <p:cNvPr id="5" name="Content Placeholder 6">
            <a:extLst>
              <a:ext uri="{FF2B5EF4-FFF2-40B4-BE49-F238E27FC236}">
                <a16:creationId xmlns:a16="http://schemas.microsoft.com/office/drawing/2014/main" id="{51C2250D-0E7C-4D29-B086-CCACD0C5D456}"/>
              </a:ext>
            </a:extLst>
          </p:cNvPr>
          <p:cNvSpPr txBox="1">
            <a:spLocks/>
          </p:cNvSpPr>
          <p:nvPr/>
        </p:nvSpPr>
        <p:spPr>
          <a:xfrm>
            <a:off x="1592826" y="2664659"/>
            <a:ext cx="5958349" cy="10287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a:solidFill>
                  <a:schemeClr val="bg1"/>
                </a:solidFill>
              </a:rPr>
              <a:t>AzEDS IT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a:solidFill>
                  <a:schemeClr val="accent4"/>
                </a:solidFill>
              </a:rPr>
              <a:t>General API</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ct val="150000"/>
              </a:lnSpc>
              <a:buClrTx/>
              <a:buNone/>
            </a:pPr>
            <a:r>
              <a:rPr lang="en-US" sz="1600" b="1">
                <a:solidFill>
                  <a:schemeClr val="accent1">
                    <a:lumMod val="50000"/>
                  </a:schemeClr>
                </a:solidFill>
                <a:latin typeface="Lato"/>
                <a:ea typeface="Lato"/>
                <a:cs typeface="Calibri"/>
                <a:sym typeface="Calibri"/>
              </a:rPr>
              <a:t>Collect Demographic student information at District Level.</a:t>
            </a:r>
            <a:endParaRPr lang="en-US">
              <a:solidFill>
                <a:schemeClr val="accent1">
                  <a:lumMod val="50000"/>
                </a:schemeClr>
              </a:solidFill>
              <a:latin typeface="Lato"/>
              <a:ea typeface="Lato"/>
            </a:endParaRPr>
          </a:p>
          <a:p>
            <a:pPr marL="400050" lvl="2" indent="0">
              <a:lnSpc>
                <a:spcPct val="150000"/>
              </a:lnSpc>
              <a:buClrTx/>
              <a:buNone/>
            </a:pPr>
            <a:r>
              <a:rPr lang="en-US" sz="1200" b="1">
                <a:solidFill>
                  <a:schemeClr val="accent1">
                    <a:lumMod val="50000"/>
                  </a:schemeClr>
                </a:solidFill>
                <a:latin typeface="Lato"/>
                <a:ea typeface="Lato"/>
                <a:cs typeface="Calibri"/>
                <a:sym typeface="Calibri"/>
              </a:rPr>
              <a:t>Scenario: </a:t>
            </a:r>
            <a:endParaRPr lang="en-US" sz="1200" b="1">
              <a:solidFill>
                <a:schemeClr val="accent1">
                  <a:lumMod val="50000"/>
                </a:schemeClr>
              </a:solidFill>
              <a:latin typeface="Lato" panose="020B0604020202020204" charset="0"/>
              <a:ea typeface="Lato"/>
              <a:cs typeface="Calibri"/>
            </a:endParaRPr>
          </a:p>
          <a:p>
            <a:pPr marL="857250" lvl="2" indent="-457200">
              <a:lnSpc>
                <a:spcPct val="150000"/>
              </a:lnSpc>
              <a:buClrTx/>
            </a:pPr>
            <a:r>
              <a:rPr lang="en-US" sz="1200" b="1">
                <a:solidFill>
                  <a:schemeClr val="accent1">
                    <a:lumMod val="50000"/>
                  </a:schemeClr>
                </a:solidFill>
                <a:latin typeface="Lato"/>
                <a:ea typeface="Lato"/>
                <a:cs typeface="Calibri"/>
                <a:sym typeface="Calibri"/>
              </a:rPr>
              <a:t>Student moves from one district to another but attends a Tuition-Out Private Day School. The first district is able to submit data at the school level, but the second district will receive an error trying to overwrite this data since they did not publish the first district’s data.</a:t>
            </a:r>
            <a:endParaRPr lang="en-US" sz="1200" b="1">
              <a:solidFill>
                <a:schemeClr val="accent1">
                  <a:lumMod val="50000"/>
                </a:schemeClr>
              </a:solidFill>
              <a:latin typeface="Lato"/>
              <a:ea typeface="Lato"/>
              <a:cs typeface="Calibri"/>
            </a:endParaRPr>
          </a:p>
          <a:p>
            <a:pPr marL="857250" lvl="2" indent="-457200">
              <a:lnSpc>
                <a:spcPct val="150000"/>
              </a:lnSpc>
              <a:buClrTx/>
            </a:pPr>
            <a:r>
              <a:rPr lang="en-US" sz="1200" b="1">
                <a:solidFill>
                  <a:schemeClr val="accent1">
                    <a:lumMod val="50000"/>
                  </a:schemeClr>
                </a:solidFill>
                <a:latin typeface="Lato"/>
                <a:ea typeface="Lato"/>
                <a:cs typeface="Calibri"/>
                <a:sym typeface="Calibri"/>
              </a:rPr>
              <a:t>Demographic data submitted at the District Level will allow both districts to submit their demographic data without errors from trying to overwrite someone else’s data. Current School Level reporting prevents the second LEA from updating the data on the student</a:t>
            </a:r>
            <a:endParaRPr lang="en-US" sz="1200" b="1">
              <a:solidFill>
                <a:schemeClr val="accent1">
                  <a:lumMod val="50000"/>
                </a:schemeClr>
              </a:solidFill>
              <a:latin typeface="Lato"/>
              <a:ea typeface="Lato"/>
              <a:cs typeface="Calibri"/>
            </a:endParaRPr>
          </a:p>
          <a:p>
            <a:pPr marL="857250" lvl="2" indent="-457200">
              <a:lnSpc>
                <a:spcPct val="150000"/>
              </a:lnSpc>
              <a:buClrTx/>
            </a:pPr>
            <a:r>
              <a:rPr lang="en-US" sz="1200" b="1" err="1">
                <a:solidFill>
                  <a:schemeClr val="accent1">
                    <a:lumMod val="50000"/>
                  </a:schemeClr>
                </a:solidFill>
                <a:latin typeface="Lato"/>
                <a:ea typeface="Lato"/>
                <a:cs typeface="Calibri"/>
                <a:sym typeface="Calibri"/>
              </a:rPr>
              <a:t>AzEDS</a:t>
            </a:r>
            <a:r>
              <a:rPr lang="en-US" sz="1200" b="1">
                <a:solidFill>
                  <a:schemeClr val="accent1">
                    <a:lumMod val="50000"/>
                  </a:schemeClr>
                </a:solidFill>
                <a:latin typeface="Lato"/>
                <a:ea typeface="Lato"/>
                <a:cs typeface="Calibri"/>
                <a:sym typeface="Calibri"/>
              </a:rPr>
              <a:t> IT is performing scope and effort analysis. Originally intended to be completed before FY2024. Currently projected FY2025. </a:t>
            </a:r>
            <a:endParaRPr lang="en-US" sz="1200" b="1">
              <a:solidFill>
                <a:schemeClr val="accent1">
                  <a:lumMod val="50000"/>
                </a:schemeClr>
              </a:solidFill>
              <a:latin typeface="Lato" panose="020B0604020202020204" charset="0"/>
              <a:ea typeface="Lato"/>
              <a:cs typeface="Calibri"/>
            </a:endParaRPr>
          </a:p>
          <a:p>
            <a:pPr marL="857250" lvl="3" indent="0">
              <a:lnSpc>
                <a:spcPct val="150000"/>
              </a:lnSpc>
              <a:buClrTx/>
              <a:buNone/>
            </a:pPr>
            <a:endParaRPr lang="en-US" sz="1200" b="1">
              <a:solidFill>
                <a:srgbClr val="002060"/>
              </a:solidFill>
              <a:latin typeface="Lato" panose="020B0604020202020204" charset="0"/>
              <a:cs typeface="Calibri"/>
              <a:sym typeface="Calibri"/>
            </a:endParaRPr>
          </a:p>
          <a:p>
            <a:pPr marL="342900" lvl="1" indent="-342900">
              <a:lnSpc>
                <a:spcPct val="150000"/>
              </a:lnSpc>
              <a:buClrTx/>
            </a:pPr>
            <a:endParaRPr lang="en-US" sz="2000" b="1">
              <a:solidFill>
                <a:srgbClr val="002060"/>
              </a:solidFill>
              <a:latin typeface="Lato" panose="020B0604020202020204" charset="0"/>
              <a:cs typeface="Calibri"/>
              <a:sym typeface="Calibri"/>
            </a:endParaRPr>
          </a:p>
          <a:p>
            <a:pPr marL="1314450" lvl="3" indent="-457200">
              <a:lnSpc>
                <a:spcPct val="150000"/>
              </a:lnSpc>
              <a:buClrTx/>
            </a:pPr>
            <a:endParaRPr lang="en-US" sz="1200" b="1">
              <a:solidFill>
                <a:srgbClr val="002060"/>
              </a:solidFill>
              <a:latin typeface="Lato" panose="020B0604020202020204" charset="0"/>
              <a:cs typeface="Calibri"/>
              <a:sym typeface="Calibri"/>
            </a:endParaRPr>
          </a:p>
        </p:txBody>
      </p:sp>
    </p:spTree>
    <p:extLst>
      <p:ext uri="{BB962C8B-B14F-4D97-AF65-F5344CB8AC3E}">
        <p14:creationId xmlns:p14="http://schemas.microsoft.com/office/powerpoint/2010/main" val="60297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a:solidFill>
                  <a:schemeClr val="accent4"/>
                </a:solidFill>
              </a:rPr>
              <a:t>Descriptor/</a:t>
            </a:r>
            <a:r>
              <a:rPr lang="en-US" sz="2800" b="1" err="1">
                <a:solidFill>
                  <a:schemeClr val="accent4"/>
                </a:solidFill>
              </a:rPr>
              <a:t>Codevalue</a:t>
            </a:r>
            <a:r>
              <a:rPr lang="en-US" sz="2800" b="1">
                <a:solidFill>
                  <a:schemeClr val="accent4"/>
                </a:solidFill>
              </a:rPr>
              <a:t> Changes 9.0</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ct val="150000"/>
              </a:lnSpc>
              <a:buClrTx/>
              <a:buNone/>
            </a:pPr>
            <a:r>
              <a:rPr lang="en-US" sz="2000" b="1" dirty="0">
                <a:solidFill>
                  <a:srgbClr val="002060"/>
                </a:solidFill>
                <a:latin typeface="Lato"/>
                <a:ea typeface="Lato"/>
                <a:cs typeface="Calibri"/>
                <a:sym typeface="Calibri"/>
              </a:rPr>
              <a:t>Exceptional Student Services</a:t>
            </a:r>
          </a:p>
          <a:p>
            <a:pPr marL="342900" lvl="1" indent="-342900">
              <a:lnSpc>
                <a:spcPct val="150000"/>
              </a:lnSpc>
              <a:buClrTx/>
              <a:buFont typeface="Arial" panose="020B0604020202020204" pitchFamily="34" charset="0"/>
              <a:buChar char="•"/>
            </a:pPr>
            <a:r>
              <a:rPr lang="en-US" sz="2000" b="1" dirty="0">
                <a:solidFill>
                  <a:srgbClr val="002060"/>
                </a:solidFill>
                <a:latin typeface="Lato"/>
                <a:ea typeface="Lato"/>
                <a:cs typeface="Calibri"/>
                <a:sym typeface="Calibri"/>
              </a:rPr>
              <a:t>Discipline Action Descriptors</a:t>
            </a:r>
            <a:endParaRPr lang="en-US" sz="2000" b="1" dirty="0">
              <a:solidFill>
                <a:srgbClr val="002060"/>
              </a:solidFill>
              <a:latin typeface="Lato"/>
              <a:ea typeface="Lato"/>
              <a:cs typeface="Calibri"/>
            </a:endParaRPr>
          </a:p>
          <a:p>
            <a:pPr marL="742950" lvl="2" indent="-342900">
              <a:lnSpc>
                <a:spcPct val="150000"/>
              </a:lnSpc>
              <a:buClrTx/>
            </a:pPr>
            <a:r>
              <a:rPr lang="en-US" sz="1600" b="1" dirty="0">
                <a:solidFill>
                  <a:srgbClr val="002060"/>
                </a:solidFill>
                <a:latin typeface="Lato"/>
                <a:ea typeface="Lato"/>
                <a:cs typeface="Calibri"/>
                <a:sym typeface="Calibri"/>
              </a:rPr>
              <a:t>Currently the Descriptors replicate for with/without services and if parent declined services (e.g. “Expulsion without Services - Parent Declined Services”)</a:t>
            </a:r>
            <a:endParaRPr lang="en-US" sz="1600" b="1" dirty="0">
              <a:solidFill>
                <a:srgbClr val="002060"/>
              </a:solidFill>
              <a:latin typeface="Lato"/>
              <a:ea typeface="Lato"/>
              <a:cs typeface="Calibri"/>
            </a:endParaRPr>
          </a:p>
          <a:p>
            <a:pPr marL="742950" lvl="2" indent="-342900">
              <a:lnSpc>
                <a:spcPct val="150000"/>
              </a:lnSpc>
              <a:buClrTx/>
            </a:pPr>
            <a:r>
              <a:rPr lang="en-US" sz="1600" b="1" dirty="0">
                <a:solidFill>
                  <a:srgbClr val="002060"/>
                </a:solidFill>
                <a:latin typeface="Lato"/>
                <a:ea typeface="Lato"/>
                <a:cs typeface="Calibri"/>
                <a:sym typeface="Calibri"/>
              </a:rPr>
              <a:t>New Descriptor will consolidate with flag(s) to identify if services are offered / </a:t>
            </a:r>
            <a:r>
              <a:rPr lang="en-US" sz="1600" b="1">
                <a:solidFill>
                  <a:srgbClr val="002060"/>
                </a:solidFill>
                <a:latin typeface="Lato"/>
                <a:ea typeface="Lato"/>
                <a:cs typeface="Calibri"/>
                <a:sym typeface="Calibri"/>
              </a:rPr>
              <a:t>parent declines </a:t>
            </a:r>
            <a:r>
              <a:rPr lang="en-US" sz="1600" b="1" dirty="0">
                <a:solidFill>
                  <a:srgbClr val="002060"/>
                </a:solidFill>
                <a:latin typeface="Lato"/>
                <a:ea typeface="Lato"/>
                <a:cs typeface="Calibri"/>
                <a:sym typeface="Calibri"/>
              </a:rPr>
              <a:t>services (e.g. “Expulsion” + flags)</a:t>
            </a:r>
            <a:endParaRPr lang="en-US" sz="1600" b="1" dirty="0">
              <a:solidFill>
                <a:srgbClr val="002060"/>
              </a:solidFill>
              <a:latin typeface="Lato"/>
              <a:ea typeface="Lato"/>
              <a:cs typeface="Calibri"/>
            </a:endParaRPr>
          </a:p>
          <a:p>
            <a:pPr marL="342900" lvl="1" indent="-342900">
              <a:lnSpc>
                <a:spcPct val="150000"/>
              </a:lnSpc>
              <a:buClrTx/>
              <a:buFont typeface="Arial" panose="020B0604020202020204" pitchFamily="34" charset="0"/>
              <a:buChar char="•"/>
            </a:pPr>
            <a:r>
              <a:rPr lang="en-US" sz="2000" b="1" dirty="0">
                <a:solidFill>
                  <a:srgbClr val="002060"/>
                </a:solidFill>
                <a:latin typeface="Lato"/>
                <a:ea typeface="Lato"/>
                <a:cs typeface="Calibri"/>
                <a:sym typeface="Calibri"/>
              </a:rPr>
              <a:t>Discipline Action/Behavior Descriptors – Firearms Data Collection</a:t>
            </a:r>
            <a:endParaRPr lang="en-US" sz="2000" b="1" dirty="0">
              <a:solidFill>
                <a:srgbClr val="002060"/>
              </a:solidFill>
              <a:latin typeface="Lato"/>
              <a:ea typeface="Lato"/>
              <a:cs typeface="Calibri"/>
            </a:endParaRPr>
          </a:p>
          <a:p>
            <a:pPr marL="857250" lvl="3" indent="0">
              <a:lnSpc>
                <a:spcPct val="150000"/>
              </a:lnSpc>
              <a:buClrTx/>
              <a:buNone/>
            </a:pPr>
            <a:endParaRPr lang="en-US" sz="1200" b="1" dirty="0">
              <a:solidFill>
                <a:srgbClr val="002060"/>
              </a:solidFill>
              <a:latin typeface="Lato" panose="020B0604020202020204" charset="0"/>
              <a:ea typeface="Lato" panose="020B0604020202020204" charset="0"/>
              <a:cs typeface="Calibri"/>
            </a:endParaRPr>
          </a:p>
        </p:txBody>
      </p:sp>
    </p:spTree>
    <p:extLst>
      <p:ext uri="{BB962C8B-B14F-4D97-AF65-F5344CB8AC3E}">
        <p14:creationId xmlns:p14="http://schemas.microsoft.com/office/powerpoint/2010/main" val="276143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a:solidFill>
                  <a:schemeClr val="accent4"/>
                </a:solidFill>
              </a:rPr>
              <a:t>EDFI API</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ct val="150000"/>
              </a:lnSpc>
              <a:buClrTx/>
              <a:buNone/>
            </a:pPr>
            <a:r>
              <a:rPr lang="en-US" sz="1600" b="1">
                <a:solidFill>
                  <a:schemeClr val="accent1">
                    <a:lumMod val="50000"/>
                  </a:schemeClr>
                </a:solidFill>
                <a:latin typeface="Lato"/>
                <a:ea typeface="Lato"/>
                <a:cs typeface="Calibri"/>
                <a:sym typeface="Calibri"/>
              </a:rPr>
              <a:t>EDFI API Suite 3 Version 6.0</a:t>
            </a:r>
            <a:endParaRPr lang="en-US" sz="1600" b="1">
              <a:solidFill>
                <a:schemeClr val="accent1">
                  <a:lumMod val="50000"/>
                </a:schemeClr>
              </a:solidFill>
              <a:latin typeface="Lato" panose="020B0604020202020204" charset="0"/>
              <a:cs typeface="Calibri"/>
              <a:sym typeface="Calibri"/>
            </a:endParaRPr>
          </a:p>
          <a:p>
            <a:pPr marL="685800" lvl="2">
              <a:lnSpc>
                <a:spcPct val="150000"/>
              </a:lnSpc>
              <a:buClrTx/>
            </a:pPr>
            <a:r>
              <a:rPr lang="en-US" sz="1400" b="1">
                <a:solidFill>
                  <a:schemeClr val="accent1">
                    <a:lumMod val="50000"/>
                  </a:schemeClr>
                </a:solidFill>
                <a:latin typeface="Lato"/>
                <a:ea typeface="Lato"/>
                <a:cs typeface="Calibri"/>
                <a:sym typeface="Calibri"/>
              </a:rPr>
              <a:t>Data standard Version 4.0.0-a</a:t>
            </a:r>
            <a:endParaRPr lang="en-US" sz="1400" b="1">
              <a:solidFill>
                <a:schemeClr val="accent1">
                  <a:lumMod val="50000"/>
                </a:schemeClr>
              </a:solidFill>
              <a:latin typeface="Lato" panose="020B0604020202020204" charset="0"/>
              <a:ea typeface="Lato"/>
              <a:cs typeface="Calibri"/>
            </a:endParaRPr>
          </a:p>
          <a:p>
            <a:pPr marL="457200" lvl="1" indent="-457200">
              <a:lnSpc>
                <a:spcPct val="150000"/>
              </a:lnSpc>
              <a:buClrTx/>
              <a:buFont typeface="Arial" panose="020B0604020202020204" pitchFamily="34" charset="0"/>
              <a:buChar char="•"/>
            </a:pPr>
            <a:endParaRPr lang="en-US" sz="1600" b="1">
              <a:solidFill>
                <a:schemeClr val="accent1">
                  <a:lumMod val="50000"/>
                </a:schemeClr>
              </a:solidFill>
              <a:latin typeface="Lato" panose="020B0604020202020204" charset="0"/>
              <a:cs typeface="Calibri"/>
              <a:sym typeface="Calibri"/>
            </a:endParaRPr>
          </a:p>
          <a:p>
            <a:pPr marL="857250" lvl="3" indent="0">
              <a:lnSpc>
                <a:spcPct val="150000"/>
              </a:lnSpc>
              <a:buClrTx/>
              <a:buNone/>
            </a:pPr>
            <a:endParaRPr lang="en-US" sz="1200" b="1">
              <a:solidFill>
                <a:srgbClr val="002060"/>
              </a:solidFill>
              <a:latin typeface="Lato" panose="020B0604020202020204" charset="0"/>
              <a:cs typeface="Calibri"/>
              <a:sym typeface="Calibri"/>
            </a:endParaRPr>
          </a:p>
          <a:p>
            <a:pPr marL="0" lvl="1" indent="0">
              <a:lnSpc>
                <a:spcPct val="150000"/>
              </a:lnSpc>
              <a:buClrTx/>
              <a:buNone/>
            </a:pPr>
            <a:r>
              <a:rPr lang="en-US" sz="1600" b="1">
                <a:solidFill>
                  <a:srgbClr val="002060"/>
                </a:solidFill>
                <a:latin typeface="Lato"/>
                <a:ea typeface="Lato"/>
                <a:cs typeface="Calibri"/>
                <a:sym typeface="Calibri"/>
              </a:rPr>
              <a:t>Sandbox Details:</a:t>
            </a:r>
            <a:endParaRPr lang="en-US" sz="1600" b="1">
              <a:solidFill>
                <a:srgbClr val="002060"/>
              </a:solidFill>
              <a:latin typeface="Lato"/>
              <a:ea typeface="Lato"/>
              <a:cs typeface="Calibri"/>
            </a:endParaRPr>
          </a:p>
          <a:p>
            <a:pPr marL="742950" lvl="2" indent="-342900">
              <a:lnSpc>
                <a:spcPct val="150000"/>
              </a:lnSpc>
              <a:buClrTx/>
              <a:buChar char="•"/>
            </a:pPr>
            <a:r>
              <a:rPr lang="en-US" sz="1400" b="1">
                <a:solidFill>
                  <a:srgbClr val="002060"/>
                </a:solidFill>
                <a:latin typeface="Lato"/>
                <a:ea typeface="Lato"/>
                <a:cs typeface="Calibri"/>
                <a:sym typeface="Calibri"/>
              </a:rPr>
              <a:t>Sandbox will be available in second week of Jan</a:t>
            </a:r>
            <a:endParaRPr lang="en-US" sz="1400" b="1">
              <a:solidFill>
                <a:srgbClr val="002060"/>
              </a:solidFill>
              <a:latin typeface="Lato"/>
              <a:ea typeface="Lato"/>
              <a:cs typeface="Calibri"/>
            </a:endParaRPr>
          </a:p>
          <a:p>
            <a:pPr marL="742950" lvl="2" indent="-342900">
              <a:lnSpc>
                <a:spcPct val="150000"/>
              </a:lnSpc>
              <a:buChar char="•"/>
            </a:pPr>
            <a:r>
              <a:rPr lang="en-US" sz="1400" b="1">
                <a:solidFill>
                  <a:srgbClr val="002060"/>
                </a:solidFill>
                <a:ea typeface="+mn-lt"/>
                <a:cs typeface="+mn-lt"/>
              </a:rPr>
              <a:t>There will be an ad hoc meeting regarding the Sandbox environment when details are available.</a:t>
            </a:r>
            <a:endParaRPr lang="en-US" sz="1400">
              <a:cs typeface="Arial" panose="020B0604020202020204"/>
            </a:endParaRPr>
          </a:p>
          <a:p>
            <a:pPr marL="0" lvl="1" indent="0">
              <a:lnSpc>
                <a:spcPct val="150000"/>
              </a:lnSpc>
              <a:buClrTx/>
              <a:buNone/>
            </a:pPr>
            <a:endParaRPr lang="en-US" sz="2000" b="1">
              <a:solidFill>
                <a:srgbClr val="002060"/>
              </a:solidFill>
              <a:latin typeface="Lato" panose="020B0604020202020204" charset="0"/>
              <a:ea typeface="Lato" panose="020B0604020202020204" charset="0"/>
              <a:cs typeface="Calibri"/>
            </a:endParaRPr>
          </a:p>
          <a:p>
            <a:pPr marL="1314450" lvl="3" indent="-457200">
              <a:lnSpc>
                <a:spcPct val="150000"/>
              </a:lnSpc>
              <a:buClrTx/>
            </a:pPr>
            <a:endParaRPr lang="en-US" sz="1200" b="1">
              <a:solidFill>
                <a:srgbClr val="002060"/>
              </a:solidFill>
              <a:latin typeface="Lato" panose="020B0604020202020204" charset="0"/>
              <a:ea typeface="Lato" panose="020B0604020202020204" charset="0"/>
              <a:cs typeface="Calibri"/>
            </a:endParaRPr>
          </a:p>
        </p:txBody>
      </p:sp>
    </p:spTree>
    <p:extLst>
      <p:ext uri="{BB962C8B-B14F-4D97-AF65-F5344CB8AC3E}">
        <p14:creationId xmlns:p14="http://schemas.microsoft.com/office/powerpoint/2010/main" val="61250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a:solidFill>
                  <a:schemeClr val="accent4"/>
                </a:solidFill>
              </a:rPr>
              <a:t>AzEDS Vendor Support</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50000"/>
              </a:lnSpc>
              <a:buClrTx/>
              <a:buFont typeface="Arial" panose="020B0604020202020204" pitchFamily="34" charset="0"/>
              <a:buChar char="•"/>
            </a:pPr>
            <a:r>
              <a:rPr lang="en-US" sz="2000" b="1">
                <a:solidFill>
                  <a:srgbClr val="002060"/>
                </a:solidFill>
                <a:latin typeface="Lato" panose="020B0604020202020204" charset="0"/>
                <a:cs typeface="Calibri"/>
                <a:sym typeface="Calibri"/>
              </a:rPr>
              <a:t>Email: AzEDS Vendor Support </a:t>
            </a:r>
            <a:r>
              <a:rPr lang="en-US" sz="2000" b="1">
                <a:solidFill>
                  <a:srgbClr val="002060"/>
                </a:solidFill>
                <a:latin typeface="Lato" panose="020B0604020202020204" charset="0"/>
                <a:cs typeface="Calibri"/>
                <a:sym typeface="Calibri"/>
                <a:hlinkClick r:id="rId3"/>
              </a:rPr>
              <a:t>AzEDSVendorSupport@azed.gov</a:t>
            </a:r>
            <a:endParaRPr lang="en-US" sz="2000" b="1">
              <a:solidFill>
                <a:srgbClr val="002060"/>
              </a:solidFill>
              <a:latin typeface="Lato" panose="020B0604020202020204" charset="0"/>
              <a:cs typeface="Calibri"/>
              <a:sym typeface="Calibri"/>
            </a:endParaRPr>
          </a:p>
          <a:p>
            <a:pPr marL="457200" indent="-457200">
              <a:lnSpc>
                <a:spcPct val="150000"/>
              </a:lnSpc>
              <a:buClrTx/>
              <a:buFont typeface="Arial" panose="020B0604020202020204" pitchFamily="34" charset="0"/>
              <a:buChar char="•"/>
            </a:pPr>
            <a:r>
              <a:rPr lang="en-US" sz="2000" b="1">
                <a:solidFill>
                  <a:srgbClr val="002060"/>
                </a:solidFill>
                <a:latin typeface="Lato"/>
                <a:ea typeface="Lato"/>
                <a:cs typeface="Calibri"/>
                <a:sym typeface="Calibri"/>
              </a:rPr>
              <a:t>Next Vendor Meeting scheduled February 14, 2023. </a:t>
            </a:r>
          </a:p>
          <a:p>
            <a:pPr marL="457200" indent="-457200">
              <a:lnSpc>
                <a:spcPct val="150000"/>
              </a:lnSpc>
              <a:buClrTx/>
              <a:buFont typeface="Arial" panose="020B0604020202020204" pitchFamily="34" charset="0"/>
              <a:buChar char="•"/>
            </a:pPr>
            <a:endParaRPr lang="en-US" sz="2000" b="1">
              <a:solidFill>
                <a:srgbClr val="002060"/>
              </a:solidFill>
              <a:latin typeface="Lato"/>
              <a:ea typeface="Lato"/>
              <a:cs typeface="Calibri"/>
            </a:endParaRPr>
          </a:p>
          <a:p>
            <a:pPr>
              <a:lnSpc>
                <a:spcPct val="150000"/>
              </a:lnSpc>
              <a:buClrTx/>
            </a:pPr>
            <a:endParaRPr lang="en-US" sz="1600" b="1">
              <a:solidFill>
                <a:srgbClr val="002060"/>
              </a:solidFill>
              <a:latin typeface="Lato" panose="020B0604020202020204" charset="0"/>
              <a:cs typeface="Calibri"/>
              <a:sym typeface="Calibri"/>
            </a:endParaRPr>
          </a:p>
          <a:p>
            <a:pPr marL="1200150" lvl="1" indent="-457200">
              <a:lnSpc>
                <a:spcPct val="150000"/>
              </a:lnSpc>
              <a:buClrTx/>
              <a:buFont typeface="Arial" panose="020B0604020202020204" pitchFamily="34" charset="0"/>
              <a:buChar char="•"/>
            </a:pPr>
            <a:endParaRPr lang="en-US" sz="1600" b="1">
              <a:solidFill>
                <a:srgbClr val="002060"/>
              </a:solidFill>
              <a:latin typeface="Lato" panose="020B0604020202020204" charset="0"/>
              <a:cs typeface="Calibri"/>
              <a:sym typeface="Calibri"/>
            </a:endParaRPr>
          </a:p>
          <a:p>
            <a:pPr marL="1600200" lvl="2" indent="-457200">
              <a:lnSpc>
                <a:spcPct val="150000"/>
              </a:lnSpc>
              <a:buClrTx/>
            </a:pPr>
            <a:endParaRPr lang="en-US" sz="1200" b="1">
              <a:solidFill>
                <a:srgbClr val="002060"/>
              </a:solidFill>
              <a:latin typeface="Lato" panose="020B0604020202020204" charset="0"/>
              <a:cs typeface="Calibri"/>
              <a:sym typeface="Calibri"/>
            </a:endParaRPr>
          </a:p>
          <a:p>
            <a:pPr marL="457200" indent="-457200">
              <a:lnSpc>
                <a:spcPct val="150000"/>
              </a:lnSpc>
              <a:buClrTx/>
              <a:buFont typeface="Arial" panose="020B0604020202020204" pitchFamily="34" charset="0"/>
              <a:buChar char="•"/>
            </a:pPr>
            <a:endParaRPr lang="en-US" b="1"/>
          </a:p>
        </p:txBody>
      </p:sp>
    </p:spTree>
    <p:extLst>
      <p:ext uri="{BB962C8B-B14F-4D97-AF65-F5344CB8AC3E}">
        <p14:creationId xmlns:p14="http://schemas.microsoft.com/office/powerpoint/2010/main" val="148160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968922"/>
            <a:ext cx="8229600" cy="101753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endParaRPr lang="en-US" b="1"/>
          </a:p>
        </p:txBody>
      </p:sp>
      <p:pic>
        <p:nvPicPr>
          <p:cNvPr id="3" name="Picture 2" descr="A picture containing indoor, toaster, sitting, table&#10;&#10;Description automatically generated">
            <a:extLst>
              <a:ext uri="{FF2B5EF4-FFF2-40B4-BE49-F238E27FC236}">
                <a16:creationId xmlns:a16="http://schemas.microsoft.com/office/drawing/2014/main" id="{9BD19C0C-7431-4F95-9410-088E214224E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5000" y="1452562"/>
            <a:ext cx="5334000" cy="2238375"/>
          </a:xfrm>
          <a:prstGeom prst="rect">
            <a:avLst/>
          </a:prstGeom>
        </p:spPr>
      </p:pic>
    </p:spTree>
    <p:extLst>
      <p:ext uri="{BB962C8B-B14F-4D97-AF65-F5344CB8AC3E}">
        <p14:creationId xmlns:p14="http://schemas.microsoft.com/office/powerpoint/2010/main" val="203089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6EFA0-D530-4C02-9B0E-9D1CBC3D40C4}"/>
              </a:ext>
            </a:extLst>
          </p:cNvPr>
          <p:cNvSpPr>
            <a:spLocks noGrp="1"/>
          </p:cNvSpPr>
          <p:nvPr>
            <p:ph type="sldNum" idx="12"/>
          </p:nvPr>
        </p:nvSpPr>
        <p:spPr>
          <a:xfrm>
            <a:off x="7086600" y="4848709"/>
            <a:ext cx="2057400" cy="273844"/>
          </a:xfrm>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3" name="TextBox 2">
            <a:extLst>
              <a:ext uri="{FF2B5EF4-FFF2-40B4-BE49-F238E27FC236}">
                <a16:creationId xmlns:a16="http://schemas.microsoft.com/office/drawing/2014/main" id="{578DDFD5-FE32-4001-B9D4-691E48B270C7}"/>
              </a:ext>
            </a:extLst>
          </p:cNvPr>
          <p:cNvSpPr txBox="1"/>
          <p:nvPr/>
        </p:nvSpPr>
        <p:spPr>
          <a:xfrm>
            <a:off x="619432" y="1612490"/>
            <a:ext cx="7944465" cy="2031325"/>
          </a:xfrm>
          <a:prstGeom prst="rect">
            <a:avLst/>
          </a:prstGeom>
          <a:noFill/>
        </p:spPr>
        <p:txBody>
          <a:bodyPr wrap="square" rtlCol="0">
            <a:spAutoFit/>
          </a:bodyPr>
          <a:lstStyle/>
          <a:p>
            <a:endParaRPr lang="en-US">
              <a:solidFill>
                <a:srgbClr val="FCAF17"/>
              </a:solidFill>
            </a:endParaRPr>
          </a:p>
          <a:p>
            <a:endParaRPr lang="en-US">
              <a:solidFill>
                <a:srgbClr val="FCAF17"/>
              </a:solidFill>
            </a:endParaRPr>
          </a:p>
          <a:p>
            <a:endParaRPr lang="en-US">
              <a:solidFill>
                <a:srgbClr val="FCAF17"/>
              </a:solidFill>
            </a:endParaRPr>
          </a:p>
          <a:p>
            <a:endParaRPr lang="en-US">
              <a:solidFill>
                <a:srgbClr val="FCAF17"/>
              </a:solidFill>
            </a:endParaRPr>
          </a:p>
          <a:p>
            <a:pPr algn="ctr"/>
            <a:r>
              <a:rPr lang="en-US" sz="2800" b="1">
                <a:solidFill>
                  <a:srgbClr val="FCAF17"/>
                </a:solidFill>
              </a:rPr>
              <a:t>Thank You</a:t>
            </a:r>
            <a:endParaRPr lang="en-US">
              <a:solidFill>
                <a:srgbClr val="FCAF17"/>
              </a:solidFill>
            </a:endParaRPr>
          </a:p>
          <a:p>
            <a:endParaRPr lang="en-US">
              <a:solidFill>
                <a:srgbClr val="FCAF17"/>
              </a:solidFill>
            </a:endParaRPr>
          </a:p>
          <a:p>
            <a:endParaRPr lang="en-US">
              <a:solidFill>
                <a:srgbClr val="FCAF17"/>
              </a:solidFill>
            </a:endParaRPr>
          </a:p>
          <a:p>
            <a:endParaRPr lang="en-US">
              <a:solidFill>
                <a:srgbClr val="FCAF17"/>
              </a:solidFill>
            </a:endParaRPr>
          </a:p>
        </p:txBody>
      </p:sp>
    </p:spTree>
    <p:extLst>
      <p:ext uri="{BB962C8B-B14F-4D97-AF65-F5344CB8AC3E}">
        <p14:creationId xmlns:p14="http://schemas.microsoft.com/office/powerpoint/2010/main" val="235917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B0B83-333E-4D9C-A435-192F29193FB0}"/>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4" name="TextBox 3">
            <a:extLst>
              <a:ext uri="{FF2B5EF4-FFF2-40B4-BE49-F238E27FC236}">
                <a16:creationId xmlns:a16="http://schemas.microsoft.com/office/drawing/2014/main" id="{DABC2B94-4F02-4043-B3D8-D3F8CBEE8FE7}"/>
              </a:ext>
            </a:extLst>
          </p:cNvPr>
          <p:cNvSpPr txBox="1"/>
          <p:nvPr/>
        </p:nvSpPr>
        <p:spPr>
          <a:xfrm>
            <a:off x="312546" y="234230"/>
            <a:ext cx="8769532" cy="523220"/>
          </a:xfrm>
          <a:prstGeom prst="rect">
            <a:avLst/>
          </a:prstGeom>
          <a:noFill/>
        </p:spPr>
        <p:txBody>
          <a:bodyPr wrap="square" rtlCol="0">
            <a:spAutoFit/>
          </a:bodyPr>
          <a:lstStyle/>
          <a:p>
            <a:pPr algn="ctr"/>
            <a:r>
              <a:rPr lang="en-US" sz="2800" b="1">
                <a:solidFill>
                  <a:schemeClr val="accent4"/>
                </a:solidFill>
              </a:rPr>
              <a:t>Agenda</a:t>
            </a:r>
          </a:p>
        </p:txBody>
      </p:sp>
      <p:sp>
        <p:nvSpPr>
          <p:cNvPr id="9" name="TextBox 8">
            <a:extLst>
              <a:ext uri="{FF2B5EF4-FFF2-40B4-BE49-F238E27FC236}">
                <a16:creationId xmlns:a16="http://schemas.microsoft.com/office/drawing/2014/main" id="{724D2634-DD4A-4B03-B21A-CC5A79F151C1}"/>
              </a:ext>
            </a:extLst>
          </p:cNvPr>
          <p:cNvSpPr txBox="1"/>
          <p:nvPr/>
        </p:nvSpPr>
        <p:spPr>
          <a:xfrm>
            <a:off x="312546" y="845243"/>
            <a:ext cx="7891441" cy="4008213"/>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2000" b="1" dirty="0">
                <a:solidFill>
                  <a:srgbClr val="002060"/>
                </a:solidFill>
                <a:latin typeface="Lato"/>
                <a:ea typeface="Lato"/>
                <a:cs typeface="Lato"/>
              </a:rPr>
              <a:t>School Finance</a:t>
            </a:r>
            <a:r>
              <a:rPr lang="en-US" sz="2000" b="1" dirty="0">
                <a:solidFill>
                  <a:srgbClr val="002060"/>
                </a:solidFill>
                <a:effectLst/>
                <a:latin typeface="Lato"/>
                <a:ea typeface="Lato"/>
                <a:cs typeface="Lato"/>
              </a:rPr>
              <a:t> Items (FY2023)</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rgbClr val="002060"/>
                </a:solidFill>
                <a:latin typeface="Lato"/>
                <a:ea typeface="Lato"/>
                <a:cs typeface="Lato"/>
              </a:rPr>
              <a:t>CTED ACE Requirements</a:t>
            </a:r>
            <a:endParaRPr lang="en-US" sz="1600" dirty="0">
              <a:solidFill>
                <a:srgbClr val="002060"/>
              </a:solidFill>
              <a:effectLst/>
              <a:latin typeface="Lato"/>
              <a:ea typeface="Lato"/>
              <a:cs typeface="Lato"/>
            </a:endParaRPr>
          </a:p>
          <a:p>
            <a:pPr marL="742950" lvl="1" indent="-285750">
              <a:lnSpc>
                <a:spcPct val="107000"/>
              </a:lnSpc>
              <a:buFont typeface="Courier New" panose="02070309020205020404" pitchFamily="49" charset="0"/>
              <a:buChar char="o"/>
            </a:pPr>
            <a:r>
              <a:rPr lang="en-US" sz="1600" dirty="0">
                <a:solidFill>
                  <a:srgbClr val="002060"/>
                </a:solidFill>
                <a:latin typeface="Lato"/>
                <a:ea typeface="Lato"/>
                <a:cs typeface="Lato"/>
              </a:rPr>
              <a:t>PCCP Aggregation</a:t>
            </a:r>
          </a:p>
          <a:p>
            <a:pPr marL="0" marR="0">
              <a:lnSpc>
                <a:spcPct val="107000"/>
              </a:lnSpc>
              <a:spcBef>
                <a:spcPts val="0"/>
              </a:spcBef>
              <a:spcAft>
                <a:spcPts val="800"/>
              </a:spcAft>
            </a:pPr>
            <a:r>
              <a:rPr lang="en-US" sz="2000" b="1" dirty="0">
                <a:solidFill>
                  <a:srgbClr val="002060"/>
                </a:solidFill>
                <a:effectLst/>
                <a:latin typeface="Lato"/>
                <a:ea typeface="Lato"/>
                <a:cs typeface="Lato"/>
              </a:rPr>
              <a:t>ESS Items</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rgbClr val="002060"/>
                </a:solidFill>
                <a:effectLst/>
                <a:latin typeface="Lato"/>
                <a:ea typeface="Lato"/>
                <a:cs typeface="Lato"/>
              </a:rPr>
              <a:t>ESS API Items</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rgbClr val="002060"/>
                </a:solidFill>
                <a:latin typeface="Lato"/>
                <a:ea typeface="Lato"/>
                <a:cs typeface="Lato"/>
              </a:rPr>
              <a:t>Collecting Firearms data</a:t>
            </a:r>
            <a:endParaRPr lang="en-US" sz="1600" dirty="0">
              <a:solidFill>
                <a:srgbClr val="002060"/>
              </a:solidFill>
              <a:effectLst/>
              <a:latin typeface="Lato"/>
              <a:ea typeface="Lato"/>
              <a:cs typeface="Lato"/>
            </a:endParaRPr>
          </a:p>
          <a:p>
            <a:pPr marL="0" marR="0">
              <a:lnSpc>
                <a:spcPct val="107000"/>
              </a:lnSpc>
              <a:spcBef>
                <a:spcPts val="0"/>
              </a:spcBef>
              <a:spcAft>
                <a:spcPts val="800"/>
              </a:spcAft>
            </a:pPr>
            <a:r>
              <a:rPr lang="en-US" sz="2000" b="1" dirty="0">
                <a:solidFill>
                  <a:srgbClr val="002060"/>
                </a:solidFill>
                <a:latin typeface="Lato"/>
                <a:ea typeface="Lato"/>
                <a:cs typeface="Lato"/>
              </a:rPr>
              <a:t>Office of Indian Education</a:t>
            </a:r>
            <a:r>
              <a:rPr lang="en-US" sz="2000" b="1" dirty="0">
                <a:solidFill>
                  <a:srgbClr val="002060"/>
                </a:solidFill>
                <a:effectLst/>
                <a:latin typeface="Lato"/>
                <a:ea typeface="Lato"/>
                <a:cs typeface="Lato"/>
              </a:rPr>
              <a:t> Items</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rgbClr val="002060"/>
                </a:solidFill>
                <a:latin typeface="Lato"/>
                <a:ea typeface="Lato"/>
                <a:cs typeface="Lato"/>
              </a:rPr>
              <a:t>Tribal Affiliation</a:t>
            </a:r>
            <a:endParaRPr lang="en-US" sz="1600" dirty="0">
              <a:solidFill>
                <a:srgbClr val="002060"/>
              </a:solidFill>
              <a:effectLst/>
              <a:latin typeface="Lato"/>
              <a:ea typeface="Lato"/>
              <a:cs typeface="Lato"/>
            </a:endParaRPr>
          </a:p>
          <a:p>
            <a:pPr marL="0" marR="0">
              <a:lnSpc>
                <a:spcPct val="107000"/>
              </a:lnSpc>
              <a:spcBef>
                <a:spcPts val="0"/>
              </a:spcBef>
              <a:spcAft>
                <a:spcPts val="800"/>
              </a:spcAft>
            </a:pPr>
            <a:r>
              <a:rPr lang="en-US" sz="2000" b="1" dirty="0">
                <a:solidFill>
                  <a:srgbClr val="002060"/>
                </a:solidFill>
                <a:latin typeface="Lato"/>
                <a:ea typeface="Lato"/>
                <a:cs typeface="Lato"/>
              </a:rPr>
              <a:t>21</a:t>
            </a:r>
            <a:r>
              <a:rPr lang="en-US" sz="2000" b="1" baseline="30000" dirty="0">
                <a:solidFill>
                  <a:srgbClr val="002060"/>
                </a:solidFill>
                <a:latin typeface="Lato"/>
                <a:ea typeface="Lato"/>
                <a:cs typeface="Lato"/>
              </a:rPr>
              <a:t>st</a:t>
            </a:r>
            <a:r>
              <a:rPr lang="en-US" sz="2000" b="1" dirty="0">
                <a:solidFill>
                  <a:srgbClr val="002060"/>
                </a:solidFill>
                <a:latin typeface="Lato"/>
                <a:ea typeface="Lato"/>
                <a:cs typeface="Lato"/>
              </a:rPr>
              <a:t> CCLC</a:t>
            </a:r>
            <a:endParaRPr lang="en-US" sz="2000" b="1" dirty="0">
              <a:solidFill>
                <a:srgbClr val="002060"/>
              </a:solidFill>
              <a:effectLst/>
              <a:latin typeface="Lato"/>
              <a:ea typeface="Lato"/>
              <a:cs typeface="Lato"/>
            </a:endParaRPr>
          </a:p>
          <a:p>
            <a:pPr marL="742950" marR="0" lvl="1" indent="-285750">
              <a:lnSpc>
                <a:spcPct val="107000"/>
              </a:lnSpc>
              <a:spcBef>
                <a:spcPts val="0"/>
              </a:spcBef>
              <a:spcAft>
                <a:spcPts val="0"/>
              </a:spcAft>
              <a:buFont typeface="Courier New" panose="02070309020205020404" pitchFamily="49" charset="0"/>
              <a:buChar char="o"/>
            </a:pPr>
            <a:r>
              <a:rPr lang="en-US" sz="1600" dirty="0">
                <a:solidFill>
                  <a:srgbClr val="002060"/>
                </a:solidFill>
                <a:effectLst/>
                <a:latin typeface="Lato"/>
                <a:ea typeface="Lato"/>
                <a:cs typeface="Lato"/>
              </a:rPr>
              <a:t>Survey Model for 21</a:t>
            </a:r>
            <a:r>
              <a:rPr lang="en-US" sz="1600" baseline="30000" dirty="0">
                <a:solidFill>
                  <a:srgbClr val="002060"/>
                </a:solidFill>
                <a:effectLst/>
                <a:latin typeface="Lato"/>
                <a:ea typeface="Lato"/>
                <a:cs typeface="Lato"/>
              </a:rPr>
              <a:t>st</a:t>
            </a:r>
            <a:r>
              <a:rPr lang="en-US" sz="1600" dirty="0">
                <a:solidFill>
                  <a:srgbClr val="002060"/>
                </a:solidFill>
                <a:effectLst/>
                <a:latin typeface="Lato"/>
                <a:ea typeface="Lato"/>
                <a:cs typeface="Lato"/>
              </a:rPr>
              <a:t> CCLC</a:t>
            </a:r>
          </a:p>
          <a:p>
            <a:pPr marL="742950" marR="0" lvl="1" indent="-285750">
              <a:lnSpc>
                <a:spcPct val="107000"/>
              </a:lnSpc>
              <a:spcBef>
                <a:spcPts val="0"/>
              </a:spcBef>
              <a:spcAft>
                <a:spcPts val="800"/>
              </a:spcAft>
              <a:buFont typeface="Courier New" panose="02070309020205020404" pitchFamily="49" charset="0"/>
              <a:buChar char="o"/>
            </a:pPr>
            <a:r>
              <a:rPr lang="en-US" sz="1600" dirty="0">
                <a:solidFill>
                  <a:srgbClr val="002060"/>
                </a:solidFill>
                <a:effectLst/>
                <a:latin typeface="Lato"/>
                <a:ea typeface="Lato"/>
                <a:cs typeface="Lato"/>
              </a:rPr>
              <a:t>Collecting Discipline data for 21</a:t>
            </a:r>
            <a:r>
              <a:rPr lang="en-US" sz="1600" baseline="30000" dirty="0">
                <a:solidFill>
                  <a:srgbClr val="002060"/>
                </a:solidFill>
                <a:effectLst/>
                <a:latin typeface="Lato"/>
                <a:ea typeface="Lato"/>
                <a:cs typeface="Lato"/>
              </a:rPr>
              <a:t>st</a:t>
            </a:r>
            <a:r>
              <a:rPr lang="en-US" sz="1600" dirty="0">
                <a:solidFill>
                  <a:srgbClr val="002060"/>
                </a:solidFill>
                <a:effectLst/>
                <a:latin typeface="Lato"/>
                <a:ea typeface="Lato"/>
                <a:cs typeface="Lato"/>
              </a:rPr>
              <a:t> CCLC</a:t>
            </a:r>
          </a:p>
          <a:p>
            <a:pPr marL="742950" marR="0" lvl="1" indent="-285750">
              <a:lnSpc>
                <a:spcPct val="107000"/>
              </a:lnSpc>
              <a:spcBef>
                <a:spcPts val="0"/>
              </a:spcBef>
              <a:spcAft>
                <a:spcPts val="800"/>
              </a:spcAft>
              <a:buFont typeface="Courier New" panose="02070309020205020404" pitchFamily="49" charset="0"/>
              <a:buChar char="o"/>
            </a:pPr>
            <a:endParaRPr lang="en-US" sz="1600">
              <a:solidFill>
                <a:srgbClr val="00206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4900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B0B83-333E-4D9C-A435-192F29193FB0}"/>
              </a:ext>
            </a:extLst>
          </p:cNvPr>
          <p:cNvSpPr>
            <a:spLocks noGrp="1"/>
          </p:cNvSpPr>
          <p:nvPr>
            <p:ph type="sldNum" idx="12"/>
          </p:nvPr>
        </p:nvSpPr>
        <p:spPr/>
        <p:txBody>
          <a:bodyPr/>
          <a:lstStyle/>
          <a:p>
            <a:fld id="{00000000-1234-1234-1234-123412341234}" type="slidenum">
              <a:rPr lang="en-US" smtClean="0"/>
              <a:pPr/>
              <a:t>3</a:t>
            </a:fld>
            <a:endParaRPr lang="en-US"/>
          </a:p>
        </p:txBody>
      </p:sp>
      <p:sp>
        <p:nvSpPr>
          <p:cNvPr id="4" name="TextBox 3">
            <a:extLst>
              <a:ext uri="{FF2B5EF4-FFF2-40B4-BE49-F238E27FC236}">
                <a16:creationId xmlns:a16="http://schemas.microsoft.com/office/drawing/2014/main" id="{DABC2B94-4F02-4043-B3D8-D3F8CBEE8FE7}"/>
              </a:ext>
            </a:extLst>
          </p:cNvPr>
          <p:cNvSpPr txBox="1"/>
          <p:nvPr/>
        </p:nvSpPr>
        <p:spPr>
          <a:xfrm>
            <a:off x="312546" y="234230"/>
            <a:ext cx="8769532" cy="523220"/>
          </a:xfrm>
          <a:prstGeom prst="rect">
            <a:avLst/>
          </a:prstGeom>
          <a:noFill/>
        </p:spPr>
        <p:txBody>
          <a:bodyPr wrap="square" rtlCol="0">
            <a:spAutoFit/>
          </a:bodyPr>
          <a:lstStyle/>
          <a:p>
            <a:pPr algn="ctr"/>
            <a:r>
              <a:rPr lang="en-US" sz="2800" b="1">
                <a:solidFill>
                  <a:schemeClr val="accent4"/>
                </a:solidFill>
              </a:rPr>
              <a:t>Agenda Continued</a:t>
            </a:r>
          </a:p>
        </p:txBody>
      </p:sp>
      <p:sp>
        <p:nvSpPr>
          <p:cNvPr id="9" name="TextBox 8">
            <a:extLst>
              <a:ext uri="{FF2B5EF4-FFF2-40B4-BE49-F238E27FC236}">
                <a16:creationId xmlns:a16="http://schemas.microsoft.com/office/drawing/2014/main" id="{724D2634-DD4A-4B03-B21A-CC5A79F151C1}"/>
              </a:ext>
            </a:extLst>
          </p:cNvPr>
          <p:cNvSpPr txBox="1"/>
          <p:nvPr/>
        </p:nvSpPr>
        <p:spPr>
          <a:xfrm>
            <a:off x="550751" y="906716"/>
            <a:ext cx="7891441" cy="3712748"/>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2000" b="1">
                <a:solidFill>
                  <a:srgbClr val="002060"/>
                </a:solidFill>
                <a:latin typeface="Lato"/>
                <a:ea typeface="Lato"/>
                <a:cs typeface="Lato"/>
              </a:rPr>
              <a:t>General API</a:t>
            </a:r>
            <a:endParaRPr lang="en-US" sz="2000" b="1">
              <a:solidFill>
                <a:srgbClr val="002060"/>
              </a:solidFill>
              <a:effectLst/>
              <a:latin typeface="Lato"/>
              <a:ea typeface="Lato"/>
              <a:cs typeface="Lato"/>
            </a:endParaRPr>
          </a:p>
          <a:p>
            <a:pPr marL="742950" lvl="1" indent="-285750">
              <a:lnSpc>
                <a:spcPct val="107000"/>
              </a:lnSpc>
              <a:buFont typeface="Courier New" panose="02070309020205020404" pitchFamily="49" charset="0"/>
              <a:buChar char="o"/>
            </a:pPr>
            <a:r>
              <a:rPr lang="en-US" sz="1600" err="1">
                <a:solidFill>
                  <a:srgbClr val="002060"/>
                </a:solidFill>
                <a:latin typeface="Lato"/>
                <a:ea typeface="Lato"/>
                <a:cs typeface="Lato"/>
              </a:rPr>
              <a:t>AzEDS</a:t>
            </a:r>
            <a:r>
              <a:rPr lang="en-US" sz="1600">
                <a:solidFill>
                  <a:srgbClr val="002060"/>
                </a:solidFill>
                <a:latin typeface="Lato"/>
                <a:ea typeface="Lato"/>
                <a:cs typeface="Lato"/>
              </a:rPr>
              <a:t> Student Identity for 915s</a:t>
            </a:r>
          </a:p>
          <a:p>
            <a:pPr marL="742950" marR="0" lvl="1" indent="-285750">
              <a:lnSpc>
                <a:spcPct val="107000"/>
              </a:lnSpc>
              <a:spcBef>
                <a:spcPts val="0"/>
              </a:spcBef>
              <a:spcAft>
                <a:spcPts val="0"/>
              </a:spcAft>
              <a:buFont typeface="Courier New" panose="02070309020205020404" pitchFamily="49" charset="0"/>
              <a:buChar char="o"/>
            </a:pPr>
            <a:r>
              <a:rPr lang="en-US" sz="1600">
                <a:solidFill>
                  <a:srgbClr val="002060"/>
                </a:solidFill>
                <a:latin typeface="Lato"/>
                <a:ea typeface="Lato"/>
                <a:cs typeface="Lato"/>
              </a:rPr>
              <a:t>Looking at collecting demographic information at District Level</a:t>
            </a:r>
            <a:endParaRPr lang="en-US">
              <a:latin typeface="Lato"/>
              <a:ea typeface="Lato"/>
              <a:cs typeface="Lato"/>
            </a:endParaRPr>
          </a:p>
          <a:p>
            <a:pPr marL="0" marR="0">
              <a:lnSpc>
                <a:spcPct val="107000"/>
              </a:lnSpc>
              <a:spcBef>
                <a:spcPts val="0"/>
              </a:spcBef>
              <a:spcAft>
                <a:spcPts val="800"/>
              </a:spcAft>
            </a:pPr>
            <a:endParaRPr lang="en-US" sz="2000" b="1">
              <a:solidFill>
                <a:srgbClr val="002060"/>
              </a:solidFill>
              <a:latin typeface="Lato" panose="020F0502020204030203" pitchFamily="34" charset="0"/>
              <a:ea typeface="Lato" panose="020F0502020204030203" pitchFamily="34" charset="0"/>
              <a:cs typeface="Lato" panose="020F0502020204030203" pitchFamily="34" charset="0"/>
            </a:endParaRPr>
          </a:p>
          <a:p>
            <a:pPr marL="0" marR="0">
              <a:lnSpc>
                <a:spcPct val="107000"/>
              </a:lnSpc>
              <a:spcBef>
                <a:spcPts val="0"/>
              </a:spcBef>
              <a:spcAft>
                <a:spcPts val="800"/>
              </a:spcAft>
            </a:pPr>
            <a:r>
              <a:rPr lang="en-US" sz="2000" b="1">
                <a:solidFill>
                  <a:srgbClr val="002060"/>
                </a:solidFill>
                <a:latin typeface="Lato"/>
                <a:ea typeface="Lato"/>
                <a:cs typeface="Lato"/>
              </a:rPr>
              <a:t>API Descriptor Changes</a:t>
            </a:r>
            <a:endParaRPr lang="en-US" sz="2000" b="1">
              <a:solidFill>
                <a:srgbClr val="002060"/>
              </a:solidFill>
              <a:effectLst/>
              <a:latin typeface="Lato"/>
              <a:ea typeface="Lato"/>
              <a:cs typeface="Lato"/>
            </a:endParaRPr>
          </a:p>
          <a:p>
            <a:pPr marL="742950" marR="0" lvl="1" indent="-285750">
              <a:lnSpc>
                <a:spcPct val="107000"/>
              </a:lnSpc>
              <a:spcBef>
                <a:spcPts val="0"/>
              </a:spcBef>
              <a:spcAft>
                <a:spcPts val="0"/>
              </a:spcAft>
              <a:buFont typeface="Courier New" panose="02070309020205020404" pitchFamily="49" charset="0"/>
              <a:buChar char="o"/>
            </a:pPr>
            <a:r>
              <a:rPr lang="en-US" sz="1600">
                <a:solidFill>
                  <a:srgbClr val="002060"/>
                </a:solidFill>
                <a:latin typeface="Lato"/>
                <a:ea typeface="Lato"/>
                <a:cs typeface="Lato"/>
              </a:rPr>
              <a:t>Collecting New Program Code “L” for Program Need</a:t>
            </a:r>
          </a:p>
          <a:p>
            <a:pPr marL="742950" lvl="1" indent="-285750">
              <a:lnSpc>
                <a:spcPct val="107000"/>
              </a:lnSpc>
              <a:buFont typeface="Courier New" panose="02070309020205020404" pitchFamily="49" charset="0"/>
              <a:buChar char="o"/>
            </a:pPr>
            <a:r>
              <a:rPr lang="en-US" sz="1600">
                <a:solidFill>
                  <a:srgbClr val="002060"/>
                </a:solidFill>
                <a:latin typeface="Lato"/>
                <a:ea typeface="Lato"/>
                <a:cs typeface="Lato"/>
              </a:rPr>
              <a:t>New codes will be available for Discipline Data </a:t>
            </a:r>
            <a:endParaRPr lang="en-US" sz="160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lvl="1" indent="-285750">
              <a:lnSpc>
                <a:spcPct val="107000"/>
              </a:lnSpc>
              <a:buFont typeface="Courier New" panose="02070309020205020404" pitchFamily="49" charset="0"/>
              <a:buChar char="o"/>
            </a:pPr>
            <a:endParaRPr lang="en-US" sz="160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marR="0" lvl="1" indent="-285750">
              <a:lnSpc>
                <a:spcPct val="107000"/>
              </a:lnSpc>
              <a:spcBef>
                <a:spcPts val="0"/>
              </a:spcBef>
              <a:spcAft>
                <a:spcPts val="0"/>
              </a:spcAft>
              <a:buFont typeface="Courier New" panose="02070309020205020404" pitchFamily="49" charset="0"/>
              <a:buChar char="o"/>
            </a:pPr>
            <a:endParaRPr lang="en-US" sz="1600">
              <a:solidFill>
                <a:srgbClr val="002060"/>
              </a:solidFill>
              <a:latin typeface="Lato" panose="020F0502020204030203" pitchFamily="34" charset="0"/>
              <a:ea typeface="Lato" panose="020F0502020204030203" pitchFamily="34" charset="0"/>
              <a:cs typeface="Lato" panose="020F0502020204030203" pitchFamily="34" charset="0"/>
            </a:endParaRPr>
          </a:p>
          <a:p>
            <a:pPr marL="0" marR="0">
              <a:lnSpc>
                <a:spcPct val="107000"/>
              </a:lnSpc>
              <a:spcBef>
                <a:spcPts val="0"/>
              </a:spcBef>
              <a:spcAft>
                <a:spcPts val="800"/>
              </a:spcAft>
            </a:pPr>
            <a:r>
              <a:rPr lang="en-US" sz="2000" b="1">
                <a:solidFill>
                  <a:srgbClr val="002060"/>
                </a:solidFill>
                <a:latin typeface="Lato"/>
                <a:ea typeface="Lato"/>
                <a:cs typeface="Lato"/>
              </a:rPr>
              <a:t>EDFI API Version</a:t>
            </a:r>
            <a:endParaRPr lang="en-US" sz="2000" b="1">
              <a:solidFill>
                <a:srgbClr val="002060"/>
              </a:solidFill>
              <a:effectLst/>
              <a:latin typeface="Lato"/>
              <a:ea typeface="Lato"/>
              <a:cs typeface="Lato"/>
            </a:endParaRPr>
          </a:p>
          <a:p>
            <a:pPr marL="457200" marR="0" lvl="1">
              <a:lnSpc>
                <a:spcPct val="107000"/>
              </a:lnSpc>
              <a:spcBef>
                <a:spcPts val="0"/>
              </a:spcBef>
              <a:spcAft>
                <a:spcPts val="0"/>
              </a:spcAft>
            </a:pPr>
            <a:r>
              <a:rPr lang="en-US" sz="1600">
                <a:solidFill>
                  <a:srgbClr val="002060"/>
                </a:solidFill>
                <a:latin typeface="Lato"/>
                <a:ea typeface="Lato"/>
                <a:cs typeface="Lato"/>
              </a:rPr>
              <a:t>Looking at using EDFI Suite 3 </a:t>
            </a:r>
            <a:r>
              <a:rPr lang="en-US" sz="1600" b="1">
                <a:solidFill>
                  <a:srgbClr val="002060"/>
                </a:solidFill>
                <a:latin typeface="Lato"/>
                <a:ea typeface="Lato"/>
                <a:cs typeface="Lato"/>
              </a:rPr>
              <a:t>v6.0</a:t>
            </a:r>
            <a:r>
              <a:rPr lang="en-US" sz="1600">
                <a:solidFill>
                  <a:srgbClr val="002060"/>
                </a:solidFill>
                <a:latin typeface="Lato"/>
                <a:ea typeface="Lato"/>
                <a:cs typeface="Lato"/>
              </a:rPr>
              <a:t> and Aligned to </a:t>
            </a:r>
            <a:r>
              <a:rPr lang="en-US" sz="2000" b="0" i="0">
                <a:solidFill>
                  <a:srgbClr val="0D75BD"/>
                </a:solidFill>
                <a:effectLst/>
                <a:latin typeface="-apple-system"/>
                <a:hlinkClick r:id="rId2"/>
              </a:rPr>
              <a:t>Ed-Fi Data Standard v4.0-a</a:t>
            </a:r>
            <a:endParaRPr lang="en-US" sz="160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4413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lIns="91440" tIns="45720" rIns="91440" bIns="45720" anchor="t">
            <a:spAutoFit/>
          </a:bodyPr>
          <a:lstStyle/>
          <a:p>
            <a:pPr algn="ctr">
              <a:lnSpc>
                <a:spcPct val="90000"/>
              </a:lnSpc>
              <a:buClr>
                <a:srgbClr val="F1C232"/>
              </a:buClr>
              <a:buSzPts val="4000"/>
            </a:pPr>
            <a:r>
              <a:rPr lang="en-US" sz="2800" b="1">
                <a:solidFill>
                  <a:schemeClr val="accent4"/>
                </a:solidFill>
              </a:rPr>
              <a:t>School Finance </a:t>
            </a:r>
            <a:endParaRPr lang="en-US">
              <a:solidFill>
                <a:schemeClr val="accent4"/>
              </a:solidFill>
            </a:endParaRP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anchor="t">
            <a:normAutofit fontScale="92500"/>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2" indent="0">
              <a:lnSpc>
                <a:spcPct val="150000"/>
              </a:lnSpc>
              <a:buClrTx/>
              <a:buNone/>
            </a:pPr>
            <a:endParaRPr lang="en-US" sz="1600" b="1" i="0">
              <a:solidFill>
                <a:schemeClr val="accent1">
                  <a:lumMod val="50000"/>
                </a:schemeClr>
              </a:solidFill>
              <a:effectLst/>
              <a:latin typeface="Lato" panose="020F0502020204030203" pitchFamily="34" charset="0"/>
              <a:ea typeface="Lato" panose="020F0502020204030203" pitchFamily="34" charset="0"/>
              <a:cs typeface="Lato" panose="020F0502020204030203" pitchFamily="34" charset="0"/>
            </a:endParaRPr>
          </a:p>
          <a:p>
            <a:pPr marL="685800" lvl="2" indent="-285750">
              <a:lnSpc>
                <a:spcPct val="150000"/>
              </a:lnSpc>
              <a:buClrTx/>
            </a:pPr>
            <a:r>
              <a:rPr lang="en-US" sz="14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CTED API FY2023 midyear changes were pushed on July 28, 2022 to collect </a:t>
            </a:r>
          </a:p>
          <a:p>
            <a:pPr marL="1143000" lvl="3" indent="-285750">
              <a:lnSpc>
                <a:spcPct val="150000"/>
              </a:lnSpc>
              <a:buClrTx/>
            </a:pPr>
            <a:r>
              <a:rPr lang="en-US" sz="10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Total Planned Instructional Hours</a:t>
            </a:r>
          </a:p>
          <a:p>
            <a:pPr marL="1143000" lvl="3" indent="-285750">
              <a:lnSpc>
                <a:spcPct val="150000"/>
              </a:lnSpc>
              <a:buClrTx/>
            </a:pPr>
            <a:r>
              <a:rPr lang="en-US" sz="10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Total Community College Enrolled Credits</a:t>
            </a:r>
          </a:p>
          <a:p>
            <a:pPr marL="857250" lvl="3" indent="0">
              <a:lnSpc>
                <a:spcPct val="150000"/>
              </a:lnSpc>
              <a:buClrTx/>
              <a:buNone/>
            </a:pPr>
            <a:r>
              <a:rPr lang="en-US" sz="10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As part of the </a:t>
            </a:r>
            <a:r>
              <a:rPr lang="en-US" sz="1000" b="1" err="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StudentSchoolAssociation</a:t>
            </a:r>
            <a:endParaRPr lang="en-US" sz="10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endParaRPr>
          </a:p>
          <a:p>
            <a:pPr marL="685800" lvl="2" indent="-285750">
              <a:lnSpc>
                <a:spcPct val="150000"/>
              </a:lnSpc>
              <a:buClrTx/>
            </a:pPr>
            <a:r>
              <a:rPr lang="en-US" sz="14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CTED Integrity Rules were pushed to production and were marked as warnings</a:t>
            </a:r>
          </a:p>
          <a:p>
            <a:pPr marL="685800" lvl="2" indent="-285750">
              <a:lnSpc>
                <a:spcPct val="150000"/>
              </a:lnSpc>
              <a:buClrTx/>
            </a:pPr>
            <a:r>
              <a:rPr lang="en-US" sz="14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CTED ACE Changes deployment in December, funding on Instructional Hours/Enrolled Credits</a:t>
            </a:r>
          </a:p>
          <a:p>
            <a:pPr marL="400050" lvl="2" indent="0">
              <a:lnSpc>
                <a:spcPct val="150000"/>
              </a:lnSpc>
              <a:buClrTx/>
              <a:buNone/>
            </a:pPr>
            <a:r>
              <a:rPr lang="en-US" sz="14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School Finance Guidance:</a:t>
            </a:r>
          </a:p>
          <a:p>
            <a:pPr marL="685800" lvl="2" indent="-285750">
              <a:lnSpc>
                <a:spcPct val="150000"/>
              </a:lnSpc>
              <a:buClrTx/>
            </a:pPr>
            <a:r>
              <a:rPr lang="en-US" sz="14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CTED – Community College entities may submit Enrolled Credits or Instructional Hours if Credits are not provided for a given course</a:t>
            </a:r>
          </a:p>
          <a:p>
            <a:pPr marL="685800" lvl="2" indent="-285750">
              <a:lnSpc>
                <a:spcPct val="150000"/>
              </a:lnSpc>
              <a:buClrTx/>
            </a:pPr>
            <a:r>
              <a:rPr lang="en-US" sz="14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CTED – Satellite, Central Owned and Central Leased entities will only submit Instructional Hours.</a:t>
            </a:r>
          </a:p>
          <a:p>
            <a:pPr marL="685800" lvl="2" indent="-285750">
              <a:lnSpc>
                <a:spcPct val="150000"/>
              </a:lnSpc>
              <a:buClrTx/>
            </a:pPr>
            <a:r>
              <a:rPr lang="en-US" sz="14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rPr>
              <a:t>Non-CTED entities will not submit Enrolled Credits or Instructional Hours.</a:t>
            </a:r>
          </a:p>
          <a:p>
            <a:pPr marL="857250" lvl="2" indent="-457200">
              <a:lnSpc>
                <a:spcPct val="150000"/>
              </a:lnSpc>
              <a:buClrTx/>
              <a:buFont typeface="Wingdings" panose="05000000000000000000" pitchFamily="2" charset="2"/>
              <a:buChar char="q"/>
            </a:pPr>
            <a:endParaRPr lang="en-US" sz="16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110104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lIns="91440" tIns="45720" rIns="91440" bIns="45720" anchor="t">
            <a:spAutoFit/>
          </a:bodyPr>
          <a:lstStyle/>
          <a:p>
            <a:pPr algn="ctr">
              <a:lnSpc>
                <a:spcPct val="90000"/>
              </a:lnSpc>
              <a:buClr>
                <a:srgbClr val="F1C232"/>
              </a:buClr>
              <a:buSzPts val="4000"/>
            </a:pPr>
            <a:r>
              <a:rPr lang="en-US" sz="2800" b="1">
                <a:solidFill>
                  <a:schemeClr val="accent4"/>
                </a:solidFill>
              </a:rPr>
              <a:t>School Finance </a:t>
            </a:r>
            <a:endParaRPr lang="en-US">
              <a:solidFill>
                <a:schemeClr val="accent4"/>
              </a:solidFill>
            </a:endParaRP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lIns="91440" tIns="45720" rIns="91440" bIns="45720" anchor="t">
            <a:normAutofit fontScale="92500" lnSpcReduction="10000"/>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2" indent="0">
              <a:lnSpc>
                <a:spcPct val="150000"/>
              </a:lnSpc>
              <a:buClrTx/>
              <a:buNone/>
            </a:pPr>
            <a:endParaRPr lang="en-US" sz="1600" b="1" i="0">
              <a:solidFill>
                <a:schemeClr val="accent1">
                  <a:lumMod val="50000"/>
                </a:schemeClr>
              </a:solidFill>
              <a:effectLst/>
              <a:latin typeface="Lato" panose="020F0502020204030203" pitchFamily="34" charset="0"/>
              <a:ea typeface="Lato" panose="020F0502020204030203" pitchFamily="34" charset="0"/>
              <a:cs typeface="Lato" panose="020F0502020204030203" pitchFamily="34" charset="0"/>
            </a:endParaRPr>
          </a:p>
          <a:p>
            <a:pPr marL="685800" lvl="2" indent="-285750">
              <a:lnSpc>
                <a:spcPct val="150000"/>
              </a:lnSpc>
              <a:buClrTx/>
            </a:pPr>
            <a:r>
              <a:rPr lang="en-US" sz="1400" b="1" dirty="0">
                <a:solidFill>
                  <a:schemeClr val="accent1">
                    <a:lumMod val="50000"/>
                  </a:schemeClr>
                </a:solidFill>
                <a:latin typeface="Lato"/>
                <a:ea typeface="Lato"/>
                <a:cs typeface="Lato"/>
                <a:sym typeface="Calibri"/>
              </a:rPr>
              <a:t>PCCP Aggregation ("Concurrent Coursework" A.R.S. </a:t>
            </a:r>
            <a:r>
              <a:rPr lang="en-US" sz="1400" dirty="0">
                <a:ea typeface="+mn-lt"/>
                <a:cs typeface="+mn-lt"/>
                <a:sym typeface="Calibri"/>
              </a:rPr>
              <a:t>§</a:t>
            </a:r>
            <a:r>
              <a:rPr lang="en-US" sz="1400" b="1" dirty="0">
                <a:solidFill>
                  <a:schemeClr val="accent1">
                    <a:lumMod val="50000"/>
                  </a:schemeClr>
                </a:solidFill>
                <a:latin typeface="Lato"/>
                <a:ea typeface="Lato"/>
                <a:cs typeface="Lato"/>
                <a:sym typeface="Calibri"/>
              </a:rPr>
              <a:t> 15-901.07) scheduled for FY2023. </a:t>
            </a:r>
            <a:endParaRPr lang="en-US" sz="14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marL="685800" lvl="2" indent="-285750">
              <a:lnSpc>
                <a:spcPct val="150000"/>
              </a:lnSpc>
              <a:buClrTx/>
            </a:pPr>
            <a:r>
              <a:rPr lang="en-US" sz="1400" b="1" dirty="0">
                <a:solidFill>
                  <a:schemeClr val="accent1">
                    <a:lumMod val="50000"/>
                  </a:schemeClr>
                </a:solidFill>
                <a:latin typeface="Lato"/>
                <a:ea typeface="Lato"/>
                <a:cs typeface="Lato"/>
              </a:rPr>
              <a:t>Membership Data will include:</a:t>
            </a:r>
            <a:endParaRPr lang="en-US" sz="14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lvl="2">
              <a:lnSpc>
                <a:spcPct val="150000"/>
              </a:lnSpc>
              <a:buClrTx/>
            </a:pPr>
            <a:r>
              <a:rPr lang="en-US" sz="1400" b="1" dirty="0">
                <a:solidFill>
                  <a:schemeClr val="accent1">
                    <a:lumMod val="50000"/>
                  </a:schemeClr>
                </a:solidFill>
                <a:latin typeface="Lato"/>
                <a:ea typeface="Lato"/>
                <a:cs typeface="Lato"/>
              </a:rPr>
              <a:t>Community college or ABOR university will be submitted as the school id</a:t>
            </a:r>
            <a:endParaRPr lang="en-US" sz="14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lvl="2">
              <a:lnSpc>
                <a:spcPct val="150000"/>
              </a:lnSpc>
              <a:buClrTx/>
            </a:pPr>
            <a:r>
              <a:rPr lang="en-US" sz="1400" b="1" dirty="0">
                <a:solidFill>
                  <a:schemeClr val="accent1">
                    <a:lumMod val="50000"/>
                  </a:schemeClr>
                </a:solidFill>
                <a:latin typeface="Lato"/>
                <a:ea typeface="Lato"/>
                <a:cs typeface="Lato"/>
              </a:rPr>
              <a:t>School district or charter must be approved to offer membership type C</a:t>
            </a:r>
            <a:endParaRPr lang="en-US" sz="14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lvl="2">
              <a:lnSpc>
                <a:spcPct val="150000"/>
              </a:lnSpc>
              <a:buClrTx/>
            </a:pPr>
            <a:r>
              <a:rPr lang="en-US" sz="1400" b="1" dirty="0">
                <a:solidFill>
                  <a:schemeClr val="accent1">
                    <a:lumMod val="50000"/>
                  </a:schemeClr>
                </a:solidFill>
                <a:latin typeface="Lato"/>
                <a:ea typeface="Lato"/>
                <a:cs typeface="Lato"/>
              </a:rPr>
              <a:t>Funding based on STC data. </a:t>
            </a:r>
            <a:endParaRPr lang="en-US" sz="14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lvl="2">
              <a:lnSpc>
                <a:spcPct val="150000"/>
              </a:lnSpc>
              <a:buClrTx/>
            </a:pPr>
            <a:r>
              <a:rPr lang="en-US" sz="1400" b="1" dirty="0">
                <a:solidFill>
                  <a:schemeClr val="accent1">
                    <a:lumMod val="50000"/>
                  </a:schemeClr>
                </a:solidFill>
                <a:latin typeface="Lato"/>
                <a:ea typeface="Lato"/>
                <a:cs typeface="Lato"/>
              </a:rPr>
              <a:t>Unique </a:t>
            </a:r>
            <a:r>
              <a:rPr lang="en-US" sz="1400" b="1" dirty="0" err="1">
                <a:solidFill>
                  <a:schemeClr val="accent1">
                    <a:lumMod val="50000"/>
                  </a:schemeClr>
                </a:solidFill>
                <a:latin typeface="Lato"/>
                <a:ea typeface="Lato"/>
                <a:cs typeface="Lato"/>
              </a:rPr>
              <a:t>AZCourseCode</a:t>
            </a:r>
            <a:r>
              <a:rPr lang="en-US" sz="1400" b="1" dirty="0">
                <a:solidFill>
                  <a:schemeClr val="accent1">
                    <a:lumMod val="50000"/>
                  </a:schemeClr>
                </a:solidFill>
                <a:latin typeface="Lato"/>
                <a:ea typeface="Lato"/>
                <a:cs typeface="Lato"/>
              </a:rPr>
              <a:t> may be mapped to local course code. Duplicated </a:t>
            </a:r>
            <a:r>
              <a:rPr lang="en-US" sz="1400" b="1" dirty="0" err="1">
                <a:solidFill>
                  <a:schemeClr val="accent1">
                    <a:lumMod val="50000"/>
                  </a:schemeClr>
                </a:solidFill>
                <a:latin typeface="Lato"/>
                <a:ea typeface="Lato"/>
                <a:cs typeface="Lato"/>
              </a:rPr>
              <a:t>AzCourseCodes</a:t>
            </a:r>
            <a:r>
              <a:rPr lang="en-US" sz="1400" b="1" dirty="0">
                <a:solidFill>
                  <a:schemeClr val="accent1">
                    <a:lumMod val="50000"/>
                  </a:schemeClr>
                </a:solidFill>
                <a:latin typeface="Lato"/>
                <a:ea typeface="Lato"/>
                <a:cs typeface="Lato"/>
              </a:rPr>
              <a:t> will be interpreted as a repeated course and will only generate funding once.</a:t>
            </a:r>
            <a:endParaRPr lang="en-US" sz="14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lvl="2">
              <a:lnSpc>
                <a:spcPct val="150000"/>
              </a:lnSpc>
              <a:buClrTx/>
            </a:pPr>
            <a:r>
              <a:rPr lang="en-US" sz="1400" b="1" dirty="0">
                <a:solidFill>
                  <a:schemeClr val="accent1">
                    <a:lumMod val="50000"/>
                  </a:schemeClr>
                </a:solidFill>
                <a:latin typeface="Lato"/>
                <a:ea typeface="Lato"/>
                <a:cs typeface="Lato"/>
              </a:rPr>
              <a:t>Course will need to be 3 or more College Credits (College Credits reported rather than Carnegie Credits)</a:t>
            </a:r>
            <a:endParaRPr lang="en-US" sz="14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lvl="2">
              <a:lnSpc>
                <a:spcPct val="150000"/>
              </a:lnSpc>
              <a:buClrTx/>
            </a:pPr>
            <a:r>
              <a:rPr lang="en-US" sz="1400" b="1" dirty="0" err="1">
                <a:solidFill>
                  <a:schemeClr val="accent1">
                    <a:lumMod val="50000"/>
                  </a:schemeClr>
                </a:solidFill>
                <a:latin typeface="Lato"/>
                <a:ea typeface="Lato"/>
                <a:cs typeface="Lato"/>
              </a:rPr>
              <a:t>CourseTranscript</a:t>
            </a:r>
            <a:r>
              <a:rPr lang="en-US" sz="1400" b="1" dirty="0">
                <a:solidFill>
                  <a:schemeClr val="accent1">
                    <a:lumMod val="50000"/>
                  </a:schemeClr>
                </a:solidFill>
                <a:latin typeface="Lato"/>
                <a:ea typeface="Lato"/>
                <a:cs typeface="Lato"/>
              </a:rPr>
              <a:t> will need to be updated as passed when the course is complete to generate funding.</a:t>
            </a:r>
          </a:p>
          <a:p>
            <a:pPr marL="857250" lvl="2" indent="-457200">
              <a:lnSpc>
                <a:spcPct val="150000"/>
              </a:lnSpc>
              <a:buClrTx/>
              <a:buFont typeface="Wingdings" panose="05000000000000000000" pitchFamily="2" charset="2"/>
              <a:buChar char="q"/>
            </a:pPr>
            <a:endParaRPr lang="en-US" sz="1600"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2407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a:solidFill>
                  <a:schemeClr val="accent4"/>
                </a:solidFill>
              </a:rPr>
              <a:t>Exceptional Student Services</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anchor="t">
            <a:normAutofit fontScale="70000" lnSpcReduction="20000"/>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ct val="150000"/>
              </a:lnSpc>
              <a:buClrTx/>
              <a:buNone/>
            </a:pPr>
            <a:endParaRPr lang="en-US" sz="1200" b="1">
              <a:solidFill>
                <a:srgbClr val="002060"/>
              </a:solidFill>
              <a:latin typeface="Lato" panose="020B0604020202020204" charset="0"/>
              <a:cs typeface="Calibri"/>
            </a:endParaRPr>
          </a:p>
          <a:p>
            <a:pPr marL="457200" lvl="1" indent="-457200">
              <a:lnSpc>
                <a:spcPct val="150000"/>
              </a:lnSpc>
              <a:buClrTx/>
              <a:buFont typeface="Arial" panose="020B0604020202020204" pitchFamily="34" charset="0"/>
              <a:buChar char="•"/>
            </a:pPr>
            <a:r>
              <a:rPr lang="en-US" sz="2000" b="1">
                <a:solidFill>
                  <a:srgbClr val="002060"/>
                </a:solidFill>
                <a:latin typeface="Lato" panose="020B0604020202020204" charset="0"/>
                <a:cs typeface="Calibri"/>
              </a:rPr>
              <a:t>Ancillary Services Data Collection (Services without IEP)</a:t>
            </a:r>
          </a:p>
          <a:p>
            <a:pPr marL="857250" lvl="2" indent="-457200">
              <a:lnSpc>
                <a:spcPct val="150000"/>
              </a:lnSpc>
              <a:buClrTx/>
            </a:pPr>
            <a:r>
              <a:rPr lang="en-US" sz="1600" b="1">
                <a:solidFill>
                  <a:srgbClr val="002060"/>
                </a:solidFill>
                <a:latin typeface="Lato" panose="020B0604020202020204" charset="0"/>
                <a:cs typeface="Calibri"/>
              </a:rPr>
              <a:t>Student SPED Needs will have </a:t>
            </a:r>
            <a:r>
              <a:rPr lang="en-US" sz="1600" b="1" err="1">
                <a:solidFill>
                  <a:srgbClr val="002060"/>
                </a:solidFill>
                <a:latin typeface="Lato" panose="020B0604020202020204" charset="0"/>
                <a:cs typeface="Calibri"/>
              </a:rPr>
              <a:t>IsAncillary</a:t>
            </a:r>
            <a:r>
              <a:rPr lang="en-US" sz="1600" b="1">
                <a:solidFill>
                  <a:srgbClr val="002060"/>
                </a:solidFill>
                <a:latin typeface="Lato" panose="020B0604020202020204" charset="0"/>
                <a:cs typeface="Calibri"/>
              </a:rPr>
              <a:t> flag added</a:t>
            </a:r>
          </a:p>
          <a:p>
            <a:pPr marL="857250" lvl="2" indent="-457200">
              <a:lnSpc>
                <a:spcPct val="150000"/>
              </a:lnSpc>
              <a:buClrTx/>
            </a:pPr>
            <a:r>
              <a:rPr lang="en-US" sz="1600" b="1">
                <a:solidFill>
                  <a:srgbClr val="002060"/>
                </a:solidFill>
                <a:latin typeface="Lato" panose="020B0604020202020204" charset="0"/>
                <a:cs typeface="Calibri"/>
              </a:rPr>
              <a:t>New Program Code “L” for Ancillary Services – Requires Need(s) </a:t>
            </a:r>
            <a:r>
              <a:rPr lang="en-US" sz="1600" b="1" err="1">
                <a:solidFill>
                  <a:srgbClr val="002060"/>
                </a:solidFill>
                <a:latin typeface="Lato" panose="020B0604020202020204" charset="0"/>
                <a:cs typeface="Calibri"/>
              </a:rPr>
              <a:t>IsAncillary</a:t>
            </a:r>
            <a:endParaRPr lang="en-US" sz="1600" b="1">
              <a:solidFill>
                <a:srgbClr val="002060"/>
              </a:solidFill>
              <a:latin typeface="Lato" panose="020B0604020202020204" charset="0"/>
              <a:cs typeface="Calibri"/>
            </a:endParaRPr>
          </a:p>
          <a:p>
            <a:pPr marL="457200" lvl="1" indent="-457200">
              <a:lnSpc>
                <a:spcPct val="150000"/>
              </a:lnSpc>
              <a:buClrTx/>
              <a:buFont typeface="Arial" panose="020B0604020202020204" pitchFamily="34" charset="0"/>
              <a:buChar char="•"/>
            </a:pPr>
            <a:r>
              <a:rPr lang="en-US" sz="2000" b="1">
                <a:solidFill>
                  <a:srgbClr val="002060"/>
                </a:solidFill>
                <a:latin typeface="Lato" panose="020B0604020202020204" charset="0"/>
                <a:cs typeface="Calibri"/>
              </a:rPr>
              <a:t>Collect </a:t>
            </a:r>
            <a:r>
              <a:rPr lang="en-US" sz="2000" b="1" err="1">
                <a:solidFill>
                  <a:srgbClr val="002060"/>
                </a:solidFill>
                <a:latin typeface="Lato" panose="020B0604020202020204" charset="0"/>
                <a:cs typeface="Calibri"/>
              </a:rPr>
              <a:t>IDEAParent</a:t>
            </a:r>
            <a:endParaRPr lang="en-US" sz="2000" b="1">
              <a:solidFill>
                <a:srgbClr val="002060"/>
              </a:solidFill>
              <a:latin typeface="Lato" panose="020B0604020202020204" charset="0"/>
              <a:cs typeface="Calibri"/>
            </a:endParaRPr>
          </a:p>
          <a:p>
            <a:pPr marL="857250" lvl="2" indent="-457200">
              <a:lnSpc>
                <a:spcPct val="150000"/>
              </a:lnSpc>
              <a:buClrTx/>
            </a:pPr>
            <a:r>
              <a:rPr lang="en-US" sz="1600" b="1">
                <a:solidFill>
                  <a:srgbClr val="002060"/>
                </a:solidFill>
                <a:latin typeface="Lato" panose="020B0604020202020204" charset="0"/>
                <a:cs typeface="Calibri"/>
              </a:rPr>
              <a:t>Responsible Party for IEP with Begin and End Dates</a:t>
            </a:r>
          </a:p>
          <a:p>
            <a:pPr marL="457200" lvl="1" indent="-457200">
              <a:lnSpc>
                <a:spcPct val="150000"/>
              </a:lnSpc>
              <a:buClrTx/>
              <a:buFont typeface="Arial" panose="020B0604020202020204" pitchFamily="34" charset="0"/>
              <a:buChar char="•"/>
            </a:pPr>
            <a:r>
              <a:rPr lang="en-US" sz="2000" b="1">
                <a:solidFill>
                  <a:srgbClr val="002060"/>
                </a:solidFill>
                <a:latin typeface="Lato" panose="020B0604020202020204" charset="0"/>
                <a:cs typeface="Calibri"/>
              </a:rPr>
              <a:t>Streamline Discipline descriptors and add new flags</a:t>
            </a:r>
          </a:p>
          <a:p>
            <a:pPr marL="857250" lvl="2" indent="-457200">
              <a:lnSpc>
                <a:spcPct val="150000"/>
              </a:lnSpc>
              <a:buClrTx/>
            </a:pPr>
            <a:r>
              <a:rPr lang="en-US" sz="1600" b="1">
                <a:solidFill>
                  <a:srgbClr val="002060"/>
                </a:solidFill>
                <a:latin typeface="Lato" panose="020B0604020202020204" charset="0"/>
                <a:cs typeface="Calibri"/>
              </a:rPr>
              <a:t>Adding Flag(s) to Action Description to identify if SPED services were provided, not provide, or not provided because parents declined services.</a:t>
            </a:r>
            <a:endParaRPr lang="en-US" sz="1200" b="1">
              <a:solidFill>
                <a:srgbClr val="002060"/>
              </a:solidFill>
              <a:latin typeface="Lato" panose="020B0604020202020204" charset="0"/>
              <a:cs typeface="Calibri"/>
            </a:endParaRPr>
          </a:p>
          <a:p>
            <a:pPr marL="457200" lvl="1" indent="-457200">
              <a:lnSpc>
                <a:spcPct val="150000"/>
              </a:lnSpc>
              <a:buClrTx/>
              <a:buFont typeface="Arial" panose="020B0604020202020204" pitchFamily="34" charset="0"/>
              <a:buChar char="•"/>
            </a:pPr>
            <a:r>
              <a:rPr lang="en-US" sz="2000" b="1">
                <a:solidFill>
                  <a:srgbClr val="002060"/>
                </a:solidFill>
                <a:latin typeface="Lato" panose="020B0604020202020204" charset="0"/>
                <a:cs typeface="Calibri"/>
              </a:rPr>
              <a:t>Preschool Assessment outcome </a:t>
            </a:r>
            <a:r>
              <a:rPr lang="en-US" sz="2000" b="1" err="1">
                <a:solidFill>
                  <a:srgbClr val="002060"/>
                </a:solidFill>
                <a:latin typeface="Lato" panose="020B0604020202020204" charset="0"/>
                <a:cs typeface="Calibri"/>
              </a:rPr>
              <a:t>IsProgressMade</a:t>
            </a:r>
            <a:r>
              <a:rPr lang="en-US" sz="2000" b="1">
                <a:solidFill>
                  <a:srgbClr val="002060"/>
                </a:solidFill>
                <a:latin typeface="Lato" panose="020B0604020202020204" charset="0"/>
                <a:cs typeface="Calibri"/>
              </a:rPr>
              <a:t> flag</a:t>
            </a:r>
          </a:p>
          <a:p>
            <a:pPr marL="857250" lvl="2" indent="-457200">
              <a:lnSpc>
                <a:spcPct val="150000"/>
              </a:lnSpc>
              <a:buClrTx/>
            </a:pPr>
            <a:r>
              <a:rPr lang="en-US" sz="1600" b="1">
                <a:solidFill>
                  <a:srgbClr val="002060"/>
                </a:solidFill>
                <a:latin typeface="Lato" panose="020B0604020202020204" charset="0"/>
                <a:cs typeface="Calibri"/>
              </a:rPr>
              <a:t>In FY2023, SPED Program Association was extended to include Preschool Assessment Outcomes</a:t>
            </a:r>
          </a:p>
          <a:p>
            <a:pPr marL="857250" lvl="2" indent="-457200">
              <a:lnSpc>
                <a:spcPct val="150000"/>
              </a:lnSpc>
              <a:buClrTx/>
            </a:pPr>
            <a:r>
              <a:rPr lang="en-US" sz="1600" b="1">
                <a:solidFill>
                  <a:srgbClr val="002060"/>
                </a:solidFill>
                <a:latin typeface="Lato" panose="020B0604020202020204" charset="0"/>
                <a:cs typeface="Calibri"/>
              </a:rPr>
              <a:t>FY2024, the SPED Preschool Assessment Outcome will include </a:t>
            </a:r>
            <a:r>
              <a:rPr lang="en-US" sz="1600" b="1" err="1">
                <a:solidFill>
                  <a:srgbClr val="002060"/>
                </a:solidFill>
                <a:latin typeface="Lato" panose="020B0604020202020204" charset="0"/>
                <a:cs typeface="Calibri"/>
              </a:rPr>
              <a:t>IsProgressMade</a:t>
            </a:r>
            <a:r>
              <a:rPr lang="en-US" sz="1600" b="1">
                <a:solidFill>
                  <a:srgbClr val="002060"/>
                </a:solidFill>
                <a:latin typeface="Lato" panose="020B0604020202020204" charset="0"/>
                <a:cs typeface="Calibri"/>
              </a:rPr>
              <a:t> flag</a:t>
            </a:r>
          </a:p>
          <a:p>
            <a:pPr marL="457200" lvl="1" indent="-457200">
              <a:lnSpc>
                <a:spcPct val="150000"/>
              </a:lnSpc>
              <a:buClrTx/>
              <a:buFont typeface="Arial" panose="020B0604020202020204" pitchFamily="34" charset="0"/>
              <a:buChar char="•"/>
            </a:pPr>
            <a:r>
              <a:rPr lang="en-US" sz="2000" b="1">
                <a:solidFill>
                  <a:srgbClr val="002060"/>
                </a:solidFill>
                <a:latin typeface="Lato" panose="020B0604020202020204" charset="0"/>
                <a:cs typeface="Calibri"/>
              </a:rPr>
              <a:t>Future development: Student Demographic Data to report by LEA/PEA instead of School Id</a:t>
            </a:r>
          </a:p>
          <a:p>
            <a:pPr marL="457200" lvl="1" indent="-457200">
              <a:lnSpc>
                <a:spcPct val="150000"/>
              </a:lnSpc>
              <a:buClrTx/>
              <a:buFont typeface="Arial" panose="020B0604020202020204" pitchFamily="34" charset="0"/>
              <a:buChar char="•"/>
            </a:pPr>
            <a:endParaRPr lang="en-US" sz="2000" b="1">
              <a:solidFill>
                <a:srgbClr val="002060"/>
              </a:solidFill>
              <a:latin typeface="Lato" panose="020B0604020202020204" charset="0"/>
              <a:cs typeface="Calibri"/>
            </a:endParaRPr>
          </a:p>
          <a:p>
            <a:pPr marL="457200" lvl="1" indent="-457200">
              <a:lnSpc>
                <a:spcPct val="150000"/>
              </a:lnSpc>
              <a:buClrTx/>
              <a:buFont typeface="Arial" panose="020B0604020202020204" pitchFamily="34" charset="0"/>
              <a:buChar char="•"/>
            </a:pPr>
            <a:endParaRPr lang="en-US" sz="2000" b="1">
              <a:solidFill>
                <a:srgbClr val="002060"/>
              </a:solidFill>
              <a:latin typeface="Lato" panose="020B0604020202020204" charset="0"/>
              <a:cs typeface="Calibri"/>
            </a:endParaRPr>
          </a:p>
          <a:p>
            <a:pPr marL="457200" lvl="1" indent="-457200">
              <a:lnSpc>
                <a:spcPct val="150000"/>
              </a:lnSpc>
              <a:buClrTx/>
              <a:buFont typeface="Arial" panose="020B0604020202020204" pitchFamily="34" charset="0"/>
              <a:buChar char="•"/>
            </a:pPr>
            <a:endParaRPr lang="en-US" b="1"/>
          </a:p>
        </p:txBody>
      </p:sp>
    </p:spTree>
    <p:extLst>
      <p:ext uri="{BB962C8B-B14F-4D97-AF65-F5344CB8AC3E}">
        <p14:creationId xmlns:p14="http://schemas.microsoft.com/office/powerpoint/2010/main" val="397043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a:solidFill>
                  <a:schemeClr val="accent4"/>
                </a:solidFill>
              </a:rPr>
              <a:t>Office of Indian Education</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anchor="t">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457200">
              <a:lnSpc>
                <a:spcPct val="150000"/>
              </a:lnSpc>
              <a:buClrTx/>
              <a:buFont typeface="Arial" panose="020B0604020202020204" pitchFamily="34" charset="0"/>
              <a:buChar char="•"/>
            </a:pPr>
            <a:r>
              <a:rPr lang="en-US" sz="1600" b="1">
                <a:solidFill>
                  <a:schemeClr val="accent1">
                    <a:lumMod val="50000"/>
                  </a:schemeClr>
                </a:solidFill>
                <a:latin typeface="Lato" panose="020B0604020202020204" charset="0"/>
                <a:cs typeface="Calibri"/>
                <a:sym typeface="Calibri"/>
              </a:rPr>
              <a:t>Collecting an Enrolled Flag on </a:t>
            </a:r>
            <a:r>
              <a:rPr lang="en-US" sz="1600" b="1" err="1">
                <a:solidFill>
                  <a:schemeClr val="accent1">
                    <a:lumMod val="50000"/>
                  </a:schemeClr>
                </a:solidFill>
                <a:latin typeface="Lato" panose="020B0604020202020204" charset="0"/>
                <a:cs typeface="Calibri"/>
                <a:sym typeface="Calibri"/>
              </a:rPr>
              <a:t>StudentEducationOrganizationTribalAffiliation</a:t>
            </a:r>
            <a:endParaRPr lang="en-US" sz="1600" b="1">
              <a:solidFill>
                <a:schemeClr val="accent1">
                  <a:lumMod val="50000"/>
                </a:schemeClr>
              </a:solidFill>
              <a:latin typeface="Lato" panose="020B0604020202020204" charset="0"/>
              <a:cs typeface="Calibri"/>
              <a:sym typeface="Calibri"/>
            </a:endParaRPr>
          </a:p>
          <a:p>
            <a:pPr marL="457200" lvl="1" indent="-457200">
              <a:lnSpc>
                <a:spcPct val="150000"/>
              </a:lnSpc>
              <a:buClrTx/>
              <a:buFont typeface="Arial" panose="020B0604020202020204" pitchFamily="34" charset="0"/>
              <a:buChar char="•"/>
            </a:pPr>
            <a:r>
              <a:rPr lang="en-US" sz="1600" b="1">
                <a:solidFill>
                  <a:schemeClr val="accent1">
                    <a:lumMod val="50000"/>
                  </a:schemeClr>
                </a:solidFill>
                <a:latin typeface="Lato" panose="020B0604020202020204" charset="0"/>
                <a:cs typeface="Calibri"/>
                <a:sym typeface="Calibri"/>
              </a:rPr>
              <a:t>Students may have multiple Tribal Affiliations</a:t>
            </a:r>
          </a:p>
          <a:p>
            <a:pPr marL="457200" lvl="1" indent="-457200">
              <a:lnSpc>
                <a:spcPct val="150000"/>
              </a:lnSpc>
              <a:buClrTx/>
              <a:buFont typeface="Arial" panose="020B0604020202020204" pitchFamily="34" charset="0"/>
              <a:buChar char="•"/>
            </a:pPr>
            <a:r>
              <a:rPr lang="en-US" sz="1600" b="1">
                <a:solidFill>
                  <a:schemeClr val="accent1">
                    <a:lumMod val="50000"/>
                  </a:schemeClr>
                </a:solidFill>
                <a:latin typeface="Lato" panose="020B0604020202020204" charset="0"/>
                <a:cs typeface="Calibri"/>
                <a:sym typeface="Calibri"/>
              </a:rPr>
              <a:t>One Tribal Affiliation may be flagged as their “Enrolled” Tribal Affiliation.</a:t>
            </a:r>
          </a:p>
          <a:p>
            <a:pPr marL="457200" lvl="1" indent="-457200">
              <a:lnSpc>
                <a:spcPct val="150000"/>
              </a:lnSpc>
              <a:buClrTx/>
              <a:buFont typeface="Arial" panose="020B0604020202020204" pitchFamily="34" charset="0"/>
              <a:buChar char="•"/>
            </a:pPr>
            <a:r>
              <a:rPr lang="en-US" sz="1600" b="1">
                <a:solidFill>
                  <a:schemeClr val="accent1">
                    <a:lumMod val="50000"/>
                  </a:schemeClr>
                </a:solidFill>
                <a:latin typeface="Lato" panose="020B0604020202020204" charset="0"/>
                <a:cs typeface="Calibri"/>
                <a:sym typeface="Calibri"/>
              </a:rPr>
              <a:t>Qualification for Johnson O’Malley is for the student to be “Enrolled” in one Tribal Affiliation OR have a CIB / CDIB / Student Characteristic “¼ or more Indian Blood”</a:t>
            </a:r>
          </a:p>
          <a:p>
            <a:pPr marL="0" lvl="1" indent="0">
              <a:lnSpc>
                <a:spcPct val="150000"/>
              </a:lnSpc>
              <a:buClrTx/>
              <a:buNone/>
            </a:pPr>
            <a:endParaRPr lang="en-US" sz="1600" b="1">
              <a:solidFill>
                <a:schemeClr val="accent1">
                  <a:lumMod val="50000"/>
                </a:schemeClr>
              </a:solidFill>
              <a:latin typeface="Lato" panose="020B0604020202020204" charset="0"/>
              <a:cs typeface="Calibri"/>
              <a:sym typeface="Calibri"/>
            </a:endParaRPr>
          </a:p>
          <a:p>
            <a:pPr marL="857250" lvl="3" indent="0">
              <a:lnSpc>
                <a:spcPct val="150000"/>
              </a:lnSpc>
              <a:buClrTx/>
              <a:buNone/>
            </a:pPr>
            <a:endParaRPr lang="en-US" sz="1200" b="1">
              <a:solidFill>
                <a:srgbClr val="002060"/>
              </a:solidFill>
              <a:latin typeface="Lato" panose="020B0604020202020204" charset="0"/>
              <a:cs typeface="Calibri"/>
              <a:sym typeface="Calibri"/>
            </a:endParaRPr>
          </a:p>
          <a:p>
            <a:pPr marL="342900" lvl="1" indent="-342900">
              <a:lnSpc>
                <a:spcPct val="150000"/>
              </a:lnSpc>
              <a:buClrTx/>
            </a:pPr>
            <a:endParaRPr lang="en-US" sz="2000" b="1">
              <a:solidFill>
                <a:srgbClr val="002060"/>
              </a:solidFill>
              <a:latin typeface="Lato" panose="020B0604020202020204" charset="0"/>
              <a:cs typeface="Calibri"/>
              <a:sym typeface="Calibri"/>
            </a:endParaRPr>
          </a:p>
          <a:p>
            <a:pPr marL="1314450" lvl="3" indent="-457200">
              <a:lnSpc>
                <a:spcPct val="150000"/>
              </a:lnSpc>
              <a:buClrTx/>
            </a:pPr>
            <a:endParaRPr lang="en-US" sz="1200" b="1">
              <a:solidFill>
                <a:srgbClr val="002060"/>
              </a:solidFill>
              <a:latin typeface="Lato" panose="020B0604020202020204" charset="0"/>
              <a:cs typeface="Calibri"/>
              <a:sym typeface="Calibri"/>
            </a:endParaRPr>
          </a:p>
        </p:txBody>
      </p:sp>
    </p:spTree>
    <p:extLst>
      <p:ext uri="{BB962C8B-B14F-4D97-AF65-F5344CB8AC3E}">
        <p14:creationId xmlns:p14="http://schemas.microsoft.com/office/powerpoint/2010/main" val="271424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a:solidFill>
                  <a:schemeClr val="accent4"/>
                </a:solidFill>
              </a:rPr>
              <a:t>21</a:t>
            </a:r>
            <a:r>
              <a:rPr lang="en-US" sz="2800" b="1" baseline="30000">
                <a:solidFill>
                  <a:schemeClr val="accent4"/>
                </a:solidFill>
              </a:rPr>
              <a:t>st</a:t>
            </a:r>
            <a:r>
              <a:rPr lang="en-US" sz="2800" b="1">
                <a:solidFill>
                  <a:schemeClr val="accent4"/>
                </a:solidFill>
              </a:rPr>
              <a:t> Century Community Learning Centers</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lIns="91440" tIns="45720" rIns="91440" bIns="45720" anchor="t">
            <a:normAutofit fontScale="70000" lnSpcReduction="20000"/>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457200">
              <a:lnSpc>
                <a:spcPct val="150000"/>
              </a:lnSpc>
              <a:buClrTx/>
              <a:buFont typeface="Arial" panose="020B0604020202020204" pitchFamily="34" charset="0"/>
              <a:buChar char="•"/>
            </a:pPr>
            <a:r>
              <a:rPr lang="en-US" sz="1600" b="1" dirty="0">
                <a:solidFill>
                  <a:schemeClr val="accent1">
                    <a:lumMod val="50000"/>
                  </a:schemeClr>
                </a:solidFill>
                <a:latin typeface="Lato"/>
                <a:ea typeface="Lato"/>
                <a:cs typeface="Calibri"/>
                <a:sym typeface="Calibri"/>
              </a:rPr>
              <a:t>Collect Discipline data for 21</a:t>
            </a:r>
            <a:r>
              <a:rPr lang="en-US" sz="1600" b="1" baseline="30000" dirty="0">
                <a:solidFill>
                  <a:schemeClr val="accent1">
                    <a:lumMod val="50000"/>
                  </a:schemeClr>
                </a:solidFill>
                <a:latin typeface="Lato"/>
                <a:ea typeface="Lato"/>
                <a:cs typeface="Calibri"/>
                <a:sym typeface="Calibri"/>
              </a:rPr>
              <a:t>st</a:t>
            </a:r>
            <a:r>
              <a:rPr lang="en-US" sz="1600" b="1" dirty="0">
                <a:solidFill>
                  <a:schemeClr val="accent1">
                    <a:lumMod val="50000"/>
                  </a:schemeClr>
                </a:solidFill>
                <a:latin typeface="Lato"/>
                <a:ea typeface="Lato"/>
                <a:cs typeface="Calibri"/>
                <a:sym typeface="Calibri"/>
              </a:rPr>
              <a:t> CCLC program students.</a:t>
            </a:r>
            <a:endParaRPr lang="en-US" sz="1600" b="1" dirty="0">
              <a:solidFill>
                <a:schemeClr val="accent1">
                  <a:lumMod val="50000"/>
                </a:schemeClr>
              </a:solidFill>
              <a:latin typeface="Lato"/>
              <a:ea typeface="Lato"/>
              <a:cs typeface="Calibri"/>
            </a:endParaRPr>
          </a:p>
          <a:p>
            <a:pPr marL="457200" lvl="1" indent="-457200">
              <a:lnSpc>
                <a:spcPct val="150000"/>
              </a:lnSpc>
              <a:buClrTx/>
              <a:buFont typeface="Arial" panose="020B0604020202020204" pitchFamily="34" charset="0"/>
              <a:buChar char="•"/>
            </a:pPr>
            <a:r>
              <a:rPr lang="en-US" sz="1600" b="1" dirty="0">
                <a:solidFill>
                  <a:schemeClr val="accent1">
                    <a:lumMod val="50000"/>
                  </a:schemeClr>
                </a:solidFill>
                <a:latin typeface="Lato"/>
                <a:ea typeface="Lato"/>
                <a:cs typeface="Calibri"/>
                <a:sym typeface="Calibri"/>
              </a:rPr>
              <a:t>21</a:t>
            </a:r>
            <a:r>
              <a:rPr lang="en-US" sz="1600" b="1" baseline="30000" dirty="0">
                <a:solidFill>
                  <a:schemeClr val="accent1">
                    <a:lumMod val="50000"/>
                  </a:schemeClr>
                </a:solidFill>
                <a:latin typeface="Lato"/>
                <a:ea typeface="Lato"/>
                <a:cs typeface="Calibri"/>
                <a:sym typeface="Calibri"/>
              </a:rPr>
              <a:t>st</a:t>
            </a:r>
            <a:r>
              <a:rPr lang="en-US" sz="1600" b="1" dirty="0">
                <a:solidFill>
                  <a:schemeClr val="accent1">
                    <a:lumMod val="50000"/>
                  </a:schemeClr>
                </a:solidFill>
                <a:latin typeface="Lato"/>
                <a:ea typeface="Lato"/>
                <a:cs typeface="Calibri"/>
                <a:sym typeface="Calibri"/>
              </a:rPr>
              <a:t> CCLC Surveys to be collected</a:t>
            </a:r>
            <a:endParaRPr lang="en-US" sz="1600" b="1" dirty="0">
              <a:solidFill>
                <a:schemeClr val="accent1">
                  <a:lumMod val="50000"/>
                </a:schemeClr>
              </a:solidFill>
              <a:latin typeface="Lato"/>
              <a:ea typeface="Lato"/>
              <a:cs typeface="Calibri"/>
            </a:endParaRPr>
          </a:p>
          <a:p>
            <a:pPr marL="857250" lvl="2" indent="-457200">
              <a:lnSpc>
                <a:spcPct val="150000"/>
              </a:lnSpc>
              <a:buClrTx/>
            </a:pPr>
            <a:r>
              <a:rPr lang="en-US" sz="1200" b="1" dirty="0">
                <a:solidFill>
                  <a:schemeClr val="accent1">
                    <a:lumMod val="50000"/>
                  </a:schemeClr>
                </a:solidFill>
                <a:latin typeface="Lato"/>
                <a:ea typeface="Lato"/>
                <a:cs typeface="Calibri"/>
                <a:sym typeface="Calibri"/>
              </a:rPr>
              <a:t>Ed-Fi is working to choose if this will be collected as Program Extension or using Survey model</a:t>
            </a:r>
            <a:endParaRPr lang="en-US" sz="1200" b="1" dirty="0">
              <a:solidFill>
                <a:schemeClr val="accent1">
                  <a:lumMod val="50000"/>
                </a:schemeClr>
              </a:solidFill>
              <a:latin typeface="Lato"/>
              <a:ea typeface="Lato"/>
              <a:cs typeface="Calibri"/>
            </a:endParaRPr>
          </a:p>
          <a:p>
            <a:pPr marL="857250" lvl="2" indent="-457200">
              <a:lnSpc>
                <a:spcPct val="150000"/>
              </a:lnSpc>
              <a:buClrTx/>
            </a:pPr>
            <a:r>
              <a:rPr lang="en-US" sz="1200" b="1" dirty="0">
                <a:solidFill>
                  <a:schemeClr val="accent1">
                    <a:lumMod val="50000"/>
                  </a:schemeClr>
                </a:solidFill>
                <a:latin typeface="Lato"/>
                <a:ea typeface="Lato"/>
                <a:cs typeface="Calibri"/>
                <a:sym typeface="Calibri"/>
              </a:rPr>
              <a:t>May delay Sandbox to the middle of January</a:t>
            </a:r>
            <a:endParaRPr lang="en-US" sz="1200" dirty="0">
              <a:solidFill>
                <a:schemeClr val="accent1">
                  <a:lumMod val="50000"/>
                </a:schemeClr>
              </a:solidFill>
              <a:latin typeface="Arial" panose="020B0604020202020204"/>
              <a:ea typeface="Lato"/>
              <a:cs typeface="Arial" panose="020B0604020202020204"/>
              <a:sym typeface="Calibri"/>
            </a:endParaRPr>
          </a:p>
          <a:p>
            <a:pPr marL="857250" lvl="2" indent="-457200">
              <a:lnSpc>
                <a:spcPct val="150000"/>
              </a:lnSpc>
              <a:buClrTx/>
            </a:pPr>
            <a:r>
              <a:rPr lang="en-US" sz="1200" b="1" dirty="0">
                <a:solidFill>
                  <a:srgbClr val="002060"/>
                </a:solidFill>
                <a:latin typeface="Arial"/>
                <a:ea typeface="Lato"/>
                <a:cs typeface="Arial"/>
                <a:sym typeface="Calibri"/>
              </a:rPr>
              <a:t>Survey</a:t>
            </a:r>
            <a:r>
              <a:rPr lang="en-US" sz="1200" b="1" dirty="0">
                <a:solidFill>
                  <a:srgbClr val="002060"/>
                </a:solidFill>
                <a:ea typeface="+mn-lt"/>
                <a:cs typeface="+mn-lt"/>
              </a:rPr>
              <a:t> for 21st CCLC will include three data points to collect in response for the following</a:t>
            </a:r>
            <a:endParaRPr lang="en-US" sz="1200" dirty="0">
              <a:solidFill>
                <a:srgbClr val="000000"/>
              </a:solidFill>
              <a:ea typeface="+mn-lt"/>
              <a:cs typeface="+mn-lt"/>
            </a:endParaRPr>
          </a:p>
          <a:p>
            <a:pPr marL="1085850" lvl="3">
              <a:lnSpc>
                <a:spcPct val="150000"/>
              </a:lnSpc>
              <a:buAutoNum type="arabicParenR"/>
            </a:pPr>
            <a:r>
              <a:rPr lang="en-US" sz="1200" b="1" dirty="0">
                <a:solidFill>
                  <a:srgbClr val="002060"/>
                </a:solidFill>
                <a:ea typeface="+mn-lt"/>
                <a:cs typeface="+mn-lt"/>
              </a:rPr>
              <a:t>While this student was in your regular school day class, assess their change in Class Participation.</a:t>
            </a:r>
            <a:endParaRPr lang="en-US" sz="1200" dirty="0">
              <a:ea typeface="+mn-lt"/>
              <a:cs typeface="+mn-lt"/>
            </a:endParaRPr>
          </a:p>
          <a:p>
            <a:pPr marL="1085850" lvl="3">
              <a:lnSpc>
                <a:spcPct val="150000"/>
              </a:lnSpc>
              <a:buAutoNum type="arabicParenR"/>
            </a:pPr>
            <a:r>
              <a:rPr lang="en-US" sz="1200" b="1" dirty="0">
                <a:solidFill>
                  <a:srgbClr val="002060"/>
                </a:solidFill>
                <a:ea typeface="+mn-lt"/>
                <a:cs typeface="+mn-lt"/>
              </a:rPr>
              <a:t>While this student was in your regular school day class, assess their change in Positive Classroom Behavior.</a:t>
            </a:r>
            <a:endParaRPr lang="en-US" sz="1200" dirty="0">
              <a:ea typeface="+mn-lt"/>
              <a:cs typeface="+mn-lt"/>
            </a:endParaRPr>
          </a:p>
          <a:p>
            <a:pPr marL="1085850" lvl="3">
              <a:lnSpc>
                <a:spcPct val="150000"/>
              </a:lnSpc>
              <a:buAutoNum type="arabicParenR"/>
            </a:pPr>
            <a:r>
              <a:rPr lang="en-US" sz="1200" b="1" dirty="0">
                <a:solidFill>
                  <a:srgbClr val="002060"/>
                </a:solidFill>
                <a:ea typeface="+mn-lt"/>
                <a:cs typeface="+mn-lt"/>
              </a:rPr>
              <a:t>While this student was in your regular school day class, assess their change in Positive Peer Relationships.</a:t>
            </a:r>
            <a:endParaRPr lang="en-US" dirty="0">
              <a:cs typeface="Arial" panose="020B0604020202020204"/>
            </a:endParaRPr>
          </a:p>
          <a:p>
            <a:pPr marL="857250" lvl="2" indent="-457200">
              <a:lnSpc>
                <a:spcPct val="150000"/>
              </a:lnSpc>
              <a:buClrTx/>
              <a:buFont typeface="Arial" panose="020B0604020202020204" pitchFamily="34" charset="0"/>
              <a:buChar char="•"/>
            </a:pPr>
            <a:r>
              <a:rPr lang="en-US" sz="1200" b="1" dirty="0">
                <a:solidFill>
                  <a:srgbClr val="002060"/>
                </a:solidFill>
                <a:ea typeface="+mn-lt"/>
                <a:cs typeface="+mn-lt"/>
              </a:rPr>
              <a:t>Responses to these three prompts to include one of the following Descriptors</a:t>
            </a:r>
            <a:endParaRPr lang="en-US" sz="1200" dirty="0">
              <a:ea typeface="+mn-lt"/>
              <a:cs typeface="+mn-lt"/>
            </a:endParaRPr>
          </a:p>
          <a:p>
            <a:pPr marL="1085850" lvl="3">
              <a:lnSpc>
                <a:spcPct val="150000"/>
              </a:lnSpc>
              <a:buAutoNum type="arabicParenR"/>
            </a:pPr>
            <a:r>
              <a:rPr lang="en-US" sz="1200" b="1" dirty="0">
                <a:solidFill>
                  <a:srgbClr val="002060"/>
                </a:solidFill>
                <a:ea typeface="+mn-lt"/>
                <a:cs typeface="+mn-lt"/>
              </a:rPr>
              <a:t>Did not need to improve</a:t>
            </a:r>
            <a:endParaRPr lang="en-US" sz="1200" dirty="0">
              <a:ea typeface="+mn-lt"/>
              <a:cs typeface="+mn-lt"/>
            </a:endParaRPr>
          </a:p>
          <a:p>
            <a:pPr marL="1085850" lvl="3">
              <a:lnSpc>
                <a:spcPct val="150000"/>
              </a:lnSpc>
              <a:buAutoNum type="arabicParenR"/>
            </a:pPr>
            <a:r>
              <a:rPr lang="en-US" sz="1200" b="1" dirty="0">
                <a:solidFill>
                  <a:srgbClr val="002060"/>
                </a:solidFill>
                <a:ea typeface="+mn-lt"/>
                <a:cs typeface="+mn-lt"/>
              </a:rPr>
              <a:t>Improved</a:t>
            </a:r>
            <a:endParaRPr lang="en-US" sz="1200" dirty="0">
              <a:ea typeface="+mn-lt"/>
              <a:cs typeface="+mn-lt"/>
            </a:endParaRPr>
          </a:p>
          <a:p>
            <a:pPr marL="1085850" lvl="3">
              <a:lnSpc>
                <a:spcPct val="150000"/>
              </a:lnSpc>
              <a:buAutoNum type="arabicParenR"/>
            </a:pPr>
            <a:r>
              <a:rPr lang="en-US" sz="1200" b="1" dirty="0">
                <a:solidFill>
                  <a:srgbClr val="002060"/>
                </a:solidFill>
                <a:ea typeface="+mn-lt"/>
                <a:cs typeface="+mn-lt"/>
              </a:rPr>
              <a:t>Stayed the same</a:t>
            </a:r>
            <a:endParaRPr lang="en-US" sz="1200" dirty="0">
              <a:ea typeface="+mn-lt"/>
              <a:cs typeface="+mn-lt"/>
            </a:endParaRPr>
          </a:p>
          <a:p>
            <a:pPr marL="1085850" lvl="3">
              <a:lnSpc>
                <a:spcPct val="150000"/>
              </a:lnSpc>
              <a:buAutoNum type="arabicParenR"/>
            </a:pPr>
            <a:r>
              <a:rPr lang="en-US" sz="1200" b="1" dirty="0">
                <a:solidFill>
                  <a:srgbClr val="002060"/>
                </a:solidFill>
                <a:ea typeface="+mn-lt"/>
                <a:cs typeface="+mn-lt"/>
              </a:rPr>
              <a:t>Decreased</a:t>
            </a:r>
            <a:endParaRPr lang="en-US" dirty="0">
              <a:cs typeface="Arial" panose="020B0604020202020204"/>
            </a:endParaRPr>
          </a:p>
          <a:p>
            <a:pPr marL="857250" lvl="2" indent="-457200">
              <a:lnSpc>
                <a:spcPct val="150000"/>
              </a:lnSpc>
              <a:buClrTx/>
            </a:pPr>
            <a:r>
              <a:rPr lang="en-US" sz="1200" b="1" dirty="0">
                <a:solidFill>
                  <a:schemeClr val="accent1">
                    <a:lumMod val="50000"/>
                  </a:schemeClr>
                </a:solidFill>
                <a:latin typeface="Lato"/>
                <a:ea typeface="Lato"/>
                <a:cs typeface="Calibri"/>
                <a:sym typeface="Calibri"/>
              </a:rPr>
              <a:t>Future: Collect GPA and Discipline count data for program students</a:t>
            </a:r>
            <a:endParaRPr lang="en-US" sz="1200" b="1" dirty="0">
              <a:solidFill>
                <a:schemeClr val="accent1">
                  <a:lumMod val="50000"/>
                </a:schemeClr>
              </a:solidFill>
              <a:latin typeface="Lato"/>
              <a:ea typeface="Lato"/>
              <a:cs typeface="Calibri"/>
            </a:endParaRPr>
          </a:p>
          <a:p>
            <a:pPr marL="457200" lvl="1" indent="-457200">
              <a:lnSpc>
                <a:spcPct val="150000"/>
              </a:lnSpc>
              <a:buClrTx/>
              <a:buFont typeface="Arial" panose="020B0604020202020204" pitchFamily="34" charset="0"/>
              <a:buChar char="•"/>
            </a:pPr>
            <a:r>
              <a:rPr lang="en-US" sz="1600" b="1" dirty="0">
                <a:solidFill>
                  <a:schemeClr val="accent1">
                    <a:lumMod val="50000"/>
                  </a:schemeClr>
                </a:solidFill>
                <a:latin typeface="Lato"/>
                <a:ea typeface="Lato"/>
                <a:cs typeface="Calibri"/>
                <a:sym typeface="Calibri"/>
              </a:rPr>
              <a:t>Collect </a:t>
            </a:r>
            <a:r>
              <a:rPr lang="en-US" sz="1600" b="1" dirty="0" err="1">
                <a:solidFill>
                  <a:schemeClr val="accent1">
                    <a:lumMod val="50000"/>
                  </a:schemeClr>
                </a:solidFill>
                <a:latin typeface="Lato"/>
                <a:ea typeface="Lato"/>
                <a:cs typeface="Calibri"/>
                <a:sym typeface="Calibri"/>
              </a:rPr>
              <a:t>ActivityCode</a:t>
            </a:r>
            <a:r>
              <a:rPr lang="en-US" sz="1600" b="1" dirty="0">
                <a:solidFill>
                  <a:schemeClr val="accent1">
                    <a:lumMod val="50000"/>
                  </a:schemeClr>
                </a:solidFill>
                <a:latin typeface="Lato"/>
                <a:ea typeface="Lato"/>
                <a:cs typeface="Calibri"/>
                <a:sym typeface="Calibri"/>
              </a:rPr>
              <a:t> Identifier to differentiate if there are more than one type of Activity at the same time slot. </a:t>
            </a:r>
            <a:endParaRPr lang="en-US" sz="1600" b="1" dirty="0">
              <a:solidFill>
                <a:schemeClr val="accent1">
                  <a:lumMod val="50000"/>
                </a:schemeClr>
              </a:solidFill>
              <a:latin typeface="Lato" panose="020B0604020202020204" charset="0"/>
              <a:ea typeface="Lato"/>
              <a:cs typeface="Calibri"/>
            </a:endParaRPr>
          </a:p>
          <a:p>
            <a:pPr marL="857250" lvl="2" indent="-457200">
              <a:lnSpc>
                <a:spcPct val="150000"/>
              </a:lnSpc>
              <a:buClrTx/>
            </a:pPr>
            <a:r>
              <a:rPr lang="en-US" sz="1200" b="1" dirty="0">
                <a:solidFill>
                  <a:schemeClr val="accent1">
                    <a:lumMod val="50000"/>
                  </a:schemeClr>
                </a:solidFill>
                <a:latin typeface="Lato"/>
                <a:ea typeface="Lato"/>
                <a:cs typeface="Calibri"/>
                <a:sym typeface="Calibri"/>
              </a:rPr>
              <a:t>Scenario: Two separate Activity002, </a:t>
            </a:r>
            <a:r>
              <a:rPr lang="en-US" sz="1200" b="1" i="1" dirty="0" err="1">
                <a:solidFill>
                  <a:schemeClr val="accent1">
                    <a:lumMod val="50000"/>
                  </a:schemeClr>
                </a:solidFill>
                <a:latin typeface="Lato"/>
                <a:ea typeface="Lato"/>
                <a:cs typeface="Calibri"/>
                <a:sym typeface="Calibri"/>
              </a:rPr>
              <a:t>Science,Technology,Engineering</a:t>
            </a:r>
            <a:r>
              <a:rPr lang="en-US" sz="1200" b="1" i="1" dirty="0">
                <a:solidFill>
                  <a:schemeClr val="accent1">
                    <a:lumMod val="50000"/>
                  </a:schemeClr>
                </a:solidFill>
                <a:latin typeface="Lato"/>
                <a:ea typeface="Lato"/>
                <a:cs typeface="Calibri"/>
                <a:sym typeface="Calibri"/>
              </a:rPr>
              <a:t>, and Mathematics, including Computer Science</a:t>
            </a:r>
            <a:r>
              <a:rPr lang="en-US" sz="1200" b="1" dirty="0">
                <a:solidFill>
                  <a:schemeClr val="accent1">
                    <a:lumMod val="50000"/>
                  </a:schemeClr>
                </a:solidFill>
                <a:latin typeface="Lato"/>
                <a:ea typeface="Lato"/>
                <a:cs typeface="Calibri"/>
                <a:sym typeface="Calibri"/>
              </a:rPr>
              <a:t> courses occurring at the same date and time need to be identified as distinct.</a:t>
            </a:r>
            <a:endParaRPr lang="en-US" sz="1200" b="1" dirty="0">
              <a:solidFill>
                <a:schemeClr val="accent1">
                  <a:lumMod val="50000"/>
                </a:schemeClr>
              </a:solidFill>
              <a:latin typeface="Lato"/>
              <a:ea typeface="Lato"/>
              <a:cs typeface="Calibri"/>
            </a:endParaRPr>
          </a:p>
          <a:p>
            <a:pPr marL="457200" lvl="1" indent="-457200">
              <a:lnSpc>
                <a:spcPct val="150000"/>
              </a:lnSpc>
              <a:buClrTx/>
              <a:buFont typeface="Arial" panose="020B0604020202020204" pitchFamily="34" charset="0"/>
              <a:buChar char="•"/>
            </a:pPr>
            <a:r>
              <a:rPr lang="en-US" sz="1600" b="1" dirty="0">
                <a:solidFill>
                  <a:schemeClr val="accent1">
                    <a:lumMod val="50000"/>
                  </a:schemeClr>
                </a:solidFill>
                <a:latin typeface="Lato"/>
                <a:ea typeface="Lato"/>
                <a:cs typeface="Calibri"/>
                <a:sym typeface="Calibri"/>
              </a:rPr>
              <a:t>Summer Withdrawal Guidance</a:t>
            </a:r>
            <a:endParaRPr lang="en-US" sz="1600" b="1" dirty="0">
              <a:solidFill>
                <a:schemeClr val="accent1">
                  <a:lumMod val="50000"/>
                </a:schemeClr>
              </a:solidFill>
              <a:latin typeface="Lato"/>
              <a:ea typeface="Lato"/>
              <a:cs typeface="Calibri"/>
            </a:endParaRPr>
          </a:p>
          <a:p>
            <a:pPr marL="857250" lvl="2" indent="-457200">
              <a:lnSpc>
                <a:spcPct val="150000"/>
              </a:lnSpc>
              <a:buClrTx/>
            </a:pPr>
            <a:r>
              <a:rPr lang="en-US" sz="1200" b="1" dirty="0">
                <a:solidFill>
                  <a:schemeClr val="accent1">
                    <a:lumMod val="50000"/>
                  </a:schemeClr>
                </a:solidFill>
                <a:latin typeface="Lato"/>
                <a:ea typeface="Lato"/>
                <a:cs typeface="Calibri"/>
                <a:sym typeface="Calibri"/>
              </a:rPr>
              <a:t>Summer enrollments for 21</a:t>
            </a:r>
            <a:r>
              <a:rPr lang="en-US" sz="1200" b="1" baseline="30000" dirty="0">
                <a:solidFill>
                  <a:schemeClr val="accent1">
                    <a:lumMod val="50000"/>
                  </a:schemeClr>
                </a:solidFill>
                <a:latin typeface="Lato"/>
                <a:ea typeface="Lato"/>
                <a:cs typeface="Calibri"/>
                <a:sym typeface="Calibri"/>
              </a:rPr>
              <a:t>st</a:t>
            </a:r>
            <a:r>
              <a:rPr lang="en-US" sz="1200" b="1" dirty="0">
                <a:solidFill>
                  <a:schemeClr val="accent1">
                    <a:lumMod val="50000"/>
                  </a:schemeClr>
                </a:solidFill>
                <a:latin typeface="Lato"/>
                <a:ea typeface="Lato"/>
                <a:cs typeface="Calibri"/>
                <a:sym typeface="Calibri"/>
              </a:rPr>
              <a:t> CCLC must be submitted for collecting program Attendance </a:t>
            </a:r>
            <a:r>
              <a:rPr lang="en-US" sz="1200" dirty="0">
                <a:ea typeface="+mn-lt"/>
                <a:cs typeface="+mn-lt"/>
                <a:sym typeface="Calibri"/>
                <a:hlinkClick r:id="rId3"/>
              </a:rPr>
              <a:t>https://www.azed.gov/21stcclc/faqs-attendance-required-reporting</a:t>
            </a:r>
            <a:endParaRPr lang="en-US" sz="1200" b="1" dirty="0">
              <a:solidFill>
                <a:schemeClr val="accent1">
                  <a:lumMod val="50000"/>
                </a:schemeClr>
              </a:solidFill>
              <a:latin typeface="Lato"/>
              <a:ea typeface="Lato"/>
              <a:cs typeface="Calibri"/>
            </a:endParaRPr>
          </a:p>
          <a:p>
            <a:pPr marL="457200" lvl="1" indent="-457200">
              <a:lnSpc>
                <a:spcPct val="150000"/>
              </a:lnSpc>
              <a:buClrTx/>
              <a:buFont typeface="Arial" panose="020B0604020202020204" pitchFamily="34" charset="0"/>
              <a:buChar char="•"/>
            </a:pPr>
            <a:endParaRPr lang="en-US" sz="1600" b="1">
              <a:solidFill>
                <a:schemeClr val="accent1">
                  <a:lumMod val="50000"/>
                </a:schemeClr>
              </a:solidFill>
              <a:latin typeface="Lato" panose="020B0604020202020204" charset="0"/>
              <a:cs typeface="Calibri"/>
              <a:sym typeface="Calibri"/>
            </a:endParaRPr>
          </a:p>
          <a:p>
            <a:pPr marL="857250" lvl="3" indent="0">
              <a:lnSpc>
                <a:spcPct val="150000"/>
              </a:lnSpc>
              <a:buClrTx/>
              <a:buNone/>
            </a:pPr>
            <a:endParaRPr lang="en-US" sz="1200" b="1">
              <a:solidFill>
                <a:srgbClr val="002060"/>
              </a:solidFill>
              <a:latin typeface="Lato" panose="020B0604020202020204" charset="0"/>
              <a:cs typeface="Calibri"/>
              <a:sym typeface="Calibri"/>
            </a:endParaRPr>
          </a:p>
          <a:p>
            <a:pPr marL="342900" lvl="1" indent="-342900">
              <a:lnSpc>
                <a:spcPct val="150000"/>
              </a:lnSpc>
              <a:buClrTx/>
            </a:pPr>
            <a:endParaRPr lang="en-US" sz="2000" b="1">
              <a:solidFill>
                <a:srgbClr val="002060"/>
              </a:solidFill>
              <a:latin typeface="Lato" panose="020B0604020202020204" charset="0"/>
              <a:cs typeface="Calibri"/>
              <a:sym typeface="Calibri"/>
            </a:endParaRPr>
          </a:p>
          <a:p>
            <a:pPr marL="1314450" lvl="3" indent="-457200">
              <a:lnSpc>
                <a:spcPct val="150000"/>
              </a:lnSpc>
              <a:buClrTx/>
            </a:pPr>
            <a:endParaRPr lang="en-US" sz="1200" b="1">
              <a:solidFill>
                <a:srgbClr val="002060"/>
              </a:solidFill>
              <a:latin typeface="Lato" panose="020B0604020202020204" charset="0"/>
              <a:cs typeface="Calibri"/>
              <a:sym typeface="Calibri"/>
            </a:endParaRPr>
          </a:p>
        </p:txBody>
      </p:sp>
    </p:spTree>
    <p:extLst>
      <p:ext uri="{BB962C8B-B14F-4D97-AF65-F5344CB8AC3E}">
        <p14:creationId xmlns:p14="http://schemas.microsoft.com/office/powerpoint/2010/main" val="46307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a:solidFill>
                  <a:schemeClr val="accent4"/>
                </a:solidFill>
              </a:rPr>
              <a:t>General API</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10" name="Content Placeholder 3">
            <a:extLst>
              <a:ext uri="{FF2B5EF4-FFF2-40B4-BE49-F238E27FC236}">
                <a16:creationId xmlns:a16="http://schemas.microsoft.com/office/drawing/2014/main" id="{26571A53-8D40-45A4-BE1F-B234AC4308FE}"/>
              </a:ext>
            </a:extLst>
          </p:cNvPr>
          <p:cNvSpPr txBox="1">
            <a:spLocks/>
          </p:cNvSpPr>
          <p:nvPr/>
        </p:nvSpPr>
        <p:spPr>
          <a:xfrm>
            <a:off x="457200" y="830316"/>
            <a:ext cx="8229600" cy="3794235"/>
          </a:xfrm>
          <a:prstGeom prst="rect">
            <a:avLst/>
          </a:prstGeom>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ct val="150000"/>
              </a:lnSpc>
              <a:buClrTx/>
              <a:buNone/>
            </a:pPr>
            <a:r>
              <a:rPr lang="en-US" sz="1600" b="1">
                <a:solidFill>
                  <a:schemeClr val="accent1">
                    <a:lumMod val="50000"/>
                  </a:schemeClr>
                </a:solidFill>
                <a:ea typeface="+mn-lt"/>
                <a:cs typeface="+mn-lt"/>
                <a:sym typeface="Calibri"/>
              </a:rPr>
              <a:t>915 Student Identity Creation</a:t>
            </a:r>
            <a:endParaRPr lang="en-US" sz="1600">
              <a:solidFill>
                <a:schemeClr val="accent1">
                  <a:lumMod val="50000"/>
                </a:schemeClr>
              </a:solidFill>
              <a:ea typeface="+mn-lt"/>
              <a:cs typeface="+mn-lt"/>
            </a:endParaRPr>
          </a:p>
          <a:p>
            <a:pPr marL="685800" lvl="2" indent="-285750">
              <a:lnSpc>
                <a:spcPct val="150000"/>
              </a:lnSpc>
              <a:buFont typeface="Arial,Sans-Serif" panose="020B0604020202020204" pitchFamily="34" charset="0"/>
            </a:pPr>
            <a:r>
              <a:rPr lang="en-US" sz="1600" b="1" err="1">
                <a:solidFill>
                  <a:schemeClr val="accent1">
                    <a:lumMod val="50000"/>
                  </a:schemeClr>
                </a:solidFill>
                <a:latin typeface="Arial"/>
                <a:cs typeface="Arial"/>
                <a:sym typeface="Calibri"/>
              </a:rPr>
              <a:t>AzEDS</a:t>
            </a:r>
            <a:r>
              <a:rPr lang="en-US" sz="1600" b="1">
                <a:solidFill>
                  <a:schemeClr val="accent1">
                    <a:lumMod val="50000"/>
                  </a:schemeClr>
                </a:solidFill>
                <a:latin typeface="Arial"/>
                <a:cs typeface="Arial"/>
                <a:sym typeface="Calibri"/>
              </a:rPr>
              <a:t> Identity will need to be done with the current API</a:t>
            </a:r>
            <a:endParaRPr lang="en-US" sz="1600">
              <a:solidFill>
                <a:schemeClr val="accent1">
                  <a:lumMod val="50000"/>
                </a:schemeClr>
              </a:solidFill>
              <a:ea typeface="+mn-lt"/>
              <a:cs typeface="+mn-lt"/>
              <a:sym typeface="Calibri"/>
            </a:endParaRPr>
          </a:p>
          <a:p>
            <a:pPr marL="685800" lvl="2" indent="-285750">
              <a:lnSpc>
                <a:spcPct val="150000"/>
              </a:lnSpc>
              <a:buFont typeface="Arial,Sans-Serif" panose="020B0604020202020204" pitchFamily="34" charset="0"/>
            </a:pPr>
            <a:r>
              <a:rPr lang="en-US" sz="1600" b="1">
                <a:solidFill>
                  <a:schemeClr val="accent1">
                    <a:lumMod val="50000"/>
                  </a:schemeClr>
                </a:solidFill>
                <a:latin typeface="Arial"/>
                <a:cs typeface="Arial"/>
                <a:sym typeface="Calibri"/>
              </a:rPr>
              <a:t>Once </a:t>
            </a:r>
            <a:r>
              <a:rPr lang="en-US" sz="1600" b="1" err="1">
                <a:solidFill>
                  <a:schemeClr val="accent1">
                    <a:lumMod val="50000"/>
                  </a:schemeClr>
                </a:solidFill>
                <a:latin typeface="Arial"/>
                <a:cs typeface="Arial"/>
                <a:sym typeface="Calibri"/>
              </a:rPr>
              <a:t>AzEDS</a:t>
            </a:r>
            <a:r>
              <a:rPr lang="en-US" sz="1600" b="1">
                <a:solidFill>
                  <a:schemeClr val="accent1">
                    <a:lumMod val="50000"/>
                  </a:schemeClr>
                </a:solidFill>
                <a:latin typeface="Arial"/>
                <a:cs typeface="Arial"/>
                <a:sym typeface="Calibri"/>
              </a:rPr>
              <a:t> Identity has a new SSID for a student, then the student may be posted with the API resource </a:t>
            </a:r>
            <a:r>
              <a:rPr lang="en-US" sz="1600" b="1" i="1">
                <a:solidFill>
                  <a:schemeClr val="accent1">
                    <a:lumMod val="50000"/>
                  </a:schemeClr>
                </a:solidFill>
                <a:latin typeface="Arial"/>
                <a:cs typeface="Arial"/>
                <a:sym typeface="Calibri"/>
              </a:rPr>
              <a:t>Students</a:t>
            </a:r>
            <a:r>
              <a:rPr lang="en-US" sz="1600" b="1">
                <a:solidFill>
                  <a:schemeClr val="accent1">
                    <a:lumMod val="50000"/>
                  </a:schemeClr>
                </a:solidFill>
                <a:latin typeface="Arial"/>
                <a:cs typeface="Arial"/>
                <a:sym typeface="Calibri"/>
              </a:rPr>
              <a:t> in the FY of the 915.</a:t>
            </a:r>
            <a:endParaRPr lang="en-US" sz="1600">
              <a:solidFill>
                <a:schemeClr val="accent1">
                  <a:lumMod val="50000"/>
                </a:schemeClr>
              </a:solidFill>
              <a:latin typeface="Arial"/>
              <a:ea typeface="+mn-lt"/>
              <a:cs typeface="Arial"/>
            </a:endParaRPr>
          </a:p>
          <a:p>
            <a:pPr marL="685800" lvl="2" indent="-285750">
              <a:lnSpc>
                <a:spcPct val="150000"/>
              </a:lnSpc>
              <a:buFont typeface="Arial,Sans-Serif" panose="020B0604020202020204" pitchFamily="34" charset="0"/>
            </a:pPr>
            <a:r>
              <a:rPr lang="en-US" sz="1600" b="1">
                <a:solidFill>
                  <a:schemeClr val="accent1">
                    <a:lumMod val="50000"/>
                  </a:schemeClr>
                </a:solidFill>
                <a:latin typeface="Arial"/>
                <a:cs typeface="Arial"/>
                <a:sym typeface="Calibri"/>
              </a:rPr>
              <a:t>This changes </a:t>
            </a:r>
            <a:r>
              <a:rPr lang="en-US" sz="1600" b="1" err="1">
                <a:solidFill>
                  <a:schemeClr val="accent1">
                    <a:lumMod val="50000"/>
                  </a:schemeClr>
                </a:solidFill>
                <a:latin typeface="Arial"/>
                <a:cs typeface="Arial"/>
                <a:sym typeface="Calibri"/>
              </a:rPr>
              <a:t>AzEDS</a:t>
            </a:r>
            <a:r>
              <a:rPr lang="en-US" sz="1600" b="1">
                <a:solidFill>
                  <a:schemeClr val="accent1">
                    <a:lumMod val="50000"/>
                  </a:schemeClr>
                </a:solidFill>
                <a:latin typeface="Arial"/>
                <a:cs typeface="Arial"/>
                <a:sym typeface="Calibri"/>
              </a:rPr>
              <a:t> Identity to be the current version regardless of the year for which a student is being generated.</a:t>
            </a:r>
            <a:endParaRPr lang="en-US" sz="1600">
              <a:solidFill>
                <a:schemeClr val="accent1">
                  <a:lumMod val="50000"/>
                </a:schemeClr>
              </a:solidFill>
              <a:latin typeface="Arial"/>
              <a:cs typeface="Arial"/>
            </a:endParaRPr>
          </a:p>
          <a:p>
            <a:pPr marL="857250" lvl="3" indent="0">
              <a:lnSpc>
                <a:spcPct val="150000"/>
              </a:lnSpc>
              <a:buClrTx/>
              <a:buNone/>
            </a:pPr>
            <a:endParaRPr lang="en-US" sz="1200" b="1">
              <a:solidFill>
                <a:srgbClr val="002060"/>
              </a:solidFill>
              <a:latin typeface="Lato" panose="020B0604020202020204" charset="0"/>
              <a:cs typeface="Calibri"/>
              <a:sym typeface="Calibri"/>
            </a:endParaRPr>
          </a:p>
          <a:p>
            <a:pPr marL="342900" lvl="1" indent="-342900">
              <a:lnSpc>
                <a:spcPct val="150000"/>
              </a:lnSpc>
              <a:buClrTx/>
            </a:pPr>
            <a:endParaRPr lang="en-US" sz="2000" b="1">
              <a:solidFill>
                <a:srgbClr val="002060"/>
              </a:solidFill>
              <a:latin typeface="Lato" panose="020B0604020202020204" charset="0"/>
              <a:cs typeface="Calibri"/>
              <a:sym typeface="Calibri"/>
            </a:endParaRPr>
          </a:p>
          <a:p>
            <a:pPr marL="1314450" lvl="3" indent="-457200">
              <a:lnSpc>
                <a:spcPct val="150000"/>
              </a:lnSpc>
              <a:buClrTx/>
            </a:pPr>
            <a:endParaRPr lang="en-US" sz="1200" b="1">
              <a:solidFill>
                <a:srgbClr val="002060"/>
              </a:solidFill>
              <a:latin typeface="Lato" panose="020B0604020202020204" charset="0"/>
              <a:cs typeface="Calibri"/>
              <a:sym typeface="Calibri"/>
            </a:endParaRPr>
          </a:p>
        </p:txBody>
      </p:sp>
    </p:spTree>
    <p:extLst>
      <p:ext uri="{BB962C8B-B14F-4D97-AF65-F5344CB8AC3E}">
        <p14:creationId xmlns:p14="http://schemas.microsoft.com/office/powerpoint/2010/main" val="667804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5248&quot;&gt;&lt;property id=&quot;20148&quot; value=&quot;5&quot;/&gt;&lt;property id=&quot;20300&quot; value=&quot;Slide 2 - &amp;quot;Welcome!&amp;quot;&quot;/&gt;&lt;property id=&quot;20307&quot; value=&quot;820&quot;/&gt;&lt;/object&gt;&lt;object type=&quot;3&quot; unique_id=&quot;328158&quot;&gt;&lt;property id=&quot;20148&quot; value=&quot;5&quot;/&gt;&lt;property id=&quot;20300&quot; value=&quot;Slide 3&quot;/&gt;&lt;property id=&quot;20307&quot; value=&quot;837&quot;/&gt;&lt;/object&gt;&lt;/object&gt;&lt;object type=&quot;8&quot; unique_id=&quot;10044&quot;&gt;&lt;/object&gt;&lt;/object&gt;&lt;/database&gt;"/>
  <p:tag name="SECTOMILLISECCONVERTED" val="1"/>
</p:tagLst>
</file>

<file path=ppt/theme/theme1.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cfb0deb-e65c-4648-8549-ed7175f8d1c7">
      <UserInfo>
        <DisplayName>Ashenfelter, Eric</DisplayName>
        <AccountId>22</AccountId>
        <AccountType/>
      </UserInfo>
      <UserInfo>
        <DisplayName>Staples, Peggy</DisplayName>
        <AccountId>23</AccountId>
        <AccountType/>
      </UserInfo>
      <UserInfo>
        <DisplayName>Merritt, Kristin</DisplayName>
        <AccountId>87</AccountId>
        <AccountType/>
      </UserInfo>
      <UserInfo>
        <DisplayName>Brown, Chris</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0010B95780EE4AA53495284FD60B01" ma:contentTypeVersion="8" ma:contentTypeDescription="Create a new document." ma:contentTypeScope="" ma:versionID="03c1e715ca27aac2e2fdfe82cc44dd2e">
  <xsd:schema xmlns:xsd="http://www.w3.org/2001/XMLSchema" xmlns:xs="http://www.w3.org/2001/XMLSchema" xmlns:p="http://schemas.microsoft.com/office/2006/metadata/properties" xmlns:ns2="4819a7a5-d292-4229-a12a-59dca431d845" xmlns:ns3="8cfb0deb-e65c-4648-8549-ed7175f8d1c7" targetNamespace="http://schemas.microsoft.com/office/2006/metadata/properties" ma:root="true" ma:fieldsID="5d96644c771399a5b08fa399f3bc6b02" ns2:_="" ns3:_="">
    <xsd:import namespace="4819a7a5-d292-4229-a12a-59dca431d845"/>
    <xsd:import namespace="8cfb0deb-e65c-4648-8549-ed7175f8d1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19a7a5-d292-4229-a12a-59dca431d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fb0deb-e65c-4648-8549-ed7175f8d1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252BC-0265-477E-B251-B5114AB729F7}">
  <ds:schemaRefs>
    <ds:schemaRef ds:uri="http://purl.org/dc/dcmitype/"/>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8cfb0deb-e65c-4648-8549-ed7175f8d1c7"/>
    <ds:schemaRef ds:uri="http://schemas.microsoft.com/office/2006/documentManagement/types"/>
    <ds:schemaRef ds:uri="http://purl.org/dc/terms/"/>
    <ds:schemaRef ds:uri="4819a7a5-d292-4229-a12a-59dca431d845"/>
  </ds:schemaRefs>
</ds:datastoreItem>
</file>

<file path=customXml/itemProps2.xml><?xml version="1.0" encoding="utf-8"?>
<ds:datastoreItem xmlns:ds="http://schemas.openxmlformats.org/officeDocument/2006/customXml" ds:itemID="{508BC756-F49C-40E2-AB59-7C2321BC0FBC}">
  <ds:schemaRefs>
    <ds:schemaRef ds:uri="http://schemas.microsoft.com/sharepoint/v3/contenttype/forms"/>
  </ds:schemaRefs>
</ds:datastoreItem>
</file>

<file path=customXml/itemProps3.xml><?xml version="1.0" encoding="utf-8"?>
<ds:datastoreItem xmlns:ds="http://schemas.openxmlformats.org/officeDocument/2006/customXml" ds:itemID="{890991DE-DDF2-485E-8815-1B3D8B238A9E}">
  <ds:schemaRefs>
    <ds:schemaRef ds:uri="4819a7a5-d292-4229-a12a-59dca431d845"/>
    <ds:schemaRef ds:uri="8cfb0deb-e65c-4648-8549-ed7175f8d1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On-screen Show (16:9)</PresentationFormat>
  <Paragraphs>145</Paragraphs>
  <Slides>15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Franklin Gothic Demi</vt:lpstr>
      <vt:lpstr>Lato</vt:lpstr>
      <vt:lpstr>Calibri</vt:lpstr>
      <vt:lpstr>Arial,Sans-Serif</vt:lpstr>
      <vt:lpstr>Courier New</vt:lpstr>
      <vt:lpstr>Arial</vt:lpstr>
      <vt:lpstr>-apple-system</vt:lpstr>
      <vt:lpstr>Corbel</vt:lpstr>
      <vt:lpstr>Wingdings</vt:lpstr>
      <vt:lpstr>ADE PPT_template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ASCUS Presentation IT updates FEB 2020</dc:title>
  <dc:creator>Aaditya.Hirurkar@azed.gov</dc:creator>
  <cp:lastModifiedBy>Mayberry, Jeremy</cp:lastModifiedBy>
  <cp:revision>95</cp:revision>
  <cp:lastPrinted>2019-10-28T15:00:11Z</cp:lastPrinted>
  <dcterms:modified xsi:type="dcterms:W3CDTF">2022-11-29T18:11:17Z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0x010100750010B95780EE4AA53495284FD60B01</vt:lpwstr>
  </property>
</Properties>
</file>