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13" r:id="rId5"/>
    <p:sldId id="402" r:id="rId6"/>
    <p:sldId id="679" r:id="rId7"/>
    <p:sldId id="680" r:id="rId8"/>
    <p:sldId id="681" r:id="rId9"/>
    <p:sldId id="582" r:id="rId10"/>
    <p:sldId id="632" r:id="rId11"/>
    <p:sldId id="669" r:id="rId12"/>
    <p:sldId id="678" r:id="rId13"/>
    <p:sldId id="633" r:id="rId14"/>
    <p:sldId id="677" r:id="rId15"/>
    <p:sldId id="636" r:id="rId16"/>
    <p:sldId id="661" r:id="rId17"/>
    <p:sldId id="639" r:id="rId18"/>
    <p:sldId id="670" r:id="rId19"/>
    <p:sldId id="671" r:id="rId20"/>
    <p:sldId id="684" r:id="rId21"/>
    <p:sldId id="685" r:id="rId22"/>
    <p:sldId id="686" r:id="rId23"/>
    <p:sldId id="687" r:id="rId24"/>
    <p:sldId id="688" r:id="rId25"/>
    <p:sldId id="689" r:id="rId26"/>
    <p:sldId id="673" r:id="rId27"/>
    <p:sldId id="683" r:id="rId28"/>
    <p:sldId id="674" r:id="rId29"/>
    <p:sldId id="675" r:id="rId30"/>
    <p:sldId id="6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Neil, Emily" initials="OE" lastIdx="1" clrIdx="0">
    <p:extLst>
      <p:ext uri="{19B8F6BF-5375-455C-9EA6-DF929625EA0E}">
        <p15:presenceInfo xmlns:p15="http://schemas.microsoft.com/office/powerpoint/2012/main" userId="S::Emily.O'Neil@azed.gov::47f60f4e-a9da-49f7-8d06-9e21db3c2e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64"/>
    <a:srgbClr val="FCAF18"/>
    <a:srgbClr val="BF0B3E"/>
    <a:srgbClr val="002169"/>
    <a:srgbClr val="ECECEC"/>
    <a:srgbClr val="00A0E2"/>
    <a:srgbClr val="5A5D5C"/>
    <a:srgbClr val="C6D996"/>
    <a:srgbClr val="0067B7"/>
    <a:srgbClr val="53C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 autoAdjust="0"/>
    <p:restoredTop sz="96336"/>
  </p:normalViewPr>
  <p:slideViewPr>
    <p:cSldViewPr snapToGrid="0" snapToObjects="1">
      <p:cViewPr varScale="1">
        <p:scale>
          <a:sx n="73" d="100"/>
          <a:sy n="73" d="100"/>
        </p:scale>
        <p:origin x="120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8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9AD08-C548-BC40-9093-B3613E115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B5D9C-55D8-3B4E-BE5C-6D1CEE972F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7E1D-5BA8-8543-9008-EEB9C1128CB7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2F78C-9D4A-B641-BC4B-82A4998D63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402CD-EDDA-EA4A-8C68-60CB2671B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29FB6-3862-0646-B6C3-E5376FDDB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4A2A-7EB8-664F-932C-975EFC1783E1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92C7-7F44-444F-B5A9-7D425D542A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0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page – please do not use for bulleted content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492C7-7F44-444F-B5A9-7D425D542AF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6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84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variujs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no n </a:t>
            </a:r>
            <a:r>
              <a:rPr lang="en-US" dirty="0" err="1"/>
              <a:t>magnat</a:t>
            </a:r>
            <a:r>
              <a:rPr lang="en-US" dirty="0"/>
              <a:t>. </a:t>
            </a:r>
            <a:r>
              <a:rPr lang="en-US" dirty="0" err="1"/>
              <a:t>Socis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menatibus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parturient, </a:t>
            </a:r>
            <a:r>
              <a:rPr lang="en-US" dirty="0" err="1"/>
              <a:t>nascentur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256026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2227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30428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 userDrawn="1"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 dirty="0"/>
            </a:br>
            <a:r>
              <a:rPr lang="en-US" dirty="0"/>
              <a:t>Click the Icon</a:t>
            </a:r>
            <a:br>
              <a:rPr lang="en-US" dirty="0"/>
            </a:br>
            <a:r>
              <a:rPr lang="en-US" dirty="0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150590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02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Presenter Name, Job Title</a:t>
            </a:r>
            <a:br>
              <a:rPr lang="en-US" dirty="0"/>
            </a:br>
            <a:r>
              <a:rPr lang="en-US" dirty="0" err="1"/>
              <a:t>email@AZED.gove</a:t>
            </a:r>
            <a:br>
              <a:rPr lang="en-US" dirty="0"/>
            </a:br>
            <a:r>
              <a:rPr lang="en-US" dirty="0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 userDrawn="1"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1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9096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4033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 dirty="0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Insert Icon Here</a:t>
            </a:r>
            <a:br>
              <a:rPr lang="en-US" dirty="0"/>
            </a:br>
            <a:r>
              <a:rPr lang="en-US" dirty="0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5618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98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</a:t>
            </a:r>
            <a:br>
              <a:rPr lang="en-US" dirty="0"/>
            </a:br>
            <a:r>
              <a:rPr lang="en-US" dirty="0"/>
              <a:t>to Insert Photo</a:t>
            </a:r>
            <a:br>
              <a:rPr lang="en-US" dirty="0"/>
            </a:br>
            <a:r>
              <a:rPr lang="en-US" dirty="0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6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80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the Photo Icon to Insert Photo</a:t>
            </a:r>
            <a:br>
              <a:rPr lang="en-US" dirty="0"/>
            </a:br>
            <a:r>
              <a:rPr lang="en-US" dirty="0"/>
              <a:t>(Use Full Only)</a:t>
            </a:r>
            <a:br>
              <a:rPr lang="en-US" dirty="0"/>
            </a:br>
            <a:r>
              <a:rPr lang="en-US" dirty="0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1005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 userDrawn="1"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 dirty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quote.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vestiblum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  <a:br>
              <a:rPr lang="en-US" dirty="0"/>
            </a:br>
            <a:r>
              <a:rPr lang="en-US" dirty="0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3857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5" r:id="rId10"/>
    <p:sldLayoutId id="2147483666" r:id="rId11"/>
    <p:sldLayoutId id="2147483687" r:id="rId12"/>
    <p:sldLayoutId id="2147483688" r:id="rId13"/>
    <p:sldLayoutId id="2147483650" r:id="rId14"/>
    <p:sldLayoutId id="2147483683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eg.gov/viewDocument/?docName=http://www.azleg.gov/const/9/21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azdor.gov/reports-statistics-and-legal-research/economic-estimates-commissio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leg.gov/viewdocument/?docName=https://www.azleg.gov/ars/15/00747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azleg.gov/legtext/55Leg/1R/laws/0404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finance/instruction-manua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azed.gov/finance/training-video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ie.Martin@AZED.gov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8A4A74-1A12-D246-9EB1-A9693BCF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2286"/>
            <a:ext cx="11430000" cy="749735"/>
          </a:xfrm>
        </p:spPr>
        <p:txBody>
          <a:bodyPr/>
          <a:lstStyle/>
          <a:p>
            <a:pPr algn="l"/>
            <a:r>
              <a:rPr lang="en-US" dirty="0"/>
              <a:t>GPEMC Meeting Update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81D211-8074-6C41-8A37-F9A78B6B9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155" y="4121060"/>
            <a:ext cx="11429579" cy="681038"/>
          </a:xfrm>
        </p:spPr>
        <p:txBody>
          <a:bodyPr/>
          <a:lstStyle/>
          <a:p>
            <a:pPr algn="l"/>
            <a:r>
              <a:rPr lang="en-US" sz="3600" dirty="0"/>
              <a:t>ADE School Finance</a:t>
            </a:r>
          </a:p>
          <a:p>
            <a:pPr algn="l"/>
            <a:r>
              <a:rPr lang="en-US" sz="3600" dirty="0"/>
              <a:t>10/28/2022</a:t>
            </a: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F5DB2F28-5C22-D8C6-A433-23DB545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77" y="914400"/>
            <a:ext cx="1522047" cy="152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r>
              <a:rPr lang="en-US" dirty="0"/>
              <a:t>FY 2023 awards will be based on FY 2021 assessment results and poverty measures</a:t>
            </a:r>
          </a:p>
          <a:p>
            <a:pPr lvl="1"/>
            <a:r>
              <a:rPr lang="en-US" dirty="0"/>
              <a:t>Current-year student counts for charters; prior-year for districts</a:t>
            </a:r>
          </a:p>
          <a:p>
            <a:endParaRPr lang="en-US" dirty="0"/>
          </a:p>
          <a:p>
            <a:r>
              <a:rPr lang="en-US" dirty="0"/>
              <a:t>Based on the percentage of students passing FY 2021 state assessments</a:t>
            </a:r>
          </a:p>
          <a:p>
            <a:endParaRPr lang="en-US" dirty="0"/>
          </a:p>
          <a:p>
            <a:r>
              <a:rPr lang="en-US" dirty="0"/>
              <a:t>Payments will be made in November and May</a:t>
            </a:r>
          </a:p>
        </p:txBody>
      </p:sp>
    </p:spTree>
    <p:extLst>
      <p:ext uri="{BB962C8B-B14F-4D97-AF65-F5344CB8AC3E}">
        <p14:creationId xmlns:p14="http://schemas.microsoft.com/office/powerpoint/2010/main" val="355915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E810-BFC9-E644-3F4E-CB9B7297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4B68-7F26-A401-0A0A-590870C99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$400 per student count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Top 13% of 60%+ FRL schools </a:t>
            </a:r>
          </a:p>
          <a:p>
            <a:pPr marL="1600200" lvl="2" indent="-457200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$225 per student count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Top 27% of 60%+ FRL schools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Top 13% of all schools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3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Results-Based Funding - RBFINC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02"/>
            <a:ext cx="7549418" cy="4351338"/>
          </a:xfrm>
        </p:spPr>
        <p:txBody>
          <a:bodyPr/>
          <a:lstStyle/>
          <a:p>
            <a:r>
              <a:rPr lang="en-US" dirty="0"/>
              <a:t>New student-level report in AzEDS details the calculation of % eligible for free or reduced-price lunch</a:t>
            </a:r>
          </a:p>
          <a:p>
            <a:endParaRPr lang="en-US" dirty="0"/>
          </a:p>
          <a:p>
            <a:r>
              <a:rPr lang="en-US" dirty="0"/>
              <a:t>RBFINC report can be accessed from the October 1 menu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4ED14-1C10-919D-08B2-C75A76D5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03" y="1458301"/>
            <a:ext cx="2819643" cy="489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22A1B5-0416-D570-9189-AD277950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9" y="4456723"/>
            <a:ext cx="8088365" cy="11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Aggregate Expenditure Limit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4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8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Expenditure Limit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Article 9, Section 21 </a:t>
            </a:r>
            <a:r>
              <a:rPr lang="en-US" sz="2600" dirty="0"/>
              <a:t>of the Arizona Constitution defines the expenditure limitation for school districts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Economic Estimates Commission calculates the </a:t>
            </a:r>
            <a:r>
              <a:rPr lang="en-US" sz="2600" dirty="0">
                <a:hlinkClick r:id="rId4"/>
              </a:rPr>
              <a:t>limit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School Finance calculates statewide expenditures subject to the limit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If budgeted expenditures exceed the limit, legislature may approve or school districts are required to reduce budgets </a:t>
            </a:r>
          </a:p>
        </p:txBody>
      </p:sp>
    </p:spTree>
    <p:extLst>
      <p:ext uri="{BB962C8B-B14F-4D97-AF65-F5344CB8AC3E}">
        <p14:creationId xmlns:p14="http://schemas.microsoft.com/office/powerpoint/2010/main" val="365741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Calculation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BUDG-AGD reports extract certain values from budget files submitted by school districts based on the definition of expenditures subject to the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Expenditures in most school district funds are excluded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Several specific items within otherwise included funds are also excluded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Adjustments are made for items that are not possible to separate from district budgets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Individual district numbers roll up to the statewide calculation</a:t>
            </a:r>
          </a:p>
        </p:txBody>
      </p:sp>
    </p:spTree>
    <p:extLst>
      <p:ext uri="{BB962C8B-B14F-4D97-AF65-F5344CB8AC3E}">
        <p14:creationId xmlns:p14="http://schemas.microsoft.com/office/powerpoint/2010/main" val="187787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BUDG-AGD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BUDG-AGD reports showing the FY 2023 calculation for each district will be published on Tuesday (11/1)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Reports will list at risk budgeted expenditures for each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Legislature may approve expenditures in excess of the limit by March 1</a:t>
            </a:r>
            <a:r>
              <a:rPr lang="en-US" baseline="30000" dirty="0"/>
              <a:t>st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 Legislature fails to authorize excess expenditures, districts will be notified of required reductions by March 5th</a:t>
            </a:r>
          </a:p>
        </p:txBody>
      </p:sp>
    </p:spTree>
    <p:extLst>
      <p:ext uri="{BB962C8B-B14F-4D97-AF65-F5344CB8AC3E}">
        <p14:creationId xmlns:p14="http://schemas.microsoft.com/office/powerpoint/2010/main" val="203555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 Financial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5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1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Financial Reports / Financial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Deadline to submit Annual Financial Reports was 10/15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possible to correct errors through the prior-year data correction process (ARS 15-915) or by simply uploading new files (if no change to actual expenditures or state aid)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from the AFR will be used in the new School Financial Transparency Portal being developed by the Arizona Department of Administration</a:t>
            </a:r>
          </a:p>
          <a:p>
            <a:pPr marL="914400" lvl="1" indent="-457200"/>
            <a:r>
              <a:rPr lang="en-US" dirty="0"/>
              <a:t>Additionally, certain data will still appear in School Report Cards and has been requested for use in third-party websites</a:t>
            </a:r>
          </a:p>
        </p:txBody>
      </p:sp>
    </p:spTree>
    <p:extLst>
      <p:ext uri="{BB962C8B-B14F-4D97-AF65-F5344CB8AC3E}">
        <p14:creationId xmlns:p14="http://schemas.microsoft.com/office/powerpoint/2010/main" val="281685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Financial Transparency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ARS 15-747</a:t>
            </a:r>
            <a:r>
              <a:rPr lang="en-US" dirty="0"/>
              <a:t> requires the Arizona Department of Administration to develop a school financial transparency portal and specifies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Requirements were largely moved from School Reports Cards by </a:t>
            </a:r>
            <a:r>
              <a:rPr lang="en-US" dirty="0">
                <a:hlinkClick r:id="rId4"/>
              </a:rPr>
              <a:t>Laws 2021, Chapter 404</a:t>
            </a:r>
            <a:endParaRPr lang="en-US" dirty="0"/>
          </a:p>
          <a:p>
            <a:pPr marL="914400" lvl="1" indent="-457200"/>
            <a:r>
              <a:rPr lang="en-US" dirty="0"/>
              <a:t>School Report Cards will now include a link to the new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ARS 15-747</a:t>
            </a:r>
            <a:r>
              <a:rPr lang="en-US" dirty="0"/>
              <a:t> requires ADE to provide data and financial information to ADOA and the contractor for the portal</a:t>
            </a:r>
          </a:p>
        </p:txBody>
      </p:sp>
    </p:spTree>
    <p:extLst>
      <p:ext uri="{BB962C8B-B14F-4D97-AF65-F5344CB8AC3E}">
        <p14:creationId xmlns:p14="http://schemas.microsoft.com/office/powerpoint/2010/main" val="13365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83597F02-534B-B44C-884C-AAAFF9E1D6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790" r="2279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BED121-BF97-514E-893C-F291FE48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23" y="621626"/>
            <a:ext cx="5027651" cy="108585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18989-4B9B-6246-83ED-342C4680A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23" y="1498853"/>
            <a:ext cx="5871828" cy="25860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FY 2023 ADM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Group B Weights</a:t>
            </a:r>
          </a:p>
          <a:p>
            <a:pPr marL="457200" indent="-457200"/>
            <a:r>
              <a:rPr lang="en-US" sz="2400" dirty="0"/>
              <a:t>Aggregate Expenditure Limit</a:t>
            </a:r>
          </a:p>
          <a:p>
            <a:pPr marL="457200" indent="-457200"/>
            <a:r>
              <a:rPr lang="en-US" sz="2400" dirty="0"/>
              <a:t>Annual Financial Reports</a:t>
            </a:r>
          </a:p>
          <a:p>
            <a:pPr marL="914400" lvl="1" indent="-457200"/>
            <a:r>
              <a:rPr lang="en-US" sz="1600" dirty="0"/>
              <a:t>Use of data in new School Financial Transparency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Other Updates</a:t>
            </a:r>
          </a:p>
        </p:txBody>
      </p:sp>
    </p:spTree>
    <p:extLst>
      <p:ext uri="{BB962C8B-B14F-4D97-AF65-F5344CB8AC3E}">
        <p14:creationId xmlns:p14="http://schemas.microsoft.com/office/powerpoint/2010/main" val="579269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Financial Transparency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ADE has supported development of the portal by providing access to download AFR files and data extracts from school finance payment and budget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ADE has provided feedback on implementation</a:t>
            </a:r>
          </a:p>
          <a:p>
            <a:pPr marL="914400" lvl="1" indent="-457200"/>
            <a:r>
              <a:rPr lang="en-US" dirty="0"/>
              <a:t>Our strongest suggestion was that all data/calculations be transparent to districts/charters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ADOA is conducting outreach to districts, charters and other stakeholders</a:t>
            </a:r>
          </a:p>
        </p:txBody>
      </p:sp>
    </p:spTree>
    <p:extLst>
      <p:ext uri="{BB962C8B-B14F-4D97-AF65-F5344CB8AC3E}">
        <p14:creationId xmlns:p14="http://schemas.microsoft.com/office/powerpoint/2010/main" val="221709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830-2538-79A9-80D2-2B60AC63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School Report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FFED-6DC7-C1CE-6754-6BBCEF23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points that moved to the new portal will be removed and replaced by a link to the portal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BA457E-C0BA-F72E-4E8E-986CC1EF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75" y="2996298"/>
            <a:ext cx="7932617" cy="3718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1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830-2538-79A9-80D2-2B60AC63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School Report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FFED-6DC7-C1CE-6754-6BBCEF23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pupil spending from federal and state/local funds will remain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7893A-1E02-0A9F-2369-37D2D093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0" y="2938598"/>
            <a:ext cx="10563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6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1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BUDG25 reports for FY 2023 are now available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Compares district’s current-year budget to ADE calculations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BUDG25 letters notifying of required revisions will be published soon</a:t>
            </a: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BUDG75 reports will be published in the next two weeks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Compares prior-year budget/AFR to ADE calculations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Once the BUDG75 has been published, certain values in the current-year BUDG25 will begin to display data from the AFR</a:t>
            </a:r>
          </a:p>
          <a:p>
            <a:pPr marL="914400" lvl="1" indent="-457200"/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5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chemeClr val="tx1"/>
                </a:solidFill>
              </a:rPr>
              <a:t>Submission reports are available on School Finance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School District Employee Report (SDER) data is now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ublished at schoolfinancereports.azed.gov</a:t>
            </a:r>
          </a:p>
          <a:p>
            <a:pPr marL="914400" lvl="1" indent="-457200"/>
            <a:r>
              <a:rPr lang="en-US" dirty="0">
                <a:solidFill>
                  <a:schemeClr val="tx1"/>
                </a:solidFill>
              </a:rPr>
              <a:t>SDER 96 – Teacher Experience Index (TEI)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Revisions are possible February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through March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indent="-457200">
              <a:spcBef>
                <a:spcPts val="0"/>
              </a:spcBef>
              <a:tabLst>
                <a:tab pos="457200" algn="l"/>
              </a:tabLst>
            </a:pP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School District Employee Report Manual and Training Video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  <a:hlinkClick r:id="rId3"/>
              </a:rPr>
              <a:t>https://www.azed.gov/finance/instruction-manuals</a:t>
            </a: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lvl="2" indent="-457200">
              <a:spcBef>
                <a:spcPts val="0"/>
              </a:spcBef>
              <a:tabLst>
                <a:tab pos="457200" algn="l"/>
              </a:tabLst>
            </a:pPr>
            <a:r>
              <a:rPr lang="en-US" dirty="0">
                <a:solidFill>
                  <a:srgbClr val="E7E6E6">
                    <a:lumMod val="10000"/>
                  </a:srgbClr>
                </a:solidFill>
                <a:hlinkClick r:id="rId4"/>
              </a:rPr>
              <a:t>https://www.azed.gov/finance/training-videos</a:t>
            </a: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914400" lvl="1" indent="-457200"/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SFOB Attendin</a:t>
            </a:r>
            <a:r>
              <a:rPr lang="en-US" dirty="0">
                <a:solidFill>
                  <a:schemeClr val="tx1"/>
                </a:solidFill>
              </a:rPr>
              <a:t>g Average Daily Membership Report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14400" lvl="1" indent="-457200">
              <a:spcBef>
                <a:spcPts val="1000"/>
              </a:spcBef>
              <a:buSzPct val="80000"/>
              <a:defRPr/>
            </a:pP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New report added to the School Finance website after the published data capture date each month</a:t>
            </a:r>
          </a:p>
          <a:p>
            <a:pPr marL="914400" lvl="1" indent="-457200">
              <a:spcBef>
                <a:spcPts val="1000"/>
              </a:spcBef>
              <a:buSzPct val="80000"/>
              <a:defRPr/>
            </a:pP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914400" lvl="1" indent="-457200">
              <a:spcBef>
                <a:spcPts val="1000"/>
              </a:spcBef>
              <a:buSzPct val="80000"/>
              <a:defRPr/>
            </a:pP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Public copy of the school-level student counts provided to the School Facilities Oversight Board (SFOB)</a:t>
            </a:r>
          </a:p>
          <a:p>
            <a:pPr marL="914400" lvl="1" indent="-457200">
              <a:spcBef>
                <a:spcPts val="1000"/>
              </a:spcBef>
              <a:buSzPct val="80000"/>
              <a:defRPr/>
            </a:pPr>
            <a:endParaRPr lang="en-US" dirty="0">
              <a:solidFill>
                <a:srgbClr val="E7E6E6">
                  <a:lumMod val="10000"/>
                </a:srgbClr>
              </a:solidFill>
            </a:endParaRPr>
          </a:p>
          <a:p>
            <a:pPr marL="914400" lvl="1" indent="-457200">
              <a:spcBef>
                <a:spcPts val="1000"/>
              </a:spcBef>
              <a:buSzPct val="80000"/>
              <a:defRPr/>
            </a:pPr>
            <a:r>
              <a:rPr lang="en-US" dirty="0">
                <a:solidFill>
                  <a:srgbClr val="E7E6E6">
                    <a:lumMod val="10000"/>
                  </a:srgbClr>
                </a:solidFill>
              </a:rPr>
              <a:t>Created based on feedback from GPEMC and discussions with SFOB in the spring</a:t>
            </a: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12E1D-DE3E-0F30-6F50-B187DAA2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14" y="5217480"/>
            <a:ext cx="6876234" cy="14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4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6337-9E07-5648-AC51-80EF7742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Charlie Martin, Deputy Associate Superintendent</a:t>
            </a:r>
            <a:br>
              <a:rPr lang="en-US" dirty="0"/>
            </a:b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Charlie.Martin@AZED.gov</a:t>
            </a:r>
            <a:br>
              <a:rPr lang="en-US" dirty="0"/>
            </a:br>
            <a:r>
              <a:rPr lang="en-US" dirty="0"/>
              <a:t>(602) 542-8026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3A17-2976-6049-8B3B-1290AF747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5529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50348"/>
            <a:ext cx="11102731" cy="775564"/>
          </a:xfrm>
        </p:spPr>
        <p:txBody>
          <a:bodyPr/>
          <a:lstStyle/>
          <a:p>
            <a:r>
              <a:rPr lang="en-US" dirty="0"/>
              <a:t>Average Daily Membership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1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1549EA-DBE2-061E-6C33-A0E2834F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98" y="1342117"/>
            <a:ext cx="8716230" cy="47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16A079-06DC-4E58-ECCF-EA89066E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35" y="1423767"/>
            <a:ext cx="8055429" cy="46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 Weights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2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4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/>
              <a:t>Group B weight funding for gifted students will be calculated manually for FY 2023</a:t>
            </a:r>
          </a:p>
          <a:p>
            <a:pPr lvl="1"/>
            <a:r>
              <a:rPr lang="en-US" dirty="0"/>
              <a:t>Same process as for FY 2022</a:t>
            </a:r>
          </a:p>
          <a:p>
            <a:endParaRPr lang="en-US" dirty="0"/>
          </a:p>
          <a:p>
            <a:r>
              <a:rPr lang="en-US" dirty="0"/>
              <a:t>Funding will appear as an adjustment to the base support level in BSA 55 Reports </a:t>
            </a:r>
          </a:p>
          <a:p>
            <a:pPr lvl="1"/>
            <a:r>
              <a:rPr lang="en-US" dirty="0"/>
              <a:t>Calculation will be published on the School Finance website</a:t>
            </a:r>
          </a:p>
          <a:p>
            <a:endParaRPr lang="en-US" dirty="0"/>
          </a:p>
          <a:p>
            <a:r>
              <a:rPr lang="en-US" dirty="0"/>
              <a:t>GIFT11 report shows students reported with a qualifying need; ADM15 report shows ADM generated by students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1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8CF18-A6C5-D917-F9F4-7DAF1744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FRPL Group B 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093DAE-AC36-EE48-9523-C0E0AE9E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505"/>
            <a:ext cx="1785260" cy="775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63700-8C68-7820-1529-2D4D6839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35"/>
            <a:ext cx="10515600" cy="4351338"/>
          </a:xfrm>
        </p:spPr>
        <p:txBody>
          <a:bodyPr/>
          <a:lstStyle/>
          <a:p>
            <a:r>
              <a:rPr lang="en-US" dirty="0"/>
              <a:t>Funding for this weight will be calculated manually for FY 2023</a:t>
            </a:r>
          </a:p>
          <a:p>
            <a:pPr lvl="1"/>
            <a:r>
              <a:rPr lang="en-US" dirty="0"/>
              <a:t>Similar process to Gifted</a:t>
            </a:r>
          </a:p>
          <a:p>
            <a:endParaRPr lang="en-US" dirty="0"/>
          </a:p>
          <a:p>
            <a:r>
              <a:rPr lang="en-US" dirty="0"/>
              <a:t>FRPL weight is 0.018, which is about $86 per eligible student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SUPP72 report in </a:t>
            </a:r>
            <a:r>
              <a:rPr lang="en-US" dirty="0" err="1"/>
              <a:t>AzEDS</a:t>
            </a:r>
            <a:r>
              <a:rPr lang="en-US" dirty="0"/>
              <a:t> shows students for which a qualifying need has been reported; ADM15 report shows ADM generated by students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5137-1DA7-8C43-AD97-24778179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Results-Based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E2A7-000D-BD44-A99F-D6FFEBDD1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ea typeface="Open Sans"/>
                <a:cs typeface="Arial"/>
              </a:rPr>
              <a:t>SECTION 3</a:t>
            </a:r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9D85-5D99-6B4F-B5F2-666FF5D0B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ADE SCHOOL FINANCE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DF595EE-EEFA-EF45-9938-95293B58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68" y="803495"/>
            <a:ext cx="4822042" cy="2880494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C742916-147F-CB43-9E4F-D872D8D6F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8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030"/>
      </p:ext>
    </p:extLst>
  </p:cSld>
  <p:clrMapOvr>
    <a:masterClrMapping/>
  </p:clrMapOvr>
</p:sld>
</file>

<file path=ppt/theme/theme1.xml><?xml version="1.0" encoding="utf-8"?>
<a:theme xmlns:a="http://schemas.openxmlformats.org/drawingml/2006/main" name="FTF Theme, 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A5CDE0033014BB7CF0B71530BDF99" ma:contentTypeVersion="6" ma:contentTypeDescription="Create a new document." ma:contentTypeScope="" ma:versionID="ab73bfecd50ae2e26a592aad63026044">
  <xsd:schema xmlns:xsd="http://www.w3.org/2001/XMLSchema" xmlns:xs="http://www.w3.org/2001/XMLSchema" xmlns:p="http://schemas.microsoft.com/office/2006/metadata/properties" xmlns:ns2="6956a4e3-4065-4b8a-833d-d2ae2a8a83d5" targetNamespace="http://schemas.microsoft.com/office/2006/metadata/properties" ma:root="true" ma:fieldsID="88106054ace498a63f7e7ac568adf037" ns2:_="">
    <xsd:import namespace="6956a4e3-4065-4b8a-833d-d2ae2a8a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4e3-4065-4b8a-833d-d2ae2a8a8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87F97-98C5-45D1-99FB-1F4E7911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7FD3AF-EF6C-4366-87AE-9BE041A4D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6a4e3-4065-4b8a-833d-d2ae2a8a8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BEEE5-391C-4E22-A797-CD70D63091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10750</TotalTime>
  <Words>1070</Words>
  <Application>Microsoft Office PowerPoint</Application>
  <PresentationFormat>Widescreen</PresentationFormat>
  <Paragraphs>165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Oswald</vt:lpstr>
      <vt:lpstr>Times New Roman</vt:lpstr>
      <vt:lpstr>FTF Theme, 2018</vt:lpstr>
      <vt:lpstr>GPEMC Meeting Update</vt:lpstr>
      <vt:lpstr>Agenda</vt:lpstr>
      <vt:lpstr>Average Daily Membership Update</vt:lpstr>
      <vt:lpstr>ADM Update</vt:lpstr>
      <vt:lpstr>ADM Update</vt:lpstr>
      <vt:lpstr>Group B Weights</vt:lpstr>
      <vt:lpstr>Gifted Group B Weight</vt:lpstr>
      <vt:lpstr>FRPL Group B Weight</vt:lpstr>
      <vt:lpstr>Results-Based Funding</vt:lpstr>
      <vt:lpstr>Results-Based Funding</vt:lpstr>
      <vt:lpstr>Results-Based Funding</vt:lpstr>
      <vt:lpstr>Results-Based Funding - RBFINC Report</vt:lpstr>
      <vt:lpstr>Aggregate Expenditure Limit</vt:lpstr>
      <vt:lpstr>Aggregate Expenditure Limit</vt:lpstr>
      <vt:lpstr>School Finance Calculation</vt:lpstr>
      <vt:lpstr>FY 2023 BUDG-AGD Reports</vt:lpstr>
      <vt:lpstr>Annual Financial Reports</vt:lpstr>
      <vt:lpstr>Annual Financial Reports / Financial Data</vt:lpstr>
      <vt:lpstr>School Financial Transparency Portal</vt:lpstr>
      <vt:lpstr>School Financial Transparency Portal</vt:lpstr>
      <vt:lpstr>Changes to School Report Cards</vt:lpstr>
      <vt:lpstr>Changes to School Report Cards</vt:lpstr>
      <vt:lpstr>Other Updates</vt:lpstr>
      <vt:lpstr>Other Updates</vt:lpstr>
      <vt:lpstr>Other Updates</vt:lpstr>
      <vt:lpstr>Other Updates</vt:lpstr>
      <vt:lpstr>Charlie Martin, Deputy Associate Superintendent Charlie.Martin@AZED.gov (602) 542-8026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Schlabach</dc:creator>
  <cp:lastModifiedBy>Gray, Shyrene</cp:lastModifiedBy>
  <cp:revision>874</cp:revision>
  <cp:lastPrinted>2019-07-09T15:51:45Z</cp:lastPrinted>
  <dcterms:created xsi:type="dcterms:W3CDTF">2018-03-20T17:28:56Z</dcterms:created>
  <dcterms:modified xsi:type="dcterms:W3CDTF">2022-11-09T20:29:42Z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0x0101000A8A5CDE0033014BB7CF0B71530BDF99</vt:lpwstr>
  </property>
</Properties>
</file>