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694" r:id="rId5"/>
    <p:sldMasterId id="2147483704" r:id="rId6"/>
    <p:sldMasterId id="2147483720" r:id="rId7"/>
  </p:sldMasterIdLst>
  <p:notesMasterIdLst>
    <p:notesMasterId r:id="rId40"/>
  </p:notesMasterIdLst>
  <p:sldIdLst>
    <p:sldId id="261" r:id="rId8"/>
    <p:sldId id="256" r:id="rId9"/>
    <p:sldId id="258" r:id="rId10"/>
    <p:sldId id="262" r:id="rId11"/>
    <p:sldId id="927" r:id="rId12"/>
    <p:sldId id="257" r:id="rId13"/>
    <p:sldId id="921" r:id="rId14"/>
    <p:sldId id="928" r:id="rId15"/>
    <p:sldId id="919" r:id="rId16"/>
    <p:sldId id="874" r:id="rId17"/>
    <p:sldId id="875" r:id="rId18"/>
    <p:sldId id="878" r:id="rId19"/>
    <p:sldId id="876" r:id="rId20"/>
    <p:sldId id="877" r:id="rId21"/>
    <p:sldId id="883" r:id="rId22"/>
    <p:sldId id="930" r:id="rId23"/>
    <p:sldId id="882" r:id="rId24"/>
    <p:sldId id="916" r:id="rId25"/>
    <p:sldId id="923" r:id="rId26"/>
    <p:sldId id="922" r:id="rId27"/>
    <p:sldId id="931" r:id="rId28"/>
    <p:sldId id="864" r:id="rId29"/>
    <p:sldId id="280" r:id="rId30"/>
    <p:sldId id="868" r:id="rId31"/>
    <p:sldId id="865" r:id="rId32"/>
    <p:sldId id="935" r:id="rId33"/>
    <p:sldId id="934" r:id="rId34"/>
    <p:sldId id="932" r:id="rId35"/>
    <p:sldId id="259" r:id="rId36"/>
    <p:sldId id="933" r:id="rId37"/>
    <p:sldId id="285" r:id="rId38"/>
    <p:sldId id="26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FCAF17"/>
    <a:srgbClr val="BF0D3E"/>
    <a:srgbClr val="FFFFFF"/>
    <a:srgbClr val="EDEFF7"/>
    <a:srgbClr val="F6F9FF"/>
    <a:srgbClr val="000000"/>
    <a:srgbClr val="D0D1D9"/>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80AE2-E321-4BA8-88E0-4E1F818578D7}" v="100" dt="2022-11-04T03:33:51.154"/>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94" autoAdjust="0"/>
  </p:normalViewPr>
  <p:slideViewPr>
    <p:cSldViewPr snapToGrid="0">
      <p:cViewPr varScale="1">
        <p:scale>
          <a:sx n="92" d="100"/>
          <a:sy n="92" d="100"/>
        </p:scale>
        <p:origin x="131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554E-6B77-46E1-9C40-30801FEAEDC2}" type="doc">
      <dgm:prSet loTypeId="urn:microsoft.com/office/officeart/2016/7/layout/BasicTimeline" loCatId="process" qsTypeId="urn:microsoft.com/office/officeart/2005/8/quickstyle/simple4" qsCatId="simple" csTypeId="urn:microsoft.com/office/officeart/2005/8/colors/accent1_1" csCatId="accent1" phldr="1"/>
      <dgm:spPr/>
      <dgm:t>
        <a:bodyPr/>
        <a:lstStyle/>
        <a:p>
          <a:endParaRPr lang="en-US"/>
        </a:p>
      </dgm:t>
    </dgm:pt>
    <dgm:pt modelId="{3754B898-8E50-46CE-95D7-6868B46DDF65}">
      <dgm:prSet/>
      <dgm:spPr>
        <a:xfrm>
          <a:off x="306254" y="2678645"/>
          <a:ext cx="4479131" cy="563662"/>
        </a:xfrm>
        <a:prstGeom prst="rect">
          <a:avLst/>
        </a:prstGeom>
      </dgm:spPr>
      <dgm:t>
        <a:bodyPr/>
        <a:lstStyle/>
        <a:p>
          <a:pPr>
            <a:defRPr b="1"/>
          </a:pPr>
          <a:r>
            <a:rPr lang="en-US" b="1">
              <a:latin typeface="Arial" panose="020B0604020202020204"/>
              <a:ea typeface="+mn-ea"/>
              <a:cs typeface="+mn-cs"/>
            </a:rPr>
            <a:t>2022–2023</a:t>
          </a:r>
        </a:p>
      </dgm:t>
    </dgm:pt>
    <dgm:pt modelId="{BD60E915-0962-4F37-B1B8-71FF500598C7}" type="parTrans" cxnId="{73D22ACB-0A56-40A5-AC46-7C5EFF38B9EB}">
      <dgm:prSet/>
      <dgm:spPr/>
      <dgm:t>
        <a:bodyPr/>
        <a:lstStyle/>
        <a:p>
          <a:endParaRPr lang="en-US"/>
        </a:p>
      </dgm:t>
    </dgm:pt>
    <dgm:pt modelId="{CB1B9BE6-EDFB-49D2-9322-4A0900B24F5C}" type="sibTrans" cxnId="{73D22ACB-0A56-40A5-AC46-7C5EFF38B9EB}">
      <dgm:prSet/>
      <dgm:spPr/>
      <dgm:t>
        <a:bodyPr/>
        <a:lstStyle/>
        <a:p>
          <a:endParaRPr lang="en-US"/>
        </a:p>
      </dgm:t>
    </dgm:pt>
    <dgm:pt modelId="{F0D061D0-0619-48CC-AD07-075B63C25C3C}">
      <dgm:prSet custT="1"/>
      <dgm:spPr>
        <a:xfrm>
          <a:off x="79667" y="695849"/>
          <a:ext cx="4769477" cy="850482"/>
        </a:xfrm>
        <a:prstGeom prst="roundRect">
          <a:avLst/>
        </a:prstGeom>
      </dgm:spPr>
      <dgm:t>
        <a:bodyPr/>
        <a:lstStyle/>
        <a:p>
          <a:pPr algn="ctr"/>
          <a:r>
            <a:rPr lang="en-US" sz="1400">
              <a:latin typeface="Arial" panose="020B0604020202020204"/>
              <a:ea typeface="+mn-ea"/>
              <a:cs typeface="+mn-cs"/>
            </a:rPr>
            <a:t>SY 2022-2023  Placement Test –no changes</a:t>
          </a:r>
        </a:p>
      </dgm:t>
    </dgm:pt>
    <dgm:pt modelId="{3C636C6B-738F-4C7A-9681-08DBAF69F7E5}" type="parTrans" cxnId="{73B1D655-0B76-4F89-A66F-87933B0F48B8}">
      <dgm:prSet/>
      <dgm:spPr/>
      <dgm:t>
        <a:bodyPr/>
        <a:lstStyle/>
        <a:p>
          <a:endParaRPr lang="en-US"/>
        </a:p>
      </dgm:t>
    </dgm:pt>
    <dgm:pt modelId="{311B6CB6-EC9E-4196-8A60-FF54EF73C37A}" type="sibTrans" cxnId="{73B1D655-0B76-4F89-A66F-87933B0F48B8}">
      <dgm:prSet/>
      <dgm:spPr/>
      <dgm:t>
        <a:bodyPr/>
        <a:lstStyle/>
        <a:p>
          <a:endParaRPr lang="en-US"/>
        </a:p>
      </dgm:t>
    </dgm:pt>
    <dgm:pt modelId="{9F927008-5CAD-4ED3-947D-95B5CFEE2411}">
      <dgm:prSet/>
      <dgm:spPr>
        <a:xfrm>
          <a:off x="3258408" y="1765345"/>
          <a:ext cx="4479131" cy="563662"/>
        </a:xfrm>
        <a:prstGeom prst="rect">
          <a:avLst/>
        </a:prstGeom>
      </dgm:spPr>
      <dgm:t>
        <a:bodyPr/>
        <a:lstStyle/>
        <a:p>
          <a:pPr>
            <a:defRPr b="1"/>
          </a:pPr>
          <a:r>
            <a:rPr lang="en-US" b="1">
              <a:latin typeface="Arial" panose="020B0604020202020204"/>
              <a:ea typeface="+mn-ea"/>
              <a:cs typeface="+mn-cs"/>
            </a:rPr>
            <a:t>Spring 2023</a:t>
          </a:r>
        </a:p>
      </dgm:t>
    </dgm:pt>
    <dgm:pt modelId="{FD6A9D0C-90AE-4C9A-A954-5A8AC84407CB}" type="parTrans" cxnId="{D453BDE6-1AAA-419F-A912-ECB73725B414}">
      <dgm:prSet/>
      <dgm:spPr/>
      <dgm:t>
        <a:bodyPr/>
        <a:lstStyle/>
        <a:p>
          <a:endParaRPr lang="en-US"/>
        </a:p>
      </dgm:t>
    </dgm:pt>
    <dgm:pt modelId="{91FA2F12-4AC2-4EF4-8239-58ACAEA5DBEC}" type="sibTrans" cxnId="{D453BDE6-1AAA-419F-A912-ECB73725B414}">
      <dgm:prSet/>
      <dgm:spPr/>
      <dgm:t>
        <a:bodyPr/>
        <a:lstStyle/>
        <a:p>
          <a:endParaRPr lang="en-US"/>
        </a:p>
      </dgm:t>
    </dgm:pt>
    <dgm:pt modelId="{A021A2C9-F084-4D43-B318-49CAA06A0080}">
      <dgm:prSet custT="1"/>
      <dgm:spPr>
        <a:xfrm>
          <a:off x="3190122" y="3500298"/>
          <a:ext cx="4086453" cy="883243"/>
        </a:xfrm>
        <a:prstGeom prst="roundRect">
          <a:avLst/>
        </a:prstGeom>
      </dgm:spPr>
      <dgm:t>
        <a:bodyPr anchor="t"/>
        <a:lstStyle/>
        <a:p>
          <a:pPr algn="ctr"/>
          <a:r>
            <a:rPr lang="en-US" sz="1400" b="0" kern="1200">
              <a:latin typeface="Arial" panose="020B0604020202020204"/>
              <a:ea typeface="+mn-ea"/>
              <a:cs typeface="+mn-cs"/>
            </a:rPr>
            <a:t>Spring 2023 Reassessment</a:t>
          </a:r>
        </a:p>
        <a:p>
          <a:pPr algn="ctr"/>
          <a:r>
            <a:rPr lang="en-US" sz="1400" b="0" kern="1200">
              <a:latin typeface="Arial" panose="020B0604020202020204"/>
              <a:ea typeface="+mn-ea"/>
              <a:cs typeface="+mn-cs"/>
            </a:rPr>
            <a:t>New AZELLA</a:t>
          </a:r>
        </a:p>
        <a:p>
          <a:pPr algn="ctr"/>
          <a:r>
            <a:rPr lang="en-US" sz="1400" b="0" kern="1200">
              <a:latin typeface="Arial" panose="020B0604020202020204"/>
              <a:ea typeface="+mn-ea"/>
              <a:cs typeface="+mn-cs"/>
            </a:rPr>
            <a:t> </a:t>
          </a:r>
        </a:p>
        <a:p>
          <a:pPr marL="0" lvl="0" algn="ctr" defTabSz="533400">
            <a:lnSpc>
              <a:spcPct val="90000"/>
            </a:lnSpc>
            <a:spcBef>
              <a:spcPct val="0"/>
            </a:spcBef>
            <a:spcAft>
              <a:spcPct val="35000"/>
            </a:spcAft>
            <a:buNone/>
          </a:pPr>
          <a:endParaRPr lang="en-US" sz="1400" b="0" kern="1200">
            <a:latin typeface="Arial" panose="020B0604020202020204"/>
            <a:ea typeface="+mn-ea"/>
            <a:cs typeface="+mn-cs"/>
          </a:endParaRPr>
        </a:p>
      </dgm:t>
    </dgm:pt>
    <dgm:pt modelId="{ED25B777-FADE-4743-B82E-B5D4C4ABD4EB}" type="parTrans" cxnId="{FDC578B4-8678-47F6-A9E1-ACDA36239FC9}">
      <dgm:prSet/>
      <dgm:spPr/>
      <dgm:t>
        <a:bodyPr/>
        <a:lstStyle/>
        <a:p>
          <a:endParaRPr lang="en-US"/>
        </a:p>
      </dgm:t>
    </dgm:pt>
    <dgm:pt modelId="{368E6814-B6D9-4651-9691-C0ABDC631AD4}" type="sibTrans" cxnId="{FDC578B4-8678-47F6-A9E1-ACDA36239FC9}">
      <dgm:prSet/>
      <dgm:spPr/>
      <dgm:t>
        <a:bodyPr/>
        <a:lstStyle/>
        <a:p>
          <a:endParaRPr lang="en-US"/>
        </a:p>
      </dgm:t>
    </dgm:pt>
    <dgm:pt modelId="{F87EC6F6-4E41-4F3A-9998-5CCED730A42C}">
      <dgm:prSet/>
      <dgm:spPr>
        <a:xfrm>
          <a:off x="6210563" y="2678645"/>
          <a:ext cx="4479131" cy="563662"/>
        </a:xfrm>
        <a:prstGeom prst="rect">
          <a:avLst/>
        </a:prstGeom>
      </dgm:spPr>
      <dgm:t>
        <a:bodyPr/>
        <a:lstStyle/>
        <a:p>
          <a:pPr>
            <a:defRPr b="1"/>
          </a:pPr>
          <a:r>
            <a:rPr lang="en-US" b="1">
              <a:latin typeface="Arial" panose="020B0604020202020204"/>
              <a:ea typeface="+mn-ea"/>
              <a:cs typeface="+mn-cs"/>
            </a:rPr>
            <a:t>2023–2024</a:t>
          </a:r>
        </a:p>
      </dgm:t>
    </dgm:pt>
    <dgm:pt modelId="{B90988B1-90F5-4700-9E6A-FA3527143CE9}" type="parTrans" cxnId="{75F83078-18C1-4AB3-89DF-7DD1E2B3085A}">
      <dgm:prSet/>
      <dgm:spPr/>
      <dgm:t>
        <a:bodyPr/>
        <a:lstStyle/>
        <a:p>
          <a:endParaRPr lang="en-US"/>
        </a:p>
      </dgm:t>
    </dgm:pt>
    <dgm:pt modelId="{2E51332F-5821-4B8F-9B8A-9CA4A5962619}" type="sibTrans" cxnId="{75F83078-18C1-4AB3-89DF-7DD1E2B3085A}">
      <dgm:prSet/>
      <dgm:spPr/>
      <dgm:t>
        <a:bodyPr/>
        <a:lstStyle/>
        <a:p>
          <a:endParaRPr lang="en-US"/>
        </a:p>
      </dgm:t>
    </dgm:pt>
    <dgm:pt modelId="{C3E13278-D5A1-4059-ADF8-35654194B270}">
      <dgm:prSet custT="1"/>
      <dgm:spPr>
        <a:xfrm>
          <a:off x="5995116" y="695849"/>
          <a:ext cx="4723275" cy="850482"/>
        </a:xfrm>
        <a:prstGeom prst="roundRect">
          <a:avLst/>
        </a:prstGeom>
      </dgm:spPr>
      <dgm:t>
        <a:bodyPr/>
        <a:lstStyle/>
        <a:p>
          <a:pPr algn="ctr"/>
          <a:r>
            <a:rPr lang="en-US" sz="1400" b="0">
              <a:latin typeface="Arial" panose="020B0604020202020204"/>
              <a:ea typeface="+mn-ea"/>
              <a:cs typeface="+mn-cs"/>
            </a:rPr>
            <a:t>SY 2023-2024 </a:t>
          </a:r>
          <a:r>
            <a:rPr lang="en-US" sz="1400" b="1">
              <a:latin typeface="Arial" panose="020B0604020202020204"/>
              <a:ea typeface="+mn-ea"/>
              <a:cs typeface="+mn-cs"/>
            </a:rPr>
            <a:t>New</a:t>
          </a:r>
          <a:r>
            <a:rPr lang="en-US" sz="1400" b="0">
              <a:latin typeface="Arial" panose="020B0604020202020204"/>
              <a:ea typeface="+mn-ea"/>
              <a:cs typeface="+mn-cs"/>
            </a:rPr>
            <a:t> Placement test</a:t>
          </a:r>
        </a:p>
      </dgm:t>
    </dgm:pt>
    <dgm:pt modelId="{9446AFC9-0ADE-47CF-9C44-ACD1D0268322}" type="parTrans" cxnId="{160A1C03-21A8-434A-80F3-61B012993A54}">
      <dgm:prSet/>
      <dgm:spPr/>
      <dgm:t>
        <a:bodyPr/>
        <a:lstStyle/>
        <a:p>
          <a:endParaRPr lang="en-US"/>
        </a:p>
      </dgm:t>
    </dgm:pt>
    <dgm:pt modelId="{485CEF36-079D-41DB-A262-4AB5010B0EF2}" type="sibTrans" cxnId="{160A1C03-21A8-434A-80F3-61B012993A54}">
      <dgm:prSet/>
      <dgm:spPr/>
      <dgm:t>
        <a:bodyPr/>
        <a:lstStyle/>
        <a:p>
          <a:endParaRPr lang="en-US"/>
        </a:p>
      </dgm:t>
    </dgm:pt>
    <dgm:pt modelId="{62168076-5FBE-4F21-9523-45DA7CB4CD58}">
      <dgm:prSet/>
      <dgm:spPr/>
      <dgm:t>
        <a:bodyPr/>
        <a:lstStyle/>
        <a:p>
          <a:pPr>
            <a:defRPr b="1"/>
          </a:pPr>
          <a:r>
            <a:rPr lang="en-US" dirty="0"/>
            <a:t>May - June 2023*</a:t>
          </a:r>
        </a:p>
      </dgm:t>
    </dgm:pt>
    <dgm:pt modelId="{F19F2C57-A161-45A9-96A3-265DD1007B3C}" type="parTrans" cxnId="{1D879CD1-1345-4095-9881-A6CD31B975FA}">
      <dgm:prSet/>
      <dgm:spPr/>
      <dgm:t>
        <a:bodyPr/>
        <a:lstStyle/>
        <a:p>
          <a:endParaRPr lang="en-US"/>
        </a:p>
      </dgm:t>
    </dgm:pt>
    <dgm:pt modelId="{1D7868EC-0111-4C1A-9EAB-25C238DF48C2}" type="sibTrans" cxnId="{1D879CD1-1345-4095-9881-A6CD31B975FA}">
      <dgm:prSet/>
      <dgm:spPr/>
      <dgm:t>
        <a:bodyPr/>
        <a:lstStyle/>
        <a:p>
          <a:endParaRPr lang="en-US"/>
        </a:p>
      </dgm:t>
    </dgm:pt>
    <dgm:pt modelId="{12510510-65E8-42F9-8482-38DCA044BF3A}">
      <dgm:prSet custT="1"/>
      <dgm:spPr/>
      <dgm:t>
        <a:bodyPr/>
        <a:lstStyle/>
        <a:p>
          <a:pPr algn="ctr"/>
          <a:r>
            <a:rPr lang="en-US" sz="1800" b="0"/>
            <a:t>Standard Setting</a:t>
          </a:r>
        </a:p>
      </dgm:t>
    </dgm:pt>
    <dgm:pt modelId="{E7E91019-3F87-4058-A67C-A03710BF2328}" type="parTrans" cxnId="{6C699A71-0BE1-4771-A7FD-4AC5937E3FDC}">
      <dgm:prSet/>
      <dgm:spPr/>
      <dgm:t>
        <a:bodyPr/>
        <a:lstStyle/>
        <a:p>
          <a:endParaRPr lang="en-US"/>
        </a:p>
      </dgm:t>
    </dgm:pt>
    <dgm:pt modelId="{605B3D66-FAFE-4CB3-ADC7-B421DAB8749F}" type="sibTrans" cxnId="{6C699A71-0BE1-4771-A7FD-4AC5937E3FDC}">
      <dgm:prSet/>
      <dgm:spPr/>
      <dgm:t>
        <a:bodyPr/>
        <a:lstStyle/>
        <a:p>
          <a:endParaRPr lang="en-US"/>
        </a:p>
      </dgm:t>
    </dgm:pt>
    <dgm:pt modelId="{8361B6F8-CA0F-4DB8-A15F-3389CD1E1B60}">
      <dgm:prSet/>
      <dgm:spPr/>
      <dgm:t>
        <a:bodyPr/>
        <a:lstStyle/>
        <a:p>
          <a:pPr>
            <a:defRPr b="1"/>
          </a:pPr>
          <a:r>
            <a:rPr lang="en-US" dirty="0"/>
            <a:t>July - August 2023*</a:t>
          </a:r>
        </a:p>
      </dgm:t>
    </dgm:pt>
    <dgm:pt modelId="{49CC3C7F-ADEC-46B2-859D-609EFE72F723}" type="parTrans" cxnId="{89E04A93-06FB-4F1F-87A8-2D6191592C3C}">
      <dgm:prSet/>
      <dgm:spPr/>
      <dgm:t>
        <a:bodyPr/>
        <a:lstStyle/>
        <a:p>
          <a:endParaRPr lang="en-US"/>
        </a:p>
      </dgm:t>
    </dgm:pt>
    <dgm:pt modelId="{48EA62FE-BEDE-4839-8EF3-C7640A61FC70}" type="sibTrans" cxnId="{89E04A93-06FB-4F1F-87A8-2D6191592C3C}">
      <dgm:prSet/>
      <dgm:spPr/>
      <dgm:t>
        <a:bodyPr/>
        <a:lstStyle/>
        <a:p>
          <a:endParaRPr lang="en-US"/>
        </a:p>
      </dgm:t>
    </dgm:pt>
    <dgm:pt modelId="{F17071F4-3B77-4216-A96D-F1218367DB05}">
      <dgm:prSet custT="1"/>
      <dgm:spPr/>
      <dgm:t>
        <a:bodyPr/>
        <a:lstStyle/>
        <a:p>
          <a:pPr algn="ctr"/>
          <a:r>
            <a:rPr lang="en-US" sz="1400" dirty="0"/>
            <a:t>Spring 2023 AZELLA Electronic Reports to Districts &amp; Paper Reports to Districts </a:t>
          </a:r>
        </a:p>
      </dgm:t>
    </dgm:pt>
    <dgm:pt modelId="{36E671EF-DCEA-4DD4-81DB-6ABE55B4B3C0}" type="parTrans" cxnId="{FC1B45D0-9901-47A0-B57E-18A9E75D70A2}">
      <dgm:prSet/>
      <dgm:spPr/>
      <dgm:t>
        <a:bodyPr/>
        <a:lstStyle/>
        <a:p>
          <a:endParaRPr lang="en-US"/>
        </a:p>
      </dgm:t>
    </dgm:pt>
    <dgm:pt modelId="{07303954-D3A0-430C-93A3-E6C725189D4C}" type="sibTrans" cxnId="{FC1B45D0-9901-47A0-B57E-18A9E75D70A2}">
      <dgm:prSet/>
      <dgm:spPr/>
      <dgm:t>
        <a:bodyPr/>
        <a:lstStyle/>
        <a:p>
          <a:endParaRPr lang="en-US"/>
        </a:p>
      </dgm:t>
    </dgm:pt>
    <dgm:pt modelId="{EFAB1909-A36E-4E6E-9147-EB40B9BB7742}">
      <dgm:prSet/>
      <dgm:spPr/>
      <dgm:t>
        <a:bodyPr/>
        <a:lstStyle/>
        <a:p>
          <a:pPr>
            <a:defRPr b="1"/>
          </a:pPr>
          <a:r>
            <a:rPr lang="en-US"/>
            <a:t>Fall 2023</a:t>
          </a:r>
        </a:p>
      </dgm:t>
    </dgm:pt>
    <dgm:pt modelId="{4FE49D68-75F7-4710-9565-C72A7D5D3DA3}" type="parTrans" cxnId="{C2BC2BFB-37DC-4EB2-80F7-800753751CE4}">
      <dgm:prSet/>
      <dgm:spPr/>
      <dgm:t>
        <a:bodyPr/>
        <a:lstStyle/>
        <a:p>
          <a:endParaRPr lang="en-US"/>
        </a:p>
      </dgm:t>
    </dgm:pt>
    <dgm:pt modelId="{41B02736-E4CB-4D18-A1A7-872DF3879A96}" type="sibTrans" cxnId="{C2BC2BFB-37DC-4EB2-80F7-800753751CE4}">
      <dgm:prSet/>
      <dgm:spPr/>
      <dgm:t>
        <a:bodyPr/>
        <a:lstStyle/>
        <a:p>
          <a:endParaRPr lang="en-US"/>
        </a:p>
      </dgm:t>
    </dgm:pt>
    <dgm:pt modelId="{C64E9F90-879E-47AE-9C00-7BB75CC28FB8}">
      <dgm:prSet custT="1"/>
      <dgm:spPr/>
      <dgm:t>
        <a:bodyPr/>
        <a:lstStyle/>
        <a:p>
          <a:pPr algn="ctr"/>
          <a:r>
            <a:rPr lang="en-US" sz="1400"/>
            <a:t>Performance Level Descriptors, Item Specifications, and Scoring Rubrics are posted</a:t>
          </a:r>
        </a:p>
      </dgm:t>
    </dgm:pt>
    <dgm:pt modelId="{AC573F95-FBD0-4FCB-910E-AF2F8D85A6E3}" type="parTrans" cxnId="{2D0A5533-DE36-4F73-9BB5-646FFBEE0268}">
      <dgm:prSet/>
      <dgm:spPr/>
      <dgm:t>
        <a:bodyPr/>
        <a:lstStyle/>
        <a:p>
          <a:endParaRPr lang="en-US"/>
        </a:p>
      </dgm:t>
    </dgm:pt>
    <dgm:pt modelId="{DAD88335-F758-4929-A543-0C04370FB296}" type="sibTrans" cxnId="{2D0A5533-DE36-4F73-9BB5-646FFBEE0268}">
      <dgm:prSet/>
      <dgm:spPr/>
      <dgm:t>
        <a:bodyPr/>
        <a:lstStyle/>
        <a:p>
          <a:endParaRPr lang="en-US"/>
        </a:p>
      </dgm:t>
    </dgm:pt>
    <dgm:pt modelId="{F55D25AF-2C1A-405C-B972-F17AF1002D58}" type="pres">
      <dgm:prSet presAssocID="{7FC2554E-6B77-46E1-9C40-30801FEAEDC2}" presName="root" presStyleCnt="0">
        <dgm:presLayoutVars>
          <dgm:chMax/>
          <dgm:chPref/>
          <dgm:animLvl val="lvl"/>
        </dgm:presLayoutVars>
      </dgm:prSet>
      <dgm:spPr/>
    </dgm:pt>
    <dgm:pt modelId="{30909BB1-DDCE-4B88-9C80-45CD35821DCA}" type="pres">
      <dgm:prSet presAssocID="{7FC2554E-6B77-46E1-9C40-30801FEAEDC2}" presName="divider" presStyleLbl="fgAccFollowNode1" presStyleIdx="0" presStyleCnt="1"/>
      <dgm:spPr>
        <a:xfrm>
          <a:off x="0" y="2494083"/>
          <a:ext cx="10995949" cy="0"/>
        </a:xfrm>
        <a:prstGeom prst="line">
          <a:avLst/>
        </a:prstGeom>
      </dgm:spPr>
    </dgm:pt>
    <dgm:pt modelId="{9B4F019A-AA79-4692-9DA9-7A5CE667963E}" type="pres">
      <dgm:prSet presAssocID="{7FC2554E-6B77-46E1-9C40-30801FEAEDC2}" presName="nodes" presStyleCnt="0">
        <dgm:presLayoutVars>
          <dgm:chMax/>
          <dgm:chPref/>
          <dgm:animLvl val="lvl"/>
        </dgm:presLayoutVars>
      </dgm:prSet>
      <dgm:spPr/>
    </dgm:pt>
    <dgm:pt modelId="{D76BDC0C-85F8-4185-B110-66035A3FE7CA}" type="pres">
      <dgm:prSet presAssocID="{3754B898-8E50-46CE-95D7-6868B46DDF65}" presName="composite" presStyleCnt="0"/>
      <dgm:spPr/>
    </dgm:pt>
    <dgm:pt modelId="{E2C98B0E-794C-4AB1-92DF-949FC2204122}" type="pres">
      <dgm:prSet presAssocID="{3754B898-8E50-46CE-95D7-6868B46DDF65}" presName="L1TextContainer" presStyleLbl="revTx" presStyleIdx="0" presStyleCnt="6">
        <dgm:presLayoutVars>
          <dgm:chMax val="1"/>
          <dgm:chPref val="1"/>
          <dgm:bulletEnabled val="1"/>
        </dgm:presLayoutVars>
      </dgm:prSet>
      <dgm:spPr/>
    </dgm:pt>
    <dgm:pt modelId="{0345C888-29F7-4521-A399-62F102E60FA6}" type="pres">
      <dgm:prSet presAssocID="{3754B898-8E50-46CE-95D7-6868B46DDF65}" presName="L2TextContainerWrapper" presStyleCnt="0">
        <dgm:presLayoutVars>
          <dgm:chMax val="0"/>
          <dgm:chPref val="0"/>
          <dgm:bulletEnabled val="1"/>
        </dgm:presLayoutVars>
      </dgm:prSet>
      <dgm:spPr/>
    </dgm:pt>
    <dgm:pt modelId="{5AE69B8A-E8F4-4D76-A4DE-258BE3C457EA}" type="pres">
      <dgm:prSet presAssocID="{3754B898-8E50-46CE-95D7-6868B46DDF65}" presName="L2TextContainer" presStyleLbl="bgAcc1" presStyleIdx="0" presStyleCnt="6" custScaleX="96801"/>
      <dgm:spPr/>
    </dgm:pt>
    <dgm:pt modelId="{849FA45C-A7FF-468C-8FBC-A097FC009BE8}" type="pres">
      <dgm:prSet presAssocID="{3754B898-8E50-46CE-95D7-6868B46DDF65}" presName="FlexibleEmptyPlaceHolder" presStyleCnt="0"/>
      <dgm:spPr/>
    </dgm:pt>
    <dgm:pt modelId="{637D0E8B-4246-4407-85B7-10A2A0A2DFC3}" type="pres">
      <dgm:prSet presAssocID="{3754B898-8E50-46CE-95D7-6868B46DDF65}" presName="ConnectLine" presStyleLbl="sibTrans1D1" presStyleIdx="0" presStyleCnt="6"/>
      <dgm:spPr>
        <a:xfrm>
          <a:off x="2545819" y="1546331"/>
          <a:ext cx="0" cy="947751"/>
        </a:xfrm>
        <a:prstGeom prst="line">
          <a:avLst/>
        </a:prstGeom>
      </dgm:spPr>
    </dgm:pt>
    <dgm:pt modelId="{B140573D-D919-4A62-9F8D-A11CC9109B35}" type="pres">
      <dgm:prSet presAssocID="{3754B898-8E50-46CE-95D7-6868B46DDF65}" presName="ConnectorPoint" presStyleLbl="alignNode1" presStyleIdx="0" presStyleCnt="6"/>
      <dgm:spPr>
        <a:xfrm>
          <a:off x="2508408" y="2456671"/>
          <a:ext cx="74822" cy="74822"/>
        </a:xfrm>
        <a:prstGeom prst="ellipse">
          <a:avLst/>
        </a:prstGeom>
      </dgm:spPr>
    </dgm:pt>
    <dgm:pt modelId="{C8CA0359-BA41-4E32-80C5-C179DCF0DF24}" type="pres">
      <dgm:prSet presAssocID="{3754B898-8E50-46CE-95D7-6868B46DDF65}" presName="EmptyPlaceHolder" presStyleCnt="0"/>
      <dgm:spPr/>
    </dgm:pt>
    <dgm:pt modelId="{DEC08345-6843-4E58-BEB6-0C9A3AF5056F}" type="pres">
      <dgm:prSet presAssocID="{CB1B9BE6-EDFB-49D2-9322-4A0900B24F5C}" presName="spaceBetweenRectangles" presStyleCnt="0"/>
      <dgm:spPr/>
    </dgm:pt>
    <dgm:pt modelId="{8DFAE26C-C09E-4FAB-9FBF-6ED164B738DE}" type="pres">
      <dgm:prSet presAssocID="{9F927008-5CAD-4ED3-947D-95B5CFEE2411}" presName="composite" presStyleCnt="0"/>
      <dgm:spPr/>
    </dgm:pt>
    <dgm:pt modelId="{5EB9B815-CE40-472D-A6C1-DEBCFB10CD05}" type="pres">
      <dgm:prSet presAssocID="{9F927008-5CAD-4ED3-947D-95B5CFEE2411}" presName="L1TextContainer" presStyleLbl="revTx" presStyleIdx="1" presStyleCnt="6">
        <dgm:presLayoutVars>
          <dgm:chMax val="1"/>
          <dgm:chPref val="1"/>
          <dgm:bulletEnabled val="1"/>
        </dgm:presLayoutVars>
      </dgm:prSet>
      <dgm:spPr/>
    </dgm:pt>
    <dgm:pt modelId="{A27B2862-C598-4479-9165-F23760524A68}" type="pres">
      <dgm:prSet presAssocID="{9F927008-5CAD-4ED3-947D-95B5CFEE2411}" presName="L2TextContainerWrapper" presStyleCnt="0">
        <dgm:presLayoutVars>
          <dgm:chMax val="0"/>
          <dgm:chPref val="0"/>
          <dgm:bulletEnabled val="1"/>
        </dgm:presLayoutVars>
      </dgm:prSet>
      <dgm:spPr/>
    </dgm:pt>
    <dgm:pt modelId="{27E9EF06-5807-4255-BE68-6D0269F8BA0D}" type="pres">
      <dgm:prSet presAssocID="{9F927008-5CAD-4ED3-947D-95B5CFEE2411}" presName="L2TextContainer" presStyleLbl="bgAcc1" presStyleIdx="1" presStyleCnt="6" custScaleX="89602" custScaleY="84997" custLinFactNeighborY="-3794"/>
      <dgm:spPr/>
    </dgm:pt>
    <dgm:pt modelId="{1577880F-D7F6-41FF-8E26-CAA681303513}" type="pres">
      <dgm:prSet presAssocID="{9F927008-5CAD-4ED3-947D-95B5CFEE2411}" presName="FlexibleEmptyPlaceHolder" presStyleCnt="0"/>
      <dgm:spPr/>
    </dgm:pt>
    <dgm:pt modelId="{6FD54CD8-EEA5-4A2C-A410-23C8C256A861}" type="pres">
      <dgm:prSet presAssocID="{9F927008-5CAD-4ED3-947D-95B5CFEE2411}" presName="ConnectLine" presStyleLbl="sibTrans1D1" presStyleIdx="1" presStyleCnt="6"/>
      <dgm:spPr>
        <a:xfrm>
          <a:off x="5497974" y="2513570"/>
          <a:ext cx="0" cy="947751"/>
        </a:xfrm>
        <a:prstGeom prst="line">
          <a:avLst/>
        </a:prstGeom>
      </dgm:spPr>
    </dgm:pt>
    <dgm:pt modelId="{8178E75C-7F1E-4A22-9FA3-B528492772F8}" type="pres">
      <dgm:prSet presAssocID="{9F927008-5CAD-4ED3-947D-95B5CFEE2411}" presName="ConnectorPoint" presStyleLbl="alignNode1" presStyleIdx="1" presStyleCnt="6"/>
      <dgm:spPr>
        <a:xfrm>
          <a:off x="5460563" y="2476159"/>
          <a:ext cx="74822" cy="74822"/>
        </a:xfrm>
        <a:prstGeom prst="ellipse">
          <a:avLst/>
        </a:prstGeom>
      </dgm:spPr>
    </dgm:pt>
    <dgm:pt modelId="{57783978-97FF-4000-92E3-39486FC2D380}" type="pres">
      <dgm:prSet presAssocID="{9F927008-5CAD-4ED3-947D-95B5CFEE2411}" presName="EmptyPlaceHolder" presStyleCnt="0"/>
      <dgm:spPr/>
    </dgm:pt>
    <dgm:pt modelId="{BE7ACB3C-0BA4-4F0F-BAFC-9309ED8145BA}" type="pres">
      <dgm:prSet presAssocID="{91FA2F12-4AC2-4EF4-8239-58ACAEA5DBEC}" presName="spaceBetweenRectangles" presStyleCnt="0"/>
      <dgm:spPr/>
    </dgm:pt>
    <dgm:pt modelId="{E18D032E-96BC-4414-BD1C-AF04DFC73A1A}" type="pres">
      <dgm:prSet presAssocID="{62168076-5FBE-4F21-9523-45DA7CB4CD58}" presName="composite" presStyleCnt="0"/>
      <dgm:spPr/>
    </dgm:pt>
    <dgm:pt modelId="{BD00A644-F4CE-4F0E-92D2-D5AE23C16201}" type="pres">
      <dgm:prSet presAssocID="{62168076-5FBE-4F21-9523-45DA7CB4CD58}" presName="L1TextContainer" presStyleLbl="revTx" presStyleIdx="2" presStyleCnt="6">
        <dgm:presLayoutVars>
          <dgm:chMax val="1"/>
          <dgm:chPref val="1"/>
          <dgm:bulletEnabled val="1"/>
        </dgm:presLayoutVars>
      </dgm:prSet>
      <dgm:spPr/>
    </dgm:pt>
    <dgm:pt modelId="{9965A9D1-C855-42F3-8ED7-F48DB18B8D19}" type="pres">
      <dgm:prSet presAssocID="{62168076-5FBE-4F21-9523-45DA7CB4CD58}" presName="L2TextContainerWrapper" presStyleCnt="0">
        <dgm:presLayoutVars>
          <dgm:chMax val="0"/>
          <dgm:chPref val="0"/>
          <dgm:bulletEnabled val="1"/>
        </dgm:presLayoutVars>
      </dgm:prSet>
      <dgm:spPr/>
    </dgm:pt>
    <dgm:pt modelId="{774334E2-CE17-4F2B-8F9A-5C3E62891E91}" type="pres">
      <dgm:prSet presAssocID="{62168076-5FBE-4F21-9523-45DA7CB4CD58}" presName="L2TextContainer" presStyleLbl="bgAcc1" presStyleIdx="2" presStyleCnt="6"/>
      <dgm:spPr/>
    </dgm:pt>
    <dgm:pt modelId="{F5CC7C54-7A6A-4D59-A3F5-626D10B82741}" type="pres">
      <dgm:prSet presAssocID="{62168076-5FBE-4F21-9523-45DA7CB4CD58}" presName="FlexibleEmptyPlaceHolder" presStyleCnt="0"/>
      <dgm:spPr/>
    </dgm:pt>
    <dgm:pt modelId="{910E17F6-AC8C-4E5C-AC55-D7C17275A7A1}" type="pres">
      <dgm:prSet presAssocID="{62168076-5FBE-4F21-9523-45DA7CB4CD58}" presName="ConnectLine" presStyleLbl="sibTrans1D1" presStyleIdx="2" presStyleCnt="6"/>
      <dgm:spPr>
        <a:noFill/>
        <a:ln w="6350" cap="flat" cmpd="sng" algn="ctr">
          <a:solidFill>
            <a:schemeClr val="accent1">
              <a:hueOff val="0"/>
              <a:satOff val="0"/>
              <a:lumOff val="0"/>
              <a:alphaOff val="0"/>
            </a:schemeClr>
          </a:solidFill>
          <a:prstDash val="solid"/>
          <a:miter lim="800000"/>
        </a:ln>
        <a:effectLst/>
      </dgm:spPr>
    </dgm:pt>
    <dgm:pt modelId="{CE51E02C-10F0-4F30-AC8A-AFD1848F73E9}" type="pres">
      <dgm:prSet presAssocID="{62168076-5FBE-4F21-9523-45DA7CB4CD58}" presName="ConnectorPoint" presStyleLbl="alignNode1" presStyleIdx="2" presStyleCnt="6"/>
      <dgm:spPr/>
    </dgm:pt>
    <dgm:pt modelId="{6C349296-5B5D-4373-BE00-F9B33D1CD04B}" type="pres">
      <dgm:prSet presAssocID="{62168076-5FBE-4F21-9523-45DA7CB4CD58}" presName="EmptyPlaceHolder" presStyleCnt="0"/>
      <dgm:spPr/>
    </dgm:pt>
    <dgm:pt modelId="{DDB82D3F-AF9D-4F2D-94D6-35E9836CFD6A}" type="pres">
      <dgm:prSet presAssocID="{1D7868EC-0111-4C1A-9EAB-25C238DF48C2}" presName="spaceBetweenRectangles" presStyleCnt="0"/>
      <dgm:spPr/>
    </dgm:pt>
    <dgm:pt modelId="{5C0D8ADC-A92D-49FA-9941-49BC1496FAFA}" type="pres">
      <dgm:prSet presAssocID="{8361B6F8-CA0F-4DB8-A15F-3389CD1E1B60}" presName="composite" presStyleCnt="0"/>
      <dgm:spPr/>
    </dgm:pt>
    <dgm:pt modelId="{1E2004F2-133D-4ECB-AE7B-241ABDB255B6}" type="pres">
      <dgm:prSet presAssocID="{8361B6F8-CA0F-4DB8-A15F-3389CD1E1B60}" presName="L1TextContainer" presStyleLbl="revTx" presStyleIdx="3" presStyleCnt="6">
        <dgm:presLayoutVars>
          <dgm:chMax val="1"/>
          <dgm:chPref val="1"/>
          <dgm:bulletEnabled val="1"/>
        </dgm:presLayoutVars>
      </dgm:prSet>
      <dgm:spPr/>
    </dgm:pt>
    <dgm:pt modelId="{73122DE9-5560-489B-9BD6-28AE1EE9E9A7}" type="pres">
      <dgm:prSet presAssocID="{8361B6F8-CA0F-4DB8-A15F-3389CD1E1B60}" presName="L2TextContainerWrapper" presStyleCnt="0">
        <dgm:presLayoutVars>
          <dgm:chMax val="0"/>
          <dgm:chPref val="0"/>
          <dgm:bulletEnabled val="1"/>
        </dgm:presLayoutVars>
      </dgm:prSet>
      <dgm:spPr/>
    </dgm:pt>
    <dgm:pt modelId="{7E74755E-7D6A-4AAE-A643-CB2A26B253C7}" type="pres">
      <dgm:prSet presAssocID="{8361B6F8-CA0F-4DB8-A15F-3389CD1E1B60}" presName="L2TextContainer" presStyleLbl="bgAcc1" presStyleIdx="3" presStyleCnt="6"/>
      <dgm:spPr/>
    </dgm:pt>
    <dgm:pt modelId="{C733D616-82E5-40A6-9505-AB9AEF6888B4}" type="pres">
      <dgm:prSet presAssocID="{8361B6F8-CA0F-4DB8-A15F-3389CD1E1B60}" presName="FlexibleEmptyPlaceHolder" presStyleCnt="0"/>
      <dgm:spPr/>
    </dgm:pt>
    <dgm:pt modelId="{439BCBE1-9EE9-4289-A659-67F394ACB22C}" type="pres">
      <dgm:prSet presAssocID="{8361B6F8-CA0F-4DB8-A15F-3389CD1E1B60}" presName="ConnectLine" presStyleLbl="sibTrans1D1" presStyleIdx="3" presStyleCnt="6"/>
      <dgm:spPr>
        <a:noFill/>
        <a:ln w="6350" cap="flat" cmpd="sng" algn="ctr">
          <a:solidFill>
            <a:schemeClr val="accent1">
              <a:hueOff val="0"/>
              <a:satOff val="0"/>
              <a:lumOff val="0"/>
              <a:alphaOff val="0"/>
            </a:schemeClr>
          </a:solidFill>
          <a:prstDash val="solid"/>
          <a:miter lim="800000"/>
        </a:ln>
        <a:effectLst/>
      </dgm:spPr>
    </dgm:pt>
    <dgm:pt modelId="{A7937ACB-DB36-4FFD-9AAB-7D3888271C07}" type="pres">
      <dgm:prSet presAssocID="{8361B6F8-CA0F-4DB8-A15F-3389CD1E1B60}" presName="ConnectorPoint" presStyleLbl="alignNode1" presStyleIdx="3" presStyleCnt="6"/>
      <dgm:spPr/>
    </dgm:pt>
    <dgm:pt modelId="{5FFEA1AD-BF4E-4435-B288-E6C0406137DF}" type="pres">
      <dgm:prSet presAssocID="{8361B6F8-CA0F-4DB8-A15F-3389CD1E1B60}" presName="EmptyPlaceHolder" presStyleCnt="0"/>
      <dgm:spPr/>
    </dgm:pt>
    <dgm:pt modelId="{AC1FCA05-AC1A-4198-B0DF-F7B507820A88}" type="pres">
      <dgm:prSet presAssocID="{48EA62FE-BEDE-4839-8EF3-C7640A61FC70}" presName="spaceBetweenRectangles" presStyleCnt="0"/>
      <dgm:spPr/>
    </dgm:pt>
    <dgm:pt modelId="{360AF4DA-3DEB-4178-B634-BF54BCFF25CE}" type="pres">
      <dgm:prSet presAssocID="{EFAB1909-A36E-4E6E-9147-EB40B9BB7742}" presName="composite" presStyleCnt="0"/>
      <dgm:spPr/>
    </dgm:pt>
    <dgm:pt modelId="{377F42B7-2E76-4610-AF6F-39B0348E2E90}" type="pres">
      <dgm:prSet presAssocID="{EFAB1909-A36E-4E6E-9147-EB40B9BB7742}" presName="L1TextContainer" presStyleLbl="revTx" presStyleIdx="4" presStyleCnt="6">
        <dgm:presLayoutVars>
          <dgm:chMax val="1"/>
          <dgm:chPref val="1"/>
          <dgm:bulletEnabled val="1"/>
        </dgm:presLayoutVars>
      </dgm:prSet>
      <dgm:spPr/>
    </dgm:pt>
    <dgm:pt modelId="{4BCAFECD-22B1-458F-A904-8C2B87B0734C}" type="pres">
      <dgm:prSet presAssocID="{EFAB1909-A36E-4E6E-9147-EB40B9BB7742}" presName="L2TextContainerWrapper" presStyleCnt="0">
        <dgm:presLayoutVars>
          <dgm:chMax val="0"/>
          <dgm:chPref val="0"/>
          <dgm:bulletEnabled val="1"/>
        </dgm:presLayoutVars>
      </dgm:prSet>
      <dgm:spPr/>
    </dgm:pt>
    <dgm:pt modelId="{376AD369-170A-4ED4-AADE-24E2CDC70314}" type="pres">
      <dgm:prSet presAssocID="{EFAB1909-A36E-4E6E-9147-EB40B9BB7742}" presName="L2TextContainer" presStyleLbl="bgAcc1" presStyleIdx="4" presStyleCnt="6" custScaleX="109738"/>
      <dgm:spPr/>
    </dgm:pt>
    <dgm:pt modelId="{7AC12910-5D8E-45CA-922C-0A647A134606}" type="pres">
      <dgm:prSet presAssocID="{EFAB1909-A36E-4E6E-9147-EB40B9BB7742}" presName="FlexibleEmptyPlaceHolder" presStyleCnt="0"/>
      <dgm:spPr/>
    </dgm:pt>
    <dgm:pt modelId="{69EA1329-C583-4B6E-8BB4-60B98CDE6489}" type="pres">
      <dgm:prSet presAssocID="{EFAB1909-A36E-4E6E-9147-EB40B9BB7742}" presName="ConnectLine" presStyleLbl="sibTrans1D1" presStyleIdx="4" presStyleCnt="6"/>
      <dgm:spPr>
        <a:noFill/>
        <a:ln w="6350" cap="flat" cmpd="sng" algn="ctr">
          <a:solidFill>
            <a:schemeClr val="accent1">
              <a:hueOff val="0"/>
              <a:satOff val="0"/>
              <a:lumOff val="0"/>
              <a:alphaOff val="0"/>
            </a:schemeClr>
          </a:solidFill>
          <a:prstDash val="solid"/>
          <a:miter lim="800000"/>
        </a:ln>
        <a:effectLst/>
      </dgm:spPr>
    </dgm:pt>
    <dgm:pt modelId="{E775900F-273A-446C-A490-6C4FC5265040}" type="pres">
      <dgm:prSet presAssocID="{EFAB1909-A36E-4E6E-9147-EB40B9BB7742}" presName="ConnectorPoint" presStyleLbl="alignNode1" presStyleIdx="4" presStyleCnt="6"/>
      <dgm:spPr/>
    </dgm:pt>
    <dgm:pt modelId="{490478F4-696A-4715-9E42-6595E36441FD}" type="pres">
      <dgm:prSet presAssocID="{EFAB1909-A36E-4E6E-9147-EB40B9BB7742}" presName="EmptyPlaceHolder" presStyleCnt="0"/>
      <dgm:spPr/>
    </dgm:pt>
    <dgm:pt modelId="{CE1CE63A-1F02-432E-ABB0-5BB6CF074D7D}" type="pres">
      <dgm:prSet presAssocID="{41B02736-E4CB-4D18-A1A7-872DF3879A96}" presName="spaceBetweenRectangles" presStyleCnt="0"/>
      <dgm:spPr/>
    </dgm:pt>
    <dgm:pt modelId="{183E4BEA-0980-4BFB-A081-8C5573FD5D5F}" type="pres">
      <dgm:prSet presAssocID="{F87EC6F6-4E41-4F3A-9998-5CCED730A42C}" presName="composite" presStyleCnt="0"/>
      <dgm:spPr/>
    </dgm:pt>
    <dgm:pt modelId="{5EFBC81A-9EF0-4B56-A25A-375A37F4F6F4}" type="pres">
      <dgm:prSet presAssocID="{F87EC6F6-4E41-4F3A-9998-5CCED730A42C}" presName="L1TextContainer" presStyleLbl="revTx" presStyleIdx="5" presStyleCnt="6">
        <dgm:presLayoutVars>
          <dgm:chMax val="1"/>
          <dgm:chPref val="1"/>
          <dgm:bulletEnabled val="1"/>
        </dgm:presLayoutVars>
      </dgm:prSet>
      <dgm:spPr/>
    </dgm:pt>
    <dgm:pt modelId="{8BF9DAE2-5856-4BE3-BE34-1A5CBFE686CB}" type="pres">
      <dgm:prSet presAssocID="{F87EC6F6-4E41-4F3A-9998-5CCED730A42C}" presName="L2TextContainerWrapper" presStyleCnt="0">
        <dgm:presLayoutVars>
          <dgm:chMax val="0"/>
          <dgm:chPref val="0"/>
          <dgm:bulletEnabled val="1"/>
        </dgm:presLayoutVars>
      </dgm:prSet>
      <dgm:spPr/>
    </dgm:pt>
    <dgm:pt modelId="{E7E57F49-ADB5-4803-8A84-D9797B0D2C82}" type="pres">
      <dgm:prSet presAssocID="{F87EC6F6-4E41-4F3A-9998-5CCED730A42C}" presName="L2TextContainer" presStyleLbl="bgAcc1" presStyleIdx="5" presStyleCnt="6" custScaleX="96331"/>
      <dgm:spPr/>
    </dgm:pt>
    <dgm:pt modelId="{3E835F6C-AE35-4BCC-A273-7A4816CFA0FC}" type="pres">
      <dgm:prSet presAssocID="{F87EC6F6-4E41-4F3A-9998-5CCED730A42C}" presName="FlexibleEmptyPlaceHolder" presStyleCnt="0"/>
      <dgm:spPr/>
    </dgm:pt>
    <dgm:pt modelId="{2DF17D99-07CF-4401-A132-8D4723D555F3}" type="pres">
      <dgm:prSet presAssocID="{F87EC6F6-4E41-4F3A-9998-5CCED730A42C}" presName="ConnectLine" presStyleLbl="sibTrans1D1" presStyleIdx="5" presStyleCnt="6"/>
      <dgm:spPr>
        <a:xfrm>
          <a:off x="8450129" y="1546331"/>
          <a:ext cx="0" cy="947751"/>
        </a:xfrm>
        <a:prstGeom prst="line">
          <a:avLst/>
        </a:prstGeom>
      </dgm:spPr>
    </dgm:pt>
    <dgm:pt modelId="{D2E4D675-36C6-4E6E-9B8F-5B5F4A10B107}" type="pres">
      <dgm:prSet presAssocID="{F87EC6F6-4E41-4F3A-9998-5CCED730A42C}" presName="ConnectorPoint" presStyleLbl="alignNode1" presStyleIdx="5" presStyleCnt="6"/>
      <dgm:spPr>
        <a:xfrm>
          <a:off x="8412717" y="2456671"/>
          <a:ext cx="74822" cy="74822"/>
        </a:xfrm>
        <a:prstGeom prst="ellipse">
          <a:avLst/>
        </a:prstGeom>
      </dgm:spPr>
    </dgm:pt>
    <dgm:pt modelId="{394D79FB-14DE-4275-9ED2-AC0EBBFCF655}" type="pres">
      <dgm:prSet presAssocID="{F87EC6F6-4E41-4F3A-9998-5CCED730A42C}" presName="EmptyPlaceHolder" presStyleCnt="0"/>
      <dgm:spPr/>
    </dgm:pt>
  </dgm:ptLst>
  <dgm:cxnLst>
    <dgm:cxn modelId="{160A1C03-21A8-434A-80F3-61B012993A54}" srcId="{F87EC6F6-4E41-4F3A-9998-5CCED730A42C}" destId="{C3E13278-D5A1-4059-ADF8-35654194B270}" srcOrd="0" destOrd="0" parTransId="{9446AFC9-0ADE-47CF-9C44-ACD1D0268322}" sibTransId="{485CEF36-079D-41DB-A262-4AB5010B0EF2}"/>
    <dgm:cxn modelId="{AACB7506-FB5C-40B1-95F3-5D5A17227489}" type="presOf" srcId="{62168076-5FBE-4F21-9523-45DA7CB4CD58}" destId="{BD00A644-F4CE-4F0E-92D2-D5AE23C16201}" srcOrd="0" destOrd="0" presId="urn:microsoft.com/office/officeart/2016/7/layout/BasicTimeline"/>
    <dgm:cxn modelId="{7EED3111-A7A7-4F38-AB61-DD0EBA4CACE7}" type="presOf" srcId="{7FC2554E-6B77-46E1-9C40-30801FEAEDC2}" destId="{F55D25AF-2C1A-405C-B972-F17AF1002D58}" srcOrd="0" destOrd="0" presId="urn:microsoft.com/office/officeart/2016/7/layout/BasicTimeline"/>
    <dgm:cxn modelId="{2B289925-2896-44DC-87E2-3CC6EBEAF483}" type="presOf" srcId="{3754B898-8E50-46CE-95D7-6868B46DDF65}" destId="{E2C98B0E-794C-4AB1-92DF-949FC2204122}" srcOrd="0" destOrd="0" presId="urn:microsoft.com/office/officeart/2016/7/layout/BasicTimeline"/>
    <dgm:cxn modelId="{2D0A5533-DE36-4F73-9BB5-646FFBEE0268}" srcId="{EFAB1909-A36E-4E6E-9147-EB40B9BB7742}" destId="{C64E9F90-879E-47AE-9C00-7BB75CC28FB8}" srcOrd="0" destOrd="0" parTransId="{AC573F95-FBD0-4FCB-910E-AF2F8D85A6E3}" sibTransId="{DAD88335-F758-4929-A543-0C04370FB296}"/>
    <dgm:cxn modelId="{4FBADB43-F35B-455E-8B5B-2105E2E13D37}" type="presOf" srcId="{F17071F4-3B77-4216-A96D-F1218367DB05}" destId="{7E74755E-7D6A-4AAE-A643-CB2A26B253C7}" srcOrd="0" destOrd="0" presId="urn:microsoft.com/office/officeart/2016/7/layout/BasicTimeline"/>
    <dgm:cxn modelId="{0E3F7864-8866-42CC-B505-4F7FA852A436}" type="presOf" srcId="{F87EC6F6-4E41-4F3A-9998-5CCED730A42C}" destId="{5EFBC81A-9EF0-4B56-A25A-375A37F4F6F4}" srcOrd="0" destOrd="0" presId="urn:microsoft.com/office/officeart/2016/7/layout/BasicTimeline"/>
    <dgm:cxn modelId="{71D17646-D0DF-4850-BBF6-AC011545AE38}" type="presOf" srcId="{A021A2C9-F084-4D43-B318-49CAA06A0080}" destId="{27E9EF06-5807-4255-BE68-6D0269F8BA0D}" srcOrd="0" destOrd="0" presId="urn:microsoft.com/office/officeart/2016/7/layout/BasicTimeline"/>
    <dgm:cxn modelId="{1184354E-A614-470D-AA1D-661A12A8C4B0}" type="presOf" srcId="{F0D061D0-0619-48CC-AD07-075B63C25C3C}" destId="{5AE69B8A-E8F4-4D76-A4DE-258BE3C457EA}" srcOrd="0" destOrd="0" presId="urn:microsoft.com/office/officeart/2016/7/layout/BasicTimeline"/>
    <dgm:cxn modelId="{218C6A71-8C69-4C6D-9C4D-9C2E8D249D55}" type="presOf" srcId="{8361B6F8-CA0F-4DB8-A15F-3389CD1E1B60}" destId="{1E2004F2-133D-4ECB-AE7B-241ABDB255B6}" srcOrd="0" destOrd="0" presId="urn:microsoft.com/office/officeart/2016/7/layout/BasicTimeline"/>
    <dgm:cxn modelId="{6C699A71-0BE1-4771-A7FD-4AC5937E3FDC}" srcId="{62168076-5FBE-4F21-9523-45DA7CB4CD58}" destId="{12510510-65E8-42F9-8482-38DCA044BF3A}" srcOrd="0" destOrd="0" parTransId="{E7E91019-3F87-4058-A67C-A03710BF2328}" sibTransId="{605B3D66-FAFE-4CB3-ADC7-B421DAB8749F}"/>
    <dgm:cxn modelId="{73B1D655-0B76-4F89-A66F-87933B0F48B8}" srcId="{3754B898-8E50-46CE-95D7-6868B46DDF65}" destId="{F0D061D0-0619-48CC-AD07-075B63C25C3C}" srcOrd="0" destOrd="0" parTransId="{3C636C6B-738F-4C7A-9681-08DBAF69F7E5}" sibTransId="{311B6CB6-EC9E-4196-8A60-FF54EF73C37A}"/>
    <dgm:cxn modelId="{75F83078-18C1-4AB3-89DF-7DD1E2B3085A}" srcId="{7FC2554E-6B77-46E1-9C40-30801FEAEDC2}" destId="{F87EC6F6-4E41-4F3A-9998-5CCED730A42C}" srcOrd="5" destOrd="0" parTransId="{B90988B1-90F5-4700-9E6A-FA3527143CE9}" sibTransId="{2E51332F-5821-4B8F-9B8A-9CA4A5962619}"/>
    <dgm:cxn modelId="{F1A56778-AED7-4B34-8CB5-164435495C84}" type="presOf" srcId="{12510510-65E8-42F9-8482-38DCA044BF3A}" destId="{774334E2-CE17-4F2B-8F9A-5C3E62891E91}" srcOrd="0" destOrd="0" presId="urn:microsoft.com/office/officeart/2016/7/layout/BasicTimeline"/>
    <dgm:cxn modelId="{D37E2D8D-CF45-4C5F-979B-D4770B561B79}" type="presOf" srcId="{9F927008-5CAD-4ED3-947D-95B5CFEE2411}" destId="{5EB9B815-CE40-472D-A6C1-DEBCFB10CD05}" srcOrd="0" destOrd="0" presId="urn:microsoft.com/office/officeart/2016/7/layout/BasicTimeline"/>
    <dgm:cxn modelId="{89E04A93-06FB-4F1F-87A8-2D6191592C3C}" srcId="{7FC2554E-6B77-46E1-9C40-30801FEAEDC2}" destId="{8361B6F8-CA0F-4DB8-A15F-3389CD1E1B60}" srcOrd="3" destOrd="0" parTransId="{49CC3C7F-ADEC-46B2-859D-609EFE72F723}" sibTransId="{48EA62FE-BEDE-4839-8EF3-C7640A61FC70}"/>
    <dgm:cxn modelId="{1A8CD5AD-6042-416C-9D9A-260FBE80B8D6}" type="presOf" srcId="{C64E9F90-879E-47AE-9C00-7BB75CC28FB8}" destId="{376AD369-170A-4ED4-AADE-24E2CDC70314}" srcOrd="0" destOrd="0" presId="urn:microsoft.com/office/officeart/2016/7/layout/BasicTimeline"/>
    <dgm:cxn modelId="{F461D1B0-C6EA-4408-8EBD-BC8EFEFFADC6}" type="presOf" srcId="{C3E13278-D5A1-4059-ADF8-35654194B270}" destId="{E7E57F49-ADB5-4803-8A84-D9797B0D2C82}" srcOrd="0" destOrd="0" presId="urn:microsoft.com/office/officeart/2016/7/layout/BasicTimeline"/>
    <dgm:cxn modelId="{FDC578B4-8678-47F6-A9E1-ACDA36239FC9}" srcId="{9F927008-5CAD-4ED3-947D-95B5CFEE2411}" destId="{A021A2C9-F084-4D43-B318-49CAA06A0080}" srcOrd="0" destOrd="0" parTransId="{ED25B777-FADE-4743-B82E-B5D4C4ABD4EB}" sibTransId="{368E6814-B6D9-4651-9691-C0ABDC631AD4}"/>
    <dgm:cxn modelId="{73D22ACB-0A56-40A5-AC46-7C5EFF38B9EB}" srcId="{7FC2554E-6B77-46E1-9C40-30801FEAEDC2}" destId="{3754B898-8E50-46CE-95D7-6868B46DDF65}" srcOrd="0" destOrd="0" parTransId="{BD60E915-0962-4F37-B1B8-71FF500598C7}" sibTransId="{CB1B9BE6-EDFB-49D2-9322-4A0900B24F5C}"/>
    <dgm:cxn modelId="{FC1B45D0-9901-47A0-B57E-18A9E75D70A2}" srcId="{8361B6F8-CA0F-4DB8-A15F-3389CD1E1B60}" destId="{F17071F4-3B77-4216-A96D-F1218367DB05}" srcOrd="0" destOrd="0" parTransId="{36E671EF-DCEA-4DD4-81DB-6ABE55B4B3C0}" sibTransId="{07303954-D3A0-430C-93A3-E6C725189D4C}"/>
    <dgm:cxn modelId="{1D879CD1-1345-4095-9881-A6CD31B975FA}" srcId="{7FC2554E-6B77-46E1-9C40-30801FEAEDC2}" destId="{62168076-5FBE-4F21-9523-45DA7CB4CD58}" srcOrd="2" destOrd="0" parTransId="{F19F2C57-A161-45A9-96A3-265DD1007B3C}" sibTransId="{1D7868EC-0111-4C1A-9EAB-25C238DF48C2}"/>
    <dgm:cxn modelId="{D453BDE6-1AAA-419F-A912-ECB73725B414}" srcId="{7FC2554E-6B77-46E1-9C40-30801FEAEDC2}" destId="{9F927008-5CAD-4ED3-947D-95B5CFEE2411}" srcOrd="1" destOrd="0" parTransId="{FD6A9D0C-90AE-4C9A-A954-5A8AC84407CB}" sibTransId="{91FA2F12-4AC2-4EF4-8239-58ACAEA5DBEC}"/>
    <dgm:cxn modelId="{26E3DBEB-6FA5-4EAB-BCBA-BA27ED9093D5}" type="presOf" srcId="{EFAB1909-A36E-4E6E-9147-EB40B9BB7742}" destId="{377F42B7-2E76-4610-AF6F-39B0348E2E90}" srcOrd="0" destOrd="0" presId="urn:microsoft.com/office/officeart/2016/7/layout/BasicTimeline"/>
    <dgm:cxn modelId="{C2BC2BFB-37DC-4EB2-80F7-800753751CE4}" srcId="{7FC2554E-6B77-46E1-9C40-30801FEAEDC2}" destId="{EFAB1909-A36E-4E6E-9147-EB40B9BB7742}" srcOrd="4" destOrd="0" parTransId="{4FE49D68-75F7-4710-9565-C72A7D5D3DA3}" sibTransId="{41B02736-E4CB-4D18-A1A7-872DF3879A96}"/>
    <dgm:cxn modelId="{11499F1D-99A4-42FD-93A2-9C7D5D2366E3}" type="presParOf" srcId="{F55D25AF-2C1A-405C-B972-F17AF1002D58}" destId="{30909BB1-DDCE-4B88-9C80-45CD35821DCA}" srcOrd="0" destOrd="0" presId="urn:microsoft.com/office/officeart/2016/7/layout/BasicTimeline"/>
    <dgm:cxn modelId="{BCEB9AC8-AB4B-454C-B9A5-8F0E9EF6FD15}" type="presParOf" srcId="{F55D25AF-2C1A-405C-B972-F17AF1002D58}" destId="{9B4F019A-AA79-4692-9DA9-7A5CE667963E}" srcOrd="1" destOrd="0" presId="urn:microsoft.com/office/officeart/2016/7/layout/BasicTimeline"/>
    <dgm:cxn modelId="{AFF25273-F2CD-40D5-99FA-169EBF3180B8}" type="presParOf" srcId="{9B4F019A-AA79-4692-9DA9-7A5CE667963E}" destId="{D76BDC0C-85F8-4185-B110-66035A3FE7CA}" srcOrd="0" destOrd="0" presId="urn:microsoft.com/office/officeart/2016/7/layout/BasicTimeline"/>
    <dgm:cxn modelId="{04370DB1-81AD-4595-8FE5-C2CE6E63DFE3}" type="presParOf" srcId="{D76BDC0C-85F8-4185-B110-66035A3FE7CA}" destId="{E2C98B0E-794C-4AB1-92DF-949FC2204122}" srcOrd="0" destOrd="0" presId="urn:microsoft.com/office/officeart/2016/7/layout/BasicTimeline"/>
    <dgm:cxn modelId="{FADF60B3-0DF2-476B-9209-98DF649C63EB}" type="presParOf" srcId="{D76BDC0C-85F8-4185-B110-66035A3FE7CA}" destId="{0345C888-29F7-4521-A399-62F102E60FA6}" srcOrd="1" destOrd="0" presId="urn:microsoft.com/office/officeart/2016/7/layout/BasicTimeline"/>
    <dgm:cxn modelId="{D8A6B8C1-1528-4D3D-9FC1-9EC70B27A919}" type="presParOf" srcId="{0345C888-29F7-4521-A399-62F102E60FA6}" destId="{5AE69B8A-E8F4-4D76-A4DE-258BE3C457EA}" srcOrd="0" destOrd="0" presId="urn:microsoft.com/office/officeart/2016/7/layout/BasicTimeline"/>
    <dgm:cxn modelId="{B1E694EF-6FE2-47C0-ACB5-1140A972ED70}" type="presParOf" srcId="{0345C888-29F7-4521-A399-62F102E60FA6}" destId="{849FA45C-A7FF-468C-8FBC-A097FC009BE8}" srcOrd="1" destOrd="0" presId="urn:microsoft.com/office/officeart/2016/7/layout/BasicTimeline"/>
    <dgm:cxn modelId="{398DC557-C0D9-4435-A485-AEBACCB480B9}" type="presParOf" srcId="{D76BDC0C-85F8-4185-B110-66035A3FE7CA}" destId="{637D0E8B-4246-4407-85B7-10A2A0A2DFC3}" srcOrd="2" destOrd="0" presId="urn:microsoft.com/office/officeart/2016/7/layout/BasicTimeline"/>
    <dgm:cxn modelId="{1A70D629-E763-4465-B4D9-0C393253205F}" type="presParOf" srcId="{D76BDC0C-85F8-4185-B110-66035A3FE7CA}" destId="{B140573D-D919-4A62-9F8D-A11CC9109B35}" srcOrd="3" destOrd="0" presId="urn:microsoft.com/office/officeart/2016/7/layout/BasicTimeline"/>
    <dgm:cxn modelId="{E8F87FB8-1DE9-4741-B08B-DD4E842647D2}" type="presParOf" srcId="{D76BDC0C-85F8-4185-B110-66035A3FE7CA}" destId="{C8CA0359-BA41-4E32-80C5-C179DCF0DF24}" srcOrd="4" destOrd="0" presId="urn:microsoft.com/office/officeart/2016/7/layout/BasicTimeline"/>
    <dgm:cxn modelId="{13AFE1CE-C7D0-4142-B137-FE7E3531721C}" type="presParOf" srcId="{9B4F019A-AA79-4692-9DA9-7A5CE667963E}" destId="{DEC08345-6843-4E58-BEB6-0C9A3AF5056F}" srcOrd="1" destOrd="0" presId="urn:microsoft.com/office/officeart/2016/7/layout/BasicTimeline"/>
    <dgm:cxn modelId="{EBD14411-732C-48DC-AF4C-82EA1FE4CA5E}" type="presParOf" srcId="{9B4F019A-AA79-4692-9DA9-7A5CE667963E}" destId="{8DFAE26C-C09E-4FAB-9FBF-6ED164B738DE}" srcOrd="2" destOrd="0" presId="urn:microsoft.com/office/officeart/2016/7/layout/BasicTimeline"/>
    <dgm:cxn modelId="{342441E5-C5B7-4A9B-A3FF-44567A8CBA57}" type="presParOf" srcId="{8DFAE26C-C09E-4FAB-9FBF-6ED164B738DE}" destId="{5EB9B815-CE40-472D-A6C1-DEBCFB10CD05}" srcOrd="0" destOrd="0" presId="urn:microsoft.com/office/officeart/2016/7/layout/BasicTimeline"/>
    <dgm:cxn modelId="{02596C80-2ADC-475A-B8A9-1C6CC9389ED1}" type="presParOf" srcId="{8DFAE26C-C09E-4FAB-9FBF-6ED164B738DE}" destId="{A27B2862-C598-4479-9165-F23760524A68}" srcOrd="1" destOrd="0" presId="urn:microsoft.com/office/officeart/2016/7/layout/BasicTimeline"/>
    <dgm:cxn modelId="{ABDCF5D8-40BB-4FB1-8421-1E1736433D33}" type="presParOf" srcId="{A27B2862-C598-4479-9165-F23760524A68}" destId="{27E9EF06-5807-4255-BE68-6D0269F8BA0D}" srcOrd="0" destOrd="0" presId="urn:microsoft.com/office/officeart/2016/7/layout/BasicTimeline"/>
    <dgm:cxn modelId="{060748AC-6E75-47C3-B914-13D066B02123}" type="presParOf" srcId="{A27B2862-C598-4479-9165-F23760524A68}" destId="{1577880F-D7F6-41FF-8E26-CAA681303513}" srcOrd="1" destOrd="0" presId="urn:microsoft.com/office/officeart/2016/7/layout/BasicTimeline"/>
    <dgm:cxn modelId="{3F2E1314-23C3-4EF5-925A-47B8B07CA787}" type="presParOf" srcId="{8DFAE26C-C09E-4FAB-9FBF-6ED164B738DE}" destId="{6FD54CD8-EEA5-4A2C-A410-23C8C256A861}" srcOrd="2" destOrd="0" presId="urn:microsoft.com/office/officeart/2016/7/layout/BasicTimeline"/>
    <dgm:cxn modelId="{21A121E4-2E0F-47E0-8C85-7DA35FDC7922}" type="presParOf" srcId="{8DFAE26C-C09E-4FAB-9FBF-6ED164B738DE}" destId="{8178E75C-7F1E-4A22-9FA3-B528492772F8}" srcOrd="3" destOrd="0" presId="urn:microsoft.com/office/officeart/2016/7/layout/BasicTimeline"/>
    <dgm:cxn modelId="{E94D397F-A93C-47A2-8277-61D582BED8DD}" type="presParOf" srcId="{8DFAE26C-C09E-4FAB-9FBF-6ED164B738DE}" destId="{57783978-97FF-4000-92E3-39486FC2D380}" srcOrd="4" destOrd="0" presId="urn:microsoft.com/office/officeart/2016/7/layout/BasicTimeline"/>
    <dgm:cxn modelId="{74A2BA3F-40B9-44CF-8117-F12626FAD37D}" type="presParOf" srcId="{9B4F019A-AA79-4692-9DA9-7A5CE667963E}" destId="{BE7ACB3C-0BA4-4F0F-BAFC-9309ED8145BA}" srcOrd="3" destOrd="0" presId="urn:microsoft.com/office/officeart/2016/7/layout/BasicTimeline"/>
    <dgm:cxn modelId="{24CD1FD2-A8C3-412E-A9BE-932627395BA9}" type="presParOf" srcId="{9B4F019A-AA79-4692-9DA9-7A5CE667963E}" destId="{E18D032E-96BC-4414-BD1C-AF04DFC73A1A}" srcOrd="4" destOrd="0" presId="urn:microsoft.com/office/officeart/2016/7/layout/BasicTimeline"/>
    <dgm:cxn modelId="{CF4C4FBC-5BDB-4A2D-AB49-48F3AE476370}" type="presParOf" srcId="{E18D032E-96BC-4414-BD1C-AF04DFC73A1A}" destId="{BD00A644-F4CE-4F0E-92D2-D5AE23C16201}" srcOrd="0" destOrd="0" presId="urn:microsoft.com/office/officeart/2016/7/layout/BasicTimeline"/>
    <dgm:cxn modelId="{42915591-5317-4E6B-B2E5-84A03643E27B}" type="presParOf" srcId="{E18D032E-96BC-4414-BD1C-AF04DFC73A1A}" destId="{9965A9D1-C855-42F3-8ED7-F48DB18B8D19}" srcOrd="1" destOrd="0" presId="urn:microsoft.com/office/officeart/2016/7/layout/BasicTimeline"/>
    <dgm:cxn modelId="{AFA5B016-82C9-4FD6-855C-E667ADF10D81}" type="presParOf" srcId="{9965A9D1-C855-42F3-8ED7-F48DB18B8D19}" destId="{774334E2-CE17-4F2B-8F9A-5C3E62891E91}" srcOrd="0" destOrd="0" presId="urn:microsoft.com/office/officeart/2016/7/layout/BasicTimeline"/>
    <dgm:cxn modelId="{1EFAB05A-CAD8-4720-B381-FB7087C42F45}" type="presParOf" srcId="{9965A9D1-C855-42F3-8ED7-F48DB18B8D19}" destId="{F5CC7C54-7A6A-4D59-A3F5-626D10B82741}" srcOrd="1" destOrd="0" presId="urn:microsoft.com/office/officeart/2016/7/layout/BasicTimeline"/>
    <dgm:cxn modelId="{6C818A5A-B777-4BC1-97EB-BAA0253DD683}" type="presParOf" srcId="{E18D032E-96BC-4414-BD1C-AF04DFC73A1A}" destId="{910E17F6-AC8C-4E5C-AC55-D7C17275A7A1}" srcOrd="2" destOrd="0" presId="urn:microsoft.com/office/officeart/2016/7/layout/BasicTimeline"/>
    <dgm:cxn modelId="{23F65452-B0BF-498F-AEA9-55205F86201F}" type="presParOf" srcId="{E18D032E-96BC-4414-BD1C-AF04DFC73A1A}" destId="{CE51E02C-10F0-4F30-AC8A-AFD1848F73E9}" srcOrd="3" destOrd="0" presId="urn:microsoft.com/office/officeart/2016/7/layout/BasicTimeline"/>
    <dgm:cxn modelId="{7DE26E58-3050-4410-AC5F-2B3BF5C59CA5}" type="presParOf" srcId="{E18D032E-96BC-4414-BD1C-AF04DFC73A1A}" destId="{6C349296-5B5D-4373-BE00-F9B33D1CD04B}" srcOrd="4" destOrd="0" presId="urn:microsoft.com/office/officeart/2016/7/layout/BasicTimeline"/>
    <dgm:cxn modelId="{B66741B8-6494-4660-AF2C-FCFA23D56EEE}" type="presParOf" srcId="{9B4F019A-AA79-4692-9DA9-7A5CE667963E}" destId="{DDB82D3F-AF9D-4F2D-94D6-35E9836CFD6A}" srcOrd="5" destOrd="0" presId="urn:microsoft.com/office/officeart/2016/7/layout/BasicTimeline"/>
    <dgm:cxn modelId="{FCB1B994-A50E-4E76-A859-2BF8FB220A4B}" type="presParOf" srcId="{9B4F019A-AA79-4692-9DA9-7A5CE667963E}" destId="{5C0D8ADC-A92D-49FA-9941-49BC1496FAFA}" srcOrd="6" destOrd="0" presId="urn:microsoft.com/office/officeart/2016/7/layout/BasicTimeline"/>
    <dgm:cxn modelId="{60AD764A-E57A-43E8-B60A-C052F68070AF}" type="presParOf" srcId="{5C0D8ADC-A92D-49FA-9941-49BC1496FAFA}" destId="{1E2004F2-133D-4ECB-AE7B-241ABDB255B6}" srcOrd="0" destOrd="0" presId="urn:microsoft.com/office/officeart/2016/7/layout/BasicTimeline"/>
    <dgm:cxn modelId="{B8B5EFD3-F598-4FF8-8A02-C16CF9248509}" type="presParOf" srcId="{5C0D8ADC-A92D-49FA-9941-49BC1496FAFA}" destId="{73122DE9-5560-489B-9BD6-28AE1EE9E9A7}" srcOrd="1" destOrd="0" presId="urn:microsoft.com/office/officeart/2016/7/layout/BasicTimeline"/>
    <dgm:cxn modelId="{84A7DAF9-BC05-4438-90ED-22FF70E400BD}" type="presParOf" srcId="{73122DE9-5560-489B-9BD6-28AE1EE9E9A7}" destId="{7E74755E-7D6A-4AAE-A643-CB2A26B253C7}" srcOrd="0" destOrd="0" presId="urn:microsoft.com/office/officeart/2016/7/layout/BasicTimeline"/>
    <dgm:cxn modelId="{7C2A706F-45A2-46E9-8443-2EE67B38317D}" type="presParOf" srcId="{73122DE9-5560-489B-9BD6-28AE1EE9E9A7}" destId="{C733D616-82E5-40A6-9505-AB9AEF6888B4}" srcOrd="1" destOrd="0" presId="urn:microsoft.com/office/officeart/2016/7/layout/BasicTimeline"/>
    <dgm:cxn modelId="{1A1E45FB-2E60-4A75-A5DB-F1E916317514}" type="presParOf" srcId="{5C0D8ADC-A92D-49FA-9941-49BC1496FAFA}" destId="{439BCBE1-9EE9-4289-A659-67F394ACB22C}" srcOrd="2" destOrd="0" presId="urn:microsoft.com/office/officeart/2016/7/layout/BasicTimeline"/>
    <dgm:cxn modelId="{A83F5107-E986-4ACC-A73B-6AF59B7A3413}" type="presParOf" srcId="{5C0D8ADC-A92D-49FA-9941-49BC1496FAFA}" destId="{A7937ACB-DB36-4FFD-9AAB-7D3888271C07}" srcOrd="3" destOrd="0" presId="urn:microsoft.com/office/officeart/2016/7/layout/BasicTimeline"/>
    <dgm:cxn modelId="{831767DB-BC7D-4861-B9F7-803D451C29F2}" type="presParOf" srcId="{5C0D8ADC-A92D-49FA-9941-49BC1496FAFA}" destId="{5FFEA1AD-BF4E-4435-B288-E6C0406137DF}" srcOrd="4" destOrd="0" presId="urn:microsoft.com/office/officeart/2016/7/layout/BasicTimeline"/>
    <dgm:cxn modelId="{66A47AFA-425A-4F46-BD45-E5F80D286EAE}" type="presParOf" srcId="{9B4F019A-AA79-4692-9DA9-7A5CE667963E}" destId="{AC1FCA05-AC1A-4198-B0DF-F7B507820A88}" srcOrd="7" destOrd="0" presId="urn:microsoft.com/office/officeart/2016/7/layout/BasicTimeline"/>
    <dgm:cxn modelId="{C1C0E399-7036-4948-B9EF-571656F04641}" type="presParOf" srcId="{9B4F019A-AA79-4692-9DA9-7A5CE667963E}" destId="{360AF4DA-3DEB-4178-B634-BF54BCFF25CE}" srcOrd="8" destOrd="0" presId="urn:microsoft.com/office/officeart/2016/7/layout/BasicTimeline"/>
    <dgm:cxn modelId="{640CDDE7-7401-4EFC-9492-E901B1055998}" type="presParOf" srcId="{360AF4DA-3DEB-4178-B634-BF54BCFF25CE}" destId="{377F42B7-2E76-4610-AF6F-39B0348E2E90}" srcOrd="0" destOrd="0" presId="urn:microsoft.com/office/officeart/2016/7/layout/BasicTimeline"/>
    <dgm:cxn modelId="{D7ECF97A-72B3-4A78-AF5A-46B1C149326C}" type="presParOf" srcId="{360AF4DA-3DEB-4178-B634-BF54BCFF25CE}" destId="{4BCAFECD-22B1-458F-A904-8C2B87B0734C}" srcOrd="1" destOrd="0" presId="urn:microsoft.com/office/officeart/2016/7/layout/BasicTimeline"/>
    <dgm:cxn modelId="{85997DAA-74F6-499E-B374-E7777C95C654}" type="presParOf" srcId="{4BCAFECD-22B1-458F-A904-8C2B87B0734C}" destId="{376AD369-170A-4ED4-AADE-24E2CDC70314}" srcOrd="0" destOrd="0" presId="urn:microsoft.com/office/officeart/2016/7/layout/BasicTimeline"/>
    <dgm:cxn modelId="{C033EBB5-7CF1-4833-BA01-7BFF38DA9B56}" type="presParOf" srcId="{4BCAFECD-22B1-458F-A904-8C2B87B0734C}" destId="{7AC12910-5D8E-45CA-922C-0A647A134606}" srcOrd="1" destOrd="0" presId="urn:microsoft.com/office/officeart/2016/7/layout/BasicTimeline"/>
    <dgm:cxn modelId="{062A2AB8-49FB-4549-B3E0-14BED6743E4B}" type="presParOf" srcId="{360AF4DA-3DEB-4178-B634-BF54BCFF25CE}" destId="{69EA1329-C583-4B6E-8BB4-60B98CDE6489}" srcOrd="2" destOrd="0" presId="urn:microsoft.com/office/officeart/2016/7/layout/BasicTimeline"/>
    <dgm:cxn modelId="{0C085812-0982-4D0F-891A-2EEAD63D3F30}" type="presParOf" srcId="{360AF4DA-3DEB-4178-B634-BF54BCFF25CE}" destId="{E775900F-273A-446C-A490-6C4FC5265040}" srcOrd="3" destOrd="0" presId="urn:microsoft.com/office/officeart/2016/7/layout/BasicTimeline"/>
    <dgm:cxn modelId="{66FB221B-CB7E-470C-9D50-5FD836ACD4BC}" type="presParOf" srcId="{360AF4DA-3DEB-4178-B634-BF54BCFF25CE}" destId="{490478F4-696A-4715-9E42-6595E36441FD}" srcOrd="4" destOrd="0" presId="urn:microsoft.com/office/officeart/2016/7/layout/BasicTimeline"/>
    <dgm:cxn modelId="{7DEEE895-264A-4BF4-87F4-F702B0B178B6}" type="presParOf" srcId="{9B4F019A-AA79-4692-9DA9-7A5CE667963E}" destId="{CE1CE63A-1F02-432E-ABB0-5BB6CF074D7D}" srcOrd="9" destOrd="0" presId="urn:microsoft.com/office/officeart/2016/7/layout/BasicTimeline"/>
    <dgm:cxn modelId="{FD30F080-261B-4E3D-865B-BE4AF1E6EB5B}" type="presParOf" srcId="{9B4F019A-AA79-4692-9DA9-7A5CE667963E}" destId="{183E4BEA-0980-4BFB-A081-8C5573FD5D5F}" srcOrd="10" destOrd="0" presId="urn:microsoft.com/office/officeart/2016/7/layout/BasicTimeline"/>
    <dgm:cxn modelId="{38CA10E0-B745-45A9-8FF7-D643EBBD35B1}" type="presParOf" srcId="{183E4BEA-0980-4BFB-A081-8C5573FD5D5F}" destId="{5EFBC81A-9EF0-4B56-A25A-375A37F4F6F4}" srcOrd="0" destOrd="0" presId="urn:microsoft.com/office/officeart/2016/7/layout/BasicTimeline"/>
    <dgm:cxn modelId="{7826A957-2842-4F69-9F4E-6BE0CFE31D30}" type="presParOf" srcId="{183E4BEA-0980-4BFB-A081-8C5573FD5D5F}" destId="{8BF9DAE2-5856-4BE3-BE34-1A5CBFE686CB}" srcOrd="1" destOrd="0" presId="urn:microsoft.com/office/officeart/2016/7/layout/BasicTimeline"/>
    <dgm:cxn modelId="{CD45D1E8-6D5D-4833-AA38-EE7E7613D57C}" type="presParOf" srcId="{8BF9DAE2-5856-4BE3-BE34-1A5CBFE686CB}" destId="{E7E57F49-ADB5-4803-8A84-D9797B0D2C82}" srcOrd="0" destOrd="0" presId="urn:microsoft.com/office/officeart/2016/7/layout/BasicTimeline"/>
    <dgm:cxn modelId="{377EF90C-15F3-4D96-B0FF-9F2A7F6CCE0C}" type="presParOf" srcId="{8BF9DAE2-5856-4BE3-BE34-1A5CBFE686CB}" destId="{3E835F6C-AE35-4BCC-A273-7A4816CFA0FC}" srcOrd="1" destOrd="0" presId="urn:microsoft.com/office/officeart/2016/7/layout/BasicTimeline"/>
    <dgm:cxn modelId="{658863FE-6395-41FF-8112-3335176FD42D}" type="presParOf" srcId="{183E4BEA-0980-4BFB-A081-8C5573FD5D5F}" destId="{2DF17D99-07CF-4401-A132-8D4723D555F3}" srcOrd="2" destOrd="0" presId="urn:microsoft.com/office/officeart/2016/7/layout/BasicTimeline"/>
    <dgm:cxn modelId="{2CFD1C28-7177-4EAD-86C0-295064315FEE}" type="presParOf" srcId="{183E4BEA-0980-4BFB-A081-8C5573FD5D5F}" destId="{D2E4D675-36C6-4E6E-9B8F-5B5F4A10B107}" srcOrd="3" destOrd="0" presId="urn:microsoft.com/office/officeart/2016/7/layout/BasicTimeline"/>
    <dgm:cxn modelId="{2BE6C5E9-17A4-4D37-92E0-C1C3C6F8B8B1}" type="presParOf" srcId="{183E4BEA-0980-4BFB-A081-8C5573FD5D5F}" destId="{394D79FB-14DE-4275-9ED2-AC0EBBFCF655}"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09BB1-DDCE-4B88-9C80-45CD35821DCA}">
      <dsp:nvSpPr>
        <dsp:cNvPr id="0" name=""/>
        <dsp:cNvSpPr/>
      </dsp:nvSpPr>
      <dsp:spPr>
        <a:xfrm>
          <a:off x="0" y="2494083"/>
          <a:ext cx="10995949" cy="0"/>
        </a:xfrm>
        <a:prstGeom prst="line">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2C98B0E-794C-4AB1-92DF-949FC2204122}">
      <dsp:nvSpPr>
        <dsp:cNvPr id="0" name=""/>
        <dsp:cNvSpPr/>
      </dsp:nvSpPr>
      <dsp:spPr>
        <a:xfrm>
          <a:off x="168540" y="2678645"/>
          <a:ext cx="2419108" cy="5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latin typeface="Arial" panose="020B0604020202020204"/>
              <a:ea typeface="+mn-ea"/>
              <a:cs typeface="+mn-cs"/>
            </a:rPr>
            <a:t>2022–2023</a:t>
          </a:r>
        </a:p>
      </dsp:txBody>
      <dsp:txXfrm>
        <a:off x="168540" y="2678645"/>
        <a:ext cx="2419108" cy="563662"/>
      </dsp:txXfrm>
    </dsp:sp>
    <dsp:sp modelId="{5AE69B8A-E8F4-4D76-A4DE-258BE3C457EA}">
      <dsp:nvSpPr>
        <dsp:cNvPr id="0" name=""/>
        <dsp:cNvSpPr/>
      </dsp:nvSpPr>
      <dsp:spPr>
        <a:xfrm>
          <a:off x="46164" y="695849"/>
          <a:ext cx="2575920" cy="850482"/>
        </a:xfrm>
        <a:prstGeom prst="round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a:ea typeface="+mn-ea"/>
              <a:cs typeface="+mn-cs"/>
            </a:rPr>
            <a:t>SY 2022-2023  Placement Test –no changes</a:t>
          </a:r>
        </a:p>
      </dsp:txBody>
      <dsp:txXfrm>
        <a:off x="87681" y="737366"/>
        <a:ext cx="2492886" cy="767448"/>
      </dsp:txXfrm>
    </dsp:sp>
    <dsp:sp modelId="{637D0E8B-4246-4407-85B7-10A2A0A2DFC3}">
      <dsp:nvSpPr>
        <dsp:cNvPr id="0" name=""/>
        <dsp:cNvSpPr/>
      </dsp:nvSpPr>
      <dsp:spPr>
        <a:xfrm>
          <a:off x="1378094" y="1546331"/>
          <a:ext cx="0" cy="94775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B9B815-CE40-472D-A6C1-DEBCFB10CD05}">
      <dsp:nvSpPr>
        <dsp:cNvPr id="0" name=""/>
        <dsp:cNvSpPr/>
      </dsp:nvSpPr>
      <dsp:spPr>
        <a:xfrm>
          <a:off x="1762953" y="1768311"/>
          <a:ext cx="2419108" cy="5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latin typeface="Arial" panose="020B0604020202020204"/>
              <a:ea typeface="+mn-ea"/>
              <a:cs typeface="+mn-cs"/>
            </a:rPr>
            <a:t>Spring 2023</a:t>
          </a:r>
        </a:p>
      </dsp:txBody>
      <dsp:txXfrm>
        <a:off x="1762953" y="1768311"/>
        <a:ext cx="2419108" cy="563662"/>
      </dsp:txXfrm>
    </dsp:sp>
    <dsp:sp modelId="{B140573D-D919-4A62-9F8D-A11CC9109B35}">
      <dsp:nvSpPr>
        <dsp:cNvPr id="0" name=""/>
        <dsp:cNvSpPr/>
      </dsp:nvSpPr>
      <dsp:spPr>
        <a:xfrm>
          <a:off x="1340683" y="2456671"/>
          <a:ext cx="74822" cy="7482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E9EF06-5807-4255-BE68-6D0269F8BA0D}">
      <dsp:nvSpPr>
        <dsp:cNvPr id="0" name=""/>
        <dsp:cNvSpPr/>
      </dsp:nvSpPr>
      <dsp:spPr>
        <a:xfrm>
          <a:off x="1726072" y="3463770"/>
          <a:ext cx="2207029" cy="1017649"/>
        </a:xfrm>
        <a:prstGeom prst="round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t" anchorCtr="0">
          <a:noAutofit/>
        </a:bodyPr>
        <a:lstStyle/>
        <a:p>
          <a:pPr indent="0" algn="ctr">
            <a:spcBef>
              <a:spcPct val="0"/>
            </a:spcBef>
            <a:buNone/>
          </a:pPr>
          <a:r>
            <a:rPr lang="en-US" sz="1400" b="0" kern="1200">
              <a:latin typeface="Arial" panose="020B0604020202020204"/>
              <a:ea typeface="+mn-ea"/>
              <a:cs typeface="+mn-cs"/>
            </a:rPr>
            <a:t>Spring 2023 Reassessment</a:t>
          </a:r>
        </a:p>
        <a:p>
          <a:pPr indent="0" algn="ctr">
            <a:spcBef>
              <a:spcPct val="0"/>
            </a:spcBef>
            <a:buNone/>
          </a:pPr>
          <a:r>
            <a:rPr lang="en-US" sz="1400" b="0" kern="1200">
              <a:latin typeface="Arial" panose="020B0604020202020204"/>
              <a:ea typeface="+mn-ea"/>
              <a:cs typeface="+mn-cs"/>
            </a:rPr>
            <a:t>New AZELLA</a:t>
          </a:r>
        </a:p>
        <a:p>
          <a:pPr indent="0" algn="ctr">
            <a:spcBef>
              <a:spcPct val="0"/>
            </a:spcBef>
            <a:buNone/>
          </a:pPr>
          <a:r>
            <a:rPr lang="en-US" sz="1400" b="0" kern="1200">
              <a:latin typeface="Arial" panose="020B0604020202020204"/>
              <a:ea typeface="+mn-ea"/>
              <a:cs typeface="+mn-cs"/>
            </a:rPr>
            <a:t> </a:t>
          </a:r>
        </a:p>
        <a:p>
          <a:pPr marL="0" lvl="0" indent="0" algn="ctr" defTabSz="533400">
            <a:lnSpc>
              <a:spcPct val="90000"/>
            </a:lnSpc>
            <a:spcBef>
              <a:spcPct val="0"/>
            </a:spcBef>
            <a:spcAft>
              <a:spcPct val="35000"/>
            </a:spcAft>
            <a:buNone/>
          </a:pPr>
          <a:endParaRPr lang="en-US" sz="1400" b="0" kern="1200">
            <a:latin typeface="Arial" panose="020B0604020202020204"/>
            <a:ea typeface="+mn-ea"/>
            <a:cs typeface="+mn-cs"/>
          </a:endParaRPr>
        </a:p>
      </dsp:txBody>
      <dsp:txXfrm>
        <a:off x="1775750" y="3513448"/>
        <a:ext cx="2107673" cy="918293"/>
      </dsp:txXfrm>
    </dsp:sp>
    <dsp:sp modelId="{6FD54CD8-EEA5-4A2C-A410-23C8C256A861}">
      <dsp:nvSpPr>
        <dsp:cNvPr id="0" name=""/>
        <dsp:cNvSpPr/>
      </dsp:nvSpPr>
      <dsp:spPr>
        <a:xfrm>
          <a:off x="2972507" y="2516536"/>
          <a:ext cx="0" cy="94775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00A644-F4CE-4F0E-92D2-D5AE23C16201}">
      <dsp:nvSpPr>
        <dsp:cNvPr id="0" name=""/>
        <dsp:cNvSpPr/>
      </dsp:nvSpPr>
      <dsp:spPr>
        <a:xfrm>
          <a:off x="3357365" y="2678645"/>
          <a:ext cx="2419108" cy="5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May - June 2023*</a:t>
          </a:r>
        </a:p>
      </dsp:txBody>
      <dsp:txXfrm>
        <a:off x="3357365" y="2678645"/>
        <a:ext cx="2419108" cy="563662"/>
      </dsp:txXfrm>
    </dsp:sp>
    <dsp:sp modelId="{8178E75C-7F1E-4A22-9FA3-B528492772F8}">
      <dsp:nvSpPr>
        <dsp:cNvPr id="0" name=""/>
        <dsp:cNvSpPr/>
      </dsp:nvSpPr>
      <dsp:spPr>
        <a:xfrm>
          <a:off x="2935096" y="2479125"/>
          <a:ext cx="74822" cy="7482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4334E2-CE17-4F2B-8F9A-5C3E62891E91}">
      <dsp:nvSpPr>
        <dsp:cNvPr id="0" name=""/>
        <dsp:cNvSpPr/>
      </dsp:nvSpPr>
      <dsp:spPr>
        <a:xfrm>
          <a:off x="3192426" y="695849"/>
          <a:ext cx="2748987" cy="850482"/>
        </a:xfrm>
        <a:prstGeom prst="round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b="0" kern="1200"/>
            <a:t>Standard Setting</a:t>
          </a:r>
        </a:p>
      </dsp:txBody>
      <dsp:txXfrm>
        <a:off x="3233943" y="737366"/>
        <a:ext cx="2665953" cy="767448"/>
      </dsp:txXfrm>
    </dsp:sp>
    <dsp:sp modelId="{910E17F6-AC8C-4E5C-AC55-D7C17275A7A1}">
      <dsp:nvSpPr>
        <dsp:cNvPr id="0" name=""/>
        <dsp:cNvSpPr/>
      </dsp:nvSpPr>
      <dsp:spPr>
        <a:xfrm>
          <a:off x="4566920" y="1546331"/>
          <a:ext cx="0" cy="94775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2004F2-133D-4ECB-AE7B-241ABDB255B6}">
      <dsp:nvSpPr>
        <dsp:cNvPr id="0" name=""/>
        <dsp:cNvSpPr/>
      </dsp:nvSpPr>
      <dsp:spPr>
        <a:xfrm>
          <a:off x="4951778" y="1745858"/>
          <a:ext cx="2419108" cy="5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July - August 2023*</a:t>
          </a:r>
        </a:p>
      </dsp:txBody>
      <dsp:txXfrm>
        <a:off x="4951778" y="1745858"/>
        <a:ext cx="2419108" cy="563662"/>
      </dsp:txXfrm>
    </dsp:sp>
    <dsp:sp modelId="{CE51E02C-10F0-4F30-AC8A-AFD1848F73E9}">
      <dsp:nvSpPr>
        <dsp:cNvPr id="0" name=""/>
        <dsp:cNvSpPr/>
      </dsp:nvSpPr>
      <dsp:spPr>
        <a:xfrm>
          <a:off x="4529508" y="2456671"/>
          <a:ext cx="74822" cy="7482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E74755E-7D6A-4AAE-A643-CB2A26B253C7}">
      <dsp:nvSpPr>
        <dsp:cNvPr id="0" name=""/>
        <dsp:cNvSpPr/>
      </dsp:nvSpPr>
      <dsp:spPr>
        <a:xfrm>
          <a:off x="4786838" y="3441834"/>
          <a:ext cx="2748987" cy="903637"/>
        </a:xfrm>
        <a:prstGeom prst="round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dirty="0"/>
            <a:t>Spring 2023 AZELLA Electronic Reports to Districts &amp; Paper Reports to Districts </a:t>
          </a:r>
        </a:p>
      </dsp:txBody>
      <dsp:txXfrm>
        <a:off x="4830950" y="3485946"/>
        <a:ext cx="2660763" cy="815413"/>
      </dsp:txXfrm>
    </dsp:sp>
    <dsp:sp modelId="{439BCBE1-9EE9-4289-A659-67F394ACB22C}">
      <dsp:nvSpPr>
        <dsp:cNvPr id="0" name=""/>
        <dsp:cNvSpPr/>
      </dsp:nvSpPr>
      <dsp:spPr>
        <a:xfrm>
          <a:off x="6161332" y="2494082"/>
          <a:ext cx="0" cy="94775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7F42B7-2E76-4610-AF6F-39B0348E2E90}">
      <dsp:nvSpPr>
        <dsp:cNvPr id="0" name=""/>
        <dsp:cNvSpPr/>
      </dsp:nvSpPr>
      <dsp:spPr>
        <a:xfrm>
          <a:off x="6680039" y="2678645"/>
          <a:ext cx="2419108" cy="5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Fall 2023</a:t>
          </a:r>
        </a:p>
      </dsp:txBody>
      <dsp:txXfrm>
        <a:off x="6680039" y="2678645"/>
        <a:ext cx="2419108" cy="563662"/>
      </dsp:txXfrm>
    </dsp:sp>
    <dsp:sp modelId="{A7937ACB-DB36-4FFD-9AAB-7D3888271C07}">
      <dsp:nvSpPr>
        <dsp:cNvPr id="0" name=""/>
        <dsp:cNvSpPr/>
      </dsp:nvSpPr>
      <dsp:spPr>
        <a:xfrm>
          <a:off x="6123921" y="2456671"/>
          <a:ext cx="74822" cy="7482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6AD369-170A-4ED4-AADE-24E2CDC70314}">
      <dsp:nvSpPr>
        <dsp:cNvPr id="0" name=""/>
        <dsp:cNvSpPr/>
      </dsp:nvSpPr>
      <dsp:spPr>
        <a:xfrm>
          <a:off x="6381251" y="642694"/>
          <a:ext cx="3016683" cy="903637"/>
        </a:xfrm>
        <a:prstGeom prst="round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a:t>Performance Level Descriptors, Item Specifications, and Scoring Rubrics are posted</a:t>
          </a:r>
        </a:p>
      </dsp:txBody>
      <dsp:txXfrm>
        <a:off x="6425363" y="686806"/>
        <a:ext cx="2928459" cy="815413"/>
      </dsp:txXfrm>
    </dsp:sp>
    <dsp:sp modelId="{69EA1329-C583-4B6E-8BB4-60B98CDE6489}">
      <dsp:nvSpPr>
        <dsp:cNvPr id="0" name=""/>
        <dsp:cNvSpPr/>
      </dsp:nvSpPr>
      <dsp:spPr>
        <a:xfrm>
          <a:off x="7889593" y="1546331"/>
          <a:ext cx="0" cy="94775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FBC81A-9EF0-4B56-A25A-375A37F4F6F4}">
      <dsp:nvSpPr>
        <dsp:cNvPr id="0" name=""/>
        <dsp:cNvSpPr/>
      </dsp:nvSpPr>
      <dsp:spPr>
        <a:xfrm>
          <a:off x="8408299" y="1745858"/>
          <a:ext cx="2419108" cy="56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latin typeface="Arial" panose="020B0604020202020204"/>
              <a:ea typeface="+mn-ea"/>
              <a:cs typeface="+mn-cs"/>
            </a:rPr>
            <a:t>2023–2024</a:t>
          </a:r>
        </a:p>
      </dsp:txBody>
      <dsp:txXfrm>
        <a:off x="8408299" y="1745858"/>
        <a:ext cx="2419108" cy="563662"/>
      </dsp:txXfrm>
    </dsp:sp>
    <dsp:sp modelId="{E775900F-273A-446C-A490-6C4FC5265040}">
      <dsp:nvSpPr>
        <dsp:cNvPr id="0" name=""/>
        <dsp:cNvSpPr/>
      </dsp:nvSpPr>
      <dsp:spPr>
        <a:xfrm>
          <a:off x="7852182" y="2456671"/>
          <a:ext cx="74822" cy="7482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7E57F49-ADB5-4803-8A84-D9797B0D2C82}">
      <dsp:nvSpPr>
        <dsp:cNvPr id="0" name=""/>
        <dsp:cNvSpPr/>
      </dsp:nvSpPr>
      <dsp:spPr>
        <a:xfrm>
          <a:off x="8291940" y="3441834"/>
          <a:ext cx="2550967" cy="850482"/>
        </a:xfrm>
        <a:prstGeom prst="round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b="0" kern="1200">
              <a:latin typeface="Arial" panose="020B0604020202020204"/>
              <a:ea typeface="+mn-ea"/>
              <a:cs typeface="+mn-cs"/>
            </a:rPr>
            <a:t>SY 2023-2024 </a:t>
          </a:r>
          <a:r>
            <a:rPr lang="en-US" sz="1400" b="1" kern="1200">
              <a:latin typeface="Arial" panose="020B0604020202020204"/>
              <a:ea typeface="+mn-ea"/>
              <a:cs typeface="+mn-cs"/>
            </a:rPr>
            <a:t>New</a:t>
          </a:r>
          <a:r>
            <a:rPr lang="en-US" sz="1400" b="0" kern="1200">
              <a:latin typeface="Arial" panose="020B0604020202020204"/>
              <a:ea typeface="+mn-ea"/>
              <a:cs typeface="+mn-cs"/>
            </a:rPr>
            <a:t> Placement test</a:t>
          </a:r>
        </a:p>
      </dsp:txBody>
      <dsp:txXfrm>
        <a:off x="8333457" y="3483351"/>
        <a:ext cx="2467933" cy="767448"/>
      </dsp:txXfrm>
    </dsp:sp>
    <dsp:sp modelId="{2DF17D99-07CF-4401-A132-8D4723D555F3}">
      <dsp:nvSpPr>
        <dsp:cNvPr id="0" name=""/>
        <dsp:cNvSpPr/>
      </dsp:nvSpPr>
      <dsp:spPr>
        <a:xfrm>
          <a:off x="9617854" y="2494082"/>
          <a:ext cx="0" cy="94775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E4D675-36C6-4E6E-9B8F-5B5F4A10B107}">
      <dsp:nvSpPr>
        <dsp:cNvPr id="0" name=""/>
        <dsp:cNvSpPr/>
      </dsp:nvSpPr>
      <dsp:spPr>
        <a:xfrm>
          <a:off x="9580442" y="2456671"/>
          <a:ext cx="74822" cy="7482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2F7F9-90C3-4F87-92E6-C681B470ABCA}"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386AF-DAAE-4D6E-8F73-280331EB347B}" type="slidenum">
              <a:rPr lang="en-US" smtClean="0"/>
              <a:t>‹#›</a:t>
            </a:fld>
            <a:endParaRPr lang="en-US"/>
          </a:p>
        </p:txBody>
      </p:sp>
    </p:spTree>
    <p:extLst>
      <p:ext uri="{BB962C8B-B14F-4D97-AF65-F5344CB8AC3E}">
        <p14:creationId xmlns:p14="http://schemas.microsoft.com/office/powerpoint/2010/main" val="179676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sure to enter your first and last name in the chat for tracking purposes for this live event.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2D499-A633-49E6-8DBE-A5935CA5B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92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this slide, we have an image of two Listening items from the new Kindergarten Sample Test. We will not spend too much time on each of the samples of the new item types, but we will be sure to post the slides for your reference. A new item type for all grade levels is the Listening sets. Students will listen to a passage and the same passage will be used to ask more than one question.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17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are samples of the short-answer Writing items. We included the scripted directions from the Teacher’s Edition. Similar scripted directions will be included in the Test Administration Directions, or TAD, that the Test Administrator will read to the students. It is worth mentioning that students need sufficient practice and direction, so they understand that they need to write the missing word on the blue line provided under the sentence. If the student writes the missing word in the blank, the response will still be scored, but there might not be sufficient space given that young students’ handwriting tends to be larger in size. It is also important to impress upon students that they must write their words inside the box. During the Stand Alone Field Test, we noticed that some students copied the entire sentence, and that is acceptable provided that they include the missing word, but again, space can become an issue.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5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the Grade 1 Writing items that ask the student to construct a response, the Test Administrator will play an audio recording that includes a Listening passage. After listening to the passage, the students will be asked 2 or 3 questions that have a connection to topic of the passage. Students will then write a short response to those questions. It is important to clarify that the purpose of the Listening passage is to stimulate the students’ imagination, get them thinking about a topic, and provide some useful vocabulary or ideas that they can use in their writing. There is no expectation for the students to recall details or summarize the passage or story. However, the student response must be related to the </a:t>
            </a:r>
            <a:r>
              <a:rPr lang="en-US" b="1" dirty="0"/>
              <a:t>topic.</a:t>
            </a:r>
            <a:r>
              <a:rPr lang="en-US" b="0" dirty="0"/>
              <a:t> The example on the screen is about good community members. The Listening passage explains what good community members are and provides examples of actions and situations in which good community members participate. Then the students are asked about their own experiences. The expectation is that students write 2 – 3 sentences to answer the questions. Again, this was taken from the Sample Test and the Grade 1 Digital Kit includes the audio recording. Please note that this item type is also included in Unit 4 of the Grades 2 – 3 test, extended writing.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83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new Speaking item type is the four-picture narrative. Students are presented with four pictures and provided a short sentence starter for the story. If the student can’t remember the names of the characters, that is OK, they can come up with their own.  This item type is included in Unit 5 in all the grades and grade bands.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940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Kindergarten Reading Fluency item includes two short sentences with high-frequency and CVC words. You can see the draft of the scoring rubric for this item type. The drafts of the Writing and Speaking rubrics for the new AZELLA tests are included in the Teacher’s Editions (similar to the TADs) of the new Sample Tests.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38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Another new Speaking item type for Grades 1 – 12 is the presentation item. You will see samples of the presentation items for other grades in the next slides. The rubric for this item type is included in the Teacher’s Edition as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9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Grades 2 – 3, we will talk about the mode of administration of the test units and new item types. </a:t>
            </a:r>
          </a:p>
        </p:txBody>
      </p:sp>
      <p:sp>
        <p:nvSpPr>
          <p:cNvPr id="4" name="Slide Number Placeholder 3"/>
          <p:cNvSpPr>
            <a:spLocks noGrp="1"/>
          </p:cNvSpPr>
          <p:nvPr>
            <p:ph type="sldNum" sz="quarter" idx="5"/>
          </p:nvPr>
        </p:nvSpPr>
        <p:spPr/>
        <p:txBody>
          <a:bodyPr/>
          <a:lstStyle/>
          <a:p>
            <a:fld id="{53E386AF-DAAE-4D6E-8F73-280331EB347B}" type="slidenum">
              <a:rPr lang="en-US" smtClean="0"/>
              <a:t>16</a:t>
            </a:fld>
            <a:endParaRPr lang="en-US"/>
          </a:p>
        </p:txBody>
      </p:sp>
    </p:spTree>
    <p:extLst>
      <p:ext uri="{BB962C8B-B14F-4D97-AF65-F5344CB8AC3E}">
        <p14:creationId xmlns:p14="http://schemas.microsoft.com/office/powerpoint/2010/main" val="202390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Units 1, 2, and 3 of the test for Grades 2 – 3 are group administration online in a small or large group setting. Unit 1 is the Listening test, Units 2 and 3  include Reading and Writing items, all multiple-choice. </a:t>
            </a:r>
          </a:p>
          <a:p>
            <a:pPr marL="171450" indent="-171450">
              <a:buFont typeface="Arial" panose="020B0604020202020204" pitchFamily="34" charset="0"/>
              <a:buChar char="•"/>
            </a:pPr>
            <a:r>
              <a:rPr lang="en-US" dirty="0"/>
              <a:t>Unit 4 is administered on paper using an audio recording as we explained before, as well as the Extended Writing Student Test Book. </a:t>
            </a:r>
          </a:p>
          <a:p>
            <a:pPr marL="171450" indent="-171450">
              <a:buFont typeface="Arial" panose="020B0604020202020204" pitchFamily="34" charset="0"/>
              <a:buChar char="•"/>
            </a:pPr>
            <a:r>
              <a:rPr lang="en-US" dirty="0"/>
              <a:t>Unit 5 requires a small group administration (approximately 6 students in a regular size classroom). We will talk about Unit 5, the Speaking test, in more detail in a minute.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65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Starting at Grades 2 – 3, Unit 5 of the test includes what we call “themed sets.” Students will listen to a passage and respond to a couple of multiple-choice Listening questions. Then, they will respond to a Speaking question related to the same topic. Finally, they will use the information on a chart to craft a very short oral presentation.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89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we mentioned earlier, we wanted to provide examples of Presentations items for Grades 2 – 3, 4 – 5, 6 – 8, and 9 – 12. For the upper grades, the tables might be rich in information that the student will use to craft their short presentation. Therefore, an accessibility recording is included under the table. The content of the table is read to students. Students can write an outline or even a short script for their short presentation. When they are ready, they press the “Record” button and record their answer.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87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This webinar of the Assessments series is dedicated to the new AZELLA Tests. My name is Gabriela Finn and I am the Director of English Language Assessments and oversee the development of the AZELLA tests. </a:t>
            </a:r>
          </a:p>
          <a:p>
            <a:endParaRPr lang="en-US" dirty="0"/>
          </a:p>
          <a:p>
            <a:r>
              <a:rPr lang="en-US" dirty="0"/>
              <a:t>Most of the information that I will presenting today was included in the breakout session that we presented at the Assessments Conference in September, but we wanted to make sure that those who didn’t attend the Conference would receive this important information. We understand that you are anxious to learn and ask questions about the new AZELLA Tests that will be administer during the Spring 2023 Reassessment test window. There is a lot of information to cover today, but we will try to leave time at the end of the presentation to answer as many questions as possible. Please enter your questions into the chat. We will create and post a Frequently Asked Questions document and if your question is not answered today, we will respond to it in the FAQ. </a:t>
            </a:r>
          </a:p>
        </p:txBody>
      </p:sp>
      <p:sp>
        <p:nvSpPr>
          <p:cNvPr id="4" name="Slide Number Placeholder 3"/>
          <p:cNvSpPr>
            <a:spLocks noGrp="1"/>
          </p:cNvSpPr>
          <p:nvPr>
            <p:ph type="sldNum" sz="quarter" idx="5"/>
          </p:nvPr>
        </p:nvSpPr>
        <p:spPr/>
        <p:txBody>
          <a:bodyPr/>
          <a:lstStyle/>
          <a:p>
            <a:fld id="{53E386AF-DAAE-4D6E-8F73-280331EB347B}" type="slidenum">
              <a:rPr lang="en-US" smtClean="0"/>
              <a:t>2</a:t>
            </a:fld>
            <a:endParaRPr lang="en-US"/>
          </a:p>
        </p:txBody>
      </p:sp>
    </p:spTree>
    <p:extLst>
      <p:ext uri="{BB962C8B-B14F-4D97-AF65-F5344CB8AC3E}">
        <p14:creationId xmlns:p14="http://schemas.microsoft.com/office/powerpoint/2010/main" val="74034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Grades 2 – 3 only, the administration of the Speaking Sample Test is required so the Test Administrator can verify that the students, specially second graders, are capable of taking Unit 5 of the test independently in a small group setting. The details of the Speaking Practice Protocol for Grades 2 – 3 will be included in the Grades 2 – 3 Training Module and the Test Administration Directions manual.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006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386AF-DAAE-4D6E-8F73-280331EB347B}" type="slidenum">
              <a:rPr lang="en-US" smtClean="0"/>
              <a:t>21</a:t>
            </a:fld>
            <a:endParaRPr lang="en-US"/>
          </a:p>
        </p:txBody>
      </p:sp>
    </p:spTree>
    <p:extLst>
      <p:ext uri="{BB962C8B-B14F-4D97-AF65-F5344CB8AC3E}">
        <p14:creationId xmlns:p14="http://schemas.microsoft.com/office/powerpoint/2010/main" val="426540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on the slide shows which domains are assessed in each of the test units of the Grades 4 – 5, 6 – 8, and 9 – 12. It is important to mention that Units 2, 3, and 4 may have more than one section. In other words, these test units might have section breaks. An example of when a section break is needed is when the Reading passage appears with the Extended Writing item. If that is the case, the Reading passage includes the text-to-speech feature. There will be a section break after the Reading questions and before the extended writing questions. Once a section is submitted, students cannot go back and change their responses. Again, this will be explained in detail in the TAD. The new Sample Tests include section breaks so students can become familiar with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145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technology-enhanced items: dropdown menu, and drag-and-drop. These item types are also represented in the new Sample Tests.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987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Reading passages will have two sections. Students should be given enough opportunity to practice with the Sample Test to feel comfortable navigating the tabs. If the question is about a section of the passage, it will default to the specific section or tab. If the question is about the two sections, it will default to the first section. The terms, “Part” and “Section” are used interchangeably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763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an Extended Writing item that includes the Reading passage and the text-to-speech feature. Students may listen to the entire passage, one of the two sections, or a specific paragraph using the text-to-speech feature.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94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draft of the estimated administration times for each of the units of the test for each of the grades and grade bands. Please keep in mind that AZELLA is not a timed test, and that sufficient time should be allowed to students to complete their test units.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372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will be two test forms, Form A and Form B, for Grades 1 – 12 for the Spring 2023 Reassessment. </a:t>
            </a:r>
          </a:p>
          <a:p>
            <a:endParaRPr lang="en-US" b="0" dirty="0"/>
          </a:p>
          <a:p>
            <a:r>
              <a:rPr lang="en-US" b="0" dirty="0"/>
              <a:t>No action on the part of the school or district is necessary for grades 4 – 12 because the student’s credentials or testing ticket will automatically take them to the correct form of the test. </a:t>
            </a:r>
          </a:p>
          <a:p>
            <a:endParaRPr lang="en-US" b="0" dirty="0"/>
          </a:p>
          <a:p>
            <a:r>
              <a:rPr lang="en-US" b="0" dirty="0"/>
              <a:t>For Grade 1 and Grades 2 – 3, test forms will be assigned by school and paper materials will be packaged and shipped by school. As you can see, the Student Test Books and TADs of Grade 1 and Grades 2 – 3 ER STB and TAD will have the same student art on the cover, except for the form designation. It is critical to verify that the correct form of the STB and TAD is used. </a:t>
            </a:r>
          </a:p>
          <a:p>
            <a:endParaRPr lang="en-US" b="0" dirty="0"/>
          </a:p>
          <a:p>
            <a:r>
              <a:rPr lang="en-US" b="0" dirty="0"/>
              <a:t>The Welcome screens of the online test units of the Grades 2 – 3 test will include the test form only as an additional way to check that there is no mismatch between the Extended Writing STB and the online form. More information will be provided in the DTC and STC Spring Reassessment test module. Please be aware that if a student takes one form of the online test units and a different form of the ER Writing, that student cannot receive an overall proficiency level.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215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and for you reference, we have included the components of the digital kits by grade and where you can find the new AZELLa Sample Tests. </a:t>
            </a:r>
          </a:p>
        </p:txBody>
      </p:sp>
      <p:sp>
        <p:nvSpPr>
          <p:cNvPr id="4" name="Slide Number Placeholder 3"/>
          <p:cNvSpPr>
            <a:spLocks noGrp="1"/>
          </p:cNvSpPr>
          <p:nvPr>
            <p:ph type="sldNum" sz="quarter" idx="5"/>
          </p:nvPr>
        </p:nvSpPr>
        <p:spPr/>
        <p:txBody>
          <a:bodyPr/>
          <a:lstStyle/>
          <a:p>
            <a:fld id="{53E386AF-DAAE-4D6E-8F73-280331EB347B}" type="slidenum">
              <a:rPr lang="en-US" smtClean="0"/>
              <a:t>29</a:t>
            </a:fld>
            <a:endParaRPr lang="en-US"/>
          </a:p>
        </p:txBody>
      </p:sp>
    </p:spTree>
    <p:extLst>
      <p:ext uri="{BB962C8B-B14F-4D97-AF65-F5344CB8AC3E}">
        <p14:creationId xmlns:p14="http://schemas.microsoft.com/office/powerpoint/2010/main" val="2753644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last slide, and we have listed here the opportunities teachers and EL students can derive from practicing with the new AZELLA Sample Tests. </a:t>
            </a:r>
          </a:p>
        </p:txBody>
      </p:sp>
      <p:sp>
        <p:nvSpPr>
          <p:cNvPr id="4" name="Slide Number Placeholder 3"/>
          <p:cNvSpPr>
            <a:spLocks noGrp="1"/>
          </p:cNvSpPr>
          <p:nvPr>
            <p:ph type="sldNum" sz="quarter" idx="5"/>
          </p:nvPr>
        </p:nvSpPr>
        <p:spPr/>
        <p:txBody>
          <a:bodyPr/>
          <a:lstStyle/>
          <a:p>
            <a:fld id="{53E386AF-DAAE-4D6E-8F73-280331EB347B}" type="slidenum">
              <a:rPr lang="en-US" smtClean="0"/>
              <a:t>30</a:t>
            </a:fld>
            <a:endParaRPr lang="en-US"/>
          </a:p>
        </p:txBody>
      </p:sp>
    </p:spTree>
    <p:extLst>
      <p:ext uri="{BB962C8B-B14F-4D97-AF65-F5344CB8AC3E}">
        <p14:creationId xmlns:p14="http://schemas.microsoft.com/office/powerpoint/2010/main" val="362366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webinar we will provide an overview of the AZELLA aligned to the 2019 English Language Proficiency Standards and highlight the test design, new item types, the Sample Tests, and new Speaking and Writing rubrics. </a:t>
            </a:r>
          </a:p>
        </p:txBody>
      </p:sp>
      <p:sp>
        <p:nvSpPr>
          <p:cNvPr id="4" name="Slide Number Placeholder 3"/>
          <p:cNvSpPr>
            <a:spLocks noGrp="1"/>
          </p:cNvSpPr>
          <p:nvPr>
            <p:ph type="sldNum" sz="quarter" idx="5"/>
          </p:nvPr>
        </p:nvSpPr>
        <p:spPr/>
        <p:txBody>
          <a:bodyPr/>
          <a:lstStyle/>
          <a:p>
            <a:fld id="{53E386AF-DAAE-4D6E-8F73-280331EB347B}" type="slidenum">
              <a:rPr lang="en-US" smtClean="0"/>
              <a:t>3</a:t>
            </a:fld>
            <a:endParaRPr lang="en-US"/>
          </a:p>
        </p:txBody>
      </p:sp>
    </p:spTree>
    <p:extLst>
      <p:ext uri="{BB962C8B-B14F-4D97-AF65-F5344CB8AC3E}">
        <p14:creationId xmlns:p14="http://schemas.microsoft.com/office/powerpoint/2010/main" val="2660103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questions for AZELLA?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2D499-A633-49E6-8DBE-A5935CA5B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24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topics we will discuss today, which include a timeline of the new test, the grade configuration aligned to the 2019 ELP Standards along with the modes of administration for each grade or grade brand, the test units and domains assessed in each unit, as well as the item types. Finally, we will briefly discuss the use of the new AZELLA Sample Test to help students be better prepared for the new test. </a:t>
            </a:r>
          </a:p>
        </p:txBody>
      </p:sp>
      <p:sp>
        <p:nvSpPr>
          <p:cNvPr id="4" name="Slide Number Placeholder 3"/>
          <p:cNvSpPr>
            <a:spLocks noGrp="1"/>
          </p:cNvSpPr>
          <p:nvPr>
            <p:ph type="sldNum" sz="quarter" idx="5"/>
          </p:nvPr>
        </p:nvSpPr>
        <p:spPr/>
        <p:txBody>
          <a:bodyPr/>
          <a:lstStyle/>
          <a:p>
            <a:fld id="{53E386AF-DAAE-4D6E-8F73-280331EB347B}" type="slidenum">
              <a:rPr lang="en-US" smtClean="0"/>
              <a:t>4</a:t>
            </a:fld>
            <a:endParaRPr lang="en-US"/>
          </a:p>
        </p:txBody>
      </p:sp>
    </p:spTree>
    <p:extLst>
      <p:ext uri="{BB962C8B-B14F-4D97-AF65-F5344CB8AC3E}">
        <p14:creationId xmlns:p14="http://schemas.microsoft.com/office/powerpoint/2010/main" val="340592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probably know, for the current school year, there are no changes to the Placement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administration of the new AZELLA tests will take place during the Spring 2023 Reassessment administration. The Spring 2023 Reassessment test window opens on January 30 and closes on March 17,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Standard Setting Activities that include committees of Arizona educators are projected for late May and early June, but exact dates are still being determined.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electronic and paper reports will be available later than usual due to Standard Setting, which only is done after a statewide test aligned to new standards is administered for the first time. ADE will communicate the exact dates to districts as soon as they become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Item specifications, PLDs, and Scoring Rubrics will be posted in the fall of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the new AZELLA Placement tests for Grades 1 – 12 will be administered starting in the fall of school year 2023 –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43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AZELLA is a standards-based assessment, it must adhere and reflect the grade configuration of the 2019 ELP Standards. </a:t>
            </a:r>
          </a:p>
        </p:txBody>
      </p:sp>
      <p:sp>
        <p:nvSpPr>
          <p:cNvPr id="4" name="Slide Number Placeholder 3"/>
          <p:cNvSpPr>
            <a:spLocks noGrp="1"/>
          </p:cNvSpPr>
          <p:nvPr>
            <p:ph type="sldNum" sz="quarter" idx="5"/>
          </p:nvPr>
        </p:nvSpPr>
        <p:spPr/>
        <p:txBody>
          <a:bodyPr/>
          <a:lstStyle/>
          <a:p>
            <a:fld id="{53E386AF-DAAE-4D6E-8F73-280331EB347B}" type="slidenum">
              <a:rPr lang="en-US" smtClean="0"/>
              <a:t>6</a:t>
            </a:fld>
            <a:endParaRPr lang="en-US"/>
          </a:p>
        </p:txBody>
      </p:sp>
    </p:spTree>
    <p:extLst>
      <p:ext uri="{BB962C8B-B14F-4D97-AF65-F5344CB8AC3E}">
        <p14:creationId xmlns:p14="http://schemas.microsoft.com/office/powerpoint/2010/main" val="326217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As you can see in this table, Kindergarten and Grade 1 will continue to have a paper-and-pencil administration. Unit 5, which is the Speaking test,  will be administered on the phone using a Lithocode. </a:t>
            </a:r>
          </a:p>
          <a:p>
            <a:pPr marL="171450" indent="-171450">
              <a:buFont typeface="Arial" panose="020B0604020202020204" pitchFamily="34" charset="0"/>
              <a:buChar char="•"/>
            </a:pPr>
            <a:r>
              <a:rPr lang="en-US" b="0" dirty="0"/>
              <a:t>Grades 2 – 3 is an online administration in TestNav for Units 1, 2, 3, and 5. Unit 4 of the test, which is the Extended writing portion, will be administered on paper and the Extended Writing Student Test Books will be shipped back to Pearson as scorable documents for scoring.</a:t>
            </a:r>
          </a:p>
          <a:p>
            <a:pPr marL="171450" indent="-171450">
              <a:buFont typeface="Arial" panose="020B0604020202020204" pitchFamily="34" charset="0"/>
              <a:buChar char="•"/>
            </a:pPr>
            <a:r>
              <a:rPr lang="en-US" b="0" dirty="0"/>
              <a:t>Grades 4 – 5, 6 – 8, and 9 – 12 are administered 100% online.</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We will go into more detail in the next slides when we talk about the test design by grade.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7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of the presentation, we will talk about the test units and the domains assessed in each unit of the test by grade or grade band, as well as the item types in each test unit. </a:t>
            </a:r>
          </a:p>
        </p:txBody>
      </p:sp>
      <p:sp>
        <p:nvSpPr>
          <p:cNvPr id="4" name="Slide Number Placeholder 3"/>
          <p:cNvSpPr>
            <a:spLocks noGrp="1"/>
          </p:cNvSpPr>
          <p:nvPr>
            <p:ph type="sldNum" sz="quarter" idx="5"/>
          </p:nvPr>
        </p:nvSpPr>
        <p:spPr/>
        <p:txBody>
          <a:bodyPr/>
          <a:lstStyle/>
          <a:p>
            <a:fld id="{53E386AF-DAAE-4D6E-8F73-280331EB347B}" type="slidenum">
              <a:rPr lang="en-US" smtClean="0"/>
              <a:t>8</a:t>
            </a:fld>
            <a:endParaRPr lang="en-US"/>
          </a:p>
        </p:txBody>
      </p:sp>
    </p:spTree>
    <p:extLst>
      <p:ext uri="{BB962C8B-B14F-4D97-AF65-F5344CB8AC3E}">
        <p14:creationId xmlns:p14="http://schemas.microsoft.com/office/powerpoint/2010/main" val="54477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Like the current AZELLA, Unit 1 of the test is the Listening test. Unit 1 requires the use of an audio CD or electronic audio file and all the question in this unit are multiple-choice questions.</a:t>
            </a:r>
          </a:p>
          <a:p>
            <a:pPr marL="171450" indent="-171450">
              <a:buFont typeface="Arial" panose="020B0604020202020204" pitchFamily="34" charset="0"/>
              <a:buChar char="•"/>
            </a:pPr>
            <a:r>
              <a:rPr lang="en-US" b="0" dirty="0"/>
              <a:t>We call Unit 2 of the test an “interactive” unit because it includes more than one domain. There are Reading and Writing questions, with the Reading being multiple-choice and the Writing multiple-choice and short answers. We will show you an example of a short-answer Writing item in a moment.</a:t>
            </a:r>
          </a:p>
          <a:p>
            <a:pPr marL="171450" indent="-171450">
              <a:buFont typeface="Arial" panose="020B0604020202020204" pitchFamily="34" charset="0"/>
              <a:buChar char="•"/>
            </a:pPr>
            <a:r>
              <a:rPr lang="en-US" b="0" dirty="0"/>
              <a:t>Unit 3 contains Reading questions only for Kindergarten, and Reading and Writing multiple-choice questions for Grade 1. </a:t>
            </a:r>
          </a:p>
          <a:p>
            <a:pPr marL="171450" indent="-171450">
              <a:buFont typeface="Arial" panose="020B0604020202020204" pitchFamily="34" charset="0"/>
              <a:buChar char="•"/>
            </a:pPr>
            <a:r>
              <a:rPr lang="en-US" b="0" dirty="0"/>
              <a:t>Unit 4 is a Writing-only test unit and includes short and constructed responses. We will also take a look at a sample of a constructed-response Writing item for Grade 1 momentarily.</a:t>
            </a:r>
          </a:p>
          <a:p>
            <a:pPr marL="171450" indent="-171450">
              <a:buFont typeface="Arial" panose="020B0604020202020204" pitchFamily="34" charset="0"/>
              <a:buChar char="•"/>
            </a:pPr>
            <a:r>
              <a:rPr lang="en-US" b="0" dirty="0"/>
              <a:t>Unit 5 of the test is the Speaking test, and it is the only unit that requires an individual administration, just like the current AZELLA. In addition to the Speaking items, Unit 5 includes an Oral Reading item in Kindergarten and an Oral Reading Fluency item in Grade 1. </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315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pic>
        <p:nvPicPr>
          <p:cNvPr id="8" name="Picture 7">
            <a:extLst>
              <a:ext uri="{FF2B5EF4-FFF2-40B4-BE49-F238E27FC236}">
                <a16:creationId xmlns:a16="http://schemas.microsoft.com/office/drawing/2014/main" id="{49466110-B92C-4921-AC7E-FC505C924E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937812" y="1069848"/>
            <a:ext cx="2055770" cy="2055770"/>
          </a:xfrm>
          <a:prstGeom prst="rect">
            <a:avLst/>
          </a:prstGeom>
        </p:spPr>
      </p:pic>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AE1-FC12-475D-A6BE-55B76D6F00D5}"/>
              </a:ext>
            </a:extLst>
          </p:cNvPr>
          <p:cNvSpPr>
            <a:spLocks noGrp="1"/>
          </p:cNvSpPr>
          <p:nvPr>
            <p:ph type="ctrTitle"/>
          </p:nvPr>
        </p:nvSpPr>
        <p:spPr>
          <a:xfrm>
            <a:off x="1524000" y="1122363"/>
            <a:ext cx="9144000" cy="2387600"/>
          </a:xfrm>
          <a:ln>
            <a:noFill/>
          </a:ln>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A8C8F2-6AD0-452F-95DB-593D2CC34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382826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1A1C-E4AC-4211-B6B8-BE8C638E85EA}"/>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938B226F-AB0C-4F8D-BD3B-6193649BE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ZELLA logo">
            <a:extLst>
              <a:ext uri="{FF2B5EF4-FFF2-40B4-BE49-F238E27FC236}">
                <a16:creationId xmlns:a16="http://schemas.microsoft.com/office/drawing/2014/main" id="{5CE833B2-E51D-404F-8F06-BFDE4A849B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3800" y="85109"/>
            <a:ext cx="824590" cy="750917"/>
          </a:xfrm>
          <a:prstGeom prst="rect">
            <a:avLst/>
          </a:prstGeom>
        </p:spPr>
      </p:pic>
    </p:spTree>
    <p:custDataLst>
      <p:tags r:id="rId1"/>
    </p:custDataLst>
    <p:extLst>
      <p:ext uri="{BB962C8B-B14F-4D97-AF65-F5344CB8AC3E}">
        <p14:creationId xmlns:p14="http://schemas.microsoft.com/office/powerpoint/2010/main" val="118369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0312-FFF0-4591-B224-894CC919B488}"/>
              </a:ext>
            </a:extLst>
          </p:cNvPr>
          <p:cNvSpPr>
            <a:spLocks noGrp="1"/>
          </p:cNvSpPr>
          <p:nvPr>
            <p:ph type="title"/>
          </p:nvPr>
        </p:nvSpPr>
        <p:spPr>
          <a:xfrm>
            <a:off x="831850" y="1709738"/>
            <a:ext cx="10515600" cy="2852737"/>
          </a:xfrm>
          <a:ln>
            <a:noFill/>
          </a:ln>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215358-9C83-4CC4-BDDA-63334E27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3802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544-0D8E-4634-8836-F6B615A1A515}"/>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D6937986-6D70-4161-825E-32DE06D28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F6456-4B7A-42A5-A9FF-0CA5809DB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ZELLA logo">
            <a:extLst>
              <a:ext uri="{FF2B5EF4-FFF2-40B4-BE49-F238E27FC236}">
                <a16:creationId xmlns:a16="http://schemas.microsoft.com/office/drawing/2014/main" id="{39A3BF85-B1DE-4237-B4E7-8007FC61F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3800" y="85109"/>
            <a:ext cx="824590" cy="750917"/>
          </a:xfrm>
          <a:prstGeom prst="rect">
            <a:avLst/>
          </a:prstGeom>
        </p:spPr>
      </p:pic>
    </p:spTree>
    <p:custDataLst>
      <p:tags r:id="rId1"/>
    </p:custDataLst>
    <p:extLst>
      <p:ext uri="{BB962C8B-B14F-4D97-AF65-F5344CB8AC3E}">
        <p14:creationId xmlns:p14="http://schemas.microsoft.com/office/powerpoint/2010/main" val="260472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3FEC-7C5A-4062-84D3-FB136D41B4C1}"/>
              </a:ext>
            </a:extLst>
          </p:cNvPr>
          <p:cNvSpPr>
            <a:spLocks noGrp="1"/>
          </p:cNvSpPr>
          <p:nvPr>
            <p:ph type="title"/>
          </p:nvPr>
        </p:nvSpPr>
        <p:spPr>
          <a:xfrm>
            <a:off x="839788" y="365125"/>
            <a:ext cx="10515600" cy="1325563"/>
          </a:xfrm>
          <a:ln>
            <a:noFill/>
          </a:ln>
        </p:spPr>
        <p:txBody>
          <a:bodyPr/>
          <a:lstStyle/>
          <a:p>
            <a:r>
              <a:rPr lang="en-US"/>
              <a:t>Click to edit Master title style</a:t>
            </a:r>
          </a:p>
        </p:txBody>
      </p:sp>
      <p:sp>
        <p:nvSpPr>
          <p:cNvPr id="3" name="Text Placeholder 2">
            <a:extLst>
              <a:ext uri="{FF2B5EF4-FFF2-40B4-BE49-F238E27FC236}">
                <a16:creationId xmlns:a16="http://schemas.microsoft.com/office/drawing/2014/main" id="{44FC904D-1AED-4130-BE4C-150E3BF1D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A1701-11D3-4D40-BE19-05C0AEBB2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ZELLA logo">
            <a:extLst>
              <a:ext uri="{FF2B5EF4-FFF2-40B4-BE49-F238E27FC236}">
                <a16:creationId xmlns:a16="http://schemas.microsoft.com/office/drawing/2014/main" id="{46A14440-977B-40B1-9A7C-1076C49BF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3800" y="85109"/>
            <a:ext cx="824590" cy="750917"/>
          </a:xfrm>
          <a:prstGeom prst="rect">
            <a:avLst/>
          </a:prstGeom>
        </p:spPr>
      </p:pic>
    </p:spTree>
    <p:custDataLst>
      <p:tags r:id="rId1"/>
    </p:custDataLst>
    <p:extLst>
      <p:ext uri="{BB962C8B-B14F-4D97-AF65-F5344CB8AC3E}">
        <p14:creationId xmlns:p14="http://schemas.microsoft.com/office/powerpoint/2010/main" val="362041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A6F5-D885-44B8-83CB-4BEF0BB48FF8}"/>
              </a:ext>
            </a:extLst>
          </p:cNvPr>
          <p:cNvSpPr>
            <a:spLocks noGrp="1"/>
          </p:cNvSpPr>
          <p:nvPr>
            <p:ph type="title"/>
          </p:nvPr>
        </p:nvSpPr>
        <p:spPr>
          <a:ln>
            <a:noFill/>
          </a:ln>
        </p:spPr>
        <p:txBody>
          <a:bodyPr/>
          <a:lstStyle/>
          <a:p>
            <a:r>
              <a:rPr lang="en-US"/>
              <a:t>Click to edit Master title style</a:t>
            </a:r>
          </a:p>
        </p:txBody>
      </p:sp>
      <p:pic>
        <p:nvPicPr>
          <p:cNvPr id="3" name="Picture 2" descr="AZELLA logo">
            <a:extLst>
              <a:ext uri="{FF2B5EF4-FFF2-40B4-BE49-F238E27FC236}">
                <a16:creationId xmlns:a16="http://schemas.microsoft.com/office/drawing/2014/main" id="{AF0207B0-B815-4400-8C23-E7EF0F5FFD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3800" y="85109"/>
            <a:ext cx="824590" cy="750917"/>
          </a:xfrm>
          <a:prstGeom prst="rect">
            <a:avLst/>
          </a:prstGeom>
        </p:spPr>
      </p:pic>
    </p:spTree>
    <p:custDataLst>
      <p:tags r:id="rId1"/>
    </p:custDataLst>
    <p:extLst>
      <p:ext uri="{BB962C8B-B14F-4D97-AF65-F5344CB8AC3E}">
        <p14:creationId xmlns:p14="http://schemas.microsoft.com/office/powerpoint/2010/main" val="3129115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ZELLA logo">
            <a:extLst>
              <a:ext uri="{FF2B5EF4-FFF2-40B4-BE49-F238E27FC236}">
                <a16:creationId xmlns:a16="http://schemas.microsoft.com/office/drawing/2014/main" id="{52442BA1-FFD2-47E8-B69C-4F75CFAC95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3800" y="85109"/>
            <a:ext cx="824590" cy="750917"/>
          </a:xfrm>
          <a:prstGeom prst="rect">
            <a:avLst/>
          </a:prstGeom>
        </p:spPr>
      </p:pic>
    </p:spTree>
    <p:custDataLst>
      <p:tags r:id="rId1"/>
    </p:custDataLst>
    <p:extLst>
      <p:ext uri="{BB962C8B-B14F-4D97-AF65-F5344CB8AC3E}">
        <p14:creationId xmlns:p14="http://schemas.microsoft.com/office/powerpoint/2010/main" val="170560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06D6-2E19-4C84-9F08-0A48D46D1AC2}"/>
              </a:ext>
            </a:extLst>
          </p:cNvPr>
          <p:cNvSpPr>
            <a:spLocks noGrp="1"/>
          </p:cNvSpPr>
          <p:nvPr>
            <p:ph type="title"/>
          </p:nvPr>
        </p:nvSpPr>
        <p:spPr>
          <a:xfrm>
            <a:off x="839788" y="457200"/>
            <a:ext cx="3932237" cy="1600200"/>
          </a:xfrm>
          <a:solidFill>
            <a:schemeClr val="accent2"/>
          </a:solidFill>
        </p:spPr>
        <p:txBody>
          <a:bodyPr anchor="b"/>
          <a:lstStyle>
            <a:lvl1pPr>
              <a:defRPr lang="en-US" sz="3200" kern="1200" dirty="0" smtClean="0">
                <a:solidFill>
                  <a:schemeClr val="bg1"/>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21DE9C44-3469-4F59-BA6B-52076231E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7C367-AD13-4E0D-ABE0-ADDEC77F4E8F}"/>
              </a:ext>
            </a:extLst>
          </p:cNvPr>
          <p:cNvSpPr>
            <a:spLocks noGrp="1"/>
          </p:cNvSpPr>
          <p:nvPr>
            <p:ph type="body" sz="half" idx="2"/>
          </p:nvPr>
        </p:nvSpPr>
        <p:spPr>
          <a:xfrm>
            <a:off x="839788" y="2057400"/>
            <a:ext cx="3932237" cy="3811588"/>
          </a:xfrm>
          <a:solidFill>
            <a:schemeClr val="accent3"/>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ZELLA logo">
            <a:extLst>
              <a:ext uri="{FF2B5EF4-FFF2-40B4-BE49-F238E27FC236}">
                <a16:creationId xmlns:a16="http://schemas.microsoft.com/office/drawing/2014/main" id="{DC4387D2-204B-4F17-88E7-D0BCEE735F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3800" y="85109"/>
            <a:ext cx="824590" cy="750917"/>
          </a:xfrm>
          <a:prstGeom prst="rect">
            <a:avLst/>
          </a:prstGeom>
        </p:spPr>
      </p:pic>
    </p:spTree>
    <p:custDataLst>
      <p:tags r:id="rId1"/>
    </p:custDataLst>
    <p:extLst>
      <p:ext uri="{BB962C8B-B14F-4D97-AF65-F5344CB8AC3E}">
        <p14:creationId xmlns:p14="http://schemas.microsoft.com/office/powerpoint/2010/main" val="355956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A31D-8F0C-4A19-93F5-8CE2521F211C}"/>
              </a:ext>
            </a:extLst>
          </p:cNvPr>
          <p:cNvSpPr>
            <a:spLocks noGrp="1"/>
          </p:cNvSpPr>
          <p:nvPr>
            <p:ph type="title"/>
          </p:nvPr>
        </p:nvSpPr>
        <p:spPr>
          <a:xfrm>
            <a:off x="7264102" y="454024"/>
            <a:ext cx="3932237" cy="1600200"/>
          </a:xfrm>
          <a:solidFill>
            <a:schemeClr val="accent2"/>
          </a:solidFill>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0ABDC73-E7F2-473E-AC8F-5EE667B2AB99}"/>
              </a:ext>
            </a:extLst>
          </p:cNvPr>
          <p:cNvSpPr>
            <a:spLocks noGrp="1"/>
          </p:cNvSpPr>
          <p:nvPr>
            <p:ph type="pic" idx="1"/>
          </p:nvPr>
        </p:nvSpPr>
        <p:spPr>
          <a:xfrm>
            <a:off x="666477"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11A785-9F08-4042-A76F-CCB29AF8E1B2}"/>
              </a:ext>
            </a:extLst>
          </p:cNvPr>
          <p:cNvSpPr>
            <a:spLocks noGrp="1"/>
          </p:cNvSpPr>
          <p:nvPr>
            <p:ph type="body" sz="half" idx="2"/>
          </p:nvPr>
        </p:nvSpPr>
        <p:spPr>
          <a:xfrm>
            <a:off x="7264102" y="2054224"/>
            <a:ext cx="3932237" cy="3811588"/>
          </a:xfrm>
          <a:solidFill>
            <a:schemeClr val="accent3"/>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ZELLA logo">
            <a:extLst>
              <a:ext uri="{FF2B5EF4-FFF2-40B4-BE49-F238E27FC236}">
                <a16:creationId xmlns:a16="http://schemas.microsoft.com/office/drawing/2014/main" id="{415CA4A7-7280-44E0-9968-081942EBE0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3800" y="85109"/>
            <a:ext cx="824590" cy="750917"/>
          </a:xfrm>
          <a:prstGeom prst="rect">
            <a:avLst/>
          </a:prstGeom>
        </p:spPr>
      </p:pic>
    </p:spTree>
    <p:custDataLst>
      <p:tags r:id="rId1"/>
    </p:custDataLst>
    <p:extLst>
      <p:ext uri="{BB962C8B-B14F-4D97-AF65-F5344CB8AC3E}">
        <p14:creationId xmlns:p14="http://schemas.microsoft.com/office/powerpoint/2010/main" val="3894952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1524-8BB9-A0AF-3DF2-118FE205B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9C77DA-0E89-8FA7-FE0C-2ACB35E2E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24D9B-9406-F1D4-3409-A6917E6A5B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166EE0-93C9-E292-A190-94C2D0307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A4575-E4ED-241D-6FE1-409335C5D3FD}"/>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615212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7443-9FBB-32EC-1AD0-780A5F57C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88698-6C50-6A86-C7DC-59214B970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251B5-AD11-93AB-332A-206501DAD0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9B1691-9B72-194A-E7DC-2BB6AF5D7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B0830-33E8-908A-13B0-6297909EFE97}"/>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1963072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C2A0-C236-DE0B-2B2A-7A203615A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0C6451-363A-4102-B9F2-2C52612B0A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6547B-4EEC-EE6F-3404-09256705B2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F29639-DFF7-3644-AEDA-A73BD566E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78FE9-4025-1D12-1873-653CB475DEB7}"/>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203332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AD80-96FC-199D-96FA-91C524B0B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B2FB2-BF91-8926-AE55-32686BC90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4AEA9F-1212-EE75-8888-7702AE0AA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F7AAA-1B90-432C-8D3F-7F92566787C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17AB44-AF8D-4B07-B8D6-629893F29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CC3F7-54CE-C657-1511-BC5A6B5998E1}"/>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128392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8A34-9CB1-DD01-9C20-3298CC5C00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DD345-6976-1BBD-F7AE-48E5E6DDB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80763-A03C-2899-51E2-DB5B419852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CBC822-9910-3F41-A34B-296B85802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6424B-77B3-180A-808B-5DB667724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7E3C8-2248-6A10-7AEF-A9CC2D01A6C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BB55C55-F9CA-63B5-B3B3-8611FC187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58EDD6-E2EF-04D2-18BC-C4301306DEAF}"/>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4137769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D8A1-5E54-BC81-39FC-937B14AE7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FEA275-09DF-619F-5F29-3488D70853D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44094C-62E9-0F73-D722-F854FBF528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546BF-D7E6-DF0C-3A48-1693CFF3C2F3}"/>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2507210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522BD-9EB0-85DE-A86E-3F7BE17D02A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D6F5FED-4B4A-645F-D3A1-8A5068A388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271506-0413-4C08-7A6E-ECC95C510E6F}"/>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2608223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11F7-1168-D24A-A59F-C635D6307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028A53-8FDA-1422-8DB5-B527A639E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921C2B-B2F5-8746-E9B1-19CBDBB96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BDE23-9F00-D6EC-4A75-D12171907B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B4DA19D-F0F0-F1E3-7F0C-F19375DD7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9DC8A-C80E-4FF8-B403-3DCBBAEBE86A}"/>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2993798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224A-6369-F556-BC1D-86DA18537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DF5478-1460-F500-B489-577257883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90E009-A4A7-5E8B-06F1-BC499D2A3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8D864-1D7F-502E-BE2D-A7AD65239A3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AD4C5BE-D22D-6F46-744D-933C36BC5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FB5F4-F655-D9A7-66A2-4D041C04992A}"/>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206583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A844-0260-EFB6-0E46-08AB6B38FD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EC51BE-FC01-CC77-0826-9DB635DEA1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7D87B-41E4-E63A-2192-7D3E74AA18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101B80-0718-7ED3-B3A6-931C3A102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B43CB-F887-30FF-FD2D-BB07DA59AF5C}"/>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3203977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EC9395-D00B-29B7-A959-ED45F46F26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0BD3BA-0612-C559-D21E-3D84F538B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6B59A-C5A7-86AB-DCC2-64A68431EC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72C790-46BA-1492-9275-0299E4A4F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28887-213C-602C-FCB4-536844A36F63}"/>
              </a:ext>
            </a:extLst>
          </p:cNvPr>
          <p:cNvSpPr>
            <a:spLocks noGrp="1"/>
          </p:cNvSpPr>
          <p:nvPr>
            <p:ph type="sldNum" sz="quarter" idx="12"/>
          </p:nvPr>
        </p:nvSpPr>
        <p:spPr/>
        <p:txBody>
          <a:bodyPr/>
          <a:lstStyle/>
          <a:p>
            <a:fld id="{FEE5938A-653E-4D13-8125-43DA78439EDA}" type="slidenum">
              <a:rPr lang="en-US" smtClean="0"/>
              <a:t>‹#›</a:t>
            </a:fld>
            <a:endParaRPr lang="en-US"/>
          </a:p>
        </p:txBody>
      </p:sp>
    </p:spTree>
    <p:extLst>
      <p:ext uri="{BB962C8B-B14F-4D97-AF65-F5344CB8AC3E}">
        <p14:creationId xmlns:p14="http://schemas.microsoft.com/office/powerpoint/2010/main" val="3761096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Presentation Cover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CA292D-4BD7-8642-94F9-006F55D3EF26}"/>
              </a:ext>
            </a:extLst>
          </p:cNvPr>
          <p:cNvSpPr>
            <a:spLocks noGrp="1"/>
          </p:cNvSpPr>
          <p:nvPr>
            <p:ph type="pic" sz="quarter" idx="12" hasCustomPrompt="1"/>
          </p:nvPr>
        </p:nvSpPr>
        <p:spPr>
          <a:xfrm>
            <a:off x="762000" y="728711"/>
            <a:ext cx="4586288" cy="979487"/>
          </a:xfrm>
          <a:prstGeom prst="rect">
            <a:avLst/>
          </a:prstGeom>
        </p:spPr>
        <p:txBody>
          <a:bodyPr anchor="ctr"/>
          <a:lstStyle>
            <a:lvl1pPr algn="ctr">
              <a:defRPr>
                <a:solidFill>
                  <a:schemeClr val="bg1"/>
                </a:solidFill>
              </a:defRPr>
            </a:lvl1pPr>
          </a:lstStyle>
          <a:p>
            <a:r>
              <a:rPr lang="en-US"/>
              <a:t>Insert Logo Here</a:t>
            </a:r>
          </a:p>
        </p:txBody>
      </p:sp>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2000" y="3429000"/>
            <a:ext cx="11430000" cy="749735"/>
          </a:xfrm>
          <a:prstGeom prst="rect">
            <a:avLst/>
          </a:prstGeom>
        </p:spPr>
        <p:txBody>
          <a:bodyPr/>
          <a:lstStyle>
            <a:lvl1pPr algn="l">
              <a:defRPr sz="6000" b="1" i="0">
                <a:solidFill>
                  <a:schemeClr val="bg1"/>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155" y="4317774"/>
            <a:ext cx="11429579" cy="681038"/>
          </a:xfrm>
          <a:prstGeom prst="rect">
            <a:avLst/>
          </a:prstGeom>
        </p:spPr>
        <p:txBody>
          <a:bodyPr/>
          <a:lstStyle>
            <a:lvl1pPr marL="0" indent="0" algn="l">
              <a:buNone/>
              <a:defRPr sz="4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4178479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p:nvPr>
        </p:nvSpPr>
        <p:spPr>
          <a:xfrm>
            <a:off x="8193088" y="723900"/>
            <a:ext cx="3998912" cy="4618038"/>
          </a:xfrm>
          <a:prstGeom prst="rect">
            <a:avLst/>
          </a:prstGeom>
        </p:spPr>
        <p:txBody>
          <a:bodyPr anchor="ctr"/>
          <a:lstStyle>
            <a:lvl1pPr marL="0" indent="0" algn="ctr">
              <a:buNone/>
              <a:defRPr b="1">
                <a:solidFill>
                  <a:schemeClr val="bg1"/>
                </a:solidFill>
              </a:defRPr>
            </a:lvl1pPr>
          </a:lstStyle>
          <a:p>
            <a:endParaRPr lang="en-US"/>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pic>
        <p:nvPicPr>
          <p:cNvPr id="8" name="Picture 7" descr="Arizona Department of Education, Assessment Unit, AZELLA logo">
            <a:extLst>
              <a:ext uri="{FF2B5EF4-FFF2-40B4-BE49-F238E27FC236}">
                <a16:creationId xmlns:a16="http://schemas.microsoft.com/office/drawing/2014/main" id="{117681B3-6122-018F-66F0-363D41E746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325212" y="1820631"/>
            <a:ext cx="3866788" cy="3521307"/>
          </a:xfrm>
          <a:prstGeom prst="rect">
            <a:avLst/>
          </a:prstGeom>
        </p:spPr>
      </p:pic>
    </p:spTree>
    <p:extLst>
      <p:ext uri="{BB962C8B-B14F-4D97-AF65-F5344CB8AC3E}">
        <p14:creationId xmlns:p14="http://schemas.microsoft.com/office/powerpoint/2010/main" val="2691593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Titl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169"/>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p:nvPr>
        </p:nvSpPr>
        <p:spPr>
          <a:xfrm>
            <a:off x="8193088" y="723900"/>
            <a:ext cx="3998912" cy="4618038"/>
          </a:xfrm>
          <a:prstGeom prst="rect">
            <a:avLst/>
          </a:prstGeom>
        </p:spPr>
        <p:txBody>
          <a:bodyPr anchor="ctr"/>
          <a:lstStyle>
            <a:lvl1pPr marL="0" indent="0" algn="ctr">
              <a:buNone/>
              <a:defRPr b="1"/>
            </a:lvl1pPr>
          </a:lstStyle>
          <a:p>
            <a:endParaRPr lang="en-US"/>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a:t>PRESENTATION NAME</a:t>
            </a:r>
          </a:p>
        </p:txBody>
      </p:sp>
      <p:pic>
        <p:nvPicPr>
          <p:cNvPr id="8" name="Picture 7" descr="Arizona Department of Education, Assessment Unit, AZELLA logo">
            <a:extLst>
              <a:ext uri="{FF2B5EF4-FFF2-40B4-BE49-F238E27FC236}">
                <a16:creationId xmlns:a16="http://schemas.microsoft.com/office/drawing/2014/main" id="{89205FC4-F205-B7B1-20FD-E9250FB348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325212" y="1820631"/>
            <a:ext cx="3866788" cy="3521307"/>
          </a:xfrm>
          <a:prstGeom prst="rect">
            <a:avLst/>
          </a:prstGeom>
        </p:spPr>
      </p:pic>
    </p:spTree>
    <p:extLst>
      <p:ext uri="{BB962C8B-B14F-4D97-AF65-F5344CB8AC3E}">
        <p14:creationId xmlns:p14="http://schemas.microsoft.com/office/powerpoint/2010/main" val="90642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nding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58011" y="5244538"/>
            <a:ext cx="6319105" cy="339926"/>
          </a:xfrm>
          <a:prstGeom prst="rect">
            <a:avLst/>
          </a:prstGeom>
        </p:spPr>
        <p:txBody>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a:t>Presenter Name, Job Title</a:t>
            </a:r>
            <a:br>
              <a:rPr lang="en-US"/>
            </a:br>
            <a:r>
              <a:rPr lang="en-US" err="1"/>
              <a:t>email@AZED.gove</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58012" y="3892428"/>
            <a:ext cx="6319867" cy="783196"/>
          </a:xfrm>
          <a:prstGeom prst="rect">
            <a:avLst/>
          </a:prstGeom>
        </p:spPr>
        <p:txBody>
          <a:bodyPr/>
          <a:lstStyle>
            <a:lvl1pPr marL="0" indent="0">
              <a:buNone/>
              <a:defRPr sz="7200" b="0" i="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654369" y="5010569"/>
            <a:ext cx="40031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6648A209-512C-8C46-9757-3359BBCCE746}"/>
              </a:ext>
            </a:extLst>
          </p:cNvPr>
          <p:cNvPicPr>
            <a:picLocks noChangeAspect="1"/>
          </p:cNvPicPr>
          <p:nvPr userDrawn="1"/>
        </p:nvPicPr>
        <p:blipFill>
          <a:blip r:embed="rId3"/>
          <a:stretch>
            <a:fillRect/>
          </a:stretch>
        </p:blipFill>
        <p:spPr>
          <a:xfrm>
            <a:off x="558011" y="649397"/>
            <a:ext cx="1396157" cy="1396157"/>
          </a:xfrm>
          <a:prstGeom prst="rect">
            <a:avLst/>
          </a:prstGeom>
        </p:spPr>
      </p:pic>
    </p:spTree>
    <p:extLst>
      <p:ext uri="{BB962C8B-B14F-4D97-AF65-F5344CB8AC3E}">
        <p14:creationId xmlns:p14="http://schemas.microsoft.com/office/powerpoint/2010/main" val="641964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CA292D-4BD7-8642-94F9-006F55D3EF26}"/>
              </a:ext>
            </a:extLst>
          </p:cNvPr>
          <p:cNvSpPr>
            <a:spLocks noGrp="1"/>
          </p:cNvSpPr>
          <p:nvPr>
            <p:ph type="pic" sz="quarter" idx="12" hasCustomPrompt="1"/>
          </p:nvPr>
        </p:nvSpPr>
        <p:spPr>
          <a:xfrm>
            <a:off x="762000" y="728711"/>
            <a:ext cx="4586288" cy="979487"/>
          </a:xfrm>
          <a:prstGeom prst="rect">
            <a:avLst/>
          </a:prstGeom>
        </p:spPr>
        <p:txBody>
          <a:bodyPr anchor="ctr"/>
          <a:lstStyle>
            <a:lvl1pPr algn="ctr">
              <a:defRPr>
                <a:solidFill>
                  <a:schemeClr val="bg1"/>
                </a:solidFill>
              </a:defRPr>
            </a:lvl1pPr>
          </a:lstStyle>
          <a:p>
            <a:r>
              <a:rPr lang="en-US"/>
              <a:t>Insert Logo Here</a:t>
            </a:r>
          </a:p>
        </p:txBody>
      </p:sp>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2000" y="3429000"/>
            <a:ext cx="11430000" cy="749735"/>
          </a:xfrm>
          <a:prstGeom prst="rect">
            <a:avLst/>
          </a:prstGeom>
        </p:spPr>
        <p:txBody>
          <a:bodyPr/>
          <a:lstStyle>
            <a:lvl1pPr algn="l">
              <a:defRPr sz="6000" b="1" i="0">
                <a:solidFill>
                  <a:schemeClr val="bg1"/>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155" y="4317774"/>
            <a:ext cx="11429579" cy="681038"/>
          </a:xfrm>
          <a:prstGeom prst="rect">
            <a:avLst/>
          </a:prstGeom>
        </p:spPr>
        <p:txBody>
          <a:bodyPr/>
          <a:lstStyle>
            <a:lvl1pPr marL="0" indent="0" algn="l">
              <a:buNone/>
              <a:defRPr sz="4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3704588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p:nvPr>
        </p:nvSpPr>
        <p:spPr>
          <a:xfrm>
            <a:off x="8193088" y="723900"/>
            <a:ext cx="3998912" cy="4618038"/>
          </a:xfrm>
          <a:prstGeom prst="rect">
            <a:avLst/>
          </a:prstGeom>
        </p:spPr>
        <p:txBody>
          <a:bodyPr anchor="ctr"/>
          <a:lstStyle>
            <a:lvl1pPr marL="0" indent="0" algn="ctr">
              <a:buNone/>
              <a:defRPr b="1">
                <a:solidFill>
                  <a:schemeClr val="bg1"/>
                </a:solidFill>
              </a:defRPr>
            </a:lvl1pPr>
          </a:lstStyle>
          <a:p>
            <a:endParaRPr lang="en-US"/>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pic>
        <p:nvPicPr>
          <p:cNvPr id="8" name="Picture 7" descr="Arizona Department of Education, Assessment Unit, AZELLA logo">
            <a:extLst>
              <a:ext uri="{FF2B5EF4-FFF2-40B4-BE49-F238E27FC236}">
                <a16:creationId xmlns:a16="http://schemas.microsoft.com/office/drawing/2014/main" id="{117681B3-6122-018F-66F0-363D41E746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325212" y="1820631"/>
            <a:ext cx="3866788" cy="3521307"/>
          </a:xfrm>
          <a:prstGeom prst="rect">
            <a:avLst/>
          </a:prstGeom>
        </p:spPr>
      </p:pic>
    </p:spTree>
    <p:extLst>
      <p:ext uri="{BB962C8B-B14F-4D97-AF65-F5344CB8AC3E}">
        <p14:creationId xmlns:p14="http://schemas.microsoft.com/office/powerpoint/2010/main" val="2429053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p:nvPr>
        </p:nvSpPr>
        <p:spPr>
          <a:xfrm>
            <a:off x="8193088" y="723900"/>
            <a:ext cx="3998912" cy="4618038"/>
          </a:xfrm>
          <a:prstGeom prst="rect">
            <a:avLst/>
          </a:prstGeom>
        </p:spPr>
        <p:txBody>
          <a:bodyPr anchor="ctr"/>
          <a:lstStyle>
            <a:lvl1pPr marL="0" indent="0" algn="ctr">
              <a:buNone/>
              <a:defRPr b="1">
                <a:solidFill>
                  <a:schemeClr val="bg1"/>
                </a:solidFill>
              </a:defRPr>
            </a:lvl1pPr>
          </a:lstStyle>
          <a:p>
            <a:endParaRPr lang="en-US"/>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pic>
        <p:nvPicPr>
          <p:cNvPr id="9" name="Picture 8" descr="Arizona Department of Education, Assessment Unit, AZELLA logo">
            <a:extLst>
              <a:ext uri="{FF2B5EF4-FFF2-40B4-BE49-F238E27FC236}">
                <a16:creationId xmlns:a16="http://schemas.microsoft.com/office/drawing/2014/main" id="{BEDAAE5A-407F-157B-88FE-F8CCCC1BBE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325212" y="1820631"/>
            <a:ext cx="3866788" cy="3521307"/>
          </a:xfrm>
          <a:prstGeom prst="rect">
            <a:avLst/>
          </a:prstGeom>
        </p:spPr>
      </p:pic>
    </p:spTree>
    <p:extLst>
      <p:ext uri="{BB962C8B-B14F-4D97-AF65-F5344CB8AC3E}">
        <p14:creationId xmlns:p14="http://schemas.microsoft.com/office/powerpoint/2010/main" val="1460736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169"/>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p:nvPr>
        </p:nvSpPr>
        <p:spPr>
          <a:xfrm>
            <a:off x="8193088" y="723900"/>
            <a:ext cx="3998912" cy="4618038"/>
          </a:xfrm>
          <a:prstGeom prst="rect">
            <a:avLst/>
          </a:prstGeom>
        </p:spPr>
        <p:txBody>
          <a:bodyPr anchor="ctr"/>
          <a:lstStyle>
            <a:lvl1pPr marL="0" indent="0" algn="ctr">
              <a:buNone/>
              <a:defRPr b="1"/>
            </a:lvl1pPr>
          </a:lstStyle>
          <a:p>
            <a:endParaRPr lang="en-US"/>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a:t>PRESENTATION NAME</a:t>
            </a:r>
          </a:p>
        </p:txBody>
      </p:sp>
      <p:pic>
        <p:nvPicPr>
          <p:cNvPr id="8" name="Picture 7" descr="Arizona Department of Education, Assessment Unit, AZELLA logo">
            <a:extLst>
              <a:ext uri="{FF2B5EF4-FFF2-40B4-BE49-F238E27FC236}">
                <a16:creationId xmlns:a16="http://schemas.microsoft.com/office/drawing/2014/main" id="{89205FC4-F205-B7B1-20FD-E9250FB348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325212" y="1820631"/>
            <a:ext cx="3866788" cy="3521307"/>
          </a:xfrm>
          <a:prstGeom prst="rect">
            <a:avLst/>
          </a:prstGeom>
        </p:spPr>
      </p:pic>
    </p:spTree>
    <p:extLst>
      <p:ext uri="{BB962C8B-B14F-4D97-AF65-F5344CB8AC3E}">
        <p14:creationId xmlns:p14="http://schemas.microsoft.com/office/powerpoint/2010/main" val="410252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mp; Vertical Photo Right">
    <p:spTree>
      <p:nvGrpSpPr>
        <p:cNvPr id="1" name=""/>
        <p:cNvGrpSpPr/>
        <p:nvPr/>
      </p:nvGrpSpPr>
      <p:grpSpPr>
        <a:xfrm>
          <a:off x="0" y="0"/>
          <a:ext cx="0" cy="0"/>
          <a:chOff x="0" y="0"/>
          <a:chExt cx="0" cy="0"/>
        </a:xfrm>
      </p:grpSpPr>
      <p:sp>
        <p:nvSpPr>
          <p:cNvPr id="23" name="Picture Placeholder 8">
            <a:extLst>
              <a:ext uri="{FF2B5EF4-FFF2-40B4-BE49-F238E27FC236}">
                <a16:creationId xmlns:a16="http://schemas.microsoft.com/office/drawing/2014/main" id="{CBDBB58A-3976-6842-A54E-5F968FCE946F}"/>
              </a:ext>
            </a:extLst>
          </p:cNvPr>
          <p:cNvSpPr>
            <a:spLocks noGrp="1"/>
          </p:cNvSpPr>
          <p:nvPr>
            <p:ph type="pic" sz="quarter" idx="14" hasCustomPrompt="1"/>
          </p:nvPr>
        </p:nvSpPr>
        <p:spPr>
          <a:xfrm>
            <a:off x="6583126" y="0"/>
            <a:ext cx="5608874"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233803"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8CB8F98-32D9-9E4F-BAC9-49610775ED25}" type="slidenum">
              <a:rPr lang="en-US" b="0" i="0" smtClean="0">
                <a:solidFill>
                  <a:schemeClr val="bg1">
                    <a:lumMod val="50000"/>
                    <a:alpha val="65000"/>
                  </a:schemeClr>
                </a:solidFill>
                <a:latin typeface="Arial" panose="020B0604020202020204" pitchFamily="34" charset="0"/>
                <a:cs typeface="Arial" panose="020B0604020202020204" pitchFamily="34" charset="0"/>
              </a:rPr>
              <a:pPr algn="l"/>
              <a:t>‹#›</a:t>
            </a:fld>
            <a:endParaRPr lang="en-US" b="0" i="0">
              <a:solidFill>
                <a:schemeClr val="bg1">
                  <a:lumMod val="50000"/>
                  <a:alpha val="65000"/>
                </a:schemeClr>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B7FD8F6-67A2-384C-AE69-04AC6AD2CEAD}"/>
              </a:ext>
            </a:extLst>
          </p:cNvPr>
          <p:cNvSpPr>
            <a:spLocks noGrp="1"/>
          </p:cNvSpPr>
          <p:nvPr>
            <p:ph type="title" hasCustomPrompt="1"/>
          </p:nvPr>
        </p:nvSpPr>
        <p:spPr>
          <a:xfrm>
            <a:off x="581223" y="1426610"/>
            <a:ext cx="5027651" cy="1085853"/>
          </a:xfrm>
          <a:prstGeom prst="rect">
            <a:avLst/>
          </a:prstGeom>
        </p:spPr>
        <p:txBody>
          <a:bodyPr/>
          <a:lstStyle>
            <a:lvl1pPr>
              <a:defRPr sz="4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10" name="Text Placeholder 2">
            <a:extLst>
              <a:ext uri="{FF2B5EF4-FFF2-40B4-BE49-F238E27FC236}">
                <a16:creationId xmlns:a16="http://schemas.microsoft.com/office/drawing/2014/main" id="{4A83E557-78FE-2248-AE13-1284BC314C62}"/>
              </a:ext>
            </a:extLst>
          </p:cNvPr>
          <p:cNvSpPr>
            <a:spLocks noGrp="1"/>
          </p:cNvSpPr>
          <p:nvPr>
            <p:ph type="body" sz="quarter" idx="12"/>
          </p:nvPr>
        </p:nvSpPr>
        <p:spPr>
          <a:xfrm>
            <a:off x="581261" y="3817345"/>
            <a:ext cx="5027613"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3027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mp; Vertical Photo Lef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2E15F95-0F35-D646-B194-87E72986A801}"/>
              </a:ext>
            </a:extLst>
          </p:cNvPr>
          <p:cNvSpPr>
            <a:spLocks noGrp="1"/>
          </p:cNvSpPr>
          <p:nvPr>
            <p:ph type="pic" sz="quarter" idx="14" hasCustomPrompt="1"/>
          </p:nvPr>
        </p:nvSpPr>
        <p:spPr>
          <a:xfrm>
            <a:off x="0" y="1"/>
            <a:ext cx="5608874"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946E247-DA5A-F040-A5C9-0E7B99CBCE7A}"/>
              </a:ext>
            </a:extLst>
          </p:cNvPr>
          <p:cNvSpPr>
            <a:spLocks noGrp="1"/>
          </p:cNvSpPr>
          <p:nvPr>
            <p:ph type="title" hasCustomPrompt="1"/>
          </p:nvPr>
        </p:nvSpPr>
        <p:spPr>
          <a:xfrm>
            <a:off x="6140564" y="1426610"/>
            <a:ext cx="5027651" cy="1085853"/>
          </a:xfrm>
          <a:prstGeom prst="rect">
            <a:avLst/>
          </a:prstGeom>
        </p:spPr>
        <p:txBody>
          <a:bodyPr/>
          <a:lstStyle>
            <a:lvl1pPr>
              <a:defRPr sz="4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9" name="Text Placeholder 2">
            <a:extLst>
              <a:ext uri="{FF2B5EF4-FFF2-40B4-BE49-F238E27FC236}">
                <a16:creationId xmlns:a16="http://schemas.microsoft.com/office/drawing/2014/main" id="{627D754F-546F-184F-AEB8-4BF287E04B9E}"/>
              </a:ext>
            </a:extLst>
          </p:cNvPr>
          <p:cNvSpPr>
            <a:spLocks noGrp="1"/>
          </p:cNvSpPr>
          <p:nvPr>
            <p:ph type="body" sz="quarter" idx="12"/>
          </p:nvPr>
        </p:nvSpPr>
        <p:spPr>
          <a:xfrm>
            <a:off x="6140602" y="3817345"/>
            <a:ext cx="5027613"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69429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679145" y="1426610"/>
            <a:ext cx="8833710" cy="1085853"/>
          </a:xfrm>
          <a:prstGeom prst="rect">
            <a:avLst/>
          </a:prstGeom>
        </p:spPr>
        <p:txBody>
          <a:bodyPr/>
          <a:lstStyle>
            <a:lvl1pPr algn="ctr">
              <a:defRPr sz="3600" b="0" i="0">
                <a:solidFill>
                  <a:srgbClr val="232B64"/>
                </a:solidFill>
                <a:latin typeface="Arial" panose="020B0604020202020204" pitchFamily="34" charset="0"/>
                <a:cs typeface="Arial" panose="020B0604020202020204" pitchFamily="34" charset="0"/>
              </a:defRPr>
            </a:lvl1pPr>
          </a:lstStyle>
          <a:p>
            <a:r>
              <a:rPr lang="en-US"/>
              <a:t>This is a very long and important headline. It can even have an emphasis if you’d like.</a:t>
            </a:r>
          </a:p>
        </p:txBody>
      </p:sp>
      <p:sp>
        <p:nvSpPr>
          <p:cNvPr id="8" name="Text Placeholder 2">
            <a:extLst>
              <a:ext uri="{FF2B5EF4-FFF2-40B4-BE49-F238E27FC236}">
                <a16:creationId xmlns:a16="http://schemas.microsoft.com/office/drawing/2014/main" id="{6CA5C5D0-1BD6-324D-A881-FAE1A4D3778B}"/>
              </a:ext>
            </a:extLst>
          </p:cNvPr>
          <p:cNvSpPr>
            <a:spLocks noGrp="1"/>
          </p:cNvSpPr>
          <p:nvPr>
            <p:ph type="body" sz="quarter" idx="13"/>
          </p:nvPr>
        </p:nvSpPr>
        <p:spPr>
          <a:xfrm>
            <a:off x="581261" y="3817345"/>
            <a:ext cx="5138402"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B4CE2B6E-3AAC-4A4C-89B6-7177FFFA14DD}"/>
              </a:ext>
            </a:extLst>
          </p:cNvPr>
          <p:cNvSpPr>
            <a:spLocks noGrp="1"/>
          </p:cNvSpPr>
          <p:nvPr>
            <p:ph type="body" sz="quarter" idx="14"/>
          </p:nvPr>
        </p:nvSpPr>
        <p:spPr>
          <a:xfrm>
            <a:off x="6451464" y="3817345"/>
            <a:ext cx="5138402"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4387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4B6ACC-4A46-404D-848D-077DCCFEE55B}"/>
              </a:ext>
            </a:extLst>
          </p:cNvPr>
          <p:cNvSpPr>
            <a:spLocks noGrp="1"/>
          </p:cNvSpPr>
          <p:nvPr>
            <p:ph type="title" hasCustomPrompt="1"/>
          </p:nvPr>
        </p:nvSpPr>
        <p:spPr>
          <a:xfrm>
            <a:off x="1663536" y="2679264"/>
            <a:ext cx="8864927" cy="1499470"/>
          </a:xfrm>
          <a:prstGeom prst="rect">
            <a:avLst/>
          </a:prstGeom>
        </p:spPr>
        <p:txBody>
          <a:bodyPr/>
          <a:lstStyle>
            <a:lvl1pPr algn="ctr">
              <a:defRPr sz="5400" b="0" i="0">
                <a:solidFill>
                  <a:schemeClr val="bg1"/>
                </a:solidFill>
                <a:latin typeface="Calibri" panose="020F0502020204030204" pitchFamily="34" charset="0"/>
                <a:cs typeface="Calibri" panose="020F0502020204030204" pitchFamily="34" charset="0"/>
              </a:defRPr>
            </a:lvl1pPr>
          </a:lstStyle>
          <a:p>
            <a:r>
              <a:rPr lang="en-US"/>
              <a:t>A long, full page title, quote or fact is able to go here.</a:t>
            </a:r>
          </a:p>
        </p:txBody>
      </p:sp>
      <p:sp>
        <p:nvSpPr>
          <p:cNvPr id="9" name="Picture Placeholder 8">
            <a:extLst>
              <a:ext uri="{FF2B5EF4-FFF2-40B4-BE49-F238E27FC236}">
                <a16:creationId xmlns:a16="http://schemas.microsoft.com/office/drawing/2014/main" id="{6BDEC5DC-53EE-7E43-A977-CE1769C7613F}"/>
              </a:ext>
            </a:extLst>
          </p:cNvPr>
          <p:cNvSpPr>
            <a:spLocks noGrp="1"/>
          </p:cNvSpPr>
          <p:nvPr>
            <p:ph type="pic" sz="quarter" idx="10" hasCustomPrompt="1"/>
          </p:nvPr>
        </p:nvSpPr>
        <p:spPr>
          <a:xfrm>
            <a:off x="0" y="0"/>
            <a:ext cx="12192000"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r>
              <a:rPr lang="en-US"/>
              <a:t>Click the Photo Icon to Insert Photo</a:t>
            </a:r>
            <a:br>
              <a:rPr lang="en-US"/>
            </a:br>
            <a:r>
              <a:rPr lang="en-US"/>
              <a:t>(Use Full Only)</a:t>
            </a:r>
            <a:br>
              <a:rPr lang="en-US"/>
            </a:br>
            <a:r>
              <a:rPr lang="en-US"/>
              <a:t>Don’t forget, you’ll need to send to back.</a:t>
            </a:r>
          </a:p>
        </p:txBody>
      </p:sp>
    </p:spTree>
    <p:extLst>
      <p:ext uri="{BB962C8B-B14F-4D97-AF65-F5344CB8AC3E}">
        <p14:creationId xmlns:p14="http://schemas.microsoft.com/office/powerpoint/2010/main" val="1184214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679145" y="2621977"/>
            <a:ext cx="8833710" cy="1614045"/>
          </a:xfrm>
          <a:prstGeom prst="rect">
            <a:avLst/>
          </a:prstGeom>
        </p:spPr>
        <p:txBody>
          <a:bodyPr/>
          <a:lstStyle>
            <a:lvl1pPr algn="ctr">
              <a:defRPr sz="4000" b="0" i="0">
                <a:solidFill>
                  <a:srgbClr val="232B64"/>
                </a:solidFill>
                <a:latin typeface="Arial" panose="020B0604020202020204" pitchFamily="34" charset="0"/>
                <a:cs typeface="Arial" panose="020B0604020202020204" pitchFamily="34" charset="0"/>
              </a:defRPr>
            </a:lvl1pPr>
          </a:lstStyle>
          <a:p>
            <a:r>
              <a:rPr lang="en-US"/>
              <a:t>This is a quote. </a:t>
            </a:r>
            <a:r>
              <a:rPr lang="en-US" err="1"/>
              <a:t>Pellentesque</a:t>
            </a:r>
            <a:r>
              <a:rPr lang="en-US"/>
              <a:t> </a:t>
            </a:r>
            <a:r>
              <a:rPr lang="en-US" err="1"/>
              <a:t>ornare</a:t>
            </a:r>
            <a:r>
              <a:rPr lang="en-US"/>
              <a:t> lacinia </a:t>
            </a:r>
            <a:r>
              <a:rPr lang="en-US" err="1"/>
              <a:t>quam</a:t>
            </a:r>
            <a:r>
              <a:rPr lang="en-US"/>
              <a:t> </a:t>
            </a:r>
            <a:r>
              <a:rPr lang="en-US" err="1"/>
              <a:t>venenatis</a:t>
            </a:r>
            <a:r>
              <a:rPr lang="en-US"/>
              <a:t> </a:t>
            </a:r>
            <a:r>
              <a:rPr lang="en-US" err="1"/>
              <a:t>vestiblum</a:t>
            </a:r>
            <a:r>
              <a:rPr lang="en-US"/>
              <a:t>.</a:t>
            </a:r>
            <a:br>
              <a:rPr lang="en-US"/>
            </a:br>
            <a:r>
              <a:rPr lang="en-US"/>
              <a:t>And this is the really important part.</a:t>
            </a:r>
          </a:p>
        </p:txBody>
      </p:sp>
      <p:pic>
        <p:nvPicPr>
          <p:cNvPr id="2" name="Picture 1">
            <a:extLst>
              <a:ext uri="{FF2B5EF4-FFF2-40B4-BE49-F238E27FC236}">
                <a16:creationId xmlns:a16="http://schemas.microsoft.com/office/drawing/2014/main" id="{CC0FFF73-E721-1E47-B43D-6973ABBFC764}"/>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43000"/>
                    </a14:imgEffect>
                  </a14:imgLayer>
                </a14:imgProps>
              </a:ext>
            </a:extLst>
          </a:blip>
          <a:stretch>
            <a:fillRect/>
          </a:stretch>
        </p:blipFill>
        <p:spPr>
          <a:xfrm>
            <a:off x="5894498" y="2134960"/>
            <a:ext cx="403004" cy="351919"/>
          </a:xfrm>
          <a:prstGeom prst="rect">
            <a:avLst/>
          </a:prstGeom>
        </p:spPr>
      </p:pic>
      <p:sp>
        <p:nvSpPr>
          <p:cNvPr id="4" name="Picture Placeholder 3">
            <a:extLst>
              <a:ext uri="{FF2B5EF4-FFF2-40B4-BE49-F238E27FC236}">
                <a16:creationId xmlns:a16="http://schemas.microsoft.com/office/drawing/2014/main" id="{3FE845D8-5D8E-A243-BE36-D97D128F1536}"/>
              </a:ext>
            </a:extLst>
          </p:cNvPr>
          <p:cNvSpPr>
            <a:spLocks noGrp="1"/>
          </p:cNvSpPr>
          <p:nvPr>
            <p:ph type="pic" sz="quarter" idx="10" hasCustomPrompt="1"/>
          </p:nvPr>
        </p:nvSpPr>
        <p:spPr>
          <a:xfrm>
            <a:off x="4646902" y="4499983"/>
            <a:ext cx="779421" cy="779420"/>
          </a:xfrm>
          <a:prstGeom prst="rect">
            <a:avLst/>
          </a:prstGeom>
        </p:spPr>
        <p:txBody>
          <a:bodyPr/>
          <a:lstStyle>
            <a:lvl1pPr marL="0" indent="0" algn="ctr">
              <a:buNone/>
              <a:defRPr sz="1200">
                <a:solidFill>
                  <a:schemeClr val="bg1">
                    <a:lumMod val="50000"/>
                  </a:schemeClr>
                </a:solidFill>
                <a:latin typeface="+mj-lt"/>
              </a:defRPr>
            </a:lvl1pPr>
          </a:lstStyle>
          <a:p>
            <a:r>
              <a:rPr lang="en-US"/>
              <a:t>Click to Insert Profile Image</a:t>
            </a:r>
          </a:p>
        </p:txBody>
      </p:sp>
      <p:sp>
        <p:nvSpPr>
          <p:cNvPr id="6" name="Text Placeholder 5">
            <a:extLst>
              <a:ext uri="{FF2B5EF4-FFF2-40B4-BE49-F238E27FC236}">
                <a16:creationId xmlns:a16="http://schemas.microsoft.com/office/drawing/2014/main" id="{07A53042-896C-2A4A-B7A7-F054EED829B2}"/>
              </a:ext>
            </a:extLst>
          </p:cNvPr>
          <p:cNvSpPr>
            <a:spLocks noGrp="1"/>
          </p:cNvSpPr>
          <p:nvPr>
            <p:ph type="body" sz="quarter" idx="11" hasCustomPrompt="1"/>
          </p:nvPr>
        </p:nvSpPr>
        <p:spPr>
          <a:xfrm>
            <a:off x="5530091" y="4500686"/>
            <a:ext cx="4982764" cy="779463"/>
          </a:xfrm>
          <a:prstGeom prst="rect">
            <a:avLst/>
          </a:prstGeom>
        </p:spPr>
        <p:txBody>
          <a:bodyPr anchor="ctr"/>
          <a:lstStyle>
            <a:lvl1pPr marL="0" indent="0">
              <a:buNone/>
              <a:defRPr sz="1800" b="0" i="0">
                <a:solidFill>
                  <a:schemeClr val="bg2">
                    <a:lumMod val="1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&amp; Last Name</a:t>
            </a:r>
            <a:br>
              <a:rPr lang="en-US"/>
            </a:br>
            <a:r>
              <a:rPr lang="en-US"/>
              <a:t>Full Title, Company</a:t>
            </a:r>
          </a:p>
        </p:txBody>
      </p:sp>
    </p:spTree>
    <p:extLst>
      <p:ext uri="{BB962C8B-B14F-4D97-AF65-F5344CB8AC3E}">
        <p14:creationId xmlns:p14="http://schemas.microsoft.com/office/powerpoint/2010/main" val="855670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rizontal Photo &amp; Content">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817BD815-B88C-3048-A130-12F18EDC5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7944" y="191195"/>
            <a:ext cx="329461" cy="329461"/>
          </a:xfrm>
          <a:prstGeom prst="rect">
            <a:avLst/>
          </a:prstGeom>
        </p:spPr>
      </p:pic>
      <p:sp>
        <p:nvSpPr>
          <p:cNvPr id="10" name="Content Placeholder 28">
            <a:extLst>
              <a:ext uri="{FF2B5EF4-FFF2-40B4-BE49-F238E27FC236}">
                <a16:creationId xmlns:a16="http://schemas.microsoft.com/office/drawing/2014/main" id="{43311745-5A4D-844B-8DD5-A64A7FEFDC62}"/>
              </a:ext>
            </a:extLst>
          </p:cNvPr>
          <p:cNvSpPr>
            <a:spLocks noGrp="1"/>
          </p:cNvSpPr>
          <p:nvPr>
            <p:ph sz="quarter" idx="13" hasCustomPrompt="1"/>
          </p:nvPr>
        </p:nvSpPr>
        <p:spPr>
          <a:xfrm>
            <a:off x="6377723" y="5298344"/>
            <a:ext cx="5027651" cy="1105231"/>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rgbClr val="53C10C"/>
              </a:buClr>
              <a:buSzPct val="85000"/>
              <a:buFont typeface="Arial" panose="020B0604020202020204" pitchFamily="34" charset="0"/>
              <a:buNone/>
              <a:tabLst/>
              <a:defRPr sz="1800" b="0" i="0">
                <a:solidFill>
                  <a:schemeClr val="bg2">
                    <a:lumMod val="10000"/>
                  </a:schemeClr>
                </a:solidFill>
                <a:latin typeface="Arial" panose="020B0604020202020204" pitchFamily="34" charset="0"/>
                <a:cs typeface="Arial" panose="020B0604020202020204" pitchFamily="34" charset="0"/>
              </a:defRPr>
            </a:lvl1pPr>
            <a:lvl2pPr marL="457200" indent="0">
              <a:buNone/>
              <a:defRPr/>
            </a:lvl2pPr>
          </a:lstStyle>
          <a:p>
            <a:pPr lvl="0"/>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variujs</a:t>
            </a:r>
            <a:r>
              <a:rPr lang="en-US"/>
              <a:t> </a:t>
            </a:r>
            <a:r>
              <a:rPr lang="en-US" err="1"/>
              <a:t>blandit</a:t>
            </a:r>
            <a:r>
              <a:rPr lang="en-US"/>
              <a:t> sit </a:t>
            </a:r>
            <a:r>
              <a:rPr lang="en-US" err="1"/>
              <a:t>amet</a:t>
            </a:r>
            <a:r>
              <a:rPr lang="en-US"/>
              <a:t> no n </a:t>
            </a:r>
            <a:r>
              <a:rPr lang="en-US" err="1"/>
              <a:t>magnat</a:t>
            </a:r>
            <a:r>
              <a:rPr lang="en-US"/>
              <a:t>. </a:t>
            </a:r>
            <a:r>
              <a:rPr lang="en-US" err="1"/>
              <a:t>Socis</a:t>
            </a:r>
            <a:r>
              <a:rPr lang="en-US"/>
              <a:t> </a:t>
            </a:r>
            <a:r>
              <a:rPr lang="en-US" err="1"/>
              <a:t>natoque</a:t>
            </a:r>
            <a:r>
              <a:rPr lang="en-US"/>
              <a:t> </a:t>
            </a:r>
            <a:r>
              <a:rPr lang="en-US" err="1"/>
              <a:t>menatibus</a:t>
            </a:r>
            <a:r>
              <a:rPr lang="en-US"/>
              <a:t> et </a:t>
            </a:r>
            <a:r>
              <a:rPr lang="en-US" err="1"/>
              <a:t>magnis</a:t>
            </a:r>
            <a:r>
              <a:rPr lang="en-US"/>
              <a:t> dis parturient, </a:t>
            </a:r>
            <a:r>
              <a:rPr lang="en-US" err="1"/>
              <a:t>nascentur</a:t>
            </a:r>
            <a:r>
              <a:rPr lang="en-US"/>
              <a:t> </a:t>
            </a:r>
            <a:r>
              <a:rPr lang="en-US" err="1"/>
              <a:t>ridiculus</a:t>
            </a:r>
            <a:r>
              <a:rPr lang="en-US"/>
              <a:t>.</a:t>
            </a:r>
          </a:p>
        </p:txBody>
      </p:sp>
      <p:sp>
        <p:nvSpPr>
          <p:cNvPr id="7" name="Title 1">
            <a:extLst>
              <a:ext uri="{FF2B5EF4-FFF2-40B4-BE49-F238E27FC236}">
                <a16:creationId xmlns:a16="http://schemas.microsoft.com/office/drawing/2014/main" id="{4283461F-13ED-FB40-AB69-9B6456267062}"/>
              </a:ext>
            </a:extLst>
          </p:cNvPr>
          <p:cNvSpPr>
            <a:spLocks noGrp="1"/>
          </p:cNvSpPr>
          <p:nvPr>
            <p:ph type="title" hasCustomPrompt="1"/>
          </p:nvPr>
        </p:nvSpPr>
        <p:spPr>
          <a:xfrm>
            <a:off x="692541" y="5285918"/>
            <a:ext cx="5138970" cy="1085853"/>
          </a:xfrm>
          <a:prstGeom prst="rect">
            <a:avLst/>
          </a:prstGeom>
        </p:spPr>
        <p:txBody>
          <a:bodyPr/>
          <a:lstStyle>
            <a:lvl1pPr>
              <a:defRPr sz="4000" b="0" i="0">
                <a:solidFill>
                  <a:srgbClr val="232B64"/>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8" name="Slide Number Placeholder 5">
            <a:extLst>
              <a:ext uri="{FF2B5EF4-FFF2-40B4-BE49-F238E27FC236}">
                <a16:creationId xmlns:a16="http://schemas.microsoft.com/office/drawing/2014/main" id="{8FA90184-F68B-B946-9700-1AC06AB49BB0}"/>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1" name="Picture Placeholder 8" descr="Photo Goes Here">
            <a:extLst>
              <a:ext uri="{FF2B5EF4-FFF2-40B4-BE49-F238E27FC236}">
                <a16:creationId xmlns:a16="http://schemas.microsoft.com/office/drawing/2014/main" id="{DABB9540-BF09-364B-9AF2-1958CD857E59}"/>
              </a:ext>
            </a:extLst>
          </p:cNvPr>
          <p:cNvSpPr>
            <a:spLocks noGrp="1"/>
          </p:cNvSpPr>
          <p:nvPr>
            <p:ph type="pic" sz="quarter" idx="10" hasCustomPrompt="1"/>
          </p:nvPr>
        </p:nvSpPr>
        <p:spPr>
          <a:xfrm>
            <a:off x="1" y="0"/>
            <a:ext cx="12191998" cy="4858248"/>
          </a:xfrm>
          <a:prstGeom prst="rect">
            <a:avLst/>
          </a:prstGeom>
        </p:spPr>
        <p:txBody>
          <a:bodyPr/>
          <a:lstStyle>
            <a:lvl1pPr marL="0" indent="0" algn="ctr">
              <a:buNone/>
              <a:defRPr>
                <a:solidFill>
                  <a:schemeClr val="bg1">
                    <a:lumMod val="50000"/>
                  </a:schemeClr>
                </a:solidFill>
                <a:latin typeface="+mj-lt"/>
              </a:defRPr>
            </a:lvl1pPr>
          </a:lstStyle>
          <a:p>
            <a:br>
              <a:rPr lang="en-US"/>
            </a:br>
            <a:br>
              <a:rPr lang="en-US"/>
            </a:br>
            <a:br>
              <a:rPr lang="en-US"/>
            </a:br>
            <a:r>
              <a:rPr lang="en-US"/>
              <a:t>Click the Photo Icon to Insert Photo</a:t>
            </a:r>
            <a:br>
              <a:rPr lang="en-US"/>
            </a:br>
            <a:r>
              <a:rPr lang="en-US"/>
              <a:t>(Use Horizontal Only)</a:t>
            </a:r>
          </a:p>
        </p:txBody>
      </p:sp>
    </p:spTree>
    <p:extLst>
      <p:ext uri="{BB962C8B-B14F-4D97-AF65-F5344CB8AC3E}">
        <p14:creationId xmlns:p14="http://schemas.microsoft.com/office/powerpoint/2010/main" val="536252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istic: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BF0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BF0B3E"/>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923710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istic: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FCA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rgbClr val="232B64">
                    <a:alpha val="50000"/>
                  </a:srgbClr>
                </a:solidFill>
                <a:latin typeface="Arial" panose="020B0604020202020204" pitchFamily="34" charset="0"/>
                <a:cs typeface="Arial" panose="020B0604020202020204" pitchFamily="34" charset="0"/>
              </a:rPr>
              <a:pPr algn="ctr"/>
              <a:t>‹#›</a:t>
            </a:fld>
            <a:endParaRPr lang="en-US" b="0" i="0">
              <a:solidFill>
                <a:srgbClr val="232B64">
                  <a:alpha val="5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FCAF1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685339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23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232B6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lumMod val="50000"/>
                  </a:schemeClr>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1475298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D696-50C0-BC49-8154-038F7E42BA9D}"/>
              </a:ext>
            </a:extLst>
          </p:cNvPr>
          <p:cNvSpPr>
            <a:spLocks noGrp="1"/>
          </p:cNvSpPr>
          <p:nvPr>
            <p:ph type="title"/>
          </p:nvPr>
        </p:nvSpPr>
        <p:spPr>
          <a:xfrm>
            <a:off x="838200" y="365125"/>
            <a:ext cx="10515600" cy="1325563"/>
          </a:xfrm>
          <a:prstGeom prst="rect">
            <a:avLst/>
          </a:prstGeom>
        </p:spPr>
        <p:txBody>
          <a:bodyPr/>
          <a:lstStyle>
            <a:lvl1pPr>
              <a:defRPr b="0" i="0">
                <a:solidFill>
                  <a:srgbClr val="232B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3DCBC9-7F4F-FC4E-9E0E-5741195F0058}"/>
              </a:ext>
            </a:extLst>
          </p:cNvPr>
          <p:cNvSpPr>
            <a:spLocks noGrp="1"/>
          </p:cNvSpPr>
          <p:nvPr>
            <p:ph idx="1"/>
          </p:nvPr>
        </p:nvSpPr>
        <p:spPr>
          <a:xfrm>
            <a:off x="838200" y="1825625"/>
            <a:ext cx="10515600" cy="4351338"/>
          </a:xfrm>
          <a:prstGeom prst="rect">
            <a:avLst/>
          </a:prstGeom>
        </p:spPr>
        <p:txBody>
          <a:bodyPr/>
          <a:lstStyle>
            <a:lvl1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1pPr>
            <a:lvl2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2pPr>
            <a:lvl3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3pPr>
            <a:lvl4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4pPr>
            <a:lvl5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8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754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ing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58011" y="5244538"/>
            <a:ext cx="6319105" cy="339926"/>
          </a:xfrm>
          <a:prstGeom prst="rect">
            <a:avLst/>
          </a:prstGeom>
        </p:spPr>
        <p:txBody>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a:t>Presenter Name, Job Title</a:t>
            </a:r>
            <a:br>
              <a:rPr lang="en-US"/>
            </a:br>
            <a:r>
              <a:rPr lang="en-US" err="1"/>
              <a:t>email@AZED.gove</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58012" y="3892428"/>
            <a:ext cx="6319867" cy="783196"/>
          </a:xfrm>
          <a:prstGeom prst="rect">
            <a:avLst/>
          </a:prstGeom>
        </p:spPr>
        <p:txBody>
          <a:bodyPr/>
          <a:lstStyle>
            <a:lvl1pPr marL="0" indent="0">
              <a:buNone/>
              <a:defRPr sz="7200" b="0" i="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654369" y="5010569"/>
            <a:ext cx="40031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6648A209-512C-8C46-9757-3359BBCCE746}"/>
              </a:ext>
            </a:extLst>
          </p:cNvPr>
          <p:cNvPicPr>
            <a:picLocks noChangeAspect="1"/>
          </p:cNvPicPr>
          <p:nvPr userDrawn="1"/>
        </p:nvPicPr>
        <p:blipFill>
          <a:blip r:embed="rId3"/>
          <a:stretch>
            <a:fillRect/>
          </a:stretch>
        </p:blipFill>
        <p:spPr>
          <a:xfrm>
            <a:off x="558011" y="649397"/>
            <a:ext cx="1396157" cy="1396157"/>
          </a:xfrm>
          <a:prstGeom prst="rect">
            <a:avLst/>
          </a:prstGeom>
        </p:spPr>
      </p:pic>
    </p:spTree>
    <p:extLst>
      <p:ext uri="{BB962C8B-B14F-4D97-AF65-F5344CB8AC3E}">
        <p14:creationId xmlns:p14="http://schemas.microsoft.com/office/powerpoint/2010/main" val="69596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a:t>Click icon to add picture</a:t>
            </a:r>
            <a:endParaRPr lang="en-US" noProof="0" dirty="0"/>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endParaRPr lang="en-US" noProof="0" dirty="0"/>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1.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92" r:id="rId7"/>
    <p:sldLayoutId id="2147483691" r:id="rId8"/>
    <p:sldLayoutId id="2147483690" r:id="rId9"/>
    <p:sldLayoutId id="2147483689" r:id="rId10"/>
    <p:sldLayoutId id="2147483683" r:id="rId11"/>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CBAA-EDC7-4642-ACF4-B5B561F9B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D5F88-3BC1-45E3-BED4-4B84A3FC20A7}"/>
              </a:ext>
            </a:extLst>
          </p:cNvPr>
          <p:cNvSpPr>
            <a:spLocks noGrp="1"/>
          </p:cNvSpPr>
          <p:nvPr>
            <p:ph type="body" idx="1"/>
          </p:nvPr>
        </p:nvSpPr>
        <p:spPr>
          <a:xfrm>
            <a:off x="838200" y="1825625"/>
            <a:ext cx="10515600" cy="4196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F8A3AFA-DA60-4F1B-A1D2-C63BF5367B8B}"/>
              </a:ext>
              <a:ext uri="{C183D7F6-B498-43B3-948B-1728B52AA6E4}">
                <adec:decorative xmlns:adec="http://schemas.microsoft.com/office/drawing/2017/decorative" val="1"/>
              </a:ext>
            </a:extLst>
          </p:cNvPr>
          <p:cNvCxnSpPr/>
          <p:nvPr userDrawn="1"/>
        </p:nvCxnSpPr>
        <p:spPr>
          <a:xfrm>
            <a:off x="-30480" y="6176963"/>
            <a:ext cx="12252960" cy="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9" name="Picture 8" descr="Arizona Department of Education logo">
            <a:extLst>
              <a:ext uri="{FF2B5EF4-FFF2-40B4-BE49-F238E27FC236}">
                <a16:creationId xmlns:a16="http://schemas.microsoft.com/office/drawing/2014/main" id="{4E5C52AA-6984-406B-A5F4-E7E635E4B01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795200" y="6269513"/>
            <a:ext cx="2601600" cy="588487"/>
          </a:xfrm>
          <a:prstGeom prst="rect">
            <a:avLst/>
          </a:prstGeom>
        </p:spPr>
      </p:pic>
    </p:spTree>
    <p:custDataLst>
      <p:tags r:id="rId11"/>
    </p:custDataLst>
    <p:extLst>
      <p:ext uri="{BB962C8B-B14F-4D97-AF65-F5344CB8AC3E}">
        <p14:creationId xmlns:p14="http://schemas.microsoft.com/office/powerpoint/2010/main" val="20787384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8D45E-7E00-C445-1B3E-BD8103A42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B21A5-7719-E9C9-D22E-B0DFCEB06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F3A6C-608F-D67F-57BF-02D77B890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B3B8EA6-231D-C9DA-B130-5821882BC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60D558-5655-167E-D185-820EA5EF3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5938A-653E-4D13-8125-43DA78439EDA}" type="slidenum">
              <a:rPr lang="en-US" smtClean="0"/>
              <a:t>‹#›</a:t>
            </a:fld>
            <a:endParaRPr lang="en-US"/>
          </a:p>
        </p:txBody>
      </p:sp>
    </p:spTree>
    <p:extLst>
      <p:ext uri="{BB962C8B-B14F-4D97-AF65-F5344CB8AC3E}">
        <p14:creationId xmlns:p14="http://schemas.microsoft.com/office/powerpoint/2010/main" val="2733780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7E8BF2E-239F-0A4A-80AC-CA02B308E8C9}"/>
              </a:ext>
            </a:extLst>
          </p:cNvPr>
          <p:cNvSpPr>
            <a:spLocks noGrp="1"/>
          </p:cNvSpPr>
          <p:nvPr>
            <p:ph type="sldNum" sz="quarter" idx="4"/>
          </p:nvPr>
        </p:nvSpPr>
        <p:spPr>
          <a:xfrm>
            <a:off x="9266582" y="6356350"/>
            <a:ext cx="2743200" cy="365125"/>
          </a:xfrm>
          <a:prstGeom prst="rect">
            <a:avLst/>
          </a:prstGeom>
        </p:spPr>
        <p:txBody>
          <a:bodyPr/>
          <a:lstStyle>
            <a:lvl1pPr algn="r">
              <a:defRPr sz="1400" b="0" i="0">
                <a:solidFill>
                  <a:schemeClr val="bg1">
                    <a:lumMod val="50000"/>
                  </a:schemeClr>
                </a:solidFill>
                <a:latin typeface="Arial" panose="020B0604020202020204" pitchFamily="34" charset="0"/>
                <a:cs typeface="Arial" panose="020B0604020202020204" pitchFamily="34" charset="0"/>
              </a:defRPr>
            </a:lvl1pPr>
          </a:lstStyle>
          <a:p>
            <a:fld id="{48CB8F98-32D9-9E4F-BAC9-49610775ED25}" type="slidenum">
              <a:rPr lang="en-US" smtClean="0"/>
              <a:pPr/>
              <a:t>‹#›</a:t>
            </a:fld>
            <a:endParaRPr lang="en-US"/>
          </a:p>
        </p:txBody>
      </p:sp>
      <p:sp>
        <p:nvSpPr>
          <p:cNvPr id="2" name="Title Placeholder 1">
            <a:extLst>
              <a:ext uri="{FF2B5EF4-FFF2-40B4-BE49-F238E27FC236}">
                <a16:creationId xmlns:a16="http://schemas.microsoft.com/office/drawing/2014/main" id="{2FBA8F56-32DF-41EA-A3A6-82BB18AC6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6892679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914400" rtl="0" eaLnBrk="1" latinLnBrk="0" hangingPunct="1">
        <a:lnSpc>
          <a:spcPct val="90000"/>
        </a:lnSpc>
        <a:spcBef>
          <a:spcPct val="0"/>
        </a:spcBef>
        <a:buNone/>
        <a:defRPr sz="4400" b="0" i="0" u="none" kern="1200">
          <a:solidFill>
            <a:srgbClr val="0072BC"/>
          </a:solidFill>
          <a:latin typeface="Oswa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zed.gov/assess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1.mp3"/><Relationship Id="rId7" Type="http://schemas.openxmlformats.org/officeDocument/2006/relationships/notesSlide" Target="../notesSlides/notesSlide12.xml"/><Relationship Id="rId2" Type="http://schemas.microsoft.com/office/2007/relationships/media" Target="../media/media1.mp3"/><Relationship Id="rId1" Type="http://schemas.openxmlformats.org/officeDocument/2006/relationships/tags" Target="../tags/tag14.xml"/><Relationship Id="rId6" Type="http://schemas.openxmlformats.org/officeDocument/2006/relationships/slideLayout" Target="../slideLayouts/slideLayout16.xml"/><Relationship Id="rId5" Type="http://schemas.openxmlformats.org/officeDocument/2006/relationships/audio" Target="../media/media2.mp3"/><Relationship Id="rId4" Type="http://schemas.microsoft.com/office/2007/relationships/media" Target="../media/media2.mp3"/><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16.xml"/><Relationship Id="rId1" Type="http://schemas.openxmlformats.org/officeDocument/2006/relationships/tags" Target="../tags/tag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2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7.xml"/><Relationship Id="rId7" Type="http://schemas.openxmlformats.org/officeDocument/2006/relationships/image" Target="../media/image44.png"/><Relationship Id="rId2" Type="http://schemas.openxmlformats.org/officeDocument/2006/relationships/slideLayout" Target="../slideLayouts/slideLayout32.xml"/><Relationship Id="rId1" Type="http://schemas.openxmlformats.org/officeDocument/2006/relationships/tags" Target="../tags/tag2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z.testnav.com/client/index.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azella@azed.gov"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normAutofit fontScale="90000"/>
          </a:bodyPr>
          <a:lstStyle/>
          <a:p>
            <a:r>
              <a:rPr lang="en-US" dirty="0"/>
              <a:t>Friday focus: azella tests aligned to the 2019 elp standards</a:t>
            </a:r>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p:txBody>
          <a:bodyPr>
            <a:normAutofit lnSpcReduction="10000"/>
          </a:bodyPr>
          <a:lstStyle/>
          <a:p>
            <a:r>
              <a:rPr lang="en-US" dirty="0"/>
              <a:t>This webinar will be recorded and posted on the ADE Assessments webpage at </a:t>
            </a:r>
            <a:r>
              <a:rPr lang="en-US" dirty="0">
                <a:hlinkClick r:id="rId3"/>
              </a:rPr>
              <a:t>https://www.azed.gov/assessment</a:t>
            </a:r>
            <a:r>
              <a:rPr lang="en-US" dirty="0"/>
              <a:t>.</a:t>
            </a:r>
          </a:p>
          <a:p>
            <a:endParaRPr lang="en-US" dirty="0"/>
          </a:p>
          <a:p>
            <a:r>
              <a:rPr lang="en-US" dirty="0"/>
              <a:t>Please enter your First and Last Name in the Chat for tracking purposes for the live event.</a:t>
            </a:r>
          </a:p>
          <a:p>
            <a:endParaRPr lang="en-US" dirty="0"/>
          </a:p>
          <a:p>
            <a:pPr marL="0" indent="0">
              <a:buNone/>
            </a:pPr>
            <a:r>
              <a:rPr lang="en-US" dirty="0"/>
              <a:t> We will also be capturing the chat questions.  ADE will compile and create a FAQ list which will then be posted on our website.  The FAQ will only include those questions that are relevant to the webinar topic.  ADE will follow up with any other questions via e-mail.</a:t>
            </a:r>
          </a:p>
          <a:p>
            <a:endParaRPr lang="en-US" dirty="0"/>
          </a:p>
        </p:txBody>
      </p:sp>
    </p:spTree>
    <p:extLst>
      <p:ext uri="{BB962C8B-B14F-4D97-AF65-F5344CB8AC3E}">
        <p14:creationId xmlns:p14="http://schemas.microsoft.com/office/powerpoint/2010/main" val="96931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descr="&#10;">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Kindergarten and Grade 1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New </a:t>
            </a:r>
            <a:r>
              <a:rPr kumimoji="0" lang="en-US" sz="4000" b="1" i="0" u="none" strike="noStrike" kern="1200" cap="none" spc="0" normalizeH="0" baseline="0" noProof="0">
                <a:ln>
                  <a:noFill/>
                </a:ln>
                <a:solidFill>
                  <a:srgbClr val="002060"/>
                </a:solidFill>
                <a:effectLst/>
                <a:uLnTx/>
                <a:uFillTx/>
                <a:latin typeface="Arial" panose="020B0604020202020204"/>
                <a:ea typeface="+mj-ea"/>
                <a:cs typeface="+mj-cs"/>
              </a:rPr>
              <a:t>Listening</a:t>
            </a: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 Item Types</a:t>
            </a:r>
          </a:p>
        </p:txBody>
      </p:sp>
      <p:sp>
        <p:nvSpPr>
          <p:cNvPr id="5" name="TextBox 4">
            <a:extLst>
              <a:ext uri="{FF2B5EF4-FFF2-40B4-BE49-F238E27FC236}">
                <a16:creationId xmlns:a16="http://schemas.microsoft.com/office/drawing/2014/main" id="{515F613F-58C6-4408-82AB-BB23562DCEE0}"/>
              </a:ext>
            </a:extLst>
          </p:cNvPr>
          <p:cNvSpPr txBox="1"/>
          <p:nvPr/>
        </p:nvSpPr>
        <p:spPr>
          <a:xfrm>
            <a:off x="8381679" y="2245215"/>
            <a:ext cx="2246357" cy="85767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Arial" panose="020B0604020202020204"/>
                <a:ea typeface="+mn-ea"/>
                <a:cs typeface="+mn-cs"/>
              </a:rPr>
              <a:t>Listening Sets </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AF7BABF-F00D-4091-B4D0-42F7C974D4E4}"/>
              </a:ext>
            </a:extLst>
          </p:cNvPr>
          <p:cNvSpPr txBox="1"/>
          <p:nvPr/>
        </p:nvSpPr>
        <p:spPr>
          <a:xfrm>
            <a:off x="2497454" y="1462508"/>
            <a:ext cx="6966586" cy="400110"/>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a:ea typeface="+mn-ea"/>
                <a:cs typeface="+mn-cs"/>
              </a:rPr>
              <a:t>NOTE</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This item type is included in all Grade K – 12  tests. </a:t>
            </a:r>
          </a:p>
        </p:txBody>
      </p:sp>
      <p:pic>
        <p:nvPicPr>
          <p:cNvPr id="8" name="Picture 7" descr="Graphic of inside the New AZELLA Sample Student Test Book for Kindergarten Unit 1, pages 6-7">
            <a:extLst>
              <a:ext uri="{FF2B5EF4-FFF2-40B4-BE49-F238E27FC236}">
                <a16:creationId xmlns:a16="http://schemas.microsoft.com/office/drawing/2014/main" id="{2A428CCD-7C2B-2ED1-F534-8DC086BBF518}"/>
              </a:ext>
            </a:extLst>
          </p:cNvPr>
          <p:cNvPicPr>
            <a:picLocks noChangeAspect="1"/>
          </p:cNvPicPr>
          <p:nvPr/>
        </p:nvPicPr>
        <p:blipFill>
          <a:blip r:embed="rId4"/>
          <a:stretch>
            <a:fillRect/>
          </a:stretch>
        </p:blipFill>
        <p:spPr>
          <a:xfrm>
            <a:off x="237284" y="2245215"/>
            <a:ext cx="6453351" cy="4232618"/>
          </a:xfrm>
          <a:prstGeom prst="rect">
            <a:avLst/>
          </a:prstGeom>
        </p:spPr>
      </p:pic>
      <p:sp>
        <p:nvSpPr>
          <p:cNvPr id="12" name="TextBox 11">
            <a:extLst>
              <a:ext uri="{FF2B5EF4-FFF2-40B4-BE49-F238E27FC236}">
                <a16:creationId xmlns:a16="http://schemas.microsoft.com/office/drawing/2014/main" id="{3D4D0494-0B34-6E6A-C622-6C211965880A}"/>
              </a:ext>
            </a:extLst>
          </p:cNvPr>
          <p:cNvSpPr txBox="1"/>
          <p:nvPr/>
        </p:nvSpPr>
        <p:spPr>
          <a:xfrm>
            <a:off x="7126013" y="2725548"/>
            <a:ext cx="447740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Short informational or narrative passages with more than one multiple-choice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For Kindergarten and Grade 1, the title of the Listening passage that appears on the left-hand side of the spread indicates this is a Listening Set. The title is there mostly for the Test Administrator’s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Students will listen to the passage again with new question of the set. </a:t>
            </a:r>
          </a:p>
        </p:txBody>
      </p:sp>
    </p:spTree>
    <p:custDataLst>
      <p:tags r:id="rId1"/>
    </p:custDataLst>
    <p:extLst>
      <p:ext uri="{BB962C8B-B14F-4D97-AF65-F5344CB8AC3E}">
        <p14:creationId xmlns:p14="http://schemas.microsoft.com/office/powerpoint/2010/main" val="152008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descr="&#10;">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Kindergarten and Grade 1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New </a:t>
            </a:r>
            <a:r>
              <a:rPr kumimoji="0" lang="en-US" sz="4000" b="1" i="0" u="none" strike="noStrike" kern="1200" cap="none" spc="0" normalizeH="0" baseline="0" noProof="0">
                <a:ln>
                  <a:noFill/>
                </a:ln>
                <a:solidFill>
                  <a:srgbClr val="002060"/>
                </a:solidFill>
                <a:effectLst/>
                <a:uLnTx/>
                <a:uFillTx/>
                <a:latin typeface="Arial" panose="020B0604020202020204"/>
                <a:ea typeface="+mj-ea"/>
                <a:cs typeface="+mj-cs"/>
              </a:rPr>
              <a:t>Writing</a:t>
            </a: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 Item Types</a:t>
            </a:r>
          </a:p>
        </p:txBody>
      </p:sp>
      <p:sp>
        <p:nvSpPr>
          <p:cNvPr id="6" name="TextBox 5">
            <a:extLst>
              <a:ext uri="{FF2B5EF4-FFF2-40B4-BE49-F238E27FC236}">
                <a16:creationId xmlns:a16="http://schemas.microsoft.com/office/drawing/2014/main" id="{C92E8270-36CF-43A4-BBA0-93F94F33A28D}"/>
              </a:ext>
            </a:extLst>
          </p:cNvPr>
          <p:cNvSpPr txBox="1"/>
          <p:nvPr/>
        </p:nvSpPr>
        <p:spPr>
          <a:xfrm>
            <a:off x="839789" y="1373064"/>
            <a:ext cx="105412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a:ea typeface="+mn-ea"/>
                <a:cs typeface="+mn-cs"/>
              </a:rPr>
              <a:t>Writing -short answer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panose="020B0604020202020204"/>
                <a:ea typeface="+mn-ea"/>
                <a:cs typeface="+mn-cs"/>
              </a:rPr>
              <a:t>SAY</a:t>
            </a:r>
            <a:r>
              <a:rPr kumimoji="0" lang="en-US" sz="14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16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Look at the sentence. It is missing a word. I will read the </a:t>
            </a:r>
            <a:r>
              <a:rPr kumimoji="0" lang="en-US" sz="1600" b="1" i="0" u="sng"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complete sentence</a:t>
            </a:r>
            <a:r>
              <a:rPr kumimoji="0" lang="en-US" sz="16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 to you. Then, you 	will write the missing word on the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           	Now listen to the sentence: I play ball </a:t>
            </a:r>
            <a:r>
              <a:rPr kumimoji="0" lang="en-US" sz="1600" b="1" i="0" u="sng"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in</a:t>
            </a:r>
            <a:r>
              <a:rPr kumimoji="0" lang="en-US" sz="16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 the yard.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          	Listen again: I play ball </a:t>
            </a:r>
            <a:r>
              <a:rPr kumimoji="0" lang="en-US" sz="1600" b="1" i="0" u="sng"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in</a:t>
            </a:r>
            <a:r>
              <a:rPr kumimoji="0" lang="en-US" sz="16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 the yard.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           	Write the missing word on the 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72E8DD0-9FF8-42DF-9EEB-942081C3E8C2}"/>
              </a:ext>
            </a:extLst>
          </p:cNvPr>
          <p:cNvSpPr txBox="1"/>
          <p:nvPr/>
        </p:nvSpPr>
        <p:spPr>
          <a:xfrm>
            <a:off x="2314349" y="5998993"/>
            <a:ext cx="18194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Kindergarten </a:t>
            </a:r>
          </a:p>
        </p:txBody>
      </p:sp>
      <p:sp>
        <p:nvSpPr>
          <p:cNvPr id="10" name="TextBox 9">
            <a:extLst>
              <a:ext uri="{FF2B5EF4-FFF2-40B4-BE49-F238E27FC236}">
                <a16:creationId xmlns:a16="http://schemas.microsoft.com/office/drawing/2014/main" id="{03ACDF94-413E-4973-A090-795CB357DFC8}"/>
              </a:ext>
            </a:extLst>
          </p:cNvPr>
          <p:cNvSpPr txBox="1"/>
          <p:nvPr/>
        </p:nvSpPr>
        <p:spPr>
          <a:xfrm>
            <a:off x="8351975" y="5983935"/>
            <a:ext cx="12688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Grade 1 </a:t>
            </a:r>
          </a:p>
        </p:txBody>
      </p:sp>
      <p:pic>
        <p:nvPicPr>
          <p:cNvPr id="4" name="Picture 3" descr="Image of the New AZELLA Sample Grade 1 Student Test Book for Unit 4, item number 1">
            <a:extLst>
              <a:ext uri="{FF2B5EF4-FFF2-40B4-BE49-F238E27FC236}">
                <a16:creationId xmlns:a16="http://schemas.microsoft.com/office/drawing/2014/main" id="{3C4337E0-B63D-4FE2-BB22-F9F28DCE288B}"/>
              </a:ext>
            </a:extLst>
          </p:cNvPr>
          <p:cNvPicPr>
            <a:picLocks noChangeAspect="1"/>
          </p:cNvPicPr>
          <p:nvPr/>
        </p:nvPicPr>
        <p:blipFill>
          <a:blip r:embed="rId4"/>
          <a:stretch>
            <a:fillRect/>
          </a:stretch>
        </p:blipFill>
        <p:spPr>
          <a:xfrm>
            <a:off x="6459121" y="3429000"/>
            <a:ext cx="4775573" cy="2449222"/>
          </a:xfrm>
          <a:prstGeom prst="rect">
            <a:avLst/>
          </a:prstGeom>
        </p:spPr>
      </p:pic>
      <p:pic>
        <p:nvPicPr>
          <p:cNvPr id="11" name="Picture 10" descr="Image of the inside of the New AZELLA Sample Kindergarten Student Test Book for Unit 4, Item number 2">
            <a:extLst>
              <a:ext uri="{FF2B5EF4-FFF2-40B4-BE49-F238E27FC236}">
                <a16:creationId xmlns:a16="http://schemas.microsoft.com/office/drawing/2014/main" id="{42E8B13A-FCD6-A39A-927A-7958A11B59EE}"/>
              </a:ext>
            </a:extLst>
          </p:cNvPr>
          <p:cNvPicPr>
            <a:picLocks noChangeAspect="1"/>
          </p:cNvPicPr>
          <p:nvPr/>
        </p:nvPicPr>
        <p:blipFill>
          <a:blip r:embed="rId5"/>
          <a:stretch>
            <a:fillRect/>
          </a:stretch>
        </p:blipFill>
        <p:spPr>
          <a:xfrm>
            <a:off x="844441" y="3454436"/>
            <a:ext cx="4942102" cy="2426585"/>
          </a:xfrm>
          <a:prstGeom prst="rect">
            <a:avLst/>
          </a:prstGeom>
        </p:spPr>
      </p:pic>
    </p:spTree>
    <p:custDataLst>
      <p:tags r:id="rId1"/>
    </p:custDataLst>
    <p:extLst>
      <p:ext uri="{BB962C8B-B14F-4D97-AF65-F5344CB8AC3E}">
        <p14:creationId xmlns:p14="http://schemas.microsoft.com/office/powerpoint/2010/main" val="256122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descr="&#10;">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Grade 1</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Writing Constructed Response</a:t>
            </a:r>
          </a:p>
        </p:txBody>
      </p:sp>
      <p:sp>
        <p:nvSpPr>
          <p:cNvPr id="5" name="TextBox 4">
            <a:extLst>
              <a:ext uri="{FF2B5EF4-FFF2-40B4-BE49-F238E27FC236}">
                <a16:creationId xmlns:a16="http://schemas.microsoft.com/office/drawing/2014/main" id="{56752BF1-8A30-4E94-BE2D-A5CE87481B0C}"/>
              </a:ext>
            </a:extLst>
          </p:cNvPr>
          <p:cNvSpPr txBox="1"/>
          <p:nvPr/>
        </p:nvSpPr>
        <p:spPr>
          <a:xfrm>
            <a:off x="5295566" y="1621536"/>
            <a:ext cx="529544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 Listening passage is presented to students. After listening to the passage, the students will be asked 2 or 3 questions. Students will then write a short response to those questions. The questions are connected to the topic of the passage.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purpose of the Listening passage is to stimulate the students’ imagination or get some ideas to write about. Students are NOT expected to summarize or detail the information from the passage, but their response must be related to the topic. </a:t>
            </a:r>
          </a:p>
        </p:txBody>
      </p:sp>
      <p:sp>
        <p:nvSpPr>
          <p:cNvPr id="6" name="TextBox 5" descr="&#10;">
            <a:extLst>
              <a:ext uri="{FF2B5EF4-FFF2-40B4-BE49-F238E27FC236}">
                <a16:creationId xmlns:a16="http://schemas.microsoft.com/office/drawing/2014/main" id="{58015988-1668-4E15-9B79-939A3BA6C1F5}"/>
              </a:ext>
            </a:extLst>
          </p:cNvPr>
          <p:cNvSpPr txBox="1"/>
          <p:nvPr/>
        </p:nvSpPr>
        <p:spPr>
          <a:xfrm>
            <a:off x="4927920" y="5588172"/>
            <a:ext cx="66235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Arial" panose="020B0604020202020204"/>
                <a:ea typeface="+mn-ea"/>
                <a:cs typeface="+mn-cs"/>
              </a:rPr>
              <a:t>NOTE</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 this item type is also included in the Grades 2 – 3 test. </a:t>
            </a:r>
          </a:p>
        </p:txBody>
      </p:sp>
      <p:pic>
        <p:nvPicPr>
          <p:cNvPr id="3" name="Picture 2" descr="Graphic from the inside of the New AZELLA Sample Grade 1 Student Test Book Unit 4, item number 3">
            <a:extLst>
              <a:ext uri="{FF2B5EF4-FFF2-40B4-BE49-F238E27FC236}">
                <a16:creationId xmlns:a16="http://schemas.microsoft.com/office/drawing/2014/main" id="{A2400532-A57E-E929-F2B9-97AAF502012E}"/>
              </a:ext>
            </a:extLst>
          </p:cNvPr>
          <p:cNvPicPr>
            <a:picLocks noChangeAspect="1"/>
          </p:cNvPicPr>
          <p:nvPr/>
        </p:nvPicPr>
        <p:blipFill>
          <a:blip r:embed="rId8"/>
          <a:stretch>
            <a:fillRect/>
          </a:stretch>
        </p:blipFill>
        <p:spPr>
          <a:xfrm>
            <a:off x="565608" y="1385093"/>
            <a:ext cx="4120319" cy="5251110"/>
          </a:xfrm>
          <a:prstGeom prst="rect">
            <a:avLst/>
          </a:prstGeom>
        </p:spPr>
      </p:pic>
      <p:pic>
        <p:nvPicPr>
          <p:cNvPr id="2" name="GoodCommunityMembers_R1_02-18-22">
            <a:hlinkClick r:id="" action="ppaction://media"/>
            <a:extLst>
              <a:ext uri="{FF2B5EF4-FFF2-40B4-BE49-F238E27FC236}">
                <a16:creationId xmlns:a16="http://schemas.microsoft.com/office/drawing/2014/main" id="{35D9F470-3B48-7158-6FF6-2614FDC92109}"/>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295566" y="6012802"/>
            <a:ext cx="609600" cy="609600"/>
          </a:xfrm>
          <a:prstGeom prst="rect">
            <a:avLst/>
          </a:prstGeom>
        </p:spPr>
      </p:pic>
      <p:pic>
        <p:nvPicPr>
          <p:cNvPr id="4" name="G1STW06_R1_02-18-22">
            <a:hlinkClick r:id="" action="ppaction://media"/>
            <a:extLst>
              <a:ext uri="{FF2B5EF4-FFF2-40B4-BE49-F238E27FC236}">
                <a16:creationId xmlns:a16="http://schemas.microsoft.com/office/drawing/2014/main" id="{1773D396-0F2B-A392-FC93-EF9C9D7AF0E5}"/>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6590190" y="6010430"/>
            <a:ext cx="609600" cy="609600"/>
          </a:xfrm>
          <a:prstGeom prst="rect">
            <a:avLst/>
          </a:prstGeom>
        </p:spPr>
      </p:pic>
    </p:spTree>
    <p:custDataLst>
      <p:tags r:id="rId1"/>
    </p:custDataLst>
    <p:extLst>
      <p:ext uri="{BB962C8B-B14F-4D97-AF65-F5344CB8AC3E}">
        <p14:creationId xmlns:p14="http://schemas.microsoft.com/office/powerpoint/2010/main" val="30031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12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31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100000">
                <p:cTn id="12"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descr="&#10;">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Kindergarten and Grade 1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New Speaking Item Types</a:t>
            </a:r>
          </a:p>
        </p:txBody>
      </p:sp>
      <p:sp>
        <p:nvSpPr>
          <p:cNvPr id="5" name="TextBox 4">
            <a:extLst>
              <a:ext uri="{FF2B5EF4-FFF2-40B4-BE49-F238E27FC236}">
                <a16:creationId xmlns:a16="http://schemas.microsoft.com/office/drawing/2014/main" id="{0431FAEA-EB40-4278-AB75-FF0ACAA6FA3B}"/>
              </a:ext>
            </a:extLst>
          </p:cNvPr>
          <p:cNvSpPr txBox="1"/>
          <p:nvPr/>
        </p:nvSpPr>
        <p:spPr>
          <a:xfrm>
            <a:off x="556181" y="5032544"/>
            <a:ext cx="6517281" cy="400110"/>
          </a:xfrm>
          <a:prstGeom prst="rect">
            <a:avLst/>
          </a:prstGeom>
          <a:noFill/>
          <a:ln w="127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Alan and Ariana were playing outside, but it got too hot.</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 </a:t>
            </a:r>
          </a:p>
        </p:txBody>
      </p:sp>
      <p:pic>
        <p:nvPicPr>
          <p:cNvPr id="3" name="Picture 2" descr="Graphic of the inside of the New AZELLA Grade 1, Sample Student Test Book Unit 5, Four-picture narrative Speaking item">
            <a:extLst>
              <a:ext uri="{FF2B5EF4-FFF2-40B4-BE49-F238E27FC236}">
                <a16:creationId xmlns:a16="http://schemas.microsoft.com/office/drawing/2014/main" id="{23B2E454-CAE7-2C98-DB18-85B2886C51F6}"/>
              </a:ext>
            </a:extLst>
          </p:cNvPr>
          <p:cNvPicPr>
            <a:picLocks noChangeAspect="1"/>
          </p:cNvPicPr>
          <p:nvPr/>
        </p:nvPicPr>
        <p:blipFill>
          <a:blip r:embed="rId4"/>
          <a:stretch>
            <a:fillRect/>
          </a:stretch>
        </p:blipFill>
        <p:spPr>
          <a:xfrm>
            <a:off x="7477306" y="1357322"/>
            <a:ext cx="4314825" cy="5289494"/>
          </a:xfrm>
          <a:prstGeom prst="rect">
            <a:avLst/>
          </a:prstGeom>
        </p:spPr>
      </p:pic>
      <p:sp>
        <p:nvSpPr>
          <p:cNvPr id="9" name="TextBox 8">
            <a:extLst>
              <a:ext uri="{FF2B5EF4-FFF2-40B4-BE49-F238E27FC236}">
                <a16:creationId xmlns:a16="http://schemas.microsoft.com/office/drawing/2014/main" id="{5D07D6DD-23BB-0C38-1283-C5203661D279}"/>
              </a:ext>
            </a:extLst>
          </p:cNvPr>
          <p:cNvSpPr txBox="1"/>
          <p:nvPr/>
        </p:nvSpPr>
        <p:spPr>
          <a:xfrm>
            <a:off x="556181" y="1825456"/>
            <a:ext cx="669805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a:ea typeface="+mn-ea"/>
                <a:cs typeface="+mn-cs"/>
              </a:rPr>
              <a:t>Four-picture narrative</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a:ea typeface="+mn-ea"/>
                <a:cs typeface="+mn-cs"/>
              </a:rPr>
              <a:t>Speaking item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The prompt includes a short sentence-starter for the 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a:ea typeface="+mn-ea"/>
                <a:cs typeface="+mn-cs"/>
              </a:rPr>
              <a:t>NOTE</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This Speaking item type is included in all grade K – 12 tests.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84636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descr="&#10;">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Kindergarten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New Reading Fluency Item</a:t>
            </a:r>
          </a:p>
        </p:txBody>
      </p:sp>
      <p:pic>
        <p:nvPicPr>
          <p:cNvPr id="4" name="Picture 3" descr="Graphic from the inside of the New AZELLA Sample Kindergarten Student Test Book Unit 5, item number six">
            <a:extLst>
              <a:ext uri="{FF2B5EF4-FFF2-40B4-BE49-F238E27FC236}">
                <a16:creationId xmlns:a16="http://schemas.microsoft.com/office/drawing/2014/main" id="{A7F78CBB-0551-0E31-9C03-D1947638605B}"/>
              </a:ext>
            </a:extLst>
          </p:cNvPr>
          <p:cNvPicPr>
            <a:picLocks noChangeAspect="1"/>
          </p:cNvPicPr>
          <p:nvPr/>
        </p:nvPicPr>
        <p:blipFill>
          <a:blip r:embed="rId4"/>
          <a:stretch>
            <a:fillRect/>
          </a:stretch>
        </p:blipFill>
        <p:spPr>
          <a:xfrm>
            <a:off x="386499" y="2849154"/>
            <a:ext cx="5370136" cy="2653048"/>
          </a:xfrm>
          <a:prstGeom prst="rect">
            <a:avLst/>
          </a:prstGeom>
        </p:spPr>
      </p:pic>
      <p:pic>
        <p:nvPicPr>
          <p:cNvPr id="3" name="Picture 2" descr="AZELLA Kindergarten Oral Reading Rubric">
            <a:extLst>
              <a:ext uri="{FF2B5EF4-FFF2-40B4-BE49-F238E27FC236}">
                <a16:creationId xmlns:a16="http://schemas.microsoft.com/office/drawing/2014/main" id="{FBA1383E-4B97-35F1-5789-0BE1F663674D}"/>
              </a:ext>
            </a:extLst>
          </p:cNvPr>
          <p:cNvPicPr>
            <a:picLocks noChangeAspect="1"/>
          </p:cNvPicPr>
          <p:nvPr/>
        </p:nvPicPr>
        <p:blipFill>
          <a:blip r:embed="rId5"/>
          <a:stretch>
            <a:fillRect/>
          </a:stretch>
        </p:blipFill>
        <p:spPr>
          <a:xfrm>
            <a:off x="6729031" y="1466348"/>
            <a:ext cx="4732550" cy="5197645"/>
          </a:xfrm>
          <a:prstGeom prst="rect">
            <a:avLst/>
          </a:prstGeom>
          <a:ln>
            <a:solidFill>
              <a:schemeClr val="tx1"/>
            </a:solidFill>
          </a:ln>
        </p:spPr>
      </p:pic>
    </p:spTree>
    <p:custDataLst>
      <p:tags r:id="rId1"/>
    </p:custDataLst>
    <p:extLst>
      <p:ext uri="{BB962C8B-B14F-4D97-AF65-F5344CB8AC3E}">
        <p14:creationId xmlns:p14="http://schemas.microsoft.com/office/powerpoint/2010/main" val="720105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descr="&#10;">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Grade 1 Speaking</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Short Presentation</a:t>
            </a:r>
          </a:p>
        </p:txBody>
      </p:sp>
      <p:sp>
        <p:nvSpPr>
          <p:cNvPr id="5" name="TextBox 4">
            <a:extLst>
              <a:ext uri="{FF2B5EF4-FFF2-40B4-BE49-F238E27FC236}">
                <a16:creationId xmlns:a16="http://schemas.microsoft.com/office/drawing/2014/main" id="{56752BF1-8A30-4E94-BE2D-A5CE87481B0C}"/>
              </a:ext>
            </a:extLst>
          </p:cNvPr>
          <p:cNvSpPr txBox="1"/>
          <p:nvPr/>
        </p:nvSpPr>
        <p:spPr>
          <a:xfrm>
            <a:off x="5974296" y="1621536"/>
            <a:ext cx="529544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Look at the chart. [pause] The chart has information about three children—Meg, Ben, and Ava—and their favorite things to do. [pause] Imagine that you will give a presentation, or talk about the chart, to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When you are ready, use the information from the chart to talk about it to your class. [pause] Be sure to say as much as you can and speak using complete sentences.</a:t>
            </a:r>
          </a:p>
        </p:txBody>
      </p:sp>
      <p:sp>
        <p:nvSpPr>
          <p:cNvPr id="6" name="TextBox 5" descr=" &#10;">
            <a:extLst>
              <a:ext uri="{FF2B5EF4-FFF2-40B4-BE49-F238E27FC236}">
                <a16:creationId xmlns:a16="http://schemas.microsoft.com/office/drawing/2014/main" id="{58015988-1668-4E15-9B79-939A3BA6C1F5}"/>
              </a:ext>
            </a:extLst>
          </p:cNvPr>
          <p:cNvSpPr txBox="1"/>
          <p:nvPr/>
        </p:nvSpPr>
        <p:spPr>
          <a:xfrm>
            <a:off x="5850254" y="4797522"/>
            <a:ext cx="6160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Arial" panose="020B0604020202020204"/>
                <a:ea typeface="+mn-ea"/>
                <a:cs typeface="+mn-cs"/>
              </a:rPr>
              <a:t>NOTE</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 this item type is included in the  Grades  1 – 12  tests. </a:t>
            </a:r>
          </a:p>
        </p:txBody>
      </p:sp>
      <p:pic>
        <p:nvPicPr>
          <p:cNvPr id="3" name="Picture 2" descr="Graphic from the inside of the  AZELLA Sample Grade 1 Student Test Book from Unit 5, item number 4">
            <a:extLst>
              <a:ext uri="{FF2B5EF4-FFF2-40B4-BE49-F238E27FC236}">
                <a16:creationId xmlns:a16="http://schemas.microsoft.com/office/drawing/2014/main" id="{EA186E35-DE8F-5806-EA23-1903E5B5E371}"/>
              </a:ext>
            </a:extLst>
          </p:cNvPr>
          <p:cNvPicPr>
            <a:picLocks noChangeAspect="1"/>
          </p:cNvPicPr>
          <p:nvPr/>
        </p:nvPicPr>
        <p:blipFill>
          <a:blip r:embed="rId4"/>
          <a:stretch>
            <a:fillRect/>
          </a:stretch>
        </p:blipFill>
        <p:spPr>
          <a:xfrm>
            <a:off x="180758" y="1480133"/>
            <a:ext cx="5403332" cy="4788691"/>
          </a:xfrm>
          <a:prstGeom prst="rect">
            <a:avLst/>
          </a:prstGeom>
        </p:spPr>
      </p:pic>
    </p:spTree>
    <p:custDataLst>
      <p:tags r:id="rId1"/>
    </p:custDataLst>
    <p:extLst>
      <p:ext uri="{BB962C8B-B14F-4D97-AF65-F5344CB8AC3E}">
        <p14:creationId xmlns:p14="http://schemas.microsoft.com/office/powerpoint/2010/main" val="375174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ctrTitle"/>
          </p:nvPr>
        </p:nvSpPr>
        <p:spPr>
          <a:xfrm>
            <a:off x="920516" y="1905979"/>
            <a:ext cx="10058400" cy="3566160"/>
          </a:xfrm>
        </p:spPr>
        <p:txBody>
          <a:bodyPr anchor="t">
            <a:normAutofit/>
          </a:bodyPr>
          <a:lstStyle/>
          <a:p>
            <a:r>
              <a:rPr lang="en-US" sz="6000" dirty="0"/>
              <a:t>Grades 2 – 3 </a:t>
            </a:r>
            <a:br>
              <a:rPr lang="en-US" sz="6000" dirty="0"/>
            </a:br>
            <a:r>
              <a:rPr lang="en-US" sz="6000" dirty="0"/>
              <a:t>	</a:t>
            </a:r>
            <a:br>
              <a:rPr lang="en-US" sz="3200" dirty="0"/>
            </a:br>
            <a:endParaRPr lang="en-US" sz="3200" dirty="0"/>
          </a:p>
        </p:txBody>
      </p:sp>
      <p:pic>
        <p:nvPicPr>
          <p:cNvPr id="4" name="Picture 3" descr="ADE Assessments AZELLA logo">
            <a:extLst>
              <a:ext uri="{FF2B5EF4-FFF2-40B4-BE49-F238E27FC236}">
                <a16:creationId xmlns:a16="http://schemas.microsoft.com/office/drawing/2014/main" id="{904B19B7-C649-FEC5-F354-75B620953416}"/>
              </a:ext>
            </a:extLst>
          </p:cNvPr>
          <p:cNvPicPr>
            <a:picLocks noChangeAspect="1"/>
          </p:cNvPicPr>
          <p:nvPr/>
        </p:nvPicPr>
        <p:blipFill>
          <a:blip r:embed="rId3"/>
          <a:stretch>
            <a:fillRect/>
          </a:stretch>
        </p:blipFill>
        <p:spPr>
          <a:xfrm>
            <a:off x="3990110" y="4830321"/>
            <a:ext cx="3919213" cy="1121192"/>
          </a:xfrm>
          <a:prstGeom prst="rect">
            <a:avLst/>
          </a:prstGeom>
        </p:spPr>
      </p:pic>
      <p:sp>
        <p:nvSpPr>
          <p:cNvPr id="5" name="TextBox 4">
            <a:extLst>
              <a:ext uri="{FF2B5EF4-FFF2-40B4-BE49-F238E27FC236}">
                <a16:creationId xmlns:a16="http://schemas.microsoft.com/office/drawing/2014/main" id="{838A1F14-D20B-14E7-4751-ACBA3D2A4AC1}"/>
              </a:ext>
            </a:extLst>
          </p:cNvPr>
          <p:cNvSpPr txBox="1"/>
          <p:nvPr/>
        </p:nvSpPr>
        <p:spPr>
          <a:xfrm>
            <a:off x="912959" y="1004391"/>
            <a:ext cx="3558373" cy="480131"/>
          </a:xfrm>
          <a:prstGeom prst="rect">
            <a:avLst/>
          </a:prstGeom>
          <a:noFill/>
        </p:spPr>
        <p:txBody>
          <a:bodyPr wrap="square" rtlCol="0">
            <a:spAutoFit/>
          </a:bodyPr>
          <a:lstStyle/>
          <a:p>
            <a:pPr>
              <a:lnSpc>
                <a:spcPct val="90000"/>
              </a:lnSpc>
              <a:spcBef>
                <a:spcPts val="1000"/>
              </a:spcBef>
            </a:pPr>
            <a:r>
              <a:rPr lang="en-US" sz="2800" dirty="0">
                <a:solidFill>
                  <a:schemeClr val="tx1">
                    <a:tint val="75000"/>
                  </a:schemeClr>
                </a:solidFill>
              </a:rPr>
              <a:t>New AZELLA Tests</a:t>
            </a:r>
          </a:p>
        </p:txBody>
      </p:sp>
      <p:sp>
        <p:nvSpPr>
          <p:cNvPr id="3" name="TextBox 2">
            <a:extLst>
              <a:ext uri="{FF2B5EF4-FFF2-40B4-BE49-F238E27FC236}">
                <a16:creationId xmlns:a16="http://schemas.microsoft.com/office/drawing/2014/main" id="{EEC516C0-DF18-3B83-08E8-650DBEC1130F}"/>
              </a:ext>
            </a:extLst>
          </p:cNvPr>
          <p:cNvSpPr txBox="1"/>
          <p:nvPr/>
        </p:nvSpPr>
        <p:spPr>
          <a:xfrm>
            <a:off x="1566298" y="2915466"/>
            <a:ext cx="5575177" cy="1323439"/>
          </a:xfrm>
          <a:prstGeom prst="rect">
            <a:avLst/>
          </a:prstGeom>
          <a:noFill/>
        </p:spPr>
        <p:txBody>
          <a:bodyPr wrap="square" rtlCol="0">
            <a:spAutoFit/>
          </a:bodyPr>
          <a:lstStyle/>
          <a:p>
            <a:pPr marL="571500" indent="-571500">
              <a:buFont typeface="Wingdings" panose="05000000000000000000" pitchFamily="2" charset="2"/>
              <a:buChar char="q"/>
            </a:pPr>
            <a:r>
              <a:rPr lang="en-US" sz="4000" dirty="0">
                <a:solidFill>
                  <a:srgbClr val="002060"/>
                </a:solidFill>
                <a:latin typeface="Calibri Light" panose="020F0302020204030204"/>
              </a:rPr>
              <a:t>Administration</a:t>
            </a:r>
          </a:p>
          <a:p>
            <a:pPr marL="571500" indent="-571500">
              <a:buFont typeface="Wingdings" panose="05000000000000000000" pitchFamily="2" charset="2"/>
              <a:buChar char="q"/>
            </a:pPr>
            <a:r>
              <a:rPr lang="en-US" sz="4000" dirty="0">
                <a:solidFill>
                  <a:srgbClr val="002060"/>
                </a:solidFill>
                <a:latin typeface="Calibri Light" panose="020F0302020204030204"/>
              </a:rPr>
              <a:t>New Item Types</a:t>
            </a:r>
          </a:p>
        </p:txBody>
      </p:sp>
    </p:spTree>
    <p:extLst>
      <p:ext uri="{BB962C8B-B14F-4D97-AF65-F5344CB8AC3E}">
        <p14:creationId xmlns:p14="http://schemas.microsoft.com/office/powerpoint/2010/main" val="332008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2060"/>
                </a:solidFill>
                <a:effectLst/>
                <a:uLnTx/>
                <a:uFillTx/>
                <a:latin typeface="Arial" panose="020B0604020202020204"/>
                <a:ea typeface="+mj-ea"/>
                <a:cs typeface="+mj-cs"/>
              </a:rPr>
              <a:t>Grades 2 – 3</a:t>
            </a:r>
          </a:p>
        </p:txBody>
      </p:sp>
      <p:graphicFrame>
        <p:nvGraphicFramePr>
          <p:cNvPr id="5" name="Table 2">
            <a:extLst>
              <a:ext uri="{FF2B5EF4-FFF2-40B4-BE49-F238E27FC236}">
                <a16:creationId xmlns:a16="http://schemas.microsoft.com/office/drawing/2014/main" id="{AF0BF705-4EB9-9CCB-0F52-779F0957D1E8}"/>
              </a:ext>
            </a:extLst>
          </p:cNvPr>
          <p:cNvGraphicFramePr>
            <a:graphicFrameLocks noGrp="1"/>
          </p:cNvGraphicFramePr>
          <p:nvPr/>
        </p:nvGraphicFramePr>
        <p:xfrm>
          <a:off x="691356" y="1362010"/>
          <a:ext cx="10809287" cy="5236051"/>
        </p:xfrm>
        <a:graphic>
          <a:graphicData uri="http://schemas.openxmlformats.org/drawingml/2006/table">
            <a:tbl>
              <a:tblPr firstRow="1" bandRow="1">
                <a:tableStyleId>{5C22544A-7EE6-4342-B048-85BDC9FD1C3A}</a:tableStyleId>
              </a:tblPr>
              <a:tblGrid>
                <a:gridCol w="2215417">
                  <a:extLst>
                    <a:ext uri="{9D8B030D-6E8A-4147-A177-3AD203B41FA5}">
                      <a16:colId xmlns:a16="http://schemas.microsoft.com/office/drawing/2014/main" val="2353677958"/>
                    </a:ext>
                  </a:extLst>
                </a:gridCol>
                <a:gridCol w="2508602">
                  <a:extLst>
                    <a:ext uri="{9D8B030D-6E8A-4147-A177-3AD203B41FA5}">
                      <a16:colId xmlns:a16="http://schemas.microsoft.com/office/drawing/2014/main" val="200623811"/>
                    </a:ext>
                  </a:extLst>
                </a:gridCol>
                <a:gridCol w="6085268">
                  <a:extLst>
                    <a:ext uri="{9D8B030D-6E8A-4147-A177-3AD203B41FA5}">
                      <a16:colId xmlns:a16="http://schemas.microsoft.com/office/drawing/2014/main" val="3405603094"/>
                    </a:ext>
                  </a:extLst>
                </a:gridCol>
              </a:tblGrid>
              <a:tr h="519971">
                <a:tc>
                  <a:txBody>
                    <a:bodyPr/>
                    <a:lstStyle/>
                    <a:p>
                      <a:pPr algn="ctr"/>
                      <a:r>
                        <a:rPr lang="en-US" sz="2400"/>
                        <a:t>Test Unit</a:t>
                      </a:r>
                    </a:p>
                  </a:txBody>
                  <a:tcPr anchor="ctr"/>
                </a:tc>
                <a:tc>
                  <a:txBody>
                    <a:bodyPr/>
                    <a:lstStyle/>
                    <a:p>
                      <a:pPr algn="ctr"/>
                      <a:r>
                        <a:rPr lang="en-US" sz="2400"/>
                        <a:t>Administration</a:t>
                      </a:r>
                    </a:p>
                  </a:txBody>
                  <a:tcPr anchor="ctr"/>
                </a:tc>
                <a:tc>
                  <a:txBody>
                    <a:bodyPr/>
                    <a:lstStyle/>
                    <a:p>
                      <a:pPr algn="ctr"/>
                      <a:r>
                        <a:rPr lang="en-US" sz="2400"/>
                        <a:t>Item Types and Domains </a:t>
                      </a:r>
                    </a:p>
                  </a:txBody>
                  <a:tcPr anchor="ctr"/>
                </a:tc>
                <a:extLst>
                  <a:ext uri="{0D108BD9-81ED-4DB2-BD59-A6C34878D82A}">
                    <a16:rowId xmlns:a16="http://schemas.microsoft.com/office/drawing/2014/main" val="3163099256"/>
                  </a:ext>
                </a:extLst>
              </a:tr>
              <a:tr h="965660">
                <a:tc>
                  <a:txBody>
                    <a:bodyPr/>
                    <a:lstStyle/>
                    <a:p>
                      <a:pPr algn="ctr"/>
                      <a:r>
                        <a:rPr lang="en-US" sz="2400"/>
                        <a:t>Unit 1</a:t>
                      </a:r>
                    </a:p>
                    <a:p>
                      <a:pPr algn="ctr"/>
                      <a:r>
                        <a:rPr lang="en-US" sz="2400"/>
                        <a:t>Listening</a:t>
                      </a:r>
                    </a:p>
                  </a:txBody>
                  <a:tcPr/>
                </a:tc>
                <a:tc>
                  <a:txBody>
                    <a:bodyPr/>
                    <a:lstStyle/>
                    <a:p>
                      <a:pPr algn="ctr"/>
                      <a:r>
                        <a:rPr lang="en-US" sz="2400"/>
                        <a:t>Group</a:t>
                      </a:r>
                    </a:p>
                    <a:p>
                      <a:pPr algn="ctr"/>
                      <a:r>
                        <a:rPr lang="en-US" sz="2400" b="1"/>
                        <a:t>Online</a:t>
                      </a:r>
                    </a:p>
                  </a:txBody>
                  <a:tcPr anchor="ctr"/>
                </a:tc>
                <a:tc>
                  <a:txBody>
                    <a:bodyPr/>
                    <a:lstStyle/>
                    <a:p>
                      <a:pPr algn="l"/>
                      <a:r>
                        <a:rPr lang="en-US" sz="2200"/>
                        <a:t>Listening multiple-choice questions</a:t>
                      </a:r>
                    </a:p>
                  </a:txBody>
                  <a:tcPr anchor="ctr"/>
                </a:tc>
                <a:extLst>
                  <a:ext uri="{0D108BD9-81ED-4DB2-BD59-A6C34878D82A}">
                    <a16:rowId xmlns:a16="http://schemas.microsoft.com/office/drawing/2014/main" val="130502040"/>
                  </a:ext>
                </a:extLst>
              </a:tr>
              <a:tr h="965660">
                <a:tc>
                  <a:txBody>
                    <a:bodyPr/>
                    <a:lstStyle/>
                    <a:p>
                      <a:pPr algn="ctr"/>
                      <a:r>
                        <a:rPr lang="en-US" sz="2400"/>
                        <a:t>Unit 2</a:t>
                      </a:r>
                    </a:p>
                    <a:p>
                      <a:pPr algn="ctr"/>
                      <a:r>
                        <a:rPr lang="en-US" sz="2400"/>
                        <a:t>Interactive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Online</a:t>
                      </a:r>
                    </a:p>
                  </a:txBody>
                  <a:tcPr anchor="ctr"/>
                </a:tc>
                <a:tc>
                  <a:txBody>
                    <a:bodyPr/>
                    <a:lstStyle/>
                    <a:p>
                      <a:pPr algn="l"/>
                      <a:r>
                        <a:rPr lang="en-US" sz="2200"/>
                        <a:t>Reading and Writing multiple-choice questions</a:t>
                      </a:r>
                    </a:p>
                  </a:txBody>
                  <a:tcPr anchor="ctr"/>
                </a:tc>
                <a:extLst>
                  <a:ext uri="{0D108BD9-81ED-4DB2-BD59-A6C34878D82A}">
                    <a16:rowId xmlns:a16="http://schemas.microsoft.com/office/drawing/2014/main" val="271496138"/>
                  </a:ext>
                </a:extLst>
              </a:tr>
              <a:tr h="965660">
                <a:tc>
                  <a:txBody>
                    <a:bodyPr/>
                    <a:lstStyle/>
                    <a:p>
                      <a:pPr algn="ctr"/>
                      <a:r>
                        <a:rPr lang="en-US" sz="2400"/>
                        <a:t>Unit 3</a:t>
                      </a:r>
                    </a:p>
                    <a:p>
                      <a:pPr algn="ctr"/>
                      <a:r>
                        <a:rPr lang="en-US" sz="2400"/>
                        <a:t>Interactive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Online</a:t>
                      </a:r>
                    </a:p>
                  </a:txBody>
                  <a:tcPr anchor="ctr"/>
                </a:tc>
                <a:tc>
                  <a:txBody>
                    <a:bodyPr/>
                    <a:lstStyle/>
                    <a:p>
                      <a:pPr algn="l"/>
                      <a:r>
                        <a:rPr lang="en-US" sz="2200"/>
                        <a:t>Reading and Writing multiple-choice questions</a:t>
                      </a:r>
                    </a:p>
                  </a:txBody>
                  <a:tcPr anchor="ctr"/>
                </a:tc>
                <a:extLst>
                  <a:ext uri="{0D108BD9-81ED-4DB2-BD59-A6C34878D82A}">
                    <a16:rowId xmlns:a16="http://schemas.microsoft.com/office/drawing/2014/main" val="2875334042"/>
                  </a:ext>
                </a:extLst>
              </a:tr>
              <a:tr h="668534">
                <a:tc>
                  <a:txBody>
                    <a:bodyPr/>
                    <a:lstStyle/>
                    <a:p>
                      <a:pPr algn="ctr"/>
                      <a:r>
                        <a:rPr lang="en-US" sz="2400"/>
                        <a:t>Unit 4</a:t>
                      </a:r>
                    </a:p>
                    <a:p>
                      <a:pPr algn="ctr"/>
                      <a:r>
                        <a:rPr lang="en-US" sz="2400"/>
                        <a:t>Writing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rgbClr val="006600"/>
                          </a:solidFill>
                        </a:rPr>
                        <a:t>Paper</a:t>
                      </a:r>
                    </a:p>
                  </a:txBody>
                  <a:tcPr anchor="ctr"/>
                </a:tc>
                <a:tc>
                  <a:txBody>
                    <a:bodyPr/>
                    <a:lstStyle/>
                    <a:p>
                      <a:pPr algn="l"/>
                      <a:r>
                        <a:rPr lang="en-US" sz="2200"/>
                        <a:t>Extended Writing –responses are entered into the Extended Writing Student Test Book </a:t>
                      </a:r>
                    </a:p>
                  </a:txBody>
                  <a:tcPr anchor="ctr"/>
                </a:tc>
                <a:extLst>
                  <a:ext uri="{0D108BD9-81ED-4DB2-BD59-A6C34878D82A}">
                    <a16:rowId xmlns:a16="http://schemas.microsoft.com/office/drawing/2014/main" val="1731044648"/>
                  </a:ext>
                </a:extLst>
              </a:tr>
              <a:tr h="965660">
                <a:tc>
                  <a:txBody>
                    <a:bodyPr/>
                    <a:lstStyle/>
                    <a:p>
                      <a:pPr algn="ctr"/>
                      <a:r>
                        <a:rPr lang="en-US" sz="2400"/>
                        <a:t>Unit 5</a:t>
                      </a:r>
                    </a:p>
                    <a:p>
                      <a:pPr algn="ctr"/>
                      <a:r>
                        <a:rPr lang="en-US" sz="2400"/>
                        <a:t>Speaking</a:t>
                      </a:r>
                    </a:p>
                  </a:txBody>
                  <a:tcPr/>
                </a:tc>
                <a:tc>
                  <a:txBody>
                    <a:bodyPr/>
                    <a:lstStyle/>
                    <a:p>
                      <a:pPr algn="ctr"/>
                      <a:r>
                        <a:rPr lang="en-US" sz="2400"/>
                        <a:t>Small Group</a:t>
                      </a:r>
                    </a:p>
                    <a:p>
                      <a:pPr algn="ctr"/>
                      <a:r>
                        <a:rPr lang="en-US" sz="2400" b="1"/>
                        <a:t>Online</a:t>
                      </a:r>
                    </a:p>
                  </a:txBody>
                  <a:tcPr anchor="ctr"/>
                </a:tc>
                <a:tc>
                  <a:txBody>
                    <a:bodyPr/>
                    <a:lstStyle/>
                    <a:p>
                      <a:pPr algn="l"/>
                      <a:r>
                        <a:rPr lang="en-US" sz="2200"/>
                        <a:t>Speaking, Listening, and Oral Reading Fluency items</a:t>
                      </a:r>
                    </a:p>
                  </a:txBody>
                  <a:tcPr anchor="ctr"/>
                </a:tc>
                <a:extLst>
                  <a:ext uri="{0D108BD9-81ED-4DB2-BD59-A6C34878D82A}">
                    <a16:rowId xmlns:a16="http://schemas.microsoft.com/office/drawing/2014/main" val="1598803567"/>
                  </a:ext>
                </a:extLst>
              </a:tr>
            </a:tbl>
          </a:graphicData>
        </a:graphic>
      </p:graphicFrame>
    </p:spTree>
    <p:custDataLst>
      <p:tags r:id="rId1"/>
    </p:custDataLst>
    <p:extLst>
      <p:ext uri="{BB962C8B-B14F-4D97-AF65-F5344CB8AC3E}">
        <p14:creationId xmlns:p14="http://schemas.microsoft.com/office/powerpoint/2010/main" val="197814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74A187-0DDB-4965-AE78-EF373891E844}"/>
              </a:ext>
            </a:extLst>
          </p:cNvPr>
          <p:cNvSpPr txBox="1">
            <a:spLocks/>
          </p:cNvSpPr>
          <p:nvPr/>
        </p:nvSpPr>
        <p:spPr>
          <a:xfrm>
            <a:off x="839788" y="211184"/>
            <a:ext cx="10020933" cy="1301815"/>
          </a:xfrm>
          <a:prstGeom prst="rect">
            <a:avLst/>
          </a:prstGeom>
          <a:noFill/>
          <a:ln>
            <a:noFill/>
          </a:ln>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a:ea typeface="+mj-ea"/>
                <a:cs typeface="+mj-cs"/>
              </a:rPr>
              <a:t>Grades 2 – 3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a:ea typeface="+mj-ea"/>
                <a:cs typeface="+mj-cs"/>
              </a:rPr>
              <a:t>Unit 5</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a:ea typeface="+mj-ea"/>
                <a:cs typeface="+mj-cs"/>
              </a:rPr>
              <a:t>Themed Item Sets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002060"/>
              </a:solidFill>
              <a:effectLst/>
              <a:uLnTx/>
              <a:uFillTx/>
              <a:latin typeface="Arial" panose="020B0604020202020204"/>
              <a:ea typeface="+mj-ea"/>
              <a:cs typeface="+mj-cs"/>
            </a:endParaRPr>
          </a:p>
        </p:txBody>
      </p:sp>
      <p:sp>
        <p:nvSpPr>
          <p:cNvPr id="6" name="TextBox 5">
            <a:extLst>
              <a:ext uri="{FF2B5EF4-FFF2-40B4-BE49-F238E27FC236}">
                <a16:creationId xmlns:a16="http://schemas.microsoft.com/office/drawing/2014/main" id="{C92E8270-36CF-43A4-BBA0-93F94F33A28D}"/>
              </a:ext>
            </a:extLst>
          </p:cNvPr>
          <p:cNvSpPr txBox="1"/>
          <p:nvPr/>
        </p:nvSpPr>
        <p:spPr>
          <a:xfrm>
            <a:off x="839788" y="1616862"/>
            <a:ext cx="104987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In Unit 5 (Speaking), students will listen to a passage and respond to a couple of multiple-choice Listening questions. Then, they will respond to a Speaking question related to the same topic. Finally, they will use the information on a chart to craft a very short oral presentation. </a:t>
            </a:r>
          </a:p>
        </p:txBody>
      </p:sp>
      <p:pic>
        <p:nvPicPr>
          <p:cNvPr id="39" name="Picture 38" descr="Image of Grades 2 - 3 Listening Passage copper Mines in Arizona">
            <a:extLst>
              <a:ext uri="{FF2B5EF4-FFF2-40B4-BE49-F238E27FC236}">
                <a16:creationId xmlns:a16="http://schemas.microsoft.com/office/drawing/2014/main" id="{968E69D8-1BCC-49C8-8436-989CCF2D299F}"/>
              </a:ext>
            </a:extLst>
          </p:cNvPr>
          <p:cNvPicPr>
            <a:picLocks noChangeAspect="1"/>
          </p:cNvPicPr>
          <p:nvPr/>
        </p:nvPicPr>
        <p:blipFill>
          <a:blip r:embed="rId4"/>
          <a:stretch>
            <a:fillRect/>
          </a:stretch>
        </p:blipFill>
        <p:spPr>
          <a:xfrm>
            <a:off x="121789" y="3074046"/>
            <a:ext cx="2954263" cy="2379272"/>
          </a:xfrm>
          <a:prstGeom prst="rect">
            <a:avLst/>
          </a:prstGeom>
        </p:spPr>
      </p:pic>
      <p:pic>
        <p:nvPicPr>
          <p:cNvPr id="43" name="Picture 42" descr="Image of Copper Mines in Arizona Listening item">
            <a:extLst>
              <a:ext uri="{FF2B5EF4-FFF2-40B4-BE49-F238E27FC236}">
                <a16:creationId xmlns:a16="http://schemas.microsoft.com/office/drawing/2014/main" id="{412F8CD4-B669-4A4B-B54F-749DA4B102C9}"/>
              </a:ext>
            </a:extLst>
          </p:cNvPr>
          <p:cNvPicPr>
            <a:picLocks noChangeAspect="1"/>
          </p:cNvPicPr>
          <p:nvPr/>
        </p:nvPicPr>
        <p:blipFill>
          <a:blip r:embed="rId5"/>
          <a:stretch>
            <a:fillRect/>
          </a:stretch>
        </p:blipFill>
        <p:spPr>
          <a:xfrm>
            <a:off x="3216581" y="2944984"/>
            <a:ext cx="2954263" cy="2399099"/>
          </a:xfrm>
          <a:prstGeom prst="rect">
            <a:avLst/>
          </a:prstGeom>
        </p:spPr>
      </p:pic>
      <p:pic>
        <p:nvPicPr>
          <p:cNvPr id="47" name="Picture 46" descr="Image of a short-presentation Speaking item about copper in Arizona">
            <a:extLst>
              <a:ext uri="{FF2B5EF4-FFF2-40B4-BE49-F238E27FC236}">
                <a16:creationId xmlns:a16="http://schemas.microsoft.com/office/drawing/2014/main" id="{AEC5758A-DF7C-420B-8093-0ACD588F6F94}"/>
              </a:ext>
            </a:extLst>
          </p:cNvPr>
          <p:cNvPicPr>
            <a:picLocks noChangeAspect="1"/>
          </p:cNvPicPr>
          <p:nvPr/>
        </p:nvPicPr>
        <p:blipFill>
          <a:blip r:embed="rId6"/>
          <a:stretch>
            <a:fillRect/>
          </a:stretch>
        </p:blipFill>
        <p:spPr>
          <a:xfrm>
            <a:off x="9265637" y="2731046"/>
            <a:ext cx="2754174" cy="2722272"/>
          </a:xfrm>
          <a:prstGeom prst="rect">
            <a:avLst/>
          </a:prstGeom>
        </p:spPr>
      </p:pic>
      <p:pic>
        <p:nvPicPr>
          <p:cNvPr id="51" name="Picture 50" descr="Image of a compare and contrast Speaking item">
            <a:extLst>
              <a:ext uri="{FF2B5EF4-FFF2-40B4-BE49-F238E27FC236}">
                <a16:creationId xmlns:a16="http://schemas.microsoft.com/office/drawing/2014/main" id="{B4BC0490-188E-4406-ADAA-3E2B5F97677E}"/>
              </a:ext>
            </a:extLst>
          </p:cNvPr>
          <p:cNvPicPr>
            <a:picLocks noChangeAspect="1"/>
          </p:cNvPicPr>
          <p:nvPr/>
        </p:nvPicPr>
        <p:blipFill>
          <a:blip r:embed="rId7"/>
          <a:stretch>
            <a:fillRect/>
          </a:stretch>
        </p:blipFill>
        <p:spPr>
          <a:xfrm>
            <a:off x="6261246" y="3165397"/>
            <a:ext cx="2919419" cy="2378000"/>
          </a:xfrm>
          <a:prstGeom prst="rect">
            <a:avLst/>
          </a:prstGeom>
        </p:spPr>
      </p:pic>
      <p:sp>
        <p:nvSpPr>
          <p:cNvPr id="9" name="TextBox 8">
            <a:extLst>
              <a:ext uri="{FF2B5EF4-FFF2-40B4-BE49-F238E27FC236}">
                <a16:creationId xmlns:a16="http://schemas.microsoft.com/office/drawing/2014/main" id="{F86B7FE7-31FA-D2B1-EC8D-C424FB04A5F8}"/>
              </a:ext>
            </a:extLst>
          </p:cNvPr>
          <p:cNvSpPr txBox="1"/>
          <p:nvPr/>
        </p:nvSpPr>
        <p:spPr>
          <a:xfrm>
            <a:off x="2242486" y="5858110"/>
            <a:ext cx="86182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Arial" panose="020B0604020202020204"/>
                <a:ea typeface="+mn-ea"/>
                <a:cs typeface="+mn-cs"/>
              </a:rPr>
              <a:t>NOTE</a:t>
            </a:r>
            <a:r>
              <a:rPr kumimoji="0" lang="en-US" sz="2000" b="0" i="0" u="none" strike="noStrike" kern="1200" cap="none" spc="0" normalizeH="0" baseline="0" noProof="0">
                <a:ln>
                  <a:noFill/>
                </a:ln>
                <a:solidFill>
                  <a:prstClr val="white"/>
                </a:solidFill>
                <a:effectLst/>
                <a:uLnTx/>
                <a:uFillTx/>
                <a:latin typeface="Arial" panose="020B0604020202020204"/>
                <a:ea typeface="+mn-ea"/>
                <a:cs typeface="+mn-cs"/>
              </a:rPr>
              <a:t>: this thematic approach is included in Unit 5 of grades 2 – 12 </a:t>
            </a:r>
          </a:p>
        </p:txBody>
      </p:sp>
    </p:spTree>
    <p:custDataLst>
      <p:tags r:id="rId1"/>
    </p:custDataLst>
    <p:extLst>
      <p:ext uri="{BB962C8B-B14F-4D97-AF65-F5344CB8AC3E}">
        <p14:creationId xmlns:p14="http://schemas.microsoft.com/office/powerpoint/2010/main" val="1199480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74A187-0DDB-4965-AE78-EF373891E844}"/>
              </a:ext>
            </a:extLst>
          </p:cNvPr>
          <p:cNvSpPr txBox="1">
            <a:spLocks/>
          </p:cNvSpPr>
          <p:nvPr/>
        </p:nvSpPr>
        <p:spPr>
          <a:xfrm>
            <a:off x="839788" y="211184"/>
            <a:ext cx="10020933" cy="1301815"/>
          </a:xfrm>
          <a:prstGeom prst="rect">
            <a:avLst/>
          </a:prstGeom>
          <a:noFill/>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a:ea typeface="+mj-ea"/>
                <a:cs typeface="+mj-cs"/>
              </a:rPr>
              <a:t>Presentation Items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002060"/>
              </a:solidFill>
              <a:effectLst/>
              <a:uLnTx/>
              <a:uFillTx/>
              <a:latin typeface="Arial" panose="020B0604020202020204"/>
              <a:ea typeface="+mj-ea"/>
              <a:cs typeface="+mj-cs"/>
            </a:endParaRPr>
          </a:p>
        </p:txBody>
      </p:sp>
      <p:pic>
        <p:nvPicPr>
          <p:cNvPr id="4" name="Picture 3" descr="Image of a short-presentation Speaking item about copper in Arizona">
            <a:extLst>
              <a:ext uri="{FF2B5EF4-FFF2-40B4-BE49-F238E27FC236}">
                <a16:creationId xmlns:a16="http://schemas.microsoft.com/office/drawing/2014/main" id="{BF8451BF-5A97-8315-DBBB-173C7A216BC0}"/>
              </a:ext>
            </a:extLst>
          </p:cNvPr>
          <p:cNvPicPr>
            <a:picLocks noChangeAspect="1"/>
          </p:cNvPicPr>
          <p:nvPr/>
        </p:nvPicPr>
        <p:blipFill>
          <a:blip r:embed="rId4"/>
          <a:stretch>
            <a:fillRect/>
          </a:stretch>
        </p:blipFill>
        <p:spPr>
          <a:xfrm>
            <a:off x="194802" y="494414"/>
            <a:ext cx="2698227" cy="2722505"/>
          </a:xfrm>
          <a:prstGeom prst="rect">
            <a:avLst/>
          </a:prstGeom>
        </p:spPr>
      </p:pic>
      <p:pic>
        <p:nvPicPr>
          <p:cNvPr id="8" name="Picture 7" descr="Image of a short-presentation Speaking item about the first engine-powered airplane flight">
            <a:extLst>
              <a:ext uri="{FF2B5EF4-FFF2-40B4-BE49-F238E27FC236}">
                <a16:creationId xmlns:a16="http://schemas.microsoft.com/office/drawing/2014/main" id="{1A1AA126-FF97-4C5A-F61D-FF7AD279835A}"/>
              </a:ext>
            </a:extLst>
          </p:cNvPr>
          <p:cNvPicPr>
            <a:picLocks noChangeAspect="1"/>
          </p:cNvPicPr>
          <p:nvPr/>
        </p:nvPicPr>
        <p:blipFill>
          <a:blip r:embed="rId5"/>
          <a:stretch>
            <a:fillRect/>
          </a:stretch>
        </p:blipFill>
        <p:spPr>
          <a:xfrm>
            <a:off x="3426206" y="3976041"/>
            <a:ext cx="2943447" cy="2753426"/>
          </a:xfrm>
          <a:prstGeom prst="rect">
            <a:avLst/>
          </a:prstGeom>
        </p:spPr>
      </p:pic>
      <p:pic>
        <p:nvPicPr>
          <p:cNvPr id="11" name="Picture 10" descr="Image of a short-presentation Speaking item about redwood trees">
            <a:extLst>
              <a:ext uri="{FF2B5EF4-FFF2-40B4-BE49-F238E27FC236}">
                <a16:creationId xmlns:a16="http://schemas.microsoft.com/office/drawing/2014/main" id="{824B6AEB-3CD3-CE4C-E9B2-19FDCADA88A3}"/>
              </a:ext>
            </a:extLst>
          </p:cNvPr>
          <p:cNvPicPr>
            <a:picLocks noChangeAspect="1"/>
          </p:cNvPicPr>
          <p:nvPr/>
        </p:nvPicPr>
        <p:blipFill>
          <a:blip r:embed="rId6"/>
          <a:stretch>
            <a:fillRect/>
          </a:stretch>
        </p:blipFill>
        <p:spPr>
          <a:xfrm>
            <a:off x="127763" y="3500149"/>
            <a:ext cx="2765266" cy="3198168"/>
          </a:xfrm>
          <a:prstGeom prst="rect">
            <a:avLst/>
          </a:prstGeom>
        </p:spPr>
      </p:pic>
      <p:pic>
        <p:nvPicPr>
          <p:cNvPr id="13" name="Picture 12" descr="Image of a short-presentation Speaking item about Machu Picchu">
            <a:extLst>
              <a:ext uri="{FF2B5EF4-FFF2-40B4-BE49-F238E27FC236}">
                <a16:creationId xmlns:a16="http://schemas.microsoft.com/office/drawing/2014/main" id="{73FD8789-CDDB-6E25-433C-1B12E52435DB}"/>
              </a:ext>
            </a:extLst>
          </p:cNvPr>
          <p:cNvPicPr>
            <a:picLocks noChangeAspect="1"/>
          </p:cNvPicPr>
          <p:nvPr/>
        </p:nvPicPr>
        <p:blipFill>
          <a:blip r:embed="rId7"/>
          <a:stretch>
            <a:fillRect/>
          </a:stretch>
        </p:blipFill>
        <p:spPr>
          <a:xfrm>
            <a:off x="3180372" y="777873"/>
            <a:ext cx="2854386" cy="3101400"/>
          </a:xfrm>
          <a:prstGeom prst="rect">
            <a:avLst/>
          </a:prstGeom>
        </p:spPr>
      </p:pic>
      <p:pic>
        <p:nvPicPr>
          <p:cNvPr id="15" name="Picture 14" descr="AZELLA Grades 1 - 12 Speaking Presentation Scoring Rubric">
            <a:extLst>
              <a:ext uri="{FF2B5EF4-FFF2-40B4-BE49-F238E27FC236}">
                <a16:creationId xmlns:a16="http://schemas.microsoft.com/office/drawing/2014/main" id="{4C774DFE-4C0C-EC31-3C3F-34526B5FC01E}"/>
              </a:ext>
            </a:extLst>
          </p:cNvPr>
          <p:cNvPicPr>
            <a:picLocks noChangeAspect="1"/>
          </p:cNvPicPr>
          <p:nvPr/>
        </p:nvPicPr>
        <p:blipFill>
          <a:blip r:embed="rId8"/>
          <a:stretch>
            <a:fillRect/>
          </a:stretch>
        </p:blipFill>
        <p:spPr>
          <a:xfrm>
            <a:off x="6704548" y="1263163"/>
            <a:ext cx="5193304" cy="5178978"/>
          </a:xfrm>
          <a:prstGeom prst="rect">
            <a:avLst/>
          </a:prstGeom>
        </p:spPr>
      </p:pic>
    </p:spTree>
    <p:custDataLst>
      <p:tags r:id="rId1"/>
    </p:custDataLst>
    <p:extLst>
      <p:ext uri="{BB962C8B-B14F-4D97-AF65-F5344CB8AC3E}">
        <p14:creationId xmlns:p14="http://schemas.microsoft.com/office/powerpoint/2010/main" val="284322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6512-4285-45E7-B7BD-4E73BECC8BBC}"/>
              </a:ext>
            </a:extLst>
          </p:cNvPr>
          <p:cNvSpPr>
            <a:spLocks noGrp="1"/>
          </p:cNvSpPr>
          <p:nvPr>
            <p:ph type="ctrTitle"/>
          </p:nvPr>
        </p:nvSpPr>
        <p:spPr/>
        <p:txBody>
          <a:bodyPr anchor="ctr"/>
          <a:lstStyle/>
          <a:p>
            <a:r>
              <a:rPr kumimoji="0" lang="en-US" sz="7200" b="0" i="0" u="none" strike="noStrike" kern="1200" cap="all" spc="-50" normalizeH="0" baseline="0" noProof="0" dirty="0">
                <a:ln>
                  <a:noFill/>
                </a:ln>
                <a:solidFill>
                  <a:srgbClr val="012169"/>
                </a:solidFill>
                <a:effectLst/>
                <a:uLnTx/>
                <a:uFillTx/>
                <a:latin typeface="Raleway heavy"/>
                <a:ea typeface="+mj-ea"/>
                <a:cs typeface="+mj-cs"/>
              </a:rPr>
              <a:t>Friday Focus</a:t>
            </a:r>
            <a:br>
              <a:rPr kumimoji="0" lang="en-US" sz="7200" b="0" i="0" u="none" strike="noStrike" kern="1200" cap="all" spc="-50" normalizeH="0" baseline="0" noProof="0" dirty="0">
                <a:ln>
                  <a:noFill/>
                </a:ln>
                <a:solidFill>
                  <a:srgbClr val="012169"/>
                </a:solidFill>
                <a:effectLst/>
                <a:uLnTx/>
                <a:uFillTx/>
                <a:latin typeface="Raleway heavy"/>
                <a:ea typeface="+mj-ea"/>
                <a:cs typeface="+mj-cs"/>
              </a:rPr>
            </a:br>
            <a:r>
              <a:rPr kumimoji="0" lang="en-US" sz="7200" b="0" i="0" u="none" strike="noStrike" kern="1200" cap="all" spc="-50" normalizeH="0" baseline="0" noProof="0" dirty="0">
                <a:ln>
                  <a:noFill/>
                </a:ln>
                <a:solidFill>
                  <a:srgbClr val="012169"/>
                </a:solidFill>
                <a:effectLst/>
                <a:uLnTx/>
                <a:uFillTx/>
                <a:latin typeface="Raleway heavy"/>
                <a:ea typeface="+mj-ea"/>
                <a:cs typeface="+mj-cs"/>
              </a:rPr>
              <a:t>webinar #6</a:t>
            </a:r>
            <a:endParaRPr lang="en-US" dirty="0"/>
          </a:p>
        </p:txBody>
      </p:sp>
      <p:sp>
        <p:nvSpPr>
          <p:cNvPr id="3" name="Subtitle 2">
            <a:extLst>
              <a:ext uri="{FF2B5EF4-FFF2-40B4-BE49-F238E27FC236}">
                <a16:creationId xmlns:a16="http://schemas.microsoft.com/office/drawing/2014/main" id="{1A62BEE7-F63E-48B2-969D-270FBB36B676}"/>
              </a:ext>
            </a:extLst>
          </p:cNvPr>
          <p:cNvSpPr>
            <a:spLocks noGrp="1"/>
          </p:cNvSpPr>
          <p:nvPr>
            <p:ph type="subTitle" idx="1"/>
          </p:nvPr>
        </p:nvSpPr>
        <p:spPr/>
        <p:txBody>
          <a:bodyPr/>
          <a:lstStyle/>
          <a:p>
            <a:r>
              <a:rPr lang="en-US" dirty="0"/>
              <a:t>AZElla tests aligned to the 2019 English language proficiency standards </a:t>
            </a:r>
          </a:p>
        </p:txBody>
      </p:sp>
    </p:spTree>
    <p:extLst>
      <p:ext uri="{BB962C8B-B14F-4D97-AF65-F5344CB8AC3E}">
        <p14:creationId xmlns:p14="http://schemas.microsoft.com/office/powerpoint/2010/main" val="320966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2E8270-36CF-43A4-BBA0-93F94F33A28D}"/>
              </a:ext>
            </a:extLst>
          </p:cNvPr>
          <p:cNvSpPr txBox="1"/>
          <p:nvPr/>
        </p:nvSpPr>
        <p:spPr>
          <a:xfrm>
            <a:off x="115893" y="1568503"/>
            <a:ext cx="3536640" cy="5078313"/>
          </a:xfrm>
          <a:prstGeom prst="rect">
            <a:avLst/>
          </a:prstGeom>
          <a:solidFill>
            <a:schemeClr val="accent1">
              <a:lumMod val="75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The Test Administrator will conduct a small-group administration of identified Unit 5 items to monitor students, answer their questions, and ensure that each student is ready to take Unit 5 of the test independently. If a student does not engage with the test confidently, an individual administration with the Test Administrator navigating the test will be required for that student.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The Test Administrator will initial the Testing Log attesting to each student’s ability to play the question or prompt and record their responses without issue. </a:t>
            </a:r>
          </a:p>
        </p:txBody>
      </p:sp>
      <p:sp>
        <p:nvSpPr>
          <p:cNvPr id="37" name="TextBox 36">
            <a:extLst>
              <a:ext uri="{FF2B5EF4-FFF2-40B4-BE49-F238E27FC236}">
                <a16:creationId xmlns:a16="http://schemas.microsoft.com/office/drawing/2014/main" id="{02AC9FEA-7FA6-4329-9CF2-B6E1951821F7}"/>
              </a:ext>
            </a:extLst>
          </p:cNvPr>
          <p:cNvSpPr txBox="1"/>
          <p:nvPr/>
        </p:nvSpPr>
        <p:spPr>
          <a:xfrm>
            <a:off x="4505059" y="1447942"/>
            <a:ext cx="68011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66"/>
                </a:solidFill>
                <a:effectLst/>
                <a:uLnTx/>
                <a:uFillTx/>
                <a:latin typeface="Arial" panose="020B0604020202020204"/>
                <a:ea typeface="+mn-ea"/>
                <a:cs typeface="+mn-cs"/>
              </a:rPr>
              <a:t>Required practice questions</a:t>
            </a:r>
            <a:r>
              <a:rPr kumimoji="0" lang="en-US" sz="2000" b="0" i="0" u="none" strike="noStrike" kern="1200" cap="none" spc="0" normalizeH="0" baseline="0" noProof="0">
                <a:ln>
                  <a:noFill/>
                </a:ln>
                <a:solidFill>
                  <a:srgbClr val="000066"/>
                </a:solidFill>
                <a:effectLst/>
                <a:uLnTx/>
                <a:uFillTx/>
                <a:latin typeface="Arial" panose="020B0604020202020204"/>
                <a:ea typeface="+mn-ea"/>
                <a:cs typeface="+mn-cs"/>
              </a:rPr>
              <a:t>: Question #1, Question #4, Questions #5 – #7, and Question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55B665B8-84D4-0C48-A161-C724D493123C}"/>
              </a:ext>
            </a:extLst>
          </p:cNvPr>
          <p:cNvSpPr txBox="1">
            <a:spLocks/>
          </p:cNvSpPr>
          <p:nvPr/>
        </p:nvSpPr>
        <p:spPr>
          <a:xfrm>
            <a:off x="839788" y="211184"/>
            <a:ext cx="10020933" cy="1301815"/>
          </a:xfrm>
          <a:prstGeom prst="rect">
            <a:avLst/>
          </a:prstGeom>
          <a:noFill/>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00066"/>
                </a:solidFill>
                <a:effectLst/>
                <a:uLnTx/>
                <a:uFillTx/>
                <a:latin typeface="Arial" panose="020B0604020202020204"/>
                <a:ea typeface="+mj-ea"/>
                <a:cs typeface="+mj-cs"/>
              </a:rPr>
              <a:t>Grades 2 – 3 Unit 5 Sample Test Administration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sng" strike="noStrike" kern="1200" cap="none" spc="0" normalizeH="0" baseline="0" noProof="0">
                <a:ln>
                  <a:noFill/>
                </a:ln>
                <a:solidFill>
                  <a:srgbClr val="000066"/>
                </a:solidFill>
                <a:effectLst/>
                <a:uLnTx/>
                <a:uFillTx/>
                <a:latin typeface="Arial" panose="020B0604020202020204"/>
                <a:ea typeface="+mj-ea"/>
                <a:cs typeface="+mj-cs"/>
              </a:rPr>
              <a:t>Required</a:t>
            </a:r>
            <a:r>
              <a:rPr kumimoji="0" lang="en-US" sz="3600" b="0" i="0" u="none" strike="noStrike" kern="1200" cap="none" spc="0" normalizeH="0" baseline="0" noProof="0">
                <a:ln>
                  <a:noFill/>
                </a:ln>
                <a:solidFill>
                  <a:srgbClr val="000066"/>
                </a:solidFill>
                <a:effectLst/>
                <a:uLnTx/>
                <a:uFillTx/>
                <a:latin typeface="Arial" panose="020B0604020202020204"/>
                <a:ea typeface="+mj-ea"/>
                <a:cs typeface="+mj-cs"/>
              </a:rPr>
              <a:t> </a:t>
            </a:r>
            <a:r>
              <a:rPr kumimoji="0" lang="en-US" sz="4000" b="0" i="0" u="none" strike="noStrike" kern="1200" cap="none" spc="0" normalizeH="0" baseline="0" noProof="0">
                <a:ln>
                  <a:noFill/>
                </a:ln>
                <a:solidFill>
                  <a:srgbClr val="000066"/>
                </a:solidFill>
                <a:effectLst/>
                <a:uLnTx/>
                <a:uFillTx/>
                <a:latin typeface="Arial" panose="020B0604020202020204"/>
                <a:ea typeface="+mj-ea"/>
                <a:cs typeface="+mj-cs"/>
              </a:rPr>
              <a:t>for Spring 2023 Reassessment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002060"/>
              </a:solidFill>
              <a:effectLst/>
              <a:uLnTx/>
              <a:uFillTx/>
              <a:latin typeface="Arial" panose="020B0604020202020204"/>
              <a:ea typeface="+mj-ea"/>
              <a:cs typeface="+mj-cs"/>
            </a:endParaRPr>
          </a:p>
        </p:txBody>
      </p:sp>
      <p:pic>
        <p:nvPicPr>
          <p:cNvPr id="4" name="Picture 3" descr="Image of the Grades 2-3, Unit 5 practice questions">
            <a:extLst>
              <a:ext uri="{FF2B5EF4-FFF2-40B4-BE49-F238E27FC236}">
                <a16:creationId xmlns:a16="http://schemas.microsoft.com/office/drawing/2014/main" id="{B529A266-56F2-050A-B272-AAF758A8D27C}"/>
              </a:ext>
            </a:extLst>
          </p:cNvPr>
          <p:cNvPicPr>
            <a:picLocks noChangeAspect="1"/>
          </p:cNvPicPr>
          <p:nvPr/>
        </p:nvPicPr>
        <p:blipFill>
          <a:blip r:embed="rId4"/>
          <a:stretch>
            <a:fillRect/>
          </a:stretch>
        </p:blipFill>
        <p:spPr>
          <a:xfrm>
            <a:off x="4350620" y="2465669"/>
            <a:ext cx="7045692" cy="4088649"/>
          </a:xfrm>
          <a:prstGeom prst="rect">
            <a:avLst/>
          </a:prstGeom>
        </p:spPr>
      </p:pic>
    </p:spTree>
    <p:custDataLst>
      <p:tags r:id="rId1"/>
    </p:custDataLst>
    <p:extLst>
      <p:ext uri="{BB962C8B-B14F-4D97-AF65-F5344CB8AC3E}">
        <p14:creationId xmlns:p14="http://schemas.microsoft.com/office/powerpoint/2010/main" val="97121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ctrTitle"/>
          </p:nvPr>
        </p:nvSpPr>
        <p:spPr>
          <a:xfrm>
            <a:off x="912959" y="1754977"/>
            <a:ext cx="10058400" cy="3566160"/>
          </a:xfrm>
        </p:spPr>
        <p:txBody>
          <a:bodyPr anchor="t">
            <a:normAutofit/>
          </a:bodyPr>
          <a:lstStyle/>
          <a:p>
            <a:r>
              <a:rPr lang="en-US" sz="6000" dirty="0"/>
              <a:t>Grades 4 –12   </a:t>
            </a:r>
            <a:br>
              <a:rPr lang="en-US" sz="6000" dirty="0"/>
            </a:br>
            <a:r>
              <a:rPr lang="en-US" sz="6000" dirty="0"/>
              <a:t>	</a:t>
            </a:r>
            <a:br>
              <a:rPr lang="en-US" sz="3200" dirty="0"/>
            </a:br>
            <a:endParaRPr lang="en-US" sz="3200" dirty="0"/>
          </a:p>
        </p:txBody>
      </p:sp>
      <p:pic>
        <p:nvPicPr>
          <p:cNvPr id="4" name="Picture 3" descr="ADE Assessments AZELLA logo">
            <a:extLst>
              <a:ext uri="{FF2B5EF4-FFF2-40B4-BE49-F238E27FC236}">
                <a16:creationId xmlns:a16="http://schemas.microsoft.com/office/drawing/2014/main" id="{904B19B7-C649-FEC5-F354-75B620953416}"/>
              </a:ext>
            </a:extLst>
          </p:cNvPr>
          <p:cNvPicPr>
            <a:picLocks noChangeAspect="1"/>
          </p:cNvPicPr>
          <p:nvPr/>
        </p:nvPicPr>
        <p:blipFill>
          <a:blip r:embed="rId3"/>
          <a:stretch>
            <a:fillRect/>
          </a:stretch>
        </p:blipFill>
        <p:spPr>
          <a:xfrm>
            <a:off x="3990110" y="4830321"/>
            <a:ext cx="3919213" cy="1121192"/>
          </a:xfrm>
          <a:prstGeom prst="rect">
            <a:avLst/>
          </a:prstGeom>
        </p:spPr>
      </p:pic>
      <p:sp>
        <p:nvSpPr>
          <p:cNvPr id="5" name="TextBox 4">
            <a:extLst>
              <a:ext uri="{FF2B5EF4-FFF2-40B4-BE49-F238E27FC236}">
                <a16:creationId xmlns:a16="http://schemas.microsoft.com/office/drawing/2014/main" id="{838A1F14-D20B-14E7-4751-ACBA3D2A4AC1}"/>
              </a:ext>
            </a:extLst>
          </p:cNvPr>
          <p:cNvSpPr txBox="1"/>
          <p:nvPr/>
        </p:nvSpPr>
        <p:spPr>
          <a:xfrm>
            <a:off x="912959" y="1004391"/>
            <a:ext cx="3558373" cy="480131"/>
          </a:xfrm>
          <a:prstGeom prst="rect">
            <a:avLst/>
          </a:prstGeom>
          <a:noFill/>
        </p:spPr>
        <p:txBody>
          <a:bodyPr wrap="square" rtlCol="0">
            <a:spAutoFit/>
          </a:bodyPr>
          <a:lstStyle/>
          <a:p>
            <a:pPr>
              <a:lnSpc>
                <a:spcPct val="90000"/>
              </a:lnSpc>
              <a:spcBef>
                <a:spcPts val="1000"/>
              </a:spcBef>
            </a:pPr>
            <a:r>
              <a:rPr lang="en-US" sz="2800" dirty="0">
                <a:solidFill>
                  <a:schemeClr val="tx1">
                    <a:tint val="75000"/>
                  </a:schemeClr>
                </a:solidFill>
              </a:rPr>
              <a:t>New AZELLA Tests</a:t>
            </a:r>
          </a:p>
        </p:txBody>
      </p:sp>
      <p:sp>
        <p:nvSpPr>
          <p:cNvPr id="3" name="TextBox 2">
            <a:extLst>
              <a:ext uri="{FF2B5EF4-FFF2-40B4-BE49-F238E27FC236}">
                <a16:creationId xmlns:a16="http://schemas.microsoft.com/office/drawing/2014/main" id="{EEC516C0-DF18-3B83-08E8-650DBEC1130F}"/>
              </a:ext>
            </a:extLst>
          </p:cNvPr>
          <p:cNvSpPr txBox="1"/>
          <p:nvPr/>
        </p:nvSpPr>
        <p:spPr>
          <a:xfrm>
            <a:off x="1532742" y="2568561"/>
            <a:ext cx="5575177" cy="1938992"/>
          </a:xfrm>
          <a:prstGeom prst="rect">
            <a:avLst/>
          </a:prstGeom>
          <a:noFill/>
        </p:spPr>
        <p:txBody>
          <a:bodyPr wrap="square" rtlCol="0">
            <a:spAutoFit/>
          </a:bodyPr>
          <a:lstStyle/>
          <a:p>
            <a:pPr marL="571500" indent="-571500">
              <a:buFont typeface="Wingdings" panose="05000000000000000000" pitchFamily="2" charset="2"/>
              <a:buChar char="q"/>
            </a:pPr>
            <a:r>
              <a:rPr lang="en-US" sz="4000" dirty="0">
                <a:solidFill>
                  <a:srgbClr val="002060"/>
                </a:solidFill>
                <a:latin typeface="Calibri Light" panose="020F0302020204030204"/>
              </a:rPr>
              <a:t>Administration</a:t>
            </a:r>
          </a:p>
          <a:p>
            <a:pPr marL="571500" indent="-571500">
              <a:buFont typeface="Wingdings" panose="05000000000000000000" pitchFamily="2" charset="2"/>
              <a:buChar char="q"/>
            </a:pPr>
            <a:r>
              <a:rPr lang="en-US" sz="4000" dirty="0">
                <a:solidFill>
                  <a:srgbClr val="002060"/>
                </a:solidFill>
                <a:latin typeface="Calibri Light" panose="020F0302020204030204"/>
              </a:rPr>
              <a:t>Domains Assessed</a:t>
            </a:r>
          </a:p>
          <a:p>
            <a:pPr marL="571500" indent="-571500">
              <a:buFont typeface="Wingdings" panose="05000000000000000000" pitchFamily="2" charset="2"/>
              <a:buChar char="q"/>
            </a:pPr>
            <a:r>
              <a:rPr lang="en-US" sz="4000" dirty="0">
                <a:solidFill>
                  <a:srgbClr val="002060"/>
                </a:solidFill>
                <a:latin typeface="Calibri Light" panose="020F0302020204030204"/>
              </a:rPr>
              <a:t>Sections within Units</a:t>
            </a:r>
          </a:p>
        </p:txBody>
      </p:sp>
    </p:spTree>
    <p:extLst>
      <p:ext uri="{BB962C8B-B14F-4D97-AF65-F5344CB8AC3E}">
        <p14:creationId xmlns:p14="http://schemas.microsoft.com/office/powerpoint/2010/main" val="165356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74A187-0DDB-4965-AE78-EF373891E844}"/>
              </a:ext>
            </a:extLst>
          </p:cNvPr>
          <p:cNvSpPr txBox="1">
            <a:spLocks/>
          </p:cNvSpPr>
          <p:nvPr/>
        </p:nvSpPr>
        <p:spPr>
          <a:xfrm>
            <a:off x="839788" y="211184"/>
            <a:ext cx="10020933" cy="117390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2060"/>
                </a:solidFill>
                <a:effectLst/>
                <a:uLnTx/>
                <a:uFillTx/>
                <a:latin typeface="Arial" panose="020B0604020202020204"/>
                <a:ea typeface="+mj-ea"/>
                <a:cs typeface="+mj-cs"/>
              </a:rPr>
              <a:t>Grades 4 – 12</a:t>
            </a:r>
          </a:p>
        </p:txBody>
      </p:sp>
      <p:graphicFrame>
        <p:nvGraphicFramePr>
          <p:cNvPr id="2" name="Table 2">
            <a:extLst>
              <a:ext uri="{FF2B5EF4-FFF2-40B4-BE49-F238E27FC236}">
                <a16:creationId xmlns:a16="http://schemas.microsoft.com/office/drawing/2014/main" id="{E7B9A22C-9453-EE86-1432-3A05A439B28B}"/>
              </a:ext>
            </a:extLst>
          </p:cNvPr>
          <p:cNvGraphicFramePr>
            <a:graphicFrameLocks noGrp="1"/>
          </p:cNvGraphicFramePr>
          <p:nvPr/>
        </p:nvGraphicFramePr>
        <p:xfrm>
          <a:off x="839788" y="1385093"/>
          <a:ext cx="10347613" cy="4998720"/>
        </p:xfrm>
        <a:graphic>
          <a:graphicData uri="http://schemas.openxmlformats.org/drawingml/2006/table">
            <a:tbl>
              <a:tblPr firstRow="1" bandRow="1">
                <a:tableStyleId>{5C22544A-7EE6-4342-B048-85BDC9FD1C3A}</a:tableStyleId>
              </a:tblPr>
              <a:tblGrid>
                <a:gridCol w="1127557">
                  <a:extLst>
                    <a:ext uri="{9D8B030D-6E8A-4147-A177-3AD203B41FA5}">
                      <a16:colId xmlns:a16="http://schemas.microsoft.com/office/drawing/2014/main" val="2020577335"/>
                    </a:ext>
                  </a:extLst>
                </a:gridCol>
                <a:gridCol w="2022764">
                  <a:extLst>
                    <a:ext uri="{9D8B030D-6E8A-4147-A177-3AD203B41FA5}">
                      <a16:colId xmlns:a16="http://schemas.microsoft.com/office/drawing/2014/main" val="2892402950"/>
                    </a:ext>
                  </a:extLst>
                </a:gridCol>
                <a:gridCol w="5465756">
                  <a:extLst>
                    <a:ext uri="{9D8B030D-6E8A-4147-A177-3AD203B41FA5}">
                      <a16:colId xmlns:a16="http://schemas.microsoft.com/office/drawing/2014/main" val="813551958"/>
                    </a:ext>
                  </a:extLst>
                </a:gridCol>
                <a:gridCol w="1731536">
                  <a:extLst>
                    <a:ext uri="{9D8B030D-6E8A-4147-A177-3AD203B41FA5}">
                      <a16:colId xmlns:a16="http://schemas.microsoft.com/office/drawing/2014/main" val="3685208140"/>
                    </a:ext>
                  </a:extLst>
                </a:gridCol>
              </a:tblGrid>
              <a:tr h="370840">
                <a:tc>
                  <a:txBody>
                    <a:bodyPr/>
                    <a:lstStyle/>
                    <a:p>
                      <a:pPr algn="ctr"/>
                      <a:r>
                        <a:rPr lang="en-US" sz="2000"/>
                        <a:t>Test Unit</a:t>
                      </a:r>
                    </a:p>
                  </a:txBody>
                  <a:tcPr anchor="ctr"/>
                </a:tc>
                <a:tc>
                  <a:txBody>
                    <a:bodyPr/>
                    <a:lstStyle/>
                    <a:p>
                      <a:pPr algn="ctr"/>
                      <a:r>
                        <a:rPr lang="en-US" sz="2000"/>
                        <a:t>Administration</a:t>
                      </a:r>
                    </a:p>
                  </a:txBody>
                  <a:tcPr anchor="ctr"/>
                </a:tc>
                <a:tc>
                  <a:txBody>
                    <a:bodyPr/>
                    <a:lstStyle/>
                    <a:p>
                      <a:pPr algn="ctr"/>
                      <a:r>
                        <a:rPr lang="en-US" sz="2000"/>
                        <a:t>Domains Assessed </a:t>
                      </a:r>
                    </a:p>
                  </a:txBody>
                  <a:tcPr anchor="ctr"/>
                </a:tc>
                <a:tc>
                  <a:txBody>
                    <a:bodyPr/>
                    <a:lstStyle/>
                    <a:p>
                      <a:pPr algn="ctr"/>
                      <a:r>
                        <a:rPr lang="en-US" sz="1800"/>
                        <a:t>Two or more sections within the Test Unit</a:t>
                      </a:r>
                    </a:p>
                  </a:txBody>
                  <a:tcPr/>
                </a:tc>
                <a:extLst>
                  <a:ext uri="{0D108BD9-81ED-4DB2-BD59-A6C34878D82A}">
                    <a16:rowId xmlns:a16="http://schemas.microsoft.com/office/drawing/2014/main" val="2172144155"/>
                  </a:ext>
                </a:extLst>
              </a:tr>
              <a:tr h="370840">
                <a:tc>
                  <a:txBody>
                    <a:bodyPr/>
                    <a:lstStyle/>
                    <a:p>
                      <a:pPr marL="0" algn="ctr" defTabSz="914400" rtl="0" eaLnBrk="1" latinLnBrk="0" hangingPunct="1"/>
                      <a:r>
                        <a:rPr lang="en-US" sz="2000" kern="1200">
                          <a:solidFill>
                            <a:schemeClr val="dk1"/>
                          </a:solidFill>
                          <a:latin typeface="+mn-lt"/>
                          <a:ea typeface="+mn-ea"/>
                          <a:cs typeface="+mn-cs"/>
                        </a:rPr>
                        <a:t>Unit 1</a:t>
                      </a:r>
                    </a:p>
                    <a:p>
                      <a:pPr algn="ctr"/>
                      <a:endParaRPr lang="en-US"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mn-lt"/>
                          <a:ea typeface="+mn-ea"/>
                          <a:cs typeface="+mn-cs"/>
                        </a:rPr>
                        <a:t>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mn-lt"/>
                          <a:ea typeface="+mn-ea"/>
                          <a:cs typeface="+mn-cs"/>
                        </a:rPr>
                        <a:t>Online</a:t>
                      </a:r>
                    </a:p>
                  </a:txBody>
                  <a:tcPr/>
                </a:tc>
                <a:tc>
                  <a:txBody>
                    <a:bodyPr/>
                    <a:lstStyle/>
                    <a:p>
                      <a:r>
                        <a:rPr lang="en-US" sz="2000"/>
                        <a:t>Listening</a:t>
                      </a:r>
                    </a:p>
                  </a:txBody>
                  <a:tcPr/>
                </a:tc>
                <a:tc>
                  <a:txBody>
                    <a:bodyPr/>
                    <a:lstStyle/>
                    <a:p>
                      <a:pPr algn="ctr"/>
                      <a:r>
                        <a:rPr lang="en-US" sz="2000"/>
                        <a:t>No</a:t>
                      </a:r>
                    </a:p>
                  </a:txBody>
                  <a:tcPr/>
                </a:tc>
                <a:extLst>
                  <a:ext uri="{0D108BD9-81ED-4DB2-BD59-A6C34878D82A}">
                    <a16:rowId xmlns:a16="http://schemas.microsoft.com/office/drawing/2014/main" val="2396564571"/>
                  </a:ext>
                </a:extLst>
              </a:tr>
              <a:tr h="370840">
                <a:tc>
                  <a:txBody>
                    <a:bodyPr/>
                    <a:lstStyle/>
                    <a:p>
                      <a:pPr algn="ctr"/>
                      <a:r>
                        <a:rPr lang="en-US" sz="2000"/>
                        <a:t>Unit 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mn-lt"/>
                          <a:ea typeface="+mn-ea"/>
                          <a:cs typeface="+mn-cs"/>
                        </a:rPr>
                        <a:t>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mn-lt"/>
                          <a:ea typeface="+mn-ea"/>
                          <a:cs typeface="+mn-cs"/>
                        </a:rPr>
                        <a:t>Online</a:t>
                      </a:r>
                    </a:p>
                  </a:txBody>
                  <a:tcPr/>
                </a:tc>
                <a:tc>
                  <a:txBody>
                    <a:bodyPr/>
                    <a:lstStyle/>
                    <a:p>
                      <a:r>
                        <a:rPr lang="en-US" sz="2000"/>
                        <a:t>Reading and Writing multiple-choice</a:t>
                      </a:r>
                    </a:p>
                  </a:txBody>
                  <a:tcPr/>
                </a:tc>
                <a:tc>
                  <a:txBody>
                    <a:bodyPr/>
                    <a:lstStyle/>
                    <a:p>
                      <a:pPr algn="ctr"/>
                      <a:r>
                        <a:rPr lang="en-US" sz="2000" b="1"/>
                        <a:t>Yes</a:t>
                      </a:r>
                    </a:p>
                  </a:txBody>
                  <a:tcPr/>
                </a:tc>
                <a:extLst>
                  <a:ext uri="{0D108BD9-81ED-4DB2-BD59-A6C34878D82A}">
                    <a16:rowId xmlns:a16="http://schemas.microsoft.com/office/drawing/2014/main" val="3586292092"/>
                  </a:ext>
                </a:extLst>
              </a:tr>
              <a:tr h="370840">
                <a:tc>
                  <a:txBody>
                    <a:bodyPr/>
                    <a:lstStyle/>
                    <a:p>
                      <a:pPr marL="0" algn="ctr" defTabSz="914400" rtl="0" eaLnBrk="1" latinLnBrk="0" hangingPunct="1"/>
                      <a:r>
                        <a:rPr lang="en-US" sz="2000" kern="1200">
                          <a:solidFill>
                            <a:schemeClr val="dk1"/>
                          </a:solidFill>
                          <a:latin typeface="+mn-lt"/>
                          <a:ea typeface="+mn-ea"/>
                          <a:cs typeface="+mn-cs"/>
                        </a:rPr>
                        <a:t>Unit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mn-lt"/>
                          <a:ea typeface="+mn-ea"/>
                          <a:cs typeface="+mn-cs"/>
                        </a:rPr>
                        <a:t>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mn-lt"/>
                          <a:ea typeface="+mn-ea"/>
                          <a:cs typeface="+mn-cs"/>
                        </a:rPr>
                        <a:t>Online</a:t>
                      </a:r>
                    </a:p>
                  </a:txBody>
                  <a:tcPr/>
                </a:tc>
                <a:tc>
                  <a:txBody>
                    <a:bodyPr/>
                    <a:lstStyle/>
                    <a:p>
                      <a:r>
                        <a:rPr lang="en-US" sz="2000"/>
                        <a:t>Reading and Writing multiple-choice, and Extended Writing</a:t>
                      </a:r>
                    </a:p>
                  </a:txBody>
                  <a:tcPr/>
                </a:tc>
                <a:tc>
                  <a:txBody>
                    <a:bodyPr/>
                    <a:lstStyle/>
                    <a:p>
                      <a:pPr algn="ctr"/>
                      <a:r>
                        <a:rPr lang="en-US" sz="2000" b="1">
                          <a:solidFill>
                            <a:schemeClr val="tx1"/>
                          </a:solidFill>
                        </a:rPr>
                        <a:t>Yes</a:t>
                      </a:r>
                    </a:p>
                  </a:txBody>
                  <a:tcPr anchor="ctr"/>
                </a:tc>
                <a:extLst>
                  <a:ext uri="{0D108BD9-81ED-4DB2-BD59-A6C34878D82A}">
                    <a16:rowId xmlns:a16="http://schemas.microsoft.com/office/drawing/2014/main" val="489128145"/>
                  </a:ext>
                </a:extLst>
              </a:tr>
              <a:tr h="370840">
                <a:tc>
                  <a:txBody>
                    <a:bodyPr/>
                    <a:lstStyle/>
                    <a:p>
                      <a:pPr algn="ctr"/>
                      <a:r>
                        <a:rPr lang="en-US" sz="2000"/>
                        <a:t>Unit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mn-lt"/>
                          <a:ea typeface="+mn-ea"/>
                          <a:cs typeface="+mn-cs"/>
                        </a:rPr>
                        <a:t>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mn-lt"/>
                          <a:ea typeface="+mn-ea"/>
                          <a:cs typeface="+mn-cs"/>
                        </a:rPr>
                        <a:t>Online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Reading and Writing multiple-choice, and Extended Writing</a:t>
                      </a:r>
                    </a:p>
                  </a:txBody>
                  <a:tcPr/>
                </a:tc>
                <a:tc>
                  <a:txBody>
                    <a:bodyPr/>
                    <a:lstStyle/>
                    <a:p>
                      <a:pPr algn="ctr"/>
                      <a:r>
                        <a:rPr lang="en-US" sz="2000" b="1"/>
                        <a:t>Yes</a:t>
                      </a:r>
                    </a:p>
                  </a:txBody>
                  <a:tcPr anchor="ctr"/>
                </a:tc>
                <a:extLst>
                  <a:ext uri="{0D108BD9-81ED-4DB2-BD59-A6C34878D82A}">
                    <a16:rowId xmlns:a16="http://schemas.microsoft.com/office/drawing/2014/main" val="40227977"/>
                  </a:ext>
                </a:extLst>
              </a:tr>
              <a:tr h="370840">
                <a:tc>
                  <a:txBody>
                    <a:bodyPr/>
                    <a:lstStyle/>
                    <a:p>
                      <a:pPr algn="ctr"/>
                      <a:r>
                        <a:rPr lang="en-US" sz="2000"/>
                        <a:t>Unit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mn-lt"/>
                          <a:ea typeface="+mn-ea"/>
                          <a:cs typeface="+mn-cs"/>
                        </a:rPr>
                        <a:t>Small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mn-lt"/>
                          <a:ea typeface="+mn-ea"/>
                          <a:cs typeface="+mn-cs"/>
                        </a:rPr>
                        <a:t>Online</a:t>
                      </a:r>
                    </a:p>
                  </a:txBody>
                  <a:tcPr/>
                </a:tc>
                <a:tc>
                  <a:txBody>
                    <a:bodyPr/>
                    <a:lstStyle/>
                    <a:p>
                      <a:r>
                        <a:rPr lang="en-US" sz="2000"/>
                        <a:t>Speaking and Listening [and ORF for Grades 4– 5 only] online</a:t>
                      </a:r>
                    </a:p>
                  </a:txBody>
                  <a:tcPr/>
                </a:tc>
                <a:tc>
                  <a:txBody>
                    <a:bodyPr/>
                    <a:lstStyle/>
                    <a:p>
                      <a:pPr algn="ctr"/>
                      <a:r>
                        <a:rPr lang="en-US" sz="2000"/>
                        <a:t>No</a:t>
                      </a:r>
                    </a:p>
                  </a:txBody>
                  <a:tcPr anchor="ctr"/>
                </a:tc>
                <a:extLst>
                  <a:ext uri="{0D108BD9-81ED-4DB2-BD59-A6C34878D82A}">
                    <a16:rowId xmlns:a16="http://schemas.microsoft.com/office/drawing/2014/main" val="3290841091"/>
                  </a:ext>
                </a:extLst>
              </a:tr>
            </a:tbl>
          </a:graphicData>
        </a:graphic>
      </p:graphicFrame>
    </p:spTree>
    <p:custDataLst>
      <p:tags r:id="rId1"/>
    </p:custDataLst>
    <p:extLst>
      <p:ext uri="{BB962C8B-B14F-4D97-AF65-F5344CB8AC3E}">
        <p14:creationId xmlns:p14="http://schemas.microsoft.com/office/powerpoint/2010/main" val="147526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D298-8B4A-423D-940D-594BC457B648}"/>
              </a:ext>
            </a:extLst>
          </p:cNvPr>
          <p:cNvSpPr>
            <a:spLocks noGrp="1"/>
          </p:cNvSpPr>
          <p:nvPr>
            <p:ph type="title"/>
          </p:nvPr>
        </p:nvSpPr>
        <p:spPr>
          <a:noFill/>
        </p:spPr>
        <p:txBody>
          <a:bodyPr>
            <a:normAutofit/>
          </a:bodyPr>
          <a:lstStyle/>
          <a:p>
            <a:r>
              <a:rPr lang="en-US">
                <a:solidFill>
                  <a:srgbClr val="002060"/>
                </a:solidFill>
              </a:rPr>
              <a:t>Technology- Enhanced Items </a:t>
            </a:r>
            <a:br>
              <a:rPr lang="en-US">
                <a:solidFill>
                  <a:srgbClr val="002060"/>
                </a:solidFill>
              </a:rPr>
            </a:br>
            <a:r>
              <a:rPr lang="en-US">
                <a:solidFill>
                  <a:srgbClr val="002060"/>
                </a:solidFill>
              </a:rPr>
              <a:t>Grades 4 – 12 </a:t>
            </a:r>
          </a:p>
        </p:txBody>
      </p:sp>
      <p:pic>
        <p:nvPicPr>
          <p:cNvPr id="5" name="Picture 4" descr="Image of a technology -enhanced dropdown or in-line writing item">
            <a:extLst>
              <a:ext uri="{FF2B5EF4-FFF2-40B4-BE49-F238E27FC236}">
                <a16:creationId xmlns:a16="http://schemas.microsoft.com/office/drawing/2014/main" id="{C149AB44-CE2B-4826-90EB-1C86F68D2B9F}"/>
              </a:ext>
            </a:extLst>
          </p:cNvPr>
          <p:cNvPicPr>
            <a:picLocks noChangeAspect="1"/>
          </p:cNvPicPr>
          <p:nvPr/>
        </p:nvPicPr>
        <p:blipFill>
          <a:blip r:embed="rId3"/>
          <a:stretch>
            <a:fillRect/>
          </a:stretch>
        </p:blipFill>
        <p:spPr>
          <a:xfrm>
            <a:off x="450878" y="2470248"/>
            <a:ext cx="4816158" cy="2928310"/>
          </a:xfrm>
          <a:prstGeom prst="rect">
            <a:avLst/>
          </a:prstGeom>
          <a:ln>
            <a:solidFill>
              <a:schemeClr val="tx1"/>
            </a:solidFill>
          </a:ln>
        </p:spPr>
      </p:pic>
      <p:pic>
        <p:nvPicPr>
          <p:cNvPr id="8" name="Picture 7" descr="Image of a technology-enhanced drag-and-drop writing item">
            <a:extLst>
              <a:ext uri="{FF2B5EF4-FFF2-40B4-BE49-F238E27FC236}">
                <a16:creationId xmlns:a16="http://schemas.microsoft.com/office/drawing/2014/main" id="{AA5B9014-5364-4DED-9916-0F17F817C1D9}"/>
              </a:ext>
            </a:extLst>
          </p:cNvPr>
          <p:cNvPicPr>
            <a:picLocks noChangeAspect="1"/>
          </p:cNvPicPr>
          <p:nvPr/>
        </p:nvPicPr>
        <p:blipFill>
          <a:blip r:embed="rId4"/>
          <a:stretch>
            <a:fillRect/>
          </a:stretch>
        </p:blipFill>
        <p:spPr>
          <a:xfrm>
            <a:off x="5824982" y="3429000"/>
            <a:ext cx="5916140" cy="1248735"/>
          </a:xfrm>
          <a:prstGeom prst="rect">
            <a:avLst/>
          </a:prstGeom>
          <a:ln>
            <a:solidFill>
              <a:schemeClr val="tx1"/>
            </a:solidFill>
          </a:ln>
        </p:spPr>
      </p:pic>
    </p:spTree>
    <p:extLst>
      <p:ext uri="{BB962C8B-B14F-4D97-AF65-F5344CB8AC3E}">
        <p14:creationId xmlns:p14="http://schemas.microsoft.com/office/powerpoint/2010/main" val="130067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D298-8B4A-423D-940D-594BC457B648}"/>
              </a:ext>
            </a:extLst>
          </p:cNvPr>
          <p:cNvSpPr>
            <a:spLocks noGrp="1"/>
          </p:cNvSpPr>
          <p:nvPr>
            <p:ph type="title"/>
          </p:nvPr>
        </p:nvSpPr>
        <p:spPr>
          <a:noFill/>
        </p:spPr>
        <p:txBody>
          <a:bodyPr/>
          <a:lstStyle/>
          <a:p>
            <a:pPr algn="ctr"/>
            <a:r>
              <a:rPr lang="en-US">
                <a:solidFill>
                  <a:srgbClr val="002060"/>
                </a:solidFill>
              </a:rPr>
              <a:t>Reading Passages Titles vs. Sections</a:t>
            </a:r>
          </a:p>
        </p:txBody>
      </p:sp>
      <p:sp>
        <p:nvSpPr>
          <p:cNvPr id="3" name="Content Placeholder 2">
            <a:extLst>
              <a:ext uri="{FF2B5EF4-FFF2-40B4-BE49-F238E27FC236}">
                <a16:creationId xmlns:a16="http://schemas.microsoft.com/office/drawing/2014/main" id="{06087AD5-BD8E-4D2B-BC95-58D7E28DC84E}"/>
              </a:ext>
            </a:extLst>
          </p:cNvPr>
          <p:cNvSpPr>
            <a:spLocks noGrp="1"/>
          </p:cNvSpPr>
          <p:nvPr>
            <p:ph idx="1"/>
          </p:nvPr>
        </p:nvSpPr>
        <p:spPr/>
        <p:txBody>
          <a:bodyPr/>
          <a:lstStyle/>
          <a:p>
            <a:pPr marL="0" indent="0">
              <a:buNone/>
            </a:pPr>
            <a:r>
              <a:rPr lang="en-US"/>
              <a:t>Students might only see one section of the passage first but later there may be tabs. </a:t>
            </a:r>
          </a:p>
        </p:txBody>
      </p:sp>
      <p:pic>
        <p:nvPicPr>
          <p:cNvPr id="7" name="Picture 6" descr="Example of a Reading passage displaying the first section, or part, of the passage. Reading item is displayed in a split screen. ">
            <a:extLst>
              <a:ext uri="{FF2B5EF4-FFF2-40B4-BE49-F238E27FC236}">
                <a16:creationId xmlns:a16="http://schemas.microsoft.com/office/drawing/2014/main" id="{C6567507-1558-4CB0-B25F-DB475275152B}"/>
              </a:ext>
            </a:extLst>
          </p:cNvPr>
          <p:cNvPicPr>
            <a:picLocks noChangeAspect="1"/>
          </p:cNvPicPr>
          <p:nvPr/>
        </p:nvPicPr>
        <p:blipFill>
          <a:blip r:embed="rId3"/>
          <a:stretch>
            <a:fillRect/>
          </a:stretch>
        </p:blipFill>
        <p:spPr>
          <a:xfrm>
            <a:off x="279133" y="2695459"/>
            <a:ext cx="5816868" cy="3190687"/>
          </a:xfrm>
          <a:prstGeom prst="rect">
            <a:avLst/>
          </a:prstGeom>
          <a:ln w="12700">
            <a:solidFill>
              <a:schemeClr val="bg2">
                <a:lumMod val="50000"/>
              </a:schemeClr>
            </a:solidFill>
          </a:ln>
        </p:spPr>
      </p:pic>
      <p:pic>
        <p:nvPicPr>
          <p:cNvPr id="9" name="Picture 8" descr="Example of a Reading passage with the two tabs, part 1 and part 2 of the passage. Reading item is displayed in a split screen. ">
            <a:extLst>
              <a:ext uri="{FF2B5EF4-FFF2-40B4-BE49-F238E27FC236}">
                <a16:creationId xmlns:a16="http://schemas.microsoft.com/office/drawing/2014/main" id="{9E1073F7-3165-4195-8E11-7F4E04CD3E29}"/>
              </a:ext>
            </a:extLst>
          </p:cNvPr>
          <p:cNvPicPr>
            <a:picLocks noChangeAspect="1"/>
          </p:cNvPicPr>
          <p:nvPr/>
        </p:nvPicPr>
        <p:blipFill>
          <a:blip r:embed="rId4"/>
          <a:stretch>
            <a:fillRect/>
          </a:stretch>
        </p:blipFill>
        <p:spPr>
          <a:xfrm>
            <a:off x="6278306" y="2678763"/>
            <a:ext cx="5741176" cy="3224078"/>
          </a:xfrm>
          <a:prstGeom prst="rect">
            <a:avLst/>
          </a:prstGeom>
          <a:ln w="12700">
            <a:solidFill>
              <a:schemeClr val="bg2">
                <a:lumMod val="50000"/>
              </a:schemeClr>
            </a:solidFill>
          </a:ln>
        </p:spPr>
      </p:pic>
      <p:pic>
        <p:nvPicPr>
          <p:cNvPr id="5" name="Picture 4">
            <a:extLst>
              <a:ext uri="{FF2B5EF4-FFF2-40B4-BE49-F238E27FC236}">
                <a16:creationId xmlns:a16="http://schemas.microsoft.com/office/drawing/2014/main" id="{08468A9B-628D-43B2-ABD4-3B2CDB8E35BF}"/>
              </a:ext>
            </a:extLst>
          </p:cNvPr>
          <p:cNvPicPr>
            <a:picLocks noChangeAspect="1"/>
          </p:cNvPicPr>
          <p:nvPr/>
        </p:nvPicPr>
        <p:blipFill>
          <a:blip r:embed="rId5"/>
          <a:stretch>
            <a:fillRect/>
          </a:stretch>
        </p:blipFill>
        <p:spPr>
          <a:xfrm>
            <a:off x="7473373" y="2743395"/>
            <a:ext cx="1180472" cy="272985"/>
          </a:xfrm>
          <a:prstGeom prst="rect">
            <a:avLst/>
          </a:prstGeom>
        </p:spPr>
      </p:pic>
      <p:pic>
        <p:nvPicPr>
          <p:cNvPr id="6" name="Picture 5">
            <a:extLst>
              <a:ext uri="{FF2B5EF4-FFF2-40B4-BE49-F238E27FC236}">
                <a16:creationId xmlns:a16="http://schemas.microsoft.com/office/drawing/2014/main" id="{3D544239-EEC4-44CE-B28F-32DC35CE6283}"/>
              </a:ext>
            </a:extLst>
          </p:cNvPr>
          <p:cNvPicPr>
            <a:picLocks noChangeAspect="1"/>
          </p:cNvPicPr>
          <p:nvPr/>
        </p:nvPicPr>
        <p:blipFill>
          <a:blip r:embed="rId6"/>
          <a:stretch>
            <a:fillRect/>
          </a:stretch>
        </p:blipFill>
        <p:spPr>
          <a:xfrm>
            <a:off x="6316074" y="2743395"/>
            <a:ext cx="1182727" cy="274344"/>
          </a:xfrm>
          <a:prstGeom prst="rect">
            <a:avLst/>
          </a:prstGeom>
        </p:spPr>
      </p:pic>
    </p:spTree>
    <p:extLst>
      <p:ext uri="{BB962C8B-B14F-4D97-AF65-F5344CB8AC3E}">
        <p14:creationId xmlns:p14="http://schemas.microsoft.com/office/powerpoint/2010/main" val="89149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8CB6-32BB-45CC-A21D-6D1D1EC6241B}"/>
              </a:ext>
            </a:extLst>
          </p:cNvPr>
          <p:cNvSpPr>
            <a:spLocks noGrp="1"/>
          </p:cNvSpPr>
          <p:nvPr>
            <p:ph type="title"/>
          </p:nvPr>
        </p:nvSpPr>
        <p:spPr/>
        <p:txBody>
          <a:bodyPr>
            <a:normAutofit/>
          </a:bodyPr>
          <a:lstStyle/>
          <a:p>
            <a:pPr algn="ctr"/>
            <a:r>
              <a:rPr lang="en-US">
                <a:solidFill>
                  <a:srgbClr val="002060"/>
                </a:solidFill>
              </a:rPr>
              <a:t>Units 3 and 4 Grades 4 – 12 </a:t>
            </a:r>
            <a:br>
              <a:rPr lang="en-US">
                <a:solidFill>
                  <a:srgbClr val="002060"/>
                </a:solidFill>
              </a:rPr>
            </a:br>
            <a:r>
              <a:rPr lang="en-US">
                <a:solidFill>
                  <a:srgbClr val="002060"/>
                </a:solidFill>
              </a:rPr>
              <a:t>Precautions and Recommendations</a:t>
            </a:r>
          </a:p>
        </p:txBody>
      </p:sp>
      <p:sp>
        <p:nvSpPr>
          <p:cNvPr id="3" name="Content Placeholder 2">
            <a:extLst>
              <a:ext uri="{FF2B5EF4-FFF2-40B4-BE49-F238E27FC236}">
                <a16:creationId xmlns:a16="http://schemas.microsoft.com/office/drawing/2014/main" id="{8606716D-FDD0-484A-BF67-4A259DE15373}"/>
              </a:ext>
            </a:extLst>
          </p:cNvPr>
          <p:cNvSpPr>
            <a:spLocks noGrp="1"/>
          </p:cNvSpPr>
          <p:nvPr>
            <p:ph idx="1"/>
          </p:nvPr>
        </p:nvSpPr>
        <p:spPr>
          <a:xfrm>
            <a:off x="309995" y="1690688"/>
            <a:ext cx="10515600" cy="3910283"/>
          </a:xfrm>
        </p:spPr>
        <p:txBody>
          <a:bodyPr/>
          <a:lstStyle/>
          <a:p>
            <a:endParaRPr lang="en-US"/>
          </a:p>
          <a:p>
            <a:endParaRPr lang="en-US"/>
          </a:p>
        </p:txBody>
      </p:sp>
      <p:sp>
        <p:nvSpPr>
          <p:cNvPr id="4" name="TextBox 3">
            <a:extLst>
              <a:ext uri="{FF2B5EF4-FFF2-40B4-BE49-F238E27FC236}">
                <a16:creationId xmlns:a16="http://schemas.microsoft.com/office/drawing/2014/main" id="{6C162C24-D4DB-4C0A-8DCE-A52BD97B1C2A}"/>
              </a:ext>
            </a:extLst>
          </p:cNvPr>
          <p:cNvSpPr txBox="1"/>
          <p:nvPr/>
        </p:nvSpPr>
        <p:spPr>
          <a:xfrm>
            <a:off x="838200" y="2234726"/>
            <a:ext cx="358317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a:ea typeface="+mn-ea"/>
                <a:cs typeface="+mn-cs"/>
              </a:rPr>
              <a:t>Extended Writing Prompt Grades 4 – 12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Arial" panose="020B0604020202020204"/>
                <a:ea typeface="+mn-ea"/>
                <a:cs typeface="+mn-cs"/>
              </a:rPr>
              <a:t>Students will need to scroll not only for the Reading passage, but also under the text box to be able to see the checkbox and play the audio.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7" name="Picture 6" descr="Example of a Writing prompt for Grades 4 – 12  that includes the Reading passage displaying 2-tabs above the passage. Writing item is displayed in a split screen. ">
            <a:extLst>
              <a:ext uri="{FF2B5EF4-FFF2-40B4-BE49-F238E27FC236}">
                <a16:creationId xmlns:a16="http://schemas.microsoft.com/office/drawing/2014/main" id="{CAC1CB70-BCE6-B0CC-ABA8-2C106CCF911F}"/>
              </a:ext>
            </a:extLst>
          </p:cNvPr>
          <p:cNvPicPr>
            <a:picLocks noChangeAspect="1"/>
          </p:cNvPicPr>
          <p:nvPr/>
        </p:nvPicPr>
        <p:blipFill>
          <a:blip r:embed="rId3"/>
          <a:stretch>
            <a:fillRect/>
          </a:stretch>
        </p:blipFill>
        <p:spPr>
          <a:xfrm>
            <a:off x="4712877" y="1828800"/>
            <a:ext cx="5916013" cy="4733925"/>
          </a:xfrm>
          <a:prstGeom prst="rect">
            <a:avLst/>
          </a:prstGeom>
        </p:spPr>
      </p:pic>
      <p:pic>
        <p:nvPicPr>
          <p:cNvPr id="9" name="Picture 8" descr="Image of the text-to-Speech accessibility tool included in this Extended Writing item">
            <a:extLst>
              <a:ext uri="{FF2B5EF4-FFF2-40B4-BE49-F238E27FC236}">
                <a16:creationId xmlns:a16="http://schemas.microsoft.com/office/drawing/2014/main" id="{15BF795C-40EF-9B37-533B-97F80F8671AB}"/>
              </a:ext>
            </a:extLst>
          </p:cNvPr>
          <p:cNvPicPr>
            <a:picLocks noChangeAspect="1"/>
          </p:cNvPicPr>
          <p:nvPr/>
        </p:nvPicPr>
        <p:blipFill>
          <a:blip r:embed="rId4"/>
          <a:stretch>
            <a:fillRect/>
          </a:stretch>
        </p:blipFill>
        <p:spPr>
          <a:xfrm>
            <a:off x="10825595" y="2798068"/>
            <a:ext cx="366449" cy="1631058"/>
          </a:xfrm>
          <a:prstGeom prst="rect">
            <a:avLst/>
          </a:prstGeom>
        </p:spPr>
      </p:pic>
    </p:spTree>
    <p:extLst>
      <p:ext uri="{BB962C8B-B14F-4D97-AF65-F5344CB8AC3E}">
        <p14:creationId xmlns:p14="http://schemas.microsoft.com/office/powerpoint/2010/main" val="278381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4042132F-343D-4A6E-02D3-9B69C2B739B6}"/>
              </a:ext>
            </a:extLst>
          </p:cNvPr>
          <p:cNvGraphicFramePr>
            <a:graphicFrameLocks noGrp="1"/>
          </p:cNvGraphicFramePr>
          <p:nvPr/>
        </p:nvGraphicFramePr>
        <p:xfrm>
          <a:off x="192504" y="130115"/>
          <a:ext cx="11522063" cy="6597770"/>
        </p:xfrm>
        <a:graphic>
          <a:graphicData uri="http://schemas.openxmlformats.org/drawingml/2006/table">
            <a:tbl>
              <a:tblPr firstRow="1" bandRow="1"/>
              <a:tblGrid>
                <a:gridCol w="1529927">
                  <a:extLst>
                    <a:ext uri="{9D8B030D-6E8A-4147-A177-3AD203B41FA5}">
                      <a16:colId xmlns:a16="http://schemas.microsoft.com/office/drawing/2014/main" val="3496572747"/>
                    </a:ext>
                  </a:extLst>
                </a:gridCol>
                <a:gridCol w="2382252">
                  <a:extLst>
                    <a:ext uri="{9D8B030D-6E8A-4147-A177-3AD203B41FA5}">
                      <a16:colId xmlns:a16="http://schemas.microsoft.com/office/drawing/2014/main" val="2020577335"/>
                    </a:ext>
                  </a:extLst>
                </a:gridCol>
                <a:gridCol w="1347537">
                  <a:extLst>
                    <a:ext uri="{9D8B030D-6E8A-4147-A177-3AD203B41FA5}">
                      <a16:colId xmlns:a16="http://schemas.microsoft.com/office/drawing/2014/main" val="2892402950"/>
                    </a:ext>
                  </a:extLst>
                </a:gridCol>
                <a:gridCol w="1383632">
                  <a:extLst>
                    <a:ext uri="{9D8B030D-6E8A-4147-A177-3AD203B41FA5}">
                      <a16:colId xmlns:a16="http://schemas.microsoft.com/office/drawing/2014/main" val="813551958"/>
                    </a:ext>
                  </a:extLst>
                </a:gridCol>
                <a:gridCol w="1552073">
                  <a:extLst>
                    <a:ext uri="{9D8B030D-6E8A-4147-A177-3AD203B41FA5}">
                      <a16:colId xmlns:a16="http://schemas.microsoft.com/office/drawing/2014/main" val="3685208140"/>
                    </a:ext>
                  </a:extLst>
                </a:gridCol>
                <a:gridCol w="1588169">
                  <a:extLst>
                    <a:ext uri="{9D8B030D-6E8A-4147-A177-3AD203B41FA5}">
                      <a16:colId xmlns:a16="http://schemas.microsoft.com/office/drawing/2014/main" val="3092106026"/>
                    </a:ext>
                  </a:extLst>
                </a:gridCol>
                <a:gridCol w="1738473">
                  <a:extLst>
                    <a:ext uri="{9D8B030D-6E8A-4147-A177-3AD203B41FA5}">
                      <a16:colId xmlns:a16="http://schemas.microsoft.com/office/drawing/2014/main" val="4054917202"/>
                    </a:ext>
                  </a:extLst>
                </a:gridCol>
              </a:tblGrid>
              <a:tr h="1215523">
                <a:tc gridSpan="7">
                  <a:txBody>
                    <a:bodyPr/>
                    <a:lstStyle/>
                    <a:p>
                      <a:pPr marL="0" marR="0" algn="ctr">
                        <a:spcBef>
                          <a:spcPts val="0"/>
                        </a:spcBef>
                        <a:spcAft>
                          <a:spcPts val="0"/>
                        </a:spcAft>
                      </a:pPr>
                      <a:r>
                        <a:rPr lang="en-US" sz="3200" b="1">
                          <a:solidFill>
                            <a:schemeClr val="bg1"/>
                          </a:solidFill>
                          <a:effectLst/>
                          <a:latin typeface="Roboto"/>
                          <a:cs typeface="Times New Roman"/>
                        </a:rPr>
                        <a:t>Spring 2023 AZELLA Reassessment </a:t>
                      </a:r>
                      <a:endParaRPr lang="en-US" sz="3200" b="1">
                        <a:solidFill>
                          <a:schemeClr val="bg1"/>
                        </a:solidFill>
                        <a:effectLst/>
                        <a:latin typeface="Roboto" panose="02000000000000000000" pitchFamily="2" charset="0"/>
                        <a:cs typeface="Times New Roman" panose="02020603050405020304" pitchFamily="18" charset="0"/>
                      </a:endParaRPr>
                    </a:p>
                    <a:p>
                      <a:pPr marL="0" marR="0" algn="ctr">
                        <a:spcBef>
                          <a:spcPts val="0"/>
                        </a:spcBef>
                        <a:spcAft>
                          <a:spcPts val="0"/>
                        </a:spcAft>
                      </a:pPr>
                      <a:r>
                        <a:rPr lang="en-US" sz="3200" b="1">
                          <a:solidFill>
                            <a:schemeClr val="bg1"/>
                          </a:solidFill>
                          <a:effectLst/>
                          <a:latin typeface="Roboto"/>
                          <a:cs typeface="Times New Roman"/>
                        </a:rPr>
                        <a:t>Estimated Test Administration Times in Minutes</a:t>
                      </a:r>
                      <a:endParaRPr lang="en-US" sz="3200">
                        <a:solidFill>
                          <a:schemeClr val="bg1"/>
                        </a:solidFill>
                        <a:effectLst/>
                        <a:latin typeface="Robot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hMerge="1">
                  <a:txBody>
                    <a:bodyPr/>
                    <a:lstStyle/>
                    <a:p>
                      <a:pPr marL="0" marR="0" algn="ctr">
                        <a:spcBef>
                          <a:spcPts val="0"/>
                        </a:spcBef>
                        <a:spcAft>
                          <a:spcPts val="0"/>
                        </a:spcAft>
                      </a:pPr>
                      <a:r>
                        <a:rPr lang="en-US" sz="3200" b="1">
                          <a:solidFill>
                            <a:schemeClr val="bg1"/>
                          </a:solidFill>
                          <a:effectLst/>
                          <a:latin typeface="Roboto"/>
                          <a:ea typeface="Calibri"/>
                          <a:cs typeface="Times New Roman"/>
                        </a:rPr>
                        <a:t>Spring 2023 AZELLA Reassessment </a:t>
                      </a:r>
                      <a:endParaRPr lang="en-US" sz="3200" b="1">
                        <a:solidFill>
                          <a:schemeClr val="bg1"/>
                        </a:solidFill>
                        <a:effectLst/>
                        <a:latin typeface="Roboto" panose="02000000000000000000" pitchFamily="2"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200" b="1">
                          <a:solidFill>
                            <a:schemeClr val="bg1"/>
                          </a:solidFill>
                          <a:effectLst/>
                          <a:latin typeface="Roboto"/>
                          <a:ea typeface="Calibri"/>
                          <a:cs typeface="Times New Roman"/>
                        </a:rPr>
                        <a:t>Estimated Test Administration Times in Minutes</a:t>
                      </a:r>
                      <a:endParaRPr lang="en-US" sz="3200">
                        <a:solidFill>
                          <a:schemeClr val="bg1"/>
                        </a:solidFill>
                        <a:effectLst/>
                        <a:latin typeface="Roboto"/>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12169"/>
                    </a:solidFill>
                  </a:tcPr>
                </a:tc>
                <a:tc hMerge="1">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12169"/>
                    </a:solidFill>
                  </a:tcPr>
                </a:tc>
                <a:tc hMerge="1">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12169"/>
                    </a:solidFill>
                  </a:tcPr>
                </a:tc>
                <a:tc hMerge="1">
                  <a:txBody>
                    <a:bodyPr/>
                    <a:lstStyle/>
                    <a:p>
                      <a:endParaRPr lang="en-US"/>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12169"/>
                    </a:solidFill>
                  </a:tcPr>
                </a:tc>
                <a:tc hMerge="1">
                  <a:txBody>
                    <a:bodyPr/>
                    <a:lstStyle/>
                    <a:p>
                      <a:endParaRPr lang="en-US"/>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hMerge="1">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2172144155"/>
                  </a:ext>
                </a:extLst>
              </a:tr>
              <a:tr h="627367">
                <a:tc rowSpan="7">
                  <a:txBody>
                    <a:bodyPr/>
                    <a:lstStyle/>
                    <a:p>
                      <a:pPr marL="0" marR="0" algn="ctr">
                        <a:spcBef>
                          <a:spcPts val="0"/>
                        </a:spcBef>
                        <a:spcAft>
                          <a:spcPts val="0"/>
                        </a:spcAft>
                      </a:pPr>
                      <a:endParaRPr lang="en-US" sz="2400" b="1">
                        <a:solidFill>
                          <a:srgbClr val="000000"/>
                        </a:solidFill>
                        <a:effectLst/>
                        <a:latin typeface="Roboto"/>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b="1">
                          <a:solidFill>
                            <a:srgbClr val="000000"/>
                          </a:solidFill>
                          <a:effectLst/>
                          <a:latin typeface="Roboto"/>
                          <a:ea typeface="Calibri"/>
                          <a:cs typeface="Times New Roman"/>
                        </a:rPr>
                        <a:t>Grade(s)</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b="1">
                          <a:solidFill>
                            <a:srgbClr val="000000"/>
                          </a:solidFill>
                          <a:effectLst/>
                          <a:latin typeface="Roboto"/>
                          <a:ea typeface="Calibri"/>
                          <a:cs typeface="Times New Roman"/>
                        </a:rPr>
                        <a:t>Unit 1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b="1">
                          <a:solidFill>
                            <a:srgbClr val="000000"/>
                          </a:solidFill>
                          <a:effectLst/>
                          <a:latin typeface="Roboto"/>
                          <a:ea typeface="Calibri"/>
                          <a:cs typeface="Times New Roman"/>
                        </a:rPr>
                        <a:t>Unit 2</a:t>
                      </a:r>
                      <a:endParaRPr lang="en-US" sz="2400" b="1">
                        <a:effectLst/>
                        <a:latin typeface="Roboto"/>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b="1">
                          <a:solidFill>
                            <a:srgbClr val="000000"/>
                          </a:solidFill>
                          <a:effectLst/>
                          <a:latin typeface="Roboto"/>
                          <a:ea typeface="Calibri"/>
                          <a:cs typeface="Times New Roman"/>
                        </a:rPr>
                        <a:t>Unit 3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b="1">
                          <a:solidFill>
                            <a:srgbClr val="000000"/>
                          </a:solidFill>
                          <a:effectLst/>
                          <a:latin typeface="Roboto"/>
                          <a:ea typeface="Calibri"/>
                          <a:cs typeface="Times New Roman"/>
                        </a:rPr>
                        <a:t>Unit 4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b="1">
                          <a:solidFill>
                            <a:srgbClr val="000000"/>
                          </a:solidFill>
                          <a:effectLst/>
                          <a:latin typeface="Roboto"/>
                          <a:ea typeface="Calibri"/>
                          <a:cs typeface="Times New Roman"/>
                        </a:rPr>
                        <a:t>Unit 5</a:t>
                      </a:r>
                      <a:endParaRPr lang="en-US" sz="2400" b="1">
                        <a:effectLst/>
                        <a:latin typeface="Roboto"/>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extLst>
                  <a:ext uri="{0D108BD9-81ED-4DB2-BD59-A6C34878D82A}">
                    <a16:rowId xmlns:a16="http://schemas.microsoft.com/office/drawing/2014/main" val="2396564571"/>
                  </a:ext>
                </a:extLst>
              </a:tr>
              <a:tr h="627367">
                <a:tc vMerge="1">
                  <a:txBody>
                    <a:bodyPr/>
                    <a:lstStyle/>
                    <a:p>
                      <a:pPr marL="0" marR="0" algn="l">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20000"/>
                      </a:srgbClr>
                    </a:solidFill>
                  </a:tcPr>
                </a:tc>
                <a:tc>
                  <a:txBody>
                    <a:bodyPr/>
                    <a:lstStyle/>
                    <a:p>
                      <a:pPr marL="0" marR="0" algn="l">
                        <a:spcBef>
                          <a:spcPts val="0"/>
                        </a:spcBef>
                        <a:spcAft>
                          <a:spcPts val="0"/>
                        </a:spcAft>
                      </a:pPr>
                      <a:endParaRPr lang="en-US" sz="1400">
                        <a:effectLst/>
                        <a:latin typeface="Roboto"/>
                        <a:ea typeface="Calibri"/>
                        <a:cs typeface="Times New Roman"/>
                      </a:endParaRPr>
                    </a:p>
                    <a:p>
                      <a:pPr marL="0" marR="0" algn="l">
                        <a:spcBef>
                          <a:spcPts val="0"/>
                        </a:spcBef>
                        <a:spcAft>
                          <a:spcPts val="0"/>
                        </a:spcAft>
                      </a:pPr>
                      <a:r>
                        <a:rPr lang="en-US" sz="2400">
                          <a:effectLst/>
                          <a:latin typeface="Roboto"/>
                          <a:ea typeface="Calibri"/>
                          <a:cs typeface="Times New Roman"/>
                        </a:rPr>
                        <a:t>Kindergarten</a:t>
                      </a:r>
                    </a:p>
                    <a:p>
                      <a:pPr marL="0" marR="0" algn="l">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30 – 35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40 – 45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20 – 30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20 – 30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25</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20000"/>
                      </a:srgbClr>
                    </a:solidFill>
                  </a:tcPr>
                </a:tc>
                <a:extLst>
                  <a:ext uri="{0D108BD9-81ED-4DB2-BD59-A6C34878D82A}">
                    <a16:rowId xmlns:a16="http://schemas.microsoft.com/office/drawing/2014/main" val="3586292092"/>
                  </a:ext>
                </a:extLst>
              </a:tr>
              <a:tr h="313683">
                <a:tc vMerge="1">
                  <a:txBody>
                    <a:bodyPr/>
                    <a:lstStyle/>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l">
                        <a:spcBef>
                          <a:spcPts val="0"/>
                        </a:spcBef>
                        <a:spcAft>
                          <a:spcPts val="0"/>
                        </a:spcAft>
                      </a:pPr>
                      <a:endParaRPr lang="en-US" sz="1400">
                        <a:effectLst/>
                        <a:latin typeface="Roboto"/>
                        <a:ea typeface="Calibri"/>
                        <a:cs typeface="Times New Roman"/>
                      </a:endParaRPr>
                    </a:p>
                    <a:p>
                      <a:pPr marL="0" marR="0" algn="l">
                        <a:spcBef>
                          <a:spcPts val="0"/>
                        </a:spcBef>
                        <a:spcAft>
                          <a:spcPts val="0"/>
                        </a:spcAft>
                      </a:pPr>
                      <a:r>
                        <a:rPr lang="en-US" sz="2400">
                          <a:effectLst/>
                          <a:latin typeface="Roboto"/>
                          <a:ea typeface="Calibri"/>
                          <a:cs typeface="Times New Roman"/>
                        </a:rPr>
                        <a:t>Grade 1</a:t>
                      </a:r>
                    </a:p>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30 – 35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20 – 25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extLst>
                  <a:ext uri="{0D108BD9-81ED-4DB2-BD59-A6C34878D82A}">
                    <a16:rowId xmlns:a16="http://schemas.microsoft.com/office/drawing/2014/main" val="489128145"/>
                  </a:ext>
                </a:extLst>
              </a:tr>
              <a:tr h="313683">
                <a:tc vMerge="1">
                  <a:txBody>
                    <a:bodyPr/>
                    <a:lstStyle/>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20000"/>
                      </a:srgbClr>
                    </a:solidFill>
                  </a:tcPr>
                </a:tc>
                <a:tc>
                  <a:txBody>
                    <a:bodyPr/>
                    <a:lstStyle/>
                    <a:p>
                      <a:pPr marL="0" marR="0" algn="l">
                        <a:spcBef>
                          <a:spcPts val="0"/>
                        </a:spcBef>
                        <a:spcAft>
                          <a:spcPts val="0"/>
                        </a:spcAft>
                      </a:pPr>
                      <a:endParaRPr lang="en-US" sz="1400">
                        <a:effectLst/>
                        <a:latin typeface="Roboto"/>
                        <a:ea typeface="Calibri"/>
                        <a:cs typeface="Times New Roman"/>
                      </a:endParaRPr>
                    </a:p>
                    <a:p>
                      <a:pPr marL="0" marR="0" algn="l">
                        <a:spcBef>
                          <a:spcPts val="0"/>
                        </a:spcBef>
                        <a:spcAft>
                          <a:spcPts val="0"/>
                        </a:spcAft>
                      </a:pPr>
                      <a:r>
                        <a:rPr lang="en-US" sz="2400">
                          <a:effectLst/>
                          <a:latin typeface="Roboto"/>
                          <a:ea typeface="Calibri"/>
                          <a:cs typeface="Times New Roman"/>
                        </a:rPr>
                        <a:t>Grades 2 – 3</a:t>
                      </a:r>
                    </a:p>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30 – 35</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45 – 50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45 – 50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45 – 50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20000"/>
                      </a:srgbClr>
                    </a:solidFill>
                  </a:tcPr>
                </a:tc>
                <a:tc>
                  <a:txBody>
                    <a:bodyPr/>
                    <a:lstStyle/>
                    <a:p>
                      <a:pPr marL="0" marR="0" algn="ctr">
                        <a:spcBef>
                          <a:spcPts val="0"/>
                        </a:spcBef>
                        <a:spcAft>
                          <a:spcPts val="0"/>
                        </a:spcAft>
                      </a:pPr>
                      <a:r>
                        <a:rPr lang="en-US" sz="2400">
                          <a:effectLst/>
                          <a:latin typeface="Roboto"/>
                          <a:ea typeface="Calibri"/>
                          <a:cs typeface="Times New Roman"/>
                        </a:rPr>
                        <a:t>25 – 30  </a:t>
                      </a: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20000"/>
                      </a:srgbClr>
                    </a:solidFill>
                  </a:tcPr>
                </a:tc>
                <a:extLst>
                  <a:ext uri="{0D108BD9-81ED-4DB2-BD59-A6C34878D82A}">
                    <a16:rowId xmlns:a16="http://schemas.microsoft.com/office/drawing/2014/main" val="40227977"/>
                  </a:ext>
                </a:extLst>
              </a:tr>
              <a:tr h="313683">
                <a:tc vMerge="1">
                  <a:txBody>
                    <a:bodyPr/>
                    <a:lstStyle/>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l">
                        <a:spcBef>
                          <a:spcPts val="0"/>
                        </a:spcBef>
                        <a:spcAft>
                          <a:spcPts val="0"/>
                        </a:spcAft>
                      </a:pPr>
                      <a:endParaRPr lang="en-US" sz="1400">
                        <a:effectLst/>
                        <a:latin typeface="Roboto"/>
                        <a:ea typeface="Calibri"/>
                        <a:cs typeface="Times New Roman"/>
                      </a:endParaRPr>
                    </a:p>
                    <a:p>
                      <a:pPr marL="0" marR="0" algn="l">
                        <a:spcBef>
                          <a:spcPts val="0"/>
                        </a:spcBef>
                        <a:spcAft>
                          <a:spcPts val="0"/>
                        </a:spcAft>
                      </a:pPr>
                      <a:r>
                        <a:rPr lang="en-US" sz="2400">
                          <a:effectLst/>
                          <a:latin typeface="Roboto"/>
                          <a:ea typeface="Calibri"/>
                          <a:cs typeface="Times New Roman"/>
                        </a:rPr>
                        <a:t>Grades 4 – 5</a:t>
                      </a:r>
                    </a:p>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20 – 30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dirty="0">
                          <a:effectLst/>
                          <a:latin typeface="Roboto"/>
                          <a:ea typeface="Calibri"/>
                          <a:cs typeface="Times New Roman"/>
                        </a:rPr>
                        <a:t>25 – 30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extLst>
                  <a:ext uri="{0D108BD9-81ED-4DB2-BD59-A6C34878D82A}">
                    <a16:rowId xmlns:a16="http://schemas.microsoft.com/office/drawing/2014/main" val="3290841091"/>
                  </a:ext>
                </a:extLst>
              </a:tr>
              <a:tr h="313683">
                <a:tc vMerge="1">
                  <a:txBody>
                    <a:bodyPr/>
                    <a:lstStyle/>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l">
                        <a:spcBef>
                          <a:spcPts val="0"/>
                        </a:spcBef>
                        <a:spcAft>
                          <a:spcPts val="0"/>
                        </a:spcAft>
                      </a:pPr>
                      <a:endParaRPr lang="en-US" sz="1400">
                        <a:effectLst/>
                        <a:latin typeface="Roboto"/>
                        <a:ea typeface="Calibri"/>
                        <a:cs typeface="Times New Roman"/>
                      </a:endParaRPr>
                    </a:p>
                    <a:p>
                      <a:pPr marL="0" marR="0" algn="l">
                        <a:spcBef>
                          <a:spcPts val="0"/>
                        </a:spcBef>
                        <a:spcAft>
                          <a:spcPts val="0"/>
                        </a:spcAft>
                      </a:pPr>
                      <a:r>
                        <a:rPr lang="en-US" sz="2400">
                          <a:effectLst/>
                          <a:latin typeface="Roboto"/>
                          <a:ea typeface="Calibri"/>
                          <a:cs typeface="Times New Roman"/>
                        </a:rPr>
                        <a:t>Grades 6 – 8</a:t>
                      </a:r>
                    </a:p>
                    <a:p>
                      <a:pPr marL="0" marR="0" algn="l">
                        <a:spcBef>
                          <a:spcPts val="0"/>
                        </a:spcBef>
                        <a:spcAft>
                          <a:spcPts val="0"/>
                        </a:spcAft>
                      </a:pPr>
                      <a:endParaRPr lang="en-US" sz="1400">
                        <a:effectLst/>
                        <a:latin typeface="Roboto"/>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20 – 30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dirty="0">
                          <a:effectLst/>
                          <a:latin typeface="Roboto"/>
                          <a:ea typeface="Calibri"/>
                          <a:cs typeface="Times New Roman"/>
                        </a:rPr>
                        <a:t>25 – 30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2169">
                        <a:tint val="40000"/>
                      </a:srgbClr>
                    </a:solidFill>
                  </a:tcPr>
                </a:tc>
                <a:extLst>
                  <a:ext uri="{0D108BD9-81ED-4DB2-BD59-A6C34878D82A}">
                    <a16:rowId xmlns:a16="http://schemas.microsoft.com/office/drawing/2014/main" val="2134695940"/>
                  </a:ext>
                </a:extLst>
              </a:tr>
              <a:tr h="313683">
                <a:tc vMerge="1">
                  <a:txBody>
                    <a:bodyPr/>
                    <a:lstStyle/>
                    <a:p>
                      <a:pPr marL="0" marR="0" algn="l">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l">
                        <a:spcBef>
                          <a:spcPts val="0"/>
                        </a:spcBef>
                        <a:spcAft>
                          <a:spcPts val="0"/>
                        </a:spcAft>
                      </a:pPr>
                      <a:endParaRPr lang="en-US" sz="1400">
                        <a:effectLst/>
                        <a:latin typeface="Roboto"/>
                        <a:ea typeface="Calibri"/>
                        <a:cs typeface="Times New Roman"/>
                      </a:endParaRPr>
                    </a:p>
                    <a:p>
                      <a:pPr marL="0" marR="0" algn="l">
                        <a:spcBef>
                          <a:spcPts val="0"/>
                        </a:spcBef>
                        <a:spcAft>
                          <a:spcPts val="0"/>
                        </a:spcAft>
                      </a:pPr>
                      <a:r>
                        <a:rPr lang="en-US" sz="2400">
                          <a:effectLst/>
                          <a:latin typeface="Roboto"/>
                          <a:ea typeface="Calibri"/>
                          <a:cs typeface="Times New Roman"/>
                        </a:rPr>
                        <a:t>Grades 9 – 12 </a:t>
                      </a:r>
                    </a:p>
                    <a:p>
                      <a:pPr marL="0" marR="0" algn="l">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20 – 30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45 – 50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dirty="0">
                          <a:effectLst/>
                          <a:latin typeface="Roboto"/>
                          <a:ea typeface="Calibri"/>
                          <a:cs typeface="Times New Roman"/>
                        </a:rPr>
                        <a:t>45 – 50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tc>
                  <a:txBody>
                    <a:bodyPr/>
                    <a:lstStyle/>
                    <a:p>
                      <a:pPr marL="0" marR="0" algn="ctr">
                        <a:spcBef>
                          <a:spcPts val="0"/>
                        </a:spcBef>
                        <a:spcAft>
                          <a:spcPts val="0"/>
                        </a:spcAft>
                      </a:pPr>
                      <a:r>
                        <a:rPr lang="en-US" sz="2400">
                          <a:effectLst/>
                          <a:latin typeface="Roboto"/>
                          <a:ea typeface="Calibri"/>
                          <a:cs typeface="Times New Roman"/>
                        </a:rPr>
                        <a:t>25 – 30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12169">
                        <a:tint val="40000"/>
                      </a:srgbClr>
                    </a:solidFill>
                  </a:tcPr>
                </a:tc>
                <a:extLst>
                  <a:ext uri="{0D108BD9-81ED-4DB2-BD59-A6C34878D82A}">
                    <a16:rowId xmlns:a16="http://schemas.microsoft.com/office/drawing/2014/main" val="597714094"/>
                  </a:ext>
                </a:extLst>
              </a:tr>
            </a:tbl>
          </a:graphicData>
        </a:graphic>
      </p:graphicFrame>
      <p:sp>
        <p:nvSpPr>
          <p:cNvPr id="5" name="TextBox 4">
            <a:extLst>
              <a:ext uri="{FF2B5EF4-FFF2-40B4-BE49-F238E27FC236}">
                <a16:creationId xmlns:a16="http://schemas.microsoft.com/office/drawing/2014/main" id="{D2DEE8CB-48F9-C946-4D38-21D803BA5244}"/>
              </a:ext>
            </a:extLst>
          </p:cNvPr>
          <p:cNvSpPr txBox="1"/>
          <p:nvPr/>
        </p:nvSpPr>
        <p:spPr>
          <a:xfrm rot="16200000">
            <a:off x="-1940324" y="1938091"/>
            <a:ext cx="56428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9600" b="0" i="0" u="none" strike="noStrike" kern="1200" cap="none" spc="0" normalizeH="0" baseline="0" noProof="0">
                <a:ln>
                  <a:noFill/>
                </a:ln>
                <a:solidFill>
                  <a:srgbClr val="E7E6E6">
                    <a:lumMod val="50000"/>
                  </a:srgbClr>
                </a:solidFill>
                <a:effectLst/>
                <a:uLnTx/>
                <a:uFillTx/>
                <a:latin typeface="Calibri Light" panose="020F0302020204030204" pitchFamily="34" charset="0"/>
                <a:ea typeface="+mn-ea"/>
                <a:cs typeface="Calibri Light" panose="020F0302020204030204" pitchFamily="34" charset="0"/>
              </a:rPr>
              <a:t>DRAFT</a:t>
            </a:r>
          </a:p>
        </p:txBody>
      </p:sp>
    </p:spTree>
    <p:extLst>
      <p:ext uri="{BB962C8B-B14F-4D97-AF65-F5344CB8AC3E}">
        <p14:creationId xmlns:p14="http://schemas.microsoft.com/office/powerpoint/2010/main" val="411704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8E30A-1016-FF5C-2583-2A10A571BD0F}"/>
              </a:ext>
            </a:extLst>
          </p:cNvPr>
          <p:cNvSpPr txBox="1"/>
          <p:nvPr/>
        </p:nvSpPr>
        <p:spPr>
          <a:xfrm>
            <a:off x="0" y="177637"/>
            <a:ext cx="7378406"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a:ea typeface="+mn-ea"/>
                <a:cs typeface="Calibri Light"/>
              </a:rPr>
              <a:t>Two test forms –</a:t>
            </a:r>
            <a:r>
              <a:rPr kumimoji="0" lang="en-US" sz="3200" b="1" i="0" u="none" strike="noStrike" kern="1200" cap="none" spc="0" normalizeH="0" baseline="0" noProof="0">
                <a:ln>
                  <a:noFill/>
                </a:ln>
                <a:solidFill>
                  <a:prstClr val="white"/>
                </a:solidFill>
                <a:effectLst/>
                <a:uLnTx/>
                <a:uFillTx/>
                <a:latin typeface="Arial" panose="020B0604020202020204"/>
                <a:ea typeface="+mn-ea"/>
                <a:cs typeface="Calibri Light"/>
              </a:rPr>
              <a:t>Form A and Form B </a:t>
            </a:r>
            <a:endParaRPr kumimoji="0" lang="en-US" sz="3200" b="1" i="0" u="none" strike="noStrike" kern="1200" cap="none" spc="0" normalizeH="0" baseline="0" noProof="0">
              <a:ln>
                <a:noFill/>
              </a:ln>
              <a:solidFill>
                <a:prstClr val="white"/>
              </a:solidFill>
              <a:effectLst/>
              <a:uLnTx/>
              <a:uFillTx/>
              <a:latin typeface="Arial" panose="020B0604020202020204"/>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a:ea typeface="+mn-ea"/>
                <a:cs typeface="Calibri Light"/>
              </a:rPr>
              <a:t>for Grades 1 - 12</a:t>
            </a:r>
          </a:p>
        </p:txBody>
      </p:sp>
      <p:pic>
        <p:nvPicPr>
          <p:cNvPr id="6" name="Picture 5" descr="Cover of the Spring 2023 AZELLA Grade 1 Reassessment Student Test Book Form B">
            <a:extLst>
              <a:ext uri="{FF2B5EF4-FFF2-40B4-BE49-F238E27FC236}">
                <a16:creationId xmlns:a16="http://schemas.microsoft.com/office/drawing/2014/main" id="{2CF10A72-06A6-62C6-AD0B-B97BFD6FD59F}"/>
              </a:ext>
            </a:extLst>
          </p:cNvPr>
          <p:cNvPicPr>
            <a:picLocks noChangeAspect="1"/>
          </p:cNvPicPr>
          <p:nvPr/>
        </p:nvPicPr>
        <p:blipFill>
          <a:blip r:embed="rId4"/>
          <a:stretch>
            <a:fillRect/>
          </a:stretch>
        </p:blipFill>
        <p:spPr>
          <a:xfrm>
            <a:off x="3132601" y="2797097"/>
            <a:ext cx="2848656" cy="3512264"/>
          </a:xfrm>
          <a:prstGeom prst="rect">
            <a:avLst/>
          </a:prstGeom>
          <a:ln>
            <a:solidFill>
              <a:schemeClr val="tx1"/>
            </a:solidFill>
          </a:ln>
        </p:spPr>
      </p:pic>
      <p:pic>
        <p:nvPicPr>
          <p:cNvPr id="7" name="Picture 6" descr="Cover of the Spring 2023 AZELLA Grades 2 - 3 Reassessment, Extended Writing Student Test Book Form A">
            <a:extLst>
              <a:ext uri="{FF2B5EF4-FFF2-40B4-BE49-F238E27FC236}">
                <a16:creationId xmlns:a16="http://schemas.microsoft.com/office/drawing/2014/main" id="{917CF3CD-B93F-B9C4-9FFD-77152359A70F}"/>
              </a:ext>
            </a:extLst>
          </p:cNvPr>
          <p:cNvPicPr>
            <a:picLocks noChangeAspect="1"/>
          </p:cNvPicPr>
          <p:nvPr/>
        </p:nvPicPr>
        <p:blipFill>
          <a:blip r:embed="rId5"/>
          <a:stretch>
            <a:fillRect/>
          </a:stretch>
        </p:blipFill>
        <p:spPr>
          <a:xfrm>
            <a:off x="6734653" y="3511296"/>
            <a:ext cx="2490480" cy="3229060"/>
          </a:xfrm>
          <a:prstGeom prst="rect">
            <a:avLst/>
          </a:prstGeom>
          <a:ln>
            <a:solidFill>
              <a:schemeClr val="tx1"/>
            </a:solidFill>
          </a:ln>
        </p:spPr>
      </p:pic>
      <p:pic>
        <p:nvPicPr>
          <p:cNvPr id="8" name="Picture 7" descr="Cover of the Spring 2023 AZELLA Grades 2 - 3 Reassessment, Extended Writing Student Test Book Form B">
            <a:extLst>
              <a:ext uri="{FF2B5EF4-FFF2-40B4-BE49-F238E27FC236}">
                <a16:creationId xmlns:a16="http://schemas.microsoft.com/office/drawing/2014/main" id="{696EA493-C312-2E4E-AEC4-7614D4EB33B4}"/>
              </a:ext>
            </a:extLst>
          </p:cNvPr>
          <p:cNvPicPr>
            <a:picLocks noChangeAspect="1"/>
          </p:cNvPicPr>
          <p:nvPr/>
        </p:nvPicPr>
        <p:blipFill>
          <a:blip r:embed="rId6"/>
          <a:stretch>
            <a:fillRect/>
          </a:stretch>
        </p:blipFill>
        <p:spPr>
          <a:xfrm>
            <a:off x="9495506" y="3494860"/>
            <a:ext cx="2490480" cy="3245496"/>
          </a:xfrm>
          <a:prstGeom prst="rect">
            <a:avLst/>
          </a:prstGeom>
          <a:ln>
            <a:solidFill>
              <a:schemeClr val="tx1"/>
            </a:solidFill>
          </a:ln>
        </p:spPr>
      </p:pic>
      <p:pic>
        <p:nvPicPr>
          <p:cNvPr id="9" name="Picture 8" descr="Screenshot of the Spring 2023 AZELLA Reassessment, Grades 2 - 3, Form A, Unit 1, in TestNav">
            <a:extLst>
              <a:ext uri="{FF2B5EF4-FFF2-40B4-BE49-F238E27FC236}">
                <a16:creationId xmlns:a16="http://schemas.microsoft.com/office/drawing/2014/main" id="{40277CAF-085E-4335-E17C-C86523945839}"/>
              </a:ext>
            </a:extLst>
          </p:cNvPr>
          <p:cNvPicPr>
            <a:picLocks noChangeAspect="1"/>
          </p:cNvPicPr>
          <p:nvPr/>
        </p:nvPicPr>
        <p:blipFill>
          <a:blip r:embed="rId7"/>
          <a:stretch>
            <a:fillRect/>
          </a:stretch>
        </p:blipFill>
        <p:spPr>
          <a:xfrm>
            <a:off x="7376295" y="478193"/>
            <a:ext cx="4026861" cy="2868511"/>
          </a:xfrm>
          <a:prstGeom prst="rect">
            <a:avLst/>
          </a:prstGeom>
        </p:spPr>
      </p:pic>
      <p:pic>
        <p:nvPicPr>
          <p:cNvPr id="5" name="Picture 4" descr="Cover of the Spring 2023 AZELLA Grade 1 Reassessment Student Test Book Form A">
            <a:extLst>
              <a:ext uri="{FF2B5EF4-FFF2-40B4-BE49-F238E27FC236}">
                <a16:creationId xmlns:a16="http://schemas.microsoft.com/office/drawing/2014/main" id="{86CE9FA2-8883-71B7-B290-66412889AD1C}"/>
              </a:ext>
            </a:extLst>
          </p:cNvPr>
          <p:cNvPicPr>
            <a:picLocks noChangeAspect="1"/>
          </p:cNvPicPr>
          <p:nvPr/>
        </p:nvPicPr>
        <p:blipFill>
          <a:blip r:embed="rId8"/>
          <a:stretch>
            <a:fillRect/>
          </a:stretch>
        </p:blipFill>
        <p:spPr>
          <a:xfrm>
            <a:off x="243335" y="1475040"/>
            <a:ext cx="2777511" cy="3642568"/>
          </a:xfrm>
          <a:prstGeom prst="rect">
            <a:avLst/>
          </a:prstGeom>
          <a:ln>
            <a:solidFill>
              <a:sysClr val="windowText" lastClr="000000"/>
            </a:solidFill>
          </a:ln>
        </p:spPr>
      </p:pic>
    </p:spTree>
    <p:custDataLst>
      <p:tags r:id="rId1"/>
    </p:custDataLst>
    <p:extLst>
      <p:ext uri="{BB962C8B-B14F-4D97-AF65-F5344CB8AC3E}">
        <p14:creationId xmlns:p14="http://schemas.microsoft.com/office/powerpoint/2010/main" val="2475327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E Assessments AZELLA logo">
            <a:extLst>
              <a:ext uri="{FF2B5EF4-FFF2-40B4-BE49-F238E27FC236}">
                <a16:creationId xmlns:a16="http://schemas.microsoft.com/office/drawing/2014/main" id="{904B19B7-C649-FEC5-F354-75B620953416}"/>
              </a:ext>
            </a:extLst>
          </p:cNvPr>
          <p:cNvPicPr>
            <a:picLocks noChangeAspect="1"/>
          </p:cNvPicPr>
          <p:nvPr/>
        </p:nvPicPr>
        <p:blipFill>
          <a:blip r:embed="rId2"/>
          <a:stretch>
            <a:fillRect/>
          </a:stretch>
        </p:blipFill>
        <p:spPr>
          <a:xfrm>
            <a:off x="3990110" y="4830321"/>
            <a:ext cx="3919213" cy="1121192"/>
          </a:xfrm>
          <a:prstGeom prst="rect">
            <a:avLst/>
          </a:prstGeom>
        </p:spPr>
      </p:pic>
      <p:sp>
        <p:nvSpPr>
          <p:cNvPr id="5" name="TextBox 4">
            <a:extLst>
              <a:ext uri="{FF2B5EF4-FFF2-40B4-BE49-F238E27FC236}">
                <a16:creationId xmlns:a16="http://schemas.microsoft.com/office/drawing/2014/main" id="{838A1F14-D20B-14E7-4751-ACBA3D2A4AC1}"/>
              </a:ext>
            </a:extLst>
          </p:cNvPr>
          <p:cNvSpPr txBox="1"/>
          <p:nvPr/>
        </p:nvSpPr>
        <p:spPr>
          <a:xfrm>
            <a:off x="996612" y="2329851"/>
            <a:ext cx="3558373" cy="480131"/>
          </a:xfrm>
          <a:prstGeom prst="rect">
            <a:avLst/>
          </a:prstGeom>
          <a:noFill/>
        </p:spPr>
        <p:txBody>
          <a:bodyPr wrap="square" rtlCol="0">
            <a:spAutoFit/>
          </a:bodyPr>
          <a:lstStyle/>
          <a:p>
            <a:pPr>
              <a:lnSpc>
                <a:spcPct val="90000"/>
              </a:lnSpc>
              <a:spcBef>
                <a:spcPts val="1000"/>
              </a:spcBef>
            </a:pPr>
            <a:r>
              <a:rPr lang="en-US" sz="2800" dirty="0">
                <a:solidFill>
                  <a:schemeClr val="tx1">
                    <a:tint val="75000"/>
                  </a:schemeClr>
                </a:solidFill>
              </a:rPr>
              <a:t>New AZELLA Tests</a:t>
            </a:r>
          </a:p>
        </p:txBody>
      </p:sp>
      <p:sp>
        <p:nvSpPr>
          <p:cNvPr id="7" name="Title 6">
            <a:extLst>
              <a:ext uri="{FF2B5EF4-FFF2-40B4-BE49-F238E27FC236}">
                <a16:creationId xmlns:a16="http://schemas.microsoft.com/office/drawing/2014/main" id="{1ADF7CAE-5862-3735-0DEF-956DA214EBD4}"/>
              </a:ext>
            </a:extLst>
          </p:cNvPr>
          <p:cNvSpPr>
            <a:spLocks noGrp="1"/>
          </p:cNvSpPr>
          <p:nvPr>
            <p:ph type="ctrTitle"/>
          </p:nvPr>
        </p:nvSpPr>
        <p:spPr>
          <a:xfrm>
            <a:off x="996612" y="2684477"/>
            <a:ext cx="10058400" cy="1686188"/>
          </a:xfrm>
        </p:spPr>
        <p:txBody>
          <a:bodyPr>
            <a:normAutofit fontScale="90000"/>
          </a:bodyPr>
          <a:lstStyle/>
          <a:p>
            <a:br>
              <a:rPr kumimoji="0" lang="en-US" sz="5400" b="0" i="0" u="none" strike="noStrike" kern="1200" cap="all" spc="-50" normalizeH="0" baseline="0" noProof="0" dirty="0">
                <a:ln>
                  <a:noFill/>
                </a:ln>
                <a:solidFill>
                  <a:srgbClr val="ECEEF7"/>
                </a:solidFill>
                <a:effectLst/>
                <a:uLnTx/>
                <a:uFillTx/>
                <a:latin typeface="Raleway heavy"/>
                <a:ea typeface="+mj-ea"/>
                <a:cs typeface="+mj-cs"/>
              </a:rPr>
            </a:br>
            <a:br>
              <a:rPr kumimoji="0" lang="en-US" sz="5400" b="0" i="0" u="none" strike="noStrike" kern="1200" cap="all" spc="-50" normalizeH="0" baseline="0" noProof="0" dirty="0">
                <a:ln>
                  <a:noFill/>
                </a:ln>
                <a:solidFill>
                  <a:srgbClr val="012169"/>
                </a:solidFill>
                <a:effectLst/>
                <a:uLnTx/>
                <a:uFillTx/>
                <a:latin typeface="Raleway heavy"/>
                <a:ea typeface="+mj-ea"/>
                <a:cs typeface="+mj-cs"/>
              </a:rPr>
            </a:br>
            <a:r>
              <a:rPr kumimoji="0" lang="en-US" sz="5400" b="0" i="0" u="none" strike="noStrike" kern="1200" cap="all" spc="-50" normalizeH="0" baseline="0" noProof="0" dirty="0">
                <a:ln>
                  <a:noFill/>
                </a:ln>
                <a:solidFill>
                  <a:srgbClr val="012169"/>
                </a:solidFill>
                <a:effectLst/>
                <a:uLnTx/>
                <a:uFillTx/>
                <a:latin typeface="Raleway heavy"/>
                <a:ea typeface="+mj-ea"/>
                <a:cs typeface="+mj-cs"/>
              </a:rPr>
              <a:t>How to Use the New AZELLA Sample Tests</a:t>
            </a:r>
            <a:endParaRPr lang="en-US" dirty="0"/>
          </a:p>
        </p:txBody>
      </p:sp>
    </p:spTree>
    <p:extLst>
      <p:ext uri="{BB962C8B-B14F-4D97-AF65-F5344CB8AC3E}">
        <p14:creationId xmlns:p14="http://schemas.microsoft.com/office/powerpoint/2010/main" val="3344931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8578-B9F0-47E8-83FA-33A1150F7080}"/>
              </a:ext>
            </a:extLst>
          </p:cNvPr>
          <p:cNvSpPr>
            <a:spLocks noGrp="1"/>
          </p:cNvSpPr>
          <p:nvPr>
            <p:ph type="title"/>
          </p:nvPr>
        </p:nvSpPr>
        <p:spPr>
          <a:xfrm>
            <a:off x="1066800" y="881489"/>
            <a:ext cx="10058400" cy="587584"/>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kumimoji="0" lang="en-US" sz="2200" i="0" u="none" strike="noStrike" kern="1200" cap="none" spc="0" normalizeH="0" baseline="0" noProof="0" dirty="0">
                <a:ln>
                  <a:noFill/>
                </a:ln>
                <a:effectLst/>
                <a:uLnTx/>
                <a:uFillTx/>
                <a:latin typeface="Arial" panose="020B0604020202020204" pitchFamily="34" charset="0"/>
                <a:ea typeface="+mn-ea"/>
                <a:cs typeface="+mn-cs"/>
              </a:rPr>
              <a:t>Digital Kits and Online Sample Tests</a:t>
            </a:r>
            <a:endParaRPr lang="en-US" dirty="0"/>
          </a:p>
        </p:txBody>
      </p:sp>
      <p:sp>
        <p:nvSpPr>
          <p:cNvPr id="4" name="Content Placeholder 3">
            <a:extLst>
              <a:ext uri="{FF2B5EF4-FFF2-40B4-BE49-F238E27FC236}">
                <a16:creationId xmlns:a16="http://schemas.microsoft.com/office/drawing/2014/main" id="{8EBC0A88-157C-486D-BC7B-456F5A699AFC}"/>
              </a:ext>
            </a:extLst>
          </p:cNvPr>
          <p:cNvSpPr>
            <a:spLocks noGrp="1"/>
          </p:cNvSpPr>
          <p:nvPr>
            <p:ph sz="half" idx="2"/>
          </p:nvPr>
        </p:nvSpPr>
        <p:spPr>
          <a:xfrm>
            <a:off x="851676" y="1568487"/>
            <a:ext cx="4957599" cy="4504501"/>
          </a:xfrm>
        </p:spPr>
        <p:txBody>
          <a:bodyPr>
            <a:normAutofit/>
          </a:bodyPr>
          <a:lstStyle/>
          <a:p>
            <a:pPr marL="0" marR="0" lvl="0" indent="0" algn="l" defTabSz="914400" rtl="0" eaLnBrk="1" fontAlgn="auto" latinLnBrk="0" hangingPunct="1">
              <a:lnSpc>
                <a:spcPct val="100000"/>
              </a:lnSpc>
              <a:spcBef>
                <a:spcPts val="1200"/>
              </a:spcBef>
              <a:spcAft>
                <a:spcPts val="200"/>
              </a:spcAft>
              <a:buClrTx/>
              <a:buSzPct val="100000"/>
              <a:buFont typeface="Calibri" panose="020F0502020204030204" pitchFamily="34" charset="0"/>
              <a:buNone/>
              <a:tabLst/>
              <a:defRPr/>
            </a:pPr>
            <a:r>
              <a:rPr kumimoji="0" lang="en-US" sz="1700" b="1" i="0" u="none" strike="noStrike" kern="1200" cap="none" spc="0" normalizeH="0" baseline="0" noProof="0" dirty="0">
                <a:ln>
                  <a:noFill/>
                </a:ln>
                <a:solidFill>
                  <a:srgbClr val="012169"/>
                </a:solidFill>
                <a:effectLst/>
                <a:uLnTx/>
                <a:uFillTx/>
                <a:latin typeface="Raleway"/>
                <a:ea typeface="+mn-ea"/>
                <a:cs typeface="+mn-cs"/>
              </a:rPr>
              <a:t>Paper-and-pencil grades: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a:t>
            </a:r>
            <a:r>
              <a:rPr kumimoji="0" lang="en-US" b="0" i="0" u="none" strike="noStrike" kern="1200" cap="none" spc="0" normalizeH="0" baseline="0" noProof="0" dirty="0">
                <a:ln>
                  <a:noFill/>
                </a:ln>
                <a:solidFill>
                  <a:prstClr val="black"/>
                </a:solidFill>
                <a:effectLst/>
                <a:uLnTx/>
                <a:uFillTx/>
                <a:latin typeface="Times New Roman" panose="02020603050405020304"/>
                <a:ea typeface="+mn-ea"/>
                <a:cs typeface="+mn-cs"/>
              </a:rPr>
              <a:t> </a:t>
            </a:r>
            <a:r>
              <a:rPr lang="en-US" dirty="0">
                <a:latin typeface="Arial" panose="020B0604020202020204" pitchFamily="34" charset="0"/>
              </a:rPr>
              <a:t>PearsonAccess</a:t>
            </a:r>
            <a:r>
              <a:rPr lang="en-US" baseline="30000" dirty="0">
                <a:latin typeface="Arial" panose="020B0604020202020204" pitchFamily="34" charset="0"/>
              </a:rPr>
              <a:t>next</a:t>
            </a:r>
            <a:r>
              <a:rPr lang="en-US" dirty="0">
                <a:latin typeface="Arial" panose="020B0604020202020204" pitchFamily="34" charset="0"/>
              </a:rPr>
              <a:t> &gt;&gt; Support &gt;&gt; Documentation </a:t>
            </a:r>
          </a:p>
          <a:p>
            <a:pPr marL="0" indent="0">
              <a:buNone/>
            </a:pPr>
            <a:r>
              <a:rPr lang="en-US" b="1" dirty="0"/>
              <a:t>Kindergarten</a:t>
            </a:r>
          </a:p>
          <a:p>
            <a:pPr lvl="1">
              <a:buFont typeface="Arial" panose="020B0604020202020204" pitchFamily="34" charset="0"/>
              <a:buChar char="•"/>
            </a:pPr>
            <a:r>
              <a:rPr lang="en-US" dirty="0"/>
              <a:t>Student Test Book</a:t>
            </a:r>
          </a:p>
          <a:p>
            <a:pPr lvl="1">
              <a:buFont typeface="Arial" panose="020B0604020202020204" pitchFamily="34" charset="0"/>
              <a:buChar char="•"/>
            </a:pPr>
            <a:r>
              <a:rPr lang="en-US" dirty="0"/>
              <a:t>Unit 1 (Listening) Audio File  </a:t>
            </a:r>
          </a:p>
          <a:p>
            <a:pPr lvl="1">
              <a:buFont typeface="Arial" panose="020B0604020202020204" pitchFamily="34" charset="0"/>
              <a:buChar char="•"/>
            </a:pPr>
            <a:r>
              <a:rPr lang="en-US" dirty="0"/>
              <a:t>Teacher’s Edition</a:t>
            </a:r>
          </a:p>
          <a:p>
            <a:pPr marL="0" lvl="1" indent="0">
              <a:spcBef>
                <a:spcPts val="1200"/>
              </a:spcBef>
              <a:spcAft>
                <a:spcPts val="200"/>
              </a:spcAft>
              <a:buSzPct val="100000"/>
              <a:buNone/>
            </a:pPr>
            <a:r>
              <a:rPr lang="en-US" sz="1600" b="1" dirty="0"/>
              <a:t>Grade 1</a:t>
            </a:r>
          </a:p>
          <a:p>
            <a:pPr lvl="1">
              <a:buSzPct val="100000"/>
              <a:buFont typeface="Arial" panose="020B0604020202020204" pitchFamily="34" charset="0"/>
              <a:buChar char="•"/>
            </a:pPr>
            <a:r>
              <a:rPr lang="en-US" dirty="0"/>
              <a:t>Student Test Book</a:t>
            </a:r>
          </a:p>
          <a:p>
            <a:pPr lvl="1">
              <a:buSzPct val="100000"/>
              <a:buFont typeface="Arial" panose="020B0604020202020204" pitchFamily="34" charset="0"/>
              <a:buChar char="•"/>
            </a:pPr>
            <a:r>
              <a:rPr lang="en-US" dirty="0"/>
              <a:t>Unit 1 and Unit 4 Audio Files</a:t>
            </a:r>
          </a:p>
          <a:p>
            <a:pPr lvl="1">
              <a:buSzPct val="100000"/>
              <a:buFont typeface="Arial" panose="020B0604020202020204" pitchFamily="34" charset="0"/>
              <a:buChar char="•"/>
            </a:pPr>
            <a:r>
              <a:rPr lang="en-US" dirty="0"/>
              <a:t>Teacher’s Edition</a:t>
            </a:r>
          </a:p>
          <a:p>
            <a:pPr marL="0" lvl="1" indent="0">
              <a:spcBef>
                <a:spcPts val="1200"/>
              </a:spcBef>
              <a:spcAft>
                <a:spcPts val="200"/>
              </a:spcAft>
              <a:buSzPct val="100000"/>
              <a:buNone/>
            </a:pPr>
            <a:r>
              <a:rPr lang="en-US" sz="1600" b="1" dirty="0"/>
              <a:t>Grades 2 – 3  (Hybrid)</a:t>
            </a:r>
          </a:p>
          <a:p>
            <a:pPr lvl="1">
              <a:buSzPct val="100000"/>
              <a:buFont typeface="Arial" panose="020B0604020202020204" pitchFamily="34" charset="0"/>
              <a:buChar char="•"/>
            </a:pPr>
            <a:r>
              <a:rPr lang="en-US" dirty="0"/>
              <a:t>Extended Writing Student Test Book </a:t>
            </a:r>
          </a:p>
          <a:p>
            <a:pPr lvl="1">
              <a:buSzPct val="100000"/>
              <a:buFont typeface="Arial" panose="020B0604020202020204" pitchFamily="34" charset="0"/>
              <a:buChar char="•"/>
            </a:pPr>
            <a:r>
              <a:rPr lang="en-US" dirty="0"/>
              <a:t>Unit 4 (Extended Writing) Audio File</a:t>
            </a:r>
          </a:p>
          <a:p>
            <a:pPr lvl="1">
              <a:buSzPct val="100000"/>
              <a:buFont typeface="Arial" panose="020B0604020202020204" pitchFamily="34" charset="0"/>
              <a:buChar char="•"/>
            </a:pPr>
            <a:r>
              <a:rPr lang="en-US" dirty="0"/>
              <a:t>Teacher’s Edition </a:t>
            </a:r>
          </a:p>
        </p:txBody>
      </p:sp>
      <p:sp>
        <p:nvSpPr>
          <p:cNvPr id="6" name="Content Placeholder 5">
            <a:extLst>
              <a:ext uri="{FF2B5EF4-FFF2-40B4-BE49-F238E27FC236}">
                <a16:creationId xmlns:a16="http://schemas.microsoft.com/office/drawing/2014/main" id="{6A547425-0608-4724-B1DC-A4A17EAB0430}"/>
              </a:ext>
            </a:extLst>
          </p:cNvPr>
          <p:cNvSpPr>
            <a:spLocks noGrp="1"/>
          </p:cNvSpPr>
          <p:nvPr>
            <p:ph sz="quarter" idx="4"/>
          </p:nvPr>
        </p:nvSpPr>
        <p:spPr>
          <a:xfrm>
            <a:off x="6382727" y="1593268"/>
            <a:ext cx="4639736" cy="4243268"/>
          </a:xfrm>
        </p:spPr>
        <p:txBody>
          <a:bodyPr>
            <a:normAutofit/>
          </a:bodyPr>
          <a:lstStyle/>
          <a:p>
            <a:r>
              <a:rPr lang="en-US" sz="1800" b="1" dirty="0"/>
              <a:t>Online grades:</a:t>
            </a:r>
          </a:p>
          <a:p>
            <a:r>
              <a:rPr lang="en-US" b="1" dirty="0"/>
              <a:t>Grades 2 – 3</a:t>
            </a:r>
            <a:r>
              <a:rPr lang="en-US" dirty="0"/>
              <a:t>: Units 1, 2, 3, and 5</a:t>
            </a:r>
          </a:p>
          <a:p>
            <a:r>
              <a:rPr lang="en-US" b="1" dirty="0"/>
              <a:t>Grades 4 – 12</a:t>
            </a:r>
            <a:r>
              <a:rPr lang="en-US" dirty="0"/>
              <a:t>: Units 1 – 5 </a:t>
            </a:r>
          </a:p>
          <a:p>
            <a:r>
              <a:rPr lang="en-US" dirty="0">
                <a:hlinkClick r:id="rId3"/>
              </a:rPr>
              <a:t>https://az.testnav.com/client/index.html</a:t>
            </a:r>
            <a:r>
              <a:rPr lang="en-US" dirty="0"/>
              <a:t> </a:t>
            </a:r>
          </a:p>
        </p:txBody>
      </p:sp>
      <p:pic>
        <p:nvPicPr>
          <p:cNvPr id="9" name="Picture 8" descr="Arizona TestNav landing page">
            <a:extLst>
              <a:ext uri="{FF2B5EF4-FFF2-40B4-BE49-F238E27FC236}">
                <a16:creationId xmlns:a16="http://schemas.microsoft.com/office/drawing/2014/main" id="{321F8D5D-04C7-B5DC-C987-CF5435FB7E73}"/>
              </a:ext>
            </a:extLst>
          </p:cNvPr>
          <p:cNvPicPr>
            <a:picLocks noChangeAspect="1"/>
          </p:cNvPicPr>
          <p:nvPr/>
        </p:nvPicPr>
        <p:blipFill>
          <a:blip r:embed="rId4"/>
          <a:stretch>
            <a:fillRect/>
          </a:stretch>
        </p:blipFill>
        <p:spPr>
          <a:xfrm>
            <a:off x="7222613" y="3531966"/>
            <a:ext cx="3226398" cy="2304570"/>
          </a:xfrm>
          <a:prstGeom prst="rect">
            <a:avLst/>
          </a:prstGeom>
          <a:ln>
            <a:solidFill>
              <a:srgbClr val="012169"/>
            </a:solidFill>
          </a:ln>
        </p:spPr>
      </p:pic>
    </p:spTree>
    <p:extLst>
      <p:ext uri="{BB962C8B-B14F-4D97-AF65-F5344CB8AC3E}">
        <p14:creationId xmlns:p14="http://schemas.microsoft.com/office/powerpoint/2010/main" val="254046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normAutofit/>
          </a:bodyPr>
          <a:lstStyle/>
          <a:p>
            <a:r>
              <a:rPr kumimoji="0" lang="en-US" sz="2800" b="0" i="0" u="none" strike="noStrike" kern="1200" cap="all" spc="-50" normalizeH="0" baseline="0" noProof="0" dirty="0">
                <a:ln>
                  <a:noFill/>
                </a:ln>
                <a:solidFill>
                  <a:srgbClr val="012169"/>
                </a:solidFill>
                <a:effectLst/>
                <a:uLnTx/>
                <a:uFillTx/>
                <a:latin typeface="Raleway heavy"/>
                <a:ea typeface="+mj-ea"/>
                <a:cs typeface="+mj-cs"/>
              </a:rPr>
              <a:t>Friday focus: azella tests aligned to the 2019 </a:t>
            </a:r>
            <a:r>
              <a:rPr kumimoji="0" lang="en-US" sz="2800" b="0" i="0" u="none" strike="noStrike" kern="1200" cap="all" spc="-50" normalizeH="0" baseline="0" noProof="0" dirty="0" err="1">
                <a:ln>
                  <a:noFill/>
                </a:ln>
                <a:solidFill>
                  <a:srgbClr val="012169"/>
                </a:solidFill>
                <a:effectLst/>
                <a:uLnTx/>
                <a:uFillTx/>
                <a:latin typeface="Raleway heavy"/>
                <a:ea typeface="+mj-ea"/>
                <a:cs typeface="+mj-cs"/>
              </a:rPr>
              <a:t>elps</a:t>
            </a:r>
            <a:endParaRPr lang="en-US" dirty="0"/>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p:txBody>
          <a:bodyPr anchor="ctr">
            <a:normAutofit/>
          </a:bodyPr>
          <a:lstStyle/>
          <a:p>
            <a:pPr marL="91440" marR="0" lvl="0" indent="-91440" algn="l" defTabSz="914400" rtl="0" eaLnBrk="1" fontAlgn="auto" latinLnBrk="0" hangingPunct="1">
              <a:lnSpc>
                <a:spcPct val="100000"/>
              </a:lnSpc>
              <a:spcBef>
                <a:spcPts val="1200"/>
              </a:spcBef>
              <a:spcAft>
                <a:spcPts val="200"/>
              </a:spcAft>
              <a:buClrTx/>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12169"/>
                </a:solidFill>
                <a:effectLst/>
                <a:uLnTx/>
                <a:uFillTx/>
                <a:latin typeface="Raleway"/>
                <a:ea typeface="+mn-ea"/>
                <a:cs typeface="+mn-cs"/>
              </a:rPr>
              <a:t>The purpose of this webinar is to provide an overview of the new Arizona's English Language Proficiency (ELP) Assessment, AZELLA, aligned to the Arizona 2019 ELP Standards. </a:t>
            </a:r>
          </a:p>
          <a:p>
            <a:pPr marL="91440" marR="0" lvl="0" indent="-91440" algn="l" defTabSz="914400" rtl="0" eaLnBrk="1" fontAlgn="auto" latinLnBrk="0" hangingPunct="1">
              <a:lnSpc>
                <a:spcPct val="100000"/>
              </a:lnSpc>
              <a:spcBef>
                <a:spcPts val="1200"/>
              </a:spcBef>
              <a:spcAft>
                <a:spcPts val="200"/>
              </a:spcAft>
              <a:buClrTx/>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12169"/>
                </a:solidFill>
                <a:effectLst/>
                <a:uLnTx/>
                <a:uFillTx/>
                <a:latin typeface="Raleway"/>
                <a:ea typeface="+mn-ea"/>
                <a:cs typeface="+mn-cs"/>
              </a:rPr>
              <a:t>During this presentation, we will highlight the new test design, new item types, new Sample Tests, and the new Writing and Speaking rubrics. </a:t>
            </a:r>
            <a:endParaRPr lang="en-US" dirty="0"/>
          </a:p>
        </p:txBody>
      </p:sp>
    </p:spTree>
    <p:extLst>
      <p:ext uri="{BB962C8B-B14F-4D97-AF65-F5344CB8AC3E}">
        <p14:creationId xmlns:p14="http://schemas.microsoft.com/office/powerpoint/2010/main" val="611684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8578-B9F0-47E8-83FA-33A1150F7080}"/>
              </a:ext>
            </a:extLst>
          </p:cNvPr>
          <p:cNvSpPr>
            <a:spLocks noGrp="1"/>
          </p:cNvSpPr>
          <p:nvPr>
            <p:ph type="title"/>
          </p:nvPr>
        </p:nvSpPr>
        <p:spPr>
          <a:xfrm>
            <a:off x="1066800" y="1038243"/>
            <a:ext cx="10058400" cy="587584"/>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2200" i="0" u="none" strike="noStrike" kern="1200" cap="none" spc="0" normalizeH="0" baseline="0" noProof="0" dirty="0">
                <a:ln>
                  <a:noFill/>
                </a:ln>
                <a:effectLst/>
                <a:uLnTx/>
                <a:uFillTx/>
                <a:latin typeface="Arial" panose="020B0604020202020204" pitchFamily="34" charset="0"/>
                <a:ea typeface="+mn-ea"/>
                <a:cs typeface="+mn-cs"/>
              </a:rPr>
              <a:t>The New AZELLA Sample Tests help you give your students an opportunity to: </a:t>
            </a:r>
            <a:endParaRPr lang="en-US" dirty="0"/>
          </a:p>
        </p:txBody>
      </p:sp>
      <p:sp>
        <p:nvSpPr>
          <p:cNvPr id="4" name="Content Placeholder 3">
            <a:extLst>
              <a:ext uri="{FF2B5EF4-FFF2-40B4-BE49-F238E27FC236}">
                <a16:creationId xmlns:a16="http://schemas.microsoft.com/office/drawing/2014/main" id="{8EBC0A88-157C-486D-BC7B-456F5A699AFC}"/>
              </a:ext>
            </a:extLst>
          </p:cNvPr>
          <p:cNvSpPr>
            <a:spLocks noGrp="1"/>
          </p:cNvSpPr>
          <p:nvPr>
            <p:ph sz="half" idx="2"/>
          </p:nvPr>
        </p:nvSpPr>
        <p:spPr>
          <a:xfrm>
            <a:off x="1097280" y="2013358"/>
            <a:ext cx="4639736" cy="4073851"/>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practice following directions, finding page numbers, locating item numbers, and learning how to correctly bubble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rPr>
              <a:t>simulate the actual test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rPr>
              <a:t>assist students to feel comfortable when taking the actual AZELLA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rPr>
              <a:t>become familiar with the test design and item types (especially new item types) </a:t>
            </a:r>
          </a:p>
          <a:p>
            <a:endParaRPr lang="en-US" dirty="0"/>
          </a:p>
        </p:txBody>
      </p:sp>
      <p:sp>
        <p:nvSpPr>
          <p:cNvPr id="6" name="Content Placeholder 5">
            <a:extLst>
              <a:ext uri="{FF2B5EF4-FFF2-40B4-BE49-F238E27FC236}">
                <a16:creationId xmlns:a16="http://schemas.microsoft.com/office/drawing/2014/main" id="{6A547425-0608-4724-B1DC-A4A17EAB0430}"/>
              </a:ext>
            </a:extLst>
          </p:cNvPr>
          <p:cNvSpPr>
            <a:spLocks noGrp="1"/>
          </p:cNvSpPr>
          <p:nvPr>
            <p:ph sz="quarter" idx="4"/>
          </p:nvPr>
        </p:nvSpPr>
        <p:spPr>
          <a:xfrm>
            <a:off x="6515944" y="2147583"/>
            <a:ext cx="4639736" cy="3721512"/>
          </a:xfrm>
        </p:spPr>
        <p:txBody>
          <a:bodyPr>
            <a:normAutofit lnSpcReduction="10000"/>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00" b="1" i="0" u="none" strike="noStrike" kern="1200" cap="none" spc="0" normalizeH="0" baseline="0" noProof="0" dirty="0">
                <a:ln>
                  <a:noFill/>
                </a:ln>
                <a:solidFill>
                  <a:prstClr val="black"/>
                </a:solidFill>
                <a:effectLst/>
                <a:uLnTx/>
                <a:uFillTx/>
                <a:latin typeface="Arial" panose="020B0604020202020204"/>
                <a:ea typeface="+mn-ea"/>
                <a:cs typeface="+mn-cs"/>
              </a:rPr>
              <a:t>allow students to demonstrate their true English language proficiency when they take the test by removing construct-irrelevant constraints (e.g., online navigation)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rPr>
              <a:t>simplify, paraphrase, or explain directions and samples</a:t>
            </a:r>
            <a:endPar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900" b="1" i="0" u="none" strike="noStrike" kern="1200" cap="none" spc="0" normalizeH="0" baseline="0" noProof="0" dirty="0">
                <a:ln>
                  <a:noFill/>
                </a:ln>
                <a:solidFill>
                  <a:prstClr val="black"/>
                </a:solidFill>
                <a:effectLst/>
                <a:uLnTx/>
                <a:uFillTx/>
                <a:latin typeface="Arial" panose="020B0604020202020204"/>
                <a:ea typeface="+mn-ea"/>
                <a:cs typeface="+mn-cs"/>
              </a:rPr>
              <a:t>familiarize students with the expectations for open-ended questions (i.e., Writing and Speaking rubrics)</a:t>
            </a:r>
          </a:p>
          <a:p>
            <a:endParaRPr lang="en-US" dirty="0"/>
          </a:p>
        </p:txBody>
      </p:sp>
    </p:spTree>
    <p:extLst>
      <p:ext uri="{BB962C8B-B14F-4D97-AF65-F5344CB8AC3E}">
        <p14:creationId xmlns:p14="http://schemas.microsoft.com/office/powerpoint/2010/main" val="3527874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B5EE-B2FC-919F-73A7-65EC7E0CEE7D}"/>
              </a:ext>
            </a:extLst>
          </p:cNvPr>
          <p:cNvSpPr>
            <a:spLocks noGrp="1"/>
          </p:cNvSpPr>
          <p:nvPr>
            <p:ph type="title"/>
          </p:nvPr>
        </p:nvSpPr>
        <p:spPr/>
        <p:txBody>
          <a:bodyPr/>
          <a:lstStyle/>
          <a:p>
            <a:r>
              <a:rPr lang="en-US" dirty="0"/>
              <a:t>Friday focus: </a:t>
            </a:r>
            <a:r>
              <a:rPr kumimoji="0" lang="en-US" sz="2800" b="0" i="0" u="none" strike="noStrike" kern="1200" cap="all" spc="-50" normalizeH="0" baseline="0" noProof="0" dirty="0">
                <a:ln>
                  <a:noFill/>
                </a:ln>
                <a:solidFill>
                  <a:srgbClr val="012169"/>
                </a:solidFill>
                <a:effectLst/>
                <a:uLnTx/>
                <a:uFillTx/>
                <a:latin typeface="Raleway heavy"/>
                <a:ea typeface="+mj-ea"/>
                <a:cs typeface="+mj-cs"/>
              </a:rPr>
              <a:t>azella tests aligned to the 2019 </a:t>
            </a:r>
            <a:r>
              <a:rPr kumimoji="0" lang="en-US" sz="2800" b="0" i="0" u="none" strike="noStrike" kern="1200" cap="all" spc="-50" normalizeH="0" baseline="0" noProof="0" dirty="0" err="1">
                <a:ln>
                  <a:noFill/>
                </a:ln>
                <a:solidFill>
                  <a:srgbClr val="012169"/>
                </a:solidFill>
                <a:effectLst/>
                <a:uLnTx/>
                <a:uFillTx/>
                <a:latin typeface="Raleway heavy"/>
                <a:ea typeface="+mj-ea"/>
                <a:cs typeface="+mj-cs"/>
              </a:rPr>
              <a:t>elps</a:t>
            </a:r>
            <a:endParaRPr lang="en-US" dirty="0"/>
          </a:p>
        </p:txBody>
      </p:sp>
      <p:sp>
        <p:nvSpPr>
          <p:cNvPr id="3" name="Content Placeholder 2">
            <a:extLst>
              <a:ext uri="{FF2B5EF4-FFF2-40B4-BE49-F238E27FC236}">
                <a16:creationId xmlns:a16="http://schemas.microsoft.com/office/drawing/2014/main" id="{B65260AE-F56A-1F31-A3D6-60348DE7384F}"/>
              </a:ext>
            </a:extLst>
          </p:cNvPr>
          <p:cNvSpPr>
            <a:spLocks noGrp="1"/>
          </p:cNvSpPr>
          <p:nvPr>
            <p:ph idx="1"/>
          </p:nvPr>
        </p:nvSpPr>
        <p:spPr>
          <a:xfrm>
            <a:off x="1097280" y="1393903"/>
            <a:ext cx="10058400" cy="4204010"/>
          </a:xfrm>
        </p:spPr>
        <p:txBody>
          <a:bodyPr>
            <a:normAutofit/>
          </a:bodyPr>
          <a:lstStyle/>
          <a:p>
            <a:pPr algn="ctr"/>
            <a:endParaRPr lang="en-US" sz="4000" dirty="0"/>
          </a:p>
          <a:p>
            <a:pPr algn="ctr"/>
            <a:endParaRPr lang="en-US" sz="4000" dirty="0"/>
          </a:p>
          <a:p>
            <a:pPr algn="ctr"/>
            <a:r>
              <a:rPr lang="en-US" sz="5400" dirty="0"/>
              <a:t>QUESTIONS?</a:t>
            </a:r>
          </a:p>
        </p:txBody>
      </p:sp>
    </p:spTree>
    <p:extLst>
      <p:ext uri="{BB962C8B-B14F-4D97-AF65-F5344CB8AC3E}">
        <p14:creationId xmlns:p14="http://schemas.microsoft.com/office/powerpoint/2010/main" val="2978695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506F-801B-4055-A3AB-AAFC6D9C4A7C}"/>
              </a:ext>
            </a:extLst>
          </p:cNvPr>
          <p:cNvSpPr>
            <a:spLocks noGrp="1"/>
          </p:cNvSpPr>
          <p:nvPr>
            <p:ph type="title"/>
          </p:nvPr>
        </p:nvSpPr>
        <p:spPr>
          <a:xfrm>
            <a:off x="1274728" y="3697024"/>
            <a:ext cx="4386319" cy="1906821"/>
          </a:xfrm>
        </p:spPr>
        <p:txBody>
          <a:bodyPr>
            <a:normAutofit fontScale="90000"/>
          </a:bodyPr>
          <a:lstStyle/>
          <a:p>
            <a:pPr marL="0" marR="0" lvl="0" indent="0" defTabSz="914400" rtl="0" eaLnBrk="1" fontAlgn="base" latinLnBrk="0" hangingPunct="1">
              <a:lnSpc>
                <a:spcPct val="100000"/>
              </a:lnSpc>
              <a:spcBef>
                <a:spcPts val="1200"/>
              </a:spcBef>
              <a:spcAft>
                <a:spcPts val="200"/>
              </a:spcAft>
              <a:tabLst/>
              <a:defRPr/>
            </a:pPr>
            <a:r>
              <a:rPr kumimoji="0" lang="en-US" sz="2000" b="1" i="0" u="none" strike="noStrike" kern="1200" cap="none" spc="0" normalizeH="0" baseline="0" noProof="0" dirty="0">
                <a:ln>
                  <a:noFill/>
                </a:ln>
                <a:solidFill>
                  <a:srgbClr val="000000"/>
                </a:solidFill>
                <a:effectLst/>
                <a:uLnTx/>
                <a:uFillTx/>
                <a:latin typeface="Raleway" pitchFamily="2" charset="0"/>
                <a:ea typeface="+mn-ea"/>
                <a:cs typeface="+mn-cs"/>
              </a:rPr>
              <a:t>Gabriela Finn</a:t>
            </a:r>
            <a:br>
              <a:rPr kumimoji="0" lang="en-US" sz="2000" b="1" i="0" u="none" strike="noStrike" kern="1200" cap="none" spc="0" normalizeH="0" baseline="0" noProof="0" dirty="0">
                <a:ln>
                  <a:noFill/>
                </a:ln>
                <a:solidFill>
                  <a:srgbClr val="000000"/>
                </a:solidFill>
                <a:effectLst/>
                <a:uLnTx/>
                <a:uFillTx/>
                <a:latin typeface="Raleway" pitchFamily="2" charset="0"/>
                <a:ea typeface="+mn-ea"/>
                <a:cs typeface="+mn-cs"/>
              </a:rPr>
            </a:br>
            <a:r>
              <a:rPr kumimoji="0" lang="en-US" sz="2000" b="1" i="0" u="none" strike="noStrike" kern="1200" cap="none" spc="0" normalizeH="0" baseline="0" noProof="0" dirty="0">
                <a:ln>
                  <a:noFill/>
                </a:ln>
                <a:solidFill>
                  <a:srgbClr val="000000"/>
                </a:solidFill>
                <a:effectLst/>
                <a:uLnTx/>
                <a:uFillTx/>
                <a:latin typeface="Raleway" pitchFamily="2" charset="0"/>
                <a:ea typeface="+mn-ea"/>
                <a:cs typeface="+mn-cs"/>
              </a:rPr>
              <a:t>English Language Assessments Director </a:t>
            </a:r>
            <a:br>
              <a:rPr kumimoji="0" lang="en-US" sz="2000" b="1" i="0" u="none" strike="noStrike" kern="1200" cap="none" spc="0" normalizeH="0" baseline="0" noProof="0" dirty="0">
                <a:ln>
                  <a:noFill/>
                </a:ln>
                <a:solidFill>
                  <a:srgbClr val="000000"/>
                </a:solidFill>
                <a:effectLst/>
                <a:uLnTx/>
                <a:uFillTx/>
                <a:latin typeface="Raleway" pitchFamily="2" charset="0"/>
                <a:ea typeface="+mn-ea"/>
                <a:cs typeface="+mn-cs"/>
              </a:rPr>
            </a:br>
            <a:br>
              <a:rPr kumimoji="0" lang="en-US" sz="2000" b="1" i="0" u="none" strike="noStrike" kern="1200" cap="none" spc="0" normalizeH="0" baseline="0" noProof="0" dirty="0">
                <a:ln>
                  <a:noFill/>
                </a:ln>
                <a:solidFill>
                  <a:srgbClr val="000000"/>
                </a:solidFill>
                <a:effectLst/>
                <a:uLnTx/>
                <a:uFillTx/>
                <a:latin typeface="Raleway" pitchFamily="2" charset="0"/>
                <a:ea typeface="+mn-ea"/>
                <a:cs typeface="+mn-cs"/>
              </a:rPr>
            </a:br>
            <a:r>
              <a:rPr kumimoji="0" lang="en-US" sz="2000" b="1" i="0" u="none" strike="noStrike" kern="1200" cap="none" spc="0" normalizeH="0" baseline="0" noProof="0" dirty="0">
                <a:ln>
                  <a:noFill/>
                </a:ln>
                <a:solidFill>
                  <a:srgbClr val="000000"/>
                </a:solidFill>
                <a:effectLst/>
                <a:uLnTx/>
                <a:uFillTx/>
                <a:latin typeface="Raleway" pitchFamily="2" charset="0"/>
                <a:ea typeface="+mn-ea"/>
                <a:cs typeface="+mn-cs"/>
              </a:rPr>
              <a:t>AZELLA Inbox</a:t>
            </a:r>
            <a:b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br>
            <a:r>
              <a:rPr kumimoji="0" lang="en-US" sz="2000" b="0" i="0" u="sng" strike="noStrike" kern="1200" cap="none" spc="0" normalizeH="0" baseline="0" noProof="0" dirty="0">
                <a:ln>
                  <a:noFill/>
                </a:ln>
                <a:solidFill>
                  <a:srgbClr val="012169"/>
                </a:solidFill>
                <a:effectLst/>
                <a:uLnTx/>
                <a:uFillTx/>
                <a:latin typeface="Roboto" panose="02000000000000000000" pitchFamily="2" charset="0"/>
                <a:ea typeface="+mn-ea"/>
                <a:cs typeface="+mn-cs"/>
                <a:hlinkClick r:id="rId2"/>
              </a:rPr>
              <a:t>azella@azed.gov</a:t>
            </a:r>
            <a:b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br>
            <a:endParaRPr lang="en-US" dirty="0"/>
          </a:p>
        </p:txBody>
      </p:sp>
      <p:pic>
        <p:nvPicPr>
          <p:cNvPr id="9" name="Picture Placeholder 8">
            <a:extLst>
              <a:ext uri="{FF2B5EF4-FFF2-40B4-BE49-F238E27FC236}">
                <a16:creationId xmlns:a16="http://schemas.microsoft.com/office/drawing/2014/main" id="{140AA3E5-BF24-E4AF-51E3-0965DB29E916}"/>
              </a:ext>
            </a:extLst>
          </p:cNvPr>
          <p:cNvPicPr>
            <a:picLocks noGrp="1" noChangeAspect="1"/>
          </p:cNvPicPr>
          <p:nvPr>
            <p:ph type="pic" sz="quarter" idx="13"/>
          </p:nvPr>
        </p:nvPicPr>
        <p:blipFill>
          <a:blip r:embed="rId3"/>
          <a:srcRect l="20509" r="20509"/>
          <a:stretch>
            <a:fillRect/>
          </a:stretch>
        </p:blipFill>
        <p:spPr>
          <a:prstGeom prst="rect">
            <a:avLst/>
          </a:prstGeom>
        </p:spPr>
      </p:pic>
      <p:pic>
        <p:nvPicPr>
          <p:cNvPr id="8" name="Content Placeholder 7" descr="ADE Assessments AZELLA logo">
            <a:extLst>
              <a:ext uri="{FF2B5EF4-FFF2-40B4-BE49-F238E27FC236}">
                <a16:creationId xmlns:a16="http://schemas.microsoft.com/office/drawing/2014/main" id="{B9F7B112-2127-4067-6878-8D03DD3793FF}"/>
              </a:ext>
            </a:extLst>
          </p:cNvPr>
          <p:cNvPicPr>
            <a:picLocks noGrp="1" noChangeAspect="1"/>
          </p:cNvPicPr>
          <p:nvPr>
            <p:ph sz="half" idx="2"/>
          </p:nvPr>
        </p:nvPicPr>
        <p:blipFill>
          <a:blip r:embed="rId4"/>
          <a:stretch>
            <a:fillRect/>
          </a:stretch>
        </p:blipFill>
        <p:spPr>
          <a:xfrm>
            <a:off x="1195753" y="1052327"/>
            <a:ext cx="4386262" cy="1254804"/>
          </a:xfrm>
          <a:prstGeom prst="rect">
            <a:avLst/>
          </a:prstGeom>
        </p:spPr>
      </p:pic>
    </p:spTree>
    <p:extLst>
      <p:ext uri="{BB962C8B-B14F-4D97-AF65-F5344CB8AC3E}">
        <p14:creationId xmlns:p14="http://schemas.microsoft.com/office/powerpoint/2010/main" val="214782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normAutofit/>
          </a:bodyPr>
          <a:lstStyle/>
          <a:p>
            <a:r>
              <a:rPr kumimoji="0" lang="en-US" sz="2800" b="0" i="0" u="none" strike="noStrike" kern="1200" cap="all" spc="-50" normalizeH="0" baseline="0" noProof="0" dirty="0">
                <a:ln>
                  <a:noFill/>
                </a:ln>
                <a:solidFill>
                  <a:srgbClr val="012169"/>
                </a:solidFill>
                <a:effectLst/>
                <a:uLnTx/>
                <a:uFillTx/>
                <a:latin typeface="Raleway heavy"/>
                <a:ea typeface="+mj-ea"/>
                <a:cs typeface="+mj-cs"/>
              </a:rPr>
              <a:t>Friday focus: azella tests aligned to the 2019 </a:t>
            </a:r>
            <a:r>
              <a:rPr kumimoji="0" lang="en-US" sz="2800" b="0" i="0" u="none" strike="noStrike" kern="1200" cap="all" spc="-50" normalizeH="0" baseline="0" noProof="0" dirty="0" err="1">
                <a:ln>
                  <a:noFill/>
                </a:ln>
                <a:solidFill>
                  <a:srgbClr val="012169"/>
                </a:solidFill>
                <a:effectLst/>
                <a:uLnTx/>
                <a:uFillTx/>
                <a:latin typeface="Raleway heavy"/>
                <a:ea typeface="+mj-ea"/>
                <a:cs typeface="+mj-cs"/>
              </a:rPr>
              <a:t>elps</a:t>
            </a:r>
            <a:endParaRPr lang="en-US" dirty="0"/>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a:xfrm>
            <a:off x="1812022" y="2108201"/>
            <a:ext cx="9343658" cy="3760891"/>
          </a:xfrm>
        </p:spPr>
        <p:txBody>
          <a:bodyPr anchor="ctr">
            <a:normAutofit/>
          </a:bodyPr>
          <a:lstStyle/>
          <a:p>
            <a:pPr marL="457200" lvl="1" indent="-457200">
              <a:lnSpc>
                <a:spcPct val="90000"/>
              </a:lnSpc>
              <a:spcBef>
                <a:spcPts val="1200"/>
              </a:spcBef>
              <a:spcAft>
                <a:spcPts val="200"/>
              </a:spcAft>
              <a:buSzPct val="100000"/>
              <a:buFont typeface="Wingdings" panose="05000000000000000000" pitchFamily="2" charset="2"/>
              <a:buChar char="Ø"/>
              <a:tabLst>
                <a:tab pos="457200" algn="l"/>
              </a:tabLst>
            </a:pPr>
            <a:r>
              <a:rPr lang="en-US" sz="2600" dirty="0"/>
              <a:t>New AZELLA Tests Timeline</a:t>
            </a:r>
          </a:p>
          <a:p>
            <a:pPr marL="457200" lvl="1" indent="-457200">
              <a:lnSpc>
                <a:spcPct val="90000"/>
              </a:lnSpc>
              <a:spcBef>
                <a:spcPts val="1200"/>
              </a:spcBef>
              <a:spcAft>
                <a:spcPts val="200"/>
              </a:spcAft>
              <a:buSzPct val="100000"/>
              <a:buFont typeface="Wingdings" panose="05000000000000000000" pitchFamily="2" charset="2"/>
              <a:buChar char="Ø"/>
              <a:tabLst>
                <a:tab pos="457200" algn="l"/>
              </a:tabLst>
            </a:pPr>
            <a:r>
              <a:rPr lang="en-US" sz="2600" dirty="0"/>
              <a:t>Grade Configuration and Modes of Administration</a:t>
            </a:r>
          </a:p>
          <a:p>
            <a:pPr marL="457200" lvl="1" indent="-457200">
              <a:lnSpc>
                <a:spcPct val="90000"/>
              </a:lnSpc>
              <a:spcBef>
                <a:spcPts val="1200"/>
              </a:spcBef>
              <a:spcAft>
                <a:spcPts val="200"/>
              </a:spcAft>
              <a:buSzPct val="100000"/>
              <a:buFont typeface="Wingdings" panose="05000000000000000000" pitchFamily="2" charset="2"/>
              <a:buChar char="Ø"/>
              <a:tabLst>
                <a:tab pos="457200" algn="l"/>
              </a:tabLst>
            </a:pPr>
            <a:r>
              <a:rPr lang="en-US" sz="2600" dirty="0"/>
              <a:t>Test Design by Grade</a:t>
            </a:r>
          </a:p>
          <a:p>
            <a:pPr marL="822960" lvl="3" indent="-457200">
              <a:lnSpc>
                <a:spcPct val="90000"/>
              </a:lnSpc>
              <a:spcBef>
                <a:spcPts val="1200"/>
              </a:spcBef>
              <a:spcAft>
                <a:spcPts val="200"/>
              </a:spcAft>
              <a:buSzPct val="100000"/>
              <a:buFont typeface="Wingdings" panose="05000000000000000000" pitchFamily="2" charset="2"/>
              <a:buChar char="Ø"/>
              <a:tabLst>
                <a:tab pos="457200" algn="l"/>
              </a:tabLst>
            </a:pPr>
            <a:r>
              <a:rPr lang="en-US" sz="2200" dirty="0"/>
              <a:t>Test Units</a:t>
            </a:r>
          </a:p>
          <a:p>
            <a:pPr marL="822960" lvl="3" indent="-457200">
              <a:lnSpc>
                <a:spcPct val="90000"/>
              </a:lnSpc>
              <a:spcBef>
                <a:spcPts val="1200"/>
              </a:spcBef>
              <a:spcAft>
                <a:spcPts val="200"/>
              </a:spcAft>
              <a:buSzPct val="100000"/>
              <a:buFont typeface="Wingdings" panose="05000000000000000000" pitchFamily="2" charset="2"/>
              <a:buChar char="Ø"/>
              <a:tabLst>
                <a:tab pos="457200" algn="l"/>
              </a:tabLst>
            </a:pPr>
            <a:r>
              <a:rPr lang="en-US" sz="2200" dirty="0"/>
              <a:t>New Item Types</a:t>
            </a:r>
          </a:p>
          <a:p>
            <a:pPr marL="822960" lvl="3" indent="-457200">
              <a:lnSpc>
                <a:spcPct val="90000"/>
              </a:lnSpc>
              <a:spcBef>
                <a:spcPts val="1200"/>
              </a:spcBef>
              <a:spcAft>
                <a:spcPts val="200"/>
              </a:spcAft>
              <a:buSzPct val="100000"/>
              <a:buFont typeface="Wingdings" panose="05000000000000000000" pitchFamily="2" charset="2"/>
              <a:buChar char="Ø"/>
              <a:tabLst>
                <a:tab pos="457200" algn="l"/>
              </a:tabLst>
            </a:pPr>
            <a:r>
              <a:rPr lang="en-US" sz="2200" dirty="0"/>
              <a:t>Domains Assessed</a:t>
            </a:r>
          </a:p>
          <a:p>
            <a:pPr marL="457200" lvl="1" indent="-457200">
              <a:lnSpc>
                <a:spcPct val="90000"/>
              </a:lnSpc>
              <a:spcBef>
                <a:spcPts val="1200"/>
              </a:spcBef>
              <a:spcAft>
                <a:spcPts val="200"/>
              </a:spcAft>
              <a:buSzPct val="100000"/>
              <a:buFont typeface="Wingdings" panose="05000000000000000000" pitchFamily="2" charset="2"/>
              <a:buChar char="Ø"/>
              <a:tabLst>
                <a:tab pos="457200" algn="l"/>
              </a:tabLst>
            </a:pPr>
            <a:r>
              <a:rPr lang="en-US" sz="2600" dirty="0"/>
              <a:t>How to Use the New AZELLA Sample Tests </a:t>
            </a:r>
          </a:p>
          <a:p>
            <a:pPr marL="0" marR="0" lvl="0" indent="0" algn="l" defTabSz="914400" rtl="0" eaLnBrk="1" fontAlgn="auto" latinLnBrk="0" hangingPunct="1">
              <a:lnSpc>
                <a:spcPct val="100000"/>
              </a:lnSpc>
              <a:spcBef>
                <a:spcPts val="1200"/>
              </a:spcBef>
              <a:spcAft>
                <a:spcPts val="200"/>
              </a:spcAft>
              <a:buClrTx/>
              <a:buSzPct val="100000"/>
              <a:buNone/>
              <a:tabLst/>
              <a:defRPr/>
            </a:pPr>
            <a:endParaRPr lang="en-US" dirty="0"/>
          </a:p>
        </p:txBody>
      </p:sp>
    </p:spTree>
    <p:extLst>
      <p:ext uri="{BB962C8B-B14F-4D97-AF65-F5344CB8AC3E}">
        <p14:creationId xmlns:p14="http://schemas.microsoft.com/office/powerpoint/2010/main" val="32713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8CB6-32BB-45CC-A21D-6D1D1EC6241B}"/>
              </a:ext>
            </a:extLst>
          </p:cNvPr>
          <p:cNvSpPr>
            <a:spLocks noGrp="1"/>
          </p:cNvSpPr>
          <p:nvPr>
            <p:ph type="title"/>
          </p:nvPr>
        </p:nvSpPr>
        <p:spPr>
          <a:xfrm>
            <a:off x="838200" y="365126"/>
            <a:ext cx="10515600" cy="1256890"/>
          </a:xfrm>
        </p:spPr>
        <p:txBody>
          <a:bodyPr>
            <a:normAutofit/>
          </a:bodyPr>
          <a:lstStyle/>
          <a:p>
            <a:pPr algn="ctr"/>
            <a:r>
              <a:rPr kumimoji="0" lang="en-US" sz="3600" b="1" i="0" u="none" strike="noStrike" kern="1200" cap="none" spc="0" normalizeH="0" baseline="0" noProof="0">
                <a:ln>
                  <a:noFill/>
                </a:ln>
                <a:solidFill>
                  <a:srgbClr val="232B64"/>
                </a:solidFill>
                <a:effectLst/>
                <a:uLnTx/>
                <a:uFillTx/>
                <a:latin typeface="Arial" panose="020B0604020202020204"/>
                <a:ea typeface="+mj-ea"/>
                <a:cs typeface="+mj-cs"/>
              </a:rPr>
              <a:t>AZELLA aligned to the 2019 ELP Standards Timeline </a:t>
            </a:r>
            <a:endParaRPr lang="en-US" sz="4000">
              <a:solidFill>
                <a:srgbClr val="002060"/>
              </a:solidFill>
            </a:endParaRPr>
          </a:p>
        </p:txBody>
      </p:sp>
      <p:sp>
        <p:nvSpPr>
          <p:cNvPr id="3" name="Content Placeholder 2">
            <a:extLst>
              <a:ext uri="{FF2B5EF4-FFF2-40B4-BE49-F238E27FC236}">
                <a16:creationId xmlns:a16="http://schemas.microsoft.com/office/drawing/2014/main" id="{8606716D-FDD0-484A-BF67-4A259DE15373}"/>
              </a:ext>
            </a:extLst>
          </p:cNvPr>
          <p:cNvSpPr>
            <a:spLocks noGrp="1"/>
          </p:cNvSpPr>
          <p:nvPr>
            <p:ph idx="1"/>
          </p:nvPr>
        </p:nvSpPr>
        <p:spPr>
          <a:xfrm>
            <a:off x="309995" y="1690688"/>
            <a:ext cx="10515600" cy="3910283"/>
          </a:xfrm>
        </p:spPr>
        <p:txBody>
          <a:bodyPr/>
          <a:lstStyle/>
          <a:p>
            <a:endParaRPr lang="en-US"/>
          </a:p>
          <a:p>
            <a:endParaRPr lang="en-US"/>
          </a:p>
        </p:txBody>
      </p:sp>
      <p:graphicFrame>
        <p:nvGraphicFramePr>
          <p:cNvPr id="11" name="Content Placeholder 2" descr="Timeline of the AZELLA aligned to the 2019 ELP Standards. ">
            <a:extLst>
              <a:ext uri="{FF2B5EF4-FFF2-40B4-BE49-F238E27FC236}">
                <a16:creationId xmlns:a16="http://schemas.microsoft.com/office/drawing/2014/main" id="{FAD4F5B8-6879-8B33-58C6-28F935E42672}"/>
              </a:ext>
            </a:extLst>
          </p:cNvPr>
          <p:cNvGraphicFramePr/>
          <p:nvPr>
            <p:extLst>
              <p:ext uri="{D42A27DB-BD31-4B8C-83A1-F6EECF244321}">
                <p14:modId xmlns:p14="http://schemas.microsoft.com/office/powerpoint/2010/main" val="2927201857"/>
              </p:ext>
            </p:extLst>
          </p:nvPr>
        </p:nvGraphicFramePr>
        <p:xfrm>
          <a:off x="598025" y="1504708"/>
          <a:ext cx="10995949" cy="498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B393EE0-BB1D-23B3-6AEE-F0970611DD7D}"/>
              </a:ext>
            </a:extLst>
          </p:cNvPr>
          <p:cNvSpPr txBox="1"/>
          <p:nvPr/>
        </p:nvSpPr>
        <p:spPr>
          <a:xfrm>
            <a:off x="8892073" y="6204857"/>
            <a:ext cx="2071396" cy="369332"/>
          </a:xfrm>
          <a:prstGeom prst="rect">
            <a:avLst/>
          </a:prstGeom>
          <a:noFill/>
        </p:spPr>
        <p:txBody>
          <a:bodyPr wrap="square" rtlCol="0">
            <a:spAutoFit/>
          </a:bodyPr>
          <a:lstStyle/>
          <a:p>
            <a:r>
              <a:rPr lang="en-US" dirty="0"/>
              <a:t>*Exact dates TBD </a:t>
            </a:r>
          </a:p>
        </p:txBody>
      </p:sp>
    </p:spTree>
    <p:extLst>
      <p:ext uri="{BB962C8B-B14F-4D97-AF65-F5344CB8AC3E}">
        <p14:creationId xmlns:p14="http://schemas.microsoft.com/office/powerpoint/2010/main" val="226450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ctrTitle"/>
          </p:nvPr>
        </p:nvSpPr>
        <p:spPr/>
        <p:txBody>
          <a:bodyPr>
            <a:normAutofit/>
          </a:bodyPr>
          <a:lstStyle/>
          <a:p>
            <a:r>
              <a:rPr lang="en-US" sz="6000" dirty="0"/>
              <a:t>Grade Configuration and Modes of Administration</a:t>
            </a:r>
          </a:p>
        </p:txBody>
      </p:sp>
      <p:pic>
        <p:nvPicPr>
          <p:cNvPr id="4" name="Picture 3" descr="ADE Assessments AZELLA logo">
            <a:extLst>
              <a:ext uri="{FF2B5EF4-FFF2-40B4-BE49-F238E27FC236}">
                <a16:creationId xmlns:a16="http://schemas.microsoft.com/office/drawing/2014/main" id="{904B19B7-C649-FEC5-F354-75B620953416}"/>
              </a:ext>
            </a:extLst>
          </p:cNvPr>
          <p:cNvPicPr>
            <a:picLocks noChangeAspect="1"/>
          </p:cNvPicPr>
          <p:nvPr/>
        </p:nvPicPr>
        <p:blipFill>
          <a:blip r:embed="rId3"/>
          <a:stretch>
            <a:fillRect/>
          </a:stretch>
        </p:blipFill>
        <p:spPr>
          <a:xfrm>
            <a:off x="3990110" y="4830321"/>
            <a:ext cx="3919213" cy="1121192"/>
          </a:xfrm>
          <a:prstGeom prst="rect">
            <a:avLst/>
          </a:prstGeom>
        </p:spPr>
      </p:pic>
      <p:sp>
        <p:nvSpPr>
          <p:cNvPr id="5" name="TextBox 4">
            <a:extLst>
              <a:ext uri="{FF2B5EF4-FFF2-40B4-BE49-F238E27FC236}">
                <a16:creationId xmlns:a16="http://schemas.microsoft.com/office/drawing/2014/main" id="{838A1F14-D20B-14E7-4751-ACBA3D2A4AC1}"/>
              </a:ext>
            </a:extLst>
          </p:cNvPr>
          <p:cNvSpPr txBox="1"/>
          <p:nvPr/>
        </p:nvSpPr>
        <p:spPr>
          <a:xfrm>
            <a:off x="1173018" y="2078182"/>
            <a:ext cx="3558373" cy="480131"/>
          </a:xfrm>
          <a:prstGeom prst="rect">
            <a:avLst/>
          </a:prstGeom>
          <a:noFill/>
        </p:spPr>
        <p:txBody>
          <a:bodyPr wrap="square" rtlCol="0">
            <a:spAutoFit/>
          </a:bodyPr>
          <a:lstStyle/>
          <a:p>
            <a:pPr>
              <a:lnSpc>
                <a:spcPct val="90000"/>
              </a:lnSpc>
              <a:spcBef>
                <a:spcPts val="1000"/>
              </a:spcBef>
            </a:pPr>
            <a:r>
              <a:rPr lang="en-US" sz="2800" dirty="0">
                <a:solidFill>
                  <a:schemeClr val="tx1">
                    <a:tint val="75000"/>
                  </a:schemeClr>
                </a:solidFill>
              </a:rPr>
              <a:t>New AZELLA Tests</a:t>
            </a:r>
          </a:p>
        </p:txBody>
      </p:sp>
    </p:spTree>
    <p:extLst>
      <p:ext uri="{BB962C8B-B14F-4D97-AF65-F5344CB8AC3E}">
        <p14:creationId xmlns:p14="http://schemas.microsoft.com/office/powerpoint/2010/main" val="14184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683E3FA-23AD-6E95-C23A-9FE031E19421}"/>
              </a:ext>
            </a:extLst>
          </p:cNvPr>
          <p:cNvGraphicFramePr>
            <a:graphicFrameLocks noGrp="1"/>
          </p:cNvGraphicFramePr>
          <p:nvPr/>
        </p:nvGraphicFramePr>
        <p:xfrm>
          <a:off x="514905" y="76200"/>
          <a:ext cx="10791933" cy="6705600"/>
        </p:xfrm>
        <a:graphic>
          <a:graphicData uri="http://schemas.openxmlformats.org/drawingml/2006/table">
            <a:tbl>
              <a:tblPr firstRow="1" bandRow="1">
                <a:tableStyleId>{5C22544A-7EE6-4342-B048-85BDC9FD1C3A}</a:tableStyleId>
              </a:tblPr>
              <a:tblGrid>
                <a:gridCol w="3467753">
                  <a:extLst>
                    <a:ext uri="{9D8B030D-6E8A-4147-A177-3AD203B41FA5}">
                      <a16:colId xmlns:a16="http://schemas.microsoft.com/office/drawing/2014/main" val="2353677958"/>
                    </a:ext>
                  </a:extLst>
                </a:gridCol>
                <a:gridCol w="7324180">
                  <a:extLst>
                    <a:ext uri="{9D8B030D-6E8A-4147-A177-3AD203B41FA5}">
                      <a16:colId xmlns:a16="http://schemas.microsoft.com/office/drawing/2014/main" val="200623811"/>
                    </a:ext>
                  </a:extLst>
                </a:gridCol>
              </a:tblGrid>
              <a:tr h="566150">
                <a:tc>
                  <a:txBody>
                    <a:bodyPr/>
                    <a:lstStyle/>
                    <a:p>
                      <a:pPr algn="ctr"/>
                      <a:r>
                        <a:rPr lang="en-US" sz="3200"/>
                        <a:t>Grade(s)</a:t>
                      </a:r>
                    </a:p>
                  </a:txBody>
                  <a:tcPr anchor="ctr"/>
                </a:tc>
                <a:tc>
                  <a:txBody>
                    <a:bodyPr/>
                    <a:lstStyle/>
                    <a:p>
                      <a:pPr algn="ctr"/>
                      <a:r>
                        <a:rPr lang="en-US" sz="3200"/>
                        <a:t>Mode of Administration</a:t>
                      </a:r>
                    </a:p>
                  </a:txBody>
                  <a:tcPr anchor="ctr"/>
                </a:tc>
                <a:extLst>
                  <a:ext uri="{0D108BD9-81ED-4DB2-BD59-A6C34878D82A}">
                    <a16:rowId xmlns:a16="http://schemas.microsoft.com/office/drawing/2014/main" val="3163099256"/>
                  </a:ext>
                </a:extLst>
              </a:tr>
              <a:tr h="1162097">
                <a:tc>
                  <a:txBody>
                    <a:bodyPr/>
                    <a:lstStyle/>
                    <a:p>
                      <a:pPr algn="ctr"/>
                      <a:r>
                        <a:rPr lang="en-US" sz="2400"/>
                        <a:t>Kindergarten</a:t>
                      </a:r>
                    </a:p>
                  </a:txBody>
                  <a:tcPr anchor="ctr"/>
                </a:tc>
                <a:tc>
                  <a:txBody>
                    <a:bodyPr/>
                    <a:lstStyle/>
                    <a:p>
                      <a:pPr algn="l"/>
                      <a:endParaRPr lang="en-US" sz="1400"/>
                    </a:p>
                    <a:p>
                      <a:pPr algn="l"/>
                      <a:r>
                        <a:rPr lang="en-US" sz="2200"/>
                        <a:t>Paper and Pencil </a:t>
                      </a:r>
                    </a:p>
                    <a:p>
                      <a:pPr algn="l"/>
                      <a:r>
                        <a:rPr lang="en-US" sz="2200"/>
                        <a:t>Unit 5 (Speaking) administered on the phone</a:t>
                      </a:r>
                    </a:p>
                    <a:p>
                      <a:pPr algn="l"/>
                      <a:endParaRPr lang="en-US" sz="1400"/>
                    </a:p>
                  </a:txBody>
                  <a:tcPr anchor="ctr"/>
                </a:tc>
                <a:extLst>
                  <a:ext uri="{0D108BD9-81ED-4DB2-BD59-A6C34878D82A}">
                    <a16:rowId xmlns:a16="http://schemas.microsoft.com/office/drawing/2014/main" val="130502040"/>
                  </a:ext>
                </a:extLst>
              </a:tr>
              <a:tr h="1162097">
                <a:tc>
                  <a:txBody>
                    <a:bodyPr/>
                    <a:lstStyle/>
                    <a:p>
                      <a:pPr algn="ctr"/>
                      <a:r>
                        <a:rPr lang="en-US" sz="2400"/>
                        <a:t>Grade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Paper and Pencil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Unit 5 (Speaking) administered on the 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nchor="ctr"/>
                </a:tc>
                <a:extLst>
                  <a:ext uri="{0D108BD9-81ED-4DB2-BD59-A6C34878D82A}">
                    <a16:rowId xmlns:a16="http://schemas.microsoft.com/office/drawing/2014/main" val="271496138"/>
                  </a:ext>
                </a:extLst>
              </a:tr>
              <a:tr h="1162097">
                <a:tc>
                  <a:txBody>
                    <a:bodyPr/>
                    <a:lstStyle/>
                    <a:p>
                      <a:pPr algn="ctr"/>
                      <a:r>
                        <a:rPr lang="en-US" sz="2400"/>
                        <a:t>Grades 2 – 3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Units 1,2,3, and 5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Unit 4 (Extended Writing) on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nchor="ctr"/>
                </a:tc>
                <a:extLst>
                  <a:ext uri="{0D108BD9-81ED-4DB2-BD59-A6C34878D82A}">
                    <a16:rowId xmlns:a16="http://schemas.microsoft.com/office/drawing/2014/main" val="2875334042"/>
                  </a:ext>
                </a:extLst>
              </a:tr>
              <a:tr h="834326">
                <a:tc>
                  <a:txBody>
                    <a:bodyPr/>
                    <a:lstStyle/>
                    <a:p>
                      <a:pPr algn="ctr"/>
                      <a:r>
                        <a:rPr lang="en-US" sz="2400"/>
                        <a:t>Grades 4 – 5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100%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nchor="b"/>
                </a:tc>
                <a:extLst>
                  <a:ext uri="{0D108BD9-81ED-4DB2-BD59-A6C34878D82A}">
                    <a16:rowId xmlns:a16="http://schemas.microsoft.com/office/drawing/2014/main" val="1731044648"/>
                  </a:ext>
                </a:extLst>
              </a:tr>
              <a:tr h="834326">
                <a:tc>
                  <a:txBody>
                    <a:bodyPr/>
                    <a:lstStyle/>
                    <a:p>
                      <a:pPr algn="ctr"/>
                      <a:r>
                        <a:rPr lang="en-US" sz="2400"/>
                        <a:t>Grades 6 – 8 </a:t>
                      </a:r>
                    </a:p>
                  </a:txBody>
                  <a:tcPr anchor="ctr"/>
                </a:tc>
                <a:tc>
                  <a:txBody>
                    <a:bodyPr/>
                    <a:lstStyle/>
                    <a:p>
                      <a:pPr algn="l"/>
                      <a:endParaRPr lang="en-US" sz="1400"/>
                    </a:p>
                    <a:p>
                      <a:pPr algn="l"/>
                      <a:r>
                        <a:rPr lang="en-US" sz="2200"/>
                        <a:t>100% online</a:t>
                      </a:r>
                    </a:p>
                    <a:p>
                      <a:pPr algn="l"/>
                      <a:endParaRPr lang="en-US" sz="1400"/>
                    </a:p>
                  </a:txBody>
                  <a:tcPr anchor="b"/>
                </a:tc>
                <a:extLst>
                  <a:ext uri="{0D108BD9-81ED-4DB2-BD59-A6C34878D82A}">
                    <a16:rowId xmlns:a16="http://schemas.microsoft.com/office/drawing/2014/main" val="1598803567"/>
                  </a:ext>
                </a:extLst>
              </a:tr>
              <a:tr h="834326">
                <a:tc>
                  <a:txBody>
                    <a:bodyPr/>
                    <a:lstStyle/>
                    <a:p>
                      <a:pPr algn="ctr"/>
                      <a:r>
                        <a:rPr lang="en-US" sz="2400"/>
                        <a:t>Grades 9 – 12 </a:t>
                      </a:r>
                    </a:p>
                  </a:txBody>
                  <a:tcPr anchor="ctr"/>
                </a:tc>
                <a:tc>
                  <a:txBody>
                    <a:bodyPr/>
                    <a:lstStyle/>
                    <a:p>
                      <a:pPr algn="l"/>
                      <a:endParaRPr lang="en-US" sz="1400"/>
                    </a:p>
                    <a:p>
                      <a:pPr algn="l"/>
                      <a:r>
                        <a:rPr lang="en-US" sz="2200"/>
                        <a:t>100% online</a:t>
                      </a:r>
                    </a:p>
                    <a:p>
                      <a:pPr algn="l"/>
                      <a:endParaRPr lang="en-US" sz="1400"/>
                    </a:p>
                  </a:txBody>
                  <a:tcPr anchor="b"/>
                </a:tc>
                <a:extLst>
                  <a:ext uri="{0D108BD9-81ED-4DB2-BD59-A6C34878D82A}">
                    <a16:rowId xmlns:a16="http://schemas.microsoft.com/office/drawing/2014/main" val="1625135590"/>
                  </a:ext>
                </a:extLst>
              </a:tr>
            </a:tbl>
          </a:graphicData>
        </a:graphic>
      </p:graphicFrame>
    </p:spTree>
    <p:custDataLst>
      <p:tags r:id="rId1"/>
    </p:custDataLst>
    <p:extLst>
      <p:ext uri="{BB962C8B-B14F-4D97-AF65-F5344CB8AC3E}">
        <p14:creationId xmlns:p14="http://schemas.microsoft.com/office/powerpoint/2010/main" val="4902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ctrTitle"/>
          </p:nvPr>
        </p:nvSpPr>
        <p:spPr>
          <a:xfrm>
            <a:off x="920516" y="1645920"/>
            <a:ext cx="10058400" cy="3566160"/>
          </a:xfrm>
        </p:spPr>
        <p:txBody>
          <a:bodyPr anchor="t">
            <a:normAutofit/>
          </a:bodyPr>
          <a:lstStyle/>
          <a:p>
            <a:r>
              <a:rPr lang="en-US" sz="6000" dirty="0"/>
              <a:t>Test design by Grade</a:t>
            </a:r>
            <a:br>
              <a:rPr lang="en-US" sz="6000" dirty="0"/>
            </a:br>
            <a:r>
              <a:rPr lang="en-US" sz="6000" dirty="0"/>
              <a:t>	</a:t>
            </a:r>
            <a:br>
              <a:rPr lang="en-US" sz="3200" dirty="0"/>
            </a:br>
            <a:endParaRPr lang="en-US" sz="3200" dirty="0"/>
          </a:p>
        </p:txBody>
      </p:sp>
      <p:pic>
        <p:nvPicPr>
          <p:cNvPr id="4" name="Picture 3" descr="ADE Assessments AZELLA logo">
            <a:extLst>
              <a:ext uri="{FF2B5EF4-FFF2-40B4-BE49-F238E27FC236}">
                <a16:creationId xmlns:a16="http://schemas.microsoft.com/office/drawing/2014/main" id="{904B19B7-C649-FEC5-F354-75B620953416}"/>
              </a:ext>
            </a:extLst>
          </p:cNvPr>
          <p:cNvPicPr>
            <a:picLocks noChangeAspect="1"/>
          </p:cNvPicPr>
          <p:nvPr/>
        </p:nvPicPr>
        <p:blipFill>
          <a:blip r:embed="rId3"/>
          <a:stretch>
            <a:fillRect/>
          </a:stretch>
        </p:blipFill>
        <p:spPr>
          <a:xfrm>
            <a:off x="3990110" y="4830321"/>
            <a:ext cx="3919213" cy="1121192"/>
          </a:xfrm>
          <a:prstGeom prst="rect">
            <a:avLst/>
          </a:prstGeom>
        </p:spPr>
      </p:pic>
      <p:sp>
        <p:nvSpPr>
          <p:cNvPr id="5" name="TextBox 4">
            <a:extLst>
              <a:ext uri="{FF2B5EF4-FFF2-40B4-BE49-F238E27FC236}">
                <a16:creationId xmlns:a16="http://schemas.microsoft.com/office/drawing/2014/main" id="{838A1F14-D20B-14E7-4751-ACBA3D2A4AC1}"/>
              </a:ext>
            </a:extLst>
          </p:cNvPr>
          <p:cNvSpPr txBox="1"/>
          <p:nvPr/>
        </p:nvSpPr>
        <p:spPr>
          <a:xfrm>
            <a:off x="912959" y="1004391"/>
            <a:ext cx="3558373" cy="480131"/>
          </a:xfrm>
          <a:prstGeom prst="rect">
            <a:avLst/>
          </a:prstGeom>
          <a:noFill/>
        </p:spPr>
        <p:txBody>
          <a:bodyPr wrap="square" rtlCol="0">
            <a:spAutoFit/>
          </a:bodyPr>
          <a:lstStyle/>
          <a:p>
            <a:pPr>
              <a:lnSpc>
                <a:spcPct val="90000"/>
              </a:lnSpc>
              <a:spcBef>
                <a:spcPts val="1000"/>
              </a:spcBef>
            </a:pPr>
            <a:r>
              <a:rPr lang="en-US" sz="2800" dirty="0">
                <a:solidFill>
                  <a:schemeClr val="tx1">
                    <a:tint val="75000"/>
                  </a:schemeClr>
                </a:solidFill>
              </a:rPr>
              <a:t>New AZELLA Tests</a:t>
            </a:r>
          </a:p>
        </p:txBody>
      </p:sp>
      <p:sp>
        <p:nvSpPr>
          <p:cNvPr id="3" name="TextBox 2">
            <a:extLst>
              <a:ext uri="{FF2B5EF4-FFF2-40B4-BE49-F238E27FC236}">
                <a16:creationId xmlns:a16="http://schemas.microsoft.com/office/drawing/2014/main" id="{EEC516C0-DF18-3B83-08E8-650DBEC1130F}"/>
              </a:ext>
            </a:extLst>
          </p:cNvPr>
          <p:cNvSpPr txBox="1"/>
          <p:nvPr/>
        </p:nvSpPr>
        <p:spPr>
          <a:xfrm>
            <a:off x="1583076" y="2527728"/>
            <a:ext cx="5575177" cy="1938992"/>
          </a:xfrm>
          <a:prstGeom prst="rect">
            <a:avLst/>
          </a:prstGeom>
          <a:noFill/>
        </p:spPr>
        <p:txBody>
          <a:bodyPr wrap="square" rtlCol="0">
            <a:spAutoFit/>
          </a:bodyPr>
          <a:lstStyle/>
          <a:p>
            <a:pPr marL="571500" indent="-571500">
              <a:buFont typeface="Wingdings" panose="05000000000000000000" pitchFamily="2" charset="2"/>
              <a:buChar char="q"/>
            </a:pPr>
            <a:r>
              <a:rPr lang="en-US" sz="4000" dirty="0">
                <a:solidFill>
                  <a:srgbClr val="002060"/>
                </a:solidFill>
                <a:latin typeface="Calibri Light" panose="020F0302020204030204"/>
              </a:rPr>
              <a:t>Test Units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000" b="0" i="0" u="none" strike="noStrike" kern="1200" cap="none" spc="0" normalizeH="0" baseline="0" noProof="0" dirty="0">
                <a:ln>
                  <a:noFill/>
                </a:ln>
                <a:solidFill>
                  <a:srgbClr val="002060"/>
                </a:solidFill>
                <a:effectLst/>
                <a:uLnTx/>
                <a:uFillTx/>
                <a:latin typeface="Calibri Light" panose="020F0302020204030204"/>
                <a:ea typeface="+mn-ea"/>
                <a:cs typeface="+mn-cs"/>
              </a:rPr>
              <a:t>Domains Assessed</a:t>
            </a:r>
            <a:endParaRPr lang="en-US" sz="4000" dirty="0">
              <a:solidFill>
                <a:srgbClr val="002060"/>
              </a:solidFill>
              <a:latin typeface="Calibri Light" panose="020F0302020204030204"/>
            </a:endParaRPr>
          </a:p>
          <a:p>
            <a:pPr marL="571500" indent="-571500">
              <a:buFont typeface="Wingdings" panose="05000000000000000000" pitchFamily="2" charset="2"/>
              <a:buChar char="q"/>
            </a:pPr>
            <a:r>
              <a:rPr lang="en-US" sz="4000" dirty="0">
                <a:solidFill>
                  <a:srgbClr val="002060"/>
                </a:solidFill>
                <a:latin typeface="Calibri Light" panose="020F0302020204030204"/>
              </a:rPr>
              <a:t>Item Types</a:t>
            </a:r>
          </a:p>
        </p:txBody>
      </p:sp>
    </p:spTree>
    <p:extLst>
      <p:ext uri="{BB962C8B-B14F-4D97-AF65-F5344CB8AC3E}">
        <p14:creationId xmlns:p14="http://schemas.microsoft.com/office/powerpoint/2010/main" val="405882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descr="&#10;">
            <a:extLst>
              <a:ext uri="{FF2B5EF4-FFF2-40B4-BE49-F238E27FC236}">
                <a16:creationId xmlns:a16="http://schemas.microsoft.com/office/drawing/2014/main" id="{6174A187-0DDB-4965-AE78-EF373891E844}"/>
              </a:ext>
            </a:extLst>
          </p:cNvPr>
          <p:cNvSpPr txBox="1">
            <a:spLocks/>
          </p:cNvSpPr>
          <p:nvPr/>
        </p:nvSpPr>
        <p:spPr>
          <a:xfrm>
            <a:off x="839788" y="219300"/>
            <a:ext cx="10020933" cy="117390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Arial" panose="020B0604020202020204"/>
                <a:ea typeface="+mj-ea"/>
                <a:cs typeface="+mj-cs"/>
              </a:rPr>
              <a:t>Kindergarten and Grade 1</a:t>
            </a:r>
          </a:p>
        </p:txBody>
      </p:sp>
      <p:graphicFrame>
        <p:nvGraphicFramePr>
          <p:cNvPr id="2" name="Table 2">
            <a:extLst>
              <a:ext uri="{FF2B5EF4-FFF2-40B4-BE49-F238E27FC236}">
                <a16:creationId xmlns:a16="http://schemas.microsoft.com/office/drawing/2014/main" id="{D683E3FA-23AD-6E95-C23A-9FE031E19421}"/>
              </a:ext>
            </a:extLst>
          </p:cNvPr>
          <p:cNvGraphicFramePr>
            <a:graphicFrameLocks noGrp="1"/>
          </p:cNvGraphicFramePr>
          <p:nvPr/>
        </p:nvGraphicFramePr>
        <p:xfrm>
          <a:off x="546538" y="1547840"/>
          <a:ext cx="11358418" cy="4754880"/>
        </p:xfrm>
        <a:graphic>
          <a:graphicData uri="http://schemas.openxmlformats.org/drawingml/2006/table">
            <a:tbl>
              <a:tblPr firstRow="1" bandRow="1">
                <a:tableStyleId>{5C22544A-7EE6-4342-B048-85BDC9FD1C3A}</a:tableStyleId>
              </a:tblPr>
              <a:tblGrid>
                <a:gridCol w="2655845">
                  <a:extLst>
                    <a:ext uri="{9D8B030D-6E8A-4147-A177-3AD203B41FA5}">
                      <a16:colId xmlns:a16="http://schemas.microsoft.com/office/drawing/2014/main" val="2353677958"/>
                    </a:ext>
                  </a:extLst>
                </a:gridCol>
                <a:gridCol w="2034330">
                  <a:extLst>
                    <a:ext uri="{9D8B030D-6E8A-4147-A177-3AD203B41FA5}">
                      <a16:colId xmlns:a16="http://schemas.microsoft.com/office/drawing/2014/main" val="200623811"/>
                    </a:ext>
                  </a:extLst>
                </a:gridCol>
                <a:gridCol w="6668243">
                  <a:extLst>
                    <a:ext uri="{9D8B030D-6E8A-4147-A177-3AD203B41FA5}">
                      <a16:colId xmlns:a16="http://schemas.microsoft.com/office/drawing/2014/main" val="3405603094"/>
                    </a:ext>
                  </a:extLst>
                </a:gridCol>
              </a:tblGrid>
              <a:tr h="370840">
                <a:tc>
                  <a:txBody>
                    <a:bodyPr/>
                    <a:lstStyle/>
                    <a:p>
                      <a:pPr algn="ctr"/>
                      <a:r>
                        <a:rPr lang="en-US" sz="2000"/>
                        <a:t>Test Unit</a:t>
                      </a:r>
                    </a:p>
                  </a:txBody>
                  <a:tcPr anchor="ctr"/>
                </a:tc>
                <a:tc>
                  <a:txBody>
                    <a:bodyPr/>
                    <a:lstStyle/>
                    <a:p>
                      <a:pPr algn="ctr"/>
                      <a:r>
                        <a:rPr lang="en-US" sz="1800"/>
                        <a:t>Administration</a:t>
                      </a:r>
                    </a:p>
                  </a:txBody>
                  <a:tcPr anchor="ctr"/>
                </a:tc>
                <a:tc>
                  <a:txBody>
                    <a:bodyPr/>
                    <a:lstStyle/>
                    <a:p>
                      <a:pPr algn="ctr"/>
                      <a:r>
                        <a:rPr lang="en-US" sz="2000"/>
                        <a:t>Item Types and Domains </a:t>
                      </a:r>
                    </a:p>
                  </a:txBody>
                  <a:tcPr anchor="ctr"/>
                </a:tc>
                <a:extLst>
                  <a:ext uri="{0D108BD9-81ED-4DB2-BD59-A6C34878D82A}">
                    <a16:rowId xmlns:a16="http://schemas.microsoft.com/office/drawing/2014/main" val="3163099256"/>
                  </a:ext>
                </a:extLst>
              </a:tr>
              <a:tr h="370840">
                <a:tc>
                  <a:txBody>
                    <a:bodyPr/>
                    <a:lstStyle/>
                    <a:p>
                      <a:pPr algn="ctr"/>
                      <a:r>
                        <a:rPr lang="en-US" sz="2400"/>
                        <a:t>Unit 1</a:t>
                      </a:r>
                    </a:p>
                    <a:p>
                      <a:pPr algn="ctr"/>
                      <a:r>
                        <a:rPr lang="en-US" sz="2400"/>
                        <a:t>Listening</a:t>
                      </a:r>
                    </a:p>
                  </a:txBody>
                  <a:tcPr/>
                </a:tc>
                <a:tc>
                  <a:txBody>
                    <a:bodyPr/>
                    <a:lstStyle/>
                    <a:p>
                      <a:pPr algn="ctr"/>
                      <a:r>
                        <a:rPr lang="en-US" sz="2200"/>
                        <a:t>Group</a:t>
                      </a:r>
                    </a:p>
                  </a:txBody>
                  <a:tcPr anchor="ctr"/>
                </a:tc>
                <a:tc>
                  <a:txBody>
                    <a:bodyPr/>
                    <a:lstStyle/>
                    <a:p>
                      <a:pPr algn="l"/>
                      <a:r>
                        <a:rPr lang="en-US" sz="2000"/>
                        <a:t>Listening: multiple-choice questions</a:t>
                      </a:r>
                    </a:p>
                  </a:txBody>
                  <a:tcPr anchor="ctr"/>
                </a:tc>
                <a:extLst>
                  <a:ext uri="{0D108BD9-81ED-4DB2-BD59-A6C34878D82A}">
                    <a16:rowId xmlns:a16="http://schemas.microsoft.com/office/drawing/2014/main" val="130502040"/>
                  </a:ext>
                </a:extLst>
              </a:tr>
              <a:tr h="370840">
                <a:tc>
                  <a:txBody>
                    <a:bodyPr/>
                    <a:lstStyle/>
                    <a:p>
                      <a:pPr algn="ctr"/>
                      <a:r>
                        <a:rPr lang="en-US" sz="2400"/>
                        <a:t>Unit 2</a:t>
                      </a:r>
                    </a:p>
                    <a:p>
                      <a:pPr algn="ctr"/>
                      <a:r>
                        <a:rPr lang="en-US" sz="2400"/>
                        <a:t>Interactive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t>Group</a:t>
                      </a:r>
                    </a:p>
                  </a:txBody>
                  <a:tcPr anchor="ctr"/>
                </a:tc>
                <a:tc>
                  <a:txBody>
                    <a:bodyPr/>
                    <a:lstStyle/>
                    <a:p>
                      <a:pPr marL="342900" indent="-342900" algn="l">
                        <a:buFont typeface="Arial" panose="020B0604020202020204" pitchFamily="34" charset="0"/>
                        <a:buChar char="•"/>
                      </a:pPr>
                      <a:r>
                        <a:rPr lang="en-US" sz="2000"/>
                        <a:t>Reading and Writing multiple-choice questions </a:t>
                      </a:r>
                    </a:p>
                    <a:p>
                      <a:pPr marL="342900" indent="-342900" algn="l">
                        <a:buFont typeface="Arial" panose="020B0604020202020204" pitchFamily="34" charset="0"/>
                        <a:buChar char="•"/>
                      </a:pPr>
                      <a:r>
                        <a:rPr lang="en-US" sz="2000"/>
                        <a:t>Short-answer Writing items</a:t>
                      </a:r>
                    </a:p>
                  </a:txBody>
                  <a:tcPr anchor="ctr"/>
                </a:tc>
                <a:extLst>
                  <a:ext uri="{0D108BD9-81ED-4DB2-BD59-A6C34878D82A}">
                    <a16:rowId xmlns:a16="http://schemas.microsoft.com/office/drawing/2014/main" val="271496138"/>
                  </a:ext>
                </a:extLst>
              </a:tr>
              <a:tr h="370840">
                <a:tc>
                  <a:txBody>
                    <a:bodyPr/>
                    <a:lstStyle/>
                    <a:p>
                      <a:pPr algn="ctr"/>
                      <a:r>
                        <a:rPr lang="en-US" sz="2400"/>
                        <a:t>Unit 3</a:t>
                      </a:r>
                    </a:p>
                    <a:p>
                      <a:pPr algn="ctr"/>
                      <a:r>
                        <a:rPr lang="en-US" sz="2000">
                          <a:solidFill>
                            <a:srgbClr val="CC3300"/>
                          </a:solidFill>
                        </a:rPr>
                        <a:t>KG -Reading </a:t>
                      </a:r>
                    </a:p>
                    <a:p>
                      <a:pPr algn="ctr"/>
                      <a:r>
                        <a:rPr lang="en-US" sz="2000">
                          <a:solidFill>
                            <a:srgbClr val="009900"/>
                          </a:solidFill>
                        </a:rPr>
                        <a:t>Grade 1 -Interactive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t>Group</a:t>
                      </a:r>
                    </a:p>
                  </a:txBody>
                  <a:tcPr anchor="ctr"/>
                </a:tc>
                <a:tc>
                  <a:txBody>
                    <a:bodyPr/>
                    <a:lstStyle/>
                    <a:p>
                      <a:pPr algn="l"/>
                      <a:r>
                        <a:rPr lang="en-US" sz="2000" b="1"/>
                        <a:t>KG</a:t>
                      </a:r>
                      <a:r>
                        <a:rPr lang="en-US" sz="2000"/>
                        <a:t>: Reading multiple-choice questions</a:t>
                      </a:r>
                    </a:p>
                    <a:p>
                      <a:pPr algn="l"/>
                      <a:r>
                        <a:rPr lang="en-US" sz="2000" b="1"/>
                        <a:t>Grade 1</a:t>
                      </a:r>
                      <a:r>
                        <a:rPr lang="en-US" sz="2000"/>
                        <a:t>: Reading and Writing multiple-choice questions</a:t>
                      </a:r>
                    </a:p>
                  </a:txBody>
                  <a:tcPr anchor="ctr"/>
                </a:tc>
                <a:extLst>
                  <a:ext uri="{0D108BD9-81ED-4DB2-BD59-A6C34878D82A}">
                    <a16:rowId xmlns:a16="http://schemas.microsoft.com/office/drawing/2014/main" val="2875334042"/>
                  </a:ext>
                </a:extLst>
              </a:tr>
              <a:tr h="370840">
                <a:tc>
                  <a:txBody>
                    <a:bodyPr/>
                    <a:lstStyle/>
                    <a:p>
                      <a:pPr algn="ctr"/>
                      <a:r>
                        <a:rPr lang="en-US" sz="2400"/>
                        <a:t>Unit 4</a:t>
                      </a:r>
                    </a:p>
                    <a:p>
                      <a:pPr algn="ctr"/>
                      <a:r>
                        <a:rPr lang="en-US" sz="2400"/>
                        <a:t>Writing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t>Group</a:t>
                      </a:r>
                    </a:p>
                  </a:txBody>
                  <a:tcPr anchor="ctr"/>
                </a:tc>
                <a:tc>
                  <a:txBody>
                    <a:bodyPr/>
                    <a:lstStyle/>
                    <a:p>
                      <a:pPr algn="l"/>
                      <a:r>
                        <a:rPr lang="en-US" sz="2000"/>
                        <a:t>Writing: short and constructed-response items</a:t>
                      </a:r>
                    </a:p>
                  </a:txBody>
                  <a:tcPr anchor="ctr"/>
                </a:tc>
                <a:extLst>
                  <a:ext uri="{0D108BD9-81ED-4DB2-BD59-A6C34878D82A}">
                    <a16:rowId xmlns:a16="http://schemas.microsoft.com/office/drawing/2014/main" val="1731044648"/>
                  </a:ext>
                </a:extLst>
              </a:tr>
              <a:tr h="370840">
                <a:tc>
                  <a:txBody>
                    <a:bodyPr/>
                    <a:lstStyle/>
                    <a:p>
                      <a:pPr algn="ctr"/>
                      <a:r>
                        <a:rPr lang="en-US" sz="2400"/>
                        <a:t>Unit 5</a:t>
                      </a:r>
                    </a:p>
                    <a:p>
                      <a:pPr algn="ctr"/>
                      <a:r>
                        <a:rPr lang="en-US" sz="2400"/>
                        <a:t>Speaking</a:t>
                      </a:r>
                    </a:p>
                  </a:txBody>
                  <a:tcPr/>
                </a:tc>
                <a:tc>
                  <a:txBody>
                    <a:bodyPr/>
                    <a:lstStyle/>
                    <a:p>
                      <a:pPr algn="ctr"/>
                      <a:r>
                        <a:rPr lang="en-US" sz="2200"/>
                        <a:t>Individual</a:t>
                      </a:r>
                    </a:p>
                  </a:txBody>
                  <a:tcPr anchor="ctr"/>
                </a:tc>
                <a:tc>
                  <a:txBody>
                    <a:bodyPr/>
                    <a:lstStyle/>
                    <a:p>
                      <a:pPr marL="342900" indent="-342900" algn="l">
                        <a:buFont typeface="Arial" panose="020B0604020202020204" pitchFamily="34" charset="0"/>
                        <a:buChar char="•"/>
                      </a:pPr>
                      <a:r>
                        <a:rPr lang="en-US" sz="2000"/>
                        <a:t>Speaking items</a:t>
                      </a:r>
                    </a:p>
                    <a:p>
                      <a:pPr marL="342900" indent="-342900" algn="l">
                        <a:buFont typeface="Arial" panose="020B0604020202020204" pitchFamily="34" charset="0"/>
                        <a:buChar char="•"/>
                      </a:pPr>
                      <a:r>
                        <a:rPr lang="en-US" sz="2000"/>
                        <a:t>Oral Reading (KG)/Oral Reading Fluency (G1)  </a:t>
                      </a:r>
                    </a:p>
                  </a:txBody>
                  <a:tcPr anchor="ctr"/>
                </a:tc>
                <a:extLst>
                  <a:ext uri="{0D108BD9-81ED-4DB2-BD59-A6C34878D82A}">
                    <a16:rowId xmlns:a16="http://schemas.microsoft.com/office/drawing/2014/main" val="1598803567"/>
                  </a:ext>
                </a:extLst>
              </a:tr>
            </a:tbl>
          </a:graphicData>
        </a:graphic>
      </p:graphicFrame>
    </p:spTree>
    <p:custDataLst>
      <p:tags r:id="rId1"/>
    </p:custDataLst>
    <p:extLst>
      <p:ext uri="{BB962C8B-B14F-4D97-AF65-F5344CB8AC3E}">
        <p14:creationId xmlns:p14="http://schemas.microsoft.com/office/powerpoint/2010/main" val="3961097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TF Theme,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rgbClr val="53C10C"/>
          </a:buClr>
          <a:buSzPct val="85000"/>
          <a:buFont typeface="Arial" panose="020B0604020202020204" pitchFamily="34" charset="0"/>
          <a:buChar char="•"/>
          <a:defRPr sz="2000" b="0" i="0" dirty="0" smtClean="0">
            <a:solidFill>
              <a:srgbClr val="5A5D5C"/>
            </a:solidFill>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9ac7c7-1a2e-46bd-a988-685139f8f258" xsi:nil="true"/>
    <lcf76f155ced4ddcb4097134ff3c332f xmlns="a4dfd924-02c8-402c-98c2-19747c65467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6" ma:contentTypeDescription="Create a new document." ma:contentTypeScope="" ma:versionID="7f33c663196f2d8a8c1f4c18b96ab335">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3f9ede8c36b2bd9d6d953629c89a516f"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92CE5E-9EC8-46A7-9576-AE5C07B430A8}">
  <ds:schemaRefs>
    <ds:schemaRef ds:uri="http://schemas.microsoft.com/sharepoint/v3/contenttype/forms"/>
  </ds:schemaRefs>
</ds:datastoreItem>
</file>

<file path=customXml/itemProps2.xml><?xml version="1.0" encoding="utf-8"?>
<ds:datastoreItem xmlns:ds="http://schemas.openxmlformats.org/officeDocument/2006/customXml" ds:itemID="{54AF100E-293D-4B12-946A-E574E8133D91}">
  <ds:schemaRefs>
    <ds:schemaRef ds:uri="http://schemas.microsoft.com/office/2006/metadata/properties"/>
    <ds:schemaRef ds:uri="http://schemas.microsoft.com/office/infopath/2007/PartnerControls"/>
    <ds:schemaRef ds:uri="cdc67ab9-5d86-4ae1-9e38-cf19cda27fbd"/>
    <ds:schemaRef ds:uri="f69ac7c7-1a2e-46bd-a988-685139f8f258"/>
    <ds:schemaRef ds:uri="3b3188d5-88b4-48a3-ad42-774970703158"/>
    <ds:schemaRef ds:uri="a4dfd924-02c8-402c-98c2-19747c654676"/>
  </ds:schemaRefs>
</ds:datastoreItem>
</file>

<file path=customXml/itemProps3.xml><?xml version="1.0" encoding="utf-8"?>
<ds:datastoreItem xmlns:ds="http://schemas.openxmlformats.org/officeDocument/2006/customXml" ds:itemID="{46D8D607-24DC-4086-923D-82D7047CD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fd924-02c8-402c-98c2-19747c654676"/>
    <ds:schemaRef ds:uri="706439f8-ebba-4ce4-b958-803c1eb9b874"/>
    <ds:schemaRef ds:uri="f69ac7c7-1a2e-46bd-a988-685139f8f2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ESS Presentaton 2- wide- template</Template>
  <TotalTime>283</TotalTime>
  <Words>4442</Words>
  <Application>Microsoft Office PowerPoint</Application>
  <PresentationFormat>Widescreen</PresentationFormat>
  <Paragraphs>394</Paragraphs>
  <Slides>32</Slides>
  <Notes>30</Notes>
  <HiddenSlides>0</HiddenSlides>
  <MMClips>2</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32</vt:i4>
      </vt:variant>
    </vt:vector>
  </HeadingPairs>
  <TitlesOfParts>
    <vt:vector size="47" baseType="lpstr">
      <vt:lpstr>Arial</vt:lpstr>
      <vt:lpstr>Calibri</vt:lpstr>
      <vt:lpstr>Calibri Light</vt:lpstr>
      <vt:lpstr>Helvetica</vt:lpstr>
      <vt:lpstr>Open Sans</vt:lpstr>
      <vt:lpstr>Oswald</vt:lpstr>
      <vt:lpstr>Raleway</vt:lpstr>
      <vt:lpstr>Raleway heavy</vt:lpstr>
      <vt:lpstr>Roboto</vt:lpstr>
      <vt:lpstr>Times New Roman</vt:lpstr>
      <vt:lpstr>Wingdings</vt:lpstr>
      <vt:lpstr>RetrospectVTI</vt:lpstr>
      <vt:lpstr>Office Theme</vt:lpstr>
      <vt:lpstr>1_Office Theme</vt:lpstr>
      <vt:lpstr>FTF Theme, 2018</vt:lpstr>
      <vt:lpstr>Friday focus: azella tests aligned to the 2019 elp standards</vt:lpstr>
      <vt:lpstr>Friday Focus webinar #6</vt:lpstr>
      <vt:lpstr>Friday focus: azella tests aligned to the 2019 elps</vt:lpstr>
      <vt:lpstr>Friday focus: azella tests aligned to the 2019 elps</vt:lpstr>
      <vt:lpstr>AZELLA aligned to the 2019 ELP Standards Timeline </vt:lpstr>
      <vt:lpstr>Grade Configuration and Modes of Administration</vt:lpstr>
      <vt:lpstr>PowerPoint Presentation</vt:lpstr>
      <vt:lpstr>Test design by Grade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Grades 2 – 3    </vt:lpstr>
      <vt:lpstr>PowerPoint Presentation</vt:lpstr>
      <vt:lpstr>PowerPoint Presentation</vt:lpstr>
      <vt:lpstr>PowerPoint Presentation</vt:lpstr>
      <vt:lpstr>PowerPoint Presentation</vt:lpstr>
      <vt:lpstr>Grades 4 –12      </vt:lpstr>
      <vt:lpstr>PowerPoint Presentation</vt:lpstr>
      <vt:lpstr>Technology- Enhanced Items  Grades 4 – 12 </vt:lpstr>
      <vt:lpstr>Reading Passages Titles vs. Sections</vt:lpstr>
      <vt:lpstr>Units 3 and 4 Grades 4 – 12  Precautions and Recommendations</vt:lpstr>
      <vt:lpstr>PowerPoint Presentation</vt:lpstr>
      <vt:lpstr>PowerPoint Presentation</vt:lpstr>
      <vt:lpstr>  How to Use the New AZELLA Sample Tests</vt:lpstr>
      <vt:lpstr>Digital Kits and Online Sample Tests</vt:lpstr>
      <vt:lpstr>The New AZELLA Sample Tests help you give your students an opportunity to: </vt:lpstr>
      <vt:lpstr>Friday focus: azella tests aligned to the 2019 elps</vt:lpstr>
      <vt:lpstr>Gabriela Finn English Language Assessments Director   AZELLA Inbox azella@azed.gov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Klepk, Sabiha</dc:creator>
  <cp:lastModifiedBy>Middlebrook, Candis</cp:lastModifiedBy>
  <cp:revision>3</cp:revision>
  <dcterms:created xsi:type="dcterms:W3CDTF">2022-07-18T16:52:55Z</dcterms:created>
  <dcterms:modified xsi:type="dcterms:W3CDTF">2022-11-04T19:42:03Z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0x010100D30E2DDCE283454682725F4DE82A89BD</vt:lpwstr>
  </property>
  <property fmtid="{D5CDD505-2E9C-101B-9397-08002B2CF9AE}" pid="3" name="Order">
    <vt:r8>100</vt:r8>
  </property>
  <property fmtid="{D5CDD505-2E9C-101B-9397-08002B2CF9AE}" pid="4" name="_dlc_DocIdItemGuid">
    <vt:lpwstr>9048b09d-1658-4009-a062-3fab04cef6ae</vt:lpwstr>
  </property>
  <property fmtid="{D5CDD505-2E9C-101B-9397-08002B2CF9AE}" pid="5" name="MediaServiceImageTags">
    <vt:lpwstr/>
  </property>
</Properties>
</file>