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67" r:id="rId2"/>
    <p:sldMasterId id="2147483660" r:id="rId3"/>
  </p:sldMasterIdLst>
  <p:notesMasterIdLst>
    <p:notesMasterId r:id="rId39"/>
  </p:notesMasterIdLst>
  <p:sldIdLst>
    <p:sldId id="356" r:id="rId4"/>
    <p:sldId id="355" r:id="rId5"/>
    <p:sldId id="258" r:id="rId6"/>
    <p:sldId id="352" r:id="rId7"/>
    <p:sldId id="308" r:id="rId8"/>
    <p:sldId id="288" r:id="rId9"/>
    <p:sldId id="342" r:id="rId10"/>
    <p:sldId id="311" r:id="rId11"/>
    <p:sldId id="313" r:id="rId12"/>
    <p:sldId id="312" r:id="rId13"/>
    <p:sldId id="314" r:id="rId14"/>
    <p:sldId id="317" r:id="rId15"/>
    <p:sldId id="318" r:id="rId16"/>
    <p:sldId id="360" r:id="rId17"/>
    <p:sldId id="309" r:id="rId18"/>
    <p:sldId id="335" r:id="rId19"/>
    <p:sldId id="358" r:id="rId20"/>
    <p:sldId id="363" r:id="rId21"/>
    <p:sldId id="291" r:id="rId22"/>
    <p:sldId id="359" r:id="rId23"/>
    <p:sldId id="307" r:id="rId24"/>
    <p:sldId id="357" r:id="rId25"/>
    <p:sldId id="265" r:id="rId26"/>
    <p:sldId id="263" r:id="rId27"/>
    <p:sldId id="340" r:id="rId28"/>
    <p:sldId id="264" r:id="rId29"/>
    <p:sldId id="336" r:id="rId30"/>
    <p:sldId id="338" r:id="rId31"/>
    <p:sldId id="339" r:id="rId32"/>
    <p:sldId id="362" r:id="rId33"/>
    <p:sldId id="353" r:id="rId34"/>
    <p:sldId id="305" r:id="rId35"/>
    <p:sldId id="354" r:id="rId36"/>
    <p:sldId id="361" r:id="rId37"/>
    <p:sldId id="36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D6A457-CF57-85A2-EC42-B9789C6191C3}" name="Middlebrook, Candis" initials="MC" userId="S::Candis.Middlebrook@azed.gov::ddd7cbf3-9156-4a93-9c07-d1b0eff58a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AC8EF-D1F6-416B-A170-4F6FFC3808F9}" v="10" dt="2022-11-16T19:12:05.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9941" autoAdjust="0"/>
  </p:normalViewPr>
  <p:slideViewPr>
    <p:cSldViewPr snapToGrid="0">
      <p:cViewPr varScale="1">
        <p:scale>
          <a:sx n="53" d="100"/>
          <a:sy n="53" d="100"/>
        </p:scale>
        <p:origin x="1216" y="44"/>
      </p:cViewPr>
      <p:guideLst/>
    </p:cSldViewPr>
  </p:slideViewPr>
  <p:notesTextViewPr>
    <p:cViewPr>
      <p:scale>
        <a:sx n="100" d="100"/>
        <a:sy n="100" d="100"/>
      </p:scale>
      <p:origin x="0" y="0"/>
    </p:cViewPr>
  </p:notesTextViewPr>
  <p:sorterViewPr>
    <p:cViewPr>
      <p:scale>
        <a:sx n="75" d="100"/>
        <a:sy n="75" d="100"/>
      </p:scale>
      <p:origin x="0" y="-10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70B4F-54AF-4133-B2B0-11E896D059A3}"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981EC-A823-47D5-95C6-B00D6C46769C}" type="slidenum">
              <a:rPr lang="en-US" smtClean="0"/>
              <a:t>‹#›</a:t>
            </a:fld>
            <a:endParaRPr lang="en-US"/>
          </a:p>
        </p:txBody>
      </p:sp>
    </p:spTree>
    <p:extLst>
      <p:ext uri="{BB962C8B-B14F-4D97-AF65-F5344CB8AC3E}">
        <p14:creationId xmlns:p14="http://schemas.microsoft.com/office/powerpoint/2010/main" val="18274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a:t>
            </a:fld>
            <a:endParaRPr lang="en-US" dirty="0"/>
          </a:p>
        </p:txBody>
      </p:sp>
    </p:spTree>
    <p:extLst>
      <p:ext uri="{BB962C8B-B14F-4D97-AF65-F5344CB8AC3E}">
        <p14:creationId xmlns:p14="http://schemas.microsoft.com/office/powerpoint/2010/main" val="263592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17</a:t>
            </a:fld>
            <a:endParaRPr lang="en-US"/>
          </a:p>
        </p:txBody>
      </p:sp>
    </p:spTree>
    <p:extLst>
      <p:ext uri="{BB962C8B-B14F-4D97-AF65-F5344CB8AC3E}">
        <p14:creationId xmlns:p14="http://schemas.microsoft.com/office/powerpoint/2010/main" val="232561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18</a:t>
            </a:fld>
            <a:endParaRPr lang="en-US"/>
          </a:p>
        </p:txBody>
      </p:sp>
    </p:spTree>
    <p:extLst>
      <p:ext uri="{BB962C8B-B14F-4D97-AF65-F5344CB8AC3E}">
        <p14:creationId xmlns:p14="http://schemas.microsoft.com/office/powerpoint/2010/main" val="6550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19</a:t>
            </a:fld>
            <a:endParaRPr lang="en-US"/>
          </a:p>
        </p:txBody>
      </p:sp>
    </p:spTree>
    <p:extLst>
      <p:ext uri="{BB962C8B-B14F-4D97-AF65-F5344CB8AC3E}">
        <p14:creationId xmlns:p14="http://schemas.microsoft.com/office/powerpoint/2010/main" val="88323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20</a:t>
            </a:fld>
            <a:endParaRPr lang="en-US"/>
          </a:p>
        </p:txBody>
      </p:sp>
    </p:spTree>
    <p:extLst>
      <p:ext uri="{BB962C8B-B14F-4D97-AF65-F5344CB8AC3E}">
        <p14:creationId xmlns:p14="http://schemas.microsoft.com/office/powerpoint/2010/main" val="199874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039F2-F89F-49F3-BB0F-1B9BA96D2506}" type="slidenum">
              <a:rPr lang="en-US" smtClean="0"/>
              <a:t>21</a:t>
            </a:fld>
            <a:endParaRPr lang="en-US"/>
          </a:p>
        </p:txBody>
      </p:sp>
    </p:spTree>
    <p:extLst>
      <p:ext uri="{BB962C8B-B14F-4D97-AF65-F5344CB8AC3E}">
        <p14:creationId xmlns:p14="http://schemas.microsoft.com/office/powerpoint/2010/main" val="325623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33121-16DD-4B9B-B87D-EA060CCD3967}" type="slidenum">
              <a:rPr lang="en-US" smtClean="0"/>
              <a:t>22</a:t>
            </a:fld>
            <a:endParaRPr lang="en-US"/>
          </a:p>
        </p:txBody>
      </p:sp>
    </p:spTree>
    <p:extLst>
      <p:ext uri="{BB962C8B-B14F-4D97-AF65-F5344CB8AC3E}">
        <p14:creationId xmlns:p14="http://schemas.microsoft.com/office/powerpoint/2010/main" val="66276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24</a:t>
            </a:fld>
            <a:endParaRPr lang="en-US"/>
          </a:p>
        </p:txBody>
      </p:sp>
    </p:spTree>
    <p:extLst>
      <p:ext uri="{BB962C8B-B14F-4D97-AF65-F5344CB8AC3E}">
        <p14:creationId xmlns:p14="http://schemas.microsoft.com/office/powerpoint/2010/main" val="37957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5AF41-D745-413F-9C69-700953A2E038}" type="slidenum">
              <a:rPr lang="en-US" smtClean="0"/>
              <a:t>25</a:t>
            </a:fld>
            <a:endParaRPr lang="en-US"/>
          </a:p>
        </p:txBody>
      </p:sp>
    </p:spTree>
    <p:extLst>
      <p:ext uri="{BB962C8B-B14F-4D97-AF65-F5344CB8AC3E}">
        <p14:creationId xmlns:p14="http://schemas.microsoft.com/office/powerpoint/2010/main" val="33825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27</a:t>
            </a:fld>
            <a:endParaRPr lang="en-US"/>
          </a:p>
        </p:txBody>
      </p:sp>
    </p:spTree>
    <p:extLst>
      <p:ext uri="{BB962C8B-B14F-4D97-AF65-F5344CB8AC3E}">
        <p14:creationId xmlns:p14="http://schemas.microsoft.com/office/powerpoint/2010/main" val="4154836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5AF41-D745-413F-9C69-700953A2E038}" type="slidenum">
              <a:rPr lang="en-US" smtClean="0"/>
              <a:t>28</a:t>
            </a:fld>
            <a:endParaRPr lang="en-US"/>
          </a:p>
        </p:txBody>
      </p:sp>
    </p:spTree>
    <p:extLst>
      <p:ext uri="{BB962C8B-B14F-4D97-AF65-F5344CB8AC3E}">
        <p14:creationId xmlns:p14="http://schemas.microsoft.com/office/powerpoint/2010/main" val="73696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a:t>
            </a:fld>
            <a:endParaRPr lang="en-US" dirty="0"/>
          </a:p>
        </p:txBody>
      </p:sp>
    </p:spTree>
    <p:extLst>
      <p:ext uri="{BB962C8B-B14F-4D97-AF65-F5344CB8AC3E}">
        <p14:creationId xmlns:p14="http://schemas.microsoft.com/office/powerpoint/2010/main" val="9857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exhibits available for the 8</a:t>
            </a:r>
            <a:r>
              <a:rPr lang="en-US" baseline="30000"/>
              <a:t>th</a:t>
            </a:r>
            <a:r>
              <a:rPr lang="en-US"/>
              <a:t> and 11</a:t>
            </a:r>
            <a:r>
              <a:rPr lang="en-US" baseline="30000"/>
              <a:t>th</a:t>
            </a:r>
            <a:r>
              <a:rPr lang="en-US"/>
              <a:t> grade tests. The Periodic Table of Elements is available for 8</a:t>
            </a:r>
            <a:r>
              <a:rPr lang="en-US" baseline="30000"/>
              <a:t>th</a:t>
            </a:r>
            <a:r>
              <a:rPr lang="en-US"/>
              <a:t> grade students and 11</a:t>
            </a:r>
            <a:r>
              <a:rPr lang="en-US" baseline="30000"/>
              <a:t>th</a:t>
            </a:r>
            <a:r>
              <a:rPr lang="en-US"/>
              <a:t> grade students have the Periodic Table and a Formula Reference Guide. </a:t>
            </a:r>
          </a:p>
        </p:txBody>
      </p:sp>
      <p:sp>
        <p:nvSpPr>
          <p:cNvPr id="4" name="Slide Number Placeholder 3"/>
          <p:cNvSpPr>
            <a:spLocks noGrp="1"/>
          </p:cNvSpPr>
          <p:nvPr>
            <p:ph type="sldNum" sz="quarter" idx="5"/>
          </p:nvPr>
        </p:nvSpPr>
        <p:spPr/>
        <p:txBody>
          <a:bodyPr/>
          <a:lstStyle/>
          <a:p>
            <a:fld id="{9B65AF41-D745-413F-9C69-700953A2E038}" type="slidenum">
              <a:rPr lang="en-US" smtClean="0"/>
              <a:t>29</a:t>
            </a:fld>
            <a:endParaRPr lang="en-US"/>
          </a:p>
        </p:txBody>
      </p:sp>
    </p:spTree>
    <p:extLst>
      <p:ext uri="{BB962C8B-B14F-4D97-AF65-F5344CB8AC3E}">
        <p14:creationId xmlns:p14="http://schemas.microsoft.com/office/powerpoint/2010/main" val="1552139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039F2-F89F-49F3-BB0F-1B9BA96D2506}" type="slidenum">
              <a:rPr lang="en-US" smtClean="0"/>
              <a:t>30</a:t>
            </a:fld>
            <a:endParaRPr lang="en-US"/>
          </a:p>
        </p:txBody>
      </p:sp>
    </p:spTree>
    <p:extLst>
      <p:ext uri="{BB962C8B-B14F-4D97-AF65-F5344CB8AC3E}">
        <p14:creationId xmlns:p14="http://schemas.microsoft.com/office/powerpoint/2010/main" val="234281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33121-16DD-4B9B-B87D-EA060CCD3967}" type="slidenum">
              <a:rPr lang="en-US" smtClean="0"/>
              <a:t>31</a:t>
            </a:fld>
            <a:endParaRPr lang="en-US"/>
          </a:p>
        </p:txBody>
      </p:sp>
    </p:spTree>
    <p:extLst>
      <p:ext uri="{BB962C8B-B14F-4D97-AF65-F5344CB8AC3E}">
        <p14:creationId xmlns:p14="http://schemas.microsoft.com/office/powerpoint/2010/main" val="474020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039F2-F89F-49F3-BB0F-1B9BA96D2506}" type="slidenum">
              <a:rPr lang="en-US" smtClean="0"/>
              <a:t>34</a:t>
            </a:fld>
            <a:endParaRPr lang="en-US"/>
          </a:p>
        </p:txBody>
      </p:sp>
    </p:spTree>
    <p:extLst>
      <p:ext uri="{BB962C8B-B14F-4D97-AF65-F5344CB8AC3E}">
        <p14:creationId xmlns:p14="http://schemas.microsoft.com/office/powerpoint/2010/main" val="61121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3</a:t>
            </a:fld>
            <a:endParaRPr lang="en-US"/>
          </a:p>
        </p:txBody>
      </p:sp>
    </p:spTree>
    <p:extLst>
      <p:ext uri="{BB962C8B-B14F-4D97-AF65-F5344CB8AC3E}">
        <p14:creationId xmlns:p14="http://schemas.microsoft.com/office/powerpoint/2010/main" val="394110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4</a:t>
            </a:fld>
            <a:endParaRPr lang="en-US"/>
          </a:p>
        </p:txBody>
      </p:sp>
    </p:spTree>
    <p:extLst>
      <p:ext uri="{BB962C8B-B14F-4D97-AF65-F5344CB8AC3E}">
        <p14:creationId xmlns:p14="http://schemas.microsoft.com/office/powerpoint/2010/main" val="105102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5</a:t>
            </a:fld>
            <a:endParaRPr lang="en-US"/>
          </a:p>
        </p:txBody>
      </p:sp>
    </p:spTree>
    <p:extLst>
      <p:ext uri="{BB962C8B-B14F-4D97-AF65-F5344CB8AC3E}">
        <p14:creationId xmlns:p14="http://schemas.microsoft.com/office/powerpoint/2010/main" val="164871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9A64B-33D8-400A-9E37-1F00A510968A}" type="slidenum">
              <a:rPr lang="en-US" smtClean="0"/>
              <a:t>7</a:t>
            </a:fld>
            <a:endParaRPr lang="en-US"/>
          </a:p>
        </p:txBody>
      </p:sp>
    </p:spTree>
    <p:extLst>
      <p:ext uri="{BB962C8B-B14F-4D97-AF65-F5344CB8AC3E}">
        <p14:creationId xmlns:p14="http://schemas.microsoft.com/office/powerpoint/2010/main" val="384593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039F2-F89F-49F3-BB0F-1B9BA96D2506}" type="slidenum">
              <a:rPr lang="en-US" smtClean="0"/>
              <a:t>14</a:t>
            </a:fld>
            <a:endParaRPr lang="en-US"/>
          </a:p>
        </p:txBody>
      </p:sp>
    </p:spTree>
    <p:extLst>
      <p:ext uri="{BB962C8B-B14F-4D97-AF65-F5344CB8AC3E}">
        <p14:creationId xmlns:p14="http://schemas.microsoft.com/office/powerpoint/2010/main" val="227673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15</a:t>
            </a:fld>
            <a:endParaRPr lang="en-US"/>
          </a:p>
        </p:txBody>
      </p:sp>
    </p:spTree>
    <p:extLst>
      <p:ext uri="{BB962C8B-B14F-4D97-AF65-F5344CB8AC3E}">
        <p14:creationId xmlns:p14="http://schemas.microsoft.com/office/powerpoint/2010/main" val="427432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16</a:t>
            </a:fld>
            <a:endParaRPr lang="en-US"/>
          </a:p>
        </p:txBody>
      </p:sp>
    </p:spTree>
    <p:extLst>
      <p:ext uri="{BB962C8B-B14F-4D97-AF65-F5344CB8AC3E}">
        <p14:creationId xmlns:p14="http://schemas.microsoft.com/office/powerpoint/2010/main" val="1012058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pic>
        <p:nvPicPr>
          <p:cNvPr id="5" name="Picture 4" descr="Logo&#10;&#10;Description automatically generated">
            <a:extLst>
              <a:ext uri="{FF2B5EF4-FFF2-40B4-BE49-F238E27FC236}">
                <a16:creationId xmlns:a16="http://schemas.microsoft.com/office/drawing/2014/main" id="{0574FE42-1B75-793D-3BAA-BA6E1522D5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2832" y="1069848"/>
            <a:ext cx="2057400" cy="2057400"/>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11/18/2022</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332288"/>
            <a:ext cx="12192000" cy="1105787"/>
          </a:xfrm>
          <a:prstGeom prst="rect">
            <a:avLst/>
          </a:prstGeom>
          <a:solidFill>
            <a:srgbClr val="0121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867"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838200" y="392397"/>
            <a:ext cx="10515600" cy="985569"/>
          </a:xfrm>
        </p:spPr>
        <p:txBody>
          <a:bodyPr/>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96639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p>
            <a:fld id="{7BBD89EB-C813-4396-A969-B9084DCB0EEC}" type="datetimeFigureOut">
              <a:rPr lang="en-US" smtClean="0"/>
              <a:t>11/18/2022</a:t>
            </a:fld>
            <a:endParaRPr lang="en-US" dirty="0"/>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06729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p>
            <a:fld id="{7BBD89EB-C813-4396-A969-B9084DCB0EEC}" type="datetimeFigureOut">
              <a:rPr lang="en-US" smtClean="0"/>
              <a:t>11/18/2022</a:t>
            </a:fld>
            <a:endParaRPr lang="en-US" dirty="0"/>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16441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838200" y="840057"/>
            <a:ext cx="10515600" cy="985569"/>
          </a:xfrm>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p>
            <a:fld id="{7BBD89EB-C813-4396-A969-B9084DCB0EEC}" type="datetimeFigureOut">
              <a:rPr lang="en-US" smtClean="0"/>
              <a:t>11/18/2022</a:t>
            </a:fld>
            <a:endParaRPr lang="en-US" dirty="0"/>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50689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11/18/2022</a:t>
            </a:fld>
            <a:endParaRPr lang="en-US" dirty="0"/>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36359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37D5-3CE1-4A16-9718-217F7CF3FE57}"/>
              </a:ext>
            </a:extLst>
          </p:cNvPr>
          <p:cNvSpPr>
            <a:spLocks noGrp="1"/>
          </p:cNvSpPr>
          <p:nvPr>
            <p:ph type="title"/>
          </p:nvPr>
        </p:nvSpPr>
        <p:spPr>
          <a:xfrm>
            <a:off x="838200" y="141676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0BA5665-4DB5-463A-BC37-9A325768D935}"/>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40094899-B38C-4C4A-9B7F-5C799282511B}"/>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3C7B36C3-E86D-4377-A80F-53324AEE0B44}"/>
              </a:ext>
            </a:extLst>
          </p:cNvPr>
          <p:cNvSpPr>
            <a:spLocks noGrp="1"/>
          </p:cNvSpPr>
          <p:nvPr>
            <p:ph type="sldNum" idx="12"/>
          </p:nvPr>
        </p:nvSpPr>
        <p:spPr/>
        <p:txBody>
          <a:bodyPr/>
          <a:lstStyle/>
          <a:p>
            <a:fld id="{00000000-1234-1234-1234-123412341234}" type="slidenum">
              <a:rPr lang="en-US" smtClean="0"/>
              <a:pPr/>
              <a:t>‹#›</a:t>
            </a:fld>
            <a:endParaRPr lang="en-US"/>
          </a:p>
        </p:txBody>
      </p:sp>
      <p:sp>
        <p:nvSpPr>
          <p:cNvPr id="6" name="TextBox 5">
            <a:extLst>
              <a:ext uri="{FF2B5EF4-FFF2-40B4-BE49-F238E27FC236}">
                <a16:creationId xmlns:a16="http://schemas.microsoft.com/office/drawing/2014/main" id="{26D3B6C3-6828-44B2-978A-3501B8216015}"/>
              </a:ext>
            </a:extLst>
          </p:cNvPr>
          <p:cNvSpPr txBox="1"/>
          <p:nvPr userDrawn="1"/>
        </p:nvSpPr>
        <p:spPr>
          <a:xfrm>
            <a:off x="838200" y="2826798"/>
            <a:ext cx="10515600" cy="3135085"/>
          </a:xfrm>
          <a:prstGeom prst="rect">
            <a:avLst/>
          </a:prstGeom>
          <a:noFill/>
        </p:spPr>
        <p:txBody>
          <a:bodyPr wrap="square" rtlCol="0">
            <a:normAutofit/>
          </a:bodyPr>
          <a:lstStyle/>
          <a:p>
            <a:endParaRPr lang="en-US" sz="2400"/>
          </a:p>
        </p:txBody>
      </p:sp>
    </p:spTree>
    <p:extLst>
      <p:ext uri="{BB962C8B-B14F-4D97-AF65-F5344CB8AC3E}">
        <p14:creationId xmlns:p14="http://schemas.microsoft.com/office/powerpoint/2010/main" val="2315676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1" y="1600201"/>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a:p>
        </p:txBody>
      </p:sp>
    </p:spTree>
    <p:extLst>
      <p:ext uri="{BB962C8B-B14F-4D97-AF65-F5344CB8AC3E}">
        <p14:creationId xmlns:p14="http://schemas.microsoft.com/office/powerpoint/2010/main" val="2059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3CFF9123-1F0C-4BD2-8233-FEE5B2A46612}"/>
              </a:ext>
            </a:extLst>
          </p:cNvPr>
          <p:cNvSpPr>
            <a:spLocks noGrp="1"/>
          </p:cNvSpPr>
          <p:nvPr>
            <p:ph type="ftr" sz="quarter" idx="13"/>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111E8981-59A6-4480-80A6-5619C2201789}"/>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78101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a:t>Click icon to add picture</a:t>
            </a:r>
            <a:endParaRPr lang="en-US" noProof="0" dirty="0"/>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endParaRPr lang="en-US" noProof="0" dirty="0"/>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777" r:id="rId6"/>
    <p:sldLayoutId id="2147483692" r:id="rId7"/>
    <p:sldLayoutId id="2147483691" r:id="rId8"/>
    <p:sldLayoutId id="2147483690" r:id="rId9"/>
    <p:sldLayoutId id="2147483775" r:id="rId10"/>
    <p:sldLayoutId id="2147483776" r:id="rId11"/>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74477"/>
            <a:ext cx="105156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956925"/>
            <a:ext cx="105156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2" name="Google Shape;19;p2">
            <a:extLst>
              <a:ext uri="{FF2B5EF4-FFF2-40B4-BE49-F238E27FC236}">
                <a16:creationId xmlns:a16="http://schemas.microsoft.com/office/drawing/2014/main" id="{E0B886E1-31DD-47E4-991E-D0419D044F33}"/>
              </a:ext>
            </a:extLst>
          </p:cNvPr>
          <p:cNvSpPr/>
          <p:nvPr userDrawn="1"/>
        </p:nvSpPr>
        <p:spPr>
          <a:xfrm>
            <a:off x="0" y="0"/>
            <a:ext cx="12192000" cy="73179"/>
          </a:xfrm>
          <a:prstGeom prst="rect">
            <a:avLst/>
          </a:prstGeom>
          <a:solidFill>
            <a:srgbClr val="BF0D3E"/>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userDrawn="1"/>
        </p:nvSpPr>
        <p:spPr>
          <a:xfrm>
            <a:off x="0" y="74610"/>
            <a:ext cx="12192000" cy="176271"/>
          </a:xfrm>
          <a:prstGeom prst="rect">
            <a:avLst/>
          </a:prstGeom>
          <a:solidFill>
            <a:srgbClr val="012169"/>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userDrawn="1"/>
        </p:nvSpPr>
        <p:spPr>
          <a:xfrm>
            <a:off x="0" y="258251"/>
            <a:ext cx="12192000" cy="73179"/>
          </a:xfrm>
          <a:prstGeom prst="rect">
            <a:avLst/>
          </a:prstGeom>
          <a:solidFill>
            <a:srgbClr val="FCAF17"/>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userDrawn="1"/>
        </p:nvSpPr>
        <p:spPr>
          <a:xfrm>
            <a:off x="0" y="6782343"/>
            <a:ext cx="12192000" cy="73179"/>
          </a:xfrm>
          <a:prstGeom prst="rect">
            <a:avLst/>
          </a:prstGeom>
          <a:solidFill>
            <a:srgbClr val="D0134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7270751"/>
      </p:ext>
    </p:extLst>
  </p:cSld>
  <p:clrMap bg1="lt1" tx1="dk1" bg2="dk2" tx2="lt2" accent1="accent1" accent2="accent2" accent3="accent3" accent4="accent4" accent5="accent5" accent6="accent6" hlink="hlink" folHlink="folHlink"/>
  <p:sldLayoutIdLst>
    <p:sldLayoutId id="2147483704" r:id="rId1"/>
    <p:sldLayoutId id="2147483769" r:id="rId2"/>
    <p:sldLayoutId id="2147483773" r:id="rId3"/>
    <p:sldLayoutId id="2147483774" r:id="rId4"/>
    <p:sldLayoutId id="21474837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1223441"/>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2638697"/>
            <a:ext cx="10515600" cy="353826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a:extLst>
              <a:ext uri="{FF2B5EF4-FFF2-40B4-BE49-F238E27FC236}">
                <a16:creationId xmlns:a16="http://schemas.microsoft.com/office/drawing/2014/main" id="{B8F09AE6-EF43-4163-B0FB-13C9391487D1}"/>
              </a:ext>
            </a:extLst>
          </p:cNvPr>
          <p:cNvPicPr>
            <a:picLocks noChangeAspect="1"/>
          </p:cNvPicPr>
          <p:nvPr userDrawn="1"/>
        </p:nvPicPr>
        <p:blipFill>
          <a:blip r:embed="rId5"/>
          <a:stretch>
            <a:fillRect/>
          </a:stretch>
        </p:blipFill>
        <p:spPr>
          <a:xfrm>
            <a:off x="0" y="0"/>
            <a:ext cx="12192000" cy="1256907"/>
          </a:xfrm>
          <a:prstGeom prst="rect">
            <a:avLst/>
          </a:prstGeom>
          <a:ln>
            <a:solidFill>
              <a:srgbClr val="012169"/>
            </a:solidFill>
          </a:ln>
        </p:spPr>
      </p:pic>
    </p:spTree>
    <p:extLst>
      <p:ext uri="{BB962C8B-B14F-4D97-AF65-F5344CB8AC3E}">
        <p14:creationId xmlns:p14="http://schemas.microsoft.com/office/powerpoint/2010/main" val="4214305325"/>
      </p:ext>
    </p:extLst>
  </p:cSld>
  <p:clrMap bg1="lt1" tx1="dk1" bg2="dk2" tx2="lt2" accent1="accent1" accent2="accent2" accent3="accent3" accent4="accent4" accent5="accent5" accent6="accent6" hlink="hlink" folHlink="folHlink"/>
  <p:sldLayoutIdLst>
    <p:sldLayoutId id="2147483668" r:id="rId1"/>
    <p:sldLayoutId id="2147483666" r:id="rId2"/>
    <p:sldLayoutId id="214748368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zed.gov/assess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www.azed.gov/assessment/sci" TargetMode="External"/><Relationship Id="rId4" Type="http://schemas.openxmlformats.org/officeDocument/2006/relationships/hyperlink" Target="http://www.azed.gov/standards-practic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azed.gov/assessment/assessment-educator-committee-application" TargetMode="Externa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hyperlink" Target="mailto:AzSCI@azed.gov" TargetMode="External"/><Relationship Id="rId5" Type="http://schemas.openxmlformats.org/officeDocument/2006/relationships/image" Target="../media/image3.jpeg"/><Relationship Id="rId4" Type="http://schemas.openxmlformats.org/officeDocument/2006/relationships/hyperlink" Target="http://evergreenleaf.blogspot.com/2013/04/my-first-blog-award-liebster.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normAutofit fontScale="90000"/>
          </a:bodyPr>
          <a:lstStyle/>
          <a:p>
            <a:r>
              <a:rPr lang="en-US" sz="3100" dirty="0"/>
              <a:t>Friday focus: AzSCI Performance Level Descriptors</a:t>
            </a:r>
            <a:br>
              <a:rPr lang="en-US" sz="1800" dirty="0">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p:txBody>
          <a:bodyPr>
            <a:normAutofit lnSpcReduction="10000"/>
          </a:bodyPr>
          <a:lstStyle/>
          <a:p>
            <a:r>
              <a:rPr lang="en-US" dirty="0"/>
              <a:t>This webinar will be recorded and posted on the ADE Assessments webpage at </a:t>
            </a:r>
            <a:r>
              <a:rPr lang="en-US" dirty="0">
                <a:hlinkClick r:id="rId3"/>
              </a:rPr>
              <a:t>https://www.azed.gov/assessment</a:t>
            </a:r>
            <a:r>
              <a:rPr lang="en-US" dirty="0"/>
              <a:t>.</a:t>
            </a:r>
          </a:p>
          <a:p>
            <a:endParaRPr lang="en-US" dirty="0"/>
          </a:p>
          <a:p>
            <a:r>
              <a:rPr lang="en-US" dirty="0"/>
              <a:t>Please enter your First and Last Name in the Chat for tracking purposes for the live event.</a:t>
            </a:r>
          </a:p>
          <a:p>
            <a:endParaRPr lang="en-US" dirty="0"/>
          </a:p>
          <a:p>
            <a:pPr marL="0" indent="0">
              <a:buNone/>
            </a:pPr>
            <a:r>
              <a:rPr lang="en-US" dirty="0"/>
              <a:t> We will also be capturing the chat questions.  ADE will compile and create a FAQ list which will then be posted on our website.  The FAQ will only include those questions that are relevant to the webinar topic.  ADE will follow up with any other questions via e-mail.</a:t>
            </a:r>
          </a:p>
          <a:p>
            <a:endParaRPr lang="en-US" dirty="0"/>
          </a:p>
        </p:txBody>
      </p:sp>
    </p:spTree>
    <p:extLst>
      <p:ext uri="{BB962C8B-B14F-4D97-AF65-F5344CB8AC3E}">
        <p14:creationId xmlns:p14="http://schemas.microsoft.com/office/powerpoint/2010/main" val="61168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2C39-AB15-3B1A-C8B7-A742FC79E4C7}"/>
              </a:ext>
            </a:extLst>
          </p:cNvPr>
          <p:cNvSpPr>
            <a:spLocks noGrp="1"/>
          </p:cNvSpPr>
          <p:nvPr>
            <p:ph type="title"/>
          </p:nvPr>
        </p:nvSpPr>
        <p:spPr/>
        <p:txBody>
          <a:bodyPr>
            <a:normAutofit fontScale="90000"/>
          </a:bodyPr>
          <a:lstStyle/>
          <a:p>
            <a:r>
              <a:rPr lang="en-US" dirty="0"/>
              <a:t>Performance Level Descriptor-Core Idea</a:t>
            </a:r>
          </a:p>
        </p:txBody>
      </p:sp>
      <p:pic>
        <p:nvPicPr>
          <p:cNvPr id="8" name="Content Placeholder 7">
            <a:extLst>
              <a:ext uri="{FF2B5EF4-FFF2-40B4-BE49-F238E27FC236}">
                <a16:creationId xmlns:a16="http://schemas.microsoft.com/office/drawing/2014/main" id="{A4019E89-FEE8-B912-A4B0-5B977EF8EC90}"/>
              </a:ext>
            </a:extLst>
          </p:cNvPr>
          <p:cNvPicPr>
            <a:picLocks noGrp="1" noChangeAspect="1"/>
          </p:cNvPicPr>
          <p:nvPr>
            <p:ph sz="half" idx="2"/>
          </p:nvPr>
        </p:nvPicPr>
        <p:blipFill>
          <a:blip r:embed="rId2"/>
          <a:stretch>
            <a:fillRect/>
          </a:stretch>
        </p:blipFill>
        <p:spPr>
          <a:xfrm>
            <a:off x="6731000" y="2346701"/>
            <a:ext cx="4364038" cy="2164597"/>
          </a:xfrm>
        </p:spPr>
      </p:pic>
      <p:pic>
        <p:nvPicPr>
          <p:cNvPr id="6" name="Content Placeholder 5">
            <a:extLst>
              <a:ext uri="{FF2B5EF4-FFF2-40B4-BE49-F238E27FC236}">
                <a16:creationId xmlns:a16="http://schemas.microsoft.com/office/drawing/2014/main" id="{1461F483-97F2-4B55-CC99-86BC7C3EC3BC}"/>
              </a:ext>
            </a:extLst>
          </p:cNvPr>
          <p:cNvPicPr>
            <a:picLocks noGrp="1" noChangeAspect="1"/>
          </p:cNvPicPr>
          <p:nvPr>
            <p:ph sz="half" idx="4294967295"/>
          </p:nvPr>
        </p:nvPicPr>
        <p:blipFill>
          <a:blip r:embed="rId3"/>
          <a:stretch>
            <a:fillRect/>
          </a:stretch>
        </p:blipFill>
        <p:spPr>
          <a:xfrm>
            <a:off x="6851740" y="1438293"/>
            <a:ext cx="3532141" cy="587584"/>
          </a:xfrm>
        </p:spPr>
      </p:pic>
      <p:sp>
        <p:nvSpPr>
          <p:cNvPr id="9" name="Rectangle 8">
            <a:extLst>
              <a:ext uri="{FF2B5EF4-FFF2-40B4-BE49-F238E27FC236}">
                <a16:creationId xmlns:a16="http://schemas.microsoft.com/office/drawing/2014/main" id="{6191C3A9-9003-0ED1-742F-72855BB92F28}"/>
              </a:ext>
            </a:extLst>
          </p:cNvPr>
          <p:cNvSpPr/>
          <p:nvPr/>
        </p:nvSpPr>
        <p:spPr>
          <a:xfrm>
            <a:off x="6620692" y="2469001"/>
            <a:ext cx="1034142" cy="133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67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2C39-AB15-3B1A-C8B7-A742FC79E4C7}"/>
              </a:ext>
            </a:extLst>
          </p:cNvPr>
          <p:cNvSpPr>
            <a:spLocks noGrp="1"/>
          </p:cNvSpPr>
          <p:nvPr>
            <p:ph type="title"/>
          </p:nvPr>
        </p:nvSpPr>
        <p:spPr/>
        <p:txBody>
          <a:bodyPr>
            <a:normAutofit/>
          </a:bodyPr>
          <a:lstStyle/>
          <a:p>
            <a:r>
              <a:rPr lang="en-US" dirty="0"/>
              <a:t>Performance Level Descriptor-Core Idea</a:t>
            </a:r>
          </a:p>
        </p:txBody>
      </p:sp>
      <p:pic>
        <p:nvPicPr>
          <p:cNvPr id="8" name="Content Placeholder 7">
            <a:extLst>
              <a:ext uri="{FF2B5EF4-FFF2-40B4-BE49-F238E27FC236}">
                <a16:creationId xmlns:a16="http://schemas.microsoft.com/office/drawing/2014/main" id="{A4019E89-FEE8-B912-A4B0-5B977EF8EC90}"/>
              </a:ext>
            </a:extLst>
          </p:cNvPr>
          <p:cNvPicPr>
            <a:picLocks noGrp="1" noChangeAspect="1"/>
          </p:cNvPicPr>
          <p:nvPr>
            <p:ph idx="1"/>
          </p:nvPr>
        </p:nvPicPr>
        <p:blipFill>
          <a:blip r:embed="rId2"/>
          <a:stretch>
            <a:fillRect/>
          </a:stretch>
        </p:blipFill>
        <p:spPr>
          <a:xfrm>
            <a:off x="2304944" y="2154341"/>
            <a:ext cx="7582111" cy="3760788"/>
          </a:xfrm>
        </p:spPr>
      </p:pic>
      <p:pic>
        <p:nvPicPr>
          <p:cNvPr id="6" name="Content Placeholder 5">
            <a:extLst>
              <a:ext uri="{FF2B5EF4-FFF2-40B4-BE49-F238E27FC236}">
                <a16:creationId xmlns:a16="http://schemas.microsoft.com/office/drawing/2014/main" id="{1461F483-97F2-4B55-CC99-86BC7C3EC3BC}"/>
              </a:ext>
            </a:extLst>
          </p:cNvPr>
          <p:cNvPicPr>
            <a:picLocks noGrp="1" noChangeAspect="1"/>
          </p:cNvPicPr>
          <p:nvPr>
            <p:ph sz="half" idx="4294967295"/>
          </p:nvPr>
        </p:nvPicPr>
        <p:blipFill>
          <a:blip r:embed="rId3"/>
          <a:stretch>
            <a:fillRect/>
          </a:stretch>
        </p:blipFill>
        <p:spPr>
          <a:xfrm>
            <a:off x="8531134" y="942871"/>
            <a:ext cx="2990306" cy="587584"/>
          </a:xfrm>
        </p:spPr>
      </p:pic>
      <p:sp>
        <p:nvSpPr>
          <p:cNvPr id="9" name="Rectangle 8">
            <a:extLst>
              <a:ext uri="{FF2B5EF4-FFF2-40B4-BE49-F238E27FC236}">
                <a16:creationId xmlns:a16="http://schemas.microsoft.com/office/drawing/2014/main" id="{6191C3A9-9003-0ED1-742F-72855BB92F28}"/>
              </a:ext>
            </a:extLst>
          </p:cNvPr>
          <p:cNvSpPr/>
          <p:nvPr/>
        </p:nvSpPr>
        <p:spPr>
          <a:xfrm>
            <a:off x="1306286" y="2109996"/>
            <a:ext cx="9392194" cy="2527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09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4CD446-4148-205A-A4E5-931D5A2CB0E9}"/>
              </a:ext>
            </a:extLst>
          </p:cNvPr>
          <p:cNvSpPr>
            <a:spLocks noGrp="1"/>
          </p:cNvSpPr>
          <p:nvPr>
            <p:ph type="title"/>
          </p:nvPr>
        </p:nvSpPr>
        <p:spPr>
          <a:xfrm>
            <a:off x="1097280" y="942871"/>
            <a:ext cx="10058400" cy="587584"/>
          </a:xfrm>
        </p:spPr>
        <p:txBody>
          <a:bodyPr/>
          <a:lstStyle/>
          <a:p>
            <a:r>
              <a:rPr lang="en-US" dirty="0"/>
              <a:t>PLD - Science and engineering practices</a:t>
            </a:r>
          </a:p>
        </p:txBody>
      </p:sp>
      <p:pic>
        <p:nvPicPr>
          <p:cNvPr id="5" name="Content Placeholder 4">
            <a:extLst>
              <a:ext uri="{FF2B5EF4-FFF2-40B4-BE49-F238E27FC236}">
                <a16:creationId xmlns:a16="http://schemas.microsoft.com/office/drawing/2014/main" id="{4FC194E0-1E97-1C6D-5FB3-604DED8489E6}"/>
              </a:ext>
            </a:extLst>
          </p:cNvPr>
          <p:cNvPicPr>
            <a:picLocks noGrp="1" noChangeAspect="1"/>
          </p:cNvPicPr>
          <p:nvPr>
            <p:ph idx="1"/>
          </p:nvPr>
        </p:nvPicPr>
        <p:blipFill>
          <a:blip r:embed="rId2"/>
          <a:stretch>
            <a:fillRect/>
          </a:stretch>
        </p:blipFill>
        <p:spPr>
          <a:xfrm>
            <a:off x="3487258" y="2108201"/>
            <a:ext cx="5278443" cy="3760891"/>
          </a:xfrm>
          <a:noFill/>
        </p:spPr>
      </p:pic>
      <p:sp>
        <p:nvSpPr>
          <p:cNvPr id="6" name="Arrow: Down 5">
            <a:extLst>
              <a:ext uri="{FF2B5EF4-FFF2-40B4-BE49-F238E27FC236}">
                <a16:creationId xmlns:a16="http://schemas.microsoft.com/office/drawing/2014/main" id="{C65D2F67-5853-B528-4A82-2C8CCF79C6E8}"/>
              </a:ext>
            </a:extLst>
          </p:cNvPr>
          <p:cNvSpPr/>
          <p:nvPr/>
        </p:nvSpPr>
        <p:spPr>
          <a:xfrm>
            <a:off x="6096000" y="1946367"/>
            <a:ext cx="2016033" cy="4197046"/>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C4AF1BA-4309-050D-9C45-4BC2996E73E0}"/>
              </a:ext>
            </a:extLst>
          </p:cNvPr>
          <p:cNvPicPr>
            <a:picLocks noChangeAspect="1"/>
          </p:cNvPicPr>
          <p:nvPr/>
        </p:nvPicPr>
        <p:blipFill>
          <a:blip r:embed="rId3"/>
          <a:stretch>
            <a:fillRect/>
          </a:stretch>
        </p:blipFill>
        <p:spPr>
          <a:xfrm>
            <a:off x="9303311" y="942871"/>
            <a:ext cx="1292464" cy="754633"/>
          </a:xfrm>
          <a:prstGeom prst="rect">
            <a:avLst/>
          </a:prstGeom>
        </p:spPr>
      </p:pic>
    </p:spTree>
    <p:extLst>
      <p:ext uri="{BB962C8B-B14F-4D97-AF65-F5344CB8AC3E}">
        <p14:creationId xmlns:p14="http://schemas.microsoft.com/office/powerpoint/2010/main" val="362368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446DBEF-4119-E495-0DF9-D9C87DF92706}"/>
              </a:ext>
            </a:extLst>
          </p:cNvPr>
          <p:cNvSpPr>
            <a:spLocks noGrp="1"/>
          </p:cNvSpPr>
          <p:nvPr>
            <p:ph type="title"/>
          </p:nvPr>
        </p:nvSpPr>
        <p:spPr>
          <a:xfrm>
            <a:off x="739140" y="3135207"/>
            <a:ext cx="5166356" cy="587584"/>
          </a:xfrm>
        </p:spPr>
        <p:txBody>
          <a:bodyPr anchor="ctr">
            <a:normAutofit/>
          </a:bodyPr>
          <a:lstStyle/>
          <a:p>
            <a:r>
              <a:rPr lang="en-US" dirty="0"/>
              <a:t>PLD - Crosscutting Concepts</a:t>
            </a:r>
          </a:p>
        </p:txBody>
      </p:sp>
      <p:pic>
        <p:nvPicPr>
          <p:cNvPr id="6" name="Picture 5" descr="Table&#10;&#10;Description automatically generated">
            <a:extLst>
              <a:ext uri="{FF2B5EF4-FFF2-40B4-BE49-F238E27FC236}">
                <a16:creationId xmlns:a16="http://schemas.microsoft.com/office/drawing/2014/main" id="{6B474244-EC4A-AE54-53BD-74B69808F286}"/>
              </a:ext>
            </a:extLst>
          </p:cNvPr>
          <p:cNvPicPr>
            <a:picLocks noChangeAspect="1"/>
          </p:cNvPicPr>
          <p:nvPr/>
        </p:nvPicPr>
        <p:blipFill>
          <a:blip r:embed="rId2"/>
          <a:stretch>
            <a:fillRect/>
          </a:stretch>
        </p:blipFill>
        <p:spPr>
          <a:xfrm>
            <a:off x="6286502" y="1530363"/>
            <a:ext cx="5166358" cy="3797273"/>
          </a:xfrm>
          <a:prstGeom prst="rect">
            <a:avLst/>
          </a:prstGeom>
          <a:noFill/>
        </p:spPr>
      </p:pic>
      <p:sp>
        <p:nvSpPr>
          <p:cNvPr id="7" name="Arrow: Down 6">
            <a:extLst>
              <a:ext uri="{FF2B5EF4-FFF2-40B4-BE49-F238E27FC236}">
                <a16:creationId xmlns:a16="http://schemas.microsoft.com/office/drawing/2014/main" id="{DBCE0FF5-7648-C082-5D85-F30EF4DD1F8F}"/>
              </a:ext>
            </a:extLst>
          </p:cNvPr>
          <p:cNvSpPr/>
          <p:nvPr/>
        </p:nvSpPr>
        <p:spPr>
          <a:xfrm>
            <a:off x="6662057" y="1118883"/>
            <a:ext cx="431076" cy="8229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99F83B7-FA58-8E36-D4C1-20792EE9290A}"/>
              </a:ext>
            </a:extLst>
          </p:cNvPr>
          <p:cNvPicPr>
            <a:picLocks noChangeAspect="1"/>
          </p:cNvPicPr>
          <p:nvPr/>
        </p:nvPicPr>
        <p:blipFill>
          <a:blip r:embed="rId3"/>
          <a:stretch>
            <a:fillRect/>
          </a:stretch>
        </p:blipFill>
        <p:spPr>
          <a:xfrm>
            <a:off x="9865013" y="710415"/>
            <a:ext cx="1292464" cy="816935"/>
          </a:xfrm>
          <a:prstGeom prst="rect">
            <a:avLst/>
          </a:prstGeom>
        </p:spPr>
      </p:pic>
    </p:spTree>
    <p:extLst>
      <p:ext uri="{BB962C8B-B14F-4D97-AF65-F5344CB8AC3E}">
        <p14:creationId xmlns:p14="http://schemas.microsoft.com/office/powerpoint/2010/main" val="12314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C:\Users\mbowerm\AppData\Local\Microsoft\Windows\Temporary Internet Files\Content.IE5\O1PAIP9T\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4455" y="1600201"/>
            <a:ext cx="42430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4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221E-4BFA-6910-BCBE-FE68BCFABEB0}"/>
              </a:ext>
            </a:extLst>
          </p:cNvPr>
          <p:cNvSpPr>
            <a:spLocks noGrp="1"/>
          </p:cNvSpPr>
          <p:nvPr>
            <p:ph type="ctrTitle"/>
          </p:nvPr>
        </p:nvSpPr>
        <p:spPr/>
        <p:txBody>
          <a:bodyPr/>
          <a:lstStyle/>
          <a:p>
            <a:r>
              <a:rPr lang="en-US" dirty="0"/>
              <a:t>Resources and Supports</a:t>
            </a:r>
          </a:p>
        </p:txBody>
      </p:sp>
    </p:spTree>
    <p:extLst>
      <p:ext uri="{BB962C8B-B14F-4D97-AF65-F5344CB8AC3E}">
        <p14:creationId xmlns:p14="http://schemas.microsoft.com/office/powerpoint/2010/main" val="386391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10187A7-1A97-3A04-222C-A369F41E571C}"/>
              </a:ext>
            </a:extLst>
          </p:cNvPr>
          <p:cNvSpPr>
            <a:spLocks noGrp="1"/>
          </p:cNvSpPr>
          <p:nvPr>
            <p:ph type="title"/>
          </p:nvPr>
        </p:nvSpPr>
        <p:spPr>
          <a:xfrm>
            <a:off x="807721" y="752475"/>
            <a:ext cx="5067286" cy="587584"/>
          </a:xfrm>
        </p:spPr>
        <p:txBody>
          <a:bodyPr/>
          <a:lstStyle/>
          <a:p>
            <a:r>
              <a:rPr lang="en-US" dirty="0">
                <a:solidFill>
                  <a:srgbClr val="002060"/>
                </a:solidFill>
              </a:rPr>
              <a:t>Tools for Teachers and Students</a:t>
            </a:r>
            <a:endParaRPr lang="en-US" dirty="0"/>
          </a:p>
        </p:txBody>
      </p:sp>
      <p:pic>
        <p:nvPicPr>
          <p:cNvPr id="5" name="Content Placeholder 4" descr="Sample from Grades 3-5 Item Specifications ">
            <a:extLst>
              <a:ext uri="{FF2B5EF4-FFF2-40B4-BE49-F238E27FC236}">
                <a16:creationId xmlns:a16="http://schemas.microsoft.com/office/drawing/2014/main" id="{E6A4D872-6C27-7B1B-D7D1-77E24CE452BF}"/>
              </a:ext>
            </a:extLst>
          </p:cNvPr>
          <p:cNvPicPr>
            <a:picLocks noGrp="1" noChangeAspect="1"/>
          </p:cNvPicPr>
          <p:nvPr>
            <p:ph sz="half" idx="2"/>
          </p:nvPr>
        </p:nvPicPr>
        <p:blipFill>
          <a:blip r:embed="rId3"/>
          <a:stretch>
            <a:fillRect/>
          </a:stretch>
        </p:blipFill>
        <p:spPr>
          <a:xfrm>
            <a:off x="1228178" y="1714500"/>
            <a:ext cx="4226361" cy="4391025"/>
          </a:xfrm>
          <a:prstGeom prst="rect">
            <a:avLst/>
          </a:prstGeom>
          <a:noFill/>
        </p:spPr>
      </p:pic>
      <p:sp>
        <p:nvSpPr>
          <p:cNvPr id="3" name="Content Placeholder 2">
            <a:extLst>
              <a:ext uri="{FF2B5EF4-FFF2-40B4-BE49-F238E27FC236}">
                <a16:creationId xmlns:a16="http://schemas.microsoft.com/office/drawing/2014/main" id="{B90F75B0-3CB5-0C29-7AAE-D10992F161FE}"/>
              </a:ext>
            </a:extLst>
          </p:cNvPr>
          <p:cNvSpPr>
            <a:spLocks noGrp="1"/>
          </p:cNvSpPr>
          <p:nvPr>
            <p:ph sz="half" idx="14"/>
          </p:nvPr>
        </p:nvSpPr>
        <p:spPr>
          <a:xfrm>
            <a:off x="6316993" y="752475"/>
            <a:ext cx="5244385" cy="5353050"/>
          </a:xfrm>
        </p:spPr>
        <p:txBody>
          <a:bodyPr>
            <a:normAutofit/>
          </a:bodyPr>
          <a:lstStyle/>
          <a:p>
            <a:pPr marL="95250" indent="0">
              <a:lnSpc>
                <a:spcPct val="90000"/>
              </a:lnSpc>
              <a:buNone/>
            </a:pPr>
            <a:r>
              <a:rPr lang="en-US" cap="small" dirty="0"/>
              <a:t>State Standards </a:t>
            </a:r>
            <a:endParaRPr lang="en-US" dirty="0"/>
          </a:p>
          <a:p>
            <a:pPr lvl="1">
              <a:lnSpc>
                <a:spcPct val="90000"/>
              </a:lnSpc>
              <a:buClr>
                <a:srgbClr val="002060"/>
              </a:buClr>
            </a:pPr>
            <a:r>
              <a:rPr lang="en-US" sz="1600" cap="small" dirty="0"/>
              <a:t>All Subjects</a:t>
            </a:r>
            <a:endParaRPr lang="en-US" sz="1600" dirty="0"/>
          </a:p>
          <a:p>
            <a:pPr lvl="1">
              <a:lnSpc>
                <a:spcPct val="90000"/>
              </a:lnSpc>
              <a:buClr>
                <a:srgbClr val="002060"/>
              </a:buClr>
            </a:pPr>
            <a:r>
              <a:rPr lang="en-US" sz="1600" cap="small" dirty="0"/>
              <a:t>Quick Links - Formative Assessments Resources</a:t>
            </a:r>
            <a:endParaRPr lang="en-US" sz="1600" dirty="0"/>
          </a:p>
          <a:p>
            <a:pPr marL="95250" indent="0">
              <a:lnSpc>
                <a:spcPct val="90000"/>
              </a:lnSpc>
              <a:buClr>
                <a:srgbClr val="000000"/>
              </a:buClr>
              <a:buNone/>
            </a:pPr>
            <a:r>
              <a:rPr lang="en-US" cap="small" dirty="0">
                <a:hlinkClick r:id="rId4">
                  <a:extLst>
                    <a:ext uri="{A12FA001-AC4F-418D-AE19-62706E023703}">
                      <ahyp:hlinkClr xmlns:ahyp="http://schemas.microsoft.com/office/drawing/2018/hyperlinkcolor" val="tx"/>
                    </a:ext>
                  </a:extLst>
                </a:hlinkClick>
              </a:rPr>
              <a:t>http://www.azed.gov/standards-practices/</a:t>
            </a:r>
            <a:r>
              <a:rPr lang="en-US" cap="small" dirty="0"/>
              <a:t> </a:t>
            </a:r>
            <a:endParaRPr lang="en-US" dirty="0"/>
          </a:p>
          <a:p>
            <a:pPr marL="95250" indent="0">
              <a:lnSpc>
                <a:spcPct val="90000"/>
              </a:lnSpc>
              <a:buClr>
                <a:srgbClr val="000000"/>
              </a:buClr>
              <a:buNone/>
            </a:pPr>
            <a:endParaRPr lang="en-US" cap="small" dirty="0"/>
          </a:p>
          <a:p>
            <a:pPr marL="95250" indent="0">
              <a:lnSpc>
                <a:spcPct val="90000"/>
              </a:lnSpc>
              <a:buNone/>
            </a:pPr>
            <a:r>
              <a:rPr lang="en-US" cap="small" dirty="0"/>
              <a:t>AzSCI Assessment Resources to support instruction</a:t>
            </a:r>
            <a:endParaRPr lang="en-US" b="1" cap="small" dirty="0"/>
          </a:p>
          <a:p>
            <a:pPr lvl="1">
              <a:lnSpc>
                <a:spcPct val="90000"/>
              </a:lnSpc>
              <a:buClr>
                <a:srgbClr val="002060"/>
              </a:buClr>
            </a:pPr>
            <a:r>
              <a:rPr lang="en-US" sz="1600" cap="small" dirty="0"/>
              <a:t>Item Specifications</a:t>
            </a:r>
            <a:endParaRPr lang="en-US" sz="1600" dirty="0"/>
          </a:p>
          <a:p>
            <a:pPr lvl="1">
              <a:lnSpc>
                <a:spcPct val="90000"/>
              </a:lnSpc>
              <a:buClr>
                <a:srgbClr val="002060"/>
              </a:buClr>
            </a:pPr>
            <a:r>
              <a:rPr lang="en-US" sz="1600" cap="small" dirty="0"/>
              <a:t>Item Types</a:t>
            </a:r>
          </a:p>
          <a:p>
            <a:pPr lvl="1">
              <a:lnSpc>
                <a:spcPct val="90000"/>
              </a:lnSpc>
              <a:buClr>
                <a:srgbClr val="002060"/>
              </a:buClr>
            </a:pPr>
            <a:r>
              <a:rPr lang="en-US" sz="1600" cap="small" dirty="0"/>
              <a:t>Sample Test</a:t>
            </a:r>
            <a:endParaRPr lang="en-US" sz="1600" dirty="0"/>
          </a:p>
          <a:p>
            <a:pPr lvl="1">
              <a:lnSpc>
                <a:spcPct val="90000"/>
              </a:lnSpc>
              <a:buClr>
                <a:srgbClr val="002060"/>
              </a:buClr>
            </a:pPr>
            <a:r>
              <a:rPr lang="en-US" sz="1600" cap="small" dirty="0"/>
              <a:t>AzSCI  Scoring guides</a:t>
            </a:r>
          </a:p>
          <a:p>
            <a:pPr lvl="1">
              <a:lnSpc>
                <a:spcPct val="90000"/>
              </a:lnSpc>
              <a:buClr>
                <a:srgbClr val="002060"/>
              </a:buClr>
            </a:pPr>
            <a:r>
              <a:rPr lang="en-US" sz="1600" cap="small" dirty="0"/>
              <a:t>AzSCI  Exhibits</a:t>
            </a:r>
          </a:p>
          <a:p>
            <a:pPr lvl="1">
              <a:lnSpc>
                <a:spcPct val="90000"/>
              </a:lnSpc>
              <a:buClr>
                <a:srgbClr val="002060"/>
              </a:buClr>
            </a:pPr>
            <a:endParaRPr lang="en-US" sz="1600" cap="small" dirty="0"/>
          </a:p>
          <a:p>
            <a:pPr>
              <a:lnSpc>
                <a:spcPct val="90000"/>
              </a:lnSpc>
              <a:buClr>
                <a:srgbClr val="000000"/>
              </a:buClr>
              <a:buFont typeface="Wingdings"/>
              <a:buChar char="ü"/>
            </a:pPr>
            <a:endParaRPr lang="en-US" cap="small" dirty="0"/>
          </a:p>
          <a:p>
            <a:pPr marL="95250" indent="0">
              <a:lnSpc>
                <a:spcPct val="90000"/>
              </a:lnSpc>
              <a:buNone/>
            </a:pPr>
            <a:r>
              <a:rPr lang="en-US" cap="small" dirty="0">
                <a:hlinkClick r:id="rId5">
                  <a:extLst>
                    <a:ext uri="{A12FA001-AC4F-418D-AE19-62706E023703}">
                      <ahyp:hlinkClr xmlns:ahyp="http://schemas.microsoft.com/office/drawing/2018/hyperlinkcolor" val="tx"/>
                    </a:ext>
                  </a:extLst>
                </a:hlinkClick>
              </a:rPr>
              <a:t>https://www.azed.gov/assessment/sci</a:t>
            </a:r>
            <a:endParaRPr lang="en-US" dirty="0"/>
          </a:p>
          <a:p>
            <a:pPr>
              <a:lnSpc>
                <a:spcPct val="90000"/>
              </a:lnSpc>
            </a:pPr>
            <a:endParaRPr lang="en-US" dirty="0"/>
          </a:p>
        </p:txBody>
      </p:sp>
    </p:spTree>
    <p:extLst>
      <p:ext uri="{BB962C8B-B14F-4D97-AF65-F5344CB8AC3E}">
        <p14:creationId xmlns:p14="http://schemas.microsoft.com/office/powerpoint/2010/main" val="399546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9968-1BB8-5CFD-BB8F-AD37B4EC3FB0}"/>
              </a:ext>
            </a:extLst>
          </p:cNvPr>
          <p:cNvSpPr>
            <a:spLocks noGrp="1"/>
          </p:cNvSpPr>
          <p:nvPr>
            <p:ph type="title"/>
          </p:nvPr>
        </p:nvSpPr>
        <p:spPr/>
        <p:txBody>
          <a:bodyPr/>
          <a:lstStyle/>
          <a:p>
            <a:r>
              <a:rPr lang="en-US" dirty="0"/>
              <a:t>Tying it Together</a:t>
            </a:r>
          </a:p>
        </p:txBody>
      </p:sp>
      <p:sp>
        <p:nvSpPr>
          <p:cNvPr id="3" name="Content Placeholder 2">
            <a:extLst>
              <a:ext uri="{FF2B5EF4-FFF2-40B4-BE49-F238E27FC236}">
                <a16:creationId xmlns:a16="http://schemas.microsoft.com/office/drawing/2014/main" id="{3692EBD3-DBB6-C8B0-9898-FAB3A5EED73B}"/>
              </a:ext>
            </a:extLst>
          </p:cNvPr>
          <p:cNvSpPr>
            <a:spLocks noGrp="1"/>
          </p:cNvSpPr>
          <p:nvPr>
            <p:ph sz="half" idx="2"/>
          </p:nvPr>
        </p:nvSpPr>
        <p:spPr>
          <a:xfrm>
            <a:off x="704193" y="2053531"/>
            <a:ext cx="3456394" cy="2392345"/>
          </a:xfrm>
        </p:spPr>
        <p:txBody>
          <a:bodyPr/>
          <a:lstStyle/>
          <a:p>
            <a:pPr>
              <a:buFont typeface="Arial" panose="020B0604020202020204" pitchFamily="34" charset="0"/>
              <a:buChar char="•"/>
            </a:pPr>
            <a:r>
              <a:rPr lang="en-US" dirty="0"/>
              <a:t>Utilizing Data Reports to flag or bring attention to one of the reporting categories</a:t>
            </a:r>
          </a:p>
          <a:p>
            <a:pPr>
              <a:buFont typeface="Arial" panose="020B0604020202020204" pitchFamily="34" charset="0"/>
              <a:buChar char="•"/>
            </a:pPr>
            <a:r>
              <a:rPr lang="en-US" dirty="0"/>
              <a:t>Examining existing lessons to ensure the lesson is targeting different levels</a:t>
            </a:r>
          </a:p>
          <a:p>
            <a:pPr>
              <a:buFont typeface="Arial" panose="020B0604020202020204" pitchFamily="34" charset="0"/>
              <a:buChar char="•"/>
            </a:pPr>
            <a:r>
              <a:rPr lang="en-US" dirty="0"/>
              <a:t>Work with curriculum coaches</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1352799-5B89-59BA-93E3-5E5DAE54F0C4}"/>
              </a:ext>
            </a:extLst>
          </p:cNvPr>
          <p:cNvPicPr>
            <a:picLocks noChangeAspect="1"/>
          </p:cNvPicPr>
          <p:nvPr/>
        </p:nvPicPr>
        <p:blipFill>
          <a:blip r:embed="rId3"/>
          <a:stretch>
            <a:fillRect/>
          </a:stretch>
        </p:blipFill>
        <p:spPr>
          <a:xfrm>
            <a:off x="4160587" y="229422"/>
            <a:ext cx="7404114" cy="5876103"/>
          </a:xfrm>
          <a:prstGeom prst="rect">
            <a:avLst/>
          </a:prstGeom>
        </p:spPr>
      </p:pic>
      <p:sp>
        <p:nvSpPr>
          <p:cNvPr id="9" name="Content Placeholder 2">
            <a:extLst>
              <a:ext uri="{FF2B5EF4-FFF2-40B4-BE49-F238E27FC236}">
                <a16:creationId xmlns:a16="http://schemas.microsoft.com/office/drawing/2014/main" id="{A3179E89-854D-E2E2-48EC-A410348AD345}"/>
              </a:ext>
            </a:extLst>
          </p:cNvPr>
          <p:cNvSpPr txBox="1">
            <a:spLocks/>
          </p:cNvSpPr>
          <p:nvPr/>
        </p:nvSpPr>
        <p:spPr>
          <a:xfrm>
            <a:off x="4659239" y="6067631"/>
            <a:ext cx="6406810" cy="337316"/>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Char char=" "/>
              <a:defRPr sz="16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4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dirty="0"/>
              <a:t>Roster Report with Summary allows an at-a-glance view of school  and grade.</a:t>
            </a:r>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403352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8A63-1508-6FDF-15AA-4546D3306F0C}"/>
              </a:ext>
            </a:extLst>
          </p:cNvPr>
          <p:cNvSpPr>
            <a:spLocks noGrp="1"/>
          </p:cNvSpPr>
          <p:nvPr>
            <p:ph type="title"/>
          </p:nvPr>
        </p:nvSpPr>
        <p:spPr/>
        <p:txBody>
          <a:bodyPr/>
          <a:lstStyle/>
          <a:p>
            <a:r>
              <a:rPr lang="en-US" dirty="0"/>
              <a:t>For Individual Students</a:t>
            </a:r>
          </a:p>
        </p:txBody>
      </p:sp>
      <p:pic>
        <p:nvPicPr>
          <p:cNvPr id="5" name="Content Placeholder 4">
            <a:extLst>
              <a:ext uri="{FF2B5EF4-FFF2-40B4-BE49-F238E27FC236}">
                <a16:creationId xmlns:a16="http://schemas.microsoft.com/office/drawing/2014/main" id="{F9F2C10A-0E7A-58D5-5824-8E99CC3DD211}"/>
              </a:ext>
            </a:extLst>
          </p:cNvPr>
          <p:cNvPicPr>
            <a:picLocks noGrp="1" noChangeAspect="1"/>
          </p:cNvPicPr>
          <p:nvPr>
            <p:ph idx="1"/>
          </p:nvPr>
        </p:nvPicPr>
        <p:blipFill>
          <a:blip r:embed="rId3"/>
          <a:stretch>
            <a:fillRect/>
          </a:stretch>
        </p:blipFill>
        <p:spPr>
          <a:xfrm>
            <a:off x="6732424" y="3026979"/>
            <a:ext cx="4767460" cy="3079864"/>
          </a:xfrm>
        </p:spPr>
      </p:pic>
      <p:pic>
        <p:nvPicPr>
          <p:cNvPr id="7" name="Picture 6">
            <a:extLst>
              <a:ext uri="{FF2B5EF4-FFF2-40B4-BE49-F238E27FC236}">
                <a16:creationId xmlns:a16="http://schemas.microsoft.com/office/drawing/2014/main" id="{41D18E98-32AE-9A35-B45C-83AD35510EAA}"/>
              </a:ext>
            </a:extLst>
          </p:cNvPr>
          <p:cNvPicPr>
            <a:picLocks noChangeAspect="1"/>
          </p:cNvPicPr>
          <p:nvPr/>
        </p:nvPicPr>
        <p:blipFill>
          <a:blip r:embed="rId4"/>
          <a:stretch>
            <a:fillRect/>
          </a:stretch>
        </p:blipFill>
        <p:spPr>
          <a:xfrm>
            <a:off x="913469" y="2022750"/>
            <a:ext cx="5724362" cy="2544161"/>
          </a:xfrm>
          <a:prstGeom prst="rect">
            <a:avLst/>
          </a:prstGeom>
        </p:spPr>
      </p:pic>
    </p:spTree>
    <p:extLst>
      <p:ext uri="{BB962C8B-B14F-4D97-AF65-F5344CB8AC3E}">
        <p14:creationId xmlns:p14="http://schemas.microsoft.com/office/powerpoint/2010/main" val="399133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D0241F-D7CB-D422-CACB-7AFAA30E719C}"/>
              </a:ext>
            </a:extLst>
          </p:cNvPr>
          <p:cNvPicPr>
            <a:picLocks noGrp="1" noChangeAspect="1"/>
          </p:cNvPicPr>
          <p:nvPr>
            <p:ph idx="1"/>
          </p:nvPr>
        </p:nvPicPr>
        <p:blipFill>
          <a:blip r:embed="rId3"/>
          <a:stretch>
            <a:fillRect/>
          </a:stretch>
        </p:blipFill>
        <p:spPr>
          <a:xfrm>
            <a:off x="1096963" y="1932317"/>
            <a:ext cx="10058400" cy="3682435"/>
          </a:xfrm>
        </p:spPr>
      </p:pic>
      <p:sp>
        <p:nvSpPr>
          <p:cNvPr id="6" name="Oval 5">
            <a:extLst>
              <a:ext uri="{FF2B5EF4-FFF2-40B4-BE49-F238E27FC236}">
                <a16:creationId xmlns:a16="http://schemas.microsoft.com/office/drawing/2014/main" id="{A1D4B20D-D502-6495-FA08-022983DCD0AA}"/>
              </a:ext>
            </a:extLst>
          </p:cNvPr>
          <p:cNvSpPr/>
          <p:nvPr/>
        </p:nvSpPr>
        <p:spPr>
          <a:xfrm>
            <a:off x="8027708" y="4257266"/>
            <a:ext cx="2041236" cy="4710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80F94-442C-190B-86E8-2AC1E89B877B}"/>
              </a:ext>
            </a:extLst>
          </p:cNvPr>
          <p:cNvSpPr>
            <a:spLocks noGrp="1"/>
          </p:cNvSpPr>
          <p:nvPr>
            <p:ph type="title"/>
          </p:nvPr>
        </p:nvSpPr>
        <p:spPr>
          <a:xfrm>
            <a:off x="1097280" y="942871"/>
            <a:ext cx="10058400" cy="587584"/>
          </a:xfrm>
        </p:spPr>
        <p:txBody>
          <a:bodyPr spcFirstLastPara="1" lIns="91425" tIns="45700" rIns="91425" bIns="45700" anchor="ctr" anchorCtr="0">
            <a:normAutofit/>
          </a:bodyPr>
          <a:lstStyle/>
          <a:p>
            <a:r>
              <a:rPr lang="en-US" dirty="0"/>
              <a:t>Where to Find these resources</a:t>
            </a:r>
          </a:p>
        </p:txBody>
      </p:sp>
      <p:sp>
        <p:nvSpPr>
          <p:cNvPr id="3" name="TextBox 2">
            <a:extLst>
              <a:ext uri="{FF2B5EF4-FFF2-40B4-BE49-F238E27FC236}">
                <a16:creationId xmlns:a16="http://schemas.microsoft.com/office/drawing/2014/main" id="{C86367A4-C4D3-5A9F-DD72-0113C7F84DB2}"/>
              </a:ext>
            </a:extLst>
          </p:cNvPr>
          <p:cNvSpPr txBox="1"/>
          <p:nvPr/>
        </p:nvSpPr>
        <p:spPr>
          <a:xfrm>
            <a:off x="7032389" y="6348249"/>
            <a:ext cx="4031873" cy="369332"/>
          </a:xfrm>
          <a:prstGeom prst="rect">
            <a:avLst/>
          </a:prstGeom>
          <a:noFill/>
        </p:spPr>
        <p:txBody>
          <a:bodyPr wrap="none" rtlCol="0">
            <a:spAutoFit/>
          </a:bodyPr>
          <a:lstStyle/>
          <a:p>
            <a:r>
              <a:rPr lang="en-US"/>
              <a:t>https://www.azed.gov/assessment</a:t>
            </a:r>
            <a:endParaRPr lang="en-US" dirty="0"/>
          </a:p>
        </p:txBody>
      </p:sp>
    </p:spTree>
    <p:extLst>
      <p:ext uri="{BB962C8B-B14F-4D97-AF65-F5344CB8AC3E}">
        <p14:creationId xmlns:p14="http://schemas.microsoft.com/office/powerpoint/2010/main" val="153307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6512-4285-45E7-B7BD-4E73BECC8BBC}"/>
              </a:ext>
            </a:extLst>
          </p:cNvPr>
          <p:cNvSpPr>
            <a:spLocks noGrp="1"/>
          </p:cNvSpPr>
          <p:nvPr>
            <p:ph type="ctrTitle"/>
          </p:nvPr>
        </p:nvSpPr>
        <p:spPr/>
        <p:txBody>
          <a:bodyPr>
            <a:normAutofit fontScale="90000"/>
          </a:bodyPr>
          <a:lstStyle/>
          <a:p>
            <a:br>
              <a:rPr lang="en-US" dirty="0"/>
            </a:br>
            <a:br>
              <a:rPr lang="en-US" dirty="0"/>
            </a:br>
            <a:br>
              <a:rPr lang="en-US" dirty="0"/>
            </a:br>
            <a:br>
              <a:rPr lang="en-US" dirty="0"/>
            </a:br>
            <a:br>
              <a:rPr lang="en-US" dirty="0"/>
            </a:br>
            <a:r>
              <a:rPr lang="en-US" dirty="0"/>
              <a:t>Friday Focus</a:t>
            </a:r>
            <a:br>
              <a:rPr lang="en-US" dirty="0"/>
            </a:br>
            <a:r>
              <a:rPr lang="en-US" dirty="0"/>
              <a:t>webinar #7</a:t>
            </a:r>
          </a:p>
        </p:txBody>
      </p:sp>
      <p:sp>
        <p:nvSpPr>
          <p:cNvPr id="3" name="Subtitle 2">
            <a:extLst>
              <a:ext uri="{FF2B5EF4-FFF2-40B4-BE49-F238E27FC236}">
                <a16:creationId xmlns:a16="http://schemas.microsoft.com/office/drawing/2014/main" id="{1A62BEE7-F63E-48B2-969D-270FBB36B676}"/>
              </a:ext>
            </a:extLst>
          </p:cNvPr>
          <p:cNvSpPr>
            <a:spLocks noGrp="1"/>
          </p:cNvSpPr>
          <p:nvPr>
            <p:ph type="subTitle" idx="1"/>
          </p:nvPr>
        </p:nvSpPr>
        <p:spPr>
          <a:xfrm>
            <a:off x="1066800" y="4792297"/>
            <a:ext cx="10058400" cy="1209110"/>
          </a:xfrm>
        </p:spPr>
        <p:txBody>
          <a:bodyPr/>
          <a:lstStyle/>
          <a:p>
            <a:pPr algn="ctr"/>
            <a:r>
              <a:rPr lang="en-US" dirty="0"/>
              <a:t>AzSCI Performance Level Descriptors</a:t>
            </a:r>
          </a:p>
        </p:txBody>
      </p:sp>
    </p:spTree>
    <p:extLst>
      <p:ext uri="{BB962C8B-B14F-4D97-AF65-F5344CB8AC3E}">
        <p14:creationId xmlns:p14="http://schemas.microsoft.com/office/powerpoint/2010/main" val="285606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0F94-442C-190B-86E8-2AC1E89B877B}"/>
              </a:ext>
            </a:extLst>
          </p:cNvPr>
          <p:cNvSpPr>
            <a:spLocks noGrp="1"/>
          </p:cNvSpPr>
          <p:nvPr>
            <p:ph type="title"/>
          </p:nvPr>
        </p:nvSpPr>
        <p:spPr>
          <a:xfrm>
            <a:off x="1097280" y="942871"/>
            <a:ext cx="10058400" cy="587584"/>
          </a:xfrm>
        </p:spPr>
        <p:txBody>
          <a:bodyPr spcFirstLastPara="1" lIns="91425" tIns="45700" rIns="91425" bIns="45700" anchor="ctr" anchorCtr="0">
            <a:normAutofit/>
          </a:bodyPr>
          <a:lstStyle/>
          <a:p>
            <a:r>
              <a:rPr lang="en-US" dirty="0"/>
              <a:t>AZSCI Educator Resources</a:t>
            </a:r>
          </a:p>
        </p:txBody>
      </p:sp>
      <p:pic>
        <p:nvPicPr>
          <p:cNvPr id="8" name="Content Placeholder 7">
            <a:extLst>
              <a:ext uri="{FF2B5EF4-FFF2-40B4-BE49-F238E27FC236}">
                <a16:creationId xmlns:a16="http://schemas.microsoft.com/office/drawing/2014/main" id="{C37C128C-AFED-A0DB-3593-D103E68E8B2D}"/>
              </a:ext>
            </a:extLst>
          </p:cNvPr>
          <p:cNvPicPr>
            <a:picLocks noGrp="1" noChangeAspect="1"/>
          </p:cNvPicPr>
          <p:nvPr>
            <p:ph idx="1"/>
          </p:nvPr>
        </p:nvPicPr>
        <p:blipFill>
          <a:blip r:embed="rId3"/>
          <a:stretch>
            <a:fillRect/>
          </a:stretch>
        </p:blipFill>
        <p:spPr>
          <a:xfrm>
            <a:off x="3364285" y="1351779"/>
            <a:ext cx="6662584" cy="4943988"/>
          </a:xfrm>
        </p:spPr>
      </p:pic>
      <p:sp>
        <p:nvSpPr>
          <p:cNvPr id="3" name="TextBox 2">
            <a:extLst>
              <a:ext uri="{FF2B5EF4-FFF2-40B4-BE49-F238E27FC236}">
                <a16:creationId xmlns:a16="http://schemas.microsoft.com/office/drawing/2014/main" id="{ED9A64AD-EFA2-2A42-CE4E-82A959DD03D8}"/>
              </a:ext>
            </a:extLst>
          </p:cNvPr>
          <p:cNvSpPr txBox="1"/>
          <p:nvPr/>
        </p:nvSpPr>
        <p:spPr>
          <a:xfrm>
            <a:off x="6451169" y="6295767"/>
            <a:ext cx="5234125" cy="369332"/>
          </a:xfrm>
          <a:prstGeom prst="rect">
            <a:avLst/>
          </a:prstGeom>
          <a:noFill/>
        </p:spPr>
        <p:txBody>
          <a:bodyPr wrap="none" rtlCol="0">
            <a:spAutoFit/>
          </a:bodyPr>
          <a:lstStyle/>
          <a:p>
            <a:r>
              <a:rPr lang="en-US"/>
              <a:t>https://www.azed.gov/assessment/resources</a:t>
            </a:r>
            <a:endParaRPr lang="en-US" dirty="0"/>
          </a:p>
        </p:txBody>
      </p:sp>
    </p:spTree>
    <p:extLst>
      <p:ext uri="{BB962C8B-B14F-4D97-AF65-F5344CB8AC3E}">
        <p14:creationId xmlns:p14="http://schemas.microsoft.com/office/powerpoint/2010/main" val="174080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C:\Users\mbowerm\AppData\Local\Microsoft\Windows\Temporary Internet Files\Content.IE5\O1PAIP9T\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4455" y="1600201"/>
            <a:ext cx="42430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9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221E-4BFA-6910-BCBE-FE68BCFABEB0}"/>
              </a:ext>
            </a:extLst>
          </p:cNvPr>
          <p:cNvSpPr>
            <a:spLocks noGrp="1"/>
          </p:cNvSpPr>
          <p:nvPr>
            <p:ph type="ctrTitle"/>
          </p:nvPr>
        </p:nvSpPr>
        <p:spPr>
          <a:xfrm>
            <a:off x="1170853" y="1053241"/>
            <a:ext cx="10058400" cy="3566160"/>
          </a:xfrm>
        </p:spPr>
        <p:txBody>
          <a:bodyPr>
            <a:normAutofit/>
          </a:bodyPr>
          <a:lstStyle/>
          <a:p>
            <a:r>
              <a:rPr lang="en-US" sz="5400" dirty="0"/>
              <a:t>SAMPLE TESTS and Scoring guides</a:t>
            </a:r>
          </a:p>
        </p:txBody>
      </p:sp>
    </p:spTree>
    <p:extLst>
      <p:ext uri="{BB962C8B-B14F-4D97-AF65-F5344CB8AC3E}">
        <p14:creationId xmlns:p14="http://schemas.microsoft.com/office/powerpoint/2010/main" val="1657912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lstStyle/>
          <a:p>
            <a:r>
              <a:rPr lang="en-US" dirty="0"/>
              <a:t>AzSCI Sample test</a:t>
            </a:r>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p:txBody>
          <a:bodyPr>
            <a:normAutofit fontScale="92500" lnSpcReduction="10000"/>
          </a:bodyPr>
          <a:lstStyle/>
          <a:p>
            <a:r>
              <a:rPr lang="en-US" b="1" dirty="0"/>
              <a:t>Purpose: </a:t>
            </a:r>
          </a:p>
          <a:p>
            <a:pPr lvl="1"/>
            <a:r>
              <a:rPr lang="en-US" dirty="0"/>
              <a:t>To help students, teachers, and parents become familiar with the content, item types, and the tools in online test administration. </a:t>
            </a:r>
          </a:p>
          <a:p>
            <a:pPr lvl="1"/>
            <a:r>
              <a:rPr lang="en-US" dirty="0"/>
              <a:t>Help students become comfortable with TestNav and reduce any anxiety they might have while taking a high-stakes test online.</a:t>
            </a:r>
          </a:p>
          <a:p>
            <a:r>
              <a:rPr lang="en-US" b="1" dirty="0"/>
              <a:t>What is it not used for?</a:t>
            </a:r>
          </a:p>
          <a:p>
            <a:pPr lvl="1"/>
            <a:r>
              <a:rPr lang="en-US" dirty="0"/>
              <a:t>They DO NOT include an item for each of the aligned Arizona Academic Standards and DO NOT provide scores for students.</a:t>
            </a:r>
          </a:p>
          <a:p>
            <a:pPr lvl="1"/>
            <a:r>
              <a:rPr lang="en-US" dirty="0"/>
              <a:t>They should NOT be used to evaluate a student’s proficiency level.</a:t>
            </a:r>
          </a:p>
          <a:p>
            <a:r>
              <a:rPr lang="en-US" b="1" dirty="0"/>
              <a:t>When?</a:t>
            </a:r>
          </a:p>
          <a:p>
            <a:pPr lvl="1"/>
            <a:r>
              <a:rPr lang="en-US" dirty="0"/>
              <a:t>Students should take the TestNav Tutorial and Sample Test prior to taking the Spring 2023 AzSCI tests.</a:t>
            </a:r>
          </a:p>
        </p:txBody>
      </p:sp>
    </p:spTree>
    <p:extLst>
      <p:ext uri="{BB962C8B-B14F-4D97-AF65-F5344CB8AC3E}">
        <p14:creationId xmlns:p14="http://schemas.microsoft.com/office/powerpoint/2010/main" val="252478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03FE-3CE4-A24C-2DB2-F5D04150A702}"/>
              </a:ext>
            </a:extLst>
          </p:cNvPr>
          <p:cNvSpPr>
            <a:spLocks noGrp="1"/>
          </p:cNvSpPr>
          <p:nvPr>
            <p:ph type="title"/>
          </p:nvPr>
        </p:nvSpPr>
        <p:spPr/>
        <p:txBody>
          <a:bodyPr/>
          <a:lstStyle/>
          <a:p>
            <a:r>
              <a:rPr lang="en-US" dirty="0"/>
              <a:t>AzSCI  Sample Test</a:t>
            </a:r>
          </a:p>
        </p:txBody>
      </p:sp>
      <p:sp>
        <p:nvSpPr>
          <p:cNvPr id="3" name="Text Placeholder 2">
            <a:extLst>
              <a:ext uri="{FF2B5EF4-FFF2-40B4-BE49-F238E27FC236}">
                <a16:creationId xmlns:a16="http://schemas.microsoft.com/office/drawing/2014/main" id="{86429664-89C8-F275-187F-8D306835AE87}"/>
              </a:ext>
            </a:extLst>
          </p:cNvPr>
          <p:cNvSpPr>
            <a:spLocks noGrp="1"/>
          </p:cNvSpPr>
          <p:nvPr>
            <p:ph type="body" idx="1"/>
          </p:nvPr>
        </p:nvSpPr>
        <p:spPr>
          <a:xfrm>
            <a:off x="714703" y="1353592"/>
            <a:ext cx="5538678" cy="1445520"/>
          </a:xfrm>
        </p:spPr>
        <p:txBody>
          <a:bodyPr>
            <a:normAutofit/>
          </a:bodyPr>
          <a:lstStyle/>
          <a:p>
            <a:pPr marL="342900" indent="-342900">
              <a:buFont typeface="Wingdings" panose="05000000000000000000" pitchFamily="2" charset="2"/>
              <a:buChar char="ü"/>
            </a:pPr>
            <a:r>
              <a:rPr lang="en-US" b="1" dirty="0">
                <a:solidFill>
                  <a:schemeClr val="tx1"/>
                </a:solidFill>
              </a:rPr>
              <a:t>AzSCI Sample Tests </a:t>
            </a:r>
          </a:p>
          <a:p>
            <a:pPr marL="342900" indent="-342900">
              <a:buFont typeface="Wingdings" panose="05000000000000000000" pitchFamily="2" charset="2"/>
              <a:buChar char="ü"/>
            </a:pPr>
            <a:r>
              <a:rPr lang="en-US" b="1" dirty="0">
                <a:solidFill>
                  <a:schemeClr val="tx1"/>
                </a:solidFill>
              </a:rPr>
              <a:t> Tutorials</a:t>
            </a:r>
          </a:p>
          <a:p>
            <a:pPr marL="342900" indent="-342900">
              <a:buFont typeface="Wingdings" panose="05000000000000000000" pitchFamily="2" charset="2"/>
              <a:buChar char="ü"/>
            </a:pPr>
            <a:r>
              <a:rPr lang="en-US" b="1" dirty="0">
                <a:solidFill>
                  <a:schemeClr val="tx1"/>
                </a:solidFill>
              </a:rPr>
              <a:t>Scoring Guides</a:t>
            </a:r>
            <a:endParaRPr lang="en-US" dirty="0"/>
          </a:p>
        </p:txBody>
      </p:sp>
      <p:pic>
        <p:nvPicPr>
          <p:cNvPr id="4" name="Picture 3">
            <a:extLst>
              <a:ext uri="{FF2B5EF4-FFF2-40B4-BE49-F238E27FC236}">
                <a16:creationId xmlns:a16="http://schemas.microsoft.com/office/drawing/2014/main" id="{E8DB1CDC-AC4A-28CF-A1D7-160A7174DEDF}"/>
              </a:ext>
            </a:extLst>
          </p:cNvPr>
          <p:cNvPicPr>
            <a:picLocks noChangeAspect="1"/>
          </p:cNvPicPr>
          <p:nvPr/>
        </p:nvPicPr>
        <p:blipFill>
          <a:blip r:embed="rId3"/>
          <a:stretch>
            <a:fillRect/>
          </a:stretch>
        </p:blipFill>
        <p:spPr>
          <a:xfrm>
            <a:off x="6518925" y="1031893"/>
            <a:ext cx="4371211" cy="5151566"/>
          </a:xfrm>
          <a:prstGeom prst="rect">
            <a:avLst/>
          </a:prstGeom>
        </p:spPr>
      </p:pic>
      <p:sp>
        <p:nvSpPr>
          <p:cNvPr id="11" name="Oval 10">
            <a:extLst>
              <a:ext uri="{FF2B5EF4-FFF2-40B4-BE49-F238E27FC236}">
                <a16:creationId xmlns:a16="http://schemas.microsoft.com/office/drawing/2014/main" id="{E8BF7A4E-5814-D31F-8DD5-1E45CF0B97D7}"/>
              </a:ext>
            </a:extLst>
          </p:cNvPr>
          <p:cNvSpPr/>
          <p:nvPr/>
        </p:nvSpPr>
        <p:spPr>
          <a:xfrm>
            <a:off x="6348248" y="1619477"/>
            <a:ext cx="3689131" cy="566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7145483-624C-3AF7-A8D8-279B44FCED95}"/>
              </a:ext>
            </a:extLst>
          </p:cNvPr>
          <p:cNvSpPr>
            <a:spLocks noGrp="1"/>
          </p:cNvSpPr>
          <p:nvPr>
            <p:ph sz="half" idx="2"/>
          </p:nvPr>
        </p:nvSpPr>
        <p:spPr>
          <a:xfrm>
            <a:off x="714703" y="2978331"/>
            <a:ext cx="5241960" cy="2606985"/>
          </a:xfrm>
        </p:spPr>
        <p:txBody>
          <a:bodyPr>
            <a:normAutofit/>
          </a:bodyPr>
          <a:lstStyle/>
          <a:p>
            <a:r>
              <a:rPr lang="en-US" sz="1800" dirty="0">
                <a:effectLst/>
                <a:latin typeface="Segoe UI" panose="020B0502040204020203" pitchFamily="34" charset="0"/>
              </a:rPr>
              <a:t>The items included in the</a:t>
            </a:r>
            <a:r>
              <a:rPr lang="en-US" dirty="0"/>
              <a:t> AzSCI Sample Test Scoring Guides provide details about the items and item types, student response types, correct responses, and related scoring considerations for items. </a:t>
            </a:r>
          </a:p>
          <a:p>
            <a:pPr>
              <a:buFont typeface="Courier New" panose="02070309020205020404" pitchFamily="49" charset="0"/>
              <a:buChar char="o"/>
            </a:pPr>
            <a:r>
              <a:rPr lang="en-US" dirty="0"/>
              <a:t> Static presentation of student response field (when appropriate) </a:t>
            </a:r>
          </a:p>
          <a:p>
            <a:pPr>
              <a:buFont typeface="Courier New" panose="02070309020205020404" pitchFamily="49" charset="0"/>
              <a:buChar char="o"/>
            </a:pPr>
            <a:r>
              <a:rPr lang="en-US" dirty="0"/>
              <a:t> Answer key or scoring rubric </a:t>
            </a:r>
          </a:p>
        </p:txBody>
      </p:sp>
      <p:pic>
        <p:nvPicPr>
          <p:cNvPr id="12" name="Picture 11">
            <a:extLst>
              <a:ext uri="{FF2B5EF4-FFF2-40B4-BE49-F238E27FC236}">
                <a16:creationId xmlns:a16="http://schemas.microsoft.com/office/drawing/2014/main" id="{89CFAD35-961A-CDCE-BEA9-767DCA3BF7F7}"/>
              </a:ext>
            </a:extLst>
          </p:cNvPr>
          <p:cNvPicPr>
            <a:picLocks noChangeAspect="1"/>
          </p:cNvPicPr>
          <p:nvPr/>
        </p:nvPicPr>
        <p:blipFill>
          <a:blip r:embed="rId4"/>
          <a:stretch>
            <a:fillRect/>
          </a:stretch>
        </p:blipFill>
        <p:spPr>
          <a:xfrm>
            <a:off x="900002" y="5494551"/>
            <a:ext cx="10162913" cy="688908"/>
          </a:xfrm>
          <a:prstGeom prst="rect">
            <a:avLst/>
          </a:prstGeom>
        </p:spPr>
      </p:pic>
    </p:spTree>
    <p:extLst>
      <p:ext uri="{BB962C8B-B14F-4D97-AF65-F5344CB8AC3E}">
        <p14:creationId xmlns:p14="http://schemas.microsoft.com/office/powerpoint/2010/main" val="774082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B8FF4F-CB59-4A90-B33F-663E1C6A57E6}"/>
              </a:ext>
              <a:ext uri="{C183D7F6-B498-43B3-948B-1728B52AA6E4}">
                <adec:decorative xmlns:adec="http://schemas.microsoft.com/office/drawing/2017/decorative" val="1"/>
              </a:ext>
            </a:extLst>
          </p:cNvPr>
          <p:cNvSpPr/>
          <p:nvPr/>
        </p:nvSpPr>
        <p:spPr>
          <a:xfrm>
            <a:off x="-38049" y="0"/>
            <a:ext cx="3374035"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age from a Grade 5 Scoring Guide.">
            <a:extLst>
              <a:ext uri="{FF2B5EF4-FFF2-40B4-BE49-F238E27FC236}">
                <a16:creationId xmlns:a16="http://schemas.microsoft.com/office/drawing/2014/main" id="{67169FEE-BC92-4397-A731-2B30C6C420B0}"/>
              </a:ext>
            </a:extLst>
          </p:cNvPr>
          <p:cNvPicPr>
            <a:picLocks noChangeAspect="1"/>
          </p:cNvPicPr>
          <p:nvPr/>
        </p:nvPicPr>
        <p:blipFill>
          <a:blip r:embed="rId3"/>
          <a:stretch>
            <a:fillRect/>
          </a:stretch>
        </p:blipFill>
        <p:spPr>
          <a:xfrm>
            <a:off x="3335986" y="0"/>
            <a:ext cx="5494662" cy="6858000"/>
          </a:xfrm>
          <a:prstGeom prst="rect">
            <a:avLst/>
          </a:prstGeom>
          <a:ln w="47625">
            <a:solidFill>
              <a:srgbClr val="FFC000"/>
            </a:solidFill>
          </a:ln>
        </p:spPr>
      </p:pic>
      <p:sp>
        <p:nvSpPr>
          <p:cNvPr id="4" name="TextBox 3">
            <a:extLst>
              <a:ext uri="{FF2B5EF4-FFF2-40B4-BE49-F238E27FC236}">
                <a16:creationId xmlns:a16="http://schemas.microsoft.com/office/drawing/2014/main" id="{342C8A63-43C3-49EC-8C71-7D222662C376}"/>
              </a:ext>
            </a:extLst>
          </p:cNvPr>
          <p:cNvSpPr txBox="1"/>
          <p:nvPr/>
        </p:nvSpPr>
        <p:spPr>
          <a:xfrm>
            <a:off x="429769" y="594454"/>
            <a:ext cx="2438400" cy="1200329"/>
          </a:xfrm>
          <a:prstGeom prst="rect">
            <a:avLst/>
          </a:prstGeom>
          <a:noFill/>
        </p:spPr>
        <p:txBody>
          <a:bodyPr wrap="square" rtlCol="0">
            <a:spAutoFit/>
          </a:bodyPr>
          <a:lstStyle/>
          <a:p>
            <a:pPr algn="ctr"/>
            <a:r>
              <a:rPr lang="en-US" sz="3600">
                <a:solidFill>
                  <a:schemeClr val="bg1"/>
                </a:solidFill>
              </a:rPr>
              <a:t>Scoring Guides</a:t>
            </a:r>
          </a:p>
        </p:txBody>
      </p:sp>
      <p:sp>
        <p:nvSpPr>
          <p:cNvPr id="6" name="Rectangle 5">
            <a:extLst>
              <a:ext uri="{FF2B5EF4-FFF2-40B4-BE49-F238E27FC236}">
                <a16:creationId xmlns:a16="http://schemas.microsoft.com/office/drawing/2014/main" id="{ECF9D523-6B14-44FB-9549-7F412C884FB0}"/>
              </a:ext>
              <a:ext uri="{C183D7F6-B498-43B3-948B-1728B52AA6E4}">
                <adec:decorative xmlns:adec="http://schemas.microsoft.com/office/drawing/2017/decorative" val="1"/>
              </a:ext>
            </a:extLst>
          </p:cNvPr>
          <p:cNvSpPr/>
          <p:nvPr/>
        </p:nvSpPr>
        <p:spPr>
          <a:xfrm>
            <a:off x="8888362" y="0"/>
            <a:ext cx="3296657"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descr="Arrow indicating where the Item Details are found in the Scoring Guide. ">
            <a:extLst>
              <a:ext uri="{FF2B5EF4-FFF2-40B4-BE49-F238E27FC236}">
                <a16:creationId xmlns:a16="http://schemas.microsoft.com/office/drawing/2014/main" id="{FA6E966C-0F21-46D5-BF4A-AACD970A544C}"/>
              </a:ext>
            </a:extLst>
          </p:cNvPr>
          <p:cNvSpPr/>
          <p:nvPr/>
        </p:nvSpPr>
        <p:spPr>
          <a:xfrm>
            <a:off x="8908026" y="914400"/>
            <a:ext cx="1533832" cy="560439"/>
          </a:xfrm>
          <a:prstGeom prst="leftArrow">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Item Details</a:t>
            </a:r>
          </a:p>
        </p:txBody>
      </p:sp>
      <p:sp>
        <p:nvSpPr>
          <p:cNvPr id="9" name="Arrow: Left 8" descr="Arrow indicating where the correct student responses are found in the Scoring Guide. ">
            <a:extLst>
              <a:ext uri="{FF2B5EF4-FFF2-40B4-BE49-F238E27FC236}">
                <a16:creationId xmlns:a16="http://schemas.microsoft.com/office/drawing/2014/main" id="{392363F6-E00B-43EC-ABF8-08CFB9C57973}"/>
              </a:ext>
            </a:extLst>
          </p:cNvPr>
          <p:cNvSpPr/>
          <p:nvPr/>
        </p:nvSpPr>
        <p:spPr>
          <a:xfrm>
            <a:off x="8983833" y="3148780"/>
            <a:ext cx="1533832" cy="560439"/>
          </a:xfrm>
          <a:prstGeom prst="leftArrow">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Response</a:t>
            </a:r>
          </a:p>
        </p:txBody>
      </p:sp>
      <p:sp>
        <p:nvSpPr>
          <p:cNvPr id="11" name="Arrow: Left 10" descr="Arrow indicating where the scoring for the items are found in the Scoring Guide. ">
            <a:extLst>
              <a:ext uri="{FF2B5EF4-FFF2-40B4-BE49-F238E27FC236}">
                <a16:creationId xmlns:a16="http://schemas.microsoft.com/office/drawing/2014/main" id="{52D1B2DA-F43F-4227-BC72-9C0425014C9F}"/>
              </a:ext>
            </a:extLst>
          </p:cNvPr>
          <p:cNvSpPr/>
          <p:nvPr/>
        </p:nvSpPr>
        <p:spPr>
          <a:xfrm>
            <a:off x="8908026" y="6120581"/>
            <a:ext cx="1533832" cy="560439"/>
          </a:xfrm>
          <a:prstGeom prst="leftArrow">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Scoring</a:t>
            </a:r>
          </a:p>
        </p:txBody>
      </p:sp>
      <p:sp>
        <p:nvSpPr>
          <p:cNvPr id="5" name="Title 4">
            <a:extLst>
              <a:ext uri="{FF2B5EF4-FFF2-40B4-BE49-F238E27FC236}">
                <a16:creationId xmlns:a16="http://schemas.microsoft.com/office/drawing/2014/main" id="{47456789-828A-4853-82F6-ABDB3D10D970}"/>
              </a:ext>
            </a:extLst>
          </p:cNvPr>
          <p:cNvSpPr>
            <a:spLocks noGrp="1"/>
          </p:cNvSpPr>
          <p:nvPr>
            <p:ph type="title" idx="4294967295"/>
          </p:nvPr>
        </p:nvSpPr>
        <p:spPr>
          <a:xfrm>
            <a:off x="838200" y="-560439"/>
            <a:ext cx="10515600" cy="560439"/>
          </a:xfrm>
        </p:spPr>
        <p:txBody>
          <a:bodyPr spcFirstLastPara="1" wrap="square" lIns="91425" tIns="45700" rIns="91425" bIns="45700" anchor="b" anchorCtr="0">
            <a:noAutofit/>
          </a:bodyPr>
          <a:lstStyle/>
          <a:p>
            <a:r>
              <a:rPr lang="en-US" dirty="0"/>
              <a:t>AzSCI Scoring Guides</a:t>
            </a:r>
          </a:p>
        </p:txBody>
      </p:sp>
    </p:spTree>
    <p:extLst>
      <p:ext uri="{BB962C8B-B14F-4D97-AF65-F5344CB8AC3E}">
        <p14:creationId xmlns:p14="http://schemas.microsoft.com/office/powerpoint/2010/main" val="513036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BAE8BE-EA4E-F059-D539-E0BA44263FFA}"/>
              </a:ext>
            </a:extLst>
          </p:cNvPr>
          <p:cNvPicPr>
            <a:picLocks noGrp="1" noChangeAspect="1"/>
          </p:cNvPicPr>
          <p:nvPr>
            <p:ph sz="half" idx="2"/>
          </p:nvPr>
        </p:nvPicPr>
        <p:blipFill>
          <a:blip r:embed="rId2"/>
          <a:stretch>
            <a:fillRect/>
          </a:stretch>
        </p:blipFill>
        <p:spPr>
          <a:xfrm>
            <a:off x="559092" y="1373882"/>
            <a:ext cx="5452825" cy="3520178"/>
          </a:xfrm>
          <a:prstGeom prst="rect">
            <a:avLst/>
          </a:prstGeom>
        </p:spPr>
      </p:pic>
      <p:pic>
        <p:nvPicPr>
          <p:cNvPr id="9" name="Picture 8">
            <a:extLst>
              <a:ext uri="{FF2B5EF4-FFF2-40B4-BE49-F238E27FC236}">
                <a16:creationId xmlns:a16="http://schemas.microsoft.com/office/drawing/2014/main" id="{46A45DB7-736D-C3A2-7586-0ED62838A6CB}"/>
              </a:ext>
            </a:extLst>
          </p:cNvPr>
          <p:cNvPicPr>
            <a:picLocks noChangeAspect="1"/>
          </p:cNvPicPr>
          <p:nvPr/>
        </p:nvPicPr>
        <p:blipFill>
          <a:blip r:embed="rId3"/>
          <a:stretch>
            <a:fillRect/>
          </a:stretch>
        </p:blipFill>
        <p:spPr>
          <a:xfrm>
            <a:off x="6327227" y="1460899"/>
            <a:ext cx="5097518" cy="2603965"/>
          </a:xfrm>
          <a:prstGeom prst="rect">
            <a:avLst/>
          </a:prstGeom>
        </p:spPr>
      </p:pic>
      <p:sp>
        <p:nvSpPr>
          <p:cNvPr id="10" name="Oval 9">
            <a:extLst>
              <a:ext uri="{FF2B5EF4-FFF2-40B4-BE49-F238E27FC236}">
                <a16:creationId xmlns:a16="http://schemas.microsoft.com/office/drawing/2014/main" id="{A191FD6F-74F4-0012-ED2E-9697C5DBFF3D}"/>
              </a:ext>
            </a:extLst>
          </p:cNvPr>
          <p:cNvSpPr/>
          <p:nvPr/>
        </p:nvSpPr>
        <p:spPr>
          <a:xfrm>
            <a:off x="2243019" y="4278043"/>
            <a:ext cx="2358189" cy="61601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ECA874-E233-9123-DE93-C8E1D3899962}"/>
              </a:ext>
            </a:extLst>
          </p:cNvPr>
          <p:cNvSpPr/>
          <p:nvPr/>
        </p:nvSpPr>
        <p:spPr>
          <a:xfrm>
            <a:off x="6096000" y="2131996"/>
            <a:ext cx="1968237" cy="4138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DD6B1-A769-C68E-E2B1-3D527C0DBBAB}"/>
              </a:ext>
            </a:extLst>
          </p:cNvPr>
          <p:cNvSpPr>
            <a:spLocks noGrp="1"/>
          </p:cNvSpPr>
          <p:nvPr>
            <p:ph type="title"/>
          </p:nvPr>
        </p:nvSpPr>
        <p:spPr>
          <a:xfrm>
            <a:off x="1298027" y="319222"/>
            <a:ext cx="10058400" cy="587584"/>
          </a:xfrm>
        </p:spPr>
        <p:txBody>
          <a:bodyPr spcFirstLastPara="1" lIns="91425" tIns="45700" rIns="91425" bIns="45700" anchor="ctr" anchorCtr="0">
            <a:normAutofit/>
          </a:bodyPr>
          <a:lstStyle/>
          <a:p>
            <a:r>
              <a:rPr lang="en-US" dirty="0"/>
              <a:t>How to get into the Sample Tests</a:t>
            </a:r>
          </a:p>
        </p:txBody>
      </p:sp>
    </p:spTree>
    <p:extLst>
      <p:ext uri="{BB962C8B-B14F-4D97-AF65-F5344CB8AC3E}">
        <p14:creationId xmlns:p14="http://schemas.microsoft.com/office/powerpoint/2010/main" val="2200207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7C65FF3-4610-BC52-3725-21FC9419AE0A}"/>
              </a:ext>
            </a:extLst>
          </p:cNvPr>
          <p:cNvSpPr>
            <a:spLocks noGrp="1"/>
          </p:cNvSpPr>
          <p:nvPr>
            <p:ph type="title"/>
          </p:nvPr>
        </p:nvSpPr>
        <p:spPr>
          <a:xfrm>
            <a:off x="739140" y="3135207"/>
            <a:ext cx="5166356" cy="587584"/>
          </a:xfrm>
        </p:spPr>
        <p:txBody>
          <a:bodyPr anchor="ctr">
            <a:normAutofit fontScale="90000"/>
          </a:bodyPr>
          <a:lstStyle/>
          <a:p>
            <a:r>
              <a:rPr lang="en-US" dirty="0"/>
              <a:t>TestNav Tools (What and how  students see them)</a:t>
            </a:r>
          </a:p>
        </p:txBody>
      </p:sp>
      <p:pic>
        <p:nvPicPr>
          <p:cNvPr id="6" name="Picture Placeholder 5" descr="Graphical user interface, text&#10;&#10;Description automatically generated">
            <a:extLst>
              <a:ext uri="{FF2B5EF4-FFF2-40B4-BE49-F238E27FC236}">
                <a16:creationId xmlns:a16="http://schemas.microsoft.com/office/drawing/2014/main" id="{C87606F3-0962-1E2F-8AAF-654082497295}"/>
              </a:ext>
            </a:extLst>
          </p:cNvPr>
          <p:cNvPicPr>
            <a:picLocks noGrp="1" noChangeAspect="1"/>
          </p:cNvPicPr>
          <p:nvPr>
            <p:ph sz="half" idx="2"/>
          </p:nvPr>
        </p:nvPicPr>
        <p:blipFill rotWithShape="1">
          <a:blip r:embed="rId3"/>
          <a:stretch/>
        </p:blipFill>
        <p:spPr>
          <a:xfrm>
            <a:off x="6286502" y="2127956"/>
            <a:ext cx="5166358" cy="2389440"/>
          </a:xfrm>
          <a:noFill/>
        </p:spPr>
      </p:pic>
      <p:sp>
        <p:nvSpPr>
          <p:cNvPr id="7" name="Rectangle: Diagonal Corners Rounded 6">
            <a:extLst>
              <a:ext uri="{FF2B5EF4-FFF2-40B4-BE49-F238E27FC236}">
                <a16:creationId xmlns:a16="http://schemas.microsoft.com/office/drawing/2014/main" id="{01385451-1B76-9BB2-0229-1659099B2066}"/>
              </a:ext>
            </a:extLst>
          </p:cNvPr>
          <p:cNvSpPr/>
          <p:nvPr/>
        </p:nvSpPr>
        <p:spPr>
          <a:xfrm flipH="1">
            <a:off x="6850555" y="2042894"/>
            <a:ext cx="2155221" cy="297711"/>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zSCI Logo">
            <a:extLst>
              <a:ext uri="{FF2B5EF4-FFF2-40B4-BE49-F238E27FC236}">
                <a16:creationId xmlns:a16="http://schemas.microsoft.com/office/drawing/2014/main" id="{981A9B90-AD57-1091-23CB-F9EA319B3A0E}"/>
              </a:ext>
            </a:extLst>
          </p:cNvPr>
          <p:cNvPicPr>
            <a:picLocks noChangeAspect="1"/>
          </p:cNvPicPr>
          <p:nvPr/>
        </p:nvPicPr>
        <p:blipFill>
          <a:blip r:embed="rId4"/>
          <a:stretch>
            <a:fillRect/>
          </a:stretch>
        </p:blipFill>
        <p:spPr>
          <a:xfrm>
            <a:off x="9983065" y="4907997"/>
            <a:ext cx="1293023" cy="814605"/>
          </a:xfrm>
          <a:prstGeom prst="rect">
            <a:avLst/>
          </a:prstGeom>
        </p:spPr>
      </p:pic>
    </p:spTree>
    <p:extLst>
      <p:ext uri="{BB962C8B-B14F-4D97-AF65-F5344CB8AC3E}">
        <p14:creationId xmlns:p14="http://schemas.microsoft.com/office/powerpoint/2010/main" val="667571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5F8C-F1B6-4D1D-BD50-01E2A6DA4E20}"/>
              </a:ext>
            </a:extLst>
          </p:cNvPr>
          <p:cNvSpPr>
            <a:spLocks noGrp="1"/>
          </p:cNvSpPr>
          <p:nvPr>
            <p:ph type="title"/>
          </p:nvPr>
        </p:nvSpPr>
        <p:spPr>
          <a:xfrm>
            <a:off x="1097280" y="942871"/>
            <a:ext cx="10058400" cy="587584"/>
          </a:xfrm>
        </p:spPr>
        <p:txBody>
          <a:bodyPr spcFirstLastPara="1" lIns="91425" tIns="45700" rIns="91425" bIns="45700" anchor="ctr" anchorCtr="0">
            <a:normAutofit/>
          </a:bodyPr>
          <a:lstStyle/>
          <a:p>
            <a:r>
              <a:rPr lang="en-US" dirty="0"/>
              <a:t>AzSCI Test Toolbar</a:t>
            </a:r>
          </a:p>
        </p:txBody>
      </p:sp>
      <p:sp>
        <p:nvSpPr>
          <p:cNvPr id="6" name="Slide Number Placeholder 5" hidden="1">
            <a:extLst>
              <a:ext uri="{FF2B5EF4-FFF2-40B4-BE49-F238E27FC236}">
                <a16:creationId xmlns:a16="http://schemas.microsoft.com/office/drawing/2014/main" id="{067F10BD-A94B-4200-897D-DC6FD5A77631}"/>
              </a:ext>
            </a:extLst>
          </p:cNvPr>
          <p:cNvSpPr>
            <a:spLocks noGrp="1"/>
          </p:cNvSpPr>
          <p:nvPr>
            <p:ph type="sldNum" sz="quarter" idx="4294967295"/>
          </p:nvPr>
        </p:nvSpPr>
        <p:spPr>
          <a:xfrm>
            <a:off x="9448800" y="6356350"/>
            <a:ext cx="2743200" cy="365125"/>
          </a:xfrm>
          <a:prstGeom prst="rect">
            <a:avLst/>
          </a:prstGeom>
        </p:spPr>
        <p:txBody>
          <a:bodyPr/>
          <a:lstStyle/>
          <a:p>
            <a:pPr>
              <a:spcAft>
                <a:spcPts val="600"/>
              </a:spcAft>
            </a:pPr>
            <a:fld id="{058DB212-BFA2-403F-85EF-DFD3FF6D973A}" type="slidenum">
              <a:rPr lang="en-US" noProof="0" smtClean="0"/>
              <a:pPr>
                <a:spcAft>
                  <a:spcPts val="600"/>
                </a:spcAft>
              </a:pPr>
              <a:t>28</a:t>
            </a:fld>
            <a:endParaRPr lang="en-US" noProof="0"/>
          </a:p>
        </p:txBody>
      </p:sp>
      <p:pic>
        <p:nvPicPr>
          <p:cNvPr id="5" name="Picture 4" descr="AzSCI Logo">
            <a:extLst>
              <a:ext uri="{FF2B5EF4-FFF2-40B4-BE49-F238E27FC236}">
                <a16:creationId xmlns:a16="http://schemas.microsoft.com/office/drawing/2014/main" id="{E27CE10F-7325-1A3B-ABB9-FEF209637DC5}"/>
              </a:ext>
            </a:extLst>
          </p:cNvPr>
          <p:cNvPicPr>
            <a:picLocks noChangeAspect="1"/>
          </p:cNvPicPr>
          <p:nvPr/>
        </p:nvPicPr>
        <p:blipFill>
          <a:blip r:embed="rId3"/>
          <a:stretch>
            <a:fillRect/>
          </a:stretch>
        </p:blipFill>
        <p:spPr>
          <a:xfrm>
            <a:off x="9801697" y="829360"/>
            <a:ext cx="1293023" cy="814605"/>
          </a:xfrm>
          <a:prstGeom prst="rect">
            <a:avLst/>
          </a:prstGeom>
        </p:spPr>
      </p:pic>
      <p:pic>
        <p:nvPicPr>
          <p:cNvPr id="9" name="Content Placeholder 8">
            <a:extLst>
              <a:ext uri="{FF2B5EF4-FFF2-40B4-BE49-F238E27FC236}">
                <a16:creationId xmlns:a16="http://schemas.microsoft.com/office/drawing/2014/main" id="{F029E1EF-5BF6-4E66-B581-03F60CCAF237}"/>
              </a:ext>
            </a:extLst>
          </p:cNvPr>
          <p:cNvPicPr>
            <a:picLocks noGrp="1" noChangeAspect="1"/>
          </p:cNvPicPr>
          <p:nvPr>
            <p:ph sz="half" idx="2"/>
          </p:nvPr>
        </p:nvPicPr>
        <p:blipFill>
          <a:blip r:embed="rId4"/>
          <a:stretch>
            <a:fillRect/>
          </a:stretch>
        </p:blipFill>
        <p:spPr>
          <a:xfrm>
            <a:off x="1096963" y="3439187"/>
            <a:ext cx="4640262" cy="1948126"/>
          </a:xfrm>
        </p:spPr>
      </p:pic>
      <p:pic>
        <p:nvPicPr>
          <p:cNvPr id="16" name="Content Placeholder 15">
            <a:extLst>
              <a:ext uri="{FF2B5EF4-FFF2-40B4-BE49-F238E27FC236}">
                <a16:creationId xmlns:a16="http://schemas.microsoft.com/office/drawing/2014/main" id="{1D4AF6B6-6D93-5E9F-376F-107F0C63567F}"/>
              </a:ext>
            </a:extLst>
          </p:cNvPr>
          <p:cNvPicPr>
            <a:picLocks noGrp="1" noChangeAspect="1"/>
          </p:cNvPicPr>
          <p:nvPr>
            <p:ph sz="quarter" idx="4"/>
          </p:nvPr>
        </p:nvPicPr>
        <p:blipFill>
          <a:blip r:embed="rId5"/>
          <a:stretch>
            <a:fillRect/>
          </a:stretch>
        </p:blipFill>
        <p:spPr>
          <a:xfrm>
            <a:off x="6454777" y="1869535"/>
            <a:ext cx="4638675" cy="1569652"/>
          </a:xfrm>
        </p:spPr>
      </p:pic>
      <p:pic>
        <p:nvPicPr>
          <p:cNvPr id="18" name="Picture 17">
            <a:extLst>
              <a:ext uri="{FF2B5EF4-FFF2-40B4-BE49-F238E27FC236}">
                <a16:creationId xmlns:a16="http://schemas.microsoft.com/office/drawing/2014/main" id="{5BCFFEBB-651E-FDDF-62B2-00ED10B7AB23}"/>
              </a:ext>
            </a:extLst>
          </p:cNvPr>
          <p:cNvPicPr>
            <a:picLocks noChangeAspect="1"/>
          </p:cNvPicPr>
          <p:nvPr/>
        </p:nvPicPr>
        <p:blipFill>
          <a:blip r:embed="rId6"/>
          <a:stretch>
            <a:fillRect/>
          </a:stretch>
        </p:blipFill>
        <p:spPr>
          <a:xfrm>
            <a:off x="6481457" y="3905794"/>
            <a:ext cx="5002623" cy="2122846"/>
          </a:xfrm>
          <a:prstGeom prst="rect">
            <a:avLst/>
          </a:prstGeom>
        </p:spPr>
      </p:pic>
    </p:spTree>
    <p:extLst>
      <p:ext uri="{BB962C8B-B14F-4D97-AF65-F5344CB8AC3E}">
        <p14:creationId xmlns:p14="http://schemas.microsoft.com/office/powerpoint/2010/main" val="3936365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Periodic Table of Elements.">
            <a:extLst>
              <a:ext uri="{FF2B5EF4-FFF2-40B4-BE49-F238E27FC236}">
                <a16:creationId xmlns:a16="http://schemas.microsoft.com/office/drawing/2014/main" id="{0D1AE92F-F913-435D-BECE-0B2543050857}"/>
              </a:ext>
            </a:extLst>
          </p:cNvPr>
          <p:cNvPicPr>
            <a:picLocks noChangeAspect="1"/>
          </p:cNvPicPr>
          <p:nvPr/>
        </p:nvPicPr>
        <p:blipFill>
          <a:blip r:embed="rId3"/>
          <a:stretch>
            <a:fillRect/>
          </a:stretch>
        </p:blipFill>
        <p:spPr>
          <a:xfrm>
            <a:off x="418380" y="1429318"/>
            <a:ext cx="5170746" cy="3999364"/>
          </a:xfrm>
          <a:prstGeom prst="rect">
            <a:avLst/>
          </a:prstGeom>
        </p:spPr>
      </p:pic>
      <p:pic>
        <p:nvPicPr>
          <p:cNvPr id="3" name="Picture 2" descr="Image of the AzSCI Formula Reference Guide.">
            <a:extLst>
              <a:ext uri="{FF2B5EF4-FFF2-40B4-BE49-F238E27FC236}">
                <a16:creationId xmlns:a16="http://schemas.microsoft.com/office/drawing/2014/main" id="{E7E9B682-2134-4846-87C1-2F248AAE03E2}"/>
              </a:ext>
            </a:extLst>
          </p:cNvPr>
          <p:cNvPicPr>
            <a:picLocks noChangeAspect="1"/>
          </p:cNvPicPr>
          <p:nvPr/>
        </p:nvPicPr>
        <p:blipFill>
          <a:blip r:embed="rId4"/>
          <a:stretch>
            <a:fillRect/>
          </a:stretch>
        </p:blipFill>
        <p:spPr>
          <a:xfrm>
            <a:off x="6919833" y="1366684"/>
            <a:ext cx="4471042" cy="5176684"/>
          </a:xfrm>
          <a:prstGeom prst="rect">
            <a:avLst/>
          </a:prstGeom>
        </p:spPr>
      </p:pic>
      <p:sp>
        <p:nvSpPr>
          <p:cNvPr id="4" name="Rectangle 3">
            <a:extLst>
              <a:ext uri="{FF2B5EF4-FFF2-40B4-BE49-F238E27FC236}">
                <a16:creationId xmlns:a16="http://schemas.microsoft.com/office/drawing/2014/main" id="{175F469F-F082-4148-8345-F22185C079A3}"/>
              </a:ext>
            </a:extLst>
          </p:cNvPr>
          <p:cNvSpPr/>
          <p:nvPr/>
        </p:nvSpPr>
        <p:spPr>
          <a:xfrm>
            <a:off x="245805" y="5589639"/>
            <a:ext cx="5515897" cy="953729"/>
          </a:xfrm>
          <a:prstGeom prst="rect">
            <a:avLst/>
          </a:prstGeom>
          <a:solidFill>
            <a:srgbClr val="00206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Exhibits</a:t>
            </a:r>
            <a:r>
              <a:rPr lang="en-US"/>
              <a:t> </a:t>
            </a:r>
          </a:p>
          <a:p>
            <a:pPr algn="ctr"/>
            <a:r>
              <a:rPr lang="en-US" sz="1400"/>
              <a:t>Grade 8: Periodic Table of Elements</a:t>
            </a:r>
          </a:p>
          <a:p>
            <a:pPr algn="ctr"/>
            <a:r>
              <a:rPr lang="en-US" sz="1400"/>
              <a:t>Grade 11: Periodic Table and Formula Reference Guide</a:t>
            </a:r>
          </a:p>
        </p:txBody>
      </p:sp>
      <p:sp>
        <p:nvSpPr>
          <p:cNvPr id="5" name="Title 4">
            <a:extLst>
              <a:ext uri="{FF2B5EF4-FFF2-40B4-BE49-F238E27FC236}">
                <a16:creationId xmlns:a16="http://schemas.microsoft.com/office/drawing/2014/main" id="{6B07A6F6-13D2-4791-A4AB-19FDE7901C99}"/>
              </a:ext>
            </a:extLst>
          </p:cNvPr>
          <p:cNvSpPr>
            <a:spLocks noGrp="1"/>
          </p:cNvSpPr>
          <p:nvPr>
            <p:ph type="title"/>
          </p:nvPr>
        </p:nvSpPr>
        <p:spPr>
          <a:xfrm>
            <a:off x="1066800" y="698622"/>
            <a:ext cx="10058400" cy="587584"/>
          </a:xfrm>
        </p:spPr>
        <p:txBody>
          <a:bodyPr spcFirstLastPara="1" wrap="square" lIns="91425" tIns="45700" rIns="91425" bIns="45700" anchor="b" anchorCtr="0">
            <a:noAutofit/>
          </a:bodyPr>
          <a:lstStyle/>
          <a:p>
            <a:r>
              <a:rPr lang="en-US" dirty="0"/>
              <a:t>AzSCI Exhibits</a:t>
            </a:r>
          </a:p>
        </p:txBody>
      </p:sp>
    </p:spTree>
    <p:extLst>
      <p:ext uri="{BB962C8B-B14F-4D97-AF65-F5344CB8AC3E}">
        <p14:creationId xmlns:p14="http://schemas.microsoft.com/office/powerpoint/2010/main" val="126214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title"/>
          </p:nvPr>
        </p:nvSpPr>
        <p:spPr>
          <a:xfrm>
            <a:off x="807721" y="752475"/>
            <a:ext cx="5067286" cy="587584"/>
          </a:xfrm>
        </p:spPr>
        <p:txBody>
          <a:bodyPr anchor="ctr">
            <a:normAutofit/>
          </a:bodyPr>
          <a:lstStyle/>
          <a:p>
            <a:r>
              <a:rPr lang="en-US" dirty="0"/>
              <a:t>Overview</a:t>
            </a:r>
          </a:p>
        </p:txBody>
      </p:sp>
      <p:sp>
        <p:nvSpPr>
          <p:cNvPr id="3" name="Subtitle 2">
            <a:extLst>
              <a:ext uri="{FF2B5EF4-FFF2-40B4-BE49-F238E27FC236}">
                <a16:creationId xmlns:a16="http://schemas.microsoft.com/office/drawing/2014/main" id="{38A104C7-DAF3-43ED-9EA9-5B46E34F099A}"/>
              </a:ext>
            </a:extLst>
          </p:cNvPr>
          <p:cNvSpPr>
            <a:spLocks noGrp="1"/>
          </p:cNvSpPr>
          <p:nvPr>
            <p:ph sz="half" idx="2"/>
          </p:nvPr>
        </p:nvSpPr>
        <p:spPr>
          <a:xfrm>
            <a:off x="807718" y="1714500"/>
            <a:ext cx="5067282" cy="4391025"/>
          </a:xfrm>
        </p:spPr>
        <p:txBody>
          <a:bodyPr>
            <a:normAutofit/>
          </a:bodyPr>
          <a:lstStyle/>
          <a:p>
            <a:pPr marL="285750" indent="-285750">
              <a:buFont typeface="Wingdings" panose="05000000000000000000" pitchFamily="2" charset="2"/>
              <a:buChar char="ü"/>
            </a:pPr>
            <a:r>
              <a:rPr lang="en-US" dirty="0"/>
              <a:t>AzSCI Background</a:t>
            </a:r>
            <a:endParaRPr lang="fr-FR" dirty="0"/>
          </a:p>
          <a:p>
            <a:pPr marL="285750" indent="-285750">
              <a:buFont typeface="Wingdings" panose="05000000000000000000" pitchFamily="2" charset="2"/>
              <a:buChar char="ü"/>
            </a:pPr>
            <a:r>
              <a:rPr lang="fr-FR" dirty="0"/>
              <a:t>Performance Level Descriptors</a:t>
            </a:r>
          </a:p>
          <a:p>
            <a:pPr marL="285750" indent="-285750">
              <a:buFont typeface="Wingdings" panose="05000000000000000000" pitchFamily="2" charset="2"/>
              <a:buChar char="ü"/>
            </a:pPr>
            <a:r>
              <a:rPr lang="fr-FR" dirty="0"/>
              <a:t>Resources and Supports</a:t>
            </a:r>
          </a:p>
          <a:p>
            <a:pPr marL="578358" lvl="1" indent="-285750">
              <a:buFont typeface="Wingdings" panose="05000000000000000000" pitchFamily="2" charset="2"/>
              <a:buChar char="ü"/>
            </a:pPr>
            <a:r>
              <a:rPr lang="fr-FR" dirty="0"/>
              <a:t>Item Specification Document</a:t>
            </a:r>
          </a:p>
          <a:p>
            <a:pPr marL="578358" lvl="1" indent="-285750">
              <a:buFont typeface="Wingdings" panose="05000000000000000000" pitchFamily="2" charset="2"/>
              <a:buChar char="ü"/>
            </a:pPr>
            <a:r>
              <a:rPr lang="fr-FR" dirty="0"/>
              <a:t>Practice Test</a:t>
            </a:r>
          </a:p>
          <a:p>
            <a:pPr marL="578358" lvl="1" indent="-285750">
              <a:buFont typeface="Wingdings" panose="05000000000000000000" pitchFamily="2" charset="2"/>
              <a:buChar char="ü"/>
            </a:pPr>
            <a:endParaRPr lang="en-US" dirty="0"/>
          </a:p>
          <a:p>
            <a:endParaRPr lang="fr-FR" dirty="0"/>
          </a:p>
        </p:txBody>
      </p:sp>
      <p:pic>
        <p:nvPicPr>
          <p:cNvPr id="5" name="Picture 4" descr="AzSCI Logo">
            <a:extLst>
              <a:ext uri="{FF2B5EF4-FFF2-40B4-BE49-F238E27FC236}">
                <a16:creationId xmlns:a16="http://schemas.microsoft.com/office/drawing/2014/main" id="{3034EDB9-28CC-C4B7-E97F-2D438B57D5CB}"/>
              </a:ext>
            </a:extLst>
          </p:cNvPr>
          <p:cNvPicPr>
            <a:picLocks noChangeAspect="1"/>
          </p:cNvPicPr>
          <p:nvPr/>
        </p:nvPicPr>
        <p:blipFill>
          <a:blip r:embed="rId3"/>
          <a:stretch>
            <a:fillRect/>
          </a:stretch>
        </p:blipFill>
        <p:spPr>
          <a:xfrm>
            <a:off x="6316994" y="1921482"/>
            <a:ext cx="5067288" cy="3015036"/>
          </a:xfrm>
          <a:prstGeom prst="rect">
            <a:avLst/>
          </a:prstGeom>
          <a:noFill/>
        </p:spPr>
      </p:pic>
    </p:spTree>
    <p:extLst>
      <p:ext uri="{BB962C8B-B14F-4D97-AF65-F5344CB8AC3E}">
        <p14:creationId xmlns:p14="http://schemas.microsoft.com/office/powerpoint/2010/main" val="480305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C:\Users\mbowerm\AppData\Local\Microsoft\Windows\Temporary Internet Files\Content.IE5\O1PAIP9T\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4455" y="1600201"/>
            <a:ext cx="42430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82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221E-4BFA-6910-BCBE-FE68BCFABEB0}"/>
              </a:ext>
            </a:extLst>
          </p:cNvPr>
          <p:cNvSpPr>
            <a:spLocks noGrp="1"/>
          </p:cNvSpPr>
          <p:nvPr>
            <p:ph type="ctrTitle"/>
          </p:nvPr>
        </p:nvSpPr>
        <p:spPr/>
        <p:txBody>
          <a:bodyPr/>
          <a:lstStyle/>
          <a:p>
            <a:r>
              <a:rPr lang="en-US" dirty="0"/>
              <a:t>Educator Committees</a:t>
            </a:r>
          </a:p>
        </p:txBody>
      </p:sp>
    </p:spTree>
    <p:extLst>
      <p:ext uri="{BB962C8B-B14F-4D97-AF65-F5344CB8AC3E}">
        <p14:creationId xmlns:p14="http://schemas.microsoft.com/office/powerpoint/2010/main" val="196900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506F-801B-4055-A3AB-AAFC6D9C4A7C}"/>
              </a:ext>
            </a:extLst>
          </p:cNvPr>
          <p:cNvSpPr>
            <a:spLocks noGrp="1"/>
          </p:cNvSpPr>
          <p:nvPr>
            <p:ph type="title"/>
          </p:nvPr>
        </p:nvSpPr>
        <p:spPr>
          <a:xfrm>
            <a:off x="1838035" y="942870"/>
            <a:ext cx="4091709" cy="1292750"/>
          </a:xfrm>
        </p:spPr>
        <p:txBody>
          <a:bodyPr/>
          <a:lstStyle/>
          <a:p>
            <a:r>
              <a:rPr lang="en-US" dirty="0"/>
              <a:t>Assessment Committee</a:t>
            </a:r>
          </a:p>
        </p:txBody>
      </p:sp>
      <p:sp>
        <p:nvSpPr>
          <p:cNvPr id="3" name="Content Placeholder 2">
            <a:extLst>
              <a:ext uri="{FF2B5EF4-FFF2-40B4-BE49-F238E27FC236}">
                <a16:creationId xmlns:a16="http://schemas.microsoft.com/office/drawing/2014/main" id="{9634A512-2715-42B2-A3FA-A06AFC1CA2E3}"/>
              </a:ext>
            </a:extLst>
          </p:cNvPr>
          <p:cNvSpPr>
            <a:spLocks noGrp="1"/>
          </p:cNvSpPr>
          <p:nvPr>
            <p:ph sz="half" idx="2"/>
          </p:nvPr>
        </p:nvSpPr>
        <p:spPr/>
        <p:txBody>
          <a:bodyPr/>
          <a:lstStyle/>
          <a:p>
            <a:pPr algn="ctr"/>
            <a:r>
              <a:rPr lang="en-US" dirty="0"/>
              <a:t>We are inviting content area teachers, teachers of students with disabilities, teachers of EL students, and instructional coaches/administrators to provide their perspective on the items and standards set on Arizona's statewide assessments. If you are interested in serving on an Assessment Educator Committee, please complete our Committee Application found at:</a:t>
            </a:r>
          </a:p>
          <a:p>
            <a:pPr algn="ctr"/>
            <a:r>
              <a:rPr lang="en-US" dirty="0">
                <a:hlinkClick r:id="rId2"/>
              </a:rPr>
              <a:t>https://www.azed.gov/assessment/</a:t>
            </a:r>
            <a:r>
              <a:rPr lang="en-US" sz="1600" dirty="0">
                <a:solidFill>
                  <a:srgbClr val="012169"/>
                </a:solidFill>
                <a:hlinkClick r:id="rId2"/>
              </a:rPr>
              <a:t>assessment-educator-committee-application</a:t>
            </a:r>
            <a:endParaRPr lang="en-US" sz="1600" dirty="0">
              <a:solidFill>
                <a:srgbClr val="012169"/>
              </a:solidFill>
            </a:endParaRPr>
          </a:p>
          <a:p>
            <a:endParaRPr lang="en-US" sz="1600" dirty="0">
              <a:solidFill>
                <a:srgbClr val="012169"/>
              </a:solidFill>
            </a:endParaRPr>
          </a:p>
          <a:p>
            <a:endParaRPr lang="en-US" dirty="0">
              <a:solidFill>
                <a:srgbClr val="FF0000"/>
              </a:solidFill>
            </a:endParaRPr>
          </a:p>
        </p:txBody>
      </p:sp>
      <p:pic>
        <p:nvPicPr>
          <p:cNvPr id="13" name="Picture 12">
            <a:extLst>
              <a:ext uri="{FF2B5EF4-FFF2-40B4-BE49-F238E27FC236}">
                <a16:creationId xmlns:a16="http://schemas.microsoft.com/office/drawing/2014/main" id="{FD30CDEA-CEC6-63B7-FEFA-AA1F353B77B3}"/>
              </a:ext>
            </a:extLst>
          </p:cNvPr>
          <p:cNvPicPr>
            <a:picLocks noChangeAspect="1"/>
          </p:cNvPicPr>
          <p:nvPr/>
        </p:nvPicPr>
        <p:blipFill>
          <a:blip r:embed="rId3"/>
          <a:stretch>
            <a:fillRect/>
          </a:stretch>
        </p:blipFill>
        <p:spPr>
          <a:xfrm>
            <a:off x="821470" y="1080962"/>
            <a:ext cx="1016565" cy="1016565"/>
          </a:xfrm>
          <a:prstGeom prst="rect">
            <a:avLst/>
          </a:prstGeom>
        </p:spPr>
      </p:pic>
      <p:pic>
        <p:nvPicPr>
          <p:cNvPr id="11" name="Picture Placeholder 10" descr="A group of people posing for a photo&#10;&#10;Description automatically generated">
            <a:extLst>
              <a:ext uri="{FF2B5EF4-FFF2-40B4-BE49-F238E27FC236}">
                <a16:creationId xmlns:a16="http://schemas.microsoft.com/office/drawing/2014/main" id="{4A32E305-939E-DAB8-C8F5-123F89D87B41}"/>
              </a:ext>
            </a:extLst>
          </p:cNvPr>
          <p:cNvPicPr>
            <a:picLocks noGrp="1" noChangeAspect="1"/>
          </p:cNvPicPr>
          <p:nvPr>
            <p:ph type="pic" sz="quarter" idx="13"/>
          </p:nvPr>
        </p:nvPicPr>
        <p:blipFill>
          <a:blip r:embed="rId4"/>
          <a:srcRect t="7630" b="7630"/>
          <a:stretch>
            <a:fillRect/>
          </a:stretch>
        </p:blipFill>
        <p:spPr>
          <a:xfrm>
            <a:off x="6673289" y="908114"/>
            <a:ext cx="4430217" cy="5007014"/>
          </a:xfrm>
          <a:prstGeom prst="round2DiagRect">
            <a:avLst>
              <a:gd name="adj1" fmla="val 16667"/>
              <a:gd name="adj2" fmla="val 0"/>
            </a:avLst>
          </a:prstGeom>
          <a:ln w="38100" cap="sq">
            <a:solidFill>
              <a:srgbClr val="012169"/>
            </a:solidFill>
            <a:miter lim="800000"/>
          </a:ln>
          <a:effectLst/>
        </p:spPr>
      </p:pic>
    </p:spTree>
    <p:extLst>
      <p:ext uri="{BB962C8B-B14F-4D97-AF65-F5344CB8AC3E}">
        <p14:creationId xmlns:p14="http://schemas.microsoft.com/office/powerpoint/2010/main" val="1734601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179F-4F2B-D8DF-B38A-10AD62498ECC}"/>
              </a:ext>
            </a:extLst>
          </p:cNvPr>
          <p:cNvSpPr>
            <a:spLocks noGrp="1"/>
          </p:cNvSpPr>
          <p:nvPr>
            <p:ph type="title"/>
          </p:nvPr>
        </p:nvSpPr>
        <p:spPr/>
        <p:txBody>
          <a:bodyPr/>
          <a:lstStyle/>
          <a:p>
            <a:r>
              <a:rPr lang="en-US" dirty="0"/>
              <a:t>Educator Committees</a:t>
            </a:r>
          </a:p>
        </p:txBody>
      </p:sp>
      <p:sp>
        <p:nvSpPr>
          <p:cNvPr id="3" name="Content Placeholder 2">
            <a:extLst>
              <a:ext uri="{FF2B5EF4-FFF2-40B4-BE49-F238E27FC236}">
                <a16:creationId xmlns:a16="http://schemas.microsoft.com/office/drawing/2014/main" id="{A5690AC1-D9DF-348E-7C7E-259C96C17CA7}"/>
              </a:ext>
            </a:extLst>
          </p:cNvPr>
          <p:cNvSpPr>
            <a:spLocks noGrp="1"/>
          </p:cNvSpPr>
          <p:nvPr>
            <p:ph sz="half" idx="2"/>
          </p:nvPr>
        </p:nvSpPr>
        <p:spPr/>
        <p:txBody>
          <a:bodyPr/>
          <a:lstStyle/>
          <a:p>
            <a:r>
              <a:rPr lang="en-US" sz="1600" dirty="0"/>
              <a:t>EDUCATOR REVIEW COMMITTEE:</a:t>
            </a:r>
          </a:p>
          <a:p>
            <a:pPr lvl="1"/>
            <a:r>
              <a:rPr lang="en-US" dirty="0"/>
              <a:t>A committee of Arizona Teachers review items for content, grade-level appropriateness, and bias.  All approved items are moved forward to field testing.</a:t>
            </a:r>
          </a:p>
          <a:p>
            <a:endParaRPr lang="en-US" dirty="0"/>
          </a:p>
          <a:p>
            <a:r>
              <a:rPr lang="en-US" sz="1600" dirty="0"/>
              <a:t>DATA REVIEW COMMITTEE:</a:t>
            </a:r>
          </a:p>
          <a:p>
            <a:pPr lvl="1"/>
            <a:r>
              <a:rPr lang="en-US" dirty="0"/>
              <a:t>A committee of Arizona Teachers review Field test items data to ensure they perform appropriately.</a:t>
            </a:r>
          </a:p>
          <a:p>
            <a:pPr marL="201168" lvl="1" indent="0">
              <a:buNone/>
            </a:pPr>
            <a:endParaRPr lang="en-US" dirty="0"/>
          </a:p>
          <a:p>
            <a:pPr marL="201168" lvl="1" indent="0">
              <a:buNone/>
            </a:pPr>
            <a:endParaRPr lang="en-US" dirty="0"/>
          </a:p>
          <a:p>
            <a:pPr marL="201168" lvl="1" indent="0">
              <a:buNone/>
            </a:pPr>
            <a:endParaRPr lang="en-US" dirty="0"/>
          </a:p>
          <a:p>
            <a:pPr marL="0" indent="0" algn="ctr">
              <a:buNone/>
            </a:pPr>
            <a:r>
              <a:rPr lang="en-US" dirty="0"/>
              <a:t>We are also looking for Community Members (i.e., parents, grandparents, retired educators, businesses) for the Community Review Committees</a:t>
            </a:r>
          </a:p>
        </p:txBody>
      </p:sp>
      <p:pic>
        <p:nvPicPr>
          <p:cNvPr id="6" name="Content Placeholder 5" descr="Man using megaphone">
            <a:extLst>
              <a:ext uri="{FF2B5EF4-FFF2-40B4-BE49-F238E27FC236}">
                <a16:creationId xmlns:a16="http://schemas.microsoft.com/office/drawing/2014/main" id="{18921D99-D97B-06A1-DEE2-6983606B037B}"/>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357596" y="2486232"/>
            <a:ext cx="5067300" cy="3378004"/>
          </a:xfrm>
        </p:spPr>
      </p:pic>
      <p:sp>
        <p:nvSpPr>
          <p:cNvPr id="7" name="TextBox 6">
            <a:extLst>
              <a:ext uri="{FF2B5EF4-FFF2-40B4-BE49-F238E27FC236}">
                <a16:creationId xmlns:a16="http://schemas.microsoft.com/office/drawing/2014/main" id="{1875A141-3407-BA40-DA31-38218B8A6211}"/>
              </a:ext>
            </a:extLst>
          </p:cNvPr>
          <p:cNvSpPr txBox="1"/>
          <p:nvPr/>
        </p:nvSpPr>
        <p:spPr>
          <a:xfrm>
            <a:off x="6275729" y="1391334"/>
            <a:ext cx="5149167" cy="646331"/>
          </a:xfrm>
          <a:prstGeom prst="rect">
            <a:avLst/>
          </a:prstGeom>
          <a:noFill/>
        </p:spPr>
        <p:txBody>
          <a:bodyPr wrap="none" rtlCol="0">
            <a:spAutoFit/>
          </a:bodyPr>
          <a:lstStyle/>
          <a:p>
            <a:pPr algn="ctr"/>
            <a:r>
              <a:rPr lang="en-US" dirty="0"/>
              <a:t>Share this with your teachers</a:t>
            </a:r>
          </a:p>
          <a:p>
            <a:pPr algn="ctr"/>
            <a:r>
              <a:rPr lang="en-US" dirty="0"/>
              <a:t>Help us recruit teachers for these committees!</a:t>
            </a:r>
          </a:p>
        </p:txBody>
      </p:sp>
    </p:spTree>
    <p:extLst>
      <p:ext uri="{BB962C8B-B14F-4D97-AF65-F5344CB8AC3E}">
        <p14:creationId xmlns:p14="http://schemas.microsoft.com/office/powerpoint/2010/main" val="2321980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C:\Users\mbowerm\AppData\Local\Microsoft\Windows\Temporary Internet Files\Content.IE5\O1PAIP9T\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4455" y="1600201"/>
            <a:ext cx="42430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a:t>THANK YOU!</a:t>
            </a:r>
          </a:p>
        </p:txBody>
      </p:sp>
      <p:pic>
        <p:nvPicPr>
          <p:cNvPr id="4" name="Picture 2" descr="Image result for happy scientist">
            <a:extLst>
              <a:ext uri="{FF2B5EF4-FFF2-40B4-BE49-F238E27FC236}">
                <a16:creationId xmlns:a16="http://schemas.microsoft.com/office/drawing/2014/main" id="{44099B75-D708-E150-BFA3-C8249963B6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923" r="19923"/>
          <a:stretch>
            <a:fillRect/>
          </a:stretch>
        </p:blipFill>
        <p:spPr bwMode="auto">
          <a:xfrm>
            <a:off x="6860546" y="2013607"/>
            <a:ext cx="2472314" cy="3760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Thank You image">
            <a:extLst>
              <a:ext uri="{FF2B5EF4-FFF2-40B4-BE49-F238E27FC236}">
                <a16:creationId xmlns:a16="http://schemas.microsoft.com/office/drawing/2014/main" id="{FB36449A-E593-77F9-0213-B983D4BDF91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69132" y="3167994"/>
            <a:ext cx="3556341" cy="2747135"/>
          </a:xfrm>
          <a:prstGeom prst="rect">
            <a:avLst/>
          </a:prstGeom>
        </p:spPr>
      </p:pic>
      <p:pic>
        <p:nvPicPr>
          <p:cNvPr id="6" name="Picture 5" descr="AzSCI Logo">
            <a:extLst>
              <a:ext uri="{FF2B5EF4-FFF2-40B4-BE49-F238E27FC236}">
                <a16:creationId xmlns:a16="http://schemas.microsoft.com/office/drawing/2014/main" id="{56F6B460-1828-8583-83D4-DE53BD3AA9E2}"/>
              </a:ext>
            </a:extLst>
          </p:cNvPr>
          <p:cNvPicPr>
            <a:picLocks noChangeAspect="1"/>
          </p:cNvPicPr>
          <p:nvPr/>
        </p:nvPicPr>
        <p:blipFill>
          <a:blip r:embed="rId5"/>
          <a:stretch>
            <a:fillRect/>
          </a:stretch>
        </p:blipFill>
        <p:spPr>
          <a:xfrm>
            <a:off x="9947873" y="5034921"/>
            <a:ext cx="1293023" cy="814605"/>
          </a:xfrm>
          <a:prstGeom prst="rect">
            <a:avLst/>
          </a:prstGeom>
        </p:spPr>
      </p:pic>
      <p:sp>
        <p:nvSpPr>
          <p:cNvPr id="7" name="Content Placeholder 2">
            <a:extLst>
              <a:ext uri="{FF2B5EF4-FFF2-40B4-BE49-F238E27FC236}">
                <a16:creationId xmlns:a16="http://schemas.microsoft.com/office/drawing/2014/main" id="{E6B8301E-AA48-A736-995B-38DC3C61A4AA}"/>
              </a:ext>
            </a:extLst>
          </p:cNvPr>
          <p:cNvSpPr txBox="1">
            <a:spLocks/>
          </p:cNvSpPr>
          <p:nvPr/>
        </p:nvSpPr>
        <p:spPr>
          <a:xfrm>
            <a:off x="1454644" y="2298596"/>
            <a:ext cx="4554686" cy="1130404"/>
          </a:xfrm>
          <a:prstGeom prst="rect">
            <a:avLst/>
          </a:prstGeom>
        </p:spPr>
        <p:txBody>
          <a:bodyPr vert="horz" lIns="0" tIns="45720" rIns="0" bIns="45720" rtlCol="0">
            <a:normAutofit lnSpcReduction="10000"/>
          </a:bodyPr>
          <a:lst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6997" indent="0" algn="ctr">
              <a:buFont typeface="Calibri" panose="020F0502020204030204" pitchFamily="34" charset="0"/>
              <a:buNone/>
            </a:pPr>
            <a:r>
              <a:rPr lang="en-US" dirty="0"/>
              <a:t>For questions, please contact us at: </a:t>
            </a:r>
          </a:p>
          <a:p>
            <a:pPr marL="126997" indent="0" algn="ctr">
              <a:buFont typeface="Calibri" panose="020F0502020204030204" pitchFamily="34" charset="0"/>
              <a:buNone/>
            </a:pPr>
            <a:r>
              <a:rPr lang="en-US" sz="3733" dirty="0">
                <a:hlinkClick r:id="rId6"/>
              </a:rPr>
              <a:t>AzSCI@azed.gov</a:t>
            </a:r>
            <a:r>
              <a:rPr lang="en-US" sz="3733" dirty="0"/>
              <a:t>  </a:t>
            </a:r>
          </a:p>
          <a:p>
            <a:endParaRPr lang="en-US" dirty="0"/>
          </a:p>
        </p:txBody>
      </p:sp>
    </p:spTree>
    <p:extLst>
      <p:ext uri="{BB962C8B-B14F-4D97-AF65-F5344CB8AC3E}">
        <p14:creationId xmlns:p14="http://schemas.microsoft.com/office/powerpoint/2010/main" val="318373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D9B3-83A3-5BC2-DF66-852C25A9693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B5A3FB5-B42C-89F4-13BB-54D61ECDABD1}"/>
              </a:ext>
            </a:extLst>
          </p:cNvPr>
          <p:cNvSpPr>
            <a:spLocks noGrp="1"/>
          </p:cNvSpPr>
          <p:nvPr>
            <p:ph sz="half" idx="2"/>
          </p:nvPr>
        </p:nvSpPr>
        <p:spPr>
          <a:xfrm>
            <a:off x="793782" y="1493782"/>
            <a:ext cx="5067282" cy="4444563"/>
          </a:xfrm>
        </p:spPr>
        <p:txBody>
          <a:bodyPr/>
          <a:lstStyle/>
          <a:p>
            <a:pPr>
              <a:buFont typeface="Arial" panose="020B0604020202020204" pitchFamily="34" charset="0"/>
              <a:buChar char="•"/>
            </a:pPr>
            <a:r>
              <a:rPr lang="en-US" sz="1800" dirty="0"/>
              <a:t>AzSCI is administered online in Grades 5, 8, and 11 in grade bands</a:t>
            </a:r>
          </a:p>
          <a:p>
            <a:pPr lvl="1"/>
            <a:r>
              <a:rPr lang="en-US" sz="1600" dirty="0"/>
              <a:t>Grades 3-5, Grades 6-8 and Grades 9-11 </a:t>
            </a:r>
          </a:p>
          <a:p>
            <a:pPr>
              <a:buFont typeface="Arial" panose="020B0604020202020204" pitchFamily="34" charset="0"/>
              <a:buChar char="•"/>
            </a:pPr>
            <a:r>
              <a:rPr lang="en-US" sz="1800" dirty="0"/>
              <a:t>The test is designed to be aligned to the Arizona Science Standards Core Ideas, Science and Engineering Practices (SEPs) and Cross-Cutting Concepts (CCCs)</a:t>
            </a:r>
          </a:p>
          <a:p>
            <a:pPr>
              <a:buFont typeface="Arial" panose="020B0604020202020204" pitchFamily="34" charset="0"/>
              <a:buChar char="•"/>
            </a:pPr>
            <a:r>
              <a:rPr lang="en-US" sz="1800" dirty="0"/>
              <a:t>AzSCI Prototype (2020), Field Test (2021) and the first operational assessment in 2022. Performance Levels were set through a Standard Setting in June of 2022</a:t>
            </a:r>
          </a:p>
          <a:p>
            <a:pPr>
              <a:buFont typeface="Arial" panose="020B0604020202020204" pitchFamily="34" charset="0"/>
              <a:buChar char="•"/>
            </a:pPr>
            <a:r>
              <a:rPr lang="en-US" sz="1800" dirty="0"/>
              <a:t>AzSCI currently contributes to bonus point for participation for State Accountability</a:t>
            </a:r>
          </a:p>
          <a:p>
            <a:pPr>
              <a:buFont typeface="Arial" panose="020B0604020202020204" pitchFamily="34" charset="0"/>
              <a:buChar char="•"/>
            </a:pPr>
            <a:endParaRPr lang="en-US" dirty="0"/>
          </a:p>
          <a:p>
            <a:pPr marL="0" indent="0">
              <a:buNone/>
            </a:pPr>
            <a:endParaRPr lang="en-US" dirty="0"/>
          </a:p>
        </p:txBody>
      </p:sp>
      <p:pic>
        <p:nvPicPr>
          <p:cNvPr id="5" name="Content Placeholder 4">
            <a:extLst>
              <a:ext uri="{FF2B5EF4-FFF2-40B4-BE49-F238E27FC236}">
                <a16:creationId xmlns:a16="http://schemas.microsoft.com/office/drawing/2014/main" id="{40DD755F-A414-FF5D-5E8F-359B5D537DEF}"/>
              </a:ext>
            </a:extLst>
          </p:cNvPr>
          <p:cNvPicPr>
            <a:picLocks noGrp="1" noChangeAspect="1"/>
          </p:cNvPicPr>
          <p:nvPr>
            <p:ph sz="half" idx="14"/>
          </p:nvPr>
        </p:nvPicPr>
        <p:blipFill>
          <a:blip r:embed="rId3"/>
          <a:stretch>
            <a:fillRect/>
          </a:stretch>
        </p:blipFill>
        <p:spPr>
          <a:xfrm>
            <a:off x="6222070" y="1250593"/>
            <a:ext cx="5067300" cy="2178407"/>
          </a:xfrm>
          <a:prstGeom prst="rect">
            <a:avLst/>
          </a:prstGeom>
          <a:noFill/>
        </p:spPr>
      </p:pic>
      <p:pic>
        <p:nvPicPr>
          <p:cNvPr id="6" name="Picture 5">
            <a:extLst>
              <a:ext uri="{FF2B5EF4-FFF2-40B4-BE49-F238E27FC236}">
                <a16:creationId xmlns:a16="http://schemas.microsoft.com/office/drawing/2014/main" id="{BD8DC175-540E-2829-8F88-A80E67C2AC56}"/>
              </a:ext>
            </a:extLst>
          </p:cNvPr>
          <p:cNvPicPr>
            <a:picLocks noChangeAspect="1"/>
          </p:cNvPicPr>
          <p:nvPr/>
        </p:nvPicPr>
        <p:blipFill>
          <a:blip r:embed="rId4"/>
          <a:stretch>
            <a:fillRect/>
          </a:stretch>
        </p:blipFill>
        <p:spPr>
          <a:xfrm rot="21005857">
            <a:off x="6783497" y="2868518"/>
            <a:ext cx="3583440" cy="3412058"/>
          </a:xfrm>
          <a:prstGeom prst="rect">
            <a:avLst/>
          </a:prstGeom>
        </p:spPr>
      </p:pic>
    </p:spTree>
    <p:extLst>
      <p:ext uri="{BB962C8B-B14F-4D97-AF65-F5344CB8AC3E}">
        <p14:creationId xmlns:p14="http://schemas.microsoft.com/office/powerpoint/2010/main" val="64202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9D56-098A-CD3B-A580-24F4C5AE0ADC}"/>
              </a:ext>
            </a:extLst>
          </p:cNvPr>
          <p:cNvSpPr>
            <a:spLocks noGrp="1"/>
          </p:cNvSpPr>
          <p:nvPr>
            <p:ph type="title"/>
          </p:nvPr>
        </p:nvSpPr>
        <p:spPr>
          <a:xfrm>
            <a:off x="1097279" y="3135207"/>
            <a:ext cx="4363720" cy="587584"/>
          </a:xfrm>
        </p:spPr>
        <p:txBody>
          <a:bodyPr anchor="ctr">
            <a:normAutofit fontScale="90000"/>
          </a:bodyPr>
          <a:lstStyle/>
          <a:p>
            <a:r>
              <a:rPr lang="en-US" sz="2300" dirty="0"/>
              <a:t> </a:t>
            </a:r>
            <a:r>
              <a:rPr lang="en-US" sz="2800" dirty="0"/>
              <a:t>Earth and Space Standard</a:t>
            </a:r>
          </a:p>
        </p:txBody>
      </p:sp>
      <p:pic>
        <p:nvPicPr>
          <p:cNvPr id="5" name="Content Placeholder 4">
            <a:extLst>
              <a:ext uri="{FF2B5EF4-FFF2-40B4-BE49-F238E27FC236}">
                <a16:creationId xmlns:a16="http://schemas.microsoft.com/office/drawing/2014/main" id="{65B033E5-D103-ED59-CDAE-7973E4AE9470}"/>
              </a:ext>
            </a:extLst>
          </p:cNvPr>
          <p:cNvPicPr>
            <a:picLocks noGrp="1" noChangeAspect="1"/>
          </p:cNvPicPr>
          <p:nvPr>
            <p:ph sz="half" idx="2"/>
          </p:nvPr>
        </p:nvPicPr>
        <p:blipFill>
          <a:blip r:embed="rId3"/>
          <a:stretch>
            <a:fillRect/>
          </a:stretch>
        </p:blipFill>
        <p:spPr>
          <a:xfrm>
            <a:off x="6170644" y="1965588"/>
            <a:ext cx="5365507" cy="3514406"/>
          </a:xfrm>
          <a:noFill/>
        </p:spPr>
      </p:pic>
      <p:sp>
        <p:nvSpPr>
          <p:cNvPr id="6" name="Oval 5">
            <a:extLst>
              <a:ext uri="{FF2B5EF4-FFF2-40B4-BE49-F238E27FC236}">
                <a16:creationId xmlns:a16="http://schemas.microsoft.com/office/drawing/2014/main" id="{EBC7D7BB-0857-E531-F0DC-CFD0D385F7B6}"/>
              </a:ext>
            </a:extLst>
          </p:cNvPr>
          <p:cNvSpPr/>
          <p:nvPr/>
        </p:nvSpPr>
        <p:spPr>
          <a:xfrm>
            <a:off x="6021358" y="1891862"/>
            <a:ext cx="2733760" cy="12433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41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221E-4BFA-6910-BCBE-FE68BCFABEB0}"/>
              </a:ext>
            </a:extLst>
          </p:cNvPr>
          <p:cNvSpPr>
            <a:spLocks noGrp="1"/>
          </p:cNvSpPr>
          <p:nvPr>
            <p:ph type="ctrTitle"/>
          </p:nvPr>
        </p:nvSpPr>
        <p:spPr/>
        <p:txBody>
          <a:bodyPr>
            <a:normAutofit/>
          </a:bodyPr>
          <a:lstStyle/>
          <a:p>
            <a:r>
              <a:rPr lang="en-US" sz="4800" dirty="0"/>
              <a:t>Performance level descriptors</a:t>
            </a:r>
          </a:p>
        </p:txBody>
      </p:sp>
    </p:spTree>
    <p:extLst>
      <p:ext uri="{BB962C8B-B14F-4D97-AF65-F5344CB8AC3E}">
        <p14:creationId xmlns:p14="http://schemas.microsoft.com/office/powerpoint/2010/main" val="74896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Performance Level Descriptors</a:t>
            </a:r>
            <a:br>
              <a:rPr lang="en-US" b="1" dirty="0"/>
            </a:br>
            <a:endParaRPr lang="en-US" dirty="0"/>
          </a:p>
        </p:txBody>
      </p:sp>
      <p:sp>
        <p:nvSpPr>
          <p:cNvPr id="3" name="Content Placeholder 2"/>
          <p:cNvSpPr>
            <a:spLocks noGrp="1"/>
          </p:cNvSpPr>
          <p:nvPr>
            <p:ph idx="1"/>
          </p:nvPr>
        </p:nvSpPr>
        <p:spPr/>
        <p:txBody>
          <a:bodyPr>
            <a:normAutofit/>
          </a:bodyPr>
          <a:lstStyle/>
          <a:p>
            <a:r>
              <a:rPr lang="en-US" sz="2400" dirty="0"/>
              <a:t>The Performance Level Descriptors (PLDs) are a series of statements that describe the level of knowledge and skills required at each performance level on the new assessment. PLDs serve a variety of purposes. They provide specific information about what each level means and indicate the progression of student knowledge, skill, and ability across the performance levels. PLDs provide detail on the spectrum, or range, of performance within each performance level. They define the processes, strategies, and knowledge students need in order to correctly answer test items.</a:t>
            </a:r>
          </a:p>
        </p:txBody>
      </p:sp>
    </p:spTree>
    <p:extLst>
      <p:ext uri="{BB962C8B-B14F-4D97-AF65-F5344CB8AC3E}">
        <p14:creationId xmlns:p14="http://schemas.microsoft.com/office/powerpoint/2010/main" val="113845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3715B3D-A1EE-5702-0024-0DA8E260EA41}"/>
              </a:ext>
            </a:extLst>
          </p:cNvPr>
          <p:cNvSpPr>
            <a:spLocks noGrp="1"/>
          </p:cNvSpPr>
          <p:nvPr>
            <p:ph type="title"/>
          </p:nvPr>
        </p:nvSpPr>
        <p:spPr>
          <a:xfrm>
            <a:off x="1097280" y="942871"/>
            <a:ext cx="10058400" cy="587584"/>
          </a:xfrm>
        </p:spPr>
        <p:txBody>
          <a:bodyPr/>
          <a:lstStyle/>
          <a:p>
            <a:r>
              <a:rPr lang="en-US" dirty="0"/>
              <a:t>Proficiency levels</a:t>
            </a:r>
          </a:p>
        </p:txBody>
      </p:sp>
      <p:pic>
        <p:nvPicPr>
          <p:cNvPr id="5" name="Picture 4" descr="Table&#10;&#10;Description automatically generated">
            <a:extLst>
              <a:ext uri="{FF2B5EF4-FFF2-40B4-BE49-F238E27FC236}">
                <a16:creationId xmlns:a16="http://schemas.microsoft.com/office/drawing/2014/main" id="{EAB5A7AD-A349-D238-FE90-3A9534640044}"/>
              </a:ext>
            </a:extLst>
          </p:cNvPr>
          <p:cNvPicPr>
            <a:picLocks noChangeAspect="1"/>
          </p:cNvPicPr>
          <p:nvPr/>
        </p:nvPicPr>
        <p:blipFill>
          <a:blip r:embed="rId2"/>
          <a:stretch>
            <a:fillRect/>
          </a:stretch>
        </p:blipFill>
        <p:spPr>
          <a:xfrm>
            <a:off x="3532762" y="2108201"/>
            <a:ext cx="5187435" cy="3760891"/>
          </a:xfrm>
          <a:prstGeom prst="rect">
            <a:avLst/>
          </a:prstGeom>
          <a:noFill/>
        </p:spPr>
      </p:pic>
    </p:spTree>
    <p:extLst>
      <p:ext uri="{BB962C8B-B14F-4D97-AF65-F5344CB8AC3E}">
        <p14:creationId xmlns:p14="http://schemas.microsoft.com/office/powerpoint/2010/main" val="21352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2C39-AB15-3B1A-C8B7-A742FC79E4C7}"/>
              </a:ext>
            </a:extLst>
          </p:cNvPr>
          <p:cNvSpPr>
            <a:spLocks noGrp="1"/>
          </p:cNvSpPr>
          <p:nvPr>
            <p:ph type="title"/>
          </p:nvPr>
        </p:nvSpPr>
        <p:spPr/>
        <p:txBody>
          <a:bodyPr>
            <a:noAutofit/>
          </a:bodyPr>
          <a:lstStyle/>
          <a:p>
            <a:r>
              <a:rPr lang="en-US" sz="3200" dirty="0"/>
              <a:t>Performance Level Descriptor-Core Idea</a:t>
            </a:r>
          </a:p>
        </p:txBody>
      </p:sp>
      <p:pic>
        <p:nvPicPr>
          <p:cNvPr id="8" name="Content Placeholder 7">
            <a:extLst>
              <a:ext uri="{FF2B5EF4-FFF2-40B4-BE49-F238E27FC236}">
                <a16:creationId xmlns:a16="http://schemas.microsoft.com/office/drawing/2014/main" id="{A4019E89-FEE8-B912-A4B0-5B977EF8EC90}"/>
              </a:ext>
            </a:extLst>
          </p:cNvPr>
          <p:cNvPicPr>
            <a:picLocks noGrp="1" noChangeAspect="1"/>
          </p:cNvPicPr>
          <p:nvPr>
            <p:ph sz="half" idx="2"/>
          </p:nvPr>
        </p:nvPicPr>
        <p:blipFill>
          <a:blip r:embed="rId2"/>
          <a:stretch>
            <a:fillRect/>
          </a:stretch>
        </p:blipFill>
        <p:spPr>
          <a:xfrm>
            <a:off x="6286500" y="2147880"/>
            <a:ext cx="5165725" cy="2562240"/>
          </a:xfrm>
        </p:spPr>
      </p:pic>
      <p:pic>
        <p:nvPicPr>
          <p:cNvPr id="6" name="Content Placeholder 5">
            <a:extLst>
              <a:ext uri="{FF2B5EF4-FFF2-40B4-BE49-F238E27FC236}">
                <a16:creationId xmlns:a16="http://schemas.microsoft.com/office/drawing/2014/main" id="{1461F483-97F2-4B55-CC99-86BC7C3EC3BC}"/>
              </a:ext>
            </a:extLst>
          </p:cNvPr>
          <p:cNvPicPr>
            <a:picLocks noGrp="1" noChangeAspect="1"/>
          </p:cNvPicPr>
          <p:nvPr>
            <p:ph sz="half" idx="4294967295"/>
          </p:nvPr>
        </p:nvPicPr>
        <p:blipFill>
          <a:blip r:embed="rId3"/>
          <a:stretch>
            <a:fillRect/>
          </a:stretch>
        </p:blipFill>
        <p:spPr>
          <a:xfrm>
            <a:off x="6384925" y="1000034"/>
            <a:ext cx="5067300" cy="842963"/>
          </a:xfrm>
        </p:spPr>
      </p:pic>
      <p:sp>
        <p:nvSpPr>
          <p:cNvPr id="9" name="Rectangle 8">
            <a:extLst>
              <a:ext uri="{FF2B5EF4-FFF2-40B4-BE49-F238E27FC236}">
                <a16:creationId xmlns:a16="http://schemas.microsoft.com/office/drawing/2014/main" id="{6191C3A9-9003-0ED1-742F-72855BB92F28}"/>
              </a:ext>
            </a:extLst>
          </p:cNvPr>
          <p:cNvSpPr/>
          <p:nvPr/>
        </p:nvSpPr>
        <p:spPr>
          <a:xfrm>
            <a:off x="6286500" y="2147880"/>
            <a:ext cx="5067286" cy="44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8984"/>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SCI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964</Words>
  <Application>Microsoft Office PowerPoint</Application>
  <PresentationFormat>Widescreen</PresentationFormat>
  <Paragraphs>133</Paragraphs>
  <Slides>35</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Calibri</vt:lpstr>
      <vt:lpstr>Corbel</vt:lpstr>
      <vt:lpstr>Courier New</vt:lpstr>
      <vt:lpstr>Raleway</vt:lpstr>
      <vt:lpstr>Raleway heavy</vt:lpstr>
      <vt:lpstr>Segoe UI</vt:lpstr>
      <vt:lpstr>Wingdings</vt:lpstr>
      <vt:lpstr>RetrospectVTI</vt:lpstr>
      <vt:lpstr>ADE PPT_template</vt:lpstr>
      <vt:lpstr>AzSCI PPT_template</vt:lpstr>
      <vt:lpstr>Friday focus: AzSCI Performance Level Descriptors </vt:lpstr>
      <vt:lpstr>     Friday Focus webinar #7</vt:lpstr>
      <vt:lpstr>Overview</vt:lpstr>
      <vt:lpstr>Background</vt:lpstr>
      <vt:lpstr> Earth and Space Standard</vt:lpstr>
      <vt:lpstr>Performance level descriptors</vt:lpstr>
      <vt:lpstr>Performance Level Descriptors </vt:lpstr>
      <vt:lpstr>Proficiency levels</vt:lpstr>
      <vt:lpstr>Performance Level Descriptor-Core Idea</vt:lpstr>
      <vt:lpstr>Performance Level Descriptor-Core Idea</vt:lpstr>
      <vt:lpstr>Performance Level Descriptor-Core Idea</vt:lpstr>
      <vt:lpstr>PLD - Science and engineering practices</vt:lpstr>
      <vt:lpstr>PLD - Crosscutting Concepts</vt:lpstr>
      <vt:lpstr>Questions?</vt:lpstr>
      <vt:lpstr>Resources and Supports</vt:lpstr>
      <vt:lpstr>Tools for Teachers and Students</vt:lpstr>
      <vt:lpstr>Tying it Together</vt:lpstr>
      <vt:lpstr>For Individual Students</vt:lpstr>
      <vt:lpstr>Where to Find these resources</vt:lpstr>
      <vt:lpstr>AZSCI Educator Resources</vt:lpstr>
      <vt:lpstr>Questions?</vt:lpstr>
      <vt:lpstr>SAMPLE TESTS and Scoring guides</vt:lpstr>
      <vt:lpstr>AzSCI Sample test</vt:lpstr>
      <vt:lpstr>AzSCI  Sample Test</vt:lpstr>
      <vt:lpstr>AzSCI Scoring Guides</vt:lpstr>
      <vt:lpstr>How to get into the Sample Tests</vt:lpstr>
      <vt:lpstr>TestNav Tools (What and how  students see them)</vt:lpstr>
      <vt:lpstr>AzSCI Test Toolbar</vt:lpstr>
      <vt:lpstr>AzSCI Exhibits</vt:lpstr>
      <vt:lpstr>Questions?</vt:lpstr>
      <vt:lpstr>Educator Committees</vt:lpstr>
      <vt:lpstr>Assessment Committee</vt:lpstr>
      <vt:lpstr>Educator Committees</vt:lpstr>
      <vt:lpstr>Questions?</vt:lpstr>
      <vt:lpstr>THANK YOU!</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Lisa</dc:creator>
  <cp:lastModifiedBy>Middlebrook, Candis</cp:lastModifiedBy>
  <cp:revision>11</cp:revision>
  <dcterms:created xsi:type="dcterms:W3CDTF">2022-11-14T23:16:01Z</dcterms:created>
  <dcterms:modified xsi:type="dcterms:W3CDTF">2022-11-18T20:57:22Z</dcterms:modified>
</cp:coreProperties>
</file>