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5"/>
  </p:sldMasterIdLst>
  <p:notesMasterIdLst>
    <p:notesMasterId r:id="rId47"/>
  </p:notesMasterIdLst>
  <p:sldIdLst>
    <p:sldId id="256" r:id="rId6"/>
    <p:sldId id="266" r:id="rId7"/>
    <p:sldId id="257" r:id="rId8"/>
    <p:sldId id="268" r:id="rId9"/>
    <p:sldId id="263" r:id="rId10"/>
    <p:sldId id="269" r:id="rId11"/>
    <p:sldId id="270" r:id="rId12"/>
    <p:sldId id="274" r:id="rId13"/>
    <p:sldId id="303" r:id="rId14"/>
    <p:sldId id="304" r:id="rId15"/>
    <p:sldId id="301" r:id="rId16"/>
    <p:sldId id="300" r:id="rId17"/>
    <p:sldId id="295" r:id="rId18"/>
    <p:sldId id="258" r:id="rId19"/>
    <p:sldId id="281" r:id="rId20"/>
    <p:sldId id="286" r:id="rId21"/>
    <p:sldId id="294" r:id="rId22"/>
    <p:sldId id="261" r:id="rId23"/>
    <p:sldId id="296" r:id="rId24"/>
    <p:sldId id="298" r:id="rId25"/>
    <p:sldId id="299" r:id="rId26"/>
    <p:sldId id="275" r:id="rId27"/>
    <p:sldId id="285" r:id="rId28"/>
    <p:sldId id="276" r:id="rId29"/>
    <p:sldId id="262" r:id="rId30"/>
    <p:sldId id="283" r:id="rId31"/>
    <p:sldId id="277" r:id="rId32"/>
    <p:sldId id="287" r:id="rId33"/>
    <p:sldId id="288" r:id="rId34"/>
    <p:sldId id="305" r:id="rId35"/>
    <p:sldId id="306" r:id="rId36"/>
    <p:sldId id="307" r:id="rId37"/>
    <p:sldId id="308" r:id="rId38"/>
    <p:sldId id="309" r:id="rId39"/>
    <p:sldId id="302" r:id="rId40"/>
    <p:sldId id="290" r:id="rId41"/>
    <p:sldId id="264" r:id="rId42"/>
    <p:sldId id="278" r:id="rId43"/>
    <p:sldId id="280" r:id="rId44"/>
    <p:sldId id="282" r:id="rId45"/>
    <p:sldId id="292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61F9C46-0CCA-CB68-A4FF-922057B9B5DC}" name="Klepk, Sabiha" initials="KS" userId="S::sabiha.klepk@azed.gov::06c5fec1-5a26-49d5-a433-9a66135e0611" providerId="AD"/>
  <p188:author id="{9C43ED9E-164E-8B4C-42B9-177BDD1100EF}" name="Klepk, Sabiha" initials="KS" userId="S::Sabiha.Klepk@azed.gov::06c5fec1-5a26-49d5-a433-9a66135e0611" providerId="AD"/>
  <p188:author id="{4822F7A1-3949-5B64-8B95-B4F45B46230C}" name="Ahumada, Audra" initials="AA" userId="S::audra.ahumada@azed.gov::72056b32-8706-4619-a11a-0655e412a03c" providerId="AD"/>
  <p188:author id="{65651FD5-8FAA-F5B8-4F0F-571713CF2F6D}" name="Finn, Gabriela" initials="FG" userId="S::gabriela.finn@azed.gov::4c9b2d0e-3f8f-4e60-9834-01b7e470796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FA"/>
    <a:srgbClr val="024DF4"/>
    <a:srgbClr val="012169"/>
    <a:srgbClr val="FFFFFF"/>
    <a:srgbClr val="FCAF17"/>
    <a:srgbClr val="BF0D3E"/>
    <a:srgbClr val="EDEFF7"/>
    <a:srgbClr val="F6F9FF"/>
    <a:srgbClr val="000000"/>
    <a:srgbClr val="D0D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D52897-3B95-4550-B711-DA8E62A0708B}" v="213" dt="2022-10-28T17:44:13.737"/>
    <p1510:client id="{D557B480-57CD-461D-8433-DA6FF4CEA004}" v="12" dt="2022-10-27T19:09:42.980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microsoft.com/office/2018/10/relationships/authors" Target="authors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BE4F5-2921-47C0-B910-2E5110127BB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10301-5976-4F61-B568-5DF4332C0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0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10301-5976-4F61-B568-5DF4332C0AF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72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10301-5976-4F61-B568-5DF4332C0AF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04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10301-5976-4F61-B568-5DF4332C0AF4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85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-1" y="4450188"/>
            <a:ext cx="12192000" cy="2407811"/>
          </a:xfrm>
          <a:prstGeom prst="rect">
            <a:avLst/>
          </a:prstGeom>
          <a:solidFill>
            <a:srgbClr val="01216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223535-0F2F-6340-80B9-0B5D9364A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rgbClr val="012169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rgbClr val="012169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466110-B92C-4921-AC7E-FC505C924E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37812" y="1069848"/>
            <a:ext cx="2055770" cy="205577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B7B0FF-4DC9-477E-A213-C276C7F23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7280" y="4521200"/>
            <a:ext cx="10058400" cy="0"/>
          </a:xfrm>
          <a:prstGeom prst="line">
            <a:avLst/>
          </a:prstGeom>
          <a:ln w="76200">
            <a:solidFill>
              <a:srgbClr val="BF0D3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58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">
            <a:extLst>
              <a:ext uri="{FF2B5EF4-FFF2-40B4-BE49-F238E27FC236}">
                <a16:creationId xmlns:a16="http://schemas.microsoft.com/office/drawing/2014/main" id="{2E148DD3-DD87-154B-80B4-2421965D3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714500"/>
            <a:ext cx="12192000" cy="3429000"/>
          </a:xfrm>
          <a:prstGeom prst="rect">
            <a:avLst/>
          </a:prstGeom>
          <a:solidFill>
            <a:srgbClr val="01216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42E4732-0E8F-7B46-BD08-0F2EE0DA8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E73F81A-7260-5C4F-A7FF-CA2CC731B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7721" y="752475"/>
            <a:ext cx="5067286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12169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CD13CD4-3E4F-2E41-ACF4-2446257D2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7718" y="1714500"/>
            <a:ext cx="5067282" cy="439102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rgbClr val="012169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rgbClr val="012169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rgbClr val="012169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rgbClr val="012169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rgbClr val="012169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8E69886-8907-DB47-87C2-0621AF156D9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16994" y="752475"/>
            <a:ext cx="5067288" cy="5353050"/>
          </a:xfrm>
          <a:solidFill>
            <a:srgbClr val="FFFFFF"/>
          </a:solidFill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rgbClr val="012169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rgbClr val="012169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rgbClr val="012169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rgbClr val="012169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rgbClr val="012169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E3E70F-0A11-41B9-A97A-F6F31128E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6000" y="752475"/>
            <a:ext cx="0" cy="5353050"/>
          </a:xfrm>
          <a:prstGeom prst="line">
            <a:avLst/>
          </a:prstGeom>
          <a:ln w="76200">
            <a:solidFill>
              <a:srgbClr val="FCAF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31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9C88DF2D-0421-A94C-82C1-867E1E5E49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993582" y="0"/>
            <a:ext cx="1198418" cy="6858000"/>
          </a:xfrm>
          <a:prstGeom prst="rect">
            <a:avLst/>
          </a:prstGeom>
          <a:solidFill>
            <a:srgbClr val="01216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334D05A3-7A20-9447-8D39-F2980D854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4999" y="3927894"/>
            <a:ext cx="10922000" cy="23268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298078"/>
            <a:ext cx="10113645" cy="743682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012169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213716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01216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35001" y="603250"/>
            <a:ext cx="10921998" cy="3294019"/>
          </a:xfrm>
          <a:solidFill>
            <a:srgbClr val="FFFFFF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rgbClr val="012169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7DECBB2-E629-4E77-9838-780DF2D5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7279" y="4121150"/>
            <a:ext cx="10058400" cy="0"/>
          </a:xfrm>
          <a:prstGeom prst="line">
            <a:avLst/>
          </a:prstGeom>
          <a:ln w="76200">
            <a:solidFill>
              <a:srgbClr val="BF0D3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38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4217870" y="0"/>
            <a:ext cx="3599236" cy="6857999"/>
          </a:xfrm>
          <a:prstGeom prst="rect">
            <a:avLst/>
          </a:prstGeom>
          <a:solidFill>
            <a:srgbClr val="01216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223535-0F2F-6340-80B9-0B5D9364A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rgbClr val="012169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9D5A684-5D4E-4368-B18F-1BAD0C1DF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7280" y="4521200"/>
            <a:ext cx="10058400" cy="0"/>
          </a:xfrm>
          <a:prstGeom prst="line">
            <a:avLst/>
          </a:prstGeom>
          <a:ln w="76200">
            <a:solidFill>
              <a:srgbClr val="BF0D3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07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202A34A5-A029-A246-82C6-D288185EB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rgbClr val="01216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2773E1D8-C87F-EE46-8284-575DCA498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429A40D-770E-C144-A5B5-6A4442C09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>
                <a:solidFill>
                  <a:srgbClr val="012169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12169"/>
                </a:solidFill>
              </a:defRPr>
            </a:lvl1pPr>
            <a:lvl2pPr>
              <a:defRPr>
                <a:solidFill>
                  <a:srgbClr val="012169"/>
                </a:solidFill>
              </a:defRPr>
            </a:lvl2pPr>
            <a:lvl3pPr>
              <a:defRPr>
                <a:solidFill>
                  <a:srgbClr val="012169"/>
                </a:solidFill>
              </a:defRPr>
            </a:lvl3pPr>
            <a:lvl4pPr>
              <a:defRPr>
                <a:solidFill>
                  <a:srgbClr val="012169"/>
                </a:solidFill>
              </a:defRPr>
            </a:lvl4pPr>
            <a:lvl5pPr>
              <a:defRPr>
                <a:solidFill>
                  <a:srgbClr val="012169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0769928-17AD-4691-9A2E-4DACD7B2F4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7280" y="1844675"/>
            <a:ext cx="10058400" cy="0"/>
          </a:xfrm>
          <a:prstGeom prst="line">
            <a:avLst/>
          </a:prstGeom>
          <a:ln w="76200">
            <a:solidFill>
              <a:srgbClr val="BF0D3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40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">
            <a:extLst>
              <a:ext uri="{FF2B5EF4-FFF2-40B4-BE49-F238E27FC236}">
                <a16:creationId xmlns:a16="http://schemas.microsoft.com/office/drawing/2014/main" id="{64248D99-2B30-464D-B9B7-4E5C3A1F3F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6096000" cy="6858000"/>
          </a:xfrm>
          <a:prstGeom prst="rect">
            <a:avLst/>
          </a:prstGeom>
          <a:solidFill>
            <a:srgbClr val="01216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3FAFF55B-FDE6-394B-A39B-22627D8FB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99E345E4-E77C-484E-9FBB-E4EC71F08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>
                <a:solidFill>
                  <a:srgbClr val="012169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rgbClr val="01216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>
            <a:normAutofit/>
          </a:bodyPr>
          <a:lstStyle>
            <a:lvl1pPr>
              <a:defRPr sz="1600">
                <a:solidFill>
                  <a:srgbClr val="012169"/>
                </a:solidFill>
              </a:defRPr>
            </a:lvl1pPr>
            <a:lvl2pPr>
              <a:defRPr sz="1400">
                <a:solidFill>
                  <a:srgbClr val="012169"/>
                </a:solidFill>
              </a:defRPr>
            </a:lvl2pPr>
            <a:lvl3pPr>
              <a:defRPr sz="1100">
                <a:solidFill>
                  <a:srgbClr val="012169"/>
                </a:solidFill>
              </a:defRPr>
            </a:lvl3pPr>
            <a:lvl4pPr>
              <a:defRPr sz="1100">
                <a:solidFill>
                  <a:srgbClr val="012169"/>
                </a:solidFill>
              </a:defRPr>
            </a:lvl4pPr>
            <a:lvl5pPr>
              <a:defRPr sz="1100">
                <a:solidFill>
                  <a:srgbClr val="012169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rgbClr val="01216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>
            <a:normAutofit/>
          </a:bodyPr>
          <a:lstStyle>
            <a:lvl1pPr>
              <a:defRPr sz="1600">
                <a:solidFill>
                  <a:srgbClr val="012169"/>
                </a:solidFill>
              </a:defRPr>
            </a:lvl1pPr>
            <a:lvl2pPr>
              <a:defRPr sz="1400">
                <a:solidFill>
                  <a:srgbClr val="012169"/>
                </a:solidFill>
              </a:defRPr>
            </a:lvl2pPr>
            <a:lvl3pPr>
              <a:defRPr sz="1100">
                <a:solidFill>
                  <a:srgbClr val="012169"/>
                </a:solidFill>
              </a:defRPr>
            </a:lvl3pPr>
            <a:lvl4pPr>
              <a:defRPr sz="1100">
                <a:solidFill>
                  <a:srgbClr val="012169"/>
                </a:solidFill>
              </a:defRPr>
            </a:lvl4pPr>
            <a:lvl5pPr>
              <a:defRPr sz="1100">
                <a:solidFill>
                  <a:srgbClr val="012169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377F152-0E07-48FC-905E-6AF065D14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1238" y="2152650"/>
            <a:ext cx="9525" cy="3716444"/>
          </a:xfrm>
          <a:prstGeom prst="line">
            <a:avLst/>
          </a:prstGeom>
          <a:ln w="76200">
            <a:solidFill>
              <a:srgbClr val="FCAF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22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83ACCAC0-2C8A-CE43-8C55-22BB53C73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rgbClr val="01216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D4076461-FF7A-8843-B7F9-D041F3FB22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3135208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>
                <a:solidFill>
                  <a:srgbClr val="012169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039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35FB147F-5DC4-B24C-B8CB-D3DA74290381}"/>
              </a:ext>
            </a:extLst>
          </p:cNvPr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rgbClr val="01216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09600" y="633875"/>
            <a:ext cx="10972800" cy="5590250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745E58-0DF6-44D8-95AA-57ACC4E2355C}"/>
              </a:ext>
            </a:extLst>
          </p:cNvPr>
          <p:cNvCxnSpPr>
            <a:cxnSpLocks/>
          </p:cNvCxnSpPr>
          <p:nvPr userDrawn="1"/>
        </p:nvCxnSpPr>
        <p:spPr>
          <a:xfrm>
            <a:off x="1066800" y="1806575"/>
            <a:ext cx="10058400" cy="0"/>
          </a:xfrm>
          <a:prstGeom prst="line">
            <a:avLst/>
          </a:prstGeom>
          <a:ln w="76200">
            <a:solidFill>
              <a:srgbClr val="BF0D3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itle Placeholder 1">
            <a:extLst>
              <a:ext uri="{FF2B5EF4-FFF2-40B4-BE49-F238E27FC236}">
                <a16:creationId xmlns:a16="http://schemas.microsoft.com/office/drawing/2014/main" id="{D522564E-B348-544F-A8E5-CFCAFA48B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>
                <a:solidFill>
                  <a:srgbClr val="012169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B9308E97-4F89-394E-856A-5B4EFCB2E7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66800" y="2262915"/>
            <a:ext cx="1645920" cy="2103120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08305C84-E25F-EC49-8F2B-4C0181FD3AB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4755533"/>
            <a:ext cx="1645920" cy="1005840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rgbClr val="01216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8" name="Picture Placeholder 3">
            <a:extLst>
              <a:ext uri="{FF2B5EF4-FFF2-40B4-BE49-F238E27FC236}">
                <a16:creationId xmlns:a16="http://schemas.microsoft.com/office/drawing/2014/main" id="{5534A543-7755-4ADD-9BE4-A8F420C577F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169920" y="2262915"/>
            <a:ext cx="1645920" cy="2103120"/>
          </a:xfrm>
          <a:solidFill>
            <a:srgbClr val="EDEFF7"/>
          </a:solidFill>
        </p:spPr>
        <p:txBody>
          <a:bodyPr anchor="ctr"/>
          <a:lstStyle>
            <a:lvl1pPr algn="ctr">
              <a:defRPr i="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A6159920-345B-48DF-AFD4-A4917DDCAF24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3200399" y="4755533"/>
            <a:ext cx="1645920" cy="1005840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rgbClr val="01216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01F1FC2B-9980-467B-94D2-4F232C5478C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273040" y="2262915"/>
            <a:ext cx="1645920" cy="2103120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C5628143-AD47-43AC-A5DD-AC9B87C23AB0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5303519" y="4755533"/>
            <a:ext cx="1645920" cy="1005840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rgbClr val="01216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978BAD77-B85F-4A84-AE4C-521B3DD5184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376160" y="2262915"/>
            <a:ext cx="1645920" cy="2103120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4" name="Text Placeholder 3">
            <a:extLst>
              <a:ext uri="{FF2B5EF4-FFF2-40B4-BE49-F238E27FC236}">
                <a16:creationId xmlns:a16="http://schemas.microsoft.com/office/drawing/2014/main" id="{3D90362B-1340-444D-8BEF-59A4B7446A0D}"/>
              </a:ext>
            </a:extLst>
          </p:cNvPr>
          <p:cNvSpPr>
            <a:spLocks noGrp="1"/>
          </p:cNvSpPr>
          <p:nvPr>
            <p:ph type="body" sz="half" idx="25" hasCustomPrompt="1"/>
          </p:nvPr>
        </p:nvSpPr>
        <p:spPr>
          <a:xfrm>
            <a:off x="7406639" y="4755533"/>
            <a:ext cx="1645920" cy="1005840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rgbClr val="01216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7217F406-1DF4-4F35-B2C7-63437CFFF91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79280" y="2262915"/>
            <a:ext cx="1645920" cy="2103120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6" name="Text Placeholder 3">
            <a:extLst>
              <a:ext uri="{FF2B5EF4-FFF2-40B4-BE49-F238E27FC236}">
                <a16:creationId xmlns:a16="http://schemas.microsoft.com/office/drawing/2014/main" id="{2147F409-F2FE-45B0-9A8D-40AC40699EAE}"/>
              </a:ext>
            </a:extLst>
          </p:cNvPr>
          <p:cNvSpPr>
            <a:spLocks noGrp="1"/>
          </p:cNvSpPr>
          <p:nvPr>
            <p:ph type="body" sz="half" idx="27" hasCustomPrompt="1"/>
          </p:nvPr>
        </p:nvSpPr>
        <p:spPr>
          <a:xfrm>
            <a:off x="9509760" y="4755533"/>
            <a:ext cx="1645920" cy="1005840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rgbClr val="01216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</p:spTree>
    <p:extLst>
      <p:ext uri="{BB962C8B-B14F-4D97-AF65-F5344CB8AC3E}">
        <p14:creationId xmlns:p14="http://schemas.microsoft.com/office/powerpoint/2010/main" val="141889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">
            <a:extLst>
              <a:ext uri="{FF2B5EF4-FFF2-40B4-BE49-F238E27FC236}">
                <a16:creationId xmlns:a16="http://schemas.microsoft.com/office/drawing/2014/main" id="{05BFC727-5650-B049-AA2A-2511C08FB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195754" cy="6858000"/>
          </a:xfrm>
          <a:prstGeom prst="rect">
            <a:avLst/>
          </a:prstGeom>
          <a:solidFill>
            <a:srgbClr val="01216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E700C598-C823-744D-BE16-5114B76250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5000" y="633875"/>
            <a:ext cx="10921999" cy="5590250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ACB6E588-2EB7-9A41-A93A-7757596EF9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5753" y="942870"/>
            <a:ext cx="4386319" cy="129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>
                <a:solidFill>
                  <a:srgbClr val="012169"/>
                </a:solidFill>
              </a:defRPr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6C0FE70-F6BB-3D40-AD3C-E704CABE4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5753" y="2281657"/>
            <a:ext cx="4386333" cy="3633471"/>
          </a:xfrm>
        </p:spPr>
        <p:txBody>
          <a:bodyPr>
            <a:normAutofit/>
          </a:bodyPr>
          <a:lstStyle>
            <a:lvl1pPr marL="0" indent="0">
              <a:buClr>
                <a:schemeClr val="tx1"/>
              </a:buClr>
              <a:buNone/>
              <a:defRPr sz="1600">
                <a:solidFill>
                  <a:srgbClr val="012169"/>
                </a:solidFill>
              </a:defRPr>
            </a:lvl1pPr>
            <a:lvl2pPr marL="201168" indent="0">
              <a:buClr>
                <a:schemeClr val="tx1"/>
              </a:buClr>
              <a:buFont typeface="Arial" panose="020B0604020202020204" pitchFamily="34" charset="0"/>
              <a:buNone/>
              <a:defRPr sz="1400">
                <a:solidFill>
                  <a:srgbClr val="012169"/>
                </a:solidFill>
              </a:defRPr>
            </a:lvl2pPr>
            <a:lvl3pPr marL="38404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rgbClr val="012169"/>
                </a:solidFill>
              </a:defRPr>
            </a:lvl3pPr>
            <a:lvl4pPr marL="56692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rgbClr val="012169"/>
                </a:solidFill>
              </a:defRPr>
            </a:lvl4pPr>
            <a:lvl5pPr marL="74980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rgbClr val="012169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1BED569-C9C5-8F4D-A42A-ED4914579D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09915" y="633875"/>
            <a:ext cx="4947084" cy="5591175"/>
          </a:xfrm>
          <a:solidFill>
            <a:srgbClr val="012169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9D0BCA4-83A0-4644-ACED-FA39BCBF8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6000" y="942870"/>
            <a:ext cx="0" cy="4972258"/>
          </a:xfrm>
          <a:prstGeom prst="line">
            <a:avLst/>
          </a:prstGeom>
          <a:ln w="76200">
            <a:solidFill>
              <a:srgbClr val="FCAF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71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a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">
            <a:extLst>
              <a:ext uri="{FF2B5EF4-FFF2-40B4-BE49-F238E27FC236}">
                <a16:creationId xmlns:a16="http://schemas.microsoft.com/office/drawing/2014/main" id="{0AB10FFC-D586-994D-8D3D-F4042255CB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prstGeom prst="rect">
            <a:avLst/>
          </a:prstGeom>
          <a:solidFill>
            <a:srgbClr val="01216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C7B0C08A-E831-D242-B2CE-2DEB004F98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61FB2196-E251-5A40-86F7-6092CEBFA1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79" y="3135207"/>
            <a:ext cx="436372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4800" cap="all" baseline="0">
                <a:solidFill>
                  <a:srgbClr val="012169"/>
                </a:solidFill>
              </a:defRPr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C2FACD1B-0D9C-A547-98A0-D66C341D3D7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731002" y="831286"/>
            <a:ext cx="4363714" cy="5195425"/>
          </a:xfrm>
        </p:spPr>
        <p:txBody>
          <a:bodyPr anchor="ctr">
            <a:normAutofit/>
          </a:bodyPr>
          <a:lstStyle>
            <a:lvl1pPr marL="0" indent="0">
              <a:buClr>
                <a:schemeClr val="tx1"/>
              </a:buClr>
              <a:buFontTx/>
              <a:buNone/>
              <a:defRPr sz="1600">
                <a:solidFill>
                  <a:srgbClr val="012169"/>
                </a:solidFill>
              </a:defRPr>
            </a:lvl1pPr>
            <a:lvl2pPr marL="201168" indent="0">
              <a:buClr>
                <a:schemeClr val="tx1"/>
              </a:buClr>
              <a:buFont typeface="+mj-lt"/>
              <a:buNone/>
              <a:defRPr sz="1400"/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/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/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/>
            </a:lvl5pPr>
          </a:lstStyle>
          <a:p>
            <a:pPr lvl="1"/>
            <a:r>
              <a:rPr lang="en-US" noProof="0"/>
              <a:t>Quote Goes Here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5C2191-88F7-4148-96FD-E129F707E0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6000" y="999565"/>
            <a:ext cx="0" cy="4858871"/>
          </a:xfrm>
          <a:prstGeom prst="line">
            <a:avLst/>
          </a:prstGeom>
          <a:ln w="76200">
            <a:solidFill>
              <a:srgbClr val="FCAF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93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">
            <a:extLst>
              <a:ext uri="{FF2B5EF4-FFF2-40B4-BE49-F238E27FC236}">
                <a16:creationId xmlns:a16="http://schemas.microsoft.com/office/drawing/2014/main" id="{AA314B25-B4AF-394E-BBDA-7E6BAD315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351057" y="0"/>
            <a:ext cx="8840943" cy="6858000"/>
          </a:xfrm>
          <a:prstGeom prst="rect">
            <a:avLst/>
          </a:prstGeom>
          <a:solidFill>
            <a:srgbClr val="01216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37575EF-0D14-6140-A91B-260C9C9DF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82544261-8049-494B-A93D-BDFF1BB847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9140" y="3135207"/>
            <a:ext cx="5166356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cap="all" baseline="0">
                <a:solidFill>
                  <a:srgbClr val="012169"/>
                </a:solidFill>
              </a:defRPr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9214786D-83EE-814C-A5E4-D0EC7D29D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2" y="752475"/>
            <a:ext cx="5166358" cy="5353050"/>
          </a:xfrm>
        </p:spPr>
        <p:txBody>
          <a:bodyPr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rgbClr val="012169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>
                <a:solidFill>
                  <a:srgbClr val="012169"/>
                </a:solidFill>
              </a:defRPr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rgbClr val="012169"/>
                </a:solidFill>
              </a:defRPr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rgbClr val="012169"/>
                </a:solidFill>
              </a:defRPr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rgbClr val="012169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AABF816-6391-4E07-95E5-78B95EC57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6000" y="752475"/>
            <a:ext cx="0" cy="5353050"/>
          </a:xfrm>
          <a:prstGeom prst="line">
            <a:avLst/>
          </a:prstGeom>
          <a:ln w="76200">
            <a:solidFill>
              <a:srgbClr val="FCAF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18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1552108B-1F90-0044-A7D4-0956E919F29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436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93" r:id="rId2"/>
    <p:sldLayoutId id="2147483675" r:id="rId3"/>
    <p:sldLayoutId id="2147483684" r:id="rId4"/>
    <p:sldLayoutId id="2147483678" r:id="rId5"/>
    <p:sldLayoutId id="2147483688" r:id="rId6"/>
    <p:sldLayoutId id="2147483692" r:id="rId7"/>
    <p:sldLayoutId id="2147483691" r:id="rId8"/>
    <p:sldLayoutId id="2147483690" r:id="rId9"/>
    <p:sldLayoutId id="2147483689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 spc="-50" baseline="0">
          <a:solidFill>
            <a:srgbClr val="012169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Tx/>
        <a:buSzPct val="100000"/>
        <a:buFont typeface="Calibri" panose="020F0502020204030204" pitchFamily="34" charset="0"/>
        <a:buChar char=" "/>
        <a:defRPr sz="2000" kern="1200">
          <a:solidFill>
            <a:srgbClr val="012169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rgbClr val="012169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rgbClr val="012169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rgbClr val="012169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rgbClr val="012169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vent.on24.com/eventRegistration/EventLobbyServletV2?target=lobby20V2.jsp&amp;eventid=3926195&amp;sessionid=1&amp;format=fhaudio&amp;key=CF602B49BEFC105838452384A60CD47C&amp;eventuserid=559834969" TargetMode="External"/><Relationship Id="rId2" Type="http://schemas.openxmlformats.org/officeDocument/2006/relationships/hyperlink" Target="http://www.act.org/content/dam/act/unsecured/documents/TAA%20Consent%20to%20Release%20Information%20to%20ACT.pdf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testnav.com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zed.gov/assessment/accessibility" TargetMode="External"/><Relationship Id="rId7" Type="http://schemas.openxmlformats.org/officeDocument/2006/relationships/hyperlink" Target="https://learning.ccsso.org/council-of-chief-state-school-officers-ccsso-accessibility-manual-how-to-select-administer-and-evaluate-use-of-accessibility-supports-for-instruction-and-assessment-of-all-students" TargetMode="External"/><Relationship Id="rId2" Type="http://schemas.openxmlformats.org/officeDocument/2006/relationships/hyperlink" Target="https://www.azed.gov/assessment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azed.gov/specialeducation/at" TargetMode="External"/><Relationship Id="rId5" Type="http://schemas.openxmlformats.org/officeDocument/2006/relationships/hyperlink" Target="https://www.act.org/content/dam/act/unsecured/documents/user-guide-test-accessibility-and-accommodations.pdf" TargetMode="External"/><Relationship Id="rId4" Type="http://schemas.openxmlformats.org/officeDocument/2006/relationships/hyperlink" Target="https://www.act.org/content/act/en/products-and-services/state-and-district-solutions/arizona/the-act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Testing@azed.go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evergreenleaf.blogspot.com/2013/04/my-first-blog-award-liebster.html" TargetMode="External"/><Relationship Id="rId5" Type="http://schemas.openxmlformats.org/officeDocument/2006/relationships/image" Target="../media/image6.jpeg"/><Relationship Id="rId4" Type="http://schemas.openxmlformats.org/officeDocument/2006/relationships/hyperlink" Target="mailto:Azella@azed.go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F6512-4285-45E7-B7BD-4E73BECC8B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/>
              <a:t>Accessibility &amp; Assessments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62BEE7-F63E-48B2-969D-270FBB36B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314" y="4645152"/>
            <a:ext cx="10331137" cy="1143000"/>
          </a:xfrm>
        </p:spPr>
        <p:txBody>
          <a:bodyPr>
            <a:normAutofit/>
          </a:bodyPr>
          <a:lstStyle/>
          <a:p>
            <a:r>
              <a:rPr lang="en-US" b="1"/>
              <a:t>SABIHA Klepk</a:t>
            </a:r>
          </a:p>
          <a:p>
            <a:r>
              <a:rPr lang="en-US" b="1"/>
              <a:t>Accommodations and Accessibility specialist</a:t>
            </a:r>
          </a:p>
        </p:txBody>
      </p:sp>
    </p:spTree>
    <p:extLst>
      <p:ext uri="{BB962C8B-B14F-4D97-AF65-F5344CB8AC3E}">
        <p14:creationId xmlns:p14="http://schemas.microsoft.com/office/powerpoint/2010/main" val="3209669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00F45-0B6E-7BCB-D8F9-F8191D56A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Achievement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06C88-53B4-5919-22AE-20E013E34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388947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Separate request forms for SPV (Special Paper Version), Braille, Paper, Large Print and Additional Accommodations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Request is valid for the entire school year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IEP/504 is updated after approval, please submit updated documentation via the pertinent Request Form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Select applicable assessments in the SPV or Additional Accommodations Request Form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Example: For Grade 5 student, select AASA and AzSCI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Requests for American Sign Language (ASL) should be submitted as an Additional Accommodations Request</a:t>
            </a:r>
          </a:p>
        </p:txBody>
      </p:sp>
    </p:spTree>
    <p:extLst>
      <p:ext uri="{BB962C8B-B14F-4D97-AF65-F5344CB8AC3E}">
        <p14:creationId xmlns:p14="http://schemas.microsoft.com/office/powerpoint/2010/main" val="1021000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652B5-87F5-BB42-B76C-912A9C3E1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AZELLA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74BA1-F4DE-61EA-BBB6-871122192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Placement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Reassessment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One Request Form for Special Paper Version (SPV) and Additional Accommodations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Valid for the entire school year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If SPV or Accommodation is approved for Placement, approval also applies to Reassessment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If IEP/504 is updated after approval, please submit updated documentation via the  Request Form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021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9CF30-54F1-C447-A5E4-7ECD0E234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Aspire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BA93A-606D-A1A0-3670-2FBF9D6E5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53491"/>
            <a:ext cx="10058400" cy="3915601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Grade 9 Only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Aspire Accessibility Guide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Submit Requests to ADE for: Special Paper Version (SPV), Speech-to-text (Requires Paper Administration)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Speech-to-text is only available on ACT Aspire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Request deadline: February 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A request for Extended Time is not needed for ACT Aspire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Students eligible for Alternate Assessments should not be administered ACT Aspire</a:t>
            </a:r>
          </a:p>
        </p:txBody>
      </p:sp>
    </p:spTree>
    <p:extLst>
      <p:ext uri="{BB962C8B-B14F-4D97-AF65-F5344CB8AC3E}">
        <p14:creationId xmlns:p14="http://schemas.microsoft.com/office/powerpoint/2010/main" val="2894699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46FDA-2E4E-78DB-5E4C-C314B6208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Alternate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B4307-1F0E-1AE1-D65D-79DA11A27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Do not require Additional Accommodations Requests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Exception: EL students eligible for Alt ELPA who have not been administered or do not have a current AZELLA Placement test.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All EL students must be administered the AZELLA Placement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Once identified as English learners with the AZELLA Placement Test, students eligible for Alternate Assessments participate in Alt ELPA in the Spring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6742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DC935-A5CF-4E1A-B7B9-4FD3B09E2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ADE Accommodations Request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3CD2E-8401-41EB-9B3E-0514D8184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Review student’s IEP/504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If student requires Assessment Accommodations, review Universal Test Administration Conditions and Universal Tools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If your student’s needs are not met by Universal Conditions and Universal Tools, then please submit an Additional Accommodations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Current IEP/504 must be included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84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BF8D8-95E0-49A1-8358-E8B6694DA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Submission of Additional Accommodations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03D6F-195B-448F-83D8-287DD2B72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0" indent="0">
              <a:buNone/>
            </a:pPr>
            <a:r>
              <a:rPr lang="en-US" sz="2400" dirty="0"/>
              <a:t>1. The District Test Coordinator (DTC) or staff member submits the corresponding Request Form. All submissions are completed on a secure server.</a:t>
            </a:r>
          </a:p>
          <a:p>
            <a:pPr marL="95250" indent="0">
              <a:buNone/>
            </a:pPr>
            <a:r>
              <a:rPr lang="en-US" sz="2400" dirty="0"/>
              <a:t>2. Please wait to test the student until ADE provides a decision. Testing the student prior to ADE’s decision will result in a Test Irregularity.</a:t>
            </a:r>
          </a:p>
          <a:p>
            <a:pPr marL="95250" indent="0">
              <a:buNone/>
            </a:pPr>
            <a:r>
              <a:rPr lang="en-US" sz="2400" dirty="0"/>
              <a:t>3. ADE will review and provide a decision on the request. In some instances, ADE may require additional information. If requested, please submit additional information in a timely manner.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681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B30CA-4DBE-FFB8-FA5E-0818C39D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60B9E-2875-B609-9F1C-4A521E557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Protect student data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Fill out the request in its entirety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Attach all pertinent and current documentation (e.g., IEP sections, 504 Plan)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Ensure request is being submitted for the correct student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 An assessment accommodation cannot be provided unless the student uses the accommodation routinely during instruction. 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The DTC submitting the request will receive an automated email stating the request was submitted.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921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A2C1C-CC6C-7689-7198-767598E55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Request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4B7A3-D250-80B7-EF03-8B5DC9DAE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Decision based on information provided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Use Additional Information section on request form to include information not captured in the IEP or 504 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Accommodations differ between assessments. Accommodations selected should be applicable to assessments student participates in. </a:t>
            </a:r>
          </a:p>
          <a:p>
            <a:pPr marL="403225" lvl="1" indent="-203200">
              <a:buFont typeface="Arial" panose="020B0604020202020204" pitchFamily="34" charset="0"/>
              <a:buChar char="•"/>
            </a:pPr>
            <a:r>
              <a:rPr lang="en-US" sz="2400" dirty="0"/>
              <a:t>Example: MSAA Accommodations should not be selected for  		           students participating in AASA and AzSCI</a:t>
            </a:r>
          </a:p>
        </p:txBody>
      </p:sp>
    </p:spTree>
    <p:extLst>
      <p:ext uri="{BB962C8B-B14F-4D97-AF65-F5344CB8AC3E}">
        <p14:creationId xmlns:p14="http://schemas.microsoft.com/office/powerpoint/2010/main" val="1929494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741A3-6F19-4C22-B77F-04BF0C5B5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Occurrences in 2021-2022 School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BC57B-4B57-4713-9FAB-2AD0A2B90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/>
              <a:t>Requests submitted for Universal Test Conditions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/>
              <a:t>Accommodation not used in Instruction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/>
              <a:t>Insufficient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/>
              <a:t>Missing SSID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/>
              <a:t>Late Requests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/>
              <a:t>Misinterpretation of allowable accommodations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/>
              <a:t>Assessment Accommodations not included in IEP/504 for ELs in K-2</a:t>
            </a:r>
          </a:p>
        </p:txBody>
      </p:sp>
    </p:spTree>
    <p:extLst>
      <p:ext uri="{BB962C8B-B14F-4D97-AF65-F5344CB8AC3E}">
        <p14:creationId xmlns:p14="http://schemas.microsoft.com/office/powerpoint/2010/main" val="4025937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3B686C-03F6-3B24-2A73-54142F40BC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Special Paper Version (SPV) Requests</a:t>
            </a:r>
          </a:p>
        </p:txBody>
      </p:sp>
    </p:spTree>
    <p:extLst>
      <p:ext uri="{BB962C8B-B14F-4D97-AF65-F5344CB8AC3E}">
        <p14:creationId xmlns:p14="http://schemas.microsoft.com/office/powerpoint/2010/main" val="4073476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81349-C8E0-4A91-B219-0D75774D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58761-7277-4D12-9E06-F75F1575EB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/>
              <a:t>Tiered Approach to Accessibility</a:t>
            </a:r>
          </a:p>
          <a:p>
            <a:r>
              <a:rPr lang="en-US" sz="2000"/>
              <a:t>Accommodations Request Process </a:t>
            </a:r>
          </a:p>
          <a:p>
            <a:r>
              <a:rPr lang="en-US" sz="2000"/>
              <a:t>Special Paper Version (SPV) Requests</a:t>
            </a:r>
          </a:p>
          <a:p>
            <a:r>
              <a:rPr lang="en-US" sz="2000"/>
              <a:t>ACT Accommodations</a:t>
            </a:r>
          </a:p>
          <a:p>
            <a:r>
              <a:rPr lang="en-US" sz="2000"/>
              <a:t>Best Practices</a:t>
            </a:r>
          </a:p>
          <a:p>
            <a:r>
              <a:rPr lang="en-US" sz="2000"/>
              <a:t>Testing Supports</a:t>
            </a:r>
          </a:p>
          <a:p>
            <a:r>
              <a:rPr lang="en-US" sz="2000"/>
              <a:t>Important Dates</a:t>
            </a:r>
          </a:p>
          <a:p>
            <a:r>
              <a:rPr lang="en-US" sz="2000"/>
              <a:t>Resources</a:t>
            </a:r>
          </a:p>
          <a:p>
            <a:r>
              <a:rPr lang="en-US" sz="2000"/>
              <a:t>Questions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08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8CEF4-E003-E2F7-0DF7-B0527B924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AZELLA SPV and Other Accommodated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FF8B4-E10C-0CB7-0E61-5983A20B9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Paper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Braille available for Reassessment (K-12)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Large Print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American Sign Language (ASL)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Submit request via AZELLA Accommodations Form</a:t>
            </a:r>
          </a:p>
        </p:txBody>
      </p:sp>
    </p:spTree>
    <p:extLst>
      <p:ext uri="{BB962C8B-B14F-4D97-AF65-F5344CB8AC3E}">
        <p14:creationId xmlns:p14="http://schemas.microsoft.com/office/powerpoint/2010/main" val="3655235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E10EB-CEB5-BFEE-0041-9F170B64E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AASA , AzSCI, and ACT Aspire SPV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8973E-846E-8EA1-1811-7E0DAEBDC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Paper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Large Print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Braille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Submit Request via Achievement’s SPV Request Form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If student is in a grade where multiple assessments are administered, only 1 request required</a:t>
            </a:r>
          </a:p>
        </p:txBody>
      </p:sp>
    </p:spTree>
    <p:extLst>
      <p:ext uri="{BB962C8B-B14F-4D97-AF65-F5344CB8AC3E}">
        <p14:creationId xmlns:p14="http://schemas.microsoft.com/office/powerpoint/2010/main" val="2221471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3ADEE-E59B-43CD-A82F-453195D306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600"/>
              <a:t>ACT Accommodations</a:t>
            </a:r>
          </a:p>
        </p:txBody>
      </p:sp>
    </p:spTree>
    <p:extLst>
      <p:ext uri="{BB962C8B-B14F-4D97-AF65-F5344CB8AC3E}">
        <p14:creationId xmlns:p14="http://schemas.microsoft.com/office/powerpoint/2010/main" val="35750499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10DE4-A291-53A0-572C-804FF3C80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 Accommodations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92DEA-85A4-D31B-F38E-19DAC69E0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Requests submitted directly to ACT through the Test Accessibility and Accommodations System (TAA)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Test Administration Coordinator (TAC) ensures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Consent to Release Information to ACT form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/>
              <a:t>is signed and kept on file.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TAC initiates and submits requests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Provide additional documentation when requested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ACT Accommodations Webinar: </a:t>
            </a:r>
            <a:r>
              <a:rPr lang="en-US" sz="2400" dirty="0">
                <a:solidFill>
                  <a:srgbClr val="004BFA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November 2, 2022</a:t>
            </a:r>
            <a:endParaRPr lang="en-US" sz="2400" dirty="0">
              <a:solidFill>
                <a:srgbClr val="004B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145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D6D5F-8F9E-41C6-B6BD-0C9D2D1ABF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60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1870616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2A5B-C6B9-4157-A564-1BD26514B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for Accommodations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68F6E-955E-418E-8379-5BE8D9D4A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Submit early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Current documentation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Review Accessibility Manuals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Reach out for support with unique situations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6461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4510C-9BDF-4BE1-9619-29576F0B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Accessibility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A347E-2464-4E2E-8AC4-3DF83E621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Use sample tests to familiarize students with accessibility features</a:t>
            </a:r>
          </a:p>
          <a:p>
            <a:pPr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Encourage students to experiment with accessibility tools </a:t>
            </a:r>
            <a:r>
              <a:rPr lang="en-US" sz="2400" b="1" dirty="0"/>
              <a:t>prior</a:t>
            </a:r>
            <a:r>
              <a:rPr lang="en-US" sz="2400" dirty="0"/>
              <a:t> to an actual assessment</a:t>
            </a:r>
          </a:p>
          <a:p>
            <a:pPr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Prior to assessment administration, review each student's accommodations and adjust as needed</a:t>
            </a:r>
          </a:p>
          <a:p>
            <a:pPr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Incorporate Assistive Technology (i.e., adaptive mouse, adaptive keyboard, amplification) as permitted by the assessment</a:t>
            </a:r>
          </a:p>
          <a:p>
            <a:pPr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Submit requests for additional accommodations not listed in test administration manuals before the testing window opens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345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0F810-3250-4133-A2C1-BC65FECF20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600"/>
              <a:t>Testing Supports </a:t>
            </a:r>
          </a:p>
        </p:txBody>
      </p:sp>
    </p:spTree>
    <p:extLst>
      <p:ext uri="{BB962C8B-B14F-4D97-AF65-F5344CB8AC3E}">
        <p14:creationId xmlns:p14="http://schemas.microsoft.com/office/powerpoint/2010/main" val="37485730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9E27B-010C-4F0B-EF24-735EAC50E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Supports in TestNav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6B406-7540-AC93-31C2-D6F33FEF5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Sample Tests provide students an opportunity to familiarize themselves with Universal Tools and Accessibility Features prior to the assessment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TestNav Tutorials provide information on how to navigate the test</a:t>
            </a:r>
          </a:p>
        </p:txBody>
      </p:sp>
    </p:spTree>
    <p:extLst>
      <p:ext uri="{BB962C8B-B14F-4D97-AF65-F5344CB8AC3E}">
        <p14:creationId xmlns:p14="http://schemas.microsoft.com/office/powerpoint/2010/main" val="16925879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CA1E5-41A4-865F-F2CC-CD14DE73F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Tests and Tutorials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C9C77-5FEF-B404-CE06-8C59E7507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AASA, AzSCI and AZELLA Sample Tests and Tutorials may be accessed from </a:t>
            </a:r>
            <a:r>
              <a:rPr lang="en-US" sz="24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home.testnav.com</a:t>
            </a:r>
            <a:endParaRPr lang="en-US" sz="2400" dirty="0">
              <a:solidFill>
                <a:srgbClr val="0070C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Select Arizona from the options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You will be taken to a TestNav Arizona login screen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Username and password are not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Click on Mic Check &amp; Sample Tests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Select Sample Test or Tutorial of interest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3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6FF10-AADC-40F2-B027-E706A84EBA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600"/>
              <a:t>Tiered Approach to Accessibility</a:t>
            </a:r>
          </a:p>
        </p:txBody>
      </p:sp>
    </p:spTree>
    <p:extLst>
      <p:ext uri="{BB962C8B-B14F-4D97-AF65-F5344CB8AC3E}">
        <p14:creationId xmlns:p14="http://schemas.microsoft.com/office/powerpoint/2010/main" val="1418493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266B1-3118-C6DC-E8A7-A1C36F03F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Test Login Screen</a:t>
            </a:r>
          </a:p>
        </p:txBody>
      </p:sp>
      <p:pic>
        <p:nvPicPr>
          <p:cNvPr id="5" name="Content Placeholder 4" descr="TestNav Login Screen for Sample Tests. Mic Check &amp; Sample Tests link appears below the Sign In button and Test Audio link. ">
            <a:extLst>
              <a:ext uri="{FF2B5EF4-FFF2-40B4-BE49-F238E27FC236}">
                <a16:creationId xmlns:a16="http://schemas.microsoft.com/office/drawing/2014/main" id="{B9D623AA-786C-7E7A-2E9F-BF933A8F48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4787" y="1976119"/>
            <a:ext cx="5502425" cy="3939009"/>
          </a:xfrm>
        </p:spPr>
      </p:pic>
    </p:spTree>
    <p:extLst>
      <p:ext uri="{BB962C8B-B14F-4D97-AF65-F5344CB8AC3E}">
        <p14:creationId xmlns:p14="http://schemas.microsoft.com/office/powerpoint/2010/main" val="16582536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92A43-F16F-A8D6-A153-5C361198D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Toolbar</a:t>
            </a:r>
          </a:p>
        </p:txBody>
      </p:sp>
      <p:pic>
        <p:nvPicPr>
          <p:cNvPr id="4" name="Content Placeholder 3" descr="Toolbar Tools appear on the top. The User drowpdown Menu is the last button on the top right. The Text-to-Speech menu appears on the right side of the screen. Exhibits appear immediately below the Text-to-Speech  menu. ">
            <a:extLst>
              <a:ext uri="{FF2B5EF4-FFF2-40B4-BE49-F238E27FC236}">
                <a16:creationId xmlns:a16="http://schemas.microsoft.com/office/drawing/2014/main" id="{1F7A26BE-9FC6-3E46-0F51-512E3916CA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0640" y="2108200"/>
            <a:ext cx="9580880" cy="390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7218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4F56D-E719-760E-C124-3137F7F04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Toolbar tools</a:t>
            </a:r>
          </a:p>
        </p:txBody>
      </p:sp>
      <p:pic>
        <p:nvPicPr>
          <p:cNvPr id="5" name="Content Placeholder 4" descr="Toolbar Tools appearing from left to right: Pointer, Notepad, Answer Eliminator, Calculator, Standard Ruler, Metric Ruler, Protractor">
            <a:extLst>
              <a:ext uri="{FF2B5EF4-FFF2-40B4-BE49-F238E27FC236}">
                <a16:creationId xmlns:a16="http://schemas.microsoft.com/office/drawing/2014/main" id="{9D5B5350-22C9-8FAE-C00E-14047C15EE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6963" y="2544988"/>
            <a:ext cx="10058400" cy="2887212"/>
          </a:xfrm>
        </p:spPr>
      </p:pic>
    </p:spTree>
    <p:extLst>
      <p:ext uri="{BB962C8B-B14F-4D97-AF65-F5344CB8AC3E}">
        <p14:creationId xmlns:p14="http://schemas.microsoft.com/office/powerpoint/2010/main" val="15041558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57D23-326F-5503-F720-619E875B1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Accessibility Tools in user dropdown menu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01219-4E6C-3F47-3FDE-7BF81BC6F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Change background and foreground color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Magnifier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Line Reader Mask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Answer Masking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2012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00E57-2C11-C710-917E-92690FD60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Keyboard Navigation shortcuts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9F254B-2477-6D2E-79E9-332E4409B31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7280" y="3200000"/>
          <a:ext cx="10058400" cy="2225040"/>
        </p:xfrm>
        <a:graphic>
          <a:graphicData uri="http://schemas.openxmlformats.org/drawingml/2006/table">
            <a:tbl>
              <a:tblPr firstRow="1" bandRow="1">
                <a:effectLst/>
                <a:tableStyleId>{21E4AEA4-8DFA-4A89-87EB-49C32662AFE0}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3544484125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34842341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12169"/>
                          </a:solidFill>
                        </a:rPr>
                        <a:t>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12169"/>
                          </a:solidFill>
                        </a:rPr>
                        <a:t>Keyboard Shortcut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8522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Move forward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86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Move backwards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Shift and Tab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4266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Select buttons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Enter or Spacebar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1291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Navigate and select radio buttons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Arrow up or arrow down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3951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Select and deselect boxes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Spacebar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52152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160DD8D-45AB-5F6A-922B-61B8EB49964F}"/>
              </a:ext>
            </a:extLst>
          </p:cNvPr>
          <p:cNvSpPr txBox="1"/>
          <p:nvPr/>
        </p:nvSpPr>
        <p:spPr>
          <a:xfrm>
            <a:off x="1097280" y="1903445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012169"/>
              </a:solidFill>
            </a:endParaRPr>
          </a:p>
          <a:p>
            <a:r>
              <a:rPr lang="en-US" dirty="0">
                <a:solidFill>
                  <a:srgbClr val="012169"/>
                </a:solidFill>
              </a:rPr>
              <a:t>Many item types within TestNav can be interacted with using a keyboard. Keyboard navigation to supported item types uses basic keyboard commands.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7025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B7F59-75F7-9D8A-87EC-B0EAB51D7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Needs Profile (</a:t>
            </a:r>
            <a:r>
              <a:rPr lang="en-US" dirty="0" err="1"/>
              <a:t>pnp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56DAD2-BF71-6B3C-6D6E-312D0FA3DB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90488" indent="-90488">
                  <a:buFont typeface="Arial" panose="020B0604020202020204" pitchFamily="34" charset="0"/>
                  <a:buChar char="•"/>
                </a:pPr>
                <a:r>
                  <a:rPr lang="en-US" dirty="0"/>
                  <a:t> </a:t>
                </a:r>
                <a:r>
                  <a:rPr lang="en-US" sz="2800" dirty="0"/>
                  <a:t>Select Universal Tools for students prior to testing session   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PearsonAccess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next</m:t>
                        </m:r>
                      </m:sup>
                    </m:sSup>
                  </m:oMath>
                </a14:m>
                <a:endParaRPr lang="en-US" sz="28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Student can still enable available features independently in the testing environment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800" dirty="0"/>
                  <a:t>PNP available for every student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56DAD2-BF71-6B3C-6D6E-312D0FA3DB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000" t="-1783" r="-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61806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7A8E4-6797-912C-20CC-B76890A777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600" dirty="0"/>
              <a:t>Important Dates</a:t>
            </a:r>
          </a:p>
        </p:txBody>
      </p:sp>
    </p:spTree>
    <p:extLst>
      <p:ext uri="{BB962C8B-B14F-4D97-AF65-F5344CB8AC3E}">
        <p14:creationId xmlns:p14="http://schemas.microsoft.com/office/powerpoint/2010/main" val="10378962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2023F-0932-4976-9394-34F539354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School Year 2022-2023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95A7A-20EE-4750-9266-5407D407D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Achievement (AASA, AzSCI, ACT Aspire) Accommodations Request Window Open Now and Closes February 24,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ACT: Open Now and Closes January 27,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AZELLA: Open Now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MSAA and Alt ELPA: Do not require Accommodation Requests</a:t>
            </a:r>
          </a:p>
        </p:txBody>
      </p:sp>
    </p:spTree>
    <p:extLst>
      <p:ext uri="{BB962C8B-B14F-4D97-AF65-F5344CB8AC3E}">
        <p14:creationId xmlns:p14="http://schemas.microsoft.com/office/powerpoint/2010/main" val="42618150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0634D-D640-4F03-92BA-68A468C4A9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60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22624061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7BB81-746B-4D83-82F5-D9DE9D0C9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Accessibility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99C7F-4996-4C40-8D6A-8DDDD8A21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3946370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chemeClr val="accent2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ADE Assessment Homepage</a:t>
            </a:r>
            <a:endParaRPr lang="en-US" sz="2400">
              <a:solidFill>
                <a:schemeClr val="accent2">
                  <a:lumMod val="50000"/>
                </a:schemeClr>
              </a:solidFill>
            </a:endParaRPr>
          </a:p>
          <a:p>
            <a:pPr>
              <a:buClr>
                <a:srgbClr val="000000"/>
              </a:buClr>
            </a:pPr>
            <a:r>
              <a:rPr lang="en-US" sz="2400">
                <a:solidFill>
                  <a:schemeClr val="accent2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ADE Assessment Accessibility</a:t>
            </a:r>
            <a:endParaRPr lang="en-US" sz="2400">
              <a:solidFill>
                <a:schemeClr val="accent2">
                  <a:lumMod val="50000"/>
                </a:schemeClr>
              </a:solidFill>
            </a:endParaRPr>
          </a:p>
          <a:p>
            <a:pPr>
              <a:buClr>
                <a:srgbClr val="000000"/>
              </a:buClr>
            </a:pPr>
            <a:r>
              <a:rPr lang="en-US" sz="2400">
                <a:solidFill>
                  <a:srgbClr val="024DF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 Arizona</a:t>
            </a:r>
            <a:endParaRPr lang="en-US" sz="2400">
              <a:solidFill>
                <a:srgbClr val="024DF4"/>
              </a:solidFill>
            </a:endParaRPr>
          </a:p>
          <a:p>
            <a:pPr>
              <a:buClr>
                <a:srgbClr val="000000"/>
              </a:buClr>
            </a:pPr>
            <a:r>
              <a:rPr lang="en-US" sz="2400">
                <a:solidFill>
                  <a:srgbClr val="004BFA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 Test Accessibility and Accommodations (TAA) User Guide</a:t>
            </a:r>
            <a:endParaRPr lang="en-US" sz="2400">
              <a:solidFill>
                <a:srgbClr val="004BFA"/>
              </a:solidFill>
            </a:endParaRPr>
          </a:p>
          <a:p>
            <a:pPr>
              <a:buClr>
                <a:srgbClr val="000000"/>
              </a:buClr>
            </a:pPr>
            <a:r>
              <a:rPr lang="en-US" sz="2400">
                <a:solidFill>
                  <a:schemeClr val="accent2">
                    <a:lumMod val="5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ADE Assistive Technology</a:t>
            </a:r>
            <a:endParaRPr lang="en-US" sz="2400">
              <a:solidFill>
                <a:schemeClr val="accent2">
                  <a:lumMod val="50000"/>
                </a:schemeClr>
              </a:solidFill>
            </a:endParaRPr>
          </a:p>
          <a:p>
            <a:pPr>
              <a:buClr>
                <a:srgbClr val="000000"/>
              </a:buClr>
            </a:pPr>
            <a:r>
              <a:rPr lang="en-US" sz="2400">
                <a:solidFill>
                  <a:srgbClr val="004BFA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Council of Chief State School Officers (CCSSO) Accessibility Manual</a:t>
            </a:r>
            <a:endParaRPr lang="en-US" sz="2400">
              <a:solidFill>
                <a:srgbClr val="004BFA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72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84A0C-1D3E-410B-BDDF-24DCBFBBF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942871"/>
            <a:ext cx="10058400" cy="587584"/>
          </a:xfrm>
        </p:spPr>
        <p:txBody>
          <a:bodyPr anchor="ctr">
            <a:normAutofit/>
          </a:bodyPr>
          <a:lstStyle/>
          <a:p>
            <a:r>
              <a:rPr lang="en-US"/>
              <a:t>Three tiers of accessibility</a:t>
            </a:r>
          </a:p>
        </p:txBody>
      </p:sp>
      <p:pic>
        <p:nvPicPr>
          <p:cNvPr id="5" name="Content Placeholder 4" descr="Three Tiers of Accessibility. Tier 1: Universal Test Administration Conditions are for all students. Tier 2: Universal Tools are for all students. Tier 3: Accommodations are for students with an IEP or 504 Plan. Tiers 2 and Tier 3 are nested within Tier 1.">
            <a:extLst>
              <a:ext uri="{FF2B5EF4-FFF2-40B4-BE49-F238E27FC236}">
                <a16:creationId xmlns:a16="http://schemas.microsoft.com/office/drawing/2014/main" id="{EFB9697A-71EC-4FC0-BEE3-5F731F5781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4173" y="2108201"/>
            <a:ext cx="6964613" cy="37608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15852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BEF1-5D05-43EC-9E39-6ABAEDFBA8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60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1339499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7B26D-B93F-DD9C-DB66-D4236D0CE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DE649-F5FE-5E4F-9297-D09893F78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997" indent="0">
              <a:buNone/>
            </a:pPr>
            <a:r>
              <a:rPr lang="en-US" sz="2400"/>
              <a:t>For questions, please contact us at: </a:t>
            </a:r>
          </a:p>
          <a:p>
            <a:pPr marL="126997" indent="0">
              <a:buClr>
                <a:srgbClr val="000000"/>
              </a:buClr>
              <a:buNone/>
            </a:pPr>
            <a:r>
              <a:rPr lang="en-US" sz="2400">
                <a:solidFill>
                  <a:srgbClr val="024DF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Testing@azed.gov</a:t>
            </a:r>
            <a:r>
              <a:rPr lang="en-US" sz="2400">
                <a:solidFill>
                  <a:srgbClr val="024DF4"/>
                </a:solidFill>
              </a:rPr>
              <a:t> </a:t>
            </a:r>
          </a:p>
          <a:p>
            <a:pPr marL="126997" indent="0">
              <a:buClr>
                <a:srgbClr val="000000"/>
              </a:buClr>
              <a:buNone/>
            </a:pPr>
            <a:r>
              <a:rPr lang="en-US" sz="2400">
                <a:solidFill>
                  <a:srgbClr val="024DF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Azella@azed.gov</a:t>
            </a:r>
            <a:endParaRPr lang="en-US" sz="2400">
              <a:solidFill>
                <a:srgbClr val="024DF4"/>
              </a:solidFill>
            </a:endParaRPr>
          </a:p>
          <a:p>
            <a:endParaRPr lang="en-US"/>
          </a:p>
        </p:txBody>
      </p:sp>
      <p:pic>
        <p:nvPicPr>
          <p:cNvPr id="4" name="Picture 3" descr="&quot;Thank You&quot; written in many languages. ">
            <a:extLst>
              <a:ext uri="{FF2B5EF4-FFF2-40B4-BE49-F238E27FC236}">
                <a16:creationId xmlns:a16="http://schemas.microsoft.com/office/drawing/2014/main" id="{32919AD7-FB19-B449-B240-64350DDFCC5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096000" y="1874406"/>
            <a:ext cx="4666552" cy="360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810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9941C-64D8-45D5-B4E2-E5465AF49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966" y="941148"/>
            <a:ext cx="10058400" cy="587584"/>
          </a:xfrm>
        </p:spPr>
        <p:txBody>
          <a:bodyPr/>
          <a:lstStyle/>
          <a:p>
            <a:r>
              <a:rPr lang="en-US"/>
              <a:t>TIER 1: Universal test administration conditions (</a:t>
            </a:r>
            <a:r>
              <a:rPr lang="en-US" dirty="0" err="1"/>
              <a:t>Utac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01196-1570-4831-B366-EAF29225F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923393"/>
            <a:ext cx="10327465" cy="3945699"/>
          </a:xfrm>
        </p:spPr>
        <p:txBody>
          <a:bodyPr vert="horz" lIns="0" tIns="45720" rIns="0" bIns="45720" rtlCol="0" anchor="t"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Vary between subjects and assessments </a:t>
            </a:r>
          </a:p>
          <a:p>
            <a:pPr marL="383540" lvl="1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Example: Simplified Scripted Test Administration Directions are permitted on           	           AASA and </a:t>
            </a:r>
            <a:r>
              <a:rPr lang="en-US" sz="2200" dirty="0" err="1"/>
              <a:t>AzSCI</a:t>
            </a:r>
            <a:r>
              <a:rPr lang="en-US" sz="2200" dirty="0"/>
              <a:t> but are </a:t>
            </a:r>
            <a:r>
              <a:rPr lang="en-US" sz="2200" b="1" dirty="0"/>
              <a:t>not permissible on AZELLA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Found in each assessment’s accommodations manual</a:t>
            </a:r>
          </a:p>
          <a:p>
            <a:pPr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Available to every student</a:t>
            </a:r>
          </a:p>
          <a:p>
            <a:pPr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Do not require an Accommodations Request</a:t>
            </a:r>
          </a:p>
          <a:p>
            <a:pPr marL="0" indent="0">
              <a:lnSpc>
                <a:spcPct val="120000"/>
              </a:lnSpc>
              <a:buClr>
                <a:srgbClr val="000000"/>
              </a:buClr>
              <a:buNone/>
            </a:pPr>
            <a:r>
              <a:rPr lang="en-US" sz="2400" dirty="0"/>
              <a:t>Examples: Small group administration, Familiar Test Administrator, Testing in 		       a separate location on campus, Glasses, Magnification</a:t>
            </a:r>
            <a:br>
              <a:rPr lang="en-US" sz="2400" dirty="0"/>
            </a:br>
            <a:r>
              <a:rPr lang="en-US" sz="2400" dirty="0"/>
              <a:t>                    Hearing Assistive Technology (If use of Bluetooth is  		 	   	       required, please contact ADE)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38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6B179-F26A-4577-8645-0C88B96B9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TIER 2: Universal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4A65-6D2E-43E5-B47D-6308FBDAC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Available to all students taking the ELA, Mathematics, Science, and AZELLA Computer-Based Tests (CBT)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Availability of tools cannot be turned off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Tools vary between subjects and assessments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Do not require an Accommodations Request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2400" dirty="0"/>
              <a:t>Examples: Change Background and Foreground Color, Magnifier, 	 	         Answer Masking		 	  </a:t>
            </a:r>
          </a:p>
        </p:txBody>
      </p:sp>
    </p:spTree>
    <p:extLst>
      <p:ext uri="{BB962C8B-B14F-4D97-AF65-F5344CB8AC3E}">
        <p14:creationId xmlns:p14="http://schemas.microsoft.com/office/powerpoint/2010/main" val="2773545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5EB9B-5BBF-43CC-BDDF-A7A0DB5D9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Tier 3: Accommodations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B2DEF-D98C-4958-A389-8D4E7060B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</a:t>
            </a:r>
            <a:r>
              <a:rPr lang="en-US" sz="2400" dirty="0">
                <a:effectLst/>
              </a:rPr>
              <a:t>rovisions made</a:t>
            </a:r>
            <a:r>
              <a:rPr lang="en-US" sz="2400" spc="5" dirty="0">
                <a:effectLst/>
              </a:rPr>
              <a:t> </a:t>
            </a:r>
            <a:r>
              <a:rPr lang="en-US" sz="2400" dirty="0">
                <a:effectLst/>
              </a:rPr>
              <a:t>in</a:t>
            </a:r>
            <a:r>
              <a:rPr lang="en-US" sz="2400" spc="5" dirty="0">
                <a:effectLst/>
              </a:rPr>
              <a:t> </a:t>
            </a:r>
            <a:r>
              <a:rPr lang="en-US" sz="2400" dirty="0">
                <a:effectLst/>
              </a:rPr>
              <a:t>how</a:t>
            </a:r>
            <a:r>
              <a:rPr lang="en-US" sz="2400" spc="5" dirty="0">
                <a:effectLst/>
              </a:rPr>
              <a:t> </a:t>
            </a:r>
            <a:r>
              <a:rPr lang="en-US" sz="2400" dirty="0">
                <a:effectLst/>
              </a:rPr>
              <a:t>a</a:t>
            </a:r>
            <a:r>
              <a:rPr lang="en-US" sz="2400" spc="10" dirty="0">
                <a:effectLst/>
              </a:rPr>
              <a:t> </a:t>
            </a:r>
            <a:r>
              <a:rPr lang="en-US" sz="2400" dirty="0">
                <a:effectLst/>
              </a:rPr>
              <a:t>student</a:t>
            </a:r>
            <a:r>
              <a:rPr lang="en-US" sz="2400" spc="5" dirty="0">
                <a:effectLst/>
              </a:rPr>
              <a:t> </a:t>
            </a:r>
            <a:r>
              <a:rPr lang="en-US" sz="2400" dirty="0">
                <a:effectLst/>
              </a:rPr>
              <a:t>accesses</a:t>
            </a:r>
            <a:r>
              <a:rPr lang="en-US" sz="2400" spc="10" dirty="0">
                <a:effectLst/>
              </a:rPr>
              <a:t> </a:t>
            </a:r>
            <a:r>
              <a:rPr lang="en-US" sz="2400" dirty="0">
                <a:effectLst/>
              </a:rPr>
              <a:t>the</a:t>
            </a:r>
            <a:r>
              <a:rPr lang="en-US" sz="2400" spc="5" dirty="0">
                <a:effectLst/>
              </a:rPr>
              <a:t> </a:t>
            </a:r>
            <a:r>
              <a:rPr lang="en-US" sz="2400" dirty="0">
                <a:effectLst/>
              </a:rPr>
              <a:t>test</a:t>
            </a:r>
            <a:r>
              <a:rPr lang="en-US" sz="2400" spc="10" dirty="0">
                <a:effectLst/>
              </a:rPr>
              <a:t> </a:t>
            </a:r>
            <a:r>
              <a:rPr lang="en-US" sz="2400" dirty="0">
                <a:effectLst/>
              </a:rPr>
              <a:t>and/or</a:t>
            </a:r>
            <a:r>
              <a:rPr lang="en-US" sz="2400" spc="5" dirty="0">
                <a:effectLst/>
              </a:rPr>
              <a:t> </a:t>
            </a:r>
            <a:r>
              <a:rPr lang="en-US" sz="2400" dirty="0">
                <a:effectLst/>
              </a:rPr>
              <a:t>demonstrates</a:t>
            </a:r>
            <a:r>
              <a:rPr lang="en-US" sz="2400" spc="10" dirty="0">
                <a:effectLst/>
              </a:rPr>
              <a:t> </a:t>
            </a:r>
            <a:r>
              <a:rPr lang="en-US" sz="2400" dirty="0">
                <a:effectLst/>
              </a:rPr>
              <a:t>learning</a:t>
            </a:r>
            <a:r>
              <a:rPr lang="en-US" sz="2400" spc="5" dirty="0">
                <a:effectLst/>
              </a:rPr>
              <a:t> </a:t>
            </a:r>
            <a:r>
              <a:rPr lang="en-US" sz="2400" dirty="0">
                <a:effectLst/>
              </a:rPr>
              <a:t>that</a:t>
            </a:r>
            <a:r>
              <a:rPr lang="en-US" sz="2400" spc="10" dirty="0">
                <a:effectLst/>
              </a:rPr>
              <a:t> </a:t>
            </a:r>
            <a:r>
              <a:rPr lang="en-US" sz="2400" b="1" dirty="0">
                <a:effectLst/>
              </a:rPr>
              <a:t>do</a:t>
            </a:r>
            <a:r>
              <a:rPr lang="en-US" sz="2400" b="1" spc="5" dirty="0">
                <a:effectLst/>
              </a:rPr>
              <a:t> </a:t>
            </a:r>
            <a:r>
              <a:rPr lang="en-US" sz="2400" b="1" dirty="0">
                <a:effectLst/>
              </a:rPr>
              <a:t>not</a:t>
            </a:r>
            <a:r>
              <a:rPr lang="en-US" sz="2400" b="1" spc="10" dirty="0">
                <a:effectLst/>
              </a:rPr>
              <a:t> </a:t>
            </a:r>
            <a:r>
              <a:rPr lang="en-US" sz="2400" b="1" dirty="0">
                <a:effectLst/>
              </a:rPr>
              <a:t>alter</a:t>
            </a:r>
            <a:r>
              <a:rPr lang="en-US" sz="2400" b="1" spc="5" dirty="0">
                <a:effectLst/>
              </a:rPr>
              <a:t> </a:t>
            </a:r>
            <a:r>
              <a:rPr lang="en-US" sz="2400" dirty="0">
                <a:effectLst/>
              </a:rPr>
              <a:t>the</a:t>
            </a:r>
            <a:r>
              <a:rPr lang="en-US" sz="2400" spc="5" dirty="0">
                <a:effectLst/>
              </a:rPr>
              <a:t> </a:t>
            </a:r>
            <a:r>
              <a:rPr lang="en-US" sz="2400" dirty="0">
                <a:effectLst/>
              </a:rPr>
              <a:t>validity</a:t>
            </a:r>
            <a:r>
              <a:rPr lang="en-US" sz="2400" spc="-80" dirty="0">
                <a:effectLst/>
              </a:rPr>
              <a:t> </a:t>
            </a:r>
            <a:r>
              <a:rPr lang="en-US" sz="2400" dirty="0">
                <a:effectLst/>
              </a:rPr>
              <a:t>of</a:t>
            </a:r>
            <a:r>
              <a:rPr lang="en-US" sz="2400" spc="-80" dirty="0">
                <a:effectLst/>
              </a:rPr>
              <a:t> </a:t>
            </a:r>
            <a:r>
              <a:rPr lang="en-US" sz="2400" dirty="0">
                <a:effectLst/>
              </a:rPr>
              <a:t>the</a:t>
            </a:r>
            <a:r>
              <a:rPr lang="en-US" sz="2400" spc="-80" dirty="0">
                <a:effectLst/>
              </a:rPr>
              <a:t> </a:t>
            </a:r>
            <a:r>
              <a:rPr lang="en-US" sz="2400" dirty="0">
                <a:effectLst/>
              </a:rPr>
              <a:t>test, construct, score</a:t>
            </a:r>
            <a:r>
              <a:rPr lang="en-US" sz="2400" spc="-80" dirty="0">
                <a:effectLst/>
              </a:rPr>
              <a:t> </a:t>
            </a:r>
            <a:r>
              <a:rPr lang="en-US" sz="2400" dirty="0">
                <a:effectLst/>
              </a:rPr>
              <a:t>interpretation,</a:t>
            </a:r>
            <a:r>
              <a:rPr lang="en-US" sz="2400" spc="-80" dirty="0">
                <a:effectLst/>
              </a:rPr>
              <a:t> </a:t>
            </a:r>
            <a:r>
              <a:rPr lang="en-US" sz="2400" dirty="0">
                <a:effectLst/>
              </a:rPr>
              <a:t>reliability,</a:t>
            </a:r>
            <a:r>
              <a:rPr lang="en-US" sz="2400" spc="-75" dirty="0">
                <a:effectLst/>
              </a:rPr>
              <a:t> </a:t>
            </a:r>
            <a:r>
              <a:rPr lang="en-US" sz="2400" dirty="0">
                <a:effectLst/>
              </a:rPr>
              <a:t>or</a:t>
            </a:r>
            <a:r>
              <a:rPr lang="en-US" sz="2400" spc="-80" dirty="0">
                <a:effectLst/>
              </a:rPr>
              <a:t> </a:t>
            </a:r>
            <a:r>
              <a:rPr lang="en-US" sz="2400" dirty="0">
                <a:effectLst/>
              </a:rPr>
              <a:t>security</a:t>
            </a:r>
            <a:r>
              <a:rPr lang="en-US" sz="2400" spc="-80" dirty="0">
                <a:effectLst/>
              </a:rPr>
              <a:t> </a:t>
            </a:r>
            <a:r>
              <a:rPr lang="en-US" sz="2400" dirty="0">
                <a:effectLst/>
              </a:rPr>
              <a:t>of</a:t>
            </a:r>
            <a:r>
              <a:rPr lang="en-US" sz="2400" spc="-80" dirty="0">
                <a:effectLst/>
              </a:rPr>
              <a:t> </a:t>
            </a:r>
            <a:r>
              <a:rPr lang="en-US" sz="2400" dirty="0">
                <a:effectLst/>
              </a:rPr>
              <a:t>the</a:t>
            </a:r>
            <a:r>
              <a:rPr lang="en-US" sz="2400" spc="-80" dirty="0">
                <a:effectLst/>
              </a:rPr>
              <a:t> </a:t>
            </a:r>
            <a:r>
              <a:rPr lang="en-US" sz="2400" dirty="0">
                <a:effectLst/>
              </a:rPr>
              <a:t>test.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spc="35" dirty="0"/>
              <a:t>Accommodations remove barriers to test taking while maintaining the rigor of the 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320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2A260-FDEC-40BB-80EF-60CD5D0CA3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/>
              <a:t>Accommodations Request Process</a:t>
            </a:r>
          </a:p>
        </p:txBody>
      </p:sp>
    </p:spTree>
    <p:extLst>
      <p:ext uri="{BB962C8B-B14F-4D97-AF65-F5344CB8AC3E}">
        <p14:creationId xmlns:p14="http://schemas.microsoft.com/office/powerpoint/2010/main" val="21405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3163-AAF9-E2BA-E98F-E8214C586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Submit requests to ADE for: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29828-F7F9-B148-D8DF-EFFF299E1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AASA (Grades 3-8)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AzSCI (Grades 5,8,11)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AZELLA Placement and Reassessment (Grades K-12)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ACT Aspire (Grade 9)</a:t>
            </a:r>
          </a:p>
        </p:txBody>
      </p:sp>
    </p:spTree>
    <p:extLst>
      <p:ext uri="{BB962C8B-B14F-4D97-AF65-F5344CB8AC3E}">
        <p14:creationId xmlns:p14="http://schemas.microsoft.com/office/powerpoint/2010/main" val="15394471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MONO">
      <a:dk1>
        <a:srgbClr val="000000"/>
      </a:dk1>
      <a:lt1>
        <a:srgbClr val="ECEEF7"/>
      </a:lt1>
      <a:dk2>
        <a:srgbClr val="000000"/>
      </a:dk2>
      <a:lt2>
        <a:srgbClr val="F5F8FF"/>
      </a:lt2>
      <a:accent1>
        <a:srgbClr val="ECEEF7"/>
      </a:accent1>
      <a:accent2>
        <a:srgbClr val="F5F8FF"/>
      </a:accent2>
      <a:accent3>
        <a:srgbClr val="A1A2A9"/>
      </a:accent3>
      <a:accent4>
        <a:srgbClr val="141514"/>
      </a:accent4>
      <a:accent5>
        <a:srgbClr val="000000"/>
      </a:accent5>
      <a:accent6>
        <a:srgbClr val="96969C"/>
      </a:accent6>
      <a:hlink>
        <a:srgbClr val="5F6063"/>
      </a:hlink>
      <a:folHlink>
        <a:srgbClr val="919191"/>
      </a:folHlink>
    </a:clrScheme>
    <a:fontScheme name="Custom 1">
      <a:majorFont>
        <a:latin typeface="Raleway heavy"/>
        <a:ea typeface=""/>
        <a:cs typeface=""/>
      </a:majorFont>
      <a:minorFont>
        <a:latin typeface="Raleway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B14A50BB-E3E2-41BF-9B58-2390606B4CA7}" vid="{78C0EC09-BDDA-4990-ACD4-70972C6BCE1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0FAC48D43D084B853DC8F3C42375F0" ma:contentTypeVersion="16" ma:contentTypeDescription="Create a new document." ma:contentTypeScope="" ma:versionID="0abddc469559ee14dd7ce0b516395d1c">
  <xsd:schema xmlns:xsd="http://www.w3.org/2001/XMLSchema" xmlns:xs="http://www.w3.org/2001/XMLSchema" xmlns:p="http://schemas.microsoft.com/office/2006/metadata/properties" xmlns:ns2="cdc67ab9-5d86-4ae1-9e38-cf19cda27fbd" xmlns:ns3="3b3188d5-88b4-48a3-ad42-774970703158" xmlns:ns4="f69ac7c7-1a2e-46bd-a988-685139f8f258" targetNamespace="http://schemas.microsoft.com/office/2006/metadata/properties" ma:root="true" ma:fieldsID="c45b0a5407f6c2ea8087a1ae52203f02" ns2:_="" ns3:_="" ns4:_="">
    <xsd:import namespace="cdc67ab9-5d86-4ae1-9e38-cf19cda27fbd"/>
    <xsd:import namespace="3b3188d5-88b4-48a3-ad42-774970703158"/>
    <xsd:import namespace="f69ac7c7-1a2e-46bd-a988-685139f8f25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67ab9-5d86-4ae1-9e38-cf19cda27fb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188d5-88b4-48a3-ad42-7749707031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5db50a19-44cd-47bf-aae0-69db42930db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9ac7c7-1a2e-46bd-a988-685139f8f258" elementFormDefault="qualified">
    <xsd:import namespace="http://schemas.microsoft.com/office/2006/documentManagement/types"/>
    <xsd:import namespace="http://schemas.microsoft.com/office/infopath/2007/PartnerControls"/>
    <xsd:element name="TaxCatchAll" ma:index="26" nillable="true" ma:displayName="Taxonomy Catch All Column" ma:hidden="true" ma:list="{fe555931-021a-400d-80a5-00bcf0d19699}" ma:internalName="TaxCatchAll" ma:showField="CatchAllData" ma:web="cdc67ab9-5d86-4ae1-9e38-cf19cda27f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dc67ab9-5d86-4ae1-9e38-cf19cda27fbd">D7HQDT7FZXDF-1126435011-1058697</_dlc_DocId>
    <_dlc_DocIdUrl xmlns="cdc67ab9-5d86-4ae1-9e38-cf19cda27fbd">
      <Url>https://adecloud.sharepoint.com/sites/ADELibrary/_layouts/15/DocIdRedir.aspx?ID=D7HQDT7FZXDF-1126435011-1058697</Url>
      <Description>D7HQDT7FZXDF-1126435011-1058697</Description>
    </_dlc_DocIdUrl>
    <TaxCatchAll xmlns="f69ac7c7-1a2e-46bd-a988-685139f8f258" xsi:nil="true"/>
    <lcf76f155ced4ddcb4097134ff3c332f xmlns="3b3188d5-88b4-48a3-ad42-774970703158">
      <Terms xmlns="http://schemas.microsoft.com/office/infopath/2007/PartnerControls"/>
    </lcf76f155ced4ddcb4097134ff3c332f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AD52B56-D8CD-42E5-A730-A5CED006EBE8}">
  <ds:schemaRefs>
    <ds:schemaRef ds:uri="3b3188d5-88b4-48a3-ad42-774970703158"/>
    <ds:schemaRef ds:uri="cdc67ab9-5d86-4ae1-9e38-cf19cda27fbd"/>
    <ds:schemaRef ds:uri="f69ac7c7-1a2e-46bd-a988-685139f8f25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D92CE5E-9EC8-46A7-9576-AE5C07B430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AF100E-293D-4B12-946A-E574E8133D91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  <ds:schemaRef ds:uri="f69ac7c7-1a2e-46bd-a988-685139f8f258"/>
    <ds:schemaRef ds:uri="3b3188d5-88b4-48a3-ad42-774970703158"/>
    <ds:schemaRef ds:uri="cdc67ab9-5d86-4ae1-9e38-cf19cda27fbd"/>
  </ds:schemaRefs>
</ds:datastoreItem>
</file>

<file path=customXml/itemProps4.xml><?xml version="1.0" encoding="utf-8"?>
<ds:datastoreItem xmlns:ds="http://schemas.openxmlformats.org/officeDocument/2006/customXml" ds:itemID="{66A608CF-052D-42FB-8228-22C26CFEE11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ESS Presentaton 2- wide- template</Template>
  <TotalTime>234</TotalTime>
  <Words>1412</Words>
  <Application>Microsoft Office PowerPoint</Application>
  <PresentationFormat>Widescreen</PresentationFormat>
  <Paragraphs>188</Paragraphs>
  <Slides>41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Cambria Math</vt:lpstr>
      <vt:lpstr>Raleway</vt:lpstr>
      <vt:lpstr>Raleway heavy</vt:lpstr>
      <vt:lpstr>RetrospectVTI</vt:lpstr>
      <vt:lpstr>Accessibility &amp; Assessments</vt:lpstr>
      <vt:lpstr>agenda</vt:lpstr>
      <vt:lpstr>Tiered Approach to Accessibility</vt:lpstr>
      <vt:lpstr>Three tiers of accessibility</vt:lpstr>
      <vt:lpstr>TIER 1: Universal test administration conditions (Utac)</vt:lpstr>
      <vt:lpstr>TIER 2: Universal tools</vt:lpstr>
      <vt:lpstr>Tier 3: Accommodations</vt:lpstr>
      <vt:lpstr>Accommodations Request Process</vt:lpstr>
      <vt:lpstr>Submit requests to ADE for:</vt:lpstr>
      <vt:lpstr>Achievement Assessments</vt:lpstr>
      <vt:lpstr>AZELLA</vt:lpstr>
      <vt:lpstr>ACT Aspire</vt:lpstr>
      <vt:lpstr>Alternate Assessments</vt:lpstr>
      <vt:lpstr>ADE Accommodations Request Process</vt:lpstr>
      <vt:lpstr>Submission of Additional Accommodations Request</vt:lpstr>
      <vt:lpstr>Reminders</vt:lpstr>
      <vt:lpstr>Request tips</vt:lpstr>
      <vt:lpstr>Common Occurrences in 2021-2022 School year</vt:lpstr>
      <vt:lpstr>Special Paper Version (SPV) Requests</vt:lpstr>
      <vt:lpstr>AZELLA SPV and Other Accommodated Forms</vt:lpstr>
      <vt:lpstr>AASA , AzSCI, and ACT Aspire SPV</vt:lpstr>
      <vt:lpstr>ACT Accommodations</vt:lpstr>
      <vt:lpstr>ACT Accommodations Process</vt:lpstr>
      <vt:lpstr>Best Practices</vt:lpstr>
      <vt:lpstr>Best Practices for Accommodations Requests</vt:lpstr>
      <vt:lpstr>Accessibility Tips</vt:lpstr>
      <vt:lpstr>Testing Supports </vt:lpstr>
      <vt:lpstr>Testing Supports in TestNav</vt:lpstr>
      <vt:lpstr>Sample Tests and Tutorials</vt:lpstr>
      <vt:lpstr>Sample Test Login Screen</vt:lpstr>
      <vt:lpstr>Sample Toolbar</vt:lpstr>
      <vt:lpstr>Toolbar tools</vt:lpstr>
      <vt:lpstr>Accessibility Tools in user dropdown menu</vt:lpstr>
      <vt:lpstr>Keyboard Navigation shortcuts</vt:lpstr>
      <vt:lpstr>Personal Needs Profile (pnp)</vt:lpstr>
      <vt:lpstr>Important Dates</vt:lpstr>
      <vt:lpstr>School Year 2022-2023</vt:lpstr>
      <vt:lpstr>Resources</vt:lpstr>
      <vt:lpstr>Accessibility Resources</vt:lpstr>
      <vt:lpstr>Questions?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Klepk, Sabiha</dc:creator>
  <cp:lastModifiedBy>Middlebrook, Candis</cp:lastModifiedBy>
  <cp:revision>11</cp:revision>
  <dcterms:created xsi:type="dcterms:W3CDTF">2022-07-15T15:02:57Z</dcterms:created>
  <dcterms:modified xsi:type="dcterms:W3CDTF">2022-10-28T22:54:16Z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0x0101001B0FAC48D43D084B853DC8F3C42375F0</vt:lpwstr>
  </property>
  <property fmtid="{D5CDD505-2E9C-101B-9397-08002B2CF9AE}" pid="3" name="Order">
    <vt:r8>100</vt:r8>
  </property>
  <property fmtid="{D5CDD505-2E9C-101B-9397-08002B2CF9AE}" pid="4" name="_dlc_DocIdItemGuid">
    <vt:lpwstr>9048b09d-1658-4009-a062-3fab04cef6ae</vt:lpwstr>
  </property>
</Properties>
</file>