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36"/>
  </p:notesMasterIdLst>
  <p:sldIdLst>
    <p:sldId id="256" r:id="rId5"/>
    <p:sldId id="838" r:id="rId6"/>
    <p:sldId id="858" r:id="rId7"/>
    <p:sldId id="839" r:id="rId8"/>
    <p:sldId id="840" r:id="rId9"/>
    <p:sldId id="327" r:id="rId10"/>
    <p:sldId id="328" r:id="rId11"/>
    <p:sldId id="860" r:id="rId12"/>
    <p:sldId id="273" r:id="rId13"/>
    <p:sldId id="274" r:id="rId14"/>
    <p:sldId id="841" r:id="rId15"/>
    <p:sldId id="842" r:id="rId16"/>
    <p:sldId id="843" r:id="rId17"/>
    <p:sldId id="844" r:id="rId18"/>
    <p:sldId id="845" r:id="rId19"/>
    <p:sldId id="846" r:id="rId20"/>
    <p:sldId id="862" r:id="rId21"/>
    <p:sldId id="859" r:id="rId22"/>
    <p:sldId id="847" r:id="rId23"/>
    <p:sldId id="848" r:id="rId24"/>
    <p:sldId id="849" r:id="rId25"/>
    <p:sldId id="851" r:id="rId26"/>
    <p:sldId id="850" r:id="rId27"/>
    <p:sldId id="852" r:id="rId28"/>
    <p:sldId id="853" r:id="rId29"/>
    <p:sldId id="854" r:id="rId30"/>
    <p:sldId id="856" r:id="rId31"/>
    <p:sldId id="863" r:id="rId32"/>
    <p:sldId id="855" r:id="rId33"/>
    <p:sldId id="857" r:id="rId34"/>
    <p:sldId id="837" r:id="rId35"/>
  </p:sldIdLst>
  <p:sldSz cx="9144000" cy="5143500" type="screen16x9"/>
  <p:notesSz cx="6950075" cy="9236075"/>
  <p:embeddedFontLst>
    <p:embeddedFont>
      <p:font typeface="Calibri" panose="020F0502020204030204" pitchFamily="34" charset="0"/>
      <p:regular r:id="rId37"/>
      <p:bold r:id="rId38"/>
      <p:italic r:id="rId39"/>
      <p:boldItalic r:id="rId40"/>
    </p:embeddedFont>
    <p:embeddedFont>
      <p:font typeface="Corbel" panose="020B0503020204020204" pitchFamily="34" charset="0"/>
      <p:regular r:id="rId41"/>
      <p:bold r:id="rId42"/>
      <p:italic r:id="rId43"/>
      <p:boldItalic r:id="rId44"/>
    </p:embeddedFont>
  </p:embeddedFontLst>
  <p:custDataLst>
    <p:tags r:id="rId4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F17"/>
    <a:srgbClr val="BF0D3E"/>
    <a:srgbClr val="012169"/>
    <a:srgbClr val="000000"/>
    <a:srgbClr val="CF8CDC"/>
    <a:srgbClr val="002A7E"/>
    <a:srgbClr val="DEAF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8" autoAdjust="0"/>
    <p:restoredTop sz="86481" autoAdjust="0"/>
  </p:normalViewPr>
  <p:slideViewPr>
    <p:cSldViewPr snapToGrid="0">
      <p:cViewPr varScale="1">
        <p:scale>
          <a:sx n="130" d="100"/>
          <a:sy n="130" d="100"/>
        </p:scale>
        <p:origin x="672"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8" d="100"/>
          <a:sy n="68" d="100"/>
        </p:scale>
        <p:origin x="325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990260-868C-4B64-9352-9D02E5B67DA6}"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n-US"/>
        </a:p>
      </dgm:t>
    </dgm:pt>
    <dgm:pt modelId="{DF544E41-4C3C-4A9B-A2C7-7F008646E0A4}">
      <dgm:prSet phldrT="[Text]"/>
      <dgm:spPr>
        <a:solidFill>
          <a:srgbClr val="143F90"/>
        </a:solidFill>
      </dgm:spPr>
      <dgm:t>
        <a:bodyPr/>
        <a:lstStyle/>
        <a:p>
          <a:r>
            <a:rPr lang="en-US" dirty="0"/>
            <a:t>6 grade levels/grade bands</a:t>
          </a:r>
        </a:p>
      </dgm:t>
    </dgm:pt>
    <dgm:pt modelId="{D02E9F3F-A622-4C54-A27B-281BE2648D05}" type="parTrans" cxnId="{85CF33E5-2071-42C3-A344-0A297E60930E}">
      <dgm:prSet/>
      <dgm:spPr/>
      <dgm:t>
        <a:bodyPr/>
        <a:lstStyle/>
        <a:p>
          <a:endParaRPr lang="en-US"/>
        </a:p>
      </dgm:t>
    </dgm:pt>
    <dgm:pt modelId="{4664EC49-E637-4E47-A69D-FF7F6F2000FF}" type="sibTrans" cxnId="{85CF33E5-2071-42C3-A344-0A297E60930E}">
      <dgm:prSet/>
      <dgm:spPr/>
      <dgm:t>
        <a:bodyPr/>
        <a:lstStyle/>
        <a:p>
          <a:endParaRPr lang="en-US"/>
        </a:p>
      </dgm:t>
    </dgm:pt>
    <dgm:pt modelId="{18190517-4296-4AD5-9EAC-539419E5FB3E}">
      <dgm:prSet phldrT="[Text]" custT="1"/>
      <dgm:spPr/>
      <dgm:t>
        <a:bodyPr/>
        <a:lstStyle/>
        <a:p>
          <a:r>
            <a:rPr lang="en-US" sz="1800" b="0" i="0" u="none" strike="noStrike" baseline="0" dirty="0">
              <a:solidFill>
                <a:schemeClr val="tx1">
                  <a:lumMod val="75000"/>
                  <a:lumOff val="25000"/>
                </a:schemeClr>
              </a:solidFill>
              <a:latin typeface="+mj-lt"/>
            </a:rPr>
            <a:t>K</a:t>
          </a:r>
          <a:r>
            <a:rPr lang="en-US" sz="1800" b="0" i="0" u="none" strike="noStrike" baseline="0" dirty="0">
              <a:solidFill>
                <a:schemeClr val="tx1"/>
              </a:solidFill>
              <a:latin typeface="+mj-lt"/>
            </a:rPr>
            <a:t>indergarten; grade 1; and grade bands 2–3, 4–5, 6–8, and 9–12</a:t>
          </a:r>
          <a:endParaRPr lang="en-US" sz="1800" dirty="0">
            <a:solidFill>
              <a:schemeClr val="tx1"/>
            </a:solidFill>
            <a:latin typeface="+mj-lt"/>
          </a:endParaRPr>
        </a:p>
      </dgm:t>
    </dgm:pt>
    <dgm:pt modelId="{49EE4758-3B5F-44A3-9E61-933AC5981346}" type="parTrans" cxnId="{153DCF7E-B6C9-4A6C-8E60-50054EBBB88C}">
      <dgm:prSet/>
      <dgm:spPr/>
      <dgm:t>
        <a:bodyPr/>
        <a:lstStyle/>
        <a:p>
          <a:endParaRPr lang="en-US"/>
        </a:p>
      </dgm:t>
    </dgm:pt>
    <dgm:pt modelId="{F9B43E06-9DC8-4E11-BC07-191C1169E13B}" type="sibTrans" cxnId="{153DCF7E-B6C9-4A6C-8E60-50054EBBB88C}">
      <dgm:prSet/>
      <dgm:spPr/>
      <dgm:t>
        <a:bodyPr/>
        <a:lstStyle/>
        <a:p>
          <a:endParaRPr lang="en-US"/>
        </a:p>
      </dgm:t>
    </dgm:pt>
    <dgm:pt modelId="{31A9BE98-8993-4E93-8585-7A686E1B191F}">
      <dgm:prSet phldrT="[Text]"/>
      <dgm:spPr>
        <a:solidFill>
          <a:srgbClr val="CE446A"/>
        </a:solidFill>
      </dgm:spPr>
      <dgm:t>
        <a:bodyPr/>
        <a:lstStyle/>
        <a:p>
          <a:r>
            <a:rPr lang="en-US" dirty="0">
              <a:solidFill>
                <a:schemeClr val="tx1"/>
              </a:solidFill>
            </a:rPr>
            <a:t>10 standards</a:t>
          </a:r>
        </a:p>
      </dgm:t>
    </dgm:pt>
    <dgm:pt modelId="{54346E66-1E78-43BE-855C-9AA7B97CA6A9}" type="parTrans" cxnId="{7CB25F6F-E6FA-4834-81E5-1E4F62990A90}">
      <dgm:prSet/>
      <dgm:spPr/>
      <dgm:t>
        <a:bodyPr/>
        <a:lstStyle/>
        <a:p>
          <a:endParaRPr lang="en-US"/>
        </a:p>
      </dgm:t>
    </dgm:pt>
    <dgm:pt modelId="{04F6F8FC-2186-44D0-A0E3-2B1AE0C75A54}" type="sibTrans" cxnId="{7CB25F6F-E6FA-4834-81E5-1E4F62990A90}">
      <dgm:prSet/>
      <dgm:spPr/>
      <dgm:t>
        <a:bodyPr/>
        <a:lstStyle/>
        <a:p>
          <a:endParaRPr lang="en-US"/>
        </a:p>
      </dgm:t>
    </dgm:pt>
    <dgm:pt modelId="{7F1BCA88-527B-4ED5-9F53-A9E28AD268ED}">
      <dgm:prSet phldrT="[Text]" custT="1"/>
      <dgm:spPr/>
      <dgm:t>
        <a:bodyPr/>
        <a:lstStyle/>
        <a:p>
          <a:r>
            <a:rPr lang="en-US" sz="1800" dirty="0">
              <a:solidFill>
                <a:schemeClr val="tx1"/>
              </a:solidFill>
              <a:latin typeface="+mj-lt"/>
            </a:rPr>
            <a:t>common across the grade levels/grade bands</a:t>
          </a:r>
        </a:p>
      </dgm:t>
    </dgm:pt>
    <dgm:pt modelId="{C98C4E81-D806-4B24-9DD3-225B120FBDAC}" type="parTrans" cxnId="{145820A1-47BE-4808-B9E0-311E6E2E50F6}">
      <dgm:prSet/>
      <dgm:spPr/>
      <dgm:t>
        <a:bodyPr/>
        <a:lstStyle/>
        <a:p>
          <a:endParaRPr lang="en-US"/>
        </a:p>
      </dgm:t>
    </dgm:pt>
    <dgm:pt modelId="{30EC5FA0-0282-4985-B3BD-505E227FA10B}" type="sibTrans" cxnId="{145820A1-47BE-4808-B9E0-311E6E2E50F6}">
      <dgm:prSet/>
      <dgm:spPr/>
      <dgm:t>
        <a:bodyPr/>
        <a:lstStyle/>
        <a:p>
          <a:endParaRPr lang="en-US"/>
        </a:p>
      </dgm:t>
    </dgm:pt>
    <dgm:pt modelId="{42D465B1-1FF2-4A91-B2F1-9CBF4F2F69B0}">
      <dgm:prSet phldrT="[Text]"/>
      <dgm:spPr>
        <a:solidFill>
          <a:srgbClr val="FDBD3F"/>
        </a:solidFill>
      </dgm:spPr>
      <dgm:t>
        <a:bodyPr/>
        <a:lstStyle/>
        <a:p>
          <a:r>
            <a:rPr lang="en-US" dirty="0">
              <a:solidFill>
                <a:schemeClr val="tx1"/>
              </a:solidFill>
            </a:rPr>
            <a:t>3 proficiency levels</a:t>
          </a:r>
        </a:p>
      </dgm:t>
    </dgm:pt>
    <dgm:pt modelId="{491DD6E1-9118-4296-AEDB-D3170163AC09}" type="parTrans" cxnId="{835CA606-978C-41E4-AE2E-2E716EF4434D}">
      <dgm:prSet/>
      <dgm:spPr/>
      <dgm:t>
        <a:bodyPr/>
        <a:lstStyle/>
        <a:p>
          <a:endParaRPr lang="en-US"/>
        </a:p>
      </dgm:t>
    </dgm:pt>
    <dgm:pt modelId="{3DBE828E-B16C-4E88-B099-B28B1F14B7E6}" type="sibTrans" cxnId="{835CA606-978C-41E4-AE2E-2E716EF4434D}">
      <dgm:prSet/>
      <dgm:spPr/>
      <dgm:t>
        <a:bodyPr/>
        <a:lstStyle/>
        <a:p>
          <a:endParaRPr lang="en-US"/>
        </a:p>
      </dgm:t>
    </dgm:pt>
    <dgm:pt modelId="{3CEAB901-AC14-43DE-94BF-FCF706DEE943}">
      <dgm:prSet phldrT="[Text]" custT="1"/>
      <dgm:spPr/>
      <dgm:t>
        <a:bodyPr/>
        <a:lstStyle/>
        <a:p>
          <a:r>
            <a:rPr lang="en-US" sz="1800" dirty="0">
              <a:solidFill>
                <a:schemeClr val="tx1"/>
              </a:solidFill>
              <a:latin typeface="+mj-lt"/>
            </a:rPr>
            <a:t>low, mid, and high</a:t>
          </a:r>
        </a:p>
      </dgm:t>
    </dgm:pt>
    <dgm:pt modelId="{7BA1F401-6FD8-4ED5-9D99-A1C3B70224D9}" type="parTrans" cxnId="{D1333F19-8E6C-4EFB-B778-6513F1881390}">
      <dgm:prSet/>
      <dgm:spPr/>
      <dgm:t>
        <a:bodyPr/>
        <a:lstStyle/>
        <a:p>
          <a:endParaRPr lang="en-US"/>
        </a:p>
      </dgm:t>
    </dgm:pt>
    <dgm:pt modelId="{15859FDD-6185-48B6-BB89-22DF91CC2DEE}" type="sibTrans" cxnId="{D1333F19-8E6C-4EFB-B778-6513F1881390}">
      <dgm:prSet/>
      <dgm:spPr/>
      <dgm:t>
        <a:bodyPr/>
        <a:lstStyle/>
        <a:p>
          <a:endParaRPr lang="en-US"/>
        </a:p>
      </dgm:t>
    </dgm:pt>
    <dgm:pt modelId="{6181FC22-3878-4D9C-A182-2F716961A0EA}">
      <dgm:prSet phldrT="[Text]" custT="1"/>
      <dgm:spPr/>
      <dgm:t>
        <a:bodyPr/>
        <a:lstStyle/>
        <a:p>
          <a:r>
            <a:rPr lang="en-US" sz="1800" dirty="0">
              <a:solidFill>
                <a:schemeClr val="tx1"/>
              </a:solidFill>
              <a:latin typeface="+mj-lt"/>
            </a:rPr>
            <a:t>reflecting end targets</a:t>
          </a:r>
        </a:p>
      </dgm:t>
    </dgm:pt>
    <dgm:pt modelId="{76052BB6-1230-40BB-8D93-02DB044709DB}" type="parTrans" cxnId="{8DA1339C-00DB-456D-A605-3D322586BF18}">
      <dgm:prSet/>
      <dgm:spPr/>
      <dgm:t>
        <a:bodyPr/>
        <a:lstStyle/>
        <a:p>
          <a:endParaRPr lang="en-US"/>
        </a:p>
      </dgm:t>
    </dgm:pt>
    <dgm:pt modelId="{B7C9CD2E-59A5-4A18-BE79-6E5E95C4D15B}" type="sibTrans" cxnId="{8DA1339C-00DB-456D-A605-3D322586BF18}">
      <dgm:prSet/>
      <dgm:spPr/>
      <dgm:t>
        <a:bodyPr/>
        <a:lstStyle/>
        <a:p>
          <a:endParaRPr lang="en-US"/>
        </a:p>
      </dgm:t>
    </dgm:pt>
    <dgm:pt modelId="{C364E242-14D9-4F04-82EF-0B3778212999}">
      <dgm:prSet phldrT="[Text]" custT="1"/>
      <dgm:spPr/>
      <dgm:t>
        <a:bodyPr/>
        <a:lstStyle/>
        <a:p>
          <a:r>
            <a:rPr lang="en-US" sz="1800" dirty="0">
              <a:solidFill>
                <a:schemeClr val="tx1"/>
              </a:solidFill>
              <a:latin typeface="+mj-lt"/>
            </a:rPr>
            <a:t>reflecting a progression K–12</a:t>
          </a:r>
        </a:p>
      </dgm:t>
    </dgm:pt>
    <dgm:pt modelId="{81EF22CA-2B04-4F41-A3F2-9525F56CDEE7}" type="parTrans" cxnId="{CCA8288A-3E04-49D2-AEF9-C8C8B8042013}">
      <dgm:prSet/>
      <dgm:spPr/>
      <dgm:t>
        <a:bodyPr/>
        <a:lstStyle/>
        <a:p>
          <a:endParaRPr lang="en-US"/>
        </a:p>
      </dgm:t>
    </dgm:pt>
    <dgm:pt modelId="{63BD4744-F6A6-46C8-A4F5-848CA3C3B71B}" type="sibTrans" cxnId="{CCA8288A-3E04-49D2-AEF9-C8C8B8042013}">
      <dgm:prSet/>
      <dgm:spPr/>
      <dgm:t>
        <a:bodyPr/>
        <a:lstStyle/>
        <a:p>
          <a:endParaRPr lang="en-US"/>
        </a:p>
      </dgm:t>
    </dgm:pt>
    <dgm:pt modelId="{4D74A8CB-0D5B-48E1-84D5-664F1112DDA6}" type="pres">
      <dgm:prSet presAssocID="{B2990260-868C-4B64-9352-9D02E5B67DA6}" presName="rootnode" presStyleCnt="0">
        <dgm:presLayoutVars>
          <dgm:chMax/>
          <dgm:chPref/>
          <dgm:dir/>
          <dgm:animLvl val="lvl"/>
        </dgm:presLayoutVars>
      </dgm:prSet>
      <dgm:spPr/>
    </dgm:pt>
    <dgm:pt modelId="{A68A8802-FE7D-4AE6-93BC-6377DBBC035F}" type="pres">
      <dgm:prSet presAssocID="{DF544E41-4C3C-4A9B-A2C7-7F008646E0A4}" presName="composite" presStyleCnt="0"/>
      <dgm:spPr/>
    </dgm:pt>
    <dgm:pt modelId="{15AEC79C-F3E1-46BE-91D6-3B6B5F01F56D}" type="pres">
      <dgm:prSet presAssocID="{DF544E41-4C3C-4A9B-A2C7-7F008646E0A4}" presName="bentUpArrow1" presStyleLbl="alignImgPlace1" presStyleIdx="0" presStyleCnt="2"/>
      <dgm:spPr/>
    </dgm:pt>
    <dgm:pt modelId="{0E0E9895-1D76-48B7-9692-9AD243964E76}" type="pres">
      <dgm:prSet presAssocID="{DF544E41-4C3C-4A9B-A2C7-7F008646E0A4}" presName="ParentText" presStyleLbl="node1" presStyleIdx="0" presStyleCnt="3">
        <dgm:presLayoutVars>
          <dgm:chMax val="1"/>
          <dgm:chPref val="1"/>
          <dgm:bulletEnabled val="1"/>
        </dgm:presLayoutVars>
      </dgm:prSet>
      <dgm:spPr/>
    </dgm:pt>
    <dgm:pt modelId="{E1B4B904-1E28-465C-B33C-EB9F1C170584}" type="pres">
      <dgm:prSet presAssocID="{DF544E41-4C3C-4A9B-A2C7-7F008646E0A4}" presName="ChildText" presStyleLbl="revTx" presStyleIdx="0" presStyleCnt="3" custScaleX="239289" custScaleY="117095" custLinFactNeighborX="69908" custLinFactNeighborY="989">
        <dgm:presLayoutVars>
          <dgm:chMax val="0"/>
          <dgm:chPref val="0"/>
          <dgm:bulletEnabled val="1"/>
        </dgm:presLayoutVars>
      </dgm:prSet>
      <dgm:spPr/>
    </dgm:pt>
    <dgm:pt modelId="{D369BC5D-6D2F-493D-887B-0D89C6EAC38E}" type="pres">
      <dgm:prSet presAssocID="{4664EC49-E637-4E47-A69D-FF7F6F2000FF}" presName="sibTrans" presStyleCnt="0"/>
      <dgm:spPr/>
    </dgm:pt>
    <dgm:pt modelId="{1438FBDF-EFB6-4062-AD69-882ECCB5BEDD}" type="pres">
      <dgm:prSet presAssocID="{31A9BE98-8993-4E93-8585-7A686E1B191F}" presName="composite" presStyleCnt="0"/>
      <dgm:spPr/>
    </dgm:pt>
    <dgm:pt modelId="{8D4063DD-3BD1-434E-B698-EAA79566C6A3}" type="pres">
      <dgm:prSet presAssocID="{31A9BE98-8993-4E93-8585-7A686E1B191F}" presName="bentUpArrow1" presStyleLbl="alignImgPlace1" presStyleIdx="1" presStyleCnt="2"/>
      <dgm:spPr/>
    </dgm:pt>
    <dgm:pt modelId="{514D12EA-C0A5-4325-A94F-33895BE932CB}" type="pres">
      <dgm:prSet presAssocID="{31A9BE98-8993-4E93-8585-7A686E1B191F}" presName="ParentText" presStyleLbl="node1" presStyleIdx="1" presStyleCnt="3">
        <dgm:presLayoutVars>
          <dgm:chMax val="1"/>
          <dgm:chPref val="1"/>
          <dgm:bulletEnabled val="1"/>
        </dgm:presLayoutVars>
      </dgm:prSet>
      <dgm:spPr/>
    </dgm:pt>
    <dgm:pt modelId="{43D84EA7-8923-42F9-972A-291032259A55}" type="pres">
      <dgm:prSet presAssocID="{31A9BE98-8993-4E93-8585-7A686E1B191F}" presName="ChildText" presStyleLbl="revTx" presStyleIdx="1" presStyleCnt="3" custScaleX="168191" custLinFactNeighborX="35910" custLinFactNeighborY="-3231">
        <dgm:presLayoutVars>
          <dgm:chMax val="0"/>
          <dgm:chPref val="0"/>
          <dgm:bulletEnabled val="1"/>
        </dgm:presLayoutVars>
      </dgm:prSet>
      <dgm:spPr/>
    </dgm:pt>
    <dgm:pt modelId="{A843B788-0D8B-446E-9A1A-BA82F6B041D0}" type="pres">
      <dgm:prSet presAssocID="{04F6F8FC-2186-44D0-A0E3-2B1AE0C75A54}" presName="sibTrans" presStyleCnt="0"/>
      <dgm:spPr/>
    </dgm:pt>
    <dgm:pt modelId="{488D7AD4-C296-40BE-A7F8-E23D624BE520}" type="pres">
      <dgm:prSet presAssocID="{42D465B1-1FF2-4A91-B2F1-9CBF4F2F69B0}" presName="composite" presStyleCnt="0"/>
      <dgm:spPr/>
    </dgm:pt>
    <dgm:pt modelId="{87731743-3D40-43AF-A5F9-464BC7DA5709}" type="pres">
      <dgm:prSet presAssocID="{42D465B1-1FF2-4A91-B2F1-9CBF4F2F69B0}" presName="ParentText" presStyleLbl="node1" presStyleIdx="2" presStyleCnt="3">
        <dgm:presLayoutVars>
          <dgm:chMax val="1"/>
          <dgm:chPref val="1"/>
          <dgm:bulletEnabled val="1"/>
        </dgm:presLayoutVars>
      </dgm:prSet>
      <dgm:spPr/>
    </dgm:pt>
    <dgm:pt modelId="{62E2C274-3D9C-4DD7-840E-4E2F3D4977A5}" type="pres">
      <dgm:prSet presAssocID="{42D465B1-1FF2-4A91-B2F1-9CBF4F2F69B0}" presName="FinalChildText" presStyleLbl="revTx" presStyleIdx="2" presStyleCnt="3" custScaleX="227117" custScaleY="115538" custLinFactNeighborX="67208" custLinFactNeighborY="-2787">
        <dgm:presLayoutVars>
          <dgm:chMax val="0"/>
          <dgm:chPref val="0"/>
          <dgm:bulletEnabled val="1"/>
        </dgm:presLayoutVars>
      </dgm:prSet>
      <dgm:spPr/>
    </dgm:pt>
  </dgm:ptLst>
  <dgm:cxnLst>
    <dgm:cxn modelId="{835CA606-978C-41E4-AE2E-2E716EF4434D}" srcId="{B2990260-868C-4B64-9352-9D02E5B67DA6}" destId="{42D465B1-1FF2-4A91-B2F1-9CBF4F2F69B0}" srcOrd="2" destOrd="0" parTransId="{491DD6E1-9118-4296-AEDB-D3170163AC09}" sibTransId="{3DBE828E-B16C-4E88-B099-B28B1F14B7E6}"/>
    <dgm:cxn modelId="{D1333F19-8E6C-4EFB-B778-6513F1881390}" srcId="{42D465B1-1FF2-4A91-B2F1-9CBF4F2F69B0}" destId="{3CEAB901-AC14-43DE-94BF-FCF706DEE943}" srcOrd="0" destOrd="0" parTransId="{7BA1F401-6FD8-4ED5-9D99-A1C3B70224D9}" sibTransId="{15859FDD-6185-48B6-BB89-22DF91CC2DEE}"/>
    <dgm:cxn modelId="{AD156D29-FC6F-47F5-BB59-1FA4834CCF0C}" type="presOf" srcId="{18190517-4296-4AD5-9EAC-539419E5FB3E}" destId="{E1B4B904-1E28-465C-B33C-EB9F1C170584}" srcOrd="0" destOrd="0" presId="urn:microsoft.com/office/officeart/2005/8/layout/StepDownProcess"/>
    <dgm:cxn modelId="{2D90A329-1AEC-4CA0-B4E7-49B9A70EEFDA}" type="presOf" srcId="{42D465B1-1FF2-4A91-B2F1-9CBF4F2F69B0}" destId="{87731743-3D40-43AF-A5F9-464BC7DA5709}" srcOrd="0" destOrd="0" presId="urn:microsoft.com/office/officeart/2005/8/layout/StepDownProcess"/>
    <dgm:cxn modelId="{F9E5212A-559C-4A74-9621-1840F35AD827}" type="presOf" srcId="{B2990260-868C-4B64-9352-9D02E5B67DA6}" destId="{4D74A8CB-0D5B-48E1-84D5-664F1112DDA6}" srcOrd="0" destOrd="0" presId="urn:microsoft.com/office/officeart/2005/8/layout/StepDownProcess"/>
    <dgm:cxn modelId="{06246836-0452-4562-A6F1-84CB91712B33}" type="presOf" srcId="{C364E242-14D9-4F04-82EF-0B3778212999}" destId="{62E2C274-3D9C-4DD7-840E-4E2F3D4977A5}" srcOrd="0" destOrd="2" presId="urn:microsoft.com/office/officeart/2005/8/layout/StepDownProcess"/>
    <dgm:cxn modelId="{7CB25F6F-E6FA-4834-81E5-1E4F62990A90}" srcId="{B2990260-868C-4B64-9352-9D02E5B67DA6}" destId="{31A9BE98-8993-4E93-8585-7A686E1B191F}" srcOrd="1" destOrd="0" parTransId="{54346E66-1E78-43BE-855C-9AA7B97CA6A9}" sibTransId="{04F6F8FC-2186-44D0-A0E3-2B1AE0C75A54}"/>
    <dgm:cxn modelId="{153DCF7E-B6C9-4A6C-8E60-50054EBBB88C}" srcId="{DF544E41-4C3C-4A9B-A2C7-7F008646E0A4}" destId="{18190517-4296-4AD5-9EAC-539419E5FB3E}" srcOrd="0" destOrd="0" parTransId="{49EE4758-3B5F-44A3-9E61-933AC5981346}" sibTransId="{F9B43E06-9DC8-4E11-BC07-191C1169E13B}"/>
    <dgm:cxn modelId="{CCA8288A-3E04-49D2-AEF9-C8C8B8042013}" srcId="{42D465B1-1FF2-4A91-B2F1-9CBF4F2F69B0}" destId="{C364E242-14D9-4F04-82EF-0B3778212999}" srcOrd="2" destOrd="0" parTransId="{81EF22CA-2B04-4F41-A3F2-9525F56CDEE7}" sibTransId="{63BD4744-F6A6-46C8-A4F5-848CA3C3B71B}"/>
    <dgm:cxn modelId="{00CD1899-0668-46D9-88C3-27B8A990DC79}" type="presOf" srcId="{DF544E41-4C3C-4A9B-A2C7-7F008646E0A4}" destId="{0E0E9895-1D76-48B7-9692-9AD243964E76}" srcOrd="0" destOrd="0" presId="urn:microsoft.com/office/officeart/2005/8/layout/StepDownProcess"/>
    <dgm:cxn modelId="{8DA1339C-00DB-456D-A605-3D322586BF18}" srcId="{42D465B1-1FF2-4A91-B2F1-9CBF4F2F69B0}" destId="{6181FC22-3878-4D9C-A182-2F716961A0EA}" srcOrd="1" destOrd="0" parTransId="{76052BB6-1230-40BB-8D93-02DB044709DB}" sibTransId="{B7C9CD2E-59A5-4A18-BE79-6E5E95C4D15B}"/>
    <dgm:cxn modelId="{B26DC79C-799C-49F1-99D4-49D3EC017484}" type="presOf" srcId="{7F1BCA88-527B-4ED5-9F53-A9E28AD268ED}" destId="{43D84EA7-8923-42F9-972A-291032259A55}" srcOrd="0" destOrd="0" presId="urn:microsoft.com/office/officeart/2005/8/layout/StepDownProcess"/>
    <dgm:cxn modelId="{145820A1-47BE-4808-B9E0-311E6E2E50F6}" srcId="{31A9BE98-8993-4E93-8585-7A686E1B191F}" destId="{7F1BCA88-527B-4ED5-9F53-A9E28AD268ED}" srcOrd="0" destOrd="0" parTransId="{C98C4E81-D806-4B24-9DD3-225B120FBDAC}" sibTransId="{30EC5FA0-0282-4985-B3BD-505E227FA10B}"/>
    <dgm:cxn modelId="{D03005C6-D270-4157-A7CC-7D9A7EC90C68}" type="presOf" srcId="{3CEAB901-AC14-43DE-94BF-FCF706DEE943}" destId="{62E2C274-3D9C-4DD7-840E-4E2F3D4977A5}" srcOrd="0" destOrd="0" presId="urn:microsoft.com/office/officeart/2005/8/layout/StepDownProcess"/>
    <dgm:cxn modelId="{712AFCC6-B531-444A-97E7-4806BDB5D112}" type="presOf" srcId="{31A9BE98-8993-4E93-8585-7A686E1B191F}" destId="{514D12EA-C0A5-4325-A94F-33895BE932CB}" srcOrd="0" destOrd="0" presId="urn:microsoft.com/office/officeart/2005/8/layout/StepDownProcess"/>
    <dgm:cxn modelId="{A9D63FD1-0C20-46CC-8A66-AACF7EB4CE32}" type="presOf" srcId="{6181FC22-3878-4D9C-A182-2F716961A0EA}" destId="{62E2C274-3D9C-4DD7-840E-4E2F3D4977A5}" srcOrd="0" destOrd="1" presId="urn:microsoft.com/office/officeart/2005/8/layout/StepDownProcess"/>
    <dgm:cxn modelId="{85CF33E5-2071-42C3-A344-0A297E60930E}" srcId="{B2990260-868C-4B64-9352-9D02E5B67DA6}" destId="{DF544E41-4C3C-4A9B-A2C7-7F008646E0A4}" srcOrd="0" destOrd="0" parTransId="{D02E9F3F-A622-4C54-A27B-281BE2648D05}" sibTransId="{4664EC49-E637-4E47-A69D-FF7F6F2000FF}"/>
    <dgm:cxn modelId="{11D3D5C5-ABAD-4324-9475-56FE8EBC76D8}" type="presParOf" srcId="{4D74A8CB-0D5B-48E1-84D5-664F1112DDA6}" destId="{A68A8802-FE7D-4AE6-93BC-6377DBBC035F}" srcOrd="0" destOrd="0" presId="urn:microsoft.com/office/officeart/2005/8/layout/StepDownProcess"/>
    <dgm:cxn modelId="{9BF340C4-C3ED-45CE-9BB2-2C2B25DA6265}" type="presParOf" srcId="{A68A8802-FE7D-4AE6-93BC-6377DBBC035F}" destId="{15AEC79C-F3E1-46BE-91D6-3B6B5F01F56D}" srcOrd="0" destOrd="0" presId="urn:microsoft.com/office/officeart/2005/8/layout/StepDownProcess"/>
    <dgm:cxn modelId="{EE4461B5-D075-4604-BA3F-7087F36D80AD}" type="presParOf" srcId="{A68A8802-FE7D-4AE6-93BC-6377DBBC035F}" destId="{0E0E9895-1D76-48B7-9692-9AD243964E76}" srcOrd="1" destOrd="0" presId="urn:microsoft.com/office/officeart/2005/8/layout/StepDownProcess"/>
    <dgm:cxn modelId="{E88373AF-6E9A-43F6-89B0-6A9D6935DA85}" type="presParOf" srcId="{A68A8802-FE7D-4AE6-93BC-6377DBBC035F}" destId="{E1B4B904-1E28-465C-B33C-EB9F1C170584}" srcOrd="2" destOrd="0" presId="urn:microsoft.com/office/officeart/2005/8/layout/StepDownProcess"/>
    <dgm:cxn modelId="{0F4CB5DC-3D56-42F9-BE56-F1CE2E1ACCC9}" type="presParOf" srcId="{4D74A8CB-0D5B-48E1-84D5-664F1112DDA6}" destId="{D369BC5D-6D2F-493D-887B-0D89C6EAC38E}" srcOrd="1" destOrd="0" presId="urn:microsoft.com/office/officeart/2005/8/layout/StepDownProcess"/>
    <dgm:cxn modelId="{3139F93A-7400-48A9-9618-F8864FBC9E2A}" type="presParOf" srcId="{4D74A8CB-0D5B-48E1-84D5-664F1112DDA6}" destId="{1438FBDF-EFB6-4062-AD69-882ECCB5BEDD}" srcOrd="2" destOrd="0" presId="urn:microsoft.com/office/officeart/2005/8/layout/StepDownProcess"/>
    <dgm:cxn modelId="{A122508B-5C5D-4DAF-B99E-301DF437E1B1}" type="presParOf" srcId="{1438FBDF-EFB6-4062-AD69-882ECCB5BEDD}" destId="{8D4063DD-3BD1-434E-B698-EAA79566C6A3}" srcOrd="0" destOrd="0" presId="urn:microsoft.com/office/officeart/2005/8/layout/StepDownProcess"/>
    <dgm:cxn modelId="{8EED06D1-C60C-47D7-ADE7-424B983AE7F0}" type="presParOf" srcId="{1438FBDF-EFB6-4062-AD69-882ECCB5BEDD}" destId="{514D12EA-C0A5-4325-A94F-33895BE932CB}" srcOrd="1" destOrd="0" presId="urn:microsoft.com/office/officeart/2005/8/layout/StepDownProcess"/>
    <dgm:cxn modelId="{5A811B41-92B0-4779-9145-48AA6006289D}" type="presParOf" srcId="{1438FBDF-EFB6-4062-AD69-882ECCB5BEDD}" destId="{43D84EA7-8923-42F9-972A-291032259A55}" srcOrd="2" destOrd="0" presId="urn:microsoft.com/office/officeart/2005/8/layout/StepDownProcess"/>
    <dgm:cxn modelId="{E0095233-B473-4982-B2B6-4EC904D6D736}" type="presParOf" srcId="{4D74A8CB-0D5B-48E1-84D5-664F1112DDA6}" destId="{A843B788-0D8B-446E-9A1A-BA82F6B041D0}" srcOrd="3" destOrd="0" presId="urn:microsoft.com/office/officeart/2005/8/layout/StepDownProcess"/>
    <dgm:cxn modelId="{EBE7E3DD-EBE9-4C3A-BF8B-13815888FE75}" type="presParOf" srcId="{4D74A8CB-0D5B-48E1-84D5-664F1112DDA6}" destId="{488D7AD4-C296-40BE-A7F8-E23D624BE520}" srcOrd="4" destOrd="0" presId="urn:microsoft.com/office/officeart/2005/8/layout/StepDownProcess"/>
    <dgm:cxn modelId="{C97D590F-BA65-405B-8629-DD64E89D0AE4}" type="presParOf" srcId="{488D7AD4-C296-40BE-A7F8-E23D624BE520}" destId="{87731743-3D40-43AF-A5F9-464BC7DA5709}" srcOrd="0" destOrd="0" presId="urn:microsoft.com/office/officeart/2005/8/layout/StepDownProcess"/>
    <dgm:cxn modelId="{94F34FA3-2350-4604-A635-D1E13D3C7809}" type="presParOf" srcId="{488D7AD4-C296-40BE-A7F8-E23D624BE520}" destId="{62E2C274-3D9C-4DD7-840E-4E2F3D4977A5}"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EC79C-F3E1-46BE-91D6-3B6B5F01F56D}">
      <dsp:nvSpPr>
        <dsp:cNvPr id="0" name=""/>
        <dsp:cNvSpPr/>
      </dsp:nvSpPr>
      <dsp:spPr>
        <a:xfrm rot="5400000">
          <a:off x="1176729" y="1082597"/>
          <a:ext cx="957464" cy="1090039"/>
        </a:xfrm>
        <a:prstGeom prst="bentUpArrow">
          <a:avLst>
            <a:gd name="adj1" fmla="val 32840"/>
            <a:gd name="adj2" fmla="val 25000"/>
            <a:gd name="adj3" fmla="val 3578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0E9895-1D76-48B7-9692-9AD243964E76}">
      <dsp:nvSpPr>
        <dsp:cNvPr id="0" name=""/>
        <dsp:cNvSpPr/>
      </dsp:nvSpPr>
      <dsp:spPr>
        <a:xfrm>
          <a:off x="923059" y="21229"/>
          <a:ext cx="1611806" cy="1128212"/>
        </a:xfrm>
        <a:prstGeom prst="roundRect">
          <a:avLst>
            <a:gd name="adj" fmla="val 16670"/>
          </a:avLst>
        </a:prstGeom>
        <a:solidFill>
          <a:srgbClr val="143F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6 grade levels/grade bands</a:t>
          </a:r>
        </a:p>
      </dsp:txBody>
      <dsp:txXfrm>
        <a:off x="978144" y="76314"/>
        <a:ext cx="1501636" cy="1018042"/>
      </dsp:txXfrm>
    </dsp:sp>
    <dsp:sp modelId="{E1B4B904-1E28-465C-B33C-EB9F1C170584}">
      <dsp:nvSpPr>
        <dsp:cNvPr id="0" name=""/>
        <dsp:cNvSpPr/>
      </dsp:nvSpPr>
      <dsp:spPr>
        <a:xfrm>
          <a:off x="2537955" y="59906"/>
          <a:ext cx="2805123" cy="1067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0" i="0" u="none" strike="noStrike" kern="1200" baseline="0" dirty="0">
              <a:solidFill>
                <a:schemeClr val="tx1">
                  <a:lumMod val="75000"/>
                  <a:lumOff val="25000"/>
                </a:schemeClr>
              </a:solidFill>
              <a:latin typeface="+mj-lt"/>
            </a:rPr>
            <a:t>K</a:t>
          </a:r>
          <a:r>
            <a:rPr lang="en-US" sz="1800" b="0" i="0" u="none" strike="noStrike" kern="1200" baseline="0" dirty="0">
              <a:solidFill>
                <a:schemeClr val="tx1"/>
              </a:solidFill>
              <a:latin typeface="+mj-lt"/>
            </a:rPr>
            <a:t>indergarten; grade 1; and grade bands 2–3, 4–5, 6–8, and 9–12</a:t>
          </a:r>
          <a:endParaRPr lang="en-US" sz="1800" kern="1200" dirty="0">
            <a:solidFill>
              <a:schemeClr val="tx1"/>
            </a:solidFill>
            <a:latin typeface="+mj-lt"/>
          </a:endParaRPr>
        </a:p>
      </dsp:txBody>
      <dsp:txXfrm>
        <a:off x="2537955" y="59906"/>
        <a:ext cx="2805123" cy="1067755"/>
      </dsp:txXfrm>
    </dsp:sp>
    <dsp:sp modelId="{8D4063DD-3BD1-434E-B698-EAA79566C6A3}">
      <dsp:nvSpPr>
        <dsp:cNvPr id="0" name=""/>
        <dsp:cNvSpPr/>
      </dsp:nvSpPr>
      <dsp:spPr>
        <a:xfrm rot="5400000">
          <a:off x="2904972" y="2349952"/>
          <a:ext cx="957464" cy="1090039"/>
        </a:xfrm>
        <a:prstGeom prst="bentUpArrow">
          <a:avLst>
            <a:gd name="adj1" fmla="val 32840"/>
            <a:gd name="adj2" fmla="val 25000"/>
            <a:gd name="adj3" fmla="val 35780"/>
          </a:avLst>
        </a:prstGeom>
        <a:solidFill>
          <a:schemeClr val="accent5">
            <a:tint val="50000"/>
            <a:hueOff val="-6685025"/>
            <a:satOff val="-25325"/>
            <a:lumOff val="84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4D12EA-C0A5-4325-A94F-33895BE932CB}">
      <dsp:nvSpPr>
        <dsp:cNvPr id="0" name=""/>
        <dsp:cNvSpPr/>
      </dsp:nvSpPr>
      <dsp:spPr>
        <a:xfrm>
          <a:off x="2651302" y="1288583"/>
          <a:ext cx="1611806" cy="1128212"/>
        </a:xfrm>
        <a:prstGeom prst="roundRect">
          <a:avLst>
            <a:gd name="adj" fmla="val 16670"/>
          </a:avLst>
        </a:prstGeom>
        <a:solidFill>
          <a:srgbClr val="CE44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10 standards</a:t>
          </a:r>
        </a:p>
      </dsp:txBody>
      <dsp:txXfrm>
        <a:off x="2706387" y="1343668"/>
        <a:ext cx="1501636" cy="1018042"/>
      </dsp:txXfrm>
    </dsp:sp>
    <dsp:sp modelId="{43D84EA7-8923-42F9-972A-291032259A55}">
      <dsp:nvSpPr>
        <dsp:cNvPr id="0" name=""/>
        <dsp:cNvSpPr/>
      </dsp:nvSpPr>
      <dsp:spPr>
        <a:xfrm>
          <a:off x="4284379" y="1366722"/>
          <a:ext cx="1971660" cy="911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latin typeface="+mj-lt"/>
            </a:rPr>
            <a:t>common across the grade levels/grade bands</a:t>
          </a:r>
        </a:p>
      </dsp:txBody>
      <dsp:txXfrm>
        <a:off x="4284379" y="1366722"/>
        <a:ext cx="1971660" cy="911870"/>
      </dsp:txXfrm>
    </dsp:sp>
    <dsp:sp modelId="{87731743-3D40-43AF-A5F9-464BC7DA5709}">
      <dsp:nvSpPr>
        <dsp:cNvPr id="0" name=""/>
        <dsp:cNvSpPr/>
      </dsp:nvSpPr>
      <dsp:spPr>
        <a:xfrm>
          <a:off x="4379545" y="2555938"/>
          <a:ext cx="1611806" cy="1128212"/>
        </a:xfrm>
        <a:prstGeom prst="roundRect">
          <a:avLst>
            <a:gd name="adj" fmla="val 16670"/>
          </a:avLst>
        </a:prstGeom>
        <a:solidFill>
          <a:srgbClr val="FDBD3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3 proficiency levels</a:t>
          </a:r>
        </a:p>
      </dsp:txBody>
      <dsp:txXfrm>
        <a:off x="4434630" y="2611023"/>
        <a:ext cx="1501636" cy="1018042"/>
      </dsp:txXfrm>
    </dsp:sp>
    <dsp:sp modelId="{62E2C274-3D9C-4DD7-840E-4E2F3D4977A5}">
      <dsp:nvSpPr>
        <dsp:cNvPr id="0" name=""/>
        <dsp:cNvSpPr/>
      </dsp:nvSpPr>
      <dsp:spPr>
        <a:xfrm>
          <a:off x="6034133" y="2567282"/>
          <a:ext cx="2662434" cy="1053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latin typeface="+mj-lt"/>
            </a:rPr>
            <a:t>low, mid, and high</a:t>
          </a:r>
        </a:p>
        <a:p>
          <a:pPr marL="171450" lvl="1" indent="-171450" algn="l" defTabSz="800100">
            <a:lnSpc>
              <a:spcPct val="90000"/>
            </a:lnSpc>
            <a:spcBef>
              <a:spcPct val="0"/>
            </a:spcBef>
            <a:spcAft>
              <a:spcPct val="15000"/>
            </a:spcAft>
            <a:buChar char="•"/>
          </a:pPr>
          <a:r>
            <a:rPr lang="en-US" sz="1800" kern="1200" dirty="0">
              <a:solidFill>
                <a:schemeClr val="tx1"/>
              </a:solidFill>
              <a:latin typeface="+mj-lt"/>
            </a:rPr>
            <a:t>reflecting end targets</a:t>
          </a:r>
        </a:p>
        <a:p>
          <a:pPr marL="171450" lvl="1" indent="-171450" algn="l" defTabSz="800100">
            <a:lnSpc>
              <a:spcPct val="90000"/>
            </a:lnSpc>
            <a:spcBef>
              <a:spcPct val="0"/>
            </a:spcBef>
            <a:spcAft>
              <a:spcPct val="15000"/>
            </a:spcAft>
            <a:buChar char="•"/>
          </a:pPr>
          <a:r>
            <a:rPr lang="en-US" sz="1800" kern="1200" dirty="0">
              <a:solidFill>
                <a:schemeClr val="tx1"/>
              </a:solidFill>
              <a:latin typeface="+mj-lt"/>
            </a:rPr>
            <a:t>reflecting a progression K–12</a:t>
          </a:r>
        </a:p>
      </dsp:txBody>
      <dsp:txXfrm>
        <a:off x="6034133" y="2567282"/>
        <a:ext cx="2662434" cy="105355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158750" indent="0">
              <a:buNone/>
            </a:pPr>
            <a:r>
              <a:rPr lang="en-US" dirty="0"/>
              <a:t>Thank you for joining me today as I share information on our new Alternate ELP assessment.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9104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7189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4177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9578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5256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9626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5339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4171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5728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9480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questions are a reminder of eligibility criteria. The form has been updated this year to include documentation of team determination. There have been several questions this year on how to fill out the form so I will go over that today. I will not include examples because the IEP conversations must be student-specific. For compliance, you would be looking for documentation that shows that alternate assessment eligibility was discussed, and the evidence was provided to support the determination.</a:t>
            </a:r>
          </a:p>
        </p:txBody>
      </p:sp>
      <p:sp>
        <p:nvSpPr>
          <p:cNvPr id="4" name="Slide Number Placeholder 3"/>
          <p:cNvSpPr>
            <a:spLocks noGrp="1"/>
          </p:cNvSpPr>
          <p:nvPr>
            <p:ph type="sldNum" sz="quarter" idx="10"/>
          </p:nvPr>
        </p:nvSpPr>
        <p:spPr/>
        <p:txBody>
          <a:bodyPr/>
          <a:lstStyle/>
          <a:p>
            <a:fld id="{7468310F-3F7A-4A9C-892D-242CD6C3803D}" type="slidenum">
              <a:rPr lang="en-US" smtClean="0"/>
              <a:t>6</a:t>
            </a:fld>
            <a:endParaRPr lang="en-US"/>
          </a:p>
        </p:txBody>
      </p:sp>
    </p:spTree>
    <p:extLst>
      <p:ext uri="{BB962C8B-B14F-4D97-AF65-F5344CB8AC3E}">
        <p14:creationId xmlns:p14="http://schemas.microsoft.com/office/powerpoint/2010/main" val="2144579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3441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3498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1283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815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1:notes"/>
          <p:cNvSpPr>
            <a:spLocks noGrp="1" noRot="1" noChangeAspect="1"/>
          </p:cNvSpPr>
          <p:nvPr>
            <p:ph type="sldImg" idx="2"/>
          </p:nvPr>
        </p:nvSpPr>
        <p:spPr>
          <a:xfrm>
            <a:off x="395288"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1:notes"/>
          <p:cNvSpPr txBox="1">
            <a:spLocks noGrp="1"/>
          </p:cNvSpPr>
          <p:nvPr>
            <p:ph type="body" idx="1"/>
          </p:nvPr>
        </p:nvSpPr>
        <p:spPr>
          <a:xfrm>
            <a:off x="695008" y="4387136"/>
            <a:ext cx="5560060" cy="4156234"/>
          </a:xfrm>
          <a:prstGeom prst="rect">
            <a:avLst/>
          </a:prstGeom>
          <a:noFill/>
          <a:ln>
            <a:noFill/>
          </a:ln>
        </p:spPr>
        <p:txBody>
          <a:bodyPr spcFirstLastPara="1" wrap="square" lIns="92476" tIns="92476" rIns="92476" bIns="92476" anchor="t" anchorCtr="0">
            <a:noAutofit/>
          </a:bodyPr>
          <a:lstStyle/>
          <a:p>
            <a:pPr marL="158750" indent="0">
              <a:buNone/>
            </a:pPr>
            <a:endParaRPr lang="en-US" dirty="0"/>
          </a:p>
        </p:txBody>
      </p:sp>
    </p:spTree>
    <p:extLst>
      <p:ext uri="{BB962C8B-B14F-4D97-AF65-F5344CB8AC3E}">
        <p14:creationId xmlns:p14="http://schemas.microsoft.com/office/powerpoint/2010/main" val="95056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disability must impact intellectual functioning and adaptive behavior. The state does not set cut off scores when determining eligibility, rather eligibility determination takes a wholistic approach. ADE recommends having eligibility discussions when the students cognitive, academic, and adaptive scores is at or below 70. However, when taking into account the 1% of students for which the test is designed, a standard bell curve would suggest scores around 55 would indicate a student with a most significant cognitive disability. Evidence of a significant cognitive disability should come from several different sources. Cognitive, academic, and adaptive scores are required.</a:t>
            </a:r>
            <a:endParaRPr lang="en-US" dirty="0"/>
          </a:p>
          <a:p>
            <a:endParaRPr lang="en-US" dirty="0"/>
          </a:p>
        </p:txBody>
      </p:sp>
      <p:sp>
        <p:nvSpPr>
          <p:cNvPr id="4" name="Slide Number Placeholder 3"/>
          <p:cNvSpPr>
            <a:spLocks noGrp="1"/>
          </p:cNvSpPr>
          <p:nvPr>
            <p:ph type="sldNum" sz="quarter" idx="10"/>
          </p:nvPr>
        </p:nvSpPr>
        <p:spPr/>
        <p:txBody>
          <a:bodyPr/>
          <a:lstStyle/>
          <a:p>
            <a:fld id="{7468310F-3F7A-4A9C-892D-242CD6C3803D}" type="slidenum">
              <a:rPr lang="en-US" smtClean="0"/>
              <a:t>7</a:t>
            </a:fld>
            <a:endParaRPr lang="en-US"/>
          </a:p>
        </p:txBody>
      </p:sp>
    </p:spTree>
    <p:extLst>
      <p:ext uri="{BB962C8B-B14F-4D97-AF65-F5344CB8AC3E}">
        <p14:creationId xmlns:p14="http://schemas.microsoft.com/office/powerpoint/2010/main" val="190810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criterion is that instruction is linked to grade level state content standards. This part</a:t>
            </a:r>
            <a:r>
              <a:rPr lang="en-US" baseline="0" dirty="0"/>
              <a:t> is critical for the design of the assessment. Because the goal of the assessment was to develop a system, instruction, goals and objectives, and grade level standards must all align. This means that if a student’s IEP goals state that the student is working on writing his name and counting with one to one correspondence, the student does not qualify for alternate assessment. These functional skills should be taught embedded in lessons aligned to grade level standards. When teachers use research-based instructional strategies and interventions, students will be best prepared for alternate assessments. For more resources on grade level standards, look at the Core Content Connectors posted on the website and at the Performance Level Descriptors either on the website or on the student reports. Furthermore, goals aligned to Core Content Connectors must be in place to allow for suitable instructional time prior to assessment. This should be a minimum of 3-4 months, which also corresponds to the closing of the Student Selector Application in the fall.</a:t>
            </a:r>
            <a:endParaRPr lang="en-US" dirty="0"/>
          </a:p>
          <a:p>
            <a:endParaRPr lang="en-US" dirty="0"/>
          </a:p>
        </p:txBody>
      </p:sp>
      <p:sp>
        <p:nvSpPr>
          <p:cNvPr id="4" name="Slide Number Placeholder 3"/>
          <p:cNvSpPr>
            <a:spLocks noGrp="1"/>
          </p:cNvSpPr>
          <p:nvPr>
            <p:ph type="sldNum" sz="quarter" idx="10"/>
          </p:nvPr>
        </p:nvSpPr>
        <p:spPr/>
        <p:txBody>
          <a:bodyPr/>
          <a:lstStyle/>
          <a:p>
            <a:fld id="{7468310F-3F7A-4A9C-892D-242CD6C3803D}" type="slidenum">
              <a:rPr lang="en-US" smtClean="0"/>
              <a:t>8</a:t>
            </a:fld>
            <a:endParaRPr lang="en-US"/>
          </a:p>
        </p:txBody>
      </p:sp>
    </p:spTree>
    <p:extLst>
      <p:ext uri="{BB962C8B-B14F-4D97-AF65-F5344CB8AC3E}">
        <p14:creationId xmlns:p14="http://schemas.microsoft.com/office/powerpoint/2010/main" val="945819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third criterion is that the student requires intensive instruction and substantial supports to achieve measurable gains. Evidence can be taken from examples of curriculum, instructional objectives, and work samples taken from both school and community-based instruction, teacher collected data, and documentation in the IEP for present levels of academic and functional performance, goals and objectives, and post-school outcomes or transition plans. Please note that placement in a self-contained setting does NOT meet this criterion. The IEP must document the student’s needs and supports. We will look more at documentation and the eligibility form later on.</a:t>
            </a:r>
          </a:p>
          <a:p>
            <a:endParaRPr lang="en-US" dirty="0"/>
          </a:p>
        </p:txBody>
      </p:sp>
      <p:sp>
        <p:nvSpPr>
          <p:cNvPr id="4" name="Slide Number Placeholder 3"/>
          <p:cNvSpPr>
            <a:spLocks noGrp="1"/>
          </p:cNvSpPr>
          <p:nvPr>
            <p:ph type="sldNum" sz="quarter" idx="10"/>
          </p:nvPr>
        </p:nvSpPr>
        <p:spPr/>
        <p:txBody>
          <a:bodyPr/>
          <a:lstStyle/>
          <a:p>
            <a:fld id="{7468310F-3F7A-4A9C-892D-242CD6C3803D}" type="slidenum">
              <a:rPr lang="en-US" smtClean="0"/>
              <a:t>9</a:t>
            </a:fld>
            <a:endParaRPr lang="en-US"/>
          </a:p>
        </p:txBody>
      </p:sp>
    </p:spTree>
    <p:extLst>
      <p:ext uri="{BB962C8B-B14F-4D97-AF65-F5344CB8AC3E}">
        <p14:creationId xmlns:p14="http://schemas.microsoft.com/office/powerpoint/2010/main" val="1817309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sources of evidence, some considerations should not be used or not be used in isolation. Disability category, anticipated results of the general assessment, and the student’s primary setting or placement are</a:t>
            </a:r>
            <a:r>
              <a:rPr lang="en-US" baseline="0" dirty="0"/>
              <a:t> the most frequent explanations heard from the field for determining eligibility. Disability category, along with evidence from standardized cognitive and academic assessments and adaptive rating scales may be used as eligibility considerations. Keeping in mind that we are providing an opportunity for students to show what they know and can do in relation to grade level standards, determining eligibility for alternate assessment for the purpose of passing a test does not provide this opportunity. Likewise, many schools create programs for students with the most significant cognitive disabilities in self-contained settings as a way of addressing the students’ needs. This does not mean that a student must be in a self-contained setting to be eligible for alternate assessment nor does it mean that a student with the most significant cognitive disabilities cannot be successful in a general education setting. </a:t>
            </a:r>
          </a:p>
          <a:p>
            <a:endParaRPr lang="en-US" baseline="0" dirty="0"/>
          </a:p>
          <a:p>
            <a:r>
              <a:rPr lang="en-US" baseline="0" dirty="0"/>
              <a:t>Furthermore, anticipated emotional impacts and disruptive behavior are most frequently sited by parents and teachers. Helping to understand the expectations, resources, and assessment design will eliminate conversations around these non-examples. When students understand the testing experience and know what is expected of them, emotional impacts and behaviors decrease. Please use sample items, practice tests, and high quality standards-based instruction to prepare students for state assessments.</a:t>
            </a:r>
          </a:p>
          <a:p>
            <a:endParaRPr lang="en-US" dirty="0"/>
          </a:p>
        </p:txBody>
      </p:sp>
      <p:sp>
        <p:nvSpPr>
          <p:cNvPr id="4" name="Slide Number Placeholder 3"/>
          <p:cNvSpPr>
            <a:spLocks noGrp="1"/>
          </p:cNvSpPr>
          <p:nvPr>
            <p:ph type="sldNum" sz="quarter" idx="10"/>
          </p:nvPr>
        </p:nvSpPr>
        <p:spPr/>
        <p:txBody>
          <a:bodyPr/>
          <a:lstStyle/>
          <a:p>
            <a:fld id="{7468310F-3F7A-4A9C-892D-242CD6C3803D}" type="slidenum">
              <a:rPr lang="en-US" smtClean="0"/>
              <a:t>10</a:t>
            </a:fld>
            <a:endParaRPr lang="en-US"/>
          </a:p>
        </p:txBody>
      </p:sp>
    </p:spTree>
    <p:extLst>
      <p:ext uri="{BB962C8B-B14F-4D97-AF65-F5344CB8AC3E}">
        <p14:creationId xmlns:p14="http://schemas.microsoft.com/office/powerpoint/2010/main" val="1667191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7844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7840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4191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1"/>
        <p:cNvGrpSpPr/>
        <p:nvPr/>
      </p:nvGrpSpPr>
      <p:grpSpPr>
        <a:xfrm>
          <a:off x="0" y="0"/>
          <a:ext cx="0" cy="0"/>
          <a:chOff x="0" y="0"/>
          <a:chExt cx="0" cy="0"/>
        </a:xfrm>
      </p:grpSpPr>
      <p:sp>
        <p:nvSpPr>
          <p:cNvPr id="14" name="Google Shape;14;p2"/>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p:nvPr userDrawn="1"/>
        </p:nvSpPr>
        <p:spPr>
          <a:xfrm>
            <a:off x="0" y="74363"/>
            <a:ext cx="9144000" cy="132203"/>
          </a:xfrm>
          <a:prstGeom prst="rect">
            <a:avLst/>
          </a:prstGeom>
          <a:solidFill>
            <a:srgbClr val="0121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19" name="Google Shape;19;p2"/>
          <p:cNvSpPr/>
          <p:nvPr/>
        </p:nvSpPr>
        <p:spPr>
          <a:xfrm>
            <a:off x="0" y="0"/>
            <a:ext cx="9144000" cy="54884"/>
          </a:xfrm>
          <a:prstGeom prst="rect">
            <a:avLst/>
          </a:prstGeom>
          <a:solidFill>
            <a:srgbClr val="BF0D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20" name="Google Shape;20;p2"/>
          <p:cNvSpPr/>
          <p:nvPr userDrawn="1"/>
        </p:nvSpPr>
        <p:spPr>
          <a:xfrm>
            <a:off x="0" y="232322"/>
            <a:ext cx="9144000" cy="54884"/>
          </a:xfrm>
          <a:prstGeom prst="rect">
            <a:avLst/>
          </a:prstGeom>
          <a:solidFill>
            <a:srgbClr val="FCAF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21" name="Google Shape;21;p2"/>
          <p:cNvSpPr/>
          <p:nvPr/>
        </p:nvSpPr>
        <p:spPr>
          <a:xfrm>
            <a:off x="0" y="5080318"/>
            <a:ext cx="9144000" cy="54884"/>
          </a:xfrm>
          <a:prstGeom prst="rect">
            <a:avLst/>
          </a:prstGeom>
          <a:solidFill>
            <a:srgbClr val="D0134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17" name="Slide Number Placeholder 7">
            <a:extLst>
              <a:ext uri="{FF2B5EF4-FFF2-40B4-BE49-F238E27FC236}">
                <a16:creationId xmlns:a16="http://schemas.microsoft.com/office/drawing/2014/main" id="{67157DF4-07F0-4122-8A12-64D11C5D9B66}"/>
              </a:ext>
            </a:extLst>
          </p:cNvPr>
          <p:cNvSpPr>
            <a:spLocks noGrp="1"/>
          </p:cNvSpPr>
          <p:nvPr>
            <p:ph type="sldNum" idx="12"/>
          </p:nvPr>
        </p:nvSpPr>
        <p:spPr>
          <a:xfrm>
            <a:off x="7024678" y="4767264"/>
            <a:ext cx="2057400" cy="273844"/>
          </a:xfrm>
        </p:spPr>
        <p:txBody>
          <a:bodyPr/>
          <a:lstStyle>
            <a:lvl1pPr>
              <a:defRPr sz="1050" b="1"/>
            </a:lvl1pPr>
          </a:lstStyle>
          <a:p>
            <a:fld id="{00000000-1234-1234-1234-123412341234}" type="slidenum">
              <a:rPr lang="en-US" smtClean="0"/>
              <a:pPr/>
              <a:t>‹#›</a:t>
            </a:fld>
            <a:endParaRPr lang="en-US" dirty="0"/>
          </a:p>
        </p:txBody>
      </p:sp>
      <p:pic>
        <p:nvPicPr>
          <p:cNvPr id="4" name="Picture 3">
            <a:extLst>
              <a:ext uri="{FF2B5EF4-FFF2-40B4-BE49-F238E27FC236}">
                <a16:creationId xmlns:a16="http://schemas.microsoft.com/office/drawing/2014/main" id="{9EB3075E-B2E5-4AB4-8DAF-8C6FAD45926D}"/>
              </a:ext>
            </a:extLst>
          </p:cNvPr>
          <p:cNvPicPr>
            <a:picLocks noChangeAspect="1"/>
          </p:cNvPicPr>
          <p:nvPr userDrawn="1"/>
        </p:nvPicPr>
        <p:blipFill>
          <a:blip r:embed="rId2"/>
          <a:stretch>
            <a:fillRect/>
          </a:stretch>
        </p:blipFill>
        <p:spPr>
          <a:xfrm>
            <a:off x="61921" y="4681470"/>
            <a:ext cx="379243" cy="379243"/>
          </a:xfrm>
          <a:prstGeom prst="rect">
            <a:avLst/>
          </a:prstGeom>
        </p:spPr>
      </p:pic>
      <p:sp>
        <p:nvSpPr>
          <p:cNvPr id="16" name="Google Shape;111;p13">
            <a:extLst>
              <a:ext uri="{FF2B5EF4-FFF2-40B4-BE49-F238E27FC236}">
                <a16:creationId xmlns:a16="http://schemas.microsoft.com/office/drawing/2014/main" id="{1E07C217-D742-4115-9FB0-12FD22DCCEF7}"/>
              </a:ext>
            </a:extLst>
          </p:cNvPr>
          <p:cNvSpPr txBox="1">
            <a:spLocks/>
          </p:cNvSpPr>
          <p:nvPr userDrawn="1"/>
        </p:nvSpPr>
        <p:spPr>
          <a:xfrm>
            <a:off x="628650" y="1598122"/>
            <a:ext cx="7934100" cy="2299129"/>
          </a:xfrm>
          <a:prstGeom prst="rect">
            <a:avLst/>
          </a:prstGeom>
          <a:solidFill>
            <a:srgbClr val="01216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F1C232"/>
              </a:buClr>
              <a:buSzPts val="4000"/>
            </a:pPr>
            <a:endParaRPr lang="en-US" sz="2400" b="1" dirty="0">
              <a:solidFill>
                <a:srgbClr val="FCAF17"/>
              </a:solidFill>
              <a:latin typeface="+mj-lt"/>
            </a:endParaRPr>
          </a:p>
        </p:txBody>
      </p:sp>
      <p:pic>
        <p:nvPicPr>
          <p:cNvPr id="7" name="Picture 6">
            <a:extLst>
              <a:ext uri="{FF2B5EF4-FFF2-40B4-BE49-F238E27FC236}">
                <a16:creationId xmlns:a16="http://schemas.microsoft.com/office/drawing/2014/main" id="{98BDF31A-E761-4526-BCBC-D6A1663F816C}"/>
              </a:ext>
            </a:extLst>
          </p:cNvPr>
          <p:cNvPicPr>
            <a:picLocks noChangeAspect="1"/>
          </p:cNvPicPr>
          <p:nvPr userDrawn="1"/>
        </p:nvPicPr>
        <p:blipFill>
          <a:blip r:embed="rId3"/>
          <a:stretch>
            <a:fillRect/>
          </a:stretch>
        </p:blipFill>
        <p:spPr>
          <a:xfrm>
            <a:off x="2378625" y="508760"/>
            <a:ext cx="3894191" cy="880873"/>
          </a:xfrm>
          <a:prstGeom prst="rect">
            <a:avLst/>
          </a:prstGeom>
        </p:spPr>
      </p:pic>
      <p:cxnSp>
        <p:nvCxnSpPr>
          <p:cNvPr id="23" name="Google Shape;113;p13">
            <a:extLst>
              <a:ext uri="{FF2B5EF4-FFF2-40B4-BE49-F238E27FC236}">
                <a16:creationId xmlns:a16="http://schemas.microsoft.com/office/drawing/2014/main" id="{6BC09F54-C7EE-4743-B8D0-50ABBD4A7109}"/>
              </a:ext>
            </a:extLst>
          </p:cNvPr>
          <p:cNvCxnSpPr/>
          <p:nvPr userDrawn="1"/>
        </p:nvCxnSpPr>
        <p:spPr>
          <a:xfrm rot="10800000" flipH="1">
            <a:off x="5955825" y="4191646"/>
            <a:ext cx="2565600" cy="15300"/>
          </a:xfrm>
          <a:prstGeom prst="straightConnector1">
            <a:avLst/>
          </a:prstGeom>
          <a:noFill/>
          <a:ln w="76200" cap="flat" cmpd="sng">
            <a:solidFill>
              <a:srgbClr val="012169"/>
            </a:solidFill>
            <a:prstDash val="solid"/>
            <a:round/>
            <a:headEnd type="none" w="sm" len="sm"/>
            <a:tailEnd type="none" w="sm" len="sm"/>
          </a:ln>
        </p:spPr>
      </p:cxnSp>
      <p:cxnSp>
        <p:nvCxnSpPr>
          <p:cNvPr id="24" name="Google Shape;114;p13">
            <a:extLst>
              <a:ext uri="{FF2B5EF4-FFF2-40B4-BE49-F238E27FC236}">
                <a16:creationId xmlns:a16="http://schemas.microsoft.com/office/drawing/2014/main" id="{7B4C5429-2399-4421-B10F-7AF6BDE93042}"/>
              </a:ext>
            </a:extLst>
          </p:cNvPr>
          <p:cNvCxnSpPr/>
          <p:nvPr userDrawn="1"/>
        </p:nvCxnSpPr>
        <p:spPr>
          <a:xfrm rot="10800000" flipH="1">
            <a:off x="662177" y="4199296"/>
            <a:ext cx="2526000" cy="15300"/>
          </a:xfrm>
          <a:prstGeom prst="straightConnector1">
            <a:avLst/>
          </a:prstGeom>
          <a:noFill/>
          <a:ln w="76200" cap="flat" cmpd="sng">
            <a:solidFill>
              <a:srgbClr val="012169"/>
            </a:solidFill>
            <a:prstDash val="solid"/>
            <a:round/>
            <a:headEnd type="none" w="sm" len="sm"/>
            <a:tailEnd type="none" w="sm" len="sm"/>
          </a:ln>
        </p:spPr>
      </p:cxnSp>
      <p:cxnSp>
        <p:nvCxnSpPr>
          <p:cNvPr id="25" name="Google Shape;115;p13">
            <a:extLst>
              <a:ext uri="{FF2B5EF4-FFF2-40B4-BE49-F238E27FC236}">
                <a16:creationId xmlns:a16="http://schemas.microsoft.com/office/drawing/2014/main" id="{C4500E26-C9DF-40A2-AE95-67658C55D47C}"/>
              </a:ext>
            </a:extLst>
          </p:cNvPr>
          <p:cNvCxnSpPr/>
          <p:nvPr userDrawn="1"/>
        </p:nvCxnSpPr>
        <p:spPr>
          <a:xfrm>
            <a:off x="3129600" y="4214596"/>
            <a:ext cx="2884800" cy="11100"/>
          </a:xfrm>
          <a:prstGeom prst="straightConnector1">
            <a:avLst/>
          </a:prstGeom>
          <a:noFill/>
          <a:ln w="76200" cap="flat" cmpd="sng">
            <a:solidFill>
              <a:srgbClr val="FCAF17"/>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2A544-0D8E-4634-8836-F6B615A1A515}"/>
              </a:ext>
            </a:extLst>
          </p:cNvPr>
          <p:cNvSpPr>
            <a:spLocks noGrp="1"/>
          </p:cNvSpPr>
          <p:nvPr>
            <p:ph type="title"/>
          </p:nvPr>
        </p:nvSpPr>
        <p:spPr>
          <a:ln>
            <a:noFill/>
          </a:ln>
        </p:spPr>
        <p:txBody>
          <a:bodyPr/>
          <a:lstStyle/>
          <a:p>
            <a:r>
              <a:rPr lang="en-US"/>
              <a:t>Click to edit Master title style</a:t>
            </a:r>
          </a:p>
        </p:txBody>
      </p:sp>
      <p:sp>
        <p:nvSpPr>
          <p:cNvPr id="3" name="Content Placeholder 2">
            <a:extLst>
              <a:ext uri="{FF2B5EF4-FFF2-40B4-BE49-F238E27FC236}">
                <a16:creationId xmlns:a16="http://schemas.microsoft.com/office/drawing/2014/main" id="{D6937986-6D70-4161-825E-32DE06D28B8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F6456-4B7A-42A5-A9FF-0CA5809DB62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7904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43"/>
        <p:cNvGrpSpPr/>
        <p:nvPr/>
      </p:nvGrpSpPr>
      <p:grpSpPr>
        <a:xfrm>
          <a:off x="0" y="0"/>
          <a:ext cx="0" cy="0"/>
          <a:chOff x="0" y="0"/>
          <a:chExt cx="0" cy="0"/>
        </a:xfrm>
      </p:grpSpPr>
      <p:sp>
        <p:nvSpPr>
          <p:cNvPr id="2" name="Google Shape;19;p2">
            <a:extLst>
              <a:ext uri="{FF2B5EF4-FFF2-40B4-BE49-F238E27FC236}">
                <a16:creationId xmlns:a16="http://schemas.microsoft.com/office/drawing/2014/main" id="{C296EBFA-48EB-4BA0-96AF-301650B212ED}"/>
              </a:ext>
            </a:extLst>
          </p:cNvPr>
          <p:cNvSpPr/>
          <p:nvPr userDrawn="1"/>
        </p:nvSpPr>
        <p:spPr>
          <a:xfrm>
            <a:off x="0" y="0"/>
            <a:ext cx="9144000" cy="54884"/>
          </a:xfrm>
          <a:prstGeom prst="rect">
            <a:avLst/>
          </a:prstGeom>
          <a:solidFill>
            <a:srgbClr val="BF0D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4" name="Google Shape;42;p4">
            <a:extLst>
              <a:ext uri="{FF2B5EF4-FFF2-40B4-BE49-F238E27FC236}">
                <a16:creationId xmlns:a16="http://schemas.microsoft.com/office/drawing/2014/main" id="{D04993A4-AB5C-4A33-98EC-AB8282ED59DD}"/>
              </a:ext>
            </a:extLst>
          </p:cNvPr>
          <p:cNvSpPr/>
          <p:nvPr userDrawn="1"/>
        </p:nvSpPr>
        <p:spPr>
          <a:xfrm>
            <a:off x="0" y="5080318"/>
            <a:ext cx="9144000" cy="54884"/>
          </a:xfrm>
          <a:prstGeom prst="rect">
            <a:avLst/>
          </a:prstGeom>
          <a:solidFill>
            <a:srgbClr val="BF0D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5" name="Google Shape;111;p13">
            <a:extLst>
              <a:ext uri="{FF2B5EF4-FFF2-40B4-BE49-F238E27FC236}">
                <a16:creationId xmlns:a16="http://schemas.microsoft.com/office/drawing/2014/main" id="{B4BE09FB-522F-4684-9ABC-2C88EC6E0B14}"/>
              </a:ext>
            </a:extLst>
          </p:cNvPr>
          <p:cNvSpPr txBox="1">
            <a:spLocks/>
          </p:cNvSpPr>
          <p:nvPr userDrawn="1"/>
        </p:nvSpPr>
        <p:spPr>
          <a:xfrm>
            <a:off x="0" y="71444"/>
            <a:ext cx="9144000" cy="765065"/>
          </a:xfrm>
          <a:prstGeom prst="rect">
            <a:avLst/>
          </a:prstGeom>
          <a:solidFill>
            <a:srgbClr val="01216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F1C232"/>
              </a:buClr>
              <a:buSzPts val="4000"/>
              <a:buFont typeface="Calibri"/>
              <a:buNone/>
            </a:pPr>
            <a:endParaRPr lang="en-US" sz="2800" b="1" dirty="0">
              <a:solidFill>
                <a:srgbClr val="FCAF17"/>
              </a:solidFill>
            </a:endParaRPr>
          </a:p>
        </p:txBody>
      </p:sp>
      <p:sp>
        <p:nvSpPr>
          <p:cNvPr id="6" name="Date Placeholder 5">
            <a:extLst>
              <a:ext uri="{FF2B5EF4-FFF2-40B4-BE49-F238E27FC236}">
                <a16:creationId xmlns:a16="http://schemas.microsoft.com/office/drawing/2014/main" id="{3AA86F68-6E06-44CA-9556-28EBB73053BB}"/>
              </a:ext>
            </a:extLst>
          </p:cNvPr>
          <p:cNvSpPr>
            <a:spLocks noGrp="1"/>
          </p:cNvSpPr>
          <p:nvPr>
            <p:ph type="dt" idx="10"/>
          </p:nvPr>
        </p:nvSpPr>
        <p:spPr/>
        <p:txBody>
          <a:bodyPr/>
          <a:lstStyle/>
          <a:p>
            <a:endParaRPr lang="en-US"/>
          </a:p>
        </p:txBody>
      </p:sp>
      <p:sp>
        <p:nvSpPr>
          <p:cNvPr id="7" name="Footer Placeholder 6">
            <a:extLst>
              <a:ext uri="{FF2B5EF4-FFF2-40B4-BE49-F238E27FC236}">
                <a16:creationId xmlns:a16="http://schemas.microsoft.com/office/drawing/2014/main" id="{BB2FB0EA-8EF7-4520-9B9E-E70B98ECFB80}"/>
              </a:ext>
            </a:extLst>
          </p:cNvPr>
          <p:cNvSpPr>
            <a:spLocks noGrp="1"/>
          </p:cNvSpPr>
          <p:nvPr>
            <p:ph type="ftr" idx="11"/>
          </p:nvPr>
        </p:nvSpPr>
        <p:spPr/>
        <p:txBody>
          <a:bodyPr/>
          <a:lstStyle/>
          <a:p>
            <a:endParaRPr lang="en-US"/>
          </a:p>
        </p:txBody>
      </p:sp>
      <p:sp>
        <p:nvSpPr>
          <p:cNvPr id="8" name="Slide Number Placeholder 7">
            <a:extLst>
              <a:ext uri="{FF2B5EF4-FFF2-40B4-BE49-F238E27FC236}">
                <a16:creationId xmlns:a16="http://schemas.microsoft.com/office/drawing/2014/main" id="{C268C734-B1E9-459B-860A-976ED3BDFEA2}"/>
              </a:ext>
            </a:extLst>
          </p:cNvPr>
          <p:cNvSpPr>
            <a:spLocks noGrp="1"/>
          </p:cNvSpPr>
          <p:nvPr>
            <p:ph type="sldNum" idx="12"/>
          </p:nvPr>
        </p:nvSpPr>
        <p:spPr>
          <a:xfrm>
            <a:off x="7024678" y="4767264"/>
            <a:ext cx="2057400" cy="273844"/>
          </a:xfrm>
        </p:spPr>
        <p:txBody>
          <a:bodyPr/>
          <a:lstStyle>
            <a:lvl1pPr>
              <a:defRPr sz="1050" b="1"/>
            </a:lvl1pPr>
          </a:lstStyle>
          <a:p>
            <a:fld id="{00000000-1234-1234-1234-123412341234}" type="slidenum">
              <a:rPr lang="en-US" smtClean="0"/>
              <a:pPr/>
              <a:t>‹#›</a:t>
            </a:fld>
            <a:endParaRPr lang="en-US" dirty="0"/>
          </a:p>
        </p:txBody>
      </p:sp>
      <p:pic>
        <p:nvPicPr>
          <p:cNvPr id="9" name="Picture 8">
            <a:extLst>
              <a:ext uri="{FF2B5EF4-FFF2-40B4-BE49-F238E27FC236}">
                <a16:creationId xmlns:a16="http://schemas.microsoft.com/office/drawing/2014/main" id="{96532DB4-E91B-4A7C-BD96-D42F216CBA1A}"/>
              </a:ext>
            </a:extLst>
          </p:cNvPr>
          <p:cNvPicPr>
            <a:picLocks noChangeAspect="1"/>
          </p:cNvPicPr>
          <p:nvPr userDrawn="1"/>
        </p:nvPicPr>
        <p:blipFill>
          <a:blip r:embed="rId2"/>
          <a:stretch>
            <a:fillRect/>
          </a:stretch>
        </p:blipFill>
        <p:spPr>
          <a:xfrm>
            <a:off x="61922" y="4671895"/>
            <a:ext cx="375960" cy="3759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23888" y="1282305"/>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6" name="Google Shape;46;p6"/>
          <p:cNvSpPr txBox="1">
            <a:spLocks noGrp="1"/>
          </p:cNvSpPr>
          <p:nvPr>
            <p:ph type="body" idx="1"/>
          </p:nvPr>
        </p:nvSpPr>
        <p:spPr>
          <a:xfrm>
            <a:off x="623888" y="3442099"/>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47" name="Google Shape;47;p6"/>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p:nvPr/>
        </p:nvSpPr>
        <p:spPr>
          <a:xfrm>
            <a:off x="0" y="74363"/>
            <a:ext cx="9144000" cy="132203"/>
          </a:xfrm>
          <a:prstGeom prst="rect">
            <a:avLst/>
          </a:prstGeom>
          <a:solidFill>
            <a:srgbClr val="0121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52" name="Google Shape;52;p6"/>
          <p:cNvSpPr/>
          <p:nvPr/>
        </p:nvSpPr>
        <p:spPr>
          <a:xfrm>
            <a:off x="0" y="0"/>
            <a:ext cx="9144000" cy="54884"/>
          </a:xfrm>
          <a:prstGeom prst="rect">
            <a:avLst/>
          </a:prstGeom>
          <a:solidFill>
            <a:srgbClr val="BF0D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dirty="0">
              <a:solidFill>
                <a:schemeClr val="lt1"/>
              </a:solidFill>
              <a:latin typeface="Calibri"/>
              <a:ea typeface="Calibri"/>
              <a:cs typeface="Calibri"/>
              <a:sym typeface="Calibri"/>
            </a:endParaRPr>
          </a:p>
        </p:txBody>
      </p:sp>
      <p:sp>
        <p:nvSpPr>
          <p:cNvPr id="53" name="Google Shape;53;p6"/>
          <p:cNvSpPr/>
          <p:nvPr/>
        </p:nvSpPr>
        <p:spPr>
          <a:xfrm>
            <a:off x="0" y="232322"/>
            <a:ext cx="9144000" cy="54884"/>
          </a:xfrm>
          <a:prstGeom prst="rect">
            <a:avLst/>
          </a:prstGeom>
          <a:solidFill>
            <a:srgbClr val="FCAF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54" name="Google Shape;54;p6"/>
          <p:cNvSpPr/>
          <p:nvPr/>
        </p:nvSpPr>
        <p:spPr>
          <a:xfrm>
            <a:off x="0" y="5080318"/>
            <a:ext cx="9144000" cy="54884"/>
          </a:xfrm>
          <a:prstGeom prst="rect">
            <a:avLst/>
          </a:prstGeom>
          <a:solidFill>
            <a:srgbClr val="BF0D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a:solidFill>
                <a:schemeClr val="lt1"/>
              </a:solidFill>
              <a:latin typeface="Calibri"/>
              <a:ea typeface="Calibri"/>
              <a:cs typeface="Calibri"/>
              <a:sym typeface="Calibri"/>
            </a:endParaRPr>
          </a:p>
        </p:txBody>
      </p:sp>
      <p:sp>
        <p:nvSpPr>
          <p:cNvPr id="13" name="Slide Number Placeholder 7">
            <a:extLst>
              <a:ext uri="{FF2B5EF4-FFF2-40B4-BE49-F238E27FC236}">
                <a16:creationId xmlns:a16="http://schemas.microsoft.com/office/drawing/2014/main" id="{CB4EC6E4-49A0-4A59-9D5A-8D33393A6F7D}"/>
              </a:ext>
            </a:extLst>
          </p:cNvPr>
          <p:cNvSpPr>
            <a:spLocks noGrp="1"/>
          </p:cNvSpPr>
          <p:nvPr>
            <p:ph type="sldNum" idx="12"/>
          </p:nvPr>
        </p:nvSpPr>
        <p:spPr>
          <a:xfrm>
            <a:off x="7024678" y="4767264"/>
            <a:ext cx="2057400" cy="273844"/>
          </a:xfrm>
        </p:spPr>
        <p:txBody>
          <a:bodyPr/>
          <a:lstStyle>
            <a:lvl1pPr>
              <a:defRPr sz="1050" b="1"/>
            </a:lvl1pPr>
          </a:lstStyle>
          <a:p>
            <a:fld id="{00000000-1234-1234-1234-123412341234}" type="slidenum">
              <a:rPr lang="en-US" smtClean="0"/>
              <a:pPr/>
              <a:t>‹#›</a:t>
            </a:fld>
            <a:endParaRPr lang="en-US" dirty="0"/>
          </a:p>
        </p:txBody>
      </p:sp>
      <p:pic>
        <p:nvPicPr>
          <p:cNvPr id="14" name="Picture 13">
            <a:extLst>
              <a:ext uri="{FF2B5EF4-FFF2-40B4-BE49-F238E27FC236}">
                <a16:creationId xmlns:a16="http://schemas.microsoft.com/office/drawing/2014/main" id="{59BB9E0D-4B6A-484D-8465-5A442BB782D4}"/>
              </a:ext>
            </a:extLst>
          </p:cNvPr>
          <p:cNvPicPr>
            <a:picLocks noChangeAspect="1"/>
          </p:cNvPicPr>
          <p:nvPr userDrawn="1"/>
        </p:nvPicPr>
        <p:blipFill>
          <a:blip r:embed="rId2"/>
          <a:stretch>
            <a:fillRect/>
          </a:stretch>
        </p:blipFill>
        <p:spPr>
          <a:xfrm>
            <a:off x="40037" y="4694349"/>
            <a:ext cx="374788" cy="3747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1"/>
        <p:cNvGrpSpPr/>
        <p:nvPr/>
      </p:nvGrpSpPr>
      <p:grpSpPr>
        <a:xfrm>
          <a:off x="0" y="0"/>
          <a:ext cx="0" cy="0"/>
          <a:chOff x="0" y="0"/>
          <a:chExt cx="0" cy="0"/>
        </a:xfrm>
      </p:grpSpPr>
      <p:sp>
        <p:nvSpPr>
          <p:cNvPr id="82" name="Google Shape;82;p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9"/>
          <p:cNvSpPr txBox="1">
            <a:spLocks noGrp="1"/>
          </p:cNvSpPr>
          <p:nvPr>
            <p:ph type="body" idx="1"/>
          </p:nvPr>
        </p:nvSpPr>
        <p:spPr>
          <a:xfrm>
            <a:off x="3887391" y="740570"/>
            <a:ext cx="4629150" cy="365521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4" name="Google Shape;84;p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5" name="Google Shape;85;p9"/>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9"/>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9"/>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1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0"/>
          <p:cNvSpPr>
            <a:spLocks noGrp="1"/>
          </p:cNvSpPr>
          <p:nvPr>
            <p:ph type="pic" idx="2"/>
          </p:nvPr>
        </p:nvSpPr>
        <p:spPr>
          <a:xfrm>
            <a:off x="3887391" y="740570"/>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91" name="Google Shape;91;p1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2" name="Google Shape;92;p10"/>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0"/>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0"/>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11"/>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1"/>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8" name="Google Shape;98;p11"/>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12"/>
          <p:cNvSpPr txBox="1">
            <a:spLocks noGrp="1"/>
          </p:cNvSpPr>
          <p:nvPr>
            <p:ph type="title"/>
          </p:nvPr>
        </p:nvSpPr>
        <p:spPr>
          <a:xfrm rot="5400000">
            <a:off x="5350074" y="1467446"/>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2"/>
          <p:cNvSpPr txBox="1">
            <a:spLocks noGrp="1"/>
          </p:cNvSpPr>
          <p:nvPr>
            <p:ph type="body" idx="1"/>
          </p:nvPr>
        </p:nvSpPr>
        <p:spPr>
          <a:xfrm rot="5400000">
            <a:off x="1349574" y="-447079"/>
            <a:ext cx="435887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4" name="Google Shape;104;p12"/>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2"/>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2"/>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ase Slide (No Content)">
    <p:spTree>
      <p:nvGrpSpPr>
        <p:cNvPr id="1" name=""/>
        <p:cNvGrpSpPr/>
        <p:nvPr/>
      </p:nvGrpSpPr>
      <p:grpSpPr>
        <a:xfrm>
          <a:off x="0" y="0"/>
          <a:ext cx="0" cy="0"/>
          <a:chOff x="0" y="0"/>
          <a:chExt cx="0" cy="0"/>
        </a:xfrm>
      </p:grpSpPr>
      <p:sp>
        <p:nvSpPr>
          <p:cNvPr id="16" name="Title 1"/>
          <p:cNvSpPr txBox="1">
            <a:spLocks/>
          </p:cNvSpPr>
          <p:nvPr userDrawn="1"/>
        </p:nvSpPr>
        <p:spPr>
          <a:xfrm>
            <a:off x="1657351" y="1200151"/>
            <a:ext cx="3435350" cy="2018108"/>
          </a:xfrm>
          <a:prstGeom prst="rect">
            <a:avLst/>
          </a:prstGeom>
        </p:spPr>
        <p:txBody>
          <a:bodyPr vert="horz" lIns="68580" tIns="34290" rIns="68580" bIns="3429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sz="3750" dirty="0"/>
          </a:p>
        </p:txBody>
      </p:sp>
    </p:spTree>
    <p:extLst>
      <p:ext uri="{BB962C8B-B14F-4D97-AF65-F5344CB8AC3E}">
        <p14:creationId xmlns:p14="http://schemas.microsoft.com/office/powerpoint/2010/main" val="416025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1A1C-E4AC-4211-B6B8-BE8C638E85EA}"/>
              </a:ext>
            </a:extLst>
          </p:cNvPr>
          <p:cNvSpPr>
            <a:spLocks noGrp="1"/>
          </p:cNvSpPr>
          <p:nvPr>
            <p:ph type="title"/>
          </p:nvPr>
        </p:nvSpPr>
        <p:spPr>
          <a:ln>
            <a:noFill/>
          </a:ln>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38B226F-AB0C-4F8D-BD3B-6193649BEB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42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5"/>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4"/>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4"/>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4"/>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5" r:id="rId4"/>
    <p:sldLayoutId id="2147483656" r:id="rId5"/>
    <p:sldLayoutId id="2147483657" r:id="rId6"/>
    <p:sldLayoutId id="2147483658" r:id="rId7"/>
    <p:sldLayoutId id="2147483660" r:id="rId8"/>
    <p:sldLayoutId id="2147483661" r:id="rId9"/>
    <p:sldLayoutId id="214748366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chrome-extension://efaidnbmnnnibpcajpcglclefindmkaj/https:/www.azed.gov/sites/default/files/2022/07/20211013_Alt-ELPA-Accessibility-and-Accommodations-Manual_FINAL.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training.elpa21.org/index_login.ph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az.portal.cambiumast.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azed.gov/sites/default/files/2022/07/02-20190215-CAAELP-K-12-ELP-Standards-for-ELs-with-significant-cognitive-disabilities%20%282%29.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0"/>
        <p:cNvGrpSpPr/>
        <p:nvPr/>
      </p:nvGrpSpPr>
      <p:grpSpPr>
        <a:xfrm>
          <a:off x="0" y="0"/>
          <a:ext cx="0" cy="0"/>
          <a:chOff x="0" y="0"/>
          <a:chExt cx="0" cy="0"/>
        </a:xfrm>
      </p:grpSpPr>
      <p:sp>
        <p:nvSpPr>
          <p:cNvPr id="2" name="Title 1" descr="Introducing Alt ELPA &#10;Arizona’s Alternate English Language Proficiency Assessment.">
            <a:extLst>
              <a:ext uri="{FF2B5EF4-FFF2-40B4-BE49-F238E27FC236}">
                <a16:creationId xmlns:a16="http://schemas.microsoft.com/office/drawing/2014/main" id="{139F4441-56BB-41E7-9866-05A9F2657BF8}"/>
              </a:ext>
            </a:extLst>
          </p:cNvPr>
          <p:cNvSpPr txBox="1">
            <a:spLocks noGrp="1"/>
          </p:cNvSpPr>
          <p:nvPr>
            <p:ph type="title" idx="4294967295"/>
          </p:nvPr>
        </p:nvSpPr>
        <p:spPr>
          <a:xfrm>
            <a:off x="619432" y="1612490"/>
            <a:ext cx="7944465" cy="25853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CAF17"/>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br>
              <a:rPr kumimoji="0" lang="en-US" sz="2000" b="1" i="0" u="none" strike="noStrike" kern="0" cap="none" spc="0" normalizeH="0" baseline="0" noProof="0" dirty="0">
                <a:ln>
                  <a:noFill/>
                </a:ln>
                <a:solidFill>
                  <a:srgbClr val="FCAF17"/>
                </a:solidFill>
                <a:effectLst/>
                <a:uLnTx/>
                <a:uFillTx/>
                <a:latin typeface="Arial"/>
                <a:ea typeface="Arial"/>
                <a:cs typeface="Arial"/>
                <a:sym typeface="Arial"/>
              </a:rPr>
            </a:br>
            <a:br>
              <a:rPr kumimoji="0" lang="en-US" sz="2000" b="1" i="0" u="none" strike="noStrike" kern="0" cap="none" spc="0" normalizeH="0" baseline="0" noProof="0" dirty="0">
                <a:ln>
                  <a:noFill/>
                </a:ln>
                <a:solidFill>
                  <a:srgbClr val="FCAF17"/>
                </a:solidFill>
                <a:effectLst/>
                <a:uLnTx/>
                <a:uFillTx/>
                <a:latin typeface="Arial"/>
                <a:ea typeface="Arial"/>
                <a:cs typeface="Arial"/>
                <a:sym typeface="Arial"/>
              </a:rPr>
            </a:br>
            <a:r>
              <a:rPr kumimoji="0" lang="en-US" sz="2000" b="1" i="0" u="none" strike="noStrike" kern="0" cap="none" spc="0" normalizeH="0" baseline="0" noProof="0" dirty="0">
                <a:ln>
                  <a:noFill/>
                </a:ln>
                <a:solidFill>
                  <a:srgbClr val="FCAF17"/>
                </a:solidFill>
                <a:effectLst/>
                <a:uLnTx/>
                <a:uFillTx/>
                <a:latin typeface="Arial"/>
                <a:ea typeface="Arial"/>
                <a:cs typeface="Arial"/>
                <a:sym typeface="Arial"/>
              </a:rPr>
              <a:t>Introducing Alt ELPA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FCAF17"/>
                </a:solidFill>
                <a:effectLst/>
                <a:uLnTx/>
                <a:uFillTx/>
                <a:latin typeface="Arial"/>
                <a:ea typeface="Arial"/>
                <a:cs typeface="Arial"/>
                <a:sym typeface="Arial"/>
              </a:rPr>
              <a:t>Arizona’s Alternate English Language Proficiency Assessment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CAF17"/>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CAF17"/>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CAF17"/>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CAF17"/>
              </a:solidFill>
              <a:effectLst/>
              <a:uLnTx/>
              <a:uFillTx/>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DCAD12-4BD2-4142-827A-386D6F2183AD}"/>
              </a:ext>
            </a:extLst>
          </p:cNvPr>
          <p:cNvSpPr>
            <a:spLocks noGrp="1"/>
          </p:cNvSpPr>
          <p:nvPr>
            <p:ph type="title" idx="4294967295"/>
          </p:nvPr>
        </p:nvSpPr>
        <p:spPr>
          <a:xfrm>
            <a:off x="0" y="274639"/>
            <a:ext cx="7886700" cy="584344"/>
          </a:xfrm>
        </p:spPr>
        <p:txBody>
          <a:bodyPr/>
          <a:lstStyle/>
          <a:p>
            <a:r>
              <a:rPr lang="en-US" dirty="0">
                <a:solidFill>
                  <a:srgbClr val="FCAF17"/>
                </a:solidFill>
              </a:rPr>
              <a:t>Considerations NOT to Use</a:t>
            </a:r>
          </a:p>
        </p:txBody>
      </p:sp>
      <p:sp>
        <p:nvSpPr>
          <p:cNvPr id="4" name="Content Placeholder 3">
            <a:extLst>
              <a:ext uri="{FF2B5EF4-FFF2-40B4-BE49-F238E27FC236}">
                <a16:creationId xmlns:a16="http://schemas.microsoft.com/office/drawing/2014/main" id="{37692FEF-1748-4835-BAE9-B26A6DD7DD2E}"/>
              </a:ext>
            </a:extLst>
          </p:cNvPr>
          <p:cNvSpPr>
            <a:spLocks noGrp="1"/>
          </p:cNvSpPr>
          <p:nvPr>
            <p:ph sz="half" idx="4294967295"/>
          </p:nvPr>
        </p:nvSpPr>
        <p:spPr>
          <a:xfrm>
            <a:off x="0" y="1370013"/>
            <a:ext cx="3886200" cy="3262312"/>
          </a:xfrm>
        </p:spPr>
        <p:txBody>
          <a:bodyPr>
            <a:noAutofit/>
          </a:bodyPr>
          <a:lstStyle/>
          <a:p>
            <a:r>
              <a:rPr lang="en-US" sz="1800" dirty="0"/>
              <a:t>Disability category</a:t>
            </a:r>
          </a:p>
          <a:p>
            <a:r>
              <a:rPr lang="en-US" sz="1800" dirty="0"/>
              <a:t>Attendance/absences</a:t>
            </a:r>
          </a:p>
          <a:p>
            <a:r>
              <a:rPr lang="en-US" sz="1800" dirty="0"/>
              <a:t>Language/social/cultural differences</a:t>
            </a:r>
          </a:p>
          <a:p>
            <a:r>
              <a:rPr lang="en-US" sz="1800" dirty="0"/>
              <a:t>Services received</a:t>
            </a:r>
          </a:p>
          <a:p>
            <a:r>
              <a:rPr lang="en-US" sz="1800" dirty="0"/>
              <a:t>Setting/placement</a:t>
            </a:r>
          </a:p>
          <a:p>
            <a:r>
              <a:rPr lang="en-US" sz="1800" dirty="0"/>
              <a:t>Percent of time receiving special education services</a:t>
            </a:r>
          </a:p>
          <a:p>
            <a:r>
              <a:rPr lang="en-US" sz="1800" dirty="0"/>
              <a:t>Anticipated results of general assessment</a:t>
            </a:r>
          </a:p>
        </p:txBody>
      </p:sp>
      <p:sp>
        <p:nvSpPr>
          <p:cNvPr id="5" name="Content Placeholder 4">
            <a:extLst>
              <a:ext uri="{FF2B5EF4-FFF2-40B4-BE49-F238E27FC236}">
                <a16:creationId xmlns:a16="http://schemas.microsoft.com/office/drawing/2014/main" id="{6DC46869-0FAB-4153-8D24-CA0D464C4E8A}"/>
              </a:ext>
            </a:extLst>
          </p:cNvPr>
          <p:cNvSpPr>
            <a:spLocks noGrp="1"/>
          </p:cNvSpPr>
          <p:nvPr>
            <p:ph sz="half" idx="4294967295"/>
          </p:nvPr>
        </p:nvSpPr>
        <p:spPr>
          <a:xfrm>
            <a:off x="5257800" y="1370013"/>
            <a:ext cx="3886200" cy="3262312"/>
          </a:xfrm>
        </p:spPr>
        <p:txBody>
          <a:bodyPr>
            <a:noAutofit/>
          </a:bodyPr>
          <a:lstStyle/>
          <a:p>
            <a:r>
              <a:rPr lang="en-US" sz="1800" dirty="0"/>
              <a:t>Low reading/achievement level</a:t>
            </a:r>
          </a:p>
          <a:p>
            <a:r>
              <a:rPr lang="en-US" sz="1800" dirty="0"/>
              <a:t>Disruptive behavior</a:t>
            </a:r>
          </a:p>
          <a:p>
            <a:r>
              <a:rPr lang="en-US" sz="1800" dirty="0"/>
              <a:t>Impact on accountability</a:t>
            </a:r>
          </a:p>
          <a:p>
            <a:r>
              <a:rPr lang="en-US" sz="1800" dirty="0"/>
              <a:t>Administrator decision</a:t>
            </a:r>
          </a:p>
          <a:p>
            <a:r>
              <a:rPr lang="en-US" sz="1800" dirty="0"/>
              <a:t>Anticipated emotional duress</a:t>
            </a:r>
          </a:p>
          <a:p>
            <a:r>
              <a:rPr lang="en-US" sz="1800" dirty="0"/>
              <a:t>Need for accommodations</a:t>
            </a:r>
          </a:p>
        </p:txBody>
      </p:sp>
    </p:spTree>
    <p:extLst>
      <p:ext uri="{BB962C8B-B14F-4D97-AF65-F5344CB8AC3E}">
        <p14:creationId xmlns:p14="http://schemas.microsoft.com/office/powerpoint/2010/main" val="40808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idx="4294967295"/>
          </p:nvPr>
        </p:nvSpPr>
        <p:spPr>
          <a:xfrm>
            <a:off x="3025698" y="199285"/>
            <a:ext cx="292161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accent4"/>
                </a:solidFill>
                <a:effectLst/>
                <a:uLnTx/>
                <a:uFillTx/>
                <a:latin typeface="Arial"/>
                <a:ea typeface="Arial"/>
                <a:cs typeface="Arial"/>
                <a:sym typeface="Arial"/>
              </a:rPr>
              <a:t>Accessibility</a:t>
            </a:r>
          </a:p>
        </p:txBody>
      </p:sp>
      <p:sp>
        <p:nvSpPr>
          <p:cNvPr id="4" name="TextBox 3">
            <a:extLst>
              <a:ext uri="{FF2B5EF4-FFF2-40B4-BE49-F238E27FC236}">
                <a16:creationId xmlns:a16="http://schemas.microsoft.com/office/drawing/2014/main" id="{C99760EC-1CA5-4E14-B2DA-E72F7E7C7068}"/>
              </a:ext>
            </a:extLst>
          </p:cNvPr>
          <p:cNvSpPr txBox="1"/>
          <p:nvPr/>
        </p:nvSpPr>
        <p:spPr>
          <a:xfrm>
            <a:off x="405191" y="991240"/>
            <a:ext cx="8162631" cy="923330"/>
          </a:xfrm>
          <a:prstGeom prst="rect">
            <a:avLst/>
          </a:prstGeom>
          <a:noFill/>
        </p:spPr>
        <p:txBody>
          <a:bodyPr wrap="square" rtlCol="0">
            <a:spAutoFit/>
          </a:bodyPr>
          <a:lstStyle/>
          <a:p>
            <a:r>
              <a:rPr lang="en-US" sz="2000" b="1" dirty="0"/>
              <a:t>What about students with alternate modes of communication or a sensory impairment?</a:t>
            </a:r>
          </a:p>
          <a:p>
            <a:endParaRPr lang="en-US" dirty="0"/>
          </a:p>
        </p:txBody>
      </p:sp>
      <p:sp>
        <p:nvSpPr>
          <p:cNvPr id="5" name="TextBox 4">
            <a:extLst>
              <a:ext uri="{FF2B5EF4-FFF2-40B4-BE49-F238E27FC236}">
                <a16:creationId xmlns:a16="http://schemas.microsoft.com/office/drawing/2014/main" id="{E74BD96B-1068-4FB0-A94A-892D90045A02}"/>
              </a:ext>
            </a:extLst>
          </p:cNvPr>
          <p:cNvSpPr txBox="1"/>
          <p:nvPr/>
        </p:nvSpPr>
        <p:spPr>
          <a:xfrm>
            <a:off x="405191" y="1713768"/>
            <a:ext cx="8162632" cy="3077766"/>
          </a:xfrm>
          <a:prstGeom prst="rect">
            <a:avLst/>
          </a:prstGeom>
          <a:noFill/>
        </p:spPr>
        <p:txBody>
          <a:bodyPr wrap="square" rtlCol="0">
            <a:spAutoFit/>
          </a:bodyPr>
          <a:lstStyle/>
          <a:p>
            <a:endParaRPr lang="en-US" sz="2000" dirty="0"/>
          </a:p>
          <a:p>
            <a:r>
              <a:rPr lang="en-US" sz="2000" dirty="0"/>
              <a:t>Optimal Testing Conditions</a:t>
            </a:r>
          </a:p>
          <a:p>
            <a:r>
              <a:rPr lang="en-US" sz="2000" dirty="0"/>
              <a:t>Universal Features*</a:t>
            </a:r>
          </a:p>
          <a:p>
            <a:r>
              <a:rPr lang="en-US" sz="2000" dirty="0"/>
              <a:t>Accommodations</a:t>
            </a:r>
          </a:p>
          <a:p>
            <a:r>
              <a:rPr lang="en-US" sz="2000" dirty="0"/>
              <a:t>Embedded</a:t>
            </a:r>
          </a:p>
          <a:p>
            <a:r>
              <a:rPr lang="en-US" sz="2000" dirty="0"/>
              <a:t>Non-embedded</a:t>
            </a:r>
            <a:endParaRPr lang="en-US" dirty="0"/>
          </a:p>
          <a:p>
            <a:endParaRPr lang="en-US" dirty="0"/>
          </a:p>
          <a:p>
            <a:endParaRPr lang="en-US" sz="2000" dirty="0"/>
          </a:p>
          <a:p>
            <a:r>
              <a:rPr lang="en-US" sz="2000" dirty="0"/>
              <a:t>*Universal features and accommodations are determined by domain. Refer to the </a:t>
            </a:r>
            <a:r>
              <a:rPr lang="en-US" sz="2000" dirty="0">
                <a:hlinkClick r:id="rId2"/>
              </a:rPr>
              <a:t>Accessibility Manual </a:t>
            </a:r>
            <a:r>
              <a:rPr lang="en-US" sz="2000" dirty="0"/>
              <a:t>for details.</a:t>
            </a:r>
          </a:p>
        </p:txBody>
      </p:sp>
    </p:spTree>
    <p:extLst>
      <p:ext uri="{BB962C8B-B14F-4D97-AF65-F5344CB8AC3E}">
        <p14:creationId xmlns:p14="http://schemas.microsoft.com/office/powerpoint/2010/main" val="220498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idx="4294967295"/>
          </p:nvPr>
        </p:nvSpPr>
        <p:spPr>
          <a:xfrm>
            <a:off x="1921725" y="143960"/>
            <a:ext cx="530054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accent4"/>
                </a:solidFill>
                <a:effectLst/>
                <a:uLnTx/>
                <a:uFillTx/>
                <a:latin typeface="Arial"/>
                <a:ea typeface="Arial"/>
                <a:cs typeface="Arial"/>
                <a:sym typeface="Arial"/>
              </a:rPr>
              <a:t>Optimal Testing Conditions</a:t>
            </a:r>
          </a:p>
        </p:txBody>
      </p:sp>
      <p:sp>
        <p:nvSpPr>
          <p:cNvPr id="4" name="TextBox 3">
            <a:extLst>
              <a:ext uri="{FF2B5EF4-FFF2-40B4-BE49-F238E27FC236}">
                <a16:creationId xmlns:a16="http://schemas.microsoft.com/office/drawing/2014/main" id="{C99760EC-1CA5-4E14-B2DA-E72F7E7C7068}"/>
              </a:ext>
            </a:extLst>
          </p:cNvPr>
          <p:cNvSpPr txBox="1"/>
          <p:nvPr/>
        </p:nvSpPr>
        <p:spPr>
          <a:xfrm>
            <a:off x="2703728" y="849327"/>
            <a:ext cx="3736541" cy="584775"/>
          </a:xfrm>
          <a:prstGeom prst="rect">
            <a:avLst/>
          </a:prstGeom>
          <a:noFill/>
        </p:spPr>
        <p:txBody>
          <a:bodyPr wrap="square" rtlCol="0">
            <a:spAutoFit/>
          </a:bodyPr>
          <a:lstStyle/>
          <a:p>
            <a:r>
              <a:rPr lang="en-US" sz="1800" b="1" dirty="0"/>
              <a:t>For all students and all domains</a:t>
            </a:r>
          </a:p>
          <a:p>
            <a:pPr algn="ctr"/>
            <a:endParaRPr lang="en-US" dirty="0"/>
          </a:p>
        </p:txBody>
      </p:sp>
      <p:sp>
        <p:nvSpPr>
          <p:cNvPr id="5" name="TextBox 4">
            <a:extLst>
              <a:ext uri="{FF2B5EF4-FFF2-40B4-BE49-F238E27FC236}">
                <a16:creationId xmlns:a16="http://schemas.microsoft.com/office/drawing/2014/main" id="{E74BD96B-1068-4FB0-A94A-892D90045A02}"/>
              </a:ext>
            </a:extLst>
          </p:cNvPr>
          <p:cNvSpPr txBox="1"/>
          <p:nvPr/>
        </p:nvSpPr>
        <p:spPr>
          <a:xfrm>
            <a:off x="490683" y="1213621"/>
            <a:ext cx="4837836" cy="3970318"/>
          </a:xfrm>
          <a:prstGeom prst="rect">
            <a:avLst/>
          </a:prstGeom>
          <a:noFill/>
        </p:spPr>
        <p:txBody>
          <a:bodyPr wrap="square" rtlCol="0">
            <a:spAutoFit/>
          </a:bodyPr>
          <a:lstStyle/>
          <a:p>
            <a:r>
              <a:rPr lang="en-US" sz="1800" dirty="0"/>
              <a:t>Assistive Technology (AT) device </a:t>
            </a:r>
          </a:p>
          <a:p>
            <a:r>
              <a:rPr lang="en-US" sz="1800" dirty="0"/>
              <a:t>Breaks and flexible scheduling</a:t>
            </a:r>
          </a:p>
          <a:p>
            <a:r>
              <a:rPr lang="en-US" sz="1800" dirty="0"/>
              <a:t>Directions adjusted</a:t>
            </a:r>
          </a:p>
          <a:p>
            <a:r>
              <a:rPr lang="en-US" sz="1800" dirty="0"/>
              <a:t>Focusing prompts and materials</a:t>
            </a:r>
          </a:p>
          <a:p>
            <a:r>
              <a:rPr lang="en-US" sz="1800" dirty="0"/>
              <a:t>Lighting</a:t>
            </a:r>
          </a:p>
          <a:p>
            <a:r>
              <a:rPr lang="en-US" sz="1800" dirty="0"/>
              <a:t>Magnification </a:t>
            </a:r>
          </a:p>
          <a:p>
            <a:r>
              <a:rPr lang="en-US" sz="1800" dirty="0"/>
              <a:t>Medical device</a:t>
            </a:r>
          </a:p>
          <a:p>
            <a:r>
              <a:rPr lang="en-US" sz="1800" dirty="0"/>
              <a:t>Navigation assistance by test administrator </a:t>
            </a:r>
          </a:p>
          <a:p>
            <a:r>
              <a:rPr lang="en-US" sz="1800" dirty="0"/>
              <a:t>Noise buffer </a:t>
            </a:r>
          </a:p>
          <a:p>
            <a:r>
              <a:rPr lang="en-US" sz="1800" dirty="0"/>
              <a:t>Object representations</a:t>
            </a:r>
          </a:p>
          <a:p>
            <a:r>
              <a:rPr lang="en-US" sz="1800" dirty="0"/>
              <a:t>Positioning</a:t>
            </a:r>
          </a:p>
          <a:p>
            <a:r>
              <a:rPr lang="en-US" sz="1800" dirty="0"/>
              <a:t>Preferred communication mode</a:t>
            </a:r>
          </a:p>
          <a:p>
            <a:r>
              <a:rPr lang="en-US" sz="1800" dirty="0"/>
              <a:t>Scratch paper and other note taking devices</a:t>
            </a:r>
          </a:p>
          <a:p>
            <a:endParaRPr lang="en-US" sz="1800" dirty="0"/>
          </a:p>
        </p:txBody>
      </p:sp>
      <p:sp>
        <p:nvSpPr>
          <p:cNvPr id="6" name="TextBox 5">
            <a:extLst>
              <a:ext uri="{FF2B5EF4-FFF2-40B4-BE49-F238E27FC236}">
                <a16:creationId xmlns:a16="http://schemas.microsoft.com/office/drawing/2014/main" id="{ECD07235-2F62-AB64-4B14-9D50F8CDEE15}"/>
              </a:ext>
            </a:extLst>
          </p:cNvPr>
          <p:cNvSpPr txBox="1"/>
          <p:nvPr/>
        </p:nvSpPr>
        <p:spPr>
          <a:xfrm>
            <a:off x="5789007" y="1282791"/>
            <a:ext cx="3157640" cy="923330"/>
          </a:xfrm>
          <a:prstGeom prst="rect">
            <a:avLst/>
          </a:prstGeom>
          <a:noFill/>
        </p:spPr>
        <p:txBody>
          <a:bodyPr wrap="square" rtlCol="0">
            <a:spAutoFit/>
          </a:bodyPr>
          <a:lstStyle/>
          <a:p>
            <a:r>
              <a:rPr lang="en-US" sz="1800" dirty="0"/>
              <a:t>Scribe</a:t>
            </a:r>
          </a:p>
          <a:p>
            <a:r>
              <a:rPr lang="en-US" sz="1800" dirty="0"/>
              <a:t>Tactile graphics</a:t>
            </a:r>
          </a:p>
          <a:p>
            <a:r>
              <a:rPr lang="en-US" sz="1800" dirty="0"/>
              <a:t>Verbal encouragement</a:t>
            </a:r>
          </a:p>
        </p:txBody>
      </p:sp>
    </p:spTree>
    <p:extLst>
      <p:ext uri="{BB962C8B-B14F-4D97-AF65-F5344CB8AC3E}">
        <p14:creationId xmlns:p14="http://schemas.microsoft.com/office/powerpoint/2010/main" val="951418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idx="4294967295"/>
          </p:nvPr>
        </p:nvSpPr>
        <p:spPr>
          <a:xfrm>
            <a:off x="2587082" y="228819"/>
            <a:ext cx="379884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accent4"/>
                </a:solidFill>
                <a:effectLst/>
                <a:uLnTx/>
                <a:uFillTx/>
                <a:latin typeface="Arial"/>
                <a:ea typeface="Arial"/>
                <a:cs typeface="Arial"/>
                <a:sym typeface="Arial"/>
              </a:rPr>
              <a:t>Universal Features</a:t>
            </a:r>
          </a:p>
        </p:txBody>
      </p:sp>
      <p:sp>
        <p:nvSpPr>
          <p:cNvPr id="4" name="TextBox 3">
            <a:extLst>
              <a:ext uri="{FF2B5EF4-FFF2-40B4-BE49-F238E27FC236}">
                <a16:creationId xmlns:a16="http://schemas.microsoft.com/office/drawing/2014/main" id="{C99760EC-1CA5-4E14-B2DA-E72F7E7C7068}"/>
              </a:ext>
            </a:extLst>
          </p:cNvPr>
          <p:cNvSpPr txBox="1"/>
          <p:nvPr/>
        </p:nvSpPr>
        <p:spPr>
          <a:xfrm>
            <a:off x="133814" y="908534"/>
            <a:ext cx="8809463" cy="615553"/>
          </a:xfrm>
          <a:prstGeom prst="rect">
            <a:avLst/>
          </a:prstGeom>
          <a:noFill/>
        </p:spPr>
        <p:txBody>
          <a:bodyPr wrap="square" rtlCol="0">
            <a:spAutoFit/>
          </a:bodyPr>
          <a:lstStyle/>
          <a:p>
            <a:pPr algn="ctr"/>
            <a:r>
              <a:rPr lang="en-US" sz="2000" dirty="0"/>
              <a:t>Domain Dependent: Some universal features may also be accommodations</a:t>
            </a:r>
          </a:p>
          <a:p>
            <a:pPr algn="ctr"/>
            <a:endParaRPr lang="en-US" dirty="0"/>
          </a:p>
        </p:txBody>
      </p:sp>
      <p:sp>
        <p:nvSpPr>
          <p:cNvPr id="5" name="TextBox 4">
            <a:extLst>
              <a:ext uri="{FF2B5EF4-FFF2-40B4-BE49-F238E27FC236}">
                <a16:creationId xmlns:a16="http://schemas.microsoft.com/office/drawing/2014/main" id="{E74BD96B-1068-4FB0-A94A-892D90045A02}"/>
              </a:ext>
            </a:extLst>
          </p:cNvPr>
          <p:cNvSpPr txBox="1"/>
          <p:nvPr/>
        </p:nvSpPr>
        <p:spPr>
          <a:xfrm>
            <a:off x="490684" y="1406738"/>
            <a:ext cx="8162632" cy="3016210"/>
          </a:xfrm>
          <a:prstGeom prst="rect">
            <a:avLst/>
          </a:prstGeom>
          <a:noFill/>
        </p:spPr>
        <p:txBody>
          <a:bodyPr wrap="square" rtlCol="0">
            <a:spAutoFit/>
          </a:bodyPr>
          <a:lstStyle/>
          <a:p>
            <a:r>
              <a:rPr lang="en-US" sz="1800" dirty="0"/>
              <a:t>Amplification</a:t>
            </a:r>
          </a:p>
          <a:p>
            <a:r>
              <a:rPr lang="en-US" sz="1800" dirty="0"/>
              <a:t>Color adjustment</a:t>
            </a:r>
          </a:p>
          <a:p>
            <a:r>
              <a:rPr lang="en-US" sz="1800" dirty="0"/>
              <a:t>Disable universal features</a:t>
            </a:r>
          </a:p>
          <a:p>
            <a:r>
              <a:rPr lang="en-US" sz="1800" dirty="0"/>
              <a:t>Keyboard navigation</a:t>
            </a:r>
          </a:p>
          <a:p>
            <a:r>
              <a:rPr lang="en-US" sz="1800" dirty="0"/>
              <a:t>Online tools: highlighter, mark items, masking, strikethrough</a:t>
            </a:r>
          </a:p>
          <a:p>
            <a:r>
              <a:rPr lang="en-US" sz="1800" dirty="0"/>
              <a:t>Replay audio</a:t>
            </a:r>
          </a:p>
          <a:p>
            <a:r>
              <a:rPr lang="en-US" sz="1800" dirty="0"/>
              <a:t>Re-record</a:t>
            </a:r>
          </a:p>
          <a:p>
            <a:r>
              <a:rPr lang="en-US" sz="1800" dirty="0"/>
              <a:t>Text-to-speech</a:t>
            </a:r>
          </a:p>
          <a:p>
            <a:r>
              <a:rPr lang="en-US" sz="1800" dirty="0"/>
              <a:t>Writing tools</a:t>
            </a:r>
          </a:p>
          <a:p>
            <a:r>
              <a:rPr lang="en-US" sz="1800" dirty="0"/>
              <a:t>Zoom</a:t>
            </a:r>
          </a:p>
          <a:p>
            <a:endParaRPr lang="en-US" sz="1000" dirty="0"/>
          </a:p>
        </p:txBody>
      </p:sp>
    </p:spTree>
    <p:extLst>
      <p:ext uri="{BB962C8B-B14F-4D97-AF65-F5344CB8AC3E}">
        <p14:creationId xmlns:p14="http://schemas.microsoft.com/office/powerpoint/2010/main" val="351881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idx="4294967295"/>
          </p:nvPr>
        </p:nvSpPr>
        <p:spPr>
          <a:xfrm>
            <a:off x="2639120" y="197332"/>
            <a:ext cx="379884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accent4"/>
                </a:solidFill>
                <a:effectLst/>
                <a:uLnTx/>
                <a:uFillTx/>
                <a:latin typeface="Arial"/>
                <a:ea typeface="Arial"/>
                <a:cs typeface="Arial"/>
                <a:sym typeface="Arial"/>
              </a:rPr>
              <a:t>Accommodations</a:t>
            </a:r>
          </a:p>
        </p:txBody>
      </p:sp>
      <p:sp>
        <p:nvSpPr>
          <p:cNvPr id="4" name="TextBox 3">
            <a:extLst>
              <a:ext uri="{FF2B5EF4-FFF2-40B4-BE49-F238E27FC236}">
                <a16:creationId xmlns:a16="http://schemas.microsoft.com/office/drawing/2014/main" id="{C99760EC-1CA5-4E14-B2DA-E72F7E7C7068}"/>
              </a:ext>
            </a:extLst>
          </p:cNvPr>
          <p:cNvSpPr txBox="1"/>
          <p:nvPr/>
        </p:nvSpPr>
        <p:spPr>
          <a:xfrm>
            <a:off x="133814" y="908534"/>
            <a:ext cx="8809463" cy="400110"/>
          </a:xfrm>
          <a:prstGeom prst="rect">
            <a:avLst/>
          </a:prstGeom>
          <a:noFill/>
        </p:spPr>
        <p:txBody>
          <a:bodyPr wrap="square" rtlCol="0">
            <a:spAutoFit/>
          </a:bodyPr>
          <a:lstStyle/>
          <a:p>
            <a:pPr algn="ctr"/>
            <a:r>
              <a:rPr lang="en-US" sz="2000" dirty="0"/>
              <a:t>Domain Dependent</a:t>
            </a:r>
            <a:endParaRPr lang="en-US" dirty="0"/>
          </a:p>
        </p:txBody>
      </p:sp>
      <p:sp>
        <p:nvSpPr>
          <p:cNvPr id="5" name="TextBox 4">
            <a:extLst>
              <a:ext uri="{FF2B5EF4-FFF2-40B4-BE49-F238E27FC236}">
                <a16:creationId xmlns:a16="http://schemas.microsoft.com/office/drawing/2014/main" id="{E74BD96B-1068-4FB0-A94A-892D90045A02}"/>
              </a:ext>
            </a:extLst>
          </p:cNvPr>
          <p:cNvSpPr txBox="1"/>
          <p:nvPr/>
        </p:nvSpPr>
        <p:spPr>
          <a:xfrm>
            <a:off x="490684" y="1406738"/>
            <a:ext cx="8162632" cy="2092881"/>
          </a:xfrm>
          <a:prstGeom prst="rect">
            <a:avLst/>
          </a:prstGeom>
          <a:noFill/>
        </p:spPr>
        <p:txBody>
          <a:bodyPr wrap="square" rtlCol="0">
            <a:spAutoFit/>
          </a:bodyPr>
          <a:lstStyle/>
          <a:p>
            <a:r>
              <a:rPr lang="en-US" sz="2000" dirty="0"/>
              <a:t>Print on demand (paper test)</a:t>
            </a:r>
          </a:p>
          <a:p>
            <a:r>
              <a:rPr lang="en-US" sz="2000" dirty="0"/>
              <a:t>Text-to-speech</a:t>
            </a:r>
          </a:p>
          <a:p>
            <a:r>
              <a:rPr lang="en-US" sz="2000" dirty="0"/>
              <a:t>Word prediction</a:t>
            </a:r>
          </a:p>
          <a:p>
            <a:r>
              <a:rPr lang="en-US" sz="2000" dirty="0"/>
              <a:t>Read aloud</a:t>
            </a:r>
          </a:p>
          <a:p>
            <a:r>
              <a:rPr lang="en-US" sz="2000" dirty="0"/>
              <a:t>Sign language presentation</a:t>
            </a:r>
          </a:p>
          <a:p>
            <a:r>
              <a:rPr lang="en-US" sz="2000" dirty="0"/>
              <a:t>Verbal description of graphics</a:t>
            </a:r>
          </a:p>
          <a:p>
            <a:endParaRPr lang="en-US" sz="1000" dirty="0"/>
          </a:p>
        </p:txBody>
      </p:sp>
      <p:sp>
        <p:nvSpPr>
          <p:cNvPr id="6" name="TextBox 5">
            <a:extLst>
              <a:ext uri="{FF2B5EF4-FFF2-40B4-BE49-F238E27FC236}">
                <a16:creationId xmlns:a16="http://schemas.microsoft.com/office/drawing/2014/main" id="{7D2C2EEC-74DA-6D4A-50A0-7D4F7AADB026}"/>
              </a:ext>
            </a:extLst>
          </p:cNvPr>
          <p:cNvSpPr txBox="1"/>
          <p:nvPr/>
        </p:nvSpPr>
        <p:spPr>
          <a:xfrm>
            <a:off x="490684" y="3709639"/>
            <a:ext cx="8162632" cy="830997"/>
          </a:xfrm>
          <a:prstGeom prst="rect">
            <a:avLst/>
          </a:prstGeom>
          <a:noFill/>
        </p:spPr>
        <p:txBody>
          <a:bodyPr wrap="square" rtlCol="0">
            <a:spAutoFit/>
          </a:bodyPr>
          <a:lstStyle/>
          <a:p>
            <a:r>
              <a:rPr lang="en-US" sz="2400" b="1" dirty="0"/>
              <a:t>Remember: all accommodations must be documented in the IEP!</a:t>
            </a:r>
          </a:p>
        </p:txBody>
      </p:sp>
    </p:spTree>
    <p:extLst>
      <p:ext uri="{BB962C8B-B14F-4D97-AF65-F5344CB8AC3E}">
        <p14:creationId xmlns:p14="http://schemas.microsoft.com/office/powerpoint/2010/main" val="1791097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idx="4294967295"/>
          </p:nvPr>
        </p:nvSpPr>
        <p:spPr>
          <a:xfrm>
            <a:off x="1877122" y="187971"/>
            <a:ext cx="538975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accent4"/>
                </a:solidFill>
                <a:effectLst/>
                <a:uLnTx/>
                <a:uFillTx/>
                <a:latin typeface="Arial"/>
                <a:ea typeface="Arial"/>
                <a:cs typeface="Arial"/>
                <a:sym typeface="Arial"/>
              </a:rPr>
              <a:t>Application of Accessibility</a:t>
            </a:r>
          </a:p>
        </p:txBody>
      </p:sp>
      <p:sp>
        <p:nvSpPr>
          <p:cNvPr id="7" name="TextBox 6">
            <a:extLst>
              <a:ext uri="{FF2B5EF4-FFF2-40B4-BE49-F238E27FC236}">
                <a16:creationId xmlns:a16="http://schemas.microsoft.com/office/drawing/2014/main" id="{DB36C0B1-F9C4-4550-D838-47534C96774D}"/>
              </a:ext>
            </a:extLst>
          </p:cNvPr>
          <p:cNvSpPr txBox="1"/>
          <p:nvPr/>
        </p:nvSpPr>
        <p:spPr>
          <a:xfrm>
            <a:off x="490653" y="1569484"/>
            <a:ext cx="8162693"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t>Are your IEP teams prepared to make these decisions?</a:t>
            </a:r>
          </a:p>
          <a:p>
            <a:pPr marL="457200" indent="-457200">
              <a:buFont typeface="Arial" panose="020B0604020202020204" pitchFamily="34" charset="0"/>
              <a:buChar char="•"/>
            </a:pPr>
            <a:r>
              <a:rPr lang="en-US" sz="2800" dirty="0"/>
              <a:t>Who should be involved in these conversations?</a:t>
            </a:r>
          </a:p>
          <a:p>
            <a:pPr marL="457200" indent="-457200">
              <a:buFont typeface="Arial" panose="020B0604020202020204" pitchFamily="34" charset="0"/>
              <a:buChar char="•"/>
            </a:pPr>
            <a:r>
              <a:rPr lang="en-US" sz="2800" dirty="0"/>
              <a:t>Are there practices that might need adjusting?</a:t>
            </a:r>
          </a:p>
        </p:txBody>
      </p:sp>
    </p:spTree>
    <p:extLst>
      <p:ext uri="{BB962C8B-B14F-4D97-AF65-F5344CB8AC3E}">
        <p14:creationId xmlns:p14="http://schemas.microsoft.com/office/powerpoint/2010/main" val="1507473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idx="4294967295"/>
          </p:nvPr>
        </p:nvSpPr>
        <p:spPr>
          <a:xfrm>
            <a:off x="3577682" y="173102"/>
            <a:ext cx="181021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accent4"/>
                </a:solidFill>
                <a:effectLst/>
                <a:uLnTx/>
                <a:uFillTx/>
                <a:latin typeface="Arial"/>
                <a:ea typeface="Arial"/>
                <a:cs typeface="Arial"/>
                <a:sym typeface="Arial"/>
              </a:rPr>
              <a:t>Logistics</a:t>
            </a:r>
          </a:p>
        </p:txBody>
      </p:sp>
      <p:sp>
        <p:nvSpPr>
          <p:cNvPr id="7" name="TextBox 6">
            <a:extLst>
              <a:ext uri="{FF2B5EF4-FFF2-40B4-BE49-F238E27FC236}">
                <a16:creationId xmlns:a16="http://schemas.microsoft.com/office/drawing/2014/main" id="{DB36C0B1-F9C4-4550-D838-47534C96774D}"/>
              </a:ext>
            </a:extLst>
          </p:cNvPr>
          <p:cNvSpPr txBox="1"/>
          <p:nvPr/>
        </p:nvSpPr>
        <p:spPr>
          <a:xfrm>
            <a:off x="401442" y="1044652"/>
            <a:ext cx="8162693" cy="3693319"/>
          </a:xfrm>
          <a:prstGeom prst="rect">
            <a:avLst/>
          </a:prstGeom>
          <a:noFill/>
        </p:spPr>
        <p:txBody>
          <a:bodyPr wrap="square" rtlCol="0">
            <a:spAutoFit/>
          </a:bodyPr>
          <a:lstStyle/>
          <a:p>
            <a:r>
              <a:rPr lang="en-US" sz="1800" dirty="0"/>
              <a:t>Alternate Assessment Test Coordinators will register students October 3 – November 30, 2022.</a:t>
            </a:r>
          </a:p>
          <a:p>
            <a:endParaRPr lang="en-US" sz="1800" dirty="0"/>
          </a:p>
          <a:p>
            <a:r>
              <a:rPr lang="en-US" sz="1800" dirty="0"/>
              <a:t>Test administrator and test coordinator training available October 17.</a:t>
            </a:r>
          </a:p>
          <a:p>
            <a:endParaRPr lang="en-US" sz="1800" dirty="0"/>
          </a:p>
          <a:p>
            <a:r>
              <a:rPr lang="en-US" sz="1800" dirty="0"/>
              <a:t>No accommodations requests are required.</a:t>
            </a:r>
          </a:p>
          <a:p>
            <a:endParaRPr lang="en-US" sz="1800" dirty="0"/>
          </a:p>
          <a:p>
            <a:r>
              <a:rPr lang="en-US" sz="1800" dirty="0"/>
              <a:t>One on one administration with an observer required for scoring items on the speaking test.</a:t>
            </a:r>
          </a:p>
          <a:p>
            <a:endParaRPr lang="en-US" sz="1800" dirty="0"/>
          </a:p>
          <a:p>
            <a:r>
              <a:rPr lang="en-US" sz="1800" dirty="0"/>
              <a:t>Test administration window February 1 – March 17, 2023.</a:t>
            </a:r>
          </a:p>
          <a:p>
            <a:endParaRPr lang="en-US" sz="1800" dirty="0"/>
          </a:p>
          <a:p>
            <a:r>
              <a:rPr lang="en-US" sz="1800" dirty="0"/>
              <a:t>Operational field test: All ELs must take either AZELLA or Alt ELPA.</a:t>
            </a:r>
          </a:p>
        </p:txBody>
      </p:sp>
    </p:spTree>
    <p:extLst>
      <p:ext uri="{BB962C8B-B14F-4D97-AF65-F5344CB8AC3E}">
        <p14:creationId xmlns:p14="http://schemas.microsoft.com/office/powerpoint/2010/main" val="1562596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idx="4294967295"/>
          </p:nvPr>
        </p:nvSpPr>
        <p:spPr>
          <a:xfrm>
            <a:off x="3577682" y="173102"/>
            <a:ext cx="181021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accent4"/>
                </a:solidFill>
                <a:effectLst/>
                <a:uLnTx/>
                <a:uFillTx/>
                <a:latin typeface="Arial"/>
                <a:ea typeface="Arial"/>
                <a:cs typeface="Arial"/>
                <a:sym typeface="Arial"/>
              </a:rPr>
              <a:t>Systems</a:t>
            </a:r>
          </a:p>
        </p:txBody>
      </p:sp>
      <p:sp>
        <p:nvSpPr>
          <p:cNvPr id="7" name="TextBox 6">
            <a:extLst>
              <a:ext uri="{FF2B5EF4-FFF2-40B4-BE49-F238E27FC236}">
                <a16:creationId xmlns:a16="http://schemas.microsoft.com/office/drawing/2014/main" id="{DB36C0B1-F9C4-4550-D838-47534C96774D}"/>
              </a:ext>
            </a:extLst>
          </p:cNvPr>
          <p:cNvSpPr txBox="1"/>
          <p:nvPr/>
        </p:nvSpPr>
        <p:spPr>
          <a:xfrm>
            <a:off x="401442" y="896183"/>
            <a:ext cx="8162693" cy="4247317"/>
          </a:xfrm>
          <a:prstGeom prst="rect">
            <a:avLst/>
          </a:prstGeom>
          <a:noFill/>
        </p:spPr>
        <p:txBody>
          <a:bodyPr wrap="square" rtlCol="0">
            <a:spAutoFit/>
          </a:bodyPr>
          <a:lstStyle/>
          <a:p>
            <a:r>
              <a:rPr lang="en-US" sz="1800" dirty="0"/>
              <a:t>Registration</a:t>
            </a:r>
          </a:p>
          <a:p>
            <a:pPr marL="285750" indent="-285750">
              <a:buFont typeface="Arial" panose="020B0604020202020204" pitchFamily="34" charset="0"/>
              <a:buChar char="•"/>
            </a:pPr>
            <a:r>
              <a:rPr lang="en-US" sz="1800" dirty="0"/>
              <a:t>Student Selector Application in </a:t>
            </a:r>
            <a:r>
              <a:rPr lang="en-US" sz="1800" dirty="0" err="1"/>
              <a:t>ADEConnect</a:t>
            </a:r>
            <a:endParaRPr lang="en-US" sz="1800" dirty="0"/>
          </a:p>
          <a:p>
            <a:pPr marL="285750" indent="-285750">
              <a:buFont typeface="Arial" panose="020B0604020202020204" pitchFamily="34" charset="0"/>
              <a:buChar char="•"/>
            </a:pPr>
            <a:r>
              <a:rPr lang="en-US" sz="1800" dirty="0"/>
              <a:t>Accessed by Alternate Assessment Test Coordinators</a:t>
            </a:r>
          </a:p>
          <a:p>
            <a:pPr marL="285750" indent="-285750">
              <a:buFont typeface="Arial" panose="020B0604020202020204" pitchFamily="34" charset="0"/>
              <a:buChar char="•"/>
            </a:pPr>
            <a:r>
              <a:rPr lang="en-US" sz="1800"/>
              <a:t>Test administrator list</a:t>
            </a:r>
            <a:endParaRPr lang="en-US" sz="1800" dirty="0"/>
          </a:p>
          <a:p>
            <a:endParaRPr lang="en-US" sz="1800" dirty="0"/>
          </a:p>
          <a:p>
            <a:r>
              <a:rPr lang="en-US" sz="1800" dirty="0"/>
              <a:t>Training</a:t>
            </a:r>
          </a:p>
          <a:p>
            <a:pPr marL="285750" indent="-285750">
              <a:buFont typeface="Arial" panose="020B0604020202020204" pitchFamily="34" charset="0"/>
              <a:buChar char="•"/>
            </a:pPr>
            <a:r>
              <a:rPr lang="en-US" sz="1800" dirty="0"/>
              <a:t>Available in the </a:t>
            </a:r>
            <a:r>
              <a:rPr lang="en-US" sz="1800" dirty="0">
                <a:hlinkClick r:id="rId3"/>
              </a:rPr>
              <a:t>LMS</a:t>
            </a:r>
            <a:endParaRPr lang="en-US" sz="1800" dirty="0"/>
          </a:p>
          <a:p>
            <a:pPr marL="285750" indent="-285750">
              <a:buFont typeface="Arial" panose="020B0604020202020204" pitchFamily="34" charset="0"/>
              <a:buChar char="•"/>
            </a:pPr>
            <a:r>
              <a:rPr lang="en-US" sz="1800" dirty="0"/>
              <a:t>Test administrators create their own accounts</a:t>
            </a:r>
          </a:p>
          <a:p>
            <a:pPr marL="285750" indent="-285750">
              <a:buFont typeface="Arial" panose="020B0604020202020204" pitchFamily="34" charset="0"/>
              <a:buChar char="•"/>
            </a:pPr>
            <a:r>
              <a:rPr lang="en-US" sz="1800" dirty="0"/>
              <a:t>Instructions were e-mailed to Alternate Assessment Test Coordinators in September</a:t>
            </a:r>
          </a:p>
          <a:p>
            <a:pPr marL="285750" indent="-285750">
              <a:buFont typeface="Arial" panose="020B0604020202020204" pitchFamily="34" charset="0"/>
              <a:buChar char="•"/>
            </a:pPr>
            <a:endParaRPr lang="en-US" sz="1800" dirty="0"/>
          </a:p>
          <a:p>
            <a:r>
              <a:rPr lang="en-US" sz="1800" dirty="0"/>
              <a:t>Test Administration</a:t>
            </a:r>
          </a:p>
          <a:p>
            <a:pPr marL="285750" indent="-285750">
              <a:buFont typeface="Arial" panose="020B0604020202020204" pitchFamily="34" charset="0"/>
              <a:buChar char="•"/>
            </a:pPr>
            <a:r>
              <a:rPr lang="en-US" sz="1800" dirty="0">
                <a:hlinkClick r:id="rId4"/>
              </a:rPr>
              <a:t>Cambium portal</a:t>
            </a:r>
            <a:endParaRPr lang="en-US" sz="1800" dirty="0"/>
          </a:p>
          <a:p>
            <a:pPr marL="285750" lvl="1" indent="-285750">
              <a:buFont typeface="Arial" panose="020B0604020202020204" pitchFamily="34" charset="0"/>
              <a:buChar char="•"/>
            </a:pPr>
            <a:r>
              <a:rPr lang="en-US" sz="1800" dirty="0"/>
              <a:t>Practice tests</a:t>
            </a:r>
          </a:p>
          <a:p>
            <a:pPr marL="285750" indent="-285750">
              <a:buFont typeface="Arial" panose="020B0604020202020204" pitchFamily="34" charset="0"/>
              <a:buChar char="•"/>
            </a:pPr>
            <a:r>
              <a:rPr lang="en-US" sz="1800" dirty="0"/>
              <a:t>Additional resources (manuals, technology requirements, etc.)</a:t>
            </a:r>
          </a:p>
        </p:txBody>
      </p:sp>
    </p:spTree>
    <p:extLst>
      <p:ext uri="{BB962C8B-B14F-4D97-AF65-F5344CB8AC3E}">
        <p14:creationId xmlns:p14="http://schemas.microsoft.com/office/powerpoint/2010/main" val="1074694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idx="4294967295"/>
          </p:nvPr>
        </p:nvSpPr>
        <p:spPr>
          <a:xfrm>
            <a:off x="1972597" y="180476"/>
            <a:ext cx="5198805"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800" b="1" dirty="0">
                <a:solidFill>
                  <a:schemeClr val="accent4"/>
                </a:solidFill>
                <a:latin typeface="Arial"/>
                <a:ea typeface="Arial"/>
                <a:cs typeface="Arial"/>
                <a:sym typeface="Arial"/>
              </a:rPr>
              <a:t>Registration Communication </a:t>
            </a:r>
            <a:endParaRPr kumimoji="0" lang="en-US" sz="2800" b="1" i="0" u="none" strike="noStrike" kern="0" cap="none" spc="0" normalizeH="0" baseline="0" noProof="0" dirty="0">
              <a:ln>
                <a:noFill/>
              </a:ln>
              <a:solidFill>
                <a:schemeClr val="accent4"/>
              </a:solidFill>
              <a:effectLst/>
              <a:uLnTx/>
              <a:uFillTx/>
              <a:latin typeface="Arial"/>
              <a:ea typeface="Arial"/>
              <a:cs typeface="Arial"/>
              <a:sym typeface="Arial"/>
            </a:endParaRPr>
          </a:p>
        </p:txBody>
      </p:sp>
      <p:sp>
        <p:nvSpPr>
          <p:cNvPr id="7" name="TextBox 6">
            <a:extLst>
              <a:ext uri="{FF2B5EF4-FFF2-40B4-BE49-F238E27FC236}">
                <a16:creationId xmlns:a16="http://schemas.microsoft.com/office/drawing/2014/main" id="{DB36C0B1-F9C4-4550-D838-47534C96774D}"/>
              </a:ext>
            </a:extLst>
          </p:cNvPr>
          <p:cNvSpPr txBox="1"/>
          <p:nvPr/>
        </p:nvSpPr>
        <p:spPr>
          <a:xfrm>
            <a:off x="401442" y="1044652"/>
            <a:ext cx="8162693" cy="2031325"/>
          </a:xfrm>
          <a:prstGeom prst="rect">
            <a:avLst/>
          </a:prstGeom>
          <a:noFill/>
        </p:spPr>
        <p:txBody>
          <a:bodyPr wrap="square" rtlCol="0">
            <a:spAutoFit/>
          </a:bodyPr>
          <a:lstStyle/>
          <a:p>
            <a:pPr marL="285750" indent="-285750">
              <a:buFont typeface="Arial" panose="020B0604020202020204" pitchFamily="34" charset="0"/>
              <a:buChar char="•"/>
            </a:pPr>
            <a:r>
              <a:rPr lang="en-US" sz="1800" dirty="0"/>
              <a:t>AZELLA platform is set up to upload all students.</a:t>
            </a:r>
          </a:p>
          <a:p>
            <a:pPr marL="285750" indent="-285750">
              <a:buFont typeface="Arial" panose="020B0604020202020204" pitchFamily="34" charset="0"/>
              <a:buChar char="•"/>
            </a:pPr>
            <a:r>
              <a:rPr lang="en-US" sz="1800" dirty="0"/>
              <a:t>Students who are eligible for alternate assessments will be uploaded to AZELLA platform.</a:t>
            </a:r>
          </a:p>
          <a:p>
            <a:pPr marL="285750" indent="-285750">
              <a:buFont typeface="Arial" panose="020B0604020202020204" pitchFamily="34" charset="0"/>
              <a:buChar char="•"/>
            </a:pPr>
            <a:r>
              <a:rPr lang="en-US" sz="1800" dirty="0"/>
              <a:t>Alternate Assessment Test Coordinators and AZELLA Test Coordinators must communicate students lists with each other.</a:t>
            </a:r>
          </a:p>
          <a:p>
            <a:pPr marL="285750" indent="-285750">
              <a:buFont typeface="Arial" panose="020B0604020202020204" pitchFamily="34" charset="0"/>
              <a:buChar char="•"/>
            </a:pPr>
            <a:r>
              <a:rPr lang="en-US" sz="1800" dirty="0"/>
              <a:t>Do not administer AZELLA to students who are eligible for Alt ELPA!</a:t>
            </a:r>
          </a:p>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1918150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idx="4294967295"/>
          </p:nvPr>
        </p:nvSpPr>
        <p:spPr>
          <a:xfrm>
            <a:off x="3509843" y="162513"/>
            <a:ext cx="194588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accent4"/>
                </a:solidFill>
                <a:effectLst/>
                <a:uLnTx/>
                <a:uFillTx/>
                <a:latin typeface="Arial"/>
                <a:ea typeface="Arial"/>
                <a:cs typeface="Arial"/>
                <a:sym typeface="Arial"/>
              </a:rPr>
              <a:t>Standards</a:t>
            </a:r>
          </a:p>
        </p:txBody>
      </p:sp>
      <p:sp>
        <p:nvSpPr>
          <p:cNvPr id="7" name="TextBox 6">
            <a:extLst>
              <a:ext uri="{FF2B5EF4-FFF2-40B4-BE49-F238E27FC236}">
                <a16:creationId xmlns:a16="http://schemas.microsoft.com/office/drawing/2014/main" id="{DB36C0B1-F9C4-4550-D838-47534C96774D}"/>
              </a:ext>
            </a:extLst>
          </p:cNvPr>
          <p:cNvSpPr txBox="1"/>
          <p:nvPr/>
        </p:nvSpPr>
        <p:spPr>
          <a:xfrm>
            <a:off x="401442" y="1241502"/>
            <a:ext cx="8162693" cy="1938992"/>
          </a:xfrm>
          <a:prstGeom prst="rect">
            <a:avLst/>
          </a:prstGeom>
          <a:noFill/>
        </p:spPr>
        <p:txBody>
          <a:bodyPr wrap="square" rtlCol="0">
            <a:spAutoFit/>
          </a:bodyPr>
          <a:lstStyle/>
          <a:p>
            <a:r>
              <a:rPr lang="en-US" sz="2400" dirty="0"/>
              <a:t>Were developed to</a:t>
            </a:r>
          </a:p>
          <a:p>
            <a:pPr marL="342900" indent="-342900">
              <a:buFont typeface="Arial" panose="020B0604020202020204" pitchFamily="34" charset="0"/>
              <a:buChar char="•"/>
            </a:pPr>
            <a:r>
              <a:rPr lang="en-US" sz="2400" dirty="0"/>
              <a:t>Meet federal requirements</a:t>
            </a:r>
          </a:p>
          <a:p>
            <a:pPr marL="342900" indent="-342900">
              <a:buFont typeface="Arial" panose="020B0604020202020204" pitchFamily="34" charset="0"/>
              <a:buChar char="•"/>
            </a:pPr>
            <a:r>
              <a:rPr lang="en-US" sz="2400" dirty="0"/>
              <a:t>Support instruction</a:t>
            </a:r>
          </a:p>
          <a:p>
            <a:pPr marL="342900" indent="-342900">
              <a:buFont typeface="Arial" panose="020B0604020202020204" pitchFamily="34" charset="0"/>
              <a:buChar char="•"/>
            </a:pPr>
            <a:r>
              <a:rPr lang="en-US" sz="2400" dirty="0"/>
              <a:t>Reflect an understanding of the learner</a:t>
            </a:r>
          </a:p>
          <a:p>
            <a:endParaRPr lang="en-US" sz="2400" dirty="0"/>
          </a:p>
        </p:txBody>
      </p:sp>
    </p:spTree>
    <p:extLst>
      <p:ext uri="{BB962C8B-B14F-4D97-AF65-F5344CB8AC3E}">
        <p14:creationId xmlns:p14="http://schemas.microsoft.com/office/powerpoint/2010/main" val="2046452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idx="4294967295"/>
          </p:nvPr>
        </p:nvSpPr>
        <p:spPr>
          <a:xfrm>
            <a:off x="3282950" y="184417"/>
            <a:ext cx="2072821"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accent4"/>
                </a:solidFill>
                <a:effectLst/>
                <a:uLnTx/>
                <a:uFillTx/>
                <a:latin typeface="Arial"/>
                <a:ea typeface="Arial"/>
                <a:cs typeface="Arial"/>
                <a:sym typeface="Arial"/>
              </a:rPr>
              <a:t>Objectives</a:t>
            </a:r>
          </a:p>
        </p:txBody>
      </p:sp>
      <p:sp>
        <p:nvSpPr>
          <p:cNvPr id="4" name="TextBox 3">
            <a:extLst>
              <a:ext uri="{FF2B5EF4-FFF2-40B4-BE49-F238E27FC236}">
                <a16:creationId xmlns:a16="http://schemas.microsoft.com/office/drawing/2014/main" id="{C99760EC-1CA5-4E14-B2DA-E72F7E7C7068}"/>
              </a:ext>
            </a:extLst>
          </p:cNvPr>
          <p:cNvSpPr txBox="1"/>
          <p:nvPr/>
        </p:nvSpPr>
        <p:spPr>
          <a:xfrm>
            <a:off x="359548" y="1099190"/>
            <a:ext cx="8232001" cy="2923877"/>
          </a:xfrm>
          <a:prstGeom prst="rect">
            <a:avLst/>
          </a:prstGeom>
          <a:noFill/>
        </p:spPr>
        <p:txBody>
          <a:bodyPr wrap="square" rtlCol="0">
            <a:spAutoFit/>
          </a:bodyPr>
          <a:lstStyle/>
          <a:p>
            <a:r>
              <a:rPr lang="en-US" sz="2400" b="1" dirty="0"/>
              <a:t>Participants will</a:t>
            </a:r>
          </a:p>
          <a:p>
            <a:endParaRPr lang="en-US" sz="2400" dirty="0"/>
          </a:p>
          <a:p>
            <a:pPr marL="285750" indent="-285750">
              <a:buFont typeface="Arial" panose="020B0604020202020204" pitchFamily="34" charset="0"/>
              <a:buChar char="•"/>
            </a:pPr>
            <a:r>
              <a:rPr lang="en-US" sz="2400" dirty="0"/>
              <a:t>Become familiar with the Alt ELPA</a:t>
            </a:r>
          </a:p>
          <a:p>
            <a:pPr marL="285750" indent="-285750">
              <a:buFont typeface="Arial" panose="020B0604020202020204" pitchFamily="34" charset="0"/>
              <a:buChar char="•"/>
            </a:pPr>
            <a:r>
              <a:rPr lang="en-US" sz="2400" dirty="0"/>
              <a:t>Review and apply the approved Alternate ELP Standards</a:t>
            </a:r>
          </a:p>
          <a:p>
            <a:pPr marL="285750" indent="-285750">
              <a:buFont typeface="Arial" panose="020B0604020202020204" pitchFamily="34" charset="0"/>
              <a:buChar char="•"/>
            </a:pPr>
            <a:r>
              <a:rPr lang="en-US" sz="2400" dirty="0"/>
              <a:t>Evaluate existing practices within your PEA that support English learners with the most significant cognitive disabilities (ELSCDs)</a:t>
            </a:r>
          </a:p>
          <a:p>
            <a:endParaRPr lang="en-US" sz="1600" dirty="0"/>
          </a:p>
        </p:txBody>
      </p:sp>
    </p:spTree>
    <p:extLst>
      <p:ext uri="{BB962C8B-B14F-4D97-AF65-F5344CB8AC3E}">
        <p14:creationId xmlns:p14="http://schemas.microsoft.com/office/powerpoint/2010/main" val="959768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idx="4294967295"/>
          </p:nvPr>
        </p:nvSpPr>
        <p:spPr>
          <a:xfrm>
            <a:off x="3382999" y="184816"/>
            <a:ext cx="2378001"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accent4"/>
                </a:solidFill>
                <a:effectLst/>
                <a:uLnTx/>
                <a:uFillTx/>
                <a:latin typeface="Arial"/>
                <a:ea typeface="Arial"/>
                <a:cs typeface="Arial"/>
                <a:sym typeface="Arial"/>
              </a:rPr>
              <a:t>Organization</a:t>
            </a:r>
          </a:p>
        </p:txBody>
      </p:sp>
      <p:graphicFrame>
        <p:nvGraphicFramePr>
          <p:cNvPr id="5" name="Content Placeholder 5" descr="Flow chart showing 6 grade levels/grade bands (kindergarten; grade 1; and grade band 2-3, 4-5, 6-8, and 9-12) leading to 10 standards (common across the grade levels/grade bands) then leading to 3 proficiency levels (low, mild, and high; reflecting targets; reflecting progression k-12).">
            <a:extLst>
              <a:ext uri="{FF2B5EF4-FFF2-40B4-BE49-F238E27FC236}">
                <a16:creationId xmlns:a16="http://schemas.microsoft.com/office/drawing/2014/main" id="{83F03946-6341-B7AB-8B8F-4DD72E2DBB2F}"/>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784951464"/>
              </p:ext>
            </p:extLst>
          </p:nvPr>
        </p:nvGraphicFramePr>
        <p:xfrm>
          <a:off x="148683" y="911226"/>
          <a:ext cx="8831766" cy="3705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4924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idx="4294967295"/>
          </p:nvPr>
        </p:nvSpPr>
        <p:spPr>
          <a:xfrm>
            <a:off x="2137315" y="184816"/>
            <a:ext cx="469094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accent4"/>
                </a:solidFill>
                <a:effectLst/>
                <a:uLnTx/>
                <a:uFillTx/>
                <a:latin typeface="Arial"/>
                <a:ea typeface="Arial"/>
                <a:cs typeface="Arial"/>
                <a:sym typeface="Arial"/>
              </a:rPr>
              <a:t>ELP Standards for ELSCD</a:t>
            </a:r>
          </a:p>
        </p:txBody>
      </p:sp>
      <p:pic>
        <p:nvPicPr>
          <p:cNvPr id="5" name="Content Placeholder 8" descr="List of ELP standards for ELSCD. Standards 1 through 7 involve the language necessary for ELSCDs to engage in the central content specific practices associated with ELA and literacy, mathematics, and science. They begin with a focus on extracting meaning and then progress to engagement in these practices.&#10;Standards 8 through 10 focus on some micro-level linguistic features and serve the other seven standards.">
            <a:extLst>
              <a:ext uri="{FF2B5EF4-FFF2-40B4-BE49-F238E27FC236}">
                <a16:creationId xmlns:a16="http://schemas.microsoft.com/office/drawing/2014/main" id="{954FDA29-2B64-9156-21D2-ED526FBAF19B}"/>
              </a:ext>
            </a:extLst>
          </p:cNvPr>
          <p:cNvPicPr>
            <a:picLocks/>
          </p:cNvPicPr>
          <p:nvPr/>
        </p:nvPicPr>
        <p:blipFill rotWithShape="1">
          <a:blip r:embed="rId3"/>
          <a:srcRect l="57365" t="19451" r="26925" b="11099"/>
          <a:stretch/>
        </p:blipFill>
        <p:spPr bwMode="auto">
          <a:xfrm>
            <a:off x="565486" y="937603"/>
            <a:ext cx="3384883" cy="4021081"/>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CFE80668-AF9D-5F7F-5807-78EEB6096120}"/>
              </a:ext>
            </a:extLst>
          </p:cNvPr>
          <p:cNvSpPr txBox="1"/>
          <p:nvPr/>
        </p:nvSpPr>
        <p:spPr>
          <a:xfrm>
            <a:off x="4342397" y="1248753"/>
            <a:ext cx="4467726" cy="2308324"/>
          </a:xfrm>
          <a:prstGeom prst="rect">
            <a:avLst/>
          </a:prstGeom>
          <a:noFill/>
        </p:spPr>
        <p:txBody>
          <a:bodyPr wrap="square" rtlCol="0">
            <a:spAutoFit/>
          </a:bodyPr>
          <a:lstStyle/>
          <a:p>
            <a:r>
              <a:rPr lang="en-US" sz="1800" dirty="0"/>
              <a:t>Standards 1 through 7 involve the language necessary for ELSCDs to engage in the central content specific practices associated with ELA and literacy, mathematics, and science. They begin with a focus on extracting meaning and then progress to engagement in these practices.</a:t>
            </a:r>
          </a:p>
        </p:txBody>
      </p:sp>
      <p:sp>
        <p:nvSpPr>
          <p:cNvPr id="6" name="TextBox 5">
            <a:extLst>
              <a:ext uri="{FF2B5EF4-FFF2-40B4-BE49-F238E27FC236}">
                <a16:creationId xmlns:a16="http://schemas.microsoft.com/office/drawing/2014/main" id="{EBB46F61-59D4-D94F-F04C-E79BEDBD69A2}"/>
              </a:ext>
            </a:extLst>
          </p:cNvPr>
          <p:cNvSpPr txBox="1"/>
          <p:nvPr/>
        </p:nvSpPr>
        <p:spPr>
          <a:xfrm>
            <a:off x="4378492" y="3831237"/>
            <a:ext cx="4395537" cy="923330"/>
          </a:xfrm>
          <a:prstGeom prst="rect">
            <a:avLst/>
          </a:prstGeom>
          <a:noFill/>
        </p:spPr>
        <p:txBody>
          <a:bodyPr wrap="square" rtlCol="0">
            <a:spAutoFit/>
          </a:bodyPr>
          <a:lstStyle/>
          <a:p>
            <a:r>
              <a:rPr lang="en-US" sz="1800" dirty="0"/>
              <a:t>Standards 8 through 10 focus on some micro-level linguistic features and serve the other seven standards.</a:t>
            </a:r>
          </a:p>
        </p:txBody>
      </p:sp>
    </p:spTree>
    <p:extLst>
      <p:ext uri="{BB962C8B-B14F-4D97-AF65-F5344CB8AC3E}">
        <p14:creationId xmlns:p14="http://schemas.microsoft.com/office/powerpoint/2010/main" val="3964976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idx="4294967295"/>
          </p:nvPr>
        </p:nvSpPr>
        <p:spPr>
          <a:xfrm>
            <a:off x="2813236" y="184816"/>
            <a:ext cx="3517527"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accent4"/>
                </a:solidFill>
                <a:effectLst/>
                <a:uLnTx/>
                <a:uFillTx/>
                <a:latin typeface="Arial"/>
                <a:ea typeface="Arial"/>
                <a:cs typeface="Arial"/>
                <a:sym typeface="Arial"/>
              </a:rPr>
              <a:t>Domain Definitions</a:t>
            </a:r>
          </a:p>
        </p:txBody>
      </p:sp>
      <p:sp>
        <p:nvSpPr>
          <p:cNvPr id="4" name="TextBox 3">
            <a:extLst>
              <a:ext uri="{FF2B5EF4-FFF2-40B4-BE49-F238E27FC236}">
                <a16:creationId xmlns:a16="http://schemas.microsoft.com/office/drawing/2014/main" id="{CFE80668-AF9D-5F7F-5807-78EEB6096120}"/>
              </a:ext>
            </a:extLst>
          </p:cNvPr>
          <p:cNvSpPr txBox="1"/>
          <p:nvPr/>
        </p:nvSpPr>
        <p:spPr>
          <a:xfrm>
            <a:off x="368969" y="1026695"/>
            <a:ext cx="8157410" cy="3416320"/>
          </a:xfrm>
          <a:prstGeom prst="rect">
            <a:avLst/>
          </a:prstGeom>
          <a:noFill/>
        </p:spPr>
        <p:txBody>
          <a:bodyPr wrap="square" rtlCol="0">
            <a:spAutoFit/>
          </a:bodyPr>
          <a:lstStyle/>
          <a:p>
            <a:r>
              <a:rPr lang="en-US" sz="1800" b="1" dirty="0"/>
              <a:t>Speaking: </a:t>
            </a:r>
            <a:r>
              <a:rPr lang="en-US" sz="1800" dirty="0"/>
              <a:t>the action of conveying information or expressing thoughts and feelings, or a response in a conversation.</a:t>
            </a:r>
          </a:p>
          <a:p>
            <a:endParaRPr lang="en-US" sz="1800" dirty="0"/>
          </a:p>
          <a:p>
            <a:r>
              <a:rPr lang="en-US" sz="1800" b="1" dirty="0"/>
              <a:t>Writing: </a:t>
            </a:r>
            <a:r>
              <a:rPr lang="en-US" sz="1800" dirty="0"/>
              <a:t>process of using symbols to communicate thoughts and ideas or to convey or record information in a readable form to a particular audience and for a particular purpose.</a:t>
            </a:r>
          </a:p>
          <a:p>
            <a:endParaRPr lang="en-US" sz="1800" dirty="0"/>
          </a:p>
          <a:p>
            <a:r>
              <a:rPr lang="en-US" sz="1800" b="1" dirty="0"/>
              <a:t>Listening: </a:t>
            </a:r>
            <a:r>
              <a:rPr lang="en-US" sz="1800" dirty="0"/>
              <a:t>receiving of language with thoughtful attention and processing sounds to understand their meaning or intent.</a:t>
            </a:r>
          </a:p>
          <a:p>
            <a:endParaRPr lang="en-US" sz="1800" dirty="0"/>
          </a:p>
          <a:p>
            <a:r>
              <a:rPr lang="en-US" sz="1800" b="1" dirty="0"/>
              <a:t>Reading: </a:t>
            </a:r>
            <a:r>
              <a:rPr lang="en-US" sz="1800" dirty="0"/>
              <a:t>process of recognizing and understanding or making meaning from symbols, letters, or words.</a:t>
            </a:r>
          </a:p>
        </p:txBody>
      </p:sp>
    </p:spTree>
    <p:extLst>
      <p:ext uri="{BB962C8B-B14F-4D97-AF65-F5344CB8AC3E}">
        <p14:creationId xmlns:p14="http://schemas.microsoft.com/office/powerpoint/2010/main" val="1093760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idx="4294967295"/>
          </p:nvPr>
        </p:nvSpPr>
        <p:spPr>
          <a:xfrm>
            <a:off x="2137315" y="184816"/>
            <a:ext cx="4690946"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accent4"/>
                </a:solidFill>
                <a:effectLst/>
                <a:uLnTx/>
                <a:uFillTx/>
                <a:latin typeface="Arial"/>
                <a:ea typeface="Arial"/>
                <a:cs typeface="Arial"/>
                <a:sym typeface="Arial"/>
              </a:rPr>
              <a:t>Domains and Modalities</a:t>
            </a:r>
          </a:p>
        </p:txBody>
      </p:sp>
      <p:graphicFrame>
        <p:nvGraphicFramePr>
          <p:cNvPr id="7" name="Table 7" descr="Receptive modality has listening and reading domains in standards 1 and 8. Productive modality has speaking and writing domains in standards 3, 4, and 7. Interactive modality has listening, speaking, reading, and writing domains in standards 2, 5, and 6.">
            <a:extLst>
              <a:ext uri="{FF2B5EF4-FFF2-40B4-BE49-F238E27FC236}">
                <a16:creationId xmlns:a16="http://schemas.microsoft.com/office/drawing/2014/main" id="{26DC17EC-90BE-ADB6-9552-6DA665EFBCDD}"/>
              </a:ext>
            </a:extLst>
          </p:cNvPr>
          <p:cNvGraphicFramePr>
            <a:graphicFrameLocks noGrp="1"/>
          </p:cNvGraphicFramePr>
          <p:nvPr>
            <p:extLst>
              <p:ext uri="{D42A27DB-BD31-4B8C-83A1-F6EECF244321}">
                <p14:modId xmlns:p14="http://schemas.microsoft.com/office/powerpoint/2010/main" val="62864908"/>
              </p:ext>
            </p:extLst>
          </p:nvPr>
        </p:nvGraphicFramePr>
        <p:xfrm>
          <a:off x="1132141" y="1009860"/>
          <a:ext cx="6879717" cy="2704047"/>
        </p:xfrm>
        <a:graphic>
          <a:graphicData uri="http://schemas.openxmlformats.org/drawingml/2006/table">
            <a:tbl>
              <a:tblPr firstRow="1" bandRow="1">
                <a:tableStyleId>{6E25E649-3F16-4E02-A733-19D2CDBF48F0}</a:tableStyleId>
              </a:tblPr>
              <a:tblGrid>
                <a:gridCol w="2293239">
                  <a:extLst>
                    <a:ext uri="{9D8B030D-6E8A-4147-A177-3AD203B41FA5}">
                      <a16:colId xmlns:a16="http://schemas.microsoft.com/office/drawing/2014/main" val="3852994938"/>
                    </a:ext>
                  </a:extLst>
                </a:gridCol>
                <a:gridCol w="2293239">
                  <a:extLst>
                    <a:ext uri="{9D8B030D-6E8A-4147-A177-3AD203B41FA5}">
                      <a16:colId xmlns:a16="http://schemas.microsoft.com/office/drawing/2014/main" val="1584516747"/>
                    </a:ext>
                  </a:extLst>
                </a:gridCol>
                <a:gridCol w="2293239">
                  <a:extLst>
                    <a:ext uri="{9D8B030D-6E8A-4147-A177-3AD203B41FA5}">
                      <a16:colId xmlns:a16="http://schemas.microsoft.com/office/drawing/2014/main" val="951402753"/>
                    </a:ext>
                  </a:extLst>
                </a:gridCol>
              </a:tblGrid>
              <a:tr h="509487">
                <a:tc>
                  <a:txBody>
                    <a:bodyPr/>
                    <a:lstStyle/>
                    <a:p>
                      <a:r>
                        <a:rPr lang="en-US" sz="1800" dirty="0"/>
                        <a:t>Modalities</a:t>
                      </a:r>
                    </a:p>
                  </a:txBody>
                  <a:tcPr>
                    <a:solidFill>
                      <a:srgbClr val="012169"/>
                    </a:solidFill>
                  </a:tcPr>
                </a:tc>
                <a:tc>
                  <a:txBody>
                    <a:bodyPr/>
                    <a:lstStyle/>
                    <a:p>
                      <a:r>
                        <a:rPr lang="en-US" sz="1800" dirty="0"/>
                        <a:t>Domains</a:t>
                      </a:r>
                    </a:p>
                  </a:txBody>
                  <a:tcPr>
                    <a:solidFill>
                      <a:srgbClr val="012169"/>
                    </a:solidFill>
                  </a:tcPr>
                </a:tc>
                <a:tc>
                  <a:txBody>
                    <a:bodyPr/>
                    <a:lstStyle/>
                    <a:p>
                      <a:r>
                        <a:rPr lang="en-US" sz="1800" dirty="0"/>
                        <a:t>Standards</a:t>
                      </a:r>
                    </a:p>
                  </a:txBody>
                  <a:tcPr>
                    <a:solidFill>
                      <a:srgbClr val="012169"/>
                    </a:solidFill>
                  </a:tcPr>
                </a:tc>
                <a:extLst>
                  <a:ext uri="{0D108BD9-81ED-4DB2-BD59-A6C34878D82A}">
                    <a16:rowId xmlns:a16="http://schemas.microsoft.com/office/drawing/2014/main" val="1595404576"/>
                  </a:ext>
                </a:extLst>
              </a:tr>
              <a:tr h="509487">
                <a:tc>
                  <a:txBody>
                    <a:bodyPr/>
                    <a:lstStyle/>
                    <a:p>
                      <a:r>
                        <a:rPr lang="en-US" sz="1800" dirty="0"/>
                        <a:t>Receptive</a:t>
                      </a:r>
                    </a:p>
                  </a:txBody>
                  <a:tcPr/>
                </a:tc>
                <a:tc>
                  <a:txBody>
                    <a:bodyPr/>
                    <a:lstStyle/>
                    <a:p>
                      <a:r>
                        <a:rPr lang="en-US" sz="1800" dirty="0"/>
                        <a:t>Listening and Reading</a:t>
                      </a:r>
                    </a:p>
                  </a:txBody>
                  <a:tcPr/>
                </a:tc>
                <a:tc>
                  <a:txBody>
                    <a:bodyPr/>
                    <a:lstStyle/>
                    <a:p>
                      <a:r>
                        <a:rPr lang="en-US" sz="1800" dirty="0"/>
                        <a:t>1, 8</a:t>
                      </a:r>
                    </a:p>
                  </a:txBody>
                  <a:tcPr/>
                </a:tc>
                <a:extLst>
                  <a:ext uri="{0D108BD9-81ED-4DB2-BD59-A6C34878D82A}">
                    <a16:rowId xmlns:a16="http://schemas.microsoft.com/office/drawing/2014/main" val="879703345"/>
                  </a:ext>
                </a:extLst>
              </a:tr>
              <a:tr h="509487">
                <a:tc>
                  <a:txBody>
                    <a:bodyPr/>
                    <a:lstStyle/>
                    <a:p>
                      <a:r>
                        <a:rPr lang="en-US" sz="1800" dirty="0"/>
                        <a:t>Productive</a:t>
                      </a:r>
                    </a:p>
                  </a:txBody>
                  <a:tcPr/>
                </a:tc>
                <a:tc>
                  <a:txBody>
                    <a:bodyPr/>
                    <a:lstStyle/>
                    <a:p>
                      <a:r>
                        <a:rPr lang="en-US" sz="1800" dirty="0"/>
                        <a:t>Speaking and Writing</a:t>
                      </a:r>
                    </a:p>
                  </a:txBody>
                  <a:tcPr/>
                </a:tc>
                <a:tc>
                  <a:txBody>
                    <a:bodyPr/>
                    <a:lstStyle/>
                    <a:p>
                      <a:r>
                        <a:rPr lang="en-US" sz="1800" dirty="0"/>
                        <a:t>3, 4, 7</a:t>
                      </a:r>
                    </a:p>
                  </a:txBody>
                  <a:tcPr/>
                </a:tc>
                <a:extLst>
                  <a:ext uri="{0D108BD9-81ED-4DB2-BD59-A6C34878D82A}">
                    <a16:rowId xmlns:a16="http://schemas.microsoft.com/office/drawing/2014/main" val="368632659"/>
                  </a:ext>
                </a:extLst>
              </a:tr>
              <a:tr h="711886">
                <a:tc>
                  <a:txBody>
                    <a:bodyPr/>
                    <a:lstStyle/>
                    <a:p>
                      <a:r>
                        <a:rPr lang="en-US" sz="1800" dirty="0"/>
                        <a:t>Interactive</a:t>
                      </a:r>
                    </a:p>
                  </a:txBody>
                  <a:tcPr/>
                </a:tc>
                <a:tc>
                  <a:txBody>
                    <a:bodyPr/>
                    <a:lstStyle/>
                    <a:p>
                      <a:r>
                        <a:rPr lang="en-US" sz="1800" dirty="0"/>
                        <a:t>Listening, Speaking, Reading, and Writing</a:t>
                      </a:r>
                    </a:p>
                  </a:txBody>
                  <a:tcPr/>
                </a:tc>
                <a:tc>
                  <a:txBody>
                    <a:bodyPr/>
                    <a:lstStyle/>
                    <a:p>
                      <a:r>
                        <a:rPr lang="en-US" sz="1800" dirty="0"/>
                        <a:t>2, 5, 6</a:t>
                      </a:r>
                    </a:p>
                  </a:txBody>
                  <a:tcPr/>
                </a:tc>
                <a:extLst>
                  <a:ext uri="{0D108BD9-81ED-4DB2-BD59-A6C34878D82A}">
                    <a16:rowId xmlns:a16="http://schemas.microsoft.com/office/drawing/2014/main" val="3648551804"/>
                  </a:ext>
                </a:extLst>
              </a:tr>
            </a:tbl>
          </a:graphicData>
        </a:graphic>
      </p:graphicFrame>
      <p:sp>
        <p:nvSpPr>
          <p:cNvPr id="8" name="TextBox 7">
            <a:extLst>
              <a:ext uri="{FF2B5EF4-FFF2-40B4-BE49-F238E27FC236}">
                <a16:creationId xmlns:a16="http://schemas.microsoft.com/office/drawing/2014/main" id="{CE221426-85F3-36F6-DE9F-205A05B18F02}"/>
              </a:ext>
            </a:extLst>
          </p:cNvPr>
          <p:cNvSpPr txBox="1"/>
          <p:nvPr/>
        </p:nvSpPr>
        <p:spPr>
          <a:xfrm>
            <a:off x="4800799" y="3969682"/>
            <a:ext cx="4054924" cy="923330"/>
          </a:xfrm>
          <a:prstGeom prst="rect">
            <a:avLst/>
          </a:prstGeom>
          <a:solidFill>
            <a:srgbClr val="BF0D3E"/>
          </a:solidFill>
        </p:spPr>
        <p:txBody>
          <a:bodyPr wrap="square" rtlCol="0">
            <a:spAutoFit/>
          </a:bodyPr>
          <a:lstStyle/>
          <a:p>
            <a:r>
              <a:rPr lang="en-US" sz="1800" dirty="0">
                <a:solidFill>
                  <a:schemeClr val="bg1"/>
                </a:solidFill>
              </a:rPr>
              <a:t>The Alt ELPA will report out by modalities. Why is that helpful for this group of students?</a:t>
            </a:r>
          </a:p>
        </p:txBody>
      </p:sp>
    </p:spTree>
    <p:extLst>
      <p:ext uri="{BB962C8B-B14F-4D97-AF65-F5344CB8AC3E}">
        <p14:creationId xmlns:p14="http://schemas.microsoft.com/office/powerpoint/2010/main" val="1720550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idx="4294967295"/>
          </p:nvPr>
        </p:nvSpPr>
        <p:spPr>
          <a:xfrm>
            <a:off x="1062789" y="184816"/>
            <a:ext cx="7018421"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accent4"/>
                </a:solidFill>
                <a:effectLst/>
                <a:uLnTx/>
                <a:uFillTx/>
                <a:latin typeface="Arial"/>
                <a:ea typeface="Arial"/>
                <a:cs typeface="Arial"/>
                <a:sym typeface="Arial"/>
              </a:rPr>
              <a:t>Receptive Modalities: Standards 1 and 8</a:t>
            </a:r>
          </a:p>
        </p:txBody>
      </p:sp>
      <p:sp>
        <p:nvSpPr>
          <p:cNvPr id="4" name="TextBox 3">
            <a:extLst>
              <a:ext uri="{FF2B5EF4-FFF2-40B4-BE49-F238E27FC236}">
                <a16:creationId xmlns:a16="http://schemas.microsoft.com/office/drawing/2014/main" id="{CFE80668-AF9D-5F7F-5807-78EEB6096120}"/>
              </a:ext>
            </a:extLst>
          </p:cNvPr>
          <p:cNvSpPr txBox="1"/>
          <p:nvPr/>
        </p:nvSpPr>
        <p:spPr>
          <a:xfrm>
            <a:off x="561475" y="1138990"/>
            <a:ext cx="7924799" cy="3554819"/>
          </a:xfrm>
          <a:prstGeom prst="rect">
            <a:avLst/>
          </a:prstGeom>
          <a:noFill/>
        </p:spPr>
        <p:txBody>
          <a:bodyPr wrap="square" rtlCol="0">
            <a:spAutoFit/>
          </a:bodyPr>
          <a:lstStyle/>
          <a:p>
            <a:pPr lvl="0">
              <a:spcBef>
                <a:spcPts val="600"/>
              </a:spcBef>
            </a:pPr>
            <a:r>
              <a:rPr lang="en-US" sz="2000" b="0" i="0" baseline="0" dirty="0">
                <a:solidFill>
                  <a:schemeClr val="tx1"/>
                </a:solidFill>
              </a:rPr>
              <a:t>This mode refers to the learner as a reader or listener/viewer working with “text” whose author or deliverer is not present or accessible.</a:t>
            </a:r>
          </a:p>
          <a:p>
            <a:pPr lvl="0">
              <a:spcBef>
                <a:spcPts val="600"/>
              </a:spcBef>
            </a:pPr>
            <a:endParaRPr lang="en-US" sz="2000" dirty="0">
              <a:solidFill>
                <a:schemeClr val="tx1"/>
              </a:solidFill>
            </a:endParaRPr>
          </a:p>
          <a:p>
            <a:pPr lvl="0">
              <a:spcBef>
                <a:spcPct val="0"/>
              </a:spcBef>
            </a:pPr>
            <a:r>
              <a:rPr lang="en-US" sz="2000" b="0" i="0" baseline="0" dirty="0">
                <a:solidFill>
                  <a:schemeClr val="tx1"/>
                </a:solidFill>
              </a:rPr>
              <a:t>It presumes that the interaction is with authentic written or oral documents where language input is meaningful and content laden.</a:t>
            </a:r>
          </a:p>
          <a:p>
            <a:pPr lvl="0">
              <a:spcBef>
                <a:spcPct val="0"/>
              </a:spcBef>
            </a:pPr>
            <a:r>
              <a:rPr lang="en-US" sz="2000" dirty="0">
                <a:solidFill>
                  <a:schemeClr val="tx1"/>
                </a:solidFill>
              </a:rPr>
              <a:t> </a:t>
            </a:r>
          </a:p>
          <a:p>
            <a:pPr lvl="0">
              <a:spcBef>
                <a:spcPct val="0"/>
              </a:spcBef>
            </a:pPr>
            <a:r>
              <a:rPr lang="en-US" sz="2000" b="0" i="0" baseline="0" dirty="0">
                <a:solidFill>
                  <a:schemeClr val="tx1"/>
                </a:solidFill>
              </a:rPr>
              <a:t>The learner brings background knowledge, experience, and appropriate interpretive strategies to the task to promote understanding of language and content to develop a personal reaction.</a:t>
            </a:r>
            <a:r>
              <a:rPr lang="en-US" sz="2000" dirty="0">
                <a:solidFill>
                  <a:schemeClr val="tx1"/>
                </a:solidFill>
              </a:rPr>
              <a:t> </a:t>
            </a:r>
          </a:p>
        </p:txBody>
      </p:sp>
    </p:spTree>
    <p:extLst>
      <p:ext uri="{BB962C8B-B14F-4D97-AF65-F5344CB8AC3E}">
        <p14:creationId xmlns:p14="http://schemas.microsoft.com/office/powerpoint/2010/main" val="3968040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idx="4294967295"/>
          </p:nvPr>
        </p:nvSpPr>
        <p:spPr>
          <a:xfrm>
            <a:off x="629653" y="188081"/>
            <a:ext cx="7788441"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accent4"/>
                </a:solidFill>
                <a:effectLst/>
                <a:uLnTx/>
                <a:uFillTx/>
                <a:latin typeface="Arial"/>
                <a:ea typeface="Arial"/>
                <a:cs typeface="Arial"/>
                <a:sym typeface="Arial"/>
              </a:rPr>
              <a:t>Productive Modalities: Standards 3, 4, and 7</a:t>
            </a:r>
          </a:p>
        </p:txBody>
      </p:sp>
      <p:sp>
        <p:nvSpPr>
          <p:cNvPr id="4" name="TextBox 3">
            <a:extLst>
              <a:ext uri="{FF2B5EF4-FFF2-40B4-BE49-F238E27FC236}">
                <a16:creationId xmlns:a16="http://schemas.microsoft.com/office/drawing/2014/main" id="{CFE80668-AF9D-5F7F-5807-78EEB6096120}"/>
              </a:ext>
            </a:extLst>
          </p:cNvPr>
          <p:cNvSpPr txBox="1"/>
          <p:nvPr/>
        </p:nvSpPr>
        <p:spPr>
          <a:xfrm>
            <a:off x="561475" y="1138990"/>
            <a:ext cx="7924799" cy="2862322"/>
          </a:xfrm>
          <a:prstGeom prst="rect">
            <a:avLst/>
          </a:prstGeom>
          <a:noFill/>
        </p:spPr>
        <p:txBody>
          <a:bodyPr wrap="square" rtlCol="0">
            <a:spAutoFit/>
          </a:bodyPr>
          <a:lstStyle/>
          <a:p>
            <a:pPr lvl="0"/>
            <a:r>
              <a:rPr lang="en-US" sz="2000" b="0" i="0" baseline="0" dirty="0">
                <a:solidFill>
                  <a:schemeClr val="tx1"/>
                </a:solidFill>
              </a:rPr>
              <a:t>This mode places the learner as speaker and writer for a </a:t>
            </a:r>
            <a:r>
              <a:rPr lang="en-US" sz="2000" dirty="0">
                <a:solidFill>
                  <a:schemeClr val="tx1"/>
                </a:solidFill>
              </a:rPr>
              <a:t>“distant” audience, one with whom interaction is not possible or limited.</a:t>
            </a:r>
          </a:p>
          <a:p>
            <a:pPr lvl="0"/>
            <a:endParaRPr lang="en-US" sz="2000" dirty="0">
              <a:solidFill>
                <a:schemeClr val="tx1"/>
              </a:solidFill>
            </a:endParaRPr>
          </a:p>
          <a:p>
            <a:pPr lvl="0"/>
            <a:r>
              <a:rPr lang="en-US" sz="2000" b="0" i="0" baseline="0" dirty="0">
                <a:solidFill>
                  <a:schemeClr val="tx1"/>
                </a:solidFill>
              </a:rPr>
              <a:t>The communication is set for a specified audience,</a:t>
            </a:r>
            <a:r>
              <a:rPr lang="en-US" sz="2000" dirty="0">
                <a:solidFill>
                  <a:schemeClr val="tx1"/>
                </a:solidFill>
              </a:rPr>
              <a:t> </a:t>
            </a:r>
            <a:r>
              <a:rPr lang="en-US" sz="2000" b="0" i="0" baseline="0" dirty="0">
                <a:solidFill>
                  <a:schemeClr val="tx1"/>
                </a:solidFill>
              </a:rPr>
              <a:t>has purpose, and generally abides by rules of genre or style.</a:t>
            </a:r>
            <a:r>
              <a:rPr lang="en-US" sz="2000" dirty="0">
                <a:solidFill>
                  <a:schemeClr val="tx1"/>
                </a:solidFill>
              </a:rPr>
              <a:t> </a:t>
            </a:r>
          </a:p>
          <a:p>
            <a:pPr lvl="0"/>
            <a:endParaRPr lang="en-US" sz="2000" dirty="0">
              <a:solidFill>
                <a:schemeClr val="tx1"/>
              </a:solidFill>
            </a:endParaRPr>
          </a:p>
          <a:p>
            <a:pPr lvl="0"/>
            <a:r>
              <a:rPr lang="en-US" sz="2000" b="0" i="0" baseline="0" dirty="0">
                <a:solidFill>
                  <a:schemeClr val="tx1"/>
                </a:solidFill>
              </a:rPr>
              <a:t>It is a planned or formalized speech act or written document, and the learner has an opportunity to draft, get feedback, and revise, before publication or broadcast.</a:t>
            </a:r>
            <a:endParaRPr lang="en-US" sz="2000" dirty="0">
              <a:solidFill>
                <a:schemeClr val="tx1"/>
              </a:solidFill>
            </a:endParaRPr>
          </a:p>
        </p:txBody>
      </p:sp>
    </p:spTree>
    <p:extLst>
      <p:ext uri="{BB962C8B-B14F-4D97-AF65-F5344CB8AC3E}">
        <p14:creationId xmlns:p14="http://schemas.microsoft.com/office/powerpoint/2010/main" val="2666961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idx="4294967295"/>
          </p:nvPr>
        </p:nvSpPr>
        <p:spPr>
          <a:xfrm>
            <a:off x="629653" y="188081"/>
            <a:ext cx="7788441"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accent4"/>
                </a:solidFill>
                <a:effectLst/>
                <a:uLnTx/>
                <a:uFillTx/>
                <a:latin typeface="Arial"/>
                <a:ea typeface="Arial"/>
                <a:cs typeface="Arial"/>
                <a:sym typeface="Arial"/>
              </a:rPr>
              <a:t>Interactive Modalities: Standards 2, 5, and 6</a:t>
            </a:r>
          </a:p>
        </p:txBody>
      </p:sp>
      <p:sp>
        <p:nvSpPr>
          <p:cNvPr id="4" name="TextBox 3">
            <a:extLst>
              <a:ext uri="{FF2B5EF4-FFF2-40B4-BE49-F238E27FC236}">
                <a16:creationId xmlns:a16="http://schemas.microsoft.com/office/drawing/2014/main" id="{CFE80668-AF9D-5F7F-5807-78EEB6096120}"/>
              </a:ext>
            </a:extLst>
          </p:cNvPr>
          <p:cNvSpPr txBox="1"/>
          <p:nvPr/>
        </p:nvSpPr>
        <p:spPr>
          <a:xfrm>
            <a:off x="561475" y="1138990"/>
            <a:ext cx="7924799" cy="1631216"/>
          </a:xfrm>
          <a:prstGeom prst="rect">
            <a:avLst/>
          </a:prstGeom>
          <a:noFill/>
        </p:spPr>
        <p:txBody>
          <a:bodyPr wrap="square" rtlCol="0">
            <a:spAutoFit/>
          </a:bodyPr>
          <a:lstStyle/>
          <a:p>
            <a:pPr lvl="0"/>
            <a:r>
              <a:rPr lang="en-US" sz="2000" dirty="0">
                <a:solidFill>
                  <a:schemeClr val="tx1"/>
                </a:solidFill>
              </a:rPr>
              <a:t>This mode refers to the learner as a speaker/listener, where negotiation of meaning may be observed. </a:t>
            </a:r>
          </a:p>
          <a:p>
            <a:pPr lvl="0"/>
            <a:endParaRPr lang="en-US" sz="2000" dirty="0">
              <a:solidFill>
                <a:schemeClr val="tx1"/>
              </a:solidFill>
            </a:endParaRPr>
          </a:p>
          <a:p>
            <a:pPr lvl="0"/>
            <a:r>
              <a:rPr lang="en-US" sz="2000" dirty="0">
                <a:solidFill>
                  <a:schemeClr val="tx1"/>
                </a:solidFill>
              </a:rPr>
              <a:t>The exchange will provide evidence of awareness of the socio-cultural aspects of communication as language proficiency develops.</a:t>
            </a:r>
          </a:p>
        </p:txBody>
      </p:sp>
      <p:sp>
        <p:nvSpPr>
          <p:cNvPr id="5" name="TextBox 4">
            <a:extLst>
              <a:ext uri="{FF2B5EF4-FFF2-40B4-BE49-F238E27FC236}">
                <a16:creationId xmlns:a16="http://schemas.microsoft.com/office/drawing/2014/main" id="{9C1CD8EA-DCD7-94B1-4AAD-FD6A5996C4C9}"/>
              </a:ext>
            </a:extLst>
          </p:cNvPr>
          <p:cNvSpPr txBox="1"/>
          <p:nvPr/>
        </p:nvSpPr>
        <p:spPr>
          <a:xfrm>
            <a:off x="5966625" y="3667500"/>
            <a:ext cx="2889260" cy="1200329"/>
          </a:xfrm>
          <a:prstGeom prst="rect">
            <a:avLst/>
          </a:prstGeom>
          <a:solidFill>
            <a:srgbClr val="BF0D3E"/>
          </a:solidFill>
        </p:spPr>
        <p:txBody>
          <a:bodyPr wrap="square" rtlCol="0">
            <a:spAutoFit/>
          </a:bodyPr>
          <a:lstStyle/>
          <a:p>
            <a:r>
              <a:rPr lang="en-US" sz="1800" dirty="0">
                <a:solidFill>
                  <a:schemeClr val="bg1"/>
                </a:solidFill>
              </a:rPr>
              <a:t>How does the modality organization of the standards inform curricular planning?</a:t>
            </a:r>
          </a:p>
        </p:txBody>
      </p:sp>
    </p:spTree>
    <p:extLst>
      <p:ext uri="{BB962C8B-B14F-4D97-AF65-F5344CB8AC3E}">
        <p14:creationId xmlns:p14="http://schemas.microsoft.com/office/powerpoint/2010/main" val="1473539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idx="4294967295"/>
          </p:nvPr>
        </p:nvSpPr>
        <p:spPr>
          <a:xfrm>
            <a:off x="2417345" y="155997"/>
            <a:ext cx="4309310"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accent4"/>
                </a:solidFill>
                <a:effectLst/>
                <a:uLnTx/>
                <a:uFillTx/>
                <a:latin typeface="Arial"/>
                <a:ea typeface="Arial"/>
                <a:cs typeface="Arial"/>
                <a:sym typeface="Arial"/>
              </a:rPr>
              <a:t>Proficiency Descriptors</a:t>
            </a:r>
          </a:p>
        </p:txBody>
      </p:sp>
      <p:sp>
        <p:nvSpPr>
          <p:cNvPr id="4" name="TextBox 3">
            <a:extLst>
              <a:ext uri="{FF2B5EF4-FFF2-40B4-BE49-F238E27FC236}">
                <a16:creationId xmlns:a16="http://schemas.microsoft.com/office/drawing/2014/main" id="{CFE80668-AF9D-5F7F-5807-78EEB6096120}"/>
              </a:ext>
            </a:extLst>
          </p:cNvPr>
          <p:cNvSpPr txBox="1"/>
          <p:nvPr/>
        </p:nvSpPr>
        <p:spPr>
          <a:xfrm>
            <a:off x="561475" y="1138990"/>
            <a:ext cx="7924799" cy="3477875"/>
          </a:xfrm>
          <a:prstGeom prst="rect">
            <a:avLst/>
          </a:prstGeom>
          <a:noFill/>
        </p:spPr>
        <p:txBody>
          <a:bodyPr wrap="square" rtlCol="0">
            <a:spAutoFit/>
          </a:bodyPr>
          <a:lstStyle/>
          <a:p>
            <a:pPr lvl="0"/>
            <a:r>
              <a:rPr lang="en-US" sz="2000" dirty="0">
                <a:solidFill>
                  <a:schemeClr val="tx1"/>
                </a:solidFill>
              </a:rPr>
              <a:t>The ten standards are common across every grade level/grade band.</a:t>
            </a:r>
            <a:br>
              <a:rPr lang="en-US" sz="2000" dirty="0">
                <a:solidFill>
                  <a:schemeClr val="tx1"/>
                </a:solidFill>
              </a:rPr>
            </a:br>
            <a:endParaRPr lang="en-US" sz="2000" dirty="0">
              <a:solidFill>
                <a:schemeClr val="tx1"/>
              </a:solidFill>
            </a:endParaRPr>
          </a:p>
          <a:p>
            <a:r>
              <a:rPr lang="en-US" sz="2000" dirty="0">
                <a:solidFill>
                  <a:schemeClr val="tx1"/>
                </a:solidFill>
              </a:rPr>
              <a:t>Additional details about language are provided in the proficiency descriptors (low, mid, high) for each standard and grade level/grade band.</a:t>
            </a:r>
          </a:p>
          <a:p>
            <a:endParaRPr lang="en-US" sz="2000" dirty="0">
              <a:solidFill>
                <a:schemeClr val="tx1"/>
              </a:solidFill>
            </a:endParaRPr>
          </a:p>
          <a:p>
            <a:r>
              <a:rPr lang="en-US" sz="2000" dirty="0">
                <a:solidFill>
                  <a:schemeClr val="tx1"/>
                </a:solidFill>
              </a:rPr>
              <a:t>The proficiency descriptors articulate the English language proficiency knowledge, skills, and abilities expected of students at each level (low, mid, high) for a given standard and grade/grade band.</a:t>
            </a:r>
          </a:p>
        </p:txBody>
      </p:sp>
    </p:spTree>
    <p:extLst>
      <p:ext uri="{BB962C8B-B14F-4D97-AF65-F5344CB8AC3E}">
        <p14:creationId xmlns:p14="http://schemas.microsoft.com/office/powerpoint/2010/main" val="1469884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idx="4294967295"/>
          </p:nvPr>
        </p:nvSpPr>
        <p:spPr>
          <a:xfrm>
            <a:off x="119622" y="184883"/>
            <a:ext cx="836665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accent4"/>
                </a:solidFill>
                <a:effectLst/>
                <a:uLnTx/>
                <a:uFillTx/>
                <a:latin typeface="Arial"/>
                <a:ea typeface="Arial"/>
                <a:cs typeface="Arial"/>
                <a:sym typeface="Arial"/>
              </a:rPr>
              <a:t>Proficiency Descriptors Level Examples</a:t>
            </a:r>
          </a:p>
        </p:txBody>
      </p:sp>
      <p:pic>
        <p:nvPicPr>
          <p:cNvPr id="5" name="Picture 4" descr="Screen shot showing the layout of the standards. There are two columns and three rows. The columns show the PLDs and Examples. The rows show the low, mid, and high levels.">
            <a:extLst>
              <a:ext uri="{FF2B5EF4-FFF2-40B4-BE49-F238E27FC236}">
                <a16:creationId xmlns:a16="http://schemas.microsoft.com/office/drawing/2014/main" id="{A35F39E7-5368-4503-29C0-4CD57CCA10AB}"/>
              </a:ext>
            </a:extLst>
          </p:cNvPr>
          <p:cNvPicPr>
            <a:picLocks noChangeAspect="1"/>
          </p:cNvPicPr>
          <p:nvPr/>
        </p:nvPicPr>
        <p:blipFill>
          <a:blip r:embed="rId3"/>
          <a:stretch>
            <a:fillRect/>
          </a:stretch>
        </p:blipFill>
        <p:spPr>
          <a:xfrm>
            <a:off x="3144981" y="869403"/>
            <a:ext cx="3053069" cy="4089214"/>
          </a:xfrm>
          <a:prstGeom prst="rect">
            <a:avLst/>
          </a:prstGeom>
        </p:spPr>
      </p:pic>
      <p:sp>
        <p:nvSpPr>
          <p:cNvPr id="6" name="Arrow: Right 5" descr="Arrow pointing to the low row">
            <a:extLst>
              <a:ext uri="{FF2B5EF4-FFF2-40B4-BE49-F238E27FC236}">
                <a16:creationId xmlns:a16="http://schemas.microsoft.com/office/drawing/2014/main" id="{CB2E09A0-AD6A-81B1-F1EC-A6418139C2D1}"/>
              </a:ext>
            </a:extLst>
          </p:cNvPr>
          <p:cNvSpPr/>
          <p:nvPr/>
        </p:nvSpPr>
        <p:spPr>
          <a:xfrm>
            <a:off x="1699846" y="1551709"/>
            <a:ext cx="1320445" cy="699122"/>
          </a:xfrm>
          <a:prstGeom prst="rightArrow">
            <a:avLst/>
          </a:prstGeom>
          <a:solidFill>
            <a:srgbClr val="BF0D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E8AD594-6D71-ED7A-8CCE-735F6721E3FE}"/>
              </a:ext>
            </a:extLst>
          </p:cNvPr>
          <p:cNvSpPr txBox="1"/>
          <p:nvPr/>
        </p:nvSpPr>
        <p:spPr>
          <a:xfrm>
            <a:off x="1715833" y="1724781"/>
            <a:ext cx="1148862" cy="307777"/>
          </a:xfrm>
          <a:prstGeom prst="rect">
            <a:avLst/>
          </a:prstGeom>
          <a:noFill/>
        </p:spPr>
        <p:txBody>
          <a:bodyPr wrap="square" rtlCol="0">
            <a:spAutoFit/>
          </a:bodyPr>
          <a:lstStyle/>
          <a:p>
            <a:r>
              <a:rPr lang="en-US" b="1" dirty="0">
                <a:solidFill>
                  <a:srgbClr val="FCAF17"/>
                </a:solidFill>
              </a:rPr>
              <a:t>Low</a:t>
            </a:r>
          </a:p>
        </p:txBody>
      </p:sp>
      <p:sp>
        <p:nvSpPr>
          <p:cNvPr id="8" name="Arrow: Right 7" descr="Arrow pointing to the mid row">
            <a:extLst>
              <a:ext uri="{FF2B5EF4-FFF2-40B4-BE49-F238E27FC236}">
                <a16:creationId xmlns:a16="http://schemas.microsoft.com/office/drawing/2014/main" id="{B71A6D1E-393F-30A0-137F-F8C4BECCD62A}"/>
              </a:ext>
            </a:extLst>
          </p:cNvPr>
          <p:cNvSpPr/>
          <p:nvPr/>
        </p:nvSpPr>
        <p:spPr>
          <a:xfrm>
            <a:off x="1715833" y="2543109"/>
            <a:ext cx="1320445" cy="699122"/>
          </a:xfrm>
          <a:prstGeom prst="rightArrow">
            <a:avLst/>
          </a:prstGeom>
          <a:solidFill>
            <a:srgbClr val="BF0D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descr="Arrow pointing to the high row">
            <a:extLst>
              <a:ext uri="{FF2B5EF4-FFF2-40B4-BE49-F238E27FC236}">
                <a16:creationId xmlns:a16="http://schemas.microsoft.com/office/drawing/2014/main" id="{9802CEB7-23A0-A5FB-450A-D2A62E78FA5E}"/>
              </a:ext>
            </a:extLst>
          </p:cNvPr>
          <p:cNvSpPr/>
          <p:nvPr/>
        </p:nvSpPr>
        <p:spPr>
          <a:xfrm>
            <a:off x="1715833" y="3867564"/>
            <a:ext cx="1320445" cy="699122"/>
          </a:xfrm>
          <a:prstGeom prst="rightArrow">
            <a:avLst/>
          </a:prstGeom>
          <a:solidFill>
            <a:srgbClr val="BF0D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FCAF17"/>
                </a:solidFill>
              </a:rPr>
              <a:t>High</a:t>
            </a:r>
          </a:p>
        </p:txBody>
      </p:sp>
      <p:sp>
        <p:nvSpPr>
          <p:cNvPr id="11" name="TextBox 10">
            <a:extLst>
              <a:ext uri="{FF2B5EF4-FFF2-40B4-BE49-F238E27FC236}">
                <a16:creationId xmlns:a16="http://schemas.microsoft.com/office/drawing/2014/main" id="{0D9280C4-F128-5A94-E996-83B512C6E22B}"/>
              </a:ext>
            </a:extLst>
          </p:cNvPr>
          <p:cNvSpPr txBox="1"/>
          <p:nvPr/>
        </p:nvSpPr>
        <p:spPr>
          <a:xfrm>
            <a:off x="1743543" y="2738781"/>
            <a:ext cx="820616" cy="307777"/>
          </a:xfrm>
          <a:prstGeom prst="rect">
            <a:avLst/>
          </a:prstGeom>
          <a:noFill/>
        </p:spPr>
        <p:txBody>
          <a:bodyPr wrap="square" rtlCol="0">
            <a:spAutoFit/>
          </a:bodyPr>
          <a:lstStyle/>
          <a:p>
            <a:r>
              <a:rPr lang="en-US" b="1" dirty="0">
                <a:solidFill>
                  <a:srgbClr val="FCAF17"/>
                </a:solidFill>
              </a:rPr>
              <a:t>Mid</a:t>
            </a:r>
          </a:p>
        </p:txBody>
      </p:sp>
      <p:sp>
        <p:nvSpPr>
          <p:cNvPr id="12" name="Arrow: Down 11" descr="Arrow pointing to the PLD column">
            <a:extLst>
              <a:ext uri="{FF2B5EF4-FFF2-40B4-BE49-F238E27FC236}">
                <a16:creationId xmlns:a16="http://schemas.microsoft.com/office/drawing/2014/main" id="{6D337DC4-1A08-D7C6-30F9-2544C051FA34}"/>
              </a:ext>
            </a:extLst>
          </p:cNvPr>
          <p:cNvSpPr/>
          <p:nvPr/>
        </p:nvSpPr>
        <p:spPr>
          <a:xfrm rot="6997932">
            <a:off x="4337538" y="4162747"/>
            <a:ext cx="468923" cy="807876"/>
          </a:xfrm>
          <a:prstGeom prst="downArrow">
            <a:avLst/>
          </a:prstGeom>
          <a:solidFill>
            <a:srgbClr val="BF0D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034299D-3521-67D8-BED8-35508719D36F}"/>
              </a:ext>
            </a:extLst>
          </p:cNvPr>
          <p:cNvSpPr txBox="1"/>
          <p:nvPr/>
        </p:nvSpPr>
        <p:spPr>
          <a:xfrm rot="1683932">
            <a:off x="4303899" y="4436764"/>
            <a:ext cx="735233" cy="307777"/>
          </a:xfrm>
          <a:prstGeom prst="rect">
            <a:avLst/>
          </a:prstGeom>
          <a:noFill/>
        </p:spPr>
        <p:txBody>
          <a:bodyPr wrap="square" rtlCol="0">
            <a:spAutoFit/>
          </a:bodyPr>
          <a:lstStyle/>
          <a:p>
            <a:r>
              <a:rPr lang="en-US" b="1" dirty="0">
                <a:solidFill>
                  <a:srgbClr val="FCAF17"/>
                </a:solidFill>
              </a:rPr>
              <a:t>PLDs</a:t>
            </a:r>
          </a:p>
        </p:txBody>
      </p:sp>
      <p:sp>
        <p:nvSpPr>
          <p:cNvPr id="14" name="Arrow: Down 13" descr="Arrow pointing to the examples column">
            <a:extLst>
              <a:ext uri="{FF2B5EF4-FFF2-40B4-BE49-F238E27FC236}">
                <a16:creationId xmlns:a16="http://schemas.microsoft.com/office/drawing/2014/main" id="{7D05EE1C-8825-1A7D-6F87-DC71E2DD0690}"/>
              </a:ext>
            </a:extLst>
          </p:cNvPr>
          <p:cNvSpPr/>
          <p:nvPr/>
        </p:nvSpPr>
        <p:spPr>
          <a:xfrm rot="5400000">
            <a:off x="7320079" y="1957574"/>
            <a:ext cx="818486" cy="1750831"/>
          </a:xfrm>
          <a:prstGeom prst="downArrow">
            <a:avLst/>
          </a:prstGeom>
          <a:solidFill>
            <a:srgbClr val="BF0D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238EC0D1-A104-F357-3146-DA16E6DEAB1B}"/>
              </a:ext>
            </a:extLst>
          </p:cNvPr>
          <p:cNvSpPr txBox="1"/>
          <p:nvPr/>
        </p:nvSpPr>
        <p:spPr>
          <a:xfrm>
            <a:off x="7221415" y="2682730"/>
            <a:ext cx="1264859" cy="307777"/>
          </a:xfrm>
          <a:prstGeom prst="rect">
            <a:avLst/>
          </a:prstGeom>
          <a:noFill/>
        </p:spPr>
        <p:txBody>
          <a:bodyPr wrap="square" rtlCol="0">
            <a:spAutoFit/>
          </a:bodyPr>
          <a:lstStyle/>
          <a:p>
            <a:r>
              <a:rPr lang="en-US" b="1" dirty="0">
                <a:solidFill>
                  <a:srgbClr val="FCAF17"/>
                </a:solidFill>
              </a:rPr>
              <a:t>Examples</a:t>
            </a:r>
          </a:p>
        </p:txBody>
      </p:sp>
    </p:spTree>
    <p:extLst>
      <p:ext uri="{BB962C8B-B14F-4D97-AF65-F5344CB8AC3E}">
        <p14:creationId xmlns:p14="http://schemas.microsoft.com/office/powerpoint/2010/main" val="3500568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idx="4294967295"/>
          </p:nvPr>
        </p:nvSpPr>
        <p:spPr>
          <a:xfrm>
            <a:off x="1604211" y="164019"/>
            <a:ext cx="5935578"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accent4"/>
                </a:solidFill>
                <a:effectLst/>
                <a:uLnTx/>
                <a:uFillTx/>
                <a:latin typeface="Arial"/>
                <a:ea typeface="Arial"/>
                <a:cs typeface="Arial"/>
                <a:sym typeface="Arial"/>
              </a:rPr>
              <a:t>Compare-Standard 5 (Interactive)</a:t>
            </a:r>
          </a:p>
        </p:txBody>
      </p:sp>
      <p:sp>
        <p:nvSpPr>
          <p:cNvPr id="4" name="TextBox 3">
            <a:extLst>
              <a:ext uri="{FF2B5EF4-FFF2-40B4-BE49-F238E27FC236}">
                <a16:creationId xmlns:a16="http://schemas.microsoft.com/office/drawing/2014/main" id="{CFE80668-AF9D-5F7F-5807-78EEB6096120}"/>
              </a:ext>
            </a:extLst>
          </p:cNvPr>
          <p:cNvSpPr txBox="1"/>
          <p:nvPr/>
        </p:nvSpPr>
        <p:spPr>
          <a:xfrm>
            <a:off x="609600" y="875527"/>
            <a:ext cx="7924799" cy="923330"/>
          </a:xfrm>
          <a:prstGeom prst="rect">
            <a:avLst/>
          </a:prstGeom>
          <a:noFill/>
        </p:spPr>
        <p:txBody>
          <a:bodyPr wrap="square" rtlCol="0">
            <a:spAutoFit/>
          </a:bodyPr>
          <a:lstStyle/>
          <a:p>
            <a:pPr lvl="0"/>
            <a:r>
              <a:rPr lang="en-US" sz="1800" b="0" i="0" baseline="0" dirty="0">
                <a:solidFill>
                  <a:schemeClr val="tx1"/>
                </a:solidFill>
              </a:rPr>
              <a:t>An English learner with significant cognitive disabilities can conduct research and evaluate and communicate findings to answer questions or solve problems. </a:t>
            </a:r>
            <a:endParaRPr lang="en-US" sz="1800" dirty="0">
              <a:solidFill>
                <a:schemeClr val="tx1"/>
              </a:solidFill>
            </a:endParaRPr>
          </a:p>
        </p:txBody>
      </p:sp>
      <p:sp>
        <p:nvSpPr>
          <p:cNvPr id="5" name="TextBox 4">
            <a:extLst>
              <a:ext uri="{FF2B5EF4-FFF2-40B4-BE49-F238E27FC236}">
                <a16:creationId xmlns:a16="http://schemas.microsoft.com/office/drawing/2014/main" id="{4FABDC76-5749-EC3E-33B4-51AF807FDB71}"/>
              </a:ext>
            </a:extLst>
          </p:cNvPr>
          <p:cNvSpPr txBox="1"/>
          <p:nvPr/>
        </p:nvSpPr>
        <p:spPr>
          <a:xfrm>
            <a:off x="195160" y="1929988"/>
            <a:ext cx="2549076" cy="2585323"/>
          </a:xfrm>
          <a:prstGeom prst="rect">
            <a:avLst/>
          </a:prstGeom>
          <a:noFill/>
        </p:spPr>
        <p:txBody>
          <a:bodyPr wrap="square" rtlCol="0">
            <a:spAutoFit/>
          </a:bodyPr>
          <a:lstStyle/>
          <a:p>
            <a:r>
              <a:rPr lang="en-US" sz="1800" dirty="0">
                <a:solidFill>
                  <a:schemeClr val="tx1"/>
                </a:solidFill>
              </a:rPr>
              <a:t>Kindergarten/Mid</a:t>
            </a:r>
          </a:p>
          <a:p>
            <a:r>
              <a:rPr lang="en-US" sz="1800" dirty="0">
                <a:solidFill>
                  <a:schemeClr val="tx1"/>
                </a:solidFill>
              </a:rPr>
              <a:t>With prompting and support:</a:t>
            </a:r>
          </a:p>
          <a:p>
            <a:pPr marL="285750" indent="-285750">
              <a:buFont typeface="Arial" panose="020B0604020202020204" pitchFamily="34" charset="0"/>
              <a:buChar char="•"/>
            </a:pPr>
            <a:r>
              <a:rPr lang="en-US" sz="1800" dirty="0">
                <a:solidFill>
                  <a:schemeClr val="tx1"/>
                </a:solidFill>
              </a:rPr>
              <a:t>recall information from experience or from a provided source to answer a question showing developing control.</a:t>
            </a:r>
          </a:p>
        </p:txBody>
      </p:sp>
      <p:sp>
        <p:nvSpPr>
          <p:cNvPr id="8" name="TextBox 7">
            <a:extLst>
              <a:ext uri="{FF2B5EF4-FFF2-40B4-BE49-F238E27FC236}">
                <a16:creationId xmlns:a16="http://schemas.microsoft.com/office/drawing/2014/main" id="{5AC27947-70C1-8A39-50B6-5A9925BEC041}"/>
              </a:ext>
            </a:extLst>
          </p:cNvPr>
          <p:cNvSpPr txBox="1"/>
          <p:nvPr/>
        </p:nvSpPr>
        <p:spPr>
          <a:xfrm>
            <a:off x="2829272" y="1906623"/>
            <a:ext cx="4249923" cy="2585323"/>
          </a:xfrm>
          <a:prstGeom prst="rect">
            <a:avLst/>
          </a:prstGeom>
          <a:noFill/>
        </p:spPr>
        <p:txBody>
          <a:bodyPr wrap="square">
            <a:spAutoFit/>
          </a:bodyPr>
          <a:lstStyle/>
          <a:p>
            <a:r>
              <a:rPr lang="en-US" sz="1800" dirty="0">
                <a:solidFill>
                  <a:schemeClr val="tx1"/>
                </a:solidFill>
              </a:rPr>
              <a:t>Middle School/Mid</a:t>
            </a:r>
          </a:p>
          <a:p>
            <a:r>
              <a:rPr lang="en-US" sz="1800" dirty="0">
                <a:solidFill>
                  <a:schemeClr val="tx1"/>
                </a:solidFill>
              </a:rPr>
              <a:t>With prompting and support:</a:t>
            </a:r>
          </a:p>
          <a:p>
            <a:r>
              <a:rPr lang="en-US" sz="1800" dirty="0">
                <a:solidFill>
                  <a:schemeClr val="tx1"/>
                </a:solidFill>
              </a:rPr>
              <a:t> • gather information from some provided sources.</a:t>
            </a:r>
          </a:p>
          <a:p>
            <a:r>
              <a:rPr lang="en-US" sz="1800" dirty="0">
                <a:solidFill>
                  <a:schemeClr val="tx1"/>
                </a:solidFill>
              </a:rPr>
              <a:t> • record some information from provided sources.</a:t>
            </a:r>
          </a:p>
          <a:p>
            <a:r>
              <a:rPr lang="en-US" sz="1800" dirty="0">
                <a:solidFill>
                  <a:schemeClr val="tx1"/>
                </a:solidFill>
              </a:rPr>
              <a:t> • retell information, using labeled illustrations, diagrams, or other graphics, as appropriate.</a:t>
            </a:r>
          </a:p>
        </p:txBody>
      </p:sp>
      <p:sp>
        <p:nvSpPr>
          <p:cNvPr id="9" name="TextBox 8">
            <a:extLst>
              <a:ext uri="{FF2B5EF4-FFF2-40B4-BE49-F238E27FC236}">
                <a16:creationId xmlns:a16="http://schemas.microsoft.com/office/drawing/2014/main" id="{39C2F159-FE25-706F-7324-DB611B17FB57}"/>
              </a:ext>
            </a:extLst>
          </p:cNvPr>
          <p:cNvSpPr txBox="1"/>
          <p:nvPr/>
        </p:nvSpPr>
        <p:spPr>
          <a:xfrm>
            <a:off x="6314729" y="3902263"/>
            <a:ext cx="2712500" cy="1077218"/>
          </a:xfrm>
          <a:prstGeom prst="rect">
            <a:avLst/>
          </a:prstGeom>
          <a:solidFill>
            <a:srgbClr val="BF0D3E"/>
          </a:solidFill>
        </p:spPr>
        <p:txBody>
          <a:bodyPr wrap="square" rtlCol="0">
            <a:spAutoFit/>
          </a:bodyPr>
          <a:lstStyle/>
          <a:p>
            <a:r>
              <a:rPr lang="en-US" sz="1600" dirty="0">
                <a:solidFill>
                  <a:schemeClr val="bg1"/>
                </a:solidFill>
              </a:rPr>
              <a:t>What are some content-based activities that align with this standard for each grade level?</a:t>
            </a:r>
          </a:p>
        </p:txBody>
      </p:sp>
    </p:spTree>
    <p:extLst>
      <p:ext uri="{BB962C8B-B14F-4D97-AF65-F5344CB8AC3E}">
        <p14:creationId xmlns:p14="http://schemas.microsoft.com/office/powerpoint/2010/main" val="3256536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idx="4294967295"/>
          </p:nvPr>
        </p:nvSpPr>
        <p:spPr>
          <a:xfrm>
            <a:off x="3657600" y="184417"/>
            <a:ext cx="1698171"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accent4"/>
                </a:solidFill>
                <a:effectLst/>
                <a:uLnTx/>
                <a:uFillTx/>
                <a:latin typeface="Arial"/>
                <a:ea typeface="Arial"/>
                <a:cs typeface="Arial"/>
                <a:sym typeface="Arial"/>
              </a:rPr>
              <a:t>Purpose</a:t>
            </a:r>
          </a:p>
        </p:txBody>
      </p:sp>
      <p:sp>
        <p:nvSpPr>
          <p:cNvPr id="4" name="TextBox 3">
            <a:extLst>
              <a:ext uri="{FF2B5EF4-FFF2-40B4-BE49-F238E27FC236}">
                <a16:creationId xmlns:a16="http://schemas.microsoft.com/office/drawing/2014/main" id="{C99760EC-1CA5-4E14-B2DA-E72F7E7C7068}"/>
              </a:ext>
            </a:extLst>
          </p:cNvPr>
          <p:cNvSpPr txBox="1"/>
          <p:nvPr/>
        </p:nvSpPr>
        <p:spPr>
          <a:xfrm>
            <a:off x="279400" y="991240"/>
            <a:ext cx="8634080" cy="861774"/>
          </a:xfrm>
          <a:prstGeom prst="rect">
            <a:avLst/>
          </a:prstGeom>
          <a:noFill/>
        </p:spPr>
        <p:txBody>
          <a:bodyPr wrap="square" rtlCol="0">
            <a:spAutoFit/>
          </a:bodyPr>
          <a:lstStyle/>
          <a:p>
            <a:r>
              <a:rPr lang="en-US" sz="1800" dirty="0"/>
              <a:t>The purpose of state assessments is to provide an opportunity for students to show what they know and can do in relation to grade level standards.</a:t>
            </a:r>
          </a:p>
          <a:p>
            <a:endParaRPr lang="en-US" dirty="0"/>
          </a:p>
        </p:txBody>
      </p:sp>
      <p:sp>
        <p:nvSpPr>
          <p:cNvPr id="5" name="TextBox 4">
            <a:extLst>
              <a:ext uri="{FF2B5EF4-FFF2-40B4-BE49-F238E27FC236}">
                <a16:creationId xmlns:a16="http://schemas.microsoft.com/office/drawing/2014/main" id="{E74BD96B-1068-4FB0-A94A-892D90045A02}"/>
              </a:ext>
            </a:extLst>
          </p:cNvPr>
          <p:cNvSpPr txBox="1"/>
          <p:nvPr/>
        </p:nvSpPr>
        <p:spPr>
          <a:xfrm>
            <a:off x="230520" y="1675119"/>
            <a:ext cx="3580760" cy="3847207"/>
          </a:xfrm>
          <a:prstGeom prst="rect">
            <a:avLst/>
          </a:prstGeom>
          <a:noFill/>
        </p:spPr>
        <p:txBody>
          <a:bodyPr wrap="square" rtlCol="0">
            <a:spAutoFit/>
          </a:bodyPr>
          <a:lstStyle/>
          <a:p>
            <a:r>
              <a:rPr lang="en-US" sz="1800" u="sng" dirty="0"/>
              <a:t>What state assessments are:</a:t>
            </a:r>
          </a:p>
          <a:p>
            <a:endParaRPr lang="en-US" sz="1800" dirty="0"/>
          </a:p>
          <a:p>
            <a:pPr marL="285750" indent="-285750">
              <a:buFont typeface="Arial" panose="020B0604020202020204" pitchFamily="34" charset="0"/>
              <a:buChar char="•"/>
            </a:pPr>
            <a:r>
              <a:rPr lang="en-US" sz="1800" dirty="0"/>
              <a:t>Opportunities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Aligned to grade level standards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Summative assessments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Used along with other data to monitor trends and provide professional development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360A83D2-A29A-4093-9C61-A26CF0D017D1}"/>
              </a:ext>
            </a:extLst>
          </p:cNvPr>
          <p:cNvSpPr txBox="1"/>
          <p:nvPr/>
        </p:nvSpPr>
        <p:spPr>
          <a:xfrm>
            <a:off x="4506685" y="1675119"/>
            <a:ext cx="3580760" cy="3139321"/>
          </a:xfrm>
          <a:prstGeom prst="rect">
            <a:avLst/>
          </a:prstGeom>
          <a:noFill/>
        </p:spPr>
        <p:txBody>
          <a:bodyPr wrap="square" rtlCol="0">
            <a:spAutoFit/>
          </a:bodyPr>
          <a:lstStyle/>
          <a:p>
            <a:r>
              <a:rPr lang="en-US" sz="1800" u="sng" dirty="0"/>
              <a:t>What state assessments are not:</a:t>
            </a:r>
          </a:p>
          <a:p>
            <a:endParaRPr lang="en-US" sz="1800" dirty="0"/>
          </a:p>
          <a:p>
            <a:pPr marL="285750" indent="-285750">
              <a:buFont typeface="Arial" panose="020B0604020202020204" pitchFamily="34" charset="0"/>
              <a:buChar char="•"/>
            </a:pPr>
            <a:r>
              <a:rPr lang="en-US" sz="1800" dirty="0"/>
              <a:t>Designed to be used for teacher evaluations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An isolated piece of data to use for making instructional or administrative decisions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A test that students must “pass”</a:t>
            </a:r>
          </a:p>
        </p:txBody>
      </p:sp>
    </p:spTree>
    <p:extLst>
      <p:ext uri="{BB962C8B-B14F-4D97-AF65-F5344CB8AC3E}">
        <p14:creationId xmlns:p14="http://schemas.microsoft.com/office/powerpoint/2010/main" val="3901891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idx="4294967295"/>
          </p:nvPr>
        </p:nvSpPr>
        <p:spPr>
          <a:xfrm>
            <a:off x="3242009" y="164018"/>
            <a:ext cx="2659981"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accent4"/>
                </a:solidFill>
                <a:effectLst/>
                <a:uLnTx/>
                <a:uFillTx/>
                <a:latin typeface="Arial"/>
                <a:ea typeface="Arial"/>
                <a:cs typeface="Arial"/>
                <a:sym typeface="Arial"/>
              </a:rPr>
              <a:t>Best Practices</a:t>
            </a:r>
          </a:p>
        </p:txBody>
      </p:sp>
      <p:sp>
        <p:nvSpPr>
          <p:cNvPr id="4" name="TextBox 3">
            <a:extLst>
              <a:ext uri="{FF2B5EF4-FFF2-40B4-BE49-F238E27FC236}">
                <a16:creationId xmlns:a16="http://schemas.microsoft.com/office/drawing/2014/main" id="{CFE80668-AF9D-5F7F-5807-78EEB6096120}"/>
              </a:ext>
            </a:extLst>
          </p:cNvPr>
          <p:cNvSpPr txBox="1"/>
          <p:nvPr/>
        </p:nvSpPr>
        <p:spPr>
          <a:xfrm>
            <a:off x="561475" y="1138990"/>
            <a:ext cx="7924799" cy="2031325"/>
          </a:xfrm>
          <a:prstGeom prst="rect">
            <a:avLst/>
          </a:prstGeom>
          <a:noFill/>
        </p:spPr>
        <p:txBody>
          <a:bodyPr wrap="square" rtlCol="0">
            <a:spAutoFit/>
          </a:bodyPr>
          <a:lstStyle/>
          <a:p>
            <a:pPr lvl="0"/>
            <a:r>
              <a:rPr lang="en-US" sz="1800" dirty="0">
                <a:solidFill>
                  <a:schemeClr val="tx1"/>
                </a:solidFill>
              </a:rPr>
              <a:t>Build a community of practice within your PEA. Members should include teachers of ELSCDs and EL support personnel.</a:t>
            </a:r>
          </a:p>
          <a:p>
            <a:pPr lvl="0"/>
            <a:endParaRPr lang="en-US" sz="1800" dirty="0">
              <a:solidFill>
                <a:schemeClr val="tx1"/>
              </a:solidFill>
            </a:endParaRPr>
          </a:p>
          <a:p>
            <a:pPr lvl="0"/>
            <a:r>
              <a:rPr lang="en-US" sz="1800" dirty="0">
                <a:solidFill>
                  <a:schemeClr val="tx1"/>
                </a:solidFill>
              </a:rPr>
              <a:t>AZELLA and Alternate Assessment Test Coordinator should develop communication methods with each other and support for teachers.</a:t>
            </a:r>
          </a:p>
          <a:p>
            <a:pPr lvl="0"/>
            <a:endParaRPr lang="en-US" sz="1800" dirty="0">
              <a:solidFill>
                <a:schemeClr val="tx1"/>
              </a:solidFill>
            </a:endParaRPr>
          </a:p>
          <a:p>
            <a:pPr lvl="0"/>
            <a:r>
              <a:rPr lang="en-US" sz="1800" dirty="0">
                <a:solidFill>
                  <a:schemeClr val="tx1"/>
                </a:solidFill>
              </a:rPr>
              <a:t>EL specialist should be part of the IEP team.</a:t>
            </a:r>
          </a:p>
        </p:txBody>
      </p:sp>
      <p:sp>
        <p:nvSpPr>
          <p:cNvPr id="5" name="TextBox 4">
            <a:extLst>
              <a:ext uri="{FF2B5EF4-FFF2-40B4-BE49-F238E27FC236}">
                <a16:creationId xmlns:a16="http://schemas.microsoft.com/office/drawing/2014/main" id="{DAA9331B-0C2D-59C1-2DFE-9F7A982A56A8}"/>
              </a:ext>
            </a:extLst>
          </p:cNvPr>
          <p:cNvSpPr txBox="1"/>
          <p:nvPr/>
        </p:nvSpPr>
        <p:spPr>
          <a:xfrm>
            <a:off x="5973203" y="3170315"/>
            <a:ext cx="2953825" cy="1754326"/>
          </a:xfrm>
          <a:prstGeom prst="rect">
            <a:avLst/>
          </a:prstGeom>
          <a:solidFill>
            <a:srgbClr val="BF0D3E"/>
          </a:solidFill>
        </p:spPr>
        <p:txBody>
          <a:bodyPr wrap="square" rtlCol="0">
            <a:spAutoFit/>
          </a:bodyPr>
          <a:lstStyle/>
          <a:p>
            <a:r>
              <a:rPr lang="en-US" sz="1800" dirty="0">
                <a:solidFill>
                  <a:schemeClr val="bg1"/>
                </a:solidFill>
              </a:rPr>
              <a:t>What else are you doing, or would you like to start doing to support language acquisition for students with the most significant cognitive disabilities?</a:t>
            </a:r>
          </a:p>
        </p:txBody>
      </p:sp>
    </p:spTree>
    <p:extLst>
      <p:ext uri="{BB962C8B-B14F-4D97-AF65-F5344CB8AC3E}">
        <p14:creationId xmlns:p14="http://schemas.microsoft.com/office/powerpoint/2010/main" val="618051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4" name="Title 3">
            <a:extLst>
              <a:ext uri="{FF2B5EF4-FFF2-40B4-BE49-F238E27FC236}">
                <a16:creationId xmlns:a16="http://schemas.microsoft.com/office/drawing/2014/main" id="{A40A92FC-9DA1-61C2-164F-5D17087F73E9}"/>
              </a:ext>
            </a:extLst>
          </p:cNvPr>
          <p:cNvSpPr>
            <a:spLocks noGrp="1"/>
          </p:cNvSpPr>
          <p:nvPr>
            <p:ph type="title" idx="4294967295"/>
          </p:nvPr>
        </p:nvSpPr>
        <p:spPr>
          <a:xfrm>
            <a:off x="628650" y="-994172"/>
            <a:ext cx="7886700" cy="994172"/>
          </a:xfrm>
        </p:spPr>
        <p:txBody>
          <a:bodyPr spcFirstLastPara="1" wrap="square" lIns="91425" tIns="45700" rIns="91425" bIns="45700" anchor="b" anchorCtr="0">
            <a:noAutofit/>
          </a:bodyPr>
          <a:lstStyle/>
          <a:p>
            <a:r>
              <a:rPr lang="en-US" dirty="0"/>
              <a:t>Questions</a:t>
            </a:r>
          </a:p>
        </p:txBody>
      </p:sp>
      <p:sp>
        <p:nvSpPr>
          <p:cNvPr id="3" name="TextBox 2" descr="Questions?&#10;&#10;Email Bethany Spangenberg at&#10;AlternateAssessment@azed.gov">
            <a:extLst>
              <a:ext uri="{FF2B5EF4-FFF2-40B4-BE49-F238E27FC236}">
                <a16:creationId xmlns:a16="http://schemas.microsoft.com/office/drawing/2014/main" id="{578DDFD5-FE32-4001-B9D4-691E48B270C7}"/>
              </a:ext>
            </a:extLst>
          </p:cNvPr>
          <p:cNvSpPr txBox="1">
            <a:spLocks/>
          </p:cNvSpPr>
          <p:nvPr/>
        </p:nvSpPr>
        <p:spPr>
          <a:xfrm>
            <a:off x="628650" y="1579239"/>
            <a:ext cx="7944465"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CAF17"/>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CAF17"/>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CAF17"/>
                </a:solidFill>
                <a:effectLst/>
                <a:uLnTx/>
                <a:uFillTx/>
                <a:latin typeface="Arial"/>
                <a:ea typeface="Arial"/>
                <a:cs typeface="Arial"/>
                <a:sym typeface="Arial"/>
              </a:rPr>
              <a:t>Questions?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1" i="0" u="none" strike="noStrike" kern="0" cap="none" spc="0" normalizeH="0" baseline="0" noProof="0" dirty="0">
              <a:ln>
                <a:noFill/>
              </a:ln>
              <a:solidFill>
                <a:srgbClr val="FCAF17"/>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CAF17"/>
                </a:solidFill>
                <a:effectLst/>
                <a:uLnTx/>
                <a:uFillTx/>
                <a:latin typeface="Arial"/>
                <a:ea typeface="Arial"/>
                <a:cs typeface="Arial"/>
                <a:sym typeface="Arial"/>
              </a:rPr>
              <a:t>Email Bethany Spangenberg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CAF17"/>
                </a:solidFill>
                <a:effectLst/>
                <a:uLnTx/>
                <a:uFillTx/>
                <a:latin typeface="Arial"/>
                <a:ea typeface="Arial"/>
                <a:cs typeface="Arial"/>
                <a:sym typeface="Arial"/>
              </a:rPr>
              <a:t>AlternateAssessment@azed.gov</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FCAF17"/>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CAF17"/>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CAF17"/>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CAF17"/>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CAF17"/>
              </a:solidFill>
              <a:effectLst/>
              <a:uLnTx/>
              <a:uFillTx/>
              <a:latin typeface="Arial"/>
              <a:ea typeface="Arial"/>
              <a:cs typeface="Arial"/>
              <a:sym typeface="Arial"/>
            </a:endParaRPr>
          </a:p>
        </p:txBody>
      </p:sp>
    </p:spTree>
    <p:extLst>
      <p:ext uri="{BB962C8B-B14F-4D97-AF65-F5344CB8AC3E}">
        <p14:creationId xmlns:p14="http://schemas.microsoft.com/office/powerpoint/2010/main" val="2645847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idx="4294967295"/>
          </p:nvPr>
        </p:nvSpPr>
        <p:spPr>
          <a:xfrm>
            <a:off x="3025698" y="199285"/>
            <a:ext cx="292161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accent4"/>
                </a:solidFill>
                <a:effectLst/>
                <a:uLnTx/>
                <a:uFillTx/>
                <a:latin typeface="Arial"/>
                <a:ea typeface="Arial"/>
                <a:cs typeface="Arial"/>
                <a:sym typeface="Arial"/>
              </a:rPr>
              <a:t>Alt ELPA Vision</a:t>
            </a:r>
          </a:p>
        </p:txBody>
      </p:sp>
      <p:sp>
        <p:nvSpPr>
          <p:cNvPr id="4" name="TextBox 3">
            <a:extLst>
              <a:ext uri="{FF2B5EF4-FFF2-40B4-BE49-F238E27FC236}">
                <a16:creationId xmlns:a16="http://schemas.microsoft.com/office/drawing/2014/main" id="{C99760EC-1CA5-4E14-B2DA-E72F7E7C7068}"/>
              </a:ext>
            </a:extLst>
          </p:cNvPr>
          <p:cNvSpPr txBox="1"/>
          <p:nvPr/>
        </p:nvSpPr>
        <p:spPr>
          <a:xfrm>
            <a:off x="405190" y="991240"/>
            <a:ext cx="8162631" cy="1138773"/>
          </a:xfrm>
          <a:prstGeom prst="rect">
            <a:avLst/>
          </a:prstGeom>
          <a:noFill/>
        </p:spPr>
        <p:txBody>
          <a:bodyPr wrap="square" rtlCol="0">
            <a:spAutoFit/>
          </a:bodyPr>
          <a:lstStyle/>
          <a:p>
            <a:r>
              <a:rPr lang="en-US" sz="1800" dirty="0"/>
              <a:t>Our vision is to embrace the language capabilities and full potential of ELs with the most significant cognitive disabilities through a fair and accurate alternate assessment.</a:t>
            </a:r>
          </a:p>
          <a:p>
            <a:endParaRPr lang="en-US" dirty="0"/>
          </a:p>
        </p:txBody>
      </p:sp>
      <p:sp>
        <p:nvSpPr>
          <p:cNvPr id="5" name="TextBox 4">
            <a:extLst>
              <a:ext uri="{FF2B5EF4-FFF2-40B4-BE49-F238E27FC236}">
                <a16:creationId xmlns:a16="http://schemas.microsoft.com/office/drawing/2014/main" id="{E74BD96B-1068-4FB0-A94A-892D90045A02}"/>
              </a:ext>
            </a:extLst>
          </p:cNvPr>
          <p:cNvSpPr txBox="1"/>
          <p:nvPr/>
        </p:nvSpPr>
        <p:spPr>
          <a:xfrm>
            <a:off x="490684" y="1886347"/>
            <a:ext cx="8162632" cy="3139321"/>
          </a:xfrm>
          <a:prstGeom prst="rect">
            <a:avLst/>
          </a:prstGeom>
          <a:noFill/>
        </p:spPr>
        <p:txBody>
          <a:bodyPr wrap="square" rtlCol="0">
            <a:spAutoFit/>
          </a:bodyPr>
          <a:lstStyle/>
          <a:p>
            <a:r>
              <a:rPr lang="en-US" sz="1800" u="sng" dirty="0"/>
              <a:t>The “</a:t>
            </a:r>
            <a:r>
              <a:rPr lang="en-US" sz="1800" u="sng" dirty="0" err="1"/>
              <a:t>hows</a:t>
            </a:r>
            <a:r>
              <a:rPr lang="en-US" sz="1800" u="sng" dirty="0"/>
              <a:t>”</a:t>
            </a:r>
          </a:p>
          <a:p>
            <a:endParaRPr lang="en-US" sz="1800" dirty="0"/>
          </a:p>
          <a:p>
            <a:pPr marL="285750" indent="-285750">
              <a:buFont typeface="Arial" panose="020B0604020202020204" pitchFamily="34" charset="0"/>
              <a:buChar char="•"/>
            </a:pPr>
            <a:r>
              <a:rPr lang="en-US" sz="1800" dirty="0"/>
              <a:t>Developed proficiency descriptors at three levels as part of the </a:t>
            </a:r>
            <a:r>
              <a:rPr lang="en-US" sz="1800" dirty="0">
                <a:hlinkClick r:id="rId2"/>
              </a:rPr>
              <a:t>standards document</a:t>
            </a: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Allow many universal features and accommodations to support students at varying ranges of communication</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Requested feedback from teachers of ELSCD throughout development</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Conducted a pilot study with a cognitive lab</a:t>
            </a:r>
          </a:p>
        </p:txBody>
      </p:sp>
    </p:spTree>
    <p:extLst>
      <p:ext uri="{BB962C8B-B14F-4D97-AF65-F5344CB8AC3E}">
        <p14:creationId xmlns:p14="http://schemas.microsoft.com/office/powerpoint/2010/main" val="1182763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idx="4294967295"/>
          </p:nvPr>
        </p:nvSpPr>
        <p:spPr>
          <a:xfrm>
            <a:off x="3025698" y="199285"/>
            <a:ext cx="292161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accent4"/>
                </a:solidFill>
                <a:effectLst/>
                <a:uLnTx/>
                <a:uFillTx/>
                <a:latin typeface="Arial"/>
                <a:ea typeface="Arial"/>
                <a:cs typeface="Arial"/>
                <a:sym typeface="Arial"/>
              </a:rPr>
              <a:t>The Students</a:t>
            </a:r>
          </a:p>
        </p:txBody>
      </p:sp>
      <p:sp>
        <p:nvSpPr>
          <p:cNvPr id="4" name="TextBox 3">
            <a:extLst>
              <a:ext uri="{FF2B5EF4-FFF2-40B4-BE49-F238E27FC236}">
                <a16:creationId xmlns:a16="http://schemas.microsoft.com/office/drawing/2014/main" id="{C99760EC-1CA5-4E14-B2DA-E72F7E7C7068}"/>
              </a:ext>
            </a:extLst>
          </p:cNvPr>
          <p:cNvSpPr txBox="1"/>
          <p:nvPr/>
        </p:nvSpPr>
        <p:spPr>
          <a:xfrm>
            <a:off x="471474" y="991240"/>
            <a:ext cx="8096349" cy="584775"/>
          </a:xfrm>
          <a:prstGeom prst="rect">
            <a:avLst/>
          </a:prstGeom>
          <a:noFill/>
        </p:spPr>
        <p:txBody>
          <a:bodyPr wrap="square" rtlCol="0">
            <a:spAutoFit/>
          </a:bodyPr>
          <a:lstStyle/>
          <a:p>
            <a:r>
              <a:rPr lang="en-US" sz="1800" u="sng" dirty="0"/>
              <a:t>Who takes alternate assessments?</a:t>
            </a:r>
          </a:p>
          <a:p>
            <a:endParaRPr lang="en-US" dirty="0"/>
          </a:p>
        </p:txBody>
      </p:sp>
      <p:sp>
        <p:nvSpPr>
          <p:cNvPr id="5" name="TextBox 4">
            <a:extLst>
              <a:ext uri="{FF2B5EF4-FFF2-40B4-BE49-F238E27FC236}">
                <a16:creationId xmlns:a16="http://schemas.microsoft.com/office/drawing/2014/main" id="{E74BD96B-1068-4FB0-A94A-892D90045A02}"/>
              </a:ext>
            </a:extLst>
          </p:cNvPr>
          <p:cNvSpPr txBox="1"/>
          <p:nvPr/>
        </p:nvSpPr>
        <p:spPr>
          <a:xfrm>
            <a:off x="438332" y="1330310"/>
            <a:ext cx="8162632" cy="2031325"/>
          </a:xfrm>
          <a:prstGeom prst="rect">
            <a:avLst/>
          </a:prstGeom>
          <a:noFill/>
        </p:spPr>
        <p:txBody>
          <a:bodyPr wrap="square" rtlCol="0">
            <a:spAutoFit/>
          </a:bodyPr>
          <a:lstStyle/>
          <a:p>
            <a:r>
              <a:rPr lang="en-US" sz="1800" dirty="0"/>
              <a:t>Meet eligibility criteria as determined by the IEP Team:</a:t>
            </a:r>
          </a:p>
          <a:p>
            <a:pPr marL="285750" indent="-285750">
              <a:buFont typeface="Arial" panose="020B0604020202020204" pitchFamily="34" charset="0"/>
              <a:buChar char="•"/>
            </a:pPr>
            <a:r>
              <a:rPr lang="en-US" sz="1800" dirty="0"/>
              <a:t>Have a significant cognitive disability characterized by a disability or multiple disabilities that impact intellectual functioning and adaptive behavior</a:t>
            </a:r>
          </a:p>
          <a:p>
            <a:pPr marL="285750" indent="-285750">
              <a:buFont typeface="Arial" panose="020B0604020202020204" pitchFamily="34" charset="0"/>
              <a:buChar char="•"/>
            </a:pPr>
            <a:r>
              <a:rPr lang="en-US" sz="1800" dirty="0"/>
              <a:t>Is learning content linked to state content standards</a:t>
            </a:r>
          </a:p>
          <a:p>
            <a:pPr marL="285750" indent="-285750">
              <a:buFont typeface="Arial" panose="020B0604020202020204" pitchFamily="34" charset="0"/>
              <a:buChar char="•"/>
            </a:pPr>
            <a:r>
              <a:rPr lang="en-US" sz="1800" dirty="0"/>
              <a:t>Requires extensive direct individualized instruction and substantial supports to achieve measurable gains</a:t>
            </a:r>
          </a:p>
        </p:txBody>
      </p:sp>
      <p:sp>
        <p:nvSpPr>
          <p:cNvPr id="6" name="TextBox 5">
            <a:extLst>
              <a:ext uri="{FF2B5EF4-FFF2-40B4-BE49-F238E27FC236}">
                <a16:creationId xmlns:a16="http://schemas.microsoft.com/office/drawing/2014/main" id="{58E2A8D9-827A-0D4C-61A2-29F866053543}"/>
              </a:ext>
            </a:extLst>
          </p:cNvPr>
          <p:cNvSpPr txBox="1"/>
          <p:nvPr/>
        </p:nvSpPr>
        <p:spPr>
          <a:xfrm>
            <a:off x="438333" y="3377539"/>
            <a:ext cx="8129490" cy="646331"/>
          </a:xfrm>
          <a:prstGeom prst="rect">
            <a:avLst/>
          </a:prstGeom>
          <a:noFill/>
        </p:spPr>
        <p:txBody>
          <a:bodyPr wrap="square" rtlCol="0">
            <a:spAutoFit/>
          </a:bodyPr>
          <a:lstStyle/>
          <a:p>
            <a:r>
              <a:rPr lang="en-US" sz="1800" u="sng" dirty="0"/>
              <a:t>Who takes Alt ELPA?</a:t>
            </a:r>
          </a:p>
          <a:p>
            <a:endParaRPr lang="en-US" sz="1800" dirty="0"/>
          </a:p>
        </p:txBody>
      </p:sp>
      <p:sp>
        <p:nvSpPr>
          <p:cNvPr id="7" name="TextBox 6">
            <a:extLst>
              <a:ext uri="{FF2B5EF4-FFF2-40B4-BE49-F238E27FC236}">
                <a16:creationId xmlns:a16="http://schemas.microsoft.com/office/drawing/2014/main" id="{EC59F2D0-89AC-EA08-0FF4-D0E832B390E4}"/>
              </a:ext>
            </a:extLst>
          </p:cNvPr>
          <p:cNvSpPr txBox="1"/>
          <p:nvPr/>
        </p:nvSpPr>
        <p:spPr>
          <a:xfrm>
            <a:off x="438332" y="3717724"/>
            <a:ext cx="8162632" cy="646331"/>
          </a:xfrm>
          <a:prstGeom prst="rect">
            <a:avLst/>
          </a:prstGeom>
          <a:noFill/>
        </p:spPr>
        <p:txBody>
          <a:bodyPr wrap="square" rtlCol="0">
            <a:spAutoFit/>
          </a:bodyPr>
          <a:lstStyle/>
          <a:p>
            <a:pPr marL="285750" indent="-285750">
              <a:buFont typeface="Arial" panose="020B0604020202020204" pitchFamily="34" charset="0"/>
              <a:buChar char="•"/>
            </a:pPr>
            <a:r>
              <a:rPr lang="en-US" sz="1800" dirty="0"/>
              <a:t>Meet eligibility criteria above</a:t>
            </a:r>
          </a:p>
          <a:p>
            <a:pPr marL="285750" indent="-285750">
              <a:buFont typeface="Arial" panose="020B0604020202020204" pitchFamily="34" charset="0"/>
              <a:buChar char="•"/>
            </a:pPr>
            <a:r>
              <a:rPr lang="en-US" sz="1800" dirty="0"/>
              <a:t>Has an EL status based on AZELLA Placement test</a:t>
            </a:r>
            <a:endParaRPr lang="en-US" dirty="0"/>
          </a:p>
        </p:txBody>
      </p:sp>
    </p:spTree>
    <p:extLst>
      <p:ext uri="{BB962C8B-B14F-4D97-AF65-F5344CB8AC3E}">
        <p14:creationId xmlns:p14="http://schemas.microsoft.com/office/powerpoint/2010/main" val="3872161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44936A-4A07-4646-9746-65778F9121AD}"/>
              </a:ext>
            </a:extLst>
          </p:cNvPr>
          <p:cNvSpPr>
            <a:spLocks noGrp="1"/>
          </p:cNvSpPr>
          <p:nvPr>
            <p:ph type="title" idx="4294967295"/>
          </p:nvPr>
        </p:nvSpPr>
        <p:spPr>
          <a:xfrm>
            <a:off x="0" y="274639"/>
            <a:ext cx="7886700" cy="616316"/>
          </a:xfrm>
        </p:spPr>
        <p:txBody>
          <a:bodyPr/>
          <a:lstStyle/>
          <a:p>
            <a:r>
              <a:rPr lang="en-US" dirty="0">
                <a:solidFill>
                  <a:srgbClr val="FCAF17"/>
                </a:solidFill>
              </a:rPr>
              <a:t>Eligibility Determination</a:t>
            </a:r>
          </a:p>
        </p:txBody>
      </p:sp>
      <p:sp>
        <p:nvSpPr>
          <p:cNvPr id="2" name="Content Placeholder 1">
            <a:extLst>
              <a:ext uri="{FF2B5EF4-FFF2-40B4-BE49-F238E27FC236}">
                <a16:creationId xmlns:a16="http://schemas.microsoft.com/office/drawing/2014/main" id="{04983871-F0A7-4D96-9840-56454549C541}"/>
              </a:ext>
            </a:extLst>
          </p:cNvPr>
          <p:cNvSpPr>
            <a:spLocks noGrp="1"/>
          </p:cNvSpPr>
          <p:nvPr>
            <p:ph idx="4294967295"/>
          </p:nvPr>
        </p:nvSpPr>
        <p:spPr>
          <a:xfrm>
            <a:off x="204788" y="1123949"/>
            <a:ext cx="8458566" cy="3541835"/>
          </a:xfrm>
        </p:spPr>
        <p:txBody>
          <a:bodyPr/>
          <a:lstStyle/>
          <a:p>
            <a:pPr marL="0" indent="0">
              <a:buNone/>
            </a:pPr>
            <a:r>
              <a:rPr lang="en-US" dirty="0"/>
              <a:t>1. Does the student have a significant cognitive disability? What evidence supports this?</a:t>
            </a:r>
          </a:p>
          <a:p>
            <a:pPr marL="0" indent="0">
              <a:buNone/>
            </a:pPr>
            <a:r>
              <a:rPr lang="en-US" dirty="0"/>
              <a:t>2. Is the student’s learning linked to grade level state content standards?</a:t>
            </a:r>
          </a:p>
          <a:p>
            <a:pPr marL="0" indent="0">
              <a:buNone/>
            </a:pPr>
            <a:r>
              <a:rPr lang="en-US" dirty="0"/>
              <a:t>3. Does the student require extensive direct individualized instruction and substantial supports to achieve measurable gains in the grade-appropriate curriculum.</a:t>
            </a:r>
          </a:p>
        </p:txBody>
      </p:sp>
    </p:spTree>
    <p:extLst>
      <p:ext uri="{BB962C8B-B14F-4D97-AF65-F5344CB8AC3E}">
        <p14:creationId xmlns:p14="http://schemas.microsoft.com/office/powerpoint/2010/main" val="354211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891352-170A-45E6-AA25-7A0E542905F9}"/>
              </a:ext>
            </a:extLst>
          </p:cNvPr>
          <p:cNvSpPr>
            <a:spLocks noGrp="1"/>
          </p:cNvSpPr>
          <p:nvPr>
            <p:ph type="title" idx="4294967295"/>
          </p:nvPr>
        </p:nvSpPr>
        <p:spPr>
          <a:xfrm>
            <a:off x="0" y="274639"/>
            <a:ext cx="7886700" cy="557700"/>
          </a:xfrm>
        </p:spPr>
        <p:txBody>
          <a:bodyPr/>
          <a:lstStyle/>
          <a:p>
            <a:r>
              <a:rPr lang="en-US" dirty="0">
                <a:solidFill>
                  <a:srgbClr val="FCAF17"/>
                </a:solidFill>
              </a:rPr>
              <a:t>Significant Cognitive Disability</a:t>
            </a:r>
          </a:p>
        </p:txBody>
      </p:sp>
      <p:sp>
        <p:nvSpPr>
          <p:cNvPr id="2" name="Content Placeholder 1">
            <a:extLst>
              <a:ext uri="{FF2B5EF4-FFF2-40B4-BE49-F238E27FC236}">
                <a16:creationId xmlns:a16="http://schemas.microsoft.com/office/drawing/2014/main" id="{4EDC2ADA-0EC4-4AC9-931B-887846BF549C}"/>
              </a:ext>
            </a:extLst>
          </p:cNvPr>
          <p:cNvSpPr>
            <a:spLocks noGrp="1"/>
          </p:cNvSpPr>
          <p:nvPr>
            <p:ph idx="4294967295"/>
          </p:nvPr>
        </p:nvSpPr>
        <p:spPr>
          <a:xfrm>
            <a:off x="181342" y="1006720"/>
            <a:ext cx="8353058" cy="3635618"/>
          </a:xfrm>
        </p:spPr>
        <p:txBody>
          <a:bodyPr>
            <a:normAutofit/>
          </a:bodyPr>
          <a:lstStyle/>
          <a:p>
            <a:r>
              <a:rPr lang="en-US" dirty="0"/>
              <a:t>Evidence of a disability or multiple disabilities that significantly impacts intellectual functioning and adaptive behavior</a:t>
            </a:r>
          </a:p>
          <a:p>
            <a:r>
              <a:rPr lang="en-US" dirty="0"/>
              <a:t>Use results from</a:t>
            </a:r>
          </a:p>
          <a:p>
            <a:pPr lvl="1"/>
            <a:r>
              <a:rPr lang="en-US" dirty="0"/>
              <a:t>Cognitive Testing</a:t>
            </a:r>
          </a:p>
          <a:p>
            <a:pPr lvl="1"/>
            <a:r>
              <a:rPr lang="en-US" dirty="0"/>
              <a:t>Adaptive Behavior Skills Assessment</a:t>
            </a:r>
          </a:p>
          <a:p>
            <a:pPr lvl="1"/>
            <a:r>
              <a:rPr lang="en-US" dirty="0"/>
              <a:t>Achievement Tests</a:t>
            </a:r>
          </a:p>
          <a:p>
            <a:pPr lvl="1"/>
            <a:r>
              <a:rPr lang="en-US" dirty="0"/>
              <a:t>Classroom or District Assessments</a:t>
            </a:r>
          </a:p>
          <a:p>
            <a:pPr lvl="1"/>
            <a:r>
              <a:rPr lang="en-US" dirty="0"/>
              <a:t>English Language Assessments, if applicable</a:t>
            </a:r>
          </a:p>
        </p:txBody>
      </p:sp>
    </p:spTree>
    <p:extLst>
      <p:ext uri="{BB962C8B-B14F-4D97-AF65-F5344CB8AC3E}">
        <p14:creationId xmlns:p14="http://schemas.microsoft.com/office/powerpoint/2010/main" val="193385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9AAD25-5421-4F29-A6CB-121A090FAFE4}"/>
              </a:ext>
            </a:extLst>
          </p:cNvPr>
          <p:cNvSpPr>
            <a:spLocks noGrp="1"/>
          </p:cNvSpPr>
          <p:nvPr>
            <p:ph type="title" idx="4294967295"/>
          </p:nvPr>
        </p:nvSpPr>
        <p:spPr>
          <a:xfrm>
            <a:off x="0" y="274639"/>
            <a:ext cx="7886700" cy="616316"/>
          </a:xfrm>
        </p:spPr>
        <p:txBody>
          <a:bodyPr>
            <a:normAutofit/>
          </a:bodyPr>
          <a:lstStyle/>
          <a:p>
            <a:r>
              <a:rPr lang="en-US" dirty="0">
                <a:solidFill>
                  <a:srgbClr val="FCAF17"/>
                </a:solidFill>
              </a:rPr>
              <a:t>Instruction in State Content Standards</a:t>
            </a:r>
          </a:p>
        </p:txBody>
      </p:sp>
      <p:sp>
        <p:nvSpPr>
          <p:cNvPr id="2" name="Content Placeholder 1">
            <a:extLst>
              <a:ext uri="{FF2B5EF4-FFF2-40B4-BE49-F238E27FC236}">
                <a16:creationId xmlns:a16="http://schemas.microsoft.com/office/drawing/2014/main" id="{48532298-5198-45A2-B176-82D241A8CDC7}"/>
              </a:ext>
            </a:extLst>
          </p:cNvPr>
          <p:cNvSpPr>
            <a:spLocks noGrp="1"/>
          </p:cNvSpPr>
          <p:nvPr>
            <p:ph idx="4294967295"/>
          </p:nvPr>
        </p:nvSpPr>
        <p:spPr>
          <a:xfrm>
            <a:off x="169618" y="1018442"/>
            <a:ext cx="8669582" cy="3623896"/>
          </a:xfrm>
        </p:spPr>
        <p:txBody>
          <a:bodyPr>
            <a:normAutofit/>
          </a:bodyPr>
          <a:lstStyle/>
          <a:p>
            <a:pPr marL="342900" indent="-342900"/>
            <a:r>
              <a:rPr lang="en-US" dirty="0"/>
              <a:t>Instruction is based on Arizona Academic Content Standards and/or Core Content Connectors</a:t>
            </a:r>
          </a:p>
          <a:p>
            <a:pPr marL="342900" indent="-342900"/>
            <a:r>
              <a:rPr lang="en-US" dirty="0"/>
              <a:t>Standards are taken from the student’s enrolled grade level</a:t>
            </a:r>
          </a:p>
          <a:p>
            <a:pPr marL="342900" indent="-342900"/>
            <a:r>
              <a:rPr lang="en-US" dirty="0"/>
              <a:t>IEP goals and objectives align to State Standards</a:t>
            </a:r>
          </a:p>
          <a:p>
            <a:pPr marL="342900" indent="-342900"/>
            <a:r>
              <a:rPr lang="en-US" dirty="0"/>
              <a:t>Teacher is using research-based instructional strategies and interventions</a:t>
            </a:r>
          </a:p>
        </p:txBody>
      </p:sp>
    </p:spTree>
    <p:extLst>
      <p:ext uri="{BB962C8B-B14F-4D97-AF65-F5344CB8AC3E}">
        <p14:creationId xmlns:p14="http://schemas.microsoft.com/office/powerpoint/2010/main" val="89156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CFA569-D988-4B6A-A01D-1836B61CD3C0}"/>
              </a:ext>
            </a:extLst>
          </p:cNvPr>
          <p:cNvSpPr>
            <a:spLocks noGrp="1"/>
          </p:cNvSpPr>
          <p:nvPr>
            <p:ph type="title" idx="4294967295"/>
          </p:nvPr>
        </p:nvSpPr>
        <p:spPr>
          <a:xfrm>
            <a:off x="0" y="274639"/>
            <a:ext cx="7886700" cy="510808"/>
          </a:xfrm>
        </p:spPr>
        <p:txBody>
          <a:bodyPr>
            <a:normAutofit fontScale="90000"/>
          </a:bodyPr>
          <a:lstStyle/>
          <a:p>
            <a:r>
              <a:rPr lang="en-US" dirty="0">
                <a:solidFill>
                  <a:srgbClr val="FCAF17"/>
                </a:solidFill>
              </a:rPr>
              <a:t>Intensive Instruction and Substantial Supports</a:t>
            </a:r>
          </a:p>
        </p:txBody>
      </p:sp>
      <p:sp>
        <p:nvSpPr>
          <p:cNvPr id="2" name="Content Placeholder 1">
            <a:extLst>
              <a:ext uri="{FF2B5EF4-FFF2-40B4-BE49-F238E27FC236}">
                <a16:creationId xmlns:a16="http://schemas.microsoft.com/office/drawing/2014/main" id="{791E26B2-DF5A-4338-AE9A-5A2B2EE4449F}"/>
              </a:ext>
            </a:extLst>
          </p:cNvPr>
          <p:cNvSpPr>
            <a:spLocks noGrp="1"/>
          </p:cNvSpPr>
          <p:nvPr>
            <p:ph idx="4294967295"/>
          </p:nvPr>
        </p:nvSpPr>
        <p:spPr>
          <a:xfrm>
            <a:off x="122725" y="1030166"/>
            <a:ext cx="8751643" cy="3952142"/>
          </a:xfrm>
        </p:spPr>
        <p:txBody>
          <a:bodyPr>
            <a:normAutofit/>
          </a:bodyPr>
          <a:lstStyle/>
          <a:p>
            <a:pPr marL="342900" indent="-342900"/>
            <a:r>
              <a:rPr lang="en-US" dirty="0"/>
              <a:t>School and community-based instruction</a:t>
            </a:r>
          </a:p>
          <a:p>
            <a:pPr marL="342900" indent="-342900"/>
            <a:r>
              <a:rPr lang="en-US" dirty="0"/>
              <a:t>Documented instructional needs and supports for the student to make measurable academic gains</a:t>
            </a:r>
          </a:p>
          <a:p>
            <a:pPr marL="342900" indent="-342900"/>
            <a:r>
              <a:rPr lang="en-US" dirty="0"/>
              <a:t>Present levels of academic and functional performance indicate the need for extensive direct individualized instruction</a:t>
            </a:r>
          </a:p>
        </p:txBody>
      </p:sp>
    </p:spTree>
    <p:extLst>
      <p:ext uri="{BB962C8B-B14F-4D97-AF65-F5344CB8AC3E}">
        <p14:creationId xmlns:p14="http://schemas.microsoft.com/office/powerpoint/2010/main" val="130630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5248&quot;&gt;&lt;property id=&quot;20148&quot; value=&quot;5&quot;/&gt;&lt;property id=&quot;20300&quot; value=&quot;Slide 2 - &amp;quot;Welcome!&amp;quot;&quot;/&gt;&lt;property id=&quot;20307&quot; value=&quot;820&quot;/&gt;&lt;/object&gt;&lt;object type=&quot;3&quot; unique_id=&quot;328158&quot;&gt;&lt;property id=&quot;20148&quot; value=&quot;5&quot;/&gt;&lt;property id=&quot;20300&quot; value=&quot;Slide 3&quot;/&gt;&lt;property id=&quot;20307&quot; value=&quot;837&quot;/&gt;&lt;/object&gt;&lt;/object&gt;&lt;object type=&quot;8&quot; unique_id=&quot;10044&quot;&gt;&lt;/object&gt;&lt;/object&gt;&lt;/database&gt;"/>
  <p:tag name="SECTOMILLISECCONVERTED" val="1"/>
</p:tagLst>
</file>

<file path=ppt/theme/theme1.xml><?xml version="1.0" encoding="utf-8"?>
<a:theme xmlns:a="http://schemas.openxmlformats.org/drawingml/2006/main" name="ADE PP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8F55A438CAA749BFA79916C5F1DD64" ma:contentTypeVersion="13" ma:contentTypeDescription="Create a new document." ma:contentTypeScope="" ma:versionID="fbdf0fe661b5b683d8e073f164080635">
  <xsd:schema xmlns:xsd="http://www.w3.org/2001/XMLSchema" xmlns:xs="http://www.w3.org/2001/XMLSchema" xmlns:p="http://schemas.microsoft.com/office/2006/metadata/properties" xmlns:ns3="20e454f4-3b14-414b-9f0b-a1f1e5573b61" xmlns:ns4="ac5d5c29-9739-4184-85c5-69484fc575aa" targetNamespace="http://schemas.microsoft.com/office/2006/metadata/properties" ma:root="true" ma:fieldsID="cf3a462c16ca04a2ea41d9918c6ec1d2" ns3:_="" ns4:_="">
    <xsd:import namespace="20e454f4-3b14-414b-9f0b-a1f1e5573b61"/>
    <xsd:import namespace="ac5d5c29-9739-4184-85c5-69484fc575a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e454f4-3b14-414b-9f0b-a1f1e5573b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5d5c29-9739-4184-85c5-69484fc575a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4AF914-05DF-4037-A800-D7C1BEE59C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e454f4-3b14-414b-9f0b-a1f1e5573b61"/>
    <ds:schemaRef ds:uri="ac5d5c29-9739-4184-85c5-69484fc575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8BC756-F49C-40E2-AB59-7C2321BC0FBC}">
  <ds:schemaRefs>
    <ds:schemaRef ds:uri="http://schemas.microsoft.com/sharepoint/v3/contenttype/forms"/>
  </ds:schemaRefs>
</ds:datastoreItem>
</file>

<file path=customXml/itemProps3.xml><?xml version="1.0" encoding="utf-8"?>
<ds:datastoreItem xmlns:ds="http://schemas.openxmlformats.org/officeDocument/2006/customXml" ds:itemID="{BFF252BC-0265-477E-B251-B5114AB729F7}">
  <ds:schemaRefs>
    <ds:schemaRef ds:uri="http://purl.org/dc/elements/1.1/"/>
    <ds:schemaRef ds:uri="http://schemas.microsoft.com/office/2006/metadata/properties"/>
    <ds:schemaRef ds:uri="20e454f4-3b14-414b-9f0b-a1f1e5573b61"/>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ac5d5c29-9739-4184-85c5-69484fc575a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37045</TotalTime>
  <Words>2472</Words>
  <Application>Microsoft Office PowerPoint</Application>
  <PresentationFormat>On-screen Show (16:9)</PresentationFormat>
  <Paragraphs>278</Paragraphs>
  <Slides>31</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Calibri</vt:lpstr>
      <vt:lpstr>Arial</vt:lpstr>
      <vt:lpstr>Corbel</vt:lpstr>
      <vt:lpstr>ADE PPT_template</vt:lpstr>
      <vt:lpstr>   Introducing Alt ELPA Arizona’s Alternate English Language Proficiency Assessment    </vt:lpstr>
      <vt:lpstr>Objectives</vt:lpstr>
      <vt:lpstr>Purpose</vt:lpstr>
      <vt:lpstr>Alt ELPA Vision</vt:lpstr>
      <vt:lpstr>The Students</vt:lpstr>
      <vt:lpstr>Eligibility Determination</vt:lpstr>
      <vt:lpstr>Significant Cognitive Disability</vt:lpstr>
      <vt:lpstr>Instruction in State Content Standards</vt:lpstr>
      <vt:lpstr>Intensive Instruction and Substantial Supports</vt:lpstr>
      <vt:lpstr>Considerations NOT to Use</vt:lpstr>
      <vt:lpstr>Accessibility</vt:lpstr>
      <vt:lpstr>Optimal Testing Conditions</vt:lpstr>
      <vt:lpstr>Universal Features</vt:lpstr>
      <vt:lpstr>Accommodations</vt:lpstr>
      <vt:lpstr>Application of Accessibility</vt:lpstr>
      <vt:lpstr>Logistics</vt:lpstr>
      <vt:lpstr>Systems</vt:lpstr>
      <vt:lpstr>Registration Communication </vt:lpstr>
      <vt:lpstr>Standards</vt:lpstr>
      <vt:lpstr>Organization</vt:lpstr>
      <vt:lpstr>ELP Standards for ELSCD</vt:lpstr>
      <vt:lpstr>Domain Definitions</vt:lpstr>
      <vt:lpstr>Domains and Modalities</vt:lpstr>
      <vt:lpstr>Receptive Modalities: Standards 1 and 8</vt:lpstr>
      <vt:lpstr>Productive Modalities: Standards 3, 4, and 7</vt:lpstr>
      <vt:lpstr>Interactive Modalities: Standards 2, 5, and 6</vt:lpstr>
      <vt:lpstr>Proficiency Descriptors</vt:lpstr>
      <vt:lpstr>Proficiency Descriptors Level Examples</vt:lpstr>
      <vt:lpstr>Compare-Standard 5 (Interactive)</vt:lpstr>
      <vt:lpstr>Best Practices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ADE Template_3</dc:title>
  <dc:creator>Garelli, Rebecca</dc:creator>
  <cp:lastModifiedBy>Middlebrook, Candis</cp:lastModifiedBy>
  <cp:revision>283</cp:revision>
  <cp:lastPrinted>2022-09-22T15:36:01Z</cp:lastPrinted>
  <dcterms:modified xsi:type="dcterms:W3CDTF">2022-10-21T15:56:58Z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0x010100228F55A438CAA749BFA79916C5F1DD64</vt:lpwstr>
  </property>
</Properties>
</file>