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54"/>
  </p:notesMasterIdLst>
  <p:sldIdLst>
    <p:sldId id="258" r:id="rId5"/>
    <p:sldId id="256" r:id="rId6"/>
    <p:sldId id="262" r:id="rId7"/>
    <p:sldId id="261" r:id="rId8"/>
    <p:sldId id="257" r:id="rId9"/>
    <p:sldId id="259" r:id="rId10"/>
    <p:sldId id="263" r:id="rId11"/>
    <p:sldId id="308" r:id="rId12"/>
    <p:sldId id="294" r:id="rId13"/>
    <p:sldId id="292" r:id="rId14"/>
    <p:sldId id="264" r:id="rId15"/>
    <p:sldId id="303" r:id="rId16"/>
    <p:sldId id="282" r:id="rId17"/>
    <p:sldId id="313" r:id="rId18"/>
    <p:sldId id="317" r:id="rId19"/>
    <p:sldId id="265" r:id="rId20"/>
    <p:sldId id="287" r:id="rId21"/>
    <p:sldId id="266" r:id="rId22"/>
    <p:sldId id="268" r:id="rId23"/>
    <p:sldId id="267" r:id="rId24"/>
    <p:sldId id="293" r:id="rId25"/>
    <p:sldId id="302" r:id="rId26"/>
    <p:sldId id="269" r:id="rId27"/>
    <p:sldId id="305" r:id="rId28"/>
    <p:sldId id="270" r:id="rId29"/>
    <p:sldId id="301" r:id="rId30"/>
    <p:sldId id="290" r:id="rId31"/>
    <p:sldId id="283" r:id="rId32"/>
    <p:sldId id="316" r:id="rId33"/>
    <p:sldId id="288" r:id="rId34"/>
    <p:sldId id="273" r:id="rId35"/>
    <p:sldId id="274" r:id="rId36"/>
    <p:sldId id="309" r:id="rId37"/>
    <p:sldId id="275" r:id="rId38"/>
    <p:sldId id="310" r:id="rId39"/>
    <p:sldId id="311" r:id="rId40"/>
    <p:sldId id="284" r:id="rId41"/>
    <p:sldId id="315" r:id="rId42"/>
    <p:sldId id="289" r:id="rId43"/>
    <p:sldId id="276" r:id="rId44"/>
    <p:sldId id="295" r:id="rId45"/>
    <p:sldId id="297" r:id="rId46"/>
    <p:sldId id="296" r:id="rId47"/>
    <p:sldId id="278" r:id="rId48"/>
    <p:sldId id="312" r:id="rId49"/>
    <p:sldId id="318" r:id="rId50"/>
    <p:sldId id="285" r:id="rId51"/>
    <p:sldId id="291" r:id="rId52"/>
    <p:sldId id="29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95641-5150-719C-F0FB-124E3E153F71}" name="Finn, Gabriela" initials="FG" userId="S::Gabriela.Finn@azed.gov::4c9b2d0e-3f8f-4e60-9834-01b7e470796c" providerId="AD"/>
  <p188:author id="{492A949D-8928-1223-358F-7EEBB4BB0297}" name="Alvarez, Rose" initials="AR" userId="S::Rose.Alvarez@azed.gov::020ddc07-a22c-44a9-97ab-0c79d9481b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F6F9FF"/>
    <a:srgbClr val="FCAF17"/>
    <a:srgbClr val="BF0D3E"/>
    <a:srgbClr val="FFFFFF"/>
    <a:srgbClr val="EDEFF7"/>
    <a:srgbClr val="000000"/>
    <a:srgbClr val="D0D1D9"/>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92" autoAdjust="0"/>
  </p:normalViewPr>
  <p:slideViewPr>
    <p:cSldViewPr snapToGrid="0">
      <p:cViewPr varScale="1">
        <p:scale>
          <a:sx n="98" d="100"/>
          <a:sy n="98" d="100"/>
        </p:scale>
        <p:origin x="107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05708-7F4E-4340-8095-2AE0BF1BA91F}" type="datetimeFigureOut">
              <a:rPr lang="en-US" smtClean="0"/>
              <a:t>10/14/2022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2D499-A633-49E6-8DBE-A5935CA5B293}" type="slidenum">
              <a:rPr lang="en-US" smtClean="0"/>
              <a:t>‹#›</a:t>
            </a:fld>
            <a:endParaRPr lang="en-US" dirty="0"/>
          </a:p>
        </p:txBody>
      </p:sp>
    </p:spTree>
    <p:extLst>
      <p:ext uri="{BB962C8B-B14F-4D97-AF65-F5344CB8AC3E}">
        <p14:creationId xmlns:p14="http://schemas.microsoft.com/office/powerpoint/2010/main" val="337269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a:t>
            </a:fld>
            <a:endParaRPr lang="en-US" dirty="0"/>
          </a:p>
        </p:txBody>
      </p:sp>
    </p:spTree>
    <p:extLst>
      <p:ext uri="{BB962C8B-B14F-4D97-AF65-F5344CB8AC3E}">
        <p14:creationId xmlns:p14="http://schemas.microsoft.com/office/powerpoint/2010/main" val="263592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11</a:t>
            </a:fld>
            <a:endParaRPr lang="en-US" dirty="0"/>
          </a:p>
        </p:txBody>
      </p:sp>
    </p:spTree>
    <p:extLst>
      <p:ext uri="{BB962C8B-B14F-4D97-AF65-F5344CB8AC3E}">
        <p14:creationId xmlns:p14="http://schemas.microsoft.com/office/powerpoint/2010/main" val="424177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12</a:t>
            </a:fld>
            <a:endParaRPr lang="en-US" dirty="0"/>
          </a:p>
        </p:txBody>
      </p:sp>
    </p:spTree>
    <p:extLst>
      <p:ext uri="{BB962C8B-B14F-4D97-AF65-F5344CB8AC3E}">
        <p14:creationId xmlns:p14="http://schemas.microsoft.com/office/powerpoint/2010/main" val="117456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13</a:t>
            </a:fld>
            <a:endParaRPr lang="en-US" dirty="0"/>
          </a:p>
        </p:txBody>
      </p:sp>
    </p:spTree>
    <p:extLst>
      <p:ext uri="{BB962C8B-B14F-4D97-AF65-F5344CB8AC3E}">
        <p14:creationId xmlns:p14="http://schemas.microsoft.com/office/powerpoint/2010/main" val="364434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2882D499-A633-49E6-8DBE-A5935CA5B293}" type="slidenum">
              <a:rPr lang="en-US" smtClean="0"/>
              <a:t>14</a:t>
            </a:fld>
            <a:endParaRPr lang="en-US" dirty="0"/>
          </a:p>
        </p:txBody>
      </p:sp>
    </p:spTree>
    <p:extLst>
      <p:ext uri="{BB962C8B-B14F-4D97-AF65-F5344CB8AC3E}">
        <p14:creationId xmlns:p14="http://schemas.microsoft.com/office/powerpoint/2010/main" val="83956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15</a:t>
            </a:fld>
            <a:endParaRPr lang="en-US" dirty="0"/>
          </a:p>
        </p:txBody>
      </p:sp>
    </p:spTree>
    <p:extLst>
      <p:ext uri="{BB962C8B-B14F-4D97-AF65-F5344CB8AC3E}">
        <p14:creationId xmlns:p14="http://schemas.microsoft.com/office/powerpoint/2010/main" val="37176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16</a:t>
            </a:fld>
            <a:endParaRPr lang="en-US" dirty="0"/>
          </a:p>
        </p:txBody>
      </p:sp>
    </p:spTree>
    <p:extLst>
      <p:ext uri="{BB962C8B-B14F-4D97-AF65-F5344CB8AC3E}">
        <p14:creationId xmlns:p14="http://schemas.microsoft.com/office/powerpoint/2010/main" val="380209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17</a:t>
            </a:fld>
            <a:endParaRPr lang="en-US" dirty="0"/>
          </a:p>
        </p:txBody>
      </p:sp>
    </p:spTree>
    <p:extLst>
      <p:ext uri="{BB962C8B-B14F-4D97-AF65-F5344CB8AC3E}">
        <p14:creationId xmlns:p14="http://schemas.microsoft.com/office/powerpoint/2010/main" val="200697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18</a:t>
            </a:fld>
            <a:endParaRPr lang="en-US" dirty="0"/>
          </a:p>
        </p:txBody>
      </p:sp>
    </p:spTree>
    <p:extLst>
      <p:ext uri="{BB962C8B-B14F-4D97-AF65-F5344CB8AC3E}">
        <p14:creationId xmlns:p14="http://schemas.microsoft.com/office/powerpoint/2010/main" val="34723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19</a:t>
            </a:fld>
            <a:endParaRPr lang="en-US" dirty="0"/>
          </a:p>
        </p:txBody>
      </p:sp>
    </p:spTree>
    <p:extLst>
      <p:ext uri="{BB962C8B-B14F-4D97-AF65-F5344CB8AC3E}">
        <p14:creationId xmlns:p14="http://schemas.microsoft.com/office/powerpoint/2010/main" val="1826546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20</a:t>
            </a:fld>
            <a:endParaRPr lang="en-US" dirty="0"/>
          </a:p>
        </p:txBody>
      </p:sp>
    </p:spTree>
    <p:extLst>
      <p:ext uri="{BB962C8B-B14F-4D97-AF65-F5344CB8AC3E}">
        <p14:creationId xmlns:p14="http://schemas.microsoft.com/office/powerpoint/2010/main" val="272588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a:t>
            </a:fld>
            <a:endParaRPr lang="en-US" dirty="0"/>
          </a:p>
        </p:txBody>
      </p:sp>
    </p:spTree>
    <p:extLst>
      <p:ext uri="{BB962C8B-B14F-4D97-AF65-F5344CB8AC3E}">
        <p14:creationId xmlns:p14="http://schemas.microsoft.com/office/powerpoint/2010/main" val="9857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21</a:t>
            </a:fld>
            <a:endParaRPr lang="en-US" dirty="0"/>
          </a:p>
        </p:txBody>
      </p:sp>
    </p:spTree>
    <p:extLst>
      <p:ext uri="{BB962C8B-B14F-4D97-AF65-F5344CB8AC3E}">
        <p14:creationId xmlns:p14="http://schemas.microsoft.com/office/powerpoint/2010/main" val="231611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22</a:t>
            </a:fld>
            <a:endParaRPr lang="en-US" dirty="0"/>
          </a:p>
        </p:txBody>
      </p:sp>
    </p:spTree>
    <p:extLst>
      <p:ext uri="{BB962C8B-B14F-4D97-AF65-F5344CB8AC3E}">
        <p14:creationId xmlns:p14="http://schemas.microsoft.com/office/powerpoint/2010/main" val="200738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23</a:t>
            </a:fld>
            <a:endParaRPr lang="en-US" dirty="0"/>
          </a:p>
        </p:txBody>
      </p:sp>
    </p:spTree>
    <p:extLst>
      <p:ext uri="{BB962C8B-B14F-4D97-AF65-F5344CB8AC3E}">
        <p14:creationId xmlns:p14="http://schemas.microsoft.com/office/powerpoint/2010/main" val="3525633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24</a:t>
            </a:fld>
            <a:endParaRPr lang="en-US" dirty="0"/>
          </a:p>
        </p:txBody>
      </p:sp>
    </p:spTree>
    <p:extLst>
      <p:ext uri="{BB962C8B-B14F-4D97-AF65-F5344CB8AC3E}">
        <p14:creationId xmlns:p14="http://schemas.microsoft.com/office/powerpoint/2010/main" val="142377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25</a:t>
            </a:fld>
            <a:endParaRPr lang="en-US" dirty="0"/>
          </a:p>
        </p:txBody>
      </p:sp>
    </p:spTree>
    <p:extLst>
      <p:ext uri="{BB962C8B-B14F-4D97-AF65-F5344CB8AC3E}">
        <p14:creationId xmlns:p14="http://schemas.microsoft.com/office/powerpoint/2010/main" val="23527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26</a:t>
            </a:fld>
            <a:endParaRPr lang="en-US" dirty="0"/>
          </a:p>
        </p:txBody>
      </p:sp>
    </p:spTree>
    <p:extLst>
      <p:ext uri="{BB962C8B-B14F-4D97-AF65-F5344CB8AC3E}">
        <p14:creationId xmlns:p14="http://schemas.microsoft.com/office/powerpoint/2010/main" val="2723160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27</a:t>
            </a:fld>
            <a:endParaRPr lang="en-US" dirty="0"/>
          </a:p>
        </p:txBody>
      </p:sp>
    </p:spTree>
    <p:extLst>
      <p:ext uri="{BB962C8B-B14F-4D97-AF65-F5344CB8AC3E}">
        <p14:creationId xmlns:p14="http://schemas.microsoft.com/office/powerpoint/2010/main" val="2604397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28</a:t>
            </a:fld>
            <a:endParaRPr lang="en-US" dirty="0"/>
          </a:p>
        </p:txBody>
      </p:sp>
    </p:spTree>
    <p:extLst>
      <p:ext uri="{BB962C8B-B14F-4D97-AF65-F5344CB8AC3E}">
        <p14:creationId xmlns:p14="http://schemas.microsoft.com/office/powerpoint/2010/main" val="122753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29</a:t>
            </a:fld>
            <a:endParaRPr lang="en-US" dirty="0"/>
          </a:p>
        </p:txBody>
      </p:sp>
    </p:spTree>
    <p:extLst>
      <p:ext uri="{BB962C8B-B14F-4D97-AF65-F5344CB8AC3E}">
        <p14:creationId xmlns:p14="http://schemas.microsoft.com/office/powerpoint/2010/main" val="224644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30</a:t>
            </a:fld>
            <a:endParaRPr lang="en-US" dirty="0"/>
          </a:p>
        </p:txBody>
      </p:sp>
    </p:spTree>
    <p:extLst>
      <p:ext uri="{BB962C8B-B14F-4D97-AF65-F5344CB8AC3E}">
        <p14:creationId xmlns:p14="http://schemas.microsoft.com/office/powerpoint/2010/main" val="276577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a:t>
            </a:fld>
            <a:endParaRPr lang="en-US" dirty="0"/>
          </a:p>
        </p:txBody>
      </p:sp>
    </p:spTree>
    <p:extLst>
      <p:ext uri="{BB962C8B-B14F-4D97-AF65-F5344CB8AC3E}">
        <p14:creationId xmlns:p14="http://schemas.microsoft.com/office/powerpoint/2010/main" val="2378166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31</a:t>
            </a:fld>
            <a:endParaRPr lang="en-US" dirty="0"/>
          </a:p>
        </p:txBody>
      </p:sp>
    </p:spTree>
    <p:extLst>
      <p:ext uri="{BB962C8B-B14F-4D97-AF65-F5344CB8AC3E}">
        <p14:creationId xmlns:p14="http://schemas.microsoft.com/office/powerpoint/2010/main" val="2088104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32</a:t>
            </a:fld>
            <a:endParaRPr lang="en-US" dirty="0"/>
          </a:p>
        </p:txBody>
      </p:sp>
    </p:spTree>
    <p:extLst>
      <p:ext uri="{BB962C8B-B14F-4D97-AF65-F5344CB8AC3E}">
        <p14:creationId xmlns:p14="http://schemas.microsoft.com/office/powerpoint/2010/main" val="1595577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33</a:t>
            </a:fld>
            <a:endParaRPr lang="en-US" dirty="0"/>
          </a:p>
        </p:txBody>
      </p:sp>
    </p:spTree>
    <p:extLst>
      <p:ext uri="{BB962C8B-B14F-4D97-AF65-F5344CB8AC3E}">
        <p14:creationId xmlns:p14="http://schemas.microsoft.com/office/powerpoint/2010/main" val="1706853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34</a:t>
            </a:fld>
            <a:endParaRPr lang="en-US" dirty="0"/>
          </a:p>
        </p:txBody>
      </p:sp>
    </p:spTree>
    <p:extLst>
      <p:ext uri="{BB962C8B-B14F-4D97-AF65-F5344CB8AC3E}">
        <p14:creationId xmlns:p14="http://schemas.microsoft.com/office/powerpoint/2010/main" val="4037355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35</a:t>
            </a:fld>
            <a:endParaRPr lang="en-US" dirty="0"/>
          </a:p>
        </p:txBody>
      </p:sp>
    </p:spTree>
    <p:extLst>
      <p:ext uri="{BB962C8B-B14F-4D97-AF65-F5344CB8AC3E}">
        <p14:creationId xmlns:p14="http://schemas.microsoft.com/office/powerpoint/2010/main" val="1446924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36</a:t>
            </a:fld>
            <a:endParaRPr lang="en-US" dirty="0"/>
          </a:p>
        </p:txBody>
      </p:sp>
    </p:spTree>
    <p:extLst>
      <p:ext uri="{BB962C8B-B14F-4D97-AF65-F5344CB8AC3E}">
        <p14:creationId xmlns:p14="http://schemas.microsoft.com/office/powerpoint/2010/main" val="242467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37</a:t>
            </a:fld>
            <a:endParaRPr lang="en-US" dirty="0"/>
          </a:p>
        </p:txBody>
      </p:sp>
    </p:spTree>
    <p:extLst>
      <p:ext uri="{BB962C8B-B14F-4D97-AF65-F5344CB8AC3E}">
        <p14:creationId xmlns:p14="http://schemas.microsoft.com/office/powerpoint/2010/main" val="3668409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38</a:t>
            </a:fld>
            <a:endParaRPr lang="en-US" dirty="0"/>
          </a:p>
        </p:txBody>
      </p:sp>
    </p:spTree>
    <p:extLst>
      <p:ext uri="{BB962C8B-B14F-4D97-AF65-F5344CB8AC3E}">
        <p14:creationId xmlns:p14="http://schemas.microsoft.com/office/powerpoint/2010/main" val="2049974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39</a:t>
            </a:fld>
            <a:endParaRPr lang="en-US" dirty="0"/>
          </a:p>
        </p:txBody>
      </p:sp>
    </p:spTree>
    <p:extLst>
      <p:ext uri="{BB962C8B-B14F-4D97-AF65-F5344CB8AC3E}">
        <p14:creationId xmlns:p14="http://schemas.microsoft.com/office/powerpoint/2010/main" val="3071592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40</a:t>
            </a:fld>
            <a:endParaRPr lang="en-US" dirty="0"/>
          </a:p>
        </p:txBody>
      </p:sp>
    </p:spTree>
    <p:extLst>
      <p:ext uri="{BB962C8B-B14F-4D97-AF65-F5344CB8AC3E}">
        <p14:creationId xmlns:p14="http://schemas.microsoft.com/office/powerpoint/2010/main" val="375046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a:t>
            </a:fld>
            <a:endParaRPr lang="en-US" dirty="0"/>
          </a:p>
        </p:txBody>
      </p:sp>
    </p:spTree>
    <p:extLst>
      <p:ext uri="{BB962C8B-B14F-4D97-AF65-F5344CB8AC3E}">
        <p14:creationId xmlns:p14="http://schemas.microsoft.com/office/powerpoint/2010/main" val="4278917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41</a:t>
            </a:fld>
            <a:endParaRPr lang="en-US" dirty="0"/>
          </a:p>
        </p:txBody>
      </p:sp>
    </p:spTree>
    <p:extLst>
      <p:ext uri="{BB962C8B-B14F-4D97-AF65-F5344CB8AC3E}">
        <p14:creationId xmlns:p14="http://schemas.microsoft.com/office/powerpoint/2010/main" val="4166171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42</a:t>
            </a:fld>
            <a:endParaRPr lang="en-US" dirty="0"/>
          </a:p>
        </p:txBody>
      </p:sp>
    </p:spTree>
    <p:extLst>
      <p:ext uri="{BB962C8B-B14F-4D97-AF65-F5344CB8AC3E}">
        <p14:creationId xmlns:p14="http://schemas.microsoft.com/office/powerpoint/2010/main" val="2545910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43</a:t>
            </a:fld>
            <a:endParaRPr lang="en-US" dirty="0"/>
          </a:p>
        </p:txBody>
      </p:sp>
    </p:spTree>
    <p:extLst>
      <p:ext uri="{BB962C8B-B14F-4D97-AF65-F5344CB8AC3E}">
        <p14:creationId xmlns:p14="http://schemas.microsoft.com/office/powerpoint/2010/main" val="4086649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44</a:t>
            </a:fld>
            <a:endParaRPr lang="en-US" dirty="0"/>
          </a:p>
        </p:txBody>
      </p:sp>
    </p:spTree>
    <p:extLst>
      <p:ext uri="{BB962C8B-B14F-4D97-AF65-F5344CB8AC3E}">
        <p14:creationId xmlns:p14="http://schemas.microsoft.com/office/powerpoint/2010/main" val="1931589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012169"/>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45</a:t>
            </a:fld>
            <a:endParaRPr lang="en-US" dirty="0"/>
          </a:p>
        </p:txBody>
      </p:sp>
    </p:spTree>
    <p:extLst>
      <p:ext uri="{BB962C8B-B14F-4D97-AF65-F5344CB8AC3E}">
        <p14:creationId xmlns:p14="http://schemas.microsoft.com/office/powerpoint/2010/main" val="2662349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46</a:t>
            </a:fld>
            <a:endParaRPr lang="en-US" dirty="0"/>
          </a:p>
        </p:txBody>
      </p:sp>
    </p:spTree>
    <p:extLst>
      <p:ext uri="{BB962C8B-B14F-4D97-AF65-F5344CB8AC3E}">
        <p14:creationId xmlns:p14="http://schemas.microsoft.com/office/powerpoint/2010/main" val="994634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47</a:t>
            </a:fld>
            <a:endParaRPr lang="en-US" dirty="0"/>
          </a:p>
        </p:txBody>
      </p:sp>
    </p:spTree>
    <p:extLst>
      <p:ext uri="{BB962C8B-B14F-4D97-AF65-F5344CB8AC3E}">
        <p14:creationId xmlns:p14="http://schemas.microsoft.com/office/powerpoint/2010/main" val="3715245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48</a:t>
            </a:fld>
            <a:endParaRPr lang="en-US" dirty="0"/>
          </a:p>
        </p:txBody>
      </p:sp>
    </p:spTree>
    <p:extLst>
      <p:ext uri="{BB962C8B-B14F-4D97-AF65-F5344CB8AC3E}">
        <p14:creationId xmlns:p14="http://schemas.microsoft.com/office/powerpoint/2010/main" val="205120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6</a:t>
            </a:fld>
            <a:endParaRPr lang="en-US" dirty="0"/>
          </a:p>
        </p:txBody>
      </p:sp>
    </p:spTree>
    <p:extLst>
      <p:ext uri="{BB962C8B-B14F-4D97-AF65-F5344CB8AC3E}">
        <p14:creationId xmlns:p14="http://schemas.microsoft.com/office/powerpoint/2010/main" val="242267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7</a:t>
            </a:fld>
            <a:endParaRPr lang="en-US" dirty="0"/>
          </a:p>
        </p:txBody>
      </p:sp>
    </p:spTree>
    <p:extLst>
      <p:ext uri="{BB962C8B-B14F-4D97-AF65-F5344CB8AC3E}">
        <p14:creationId xmlns:p14="http://schemas.microsoft.com/office/powerpoint/2010/main" val="237521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8</a:t>
            </a:fld>
            <a:endParaRPr lang="en-US" dirty="0"/>
          </a:p>
        </p:txBody>
      </p:sp>
    </p:spTree>
    <p:extLst>
      <p:ext uri="{BB962C8B-B14F-4D97-AF65-F5344CB8AC3E}">
        <p14:creationId xmlns:p14="http://schemas.microsoft.com/office/powerpoint/2010/main" val="103026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9</a:t>
            </a:fld>
            <a:endParaRPr lang="en-US" dirty="0"/>
          </a:p>
        </p:txBody>
      </p:sp>
    </p:spTree>
    <p:extLst>
      <p:ext uri="{BB962C8B-B14F-4D97-AF65-F5344CB8AC3E}">
        <p14:creationId xmlns:p14="http://schemas.microsoft.com/office/powerpoint/2010/main" val="257281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2D499-A633-49E6-8DBE-A5935CA5B293}" type="slidenum">
              <a:rPr lang="en-US" smtClean="0"/>
              <a:t>10</a:t>
            </a:fld>
            <a:endParaRPr lang="en-US" dirty="0"/>
          </a:p>
        </p:txBody>
      </p:sp>
    </p:spTree>
    <p:extLst>
      <p:ext uri="{BB962C8B-B14F-4D97-AF65-F5344CB8AC3E}">
        <p14:creationId xmlns:p14="http://schemas.microsoft.com/office/powerpoint/2010/main" val="1494523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pic>
        <p:nvPicPr>
          <p:cNvPr id="8" name="Picture 7">
            <a:extLst>
              <a:ext uri="{FF2B5EF4-FFF2-40B4-BE49-F238E27FC236}">
                <a16:creationId xmlns:a16="http://schemas.microsoft.com/office/drawing/2014/main" id="{49466110-B92C-4921-AC7E-FC505C924E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937812" y="1069848"/>
            <a:ext cx="2055770" cy="2055770"/>
          </a:xfrm>
          <a:prstGeom prst="rect">
            <a:avLst/>
          </a:prstGeom>
        </p:spPr>
      </p:pic>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74171" y="325279"/>
            <a:ext cx="9443652"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fld id="{81D60167-4931-47E6-BA6A-407CBD079E47}" type="slidenum">
              <a:rPr lang="en-US" smtClean="0"/>
              <a:pPr marL="115570"/>
              <a:t>‹#›</a:t>
            </a:fld>
            <a:endParaRPr lang="en-US" dirty="0"/>
          </a:p>
        </p:txBody>
      </p:sp>
    </p:spTree>
    <p:extLst>
      <p:ext uri="{BB962C8B-B14F-4D97-AF65-F5344CB8AC3E}">
        <p14:creationId xmlns:p14="http://schemas.microsoft.com/office/powerpoint/2010/main" val="150158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dirty="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dirty="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dirty="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dirty="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dirty="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92" r:id="rId7"/>
    <p:sldLayoutId id="2147483691" r:id="rId8"/>
    <p:sldLayoutId id="2147483690" r:id="rId9"/>
    <p:sldLayoutId id="2147483689" r:id="rId10"/>
    <p:sldLayoutId id="2147483683" r:id="rId11"/>
    <p:sldLayoutId id="2147483694" r:id="rId12"/>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zed.gov/assess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view.officeapps.live.com/op/view.aspx?src=https%3A%2F%2Fwww.azed.gov%2Fsites%2Fdefault%2Ffiles%2F2022%2F04%2FDTC%2520Test%2520Security%2520Agreement%25202022-2023.docx&amp;wdOrigin=BROWSELIN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azed.gov/sites/default/files/2022/07/Detailed%20Testing%20Calendar%202022-2023.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azed.gov/sites/default/files/2022/05/Assessments%20Overview%202022-2023.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azed.gov/assessment/accessibility"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az.pearsonaccessnext.com/customer/index.action" TargetMode="External"/><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testadmin.act.org/customer/index.action" TargetMode="External"/><Relationship Id="rId4" Type="http://schemas.openxmlformats.org/officeDocument/2006/relationships/hyperlink" Target="https://aspire.act.org/customer/index.ac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z.testnav.com/client/index.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www.azed.gov/assessment/aasa"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azed.gov/assessment/sci"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zed.gov/assessment/high-school-assessments-act-and-act-aspir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s://www.act.org/content/act/en/products-and-services/state-and-district-solutions/arizona/the-act.html"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s://www.azed.gov/assessment/achievement-dtc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www.azed.gov/assessment/resource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azed.gov/sites/default/files/2022/08/Achievement%20DTC%20Quick%20Guide%202022-2023.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zed.gov/assessment/alternate-assessments-dtcs"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hyperlink" Target="https://www.azed.gov/sites/default/files/2020/10/Alternate%20Assessment%20Eligibility_May%202022.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ucla.box.com/s/kvpuys1fzm2to9vni23uwabn3b5wjgt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azed.gov/sites/default/files/2021/08/ADE%20MSAA%20Accommodations%202021.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zed.gov/assessment/alternate-assessments-dtc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training.elpa21.org/index_login.php"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az.portal.cambiumast.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saaassessment.org/"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azed.gov/assessment/azella-dtcs"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azed.gov/sites/default/files/2022/06/AZELLA%20Test%20Administration%20Calendars%20FY23%20-%209.07.2022.pdf"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az.tms.pearson.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hyperlink" Target="https://azella.scoring.pearsonassessments.com/understandscoring/" TargetMode="Externa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azed.gov/assessment/azella-dtc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azed.gov/assessment/azellaPLCFAQ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www.azed.gov/assessment/azellaFAQs" TargetMode="External"/><Relationship Id="rId4" Type="http://schemas.openxmlformats.org/officeDocument/2006/relationships/hyperlink" Target="https://www.azed.gov/assessment/azellaSPRFAQ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testing@azed.gov" TargetMode="External"/><Relationship Id="rId7" Type="http://schemas.openxmlformats.org/officeDocument/2006/relationships/hyperlink" Target="mailto:AssessingSWDs@azed.gov"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mailto:azella@azed.gov" TargetMode="External"/><Relationship Id="rId5" Type="http://schemas.openxmlformats.org/officeDocument/2006/relationships/hyperlink" Target="mailto:AzSCI@azed.gov" TargetMode="External"/><Relationship Id="rId4" Type="http://schemas.openxmlformats.org/officeDocument/2006/relationships/hyperlink" Target="mailto:AASA@azed.gov"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azed.gov/assessmen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azed.gov/assessment/examiner"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p:txBody>
          <a:bodyPr>
            <a:normAutofit lnSpcReduction="10000"/>
          </a:bodyPr>
          <a:lstStyle/>
          <a:p>
            <a:r>
              <a:rPr lang="en-US" dirty="0"/>
              <a:t>This webinar will be recorded and posted on the ADE Assessments webpage at </a:t>
            </a:r>
            <a:r>
              <a:rPr lang="en-US" dirty="0">
                <a:hlinkClick r:id="rId3"/>
              </a:rPr>
              <a:t>https://www.azed.gov/assessment</a:t>
            </a:r>
            <a:r>
              <a:rPr lang="en-US" dirty="0"/>
              <a:t>.</a:t>
            </a:r>
          </a:p>
          <a:p>
            <a:endParaRPr lang="en-US" dirty="0"/>
          </a:p>
          <a:p>
            <a:r>
              <a:rPr lang="en-US" dirty="0"/>
              <a:t>Please enter your First and Last Name in the Chat for tracking purposes for the live event.</a:t>
            </a:r>
          </a:p>
          <a:p>
            <a:endParaRPr lang="en-US" dirty="0"/>
          </a:p>
          <a:p>
            <a:pPr marL="0" indent="0">
              <a:buNone/>
            </a:pPr>
            <a:r>
              <a:rPr lang="en-US" dirty="0"/>
              <a:t> We will also be capturing the chat questions.  ADE will compile and create a FAQ list which will then be posted on our website.  The FAQ will only include those questions that are relevant to the webinar topic.  ADE will follow up with any other questions via e-mail.</a:t>
            </a:r>
          </a:p>
          <a:p>
            <a:endParaRPr lang="en-US" dirty="0"/>
          </a:p>
        </p:txBody>
      </p:sp>
    </p:spTree>
    <p:extLst>
      <p:ext uri="{BB962C8B-B14F-4D97-AF65-F5344CB8AC3E}">
        <p14:creationId xmlns:p14="http://schemas.microsoft.com/office/powerpoint/2010/main" val="61168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E712-A092-D543-25AD-2C7321962F14}"/>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340B1B56-D5A7-B1EA-7A08-E0A3569F343C}"/>
              </a:ext>
            </a:extLst>
          </p:cNvPr>
          <p:cNvSpPr>
            <a:spLocks noGrp="1"/>
          </p:cNvSpPr>
          <p:nvPr>
            <p:ph sz="half" idx="2"/>
          </p:nvPr>
        </p:nvSpPr>
        <p:spPr>
          <a:xfrm>
            <a:off x="1195753" y="2281657"/>
            <a:ext cx="4386333" cy="3633471"/>
          </a:xfrm>
        </p:spPr>
        <p:txBody>
          <a:bodyPr>
            <a:normAutofit/>
          </a:bodyPr>
          <a:lstStyle/>
          <a:p>
            <a:r>
              <a:rPr lang="en-US" sz="1500" dirty="0"/>
              <a:t>GETTING STARTED: IMPORTANT FIRST STEP</a:t>
            </a:r>
          </a:p>
          <a:p>
            <a:r>
              <a:rPr lang="en-US" sz="1500" dirty="0"/>
              <a:t>The first step you must take as a DTC is to fill out the DTC Test Security Agreement and return the signed agreement to: testing@azed.gov</a:t>
            </a:r>
          </a:p>
          <a:p>
            <a:r>
              <a:rPr lang="en-US" sz="1500" dirty="0">
                <a:hlinkClick r:id="rId3"/>
              </a:rPr>
              <a:t>2022-2023 Assessment Test Coordinator and Security Agreement </a:t>
            </a:r>
            <a:endParaRPr lang="en-US" sz="1500" dirty="0"/>
          </a:p>
          <a:p>
            <a:r>
              <a:rPr lang="en-US" sz="1500" dirty="0"/>
              <a:t>If there is a change to the DTC at your district, a new agreement must be signed and submitted as directed above.</a:t>
            </a:r>
          </a:p>
          <a:p>
            <a:r>
              <a:rPr lang="en-US" sz="1500" dirty="0"/>
              <a:t>Please note that this agreement must be signed by Superintendent/Charter Representative</a:t>
            </a:r>
          </a:p>
          <a:p>
            <a:endParaRPr lang="en-US" sz="1500" dirty="0"/>
          </a:p>
        </p:txBody>
      </p:sp>
      <p:pic>
        <p:nvPicPr>
          <p:cNvPr id="6" name="Picture 5">
            <a:extLst>
              <a:ext uri="{FF2B5EF4-FFF2-40B4-BE49-F238E27FC236}">
                <a16:creationId xmlns:a16="http://schemas.microsoft.com/office/drawing/2014/main" id="{6386DF2E-B7C3-A10D-047B-B3FDA066C440}"/>
              </a:ext>
            </a:extLst>
          </p:cNvPr>
          <p:cNvPicPr>
            <a:picLocks noChangeAspect="1"/>
          </p:cNvPicPr>
          <p:nvPr/>
        </p:nvPicPr>
        <p:blipFill>
          <a:blip r:embed="rId4"/>
          <a:stretch>
            <a:fillRect/>
          </a:stretch>
        </p:blipFill>
        <p:spPr>
          <a:xfrm>
            <a:off x="6724185" y="1460811"/>
            <a:ext cx="4272062" cy="4247956"/>
          </a:xfrm>
          <a:prstGeom prst="rect">
            <a:avLst/>
          </a:prstGeom>
        </p:spPr>
      </p:pic>
    </p:spTree>
    <p:extLst>
      <p:ext uri="{BB962C8B-B14F-4D97-AF65-F5344CB8AC3E}">
        <p14:creationId xmlns:p14="http://schemas.microsoft.com/office/powerpoint/2010/main" val="165125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3032-A54D-FA26-63D2-8497D0B91482}"/>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104BD878-47A5-BC06-F066-7DD931414980}"/>
              </a:ext>
            </a:extLst>
          </p:cNvPr>
          <p:cNvSpPr>
            <a:spLocks noGrp="1"/>
          </p:cNvSpPr>
          <p:nvPr>
            <p:ph sz="half" idx="2"/>
          </p:nvPr>
        </p:nvSpPr>
        <p:spPr>
          <a:xfrm>
            <a:off x="1195739" y="748616"/>
            <a:ext cx="4386333" cy="5360768"/>
          </a:xfrm>
        </p:spPr>
        <p:txBody>
          <a:bodyPr>
            <a:normAutofit/>
          </a:bodyPr>
          <a:lstStyle/>
          <a:p>
            <a:pPr algn="ctr"/>
            <a:r>
              <a:rPr lang="en-US" dirty="0"/>
              <a:t> </a:t>
            </a:r>
          </a:p>
          <a:p>
            <a:pPr algn="ctr"/>
            <a:endParaRPr lang="en-US" sz="2000" dirty="0">
              <a:hlinkClick r:id="rId3"/>
            </a:endParaRPr>
          </a:p>
          <a:p>
            <a:pPr algn="ctr"/>
            <a:endParaRPr lang="en-US" sz="2000" dirty="0">
              <a:hlinkClick r:id="rId3"/>
            </a:endParaRPr>
          </a:p>
          <a:p>
            <a:pPr algn="ctr"/>
            <a:r>
              <a:rPr lang="en-US" sz="2000" dirty="0">
                <a:hlinkClick r:id="rId3"/>
              </a:rPr>
              <a:t>2022-2023 Detailed Testing Calendar</a:t>
            </a:r>
            <a:endParaRPr lang="en-US" sz="2000" dirty="0"/>
          </a:p>
          <a:p>
            <a:r>
              <a:rPr lang="en-US" dirty="0"/>
              <a:t>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pic>
        <p:nvPicPr>
          <p:cNvPr id="4" name="Picture 3" descr="Table&#10;&#10;Description automatically generated">
            <a:extLst>
              <a:ext uri="{FF2B5EF4-FFF2-40B4-BE49-F238E27FC236}">
                <a16:creationId xmlns:a16="http://schemas.microsoft.com/office/drawing/2014/main" id="{8CBCC392-F0EA-1492-80FE-E8B8AF171FF7}"/>
              </a:ext>
            </a:extLst>
          </p:cNvPr>
          <p:cNvPicPr>
            <a:picLocks noChangeAspect="1"/>
          </p:cNvPicPr>
          <p:nvPr/>
        </p:nvPicPr>
        <p:blipFill>
          <a:blip r:embed="rId4"/>
          <a:stretch>
            <a:fillRect/>
          </a:stretch>
        </p:blipFill>
        <p:spPr>
          <a:xfrm>
            <a:off x="1931784" y="2760207"/>
            <a:ext cx="2595611" cy="3349177"/>
          </a:xfrm>
          <a:prstGeom prst="rect">
            <a:avLst/>
          </a:prstGeom>
          <a:noFill/>
        </p:spPr>
      </p:pic>
      <p:pic>
        <p:nvPicPr>
          <p:cNvPr id="6" name="Picture 5" descr="Text, table&#10;&#10;Description automatically generated with medium confidence">
            <a:extLst>
              <a:ext uri="{FF2B5EF4-FFF2-40B4-BE49-F238E27FC236}">
                <a16:creationId xmlns:a16="http://schemas.microsoft.com/office/drawing/2014/main" id="{486E2931-223B-290C-AF0A-47B3FD28DBD8}"/>
              </a:ext>
            </a:extLst>
          </p:cNvPr>
          <p:cNvPicPr>
            <a:picLocks noChangeAspect="1"/>
          </p:cNvPicPr>
          <p:nvPr/>
        </p:nvPicPr>
        <p:blipFill>
          <a:blip r:embed="rId5"/>
          <a:stretch>
            <a:fillRect/>
          </a:stretch>
        </p:blipFill>
        <p:spPr>
          <a:xfrm>
            <a:off x="7092176" y="1482624"/>
            <a:ext cx="3501483" cy="1946375"/>
          </a:xfrm>
          <a:prstGeom prst="rect">
            <a:avLst/>
          </a:prstGeom>
        </p:spPr>
      </p:pic>
      <p:pic>
        <p:nvPicPr>
          <p:cNvPr id="9" name="Picture 8" descr="Table&#10;&#10;Description automatically generated with medium confidence">
            <a:extLst>
              <a:ext uri="{FF2B5EF4-FFF2-40B4-BE49-F238E27FC236}">
                <a16:creationId xmlns:a16="http://schemas.microsoft.com/office/drawing/2014/main" id="{25308D89-4D42-992E-CE61-40B9950787E8}"/>
              </a:ext>
            </a:extLst>
          </p:cNvPr>
          <p:cNvPicPr>
            <a:picLocks noChangeAspect="1"/>
          </p:cNvPicPr>
          <p:nvPr/>
        </p:nvPicPr>
        <p:blipFill>
          <a:blip r:embed="rId6"/>
          <a:stretch>
            <a:fillRect/>
          </a:stretch>
        </p:blipFill>
        <p:spPr>
          <a:xfrm>
            <a:off x="7304049" y="3601844"/>
            <a:ext cx="3155795" cy="2507539"/>
          </a:xfrm>
          <a:prstGeom prst="rect">
            <a:avLst/>
          </a:prstGeom>
        </p:spPr>
      </p:pic>
    </p:spTree>
    <p:extLst>
      <p:ext uri="{BB962C8B-B14F-4D97-AF65-F5344CB8AC3E}">
        <p14:creationId xmlns:p14="http://schemas.microsoft.com/office/powerpoint/2010/main" val="418705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7759-2BD1-4375-A856-A26C28DA0288}"/>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EAE3A925-AD63-4CCB-AD32-216F26165103}"/>
              </a:ext>
            </a:extLst>
          </p:cNvPr>
          <p:cNvSpPr>
            <a:spLocks noGrp="1"/>
          </p:cNvSpPr>
          <p:nvPr>
            <p:ph sz="half" idx="2"/>
          </p:nvPr>
        </p:nvSpPr>
        <p:spPr>
          <a:xfrm>
            <a:off x="1195753" y="2281657"/>
            <a:ext cx="4386333" cy="3633471"/>
          </a:xfrm>
        </p:spPr>
        <p:txBody>
          <a:bodyPr>
            <a:normAutofit/>
          </a:bodyPr>
          <a:lstStyle/>
          <a:p>
            <a:pPr algn="ctr"/>
            <a:endParaRPr lang="en-US" sz="2000" dirty="0">
              <a:hlinkClick r:id="rId3"/>
            </a:endParaRPr>
          </a:p>
          <a:p>
            <a:pPr algn="ctr"/>
            <a:endParaRPr lang="en-US" sz="2000" dirty="0">
              <a:hlinkClick r:id="rId3"/>
            </a:endParaRPr>
          </a:p>
          <a:p>
            <a:pPr algn="ctr"/>
            <a:r>
              <a:rPr lang="en-US" sz="2800" dirty="0">
                <a:hlinkClick r:id="rId3"/>
              </a:rPr>
              <a:t>2022-2023 Test Windows</a:t>
            </a:r>
          </a:p>
          <a:p>
            <a:pPr algn="ctr"/>
            <a:r>
              <a:rPr lang="en-US" sz="1800" dirty="0">
                <a:hlinkClick r:id="rId3"/>
              </a:rPr>
              <a:t> </a:t>
            </a:r>
            <a:r>
              <a:rPr lang="en-US" sz="1800" dirty="0"/>
              <a:t>https://www.azed.gov/sites/default/files/2022/05/Assessments%20Overview%202022-2023.pdf</a:t>
            </a:r>
          </a:p>
        </p:txBody>
      </p:sp>
      <p:pic>
        <p:nvPicPr>
          <p:cNvPr id="4" name="Picture 3">
            <a:extLst>
              <a:ext uri="{FF2B5EF4-FFF2-40B4-BE49-F238E27FC236}">
                <a16:creationId xmlns:a16="http://schemas.microsoft.com/office/drawing/2014/main" id="{6CFDA56A-4D4B-42BB-A0C7-CAD29DED19A7}"/>
              </a:ext>
            </a:extLst>
          </p:cNvPr>
          <p:cNvPicPr>
            <a:picLocks noChangeAspect="1"/>
          </p:cNvPicPr>
          <p:nvPr/>
        </p:nvPicPr>
        <p:blipFill>
          <a:blip r:embed="rId4"/>
          <a:stretch/>
        </p:blipFill>
        <p:spPr>
          <a:xfrm>
            <a:off x="6881932" y="942870"/>
            <a:ext cx="4403049" cy="5282180"/>
          </a:xfrm>
          <a:prstGeom prst="rect">
            <a:avLst/>
          </a:prstGeom>
          <a:noFill/>
        </p:spPr>
      </p:pic>
    </p:spTree>
    <p:extLst>
      <p:ext uri="{BB962C8B-B14F-4D97-AF65-F5344CB8AC3E}">
        <p14:creationId xmlns:p14="http://schemas.microsoft.com/office/powerpoint/2010/main" val="35876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415C-9905-D1BE-33A5-5345FCF021E9}"/>
              </a:ext>
            </a:extLst>
          </p:cNvPr>
          <p:cNvSpPr>
            <a:spLocks noGrp="1"/>
          </p:cNvSpPr>
          <p:nvPr>
            <p:ph type="title"/>
          </p:nvPr>
        </p:nvSpPr>
        <p:spPr>
          <a:xfrm>
            <a:off x="807721" y="752475"/>
            <a:ext cx="5067286" cy="1337582"/>
          </a:xfrm>
        </p:spPr>
        <p:txBody>
          <a:bodyPr anchor="ctr">
            <a:noAutofit/>
          </a:bodyPr>
          <a:lstStyle/>
          <a:p>
            <a:r>
              <a:rPr kumimoji="0" lang="en-US" sz="3200" b="0" i="0" u="none" strike="noStrike" kern="1200" cap="all" spc="-50" normalizeH="0" baseline="0" noProof="0" dirty="0">
                <a:ln>
                  <a:noFill/>
                </a:ln>
                <a:solidFill>
                  <a:srgbClr val="012169"/>
                </a:solidFill>
                <a:effectLst/>
                <a:uLnTx/>
                <a:uFillTx/>
                <a:latin typeface="Raleway heavy"/>
                <a:ea typeface="+mj-ea"/>
                <a:cs typeface="+mj-cs"/>
              </a:rPr>
              <a:t>Friday focus: Things to know as a new dtc</a:t>
            </a:r>
            <a:endParaRPr lang="en-US" sz="3200" dirty="0"/>
          </a:p>
        </p:txBody>
      </p:sp>
      <p:sp>
        <p:nvSpPr>
          <p:cNvPr id="3" name="Content Placeholder 2">
            <a:extLst>
              <a:ext uri="{FF2B5EF4-FFF2-40B4-BE49-F238E27FC236}">
                <a16:creationId xmlns:a16="http://schemas.microsoft.com/office/drawing/2014/main" id="{524FC89C-F32A-ED15-ACFC-89C6381EA63B}"/>
              </a:ext>
            </a:extLst>
          </p:cNvPr>
          <p:cNvSpPr>
            <a:spLocks noGrp="1"/>
          </p:cNvSpPr>
          <p:nvPr>
            <p:ph sz="half" idx="2"/>
          </p:nvPr>
        </p:nvSpPr>
        <p:spPr>
          <a:xfrm>
            <a:off x="807718" y="1714500"/>
            <a:ext cx="5067282" cy="4391025"/>
          </a:xfrm>
        </p:spPr>
        <p:txBody>
          <a:bodyPr>
            <a:normAutofit/>
          </a:bodyPr>
          <a:lstStyle/>
          <a:p>
            <a:endParaRPr lang="en-US" dirty="0"/>
          </a:p>
          <a:p>
            <a:endParaRPr lang="en-US" dirty="0"/>
          </a:p>
          <a:p>
            <a:endParaRPr lang="en-US" dirty="0"/>
          </a:p>
          <a:p>
            <a:pPr algn="ctr"/>
            <a:r>
              <a:rPr lang="en-US" sz="3200" dirty="0">
                <a:latin typeface="+mj-lt"/>
                <a:hlinkClick r:id="rId3"/>
              </a:rPr>
              <a:t>ACCESSIBILITY</a:t>
            </a:r>
            <a:endParaRPr lang="en-US" sz="3200" dirty="0">
              <a:latin typeface="+mj-lt"/>
            </a:endParaRPr>
          </a:p>
          <a:p>
            <a:endParaRPr lang="en-US" dirty="0"/>
          </a:p>
          <a:p>
            <a:r>
              <a:rPr lang="en-US" dirty="0"/>
              <a:t>https://www.azed.gov/assessment/accessibility</a:t>
            </a:r>
          </a:p>
        </p:txBody>
      </p:sp>
      <p:pic>
        <p:nvPicPr>
          <p:cNvPr id="10" name="Picture Placeholder 9">
            <a:extLst>
              <a:ext uri="{FF2B5EF4-FFF2-40B4-BE49-F238E27FC236}">
                <a16:creationId xmlns:a16="http://schemas.microsoft.com/office/drawing/2014/main" id="{B6F6E2EF-5AF7-F397-9467-87DB3429AEE9}"/>
              </a:ext>
            </a:extLst>
          </p:cNvPr>
          <p:cNvPicPr>
            <a:picLocks noGrp="1" noChangeAspect="1"/>
          </p:cNvPicPr>
          <p:nvPr>
            <p:ph sz="half" idx="14"/>
          </p:nvPr>
        </p:nvPicPr>
        <p:blipFill>
          <a:blip r:embed="rId4"/>
          <a:srcRect/>
          <a:stretch/>
        </p:blipFill>
        <p:spPr>
          <a:xfrm>
            <a:off x="6858000" y="1714500"/>
            <a:ext cx="3918857" cy="3811089"/>
          </a:xfrm>
          <a:noFill/>
        </p:spPr>
      </p:pic>
    </p:spTree>
    <p:extLst>
      <p:ext uri="{BB962C8B-B14F-4D97-AF65-F5344CB8AC3E}">
        <p14:creationId xmlns:p14="http://schemas.microsoft.com/office/powerpoint/2010/main" val="132915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30CC-93B3-A9F2-E024-D6B1A210B704}"/>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5CEC0290-AFD4-8E59-84C7-710C03CD37EE}"/>
              </a:ext>
            </a:extLst>
          </p:cNvPr>
          <p:cNvSpPr>
            <a:spLocks noGrp="1"/>
          </p:cNvSpPr>
          <p:nvPr>
            <p:ph idx="1"/>
          </p:nvPr>
        </p:nvSpPr>
        <p:spPr/>
        <p:txBody>
          <a:bodyPr>
            <a:normAutofit/>
          </a:bodyPr>
          <a:lstStyle/>
          <a:p>
            <a:pPr marL="0" indent="0">
              <a:buNone/>
            </a:pPr>
            <a:r>
              <a:rPr lang="en-US" sz="2400" dirty="0">
                <a:effectLst/>
                <a:ea typeface="Calibri" panose="020F0502020204030204" pitchFamily="34" charset="0"/>
              </a:rPr>
              <a:t>ADE will upload </a:t>
            </a:r>
            <a:r>
              <a:rPr lang="en-US" sz="2400" b="1" dirty="0">
                <a:ea typeface="Calibri" panose="020F0502020204030204" pitchFamily="34" charset="0"/>
              </a:rPr>
              <a:t>ALL</a:t>
            </a:r>
            <a:r>
              <a:rPr lang="en-US" sz="2400" dirty="0">
                <a:ea typeface="Calibri" panose="020F0502020204030204" pitchFamily="34" charset="0"/>
              </a:rPr>
              <a:t> </a:t>
            </a:r>
            <a:r>
              <a:rPr lang="en-US" sz="2400" dirty="0">
                <a:effectLst/>
                <a:ea typeface="Calibri" panose="020F0502020204030204" pitchFamily="34" charset="0"/>
              </a:rPr>
              <a:t>students to PearsonAccess</a:t>
            </a:r>
            <a:r>
              <a:rPr lang="en-US" sz="2400" baseline="30000" dirty="0">
                <a:effectLst/>
                <a:ea typeface="Calibri" panose="020F0502020204030204" pitchFamily="34" charset="0"/>
              </a:rPr>
              <a:t>next</a:t>
            </a:r>
            <a:r>
              <a:rPr lang="en-US" sz="2400" dirty="0">
                <a:effectLst/>
                <a:ea typeface="Calibri" panose="020F0502020204030204" pitchFamily="34" charset="0"/>
              </a:rPr>
              <a:t> (the test registration platform), including students who are eligible for Alternate Assessment. </a:t>
            </a:r>
          </a:p>
          <a:p>
            <a:pPr marL="0" marR="0" indent="0">
              <a:spcBef>
                <a:spcPts val="0"/>
              </a:spcBef>
              <a:spcAft>
                <a:spcPts val="0"/>
              </a:spcAft>
              <a:buNone/>
            </a:pPr>
            <a:endParaRPr lang="en-US" sz="2400" dirty="0">
              <a:effectLst/>
              <a:ea typeface="Calibri" panose="020F0502020204030204" pitchFamily="34" charset="0"/>
            </a:endParaRPr>
          </a:p>
          <a:p>
            <a:pPr marL="0" marR="0" indent="0">
              <a:spcBef>
                <a:spcPts val="0"/>
              </a:spcBef>
              <a:spcAft>
                <a:spcPts val="0"/>
              </a:spcAft>
              <a:buNone/>
            </a:pPr>
            <a:r>
              <a:rPr lang="en-US" sz="2400" dirty="0">
                <a:effectLst/>
                <a:ea typeface="Calibri" panose="020F0502020204030204" pitchFamily="34" charset="0"/>
              </a:rPr>
              <a:t>Students who will take MSAA and Alt ELPA (the Alternate Assessments) will also be uploaded to the Alternate Assessment testing platforms.</a:t>
            </a:r>
          </a:p>
          <a:p>
            <a:pPr marL="0" marR="0">
              <a:spcBef>
                <a:spcPts val="0"/>
              </a:spcBef>
              <a:spcAft>
                <a:spcPts val="0"/>
              </a:spcAft>
            </a:pPr>
            <a:r>
              <a:rPr lang="en-US" sz="2400" dirty="0">
                <a:effectLst/>
                <a:ea typeface="Calibri" panose="020F0502020204030204" pitchFamily="34" charset="0"/>
              </a:rPr>
              <a:t> </a:t>
            </a:r>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A21FA029-5EBD-97AE-EA2B-37AEF4C9222F}"/>
              </a:ext>
            </a:extLst>
          </p:cNvPr>
          <p:cNvPicPr>
            <a:picLocks noChangeAspect="1"/>
          </p:cNvPicPr>
          <p:nvPr/>
        </p:nvPicPr>
        <p:blipFill>
          <a:blip r:embed="rId3"/>
          <a:stretch>
            <a:fillRect/>
          </a:stretch>
        </p:blipFill>
        <p:spPr>
          <a:xfrm>
            <a:off x="8316227" y="4444148"/>
            <a:ext cx="1573731" cy="1424944"/>
          </a:xfrm>
          <a:prstGeom prst="rect">
            <a:avLst/>
          </a:prstGeom>
        </p:spPr>
      </p:pic>
    </p:spTree>
    <p:extLst>
      <p:ext uri="{BB962C8B-B14F-4D97-AF65-F5344CB8AC3E}">
        <p14:creationId xmlns:p14="http://schemas.microsoft.com/office/powerpoint/2010/main" val="16842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12AF-F5F0-1E28-137A-CD76974EA0A2}"/>
              </a:ext>
            </a:extLst>
          </p:cNvPr>
          <p:cNvSpPr>
            <a:spLocks noGrp="1"/>
          </p:cNvSpPr>
          <p:nvPr>
            <p:ph type="ctrTitle"/>
          </p:nvPr>
        </p:nvSpPr>
        <p:spPr/>
        <p:txBody>
          <a:bodyPr/>
          <a:lstStyle/>
          <a:p>
            <a:r>
              <a:rPr lang="en-US" dirty="0"/>
              <a:t>Achievement assessments</a:t>
            </a:r>
          </a:p>
        </p:txBody>
      </p:sp>
      <p:sp>
        <p:nvSpPr>
          <p:cNvPr id="3" name="Subtitle 2">
            <a:extLst>
              <a:ext uri="{FF2B5EF4-FFF2-40B4-BE49-F238E27FC236}">
                <a16:creationId xmlns:a16="http://schemas.microsoft.com/office/drawing/2014/main" id="{8281E0B2-3DCA-3ECC-F2D6-5523DB471686}"/>
              </a:ext>
            </a:extLst>
          </p:cNvPr>
          <p:cNvSpPr>
            <a:spLocks noGrp="1"/>
          </p:cNvSpPr>
          <p:nvPr>
            <p:ph type="subTitle" idx="1"/>
          </p:nvPr>
        </p:nvSpPr>
        <p:spPr/>
        <p:txBody>
          <a:bodyPr/>
          <a:lstStyle/>
          <a:p>
            <a:r>
              <a:rPr lang="en-US" dirty="0"/>
              <a:t>AASA, Azsci, act aspire, act</a:t>
            </a:r>
          </a:p>
        </p:txBody>
      </p:sp>
    </p:spTree>
    <p:extLst>
      <p:ext uri="{BB962C8B-B14F-4D97-AF65-F5344CB8AC3E}">
        <p14:creationId xmlns:p14="http://schemas.microsoft.com/office/powerpoint/2010/main" val="152499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2806-3D48-2551-7099-2ED0A5D6D723}"/>
              </a:ext>
            </a:extLst>
          </p:cNvPr>
          <p:cNvSpPr>
            <a:spLocks noGrp="1"/>
          </p:cNvSpPr>
          <p:nvPr>
            <p:ph type="title"/>
          </p:nvPr>
        </p:nvSpPr>
        <p:spPr>
          <a:xfrm>
            <a:off x="1097280" y="942871"/>
            <a:ext cx="10058400" cy="654576"/>
          </a:xfrm>
        </p:spPr>
        <p:txBody>
          <a:bodyPr>
            <a:normAutofit/>
          </a:bodyPr>
          <a:lstStyle/>
          <a:p>
            <a:r>
              <a:rPr lang="en-US" dirty="0"/>
              <a:t>Friday focus: Things to know as a new dtc</a:t>
            </a:r>
          </a:p>
        </p:txBody>
      </p:sp>
      <p:sp>
        <p:nvSpPr>
          <p:cNvPr id="3" name="Text Placeholder 2">
            <a:extLst>
              <a:ext uri="{FF2B5EF4-FFF2-40B4-BE49-F238E27FC236}">
                <a16:creationId xmlns:a16="http://schemas.microsoft.com/office/drawing/2014/main" id="{09E29D65-DB0C-17D3-CE7C-D2D694B8DDCB}"/>
              </a:ext>
            </a:extLst>
          </p:cNvPr>
          <p:cNvSpPr>
            <a:spLocks noGrp="1"/>
          </p:cNvSpPr>
          <p:nvPr>
            <p:ph type="body" idx="1"/>
          </p:nvPr>
        </p:nvSpPr>
        <p:spPr/>
        <p:txBody>
          <a:bodyPr/>
          <a:lstStyle/>
          <a:p>
            <a:r>
              <a:rPr lang="en-US" dirty="0"/>
              <a:t>Aasa: Statewide assessment for ELA and math</a:t>
            </a:r>
          </a:p>
        </p:txBody>
      </p:sp>
      <p:sp>
        <p:nvSpPr>
          <p:cNvPr id="4" name="Content Placeholder 3">
            <a:extLst>
              <a:ext uri="{FF2B5EF4-FFF2-40B4-BE49-F238E27FC236}">
                <a16:creationId xmlns:a16="http://schemas.microsoft.com/office/drawing/2014/main" id="{5D3CEE19-1F9D-00D5-0D04-1C814AC0CD54}"/>
              </a:ext>
            </a:extLst>
          </p:cNvPr>
          <p:cNvSpPr>
            <a:spLocks noGrp="1"/>
          </p:cNvSpPr>
          <p:nvPr>
            <p:ph sz="half" idx="2"/>
          </p:nvPr>
        </p:nvSpPr>
        <p:spPr/>
        <p:txBody>
          <a:bodyPr/>
          <a:lstStyle/>
          <a:p>
            <a:r>
              <a:rPr lang="en-US" dirty="0"/>
              <a:t>Who to test: </a:t>
            </a:r>
          </a:p>
          <a:p>
            <a:r>
              <a:rPr lang="en-US" dirty="0"/>
              <a:t>Grades 3-8</a:t>
            </a:r>
          </a:p>
          <a:p>
            <a:endParaRPr lang="en-US" dirty="0"/>
          </a:p>
          <a:p>
            <a:r>
              <a:rPr lang="en-US" dirty="0"/>
              <a:t>Testing Window:</a:t>
            </a:r>
          </a:p>
          <a:p>
            <a:r>
              <a:rPr lang="en-US" dirty="0"/>
              <a:t>Computer-Based: April 3-April 28, 2023</a:t>
            </a:r>
          </a:p>
          <a:p>
            <a:r>
              <a:rPr lang="en-US" dirty="0"/>
              <a:t>Paper-Based: April 3-April 12, 2023</a:t>
            </a:r>
          </a:p>
        </p:txBody>
      </p:sp>
      <p:sp>
        <p:nvSpPr>
          <p:cNvPr id="5" name="Text Placeholder 4">
            <a:extLst>
              <a:ext uri="{FF2B5EF4-FFF2-40B4-BE49-F238E27FC236}">
                <a16:creationId xmlns:a16="http://schemas.microsoft.com/office/drawing/2014/main" id="{BCD7E383-063C-A4DA-F028-6C9EF9228820}"/>
              </a:ext>
            </a:extLst>
          </p:cNvPr>
          <p:cNvSpPr>
            <a:spLocks noGrp="1"/>
          </p:cNvSpPr>
          <p:nvPr>
            <p:ph type="body" sz="quarter" idx="3"/>
          </p:nvPr>
        </p:nvSpPr>
        <p:spPr/>
        <p:txBody>
          <a:bodyPr/>
          <a:lstStyle/>
          <a:p>
            <a:r>
              <a:rPr lang="en-US" dirty="0"/>
              <a:t>azSci: statewide assessment for science</a:t>
            </a:r>
          </a:p>
        </p:txBody>
      </p:sp>
      <p:sp>
        <p:nvSpPr>
          <p:cNvPr id="6" name="Content Placeholder 5">
            <a:extLst>
              <a:ext uri="{FF2B5EF4-FFF2-40B4-BE49-F238E27FC236}">
                <a16:creationId xmlns:a16="http://schemas.microsoft.com/office/drawing/2014/main" id="{0F9EE636-3C26-2ADB-4D0E-457C2198E70D}"/>
              </a:ext>
            </a:extLst>
          </p:cNvPr>
          <p:cNvSpPr>
            <a:spLocks noGrp="1"/>
          </p:cNvSpPr>
          <p:nvPr>
            <p:ph sz="quarter" idx="4"/>
          </p:nvPr>
        </p:nvSpPr>
        <p:spPr/>
        <p:txBody>
          <a:bodyPr/>
          <a:lstStyle/>
          <a:p>
            <a:r>
              <a:rPr lang="en-US" dirty="0"/>
              <a:t>Who to test: </a:t>
            </a:r>
          </a:p>
          <a:p>
            <a:r>
              <a:rPr lang="en-US" dirty="0"/>
              <a:t>Grades 5, 8, and Cohort 2024 (11</a:t>
            </a:r>
            <a:r>
              <a:rPr lang="en-US" baseline="30000" dirty="0"/>
              <a:t>th</a:t>
            </a:r>
            <a:r>
              <a:rPr lang="en-US" dirty="0"/>
              <a:t> grade)</a:t>
            </a:r>
          </a:p>
          <a:p>
            <a:endParaRPr lang="en-US" dirty="0"/>
          </a:p>
          <a:p>
            <a:r>
              <a:rPr lang="en-US" dirty="0"/>
              <a:t>Testing Window:</a:t>
            </a:r>
          </a:p>
          <a:p>
            <a:r>
              <a:rPr lang="en-US" dirty="0"/>
              <a:t>March 20-April 14, 2023</a:t>
            </a:r>
          </a:p>
        </p:txBody>
      </p:sp>
    </p:spTree>
    <p:extLst>
      <p:ext uri="{BB962C8B-B14F-4D97-AF65-F5344CB8AC3E}">
        <p14:creationId xmlns:p14="http://schemas.microsoft.com/office/powerpoint/2010/main" val="144484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30CC-93B3-A9F2-E024-D6B1A210B704}"/>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5CEC0290-AFD4-8E59-84C7-710C03CD37EE}"/>
              </a:ext>
            </a:extLst>
          </p:cNvPr>
          <p:cNvSpPr>
            <a:spLocks noGrp="1"/>
          </p:cNvSpPr>
          <p:nvPr>
            <p:ph idx="1"/>
          </p:nvPr>
        </p:nvSpPr>
        <p:spPr/>
        <p:txBody>
          <a:bodyPr>
            <a:normAutofit fontScale="25000" lnSpcReduction="20000"/>
          </a:bodyPr>
          <a:lstStyle/>
          <a:p>
            <a:pPr algn="ctr"/>
            <a:r>
              <a:rPr lang="en-US" sz="9600" dirty="0"/>
              <a:t>ACT ASPIRE:  </a:t>
            </a:r>
          </a:p>
          <a:p>
            <a:pPr algn="ctr"/>
            <a:r>
              <a:rPr lang="en-US" sz="9600" dirty="0"/>
              <a:t>STATEWIDE HIGH SCHOOL ASSESSMENT</a:t>
            </a:r>
          </a:p>
          <a:p>
            <a:pPr algn="ctr"/>
            <a:endParaRPr lang="en-US" sz="9600" dirty="0"/>
          </a:p>
          <a:p>
            <a:pPr algn="ctr"/>
            <a:r>
              <a:rPr lang="en-US" sz="9600" dirty="0"/>
              <a:t>Grade 9 (Cohort 2026)</a:t>
            </a:r>
          </a:p>
          <a:p>
            <a:pPr algn="ctr"/>
            <a:endParaRPr lang="en-US" sz="9600" dirty="0"/>
          </a:p>
          <a:p>
            <a:pPr algn="ctr"/>
            <a:r>
              <a:rPr lang="en-US" sz="9600" dirty="0"/>
              <a:t>Testing Window: </a:t>
            </a:r>
          </a:p>
          <a:p>
            <a:pPr algn="ctr"/>
            <a:r>
              <a:rPr lang="en-US" sz="9600" dirty="0"/>
              <a:t>Computer-Based: April 3-28, 2023</a:t>
            </a:r>
          </a:p>
          <a:p>
            <a:pPr algn="ctr"/>
            <a:r>
              <a:rPr lang="en-US" sz="9600" dirty="0"/>
              <a:t>Paper-Based: April 3-April 12, 2023</a:t>
            </a:r>
          </a:p>
          <a:p>
            <a:pPr algn="ctr"/>
            <a:endParaRPr lang="en-US" dirty="0"/>
          </a:p>
          <a:p>
            <a:r>
              <a:rPr lang="en-US" dirty="0"/>
              <a:t> </a:t>
            </a:r>
          </a:p>
          <a:p>
            <a:endParaRPr lang="en-US" dirty="0"/>
          </a:p>
        </p:txBody>
      </p:sp>
    </p:spTree>
    <p:extLst>
      <p:ext uri="{BB962C8B-B14F-4D97-AF65-F5344CB8AC3E}">
        <p14:creationId xmlns:p14="http://schemas.microsoft.com/office/powerpoint/2010/main" val="194411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8583-7D3D-087B-9D31-4CE2DA81E852}"/>
              </a:ext>
            </a:extLst>
          </p:cNvPr>
          <p:cNvSpPr>
            <a:spLocks noGrp="1"/>
          </p:cNvSpPr>
          <p:nvPr>
            <p:ph type="title"/>
          </p:nvPr>
        </p:nvSpPr>
        <p:spPr/>
        <p:txBody>
          <a:bodyPr/>
          <a:lstStyle/>
          <a:p>
            <a:r>
              <a:rPr lang="en-US" dirty="0"/>
              <a:t>Friday focus: Things to know as a new dtc</a:t>
            </a:r>
          </a:p>
        </p:txBody>
      </p:sp>
      <p:sp>
        <p:nvSpPr>
          <p:cNvPr id="3" name="Text Placeholder 2">
            <a:extLst>
              <a:ext uri="{FF2B5EF4-FFF2-40B4-BE49-F238E27FC236}">
                <a16:creationId xmlns:a16="http://schemas.microsoft.com/office/drawing/2014/main" id="{C90F9FD7-B40E-ADDA-637A-352CD9EAD6EC}"/>
              </a:ext>
            </a:extLst>
          </p:cNvPr>
          <p:cNvSpPr>
            <a:spLocks noGrp="1"/>
          </p:cNvSpPr>
          <p:nvPr>
            <p:ph type="body" idx="1"/>
          </p:nvPr>
        </p:nvSpPr>
        <p:spPr>
          <a:xfrm>
            <a:off x="3238958" y="1530454"/>
            <a:ext cx="6588087" cy="655185"/>
          </a:xfrm>
        </p:spPr>
        <p:txBody>
          <a:bodyPr>
            <a:normAutofit fontScale="70000" lnSpcReduction="20000"/>
          </a:bodyPr>
          <a:lstStyle/>
          <a:p>
            <a:pPr algn="ctr"/>
            <a:r>
              <a:rPr lang="en-US" dirty="0"/>
              <a:t>Act: statewide high school assessment</a:t>
            </a:r>
          </a:p>
          <a:p>
            <a:pPr algn="ctr"/>
            <a:r>
              <a:rPr lang="en-US" dirty="0"/>
              <a:t>Grade 11 (cohort 2024)	</a:t>
            </a:r>
          </a:p>
        </p:txBody>
      </p:sp>
      <p:sp>
        <p:nvSpPr>
          <p:cNvPr id="4" name="Content Placeholder 3">
            <a:extLst>
              <a:ext uri="{FF2B5EF4-FFF2-40B4-BE49-F238E27FC236}">
                <a16:creationId xmlns:a16="http://schemas.microsoft.com/office/drawing/2014/main" id="{2886258C-95F6-F5D4-C658-E22752EE9A55}"/>
              </a:ext>
            </a:extLst>
          </p:cNvPr>
          <p:cNvSpPr>
            <a:spLocks noGrp="1"/>
          </p:cNvSpPr>
          <p:nvPr>
            <p:ph sz="half" idx="2"/>
          </p:nvPr>
        </p:nvSpPr>
        <p:spPr>
          <a:xfrm>
            <a:off x="1097280" y="2269068"/>
            <a:ext cx="4639736" cy="3600028"/>
          </a:xfrm>
        </p:spPr>
        <p:txBody>
          <a:bodyPr>
            <a:normAutofit/>
          </a:bodyPr>
          <a:lstStyle/>
          <a:p>
            <a:pPr marL="0" indent="0">
              <a:spcBef>
                <a:spcPts val="0"/>
              </a:spcBef>
              <a:spcAft>
                <a:spcPts val="0"/>
              </a:spcAft>
              <a:buNone/>
            </a:pPr>
            <a:r>
              <a:rPr lang="en-US" sz="2000" dirty="0"/>
              <a:t>Testing Window 1:</a:t>
            </a:r>
          </a:p>
          <a:p>
            <a:pPr>
              <a:spcBef>
                <a:spcPts val="0"/>
              </a:spcBef>
              <a:spcAft>
                <a:spcPts val="0"/>
              </a:spcAft>
            </a:pPr>
            <a:endParaRPr lang="en-US" sz="2000" dirty="0"/>
          </a:p>
          <a:p>
            <a:pPr>
              <a:spcBef>
                <a:spcPts val="0"/>
              </a:spcBef>
              <a:spcAft>
                <a:spcPts val="0"/>
              </a:spcAft>
            </a:pPr>
            <a:r>
              <a:rPr lang="en-US" sz="2000" dirty="0"/>
              <a:t>Paper (Standard Administration): </a:t>
            </a:r>
          </a:p>
          <a:p>
            <a:pPr>
              <a:spcBef>
                <a:spcPts val="0"/>
              </a:spcBef>
              <a:spcAft>
                <a:spcPts val="0"/>
              </a:spcAft>
            </a:pPr>
            <a:r>
              <a:rPr lang="en-US" sz="2000" dirty="0"/>
              <a:t>March 21, 2023</a:t>
            </a:r>
          </a:p>
          <a:p>
            <a:pPr>
              <a:spcBef>
                <a:spcPts val="0"/>
              </a:spcBef>
              <a:spcAft>
                <a:spcPts val="0"/>
              </a:spcAft>
            </a:pPr>
            <a:endParaRPr lang="en-US" sz="2000" dirty="0"/>
          </a:p>
          <a:p>
            <a:pPr>
              <a:spcBef>
                <a:spcPts val="0"/>
              </a:spcBef>
              <a:spcAft>
                <a:spcPts val="0"/>
              </a:spcAft>
            </a:pPr>
            <a:r>
              <a:rPr lang="en-US" sz="2000" dirty="0"/>
              <a:t>Paper (Accommodations Administration): </a:t>
            </a:r>
          </a:p>
          <a:p>
            <a:pPr>
              <a:spcBef>
                <a:spcPts val="0"/>
              </a:spcBef>
              <a:spcAft>
                <a:spcPts val="0"/>
              </a:spcAft>
            </a:pPr>
            <a:r>
              <a:rPr lang="en-US" sz="2000" dirty="0"/>
              <a:t>March 21-24 and March 27-31, 2023</a:t>
            </a:r>
          </a:p>
          <a:p>
            <a:pPr>
              <a:spcBef>
                <a:spcPts val="0"/>
              </a:spcBef>
              <a:spcAft>
                <a:spcPts val="0"/>
              </a:spcAft>
            </a:pPr>
            <a:endParaRPr lang="en-US" sz="2000" dirty="0"/>
          </a:p>
          <a:p>
            <a:pPr>
              <a:spcBef>
                <a:spcPts val="0"/>
              </a:spcBef>
              <a:spcAft>
                <a:spcPts val="0"/>
              </a:spcAft>
            </a:pPr>
            <a:r>
              <a:rPr lang="en-US" sz="2000" dirty="0"/>
              <a:t>Online Administration: </a:t>
            </a:r>
          </a:p>
          <a:p>
            <a:pPr>
              <a:spcBef>
                <a:spcPts val="0"/>
              </a:spcBef>
              <a:spcAft>
                <a:spcPts val="0"/>
              </a:spcAft>
            </a:pPr>
            <a:r>
              <a:rPr lang="en-US" sz="2000" dirty="0"/>
              <a:t>March 21-23 and March 28-30, 2023</a:t>
            </a:r>
          </a:p>
        </p:txBody>
      </p:sp>
      <p:sp>
        <p:nvSpPr>
          <p:cNvPr id="6" name="Content Placeholder 5">
            <a:extLst>
              <a:ext uri="{FF2B5EF4-FFF2-40B4-BE49-F238E27FC236}">
                <a16:creationId xmlns:a16="http://schemas.microsoft.com/office/drawing/2014/main" id="{EA73CB78-4D75-7508-2E77-5FDBF57D0200}"/>
              </a:ext>
            </a:extLst>
          </p:cNvPr>
          <p:cNvSpPr>
            <a:spLocks noGrp="1"/>
          </p:cNvSpPr>
          <p:nvPr>
            <p:ph sz="quarter" idx="4"/>
          </p:nvPr>
        </p:nvSpPr>
        <p:spPr>
          <a:xfrm>
            <a:off x="6515944" y="2269067"/>
            <a:ext cx="4639736" cy="3600028"/>
          </a:xfrm>
        </p:spPr>
        <p:txBody>
          <a:bodyPr>
            <a:normAutofit/>
          </a:bodyPr>
          <a:lstStyle/>
          <a:p>
            <a:pPr>
              <a:spcBef>
                <a:spcPts val="0"/>
              </a:spcBef>
              <a:spcAft>
                <a:spcPts val="0"/>
              </a:spcAft>
            </a:pPr>
            <a:r>
              <a:rPr lang="en-US" sz="2000" dirty="0"/>
              <a:t>Testing Window 2:</a:t>
            </a:r>
          </a:p>
          <a:p>
            <a:pPr>
              <a:spcBef>
                <a:spcPts val="0"/>
              </a:spcBef>
              <a:spcAft>
                <a:spcPts val="0"/>
              </a:spcAft>
            </a:pPr>
            <a:endParaRPr lang="en-US" sz="2000" dirty="0"/>
          </a:p>
          <a:p>
            <a:pPr>
              <a:spcBef>
                <a:spcPts val="0"/>
              </a:spcBef>
              <a:spcAft>
                <a:spcPts val="0"/>
              </a:spcAft>
            </a:pPr>
            <a:r>
              <a:rPr lang="en-US" sz="2000" dirty="0"/>
              <a:t>Paper (Standard Administration): </a:t>
            </a:r>
          </a:p>
          <a:p>
            <a:pPr>
              <a:spcBef>
                <a:spcPts val="0"/>
              </a:spcBef>
              <a:spcAft>
                <a:spcPts val="0"/>
              </a:spcAft>
            </a:pPr>
            <a:r>
              <a:rPr lang="en-US" sz="2000" dirty="0"/>
              <a:t>April 4, 2023</a:t>
            </a:r>
          </a:p>
          <a:p>
            <a:pPr>
              <a:spcBef>
                <a:spcPts val="0"/>
              </a:spcBef>
              <a:spcAft>
                <a:spcPts val="0"/>
              </a:spcAft>
            </a:pPr>
            <a:endParaRPr lang="en-US" sz="2000" dirty="0"/>
          </a:p>
          <a:p>
            <a:pPr>
              <a:spcBef>
                <a:spcPts val="0"/>
              </a:spcBef>
              <a:spcAft>
                <a:spcPts val="0"/>
              </a:spcAft>
            </a:pPr>
            <a:r>
              <a:rPr lang="en-US" sz="2000" dirty="0"/>
              <a:t>Paper (Accommodations Administration): </a:t>
            </a:r>
          </a:p>
          <a:p>
            <a:pPr>
              <a:spcBef>
                <a:spcPts val="0"/>
              </a:spcBef>
              <a:spcAft>
                <a:spcPts val="0"/>
              </a:spcAft>
            </a:pPr>
            <a:r>
              <a:rPr lang="en-US" sz="2000" dirty="0"/>
              <a:t>April 4-7 and April 10-14, 2023</a:t>
            </a:r>
          </a:p>
          <a:p>
            <a:pPr>
              <a:spcBef>
                <a:spcPts val="0"/>
              </a:spcBef>
              <a:spcAft>
                <a:spcPts val="0"/>
              </a:spcAft>
            </a:pPr>
            <a:endParaRPr lang="en-US" sz="2000" dirty="0"/>
          </a:p>
          <a:p>
            <a:pPr>
              <a:spcBef>
                <a:spcPts val="0"/>
              </a:spcBef>
              <a:spcAft>
                <a:spcPts val="0"/>
              </a:spcAft>
            </a:pPr>
            <a:r>
              <a:rPr lang="en-US" sz="2000" dirty="0"/>
              <a:t>Online Administration: </a:t>
            </a:r>
          </a:p>
          <a:p>
            <a:pPr>
              <a:spcBef>
                <a:spcPts val="0"/>
              </a:spcBef>
              <a:spcAft>
                <a:spcPts val="0"/>
              </a:spcAft>
            </a:pPr>
            <a:r>
              <a:rPr lang="en-US" sz="2000" dirty="0"/>
              <a:t>April 4-6 and April 11-13, 2023</a:t>
            </a:r>
          </a:p>
        </p:txBody>
      </p:sp>
    </p:spTree>
    <p:extLst>
      <p:ext uri="{BB962C8B-B14F-4D97-AF65-F5344CB8AC3E}">
        <p14:creationId xmlns:p14="http://schemas.microsoft.com/office/powerpoint/2010/main" val="174530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1E64-FE83-14B6-91F9-8277ED66D8DE}"/>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0F2EB93B-90EB-3BB5-98D7-60A9BD97A2BD}"/>
              </a:ext>
            </a:extLst>
          </p:cNvPr>
          <p:cNvSpPr>
            <a:spLocks noGrp="1"/>
          </p:cNvSpPr>
          <p:nvPr>
            <p:ph sz="half" idx="2"/>
          </p:nvPr>
        </p:nvSpPr>
        <p:spPr>
          <a:xfrm>
            <a:off x="1195753" y="2281657"/>
            <a:ext cx="4386333" cy="3633471"/>
          </a:xfrm>
        </p:spPr>
        <p:txBody>
          <a:bodyPr>
            <a:normAutofit/>
          </a:bodyPr>
          <a:lstStyle/>
          <a:p>
            <a:r>
              <a:rPr lang="en-US" sz="2800" dirty="0"/>
              <a:t>Trainings</a:t>
            </a:r>
          </a:p>
          <a:p>
            <a:pPr marL="0" indent="0">
              <a:buNone/>
            </a:pPr>
            <a:endParaRPr lang="en-US" sz="2800" dirty="0"/>
          </a:p>
          <a:p>
            <a:r>
              <a:rPr lang="en-US" sz="2800" dirty="0"/>
              <a:t>Coming Winter 2022-2023</a:t>
            </a:r>
          </a:p>
        </p:txBody>
      </p:sp>
      <p:pic>
        <p:nvPicPr>
          <p:cNvPr id="5" name="Picture Placeholder 4" descr="Two people working on computers&#10;&#10;Description automatically generated with low confidence">
            <a:extLst>
              <a:ext uri="{FF2B5EF4-FFF2-40B4-BE49-F238E27FC236}">
                <a16:creationId xmlns:a16="http://schemas.microsoft.com/office/drawing/2014/main" id="{932F6C60-9455-42BE-87E1-11D3EE1AF830}"/>
              </a:ext>
            </a:extLst>
          </p:cNvPr>
          <p:cNvPicPr>
            <a:picLocks noGrp="1" noChangeAspect="1"/>
          </p:cNvPicPr>
          <p:nvPr>
            <p:ph type="pic" sz="quarter" idx="13"/>
          </p:nvPr>
        </p:nvPicPr>
        <p:blipFill>
          <a:blip r:embed="rId3"/>
          <a:srcRect l="31154" r="31154"/>
          <a:stretch>
            <a:fillRect/>
          </a:stretch>
        </p:blipFill>
        <p:spPr>
          <a:xfrm>
            <a:off x="6610350" y="633413"/>
            <a:ext cx="4946650" cy="5591175"/>
          </a:xfrm>
        </p:spPr>
      </p:pic>
    </p:spTree>
    <p:extLst>
      <p:ext uri="{BB962C8B-B14F-4D97-AF65-F5344CB8AC3E}">
        <p14:creationId xmlns:p14="http://schemas.microsoft.com/office/powerpoint/2010/main" val="387386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6512-4285-45E7-B7BD-4E73BECC8BBC}"/>
              </a:ext>
            </a:extLst>
          </p:cNvPr>
          <p:cNvSpPr>
            <a:spLocks noGrp="1"/>
          </p:cNvSpPr>
          <p:nvPr>
            <p:ph type="ctrTitle"/>
          </p:nvPr>
        </p:nvSpPr>
        <p:spPr/>
        <p:txBody>
          <a:bodyPr>
            <a:normAutofit fontScale="90000"/>
          </a:bodyPr>
          <a:lstStyle/>
          <a:p>
            <a:br>
              <a:rPr lang="en-US" dirty="0"/>
            </a:br>
            <a:br>
              <a:rPr lang="en-US" dirty="0"/>
            </a:br>
            <a:br>
              <a:rPr lang="en-US" dirty="0"/>
            </a:br>
            <a:br>
              <a:rPr lang="en-US" dirty="0"/>
            </a:br>
            <a:br>
              <a:rPr lang="en-US" dirty="0"/>
            </a:br>
            <a:r>
              <a:rPr lang="en-US" dirty="0"/>
              <a:t>Friday Focus</a:t>
            </a:r>
            <a:br>
              <a:rPr lang="en-US" dirty="0"/>
            </a:br>
            <a:r>
              <a:rPr lang="en-US" dirty="0"/>
              <a:t>webinar #3</a:t>
            </a:r>
            <a:br>
              <a:rPr lang="en-US" dirty="0"/>
            </a:br>
            <a:endParaRPr lang="en-US" dirty="0"/>
          </a:p>
        </p:txBody>
      </p:sp>
      <p:sp>
        <p:nvSpPr>
          <p:cNvPr id="3" name="Subtitle 2">
            <a:extLst>
              <a:ext uri="{FF2B5EF4-FFF2-40B4-BE49-F238E27FC236}">
                <a16:creationId xmlns:a16="http://schemas.microsoft.com/office/drawing/2014/main" id="{1A62BEE7-F63E-48B2-969D-270FBB36B676}"/>
              </a:ext>
            </a:extLst>
          </p:cNvPr>
          <p:cNvSpPr>
            <a:spLocks noGrp="1"/>
          </p:cNvSpPr>
          <p:nvPr>
            <p:ph type="subTitle" idx="1"/>
          </p:nvPr>
        </p:nvSpPr>
        <p:spPr/>
        <p:txBody>
          <a:bodyPr/>
          <a:lstStyle/>
          <a:p>
            <a:pPr algn="ctr"/>
            <a:r>
              <a:rPr lang="en-US" dirty="0"/>
              <a:t>Things to know as a new district test coordinator</a:t>
            </a:r>
          </a:p>
        </p:txBody>
      </p:sp>
    </p:spTree>
    <p:extLst>
      <p:ext uri="{BB962C8B-B14F-4D97-AF65-F5344CB8AC3E}">
        <p14:creationId xmlns:p14="http://schemas.microsoft.com/office/powerpoint/2010/main" val="320966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CFAB-CF53-1F89-B040-BFB52AD52FCD}"/>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3DAC9987-7426-D298-8819-F44004A05B4C}"/>
              </a:ext>
            </a:extLst>
          </p:cNvPr>
          <p:cNvSpPr>
            <a:spLocks noGrp="1"/>
          </p:cNvSpPr>
          <p:nvPr>
            <p:ph sz="half" idx="2"/>
          </p:nvPr>
        </p:nvSpPr>
        <p:spPr>
          <a:xfrm>
            <a:off x="1195753" y="2281657"/>
            <a:ext cx="4386333" cy="3633471"/>
          </a:xfrm>
        </p:spPr>
        <p:txBody>
          <a:bodyPr>
            <a:normAutofit/>
          </a:bodyPr>
          <a:lstStyle/>
          <a:p>
            <a:pPr>
              <a:lnSpc>
                <a:spcPct val="90000"/>
              </a:lnSpc>
            </a:pPr>
            <a:r>
              <a:rPr lang="en-US" dirty="0"/>
              <a:t>Testing Platforms: PearsonAccess</a:t>
            </a:r>
            <a:r>
              <a:rPr lang="en-US" baseline="30000" dirty="0"/>
              <a:t>next </a:t>
            </a:r>
            <a:r>
              <a:rPr lang="en-US" dirty="0"/>
              <a:t>(PAN)</a:t>
            </a:r>
          </a:p>
          <a:p>
            <a:pPr>
              <a:lnSpc>
                <a:spcPct val="90000"/>
              </a:lnSpc>
            </a:pPr>
            <a:r>
              <a:rPr lang="en-US" dirty="0"/>
              <a:t>Administrative Tasks</a:t>
            </a:r>
          </a:p>
          <a:p>
            <a:pPr>
              <a:lnSpc>
                <a:spcPct val="90000"/>
              </a:lnSpc>
            </a:pPr>
            <a:r>
              <a:rPr lang="en-US" dirty="0"/>
              <a:t>AASA and AZSCI: </a:t>
            </a:r>
          </a:p>
          <a:p>
            <a:pPr>
              <a:lnSpc>
                <a:spcPct val="90000"/>
              </a:lnSpc>
            </a:pPr>
            <a:r>
              <a:rPr lang="en-US" dirty="0">
                <a:hlinkClick r:id="rId3"/>
              </a:rPr>
              <a:t>az.pearsonaccessnext.com </a:t>
            </a:r>
            <a:endParaRPr lang="en-US" dirty="0"/>
          </a:p>
          <a:p>
            <a:pPr>
              <a:lnSpc>
                <a:spcPct val="90000"/>
              </a:lnSpc>
            </a:pPr>
            <a:r>
              <a:rPr lang="en-US" dirty="0"/>
              <a:t>ACT ASPIRE: </a:t>
            </a:r>
          </a:p>
          <a:p>
            <a:pPr>
              <a:lnSpc>
                <a:spcPct val="90000"/>
              </a:lnSpc>
            </a:pPr>
            <a:r>
              <a:rPr lang="en-US" dirty="0">
                <a:hlinkClick r:id="rId4"/>
              </a:rPr>
              <a:t>aspire.act.org </a:t>
            </a:r>
            <a:endParaRPr lang="en-US" dirty="0"/>
          </a:p>
          <a:p>
            <a:pPr>
              <a:lnSpc>
                <a:spcPct val="90000"/>
              </a:lnSpc>
            </a:pPr>
            <a:r>
              <a:rPr lang="en-US" dirty="0"/>
              <a:t>ACT:</a:t>
            </a:r>
          </a:p>
          <a:p>
            <a:pPr>
              <a:lnSpc>
                <a:spcPct val="90000"/>
              </a:lnSpc>
            </a:pPr>
            <a:r>
              <a:rPr lang="en-US" dirty="0"/>
              <a:t> </a:t>
            </a:r>
            <a:r>
              <a:rPr lang="en-US" dirty="0">
                <a:hlinkClick r:id="rId5"/>
              </a:rPr>
              <a:t>testadmin.act.org </a:t>
            </a:r>
            <a:endParaRPr lang="en-US" dirty="0"/>
          </a:p>
          <a:p>
            <a:pPr>
              <a:lnSpc>
                <a:spcPct val="90000"/>
              </a:lnSpc>
            </a:pPr>
            <a:endParaRPr lang="en-US" dirty="0"/>
          </a:p>
        </p:txBody>
      </p:sp>
      <p:pic>
        <p:nvPicPr>
          <p:cNvPr id="5" name="Picture 4">
            <a:extLst>
              <a:ext uri="{FF2B5EF4-FFF2-40B4-BE49-F238E27FC236}">
                <a16:creationId xmlns:a16="http://schemas.microsoft.com/office/drawing/2014/main" id="{1895B2C4-5A78-09AC-37BC-1783AED5F55B}"/>
              </a:ext>
            </a:extLst>
          </p:cNvPr>
          <p:cNvPicPr>
            <a:picLocks noChangeAspect="1"/>
          </p:cNvPicPr>
          <p:nvPr/>
        </p:nvPicPr>
        <p:blipFill>
          <a:blip r:embed="rId6"/>
          <a:stretch>
            <a:fillRect/>
          </a:stretch>
        </p:blipFill>
        <p:spPr>
          <a:xfrm>
            <a:off x="7490862" y="1806497"/>
            <a:ext cx="2472781" cy="1471961"/>
          </a:xfrm>
          <a:prstGeom prst="rect">
            <a:avLst/>
          </a:prstGeom>
          <a:noFill/>
        </p:spPr>
      </p:pic>
      <p:pic>
        <p:nvPicPr>
          <p:cNvPr id="6" name="Picture 5">
            <a:extLst>
              <a:ext uri="{FF2B5EF4-FFF2-40B4-BE49-F238E27FC236}">
                <a16:creationId xmlns:a16="http://schemas.microsoft.com/office/drawing/2014/main" id="{5F83DCC7-6CD5-C739-572F-E16015D4B42F}"/>
              </a:ext>
            </a:extLst>
          </p:cNvPr>
          <p:cNvPicPr>
            <a:picLocks noChangeAspect="1"/>
          </p:cNvPicPr>
          <p:nvPr/>
        </p:nvPicPr>
        <p:blipFill>
          <a:blip r:embed="rId7"/>
          <a:srcRect/>
          <a:stretch/>
        </p:blipFill>
        <p:spPr>
          <a:xfrm>
            <a:off x="6552764" y="3921894"/>
            <a:ext cx="2174488" cy="1577805"/>
          </a:xfrm>
          <a:prstGeom prst="rect">
            <a:avLst/>
          </a:prstGeom>
        </p:spPr>
      </p:pic>
      <p:pic>
        <p:nvPicPr>
          <p:cNvPr id="8" name="Picture 7">
            <a:extLst>
              <a:ext uri="{FF2B5EF4-FFF2-40B4-BE49-F238E27FC236}">
                <a16:creationId xmlns:a16="http://schemas.microsoft.com/office/drawing/2014/main" id="{0754A853-CE3D-F7AA-2951-852495D053B6}"/>
              </a:ext>
            </a:extLst>
          </p:cNvPr>
          <p:cNvPicPr>
            <a:picLocks noChangeAspect="1"/>
          </p:cNvPicPr>
          <p:nvPr/>
        </p:nvPicPr>
        <p:blipFill>
          <a:blip r:embed="rId8"/>
          <a:srcRect/>
          <a:stretch/>
        </p:blipFill>
        <p:spPr>
          <a:xfrm>
            <a:off x="9220455" y="3774094"/>
            <a:ext cx="2021574" cy="2001050"/>
          </a:xfrm>
          <a:prstGeom prst="rect">
            <a:avLst/>
          </a:prstGeom>
        </p:spPr>
      </p:pic>
    </p:spTree>
    <p:extLst>
      <p:ext uri="{BB962C8B-B14F-4D97-AF65-F5344CB8AC3E}">
        <p14:creationId xmlns:p14="http://schemas.microsoft.com/office/powerpoint/2010/main" val="397649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74DF-B1B6-DD89-B102-0CFE981037E2}"/>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7404445F-CD82-93A8-D854-D4228996B381}"/>
              </a:ext>
            </a:extLst>
          </p:cNvPr>
          <p:cNvSpPr>
            <a:spLocks noGrp="1"/>
          </p:cNvSpPr>
          <p:nvPr>
            <p:ph sz="half" idx="2"/>
          </p:nvPr>
        </p:nvSpPr>
        <p:spPr>
          <a:xfrm>
            <a:off x="1195753" y="2281657"/>
            <a:ext cx="4386333" cy="3633471"/>
          </a:xfrm>
        </p:spPr>
        <p:txBody>
          <a:bodyPr>
            <a:normAutofit/>
          </a:bodyPr>
          <a:lstStyle/>
          <a:p>
            <a:r>
              <a:rPr lang="en-US" sz="2000" dirty="0"/>
              <a:t>Testing Platforms:</a:t>
            </a:r>
          </a:p>
          <a:p>
            <a:endParaRPr lang="en-US" sz="2000" dirty="0"/>
          </a:p>
          <a:p>
            <a:r>
              <a:rPr lang="en-US" sz="2000" dirty="0"/>
              <a:t>Operational and Sample Tests: </a:t>
            </a:r>
          </a:p>
          <a:p>
            <a:r>
              <a:rPr lang="en-US" sz="2000" dirty="0"/>
              <a:t>TestNav APP</a:t>
            </a:r>
          </a:p>
          <a:p>
            <a:r>
              <a:rPr lang="en-US" sz="2000" dirty="0"/>
              <a:t>Sample Tests:</a:t>
            </a:r>
          </a:p>
          <a:p>
            <a:r>
              <a:rPr lang="en-US" sz="2000" dirty="0">
                <a:hlinkClick r:id="rId3"/>
              </a:rPr>
              <a:t>az.testnav.com</a:t>
            </a:r>
            <a:endParaRPr lang="en-US" sz="2000" dirty="0"/>
          </a:p>
        </p:txBody>
      </p:sp>
      <p:pic>
        <p:nvPicPr>
          <p:cNvPr id="5" name="Picture 4">
            <a:extLst>
              <a:ext uri="{FF2B5EF4-FFF2-40B4-BE49-F238E27FC236}">
                <a16:creationId xmlns:a16="http://schemas.microsoft.com/office/drawing/2014/main" id="{49429D84-91C1-6C06-7A36-6E901DD8D5E7}"/>
              </a:ext>
            </a:extLst>
          </p:cNvPr>
          <p:cNvPicPr>
            <a:picLocks noChangeAspect="1"/>
          </p:cNvPicPr>
          <p:nvPr/>
        </p:nvPicPr>
        <p:blipFill>
          <a:blip r:embed="rId4"/>
          <a:stretch>
            <a:fillRect/>
          </a:stretch>
        </p:blipFill>
        <p:spPr>
          <a:xfrm>
            <a:off x="6609915" y="2118485"/>
            <a:ext cx="4947084" cy="2621954"/>
          </a:xfrm>
          <a:prstGeom prst="rect">
            <a:avLst/>
          </a:prstGeom>
          <a:noFill/>
        </p:spPr>
      </p:pic>
    </p:spTree>
    <p:extLst>
      <p:ext uri="{BB962C8B-B14F-4D97-AF65-F5344CB8AC3E}">
        <p14:creationId xmlns:p14="http://schemas.microsoft.com/office/powerpoint/2010/main" val="365553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CEA5-4211-44B1-9F63-EBD36FC537DC}"/>
              </a:ext>
            </a:extLst>
          </p:cNvPr>
          <p:cNvSpPr>
            <a:spLocks noGrp="1"/>
          </p:cNvSpPr>
          <p:nvPr>
            <p:ph type="title"/>
          </p:nvPr>
        </p:nvSpPr>
        <p:spPr/>
        <p:txBody>
          <a:bodyPr>
            <a:normAutofit/>
          </a:bodyPr>
          <a:lstStyle/>
          <a:p>
            <a:r>
              <a:rPr lang="en-US" dirty="0"/>
              <a:t>Friday focus: Things to know as a new dtc</a:t>
            </a:r>
          </a:p>
        </p:txBody>
      </p:sp>
      <p:sp>
        <p:nvSpPr>
          <p:cNvPr id="3" name="Text Placeholder 2">
            <a:extLst>
              <a:ext uri="{FF2B5EF4-FFF2-40B4-BE49-F238E27FC236}">
                <a16:creationId xmlns:a16="http://schemas.microsoft.com/office/drawing/2014/main" id="{80E88B7E-1CA4-4BD2-A6FA-9AEC44496229}"/>
              </a:ext>
            </a:extLst>
          </p:cNvPr>
          <p:cNvSpPr>
            <a:spLocks noGrp="1"/>
          </p:cNvSpPr>
          <p:nvPr>
            <p:ph type="body" idx="1"/>
          </p:nvPr>
        </p:nvSpPr>
        <p:spPr>
          <a:xfrm>
            <a:off x="3378820" y="1438507"/>
            <a:ext cx="5765180" cy="847493"/>
          </a:xfrm>
        </p:spPr>
        <p:txBody>
          <a:bodyPr/>
          <a:lstStyle/>
          <a:p>
            <a:r>
              <a:rPr lang="en-US" dirty="0"/>
              <a:t>IMPORTANT RESOURCES AND WEBPAGES</a:t>
            </a:r>
          </a:p>
        </p:txBody>
      </p:sp>
      <p:sp>
        <p:nvSpPr>
          <p:cNvPr id="4" name="Content Placeholder 3">
            <a:extLst>
              <a:ext uri="{FF2B5EF4-FFF2-40B4-BE49-F238E27FC236}">
                <a16:creationId xmlns:a16="http://schemas.microsoft.com/office/drawing/2014/main" id="{8281746F-C1A5-4FEE-ABE0-25EF5E814C6A}"/>
              </a:ext>
            </a:extLst>
          </p:cNvPr>
          <p:cNvSpPr>
            <a:spLocks noGrp="1"/>
          </p:cNvSpPr>
          <p:nvPr>
            <p:ph sz="half" idx="2"/>
          </p:nvPr>
        </p:nvSpPr>
        <p:spPr>
          <a:xfrm>
            <a:off x="1097280" y="2430966"/>
            <a:ext cx="4639736" cy="3438129"/>
          </a:xfrm>
        </p:spPr>
        <p:txBody>
          <a:bodyPr>
            <a:normAutofit/>
          </a:bodyPr>
          <a:lstStyle/>
          <a:p>
            <a:r>
              <a:rPr lang="en-US" sz="2000" dirty="0">
                <a:hlinkClick r:id="rId3"/>
              </a:rPr>
              <a:t>AASA</a:t>
            </a:r>
            <a:endParaRPr lang="en-US" sz="2000" dirty="0"/>
          </a:p>
        </p:txBody>
      </p:sp>
      <p:sp>
        <p:nvSpPr>
          <p:cNvPr id="6" name="Content Placeholder 5">
            <a:extLst>
              <a:ext uri="{FF2B5EF4-FFF2-40B4-BE49-F238E27FC236}">
                <a16:creationId xmlns:a16="http://schemas.microsoft.com/office/drawing/2014/main" id="{06B96FFF-4AA4-461F-B1B2-2968E66BEAEB}"/>
              </a:ext>
            </a:extLst>
          </p:cNvPr>
          <p:cNvSpPr>
            <a:spLocks noGrp="1"/>
          </p:cNvSpPr>
          <p:nvPr>
            <p:ph sz="quarter" idx="4"/>
          </p:nvPr>
        </p:nvSpPr>
        <p:spPr>
          <a:xfrm>
            <a:off x="6515944" y="2430966"/>
            <a:ext cx="4639736" cy="3222702"/>
          </a:xfrm>
        </p:spPr>
        <p:txBody>
          <a:bodyPr>
            <a:normAutofit/>
          </a:bodyPr>
          <a:lstStyle/>
          <a:p>
            <a:r>
              <a:rPr lang="en-US" sz="2000" dirty="0">
                <a:hlinkClick r:id="rId4"/>
              </a:rPr>
              <a:t>AzSCI</a:t>
            </a:r>
            <a:endParaRPr lang="en-US" sz="2000" dirty="0"/>
          </a:p>
        </p:txBody>
      </p:sp>
      <p:pic>
        <p:nvPicPr>
          <p:cNvPr id="10" name="Picture 9">
            <a:extLst>
              <a:ext uri="{FF2B5EF4-FFF2-40B4-BE49-F238E27FC236}">
                <a16:creationId xmlns:a16="http://schemas.microsoft.com/office/drawing/2014/main" id="{EB8E2EA8-D4E5-4B22-991D-4BDFE6DF47DF}"/>
              </a:ext>
            </a:extLst>
          </p:cNvPr>
          <p:cNvPicPr>
            <a:picLocks noChangeAspect="1"/>
          </p:cNvPicPr>
          <p:nvPr/>
        </p:nvPicPr>
        <p:blipFill>
          <a:blip r:embed="rId5"/>
          <a:srcRect/>
          <a:stretch/>
        </p:blipFill>
        <p:spPr>
          <a:xfrm>
            <a:off x="1872344" y="2958275"/>
            <a:ext cx="3130730" cy="2910820"/>
          </a:xfrm>
          <a:prstGeom prst="rect">
            <a:avLst/>
          </a:prstGeom>
        </p:spPr>
      </p:pic>
      <p:pic>
        <p:nvPicPr>
          <p:cNvPr id="12" name="Picture 11">
            <a:extLst>
              <a:ext uri="{FF2B5EF4-FFF2-40B4-BE49-F238E27FC236}">
                <a16:creationId xmlns:a16="http://schemas.microsoft.com/office/drawing/2014/main" id="{DAAA2869-81F3-476D-A16C-63E7ADA9D9EE}"/>
              </a:ext>
            </a:extLst>
          </p:cNvPr>
          <p:cNvPicPr>
            <a:picLocks noChangeAspect="1"/>
          </p:cNvPicPr>
          <p:nvPr/>
        </p:nvPicPr>
        <p:blipFill>
          <a:blip r:embed="rId6"/>
          <a:srcRect/>
          <a:stretch/>
        </p:blipFill>
        <p:spPr>
          <a:xfrm>
            <a:off x="7330503" y="2958275"/>
            <a:ext cx="2989153" cy="3050639"/>
          </a:xfrm>
          <a:prstGeom prst="rect">
            <a:avLst/>
          </a:prstGeom>
        </p:spPr>
      </p:pic>
    </p:spTree>
    <p:extLst>
      <p:ext uri="{BB962C8B-B14F-4D97-AF65-F5344CB8AC3E}">
        <p14:creationId xmlns:p14="http://schemas.microsoft.com/office/powerpoint/2010/main" val="354364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927-BFFD-8196-797E-AF9FD19FC91B}"/>
              </a:ext>
            </a:extLst>
          </p:cNvPr>
          <p:cNvSpPr>
            <a:spLocks noGrp="1"/>
          </p:cNvSpPr>
          <p:nvPr>
            <p:ph type="title"/>
          </p:nvPr>
        </p:nvSpPr>
        <p:spPr>
          <a:xfrm>
            <a:off x="1195753" y="942870"/>
            <a:ext cx="4386319" cy="1826456"/>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F0FC78A5-C136-D864-531A-B93F3942C28B}"/>
              </a:ext>
            </a:extLst>
          </p:cNvPr>
          <p:cNvSpPr>
            <a:spLocks noGrp="1"/>
          </p:cNvSpPr>
          <p:nvPr>
            <p:ph sz="half" idx="2"/>
          </p:nvPr>
        </p:nvSpPr>
        <p:spPr>
          <a:xfrm>
            <a:off x="1195753" y="2939143"/>
            <a:ext cx="4386333" cy="2975985"/>
          </a:xfrm>
        </p:spPr>
        <p:txBody>
          <a:bodyPr>
            <a:normAutofit/>
          </a:bodyPr>
          <a:lstStyle/>
          <a:p>
            <a:r>
              <a:rPr lang="en-US" sz="2800" dirty="0"/>
              <a:t>IMPORTANT RESOURCES/WEBPAGES</a:t>
            </a:r>
          </a:p>
          <a:p>
            <a:r>
              <a:rPr lang="en-US" sz="2800" dirty="0">
                <a:hlinkClick r:id="rId3"/>
              </a:rPr>
              <a:t>ACT AND ACT ASPIRE </a:t>
            </a:r>
            <a:endParaRPr lang="en-US" sz="2800"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C418497D-5C2F-4074-9CE3-2A3CF0A0268E}"/>
              </a:ext>
            </a:extLst>
          </p:cNvPr>
          <p:cNvPicPr>
            <a:picLocks noChangeAspect="1"/>
          </p:cNvPicPr>
          <p:nvPr/>
        </p:nvPicPr>
        <p:blipFill>
          <a:blip r:embed="rId4"/>
          <a:stretch/>
        </p:blipFill>
        <p:spPr>
          <a:xfrm>
            <a:off x="6609915" y="1073415"/>
            <a:ext cx="4947084" cy="4712095"/>
          </a:xfrm>
          <a:prstGeom prst="rect">
            <a:avLst/>
          </a:prstGeom>
          <a:noFill/>
        </p:spPr>
      </p:pic>
    </p:spTree>
    <p:extLst>
      <p:ext uri="{BB962C8B-B14F-4D97-AF65-F5344CB8AC3E}">
        <p14:creationId xmlns:p14="http://schemas.microsoft.com/office/powerpoint/2010/main" val="287396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628C-9A36-588A-AB38-3C62B287E9F5}"/>
              </a:ext>
            </a:extLst>
          </p:cNvPr>
          <p:cNvSpPr>
            <a:spLocks noGrp="1"/>
          </p:cNvSpPr>
          <p:nvPr>
            <p:ph type="title"/>
          </p:nvPr>
        </p:nvSpPr>
        <p:spPr>
          <a:xfrm>
            <a:off x="807721" y="752474"/>
            <a:ext cx="3947159" cy="1598840"/>
          </a:xfrm>
        </p:spPr>
        <p:txBody>
          <a:bodyPr anchor="ctr">
            <a:noAutofit/>
          </a:bodyPr>
          <a:lstStyle/>
          <a:p>
            <a:r>
              <a:rPr kumimoji="0" lang="en-US" sz="3200" b="0" i="0" u="none" strike="noStrike" kern="1200" cap="all" spc="-50" normalizeH="0" baseline="0" noProof="0" dirty="0">
                <a:ln>
                  <a:noFill/>
                </a:ln>
                <a:solidFill>
                  <a:srgbClr val="012169"/>
                </a:solidFill>
                <a:effectLst/>
                <a:uLnTx/>
                <a:uFillTx/>
                <a:latin typeface="Raleway heavy"/>
                <a:ea typeface="+mj-ea"/>
                <a:cs typeface="+mj-cs"/>
              </a:rPr>
              <a:t>Friday focus: Things to know as a new dtc</a:t>
            </a:r>
            <a:endParaRPr lang="en-US" sz="3200" dirty="0"/>
          </a:p>
        </p:txBody>
      </p:sp>
      <p:sp>
        <p:nvSpPr>
          <p:cNvPr id="3" name="Content Placeholder 2">
            <a:extLst>
              <a:ext uri="{FF2B5EF4-FFF2-40B4-BE49-F238E27FC236}">
                <a16:creationId xmlns:a16="http://schemas.microsoft.com/office/drawing/2014/main" id="{51EB7B9A-CFBA-D9C9-0A08-D57DD29AF5B0}"/>
              </a:ext>
            </a:extLst>
          </p:cNvPr>
          <p:cNvSpPr>
            <a:spLocks noGrp="1"/>
          </p:cNvSpPr>
          <p:nvPr>
            <p:ph sz="half" idx="2"/>
          </p:nvPr>
        </p:nvSpPr>
        <p:spPr>
          <a:xfrm>
            <a:off x="807718" y="1714500"/>
            <a:ext cx="5067282" cy="4391025"/>
          </a:xfrm>
        </p:spPr>
        <p:txBody>
          <a:bodyPr>
            <a:normAutofit/>
          </a:bodyPr>
          <a:lstStyle/>
          <a:p>
            <a:pPr algn="ctr"/>
            <a:endParaRPr lang="en-US" sz="2400" dirty="0">
              <a:hlinkClick r:id="rId3"/>
            </a:endParaRPr>
          </a:p>
          <a:p>
            <a:pPr algn="ctr"/>
            <a:endParaRPr lang="en-US" sz="2400" dirty="0">
              <a:hlinkClick r:id="rId3"/>
            </a:endParaRPr>
          </a:p>
          <a:p>
            <a:pPr algn="ctr"/>
            <a:r>
              <a:rPr lang="en-US" sz="2400" dirty="0">
                <a:hlinkClick r:id="rId3"/>
              </a:rPr>
              <a:t>ACT Hosted Website for Arizona</a:t>
            </a:r>
            <a:endParaRPr lang="en-US" sz="2400" dirty="0"/>
          </a:p>
          <a:p>
            <a:r>
              <a:rPr lang="en-US" dirty="0"/>
              <a:t>This is an ACT hosted website and here you can access a variety of resources to assist you with these assessments.  There are a series of steps that take you to the resources related to the phase of test administration that you are currently working in.  </a:t>
            </a:r>
          </a:p>
          <a:p>
            <a:endParaRPr lang="en-US" dirty="0"/>
          </a:p>
          <a:p>
            <a:endParaRPr lang="en-US" dirty="0"/>
          </a:p>
        </p:txBody>
      </p:sp>
      <p:pic>
        <p:nvPicPr>
          <p:cNvPr id="5" name="Picture 4">
            <a:extLst>
              <a:ext uri="{FF2B5EF4-FFF2-40B4-BE49-F238E27FC236}">
                <a16:creationId xmlns:a16="http://schemas.microsoft.com/office/drawing/2014/main" id="{47C2EB49-67AF-95BB-4A77-FD752F72B8A6}"/>
              </a:ext>
            </a:extLst>
          </p:cNvPr>
          <p:cNvPicPr>
            <a:picLocks noChangeAspect="1"/>
          </p:cNvPicPr>
          <p:nvPr/>
        </p:nvPicPr>
        <p:blipFill>
          <a:blip r:embed="rId4"/>
          <a:srcRect/>
          <a:stretch/>
        </p:blipFill>
        <p:spPr>
          <a:xfrm>
            <a:off x="7001691" y="1280160"/>
            <a:ext cx="3657600" cy="4391024"/>
          </a:xfrm>
          <a:prstGeom prst="rect">
            <a:avLst/>
          </a:prstGeom>
          <a:noFill/>
        </p:spPr>
      </p:pic>
    </p:spTree>
    <p:extLst>
      <p:ext uri="{BB962C8B-B14F-4D97-AF65-F5344CB8AC3E}">
        <p14:creationId xmlns:p14="http://schemas.microsoft.com/office/powerpoint/2010/main" val="207170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0305-5492-B7B8-0DF1-4D1D60A6F81A}"/>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C8A578CC-B94D-C21B-9785-6970CA7A398D}"/>
              </a:ext>
            </a:extLst>
          </p:cNvPr>
          <p:cNvSpPr>
            <a:spLocks noGrp="1"/>
          </p:cNvSpPr>
          <p:nvPr>
            <p:ph sz="half" idx="2"/>
          </p:nvPr>
        </p:nvSpPr>
        <p:spPr>
          <a:xfrm>
            <a:off x="1195753" y="2281657"/>
            <a:ext cx="4386333" cy="3633471"/>
          </a:xfrm>
        </p:spPr>
        <p:txBody>
          <a:bodyPr>
            <a:normAutofit/>
          </a:bodyPr>
          <a:lstStyle/>
          <a:p>
            <a:pPr marL="0" indent="0">
              <a:buNone/>
            </a:pPr>
            <a:r>
              <a:rPr lang="en-US" dirty="0">
                <a:hlinkClick r:id="rId3"/>
              </a:rPr>
              <a:t>Achievement DTCs</a:t>
            </a:r>
            <a:endParaRPr lang="en-US" dirty="0"/>
          </a:p>
          <a:p>
            <a:pPr marL="0" indent="0">
              <a:buNone/>
            </a:pPr>
            <a:r>
              <a:rPr lang="en-US" dirty="0"/>
              <a:t>DTC Communications: These are sent regularly throughout the school year and will increase in frequency as we approach the testing windows.  As communications are sent to DTCs, they will also be published on the Achievement DTC page of our website under the “Achievement DTC Communications – 2022-2023 School Year” dropdown.</a:t>
            </a:r>
          </a:p>
          <a:p>
            <a:pPr marL="0" indent="0">
              <a:buNone/>
            </a:pPr>
            <a:endParaRPr lang="en-US" dirty="0"/>
          </a:p>
        </p:txBody>
      </p:sp>
      <p:pic>
        <p:nvPicPr>
          <p:cNvPr id="5" name="Picture 4" descr="Graphical user interface, text&#10;&#10;Description automatically generated">
            <a:extLst>
              <a:ext uri="{FF2B5EF4-FFF2-40B4-BE49-F238E27FC236}">
                <a16:creationId xmlns:a16="http://schemas.microsoft.com/office/drawing/2014/main" id="{C11560F3-F25A-41C5-B0CD-8040619E09BF}"/>
              </a:ext>
            </a:extLst>
          </p:cNvPr>
          <p:cNvPicPr>
            <a:picLocks noChangeAspect="1"/>
          </p:cNvPicPr>
          <p:nvPr/>
        </p:nvPicPr>
        <p:blipFill>
          <a:blip r:embed="rId4"/>
          <a:stretch>
            <a:fillRect/>
          </a:stretch>
        </p:blipFill>
        <p:spPr>
          <a:xfrm>
            <a:off x="6609915" y="1282390"/>
            <a:ext cx="4947084" cy="4326673"/>
          </a:xfrm>
          <a:prstGeom prst="rect">
            <a:avLst/>
          </a:prstGeom>
          <a:noFill/>
        </p:spPr>
      </p:pic>
    </p:spTree>
    <p:extLst>
      <p:ext uri="{BB962C8B-B14F-4D97-AF65-F5344CB8AC3E}">
        <p14:creationId xmlns:p14="http://schemas.microsoft.com/office/powerpoint/2010/main" val="494473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B68B-19D6-46C4-BBD4-4E48E4555473}"/>
              </a:ext>
            </a:extLst>
          </p:cNvPr>
          <p:cNvSpPr>
            <a:spLocks noGrp="1"/>
          </p:cNvSpPr>
          <p:nvPr>
            <p:ph type="title"/>
          </p:nvPr>
        </p:nvSpPr>
        <p:spPr/>
        <p:txBody>
          <a:bodyPr/>
          <a:lstStyle/>
          <a:p>
            <a:r>
              <a:rPr lang="en-US" dirty="0"/>
              <a:t>Friday focus: Things to know as a new dtc</a:t>
            </a:r>
          </a:p>
        </p:txBody>
      </p:sp>
      <p:sp>
        <p:nvSpPr>
          <p:cNvPr id="3" name="Text Placeholder 2">
            <a:extLst>
              <a:ext uri="{FF2B5EF4-FFF2-40B4-BE49-F238E27FC236}">
                <a16:creationId xmlns:a16="http://schemas.microsoft.com/office/drawing/2014/main" id="{2004911C-0C4A-4E92-A51D-B146BE68F12C}"/>
              </a:ext>
            </a:extLst>
          </p:cNvPr>
          <p:cNvSpPr>
            <a:spLocks noGrp="1"/>
          </p:cNvSpPr>
          <p:nvPr>
            <p:ph type="body" idx="1"/>
          </p:nvPr>
        </p:nvSpPr>
        <p:spPr>
          <a:xfrm>
            <a:off x="3356518" y="1530455"/>
            <a:ext cx="5742878" cy="1000871"/>
          </a:xfrm>
        </p:spPr>
        <p:txBody>
          <a:bodyPr/>
          <a:lstStyle/>
          <a:p>
            <a:r>
              <a:rPr lang="en-US" dirty="0"/>
              <a:t>IMPORTANT RESOURCES AND WEBPAGES</a:t>
            </a:r>
          </a:p>
          <a:p>
            <a:endParaRPr lang="en-US" dirty="0"/>
          </a:p>
        </p:txBody>
      </p:sp>
      <p:sp>
        <p:nvSpPr>
          <p:cNvPr id="4" name="Content Placeholder 3">
            <a:extLst>
              <a:ext uri="{FF2B5EF4-FFF2-40B4-BE49-F238E27FC236}">
                <a16:creationId xmlns:a16="http://schemas.microsoft.com/office/drawing/2014/main" id="{07FB9EE5-556C-4F83-8620-B98E56C005AE}"/>
              </a:ext>
            </a:extLst>
          </p:cNvPr>
          <p:cNvSpPr>
            <a:spLocks noGrp="1"/>
          </p:cNvSpPr>
          <p:nvPr>
            <p:ph sz="half" idx="2"/>
          </p:nvPr>
        </p:nvSpPr>
        <p:spPr>
          <a:xfrm>
            <a:off x="1097280" y="2241396"/>
            <a:ext cx="4639736" cy="3275259"/>
          </a:xfrm>
        </p:spPr>
        <p:txBody>
          <a:bodyPr/>
          <a:lstStyle/>
          <a:p>
            <a:r>
              <a:rPr lang="en-US" sz="2000" dirty="0">
                <a:hlinkClick r:id="rId3"/>
              </a:rPr>
              <a:t>EDUCATOR RESOURCES</a:t>
            </a:r>
            <a:endParaRPr lang="en-US" sz="2000" dirty="0"/>
          </a:p>
          <a:p>
            <a:endParaRPr lang="en-US" dirty="0"/>
          </a:p>
        </p:txBody>
      </p:sp>
      <p:sp>
        <p:nvSpPr>
          <p:cNvPr id="6" name="Content Placeholder 5">
            <a:extLst>
              <a:ext uri="{FF2B5EF4-FFF2-40B4-BE49-F238E27FC236}">
                <a16:creationId xmlns:a16="http://schemas.microsoft.com/office/drawing/2014/main" id="{95AFB7F4-89D6-4ACB-ACA1-A1FAF27B8447}"/>
              </a:ext>
            </a:extLst>
          </p:cNvPr>
          <p:cNvSpPr>
            <a:spLocks noGrp="1"/>
          </p:cNvSpPr>
          <p:nvPr>
            <p:ph sz="quarter" idx="4"/>
          </p:nvPr>
        </p:nvSpPr>
        <p:spPr>
          <a:xfrm>
            <a:off x="6634976" y="2241397"/>
            <a:ext cx="4520704" cy="3992136"/>
          </a:xfrm>
        </p:spPr>
        <p:txBody>
          <a:bodyPr/>
          <a:lstStyle/>
          <a:p>
            <a:r>
              <a:rPr lang="en-US" sz="2000" dirty="0">
                <a:hlinkClick r:id="rId4"/>
              </a:rPr>
              <a:t>ACHIEVEMENT DTC QUICK GUIDE</a:t>
            </a:r>
            <a:endParaRPr lang="en-US" sz="2000" dirty="0"/>
          </a:p>
          <a:p>
            <a:endParaRPr lang="en-US" dirty="0"/>
          </a:p>
        </p:txBody>
      </p:sp>
      <p:pic>
        <p:nvPicPr>
          <p:cNvPr id="8" name="Picture 7">
            <a:extLst>
              <a:ext uri="{FF2B5EF4-FFF2-40B4-BE49-F238E27FC236}">
                <a16:creationId xmlns:a16="http://schemas.microsoft.com/office/drawing/2014/main" id="{278AA623-0F49-4D46-ADE5-438A5BC3F623}"/>
              </a:ext>
            </a:extLst>
          </p:cNvPr>
          <p:cNvPicPr>
            <a:picLocks noChangeAspect="1"/>
          </p:cNvPicPr>
          <p:nvPr/>
        </p:nvPicPr>
        <p:blipFill>
          <a:blip r:embed="rId5"/>
          <a:srcRect/>
          <a:stretch/>
        </p:blipFill>
        <p:spPr>
          <a:xfrm>
            <a:off x="1580606" y="2877016"/>
            <a:ext cx="3239588" cy="3038113"/>
          </a:xfrm>
          <a:prstGeom prst="rect">
            <a:avLst/>
          </a:prstGeom>
        </p:spPr>
      </p:pic>
      <p:pic>
        <p:nvPicPr>
          <p:cNvPr id="12" name="Picture 11" descr="Graphical user interface, text, application, email, website&#10;&#10;Description automatically generated">
            <a:extLst>
              <a:ext uri="{FF2B5EF4-FFF2-40B4-BE49-F238E27FC236}">
                <a16:creationId xmlns:a16="http://schemas.microsoft.com/office/drawing/2014/main" id="{F3B684EF-FF92-4F3D-A528-6156423D2196}"/>
              </a:ext>
            </a:extLst>
          </p:cNvPr>
          <p:cNvPicPr>
            <a:picLocks noChangeAspect="1"/>
          </p:cNvPicPr>
          <p:nvPr/>
        </p:nvPicPr>
        <p:blipFill>
          <a:blip r:embed="rId6"/>
          <a:stretch>
            <a:fillRect/>
          </a:stretch>
        </p:blipFill>
        <p:spPr>
          <a:xfrm>
            <a:off x="7346423" y="2717074"/>
            <a:ext cx="2932770" cy="3198055"/>
          </a:xfrm>
          <a:prstGeom prst="rect">
            <a:avLst/>
          </a:prstGeom>
        </p:spPr>
      </p:pic>
    </p:spTree>
    <p:extLst>
      <p:ext uri="{BB962C8B-B14F-4D97-AF65-F5344CB8AC3E}">
        <p14:creationId xmlns:p14="http://schemas.microsoft.com/office/powerpoint/2010/main" val="2171418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6724-7F23-5286-08A7-BEC33C5042E9}"/>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CEBB3DFB-A6D3-D369-28F2-C43EB4F750C7}"/>
              </a:ext>
            </a:extLst>
          </p:cNvPr>
          <p:cNvSpPr>
            <a:spLocks noGrp="1"/>
          </p:cNvSpPr>
          <p:nvPr>
            <p:ph idx="1"/>
          </p:nvPr>
        </p:nvSpPr>
        <p:spPr/>
        <p:txBody>
          <a:bodyPr>
            <a:normAutofit/>
          </a:bodyPr>
          <a:lstStyle/>
          <a:p>
            <a:pPr algn="ctr"/>
            <a:r>
              <a:rPr lang="en-US" sz="2800" dirty="0"/>
              <a:t>Resources Coming Soon</a:t>
            </a:r>
          </a:p>
          <a:p>
            <a:pPr algn="ctr">
              <a:buFont typeface="Wingdings" panose="05000000000000000000" pitchFamily="2" charset="2"/>
              <a:buChar char="q"/>
            </a:pPr>
            <a:endParaRPr lang="en-US" sz="2800" dirty="0"/>
          </a:p>
          <a:p>
            <a:pPr>
              <a:buFont typeface="Wingdings" panose="05000000000000000000" pitchFamily="2" charset="2"/>
              <a:buChar char="q"/>
            </a:pPr>
            <a:r>
              <a:rPr lang="en-US" sz="2800" dirty="0"/>
              <a:t> DTC Important Tasks Checklists for AASA and AzSCI</a:t>
            </a:r>
          </a:p>
          <a:p>
            <a:pPr>
              <a:buFont typeface="Wingdings" panose="05000000000000000000" pitchFamily="2" charset="2"/>
              <a:buChar char="q"/>
            </a:pPr>
            <a:r>
              <a:rPr lang="en-US" sz="2800" dirty="0"/>
              <a:t> Schedule of Events for ACT and ACT Aspire</a:t>
            </a:r>
          </a:p>
          <a:p>
            <a:endParaRPr lang="en-US" sz="2800" dirty="0"/>
          </a:p>
        </p:txBody>
      </p:sp>
    </p:spTree>
    <p:extLst>
      <p:ext uri="{BB962C8B-B14F-4D97-AF65-F5344CB8AC3E}">
        <p14:creationId xmlns:p14="http://schemas.microsoft.com/office/powerpoint/2010/main" val="2792752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8BCB-A311-E906-871B-B84387D03833}"/>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E990FF5A-22EA-A6DB-E5E4-0DD50ED17938}"/>
              </a:ext>
            </a:extLst>
          </p:cNvPr>
          <p:cNvSpPr>
            <a:spLocks noGrp="1"/>
          </p:cNvSpPr>
          <p:nvPr>
            <p:ph idx="1"/>
          </p:nvPr>
        </p:nvSpPr>
        <p:spPr/>
        <p:txBody>
          <a:bodyPr>
            <a:normAutofit/>
          </a:bodyPr>
          <a:lstStyle/>
          <a:p>
            <a:pPr algn="ctr"/>
            <a:endParaRPr lang="en-US" sz="3600" dirty="0"/>
          </a:p>
          <a:p>
            <a:pPr algn="ctr"/>
            <a:endParaRPr lang="en-US" sz="3600" dirty="0"/>
          </a:p>
          <a:p>
            <a:pPr algn="ctr"/>
            <a:r>
              <a:rPr lang="en-US" sz="3600" dirty="0"/>
              <a:t>ACHIEVEMENT ASSESSMENT QUESTIONS</a:t>
            </a:r>
          </a:p>
        </p:txBody>
      </p:sp>
    </p:spTree>
    <p:extLst>
      <p:ext uri="{BB962C8B-B14F-4D97-AF65-F5344CB8AC3E}">
        <p14:creationId xmlns:p14="http://schemas.microsoft.com/office/powerpoint/2010/main" val="3978367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12AF-F5F0-1E28-137A-CD76974EA0A2}"/>
              </a:ext>
            </a:extLst>
          </p:cNvPr>
          <p:cNvSpPr>
            <a:spLocks noGrp="1"/>
          </p:cNvSpPr>
          <p:nvPr>
            <p:ph type="ctrTitle"/>
          </p:nvPr>
        </p:nvSpPr>
        <p:spPr/>
        <p:txBody>
          <a:bodyPr/>
          <a:lstStyle/>
          <a:p>
            <a:r>
              <a:rPr lang="en-US" dirty="0"/>
              <a:t>Alternate assessments</a:t>
            </a:r>
          </a:p>
        </p:txBody>
      </p:sp>
      <p:sp>
        <p:nvSpPr>
          <p:cNvPr id="3" name="Subtitle 2">
            <a:extLst>
              <a:ext uri="{FF2B5EF4-FFF2-40B4-BE49-F238E27FC236}">
                <a16:creationId xmlns:a16="http://schemas.microsoft.com/office/drawing/2014/main" id="{8281E0B2-3DCA-3ECC-F2D6-5523DB471686}"/>
              </a:ext>
            </a:extLst>
          </p:cNvPr>
          <p:cNvSpPr>
            <a:spLocks noGrp="1"/>
          </p:cNvSpPr>
          <p:nvPr>
            <p:ph type="subTitle" idx="1"/>
          </p:nvPr>
        </p:nvSpPr>
        <p:spPr/>
        <p:txBody>
          <a:bodyPr/>
          <a:lstStyle/>
          <a:p>
            <a:r>
              <a:rPr lang="en-US" dirty="0"/>
              <a:t>Msaa and alt elpa</a:t>
            </a:r>
          </a:p>
        </p:txBody>
      </p:sp>
    </p:spTree>
    <p:extLst>
      <p:ext uri="{BB962C8B-B14F-4D97-AF65-F5344CB8AC3E}">
        <p14:creationId xmlns:p14="http://schemas.microsoft.com/office/powerpoint/2010/main" val="4727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EFCA-894F-CEEE-550D-A05479AF49AC}"/>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FEA7D698-3043-929D-896F-E6F68384E2D9}"/>
              </a:ext>
            </a:extLst>
          </p:cNvPr>
          <p:cNvSpPr>
            <a:spLocks noGrp="1"/>
          </p:cNvSpPr>
          <p:nvPr>
            <p:ph idx="1"/>
          </p:nvPr>
        </p:nvSpPr>
        <p:spPr/>
        <p:txBody>
          <a:bodyPr>
            <a:normAutofit/>
          </a:bodyPr>
          <a:lstStyle/>
          <a:p>
            <a:endParaRPr lang="en-US" sz="2800" dirty="0"/>
          </a:p>
          <a:p>
            <a:r>
              <a:rPr lang="en-US" sz="2800" dirty="0"/>
              <a:t>The purpose of this webinar is to guide new District Test Coordinators on topics related to State Testing.</a:t>
            </a:r>
          </a:p>
          <a:p>
            <a:r>
              <a:rPr lang="en-US" sz="2800" dirty="0"/>
              <a:t>Throughout this webinar we will provide you with valuable resources and helpful links for testing related materials.  </a:t>
            </a:r>
          </a:p>
        </p:txBody>
      </p:sp>
    </p:spTree>
    <p:extLst>
      <p:ext uri="{BB962C8B-B14F-4D97-AF65-F5344CB8AC3E}">
        <p14:creationId xmlns:p14="http://schemas.microsoft.com/office/powerpoint/2010/main" val="1262543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880A-59F2-B093-50B7-C1B2785A325D}"/>
              </a:ext>
            </a:extLst>
          </p:cNvPr>
          <p:cNvSpPr>
            <a:spLocks noGrp="1"/>
          </p:cNvSpPr>
          <p:nvPr>
            <p:ph type="title"/>
          </p:nvPr>
        </p:nvSpPr>
        <p:spPr>
          <a:xfrm>
            <a:off x="807721" y="752474"/>
            <a:ext cx="5067286" cy="1533526"/>
          </a:xfrm>
        </p:spPr>
        <p:txBody>
          <a:bodyPr anchor="ctr">
            <a:noAutofit/>
          </a:bodyPr>
          <a:lstStyle/>
          <a:p>
            <a:r>
              <a:rPr kumimoji="0" lang="en-US" sz="3200" b="0" i="0" u="none" strike="noStrike" kern="1200" cap="all" spc="-50" normalizeH="0" baseline="0" noProof="0" dirty="0">
                <a:ln>
                  <a:noFill/>
                </a:ln>
                <a:solidFill>
                  <a:srgbClr val="012169"/>
                </a:solidFill>
                <a:effectLst/>
                <a:uLnTx/>
                <a:uFillTx/>
                <a:latin typeface="Raleway heavy"/>
                <a:ea typeface="+mj-ea"/>
                <a:cs typeface="+mj-cs"/>
              </a:rPr>
              <a:t>Friday focus: Things to know as a new dtc</a:t>
            </a:r>
            <a:endParaRPr lang="en-US" sz="3200" dirty="0"/>
          </a:p>
        </p:txBody>
      </p:sp>
      <p:sp>
        <p:nvSpPr>
          <p:cNvPr id="3" name="Content Placeholder 2">
            <a:extLst>
              <a:ext uri="{FF2B5EF4-FFF2-40B4-BE49-F238E27FC236}">
                <a16:creationId xmlns:a16="http://schemas.microsoft.com/office/drawing/2014/main" id="{75D8229C-9556-C54C-3020-8FE155A6B736}"/>
              </a:ext>
            </a:extLst>
          </p:cNvPr>
          <p:cNvSpPr>
            <a:spLocks noGrp="1"/>
          </p:cNvSpPr>
          <p:nvPr>
            <p:ph sz="half" idx="2"/>
          </p:nvPr>
        </p:nvSpPr>
        <p:spPr>
          <a:xfrm>
            <a:off x="807718" y="1340060"/>
            <a:ext cx="5067282" cy="4765466"/>
          </a:xfrm>
        </p:spPr>
        <p:txBody>
          <a:bodyPr>
            <a:normAutofit/>
          </a:bodyPr>
          <a:lstStyle/>
          <a:p>
            <a:endParaRPr lang="en-US" dirty="0"/>
          </a:p>
          <a:p>
            <a:endParaRPr lang="en-US" dirty="0"/>
          </a:p>
          <a:p>
            <a:pPr algn="ctr"/>
            <a:endParaRPr lang="en-US" sz="3600" dirty="0"/>
          </a:p>
          <a:p>
            <a:pPr algn="ctr"/>
            <a:r>
              <a:rPr lang="en-US" sz="3600" dirty="0">
                <a:hlinkClick r:id="rId3"/>
              </a:rPr>
              <a:t>ALTERNATE ASSESSMENTS</a:t>
            </a:r>
            <a:endParaRPr lang="en-US" sz="3600" dirty="0"/>
          </a:p>
          <a:p>
            <a:pPr algn="ctr"/>
            <a:r>
              <a:rPr lang="en-US" dirty="0"/>
              <a:t>https://www.azed.gov/assessment/alternate-assessments-dtcs</a:t>
            </a:r>
          </a:p>
          <a:p>
            <a:endParaRPr lang="en-US" dirty="0"/>
          </a:p>
        </p:txBody>
      </p:sp>
      <p:pic>
        <p:nvPicPr>
          <p:cNvPr id="5" name="Picture Placeholder 4">
            <a:extLst>
              <a:ext uri="{FF2B5EF4-FFF2-40B4-BE49-F238E27FC236}">
                <a16:creationId xmlns:a16="http://schemas.microsoft.com/office/drawing/2014/main" id="{A41D9825-8D8C-1215-811E-744C3061E159}"/>
              </a:ext>
            </a:extLst>
          </p:cNvPr>
          <p:cNvPicPr>
            <a:picLocks noGrp="1" noChangeAspect="1"/>
          </p:cNvPicPr>
          <p:nvPr>
            <p:ph sz="half" idx="14"/>
          </p:nvPr>
        </p:nvPicPr>
        <p:blipFill>
          <a:blip r:embed="rId4"/>
          <a:srcRect/>
          <a:stretch/>
        </p:blipFill>
        <p:spPr>
          <a:xfrm>
            <a:off x="6316995" y="1830886"/>
            <a:ext cx="5067288" cy="2472476"/>
          </a:xfrm>
          <a:noFill/>
        </p:spPr>
      </p:pic>
    </p:spTree>
    <p:extLst>
      <p:ext uri="{BB962C8B-B14F-4D97-AF65-F5344CB8AC3E}">
        <p14:creationId xmlns:p14="http://schemas.microsoft.com/office/powerpoint/2010/main" val="400601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6519-486D-E0A0-BAD7-E90160F46C1A}"/>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C5F39C3B-7F69-E7E3-A6E3-2B397523F38A}"/>
              </a:ext>
            </a:extLst>
          </p:cNvPr>
          <p:cNvSpPr>
            <a:spLocks noGrp="1"/>
          </p:cNvSpPr>
          <p:nvPr>
            <p:ph idx="1"/>
          </p:nvPr>
        </p:nvSpPr>
        <p:spPr/>
        <p:txBody>
          <a:bodyPr>
            <a:normAutofit fontScale="92500" lnSpcReduction="10000"/>
          </a:bodyPr>
          <a:lstStyle/>
          <a:p>
            <a:r>
              <a:rPr lang="en-US" dirty="0"/>
              <a:t>ALTERNATE ASSESSMENTS</a:t>
            </a:r>
          </a:p>
          <a:p>
            <a:r>
              <a:rPr lang="en-US" dirty="0"/>
              <a:t>What are alternate assessments?</a:t>
            </a:r>
          </a:p>
          <a:p>
            <a:r>
              <a:rPr lang="en-US" dirty="0"/>
              <a:t>Alternate assessments are designed for students with the most significant cognitive disabilities. Eligibility is determined by the IEP team annually following specific </a:t>
            </a:r>
            <a:r>
              <a:rPr lang="en-US" dirty="0">
                <a:hlinkClick r:id="rId3"/>
              </a:rPr>
              <a:t>eligibility criteria</a:t>
            </a:r>
            <a:r>
              <a:rPr lang="en-US" dirty="0"/>
              <a:t>.</a:t>
            </a:r>
          </a:p>
          <a:p>
            <a:endParaRPr lang="en-US" dirty="0"/>
          </a:p>
          <a:p>
            <a:r>
              <a:rPr lang="en-US" dirty="0"/>
              <a:t>The Alt ELPA is administered to English learners with the most significant cognitive disabilities in Grades K-12.</a:t>
            </a:r>
          </a:p>
          <a:p>
            <a:r>
              <a:rPr lang="en-US" dirty="0"/>
              <a:t>The Multi-State Alternate Assessment (MSAA) is administered to eligible students in Grades 3-8 and 11 in the areas of ELA, Mathematics and Science.</a:t>
            </a:r>
          </a:p>
          <a:p>
            <a:endParaRPr lang="en-US" dirty="0"/>
          </a:p>
          <a:p>
            <a:endParaRPr lang="en-US" dirty="0"/>
          </a:p>
        </p:txBody>
      </p:sp>
    </p:spTree>
    <p:extLst>
      <p:ext uri="{BB962C8B-B14F-4D97-AF65-F5344CB8AC3E}">
        <p14:creationId xmlns:p14="http://schemas.microsoft.com/office/powerpoint/2010/main" val="1795104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3C43-C83B-0348-3A4B-21A415533E4C}"/>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4A2A4A95-3295-9948-EF19-F06263FFE798}"/>
              </a:ext>
            </a:extLst>
          </p:cNvPr>
          <p:cNvSpPr>
            <a:spLocks noGrp="1"/>
          </p:cNvSpPr>
          <p:nvPr>
            <p:ph idx="1"/>
          </p:nvPr>
        </p:nvSpPr>
        <p:spPr/>
        <p:txBody>
          <a:bodyPr>
            <a:normAutofit/>
          </a:bodyPr>
          <a:lstStyle/>
          <a:p>
            <a:pPr algn="ctr"/>
            <a:endParaRPr lang="en-US" sz="3200" dirty="0"/>
          </a:p>
          <a:p>
            <a:pPr algn="ctr"/>
            <a:r>
              <a:rPr lang="en-US" sz="3200" dirty="0"/>
              <a:t>Testing Windows:</a:t>
            </a:r>
          </a:p>
          <a:p>
            <a:pPr algn="ctr"/>
            <a:r>
              <a:rPr lang="en-US" sz="3200" dirty="0"/>
              <a:t>Alt ELPA: February 1 – March 17, 2023</a:t>
            </a:r>
          </a:p>
          <a:p>
            <a:pPr algn="ctr"/>
            <a:r>
              <a:rPr lang="en-US" sz="3200" dirty="0"/>
              <a:t>MSAA: March 13 – April 28, 2023</a:t>
            </a:r>
          </a:p>
          <a:p>
            <a:endParaRPr lang="en-US" dirty="0"/>
          </a:p>
          <a:p>
            <a:pPr marL="0" indent="0">
              <a:buNone/>
            </a:pPr>
            <a:endParaRPr lang="en-US" dirty="0"/>
          </a:p>
        </p:txBody>
      </p:sp>
    </p:spTree>
    <p:extLst>
      <p:ext uri="{BB962C8B-B14F-4D97-AF65-F5344CB8AC3E}">
        <p14:creationId xmlns:p14="http://schemas.microsoft.com/office/powerpoint/2010/main" val="590379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3C43-C83B-0348-3A4B-21A415533E4C}"/>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4A2A4A95-3295-9948-EF19-F06263FFE798}"/>
              </a:ext>
            </a:extLst>
          </p:cNvPr>
          <p:cNvSpPr>
            <a:spLocks noGrp="1"/>
          </p:cNvSpPr>
          <p:nvPr>
            <p:ph idx="1"/>
          </p:nvPr>
        </p:nvSpPr>
        <p:spPr/>
        <p:txBody>
          <a:bodyPr>
            <a:normAutofit/>
          </a:bodyPr>
          <a:lstStyle/>
          <a:p>
            <a:r>
              <a:rPr lang="en-US" dirty="0"/>
              <a:t>Test administration:</a:t>
            </a:r>
          </a:p>
          <a:p>
            <a:r>
              <a:rPr lang="en-US" dirty="0"/>
              <a:t>One on one administration</a:t>
            </a:r>
          </a:p>
          <a:p>
            <a:r>
              <a:rPr lang="en-US" dirty="0"/>
              <a:t>Allows many accessibility features and accommodations to meet communication modes.</a:t>
            </a:r>
          </a:p>
          <a:p>
            <a:r>
              <a:rPr lang="en-US" dirty="0">
                <a:hlinkClick r:id="rId3"/>
              </a:rPr>
              <a:t>Alt ELPA Accommodations Manual</a:t>
            </a:r>
            <a:r>
              <a:rPr lang="en-US" dirty="0"/>
              <a:t>		</a:t>
            </a:r>
            <a:r>
              <a:rPr lang="en-US" dirty="0">
                <a:hlinkClick r:id="rId4"/>
              </a:rPr>
              <a:t>MSAA Accommodations Manual</a:t>
            </a:r>
            <a:endParaRPr lang="en-US" dirty="0"/>
          </a:p>
          <a:p>
            <a:pPr marL="0" indent="0">
              <a:buNone/>
            </a:pP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E6595BD7-6059-F109-FDAF-79EED66B1AFF}"/>
              </a:ext>
            </a:extLst>
          </p:cNvPr>
          <p:cNvPicPr>
            <a:picLocks noChangeAspect="1"/>
          </p:cNvPicPr>
          <p:nvPr/>
        </p:nvPicPr>
        <p:blipFill>
          <a:blip r:embed="rId5"/>
          <a:stretch>
            <a:fillRect/>
          </a:stretch>
        </p:blipFill>
        <p:spPr>
          <a:xfrm>
            <a:off x="1416205" y="4255845"/>
            <a:ext cx="3077735" cy="1892397"/>
          </a:xfrm>
          <a:prstGeom prst="rect">
            <a:avLst/>
          </a:prstGeom>
        </p:spPr>
      </p:pic>
      <p:pic>
        <p:nvPicPr>
          <p:cNvPr id="7" name="Picture 6" descr="Text, Word&#10;&#10;Description automatically generated">
            <a:extLst>
              <a:ext uri="{FF2B5EF4-FFF2-40B4-BE49-F238E27FC236}">
                <a16:creationId xmlns:a16="http://schemas.microsoft.com/office/drawing/2014/main" id="{87EFE22E-7B0E-2E14-24CF-13AB9CA968F1}"/>
              </a:ext>
            </a:extLst>
          </p:cNvPr>
          <p:cNvPicPr>
            <a:picLocks noChangeAspect="1"/>
          </p:cNvPicPr>
          <p:nvPr/>
        </p:nvPicPr>
        <p:blipFill>
          <a:blip r:embed="rId6"/>
          <a:stretch>
            <a:fillRect/>
          </a:stretch>
        </p:blipFill>
        <p:spPr>
          <a:xfrm>
            <a:off x="6545767" y="4255845"/>
            <a:ext cx="4148254" cy="1784806"/>
          </a:xfrm>
          <a:prstGeom prst="rect">
            <a:avLst/>
          </a:prstGeom>
        </p:spPr>
      </p:pic>
    </p:spTree>
    <p:extLst>
      <p:ext uri="{BB962C8B-B14F-4D97-AF65-F5344CB8AC3E}">
        <p14:creationId xmlns:p14="http://schemas.microsoft.com/office/powerpoint/2010/main" val="1605660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D882-34DA-8574-CC65-151C05D8B629}"/>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43CA4E6C-D72F-7ED6-667E-ABBC13D5BB91}"/>
              </a:ext>
            </a:extLst>
          </p:cNvPr>
          <p:cNvSpPr>
            <a:spLocks noGrp="1"/>
          </p:cNvSpPr>
          <p:nvPr>
            <p:ph idx="1"/>
          </p:nvPr>
        </p:nvSpPr>
        <p:spPr>
          <a:xfrm>
            <a:off x="1097280" y="1962615"/>
            <a:ext cx="10058400" cy="3906477"/>
          </a:xfrm>
        </p:spPr>
        <p:txBody>
          <a:bodyPr>
            <a:normAutofit/>
          </a:bodyPr>
          <a:lstStyle/>
          <a:p>
            <a:endParaRPr lang="en-US" dirty="0"/>
          </a:p>
          <a:p>
            <a:pPr marL="0" indent="0">
              <a:buNone/>
            </a:pPr>
            <a:r>
              <a:rPr lang="en-US" sz="2800" dirty="0"/>
              <a:t> All communication is e-mailed to Alternate Assessment Test    Coordinators. Notifications are posted on the: </a:t>
            </a:r>
          </a:p>
          <a:p>
            <a:pPr marL="0" indent="0" algn="ctr">
              <a:buNone/>
            </a:pPr>
            <a:r>
              <a:rPr lang="en-US" sz="2800" dirty="0">
                <a:hlinkClick r:id="rId3"/>
              </a:rPr>
              <a:t>Alternate Assessment DTC webpage</a:t>
            </a:r>
            <a:r>
              <a:rPr lang="en-US" sz="2800" dirty="0"/>
              <a:t>.</a:t>
            </a:r>
          </a:p>
          <a:p>
            <a:r>
              <a:rPr lang="en-US" sz="2800" dirty="0"/>
              <a:t>Refer to the Alternate Assessment District Test Coordinator Handbook for dates and instructions for all alternate assessment activities.</a:t>
            </a:r>
          </a:p>
          <a:p>
            <a:endParaRPr lang="en-US" dirty="0"/>
          </a:p>
          <a:p>
            <a:pPr marL="0" indent="0">
              <a:buNone/>
            </a:pPr>
            <a:endParaRPr lang="en-US" dirty="0"/>
          </a:p>
        </p:txBody>
      </p:sp>
    </p:spTree>
    <p:extLst>
      <p:ext uri="{BB962C8B-B14F-4D97-AF65-F5344CB8AC3E}">
        <p14:creationId xmlns:p14="http://schemas.microsoft.com/office/powerpoint/2010/main" val="2727898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D882-34DA-8574-CC65-151C05D8B629}"/>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43CA4E6C-D72F-7ED6-667E-ABBC13D5BB91}"/>
              </a:ext>
            </a:extLst>
          </p:cNvPr>
          <p:cNvSpPr>
            <a:spLocks noGrp="1"/>
          </p:cNvSpPr>
          <p:nvPr>
            <p:ph idx="1"/>
          </p:nvPr>
        </p:nvSpPr>
        <p:spPr/>
        <p:txBody>
          <a:bodyPr>
            <a:normAutofit/>
          </a:bodyPr>
          <a:lstStyle/>
          <a:p>
            <a:endParaRPr lang="en-US" dirty="0"/>
          </a:p>
          <a:p>
            <a:r>
              <a:rPr lang="en-US" dirty="0"/>
              <a:t>Alt ELPA Training Platform – </a:t>
            </a:r>
            <a:r>
              <a:rPr lang="en-US" dirty="0">
                <a:hlinkClick r:id="rId3"/>
              </a:rPr>
              <a:t>LMS</a:t>
            </a:r>
            <a:endParaRPr lang="en-US" dirty="0"/>
          </a:p>
          <a:p>
            <a:endParaRPr lang="en-US" dirty="0"/>
          </a:p>
          <a:p>
            <a:pPr marL="0" indent="0">
              <a:buNone/>
            </a:pPr>
            <a:r>
              <a:rPr lang="en-US" dirty="0"/>
              <a:t> </a:t>
            </a:r>
          </a:p>
          <a:p>
            <a:pPr marL="0" indent="0">
              <a:buNone/>
            </a:pPr>
            <a:r>
              <a:rPr lang="en-US" dirty="0"/>
              <a:t>Alt ELPA Sample Items and </a:t>
            </a:r>
          </a:p>
          <a:p>
            <a:pPr marL="0" indent="0">
              <a:buNone/>
            </a:pPr>
            <a:r>
              <a:rPr lang="en-US" dirty="0"/>
              <a:t>Test Administration Platform – </a:t>
            </a:r>
          </a:p>
          <a:p>
            <a:r>
              <a:rPr lang="en-US" dirty="0">
                <a:hlinkClick r:id="rId4"/>
              </a:rPr>
              <a:t>Cambium Portal</a:t>
            </a:r>
            <a:endParaRPr lang="en-US" dirty="0"/>
          </a:p>
          <a:p>
            <a:endParaRPr lang="en-US" dirty="0"/>
          </a:p>
          <a:p>
            <a:pPr marL="0" indent="0">
              <a:buNone/>
            </a:pP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8265E737-EC84-32FB-1976-BA33917200BF}"/>
              </a:ext>
            </a:extLst>
          </p:cNvPr>
          <p:cNvPicPr>
            <a:picLocks noChangeAspect="1"/>
          </p:cNvPicPr>
          <p:nvPr/>
        </p:nvPicPr>
        <p:blipFill>
          <a:blip r:embed="rId5"/>
          <a:stretch>
            <a:fillRect/>
          </a:stretch>
        </p:blipFill>
        <p:spPr>
          <a:xfrm>
            <a:off x="7014116" y="2297151"/>
            <a:ext cx="2698595" cy="1799282"/>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FDD95518-9B37-8476-EFEF-C685C0A8CF17}"/>
              </a:ext>
            </a:extLst>
          </p:cNvPr>
          <p:cNvPicPr>
            <a:picLocks noChangeAspect="1"/>
          </p:cNvPicPr>
          <p:nvPr/>
        </p:nvPicPr>
        <p:blipFill>
          <a:blip r:embed="rId6"/>
          <a:stretch>
            <a:fillRect/>
          </a:stretch>
        </p:blipFill>
        <p:spPr>
          <a:xfrm>
            <a:off x="6255835" y="4115848"/>
            <a:ext cx="4471638" cy="1799281"/>
          </a:xfrm>
          <a:prstGeom prst="rect">
            <a:avLst/>
          </a:prstGeom>
        </p:spPr>
      </p:pic>
    </p:spTree>
    <p:extLst>
      <p:ext uri="{BB962C8B-B14F-4D97-AF65-F5344CB8AC3E}">
        <p14:creationId xmlns:p14="http://schemas.microsoft.com/office/powerpoint/2010/main" val="1417317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D882-34DA-8574-CC65-151C05D8B629}"/>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43CA4E6C-D72F-7ED6-667E-ABBC13D5BB91}"/>
              </a:ext>
            </a:extLst>
          </p:cNvPr>
          <p:cNvSpPr>
            <a:spLocks noGrp="1"/>
          </p:cNvSpPr>
          <p:nvPr>
            <p:ph idx="1"/>
          </p:nvPr>
        </p:nvSpPr>
        <p:spPr/>
        <p:txBody>
          <a:bodyPr>
            <a:normAutofit/>
          </a:bodyPr>
          <a:lstStyle/>
          <a:p>
            <a:endParaRPr lang="en-US" dirty="0"/>
          </a:p>
          <a:p>
            <a:r>
              <a:rPr lang="en-US" dirty="0"/>
              <a:t>MSAA Training and Test Administration Platform – </a:t>
            </a:r>
            <a:r>
              <a:rPr lang="en-US" dirty="0">
                <a:hlinkClick r:id="rId3"/>
              </a:rPr>
              <a:t>MSAA Portal</a:t>
            </a:r>
            <a:endParaRPr lang="en-US" dirty="0"/>
          </a:p>
          <a:p>
            <a:pPr marL="0" indent="0">
              <a:buNone/>
            </a:pPr>
            <a:endParaRPr lang="en-US"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2B5C2923-08D3-94D5-1472-B643FDA0253F}"/>
              </a:ext>
            </a:extLst>
          </p:cNvPr>
          <p:cNvPicPr>
            <a:picLocks noChangeAspect="1"/>
          </p:cNvPicPr>
          <p:nvPr/>
        </p:nvPicPr>
        <p:blipFill>
          <a:blip r:embed="rId4"/>
          <a:stretch>
            <a:fillRect/>
          </a:stretch>
        </p:blipFill>
        <p:spPr>
          <a:xfrm>
            <a:off x="2598235" y="3093641"/>
            <a:ext cx="6056460" cy="2601586"/>
          </a:xfrm>
          <a:prstGeom prst="rect">
            <a:avLst/>
          </a:prstGeom>
        </p:spPr>
      </p:pic>
    </p:spTree>
    <p:extLst>
      <p:ext uri="{BB962C8B-B14F-4D97-AF65-F5344CB8AC3E}">
        <p14:creationId xmlns:p14="http://schemas.microsoft.com/office/powerpoint/2010/main" val="331244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FF77-23CE-5672-F8C7-AAA32749D75B}"/>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62F5C079-FF8B-41EB-87DF-3366A8C1BD29}"/>
              </a:ext>
            </a:extLst>
          </p:cNvPr>
          <p:cNvSpPr>
            <a:spLocks noGrp="1"/>
          </p:cNvSpPr>
          <p:nvPr>
            <p:ph idx="1"/>
          </p:nvPr>
        </p:nvSpPr>
        <p:spPr/>
        <p:txBody>
          <a:bodyPr>
            <a:normAutofit/>
          </a:bodyPr>
          <a:lstStyle/>
          <a:p>
            <a:pPr algn="ctr"/>
            <a:endParaRPr lang="en-US" sz="3600" dirty="0"/>
          </a:p>
          <a:p>
            <a:pPr algn="ctr"/>
            <a:r>
              <a:rPr lang="en-US" sz="3600" dirty="0"/>
              <a:t>ALTERNATE ASSESSMENTS </a:t>
            </a:r>
          </a:p>
          <a:p>
            <a:pPr algn="ctr"/>
            <a:r>
              <a:rPr lang="en-US" sz="3600" dirty="0"/>
              <a:t>QUESTIONS</a:t>
            </a:r>
          </a:p>
        </p:txBody>
      </p:sp>
    </p:spTree>
    <p:extLst>
      <p:ext uri="{BB962C8B-B14F-4D97-AF65-F5344CB8AC3E}">
        <p14:creationId xmlns:p14="http://schemas.microsoft.com/office/powerpoint/2010/main" val="3225109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12AF-F5F0-1E28-137A-CD76974EA0A2}"/>
              </a:ext>
            </a:extLst>
          </p:cNvPr>
          <p:cNvSpPr>
            <a:spLocks noGrp="1"/>
          </p:cNvSpPr>
          <p:nvPr>
            <p:ph type="ctrTitle"/>
          </p:nvPr>
        </p:nvSpPr>
        <p:spPr/>
        <p:txBody>
          <a:bodyPr/>
          <a:lstStyle/>
          <a:p>
            <a:r>
              <a:rPr lang="en-US" dirty="0"/>
              <a:t>Azella </a:t>
            </a:r>
            <a:br>
              <a:rPr lang="en-US" dirty="0"/>
            </a:br>
            <a:r>
              <a:rPr lang="en-US" dirty="0"/>
              <a:t>assessments</a:t>
            </a:r>
          </a:p>
        </p:txBody>
      </p:sp>
      <p:sp>
        <p:nvSpPr>
          <p:cNvPr id="3" name="Subtitle 2">
            <a:extLst>
              <a:ext uri="{FF2B5EF4-FFF2-40B4-BE49-F238E27FC236}">
                <a16:creationId xmlns:a16="http://schemas.microsoft.com/office/drawing/2014/main" id="{8281E0B2-3DCA-3ECC-F2D6-5523DB471686}"/>
              </a:ext>
            </a:extLst>
          </p:cNvPr>
          <p:cNvSpPr>
            <a:spLocks noGrp="1"/>
          </p:cNvSpPr>
          <p:nvPr>
            <p:ph type="subTitle" idx="1"/>
          </p:nvPr>
        </p:nvSpPr>
        <p:spPr/>
        <p:txBody>
          <a:bodyPr/>
          <a:lstStyle/>
          <a:p>
            <a:r>
              <a:rPr lang="en-US" dirty="0"/>
              <a:t>Placement and reassessment</a:t>
            </a:r>
          </a:p>
        </p:txBody>
      </p:sp>
    </p:spTree>
    <p:extLst>
      <p:ext uri="{BB962C8B-B14F-4D97-AF65-F5344CB8AC3E}">
        <p14:creationId xmlns:p14="http://schemas.microsoft.com/office/powerpoint/2010/main" val="7644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3961-C34A-2B53-EDB1-CB6D1438C502}"/>
              </a:ext>
            </a:extLst>
          </p:cNvPr>
          <p:cNvSpPr>
            <a:spLocks noGrp="1"/>
          </p:cNvSpPr>
          <p:nvPr>
            <p:ph type="title"/>
          </p:nvPr>
        </p:nvSpPr>
        <p:spPr>
          <a:xfrm>
            <a:off x="807721" y="752474"/>
            <a:ext cx="5067286" cy="1624965"/>
          </a:xfrm>
        </p:spPr>
        <p:txBody>
          <a:bodyPr anchor="ctr">
            <a:normAutofit/>
          </a:bodyPr>
          <a:lstStyle/>
          <a:p>
            <a:r>
              <a:rPr kumimoji="0" lang="en-US" sz="3200" b="0" i="0" u="none" strike="noStrike" kern="1200" cap="all" spc="-50" normalizeH="0" baseline="0" noProof="0" dirty="0">
                <a:ln>
                  <a:noFill/>
                </a:ln>
                <a:solidFill>
                  <a:srgbClr val="012169"/>
                </a:solidFill>
                <a:effectLst/>
                <a:uLnTx/>
                <a:uFillTx/>
                <a:latin typeface="Raleway heavy"/>
                <a:ea typeface="+mj-ea"/>
                <a:cs typeface="+mj-cs"/>
              </a:rPr>
              <a:t>Friday focus: Things to know as a new dtc</a:t>
            </a:r>
            <a:endParaRPr lang="en-US" sz="3200" dirty="0"/>
          </a:p>
        </p:txBody>
      </p:sp>
      <p:sp>
        <p:nvSpPr>
          <p:cNvPr id="3" name="Content Placeholder 2">
            <a:extLst>
              <a:ext uri="{FF2B5EF4-FFF2-40B4-BE49-F238E27FC236}">
                <a16:creationId xmlns:a16="http://schemas.microsoft.com/office/drawing/2014/main" id="{C75632C0-9BB9-9AFF-2275-A994333B2CA9}"/>
              </a:ext>
            </a:extLst>
          </p:cNvPr>
          <p:cNvSpPr>
            <a:spLocks noGrp="1"/>
          </p:cNvSpPr>
          <p:nvPr>
            <p:ph sz="half" idx="2"/>
          </p:nvPr>
        </p:nvSpPr>
        <p:spPr>
          <a:xfrm>
            <a:off x="807718" y="1137424"/>
            <a:ext cx="5067282" cy="4059045"/>
          </a:xfrm>
        </p:spPr>
        <p:txBody>
          <a:bodyPr>
            <a:normAutofit/>
          </a:bodyPr>
          <a:lstStyle/>
          <a:p>
            <a:endParaRPr lang="en-US" dirty="0"/>
          </a:p>
          <a:p>
            <a:endParaRPr lang="en-US" dirty="0"/>
          </a:p>
          <a:p>
            <a:pPr algn="ctr"/>
            <a:endParaRPr lang="en-US" sz="3600" dirty="0"/>
          </a:p>
          <a:p>
            <a:pPr algn="ctr"/>
            <a:r>
              <a:rPr lang="en-US" sz="3600" dirty="0">
                <a:hlinkClick r:id="rId3"/>
              </a:rPr>
              <a:t>AZELLA ASSESSMENTS</a:t>
            </a:r>
            <a:endParaRPr lang="en-US" sz="3600" dirty="0"/>
          </a:p>
          <a:p>
            <a:pPr algn="ctr"/>
            <a:r>
              <a:rPr lang="en-US" dirty="0"/>
              <a:t>https://www.azed.gov/assessment/azella-dtcs</a:t>
            </a:r>
          </a:p>
        </p:txBody>
      </p:sp>
      <p:pic>
        <p:nvPicPr>
          <p:cNvPr id="5" name="Picture Placeholder 4">
            <a:extLst>
              <a:ext uri="{FF2B5EF4-FFF2-40B4-BE49-F238E27FC236}">
                <a16:creationId xmlns:a16="http://schemas.microsoft.com/office/drawing/2014/main" id="{4048DD36-211B-8505-7563-7F8BA9EF1D0B}"/>
              </a:ext>
            </a:extLst>
          </p:cNvPr>
          <p:cNvPicPr>
            <a:picLocks noGrp="1" noChangeAspect="1"/>
          </p:cNvPicPr>
          <p:nvPr>
            <p:ph sz="half" idx="14"/>
          </p:nvPr>
        </p:nvPicPr>
        <p:blipFill>
          <a:blip r:embed="rId4"/>
          <a:srcRect/>
          <a:stretch/>
        </p:blipFill>
        <p:spPr>
          <a:xfrm>
            <a:off x="6857999" y="1306287"/>
            <a:ext cx="3853543" cy="4532810"/>
          </a:xfrm>
          <a:noFill/>
        </p:spPr>
      </p:pic>
    </p:spTree>
    <p:extLst>
      <p:ext uri="{BB962C8B-B14F-4D97-AF65-F5344CB8AC3E}">
        <p14:creationId xmlns:p14="http://schemas.microsoft.com/office/powerpoint/2010/main" val="386133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7440-976A-6637-77BF-DFA92C41BFE5}"/>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758CC151-299D-6160-0F8B-18A35FE19F79}"/>
              </a:ext>
            </a:extLst>
          </p:cNvPr>
          <p:cNvSpPr>
            <a:spLocks noGrp="1"/>
          </p:cNvSpPr>
          <p:nvPr>
            <p:ph idx="1"/>
          </p:nvPr>
        </p:nvSpPr>
        <p:spPr/>
        <p:txBody>
          <a:bodyPr>
            <a:normAutofit fontScale="92500" lnSpcReduction="10000"/>
          </a:bodyPr>
          <a:lstStyle/>
          <a:p>
            <a:endParaRPr lang="en-US" sz="2800" dirty="0"/>
          </a:p>
          <a:p>
            <a:pPr algn="ctr"/>
            <a:r>
              <a:rPr lang="en-US" sz="2800" dirty="0"/>
              <a:t>Welcome from the ADE ASSESSMENTS TEAM</a:t>
            </a:r>
          </a:p>
          <a:p>
            <a:pPr algn="ctr"/>
            <a:r>
              <a:rPr lang="en-US" sz="2800" dirty="0"/>
              <a:t>General Assessment Information</a:t>
            </a:r>
          </a:p>
          <a:p>
            <a:pPr algn="ctr"/>
            <a:r>
              <a:rPr lang="en-US" sz="2800" dirty="0"/>
              <a:t>Achievement Assessments</a:t>
            </a:r>
          </a:p>
          <a:p>
            <a:pPr algn="ctr"/>
            <a:r>
              <a:rPr lang="en-US" sz="2800" dirty="0"/>
              <a:t>Alternate Assessments</a:t>
            </a:r>
          </a:p>
          <a:p>
            <a:pPr algn="ctr"/>
            <a:r>
              <a:rPr lang="en-US" sz="2800" dirty="0"/>
              <a:t>AZELLA Assessments</a:t>
            </a:r>
          </a:p>
          <a:p>
            <a:pPr algn="ctr"/>
            <a:r>
              <a:rPr lang="en-US" sz="2800" dirty="0"/>
              <a:t>Questions</a:t>
            </a:r>
          </a:p>
        </p:txBody>
      </p:sp>
    </p:spTree>
    <p:extLst>
      <p:ext uri="{BB962C8B-B14F-4D97-AF65-F5344CB8AC3E}">
        <p14:creationId xmlns:p14="http://schemas.microsoft.com/office/powerpoint/2010/main" val="2950310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7653-2FF6-0D5B-4280-943883C3CBCA}"/>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57070C0E-EFC2-7940-0573-045180379710}"/>
              </a:ext>
            </a:extLst>
          </p:cNvPr>
          <p:cNvSpPr>
            <a:spLocks noGrp="1"/>
          </p:cNvSpPr>
          <p:nvPr>
            <p:ph idx="1"/>
          </p:nvPr>
        </p:nvSpPr>
        <p:spPr/>
        <p:txBody>
          <a:bodyPr>
            <a:normAutofit/>
          </a:bodyPr>
          <a:lstStyle/>
          <a:p>
            <a:pPr marL="182880">
              <a:buSzPct val="80000"/>
            </a:pPr>
            <a:r>
              <a:rPr lang="en-US" sz="3200" dirty="0"/>
              <a:t>What is </a:t>
            </a:r>
            <a:r>
              <a:rPr lang="en-US" sz="3200" b="1" dirty="0"/>
              <a:t>AZELLA</a:t>
            </a:r>
            <a:r>
              <a:rPr lang="en-US" sz="3200" dirty="0"/>
              <a:t>? </a:t>
            </a:r>
          </a:p>
          <a:p>
            <a:pPr marL="182880">
              <a:buSzPct val="80000"/>
            </a:pPr>
            <a:r>
              <a:rPr lang="en-US" sz="2800" dirty="0"/>
              <a:t>The Arizona English Language Learner Assessment (AZELLA) is:</a:t>
            </a:r>
            <a:endParaRPr lang="en-US" sz="2800" dirty="0">
              <a:highlight>
                <a:srgbClr val="FFFF00"/>
              </a:highlight>
            </a:endParaRPr>
          </a:p>
          <a:p>
            <a:pPr marL="525780" indent="-342900">
              <a:buSzPct val="80000"/>
              <a:buFont typeface="Arial" panose="020B0604020202020204" pitchFamily="34" charset="0"/>
              <a:buChar char="•"/>
            </a:pPr>
            <a:r>
              <a:rPr lang="en-US" sz="2000" dirty="0"/>
              <a:t>a standards-based assessment that meets both state and federal requirements to measure students’ English language proficiency </a:t>
            </a:r>
          </a:p>
          <a:p>
            <a:pPr marL="525780" indent="-342900">
              <a:spcAft>
                <a:spcPts val="600"/>
              </a:spcAft>
              <a:buSzPct val="80000"/>
              <a:buFont typeface="Arial" panose="020B0604020202020204" pitchFamily="34" charset="0"/>
              <a:buChar char="•"/>
            </a:pPr>
            <a:r>
              <a:rPr lang="en-US" sz="2000" dirty="0"/>
              <a:t>used for both placement and reassessment purposes</a:t>
            </a:r>
          </a:p>
          <a:p>
            <a:pPr marL="182880">
              <a:buSzPct val="80000"/>
            </a:pPr>
            <a:r>
              <a:rPr lang="en-US" sz="2000" dirty="0"/>
              <a:t>AZELLA assesses the four domains of the language: Listening, Reading, Writing, and Speaking. </a:t>
            </a:r>
          </a:p>
          <a:p>
            <a:endParaRPr lang="en-US" dirty="0"/>
          </a:p>
        </p:txBody>
      </p:sp>
    </p:spTree>
    <p:extLst>
      <p:ext uri="{BB962C8B-B14F-4D97-AF65-F5344CB8AC3E}">
        <p14:creationId xmlns:p14="http://schemas.microsoft.com/office/powerpoint/2010/main" val="245307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7653-2FF6-0D5B-4280-943883C3CBCA}"/>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57070C0E-EFC2-7940-0573-045180379710}"/>
              </a:ext>
            </a:extLst>
          </p:cNvPr>
          <p:cNvSpPr>
            <a:spLocks noGrp="1"/>
          </p:cNvSpPr>
          <p:nvPr>
            <p:ph idx="1"/>
          </p:nvPr>
        </p:nvSpPr>
        <p:spPr>
          <a:xfrm>
            <a:off x="1066800" y="2047241"/>
            <a:ext cx="10058400" cy="4092302"/>
          </a:xfrm>
        </p:spPr>
        <p:txBody>
          <a:bodyPr>
            <a:normAutofit/>
          </a:bodyPr>
          <a:lstStyle/>
          <a:p>
            <a:r>
              <a:rPr lang="en-US" sz="2400" b="1" dirty="0"/>
              <a:t>Who to test?</a:t>
            </a:r>
          </a:p>
          <a:p>
            <a:r>
              <a:rPr lang="en-US" dirty="0"/>
              <a:t>Upon </a:t>
            </a:r>
            <a:r>
              <a:rPr lang="en-US" b="1" dirty="0"/>
              <a:t>first enrollment </a:t>
            </a:r>
            <a:r>
              <a:rPr lang="en-US" dirty="0"/>
              <a:t>in an Arizona school, if any of the three questions on the Home Language Survey (HLS) form is answered with any language other than English or American Sign Language (ASL), the student must be administered an </a:t>
            </a:r>
            <a:r>
              <a:rPr lang="en-US" b="1" u="sng" dirty="0"/>
              <a:t>AZELLA Placement Test</a:t>
            </a:r>
            <a:r>
              <a:rPr lang="en-US" dirty="0"/>
              <a:t>. The three questions are as follows:</a:t>
            </a:r>
          </a:p>
          <a:p>
            <a:r>
              <a:rPr lang="en-US" sz="1600" dirty="0"/>
              <a:t>1. What language do people speak in the home </a:t>
            </a:r>
            <a:r>
              <a:rPr lang="en-US" sz="1600" i="1" dirty="0"/>
              <a:t>most</a:t>
            </a:r>
            <a:r>
              <a:rPr lang="en-US" sz="1600" dirty="0"/>
              <a:t> of the time?</a:t>
            </a:r>
          </a:p>
          <a:p>
            <a:r>
              <a:rPr lang="en-US" sz="1600" dirty="0"/>
              <a:t>2. What language does the student speak </a:t>
            </a:r>
            <a:r>
              <a:rPr lang="en-US" sz="1600" i="1" dirty="0"/>
              <a:t>most</a:t>
            </a:r>
            <a:r>
              <a:rPr lang="en-US" sz="1600" dirty="0"/>
              <a:t> of the time?</a:t>
            </a:r>
          </a:p>
          <a:p>
            <a:r>
              <a:rPr lang="en-US" sz="1600" dirty="0"/>
              <a:t>3. What language did the student first speak or understand? </a:t>
            </a:r>
          </a:p>
          <a:p>
            <a:r>
              <a:rPr lang="en-US" sz="1800" dirty="0"/>
              <a:t>The </a:t>
            </a:r>
            <a:r>
              <a:rPr lang="en-US" sz="1800" b="1" u="sng" dirty="0"/>
              <a:t>Spring Reassessment Test</a:t>
            </a:r>
            <a:r>
              <a:rPr lang="en-US" sz="1800" b="1" dirty="0"/>
              <a:t> </a:t>
            </a:r>
            <a:r>
              <a:rPr lang="en-US" sz="1800" dirty="0"/>
              <a:t>is administered to all English learners until they obtain an Overall Level of Proficiency of </a:t>
            </a:r>
            <a:r>
              <a:rPr lang="en-US" sz="1800" u="sng" dirty="0"/>
              <a:t>Proficient.</a:t>
            </a:r>
          </a:p>
        </p:txBody>
      </p:sp>
    </p:spTree>
    <p:extLst>
      <p:ext uri="{BB962C8B-B14F-4D97-AF65-F5344CB8AC3E}">
        <p14:creationId xmlns:p14="http://schemas.microsoft.com/office/powerpoint/2010/main" val="1393410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8583-7D3D-087B-9D31-4CE2DA81E852}"/>
              </a:ext>
            </a:extLst>
          </p:cNvPr>
          <p:cNvSpPr>
            <a:spLocks noGrp="1"/>
          </p:cNvSpPr>
          <p:nvPr>
            <p:ph type="title"/>
          </p:nvPr>
        </p:nvSpPr>
        <p:spPr/>
        <p:txBody>
          <a:bodyPr/>
          <a:lstStyle/>
          <a:p>
            <a:r>
              <a:rPr lang="en-US" dirty="0"/>
              <a:t>Friday focus: Things to know as a new dtc</a:t>
            </a:r>
          </a:p>
        </p:txBody>
      </p:sp>
      <p:sp>
        <p:nvSpPr>
          <p:cNvPr id="3" name="Text Placeholder 2">
            <a:extLst>
              <a:ext uri="{FF2B5EF4-FFF2-40B4-BE49-F238E27FC236}">
                <a16:creationId xmlns:a16="http://schemas.microsoft.com/office/drawing/2014/main" id="{C90F9FD7-B40E-ADDA-637A-352CD9EAD6EC}"/>
              </a:ext>
            </a:extLst>
          </p:cNvPr>
          <p:cNvSpPr>
            <a:spLocks noGrp="1"/>
          </p:cNvSpPr>
          <p:nvPr>
            <p:ph type="body" idx="1"/>
          </p:nvPr>
        </p:nvSpPr>
        <p:spPr>
          <a:xfrm>
            <a:off x="635621" y="1482388"/>
            <a:ext cx="11003970" cy="655185"/>
          </a:xfrm>
        </p:spPr>
        <p:txBody>
          <a:bodyPr>
            <a:normAutofit/>
          </a:bodyPr>
          <a:lstStyle/>
          <a:p>
            <a:pPr algn="ctr"/>
            <a:r>
              <a:rPr lang="en-US" sz="2400" b="1" dirty="0"/>
              <a:t>AZELLA TEST windows</a:t>
            </a:r>
          </a:p>
        </p:txBody>
      </p:sp>
      <p:sp>
        <p:nvSpPr>
          <p:cNvPr id="4" name="Content Placeholder 3">
            <a:extLst>
              <a:ext uri="{FF2B5EF4-FFF2-40B4-BE49-F238E27FC236}">
                <a16:creationId xmlns:a16="http://schemas.microsoft.com/office/drawing/2014/main" id="{2886258C-95F6-F5D4-C658-E22752EE9A55}"/>
              </a:ext>
            </a:extLst>
          </p:cNvPr>
          <p:cNvSpPr>
            <a:spLocks noGrp="1"/>
          </p:cNvSpPr>
          <p:nvPr>
            <p:ph sz="half" idx="2"/>
          </p:nvPr>
        </p:nvSpPr>
        <p:spPr>
          <a:xfrm>
            <a:off x="1097280" y="2595154"/>
            <a:ext cx="4639736" cy="3273942"/>
          </a:xfrm>
        </p:spPr>
        <p:txBody>
          <a:bodyPr>
            <a:normAutofit/>
          </a:bodyPr>
          <a:lstStyle/>
          <a:p>
            <a:pPr marL="0" indent="0">
              <a:spcBef>
                <a:spcPts val="0"/>
              </a:spcBef>
              <a:spcAft>
                <a:spcPts val="0"/>
              </a:spcAft>
              <a:buNone/>
            </a:pPr>
            <a:r>
              <a:rPr lang="en-US" sz="2000" b="1" dirty="0"/>
              <a:t>Placement Test Window:</a:t>
            </a:r>
          </a:p>
          <a:p>
            <a:pPr>
              <a:spcBef>
                <a:spcPts val="0"/>
              </a:spcBef>
              <a:spcAft>
                <a:spcPts val="0"/>
              </a:spcAft>
            </a:pPr>
            <a:endParaRPr lang="en-US" sz="2000" dirty="0"/>
          </a:p>
          <a:p>
            <a:pPr>
              <a:spcBef>
                <a:spcPts val="0"/>
              </a:spcBef>
              <a:spcAft>
                <a:spcPts val="0"/>
              </a:spcAft>
            </a:pPr>
            <a:r>
              <a:rPr lang="en-US" sz="2000" dirty="0"/>
              <a:t>As early as two weeks before the first day of school, provided all the pre-testing requirements have been met.</a:t>
            </a:r>
          </a:p>
          <a:p>
            <a:pPr>
              <a:spcBef>
                <a:spcPts val="0"/>
              </a:spcBef>
              <a:spcAft>
                <a:spcPts val="0"/>
              </a:spcAft>
            </a:pPr>
            <a:endParaRPr lang="en-US" sz="2000" dirty="0"/>
          </a:p>
          <a:p>
            <a:pPr>
              <a:spcBef>
                <a:spcPts val="0"/>
              </a:spcBef>
              <a:spcAft>
                <a:spcPts val="0"/>
              </a:spcAft>
            </a:pPr>
            <a:r>
              <a:rPr lang="en-US" sz="2000" dirty="0"/>
              <a:t>Test administration closes 5/12/2023</a:t>
            </a:r>
          </a:p>
        </p:txBody>
      </p:sp>
      <p:sp>
        <p:nvSpPr>
          <p:cNvPr id="6" name="Content Placeholder 5">
            <a:extLst>
              <a:ext uri="{FF2B5EF4-FFF2-40B4-BE49-F238E27FC236}">
                <a16:creationId xmlns:a16="http://schemas.microsoft.com/office/drawing/2014/main" id="{EA73CB78-4D75-7508-2E77-5FDBF57D0200}"/>
              </a:ext>
            </a:extLst>
          </p:cNvPr>
          <p:cNvSpPr>
            <a:spLocks noGrp="1"/>
          </p:cNvSpPr>
          <p:nvPr>
            <p:ph sz="quarter" idx="4"/>
          </p:nvPr>
        </p:nvSpPr>
        <p:spPr>
          <a:xfrm>
            <a:off x="6515944" y="2595154"/>
            <a:ext cx="4639736" cy="3600028"/>
          </a:xfrm>
        </p:spPr>
        <p:txBody>
          <a:bodyPr>
            <a:normAutofit/>
          </a:bodyPr>
          <a:lstStyle/>
          <a:p>
            <a:pPr>
              <a:spcBef>
                <a:spcPts val="0"/>
              </a:spcBef>
              <a:spcAft>
                <a:spcPts val="0"/>
              </a:spcAft>
            </a:pPr>
            <a:r>
              <a:rPr lang="en-US" sz="2000" b="1" dirty="0"/>
              <a:t>Spring 2023 Reassessment Test Window:</a:t>
            </a:r>
          </a:p>
          <a:p>
            <a:pPr>
              <a:spcBef>
                <a:spcPts val="0"/>
              </a:spcBef>
              <a:spcAft>
                <a:spcPts val="0"/>
              </a:spcAft>
            </a:pPr>
            <a:endParaRPr lang="en-US" sz="2000" dirty="0"/>
          </a:p>
          <a:p>
            <a:pPr algn="ctr">
              <a:spcBef>
                <a:spcPts val="0"/>
              </a:spcBef>
              <a:spcAft>
                <a:spcPts val="0"/>
              </a:spcAft>
            </a:pPr>
            <a:r>
              <a:rPr lang="en-US" sz="2000" dirty="0"/>
              <a:t>January 31, 2023 – March 17/2023</a:t>
            </a:r>
          </a:p>
        </p:txBody>
      </p:sp>
      <p:sp>
        <p:nvSpPr>
          <p:cNvPr id="5" name="TextBox 4">
            <a:extLst>
              <a:ext uri="{FF2B5EF4-FFF2-40B4-BE49-F238E27FC236}">
                <a16:creationId xmlns:a16="http://schemas.microsoft.com/office/drawing/2014/main" id="{7215190F-7B23-8B16-BBB9-1CCE9A50D627}"/>
              </a:ext>
            </a:extLst>
          </p:cNvPr>
          <p:cNvSpPr txBox="1"/>
          <p:nvPr/>
        </p:nvSpPr>
        <p:spPr>
          <a:xfrm>
            <a:off x="635620" y="5830903"/>
            <a:ext cx="10861287" cy="923330"/>
          </a:xfrm>
          <a:prstGeom prst="rect">
            <a:avLst/>
          </a:prstGeom>
          <a:noFill/>
        </p:spPr>
        <p:txBody>
          <a:bodyPr wrap="square" rtlCol="0">
            <a:spAutoFit/>
          </a:bodyPr>
          <a:lstStyle/>
          <a:p>
            <a:pPr algn="ctr"/>
            <a:r>
              <a:rPr lang="en-US" b="1" dirty="0">
                <a:solidFill>
                  <a:srgbClr val="012169"/>
                </a:solidFill>
                <a:hlinkClick r:id="rId3">
                  <a:extLst>
                    <a:ext uri="{A12FA001-AC4F-418D-AE19-62706E023703}">
                      <ahyp:hlinkClr xmlns:ahyp="http://schemas.microsoft.com/office/drawing/2018/hyperlinkcolor" val="tx"/>
                    </a:ext>
                  </a:extLst>
                </a:hlinkClick>
              </a:rPr>
              <a:t>AZELLA Test Administration Calendars for School Year 2022 – 2023</a:t>
            </a:r>
            <a:endParaRPr lang="en-US" b="1" dirty="0">
              <a:solidFill>
                <a:srgbClr val="012169"/>
              </a:solidFill>
            </a:endParaRPr>
          </a:p>
          <a:p>
            <a:pPr algn="ctr"/>
            <a:endParaRPr lang="en-US" b="1" dirty="0">
              <a:solidFill>
                <a:srgbClr val="012169"/>
              </a:solidFill>
            </a:endParaRPr>
          </a:p>
          <a:p>
            <a:pPr algn="ctr"/>
            <a:r>
              <a:rPr lang="en-US" b="1" dirty="0">
                <a:solidFill>
                  <a:srgbClr val="012169"/>
                </a:solidFill>
              </a:rPr>
              <a:t> </a:t>
            </a:r>
          </a:p>
        </p:txBody>
      </p:sp>
    </p:spTree>
    <p:extLst>
      <p:ext uri="{BB962C8B-B14F-4D97-AF65-F5344CB8AC3E}">
        <p14:creationId xmlns:p14="http://schemas.microsoft.com/office/powerpoint/2010/main" val="382358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28A1-81AA-98C0-18D8-D28DB673869A}"/>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3CDEBA0A-551C-5BC6-08EF-3A940309384C}"/>
              </a:ext>
            </a:extLst>
          </p:cNvPr>
          <p:cNvSpPr>
            <a:spLocks noGrp="1"/>
          </p:cNvSpPr>
          <p:nvPr>
            <p:ph idx="1"/>
          </p:nvPr>
        </p:nvSpPr>
        <p:spPr>
          <a:xfrm>
            <a:off x="1097280" y="1996882"/>
            <a:ext cx="4564218" cy="3760891"/>
          </a:xfrm>
        </p:spPr>
        <p:txBody>
          <a:bodyPr/>
          <a:lstStyle/>
          <a:p>
            <a:r>
              <a:rPr lang="en-US" sz="2400" b="1" dirty="0"/>
              <a:t>AZELLA Training Platforms</a:t>
            </a:r>
          </a:p>
          <a:p>
            <a:r>
              <a:rPr lang="en-US" sz="1800" b="1" dirty="0"/>
              <a:t>Arizona Training Management System (ATMS) </a:t>
            </a:r>
            <a:r>
              <a:rPr lang="en-US" sz="1800" dirty="0">
                <a:hlinkClick r:id="rId3">
                  <a:extLst>
                    <a:ext uri="{A12FA001-AC4F-418D-AE19-62706E023703}">
                      <ahyp:hlinkClr xmlns:ahyp="http://schemas.microsoft.com/office/drawing/2018/hyperlinkcolor" val="tx"/>
                    </a:ext>
                  </a:extLst>
                </a:hlinkClick>
              </a:rPr>
              <a:t>https://az.tms.pearson.com</a:t>
            </a:r>
            <a:r>
              <a:rPr lang="en-US" sz="1800" dirty="0"/>
              <a:t>  </a:t>
            </a:r>
          </a:p>
          <a:p>
            <a:pPr>
              <a:buFont typeface="Wingdings" panose="05000000000000000000" pitchFamily="2" charset="2"/>
              <a:buChar char="Ø"/>
            </a:pPr>
            <a:r>
              <a:rPr lang="en-US" sz="1800" dirty="0"/>
              <a:t>Annual, Placement, and Reassessment training modules by category</a:t>
            </a:r>
          </a:p>
          <a:p>
            <a:endParaRPr lang="en-US" b="1" dirty="0"/>
          </a:p>
        </p:txBody>
      </p:sp>
      <p:pic>
        <p:nvPicPr>
          <p:cNvPr id="5" name="Picture 4">
            <a:extLst>
              <a:ext uri="{FF2B5EF4-FFF2-40B4-BE49-F238E27FC236}">
                <a16:creationId xmlns:a16="http://schemas.microsoft.com/office/drawing/2014/main" id="{FC692080-BA01-86BF-5E0B-714AD4F2A57E}"/>
              </a:ext>
            </a:extLst>
          </p:cNvPr>
          <p:cNvPicPr>
            <a:picLocks noChangeAspect="1"/>
          </p:cNvPicPr>
          <p:nvPr/>
        </p:nvPicPr>
        <p:blipFill>
          <a:blip r:embed="rId4"/>
          <a:stretch>
            <a:fillRect/>
          </a:stretch>
        </p:blipFill>
        <p:spPr>
          <a:xfrm>
            <a:off x="1444938" y="3924860"/>
            <a:ext cx="3346720" cy="1832913"/>
          </a:xfrm>
          <a:prstGeom prst="rect">
            <a:avLst/>
          </a:prstGeom>
        </p:spPr>
      </p:pic>
      <p:sp>
        <p:nvSpPr>
          <p:cNvPr id="6" name="TextBox 5">
            <a:extLst>
              <a:ext uri="{FF2B5EF4-FFF2-40B4-BE49-F238E27FC236}">
                <a16:creationId xmlns:a16="http://schemas.microsoft.com/office/drawing/2014/main" id="{1F309674-44D8-5CE0-BC5C-65275206E488}"/>
              </a:ext>
            </a:extLst>
          </p:cNvPr>
          <p:cNvSpPr txBox="1"/>
          <p:nvPr/>
        </p:nvSpPr>
        <p:spPr>
          <a:xfrm>
            <a:off x="5661498" y="2342750"/>
            <a:ext cx="2463595" cy="3693319"/>
          </a:xfrm>
          <a:prstGeom prst="rect">
            <a:avLst/>
          </a:prstGeom>
          <a:noFill/>
        </p:spPr>
        <p:txBody>
          <a:bodyPr wrap="square" rtlCol="0">
            <a:spAutoFit/>
          </a:bodyPr>
          <a:lstStyle/>
          <a:p>
            <a:r>
              <a:rPr lang="en-US" b="1" dirty="0">
                <a:solidFill>
                  <a:srgbClr val="012169"/>
                </a:solidFill>
              </a:rPr>
              <a:t>Understand Scoring*</a:t>
            </a:r>
          </a:p>
          <a:p>
            <a:r>
              <a:rPr lang="en-US" dirty="0">
                <a:solidFill>
                  <a:srgbClr val="012169"/>
                </a:solidFill>
                <a:hlinkClick r:id="rId5">
                  <a:extLst>
                    <a:ext uri="{A12FA001-AC4F-418D-AE19-62706E023703}">
                      <ahyp:hlinkClr xmlns:ahyp="http://schemas.microsoft.com/office/drawing/2018/hyperlinkcolor" val="tx"/>
                    </a:ext>
                  </a:extLst>
                </a:hlinkClick>
              </a:rPr>
              <a:t>https://azella.scoring.pearsonassessments.com/understandscoring/</a:t>
            </a:r>
            <a:r>
              <a:rPr lang="en-US" dirty="0">
                <a:solidFill>
                  <a:srgbClr val="012169"/>
                </a:solidFill>
              </a:rPr>
              <a:t> </a:t>
            </a:r>
          </a:p>
          <a:p>
            <a:endParaRPr lang="en-US" dirty="0">
              <a:solidFill>
                <a:srgbClr val="012169"/>
              </a:solidFill>
            </a:endParaRPr>
          </a:p>
          <a:p>
            <a:pPr marL="285750" indent="-285750">
              <a:buFont typeface="Wingdings" panose="05000000000000000000" pitchFamily="2" charset="2"/>
              <a:buChar char="Ø"/>
            </a:pPr>
            <a:r>
              <a:rPr lang="en-US" dirty="0">
                <a:solidFill>
                  <a:srgbClr val="012169"/>
                </a:solidFill>
              </a:rPr>
              <a:t>Kindergarten Placement Test –Test Administrator Qualification </a:t>
            </a:r>
          </a:p>
          <a:p>
            <a:pPr marL="285750" indent="-285750">
              <a:buFont typeface="Wingdings" panose="05000000000000000000" pitchFamily="2" charset="2"/>
              <a:buChar char="Ø"/>
            </a:pPr>
            <a:r>
              <a:rPr lang="en-US" dirty="0">
                <a:solidFill>
                  <a:srgbClr val="012169"/>
                </a:solidFill>
              </a:rPr>
              <a:t>Stage II Writing Scorer Qualification </a:t>
            </a:r>
          </a:p>
        </p:txBody>
      </p:sp>
      <p:cxnSp>
        <p:nvCxnSpPr>
          <p:cNvPr id="8" name="Straight Connector 7">
            <a:extLst>
              <a:ext uri="{FF2B5EF4-FFF2-40B4-BE49-F238E27FC236}">
                <a16:creationId xmlns:a16="http://schemas.microsoft.com/office/drawing/2014/main" id="{94B994C2-A229-A7C1-9DE2-36E2794EC771}"/>
              </a:ext>
            </a:extLst>
          </p:cNvPr>
          <p:cNvCxnSpPr/>
          <p:nvPr/>
        </p:nvCxnSpPr>
        <p:spPr>
          <a:xfrm>
            <a:off x="5589768" y="2345634"/>
            <a:ext cx="0" cy="369043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28A4B28-2E66-2D4A-FFBE-96360189411C}"/>
              </a:ext>
            </a:extLst>
          </p:cNvPr>
          <p:cNvPicPr>
            <a:picLocks noChangeAspect="1"/>
          </p:cNvPicPr>
          <p:nvPr/>
        </p:nvPicPr>
        <p:blipFill>
          <a:blip r:embed="rId6"/>
          <a:stretch>
            <a:fillRect/>
          </a:stretch>
        </p:blipFill>
        <p:spPr>
          <a:xfrm>
            <a:off x="8327603" y="4040957"/>
            <a:ext cx="2991098" cy="1995112"/>
          </a:xfrm>
          <a:prstGeom prst="rect">
            <a:avLst/>
          </a:prstGeom>
          <a:ln>
            <a:solidFill>
              <a:schemeClr val="bg1">
                <a:lumMod val="10000"/>
              </a:schemeClr>
            </a:solidFill>
          </a:ln>
        </p:spPr>
      </p:pic>
      <p:sp>
        <p:nvSpPr>
          <p:cNvPr id="11" name="TextBox 10">
            <a:extLst>
              <a:ext uri="{FF2B5EF4-FFF2-40B4-BE49-F238E27FC236}">
                <a16:creationId xmlns:a16="http://schemas.microsoft.com/office/drawing/2014/main" id="{22AD34C3-DF62-9E4B-BF39-C191ACD7FA41}"/>
              </a:ext>
            </a:extLst>
          </p:cNvPr>
          <p:cNvSpPr txBox="1"/>
          <p:nvPr/>
        </p:nvSpPr>
        <p:spPr>
          <a:xfrm>
            <a:off x="8327603" y="2473210"/>
            <a:ext cx="3107560" cy="1200329"/>
          </a:xfrm>
          <a:prstGeom prst="rect">
            <a:avLst/>
          </a:prstGeom>
          <a:noFill/>
        </p:spPr>
        <p:txBody>
          <a:bodyPr wrap="square" rtlCol="0">
            <a:spAutoFit/>
          </a:bodyPr>
          <a:lstStyle/>
          <a:p>
            <a:r>
              <a:rPr lang="en-US" dirty="0">
                <a:solidFill>
                  <a:srgbClr val="012169"/>
                </a:solidFill>
              </a:rPr>
              <a:t>*Only for districts that serve KG – Grade 2 students for the </a:t>
            </a:r>
            <a:r>
              <a:rPr lang="en-US" b="1" dirty="0">
                <a:solidFill>
                  <a:srgbClr val="012169"/>
                </a:solidFill>
              </a:rPr>
              <a:t>Placement Test Administration.  </a:t>
            </a:r>
          </a:p>
        </p:txBody>
      </p:sp>
    </p:spTree>
    <p:extLst>
      <p:ext uri="{BB962C8B-B14F-4D97-AF65-F5344CB8AC3E}">
        <p14:creationId xmlns:p14="http://schemas.microsoft.com/office/powerpoint/2010/main" val="173121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2D67-5F1A-6C71-DA2E-550EB79F4596}"/>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FD50AF29-784C-A7D4-0FBE-8821E7CD71B6}"/>
              </a:ext>
            </a:extLst>
          </p:cNvPr>
          <p:cNvSpPr>
            <a:spLocks noGrp="1"/>
          </p:cNvSpPr>
          <p:nvPr>
            <p:ph idx="1"/>
          </p:nvPr>
        </p:nvSpPr>
        <p:spPr>
          <a:xfrm>
            <a:off x="1097280" y="2108201"/>
            <a:ext cx="10058400" cy="4013925"/>
          </a:xfrm>
        </p:spPr>
        <p:txBody>
          <a:bodyPr>
            <a:normAutofit/>
          </a:bodyPr>
          <a:lstStyle/>
          <a:p>
            <a:r>
              <a:rPr lang="en-US" sz="2600" b="1" dirty="0"/>
              <a:t>AZELLA Communications:</a:t>
            </a:r>
          </a:p>
          <a:p>
            <a:pPr marL="0" indent="0">
              <a:buNone/>
            </a:pPr>
            <a:endParaRPr lang="en-US" sz="1000" b="1" spc="150" dirty="0">
              <a:solidFill>
                <a:srgbClr val="012169"/>
              </a:solidFill>
              <a:effectLst/>
              <a:latin typeface="Arial" panose="020B0604020202020204" pitchFamily="34" charset="0"/>
              <a:ea typeface="Calibri" panose="020F0502020204030204" pitchFamily="34" charset="0"/>
            </a:endParaRPr>
          </a:p>
          <a:p>
            <a:pPr marL="0" indent="0">
              <a:buNone/>
            </a:pPr>
            <a:r>
              <a:rPr lang="en-US" b="1" spc="150" dirty="0">
                <a:solidFill>
                  <a:srgbClr val="012169"/>
                </a:solidFill>
                <a:effectLst/>
                <a:latin typeface="Arial" panose="020B0604020202020204" pitchFamily="34" charset="0"/>
                <a:ea typeface="Calibri" panose="020F0502020204030204" pitchFamily="34" charset="0"/>
              </a:rPr>
              <a:t>The AZELLA </a:t>
            </a:r>
            <a:r>
              <a:rPr lang="en-US" b="1" dirty="0">
                <a:solidFill>
                  <a:srgbClr val="012169"/>
                </a:solidFill>
                <a:effectLst/>
                <a:latin typeface="Arial" panose="020B0604020202020204" pitchFamily="34" charset="0"/>
                <a:ea typeface="Calibri" panose="020F0502020204030204" pitchFamily="34" charset="0"/>
              </a:rPr>
              <a:t>Communiqué </a:t>
            </a:r>
            <a:r>
              <a:rPr lang="en-US" dirty="0">
                <a:solidFill>
                  <a:srgbClr val="012169"/>
                </a:solidFill>
                <a:effectLst/>
                <a:latin typeface="Arial" panose="020B0604020202020204" pitchFamily="34" charset="0"/>
                <a:ea typeface="Calibri" panose="020F0502020204030204" pitchFamily="34" charset="0"/>
              </a:rPr>
              <a:t>sent to AZELLA District Test Coordinators:</a:t>
            </a:r>
            <a:endParaRPr lang="en-US" b="1" dirty="0">
              <a:latin typeface="Arial" panose="020B0604020202020204" pitchFamily="34" charset="0"/>
              <a:ea typeface="Calibri" panose="020F0502020204030204" pitchFamily="34" charset="0"/>
            </a:endParaRPr>
          </a:p>
          <a:p>
            <a:pPr>
              <a:buFont typeface="Wingdings" panose="05000000000000000000" pitchFamily="2" charset="2"/>
              <a:buChar char="Ø"/>
            </a:pPr>
            <a:r>
              <a:rPr lang="en-US" dirty="0">
                <a:solidFill>
                  <a:srgbClr val="012169"/>
                </a:solidFill>
                <a:effectLst/>
                <a:latin typeface="Arial" panose="020B0604020202020204" pitchFamily="34" charset="0"/>
                <a:ea typeface="Calibri" panose="020F0502020204030204" pitchFamily="34" charset="0"/>
              </a:rPr>
              <a:t>Welcome DTC Email –all the basic information for training, calendars, and much more!</a:t>
            </a:r>
          </a:p>
          <a:p>
            <a:pPr>
              <a:buFont typeface="Wingdings" panose="05000000000000000000" pitchFamily="2" charset="2"/>
              <a:buChar char="Ø"/>
            </a:pPr>
            <a:r>
              <a:rPr lang="en-US" dirty="0">
                <a:latin typeface="Arial" panose="020B0604020202020204" pitchFamily="34" charset="0"/>
                <a:ea typeface="Calibri" panose="020F0502020204030204" pitchFamily="34" charset="0"/>
              </a:rPr>
              <a:t>Regular Communications –updates and reminders</a:t>
            </a:r>
          </a:p>
          <a:p>
            <a:pPr marL="0" indent="0">
              <a:buNone/>
            </a:pPr>
            <a:endParaRPr lang="en-US" dirty="0">
              <a:latin typeface="Arial" panose="020B0604020202020204" pitchFamily="34" charset="0"/>
              <a:ea typeface="Calibri" panose="020F0502020204030204" pitchFamily="34" charset="0"/>
            </a:endParaRPr>
          </a:p>
          <a:p>
            <a:pPr marL="0" indent="0">
              <a:buNone/>
            </a:pPr>
            <a:endParaRPr lang="en-US" sz="2400" dirty="0">
              <a:solidFill>
                <a:srgbClr val="012169"/>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34395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2D67-5F1A-6C71-DA2E-550EB79F4596}"/>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FD50AF29-784C-A7D4-0FBE-8821E7CD71B6}"/>
              </a:ext>
            </a:extLst>
          </p:cNvPr>
          <p:cNvSpPr>
            <a:spLocks noGrp="1"/>
          </p:cNvSpPr>
          <p:nvPr>
            <p:ph idx="1"/>
          </p:nvPr>
        </p:nvSpPr>
        <p:spPr>
          <a:xfrm>
            <a:off x="1097280" y="2108201"/>
            <a:ext cx="10058400" cy="4013925"/>
          </a:xfrm>
        </p:spPr>
        <p:txBody>
          <a:bodyPr>
            <a:normAutofit/>
          </a:bodyPr>
          <a:lstStyle/>
          <a:p>
            <a:pPr marL="0" indent="0">
              <a:buNone/>
            </a:pPr>
            <a:endParaRPr lang="en-US" sz="1000" b="1" spc="150" dirty="0">
              <a:solidFill>
                <a:srgbClr val="012169"/>
              </a:solidFill>
              <a:effectLst/>
              <a:latin typeface="Arial" panose="020B0604020202020204" pitchFamily="34" charset="0"/>
              <a:ea typeface="Calibri" panose="020F0502020204030204" pitchFamily="34" charset="0"/>
            </a:endParaRPr>
          </a:p>
          <a:p>
            <a:pPr marL="0" indent="0">
              <a:buNone/>
            </a:pPr>
            <a:endParaRPr lang="en-US" dirty="0">
              <a:latin typeface="Arial" panose="020B0604020202020204" pitchFamily="34" charset="0"/>
              <a:ea typeface="Calibri" panose="020F0502020204030204" pitchFamily="34" charset="0"/>
            </a:endParaRPr>
          </a:p>
          <a:p>
            <a:pPr marL="0" indent="0">
              <a:buNone/>
            </a:pPr>
            <a:r>
              <a:rPr lang="en-US" b="1" dirty="0">
                <a:latin typeface="Arial" panose="020B0604020202020204" pitchFamily="34" charset="0"/>
                <a:ea typeface="Calibri" panose="020F0502020204030204" pitchFamily="34" charset="0"/>
              </a:rPr>
              <a:t>Virtual Office hours –AZELLAology </a:t>
            </a:r>
            <a:r>
              <a:rPr lang="en-US" dirty="0">
                <a:latin typeface="Arial" panose="020B0604020202020204" pitchFamily="34" charset="0"/>
                <a:ea typeface="Calibri" panose="020F0502020204030204" pitchFamily="34" charset="0"/>
              </a:rPr>
              <a:t>(not required, but suggested for new DTCs)</a:t>
            </a:r>
          </a:p>
          <a:p>
            <a:pPr marL="0" indent="0">
              <a:buNone/>
            </a:pPr>
            <a:r>
              <a:rPr lang="en-US" dirty="0">
                <a:latin typeface="Arial" panose="020B0604020202020204" pitchFamily="34" charset="0"/>
                <a:ea typeface="Calibri" panose="020F0502020204030204" pitchFamily="34" charset="0"/>
              </a:rPr>
              <a:t>On scheduled Tuesdays to ask questions and learn about specific topics.</a:t>
            </a:r>
          </a:p>
          <a:p>
            <a:pPr marL="0" indent="0">
              <a:buNone/>
            </a:pPr>
            <a:endParaRPr lang="en-US" dirty="0">
              <a:latin typeface="Arial" panose="020B0604020202020204" pitchFamily="34" charset="0"/>
              <a:ea typeface="Calibri" panose="020F0502020204030204" pitchFamily="34" charset="0"/>
            </a:endParaRPr>
          </a:p>
          <a:p>
            <a:pPr marL="0" indent="0">
              <a:buNone/>
            </a:pPr>
            <a:r>
              <a:rPr lang="en-US" dirty="0">
                <a:latin typeface="Arial" panose="020B0604020202020204" pitchFamily="34" charset="0"/>
                <a:ea typeface="Calibri" panose="020F0502020204030204" pitchFamily="34" charset="0"/>
              </a:rPr>
              <a:t>The link to the AZELLAology and schedule can be found at: </a:t>
            </a:r>
          </a:p>
          <a:p>
            <a:pPr marL="0" indent="0" algn="ctr">
              <a:buNone/>
            </a:pP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https://www.azed.gov/assessment/azella-dtcs</a:t>
            </a:r>
            <a:r>
              <a:rPr lang="en-US" b="1" dirty="0">
                <a:latin typeface="Arial" panose="020B0604020202020204" pitchFamily="34" charset="0"/>
                <a:ea typeface="Calibri" panose="020F0502020204030204" pitchFamily="34" charset="0"/>
              </a:rPr>
              <a:t>  </a:t>
            </a: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2400" dirty="0">
              <a:solidFill>
                <a:srgbClr val="012169"/>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7003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B5EE-B2FC-919F-73A7-65EC7E0CEE7D}"/>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B65260AE-F56A-1F31-A3D6-60348DE7384F}"/>
              </a:ext>
            </a:extLst>
          </p:cNvPr>
          <p:cNvSpPr>
            <a:spLocks noGrp="1"/>
          </p:cNvSpPr>
          <p:nvPr>
            <p:ph idx="1"/>
          </p:nvPr>
        </p:nvSpPr>
        <p:spPr>
          <a:xfrm>
            <a:off x="1097280" y="1393903"/>
            <a:ext cx="10058400" cy="4204010"/>
          </a:xfrm>
        </p:spPr>
        <p:txBody>
          <a:bodyPr>
            <a:normAutofit/>
          </a:bodyPr>
          <a:lstStyle/>
          <a:p>
            <a:pPr algn="ctr"/>
            <a:endParaRPr lang="en-US" sz="4000" dirty="0"/>
          </a:p>
          <a:p>
            <a:pPr marL="0" indent="0" algn="ctr">
              <a:buNone/>
            </a:pPr>
            <a:endParaRPr lang="en-US" sz="4000" dirty="0"/>
          </a:p>
        </p:txBody>
      </p:sp>
      <p:sp>
        <p:nvSpPr>
          <p:cNvPr id="4" name="TextBox 3">
            <a:extLst>
              <a:ext uri="{FF2B5EF4-FFF2-40B4-BE49-F238E27FC236}">
                <a16:creationId xmlns:a16="http://schemas.microsoft.com/office/drawing/2014/main" id="{EE06B091-DE72-FFB5-A23F-06FA1F685FC5}"/>
              </a:ext>
            </a:extLst>
          </p:cNvPr>
          <p:cNvSpPr txBox="1"/>
          <p:nvPr/>
        </p:nvSpPr>
        <p:spPr>
          <a:xfrm>
            <a:off x="1672510" y="4153721"/>
            <a:ext cx="3464992" cy="369332"/>
          </a:xfrm>
          <a:prstGeom prst="rect">
            <a:avLst/>
          </a:prstGeom>
          <a:noFill/>
        </p:spPr>
        <p:txBody>
          <a:bodyPr wrap="square" rtlCol="0">
            <a:spAutoFit/>
          </a:bodyPr>
          <a:lstStyle/>
          <a:p>
            <a:r>
              <a:rPr lang="en-US" b="1" dirty="0">
                <a:solidFill>
                  <a:srgbClr val="012169"/>
                </a:solidFill>
                <a:hlinkClick r:id="rId3">
                  <a:extLst>
                    <a:ext uri="{A12FA001-AC4F-418D-AE19-62706E023703}">
                      <ahyp:hlinkClr xmlns:ahyp="http://schemas.microsoft.com/office/drawing/2018/hyperlinkcolor" val="tx"/>
                    </a:ext>
                  </a:extLst>
                </a:hlinkClick>
              </a:rPr>
              <a:t>AZELLA Placement Test FAQs</a:t>
            </a:r>
            <a:r>
              <a:rPr lang="en-US" b="1" dirty="0">
                <a:solidFill>
                  <a:srgbClr val="012169"/>
                </a:solidFill>
              </a:rPr>
              <a:t> </a:t>
            </a:r>
          </a:p>
        </p:txBody>
      </p:sp>
      <p:sp>
        <p:nvSpPr>
          <p:cNvPr id="5" name="TextBox 4">
            <a:extLst>
              <a:ext uri="{FF2B5EF4-FFF2-40B4-BE49-F238E27FC236}">
                <a16:creationId xmlns:a16="http://schemas.microsoft.com/office/drawing/2014/main" id="{AFBF8609-E327-737C-07E7-E135CB8D84BC}"/>
              </a:ext>
            </a:extLst>
          </p:cNvPr>
          <p:cNvSpPr txBox="1"/>
          <p:nvPr/>
        </p:nvSpPr>
        <p:spPr>
          <a:xfrm>
            <a:off x="7054500" y="4120585"/>
            <a:ext cx="3937664" cy="369332"/>
          </a:xfrm>
          <a:prstGeom prst="rect">
            <a:avLst/>
          </a:prstGeom>
          <a:noFill/>
        </p:spPr>
        <p:txBody>
          <a:bodyPr wrap="square" rtlCol="0">
            <a:spAutoFit/>
          </a:bodyPr>
          <a:lstStyle/>
          <a:p>
            <a:r>
              <a:rPr lang="en-US" b="1" dirty="0">
                <a:solidFill>
                  <a:srgbClr val="012169"/>
                </a:solidFill>
                <a:hlinkClick r:id="rId4">
                  <a:extLst>
                    <a:ext uri="{A12FA001-AC4F-418D-AE19-62706E023703}">
                      <ahyp:hlinkClr xmlns:ahyp="http://schemas.microsoft.com/office/drawing/2018/hyperlinkcolor" val="tx"/>
                    </a:ext>
                  </a:extLst>
                </a:hlinkClick>
              </a:rPr>
              <a:t>AZELLA Reassessment Test FAQs</a:t>
            </a:r>
            <a:endParaRPr lang="en-US" b="1" dirty="0">
              <a:solidFill>
                <a:srgbClr val="012169"/>
              </a:solidFill>
            </a:endParaRPr>
          </a:p>
        </p:txBody>
      </p:sp>
      <p:sp>
        <p:nvSpPr>
          <p:cNvPr id="6" name="TextBox 5">
            <a:extLst>
              <a:ext uri="{FF2B5EF4-FFF2-40B4-BE49-F238E27FC236}">
                <a16:creationId xmlns:a16="http://schemas.microsoft.com/office/drawing/2014/main" id="{65F1E6C4-41B3-7CD6-BD84-BE13A3F66576}"/>
              </a:ext>
            </a:extLst>
          </p:cNvPr>
          <p:cNvSpPr txBox="1"/>
          <p:nvPr/>
        </p:nvSpPr>
        <p:spPr>
          <a:xfrm>
            <a:off x="3157412" y="2825520"/>
            <a:ext cx="5642043" cy="369332"/>
          </a:xfrm>
          <a:prstGeom prst="rect">
            <a:avLst/>
          </a:prstGeom>
          <a:noFill/>
        </p:spPr>
        <p:txBody>
          <a:bodyPr wrap="square" rtlCol="0">
            <a:spAutoFit/>
          </a:bodyPr>
          <a:lstStyle/>
          <a:p>
            <a:pPr algn="ctr"/>
            <a:r>
              <a:rPr lang="en-US" b="1" dirty="0">
                <a:solidFill>
                  <a:srgbClr val="002060"/>
                </a:solidFill>
                <a:hlinkClick r:id="rId5">
                  <a:extLst>
                    <a:ext uri="{A12FA001-AC4F-418D-AE19-62706E023703}">
                      <ahyp:hlinkClr xmlns:ahyp="http://schemas.microsoft.com/office/drawing/2018/hyperlinkcolor" val="tx"/>
                    </a:ext>
                  </a:extLst>
                </a:hlinkClick>
              </a:rPr>
              <a:t>AZELLA FAQs</a:t>
            </a:r>
            <a:endParaRPr lang="en-US" b="1" dirty="0">
              <a:solidFill>
                <a:srgbClr val="002060"/>
              </a:solidFill>
            </a:endParaRPr>
          </a:p>
        </p:txBody>
      </p:sp>
    </p:spTree>
    <p:extLst>
      <p:ext uri="{BB962C8B-B14F-4D97-AF65-F5344CB8AC3E}">
        <p14:creationId xmlns:p14="http://schemas.microsoft.com/office/powerpoint/2010/main" val="245929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B5EE-B2FC-919F-73A7-65EC7E0CEE7D}"/>
              </a:ext>
            </a:extLst>
          </p:cNvPr>
          <p:cNvSpPr>
            <a:spLocks noGrp="1"/>
          </p:cNvSpPr>
          <p:nvPr>
            <p:ph type="title"/>
          </p:nvPr>
        </p:nvSpPr>
        <p:spPr/>
        <p:txBody>
          <a:bodyPr/>
          <a:lstStyle/>
          <a:p>
            <a:r>
              <a:rPr lang="en-US" dirty="0"/>
              <a:t>Friday focus: Things to know as a new dtc</a:t>
            </a:r>
          </a:p>
        </p:txBody>
      </p:sp>
      <p:sp>
        <p:nvSpPr>
          <p:cNvPr id="3" name="Content Placeholder 2">
            <a:extLst>
              <a:ext uri="{FF2B5EF4-FFF2-40B4-BE49-F238E27FC236}">
                <a16:creationId xmlns:a16="http://schemas.microsoft.com/office/drawing/2014/main" id="{B65260AE-F56A-1F31-A3D6-60348DE7384F}"/>
              </a:ext>
            </a:extLst>
          </p:cNvPr>
          <p:cNvSpPr>
            <a:spLocks noGrp="1"/>
          </p:cNvSpPr>
          <p:nvPr>
            <p:ph idx="1"/>
          </p:nvPr>
        </p:nvSpPr>
        <p:spPr>
          <a:xfrm>
            <a:off x="1097280" y="1393903"/>
            <a:ext cx="10058400" cy="4204010"/>
          </a:xfrm>
        </p:spPr>
        <p:txBody>
          <a:bodyPr>
            <a:normAutofit/>
          </a:bodyPr>
          <a:lstStyle/>
          <a:p>
            <a:pPr algn="ctr"/>
            <a:endParaRPr lang="en-US" sz="4000" dirty="0"/>
          </a:p>
          <a:p>
            <a:pPr algn="ctr"/>
            <a:endParaRPr lang="en-US" sz="4000" dirty="0"/>
          </a:p>
          <a:p>
            <a:pPr algn="ctr"/>
            <a:r>
              <a:rPr lang="en-US" sz="4000" dirty="0"/>
              <a:t>AZELLA QUESTIONS</a:t>
            </a:r>
          </a:p>
        </p:txBody>
      </p:sp>
    </p:spTree>
    <p:extLst>
      <p:ext uri="{BB962C8B-B14F-4D97-AF65-F5344CB8AC3E}">
        <p14:creationId xmlns:p14="http://schemas.microsoft.com/office/powerpoint/2010/main" val="2978695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673-3AF6-753B-0B9A-F03EC2BA26D2}"/>
              </a:ext>
            </a:extLst>
          </p:cNvPr>
          <p:cNvSpPr>
            <a:spLocks noGrp="1"/>
          </p:cNvSpPr>
          <p:nvPr>
            <p:ph type="title"/>
          </p:nvPr>
        </p:nvSpPr>
        <p:spPr/>
        <p:txBody>
          <a:bodyPr/>
          <a:lstStyle/>
          <a:p>
            <a:r>
              <a:rPr lang="en-US" dirty="0"/>
              <a:t>Friday focus: Things to know as a new dtc</a:t>
            </a:r>
          </a:p>
        </p:txBody>
      </p:sp>
      <p:sp>
        <p:nvSpPr>
          <p:cNvPr id="3" name="Text Placeholder 2">
            <a:extLst>
              <a:ext uri="{FF2B5EF4-FFF2-40B4-BE49-F238E27FC236}">
                <a16:creationId xmlns:a16="http://schemas.microsoft.com/office/drawing/2014/main" id="{1FDB4653-F8D8-3C61-0181-D85685E16846}"/>
              </a:ext>
            </a:extLst>
          </p:cNvPr>
          <p:cNvSpPr>
            <a:spLocks noGrp="1"/>
          </p:cNvSpPr>
          <p:nvPr>
            <p:ph type="body" idx="1"/>
          </p:nvPr>
        </p:nvSpPr>
        <p:spPr>
          <a:xfrm>
            <a:off x="3922005" y="1079653"/>
            <a:ext cx="4164375" cy="1509311"/>
          </a:xfrm>
        </p:spPr>
        <p:txBody>
          <a:bodyPr/>
          <a:lstStyle/>
          <a:p>
            <a:pPr algn="ctr"/>
            <a:r>
              <a:rPr lang="en-US" dirty="0"/>
              <a:t>Achievement assessment contacts</a:t>
            </a:r>
          </a:p>
        </p:txBody>
      </p:sp>
      <p:sp>
        <p:nvSpPr>
          <p:cNvPr id="4" name="Content Placeholder 3">
            <a:extLst>
              <a:ext uri="{FF2B5EF4-FFF2-40B4-BE49-F238E27FC236}">
                <a16:creationId xmlns:a16="http://schemas.microsoft.com/office/drawing/2014/main" id="{8F98E236-8187-3E2F-65AC-010F0C0B71F8}"/>
              </a:ext>
            </a:extLst>
          </p:cNvPr>
          <p:cNvSpPr>
            <a:spLocks noGrp="1"/>
          </p:cNvSpPr>
          <p:nvPr>
            <p:ph sz="half" idx="2"/>
          </p:nvPr>
        </p:nvSpPr>
        <p:spPr>
          <a:xfrm>
            <a:off x="1097280" y="2489200"/>
            <a:ext cx="4639736" cy="3379895"/>
          </a:xfrm>
        </p:spPr>
        <p:txBody>
          <a:bodyPr>
            <a:normAutofit/>
          </a:bodyPr>
          <a:lstStyle/>
          <a:p>
            <a:pPr marL="0" indent="0" algn="l" fontAlgn="base">
              <a:buNone/>
            </a:pPr>
            <a:r>
              <a:rPr lang="en-US" sz="2000" b="1" dirty="0">
                <a:solidFill>
                  <a:srgbClr val="000000"/>
                </a:solidFill>
                <a:effectLst/>
              </a:rPr>
              <a:t>ACT and ACT Aspire</a:t>
            </a:r>
            <a:endParaRPr lang="en-US" sz="2000" b="0" dirty="0">
              <a:solidFill>
                <a:srgbClr val="000000"/>
              </a:solidFill>
              <a:effectLst/>
            </a:endParaRPr>
          </a:p>
          <a:p>
            <a:pPr marL="0" indent="0" algn="l" fontAlgn="base">
              <a:buNone/>
            </a:pPr>
            <a:r>
              <a:rPr lang="en-US" sz="2000" b="0" i="0" u="sng" dirty="0">
                <a:solidFill>
                  <a:srgbClr val="012169"/>
                </a:solidFill>
                <a:effectLst/>
                <a:latin typeface="Roboto" panose="02000000000000000000" pitchFamily="2" charset="0"/>
                <a:hlinkClick r:id="rId3"/>
              </a:rPr>
              <a:t>testing@azed.gov</a:t>
            </a:r>
            <a:endParaRPr lang="en-US" sz="2000" b="0" i="0" dirty="0">
              <a:solidFill>
                <a:srgbClr val="000000"/>
              </a:solidFill>
              <a:effectLst/>
              <a:latin typeface="Roboto" panose="02000000000000000000" pitchFamily="2" charset="0"/>
            </a:endParaRPr>
          </a:p>
          <a:p>
            <a:pPr marL="0" indent="0" algn="l" fontAlgn="base">
              <a:buNone/>
            </a:pPr>
            <a:r>
              <a:rPr lang="fi-FI" sz="2000" b="1" i="0" dirty="0">
                <a:solidFill>
                  <a:srgbClr val="000000"/>
                </a:solidFill>
                <a:effectLst/>
                <a:latin typeface="Raleway" pitchFamily="2" charset="0"/>
              </a:rPr>
              <a:t>AASA Inbox</a:t>
            </a:r>
            <a:endParaRPr lang="fi-FI" sz="2000" b="0" i="0" dirty="0">
              <a:solidFill>
                <a:srgbClr val="000000"/>
              </a:solidFill>
              <a:effectLst/>
              <a:latin typeface="Roboto" panose="02000000000000000000" pitchFamily="2" charset="0"/>
            </a:endParaRPr>
          </a:p>
          <a:p>
            <a:pPr marL="0" indent="0" algn="l" fontAlgn="base">
              <a:buNone/>
            </a:pPr>
            <a:r>
              <a:rPr lang="fi-FI" sz="2000" b="0" i="0" u="sng" dirty="0">
                <a:solidFill>
                  <a:srgbClr val="012169"/>
                </a:solidFill>
                <a:effectLst/>
                <a:latin typeface="Roboto" panose="02000000000000000000" pitchFamily="2" charset="0"/>
                <a:hlinkClick r:id="rId4"/>
              </a:rPr>
              <a:t>AASA@azed.gov</a:t>
            </a:r>
            <a:endParaRPr lang="fi-FI" sz="2000" b="0" i="0" dirty="0">
              <a:solidFill>
                <a:srgbClr val="000000"/>
              </a:solidFill>
              <a:effectLst/>
              <a:latin typeface="Roboto" panose="02000000000000000000" pitchFamily="2" charset="0"/>
            </a:endParaRPr>
          </a:p>
          <a:p>
            <a:pPr marL="0" indent="0" algn="l" fontAlgn="base">
              <a:buNone/>
            </a:pPr>
            <a:r>
              <a:rPr lang="en-US" sz="2000" b="1" i="0" dirty="0">
                <a:solidFill>
                  <a:srgbClr val="000000"/>
                </a:solidFill>
                <a:effectLst/>
              </a:rPr>
              <a:t>AzSCI Inbox</a:t>
            </a:r>
            <a:endParaRPr lang="it-IT" sz="2000" b="0" i="0" dirty="0">
              <a:solidFill>
                <a:srgbClr val="000000"/>
              </a:solidFill>
              <a:effectLst/>
              <a:latin typeface="Roboto" panose="02000000000000000000" pitchFamily="2" charset="0"/>
            </a:endParaRPr>
          </a:p>
          <a:p>
            <a:pPr marL="0" indent="0" algn="l" fontAlgn="base">
              <a:buNone/>
            </a:pPr>
            <a:r>
              <a:rPr lang="it-IT" sz="2000" b="0" i="0" u="sng" dirty="0">
                <a:solidFill>
                  <a:srgbClr val="012169"/>
                </a:solidFill>
                <a:effectLst/>
                <a:latin typeface="Roboto" panose="02000000000000000000" pitchFamily="2" charset="0"/>
                <a:hlinkClick r:id="rId5"/>
              </a:rPr>
              <a:t>AzSCI@azed.gov</a:t>
            </a:r>
            <a:endParaRPr lang="it-IT" sz="2000" b="0" i="0" dirty="0">
              <a:solidFill>
                <a:srgbClr val="000000"/>
              </a:solidFill>
              <a:effectLst/>
              <a:latin typeface="Roboto" panose="02000000000000000000" pitchFamily="2" charset="0"/>
            </a:endParaRPr>
          </a:p>
          <a:p>
            <a:pPr algn="l" fontAlgn="base">
              <a:buFont typeface="Arial" panose="020B0604020202020204" pitchFamily="34" charset="0"/>
              <a:buChar char="•"/>
            </a:pPr>
            <a:endParaRPr lang="en-US" sz="2000" b="0" i="1" dirty="0">
              <a:solidFill>
                <a:srgbClr val="000000"/>
              </a:solidFill>
              <a:effectLst/>
              <a:latin typeface="Roboto" panose="02000000000000000000" pitchFamily="2" charset="0"/>
            </a:endParaRPr>
          </a:p>
          <a:p>
            <a:endParaRPr lang="en-US" dirty="0"/>
          </a:p>
        </p:txBody>
      </p:sp>
      <p:sp>
        <p:nvSpPr>
          <p:cNvPr id="6" name="Content Placeholder 5">
            <a:extLst>
              <a:ext uri="{FF2B5EF4-FFF2-40B4-BE49-F238E27FC236}">
                <a16:creationId xmlns:a16="http://schemas.microsoft.com/office/drawing/2014/main" id="{BB271FEF-C47D-F252-4D19-8871FED76871}"/>
              </a:ext>
            </a:extLst>
          </p:cNvPr>
          <p:cNvSpPr>
            <a:spLocks noGrp="1"/>
          </p:cNvSpPr>
          <p:nvPr>
            <p:ph sz="quarter" idx="4"/>
          </p:nvPr>
        </p:nvSpPr>
        <p:spPr>
          <a:xfrm>
            <a:off x="6515944" y="2489200"/>
            <a:ext cx="4639736" cy="3379895"/>
          </a:xfrm>
        </p:spPr>
        <p:txBody>
          <a:bodyPr>
            <a:normAutofit/>
          </a:bodyPr>
          <a:lstStyle/>
          <a:p>
            <a:pPr marL="0" indent="0" algn="l" fontAlgn="base">
              <a:buNone/>
            </a:pPr>
            <a:r>
              <a:rPr lang="en-US" sz="2000" b="1" dirty="0">
                <a:solidFill>
                  <a:srgbClr val="000000"/>
                </a:solidFill>
                <a:effectLst/>
                <a:latin typeface="Raleway" pitchFamily="2" charset="0"/>
              </a:rPr>
              <a:t>AZELLA Inbox</a:t>
            </a:r>
            <a:endParaRPr lang="en-US" sz="2000" b="0" dirty="0">
              <a:solidFill>
                <a:srgbClr val="000000"/>
              </a:solidFill>
              <a:effectLst/>
              <a:latin typeface="Roboto" panose="02000000000000000000" pitchFamily="2" charset="0"/>
            </a:endParaRPr>
          </a:p>
          <a:p>
            <a:pPr marL="0" indent="0" algn="l" fontAlgn="base">
              <a:buNone/>
            </a:pPr>
            <a:r>
              <a:rPr lang="en-US" sz="2000" b="0" i="0" u="sng" dirty="0">
                <a:solidFill>
                  <a:srgbClr val="012169"/>
                </a:solidFill>
                <a:effectLst/>
                <a:latin typeface="Roboto" panose="02000000000000000000" pitchFamily="2" charset="0"/>
                <a:hlinkClick r:id="rId6"/>
              </a:rPr>
              <a:t>azella@azed.gov</a:t>
            </a:r>
            <a:endParaRPr lang="en-US" sz="2000" b="0" i="0" dirty="0">
              <a:solidFill>
                <a:srgbClr val="000000"/>
              </a:solidFill>
              <a:effectLst/>
              <a:latin typeface="Roboto" panose="02000000000000000000" pitchFamily="2" charset="0"/>
            </a:endParaRPr>
          </a:p>
          <a:p>
            <a:pPr marL="0" indent="0" algn="l" fontAlgn="base">
              <a:buNone/>
            </a:pPr>
            <a:r>
              <a:rPr lang="en-US" sz="2000" b="1" i="0" dirty="0">
                <a:solidFill>
                  <a:srgbClr val="000000"/>
                </a:solidFill>
                <a:effectLst/>
                <a:latin typeface="Raleway" pitchFamily="2" charset="0"/>
              </a:rPr>
              <a:t>Alternate Assessment Inbox</a:t>
            </a:r>
            <a:endParaRPr lang="en-US" sz="2000" b="0" i="0" dirty="0">
              <a:solidFill>
                <a:srgbClr val="000000"/>
              </a:solidFill>
              <a:effectLst/>
              <a:latin typeface="Roboto" panose="02000000000000000000" pitchFamily="2" charset="0"/>
            </a:endParaRPr>
          </a:p>
          <a:p>
            <a:pPr marL="0" indent="0" algn="l" fontAlgn="base">
              <a:buNone/>
            </a:pPr>
            <a:r>
              <a:rPr lang="en-US" sz="2000" b="0" i="0" u="sng" dirty="0">
                <a:solidFill>
                  <a:srgbClr val="012169"/>
                </a:solidFill>
                <a:effectLst/>
                <a:latin typeface="Roboto" panose="02000000000000000000" pitchFamily="2" charset="0"/>
                <a:hlinkClick r:id="rId7"/>
              </a:rPr>
              <a:t>AssessingSWDs@azed.gov</a:t>
            </a:r>
            <a:endParaRPr lang="en-US" sz="2000" b="0" i="0" u="sng" dirty="0">
              <a:solidFill>
                <a:srgbClr val="012169"/>
              </a:solidFill>
              <a:effectLst/>
              <a:latin typeface="Roboto" panose="02000000000000000000" pitchFamily="2" charset="0"/>
            </a:endParaRPr>
          </a:p>
          <a:p>
            <a:pPr marL="0" indent="0" fontAlgn="base">
              <a:buNone/>
            </a:pPr>
            <a:r>
              <a:rPr lang="en-US" sz="2000" dirty="0">
                <a:latin typeface="Roboto" panose="02000000000000000000" pitchFamily="2" charset="0"/>
              </a:rPr>
              <a:t>Assessment Team:</a:t>
            </a:r>
            <a:endParaRPr lang="en-US" sz="2000" i="0" dirty="0">
              <a:effectLst/>
              <a:latin typeface="Roboto" panose="02000000000000000000" pitchFamily="2" charset="0"/>
            </a:endParaRPr>
          </a:p>
          <a:p>
            <a:pPr marL="0" indent="0" algn="l" fontAlgn="base">
              <a:buNone/>
            </a:pPr>
            <a:r>
              <a:rPr lang="en-US" sz="2000" b="0" i="0" dirty="0">
                <a:solidFill>
                  <a:srgbClr val="000000"/>
                </a:solidFill>
                <a:effectLst/>
                <a:latin typeface="Roboto" panose="02000000000000000000" pitchFamily="2" charset="0"/>
              </a:rPr>
              <a:t>(602) 542-5031</a:t>
            </a:r>
          </a:p>
          <a:p>
            <a:pPr marL="0" indent="0" algn="l" fontAlgn="base">
              <a:buNone/>
            </a:pPr>
            <a:r>
              <a:rPr lang="en-US" sz="2000" b="0" i="0" u="sng" dirty="0">
                <a:solidFill>
                  <a:srgbClr val="012169"/>
                </a:solidFill>
                <a:effectLst/>
                <a:latin typeface="Roboto" panose="02000000000000000000" pitchFamily="2" charset="0"/>
                <a:hlinkClick r:id="rId3"/>
              </a:rPr>
              <a:t>testing@azed.gov</a:t>
            </a:r>
            <a:endParaRPr lang="en-US" sz="2000" b="0" i="0" dirty="0">
              <a:solidFill>
                <a:srgbClr val="000000"/>
              </a:solidFill>
              <a:effectLst/>
              <a:latin typeface="Roboto" panose="02000000000000000000" pitchFamily="2" charset="0"/>
            </a:endParaRPr>
          </a:p>
          <a:p>
            <a:pPr marL="0" indent="0" fontAlgn="base">
              <a:buNone/>
            </a:pPr>
            <a:endParaRPr lang="en-US" sz="2000" i="0" dirty="0">
              <a:effectLst/>
              <a:latin typeface="Roboto" panose="02000000000000000000" pitchFamily="2" charset="0"/>
            </a:endParaRPr>
          </a:p>
          <a:p>
            <a:pPr marL="0" indent="0" algn="l" fontAlgn="base">
              <a:buNone/>
            </a:pPr>
            <a:endParaRPr lang="en-US" sz="2000" i="0" dirty="0">
              <a:solidFill>
                <a:srgbClr val="000000"/>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3675928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4DEE90-12F3-4AB2-90B0-637C109978D9}"/>
              </a:ext>
            </a:extLst>
          </p:cNvPr>
          <p:cNvSpPr>
            <a:spLocks noGrp="1"/>
          </p:cNvSpPr>
          <p:nvPr>
            <p:ph type="title"/>
          </p:nvPr>
        </p:nvSpPr>
        <p:spPr>
          <a:xfrm>
            <a:off x="1195753" y="942870"/>
            <a:ext cx="4386319" cy="1292750"/>
          </a:xfrm>
        </p:spPr>
        <p:txBody>
          <a:bodyPr anchor="ctr">
            <a:normAutofit/>
          </a:bodyPr>
          <a:lstStyle/>
          <a:p>
            <a:r>
              <a:rPr lang="en-US" dirty="0"/>
              <a:t>Friday focus: Things to know as a new dtc</a:t>
            </a:r>
          </a:p>
        </p:txBody>
      </p:sp>
      <p:sp>
        <p:nvSpPr>
          <p:cNvPr id="3" name="Content Placeholder 2">
            <a:extLst>
              <a:ext uri="{FF2B5EF4-FFF2-40B4-BE49-F238E27FC236}">
                <a16:creationId xmlns:a16="http://schemas.microsoft.com/office/drawing/2014/main" id="{8FEC8C5E-9A46-483C-A467-EC16E3FFCE14}"/>
              </a:ext>
            </a:extLst>
          </p:cNvPr>
          <p:cNvSpPr>
            <a:spLocks noGrp="1"/>
          </p:cNvSpPr>
          <p:nvPr>
            <p:ph sz="half" idx="2"/>
          </p:nvPr>
        </p:nvSpPr>
        <p:spPr>
          <a:xfrm>
            <a:off x="1195753" y="2281657"/>
            <a:ext cx="4386333" cy="3633471"/>
          </a:xfrm>
        </p:spPr>
        <p:txBody>
          <a:bodyPr>
            <a:normAutofit/>
          </a:bodyPr>
          <a:lstStyle/>
          <a:p>
            <a:endParaRPr lang="en-US" dirty="0"/>
          </a:p>
          <a:p>
            <a:endParaRPr lang="en-US" dirty="0"/>
          </a:p>
          <a:p>
            <a:endParaRPr lang="en-US" dirty="0"/>
          </a:p>
          <a:p>
            <a:pPr algn="ctr"/>
            <a:r>
              <a:rPr lang="en-US" sz="2400" dirty="0"/>
              <a:t>QUESTIONS?</a:t>
            </a:r>
          </a:p>
        </p:txBody>
      </p:sp>
      <p:pic>
        <p:nvPicPr>
          <p:cNvPr id="6" name="Picture 5" descr="A picture containing text, clipart&#10;&#10;Description automatically generated">
            <a:extLst>
              <a:ext uri="{FF2B5EF4-FFF2-40B4-BE49-F238E27FC236}">
                <a16:creationId xmlns:a16="http://schemas.microsoft.com/office/drawing/2014/main" id="{A06EE16B-B596-4B19-AF16-ED32E5E3443A}"/>
              </a:ext>
            </a:extLst>
          </p:cNvPr>
          <p:cNvPicPr>
            <a:picLocks noChangeAspect="1"/>
          </p:cNvPicPr>
          <p:nvPr/>
        </p:nvPicPr>
        <p:blipFill>
          <a:blip r:embed="rId2"/>
          <a:stretch>
            <a:fillRect/>
          </a:stretch>
        </p:blipFill>
        <p:spPr>
          <a:xfrm>
            <a:off x="6609915" y="2147601"/>
            <a:ext cx="4947084" cy="2563723"/>
          </a:xfrm>
          <a:prstGeom prst="rect">
            <a:avLst/>
          </a:prstGeom>
          <a:noFill/>
        </p:spPr>
      </p:pic>
      <p:sp>
        <p:nvSpPr>
          <p:cNvPr id="2" name="Slide Number Placeholder 1">
            <a:extLst>
              <a:ext uri="{FF2B5EF4-FFF2-40B4-BE49-F238E27FC236}">
                <a16:creationId xmlns:a16="http://schemas.microsoft.com/office/drawing/2014/main" id="{44D4B2F3-3119-3820-B942-960DE6036972}"/>
              </a:ext>
            </a:extLst>
          </p:cNvPr>
          <p:cNvSpPr>
            <a:spLocks noGrp="1"/>
          </p:cNvSpPr>
          <p:nvPr>
            <p:ph type="sldNum" sz="quarter" idx="4294967295"/>
          </p:nvPr>
        </p:nvSpPr>
        <p:spPr/>
        <p:txBody>
          <a:bodyPr/>
          <a:lstStyle/>
          <a:p>
            <a:pPr marL="115570">
              <a:spcAft>
                <a:spcPts val="600"/>
              </a:spcAft>
            </a:pPr>
            <a:fld id="{81D60167-4931-47E6-BA6A-407CBD079E47}" type="slidenum">
              <a:rPr lang="en-US" smtClean="0"/>
              <a:pPr marL="115570">
                <a:spcAft>
                  <a:spcPts val="600"/>
                </a:spcAft>
              </a:pPr>
              <a:t>49</a:t>
            </a:fld>
            <a:endParaRPr lang="en-US" dirty="0"/>
          </a:p>
        </p:txBody>
      </p:sp>
    </p:spTree>
    <p:extLst>
      <p:ext uri="{BB962C8B-B14F-4D97-AF65-F5344CB8AC3E}">
        <p14:creationId xmlns:p14="http://schemas.microsoft.com/office/powerpoint/2010/main" val="171364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ctrTitle"/>
          </p:nvPr>
        </p:nvSpPr>
        <p:spPr>
          <a:xfrm>
            <a:off x="1097280" y="758953"/>
            <a:ext cx="10058400" cy="3612326"/>
          </a:xfrm>
        </p:spPr>
        <p:txBody>
          <a:bodyPr>
            <a:normAutofit fontScale="90000"/>
          </a:bodyPr>
          <a:lstStyle/>
          <a:p>
            <a:pPr algn="ctr"/>
            <a:br>
              <a:rPr lang="en-US" dirty="0"/>
            </a:br>
            <a:r>
              <a:rPr lang="en-US" dirty="0"/>
              <a:t>Welcome from ADE state Test coordinators</a:t>
            </a:r>
          </a:p>
        </p:txBody>
      </p:sp>
      <p:pic>
        <p:nvPicPr>
          <p:cNvPr id="6" name="Picture 5" descr="Diagram&#10;&#10;Description automatically generated with low confidence">
            <a:extLst>
              <a:ext uri="{FF2B5EF4-FFF2-40B4-BE49-F238E27FC236}">
                <a16:creationId xmlns:a16="http://schemas.microsoft.com/office/drawing/2014/main" id="{B69DD1C6-8531-4F3B-960D-DB42667EF195}"/>
              </a:ext>
            </a:extLst>
          </p:cNvPr>
          <p:cNvPicPr>
            <a:picLocks noChangeAspect="1"/>
          </p:cNvPicPr>
          <p:nvPr/>
        </p:nvPicPr>
        <p:blipFill>
          <a:blip r:embed="rId2"/>
          <a:stretch>
            <a:fillRect/>
          </a:stretch>
        </p:blipFill>
        <p:spPr>
          <a:xfrm>
            <a:off x="7582828" y="4828478"/>
            <a:ext cx="3668751" cy="1237785"/>
          </a:xfrm>
          <a:prstGeom prst="rect">
            <a:avLst/>
          </a:prstGeom>
        </p:spPr>
      </p:pic>
    </p:spTree>
    <p:extLst>
      <p:ext uri="{BB962C8B-B14F-4D97-AF65-F5344CB8AC3E}">
        <p14:creationId xmlns:p14="http://schemas.microsoft.com/office/powerpoint/2010/main" val="14184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8578-B9F0-47E8-83FA-33A1150F7080}"/>
              </a:ext>
            </a:extLst>
          </p:cNvPr>
          <p:cNvSpPr>
            <a:spLocks noGrp="1"/>
          </p:cNvSpPr>
          <p:nvPr>
            <p:ph type="title"/>
          </p:nvPr>
        </p:nvSpPr>
        <p:spPr/>
        <p:txBody>
          <a:bodyPr/>
          <a:lstStyle/>
          <a:p>
            <a:r>
              <a:rPr lang="en-US" dirty="0"/>
              <a:t>Friday focus: Things to know as a new dtc</a:t>
            </a:r>
          </a:p>
        </p:txBody>
      </p:sp>
      <p:sp>
        <p:nvSpPr>
          <p:cNvPr id="3" name="Text Placeholder 2">
            <a:extLst>
              <a:ext uri="{FF2B5EF4-FFF2-40B4-BE49-F238E27FC236}">
                <a16:creationId xmlns:a16="http://schemas.microsoft.com/office/drawing/2014/main" id="{3F81F3B6-86DB-4208-B560-F8A466C8A113}"/>
              </a:ext>
            </a:extLst>
          </p:cNvPr>
          <p:cNvSpPr>
            <a:spLocks noGrp="1"/>
          </p:cNvSpPr>
          <p:nvPr>
            <p:ph type="body" idx="1"/>
          </p:nvPr>
        </p:nvSpPr>
        <p:spPr>
          <a:xfrm>
            <a:off x="1097280" y="1371600"/>
            <a:ext cx="4639736" cy="947854"/>
          </a:xfrm>
        </p:spPr>
        <p:txBody>
          <a:bodyPr>
            <a:noAutofit/>
          </a:bodyPr>
          <a:lstStyle/>
          <a:p>
            <a:pPr algn="ctr"/>
            <a:r>
              <a:rPr lang="en-US" sz="2400" dirty="0"/>
              <a:t>ACHIVEMENT State test coordinator</a:t>
            </a:r>
          </a:p>
        </p:txBody>
      </p:sp>
      <p:sp>
        <p:nvSpPr>
          <p:cNvPr id="4" name="Content Placeholder 3">
            <a:extLst>
              <a:ext uri="{FF2B5EF4-FFF2-40B4-BE49-F238E27FC236}">
                <a16:creationId xmlns:a16="http://schemas.microsoft.com/office/drawing/2014/main" id="{8EBC0A88-157C-486D-BC7B-456F5A699AFC}"/>
              </a:ext>
            </a:extLst>
          </p:cNvPr>
          <p:cNvSpPr>
            <a:spLocks noGrp="1"/>
          </p:cNvSpPr>
          <p:nvPr>
            <p:ph sz="half" idx="2"/>
          </p:nvPr>
        </p:nvSpPr>
        <p:spPr>
          <a:xfrm>
            <a:off x="1097280" y="2207942"/>
            <a:ext cx="4639736" cy="3661154"/>
          </a:xfrm>
        </p:spPr>
        <p:txBody>
          <a:bodyPr/>
          <a:lstStyle/>
          <a:p>
            <a:pPr algn="ctr"/>
            <a:r>
              <a:rPr lang="en-US" sz="2800" dirty="0"/>
              <a:t>Candis Middlebrook</a:t>
            </a:r>
          </a:p>
          <a:p>
            <a:endParaRPr lang="en-US" dirty="0"/>
          </a:p>
        </p:txBody>
      </p:sp>
      <p:sp>
        <p:nvSpPr>
          <p:cNvPr id="5" name="Text Placeholder 4">
            <a:extLst>
              <a:ext uri="{FF2B5EF4-FFF2-40B4-BE49-F238E27FC236}">
                <a16:creationId xmlns:a16="http://schemas.microsoft.com/office/drawing/2014/main" id="{FFE402B8-737D-4AB3-9267-96CCA4097A90}"/>
              </a:ext>
            </a:extLst>
          </p:cNvPr>
          <p:cNvSpPr>
            <a:spLocks noGrp="1"/>
          </p:cNvSpPr>
          <p:nvPr>
            <p:ph type="body" sz="quarter" idx="3"/>
          </p:nvPr>
        </p:nvSpPr>
        <p:spPr>
          <a:xfrm>
            <a:off x="6515944" y="1293542"/>
            <a:ext cx="4639736" cy="1025912"/>
          </a:xfrm>
        </p:spPr>
        <p:txBody>
          <a:bodyPr>
            <a:normAutofit/>
          </a:bodyPr>
          <a:lstStyle/>
          <a:p>
            <a:pPr algn="ctr"/>
            <a:r>
              <a:rPr lang="en-US" sz="2400" dirty="0"/>
              <a:t>ACHIVEMENT State test coordinator</a:t>
            </a:r>
          </a:p>
        </p:txBody>
      </p:sp>
      <p:sp>
        <p:nvSpPr>
          <p:cNvPr id="6" name="Content Placeholder 5">
            <a:extLst>
              <a:ext uri="{FF2B5EF4-FFF2-40B4-BE49-F238E27FC236}">
                <a16:creationId xmlns:a16="http://schemas.microsoft.com/office/drawing/2014/main" id="{6A547425-0608-4724-B1DC-A4A17EAB0430}"/>
              </a:ext>
            </a:extLst>
          </p:cNvPr>
          <p:cNvSpPr>
            <a:spLocks noGrp="1"/>
          </p:cNvSpPr>
          <p:nvPr>
            <p:ph sz="quarter" idx="4"/>
          </p:nvPr>
        </p:nvSpPr>
        <p:spPr>
          <a:xfrm>
            <a:off x="6515944" y="2207941"/>
            <a:ext cx="4639736" cy="3661153"/>
          </a:xfrm>
        </p:spPr>
        <p:txBody>
          <a:bodyPr/>
          <a:lstStyle/>
          <a:p>
            <a:pPr algn="ctr"/>
            <a:r>
              <a:rPr lang="en-US" sz="2800" dirty="0"/>
              <a:t>Rose Alvarez</a:t>
            </a:r>
          </a:p>
          <a:p>
            <a:endParaRPr lang="en-US" dirty="0"/>
          </a:p>
        </p:txBody>
      </p:sp>
      <p:pic>
        <p:nvPicPr>
          <p:cNvPr id="8" name="Picture 7" descr="A person smiling for the camera&#10;&#10;Description automatically generated with low confidence">
            <a:extLst>
              <a:ext uri="{FF2B5EF4-FFF2-40B4-BE49-F238E27FC236}">
                <a16:creationId xmlns:a16="http://schemas.microsoft.com/office/drawing/2014/main" id="{A7D5971A-CED7-6E46-7D2A-596AC6BF561D}"/>
              </a:ext>
            </a:extLst>
          </p:cNvPr>
          <p:cNvPicPr>
            <a:picLocks noChangeAspect="1"/>
          </p:cNvPicPr>
          <p:nvPr/>
        </p:nvPicPr>
        <p:blipFill>
          <a:blip r:embed="rId3"/>
          <a:stretch>
            <a:fillRect/>
          </a:stretch>
        </p:blipFill>
        <p:spPr>
          <a:xfrm>
            <a:off x="2079002" y="2848543"/>
            <a:ext cx="2676292" cy="2927789"/>
          </a:xfrm>
          <a:prstGeom prst="rect">
            <a:avLst/>
          </a:prstGeom>
        </p:spPr>
      </p:pic>
      <p:pic>
        <p:nvPicPr>
          <p:cNvPr id="9" name="Picture 8" descr="A person taking a selfie&#10;&#10;Description automatically generated">
            <a:extLst>
              <a:ext uri="{FF2B5EF4-FFF2-40B4-BE49-F238E27FC236}">
                <a16:creationId xmlns:a16="http://schemas.microsoft.com/office/drawing/2014/main" id="{DA775546-5D22-5853-347D-7A889DED578F}"/>
              </a:ext>
            </a:extLst>
          </p:cNvPr>
          <p:cNvPicPr>
            <a:picLocks noChangeAspect="1"/>
          </p:cNvPicPr>
          <p:nvPr/>
        </p:nvPicPr>
        <p:blipFill>
          <a:blip r:embed="rId4"/>
          <a:stretch>
            <a:fillRect/>
          </a:stretch>
        </p:blipFill>
        <p:spPr>
          <a:xfrm>
            <a:off x="7587575" y="2848542"/>
            <a:ext cx="2802277" cy="2927790"/>
          </a:xfrm>
          <a:prstGeom prst="rect">
            <a:avLst/>
          </a:prstGeom>
        </p:spPr>
      </p:pic>
    </p:spTree>
    <p:extLst>
      <p:ext uri="{BB962C8B-B14F-4D97-AF65-F5344CB8AC3E}">
        <p14:creationId xmlns:p14="http://schemas.microsoft.com/office/powerpoint/2010/main" val="254046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3C68-8793-4394-499B-7443012A88BF}"/>
              </a:ext>
            </a:extLst>
          </p:cNvPr>
          <p:cNvSpPr>
            <a:spLocks noGrp="1"/>
          </p:cNvSpPr>
          <p:nvPr>
            <p:ph type="title"/>
          </p:nvPr>
        </p:nvSpPr>
        <p:spPr/>
        <p:txBody>
          <a:bodyPr/>
          <a:lstStyle/>
          <a:p>
            <a:r>
              <a:rPr lang="en-US" dirty="0"/>
              <a:t>Friday focus: Things to know as a new dtc</a:t>
            </a:r>
          </a:p>
        </p:txBody>
      </p:sp>
      <p:sp>
        <p:nvSpPr>
          <p:cNvPr id="3" name="Text Placeholder 2">
            <a:extLst>
              <a:ext uri="{FF2B5EF4-FFF2-40B4-BE49-F238E27FC236}">
                <a16:creationId xmlns:a16="http://schemas.microsoft.com/office/drawing/2014/main" id="{D29C6248-1725-5E2E-6DCB-74EAED01A4AA}"/>
              </a:ext>
            </a:extLst>
          </p:cNvPr>
          <p:cNvSpPr>
            <a:spLocks noGrp="1"/>
          </p:cNvSpPr>
          <p:nvPr>
            <p:ph type="body" idx="1"/>
          </p:nvPr>
        </p:nvSpPr>
        <p:spPr>
          <a:xfrm>
            <a:off x="1097280" y="1530456"/>
            <a:ext cx="4639736" cy="889360"/>
          </a:xfrm>
        </p:spPr>
        <p:txBody>
          <a:bodyPr>
            <a:noAutofit/>
          </a:bodyPr>
          <a:lstStyle/>
          <a:p>
            <a:pPr algn="ctr"/>
            <a:r>
              <a:rPr lang="en-US" sz="2400" dirty="0"/>
              <a:t>Alternate assessment coordinator</a:t>
            </a:r>
          </a:p>
        </p:txBody>
      </p:sp>
      <p:sp>
        <p:nvSpPr>
          <p:cNvPr id="4" name="Content Placeholder 3">
            <a:extLst>
              <a:ext uri="{FF2B5EF4-FFF2-40B4-BE49-F238E27FC236}">
                <a16:creationId xmlns:a16="http://schemas.microsoft.com/office/drawing/2014/main" id="{68699231-0054-F1AA-3480-62CE841C6FAE}"/>
              </a:ext>
            </a:extLst>
          </p:cNvPr>
          <p:cNvSpPr>
            <a:spLocks noGrp="1"/>
          </p:cNvSpPr>
          <p:nvPr>
            <p:ph sz="half" idx="2"/>
          </p:nvPr>
        </p:nvSpPr>
        <p:spPr>
          <a:xfrm>
            <a:off x="1097280" y="1873405"/>
            <a:ext cx="4639736" cy="3995692"/>
          </a:xfrm>
        </p:spPr>
        <p:txBody>
          <a:bodyPr>
            <a:normAutofit/>
          </a:bodyPr>
          <a:lstStyle/>
          <a:p>
            <a:pPr algn="ctr"/>
            <a:r>
              <a:rPr lang="en-US" sz="2800" dirty="0"/>
              <a:t>                                                                                Sarah Han</a:t>
            </a:r>
          </a:p>
          <a:p>
            <a:pPr algn="ctr"/>
            <a:endParaRPr lang="en-US" sz="2800" dirty="0"/>
          </a:p>
        </p:txBody>
      </p:sp>
      <p:sp>
        <p:nvSpPr>
          <p:cNvPr id="6" name="Content Placeholder 5">
            <a:extLst>
              <a:ext uri="{FF2B5EF4-FFF2-40B4-BE49-F238E27FC236}">
                <a16:creationId xmlns:a16="http://schemas.microsoft.com/office/drawing/2014/main" id="{F764ABE3-3F7F-BEA3-2BE0-250C3B7740B2}"/>
              </a:ext>
            </a:extLst>
          </p:cNvPr>
          <p:cNvSpPr>
            <a:spLocks noGrp="1"/>
          </p:cNvSpPr>
          <p:nvPr>
            <p:ph sz="quarter" idx="4"/>
          </p:nvPr>
        </p:nvSpPr>
        <p:spPr>
          <a:xfrm>
            <a:off x="6515944" y="2449837"/>
            <a:ext cx="4639736" cy="3419257"/>
          </a:xfrm>
        </p:spPr>
        <p:txBody>
          <a:bodyPr>
            <a:normAutofit/>
          </a:bodyPr>
          <a:lstStyle/>
          <a:p>
            <a:pPr algn="ctr"/>
            <a:r>
              <a:rPr lang="en-US" sz="2800" dirty="0"/>
              <a:t>Brenda Vanderwerp</a:t>
            </a:r>
          </a:p>
        </p:txBody>
      </p:sp>
      <p:sp>
        <p:nvSpPr>
          <p:cNvPr id="8" name="Text Placeholder 7">
            <a:extLst>
              <a:ext uri="{FF2B5EF4-FFF2-40B4-BE49-F238E27FC236}">
                <a16:creationId xmlns:a16="http://schemas.microsoft.com/office/drawing/2014/main" id="{31BA86E6-D20C-49A9-C083-0CDB3246F0FA}"/>
              </a:ext>
            </a:extLst>
          </p:cNvPr>
          <p:cNvSpPr>
            <a:spLocks noGrp="1"/>
          </p:cNvSpPr>
          <p:nvPr>
            <p:ph type="body" sz="quarter" idx="3"/>
          </p:nvPr>
        </p:nvSpPr>
        <p:spPr>
          <a:xfrm>
            <a:off x="6515944" y="1530456"/>
            <a:ext cx="4639736" cy="889360"/>
          </a:xfrm>
        </p:spPr>
        <p:txBody>
          <a:bodyPr>
            <a:noAutofit/>
          </a:bodyPr>
          <a:lstStyle/>
          <a:p>
            <a:pPr algn="ctr">
              <a:spcBef>
                <a:spcPts val="0"/>
              </a:spcBef>
              <a:spcAft>
                <a:spcPts val="0"/>
              </a:spcAft>
            </a:pPr>
            <a:r>
              <a:rPr lang="en-US" sz="2400" dirty="0"/>
              <a:t>Azella state test</a:t>
            </a:r>
          </a:p>
          <a:p>
            <a:pPr algn="ctr">
              <a:spcBef>
                <a:spcPts val="0"/>
              </a:spcBef>
              <a:spcAft>
                <a:spcPts val="0"/>
              </a:spcAft>
            </a:pPr>
            <a:r>
              <a:rPr lang="en-US" sz="2400" dirty="0"/>
              <a:t>coordinator</a:t>
            </a:r>
          </a:p>
        </p:txBody>
      </p:sp>
      <p:pic>
        <p:nvPicPr>
          <p:cNvPr id="7" name="Picture 6">
            <a:extLst>
              <a:ext uri="{FF2B5EF4-FFF2-40B4-BE49-F238E27FC236}">
                <a16:creationId xmlns:a16="http://schemas.microsoft.com/office/drawing/2014/main" id="{086432C8-E8EA-49B2-A263-35DC72D2D034}"/>
              </a:ext>
            </a:extLst>
          </p:cNvPr>
          <p:cNvPicPr>
            <a:picLocks noChangeAspect="1"/>
          </p:cNvPicPr>
          <p:nvPr/>
        </p:nvPicPr>
        <p:blipFill>
          <a:blip r:embed="rId3"/>
          <a:stretch>
            <a:fillRect/>
          </a:stretch>
        </p:blipFill>
        <p:spPr>
          <a:xfrm>
            <a:off x="1773045" y="2955073"/>
            <a:ext cx="2955159" cy="2798956"/>
          </a:xfrm>
          <a:prstGeom prst="rect">
            <a:avLst/>
          </a:prstGeom>
        </p:spPr>
      </p:pic>
      <p:pic>
        <p:nvPicPr>
          <p:cNvPr id="10" name="Picture 9">
            <a:extLst>
              <a:ext uri="{FF2B5EF4-FFF2-40B4-BE49-F238E27FC236}">
                <a16:creationId xmlns:a16="http://schemas.microsoft.com/office/drawing/2014/main" id="{C9DFE0E9-79DD-4C2F-8916-61D022E089D0}"/>
              </a:ext>
            </a:extLst>
          </p:cNvPr>
          <p:cNvPicPr>
            <a:picLocks noChangeAspect="1"/>
          </p:cNvPicPr>
          <p:nvPr/>
        </p:nvPicPr>
        <p:blipFill>
          <a:blip r:embed="rId4"/>
          <a:stretch>
            <a:fillRect/>
          </a:stretch>
        </p:blipFill>
        <p:spPr>
          <a:xfrm>
            <a:off x="7326265" y="2955073"/>
            <a:ext cx="2955159" cy="2914021"/>
          </a:xfrm>
          <a:prstGeom prst="rect">
            <a:avLst/>
          </a:prstGeom>
        </p:spPr>
      </p:pic>
    </p:spTree>
    <p:extLst>
      <p:ext uri="{BB962C8B-B14F-4D97-AF65-F5344CB8AC3E}">
        <p14:creationId xmlns:p14="http://schemas.microsoft.com/office/powerpoint/2010/main" val="395047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415C-9905-D1BE-33A5-5345FCF021E9}"/>
              </a:ext>
            </a:extLst>
          </p:cNvPr>
          <p:cNvSpPr>
            <a:spLocks noGrp="1"/>
          </p:cNvSpPr>
          <p:nvPr>
            <p:ph type="title"/>
          </p:nvPr>
        </p:nvSpPr>
        <p:spPr>
          <a:xfrm>
            <a:off x="807721" y="752475"/>
            <a:ext cx="5067286" cy="1206954"/>
          </a:xfrm>
        </p:spPr>
        <p:txBody>
          <a:bodyPr anchor="ctr">
            <a:noAutofit/>
          </a:bodyPr>
          <a:lstStyle/>
          <a:p>
            <a:r>
              <a:rPr kumimoji="0" lang="en-US" sz="3200" b="0" i="0" u="none" strike="noStrike" kern="1200" cap="all" spc="-50" normalizeH="0" baseline="0" noProof="0" dirty="0">
                <a:ln>
                  <a:noFill/>
                </a:ln>
                <a:solidFill>
                  <a:srgbClr val="012169"/>
                </a:solidFill>
                <a:effectLst/>
                <a:uLnTx/>
                <a:uFillTx/>
                <a:latin typeface="Raleway heavy"/>
                <a:ea typeface="+mj-ea"/>
                <a:cs typeface="+mj-cs"/>
              </a:rPr>
              <a:t>Friday focus: Things to know as a new dtc</a:t>
            </a:r>
            <a:endParaRPr lang="en-US" sz="3200" dirty="0"/>
          </a:p>
        </p:txBody>
      </p:sp>
      <p:sp>
        <p:nvSpPr>
          <p:cNvPr id="3" name="Content Placeholder 2">
            <a:extLst>
              <a:ext uri="{FF2B5EF4-FFF2-40B4-BE49-F238E27FC236}">
                <a16:creationId xmlns:a16="http://schemas.microsoft.com/office/drawing/2014/main" id="{524FC89C-F32A-ED15-ACFC-89C6381EA63B}"/>
              </a:ext>
            </a:extLst>
          </p:cNvPr>
          <p:cNvSpPr>
            <a:spLocks noGrp="1"/>
          </p:cNvSpPr>
          <p:nvPr>
            <p:ph sz="half" idx="2"/>
          </p:nvPr>
        </p:nvSpPr>
        <p:spPr>
          <a:xfrm>
            <a:off x="807718" y="1714500"/>
            <a:ext cx="5067282" cy="4391025"/>
          </a:xfrm>
        </p:spPr>
        <p:txBody>
          <a:bodyPr>
            <a:normAutofit/>
          </a:bodyPr>
          <a:lstStyle/>
          <a:p>
            <a:endParaRPr lang="en-US" dirty="0"/>
          </a:p>
          <a:p>
            <a:endParaRPr lang="en-US" dirty="0"/>
          </a:p>
          <a:p>
            <a:endParaRPr lang="en-US" dirty="0"/>
          </a:p>
          <a:p>
            <a:pPr algn="ctr"/>
            <a:r>
              <a:rPr lang="en-US" sz="3600" dirty="0">
                <a:hlinkClick r:id="rId3"/>
              </a:rPr>
              <a:t>ASSESSMENTS</a:t>
            </a:r>
            <a:endParaRPr lang="en-US" sz="3600" dirty="0"/>
          </a:p>
          <a:p>
            <a:pPr algn="ctr"/>
            <a:r>
              <a:rPr lang="en-US" dirty="0"/>
              <a:t>https://www.azed.gov/assessment</a:t>
            </a:r>
          </a:p>
        </p:txBody>
      </p:sp>
      <p:pic>
        <p:nvPicPr>
          <p:cNvPr id="10" name="Picture Placeholder 9">
            <a:extLst>
              <a:ext uri="{FF2B5EF4-FFF2-40B4-BE49-F238E27FC236}">
                <a16:creationId xmlns:a16="http://schemas.microsoft.com/office/drawing/2014/main" id="{B6F6E2EF-5AF7-F397-9467-87DB3429AEE9}"/>
              </a:ext>
            </a:extLst>
          </p:cNvPr>
          <p:cNvPicPr>
            <a:picLocks noGrp="1" noChangeAspect="1"/>
          </p:cNvPicPr>
          <p:nvPr>
            <p:ph sz="half" idx="14"/>
          </p:nvPr>
        </p:nvPicPr>
        <p:blipFill>
          <a:blip r:embed="rId4"/>
          <a:srcRect/>
          <a:stretch/>
        </p:blipFill>
        <p:spPr>
          <a:xfrm>
            <a:off x="6675505" y="1841662"/>
            <a:ext cx="4350266" cy="3272248"/>
          </a:xfrm>
          <a:noFill/>
        </p:spPr>
      </p:pic>
    </p:spTree>
    <p:extLst>
      <p:ext uri="{BB962C8B-B14F-4D97-AF65-F5344CB8AC3E}">
        <p14:creationId xmlns:p14="http://schemas.microsoft.com/office/powerpoint/2010/main" val="228752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0305-5492-B7B8-0DF1-4D1D60A6F81A}"/>
              </a:ext>
            </a:extLst>
          </p:cNvPr>
          <p:cNvSpPr>
            <a:spLocks noGrp="1"/>
          </p:cNvSpPr>
          <p:nvPr>
            <p:ph type="title"/>
          </p:nvPr>
        </p:nvSpPr>
        <p:spPr>
          <a:xfrm>
            <a:off x="807721" y="752475"/>
            <a:ext cx="5067286" cy="587584"/>
          </a:xfrm>
        </p:spPr>
        <p:txBody>
          <a:bodyPr anchor="ctr">
            <a:normAutofit fontScale="90000"/>
          </a:bodyPr>
          <a:lstStyle/>
          <a:p>
            <a:pPr algn="ctr"/>
            <a:r>
              <a:rPr kumimoji="0" lang="en-US" sz="2800" b="0" i="0" u="none" strike="noStrike" kern="1200" cap="all" spc="-50" normalizeH="0" baseline="0" noProof="0" dirty="0">
                <a:ln>
                  <a:noFill/>
                </a:ln>
                <a:solidFill>
                  <a:srgbClr val="012169"/>
                </a:solidFill>
                <a:effectLst/>
                <a:uLnTx/>
                <a:uFillTx/>
                <a:latin typeface="Raleway heavy"/>
                <a:ea typeface="+mj-ea"/>
                <a:cs typeface="+mj-cs"/>
              </a:rPr>
              <a:t>Friday focus: Things to know as a new dtc</a:t>
            </a:r>
            <a:endParaRPr lang="en-US" sz="2000" dirty="0"/>
          </a:p>
        </p:txBody>
      </p:sp>
      <p:sp>
        <p:nvSpPr>
          <p:cNvPr id="3" name="Content Placeholder 2">
            <a:extLst>
              <a:ext uri="{FF2B5EF4-FFF2-40B4-BE49-F238E27FC236}">
                <a16:creationId xmlns:a16="http://schemas.microsoft.com/office/drawing/2014/main" id="{C8A578CC-B94D-C21B-9785-6970CA7A398D}"/>
              </a:ext>
            </a:extLst>
          </p:cNvPr>
          <p:cNvSpPr>
            <a:spLocks noGrp="1"/>
          </p:cNvSpPr>
          <p:nvPr>
            <p:ph sz="half" idx="2"/>
          </p:nvPr>
        </p:nvSpPr>
        <p:spPr>
          <a:xfrm>
            <a:off x="807718" y="1714500"/>
            <a:ext cx="5067282" cy="4391025"/>
          </a:xfrm>
        </p:spPr>
        <p:txBody>
          <a:bodyPr>
            <a:normAutofit/>
          </a:bodyPr>
          <a:lstStyle/>
          <a:p>
            <a:pPr marL="0" indent="0">
              <a:buNone/>
            </a:pPr>
            <a:r>
              <a:rPr lang="en-US" sz="2000" dirty="0">
                <a:hlinkClick r:id="rId3"/>
              </a:rPr>
              <a:t>The Examiner </a:t>
            </a:r>
            <a:endParaRPr lang="en-US" sz="2000" dirty="0"/>
          </a:p>
          <a:p>
            <a:pPr marL="0" indent="0">
              <a:buNone/>
            </a:pPr>
            <a:r>
              <a:rPr lang="en-US" dirty="0"/>
              <a:t>https://www.azed.gov/assessment/examiner</a:t>
            </a:r>
          </a:p>
          <a:p>
            <a:pPr marL="0" indent="0">
              <a:buNone/>
            </a:pPr>
            <a:endParaRPr lang="en-US" dirty="0"/>
          </a:p>
          <a:p>
            <a:pPr marL="0" indent="0">
              <a:buNone/>
            </a:pPr>
            <a:r>
              <a:rPr lang="en-US" sz="2400" dirty="0"/>
              <a:t>The Examiner newsletter is sent to DTCs quarterly on the 1</a:t>
            </a:r>
            <a:r>
              <a:rPr lang="en-US" sz="2400" baseline="30000" dirty="0"/>
              <a:t>st</a:t>
            </a:r>
            <a:r>
              <a:rPr lang="en-US" sz="2400" dirty="0"/>
              <a:t> of August, November, February and May.  This newsletter provides essential information for DTCs regarding all state testing related topics.</a:t>
            </a:r>
          </a:p>
          <a:p>
            <a:pPr marL="0" indent="0">
              <a:buNone/>
            </a:pPr>
            <a:endParaRPr lang="en-US" dirty="0"/>
          </a:p>
        </p:txBody>
      </p:sp>
      <p:pic>
        <p:nvPicPr>
          <p:cNvPr id="5" name="Picture 4">
            <a:extLst>
              <a:ext uri="{FF2B5EF4-FFF2-40B4-BE49-F238E27FC236}">
                <a16:creationId xmlns:a16="http://schemas.microsoft.com/office/drawing/2014/main" id="{A5158ACD-81F9-49E7-946D-6896BFF2DCC8}"/>
              </a:ext>
            </a:extLst>
          </p:cNvPr>
          <p:cNvPicPr>
            <a:picLocks noChangeAspect="1"/>
          </p:cNvPicPr>
          <p:nvPr/>
        </p:nvPicPr>
        <p:blipFill>
          <a:blip r:embed="rId4"/>
          <a:srcRect/>
          <a:stretch/>
        </p:blipFill>
        <p:spPr>
          <a:xfrm>
            <a:off x="6740434" y="1159727"/>
            <a:ext cx="3709852" cy="4757747"/>
          </a:xfrm>
          <a:prstGeom prst="rect">
            <a:avLst/>
          </a:prstGeom>
          <a:noFill/>
        </p:spPr>
      </p:pic>
    </p:spTree>
    <p:extLst>
      <p:ext uri="{BB962C8B-B14F-4D97-AF65-F5344CB8AC3E}">
        <p14:creationId xmlns:p14="http://schemas.microsoft.com/office/powerpoint/2010/main" val="235468964"/>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5d5c29-9739-4184-85c5-69484fc575aa">
      <UserInfo>
        <DisplayName>Finn, Gabriela</DisplayName>
        <AccountId>25</AccountId>
        <AccountType/>
      </UserInfo>
      <UserInfo>
        <DisplayName>Spangenberg, Bethany</DisplayName>
        <AccountId>21</AccountId>
        <AccountType/>
      </UserInfo>
      <UserInfo>
        <DisplayName>Middlebrook, Candis</DisplayName>
        <AccountId>22</AccountId>
        <AccountType/>
      </UserInfo>
      <UserInfo>
        <DisplayName>Oliver, Lisa</DisplayName>
        <AccountId>30</AccountId>
        <AccountType/>
      </UserInfo>
      <UserInfo>
        <DisplayName>Ahumada, Audra</DisplayName>
        <AccountId>19</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8F55A438CAA749BFA79916C5F1DD64" ma:contentTypeVersion="16" ma:contentTypeDescription="Create a new document." ma:contentTypeScope="" ma:versionID="90245daeabccf6ba9dc6a1538b725ffa">
  <xsd:schema xmlns:xsd="http://www.w3.org/2001/XMLSchema" xmlns:xs="http://www.w3.org/2001/XMLSchema" xmlns:p="http://schemas.microsoft.com/office/2006/metadata/properties" xmlns:ns1="http://schemas.microsoft.com/sharepoint/v3" xmlns:ns3="20e454f4-3b14-414b-9f0b-a1f1e5573b61" xmlns:ns4="ac5d5c29-9739-4184-85c5-69484fc575aa" targetNamespace="http://schemas.microsoft.com/office/2006/metadata/properties" ma:root="true" ma:fieldsID="78810952ed046d234f652537bfb6081e" ns1:_="" ns3:_="" ns4:_="">
    <xsd:import namespace="http://schemas.microsoft.com/sharepoint/v3"/>
    <xsd:import namespace="20e454f4-3b14-414b-9f0b-a1f1e5573b61"/>
    <xsd:import namespace="ac5d5c29-9739-4184-85c5-69484fc575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454f4-3b14-414b-9f0b-a1f1e5573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5d5c29-9739-4184-85c5-69484fc575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AF100E-293D-4B12-946A-E574E8133D91}">
  <ds:schemaRefs>
    <ds:schemaRef ds:uri="ac5d5c29-9739-4184-85c5-69484fc575aa"/>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http://schemas.microsoft.com/sharepoint/v3"/>
    <ds:schemaRef ds:uri="20e454f4-3b14-414b-9f0b-a1f1e5573b6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D92CE5E-9EC8-46A7-9576-AE5C07B430A8}">
  <ds:schemaRefs>
    <ds:schemaRef ds:uri="http://schemas.microsoft.com/sharepoint/v3/contenttype/forms"/>
  </ds:schemaRefs>
</ds:datastoreItem>
</file>

<file path=customXml/itemProps3.xml><?xml version="1.0" encoding="utf-8"?>
<ds:datastoreItem xmlns:ds="http://schemas.openxmlformats.org/officeDocument/2006/customXml" ds:itemID="{BC69994C-0194-4DA4-97D5-BDAD495B4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e454f4-3b14-414b-9f0b-a1f1e5573b61"/>
    <ds:schemaRef ds:uri="ac5d5c29-9739-4184-85c5-69484fc57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ESS Presentaton 2- wide- template</Template>
  <TotalTime>2163</TotalTime>
  <Words>2013</Words>
  <Application>Microsoft Office PowerPoint</Application>
  <PresentationFormat>Widescreen</PresentationFormat>
  <Paragraphs>358</Paragraphs>
  <Slides>49</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Franklin Gothic Medium</vt:lpstr>
      <vt:lpstr>Raleway</vt:lpstr>
      <vt:lpstr>Raleway heavy</vt:lpstr>
      <vt:lpstr>Roboto</vt:lpstr>
      <vt:lpstr>Wingdings</vt:lpstr>
      <vt:lpstr>RetrospectVTI</vt:lpstr>
      <vt:lpstr>Friday focus: Things to know as a new dtc</vt:lpstr>
      <vt:lpstr>     Friday Focus webinar #3 </vt:lpstr>
      <vt:lpstr>Friday focus: Things to know as a new dtc</vt:lpstr>
      <vt:lpstr>Friday focus: Things to know as a new dtc</vt:lpstr>
      <vt:lpstr> Welcome from ADE state Test coordinators</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Achievement assessments</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Alternate assessments</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Azella  assessments</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lpstr>Friday focus: Things to know as a new dtc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Klepk, Sabiha</dc:creator>
  <cp:lastModifiedBy>Middlebrook, Candis</cp:lastModifiedBy>
  <cp:revision>10</cp:revision>
  <dcterms:created xsi:type="dcterms:W3CDTF">2022-07-18T16:52:55Z</dcterms:created>
  <dcterms:modified xsi:type="dcterms:W3CDTF">2022-10-14T18:16:44Z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0x010100228F55A438CAA749BFA79916C5F1DD64</vt:lpwstr>
  </property>
  <property fmtid="{D5CDD505-2E9C-101B-9397-08002B2CF9AE}" pid="3" name="Order">
    <vt:r8>100</vt:r8>
  </property>
  <property fmtid="{D5CDD505-2E9C-101B-9397-08002B2CF9AE}" pid="4" name="_dlc_DocIdItemGuid">
    <vt:lpwstr>9048b09d-1658-4009-a062-3fab04cef6ae</vt:lpwstr>
  </property>
  <property fmtid="{D5CDD505-2E9C-101B-9397-08002B2CF9AE}" pid="5" name="MediaServiceImageTags">
    <vt:lpwstr/>
  </property>
</Properties>
</file>