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54"/>
  </p:notesMasterIdLst>
  <p:sldIdLst>
    <p:sldId id="352" r:id="rId5"/>
    <p:sldId id="262" r:id="rId6"/>
    <p:sldId id="274" r:id="rId7"/>
    <p:sldId id="360" r:id="rId8"/>
    <p:sldId id="362" r:id="rId9"/>
    <p:sldId id="348" r:id="rId10"/>
    <p:sldId id="361" r:id="rId11"/>
    <p:sldId id="363" r:id="rId12"/>
    <p:sldId id="364" r:id="rId13"/>
    <p:sldId id="366" r:id="rId14"/>
    <p:sldId id="359" r:id="rId15"/>
    <p:sldId id="319" r:id="rId16"/>
    <p:sldId id="320" r:id="rId17"/>
    <p:sldId id="321" r:id="rId18"/>
    <p:sldId id="322" r:id="rId19"/>
    <p:sldId id="323" r:id="rId20"/>
    <p:sldId id="371" r:id="rId21"/>
    <p:sldId id="373" r:id="rId22"/>
    <p:sldId id="365" r:id="rId23"/>
    <p:sldId id="368" r:id="rId24"/>
    <p:sldId id="369" r:id="rId25"/>
    <p:sldId id="370" r:id="rId26"/>
    <p:sldId id="372" r:id="rId27"/>
    <p:sldId id="357" r:id="rId28"/>
    <p:sldId id="358" r:id="rId29"/>
    <p:sldId id="356" r:id="rId30"/>
    <p:sldId id="329" r:id="rId31"/>
    <p:sldId id="324" r:id="rId32"/>
    <p:sldId id="327" r:id="rId33"/>
    <p:sldId id="383" r:id="rId34"/>
    <p:sldId id="328" r:id="rId35"/>
    <p:sldId id="312" r:id="rId36"/>
    <p:sldId id="374" r:id="rId37"/>
    <p:sldId id="375" r:id="rId38"/>
    <p:sldId id="378" r:id="rId39"/>
    <p:sldId id="379" r:id="rId40"/>
    <p:sldId id="381" r:id="rId41"/>
    <p:sldId id="380" r:id="rId42"/>
    <p:sldId id="382" r:id="rId43"/>
    <p:sldId id="376" r:id="rId44"/>
    <p:sldId id="377" r:id="rId45"/>
    <p:sldId id="355" r:id="rId46"/>
    <p:sldId id="367" r:id="rId47"/>
    <p:sldId id="259" r:id="rId48"/>
    <p:sldId id="384" r:id="rId49"/>
    <p:sldId id="385" r:id="rId50"/>
    <p:sldId id="337" r:id="rId51"/>
    <p:sldId id="298" r:id="rId52"/>
    <p:sldId id="299" r:id="rId53"/>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zlak, Callie" initials="KC" lastIdx="6" clrIdx="0">
    <p:extLst>
      <p:ext uri="{19B8F6BF-5375-455C-9EA6-DF929625EA0E}">
        <p15:presenceInfo xmlns:p15="http://schemas.microsoft.com/office/powerpoint/2012/main" userId="S-1-5-21-1871644240-2858738320-1929807923-133266" providerId="AD"/>
      </p:ext>
    </p:extLst>
  </p:cmAuthor>
  <p:cmAuthor id="2" name="Ahumada, Audra" initials="AA" lastIdx="6" clrIdx="1">
    <p:extLst>
      <p:ext uri="{19B8F6BF-5375-455C-9EA6-DF929625EA0E}">
        <p15:presenceInfo xmlns:p15="http://schemas.microsoft.com/office/powerpoint/2012/main" userId="S::Audra.Ahumada@azed.gov::72056b32-8706-4619-a11a-0655e412a03c" providerId="AD"/>
      </p:ext>
    </p:extLst>
  </p:cmAuthor>
  <p:cmAuthor id="3" name="Middlebrook, Candis" initials="MC" lastIdx="15" clrIdx="2">
    <p:extLst>
      <p:ext uri="{19B8F6BF-5375-455C-9EA6-DF929625EA0E}">
        <p15:presenceInfo xmlns:p15="http://schemas.microsoft.com/office/powerpoint/2012/main" userId="S::Candis.Middlebrook@azed.gov::ddd7cbf3-9156-4a93-9c07-d1b0eff58a81" providerId="AD"/>
      </p:ext>
    </p:extLst>
  </p:cmAuthor>
  <p:cmAuthor id="4" name="Vizcarra Cortez, Janette" initials="VCJ" lastIdx="12" clrIdx="3">
    <p:extLst>
      <p:ext uri="{19B8F6BF-5375-455C-9EA6-DF929625EA0E}">
        <p15:presenceInfo xmlns:p15="http://schemas.microsoft.com/office/powerpoint/2012/main" userId="S::Janette.VizcarraCortez@azed.gov::c13f6b85-e50b-41eb-966a-e7d05a91fb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1206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3" autoAdjust="0"/>
    <p:restoredTop sz="88529" autoAdjust="0"/>
  </p:normalViewPr>
  <p:slideViewPr>
    <p:cSldViewPr>
      <p:cViewPr varScale="1">
        <p:scale>
          <a:sx n="114" d="100"/>
          <a:sy n="114" d="100"/>
        </p:scale>
        <p:origin x="1554" y="10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186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9113"/>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5232173" y="0"/>
            <a:ext cx="4002299" cy="349113"/>
          </a:xfrm>
          <a:prstGeom prst="rect">
            <a:avLst/>
          </a:prstGeom>
        </p:spPr>
        <p:txBody>
          <a:bodyPr vert="horz" lIns="92492" tIns="46246" rIns="92492" bIns="46246" rtlCol="0"/>
          <a:lstStyle>
            <a:lvl1pPr algn="r">
              <a:defRPr sz="1200"/>
            </a:lvl1pPr>
          </a:lstStyle>
          <a:p>
            <a:fld id="{68FA4FB8-1494-4BFC-A408-EEE84CF80117}" type="datetimeFigureOut">
              <a:rPr lang="en-US" smtClean="0"/>
              <a:t>10/7/2022</a:t>
            </a:fld>
            <a:endParaRPr lang="en-US" dirty="0"/>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0963"/>
            <a:ext cx="4002299" cy="349112"/>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2173" y="6600963"/>
            <a:ext cx="4002299" cy="349112"/>
          </a:xfrm>
          <a:prstGeom prst="rect">
            <a:avLst/>
          </a:prstGeom>
        </p:spPr>
        <p:txBody>
          <a:bodyPr vert="horz" lIns="92492" tIns="46246" rIns="92492" bIns="46246" rtlCol="0" anchor="b"/>
          <a:lstStyle>
            <a:lvl1pPr algn="r">
              <a:defRPr sz="1200"/>
            </a:lvl1pPr>
          </a:lstStyle>
          <a:p>
            <a:fld id="{6234AA89-3C25-47F7-86D5-CE8755587169}" type="slidenum">
              <a:rPr lang="en-US" smtClean="0"/>
              <a:t>‹#›</a:t>
            </a:fld>
            <a:endParaRPr lang="en-US" dirty="0"/>
          </a:p>
        </p:txBody>
      </p:sp>
    </p:spTree>
    <p:extLst>
      <p:ext uri="{BB962C8B-B14F-4D97-AF65-F5344CB8AC3E}">
        <p14:creationId xmlns:p14="http://schemas.microsoft.com/office/powerpoint/2010/main" val="39229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9"/>
            <a:ext cx="9144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endParaRPr lang="en-US" noProof="0" dirty="0"/>
          </a:p>
        </p:txBody>
      </p:sp>
      <p:pic>
        <p:nvPicPr>
          <p:cNvPr id="8" name="Picture 7">
            <a:extLst>
              <a:ext uri="{FF2B5EF4-FFF2-40B4-BE49-F238E27FC236}">
                <a16:creationId xmlns:a16="http://schemas.microsoft.com/office/drawing/2014/main" id="{49466110-B92C-4921-AC7E-FC505C924E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03359" y="1069848"/>
            <a:ext cx="1541828" cy="2055770"/>
          </a:xfrm>
          <a:prstGeom prst="rect">
            <a:avLst/>
          </a:prstGeom>
        </p:spPr>
      </p:pic>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461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4572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93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8245186" y="0"/>
            <a:ext cx="89881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822959" y="412115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749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909" y="433250"/>
            <a:ext cx="1440181" cy="1440181"/>
          </a:xfrm>
          <a:prstGeom prst="rect">
            <a:avLst/>
          </a:prstGeom>
        </p:spPr>
      </p:pic>
    </p:spTree>
    <p:extLst>
      <p:ext uri="{BB962C8B-B14F-4D97-AF65-F5344CB8AC3E}">
        <p14:creationId xmlns:p14="http://schemas.microsoft.com/office/powerpoint/2010/main" val="2707219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0628" y="325278"/>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extLst>
      <p:ext uri="{BB962C8B-B14F-4D97-AF65-F5344CB8AC3E}">
        <p14:creationId xmlns:p14="http://schemas.microsoft.com/office/powerpoint/2010/main" val="101828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3163403" y="1"/>
            <a:ext cx="2699427"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053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251329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822960" y="1844675"/>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5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457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4568429" y="2152650"/>
            <a:ext cx="7144"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07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251329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822960" y="3135208"/>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83321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800100" y="1806575"/>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dirty="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dirty="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dirty="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dirty="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dirty="0"/>
              <a:t>Name Goes Here</a:t>
            </a:r>
          </a:p>
        </p:txBody>
      </p:sp>
    </p:spTree>
    <p:extLst>
      <p:ext uri="{BB962C8B-B14F-4D97-AF65-F5344CB8AC3E}">
        <p14:creationId xmlns:p14="http://schemas.microsoft.com/office/powerpoint/2010/main" val="344877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12169"/>
                </a:solidFill>
              </a:defRPr>
            </a:lvl1pPr>
            <a:lvl2pPr marL="150876" indent="0">
              <a:buClr>
                <a:schemeClr val="tx1"/>
              </a:buClr>
              <a:buFont typeface="Arial" panose="020B0604020202020204" pitchFamily="34" charset="0"/>
              <a:buNone/>
              <a:defRPr sz="1050">
                <a:solidFill>
                  <a:srgbClr val="012169"/>
                </a:solidFill>
              </a:defRPr>
            </a:lvl2pPr>
            <a:lvl3pPr marL="288036" indent="0">
              <a:buClr>
                <a:schemeClr val="tx1"/>
              </a:buClr>
              <a:buFont typeface="Arial" panose="020B0604020202020204" pitchFamily="34" charset="0"/>
              <a:buNone/>
              <a:defRPr sz="825">
                <a:solidFill>
                  <a:srgbClr val="012169"/>
                </a:solidFill>
              </a:defRPr>
            </a:lvl3pPr>
            <a:lvl4pPr marL="425196" indent="0">
              <a:buClr>
                <a:schemeClr val="tx1"/>
              </a:buClr>
              <a:buFont typeface="Arial" panose="020B0604020202020204" pitchFamily="34" charset="0"/>
              <a:buNone/>
              <a:defRPr sz="825">
                <a:solidFill>
                  <a:srgbClr val="012169"/>
                </a:solidFill>
              </a:defRPr>
            </a:lvl4pPr>
            <a:lvl5pPr marL="562356" indent="0">
              <a:buClr>
                <a:schemeClr val="tx1"/>
              </a:buClr>
              <a:buFont typeface="Arial" panose="020B0604020202020204" pitchFamily="34" charset="0"/>
              <a:buNone/>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dirty="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4572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40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7"/>
            <a:ext cx="3272790" cy="587584"/>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4572000" y="999566"/>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92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2513293" y="0"/>
            <a:ext cx="663070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554355" y="3135207"/>
            <a:ext cx="3874767"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4714876" y="752475"/>
            <a:ext cx="3874769" cy="5353050"/>
          </a:xfrm>
        </p:spPr>
        <p:txBody>
          <a:bodyPr anchor="ctr">
            <a:normAutofit/>
          </a:bodyPr>
          <a:lstStyle>
            <a:lvl1pPr marL="257175" indent="-257175">
              <a:buClr>
                <a:schemeClr val="tx1"/>
              </a:buClr>
              <a:buFont typeface="+mj-lt"/>
              <a:buAutoNum type="arabicPeriod"/>
              <a:defRPr sz="1200">
                <a:solidFill>
                  <a:srgbClr val="012169"/>
                </a:solidFill>
              </a:defRPr>
            </a:lvl1pPr>
            <a:lvl2pPr marL="408051" indent="-257175">
              <a:buClr>
                <a:schemeClr val="tx1"/>
              </a:buClr>
              <a:buFont typeface="+mj-lt"/>
              <a:buAutoNum type="arabicPeriod"/>
              <a:defRPr sz="1050">
                <a:solidFill>
                  <a:srgbClr val="012169"/>
                </a:solidFill>
              </a:defRPr>
            </a:lvl2pPr>
            <a:lvl3pPr marL="459486" indent="-171450">
              <a:buClr>
                <a:schemeClr val="tx1"/>
              </a:buClr>
              <a:buFont typeface="+mj-lt"/>
              <a:buAutoNum type="arabicPeriod"/>
              <a:defRPr sz="825">
                <a:solidFill>
                  <a:srgbClr val="012169"/>
                </a:solidFill>
              </a:defRPr>
            </a:lvl3pPr>
            <a:lvl4pPr marL="596646" indent="-171450">
              <a:buClr>
                <a:schemeClr val="tx1"/>
              </a:buClr>
              <a:buFont typeface="+mj-lt"/>
              <a:buAutoNum type="arabicPeriod"/>
              <a:defRPr sz="825">
                <a:solidFill>
                  <a:srgbClr val="012169"/>
                </a:solidFill>
              </a:defRPr>
            </a:lvl4pPr>
            <a:lvl5pPr marL="733806" indent="-171450">
              <a:buClr>
                <a:schemeClr val="tx1"/>
              </a:buClr>
              <a:buFont typeface="+mj-lt"/>
              <a:buAutoNum type="arabicPeriod"/>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4572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99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569388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hdr="0" ft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azed.gov/assessmen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ct.org/content/act/en/products-and-services/state-and-district-solutions/arizona.html"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azed.gov/assessment/high-school-assessments-act-and-act-aspire"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41.jp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42.jp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ADB5-CB9E-33D7-D40B-A56BC033F656}"/>
              </a:ext>
            </a:extLst>
          </p:cNvPr>
          <p:cNvSpPr>
            <a:spLocks noGrp="1"/>
          </p:cNvSpPr>
          <p:nvPr>
            <p:ph type="ctrTitle"/>
          </p:nvPr>
        </p:nvSpPr>
        <p:spPr>
          <a:xfrm>
            <a:off x="533400" y="758952"/>
            <a:ext cx="8077200" cy="2289048"/>
          </a:xfrm>
        </p:spPr>
        <p:txBody>
          <a:bodyPr anchor="b">
            <a:normAutofit/>
          </a:bodyPr>
          <a:lstStyle/>
          <a:p>
            <a:r>
              <a:rPr lang="en-US" sz="4400" b="1" dirty="0">
                <a:effectLst/>
              </a:rPr>
              <a:t>ACT and ACT Aspire: Interpreting Reports</a:t>
            </a:r>
            <a:r>
              <a:rPr lang="en-US" sz="4400" dirty="0">
                <a:effectLst/>
              </a:rPr>
              <a:t> </a:t>
            </a:r>
            <a:endParaRPr lang="en-US" sz="4400" dirty="0"/>
          </a:p>
        </p:txBody>
      </p:sp>
      <p:sp>
        <p:nvSpPr>
          <p:cNvPr id="3" name="Subtitle 2">
            <a:extLst>
              <a:ext uri="{FF2B5EF4-FFF2-40B4-BE49-F238E27FC236}">
                <a16:creationId xmlns:a16="http://schemas.microsoft.com/office/drawing/2014/main" id="{41D02BEF-3682-F9CC-2670-994782AE408C}"/>
              </a:ext>
            </a:extLst>
          </p:cNvPr>
          <p:cNvSpPr>
            <a:spLocks noGrp="1"/>
          </p:cNvSpPr>
          <p:nvPr>
            <p:ph type="subTitle" idx="1"/>
          </p:nvPr>
        </p:nvSpPr>
        <p:spPr>
          <a:xfrm>
            <a:off x="825038" y="4645152"/>
            <a:ext cx="7543800" cy="1143000"/>
          </a:xfrm>
        </p:spPr>
        <p:txBody>
          <a:bodyPr>
            <a:normAutofit/>
          </a:bodyPr>
          <a:lstStyle/>
          <a:p>
            <a:pPr>
              <a:lnSpc>
                <a:spcPct val="90000"/>
              </a:lnSpc>
            </a:pPr>
            <a:r>
              <a:rPr lang="en-US" sz="1100" b="1" dirty="0"/>
              <a:t>Assessments Friday Focus Webinar Series#2</a:t>
            </a:r>
          </a:p>
          <a:p>
            <a:pPr>
              <a:lnSpc>
                <a:spcPct val="90000"/>
              </a:lnSpc>
            </a:pPr>
            <a:r>
              <a:rPr lang="en-US" sz="1100" b="1" dirty="0"/>
              <a:t>Dr. Anju Kuriakose</a:t>
            </a:r>
          </a:p>
          <a:p>
            <a:pPr>
              <a:lnSpc>
                <a:spcPct val="90000"/>
              </a:lnSpc>
            </a:pPr>
            <a:r>
              <a:rPr lang="en-US" sz="1100" b="1" dirty="0"/>
              <a:t>Director of Psychometrics</a:t>
            </a:r>
          </a:p>
          <a:p>
            <a:pPr>
              <a:lnSpc>
                <a:spcPct val="90000"/>
              </a:lnSpc>
            </a:pPr>
            <a:r>
              <a:rPr lang="en-US" sz="1100" b="1" dirty="0"/>
              <a:t>Arizona Department of Education</a:t>
            </a:r>
          </a:p>
          <a:p>
            <a:pPr>
              <a:lnSpc>
                <a:spcPct val="90000"/>
              </a:lnSpc>
            </a:pPr>
            <a:endParaRPr lang="en-US" sz="1100" b="1" dirty="0"/>
          </a:p>
          <a:p>
            <a:pPr>
              <a:lnSpc>
                <a:spcPct val="90000"/>
              </a:lnSpc>
            </a:pPr>
            <a:endParaRPr lang="en-US" sz="1100" dirty="0"/>
          </a:p>
        </p:txBody>
      </p:sp>
    </p:spTree>
    <p:extLst>
      <p:ext uri="{BB962C8B-B14F-4D97-AF65-F5344CB8AC3E}">
        <p14:creationId xmlns:p14="http://schemas.microsoft.com/office/powerpoint/2010/main" val="308204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1E91-7A18-5939-942B-E47471DB22A2}"/>
              </a:ext>
            </a:extLst>
          </p:cNvPr>
          <p:cNvSpPr>
            <a:spLocks noGrp="1"/>
          </p:cNvSpPr>
          <p:nvPr>
            <p:ph type="title"/>
          </p:nvPr>
        </p:nvSpPr>
        <p:spPr/>
        <p:txBody>
          <a:bodyPr/>
          <a:lstStyle/>
          <a:p>
            <a:r>
              <a:rPr lang="en-US" dirty="0"/>
              <a:t>ACT ASPIre – ReadINess Levels</a:t>
            </a:r>
          </a:p>
        </p:txBody>
      </p:sp>
      <p:sp>
        <p:nvSpPr>
          <p:cNvPr id="3" name="Content Placeholder 2">
            <a:extLst>
              <a:ext uri="{FF2B5EF4-FFF2-40B4-BE49-F238E27FC236}">
                <a16:creationId xmlns:a16="http://schemas.microsoft.com/office/drawing/2014/main" id="{88533898-AA29-A76D-8CEC-0ED386D492C3}"/>
              </a:ext>
            </a:extLst>
          </p:cNvPr>
          <p:cNvSpPr>
            <a:spLocks noGrp="1"/>
          </p:cNvSpPr>
          <p:nvPr>
            <p:ph idx="1"/>
          </p:nvPr>
        </p:nvSpPr>
        <p:spPr/>
        <p:txBody>
          <a:bodyPr>
            <a:normAutofit/>
          </a:bodyPr>
          <a:lstStyle/>
          <a:p>
            <a:r>
              <a:rPr lang="en-US" sz="2000" b="1" dirty="0"/>
              <a:t>Readiness levels also reported in four levels</a:t>
            </a:r>
          </a:p>
          <a:p>
            <a:pPr>
              <a:buFont typeface="Wingdings" panose="05000000000000000000" pitchFamily="2" charset="2"/>
              <a:buChar char="v"/>
            </a:pPr>
            <a:r>
              <a:rPr lang="en-US" sz="1800" b="1" dirty="0"/>
              <a:t>Exceeding</a:t>
            </a:r>
          </a:p>
          <a:p>
            <a:pPr lvl="1">
              <a:buFont typeface="Wingdings" panose="05000000000000000000" pitchFamily="2" charset="2"/>
              <a:buChar char="v"/>
            </a:pPr>
            <a:r>
              <a:rPr lang="en-US" sz="1600" dirty="0"/>
              <a:t>Substantially above the benchmark and have the highest chance to be college and career ready </a:t>
            </a:r>
          </a:p>
          <a:p>
            <a:pPr>
              <a:buFont typeface="Wingdings" panose="05000000000000000000" pitchFamily="2" charset="2"/>
              <a:buChar char="v"/>
            </a:pPr>
            <a:r>
              <a:rPr lang="en-US" sz="1600" b="1" dirty="0"/>
              <a:t>Ready</a:t>
            </a:r>
          </a:p>
          <a:p>
            <a:pPr lvl="1">
              <a:buFont typeface="Wingdings" panose="05000000000000000000" pitchFamily="2" charset="2"/>
              <a:buChar char="v"/>
            </a:pPr>
            <a:r>
              <a:rPr lang="en-US" sz="1600" dirty="0"/>
              <a:t>Students have met the Benchmark indicator and on target for 50% or higher likelihood of college readiness</a:t>
            </a:r>
          </a:p>
          <a:p>
            <a:pPr>
              <a:buFont typeface="Wingdings" panose="05000000000000000000" pitchFamily="2" charset="2"/>
              <a:buChar char="v"/>
            </a:pPr>
            <a:r>
              <a:rPr lang="en-US" sz="1800" b="1" dirty="0"/>
              <a:t>Close</a:t>
            </a:r>
            <a:endParaRPr lang="en-US" sz="1600" b="1" dirty="0"/>
          </a:p>
          <a:p>
            <a:pPr lvl="1">
              <a:buFont typeface="Wingdings" panose="05000000000000000000" pitchFamily="2" charset="2"/>
              <a:buChar char="v"/>
            </a:pPr>
            <a:r>
              <a:rPr lang="en-US" sz="1600" dirty="0"/>
              <a:t>Scored below the target but close to the ready category</a:t>
            </a:r>
          </a:p>
          <a:p>
            <a:pPr>
              <a:buFont typeface="Wingdings" panose="05000000000000000000" pitchFamily="2" charset="2"/>
              <a:buChar char="v"/>
            </a:pPr>
            <a:r>
              <a:rPr lang="en-US" sz="1800" b="1" dirty="0"/>
              <a:t>In need of support</a:t>
            </a:r>
          </a:p>
          <a:p>
            <a:pPr lvl="1">
              <a:buFont typeface="Wingdings" panose="05000000000000000000" pitchFamily="2" charset="2"/>
              <a:buChar char="v"/>
            </a:pPr>
            <a:r>
              <a:rPr lang="en-US" sz="1600" dirty="0"/>
              <a:t>Scored substantially below the readiness indicator </a:t>
            </a:r>
          </a:p>
        </p:txBody>
      </p:sp>
    </p:spTree>
    <p:extLst>
      <p:ext uri="{BB962C8B-B14F-4D97-AF65-F5344CB8AC3E}">
        <p14:creationId xmlns:p14="http://schemas.microsoft.com/office/powerpoint/2010/main" val="978645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4E14-A8E8-735B-F692-9A11943563BF}"/>
              </a:ext>
            </a:extLst>
          </p:cNvPr>
          <p:cNvSpPr>
            <a:spLocks noGrp="1"/>
          </p:cNvSpPr>
          <p:nvPr>
            <p:ph type="title"/>
          </p:nvPr>
        </p:nvSpPr>
        <p:spPr>
          <a:xfrm>
            <a:off x="1030628" y="325278"/>
            <a:ext cx="7082739" cy="492443"/>
          </a:xfrm>
        </p:spPr>
        <p:txBody>
          <a:bodyPr anchor="ctr">
            <a:normAutofit/>
          </a:bodyPr>
          <a:lstStyle/>
          <a:p>
            <a:r>
              <a:rPr lang="en-US" sz="3000" dirty="0"/>
              <a:t>ACT Aspire Readiness Benchmarks by grade</a:t>
            </a:r>
          </a:p>
        </p:txBody>
      </p:sp>
      <p:pic>
        <p:nvPicPr>
          <p:cNvPr id="5" name="Content Placeholder 4">
            <a:extLst>
              <a:ext uri="{FF2B5EF4-FFF2-40B4-BE49-F238E27FC236}">
                <a16:creationId xmlns:a16="http://schemas.microsoft.com/office/drawing/2014/main" id="{36FC8F14-5D25-D93D-6A63-6AB3A8A6AF51}"/>
              </a:ext>
            </a:extLst>
          </p:cNvPr>
          <p:cNvPicPr>
            <a:picLocks noGrp="1" noChangeAspect="1"/>
          </p:cNvPicPr>
          <p:nvPr>
            <p:ph sz="half" idx="2"/>
          </p:nvPr>
        </p:nvPicPr>
        <p:blipFill>
          <a:blip r:embed="rId2"/>
          <a:stretch>
            <a:fillRect/>
          </a:stretch>
        </p:blipFill>
        <p:spPr>
          <a:xfrm>
            <a:off x="152400" y="729668"/>
            <a:ext cx="4876800" cy="5061532"/>
          </a:xfrm>
          <a:noFill/>
        </p:spPr>
      </p:pic>
      <p:sp>
        <p:nvSpPr>
          <p:cNvPr id="10" name="Content Placeholder 3">
            <a:extLst>
              <a:ext uri="{FF2B5EF4-FFF2-40B4-BE49-F238E27FC236}">
                <a16:creationId xmlns:a16="http://schemas.microsoft.com/office/drawing/2014/main" id="{717E7CD0-B8A2-BE07-2571-3DE153A6FAAB}"/>
              </a:ext>
            </a:extLst>
          </p:cNvPr>
          <p:cNvSpPr>
            <a:spLocks noGrp="1"/>
          </p:cNvSpPr>
          <p:nvPr>
            <p:ph sz="half" idx="3"/>
          </p:nvPr>
        </p:nvSpPr>
        <p:spPr>
          <a:xfrm>
            <a:off x="5029200" y="1066800"/>
            <a:ext cx="4114800" cy="5091137"/>
          </a:xfrm>
        </p:spPr>
        <p:txBody>
          <a:bodyPr/>
          <a:lstStyle/>
          <a:p>
            <a:endParaRPr lang="en-US" dirty="0"/>
          </a:p>
          <a:p>
            <a:endParaRPr lang="en-US" dirty="0"/>
          </a:p>
          <a:p>
            <a:pPr marL="0" indent="0">
              <a:lnSpc>
                <a:spcPct val="200000"/>
              </a:lnSpc>
              <a:buNone/>
            </a:pPr>
            <a:r>
              <a:rPr lang="en-US" b="1" dirty="0"/>
              <a:t>The table shows data  for all grades and subjects.  Students who score at or above these benchmarks are on target for college readiness when they take the ACT test in grade 11. </a:t>
            </a:r>
          </a:p>
          <a:p>
            <a:pPr marL="0" indent="0">
              <a:lnSpc>
                <a:spcPct val="200000"/>
              </a:lnSpc>
              <a:buNone/>
            </a:pPr>
            <a:r>
              <a:rPr lang="en-US" b="1" dirty="0"/>
              <a:t>The readiness benchmarks are on the score reports. </a:t>
            </a:r>
          </a:p>
          <a:p>
            <a:pPr marL="0" indent="0">
              <a:lnSpc>
                <a:spcPct val="200000"/>
              </a:lnSpc>
              <a:buNone/>
            </a:pPr>
            <a:r>
              <a:rPr lang="en-US" b="1" dirty="0"/>
              <a:t>No readiness benchmarks for writing. </a:t>
            </a:r>
          </a:p>
          <a:p>
            <a:endParaRPr lang="en-US" dirty="0"/>
          </a:p>
        </p:txBody>
      </p:sp>
      <p:sp>
        <p:nvSpPr>
          <p:cNvPr id="9" name="Oval 8">
            <a:extLst>
              <a:ext uri="{FF2B5EF4-FFF2-40B4-BE49-F238E27FC236}">
                <a16:creationId xmlns:a16="http://schemas.microsoft.com/office/drawing/2014/main" id="{884039BC-B0CE-6B8D-05A0-254F1CFE3F4B}"/>
              </a:ext>
            </a:extLst>
          </p:cNvPr>
          <p:cNvSpPr/>
          <p:nvPr/>
        </p:nvSpPr>
        <p:spPr>
          <a:xfrm>
            <a:off x="533400" y="4800600"/>
            <a:ext cx="4495800" cy="609600"/>
          </a:xfrm>
          <a:prstGeom prst="ellipse">
            <a:avLst/>
          </a:prstGeom>
          <a:no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Slide Number Placeholder 2">
            <a:extLst>
              <a:ext uri="{FF2B5EF4-FFF2-40B4-BE49-F238E27FC236}">
                <a16:creationId xmlns:a16="http://schemas.microsoft.com/office/drawing/2014/main" id="{E7823E15-2C23-FBF5-3697-6E89ECA04207}"/>
              </a:ext>
            </a:extLst>
          </p:cNvPr>
          <p:cNvSpPr>
            <a:spLocks noGrp="1"/>
          </p:cNvSpPr>
          <p:nvPr>
            <p:ph type="sldNum" sz="quarter" idx="7"/>
          </p:nvPr>
        </p:nvSpPr>
        <p:spPr/>
        <p:txBody>
          <a:bodyPr/>
          <a:lstStyle/>
          <a:p>
            <a:pPr marL="115570">
              <a:lnSpc>
                <a:spcPct val="100000"/>
              </a:lnSpc>
            </a:pPr>
            <a:fld id="{81D60167-4931-47E6-BA6A-407CBD079E47}" type="slidenum">
              <a:rPr lang="en-US" smtClean="0"/>
              <a:t>11</a:t>
            </a:fld>
            <a:endParaRPr lang="en-US" dirty="0"/>
          </a:p>
        </p:txBody>
      </p:sp>
    </p:spTree>
    <p:extLst>
      <p:ext uri="{BB962C8B-B14F-4D97-AF65-F5344CB8AC3E}">
        <p14:creationId xmlns:p14="http://schemas.microsoft.com/office/powerpoint/2010/main" val="170379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A70-2A06-4FB0-BAA4-481F5D5CADF9}"/>
              </a:ext>
            </a:extLst>
          </p:cNvPr>
          <p:cNvSpPr>
            <a:spLocks noGrp="1"/>
          </p:cNvSpPr>
          <p:nvPr>
            <p:ph type="title"/>
          </p:nvPr>
        </p:nvSpPr>
        <p:spPr>
          <a:xfrm>
            <a:off x="2514600" y="0"/>
            <a:ext cx="6553200" cy="520652"/>
          </a:xfrm>
        </p:spPr>
        <p:txBody>
          <a:bodyPr>
            <a:normAutofit/>
          </a:bodyPr>
          <a:lstStyle/>
          <a:p>
            <a:r>
              <a:rPr lang="en-US" sz="2400" b="1" dirty="0"/>
              <a:t>ACT Aspire – INDIVIDUAL Student Report</a:t>
            </a:r>
          </a:p>
        </p:txBody>
      </p:sp>
      <p:sp>
        <p:nvSpPr>
          <p:cNvPr id="3" name="Text Placeholder 2">
            <a:extLst>
              <a:ext uri="{FF2B5EF4-FFF2-40B4-BE49-F238E27FC236}">
                <a16:creationId xmlns:a16="http://schemas.microsoft.com/office/drawing/2014/main" id="{F6FF35C5-23E6-4766-A57E-0CE59831F083}"/>
              </a:ext>
            </a:extLst>
          </p:cNvPr>
          <p:cNvSpPr>
            <a:spLocks noGrp="1"/>
          </p:cNvSpPr>
          <p:nvPr>
            <p:ph idx="1"/>
          </p:nvPr>
        </p:nvSpPr>
        <p:spPr/>
        <p:txBody>
          <a:bodyPr/>
          <a:lstStyle/>
          <a:p>
            <a:endParaRPr lang="en-US" dirty="0"/>
          </a:p>
        </p:txBody>
      </p:sp>
      <p:pic>
        <p:nvPicPr>
          <p:cNvPr id="5" name="Picture 4" descr="Screenshot of ACT Aspire Summative Student Report. Includes student information ACT Aspire Composite Score, subject scale score and readiness level.">
            <a:extLst>
              <a:ext uri="{FF2B5EF4-FFF2-40B4-BE49-F238E27FC236}">
                <a16:creationId xmlns:a16="http://schemas.microsoft.com/office/drawing/2014/main" id="{85BE86EF-AD48-46F4-905A-CCC82ED92CBC}"/>
              </a:ext>
            </a:extLst>
          </p:cNvPr>
          <p:cNvPicPr>
            <a:picLocks noChangeAspect="1"/>
          </p:cNvPicPr>
          <p:nvPr/>
        </p:nvPicPr>
        <p:blipFill>
          <a:blip r:embed="rId2"/>
          <a:stretch>
            <a:fillRect/>
          </a:stretch>
        </p:blipFill>
        <p:spPr>
          <a:xfrm>
            <a:off x="-2" y="533400"/>
            <a:ext cx="9144000" cy="6097080"/>
          </a:xfrm>
          <a:prstGeom prst="rect">
            <a:avLst/>
          </a:prstGeom>
        </p:spPr>
      </p:pic>
    </p:spTree>
    <p:extLst>
      <p:ext uri="{BB962C8B-B14F-4D97-AF65-F5344CB8AC3E}">
        <p14:creationId xmlns:p14="http://schemas.microsoft.com/office/powerpoint/2010/main" val="246079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C918-EEB3-4954-B812-37FA0E721D17}"/>
              </a:ext>
            </a:extLst>
          </p:cNvPr>
          <p:cNvSpPr>
            <a:spLocks noGrp="1"/>
          </p:cNvSpPr>
          <p:nvPr>
            <p:ph type="title"/>
          </p:nvPr>
        </p:nvSpPr>
        <p:spPr/>
        <p:txBody>
          <a:bodyPr>
            <a:normAutofit fontScale="90000"/>
          </a:bodyPr>
          <a:lstStyle/>
          <a:p>
            <a:r>
              <a:rPr lang="en-US" sz="3200" b="1" dirty="0"/>
              <a:t>ACT Aspire – Summative Student Report</a:t>
            </a:r>
            <a:endParaRPr lang="en-US" dirty="0"/>
          </a:p>
        </p:txBody>
      </p:sp>
      <p:sp>
        <p:nvSpPr>
          <p:cNvPr id="3" name="Text Placeholder 2">
            <a:extLst>
              <a:ext uri="{FF2B5EF4-FFF2-40B4-BE49-F238E27FC236}">
                <a16:creationId xmlns:a16="http://schemas.microsoft.com/office/drawing/2014/main" id="{B116480B-EEBE-4920-B5AE-367F6D200691}"/>
              </a:ext>
            </a:extLst>
          </p:cNvPr>
          <p:cNvSpPr>
            <a:spLocks noGrp="1"/>
          </p:cNvSpPr>
          <p:nvPr>
            <p:ph idx="1"/>
          </p:nvPr>
        </p:nvSpPr>
        <p:spPr>
          <a:xfrm>
            <a:off x="443780" y="643762"/>
            <a:ext cx="8261779" cy="4715638"/>
          </a:xfrm>
        </p:spPr>
        <p:txBody>
          <a:bodyPr/>
          <a:lstStyle/>
          <a:p>
            <a:endParaRPr lang="en-US" dirty="0"/>
          </a:p>
        </p:txBody>
      </p:sp>
      <p:pic>
        <p:nvPicPr>
          <p:cNvPr id="5" name="Picture 4" descr="Screenshot of ACT Aspire Summative Student Report. Provides Predictive PreACT Score, Progress toward Career Readiness, Progress with Text Complexity and National Percentile Rank.">
            <a:extLst>
              <a:ext uri="{FF2B5EF4-FFF2-40B4-BE49-F238E27FC236}">
                <a16:creationId xmlns:a16="http://schemas.microsoft.com/office/drawing/2014/main" id="{975DF46E-4BD1-47DA-BC18-B78F55195168}"/>
              </a:ext>
            </a:extLst>
          </p:cNvPr>
          <p:cNvPicPr>
            <a:picLocks noChangeAspect="1"/>
          </p:cNvPicPr>
          <p:nvPr/>
        </p:nvPicPr>
        <p:blipFill>
          <a:blip r:embed="rId2"/>
          <a:stretch>
            <a:fillRect/>
          </a:stretch>
        </p:blipFill>
        <p:spPr>
          <a:xfrm>
            <a:off x="0" y="643762"/>
            <a:ext cx="9144000" cy="5090596"/>
          </a:xfrm>
          <a:prstGeom prst="rect">
            <a:avLst/>
          </a:prstGeom>
        </p:spPr>
      </p:pic>
      <p:sp>
        <p:nvSpPr>
          <p:cNvPr id="4" name="Title 1">
            <a:extLst>
              <a:ext uri="{FF2B5EF4-FFF2-40B4-BE49-F238E27FC236}">
                <a16:creationId xmlns:a16="http://schemas.microsoft.com/office/drawing/2014/main" id="{70195A97-0E65-003B-B7EA-76A759D388C4}"/>
              </a:ext>
            </a:extLst>
          </p:cNvPr>
          <p:cNvSpPr txBox="1">
            <a:spLocks/>
          </p:cNvSpPr>
          <p:nvPr/>
        </p:nvSpPr>
        <p:spPr>
          <a:xfrm>
            <a:off x="2514600" y="0"/>
            <a:ext cx="6553200" cy="52065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100" kern="1200" cap="all" spc="-38" baseline="0">
                <a:solidFill>
                  <a:srgbClr val="012169"/>
                </a:solidFill>
                <a:latin typeface="+mj-lt"/>
                <a:ea typeface="+mj-ea"/>
                <a:cs typeface="+mj-cs"/>
              </a:defRPr>
            </a:lvl1pPr>
          </a:lstStyle>
          <a:p>
            <a:r>
              <a:rPr lang="en-US" sz="2400" b="1" dirty="0"/>
              <a:t>ACT Aspire – INDIVIDUAL Student Report</a:t>
            </a:r>
          </a:p>
        </p:txBody>
      </p:sp>
    </p:spTree>
    <p:extLst>
      <p:ext uri="{BB962C8B-B14F-4D97-AF65-F5344CB8AC3E}">
        <p14:creationId xmlns:p14="http://schemas.microsoft.com/office/powerpoint/2010/main" val="42067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AC28-BE77-4753-BA29-0EC61339D266}"/>
              </a:ext>
            </a:extLst>
          </p:cNvPr>
          <p:cNvSpPr>
            <a:spLocks noGrp="1"/>
          </p:cNvSpPr>
          <p:nvPr>
            <p:ph type="title"/>
          </p:nvPr>
        </p:nvSpPr>
        <p:spPr>
          <a:xfrm>
            <a:off x="2514600" y="151319"/>
            <a:ext cx="6553199" cy="534481"/>
          </a:xfrm>
        </p:spPr>
        <p:txBody>
          <a:bodyPr>
            <a:normAutofit fontScale="90000"/>
          </a:bodyPr>
          <a:lstStyle/>
          <a:p>
            <a:r>
              <a:rPr lang="en-US" sz="3200" dirty="0"/>
              <a:t> Aspire ISR-Reporting Categories</a:t>
            </a:r>
            <a:endParaRPr lang="en-US" dirty="0"/>
          </a:p>
        </p:txBody>
      </p:sp>
      <p:sp>
        <p:nvSpPr>
          <p:cNvPr id="3" name="Text Placeholder 2">
            <a:extLst>
              <a:ext uri="{FF2B5EF4-FFF2-40B4-BE49-F238E27FC236}">
                <a16:creationId xmlns:a16="http://schemas.microsoft.com/office/drawing/2014/main" id="{D06B6F28-24DB-44BE-822F-56F9ECB97B3B}"/>
              </a:ext>
            </a:extLst>
          </p:cNvPr>
          <p:cNvSpPr>
            <a:spLocks noGrp="1"/>
          </p:cNvSpPr>
          <p:nvPr>
            <p:ph idx="1"/>
          </p:nvPr>
        </p:nvSpPr>
        <p:spPr/>
        <p:txBody>
          <a:bodyPr/>
          <a:lstStyle/>
          <a:p>
            <a:endParaRPr lang="en-US" dirty="0"/>
          </a:p>
        </p:txBody>
      </p:sp>
      <p:pic>
        <p:nvPicPr>
          <p:cNvPr id="5" name="Picture 4" descr="Screenshot of ACT Aspire Individual Student Report Page 2. Provides detailed ACT Aspire Results - by reporting category for English, Reading, Writing, Science and Math.">
            <a:extLst>
              <a:ext uri="{FF2B5EF4-FFF2-40B4-BE49-F238E27FC236}">
                <a16:creationId xmlns:a16="http://schemas.microsoft.com/office/drawing/2014/main" id="{450AE011-4835-4728-81FE-6548FFBF9002}"/>
              </a:ext>
            </a:extLst>
          </p:cNvPr>
          <p:cNvPicPr>
            <a:picLocks noChangeAspect="1"/>
          </p:cNvPicPr>
          <p:nvPr/>
        </p:nvPicPr>
        <p:blipFill>
          <a:blip r:embed="rId2"/>
          <a:stretch>
            <a:fillRect/>
          </a:stretch>
        </p:blipFill>
        <p:spPr>
          <a:xfrm>
            <a:off x="0" y="643762"/>
            <a:ext cx="9144000" cy="5181495"/>
          </a:xfrm>
          <a:prstGeom prst="rect">
            <a:avLst/>
          </a:prstGeom>
        </p:spPr>
      </p:pic>
    </p:spTree>
    <p:extLst>
      <p:ext uri="{BB962C8B-B14F-4D97-AF65-F5344CB8AC3E}">
        <p14:creationId xmlns:p14="http://schemas.microsoft.com/office/powerpoint/2010/main" val="416816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620B-52D1-4721-834A-5FFAA9CC5C27}"/>
              </a:ext>
            </a:extLst>
          </p:cNvPr>
          <p:cNvSpPr>
            <a:spLocks noGrp="1"/>
          </p:cNvSpPr>
          <p:nvPr>
            <p:ph type="title"/>
          </p:nvPr>
        </p:nvSpPr>
        <p:spPr>
          <a:xfrm>
            <a:off x="2438400" y="151319"/>
            <a:ext cx="5217769" cy="430887"/>
          </a:xfrm>
        </p:spPr>
        <p:txBody>
          <a:bodyPr>
            <a:normAutofit fontScale="90000"/>
          </a:bodyPr>
          <a:lstStyle/>
          <a:p>
            <a:r>
              <a:rPr lang="en-US" sz="2800" dirty="0"/>
              <a:t>ASPIRE –ISR Details</a:t>
            </a:r>
          </a:p>
        </p:txBody>
      </p:sp>
      <p:sp>
        <p:nvSpPr>
          <p:cNvPr id="3" name="Text Placeholder 2">
            <a:extLst>
              <a:ext uri="{FF2B5EF4-FFF2-40B4-BE49-F238E27FC236}">
                <a16:creationId xmlns:a16="http://schemas.microsoft.com/office/drawing/2014/main" id="{91828377-F72E-4917-9F8D-7BD89672F00F}"/>
              </a:ext>
            </a:extLst>
          </p:cNvPr>
          <p:cNvSpPr>
            <a:spLocks noGrp="1"/>
          </p:cNvSpPr>
          <p:nvPr>
            <p:ph idx="1"/>
          </p:nvPr>
        </p:nvSpPr>
        <p:spPr>
          <a:xfrm>
            <a:off x="443780" y="609600"/>
            <a:ext cx="8261779" cy="4749800"/>
          </a:xfrm>
        </p:spPr>
        <p:txBody>
          <a:bodyPr/>
          <a:lstStyle/>
          <a:p>
            <a:endParaRPr lang="en-US" dirty="0"/>
          </a:p>
        </p:txBody>
      </p:sp>
      <p:pic>
        <p:nvPicPr>
          <p:cNvPr id="5" name="Picture 4" descr="Screenshot for ACT Aspire Individual Student Report Page 2. Includes Improvement Ideas for English, Reading Writing, Science and Math.">
            <a:extLst>
              <a:ext uri="{FF2B5EF4-FFF2-40B4-BE49-F238E27FC236}">
                <a16:creationId xmlns:a16="http://schemas.microsoft.com/office/drawing/2014/main" id="{BF409058-CA69-4776-8CF8-1044736AE7B7}"/>
              </a:ext>
            </a:extLst>
          </p:cNvPr>
          <p:cNvPicPr>
            <a:picLocks noChangeAspect="1"/>
          </p:cNvPicPr>
          <p:nvPr/>
        </p:nvPicPr>
        <p:blipFill>
          <a:blip r:embed="rId2"/>
          <a:stretch>
            <a:fillRect/>
          </a:stretch>
        </p:blipFill>
        <p:spPr>
          <a:xfrm>
            <a:off x="0" y="609600"/>
            <a:ext cx="9144000" cy="6097081"/>
          </a:xfrm>
          <a:prstGeom prst="rect">
            <a:avLst/>
          </a:prstGeom>
        </p:spPr>
      </p:pic>
    </p:spTree>
    <p:extLst>
      <p:ext uri="{BB962C8B-B14F-4D97-AF65-F5344CB8AC3E}">
        <p14:creationId xmlns:p14="http://schemas.microsoft.com/office/powerpoint/2010/main" val="63657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2C72-5E39-4ECF-9D01-7736B2C22A80}"/>
              </a:ext>
            </a:extLst>
          </p:cNvPr>
          <p:cNvSpPr>
            <a:spLocks noGrp="1"/>
          </p:cNvSpPr>
          <p:nvPr>
            <p:ph type="title"/>
          </p:nvPr>
        </p:nvSpPr>
        <p:spPr/>
        <p:txBody>
          <a:bodyPr/>
          <a:lstStyle/>
          <a:p>
            <a:r>
              <a:rPr lang="en-US" dirty="0"/>
              <a:t>ACT Aspire ISR – 1 page</a:t>
            </a:r>
          </a:p>
        </p:txBody>
      </p:sp>
      <p:sp>
        <p:nvSpPr>
          <p:cNvPr id="3" name="Text Placeholder 2">
            <a:extLst>
              <a:ext uri="{FF2B5EF4-FFF2-40B4-BE49-F238E27FC236}">
                <a16:creationId xmlns:a16="http://schemas.microsoft.com/office/drawing/2014/main" id="{14E2B52F-2CB1-44B6-BBBE-B76A87F45B57}"/>
              </a:ext>
            </a:extLst>
          </p:cNvPr>
          <p:cNvSpPr>
            <a:spLocks noGrp="1"/>
          </p:cNvSpPr>
          <p:nvPr>
            <p:ph idx="1"/>
          </p:nvPr>
        </p:nvSpPr>
        <p:spPr/>
        <p:txBody>
          <a:bodyPr/>
          <a:lstStyle/>
          <a:p>
            <a:endParaRPr lang="en-US" dirty="0"/>
          </a:p>
        </p:txBody>
      </p:sp>
      <p:pic>
        <p:nvPicPr>
          <p:cNvPr id="5" name="Picture 4" descr="Screenshot of ACT Aspire Individual Student Report Page 1- Main and Supplemental Scores.">
            <a:extLst>
              <a:ext uri="{FF2B5EF4-FFF2-40B4-BE49-F238E27FC236}">
                <a16:creationId xmlns:a16="http://schemas.microsoft.com/office/drawing/2014/main" id="{3E473757-C381-45F5-B1EF-698866F704AB}"/>
              </a:ext>
            </a:extLst>
          </p:cNvPr>
          <p:cNvPicPr>
            <a:picLocks noChangeAspect="1"/>
          </p:cNvPicPr>
          <p:nvPr/>
        </p:nvPicPr>
        <p:blipFill>
          <a:blip r:embed="rId2"/>
          <a:stretch>
            <a:fillRect/>
          </a:stretch>
        </p:blipFill>
        <p:spPr>
          <a:xfrm>
            <a:off x="76200" y="643763"/>
            <a:ext cx="8991600" cy="6138037"/>
          </a:xfrm>
          <a:prstGeom prst="rect">
            <a:avLst/>
          </a:prstGeom>
        </p:spPr>
      </p:pic>
    </p:spTree>
    <p:extLst>
      <p:ext uri="{BB962C8B-B14F-4D97-AF65-F5344CB8AC3E}">
        <p14:creationId xmlns:p14="http://schemas.microsoft.com/office/powerpoint/2010/main" val="142432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8EEE-403C-4008-8AB1-08951F013E07}"/>
              </a:ext>
            </a:extLst>
          </p:cNvPr>
          <p:cNvSpPr>
            <a:spLocks noGrp="1"/>
          </p:cNvSpPr>
          <p:nvPr>
            <p:ph type="title"/>
          </p:nvPr>
        </p:nvSpPr>
        <p:spPr/>
        <p:txBody>
          <a:bodyPr/>
          <a:lstStyle/>
          <a:p>
            <a:r>
              <a:rPr lang="en-US" dirty="0"/>
              <a:t>ASPIRE REpORTS</a:t>
            </a:r>
          </a:p>
        </p:txBody>
      </p:sp>
      <p:pic>
        <p:nvPicPr>
          <p:cNvPr id="5" name="Content Placeholder 4">
            <a:extLst>
              <a:ext uri="{FF2B5EF4-FFF2-40B4-BE49-F238E27FC236}">
                <a16:creationId xmlns:a16="http://schemas.microsoft.com/office/drawing/2014/main" id="{2140900D-DB07-D3B4-B147-FBC7A15F814C}"/>
              </a:ext>
            </a:extLst>
          </p:cNvPr>
          <p:cNvPicPr>
            <a:picLocks noGrp="1" noChangeAspect="1"/>
          </p:cNvPicPr>
          <p:nvPr>
            <p:ph idx="1"/>
          </p:nvPr>
        </p:nvPicPr>
        <p:blipFill>
          <a:blip r:embed="rId2"/>
          <a:stretch>
            <a:fillRect/>
          </a:stretch>
        </p:blipFill>
        <p:spPr>
          <a:xfrm>
            <a:off x="2218751" y="2108200"/>
            <a:ext cx="4750947" cy="3760788"/>
          </a:xfrm>
        </p:spPr>
      </p:pic>
    </p:spTree>
    <p:extLst>
      <p:ext uri="{BB962C8B-B14F-4D97-AF65-F5344CB8AC3E}">
        <p14:creationId xmlns:p14="http://schemas.microsoft.com/office/powerpoint/2010/main" val="190341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936F-A1CA-8C41-2084-B2E1A4FF76EB}"/>
              </a:ext>
            </a:extLst>
          </p:cNvPr>
          <p:cNvSpPr>
            <a:spLocks noGrp="1"/>
          </p:cNvSpPr>
          <p:nvPr>
            <p:ph type="title"/>
          </p:nvPr>
        </p:nvSpPr>
        <p:spPr/>
        <p:txBody>
          <a:bodyPr/>
          <a:lstStyle/>
          <a:p>
            <a:r>
              <a:rPr lang="en-US" dirty="0"/>
              <a:t>Skill Proficiency by DemOgraphic Math - exaMPle</a:t>
            </a:r>
          </a:p>
        </p:txBody>
      </p:sp>
      <p:pic>
        <p:nvPicPr>
          <p:cNvPr id="5" name="Content Placeholder 4">
            <a:extLst>
              <a:ext uri="{FF2B5EF4-FFF2-40B4-BE49-F238E27FC236}">
                <a16:creationId xmlns:a16="http://schemas.microsoft.com/office/drawing/2014/main" id="{9D11B5FE-862A-3BD5-3DCA-EFA2EAD3939B}"/>
              </a:ext>
            </a:extLst>
          </p:cNvPr>
          <p:cNvPicPr>
            <a:picLocks noGrp="1" noChangeAspect="1"/>
          </p:cNvPicPr>
          <p:nvPr>
            <p:ph idx="1"/>
          </p:nvPr>
        </p:nvPicPr>
        <p:blipFill>
          <a:blip r:embed="rId2"/>
          <a:stretch>
            <a:fillRect/>
          </a:stretch>
        </p:blipFill>
        <p:spPr>
          <a:xfrm>
            <a:off x="822325" y="2698348"/>
            <a:ext cx="7543800" cy="2580492"/>
          </a:xfrm>
        </p:spPr>
      </p:pic>
      <p:pic>
        <p:nvPicPr>
          <p:cNvPr id="7" name="Picture 6">
            <a:extLst>
              <a:ext uri="{FF2B5EF4-FFF2-40B4-BE49-F238E27FC236}">
                <a16:creationId xmlns:a16="http://schemas.microsoft.com/office/drawing/2014/main" id="{D3EDC60A-474D-02EE-22DA-22C9DFE214F2}"/>
              </a:ext>
            </a:extLst>
          </p:cNvPr>
          <p:cNvPicPr>
            <a:picLocks noChangeAspect="1"/>
          </p:cNvPicPr>
          <p:nvPr/>
        </p:nvPicPr>
        <p:blipFill>
          <a:blip r:embed="rId3"/>
          <a:stretch>
            <a:fillRect/>
          </a:stretch>
        </p:blipFill>
        <p:spPr>
          <a:xfrm>
            <a:off x="533400" y="1752600"/>
            <a:ext cx="3190875" cy="809625"/>
          </a:xfrm>
          <a:prstGeom prst="rect">
            <a:avLst/>
          </a:prstGeom>
        </p:spPr>
      </p:pic>
    </p:spTree>
    <p:extLst>
      <p:ext uri="{BB962C8B-B14F-4D97-AF65-F5344CB8AC3E}">
        <p14:creationId xmlns:p14="http://schemas.microsoft.com/office/powerpoint/2010/main" val="46327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D02B-0DEC-E47A-C47A-16441FDF3480}"/>
              </a:ext>
            </a:extLst>
          </p:cNvPr>
          <p:cNvSpPr>
            <a:spLocks noGrp="1"/>
          </p:cNvSpPr>
          <p:nvPr>
            <p:ph type="title"/>
          </p:nvPr>
        </p:nvSpPr>
        <p:spPr/>
        <p:txBody>
          <a:bodyPr/>
          <a:lstStyle/>
          <a:p>
            <a:r>
              <a:rPr lang="en-US" dirty="0"/>
              <a:t>ASPIRE 2022 – Subject ProfIciency by GRADE</a:t>
            </a:r>
          </a:p>
        </p:txBody>
      </p:sp>
      <p:pic>
        <p:nvPicPr>
          <p:cNvPr id="5" name="Content Placeholder 4">
            <a:extLst>
              <a:ext uri="{FF2B5EF4-FFF2-40B4-BE49-F238E27FC236}">
                <a16:creationId xmlns:a16="http://schemas.microsoft.com/office/drawing/2014/main" id="{67FA5B58-AF15-FDCA-3955-41D178A62CF4}"/>
              </a:ext>
            </a:extLst>
          </p:cNvPr>
          <p:cNvPicPr>
            <a:picLocks noGrp="1" noChangeAspect="1"/>
          </p:cNvPicPr>
          <p:nvPr>
            <p:ph idx="1"/>
          </p:nvPr>
        </p:nvPicPr>
        <p:blipFill>
          <a:blip r:embed="rId2"/>
          <a:stretch>
            <a:fillRect/>
          </a:stretch>
        </p:blipFill>
        <p:spPr>
          <a:xfrm>
            <a:off x="822960" y="2581326"/>
            <a:ext cx="7543800" cy="1457274"/>
          </a:xfrm>
        </p:spPr>
      </p:pic>
      <p:pic>
        <p:nvPicPr>
          <p:cNvPr id="7" name="Picture 6">
            <a:extLst>
              <a:ext uri="{FF2B5EF4-FFF2-40B4-BE49-F238E27FC236}">
                <a16:creationId xmlns:a16="http://schemas.microsoft.com/office/drawing/2014/main" id="{E6D857EF-1855-EF55-865D-A8BE9864B0A3}"/>
              </a:ext>
            </a:extLst>
          </p:cNvPr>
          <p:cNvPicPr>
            <a:picLocks noChangeAspect="1"/>
          </p:cNvPicPr>
          <p:nvPr/>
        </p:nvPicPr>
        <p:blipFill>
          <a:blip r:embed="rId3"/>
          <a:stretch>
            <a:fillRect/>
          </a:stretch>
        </p:blipFill>
        <p:spPr>
          <a:xfrm>
            <a:off x="2209800" y="4267200"/>
            <a:ext cx="5623831" cy="954143"/>
          </a:xfrm>
          <a:prstGeom prst="rect">
            <a:avLst/>
          </a:prstGeom>
        </p:spPr>
      </p:pic>
    </p:spTree>
    <p:extLst>
      <p:ext uri="{BB962C8B-B14F-4D97-AF65-F5344CB8AC3E}">
        <p14:creationId xmlns:p14="http://schemas.microsoft.com/office/powerpoint/2010/main" val="124575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CD3C-2C59-8AE9-A166-C5146F1938A7}"/>
              </a:ext>
            </a:extLst>
          </p:cNvPr>
          <p:cNvSpPr>
            <a:spLocks noGrp="1"/>
          </p:cNvSpPr>
          <p:nvPr>
            <p:ph type="title"/>
          </p:nvPr>
        </p:nvSpPr>
        <p:spPr>
          <a:xfrm>
            <a:off x="457200" y="942871"/>
            <a:ext cx="7909560" cy="587584"/>
          </a:xfrm>
        </p:spPr>
        <p:txBody>
          <a:bodyPr>
            <a:normAutofit fontScale="90000"/>
          </a:bodyPr>
          <a:lstStyle/>
          <a:p>
            <a:r>
              <a:rPr lang="en-US" b="0" i="0" u="none" strike="noStrike" dirty="0">
                <a:solidFill>
                  <a:srgbClr val="012069"/>
                </a:solidFill>
                <a:effectLst/>
                <a:latin typeface="Franklin Gothic Medium" panose="020B0603020102020204" pitchFamily="34" charset="0"/>
              </a:rPr>
              <a:t>Welcome to Webinar #2: ACT and ACT ASpire – Interpreting reports</a:t>
            </a:r>
            <a:endParaRPr lang="en-US" dirty="0"/>
          </a:p>
        </p:txBody>
      </p:sp>
      <p:sp>
        <p:nvSpPr>
          <p:cNvPr id="3" name="Content Placeholder 2">
            <a:extLst>
              <a:ext uri="{FF2B5EF4-FFF2-40B4-BE49-F238E27FC236}">
                <a16:creationId xmlns:a16="http://schemas.microsoft.com/office/drawing/2014/main" id="{7CE3A977-9D99-D310-9A76-74B388FE6A5F}"/>
              </a:ext>
            </a:extLst>
          </p:cNvPr>
          <p:cNvSpPr>
            <a:spLocks noGrp="1"/>
          </p:cNvSpPr>
          <p:nvPr>
            <p:ph idx="1"/>
          </p:nvPr>
        </p:nvSpPr>
        <p:spPr/>
        <p:txBody>
          <a:bodyPr>
            <a:normAutofit lnSpcReduction="10000"/>
          </a:bodyPr>
          <a:lstStyle/>
          <a:p>
            <a:pPr marL="0" indent="0" fontAlgn="base">
              <a:buNone/>
            </a:pPr>
            <a:r>
              <a:rPr lang="en-US" b="1" dirty="0"/>
              <a:t>This is the second webinar session in this series for the 2022-2023 school year</a:t>
            </a:r>
          </a:p>
          <a:p>
            <a:pPr algn="l" rtl="0" fontAlgn="base"/>
            <a:endParaRPr lang="en-US" dirty="0"/>
          </a:p>
          <a:p>
            <a:pPr marL="0" indent="0" fontAlgn="base">
              <a:buNone/>
            </a:pPr>
            <a:r>
              <a:rPr lang="en-US" dirty="0"/>
              <a:t>This webinar will be recorded and posted on the ADE Assessments webpage. ​</a:t>
            </a:r>
            <a:r>
              <a:rPr lang="en-US" sz="1600" dirty="0">
                <a:solidFill>
                  <a:srgbClr val="0070C0"/>
                </a:solidFill>
                <a:hlinkClick r:id="rId2">
                  <a:extLst>
                    <a:ext uri="{A12FA001-AC4F-418D-AE19-62706E023703}">
                      <ahyp:hlinkClr xmlns:ahyp="http://schemas.microsoft.com/office/drawing/2018/hyperlinkcolor" val="tx"/>
                    </a:ext>
                  </a:extLst>
                </a:hlinkClick>
              </a:rPr>
              <a:t>https://www.azed.gov/assessment</a:t>
            </a:r>
            <a:r>
              <a:rPr lang="en-US" sz="1600" dirty="0">
                <a:solidFill>
                  <a:srgbClr val="0070C0"/>
                </a:solidFill>
              </a:rPr>
              <a:t>.</a:t>
            </a:r>
          </a:p>
          <a:p>
            <a:pPr algn="l" rtl="0" fontAlgn="base"/>
            <a:endParaRPr lang="en-US" dirty="0"/>
          </a:p>
          <a:p>
            <a:pPr marL="0" indent="0" algn="l" rtl="0" fontAlgn="base">
              <a:buNone/>
            </a:pPr>
            <a:r>
              <a:rPr lang="en-US" dirty="0"/>
              <a:t>Please enter your First and Last Name in the Chat for tracking purposes for the live event.​</a:t>
            </a:r>
          </a:p>
          <a:p>
            <a:pPr algn="l" rtl="0" fontAlgn="base"/>
            <a:r>
              <a:rPr lang="en-US" dirty="0"/>
              <a:t>​</a:t>
            </a:r>
          </a:p>
          <a:p>
            <a:pPr marL="0" indent="0" algn="l" rtl="0" fontAlgn="base">
              <a:buNone/>
            </a:pPr>
            <a:r>
              <a:rPr lang="en-US" dirty="0"/>
              <a:t>We will also be capturing the chat questions. If there are questions that were frequently asked or need further clarification, ADE will compile and create an FAQ which will then be posted on our website. The FAQ will only include those questions that are relevant to the webinar topic. ADE will follow up with any other questions via email.</a:t>
            </a:r>
          </a:p>
          <a:p>
            <a:endParaRPr lang="en-US" dirty="0"/>
          </a:p>
        </p:txBody>
      </p:sp>
    </p:spTree>
    <p:extLst>
      <p:ext uri="{BB962C8B-B14F-4D97-AF65-F5344CB8AC3E}">
        <p14:creationId xmlns:p14="http://schemas.microsoft.com/office/powerpoint/2010/main" val="288320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A91E-0AB1-F8FA-57FE-44637D9CFC26}"/>
              </a:ext>
            </a:extLst>
          </p:cNvPr>
          <p:cNvSpPr>
            <a:spLocks noGrp="1"/>
          </p:cNvSpPr>
          <p:nvPr>
            <p:ph type="title"/>
          </p:nvPr>
        </p:nvSpPr>
        <p:spPr/>
        <p:txBody>
          <a:bodyPr/>
          <a:lstStyle/>
          <a:p>
            <a:r>
              <a:rPr lang="en-US" dirty="0"/>
              <a:t>ASPIRE Reports – Supplemental Scores Summative</a:t>
            </a:r>
          </a:p>
        </p:txBody>
      </p:sp>
      <p:pic>
        <p:nvPicPr>
          <p:cNvPr id="5" name="Content Placeholder 4">
            <a:extLst>
              <a:ext uri="{FF2B5EF4-FFF2-40B4-BE49-F238E27FC236}">
                <a16:creationId xmlns:a16="http://schemas.microsoft.com/office/drawing/2014/main" id="{AD76A33E-ED11-8B0D-D060-009AEDDCC145}"/>
              </a:ext>
            </a:extLst>
          </p:cNvPr>
          <p:cNvPicPr>
            <a:picLocks noGrp="1" noChangeAspect="1"/>
          </p:cNvPicPr>
          <p:nvPr>
            <p:ph idx="1"/>
          </p:nvPr>
        </p:nvPicPr>
        <p:blipFill>
          <a:blip r:embed="rId2"/>
          <a:stretch>
            <a:fillRect/>
          </a:stretch>
        </p:blipFill>
        <p:spPr>
          <a:xfrm>
            <a:off x="822325" y="2304286"/>
            <a:ext cx="7543800" cy="3368615"/>
          </a:xfrm>
        </p:spPr>
      </p:pic>
    </p:spTree>
    <p:extLst>
      <p:ext uri="{BB962C8B-B14F-4D97-AF65-F5344CB8AC3E}">
        <p14:creationId xmlns:p14="http://schemas.microsoft.com/office/powerpoint/2010/main" val="358418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F922-CD3F-D7D9-781F-73B25D621470}"/>
              </a:ext>
            </a:extLst>
          </p:cNvPr>
          <p:cNvSpPr>
            <a:spLocks noGrp="1"/>
          </p:cNvSpPr>
          <p:nvPr>
            <p:ph type="title"/>
          </p:nvPr>
        </p:nvSpPr>
        <p:spPr/>
        <p:txBody>
          <a:bodyPr/>
          <a:lstStyle/>
          <a:p>
            <a:r>
              <a:rPr lang="en-US" dirty="0"/>
              <a:t>ASPIRE Reports – Supplemental Scores Summative</a:t>
            </a:r>
          </a:p>
        </p:txBody>
      </p:sp>
      <p:pic>
        <p:nvPicPr>
          <p:cNvPr id="5" name="Content Placeholder 4">
            <a:extLst>
              <a:ext uri="{FF2B5EF4-FFF2-40B4-BE49-F238E27FC236}">
                <a16:creationId xmlns:a16="http://schemas.microsoft.com/office/drawing/2014/main" id="{B784089F-54A5-770D-7BDC-E5ACEF1113D1}"/>
              </a:ext>
            </a:extLst>
          </p:cNvPr>
          <p:cNvPicPr>
            <a:picLocks noGrp="1" noChangeAspect="1"/>
          </p:cNvPicPr>
          <p:nvPr>
            <p:ph idx="1"/>
          </p:nvPr>
        </p:nvPicPr>
        <p:blipFill>
          <a:blip r:embed="rId2"/>
          <a:stretch>
            <a:fillRect/>
          </a:stretch>
        </p:blipFill>
        <p:spPr>
          <a:xfrm>
            <a:off x="822325" y="2879527"/>
            <a:ext cx="7543800" cy="2218134"/>
          </a:xfrm>
        </p:spPr>
      </p:pic>
    </p:spTree>
    <p:extLst>
      <p:ext uri="{BB962C8B-B14F-4D97-AF65-F5344CB8AC3E}">
        <p14:creationId xmlns:p14="http://schemas.microsoft.com/office/powerpoint/2010/main" val="1972101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A5EE-3788-1AFB-A8E3-664CBB26997B}"/>
              </a:ext>
            </a:extLst>
          </p:cNvPr>
          <p:cNvSpPr>
            <a:spLocks noGrp="1"/>
          </p:cNvSpPr>
          <p:nvPr>
            <p:ph type="title"/>
          </p:nvPr>
        </p:nvSpPr>
        <p:spPr/>
        <p:txBody>
          <a:bodyPr/>
          <a:lstStyle/>
          <a:p>
            <a:r>
              <a:rPr lang="en-US" dirty="0"/>
              <a:t>Current Progress summative</a:t>
            </a:r>
          </a:p>
        </p:txBody>
      </p:sp>
      <p:pic>
        <p:nvPicPr>
          <p:cNvPr id="5" name="Content Placeholder 4">
            <a:extLst>
              <a:ext uri="{FF2B5EF4-FFF2-40B4-BE49-F238E27FC236}">
                <a16:creationId xmlns:a16="http://schemas.microsoft.com/office/drawing/2014/main" id="{0DD1AEEC-5F73-6F72-0A3D-3AC2DE9AF6CA}"/>
              </a:ext>
            </a:extLst>
          </p:cNvPr>
          <p:cNvPicPr>
            <a:picLocks noGrp="1" noChangeAspect="1"/>
          </p:cNvPicPr>
          <p:nvPr>
            <p:ph idx="1"/>
          </p:nvPr>
        </p:nvPicPr>
        <p:blipFill>
          <a:blip r:embed="rId2"/>
          <a:stretch>
            <a:fillRect/>
          </a:stretch>
        </p:blipFill>
        <p:spPr>
          <a:xfrm>
            <a:off x="822325" y="2276773"/>
            <a:ext cx="7543800" cy="3423642"/>
          </a:xfrm>
        </p:spPr>
      </p:pic>
    </p:spTree>
    <p:extLst>
      <p:ext uri="{BB962C8B-B14F-4D97-AF65-F5344CB8AC3E}">
        <p14:creationId xmlns:p14="http://schemas.microsoft.com/office/powerpoint/2010/main" val="333030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6F9A-63EF-8C4F-E28B-3ED0BC4BBBFA}"/>
              </a:ext>
            </a:extLst>
          </p:cNvPr>
          <p:cNvSpPr>
            <a:spLocks noGrp="1"/>
          </p:cNvSpPr>
          <p:nvPr>
            <p:ph type="title"/>
          </p:nvPr>
        </p:nvSpPr>
        <p:spPr/>
        <p:txBody>
          <a:bodyPr/>
          <a:lstStyle/>
          <a:p>
            <a:r>
              <a:rPr lang="en-US" dirty="0"/>
              <a:t>Current Progress Summative</a:t>
            </a:r>
          </a:p>
        </p:txBody>
      </p:sp>
      <p:pic>
        <p:nvPicPr>
          <p:cNvPr id="5" name="Content Placeholder 4">
            <a:extLst>
              <a:ext uri="{FF2B5EF4-FFF2-40B4-BE49-F238E27FC236}">
                <a16:creationId xmlns:a16="http://schemas.microsoft.com/office/drawing/2014/main" id="{FC4A67D3-45F4-0942-D42A-75F044468FB8}"/>
              </a:ext>
            </a:extLst>
          </p:cNvPr>
          <p:cNvPicPr>
            <a:picLocks noGrp="1" noChangeAspect="1"/>
          </p:cNvPicPr>
          <p:nvPr>
            <p:ph idx="1"/>
          </p:nvPr>
        </p:nvPicPr>
        <p:blipFill>
          <a:blip r:embed="rId2"/>
          <a:stretch>
            <a:fillRect/>
          </a:stretch>
        </p:blipFill>
        <p:spPr>
          <a:xfrm>
            <a:off x="685800" y="2133600"/>
            <a:ext cx="7680325" cy="3733799"/>
          </a:xfrm>
        </p:spPr>
      </p:pic>
    </p:spTree>
    <p:extLst>
      <p:ext uri="{BB962C8B-B14F-4D97-AF65-F5344CB8AC3E}">
        <p14:creationId xmlns:p14="http://schemas.microsoft.com/office/powerpoint/2010/main" val="28307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2FC9-958F-C24F-5D8D-54997FB872AE}"/>
              </a:ext>
            </a:extLst>
          </p:cNvPr>
          <p:cNvSpPr>
            <a:spLocks noGrp="1"/>
          </p:cNvSpPr>
          <p:nvPr>
            <p:ph type="title"/>
          </p:nvPr>
        </p:nvSpPr>
        <p:spPr/>
        <p:txBody>
          <a:bodyPr/>
          <a:lstStyle/>
          <a:p>
            <a:r>
              <a:rPr lang="en-US" dirty="0"/>
              <a:t>ACT ReadINESS BeNcHMARKS</a:t>
            </a:r>
          </a:p>
        </p:txBody>
      </p:sp>
      <p:sp>
        <p:nvSpPr>
          <p:cNvPr id="3" name="Content Placeholder 2">
            <a:extLst>
              <a:ext uri="{FF2B5EF4-FFF2-40B4-BE49-F238E27FC236}">
                <a16:creationId xmlns:a16="http://schemas.microsoft.com/office/drawing/2014/main" id="{63F502BC-6DEA-ADAB-1AE7-3EF48EE551A8}"/>
              </a:ext>
            </a:extLst>
          </p:cNvPr>
          <p:cNvSpPr>
            <a:spLocks noGrp="1"/>
          </p:cNvSpPr>
          <p:nvPr>
            <p:ph idx="1"/>
          </p:nvPr>
        </p:nvSpPr>
        <p:spPr>
          <a:xfrm>
            <a:off x="822960" y="1905000"/>
            <a:ext cx="7543800" cy="4191000"/>
          </a:xfrm>
        </p:spPr>
        <p:txBody>
          <a:bodyPr>
            <a:normAutofit/>
          </a:bodyPr>
          <a:lstStyle/>
          <a:p>
            <a:pPr lvl="1">
              <a:lnSpc>
                <a:spcPct val="150000"/>
              </a:lnSpc>
              <a:buSzPct val="121000"/>
              <a:buFont typeface="Wingdings" panose="05000000000000000000" pitchFamily="2" charset="2"/>
              <a:buChar char="v"/>
            </a:pPr>
            <a:r>
              <a:rPr lang="en-US" sz="1600" b="0" i="0" dirty="0">
                <a:solidFill>
                  <a:srgbClr val="042E60"/>
                </a:solidFill>
                <a:effectLst/>
                <a:latin typeface="Helvetica" panose="020B0604020202020204" pitchFamily="34" charset="0"/>
              </a:rPr>
              <a:t>The Benchmarks are scores on the ACT subject-area tests that represent the level of achievement required for students. </a:t>
            </a:r>
          </a:p>
          <a:p>
            <a:pPr lvl="2">
              <a:lnSpc>
                <a:spcPct val="150000"/>
              </a:lnSpc>
              <a:buSzPct val="121000"/>
              <a:buFont typeface="Wingdings" panose="05000000000000000000" pitchFamily="2" charset="2"/>
              <a:buChar char="v"/>
            </a:pPr>
            <a:r>
              <a:rPr lang="en-US" sz="1400" dirty="0">
                <a:solidFill>
                  <a:srgbClr val="042E60"/>
                </a:solidFill>
                <a:latin typeface="Helvetica" panose="020B0604020202020204" pitchFamily="34" charset="0"/>
              </a:rPr>
              <a:t>T</a:t>
            </a:r>
            <a:r>
              <a:rPr lang="en-US" sz="1400" b="0" i="0" dirty="0">
                <a:solidFill>
                  <a:srgbClr val="042E60"/>
                </a:solidFill>
                <a:effectLst/>
                <a:latin typeface="Helvetica" panose="020B0604020202020204" pitchFamily="34" charset="0"/>
              </a:rPr>
              <a:t>o have a 50% chance of obtaining a B or higher or about a 75% chance of obtaining a C or higher in corresponding credit-bearing first-year college courses. </a:t>
            </a:r>
            <a:br>
              <a:rPr lang="en-US" sz="1400" b="0" i="0" dirty="0">
                <a:solidFill>
                  <a:srgbClr val="042E60"/>
                </a:solidFill>
                <a:effectLst/>
                <a:latin typeface="Helvetica" panose="020B0604020202020204" pitchFamily="34" charset="0"/>
              </a:rPr>
            </a:br>
            <a:endParaRPr lang="en-US" sz="1400" b="0" i="0" dirty="0">
              <a:solidFill>
                <a:srgbClr val="042E60"/>
              </a:solidFill>
              <a:effectLst/>
              <a:latin typeface="Helvetica" panose="020B0604020202020204" pitchFamily="34" charset="0"/>
            </a:endParaRPr>
          </a:p>
          <a:p>
            <a:pPr lvl="1">
              <a:lnSpc>
                <a:spcPct val="150000"/>
              </a:lnSpc>
              <a:buSzPct val="121000"/>
              <a:buFont typeface="Wingdings" panose="05000000000000000000" pitchFamily="2" charset="2"/>
              <a:buChar char="v"/>
            </a:pPr>
            <a:r>
              <a:rPr lang="en-US" sz="1600" b="0" i="0" dirty="0">
                <a:solidFill>
                  <a:srgbClr val="042E60"/>
                </a:solidFill>
                <a:effectLst/>
                <a:latin typeface="Helvetica" panose="020B0604020202020204" pitchFamily="34" charset="0"/>
              </a:rPr>
              <a:t>These college courses include English composition, college algebra, introductory social science courses, and biology. </a:t>
            </a:r>
            <a:br>
              <a:rPr lang="en-US" sz="1600" b="0" i="0" dirty="0">
                <a:solidFill>
                  <a:srgbClr val="042E60"/>
                </a:solidFill>
                <a:effectLst/>
                <a:latin typeface="Helvetica" panose="020B0604020202020204" pitchFamily="34" charset="0"/>
              </a:rPr>
            </a:br>
            <a:endParaRPr lang="en-US" sz="1600" b="0" i="0" dirty="0">
              <a:solidFill>
                <a:srgbClr val="042E60"/>
              </a:solidFill>
              <a:effectLst/>
              <a:latin typeface="Helvetica" panose="020B0604020202020204" pitchFamily="34" charset="0"/>
            </a:endParaRPr>
          </a:p>
          <a:p>
            <a:pPr lvl="1">
              <a:lnSpc>
                <a:spcPct val="150000"/>
              </a:lnSpc>
              <a:buSzPct val="121000"/>
              <a:buFont typeface="Wingdings" panose="05000000000000000000" pitchFamily="2" charset="2"/>
              <a:buChar char="v"/>
            </a:pPr>
            <a:r>
              <a:rPr lang="en-US" sz="1600" b="0" i="0" dirty="0">
                <a:solidFill>
                  <a:srgbClr val="042E60"/>
                </a:solidFill>
                <a:effectLst/>
                <a:latin typeface="Helvetica" panose="020B0604020202020204" pitchFamily="34" charset="0"/>
              </a:rPr>
              <a:t>Based on a sample of 214 institutions and more than 230,000 students from across the United States, the Benchmarks are median course placement values for these institutions and as such represent a typical set of expectations. </a:t>
            </a:r>
            <a:endParaRPr lang="en-US" sz="1600" dirty="0"/>
          </a:p>
        </p:txBody>
      </p:sp>
    </p:spTree>
    <p:extLst>
      <p:ext uri="{BB962C8B-B14F-4D97-AF65-F5344CB8AC3E}">
        <p14:creationId xmlns:p14="http://schemas.microsoft.com/office/powerpoint/2010/main" val="270328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B09A-479B-5D7E-476E-480399238870}"/>
              </a:ext>
            </a:extLst>
          </p:cNvPr>
          <p:cNvSpPr>
            <a:spLocks noGrp="1"/>
          </p:cNvSpPr>
          <p:nvPr>
            <p:ph type="title"/>
          </p:nvPr>
        </p:nvSpPr>
        <p:spPr/>
        <p:txBody>
          <a:bodyPr/>
          <a:lstStyle/>
          <a:p>
            <a:r>
              <a:rPr lang="en-US" dirty="0"/>
              <a:t>ACT BeNCHMARKS</a:t>
            </a:r>
          </a:p>
        </p:txBody>
      </p:sp>
      <p:pic>
        <p:nvPicPr>
          <p:cNvPr id="5" name="Content Placeholder 4">
            <a:extLst>
              <a:ext uri="{FF2B5EF4-FFF2-40B4-BE49-F238E27FC236}">
                <a16:creationId xmlns:a16="http://schemas.microsoft.com/office/drawing/2014/main" id="{3402EAC5-2810-9117-9835-A4176E05763F}"/>
              </a:ext>
            </a:extLst>
          </p:cNvPr>
          <p:cNvPicPr>
            <a:picLocks noGrp="1" noChangeAspect="1"/>
          </p:cNvPicPr>
          <p:nvPr>
            <p:ph idx="1"/>
          </p:nvPr>
        </p:nvPicPr>
        <p:blipFill>
          <a:blip r:embed="rId2"/>
          <a:stretch>
            <a:fillRect/>
          </a:stretch>
        </p:blipFill>
        <p:spPr>
          <a:xfrm>
            <a:off x="1069975" y="2057400"/>
            <a:ext cx="7048500" cy="3505200"/>
          </a:xfrm>
        </p:spPr>
      </p:pic>
    </p:spTree>
    <p:extLst>
      <p:ext uri="{BB962C8B-B14F-4D97-AF65-F5344CB8AC3E}">
        <p14:creationId xmlns:p14="http://schemas.microsoft.com/office/powerpoint/2010/main" val="105757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EAF9-EB08-B5B6-8AD8-ABF29D0ACEEC}"/>
              </a:ext>
            </a:extLst>
          </p:cNvPr>
          <p:cNvSpPr>
            <a:spLocks noGrp="1"/>
          </p:cNvSpPr>
          <p:nvPr>
            <p:ph type="title"/>
          </p:nvPr>
        </p:nvSpPr>
        <p:spPr/>
        <p:txBody>
          <a:bodyPr/>
          <a:lstStyle/>
          <a:p>
            <a:r>
              <a:rPr lang="en-US" dirty="0"/>
              <a:t>ACT Reporting CATEGORIES</a:t>
            </a:r>
          </a:p>
        </p:txBody>
      </p:sp>
      <p:pic>
        <p:nvPicPr>
          <p:cNvPr id="5" name="Content Placeholder 4">
            <a:extLst>
              <a:ext uri="{FF2B5EF4-FFF2-40B4-BE49-F238E27FC236}">
                <a16:creationId xmlns:a16="http://schemas.microsoft.com/office/drawing/2014/main" id="{8C4F3A9B-F705-853F-73D8-30CA85EEF1EB}"/>
              </a:ext>
            </a:extLst>
          </p:cNvPr>
          <p:cNvPicPr>
            <a:picLocks noGrp="1" noChangeAspect="1"/>
          </p:cNvPicPr>
          <p:nvPr>
            <p:ph idx="1"/>
          </p:nvPr>
        </p:nvPicPr>
        <p:blipFill>
          <a:blip r:embed="rId2"/>
          <a:stretch>
            <a:fillRect/>
          </a:stretch>
        </p:blipFill>
        <p:spPr>
          <a:xfrm>
            <a:off x="840524" y="1676400"/>
            <a:ext cx="7462951" cy="4648200"/>
          </a:xfrm>
        </p:spPr>
      </p:pic>
    </p:spTree>
    <p:extLst>
      <p:ext uri="{BB962C8B-B14F-4D97-AF65-F5344CB8AC3E}">
        <p14:creationId xmlns:p14="http://schemas.microsoft.com/office/powerpoint/2010/main" val="225176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B1DF9C-F50D-4ED3-8947-C04DA0D0731A}"/>
              </a:ext>
            </a:extLst>
          </p:cNvPr>
          <p:cNvSpPr>
            <a:spLocks noGrp="1"/>
          </p:cNvSpPr>
          <p:nvPr>
            <p:ph type="title"/>
          </p:nvPr>
        </p:nvSpPr>
        <p:spPr/>
        <p:txBody>
          <a:bodyPr/>
          <a:lstStyle/>
          <a:p>
            <a:r>
              <a:rPr lang="en-US" dirty="0"/>
              <a:t>ACT –  Individual Student Report</a:t>
            </a:r>
          </a:p>
        </p:txBody>
      </p:sp>
      <p:pic>
        <p:nvPicPr>
          <p:cNvPr id="7" name="Picture 6" descr="Screenshot of ACT Individual Student Report. Include Student's Superscore, Overall Scores, Detailed Results, Ranking results and Progress toward ACT's National Career Readiness Certificate.">
            <a:extLst>
              <a:ext uri="{FF2B5EF4-FFF2-40B4-BE49-F238E27FC236}">
                <a16:creationId xmlns:a16="http://schemas.microsoft.com/office/drawing/2014/main" id="{E880760E-F160-4F89-A494-07C83F1D80B4}"/>
              </a:ext>
            </a:extLst>
          </p:cNvPr>
          <p:cNvPicPr>
            <a:picLocks noChangeAspect="1"/>
          </p:cNvPicPr>
          <p:nvPr/>
        </p:nvPicPr>
        <p:blipFill>
          <a:blip r:embed="rId2"/>
          <a:stretch>
            <a:fillRect/>
          </a:stretch>
        </p:blipFill>
        <p:spPr>
          <a:xfrm>
            <a:off x="304800" y="643761"/>
            <a:ext cx="8001000" cy="6062919"/>
          </a:xfrm>
          <a:prstGeom prst="rect">
            <a:avLst/>
          </a:prstGeom>
        </p:spPr>
      </p:pic>
    </p:spTree>
    <p:extLst>
      <p:ext uri="{BB962C8B-B14F-4D97-AF65-F5344CB8AC3E}">
        <p14:creationId xmlns:p14="http://schemas.microsoft.com/office/powerpoint/2010/main" val="166934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5676E5-20EA-4476-BE4E-D9A462FCD125}"/>
              </a:ext>
            </a:extLst>
          </p:cNvPr>
          <p:cNvSpPr>
            <a:spLocks noGrp="1"/>
          </p:cNvSpPr>
          <p:nvPr>
            <p:ph type="title"/>
          </p:nvPr>
        </p:nvSpPr>
        <p:spPr/>
        <p:txBody>
          <a:bodyPr/>
          <a:lstStyle/>
          <a:p>
            <a:r>
              <a:rPr lang="en-US" dirty="0"/>
              <a:t>ACT - Scores</a:t>
            </a:r>
          </a:p>
        </p:txBody>
      </p:sp>
      <p:sp>
        <p:nvSpPr>
          <p:cNvPr id="6" name="Text Placeholder 5">
            <a:extLst>
              <a:ext uri="{FF2B5EF4-FFF2-40B4-BE49-F238E27FC236}">
                <a16:creationId xmlns:a16="http://schemas.microsoft.com/office/drawing/2014/main" id="{0C6E960D-4784-40D0-8363-0FAE7655F40C}"/>
              </a:ext>
            </a:extLst>
          </p:cNvPr>
          <p:cNvSpPr>
            <a:spLocks noGrp="1"/>
          </p:cNvSpPr>
          <p:nvPr>
            <p:ph idx="1"/>
          </p:nvPr>
        </p:nvSpPr>
        <p:spPr/>
        <p:txBody>
          <a:bodyPr/>
          <a:lstStyle/>
          <a:p>
            <a:endParaRPr lang="en-US" dirty="0"/>
          </a:p>
        </p:txBody>
      </p:sp>
      <p:pic>
        <p:nvPicPr>
          <p:cNvPr id="8" name="Picture 7" descr="Screenshot of ACT Scores Section. Provides Composite Score, Math, Science, Stem, English, Reading, Writing and ELA.">
            <a:extLst>
              <a:ext uri="{FF2B5EF4-FFF2-40B4-BE49-F238E27FC236}">
                <a16:creationId xmlns:a16="http://schemas.microsoft.com/office/drawing/2014/main" id="{4A09AAA6-776E-46F4-A8D1-74B5EA433430}"/>
              </a:ext>
            </a:extLst>
          </p:cNvPr>
          <p:cNvPicPr>
            <a:picLocks noChangeAspect="1"/>
          </p:cNvPicPr>
          <p:nvPr/>
        </p:nvPicPr>
        <p:blipFill>
          <a:blip r:embed="rId2"/>
          <a:stretch>
            <a:fillRect/>
          </a:stretch>
        </p:blipFill>
        <p:spPr>
          <a:xfrm>
            <a:off x="0" y="800276"/>
            <a:ext cx="9144000" cy="5257447"/>
          </a:xfrm>
          <a:prstGeom prst="rect">
            <a:avLst/>
          </a:prstGeom>
        </p:spPr>
      </p:pic>
    </p:spTree>
    <p:extLst>
      <p:ext uri="{BB962C8B-B14F-4D97-AF65-F5344CB8AC3E}">
        <p14:creationId xmlns:p14="http://schemas.microsoft.com/office/powerpoint/2010/main" val="766351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4ABC-2843-43BA-914E-670F171FE440}"/>
              </a:ext>
            </a:extLst>
          </p:cNvPr>
          <p:cNvSpPr>
            <a:spLocks noGrp="1"/>
          </p:cNvSpPr>
          <p:nvPr>
            <p:ph type="title"/>
          </p:nvPr>
        </p:nvSpPr>
        <p:spPr/>
        <p:txBody>
          <a:bodyPr/>
          <a:lstStyle/>
          <a:p>
            <a:r>
              <a:rPr lang="en-US" dirty="0"/>
              <a:t>ACT – Detailed Results</a:t>
            </a:r>
          </a:p>
        </p:txBody>
      </p:sp>
      <p:sp>
        <p:nvSpPr>
          <p:cNvPr id="3" name="Text Placeholder 2">
            <a:extLst>
              <a:ext uri="{FF2B5EF4-FFF2-40B4-BE49-F238E27FC236}">
                <a16:creationId xmlns:a16="http://schemas.microsoft.com/office/drawing/2014/main" id="{E8B11725-170E-40A3-9CC3-74A9F5DB140C}"/>
              </a:ext>
            </a:extLst>
          </p:cNvPr>
          <p:cNvSpPr>
            <a:spLocks noGrp="1"/>
          </p:cNvSpPr>
          <p:nvPr>
            <p:ph idx="1"/>
          </p:nvPr>
        </p:nvSpPr>
        <p:spPr/>
        <p:txBody>
          <a:bodyPr/>
          <a:lstStyle/>
          <a:p>
            <a:endParaRPr lang="en-US" dirty="0"/>
          </a:p>
        </p:txBody>
      </p:sp>
      <p:pic>
        <p:nvPicPr>
          <p:cNvPr id="5" name="Picture 4" descr="Screenshot of AC Detailed Results. Highlights Detailed Results by reporting category for Math, Science, English, Reading, and Writing.">
            <a:extLst>
              <a:ext uri="{FF2B5EF4-FFF2-40B4-BE49-F238E27FC236}">
                <a16:creationId xmlns:a16="http://schemas.microsoft.com/office/drawing/2014/main" id="{AD267D60-1F06-4D35-A671-1E96FB2DA7C0}"/>
              </a:ext>
            </a:extLst>
          </p:cNvPr>
          <p:cNvPicPr>
            <a:picLocks noChangeAspect="1"/>
          </p:cNvPicPr>
          <p:nvPr/>
        </p:nvPicPr>
        <p:blipFill>
          <a:blip r:embed="rId2"/>
          <a:stretch>
            <a:fillRect/>
          </a:stretch>
        </p:blipFill>
        <p:spPr>
          <a:xfrm>
            <a:off x="0" y="918466"/>
            <a:ext cx="9144000" cy="5021067"/>
          </a:xfrm>
          <a:prstGeom prst="rect">
            <a:avLst/>
          </a:prstGeom>
        </p:spPr>
      </p:pic>
    </p:spTree>
    <p:extLst>
      <p:ext uri="{BB962C8B-B14F-4D97-AF65-F5344CB8AC3E}">
        <p14:creationId xmlns:p14="http://schemas.microsoft.com/office/powerpoint/2010/main" val="15975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B628-98FE-16FE-F71A-AD4C3A32F82E}"/>
              </a:ext>
            </a:extLst>
          </p:cNvPr>
          <p:cNvSpPr>
            <a:spLocks noGrp="1"/>
          </p:cNvSpPr>
          <p:nvPr>
            <p:ph type="title"/>
          </p:nvPr>
        </p:nvSpPr>
        <p:spPr/>
        <p:txBody>
          <a:bodyPr/>
          <a:lstStyle/>
          <a:p>
            <a:r>
              <a:rPr lang="en-US" dirty="0"/>
              <a:t>Welcome and Overview</a:t>
            </a:r>
          </a:p>
        </p:txBody>
      </p:sp>
      <p:sp>
        <p:nvSpPr>
          <p:cNvPr id="3" name="Content Placeholder 2">
            <a:extLst>
              <a:ext uri="{FF2B5EF4-FFF2-40B4-BE49-F238E27FC236}">
                <a16:creationId xmlns:a16="http://schemas.microsoft.com/office/drawing/2014/main" id="{263901AD-3382-9FBB-2CF4-A90E87D663C1}"/>
              </a:ext>
            </a:extLst>
          </p:cNvPr>
          <p:cNvSpPr>
            <a:spLocks noGrp="1"/>
          </p:cNvSpPr>
          <p:nvPr>
            <p:ph idx="1"/>
          </p:nvPr>
        </p:nvSpPr>
        <p:spPr>
          <a:xfrm>
            <a:off x="822960" y="2108203"/>
            <a:ext cx="7543800" cy="2997197"/>
          </a:xfrm>
        </p:spPr>
        <p:txBody>
          <a:bodyPr>
            <a:normAutofit fontScale="92500"/>
          </a:bodyPr>
          <a:lstStyle/>
          <a:p>
            <a:pPr marL="150876" lvl="1" indent="0">
              <a:lnSpc>
                <a:spcPct val="200000"/>
              </a:lnSpc>
              <a:buNone/>
            </a:pPr>
            <a:endParaRPr lang="en-US" sz="1100" b="1" dirty="0"/>
          </a:p>
          <a:p>
            <a:pPr lvl="1">
              <a:lnSpc>
                <a:spcPct val="200000"/>
              </a:lnSpc>
              <a:buSzPct val="111000"/>
              <a:buFont typeface="Wingdings" panose="05000000000000000000" pitchFamily="2" charset="2"/>
              <a:buChar char="Ø"/>
            </a:pPr>
            <a:r>
              <a:rPr lang="en-US" sz="1600" b="1" dirty="0"/>
              <a:t>This session will highlight how you can use some of the information contained in the ACT and ACT Aspire reports.</a:t>
            </a:r>
          </a:p>
          <a:p>
            <a:pPr lvl="1">
              <a:lnSpc>
                <a:spcPct val="200000"/>
              </a:lnSpc>
              <a:buSzPct val="111000"/>
              <a:buFont typeface="Wingdings" panose="05000000000000000000" pitchFamily="2" charset="2"/>
              <a:buChar char="Ø"/>
            </a:pPr>
            <a:r>
              <a:rPr lang="en-US" sz="1600" b="1" dirty="0"/>
              <a:t>We will briefly introduce the webpage that has a lot more information. </a:t>
            </a:r>
          </a:p>
          <a:p>
            <a:pPr lvl="1">
              <a:lnSpc>
                <a:spcPct val="200000"/>
              </a:lnSpc>
              <a:buSzPct val="111000"/>
              <a:buFont typeface="Wingdings" panose="05000000000000000000" pitchFamily="2" charset="2"/>
              <a:buChar char="Ø"/>
            </a:pPr>
            <a:r>
              <a:rPr lang="en-US" sz="1600" b="1" dirty="0"/>
              <a:t>We will go over the student reports and interpret the results.</a:t>
            </a:r>
          </a:p>
          <a:p>
            <a:pPr lvl="1">
              <a:lnSpc>
                <a:spcPct val="200000"/>
              </a:lnSpc>
              <a:buSzPct val="111000"/>
              <a:buFont typeface="Wingdings" panose="05000000000000000000" pitchFamily="2" charset="2"/>
              <a:buChar char="Ø"/>
            </a:pPr>
            <a:r>
              <a:rPr lang="en-US" sz="1600" b="1" dirty="0"/>
              <a:t>We will answer some frequently asked questions.</a:t>
            </a:r>
          </a:p>
          <a:p>
            <a:pPr marL="0" indent="0">
              <a:buNone/>
            </a:pPr>
            <a:endParaRPr lang="en-US" b="1" dirty="0"/>
          </a:p>
          <a:p>
            <a:pPr marL="0" indent="0">
              <a:buNone/>
            </a:pPr>
            <a:endParaRPr lang="en-US" b="1" dirty="0"/>
          </a:p>
          <a:p>
            <a:pPr marL="342900" indent="-342900">
              <a:buFont typeface="Arial" panose="020B0604020202020204" pitchFamily="34" charset="0"/>
              <a:buChar char="•"/>
            </a:pPr>
            <a:endParaRPr lang="en-US" b="1" dirty="0"/>
          </a:p>
        </p:txBody>
      </p:sp>
    </p:spTree>
    <p:extLst>
      <p:ext uri="{BB962C8B-B14F-4D97-AF65-F5344CB8AC3E}">
        <p14:creationId xmlns:p14="http://schemas.microsoft.com/office/powerpoint/2010/main" val="129761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C752-A1D7-2D64-7A12-07C86312C89F}"/>
              </a:ext>
            </a:extLst>
          </p:cNvPr>
          <p:cNvSpPr>
            <a:spLocks noGrp="1"/>
          </p:cNvSpPr>
          <p:nvPr>
            <p:ph type="title"/>
          </p:nvPr>
        </p:nvSpPr>
        <p:spPr/>
        <p:txBody>
          <a:bodyPr/>
          <a:lstStyle/>
          <a:p>
            <a:r>
              <a:rPr lang="en-US" dirty="0"/>
              <a:t>ELA ScOre on The ACT</a:t>
            </a:r>
          </a:p>
        </p:txBody>
      </p:sp>
      <p:pic>
        <p:nvPicPr>
          <p:cNvPr id="5" name="Content Placeholder 4">
            <a:extLst>
              <a:ext uri="{FF2B5EF4-FFF2-40B4-BE49-F238E27FC236}">
                <a16:creationId xmlns:a16="http://schemas.microsoft.com/office/drawing/2014/main" id="{C2579E29-7B97-7133-B2CB-E1FE513FC5BA}"/>
              </a:ext>
            </a:extLst>
          </p:cNvPr>
          <p:cNvPicPr>
            <a:picLocks noGrp="1" noChangeAspect="1"/>
          </p:cNvPicPr>
          <p:nvPr>
            <p:ph idx="1"/>
          </p:nvPr>
        </p:nvPicPr>
        <p:blipFill>
          <a:blip r:embed="rId2"/>
          <a:stretch>
            <a:fillRect/>
          </a:stretch>
        </p:blipFill>
        <p:spPr>
          <a:xfrm>
            <a:off x="1219200" y="1905000"/>
            <a:ext cx="6858000" cy="4495800"/>
          </a:xfrm>
        </p:spPr>
      </p:pic>
    </p:spTree>
    <p:extLst>
      <p:ext uri="{BB962C8B-B14F-4D97-AF65-F5344CB8AC3E}">
        <p14:creationId xmlns:p14="http://schemas.microsoft.com/office/powerpoint/2010/main" val="770255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4877-CFFC-4905-BFB1-4BF77A3AEA0E}"/>
              </a:ext>
            </a:extLst>
          </p:cNvPr>
          <p:cNvSpPr>
            <a:spLocks noGrp="1"/>
          </p:cNvSpPr>
          <p:nvPr>
            <p:ph type="title"/>
          </p:nvPr>
        </p:nvSpPr>
        <p:spPr/>
        <p:txBody>
          <a:bodyPr/>
          <a:lstStyle/>
          <a:p>
            <a:r>
              <a:rPr lang="en-US" dirty="0"/>
              <a:t>ACT HS Report - Rankings</a:t>
            </a:r>
          </a:p>
        </p:txBody>
      </p:sp>
      <p:pic>
        <p:nvPicPr>
          <p:cNvPr id="6" name="Content Placeholder 5" descr="Screenshot of Ranking National Ranking Results">
            <a:extLst>
              <a:ext uri="{FF2B5EF4-FFF2-40B4-BE49-F238E27FC236}">
                <a16:creationId xmlns:a16="http://schemas.microsoft.com/office/drawing/2014/main" id="{F3E618C5-DAA1-499A-AE0E-69B7BEC44F2C}"/>
              </a:ext>
            </a:extLst>
          </p:cNvPr>
          <p:cNvPicPr>
            <a:picLocks noGrp="1" noChangeAspect="1"/>
          </p:cNvPicPr>
          <p:nvPr>
            <p:ph sz="half" idx="2"/>
          </p:nvPr>
        </p:nvPicPr>
        <p:blipFill>
          <a:blip r:embed="rId2"/>
          <a:stretch>
            <a:fillRect/>
          </a:stretch>
        </p:blipFill>
        <p:spPr>
          <a:xfrm>
            <a:off x="26875" y="1513989"/>
            <a:ext cx="4545125" cy="4886811"/>
          </a:xfrm>
        </p:spPr>
      </p:pic>
      <p:pic>
        <p:nvPicPr>
          <p:cNvPr id="8" name="Content Placeholder 7" descr="Screenshot of State Ranking Results">
            <a:extLst>
              <a:ext uri="{FF2B5EF4-FFF2-40B4-BE49-F238E27FC236}">
                <a16:creationId xmlns:a16="http://schemas.microsoft.com/office/drawing/2014/main" id="{9D75180A-5F63-4B97-BB01-D7CCE647BD88}"/>
              </a:ext>
            </a:extLst>
          </p:cNvPr>
          <p:cNvPicPr>
            <a:picLocks noGrp="1" noChangeAspect="1"/>
          </p:cNvPicPr>
          <p:nvPr>
            <p:ph sz="half" idx="3"/>
          </p:nvPr>
        </p:nvPicPr>
        <p:blipFill>
          <a:blip r:embed="rId3"/>
          <a:stretch>
            <a:fillRect/>
          </a:stretch>
        </p:blipFill>
        <p:spPr>
          <a:xfrm>
            <a:off x="4708525" y="2678028"/>
            <a:ext cx="3978275" cy="2325856"/>
          </a:xfrm>
        </p:spPr>
      </p:pic>
      <p:sp>
        <p:nvSpPr>
          <p:cNvPr id="3" name="Slide Number Placeholder 2">
            <a:extLst>
              <a:ext uri="{FF2B5EF4-FFF2-40B4-BE49-F238E27FC236}">
                <a16:creationId xmlns:a16="http://schemas.microsoft.com/office/drawing/2014/main" id="{07C16C48-0A9E-606D-C657-45B452F995EB}"/>
              </a:ext>
            </a:extLst>
          </p:cNvPr>
          <p:cNvSpPr>
            <a:spLocks noGrp="1"/>
          </p:cNvSpPr>
          <p:nvPr>
            <p:ph type="sldNum" sz="quarter" idx="7"/>
          </p:nvPr>
        </p:nvSpPr>
        <p:spPr/>
        <p:txBody>
          <a:bodyPr/>
          <a:lstStyle/>
          <a:p>
            <a:pPr marL="115570">
              <a:lnSpc>
                <a:spcPct val="100000"/>
              </a:lnSpc>
            </a:pPr>
            <a:fld id="{81D60167-4931-47E6-BA6A-407CBD079E47}" type="slidenum">
              <a:rPr lang="en-US" smtClean="0"/>
              <a:t>31</a:t>
            </a:fld>
            <a:endParaRPr lang="en-US" dirty="0"/>
          </a:p>
        </p:txBody>
      </p:sp>
    </p:spTree>
    <p:extLst>
      <p:ext uri="{BB962C8B-B14F-4D97-AF65-F5344CB8AC3E}">
        <p14:creationId xmlns:p14="http://schemas.microsoft.com/office/powerpoint/2010/main" val="60939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87E6-0F76-42E0-A307-D31A382FFA44}"/>
              </a:ext>
            </a:extLst>
          </p:cNvPr>
          <p:cNvSpPr>
            <a:spLocks noGrp="1"/>
          </p:cNvSpPr>
          <p:nvPr>
            <p:ph type="title"/>
          </p:nvPr>
        </p:nvSpPr>
        <p:spPr/>
        <p:txBody>
          <a:bodyPr/>
          <a:lstStyle/>
          <a:p>
            <a:r>
              <a:rPr lang="en-US" dirty="0"/>
              <a:t>ACT – Individual Student Report (ISR)</a:t>
            </a:r>
          </a:p>
        </p:txBody>
      </p:sp>
      <p:pic>
        <p:nvPicPr>
          <p:cNvPr id="5" name="Picture 4" descr="Screenshot of ACT Individual Student Report highlighting College Choices and Educational and Interest Inventory Scores.">
            <a:extLst>
              <a:ext uri="{FF2B5EF4-FFF2-40B4-BE49-F238E27FC236}">
                <a16:creationId xmlns:a16="http://schemas.microsoft.com/office/drawing/2014/main" id="{9CBD9AFF-9732-4237-A5E1-091DFE6BE527}"/>
              </a:ext>
            </a:extLst>
          </p:cNvPr>
          <p:cNvPicPr>
            <a:picLocks noChangeAspect="1"/>
          </p:cNvPicPr>
          <p:nvPr/>
        </p:nvPicPr>
        <p:blipFill>
          <a:blip r:embed="rId2"/>
          <a:stretch>
            <a:fillRect/>
          </a:stretch>
        </p:blipFill>
        <p:spPr>
          <a:xfrm>
            <a:off x="1451661" y="1363085"/>
            <a:ext cx="6705600" cy="5169637"/>
          </a:xfrm>
          <a:prstGeom prst="rect">
            <a:avLst/>
          </a:prstGeom>
        </p:spPr>
      </p:pic>
      <p:sp>
        <p:nvSpPr>
          <p:cNvPr id="3" name="Slide Number Placeholder 2">
            <a:extLst>
              <a:ext uri="{FF2B5EF4-FFF2-40B4-BE49-F238E27FC236}">
                <a16:creationId xmlns:a16="http://schemas.microsoft.com/office/drawing/2014/main" id="{86231EB4-9C9C-6741-12C1-FF19ED22BFDB}"/>
              </a:ext>
            </a:extLst>
          </p:cNvPr>
          <p:cNvSpPr>
            <a:spLocks noGrp="1"/>
          </p:cNvSpPr>
          <p:nvPr>
            <p:ph type="sldNum" sz="quarter" idx="7"/>
          </p:nvPr>
        </p:nvSpPr>
        <p:spPr/>
        <p:txBody>
          <a:bodyPr/>
          <a:lstStyle/>
          <a:p>
            <a:pPr marL="115570">
              <a:lnSpc>
                <a:spcPct val="100000"/>
              </a:lnSpc>
            </a:pPr>
            <a:fld id="{81D60167-4931-47E6-BA6A-407CBD079E47}" type="slidenum">
              <a:rPr lang="en-US" smtClean="0"/>
              <a:t>32</a:t>
            </a:fld>
            <a:endParaRPr lang="en-US" dirty="0"/>
          </a:p>
        </p:txBody>
      </p:sp>
    </p:spTree>
    <p:extLst>
      <p:ext uri="{BB962C8B-B14F-4D97-AF65-F5344CB8AC3E}">
        <p14:creationId xmlns:p14="http://schemas.microsoft.com/office/powerpoint/2010/main" val="550756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BBD6-1BF3-F723-6E58-FB7BBFC247D5}"/>
              </a:ext>
            </a:extLst>
          </p:cNvPr>
          <p:cNvSpPr>
            <a:spLocks noGrp="1"/>
          </p:cNvSpPr>
          <p:nvPr>
            <p:ph type="title"/>
          </p:nvPr>
        </p:nvSpPr>
        <p:spPr/>
        <p:txBody>
          <a:bodyPr/>
          <a:lstStyle/>
          <a:p>
            <a:r>
              <a:rPr lang="en-US" dirty="0"/>
              <a:t>ACT List of DATA ELEMENTS Available</a:t>
            </a:r>
          </a:p>
        </p:txBody>
      </p:sp>
      <p:pic>
        <p:nvPicPr>
          <p:cNvPr id="5" name="Content Placeholder 4">
            <a:extLst>
              <a:ext uri="{FF2B5EF4-FFF2-40B4-BE49-F238E27FC236}">
                <a16:creationId xmlns:a16="http://schemas.microsoft.com/office/drawing/2014/main" id="{A4E32D33-3010-D382-FF0F-72ED25094368}"/>
              </a:ext>
            </a:extLst>
          </p:cNvPr>
          <p:cNvPicPr>
            <a:picLocks noGrp="1" noChangeAspect="1"/>
          </p:cNvPicPr>
          <p:nvPr>
            <p:ph idx="1"/>
          </p:nvPr>
        </p:nvPicPr>
        <p:blipFill>
          <a:blip r:embed="rId2"/>
          <a:stretch>
            <a:fillRect/>
          </a:stretch>
        </p:blipFill>
        <p:spPr>
          <a:xfrm>
            <a:off x="2378768" y="2108200"/>
            <a:ext cx="4430913" cy="3760788"/>
          </a:xfrm>
        </p:spPr>
      </p:pic>
    </p:spTree>
    <p:extLst>
      <p:ext uri="{BB962C8B-B14F-4D97-AF65-F5344CB8AC3E}">
        <p14:creationId xmlns:p14="http://schemas.microsoft.com/office/powerpoint/2010/main" val="1298090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31EF-7F87-0B0B-0A8C-91FAF4479F57}"/>
              </a:ext>
            </a:extLst>
          </p:cNvPr>
          <p:cNvSpPr>
            <a:spLocks noGrp="1"/>
          </p:cNvSpPr>
          <p:nvPr>
            <p:ph type="title"/>
          </p:nvPr>
        </p:nvSpPr>
        <p:spPr/>
        <p:txBody>
          <a:bodyPr/>
          <a:lstStyle/>
          <a:p>
            <a:r>
              <a:rPr lang="en-US" dirty="0"/>
              <a:t>ACT LIST of data ELEMENTS AVAILABLE</a:t>
            </a:r>
          </a:p>
        </p:txBody>
      </p:sp>
      <p:pic>
        <p:nvPicPr>
          <p:cNvPr id="5" name="Content Placeholder 4">
            <a:extLst>
              <a:ext uri="{FF2B5EF4-FFF2-40B4-BE49-F238E27FC236}">
                <a16:creationId xmlns:a16="http://schemas.microsoft.com/office/drawing/2014/main" id="{405AB478-34E2-375A-740B-698BF55802AA}"/>
              </a:ext>
            </a:extLst>
          </p:cNvPr>
          <p:cNvPicPr>
            <a:picLocks noGrp="1" noChangeAspect="1"/>
          </p:cNvPicPr>
          <p:nvPr>
            <p:ph idx="1"/>
          </p:nvPr>
        </p:nvPicPr>
        <p:blipFill>
          <a:blip r:embed="rId2"/>
          <a:stretch>
            <a:fillRect/>
          </a:stretch>
        </p:blipFill>
        <p:spPr>
          <a:xfrm>
            <a:off x="762000" y="1905000"/>
            <a:ext cx="5508956" cy="3963988"/>
          </a:xfrm>
        </p:spPr>
      </p:pic>
    </p:spTree>
    <p:extLst>
      <p:ext uri="{BB962C8B-B14F-4D97-AF65-F5344CB8AC3E}">
        <p14:creationId xmlns:p14="http://schemas.microsoft.com/office/powerpoint/2010/main" val="970532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07E3-EE8C-3DA2-E6D2-A697EFBA5CD7}"/>
              </a:ext>
            </a:extLst>
          </p:cNvPr>
          <p:cNvSpPr>
            <a:spLocks noGrp="1"/>
          </p:cNvSpPr>
          <p:nvPr>
            <p:ph type="title"/>
          </p:nvPr>
        </p:nvSpPr>
        <p:spPr/>
        <p:txBody>
          <a:bodyPr/>
          <a:lstStyle/>
          <a:p>
            <a:r>
              <a:rPr lang="en-US" dirty="0"/>
              <a:t>ACT Profile Report in PAN</a:t>
            </a:r>
          </a:p>
        </p:txBody>
      </p:sp>
      <p:pic>
        <p:nvPicPr>
          <p:cNvPr id="5" name="Content Placeholder 4">
            <a:extLst>
              <a:ext uri="{FF2B5EF4-FFF2-40B4-BE49-F238E27FC236}">
                <a16:creationId xmlns:a16="http://schemas.microsoft.com/office/drawing/2014/main" id="{4F576DD3-1E96-3C9C-3272-FDBB0D1EFC16}"/>
              </a:ext>
            </a:extLst>
          </p:cNvPr>
          <p:cNvPicPr>
            <a:picLocks noGrp="1" noChangeAspect="1"/>
          </p:cNvPicPr>
          <p:nvPr>
            <p:ph idx="1"/>
          </p:nvPr>
        </p:nvPicPr>
        <p:blipFill>
          <a:blip r:embed="rId2"/>
          <a:stretch>
            <a:fillRect/>
          </a:stretch>
        </p:blipFill>
        <p:spPr>
          <a:xfrm>
            <a:off x="822325" y="1905000"/>
            <a:ext cx="7543800" cy="4010129"/>
          </a:xfrm>
        </p:spPr>
      </p:pic>
    </p:spTree>
    <p:extLst>
      <p:ext uri="{BB962C8B-B14F-4D97-AF65-F5344CB8AC3E}">
        <p14:creationId xmlns:p14="http://schemas.microsoft.com/office/powerpoint/2010/main" val="53652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55BA-BF50-C2EF-CA0C-9C3E72D932BE}"/>
              </a:ext>
            </a:extLst>
          </p:cNvPr>
          <p:cNvSpPr>
            <a:spLocks noGrp="1"/>
          </p:cNvSpPr>
          <p:nvPr>
            <p:ph type="title"/>
          </p:nvPr>
        </p:nvSpPr>
        <p:spPr/>
        <p:txBody>
          <a:bodyPr/>
          <a:lstStyle/>
          <a:p>
            <a:r>
              <a:rPr lang="en-US" dirty="0"/>
              <a:t>ACT Profile Report in PAN</a:t>
            </a:r>
          </a:p>
        </p:txBody>
      </p:sp>
      <p:pic>
        <p:nvPicPr>
          <p:cNvPr id="5" name="Content Placeholder 4">
            <a:extLst>
              <a:ext uri="{FF2B5EF4-FFF2-40B4-BE49-F238E27FC236}">
                <a16:creationId xmlns:a16="http://schemas.microsoft.com/office/drawing/2014/main" id="{A4F4A974-D452-8A62-1E92-CC2EA18CED2E}"/>
              </a:ext>
            </a:extLst>
          </p:cNvPr>
          <p:cNvPicPr>
            <a:picLocks noGrp="1" noChangeAspect="1"/>
          </p:cNvPicPr>
          <p:nvPr>
            <p:ph idx="1"/>
          </p:nvPr>
        </p:nvPicPr>
        <p:blipFill>
          <a:blip r:embed="rId2"/>
          <a:stretch>
            <a:fillRect/>
          </a:stretch>
        </p:blipFill>
        <p:spPr>
          <a:xfrm>
            <a:off x="822325" y="1981200"/>
            <a:ext cx="7543800" cy="3810000"/>
          </a:xfrm>
        </p:spPr>
      </p:pic>
    </p:spTree>
    <p:extLst>
      <p:ext uri="{BB962C8B-B14F-4D97-AF65-F5344CB8AC3E}">
        <p14:creationId xmlns:p14="http://schemas.microsoft.com/office/powerpoint/2010/main" val="3213702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EF8A-B719-8FBE-70D5-E608C76D2A78}"/>
              </a:ext>
            </a:extLst>
          </p:cNvPr>
          <p:cNvSpPr>
            <a:spLocks noGrp="1"/>
          </p:cNvSpPr>
          <p:nvPr>
            <p:ph type="title"/>
          </p:nvPr>
        </p:nvSpPr>
        <p:spPr/>
        <p:txBody>
          <a:bodyPr/>
          <a:lstStyle/>
          <a:p>
            <a:r>
              <a:rPr lang="en-US" dirty="0"/>
              <a:t>ACT Profile Report in PAN</a:t>
            </a:r>
          </a:p>
        </p:txBody>
      </p:sp>
      <p:pic>
        <p:nvPicPr>
          <p:cNvPr id="5" name="Content Placeholder 4">
            <a:extLst>
              <a:ext uri="{FF2B5EF4-FFF2-40B4-BE49-F238E27FC236}">
                <a16:creationId xmlns:a16="http://schemas.microsoft.com/office/drawing/2014/main" id="{955B3AA0-972B-6E1F-46CF-CBD1EA05D2BA}"/>
              </a:ext>
            </a:extLst>
          </p:cNvPr>
          <p:cNvPicPr>
            <a:picLocks noGrp="1" noChangeAspect="1"/>
          </p:cNvPicPr>
          <p:nvPr>
            <p:ph idx="1"/>
          </p:nvPr>
        </p:nvPicPr>
        <p:blipFill>
          <a:blip r:embed="rId2"/>
          <a:stretch>
            <a:fillRect/>
          </a:stretch>
        </p:blipFill>
        <p:spPr>
          <a:xfrm>
            <a:off x="822325" y="2057400"/>
            <a:ext cx="7543800" cy="3505200"/>
          </a:xfrm>
        </p:spPr>
      </p:pic>
    </p:spTree>
    <p:extLst>
      <p:ext uri="{BB962C8B-B14F-4D97-AF65-F5344CB8AC3E}">
        <p14:creationId xmlns:p14="http://schemas.microsoft.com/office/powerpoint/2010/main" val="1002694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8197-7F9B-0AD9-EEBB-194A385FCE89}"/>
              </a:ext>
            </a:extLst>
          </p:cNvPr>
          <p:cNvSpPr>
            <a:spLocks noGrp="1"/>
          </p:cNvSpPr>
          <p:nvPr>
            <p:ph type="title"/>
          </p:nvPr>
        </p:nvSpPr>
        <p:spPr/>
        <p:txBody>
          <a:bodyPr/>
          <a:lstStyle/>
          <a:p>
            <a:r>
              <a:rPr lang="en-US" dirty="0"/>
              <a:t>ACT Profile Report in PAN</a:t>
            </a:r>
          </a:p>
        </p:txBody>
      </p:sp>
      <p:pic>
        <p:nvPicPr>
          <p:cNvPr id="5" name="Content Placeholder 4">
            <a:extLst>
              <a:ext uri="{FF2B5EF4-FFF2-40B4-BE49-F238E27FC236}">
                <a16:creationId xmlns:a16="http://schemas.microsoft.com/office/drawing/2014/main" id="{48D22115-F8F4-D5BD-A230-77702F34D2A0}"/>
              </a:ext>
            </a:extLst>
          </p:cNvPr>
          <p:cNvPicPr>
            <a:picLocks noGrp="1" noChangeAspect="1"/>
          </p:cNvPicPr>
          <p:nvPr>
            <p:ph idx="1"/>
          </p:nvPr>
        </p:nvPicPr>
        <p:blipFill>
          <a:blip r:embed="rId2"/>
          <a:stretch>
            <a:fillRect/>
          </a:stretch>
        </p:blipFill>
        <p:spPr>
          <a:xfrm>
            <a:off x="1752600" y="1905000"/>
            <a:ext cx="5791200" cy="4267200"/>
          </a:xfrm>
        </p:spPr>
      </p:pic>
    </p:spTree>
    <p:extLst>
      <p:ext uri="{BB962C8B-B14F-4D97-AF65-F5344CB8AC3E}">
        <p14:creationId xmlns:p14="http://schemas.microsoft.com/office/powerpoint/2010/main" val="4202222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24AE-9B19-341D-BF41-8960CBC5CA99}"/>
              </a:ext>
            </a:extLst>
          </p:cNvPr>
          <p:cNvSpPr>
            <a:spLocks noGrp="1"/>
          </p:cNvSpPr>
          <p:nvPr>
            <p:ph type="title"/>
          </p:nvPr>
        </p:nvSpPr>
        <p:spPr/>
        <p:txBody>
          <a:bodyPr/>
          <a:lstStyle/>
          <a:p>
            <a:r>
              <a:rPr lang="en-US" dirty="0"/>
              <a:t>ACT AGGREGATE DATA</a:t>
            </a:r>
          </a:p>
        </p:txBody>
      </p:sp>
      <p:pic>
        <p:nvPicPr>
          <p:cNvPr id="5" name="Content Placeholder 4">
            <a:extLst>
              <a:ext uri="{FF2B5EF4-FFF2-40B4-BE49-F238E27FC236}">
                <a16:creationId xmlns:a16="http://schemas.microsoft.com/office/drawing/2014/main" id="{7EB22899-B936-4661-D050-06E205F688F5}"/>
              </a:ext>
            </a:extLst>
          </p:cNvPr>
          <p:cNvPicPr>
            <a:picLocks noGrp="1" noChangeAspect="1"/>
          </p:cNvPicPr>
          <p:nvPr>
            <p:ph idx="1"/>
          </p:nvPr>
        </p:nvPicPr>
        <p:blipFill>
          <a:blip r:embed="rId2"/>
          <a:stretch>
            <a:fillRect/>
          </a:stretch>
        </p:blipFill>
        <p:spPr>
          <a:xfrm>
            <a:off x="822325" y="2286000"/>
            <a:ext cx="7543800" cy="2276453"/>
          </a:xfrm>
        </p:spPr>
      </p:pic>
      <p:sp>
        <p:nvSpPr>
          <p:cNvPr id="3" name="Rectangle: Rounded Corners 2">
            <a:extLst>
              <a:ext uri="{FF2B5EF4-FFF2-40B4-BE49-F238E27FC236}">
                <a16:creationId xmlns:a16="http://schemas.microsoft.com/office/drawing/2014/main" id="{19764CD8-7EE8-9D02-A670-582A1E24B68F}"/>
              </a:ext>
            </a:extLst>
          </p:cNvPr>
          <p:cNvSpPr/>
          <p:nvPr/>
        </p:nvSpPr>
        <p:spPr>
          <a:xfrm>
            <a:off x="2819400" y="2895600"/>
            <a:ext cx="304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83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3254-28FC-8062-3F30-28E451C1E259}"/>
              </a:ext>
            </a:extLst>
          </p:cNvPr>
          <p:cNvSpPr>
            <a:spLocks noGrp="1"/>
          </p:cNvSpPr>
          <p:nvPr>
            <p:ph type="title"/>
          </p:nvPr>
        </p:nvSpPr>
        <p:spPr>
          <a:xfrm>
            <a:off x="2514600" y="1"/>
            <a:ext cx="5852160" cy="685799"/>
          </a:xfrm>
        </p:spPr>
        <p:txBody>
          <a:bodyPr>
            <a:normAutofit/>
          </a:bodyPr>
          <a:lstStyle/>
          <a:p>
            <a:r>
              <a:rPr lang="en-US" dirty="0"/>
              <a:t>ACT Site </a:t>
            </a:r>
          </a:p>
        </p:txBody>
      </p:sp>
      <p:sp>
        <p:nvSpPr>
          <p:cNvPr id="3" name="Content Placeholder 2">
            <a:extLst>
              <a:ext uri="{FF2B5EF4-FFF2-40B4-BE49-F238E27FC236}">
                <a16:creationId xmlns:a16="http://schemas.microsoft.com/office/drawing/2014/main" id="{52D267BF-BE06-3BD6-E0EA-4EA02FBA1D06}"/>
              </a:ext>
            </a:extLst>
          </p:cNvPr>
          <p:cNvSpPr>
            <a:spLocks noGrp="1"/>
          </p:cNvSpPr>
          <p:nvPr>
            <p:ph idx="1"/>
          </p:nvPr>
        </p:nvSpPr>
        <p:spPr>
          <a:xfrm>
            <a:off x="533400" y="5410200"/>
            <a:ext cx="7239000" cy="838200"/>
          </a:xfrm>
        </p:spPr>
        <p:txBody>
          <a:bodyPr>
            <a:normAutofit fontScale="92500" lnSpcReduction="10000"/>
          </a:bodyPr>
          <a:lstStyle/>
          <a:p>
            <a:r>
              <a:rPr lang="en-US" dirty="0"/>
              <a:t>ACT Arizona site has all the information and much more. </a:t>
            </a:r>
          </a:p>
          <a:p>
            <a:pPr marL="0" indent="0">
              <a:buNone/>
            </a:pPr>
            <a:r>
              <a:rPr lang="en-US" dirty="0">
                <a:hlinkClick r:id="rId2"/>
              </a:rPr>
              <a:t>https://www.act.org/content/act/en/products-and-services/state-and-district-solutions/arizona.html</a:t>
            </a: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94E2DD3E-C8DB-FEFE-4BD8-BDA674E67A9E}"/>
              </a:ext>
            </a:extLst>
          </p:cNvPr>
          <p:cNvPicPr>
            <a:picLocks noChangeAspect="1"/>
          </p:cNvPicPr>
          <p:nvPr/>
        </p:nvPicPr>
        <p:blipFill>
          <a:blip r:embed="rId3"/>
          <a:stretch>
            <a:fillRect/>
          </a:stretch>
        </p:blipFill>
        <p:spPr>
          <a:xfrm>
            <a:off x="428413" y="609600"/>
            <a:ext cx="8686800" cy="4654655"/>
          </a:xfrm>
          <a:prstGeom prst="rect">
            <a:avLst/>
          </a:prstGeom>
        </p:spPr>
      </p:pic>
    </p:spTree>
    <p:extLst>
      <p:ext uri="{BB962C8B-B14F-4D97-AF65-F5344CB8AC3E}">
        <p14:creationId xmlns:p14="http://schemas.microsoft.com/office/powerpoint/2010/main" val="2043074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53DE-8026-07D2-A0B5-6B5398846109}"/>
              </a:ext>
            </a:extLst>
          </p:cNvPr>
          <p:cNvSpPr>
            <a:spLocks noGrp="1"/>
          </p:cNvSpPr>
          <p:nvPr>
            <p:ph type="title"/>
          </p:nvPr>
        </p:nvSpPr>
        <p:spPr/>
        <p:txBody>
          <a:bodyPr/>
          <a:lstStyle/>
          <a:p>
            <a:r>
              <a:rPr lang="en-US" dirty="0"/>
              <a:t>aCT – Profile Report Summary</a:t>
            </a:r>
          </a:p>
        </p:txBody>
      </p:sp>
      <p:pic>
        <p:nvPicPr>
          <p:cNvPr id="5" name="Content Placeholder 4">
            <a:extLst>
              <a:ext uri="{FF2B5EF4-FFF2-40B4-BE49-F238E27FC236}">
                <a16:creationId xmlns:a16="http://schemas.microsoft.com/office/drawing/2014/main" id="{C7EFA2D1-41C1-BCB0-95B4-BD581109BF30}"/>
              </a:ext>
            </a:extLst>
          </p:cNvPr>
          <p:cNvPicPr>
            <a:picLocks noGrp="1" noChangeAspect="1"/>
          </p:cNvPicPr>
          <p:nvPr>
            <p:ph idx="1"/>
          </p:nvPr>
        </p:nvPicPr>
        <p:blipFill>
          <a:blip r:embed="rId2"/>
          <a:stretch>
            <a:fillRect/>
          </a:stretch>
        </p:blipFill>
        <p:spPr>
          <a:xfrm>
            <a:off x="839258" y="2563067"/>
            <a:ext cx="7543800" cy="2905240"/>
          </a:xfrm>
        </p:spPr>
      </p:pic>
      <p:sp>
        <p:nvSpPr>
          <p:cNvPr id="6" name="Rectangle: Rounded Corners 5">
            <a:extLst>
              <a:ext uri="{FF2B5EF4-FFF2-40B4-BE49-F238E27FC236}">
                <a16:creationId xmlns:a16="http://schemas.microsoft.com/office/drawing/2014/main" id="{8489EB05-EF5C-D3CA-29CF-D45D9239C80B}"/>
              </a:ext>
            </a:extLst>
          </p:cNvPr>
          <p:cNvSpPr/>
          <p:nvPr/>
        </p:nvSpPr>
        <p:spPr>
          <a:xfrm>
            <a:off x="1828800" y="3124200"/>
            <a:ext cx="304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6274436-8F8C-BCEF-FBBD-62032266D0C2}"/>
              </a:ext>
            </a:extLst>
          </p:cNvPr>
          <p:cNvSpPr/>
          <p:nvPr/>
        </p:nvSpPr>
        <p:spPr>
          <a:xfrm>
            <a:off x="1828800" y="4724399"/>
            <a:ext cx="304800" cy="761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65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B823-B875-12B2-DB80-B3A705E1FA1E}"/>
              </a:ext>
            </a:extLst>
          </p:cNvPr>
          <p:cNvSpPr>
            <a:spLocks noGrp="1"/>
          </p:cNvSpPr>
          <p:nvPr>
            <p:ph type="title"/>
          </p:nvPr>
        </p:nvSpPr>
        <p:spPr/>
        <p:txBody>
          <a:bodyPr/>
          <a:lstStyle/>
          <a:p>
            <a:r>
              <a:rPr lang="en-US" dirty="0"/>
              <a:t>aCT Profile Report Summary</a:t>
            </a:r>
          </a:p>
        </p:txBody>
      </p:sp>
      <p:pic>
        <p:nvPicPr>
          <p:cNvPr id="5" name="Content Placeholder 4">
            <a:extLst>
              <a:ext uri="{FF2B5EF4-FFF2-40B4-BE49-F238E27FC236}">
                <a16:creationId xmlns:a16="http://schemas.microsoft.com/office/drawing/2014/main" id="{F03765AE-F887-3131-FE42-5CD8391CE06C}"/>
              </a:ext>
            </a:extLst>
          </p:cNvPr>
          <p:cNvPicPr>
            <a:picLocks noGrp="1" noChangeAspect="1"/>
          </p:cNvPicPr>
          <p:nvPr>
            <p:ph idx="1"/>
          </p:nvPr>
        </p:nvPicPr>
        <p:blipFill>
          <a:blip r:embed="rId2"/>
          <a:stretch>
            <a:fillRect/>
          </a:stretch>
        </p:blipFill>
        <p:spPr>
          <a:xfrm>
            <a:off x="822325" y="2521040"/>
            <a:ext cx="7543800" cy="2935108"/>
          </a:xfrm>
        </p:spPr>
      </p:pic>
      <p:sp>
        <p:nvSpPr>
          <p:cNvPr id="6" name="Rectangle: Rounded Corners 5">
            <a:extLst>
              <a:ext uri="{FF2B5EF4-FFF2-40B4-BE49-F238E27FC236}">
                <a16:creationId xmlns:a16="http://schemas.microsoft.com/office/drawing/2014/main" id="{7CCDDACA-6E02-D889-A697-0C6A1E6BB796}"/>
              </a:ext>
            </a:extLst>
          </p:cNvPr>
          <p:cNvSpPr/>
          <p:nvPr/>
        </p:nvSpPr>
        <p:spPr>
          <a:xfrm>
            <a:off x="1447800" y="4876800"/>
            <a:ext cx="228600" cy="587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31C3755-46A3-4738-DCC0-12EEEC814E74}"/>
              </a:ext>
            </a:extLst>
          </p:cNvPr>
          <p:cNvSpPr/>
          <p:nvPr/>
        </p:nvSpPr>
        <p:spPr>
          <a:xfrm>
            <a:off x="1447800" y="3200400"/>
            <a:ext cx="228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5774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5EE2-E685-E8D5-302F-B13A8F12F5BD}"/>
              </a:ext>
            </a:extLst>
          </p:cNvPr>
          <p:cNvSpPr>
            <a:spLocks noGrp="1"/>
          </p:cNvSpPr>
          <p:nvPr>
            <p:ph type="title"/>
          </p:nvPr>
        </p:nvSpPr>
        <p:spPr/>
        <p:txBody>
          <a:bodyPr/>
          <a:lstStyle/>
          <a:p>
            <a:r>
              <a:rPr lang="en-US" dirty="0"/>
              <a:t>ACT DETAILS</a:t>
            </a:r>
          </a:p>
        </p:txBody>
      </p:sp>
      <p:sp>
        <p:nvSpPr>
          <p:cNvPr id="3" name="Content Placeholder 2">
            <a:extLst>
              <a:ext uri="{FF2B5EF4-FFF2-40B4-BE49-F238E27FC236}">
                <a16:creationId xmlns:a16="http://schemas.microsoft.com/office/drawing/2014/main" id="{F4AF3F78-9AD3-D50F-4D1F-C8A231FA8978}"/>
              </a:ext>
            </a:extLst>
          </p:cNvPr>
          <p:cNvSpPr>
            <a:spLocks noGrp="1"/>
          </p:cNvSpPr>
          <p:nvPr>
            <p:ph idx="1"/>
          </p:nvPr>
        </p:nvSpPr>
        <p:spPr/>
        <p:txBody>
          <a:bodyPr>
            <a:normAutofit/>
          </a:bodyPr>
          <a:lstStyle/>
          <a:p>
            <a:pPr marL="342900" indent="-342900">
              <a:lnSpc>
                <a:spcPct val="105000"/>
              </a:lnSpc>
              <a:spcBef>
                <a:spcPts val="0"/>
              </a:spcBef>
              <a:spcAft>
                <a:spcPts val="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What is the plan for AzSCI after Spring of 2022?</a:t>
            </a:r>
            <a:r>
              <a:rPr lang="en-US" sz="1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en-US" sz="1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US" sz="18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19456" lvl="1" indent="0">
              <a:lnSpc>
                <a:spcPct val="105000"/>
              </a:lnSpc>
              <a:spcBef>
                <a:spcPts val="0"/>
              </a:spcBef>
              <a:spcAft>
                <a:spcPts val="0"/>
              </a:spcAft>
              <a:buNone/>
            </a:pPr>
            <a:r>
              <a:rPr lang="en-US" sz="165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ADE will continue to utilize AzSCI as the statewide assessment for Grades 5, 8, and 11.</a:t>
            </a:r>
            <a:br>
              <a:rPr lang="en-US" sz="165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br>
            <a:endParaRPr lang="en-US" sz="1650" i="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How were ACT cut scores determined?</a:t>
            </a:r>
          </a:p>
          <a:p>
            <a:pPr marL="0" indent="0">
              <a:lnSpc>
                <a:spcPct val="105000"/>
              </a:lnSpc>
              <a:spcBef>
                <a:spcPts val="0"/>
              </a:spcBef>
              <a:spcAft>
                <a:spcPts val="0"/>
              </a:spcAft>
              <a:buNone/>
            </a:pPr>
            <a:endParaRPr lang="en-US" sz="1800" dirty="0">
              <a:solidFill>
                <a:schemeClr val="accent5"/>
              </a:solidFill>
              <a:effectLst/>
              <a:latin typeface="Calibri" panose="020F0502020204030204" pitchFamily="34" charset="0"/>
              <a:ea typeface="Times New Roman" panose="02020603050405020304" pitchFamily="18" charset="0"/>
            </a:endParaRPr>
          </a:p>
          <a:p>
            <a:pPr marL="0" indent="0">
              <a:lnSpc>
                <a:spcPct val="105000"/>
              </a:lnSpc>
              <a:spcBef>
                <a:spcPts val="0"/>
              </a:spcBef>
              <a:spcAft>
                <a:spcPts val="0"/>
              </a:spcAft>
              <a:buNone/>
            </a:pPr>
            <a:r>
              <a:rPr lang="en-US" sz="1800" dirty="0">
                <a:solidFill>
                  <a:schemeClr val="accent5"/>
                </a:solidFill>
                <a:effectLst/>
                <a:latin typeface="Calibri" panose="020F0502020204030204" pitchFamily="34" charset="0"/>
                <a:ea typeface="Times New Roman" panose="02020603050405020304" pitchFamily="18" charset="0"/>
              </a:rPr>
              <a:t>     </a:t>
            </a:r>
            <a:r>
              <a:rPr lang="en-US" sz="1800" i="1" dirty="0">
                <a:solidFill>
                  <a:schemeClr val="accent5"/>
                </a:solidFill>
                <a:latin typeface="Calibri" panose="020F0502020204030204" pitchFamily="34" charset="0"/>
                <a:ea typeface="Times New Roman" panose="02020603050405020304" pitchFamily="18" charset="0"/>
              </a:rPr>
              <a:t>They were</a:t>
            </a:r>
            <a:r>
              <a:rPr lang="en-US" sz="1800" i="1" dirty="0">
                <a:solidFill>
                  <a:schemeClr val="accent5"/>
                </a:solidFill>
                <a:effectLst/>
                <a:latin typeface="Calibri" panose="020F0502020204030204" pitchFamily="34" charset="0"/>
                <a:ea typeface="Times New Roman" panose="02020603050405020304" pitchFamily="18" charset="0"/>
              </a:rPr>
              <a:t> determined by a standard setting process with educators.</a:t>
            </a:r>
          </a:p>
          <a:p>
            <a:pPr marL="342900" indent="-342900">
              <a:lnSpc>
                <a:spcPct val="105000"/>
              </a:lnSpc>
              <a:spcBef>
                <a:spcPts val="0"/>
              </a:spcBef>
              <a:spcAft>
                <a:spcPts val="0"/>
              </a:spcAft>
              <a:buFont typeface="+mj-lt"/>
              <a:buAutoNum type="arabicPeriod"/>
            </a:pPr>
            <a:endParaRPr lang="en-US" sz="1800" dirty="0">
              <a:latin typeface="Calibri" panose="020F0502020204030204" pitchFamily="34" charset="0"/>
              <a:ea typeface="Times New Roman" panose="02020603050405020304" pitchFamily="18" charset="0"/>
            </a:endParaRPr>
          </a:p>
          <a:p>
            <a:pPr marL="457200" marR="0">
              <a:lnSpc>
                <a:spcPct val="105000"/>
              </a:lnSpc>
              <a:spcBef>
                <a:spcPts val="0"/>
              </a:spcBef>
              <a:spcAft>
                <a:spcPts val="800"/>
              </a:spcAft>
            </a:pPr>
            <a:endParaRPr lang="en-US" sz="1800" u="sng" dirty="0">
              <a:solidFill>
                <a:srgbClr val="ED7D3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132685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1F64-F2D8-843E-52A8-EE129943274F}"/>
              </a:ext>
            </a:extLst>
          </p:cNvPr>
          <p:cNvSpPr>
            <a:spLocks noGrp="1"/>
          </p:cNvSpPr>
          <p:nvPr>
            <p:ph type="title"/>
          </p:nvPr>
        </p:nvSpPr>
        <p:spPr/>
        <p:txBody>
          <a:bodyPr/>
          <a:lstStyle/>
          <a:p>
            <a:r>
              <a:rPr lang="en-US" dirty="0"/>
              <a:t>ACT DATA ACCESS CHAnge</a:t>
            </a:r>
          </a:p>
        </p:txBody>
      </p:sp>
      <p:sp>
        <p:nvSpPr>
          <p:cNvPr id="3" name="Content Placeholder 2">
            <a:extLst>
              <a:ext uri="{FF2B5EF4-FFF2-40B4-BE49-F238E27FC236}">
                <a16:creationId xmlns:a16="http://schemas.microsoft.com/office/drawing/2014/main" id="{E334AE29-F055-E0DF-8028-E52C493BE6AA}"/>
              </a:ext>
            </a:extLst>
          </p:cNvPr>
          <p:cNvSpPr>
            <a:spLocks noGrp="1"/>
          </p:cNvSpPr>
          <p:nvPr>
            <p:ph idx="1"/>
          </p:nvPr>
        </p:nvSpPr>
        <p:spPr>
          <a:xfrm>
            <a:off x="609600" y="2108202"/>
            <a:ext cx="8001000" cy="4292598"/>
          </a:xfrm>
        </p:spPr>
        <p:txBody>
          <a:bodyPr>
            <a:normAutofit/>
          </a:bodyPr>
          <a:lstStyle/>
          <a:p>
            <a:pPr>
              <a:lnSpc>
                <a:spcPct val="200000"/>
              </a:lnSpc>
            </a:pPr>
            <a:r>
              <a:rPr lang="en-US" sz="2400" dirty="0">
                <a:solidFill>
                  <a:srgbClr val="002060"/>
                </a:solidFill>
                <a:effectLst/>
                <a:latin typeface="Arial" panose="020B0604020202020204" pitchFamily="34" charset="0"/>
                <a:ea typeface="Times New Roman" panose="02020603050405020304" pitchFamily="18" charset="0"/>
              </a:rPr>
              <a:t>Spring 2023 data </a:t>
            </a:r>
          </a:p>
          <a:p>
            <a:pPr lvl="2">
              <a:lnSpc>
                <a:spcPct val="200000"/>
              </a:lnSpc>
              <a:buSzPct val="121000"/>
              <a:buFont typeface="Wingdings" panose="05000000000000000000" pitchFamily="2" charset="2"/>
              <a:buChar char="v"/>
            </a:pPr>
            <a:r>
              <a:rPr lang="en-US" sz="2100" dirty="0">
                <a:solidFill>
                  <a:srgbClr val="002060"/>
                </a:solidFill>
                <a:latin typeface="Arial" panose="020B0604020202020204" pitchFamily="34" charset="0"/>
                <a:ea typeface="Times New Roman" panose="02020603050405020304" pitchFamily="18" charset="0"/>
              </a:rPr>
              <a:t>D</a:t>
            </a:r>
            <a:r>
              <a:rPr lang="en-US" sz="2100" dirty="0">
                <a:solidFill>
                  <a:srgbClr val="002060"/>
                </a:solidFill>
                <a:effectLst/>
                <a:latin typeface="Arial" panose="020B0604020202020204" pitchFamily="34" charset="0"/>
                <a:ea typeface="Times New Roman" panose="02020603050405020304" pitchFamily="18" charset="0"/>
              </a:rPr>
              <a:t>istricts will need to access their data in ACT’s online reporting 	system at </a:t>
            </a:r>
            <a:r>
              <a:rPr lang="en-US" sz="2100" b="1" i="1" dirty="0">
                <a:solidFill>
                  <a:srgbClr val="7030A0"/>
                </a:solidFill>
                <a:effectLst/>
                <a:latin typeface="Arial" panose="020B0604020202020204" pitchFamily="34" charset="0"/>
                <a:ea typeface="Times New Roman" panose="02020603050405020304" pitchFamily="18" charset="0"/>
              </a:rPr>
              <a:t>success.act.org </a:t>
            </a:r>
            <a:r>
              <a:rPr lang="en-US" sz="2100" dirty="0">
                <a:solidFill>
                  <a:srgbClr val="002060"/>
                </a:solidFill>
                <a:effectLst/>
                <a:latin typeface="Arial" panose="020B0604020202020204" pitchFamily="34" charset="0"/>
                <a:ea typeface="Times New Roman" panose="02020603050405020304" pitchFamily="18" charset="0"/>
              </a:rPr>
              <a:t>rather than in PAN. </a:t>
            </a:r>
          </a:p>
          <a:p>
            <a:pPr lvl="2">
              <a:lnSpc>
                <a:spcPct val="200000"/>
              </a:lnSpc>
              <a:buSzPct val="121000"/>
              <a:buFont typeface="Wingdings" panose="05000000000000000000" pitchFamily="2" charset="2"/>
              <a:buChar char="v"/>
            </a:pPr>
            <a:r>
              <a:rPr lang="en-US" sz="2100" dirty="0">
                <a:solidFill>
                  <a:srgbClr val="002060"/>
                </a:solidFill>
                <a:effectLst/>
                <a:latin typeface="Arial" panose="020B0604020202020204" pitchFamily="34" charset="0"/>
                <a:ea typeface="Times New Roman" panose="02020603050405020304" pitchFamily="18" charset="0"/>
              </a:rPr>
              <a:t>The data will no longer be located in both places.</a:t>
            </a:r>
            <a:endParaRPr lang="en-US" sz="2100" dirty="0">
              <a:solidFill>
                <a:srgbClr val="00206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38012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a:xfrm>
            <a:off x="822960" y="988907"/>
            <a:ext cx="7543800" cy="578722"/>
          </a:xfrm>
        </p:spPr>
        <p:txBody>
          <a:bodyPr>
            <a:normAutofit/>
          </a:bodyPr>
          <a:lstStyle/>
          <a:p>
            <a:r>
              <a:rPr lang="en-US" dirty="0"/>
              <a:t>Frequently Asked Questions for ACT and ACT Aspire</a:t>
            </a:r>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a:xfrm>
            <a:off x="822960" y="2108202"/>
            <a:ext cx="7543800" cy="4063998"/>
          </a:xfrm>
        </p:spPr>
        <p:txBody>
          <a:bodyPr>
            <a:noAutofit/>
          </a:bodyPr>
          <a:lstStyle/>
          <a:p>
            <a:pPr>
              <a:lnSpc>
                <a:spcPct val="150000"/>
              </a:lnSpc>
              <a:buSzPct val="121000"/>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Does Arizona have cut scores for ACT Aspire? </a:t>
            </a:r>
            <a:r>
              <a:rPr lang="en-US" sz="180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No.</a:t>
            </a:r>
            <a:r>
              <a:rPr lang="en-US" sz="1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buSzPct val="121000"/>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Will this be added? </a:t>
            </a:r>
          </a:p>
          <a:p>
            <a:pPr lvl="1">
              <a:lnSpc>
                <a:spcPct val="150000"/>
              </a:lnSpc>
              <a:buSzPct val="121000"/>
              <a:buFont typeface="Wingdings" panose="05000000000000000000" pitchFamily="2" charset="2"/>
              <a:buChar char="v"/>
            </a:pPr>
            <a:r>
              <a:rPr lang="en-US" sz="180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Not at this time. Per State Board, State Accountability is utilizing ACT Aspire for participation only. LEAs can use the information contained in the ACT Aspire Report for instructional decision-making.</a:t>
            </a:r>
          </a:p>
          <a:p>
            <a:pPr>
              <a:lnSpc>
                <a:spcPct val="150000"/>
              </a:lnSpc>
              <a:spcBef>
                <a:spcPts val="0"/>
              </a:spcBef>
              <a:spcAft>
                <a:spcPts val="0"/>
              </a:spcAft>
              <a:buSzPct val="121000"/>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 ACT Aspire is being discontinued by ACT. What does this mean for Arizona?</a:t>
            </a:r>
          </a:p>
          <a:p>
            <a:pPr lvl="1">
              <a:lnSpc>
                <a:spcPct val="150000"/>
              </a:lnSpc>
              <a:spcBef>
                <a:spcPts val="0"/>
              </a:spcBef>
              <a:spcAft>
                <a:spcPts val="0"/>
              </a:spcAft>
              <a:buSzPct val="121000"/>
              <a:buFont typeface="Wingdings" panose="05000000000000000000" pitchFamily="2" charset="2"/>
              <a:buChar char="v"/>
            </a:pPr>
            <a:r>
              <a:rPr lang="en-US" sz="165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ACT Aspire will be utilized by ADE under this contract.</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spcAft>
                <a:spcPts val="0"/>
              </a:spcAft>
              <a:buSzPct val="121000"/>
              <a:buFont typeface="Wingdings" panose="05000000000000000000" pitchFamily="2" charset="2"/>
              <a:buChar char="v"/>
            </a:pPr>
            <a:r>
              <a:rPr lang="en-US" sz="1800" dirty="0">
                <a:latin typeface="Calibri" panose="020F0502020204030204" pitchFamily="34" charset="0"/>
                <a:ea typeface="Calibri" panose="020F0502020204030204" pitchFamily="34" charset="0"/>
                <a:cs typeface="Times New Roman" panose="02020603050405020304" pitchFamily="18" charset="0"/>
              </a:rPr>
              <a:t>Will Arizona transition to administering Pre-ACT? 	</a:t>
            </a:r>
          </a:p>
          <a:p>
            <a:pPr lvl="1">
              <a:lnSpc>
                <a:spcPct val="150000"/>
              </a:lnSpc>
              <a:spcBef>
                <a:spcPts val="0"/>
              </a:spcBef>
              <a:spcAft>
                <a:spcPts val="0"/>
              </a:spcAft>
              <a:buSzPct val="121000"/>
              <a:buFont typeface="Wingdings" panose="05000000000000000000" pitchFamily="2" charset="2"/>
              <a:buChar char="v"/>
            </a:pPr>
            <a:r>
              <a:rPr lang="en-US" sz="180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Pre-ACT does not have a writing component; therefore, it cannot be used by ADE. </a:t>
            </a:r>
            <a:endParaRPr lang="en-US" sz="1800" i="1" dirty="0">
              <a:solidFill>
                <a:schemeClr val="accent5"/>
              </a:solidFill>
            </a:endParaRPr>
          </a:p>
        </p:txBody>
      </p:sp>
    </p:spTree>
    <p:extLst>
      <p:ext uri="{BB962C8B-B14F-4D97-AF65-F5344CB8AC3E}">
        <p14:creationId xmlns:p14="http://schemas.microsoft.com/office/powerpoint/2010/main" val="4266145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55ED-748D-99D8-0B24-F011841305F4}"/>
              </a:ext>
            </a:extLst>
          </p:cNvPr>
          <p:cNvSpPr>
            <a:spLocks noGrp="1"/>
          </p:cNvSpPr>
          <p:nvPr>
            <p:ph type="title"/>
          </p:nvPr>
        </p:nvSpPr>
        <p:spPr/>
        <p:txBody>
          <a:bodyPr/>
          <a:lstStyle/>
          <a:p>
            <a:r>
              <a:rPr lang="en-US" dirty="0"/>
              <a:t>Frequently Asked Questions for ACT and ACT Aspire</a:t>
            </a:r>
          </a:p>
        </p:txBody>
      </p:sp>
      <p:sp>
        <p:nvSpPr>
          <p:cNvPr id="3" name="Content Placeholder 2">
            <a:extLst>
              <a:ext uri="{FF2B5EF4-FFF2-40B4-BE49-F238E27FC236}">
                <a16:creationId xmlns:a16="http://schemas.microsoft.com/office/drawing/2014/main" id="{21576CD9-B13A-395E-4C92-CAC4F827D6CB}"/>
              </a:ext>
            </a:extLst>
          </p:cNvPr>
          <p:cNvSpPr>
            <a:spLocks noGrp="1"/>
          </p:cNvSpPr>
          <p:nvPr>
            <p:ph idx="1"/>
          </p:nvPr>
        </p:nvSpPr>
        <p:spPr/>
        <p:txBody>
          <a:bodyPr>
            <a:normAutofit fontScale="92500"/>
          </a:bodyPr>
          <a:lstStyle/>
          <a:p>
            <a:pPr lvl="1">
              <a:lnSpc>
                <a:spcPct val="107000"/>
              </a:lnSpc>
              <a:spcBef>
                <a:spcPts val="0"/>
              </a:spcBef>
              <a:spcAft>
                <a:spcPts val="0"/>
              </a:spcAft>
              <a:buSzPct val="121000"/>
              <a:buFont typeface="Wingdings" panose="05000000000000000000" pitchFamily="2" charset="2"/>
              <a:buChar char="v"/>
            </a:pPr>
            <a:endParaRPr lang="en-US" sz="1800" i="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spcAft>
                <a:spcPts val="0"/>
              </a:spcAft>
              <a:buSzPct val="121000"/>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When will ACT and Aspire PearsonAccess</a:t>
            </a:r>
            <a:r>
              <a:rPr lang="en-US" sz="2000" baseline="30000" dirty="0">
                <a:latin typeface="Calibri" panose="020F0502020204030204" pitchFamily="34" charset="0"/>
                <a:ea typeface="Calibri" panose="020F0502020204030204" pitchFamily="34" charset="0"/>
                <a:cs typeface="Times New Roman" panose="02020603050405020304" pitchFamily="18" charset="0"/>
              </a:rPr>
              <a:t>next</a:t>
            </a:r>
            <a:r>
              <a:rPr lang="en-US" sz="2000" dirty="0">
                <a:latin typeface="Calibri" panose="020F0502020204030204" pitchFamily="34" charset="0"/>
                <a:ea typeface="Calibri" panose="020F0502020204030204" pitchFamily="34" charset="0"/>
                <a:cs typeface="Times New Roman" panose="02020603050405020304" pitchFamily="18" charset="0"/>
              </a:rPr>
              <a:t> sites go live for Spring 2023?</a:t>
            </a:r>
          </a:p>
          <a:p>
            <a:pPr lvl="1">
              <a:lnSpc>
                <a:spcPct val="150000"/>
              </a:lnSpc>
              <a:spcBef>
                <a:spcPts val="0"/>
              </a:spcBef>
              <a:spcAft>
                <a:spcPts val="0"/>
              </a:spcAft>
              <a:buSzPct val="121000"/>
              <a:buFont typeface="Wingdings" panose="05000000000000000000" pitchFamily="2" charset="2"/>
              <a:buChar char="v"/>
            </a:pPr>
            <a:r>
              <a:rPr lang="en-US" sz="200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ACT – will go live on November 7, 2022</a:t>
            </a:r>
          </a:p>
          <a:p>
            <a:pPr lvl="1">
              <a:lnSpc>
                <a:spcPct val="150000"/>
              </a:lnSpc>
              <a:spcBef>
                <a:spcPts val="0"/>
              </a:spcBef>
              <a:spcAft>
                <a:spcPts val="0"/>
              </a:spcAft>
              <a:buSzPct val="121000"/>
              <a:buFont typeface="Wingdings" panose="05000000000000000000" pitchFamily="2" charset="2"/>
              <a:buChar char="v"/>
            </a:pPr>
            <a:r>
              <a:rPr lang="en-US" sz="200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ACT Aspire – will go live on January 30, 2023</a:t>
            </a:r>
            <a:br>
              <a:rPr lang="en-US" sz="200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br>
            <a:endParaRPr lang="en-US" sz="2000" i="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spcAft>
                <a:spcPts val="600"/>
              </a:spcAft>
              <a:buSzPct val="121000"/>
              <a:buFont typeface="Wingdings" panose="05000000000000000000" pitchFamily="2" charset="2"/>
              <a:buChar char="v"/>
            </a:pPr>
            <a:r>
              <a:rPr lang="en-US" sz="2000" dirty="0">
                <a:latin typeface="Calibri" panose="020F0502020204030204" pitchFamily="34" charset="0"/>
                <a:ea typeface="Calibri" panose="020F0502020204030204" pitchFamily="34" charset="0"/>
                <a:cs typeface="Times New Roman" panose="02020603050405020304" pitchFamily="18" charset="0"/>
              </a:rPr>
              <a:t>When will DTCs begin receiving ACT emails? </a:t>
            </a:r>
          </a:p>
          <a:p>
            <a:pPr lvl="1">
              <a:lnSpc>
                <a:spcPct val="150000"/>
              </a:lnSpc>
              <a:spcBef>
                <a:spcPts val="0"/>
              </a:spcBef>
              <a:spcAft>
                <a:spcPts val="600"/>
              </a:spcAft>
              <a:buSzPct val="121000"/>
              <a:buFont typeface="Wingdings" panose="05000000000000000000" pitchFamily="2" charset="2"/>
              <a:buChar char="v"/>
            </a:pPr>
            <a:r>
              <a:rPr lang="en-US" sz="2000"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ACT communications to Test Coordinators are scheduled to begin on October 31, 2022.</a:t>
            </a:r>
            <a:endParaRPr lang="en-US" sz="2000" i="1" dirty="0">
              <a:solidFill>
                <a:schemeClr val="accent5"/>
              </a:solidFill>
            </a:endParaRPr>
          </a:p>
          <a:p>
            <a:endParaRPr lang="en-US" dirty="0"/>
          </a:p>
        </p:txBody>
      </p:sp>
    </p:spTree>
    <p:extLst>
      <p:ext uri="{BB962C8B-B14F-4D97-AF65-F5344CB8AC3E}">
        <p14:creationId xmlns:p14="http://schemas.microsoft.com/office/powerpoint/2010/main" val="2462433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3B32-39FA-AD87-6CBE-88D3CCF4C78E}"/>
              </a:ext>
            </a:extLst>
          </p:cNvPr>
          <p:cNvSpPr>
            <a:spLocks noGrp="1"/>
          </p:cNvSpPr>
          <p:nvPr>
            <p:ph type="title"/>
          </p:nvPr>
        </p:nvSpPr>
        <p:spPr/>
        <p:txBody>
          <a:bodyPr/>
          <a:lstStyle/>
          <a:p>
            <a:r>
              <a:rPr lang="en-US" dirty="0"/>
              <a:t>Test Windows and Other INformation</a:t>
            </a:r>
          </a:p>
        </p:txBody>
      </p:sp>
      <p:sp>
        <p:nvSpPr>
          <p:cNvPr id="3" name="Content Placeholder 2">
            <a:extLst>
              <a:ext uri="{FF2B5EF4-FFF2-40B4-BE49-F238E27FC236}">
                <a16:creationId xmlns:a16="http://schemas.microsoft.com/office/drawing/2014/main" id="{CAD2BC9A-E08B-87AB-58B9-78933500DDE5}"/>
              </a:ext>
            </a:extLst>
          </p:cNvPr>
          <p:cNvSpPr>
            <a:spLocks noGrp="1"/>
          </p:cNvSpPr>
          <p:nvPr>
            <p:ph idx="1"/>
          </p:nvPr>
        </p:nvSpPr>
        <p:spPr>
          <a:xfrm>
            <a:off x="457200" y="1905000"/>
            <a:ext cx="8153400" cy="4343400"/>
          </a:xfrm>
        </p:spPr>
        <p:txBody>
          <a:bodyPr>
            <a:normAutofit/>
          </a:bodyPr>
          <a:lstStyle/>
          <a:p>
            <a:endParaRPr lang="en-US" dirty="0"/>
          </a:p>
          <a:p>
            <a:pPr>
              <a:lnSpc>
                <a:spcPct val="15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Important dates for ACT and ACT ASPIRE are on our webpage. </a:t>
            </a:r>
          </a:p>
          <a:p>
            <a:pPr lvl="1">
              <a:lnSpc>
                <a:spcPct val="150000"/>
              </a:lnSpc>
              <a:buFont typeface="Wingdings" panose="05000000000000000000" pitchFamily="2" charset="2"/>
              <a:buChar char="v"/>
            </a:pPr>
            <a:r>
              <a:rPr lang="en-US" sz="1400" b="1" i="1" dirty="0">
                <a:hlinkClick r:id="rId2"/>
              </a:rPr>
              <a:t>https://www.azed.gov/assessment/high-school-assessments-act-and-act-aspire</a:t>
            </a:r>
            <a:endParaRPr lang="en-US" sz="1850" i="1" dirty="0"/>
          </a:p>
          <a:p>
            <a:pPr>
              <a:lnSpc>
                <a:spcPct val="20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Schedule of Events for each – Coming Soon</a:t>
            </a:r>
          </a:p>
          <a:p>
            <a:pPr>
              <a:lnSpc>
                <a:spcPct val="20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Other resources</a:t>
            </a:r>
          </a:p>
          <a:p>
            <a:pPr>
              <a:lnSpc>
                <a:spcPct val="20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Communicated through The Examiner </a:t>
            </a:r>
          </a:p>
          <a:p>
            <a:pPr marL="0" indent="0">
              <a:lnSpc>
                <a:spcPct val="200000"/>
              </a:lnSpc>
              <a:buNone/>
            </a:pPr>
            <a:endParaRPr lang="en-US" dirty="0"/>
          </a:p>
          <a:p>
            <a:pPr marL="0" indent="0">
              <a:buNone/>
            </a:pPr>
            <a:endParaRPr lang="en-US" dirty="0"/>
          </a:p>
        </p:txBody>
      </p:sp>
    </p:spTree>
    <p:extLst>
      <p:ext uri="{BB962C8B-B14F-4D97-AF65-F5344CB8AC3E}">
        <p14:creationId xmlns:p14="http://schemas.microsoft.com/office/powerpoint/2010/main" val="3500223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A6-47C4-4128-94EB-3E21751A05D6}"/>
              </a:ext>
            </a:extLst>
          </p:cNvPr>
          <p:cNvSpPr>
            <a:spLocks noGrp="1"/>
          </p:cNvSpPr>
          <p:nvPr>
            <p:ph type="title"/>
          </p:nvPr>
        </p:nvSpPr>
        <p:spPr>
          <a:xfrm>
            <a:off x="2514600" y="151319"/>
            <a:ext cx="6190959" cy="492443"/>
          </a:xfrm>
        </p:spPr>
        <p:txBody>
          <a:bodyPr/>
          <a:lstStyle/>
          <a:p>
            <a:pPr algn="ctr"/>
            <a:r>
              <a:rPr lang="en-US" dirty="0"/>
              <a:t>ACT ASPIRE and ACT Information</a:t>
            </a:r>
          </a:p>
        </p:txBody>
      </p:sp>
      <p:sp>
        <p:nvSpPr>
          <p:cNvPr id="3" name="Text Placeholder 2">
            <a:extLst>
              <a:ext uri="{FF2B5EF4-FFF2-40B4-BE49-F238E27FC236}">
                <a16:creationId xmlns:a16="http://schemas.microsoft.com/office/drawing/2014/main" id="{31A5A56A-C389-401B-AA8D-B6F1F27BA174}"/>
              </a:ext>
            </a:extLst>
          </p:cNvPr>
          <p:cNvSpPr>
            <a:spLocks noGrp="1"/>
          </p:cNvSpPr>
          <p:nvPr>
            <p:ph idx="1"/>
          </p:nvPr>
        </p:nvSpPr>
        <p:spPr>
          <a:xfrm>
            <a:off x="443780" y="762000"/>
            <a:ext cx="8261779" cy="4597400"/>
          </a:xfrm>
        </p:spPr>
        <p:txBody>
          <a:bodyPr/>
          <a:lstStyle/>
          <a:p>
            <a:endParaRPr lang="en-US" dirty="0"/>
          </a:p>
        </p:txBody>
      </p:sp>
      <p:sp>
        <p:nvSpPr>
          <p:cNvPr id="4" name="Oval 3">
            <a:extLst>
              <a:ext uri="{FF2B5EF4-FFF2-40B4-BE49-F238E27FC236}">
                <a16:creationId xmlns:a16="http://schemas.microsoft.com/office/drawing/2014/main" id="{BFC4ACD0-D124-4884-B3EC-AC4BB419F8EB}"/>
              </a:ext>
            </a:extLst>
          </p:cNvPr>
          <p:cNvSpPr/>
          <p:nvPr/>
        </p:nvSpPr>
        <p:spPr>
          <a:xfrm>
            <a:off x="5638800" y="3657600"/>
            <a:ext cx="23622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3B9C25F-61D6-FDF2-3CD1-B38DE2449AB8}"/>
              </a:ext>
            </a:extLst>
          </p:cNvPr>
          <p:cNvPicPr>
            <a:picLocks noChangeAspect="1"/>
          </p:cNvPicPr>
          <p:nvPr/>
        </p:nvPicPr>
        <p:blipFill>
          <a:blip r:embed="rId2"/>
          <a:stretch>
            <a:fillRect/>
          </a:stretch>
        </p:blipFill>
        <p:spPr>
          <a:xfrm>
            <a:off x="376468" y="643762"/>
            <a:ext cx="8037168" cy="6214238"/>
          </a:xfrm>
          <a:prstGeom prst="rect">
            <a:avLst/>
          </a:prstGeom>
        </p:spPr>
      </p:pic>
    </p:spTree>
    <p:extLst>
      <p:ext uri="{BB962C8B-B14F-4D97-AF65-F5344CB8AC3E}">
        <p14:creationId xmlns:p14="http://schemas.microsoft.com/office/powerpoint/2010/main" val="3272745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91D-5BD8-41EF-8ACD-41D866DBF36F}"/>
              </a:ext>
            </a:extLst>
          </p:cNvPr>
          <p:cNvSpPr>
            <a:spLocks noGrp="1"/>
          </p:cNvSpPr>
          <p:nvPr>
            <p:ph type="title"/>
          </p:nvPr>
        </p:nvSpPr>
        <p:spPr/>
        <p:txBody>
          <a:bodyPr/>
          <a:lstStyle/>
          <a:p>
            <a:r>
              <a:rPr lang="en-US" dirty="0"/>
              <a:t>Questions</a:t>
            </a:r>
          </a:p>
        </p:txBody>
      </p:sp>
      <p:pic>
        <p:nvPicPr>
          <p:cNvPr id="11" name="Content Placeholder 10">
            <a:extLst>
              <a:ext uri="{FF2B5EF4-FFF2-40B4-BE49-F238E27FC236}">
                <a16:creationId xmlns:a16="http://schemas.microsoft.com/office/drawing/2014/main" id="{C91417B5-F517-430D-A115-2BC38A5EBB3F}"/>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7445" y="1828800"/>
            <a:ext cx="3978275" cy="3978275"/>
          </a:xfrm>
        </p:spPr>
      </p:pic>
      <p:sp>
        <p:nvSpPr>
          <p:cNvPr id="12" name="TextBox 11">
            <a:extLst>
              <a:ext uri="{FF2B5EF4-FFF2-40B4-BE49-F238E27FC236}">
                <a16:creationId xmlns:a16="http://schemas.microsoft.com/office/drawing/2014/main" id="{4510B4B8-43E0-447F-8687-5CD10C777AFB}"/>
              </a:ext>
            </a:extLst>
          </p:cNvPr>
          <p:cNvSpPr txBox="1"/>
          <p:nvPr/>
        </p:nvSpPr>
        <p:spPr>
          <a:xfrm>
            <a:off x="2743200" y="5883275"/>
            <a:ext cx="3978275" cy="230832"/>
          </a:xfrm>
          <a:prstGeom prst="rect">
            <a:avLst/>
          </a:prstGeom>
          <a:noFill/>
        </p:spPr>
        <p:txBody>
          <a:bodyPr wrap="square" rtlCol="0">
            <a:spAutoFit/>
          </a:bodyPr>
          <a:lstStyle/>
          <a:p>
            <a:r>
              <a:rPr lang="en-US" sz="900" dirty="0">
                <a:hlinkClick r:id="rId3" tooltip="http://www.mrscienceshow.com/2010/06/bring-us-your-burning-science-questions.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Slide Number Placeholder 2">
            <a:extLst>
              <a:ext uri="{FF2B5EF4-FFF2-40B4-BE49-F238E27FC236}">
                <a16:creationId xmlns:a16="http://schemas.microsoft.com/office/drawing/2014/main" id="{620E399F-B3FC-3142-7F42-6E9E60CCB0EE}"/>
              </a:ext>
            </a:extLst>
          </p:cNvPr>
          <p:cNvSpPr>
            <a:spLocks noGrp="1"/>
          </p:cNvSpPr>
          <p:nvPr>
            <p:ph type="sldNum" sz="quarter" idx="7"/>
          </p:nvPr>
        </p:nvSpPr>
        <p:spPr/>
        <p:txBody>
          <a:bodyPr/>
          <a:lstStyle/>
          <a:p>
            <a:pPr marL="115570">
              <a:lnSpc>
                <a:spcPct val="100000"/>
              </a:lnSpc>
            </a:pPr>
            <a:fld id="{81D60167-4931-47E6-BA6A-407CBD079E47}" type="slidenum">
              <a:rPr lang="en-US" smtClean="0"/>
              <a:t>48</a:t>
            </a:fld>
            <a:endParaRPr lang="en-US" dirty="0"/>
          </a:p>
        </p:txBody>
      </p:sp>
    </p:spTree>
    <p:extLst>
      <p:ext uri="{BB962C8B-B14F-4D97-AF65-F5344CB8AC3E}">
        <p14:creationId xmlns:p14="http://schemas.microsoft.com/office/powerpoint/2010/main" val="125757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4DEE90-12F3-4AB2-90B0-637C109978D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FEC8C5E-9A46-483C-A467-EC16E3FFCE14}"/>
              </a:ext>
            </a:extLst>
          </p:cNvPr>
          <p:cNvSpPr>
            <a:spLocks noGrp="1"/>
          </p:cNvSpPr>
          <p:nvPr>
            <p:ph sz="half" idx="2"/>
          </p:nvPr>
        </p:nvSpPr>
        <p:spPr>
          <a:xfrm>
            <a:off x="520684" y="1600200"/>
            <a:ext cx="8229600" cy="1292662"/>
          </a:xfrm>
        </p:spPr>
        <p:txBody>
          <a:bodyPr/>
          <a:lstStyle/>
          <a:p>
            <a:pPr algn="ctr"/>
            <a:endParaRPr lang="en-US" dirty="0"/>
          </a:p>
          <a:p>
            <a:pPr algn="ctr"/>
            <a:r>
              <a:rPr lang="en-US" dirty="0"/>
              <a:t>For questions, please contact us at: </a:t>
            </a:r>
          </a:p>
          <a:p>
            <a:pPr algn="ctr"/>
            <a:r>
              <a:rPr lang="en-US" dirty="0"/>
              <a:t>Testing@azed.gov</a:t>
            </a:r>
          </a:p>
        </p:txBody>
      </p:sp>
      <p:pic>
        <p:nvPicPr>
          <p:cNvPr id="14" name="Picture 13">
            <a:extLst>
              <a:ext uri="{FF2B5EF4-FFF2-40B4-BE49-F238E27FC236}">
                <a16:creationId xmlns:a16="http://schemas.microsoft.com/office/drawing/2014/main" id="{6CE826C1-1DA8-4BA3-A706-05629164495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529063"/>
            <a:ext cx="4241768" cy="3276600"/>
          </a:xfrm>
          <a:prstGeom prst="rect">
            <a:avLst/>
          </a:prstGeom>
        </p:spPr>
      </p:pic>
      <p:sp>
        <p:nvSpPr>
          <p:cNvPr id="15" name="TextBox 14">
            <a:extLst>
              <a:ext uri="{FF2B5EF4-FFF2-40B4-BE49-F238E27FC236}">
                <a16:creationId xmlns:a16="http://schemas.microsoft.com/office/drawing/2014/main" id="{E5340F3B-281C-4E33-959E-D6B61A6E6C6E}"/>
              </a:ext>
            </a:extLst>
          </p:cNvPr>
          <p:cNvSpPr txBox="1"/>
          <p:nvPr/>
        </p:nvSpPr>
        <p:spPr>
          <a:xfrm>
            <a:off x="2850709" y="6926209"/>
            <a:ext cx="3981859" cy="230832"/>
          </a:xfrm>
          <a:prstGeom prst="rect">
            <a:avLst/>
          </a:prstGeom>
          <a:noFill/>
        </p:spPr>
        <p:txBody>
          <a:bodyPr wrap="square" rtlCol="0">
            <a:spAutoFit/>
          </a:bodyPr>
          <a:lstStyle/>
          <a:p>
            <a:r>
              <a:rPr lang="en-US" sz="900" dirty="0">
                <a:hlinkClick r:id="rId3" tooltip="http://evergreenleaf.blogspot.com/2013/04/my-first-blog-award-liebster.html"/>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2" name="Slide Number Placeholder 1">
            <a:extLst>
              <a:ext uri="{FF2B5EF4-FFF2-40B4-BE49-F238E27FC236}">
                <a16:creationId xmlns:a16="http://schemas.microsoft.com/office/drawing/2014/main" id="{44D4B2F3-3119-3820-B942-960DE6036972}"/>
              </a:ext>
            </a:extLst>
          </p:cNvPr>
          <p:cNvSpPr>
            <a:spLocks noGrp="1"/>
          </p:cNvSpPr>
          <p:nvPr>
            <p:ph type="sldNum" sz="quarter" idx="7"/>
          </p:nvPr>
        </p:nvSpPr>
        <p:spPr/>
        <p:txBody>
          <a:bodyPr/>
          <a:lstStyle/>
          <a:p>
            <a:pPr marL="115570">
              <a:lnSpc>
                <a:spcPct val="100000"/>
              </a:lnSpc>
            </a:pPr>
            <a:fld id="{81D60167-4931-47E6-BA6A-407CBD079E47}" type="slidenum">
              <a:rPr lang="en-US" smtClean="0"/>
              <a:t>49</a:t>
            </a:fld>
            <a:endParaRPr lang="en-US" dirty="0"/>
          </a:p>
        </p:txBody>
      </p:sp>
    </p:spTree>
    <p:extLst>
      <p:ext uri="{BB962C8B-B14F-4D97-AF65-F5344CB8AC3E}">
        <p14:creationId xmlns:p14="http://schemas.microsoft.com/office/powerpoint/2010/main" val="171364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145A-A89C-C8B9-B80A-1DD3643B9445}"/>
              </a:ext>
            </a:extLst>
          </p:cNvPr>
          <p:cNvSpPr>
            <a:spLocks noGrp="1"/>
          </p:cNvSpPr>
          <p:nvPr>
            <p:ph type="title"/>
          </p:nvPr>
        </p:nvSpPr>
        <p:spPr/>
        <p:txBody>
          <a:bodyPr/>
          <a:lstStyle/>
          <a:p>
            <a:r>
              <a:rPr lang="en-US" dirty="0"/>
              <a:t>Seven StepS – ACT and aCT ASPIRE</a:t>
            </a:r>
          </a:p>
        </p:txBody>
      </p:sp>
      <p:pic>
        <p:nvPicPr>
          <p:cNvPr id="15" name="Content Placeholder 14">
            <a:extLst>
              <a:ext uri="{FF2B5EF4-FFF2-40B4-BE49-F238E27FC236}">
                <a16:creationId xmlns:a16="http://schemas.microsoft.com/office/drawing/2014/main" id="{1F6B1B3A-818F-01B7-39ED-766E1B8112BB}"/>
              </a:ext>
            </a:extLst>
          </p:cNvPr>
          <p:cNvPicPr>
            <a:picLocks noGrp="1" noChangeAspect="1"/>
          </p:cNvPicPr>
          <p:nvPr>
            <p:ph idx="1"/>
          </p:nvPr>
        </p:nvPicPr>
        <p:blipFill>
          <a:blip r:embed="rId2"/>
          <a:stretch>
            <a:fillRect/>
          </a:stretch>
        </p:blipFill>
        <p:spPr>
          <a:xfrm>
            <a:off x="1647525" y="2108200"/>
            <a:ext cx="5893399" cy="3760788"/>
          </a:xfrm>
        </p:spPr>
      </p:pic>
    </p:spTree>
    <p:extLst>
      <p:ext uri="{BB962C8B-B14F-4D97-AF65-F5344CB8AC3E}">
        <p14:creationId xmlns:p14="http://schemas.microsoft.com/office/powerpoint/2010/main" val="321684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1C35-8738-4543-A3A6-FEC833B78757}"/>
              </a:ext>
            </a:extLst>
          </p:cNvPr>
          <p:cNvSpPr>
            <a:spLocks noGrp="1"/>
          </p:cNvSpPr>
          <p:nvPr>
            <p:ph type="title"/>
          </p:nvPr>
        </p:nvSpPr>
        <p:spPr/>
        <p:txBody>
          <a:bodyPr/>
          <a:lstStyle/>
          <a:p>
            <a:r>
              <a:rPr lang="en-US" dirty="0"/>
              <a:t>ACT and ACT Aspire</a:t>
            </a:r>
          </a:p>
        </p:txBody>
      </p:sp>
      <p:sp>
        <p:nvSpPr>
          <p:cNvPr id="3" name="Text Placeholder 2">
            <a:extLst>
              <a:ext uri="{FF2B5EF4-FFF2-40B4-BE49-F238E27FC236}">
                <a16:creationId xmlns:a16="http://schemas.microsoft.com/office/drawing/2014/main" id="{4B509345-B3C0-4EAE-86EE-00C3D5813E94}"/>
              </a:ext>
            </a:extLst>
          </p:cNvPr>
          <p:cNvSpPr>
            <a:spLocks noGrp="1"/>
          </p:cNvSpPr>
          <p:nvPr>
            <p:ph idx="1"/>
          </p:nvPr>
        </p:nvSpPr>
        <p:spPr/>
        <p:txBody>
          <a:bodyPr/>
          <a:lstStyle/>
          <a:p>
            <a:endParaRPr lang="en-US" dirty="0"/>
          </a:p>
        </p:txBody>
      </p:sp>
      <p:pic>
        <p:nvPicPr>
          <p:cNvPr id="5" name="Picture 4" descr="Screenshot of ACT and ACT Aspire Webpage Test Administration Steps. Highlights Step 7: Interpretation-Access and understanding score reports">
            <a:extLst>
              <a:ext uri="{FF2B5EF4-FFF2-40B4-BE49-F238E27FC236}">
                <a16:creationId xmlns:a16="http://schemas.microsoft.com/office/drawing/2014/main" id="{EA30BB5E-7526-4999-8C02-893AD86E75C3}"/>
              </a:ext>
            </a:extLst>
          </p:cNvPr>
          <p:cNvPicPr>
            <a:picLocks noChangeAspect="1"/>
          </p:cNvPicPr>
          <p:nvPr/>
        </p:nvPicPr>
        <p:blipFill>
          <a:blip r:embed="rId2"/>
          <a:stretch>
            <a:fillRect/>
          </a:stretch>
        </p:blipFill>
        <p:spPr>
          <a:xfrm>
            <a:off x="24245" y="555842"/>
            <a:ext cx="9144000" cy="5746315"/>
          </a:xfrm>
          <a:prstGeom prst="rect">
            <a:avLst/>
          </a:prstGeom>
        </p:spPr>
      </p:pic>
      <p:sp>
        <p:nvSpPr>
          <p:cNvPr id="4" name="Oval 3">
            <a:extLst>
              <a:ext uri="{FF2B5EF4-FFF2-40B4-BE49-F238E27FC236}">
                <a16:creationId xmlns:a16="http://schemas.microsoft.com/office/drawing/2014/main" id="{9F7ED610-8156-4C51-ABBD-DD602E90F0E6}"/>
              </a:ext>
            </a:extLst>
          </p:cNvPr>
          <p:cNvSpPr/>
          <p:nvPr/>
        </p:nvSpPr>
        <p:spPr>
          <a:xfrm>
            <a:off x="7010400" y="1981200"/>
            <a:ext cx="914400" cy="1295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36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D397-202E-AC0B-5558-DB1BBA0B28F8}"/>
              </a:ext>
            </a:extLst>
          </p:cNvPr>
          <p:cNvSpPr>
            <a:spLocks noGrp="1"/>
          </p:cNvSpPr>
          <p:nvPr>
            <p:ph type="title"/>
          </p:nvPr>
        </p:nvSpPr>
        <p:spPr/>
        <p:txBody>
          <a:bodyPr/>
          <a:lstStyle/>
          <a:p>
            <a:r>
              <a:rPr lang="en-US" dirty="0"/>
              <a:t>DATA InterPretation</a:t>
            </a:r>
          </a:p>
        </p:txBody>
      </p:sp>
      <p:pic>
        <p:nvPicPr>
          <p:cNvPr id="5" name="Content Placeholder 4">
            <a:extLst>
              <a:ext uri="{FF2B5EF4-FFF2-40B4-BE49-F238E27FC236}">
                <a16:creationId xmlns:a16="http://schemas.microsoft.com/office/drawing/2014/main" id="{2C0D1741-5581-2DBC-EE42-17178B86BB8F}"/>
              </a:ext>
            </a:extLst>
          </p:cNvPr>
          <p:cNvPicPr>
            <a:picLocks noGrp="1" noChangeAspect="1"/>
          </p:cNvPicPr>
          <p:nvPr>
            <p:ph idx="1"/>
          </p:nvPr>
        </p:nvPicPr>
        <p:blipFill>
          <a:blip r:embed="rId2"/>
          <a:stretch>
            <a:fillRect/>
          </a:stretch>
        </p:blipFill>
        <p:spPr>
          <a:xfrm>
            <a:off x="1606516" y="2108200"/>
            <a:ext cx="5975417" cy="3760788"/>
          </a:xfrm>
        </p:spPr>
      </p:pic>
    </p:spTree>
    <p:extLst>
      <p:ext uri="{BB962C8B-B14F-4D97-AF65-F5344CB8AC3E}">
        <p14:creationId xmlns:p14="http://schemas.microsoft.com/office/powerpoint/2010/main" val="209633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B00A-A6B2-C314-CF40-ED9F2FF23284}"/>
              </a:ext>
            </a:extLst>
          </p:cNvPr>
          <p:cNvSpPr>
            <a:spLocks noGrp="1"/>
          </p:cNvSpPr>
          <p:nvPr>
            <p:ph type="title"/>
          </p:nvPr>
        </p:nvSpPr>
        <p:spPr/>
        <p:txBody>
          <a:bodyPr/>
          <a:lstStyle/>
          <a:p>
            <a:r>
              <a:rPr lang="en-US" dirty="0"/>
              <a:t>ACT Aspire</a:t>
            </a:r>
          </a:p>
        </p:txBody>
      </p:sp>
      <p:sp>
        <p:nvSpPr>
          <p:cNvPr id="3" name="Content Placeholder 2">
            <a:extLst>
              <a:ext uri="{FF2B5EF4-FFF2-40B4-BE49-F238E27FC236}">
                <a16:creationId xmlns:a16="http://schemas.microsoft.com/office/drawing/2014/main" id="{ED5B3A5D-4C28-20DE-5BEB-5F9234E184FC}"/>
              </a:ext>
            </a:extLst>
          </p:cNvPr>
          <p:cNvSpPr>
            <a:spLocks noGrp="1"/>
          </p:cNvSpPr>
          <p:nvPr>
            <p:ph idx="1"/>
          </p:nvPr>
        </p:nvSpPr>
        <p:spPr/>
        <p:txBody>
          <a:bodyPr/>
          <a:lstStyle/>
          <a:p>
            <a:pPr>
              <a:buSzPct val="110000"/>
              <a:buFont typeface="Wingdings" panose="05000000000000000000" pitchFamily="2" charset="2"/>
              <a:buChar char="Ø"/>
            </a:pPr>
            <a:r>
              <a:rPr lang="en-US" dirty="0"/>
              <a:t>Measures student progress towards college and career readiness.</a:t>
            </a:r>
          </a:p>
          <a:p>
            <a:pPr lvl="1">
              <a:buSzPct val="110000"/>
              <a:buFont typeface="Wingdings" panose="05000000000000000000" pitchFamily="2" charset="2"/>
              <a:buChar char="Ø"/>
            </a:pPr>
            <a:r>
              <a:rPr lang="en-US" dirty="0"/>
              <a:t>English</a:t>
            </a:r>
          </a:p>
          <a:p>
            <a:pPr lvl="1">
              <a:buSzPct val="110000"/>
              <a:buFont typeface="Wingdings" panose="05000000000000000000" pitchFamily="2" charset="2"/>
              <a:buChar char="Ø"/>
            </a:pPr>
            <a:r>
              <a:rPr lang="en-US" dirty="0"/>
              <a:t>Reading</a:t>
            </a:r>
          </a:p>
          <a:p>
            <a:pPr lvl="1">
              <a:buSzPct val="110000"/>
              <a:buFont typeface="Wingdings" panose="05000000000000000000" pitchFamily="2" charset="2"/>
              <a:buChar char="Ø"/>
            </a:pPr>
            <a:r>
              <a:rPr lang="en-US" dirty="0"/>
              <a:t>Mathematics</a:t>
            </a:r>
          </a:p>
          <a:p>
            <a:pPr lvl="1">
              <a:buSzPct val="110000"/>
              <a:buFont typeface="Wingdings" panose="05000000000000000000" pitchFamily="2" charset="2"/>
              <a:buChar char="Ø"/>
            </a:pPr>
            <a:r>
              <a:rPr lang="en-US" dirty="0"/>
              <a:t>Science</a:t>
            </a:r>
          </a:p>
          <a:p>
            <a:pPr lvl="1">
              <a:buSzPct val="110000"/>
              <a:buFont typeface="Wingdings" panose="05000000000000000000" pitchFamily="2" charset="2"/>
              <a:buChar char="Ø"/>
            </a:pPr>
            <a:r>
              <a:rPr lang="en-US" dirty="0"/>
              <a:t>Writing</a:t>
            </a:r>
          </a:p>
          <a:p>
            <a:pPr>
              <a:buSzPct val="110000"/>
              <a:buFont typeface="Wingdings" panose="05000000000000000000" pitchFamily="2" charset="2"/>
              <a:buChar char="Ø"/>
            </a:pPr>
            <a:r>
              <a:rPr lang="en-US" dirty="0"/>
              <a:t>The scores from each subject are measured against ACT Readiness Benchmarks.</a:t>
            </a:r>
          </a:p>
          <a:p>
            <a:pPr>
              <a:buSzPct val="110000"/>
              <a:buFont typeface="Wingdings" panose="05000000000000000000" pitchFamily="2" charset="2"/>
              <a:buChar char="Ø"/>
            </a:pPr>
            <a:r>
              <a:rPr lang="en-US" dirty="0"/>
              <a:t>Identifies whether students are on target to meet the ACT Readiness Benchmarks when they take the test in grade 11. </a:t>
            </a:r>
          </a:p>
        </p:txBody>
      </p:sp>
    </p:spTree>
    <p:extLst>
      <p:ext uri="{BB962C8B-B14F-4D97-AF65-F5344CB8AC3E}">
        <p14:creationId xmlns:p14="http://schemas.microsoft.com/office/powerpoint/2010/main" val="176387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7672-64F9-3139-EE3D-8D49C8C64C46}"/>
              </a:ext>
            </a:extLst>
          </p:cNvPr>
          <p:cNvSpPr>
            <a:spLocks noGrp="1"/>
          </p:cNvSpPr>
          <p:nvPr>
            <p:ph type="title"/>
          </p:nvPr>
        </p:nvSpPr>
        <p:spPr/>
        <p:txBody>
          <a:bodyPr/>
          <a:lstStyle/>
          <a:p>
            <a:r>
              <a:rPr lang="en-US" dirty="0"/>
              <a:t>ACT Aspire scores</a:t>
            </a:r>
          </a:p>
        </p:txBody>
      </p:sp>
      <p:sp>
        <p:nvSpPr>
          <p:cNvPr id="3" name="Content Placeholder 2">
            <a:extLst>
              <a:ext uri="{FF2B5EF4-FFF2-40B4-BE49-F238E27FC236}">
                <a16:creationId xmlns:a16="http://schemas.microsoft.com/office/drawing/2014/main" id="{FE52C928-AD37-5696-E771-8FECB326AC0B}"/>
              </a:ext>
            </a:extLst>
          </p:cNvPr>
          <p:cNvSpPr>
            <a:spLocks noGrp="1"/>
          </p:cNvSpPr>
          <p:nvPr>
            <p:ph idx="1"/>
          </p:nvPr>
        </p:nvSpPr>
        <p:spPr>
          <a:xfrm>
            <a:off x="609600" y="1905000"/>
            <a:ext cx="8001000" cy="4343400"/>
          </a:xfrm>
        </p:spPr>
        <p:txBody>
          <a:bodyPr>
            <a:noAutofit/>
          </a:bodyPr>
          <a:lstStyle/>
          <a:p>
            <a:pPr>
              <a:buSzPct val="121000"/>
              <a:buFont typeface="Wingdings" panose="05000000000000000000" pitchFamily="2" charset="2"/>
              <a:buChar char="v"/>
            </a:pPr>
            <a:r>
              <a:rPr lang="en-US" sz="1600" dirty="0"/>
              <a:t> </a:t>
            </a:r>
            <a:r>
              <a:rPr lang="en-US" sz="1800" dirty="0"/>
              <a:t>ELA scaled score – English, reading, and writing</a:t>
            </a:r>
          </a:p>
          <a:p>
            <a:pPr>
              <a:buSzPct val="121000"/>
              <a:buFont typeface="Wingdings" panose="05000000000000000000" pitchFamily="2" charset="2"/>
              <a:buChar char="v"/>
            </a:pPr>
            <a:r>
              <a:rPr lang="en-US" sz="1800" dirty="0"/>
              <a:t> STEM scaled score – Math and Science combined</a:t>
            </a:r>
          </a:p>
          <a:p>
            <a:pPr>
              <a:buSzPct val="121000"/>
              <a:buFont typeface="Wingdings" panose="05000000000000000000" pitchFamily="2" charset="2"/>
              <a:buChar char="v"/>
            </a:pPr>
            <a:r>
              <a:rPr lang="en-US" sz="1800" dirty="0"/>
              <a:t> Progress with text complexity </a:t>
            </a:r>
          </a:p>
          <a:p>
            <a:pPr lvl="1">
              <a:buSzPct val="121000"/>
              <a:buFont typeface="Wingdings" panose="05000000000000000000" pitchFamily="2" charset="2"/>
              <a:buChar char="v"/>
            </a:pPr>
            <a:r>
              <a:rPr lang="en-US" sz="1800" dirty="0"/>
              <a:t> Identifies whether students are making enough progress with reading   complex texts to be ready for college and career</a:t>
            </a:r>
          </a:p>
          <a:p>
            <a:pPr>
              <a:buSzPct val="121000"/>
              <a:buFont typeface="Wingdings" panose="05000000000000000000" pitchFamily="2" charset="2"/>
              <a:buChar char="v"/>
            </a:pPr>
            <a:r>
              <a:rPr lang="en-US" sz="1800" dirty="0"/>
              <a:t>Composite score – English, Math, Reading, and Science</a:t>
            </a:r>
          </a:p>
          <a:p>
            <a:pPr>
              <a:buSzPct val="121000"/>
              <a:buFont typeface="Wingdings" panose="05000000000000000000" pitchFamily="2" charset="2"/>
              <a:buChar char="v"/>
            </a:pPr>
            <a:r>
              <a:rPr lang="en-US" sz="1800" dirty="0"/>
              <a:t>Predicted Scores</a:t>
            </a:r>
          </a:p>
          <a:p>
            <a:pPr lvl="1">
              <a:buSzPct val="121000"/>
              <a:buFont typeface="Wingdings" panose="05000000000000000000" pitchFamily="2" charset="2"/>
              <a:buChar char="v"/>
            </a:pPr>
            <a:r>
              <a:rPr lang="en-US" sz="1650" dirty="0"/>
              <a:t>Pre-ACT and ACT</a:t>
            </a:r>
          </a:p>
          <a:p>
            <a:pPr>
              <a:buSzPct val="121000"/>
              <a:buFont typeface="Wingdings" panose="05000000000000000000" pitchFamily="2" charset="2"/>
              <a:buChar char="v"/>
            </a:pPr>
            <a:r>
              <a:rPr lang="en-US" sz="1800" dirty="0"/>
              <a:t>Percentile Ranks</a:t>
            </a:r>
          </a:p>
          <a:p>
            <a:pPr>
              <a:buSzPct val="121000"/>
              <a:buFont typeface="Wingdings" panose="05000000000000000000" pitchFamily="2" charset="2"/>
              <a:buChar char="v"/>
            </a:pPr>
            <a:r>
              <a:rPr lang="en-US" sz="1800" dirty="0"/>
              <a:t>Readiness levels</a:t>
            </a:r>
          </a:p>
        </p:txBody>
      </p:sp>
    </p:spTree>
    <p:extLst>
      <p:ext uri="{BB962C8B-B14F-4D97-AF65-F5344CB8AC3E}">
        <p14:creationId xmlns:p14="http://schemas.microsoft.com/office/powerpoint/2010/main" val="699236417"/>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5CE4C19-A745-47EF-B35C-BFDA6650A905}">
  <we:reference id="6a7bd4f3-0563-43af-8c08-79110eebdff6" version="1.1.1.0" store="EXCatalog" storeType="EXCatalog"/>
  <we:alternateReferences>
    <we:reference id="WA104381155" version="1.1.1.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2" ma:contentTypeDescription="Create a new document." ma:contentTypeScope="" ma:versionID="900ee8ee83d841429683d3880d88f896">
  <xsd:schema xmlns:xsd="http://www.w3.org/2001/XMLSchema" xmlns:xs="http://www.w3.org/2001/XMLSchema" xmlns:p="http://schemas.microsoft.com/office/2006/metadata/properties" xmlns:ns2="a4dfd924-02c8-402c-98c2-19747c654676" xmlns:ns3="706439f8-ebba-4ce4-b958-803c1eb9b874" targetNamespace="http://schemas.microsoft.com/office/2006/metadata/properties" ma:root="true" ma:fieldsID="4ce650ff954e06ed8a38f849f504affb" ns2:_="" ns3:_="">
    <xsd:import namespace="a4dfd924-02c8-402c-98c2-19747c654676"/>
    <xsd:import namespace="706439f8-ebba-4ce4-b958-803c1eb9b8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FFC803-AA9A-4256-A5D8-AB4D65955C84}">
  <ds:schemaRefs>
    <ds:schemaRef ds:uri="http://schemas.microsoft.com/sharepoint/v3/contenttype/forms"/>
  </ds:schemaRefs>
</ds:datastoreItem>
</file>

<file path=customXml/itemProps2.xml><?xml version="1.0" encoding="utf-8"?>
<ds:datastoreItem xmlns:ds="http://schemas.openxmlformats.org/officeDocument/2006/customXml" ds:itemID="{21983358-1C4F-4238-9044-2377A51C1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fd924-02c8-402c-98c2-19747c654676"/>
    <ds:schemaRef ds:uri="706439f8-ebba-4ce4-b958-803c1eb9b8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D7867A-3B3C-469B-B7CC-74E0844B87B9}">
  <ds:schemaRefs>
    <ds:schemaRef ds:uri="http://schemas.openxmlformats.org/package/2006/metadata/core-properties"/>
    <ds:schemaRef ds:uri="http://schemas.microsoft.com/office/2006/documentManagement/types"/>
    <ds:schemaRef ds:uri="706439f8-ebba-4ce4-b958-803c1eb9b874"/>
    <ds:schemaRef ds:uri="http://purl.org/dc/dcmitype/"/>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a4dfd924-02c8-402c-98c2-19747c654676"/>
  </ds:schemaRefs>
</ds:datastoreItem>
</file>

<file path=docProps/app.xml><?xml version="1.0" encoding="utf-8"?>
<Properties xmlns="http://schemas.openxmlformats.org/officeDocument/2006/extended-properties" xmlns:vt="http://schemas.openxmlformats.org/officeDocument/2006/docPropsVTypes">
  <Template/>
  <TotalTime>16353</TotalTime>
  <Words>1119</Words>
  <Application>Microsoft Office PowerPoint</Application>
  <PresentationFormat>On-screen Show (4:3)</PresentationFormat>
  <Paragraphs>143</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Franklin Gothic Medium</vt:lpstr>
      <vt:lpstr>Helvetica</vt:lpstr>
      <vt:lpstr>Raleway</vt:lpstr>
      <vt:lpstr>Raleway heavy</vt:lpstr>
      <vt:lpstr>Wingdings</vt:lpstr>
      <vt:lpstr>RetrospectVTI</vt:lpstr>
      <vt:lpstr>ACT and ACT Aspire: Interpreting Reports </vt:lpstr>
      <vt:lpstr>Welcome to Webinar #2: ACT and ACT ASpire – Interpreting reports</vt:lpstr>
      <vt:lpstr>Welcome and Overview</vt:lpstr>
      <vt:lpstr>ACT Site </vt:lpstr>
      <vt:lpstr>Seven StepS – ACT and aCT ASPIRE</vt:lpstr>
      <vt:lpstr>ACT and ACT Aspire</vt:lpstr>
      <vt:lpstr>DATA InterPretation</vt:lpstr>
      <vt:lpstr>ACT Aspire</vt:lpstr>
      <vt:lpstr>ACT Aspire scores</vt:lpstr>
      <vt:lpstr>ACT ASPIre – ReadINess Levels</vt:lpstr>
      <vt:lpstr>ACT Aspire Readiness Benchmarks by grade</vt:lpstr>
      <vt:lpstr>ACT Aspire – INDIVIDUAL Student Report</vt:lpstr>
      <vt:lpstr>ACT Aspire – Summative Student Report</vt:lpstr>
      <vt:lpstr> Aspire ISR-Reporting Categories</vt:lpstr>
      <vt:lpstr>ASPIRE –ISR Details</vt:lpstr>
      <vt:lpstr>ACT Aspire ISR – 1 page</vt:lpstr>
      <vt:lpstr>ASPIRE REpORTS</vt:lpstr>
      <vt:lpstr>Skill Proficiency by DemOgraphic Math - exaMPle</vt:lpstr>
      <vt:lpstr>ASPIRE 2022 – Subject ProfIciency by GRADE</vt:lpstr>
      <vt:lpstr>ASPIRE Reports – Supplemental Scores Summative</vt:lpstr>
      <vt:lpstr>ASPIRE Reports – Supplemental Scores Summative</vt:lpstr>
      <vt:lpstr>Current Progress summative</vt:lpstr>
      <vt:lpstr>Current Progress Summative</vt:lpstr>
      <vt:lpstr>ACT ReadINESS BeNcHMARKS</vt:lpstr>
      <vt:lpstr>ACT BeNCHMARKS</vt:lpstr>
      <vt:lpstr>ACT Reporting CATEGORIES</vt:lpstr>
      <vt:lpstr>ACT –  Individual Student Report</vt:lpstr>
      <vt:lpstr>ACT - Scores</vt:lpstr>
      <vt:lpstr>ACT – Detailed Results</vt:lpstr>
      <vt:lpstr>ELA ScOre on The ACT</vt:lpstr>
      <vt:lpstr>ACT HS Report - Rankings</vt:lpstr>
      <vt:lpstr>ACT – Individual Student Report (ISR)</vt:lpstr>
      <vt:lpstr>ACT List of DATA ELEMENTS Available</vt:lpstr>
      <vt:lpstr>ACT LIST of data ELEMENTS AVAILABLE</vt:lpstr>
      <vt:lpstr>ACT Profile Report in PAN</vt:lpstr>
      <vt:lpstr>ACT Profile Report in PAN</vt:lpstr>
      <vt:lpstr>ACT Profile Report in PAN</vt:lpstr>
      <vt:lpstr>ACT Profile Report in PAN</vt:lpstr>
      <vt:lpstr>ACT AGGREGATE DATA</vt:lpstr>
      <vt:lpstr>aCT – Profile Report Summary</vt:lpstr>
      <vt:lpstr>aCT Profile Report Summary</vt:lpstr>
      <vt:lpstr>ACT DETAILS</vt:lpstr>
      <vt:lpstr>ACT DATA ACCESS CHAnge</vt:lpstr>
      <vt:lpstr>Frequently Asked Questions for ACT and ACT Aspire</vt:lpstr>
      <vt:lpstr>Frequently Asked Questions for ACT and ACT Aspire</vt:lpstr>
      <vt:lpstr>Test Windows and Other INformation</vt:lpstr>
      <vt:lpstr>ACT ASPIRE and ACT Information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Arizona Superintendent of Public Instruction Diane Douglas’ “We Are Listening” Tour- 2016</dc:title>
  <dc:creator>Burkhart, Alexis</dc:creator>
  <cp:lastModifiedBy>Middlebrook, Candis</cp:lastModifiedBy>
  <cp:revision>150</cp:revision>
  <dcterms:created xsi:type="dcterms:W3CDTF">2019-01-29T13:16:54Z</dcterms:created>
  <dcterms:modified xsi:type="dcterms:W3CDTF">2022-10-07T14:25:08Z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2018-02-09T00:00:00Z</vt:filetime>
  </property>
  <property fmtid="{D5CDD505-2E9C-101B-9397-08002B2CF9AE}" pid="3" name="Creator">
    <vt:lpwstr>Microsoft® PowerPoint® 2016</vt:lpwstr>
  </property>
  <property fmtid="{D5CDD505-2E9C-101B-9397-08002B2CF9AE}" pid="4" name="LastSaved">
    <vt:filetime>2019-01-29T00:00:00Z</vt:filetime>
  </property>
  <property fmtid="{D5CDD505-2E9C-101B-9397-08002B2CF9AE}" pid="5" name="ContentTypeId">
    <vt:lpwstr>0x010100D30E2DDCE283454682725F4DE82A89BD</vt:lpwstr>
  </property>
</Properties>
</file>