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9"/>
  </p:notesMasterIdLst>
  <p:handoutMasterIdLst>
    <p:handoutMasterId r:id="rId80"/>
  </p:handoutMasterIdLst>
  <p:sldIdLst>
    <p:sldId id="396" r:id="rId5"/>
    <p:sldId id="426" r:id="rId6"/>
    <p:sldId id="399" r:id="rId7"/>
    <p:sldId id="476" r:id="rId8"/>
    <p:sldId id="477" r:id="rId9"/>
    <p:sldId id="478" r:id="rId10"/>
    <p:sldId id="479" r:id="rId11"/>
    <p:sldId id="480" r:id="rId12"/>
    <p:sldId id="400" r:id="rId13"/>
    <p:sldId id="481" r:id="rId14"/>
    <p:sldId id="482" r:id="rId15"/>
    <p:sldId id="483" r:id="rId16"/>
    <p:sldId id="484" r:id="rId17"/>
    <p:sldId id="401" r:id="rId18"/>
    <p:sldId id="464" r:id="rId19"/>
    <p:sldId id="465" r:id="rId20"/>
    <p:sldId id="466" r:id="rId21"/>
    <p:sldId id="402" r:id="rId22"/>
    <p:sldId id="467" r:id="rId23"/>
    <p:sldId id="468" r:id="rId24"/>
    <p:sldId id="403" r:id="rId25"/>
    <p:sldId id="469" r:id="rId26"/>
    <p:sldId id="470" r:id="rId27"/>
    <p:sldId id="471" r:id="rId28"/>
    <p:sldId id="404" r:id="rId29"/>
    <p:sldId id="472" r:id="rId30"/>
    <p:sldId id="420" r:id="rId31"/>
    <p:sldId id="473" r:id="rId32"/>
    <p:sldId id="408" r:id="rId33"/>
    <p:sldId id="474" r:id="rId34"/>
    <p:sldId id="425" r:id="rId35"/>
    <p:sldId id="424" r:id="rId36"/>
    <p:sldId id="475" r:id="rId37"/>
    <p:sldId id="460" r:id="rId38"/>
    <p:sldId id="461" r:id="rId39"/>
    <p:sldId id="462" r:id="rId40"/>
    <p:sldId id="409" r:id="rId41"/>
    <p:sldId id="410" r:id="rId42"/>
    <p:sldId id="463" r:id="rId43"/>
    <p:sldId id="443" r:id="rId44"/>
    <p:sldId id="444" r:id="rId45"/>
    <p:sldId id="445" r:id="rId46"/>
    <p:sldId id="446" r:id="rId47"/>
    <p:sldId id="447" r:id="rId48"/>
    <p:sldId id="448" r:id="rId49"/>
    <p:sldId id="459" r:id="rId50"/>
    <p:sldId id="450" r:id="rId51"/>
    <p:sldId id="451" r:id="rId52"/>
    <p:sldId id="452" r:id="rId53"/>
    <p:sldId id="453" r:id="rId54"/>
    <p:sldId id="422" r:id="rId55"/>
    <p:sldId id="556" r:id="rId56"/>
    <p:sldId id="557" r:id="rId57"/>
    <p:sldId id="558" r:id="rId58"/>
    <p:sldId id="559" r:id="rId59"/>
    <p:sldId id="560" r:id="rId60"/>
    <p:sldId id="561" r:id="rId61"/>
    <p:sldId id="562" r:id="rId62"/>
    <p:sldId id="563" r:id="rId63"/>
    <p:sldId id="564" r:id="rId64"/>
    <p:sldId id="565" r:id="rId65"/>
    <p:sldId id="566" r:id="rId66"/>
    <p:sldId id="567" r:id="rId67"/>
    <p:sldId id="568" r:id="rId68"/>
    <p:sldId id="454" r:id="rId69"/>
    <p:sldId id="455" r:id="rId70"/>
    <p:sldId id="416" r:id="rId71"/>
    <p:sldId id="417" r:id="rId72"/>
    <p:sldId id="418" r:id="rId73"/>
    <p:sldId id="456" r:id="rId74"/>
    <p:sldId id="457" r:id="rId75"/>
    <p:sldId id="421" r:id="rId76"/>
    <p:sldId id="458" r:id="rId77"/>
    <p:sldId id="413"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eil, Emily" initials="OE" lastIdx="1" clrIdx="0">
    <p:extLst>
      <p:ext uri="{19B8F6BF-5375-455C-9EA6-DF929625EA0E}">
        <p15:presenceInfo xmlns:p15="http://schemas.microsoft.com/office/powerpoint/2012/main" userId="S::Emily.O'Neil@azed.gov::47f60f4e-a9da-49f7-8d06-9e21db3c2e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B64"/>
    <a:srgbClr val="FCAF18"/>
    <a:srgbClr val="BF0B3E"/>
    <a:srgbClr val="002169"/>
    <a:srgbClr val="ECECEC"/>
    <a:srgbClr val="00A0E2"/>
    <a:srgbClr val="5A5D5C"/>
    <a:srgbClr val="C6D996"/>
    <a:srgbClr val="0067B7"/>
    <a:srgbClr val="53C1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24F2B-8606-41F3-A73D-4E1B7899E1C6}" v="1" dt="2022-07-17T14:22:17.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27" autoAdjust="0"/>
    <p:restoredTop sz="90547" autoAdjust="0"/>
  </p:normalViewPr>
  <p:slideViewPr>
    <p:cSldViewPr snapToGrid="0" snapToObjects="1">
      <p:cViewPr varScale="1">
        <p:scale>
          <a:sx n="60" d="100"/>
          <a:sy n="60" d="100"/>
        </p:scale>
        <p:origin x="1216" y="5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080"/>
    </p:cViewPr>
  </p:sorterViewPr>
  <p:notesViewPr>
    <p:cSldViewPr snapToGrid="0" snapToObjects="1">
      <p:cViewPr varScale="1">
        <p:scale>
          <a:sx n="171" d="100"/>
          <a:sy n="171" d="100"/>
        </p:scale>
        <p:origin x="5344"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son, Jet" userId="03007c56-8b7a-41a4-9ab2-46e5f759166c" providerId="ADAL" clId="{1B024F2B-8606-41F3-A73D-4E1B7899E1C6}"/>
    <pc:docChg chg="custSel modSld modShowInfo">
      <pc:chgData name="Wilson, Jet" userId="03007c56-8b7a-41a4-9ab2-46e5f759166c" providerId="ADAL" clId="{1B024F2B-8606-41F3-A73D-4E1B7899E1C6}" dt="2022-07-17T14:24:57.732" v="26" actId="20577"/>
      <pc:docMkLst>
        <pc:docMk/>
      </pc:docMkLst>
      <pc:sldChg chg="modTransition">
        <pc:chgData name="Wilson, Jet" userId="03007c56-8b7a-41a4-9ab2-46e5f759166c" providerId="ADAL" clId="{1B024F2B-8606-41F3-A73D-4E1B7899E1C6}" dt="2022-07-17T14:22:17.331" v="0"/>
        <pc:sldMkLst>
          <pc:docMk/>
          <pc:sldMk cId="1154900136" sldId="396"/>
        </pc:sldMkLst>
      </pc:sldChg>
      <pc:sldChg chg="delSp modSp mod">
        <pc:chgData name="Wilson, Jet" userId="03007c56-8b7a-41a4-9ab2-46e5f759166c" providerId="ADAL" clId="{1B024F2B-8606-41F3-A73D-4E1B7899E1C6}" dt="2022-07-17T14:24:57.732" v="26" actId="20577"/>
        <pc:sldMkLst>
          <pc:docMk/>
          <pc:sldMk cId="1841567241" sldId="422"/>
        </pc:sldMkLst>
        <pc:spChg chg="mod">
          <ac:chgData name="Wilson, Jet" userId="03007c56-8b7a-41a4-9ab2-46e5f759166c" providerId="ADAL" clId="{1B024F2B-8606-41F3-A73D-4E1B7899E1C6}" dt="2022-07-17T14:24:57.732" v="26" actId="20577"/>
          <ac:spMkLst>
            <pc:docMk/>
            <pc:sldMk cId="1841567241" sldId="422"/>
            <ac:spMk id="2" creationId="{43EF74AF-3316-47AB-A82D-9AEC131704CD}"/>
          </ac:spMkLst>
        </pc:spChg>
        <pc:spChg chg="del">
          <ac:chgData name="Wilson, Jet" userId="03007c56-8b7a-41a4-9ab2-46e5f759166c" providerId="ADAL" clId="{1B024F2B-8606-41F3-A73D-4E1B7899E1C6}" dt="2022-07-17T14:24:51.793" v="19" actId="478"/>
          <ac:spMkLst>
            <pc:docMk/>
            <pc:sldMk cId="1841567241" sldId="422"/>
            <ac:spMk id="3" creationId="{77087975-69A8-486E-B00F-27AC126E333A}"/>
          </ac:spMkLst>
        </pc:spChg>
        <pc:spChg chg="del">
          <ac:chgData name="Wilson, Jet" userId="03007c56-8b7a-41a4-9ab2-46e5f759166c" providerId="ADAL" clId="{1B024F2B-8606-41F3-A73D-4E1B7899E1C6}" dt="2022-07-17T14:24:47.753" v="18" actId="478"/>
          <ac:spMkLst>
            <pc:docMk/>
            <pc:sldMk cId="1841567241" sldId="422"/>
            <ac:spMk id="4" creationId="{45EBE4C3-481F-47C9-8151-23EF5728A183}"/>
          </ac:spMkLst>
        </pc:spChg>
        <pc:spChg chg="mod">
          <ac:chgData name="Wilson, Jet" userId="03007c56-8b7a-41a4-9ab2-46e5f759166c" providerId="ADAL" clId="{1B024F2B-8606-41F3-A73D-4E1B7899E1C6}" dt="2022-07-17T14:24:45.548" v="17" actId="14100"/>
          <ac:spMkLst>
            <pc:docMk/>
            <pc:sldMk cId="1841567241" sldId="422"/>
            <ac:spMk id="5" creationId="{84BD67F6-EF5F-4EAB-8746-54A194BD098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DC0E6-0DE1-4AC8-9208-34B3466D6654}"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31E739AF-2CFC-4656-9CC5-96B2C9247A47}">
      <dgm:prSet phldrT="[Text]"/>
      <dgm:spPr/>
      <dgm:t>
        <a:bodyPr/>
        <a:lstStyle/>
        <a:p>
          <a:r>
            <a:rPr lang="en-US" b="1" dirty="0">
              <a:latin typeface="+mj-lt"/>
            </a:rPr>
            <a:t>October</a:t>
          </a:r>
          <a:r>
            <a:rPr lang="en-US" dirty="0">
              <a:latin typeface="+mj-lt"/>
            </a:rPr>
            <a:t> </a:t>
          </a:r>
        </a:p>
        <a:p>
          <a:r>
            <a:rPr lang="en-US" dirty="0">
              <a:latin typeface="+mj-lt"/>
            </a:rPr>
            <a:t>Data reporting cycle begins</a:t>
          </a:r>
        </a:p>
      </dgm:t>
    </dgm:pt>
    <dgm:pt modelId="{B88D84C4-97DB-4C14-9E24-DC45B440DE60}" type="parTrans" cxnId="{57B9FABC-B1A0-463B-8182-CB2B99FF2F29}">
      <dgm:prSet/>
      <dgm:spPr/>
      <dgm:t>
        <a:bodyPr/>
        <a:lstStyle/>
        <a:p>
          <a:endParaRPr lang="en-US"/>
        </a:p>
      </dgm:t>
    </dgm:pt>
    <dgm:pt modelId="{FC979D9B-2E90-4D56-97F1-A309114D7FB8}" type="sibTrans" cxnId="{57B9FABC-B1A0-463B-8182-CB2B99FF2F29}">
      <dgm:prSet/>
      <dgm:spPr/>
      <dgm:t>
        <a:bodyPr/>
        <a:lstStyle/>
        <a:p>
          <a:endParaRPr lang="en-US"/>
        </a:p>
      </dgm:t>
    </dgm:pt>
    <dgm:pt modelId="{92AAA9A2-4FA4-4B71-AD97-2E60E884A0C4}">
      <dgm:prSet phldrT="[Text]"/>
      <dgm:spPr/>
      <dgm:t>
        <a:bodyPr/>
        <a:lstStyle/>
        <a:p>
          <a:r>
            <a:rPr lang="en-US" dirty="0">
              <a:latin typeface="+mj-lt"/>
            </a:rPr>
            <a:t>Coherent Sequence</a:t>
          </a:r>
        </a:p>
      </dgm:t>
    </dgm:pt>
    <dgm:pt modelId="{C0C1825C-3F4C-43E9-A190-4EAE2E085899}" type="parTrans" cxnId="{CC483A18-F5A6-48F2-82F2-4748DD7DF41E}">
      <dgm:prSet/>
      <dgm:spPr/>
      <dgm:t>
        <a:bodyPr/>
        <a:lstStyle/>
        <a:p>
          <a:endParaRPr lang="en-US"/>
        </a:p>
      </dgm:t>
    </dgm:pt>
    <dgm:pt modelId="{4E204D9F-CFA7-40DC-A253-8179DB10C7E6}" type="sibTrans" cxnId="{CC483A18-F5A6-48F2-82F2-4748DD7DF41E}">
      <dgm:prSet/>
      <dgm:spPr/>
      <dgm:t>
        <a:bodyPr/>
        <a:lstStyle/>
        <a:p>
          <a:endParaRPr lang="en-US"/>
        </a:p>
      </dgm:t>
    </dgm:pt>
    <dgm:pt modelId="{A4CAC337-3CFC-4162-B595-4DE04CCDFF4F}">
      <dgm:prSet phldrT="[Text]"/>
      <dgm:spPr/>
      <dgm:t>
        <a:bodyPr/>
        <a:lstStyle/>
        <a:p>
          <a:r>
            <a:rPr lang="en-US" dirty="0">
              <a:latin typeface="+mj-lt"/>
            </a:rPr>
            <a:t>Data Reporting: Enrollment, Credentials, Placement Survey</a:t>
          </a:r>
        </a:p>
      </dgm:t>
    </dgm:pt>
    <dgm:pt modelId="{DBF28B2F-D814-46DF-A79A-BA4BB2346603}" type="parTrans" cxnId="{E21C5BD0-ECC0-4F85-BBC5-246F21B47FDA}">
      <dgm:prSet/>
      <dgm:spPr/>
      <dgm:t>
        <a:bodyPr/>
        <a:lstStyle/>
        <a:p>
          <a:endParaRPr lang="en-US"/>
        </a:p>
      </dgm:t>
    </dgm:pt>
    <dgm:pt modelId="{16D7239F-A4E3-485B-87BB-F6E76DEBAD29}" type="sibTrans" cxnId="{E21C5BD0-ECC0-4F85-BBC5-246F21B47FDA}">
      <dgm:prSet/>
      <dgm:spPr/>
      <dgm:t>
        <a:bodyPr/>
        <a:lstStyle/>
        <a:p>
          <a:endParaRPr lang="en-US"/>
        </a:p>
      </dgm:t>
    </dgm:pt>
    <dgm:pt modelId="{8FEB5889-C9D5-40CC-B548-1FDF5BC31A12}">
      <dgm:prSet phldrT="[Text]"/>
      <dgm:spPr/>
      <dgm:t>
        <a:bodyPr/>
        <a:lstStyle/>
        <a:p>
          <a:r>
            <a:rPr lang="en-US" b="1" dirty="0">
              <a:latin typeface="+mj-lt"/>
            </a:rPr>
            <a:t>July</a:t>
          </a:r>
        </a:p>
        <a:p>
          <a:r>
            <a:rPr lang="en-US" dirty="0">
              <a:latin typeface="+mj-lt"/>
            </a:rPr>
            <a:t>Participant/Concentrator records created (1)</a:t>
          </a:r>
        </a:p>
        <a:p>
          <a:r>
            <a:rPr lang="en-US" dirty="0">
              <a:latin typeface="+mj-lt"/>
            </a:rPr>
            <a:t>Preliminary Funding</a:t>
          </a:r>
        </a:p>
      </dgm:t>
    </dgm:pt>
    <dgm:pt modelId="{19E451AE-BFE0-4F12-B645-1474F5F5D168}" type="parTrans" cxnId="{88A626E7-B876-46A4-BA3F-82A4313824DD}">
      <dgm:prSet/>
      <dgm:spPr/>
      <dgm:t>
        <a:bodyPr/>
        <a:lstStyle/>
        <a:p>
          <a:endParaRPr lang="en-US"/>
        </a:p>
      </dgm:t>
    </dgm:pt>
    <dgm:pt modelId="{7C1121D7-C4C9-43B8-A9DF-D597F1EF9145}" type="sibTrans" cxnId="{88A626E7-B876-46A4-BA3F-82A4313824DD}">
      <dgm:prSet/>
      <dgm:spPr/>
      <dgm:t>
        <a:bodyPr/>
        <a:lstStyle/>
        <a:p>
          <a:endParaRPr lang="en-US"/>
        </a:p>
      </dgm:t>
    </dgm:pt>
    <dgm:pt modelId="{610C5D64-07F0-47C1-B45B-BA783CFD10B8}">
      <dgm:prSet/>
      <dgm:spPr/>
      <dgm:t>
        <a:bodyPr/>
        <a:lstStyle/>
        <a:p>
          <a:r>
            <a:rPr lang="en-US" dirty="0">
              <a:latin typeface="+mj-lt"/>
            </a:rPr>
            <a:t>Data corrections for Enrollment &amp; Placement Survey</a:t>
          </a:r>
        </a:p>
      </dgm:t>
    </dgm:pt>
    <dgm:pt modelId="{A067114A-8452-46CB-9805-94DCB6612765}" type="parTrans" cxnId="{4B9D5903-2A72-4922-B18E-536BE7E55D4C}">
      <dgm:prSet/>
      <dgm:spPr/>
      <dgm:t>
        <a:bodyPr/>
        <a:lstStyle/>
        <a:p>
          <a:endParaRPr lang="en-US"/>
        </a:p>
      </dgm:t>
    </dgm:pt>
    <dgm:pt modelId="{30C8990C-F7CA-438A-8528-0759E3AA3528}" type="sibTrans" cxnId="{4B9D5903-2A72-4922-B18E-536BE7E55D4C}">
      <dgm:prSet/>
      <dgm:spPr/>
      <dgm:t>
        <a:bodyPr/>
        <a:lstStyle/>
        <a:p>
          <a:endParaRPr lang="en-US"/>
        </a:p>
      </dgm:t>
    </dgm:pt>
    <dgm:pt modelId="{E758ABDE-539D-4445-9AC2-7FC5911A8B50}">
      <dgm:prSet/>
      <dgm:spPr/>
      <dgm:t>
        <a:bodyPr/>
        <a:lstStyle/>
        <a:p>
          <a:r>
            <a:rPr lang="en-US" b="1" i="0" dirty="0">
              <a:latin typeface="+mj-lt"/>
            </a:rPr>
            <a:t>August/September</a:t>
          </a:r>
        </a:p>
        <a:p>
          <a:r>
            <a:rPr lang="en-US" dirty="0">
              <a:latin typeface="+mj-lt"/>
            </a:rPr>
            <a:t>Participant/Concentrator records created (2)</a:t>
          </a:r>
        </a:p>
        <a:p>
          <a:r>
            <a:rPr lang="en-US" dirty="0">
              <a:latin typeface="+mj-lt"/>
            </a:rPr>
            <a:t>Final Funding</a:t>
          </a:r>
        </a:p>
      </dgm:t>
    </dgm:pt>
    <dgm:pt modelId="{F299BA04-210E-408A-817C-96243D096B5E}" type="parTrans" cxnId="{7DF532C6-6CAA-40DD-90DA-86567E7D05BC}">
      <dgm:prSet/>
      <dgm:spPr/>
      <dgm:t>
        <a:bodyPr/>
        <a:lstStyle/>
        <a:p>
          <a:endParaRPr lang="en-US"/>
        </a:p>
      </dgm:t>
    </dgm:pt>
    <dgm:pt modelId="{1BFDEA95-2F05-4F2B-8E38-531566118CE8}" type="sibTrans" cxnId="{7DF532C6-6CAA-40DD-90DA-86567E7D05BC}">
      <dgm:prSet/>
      <dgm:spPr/>
      <dgm:t>
        <a:bodyPr/>
        <a:lstStyle/>
        <a:p>
          <a:endParaRPr lang="en-US"/>
        </a:p>
      </dgm:t>
    </dgm:pt>
    <dgm:pt modelId="{8348A26A-3BBD-4841-A08F-1DC7D9F99B51}" type="pres">
      <dgm:prSet presAssocID="{95DDC0E6-0DE1-4AC8-9208-34B3466D6654}" presName="Name0" presStyleCnt="0">
        <dgm:presLayoutVars>
          <dgm:dir/>
          <dgm:resizeHandles val="exact"/>
        </dgm:presLayoutVars>
      </dgm:prSet>
      <dgm:spPr/>
    </dgm:pt>
    <dgm:pt modelId="{4AFBB999-1EE9-4E88-BC66-0B9D8310D679}" type="pres">
      <dgm:prSet presAssocID="{95DDC0E6-0DE1-4AC8-9208-34B3466D6654}" presName="cycle" presStyleCnt="0"/>
      <dgm:spPr/>
    </dgm:pt>
    <dgm:pt modelId="{667E6EC1-D366-4F94-A37D-94590C34F833}" type="pres">
      <dgm:prSet presAssocID="{31E739AF-2CFC-4656-9CC5-96B2C9247A47}" presName="nodeFirstNode" presStyleLbl="node1" presStyleIdx="0" presStyleCnt="6">
        <dgm:presLayoutVars>
          <dgm:bulletEnabled val="1"/>
        </dgm:presLayoutVars>
      </dgm:prSet>
      <dgm:spPr/>
    </dgm:pt>
    <dgm:pt modelId="{11127D86-9663-4C55-9EFE-37C407A4474A}" type="pres">
      <dgm:prSet presAssocID="{FC979D9B-2E90-4D56-97F1-A309114D7FB8}" presName="sibTransFirstNode" presStyleLbl="bgShp" presStyleIdx="0" presStyleCnt="1"/>
      <dgm:spPr/>
    </dgm:pt>
    <dgm:pt modelId="{878D1CCF-3756-4473-A84C-D3726A23864D}" type="pres">
      <dgm:prSet presAssocID="{92AAA9A2-4FA4-4B71-AD97-2E60E884A0C4}" presName="nodeFollowingNodes" presStyleLbl="node1" presStyleIdx="1" presStyleCnt="6">
        <dgm:presLayoutVars>
          <dgm:bulletEnabled val="1"/>
        </dgm:presLayoutVars>
      </dgm:prSet>
      <dgm:spPr/>
    </dgm:pt>
    <dgm:pt modelId="{F958A385-7550-44C8-BF31-F2F9B1B4EEB3}" type="pres">
      <dgm:prSet presAssocID="{A4CAC337-3CFC-4162-B595-4DE04CCDFF4F}" presName="nodeFollowingNodes" presStyleLbl="node1" presStyleIdx="2" presStyleCnt="6">
        <dgm:presLayoutVars>
          <dgm:bulletEnabled val="1"/>
        </dgm:presLayoutVars>
      </dgm:prSet>
      <dgm:spPr/>
    </dgm:pt>
    <dgm:pt modelId="{3AC45B7F-A143-40C3-845C-9D9EBEDEE984}" type="pres">
      <dgm:prSet presAssocID="{8FEB5889-C9D5-40CC-B548-1FDF5BC31A12}" presName="nodeFollowingNodes" presStyleLbl="node1" presStyleIdx="3" presStyleCnt="6" custRadScaleRad="118571" custRadScaleInc="236">
        <dgm:presLayoutVars>
          <dgm:bulletEnabled val="1"/>
        </dgm:presLayoutVars>
      </dgm:prSet>
      <dgm:spPr/>
    </dgm:pt>
    <dgm:pt modelId="{2E0A0651-A232-447B-ADCA-392FE235F418}" type="pres">
      <dgm:prSet presAssocID="{610C5D64-07F0-47C1-B45B-BA783CFD10B8}" presName="nodeFollowingNodes" presStyleLbl="node1" presStyleIdx="4" presStyleCnt="6">
        <dgm:presLayoutVars>
          <dgm:bulletEnabled val="1"/>
        </dgm:presLayoutVars>
      </dgm:prSet>
      <dgm:spPr/>
    </dgm:pt>
    <dgm:pt modelId="{B66A6E47-833A-4FDB-9F67-9484676E48D1}" type="pres">
      <dgm:prSet presAssocID="{E758ABDE-539D-4445-9AC2-7FC5911A8B50}" presName="nodeFollowingNodes" presStyleLbl="node1" presStyleIdx="5" presStyleCnt="6">
        <dgm:presLayoutVars>
          <dgm:bulletEnabled val="1"/>
        </dgm:presLayoutVars>
      </dgm:prSet>
      <dgm:spPr/>
    </dgm:pt>
  </dgm:ptLst>
  <dgm:cxnLst>
    <dgm:cxn modelId="{977C5400-1D43-4104-811B-D314BCD55B1D}" type="presOf" srcId="{E758ABDE-539D-4445-9AC2-7FC5911A8B50}" destId="{B66A6E47-833A-4FDB-9F67-9484676E48D1}" srcOrd="0" destOrd="0" presId="urn:microsoft.com/office/officeart/2005/8/layout/cycle3"/>
    <dgm:cxn modelId="{4B9D5903-2A72-4922-B18E-536BE7E55D4C}" srcId="{95DDC0E6-0DE1-4AC8-9208-34B3466D6654}" destId="{610C5D64-07F0-47C1-B45B-BA783CFD10B8}" srcOrd="4" destOrd="0" parTransId="{A067114A-8452-46CB-9805-94DCB6612765}" sibTransId="{30C8990C-F7CA-438A-8528-0759E3AA3528}"/>
    <dgm:cxn modelId="{CC483A18-F5A6-48F2-82F2-4748DD7DF41E}" srcId="{95DDC0E6-0DE1-4AC8-9208-34B3466D6654}" destId="{92AAA9A2-4FA4-4B71-AD97-2E60E884A0C4}" srcOrd="1" destOrd="0" parTransId="{C0C1825C-3F4C-43E9-A190-4EAE2E085899}" sibTransId="{4E204D9F-CFA7-40DC-A253-8179DB10C7E6}"/>
    <dgm:cxn modelId="{F78AC62D-E476-4CD7-9614-4A4379DAC041}" type="presOf" srcId="{95DDC0E6-0DE1-4AC8-9208-34B3466D6654}" destId="{8348A26A-3BBD-4841-A08F-1DC7D9F99B51}" srcOrd="0" destOrd="0" presId="urn:microsoft.com/office/officeart/2005/8/layout/cycle3"/>
    <dgm:cxn modelId="{BFF21A32-5D30-4012-9EE1-45B3F45B1564}" type="presOf" srcId="{8FEB5889-C9D5-40CC-B548-1FDF5BC31A12}" destId="{3AC45B7F-A143-40C3-845C-9D9EBEDEE984}" srcOrd="0" destOrd="0" presId="urn:microsoft.com/office/officeart/2005/8/layout/cycle3"/>
    <dgm:cxn modelId="{2B436138-1574-42CD-BF7E-01F1DC553CC5}" type="presOf" srcId="{FC979D9B-2E90-4D56-97F1-A309114D7FB8}" destId="{11127D86-9663-4C55-9EFE-37C407A4474A}" srcOrd="0" destOrd="0" presId="urn:microsoft.com/office/officeart/2005/8/layout/cycle3"/>
    <dgm:cxn modelId="{6051DE64-7005-405B-8142-98F29ACD905F}" type="presOf" srcId="{31E739AF-2CFC-4656-9CC5-96B2C9247A47}" destId="{667E6EC1-D366-4F94-A37D-94590C34F833}" srcOrd="0" destOrd="0" presId="urn:microsoft.com/office/officeart/2005/8/layout/cycle3"/>
    <dgm:cxn modelId="{B5431E8E-7BD9-4C31-8C07-11A1E2439BF1}" type="presOf" srcId="{92AAA9A2-4FA4-4B71-AD97-2E60E884A0C4}" destId="{878D1CCF-3756-4473-A84C-D3726A23864D}" srcOrd="0" destOrd="0" presId="urn:microsoft.com/office/officeart/2005/8/layout/cycle3"/>
    <dgm:cxn modelId="{7DAD4097-5FF0-4948-8929-E3E09072C99C}" type="presOf" srcId="{A4CAC337-3CFC-4162-B595-4DE04CCDFF4F}" destId="{F958A385-7550-44C8-BF31-F2F9B1B4EEB3}" srcOrd="0" destOrd="0" presId="urn:microsoft.com/office/officeart/2005/8/layout/cycle3"/>
    <dgm:cxn modelId="{32C4169A-96C7-47B4-8EB9-C087A2A21F38}" type="presOf" srcId="{610C5D64-07F0-47C1-B45B-BA783CFD10B8}" destId="{2E0A0651-A232-447B-ADCA-392FE235F418}" srcOrd="0" destOrd="0" presId="urn:microsoft.com/office/officeart/2005/8/layout/cycle3"/>
    <dgm:cxn modelId="{57B9FABC-B1A0-463B-8182-CB2B99FF2F29}" srcId="{95DDC0E6-0DE1-4AC8-9208-34B3466D6654}" destId="{31E739AF-2CFC-4656-9CC5-96B2C9247A47}" srcOrd="0" destOrd="0" parTransId="{B88D84C4-97DB-4C14-9E24-DC45B440DE60}" sibTransId="{FC979D9B-2E90-4D56-97F1-A309114D7FB8}"/>
    <dgm:cxn modelId="{7DF532C6-6CAA-40DD-90DA-86567E7D05BC}" srcId="{95DDC0E6-0DE1-4AC8-9208-34B3466D6654}" destId="{E758ABDE-539D-4445-9AC2-7FC5911A8B50}" srcOrd="5" destOrd="0" parTransId="{F299BA04-210E-408A-817C-96243D096B5E}" sibTransId="{1BFDEA95-2F05-4F2B-8E38-531566118CE8}"/>
    <dgm:cxn modelId="{E21C5BD0-ECC0-4F85-BBC5-246F21B47FDA}" srcId="{95DDC0E6-0DE1-4AC8-9208-34B3466D6654}" destId="{A4CAC337-3CFC-4162-B595-4DE04CCDFF4F}" srcOrd="2" destOrd="0" parTransId="{DBF28B2F-D814-46DF-A79A-BA4BB2346603}" sibTransId="{16D7239F-A4E3-485B-87BB-F6E76DEBAD29}"/>
    <dgm:cxn modelId="{88A626E7-B876-46A4-BA3F-82A4313824DD}" srcId="{95DDC0E6-0DE1-4AC8-9208-34B3466D6654}" destId="{8FEB5889-C9D5-40CC-B548-1FDF5BC31A12}" srcOrd="3" destOrd="0" parTransId="{19E451AE-BFE0-4F12-B645-1474F5F5D168}" sibTransId="{7C1121D7-C4C9-43B8-A9DF-D597F1EF9145}"/>
    <dgm:cxn modelId="{16A9CBA8-325B-4792-9B73-D4B8742C1085}" type="presParOf" srcId="{8348A26A-3BBD-4841-A08F-1DC7D9F99B51}" destId="{4AFBB999-1EE9-4E88-BC66-0B9D8310D679}" srcOrd="0" destOrd="0" presId="urn:microsoft.com/office/officeart/2005/8/layout/cycle3"/>
    <dgm:cxn modelId="{978905C5-A068-4898-92B9-AA1241FFE3A2}" type="presParOf" srcId="{4AFBB999-1EE9-4E88-BC66-0B9D8310D679}" destId="{667E6EC1-D366-4F94-A37D-94590C34F833}" srcOrd="0" destOrd="0" presId="urn:microsoft.com/office/officeart/2005/8/layout/cycle3"/>
    <dgm:cxn modelId="{9A55E2AA-3B5E-4250-AA42-0047134FABDF}" type="presParOf" srcId="{4AFBB999-1EE9-4E88-BC66-0B9D8310D679}" destId="{11127D86-9663-4C55-9EFE-37C407A4474A}" srcOrd="1" destOrd="0" presId="urn:microsoft.com/office/officeart/2005/8/layout/cycle3"/>
    <dgm:cxn modelId="{87B277A8-9489-4099-8CCC-7B7D0F7A10F1}" type="presParOf" srcId="{4AFBB999-1EE9-4E88-BC66-0B9D8310D679}" destId="{878D1CCF-3756-4473-A84C-D3726A23864D}" srcOrd="2" destOrd="0" presId="urn:microsoft.com/office/officeart/2005/8/layout/cycle3"/>
    <dgm:cxn modelId="{972302B0-727E-4B89-BE7F-2348601BB947}" type="presParOf" srcId="{4AFBB999-1EE9-4E88-BC66-0B9D8310D679}" destId="{F958A385-7550-44C8-BF31-F2F9B1B4EEB3}" srcOrd="3" destOrd="0" presId="urn:microsoft.com/office/officeart/2005/8/layout/cycle3"/>
    <dgm:cxn modelId="{1534D940-FE66-4F8A-B907-CDEA5143CBA2}" type="presParOf" srcId="{4AFBB999-1EE9-4E88-BC66-0B9D8310D679}" destId="{3AC45B7F-A143-40C3-845C-9D9EBEDEE984}" srcOrd="4" destOrd="0" presId="urn:microsoft.com/office/officeart/2005/8/layout/cycle3"/>
    <dgm:cxn modelId="{9A9B9CAF-A7D9-4843-BAAB-F7C439F38A0E}" type="presParOf" srcId="{4AFBB999-1EE9-4E88-BC66-0B9D8310D679}" destId="{2E0A0651-A232-447B-ADCA-392FE235F418}" srcOrd="5" destOrd="0" presId="urn:microsoft.com/office/officeart/2005/8/layout/cycle3"/>
    <dgm:cxn modelId="{B5AF4054-8869-4D33-89BA-7E29DF603809}" type="presParOf" srcId="{4AFBB999-1EE9-4E88-BC66-0B9D8310D679}" destId="{B66A6E47-833A-4FDB-9F67-9484676E48D1}"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27D86-9663-4C55-9EFE-37C407A4474A}">
      <dsp:nvSpPr>
        <dsp:cNvPr id="0" name=""/>
        <dsp:cNvSpPr/>
      </dsp:nvSpPr>
      <dsp:spPr>
        <a:xfrm>
          <a:off x="1085809" y="-5194"/>
          <a:ext cx="4894661" cy="4894661"/>
        </a:xfrm>
        <a:prstGeom prst="circularArrow">
          <a:avLst>
            <a:gd name="adj1" fmla="val 5274"/>
            <a:gd name="adj2" fmla="val 312630"/>
            <a:gd name="adj3" fmla="val 14245600"/>
            <a:gd name="adj4" fmla="val 17116803"/>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7E6EC1-D366-4F94-A37D-94590C34F833}">
      <dsp:nvSpPr>
        <dsp:cNvPr id="0" name=""/>
        <dsp:cNvSpPr/>
      </dsp:nvSpPr>
      <dsp:spPr>
        <a:xfrm>
          <a:off x="2611901" y="1066"/>
          <a:ext cx="1842477" cy="9212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j-lt"/>
            </a:rPr>
            <a:t>October</a:t>
          </a:r>
          <a:r>
            <a:rPr lang="en-US" sz="1100" kern="1200" dirty="0">
              <a:latin typeface="+mj-lt"/>
            </a:rPr>
            <a:t> </a:t>
          </a:r>
        </a:p>
        <a:p>
          <a:pPr marL="0" lvl="0" indent="0" algn="ctr" defTabSz="488950">
            <a:lnSpc>
              <a:spcPct val="90000"/>
            </a:lnSpc>
            <a:spcBef>
              <a:spcPct val="0"/>
            </a:spcBef>
            <a:spcAft>
              <a:spcPct val="35000"/>
            </a:spcAft>
            <a:buNone/>
          </a:pPr>
          <a:r>
            <a:rPr lang="en-US" sz="1100" kern="1200" dirty="0">
              <a:latin typeface="+mj-lt"/>
            </a:rPr>
            <a:t>Data reporting cycle begins</a:t>
          </a:r>
        </a:p>
      </dsp:txBody>
      <dsp:txXfrm>
        <a:off x="2656872" y="46037"/>
        <a:ext cx="1752535" cy="831296"/>
      </dsp:txXfrm>
    </dsp:sp>
    <dsp:sp modelId="{878D1CCF-3756-4473-A84C-D3726A23864D}">
      <dsp:nvSpPr>
        <dsp:cNvPr id="0" name=""/>
        <dsp:cNvSpPr/>
      </dsp:nvSpPr>
      <dsp:spPr>
        <a:xfrm>
          <a:off x="4331536" y="993898"/>
          <a:ext cx="1842477" cy="92123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j-lt"/>
            </a:rPr>
            <a:t>Coherent Sequence</a:t>
          </a:r>
        </a:p>
      </dsp:txBody>
      <dsp:txXfrm>
        <a:off x="4376507" y="1038869"/>
        <a:ext cx="1752535" cy="831296"/>
      </dsp:txXfrm>
    </dsp:sp>
    <dsp:sp modelId="{F958A385-7550-44C8-BF31-F2F9B1B4EEB3}">
      <dsp:nvSpPr>
        <dsp:cNvPr id="0" name=""/>
        <dsp:cNvSpPr/>
      </dsp:nvSpPr>
      <dsp:spPr>
        <a:xfrm>
          <a:off x="4331536" y="2979562"/>
          <a:ext cx="1842477" cy="92123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j-lt"/>
            </a:rPr>
            <a:t>Data Reporting: Enrollment, Credentials, Placement Survey</a:t>
          </a:r>
        </a:p>
      </dsp:txBody>
      <dsp:txXfrm>
        <a:off x="4376507" y="3024533"/>
        <a:ext cx="1752535" cy="831296"/>
      </dsp:txXfrm>
    </dsp:sp>
    <dsp:sp modelId="{3AC45B7F-A143-40C3-845C-9D9EBEDEE984}">
      <dsp:nvSpPr>
        <dsp:cNvPr id="0" name=""/>
        <dsp:cNvSpPr/>
      </dsp:nvSpPr>
      <dsp:spPr>
        <a:xfrm>
          <a:off x="2606914" y="3973461"/>
          <a:ext cx="1842477" cy="9212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j-lt"/>
            </a:rPr>
            <a:t>July</a:t>
          </a:r>
        </a:p>
        <a:p>
          <a:pPr marL="0" lvl="0" indent="0" algn="ctr" defTabSz="488950">
            <a:lnSpc>
              <a:spcPct val="90000"/>
            </a:lnSpc>
            <a:spcBef>
              <a:spcPct val="0"/>
            </a:spcBef>
            <a:spcAft>
              <a:spcPct val="35000"/>
            </a:spcAft>
            <a:buNone/>
          </a:pPr>
          <a:r>
            <a:rPr lang="en-US" sz="1100" kern="1200" dirty="0">
              <a:latin typeface="+mj-lt"/>
            </a:rPr>
            <a:t>Participant/Concentrator records created (1)</a:t>
          </a:r>
        </a:p>
        <a:p>
          <a:pPr marL="0" lvl="0" indent="0" algn="ctr" defTabSz="488950">
            <a:lnSpc>
              <a:spcPct val="90000"/>
            </a:lnSpc>
            <a:spcBef>
              <a:spcPct val="0"/>
            </a:spcBef>
            <a:spcAft>
              <a:spcPct val="35000"/>
            </a:spcAft>
            <a:buNone/>
          </a:pPr>
          <a:r>
            <a:rPr lang="en-US" sz="1100" kern="1200" dirty="0">
              <a:latin typeface="+mj-lt"/>
            </a:rPr>
            <a:t>Preliminary Funding</a:t>
          </a:r>
        </a:p>
      </dsp:txBody>
      <dsp:txXfrm>
        <a:off x="2651885" y="4018432"/>
        <a:ext cx="1752535" cy="831296"/>
      </dsp:txXfrm>
    </dsp:sp>
    <dsp:sp modelId="{2E0A0651-A232-447B-ADCA-392FE235F418}">
      <dsp:nvSpPr>
        <dsp:cNvPr id="0" name=""/>
        <dsp:cNvSpPr/>
      </dsp:nvSpPr>
      <dsp:spPr>
        <a:xfrm>
          <a:off x="892266" y="2979562"/>
          <a:ext cx="1842477" cy="92123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j-lt"/>
            </a:rPr>
            <a:t>Data corrections for Enrollment &amp; Placement Survey</a:t>
          </a:r>
        </a:p>
      </dsp:txBody>
      <dsp:txXfrm>
        <a:off x="937237" y="3024533"/>
        <a:ext cx="1752535" cy="831296"/>
      </dsp:txXfrm>
    </dsp:sp>
    <dsp:sp modelId="{B66A6E47-833A-4FDB-9F67-9484676E48D1}">
      <dsp:nvSpPr>
        <dsp:cNvPr id="0" name=""/>
        <dsp:cNvSpPr/>
      </dsp:nvSpPr>
      <dsp:spPr>
        <a:xfrm>
          <a:off x="892266" y="993898"/>
          <a:ext cx="1842477" cy="9212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latin typeface="+mj-lt"/>
            </a:rPr>
            <a:t>August/September</a:t>
          </a:r>
        </a:p>
        <a:p>
          <a:pPr marL="0" lvl="0" indent="0" algn="ctr" defTabSz="488950">
            <a:lnSpc>
              <a:spcPct val="90000"/>
            </a:lnSpc>
            <a:spcBef>
              <a:spcPct val="0"/>
            </a:spcBef>
            <a:spcAft>
              <a:spcPct val="35000"/>
            </a:spcAft>
            <a:buNone/>
          </a:pPr>
          <a:r>
            <a:rPr lang="en-US" sz="1100" kern="1200" dirty="0">
              <a:latin typeface="+mj-lt"/>
            </a:rPr>
            <a:t>Participant/Concentrator records created (2)</a:t>
          </a:r>
        </a:p>
        <a:p>
          <a:pPr marL="0" lvl="0" indent="0" algn="ctr" defTabSz="488950">
            <a:lnSpc>
              <a:spcPct val="90000"/>
            </a:lnSpc>
            <a:spcBef>
              <a:spcPct val="0"/>
            </a:spcBef>
            <a:spcAft>
              <a:spcPct val="35000"/>
            </a:spcAft>
            <a:buNone/>
          </a:pPr>
          <a:r>
            <a:rPr lang="en-US" sz="1100" kern="1200" dirty="0">
              <a:latin typeface="+mj-lt"/>
            </a:rPr>
            <a:t>Final Funding</a:t>
          </a:r>
        </a:p>
      </dsp:txBody>
      <dsp:txXfrm>
        <a:off x="937237" y="1038869"/>
        <a:ext cx="1752535" cy="83129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79AD08-C548-BC40-9093-B3613E1153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3DB5D9C-55D8-3B4E-BE5C-6D1CEE972F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3F7E1D-5BA8-8543-9008-EEB9C1128CB7}" type="datetimeFigureOut">
              <a:rPr lang="en-US" smtClean="0"/>
              <a:t>7/17/2022</a:t>
            </a:fld>
            <a:endParaRPr lang="en-US" dirty="0"/>
          </a:p>
        </p:txBody>
      </p:sp>
      <p:sp>
        <p:nvSpPr>
          <p:cNvPr id="4" name="Footer Placeholder 3">
            <a:extLst>
              <a:ext uri="{FF2B5EF4-FFF2-40B4-BE49-F238E27FC236}">
                <a16:creationId xmlns:a16="http://schemas.microsoft.com/office/drawing/2014/main" id="{34A2F78C-9D4A-B641-BC4B-82A4998D63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B5402CD-EDDA-EA4A-8C68-60CB2671B2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929FB6-3862-0646-B6C3-E5376FDDB92F}" type="slidenum">
              <a:rPr lang="en-US" smtClean="0"/>
              <a:t>‹#›</a:t>
            </a:fld>
            <a:endParaRPr lang="en-US" dirty="0"/>
          </a:p>
        </p:txBody>
      </p:sp>
    </p:spTree>
    <p:extLst>
      <p:ext uri="{BB962C8B-B14F-4D97-AF65-F5344CB8AC3E}">
        <p14:creationId xmlns:p14="http://schemas.microsoft.com/office/powerpoint/2010/main" val="3897026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D4A2A-7EB8-664F-932C-975EFC1783E1}" type="datetimeFigureOut">
              <a:rPr lang="en-US" smtClean="0"/>
              <a:t>7/17/2022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492C7-7F44-444F-B5A9-7D425D542AF5}" type="slidenum">
              <a:rPr lang="en-US" smtClean="0"/>
              <a:t>‹#›</a:t>
            </a:fld>
            <a:endParaRPr lang="en-US" dirty="0"/>
          </a:p>
        </p:txBody>
      </p:sp>
    </p:spTree>
    <p:extLst>
      <p:ext uri="{BB962C8B-B14F-4D97-AF65-F5344CB8AC3E}">
        <p14:creationId xmlns:p14="http://schemas.microsoft.com/office/powerpoint/2010/main" val="75683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952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96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17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43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492C7-7F44-444F-B5A9-7D425D542AF5}" type="slidenum">
              <a:rPr lang="en-US" smtClean="0"/>
              <a:t>45</a:t>
            </a:fld>
            <a:endParaRPr lang="en-US" dirty="0"/>
          </a:p>
        </p:txBody>
      </p:sp>
    </p:spTree>
    <p:extLst>
      <p:ext uri="{BB962C8B-B14F-4D97-AF65-F5344CB8AC3E}">
        <p14:creationId xmlns:p14="http://schemas.microsoft.com/office/powerpoint/2010/main" val="2693914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ADE CTE has begun the monitoring for SY22-23. Districts and CTED have received their links and are uploading documents. ADE CTE continues to </a:t>
            </a:r>
            <a:r>
              <a:rPr lang="en-US"/>
              <a:t>finalize districts </a:t>
            </a:r>
            <a:r>
              <a:rPr lang="en-US" dirty="0"/>
              <a:t>from SY21-22 </a:t>
            </a:r>
          </a:p>
          <a:p>
            <a:endParaRPr lang="en-US" dirty="0"/>
          </a:p>
        </p:txBody>
      </p:sp>
      <p:sp>
        <p:nvSpPr>
          <p:cNvPr id="4" name="Slide Number Placeholder 3"/>
          <p:cNvSpPr>
            <a:spLocks noGrp="1"/>
          </p:cNvSpPr>
          <p:nvPr>
            <p:ph type="sldNum" sz="quarter" idx="5"/>
          </p:nvPr>
        </p:nvSpPr>
        <p:spPr/>
        <p:txBody>
          <a:bodyPr/>
          <a:lstStyle/>
          <a:p>
            <a:fld id="{2EA492C7-7F44-444F-B5A9-7D425D542AF5}" type="slidenum">
              <a:rPr lang="en-US" smtClean="0"/>
              <a:t>46</a:t>
            </a:fld>
            <a:endParaRPr lang="en-US" dirty="0"/>
          </a:p>
        </p:txBody>
      </p:sp>
    </p:spTree>
    <p:extLst>
      <p:ext uri="{BB962C8B-B14F-4D97-AF65-F5344CB8AC3E}">
        <p14:creationId xmlns:p14="http://schemas.microsoft.com/office/powerpoint/2010/main" val="151762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42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37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a:t>
            </a:r>
          </a:p>
          <a:p>
            <a:pPr marL="228600" indent="-228600">
              <a:buAutoNum type="arabicPeriod"/>
            </a:pPr>
            <a:r>
              <a:rPr lang="en-US" dirty="0"/>
              <a:t>Data Verification Checklist</a:t>
            </a:r>
          </a:p>
          <a:p>
            <a:pPr marL="228600" indent="-228600">
              <a:buAutoNum type="arabicPeriod"/>
            </a:pPr>
            <a:r>
              <a:rPr lang="en-US" dirty="0"/>
              <a:t>State Priority Grant formula</a:t>
            </a:r>
          </a:p>
          <a:p>
            <a:pPr marL="228600" indent="-228600">
              <a:buAutoNum type="arabicPeriod"/>
            </a:pPr>
            <a:r>
              <a:rPr lang="en-US" dirty="0"/>
              <a:t>Placement word cloud</a:t>
            </a:r>
          </a:p>
          <a:p>
            <a:pPr marL="228600" indent="-228600">
              <a:buAutoNum type="arabicPeriod"/>
            </a:pPr>
            <a:r>
              <a:rPr lang="en-US" dirty="0"/>
              <a:t>Related Placement guidance memo</a:t>
            </a:r>
          </a:p>
          <a:p>
            <a:pPr marL="228600" indent="-228600">
              <a:buAutoNum type="arabicPeriod"/>
            </a:pPr>
            <a:r>
              <a:rPr lang="en-US" dirty="0"/>
              <a:t>Local Responsibilities by Month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89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Cycle will be covered in-depth in the CTE Data Portal session. Materials will be posted on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13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04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25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00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67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30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492C7-7F44-444F-B5A9-7D425D542A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872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CA292D-4BD7-8642-94F9-006F55D3EF26}"/>
              </a:ext>
            </a:extLst>
          </p:cNvPr>
          <p:cNvSpPr>
            <a:spLocks noGrp="1"/>
          </p:cNvSpPr>
          <p:nvPr>
            <p:ph type="pic" sz="quarter" idx="12" hasCustomPrompt="1"/>
          </p:nvPr>
        </p:nvSpPr>
        <p:spPr>
          <a:xfrm>
            <a:off x="762000" y="728711"/>
            <a:ext cx="4586288" cy="979487"/>
          </a:xfrm>
          <a:prstGeom prst="rect">
            <a:avLst/>
          </a:prstGeom>
        </p:spPr>
        <p:txBody>
          <a:bodyPr anchor="ctr"/>
          <a:lstStyle>
            <a:lvl1pPr algn="ctr">
              <a:defRPr>
                <a:solidFill>
                  <a:schemeClr val="bg1"/>
                </a:solidFill>
              </a:defRPr>
            </a:lvl1pPr>
          </a:lstStyle>
          <a:p>
            <a:r>
              <a:rPr lang="en-US" dirty="0"/>
              <a:t>Insert Logo Here</a:t>
            </a:r>
          </a:p>
        </p:txBody>
      </p:sp>
      <p:sp>
        <p:nvSpPr>
          <p:cNvPr id="9" name="Title 1">
            <a:extLst>
              <a:ext uri="{FF2B5EF4-FFF2-40B4-BE49-F238E27FC236}">
                <a16:creationId xmlns:a16="http://schemas.microsoft.com/office/drawing/2014/main" id="{D05DB0BC-7CA3-484F-A266-C1A77C2E6CBF}"/>
              </a:ext>
            </a:extLst>
          </p:cNvPr>
          <p:cNvSpPr>
            <a:spLocks noGrp="1"/>
          </p:cNvSpPr>
          <p:nvPr>
            <p:ph type="title" hasCustomPrompt="1"/>
          </p:nvPr>
        </p:nvSpPr>
        <p:spPr>
          <a:xfrm>
            <a:off x="762000" y="3429000"/>
            <a:ext cx="11430000" cy="749735"/>
          </a:xfrm>
          <a:prstGeom prst="rect">
            <a:avLst/>
          </a:prstGeom>
        </p:spPr>
        <p:txBody>
          <a:bodyPr/>
          <a:lstStyle>
            <a:lvl1pPr algn="l">
              <a:defRPr sz="6000" b="1" i="0">
                <a:solidFill>
                  <a:schemeClr val="bg1"/>
                </a:solidFill>
                <a:latin typeface="+mj-lt"/>
                <a:cs typeface="Calibri" panose="020F0502020204030204" pitchFamily="34" charset="0"/>
              </a:defRPr>
            </a:lvl1pPr>
          </a:lstStyle>
          <a:p>
            <a:r>
              <a:rPr lang="en-US" dirty="0"/>
              <a:t>Presentation Title Here</a:t>
            </a:r>
          </a:p>
        </p:txBody>
      </p:sp>
      <p:sp>
        <p:nvSpPr>
          <p:cNvPr id="12" name="Text Placeholder 11">
            <a:extLst>
              <a:ext uri="{FF2B5EF4-FFF2-40B4-BE49-F238E27FC236}">
                <a16:creationId xmlns:a16="http://schemas.microsoft.com/office/drawing/2014/main" id="{69C0FE92-69A0-7346-82E8-5E8449C3DD0F}"/>
              </a:ext>
            </a:extLst>
          </p:cNvPr>
          <p:cNvSpPr>
            <a:spLocks noGrp="1"/>
          </p:cNvSpPr>
          <p:nvPr>
            <p:ph type="body" sz="quarter" idx="11" hasCustomPrompt="1"/>
          </p:nvPr>
        </p:nvSpPr>
        <p:spPr>
          <a:xfrm>
            <a:off x="762155" y="4317774"/>
            <a:ext cx="11429579" cy="681038"/>
          </a:xfrm>
          <a:prstGeom prst="rect">
            <a:avLst/>
          </a:prstGeom>
        </p:spPr>
        <p:txBody>
          <a:bodyPr/>
          <a:lstStyle>
            <a:lvl1pPr marL="0" indent="0" algn="l">
              <a:buNone/>
              <a:defRPr sz="4000" b="0" i="0">
                <a:solidFill>
                  <a:schemeClr val="bg1">
                    <a:alpha val="65000"/>
                  </a:schemeClr>
                </a:solidFill>
                <a:latin typeface="Arial" panose="020B0604020202020204" pitchFamily="34" charset="0"/>
                <a:cs typeface="Arial" panose="020B0604020202020204" pitchFamily="34" charset="0"/>
              </a:defRPr>
            </a:lvl1pPr>
          </a:lstStyle>
          <a:p>
            <a:pPr lvl="0"/>
            <a:r>
              <a:rPr lang="en-US" dirty="0"/>
              <a:t>Subtitle Goes Here</a:t>
            </a:r>
          </a:p>
        </p:txBody>
      </p:sp>
    </p:spTree>
    <p:extLst>
      <p:ext uri="{BB962C8B-B14F-4D97-AF65-F5344CB8AC3E}">
        <p14:creationId xmlns:p14="http://schemas.microsoft.com/office/powerpoint/2010/main" val="351845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Photo &amp; Content">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817BD815-B88C-3048-A130-12F18EDC58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7944" y="191195"/>
            <a:ext cx="329461" cy="329461"/>
          </a:xfrm>
          <a:prstGeom prst="rect">
            <a:avLst/>
          </a:prstGeom>
        </p:spPr>
      </p:pic>
      <p:sp>
        <p:nvSpPr>
          <p:cNvPr id="10" name="Content Placeholder 28">
            <a:extLst>
              <a:ext uri="{FF2B5EF4-FFF2-40B4-BE49-F238E27FC236}">
                <a16:creationId xmlns:a16="http://schemas.microsoft.com/office/drawing/2014/main" id="{43311745-5A4D-844B-8DD5-A64A7FEFDC62}"/>
              </a:ext>
            </a:extLst>
          </p:cNvPr>
          <p:cNvSpPr>
            <a:spLocks noGrp="1"/>
          </p:cNvSpPr>
          <p:nvPr>
            <p:ph sz="quarter" idx="13" hasCustomPrompt="1"/>
          </p:nvPr>
        </p:nvSpPr>
        <p:spPr>
          <a:xfrm>
            <a:off x="6377723" y="5298344"/>
            <a:ext cx="5027651" cy="1105231"/>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rgbClr val="53C10C"/>
              </a:buClr>
              <a:buSzPct val="85000"/>
              <a:buFont typeface="Arial" panose="020B0604020202020204" pitchFamily="34" charset="0"/>
              <a:buNone/>
              <a:tabLst/>
              <a:defRPr sz="1800" b="0" i="0">
                <a:solidFill>
                  <a:schemeClr val="bg2">
                    <a:lumMod val="10000"/>
                  </a:schemeClr>
                </a:solidFill>
                <a:latin typeface="Arial" panose="020B0604020202020204" pitchFamily="34" charset="0"/>
                <a:cs typeface="Arial" panose="020B0604020202020204" pitchFamily="34" charset="0"/>
              </a:defRPr>
            </a:lvl1pPr>
            <a:lvl2pPr marL="457200" indent="0">
              <a:buNone/>
              <a:defRPr/>
            </a:lvl2pPr>
          </a:lstStyle>
          <a:p>
            <a:pPr lvl="0"/>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variujs</a:t>
            </a:r>
            <a:r>
              <a:rPr lang="en-US" dirty="0"/>
              <a:t> </a:t>
            </a:r>
            <a:r>
              <a:rPr lang="en-US" dirty="0" err="1"/>
              <a:t>blandit</a:t>
            </a:r>
            <a:r>
              <a:rPr lang="en-US" dirty="0"/>
              <a:t> sit </a:t>
            </a:r>
            <a:r>
              <a:rPr lang="en-US" dirty="0" err="1"/>
              <a:t>amet</a:t>
            </a:r>
            <a:r>
              <a:rPr lang="en-US" dirty="0"/>
              <a:t> no n </a:t>
            </a:r>
            <a:r>
              <a:rPr lang="en-US" dirty="0" err="1"/>
              <a:t>magnat</a:t>
            </a:r>
            <a:r>
              <a:rPr lang="en-US" dirty="0"/>
              <a:t>. </a:t>
            </a:r>
            <a:r>
              <a:rPr lang="en-US" dirty="0" err="1"/>
              <a:t>Socis</a:t>
            </a:r>
            <a:r>
              <a:rPr lang="en-US" dirty="0"/>
              <a:t> </a:t>
            </a:r>
            <a:r>
              <a:rPr lang="en-US" dirty="0" err="1"/>
              <a:t>natoque</a:t>
            </a:r>
            <a:r>
              <a:rPr lang="en-US" dirty="0"/>
              <a:t> </a:t>
            </a:r>
            <a:r>
              <a:rPr lang="en-US" dirty="0" err="1"/>
              <a:t>menatibus</a:t>
            </a:r>
            <a:r>
              <a:rPr lang="en-US" dirty="0"/>
              <a:t> et </a:t>
            </a:r>
            <a:r>
              <a:rPr lang="en-US" dirty="0" err="1"/>
              <a:t>magnis</a:t>
            </a:r>
            <a:r>
              <a:rPr lang="en-US" dirty="0"/>
              <a:t> dis parturient, </a:t>
            </a:r>
            <a:r>
              <a:rPr lang="en-US" dirty="0" err="1"/>
              <a:t>nascentur</a:t>
            </a:r>
            <a:r>
              <a:rPr lang="en-US" dirty="0"/>
              <a:t> </a:t>
            </a:r>
            <a:r>
              <a:rPr lang="en-US" dirty="0" err="1"/>
              <a:t>ridiculus</a:t>
            </a:r>
            <a:r>
              <a:rPr lang="en-US" dirty="0"/>
              <a:t>.</a:t>
            </a:r>
          </a:p>
        </p:txBody>
      </p:sp>
      <p:sp>
        <p:nvSpPr>
          <p:cNvPr id="7" name="Title 1">
            <a:extLst>
              <a:ext uri="{FF2B5EF4-FFF2-40B4-BE49-F238E27FC236}">
                <a16:creationId xmlns:a16="http://schemas.microsoft.com/office/drawing/2014/main" id="{4283461F-13ED-FB40-AB69-9B6456267062}"/>
              </a:ext>
            </a:extLst>
          </p:cNvPr>
          <p:cNvSpPr>
            <a:spLocks noGrp="1"/>
          </p:cNvSpPr>
          <p:nvPr>
            <p:ph type="title" hasCustomPrompt="1"/>
          </p:nvPr>
        </p:nvSpPr>
        <p:spPr>
          <a:xfrm>
            <a:off x="692541" y="5285918"/>
            <a:ext cx="5138970" cy="1085853"/>
          </a:xfrm>
          <a:prstGeom prst="rect">
            <a:avLst/>
          </a:prstGeom>
        </p:spPr>
        <p:txBody>
          <a:bodyPr/>
          <a:lstStyle>
            <a:lvl1pPr>
              <a:defRPr sz="4000" b="0" i="0">
                <a:solidFill>
                  <a:srgbClr val="232B64"/>
                </a:solidFill>
                <a:latin typeface="Arial" panose="020B0604020202020204" pitchFamily="34" charset="0"/>
                <a:cs typeface="Arial" panose="020B0604020202020204" pitchFamily="34" charset="0"/>
              </a:defRPr>
            </a:lvl1pPr>
          </a:lstStyle>
          <a:p>
            <a:r>
              <a:rPr lang="en-US" dirty="0"/>
              <a:t>This is the page title with an emphasis.</a:t>
            </a:r>
          </a:p>
        </p:txBody>
      </p:sp>
      <p:sp>
        <p:nvSpPr>
          <p:cNvPr id="8" name="Slide Number Placeholder 5">
            <a:extLst>
              <a:ext uri="{FF2B5EF4-FFF2-40B4-BE49-F238E27FC236}">
                <a16:creationId xmlns:a16="http://schemas.microsoft.com/office/drawing/2014/main" id="{8FA90184-F68B-B946-9700-1AC06AB49BB0}"/>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dirty="0">
              <a:solidFill>
                <a:schemeClr val="bg1">
                  <a:lumMod val="50000"/>
                  <a:alpha val="50000"/>
                </a:schemeClr>
              </a:solidFill>
              <a:latin typeface="Arial" panose="020B0604020202020204" pitchFamily="34" charset="0"/>
              <a:cs typeface="Arial" panose="020B0604020202020204" pitchFamily="34" charset="0"/>
            </a:endParaRPr>
          </a:p>
        </p:txBody>
      </p:sp>
      <p:sp>
        <p:nvSpPr>
          <p:cNvPr id="11" name="Picture Placeholder 8" descr="Photo Goes Here">
            <a:extLst>
              <a:ext uri="{FF2B5EF4-FFF2-40B4-BE49-F238E27FC236}">
                <a16:creationId xmlns:a16="http://schemas.microsoft.com/office/drawing/2014/main" id="{DABB9540-BF09-364B-9AF2-1958CD857E59}"/>
              </a:ext>
            </a:extLst>
          </p:cNvPr>
          <p:cNvSpPr>
            <a:spLocks noGrp="1"/>
          </p:cNvSpPr>
          <p:nvPr>
            <p:ph type="pic" sz="quarter" idx="10" hasCustomPrompt="1"/>
          </p:nvPr>
        </p:nvSpPr>
        <p:spPr>
          <a:xfrm>
            <a:off x="1" y="0"/>
            <a:ext cx="12191998" cy="4858248"/>
          </a:xfrm>
          <a:prstGeom prst="rect">
            <a:avLst/>
          </a:prstGeom>
        </p:spPr>
        <p:txBody>
          <a:bodyPr/>
          <a:lstStyle>
            <a:lvl1pPr marL="0" indent="0" algn="ctr">
              <a:buNone/>
              <a:defRPr>
                <a:solidFill>
                  <a:schemeClr val="bg1">
                    <a:lumMod val="50000"/>
                  </a:schemeClr>
                </a:solidFill>
                <a:latin typeface="+mj-lt"/>
              </a:defRPr>
            </a:lvl1pPr>
          </a:lstStyle>
          <a:p>
            <a:br>
              <a:rPr lang="en-US" dirty="0"/>
            </a:br>
            <a:br>
              <a:rPr lang="en-US" dirty="0"/>
            </a:br>
            <a:br>
              <a:rPr lang="en-US" dirty="0"/>
            </a:br>
            <a:r>
              <a:rPr lang="en-US" dirty="0"/>
              <a:t>Click the Photo Icon to Insert Photo</a:t>
            </a:r>
            <a:br>
              <a:rPr lang="en-US" dirty="0"/>
            </a:br>
            <a:r>
              <a:rPr lang="en-US" dirty="0"/>
              <a:t>(Use Horizontal Only)</a:t>
            </a:r>
          </a:p>
        </p:txBody>
      </p:sp>
    </p:spTree>
    <p:extLst>
      <p:ext uri="{BB962C8B-B14F-4D97-AF65-F5344CB8AC3E}">
        <p14:creationId xmlns:p14="http://schemas.microsoft.com/office/powerpoint/2010/main" val="256026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istic: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BF0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dirty="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dirty="0"/>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BF0B3E"/>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solidFill>
                <a:latin typeface="+mj-lt"/>
              </a:defRPr>
            </a:lvl1pPr>
          </a:lstStyle>
          <a:p>
            <a:br>
              <a:rPr lang="en-US" dirty="0"/>
            </a:br>
            <a:r>
              <a:rPr lang="en-US" dirty="0"/>
              <a:t>Click the Icon</a:t>
            </a:r>
            <a:br>
              <a:rPr lang="en-US" dirty="0"/>
            </a:br>
            <a:r>
              <a:rPr lang="en-US" dirty="0"/>
              <a:t>to Insert Icon</a:t>
            </a:r>
          </a:p>
        </p:txBody>
      </p:sp>
    </p:spTree>
    <p:extLst>
      <p:ext uri="{BB962C8B-B14F-4D97-AF65-F5344CB8AC3E}">
        <p14:creationId xmlns:p14="http://schemas.microsoft.com/office/powerpoint/2010/main" val="1222734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istic: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FCA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rgbClr val="232B64">
                    <a:alpha val="50000"/>
                  </a:srgbClr>
                </a:solidFill>
                <a:latin typeface="Arial" panose="020B0604020202020204" pitchFamily="34" charset="0"/>
                <a:cs typeface="Arial" panose="020B0604020202020204" pitchFamily="34" charset="0"/>
              </a:rPr>
              <a:pPr algn="ctr"/>
              <a:t>‹#›</a:t>
            </a:fld>
            <a:endParaRPr lang="en-US" b="0" i="0" dirty="0">
              <a:solidFill>
                <a:srgbClr val="232B64">
                  <a:alpha val="50000"/>
                </a:srgb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dirty="0"/>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FCAF1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solidFill>
                <a:latin typeface="+mj-lt"/>
              </a:defRPr>
            </a:lvl1pPr>
          </a:lstStyle>
          <a:p>
            <a:br>
              <a:rPr lang="en-US" dirty="0"/>
            </a:br>
            <a:r>
              <a:rPr lang="en-US" dirty="0"/>
              <a:t>Click the Icon</a:t>
            </a:r>
            <a:br>
              <a:rPr lang="en-US" dirty="0"/>
            </a:br>
            <a:r>
              <a:rPr lang="en-US" dirty="0"/>
              <a:t>to Insert Icon</a:t>
            </a:r>
          </a:p>
        </p:txBody>
      </p:sp>
    </p:spTree>
    <p:extLst>
      <p:ext uri="{BB962C8B-B14F-4D97-AF65-F5344CB8AC3E}">
        <p14:creationId xmlns:p14="http://schemas.microsoft.com/office/powerpoint/2010/main" val="2304281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istic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232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dirty="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dirty="0"/>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232B6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lumMod val="50000"/>
                  </a:schemeClr>
                </a:solidFill>
                <a:latin typeface="+mj-lt"/>
              </a:defRPr>
            </a:lvl1pPr>
          </a:lstStyle>
          <a:p>
            <a:br>
              <a:rPr lang="en-US" dirty="0"/>
            </a:br>
            <a:r>
              <a:rPr lang="en-US" dirty="0"/>
              <a:t>Click the Icon</a:t>
            </a:r>
            <a:br>
              <a:rPr lang="en-US" dirty="0"/>
            </a:br>
            <a:r>
              <a:rPr lang="en-US" dirty="0"/>
              <a:t>to Insert Icon</a:t>
            </a:r>
          </a:p>
        </p:txBody>
      </p:sp>
    </p:spTree>
    <p:extLst>
      <p:ext uri="{BB962C8B-B14F-4D97-AF65-F5344CB8AC3E}">
        <p14:creationId xmlns:p14="http://schemas.microsoft.com/office/powerpoint/2010/main" val="1505906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D696-50C0-BC49-8154-038F7E42BA9D}"/>
              </a:ext>
            </a:extLst>
          </p:cNvPr>
          <p:cNvSpPr>
            <a:spLocks noGrp="1"/>
          </p:cNvSpPr>
          <p:nvPr>
            <p:ph type="title"/>
          </p:nvPr>
        </p:nvSpPr>
        <p:spPr>
          <a:xfrm>
            <a:off x="838200" y="365125"/>
            <a:ext cx="10515600" cy="1325563"/>
          </a:xfrm>
          <a:prstGeom prst="rect">
            <a:avLst/>
          </a:prstGeom>
        </p:spPr>
        <p:txBody>
          <a:bodyPr/>
          <a:lstStyle>
            <a:lvl1pPr>
              <a:defRPr b="0" i="0">
                <a:solidFill>
                  <a:srgbClr val="232B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93DCBC9-7F4F-FC4E-9E0E-5741195F0058}"/>
              </a:ext>
            </a:extLst>
          </p:cNvPr>
          <p:cNvSpPr>
            <a:spLocks noGrp="1"/>
          </p:cNvSpPr>
          <p:nvPr>
            <p:ph idx="1"/>
          </p:nvPr>
        </p:nvSpPr>
        <p:spPr>
          <a:xfrm>
            <a:off x="838200" y="1825625"/>
            <a:ext cx="10515600" cy="4351338"/>
          </a:xfrm>
          <a:prstGeom prst="rect">
            <a:avLst/>
          </a:prstGeom>
        </p:spPr>
        <p:txBody>
          <a:bodyPr/>
          <a:lstStyle>
            <a:lvl1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1pPr>
            <a:lvl2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2pPr>
            <a:lvl3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3pPr>
            <a:lvl4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4pPr>
            <a:lvl5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0020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dirty="0">
              <a:solidFill>
                <a:schemeClr val="bg1">
                  <a:lumMod val="50000"/>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711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ing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58011" y="5244538"/>
            <a:ext cx="6319105" cy="339926"/>
          </a:xfrm>
          <a:prstGeom prst="rect">
            <a:avLst/>
          </a:prstGeom>
        </p:spPr>
        <p:txBody>
          <a:bodyPr/>
          <a:lstStyle>
            <a:lvl1pPr algn="l">
              <a:defRPr sz="2400" b="0" i="0">
                <a:solidFill>
                  <a:schemeClr val="bg1"/>
                </a:solidFill>
                <a:latin typeface="Calibri Light" panose="020F0302020204030204" pitchFamily="34" charset="0"/>
                <a:cs typeface="Calibri Light" panose="020F0302020204030204" pitchFamily="34" charset="0"/>
              </a:defRPr>
            </a:lvl1pPr>
          </a:lstStyle>
          <a:p>
            <a:r>
              <a:rPr lang="en-US" dirty="0"/>
              <a:t>Presenter Name, Job Title</a:t>
            </a:r>
            <a:br>
              <a:rPr lang="en-US" dirty="0"/>
            </a:br>
            <a:r>
              <a:rPr lang="en-US" dirty="0" err="1"/>
              <a:t>email@AZED.gove</a:t>
            </a:r>
            <a:br>
              <a:rPr lang="en-US" dirty="0"/>
            </a:br>
            <a:r>
              <a:rPr lang="en-US" dirty="0"/>
              <a:t>(123) 456-7890</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58012" y="3892428"/>
            <a:ext cx="6319867" cy="783196"/>
          </a:xfrm>
          <a:prstGeom prst="rect">
            <a:avLst/>
          </a:prstGeom>
        </p:spPr>
        <p:txBody>
          <a:bodyPr/>
          <a:lstStyle>
            <a:lvl1pPr marL="0" indent="0">
              <a:buNone/>
              <a:defRPr sz="7200" b="0" i="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Thank you.</a:t>
            </a:r>
          </a:p>
        </p:txBody>
      </p:sp>
      <p:cxnSp>
        <p:nvCxnSpPr>
          <p:cNvPr id="10" name="Straight Connector 9">
            <a:extLst>
              <a:ext uri="{FF2B5EF4-FFF2-40B4-BE49-F238E27FC236}">
                <a16:creationId xmlns:a16="http://schemas.microsoft.com/office/drawing/2014/main" id="{1C0430BE-2C50-5B4A-A132-E08BBF23A069}"/>
              </a:ext>
            </a:extLst>
          </p:cNvPr>
          <p:cNvCxnSpPr/>
          <p:nvPr userDrawn="1"/>
        </p:nvCxnSpPr>
        <p:spPr>
          <a:xfrm>
            <a:off x="654369" y="5010569"/>
            <a:ext cx="400314"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6648A209-512C-8C46-9757-3359BBCCE746}"/>
              </a:ext>
            </a:extLst>
          </p:cNvPr>
          <p:cNvPicPr>
            <a:picLocks noChangeAspect="1"/>
          </p:cNvPicPr>
          <p:nvPr userDrawn="1"/>
        </p:nvPicPr>
        <p:blipFill>
          <a:blip r:embed="rId3"/>
          <a:stretch>
            <a:fillRect/>
          </a:stretch>
        </p:blipFill>
        <p:spPr>
          <a:xfrm>
            <a:off x="558011" y="649397"/>
            <a:ext cx="1396157" cy="1396157"/>
          </a:xfrm>
          <a:prstGeom prst="rect">
            <a:avLst/>
          </a:prstGeom>
        </p:spPr>
      </p:pic>
    </p:spTree>
    <p:extLst>
      <p:ext uri="{BB962C8B-B14F-4D97-AF65-F5344CB8AC3E}">
        <p14:creationId xmlns:p14="http://schemas.microsoft.com/office/powerpoint/2010/main" val="168601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dirty="0"/>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chemeClr val="bg1"/>
                </a:solidFill>
              </a:defRPr>
            </a:lvl1pPr>
          </a:lstStyle>
          <a:p>
            <a:fld id="{48CB8F98-32D9-9E4F-BAC9-49610775ED25}" type="slidenum">
              <a:rPr lang="en-US" smtClean="0"/>
              <a:pPr/>
              <a:t>‹#›</a:t>
            </a:fld>
            <a:endParaRPr lang="en-US" dirty="0"/>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dirty="0"/>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hasCustomPrompt="1"/>
          </p:nvPr>
        </p:nvSpPr>
        <p:spPr>
          <a:xfrm>
            <a:off x="8193088" y="723900"/>
            <a:ext cx="3998912" cy="4618038"/>
          </a:xfrm>
          <a:prstGeom prst="rect">
            <a:avLst/>
          </a:prstGeom>
        </p:spPr>
        <p:txBody>
          <a:bodyPr anchor="ctr"/>
          <a:lstStyle>
            <a:lvl1pPr marL="0" indent="0" algn="ctr">
              <a:buNone/>
              <a:defRPr b="1">
                <a:solidFill>
                  <a:schemeClr val="bg1"/>
                </a:solidFill>
              </a:defRPr>
            </a:lvl1pPr>
          </a:lstStyle>
          <a:p>
            <a:r>
              <a:rPr lang="en-US" dirty="0"/>
              <a:t>Insert Icon Here</a:t>
            </a:r>
            <a:br>
              <a:rPr lang="en-US" dirty="0"/>
            </a:br>
            <a:r>
              <a:rPr lang="en-US" dirty="0"/>
              <a:t>If Wanted</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dirty="0"/>
              <a:t>PRESENTATION NAME</a:t>
            </a:r>
          </a:p>
        </p:txBody>
      </p:sp>
    </p:spTree>
    <p:extLst>
      <p:ext uri="{BB962C8B-B14F-4D97-AF65-F5344CB8AC3E}">
        <p14:creationId xmlns:p14="http://schemas.microsoft.com/office/powerpoint/2010/main" val="190960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dirty="0"/>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chemeClr val="bg1"/>
                </a:solidFill>
              </a:defRPr>
            </a:lvl1pPr>
          </a:lstStyle>
          <a:p>
            <a:fld id="{48CB8F98-32D9-9E4F-BAC9-49610775ED25}" type="slidenum">
              <a:rPr lang="en-US" smtClean="0"/>
              <a:pPr/>
              <a:t>‹#›</a:t>
            </a:fld>
            <a:endParaRPr lang="en-US" dirty="0"/>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dirty="0"/>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hasCustomPrompt="1"/>
          </p:nvPr>
        </p:nvSpPr>
        <p:spPr>
          <a:xfrm>
            <a:off x="8193088" y="723900"/>
            <a:ext cx="3998912" cy="4618038"/>
          </a:xfrm>
          <a:prstGeom prst="rect">
            <a:avLst/>
          </a:prstGeom>
        </p:spPr>
        <p:txBody>
          <a:bodyPr anchor="ctr"/>
          <a:lstStyle>
            <a:lvl1pPr marL="0" indent="0" algn="ctr">
              <a:buNone/>
              <a:defRPr b="1">
                <a:solidFill>
                  <a:schemeClr val="bg1"/>
                </a:solidFill>
              </a:defRPr>
            </a:lvl1pPr>
          </a:lstStyle>
          <a:p>
            <a:r>
              <a:rPr lang="en-US" dirty="0"/>
              <a:t>Insert Icon Here</a:t>
            </a:r>
            <a:br>
              <a:rPr lang="en-US" dirty="0"/>
            </a:br>
            <a:r>
              <a:rPr lang="en-US" dirty="0"/>
              <a:t>If Wanted</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dirty="0"/>
              <a:t>PRESENTATION NAME</a:t>
            </a:r>
          </a:p>
        </p:txBody>
      </p:sp>
    </p:spTree>
    <p:extLst>
      <p:ext uri="{BB962C8B-B14F-4D97-AF65-F5344CB8AC3E}">
        <p14:creationId xmlns:p14="http://schemas.microsoft.com/office/powerpoint/2010/main" val="414033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rgbClr val="002169"/>
                </a:solidFill>
                <a:latin typeface="+mj-lt"/>
              </a:defRPr>
            </a:lvl1pPr>
          </a:lstStyle>
          <a:p>
            <a:r>
              <a:rPr lang="en-US" dirty="0"/>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rgbClr val="002169"/>
                </a:solidFill>
              </a:defRPr>
            </a:lvl1pPr>
          </a:lstStyle>
          <a:p>
            <a:fld id="{48CB8F98-32D9-9E4F-BAC9-49610775ED25}" type="slidenum">
              <a:rPr lang="en-US" smtClean="0"/>
              <a:pPr/>
              <a:t>‹#›</a:t>
            </a:fld>
            <a:endParaRPr lang="en-US" dirty="0"/>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002169">
                    <a:alpha val="60000"/>
                  </a:srgbClr>
                </a:solidFill>
                <a:latin typeface="Arial" panose="020B0604020202020204" pitchFamily="34" charset="0"/>
                <a:cs typeface="Arial" panose="020B0604020202020204" pitchFamily="34" charset="0"/>
              </a:defRPr>
            </a:lvl1pPr>
          </a:lstStyle>
          <a:p>
            <a:pPr lvl="0"/>
            <a:r>
              <a:rPr lang="en-US" dirty="0"/>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hasCustomPrompt="1"/>
          </p:nvPr>
        </p:nvSpPr>
        <p:spPr>
          <a:xfrm>
            <a:off x="8193088" y="723900"/>
            <a:ext cx="3998912" cy="4618038"/>
          </a:xfrm>
          <a:prstGeom prst="rect">
            <a:avLst/>
          </a:prstGeom>
        </p:spPr>
        <p:txBody>
          <a:bodyPr anchor="ctr"/>
          <a:lstStyle>
            <a:lvl1pPr marL="0" indent="0" algn="ctr">
              <a:buNone/>
              <a:defRPr b="1"/>
            </a:lvl1pPr>
          </a:lstStyle>
          <a:p>
            <a:r>
              <a:rPr lang="en-US" dirty="0"/>
              <a:t>Insert Icon Here</a:t>
            </a:r>
            <a:br>
              <a:rPr lang="en-US" dirty="0"/>
            </a:br>
            <a:r>
              <a:rPr lang="en-US" dirty="0"/>
              <a:t>If Wanted</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rgbClr val="002169">
                    <a:alpha val="60000"/>
                  </a:srgbClr>
                </a:solidFill>
                <a:latin typeface="Arial" panose="020B0604020202020204" pitchFamily="34" charset="0"/>
                <a:cs typeface="Arial" panose="020B0604020202020204" pitchFamily="34" charset="0"/>
              </a:defRPr>
            </a:lvl1pPr>
          </a:lstStyle>
          <a:p>
            <a:pPr lvl="0"/>
            <a:r>
              <a:rPr lang="en-US" dirty="0"/>
              <a:t>PRESENTATION NAME</a:t>
            </a:r>
          </a:p>
        </p:txBody>
      </p:sp>
    </p:spTree>
    <p:extLst>
      <p:ext uri="{BB962C8B-B14F-4D97-AF65-F5344CB8AC3E}">
        <p14:creationId xmlns:p14="http://schemas.microsoft.com/office/powerpoint/2010/main" val="356186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Vertical Photo Right">
    <p:spTree>
      <p:nvGrpSpPr>
        <p:cNvPr id="1" name=""/>
        <p:cNvGrpSpPr/>
        <p:nvPr/>
      </p:nvGrpSpPr>
      <p:grpSpPr>
        <a:xfrm>
          <a:off x="0" y="0"/>
          <a:ext cx="0" cy="0"/>
          <a:chOff x="0" y="0"/>
          <a:chExt cx="0" cy="0"/>
        </a:xfrm>
      </p:grpSpPr>
      <p:sp>
        <p:nvSpPr>
          <p:cNvPr id="23" name="Picture Placeholder 8">
            <a:extLst>
              <a:ext uri="{FF2B5EF4-FFF2-40B4-BE49-F238E27FC236}">
                <a16:creationId xmlns:a16="http://schemas.microsoft.com/office/drawing/2014/main" id="{CBDBB58A-3976-6842-A54E-5F968FCE946F}"/>
              </a:ext>
            </a:extLst>
          </p:cNvPr>
          <p:cNvSpPr>
            <a:spLocks noGrp="1"/>
          </p:cNvSpPr>
          <p:nvPr>
            <p:ph type="pic" sz="quarter" idx="14" hasCustomPrompt="1"/>
          </p:nvPr>
        </p:nvSpPr>
        <p:spPr>
          <a:xfrm>
            <a:off x="6583126" y="0"/>
            <a:ext cx="5608874" cy="68579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dirty="0"/>
            </a:br>
            <a:br>
              <a:rPr lang="en-US" dirty="0"/>
            </a:br>
            <a:br>
              <a:rPr lang="en-US" dirty="0"/>
            </a:br>
            <a:br>
              <a:rPr lang="en-US" dirty="0"/>
            </a:br>
            <a:br>
              <a:rPr lang="en-US" dirty="0"/>
            </a:br>
            <a:r>
              <a:rPr lang="en-US" dirty="0"/>
              <a:t>Click the Photo Icon</a:t>
            </a:r>
            <a:br>
              <a:rPr lang="en-US" dirty="0"/>
            </a:br>
            <a:r>
              <a:rPr lang="en-US" dirty="0"/>
              <a:t>to Insert Photo</a:t>
            </a:r>
            <a:br>
              <a:rPr lang="en-US" dirty="0"/>
            </a:br>
            <a:r>
              <a:rPr lang="en-US" dirty="0"/>
              <a:t>(Use Vertical Only)</a:t>
            </a:r>
          </a:p>
        </p:txBody>
      </p:sp>
      <p:sp>
        <p:nvSpPr>
          <p:cNvPr id="5" name="Slide Number Placeholder 5">
            <a:extLst>
              <a:ext uri="{FF2B5EF4-FFF2-40B4-BE49-F238E27FC236}">
                <a16:creationId xmlns:a16="http://schemas.microsoft.com/office/drawing/2014/main" id="{3AFF6D16-4E8F-5645-B84D-7E71098EC9F2}"/>
              </a:ext>
            </a:extLst>
          </p:cNvPr>
          <p:cNvSpPr txBox="1">
            <a:spLocks/>
          </p:cNvSpPr>
          <p:nvPr userDrawn="1"/>
        </p:nvSpPr>
        <p:spPr>
          <a:xfrm>
            <a:off x="233803"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8CB8F98-32D9-9E4F-BAC9-49610775ED25}" type="slidenum">
              <a:rPr lang="en-US" b="0" i="0" smtClean="0">
                <a:solidFill>
                  <a:schemeClr val="bg1">
                    <a:lumMod val="50000"/>
                    <a:alpha val="65000"/>
                  </a:schemeClr>
                </a:solidFill>
                <a:latin typeface="Arial" panose="020B0604020202020204" pitchFamily="34" charset="0"/>
                <a:cs typeface="Arial" panose="020B0604020202020204" pitchFamily="34" charset="0"/>
              </a:rPr>
              <a:pPr algn="l"/>
              <a:t>‹#›</a:t>
            </a:fld>
            <a:endParaRPr lang="en-US" b="0" i="0" dirty="0">
              <a:solidFill>
                <a:schemeClr val="bg1">
                  <a:lumMod val="50000"/>
                  <a:alpha val="65000"/>
                </a:schemeClr>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8B7FD8F6-67A2-384C-AE69-04AC6AD2CEAD}"/>
              </a:ext>
            </a:extLst>
          </p:cNvPr>
          <p:cNvSpPr>
            <a:spLocks noGrp="1"/>
          </p:cNvSpPr>
          <p:nvPr>
            <p:ph type="title" hasCustomPrompt="1"/>
          </p:nvPr>
        </p:nvSpPr>
        <p:spPr>
          <a:xfrm>
            <a:off x="581223" y="1426610"/>
            <a:ext cx="5027651" cy="1085853"/>
          </a:xfrm>
          <a:prstGeom prst="rect">
            <a:avLst/>
          </a:prstGeom>
        </p:spPr>
        <p:txBody>
          <a:bodyPr/>
          <a:lstStyle>
            <a:lvl1pPr>
              <a:defRPr sz="4000" b="0" i="0">
                <a:solidFill>
                  <a:srgbClr val="232B64"/>
                </a:solidFill>
                <a:latin typeface="Arial" panose="020B0604020202020204" pitchFamily="34" charset="0"/>
                <a:cs typeface="Arial" panose="020B0604020202020204" pitchFamily="34" charset="0"/>
              </a:defRPr>
            </a:lvl1pPr>
          </a:lstStyle>
          <a:p>
            <a:r>
              <a:rPr lang="en-US" dirty="0"/>
              <a:t>This is the page title with an emphasis.</a:t>
            </a:r>
          </a:p>
        </p:txBody>
      </p:sp>
      <p:sp>
        <p:nvSpPr>
          <p:cNvPr id="10" name="Text Placeholder 2">
            <a:extLst>
              <a:ext uri="{FF2B5EF4-FFF2-40B4-BE49-F238E27FC236}">
                <a16:creationId xmlns:a16="http://schemas.microsoft.com/office/drawing/2014/main" id="{4A83E557-78FE-2248-AE13-1284BC314C62}"/>
              </a:ext>
            </a:extLst>
          </p:cNvPr>
          <p:cNvSpPr>
            <a:spLocks noGrp="1"/>
          </p:cNvSpPr>
          <p:nvPr>
            <p:ph type="body" sz="quarter" idx="12"/>
          </p:nvPr>
        </p:nvSpPr>
        <p:spPr>
          <a:xfrm>
            <a:off x="581261" y="3817345"/>
            <a:ext cx="5027613" cy="2586037"/>
          </a:xfrm>
          <a:prstGeom prst="rect">
            <a:avLst/>
          </a:prstGeom>
        </p:spPr>
        <p:txBody>
          <a:bodyPr/>
          <a:lstStyle>
            <a:lvl1pPr>
              <a:buClr>
                <a:srgbClr val="232B64"/>
              </a:buClr>
              <a:buSzPct val="80000"/>
              <a:defRPr sz="28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1984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mp; Vertical Photo Lef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F2E15F95-0F35-D646-B194-87E72986A801}"/>
              </a:ext>
            </a:extLst>
          </p:cNvPr>
          <p:cNvSpPr>
            <a:spLocks noGrp="1"/>
          </p:cNvSpPr>
          <p:nvPr>
            <p:ph type="pic" sz="quarter" idx="14" hasCustomPrompt="1"/>
          </p:nvPr>
        </p:nvSpPr>
        <p:spPr>
          <a:xfrm>
            <a:off x="0" y="1"/>
            <a:ext cx="5608874" cy="68579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dirty="0"/>
            </a:br>
            <a:br>
              <a:rPr lang="en-US" dirty="0"/>
            </a:br>
            <a:br>
              <a:rPr lang="en-US" dirty="0"/>
            </a:br>
            <a:br>
              <a:rPr lang="en-US" dirty="0"/>
            </a:br>
            <a:br>
              <a:rPr lang="en-US" dirty="0"/>
            </a:br>
            <a:r>
              <a:rPr lang="en-US" dirty="0"/>
              <a:t>Click the Photo Icon</a:t>
            </a:r>
            <a:br>
              <a:rPr lang="en-US" dirty="0"/>
            </a:br>
            <a:r>
              <a:rPr lang="en-US" dirty="0"/>
              <a:t>to Insert Photo</a:t>
            </a:r>
            <a:br>
              <a:rPr lang="en-US" dirty="0"/>
            </a:br>
            <a:r>
              <a:rPr lang="en-US" dirty="0"/>
              <a:t>(Use Vertical Only)</a:t>
            </a:r>
          </a:p>
        </p:txBody>
      </p:sp>
      <p:sp>
        <p:nvSpPr>
          <p:cNvPr id="5" name="Slide Number Placeholder 5">
            <a:extLst>
              <a:ext uri="{FF2B5EF4-FFF2-40B4-BE49-F238E27FC236}">
                <a16:creationId xmlns:a16="http://schemas.microsoft.com/office/drawing/2014/main" id="{3AFF6D16-4E8F-5645-B84D-7E71098EC9F2}"/>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dirty="0">
              <a:solidFill>
                <a:schemeClr val="bg1">
                  <a:lumMod val="50000"/>
                  <a:alpha val="50000"/>
                </a:schemeClr>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2946E247-DA5A-F040-A5C9-0E7B99CBCE7A}"/>
              </a:ext>
            </a:extLst>
          </p:cNvPr>
          <p:cNvSpPr>
            <a:spLocks noGrp="1"/>
          </p:cNvSpPr>
          <p:nvPr>
            <p:ph type="title" hasCustomPrompt="1"/>
          </p:nvPr>
        </p:nvSpPr>
        <p:spPr>
          <a:xfrm>
            <a:off x="6140564" y="1426610"/>
            <a:ext cx="5027651" cy="1085853"/>
          </a:xfrm>
          <a:prstGeom prst="rect">
            <a:avLst/>
          </a:prstGeom>
        </p:spPr>
        <p:txBody>
          <a:bodyPr/>
          <a:lstStyle>
            <a:lvl1pPr>
              <a:defRPr sz="4000" b="0" i="0">
                <a:solidFill>
                  <a:srgbClr val="232B64"/>
                </a:solidFill>
                <a:latin typeface="Arial" panose="020B0604020202020204" pitchFamily="34" charset="0"/>
                <a:cs typeface="Arial" panose="020B0604020202020204" pitchFamily="34" charset="0"/>
              </a:defRPr>
            </a:lvl1pPr>
          </a:lstStyle>
          <a:p>
            <a:r>
              <a:rPr lang="en-US" dirty="0"/>
              <a:t>This is the page title with an emphasis.</a:t>
            </a:r>
          </a:p>
        </p:txBody>
      </p:sp>
      <p:sp>
        <p:nvSpPr>
          <p:cNvPr id="9" name="Text Placeholder 2">
            <a:extLst>
              <a:ext uri="{FF2B5EF4-FFF2-40B4-BE49-F238E27FC236}">
                <a16:creationId xmlns:a16="http://schemas.microsoft.com/office/drawing/2014/main" id="{627D754F-546F-184F-AEB8-4BF287E04B9E}"/>
              </a:ext>
            </a:extLst>
          </p:cNvPr>
          <p:cNvSpPr>
            <a:spLocks noGrp="1"/>
          </p:cNvSpPr>
          <p:nvPr>
            <p:ph type="body" sz="quarter" idx="12"/>
          </p:nvPr>
        </p:nvSpPr>
        <p:spPr>
          <a:xfrm>
            <a:off x="6140602" y="3817345"/>
            <a:ext cx="5027613" cy="2586037"/>
          </a:xfrm>
          <a:prstGeom prst="rect">
            <a:avLst/>
          </a:prstGeom>
        </p:spPr>
        <p:txBody>
          <a:bodyPr/>
          <a:lstStyle>
            <a:lvl1pPr>
              <a:buClr>
                <a:srgbClr val="232B64"/>
              </a:buClr>
              <a:buSzPct val="80000"/>
              <a:defRPr sz="28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6664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dirty="0">
              <a:solidFill>
                <a:schemeClr val="bg1">
                  <a:lumMod val="50000"/>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1679145" y="1426610"/>
            <a:ext cx="8833710" cy="1085853"/>
          </a:xfrm>
          <a:prstGeom prst="rect">
            <a:avLst/>
          </a:prstGeom>
        </p:spPr>
        <p:txBody>
          <a:bodyPr/>
          <a:lstStyle>
            <a:lvl1pPr algn="ctr">
              <a:defRPr sz="3600" b="0" i="0">
                <a:solidFill>
                  <a:srgbClr val="232B64"/>
                </a:solidFill>
                <a:latin typeface="Arial" panose="020B0604020202020204" pitchFamily="34" charset="0"/>
                <a:cs typeface="Arial" panose="020B0604020202020204" pitchFamily="34" charset="0"/>
              </a:defRPr>
            </a:lvl1pPr>
          </a:lstStyle>
          <a:p>
            <a:r>
              <a:rPr lang="en-US" dirty="0"/>
              <a:t>This is a very long and important headline. It can even have an emphasis if you’d like.</a:t>
            </a:r>
          </a:p>
        </p:txBody>
      </p:sp>
      <p:sp>
        <p:nvSpPr>
          <p:cNvPr id="8" name="Text Placeholder 2">
            <a:extLst>
              <a:ext uri="{FF2B5EF4-FFF2-40B4-BE49-F238E27FC236}">
                <a16:creationId xmlns:a16="http://schemas.microsoft.com/office/drawing/2014/main" id="{6CA5C5D0-1BD6-324D-A881-FAE1A4D3778B}"/>
              </a:ext>
            </a:extLst>
          </p:cNvPr>
          <p:cNvSpPr>
            <a:spLocks noGrp="1"/>
          </p:cNvSpPr>
          <p:nvPr>
            <p:ph type="body" sz="quarter" idx="13"/>
          </p:nvPr>
        </p:nvSpPr>
        <p:spPr>
          <a:xfrm>
            <a:off x="581261" y="3817345"/>
            <a:ext cx="5138402" cy="2586037"/>
          </a:xfrm>
          <a:prstGeom prst="rect">
            <a:avLst/>
          </a:prstGeom>
        </p:spPr>
        <p:txBody>
          <a:bodyPr/>
          <a:lstStyle>
            <a:lvl1pPr>
              <a:buClr>
                <a:srgbClr val="232B64"/>
              </a:buClr>
              <a:buSzPct val="80000"/>
              <a:defRPr sz="28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p:txBody>
      </p:sp>
      <p:sp>
        <p:nvSpPr>
          <p:cNvPr id="13" name="Text Placeholder 2">
            <a:extLst>
              <a:ext uri="{FF2B5EF4-FFF2-40B4-BE49-F238E27FC236}">
                <a16:creationId xmlns:a16="http://schemas.microsoft.com/office/drawing/2014/main" id="{B4CE2B6E-3AAC-4A4C-89B6-7177FFFA14DD}"/>
              </a:ext>
            </a:extLst>
          </p:cNvPr>
          <p:cNvSpPr>
            <a:spLocks noGrp="1"/>
          </p:cNvSpPr>
          <p:nvPr>
            <p:ph type="body" sz="quarter" idx="14"/>
          </p:nvPr>
        </p:nvSpPr>
        <p:spPr>
          <a:xfrm>
            <a:off x="6451464" y="3817345"/>
            <a:ext cx="5138402" cy="2586037"/>
          </a:xfrm>
          <a:prstGeom prst="rect">
            <a:avLst/>
          </a:prstGeom>
        </p:spPr>
        <p:txBody>
          <a:bodyPr/>
          <a:lstStyle>
            <a:lvl1pPr>
              <a:buClr>
                <a:srgbClr val="232B64"/>
              </a:buClr>
              <a:buSzPct val="80000"/>
              <a:defRPr sz="28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2807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4B6ACC-4A46-404D-848D-077DCCFEE55B}"/>
              </a:ext>
            </a:extLst>
          </p:cNvPr>
          <p:cNvSpPr>
            <a:spLocks noGrp="1"/>
          </p:cNvSpPr>
          <p:nvPr>
            <p:ph type="title" hasCustomPrompt="1"/>
          </p:nvPr>
        </p:nvSpPr>
        <p:spPr>
          <a:xfrm>
            <a:off x="1663536" y="2679264"/>
            <a:ext cx="8864927" cy="1499470"/>
          </a:xfrm>
          <a:prstGeom prst="rect">
            <a:avLst/>
          </a:prstGeom>
        </p:spPr>
        <p:txBody>
          <a:bodyPr/>
          <a:lstStyle>
            <a:lvl1pPr algn="ctr">
              <a:defRPr sz="5400" b="0" i="0">
                <a:solidFill>
                  <a:schemeClr val="bg1"/>
                </a:solidFill>
                <a:latin typeface="Calibri" panose="020F0502020204030204" pitchFamily="34" charset="0"/>
                <a:cs typeface="Calibri" panose="020F0502020204030204" pitchFamily="34" charset="0"/>
              </a:defRPr>
            </a:lvl1pPr>
          </a:lstStyle>
          <a:p>
            <a:r>
              <a:rPr lang="en-US" dirty="0"/>
              <a:t>A long, full page title, quote or fact is able to go here.</a:t>
            </a:r>
          </a:p>
        </p:txBody>
      </p:sp>
      <p:sp>
        <p:nvSpPr>
          <p:cNvPr id="9" name="Picture Placeholder 8">
            <a:extLst>
              <a:ext uri="{FF2B5EF4-FFF2-40B4-BE49-F238E27FC236}">
                <a16:creationId xmlns:a16="http://schemas.microsoft.com/office/drawing/2014/main" id="{6BDEC5DC-53EE-7E43-A977-CE1769C7613F}"/>
              </a:ext>
            </a:extLst>
          </p:cNvPr>
          <p:cNvSpPr>
            <a:spLocks noGrp="1"/>
          </p:cNvSpPr>
          <p:nvPr>
            <p:ph type="pic" sz="quarter" idx="10" hasCustomPrompt="1"/>
          </p:nvPr>
        </p:nvSpPr>
        <p:spPr>
          <a:xfrm>
            <a:off x="0" y="0"/>
            <a:ext cx="12192000" cy="68579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dirty="0"/>
            </a:br>
            <a:br>
              <a:rPr lang="en-US" dirty="0"/>
            </a:br>
            <a:br>
              <a:rPr lang="en-US" dirty="0"/>
            </a:br>
            <a:r>
              <a:rPr lang="en-US" dirty="0"/>
              <a:t>Click the Photo Icon to Insert Photo</a:t>
            </a:r>
            <a:br>
              <a:rPr lang="en-US" dirty="0"/>
            </a:br>
            <a:r>
              <a:rPr lang="en-US" dirty="0"/>
              <a:t>(Use Full Only)</a:t>
            </a:r>
            <a:br>
              <a:rPr lang="en-US" dirty="0"/>
            </a:br>
            <a:r>
              <a:rPr lang="en-US" dirty="0"/>
              <a:t>Don’t forget, you’ll need to send to back.</a:t>
            </a:r>
          </a:p>
        </p:txBody>
      </p:sp>
    </p:spTree>
    <p:extLst>
      <p:ext uri="{BB962C8B-B14F-4D97-AF65-F5344CB8AC3E}">
        <p14:creationId xmlns:p14="http://schemas.microsoft.com/office/powerpoint/2010/main" val="310057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dirty="0">
              <a:solidFill>
                <a:schemeClr val="bg1">
                  <a:lumMod val="50000"/>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1679145" y="2621977"/>
            <a:ext cx="8833710" cy="1614045"/>
          </a:xfrm>
          <a:prstGeom prst="rect">
            <a:avLst/>
          </a:prstGeom>
        </p:spPr>
        <p:txBody>
          <a:bodyPr/>
          <a:lstStyle>
            <a:lvl1pPr algn="ctr">
              <a:defRPr sz="4000" b="0" i="0">
                <a:solidFill>
                  <a:srgbClr val="232B64"/>
                </a:solidFill>
                <a:latin typeface="Arial" panose="020B0604020202020204" pitchFamily="34" charset="0"/>
                <a:cs typeface="Arial" panose="020B0604020202020204" pitchFamily="34" charset="0"/>
              </a:defRPr>
            </a:lvl1pPr>
          </a:lstStyle>
          <a:p>
            <a:r>
              <a:rPr lang="en-US" dirty="0"/>
              <a:t>This is a quote. </a:t>
            </a:r>
            <a:r>
              <a:rPr lang="en-US" dirty="0" err="1"/>
              <a:t>Pellentesque</a:t>
            </a:r>
            <a:r>
              <a:rPr lang="en-US" dirty="0"/>
              <a:t> </a:t>
            </a:r>
            <a:r>
              <a:rPr lang="en-US" dirty="0" err="1"/>
              <a:t>ornare</a:t>
            </a:r>
            <a:r>
              <a:rPr lang="en-US" dirty="0"/>
              <a:t> lacinia </a:t>
            </a:r>
            <a:r>
              <a:rPr lang="en-US" dirty="0" err="1"/>
              <a:t>quam</a:t>
            </a:r>
            <a:r>
              <a:rPr lang="en-US" dirty="0"/>
              <a:t> </a:t>
            </a:r>
            <a:r>
              <a:rPr lang="en-US" dirty="0" err="1"/>
              <a:t>venenatis</a:t>
            </a:r>
            <a:r>
              <a:rPr lang="en-US" dirty="0"/>
              <a:t> </a:t>
            </a:r>
            <a:r>
              <a:rPr lang="en-US" dirty="0" err="1"/>
              <a:t>vestiblum</a:t>
            </a:r>
            <a:r>
              <a:rPr lang="en-US" dirty="0"/>
              <a:t>.</a:t>
            </a:r>
            <a:br>
              <a:rPr lang="en-US" dirty="0"/>
            </a:br>
            <a:r>
              <a:rPr lang="en-US" dirty="0"/>
              <a:t>And this is the really important part.</a:t>
            </a:r>
          </a:p>
        </p:txBody>
      </p:sp>
      <p:pic>
        <p:nvPicPr>
          <p:cNvPr id="2" name="Picture 1">
            <a:extLst>
              <a:ext uri="{FF2B5EF4-FFF2-40B4-BE49-F238E27FC236}">
                <a16:creationId xmlns:a16="http://schemas.microsoft.com/office/drawing/2014/main" id="{CC0FFF73-E721-1E47-B43D-6973ABBFC764}"/>
              </a:ext>
            </a:extLst>
          </p:cNvPr>
          <p:cNvPicPr>
            <a:picLocks noChangeAspect="1"/>
          </p:cNvPicPr>
          <p:nvPr userDrawn="1"/>
        </p:nvPicPr>
        <p:blipFill>
          <a:blip r:embed="rId2">
            <a:alphaModFix/>
            <a:extLst>
              <a:ext uri="{BEBA8EAE-BF5A-486C-A8C5-ECC9F3942E4B}">
                <a14:imgProps xmlns:a14="http://schemas.microsoft.com/office/drawing/2010/main">
                  <a14:imgLayer r:embed="rId3">
                    <a14:imgEffect>
                      <a14:brightnessContrast contrast="-43000"/>
                    </a14:imgEffect>
                  </a14:imgLayer>
                </a14:imgProps>
              </a:ext>
            </a:extLst>
          </a:blip>
          <a:stretch>
            <a:fillRect/>
          </a:stretch>
        </p:blipFill>
        <p:spPr>
          <a:xfrm>
            <a:off x="5894498" y="2134960"/>
            <a:ext cx="403004" cy="351919"/>
          </a:xfrm>
          <a:prstGeom prst="rect">
            <a:avLst/>
          </a:prstGeom>
        </p:spPr>
      </p:pic>
      <p:sp>
        <p:nvSpPr>
          <p:cNvPr id="4" name="Picture Placeholder 3">
            <a:extLst>
              <a:ext uri="{FF2B5EF4-FFF2-40B4-BE49-F238E27FC236}">
                <a16:creationId xmlns:a16="http://schemas.microsoft.com/office/drawing/2014/main" id="{3FE845D8-5D8E-A243-BE36-D97D128F1536}"/>
              </a:ext>
            </a:extLst>
          </p:cNvPr>
          <p:cNvSpPr>
            <a:spLocks noGrp="1"/>
          </p:cNvSpPr>
          <p:nvPr>
            <p:ph type="pic" sz="quarter" idx="10" hasCustomPrompt="1"/>
          </p:nvPr>
        </p:nvSpPr>
        <p:spPr>
          <a:xfrm>
            <a:off x="4646902" y="4499983"/>
            <a:ext cx="779421" cy="779420"/>
          </a:xfrm>
          <a:prstGeom prst="rect">
            <a:avLst/>
          </a:prstGeom>
        </p:spPr>
        <p:txBody>
          <a:bodyPr/>
          <a:lstStyle>
            <a:lvl1pPr marL="0" indent="0" algn="ctr">
              <a:buNone/>
              <a:defRPr sz="1200">
                <a:solidFill>
                  <a:schemeClr val="bg1">
                    <a:lumMod val="50000"/>
                  </a:schemeClr>
                </a:solidFill>
                <a:latin typeface="+mj-lt"/>
              </a:defRPr>
            </a:lvl1pPr>
          </a:lstStyle>
          <a:p>
            <a:r>
              <a:rPr lang="en-US" dirty="0"/>
              <a:t>Click to Insert Profile Image</a:t>
            </a:r>
          </a:p>
        </p:txBody>
      </p:sp>
      <p:sp>
        <p:nvSpPr>
          <p:cNvPr id="6" name="Text Placeholder 5">
            <a:extLst>
              <a:ext uri="{FF2B5EF4-FFF2-40B4-BE49-F238E27FC236}">
                <a16:creationId xmlns:a16="http://schemas.microsoft.com/office/drawing/2014/main" id="{07A53042-896C-2A4A-B7A7-F054EED829B2}"/>
              </a:ext>
            </a:extLst>
          </p:cNvPr>
          <p:cNvSpPr>
            <a:spLocks noGrp="1"/>
          </p:cNvSpPr>
          <p:nvPr>
            <p:ph type="body" sz="quarter" idx="11" hasCustomPrompt="1"/>
          </p:nvPr>
        </p:nvSpPr>
        <p:spPr>
          <a:xfrm>
            <a:off x="5530091" y="4500686"/>
            <a:ext cx="4982764" cy="779463"/>
          </a:xfrm>
          <a:prstGeom prst="rect">
            <a:avLst/>
          </a:prstGeom>
        </p:spPr>
        <p:txBody>
          <a:bodyPr anchor="ctr"/>
          <a:lstStyle>
            <a:lvl1pPr marL="0" indent="0">
              <a:buNone/>
              <a:defRPr sz="1800" b="0" i="0">
                <a:solidFill>
                  <a:schemeClr val="bg2">
                    <a:lumMod val="1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&amp; Last Name</a:t>
            </a:r>
            <a:br>
              <a:rPr lang="en-US" dirty="0"/>
            </a:br>
            <a:r>
              <a:rPr lang="en-US" dirty="0"/>
              <a:t>Full Title, Company</a:t>
            </a:r>
          </a:p>
        </p:txBody>
      </p:sp>
    </p:spTree>
    <p:extLst>
      <p:ext uri="{BB962C8B-B14F-4D97-AF65-F5344CB8AC3E}">
        <p14:creationId xmlns:p14="http://schemas.microsoft.com/office/powerpoint/2010/main" val="138571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7E8BF2E-239F-0A4A-80AC-CA02B308E8C9}"/>
              </a:ext>
            </a:extLst>
          </p:cNvPr>
          <p:cNvSpPr>
            <a:spLocks noGrp="1"/>
          </p:cNvSpPr>
          <p:nvPr>
            <p:ph type="sldNum" sz="quarter" idx="4"/>
          </p:nvPr>
        </p:nvSpPr>
        <p:spPr>
          <a:xfrm>
            <a:off x="9266582" y="6356350"/>
            <a:ext cx="2743200" cy="365125"/>
          </a:xfrm>
          <a:prstGeom prst="rect">
            <a:avLst/>
          </a:prstGeom>
        </p:spPr>
        <p:txBody>
          <a:bodyPr/>
          <a:lstStyle>
            <a:lvl1pPr algn="r">
              <a:defRPr sz="1400" b="0" i="0">
                <a:solidFill>
                  <a:schemeClr val="bg1">
                    <a:lumMod val="50000"/>
                  </a:schemeClr>
                </a:solidFill>
                <a:latin typeface="Arial" panose="020B0604020202020204" pitchFamily="34" charset="0"/>
                <a:cs typeface="Arial" panose="020B0604020202020204" pitchFamily="34" charset="0"/>
              </a:defRPr>
            </a:lvl1pPr>
          </a:lstStyle>
          <a:p>
            <a:fld id="{48CB8F98-32D9-9E4F-BAC9-49610775ED25}" type="slidenum">
              <a:rPr lang="en-US" smtClean="0"/>
              <a:pPr/>
              <a:t>‹#›</a:t>
            </a:fld>
            <a:endParaRPr lang="en-US" dirty="0"/>
          </a:p>
        </p:txBody>
      </p:sp>
    </p:spTree>
    <p:extLst>
      <p:ext uri="{BB962C8B-B14F-4D97-AF65-F5344CB8AC3E}">
        <p14:creationId xmlns:p14="http://schemas.microsoft.com/office/powerpoint/2010/main" val="1686055354"/>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85" r:id="rId3"/>
    <p:sldLayoutId id="2147483686" r:id="rId4"/>
    <p:sldLayoutId id="2147483653" r:id="rId5"/>
    <p:sldLayoutId id="2147483655" r:id="rId6"/>
    <p:sldLayoutId id="2147483656" r:id="rId7"/>
    <p:sldLayoutId id="2147483659" r:id="rId8"/>
    <p:sldLayoutId id="2147483660" r:id="rId9"/>
    <p:sldLayoutId id="2147483665" r:id="rId10"/>
    <p:sldLayoutId id="2147483666" r:id="rId11"/>
    <p:sldLayoutId id="2147483687" r:id="rId12"/>
    <p:sldLayoutId id="2147483688" r:id="rId13"/>
    <p:sldLayoutId id="2147483650" r:id="rId14"/>
    <p:sldLayoutId id="2147483683" r:id="rId15"/>
    <p:sldLayoutId id="2147483679" r:id="rId16"/>
  </p:sldLayoutIdLst>
  <p:txStyles>
    <p:titleStyle>
      <a:lvl1pPr algn="l" defTabSz="914400" rtl="0" eaLnBrk="1" latinLnBrk="0" hangingPunct="1">
        <a:lnSpc>
          <a:spcPct val="90000"/>
        </a:lnSpc>
        <a:spcBef>
          <a:spcPct val="0"/>
        </a:spcBef>
        <a:buNone/>
        <a:defRPr sz="4400" kern="1200">
          <a:solidFill>
            <a:srgbClr val="0072BC"/>
          </a:solidFill>
          <a:latin typeface="Oswa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jpg"/><Relationship Id="rId5" Type="http://schemas.microsoft.com/office/2007/relationships/hdphoto" Target="../media/hdphoto2.wdp"/><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mailto:Bobby.Neves@azed.gov"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diagramColors" Target="../diagrams/colors1.xml"/><Relationship Id="rId12"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21.png"/><Relationship Id="rId5" Type="http://schemas.openxmlformats.org/officeDocument/2006/relationships/diagramLayout" Target="../diagrams/layout1.xml"/><Relationship Id="rId10" Type="http://schemas.openxmlformats.org/officeDocument/2006/relationships/image" Target="../media/image20.svg"/><Relationship Id="rId4" Type="http://schemas.openxmlformats.org/officeDocument/2006/relationships/diagramData" Target="../diagrams/data1.xml"/><Relationship Id="rId9" Type="http://schemas.openxmlformats.org/officeDocument/2006/relationships/image" Target="../media/image19.png"/><Relationship Id="rId14" Type="http://schemas.openxmlformats.org/officeDocument/2006/relationships/image" Target="../media/image24.sv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6.xml"/><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27.svg"/></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hyperlink" Target="https://www.freestock.com/free-vectors/green-certificate-template-diploma-template-vector-429031210"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s://www.pickpik.com/sky-clouds-construction-brick-layer-man-hardhat-outside-93455" TargetMode="External"/><Relationship Id="rId3" Type="http://schemas.openxmlformats.org/officeDocument/2006/relationships/image" Target="../media/image49.png"/><Relationship Id="rId7" Type="http://schemas.openxmlformats.org/officeDocument/2006/relationships/image" Target="../media/image52.jp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hyperlink" Target="https://www.pxfuel.com/en/search?q=chemical&amp;page=2" TargetMode="External"/><Relationship Id="rId4" Type="http://schemas.openxmlformats.org/officeDocument/2006/relationships/image" Target="../media/image50.jpg"/></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unlimited.hamk.fi/ammatillinen-osaaminen-ja-opetus/vocational-teachers-competence-objectives/" TargetMode="External"/><Relationship Id="rId2" Type="http://schemas.openxmlformats.org/officeDocument/2006/relationships/image" Target="../media/image55.png"/><Relationship Id="rId1" Type="http://schemas.openxmlformats.org/officeDocument/2006/relationships/slideLayout" Target="../slideLayouts/slideLayout11.xml"/><Relationship Id="rId4" Type="http://schemas.openxmlformats.org/officeDocument/2006/relationships/hyperlink" Target="https://creativecommons.org/licenses/by-sa/3.0/"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hyperlink" Target="mailto:Cindy.Gutierrez@azed.gov" TargetMode="Externa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jpe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13.xml"/><Relationship Id="rId4" Type="http://schemas.openxmlformats.org/officeDocument/2006/relationships/hyperlink" Target="https://www.cognitoforms.com/ArizonaFCCLA/CTEStaffAndTeacherUpdat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state-of-arizona.career-pages.com/home"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fblaarizona.wufoo.com/forms/ctso-new-advisor-training-2022/"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fblaarizona.wufoo.com/forms/ctso-advanced-training-2022/"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fblaarizona.wufoo.com/forms/invoicing-contact-20222023/" TargetMode="External"/><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 Id="rId9" Type="http://schemas.openxmlformats.org/officeDocument/2006/relationships/image" Target="../media/image82.jpeg"/></Relationships>
</file>

<file path=ppt/slides/_rels/slide64.xml.rels><?xml version="1.0" encoding="UTF-8" standalone="yes"?>
<Relationships xmlns="http://schemas.openxmlformats.org/package/2006/relationships"><Relationship Id="rId3" Type="http://schemas.openxmlformats.org/officeDocument/2006/relationships/hyperlink" Target="mailto:Julie.Ellis@azed.gov"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mailto:Example@AZED.gov" TargetMode="Externa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28A4A74-1A12-D246-9EB1-A9693BCF919F}"/>
              </a:ext>
            </a:extLst>
          </p:cNvPr>
          <p:cNvSpPr>
            <a:spLocks noGrp="1"/>
          </p:cNvSpPr>
          <p:nvPr>
            <p:ph type="title"/>
          </p:nvPr>
        </p:nvSpPr>
        <p:spPr>
          <a:xfrm>
            <a:off x="853858" y="2092534"/>
            <a:ext cx="10484284" cy="749735"/>
          </a:xfrm>
        </p:spPr>
        <p:txBody>
          <a:bodyPr/>
          <a:lstStyle/>
          <a:p>
            <a:pPr algn="l"/>
            <a:r>
              <a:rPr lang="en-US" dirty="0"/>
              <a:t>CTE Administrators Meeting</a:t>
            </a:r>
          </a:p>
        </p:txBody>
      </p:sp>
      <p:sp>
        <p:nvSpPr>
          <p:cNvPr id="15" name="Text Placeholder 14">
            <a:extLst>
              <a:ext uri="{FF2B5EF4-FFF2-40B4-BE49-F238E27FC236}">
                <a16:creationId xmlns:a16="http://schemas.microsoft.com/office/drawing/2014/main" id="{3281D211-8074-6C41-8A37-F9A78B6B9F9A}"/>
              </a:ext>
            </a:extLst>
          </p:cNvPr>
          <p:cNvSpPr>
            <a:spLocks noGrp="1"/>
          </p:cNvSpPr>
          <p:nvPr>
            <p:ph type="body" sz="quarter" idx="11"/>
          </p:nvPr>
        </p:nvSpPr>
        <p:spPr>
          <a:xfrm>
            <a:off x="595407" y="3204183"/>
            <a:ext cx="11429579" cy="3653817"/>
          </a:xfrm>
        </p:spPr>
        <p:txBody>
          <a:bodyPr/>
          <a:lstStyle/>
          <a:p>
            <a:r>
              <a:rPr lang="en-US" sz="2400" b="1" dirty="0"/>
              <a:t>ADE Vision </a:t>
            </a:r>
            <a:r>
              <a:rPr lang="en-US" sz="2400" dirty="0"/>
              <a:t>– Equity for all students to achieve their full potential.</a:t>
            </a:r>
            <a:br>
              <a:rPr lang="en-US" sz="2400" dirty="0"/>
            </a:br>
            <a:r>
              <a:rPr lang="en-US" sz="2400" dirty="0"/>
              <a:t> </a:t>
            </a:r>
            <a:br>
              <a:rPr lang="en-US" sz="2400" dirty="0"/>
            </a:br>
            <a:r>
              <a:rPr lang="en-US" sz="2400" b="1" dirty="0"/>
              <a:t>ADE Mission </a:t>
            </a:r>
            <a:r>
              <a:rPr lang="en-US" sz="2400" dirty="0"/>
              <a:t>– The Arizona Department of Education advances equity and excellence for all students by serving school leaders, educators and staff, collaborating with communities, and leading with data-driven best practices</a:t>
            </a:r>
          </a:p>
          <a:p>
            <a:r>
              <a:rPr lang="en-US" sz="2400" b="1" dirty="0"/>
              <a:t>CTE Vision:</a:t>
            </a:r>
            <a:r>
              <a:rPr lang="en-US" sz="2400" dirty="0"/>
              <a:t> Develop Arizona’s competitive workforce through the power of Career and Technical Education.</a:t>
            </a:r>
          </a:p>
          <a:p>
            <a:r>
              <a:rPr lang="en-US" sz="2400" b="1" dirty="0"/>
              <a:t>CTE Mission: </a:t>
            </a:r>
            <a:r>
              <a:rPr lang="en-US" sz="2400" dirty="0"/>
              <a:t>Career and Technical Education will engage Arizona learners in relevant experiences leading to purposeful and economically viable careers.</a:t>
            </a:r>
          </a:p>
          <a:p>
            <a:endParaRPr lang="en-US" sz="2400" dirty="0"/>
          </a:p>
          <a:p>
            <a:endParaRPr lang="en-US" sz="1600" dirty="0"/>
          </a:p>
        </p:txBody>
      </p:sp>
      <p:pic>
        <p:nvPicPr>
          <p:cNvPr id="3" name="Picture 3" descr="Logo&#10;&#10;Description automatically generated">
            <a:extLst>
              <a:ext uri="{FF2B5EF4-FFF2-40B4-BE49-F238E27FC236}">
                <a16:creationId xmlns:a16="http://schemas.microsoft.com/office/drawing/2014/main" id="{F5DB2F28-5C22-D8C6-A433-23DB54568088}"/>
              </a:ext>
            </a:extLst>
          </p:cNvPr>
          <p:cNvPicPr>
            <a:picLocks noChangeAspect="1"/>
          </p:cNvPicPr>
          <p:nvPr/>
        </p:nvPicPr>
        <p:blipFill>
          <a:blip r:embed="rId3"/>
          <a:stretch>
            <a:fillRect/>
          </a:stretch>
        </p:blipFill>
        <p:spPr>
          <a:xfrm>
            <a:off x="1080477" y="413359"/>
            <a:ext cx="1522047" cy="1522047"/>
          </a:xfrm>
          <a:prstGeom prst="rect">
            <a:avLst/>
          </a:prstGeom>
        </p:spPr>
      </p:pic>
      <p:sp>
        <p:nvSpPr>
          <p:cNvPr id="4" name="TextBox 3">
            <a:extLst>
              <a:ext uri="{FF2B5EF4-FFF2-40B4-BE49-F238E27FC236}">
                <a16:creationId xmlns:a16="http://schemas.microsoft.com/office/drawing/2014/main" id="{92E832B5-D005-48C6-8286-331F6E1405AF}"/>
              </a:ext>
            </a:extLst>
          </p:cNvPr>
          <p:cNvSpPr txBox="1"/>
          <p:nvPr/>
        </p:nvSpPr>
        <p:spPr>
          <a:xfrm>
            <a:off x="9482203" y="1559886"/>
            <a:ext cx="2379945" cy="523220"/>
          </a:xfrm>
          <a:prstGeom prst="rect">
            <a:avLst/>
          </a:prstGeom>
          <a:noFill/>
        </p:spPr>
        <p:txBody>
          <a:bodyPr wrap="square" rtlCol="0">
            <a:spAutoFit/>
          </a:bodyPr>
          <a:lstStyle/>
          <a:p>
            <a:pPr algn="l">
              <a:buClr>
                <a:srgbClr val="53C10C"/>
              </a:buClr>
              <a:buSzPct val="85000"/>
            </a:pPr>
            <a:r>
              <a:rPr lang="en-US" sz="2800" b="0" i="0" dirty="0">
                <a:solidFill>
                  <a:schemeClr val="bg1"/>
                </a:solidFill>
                <a:latin typeface="+mj-lt"/>
                <a:cs typeface="Calibri Light" panose="020F0302020204030204" pitchFamily="34" charset="0"/>
              </a:rPr>
              <a:t>July 17, 2022</a:t>
            </a:r>
          </a:p>
        </p:txBody>
      </p:sp>
      <p:pic>
        <p:nvPicPr>
          <p:cNvPr id="6" name="Picture 5" descr="Logo&#10;&#10;Description automatically generated">
            <a:extLst>
              <a:ext uri="{FF2B5EF4-FFF2-40B4-BE49-F238E27FC236}">
                <a16:creationId xmlns:a16="http://schemas.microsoft.com/office/drawing/2014/main" id="{FCE5741C-CE4B-4154-9821-2ED8E488C3AE}"/>
              </a:ext>
            </a:extLst>
          </p:cNvPr>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928632" y="344827"/>
            <a:ext cx="1825736" cy="1691669"/>
          </a:xfrm>
          <a:prstGeom prst="rect">
            <a:avLst/>
          </a:prstGeom>
          <a:effectLst>
            <a:outerShdw blurRad="50800" dist="38100" dir="2700000" algn="tl" rotWithShape="0">
              <a:prstClr val="black">
                <a:alpha val="40000"/>
              </a:prstClr>
            </a:outerShdw>
          </a:effectLst>
        </p:spPr>
      </p:pic>
      <p:pic>
        <p:nvPicPr>
          <p:cNvPr id="7" name="Picture 6" descr="A picture containing text, clipart&#10;&#10;Description automatically generated">
            <a:extLst>
              <a:ext uri="{FF2B5EF4-FFF2-40B4-BE49-F238E27FC236}">
                <a16:creationId xmlns:a16="http://schemas.microsoft.com/office/drawing/2014/main" id="{5B6444DA-2625-4CD3-B235-37273E32D8A3}"/>
              </a:ext>
            </a:extLst>
          </p:cNvPr>
          <p:cNvPicPr>
            <a:picLocks noChangeAspect="1"/>
          </p:cNvPicPr>
          <p:nvPr/>
        </p:nvPicPr>
        <p:blipFill>
          <a:blip r:embed="rId6"/>
          <a:stretch>
            <a:fillRect/>
          </a:stretch>
        </p:blipFill>
        <p:spPr>
          <a:xfrm>
            <a:off x="3148324" y="625724"/>
            <a:ext cx="3277530" cy="1225511"/>
          </a:xfrm>
          <a:prstGeom prst="rect">
            <a:avLst/>
          </a:prstGeom>
        </p:spPr>
      </p:pic>
    </p:spTree>
    <p:extLst>
      <p:ext uri="{BB962C8B-B14F-4D97-AF65-F5344CB8AC3E}">
        <p14:creationId xmlns:p14="http://schemas.microsoft.com/office/powerpoint/2010/main" val="1154900136"/>
      </p:ext>
    </p:extLst>
  </p:cSld>
  <p:clrMapOvr>
    <a:masterClrMapping/>
  </p:clrMapOvr>
  <mc:AlternateContent xmlns:mc="http://schemas.openxmlformats.org/markup-compatibility/2006" xmlns:p14="http://schemas.microsoft.com/office/powerpoint/2010/main">
    <mc:Choice Requires="p14">
      <p:transition p14:dur="250" advTm="20000"/>
    </mc:Choice>
    <mc:Fallback xmlns="">
      <p:transition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B38AC5-7DA2-AD47-9DA0-06E33E9B88F3}"/>
              </a:ext>
            </a:extLst>
          </p:cNvPr>
          <p:cNvSpPr>
            <a:spLocks noGrp="1"/>
          </p:cNvSpPr>
          <p:nvPr>
            <p:ph type="body" sz="quarter" idx="10"/>
          </p:nvPr>
        </p:nvSpPr>
        <p:spPr>
          <a:xfrm>
            <a:off x="427631" y="349224"/>
            <a:ext cx="6319867" cy="898455"/>
          </a:xfrm>
        </p:spPr>
        <p:txBody>
          <a:bodyPr/>
          <a:lstStyle/>
          <a:p>
            <a:r>
              <a:rPr lang="en-US" sz="6000" dirty="0"/>
              <a:t>FY23 Perkins</a:t>
            </a:r>
          </a:p>
        </p:txBody>
      </p:sp>
      <p:pic>
        <p:nvPicPr>
          <p:cNvPr id="6" name="Picture 5" descr="Icon&#10;&#10;Description automatically generated">
            <a:extLst>
              <a:ext uri="{FF2B5EF4-FFF2-40B4-BE49-F238E27FC236}">
                <a16:creationId xmlns:a16="http://schemas.microsoft.com/office/drawing/2014/main" id="{3ED5295D-2F2D-B340-AFB7-85FD5CACF77D}"/>
              </a:ext>
            </a:extLst>
          </p:cNvPr>
          <p:cNvPicPr>
            <a:picLocks noChangeAspect="1"/>
          </p:cNvPicPr>
          <p:nvPr/>
        </p:nvPicPr>
        <p:blipFill>
          <a:blip r:embed="rId2"/>
          <a:stretch>
            <a:fillRect/>
          </a:stretch>
        </p:blipFill>
        <p:spPr>
          <a:xfrm>
            <a:off x="8061820" y="609575"/>
            <a:ext cx="4074860" cy="5433146"/>
          </a:xfrm>
          <a:prstGeom prst="rect">
            <a:avLst/>
          </a:prstGeom>
        </p:spPr>
      </p:pic>
      <p:sp>
        <p:nvSpPr>
          <p:cNvPr id="7" name="TextBox 6">
            <a:extLst>
              <a:ext uri="{FF2B5EF4-FFF2-40B4-BE49-F238E27FC236}">
                <a16:creationId xmlns:a16="http://schemas.microsoft.com/office/drawing/2014/main" id="{AF7C05B5-7AEB-2649-BB41-C0A236788FD1}"/>
              </a:ext>
            </a:extLst>
          </p:cNvPr>
          <p:cNvSpPr txBox="1"/>
          <p:nvPr/>
        </p:nvSpPr>
        <p:spPr>
          <a:xfrm>
            <a:off x="528506" y="1518406"/>
            <a:ext cx="7533314" cy="452431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$33,327,643 to Arizona </a:t>
            </a:r>
          </a:p>
          <a:p>
            <a:pPr marL="342900" marR="0" lvl="0"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$23,576,972.51 Secondary</a:t>
            </a:r>
          </a:p>
          <a:p>
            <a:pPr marL="342900" marR="0" lvl="0"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$5,175,432.99 Post-Secondary</a:t>
            </a:r>
          </a:p>
          <a:p>
            <a:pPr marL="342900" marR="0" lvl="0"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$80,000.00 Nontraditional </a:t>
            </a:r>
          </a:p>
          <a:p>
            <a:pPr marL="342900" marR="0" lvl="0"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$110,000.00 State Institutions</a:t>
            </a:r>
          </a:p>
          <a:p>
            <a:pPr marL="342900" marR="0" lvl="0"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$943,255.00 Competitive</a:t>
            </a:r>
          </a:p>
          <a:p>
            <a:pPr marL="342900" marR="0" lvl="0"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$1,800,000.00 State Admin </a:t>
            </a:r>
          </a:p>
          <a:p>
            <a:pPr marL="342900" marR="0" lvl="0"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$1,606,982.50 Basic Admin</a:t>
            </a:r>
          </a:p>
        </p:txBody>
      </p:sp>
    </p:spTree>
    <p:extLst>
      <p:ext uri="{BB962C8B-B14F-4D97-AF65-F5344CB8AC3E}">
        <p14:creationId xmlns:p14="http://schemas.microsoft.com/office/powerpoint/2010/main" val="2047064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6485C3-52A8-674C-A2AC-EA2457FC3FC8}"/>
              </a:ext>
            </a:extLst>
          </p:cNvPr>
          <p:cNvSpPr>
            <a:spLocks noGrp="1"/>
          </p:cNvSpPr>
          <p:nvPr>
            <p:ph type="body" sz="quarter" idx="10"/>
          </p:nvPr>
        </p:nvSpPr>
        <p:spPr>
          <a:xfrm>
            <a:off x="486354" y="216626"/>
            <a:ext cx="7088905" cy="898455"/>
          </a:xfrm>
        </p:spPr>
        <p:txBody>
          <a:bodyPr/>
          <a:lstStyle/>
          <a:p>
            <a:r>
              <a:rPr lang="en-US" sz="6000" dirty="0"/>
              <a:t>FY23 State Priority</a:t>
            </a:r>
          </a:p>
        </p:txBody>
      </p:sp>
      <p:pic>
        <p:nvPicPr>
          <p:cNvPr id="10" name="Picture 9" descr="A picture containing icon&#10;&#10;Description automatically generated">
            <a:extLst>
              <a:ext uri="{FF2B5EF4-FFF2-40B4-BE49-F238E27FC236}">
                <a16:creationId xmlns:a16="http://schemas.microsoft.com/office/drawing/2014/main" id="{7153DAE1-7844-2047-9281-79869E59C293}"/>
              </a:ext>
            </a:extLst>
          </p:cNvPr>
          <p:cNvPicPr>
            <a:picLocks noChangeAspect="1"/>
          </p:cNvPicPr>
          <p:nvPr/>
        </p:nvPicPr>
        <p:blipFill>
          <a:blip r:embed="rId2"/>
          <a:stretch>
            <a:fillRect/>
          </a:stretch>
        </p:blipFill>
        <p:spPr>
          <a:xfrm>
            <a:off x="8019668" y="745148"/>
            <a:ext cx="4143019" cy="5139154"/>
          </a:xfrm>
          <a:prstGeom prst="rect">
            <a:avLst/>
          </a:prstGeom>
        </p:spPr>
      </p:pic>
      <p:sp>
        <p:nvSpPr>
          <p:cNvPr id="6" name="TextBox 5">
            <a:extLst>
              <a:ext uri="{FF2B5EF4-FFF2-40B4-BE49-F238E27FC236}">
                <a16:creationId xmlns:a16="http://schemas.microsoft.com/office/drawing/2014/main" id="{6A3521AD-08A2-4431-AE44-1E009A65D6A4}"/>
              </a:ext>
            </a:extLst>
          </p:cNvPr>
          <p:cNvSpPr txBox="1"/>
          <p:nvPr/>
        </p:nvSpPr>
        <p:spPr>
          <a:xfrm>
            <a:off x="486354" y="1380230"/>
            <a:ext cx="7533314" cy="175432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$9,000,942.00 to Arizona </a:t>
            </a:r>
          </a:p>
          <a:p>
            <a:pPr marL="342900" marR="0" lvl="0"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$100,000.00 Reserved</a:t>
            </a:r>
          </a:p>
          <a:p>
            <a:pPr marL="342900" marR="0" lvl="0"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New Calculation</a:t>
            </a:r>
          </a:p>
        </p:txBody>
      </p:sp>
    </p:spTree>
    <p:extLst>
      <p:ext uri="{BB962C8B-B14F-4D97-AF65-F5344CB8AC3E}">
        <p14:creationId xmlns:p14="http://schemas.microsoft.com/office/powerpoint/2010/main" val="3564454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2453-174A-EC46-ADB5-23927AC96D8A}"/>
              </a:ext>
            </a:extLst>
          </p:cNvPr>
          <p:cNvSpPr>
            <a:spLocks noGrp="1"/>
          </p:cNvSpPr>
          <p:nvPr>
            <p:ph type="title"/>
          </p:nvPr>
        </p:nvSpPr>
        <p:spPr>
          <a:xfrm>
            <a:off x="345244" y="1455165"/>
            <a:ext cx="7530673" cy="1217716"/>
          </a:xfrm>
        </p:spPr>
        <p:txBody>
          <a:bodyPr/>
          <a:lstStyle/>
          <a:p>
            <a:r>
              <a:rPr lang="en-US" b="1" dirty="0"/>
              <a:t>Was not </a:t>
            </a:r>
            <a:r>
              <a:rPr lang="en-US" dirty="0"/>
              <a:t>included in the state budget</a:t>
            </a:r>
            <a:br>
              <a:rPr lang="en-US" dirty="0"/>
            </a:br>
            <a:br>
              <a:rPr lang="en-US" dirty="0"/>
            </a:br>
            <a:endParaRPr lang="en-US" dirty="0"/>
          </a:p>
        </p:txBody>
      </p:sp>
      <p:sp>
        <p:nvSpPr>
          <p:cNvPr id="3" name="Text Placeholder 2">
            <a:extLst>
              <a:ext uri="{FF2B5EF4-FFF2-40B4-BE49-F238E27FC236}">
                <a16:creationId xmlns:a16="http://schemas.microsoft.com/office/drawing/2014/main" id="{52414B65-009D-D04D-9C59-12692F5B43BB}"/>
              </a:ext>
            </a:extLst>
          </p:cNvPr>
          <p:cNvSpPr>
            <a:spLocks noGrp="1"/>
          </p:cNvSpPr>
          <p:nvPr>
            <p:ph type="body" sz="quarter" idx="10"/>
          </p:nvPr>
        </p:nvSpPr>
        <p:spPr>
          <a:xfrm>
            <a:off x="217906" y="376017"/>
            <a:ext cx="6937903" cy="898455"/>
          </a:xfrm>
        </p:spPr>
        <p:txBody>
          <a:bodyPr/>
          <a:lstStyle/>
          <a:p>
            <a:r>
              <a:rPr lang="en-US" sz="5400" dirty="0"/>
              <a:t>Governors Incentive</a:t>
            </a:r>
          </a:p>
        </p:txBody>
      </p:sp>
      <p:pic>
        <p:nvPicPr>
          <p:cNvPr id="8" name="Picture 7" descr="Icon&#10;&#10;Description automatically generated">
            <a:extLst>
              <a:ext uri="{FF2B5EF4-FFF2-40B4-BE49-F238E27FC236}">
                <a16:creationId xmlns:a16="http://schemas.microsoft.com/office/drawing/2014/main" id="{E506C45D-D092-2D41-B08B-453F936DDF48}"/>
              </a:ext>
            </a:extLst>
          </p:cNvPr>
          <p:cNvPicPr>
            <a:picLocks noChangeAspect="1"/>
          </p:cNvPicPr>
          <p:nvPr/>
        </p:nvPicPr>
        <p:blipFill>
          <a:blip r:embed="rId2"/>
          <a:stretch>
            <a:fillRect/>
          </a:stretch>
        </p:blipFill>
        <p:spPr>
          <a:xfrm>
            <a:off x="8098747" y="1455165"/>
            <a:ext cx="3946949" cy="3932111"/>
          </a:xfrm>
          <a:prstGeom prst="rect">
            <a:avLst/>
          </a:prstGeom>
        </p:spPr>
      </p:pic>
      <p:sp>
        <p:nvSpPr>
          <p:cNvPr id="4" name="TextBox 3">
            <a:extLst>
              <a:ext uri="{FF2B5EF4-FFF2-40B4-BE49-F238E27FC236}">
                <a16:creationId xmlns:a16="http://schemas.microsoft.com/office/drawing/2014/main" id="{F98009F3-6FE5-786A-9B54-4EF5BBF7201C}"/>
              </a:ext>
            </a:extLst>
          </p:cNvPr>
          <p:cNvSpPr txBox="1"/>
          <p:nvPr/>
        </p:nvSpPr>
        <p:spPr>
          <a:xfrm>
            <a:off x="491706" y="2810564"/>
            <a:ext cx="6133381"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prstClr val="black"/>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$10,000,000.00 State Allocation </a:t>
            </a:r>
          </a:p>
          <a:p>
            <a:pPr marL="285750" marR="0" lvl="0" indent="-285750" algn="l" defTabSz="914400" rtl="0" eaLnBrk="1" fontAlgn="auto" latinLnBrk="0" hangingPunct="1">
              <a:lnSpc>
                <a:spcPct val="100000"/>
              </a:lnSpc>
              <a:spcBef>
                <a:spcPts val="0"/>
              </a:spcBef>
              <a:spcAft>
                <a:spcPts val="0"/>
              </a:spcAft>
              <a:buClr>
                <a:prstClr val="black"/>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$8,039,890.75 Allocated by ADE</a:t>
            </a:r>
          </a:p>
          <a:p>
            <a:pPr marL="285750" marR="0" lvl="0" indent="-285750" algn="l" defTabSz="914400" rtl="0" eaLnBrk="1" fontAlgn="auto" latinLnBrk="0" hangingPunct="1">
              <a:lnSpc>
                <a:spcPct val="100000"/>
              </a:lnSpc>
              <a:spcBef>
                <a:spcPts val="0"/>
              </a:spcBef>
              <a:spcAft>
                <a:spcPts val="0"/>
              </a:spcAft>
              <a:buClr>
                <a:prstClr val="black"/>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$1,960,109.28 Remaining </a:t>
            </a:r>
          </a:p>
        </p:txBody>
      </p:sp>
    </p:spTree>
    <p:extLst>
      <p:ext uri="{BB962C8B-B14F-4D97-AF65-F5344CB8AC3E}">
        <p14:creationId xmlns:p14="http://schemas.microsoft.com/office/powerpoint/2010/main" val="1603991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6337-9E07-5648-AC51-80EF7742067E}"/>
              </a:ext>
            </a:extLst>
          </p:cNvPr>
          <p:cNvSpPr>
            <a:spLocks noGrp="1"/>
          </p:cNvSpPr>
          <p:nvPr>
            <p:ph type="title"/>
          </p:nvPr>
        </p:nvSpPr>
        <p:spPr>
          <a:xfrm>
            <a:off x="558012" y="5046729"/>
            <a:ext cx="8263771" cy="339926"/>
          </a:xfrm>
        </p:spPr>
        <p:txBody>
          <a:bodyPr/>
          <a:lstStyle/>
          <a:p>
            <a:r>
              <a:rPr lang="en-US" sz="2800" dirty="0">
                <a:latin typeface="+mj-lt"/>
              </a:rPr>
              <a:t>Bobby Neves, Director, Fiscal/Grant/Accountability</a:t>
            </a:r>
            <a:br>
              <a:rPr lang="en-US" dirty="0">
                <a:latin typeface="+mj-lt"/>
              </a:rPr>
            </a:br>
            <a:r>
              <a:rPr lang="en-US" sz="2800" dirty="0">
                <a:latin typeface="+mj-lt"/>
                <a:hlinkClick r:id="rId2">
                  <a:extLst>
                    <a:ext uri="{A12FA001-AC4F-418D-AE19-62706E023703}">
                      <ahyp:hlinkClr xmlns:ahyp="http://schemas.microsoft.com/office/drawing/2018/hyperlinkcolor" val="tx"/>
                    </a:ext>
                  </a:extLst>
                </a:hlinkClick>
              </a:rPr>
              <a:t>Bobby.Neves@azed.gov</a:t>
            </a:r>
            <a:br>
              <a:rPr lang="en-US" sz="2800" dirty="0">
                <a:latin typeface="+mj-lt"/>
              </a:rPr>
            </a:br>
            <a:r>
              <a:rPr lang="en-US" sz="2800" dirty="0">
                <a:latin typeface="+mj-lt"/>
              </a:rPr>
              <a:t>(602) 542-5137</a:t>
            </a:r>
          </a:p>
        </p:txBody>
      </p:sp>
      <p:sp>
        <p:nvSpPr>
          <p:cNvPr id="3" name="Text Placeholder 2">
            <a:extLst>
              <a:ext uri="{FF2B5EF4-FFF2-40B4-BE49-F238E27FC236}">
                <a16:creationId xmlns:a16="http://schemas.microsoft.com/office/drawing/2014/main" id="{69643A17-2976-6049-8B3B-1290AF7470DF}"/>
              </a:ext>
            </a:extLst>
          </p:cNvPr>
          <p:cNvSpPr>
            <a:spLocks noGrp="1"/>
          </p:cNvSpPr>
          <p:nvPr>
            <p:ph type="body" sz="quarter" idx="10"/>
          </p:nvPr>
        </p:nvSpPr>
        <p:spPr>
          <a:xfrm>
            <a:off x="558012" y="3037402"/>
            <a:ext cx="6319867" cy="783196"/>
          </a:xfrm>
        </p:spPr>
        <p:txBody>
          <a:bodyPr/>
          <a:lstStyle/>
          <a:p>
            <a:r>
              <a:rPr lang="en-US" dirty="0"/>
              <a:t>Thank You</a:t>
            </a:r>
          </a:p>
        </p:txBody>
      </p:sp>
    </p:spTree>
    <p:extLst>
      <p:ext uri="{BB962C8B-B14F-4D97-AF65-F5344CB8AC3E}">
        <p14:creationId xmlns:p14="http://schemas.microsoft.com/office/powerpoint/2010/main" val="83521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5137-1DA7-8C43-AD97-247781793B92}"/>
              </a:ext>
            </a:extLst>
          </p:cNvPr>
          <p:cNvSpPr>
            <a:spLocks noGrp="1"/>
          </p:cNvSpPr>
          <p:nvPr>
            <p:ph type="title"/>
          </p:nvPr>
        </p:nvSpPr>
        <p:spPr/>
        <p:txBody>
          <a:bodyPr/>
          <a:lstStyle/>
          <a:p>
            <a:r>
              <a:rPr lang="en-US" dirty="0">
                <a:solidFill>
                  <a:schemeClr val="bg1"/>
                </a:solidFill>
              </a:rPr>
              <a:t>CTE Accountability &amp; </a:t>
            </a:r>
            <a:br>
              <a:rPr lang="en-US" dirty="0">
                <a:solidFill>
                  <a:schemeClr val="bg1"/>
                </a:solidFill>
              </a:rPr>
            </a:br>
            <a:r>
              <a:rPr lang="en-US" dirty="0">
                <a:solidFill>
                  <a:schemeClr val="bg1"/>
                </a:solidFill>
              </a:rPr>
              <a:t>CTE Data Portal</a:t>
            </a:r>
          </a:p>
        </p:txBody>
      </p:sp>
      <p:sp>
        <p:nvSpPr>
          <p:cNvPr id="5" name="Text Placeholder 4">
            <a:extLst>
              <a:ext uri="{FF2B5EF4-FFF2-40B4-BE49-F238E27FC236}">
                <a16:creationId xmlns:a16="http://schemas.microsoft.com/office/drawing/2014/main" id="{167B9D85-5D99-6B4F-B5F2-666FF5D0B070}"/>
              </a:ext>
            </a:extLst>
          </p:cNvPr>
          <p:cNvSpPr>
            <a:spLocks noGrp="1"/>
          </p:cNvSpPr>
          <p:nvPr>
            <p:ph type="body" sz="quarter" idx="13"/>
          </p:nvPr>
        </p:nvSpPr>
        <p:spPr/>
        <p:txBody>
          <a:bodyPr/>
          <a:lstStyle/>
          <a:p>
            <a:r>
              <a:rPr lang="en-US" dirty="0">
                <a:solidFill>
                  <a:schemeClr val="bg1">
                    <a:alpha val="60000"/>
                  </a:schemeClr>
                </a:solidFill>
              </a:rPr>
              <a:t>CTE Data Portal – Summer 2022</a:t>
            </a:r>
          </a:p>
        </p:txBody>
      </p:sp>
      <p:pic>
        <p:nvPicPr>
          <p:cNvPr id="8" name="Picture 7" descr="Icon&#10;&#10;Description automatically generated">
            <a:extLst>
              <a:ext uri="{FF2B5EF4-FFF2-40B4-BE49-F238E27FC236}">
                <a16:creationId xmlns:a16="http://schemas.microsoft.com/office/drawing/2014/main" id="{4F6810ED-DE4C-6A48-9DAC-58CCF05BBFE2}"/>
              </a:ext>
            </a:extLst>
          </p:cNvPr>
          <p:cNvPicPr>
            <a:picLocks noChangeAspect="1"/>
          </p:cNvPicPr>
          <p:nvPr/>
        </p:nvPicPr>
        <p:blipFill>
          <a:blip r:embed="rId4"/>
          <a:stretch>
            <a:fillRect/>
          </a:stretch>
        </p:blipFill>
        <p:spPr>
          <a:xfrm>
            <a:off x="7031382" y="904576"/>
            <a:ext cx="4978400" cy="3530600"/>
          </a:xfrm>
          <a:prstGeom prst="rect">
            <a:avLst/>
          </a:prstGeom>
        </p:spPr>
      </p:pic>
      <p:sp>
        <p:nvSpPr>
          <p:cNvPr id="9" name="Slide Number Placeholder 2">
            <a:extLst>
              <a:ext uri="{FF2B5EF4-FFF2-40B4-BE49-F238E27FC236}">
                <a16:creationId xmlns:a16="http://schemas.microsoft.com/office/drawing/2014/main" id="{9A36E698-1AB6-F546-B857-C1CBE0DAB26A}"/>
              </a:ext>
            </a:extLst>
          </p:cNvPr>
          <p:cNvSpPr>
            <a:spLocks noGrp="1"/>
          </p:cNvSpPr>
          <p:nvPr>
            <p:ph type="sldNum" sz="quarter" idx="10"/>
          </p:nvPr>
        </p:nvSpPr>
        <p:spPr>
          <a:xfrm>
            <a:off x="9266582" y="6356350"/>
            <a:ext cx="2743200"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CB8F98-32D9-9E4F-BAC9-49610775ED25}"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05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B3DA-7828-4DDD-853D-1017C91E9978}"/>
              </a:ext>
            </a:extLst>
          </p:cNvPr>
          <p:cNvSpPr>
            <a:spLocks noGrp="1"/>
          </p:cNvSpPr>
          <p:nvPr>
            <p:ph type="title"/>
          </p:nvPr>
        </p:nvSpPr>
        <p:spPr/>
        <p:txBody>
          <a:bodyPr/>
          <a:lstStyle/>
          <a:p>
            <a:r>
              <a:rPr lang="en-US" dirty="0"/>
              <a:t>Important Dates</a:t>
            </a:r>
          </a:p>
        </p:txBody>
      </p:sp>
      <p:sp>
        <p:nvSpPr>
          <p:cNvPr id="13" name="Rectangle 12">
            <a:extLst>
              <a:ext uri="{FF2B5EF4-FFF2-40B4-BE49-F238E27FC236}">
                <a16:creationId xmlns:a16="http://schemas.microsoft.com/office/drawing/2014/main" id="{B6780CFA-566E-4372-AD29-CF0A9CB75B4D}"/>
              </a:ext>
            </a:extLst>
          </p:cNvPr>
          <p:cNvSpPr/>
          <p:nvPr/>
        </p:nvSpPr>
        <p:spPr>
          <a:xfrm>
            <a:off x="838200" y="1345915"/>
            <a:ext cx="9919639" cy="657546"/>
          </a:xfrm>
          <a:prstGeom prst="rect">
            <a:avLst/>
          </a:prstGeom>
          <a:solidFill>
            <a:srgbClr val="232B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itchFamily="2" charset="0"/>
                <a:ea typeface="+mn-ea"/>
                <a:cs typeface="+mn-cs"/>
              </a:rPr>
              <a:t>August 19, 2022</a:t>
            </a:r>
          </a:p>
        </p:txBody>
      </p:sp>
      <p:sp>
        <p:nvSpPr>
          <p:cNvPr id="14" name="TextBox 13">
            <a:extLst>
              <a:ext uri="{FF2B5EF4-FFF2-40B4-BE49-F238E27FC236}">
                <a16:creationId xmlns:a16="http://schemas.microsoft.com/office/drawing/2014/main" id="{F6CA3771-AC24-47D6-9C3A-044E0C783D9B}"/>
              </a:ext>
            </a:extLst>
          </p:cNvPr>
          <p:cNvSpPr txBox="1"/>
          <p:nvPr/>
        </p:nvSpPr>
        <p:spPr>
          <a:xfrm>
            <a:off x="838201" y="2178838"/>
            <a:ext cx="9919639" cy="181588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CTE Data Portal will close for FY 2022 (except Credentials)</a:t>
            </a:r>
          </a:p>
          <a:p>
            <a:pPr marL="742950" marR="0" lvl="1"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2022 Coherent Sequence closes</a:t>
            </a:r>
          </a:p>
          <a:p>
            <a:pPr marL="742950" marR="0" lvl="1"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2022 Enrollment reporting closes</a:t>
            </a:r>
          </a:p>
          <a:p>
            <a:pPr marL="742950" marR="0" lvl="1"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2021 Placement Survey closes</a:t>
            </a:r>
          </a:p>
        </p:txBody>
      </p:sp>
      <p:sp>
        <p:nvSpPr>
          <p:cNvPr id="15" name="Rectangle 14">
            <a:extLst>
              <a:ext uri="{FF2B5EF4-FFF2-40B4-BE49-F238E27FC236}">
                <a16:creationId xmlns:a16="http://schemas.microsoft.com/office/drawing/2014/main" id="{80E882AE-FA6A-4062-8F8D-C5AA38C990E1}"/>
              </a:ext>
            </a:extLst>
          </p:cNvPr>
          <p:cNvSpPr/>
          <p:nvPr/>
        </p:nvSpPr>
        <p:spPr>
          <a:xfrm>
            <a:off x="838201" y="4196994"/>
            <a:ext cx="9919638" cy="657546"/>
          </a:xfrm>
          <a:prstGeom prst="rect">
            <a:avLst/>
          </a:prstGeom>
          <a:solidFill>
            <a:srgbClr val="232B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itchFamily="2" charset="0"/>
                <a:ea typeface="+mn-ea"/>
                <a:cs typeface="+mn-cs"/>
              </a:rPr>
              <a:t>September 2022</a:t>
            </a:r>
          </a:p>
        </p:txBody>
      </p:sp>
      <p:sp>
        <p:nvSpPr>
          <p:cNvPr id="16" name="TextBox 15">
            <a:extLst>
              <a:ext uri="{FF2B5EF4-FFF2-40B4-BE49-F238E27FC236}">
                <a16:creationId xmlns:a16="http://schemas.microsoft.com/office/drawing/2014/main" id="{9D455F9A-A2B6-4DC2-9F48-C7B69AA0DF5C}"/>
              </a:ext>
            </a:extLst>
          </p:cNvPr>
          <p:cNvSpPr txBox="1"/>
          <p:nvPr/>
        </p:nvSpPr>
        <p:spPr>
          <a:xfrm>
            <a:off x="838201" y="5038255"/>
            <a:ext cx="9469259" cy="138499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Participants/Concentrators are generated by the system.</a:t>
            </a:r>
          </a:p>
          <a:p>
            <a:pPr marL="285750" marR="0" lvl="0"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Final funding is calculated and posted.</a:t>
            </a:r>
          </a:p>
          <a:p>
            <a:pPr marL="285750" marR="0" lvl="0"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Performance measures are calculated and posted.</a:t>
            </a:r>
          </a:p>
        </p:txBody>
      </p:sp>
      <p:sp>
        <p:nvSpPr>
          <p:cNvPr id="3" name="Speech Bubble: Rectangle with Corners Rounded 2">
            <a:extLst>
              <a:ext uri="{FF2B5EF4-FFF2-40B4-BE49-F238E27FC236}">
                <a16:creationId xmlns:a16="http://schemas.microsoft.com/office/drawing/2014/main" id="{9A77DB9F-7EEA-1138-7703-B8EDF5347C2E}"/>
              </a:ext>
            </a:extLst>
          </p:cNvPr>
          <p:cNvSpPr/>
          <p:nvPr/>
        </p:nvSpPr>
        <p:spPr>
          <a:xfrm>
            <a:off x="7212149" y="191481"/>
            <a:ext cx="2562447" cy="1140756"/>
          </a:xfrm>
          <a:prstGeom prst="wedgeRoundRectCallout">
            <a:avLst>
              <a:gd name="adj1" fmla="val -47389"/>
              <a:gd name="adj2" fmla="val 82073"/>
              <a:gd name="adj3" fmla="val 16667"/>
            </a:avLst>
          </a:prstGeom>
          <a:solidFill>
            <a:srgbClr val="BF0B3E"/>
          </a:solidFill>
          <a:ln>
            <a:solidFill>
              <a:srgbClr val="BF0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The original deadline of July 31 has been extended!</a:t>
            </a:r>
          </a:p>
        </p:txBody>
      </p:sp>
    </p:spTree>
    <p:extLst>
      <p:ext uri="{BB962C8B-B14F-4D97-AF65-F5344CB8AC3E}">
        <p14:creationId xmlns:p14="http://schemas.microsoft.com/office/powerpoint/2010/main" val="267876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B3DA-7828-4DDD-853D-1017C91E9978}"/>
              </a:ext>
            </a:extLst>
          </p:cNvPr>
          <p:cNvSpPr>
            <a:spLocks noGrp="1"/>
          </p:cNvSpPr>
          <p:nvPr>
            <p:ph type="title"/>
          </p:nvPr>
        </p:nvSpPr>
        <p:spPr>
          <a:xfrm>
            <a:off x="838201" y="96209"/>
            <a:ext cx="10515600" cy="1325563"/>
          </a:xfrm>
        </p:spPr>
        <p:txBody>
          <a:bodyPr/>
          <a:lstStyle/>
          <a:p>
            <a:r>
              <a:rPr lang="en-US" dirty="0"/>
              <a:t>Important Dates</a:t>
            </a:r>
          </a:p>
        </p:txBody>
      </p:sp>
      <p:sp>
        <p:nvSpPr>
          <p:cNvPr id="13" name="Rectangle 12">
            <a:extLst>
              <a:ext uri="{FF2B5EF4-FFF2-40B4-BE49-F238E27FC236}">
                <a16:creationId xmlns:a16="http://schemas.microsoft.com/office/drawing/2014/main" id="{B6780CFA-566E-4372-AD29-CF0A9CB75B4D}"/>
              </a:ext>
            </a:extLst>
          </p:cNvPr>
          <p:cNvSpPr/>
          <p:nvPr/>
        </p:nvSpPr>
        <p:spPr>
          <a:xfrm>
            <a:off x="838199" y="1033142"/>
            <a:ext cx="9919639" cy="657546"/>
          </a:xfrm>
          <a:prstGeom prst="rect">
            <a:avLst/>
          </a:prstGeom>
          <a:solidFill>
            <a:srgbClr val="232B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itchFamily="2" charset="0"/>
                <a:ea typeface="+mn-ea"/>
                <a:cs typeface="+mn-cs"/>
              </a:rPr>
              <a:t>October 3, 2022</a:t>
            </a:r>
          </a:p>
        </p:txBody>
      </p:sp>
      <p:sp>
        <p:nvSpPr>
          <p:cNvPr id="14" name="TextBox 13">
            <a:extLst>
              <a:ext uri="{FF2B5EF4-FFF2-40B4-BE49-F238E27FC236}">
                <a16:creationId xmlns:a16="http://schemas.microsoft.com/office/drawing/2014/main" id="{F6CA3771-AC24-47D6-9C3A-044E0C783D9B}"/>
              </a:ext>
            </a:extLst>
          </p:cNvPr>
          <p:cNvSpPr txBox="1"/>
          <p:nvPr/>
        </p:nvSpPr>
        <p:spPr>
          <a:xfrm>
            <a:off x="838200" y="1844800"/>
            <a:ext cx="9919638"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CTE Data Portal will open for FY 2023</a:t>
            </a:r>
          </a:p>
          <a:p>
            <a:pPr marL="742950" marR="0" lvl="1"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Contacts must be updated first</a:t>
            </a:r>
          </a:p>
          <a:p>
            <a:pPr marL="742950" marR="0" lvl="1"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Coherent Sequence will rollover from FY 2022</a:t>
            </a:r>
          </a:p>
          <a:p>
            <a:pPr marL="742950" marR="0" lvl="1"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Fall Enrollment reporting (for students enrolled 10/15/22)</a:t>
            </a:r>
          </a:p>
          <a:p>
            <a:pPr marL="742950" marR="0" lvl="1"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Placement Survey (2022 concentrators who left school)</a:t>
            </a:r>
          </a:p>
          <a:p>
            <a:pPr marL="285750" marR="0" lvl="0"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We will post deadlines/timeline on CTE website this Fall</a:t>
            </a:r>
          </a:p>
          <a:p>
            <a:pPr marL="285750" marR="0" lvl="0"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endPar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endParaRPr>
          </a:p>
        </p:txBody>
      </p:sp>
      <p:sp>
        <p:nvSpPr>
          <p:cNvPr id="5" name="Rectangle 4">
            <a:extLst>
              <a:ext uri="{FF2B5EF4-FFF2-40B4-BE49-F238E27FC236}">
                <a16:creationId xmlns:a16="http://schemas.microsoft.com/office/drawing/2014/main" id="{1D468D28-AF86-7E9B-3C67-08D75F1A5C1B}"/>
              </a:ext>
            </a:extLst>
          </p:cNvPr>
          <p:cNvSpPr/>
          <p:nvPr/>
        </p:nvSpPr>
        <p:spPr>
          <a:xfrm>
            <a:off x="838200" y="4778682"/>
            <a:ext cx="9919639" cy="657546"/>
          </a:xfrm>
          <a:prstGeom prst="rect">
            <a:avLst/>
          </a:prstGeom>
          <a:solidFill>
            <a:srgbClr val="232B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itchFamily="2" charset="0"/>
                <a:ea typeface="+mn-ea"/>
                <a:cs typeface="+mn-cs"/>
              </a:rPr>
              <a:t>January 15, 2023</a:t>
            </a:r>
          </a:p>
        </p:txBody>
      </p:sp>
      <p:sp>
        <p:nvSpPr>
          <p:cNvPr id="6" name="TextBox 5">
            <a:extLst>
              <a:ext uri="{FF2B5EF4-FFF2-40B4-BE49-F238E27FC236}">
                <a16:creationId xmlns:a16="http://schemas.microsoft.com/office/drawing/2014/main" id="{48D252DC-6B2D-E581-4749-DDEDA7F955CF}"/>
              </a:ext>
            </a:extLst>
          </p:cNvPr>
          <p:cNvSpPr txBox="1"/>
          <p:nvPr/>
        </p:nvSpPr>
        <p:spPr>
          <a:xfrm>
            <a:off x="838201" y="5567714"/>
            <a:ext cx="9919638"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BF0B3E"/>
              </a:buClr>
              <a:buSzPct val="85000"/>
              <a:buFont typeface="Arial" panose="020B0604020202020204" pitchFamily="34" charset="0"/>
              <a:buChar char="•"/>
              <a:tabLst/>
              <a:defRPr/>
            </a:pP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FY 2022-2023 </a:t>
            </a:r>
            <a:r>
              <a:rPr kumimoji="0" lang="en-US" sz="2800" b="1" i="0" u="none" strike="noStrike" kern="1200" cap="none" spc="0" normalizeH="0" baseline="0" noProof="0" dirty="0">
                <a:ln>
                  <a:noFill/>
                </a:ln>
                <a:solidFill>
                  <a:srgbClr val="BF0B3E"/>
                </a:solidFill>
                <a:effectLst/>
                <a:uLnTx/>
                <a:uFillTx/>
                <a:latin typeface="Arial" panose="020B0604020202020204"/>
                <a:ea typeface="+mn-ea"/>
                <a:cs typeface="Calibri Light" panose="020F0302020204030204" pitchFamily="34" charset="0"/>
              </a:rPr>
              <a:t>FALL term enrollment is due </a:t>
            </a: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(students enrolled on October 15</a:t>
            </a:r>
            <a:r>
              <a:rPr kumimoji="0" lang="en-US" sz="2800" b="0" i="0" u="none" strike="noStrike" kern="1200" cap="none" spc="0" normalizeH="0" baseline="30000" noProof="0" dirty="0">
                <a:ln>
                  <a:noFill/>
                </a:ln>
                <a:solidFill>
                  <a:srgbClr val="5A5D5C"/>
                </a:solidFill>
                <a:effectLst/>
                <a:uLnTx/>
                <a:uFillTx/>
                <a:latin typeface="Arial" panose="020B0604020202020204"/>
                <a:ea typeface="+mn-ea"/>
                <a:cs typeface="Calibri Light" panose="020F0302020204030204" pitchFamily="34" charset="0"/>
              </a:rPr>
              <a:t>th</a:t>
            </a:r>
            <a:r>
              <a:rPr kumimoji="0" lang="en-US" sz="28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 2022)</a:t>
            </a:r>
          </a:p>
        </p:txBody>
      </p:sp>
    </p:spTree>
    <p:extLst>
      <p:ext uri="{BB962C8B-B14F-4D97-AF65-F5344CB8AC3E}">
        <p14:creationId xmlns:p14="http://schemas.microsoft.com/office/powerpoint/2010/main" val="363802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E506C45D-D092-2D41-B08B-453F936DDF48}"/>
              </a:ext>
            </a:extLst>
          </p:cNvPr>
          <p:cNvPicPr>
            <a:picLocks noChangeAspect="1"/>
          </p:cNvPicPr>
          <p:nvPr/>
        </p:nvPicPr>
        <p:blipFill>
          <a:blip r:embed="rId3"/>
          <a:stretch>
            <a:fillRect/>
          </a:stretch>
        </p:blipFill>
        <p:spPr>
          <a:xfrm>
            <a:off x="7960990" y="1196427"/>
            <a:ext cx="4231010" cy="4215104"/>
          </a:xfrm>
          <a:prstGeom prst="rect">
            <a:avLst/>
          </a:prstGeom>
        </p:spPr>
      </p:pic>
      <p:graphicFrame>
        <p:nvGraphicFramePr>
          <p:cNvPr id="9" name="Diagram 8">
            <a:extLst>
              <a:ext uri="{FF2B5EF4-FFF2-40B4-BE49-F238E27FC236}">
                <a16:creationId xmlns:a16="http://schemas.microsoft.com/office/drawing/2014/main" id="{60ADE704-0579-9294-7CE0-1A45804A3CA1}"/>
              </a:ext>
            </a:extLst>
          </p:cNvPr>
          <p:cNvGraphicFramePr/>
          <p:nvPr/>
        </p:nvGraphicFramePr>
        <p:xfrm>
          <a:off x="485864" y="1455946"/>
          <a:ext cx="7066281" cy="4894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Graphic 10" descr="Checkmark with solid fill">
            <a:extLst>
              <a:ext uri="{FF2B5EF4-FFF2-40B4-BE49-F238E27FC236}">
                <a16:creationId xmlns:a16="http://schemas.microsoft.com/office/drawing/2014/main" id="{3A4E32AC-6611-C545-AAFF-8742956CC5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89930" y="929078"/>
            <a:ext cx="803537" cy="803537"/>
          </a:xfrm>
          <a:prstGeom prst="rect">
            <a:avLst/>
          </a:prstGeom>
        </p:spPr>
      </p:pic>
      <p:pic>
        <p:nvPicPr>
          <p:cNvPr id="12" name="Graphic 11" descr="Checkmark with solid fill">
            <a:extLst>
              <a:ext uri="{FF2B5EF4-FFF2-40B4-BE49-F238E27FC236}">
                <a16:creationId xmlns:a16="http://schemas.microsoft.com/office/drawing/2014/main" id="{363E84D4-9FB4-28D7-0939-0BDEADDE55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31131" y="1927993"/>
            <a:ext cx="803537" cy="803537"/>
          </a:xfrm>
          <a:prstGeom prst="rect">
            <a:avLst/>
          </a:prstGeom>
        </p:spPr>
      </p:pic>
      <p:pic>
        <p:nvPicPr>
          <p:cNvPr id="13" name="Graphic 12" descr="Checkmark with solid fill">
            <a:extLst>
              <a:ext uri="{FF2B5EF4-FFF2-40B4-BE49-F238E27FC236}">
                <a16:creationId xmlns:a16="http://schemas.microsoft.com/office/drawing/2014/main" id="{00A89DE4-67E9-D960-B0DE-3EE5BF5AF6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12339" y="4007115"/>
            <a:ext cx="803537" cy="803537"/>
          </a:xfrm>
          <a:prstGeom prst="rect">
            <a:avLst/>
          </a:prstGeom>
        </p:spPr>
      </p:pic>
      <p:pic>
        <p:nvPicPr>
          <p:cNvPr id="14" name="Graphic 13" descr="Checkmark with solid fill">
            <a:extLst>
              <a:ext uri="{FF2B5EF4-FFF2-40B4-BE49-F238E27FC236}">
                <a16:creationId xmlns:a16="http://schemas.microsoft.com/office/drawing/2014/main" id="{925916C5-A629-B919-BD7C-5F6CD20E30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64362" y="4973380"/>
            <a:ext cx="803537" cy="803537"/>
          </a:xfrm>
          <a:prstGeom prst="rect">
            <a:avLst/>
          </a:prstGeom>
        </p:spPr>
      </p:pic>
      <p:pic>
        <p:nvPicPr>
          <p:cNvPr id="19" name="Graphic 18" descr="Marker with solid fill">
            <a:extLst>
              <a:ext uri="{FF2B5EF4-FFF2-40B4-BE49-F238E27FC236}">
                <a16:creationId xmlns:a16="http://schemas.microsoft.com/office/drawing/2014/main" id="{FABFE674-810E-73A7-3042-D9BE6DCA73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12851" y="3622048"/>
            <a:ext cx="1048092" cy="1048092"/>
          </a:xfrm>
          <a:prstGeom prst="rect">
            <a:avLst/>
          </a:prstGeom>
        </p:spPr>
      </p:pic>
      <p:sp>
        <p:nvSpPr>
          <p:cNvPr id="20" name="Title 2">
            <a:extLst>
              <a:ext uri="{FF2B5EF4-FFF2-40B4-BE49-F238E27FC236}">
                <a16:creationId xmlns:a16="http://schemas.microsoft.com/office/drawing/2014/main" id="{BAC33639-AA09-38E0-1E65-B5AD24E5F5D5}"/>
              </a:ext>
            </a:extLst>
          </p:cNvPr>
          <p:cNvSpPr>
            <a:spLocks noGrp="1"/>
          </p:cNvSpPr>
          <p:nvPr>
            <p:ph type="title"/>
          </p:nvPr>
        </p:nvSpPr>
        <p:spPr>
          <a:xfrm>
            <a:off x="217639" y="333182"/>
            <a:ext cx="6899440" cy="616543"/>
          </a:xfrm>
        </p:spPr>
        <p:txBody>
          <a:bodyPr/>
          <a:lstStyle/>
          <a:p>
            <a:r>
              <a:rPr lang="en-US" b="1" dirty="0">
                <a:solidFill>
                  <a:srgbClr val="232B64"/>
                </a:solidFill>
              </a:rPr>
              <a:t>CTE Data Collection Cycle</a:t>
            </a:r>
          </a:p>
        </p:txBody>
      </p:sp>
      <p:pic>
        <p:nvPicPr>
          <p:cNvPr id="22" name="Graphic 21" descr="Line arrow: Counter-clockwise curve with solid fill">
            <a:extLst>
              <a:ext uri="{FF2B5EF4-FFF2-40B4-BE49-F238E27FC236}">
                <a16:creationId xmlns:a16="http://schemas.microsoft.com/office/drawing/2014/main" id="{2D908CB7-6C73-D732-C623-33828A43E97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7888444">
            <a:off x="791818" y="3548943"/>
            <a:ext cx="914400" cy="914400"/>
          </a:xfrm>
          <a:prstGeom prst="rect">
            <a:avLst/>
          </a:prstGeom>
        </p:spPr>
      </p:pic>
      <p:sp>
        <p:nvSpPr>
          <p:cNvPr id="23" name="TextBox 22">
            <a:extLst>
              <a:ext uri="{FF2B5EF4-FFF2-40B4-BE49-F238E27FC236}">
                <a16:creationId xmlns:a16="http://schemas.microsoft.com/office/drawing/2014/main" id="{B07F88DA-CF55-D807-6FE6-B8881FCB2BF8}"/>
              </a:ext>
            </a:extLst>
          </p:cNvPr>
          <p:cNvSpPr txBox="1"/>
          <p:nvPr/>
        </p:nvSpPr>
        <p:spPr>
          <a:xfrm rot="21206486">
            <a:off x="184057" y="3468159"/>
            <a:ext cx="121533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14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We are here!</a:t>
            </a:r>
          </a:p>
        </p:txBody>
      </p:sp>
    </p:spTree>
    <p:extLst>
      <p:ext uri="{BB962C8B-B14F-4D97-AF65-F5344CB8AC3E}">
        <p14:creationId xmlns:p14="http://schemas.microsoft.com/office/powerpoint/2010/main" val="6065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BED121-BF97-514E-893C-F291FE4879C5}"/>
              </a:ext>
            </a:extLst>
          </p:cNvPr>
          <p:cNvSpPr>
            <a:spLocks noGrp="1"/>
          </p:cNvSpPr>
          <p:nvPr>
            <p:ph type="title"/>
          </p:nvPr>
        </p:nvSpPr>
        <p:spPr>
          <a:xfrm>
            <a:off x="581223" y="351982"/>
            <a:ext cx="6899440" cy="1085853"/>
          </a:xfrm>
        </p:spPr>
        <p:txBody>
          <a:bodyPr/>
          <a:lstStyle/>
          <a:p>
            <a:r>
              <a:rPr lang="en-US" dirty="0"/>
              <a:t>Enrollment reporting &amp; Placement Survey are open for </a:t>
            </a:r>
            <a:r>
              <a:rPr lang="en-US" b="1" dirty="0"/>
              <a:t>corrections</a:t>
            </a:r>
            <a:r>
              <a:rPr lang="en-US" dirty="0"/>
              <a:t>.</a:t>
            </a:r>
          </a:p>
        </p:txBody>
      </p:sp>
      <p:sp>
        <p:nvSpPr>
          <p:cNvPr id="4" name="Text Placeholder 3">
            <a:extLst>
              <a:ext uri="{FF2B5EF4-FFF2-40B4-BE49-F238E27FC236}">
                <a16:creationId xmlns:a16="http://schemas.microsoft.com/office/drawing/2014/main" id="{BDA18989-4B9B-6246-83ED-342C4680A8C3}"/>
              </a:ext>
            </a:extLst>
          </p:cNvPr>
          <p:cNvSpPr>
            <a:spLocks noGrp="1"/>
          </p:cNvSpPr>
          <p:nvPr>
            <p:ph type="body" sz="quarter" idx="12"/>
          </p:nvPr>
        </p:nvSpPr>
        <p:spPr>
          <a:xfrm>
            <a:off x="581223" y="2402074"/>
            <a:ext cx="7012614" cy="3338851"/>
          </a:xfrm>
        </p:spPr>
        <p:txBody>
          <a:bodyPr/>
          <a:lstStyle/>
          <a:p>
            <a:pPr marL="0" indent="0">
              <a:lnSpc>
                <a:spcPts val="2600"/>
              </a:lnSpc>
              <a:buNone/>
            </a:pPr>
            <a:r>
              <a:rPr lang="en-US" sz="2000" dirty="0"/>
              <a:t>Preliminary funding has been calculated and is available in the CTE Data Portal. </a:t>
            </a:r>
          </a:p>
          <a:p>
            <a:pPr marL="0" indent="0">
              <a:lnSpc>
                <a:spcPts val="2600"/>
              </a:lnSpc>
              <a:buNone/>
            </a:pPr>
            <a:r>
              <a:rPr lang="en-US" sz="2000" dirty="0"/>
              <a:t>Preliminary list of participants and concentrators has been created and is available in CTE Data Portal. </a:t>
            </a:r>
          </a:p>
          <a:p>
            <a:pPr marL="0" indent="0">
              <a:lnSpc>
                <a:spcPts val="2600"/>
              </a:lnSpc>
              <a:buNone/>
            </a:pPr>
            <a:r>
              <a:rPr lang="en-US" sz="2000" dirty="0"/>
              <a:t>PC records are created at the school that last gave the student credit in the program, even if student is no longer enrolled at that school.</a:t>
            </a:r>
          </a:p>
          <a:p>
            <a:pPr marL="0" indent="0">
              <a:lnSpc>
                <a:spcPts val="2600"/>
              </a:lnSpc>
              <a:buNone/>
            </a:pPr>
            <a:r>
              <a:rPr lang="en-US" sz="2000" dirty="0"/>
              <a:t>All finalized enrollment and placement surveys are </a:t>
            </a:r>
            <a:br>
              <a:rPr lang="en-US" sz="2000" dirty="0"/>
            </a:br>
            <a:r>
              <a:rPr lang="en-US" sz="2000" b="1" dirty="0">
                <a:solidFill>
                  <a:srgbClr val="BF0B3E"/>
                </a:solidFill>
              </a:rPr>
              <a:t>due by August 19, 2022.</a:t>
            </a:r>
          </a:p>
        </p:txBody>
      </p:sp>
      <p:sp>
        <p:nvSpPr>
          <p:cNvPr id="23" name="Rectangle 22">
            <a:extLst>
              <a:ext uri="{FF2B5EF4-FFF2-40B4-BE49-F238E27FC236}">
                <a16:creationId xmlns:a16="http://schemas.microsoft.com/office/drawing/2014/main" id="{4618733B-F8AF-714D-8A7B-63DA4C34F7FA}"/>
              </a:ext>
            </a:extLst>
          </p:cNvPr>
          <p:cNvSpPr/>
          <p:nvPr/>
        </p:nvSpPr>
        <p:spPr>
          <a:xfrm>
            <a:off x="7839075" y="0"/>
            <a:ext cx="4352925" cy="6858000"/>
          </a:xfrm>
          <a:prstGeom prst="rect">
            <a:avLst/>
          </a:prstGeom>
          <a:solidFill>
            <a:srgbClr val="232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pic>
        <p:nvPicPr>
          <p:cNvPr id="22" name="Picture 21" descr="A picture containing icon&#10;&#10;Description automatically generated">
            <a:extLst>
              <a:ext uri="{FF2B5EF4-FFF2-40B4-BE49-F238E27FC236}">
                <a16:creationId xmlns:a16="http://schemas.microsoft.com/office/drawing/2014/main" id="{6E8C4FD2-B608-214F-9A93-AD7E55E62A6A}"/>
              </a:ext>
            </a:extLst>
          </p:cNvPr>
          <p:cNvPicPr>
            <a:picLocks noChangeAspect="1"/>
          </p:cNvPicPr>
          <p:nvPr/>
        </p:nvPicPr>
        <p:blipFill>
          <a:blip r:embed="rId2"/>
          <a:stretch>
            <a:fillRect/>
          </a:stretch>
        </p:blipFill>
        <p:spPr>
          <a:xfrm>
            <a:off x="8272462" y="1105460"/>
            <a:ext cx="3486150" cy="4324350"/>
          </a:xfrm>
          <a:prstGeom prst="rect">
            <a:avLst/>
          </a:prstGeom>
        </p:spPr>
      </p:pic>
    </p:spTree>
    <p:extLst>
      <p:ext uri="{BB962C8B-B14F-4D97-AF65-F5344CB8AC3E}">
        <p14:creationId xmlns:p14="http://schemas.microsoft.com/office/powerpoint/2010/main" val="57926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6485C3-52A8-674C-A2AC-EA2457FC3FC8}"/>
              </a:ext>
            </a:extLst>
          </p:cNvPr>
          <p:cNvSpPr>
            <a:spLocks noGrp="1"/>
          </p:cNvSpPr>
          <p:nvPr>
            <p:ph type="body" sz="quarter" idx="10"/>
          </p:nvPr>
        </p:nvSpPr>
        <p:spPr>
          <a:xfrm>
            <a:off x="569286" y="364626"/>
            <a:ext cx="7019292" cy="898455"/>
          </a:xfrm>
        </p:spPr>
        <p:txBody>
          <a:bodyPr/>
          <a:lstStyle/>
          <a:p>
            <a:r>
              <a:rPr lang="en-US" sz="3200" dirty="0"/>
              <a:t>New Enrollment Status Codes in FY22 Participants/Concentrators</a:t>
            </a:r>
          </a:p>
        </p:txBody>
      </p:sp>
      <p:pic>
        <p:nvPicPr>
          <p:cNvPr id="10" name="Picture 9" descr="A picture containing icon&#10;&#10;Description automatically generated">
            <a:extLst>
              <a:ext uri="{FF2B5EF4-FFF2-40B4-BE49-F238E27FC236}">
                <a16:creationId xmlns:a16="http://schemas.microsoft.com/office/drawing/2014/main" id="{7153DAE1-7844-2047-9281-79869E59C293}"/>
              </a:ext>
            </a:extLst>
          </p:cNvPr>
          <p:cNvPicPr>
            <a:picLocks noChangeAspect="1"/>
          </p:cNvPicPr>
          <p:nvPr/>
        </p:nvPicPr>
        <p:blipFill>
          <a:blip r:embed="rId3"/>
          <a:stretch>
            <a:fillRect/>
          </a:stretch>
        </p:blipFill>
        <p:spPr>
          <a:xfrm>
            <a:off x="7808158" y="574459"/>
            <a:ext cx="4499915" cy="5581861"/>
          </a:xfrm>
          <a:prstGeom prst="rect">
            <a:avLst/>
          </a:prstGeom>
        </p:spPr>
      </p:pic>
      <p:sp>
        <p:nvSpPr>
          <p:cNvPr id="6" name="TextBox 5">
            <a:extLst>
              <a:ext uri="{FF2B5EF4-FFF2-40B4-BE49-F238E27FC236}">
                <a16:creationId xmlns:a16="http://schemas.microsoft.com/office/drawing/2014/main" id="{8F006981-614A-B650-2552-EABE7DA6B9FE}"/>
              </a:ext>
            </a:extLst>
          </p:cNvPr>
          <p:cNvSpPr txBox="1"/>
          <p:nvPr/>
        </p:nvSpPr>
        <p:spPr>
          <a:xfrm>
            <a:off x="569286" y="1468928"/>
            <a:ext cx="69173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AzEDS Exit Codes (“leave codes”) have been replaced with an “Enrollment Status” code:</a:t>
            </a:r>
          </a:p>
        </p:txBody>
      </p:sp>
      <p:graphicFrame>
        <p:nvGraphicFramePr>
          <p:cNvPr id="2" name="Table 3">
            <a:extLst>
              <a:ext uri="{FF2B5EF4-FFF2-40B4-BE49-F238E27FC236}">
                <a16:creationId xmlns:a16="http://schemas.microsoft.com/office/drawing/2014/main" id="{F76172C6-FCB7-1C00-4C80-B8BD13B442BF}"/>
              </a:ext>
            </a:extLst>
          </p:cNvPr>
          <p:cNvGraphicFramePr>
            <a:graphicFrameLocks noGrp="1"/>
          </p:cNvGraphicFramePr>
          <p:nvPr/>
        </p:nvGraphicFramePr>
        <p:xfrm>
          <a:off x="569286" y="2505772"/>
          <a:ext cx="7085280" cy="3850640"/>
        </p:xfrm>
        <a:graphic>
          <a:graphicData uri="http://schemas.openxmlformats.org/drawingml/2006/table">
            <a:tbl>
              <a:tblPr firstRow="1" bandRow="1">
                <a:tableStyleId>{5C22544A-7EE6-4342-B048-85BDC9FD1C3A}</a:tableStyleId>
              </a:tblPr>
              <a:tblGrid>
                <a:gridCol w="1426634">
                  <a:extLst>
                    <a:ext uri="{9D8B030D-6E8A-4147-A177-3AD203B41FA5}">
                      <a16:colId xmlns:a16="http://schemas.microsoft.com/office/drawing/2014/main" val="3170220730"/>
                    </a:ext>
                  </a:extLst>
                </a:gridCol>
                <a:gridCol w="5658646">
                  <a:extLst>
                    <a:ext uri="{9D8B030D-6E8A-4147-A177-3AD203B41FA5}">
                      <a16:colId xmlns:a16="http://schemas.microsoft.com/office/drawing/2014/main" val="2834202629"/>
                    </a:ext>
                  </a:extLst>
                </a:gridCol>
              </a:tblGrid>
              <a:tr h="370840">
                <a:tc>
                  <a:txBody>
                    <a:bodyPr/>
                    <a:lstStyle/>
                    <a:p>
                      <a:r>
                        <a:rPr lang="en-US" dirty="0">
                          <a:latin typeface="+mj-lt"/>
                        </a:rPr>
                        <a:t>Code</a:t>
                      </a:r>
                    </a:p>
                  </a:txBody>
                  <a:tcPr>
                    <a:solidFill>
                      <a:srgbClr val="BF0B3E"/>
                    </a:solidFill>
                  </a:tcPr>
                </a:tc>
                <a:tc>
                  <a:txBody>
                    <a:bodyPr/>
                    <a:lstStyle/>
                    <a:p>
                      <a:r>
                        <a:rPr lang="en-US" dirty="0">
                          <a:latin typeface="+mj-lt"/>
                        </a:rPr>
                        <a:t>Students</a:t>
                      </a:r>
                    </a:p>
                  </a:txBody>
                  <a:tcPr>
                    <a:solidFill>
                      <a:srgbClr val="BF0B3E"/>
                    </a:solidFill>
                  </a:tcPr>
                </a:tc>
                <a:extLst>
                  <a:ext uri="{0D108BD9-81ED-4DB2-BD59-A6C34878D82A}">
                    <a16:rowId xmlns:a16="http://schemas.microsoft.com/office/drawing/2014/main" val="1506541066"/>
                  </a:ext>
                </a:extLst>
              </a:tr>
              <a:tr h="370840">
                <a:tc>
                  <a:txBody>
                    <a:bodyPr/>
                    <a:lstStyle/>
                    <a:p>
                      <a:pPr algn="ctr"/>
                      <a:r>
                        <a:rPr lang="en-US" dirty="0">
                          <a:latin typeface="+mj-lt"/>
                        </a:rPr>
                        <a:t>GR</a:t>
                      </a:r>
                    </a:p>
                  </a:txBody>
                  <a:tcPr anchor="ctr"/>
                </a:tc>
                <a:tc>
                  <a:txBody>
                    <a:bodyPr/>
                    <a:lstStyle/>
                    <a:p>
                      <a:r>
                        <a:rPr lang="en-US" dirty="0">
                          <a:latin typeface="+mj-lt"/>
                        </a:rPr>
                        <a:t>Students have </a:t>
                      </a:r>
                      <a:r>
                        <a:rPr lang="en-US" b="1" dirty="0">
                          <a:latin typeface="+mj-lt"/>
                        </a:rPr>
                        <a:t>graduated</a:t>
                      </a:r>
                      <a:r>
                        <a:rPr lang="en-US" dirty="0">
                          <a:latin typeface="+mj-lt"/>
                        </a:rPr>
                        <a:t> from high school – concentrators qualify for Placement Survey.</a:t>
                      </a:r>
                    </a:p>
                  </a:txBody>
                  <a:tcPr/>
                </a:tc>
                <a:extLst>
                  <a:ext uri="{0D108BD9-81ED-4DB2-BD59-A6C34878D82A}">
                    <a16:rowId xmlns:a16="http://schemas.microsoft.com/office/drawing/2014/main" val="2904060448"/>
                  </a:ext>
                </a:extLst>
              </a:tr>
              <a:tr h="370840">
                <a:tc>
                  <a:txBody>
                    <a:bodyPr/>
                    <a:lstStyle/>
                    <a:p>
                      <a:pPr algn="ctr"/>
                      <a:r>
                        <a:rPr lang="en-US" dirty="0">
                          <a:latin typeface="+mj-lt"/>
                        </a:rPr>
                        <a:t>LS</a:t>
                      </a:r>
                    </a:p>
                  </a:txBody>
                  <a:tcPr anchor="ctr"/>
                </a:tc>
                <a:tc>
                  <a:txBody>
                    <a:bodyPr/>
                    <a:lstStyle/>
                    <a:p>
                      <a:r>
                        <a:rPr lang="en-US" dirty="0">
                          <a:latin typeface="+mj-lt"/>
                        </a:rPr>
                        <a:t>Students have </a:t>
                      </a:r>
                      <a:r>
                        <a:rPr lang="en-US" b="1" dirty="0">
                          <a:latin typeface="+mj-lt"/>
                        </a:rPr>
                        <a:t>left secondary </a:t>
                      </a:r>
                      <a:r>
                        <a:rPr lang="en-US" dirty="0">
                          <a:latin typeface="+mj-lt"/>
                        </a:rPr>
                        <a:t>education in Arizona (other than graduates) &amp; concentrators still qualify for Placement Survey.</a:t>
                      </a:r>
                    </a:p>
                  </a:txBody>
                  <a:tcPr/>
                </a:tc>
                <a:extLst>
                  <a:ext uri="{0D108BD9-81ED-4DB2-BD59-A6C34878D82A}">
                    <a16:rowId xmlns:a16="http://schemas.microsoft.com/office/drawing/2014/main" val="2972098087"/>
                  </a:ext>
                </a:extLst>
              </a:tr>
              <a:tr h="370840">
                <a:tc>
                  <a:txBody>
                    <a:bodyPr/>
                    <a:lstStyle/>
                    <a:p>
                      <a:pPr algn="ctr"/>
                      <a:r>
                        <a:rPr lang="en-US" dirty="0">
                          <a:latin typeface="+mj-lt"/>
                        </a:rPr>
                        <a:t>NE</a:t>
                      </a:r>
                    </a:p>
                  </a:txBody>
                  <a:tcPr anchor="ctr"/>
                </a:tc>
                <a:tc>
                  <a:txBody>
                    <a:bodyPr/>
                    <a:lstStyle/>
                    <a:p>
                      <a:r>
                        <a:rPr lang="en-US" dirty="0">
                          <a:latin typeface="+mj-lt"/>
                        </a:rPr>
                        <a:t>Students are </a:t>
                      </a:r>
                      <a:r>
                        <a:rPr lang="en-US" b="1" dirty="0">
                          <a:latin typeface="+mj-lt"/>
                        </a:rPr>
                        <a:t>no longer enrolled </a:t>
                      </a:r>
                      <a:r>
                        <a:rPr lang="en-US" dirty="0">
                          <a:latin typeface="+mj-lt"/>
                        </a:rPr>
                        <a:t>in secondary education in Arizona &amp; concentrators do not qualify for Placement Survey.</a:t>
                      </a:r>
                    </a:p>
                  </a:txBody>
                  <a:tcPr/>
                </a:tc>
                <a:extLst>
                  <a:ext uri="{0D108BD9-81ED-4DB2-BD59-A6C34878D82A}">
                    <a16:rowId xmlns:a16="http://schemas.microsoft.com/office/drawing/2014/main" val="3877521724"/>
                  </a:ext>
                </a:extLst>
              </a:tr>
              <a:tr h="370840">
                <a:tc>
                  <a:txBody>
                    <a:bodyPr/>
                    <a:lstStyle/>
                    <a:p>
                      <a:pPr algn="ctr"/>
                      <a:r>
                        <a:rPr lang="en-US" dirty="0">
                          <a:latin typeface="+mj-lt"/>
                        </a:rPr>
                        <a:t>SE</a:t>
                      </a:r>
                    </a:p>
                  </a:txBody>
                  <a:tcPr anchor="ctr"/>
                </a:tc>
                <a:tc>
                  <a:txBody>
                    <a:bodyPr/>
                    <a:lstStyle/>
                    <a:p>
                      <a:r>
                        <a:rPr lang="en-US" dirty="0">
                          <a:latin typeface="+mj-lt"/>
                        </a:rPr>
                        <a:t>Students are </a:t>
                      </a:r>
                      <a:r>
                        <a:rPr lang="en-US" b="1" dirty="0">
                          <a:latin typeface="+mj-lt"/>
                        </a:rPr>
                        <a:t>still enrolled </a:t>
                      </a:r>
                      <a:r>
                        <a:rPr lang="en-US" dirty="0">
                          <a:latin typeface="+mj-lt"/>
                        </a:rPr>
                        <a:t>in secondary education in Arizona.</a:t>
                      </a:r>
                    </a:p>
                  </a:txBody>
                  <a:tcPr/>
                </a:tc>
                <a:extLst>
                  <a:ext uri="{0D108BD9-81ED-4DB2-BD59-A6C34878D82A}">
                    <a16:rowId xmlns:a16="http://schemas.microsoft.com/office/drawing/2014/main" val="660887803"/>
                  </a:ext>
                </a:extLst>
              </a:tr>
              <a:tr h="370840">
                <a:tc>
                  <a:txBody>
                    <a:bodyPr/>
                    <a:lstStyle/>
                    <a:p>
                      <a:pPr algn="ctr"/>
                      <a:r>
                        <a:rPr lang="en-US" dirty="0">
                          <a:latin typeface="+mj-lt"/>
                        </a:rPr>
                        <a:t>SU</a:t>
                      </a:r>
                    </a:p>
                  </a:txBody>
                  <a:tcPr anchor="ctr"/>
                </a:tc>
                <a:tc>
                  <a:txBody>
                    <a:bodyPr/>
                    <a:lstStyle/>
                    <a:p>
                      <a:r>
                        <a:rPr lang="en-US" dirty="0">
                          <a:latin typeface="+mj-lt"/>
                        </a:rPr>
                        <a:t>Student’s </a:t>
                      </a:r>
                      <a:r>
                        <a:rPr lang="en-US" b="1" dirty="0">
                          <a:latin typeface="+mj-lt"/>
                        </a:rPr>
                        <a:t>status is unknown</a:t>
                      </a:r>
                    </a:p>
                  </a:txBody>
                  <a:tcPr/>
                </a:tc>
                <a:extLst>
                  <a:ext uri="{0D108BD9-81ED-4DB2-BD59-A6C34878D82A}">
                    <a16:rowId xmlns:a16="http://schemas.microsoft.com/office/drawing/2014/main" val="863144936"/>
                  </a:ext>
                </a:extLst>
              </a:tr>
            </a:tbl>
          </a:graphicData>
        </a:graphic>
      </p:graphicFrame>
    </p:spTree>
    <p:extLst>
      <p:ext uri="{BB962C8B-B14F-4D97-AF65-F5344CB8AC3E}">
        <p14:creationId xmlns:p14="http://schemas.microsoft.com/office/powerpoint/2010/main" val="175942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5137-1DA7-8C43-AD97-247781793B92}"/>
              </a:ext>
            </a:extLst>
          </p:cNvPr>
          <p:cNvSpPr>
            <a:spLocks noGrp="1"/>
          </p:cNvSpPr>
          <p:nvPr>
            <p:ph type="title"/>
          </p:nvPr>
        </p:nvSpPr>
        <p:spPr>
          <a:xfrm>
            <a:off x="800100" y="1127647"/>
            <a:ext cx="10773949" cy="4878279"/>
          </a:xfrm>
        </p:spPr>
        <p:txBody>
          <a:bodyPr/>
          <a:lstStyle/>
          <a:p>
            <a:pPr marL="0" marR="0">
              <a:lnSpc>
                <a:spcPct val="150000"/>
              </a:lnSpc>
              <a:spcBef>
                <a:spcPts val="0"/>
              </a:spcBef>
              <a:spcAft>
                <a:spcPts val="0"/>
              </a:spcAft>
            </a:pPr>
            <a:r>
              <a:rPr lang="en-US"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effectLst/>
                <a:latin typeface="Arial" panose="020B0604020202020204" pitchFamily="34" charset="0"/>
                <a:ea typeface="Calibri" panose="020F0502020204030204" pitchFamily="34" charset="0"/>
                <a:cs typeface="Times New Roman" panose="02020603050405020304" pitchFamily="18" charset="0"/>
              </a:rPr>
              <a:t>Welcome/Introductions 			</a:t>
            </a: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b="1" dirty="0">
                <a:effectLst/>
                <a:latin typeface="Arial" panose="020B0604020202020204" pitchFamily="34" charset="0"/>
                <a:ea typeface="Calibri" panose="020F0502020204030204" pitchFamily="34" charset="0"/>
                <a:cs typeface="Times New Roman" panose="02020603050405020304" pitchFamily="18" charset="0"/>
              </a:rPr>
              <a:t>Cathie Raymond</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 CTE Updates				       	             Cathie Raymond</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  Fiscal and Accountability 				Bobby Neves, Samuel Irvin</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  Assessment Results and Changes			Judy Balogh</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  Industry Certification, LOP, New teachers		Cindy	Gutierrez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  School Counselors					Amanda Nolasco Miller</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  CTSO							Julie Ellis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  Grants, Grant Specialists			             Mary Medina</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  Closing Remarks                                                            Cathie Raymond</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br>
              <a:rPr lang="en-US"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r>
              <a:rPr lang="en-US"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Adjourn at 11:50 am</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solidFill>
                <a:schemeClr val="bg1"/>
              </a:solidFill>
            </a:endParaRPr>
          </a:p>
        </p:txBody>
      </p:sp>
      <p:sp>
        <p:nvSpPr>
          <p:cNvPr id="5" name="Text Placeholder 4">
            <a:extLst>
              <a:ext uri="{FF2B5EF4-FFF2-40B4-BE49-F238E27FC236}">
                <a16:creationId xmlns:a16="http://schemas.microsoft.com/office/drawing/2014/main" id="{167B9D85-5D99-6B4F-B5F2-666FF5D0B070}"/>
              </a:ext>
            </a:extLst>
          </p:cNvPr>
          <p:cNvSpPr>
            <a:spLocks noGrp="1"/>
          </p:cNvSpPr>
          <p:nvPr>
            <p:ph type="body" sz="quarter" idx="13"/>
          </p:nvPr>
        </p:nvSpPr>
        <p:spPr>
          <a:xfrm>
            <a:off x="800100" y="438370"/>
            <a:ext cx="5157788" cy="365125"/>
          </a:xfrm>
        </p:spPr>
        <p:txBody>
          <a:bodyPr/>
          <a:lstStyle/>
          <a:p>
            <a:r>
              <a:rPr lang="en-US" sz="2800" dirty="0">
                <a:solidFill>
                  <a:schemeClr val="bg1">
                    <a:alpha val="60000"/>
                  </a:schemeClr>
                </a:solidFill>
              </a:rPr>
              <a:t>AGENDA</a:t>
            </a:r>
          </a:p>
        </p:txBody>
      </p:sp>
      <p:sp>
        <p:nvSpPr>
          <p:cNvPr id="9" name="Slide Number Placeholder 2">
            <a:extLst>
              <a:ext uri="{FF2B5EF4-FFF2-40B4-BE49-F238E27FC236}">
                <a16:creationId xmlns:a16="http://schemas.microsoft.com/office/drawing/2014/main" id="{9A36E698-1AB6-F546-B857-C1CBE0DAB26A}"/>
              </a:ext>
            </a:extLst>
          </p:cNvPr>
          <p:cNvSpPr>
            <a:spLocks noGrp="1"/>
          </p:cNvSpPr>
          <p:nvPr>
            <p:ph type="sldNum" sz="quarter" idx="10"/>
          </p:nvPr>
        </p:nvSpPr>
        <p:spPr>
          <a:xfrm>
            <a:off x="9266582" y="6356350"/>
            <a:ext cx="2743200"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CB8F98-32D9-9E4F-BAC9-49610775ED25}"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2179689"/>
      </p:ext>
    </p:extLst>
  </p:cSld>
  <p:clrMapOvr>
    <a:masterClrMapping/>
  </p:clrMapOvr>
  <mc:AlternateContent xmlns:mc="http://schemas.openxmlformats.org/markup-compatibility/2006" xmlns:p14="http://schemas.microsoft.com/office/powerpoint/2010/main">
    <mc:Choice Requires="p14">
      <p:transition spd="slow" p14:dur="30000" advTm="15000"/>
    </mc:Choice>
    <mc:Fallback xmlns="">
      <p:transition spd="slow"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1F26-097D-5D40-945F-6AC2C947EC7F}"/>
              </a:ext>
            </a:extLst>
          </p:cNvPr>
          <p:cNvSpPr>
            <a:spLocks noGrp="1"/>
          </p:cNvSpPr>
          <p:nvPr>
            <p:ph type="title"/>
          </p:nvPr>
        </p:nvSpPr>
        <p:spPr>
          <a:xfrm>
            <a:off x="1679145" y="306117"/>
            <a:ext cx="8833710" cy="577461"/>
          </a:xfrm>
        </p:spPr>
        <p:txBody>
          <a:bodyPr/>
          <a:lstStyle/>
          <a:p>
            <a:r>
              <a:rPr lang="en-US" b="1" dirty="0"/>
              <a:t>Data Verification Checklist</a:t>
            </a:r>
          </a:p>
        </p:txBody>
      </p:sp>
      <p:sp>
        <p:nvSpPr>
          <p:cNvPr id="10" name="Text Placeholder 9">
            <a:extLst>
              <a:ext uri="{FF2B5EF4-FFF2-40B4-BE49-F238E27FC236}">
                <a16:creationId xmlns:a16="http://schemas.microsoft.com/office/drawing/2014/main" id="{323E0495-FC74-4B86-A6DD-D2DFDFAFC0D4}"/>
              </a:ext>
            </a:extLst>
          </p:cNvPr>
          <p:cNvSpPr>
            <a:spLocks noGrp="1"/>
          </p:cNvSpPr>
          <p:nvPr>
            <p:ph type="body" sz="quarter" idx="13"/>
          </p:nvPr>
        </p:nvSpPr>
        <p:spPr>
          <a:xfrm>
            <a:off x="416875" y="1208887"/>
            <a:ext cx="5138402" cy="2586037"/>
          </a:xfrm>
        </p:spPr>
        <p:txBody>
          <a:bodyPr/>
          <a:lstStyle/>
          <a:p>
            <a:r>
              <a:rPr lang="en-US" dirty="0"/>
              <a:t>Use checklist as guide to verify data that you’ve submitted into the CTE Data Portal.</a:t>
            </a:r>
          </a:p>
          <a:p>
            <a:r>
              <a:rPr lang="en-US" dirty="0"/>
              <a:t>It is still district’s responsibility to ensure that data is accurate – ADE/CTE cannot validate district data.</a:t>
            </a:r>
          </a:p>
          <a:p>
            <a:r>
              <a:rPr lang="en-US" dirty="0"/>
              <a:t>Contact CTE with any questions!</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A599BBD6-1633-27B1-6350-990160F9CD1E}"/>
              </a:ext>
            </a:extLst>
          </p:cNvPr>
          <p:cNvPicPr>
            <a:picLocks noChangeAspect="1"/>
          </p:cNvPicPr>
          <p:nvPr/>
        </p:nvPicPr>
        <p:blipFill>
          <a:blip r:embed="rId3"/>
          <a:stretch>
            <a:fillRect/>
          </a:stretch>
        </p:blipFill>
        <p:spPr>
          <a:xfrm>
            <a:off x="5822839" y="1160450"/>
            <a:ext cx="5952286" cy="4537099"/>
          </a:xfrm>
          <a:prstGeom prst="rect">
            <a:avLst/>
          </a:prstGeom>
          <a:ln>
            <a:noFill/>
          </a:ln>
          <a:effectLst>
            <a:outerShdw blurRad="292100" dist="139700" dir="2700000" algn="tl" rotWithShape="0">
              <a:srgbClr val="333333">
                <a:alpha val="65000"/>
              </a:srgbClr>
            </a:outerShdw>
          </a:effectLst>
        </p:spPr>
      </p:pic>
      <p:pic>
        <p:nvPicPr>
          <p:cNvPr id="7" name="Graphic 6" descr="Document outline">
            <a:extLst>
              <a:ext uri="{FF2B5EF4-FFF2-40B4-BE49-F238E27FC236}">
                <a16:creationId xmlns:a16="http://schemas.microsoft.com/office/drawing/2014/main" id="{B273E4C9-541B-6FAE-A66C-E9D21C07FE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144" y="6072052"/>
            <a:ext cx="577461" cy="577461"/>
          </a:xfrm>
          <a:prstGeom prst="rect">
            <a:avLst/>
          </a:prstGeom>
        </p:spPr>
      </p:pic>
      <p:sp>
        <p:nvSpPr>
          <p:cNvPr id="8" name="TextBox 7">
            <a:extLst>
              <a:ext uri="{FF2B5EF4-FFF2-40B4-BE49-F238E27FC236}">
                <a16:creationId xmlns:a16="http://schemas.microsoft.com/office/drawing/2014/main" id="{DBE2F7C7-A01C-D3D4-AA7B-5B5C88A732A1}"/>
              </a:ext>
            </a:extLst>
          </p:cNvPr>
          <p:cNvSpPr txBox="1"/>
          <p:nvPr/>
        </p:nvSpPr>
        <p:spPr>
          <a:xfrm>
            <a:off x="609600" y="6208727"/>
            <a:ext cx="115448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0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Handout</a:t>
            </a:r>
          </a:p>
        </p:txBody>
      </p:sp>
    </p:spTree>
    <p:extLst>
      <p:ext uri="{BB962C8B-B14F-4D97-AF65-F5344CB8AC3E}">
        <p14:creationId xmlns:p14="http://schemas.microsoft.com/office/powerpoint/2010/main" val="1272166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2F09044-5CB9-5E4F-92F9-C26DB851BB42}"/>
              </a:ext>
            </a:extLst>
          </p:cNvPr>
          <p:cNvPicPr>
            <a:picLocks noGrp="1" noChangeAspect="1"/>
          </p:cNvPicPr>
          <p:nvPr>
            <p:ph type="pic" sz="quarter" idx="14"/>
          </p:nvPr>
        </p:nvPicPr>
        <p:blipFill rotWithShape="1">
          <a:blip r:embed="rId2"/>
          <a:srcRect l="2398" r="15841"/>
          <a:stretch/>
        </p:blipFill>
        <p:spPr>
          <a:xfrm>
            <a:off x="0" y="0"/>
            <a:ext cx="5826036" cy="6857999"/>
          </a:xfrm>
        </p:spPr>
      </p:pic>
      <p:sp>
        <p:nvSpPr>
          <p:cNvPr id="3" name="Title 2">
            <a:extLst>
              <a:ext uri="{FF2B5EF4-FFF2-40B4-BE49-F238E27FC236}">
                <a16:creationId xmlns:a16="http://schemas.microsoft.com/office/drawing/2014/main" id="{B9390217-64B3-C646-AEAE-DA4524C6BBD6}"/>
              </a:ext>
            </a:extLst>
          </p:cNvPr>
          <p:cNvSpPr>
            <a:spLocks noGrp="1"/>
          </p:cNvSpPr>
          <p:nvPr>
            <p:ph type="title"/>
          </p:nvPr>
        </p:nvSpPr>
        <p:spPr>
          <a:xfrm>
            <a:off x="6140602" y="450566"/>
            <a:ext cx="5027651" cy="1085853"/>
          </a:xfrm>
        </p:spPr>
        <p:txBody>
          <a:bodyPr/>
          <a:lstStyle/>
          <a:p>
            <a:r>
              <a:rPr lang="en-US" dirty="0"/>
              <a:t>New formula for CTE State Priority grant </a:t>
            </a:r>
            <a:r>
              <a:rPr lang="en-US" b="1" dirty="0"/>
              <a:t>will be applied to FY 2022 enrollment</a:t>
            </a:r>
            <a:r>
              <a:rPr lang="en-US" dirty="0"/>
              <a:t>.</a:t>
            </a:r>
          </a:p>
        </p:txBody>
      </p:sp>
      <p:sp>
        <p:nvSpPr>
          <p:cNvPr id="7" name="Text Placeholder 3">
            <a:extLst>
              <a:ext uri="{FF2B5EF4-FFF2-40B4-BE49-F238E27FC236}">
                <a16:creationId xmlns:a16="http://schemas.microsoft.com/office/drawing/2014/main" id="{B56F603C-A1A4-1A41-8305-BD4E0F6E2001}"/>
              </a:ext>
            </a:extLst>
          </p:cNvPr>
          <p:cNvSpPr>
            <a:spLocks noGrp="1"/>
          </p:cNvSpPr>
          <p:nvPr>
            <p:ph type="body" sz="quarter" idx="12"/>
          </p:nvPr>
        </p:nvSpPr>
        <p:spPr>
          <a:xfrm>
            <a:off x="6140640" y="2915292"/>
            <a:ext cx="5027613" cy="2586037"/>
          </a:xfrm>
        </p:spPr>
        <p:txBody>
          <a:bodyPr/>
          <a:lstStyle/>
          <a:p>
            <a:pPr marL="0" indent="0">
              <a:lnSpc>
                <a:spcPts val="2600"/>
              </a:lnSpc>
              <a:buNone/>
            </a:pPr>
            <a:r>
              <a:rPr lang="en-US" sz="2000" dirty="0"/>
              <a:t>FY 2023 CTE State Priority grant will use new formula for enrollment-based portion of allocation (75%).</a:t>
            </a:r>
          </a:p>
          <a:p>
            <a:pPr marL="0" indent="0">
              <a:lnSpc>
                <a:spcPts val="2600"/>
              </a:lnSpc>
              <a:buNone/>
            </a:pPr>
            <a:r>
              <a:rPr lang="en-US" sz="2000" dirty="0"/>
              <a:t>Determination of related placement-based portion of allocation will remain the same and will be based on 2021 placement survey.</a:t>
            </a:r>
          </a:p>
          <a:p>
            <a:pPr marL="0" indent="0">
              <a:lnSpc>
                <a:spcPts val="2600"/>
              </a:lnSpc>
              <a:buNone/>
            </a:pPr>
            <a:r>
              <a:rPr lang="en-US" sz="2000" dirty="0"/>
              <a:t>It is not recommended to compare your funding to last year’s since the formula has changed. </a:t>
            </a:r>
          </a:p>
        </p:txBody>
      </p:sp>
      <p:pic>
        <p:nvPicPr>
          <p:cNvPr id="9" name="Graphic 8" descr="Document outline">
            <a:extLst>
              <a:ext uri="{FF2B5EF4-FFF2-40B4-BE49-F238E27FC236}">
                <a16:creationId xmlns:a16="http://schemas.microsoft.com/office/drawing/2014/main" id="{051A1EB3-E49C-6247-AE3E-5E7939591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144" y="6072052"/>
            <a:ext cx="577461" cy="577461"/>
          </a:xfrm>
          <a:prstGeom prst="rect">
            <a:avLst/>
          </a:prstGeom>
        </p:spPr>
      </p:pic>
      <p:sp>
        <p:nvSpPr>
          <p:cNvPr id="10" name="TextBox 9">
            <a:extLst>
              <a:ext uri="{FF2B5EF4-FFF2-40B4-BE49-F238E27FC236}">
                <a16:creationId xmlns:a16="http://schemas.microsoft.com/office/drawing/2014/main" id="{B4232E83-A310-0271-AF1A-5A2DF4B59A79}"/>
              </a:ext>
            </a:extLst>
          </p:cNvPr>
          <p:cNvSpPr txBox="1"/>
          <p:nvPr/>
        </p:nvSpPr>
        <p:spPr>
          <a:xfrm>
            <a:off x="609600" y="6208727"/>
            <a:ext cx="115448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000" b="0" i="0" u="none" strike="noStrike" kern="1200" cap="none" spc="0" normalizeH="0" baseline="0" noProof="0" dirty="0">
                <a:ln>
                  <a:solidFill>
                    <a:prstClr val="white">
                      <a:lumMod val="50000"/>
                    </a:prstClr>
                  </a:solidFill>
                </a:ln>
                <a:solidFill>
                  <a:prstClr val="white"/>
                </a:solidFill>
                <a:effectLst/>
                <a:uLnTx/>
                <a:uFillTx/>
                <a:latin typeface="Arial" panose="020B0604020202020204"/>
                <a:ea typeface="+mn-ea"/>
                <a:cs typeface="Calibri Light" panose="020F0302020204030204" pitchFamily="34" charset="0"/>
              </a:rPr>
              <a:t>Handout</a:t>
            </a:r>
          </a:p>
        </p:txBody>
      </p:sp>
      <p:sp>
        <p:nvSpPr>
          <p:cNvPr id="2" name="Speech Bubble: Oval 1">
            <a:extLst>
              <a:ext uri="{FF2B5EF4-FFF2-40B4-BE49-F238E27FC236}">
                <a16:creationId xmlns:a16="http://schemas.microsoft.com/office/drawing/2014/main" id="{2A66BD5B-93C9-7C17-8AB2-5512C30F24D5}"/>
              </a:ext>
            </a:extLst>
          </p:cNvPr>
          <p:cNvSpPr/>
          <p:nvPr/>
        </p:nvSpPr>
        <p:spPr>
          <a:xfrm>
            <a:off x="1968138" y="108856"/>
            <a:ext cx="1706879" cy="1284515"/>
          </a:xfrm>
          <a:prstGeom prst="wedgeEllipseCallout">
            <a:avLst>
              <a:gd name="adj1" fmla="val 20494"/>
              <a:gd name="adj2" fmla="val 91757"/>
            </a:avLst>
          </a:prstGeom>
          <a:solidFill>
            <a:srgbClr val="FCAF18"/>
          </a:solidFill>
          <a:ln>
            <a:solidFill>
              <a:srgbClr val="FCAF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I love equitable funding formulas!</a:t>
            </a:r>
          </a:p>
        </p:txBody>
      </p:sp>
    </p:spTree>
    <p:extLst>
      <p:ext uri="{BB962C8B-B14F-4D97-AF65-F5344CB8AC3E}">
        <p14:creationId xmlns:p14="http://schemas.microsoft.com/office/powerpoint/2010/main" val="91259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A32D-4AE0-433E-A5FE-97DF12B984DB}"/>
              </a:ext>
            </a:extLst>
          </p:cNvPr>
          <p:cNvSpPr>
            <a:spLocks noGrp="1"/>
          </p:cNvSpPr>
          <p:nvPr>
            <p:ph type="title"/>
          </p:nvPr>
        </p:nvSpPr>
        <p:spPr>
          <a:xfrm>
            <a:off x="1679145" y="676517"/>
            <a:ext cx="8833710" cy="1085853"/>
          </a:xfrm>
        </p:spPr>
        <p:txBody>
          <a:bodyPr/>
          <a:lstStyle/>
          <a:p>
            <a:r>
              <a:rPr lang="en-US" b="1" dirty="0"/>
              <a:t>New reports are available in CTE Data Portal for enrollment and funding.</a:t>
            </a:r>
          </a:p>
        </p:txBody>
      </p:sp>
      <p:sp>
        <p:nvSpPr>
          <p:cNvPr id="3" name="Text Placeholder 2">
            <a:extLst>
              <a:ext uri="{FF2B5EF4-FFF2-40B4-BE49-F238E27FC236}">
                <a16:creationId xmlns:a16="http://schemas.microsoft.com/office/drawing/2014/main" id="{30E52D47-571C-4F52-9B0D-12E758B4E1DF}"/>
              </a:ext>
            </a:extLst>
          </p:cNvPr>
          <p:cNvSpPr>
            <a:spLocks noGrp="1"/>
          </p:cNvSpPr>
          <p:nvPr>
            <p:ph type="body" sz="quarter" idx="13"/>
          </p:nvPr>
        </p:nvSpPr>
        <p:spPr>
          <a:xfrm>
            <a:off x="581261" y="2135981"/>
            <a:ext cx="5138402" cy="2586037"/>
          </a:xfrm>
        </p:spPr>
        <p:txBody>
          <a:bodyPr/>
          <a:lstStyle/>
          <a:p>
            <a:pPr marL="0" indent="0">
              <a:buNone/>
            </a:pPr>
            <a:r>
              <a:rPr lang="en-US" b="1" dirty="0">
                <a:solidFill>
                  <a:srgbClr val="BF0B3E"/>
                </a:solidFill>
              </a:rPr>
              <a:t>Enrollment Reports</a:t>
            </a:r>
          </a:p>
          <a:p>
            <a:r>
              <a:rPr lang="en-US" dirty="0"/>
              <a:t>Enrollment Summary</a:t>
            </a:r>
          </a:p>
          <a:p>
            <a:r>
              <a:rPr lang="en-US" dirty="0"/>
              <a:t>Disaggregated Student Enrollment Summary</a:t>
            </a:r>
          </a:p>
          <a:p>
            <a:r>
              <a:rPr lang="en-US" dirty="0">
                <a:highlight>
                  <a:srgbClr val="FFFF00"/>
                </a:highlight>
              </a:rPr>
              <a:t>Enrollment Headcount Report</a:t>
            </a:r>
          </a:p>
          <a:p>
            <a:r>
              <a:rPr lang="en-US" dirty="0">
                <a:highlight>
                  <a:srgbClr val="FFFF00"/>
                </a:highlight>
              </a:rPr>
              <a:t>CTED/School Enrollment Discrepancy Report </a:t>
            </a:r>
            <a:endParaRPr lang="en-US" dirty="0">
              <a:solidFill>
                <a:srgbClr val="FF0000"/>
              </a:solidFill>
              <a:highlight>
                <a:srgbClr val="FFFF00"/>
              </a:highlight>
            </a:endParaRPr>
          </a:p>
        </p:txBody>
      </p:sp>
      <p:sp>
        <p:nvSpPr>
          <p:cNvPr id="4" name="Text Placeholder 3">
            <a:extLst>
              <a:ext uri="{FF2B5EF4-FFF2-40B4-BE49-F238E27FC236}">
                <a16:creationId xmlns:a16="http://schemas.microsoft.com/office/drawing/2014/main" id="{D5DCE236-FA8D-4B01-AF60-9CF1CC138690}"/>
              </a:ext>
            </a:extLst>
          </p:cNvPr>
          <p:cNvSpPr>
            <a:spLocks noGrp="1"/>
          </p:cNvSpPr>
          <p:nvPr>
            <p:ph type="body" sz="quarter" idx="14"/>
          </p:nvPr>
        </p:nvSpPr>
        <p:spPr>
          <a:xfrm>
            <a:off x="6451464" y="2135980"/>
            <a:ext cx="5138402" cy="2586037"/>
          </a:xfrm>
        </p:spPr>
        <p:txBody>
          <a:bodyPr/>
          <a:lstStyle/>
          <a:p>
            <a:pPr marL="0" indent="0">
              <a:buNone/>
            </a:pPr>
            <a:r>
              <a:rPr lang="en-US" b="1" dirty="0">
                <a:solidFill>
                  <a:srgbClr val="BF0B3E"/>
                </a:solidFill>
              </a:rPr>
              <a:t>Funding Reports</a:t>
            </a:r>
          </a:p>
          <a:p>
            <a:r>
              <a:rPr lang="en-US" dirty="0">
                <a:highlight>
                  <a:srgbClr val="FFFF00"/>
                </a:highlight>
              </a:rPr>
              <a:t>District Enrollment Funding</a:t>
            </a:r>
          </a:p>
          <a:p>
            <a:r>
              <a:rPr lang="en-US" dirty="0"/>
              <a:t>Related Placement Funding</a:t>
            </a:r>
          </a:p>
          <a:p>
            <a:r>
              <a:rPr lang="en-US" dirty="0"/>
              <a:t>Funding Summary</a:t>
            </a:r>
          </a:p>
          <a:p>
            <a:r>
              <a:rPr lang="en-US" dirty="0">
                <a:highlight>
                  <a:srgbClr val="FFFF00"/>
                </a:highlight>
              </a:rPr>
              <a:t>Courses Ineligible for Funding</a:t>
            </a:r>
          </a:p>
          <a:p>
            <a:pPr marL="0" indent="0">
              <a:buNone/>
            </a:pPr>
            <a:r>
              <a:rPr lang="en-US" b="1" dirty="0">
                <a:solidFill>
                  <a:srgbClr val="BF0B3E"/>
                </a:solidFill>
              </a:rPr>
              <a:t>Note</a:t>
            </a:r>
          </a:p>
          <a:p>
            <a:pPr marL="0" indent="0">
              <a:buNone/>
            </a:pPr>
            <a:r>
              <a:rPr lang="en-US" dirty="0"/>
              <a:t>VOCI 51/52 have been discontinued.</a:t>
            </a:r>
          </a:p>
        </p:txBody>
      </p:sp>
      <p:sp>
        <p:nvSpPr>
          <p:cNvPr id="5" name="TextBox 4">
            <a:extLst>
              <a:ext uri="{FF2B5EF4-FFF2-40B4-BE49-F238E27FC236}">
                <a16:creationId xmlns:a16="http://schemas.microsoft.com/office/drawing/2014/main" id="{B92C928B-698C-17A1-6D94-1C1DFEC54C33}"/>
              </a:ext>
            </a:extLst>
          </p:cNvPr>
          <p:cNvSpPr txBox="1"/>
          <p:nvPr/>
        </p:nvSpPr>
        <p:spPr>
          <a:xfrm>
            <a:off x="1036320" y="6181483"/>
            <a:ext cx="33201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000" b="0" i="0" u="none" strike="noStrike" kern="1200" cap="none" spc="0" normalizeH="0" baseline="0" noProof="0" dirty="0">
                <a:ln>
                  <a:noFill/>
                </a:ln>
                <a:solidFill>
                  <a:srgbClr val="5A5D5C"/>
                </a:solidFill>
                <a:effectLst/>
                <a:highlight>
                  <a:srgbClr val="FFFF00"/>
                </a:highlight>
                <a:uLnTx/>
                <a:uFillTx/>
                <a:latin typeface="Arial" panose="020B0604020202020204"/>
                <a:ea typeface="+mn-ea"/>
                <a:cs typeface="Calibri Light" panose="020F0302020204030204" pitchFamily="34" charset="0"/>
              </a:rPr>
              <a:t>New reports are highlighted</a:t>
            </a:r>
          </a:p>
        </p:txBody>
      </p:sp>
    </p:spTree>
    <p:extLst>
      <p:ext uri="{BB962C8B-B14F-4D97-AF65-F5344CB8AC3E}">
        <p14:creationId xmlns:p14="http://schemas.microsoft.com/office/powerpoint/2010/main" val="345826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1F26-097D-5D40-945F-6AC2C947EC7F}"/>
              </a:ext>
            </a:extLst>
          </p:cNvPr>
          <p:cNvSpPr>
            <a:spLocks noGrp="1"/>
          </p:cNvSpPr>
          <p:nvPr>
            <p:ph type="title"/>
          </p:nvPr>
        </p:nvSpPr>
        <p:spPr>
          <a:xfrm>
            <a:off x="1679145" y="306117"/>
            <a:ext cx="8833710" cy="577461"/>
          </a:xfrm>
        </p:spPr>
        <p:txBody>
          <a:bodyPr/>
          <a:lstStyle/>
          <a:p>
            <a:r>
              <a:rPr lang="en-US" b="1" dirty="0"/>
              <a:t>Enrollment Headcount Report</a:t>
            </a:r>
          </a:p>
        </p:txBody>
      </p:sp>
      <p:sp>
        <p:nvSpPr>
          <p:cNvPr id="10" name="Text Placeholder 9">
            <a:extLst>
              <a:ext uri="{FF2B5EF4-FFF2-40B4-BE49-F238E27FC236}">
                <a16:creationId xmlns:a16="http://schemas.microsoft.com/office/drawing/2014/main" id="{323E0495-FC74-4B86-A6DD-D2DFDFAFC0D4}"/>
              </a:ext>
            </a:extLst>
          </p:cNvPr>
          <p:cNvSpPr>
            <a:spLocks noGrp="1"/>
          </p:cNvSpPr>
          <p:nvPr>
            <p:ph type="body" sz="quarter" idx="13"/>
          </p:nvPr>
        </p:nvSpPr>
        <p:spPr>
          <a:xfrm>
            <a:off x="416875" y="1208887"/>
            <a:ext cx="5138402" cy="2586037"/>
          </a:xfrm>
        </p:spPr>
        <p:txBody>
          <a:bodyPr/>
          <a:lstStyle/>
          <a:p>
            <a:r>
              <a:rPr lang="en-US" sz="2750" dirty="0"/>
              <a:t>Report shows the total student headcount for each course in your district, broken down by where the course is taught.</a:t>
            </a:r>
          </a:p>
          <a:p>
            <a:r>
              <a:rPr lang="en-US" sz="2750" dirty="0"/>
              <a:t>Report includes ALL courses, including those that are ineligible for funding.</a:t>
            </a:r>
          </a:p>
          <a:p>
            <a:r>
              <a:rPr lang="en-US" sz="2750" b="1" dirty="0"/>
              <a:t>Nothing in this report affects your district’s funding </a:t>
            </a:r>
            <a:r>
              <a:rPr lang="en-US" sz="2750" dirty="0"/>
              <a:t>and it is dependent on enrollment reported in the CTE Data Portal.</a:t>
            </a:r>
          </a:p>
        </p:txBody>
      </p:sp>
      <p:pic>
        <p:nvPicPr>
          <p:cNvPr id="4" name="Picture 3">
            <a:extLst>
              <a:ext uri="{FF2B5EF4-FFF2-40B4-BE49-F238E27FC236}">
                <a16:creationId xmlns:a16="http://schemas.microsoft.com/office/drawing/2014/main" id="{3CE86F1D-193D-4BA0-8213-E64929931ACC}"/>
              </a:ext>
            </a:extLst>
          </p:cNvPr>
          <p:cNvPicPr>
            <a:picLocks noChangeAspect="1"/>
          </p:cNvPicPr>
          <p:nvPr/>
        </p:nvPicPr>
        <p:blipFill>
          <a:blip r:embed="rId3"/>
          <a:stretch>
            <a:fillRect/>
          </a:stretch>
        </p:blipFill>
        <p:spPr>
          <a:xfrm>
            <a:off x="5915053" y="1327778"/>
            <a:ext cx="5769625" cy="4934292"/>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39E5C4E5-ED0D-F789-FF17-AEDE1EC6221C}"/>
              </a:ext>
            </a:extLst>
          </p:cNvPr>
          <p:cNvSpPr/>
          <p:nvPr/>
        </p:nvSpPr>
        <p:spPr>
          <a:xfrm>
            <a:off x="7615237" y="2908696"/>
            <a:ext cx="1484313" cy="928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6" name="Rectangle 5">
            <a:extLst>
              <a:ext uri="{FF2B5EF4-FFF2-40B4-BE49-F238E27FC236}">
                <a16:creationId xmlns:a16="http://schemas.microsoft.com/office/drawing/2014/main" id="{B404AECF-7C23-BF92-F9CD-C2209DC2AE0F}"/>
              </a:ext>
            </a:extLst>
          </p:cNvPr>
          <p:cNvSpPr/>
          <p:nvPr/>
        </p:nvSpPr>
        <p:spPr>
          <a:xfrm>
            <a:off x="7615237" y="3014661"/>
            <a:ext cx="379414" cy="928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7" name="Rectangle 6">
            <a:extLst>
              <a:ext uri="{FF2B5EF4-FFF2-40B4-BE49-F238E27FC236}">
                <a16:creationId xmlns:a16="http://schemas.microsoft.com/office/drawing/2014/main" id="{48BBBAC1-ACA1-C483-F2D2-09849E8F2E95}"/>
              </a:ext>
            </a:extLst>
          </p:cNvPr>
          <p:cNvSpPr/>
          <p:nvPr/>
        </p:nvSpPr>
        <p:spPr>
          <a:xfrm>
            <a:off x="8826136" y="5842396"/>
            <a:ext cx="586946" cy="2178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8" name="Rectangle 7">
            <a:extLst>
              <a:ext uri="{FF2B5EF4-FFF2-40B4-BE49-F238E27FC236}">
                <a16:creationId xmlns:a16="http://schemas.microsoft.com/office/drawing/2014/main" id="{71B64529-E39F-775A-C8E0-4AD92A927680}"/>
              </a:ext>
            </a:extLst>
          </p:cNvPr>
          <p:cNvSpPr/>
          <p:nvPr/>
        </p:nvSpPr>
        <p:spPr>
          <a:xfrm>
            <a:off x="8826136" y="6121003"/>
            <a:ext cx="586946" cy="1083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9" name="Rectangle 8">
            <a:extLst>
              <a:ext uri="{FF2B5EF4-FFF2-40B4-BE49-F238E27FC236}">
                <a16:creationId xmlns:a16="http://schemas.microsoft.com/office/drawing/2014/main" id="{3180F31C-8887-491B-59DC-E4C36C153B85}"/>
              </a:ext>
            </a:extLst>
          </p:cNvPr>
          <p:cNvSpPr/>
          <p:nvPr/>
        </p:nvSpPr>
        <p:spPr>
          <a:xfrm>
            <a:off x="8826136" y="4766071"/>
            <a:ext cx="586946" cy="3329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1658010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1F26-097D-5D40-945F-6AC2C947EC7F}"/>
              </a:ext>
            </a:extLst>
          </p:cNvPr>
          <p:cNvSpPr>
            <a:spLocks noGrp="1"/>
          </p:cNvSpPr>
          <p:nvPr>
            <p:ph type="title"/>
          </p:nvPr>
        </p:nvSpPr>
        <p:spPr>
          <a:xfrm>
            <a:off x="791626" y="336940"/>
            <a:ext cx="10608747" cy="577461"/>
          </a:xfrm>
        </p:spPr>
        <p:txBody>
          <a:bodyPr/>
          <a:lstStyle/>
          <a:p>
            <a:r>
              <a:rPr lang="en-US" b="1" dirty="0"/>
              <a:t>CTED/School Enrollment Discrepancy Report</a:t>
            </a:r>
          </a:p>
        </p:txBody>
      </p:sp>
      <p:pic>
        <p:nvPicPr>
          <p:cNvPr id="4" name="Picture 3">
            <a:extLst>
              <a:ext uri="{FF2B5EF4-FFF2-40B4-BE49-F238E27FC236}">
                <a16:creationId xmlns:a16="http://schemas.microsoft.com/office/drawing/2014/main" id="{06174EB0-E665-44A2-A729-DA125C9D1BD2}"/>
              </a:ext>
            </a:extLst>
          </p:cNvPr>
          <p:cNvPicPr>
            <a:picLocks noChangeAspect="1"/>
          </p:cNvPicPr>
          <p:nvPr/>
        </p:nvPicPr>
        <p:blipFill>
          <a:blip r:embed="rId3"/>
          <a:stretch>
            <a:fillRect/>
          </a:stretch>
        </p:blipFill>
        <p:spPr>
          <a:xfrm>
            <a:off x="203964" y="1074075"/>
            <a:ext cx="11784070" cy="3086531"/>
          </a:xfrm>
          <a:prstGeom prst="rect">
            <a:avLst/>
          </a:prstGeom>
          <a:ln>
            <a:noFill/>
          </a:ln>
          <a:effectLst>
            <a:outerShdw blurRad="292100" dist="139700" dir="2700000" algn="tl" rotWithShape="0">
              <a:srgbClr val="333333">
                <a:alpha val="65000"/>
              </a:srgbClr>
            </a:outerShdw>
          </a:effectLst>
        </p:spPr>
      </p:pic>
      <p:sp>
        <p:nvSpPr>
          <p:cNvPr id="7" name="Text Placeholder 9">
            <a:extLst>
              <a:ext uri="{FF2B5EF4-FFF2-40B4-BE49-F238E27FC236}">
                <a16:creationId xmlns:a16="http://schemas.microsoft.com/office/drawing/2014/main" id="{15CDA9FB-17A7-4DEB-90B8-1C7DD7FBA6A8}"/>
              </a:ext>
            </a:extLst>
          </p:cNvPr>
          <p:cNvSpPr txBox="1">
            <a:spLocks/>
          </p:cNvSpPr>
          <p:nvPr/>
        </p:nvSpPr>
        <p:spPr>
          <a:xfrm>
            <a:off x="640936" y="4549740"/>
            <a:ext cx="10979136" cy="1644574"/>
          </a:xfrm>
          <a:prstGeom prst="rect">
            <a:avLst/>
          </a:prstGeom>
        </p:spPr>
        <p:txBody>
          <a:bodyPr/>
          <a:lstStyle>
            <a:lvl1pPr marL="228600" indent="-228600" algn="l" defTabSz="914400" rtl="0" eaLnBrk="1" latinLnBrk="0" hangingPunct="1">
              <a:lnSpc>
                <a:spcPct val="90000"/>
              </a:lnSpc>
              <a:spcBef>
                <a:spcPts val="1000"/>
              </a:spcBef>
              <a:buClr>
                <a:srgbClr val="232B64"/>
              </a:buClr>
              <a:buSzPct val="80000"/>
              <a:buFont typeface="Arial" panose="020B0604020202020204" pitchFamily="34" charset="0"/>
              <a:buChar char="•"/>
              <a:defRPr sz="2800" b="0" i="0" kern="1200">
                <a:solidFill>
                  <a:schemeClr val="bg2">
                    <a:lumMod val="10000"/>
                  </a:schemeClr>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232B64"/>
              </a:buClr>
              <a:buSzPct val="80000"/>
              <a:buFont typeface="Arial" panose="020B0604020202020204" pitchFamily="34" charset="0"/>
              <a:buChar char="•"/>
              <a:defRPr sz="2400" b="0" i="0" kern="1200">
                <a:solidFill>
                  <a:schemeClr val="bg2">
                    <a:lumMod val="10000"/>
                  </a:schemeClr>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232B64"/>
              </a:buClr>
              <a:buSzPct val="80000"/>
              <a:buFont typeface="Arial" panose="020B0604020202020204" pitchFamily="34" charset="0"/>
              <a:buChar char="•"/>
              <a:defRPr sz="2400" b="0" i="0" kern="1200">
                <a:solidFill>
                  <a:schemeClr val="bg2">
                    <a:lumMod val="10000"/>
                  </a:schemeClr>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53C10C"/>
              </a:buClr>
              <a:buSzPct val="80000"/>
              <a:buFont typeface="Arial" panose="020B0604020202020204" pitchFamily="34" charset="0"/>
              <a:buChar char="•"/>
              <a:defRPr sz="1800" kern="120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4pPr>
            <a:lvl5pPr marL="2057400" indent="-228600" algn="l" defTabSz="914400" rtl="0" eaLnBrk="1" latinLnBrk="0" hangingPunct="1">
              <a:lnSpc>
                <a:spcPct val="90000"/>
              </a:lnSpc>
              <a:spcBef>
                <a:spcPts val="500"/>
              </a:spcBef>
              <a:buClr>
                <a:srgbClr val="53C10C"/>
              </a:buClr>
              <a:buSzPct val="80000"/>
              <a:buFont typeface="Arial" panose="020B0604020202020204" pitchFamily="34" charset="0"/>
              <a:buChar char="•"/>
              <a:defRPr sz="1800" kern="120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32B64"/>
              </a:buClr>
              <a:buSzPct val="80000"/>
              <a:buFont typeface="Arial" panose="020B0604020202020204" pitchFamily="34" charset="0"/>
              <a:buNone/>
              <a:tabLst/>
              <a:defRPr/>
            </a:pPr>
            <a:r>
              <a:rPr kumimoji="0" lang="en-US" sz="24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Open Sans" panose="020B0606030504020204" pitchFamily="34" charset="0"/>
                <a:cs typeface="Arial" panose="020B0604020202020204" pitchFamily="34" charset="0"/>
              </a:rPr>
              <a:t>Districts – </a:t>
            </a:r>
            <a:r>
              <a:rPr kumimoji="0" lang="en-US" sz="24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Open Sans" panose="020B0606030504020204" pitchFamily="34" charset="0"/>
                <a:cs typeface="Arial" panose="020B0604020202020204" pitchFamily="34" charset="0"/>
              </a:rPr>
              <a:t>All articulated enrollment where course is taught at a CTED.</a:t>
            </a:r>
          </a:p>
          <a:p>
            <a:pPr marL="0" marR="0" lvl="0" indent="0" algn="l" defTabSz="914400" rtl="0" eaLnBrk="1" fontAlgn="auto" latinLnBrk="0" hangingPunct="1">
              <a:lnSpc>
                <a:spcPct val="90000"/>
              </a:lnSpc>
              <a:spcBef>
                <a:spcPts val="1000"/>
              </a:spcBef>
              <a:spcAft>
                <a:spcPts val="0"/>
              </a:spcAft>
              <a:buClr>
                <a:srgbClr val="232B64"/>
              </a:buClr>
              <a:buSzPct val="80000"/>
              <a:buFont typeface="Arial" panose="020B0604020202020204" pitchFamily="34" charset="0"/>
              <a:buNone/>
              <a:tabLst/>
              <a:defRPr/>
            </a:pPr>
            <a:r>
              <a:rPr kumimoji="0" lang="en-US" sz="24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Open Sans" panose="020B0606030504020204" pitchFamily="34" charset="0"/>
                <a:cs typeface="Arial" panose="020B0604020202020204" pitchFamily="34" charset="0"/>
              </a:rPr>
              <a:t>CTED </a:t>
            </a:r>
            <a:r>
              <a:rPr kumimoji="0" lang="en-US" sz="24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Open Sans" panose="020B0606030504020204" pitchFamily="34" charset="0"/>
                <a:cs typeface="Arial" panose="020B0604020202020204" pitchFamily="34" charset="0"/>
              </a:rPr>
              <a:t>– All enrollment where student type is 1 and student’s School of Residence is provided.</a:t>
            </a:r>
          </a:p>
          <a:p>
            <a:pPr marL="0" marR="0" lvl="0" indent="0" algn="l" defTabSz="914400" rtl="0" eaLnBrk="1" fontAlgn="auto" latinLnBrk="0" hangingPunct="1">
              <a:lnSpc>
                <a:spcPct val="90000"/>
              </a:lnSpc>
              <a:spcBef>
                <a:spcPts val="1000"/>
              </a:spcBef>
              <a:spcAft>
                <a:spcPts val="0"/>
              </a:spcAft>
              <a:buClr>
                <a:srgbClr val="232B64"/>
              </a:buClr>
              <a:buSzPct val="80000"/>
              <a:buFont typeface="Arial" panose="020B0604020202020204" pitchFamily="34" charset="0"/>
              <a:buNone/>
              <a:tabLst/>
              <a:defRPr/>
            </a:pPr>
            <a:r>
              <a:rPr kumimoji="0" lang="en-US" sz="24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Open Sans" panose="020B0606030504020204" pitchFamily="34" charset="0"/>
                <a:cs typeface="Arial" panose="020B0604020202020204" pitchFamily="34" charset="0"/>
              </a:rPr>
              <a:t>SOR CTDS on CTED enrollment must match District’s CTDS to find the match.</a:t>
            </a:r>
          </a:p>
        </p:txBody>
      </p:sp>
      <p:pic>
        <p:nvPicPr>
          <p:cNvPr id="5" name="Graphic 4" descr="Document outline">
            <a:extLst>
              <a:ext uri="{FF2B5EF4-FFF2-40B4-BE49-F238E27FC236}">
                <a16:creationId xmlns:a16="http://schemas.microsoft.com/office/drawing/2014/main" id="{DCEE6540-9796-7AFF-AE20-162AA96EF6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144" y="6072052"/>
            <a:ext cx="577461" cy="577461"/>
          </a:xfrm>
          <a:prstGeom prst="rect">
            <a:avLst/>
          </a:prstGeom>
        </p:spPr>
      </p:pic>
      <p:sp>
        <p:nvSpPr>
          <p:cNvPr id="6" name="TextBox 5">
            <a:extLst>
              <a:ext uri="{FF2B5EF4-FFF2-40B4-BE49-F238E27FC236}">
                <a16:creationId xmlns:a16="http://schemas.microsoft.com/office/drawing/2014/main" id="{2105680F-EFB8-D8EA-253C-19BCBB7596A6}"/>
              </a:ext>
            </a:extLst>
          </p:cNvPr>
          <p:cNvSpPr txBox="1"/>
          <p:nvPr/>
        </p:nvSpPr>
        <p:spPr>
          <a:xfrm>
            <a:off x="609600" y="6208727"/>
            <a:ext cx="115448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0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Handout</a:t>
            </a:r>
          </a:p>
        </p:txBody>
      </p:sp>
    </p:spTree>
    <p:extLst>
      <p:ext uri="{BB962C8B-B14F-4D97-AF65-F5344CB8AC3E}">
        <p14:creationId xmlns:p14="http://schemas.microsoft.com/office/powerpoint/2010/main" val="2505108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1F26-097D-5D40-945F-6AC2C947EC7F}"/>
              </a:ext>
            </a:extLst>
          </p:cNvPr>
          <p:cNvSpPr>
            <a:spLocks noGrp="1"/>
          </p:cNvSpPr>
          <p:nvPr>
            <p:ph type="title"/>
          </p:nvPr>
        </p:nvSpPr>
        <p:spPr>
          <a:xfrm>
            <a:off x="1679145" y="306117"/>
            <a:ext cx="8833710" cy="577461"/>
          </a:xfrm>
        </p:spPr>
        <p:txBody>
          <a:bodyPr/>
          <a:lstStyle/>
          <a:p>
            <a:r>
              <a:rPr lang="en-US" b="1" dirty="0"/>
              <a:t>District Enrollment Funding Report</a:t>
            </a:r>
          </a:p>
        </p:txBody>
      </p:sp>
      <p:pic>
        <p:nvPicPr>
          <p:cNvPr id="6" name="Picture 5">
            <a:extLst>
              <a:ext uri="{FF2B5EF4-FFF2-40B4-BE49-F238E27FC236}">
                <a16:creationId xmlns:a16="http://schemas.microsoft.com/office/drawing/2014/main" id="{9BA62E24-490C-43D4-AC6D-35254134DE26}"/>
              </a:ext>
            </a:extLst>
          </p:cNvPr>
          <p:cNvPicPr>
            <a:picLocks noChangeAspect="1"/>
          </p:cNvPicPr>
          <p:nvPr/>
        </p:nvPicPr>
        <p:blipFill>
          <a:blip r:embed="rId3"/>
          <a:stretch>
            <a:fillRect/>
          </a:stretch>
        </p:blipFill>
        <p:spPr>
          <a:xfrm>
            <a:off x="5925720" y="1208887"/>
            <a:ext cx="5777485" cy="4440225"/>
          </a:xfrm>
          <a:prstGeom prst="rect">
            <a:avLst/>
          </a:prstGeom>
          <a:ln>
            <a:noFill/>
          </a:ln>
          <a:effectLst>
            <a:outerShdw blurRad="292100" dist="139700" dir="2700000" algn="tl" rotWithShape="0">
              <a:srgbClr val="333333">
                <a:alpha val="65000"/>
              </a:srgbClr>
            </a:outerShdw>
          </a:effectLst>
        </p:spPr>
      </p:pic>
      <p:sp>
        <p:nvSpPr>
          <p:cNvPr id="10" name="Text Placeholder 9">
            <a:extLst>
              <a:ext uri="{FF2B5EF4-FFF2-40B4-BE49-F238E27FC236}">
                <a16:creationId xmlns:a16="http://schemas.microsoft.com/office/drawing/2014/main" id="{323E0495-FC74-4B86-A6DD-D2DFDFAFC0D4}"/>
              </a:ext>
            </a:extLst>
          </p:cNvPr>
          <p:cNvSpPr>
            <a:spLocks noGrp="1"/>
          </p:cNvSpPr>
          <p:nvPr>
            <p:ph type="body" sz="quarter" idx="13"/>
          </p:nvPr>
        </p:nvSpPr>
        <p:spPr>
          <a:xfrm>
            <a:off x="416875" y="1208887"/>
            <a:ext cx="5138402" cy="2586037"/>
          </a:xfrm>
        </p:spPr>
        <p:txBody>
          <a:bodyPr/>
          <a:lstStyle/>
          <a:p>
            <a:r>
              <a:rPr lang="en-US" dirty="0"/>
              <a:t>Report shows total student count for each eligible course for your entire district.</a:t>
            </a:r>
          </a:p>
          <a:p>
            <a:r>
              <a:rPr lang="en-US" dirty="0"/>
              <a:t>Eligible headcount is multiplied by the program’s weight to determine “Eligible weighted count”. </a:t>
            </a:r>
          </a:p>
          <a:p>
            <a:r>
              <a:rPr lang="en-US" dirty="0"/>
              <a:t>Each course’s proportion of the eligible weighted count for the state determines the proportion of funding generated by the course.</a:t>
            </a:r>
          </a:p>
          <a:p>
            <a:pPr marL="0" indent="0">
              <a:buNone/>
            </a:pPr>
            <a:endParaRPr lang="en-US" dirty="0"/>
          </a:p>
          <a:p>
            <a:pPr marL="0" indent="0">
              <a:buNone/>
            </a:pPr>
            <a:endParaRPr lang="en-US" dirty="0"/>
          </a:p>
        </p:txBody>
      </p:sp>
      <p:sp>
        <p:nvSpPr>
          <p:cNvPr id="5" name="Rectangle 4">
            <a:extLst>
              <a:ext uri="{FF2B5EF4-FFF2-40B4-BE49-F238E27FC236}">
                <a16:creationId xmlns:a16="http://schemas.microsoft.com/office/drawing/2014/main" id="{78912EEA-9519-E87B-E931-8F24995DF839}"/>
              </a:ext>
            </a:extLst>
          </p:cNvPr>
          <p:cNvSpPr/>
          <p:nvPr/>
        </p:nvSpPr>
        <p:spPr>
          <a:xfrm>
            <a:off x="7410721" y="1998271"/>
            <a:ext cx="586946" cy="1353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7" name="Rectangle 6">
            <a:extLst>
              <a:ext uri="{FF2B5EF4-FFF2-40B4-BE49-F238E27FC236}">
                <a16:creationId xmlns:a16="http://schemas.microsoft.com/office/drawing/2014/main" id="{2C8227EA-E77B-C799-A002-D0BB18DABF0C}"/>
              </a:ext>
            </a:extLst>
          </p:cNvPr>
          <p:cNvSpPr/>
          <p:nvPr/>
        </p:nvSpPr>
        <p:spPr>
          <a:xfrm>
            <a:off x="7410720" y="2114952"/>
            <a:ext cx="1607073" cy="1353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638410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1F26-097D-5D40-945F-6AC2C947EC7F}"/>
              </a:ext>
            </a:extLst>
          </p:cNvPr>
          <p:cNvSpPr>
            <a:spLocks noGrp="1"/>
          </p:cNvSpPr>
          <p:nvPr>
            <p:ph type="title"/>
          </p:nvPr>
        </p:nvSpPr>
        <p:spPr>
          <a:xfrm>
            <a:off x="1679145" y="306117"/>
            <a:ext cx="8833710" cy="577461"/>
          </a:xfrm>
        </p:spPr>
        <p:txBody>
          <a:bodyPr/>
          <a:lstStyle/>
          <a:p>
            <a:r>
              <a:rPr lang="en-US" b="1" dirty="0"/>
              <a:t>Courses Ineligible for Funding Report</a:t>
            </a:r>
          </a:p>
        </p:txBody>
      </p:sp>
      <p:sp>
        <p:nvSpPr>
          <p:cNvPr id="10" name="Text Placeholder 9">
            <a:extLst>
              <a:ext uri="{FF2B5EF4-FFF2-40B4-BE49-F238E27FC236}">
                <a16:creationId xmlns:a16="http://schemas.microsoft.com/office/drawing/2014/main" id="{323E0495-FC74-4B86-A6DD-D2DFDFAFC0D4}"/>
              </a:ext>
            </a:extLst>
          </p:cNvPr>
          <p:cNvSpPr>
            <a:spLocks noGrp="1"/>
          </p:cNvSpPr>
          <p:nvPr>
            <p:ph type="body" sz="quarter" idx="13"/>
          </p:nvPr>
        </p:nvSpPr>
        <p:spPr>
          <a:xfrm>
            <a:off x="416875" y="1208887"/>
            <a:ext cx="5138402" cy="2586037"/>
          </a:xfrm>
        </p:spPr>
        <p:txBody>
          <a:bodyPr/>
          <a:lstStyle/>
          <a:p>
            <a:r>
              <a:rPr lang="en-US" sz="2400" dirty="0"/>
              <a:t>Report shows class information for each class that is not eligible for funding.</a:t>
            </a:r>
          </a:p>
          <a:p>
            <a:r>
              <a:rPr lang="en-US" sz="2400" dirty="0"/>
              <a:t>Report does </a:t>
            </a:r>
            <a:r>
              <a:rPr lang="en-US" sz="2400" b="1" dirty="0"/>
              <a:t>not</a:t>
            </a:r>
            <a:r>
              <a:rPr lang="en-US" sz="2400" dirty="0"/>
              <a:t> include a “lost” dollar amount.</a:t>
            </a:r>
          </a:p>
          <a:p>
            <a:r>
              <a:rPr lang="en-US" sz="2400" dirty="0"/>
              <a:t>Reasons a class may be ineligible:</a:t>
            </a:r>
          </a:p>
          <a:p>
            <a:pPr lvl="1"/>
            <a:r>
              <a:rPr lang="en-US" sz="2000" dirty="0"/>
              <a:t>Teacher improperly certified</a:t>
            </a:r>
          </a:p>
          <a:p>
            <a:pPr lvl="1"/>
            <a:r>
              <a:rPr lang="en-US" sz="2000" dirty="0"/>
              <a:t>No concentrators within 4 years of program inception</a:t>
            </a:r>
          </a:p>
          <a:p>
            <a:pPr lvl="1"/>
            <a:r>
              <a:rPr lang="en-US" sz="2000" dirty="0"/>
              <a:t>No placements within 4 years of program inception</a:t>
            </a:r>
          </a:p>
          <a:p>
            <a:r>
              <a:rPr lang="en-US" sz="2400" dirty="0"/>
              <a:t>Submit exemption requests when appropriate by August 19, 2022.</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545BC6BD-B3D9-44CD-71E8-34E3D39933CC}"/>
              </a:ext>
            </a:extLst>
          </p:cNvPr>
          <p:cNvPicPr>
            <a:picLocks noChangeAspect="1"/>
          </p:cNvPicPr>
          <p:nvPr/>
        </p:nvPicPr>
        <p:blipFill>
          <a:blip r:embed="rId3"/>
          <a:stretch>
            <a:fillRect/>
          </a:stretch>
        </p:blipFill>
        <p:spPr>
          <a:xfrm>
            <a:off x="5813844" y="1428204"/>
            <a:ext cx="5961281" cy="4693922"/>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66652CA6-443A-D245-D818-504D69E12937}"/>
              </a:ext>
            </a:extLst>
          </p:cNvPr>
          <p:cNvSpPr/>
          <p:nvPr/>
        </p:nvSpPr>
        <p:spPr>
          <a:xfrm>
            <a:off x="6672263" y="3174206"/>
            <a:ext cx="1002506" cy="928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8" name="Rectangle 7">
            <a:extLst>
              <a:ext uri="{FF2B5EF4-FFF2-40B4-BE49-F238E27FC236}">
                <a16:creationId xmlns:a16="http://schemas.microsoft.com/office/drawing/2014/main" id="{C5A47785-96E1-A02A-4F41-F330B625C45E}"/>
              </a:ext>
            </a:extLst>
          </p:cNvPr>
          <p:cNvSpPr/>
          <p:nvPr/>
        </p:nvSpPr>
        <p:spPr>
          <a:xfrm>
            <a:off x="6672263" y="3280171"/>
            <a:ext cx="776287" cy="928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9" name="Rectangle 8">
            <a:extLst>
              <a:ext uri="{FF2B5EF4-FFF2-40B4-BE49-F238E27FC236}">
                <a16:creationId xmlns:a16="http://schemas.microsoft.com/office/drawing/2014/main" id="{0BC0B247-34A3-1FFE-A31E-4C22AE27EA8D}"/>
              </a:ext>
            </a:extLst>
          </p:cNvPr>
          <p:cNvSpPr/>
          <p:nvPr/>
        </p:nvSpPr>
        <p:spPr>
          <a:xfrm>
            <a:off x="6672263" y="3081337"/>
            <a:ext cx="469106" cy="928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3" name="Speech Bubble: Rectangle with Corners Rounded 2">
            <a:extLst>
              <a:ext uri="{FF2B5EF4-FFF2-40B4-BE49-F238E27FC236}">
                <a16:creationId xmlns:a16="http://schemas.microsoft.com/office/drawing/2014/main" id="{8CD60E44-612F-B129-FBAC-EE7C8CB1443E}"/>
              </a:ext>
            </a:extLst>
          </p:cNvPr>
          <p:cNvSpPr/>
          <p:nvPr/>
        </p:nvSpPr>
        <p:spPr>
          <a:xfrm>
            <a:off x="5279010" y="5533534"/>
            <a:ext cx="1862359" cy="1018349"/>
          </a:xfrm>
          <a:prstGeom prst="wedgeRoundRectCallout">
            <a:avLst>
              <a:gd name="adj1" fmla="val -61327"/>
              <a:gd name="adj2" fmla="val -50000"/>
              <a:gd name="adj3" fmla="val 16667"/>
            </a:avLst>
          </a:prstGeom>
          <a:solidFill>
            <a:srgbClr val="BF0B3E"/>
          </a:solidFill>
          <a:ln w="28575">
            <a:solidFill>
              <a:srgbClr val="FCAF1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Extended past normal deadline for this year only</a:t>
            </a:r>
          </a:p>
        </p:txBody>
      </p:sp>
    </p:spTree>
    <p:extLst>
      <p:ext uri="{BB962C8B-B14F-4D97-AF65-F5344CB8AC3E}">
        <p14:creationId xmlns:p14="http://schemas.microsoft.com/office/powerpoint/2010/main" val="6797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1F26-097D-5D40-945F-6AC2C947EC7F}"/>
              </a:ext>
            </a:extLst>
          </p:cNvPr>
          <p:cNvSpPr>
            <a:spLocks noGrp="1"/>
          </p:cNvSpPr>
          <p:nvPr>
            <p:ph type="title"/>
          </p:nvPr>
        </p:nvSpPr>
        <p:spPr>
          <a:xfrm>
            <a:off x="1679145" y="306117"/>
            <a:ext cx="8833710" cy="577461"/>
          </a:xfrm>
        </p:spPr>
        <p:txBody>
          <a:bodyPr/>
          <a:lstStyle/>
          <a:p>
            <a:r>
              <a:rPr lang="en-US" b="1" dirty="0"/>
              <a:t>Related Placements</a:t>
            </a:r>
          </a:p>
        </p:txBody>
      </p:sp>
      <p:sp>
        <p:nvSpPr>
          <p:cNvPr id="10" name="Text Placeholder 9">
            <a:extLst>
              <a:ext uri="{FF2B5EF4-FFF2-40B4-BE49-F238E27FC236}">
                <a16:creationId xmlns:a16="http://schemas.microsoft.com/office/drawing/2014/main" id="{323E0495-FC74-4B86-A6DD-D2DFDFAFC0D4}"/>
              </a:ext>
            </a:extLst>
          </p:cNvPr>
          <p:cNvSpPr>
            <a:spLocks noGrp="1"/>
          </p:cNvSpPr>
          <p:nvPr>
            <p:ph type="body" sz="quarter" idx="13"/>
          </p:nvPr>
        </p:nvSpPr>
        <p:spPr>
          <a:xfrm>
            <a:off x="512669" y="908099"/>
            <a:ext cx="5774919" cy="2586037"/>
          </a:xfrm>
        </p:spPr>
        <p:txBody>
          <a:bodyPr/>
          <a:lstStyle/>
          <a:p>
            <a:r>
              <a:rPr lang="en-US" sz="2400" dirty="0"/>
              <a:t>Placements must be aligned to the </a:t>
            </a:r>
            <a:r>
              <a:rPr lang="en-US" sz="2400" b="1" dirty="0"/>
              <a:t>technical skills</a:t>
            </a:r>
            <a:r>
              <a:rPr lang="en-US" sz="2400" b="1" i="1" dirty="0"/>
              <a:t> </a:t>
            </a:r>
            <a:r>
              <a:rPr lang="en-US" sz="2400" dirty="0"/>
              <a:t>of the student’s CTE program to be considered “related”.</a:t>
            </a:r>
          </a:p>
          <a:p>
            <a:r>
              <a:rPr lang="en-US" sz="2400" dirty="0"/>
              <a:t>Utilizing professional skills and </a:t>
            </a:r>
            <a:r>
              <a:rPr lang="en-US" sz="2400" b="1" dirty="0"/>
              <a:t>not</a:t>
            </a:r>
            <a:r>
              <a:rPr lang="en-US" sz="2400" dirty="0"/>
              <a:t> the technical skills should </a:t>
            </a:r>
            <a:r>
              <a:rPr lang="en-US" sz="2400" b="1" dirty="0"/>
              <a:t>not</a:t>
            </a:r>
            <a:r>
              <a:rPr lang="en-US" sz="2400" dirty="0"/>
              <a:t> be considered related placement.</a:t>
            </a:r>
          </a:p>
          <a:p>
            <a:r>
              <a:rPr lang="en-US" sz="2400" dirty="0"/>
              <a:t>Districts should verify placement data is accurate before submitting.</a:t>
            </a:r>
          </a:p>
          <a:p>
            <a:r>
              <a:rPr lang="en-US" sz="2400" dirty="0"/>
              <a:t>Districts should maintain some form of documentation of how they obtained their placement information for each record (contact with student, parent, etc.).</a:t>
            </a:r>
          </a:p>
          <a:p>
            <a:pPr marL="0" indent="0">
              <a:buNone/>
            </a:pPr>
            <a:endParaRPr lang="en-US" dirty="0"/>
          </a:p>
        </p:txBody>
      </p:sp>
      <p:pic>
        <p:nvPicPr>
          <p:cNvPr id="7" name="Graphic 6" descr="Document outline">
            <a:extLst>
              <a:ext uri="{FF2B5EF4-FFF2-40B4-BE49-F238E27FC236}">
                <a16:creationId xmlns:a16="http://schemas.microsoft.com/office/drawing/2014/main" id="{36280A4D-F457-626D-4C3F-A74C6067C6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144" y="6072052"/>
            <a:ext cx="577461" cy="577461"/>
          </a:xfrm>
          <a:prstGeom prst="rect">
            <a:avLst/>
          </a:prstGeom>
        </p:spPr>
      </p:pic>
      <p:sp>
        <p:nvSpPr>
          <p:cNvPr id="8" name="TextBox 7">
            <a:extLst>
              <a:ext uri="{FF2B5EF4-FFF2-40B4-BE49-F238E27FC236}">
                <a16:creationId xmlns:a16="http://schemas.microsoft.com/office/drawing/2014/main" id="{11F4CDBA-FF09-EF98-7C76-C3E27634057F}"/>
              </a:ext>
            </a:extLst>
          </p:cNvPr>
          <p:cNvSpPr txBox="1"/>
          <p:nvPr/>
        </p:nvSpPr>
        <p:spPr>
          <a:xfrm>
            <a:off x="609600" y="6208727"/>
            <a:ext cx="115448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0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Handout</a:t>
            </a:r>
          </a:p>
        </p:txBody>
      </p:sp>
      <p:pic>
        <p:nvPicPr>
          <p:cNvPr id="9" name="Picture 8">
            <a:extLst>
              <a:ext uri="{FF2B5EF4-FFF2-40B4-BE49-F238E27FC236}">
                <a16:creationId xmlns:a16="http://schemas.microsoft.com/office/drawing/2014/main" id="{107A2C71-6CCC-A568-AE4A-F8E6D6FE6B3E}"/>
              </a:ext>
            </a:extLst>
          </p:cNvPr>
          <p:cNvPicPr>
            <a:picLocks noChangeAspect="1"/>
          </p:cNvPicPr>
          <p:nvPr/>
        </p:nvPicPr>
        <p:blipFill>
          <a:blip r:embed="rId5"/>
          <a:srcRect/>
          <a:stretch/>
        </p:blipFill>
        <p:spPr>
          <a:xfrm>
            <a:off x="6306151" y="1315131"/>
            <a:ext cx="5640863" cy="3479058"/>
          </a:xfrm>
          <a:prstGeom prst="rect">
            <a:avLst/>
          </a:prstGeom>
        </p:spPr>
      </p:pic>
      <p:sp>
        <p:nvSpPr>
          <p:cNvPr id="3" name="TextBox 2">
            <a:extLst>
              <a:ext uri="{FF2B5EF4-FFF2-40B4-BE49-F238E27FC236}">
                <a16:creationId xmlns:a16="http://schemas.microsoft.com/office/drawing/2014/main" id="{336273BF-BBF3-93BB-9477-3C99C3A94C9C}"/>
              </a:ext>
            </a:extLst>
          </p:cNvPr>
          <p:cNvSpPr txBox="1"/>
          <p:nvPr/>
        </p:nvSpPr>
        <p:spPr>
          <a:xfrm>
            <a:off x="7132318" y="4878104"/>
            <a:ext cx="39885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1400" b="0" i="1"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Word cloud generated from 2021 </a:t>
            </a:r>
            <a:r>
              <a:rPr kumimoji="0" lang="en-US" sz="1400" b="1" i="1"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Related</a:t>
            </a:r>
            <a:r>
              <a:rPr kumimoji="0" lang="en-US" sz="1400" b="0" i="1"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 Placements in CTE Data Portal, June 15, 2022</a:t>
            </a:r>
          </a:p>
        </p:txBody>
      </p:sp>
    </p:spTree>
    <p:extLst>
      <p:ext uri="{BB962C8B-B14F-4D97-AF65-F5344CB8AC3E}">
        <p14:creationId xmlns:p14="http://schemas.microsoft.com/office/powerpoint/2010/main" val="985548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1F26-097D-5D40-945F-6AC2C947EC7F}"/>
              </a:ext>
            </a:extLst>
          </p:cNvPr>
          <p:cNvSpPr>
            <a:spLocks noGrp="1"/>
          </p:cNvSpPr>
          <p:nvPr>
            <p:ph type="title"/>
          </p:nvPr>
        </p:nvSpPr>
        <p:spPr>
          <a:xfrm>
            <a:off x="1679145" y="306117"/>
            <a:ext cx="8833710" cy="577461"/>
          </a:xfrm>
        </p:spPr>
        <p:txBody>
          <a:bodyPr/>
          <a:lstStyle/>
          <a:p>
            <a:r>
              <a:rPr lang="en-US" b="1" dirty="0"/>
              <a:t>What is CTE working on for the CTE Data Portal?</a:t>
            </a:r>
          </a:p>
        </p:txBody>
      </p:sp>
      <p:graphicFrame>
        <p:nvGraphicFramePr>
          <p:cNvPr id="3" name="Table 3">
            <a:extLst>
              <a:ext uri="{FF2B5EF4-FFF2-40B4-BE49-F238E27FC236}">
                <a16:creationId xmlns:a16="http://schemas.microsoft.com/office/drawing/2014/main" id="{1074E2A4-8772-0753-E654-7E15E075BE09}"/>
              </a:ext>
            </a:extLst>
          </p:cNvPr>
          <p:cNvGraphicFramePr>
            <a:graphicFrameLocks noGrp="1"/>
          </p:cNvGraphicFramePr>
          <p:nvPr/>
        </p:nvGraphicFramePr>
        <p:xfrm>
          <a:off x="534126" y="1468604"/>
          <a:ext cx="11257280" cy="4297680"/>
        </p:xfrm>
        <a:graphic>
          <a:graphicData uri="http://schemas.openxmlformats.org/drawingml/2006/table">
            <a:tbl>
              <a:tblPr firstRow="1" bandRow="1">
                <a:tableStyleId>{5C22544A-7EE6-4342-B048-85BDC9FD1C3A}</a:tableStyleId>
              </a:tblPr>
              <a:tblGrid>
                <a:gridCol w="7913188">
                  <a:extLst>
                    <a:ext uri="{9D8B030D-6E8A-4147-A177-3AD203B41FA5}">
                      <a16:colId xmlns:a16="http://schemas.microsoft.com/office/drawing/2014/main" val="102151294"/>
                    </a:ext>
                  </a:extLst>
                </a:gridCol>
                <a:gridCol w="3344092">
                  <a:extLst>
                    <a:ext uri="{9D8B030D-6E8A-4147-A177-3AD203B41FA5}">
                      <a16:colId xmlns:a16="http://schemas.microsoft.com/office/drawing/2014/main" val="3945566030"/>
                    </a:ext>
                  </a:extLst>
                </a:gridCol>
              </a:tblGrid>
              <a:tr h="370840">
                <a:tc>
                  <a:txBody>
                    <a:bodyPr/>
                    <a:lstStyle/>
                    <a:p>
                      <a:r>
                        <a:rPr lang="en-US" sz="2800" dirty="0">
                          <a:latin typeface="+mj-lt"/>
                        </a:rPr>
                        <a:t>Item</a:t>
                      </a:r>
                    </a:p>
                  </a:txBody>
                  <a:tcPr>
                    <a:solidFill>
                      <a:srgbClr val="232B64"/>
                    </a:solidFill>
                  </a:tcPr>
                </a:tc>
                <a:tc>
                  <a:txBody>
                    <a:bodyPr/>
                    <a:lstStyle/>
                    <a:p>
                      <a:r>
                        <a:rPr lang="en-US" sz="2800" dirty="0">
                          <a:latin typeface="+mj-lt"/>
                        </a:rPr>
                        <a:t>ETA</a:t>
                      </a:r>
                    </a:p>
                  </a:txBody>
                  <a:tcPr>
                    <a:solidFill>
                      <a:srgbClr val="232B64"/>
                    </a:solidFill>
                  </a:tcPr>
                </a:tc>
                <a:extLst>
                  <a:ext uri="{0D108BD9-81ED-4DB2-BD59-A6C34878D82A}">
                    <a16:rowId xmlns:a16="http://schemas.microsoft.com/office/drawing/2014/main" val="1172443298"/>
                  </a:ext>
                </a:extLst>
              </a:tr>
              <a:tr h="370840">
                <a:tc>
                  <a:txBody>
                    <a:bodyPr/>
                    <a:lstStyle/>
                    <a:p>
                      <a:r>
                        <a:rPr lang="en-US" sz="2800" dirty="0">
                          <a:latin typeface="+mj-lt"/>
                        </a:rPr>
                        <a:t>Manual entry/modification of student-level enrollment data</a:t>
                      </a:r>
                    </a:p>
                  </a:txBody>
                  <a:tcPr/>
                </a:tc>
                <a:tc>
                  <a:txBody>
                    <a:bodyPr/>
                    <a:lstStyle/>
                    <a:p>
                      <a:r>
                        <a:rPr lang="en-US" sz="2800" dirty="0">
                          <a:latin typeface="+mj-lt"/>
                        </a:rPr>
                        <a:t>October 2022</a:t>
                      </a:r>
                    </a:p>
                  </a:txBody>
                  <a:tcPr/>
                </a:tc>
                <a:extLst>
                  <a:ext uri="{0D108BD9-81ED-4DB2-BD59-A6C34878D82A}">
                    <a16:rowId xmlns:a16="http://schemas.microsoft.com/office/drawing/2014/main" val="3911633231"/>
                  </a:ext>
                </a:extLst>
              </a:tr>
              <a:tr h="370840">
                <a:tc>
                  <a:txBody>
                    <a:bodyPr/>
                    <a:lstStyle/>
                    <a:p>
                      <a:r>
                        <a:rPr lang="en-US" sz="2800" dirty="0">
                          <a:latin typeface="+mj-lt"/>
                        </a:rPr>
                        <a:t>Consistent credential codes from year-to-year</a:t>
                      </a:r>
                    </a:p>
                  </a:txBody>
                  <a:tcPr/>
                </a:tc>
                <a:tc>
                  <a:txBody>
                    <a:bodyPr/>
                    <a:lstStyle/>
                    <a:p>
                      <a:r>
                        <a:rPr lang="en-US" sz="2800" dirty="0">
                          <a:latin typeface="+mj-lt"/>
                        </a:rPr>
                        <a:t>FY 2023</a:t>
                      </a:r>
                    </a:p>
                  </a:txBody>
                  <a:tcPr/>
                </a:tc>
                <a:extLst>
                  <a:ext uri="{0D108BD9-81ED-4DB2-BD59-A6C34878D82A}">
                    <a16:rowId xmlns:a16="http://schemas.microsoft.com/office/drawing/2014/main" val="768893501"/>
                  </a:ext>
                </a:extLst>
              </a:tr>
              <a:tr h="370840">
                <a:tc>
                  <a:txBody>
                    <a:bodyPr/>
                    <a:lstStyle/>
                    <a:p>
                      <a:r>
                        <a:rPr lang="en-US" sz="2800" dirty="0">
                          <a:latin typeface="+mj-lt"/>
                        </a:rPr>
                        <a:t>Implementing changes for CTED fourth year funding</a:t>
                      </a:r>
                    </a:p>
                  </a:txBody>
                  <a:tcPr/>
                </a:tc>
                <a:tc>
                  <a:txBody>
                    <a:bodyPr/>
                    <a:lstStyle/>
                    <a:p>
                      <a:r>
                        <a:rPr lang="en-US" sz="2800" dirty="0">
                          <a:latin typeface="+mj-lt"/>
                        </a:rPr>
                        <a:t>FY 2023 – FY 2024</a:t>
                      </a:r>
                    </a:p>
                  </a:txBody>
                  <a:tcPr/>
                </a:tc>
                <a:extLst>
                  <a:ext uri="{0D108BD9-81ED-4DB2-BD59-A6C34878D82A}">
                    <a16:rowId xmlns:a16="http://schemas.microsoft.com/office/drawing/2014/main" val="1218764020"/>
                  </a:ext>
                </a:extLst>
              </a:tr>
              <a:tr h="370840">
                <a:tc>
                  <a:txBody>
                    <a:bodyPr/>
                    <a:lstStyle/>
                    <a:p>
                      <a:r>
                        <a:rPr lang="en-US" sz="2800" dirty="0">
                          <a:latin typeface="+mj-lt"/>
                        </a:rPr>
                        <a:t>System-wide upgrade to update user interface, improve system response times, decrease number of glitches and bugs</a:t>
                      </a:r>
                    </a:p>
                  </a:txBody>
                  <a:tcPr/>
                </a:tc>
                <a:tc>
                  <a:txBody>
                    <a:bodyPr/>
                    <a:lstStyle/>
                    <a:p>
                      <a:r>
                        <a:rPr lang="en-US" sz="2800" dirty="0">
                          <a:latin typeface="+mj-lt"/>
                        </a:rPr>
                        <a:t>Ongoing</a:t>
                      </a:r>
                    </a:p>
                  </a:txBody>
                  <a:tcPr/>
                </a:tc>
                <a:extLst>
                  <a:ext uri="{0D108BD9-81ED-4DB2-BD59-A6C34878D82A}">
                    <a16:rowId xmlns:a16="http://schemas.microsoft.com/office/drawing/2014/main" val="2909665487"/>
                  </a:ext>
                </a:extLst>
              </a:tr>
            </a:tbl>
          </a:graphicData>
        </a:graphic>
      </p:graphicFrame>
    </p:spTree>
    <p:extLst>
      <p:ext uri="{BB962C8B-B14F-4D97-AF65-F5344CB8AC3E}">
        <p14:creationId xmlns:p14="http://schemas.microsoft.com/office/powerpoint/2010/main" val="1748352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6485C3-52A8-674C-A2AC-EA2457FC3FC8}"/>
              </a:ext>
            </a:extLst>
          </p:cNvPr>
          <p:cNvSpPr>
            <a:spLocks noGrp="1"/>
          </p:cNvSpPr>
          <p:nvPr>
            <p:ph type="body" sz="quarter" idx="10"/>
          </p:nvPr>
        </p:nvSpPr>
        <p:spPr>
          <a:xfrm>
            <a:off x="569285" y="218573"/>
            <a:ext cx="6319867" cy="898455"/>
          </a:xfrm>
        </p:spPr>
        <p:txBody>
          <a:bodyPr/>
          <a:lstStyle/>
          <a:p>
            <a:r>
              <a:rPr lang="en-US" sz="4800" dirty="0"/>
              <a:t>Helpful Tips for New Directors </a:t>
            </a:r>
            <a:br>
              <a:rPr lang="en-US" sz="4800" dirty="0"/>
            </a:br>
            <a:r>
              <a:rPr lang="en-US" sz="2400" dirty="0"/>
              <a:t>and experienced directors too</a:t>
            </a:r>
            <a:endParaRPr lang="en-US" sz="4800" dirty="0"/>
          </a:p>
        </p:txBody>
      </p:sp>
      <p:pic>
        <p:nvPicPr>
          <p:cNvPr id="10" name="Picture 9" descr="A picture containing icon&#10;&#10;Description automatically generated">
            <a:extLst>
              <a:ext uri="{FF2B5EF4-FFF2-40B4-BE49-F238E27FC236}">
                <a16:creationId xmlns:a16="http://schemas.microsoft.com/office/drawing/2014/main" id="{7153DAE1-7844-2047-9281-79869E59C293}"/>
              </a:ext>
            </a:extLst>
          </p:cNvPr>
          <p:cNvPicPr>
            <a:picLocks noChangeAspect="1"/>
          </p:cNvPicPr>
          <p:nvPr/>
        </p:nvPicPr>
        <p:blipFill>
          <a:blip r:embed="rId2"/>
          <a:stretch>
            <a:fillRect/>
          </a:stretch>
        </p:blipFill>
        <p:spPr>
          <a:xfrm>
            <a:off x="7692085" y="667800"/>
            <a:ext cx="4499915" cy="5581861"/>
          </a:xfrm>
          <a:prstGeom prst="rect">
            <a:avLst/>
          </a:prstGeom>
        </p:spPr>
      </p:pic>
      <p:sp>
        <p:nvSpPr>
          <p:cNvPr id="6" name="TextBox 5">
            <a:extLst>
              <a:ext uri="{FF2B5EF4-FFF2-40B4-BE49-F238E27FC236}">
                <a16:creationId xmlns:a16="http://schemas.microsoft.com/office/drawing/2014/main" id="{8F006981-614A-B650-2552-EABE7DA6B9FE}"/>
              </a:ext>
            </a:extLst>
          </p:cNvPr>
          <p:cNvSpPr txBox="1"/>
          <p:nvPr/>
        </p:nvSpPr>
        <p:spPr>
          <a:xfrm>
            <a:off x="569285" y="1965320"/>
            <a:ext cx="6917365" cy="41549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Bookmark and check the ADE-CTE website regularly for helpful resources.</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Read/review all of the resources/information already posted on the ADE-CTE website.</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Attend in-person CTE Data Portal trainings in your region this Fall.</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Work on your enrollment reports early on to avoid roadblocks closer to the deadline – especially if you need to involve district IT/SIS staff. </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Utilize the error reports when uploading.</a:t>
            </a:r>
          </a:p>
        </p:txBody>
      </p:sp>
    </p:spTree>
    <p:extLst>
      <p:ext uri="{BB962C8B-B14F-4D97-AF65-F5344CB8AC3E}">
        <p14:creationId xmlns:p14="http://schemas.microsoft.com/office/powerpoint/2010/main" val="234643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5137-1DA7-8C43-AD97-247781793B92}"/>
              </a:ext>
            </a:extLst>
          </p:cNvPr>
          <p:cNvSpPr>
            <a:spLocks noGrp="1"/>
          </p:cNvSpPr>
          <p:nvPr>
            <p:ph type="title"/>
          </p:nvPr>
        </p:nvSpPr>
        <p:spPr>
          <a:xfrm>
            <a:off x="800100" y="1602768"/>
            <a:ext cx="7705073" cy="4823831"/>
          </a:xfrm>
        </p:spPr>
        <p:txBody>
          <a:bodyPr/>
          <a:lstStyle/>
          <a:p>
            <a:r>
              <a:rPr lang="en-US" sz="4000" dirty="0">
                <a:solidFill>
                  <a:srgbClr val="232B64"/>
                </a:solidFill>
              </a:rPr>
              <a:t>CTE Positions Open:</a:t>
            </a:r>
            <a:br>
              <a:rPr lang="en-US" sz="4000" dirty="0">
                <a:solidFill>
                  <a:srgbClr val="232B64"/>
                </a:solidFill>
              </a:rPr>
            </a:br>
            <a:br>
              <a:rPr lang="en-US" sz="4000" dirty="0">
                <a:solidFill>
                  <a:srgbClr val="232B64"/>
                </a:solidFill>
              </a:rPr>
            </a:br>
            <a:r>
              <a:rPr lang="en-US" sz="4000" dirty="0">
                <a:solidFill>
                  <a:srgbClr val="232B64"/>
                </a:solidFill>
              </a:rPr>
              <a:t>ECE/FCS Program Specialist</a:t>
            </a:r>
            <a:br>
              <a:rPr lang="en-US" sz="4000" dirty="0">
                <a:solidFill>
                  <a:srgbClr val="232B64"/>
                </a:solidFill>
              </a:rPr>
            </a:br>
            <a:br>
              <a:rPr lang="en-US" sz="4000" dirty="0">
                <a:solidFill>
                  <a:srgbClr val="232B64"/>
                </a:solidFill>
              </a:rPr>
            </a:br>
            <a:r>
              <a:rPr lang="en-US" sz="4000" dirty="0">
                <a:solidFill>
                  <a:srgbClr val="232B64"/>
                </a:solidFill>
              </a:rPr>
              <a:t>Education Professions/Ed Rising</a:t>
            </a:r>
            <a:br>
              <a:rPr lang="en-US" sz="4000" dirty="0">
                <a:solidFill>
                  <a:srgbClr val="232B64"/>
                </a:solidFill>
              </a:rPr>
            </a:br>
            <a:br>
              <a:rPr lang="en-US" sz="4000" dirty="0">
                <a:solidFill>
                  <a:srgbClr val="232B64"/>
                </a:solidFill>
              </a:rPr>
            </a:br>
            <a:r>
              <a:rPr lang="en-US" sz="4000" dirty="0">
                <a:solidFill>
                  <a:srgbClr val="232B64"/>
                </a:solidFill>
              </a:rPr>
              <a:t>School Counselor Specialist</a:t>
            </a:r>
          </a:p>
        </p:txBody>
      </p:sp>
      <p:sp>
        <p:nvSpPr>
          <p:cNvPr id="5" name="Text Placeholder 4">
            <a:extLst>
              <a:ext uri="{FF2B5EF4-FFF2-40B4-BE49-F238E27FC236}">
                <a16:creationId xmlns:a16="http://schemas.microsoft.com/office/drawing/2014/main" id="{167B9D85-5D99-6B4F-B5F2-666FF5D0B070}"/>
              </a:ext>
            </a:extLst>
          </p:cNvPr>
          <p:cNvSpPr>
            <a:spLocks noGrp="1"/>
          </p:cNvSpPr>
          <p:nvPr>
            <p:ph type="body" sz="quarter" idx="13"/>
          </p:nvPr>
        </p:nvSpPr>
        <p:spPr>
          <a:xfrm>
            <a:off x="512001" y="431400"/>
            <a:ext cx="6104556" cy="1027530"/>
          </a:xfrm>
        </p:spPr>
        <p:txBody>
          <a:bodyPr/>
          <a:lstStyle/>
          <a:p>
            <a:r>
              <a:rPr lang="en-US" sz="3600" dirty="0">
                <a:solidFill>
                  <a:srgbClr val="232B64">
                    <a:alpha val="60000"/>
                  </a:srgbClr>
                </a:solidFill>
              </a:rPr>
              <a:t>Welcome and Updates</a:t>
            </a:r>
          </a:p>
          <a:p>
            <a:endParaRPr lang="en-US" sz="3600" dirty="0">
              <a:solidFill>
                <a:srgbClr val="232B64">
                  <a:alpha val="60000"/>
                </a:srgbClr>
              </a:solidFill>
            </a:endParaRPr>
          </a:p>
        </p:txBody>
      </p:sp>
      <p:pic>
        <p:nvPicPr>
          <p:cNvPr id="10" name="Picture 9" descr="A picture containing icon&#10;&#10;Description automatically generated">
            <a:extLst>
              <a:ext uri="{FF2B5EF4-FFF2-40B4-BE49-F238E27FC236}">
                <a16:creationId xmlns:a16="http://schemas.microsoft.com/office/drawing/2014/main" id="{DD4014DA-EA18-6C48-AE50-3A5AD80EE957}"/>
              </a:ext>
            </a:extLst>
          </p:cNvPr>
          <p:cNvPicPr>
            <a:picLocks noChangeAspect="1"/>
          </p:cNvPicPr>
          <p:nvPr/>
        </p:nvPicPr>
        <p:blipFill>
          <a:blip r:embed="rId3"/>
          <a:stretch>
            <a:fillRect/>
          </a:stretch>
        </p:blipFill>
        <p:spPr>
          <a:xfrm>
            <a:off x="7920319" y="613962"/>
            <a:ext cx="4089464" cy="4960398"/>
          </a:xfrm>
          <a:prstGeom prst="rect">
            <a:avLst/>
          </a:prstGeom>
        </p:spPr>
      </p:pic>
      <p:sp>
        <p:nvSpPr>
          <p:cNvPr id="11" name="Slide Number Placeholder 2">
            <a:extLst>
              <a:ext uri="{FF2B5EF4-FFF2-40B4-BE49-F238E27FC236}">
                <a16:creationId xmlns:a16="http://schemas.microsoft.com/office/drawing/2014/main" id="{6DFF2C80-396C-BB4B-A4EC-191F98282CBB}"/>
              </a:ext>
            </a:extLst>
          </p:cNvPr>
          <p:cNvSpPr>
            <a:spLocks noGrp="1"/>
          </p:cNvSpPr>
          <p:nvPr>
            <p:ph type="sldNum" sz="quarter" idx="10"/>
          </p:nvPr>
        </p:nvSpPr>
        <p:spPr>
          <a:xfrm>
            <a:off x="9266582" y="6356350"/>
            <a:ext cx="2743200"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CB8F98-32D9-9E4F-BAC9-49610775ED25}" type="slidenum">
              <a:rPr kumimoji="0" lang="en-US" sz="1400" b="0" i="0" u="none" strike="noStrike" kern="1200" cap="none" spc="0" normalizeH="0" baseline="0" noProof="0" smtClean="0">
                <a:ln>
                  <a:noFill/>
                </a:ln>
                <a:solidFill>
                  <a:srgbClr val="232B6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232B6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0556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6485C3-52A8-674C-A2AC-EA2457FC3FC8}"/>
              </a:ext>
            </a:extLst>
          </p:cNvPr>
          <p:cNvSpPr>
            <a:spLocks noGrp="1"/>
          </p:cNvSpPr>
          <p:nvPr>
            <p:ph type="body" sz="quarter" idx="10"/>
          </p:nvPr>
        </p:nvSpPr>
        <p:spPr>
          <a:xfrm>
            <a:off x="569285" y="218573"/>
            <a:ext cx="6319867" cy="898455"/>
          </a:xfrm>
        </p:spPr>
        <p:txBody>
          <a:bodyPr/>
          <a:lstStyle/>
          <a:p>
            <a:r>
              <a:rPr lang="en-US" sz="4800" dirty="0"/>
              <a:t>Helpful Tips for New Directors </a:t>
            </a:r>
            <a:br>
              <a:rPr lang="en-US" sz="4800" dirty="0"/>
            </a:br>
            <a:r>
              <a:rPr lang="en-US" sz="2400" dirty="0"/>
              <a:t>and experienced directors too</a:t>
            </a:r>
            <a:endParaRPr lang="en-US" sz="4800" dirty="0"/>
          </a:p>
        </p:txBody>
      </p:sp>
      <p:pic>
        <p:nvPicPr>
          <p:cNvPr id="10" name="Picture 9" descr="A picture containing icon&#10;&#10;Description automatically generated">
            <a:extLst>
              <a:ext uri="{FF2B5EF4-FFF2-40B4-BE49-F238E27FC236}">
                <a16:creationId xmlns:a16="http://schemas.microsoft.com/office/drawing/2014/main" id="{7153DAE1-7844-2047-9281-79869E59C293}"/>
              </a:ext>
            </a:extLst>
          </p:cNvPr>
          <p:cNvPicPr>
            <a:picLocks noChangeAspect="1"/>
          </p:cNvPicPr>
          <p:nvPr/>
        </p:nvPicPr>
        <p:blipFill>
          <a:blip r:embed="rId2"/>
          <a:stretch>
            <a:fillRect/>
          </a:stretch>
        </p:blipFill>
        <p:spPr>
          <a:xfrm>
            <a:off x="7835053" y="574459"/>
            <a:ext cx="4499915" cy="5581861"/>
          </a:xfrm>
          <a:prstGeom prst="rect">
            <a:avLst/>
          </a:prstGeom>
        </p:spPr>
      </p:pic>
      <p:sp>
        <p:nvSpPr>
          <p:cNvPr id="6" name="TextBox 5">
            <a:extLst>
              <a:ext uri="{FF2B5EF4-FFF2-40B4-BE49-F238E27FC236}">
                <a16:creationId xmlns:a16="http://schemas.microsoft.com/office/drawing/2014/main" id="{8F006981-614A-B650-2552-EABE7DA6B9FE}"/>
              </a:ext>
            </a:extLst>
          </p:cNvPr>
          <p:cNvSpPr txBox="1"/>
          <p:nvPr/>
        </p:nvSpPr>
        <p:spPr>
          <a:xfrm>
            <a:off x="569285" y="2136770"/>
            <a:ext cx="6917365"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Utilize the full data reporting window (9 months)</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Spread out data reporting responsibilities and tackle tasks one at a time.</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See “Local Responsibilities by Month” handout.</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For CTEDs and Member Districts:</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Districts - work collaboratively with your CTED</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CTEDs – work collaboratively with your member districts</a:t>
            </a:r>
          </a:p>
        </p:txBody>
      </p:sp>
      <p:pic>
        <p:nvPicPr>
          <p:cNvPr id="5" name="Graphic 4" descr="Document outline">
            <a:extLst>
              <a:ext uri="{FF2B5EF4-FFF2-40B4-BE49-F238E27FC236}">
                <a16:creationId xmlns:a16="http://schemas.microsoft.com/office/drawing/2014/main" id="{017C1DD1-FF77-6C33-FB97-396897743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144" y="6072052"/>
            <a:ext cx="577461" cy="577461"/>
          </a:xfrm>
          <a:prstGeom prst="rect">
            <a:avLst/>
          </a:prstGeom>
        </p:spPr>
      </p:pic>
      <p:sp>
        <p:nvSpPr>
          <p:cNvPr id="7" name="TextBox 6">
            <a:extLst>
              <a:ext uri="{FF2B5EF4-FFF2-40B4-BE49-F238E27FC236}">
                <a16:creationId xmlns:a16="http://schemas.microsoft.com/office/drawing/2014/main" id="{FF629B21-BF1C-B0E0-1B38-C9B582366B9E}"/>
              </a:ext>
            </a:extLst>
          </p:cNvPr>
          <p:cNvSpPr txBox="1"/>
          <p:nvPr/>
        </p:nvSpPr>
        <p:spPr>
          <a:xfrm>
            <a:off x="609600" y="6208727"/>
            <a:ext cx="115448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0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rPr>
              <a:t>Handout</a:t>
            </a:r>
          </a:p>
        </p:txBody>
      </p:sp>
    </p:spTree>
    <p:extLst>
      <p:ext uri="{BB962C8B-B14F-4D97-AF65-F5344CB8AC3E}">
        <p14:creationId xmlns:p14="http://schemas.microsoft.com/office/powerpoint/2010/main" val="2484617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6485C3-52A8-674C-A2AC-EA2457FC3FC8}"/>
              </a:ext>
            </a:extLst>
          </p:cNvPr>
          <p:cNvSpPr>
            <a:spLocks noGrp="1"/>
          </p:cNvSpPr>
          <p:nvPr>
            <p:ph type="body" sz="quarter" idx="10"/>
          </p:nvPr>
        </p:nvSpPr>
        <p:spPr>
          <a:xfrm>
            <a:off x="569285" y="218573"/>
            <a:ext cx="6319867" cy="898455"/>
          </a:xfrm>
        </p:spPr>
        <p:txBody>
          <a:bodyPr/>
          <a:lstStyle/>
          <a:p>
            <a:r>
              <a:rPr lang="en-US" sz="4800" dirty="0"/>
              <a:t>Helpful Tips for New Directors </a:t>
            </a:r>
            <a:br>
              <a:rPr lang="en-US" sz="4800" dirty="0"/>
            </a:br>
            <a:r>
              <a:rPr lang="en-US" sz="2400" dirty="0"/>
              <a:t>and experienced directors too</a:t>
            </a:r>
            <a:endParaRPr lang="en-US" sz="4800" dirty="0"/>
          </a:p>
        </p:txBody>
      </p:sp>
      <p:pic>
        <p:nvPicPr>
          <p:cNvPr id="10" name="Picture 9" descr="A picture containing icon&#10;&#10;Description automatically generated">
            <a:extLst>
              <a:ext uri="{FF2B5EF4-FFF2-40B4-BE49-F238E27FC236}">
                <a16:creationId xmlns:a16="http://schemas.microsoft.com/office/drawing/2014/main" id="{7153DAE1-7844-2047-9281-79869E59C293}"/>
              </a:ext>
            </a:extLst>
          </p:cNvPr>
          <p:cNvPicPr>
            <a:picLocks noChangeAspect="1"/>
          </p:cNvPicPr>
          <p:nvPr/>
        </p:nvPicPr>
        <p:blipFill>
          <a:blip r:embed="rId2"/>
          <a:stretch>
            <a:fillRect/>
          </a:stretch>
        </p:blipFill>
        <p:spPr>
          <a:xfrm>
            <a:off x="7821606" y="638069"/>
            <a:ext cx="4499915" cy="5581861"/>
          </a:xfrm>
          <a:prstGeom prst="rect">
            <a:avLst/>
          </a:prstGeom>
        </p:spPr>
      </p:pic>
      <p:sp>
        <p:nvSpPr>
          <p:cNvPr id="6" name="TextBox 5">
            <a:extLst>
              <a:ext uri="{FF2B5EF4-FFF2-40B4-BE49-F238E27FC236}">
                <a16:creationId xmlns:a16="http://schemas.microsoft.com/office/drawing/2014/main" id="{8F006981-614A-B650-2552-EABE7DA6B9FE}"/>
              </a:ext>
            </a:extLst>
          </p:cNvPr>
          <p:cNvSpPr txBox="1"/>
          <p:nvPr/>
        </p:nvSpPr>
        <p:spPr>
          <a:xfrm>
            <a:off x="569286" y="2115112"/>
            <a:ext cx="6613940"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Don’t hesitate to contact CTE Accountability with any questions or concerns about your CTE data reporting.</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When contacting CTE Accountability with CTE Data Portal questions/concerns, please try to include the following information:</a:t>
            </a:r>
          </a:p>
          <a:p>
            <a:pPr marL="742950" marR="0" lvl="1"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District and School Name</a:t>
            </a:r>
          </a:p>
          <a:p>
            <a:pPr marL="742950" marR="0" lvl="1"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CTDS number</a:t>
            </a:r>
          </a:p>
          <a:p>
            <a:pPr marL="742950" marR="0" lvl="1"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Screenshots (if applicable)</a:t>
            </a:r>
          </a:p>
          <a:p>
            <a:pPr marL="742950" marR="0" lvl="1"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File Attachment (if applicable)</a:t>
            </a:r>
          </a:p>
          <a:p>
            <a:pPr marL="457200" marR="0" lvl="1"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endParaRPr>
          </a:p>
          <a:p>
            <a:pPr marL="457200" marR="0" lvl="1"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endParaRPr>
          </a:p>
        </p:txBody>
      </p:sp>
    </p:spTree>
    <p:extLst>
      <p:ext uri="{BB962C8B-B14F-4D97-AF65-F5344CB8AC3E}">
        <p14:creationId xmlns:p14="http://schemas.microsoft.com/office/powerpoint/2010/main" val="1061546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6B6F-0ED0-9A41-ABAD-A8429B6BDFCC}"/>
              </a:ext>
            </a:extLst>
          </p:cNvPr>
          <p:cNvSpPr>
            <a:spLocks noGrp="1"/>
          </p:cNvSpPr>
          <p:nvPr>
            <p:ph type="title"/>
          </p:nvPr>
        </p:nvSpPr>
        <p:spPr>
          <a:xfrm>
            <a:off x="569285" y="1117028"/>
            <a:ext cx="8200247" cy="1075380"/>
          </a:xfrm>
        </p:spPr>
        <p:txBody>
          <a:bodyPr/>
          <a:lstStyle/>
          <a:p>
            <a:br>
              <a:rPr lang="en-US" dirty="0"/>
            </a:br>
            <a:br>
              <a:rPr lang="en-US" dirty="0"/>
            </a:br>
            <a:r>
              <a:rPr lang="en-US" sz="3200" b="1" dirty="0"/>
              <a:t>Phoenix Area</a:t>
            </a:r>
            <a:br>
              <a:rPr lang="en-US" sz="3200" b="1" dirty="0"/>
            </a:br>
            <a:r>
              <a:rPr lang="en-US" sz="2000" i="1" dirty="0"/>
              <a:t>Glendale Union High School District </a:t>
            </a:r>
            <a:r>
              <a:rPr lang="en-US" sz="2000" i="1"/>
              <a:t>(tentative)</a:t>
            </a:r>
            <a:br>
              <a:rPr lang="en-US" sz="2000" i="1" dirty="0"/>
            </a:br>
            <a:r>
              <a:rPr lang="en-US" sz="2000" i="1" dirty="0"/>
              <a:t>In-person, no virtual option</a:t>
            </a:r>
            <a:br>
              <a:rPr lang="en-US" sz="2400" b="1" i="1" dirty="0"/>
            </a:br>
            <a:br>
              <a:rPr lang="en-US" sz="2000" i="1" dirty="0"/>
            </a:br>
            <a:r>
              <a:rPr lang="en-US" sz="3200" b="1" dirty="0"/>
              <a:t>Northern Arizona</a:t>
            </a:r>
            <a:br>
              <a:rPr lang="en-US" sz="3200" b="1" dirty="0"/>
            </a:br>
            <a:r>
              <a:rPr lang="en-US" sz="2000" i="1" dirty="0"/>
              <a:t>Flagstaff Unified School District</a:t>
            </a:r>
            <a:br>
              <a:rPr lang="en-US" sz="2000" i="1" dirty="0"/>
            </a:br>
            <a:r>
              <a:rPr lang="en-US" sz="2000" i="1" dirty="0"/>
              <a:t>In-person, no virtual option</a:t>
            </a:r>
            <a:br>
              <a:rPr lang="en-US" sz="2000" i="1" dirty="0"/>
            </a:br>
            <a:br>
              <a:rPr lang="en-US" sz="2400" b="1" i="1" dirty="0"/>
            </a:br>
            <a:r>
              <a:rPr lang="en-US" sz="3200" b="1" dirty="0"/>
              <a:t>Southern Arizona</a:t>
            </a:r>
            <a:br>
              <a:rPr lang="en-US" sz="3200" b="1" dirty="0"/>
            </a:br>
            <a:r>
              <a:rPr lang="en-US" sz="2000" i="1" dirty="0"/>
              <a:t>Sunnyside Unified School District</a:t>
            </a:r>
            <a:br>
              <a:rPr lang="en-US" sz="2000" i="1" dirty="0"/>
            </a:br>
            <a:r>
              <a:rPr lang="en-US" sz="2000" i="1" dirty="0"/>
              <a:t>In-person, no virtual option</a:t>
            </a:r>
            <a:br>
              <a:rPr lang="en-US" sz="2000" i="1" dirty="0"/>
            </a:br>
            <a:endParaRPr lang="en-US" dirty="0"/>
          </a:p>
        </p:txBody>
      </p:sp>
      <p:sp>
        <p:nvSpPr>
          <p:cNvPr id="3" name="Text Placeholder 2">
            <a:extLst>
              <a:ext uri="{FF2B5EF4-FFF2-40B4-BE49-F238E27FC236}">
                <a16:creationId xmlns:a16="http://schemas.microsoft.com/office/drawing/2014/main" id="{316485C3-52A8-674C-A2AC-EA2457FC3FC8}"/>
              </a:ext>
            </a:extLst>
          </p:cNvPr>
          <p:cNvSpPr>
            <a:spLocks noGrp="1"/>
          </p:cNvSpPr>
          <p:nvPr>
            <p:ph type="body" sz="quarter" idx="10"/>
          </p:nvPr>
        </p:nvSpPr>
        <p:spPr>
          <a:xfrm>
            <a:off x="569285" y="218573"/>
            <a:ext cx="6887317" cy="898455"/>
          </a:xfrm>
        </p:spPr>
        <p:txBody>
          <a:bodyPr/>
          <a:lstStyle/>
          <a:p>
            <a:r>
              <a:rPr lang="en-US" sz="4800" dirty="0"/>
              <a:t>Upcoming Training</a:t>
            </a:r>
            <a:br>
              <a:rPr lang="en-US" sz="4800" dirty="0"/>
            </a:br>
            <a:r>
              <a:rPr lang="en-US" sz="2400" dirty="0">
                <a:solidFill>
                  <a:srgbClr val="232B64"/>
                </a:solidFill>
              </a:rPr>
              <a:t>Invitations with specific dates and locations will be sent this Fall.</a:t>
            </a:r>
            <a:endParaRPr lang="en-US" sz="4800" dirty="0">
              <a:solidFill>
                <a:srgbClr val="232B64"/>
              </a:solidFill>
            </a:endParaRPr>
          </a:p>
        </p:txBody>
      </p:sp>
      <p:pic>
        <p:nvPicPr>
          <p:cNvPr id="10" name="Picture 9" descr="A picture containing icon&#10;&#10;Description automatically generated">
            <a:extLst>
              <a:ext uri="{FF2B5EF4-FFF2-40B4-BE49-F238E27FC236}">
                <a16:creationId xmlns:a16="http://schemas.microsoft.com/office/drawing/2014/main" id="{7153DAE1-7844-2047-9281-79869E59C293}"/>
              </a:ext>
            </a:extLst>
          </p:cNvPr>
          <p:cNvPicPr>
            <a:picLocks noChangeAspect="1"/>
          </p:cNvPicPr>
          <p:nvPr/>
        </p:nvPicPr>
        <p:blipFill>
          <a:blip r:embed="rId2"/>
          <a:stretch>
            <a:fillRect/>
          </a:stretch>
        </p:blipFill>
        <p:spPr>
          <a:xfrm>
            <a:off x="8238464" y="574459"/>
            <a:ext cx="4499915" cy="5581861"/>
          </a:xfrm>
          <a:prstGeom prst="rect">
            <a:avLst/>
          </a:prstGeom>
        </p:spPr>
      </p:pic>
    </p:spTree>
    <p:extLst>
      <p:ext uri="{BB962C8B-B14F-4D97-AF65-F5344CB8AC3E}">
        <p14:creationId xmlns:p14="http://schemas.microsoft.com/office/powerpoint/2010/main" val="2150380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9F5C-6683-7C41-8C6A-D662FB58D05E}"/>
              </a:ext>
            </a:extLst>
          </p:cNvPr>
          <p:cNvSpPr>
            <a:spLocks noGrp="1"/>
          </p:cNvSpPr>
          <p:nvPr>
            <p:ph type="title"/>
          </p:nvPr>
        </p:nvSpPr>
        <p:spPr>
          <a:xfrm>
            <a:off x="543844" y="1343842"/>
            <a:ext cx="7264516" cy="1075380"/>
          </a:xfrm>
        </p:spPr>
        <p:txBody>
          <a:bodyPr/>
          <a:lstStyle/>
          <a:p>
            <a:r>
              <a:rPr lang="en-US" sz="2400" b="1" dirty="0"/>
              <a:t>Tammie Chavez</a:t>
            </a:r>
            <a:r>
              <a:rPr lang="en-US" sz="2400" dirty="0"/>
              <a:t>, CTE Enrollment Specialist</a:t>
            </a:r>
            <a:br>
              <a:rPr lang="en-US" sz="2400" dirty="0"/>
            </a:br>
            <a:r>
              <a:rPr lang="en-US" sz="2400" dirty="0"/>
              <a:t>Tammie.Chavez@azed.gov</a:t>
            </a:r>
            <a:br>
              <a:rPr lang="en-US" sz="2400" dirty="0"/>
            </a:br>
            <a:r>
              <a:rPr lang="en-US" sz="2400" dirty="0"/>
              <a:t>602-542-3839</a:t>
            </a:r>
            <a:br>
              <a:rPr lang="en-US" sz="2400" dirty="0"/>
            </a:br>
            <a:br>
              <a:rPr lang="en-US" sz="2400" dirty="0"/>
            </a:br>
            <a:r>
              <a:rPr lang="en-US" sz="2400" b="1" dirty="0"/>
              <a:t>Janet Silao</a:t>
            </a:r>
            <a:r>
              <a:rPr lang="en-US" sz="2400" dirty="0"/>
              <a:t>, Education Program Specialist</a:t>
            </a:r>
            <a:br>
              <a:rPr lang="en-US" sz="2400" dirty="0"/>
            </a:br>
            <a:r>
              <a:rPr lang="en-US" sz="2400" dirty="0"/>
              <a:t>Janet.Silao@azed.gov</a:t>
            </a:r>
            <a:br>
              <a:rPr lang="en-US" sz="2400" dirty="0"/>
            </a:br>
            <a:r>
              <a:rPr lang="en-US" sz="2400" dirty="0"/>
              <a:t>602-542-5485</a:t>
            </a:r>
            <a:br>
              <a:rPr lang="en-US" sz="2400" dirty="0"/>
            </a:br>
            <a:br>
              <a:rPr lang="en-US" sz="2400" dirty="0"/>
            </a:br>
            <a:r>
              <a:rPr lang="en-US" sz="2400" b="1" dirty="0"/>
              <a:t>Donna Kerwin</a:t>
            </a:r>
            <a:r>
              <a:rPr lang="en-US" sz="2400" dirty="0"/>
              <a:t>, CTE Business Analyst</a:t>
            </a:r>
            <a:br>
              <a:rPr lang="en-US" sz="2400" dirty="0"/>
            </a:br>
            <a:r>
              <a:rPr lang="en-US" sz="2400" dirty="0"/>
              <a:t>Donna.Kerwin@azed.gov</a:t>
            </a:r>
            <a:br>
              <a:rPr lang="en-US" sz="2400" dirty="0"/>
            </a:br>
            <a:r>
              <a:rPr lang="en-US" sz="2400" dirty="0"/>
              <a:t>602-542-7881</a:t>
            </a:r>
            <a:br>
              <a:rPr lang="en-US" sz="2400" dirty="0"/>
            </a:br>
            <a:br>
              <a:rPr lang="en-US" sz="2400" dirty="0"/>
            </a:br>
            <a:r>
              <a:rPr lang="en-US" sz="2400" b="1" dirty="0"/>
              <a:t>Samuel Irvin</a:t>
            </a:r>
            <a:r>
              <a:rPr lang="en-US" sz="2400" dirty="0"/>
              <a:t>, CTE Accountability Lead</a:t>
            </a:r>
            <a:br>
              <a:rPr lang="en-US" sz="2400" dirty="0"/>
            </a:br>
            <a:r>
              <a:rPr lang="en-US" sz="2400" dirty="0"/>
              <a:t>Samuel.Irvin@azed.gov</a:t>
            </a:r>
            <a:br>
              <a:rPr lang="en-US" sz="2400" dirty="0"/>
            </a:br>
            <a:r>
              <a:rPr lang="en-US" sz="2400" dirty="0"/>
              <a:t>602-364-1946</a:t>
            </a:r>
          </a:p>
        </p:txBody>
      </p:sp>
      <p:sp>
        <p:nvSpPr>
          <p:cNvPr id="3" name="Text Placeholder 2">
            <a:extLst>
              <a:ext uri="{FF2B5EF4-FFF2-40B4-BE49-F238E27FC236}">
                <a16:creationId xmlns:a16="http://schemas.microsoft.com/office/drawing/2014/main" id="{F2B38AC5-7DA2-AD47-9DA0-06E33E9B88F3}"/>
              </a:ext>
            </a:extLst>
          </p:cNvPr>
          <p:cNvSpPr>
            <a:spLocks noGrp="1"/>
          </p:cNvSpPr>
          <p:nvPr>
            <p:ph type="body" sz="quarter" idx="10"/>
          </p:nvPr>
        </p:nvSpPr>
        <p:spPr>
          <a:xfrm>
            <a:off x="389928" y="349224"/>
            <a:ext cx="7418432" cy="898455"/>
          </a:xfrm>
        </p:spPr>
        <p:txBody>
          <a:bodyPr/>
          <a:lstStyle/>
          <a:p>
            <a:r>
              <a:rPr lang="en-US" sz="6000" dirty="0"/>
              <a:t>CTE Accountability </a:t>
            </a:r>
          </a:p>
        </p:txBody>
      </p:sp>
      <p:pic>
        <p:nvPicPr>
          <p:cNvPr id="6" name="Picture 5" descr="Icon&#10;&#10;Description automatically generated">
            <a:extLst>
              <a:ext uri="{FF2B5EF4-FFF2-40B4-BE49-F238E27FC236}">
                <a16:creationId xmlns:a16="http://schemas.microsoft.com/office/drawing/2014/main" id="{3ED5295D-2F2D-B340-AFB7-85FD5CACF77D}"/>
              </a:ext>
            </a:extLst>
          </p:cNvPr>
          <p:cNvPicPr>
            <a:picLocks noChangeAspect="1"/>
          </p:cNvPicPr>
          <p:nvPr/>
        </p:nvPicPr>
        <p:blipFill>
          <a:blip r:embed="rId2"/>
          <a:stretch>
            <a:fillRect/>
          </a:stretch>
        </p:blipFill>
        <p:spPr>
          <a:xfrm>
            <a:off x="7907669" y="241648"/>
            <a:ext cx="4407907" cy="5877209"/>
          </a:xfrm>
          <a:prstGeom prst="rect">
            <a:avLst/>
          </a:prstGeom>
        </p:spPr>
      </p:pic>
    </p:spTree>
    <p:extLst>
      <p:ext uri="{BB962C8B-B14F-4D97-AF65-F5344CB8AC3E}">
        <p14:creationId xmlns:p14="http://schemas.microsoft.com/office/powerpoint/2010/main" val="1748809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B271-5808-482E-B91C-58E1CC9A2399}"/>
              </a:ext>
            </a:extLst>
          </p:cNvPr>
          <p:cNvSpPr>
            <a:spLocks noGrp="1"/>
          </p:cNvSpPr>
          <p:nvPr>
            <p:ph type="title"/>
          </p:nvPr>
        </p:nvSpPr>
        <p:spPr>
          <a:xfrm>
            <a:off x="382781" y="3950348"/>
            <a:ext cx="11305444" cy="775564"/>
          </a:xfrm>
        </p:spPr>
        <p:txBody>
          <a:bodyPr/>
          <a:lstStyle/>
          <a:p>
            <a:r>
              <a:rPr lang="en-US" sz="5000" dirty="0"/>
              <a:t>Arizona’s Technical Skills Assessments</a:t>
            </a:r>
          </a:p>
        </p:txBody>
      </p:sp>
      <p:sp>
        <p:nvSpPr>
          <p:cNvPr id="8" name="Subtitle 2">
            <a:extLst>
              <a:ext uri="{FF2B5EF4-FFF2-40B4-BE49-F238E27FC236}">
                <a16:creationId xmlns:a16="http://schemas.microsoft.com/office/drawing/2014/main" id="{A3DF9ACD-6B8A-94AB-0831-B04C043C9405}"/>
              </a:ext>
            </a:extLst>
          </p:cNvPr>
          <p:cNvSpPr txBox="1">
            <a:spLocks/>
          </p:cNvSpPr>
          <p:nvPr/>
        </p:nvSpPr>
        <p:spPr>
          <a:xfrm>
            <a:off x="3722914" y="1491512"/>
            <a:ext cx="8302509" cy="1937488"/>
          </a:xfr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100 multiple-choice items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80 Operational Items; 20 Field-tested Items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          Student’s Overall      Total percentage</a:t>
            </a: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             Performance           items answered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cxnSp>
        <p:nvCxnSpPr>
          <p:cNvPr id="9" name="Straight Connector 8">
            <a:extLst>
              <a:ext uri="{FF2B5EF4-FFF2-40B4-BE49-F238E27FC236}">
                <a16:creationId xmlns:a16="http://schemas.microsoft.com/office/drawing/2014/main" id="{ADE894C4-A0E5-1650-5C82-9B64EC42A5AB}"/>
              </a:ext>
            </a:extLst>
          </p:cNvPr>
          <p:cNvCxnSpPr>
            <a:cxnSpLocks/>
          </p:cNvCxnSpPr>
          <p:nvPr/>
        </p:nvCxnSpPr>
        <p:spPr>
          <a:xfrm>
            <a:off x="8328256" y="2625544"/>
            <a:ext cx="0" cy="586814"/>
          </a:xfrm>
          <a:prstGeom prst="line">
            <a:avLst/>
          </a:prstGeom>
          <a:ln w="28575">
            <a:solidFill>
              <a:srgbClr val="BF0D3E"/>
            </a:solidFill>
          </a:ln>
        </p:spPr>
        <p:style>
          <a:lnRef idx="3">
            <a:schemeClr val="accent5"/>
          </a:lnRef>
          <a:fillRef idx="0">
            <a:schemeClr val="accent5"/>
          </a:fillRef>
          <a:effectRef idx="2">
            <a:schemeClr val="accent5"/>
          </a:effectRef>
          <a:fontRef idx="minor">
            <a:schemeClr val="tx1"/>
          </a:fontRef>
        </p:style>
      </p:cxnSp>
      <p:sp>
        <p:nvSpPr>
          <p:cNvPr id="5" name="Text Placeholder 2">
            <a:extLst>
              <a:ext uri="{FF2B5EF4-FFF2-40B4-BE49-F238E27FC236}">
                <a16:creationId xmlns:a16="http://schemas.microsoft.com/office/drawing/2014/main" id="{A0B4FA06-45D2-DED1-6617-A95719349DBF}"/>
              </a:ext>
            </a:extLst>
          </p:cNvPr>
          <p:cNvSpPr>
            <a:spLocks noGrp="1"/>
          </p:cNvSpPr>
          <p:nvPr>
            <p:ph type="body" sz="quarter" idx="11"/>
          </p:nvPr>
        </p:nvSpPr>
        <p:spPr>
          <a:xfrm>
            <a:off x="1078481" y="832763"/>
            <a:ext cx="3334032" cy="775564"/>
          </a:xfrm>
        </p:spPr>
        <p:txBody>
          <a:bodyPr/>
          <a:lstStyle/>
          <a:p>
            <a:r>
              <a:rPr lang="en-US" sz="4000" b="0" i="0" dirty="0">
                <a:solidFill>
                  <a:srgbClr val="ECECEC"/>
                </a:solidFill>
                <a:latin typeface="+mj-lt"/>
                <a:cs typeface="Calibri Light" panose="020F0302020204030204" pitchFamily="34" charset="0"/>
              </a:rPr>
              <a:t>Judy Balogh</a:t>
            </a:r>
          </a:p>
          <a:p>
            <a:endParaRPr lang="en-US" dirty="0"/>
          </a:p>
        </p:txBody>
      </p:sp>
    </p:spTree>
    <p:extLst>
      <p:ext uri="{BB962C8B-B14F-4D97-AF65-F5344CB8AC3E}">
        <p14:creationId xmlns:p14="http://schemas.microsoft.com/office/powerpoint/2010/main" val="3130921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B4600E-0F2D-2571-0BFC-DA504B38A5B7}"/>
              </a:ext>
            </a:extLst>
          </p:cNvPr>
          <p:cNvPicPr>
            <a:picLocks noChangeAspect="1"/>
          </p:cNvPicPr>
          <p:nvPr/>
        </p:nvPicPr>
        <p:blipFill>
          <a:blip r:embed="rId2"/>
          <a:stretch>
            <a:fillRect/>
          </a:stretch>
        </p:blipFill>
        <p:spPr>
          <a:xfrm>
            <a:off x="7256631" y="406152"/>
            <a:ext cx="4380177" cy="5588502"/>
          </a:xfrm>
          <a:prstGeom prst="rect">
            <a:avLst/>
          </a:prstGeom>
          <a:ln>
            <a:solidFill>
              <a:schemeClr val="tx1"/>
            </a:solidFill>
          </a:ln>
        </p:spPr>
      </p:pic>
      <p:pic>
        <p:nvPicPr>
          <p:cNvPr id="12" name="Picture 11">
            <a:extLst>
              <a:ext uri="{FF2B5EF4-FFF2-40B4-BE49-F238E27FC236}">
                <a16:creationId xmlns:a16="http://schemas.microsoft.com/office/drawing/2014/main" id="{24308501-2BE2-CE93-D011-9C229EBCB873}"/>
              </a:ext>
            </a:extLst>
          </p:cNvPr>
          <p:cNvPicPr>
            <a:picLocks noChangeAspect="1"/>
          </p:cNvPicPr>
          <p:nvPr/>
        </p:nvPicPr>
        <p:blipFill>
          <a:blip r:embed="rId3"/>
          <a:stretch>
            <a:fillRect/>
          </a:stretch>
        </p:blipFill>
        <p:spPr>
          <a:xfrm>
            <a:off x="8627742" y="3827473"/>
            <a:ext cx="3430421" cy="2710103"/>
          </a:xfrm>
          <a:prstGeom prst="rect">
            <a:avLst/>
          </a:prstGeom>
        </p:spPr>
      </p:pic>
      <p:pic>
        <p:nvPicPr>
          <p:cNvPr id="3" name="Picture 2">
            <a:extLst>
              <a:ext uri="{FF2B5EF4-FFF2-40B4-BE49-F238E27FC236}">
                <a16:creationId xmlns:a16="http://schemas.microsoft.com/office/drawing/2014/main" id="{30B8CF82-B54F-2026-726C-2DDCB59547B6}"/>
              </a:ext>
            </a:extLst>
          </p:cNvPr>
          <p:cNvPicPr>
            <a:picLocks noChangeAspect="1"/>
          </p:cNvPicPr>
          <p:nvPr/>
        </p:nvPicPr>
        <p:blipFill>
          <a:blip r:embed="rId4"/>
          <a:stretch>
            <a:fillRect/>
          </a:stretch>
        </p:blipFill>
        <p:spPr>
          <a:xfrm>
            <a:off x="390092" y="1485663"/>
            <a:ext cx="6668431" cy="3429479"/>
          </a:xfrm>
          <a:prstGeom prst="rect">
            <a:avLst/>
          </a:prstGeom>
        </p:spPr>
      </p:pic>
    </p:spTree>
    <p:extLst>
      <p:ext uri="{BB962C8B-B14F-4D97-AF65-F5344CB8AC3E}">
        <p14:creationId xmlns:p14="http://schemas.microsoft.com/office/powerpoint/2010/main" val="2530056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1F26-097D-5D40-945F-6AC2C947EC7F}"/>
              </a:ext>
            </a:extLst>
          </p:cNvPr>
          <p:cNvSpPr>
            <a:spLocks noGrp="1"/>
          </p:cNvSpPr>
          <p:nvPr>
            <p:ph type="title"/>
          </p:nvPr>
        </p:nvSpPr>
        <p:spPr>
          <a:xfrm>
            <a:off x="1679145" y="333818"/>
            <a:ext cx="8833710" cy="1085853"/>
          </a:xfrm>
        </p:spPr>
        <p:txBody>
          <a:bodyPr/>
          <a:lstStyle/>
          <a:p>
            <a:r>
              <a:rPr lang="en-US" dirty="0">
                <a:solidFill>
                  <a:schemeClr val="accent1">
                    <a:lumMod val="50000"/>
                  </a:schemeClr>
                </a:solidFill>
              </a:rPr>
              <a:t>Eligibility Policy for Students to Take and Retake the Technical Skills Assessment</a:t>
            </a:r>
            <a:endParaRPr lang="en-US" b="1" dirty="0">
              <a:solidFill>
                <a:schemeClr val="accent1">
                  <a:lumMod val="50000"/>
                </a:schemeClr>
              </a:solidFill>
            </a:endParaRPr>
          </a:p>
        </p:txBody>
      </p:sp>
      <p:pic>
        <p:nvPicPr>
          <p:cNvPr id="7" name="Picture 6">
            <a:extLst>
              <a:ext uri="{FF2B5EF4-FFF2-40B4-BE49-F238E27FC236}">
                <a16:creationId xmlns:a16="http://schemas.microsoft.com/office/drawing/2014/main" id="{E2760417-E7E0-8135-C15D-31FDCFE1D5A1}"/>
              </a:ext>
            </a:extLst>
          </p:cNvPr>
          <p:cNvPicPr>
            <a:picLocks noChangeAspect="1"/>
          </p:cNvPicPr>
          <p:nvPr/>
        </p:nvPicPr>
        <p:blipFill rotWithShape="1">
          <a:blip r:embed="rId2"/>
          <a:srcRect r="2074"/>
          <a:stretch/>
        </p:blipFill>
        <p:spPr>
          <a:xfrm>
            <a:off x="1679146" y="1535158"/>
            <a:ext cx="8833710" cy="5125165"/>
          </a:xfrm>
          <a:prstGeom prst="rect">
            <a:avLst/>
          </a:prstGeom>
        </p:spPr>
      </p:pic>
    </p:spTree>
    <p:extLst>
      <p:ext uri="{BB962C8B-B14F-4D97-AF65-F5344CB8AC3E}">
        <p14:creationId xmlns:p14="http://schemas.microsoft.com/office/powerpoint/2010/main" val="2442756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414B65-009D-D04D-9C59-12692F5B43BB}"/>
              </a:ext>
            </a:extLst>
          </p:cNvPr>
          <p:cNvSpPr>
            <a:spLocks noGrp="1"/>
          </p:cNvSpPr>
          <p:nvPr>
            <p:ph type="body" sz="quarter" idx="10"/>
          </p:nvPr>
        </p:nvSpPr>
        <p:spPr>
          <a:xfrm>
            <a:off x="486571" y="430910"/>
            <a:ext cx="6937828" cy="1204522"/>
          </a:xfrm>
        </p:spPr>
        <p:txBody>
          <a:bodyPr/>
          <a:lstStyle/>
          <a:p>
            <a:r>
              <a:rPr lang="en-US" dirty="0">
                <a:solidFill>
                  <a:schemeClr val="tx1"/>
                </a:solidFill>
              </a:rPr>
              <a:t>TSA Resources</a:t>
            </a:r>
          </a:p>
        </p:txBody>
      </p:sp>
      <p:pic>
        <p:nvPicPr>
          <p:cNvPr id="7" name="Picture 6">
            <a:extLst>
              <a:ext uri="{FF2B5EF4-FFF2-40B4-BE49-F238E27FC236}">
                <a16:creationId xmlns:a16="http://schemas.microsoft.com/office/drawing/2014/main" id="{FF6B9B86-D090-9764-D79D-35437B2D17D1}"/>
              </a:ext>
            </a:extLst>
          </p:cNvPr>
          <p:cNvPicPr>
            <a:picLocks noChangeAspect="1"/>
          </p:cNvPicPr>
          <p:nvPr/>
        </p:nvPicPr>
        <p:blipFill>
          <a:blip r:embed="rId3"/>
          <a:stretch>
            <a:fillRect/>
          </a:stretch>
        </p:blipFill>
        <p:spPr>
          <a:xfrm>
            <a:off x="9580565" y="140624"/>
            <a:ext cx="2400635" cy="2448267"/>
          </a:xfrm>
          <a:prstGeom prst="rect">
            <a:avLst/>
          </a:prstGeom>
        </p:spPr>
      </p:pic>
      <p:pic>
        <p:nvPicPr>
          <p:cNvPr id="9" name="Picture 8">
            <a:extLst>
              <a:ext uri="{FF2B5EF4-FFF2-40B4-BE49-F238E27FC236}">
                <a16:creationId xmlns:a16="http://schemas.microsoft.com/office/drawing/2014/main" id="{5573BD90-C6CD-D8E6-E73A-C8DA4D03FAF0}"/>
              </a:ext>
            </a:extLst>
          </p:cNvPr>
          <p:cNvPicPr>
            <a:picLocks noChangeAspect="1"/>
          </p:cNvPicPr>
          <p:nvPr/>
        </p:nvPicPr>
        <p:blipFill>
          <a:blip r:embed="rId4"/>
          <a:stretch>
            <a:fillRect/>
          </a:stretch>
        </p:blipFill>
        <p:spPr>
          <a:xfrm>
            <a:off x="8130806" y="1559061"/>
            <a:ext cx="2281556" cy="2986505"/>
          </a:xfrm>
          <a:prstGeom prst="rect">
            <a:avLst/>
          </a:prstGeom>
        </p:spPr>
      </p:pic>
      <p:pic>
        <p:nvPicPr>
          <p:cNvPr id="13" name="Picture 12">
            <a:extLst>
              <a:ext uri="{FF2B5EF4-FFF2-40B4-BE49-F238E27FC236}">
                <a16:creationId xmlns:a16="http://schemas.microsoft.com/office/drawing/2014/main" id="{B4DDAFDC-48F6-7B6D-1618-64C9CB57D245}"/>
              </a:ext>
            </a:extLst>
          </p:cNvPr>
          <p:cNvPicPr>
            <a:picLocks noChangeAspect="1"/>
          </p:cNvPicPr>
          <p:nvPr/>
        </p:nvPicPr>
        <p:blipFill>
          <a:blip r:embed="rId5"/>
          <a:stretch>
            <a:fillRect/>
          </a:stretch>
        </p:blipFill>
        <p:spPr>
          <a:xfrm rot="253228">
            <a:off x="10157175" y="2958649"/>
            <a:ext cx="1824025" cy="1387845"/>
          </a:xfrm>
          <a:prstGeom prst="rect">
            <a:avLst/>
          </a:prstGeom>
        </p:spPr>
      </p:pic>
      <p:pic>
        <p:nvPicPr>
          <p:cNvPr id="15" name="Picture 14">
            <a:extLst>
              <a:ext uri="{FF2B5EF4-FFF2-40B4-BE49-F238E27FC236}">
                <a16:creationId xmlns:a16="http://schemas.microsoft.com/office/drawing/2014/main" id="{2873B8D3-CDF7-4E7A-801D-BF644F0AB151}"/>
              </a:ext>
            </a:extLst>
          </p:cNvPr>
          <p:cNvPicPr>
            <a:picLocks noChangeAspect="1"/>
          </p:cNvPicPr>
          <p:nvPr/>
        </p:nvPicPr>
        <p:blipFill>
          <a:blip r:embed="rId6"/>
          <a:stretch>
            <a:fillRect/>
          </a:stretch>
        </p:blipFill>
        <p:spPr>
          <a:xfrm>
            <a:off x="8332895" y="4791315"/>
            <a:ext cx="3505689" cy="1724266"/>
          </a:xfrm>
          <a:prstGeom prst="rect">
            <a:avLst/>
          </a:prstGeom>
        </p:spPr>
      </p:pic>
      <p:sp>
        <p:nvSpPr>
          <p:cNvPr id="10" name="Google Shape;277;p28">
            <a:extLst>
              <a:ext uri="{FF2B5EF4-FFF2-40B4-BE49-F238E27FC236}">
                <a16:creationId xmlns:a16="http://schemas.microsoft.com/office/drawing/2014/main" id="{9A0FCA78-E0C2-4689-3A5D-F7E1C4C27E69}"/>
              </a:ext>
            </a:extLst>
          </p:cNvPr>
          <p:cNvSpPr txBox="1"/>
          <p:nvPr/>
        </p:nvSpPr>
        <p:spPr>
          <a:xfrm>
            <a:off x="486571" y="1635432"/>
            <a:ext cx="7200769" cy="4862839"/>
          </a:xfrm>
          <a:prstGeom prst="rect">
            <a:avLst/>
          </a:prstGeom>
          <a:noFill/>
          <a:ln>
            <a:noFill/>
          </a:ln>
        </p:spPr>
        <p:txBody>
          <a:bodyPr spcFirstLastPara="1" wrap="square" lIns="91425" tIns="91425" rIns="91425" bIns="91425" anchor="t" anchorCtr="0">
            <a:spAutoFit/>
          </a:bodyPr>
          <a:lstStyle/>
          <a:p>
            <a:pPr marL="365760" marR="0" lvl="0" indent="-251459" algn="l" defTabSz="914400" rtl="0" eaLnBrk="1" fontAlgn="auto" latinLnBrk="0" hangingPunct="1">
              <a:lnSpc>
                <a:spcPct val="100000"/>
              </a:lnSpc>
              <a:spcBef>
                <a:spcPts val="0"/>
              </a:spcBef>
              <a:spcAft>
                <a:spcPts val="0"/>
              </a:spcAft>
              <a:buClrTx/>
              <a:buSzPts val="1800"/>
              <a:buFontTx/>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Webpage</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with student eligibility policies, testing schedule, programs with TSAs, sample items, and more</a:t>
            </a:r>
          </a:p>
          <a:p>
            <a:pPr marL="114301" marR="0" lvl="0" indent="0" algn="l" defTabSz="914400" rtl="0" eaLnBrk="1" fontAlgn="auto" latinLnBrk="0" hangingPunct="1">
              <a:lnSpc>
                <a:spcPct val="100000"/>
              </a:lnSpc>
              <a:spcBef>
                <a:spcPts val="0"/>
              </a:spcBef>
              <a:spcAft>
                <a:spcPts val="0"/>
              </a:spcAft>
              <a:buClrTx/>
              <a:buSzPts val="1800"/>
              <a:buFontTx/>
              <a:buNone/>
              <a:tabLst/>
              <a:defRPr/>
            </a:pPr>
            <a:endParaRPr kumimoji="0"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0" indent="-342900" algn="l" defTabSz="914400" rtl="0" eaLnBrk="1" fontAlgn="auto" latinLnBrk="0" hangingPunct="1">
              <a:lnSpc>
                <a:spcPct val="100000"/>
              </a:lnSpc>
              <a:spcBef>
                <a:spcPts val="0"/>
              </a:spcBef>
              <a:spcAft>
                <a:spcPts val="0"/>
              </a:spcAft>
              <a:buClrTx/>
              <a:buSzPts val="1800"/>
              <a:buFontTx/>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User Guide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with in-depth details, links to tutorials and powerpoints, suggestions for proctor training, and more </a:t>
            </a:r>
          </a:p>
          <a:p>
            <a:pPr marL="457200" marR="0" lvl="0" indent="-342900" algn="l" defTabSz="914400" rtl="0" eaLnBrk="1" fontAlgn="auto" latinLnBrk="0" hangingPunct="1">
              <a:lnSpc>
                <a:spcPct val="100000"/>
              </a:lnSpc>
              <a:spcBef>
                <a:spcPts val="0"/>
              </a:spcBef>
              <a:spcAft>
                <a:spcPts val="0"/>
              </a:spcAft>
              <a:buClrTx/>
              <a:buSzPts val="1800"/>
              <a:buFontTx/>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0" indent="-342900" algn="l" defTabSz="914400" rtl="0" eaLnBrk="1" fontAlgn="auto" latinLnBrk="0" hangingPunct="1">
              <a:lnSpc>
                <a:spcPct val="100000"/>
              </a:lnSpc>
              <a:spcBef>
                <a:spcPts val="0"/>
              </a:spcBef>
              <a:spcAft>
                <a:spcPts val="0"/>
              </a:spcAft>
              <a:buClrTx/>
              <a:buSzPts val="1800"/>
              <a:buFontTx/>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Dashboard</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with how-to instructions and guidelines</a:t>
            </a:r>
          </a:p>
          <a:p>
            <a:pPr marL="457200" marR="0" lvl="0" indent="-342900" algn="l" defTabSz="914400" rtl="0" eaLnBrk="1" fontAlgn="auto" latinLnBrk="0" hangingPunct="1">
              <a:lnSpc>
                <a:spcPct val="100000"/>
              </a:lnSpc>
              <a:spcBef>
                <a:spcPts val="0"/>
              </a:spcBef>
              <a:spcAft>
                <a:spcPts val="0"/>
              </a:spcAft>
              <a:buClrTx/>
              <a:buSzPts val="1800"/>
              <a:buFontTx/>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0" indent="-342900" algn="l" defTabSz="914400" rtl="0" eaLnBrk="1" fontAlgn="auto" latinLnBrk="0" hangingPunct="1">
              <a:lnSpc>
                <a:spcPct val="100000"/>
              </a:lnSpc>
              <a:spcBef>
                <a:spcPts val="0"/>
              </a:spcBef>
              <a:spcAft>
                <a:spcPts val="0"/>
              </a:spcAft>
              <a:buClrTx/>
              <a:buSzPts val="1800"/>
              <a:buFontTx/>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Annual Item Development Teacher Committees</a:t>
            </a:r>
          </a:p>
          <a:p>
            <a:pPr marL="457200" marR="0" lvl="0" indent="-342900" algn="l" defTabSz="914400" rtl="0" eaLnBrk="1" fontAlgn="auto" latinLnBrk="0" hangingPunct="1">
              <a:lnSpc>
                <a:spcPct val="100000"/>
              </a:lnSpc>
              <a:spcBef>
                <a:spcPts val="0"/>
              </a:spcBef>
              <a:spcAft>
                <a:spcPts val="0"/>
              </a:spcAft>
              <a:buClrTx/>
              <a:buSzPts val="1800"/>
              <a:buFontTx/>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0" indent="-342900" algn="l" defTabSz="914400" rtl="0" eaLnBrk="1" fontAlgn="auto" latinLnBrk="0" hangingPunct="1">
              <a:lnSpc>
                <a:spcPct val="100000"/>
              </a:lnSpc>
              <a:spcBef>
                <a:spcPts val="0"/>
              </a:spcBef>
              <a:spcAft>
                <a:spcPts val="0"/>
              </a:spcAft>
              <a:buClrTx/>
              <a:buSzPts val="1800"/>
              <a:buFontTx/>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COMING SOON–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TSA Sessions on TEAMS</a:t>
            </a:r>
            <a:endParaRPr kumimoji="0"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18820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7;p28">
            <a:extLst>
              <a:ext uri="{FF2B5EF4-FFF2-40B4-BE49-F238E27FC236}">
                <a16:creationId xmlns:a16="http://schemas.microsoft.com/office/drawing/2014/main" id="{91ADB062-F07C-B764-EBD2-5789AA7654AB}"/>
              </a:ext>
            </a:extLst>
          </p:cNvPr>
          <p:cNvSpPr txBox="1"/>
          <p:nvPr/>
        </p:nvSpPr>
        <p:spPr>
          <a:xfrm>
            <a:off x="791371" y="2495403"/>
            <a:ext cx="6828629" cy="3662511"/>
          </a:xfrm>
          <a:prstGeom prst="rect">
            <a:avLst/>
          </a:prstGeom>
          <a:noFill/>
          <a:ln>
            <a:noFill/>
          </a:ln>
        </p:spPr>
        <p:txBody>
          <a:bodyPr spcFirstLastPara="1" wrap="square" lIns="91425" tIns="91425" rIns="91425" bIns="91425" anchor="t" anchorCtr="0">
            <a:spAutoFit/>
          </a:bodyPr>
          <a:lstStyle/>
          <a:p>
            <a:pPr marL="365760" marR="0" lvl="0" indent="-251459" algn="l" defTabSz="914400" rtl="0" eaLnBrk="1" fontAlgn="auto" latinLnBrk="0" hangingPunct="1">
              <a:lnSpc>
                <a:spcPct val="100000"/>
              </a:lnSpc>
              <a:spcBef>
                <a:spcPts val="0"/>
              </a:spcBef>
              <a:spcAft>
                <a:spcPts val="0"/>
              </a:spcAft>
              <a:buClrTx/>
              <a:buSzPts val="1800"/>
              <a:buFontTx/>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14 all-day meetings with 4 teacher committees each meeting to review and update the assessment items</a:t>
            </a:r>
          </a:p>
          <a:p>
            <a:pPr marL="365760" marR="0" lvl="0" indent="-251459" algn="l" defTabSz="914400" rtl="0" eaLnBrk="1" fontAlgn="auto" latinLnBrk="0" hangingPunct="1">
              <a:lnSpc>
                <a:spcPct val="100000"/>
              </a:lnSpc>
              <a:spcBef>
                <a:spcPts val="0"/>
              </a:spcBef>
              <a:spcAft>
                <a:spcPts val="0"/>
              </a:spcAft>
              <a:buClrTx/>
              <a:buSzPts val="1800"/>
              <a:buFontTx/>
              <a:buChar char="●"/>
              <a:tabLst/>
              <a:defRPr/>
            </a:pP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365760" marR="0" lvl="0" indent="-251459" algn="l" defTabSz="914400" rtl="0" eaLnBrk="1" fontAlgn="auto" latinLnBrk="0" hangingPunct="1">
              <a:lnSpc>
                <a:spcPct val="100000"/>
              </a:lnSpc>
              <a:spcBef>
                <a:spcPts val="0"/>
              </a:spcBef>
              <a:spcAft>
                <a:spcPts val="0"/>
              </a:spcAft>
              <a:buClrTx/>
              <a:buSzPts val="1800"/>
              <a:buFontTx/>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Covered 51 programs, each program with its own set of technical standards</a:t>
            </a:r>
          </a:p>
          <a:p>
            <a:pPr marL="365760" marR="0" lvl="0" indent="-251459" algn="l" defTabSz="914400" rtl="0" eaLnBrk="1" fontAlgn="auto" latinLnBrk="0" hangingPunct="1">
              <a:lnSpc>
                <a:spcPct val="100000"/>
              </a:lnSpc>
              <a:spcBef>
                <a:spcPts val="0"/>
              </a:spcBef>
              <a:spcAft>
                <a:spcPts val="0"/>
              </a:spcAft>
              <a:buClrTx/>
              <a:buSzPts val="1800"/>
              <a:buFontTx/>
              <a:buChar char="●"/>
              <a:tabLst/>
              <a:defRPr/>
            </a:pP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365760" marR="0" lvl="0" indent="-251459" algn="l" defTabSz="914400" rtl="0" eaLnBrk="1" fontAlgn="auto" latinLnBrk="0" hangingPunct="1">
              <a:lnSpc>
                <a:spcPct val="100000"/>
              </a:lnSpc>
              <a:spcBef>
                <a:spcPts val="0"/>
              </a:spcBef>
              <a:spcAft>
                <a:spcPts val="0"/>
              </a:spcAft>
              <a:buClrTx/>
              <a:buSzPts val="1800"/>
              <a:buFontTx/>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Involved some 350 new and veteran teachers from around the state</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114301" marR="0" lvl="0" indent="0" algn="l" defTabSz="914400" rtl="0" eaLnBrk="1" fontAlgn="auto" latinLnBrk="0" hangingPunct="1">
              <a:lnSpc>
                <a:spcPct val="100000"/>
              </a:lnSpc>
              <a:spcBef>
                <a:spcPts val="0"/>
              </a:spcBef>
              <a:spcAft>
                <a:spcPts val="0"/>
              </a:spcAft>
              <a:buClrTx/>
              <a:buSzPts val="1800"/>
              <a:buFontTx/>
              <a:buNone/>
              <a:tabLst/>
              <a:defRPr/>
            </a:pPr>
            <a:endParaRPr kumimoji="0" sz="1000" b="0" i="1"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5" name="Text Placeholder 2">
            <a:extLst>
              <a:ext uri="{FF2B5EF4-FFF2-40B4-BE49-F238E27FC236}">
                <a16:creationId xmlns:a16="http://schemas.microsoft.com/office/drawing/2014/main" id="{EA9A898C-57F5-A306-58A2-9D11273B13AA}"/>
              </a:ext>
            </a:extLst>
          </p:cNvPr>
          <p:cNvSpPr>
            <a:spLocks noGrp="1"/>
          </p:cNvSpPr>
          <p:nvPr>
            <p:ph type="body" sz="quarter" idx="10"/>
          </p:nvPr>
        </p:nvSpPr>
        <p:spPr>
          <a:xfrm>
            <a:off x="1368315" y="822796"/>
            <a:ext cx="5391714" cy="1204522"/>
          </a:xfrm>
        </p:spPr>
        <p:txBody>
          <a:bodyPr>
            <a:normAutofit fontScale="62500" lnSpcReduction="20000"/>
          </a:bodyPr>
          <a:lstStyle/>
          <a:p>
            <a:r>
              <a:rPr lang="en-US" dirty="0">
                <a:solidFill>
                  <a:schemeClr val="tx1"/>
                </a:solidFill>
              </a:rPr>
              <a:t>Positive Impact of </a:t>
            </a:r>
          </a:p>
          <a:p>
            <a:r>
              <a:rPr lang="en-US" dirty="0">
                <a:solidFill>
                  <a:schemeClr val="tx1"/>
                </a:solidFill>
              </a:rPr>
              <a:t>Our CTE Teachers</a:t>
            </a:r>
          </a:p>
        </p:txBody>
      </p:sp>
      <p:pic>
        <p:nvPicPr>
          <p:cNvPr id="3" name="Picture 2">
            <a:extLst>
              <a:ext uri="{FF2B5EF4-FFF2-40B4-BE49-F238E27FC236}">
                <a16:creationId xmlns:a16="http://schemas.microsoft.com/office/drawing/2014/main" id="{2189BE47-0A0F-687A-C361-569FA7ADE38B}"/>
              </a:ext>
            </a:extLst>
          </p:cNvPr>
          <p:cNvPicPr>
            <a:picLocks noChangeAspect="1"/>
          </p:cNvPicPr>
          <p:nvPr/>
        </p:nvPicPr>
        <p:blipFill>
          <a:blip r:embed="rId2"/>
          <a:stretch>
            <a:fillRect/>
          </a:stretch>
        </p:blipFill>
        <p:spPr>
          <a:xfrm>
            <a:off x="8261065" y="775297"/>
            <a:ext cx="3665729" cy="2294474"/>
          </a:xfrm>
          <a:prstGeom prst="rect">
            <a:avLst/>
          </a:prstGeom>
        </p:spPr>
      </p:pic>
      <p:pic>
        <p:nvPicPr>
          <p:cNvPr id="7" name="Picture 6">
            <a:extLst>
              <a:ext uri="{FF2B5EF4-FFF2-40B4-BE49-F238E27FC236}">
                <a16:creationId xmlns:a16="http://schemas.microsoft.com/office/drawing/2014/main" id="{C1906316-E6A5-2C6C-4729-476A46E6A79E}"/>
              </a:ext>
            </a:extLst>
          </p:cNvPr>
          <p:cNvPicPr>
            <a:picLocks noChangeAspect="1"/>
          </p:cNvPicPr>
          <p:nvPr/>
        </p:nvPicPr>
        <p:blipFill>
          <a:blip r:embed="rId3"/>
          <a:stretch>
            <a:fillRect/>
          </a:stretch>
        </p:blipFill>
        <p:spPr>
          <a:xfrm>
            <a:off x="8261065" y="3460215"/>
            <a:ext cx="3702336" cy="2622488"/>
          </a:xfrm>
          <a:prstGeom prst="rect">
            <a:avLst/>
          </a:prstGeom>
        </p:spPr>
      </p:pic>
    </p:spTree>
    <p:extLst>
      <p:ext uri="{BB962C8B-B14F-4D97-AF65-F5344CB8AC3E}">
        <p14:creationId xmlns:p14="http://schemas.microsoft.com/office/powerpoint/2010/main" val="1150191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6337-9E07-5648-AC51-80EF7742067E}"/>
              </a:ext>
            </a:extLst>
          </p:cNvPr>
          <p:cNvSpPr>
            <a:spLocks noGrp="1"/>
          </p:cNvSpPr>
          <p:nvPr>
            <p:ph type="title"/>
          </p:nvPr>
        </p:nvSpPr>
        <p:spPr>
          <a:xfrm>
            <a:off x="558011" y="5244537"/>
            <a:ext cx="10489217" cy="528941"/>
          </a:xfrm>
        </p:spPr>
        <p:txBody>
          <a:bodyPr/>
          <a:lstStyle/>
          <a:p>
            <a:r>
              <a:rPr lang="en-US" dirty="0"/>
              <a:t>Judy Balogh, Director, Standards, Professional Development</a:t>
            </a:r>
            <a:br>
              <a:rPr lang="en-US" dirty="0"/>
            </a:br>
            <a:r>
              <a:rPr lang="en-US" dirty="0"/>
              <a:t>602-542-5144; judy.balogh@azed.gov</a:t>
            </a:r>
          </a:p>
        </p:txBody>
      </p:sp>
      <p:sp>
        <p:nvSpPr>
          <p:cNvPr id="3" name="Text Placeholder 2">
            <a:extLst>
              <a:ext uri="{FF2B5EF4-FFF2-40B4-BE49-F238E27FC236}">
                <a16:creationId xmlns:a16="http://schemas.microsoft.com/office/drawing/2014/main" id="{69643A17-2976-6049-8B3B-1290AF7470DF}"/>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211121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6B6F-0ED0-9A41-ABAD-A8429B6BDFCC}"/>
              </a:ext>
            </a:extLst>
          </p:cNvPr>
          <p:cNvSpPr>
            <a:spLocks noGrp="1"/>
          </p:cNvSpPr>
          <p:nvPr>
            <p:ph type="title"/>
          </p:nvPr>
        </p:nvSpPr>
        <p:spPr>
          <a:xfrm>
            <a:off x="595411" y="2722652"/>
            <a:ext cx="7161578" cy="2897312"/>
          </a:xfrm>
        </p:spPr>
        <p:txBody>
          <a:bodyPr/>
          <a:lstStyle/>
          <a:p>
            <a:pPr marR="0" lvl="0">
              <a:lnSpc>
                <a:spcPct val="115000"/>
              </a:lnSpc>
              <a:spcBef>
                <a:spcPts val="0"/>
              </a:spcBef>
              <a:spcAft>
                <a:spcPts val="0"/>
              </a:spcAft>
            </a:pPr>
            <a:r>
              <a:rPr lang="en-US" sz="2800" b="1" dirty="0">
                <a:effectLst/>
                <a:ea typeface="Times New Roman" panose="02020603050405020304" pitchFamily="18" charset="0"/>
              </a:rPr>
              <a:t>Salil Naik, Mountain Ridge High School, Glendale, Arizona</a:t>
            </a:r>
            <a:br>
              <a:rPr lang="en-US" sz="2800" b="1" dirty="0">
                <a:effectLst/>
                <a:ea typeface="Calibri" panose="020F0502020204030204" pitchFamily="34" charset="0"/>
              </a:rPr>
            </a:br>
            <a:r>
              <a:rPr lang="en-US" sz="2800" b="1" dirty="0">
                <a:effectLst/>
                <a:ea typeface="Times New Roman" panose="02020603050405020304" pitchFamily="18" charset="0"/>
              </a:rPr>
              <a:t>Lydia Marie Pastore, Red Mountain High School, Mesa, Arizona</a:t>
            </a:r>
            <a:br>
              <a:rPr lang="en-US" sz="2800" b="1" dirty="0">
                <a:effectLst/>
                <a:ea typeface="Calibri" panose="020F0502020204030204" pitchFamily="34" charset="0"/>
              </a:rPr>
            </a:br>
            <a:r>
              <a:rPr lang="en-US" sz="2800" b="1" dirty="0" err="1">
                <a:effectLst/>
                <a:ea typeface="Times New Roman" panose="02020603050405020304" pitchFamily="18" charset="0"/>
              </a:rPr>
              <a:t>Ayva</a:t>
            </a:r>
            <a:r>
              <a:rPr lang="en-US" sz="2800" b="1" dirty="0">
                <a:effectLst/>
                <a:ea typeface="Times New Roman" panose="02020603050405020304" pitchFamily="18" charset="0"/>
              </a:rPr>
              <a:t> Francesca </a:t>
            </a:r>
            <a:r>
              <a:rPr lang="en-US" sz="2800" b="1" dirty="0" err="1">
                <a:effectLst/>
                <a:ea typeface="Times New Roman" panose="02020603050405020304" pitchFamily="18" charset="0"/>
              </a:rPr>
              <a:t>Kacir</a:t>
            </a:r>
            <a:r>
              <a:rPr lang="en-US" sz="2800" b="1" dirty="0">
                <a:effectLst/>
                <a:ea typeface="Times New Roman" panose="02020603050405020304" pitchFamily="18" charset="0"/>
              </a:rPr>
              <a:t>, Desert Mountain High School, Scottsdale, Arizona</a:t>
            </a:r>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rPr>
              <a:t> </a:t>
            </a:r>
            <a:br>
              <a:rPr lang="en-US" sz="2800" dirty="0">
                <a:effectLst/>
                <a:latin typeface="Calibri" panose="020F0502020204030204" pitchFamily="34" charset="0"/>
                <a:ea typeface="Calibri" panose="020F0502020204030204" pitchFamily="34" charset="0"/>
              </a:rPr>
            </a:br>
            <a:r>
              <a:rPr lang="en-US" dirty="0"/>
              <a:t>.</a:t>
            </a:r>
          </a:p>
        </p:txBody>
      </p:sp>
      <p:sp>
        <p:nvSpPr>
          <p:cNvPr id="3" name="Text Placeholder 2">
            <a:extLst>
              <a:ext uri="{FF2B5EF4-FFF2-40B4-BE49-F238E27FC236}">
                <a16:creationId xmlns:a16="http://schemas.microsoft.com/office/drawing/2014/main" id="{316485C3-52A8-674C-A2AC-EA2457FC3FC8}"/>
              </a:ext>
            </a:extLst>
          </p:cNvPr>
          <p:cNvSpPr>
            <a:spLocks noGrp="1"/>
          </p:cNvSpPr>
          <p:nvPr>
            <p:ph type="body" sz="quarter" idx="10"/>
          </p:nvPr>
        </p:nvSpPr>
        <p:spPr>
          <a:xfrm>
            <a:off x="893361" y="1413329"/>
            <a:ext cx="6319867" cy="1075380"/>
          </a:xfrm>
        </p:spPr>
        <p:txBody>
          <a:bodyPr/>
          <a:lstStyle/>
          <a:p>
            <a:r>
              <a:rPr lang="en-US" sz="3600" dirty="0"/>
              <a:t>US Presidential Scholars in CTE Finalist</a:t>
            </a:r>
          </a:p>
        </p:txBody>
      </p:sp>
      <p:pic>
        <p:nvPicPr>
          <p:cNvPr id="10" name="Picture 9" descr="A picture containing icon&#10;&#10;Description automatically generated">
            <a:extLst>
              <a:ext uri="{FF2B5EF4-FFF2-40B4-BE49-F238E27FC236}">
                <a16:creationId xmlns:a16="http://schemas.microsoft.com/office/drawing/2014/main" id="{7153DAE1-7844-2047-9281-79869E59C293}"/>
              </a:ext>
            </a:extLst>
          </p:cNvPr>
          <p:cNvPicPr>
            <a:picLocks noChangeAspect="1"/>
          </p:cNvPicPr>
          <p:nvPr/>
        </p:nvPicPr>
        <p:blipFill>
          <a:blip r:embed="rId2"/>
          <a:stretch>
            <a:fillRect/>
          </a:stretch>
        </p:blipFill>
        <p:spPr>
          <a:xfrm>
            <a:off x="8175812" y="811079"/>
            <a:ext cx="3876767" cy="4808885"/>
          </a:xfrm>
          <a:prstGeom prst="rect">
            <a:avLst/>
          </a:prstGeom>
        </p:spPr>
      </p:pic>
    </p:spTree>
    <p:extLst>
      <p:ext uri="{BB962C8B-B14F-4D97-AF65-F5344CB8AC3E}">
        <p14:creationId xmlns:p14="http://schemas.microsoft.com/office/powerpoint/2010/main" val="2450991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077C-3BE9-7364-A921-442AA7999BB0}"/>
              </a:ext>
            </a:extLst>
          </p:cNvPr>
          <p:cNvSpPr>
            <a:spLocks noGrp="1"/>
          </p:cNvSpPr>
          <p:nvPr>
            <p:ph type="title"/>
          </p:nvPr>
        </p:nvSpPr>
        <p:spPr>
          <a:xfrm>
            <a:off x="1363519" y="2786566"/>
            <a:ext cx="10591800" cy="775564"/>
          </a:xfrm>
        </p:spPr>
        <p:txBody>
          <a:bodyPr/>
          <a:lstStyle/>
          <a:p>
            <a:r>
              <a:rPr lang="en-US" dirty="0">
                <a:solidFill>
                  <a:schemeClr val="bg1"/>
                </a:solidFill>
              </a:rPr>
              <a:t>CTE Program Services</a:t>
            </a:r>
            <a:br>
              <a:rPr lang="en-US" dirty="0">
                <a:solidFill>
                  <a:schemeClr val="bg1"/>
                </a:solidFill>
              </a:rPr>
            </a:br>
            <a:r>
              <a:rPr lang="en-US" dirty="0">
                <a:solidFill>
                  <a:schemeClr val="bg1"/>
                </a:solidFill>
              </a:rPr>
              <a:t>Updates</a:t>
            </a:r>
            <a:endParaRPr lang="en-US" dirty="0"/>
          </a:p>
        </p:txBody>
      </p:sp>
      <p:sp>
        <p:nvSpPr>
          <p:cNvPr id="3" name="Text Placeholder 2">
            <a:extLst>
              <a:ext uri="{FF2B5EF4-FFF2-40B4-BE49-F238E27FC236}">
                <a16:creationId xmlns:a16="http://schemas.microsoft.com/office/drawing/2014/main" id="{E35F0CAF-FFBF-56CB-A12C-9B72FD9FF22A}"/>
              </a:ext>
            </a:extLst>
          </p:cNvPr>
          <p:cNvSpPr>
            <a:spLocks noGrp="1"/>
          </p:cNvSpPr>
          <p:nvPr>
            <p:ph type="body" sz="quarter" idx="11"/>
          </p:nvPr>
        </p:nvSpPr>
        <p:spPr>
          <a:xfrm>
            <a:off x="716973" y="1109209"/>
            <a:ext cx="5379027" cy="775564"/>
          </a:xfrm>
        </p:spPr>
        <p:txBody>
          <a:bodyPr/>
          <a:lstStyle/>
          <a:p>
            <a:r>
              <a:rPr lang="en-US" sz="4000" b="0" i="0" dirty="0">
                <a:solidFill>
                  <a:srgbClr val="ECECEC"/>
                </a:solidFill>
                <a:latin typeface="+mj-lt"/>
                <a:cs typeface="Calibri Light" panose="020F0302020204030204" pitchFamily="34" charset="0"/>
              </a:rPr>
              <a:t>Cindy Gutierrez</a:t>
            </a:r>
          </a:p>
          <a:p>
            <a:endParaRPr lang="en-US" dirty="0"/>
          </a:p>
        </p:txBody>
      </p:sp>
    </p:spTree>
    <p:extLst>
      <p:ext uri="{BB962C8B-B14F-4D97-AF65-F5344CB8AC3E}">
        <p14:creationId xmlns:p14="http://schemas.microsoft.com/office/powerpoint/2010/main" val="1537581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6B6F-0ED0-9A41-ABAD-A8429B6BDFCC}"/>
              </a:ext>
            </a:extLst>
          </p:cNvPr>
          <p:cNvSpPr>
            <a:spLocks noGrp="1"/>
          </p:cNvSpPr>
          <p:nvPr>
            <p:ph type="title"/>
          </p:nvPr>
        </p:nvSpPr>
        <p:spPr>
          <a:xfrm>
            <a:off x="539326" y="816366"/>
            <a:ext cx="7283504" cy="5581861"/>
          </a:xfrm>
        </p:spPr>
        <p:txBody>
          <a:bodyPr/>
          <a:lstStyle/>
          <a:p>
            <a:r>
              <a:rPr lang="en-US" sz="2800" dirty="0"/>
              <a:t>Electronic process closed May 30</a:t>
            </a:r>
            <a:r>
              <a:rPr lang="en-US" sz="2800" baseline="30000" dirty="0"/>
              <a:t>th</a:t>
            </a:r>
            <a:br>
              <a:rPr lang="en-US" sz="2800" dirty="0"/>
            </a:br>
            <a:br>
              <a:rPr lang="en-US" sz="1600" dirty="0">
                <a:highlight>
                  <a:srgbClr val="FFFF00"/>
                </a:highlight>
              </a:rPr>
            </a:br>
            <a:r>
              <a:rPr lang="en-US" sz="2800" dirty="0"/>
              <a:t>Progress – Two credentials going before the CTE Quality Commission today for approval:</a:t>
            </a:r>
            <a:br>
              <a:rPr lang="en-US" sz="2800" dirty="0"/>
            </a:br>
            <a:br>
              <a:rPr lang="en-US" sz="1600" dirty="0"/>
            </a:br>
            <a:r>
              <a:rPr lang="en-US" sz="1600" dirty="0"/>
              <a:t>       </a:t>
            </a:r>
            <a:r>
              <a:rPr lang="en-US" sz="2800" dirty="0"/>
              <a:t>- </a:t>
            </a:r>
            <a:r>
              <a:rPr lang="en-US" sz="2800" dirty="0">
                <a:solidFill>
                  <a:srgbClr val="BF0B3E"/>
                </a:solidFill>
              </a:rPr>
              <a:t>Certified Phlebotomy Technician (CPT)</a:t>
            </a:r>
            <a:br>
              <a:rPr lang="en-US" sz="2800" dirty="0"/>
            </a:br>
            <a:r>
              <a:rPr lang="en-US" sz="2800" dirty="0"/>
              <a:t>    - </a:t>
            </a:r>
            <a:r>
              <a:rPr lang="en-US" sz="2800" dirty="0">
                <a:solidFill>
                  <a:srgbClr val="232B64"/>
                </a:solidFill>
              </a:rPr>
              <a:t>Rise Up – Warehouse, Inventory and </a:t>
            </a:r>
            <a:r>
              <a:rPr lang="en-US" sz="2800" dirty="0">
                <a:solidFill>
                  <a:schemeClr val="bg1"/>
                </a:solidFill>
              </a:rPr>
              <a:t>…...</a:t>
            </a:r>
            <a:r>
              <a:rPr lang="en-US" sz="2800" dirty="0">
                <a:solidFill>
                  <a:srgbClr val="232B64"/>
                </a:solidFill>
              </a:rPr>
              <a:t>Logistics</a:t>
            </a:r>
            <a:br>
              <a:rPr lang="en-US" sz="2800" dirty="0"/>
            </a:br>
            <a:br>
              <a:rPr lang="en-US" sz="1600" dirty="0"/>
            </a:br>
            <a:r>
              <a:rPr lang="en-US" sz="2800" b="1" u="sng" dirty="0">
                <a:solidFill>
                  <a:srgbClr val="BF0B3E"/>
                </a:solidFill>
              </a:rPr>
              <a:t>Reminder: </a:t>
            </a:r>
            <a:br>
              <a:rPr lang="en-US" sz="2800" dirty="0"/>
            </a:br>
            <a:r>
              <a:rPr lang="en-US" sz="2800" dirty="0"/>
              <a:t>CTE Quality Commission approved policy,</a:t>
            </a:r>
            <a:br>
              <a:rPr lang="en-US" sz="2800" dirty="0"/>
            </a:br>
            <a:r>
              <a:rPr lang="en-US" sz="2800" dirty="0"/>
              <a:t>Credentials that have no data of student </a:t>
            </a:r>
            <a:r>
              <a:rPr lang="en-US" sz="2800" b="1" dirty="0">
                <a:solidFill>
                  <a:srgbClr val="BF0B3E"/>
                </a:solidFill>
              </a:rPr>
              <a:t>attempts</a:t>
            </a:r>
            <a:r>
              <a:rPr lang="en-US" sz="2800" dirty="0"/>
              <a:t> over last four(4) years will be removed. </a:t>
            </a:r>
            <a:br>
              <a:rPr lang="en-US" sz="2800" dirty="0"/>
            </a:br>
            <a:r>
              <a:rPr lang="en-US" b="1" dirty="0"/>
              <a:t>Be sure to report </a:t>
            </a:r>
            <a:r>
              <a:rPr lang="en-US" b="1" dirty="0">
                <a:solidFill>
                  <a:srgbClr val="BF0B3E"/>
                </a:solidFill>
              </a:rPr>
              <a:t>all </a:t>
            </a:r>
            <a:r>
              <a:rPr lang="en-US" b="1" dirty="0"/>
              <a:t>attempts.</a:t>
            </a:r>
            <a:br>
              <a:rPr lang="en-US" b="1" dirty="0"/>
            </a:br>
            <a:br>
              <a:rPr lang="en-US" dirty="0"/>
            </a:br>
            <a:endParaRPr lang="en-US" dirty="0"/>
          </a:p>
        </p:txBody>
      </p:sp>
      <p:sp>
        <p:nvSpPr>
          <p:cNvPr id="3" name="Text Placeholder 2">
            <a:extLst>
              <a:ext uri="{FF2B5EF4-FFF2-40B4-BE49-F238E27FC236}">
                <a16:creationId xmlns:a16="http://schemas.microsoft.com/office/drawing/2014/main" id="{316485C3-52A8-674C-A2AC-EA2457FC3FC8}"/>
              </a:ext>
            </a:extLst>
          </p:cNvPr>
          <p:cNvSpPr>
            <a:spLocks noGrp="1"/>
          </p:cNvSpPr>
          <p:nvPr>
            <p:ph type="body" sz="quarter" idx="10"/>
          </p:nvPr>
        </p:nvSpPr>
        <p:spPr>
          <a:xfrm>
            <a:off x="539326" y="157391"/>
            <a:ext cx="6319867" cy="604764"/>
          </a:xfrm>
        </p:spPr>
        <p:txBody>
          <a:bodyPr/>
          <a:lstStyle/>
          <a:p>
            <a:r>
              <a:rPr lang="en-US" sz="4000" dirty="0"/>
              <a:t>Industry Credentials</a:t>
            </a:r>
          </a:p>
        </p:txBody>
      </p:sp>
      <p:pic>
        <p:nvPicPr>
          <p:cNvPr id="10" name="Picture 9" descr="A picture containing icon&#10;&#10;Description automatically generated">
            <a:extLst>
              <a:ext uri="{FF2B5EF4-FFF2-40B4-BE49-F238E27FC236}">
                <a16:creationId xmlns:a16="http://schemas.microsoft.com/office/drawing/2014/main" id="{7153DAE1-7844-2047-9281-79869E59C293}"/>
              </a:ext>
            </a:extLst>
          </p:cNvPr>
          <p:cNvPicPr>
            <a:picLocks noChangeAspect="1"/>
          </p:cNvPicPr>
          <p:nvPr/>
        </p:nvPicPr>
        <p:blipFill>
          <a:blip r:embed="rId2"/>
          <a:stretch>
            <a:fillRect/>
          </a:stretch>
        </p:blipFill>
        <p:spPr>
          <a:xfrm>
            <a:off x="7919499" y="638070"/>
            <a:ext cx="4181215" cy="5186534"/>
          </a:xfrm>
          <a:prstGeom prst="rect">
            <a:avLst/>
          </a:prstGeom>
        </p:spPr>
      </p:pic>
      <p:pic>
        <p:nvPicPr>
          <p:cNvPr id="7" name="Picture 6" descr="Diagram&#10;&#10;Description automatically generated with medium confidence">
            <a:extLst>
              <a:ext uri="{FF2B5EF4-FFF2-40B4-BE49-F238E27FC236}">
                <a16:creationId xmlns:a16="http://schemas.microsoft.com/office/drawing/2014/main" id="{3693F39B-BB54-F6E7-C0CD-E8806AD32FC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187158">
            <a:off x="8976806" y="447162"/>
            <a:ext cx="2668919" cy="1939414"/>
          </a:xfrm>
          <a:prstGeom prst="rect">
            <a:avLst/>
          </a:prstGeom>
        </p:spPr>
      </p:pic>
      <p:pic>
        <p:nvPicPr>
          <p:cNvPr id="8" name="Picture 7">
            <a:extLst>
              <a:ext uri="{FF2B5EF4-FFF2-40B4-BE49-F238E27FC236}">
                <a16:creationId xmlns:a16="http://schemas.microsoft.com/office/drawing/2014/main" id="{CD93A018-EF37-3992-E44E-2C68A73B97D5}"/>
              </a:ext>
            </a:extLst>
          </p:cNvPr>
          <p:cNvPicPr>
            <a:picLocks noChangeAspect="1"/>
          </p:cNvPicPr>
          <p:nvPr/>
        </p:nvPicPr>
        <p:blipFill>
          <a:blip r:embed="rId5"/>
          <a:stretch>
            <a:fillRect/>
          </a:stretch>
        </p:blipFill>
        <p:spPr>
          <a:xfrm rot="18922132">
            <a:off x="8518567" y="1970509"/>
            <a:ext cx="3091927" cy="2664636"/>
          </a:xfrm>
          <a:prstGeom prst="rect">
            <a:avLst/>
          </a:prstGeom>
        </p:spPr>
      </p:pic>
      <p:pic>
        <p:nvPicPr>
          <p:cNvPr id="9" name="Picture 8">
            <a:extLst>
              <a:ext uri="{FF2B5EF4-FFF2-40B4-BE49-F238E27FC236}">
                <a16:creationId xmlns:a16="http://schemas.microsoft.com/office/drawing/2014/main" id="{DC8F2076-47A7-5323-4A66-A457CFBA461A}"/>
              </a:ext>
            </a:extLst>
          </p:cNvPr>
          <p:cNvPicPr>
            <a:picLocks noChangeAspect="1"/>
          </p:cNvPicPr>
          <p:nvPr/>
        </p:nvPicPr>
        <p:blipFill>
          <a:blip r:embed="rId5"/>
          <a:stretch>
            <a:fillRect/>
          </a:stretch>
        </p:blipFill>
        <p:spPr>
          <a:xfrm>
            <a:off x="8476384" y="3940753"/>
            <a:ext cx="3176291" cy="2737341"/>
          </a:xfrm>
          <a:prstGeom prst="rect">
            <a:avLst/>
          </a:prstGeom>
        </p:spPr>
      </p:pic>
    </p:spTree>
    <p:extLst>
      <p:ext uri="{BB962C8B-B14F-4D97-AF65-F5344CB8AC3E}">
        <p14:creationId xmlns:p14="http://schemas.microsoft.com/office/powerpoint/2010/main" val="1480352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1F26-097D-5D40-945F-6AC2C947EC7F}"/>
              </a:ext>
            </a:extLst>
          </p:cNvPr>
          <p:cNvSpPr>
            <a:spLocks noGrp="1"/>
          </p:cNvSpPr>
          <p:nvPr>
            <p:ph type="title"/>
          </p:nvPr>
        </p:nvSpPr>
        <p:spPr>
          <a:xfrm>
            <a:off x="733424" y="272376"/>
            <a:ext cx="10658475" cy="994449"/>
          </a:xfrm>
        </p:spPr>
        <p:txBody>
          <a:bodyPr/>
          <a:lstStyle/>
          <a:p>
            <a:r>
              <a:rPr lang="en-US" sz="4000" b="1" u="sng" dirty="0">
                <a:solidFill>
                  <a:srgbClr val="BF0B3E"/>
                </a:solidFill>
              </a:rPr>
              <a:t>New – Credential Update Request </a:t>
            </a:r>
          </a:p>
        </p:txBody>
      </p:sp>
      <p:sp>
        <p:nvSpPr>
          <p:cNvPr id="4" name="Text Placeholder 3">
            <a:extLst>
              <a:ext uri="{FF2B5EF4-FFF2-40B4-BE49-F238E27FC236}">
                <a16:creationId xmlns:a16="http://schemas.microsoft.com/office/drawing/2014/main" id="{0A3E256E-1CF2-3B45-AA26-925B830F59EE}"/>
              </a:ext>
            </a:extLst>
          </p:cNvPr>
          <p:cNvSpPr>
            <a:spLocks noGrp="1"/>
          </p:cNvSpPr>
          <p:nvPr>
            <p:ph type="body" sz="quarter" idx="14"/>
          </p:nvPr>
        </p:nvSpPr>
        <p:spPr>
          <a:xfrm>
            <a:off x="5965371" y="1333709"/>
            <a:ext cx="5493205" cy="4943266"/>
          </a:xfrm>
        </p:spPr>
        <p:txBody>
          <a:bodyPr/>
          <a:lstStyle/>
          <a:p>
            <a:pPr marL="0" indent="0">
              <a:buNone/>
            </a:pPr>
            <a:r>
              <a:rPr lang="en-US" sz="3200" dirty="0"/>
              <a:t>Electronic Application to:</a:t>
            </a:r>
          </a:p>
          <a:p>
            <a:pPr marL="0" indent="0">
              <a:buNone/>
            </a:pPr>
            <a:endParaRPr lang="en-US" sz="3200" dirty="0"/>
          </a:p>
          <a:p>
            <a:r>
              <a:rPr lang="en-US" sz="3200" dirty="0"/>
              <a:t>Update credential name</a:t>
            </a:r>
          </a:p>
          <a:p>
            <a:r>
              <a:rPr lang="en-US" sz="3200" dirty="0"/>
              <a:t>Update Fact Sheet</a:t>
            </a:r>
          </a:p>
          <a:p>
            <a:r>
              <a:rPr lang="en-US" sz="3200" dirty="0"/>
              <a:t>Discontinue Credential (if no longer valid)</a:t>
            </a:r>
          </a:p>
          <a:p>
            <a:endParaRPr lang="en-US" sz="2000" dirty="0"/>
          </a:p>
          <a:p>
            <a:pPr marL="0" indent="0">
              <a:buNone/>
            </a:pPr>
            <a:r>
              <a:rPr lang="en-US" sz="3200" dirty="0"/>
              <a:t>https://www.azed.gov/cte/cte-industry-credentials </a:t>
            </a:r>
          </a:p>
          <a:p>
            <a:pPr marL="0" indent="0">
              <a:buNone/>
            </a:pPr>
            <a:endParaRPr lang="en-US" sz="3200" dirty="0"/>
          </a:p>
        </p:txBody>
      </p:sp>
      <p:pic>
        <p:nvPicPr>
          <p:cNvPr id="6" name="Picture 5">
            <a:extLst>
              <a:ext uri="{FF2B5EF4-FFF2-40B4-BE49-F238E27FC236}">
                <a16:creationId xmlns:a16="http://schemas.microsoft.com/office/drawing/2014/main" id="{6ABB758E-6171-4A98-1F68-2E68258F5C59}"/>
              </a:ext>
            </a:extLst>
          </p:cNvPr>
          <p:cNvPicPr>
            <a:picLocks noChangeAspect="1"/>
          </p:cNvPicPr>
          <p:nvPr/>
        </p:nvPicPr>
        <p:blipFill rotWithShape="1">
          <a:blip r:embed="rId2"/>
          <a:srcRect l="30589" t="12028" r="32024"/>
          <a:stretch/>
        </p:blipFill>
        <p:spPr>
          <a:xfrm>
            <a:off x="457200" y="1024890"/>
            <a:ext cx="5071409" cy="5628459"/>
          </a:xfrm>
          <a:prstGeom prst="rect">
            <a:avLst/>
          </a:prstGeom>
        </p:spPr>
      </p:pic>
    </p:spTree>
    <p:extLst>
      <p:ext uri="{BB962C8B-B14F-4D97-AF65-F5344CB8AC3E}">
        <p14:creationId xmlns:p14="http://schemas.microsoft.com/office/powerpoint/2010/main" val="3152017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2453-174A-EC46-ADB5-23927AC96D8A}"/>
              </a:ext>
            </a:extLst>
          </p:cNvPr>
          <p:cNvSpPr>
            <a:spLocks noGrp="1"/>
          </p:cNvSpPr>
          <p:nvPr>
            <p:ph type="title"/>
          </p:nvPr>
        </p:nvSpPr>
        <p:spPr>
          <a:xfrm>
            <a:off x="595410" y="2519265"/>
            <a:ext cx="6514517" cy="3424335"/>
          </a:xfrm>
        </p:spPr>
        <p:txBody>
          <a:bodyPr/>
          <a:lstStyle/>
          <a:p>
            <a:pPr>
              <a:lnSpc>
                <a:spcPct val="100000"/>
              </a:lnSpc>
            </a:pPr>
            <a:r>
              <a:rPr lang="en-US" dirty="0"/>
              <a:t>Local program justified by local/regional labor market data that is focused on meeting the needs of the community</a:t>
            </a:r>
          </a:p>
        </p:txBody>
      </p:sp>
      <p:sp>
        <p:nvSpPr>
          <p:cNvPr id="3" name="Text Placeholder 2">
            <a:extLst>
              <a:ext uri="{FF2B5EF4-FFF2-40B4-BE49-F238E27FC236}">
                <a16:creationId xmlns:a16="http://schemas.microsoft.com/office/drawing/2014/main" id="{52414B65-009D-D04D-9C59-12692F5B43BB}"/>
              </a:ext>
            </a:extLst>
          </p:cNvPr>
          <p:cNvSpPr>
            <a:spLocks noGrp="1"/>
          </p:cNvSpPr>
          <p:nvPr>
            <p:ph type="body" sz="quarter" idx="10"/>
          </p:nvPr>
        </p:nvSpPr>
        <p:spPr>
          <a:xfrm>
            <a:off x="595411" y="457938"/>
            <a:ext cx="6319867" cy="2257270"/>
          </a:xfrm>
        </p:spPr>
        <p:txBody>
          <a:bodyPr/>
          <a:lstStyle/>
          <a:p>
            <a:r>
              <a:rPr lang="en-US" sz="4800" dirty="0"/>
              <a:t>Local Occupational Programs (LOP)</a:t>
            </a:r>
          </a:p>
        </p:txBody>
      </p:sp>
      <p:pic>
        <p:nvPicPr>
          <p:cNvPr id="8" name="Picture 7" descr="Icon&#10;&#10;Description automatically generated">
            <a:extLst>
              <a:ext uri="{FF2B5EF4-FFF2-40B4-BE49-F238E27FC236}">
                <a16:creationId xmlns:a16="http://schemas.microsoft.com/office/drawing/2014/main" id="{E506C45D-D092-2D41-B08B-453F936DDF48}"/>
              </a:ext>
            </a:extLst>
          </p:cNvPr>
          <p:cNvPicPr>
            <a:picLocks noChangeAspect="1"/>
          </p:cNvPicPr>
          <p:nvPr/>
        </p:nvPicPr>
        <p:blipFill>
          <a:blip r:embed="rId2"/>
          <a:stretch>
            <a:fillRect/>
          </a:stretch>
        </p:blipFill>
        <p:spPr>
          <a:xfrm>
            <a:off x="8546841" y="1867154"/>
            <a:ext cx="3181739" cy="3169778"/>
          </a:xfrm>
          <a:prstGeom prst="rect">
            <a:avLst/>
          </a:prstGeom>
        </p:spPr>
      </p:pic>
      <p:pic>
        <p:nvPicPr>
          <p:cNvPr id="7" name="Picture 6">
            <a:extLst>
              <a:ext uri="{FF2B5EF4-FFF2-40B4-BE49-F238E27FC236}">
                <a16:creationId xmlns:a16="http://schemas.microsoft.com/office/drawing/2014/main" id="{F60837BD-226F-65CC-B8A9-B724BDADFCEA}"/>
              </a:ext>
            </a:extLst>
          </p:cNvPr>
          <p:cNvPicPr>
            <a:picLocks noChangeAspect="1"/>
          </p:cNvPicPr>
          <p:nvPr/>
        </p:nvPicPr>
        <p:blipFill>
          <a:blip r:embed="rId3"/>
          <a:stretch>
            <a:fillRect/>
          </a:stretch>
        </p:blipFill>
        <p:spPr>
          <a:xfrm>
            <a:off x="9858762" y="1313833"/>
            <a:ext cx="2187059" cy="1458039"/>
          </a:xfrm>
          <a:prstGeom prst="rect">
            <a:avLst/>
          </a:prstGeom>
        </p:spPr>
      </p:pic>
      <p:pic>
        <p:nvPicPr>
          <p:cNvPr id="10" name="Picture 9" descr="A picture containing shore&#10;&#10;Description automatically generated">
            <a:extLst>
              <a:ext uri="{FF2B5EF4-FFF2-40B4-BE49-F238E27FC236}">
                <a16:creationId xmlns:a16="http://schemas.microsoft.com/office/drawing/2014/main" id="{FD8E9D57-3B36-92E9-6365-99C6B684995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369468" y="5238668"/>
            <a:ext cx="2266561" cy="1458039"/>
          </a:xfrm>
          <a:prstGeom prst="rect">
            <a:avLst/>
          </a:prstGeom>
        </p:spPr>
      </p:pic>
      <p:pic>
        <p:nvPicPr>
          <p:cNvPr id="11" name="Picture 10">
            <a:extLst>
              <a:ext uri="{FF2B5EF4-FFF2-40B4-BE49-F238E27FC236}">
                <a16:creationId xmlns:a16="http://schemas.microsoft.com/office/drawing/2014/main" id="{5362DC01-1558-4EA0-3110-0D0AA21ACD28}"/>
              </a:ext>
            </a:extLst>
          </p:cNvPr>
          <p:cNvPicPr>
            <a:picLocks noChangeAspect="1"/>
          </p:cNvPicPr>
          <p:nvPr/>
        </p:nvPicPr>
        <p:blipFill>
          <a:blip r:embed="rId6"/>
          <a:stretch>
            <a:fillRect/>
          </a:stretch>
        </p:blipFill>
        <p:spPr>
          <a:xfrm>
            <a:off x="8079287" y="112780"/>
            <a:ext cx="1869818" cy="1476570"/>
          </a:xfrm>
          <a:prstGeom prst="rect">
            <a:avLst/>
          </a:prstGeom>
        </p:spPr>
      </p:pic>
      <p:pic>
        <p:nvPicPr>
          <p:cNvPr id="13" name="Picture 12" descr="A picture containing sky, outdoor, stone, concrete&#10;&#10;Description automatically generated">
            <a:extLst>
              <a:ext uri="{FF2B5EF4-FFF2-40B4-BE49-F238E27FC236}">
                <a16:creationId xmlns:a16="http://schemas.microsoft.com/office/drawing/2014/main" id="{08D7E6D2-BD86-0EE6-22A7-BE00974FAF4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229600" y="3676590"/>
            <a:ext cx="2266561" cy="1510003"/>
          </a:xfrm>
          <a:prstGeom prst="rect">
            <a:avLst/>
          </a:prstGeom>
        </p:spPr>
      </p:pic>
    </p:spTree>
    <p:extLst>
      <p:ext uri="{BB962C8B-B14F-4D97-AF65-F5344CB8AC3E}">
        <p14:creationId xmlns:p14="http://schemas.microsoft.com/office/powerpoint/2010/main" val="1846600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BED121-BF97-514E-893C-F291FE4879C5}"/>
              </a:ext>
            </a:extLst>
          </p:cNvPr>
          <p:cNvSpPr>
            <a:spLocks noGrp="1"/>
          </p:cNvSpPr>
          <p:nvPr>
            <p:ph type="title"/>
          </p:nvPr>
        </p:nvSpPr>
        <p:spPr>
          <a:xfrm>
            <a:off x="581260" y="228102"/>
            <a:ext cx="5514740" cy="690269"/>
          </a:xfrm>
        </p:spPr>
        <p:txBody>
          <a:bodyPr/>
          <a:lstStyle/>
          <a:p>
            <a:r>
              <a:rPr lang="en-US" sz="4000" b="1" dirty="0">
                <a:solidFill>
                  <a:srgbClr val="FCAF18"/>
                </a:solidFill>
              </a:rPr>
              <a:t>LOP - Process</a:t>
            </a:r>
          </a:p>
        </p:txBody>
      </p:sp>
      <p:sp>
        <p:nvSpPr>
          <p:cNvPr id="4" name="Text Placeholder 3">
            <a:extLst>
              <a:ext uri="{FF2B5EF4-FFF2-40B4-BE49-F238E27FC236}">
                <a16:creationId xmlns:a16="http://schemas.microsoft.com/office/drawing/2014/main" id="{BDA18989-4B9B-6246-83ED-342C4680A8C3}"/>
              </a:ext>
            </a:extLst>
          </p:cNvPr>
          <p:cNvSpPr>
            <a:spLocks noGrp="1"/>
          </p:cNvSpPr>
          <p:nvPr>
            <p:ph type="body" sz="quarter" idx="12"/>
          </p:nvPr>
        </p:nvSpPr>
        <p:spPr>
          <a:xfrm>
            <a:off x="581259" y="1035699"/>
            <a:ext cx="6189191" cy="5721768"/>
          </a:xfrm>
        </p:spPr>
        <p:txBody>
          <a:bodyPr/>
          <a:lstStyle/>
          <a:p>
            <a:pPr marL="0" indent="0">
              <a:lnSpc>
                <a:spcPct val="100000"/>
              </a:lnSpc>
              <a:buNone/>
            </a:pPr>
            <a:r>
              <a:rPr lang="en-US" dirty="0"/>
              <a:t>Electronic application deadline: </a:t>
            </a:r>
          </a:p>
          <a:p>
            <a:pPr marL="0" indent="0">
              <a:lnSpc>
                <a:spcPct val="100000"/>
              </a:lnSpc>
              <a:buNone/>
            </a:pPr>
            <a:r>
              <a:rPr lang="en-US" dirty="0"/>
              <a:t>on or before December 15th by 5 pm</a:t>
            </a:r>
          </a:p>
          <a:p>
            <a:pPr marL="0" indent="0">
              <a:lnSpc>
                <a:spcPct val="100000"/>
              </a:lnSpc>
              <a:buNone/>
            </a:pPr>
            <a:r>
              <a:rPr lang="en-US" dirty="0"/>
              <a:t>Submissions:	</a:t>
            </a:r>
          </a:p>
          <a:p>
            <a:pPr lvl="1">
              <a:lnSpc>
                <a:spcPct val="100000"/>
              </a:lnSpc>
              <a:buFont typeface="Wingdings" panose="05000000000000000000" pitchFamily="2" charset="2"/>
              <a:buChar char="Ø"/>
            </a:pPr>
            <a:r>
              <a:rPr lang="en-US" sz="2800" dirty="0"/>
              <a:t>By CTED for central or satellite member programs </a:t>
            </a:r>
          </a:p>
          <a:p>
            <a:pPr lvl="1">
              <a:lnSpc>
                <a:spcPct val="100000"/>
              </a:lnSpc>
              <a:buFont typeface="Wingdings" panose="05000000000000000000" pitchFamily="2" charset="2"/>
              <a:buChar char="Ø"/>
            </a:pPr>
            <a:r>
              <a:rPr lang="en-US" sz="2800" dirty="0"/>
              <a:t>By District only for District </a:t>
            </a:r>
          </a:p>
          <a:p>
            <a:pPr marL="0" indent="0">
              <a:lnSpc>
                <a:spcPct val="100000"/>
              </a:lnSpc>
              <a:buNone/>
            </a:pPr>
            <a:r>
              <a:rPr lang="en-US" dirty="0"/>
              <a:t>If approved, added to the CTE Data portal only for eligible entities.</a:t>
            </a:r>
            <a:endParaRPr lang="en-US" sz="1800" dirty="0"/>
          </a:p>
          <a:p>
            <a:pPr marL="0" indent="0">
              <a:lnSpc>
                <a:spcPct val="100000"/>
              </a:lnSpc>
              <a:buNone/>
            </a:pPr>
            <a:r>
              <a:rPr lang="en-US" dirty="0"/>
              <a:t>Webpage link: https://www.azed.gov/cte/programs</a:t>
            </a:r>
          </a:p>
        </p:txBody>
      </p:sp>
      <p:pic>
        <p:nvPicPr>
          <p:cNvPr id="26" name="Picture 25">
            <a:extLst>
              <a:ext uri="{FF2B5EF4-FFF2-40B4-BE49-F238E27FC236}">
                <a16:creationId xmlns:a16="http://schemas.microsoft.com/office/drawing/2014/main" id="{135AF709-A466-42FE-9613-29EF7FEDD974}"/>
              </a:ext>
            </a:extLst>
          </p:cNvPr>
          <p:cNvPicPr>
            <a:picLocks noChangeAspect="1"/>
          </p:cNvPicPr>
          <p:nvPr/>
        </p:nvPicPr>
        <p:blipFill rotWithShape="1">
          <a:blip r:embed="rId2"/>
          <a:srcRect l="260" r="1116"/>
          <a:stretch/>
        </p:blipFill>
        <p:spPr>
          <a:xfrm>
            <a:off x="6770451" y="100534"/>
            <a:ext cx="5189177" cy="6656933"/>
          </a:xfrm>
          <a:prstGeom prst="rect">
            <a:avLst/>
          </a:prstGeom>
        </p:spPr>
      </p:pic>
      <p:cxnSp>
        <p:nvCxnSpPr>
          <p:cNvPr id="5" name="Straight Arrow Connector 4">
            <a:extLst>
              <a:ext uri="{FF2B5EF4-FFF2-40B4-BE49-F238E27FC236}">
                <a16:creationId xmlns:a16="http://schemas.microsoft.com/office/drawing/2014/main" id="{C6E4A15D-63C5-420B-8EA2-4A66B8EEFB7B}"/>
              </a:ext>
            </a:extLst>
          </p:cNvPr>
          <p:cNvCxnSpPr>
            <a:cxnSpLocks/>
          </p:cNvCxnSpPr>
          <p:nvPr/>
        </p:nvCxnSpPr>
        <p:spPr>
          <a:xfrm flipH="1">
            <a:off x="8699951" y="6298948"/>
            <a:ext cx="1240754" cy="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4347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C72F94F-1D37-7CFF-BF05-F1BED247FF79}"/>
              </a:ext>
            </a:extLst>
          </p:cNvPr>
          <p:cNvSpPr>
            <a:spLocks noGrp="1"/>
          </p:cNvSpPr>
          <p:nvPr>
            <p:ph type="title"/>
          </p:nvPr>
        </p:nvSpPr>
        <p:spPr>
          <a:xfrm>
            <a:off x="8386618" y="877455"/>
            <a:ext cx="3112655" cy="3906981"/>
          </a:xfrm>
        </p:spPr>
        <p:txBody>
          <a:bodyPr/>
          <a:lstStyle/>
          <a:p>
            <a:r>
              <a:rPr lang="en-US" sz="4800" dirty="0">
                <a:solidFill>
                  <a:schemeClr val="bg1"/>
                </a:solidFill>
              </a:rPr>
              <a:t>CTE Program Monitoring</a:t>
            </a:r>
          </a:p>
        </p:txBody>
      </p:sp>
      <p:sp>
        <p:nvSpPr>
          <p:cNvPr id="13" name="Content Placeholder 12">
            <a:extLst>
              <a:ext uri="{FF2B5EF4-FFF2-40B4-BE49-F238E27FC236}">
                <a16:creationId xmlns:a16="http://schemas.microsoft.com/office/drawing/2014/main" id="{E01B808F-308F-374B-47A8-7B2BD97A6504}"/>
              </a:ext>
            </a:extLst>
          </p:cNvPr>
          <p:cNvSpPr>
            <a:spLocks noGrp="1"/>
          </p:cNvSpPr>
          <p:nvPr>
            <p:ph type="body" sz="quarter" idx="10"/>
          </p:nvPr>
        </p:nvSpPr>
        <p:spPr>
          <a:xfrm>
            <a:off x="323851" y="264970"/>
            <a:ext cx="7419974" cy="6450156"/>
          </a:xfrm>
        </p:spPr>
        <p:txBody>
          <a:bodyPr/>
          <a:lstStyle/>
          <a:p>
            <a:pPr algn="ctr"/>
            <a:r>
              <a:rPr lang="en-US" sz="3200" b="0" u="sng" dirty="0"/>
              <a:t>Year 2 of 5 – A challenging year</a:t>
            </a:r>
          </a:p>
          <a:p>
            <a:pPr algn="ctr"/>
            <a:r>
              <a:rPr lang="en-US" sz="3200" b="0" dirty="0"/>
              <a:t>Stats for SY21-22 </a:t>
            </a:r>
          </a:p>
          <a:p>
            <a:endParaRPr lang="en-US" sz="2400" dirty="0"/>
          </a:p>
        </p:txBody>
      </p:sp>
      <p:pic>
        <p:nvPicPr>
          <p:cNvPr id="17" name="Picture 16">
            <a:extLst>
              <a:ext uri="{FF2B5EF4-FFF2-40B4-BE49-F238E27FC236}">
                <a16:creationId xmlns:a16="http://schemas.microsoft.com/office/drawing/2014/main" id="{BED1F0AF-5E63-FF4C-558D-EF27FA4FBEAA}"/>
              </a:ext>
            </a:extLst>
          </p:cNvPr>
          <p:cNvPicPr>
            <a:picLocks noChangeAspect="1"/>
          </p:cNvPicPr>
          <p:nvPr/>
        </p:nvPicPr>
        <p:blipFill rotWithShape="1">
          <a:blip r:embed="rId3"/>
          <a:srcRect l="1505" t="2360" r="47409" b="41249"/>
          <a:stretch/>
        </p:blipFill>
        <p:spPr>
          <a:xfrm>
            <a:off x="2394383" y="1550467"/>
            <a:ext cx="3278909" cy="5042563"/>
          </a:xfrm>
          <a:prstGeom prst="rect">
            <a:avLst/>
          </a:prstGeom>
        </p:spPr>
      </p:pic>
    </p:spTree>
    <p:extLst>
      <p:ext uri="{BB962C8B-B14F-4D97-AF65-F5344CB8AC3E}">
        <p14:creationId xmlns:p14="http://schemas.microsoft.com/office/powerpoint/2010/main" val="272757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655DA73B-2710-3C17-8305-F5BD19819F6B}"/>
              </a:ext>
            </a:extLst>
          </p:cNvPr>
          <p:cNvSpPr>
            <a:spLocks noGrp="1"/>
          </p:cNvSpPr>
          <p:nvPr>
            <p:ph type="title"/>
          </p:nvPr>
        </p:nvSpPr>
        <p:spPr>
          <a:xfrm>
            <a:off x="566882" y="206809"/>
            <a:ext cx="11058236" cy="559809"/>
          </a:xfrm>
        </p:spPr>
        <p:txBody>
          <a:bodyPr/>
          <a:lstStyle/>
          <a:p>
            <a:pPr algn="ctr"/>
            <a:r>
              <a:rPr lang="en-US" sz="3200" dirty="0">
                <a:solidFill>
                  <a:schemeClr val="tx2"/>
                </a:solidFill>
              </a:rPr>
              <a:t>SY 22-23 CTED and Districts for Monitoring</a:t>
            </a:r>
          </a:p>
        </p:txBody>
      </p:sp>
      <p:graphicFrame>
        <p:nvGraphicFramePr>
          <p:cNvPr id="100" name="Table 99">
            <a:extLst>
              <a:ext uri="{FF2B5EF4-FFF2-40B4-BE49-F238E27FC236}">
                <a16:creationId xmlns:a16="http://schemas.microsoft.com/office/drawing/2014/main" id="{02F9427C-C983-D6F3-3171-4F363B9A35ED}"/>
              </a:ext>
            </a:extLst>
          </p:cNvPr>
          <p:cNvGraphicFramePr>
            <a:graphicFrameLocks noGrp="1"/>
          </p:cNvGraphicFramePr>
          <p:nvPr/>
        </p:nvGraphicFramePr>
        <p:xfrm>
          <a:off x="1750242" y="926739"/>
          <a:ext cx="8902046" cy="5818720"/>
        </p:xfrm>
        <a:graphic>
          <a:graphicData uri="http://schemas.openxmlformats.org/drawingml/2006/table">
            <a:tbl>
              <a:tblPr firstRow="1" firstCol="1" bandRow="1"/>
              <a:tblGrid>
                <a:gridCol w="4451022">
                  <a:extLst>
                    <a:ext uri="{9D8B030D-6E8A-4147-A177-3AD203B41FA5}">
                      <a16:colId xmlns:a16="http://schemas.microsoft.com/office/drawing/2014/main" val="1286493785"/>
                    </a:ext>
                  </a:extLst>
                </a:gridCol>
                <a:gridCol w="1792634">
                  <a:extLst>
                    <a:ext uri="{9D8B030D-6E8A-4147-A177-3AD203B41FA5}">
                      <a16:colId xmlns:a16="http://schemas.microsoft.com/office/drawing/2014/main" val="1616772955"/>
                    </a:ext>
                  </a:extLst>
                </a:gridCol>
                <a:gridCol w="2658390">
                  <a:extLst>
                    <a:ext uri="{9D8B030D-6E8A-4147-A177-3AD203B41FA5}">
                      <a16:colId xmlns:a16="http://schemas.microsoft.com/office/drawing/2014/main" val="737719532"/>
                    </a:ext>
                  </a:extLst>
                </a:gridCol>
              </a:tblGrid>
              <a:tr h="574449">
                <a:tc>
                  <a:txBody>
                    <a:bodyPr/>
                    <a:lstStyle/>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Perkins and CTED</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(Central programs)</a:t>
                      </a:r>
                    </a:p>
                  </a:txBody>
                  <a:tcPr marL="34800" marR="3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Member districts</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(Satellite programs)</a:t>
                      </a:r>
                    </a:p>
                  </a:txBody>
                  <a:tcPr marL="34800" marR="3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4800" marR="3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6485883"/>
                  </a:ext>
                </a:extLst>
              </a:tr>
              <a:tr h="5053354">
                <a:tc>
                  <a:txBody>
                    <a:bodyPr/>
                    <a:lstStyle/>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MICTED</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STEDY</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VACTE</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WAVE</a:t>
                      </a:r>
                    </a:p>
                    <a:p>
                      <a:pPr marL="0" marR="0" algn="l">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Phoenix union (Perkins only)</a:t>
                      </a:r>
                    </a:p>
                    <a:p>
                      <a:pPr marL="0" marR="0" algn="l">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Colorado city (Perkins only)</a:t>
                      </a:r>
                    </a:p>
                    <a:p>
                      <a:pPr marL="0" marR="0" algn="l">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4800" marR="3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Ashfork </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Baghdad </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Chino Valley</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Humboldt</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Mayer </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Prescott</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Seligman</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Yuma Union</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Antelope</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34800" marR="3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Camp Verde</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Mingus union</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Sedona-Oak Creek</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Colorado River</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Kingman </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Lake Havasu</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Parker</a:t>
                      </a:r>
                    </a:p>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Mohave Accelerated</a:t>
                      </a:r>
                    </a:p>
                  </a:txBody>
                  <a:tcPr marL="34800" marR="3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638571"/>
                  </a:ext>
                </a:extLst>
              </a:tr>
            </a:tbl>
          </a:graphicData>
        </a:graphic>
      </p:graphicFrame>
    </p:spTree>
    <p:extLst>
      <p:ext uri="{BB962C8B-B14F-4D97-AF65-F5344CB8AC3E}">
        <p14:creationId xmlns:p14="http://schemas.microsoft.com/office/powerpoint/2010/main" val="4150057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2516-0F0A-4C8D-0888-B9C1D5C61A3F}"/>
              </a:ext>
            </a:extLst>
          </p:cNvPr>
          <p:cNvSpPr>
            <a:spLocks noGrp="1"/>
          </p:cNvSpPr>
          <p:nvPr>
            <p:ph type="title"/>
          </p:nvPr>
        </p:nvSpPr>
        <p:spPr>
          <a:xfrm>
            <a:off x="8478982" y="1091252"/>
            <a:ext cx="3232727" cy="4486918"/>
          </a:xfrm>
          <a:prstGeom prst="rect">
            <a:avLst/>
          </a:prstGeom>
        </p:spPr>
        <p:txBody>
          <a:bodyPr/>
          <a:lstStyle/>
          <a:p>
            <a:r>
              <a:rPr lang="en-US" sz="4800" dirty="0">
                <a:solidFill>
                  <a:schemeClr val="bg1"/>
                </a:solidFill>
              </a:rPr>
              <a:t>Monitoring Assistance Sessions </a:t>
            </a:r>
            <a:br>
              <a:rPr lang="en-US" sz="4400" dirty="0"/>
            </a:br>
            <a:endParaRPr lang="en-US" dirty="0"/>
          </a:p>
        </p:txBody>
      </p:sp>
      <p:sp>
        <p:nvSpPr>
          <p:cNvPr id="5" name="TextBox 4">
            <a:extLst>
              <a:ext uri="{FF2B5EF4-FFF2-40B4-BE49-F238E27FC236}">
                <a16:creationId xmlns:a16="http://schemas.microsoft.com/office/drawing/2014/main" id="{CA20CA82-BF4C-423E-A1CC-9E7248EBE75D}"/>
              </a:ext>
            </a:extLst>
          </p:cNvPr>
          <p:cNvSpPr txBox="1"/>
          <p:nvPr/>
        </p:nvSpPr>
        <p:spPr>
          <a:xfrm>
            <a:off x="325678" y="498764"/>
            <a:ext cx="7377450" cy="6494085"/>
          </a:xfrm>
          <a:prstGeom prst="rect">
            <a:avLst/>
          </a:prstGeom>
          <a:noFill/>
        </p:spPr>
        <p:txBody>
          <a:bodyPr wrap="square">
            <a:spAutoFit/>
          </a:bodyPr>
          <a:lstStyle/>
          <a:p>
            <a:r>
              <a:rPr lang="en-US" sz="3200" dirty="0">
                <a:latin typeface="+mj-lt"/>
              </a:rPr>
              <a:t>Program Services Team Moto: </a:t>
            </a:r>
          </a:p>
          <a:p>
            <a:r>
              <a:rPr lang="en-US" sz="3200" dirty="0">
                <a:latin typeface="+mj-lt"/>
              </a:rPr>
              <a:t>We are here for YOU!</a:t>
            </a:r>
          </a:p>
          <a:p>
            <a:endParaRPr lang="en-US" sz="3200" dirty="0">
              <a:latin typeface="+mj-lt"/>
            </a:endParaRPr>
          </a:p>
          <a:p>
            <a:r>
              <a:rPr lang="en-US" sz="3200" dirty="0">
                <a:latin typeface="+mj-lt"/>
              </a:rPr>
              <a:t>Two sessions for any district working on submitting monitoring</a:t>
            </a:r>
            <a:br>
              <a:rPr lang="en-US" sz="3200" dirty="0">
                <a:latin typeface="+mj-lt"/>
              </a:rPr>
            </a:br>
            <a:br>
              <a:rPr lang="en-US" sz="3200" dirty="0">
                <a:latin typeface="+mj-lt"/>
              </a:rPr>
            </a:br>
            <a:r>
              <a:rPr lang="en-US" sz="3200" dirty="0">
                <a:latin typeface="+mj-lt"/>
              </a:rPr>
              <a:t>Feel free to drop in if you are not registered</a:t>
            </a:r>
            <a:br>
              <a:rPr lang="en-US" sz="3200" dirty="0">
                <a:latin typeface="+mj-lt"/>
              </a:rPr>
            </a:br>
            <a:br>
              <a:rPr lang="en-US" sz="3200" dirty="0">
                <a:latin typeface="+mj-lt"/>
              </a:rPr>
            </a:br>
            <a:r>
              <a:rPr lang="en-US" sz="3200" b="0" i="0" u="sng" dirty="0">
                <a:solidFill>
                  <a:srgbClr val="000000"/>
                </a:solidFill>
                <a:effectLst/>
                <a:latin typeface="+mj-lt"/>
              </a:rPr>
              <a:t>Westin computer lab</a:t>
            </a:r>
            <a:br>
              <a:rPr lang="en-US" sz="3200" b="0" i="0" dirty="0">
                <a:solidFill>
                  <a:srgbClr val="000000"/>
                </a:solidFill>
                <a:effectLst/>
                <a:latin typeface="+mj-lt"/>
              </a:rPr>
            </a:br>
            <a:r>
              <a:rPr lang="en-US" sz="3200" b="0" i="0" dirty="0">
                <a:solidFill>
                  <a:srgbClr val="000000"/>
                </a:solidFill>
                <a:effectLst/>
                <a:latin typeface="+mj-lt"/>
              </a:rPr>
              <a:t> - Monday 3 pm</a:t>
            </a:r>
            <a:br>
              <a:rPr lang="en-US" sz="3200" b="0" i="0" dirty="0">
                <a:solidFill>
                  <a:srgbClr val="000000"/>
                </a:solidFill>
                <a:effectLst/>
                <a:latin typeface="+mj-lt"/>
              </a:rPr>
            </a:br>
            <a:r>
              <a:rPr lang="en-US" sz="3200" b="0" i="0" dirty="0">
                <a:solidFill>
                  <a:srgbClr val="000000"/>
                </a:solidFill>
                <a:effectLst/>
                <a:latin typeface="+mj-lt"/>
              </a:rPr>
              <a:t> - Tuesday 8 am</a:t>
            </a:r>
            <a:endParaRPr lang="en-US" sz="3200" dirty="0">
              <a:solidFill>
                <a:srgbClr val="000000"/>
              </a:solidFill>
              <a:latin typeface="+mj-lt"/>
            </a:endParaRPr>
          </a:p>
          <a:p>
            <a:endParaRPr lang="en-US" sz="3200" dirty="0"/>
          </a:p>
        </p:txBody>
      </p:sp>
    </p:spTree>
    <p:extLst>
      <p:ext uri="{BB962C8B-B14F-4D97-AF65-F5344CB8AC3E}">
        <p14:creationId xmlns:p14="http://schemas.microsoft.com/office/powerpoint/2010/main" val="1576648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9F5C-6683-7C41-8C6A-D662FB58D05E}"/>
              </a:ext>
            </a:extLst>
          </p:cNvPr>
          <p:cNvSpPr>
            <a:spLocks noGrp="1"/>
          </p:cNvSpPr>
          <p:nvPr>
            <p:ph type="title"/>
          </p:nvPr>
        </p:nvSpPr>
        <p:spPr>
          <a:xfrm>
            <a:off x="743193" y="1287208"/>
            <a:ext cx="6319867" cy="1075380"/>
          </a:xfrm>
        </p:spPr>
        <p:txBody>
          <a:bodyPr/>
          <a:lstStyle/>
          <a:p>
            <a:r>
              <a:rPr lang="en-US" sz="3200" dirty="0"/>
              <a:t>Please update CTE contact list with new teacher email address</a:t>
            </a:r>
            <a:br>
              <a:rPr lang="en-US" sz="3200" dirty="0"/>
            </a:br>
            <a:br>
              <a:rPr lang="en-US" sz="3200" dirty="0"/>
            </a:br>
            <a:r>
              <a:rPr lang="en-US" sz="3200" dirty="0"/>
              <a:t>Program Specialist Technical Support via:</a:t>
            </a:r>
            <a:br>
              <a:rPr lang="en-US" sz="3200" dirty="0"/>
            </a:br>
            <a:br>
              <a:rPr lang="en-US" sz="1800" dirty="0"/>
            </a:br>
            <a:r>
              <a:rPr lang="en-US" sz="1800" dirty="0"/>
              <a:t>	</a:t>
            </a:r>
            <a:r>
              <a:rPr lang="en-US" sz="3200" dirty="0">
                <a:solidFill>
                  <a:srgbClr val="232B64"/>
                </a:solidFill>
              </a:rPr>
              <a:t>email </a:t>
            </a:r>
            <a:br>
              <a:rPr lang="en-US" sz="3200" dirty="0"/>
            </a:br>
            <a:r>
              <a:rPr lang="en-US" sz="3200" dirty="0"/>
              <a:t>	</a:t>
            </a:r>
            <a:r>
              <a:rPr lang="en-US" sz="3200" dirty="0">
                <a:solidFill>
                  <a:srgbClr val="BF0B3E"/>
                </a:solidFill>
              </a:rPr>
              <a:t>on-site visits</a:t>
            </a:r>
            <a:br>
              <a:rPr lang="en-US" sz="3200" dirty="0"/>
            </a:br>
            <a:r>
              <a:rPr lang="en-US" sz="3200" dirty="0"/>
              <a:t>	</a:t>
            </a:r>
            <a:r>
              <a:rPr lang="en-US" sz="3200" dirty="0">
                <a:solidFill>
                  <a:srgbClr val="232B64"/>
                </a:solidFill>
              </a:rPr>
              <a:t>virtual visits</a:t>
            </a:r>
            <a:br>
              <a:rPr lang="en-US" sz="3200" dirty="0"/>
            </a:br>
            <a:r>
              <a:rPr lang="en-US" sz="3200" dirty="0"/>
              <a:t>	</a:t>
            </a:r>
            <a:r>
              <a:rPr lang="en-US" sz="3200" dirty="0">
                <a:solidFill>
                  <a:srgbClr val="BF0B3E"/>
                </a:solidFill>
              </a:rPr>
              <a:t>PD workshops </a:t>
            </a:r>
            <a:br>
              <a:rPr lang="en-US" sz="3200" dirty="0"/>
            </a:br>
            <a:br>
              <a:rPr lang="en-US" sz="3200" dirty="0"/>
            </a:br>
            <a:br>
              <a:rPr lang="en-US" sz="3200" dirty="0"/>
            </a:br>
            <a:r>
              <a:rPr lang="en-US" sz="3200" dirty="0"/>
              <a:t>	</a:t>
            </a:r>
          </a:p>
        </p:txBody>
      </p:sp>
      <p:sp>
        <p:nvSpPr>
          <p:cNvPr id="3" name="Text Placeholder 2">
            <a:extLst>
              <a:ext uri="{FF2B5EF4-FFF2-40B4-BE49-F238E27FC236}">
                <a16:creationId xmlns:a16="http://schemas.microsoft.com/office/drawing/2014/main" id="{F2B38AC5-7DA2-AD47-9DA0-06E33E9B88F3}"/>
              </a:ext>
            </a:extLst>
          </p:cNvPr>
          <p:cNvSpPr>
            <a:spLocks noGrp="1"/>
          </p:cNvSpPr>
          <p:nvPr>
            <p:ph type="body" sz="quarter" idx="10"/>
          </p:nvPr>
        </p:nvSpPr>
        <p:spPr>
          <a:xfrm>
            <a:off x="743193" y="218828"/>
            <a:ext cx="6319867" cy="898455"/>
          </a:xfrm>
        </p:spPr>
        <p:txBody>
          <a:bodyPr/>
          <a:lstStyle/>
          <a:p>
            <a:r>
              <a:rPr lang="en-US" sz="4000" dirty="0"/>
              <a:t>New Teachers</a:t>
            </a:r>
          </a:p>
        </p:txBody>
      </p:sp>
      <p:pic>
        <p:nvPicPr>
          <p:cNvPr id="8" name="Picture 7" descr="Diagram&#10;&#10;Description automatically generated">
            <a:extLst>
              <a:ext uri="{FF2B5EF4-FFF2-40B4-BE49-F238E27FC236}">
                <a16:creationId xmlns:a16="http://schemas.microsoft.com/office/drawing/2014/main" id="{7ECC9A34-198B-A154-3942-8C808A0B90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27955" y="1623527"/>
            <a:ext cx="4042748" cy="3174896"/>
          </a:xfrm>
          <a:prstGeom prst="rect">
            <a:avLst/>
          </a:prstGeom>
        </p:spPr>
      </p:pic>
      <p:sp>
        <p:nvSpPr>
          <p:cNvPr id="9" name="TextBox 8">
            <a:extLst>
              <a:ext uri="{FF2B5EF4-FFF2-40B4-BE49-F238E27FC236}">
                <a16:creationId xmlns:a16="http://schemas.microsoft.com/office/drawing/2014/main" id="{E9D2A517-5B90-7DB4-15C0-66F6815E3501}"/>
              </a:ext>
            </a:extLst>
          </p:cNvPr>
          <p:cNvSpPr txBox="1"/>
          <p:nvPr/>
        </p:nvSpPr>
        <p:spPr>
          <a:xfrm>
            <a:off x="6479670" y="7374457"/>
            <a:ext cx="4397686" cy="230832"/>
          </a:xfrm>
          <a:prstGeom prst="rect">
            <a:avLst/>
          </a:prstGeom>
          <a:noFill/>
        </p:spPr>
        <p:txBody>
          <a:bodyPr wrap="square" rtlCol="0">
            <a:spAutoFit/>
          </a:bodyPr>
          <a:lstStyle/>
          <a:p>
            <a:r>
              <a:rPr lang="en-US" sz="900">
                <a:hlinkClick r:id="rId3" tooltip="https://unlimited.hamk.fi/ammatillinen-osaaminen-ja-opetus/vocational-teachers-competence-objective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221951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2D1CA4-F7A9-D0FB-472D-981F63857DF1}"/>
              </a:ext>
            </a:extLst>
          </p:cNvPr>
          <p:cNvPicPr>
            <a:picLocks noChangeAspect="1"/>
          </p:cNvPicPr>
          <p:nvPr/>
        </p:nvPicPr>
        <p:blipFill rotWithShape="1">
          <a:blip r:embed="rId2"/>
          <a:srcRect l="24792" t="11981" r="41477"/>
          <a:stretch/>
        </p:blipFill>
        <p:spPr>
          <a:xfrm>
            <a:off x="7147250" y="95708"/>
            <a:ext cx="4989064" cy="6687647"/>
          </a:xfrm>
          <a:prstGeom prst="rect">
            <a:avLst/>
          </a:prstGeom>
        </p:spPr>
      </p:pic>
      <p:sp>
        <p:nvSpPr>
          <p:cNvPr id="5" name="TextBox 4">
            <a:extLst>
              <a:ext uri="{FF2B5EF4-FFF2-40B4-BE49-F238E27FC236}">
                <a16:creationId xmlns:a16="http://schemas.microsoft.com/office/drawing/2014/main" id="{4939BB74-4F3B-DA1D-BAC8-5F1D5E18F692}"/>
              </a:ext>
            </a:extLst>
          </p:cNvPr>
          <p:cNvSpPr txBox="1"/>
          <p:nvPr/>
        </p:nvSpPr>
        <p:spPr>
          <a:xfrm>
            <a:off x="289249" y="277198"/>
            <a:ext cx="6431124" cy="707886"/>
          </a:xfrm>
          <a:prstGeom prst="rect">
            <a:avLst/>
          </a:prstGeom>
          <a:noFill/>
        </p:spPr>
        <p:txBody>
          <a:bodyPr wrap="square">
            <a:spAutoFit/>
          </a:bodyPr>
          <a:lstStyle/>
          <a:p>
            <a:r>
              <a:rPr lang="en-US" sz="4000" b="1" dirty="0">
                <a:solidFill>
                  <a:srgbClr val="BF0B3E"/>
                </a:solidFill>
                <a:latin typeface="+mj-lt"/>
              </a:rPr>
              <a:t>CTE Program Resources</a:t>
            </a:r>
          </a:p>
        </p:txBody>
      </p:sp>
      <p:sp>
        <p:nvSpPr>
          <p:cNvPr id="7" name="TextBox 6">
            <a:extLst>
              <a:ext uri="{FF2B5EF4-FFF2-40B4-BE49-F238E27FC236}">
                <a16:creationId xmlns:a16="http://schemas.microsoft.com/office/drawing/2014/main" id="{4D921EF0-CA48-61EA-E06A-AFEEE1DF99F1}"/>
              </a:ext>
            </a:extLst>
          </p:cNvPr>
          <p:cNvSpPr txBox="1"/>
          <p:nvPr/>
        </p:nvSpPr>
        <p:spPr>
          <a:xfrm>
            <a:off x="289249" y="1474237"/>
            <a:ext cx="6608406" cy="4339650"/>
          </a:xfrm>
          <a:prstGeom prst="rect">
            <a:avLst/>
          </a:prstGeom>
          <a:noFill/>
        </p:spPr>
        <p:txBody>
          <a:bodyPr wrap="square" rtlCol="0">
            <a:spAutoFit/>
          </a:bodyPr>
          <a:lstStyle/>
          <a:p>
            <a:pPr algn="l">
              <a:buClr>
                <a:srgbClr val="53C10C"/>
              </a:buClr>
              <a:buSzPct val="85000"/>
            </a:pPr>
            <a:r>
              <a:rPr lang="en-US" sz="3200" b="1" i="0" dirty="0">
                <a:solidFill>
                  <a:srgbClr val="BF0B3E"/>
                </a:solidFill>
                <a:latin typeface="+mj-lt"/>
                <a:cs typeface="Calibri Light" panose="020F0302020204030204" pitchFamily="34" charset="0"/>
              </a:rPr>
              <a:t>Webpages:</a:t>
            </a:r>
          </a:p>
          <a:p>
            <a:pPr algn="l">
              <a:buClr>
                <a:srgbClr val="53C10C"/>
              </a:buClr>
              <a:buSzPct val="85000"/>
            </a:pPr>
            <a:endParaRPr lang="en-US" sz="3200" b="0" i="0" dirty="0">
              <a:latin typeface="+mj-lt"/>
              <a:cs typeface="Calibri Light" panose="020F0302020204030204" pitchFamily="34" charset="0"/>
            </a:endParaRPr>
          </a:p>
          <a:p>
            <a:pPr algn="l">
              <a:buClr>
                <a:srgbClr val="53C10C"/>
              </a:buClr>
              <a:buSzPct val="85000"/>
            </a:pPr>
            <a:r>
              <a:rPr lang="en-US" sz="3200" b="1" dirty="0">
                <a:solidFill>
                  <a:srgbClr val="232B64"/>
                </a:solidFill>
                <a:latin typeface="+mj-lt"/>
                <a:cs typeface="Calibri Light" panose="020F0302020204030204" pitchFamily="34" charset="0"/>
              </a:rPr>
              <a:t>CTE Programs and Standards</a:t>
            </a:r>
          </a:p>
          <a:p>
            <a:pPr algn="l">
              <a:buClr>
                <a:srgbClr val="53C10C"/>
              </a:buClr>
              <a:buSzPct val="85000"/>
            </a:pPr>
            <a:r>
              <a:rPr lang="en-US" sz="3200" b="0" i="0" dirty="0">
                <a:latin typeface="+mj-lt"/>
                <a:cs typeface="Calibri Light" panose="020F0302020204030204" pitchFamily="34" charset="0"/>
              </a:rPr>
              <a:t>https://www.azed.gov/cte/programs</a:t>
            </a:r>
          </a:p>
          <a:p>
            <a:pPr algn="l">
              <a:buClr>
                <a:srgbClr val="53C10C"/>
              </a:buClr>
              <a:buSzPct val="85000"/>
            </a:pPr>
            <a:endParaRPr lang="en-US" sz="3200" b="0" i="0" dirty="0">
              <a:latin typeface="+mj-lt"/>
              <a:cs typeface="Calibri Light" panose="020F0302020204030204" pitchFamily="34" charset="0"/>
            </a:endParaRPr>
          </a:p>
          <a:p>
            <a:pPr algn="l">
              <a:buClr>
                <a:srgbClr val="53C10C"/>
              </a:buClr>
              <a:buSzPct val="85000"/>
            </a:pPr>
            <a:r>
              <a:rPr lang="en-US" sz="3200" b="1" dirty="0">
                <a:solidFill>
                  <a:srgbClr val="232B64"/>
                </a:solidFill>
                <a:latin typeface="+mj-lt"/>
                <a:cs typeface="Calibri Light" panose="020F0302020204030204" pitchFamily="34" charset="0"/>
              </a:rPr>
              <a:t>Professional Development:</a:t>
            </a:r>
          </a:p>
          <a:p>
            <a:pPr algn="l">
              <a:buClr>
                <a:srgbClr val="53C10C"/>
              </a:buClr>
              <a:buSzPct val="85000"/>
            </a:pPr>
            <a:r>
              <a:rPr lang="en-US" sz="3200" dirty="0">
                <a:latin typeface="+mj-lt"/>
                <a:cs typeface="Calibri Light" panose="020F0302020204030204" pitchFamily="34" charset="0"/>
              </a:rPr>
              <a:t>https://www.azed.gov/cte/pd</a:t>
            </a:r>
          </a:p>
          <a:p>
            <a:pPr algn="l">
              <a:buClr>
                <a:srgbClr val="53C10C"/>
              </a:buClr>
              <a:buSzPct val="85000"/>
            </a:pPr>
            <a:endParaRPr lang="en-US" sz="3200" b="0" i="0" dirty="0">
              <a:latin typeface="+mj-lt"/>
              <a:cs typeface="Calibri Light" panose="020F0302020204030204" pitchFamily="34" charset="0"/>
            </a:endParaRPr>
          </a:p>
          <a:p>
            <a:pPr marL="285750" indent="-285750" algn="l">
              <a:buClr>
                <a:srgbClr val="53C10C"/>
              </a:buClr>
              <a:buSzPct val="85000"/>
              <a:buFont typeface="Arial" panose="020B0604020202020204" pitchFamily="34" charset="0"/>
              <a:buChar char="•"/>
            </a:pPr>
            <a:endParaRPr lang="en-US" sz="2000" b="0" i="0" dirty="0">
              <a:solidFill>
                <a:srgbClr val="5A5D5C"/>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6255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9F5C-6683-7C41-8C6A-D662FB58D05E}"/>
              </a:ext>
            </a:extLst>
          </p:cNvPr>
          <p:cNvSpPr>
            <a:spLocks noGrp="1"/>
          </p:cNvSpPr>
          <p:nvPr>
            <p:ph type="title"/>
          </p:nvPr>
        </p:nvSpPr>
        <p:spPr>
          <a:xfrm>
            <a:off x="595411" y="1751683"/>
            <a:ext cx="6319867" cy="4659392"/>
          </a:xfrm>
        </p:spPr>
        <p:txBody>
          <a:bodyPr/>
          <a:lstStyle/>
          <a:p>
            <a:r>
              <a:rPr lang="en-US" sz="2800" dirty="0"/>
              <a:t>The ADE/CTE Strategic Plan is due to be updated in the Fall of 2022.</a:t>
            </a:r>
            <a:br>
              <a:rPr lang="en-US" sz="2800" dirty="0"/>
            </a:br>
            <a:br>
              <a:rPr lang="en-US" sz="2800" dirty="0"/>
            </a:br>
            <a:r>
              <a:rPr lang="en-US" sz="2800" dirty="0"/>
              <a:t>The Perkins State Plan needs to be revised by 2024.</a:t>
            </a:r>
            <a:br>
              <a:rPr lang="en-US" sz="2800" dirty="0"/>
            </a:br>
            <a:br>
              <a:rPr lang="en-US" sz="2800" dirty="0"/>
            </a:br>
            <a:r>
              <a:rPr lang="en-US" sz="2800" dirty="0"/>
              <a:t>Date for the joint committee meeting is September 19.</a:t>
            </a:r>
            <a:br>
              <a:rPr lang="en-US" sz="2800" dirty="0"/>
            </a:br>
            <a:br>
              <a:rPr lang="en-US" sz="2800" dirty="0"/>
            </a:br>
            <a:r>
              <a:rPr lang="en-US" sz="2800" dirty="0"/>
              <a:t>A survey will be sent out in August to all CTE educators and stakeholders.</a:t>
            </a:r>
          </a:p>
        </p:txBody>
      </p:sp>
      <p:sp>
        <p:nvSpPr>
          <p:cNvPr id="3" name="Text Placeholder 2">
            <a:extLst>
              <a:ext uri="{FF2B5EF4-FFF2-40B4-BE49-F238E27FC236}">
                <a16:creationId xmlns:a16="http://schemas.microsoft.com/office/drawing/2014/main" id="{F2B38AC5-7DA2-AD47-9DA0-06E33E9B88F3}"/>
              </a:ext>
            </a:extLst>
          </p:cNvPr>
          <p:cNvSpPr>
            <a:spLocks noGrp="1"/>
          </p:cNvSpPr>
          <p:nvPr>
            <p:ph type="body" sz="quarter" idx="10"/>
          </p:nvPr>
        </p:nvSpPr>
        <p:spPr>
          <a:xfrm>
            <a:off x="595410" y="597419"/>
            <a:ext cx="6319867" cy="1633591"/>
          </a:xfrm>
        </p:spPr>
        <p:txBody>
          <a:bodyPr/>
          <a:lstStyle/>
          <a:p>
            <a:r>
              <a:rPr lang="en-US" sz="3600" dirty="0"/>
              <a:t>ADE/CTE Strategic Plan and Perkins V Revisions </a:t>
            </a:r>
          </a:p>
        </p:txBody>
      </p:sp>
      <p:pic>
        <p:nvPicPr>
          <p:cNvPr id="6" name="Picture 5" descr="Icon&#10;&#10;Description automatically generated">
            <a:extLst>
              <a:ext uri="{FF2B5EF4-FFF2-40B4-BE49-F238E27FC236}">
                <a16:creationId xmlns:a16="http://schemas.microsoft.com/office/drawing/2014/main" id="{3ED5295D-2F2D-B340-AFB7-85FD5CACF77D}"/>
              </a:ext>
            </a:extLst>
          </p:cNvPr>
          <p:cNvPicPr>
            <a:picLocks noChangeAspect="1"/>
          </p:cNvPicPr>
          <p:nvPr/>
        </p:nvPicPr>
        <p:blipFill>
          <a:blip r:embed="rId2"/>
          <a:stretch>
            <a:fillRect/>
          </a:stretch>
        </p:blipFill>
        <p:spPr>
          <a:xfrm>
            <a:off x="8092132" y="597419"/>
            <a:ext cx="3960650" cy="5280867"/>
          </a:xfrm>
          <a:prstGeom prst="rect">
            <a:avLst/>
          </a:prstGeom>
        </p:spPr>
      </p:pic>
    </p:spTree>
    <p:extLst>
      <p:ext uri="{BB962C8B-B14F-4D97-AF65-F5344CB8AC3E}">
        <p14:creationId xmlns:p14="http://schemas.microsoft.com/office/powerpoint/2010/main" val="1292976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6337-9E07-5648-AC51-80EF7742067E}"/>
              </a:ext>
            </a:extLst>
          </p:cNvPr>
          <p:cNvSpPr>
            <a:spLocks noGrp="1"/>
          </p:cNvSpPr>
          <p:nvPr>
            <p:ph type="title"/>
          </p:nvPr>
        </p:nvSpPr>
        <p:spPr>
          <a:xfrm>
            <a:off x="558012" y="5046729"/>
            <a:ext cx="8263771" cy="339926"/>
          </a:xfrm>
        </p:spPr>
        <p:txBody>
          <a:bodyPr/>
          <a:lstStyle/>
          <a:p>
            <a:r>
              <a:rPr lang="en-US" sz="2800" dirty="0">
                <a:latin typeface="+mj-lt"/>
              </a:rPr>
              <a:t>Cindy Gutierrez, Director, CTE Program Services</a:t>
            </a:r>
            <a:br>
              <a:rPr lang="en-US" dirty="0">
                <a:latin typeface="+mj-lt"/>
              </a:rPr>
            </a:br>
            <a:r>
              <a:rPr lang="en-US" sz="2800" dirty="0">
                <a:latin typeface="+mj-lt"/>
                <a:hlinkClick r:id="rId2">
                  <a:extLst>
                    <a:ext uri="{A12FA001-AC4F-418D-AE19-62706E023703}">
                      <ahyp:hlinkClr xmlns:ahyp="http://schemas.microsoft.com/office/drawing/2018/hyperlinkcolor" val="tx"/>
                    </a:ext>
                  </a:extLst>
                </a:hlinkClick>
              </a:rPr>
              <a:t>Cindy.Gutierrez@azed.gov</a:t>
            </a:r>
            <a:br>
              <a:rPr lang="en-US" sz="2800" dirty="0">
                <a:latin typeface="+mj-lt"/>
              </a:rPr>
            </a:br>
            <a:r>
              <a:rPr lang="en-US" sz="2800" dirty="0">
                <a:latin typeface="+mj-lt"/>
              </a:rPr>
              <a:t>(602) 542-4365</a:t>
            </a:r>
          </a:p>
        </p:txBody>
      </p:sp>
      <p:sp>
        <p:nvSpPr>
          <p:cNvPr id="3" name="Text Placeholder 2">
            <a:extLst>
              <a:ext uri="{FF2B5EF4-FFF2-40B4-BE49-F238E27FC236}">
                <a16:creationId xmlns:a16="http://schemas.microsoft.com/office/drawing/2014/main" id="{69643A17-2976-6049-8B3B-1290AF7470DF}"/>
              </a:ext>
            </a:extLst>
          </p:cNvPr>
          <p:cNvSpPr>
            <a:spLocks noGrp="1"/>
          </p:cNvSpPr>
          <p:nvPr>
            <p:ph type="body" sz="quarter" idx="10"/>
          </p:nvPr>
        </p:nvSpPr>
        <p:spPr>
          <a:xfrm>
            <a:off x="558012" y="3037402"/>
            <a:ext cx="6319867" cy="783196"/>
          </a:xfrm>
        </p:spPr>
        <p:txBody>
          <a:bodyPr/>
          <a:lstStyle/>
          <a:p>
            <a:r>
              <a:rPr lang="en-US" dirty="0"/>
              <a:t>Thank You</a:t>
            </a:r>
          </a:p>
        </p:txBody>
      </p:sp>
    </p:spTree>
    <p:extLst>
      <p:ext uri="{BB962C8B-B14F-4D97-AF65-F5344CB8AC3E}">
        <p14:creationId xmlns:p14="http://schemas.microsoft.com/office/powerpoint/2010/main" val="2753464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74AF-3316-47AB-A82D-9AEC131704CD}"/>
              </a:ext>
            </a:extLst>
          </p:cNvPr>
          <p:cNvSpPr>
            <a:spLocks noGrp="1"/>
          </p:cNvSpPr>
          <p:nvPr>
            <p:ph type="title"/>
          </p:nvPr>
        </p:nvSpPr>
        <p:spPr/>
        <p:txBody>
          <a:bodyPr/>
          <a:lstStyle/>
          <a:p>
            <a:r>
              <a:rPr lang="en-US" dirty="0"/>
              <a:t>Goodbye</a:t>
            </a:r>
          </a:p>
        </p:txBody>
      </p:sp>
      <p:sp>
        <p:nvSpPr>
          <p:cNvPr id="5" name="Text Placeholder 4">
            <a:extLst>
              <a:ext uri="{FF2B5EF4-FFF2-40B4-BE49-F238E27FC236}">
                <a16:creationId xmlns:a16="http://schemas.microsoft.com/office/drawing/2014/main" id="{84BD67F6-EF5F-4EAB-8746-54A194BD098C}"/>
              </a:ext>
            </a:extLst>
          </p:cNvPr>
          <p:cNvSpPr>
            <a:spLocks noGrp="1"/>
          </p:cNvSpPr>
          <p:nvPr>
            <p:ph type="body" sz="quarter" idx="13"/>
          </p:nvPr>
        </p:nvSpPr>
        <p:spPr>
          <a:xfrm>
            <a:off x="800099" y="803495"/>
            <a:ext cx="6462849" cy="874993"/>
          </a:xfrm>
        </p:spPr>
        <p:txBody>
          <a:bodyPr/>
          <a:lstStyle/>
          <a:p>
            <a:r>
              <a:rPr lang="en-US" sz="4000" dirty="0"/>
              <a:t>Amanda Nolasco Miller</a:t>
            </a:r>
          </a:p>
        </p:txBody>
      </p:sp>
    </p:spTree>
    <p:extLst>
      <p:ext uri="{BB962C8B-B14F-4D97-AF65-F5344CB8AC3E}">
        <p14:creationId xmlns:p14="http://schemas.microsoft.com/office/powerpoint/2010/main" val="1841567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B0780489-5184-4BBF-BA3D-FC6E589511E0}"/>
              </a:ext>
            </a:extLst>
          </p:cNvPr>
          <p:cNvPicPr>
            <a:picLocks noChangeAspect="1" noChangeArrowheads="1"/>
          </p:cNvPicPr>
          <p:nvPr/>
        </p:nvPicPr>
        <p:blipFill>
          <a:blip r:embed="rId3"/>
          <a:srcRect/>
          <a:stretch/>
        </p:blipFill>
        <p:spPr bwMode="auto">
          <a:xfrm>
            <a:off x="762000" y="2170807"/>
            <a:ext cx="1750989" cy="1345588"/>
          </a:xfrm>
          <a:prstGeom prst="rect">
            <a:avLst/>
          </a:prstGeom>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55933274-53FD-4A6F-BE21-E19876608D63}"/>
              </a:ext>
            </a:extLst>
          </p:cNvPr>
          <p:cNvPicPr>
            <a:picLocks noChangeAspect="1" noChangeArrowheads="1"/>
          </p:cNvPicPr>
          <p:nvPr/>
        </p:nvPicPr>
        <p:blipFill>
          <a:blip r:embed="rId4"/>
          <a:srcRect/>
          <a:stretch/>
        </p:blipFill>
        <p:spPr bwMode="auto">
          <a:xfrm>
            <a:off x="1299065" y="4459156"/>
            <a:ext cx="2014171" cy="1200565"/>
          </a:xfrm>
          <a:prstGeom prst="rect">
            <a:avLst/>
          </a:prstGeom>
          <a:extLst>
            <a:ext uri="{909E8E84-426E-40DD-AFC4-6F175D3DCCD1}">
              <a14:hiddenFill xmlns:a14="http://schemas.microsoft.com/office/drawing/2010/main">
                <a:solidFill>
                  <a:srgbClr val="FFFFFF"/>
                </a:solidFill>
              </a14:hiddenFill>
            </a:ext>
          </a:extLst>
        </p:spPr>
      </p:pic>
      <p:pic>
        <p:nvPicPr>
          <p:cNvPr id="11" name="Picture 4" descr="https://www.arizonathespians.com/wp-content/uploads/2014/07/MASKS_FLAG-300x148.jpg">
            <a:extLst>
              <a:ext uri="{FF2B5EF4-FFF2-40B4-BE49-F238E27FC236}">
                <a16:creationId xmlns:a16="http://schemas.microsoft.com/office/drawing/2014/main" id="{92EAAFD1-4A1E-4CD4-BC1D-2EDD407B40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6939" y="4538239"/>
            <a:ext cx="1587500" cy="762000"/>
          </a:xfrm>
          <a:prstGeom prst="rect">
            <a:avLst/>
          </a:prstGeom>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CD7F1F6-D7B3-4554-8897-AD37D41E0912}"/>
              </a:ext>
            </a:extLst>
          </p:cNvPr>
          <p:cNvPicPr>
            <a:picLocks noChangeAspect="1" noChangeArrowheads="1"/>
          </p:cNvPicPr>
          <p:nvPr/>
        </p:nvPicPr>
        <p:blipFill>
          <a:blip r:embed="rId6"/>
          <a:srcRect/>
          <a:stretch/>
        </p:blipFill>
        <p:spPr bwMode="auto">
          <a:xfrm>
            <a:off x="3209731" y="2088875"/>
            <a:ext cx="1482823" cy="1903088"/>
          </a:xfrm>
          <a:prstGeom prst="rect">
            <a:avLst/>
          </a:prstGeom>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98167ACF-F525-4AB2-93DE-C52FF6A24217}"/>
              </a:ext>
            </a:extLst>
          </p:cNvPr>
          <p:cNvPicPr>
            <a:picLocks noChangeAspect="1" noChangeArrowheads="1"/>
          </p:cNvPicPr>
          <p:nvPr/>
        </p:nvPicPr>
        <p:blipFill>
          <a:blip r:embed="rId7"/>
          <a:srcRect/>
          <a:stretch/>
        </p:blipFill>
        <p:spPr bwMode="auto">
          <a:xfrm>
            <a:off x="5575398" y="2139300"/>
            <a:ext cx="2324100" cy="1438181"/>
          </a:xfrm>
          <a:prstGeom prst="rect">
            <a:avLst/>
          </a:prstGeom>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6DDCDF65-BD2A-40BA-A760-A284819FF2DB}"/>
              </a:ext>
            </a:extLst>
          </p:cNvPr>
          <p:cNvPicPr>
            <a:picLocks noChangeAspect="1" noChangeArrowheads="1"/>
          </p:cNvPicPr>
          <p:nvPr/>
        </p:nvPicPr>
        <p:blipFill>
          <a:blip r:embed="rId8"/>
          <a:srcRect/>
          <a:stretch/>
        </p:blipFill>
        <p:spPr bwMode="auto">
          <a:xfrm>
            <a:off x="6540200" y="4531895"/>
            <a:ext cx="2685346" cy="997035"/>
          </a:xfrm>
          <a:prstGeom prst="rect">
            <a:avLst/>
          </a:prstGeom>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ED8A867-0508-6D46-7A53-7E4EB98E2AF1}"/>
              </a:ext>
            </a:extLst>
          </p:cNvPr>
          <p:cNvSpPr txBox="1"/>
          <p:nvPr/>
        </p:nvSpPr>
        <p:spPr>
          <a:xfrm>
            <a:off x="4352733" y="163434"/>
            <a:ext cx="371076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8000" b="1" i="0" u="sng" strike="noStrike" kern="1200" cap="none" spc="0" normalizeH="0" baseline="0" noProof="0" dirty="0">
                <a:ln>
                  <a:noFill/>
                </a:ln>
                <a:solidFill>
                  <a:prstClr val="white"/>
                </a:solidFill>
                <a:effectLst/>
                <a:uLnTx/>
                <a:uFillTx/>
                <a:latin typeface="Arial" panose="020B0604020202020204"/>
                <a:ea typeface="+mn-ea"/>
                <a:cs typeface="Calibri Light" panose="020F0302020204030204" pitchFamily="34" charset="0"/>
              </a:rPr>
              <a:t>CTSOs</a:t>
            </a:r>
          </a:p>
        </p:txBody>
      </p:sp>
      <p:pic>
        <p:nvPicPr>
          <p:cNvPr id="19" name="Picture 18" descr="Logo&#10;&#10;Description automatically generated">
            <a:extLst>
              <a:ext uri="{FF2B5EF4-FFF2-40B4-BE49-F238E27FC236}">
                <a16:creationId xmlns:a16="http://schemas.microsoft.com/office/drawing/2014/main" id="{5D9A1E08-6E15-A6E8-261C-BA7806218CDA}"/>
              </a:ext>
            </a:extLst>
          </p:cNvPr>
          <p:cNvPicPr>
            <a:picLocks noChangeAspect="1"/>
          </p:cNvPicPr>
          <p:nvPr/>
        </p:nvPicPr>
        <p:blipFill>
          <a:blip r:embed="rId9"/>
          <a:stretch>
            <a:fillRect/>
          </a:stretch>
        </p:blipFill>
        <p:spPr>
          <a:xfrm>
            <a:off x="4297827" y="4373156"/>
            <a:ext cx="1521507" cy="1681666"/>
          </a:xfrm>
          <a:prstGeom prst="rect">
            <a:avLst/>
          </a:prstGeom>
        </p:spPr>
      </p:pic>
      <p:pic>
        <p:nvPicPr>
          <p:cNvPr id="22" name="Picture 4" descr="Educators Rising | Arizona Department of Education">
            <a:extLst>
              <a:ext uri="{FF2B5EF4-FFF2-40B4-BE49-F238E27FC236}">
                <a16:creationId xmlns:a16="http://schemas.microsoft.com/office/drawing/2014/main" id="{2977B209-3CF5-11B5-17B0-8C53946AF1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2342" y="2646367"/>
            <a:ext cx="2685346" cy="96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4755A1-ABA6-041B-DCEA-B08C834213FE}"/>
              </a:ext>
            </a:extLst>
          </p:cNvPr>
          <p:cNvSpPr txBox="1">
            <a:spLocks/>
          </p:cNvSpPr>
          <p:nvPr/>
        </p:nvSpPr>
        <p:spPr>
          <a:xfrm>
            <a:off x="641113" y="697688"/>
            <a:ext cx="5919175" cy="1444773"/>
          </a:xfrm>
          <a:prstGeom prst="rect">
            <a:avLst/>
          </a:prstGeom>
        </p:spPr>
        <p:txBody>
          <a:bodyPr anchor="ctr">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rial" panose="020B0604020202020204"/>
                <a:ea typeface="+mj-ea"/>
                <a:cs typeface="+mj-cs"/>
              </a:rPr>
              <a:t>       </a:t>
            </a:r>
            <a:r>
              <a:rPr kumimoji="0" lang="en-US" sz="6000" b="1" i="0" u="none" strike="noStrike" kern="1200" cap="none" spc="0" normalizeH="0" baseline="0" noProof="0" dirty="0">
                <a:ln>
                  <a:noFill/>
                </a:ln>
                <a:solidFill>
                  <a:prstClr val="white"/>
                </a:solidFill>
                <a:effectLst/>
                <a:uLnTx/>
                <a:uFillTx/>
                <a:latin typeface="Arial" panose="020B0604020202020204"/>
                <a:ea typeface="+mj-ea"/>
                <a:cs typeface="+mj-cs"/>
              </a:rPr>
              <a:t>CTSO</a:t>
            </a:r>
            <a:br>
              <a:rPr kumimoji="0" lang="en-US" sz="6000" b="1" i="0" u="none" strike="noStrike" kern="1200" cap="none" spc="0" normalizeH="0" baseline="0" noProof="0" dirty="0">
                <a:ln>
                  <a:noFill/>
                </a:ln>
                <a:solidFill>
                  <a:prstClr val="white"/>
                </a:solidFill>
                <a:effectLst/>
                <a:uLnTx/>
                <a:uFillTx/>
                <a:latin typeface="Arial" panose="020B0604020202020204"/>
                <a:ea typeface="+mj-ea"/>
                <a:cs typeface="+mj-cs"/>
              </a:rPr>
            </a:br>
            <a:r>
              <a:rPr kumimoji="0" lang="en-US" sz="6000" b="1" i="0" u="none" strike="noStrike" kern="1200" cap="none" spc="0" normalizeH="0" baseline="0" noProof="0" dirty="0">
                <a:ln>
                  <a:noFill/>
                </a:ln>
                <a:solidFill>
                  <a:prstClr val="white"/>
                </a:solidFill>
                <a:effectLst/>
                <a:uLnTx/>
                <a:uFillTx/>
                <a:latin typeface="Arial" panose="020B0604020202020204"/>
                <a:ea typeface="+mj-ea"/>
                <a:cs typeface="+mj-cs"/>
              </a:rPr>
              <a:t>  Membership</a:t>
            </a:r>
          </a:p>
        </p:txBody>
      </p:sp>
      <p:pic>
        <p:nvPicPr>
          <p:cNvPr id="10" name="Content Placeholder 12">
            <a:extLst>
              <a:ext uri="{FF2B5EF4-FFF2-40B4-BE49-F238E27FC236}">
                <a16:creationId xmlns:a16="http://schemas.microsoft.com/office/drawing/2014/main" id="{1B358E31-AA80-3244-2D62-BBDFF6DA2280}"/>
              </a:ext>
            </a:extLst>
          </p:cNvPr>
          <p:cNvPicPr>
            <a:picLocks noChangeAspect="1"/>
          </p:cNvPicPr>
          <p:nvPr/>
        </p:nvPicPr>
        <p:blipFill>
          <a:blip r:embed="rId2"/>
          <a:stretch>
            <a:fillRect/>
          </a:stretch>
        </p:blipFill>
        <p:spPr>
          <a:xfrm>
            <a:off x="7142616" y="439424"/>
            <a:ext cx="4136572" cy="3244564"/>
          </a:xfrm>
          <a:prstGeom prst="rect">
            <a:avLst/>
          </a:prstGeom>
        </p:spPr>
      </p:pic>
      <p:pic>
        <p:nvPicPr>
          <p:cNvPr id="14" name="Picture 13">
            <a:extLst>
              <a:ext uri="{FF2B5EF4-FFF2-40B4-BE49-F238E27FC236}">
                <a16:creationId xmlns:a16="http://schemas.microsoft.com/office/drawing/2014/main" id="{C53ABB78-0BF9-B1B0-8ECD-B5DA3329BF70}"/>
              </a:ext>
            </a:extLst>
          </p:cNvPr>
          <p:cNvPicPr>
            <a:picLocks noChangeAspect="1"/>
          </p:cNvPicPr>
          <p:nvPr/>
        </p:nvPicPr>
        <p:blipFill>
          <a:blip r:embed="rId3"/>
          <a:stretch>
            <a:fillRect/>
          </a:stretch>
        </p:blipFill>
        <p:spPr>
          <a:xfrm>
            <a:off x="7142616" y="3683989"/>
            <a:ext cx="4136572" cy="1716322"/>
          </a:xfrm>
          <a:prstGeom prst="rect">
            <a:avLst/>
          </a:prstGeom>
        </p:spPr>
      </p:pic>
      <p:sp>
        <p:nvSpPr>
          <p:cNvPr id="7" name="Content Placeholder 2">
            <a:extLst>
              <a:ext uri="{FF2B5EF4-FFF2-40B4-BE49-F238E27FC236}">
                <a16:creationId xmlns:a16="http://schemas.microsoft.com/office/drawing/2014/main" id="{EA42ACDC-6516-84EF-E171-757B61688965}"/>
              </a:ext>
            </a:extLst>
          </p:cNvPr>
          <p:cNvSpPr txBox="1">
            <a:spLocks/>
          </p:cNvSpPr>
          <p:nvPr/>
        </p:nvSpPr>
        <p:spPr>
          <a:xfrm>
            <a:off x="1330396" y="2441968"/>
            <a:ext cx="4136572" cy="2183195"/>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214313" marR="0" lvl="0" indent="-214313" algn="l" defTabSz="685800" rtl="0" eaLnBrk="1" fontAlgn="auto" latinLnBrk="0" hangingPunct="1">
              <a:lnSpc>
                <a:spcPct val="90000"/>
              </a:lnSpc>
              <a:spcBef>
                <a:spcPts val="750"/>
              </a:spcBef>
              <a:spcAft>
                <a:spcPts val="0"/>
              </a:spcAft>
              <a:buClr>
                <a:srgbClr val="D71920"/>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Breakdown sheet with each CTSO</a:t>
            </a:r>
          </a:p>
          <a:p>
            <a:pPr marL="214313" marR="0" lvl="0" indent="-214313" algn="l" defTabSz="685800" rtl="0" eaLnBrk="1" fontAlgn="auto" latinLnBrk="0" hangingPunct="1">
              <a:lnSpc>
                <a:spcPct val="90000"/>
              </a:lnSpc>
              <a:spcBef>
                <a:spcPts val="750"/>
              </a:spcBef>
              <a:spcAft>
                <a:spcPts val="0"/>
              </a:spcAft>
              <a:buClr>
                <a:srgbClr val="D71920"/>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On ADE Website</a:t>
            </a:r>
          </a:p>
          <a:p>
            <a:pPr marL="214313" marR="0" lvl="0" indent="-214313" algn="l" defTabSz="685800" rtl="0" eaLnBrk="1" fontAlgn="auto" latinLnBrk="0" hangingPunct="1">
              <a:lnSpc>
                <a:spcPct val="90000"/>
              </a:lnSpc>
              <a:spcBef>
                <a:spcPts val="750"/>
              </a:spcBef>
              <a:spcAft>
                <a:spcPts val="0"/>
              </a:spcAft>
              <a:buClr>
                <a:srgbClr val="D71920"/>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Packet</a:t>
            </a:r>
          </a:p>
          <a:p>
            <a:pPr marL="0" marR="0" lvl="0" indent="0" algn="l" defTabSz="685800" rtl="0" eaLnBrk="1" fontAlgn="auto" latinLnBrk="0" hangingPunct="1">
              <a:lnSpc>
                <a:spcPct val="90000"/>
              </a:lnSpc>
              <a:spcBef>
                <a:spcPts val="750"/>
              </a:spcBef>
              <a:spcAft>
                <a:spcPts val="0"/>
              </a:spcAft>
              <a:buClr>
                <a:srgbClr val="D71920"/>
              </a:buClr>
              <a:buSzTx/>
              <a:buFont typeface="Arial" panose="020B0604020202020204" pitchFamily="34" charset="0"/>
              <a:buNone/>
              <a:tabLst/>
              <a:defRPr/>
            </a:pPr>
            <a:endParaRPr kumimoji="0" lang="en-US" sz="2100" b="0" i="0" u="none" strike="noStrike" kern="1200" cap="none" spc="0" normalizeH="0" baseline="0" noProof="0" dirty="0">
              <a:ln>
                <a:noFill/>
              </a:ln>
              <a:solidFill>
                <a:prstClr val="black"/>
              </a:solidFill>
              <a:effectLst/>
              <a:uLnTx/>
              <a:uFillTx/>
              <a:latin typeface="Helvetica, Arial"/>
              <a:ea typeface="+mn-ea"/>
              <a:cs typeface="+mn-cs"/>
            </a:endParaRPr>
          </a:p>
        </p:txBody>
      </p:sp>
      <p:sp>
        <p:nvSpPr>
          <p:cNvPr id="2" name="TextBox 1">
            <a:extLst>
              <a:ext uri="{FF2B5EF4-FFF2-40B4-BE49-F238E27FC236}">
                <a16:creationId xmlns:a16="http://schemas.microsoft.com/office/drawing/2014/main" id="{BD7F0698-1405-3D62-1A34-9CEC8EC3F829}"/>
              </a:ext>
            </a:extLst>
          </p:cNvPr>
          <p:cNvSpPr txBox="1"/>
          <p:nvPr/>
        </p:nvSpPr>
        <p:spPr>
          <a:xfrm>
            <a:off x="308344" y="4625163"/>
            <a:ext cx="67304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2800" b="1" i="0" u="none" strike="noStrike" kern="1200" cap="none" spc="0" normalizeH="0" baseline="0" noProof="0" dirty="0">
                <a:ln>
                  <a:noFill/>
                </a:ln>
                <a:solidFill>
                  <a:prstClr val="white"/>
                </a:solidFill>
                <a:effectLst/>
                <a:highlight>
                  <a:srgbClr val="BF0B3E"/>
                </a:highlight>
                <a:uLnTx/>
                <a:uFillTx/>
                <a:latin typeface="Arial" panose="020B0604020202020204"/>
                <a:ea typeface="+mn-ea"/>
                <a:cs typeface="Calibri Light" panose="020F0302020204030204" pitchFamily="34" charset="0"/>
              </a:rPr>
              <a:t>ALL MEMBERSHIP DUES GO TO </a:t>
            </a:r>
          </a:p>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2800" b="1" i="0" u="none" strike="noStrike" kern="1200" cap="none" spc="0" normalizeH="0" baseline="0" noProof="0" dirty="0">
                <a:ln>
                  <a:noFill/>
                </a:ln>
                <a:solidFill>
                  <a:prstClr val="white"/>
                </a:solidFill>
                <a:effectLst/>
                <a:highlight>
                  <a:srgbClr val="BF0B3E"/>
                </a:highlight>
                <a:uLnTx/>
                <a:uFillTx/>
                <a:latin typeface="Arial" panose="020B0604020202020204"/>
                <a:ea typeface="+mn-ea"/>
                <a:cs typeface="Calibri Light" panose="020F0302020204030204" pitchFamily="34" charset="0"/>
              </a:rPr>
              <a:t>NATIONAL OFFICES</a:t>
            </a:r>
          </a:p>
        </p:txBody>
      </p:sp>
    </p:spTree>
    <p:extLst>
      <p:ext uri="{BB962C8B-B14F-4D97-AF65-F5344CB8AC3E}">
        <p14:creationId xmlns:p14="http://schemas.microsoft.com/office/powerpoint/2010/main" val="3396088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D04B3C7C-F191-D525-2765-BD661B0E9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3254" y="479377"/>
            <a:ext cx="3876290" cy="5016375"/>
          </a:xfrm>
          <a:prstGeom prst="rect">
            <a:avLst/>
          </a:prstGeom>
        </p:spPr>
      </p:pic>
      <p:sp>
        <p:nvSpPr>
          <p:cNvPr id="8" name="TextBox 7">
            <a:extLst>
              <a:ext uri="{FF2B5EF4-FFF2-40B4-BE49-F238E27FC236}">
                <a16:creationId xmlns:a16="http://schemas.microsoft.com/office/drawing/2014/main" id="{7E767275-D1AB-30B1-64CE-33928959C1CC}"/>
              </a:ext>
            </a:extLst>
          </p:cNvPr>
          <p:cNvSpPr txBox="1"/>
          <p:nvPr/>
        </p:nvSpPr>
        <p:spPr>
          <a:xfrm>
            <a:off x="231258" y="524155"/>
            <a:ext cx="71902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a:ea typeface="+mn-ea"/>
                <a:cs typeface="+mn-cs"/>
              </a:rPr>
              <a:t>Calendar of Events</a:t>
            </a:r>
            <a:endParaRPr kumimoji="0" lang="en-US" sz="6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9D014D6B-CDC6-B85F-1BC3-F9A5730426A6}"/>
              </a:ext>
            </a:extLst>
          </p:cNvPr>
          <p:cNvSpPr txBox="1"/>
          <p:nvPr/>
        </p:nvSpPr>
        <p:spPr>
          <a:xfrm>
            <a:off x="967344" y="2109849"/>
            <a:ext cx="6103307"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ADE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Will update the TBD’s when they become available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Packet</a:t>
            </a:r>
          </a:p>
        </p:txBody>
      </p:sp>
    </p:spTree>
    <p:extLst>
      <p:ext uri="{BB962C8B-B14F-4D97-AF65-F5344CB8AC3E}">
        <p14:creationId xmlns:p14="http://schemas.microsoft.com/office/powerpoint/2010/main" val="2204536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6485C3-52A8-674C-A2AC-EA2457FC3FC8}"/>
              </a:ext>
            </a:extLst>
          </p:cNvPr>
          <p:cNvSpPr>
            <a:spLocks noGrp="1"/>
          </p:cNvSpPr>
          <p:nvPr>
            <p:ph type="body" sz="quarter" idx="10"/>
          </p:nvPr>
        </p:nvSpPr>
        <p:spPr>
          <a:xfrm>
            <a:off x="762457" y="585896"/>
            <a:ext cx="2437943" cy="2969227"/>
          </a:xfrm>
        </p:spPr>
        <p:txBody>
          <a:bodyPr/>
          <a:lstStyle/>
          <a:p>
            <a:pPr algn="ctr"/>
            <a:r>
              <a:rPr lang="en-US" sz="4400" dirty="0"/>
              <a:t>New HOSA State Advisor</a:t>
            </a:r>
          </a:p>
        </p:txBody>
      </p:sp>
      <p:pic>
        <p:nvPicPr>
          <p:cNvPr id="10" name="Picture 9" descr="A picture containing icon&#10;&#10;Description automatically generated">
            <a:extLst>
              <a:ext uri="{FF2B5EF4-FFF2-40B4-BE49-F238E27FC236}">
                <a16:creationId xmlns:a16="http://schemas.microsoft.com/office/drawing/2014/main" id="{7153DAE1-7844-2047-9281-79869E59C293}"/>
              </a:ext>
            </a:extLst>
          </p:cNvPr>
          <p:cNvPicPr>
            <a:picLocks noChangeAspect="1"/>
          </p:cNvPicPr>
          <p:nvPr/>
        </p:nvPicPr>
        <p:blipFill>
          <a:blip r:embed="rId2"/>
          <a:stretch>
            <a:fillRect/>
          </a:stretch>
        </p:blipFill>
        <p:spPr>
          <a:xfrm>
            <a:off x="8010785" y="1478159"/>
            <a:ext cx="4181215" cy="5186534"/>
          </a:xfrm>
          <a:prstGeom prst="rect">
            <a:avLst/>
          </a:prstGeom>
        </p:spPr>
      </p:pic>
      <p:sp>
        <p:nvSpPr>
          <p:cNvPr id="11" name="Text Placeholder 2">
            <a:extLst>
              <a:ext uri="{FF2B5EF4-FFF2-40B4-BE49-F238E27FC236}">
                <a16:creationId xmlns:a16="http://schemas.microsoft.com/office/drawing/2014/main" id="{0286A6FB-0815-6BAE-B145-7B62335D9F4F}"/>
              </a:ext>
            </a:extLst>
          </p:cNvPr>
          <p:cNvSpPr txBox="1">
            <a:spLocks/>
          </p:cNvSpPr>
          <p:nvPr/>
        </p:nvSpPr>
        <p:spPr>
          <a:xfrm>
            <a:off x="762457" y="4176339"/>
            <a:ext cx="2746287" cy="180979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7200" b="1" i="0" kern="1200">
                <a:solidFill>
                  <a:srgbClr val="BF0B3E"/>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4400"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rgbClr val="BF0B3E"/>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4400"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rgbClr val="BF0B3E"/>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4400"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rgbClr val="BF0B3E"/>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4400"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rgbClr val="BF0B3E"/>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rgbClr val="BF0B3E"/>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E044EEB-DD87-A3CE-CD0E-5AF5C5FBAC1B}"/>
              </a:ext>
            </a:extLst>
          </p:cNvPr>
          <p:cNvPicPr>
            <a:picLocks noChangeAspect="1"/>
          </p:cNvPicPr>
          <p:nvPr/>
        </p:nvPicPr>
        <p:blipFill>
          <a:blip r:embed="rId3"/>
          <a:stretch>
            <a:fillRect/>
          </a:stretch>
        </p:blipFill>
        <p:spPr>
          <a:xfrm>
            <a:off x="4789040" y="459772"/>
            <a:ext cx="2392136" cy="2969228"/>
          </a:xfrm>
          <a:prstGeom prst="rect">
            <a:avLst/>
          </a:prstGeom>
        </p:spPr>
      </p:pic>
      <p:sp>
        <p:nvSpPr>
          <p:cNvPr id="12" name="Rectangle 11">
            <a:extLst>
              <a:ext uri="{FF2B5EF4-FFF2-40B4-BE49-F238E27FC236}">
                <a16:creationId xmlns:a16="http://schemas.microsoft.com/office/drawing/2014/main" id="{79F8B34F-E057-FE1C-E91B-1F10B374BE8B}"/>
              </a:ext>
            </a:extLst>
          </p:cNvPr>
          <p:cNvSpPr/>
          <p:nvPr/>
        </p:nvSpPr>
        <p:spPr>
          <a:xfrm>
            <a:off x="8200871" y="311858"/>
            <a:ext cx="380104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Arial" panose="020B0604020202020204"/>
                <a:ea typeface="+mn-ea"/>
                <a:cs typeface="+mn-cs"/>
              </a:rPr>
              <a:t>WELCOME</a:t>
            </a:r>
          </a:p>
        </p:txBody>
      </p:sp>
    </p:spTree>
    <p:extLst>
      <p:ext uri="{BB962C8B-B14F-4D97-AF65-F5344CB8AC3E}">
        <p14:creationId xmlns:p14="http://schemas.microsoft.com/office/powerpoint/2010/main" val="2514742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2516-0F0A-4C8D-0888-B9C1D5C61A3F}"/>
              </a:ext>
            </a:extLst>
          </p:cNvPr>
          <p:cNvSpPr>
            <a:spLocks noGrp="1"/>
          </p:cNvSpPr>
          <p:nvPr>
            <p:ph type="title"/>
          </p:nvPr>
        </p:nvSpPr>
        <p:spPr>
          <a:xfrm>
            <a:off x="8478982" y="1091252"/>
            <a:ext cx="3387340" cy="4486918"/>
          </a:xfrm>
          <a:prstGeom prst="rect">
            <a:avLst/>
          </a:prstGeom>
        </p:spPr>
        <p:txBody>
          <a:bodyPr/>
          <a:lstStyle/>
          <a:p>
            <a:pPr algn="ctr"/>
            <a:br>
              <a:rPr lang="en-US" sz="4400" dirty="0"/>
            </a:br>
            <a:endParaRPr lang="en-US" dirty="0"/>
          </a:p>
        </p:txBody>
      </p:sp>
      <p:pic>
        <p:nvPicPr>
          <p:cNvPr id="4" name="Picture 4" descr="150 Free stuff by mail ideas | free stuff by mail, get free stuff, free">
            <a:extLst>
              <a:ext uri="{FF2B5EF4-FFF2-40B4-BE49-F238E27FC236}">
                <a16:creationId xmlns:a16="http://schemas.microsoft.com/office/drawing/2014/main" id="{C37C5EB2-128B-E47A-6575-907F7C3E5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1146" y="2151573"/>
            <a:ext cx="3525176" cy="2366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8806D5-EF90-BC36-771F-E37C0BC3F515}"/>
              </a:ext>
            </a:extLst>
          </p:cNvPr>
          <p:cNvSpPr txBox="1"/>
          <p:nvPr/>
        </p:nvSpPr>
        <p:spPr>
          <a:xfrm>
            <a:off x="-55868" y="475699"/>
            <a:ext cx="8282762"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5400" b="1" i="0" u="none" strike="noStrike" kern="1200" cap="none" spc="0" normalizeH="0" baseline="0" noProof="0" dirty="0">
                <a:ln>
                  <a:noFill/>
                </a:ln>
                <a:solidFill>
                  <a:srgbClr val="BF0B3E"/>
                </a:solidFill>
                <a:effectLst/>
                <a:uLnTx/>
                <a:uFillTx/>
                <a:latin typeface="Arial" panose="020B0604020202020204"/>
                <a:ea typeface="+mn-ea"/>
                <a:cs typeface="Calibri" panose="020F0502020204030204" pitchFamily="34" charset="0"/>
              </a:rPr>
              <a:t>Who’s New for YOU?</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2000" b="0" i="0" u="none" strike="noStrike" kern="1200" cap="none" spc="0" normalizeH="0" baseline="0" noProof="0" dirty="0">
              <a:ln>
                <a:noFill/>
              </a:ln>
              <a:solidFill>
                <a:srgbClr val="5A5D5C"/>
              </a:solidFill>
              <a:effectLst/>
              <a:uLnTx/>
              <a:uFillTx/>
              <a:latin typeface="Calibri Light" panose="020F0302020204030204" pitchFamily="34" charset="0"/>
              <a:ea typeface="+mn-ea"/>
              <a:cs typeface="Calibri Light" panose="020F0302020204030204" pitchFamily="34" charset="0"/>
            </a:endParaRPr>
          </a:p>
        </p:txBody>
      </p:sp>
      <p:pic>
        <p:nvPicPr>
          <p:cNvPr id="7" name="Picture 6">
            <a:extLst>
              <a:ext uri="{FF2B5EF4-FFF2-40B4-BE49-F238E27FC236}">
                <a16:creationId xmlns:a16="http://schemas.microsoft.com/office/drawing/2014/main" id="{76361C6D-F6BD-123F-4F1C-05A07FBA580E}"/>
              </a:ext>
            </a:extLst>
          </p:cNvPr>
          <p:cNvPicPr>
            <a:picLocks noChangeAspect="1"/>
          </p:cNvPicPr>
          <p:nvPr/>
        </p:nvPicPr>
        <p:blipFill>
          <a:blip r:embed="rId3"/>
          <a:stretch>
            <a:fillRect/>
          </a:stretch>
        </p:blipFill>
        <p:spPr>
          <a:xfrm>
            <a:off x="1600107" y="1706806"/>
            <a:ext cx="4077680" cy="4077680"/>
          </a:xfrm>
          <a:prstGeom prst="rect">
            <a:avLst/>
          </a:prstGeom>
        </p:spPr>
      </p:pic>
      <p:sp>
        <p:nvSpPr>
          <p:cNvPr id="52" name="TextBox 51">
            <a:extLst>
              <a:ext uri="{FF2B5EF4-FFF2-40B4-BE49-F238E27FC236}">
                <a16:creationId xmlns:a16="http://schemas.microsoft.com/office/drawing/2014/main" id="{CD14EF61-402F-0835-4AE3-9A7730C13E1C}"/>
              </a:ext>
            </a:extLst>
          </p:cNvPr>
          <p:cNvSpPr txBox="1"/>
          <p:nvPr/>
        </p:nvSpPr>
        <p:spPr>
          <a:xfrm>
            <a:off x="180753" y="6197635"/>
            <a:ext cx="7453423"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sng" strike="noStrike" kern="1200" cap="none" spc="0" normalizeH="0" baseline="0" noProof="0" dirty="0">
                <a:ln>
                  <a:noFill/>
                </a:ln>
                <a:solidFill>
                  <a:srgbClr val="0563C1"/>
                </a:solidFill>
                <a:effectLst/>
                <a:uLnTx/>
                <a:uFillTx/>
                <a:latin typeface="Arial" panose="020B0604020202020204"/>
                <a:ea typeface="Calibri" panose="020F0502020204030204" pitchFamily="34" charset="0"/>
                <a:cs typeface="+mn-cs"/>
                <a:hlinkClick r:id="rId4"/>
              </a:rPr>
              <a:t>https://www.cognitoforms.com/ArizonaFCCLA/CTEStaffAndTeacherUpdate</a:t>
            </a:r>
            <a:r>
              <a:rPr kumimoji="0" lang="en-US" sz="17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p>
        </p:txBody>
      </p:sp>
    </p:spTree>
    <p:extLst>
      <p:ext uri="{BB962C8B-B14F-4D97-AF65-F5344CB8AC3E}">
        <p14:creationId xmlns:p14="http://schemas.microsoft.com/office/powerpoint/2010/main" val="2065431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5137-1DA7-8C43-AD97-247781793B92}"/>
              </a:ext>
            </a:extLst>
          </p:cNvPr>
          <p:cNvSpPr>
            <a:spLocks noGrp="1"/>
          </p:cNvSpPr>
          <p:nvPr>
            <p:ph type="title"/>
          </p:nvPr>
        </p:nvSpPr>
        <p:spPr>
          <a:xfrm>
            <a:off x="2361022" y="2536636"/>
            <a:ext cx="9225732" cy="1637414"/>
          </a:xfrm>
        </p:spPr>
        <p:txBody>
          <a:bodyPr/>
          <a:lstStyle/>
          <a:p>
            <a:br>
              <a:rPr lang="en-US" sz="2800" u="sng" dirty="0">
                <a:solidFill>
                  <a:srgbClr val="919191"/>
                </a:solidFill>
                <a:effectLst/>
                <a:latin typeface="Calibri" panose="020F0502020204030204" pitchFamily="34" charset="0"/>
                <a:ea typeface="Times New Roman" panose="02020603050405020304" pitchFamily="18" charset="0"/>
                <a:hlinkClick r:id="rId3"/>
              </a:rPr>
            </a:br>
            <a:r>
              <a:rPr lang="en-US" sz="2800" u="sng" dirty="0">
                <a:solidFill>
                  <a:srgbClr val="919191"/>
                </a:solidFill>
                <a:effectLst/>
                <a:latin typeface="Calibri" panose="020F0502020204030204" pitchFamily="34" charset="0"/>
                <a:ea typeface="Times New Roman" panose="02020603050405020304" pitchFamily="18" charset="0"/>
                <a:hlinkClick r:id="rId3"/>
              </a:rPr>
              <a:t>https://state-of-arizona.career-pages.com/home</a:t>
            </a:r>
            <a:r>
              <a:rPr lang="en-US" sz="2800" dirty="0">
                <a:solidFill>
                  <a:srgbClr val="919191"/>
                </a:solidFill>
                <a:effectLst/>
                <a:latin typeface="Calibri" panose="020F0502020204030204" pitchFamily="34" charset="0"/>
                <a:ea typeface="Times New Roman" panose="02020603050405020304" pitchFamily="18" charset="0"/>
              </a:rPr>
              <a:t> </a:t>
            </a:r>
            <a:endParaRPr lang="en-US" sz="2800" dirty="0">
              <a:solidFill>
                <a:srgbClr val="232B64"/>
              </a:solidFill>
            </a:endParaRPr>
          </a:p>
        </p:txBody>
      </p:sp>
      <p:sp>
        <p:nvSpPr>
          <p:cNvPr id="5" name="Text Placeholder 4">
            <a:extLst>
              <a:ext uri="{FF2B5EF4-FFF2-40B4-BE49-F238E27FC236}">
                <a16:creationId xmlns:a16="http://schemas.microsoft.com/office/drawing/2014/main" id="{167B9D85-5D99-6B4F-B5F2-666FF5D0B070}"/>
              </a:ext>
            </a:extLst>
          </p:cNvPr>
          <p:cNvSpPr>
            <a:spLocks noGrp="1"/>
          </p:cNvSpPr>
          <p:nvPr>
            <p:ph type="body" sz="quarter" idx="13"/>
          </p:nvPr>
        </p:nvSpPr>
        <p:spPr>
          <a:xfrm>
            <a:off x="1903227" y="437498"/>
            <a:ext cx="8841280" cy="1556888"/>
          </a:xfrm>
        </p:spPr>
        <p:txBody>
          <a:bodyPr/>
          <a:lstStyle/>
          <a:p>
            <a:pPr algn="ctr"/>
            <a:r>
              <a:rPr lang="en-US" sz="4000" dirty="0">
                <a:solidFill>
                  <a:schemeClr val="tx1">
                    <a:alpha val="60000"/>
                  </a:schemeClr>
                </a:solidFill>
              </a:rPr>
              <a:t>Education Professions &amp; </a:t>
            </a:r>
            <a:r>
              <a:rPr lang="en-US" sz="4000" u="sng" dirty="0">
                <a:solidFill>
                  <a:schemeClr val="tx1">
                    <a:alpha val="60000"/>
                  </a:schemeClr>
                </a:solidFill>
              </a:rPr>
              <a:t>Educators Rising State Advisor</a:t>
            </a:r>
          </a:p>
          <a:p>
            <a:endParaRPr lang="en-US" sz="3600" dirty="0">
              <a:solidFill>
                <a:srgbClr val="232B64">
                  <a:alpha val="60000"/>
                </a:srgbClr>
              </a:solidFill>
            </a:endParaRPr>
          </a:p>
          <a:p>
            <a:endParaRPr lang="en-US" sz="3600" dirty="0">
              <a:solidFill>
                <a:srgbClr val="232B64">
                  <a:alpha val="60000"/>
                </a:srgbClr>
              </a:solidFill>
            </a:endParaRPr>
          </a:p>
          <a:p>
            <a:endParaRPr lang="en-US" sz="3600" dirty="0">
              <a:solidFill>
                <a:srgbClr val="232B64">
                  <a:alpha val="60000"/>
                </a:srgbClr>
              </a:solidFill>
            </a:endParaRPr>
          </a:p>
        </p:txBody>
      </p:sp>
      <p:sp>
        <p:nvSpPr>
          <p:cNvPr id="11" name="Slide Number Placeholder 2">
            <a:extLst>
              <a:ext uri="{FF2B5EF4-FFF2-40B4-BE49-F238E27FC236}">
                <a16:creationId xmlns:a16="http://schemas.microsoft.com/office/drawing/2014/main" id="{6DFF2C80-396C-BB4B-A4EC-191F98282CBB}"/>
              </a:ext>
            </a:extLst>
          </p:cNvPr>
          <p:cNvSpPr>
            <a:spLocks noGrp="1"/>
          </p:cNvSpPr>
          <p:nvPr>
            <p:ph type="sldNum" sz="quarter" idx="10"/>
          </p:nvPr>
        </p:nvSpPr>
        <p:spPr>
          <a:xfrm>
            <a:off x="9266582" y="6356350"/>
            <a:ext cx="2743200"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CB8F98-32D9-9E4F-BAC9-49610775ED25}" type="slidenum">
              <a:rPr kumimoji="0" lang="en-US" sz="1400" b="0" i="0" u="none" strike="noStrike" kern="1200" cap="none" spc="0" normalizeH="0" baseline="0" noProof="0" smtClean="0">
                <a:ln>
                  <a:noFill/>
                </a:ln>
                <a:solidFill>
                  <a:srgbClr val="232B6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400" b="0" i="0" u="none" strike="noStrike" kern="1200" cap="none" spc="0" normalizeH="0" baseline="0" noProof="0" dirty="0">
              <a:ln>
                <a:noFill/>
              </a:ln>
              <a:solidFill>
                <a:srgbClr val="232B64"/>
              </a:solidFill>
              <a:effectLst/>
              <a:uLnTx/>
              <a:uFillTx/>
              <a:latin typeface="Arial" panose="020B0604020202020204" pitchFamily="34" charset="0"/>
              <a:ea typeface="+mn-ea"/>
              <a:cs typeface="Arial" panose="020B0604020202020204" pitchFamily="34" charset="0"/>
            </a:endParaRPr>
          </a:p>
        </p:txBody>
      </p:sp>
      <p:pic>
        <p:nvPicPr>
          <p:cNvPr id="4100" name="Picture 4" descr="Educators Rising | Arizona Department of Education">
            <a:extLst>
              <a:ext uri="{FF2B5EF4-FFF2-40B4-BE49-F238E27FC236}">
                <a16:creationId xmlns:a16="http://schemas.microsoft.com/office/drawing/2014/main" id="{A270E428-B477-1443-968E-B0713100D7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173" y="3604765"/>
            <a:ext cx="5584290" cy="2013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49329D-80BB-CDCF-26FE-62E4CE75ECC6}"/>
              </a:ext>
            </a:extLst>
          </p:cNvPr>
          <p:cNvSpPr txBox="1"/>
          <p:nvPr/>
        </p:nvSpPr>
        <p:spPr>
          <a:xfrm>
            <a:off x="1534431" y="2099176"/>
            <a:ext cx="111965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alpha val="60000"/>
                  </a:prstClr>
                </a:solidFill>
                <a:effectLst/>
                <a:uLnTx/>
                <a:uFillTx/>
                <a:latin typeface="Arial" panose="020B0604020202020204"/>
                <a:ea typeface="+mn-ea"/>
                <a:cs typeface="+mn-cs"/>
              </a:rPr>
              <a:t>If you know someone interested in the position:</a:t>
            </a:r>
          </a:p>
        </p:txBody>
      </p:sp>
    </p:spTree>
    <p:extLst>
      <p:ext uri="{BB962C8B-B14F-4D97-AF65-F5344CB8AC3E}">
        <p14:creationId xmlns:p14="http://schemas.microsoft.com/office/powerpoint/2010/main" val="2629141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2D64144-9517-77B7-A203-77C54CA3C207}"/>
              </a:ext>
            </a:extLst>
          </p:cNvPr>
          <p:cNvSpPr txBox="1"/>
          <p:nvPr/>
        </p:nvSpPr>
        <p:spPr>
          <a:xfrm>
            <a:off x="816049" y="319552"/>
            <a:ext cx="609777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New Advisor </a:t>
            </a:r>
            <a:b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Trainings</a:t>
            </a:r>
            <a:endParaRPr kumimoji="0" lang="en-US" sz="6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2" descr="Log In | Training Advisor">
            <a:extLst>
              <a:ext uri="{FF2B5EF4-FFF2-40B4-BE49-F238E27FC236}">
                <a16:creationId xmlns:a16="http://schemas.microsoft.com/office/drawing/2014/main" id="{3F899696-B325-9B0B-98C4-4F8448D05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959" y="852929"/>
            <a:ext cx="4439761" cy="22198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3">
            <a:extLst>
              <a:ext uri="{FF2B5EF4-FFF2-40B4-BE49-F238E27FC236}">
                <a16:creationId xmlns:a16="http://schemas.microsoft.com/office/drawing/2014/main" id="{7B91E2C7-2DCD-65B8-1ABB-A5757F6D0B9F}"/>
              </a:ext>
            </a:extLst>
          </p:cNvPr>
          <p:cNvSpPr txBox="1">
            <a:spLocks/>
          </p:cNvSpPr>
          <p:nvPr/>
        </p:nvSpPr>
        <p:spPr>
          <a:xfrm>
            <a:off x="228600" y="2615172"/>
            <a:ext cx="11887200" cy="3220640"/>
          </a:xfrm>
          <a:prstGeom prst="rect">
            <a:avLst/>
          </a:prstGeom>
        </p:spPr>
        <p:txBody>
          <a:bodyPr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1200" b="1" i="0" u="none" strike="noStrike" kern="1200" cap="none" spc="0" normalizeH="0" baseline="0" noProof="0" dirty="0">
                <a:ln>
                  <a:noFill/>
                </a:ln>
                <a:solidFill>
                  <a:prstClr val="white"/>
                </a:solidFill>
                <a:effectLst/>
                <a:uLnTx/>
                <a:uFillTx/>
                <a:latin typeface="Arial" panose="020B0604020202020204"/>
                <a:ea typeface="Open Sans" panose="020B0606030504020204" pitchFamily="34" charset="0"/>
                <a:cs typeface="Open Sans" panose="020B0606030504020204" pitchFamily="34" charset="0"/>
              </a:rPr>
              <a:t>Cost: </a:t>
            </a:r>
            <a:r>
              <a:rPr kumimoji="0" lang="en-US" sz="28800" b="1" i="0" u="none" strike="noStrike" kern="1200" cap="none" spc="0" normalizeH="0" baseline="0" noProof="0" dirty="0">
                <a:ln>
                  <a:noFill/>
                </a:ln>
                <a:solidFill>
                  <a:srgbClr val="FCAF18"/>
                </a:solidFill>
                <a:effectLst/>
                <a:uLnTx/>
                <a:uFillTx/>
                <a:latin typeface="Arial" panose="020B0604020202020204"/>
                <a:ea typeface="Open Sans" panose="020B0606030504020204" pitchFamily="34" charset="0"/>
                <a:cs typeface="Open Sans" panose="020B0606030504020204" pitchFamily="34" charset="0"/>
              </a:rPr>
              <a:t>Free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1200" b="1"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1200" b="1" i="0" u="none" strike="noStrike" kern="1200" cap="none" spc="0" normalizeH="0" baseline="0" noProof="0" dirty="0">
                <a:ln>
                  <a:noFill/>
                </a:ln>
                <a:solidFill>
                  <a:prstClr val="white"/>
                </a:solidFill>
                <a:effectLst/>
                <a:uLnTx/>
                <a:uFillTx/>
                <a:latin typeface="Arial" panose="020B0604020202020204"/>
                <a:ea typeface="Open Sans" panose="020B0606030504020204" pitchFamily="34" charset="0"/>
                <a:cs typeface="Open Sans" panose="020B0606030504020204" pitchFamily="34" charset="0"/>
              </a:rPr>
              <a:t>Dates:</a:t>
            </a: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Wednesday August 3</a:t>
            </a:r>
            <a:r>
              <a:rPr kumimoji="0" lang="en-US" sz="10400" b="0" i="0" u="none" strike="noStrike" kern="1200" cap="none" spc="0" normalizeH="0" baseline="3000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rd</a:t>
            </a:r>
            <a:r>
              <a:rPr kumimoji="0" lang="en-US" sz="10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8:00am-3:30pm – ADE North Campus</a:t>
            </a:r>
            <a:endParaRPr kumimoji="0" lang="en-US" sz="10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Tuesday September 13</a:t>
            </a:r>
            <a:r>
              <a:rPr kumimoji="0" lang="en-US" sz="10400" b="0" i="0" u="none" strike="noStrike" kern="1200" cap="none" spc="0" normalizeH="0" baseline="3000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a:t>
            </a:r>
            <a:r>
              <a:rPr kumimoji="0" lang="en-US" sz="10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8:00am-3:30pm – ADE North Campus</a:t>
            </a:r>
            <a:endParaRPr kumimoji="0" lang="en-US" sz="10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Saturday October 1</a:t>
            </a:r>
            <a:r>
              <a:rPr kumimoji="0" lang="en-US" sz="10400" b="0" i="0" u="none" strike="noStrike" kern="1200" cap="none" spc="0" normalizeH="0" baseline="3000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st</a:t>
            </a:r>
            <a:r>
              <a:rPr kumimoji="0" lang="en-US" sz="10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8:00am-3:30pm – Virtual</a:t>
            </a:r>
            <a:endParaRPr kumimoji="0" lang="en-US" sz="10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Wednesday November 30</a:t>
            </a:r>
            <a:r>
              <a:rPr kumimoji="0" lang="en-US" sz="10400" b="0" i="0" u="none" strike="noStrike" kern="1200" cap="none" spc="0" normalizeH="0" baseline="3000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a:t>
            </a:r>
            <a:r>
              <a:rPr kumimoji="0" lang="en-US" sz="10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8:00am-3:30pm – ADE North Campus</a:t>
            </a:r>
            <a:endParaRPr kumimoji="0" lang="en-US" sz="10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1200" b="0"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1200" b="1"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rPr>
              <a:t>Sign up:  </a:t>
            </a:r>
            <a:r>
              <a:rPr kumimoji="0" lang="en-US" sz="9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Open Sans" panose="020B0606030504020204" pitchFamily="34" charset="0"/>
              </a:rPr>
              <a:t> </a:t>
            </a:r>
            <a:r>
              <a:rPr kumimoji="0" lang="en-US" sz="96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Open Sans" panose="020B0606030504020204" pitchFamily="34" charset="0"/>
                <a:hlinkClick r:id="rId4"/>
              </a:rPr>
              <a:t>https://fblaarizona.wufoo.com/forms/ctso-new-advisor-training-2022/</a:t>
            </a:r>
            <a:endParaRPr kumimoji="0" lang="en-US" sz="11200" b="1"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rPr>
              <a:t>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2668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5137-1DA7-8C43-AD97-247781793B92}"/>
              </a:ext>
            </a:extLst>
          </p:cNvPr>
          <p:cNvSpPr>
            <a:spLocks noGrp="1"/>
          </p:cNvSpPr>
          <p:nvPr>
            <p:ph type="title"/>
          </p:nvPr>
        </p:nvSpPr>
        <p:spPr>
          <a:xfrm>
            <a:off x="800100" y="1127647"/>
            <a:ext cx="10773949" cy="4878279"/>
          </a:xfrm>
        </p:spPr>
        <p:txBody>
          <a:bodyPr/>
          <a:lstStyle/>
          <a:p>
            <a:pPr marL="0" marR="0">
              <a:lnSpc>
                <a:spcPct val="150000"/>
              </a:lnSpc>
              <a:spcBef>
                <a:spcPts val="0"/>
              </a:spcBef>
              <a:spcAft>
                <a:spcPts val="0"/>
              </a:spcAft>
            </a:pP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br>
              <a:rPr lang="en-US"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r>
              <a:rPr lang="en-US"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solidFill>
                <a:schemeClr val="bg1"/>
              </a:solidFill>
            </a:endParaRPr>
          </a:p>
        </p:txBody>
      </p:sp>
      <p:sp>
        <p:nvSpPr>
          <p:cNvPr id="9" name="Slide Number Placeholder 2">
            <a:extLst>
              <a:ext uri="{FF2B5EF4-FFF2-40B4-BE49-F238E27FC236}">
                <a16:creationId xmlns:a16="http://schemas.microsoft.com/office/drawing/2014/main" id="{9A36E698-1AB6-F546-B857-C1CBE0DAB26A}"/>
              </a:ext>
            </a:extLst>
          </p:cNvPr>
          <p:cNvSpPr>
            <a:spLocks noGrp="1"/>
          </p:cNvSpPr>
          <p:nvPr>
            <p:ph type="sldNum" sz="quarter" idx="10"/>
          </p:nvPr>
        </p:nvSpPr>
        <p:spPr>
          <a:xfrm>
            <a:off x="9266582" y="6356350"/>
            <a:ext cx="2743200"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CB8F98-32D9-9E4F-BAC9-49610775ED25}"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EE52FBAD-2B7E-0875-B958-5D07CB82EF5F}"/>
              </a:ext>
            </a:extLst>
          </p:cNvPr>
          <p:cNvSpPr txBox="1"/>
          <p:nvPr/>
        </p:nvSpPr>
        <p:spPr>
          <a:xfrm>
            <a:off x="816048" y="319552"/>
            <a:ext cx="801960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Helvetica, Arial"/>
                <a:ea typeface="+mn-ea"/>
                <a:cs typeface="+mn-cs"/>
              </a:rPr>
              <a:t>Advanced Advisor </a:t>
            </a:r>
            <a:br>
              <a:rPr kumimoji="0" lang="en-US" sz="6000" b="1" i="0" u="none" strike="noStrike" kern="1200" cap="none" spc="0" normalizeH="0" baseline="0" noProof="0" dirty="0">
                <a:ln>
                  <a:noFill/>
                </a:ln>
                <a:solidFill>
                  <a:prstClr val="white"/>
                </a:solidFill>
                <a:effectLst/>
                <a:uLnTx/>
                <a:uFillTx/>
                <a:latin typeface="Helvetica, Arial"/>
                <a:ea typeface="+mn-ea"/>
                <a:cs typeface="+mn-cs"/>
              </a:rPr>
            </a:br>
            <a:r>
              <a:rPr kumimoji="0" lang="en-US" sz="6000" b="1" i="0" u="none" strike="noStrike" kern="1200" cap="none" spc="0" normalizeH="0" baseline="0" noProof="0" dirty="0">
                <a:ln>
                  <a:noFill/>
                </a:ln>
                <a:solidFill>
                  <a:prstClr val="white"/>
                </a:solidFill>
                <a:effectLst/>
                <a:uLnTx/>
                <a:uFillTx/>
                <a:latin typeface="Helvetica, Arial"/>
                <a:ea typeface="+mn-ea"/>
                <a:cs typeface="+mn-cs"/>
              </a:rPr>
              <a:t>         Trainings</a:t>
            </a:r>
            <a:endParaRPr kumimoji="0" lang="en-US" sz="60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sp>
        <p:nvSpPr>
          <p:cNvPr id="8" name="Text Placeholder 13">
            <a:extLst>
              <a:ext uri="{FF2B5EF4-FFF2-40B4-BE49-F238E27FC236}">
                <a16:creationId xmlns:a16="http://schemas.microsoft.com/office/drawing/2014/main" id="{352BA5D9-4A4D-DE91-A124-1E648B679D19}"/>
              </a:ext>
            </a:extLst>
          </p:cNvPr>
          <p:cNvSpPr txBox="1">
            <a:spLocks/>
          </p:cNvSpPr>
          <p:nvPr/>
        </p:nvSpPr>
        <p:spPr>
          <a:xfrm>
            <a:off x="347075" y="2509713"/>
            <a:ext cx="11887200" cy="3220640"/>
          </a:xfrm>
          <a:prstGeom prst="rect">
            <a:avLst/>
          </a:prstGeom>
        </p:spPr>
        <p:txBody>
          <a:bodyPr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1200" b="1"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rPr>
              <a:t>Cost</a:t>
            </a:r>
            <a:r>
              <a:rPr kumimoji="0" lang="en-US" sz="1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8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Free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1200" b="1"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1200" b="1"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rPr>
              <a:t>Dates: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1200" b="1"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endParaRP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1200" b="0" i="0" u="none" strike="noStrike" kern="1200" cap="none" spc="0" normalizeH="0" baseline="0" noProof="0" dirty="0">
                <a:ln>
                  <a:noFill/>
                </a:ln>
                <a:solidFill>
                  <a:srgbClr val="FCAF18"/>
                </a:solidFill>
                <a:effectLst/>
                <a:uLnTx/>
                <a:uFillTx/>
                <a:latin typeface="Arial" panose="020B0604020202020204" pitchFamily="34" charset="0"/>
                <a:ea typeface="Calibri" panose="020F0502020204030204" pitchFamily="34" charset="0"/>
                <a:cs typeface="Times New Roman" panose="02020603050405020304" pitchFamily="18" charset="0"/>
              </a:rPr>
              <a:t>Monday-Friday December 5</a:t>
            </a:r>
            <a:r>
              <a:rPr kumimoji="0" lang="en-US" sz="11200" b="0" i="0" u="none" strike="noStrike" kern="1200" cap="none" spc="0" normalizeH="0" baseline="30000" noProof="0" dirty="0">
                <a:ln>
                  <a:noFill/>
                </a:ln>
                <a:solidFill>
                  <a:srgbClr val="FCAF18"/>
                </a:solidFill>
                <a:effectLst/>
                <a:uLnTx/>
                <a:uFillTx/>
                <a:latin typeface="Arial" panose="020B0604020202020204" pitchFamily="34" charset="0"/>
                <a:ea typeface="Calibri" panose="020F0502020204030204" pitchFamily="34" charset="0"/>
                <a:cs typeface="Times New Roman" panose="02020603050405020304" pitchFamily="18" charset="0"/>
              </a:rPr>
              <a:t>th</a:t>
            </a:r>
            <a:r>
              <a:rPr kumimoji="0" lang="en-US" sz="11200" b="0" i="0" u="none" strike="noStrike" kern="1200" cap="none" spc="0" normalizeH="0" baseline="0" noProof="0" dirty="0">
                <a:ln>
                  <a:noFill/>
                </a:ln>
                <a:solidFill>
                  <a:srgbClr val="FCAF18"/>
                </a:solidFill>
                <a:effectLst/>
                <a:uLnTx/>
                <a:uFillTx/>
                <a:latin typeface="Arial" panose="020B0604020202020204" pitchFamily="34" charset="0"/>
                <a:ea typeface="Calibri" panose="020F0502020204030204" pitchFamily="34" charset="0"/>
                <a:cs typeface="Times New Roman" panose="02020603050405020304" pitchFamily="18" charset="0"/>
              </a:rPr>
              <a:t>-9</a:t>
            </a:r>
            <a:r>
              <a:rPr kumimoji="0" lang="en-US" sz="11200" b="0" i="0" u="none" strike="noStrike" kern="1200" cap="none" spc="0" normalizeH="0" baseline="30000" noProof="0" dirty="0">
                <a:ln>
                  <a:noFill/>
                </a:ln>
                <a:solidFill>
                  <a:srgbClr val="FCAF18"/>
                </a:solidFill>
                <a:effectLst/>
                <a:uLnTx/>
                <a:uFillTx/>
                <a:latin typeface="Arial" panose="020B0604020202020204" pitchFamily="34" charset="0"/>
                <a:ea typeface="Calibri" panose="020F0502020204030204" pitchFamily="34" charset="0"/>
                <a:cs typeface="Times New Roman" panose="02020603050405020304" pitchFamily="18" charset="0"/>
              </a:rPr>
              <a:t>th</a:t>
            </a:r>
            <a:r>
              <a:rPr kumimoji="0" lang="en-US" sz="11200" b="0" i="0" u="none" strike="noStrike" kern="1200" cap="none" spc="0" normalizeH="0" baseline="0" noProof="0" dirty="0">
                <a:ln>
                  <a:noFill/>
                </a:ln>
                <a:solidFill>
                  <a:srgbClr val="FCAF18"/>
                </a:solidFill>
                <a:effectLst/>
                <a:uLnTx/>
                <a:uFillTx/>
                <a:latin typeface="Arial" panose="020B0604020202020204" pitchFamily="34" charset="0"/>
                <a:ea typeface="Calibri" panose="020F0502020204030204" pitchFamily="34" charset="0"/>
                <a:cs typeface="Times New Roman" panose="02020603050405020304" pitchFamily="18" charset="0"/>
              </a:rPr>
              <a:t> 4:00pm - Virtual</a:t>
            </a:r>
            <a:endParaRPr kumimoji="0" lang="en-US" sz="11200" b="0" i="0" u="none" strike="noStrike" kern="1200" cap="none" spc="0" normalizeH="0" baseline="0" noProof="0" dirty="0">
              <a:ln>
                <a:noFill/>
              </a:ln>
              <a:solidFill>
                <a:srgbClr val="FCAF1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1200" b="0" i="0" u="none" strike="noStrike" kern="1200" cap="none" spc="0" normalizeH="0" baseline="0" noProof="0" dirty="0">
                <a:ln>
                  <a:noFill/>
                </a:ln>
                <a:solidFill>
                  <a:srgbClr val="FCAF18"/>
                </a:solidFill>
                <a:effectLst/>
                <a:uLnTx/>
                <a:uFillTx/>
                <a:latin typeface="Helvetica, Arial"/>
                <a:ea typeface="Open Sans" panose="020B0606030504020204" pitchFamily="34" charset="0"/>
                <a:cs typeface="Open Sans" panose="020B0606030504020204" pitchFamily="34" charset="0"/>
              </a:rPr>
              <a:t>	</a:t>
            </a: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1200" b="1" i="0" u="none" strike="noStrike" kern="1200" cap="none" spc="0" normalizeH="0" baseline="0" noProof="0" dirty="0">
                <a:ln>
                  <a:noFill/>
                </a:ln>
                <a:solidFill>
                  <a:srgbClr val="FCAF18"/>
                </a:solidFill>
                <a:effectLst/>
                <a:uLnTx/>
                <a:uFillTx/>
                <a:latin typeface="Helvetica, Arial"/>
                <a:ea typeface="Open Sans" panose="020B0606030504020204" pitchFamily="34" charset="0"/>
                <a:cs typeface="Open Sans" panose="020B0606030504020204" pitchFamily="34" charset="0"/>
              </a:rPr>
              <a:t>Sign up:</a:t>
            </a:r>
            <a:r>
              <a:rPr kumimoji="0" lang="en-US" sz="11200" b="1" i="0" u="none" strike="noStrike" kern="1200" cap="none" spc="0" normalizeH="0" baseline="0" noProof="0" dirty="0">
                <a:ln>
                  <a:noFill/>
                </a:ln>
                <a:solidFill>
                  <a:srgbClr val="232B64"/>
                </a:solidFill>
                <a:effectLst/>
                <a:uLnTx/>
                <a:uFillTx/>
                <a:latin typeface="Helvetica, Arial"/>
                <a:ea typeface="Open Sans" panose="020B0606030504020204" pitchFamily="34" charset="0"/>
                <a:cs typeface="Open Sans" panose="020B0606030504020204" pitchFamily="34" charset="0"/>
              </a:rPr>
              <a:t>  </a:t>
            </a:r>
            <a:r>
              <a:rPr kumimoji="0" lang="en-US" sz="9600" b="0" i="0" u="sng"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https://fblaarizona.wufoo.com/forms/ctso-advanced-training-2022/</a:t>
            </a:r>
            <a:endPar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1200" b="1" i="0" u="none" strike="noStrike" kern="1200" cap="none" spc="0" normalizeH="0" baseline="0" noProof="0" dirty="0">
              <a:ln>
                <a:noFill/>
              </a:ln>
              <a:solidFill>
                <a:prstClr val="black"/>
              </a:solidFill>
              <a:effectLst/>
              <a:uLnTx/>
              <a:uFillTx/>
              <a:latin typeface="Helvetica, 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Helvetica, Arial"/>
                <a:ea typeface="Open Sans" panose="020B0606030504020204" pitchFamily="34" charset="0"/>
                <a:cs typeface="Open Sans" panose="020B0606030504020204" pitchFamily="34" charset="0"/>
              </a:rPr>
              <a:t>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122" name="Picture 2" descr="Arin-Aug.17-GettyImages-1201193769">
            <a:extLst>
              <a:ext uri="{FF2B5EF4-FFF2-40B4-BE49-F238E27FC236}">
                <a16:creationId xmlns:a16="http://schemas.microsoft.com/office/drawing/2014/main" id="{354B0F11-6985-E00D-EE34-B05D91F73E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217" y="1127647"/>
            <a:ext cx="4247708" cy="283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74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C572F-4998-098E-C443-018CECD940DA}"/>
              </a:ext>
            </a:extLst>
          </p:cNvPr>
          <p:cNvSpPr>
            <a:spLocks noGrp="1"/>
          </p:cNvSpPr>
          <p:nvPr>
            <p:ph type="title"/>
          </p:nvPr>
        </p:nvSpPr>
        <p:spPr>
          <a:xfrm>
            <a:off x="595411" y="1280161"/>
            <a:ext cx="6319867" cy="4389119"/>
          </a:xfrm>
        </p:spPr>
        <p:txBody>
          <a:bodyPr/>
          <a:lstStyle/>
          <a:p>
            <a:r>
              <a:rPr lang="en-US" sz="2400" dirty="0"/>
              <a:t>Purpose:  </a:t>
            </a:r>
            <a:br>
              <a:rPr lang="en-US" sz="2400" dirty="0"/>
            </a:br>
            <a:r>
              <a:rPr lang="en-US" sz="2000" dirty="0"/>
              <a:t>Examine CTE enrollment data to identify and address opportunity gaps.</a:t>
            </a:r>
            <a:br>
              <a:rPr lang="en-US" sz="2000" dirty="0"/>
            </a:br>
            <a:br>
              <a:rPr lang="en-US" sz="2000" dirty="0"/>
            </a:br>
            <a:r>
              <a:rPr lang="en-US" sz="2000" dirty="0"/>
              <a:t>Identify and prioritize root causes, explore evidence-based intervention strategies, and propose specific action steps to address these gaps.</a:t>
            </a:r>
            <a:br>
              <a:rPr lang="en-US" sz="2000" dirty="0"/>
            </a:br>
            <a:br>
              <a:rPr lang="en-US" sz="2000" dirty="0"/>
            </a:br>
            <a:r>
              <a:rPr lang="en-US" sz="2000" dirty="0"/>
              <a:t>Launch data-driven discussion within local communities to provide meaningful action to enhance access to CTE opportunities for each learner.</a:t>
            </a:r>
            <a:br>
              <a:rPr lang="en-US" sz="2000" dirty="0"/>
            </a:br>
            <a:br>
              <a:rPr lang="en-US" sz="2000" dirty="0"/>
            </a:br>
            <a:r>
              <a:rPr lang="en-US" sz="2000" dirty="0"/>
              <a:t>ADE Team: Dr. Felicia Durden, Dr. Melissa Castillo, Samuel Irvin, John Jones, Cathie Raymond</a:t>
            </a:r>
            <a:br>
              <a:rPr lang="en-US" sz="2000" dirty="0"/>
            </a:br>
            <a:endParaRPr lang="en-US" sz="2000" dirty="0"/>
          </a:p>
        </p:txBody>
      </p:sp>
      <p:sp>
        <p:nvSpPr>
          <p:cNvPr id="3" name="Text Placeholder 2">
            <a:extLst>
              <a:ext uri="{FF2B5EF4-FFF2-40B4-BE49-F238E27FC236}">
                <a16:creationId xmlns:a16="http://schemas.microsoft.com/office/drawing/2014/main" id="{8D27FEC2-2878-21E3-6949-EAB0D7DEFF0F}"/>
              </a:ext>
            </a:extLst>
          </p:cNvPr>
          <p:cNvSpPr>
            <a:spLocks noGrp="1"/>
          </p:cNvSpPr>
          <p:nvPr>
            <p:ph type="body" sz="quarter" idx="10"/>
          </p:nvPr>
        </p:nvSpPr>
        <p:spPr>
          <a:xfrm>
            <a:off x="595411" y="679271"/>
            <a:ext cx="6319867" cy="600890"/>
          </a:xfrm>
        </p:spPr>
        <p:txBody>
          <a:bodyPr/>
          <a:lstStyle/>
          <a:p>
            <a:r>
              <a:rPr lang="en-US" sz="2400" dirty="0"/>
              <a:t>CTE Opportunity Gap Analysis Project</a:t>
            </a:r>
          </a:p>
        </p:txBody>
      </p:sp>
      <p:pic>
        <p:nvPicPr>
          <p:cNvPr id="4" name="Picture 3" descr="A picture containing icon&#10;&#10;Description automatically generated">
            <a:extLst>
              <a:ext uri="{FF2B5EF4-FFF2-40B4-BE49-F238E27FC236}">
                <a16:creationId xmlns:a16="http://schemas.microsoft.com/office/drawing/2014/main" id="{0D2CC3C6-69F0-0400-C415-0744B199C240}"/>
              </a:ext>
            </a:extLst>
          </p:cNvPr>
          <p:cNvPicPr>
            <a:picLocks noChangeAspect="1"/>
          </p:cNvPicPr>
          <p:nvPr/>
        </p:nvPicPr>
        <p:blipFill>
          <a:blip r:embed="rId2"/>
          <a:stretch>
            <a:fillRect/>
          </a:stretch>
        </p:blipFill>
        <p:spPr>
          <a:xfrm>
            <a:off x="7974107" y="708882"/>
            <a:ext cx="4089464" cy="4960398"/>
          </a:xfrm>
          <a:prstGeom prst="rect">
            <a:avLst/>
          </a:prstGeom>
        </p:spPr>
      </p:pic>
    </p:spTree>
    <p:extLst>
      <p:ext uri="{BB962C8B-B14F-4D97-AF65-F5344CB8AC3E}">
        <p14:creationId xmlns:p14="http://schemas.microsoft.com/office/powerpoint/2010/main" val="853945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4755A1-ABA6-041B-DCEA-B08C834213FE}"/>
              </a:ext>
            </a:extLst>
          </p:cNvPr>
          <p:cNvSpPr txBox="1">
            <a:spLocks/>
          </p:cNvSpPr>
          <p:nvPr/>
        </p:nvSpPr>
        <p:spPr>
          <a:xfrm>
            <a:off x="-303334" y="313023"/>
            <a:ext cx="11948795" cy="1205539"/>
          </a:xfrm>
          <a:prstGeom prst="rect">
            <a:avLst/>
          </a:prstGeom>
        </p:spPr>
        <p:txBody>
          <a:bodyPr anchor="ctr">
            <a:normAutofit fontScale="75000" lnSpcReduction="20000"/>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700" b="0" i="0" u="none" strike="noStrike" kern="1200" cap="none" spc="0" normalizeH="0" baseline="0" noProof="0" dirty="0">
                <a:ln>
                  <a:noFill/>
                </a:ln>
                <a:solidFill>
                  <a:prstClr val="white"/>
                </a:solidFill>
                <a:effectLst/>
                <a:uLnTx/>
                <a:uFillTx/>
                <a:latin typeface="Helvetica, Arial"/>
                <a:ea typeface="+mj-ea"/>
                <a:cs typeface="+mj-cs"/>
              </a:rPr>
              <a:t>       </a:t>
            </a:r>
            <a:r>
              <a:rPr kumimoji="0" lang="en-US" sz="6700" b="1" i="0" u="sng" strike="noStrike" kern="1200" cap="none" spc="0" normalizeH="0" baseline="0" noProof="0" dirty="0">
                <a:ln>
                  <a:noFill/>
                </a:ln>
                <a:solidFill>
                  <a:prstClr val="white"/>
                </a:solidFill>
                <a:effectLst/>
                <a:uLnTx/>
                <a:uFillTx/>
                <a:latin typeface="Helvetica, Arial"/>
                <a:ea typeface="+mj-ea"/>
                <a:cs typeface="+mj-cs"/>
              </a:rPr>
              <a:t>Advisor Leadership Conferences</a:t>
            </a:r>
            <a:br>
              <a:rPr kumimoji="0" lang="en-US" sz="3975" b="1" i="0" u="sng" strike="noStrike" kern="1200" cap="none" spc="0" normalizeH="0" baseline="0" noProof="0" dirty="0">
                <a:ln>
                  <a:noFill/>
                </a:ln>
                <a:solidFill>
                  <a:prstClr val="white"/>
                </a:solidFill>
                <a:effectLst/>
                <a:uLnTx/>
                <a:uFillTx/>
                <a:latin typeface="Helvetica, Arial"/>
                <a:ea typeface="+mj-ea"/>
                <a:cs typeface="+mj-cs"/>
              </a:rPr>
            </a:br>
            <a:endParaRPr kumimoji="0" lang="en-US" sz="3975" b="1" i="0" u="sng" strike="noStrike" kern="1200" cap="none" spc="0" normalizeH="0" baseline="0" noProof="0" dirty="0">
              <a:ln>
                <a:noFill/>
              </a:ln>
              <a:solidFill>
                <a:prstClr val="white"/>
              </a:solidFill>
              <a:effectLst/>
              <a:uLnTx/>
              <a:uFillTx/>
              <a:latin typeface="Helvetica, Arial"/>
              <a:ea typeface="+mj-ea"/>
              <a:cs typeface="+mj-cs"/>
            </a:endParaRPr>
          </a:p>
        </p:txBody>
      </p:sp>
      <p:sp>
        <p:nvSpPr>
          <p:cNvPr id="17" name="TextBox 16">
            <a:extLst>
              <a:ext uri="{FF2B5EF4-FFF2-40B4-BE49-F238E27FC236}">
                <a16:creationId xmlns:a16="http://schemas.microsoft.com/office/drawing/2014/main" id="{83F677DF-E1F8-11FA-7217-6A4DBBE21600}"/>
              </a:ext>
            </a:extLst>
          </p:cNvPr>
          <p:cNvSpPr txBox="1"/>
          <p:nvPr/>
        </p:nvSpPr>
        <p:spPr>
          <a:xfrm>
            <a:off x="2447688" y="4816218"/>
            <a:ext cx="88994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Calibri Light" panose="020F0302020204030204" pitchFamily="34" charset="0"/>
              </a:rPr>
              <a:t>PLEASE encourage your Advisor to participate</a:t>
            </a:r>
          </a:p>
        </p:txBody>
      </p:sp>
      <p:sp>
        <p:nvSpPr>
          <p:cNvPr id="2" name="TextBox 1">
            <a:extLst>
              <a:ext uri="{FF2B5EF4-FFF2-40B4-BE49-F238E27FC236}">
                <a16:creationId xmlns:a16="http://schemas.microsoft.com/office/drawing/2014/main" id="{C775442E-09B1-B312-5DAC-31A0262920D5}"/>
              </a:ext>
            </a:extLst>
          </p:cNvPr>
          <p:cNvSpPr txBox="1"/>
          <p:nvPr/>
        </p:nvSpPr>
        <p:spPr>
          <a:xfrm>
            <a:off x="252249" y="1744717"/>
            <a:ext cx="1203434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800" b="1" i="0" u="none" strike="noStrike" kern="1200" cap="none" spc="0" normalizeH="0" baseline="0" noProof="0" dirty="0">
                <a:ln>
                  <a:noFill/>
                </a:ln>
                <a:solidFill>
                  <a:srgbClr val="FCAF18"/>
                </a:solidFill>
                <a:effectLst/>
                <a:uLnTx/>
                <a:uFillTx/>
                <a:latin typeface="Arial" panose="020B0604020202020204"/>
                <a:ea typeface="+mn-ea"/>
                <a:cs typeface="Calibri Light" panose="020F0302020204030204" pitchFamily="34" charset="0"/>
              </a:rPr>
              <a:t>HOSA :  August 16</a:t>
            </a:r>
            <a:r>
              <a:rPr kumimoji="0" lang="en-US" sz="2800" b="1" i="0" u="none" strike="noStrike" kern="1200" cap="none" spc="0" normalizeH="0" baseline="30000" noProof="0" dirty="0">
                <a:ln>
                  <a:noFill/>
                </a:ln>
                <a:solidFill>
                  <a:srgbClr val="FCAF18"/>
                </a:solidFill>
                <a:effectLst/>
                <a:uLnTx/>
                <a:uFillTx/>
                <a:latin typeface="Arial" panose="020B0604020202020204"/>
                <a:ea typeface="+mn-ea"/>
                <a:cs typeface="Calibri Light" panose="020F0302020204030204" pitchFamily="34" charset="0"/>
              </a:rPr>
              <a:t>th</a:t>
            </a:r>
            <a:r>
              <a:rPr kumimoji="0" lang="en-US" sz="2800" b="1" i="0" u="none" strike="noStrike" kern="1200" cap="none" spc="0" normalizeH="0" baseline="0" noProof="0" dirty="0">
                <a:ln>
                  <a:noFill/>
                </a:ln>
                <a:solidFill>
                  <a:srgbClr val="FCAF18"/>
                </a:solidFill>
                <a:effectLst/>
                <a:uLnTx/>
                <a:uFillTx/>
                <a:latin typeface="Arial" panose="020B0604020202020204"/>
                <a:ea typeface="+mn-ea"/>
                <a:cs typeface="Calibri Light" panose="020F0302020204030204" pitchFamily="34" charset="0"/>
              </a:rPr>
              <a:t> -17</a:t>
            </a:r>
            <a:r>
              <a:rPr kumimoji="0" lang="en-US" sz="2800" b="1" i="0" u="none" strike="noStrike" kern="1200" cap="none" spc="0" normalizeH="0" baseline="30000" noProof="0" dirty="0">
                <a:ln>
                  <a:noFill/>
                </a:ln>
                <a:solidFill>
                  <a:srgbClr val="FCAF18"/>
                </a:solidFill>
                <a:effectLst/>
                <a:uLnTx/>
                <a:uFillTx/>
                <a:latin typeface="Arial" panose="020B0604020202020204"/>
                <a:ea typeface="+mn-ea"/>
                <a:cs typeface="Calibri Light" panose="020F0302020204030204" pitchFamily="34" charset="0"/>
              </a:rPr>
              <a:t>th</a:t>
            </a:r>
            <a:r>
              <a:rPr kumimoji="0" lang="en-US" sz="2800" b="1" i="0" u="none" strike="noStrike" kern="1200" cap="none" spc="0" normalizeH="0" baseline="0" noProof="0" dirty="0">
                <a:ln>
                  <a:noFill/>
                </a:ln>
                <a:solidFill>
                  <a:srgbClr val="FCAF18"/>
                </a:solidFill>
                <a:effectLst/>
                <a:uLnTx/>
                <a:uFillTx/>
                <a:latin typeface="Arial" panose="020B0604020202020204"/>
                <a:ea typeface="+mn-ea"/>
                <a:cs typeface="Calibri Light" panose="020F0302020204030204" pitchFamily="34" charset="0"/>
              </a:rPr>
              <a:t>  Westin La Paloma</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2800" b="1" i="0" u="none" strike="noStrike" kern="1200" cap="none" spc="0" normalizeH="0" baseline="0" noProof="0" dirty="0">
              <a:ln>
                <a:noFill/>
              </a:ln>
              <a:solidFill>
                <a:srgbClr val="FCAF18"/>
              </a:solidFill>
              <a:effectLst/>
              <a:uLnTx/>
              <a:uFillTx/>
              <a:latin typeface="Arial" panose="020B0604020202020204"/>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800" b="1" i="0" u="none" strike="noStrike" kern="1200" cap="none" spc="0" normalizeH="0" baseline="0" noProof="0" dirty="0" err="1">
                <a:ln>
                  <a:noFill/>
                </a:ln>
                <a:solidFill>
                  <a:srgbClr val="FCAF18"/>
                </a:solidFill>
                <a:effectLst/>
                <a:uLnTx/>
                <a:uFillTx/>
                <a:latin typeface="Arial" panose="020B0604020202020204"/>
                <a:ea typeface="+mn-ea"/>
                <a:cs typeface="Calibri Light" panose="020F0302020204030204" pitchFamily="34" charset="0"/>
              </a:rPr>
              <a:t>EdRising</a:t>
            </a:r>
            <a:r>
              <a:rPr kumimoji="0" lang="en-US" sz="2800" b="1" i="0" u="none" strike="noStrike" kern="1200" cap="none" spc="0" normalizeH="0" baseline="0" noProof="0" dirty="0">
                <a:ln>
                  <a:noFill/>
                </a:ln>
                <a:solidFill>
                  <a:srgbClr val="FCAF18"/>
                </a:solidFill>
                <a:effectLst/>
                <a:uLnTx/>
                <a:uFillTx/>
                <a:latin typeface="Arial" panose="020B0604020202020204"/>
                <a:ea typeface="+mn-ea"/>
                <a:cs typeface="Calibri Light" panose="020F0302020204030204" pitchFamily="34" charset="0"/>
              </a:rPr>
              <a:t>/FBLA/FCCLA/SkillsUSA :  August 25</a:t>
            </a:r>
            <a:r>
              <a:rPr kumimoji="0" lang="en-US" sz="2800" b="1" i="0" u="none" strike="noStrike" kern="1200" cap="none" spc="0" normalizeH="0" baseline="30000" noProof="0" dirty="0">
                <a:ln>
                  <a:noFill/>
                </a:ln>
                <a:solidFill>
                  <a:srgbClr val="FCAF18"/>
                </a:solidFill>
                <a:effectLst/>
                <a:uLnTx/>
                <a:uFillTx/>
                <a:latin typeface="Arial" panose="020B0604020202020204"/>
                <a:ea typeface="+mn-ea"/>
                <a:cs typeface="Calibri Light" panose="020F0302020204030204" pitchFamily="34" charset="0"/>
              </a:rPr>
              <a:t>th</a:t>
            </a:r>
            <a:r>
              <a:rPr kumimoji="0" lang="en-US" sz="2800" b="1" i="0" u="none" strike="noStrike" kern="1200" cap="none" spc="0" normalizeH="0" baseline="0" noProof="0" dirty="0">
                <a:ln>
                  <a:noFill/>
                </a:ln>
                <a:solidFill>
                  <a:srgbClr val="FCAF18"/>
                </a:solidFill>
                <a:effectLst/>
                <a:uLnTx/>
                <a:uFillTx/>
                <a:latin typeface="Arial" panose="020B0604020202020204"/>
                <a:ea typeface="+mn-ea"/>
                <a:cs typeface="Calibri Light" panose="020F0302020204030204" pitchFamily="34" charset="0"/>
              </a:rPr>
              <a:t> - 26</a:t>
            </a:r>
            <a:r>
              <a:rPr kumimoji="0" lang="en-US" sz="2800" b="1" i="0" u="none" strike="noStrike" kern="1200" cap="none" spc="0" normalizeH="0" baseline="30000" noProof="0" dirty="0">
                <a:ln>
                  <a:noFill/>
                </a:ln>
                <a:solidFill>
                  <a:srgbClr val="FCAF18"/>
                </a:solidFill>
                <a:effectLst/>
                <a:uLnTx/>
                <a:uFillTx/>
                <a:latin typeface="Arial" panose="020B0604020202020204"/>
                <a:ea typeface="+mn-ea"/>
                <a:cs typeface="Calibri Light" panose="020F0302020204030204" pitchFamily="34" charset="0"/>
              </a:rPr>
              <a:t>th</a:t>
            </a:r>
            <a:r>
              <a:rPr kumimoji="0" lang="en-US" sz="2800" b="1" i="0" u="none" strike="noStrike" kern="1200" cap="none" spc="0" normalizeH="0" baseline="0" noProof="0" dirty="0">
                <a:ln>
                  <a:noFill/>
                </a:ln>
                <a:solidFill>
                  <a:srgbClr val="FCAF18"/>
                </a:solidFill>
                <a:effectLst/>
                <a:uLnTx/>
                <a:uFillTx/>
                <a:latin typeface="Arial" panose="020B0604020202020204"/>
                <a:ea typeface="+mn-ea"/>
                <a:cs typeface="Calibri Light" panose="020F0302020204030204" pitchFamily="34" charset="0"/>
              </a:rPr>
              <a:t> </a:t>
            </a:r>
            <a:r>
              <a:rPr kumimoji="0" lang="en-US" sz="2400" b="1" i="0" u="none" strike="noStrike" kern="1200" cap="none" spc="0" normalizeH="0" baseline="0" noProof="0" dirty="0">
                <a:ln>
                  <a:noFill/>
                </a:ln>
                <a:solidFill>
                  <a:srgbClr val="FCAF18"/>
                </a:solidFill>
                <a:effectLst/>
                <a:uLnTx/>
                <a:uFillTx/>
                <a:latin typeface="Arial" panose="020B0604020202020204"/>
                <a:ea typeface="+mn-ea"/>
                <a:cs typeface="Calibri Light" panose="020F0302020204030204" pitchFamily="34" charset="0"/>
              </a:rPr>
              <a:t>Westin La Paloma</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2800" b="1" i="0" u="none" strike="noStrike" kern="1200" cap="none" spc="0" normalizeH="0" baseline="0" noProof="0" dirty="0">
              <a:ln>
                <a:noFill/>
              </a:ln>
              <a:solidFill>
                <a:srgbClr val="FCAF18"/>
              </a:solidFill>
              <a:effectLst/>
              <a:uLnTx/>
              <a:uFillTx/>
              <a:latin typeface="Arial" panose="020B0604020202020204"/>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800" b="1" i="0" u="none" strike="noStrike" kern="1200" cap="none" spc="0" normalizeH="0" baseline="0" noProof="0" dirty="0">
                <a:ln>
                  <a:noFill/>
                </a:ln>
                <a:solidFill>
                  <a:srgbClr val="FCAF18"/>
                </a:solidFill>
                <a:effectLst/>
                <a:uLnTx/>
                <a:uFillTx/>
                <a:latin typeface="Arial" panose="020B0604020202020204"/>
                <a:ea typeface="+mn-ea"/>
                <a:cs typeface="Calibri Light" panose="020F0302020204030204" pitchFamily="34" charset="0"/>
              </a:rPr>
              <a:t>DECA:  September 6</a:t>
            </a:r>
            <a:r>
              <a:rPr kumimoji="0" lang="en-US" sz="2800" b="1" i="0" u="none" strike="noStrike" kern="1200" cap="none" spc="0" normalizeH="0" baseline="30000" noProof="0" dirty="0">
                <a:ln>
                  <a:noFill/>
                </a:ln>
                <a:solidFill>
                  <a:srgbClr val="FCAF18"/>
                </a:solidFill>
                <a:effectLst/>
                <a:uLnTx/>
                <a:uFillTx/>
                <a:latin typeface="Arial" panose="020B0604020202020204"/>
                <a:ea typeface="+mn-ea"/>
                <a:cs typeface="Calibri Light" panose="020F0302020204030204" pitchFamily="34" charset="0"/>
              </a:rPr>
              <a:t>th</a:t>
            </a:r>
            <a:r>
              <a:rPr kumimoji="0" lang="en-US" sz="2800" b="1" i="0" u="none" strike="noStrike" kern="1200" cap="none" spc="0" normalizeH="0" baseline="0" noProof="0" dirty="0">
                <a:ln>
                  <a:noFill/>
                </a:ln>
                <a:solidFill>
                  <a:srgbClr val="FCAF18"/>
                </a:solidFill>
                <a:effectLst/>
                <a:uLnTx/>
                <a:uFillTx/>
                <a:latin typeface="Arial" panose="020B0604020202020204"/>
                <a:ea typeface="+mn-ea"/>
                <a:cs typeface="Calibri Light" panose="020F0302020204030204" pitchFamily="34" charset="0"/>
              </a:rPr>
              <a:t>-7</a:t>
            </a:r>
            <a:r>
              <a:rPr kumimoji="0" lang="en-US" sz="2800" b="1" i="0" u="none" strike="noStrike" kern="1200" cap="none" spc="0" normalizeH="0" baseline="30000" noProof="0" dirty="0">
                <a:ln>
                  <a:noFill/>
                </a:ln>
                <a:solidFill>
                  <a:srgbClr val="FCAF18"/>
                </a:solidFill>
                <a:effectLst/>
                <a:uLnTx/>
                <a:uFillTx/>
                <a:latin typeface="Arial" panose="020B0604020202020204"/>
                <a:ea typeface="+mn-ea"/>
                <a:cs typeface="Calibri Light" panose="020F0302020204030204" pitchFamily="34" charset="0"/>
              </a:rPr>
              <a:t>th</a:t>
            </a:r>
            <a:r>
              <a:rPr kumimoji="0" lang="en-US" sz="2800" b="1" i="0" u="none" strike="noStrike" kern="1200" cap="none" spc="0" normalizeH="0" baseline="0" noProof="0" dirty="0">
                <a:ln>
                  <a:noFill/>
                </a:ln>
                <a:solidFill>
                  <a:srgbClr val="FCAF18"/>
                </a:solidFill>
                <a:effectLst/>
                <a:uLnTx/>
                <a:uFillTx/>
                <a:latin typeface="Arial" panose="020B0604020202020204"/>
                <a:ea typeface="+mn-ea"/>
                <a:cs typeface="Calibri Light" panose="020F0302020204030204" pitchFamily="34" charset="0"/>
              </a:rPr>
              <a:t> Westin La Paloma</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2000" b="0" i="0" u="none" strike="noStrike" kern="1200" cap="none" spc="0" normalizeH="0" baseline="0" noProof="0" dirty="0">
              <a:ln>
                <a:noFill/>
              </a:ln>
              <a:solidFill>
                <a:srgbClr val="5A5D5C"/>
              </a:solidFill>
              <a:effectLst/>
              <a:uLnTx/>
              <a:uFillTx/>
              <a:latin typeface="Arial" panose="020B0604020202020204"/>
              <a:ea typeface="+mn-ea"/>
              <a:cs typeface="Calibri Light" panose="020F0302020204030204" pitchFamily="34" charset="0"/>
            </a:endParaRPr>
          </a:p>
        </p:txBody>
      </p:sp>
    </p:spTree>
    <p:extLst>
      <p:ext uri="{BB962C8B-B14F-4D97-AF65-F5344CB8AC3E}">
        <p14:creationId xmlns:p14="http://schemas.microsoft.com/office/powerpoint/2010/main" val="264634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2516-0F0A-4C8D-0888-B9C1D5C61A3F}"/>
              </a:ext>
            </a:extLst>
          </p:cNvPr>
          <p:cNvSpPr>
            <a:spLocks noGrp="1"/>
          </p:cNvSpPr>
          <p:nvPr>
            <p:ph type="title"/>
          </p:nvPr>
        </p:nvSpPr>
        <p:spPr>
          <a:xfrm>
            <a:off x="7850777" y="398732"/>
            <a:ext cx="4341224" cy="4486918"/>
          </a:xfrm>
          <a:prstGeom prst="rect">
            <a:avLst/>
          </a:prstGeom>
        </p:spPr>
        <p:txBody>
          <a:bodyPr/>
          <a:lstStyle/>
          <a:p>
            <a:pPr algn="ctr"/>
            <a:r>
              <a:rPr lang="en-US" sz="5400" b="1" dirty="0">
                <a:solidFill>
                  <a:schemeClr val="bg1"/>
                </a:solidFill>
              </a:rPr>
              <a:t>Outstanding    </a:t>
            </a:r>
            <a:br>
              <a:rPr lang="en-US" sz="5400" b="1" dirty="0">
                <a:solidFill>
                  <a:schemeClr val="bg1"/>
                </a:solidFill>
              </a:rPr>
            </a:br>
            <a:r>
              <a:rPr lang="en-US" sz="5400" b="1" dirty="0">
                <a:solidFill>
                  <a:schemeClr val="bg1"/>
                </a:solidFill>
              </a:rPr>
              <a:t> Invoices</a:t>
            </a:r>
            <a:br>
              <a:rPr lang="en-US" sz="4400" dirty="0"/>
            </a:br>
            <a:br>
              <a:rPr lang="en-US" sz="4400" dirty="0"/>
            </a:br>
            <a:br>
              <a:rPr lang="en-US" sz="4400" dirty="0"/>
            </a:br>
            <a:br>
              <a:rPr lang="en-US" sz="4400" dirty="0"/>
            </a:br>
            <a:br>
              <a:rPr lang="en-US" sz="4400" dirty="0"/>
            </a:br>
            <a:r>
              <a:rPr lang="en-US" dirty="0">
                <a:solidFill>
                  <a:schemeClr val="bg1"/>
                </a:solidFill>
              </a:rPr>
              <a:t>Sign up to be put on all invoices</a:t>
            </a:r>
          </a:p>
        </p:txBody>
      </p:sp>
      <p:sp>
        <p:nvSpPr>
          <p:cNvPr id="3" name="TextBox 2">
            <a:extLst>
              <a:ext uri="{FF2B5EF4-FFF2-40B4-BE49-F238E27FC236}">
                <a16:creationId xmlns:a16="http://schemas.microsoft.com/office/drawing/2014/main" id="{48531A8E-2F44-02D4-A847-A3B87E4183F0}"/>
              </a:ext>
            </a:extLst>
          </p:cNvPr>
          <p:cNvSpPr txBox="1"/>
          <p:nvPr/>
        </p:nvSpPr>
        <p:spPr>
          <a:xfrm>
            <a:off x="698850" y="464629"/>
            <a:ext cx="6943060" cy="6524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        </a:t>
            </a:r>
            <a:r>
              <a:rPr kumimoji="0" lang="en-US" sz="4800" b="1" i="1" u="sng"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As of Today:</a:t>
            </a:r>
            <a:endParaRPr kumimoji="0" lang="en-US" sz="1200" b="1" i="1" u="sng"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DECA - $9,273.00</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a:ea typeface="+mn-ea"/>
                <a:cs typeface="Calibri Light" panose="020F0302020204030204" pitchFamily="34" charset="0"/>
              </a:rPr>
              <a:t>EdRising</a:t>
            </a:r>
            <a:r>
              <a:rPr kumimoji="0" lang="en-US" sz="3600" b="1"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 - $1,975.00</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FBLA - $42,415.00</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FCCLA - $929.00</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FFA - $12,725.00</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HOSA - $19,103.00</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rPr>
              <a:t>SkillsUSA - $50,180.00</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3600" b="1"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3600" b="1" i="0" u="none" strike="noStrike" kern="1200" cap="none" spc="0" normalizeH="0" baseline="0" noProof="0" dirty="0">
                <a:ln>
                  <a:noFill/>
                </a:ln>
                <a:solidFill>
                  <a:prstClr val="black"/>
                </a:solidFill>
                <a:effectLst/>
                <a:highlight>
                  <a:srgbClr val="BF0B3E"/>
                </a:highlight>
                <a:uLnTx/>
                <a:uFillTx/>
                <a:latin typeface="Arial" panose="020B0604020202020204"/>
                <a:ea typeface="+mn-ea"/>
                <a:cs typeface="Calibri Light" panose="020F0302020204030204" pitchFamily="34" charset="0"/>
              </a:rPr>
              <a:t>TOTAL - $136,600.00</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3600" b="1" i="0" u="none" strike="noStrike" kern="1200" cap="none" spc="0" normalizeH="0" baseline="0" noProof="0" dirty="0">
              <a:ln>
                <a:noFill/>
              </a:ln>
              <a:solidFill>
                <a:prstClr val="black"/>
              </a:solidFill>
              <a:effectLst/>
              <a:uLnTx/>
              <a:uFillTx/>
              <a:latin typeface="Arial" panose="020B0604020202020204"/>
              <a:ea typeface="+mn-ea"/>
              <a:cs typeface="Calibri Light" panose="020F0302020204030204" pitchFamily="34" charset="0"/>
            </a:endParaRPr>
          </a:p>
        </p:txBody>
      </p:sp>
      <p:pic>
        <p:nvPicPr>
          <p:cNvPr id="1026" name="Picture 2" descr="Overdue Invoices Archives - Page 2 of 2 - Debtor Daddy">
            <a:extLst>
              <a:ext uri="{FF2B5EF4-FFF2-40B4-BE49-F238E27FC236}">
                <a16:creationId xmlns:a16="http://schemas.microsoft.com/office/drawing/2014/main" id="{DBC052FB-3B42-0560-35F1-E0391C6C1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6578" y="2023011"/>
            <a:ext cx="3394801" cy="22590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0EDA2CC-9E90-4E3A-19D1-4262A5DCB655}"/>
              </a:ext>
            </a:extLst>
          </p:cNvPr>
          <p:cNvSpPr txBox="1"/>
          <p:nvPr/>
        </p:nvSpPr>
        <p:spPr>
          <a:xfrm>
            <a:off x="8416578" y="5435474"/>
            <a:ext cx="346621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3"/>
              </a:rPr>
              <a:t>https://fblaarizona.wufoo.com/forms/invoicing-contact-20222023/</a:t>
            </a:r>
            <a:endParaRPr kumimoji="0" lang="en-US" sz="24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10348799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5137-1DA7-8C43-AD97-247781793B92}"/>
              </a:ext>
            </a:extLst>
          </p:cNvPr>
          <p:cNvSpPr>
            <a:spLocks noGrp="1"/>
          </p:cNvSpPr>
          <p:nvPr>
            <p:ph type="title"/>
          </p:nvPr>
        </p:nvSpPr>
        <p:spPr>
          <a:xfrm>
            <a:off x="436957" y="1724145"/>
            <a:ext cx="7857460" cy="3145568"/>
          </a:xfrm>
        </p:spPr>
        <p:txBody>
          <a:bodyPr/>
          <a:lstStyle/>
          <a:p>
            <a:br>
              <a:rPr lang="en-US" sz="4000" dirty="0">
                <a:solidFill>
                  <a:srgbClr val="232B64"/>
                </a:solidFill>
              </a:rPr>
            </a:br>
            <a:r>
              <a:rPr lang="en-US" sz="4000" dirty="0">
                <a:solidFill>
                  <a:srgbClr val="232B64"/>
                </a:solidFill>
              </a:rPr>
              <a:t>Each CTSO will deliver one monthly newsletter each month</a:t>
            </a:r>
            <a:br>
              <a:rPr lang="en-US" sz="4000" dirty="0">
                <a:solidFill>
                  <a:srgbClr val="232B64"/>
                </a:solidFill>
              </a:rPr>
            </a:br>
            <a:br>
              <a:rPr lang="en-US" sz="4000" dirty="0">
                <a:solidFill>
                  <a:srgbClr val="232B64"/>
                </a:solidFill>
              </a:rPr>
            </a:br>
            <a:r>
              <a:rPr lang="en-US" sz="4000" dirty="0">
                <a:solidFill>
                  <a:srgbClr val="232B64"/>
                </a:solidFill>
              </a:rPr>
              <a:t>If you would like to be on them:</a:t>
            </a:r>
            <a:br>
              <a:rPr lang="en-US" sz="4000" dirty="0">
                <a:solidFill>
                  <a:srgbClr val="232B64"/>
                </a:solidFill>
              </a:rPr>
            </a:br>
            <a:br>
              <a:rPr lang="en-US" sz="4000" dirty="0">
                <a:solidFill>
                  <a:srgbClr val="232B64"/>
                </a:solidFill>
              </a:rPr>
            </a:br>
            <a:endParaRPr lang="en-US" sz="1800" dirty="0">
              <a:solidFill>
                <a:srgbClr val="232B64"/>
              </a:solidFill>
            </a:endParaRPr>
          </a:p>
        </p:txBody>
      </p:sp>
      <p:sp>
        <p:nvSpPr>
          <p:cNvPr id="5" name="Text Placeholder 4">
            <a:extLst>
              <a:ext uri="{FF2B5EF4-FFF2-40B4-BE49-F238E27FC236}">
                <a16:creationId xmlns:a16="http://schemas.microsoft.com/office/drawing/2014/main" id="{167B9D85-5D99-6B4F-B5F2-666FF5D0B070}"/>
              </a:ext>
            </a:extLst>
          </p:cNvPr>
          <p:cNvSpPr>
            <a:spLocks noGrp="1"/>
          </p:cNvSpPr>
          <p:nvPr>
            <p:ph type="body" sz="quarter" idx="13"/>
          </p:nvPr>
        </p:nvSpPr>
        <p:spPr>
          <a:xfrm>
            <a:off x="2053721" y="431400"/>
            <a:ext cx="8754581" cy="1027530"/>
          </a:xfrm>
        </p:spPr>
        <p:txBody>
          <a:bodyPr/>
          <a:lstStyle/>
          <a:p>
            <a:r>
              <a:rPr lang="en-US" sz="6000" u="sng" dirty="0">
                <a:solidFill>
                  <a:srgbClr val="232B64">
                    <a:alpha val="60000"/>
                  </a:srgbClr>
                </a:solidFill>
              </a:rPr>
              <a:t>MONTHLY MAILINGS</a:t>
            </a:r>
          </a:p>
          <a:p>
            <a:endParaRPr lang="en-US" sz="3600" dirty="0">
              <a:solidFill>
                <a:srgbClr val="232B64">
                  <a:alpha val="60000"/>
                </a:srgbClr>
              </a:solidFill>
            </a:endParaRPr>
          </a:p>
        </p:txBody>
      </p:sp>
      <p:sp>
        <p:nvSpPr>
          <p:cNvPr id="11" name="Slide Number Placeholder 2">
            <a:extLst>
              <a:ext uri="{FF2B5EF4-FFF2-40B4-BE49-F238E27FC236}">
                <a16:creationId xmlns:a16="http://schemas.microsoft.com/office/drawing/2014/main" id="{6DFF2C80-396C-BB4B-A4EC-191F98282CBB}"/>
              </a:ext>
            </a:extLst>
          </p:cNvPr>
          <p:cNvSpPr>
            <a:spLocks noGrp="1"/>
          </p:cNvSpPr>
          <p:nvPr>
            <p:ph type="sldNum" sz="quarter" idx="10"/>
          </p:nvPr>
        </p:nvSpPr>
        <p:spPr>
          <a:xfrm>
            <a:off x="9266582" y="6356350"/>
            <a:ext cx="2743200"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CB8F98-32D9-9E4F-BAC9-49610775ED25}" type="slidenum">
              <a:rPr kumimoji="0" lang="en-US" sz="1400" b="0" i="0" u="none" strike="noStrike" kern="1200" cap="none" spc="0" normalizeH="0" baseline="0" noProof="0" smtClean="0">
                <a:ln>
                  <a:noFill/>
                </a:ln>
                <a:solidFill>
                  <a:srgbClr val="232B6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400" b="0" i="0" u="none" strike="noStrike" kern="1200" cap="none" spc="0" normalizeH="0" baseline="0" noProof="0" dirty="0">
              <a:ln>
                <a:noFill/>
              </a:ln>
              <a:solidFill>
                <a:srgbClr val="232B64"/>
              </a:solidFill>
              <a:effectLst/>
              <a:uLnTx/>
              <a:uFillTx/>
              <a:latin typeface="Arial" panose="020B0604020202020204" pitchFamily="34" charset="0"/>
              <a:ea typeface="+mn-ea"/>
              <a:cs typeface="Arial" panose="020B0604020202020204" pitchFamily="34" charset="0"/>
            </a:endParaRPr>
          </a:p>
        </p:txBody>
      </p:sp>
      <p:pic>
        <p:nvPicPr>
          <p:cNvPr id="6150" name="Picture 6" descr="MONTHLY UPDATES – DJFOLDERSHDD">
            <a:extLst>
              <a:ext uri="{FF2B5EF4-FFF2-40B4-BE49-F238E27FC236}">
                <a16:creationId xmlns:a16="http://schemas.microsoft.com/office/drawing/2014/main" id="{8D2A6A65-11F0-549F-6217-734AFA665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549" y="2282720"/>
            <a:ext cx="3128494" cy="23859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6747B7E-405D-D837-067C-E56C58EAC012}"/>
              </a:ext>
            </a:extLst>
          </p:cNvPr>
          <p:cNvPicPr>
            <a:picLocks noChangeAspect="1"/>
          </p:cNvPicPr>
          <p:nvPr/>
        </p:nvPicPr>
        <p:blipFill>
          <a:blip r:embed="rId4"/>
          <a:stretch>
            <a:fillRect/>
          </a:stretch>
        </p:blipFill>
        <p:spPr>
          <a:xfrm>
            <a:off x="436957" y="4812577"/>
            <a:ext cx="11025962" cy="699924"/>
          </a:xfrm>
          <a:prstGeom prst="rect">
            <a:avLst/>
          </a:prstGeom>
        </p:spPr>
      </p:pic>
    </p:spTree>
    <p:extLst>
      <p:ext uri="{BB962C8B-B14F-4D97-AF65-F5344CB8AC3E}">
        <p14:creationId xmlns:p14="http://schemas.microsoft.com/office/powerpoint/2010/main" val="1376426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5137-1DA7-8C43-AD97-247781793B92}"/>
              </a:ext>
            </a:extLst>
          </p:cNvPr>
          <p:cNvSpPr>
            <a:spLocks noGrp="1"/>
          </p:cNvSpPr>
          <p:nvPr>
            <p:ph type="title"/>
          </p:nvPr>
        </p:nvSpPr>
        <p:spPr>
          <a:xfrm>
            <a:off x="709025" y="287675"/>
            <a:ext cx="6265933" cy="1158353"/>
          </a:xfrm>
        </p:spPr>
        <p:txBody>
          <a:bodyPr/>
          <a:lstStyle/>
          <a:p>
            <a:pPr marL="0" marR="0">
              <a:lnSpc>
                <a:spcPct val="150000"/>
              </a:lnSpc>
              <a:spcBef>
                <a:spcPts val="0"/>
              </a:spcBef>
              <a:spcAft>
                <a:spcPts val="0"/>
              </a:spcAft>
            </a:pP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br>
              <a:rPr lang="en-US" sz="2000" b="1" dirty="0">
                <a:effectLst/>
                <a:latin typeface="Arial" panose="020B060402020202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p>
        </p:txBody>
      </p:sp>
      <p:sp>
        <p:nvSpPr>
          <p:cNvPr id="9" name="Slide Number Placeholder 2">
            <a:extLst>
              <a:ext uri="{FF2B5EF4-FFF2-40B4-BE49-F238E27FC236}">
                <a16:creationId xmlns:a16="http://schemas.microsoft.com/office/drawing/2014/main" id="{9A36E698-1AB6-F546-B857-C1CBE0DAB26A}"/>
              </a:ext>
            </a:extLst>
          </p:cNvPr>
          <p:cNvSpPr>
            <a:spLocks noGrp="1"/>
          </p:cNvSpPr>
          <p:nvPr>
            <p:ph type="sldNum" sz="quarter" idx="10"/>
          </p:nvPr>
        </p:nvSpPr>
        <p:spPr>
          <a:xfrm>
            <a:off x="9266582" y="6356350"/>
            <a:ext cx="2743200"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CB8F98-32D9-9E4F-BAC9-49610775ED25}"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074" name="Picture 2" descr="75 Team Building Quotes that Inspire and Motivate – YMIDoingThis">
            <a:extLst>
              <a:ext uri="{FF2B5EF4-FFF2-40B4-BE49-F238E27FC236}">
                <a16:creationId xmlns:a16="http://schemas.microsoft.com/office/drawing/2014/main" id="{82E392B7-6F21-4F55-99C1-40CF4FCED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315" y="136525"/>
            <a:ext cx="3127657" cy="24166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9E415D-33C5-F119-9370-6B75B770AAD1}"/>
              </a:ext>
            </a:extLst>
          </p:cNvPr>
          <p:cNvSpPr txBox="1"/>
          <p:nvPr/>
        </p:nvSpPr>
        <p:spPr>
          <a:xfrm>
            <a:off x="1127051" y="610975"/>
            <a:ext cx="673040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8800" b="1" i="1"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THANK YOU!</a:t>
            </a:r>
          </a:p>
        </p:txBody>
      </p:sp>
      <p:pic>
        <p:nvPicPr>
          <p:cNvPr id="10" name="Picture 8" descr="Our Teachers &amp; Staff - Show Low High School">
            <a:extLst>
              <a:ext uri="{FF2B5EF4-FFF2-40B4-BE49-F238E27FC236}">
                <a16:creationId xmlns:a16="http://schemas.microsoft.com/office/drawing/2014/main" id="{E252F00A-328B-8018-3D4D-48ECE08C3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6237" y="2802576"/>
            <a:ext cx="1958779" cy="24550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30+ &quot;Andy Kuntz&quot; profiles | LinkedIn">
            <a:extLst>
              <a:ext uri="{FF2B5EF4-FFF2-40B4-BE49-F238E27FC236}">
                <a16:creationId xmlns:a16="http://schemas.microsoft.com/office/drawing/2014/main" id="{DBCF1001-0909-2926-0521-18C433168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517" b="7517"/>
          <a:stretch>
            <a:fillRect/>
          </a:stretch>
        </p:blipFill>
        <p:spPr bwMode="auto">
          <a:xfrm flipH="1">
            <a:off x="6198631" y="2840930"/>
            <a:ext cx="1841250" cy="2416648"/>
          </a:xfrm>
          <a:prstGeom prst="rect">
            <a:avLst/>
          </a:prstGeom>
          <a:noFill/>
          <a:effectLst>
            <a:innerShdw blurRad="25400" dist="12700" dir="13500000">
              <a:prstClr val="black">
                <a:alpha val="16000"/>
              </a:prstClr>
            </a:innerShdw>
          </a:effectLst>
          <a:extLst>
            <a:ext uri="{909E8E84-426E-40DD-AFC4-6F175D3DCCD1}">
              <a14:hiddenFill xmlns:a14="http://schemas.microsoft.com/office/drawing/2010/main">
                <a:solidFill>
                  <a:srgbClr val="FFFFFF"/>
                </a:solidFill>
              </a14:hiddenFill>
            </a:ext>
          </a:extLst>
        </p:spPr>
      </p:pic>
      <p:pic>
        <p:nvPicPr>
          <p:cNvPr id="12" name="Picture 14" descr="Contact Arizona FFA">
            <a:extLst>
              <a:ext uri="{FF2B5EF4-FFF2-40B4-BE49-F238E27FC236}">
                <a16:creationId xmlns:a16="http://schemas.microsoft.com/office/drawing/2014/main" id="{6CF8A5DB-0062-E30A-03D5-7CFA64CEDD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8388" y="2802576"/>
            <a:ext cx="1841251" cy="24550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97F432A-1394-F5C7-0D48-AF34AEB61E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87" y="2788715"/>
            <a:ext cx="1833278" cy="24443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obert Waller, M.A.Ed. - Arizona DECA State Advisor - Arizona Department of  Education | LinkedIn">
            <a:extLst>
              <a:ext uri="{FF2B5EF4-FFF2-40B4-BE49-F238E27FC236}">
                <a16:creationId xmlns:a16="http://schemas.microsoft.com/office/drawing/2014/main" id="{1A154468-4548-111D-2E9B-792DD818B5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8874" y="2816437"/>
            <a:ext cx="1886890" cy="24166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Board of Directors | Arizona HOSA">
            <a:extLst>
              <a:ext uri="{FF2B5EF4-FFF2-40B4-BE49-F238E27FC236}">
                <a16:creationId xmlns:a16="http://schemas.microsoft.com/office/drawing/2014/main" id="{91907CDD-AA87-E344-89F6-0145E9CB50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9786" y="2802576"/>
            <a:ext cx="1812627" cy="245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71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9BFE4AE2-B642-917B-8005-3873459A47D1}"/>
              </a:ext>
            </a:extLst>
          </p:cNvPr>
          <p:cNvSpPr txBox="1">
            <a:spLocks/>
          </p:cNvSpPr>
          <p:nvPr/>
        </p:nvSpPr>
        <p:spPr>
          <a:xfrm>
            <a:off x="2135372" y="0"/>
            <a:ext cx="9601197" cy="1822514"/>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w="3175" cmpd="sng">
                  <a:noFill/>
                </a:ln>
                <a:solidFill>
                  <a:prstClr val="white"/>
                </a:solidFill>
                <a:effectLst/>
                <a:uLnTx/>
                <a:uFillTx/>
                <a:latin typeface="Helvetica, Arial"/>
                <a:ea typeface="+mj-ea"/>
                <a:cs typeface="+mj-cs"/>
              </a:rPr>
              <a:t>Questions, Concerns, Comments</a:t>
            </a:r>
          </a:p>
        </p:txBody>
      </p:sp>
      <p:sp>
        <p:nvSpPr>
          <p:cNvPr id="9" name="Text Placeholder 5">
            <a:extLst>
              <a:ext uri="{FF2B5EF4-FFF2-40B4-BE49-F238E27FC236}">
                <a16:creationId xmlns:a16="http://schemas.microsoft.com/office/drawing/2014/main" id="{4F9302D5-D697-F0F7-3866-687E94FEA428}"/>
              </a:ext>
            </a:extLst>
          </p:cNvPr>
          <p:cNvSpPr txBox="1">
            <a:spLocks/>
          </p:cNvSpPr>
          <p:nvPr/>
        </p:nvSpPr>
        <p:spPr>
          <a:xfrm>
            <a:off x="1401726" y="2206800"/>
            <a:ext cx="9601197" cy="52039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4472C4"/>
              </a:buClr>
              <a:buSzPct val="115000"/>
              <a:buFont typeface="Arial"/>
              <a:buNone/>
              <a:tabLst/>
              <a:defRPr/>
            </a:pPr>
            <a:r>
              <a:rPr kumimoji="0" lang="en-US" sz="4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Julie Ellis</a:t>
            </a:r>
          </a:p>
        </p:txBody>
      </p:sp>
      <p:sp>
        <p:nvSpPr>
          <p:cNvPr id="12" name="Content Placeholder 3">
            <a:extLst>
              <a:ext uri="{FF2B5EF4-FFF2-40B4-BE49-F238E27FC236}">
                <a16:creationId xmlns:a16="http://schemas.microsoft.com/office/drawing/2014/main" id="{82B8D6E1-83D2-D5B7-1A52-8B798676E9F7}"/>
              </a:ext>
            </a:extLst>
          </p:cNvPr>
          <p:cNvSpPr txBox="1">
            <a:spLocks/>
          </p:cNvSpPr>
          <p:nvPr/>
        </p:nvSpPr>
        <p:spPr>
          <a:xfrm>
            <a:off x="1129018" y="3429001"/>
            <a:ext cx="3118383" cy="1544612"/>
          </a:xfrm>
          <a:prstGeom prst="rect">
            <a:avLst/>
          </a:prstGeom>
          <a:ln w="44450" cap="sq" cmpd="thinThick">
            <a:solidFill>
              <a:srgbClr val="FCAF17"/>
            </a:solidFill>
            <a:miter lim="800000"/>
          </a:ln>
        </p:spPr>
        <p:txBody>
          <a:bodyPr vert="horz" lIns="91440" tIns="45720" rIns="91440" bIns="45720" rtlCol="0" anchor="ctr">
            <a:noAutofit/>
          </a:bodyPr>
          <a:lstStyle>
            <a:lvl1pPr marL="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CAF17"/>
              </a:buClr>
              <a:buSzPct val="115000"/>
              <a:buFont typeface="Arial"/>
              <a:buNone/>
              <a:tabLst/>
              <a:defRPr/>
            </a:pPr>
            <a:endParaRPr kumimoji="0" lang="en-US" sz="1800" b="0" i="0" u="none" strike="noStrike" kern="1200" cap="none" spc="0" normalizeH="0" baseline="0" noProof="0" dirty="0">
              <a:ln>
                <a:noFill/>
              </a:ln>
              <a:solidFill>
                <a:srgbClr val="86724D"/>
              </a:solidFill>
              <a:effectLst/>
              <a:uLnTx/>
              <a:uFillTx/>
              <a:latin typeface="Trebuchet MS"/>
              <a:ea typeface="+mn-ea"/>
              <a:cs typeface="+mn-cs"/>
              <a:hlinkClick r:id="rId3">
                <a:extLst>
                  <a:ext uri="{A12FA001-AC4F-418D-AE19-62706E023703}">
                    <ahyp:hlinkClr xmlns:ahyp="http://schemas.microsoft.com/office/drawing/2018/hyperlinkcolor" val="tx"/>
                  </a:ext>
                </a:extLst>
              </a:hlinkClick>
            </a:endParaRPr>
          </a:p>
          <a:p>
            <a:pPr marL="0" marR="0" lvl="0" indent="0" algn="ctr" defTabSz="457200" rtl="0" eaLnBrk="1" fontAlgn="auto" latinLnBrk="0" hangingPunct="1">
              <a:lnSpc>
                <a:spcPct val="100000"/>
              </a:lnSpc>
              <a:spcBef>
                <a:spcPct val="20000"/>
              </a:spcBef>
              <a:spcAft>
                <a:spcPts val="600"/>
              </a:spcAft>
              <a:buClr>
                <a:srgbClr val="FCAF17"/>
              </a:buClr>
              <a:buSzPct val="115000"/>
              <a:buFont typeface="Arial"/>
              <a:buNone/>
              <a:tabLst/>
              <a:defRPr/>
            </a:pPr>
            <a:r>
              <a:rPr kumimoji="0" lang="en-US" sz="2400" b="0" i="0" u="none" strike="noStrike" kern="1200" cap="none" spc="0" normalizeH="0" baseline="0" noProof="0" dirty="0">
                <a:ln>
                  <a:noFill/>
                </a:ln>
                <a:solidFill>
                  <a:prstClr val="white"/>
                </a:solidFill>
                <a:effectLst/>
                <a:uLnTx/>
                <a:uFillTx/>
                <a:latin typeface="Trebuchet MS"/>
                <a:ea typeface="+mn-ea"/>
                <a:cs typeface="+mn-cs"/>
                <a:hlinkClick r:id="rId3">
                  <a:extLst>
                    <a:ext uri="{A12FA001-AC4F-418D-AE19-62706E023703}">
                      <ahyp:hlinkClr xmlns:ahyp="http://schemas.microsoft.com/office/drawing/2018/hyperlinkcolor" val="tx"/>
                    </a:ext>
                  </a:extLst>
                </a:hlinkClick>
              </a:rPr>
              <a:t>Email</a:t>
            </a:r>
          </a:p>
          <a:p>
            <a:pPr marL="0" marR="0" lvl="0" indent="0" algn="ctr" defTabSz="457200" rtl="0" eaLnBrk="1" fontAlgn="auto" latinLnBrk="0" hangingPunct="1">
              <a:lnSpc>
                <a:spcPct val="100000"/>
              </a:lnSpc>
              <a:spcBef>
                <a:spcPct val="20000"/>
              </a:spcBef>
              <a:spcAft>
                <a:spcPts val="600"/>
              </a:spcAft>
              <a:buClr>
                <a:srgbClr val="FCAF17"/>
              </a:buClr>
              <a:buSzPct val="115000"/>
              <a:buFont typeface="Arial"/>
              <a:buNone/>
              <a:tabLst/>
              <a:defRPr/>
            </a:pPr>
            <a:r>
              <a:rPr kumimoji="0" lang="en-US" sz="2400" b="0" i="0" u="none" strike="noStrike" kern="1200" cap="none" spc="0" normalizeH="0" baseline="0" noProof="0" dirty="0">
                <a:ln>
                  <a:noFill/>
                </a:ln>
                <a:solidFill>
                  <a:prstClr val="white"/>
                </a:solidFill>
                <a:effectLst/>
                <a:uLnTx/>
                <a:uFillTx/>
                <a:latin typeface="Trebuchet MS"/>
                <a:ea typeface="+mn-ea"/>
                <a:cs typeface="+mn-cs"/>
                <a:hlinkClick r:id="rId3">
                  <a:extLst>
                    <a:ext uri="{A12FA001-AC4F-418D-AE19-62706E023703}">
                      <ahyp:hlinkClr xmlns:ahyp="http://schemas.microsoft.com/office/drawing/2018/hyperlinkcolor" val="tx"/>
                    </a:ext>
                  </a:extLst>
                </a:hlinkClick>
              </a:rPr>
              <a:t>Julie.Ellis@azed.gov</a:t>
            </a:r>
            <a:endParaRPr kumimoji="0" lang="en-US" sz="24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ctr" defTabSz="457200" rtl="0" eaLnBrk="1" fontAlgn="auto" latinLnBrk="0" hangingPunct="1">
              <a:lnSpc>
                <a:spcPct val="100000"/>
              </a:lnSpc>
              <a:spcBef>
                <a:spcPct val="20000"/>
              </a:spcBef>
              <a:spcAft>
                <a:spcPts val="600"/>
              </a:spcAft>
              <a:buClr>
                <a:srgbClr val="FCAF17"/>
              </a:buClr>
              <a:buSzPct val="115000"/>
              <a:buFont typeface="Arial"/>
              <a:buNone/>
              <a:tabLst/>
              <a:defRPr/>
            </a:pPr>
            <a:endParaRPr kumimoji="0" lang="en-US" sz="1800" b="0" i="0" u="none" strike="noStrike" kern="1200" cap="none" spc="0" normalizeH="0" baseline="0" noProof="0" dirty="0">
              <a:ln>
                <a:noFill/>
              </a:ln>
              <a:solidFill>
                <a:srgbClr val="000000">
                  <a:lumMod val="85000"/>
                  <a:lumOff val="15000"/>
                </a:srgbClr>
              </a:solidFill>
              <a:effectLst/>
              <a:uLnTx/>
              <a:uFillTx/>
              <a:latin typeface="Trebuchet MS"/>
              <a:ea typeface="+mn-ea"/>
              <a:cs typeface="+mn-cs"/>
            </a:endParaRPr>
          </a:p>
        </p:txBody>
      </p:sp>
      <p:sp>
        <p:nvSpPr>
          <p:cNvPr id="13" name="Content Placeholder 6">
            <a:extLst>
              <a:ext uri="{FF2B5EF4-FFF2-40B4-BE49-F238E27FC236}">
                <a16:creationId xmlns:a16="http://schemas.microsoft.com/office/drawing/2014/main" id="{709B00E5-5E45-7DFA-2A8D-EDBD61B446E8}"/>
              </a:ext>
            </a:extLst>
          </p:cNvPr>
          <p:cNvSpPr txBox="1">
            <a:spLocks/>
          </p:cNvSpPr>
          <p:nvPr/>
        </p:nvSpPr>
        <p:spPr>
          <a:xfrm>
            <a:off x="4493218" y="3429002"/>
            <a:ext cx="3205563" cy="1544611"/>
          </a:xfrm>
          <a:prstGeom prst="rect">
            <a:avLst/>
          </a:prstGeom>
          <a:ln w="44450" cap="sq" cmpd="thinThick">
            <a:solidFill>
              <a:srgbClr val="143F90"/>
            </a:solidFill>
            <a:miter lim="800000"/>
          </a:ln>
        </p:spPr>
        <p:txBody>
          <a:bodyPr vert="horz" lIns="91440" tIns="45720" rIns="91440" bIns="45720" rtlCol="0" anchor="ctr">
            <a:noAutofit/>
          </a:bodyPr>
          <a:lstStyle>
            <a:lvl1pPr marL="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CAF17"/>
              </a:buClr>
              <a:buSzPct val="115000"/>
              <a:buFont typeface="Arial"/>
              <a:buNone/>
              <a:tabLst/>
              <a:defRPr/>
            </a:pPr>
            <a:r>
              <a:rPr kumimoji="0" lang="en-US" sz="3200" b="0" i="0" u="sng" strike="noStrike" kern="1200" cap="none" spc="0" normalizeH="0" baseline="0" noProof="0" dirty="0">
                <a:ln>
                  <a:noFill/>
                </a:ln>
                <a:solidFill>
                  <a:prstClr val="white"/>
                </a:solidFill>
                <a:effectLst/>
                <a:uLnTx/>
                <a:uFillTx/>
                <a:latin typeface="Trebuchet MS"/>
                <a:ea typeface="+mn-ea"/>
                <a:cs typeface="+mn-cs"/>
              </a:rPr>
              <a:t>Work</a:t>
            </a:r>
          </a:p>
          <a:p>
            <a:pPr marL="0" marR="0" lvl="0" indent="0" algn="ctr" defTabSz="457200" rtl="0" eaLnBrk="1" fontAlgn="auto" latinLnBrk="0" hangingPunct="1">
              <a:lnSpc>
                <a:spcPct val="100000"/>
              </a:lnSpc>
              <a:spcBef>
                <a:spcPct val="20000"/>
              </a:spcBef>
              <a:spcAft>
                <a:spcPts val="600"/>
              </a:spcAft>
              <a:buClr>
                <a:srgbClr val="FCAF17"/>
              </a:buClr>
              <a:buSzPct val="115000"/>
              <a:buFont typeface="Arial"/>
              <a:buNone/>
              <a:tabLst/>
              <a:defRPr/>
            </a:pPr>
            <a:r>
              <a:rPr kumimoji="0" lang="en-US" sz="3200" b="0" i="0" u="none" strike="noStrike" kern="1200" cap="none" spc="0" normalizeH="0" baseline="0" noProof="0" dirty="0">
                <a:ln>
                  <a:noFill/>
                </a:ln>
                <a:solidFill>
                  <a:prstClr val="white"/>
                </a:solidFill>
                <a:effectLst/>
                <a:uLnTx/>
                <a:uFillTx/>
                <a:latin typeface="Trebuchet MS"/>
                <a:ea typeface="+mn-ea"/>
                <a:cs typeface="+mn-cs"/>
              </a:rPr>
              <a:t>602-542-5350</a:t>
            </a:r>
          </a:p>
        </p:txBody>
      </p:sp>
      <p:sp>
        <p:nvSpPr>
          <p:cNvPr id="15" name="Content Placeholder 7">
            <a:extLst>
              <a:ext uri="{FF2B5EF4-FFF2-40B4-BE49-F238E27FC236}">
                <a16:creationId xmlns:a16="http://schemas.microsoft.com/office/drawing/2014/main" id="{646A8B0F-5941-E79F-9A17-ABE9426905EB}"/>
              </a:ext>
            </a:extLst>
          </p:cNvPr>
          <p:cNvSpPr txBox="1">
            <a:spLocks/>
          </p:cNvSpPr>
          <p:nvPr/>
        </p:nvSpPr>
        <p:spPr>
          <a:xfrm>
            <a:off x="7944597" y="3429001"/>
            <a:ext cx="3283383" cy="1544612"/>
          </a:xfrm>
          <a:prstGeom prst="rect">
            <a:avLst/>
          </a:prstGeom>
          <a:ln w="44450" cap="sq" cmpd="thinThick">
            <a:solidFill>
              <a:srgbClr val="D71920"/>
            </a:solidFill>
            <a:miter lim="800000"/>
          </a:ln>
        </p:spPr>
        <p:txBody>
          <a:bodyPr vert="horz" lIns="91440" tIns="45720" rIns="91440" bIns="45720" rtlCol="0" anchor="ctr">
            <a:noAutofit/>
          </a:bodyPr>
          <a:lstStyle>
            <a:lvl1pPr marL="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CAF17"/>
              </a:buClr>
              <a:buSzPct val="115000"/>
              <a:buFont typeface="Arial"/>
              <a:buNone/>
              <a:tabLst/>
              <a:defRPr/>
            </a:pPr>
            <a:r>
              <a:rPr kumimoji="0" lang="en-US" sz="3200" b="0" i="0" u="sng" strike="noStrike" kern="1200" cap="none" spc="0" normalizeH="0" baseline="0" noProof="0" dirty="0">
                <a:ln>
                  <a:noFill/>
                </a:ln>
                <a:solidFill>
                  <a:prstClr val="white"/>
                </a:solidFill>
                <a:effectLst/>
                <a:uLnTx/>
                <a:uFillTx/>
                <a:latin typeface="Trebuchet MS"/>
                <a:ea typeface="+mn-ea"/>
                <a:cs typeface="+mn-cs"/>
              </a:rPr>
              <a:t>Cell</a:t>
            </a:r>
          </a:p>
          <a:p>
            <a:pPr marL="0" marR="0" lvl="0" indent="0" algn="ctr" defTabSz="457200" rtl="0" eaLnBrk="1" fontAlgn="auto" latinLnBrk="0" hangingPunct="1">
              <a:lnSpc>
                <a:spcPct val="100000"/>
              </a:lnSpc>
              <a:spcBef>
                <a:spcPct val="20000"/>
              </a:spcBef>
              <a:spcAft>
                <a:spcPts val="600"/>
              </a:spcAft>
              <a:buClr>
                <a:srgbClr val="FCAF17"/>
              </a:buClr>
              <a:buSzPct val="115000"/>
              <a:buFont typeface="Arial"/>
              <a:buNone/>
              <a:tabLst/>
              <a:defRPr/>
            </a:pPr>
            <a:r>
              <a:rPr kumimoji="0" lang="en-US" sz="3200" b="0" i="0" u="none" strike="noStrike" kern="1200" cap="none" spc="0" normalizeH="0" baseline="0" noProof="0" dirty="0">
                <a:ln>
                  <a:noFill/>
                </a:ln>
                <a:solidFill>
                  <a:prstClr val="white"/>
                </a:solidFill>
                <a:effectLst/>
                <a:uLnTx/>
                <a:uFillTx/>
                <a:latin typeface="Trebuchet MS"/>
                <a:ea typeface="+mn-ea"/>
                <a:cs typeface="+mn-cs"/>
              </a:rPr>
              <a:t>520-465-3655</a:t>
            </a:r>
          </a:p>
        </p:txBody>
      </p:sp>
      <p:sp>
        <p:nvSpPr>
          <p:cNvPr id="16" name="Text Placeholder 5">
            <a:extLst>
              <a:ext uri="{FF2B5EF4-FFF2-40B4-BE49-F238E27FC236}">
                <a16:creationId xmlns:a16="http://schemas.microsoft.com/office/drawing/2014/main" id="{38C67B7C-95FF-1B14-6416-B44C379E8507}"/>
              </a:ext>
            </a:extLst>
          </p:cNvPr>
          <p:cNvSpPr txBox="1">
            <a:spLocks/>
          </p:cNvSpPr>
          <p:nvPr/>
        </p:nvSpPr>
        <p:spPr>
          <a:xfrm>
            <a:off x="1129018" y="5357899"/>
            <a:ext cx="9601197" cy="52039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4472C4"/>
              </a:buClr>
              <a:buSzPct val="115000"/>
              <a:buFont typeface="Arial"/>
              <a:buNone/>
              <a:tabLst/>
              <a:defRPr/>
            </a:pPr>
            <a:r>
              <a:rPr kumimoji="0" lang="en-US" sz="4000" b="0" i="0" u="none" strike="noStrike" kern="1200" cap="none" spc="0" normalizeH="0" baseline="0" noProof="0" dirty="0">
                <a:ln>
                  <a:noFill/>
                </a:ln>
                <a:solidFill>
                  <a:prstClr val="white"/>
                </a:solidFill>
                <a:effectLst/>
                <a:uLnTx/>
                <a:uFillTx/>
                <a:latin typeface="Helvetica, Arial"/>
                <a:ea typeface="+mn-ea"/>
                <a:cs typeface="+mn-cs"/>
              </a:rPr>
              <a:t>Thank You!</a:t>
            </a:r>
          </a:p>
        </p:txBody>
      </p:sp>
    </p:spTree>
    <p:extLst>
      <p:ext uri="{BB962C8B-B14F-4D97-AF65-F5344CB8AC3E}">
        <p14:creationId xmlns:p14="http://schemas.microsoft.com/office/powerpoint/2010/main" val="4099093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2439-E8FA-45F9-8261-F333C2C0F51B}"/>
              </a:ext>
            </a:extLst>
          </p:cNvPr>
          <p:cNvSpPr>
            <a:spLocks noGrp="1"/>
          </p:cNvSpPr>
          <p:nvPr>
            <p:ph type="title"/>
          </p:nvPr>
        </p:nvSpPr>
        <p:spPr>
          <a:xfrm>
            <a:off x="800100" y="2095423"/>
            <a:ext cx="10591800" cy="775564"/>
          </a:xfrm>
        </p:spPr>
        <p:txBody>
          <a:bodyPr/>
          <a:lstStyle/>
          <a:p>
            <a:pPr algn="ctr"/>
            <a:r>
              <a:rPr lang="en-US" dirty="0"/>
              <a:t>Managing Your Federal Perkins and State Priority Grants</a:t>
            </a:r>
          </a:p>
        </p:txBody>
      </p:sp>
    </p:spTree>
    <p:extLst>
      <p:ext uri="{BB962C8B-B14F-4D97-AF65-F5344CB8AC3E}">
        <p14:creationId xmlns:p14="http://schemas.microsoft.com/office/powerpoint/2010/main" val="6281743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9C1C602-56BE-4AB0-A46C-848ADE9D3F1D}"/>
              </a:ext>
            </a:extLst>
          </p:cNvPr>
          <p:cNvSpPr txBox="1"/>
          <p:nvPr/>
        </p:nvSpPr>
        <p:spPr>
          <a:xfrm>
            <a:off x="2278306" y="734867"/>
            <a:ext cx="678397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Grant Specialist Team</a:t>
            </a:r>
          </a:p>
        </p:txBody>
      </p:sp>
      <p:sp>
        <p:nvSpPr>
          <p:cNvPr id="9" name="TextBox 8">
            <a:extLst>
              <a:ext uri="{FF2B5EF4-FFF2-40B4-BE49-F238E27FC236}">
                <a16:creationId xmlns:a16="http://schemas.microsoft.com/office/drawing/2014/main" id="{EFE4B494-5B2F-477A-9DFF-7C81E3217BFA}"/>
              </a:ext>
            </a:extLst>
          </p:cNvPr>
          <p:cNvSpPr txBox="1"/>
          <p:nvPr/>
        </p:nvSpPr>
        <p:spPr>
          <a:xfrm>
            <a:off x="2403566" y="2050571"/>
            <a:ext cx="8255725" cy="2985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Shelley Baudean </a:t>
            </a: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Grants Program Specialist</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Audrey Dieken </a:t>
            </a: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Grants Program Specialist </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Don Dolin </a:t>
            </a: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Grants Program Specialist</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Mark McManus </a:t>
            </a: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Grants Program Specialist</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John Jones </a:t>
            </a: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OCR Special Population Program Specialist</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Mary Medina </a:t>
            </a: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CTE Grants Supervisor</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378717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9C0C18-D6AD-419C-B1A0-542F8614191C}"/>
              </a:ext>
            </a:extLst>
          </p:cNvPr>
          <p:cNvSpPr txBox="1"/>
          <p:nvPr/>
        </p:nvSpPr>
        <p:spPr>
          <a:xfrm>
            <a:off x="1942011" y="574765"/>
            <a:ext cx="84386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CTE Grant Application Important Dates</a:t>
            </a:r>
          </a:p>
        </p:txBody>
      </p:sp>
      <p:sp>
        <p:nvSpPr>
          <p:cNvPr id="7" name="TextBox 6">
            <a:extLst>
              <a:ext uri="{FF2B5EF4-FFF2-40B4-BE49-F238E27FC236}">
                <a16:creationId xmlns:a16="http://schemas.microsoft.com/office/drawing/2014/main" id="{5F4641CB-763D-4537-AF5F-46D3344F9ECC}"/>
              </a:ext>
            </a:extLst>
          </p:cNvPr>
          <p:cNvSpPr txBox="1"/>
          <p:nvPr/>
        </p:nvSpPr>
        <p:spPr>
          <a:xfrm>
            <a:off x="1127344" y="1571126"/>
            <a:ext cx="4465946" cy="39908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2000" b="1"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FY2022</a:t>
            </a:r>
          </a:p>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2000" b="0" i="0" u="none" strike="noStrike" kern="1200" cap="none" spc="0" normalizeH="0" baseline="0" noProof="0" dirty="0">
              <a:ln>
                <a:noFill/>
              </a:ln>
              <a:solidFill>
                <a:srgbClr val="5A5D5C"/>
              </a:solidFill>
              <a:effectLst/>
              <a:uLnTx/>
              <a:uFillTx/>
              <a:latin typeface="+mj-lt"/>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Performance Measures Action Plans Mid-Year Narratives due: </a:t>
            </a:r>
            <a:r>
              <a:rPr kumimoji="0" lang="en-US" sz="2000" b="1" i="0" u="sng" strike="noStrike" kern="1200" cap="none" spc="0" normalizeH="0" baseline="0" noProof="0" dirty="0">
                <a:ln>
                  <a:noFill/>
                </a:ln>
                <a:solidFill>
                  <a:srgbClr val="FCAF18"/>
                </a:solidFill>
                <a:effectLst/>
                <a:uLnTx/>
                <a:uFillTx/>
                <a:latin typeface="+mj-lt"/>
                <a:ea typeface="+mn-ea"/>
                <a:cs typeface="Calibri Light" panose="020F0302020204030204" pitchFamily="34" charset="0"/>
              </a:rPr>
              <a:t>June 30</a:t>
            </a:r>
            <a:r>
              <a:rPr kumimoji="0" lang="en-US" sz="2000" b="1" i="0" u="sng" strike="noStrike" kern="1200" cap="none" spc="0" normalizeH="0" baseline="30000" noProof="0" dirty="0">
                <a:ln>
                  <a:noFill/>
                </a:ln>
                <a:solidFill>
                  <a:srgbClr val="FCAF18"/>
                </a:solidFill>
                <a:effectLst/>
                <a:uLnTx/>
                <a:uFillTx/>
                <a:latin typeface="+mj-lt"/>
                <a:ea typeface="+mn-ea"/>
                <a:cs typeface="Calibri Light" panose="020F0302020204030204" pitchFamily="34" charset="0"/>
              </a:rPr>
              <a:t>th</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2000" b="0" i="0" u="none" strike="noStrike" kern="1200" cap="none" spc="0" normalizeH="0" baseline="30000" noProof="0" dirty="0">
              <a:ln>
                <a:noFill/>
              </a:ln>
              <a:solidFill>
                <a:prstClr val="white"/>
              </a:solidFill>
              <a:effectLst/>
              <a:uLnTx/>
              <a:uFillTx/>
              <a:latin typeface="+mj-lt"/>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CTE State Priority Grant Completion Report due: </a:t>
            </a:r>
            <a:r>
              <a:rPr kumimoji="0" lang="en-US" sz="2000" b="1" i="0" u="sng" strike="noStrike" kern="1200" cap="none" spc="0" normalizeH="0" baseline="0" noProof="0" dirty="0">
                <a:ln>
                  <a:noFill/>
                </a:ln>
                <a:solidFill>
                  <a:srgbClr val="FCAF18"/>
                </a:solidFill>
                <a:effectLst/>
                <a:uLnTx/>
                <a:uFillTx/>
                <a:latin typeface="+mj-lt"/>
                <a:ea typeface="+mn-ea"/>
                <a:cs typeface="Calibri Light" panose="020F0302020204030204" pitchFamily="34" charset="0"/>
              </a:rPr>
              <a:t>September 30</a:t>
            </a:r>
            <a:r>
              <a:rPr kumimoji="0" lang="en-US" sz="2000" b="1" i="0" u="sng" strike="noStrike" kern="1200" cap="none" spc="0" normalizeH="0" baseline="30000" noProof="0" dirty="0">
                <a:ln>
                  <a:noFill/>
                </a:ln>
                <a:solidFill>
                  <a:srgbClr val="FCAF18"/>
                </a:solidFill>
                <a:effectLst/>
                <a:uLnTx/>
                <a:uFillTx/>
                <a:latin typeface="+mj-lt"/>
                <a:ea typeface="+mn-ea"/>
                <a:cs typeface="Calibri Light" panose="020F0302020204030204" pitchFamily="34" charset="0"/>
              </a:rPr>
              <a:t>th</a:t>
            </a:r>
            <a:endParaRPr kumimoji="0" lang="en-US" sz="2000" b="1" i="0" u="sng" strike="noStrike" kern="1200" cap="none" spc="0" normalizeH="0" baseline="0" noProof="0" dirty="0">
              <a:ln>
                <a:noFill/>
              </a:ln>
              <a:solidFill>
                <a:srgbClr val="FCAF18"/>
              </a:solidFill>
              <a:effectLst/>
              <a:uLnTx/>
              <a:uFillTx/>
              <a:latin typeface="+mj-lt"/>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20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CTE Federal Perkins Grants Completion Report Due: </a:t>
            </a:r>
            <a:r>
              <a:rPr kumimoji="0" lang="en-US" sz="2000" b="1" i="0" u="sng" strike="noStrike" kern="1200" cap="none" spc="0" normalizeH="0" baseline="0" noProof="0" dirty="0">
                <a:ln>
                  <a:noFill/>
                </a:ln>
                <a:solidFill>
                  <a:srgbClr val="FCAF18"/>
                </a:solidFill>
                <a:effectLst/>
                <a:uLnTx/>
                <a:uFillTx/>
                <a:latin typeface="+mj-lt"/>
                <a:ea typeface="+mn-ea"/>
                <a:cs typeface="Calibri Light" panose="020F0302020204030204" pitchFamily="34" charset="0"/>
              </a:rPr>
              <a:t>December 30th</a:t>
            </a:r>
          </a:p>
        </p:txBody>
      </p:sp>
      <p:sp>
        <p:nvSpPr>
          <p:cNvPr id="9" name="TextBox 8">
            <a:extLst>
              <a:ext uri="{FF2B5EF4-FFF2-40B4-BE49-F238E27FC236}">
                <a16:creationId xmlns:a16="http://schemas.microsoft.com/office/drawing/2014/main" id="{BC04A8F7-A136-47B8-A854-51E3651782AA}"/>
              </a:ext>
            </a:extLst>
          </p:cNvPr>
          <p:cNvSpPr txBox="1"/>
          <p:nvPr/>
        </p:nvSpPr>
        <p:spPr>
          <a:xfrm>
            <a:off x="6250488" y="1571126"/>
            <a:ext cx="5473874"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2000" b="1"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FY2023</a:t>
            </a:r>
          </a:p>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2000" b="0" i="0" u="none" strike="noStrike" kern="1200" cap="none" spc="0" normalizeH="0" baseline="0" noProof="0" dirty="0">
              <a:ln>
                <a:noFill/>
              </a:ln>
              <a:solidFill>
                <a:srgbClr val="5A5D5C"/>
              </a:solidFill>
              <a:effectLst/>
              <a:uLnTx/>
              <a:uFillTx/>
              <a:latin typeface="+mj-lt"/>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CTE Federal Perkins and State Priority Submission due: </a:t>
            </a:r>
            <a:r>
              <a:rPr kumimoji="0" lang="en-US" sz="2000" b="1" i="0" u="sng" strike="noStrike" kern="1200" cap="none" spc="0" normalizeH="0" baseline="0" noProof="0" dirty="0">
                <a:ln>
                  <a:noFill/>
                </a:ln>
                <a:solidFill>
                  <a:srgbClr val="FCAF18"/>
                </a:solidFill>
                <a:effectLst/>
                <a:uLnTx/>
                <a:uFillTx/>
                <a:latin typeface="+mj-lt"/>
                <a:ea typeface="+mn-ea"/>
                <a:cs typeface="Calibri Light" panose="020F0302020204030204" pitchFamily="34" charset="0"/>
              </a:rPr>
              <a:t>July 1, 2022</a:t>
            </a: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Funding year for CTE Federal Perkins Grant: </a:t>
            </a:r>
            <a:r>
              <a:rPr kumimoji="0" lang="en-US" sz="2000" b="1" i="0" u="sng" strike="noStrike" kern="1200" cap="none" spc="0" normalizeH="0" baseline="0" noProof="0" dirty="0">
                <a:ln>
                  <a:noFill/>
                </a:ln>
                <a:solidFill>
                  <a:srgbClr val="FCAF18"/>
                </a:solidFill>
                <a:effectLst/>
                <a:uLnTx/>
                <a:uFillTx/>
                <a:latin typeface="+mj-lt"/>
                <a:ea typeface="+mn-ea"/>
                <a:cs typeface="Calibri Light" panose="020F0302020204030204" pitchFamily="34" charset="0"/>
              </a:rPr>
              <a:t>July 1, 2022 – September 30, 2023</a:t>
            </a: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Funding year for CTE State Priority Grant: </a:t>
            </a:r>
            <a:r>
              <a:rPr kumimoji="0" lang="en-US" sz="2000" b="1" i="0" u="sng" strike="noStrike" kern="1200" cap="none" spc="0" normalizeH="0" baseline="0" noProof="0" dirty="0">
                <a:ln>
                  <a:noFill/>
                </a:ln>
                <a:solidFill>
                  <a:srgbClr val="FCAF18"/>
                </a:solidFill>
                <a:effectLst/>
                <a:uLnTx/>
                <a:uFillTx/>
                <a:latin typeface="+mj-lt"/>
                <a:ea typeface="+mn-ea"/>
                <a:cs typeface="Calibri Light" panose="020F0302020204030204" pitchFamily="34" charset="0"/>
              </a:rPr>
              <a:t>July 1, 2022 – June 30, 2023</a:t>
            </a: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endParaRPr kumimoji="0" lang="en-US" sz="2000" b="0" i="0" u="none" strike="noStrike" kern="1200" cap="none" spc="0" normalizeH="0" baseline="0" noProof="0" dirty="0">
              <a:ln>
                <a:noFill/>
              </a:ln>
              <a:solidFill>
                <a:srgbClr val="5A5D5C"/>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896158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4712E7-52AD-4587-8C49-A490E6B72469}"/>
              </a:ext>
            </a:extLst>
          </p:cNvPr>
          <p:cNvSpPr txBox="1"/>
          <p:nvPr/>
        </p:nvSpPr>
        <p:spPr>
          <a:xfrm>
            <a:off x="2865120" y="661851"/>
            <a:ext cx="589570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FY2023 Grant Status</a:t>
            </a:r>
          </a:p>
        </p:txBody>
      </p:sp>
      <p:sp>
        <p:nvSpPr>
          <p:cNvPr id="7" name="TextBox 6">
            <a:extLst>
              <a:ext uri="{FF2B5EF4-FFF2-40B4-BE49-F238E27FC236}">
                <a16:creationId xmlns:a16="http://schemas.microsoft.com/office/drawing/2014/main" id="{31612D3F-2540-44C2-9C57-570FAF63A1E3}"/>
              </a:ext>
            </a:extLst>
          </p:cNvPr>
          <p:cNvSpPr txBox="1"/>
          <p:nvPr/>
        </p:nvSpPr>
        <p:spPr>
          <a:xfrm>
            <a:off x="2481943" y="1621585"/>
            <a:ext cx="9161417" cy="163121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_</a:t>
            </a:r>
            <a:r>
              <a:rPr kumimoji="0" lang="en-US" sz="2000" b="0" i="0" u="sng" strike="noStrike" kern="1200" cap="none" spc="0" normalizeH="0" baseline="0" noProof="0" dirty="0">
                <a:ln>
                  <a:noFill/>
                </a:ln>
                <a:solidFill>
                  <a:prstClr val="white"/>
                </a:solidFill>
                <a:effectLst/>
                <a:uLnTx/>
                <a:uFillTx/>
                <a:latin typeface="+mj-lt"/>
                <a:ea typeface="+mn-ea"/>
                <a:cs typeface="Calibri Light" panose="020F0302020204030204" pitchFamily="34" charset="0"/>
              </a:rPr>
              <a:t>78</a:t>
            </a:r>
            <a:r>
              <a:rPr kumimoji="0" lang="en-US" sz="20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_ % of FY2023 CTE Federal Perkins applications approved</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000" b="0" i="0" u="sng" strike="noStrike" kern="1200" cap="none" spc="0" normalizeH="0" baseline="0" noProof="0" dirty="0">
                <a:ln>
                  <a:noFill/>
                </a:ln>
                <a:solidFill>
                  <a:prstClr val="white"/>
                </a:solidFill>
                <a:effectLst/>
                <a:uLnTx/>
                <a:uFillTx/>
                <a:latin typeface="+mj-lt"/>
                <a:ea typeface="+mn-ea"/>
                <a:cs typeface="Calibri Light" panose="020F0302020204030204" pitchFamily="34" charset="0"/>
              </a:rPr>
              <a:t>_89</a:t>
            </a:r>
            <a:r>
              <a:rPr kumimoji="0" lang="en-US" sz="20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_% of FY2023 CTE State Priority applications approved</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endParaRPr kumimoji="0" lang="en-US" sz="2000" b="0" i="0" u="none" strike="noStrike" kern="1200" cap="none" spc="0" normalizeH="0" baseline="0" noProof="0" dirty="0">
              <a:ln>
                <a:noFill/>
              </a:ln>
              <a:solidFill>
                <a:srgbClr val="5A5D5C"/>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2000" b="0" i="0" u="none" strike="noStrike" kern="1200" cap="none" spc="0" normalizeH="0" baseline="0" noProof="0" dirty="0">
              <a:ln>
                <a:noFill/>
              </a:ln>
              <a:solidFill>
                <a:srgbClr val="5A5D5C"/>
              </a:solidFill>
              <a:effectLst/>
              <a:uLnTx/>
              <a:uFillTx/>
              <a:latin typeface="Calibri Light" panose="020F0302020204030204" pitchFamily="34" charset="0"/>
              <a:ea typeface="+mn-ea"/>
              <a:cs typeface="Calibri Light" panose="020F0302020204030204" pitchFamily="34" charset="0"/>
            </a:endParaRPr>
          </a:p>
        </p:txBody>
      </p:sp>
      <p:pic>
        <p:nvPicPr>
          <p:cNvPr id="4" name="Picture 3">
            <a:extLst>
              <a:ext uri="{FF2B5EF4-FFF2-40B4-BE49-F238E27FC236}">
                <a16:creationId xmlns:a16="http://schemas.microsoft.com/office/drawing/2014/main" id="{832C970C-E132-41C6-B76B-EB5DDC32D3EE}"/>
              </a:ext>
            </a:extLst>
          </p:cNvPr>
          <p:cNvPicPr>
            <a:picLocks noChangeAspect="1"/>
          </p:cNvPicPr>
          <p:nvPr/>
        </p:nvPicPr>
        <p:blipFill>
          <a:blip r:embed="rId2"/>
          <a:stretch>
            <a:fillRect/>
          </a:stretch>
        </p:blipFill>
        <p:spPr>
          <a:xfrm>
            <a:off x="3029234" y="2873682"/>
            <a:ext cx="5567474" cy="2553428"/>
          </a:xfrm>
          <a:prstGeom prst="rect">
            <a:avLst/>
          </a:prstGeom>
        </p:spPr>
      </p:pic>
    </p:spTree>
    <p:extLst>
      <p:ext uri="{BB962C8B-B14F-4D97-AF65-F5344CB8AC3E}">
        <p14:creationId xmlns:p14="http://schemas.microsoft.com/office/powerpoint/2010/main" val="3915982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7BD52D-53B3-4A07-BC2C-F5C7166315BE}"/>
              </a:ext>
            </a:extLst>
          </p:cNvPr>
          <p:cNvSpPr txBox="1"/>
          <p:nvPr/>
        </p:nvSpPr>
        <p:spPr>
          <a:xfrm>
            <a:off x="2002851" y="757646"/>
            <a:ext cx="751549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FY2022 Reimbursement Requests</a:t>
            </a:r>
          </a:p>
        </p:txBody>
      </p:sp>
      <p:sp>
        <p:nvSpPr>
          <p:cNvPr id="7" name="TextBox 6">
            <a:extLst>
              <a:ext uri="{FF2B5EF4-FFF2-40B4-BE49-F238E27FC236}">
                <a16:creationId xmlns:a16="http://schemas.microsoft.com/office/drawing/2014/main" id="{39C3BBC6-6708-4820-9BE5-2C51362E08C2}"/>
              </a:ext>
            </a:extLst>
          </p:cNvPr>
          <p:cNvSpPr txBox="1"/>
          <p:nvPr/>
        </p:nvSpPr>
        <p:spPr>
          <a:xfrm>
            <a:off x="1791223" y="1803272"/>
            <a:ext cx="915652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mn-ea"/>
                <a:cs typeface="Calibri Light" panose="020F0302020204030204" pitchFamily="34" charset="0"/>
              </a:rPr>
              <a:t>    State Priority			   Perkins</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3200" b="0" i="0" u="none" strike="noStrike" kern="1200" cap="none" spc="0" normalizeH="0" baseline="0" noProof="0" dirty="0">
              <a:ln>
                <a:noFill/>
              </a:ln>
              <a:solidFill>
                <a:prstClr val="white"/>
              </a:solidFill>
              <a:effectLst/>
              <a:uLnTx/>
              <a:uFillTx/>
              <a:latin typeface="Arial" panose="020B0604020202020204"/>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mn-ea"/>
                <a:cs typeface="Calibri Light" panose="020F0302020204030204" pitchFamily="34" charset="0"/>
              </a:rPr>
              <a:t>         </a:t>
            </a:r>
            <a:r>
              <a:rPr kumimoji="0" lang="en-US" sz="3200" b="0" i="0" u="sng" strike="noStrike" kern="1200" cap="none" spc="0" normalizeH="0" baseline="0" noProof="0" dirty="0">
                <a:ln>
                  <a:noFill/>
                </a:ln>
                <a:solidFill>
                  <a:prstClr val="white"/>
                </a:solidFill>
                <a:effectLst/>
                <a:uLnTx/>
                <a:uFillTx/>
                <a:latin typeface="Arial" panose="020B0604020202020204"/>
                <a:ea typeface="+mn-ea"/>
                <a:cs typeface="Calibri Light" panose="020F0302020204030204" pitchFamily="34" charset="0"/>
              </a:rPr>
              <a:t>_94_</a:t>
            </a:r>
            <a:r>
              <a:rPr kumimoji="0" lang="en-US" sz="3200" b="0" i="0" u="none" strike="noStrike" kern="1200" cap="none" spc="0" normalizeH="0" baseline="0" noProof="0" dirty="0">
                <a:ln>
                  <a:noFill/>
                </a:ln>
                <a:solidFill>
                  <a:prstClr val="white"/>
                </a:solidFill>
                <a:effectLst/>
                <a:uLnTx/>
                <a:uFillTx/>
                <a:latin typeface="Arial" panose="020B0604020202020204"/>
                <a:ea typeface="+mn-ea"/>
                <a:cs typeface="Calibri Light" panose="020F0302020204030204" pitchFamily="34" charset="0"/>
              </a:rPr>
              <a:t>%				</a:t>
            </a:r>
            <a:r>
              <a:rPr lang="en-US" sz="3200" dirty="0">
                <a:solidFill>
                  <a:prstClr val="white"/>
                </a:solidFill>
                <a:latin typeface="Arial" panose="020B0604020202020204"/>
                <a:cs typeface="Calibri Light" panose="020F0302020204030204" pitchFamily="34" charset="0"/>
              </a:rPr>
              <a:t>    </a:t>
            </a:r>
            <a:r>
              <a:rPr kumimoji="0" lang="en-US" sz="3200" b="0" i="0" u="none" strike="noStrike" kern="1200" cap="none" spc="0" normalizeH="0" baseline="0" noProof="0" dirty="0">
                <a:ln>
                  <a:noFill/>
                </a:ln>
                <a:solidFill>
                  <a:prstClr val="white"/>
                </a:solidFill>
                <a:effectLst/>
                <a:uLnTx/>
                <a:uFillTx/>
                <a:latin typeface="Arial" panose="020B0604020202020204"/>
                <a:ea typeface="+mn-ea"/>
                <a:cs typeface="Calibri Light" panose="020F0302020204030204" pitchFamily="34" charset="0"/>
              </a:rPr>
              <a:t> _</a:t>
            </a:r>
            <a:r>
              <a:rPr kumimoji="0" lang="en-US" sz="3200" b="0" i="0" u="sng" strike="noStrike" kern="1200" cap="none" spc="0" normalizeH="0" baseline="0" noProof="0" dirty="0">
                <a:ln>
                  <a:noFill/>
                </a:ln>
                <a:solidFill>
                  <a:prstClr val="white"/>
                </a:solidFill>
                <a:effectLst/>
                <a:uLnTx/>
                <a:uFillTx/>
                <a:latin typeface="Arial" panose="020B0604020202020204"/>
                <a:ea typeface="+mn-ea"/>
                <a:cs typeface="Calibri Light" panose="020F0302020204030204" pitchFamily="34" charset="0"/>
              </a:rPr>
              <a:t>59</a:t>
            </a:r>
            <a:r>
              <a:rPr kumimoji="0" lang="en-US" sz="3200" b="0" i="0" u="none" strike="noStrike" kern="1200" cap="none" spc="0" normalizeH="0" baseline="0" noProof="0" dirty="0">
                <a:ln>
                  <a:noFill/>
                </a:ln>
                <a:solidFill>
                  <a:prstClr val="white"/>
                </a:solidFill>
                <a:effectLst/>
                <a:uLnTx/>
                <a:uFillTx/>
                <a:latin typeface="Arial" panose="020B0604020202020204"/>
                <a:ea typeface="+mn-ea"/>
                <a:cs typeface="Calibri Light" panose="020F0302020204030204" pitchFamily="34" charset="0"/>
              </a:rPr>
              <a:t>_%</a:t>
            </a: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endParaRPr kumimoji="0" lang="en-US" sz="3200" b="0" i="0" u="none" strike="noStrike" kern="1200" cap="none" spc="0" normalizeH="0" baseline="0" noProof="0" dirty="0">
              <a:ln>
                <a:noFill/>
              </a:ln>
              <a:solidFill>
                <a:prstClr val="white"/>
              </a:solidFill>
              <a:effectLst/>
              <a:uLnTx/>
              <a:uFillTx/>
              <a:latin typeface="Arial" panose="020B0604020202020204"/>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mn-ea"/>
                <a:cs typeface="Calibri Light" panose="020F0302020204030204" pitchFamily="34" charset="0"/>
              </a:rPr>
              <a:t>Paid out as of 7/1/2022     Paid out as of 7/1/2022</a:t>
            </a:r>
          </a:p>
        </p:txBody>
      </p:sp>
    </p:spTree>
    <p:extLst>
      <p:ext uri="{BB962C8B-B14F-4D97-AF65-F5344CB8AC3E}">
        <p14:creationId xmlns:p14="http://schemas.microsoft.com/office/powerpoint/2010/main" val="20700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F3F677-9B8F-EB79-C287-CF324329A120}"/>
              </a:ext>
            </a:extLst>
          </p:cNvPr>
          <p:cNvSpPr txBox="1"/>
          <p:nvPr/>
        </p:nvSpPr>
        <p:spPr>
          <a:xfrm>
            <a:off x="914400" y="434501"/>
            <a:ext cx="9788433" cy="56323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yriad Pro Light Cond"/>
                <a:ea typeface="+mn-ea"/>
                <a:cs typeface="+mn-cs"/>
              </a:rPr>
              <a:t>Objectives of the project: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yriad Pro Light Cond"/>
                <a:ea typeface="+mn-ea"/>
                <a:cs typeface="+mn-cs"/>
              </a:rPr>
              <a:t>Discuss why equity is important in CTE and understand common equity and access challenges in CTE.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Co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yriad Pro Light Cond"/>
                <a:ea typeface="+mn-ea"/>
                <a:cs typeface="+mn-cs"/>
              </a:rPr>
              <a:t>Use a percentage-point gap analysis with CTE enrollment data to identify opportunity gaps.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Co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yriad Pro Light Cond"/>
                <a:ea typeface="+mn-ea"/>
                <a:cs typeface="+mn-cs"/>
              </a:rPr>
              <a:t> Leverage different tools and techniques to investigate opportunity gaps and identify root causes.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Co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yriad Pro Light Cond"/>
                <a:ea typeface="+mn-ea"/>
                <a:cs typeface="+mn-cs"/>
              </a:rPr>
              <a:t>Draw on practical evidence-based strategies to address root causes and barriers to access.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yriad Pro Light Co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yriad Pro Light Cond"/>
                <a:ea typeface="+mn-ea"/>
                <a:cs typeface="+mn-cs"/>
              </a:rPr>
              <a:t>Identify action steps and prioritize areas in which additional stakeholder input is needed. </a:t>
            </a:r>
            <a:endParaRPr kumimoji="0" lang="en-US" sz="2400" b="1"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32358230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4DBF85-E5C5-42A3-B4A7-DE70FA79A5F2}"/>
              </a:ext>
            </a:extLst>
          </p:cNvPr>
          <p:cNvSpPr txBox="1"/>
          <p:nvPr/>
        </p:nvSpPr>
        <p:spPr>
          <a:xfrm>
            <a:off x="2029216" y="374469"/>
            <a:ext cx="77853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4000" b="1"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Managing Your FY2023 Grants</a:t>
            </a:r>
          </a:p>
        </p:txBody>
      </p:sp>
      <p:sp>
        <p:nvSpPr>
          <p:cNvPr id="7" name="TextBox 6">
            <a:extLst>
              <a:ext uri="{FF2B5EF4-FFF2-40B4-BE49-F238E27FC236}">
                <a16:creationId xmlns:a16="http://schemas.microsoft.com/office/drawing/2014/main" id="{587FDC1E-5126-45AE-9CA3-CC09E5B72BAA}"/>
              </a:ext>
            </a:extLst>
          </p:cNvPr>
          <p:cNvSpPr txBox="1"/>
          <p:nvPr/>
        </p:nvSpPr>
        <p:spPr>
          <a:xfrm>
            <a:off x="1240077" y="1439191"/>
            <a:ext cx="10440027"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Ensure you have grant user access role</a:t>
            </a: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Purchase capital at beginning of school year</a:t>
            </a: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Purchase supply items at beginning of school year</a:t>
            </a: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Work with your Business Manager to ensure regular submission of reimbursement requests</a:t>
            </a: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Read History Log communications from your Grant Program Specialists</a:t>
            </a: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Focus on FY2023 CLNA and Measurable Objectives goals / targets</a:t>
            </a: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Provide narrative details when submitting your grant revisions</a:t>
            </a: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Adhere to grant specific deadlines</a:t>
            </a:r>
          </a:p>
          <a:p>
            <a:pPr marL="342900" marR="0" lvl="0" indent="-34290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endParaRPr kumimoji="0" lang="en-US" sz="2400" b="1" i="0" u="none" strike="noStrike" kern="1200" cap="none" spc="0" normalizeH="0" baseline="0" noProof="0" dirty="0">
              <a:ln>
                <a:noFill/>
              </a:ln>
              <a:solidFill>
                <a:srgbClr val="C00000"/>
              </a:solidFill>
              <a:effectLst/>
              <a:uLnTx/>
              <a:uFillTx/>
              <a:latin typeface="+mj-lt"/>
              <a:ea typeface="+mn-ea"/>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
                <a:srgbClr val="53C10C"/>
              </a:buClr>
              <a:buSzPct val="85000"/>
              <a:buFontTx/>
              <a:buNone/>
              <a:tabLst/>
              <a:defRPr/>
            </a:pPr>
            <a:r>
              <a:rPr kumimoji="0" lang="en-US" sz="2400" b="1" i="0" u="none" strike="noStrike" kern="1200" cap="none" spc="0" normalizeH="0" baseline="0" noProof="0" dirty="0">
                <a:ln>
                  <a:noFill/>
                </a:ln>
                <a:solidFill>
                  <a:srgbClr val="FCAF18"/>
                </a:solidFill>
                <a:effectLst/>
                <a:uLnTx/>
                <a:uFillTx/>
                <a:latin typeface="+mj-lt"/>
                <a:ea typeface="+mn-ea"/>
                <a:cs typeface="Calibri Light" panose="020F0302020204030204" pitchFamily="34" charset="0"/>
              </a:rPr>
              <a:t>****SPEND YOUR ALLOCATED FUNDING****</a:t>
            </a:r>
            <a:endParaRPr kumimoji="0" lang="en-US" sz="2400" b="0" i="0" u="none" strike="noStrike" kern="1200" cap="none" spc="0" normalizeH="0" baseline="0" noProof="0" dirty="0">
              <a:ln>
                <a:noFill/>
              </a:ln>
              <a:solidFill>
                <a:srgbClr val="FCAF18"/>
              </a:solidFill>
              <a:effectLst/>
              <a:uLnTx/>
              <a:uFillTx/>
              <a:latin typeface="+mj-lt"/>
              <a:ea typeface="+mn-ea"/>
              <a:cs typeface="Calibri Light" panose="020F0302020204030204" pitchFamily="34" charset="0"/>
            </a:endParaRPr>
          </a:p>
        </p:txBody>
      </p:sp>
    </p:spTree>
    <p:extLst>
      <p:ext uri="{BB962C8B-B14F-4D97-AF65-F5344CB8AC3E}">
        <p14:creationId xmlns:p14="http://schemas.microsoft.com/office/powerpoint/2010/main" val="12455092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AC2A35-4CB1-41FF-B1D7-41EC82F8B297}"/>
              </a:ext>
            </a:extLst>
          </p:cNvPr>
          <p:cNvSpPr txBox="1"/>
          <p:nvPr/>
        </p:nvSpPr>
        <p:spPr>
          <a:xfrm>
            <a:off x="1105989" y="217714"/>
            <a:ext cx="93407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3C10C"/>
              </a:buClr>
              <a:buSzPct val="85000"/>
              <a:buFontTx/>
              <a:buNone/>
              <a:tabLst/>
              <a:defRPr/>
            </a:pPr>
            <a:r>
              <a:rPr kumimoji="0" lang="en-US" sz="4000" b="1"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Things That May Affect Your Grants</a:t>
            </a:r>
          </a:p>
        </p:txBody>
      </p:sp>
      <p:sp>
        <p:nvSpPr>
          <p:cNvPr id="7" name="TextBox 6">
            <a:extLst>
              <a:ext uri="{FF2B5EF4-FFF2-40B4-BE49-F238E27FC236}">
                <a16:creationId xmlns:a16="http://schemas.microsoft.com/office/drawing/2014/main" id="{04B57D68-31D0-466D-8F92-B2116CAD3D1A}"/>
              </a:ext>
            </a:extLst>
          </p:cNvPr>
          <p:cNvSpPr txBox="1"/>
          <p:nvPr/>
        </p:nvSpPr>
        <p:spPr>
          <a:xfrm>
            <a:off x="1410789" y="960435"/>
            <a:ext cx="9675222" cy="461664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Ordering equipment / supplies not listed in grant </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Procrastination in purchasing = irregularity in reimbursement request submissions</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Limited / vague information in budget narratives when submitting grant revisions</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Global Holds prevent your grants from being approved. Resolve Global Holds with GME as soon as possible</a:t>
            </a: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
                <a:srgbClr val="53C10C"/>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mj-lt"/>
                <a:ea typeface="+mn-ea"/>
                <a:cs typeface="Calibri Light" panose="020F0302020204030204" pitchFamily="34" charset="0"/>
              </a:rPr>
              <a:t>**Contact GPS for review prior to submission if you are unsure about any of your revisions</a:t>
            </a:r>
          </a:p>
        </p:txBody>
      </p:sp>
    </p:spTree>
    <p:extLst>
      <p:ext uri="{BB962C8B-B14F-4D97-AF65-F5344CB8AC3E}">
        <p14:creationId xmlns:p14="http://schemas.microsoft.com/office/powerpoint/2010/main" val="41068207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EDBF0EA2-7432-4AA2-A8F1-962D6197D5E7}"/>
              </a:ext>
            </a:extLst>
          </p:cNvPr>
          <p:cNvSpPr txBox="1">
            <a:spLocks/>
          </p:cNvSpPr>
          <p:nvPr/>
        </p:nvSpPr>
        <p:spPr>
          <a:xfrm>
            <a:off x="1797544" y="511420"/>
            <a:ext cx="9701351" cy="4708981"/>
          </a:xfrm>
          <a:prstGeom prst="rect">
            <a:avLst/>
          </a:prstGeom>
          <a:noFill/>
        </p:spPr>
        <p:txBody>
          <a:bodyPr wrap="square"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Times New Roman" panose="02020603050405020304"/>
                <a:ea typeface="+mn-ea"/>
                <a:cs typeface="+mn-cs"/>
              </a:rPr>
              <a:t>Shelley Baudean</a:t>
            </a:r>
            <a:r>
              <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rPr>
              <a:t>			              </a:t>
            </a:r>
            <a:r>
              <a:rPr kumimoji="0" lang="en-US" sz="2000" b="1" i="0" u="none" strike="noStrike" kern="0" cap="none" spc="0" normalizeH="0" baseline="0" noProof="0" dirty="0">
                <a:ln>
                  <a:noFill/>
                </a:ln>
                <a:solidFill>
                  <a:prstClr val="white"/>
                </a:solidFill>
                <a:effectLst/>
                <a:uLnTx/>
                <a:uFillTx/>
                <a:latin typeface="Times New Roman" panose="02020603050405020304"/>
                <a:ea typeface="+mn-ea"/>
                <a:cs typeface="+mn-cs"/>
              </a:rPr>
              <a:t>John Jones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rPr>
              <a:t>Grant Program Specialist			OCR Special Populations Program Specialist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rPr>
              <a:t>shelley.baudean@azed.gov		john.jones@azed.gov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rPr>
              <a:t>602-542-5323			              970-216-6740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Times New Roman" panose="02020603050405020304"/>
                <a:ea typeface="+mn-ea"/>
                <a:cs typeface="+mn-cs"/>
              </a:rPr>
              <a:t>Audrey Dieken</a:t>
            </a:r>
            <a:r>
              <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rPr>
              <a:t>			              </a:t>
            </a:r>
            <a:r>
              <a:rPr kumimoji="0" lang="en-US" sz="2000" b="1" i="0" u="none" strike="noStrike" kern="0" cap="none" spc="0" normalizeH="0" baseline="0" noProof="0" dirty="0">
                <a:ln>
                  <a:noFill/>
                </a:ln>
                <a:solidFill>
                  <a:prstClr val="white"/>
                </a:solidFill>
                <a:effectLst/>
                <a:uLnTx/>
                <a:uFillTx/>
                <a:latin typeface="Times New Roman" panose="02020603050405020304"/>
                <a:ea typeface="+mn-ea"/>
                <a:cs typeface="+mn-cs"/>
              </a:rPr>
              <a:t>Mark McManus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rPr>
              <a:t>Grant Program Specialist			Grant Program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rPr>
              <a:t>audrey.dieken@azed.gov			mark.mcmanus@azed.gov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rPr>
              <a:t>602-350-5064			              602-542-8744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Times New Roman" panose="02020603050405020304"/>
                <a:ea typeface="+mn-ea"/>
                <a:cs typeface="+mn-cs"/>
              </a:rPr>
              <a:t>Don Dolin</a:t>
            </a:r>
            <a:r>
              <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rPr>
              <a:t>			              </a:t>
            </a:r>
            <a:r>
              <a:rPr kumimoji="0" lang="en-US" sz="2000" b="1" i="0" u="none" strike="noStrike" kern="0" cap="none" spc="0" normalizeH="0" baseline="0" noProof="0" dirty="0">
                <a:ln>
                  <a:noFill/>
                </a:ln>
                <a:solidFill>
                  <a:prstClr val="white"/>
                </a:solidFill>
                <a:effectLst/>
                <a:uLnTx/>
                <a:uFillTx/>
                <a:latin typeface="Times New Roman" panose="02020603050405020304"/>
                <a:ea typeface="+mn-ea"/>
                <a:cs typeface="+mn-cs"/>
              </a:rPr>
              <a:t>Mary Medina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rPr>
              <a:t>Grant Program Specialist			CTE Grants Supervisor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rPr>
              <a:t>don.dolin@azed.gov			mary.m.medina@azed.gov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imes New Roman" panose="02020603050405020304"/>
                <a:ea typeface="+mn-ea"/>
                <a:cs typeface="+mn-cs"/>
              </a:rPr>
              <a:t>602-518-6526			              505-426-6681</a:t>
            </a:r>
          </a:p>
        </p:txBody>
      </p:sp>
    </p:spTree>
    <p:extLst>
      <p:ext uri="{BB962C8B-B14F-4D97-AF65-F5344CB8AC3E}">
        <p14:creationId xmlns:p14="http://schemas.microsoft.com/office/powerpoint/2010/main" val="3877149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6337-9E07-5648-AC51-80EF7742067E}"/>
              </a:ext>
            </a:extLst>
          </p:cNvPr>
          <p:cNvSpPr>
            <a:spLocks noGrp="1"/>
          </p:cNvSpPr>
          <p:nvPr>
            <p:ph type="title"/>
          </p:nvPr>
        </p:nvSpPr>
        <p:spPr/>
        <p:txBody>
          <a:bodyPr/>
          <a:lstStyle/>
          <a:p>
            <a:r>
              <a:rPr lang="en-US" dirty="0"/>
              <a:t>Mary M. Medina, CTE Grants Supervisor</a:t>
            </a:r>
            <a:br>
              <a:rPr lang="en-US" dirty="0"/>
            </a:br>
            <a:r>
              <a:rPr lang="en-US" u="sng" dirty="0"/>
              <a:t>mary.m.medina</a:t>
            </a:r>
            <a:r>
              <a:rPr lang="en-US" dirty="0">
                <a:hlinkClick r:id="rId2">
                  <a:extLst>
                    <a:ext uri="{A12FA001-AC4F-418D-AE19-62706E023703}">
                      <ahyp:hlinkClr xmlns:ahyp="http://schemas.microsoft.com/office/drawing/2018/hyperlinkcolor" val="tx"/>
                    </a:ext>
                  </a:extLst>
                </a:hlinkClick>
              </a:rPr>
              <a:t>@azed.gov</a:t>
            </a:r>
            <a:br>
              <a:rPr lang="en-US" dirty="0"/>
            </a:br>
            <a:r>
              <a:rPr lang="en-US" dirty="0"/>
              <a:t>505-426-6681</a:t>
            </a:r>
          </a:p>
        </p:txBody>
      </p:sp>
      <p:sp>
        <p:nvSpPr>
          <p:cNvPr id="3" name="Text Placeholder 2">
            <a:extLst>
              <a:ext uri="{FF2B5EF4-FFF2-40B4-BE49-F238E27FC236}">
                <a16:creationId xmlns:a16="http://schemas.microsoft.com/office/drawing/2014/main" id="{69643A17-2976-6049-8B3B-1290AF7470DF}"/>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8947370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5137-1DA7-8C43-AD97-247781793B92}"/>
              </a:ext>
            </a:extLst>
          </p:cNvPr>
          <p:cNvSpPr>
            <a:spLocks noGrp="1"/>
          </p:cNvSpPr>
          <p:nvPr>
            <p:ph type="title"/>
          </p:nvPr>
        </p:nvSpPr>
        <p:spPr>
          <a:xfrm>
            <a:off x="657729" y="653182"/>
            <a:ext cx="8693063" cy="4482489"/>
          </a:xfrm>
        </p:spPr>
        <p:txBody>
          <a:bodyPr/>
          <a:lstStyle/>
          <a:p>
            <a:r>
              <a:rPr lang="en-US" dirty="0">
                <a:solidFill>
                  <a:schemeClr val="bg1"/>
                </a:solidFill>
              </a:rPr>
              <a:t>Our Next </a:t>
            </a:r>
            <a:br>
              <a:rPr lang="en-US" dirty="0">
                <a:solidFill>
                  <a:schemeClr val="bg1"/>
                </a:solidFill>
              </a:rPr>
            </a:br>
            <a:r>
              <a:rPr lang="en-US" dirty="0">
                <a:solidFill>
                  <a:schemeClr val="bg1"/>
                </a:solidFill>
              </a:rPr>
              <a:t>CTE Administrators Meeting will be at </a:t>
            </a:r>
            <a:br>
              <a:rPr lang="en-US" dirty="0">
                <a:solidFill>
                  <a:schemeClr val="bg1"/>
                </a:solidFill>
              </a:rPr>
            </a:br>
            <a:r>
              <a:rPr lang="en-US" dirty="0">
                <a:solidFill>
                  <a:schemeClr val="bg1"/>
                </a:solidFill>
              </a:rPr>
              <a:t>EVIT in Mesa on September 14, 2022</a:t>
            </a:r>
          </a:p>
        </p:txBody>
      </p:sp>
      <p:sp>
        <p:nvSpPr>
          <p:cNvPr id="13" name="Slide Number Placeholder 2">
            <a:extLst>
              <a:ext uri="{FF2B5EF4-FFF2-40B4-BE49-F238E27FC236}">
                <a16:creationId xmlns:a16="http://schemas.microsoft.com/office/drawing/2014/main" id="{BC742916-147F-CB43-9E4F-D872D8D6FFD4}"/>
              </a:ext>
            </a:extLst>
          </p:cNvPr>
          <p:cNvSpPr>
            <a:spLocks noGrp="1"/>
          </p:cNvSpPr>
          <p:nvPr>
            <p:ph type="sldNum" sz="quarter" idx="10"/>
          </p:nvPr>
        </p:nvSpPr>
        <p:spPr>
          <a:xfrm>
            <a:off x="9266582" y="6356350"/>
            <a:ext cx="2743200" cy="365125"/>
          </a:xfrm>
        </p:spPr>
        <p:txBody>
          <a:bodyPr/>
          <a:lstStyle>
            <a:lvl1pPr>
              <a:defRPr>
                <a:solidFill>
                  <a:schemeClr val="bg1"/>
                </a:solidFill>
              </a:defRPr>
            </a:lvl1pPr>
          </a:lstStyle>
          <a:p>
            <a:fld id="{48CB8F98-32D9-9E4F-BAC9-49610775ED25}" type="slidenum">
              <a:rPr lang="en-US" smtClean="0"/>
              <a:pPr/>
              <a:t>74</a:t>
            </a:fld>
            <a:endParaRPr lang="en-US" dirty="0"/>
          </a:p>
        </p:txBody>
      </p:sp>
      <p:pic>
        <p:nvPicPr>
          <p:cNvPr id="5" name="Picture 4" descr="Logo&#10;&#10;Description automatically generated">
            <a:extLst>
              <a:ext uri="{FF2B5EF4-FFF2-40B4-BE49-F238E27FC236}">
                <a16:creationId xmlns:a16="http://schemas.microsoft.com/office/drawing/2014/main" id="{96946EE5-E4F5-406E-8732-58BB06F59C99}"/>
              </a:ext>
            </a:extLst>
          </p:cNvPr>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8833083" y="538800"/>
            <a:ext cx="1776462" cy="169166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F561DFA-6E20-4209-933D-B001690C71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68079" y="2714640"/>
            <a:ext cx="2376145" cy="928673"/>
          </a:xfrm>
          <a:prstGeom prst="rect">
            <a:avLst/>
          </a:prstGeom>
          <a:noFill/>
          <a:ln>
            <a:noFill/>
          </a:ln>
        </p:spPr>
      </p:pic>
    </p:spTree>
    <p:extLst>
      <p:ext uri="{BB962C8B-B14F-4D97-AF65-F5344CB8AC3E}">
        <p14:creationId xmlns:p14="http://schemas.microsoft.com/office/powerpoint/2010/main" val="1001696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5137-1DA7-8C43-AD97-247781793B92}"/>
              </a:ext>
            </a:extLst>
          </p:cNvPr>
          <p:cNvSpPr>
            <a:spLocks noGrp="1"/>
          </p:cNvSpPr>
          <p:nvPr>
            <p:ph type="title"/>
          </p:nvPr>
        </p:nvSpPr>
        <p:spPr>
          <a:xfrm>
            <a:off x="657729" y="653182"/>
            <a:ext cx="8693063" cy="4482489"/>
          </a:xfrm>
        </p:spPr>
        <p:txBody>
          <a:bodyPr/>
          <a:lstStyle/>
          <a:p>
            <a:r>
              <a:rPr lang="en-US" dirty="0">
                <a:solidFill>
                  <a:schemeClr val="bg1"/>
                </a:solidFill>
              </a:rPr>
              <a:t>Our Next </a:t>
            </a:r>
            <a:br>
              <a:rPr lang="en-US" dirty="0">
                <a:solidFill>
                  <a:schemeClr val="bg1"/>
                </a:solidFill>
              </a:rPr>
            </a:br>
            <a:r>
              <a:rPr lang="en-US" dirty="0">
                <a:solidFill>
                  <a:schemeClr val="bg1"/>
                </a:solidFill>
              </a:rPr>
              <a:t>CTE Administrators Meeting will be at </a:t>
            </a:r>
            <a:br>
              <a:rPr lang="en-US" dirty="0">
                <a:solidFill>
                  <a:schemeClr val="bg1"/>
                </a:solidFill>
              </a:rPr>
            </a:br>
            <a:r>
              <a:rPr lang="en-US" dirty="0">
                <a:solidFill>
                  <a:schemeClr val="bg1"/>
                </a:solidFill>
              </a:rPr>
              <a:t>EVIT in Mesa on September 14, 2022</a:t>
            </a:r>
          </a:p>
        </p:txBody>
      </p:sp>
      <p:sp>
        <p:nvSpPr>
          <p:cNvPr id="13" name="Slide Number Placeholder 2">
            <a:extLst>
              <a:ext uri="{FF2B5EF4-FFF2-40B4-BE49-F238E27FC236}">
                <a16:creationId xmlns:a16="http://schemas.microsoft.com/office/drawing/2014/main" id="{BC742916-147F-CB43-9E4F-D872D8D6FFD4}"/>
              </a:ext>
            </a:extLst>
          </p:cNvPr>
          <p:cNvSpPr>
            <a:spLocks noGrp="1"/>
          </p:cNvSpPr>
          <p:nvPr>
            <p:ph type="sldNum" sz="quarter" idx="10"/>
          </p:nvPr>
        </p:nvSpPr>
        <p:spPr>
          <a:xfrm>
            <a:off x="9266582" y="6356350"/>
            <a:ext cx="2743200"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CB8F98-32D9-9E4F-BAC9-49610775ED25}"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96946EE5-E4F5-406E-8732-58BB06F59C99}"/>
              </a:ext>
            </a:extLst>
          </p:cNvPr>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8833083" y="538800"/>
            <a:ext cx="1825736" cy="169166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F561DFA-6E20-4209-933D-B001690C71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68079" y="2714640"/>
            <a:ext cx="2376145" cy="928673"/>
          </a:xfrm>
          <a:prstGeom prst="rect">
            <a:avLst/>
          </a:prstGeom>
          <a:noFill/>
          <a:ln>
            <a:noFill/>
          </a:ln>
        </p:spPr>
      </p:pic>
    </p:spTree>
    <p:extLst>
      <p:ext uri="{BB962C8B-B14F-4D97-AF65-F5344CB8AC3E}">
        <p14:creationId xmlns:p14="http://schemas.microsoft.com/office/powerpoint/2010/main" val="415422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5137-1DA7-8C43-AD97-247781793B92}"/>
              </a:ext>
            </a:extLst>
          </p:cNvPr>
          <p:cNvSpPr>
            <a:spLocks noGrp="1"/>
          </p:cNvSpPr>
          <p:nvPr>
            <p:ph type="title"/>
          </p:nvPr>
        </p:nvSpPr>
        <p:spPr/>
        <p:txBody>
          <a:bodyPr/>
          <a:lstStyle/>
          <a:p>
            <a:r>
              <a:rPr lang="en-US" dirty="0">
                <a:solidFill>
                  <a:schemeClr val="bg1"/>
                </a:solidFill>
              </a:rPr>
              <a:t>Fiscal Update </a:t>
            </a:r>
          </a:p>
        </p:txBody>
      </p:sp>
      <p:sp>
        <p:nvSpPr>
          <p:cNvPr id="5" name="Text Placeholder 4">
            <a:extLst>
              <a:ext uri="{FF2B5EF4-FFF2-40B4-BE49-F238E27FC236}">
                <a16:creationId xmlns:a16="http://schemas.microsoft.com/office/drawing/2014/main" id="{167B9D85-5D99-6B4F-B5F2-666FF5D0B070}"/>
              </a:ext>
            </a:extLst>
          </p:cNvPr>
          <p:cNvSpPr>
            <a:spLocks noGrp="1"/>
          </p:cNvSpPr>
          <p:nvPr>
            <p:ph type="body" sz="quarter" idx="13"/>
          </p:nvPr>
        </p:nvSpPr>
        <p:spPr/>
        <p:txBody>
          <a:bodyPr/>
          <a:lstStyle/>
          <a:p>
            <a:r>
              <a:rPr lang="en-US" sz="3200" dirty="0">
                <a:solidFill>
                  <a:schemeClr val="bg1">
                    <a:alpha val="60000"/>
                  </a:schemeClr>
                </a:solidFill>
              </a:rPr>
              <a:t>Bobby Neves</a:t>
            </a:r>
          </a:p>
        </p:txBody>
      </p:sp>
      <p:pic>
        <p:nvPicPr>
          <p:cNvPr id="12" name="Picture 11" descr="Icon&#10;&#10;Description automatically generated">
            <a:extLst>
              <a:ext uri="{FF2B5EF4-FFF2-40B4-BE49-F238E27FC236}">
                <a16:creationId xmlns:a16="http://schemas.microsoft.com/office/drawing/2014/main" id="{7DF595EE-EEFA-EF45-9938-95293B58E1AB}"/>
              </a:ext>
            </a:extLst>
          </p:cNvPr>
          <p:cNvPicPr>
            <a:picLocks noChangeAspect="1"/>
          </p:cNvPicPr>
          <p:nvPr/>
        </p:nvPicPr>
        <p:blipFill>
          <a:blip r:embed="rId3"/>
          <a:stretch>
            <a:fillRect/>
          </a:stretch>
        </p:blipFill>
        <p:spPr>
          <a:xfrm>
            <a:off x="6955920" y="803495"/>
            <a:ext cx="4822042" cy="2880494"/>
          </a:xfrm>
          <a:prstGeom prst="rect">
            <a:avLst/>
          </a:prstGeom>
        </p:spPr>
      </p:pic>
      <p:sp>
        <p:nvSpPr>
          <p:cNvPr id="13" name="Slide Number Placeholder 2">
            <a:extLst>
              <a:ext uri="{FF2B5EF4-FFF2-40B4-BE49-F238E27FC236}">
                <a16:creationId xmlns:a16="http://schemas.microsoft.com/office/drawing/2014/main" id="{BC742916-147F-CB43-9E4F-D872D8D6FFD4}"/>
              </a:ext>
            </a:extLst>
          </p:cNvPr>
          <p:cNvSpPr>
            <a:spLocks noGrp="1"/>
          </p:cNvSpPr>
          <p:nvPr>
            <p:ph type="sldNum" sz="quarter" idx="10"/>
          </p:nvPr>
        </p:nvSpPr>
        <p:spPr>
          <a:xfrm>
            <a:off x="9266582" y="6356350"/>
            <a:ext cx="2743200"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CB8F98-32D9-9E4F-BAC9-49610775ED25}" type="slidenum">
              <a:rPr kumimoji="0" 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1255738"/>
      </p:ext>
    </p:extLst>
  </p:cSld>
  <p:clrMapOvr>
    <a:masterClrMapping/>
  </p:clrMapOvr>
</p:sld>
</file>

<file path=ppt/theme/theme1.xml><?xml version="1.0" encoding="utf-8"?>
<a:theme xmlns:a="http://schemas.openxmlformats.org/drawingml/2006/main" name="FTF Theme, 20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rgbClr val="53C10C"/>
          </a:buClr>
          <a:buSzPct val="85000"/>
          <a:buFont typeface="Arial" panose="020B0604020202020204" pitchFamily="34" charset="0"/>
          <a:buChar char="•"/>
          <a:defRPr sz="2000" b="0" i="0" dirty="0" smtClean="0">
            <a:solidFill>
              <a:srgbClr val="5A5D5C"/>
            </a:solidFill>
            <a:latin typeface="Calibri Light" panose="020F0302020204030204" pitchFamily="34" charset="0"/>
            <a:cs typeface="Calibri Light" panose="020F03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8A5CDE0033014BB7CF0B71530BDF99" ma:contentTypeVersion="6" ma:contentTypeDescription="Create a new document." ma:contentTypeScope="" ma:versionID="ab73bfecd50ae2e26a592aad63026044">
  <xsd:schema xmlns:xsd="http://www.w3.org/2001/XMLSchema" xmlns:xs="http://www.w3.org/2001/XMLSchema" xmlns:p="http://schemas.microsoft.com/office/2006/metadata/properties" xmlns:ns2="6956a4e3-4065-4b8a-833d-d2ae2a8a83d5" targetNamespace="http://schemas.microsoft.com/office/2006/metadata/properties" ma:root="true" ma:fieldsID="88106054ace498a63f7e7ac568adf037" ns2:_="">
    <xsd:import namespace="6956a4e3-4065-4b8a-833d-d2ae2a8a83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6a4e3-4065-4b8a-833d-d2ae2a8a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7FD3AF-EF6C-4366-87AE-9BE041A4D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56a4e3-4065-4b8a-833d-d2ae2a8a83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BBEEE5-391C-4E22-A797-CD70D630913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4987F97-98C5-45D1-99FB-1F4E791131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8492</TotalTime>
  <Words>3499</Words>
  <Application>Microsoft Office PowerPoint</Application>
  <PresentationFormat>Widescreen</PresentationFormat>
  <Paragraphs>493</Paragraphs>
  <Slides>74</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74</vt:i4>
      </vt:variant>
    </vt:vector>
  </HeadingPairs>
  <TitlesOfParts>
    <vt:vector size="87" baseType="lpstr">
      <vt:lpstr>Arial</vt:lpstr>
      <vt:lpstr>Calibri</vt:lpstr>
      <vt:lpstr>Calibri Light</vt:lpstr>
      <vt:lpstr>Helvetica, Arial</vt:lpstr>
      <vt:lpstr>Myriad Pro Light Cond</vt:lpstr>
      <vt:lpstr>Open Sans</vt:lpstr>
      <vt:lpstr>Oswald</vt:lpstr>
      <vt:lpstr>Raleway</vt:lpstr>
      <vt:lpstr>Times New Roman</vt:lpstr>
      <vt:lpstr>Trebuchet MS</vt:lpstr>
      <vt:lpstr>Verdana</vt:lpstr>
      <vt:lpstr>Wingdings</vt:lpstr>
      <vt:lpstr>FTF Theme, 2018</vt:lpstr>
      <vt:lpstr>CTE Administrators Meeting</vt:lpstr>
      <vt:lpstr> Welcome/Introductions                 Cathie Raymond  CTE Updates                         Cathie Raymond   Fiscal and Accountability     Bobby Neves, Samuel Irvin   Assessment Results and Changes   Judy Balogh   Industry Certification, LOP, New teachers  Cindy Gutierrez     School Counselors     Amanda Nolasco Miller   CTSO       Julie Ellis   Grants, Grant Specialists                Mary Medina   Closing Remarks                                                            Cathie Raymond                 Adjourn at 11:50 am </vt:lpstr>
      <vt:lpstr>CTE Positions Open:  ECE/FCS Program Specialist  Education Professions/Ed Rising  School Counselor Specialist</vt:lpstr>
      <vt:lpstr>Salil Naik, Mountain Ridge High School, Glendale, Arizona Lydia Marie Pastore, Red Mountain High School, Mesa, Arizona Ayva Francesca Kacir, Desert Mountain High School, Scottsdale, Arizona   .</vt:lpstr>
      <vt:lpstr>The ADE/CTE Strategic Plan is due to be updated in the Fall of 2022.  The Perkins State Plan needs to be revised by 2024.  Date for the joint committee meeting is September 19.  A survey will be sent out in August to all CTE educators and stakeholders.</vt:lpstr>
      <vt:lpstr>Purpose:   Examine CTE enrollment data to identify and address opportunity gaps.  Identify and prioritize root causes, explore evidence-based intervention strategies, and propose specific action steps to address these gaps.  Launch data-driven discussion within local communities to provide meaningful action to enhance access to CTE opportunities for each learner.  ADE Team: Dr. Felicia Durden, Dr. Melissa Castillo, Samuel Irvin, John Jones, Cathie Raymond </vt:lpstr>
      <vt:lpstr>PowerPoint Presentation</vt:lpstr>
      <vt:lpstr>Our Next  CTE Administrators Meeting will be at  EVIT in Mesa on September 14, 2022</vt:lpstr>
      <vt:lpstr>Fiscal Update </vt:lpstr>
      <vt:lpstr>PowerPoint Presentation</vt:lpstr>
      <vt:lpstr>PowerPoint Presentation</vt:lpstr>
      <vt:lpstr>Was not included in the state budget  </vt:lpstr>
      <vt:lpstr>Bobby Neves, Director, Fiscal/Grant/Accountability Bobby.Neves@azed.gov (602) 542-5137</vt:lpstr>
      <vt:lpstr>CTE Accountability &amp;  CTE Data Portal</vt:lpstr>
      <vt:lpstr>Important Dates</vt:lpstr>
      <vt:lpstr>Important Dates</vt:lpstr>
      <vt:lpstr>CTE Data Collection Cycle</vt:lpstr>
      <vt:lpstr>Enrollment reporting &amp; Placement Survey are open for corrections.</vt:lpstr>
      <vt:lpstr>PowerPoint Presentation</vt:lpstr>
      <vt:lpstr>Data Verification Checklist</vt:lpstr>
      <vt:lpstr>New formula for CTE State Priority grant will be applied to FY 2022 enrollment.</vt:lpstr>
      <vt:lpstr>New reports are available in CTE Data Portal for enrollment and funding.</vt:lpstr>
      <vt:lpstr>Enrollment Headcount Report</vt:lpstr>
      <vt:lpstr>CTED/School Enrollment Discrepancy Report</vt:lpstr>
      <vt:lpstr>District Enrollment Funding Report</vt:lpstr>
      <vt:lpstr>Courses Ineligible for Funding Report</vt:lpstr>
      <vt:lpstr>Related Placements</vt:lpstr>
      <vt:lpstr>What is CTE working on for the CTE Data Portal?</vt:lpstr>
      <vt:lpstr>PowerPoint Presentation</vt:lpstr>
      <vt:lpstr>PowerPoint Presentation</vt:lpstr>
      <vt:lpstr>PowerPoint Presentation</vt:lpstr>
      <vt:lpstr>  Phoenix Area Glendale Union High School District (tentative) In-person, no virtual option  Northern Arizona Flagstaff Unified School District In-person, no virtual option  Southern Arizona Sunnyside Unified School District In-person, no virtual option </vt:lpstr>
      <vt:lpstr>Tammie Chavez, CTE Enrollment Specialist Tammie.Chavez@azed.gov 602-542-3839  Janet Silao, Education Program Specialist Janet.Silao@azed.gov 602-542-5485  Donna Kerwin, CTE Business Analyst Donna.Kerwin@azed.gov 602-542-7881  Samuel Irvin, CTE Accountability Lead Samuel.Irvin@azed.gov 602-364-1946</vt:lpstr>
      <vt:lpstr>Arizona’s Technical Skills Assessments</vt:lpstr>
      <vt:lpstr>PowerPoint Presentation</vt:lpstr>
      <vt:lpstr>Eligibility Policy for Students to Take and Retake the Technical Skills Assessment</vt:lpstr>
      <vt:lpstr>PowerPoint Presentation</vt:lpstr>
      <vt:lpstr>PowerPoint Presentation</vt:lpstr>
      <vt:lpstr>Judy Balogh, Director, Standards, Professional Development 602-542-5144; judy.balogh@azed.gov</vt:lpstr>
      <vt:lpstr>CTE Program Services Updates</vt:lpstr>
      <vt:lpstr>Electronic process closed May 30th  Progress – Two credentials going before the CTE Quality Commission today for approval:         - Certified Phlebotomy Technician (CPT)     - Rise Up – Warehouse, Inventory and …...Logistics  Reminder:  CTE Quality Commission approved policy, Credentials that have no data of student attempts over last four(4) years will be removed.  Be sure to report all attempts.  </vt:lpstr>
      <vt:lpstr>New – Credential Update Request </vt:lpstr>
      <vt:lpstr>Local program justified by local/regional labor market data that is focused on meeting the needs of the community</vt:lpstr>
      <vt:lpstr>LOP - Process</vt:lpstr>
      <vt:lpstr>CTE Program Monitoring</vt:lpstr>
      <vt:lpstr>SY 22-23 CTED and Districts for Monitoring</vt:lpstr>
      <vt:lpstr>Monitoring Assistance Sessions  </vt:lpstr>
      <vt:lpstr>Please update CTE contact list with new teacher email address  Program Specialist Technical Support via:   email   on-site visits  virtual visits  PD workshops     </vt:lpstr>
      <vt:lpstr>PowerPoint Presentation</vt:lpstr>
      <vt:lpstr>Cindy Gutierrez, Director, CTE Program Services Cindy.Gutierrez@azed.gov (602) 542-4365</vt:lpstr>
      <vt:lpstr>Goodbye</vt:lpstr>
      <vt:lpstr>PowerPoint Presentation</vt:lpstr>
      <vt:lpstr>PowerPoint Presentation</vt:lpstr>
      <vt:lpstr>PowerPoint Presentation</vt:lpstr>
      <vt:lpstr>PowerPoint Presentation</vt:lpstr>
      <vt:lpstr> </vt:lpstr>
      <vt:lpstr> https://state-of-arizona.career-pages.com/home </vt:lpstr>
      <vt:lpstr>PowerPoint Presentation</vt:lpstr>
      <vt:lpstr>                 </vt:lpstr>
      <vt:lpstr>PowerPoint Presentation</vt:lpstr>
      <vt:lpstr>Outstanding      Invoices     Sign up to be put on all invoices</vt:lpstr>
      <vt:lpstr> Each CTSO will deliver one monthly newsletter each month  If you would like to be on them:  </vt:lpstr>
      <vt:lpstr>                 </vt:lpstr>
      <vt:lpstr>PowerPoint Presentation</vt:lpstr>
      <vt:lpstr>Managing Your Federal Perkins and State Priority Grants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Mary M. Medina, CTE Grants Supervisor mary.m.medina@azed.gov 505-426-6681</vt:lpstr>
      <vt:lpstr>Our Next  CTE Administrators Meeting will be at  EVIT in Mesa on September 14,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Schlabach</dc:creator>
  <cp:lastModifiedBy>Raymond, Cathie</cp:lastModifiedBy>
  <cp:revision>812</cp:revision>
  <cp:lastPrinted>2019-07-09T15:51:45Z</cp:lastPrinted>
  <dcterms:created xsi:type="dcterms:W3CDTF">2018-03-20T17:28:56Z</dcterms:created>
  <dcterms:modified xsi:type="dcterms:W3CDTF">2022-07-17T16:10:35Z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0x0101000A8A5CDE0033014BB7CF0B71530BDF99</vt:lpwstr>
  </property>
</Properties>
</file>