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547" r:id="rId5"/>
    <p:sldId id="561" r:id="rId6"/>
    <p:sldId id="619" r:id="rId7"/>
    <p:sldId id="577" r:id="rId8"/>
    <p:sldId id="565" r:id="rId9"/>
    <p:sldId id="564" r:id="rId10"/>
    <p:sldId id="603" r:id="rId11"/>
    <p:sldId id="601" r:id="rId12"/>
    <p:sldId id="566" r:id="rId13"/>
    <p:sldId id="602" r:id="rId14"/>
    <p:sldId id="567" r:id="rId15"/>
    <p:sldId id="604" r:id="rId16"/>
    <p:sldId id="605" r:id="rId17"/>
    <p:sldId id="606" r:id="rId18"/>
    <p:sldId id="607" r:id="rId19"/>
    <p:sldId id="608" r:id="rId20"/>
    <p:sldId id="609" r:id="rId21"/>
    <p:sldId id="600" r:id="rId22"/>
    <p:sldId id="580" r:id="rId23"/>
    <p:sldId id="591" r:id="rId24"/>
    <p:sldId id="610" r:id="rId25"/>
    <p:sldId id="568" r:id="rId26"/>
    <p:sldId id="599" r:id="rId27"/>
    <p:sldId id="574" r:id="rId28"/>
    <p:sldId id="578" r:id="rId29"/>
    <p:sldId id="579" r:id="rId30"/>
    <p:sldId id="571" r:id="rId31"/>
    <p:sldId id="611" r:id="rId32"/>
    <p:sldId id="587" r:id="rId33"/>
    <p:sldId id="586" r:id="rId34"/>
    <p:sldId id="575" r:id="rId35"/>
    <p:sldId id="589" r:id="rId36"/>
    <p:sldId id="612" r:id="rId37"/>
    <p:sldId id="617" r:id="rId38"/>
    <p:sldId id="569" r:id="rId39"/>
    <p:sldId id="597" r:id="rId40"/>
    <p:sldId id="576" r:id="rId41"/>
    <p:sldId id="613" r:id="rId42"/>
    <p:sldId id="583" r:id="rId43"/>
    <p:sldId id="614" r:id="rId44"/>
    <p:sldId id="572" r:id="rId45"/>
    <p:sldId id="615" r:id="rId46"/>
    <p:sldId id="594" r:id="rId47"/>
    <p:sldId id="618" r:id="rId48"/>
    <p:sldId id="582" r:id="rId49"/>
    <p:sldId id="562" r:id="rId50"/>
    <p:sldId id="616" r:id="rId51"/>
  </p:sldIdLst>
  <p:sldSz cx="9144000" cy="6858000" type="screen4x3"/>
  <p:notesSz cx="88915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lak, Callie" initials="KC" lastIdx="6" clrIdx="0">
    <p:extLst>
      <p:ext uri="{19B8F6BF-5375-455C-9EA6-DF929625EA0E}">
        <p15:presenceInfo xmlns:p15="http://schemas.microsoft.com/office/powerpoint/2012/main" userId="S-1-5-21-1871644240-2858738320-1929807923-133266" providerId="AD"/>
      </p:ext>
    </p:extLst>
  </p:cmAuthor>
  <p:cmAuthor id="2" name="Dolin, Don" initials="DD" lastIdx="16" clrIdx="1">
    <p:extLst>
      <p:ext uri="{19B8F6BF-5375-455C-9EA6-DF929625EA0E}">
        <p15:presenceInfo xmlns:p15="http://schemas.microsoft.com/office/powerpoint/2012/main" userId="S::Don.Dolin@azed.gov::001df975-c16b-4fc5-8d62-ec6ba99c94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120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BA015-A692-44FF-A061-DC9694737FEE}" v="40" dt="2022-03-08T14:58:43.3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dean, Shelley" userId="31103ec7-be28-4b7a-9671-bf4279615478" providerId="ADAL" clId="{041D7164-8025-434F-AD74-13EDD3A63897}"/>
    <pc:docChg chg="undo redo custSel modSld">
      <pc:chgData name="Baudean, Shelley" userId="31103ec7-be28-4b7a-9671-bf4279615478" providerId="ADAL" clId="{041D7164-8025-434F-AD74-13EDD3A63897}" dt="2022-03-08T17:58:39.388" v="45" actId="20577"/>
      <pc:docMkLst>
        <pc:docMk/>
      </pc:docMkLst>
      <pc:sldChg chg="modSp mod">
        <pc:chgData name="Baudean, Shelley" userId="31103ec7-be28-4b7a-9671-bf4279615478" providerId="ADAL" clId="{041D7164-8025-434F-AD74-13EDD3A63897}" dt="2022-03-08T17:55:56.075" v="12"/>
        <pc:sldMkLst>
          <pc:docMk/>
          <pc:sldMk cId="1020016182" sldId="583"/>
        </pc:sldMkLst>
        <pc:spChg chg="mod">
          <ac:chgData name="Baudean, Shelley" userId="31103ec7-be28-4b7a-9671-bf4279615478" providerId="ADAL" clId="{041D7164-8025-434F-AD74-13EDD3A63897}" dt="2022-03-08T17:55:56.075" v="12"/>
          <ac:spMkLst>
            <pc:docMk/>
            <pc:sldMk cId="1020016182" sldId="583"/>
            <ac:spMk id="3" creationId="{56343DE4-5A7D-4486-9191-F9C233689316}"/>
          </ac:spMkLst>
        </pc:spChg>
      </pc:sldChg>
      <pc:sldChg chg="modSp mod">
        <pc:chgData name="Baudean, Shelley" userId="31103ec7-be28-4b7a-9671-bf4279615478" providerId="ADAL" clId="{041D7164-8025-434F-AD74-13EDD3A63897}" dt="2022-03-08T17:58:39.388" v="45" actId="20577"/>
        <pc:sldMkLst>
          <pc:docMk/>
          <pc:sldMk cId="966952940" sldId="589"/>
        </pc:sldMkLst>
        <pc:spChg chg="mod">
          <ac:chgData name="Baudean, Shelley" userId="31103ec7-be28-4b7a-9671-bf4279615478" providerId="ADAL" clId="{041D7164-8025-434F-AD74-13EDD3A63897}" dt="2022-03-08T17:58:39.388" v="45" actId="20577"/>
          <ac:spMkLst>
            <pc:docMk/>
            <pc:sldMk cId="966952940" sldId="589"/>
            <ac:spMk id="4" creationId="{CF462CCB-2AF9-4F2E-B0F4-43742DAB84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3022" cy="344488"/>
          </a:xfrm>
          <a:prstGeom prst="rect">
            <a:avLst/>
          </a:prstGeom>
        </p:spPr>
        <p:txBody>
          <a:bodyPr vert="horz" lIns="89994" tIns="44997" rIns="89994" bIns="44997" rtlCol="0"/>
          <a:lstStyle>
            <a:lvl1pPr algn="l">
              <a:defRPr sz="1200"/>
            </a:lvl1pPr>
          </a:lstStyle>
          <a:p>
            <a:endParaRPr lang="en-US" dirty="0"/>
          </a:p>
        </p:txBody>
      </p:sp>
      <p:sp>
        <p:nvSpPr>
          <p:cNvPr id="3" name="Date Placeholder 2"/>
          <p:cNvSpPr>
            <a:spLocks noGrp="1"/>
          </p:cNvSpPr>
          <p:nvPr>
            <p:ph type="dt" idx="1"/>
          </p:nvPr>
        </p:nvSpPr>
        <p:spPr>
          <a:xfrm>
            <a:off x="5037023" y="0"/>
            <a:ext cx="3853022" cy="344488"/>
          </a:xfrm>
          <a:prstGeom prst="rect">
            <a:avLst/>
          </a:prstGeom>
        </p:spPr>
        <p:txBody>
          <a:bodyPr vert="horz" lIns="89994" tIns="44997" rIns="89994" bIns="44997" rtlCol="0"/>
          <a:lstStyle>
            <a:lvl1pPr algn="r">
              <a:defRPr sz="1200"/>
            </a:lvl1pPr>
          </a:lstStyle>
          <a:p>
            <a:fld id="{68FA4FB8-1494-4BFC-A408-EEE84CF80117}" type="datetimeFigureOut">
              <a:rPr lang="en-US" smtClean="0"/>
              <a:t>3/8/2022</a:t>
            </a:fld>
            <a:endParaRPr lang="en-US" dirty="0"/>
          </a:p>
        </p:txBody>
      </p:sp>
      <p:sp>
        <p:nvSpPr>
          <p:cNvPr id="4" name="Slide Image Placeholder 3"/>
          <p:cNvSpPr>
            <a:spLocks noGrp="1" noRot="1" noChangeAspect="1"/>
          </p:cNvSpPr>
          <p:nvPr>
            <p:ph type="sldImg" idx="2"/>
          </p:nvPr>
        </p:nvSpPr>
        <p:spPr>
          <a:xfrm>
            <a:off x="2903538" y="857250"/>
            <a:ext cx="3084512" cy="2314575"/>
          </a:xfrm>
          <a:prstGeom prst="rect">
            <a:avLst/>
          </a:prstGeom>
          <a:noFill/>
          <a:ln w="12700">
            <a:solidFill>
              <a:prstClr val="black"/>
            </a:solidFill>
          </a:ln>
        </p:spPr>
        <p:txBody>
          <a:bodyPr vert="horz" lIns="89994" tIns="44997" rIns="89994" bIns="44997" rtlCol="0" anchor="ctr"/>
          <a:lstStyle/>
          <a:p>
            <a:endParaRPr lang="en-US" dirty="0"/>
          </a:p>
        </p:txBody>
      </p:sp>
      <p:sp>
        <p:nvSpPr>
          <p:cNvPr id="5" name="Notes Placeholder 4"/>
          <p:cNvSpPr>
            <a:spLocks noGrp="1"/>
          </p:cNvSpPr>
          <p:nvPr>
            <p:ph type="body" sz="quarter" idx="3"/>
          </p:nvPr>
        </p:nvSpPr>
        <p:spPr>
          <a:xfrm>
            <a:off x="889159" y="3300414"/>
            <a:ext cx="7113270" cy="2700337"/>
          </a:xfrm>
          <a:prstGeom prst="rect">
            <a:avLst/>
          </a:prstGeom>
        </p:spPr>
        <p:txBody>
          <a:bodyPr vert="horz" lIns="89994" tIns="44997" rIns="89994" bIns="4499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4"/>
            <a:ext cx="3853022" cy="344487"/>
          </a:xfrm>
          <a:prstGeom prst="rect">
            <a:avLst/>
          </a:prstGeom>
        </p:spPr>
        <p:txBody>
          <a:bodyPr vert="horz" lIns="89994" tIns="44997" rIns="89994" bIns="449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037023" y="6513514"/>
            <a:ext cx="3853022" cy="344487"/>
          </a:xfrm>
          <a:prstGeom prst="rect">
            <a:avLst/>
          </a:prstGeom>
        </p:spPr>
        <p:txBody>
          <a:bodyPr vert="horz" lIns="89994" tIns="44997" rIns="89994" bIns="44997" rtlCol="0" anchor="b"/>
          <a:lstStyle>
            <a:lvl1pPr algn="r">
              <a:defRPr sz="1200"/>
            </a:lvl1pPr>
          </a:lstStyle>
          <a:p>
            <a:fld id="{6234AA89-3C25-47F7-86D5-CE8755587169}" type="slidenum">
              <a:rPr lang="en-US" smtClean="0"/>
              <a:t>‹#›</a:t>
            </a:fld>
            <a:endParaRPr lang="en-US" dirty="0"/>
          </a:p>
        </p:txBody>
      </p:sp>
    </p:spTree>
    <p:extLst>
      <p:ext uri="{BB962C8B-B14F-4D97-AF65-F5344CB8AC3E}">
        <p14:creationId xmlns:p14="http://schemas.microsoft.com/office/powerpoint/2010/main" val="3922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1</a:t>
            </a:fld>
            <a:endParaRPr lang="en-US" dirty="0"/>
          </a:p>
        </p:txBody>
      </p:sp>
    </p:spTree>
    <p:extLst>
      <p:ext uri="{BB962C8B-B14F-4D97-AF65-F5344CB8AC3E}">
        <p14:creationId xmlns:p14="http://schemas.microsoft.com/office/powerpoint/2010/main" val="391813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35</a:t>
            </a:fld>
            <a:endParaRPr lang="en-US" dirty="0"/>
          </a:p>
        </p:txBody>
      </p:sp>
    </p:spTree>
    <p:extLst>
      <p:ext uri="{BB962C8B-B14F-4D97-AF65-F5344CB8AC3E}">
        <p14:creationId xmlns:p14="http://schemas.microsoft.com/office/powerpoint/2010/main" val="405565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39</a:t>
            </a:fld>
            <a:endParaRPr lang="en-US" dirty="0"/>
          </a:p>
        </p:txBody>
      </p:sp>
    </p:spTree>
    <p:extLst>
      <p:ext uri="{BB962C8B-B14F-4D97-AF65-F5344CB8AC3E}">
        <p14:creationId xmlns:p14="http://schemas.microsoft.com/office/powerpoint/2010/main" val="65744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47</a:t>
            </a:fld>
            <a:endParaRPr lang="en-US" dirty="0"/>
          </a:p>
        </p:txBody>
      </p:sp>
    </p:spTree>
    <p:extLst>
      <p:ext uri="{BB962C8B-B14F-4D97-AF65-F5344CB8AC3E}">
        <p14:creationId xmlns:p14="http://schemas.microsoft.com/office/powerpoint/2010/main" val="105193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19</a:t>
            </a:fld>
            <a:endParaRPr lang="en-US" dirty="0"/>
          </a:p>
        </p:txBody>
      </p:sp>
    </p:spTree>
    <p:extLst>
      <p:ext uri="{BB962C8B-B14F-4D97-AF65-F5344CB8AC3E}">
        <p14:creationId xmlns:p14="http://schemas.microsoft.com/office/powerpoint/2010/main" val="96779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20</a:t>
            </a:fld>
            <a:endParaRPr lang="en-US" dirty="0"/>
          </a:p>
        </p:txBody>
      </p:sp>
    </p:spTree>
    <p:extLst>
      <p:ext uri="{BB962C8B-B14F-4D97-AF65-F5344CB8AC3E}">
        <p14:creationId xmlns:p14="http://schemas.microsoft.com/office/powerpoint/2010/main" val="230893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22</a:t>
            </a:fld>
            <a:endParaRPr lang="en-US" dirty="0"/>
          </a:p>
        </p:txBody>
      </p:sp>
    </p:spTree>
    <p:extLst>
      <p:ext uri="{BB962C8B-B14F-4D97-AF65-F5344CB8AC3E}">
        <p14:creationId xmlns:p14="http://schemas.microsoft.com/office/powerpoint/2010/main" val="386257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25</a:t>
            </a:fld>
            <a:endParaRPr lang="en-US" dirty="0"/>
          </a:p>
        </p:txBody>
      </p:sp>
    </p:spTree>
    <p:extLst>
      <p:ext uri="{BB962C8B-B14F-4D97-AF65-F5344CB8AC3E}">
        <p14:creationId xmlns:p14="http://schemas.microsoft.com/office/powerpoint/2010/main" val="338234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6234AA89-3C25-47F7-86D5-CE8755587169}" type="slidenum">
              <a:rPr lang="en-US" smtClean="0"/>
              <a:t>26</a:t>
            </a:fld>
            <a:endParaRPr lang="en-US" dirty="0"/>
          </a:p>
        </p:txBody>
      </p:sp>
    </p:spTree>
    <p:extLst>
      <p:ext uri="{BB962C8B-B14F-4D97-AF65-F5344CB8AC3E}">
        <p14:creationId xmlns:p14="http://schemas.microsoft.com/office/powerpoint/2010/main" val="252187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31</a:t>
            </a:fld>
            <a:endParaRPr lang="en-US" dirty="0"/>
          </a:p>
        </p:txBody>
      </p:sp>
    </p:spTree>
    <p:extLst>
      <p:ext uri="{BB962C8B-B14F-4D97-AF65-F5344CB8AC3E}">
        <p14:creationId xmlns:p14="http://schemas.microsoft.com/office/powerpoint/2010/main" val="415496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32</a:t>
            </a:fld>
            <a:endParaRPr lang="en-US" dirty="0"/>
          </a:p>
        </p:txBody>
      </p:sp>
    </p:spTree>
    <p:extLst>
      <p:ext uri="{BB962C8B-B14F-4D97-AF65-F5344CB8AC3E}">
        <p14:creationId xmlns:p14="http://schemas.microsoft.com/office/powerpoint/2010/main" val="6039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34</a:t>
            </a:fld>
            <a:endParaRPr lang="en-US" dirty="0"/>
          </a:p>
        </p:txBody>
      </p:sp>
    </p:spTree>
    <p:extLst>
      <p:ext uri="{BB962C8B-B14F-4D97-AF65-F5344CB8AC3E}">
        <p14:creationId xmlns:p14="http://schemas.microsoft.com/office/powerpoint/2010/main" val="4094081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909" y="433250"/>
            <a:ext cx="1440181" cy="144018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12069"/>
                </a:solidFill>
                <a:latin typeface="Franklin Gothic Medium"/>
                <a:cs typeface="Franklin Gothic Medium"/>
              </a:defRPr>
            </a:lvl1pPr>
          </a:lstStyle>
          <a:p>
            <a:endParaRPr/>
          </a:p>
        </p:txBody>
      </p:sp>
      <p:sp>
        <p:nvSpPr>
          <p:cNvPr id="3" name="Holder 3"/>
          <p:cNvSpPr>
            <a:spLocks noGrp="1"/>
          </p:cNvSpPr>
          <p:nvPr>
            <p:ph type="body" idx="1"/>
          </p:nvPr>
        </p:nvSpPr>
        <p:spPr>
          <a:xfrm>
            <a:off x="443780" y="1498600"/>
            <a:ext cx="8261779" cy="3860800"/>
          </a:xfrm>
        </p:spPr>
        <p:txBody>
          <a:bodyPr lIns="0" tIns="0" rIns="0" bIns="0"/>
          <a:lstStyle>
            <a:lvl1pPr>
              <a:defRPr sz="2800" b="0" i="0">
                <a:solidFill>
                  <a:schemeClr val="tx1"/>
                </a:solidFill>
                <a:latin typeface="Franklin Gothic Medium"/>
                <a:cs typeface="Franklin Gothic Medium"/>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dirty="0"/>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dirty="0"/>
          </a:p>
        </p:txBody>
      </p:sp>
      <p:sp>
        <p:nvSpPr>
          <p:cNvPr id="2" name="Holder 2"/>
          <p:cNvSpPr>
            <a:spLocks noGrp="1"/>
          </p:cNvSpPr>
          <p:nvPr>
            <p:ph type="title"/>
          </p:nvPr>
        </p:nvSpPr>
        <p:spPr>
          <a:xfrm>
            <a:off x="1030628" y="325278"/>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630" y="304800"/>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dirty="0"/>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dirty="0"/>
          </a:p>
        </p:txBody>
      </p:sp>
      <p:sp>
        <p:nvSpPr>
          <p:cNvPr id="2" name="Holder 2"/>
          <p:cNvSpPr>
            <a:spLocks noGrp="1"/>
          </p:cNvSpPr>
          <p:nvPr>
            <p:ph type="title"/>
          </p:nvPr>
        </p:nvSpPr>
        <p:spPr>
          <a:xfrm>
            <a:off x="1030629" y="151319"/>
            <a:ext cx="7082739"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18" y="1580451"/>
            <a:ext cx="8446363"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2"/>
            <a:ext cx="230504" cy="198754"/>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solidFill>
            <a:schemeClr val="accent1"/>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cumentcloud.adobe.com/link/review?uri=urn:aaid:scds:US:b50b36b2-bf77-31b4-87e4-d28153d39b7d"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5.xml"/><Relationship Id="rId1" Type="http://schemas.openxmlformats.org/officeDocument/2006/relationships/video" Target="https://www.youtube.com/embed/bcB4Cul9Uso?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s://helpdeskexternal.azed.gov/"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DD0D-1C8F-4D9F-B370-AA86D6B05611}"/>
              </a:ext>
            </a:extLst>
          </p:cNvPr>
          <p:cNvSpPr>
            <a:spLocks noGrp="1"/>
          </p:cNvSpPr>
          <p:nvPr>
            <p:ph type="ctrTitle"/>
          </p:nvPr>
        </p:nvSpPr>
        <p:spPr>
          <a:xfrm>
            <a:off x="685800" y="2895600"/>
            <a:ext cx="7772400" cy="1477328"/>
          </a:xfrm>
        </p:spPr>
        <p:txBody>
          <a:bodyPr/>
          <a:lstStyle/>
          <a:p>
            <a:pPr algn="ctr"/>
            <a:r>
              <a:rPr lang="en-US" dirty="0"/>
              <a:t>Perkins 2023</a:t>
            </a:r>
            <a:br>
              <a:rPr lang="en-US" dirty="0"/>
            </a:br>
            <a:r>
              <a:rPr lang="en-US" dirty="0"/>
              <a:t>Grant Application &amp; CLNA Training</a:t>
            </a:r>
            <a:br>
              <a:rPr lang="en-US"/>
            </a:br>
            <a:r>
              <a:rPr lang="en-US"/>
              <a:t>Postsecondary </a:t>
            </a:r>
            <a:r>
              <a:rPr lang="en-US" dirty="0"/>
              <a:t>LEAs</a:t>
            </a:r>
          </a:p>
        </p:txBody>
      </p:sp>
      <p:sp>
        <p:nvSpPr>
          <p:cNvPr id="3" name="Subtitle 2">
            <a:extLst>
              <a:ext uri="{FF2B5EF4-FFF2-40B4-BE49-F238E27FC236}">
                <a16:creationId xmlns:a16="http://schemas.microsoft.com/office/drawing/2014/main" id="{D1E10C01-6E38-4C08-9A0D-E5AA203309D8}"/>
              </a:ext>
            </a:extLst>
          </p:cNvPr>
          <p:cNvSpPr>
            <a:spLocks noGrp="1"/>
          </p:cNvSpPr>
          <p:nvPr>
            <p:ph type="subTitle" idx="4"/>
          </p:nvPr>
        </p:nvSpPr>
        <p:spPr>
          <a:xfrm>
            <a:off x="1371600" y="5207913"/>
            <a:ext cx="6400800" cy="430887"/>
          </a:xfrm>
        </p:spPr>
        <p:txBody>
          <a:bodyPr/>
          <a:lstStyle/>
          <a:p>
            <a:pPr algn="ctr"/>
            <a:r>
              <a:rPr lang="en-US" dirty="0"/>
              <a:t>March 8, 2022</a:t>
            </a:r>
          </a:p>
        </p:txBody>
      </p:sp>
    </p:spTree>
    <p:extLst>
      <p:ext uri="{BB962C8B-B14F-4D97-AF65-F5344CB8AC3E}">
        <p14:creationId xmlns:p14="http://schemas.microsoft.com/office/powerpoint/2010/main" val="10465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5" name="Rectangle 4">
            <a:extLst>
              <a:ext uri="{FF2B5EF4-FFF2-40B4-BE49-F238E27FC236}">
                <a16:creationId xmlns:a16="http://schemas.microsoft.com/office/drawing/2014/main" id="{D4248B85-0C07-4D4D-9607-D950A1A84988}"/>
              </a:ext>
            </a:extLst>
          </p:cNvPr>
          <p:cNvSpPr/>
          <p:nvPr/>
        </p:nvSpPr>
        <p:spPr>
          <a:xfrm>
            <a:off x="3342526" y="3200400"/>
            <a:ext cx="2448674" cy="580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58C14F9-7411-4195-8F81-6B0F55093ECD}"/>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Tree>
    <p:extLst>
      <p:ext uri="{BB962C8B-B14F-4D97-AF65-F5344CB8AC3E}">
        <p14:creationId xmlns:p14="http://schemas.microsoft.com/office/powerpoint/2010/main" val="125485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Assurances</a:t>
            </a:r>
          </a:p>
        </p:txBody>
      </p:sp>
      <p:sp>
        <p:nvSpPr>
          <p:cNvPr id="3" name="Text Placeholder 2">
            <a:extLst>
              <a:ext uri="{FF2B5EF4-FFF2-40B4-BE49-F238E27FC236}">
                <a16:creationId xmlns:a16="http://schemas.microsoft.com/office/drawing/2014/main" id="{F12EF72E-F118-4F8B-9C4E-7A015AFBBDF6}"/>
              </a:ext>
            </a:extLst>
          </p:cNvPr>
          <p:cNvSpPr>
            <a:spLocks noGrp="1"/>
          </p:cNvSpPr>
          <p:nvPr>
            <p:ph type="body" idx="1"/>
          </p:nvPr>
        </p:nvSpPr>
        <p:spPr>
          <a:xfrm>
            <a:off x="443780" y="1498600"/>
            <a:ext cx="8261779" cy="1292662"/>
          </a:xfrm>
        </p:spPr>
        <p:txBody>
          <a:bodyPr/>
          <a:lstStyle/>
          <a:p>
            <a:pPr marL="457200" indent="-457200">
              <a:buFont typeface="Arial" panose="020B0604020202020204" pitchFamily="34" charset="0"/>
              <a:buChar char="•"/>
            </a:pPr>
            <a:r>
              <a:rPr lang="en-US" dirty="0"/>
              <a:t>Answer ‘yes’ or ‘no’ as applicable to all questions</a:t>
            </a:r>
          </a:p>
          <a:p>
            <a:pPr marL="457200" indent="-457200">
              <a:buFont typeface="Arial" panose="020B0604020202020204" pitchFamily="34" charset="0"/>
              <a:buChar char="•"/>
            </a:pPr>
            <a:r>
              <a:rPr lang="en-US" dirty="0"/>
              <a:t>Fill in boxes with dates/names where requested</a:t>
            </a:r>
          </a:p>
          <a:p>
            <a:pPr marL="457200" indent="-4572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8087873-8B7E-405A-A3DA-7E2700D9E54E}"/>
              </a:ext>
            </a:extLst>
          </p:cNvPr>
          <p:cNvPicPr>
            <a:picLocks noChangeAspect="1"/>
          </p:cNvPicPr>
          <p:nvPr/>
        </p:nvPicPr>
        <p:blipFill>
          <a:blip r:embed="rId2"/>
          <a:stretch>
            <a:fillRect/>
          </a:stretch>
        </p:blipFill>
        <p:spPr>
          <a:xfrm>
            <a:off x="2074634" y="3462337"/>
            <a:ext cx="5011966" cy="2024063"/>
          </a:xfrm>
          <a:prstGeom prst="rect">
            <a:avLst/>
          </a:prstGeom>
        </p:spPr>
      </p:pic>
    </p:spTree>
    <p:extLst>
      <p:ext uri="{BB962C8B-B14F-4D97-AF65-F5344CB8AC3E}">
        <p14:creationId xmlns:p14="http://schemas.microsoft.com/office/powerpoint/2010/main" val="302687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Assurances</a:t>
            </a:r>
          </a:p>
        </p:txBody>
      </p:sp>
      <p:pic>
        <p:nvPicPr>
          <p:cNvPr id="6" name="Picture 5">
            <a:extLst>
              <a:ext uri="{FF2B5EF4-FFF2-40B4-BE49-F238E27FC236}">
                <a16:creationId xmlns:a16="http://schemas.microsoft.com/office/drawing/2014/main" id="{777FF939-5ECF-456C-8FDC-67F037300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7" y="1600200"/>
            <a:ext cx="9144000" cy="4433455"/>
          </a:xfrm>
          <a:prstGeom prst="rect">
            <a:avLst/>
          </a:prstGeom>
        </p:spPr>
      </p:pic>
      <p:sp>
        <p:nvSpPr>
          <p:cNvPr id="9" name="Oval 8">
            <a:extLst>
              <a:ext uri="{FF2B5EF4-FFF2-40B4-BE49-F238E27FC236}">
                <a16:creationId xmlns:a16="http://schemas.microsoft.com/office/drawing/2014/main" id="{E627ADAD-F37A-4110-BF30-A93BAC130DBB}"/>
              </a:ext>
            </a:extLst>
          </p:cNvPr>
          <p:cNvSpPr/>
          <p:nvPr/>
        </p:nvSpPr>
        <p:spPr>
          <a:xfrm>
            <a:off x="1143000" y="1828800"/>
            <a:ext cx="18288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11476D-B4D9-417D-AEDA-549A85373A0A}"/>
              </a:ext>
            </a:extLst>
          </p:cNvPr>
          <p:cNvSpPr/>
          <p:nvPr/>
        </p:nvSpPr>
        <p:spPr>
          <a:xfrm>
            <a:off x="-152400" y="3657600"/>
            <a:ext cx="9330647"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63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Assurances</a:t>
            </a:r>
          </a:p>
        </p:txBody>
      </p:sp>
      <p:pic>
        <p:nvPicPr>
          <p:cNvPr id="8" name="Picture 7">
            <a:extLst>
              <a:ext uri="{FF2B5EF4-FFF2-40B4-BE49-F238E27FC236}">
                <a16:creationId xmlns:a16="http://schemas.microsoft.com/office/drawing/2014/main" id="{63D24F6E-B397-4BD8-9A05-79D73915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3048000"/>
          </a:xfrm>
          <a:prstGeom prst="rect">
            <a:avLst/>
          </a:prstGeom>
        </p:spPr>
      </p:pic>
    </p:spTree>
    <p:extLst>
      <p:ext uri="{BB962C8B-B14F-4D97-AF65-F5344CB8AC3E}">
        <p14:creationId xmlns:p14="http://schemas.microsoft.com/office/powerpoint/2010/main" val="268953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Assurances</a:t>
            </a:r>
          </a:p>
        </p:txBody>
      </p:sp>
      <p:pic>
        <p:nvPicPr>
          <p:cNvPr id="8" name="Picture 7" descr="A picture containing Word&#10;&#10;Description automatically generated">
            <a:extLst>
              <a:ext uri="{FF2B5EF4-FFF2-40B4-BE49-F238E27FC236}">
                <a16:creationId xmlns:a16="http://schemas.microsoft.com/office/drawing/2014/main" id="{BBBBB6C0-81D1-4375-BC27-BC06F892A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0124"/>
            <a:ext cx="9144000" cy="2657752"/>
          </a:xfrm>
          <a:prstGeom prst="rect">
            <a:avLst/>
          </a:prstGeom>
        </p:spPr>
      </p:pic>
      <p:sp>
        <p:nvSpPr>
          <p:cNvPr id="9" name="Oval 8">
            <a:extLst>
              <a:ext uri="{FF2B5EF4-FFF2-40B4-BE49-F238E27FC236}">
                <a16:creationId xmlns:a16="http://schemas.microsoft.com/office/drawing/2014/main" id="{08BE21C9-9F0A-437D-AF68-145004F705C4}"/>
              </a:ext>
            </a:extLst>
          </p:cNvPr>
          <p:cNvSpPr/>
          <p:nvPr/>
        </p:nvSpPr>
        <p:spPr>
          <a:xfrm>
            <a:off x="-152400" y="3581400"/>
            <a:ext cx="9330647"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01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Fiscal Assurances</a:t>
            </a:r>
          </a:p>
        </p:txBody>
      </p:sp>
      <p:pic>
        <p:nvPicPr>
          <p:cNvPr id="8" name="Picture 7" descr="Graphical user interface, text, application, email&#10;&#10;Description automatically generated">
            <a:extLst>
              <a:ext uri="{FF2B5EF4-FFF2-40B4-BE49-F238E27FC236}">
                <a16:creationId xmlns:a16="http://schemas.microsoft.com/office/drawing/2014/main" id="{4ED282EC-8B2F-4DB6-A739-C620EBF09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438"/>
            <a:ext cx="9144000" cy="4757124"/>
          </a:xfrm>
          <a:prstGeom prst="rect">
            <a:avLst/>
          </a:prstGeom>
        </p:spPr>
      </p:pic>
      <p:sp>
        <p:nvSpPr>
          <p:cNvPr id="10" name="Oval 9">
            <a:extLst>
              <a:ext uri="{FF2B5EF4-FFF2-40B4-BE49-F238E27FC236}">
                <a16:creationId xmlns:a16="http://schemas.microsoft.com/office/drawing/2014/main" id="{4B06F5E2-7966-4A89-925C-5B28E9156B14}"/>
              </a:ext>
            </a:extLst>
          </p:cNvPr>
          <p:cNvSpPr/>
          <p:nvPr/>
        </p:nvSpPr>
        <p:spPr>
          <a:xfrm>
            <a:off x="-152400" y="2590800"/>
            <a:ext cx="9330647"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F9C92D50-6BA7-43B6-B68E-72BCB9E79A0E}"/>
              </a:ext>
            </a:extLst>
          </p:cNvPr>
          <p:cNvSpPr/>
          <p:nvPr/>
        </p:nvSpPr>
        <p:spPr>
          <a:xfrm>
            <a:off x="3505200" y="4419600"/>
            <a:ext cx="1676400" cy="5334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0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Fiscal Assurances</a:t>
            </a:r>
          </a:p>
        </p:txBody>
      </p:sp>
      <p:pic>
        <p:nvPicPr>
          <p:cNvPr id="4" name="Picture 3">
            <a:extLst>
              <a:ext uri="{FF2B5EF4-FFF2-40B4-BE49-F238E27FC236}">
                <a16:creationId xmlns:a16="http://schemas.microsoft.com/office/drawing/2014/main" id="{4A1FD518-EBC7-48C6-B20A-FA6D492C8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200"/>
            <a:ext cx="9144000" cy="4165600"/>
          </a:xfrm>
          <a:prstGeom prst="rect">
            <a:avLst/>
          </a:prstGeom>
        </p:spPr>
      </p:pic>
      <p:sp>
        <p:nvSpPr>
          <p:cNvPr id="10" name="Oval 9">
            <a:extLst>
              <a:ext uri="{FF2B5EF4-FFF2-40B4-BE49-F238E27FC236}">
                <a16:creationId xmlns:a16="http://schemas.microsoft.com/office/drawing/2014/main" id="{4B06F5E2-7966-4A89-925C-5B28E9156B14}"/>
              </a:ext>
            </a:extLst>
          </p:cNvPr>
          <p:cNvSpPr/>
          <p:nvPr/>
        </p:nvSpPr>
        <p:spPr>
          <a:xfrm>
            <a:off x="-152400" y="1143000"/>
            <a:ext cx="9330647"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F9C92D50-6BA7-43B6-B68E-72BCB9E79A0E}"/>
              </a:ext>
            </a:extLst>
          </p:cNvPr>
          <p:cNvSpPr/>
          <p:nvPr/>
        </p:nvSpPr>
        <p:spPr>
          <a:xfrm>
            <a:off x="2438400" y="2590800"/>
            <a:ext cx="1676400" cy="5334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1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1462-8B9C-46A8-957B-ABF75E5ED02A}"/>
              </a:ext>
            </a:extLst>
          </p:cNvPr>
          <p:cNvSpPr>
            <a:spLocks noGrp="1"/>
          </p:cNvSpPr>
          <p:nvPr>
            <p:ph type="title"/>
          </p:nvPr>
        </p:nvSpPr>
        <p:spPr/>
        <p:txBody>
          <a:bodyPr/>
          <a:lstStyle/>
          <a:p>
            <a:pPr algn="ctr"/>
            <a:r>
              <a:rPr lang="en-US" dirty="0"/>
              <a:t>Policy Assurances</a:t>
            </a:r>
          </a:p>
        </p:txBody>
      </p:sp>
      <p:sp>
        <p:nvSpPr>
          <p:cNvPr id="11" name="Arrow: Left 10">
            <a:extLst>
              <a:ext uri="{FF2B5EF4-FFF2-40B4-BE49-F238E27FC236}">
                <a16:creationId xmlns:a16="http://schemas.microsoft.com/office/drawing/2014/main" id="{F9C92D50-6BA7-43B6-B68E-72BCB9E79A0E}"/>
              </a:ext>
            </a:extLst>
          </p:cNvPr>
          <p:cNvSpPr/>
          <p:nvPr/>
        </p:nvSpPr>
        <p:spPr>
          <a:xfrm>
            <a:off x="2438400" y="2590800"/>
            <a:ext cx="1676400" cy="5334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7150D28B-7474-4578-8856-71557345D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028047"/>
          </a:xfrm>
          <a:prstGeom prst="rect">
            <a:avLst/>
          </a:prstGeom>
        </p:spPr>
      </p:pic>
      <p:sp>
        <p:nvSpPr>
          <p:cNvPr id="8" name="Text Placeholder 2">
            <a:extLst>
              <a:ext uri="{FF2B5EF4-FFF2-40B4-BE49-F238E27FC236}">
                <a16:creationId xmlns:a16="http://schemas.microsoft.com/office/drawing/2014/main" id="{8D3FCAD5-7507-4148-AD48-4F131485F29A}"/>
              </a:ext>
            </a:extLst>
          </p:cNvPr>
          <p:cNvSpPr>
            <a:spLocks noGrp="1"/>
          </p:cNvSpPr>
          <p:nvPr>
            <p:ph type="body" idx="1"/>
          </p:nvPr>
        </p:nvSpPr>
        <p:spPr>
          <a:xfrm>
            <a:off x="443780" y="1498600"/>
            <a:ext cx="8261779" cy="861774"/>
          </a:xfrm>
        </p:spPr>
        <p:txBody>
          <a:bodyPr/>
          <a:lstStyle/>
          <a:p>
            <a:pPr marL="457200" indent="-457200">
              <a:buFont typeface="Arial" panose="020B0604020202020204" pitchFamily="34" charset="0"/>
              <a:buChar char="•"/>
            </a:pPr>
            <a:r>
              <a:rPr lang="en-US" dirty="0"/>
              <a:t>Policy &amp; procedures review – Perkins notebook</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0711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4" name="Rectangle 3">
            <a:extLst>
              <a:ext uri="{FF2B5EF4-FFF2-40B4-BE49-F238E27FC236}">
                <a16:creationId xmlns:a16="http://schemas.microsoft.com/office/drawing/2014/main" id="{7FF66957-1814-47D6-AAC9-DE6AC98C21B6}"/>
              </a:ext>
            </a:extLst>
          </p:cNvPr>
          <p:cNvSpPr/>
          <p:nvPr/>
        </p:nvSpPr>
        <p:spPr>
          <a:xfrm>
            <a:off x="3342526" y="4575852"/>
            <a:ext cx="2448674" cy="148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68E575E-6107-4303-B637-ADE7257F87D4}"/>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Tree>
    <p:extLst>
      <p:ext uri="{BB962C8B-B14F-4D97-AF65-F5344CB8AC3E}">
        <p14:creationId xmlns:p14="http://schemas.microsoft.com/office/powerpoint/2010/main" val="32252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5234-600F-47A6-BB3B-C7ADC68323DF}"/>
              </a:ext>
            </a:extLst>
          </p:cNvPr>
          <p:cNvSpPr>
            <a:spLocks noGrp="1"/>
          </p:cNvSpPr>
          <p:nvPr>
            <p:ph type="title"/>
          </p:nvPr>
        </p:nvSpPr>
        <p:spPr/>
        <p:txBody>
          <a:bodyPr/>
          <a:lstStyle/>
          <a:p>
            <a:pPr algn="ctr"/>
            <a:r>
              <a:rPr lang="en-US" dirty="0"/>
              <a:t>Postsecondary Occupational Programs</a:t>
            </a:r>
          </a:p>
        </p:txBody>
      </p:sp>
      <p:sp>
        <p:nvSpPr>
          <p:cNvPr id="3" name="Text Placeholder 2">
            <a:extLst>
              <a:ext uri="{FF2B5EF4-FFF2-40B4-BE49-F238E27FC236}">
                <a16:creationId xmlns:a16="http://schemas.microsoft.com/office/drawing/2014/main" id="{7A51AF6B-F652-4F2B-ACB5-2544AAD9FAEC}"/>
              </a:ext>
            </a:extLst>
          </p:cNvPr>
          <p:cNvSpPr>
            <a:spLocks noGrp="1"/>
          </p:cNvSpPr>
          <p:nvPr>
            <p:ph type="body" idx="1"/>
          </p:nvPr>
        </p:nvSpPr>
        <p:spPr>
          <a:xfrm>
            <a:off x="443780" y="1498600"/>
            <a:ext cx="8261779" cy="861774"/>
          </a:xfrm>
        </p:spPr>
        <p:txBody>
          <a:bodyPr/>
          <a:lstStyle/>
          <a:p>
            <a:pPr marL="457200" indent="-457200">
              <a:buFont typeface="Arial" panose="020B0604020202020204" pitchFamily="34" charset="0"/>
              <a:buChar char="•"/>
            </a:pPr>
            <a:r>
              <a:rPr lang="en-US" dirty="0"/>
              <a:t>Please be sure to use program names as approved by Department of Education</a:t>
            </a:r>
          </a:p>
        </p:txBody>
      </p:sp>
      <p:pic>
        <p:nvPicPr>
          <p:cNvPr id="7" name="Picture 6">
            <a:extLst>
              <a:ext uri="{FF2B5EF4-FFF2-40B4-BE49-F238E27FC236}">
                <a16:creationId xmlns:a16="http://schemas.microsoft.com/office/drawing/2014/main" id="{1991F9D3-6AF3-4BFB-97E2-21DC3BC13122}"/>
              </a:ext>
            </a:extLst>
          </p:cNvPr>
          <p:cNvPicPr>
            <a:picLocks noChangeAspect="1"/>
          </p:cNvPicPr>
          <p:nvPr/>
        </p:nvPicPr>
        <p:blipFill>
          <a:blip r:embed="rId3"/>
          <a:stretch>
            <a:fillRect/>
          </a:stretch>
        </p:blipFill>
        <p:spPr>
          <a:xfrm>
            <a:off x="0" y="2583167"/>
            <a:ext cx="9144000" cy="3741433"/>
          </a:xfrm>
          <a:prstGeom prst="rect">
            <a:avLst/>
          </a:prstGeom>
        </p:spPr>
      </p:pic>
    </p:spTree>
    <p:extLst>
      <p:ext uri="{BB962C8B-B14F-4D97-AF65-F5344CB8AC3E}">
        <p14:creationId xmlns:p14="http://schemas.microsoft.com/office/powerpoint/2010/main" val="221412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8896D-EEEC-47B8-837C-BE4C4B5ED508}"/>
              </a:ext>
            </a:extLst>
          </p:cNvPr>
          <p:cNvPicPr>
            <a:picLocks noChangeAspect="1"/>
          </p:cNvPicPr>
          <p:nvPr/>
        </p:nvPicPr>
        <p:blipFill>
          <a:blip r:embed="rId2"/>
          <a:stretch>
            <a:fillRect/>
          </a:stretch>
        </p:blipFill>
        <p:spPr>
          <a:xfrm>
            <a:off x="0" y="76201"/>
            <a:ext cx="9144000" cy="6267450"/>
          </a:xfrm>
          <a:prstGeom prst="rect">
            <a:avLst/>
          </a:prstGeom>
        </p:spPr>
      </p:pic>
    </p:spTree>
    <p:extLst>
      <p:ext uri="{BB962C8B-B14F-4D97-AF65-F5344CB8AC3E}">
        <p14:creationId xmlns:p14="http://schemas.microsoft.com/office/powerpoint/2010/main" val="301912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46C8BD-6AC8-4AD0-ABF5-7049D8273F03}"/>
              </a:ext>
            </a:extLst>
          </p:cNvPr>
          <p:cNvSpPr/>
          <p:nvPr/>
        </p:nvSpPr>
        <p:spPr>
          <a:xfrm>
            <a:off x="0" y="1600200"/>
            <a:ext cx="9144000" cy="3416320"/>
          </a:xfrm>
          <a:prstGeom prst="rect">
            <a:avLst/>
          </a:prstGeom>
        </p:spPr>
        <p:txBody>
          <a:bodyPr wrap="square">
            <a:spAutoFit/>
          </a:bodyPr>
          <a:lstStyle/>
          <a:p>
            <a:r>
              <a:rPr lang="en-US" dirty="0"/>
              <a:t>:                           </a:t>
            </a:r>
            <a:r>
              <a:rPr lang="en-US" b="1" dirty="0"/>
              <a:t> Alignment to Labor Market Needs</a:t>
            </a:r>
          </a:p>
          <a:p>
            <a:r>
              <a:rPr lang="en-US" dirty="0"/>
              <a:t>How well are our programs aligned with state, regional, and local workforce and career needs?  </a:t>
            </a:r>
          </a:p>
          <a:p>
            <a:endParaRPr lang="en-US" dirty="0"/>
          </a:p>
          <a:p>
            <a:r>
              <a:rPr lang="en-US" dirty="0"/>
              <a:t>What programming changes might we consider for closer alignment?</a:t>
            </a:r>
          </a:p>
          <a:p>
            <a:pPr algn="ctr"/>
            <a:endParaRPr lang="en-US" dirty="0"/>
          </a:p>
          <a:p>
            <a:r>
              <a:rPr lang="en-US" dirty="0"/>
              <a:t>Perkins V emphasizes alignment between local and regional workforce needs and the CTE programs to meet those needs. Postsecondary institutions are expected to make programmatic decisions grounded in an analysis of local and regional needs.</a:t>
            </a:r>
          </a:p>
          <a:p>
            <a:endParaRPr lang="en-US" dirty="0"/>
          </a:p>
          <a:p>
            <a:r>
              <a:rPr lang="en-US" dirty="0"/>
              <a:t> Through analysis and regional consultation, applicants can determine whether programs should be expanded, added, or phased out. </a:t>
            </a:r>
          </a:p>
        </p:txBody>
      </p:sp>
      <p:sp>
        <p:nvSpPr>
          <p:cNvPr id="2" name="Rectangle 1">
            <a:extLst>
              <a:ext uri="{FF2B5EF4-FFF2-40B4-BE49-F238E27FC236}">
                <a16:creationId xmlns:a16="http://schemas.microsoft.com/office/drawing/2014/main" id="{21C8FA79-CB17-4DFC-AEB7-B3E82432C879}"/>
              </a:ext>
            </a:extLst>
          </p:cNvPr>
          <p:cNvSpPr/>
          <p:nvPr/>
        </p:nvSpPr>
        <p:spPr>
          <a:xfrm>
            <a:off x="762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140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4" name="Rectangle 3">
            <a:extLst>
              <a:ext uri="{FF2B5EF4-FFF2-40B4-BE49-F238E27FC236}">
                <a16:creationId xmlns:a16="http://schemas.microsoft.com/office/drawing/2014/main" id="{7FF66957-1814-47D6-AAC9-DE6AC98C21B6}"/>
              </a:ext>
            </a:extLst>
          </p:cNvPr>
          <p:cNvSpPr/>
          <p:nvPr/>
        </p:nvSpPr>
        <p:spPr>
          <a:xfrm>
            <a:off x="3342526" y="3976099"/>
            <a:ext cx="2448674" cy="2149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A559C7-E796-4E06-9D9F-B13353C4CF21}"/>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Tree>
    <p:extLst>
      <p:ext uri="{BB962C8B-B14F-4D97-AF65-F5344CB8AC3E}">
        <p14:creationId xmlns:p14="http://schemas.microsoft.com/office/powerpoint/2010/main" val="12372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B047-F01A-484B-9A0D-CA7C6176C9AC}"/>
              </a:ext>
            </a:extLst>
          </p:cNvPr>
          <p:cNvSpPr>
            <a:spLocks noGrp="1"/>
          </p:cNvSpPr>
          <p:nvPr>
            <p:ph type="title"/>
          </p:nvPr>
        </p:nvSpPr>
        <p:spPr/>
        <p:txBody>
          <a:bodyPr/>
          <a:lstStyle/>
          <a:p>
            <a:pPr algn="ctr"/>
            <a:r>
              <a:rPr lang="en-US" dirty="0"/>
              <a:t>Budget</a:t>
            </a:r>
          </a:p>
        </p:txBody>
      </p:sp>
      <p:sp>
        <p:nvSpPr>
          <p:cNvPr id="3" name="Text Placeholder 2">
            <a:extLst>
              <a:ext uri="{FF2B5EF4-FFF2-40B4-BE49-F238E27FC236}">
                <a16:creationId xmlns:a16="http://schemas.microsoft.com/office/drawing/2014/main" id="{F9807EB7-9F61-409C-90B4-F8FA95CF821B}"/>
              </a:ext>
            </a:extLst>
          </p:cNvPr>
          <p:cNvSpPr>
            <a:spLocks noGrp="1"/>
          </p:cNvSpPr>
          <p:nvPr>
            <p:ph sz="half" idx="2"/>
          </p:nvPr>
        </p:nvSpPr>
        <p:spPr>
          <a:xfrm>
            <a:off x="457199" y="1577340"/>
            <a:ext cx="4114797" cy="4739759"/>
          </a:xfrm>
        </p:spPr>
        <p:txBody>
          <a:bodyPr/>
          <a:lstStyle/>
          <a:p>
            <a:pPr marL="457200" indent="-457200">
              <a:buFont typeface="Arial" panose="020B0604020202020204" pitchFamily="34" charset="0"/>
              <a:buChar char="•"/>
            </a:pPr>
            <a:r>
              <a:rPr lang="en-US" dirty="0"/>
              <a:t>Dictated by CLNA/MO’s</a:t>
            </a:r>
          </a:p>
          <a:p>
            <a:pPr marL="457200" indent="-457200">
              <a:buFont typeface="Arial" panose="020B0604020202020204" pitchFamily="34" charset="0"/>
              <a:buChar char="•"/>
            </a:pPr>
            <a:r>
              <a:rPr lang="en-US" dirty="0"/>
              <a:t>Perkins Allowable Chart document</a:t>
            </a:r>
          </a:p>
          <a:p>
            <a:pPr marL="457200" indent="-457200">
              <a:buFont typeface="Arial" panose="020B0604020202020204" pitchFamily="34" charset="0"/>
              <a:buChar char="•"/>
            </a:pPr>
            <a:r>
              <a:rPr lang="en-US" dirty="0"/>
              <a:t>If listing salaries under 4150 (and not for grant administration), indicate “non-admin” in the narrative to avoid going toward 5% cap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solidFill>
                <a:schemeClr val="accent1">
                  <a:lumMod val="60000"/>
                  <a:lumOff val="40000"/>
                </a:schemeClr>
              </a:solidFill>
            </a:endParaRPr>
          </a:p>
        </p:txBody>
      </p:sp>
      <p:pic>
        <p:nvPicPr>
          <p:cNvPr id="8" name="Picture 7">
            <a:extLst>
              <a:ext uri="{FF2B5EF4-FFF2-40B4-BE49-F238E27FC236}">
                <a16:creationId xmlns:a16="http://schemas.microsoft.com/office/drawing/2014/main" id="{9412ED5D-F2C3-4849-84DA-5B1E7E3FC73D}"/>
              </a:ext>
            </a:extLst>
          </p:cNvPr>
          <p:cNvPicPr>
            <a:picLocks noChangeAspect="1"/>
          </p:cNvPicPr>
          <p:nvPr/>
        </p:nvPicPr>
        <p:blipFill>
          <a:blip r:embed="rId3"/>
          <a:stretch>
            <a:fillRect/>
          </a:stretch>
        </p:blipFill>
        <p:spPr>
          <a:xfrm>
            <a:off x="4731510" y="1577340"/>
            <a:ext cx="4260090" cy="4366260"/>
          </a:xfrm>
          <a:prstGeom prst="rect">
            <a:avLst/>
          </a:prstGeom>
        </p:spPr>
      </p:pic>
    </p:spTree>
    <p:extLst>
      <p:ext uri="{BB962C8B-B14F-4D97-AF65-F5344CB8AC3E}">
        <p14:creationId xmlns:p14="http://schemas.microsoft.com/office/powerpoint/2010/main" val="2987145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2C8D4-962E-49C0-B69C-963CEDE54EB4}"/>
              </a:ext>
            </a:extLst>
          </p:cNvPr>
          <p:cNvPicPr>
            <a:picLocks noChangeAspect="1"/>
          </p:cNvPicPr>
          <p:nvPr/>
        </p:nvPicPr>
        <p:blipFill>
          <a:blip r:embed="rId2"/>
          <a:stretch>
            <a:fillRect/>
          </a:stretch>
        </p:blipFill>
        <p:spPr>
          <a:xfrm>
            <a:off x="0" y="4876800"/>
            <a:ext cx="9144000" cy="1306286"/>
          </a:xfrm>
          <a:prstGeom prst="rect">
            <a:avLst/>
          </a:prstGeom>
        </p:spPr>
      </p:pic>
      <p:pic>
        <p:nvPicPr>
          <p:cNvPr id="8" name="Picture 7">
            <a:extLst>
              <a:ext uri="{FF2B5EF4-FFF2-40B4-BE49-F238E27FC236}">
                <a16:creationId xmlns:a16="http://schemas.microsoft.com/office/drawing/2014/main" id="{26AA2E47-CEEE-4DBA-9647-79D29CC42E0B}"/>
              </a:ext>
            </a:extLst>
          </p:cNvPr>
          <p:cNvPicPr>
            <a:picLocks noChangeAspect="1"/>
          </p:cNvPicPr>
          <p:nvPr/>
        </p:nvPicPr>
        <p:blipFill>
          <a:blip r:embed="rId3"/>
          <a:stretch>
            <a:fillRect/>
          </a:stretch>
        </p:blipFill>
        <p:spPr>
          <a:xfrm>
            <a:off x="0" y="1633654"/>
            <a:ext cx="9144000" cy="2481146"/>
          </a:xfrm>
          <a:prstGeom prst="rect">
            <a:avLst/>
          </a:prstGeom>
        </p:spPr>
      </p:pic>
    </p:spTree>
    <p:extLst>
      <p:ext uri="{BB962C8B-B14F-4D97-AF65-F5344CB8AC3E}">
        <p14:creationId xmlns:p14="http://schemas.microsoft.com/office/powerpoint/2010/main" val="66948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23D2-85CE-4422-92F3-E5A4CF48D59E}"/>
              </a:ext>
            </a:extLst>
          </p:cNvPr>
          <p:cNvSpPr>
            <a:spLocks noGrp="1"/>
          </p:cNvSpPr>
          <p:nvPr>
            <p:ph type="title"/>
          </p:nvPr>
        </p:nvSpPr>
        <p:spPr/>
        <p:txBody>
          <a:bodyPr/>
          <a:lstStyle/>
          <a:p>
            <a:pPr algn="ctr"/>
            <a:r>
              <a:rPr lang="en-US" dirty="0"/>
              <a:t>From Perkins Checklist</a:t>
            </a:r>
          </a:p>
        </p:txBody>
      </p:sp>
      <p:grpSp>
        <p:nvGrpSpPr>
          <p:cNvPr id="3" name="Group 2">
            <a:extLst>
              <a:ext uri="{FF2B5EF4-FFF2-40B4-BE49-F238E27FC236}">
                <a16:creationId xmlns:a16="http://schemas.microsoft.com/office/drawing/2014/main" id="{9162A8D3-F20D-4DC6-8020-8183EC99325A}"/>
              </a:ext>
            </a:extLst>
          </p:cNvPr>
          <p:cNvGrpSpPr/>
          <p:nvPr/>
        </p:nvGrpSpPr>
        <p:grpSpPr>
          <a:xfrm>
            <a:off x="0" y="2514600"/>
            <a:ext cx="9144000" cy="2514600"/>
            <a:chOff x="0" y="2514600"/>
            <a:chExt cx="9144000" cy="2514600"/>
          </a:xfrm>
        </p:grpSpPr>
        <p:pic>
          <p:nvPicPr>
            <p:cNvPr id="7" name="Picture 6">
              <a:extLst>
                <a:ext uri="{FF2B5EF4-FFF2-40B4-BE49-F238E27FC236}">
                  <a16:creationId xmlns:a16="http://schemas.microsoft.com/office/drawing/2014/main" id="{BD1AEA65-6400-4E76-BE38-65F7811104AF}"/>
                </a:ext>
              </a:extLst>
            </p:cNvPr>
            <p:cNvPicPr>
              <a:picLocks noChangeAspect="1"/>
            </p:cNvPicPr>
            <p:nvPr/>
          </p:nvPicPr>
          <p:blipFill rotWithShape="1">
            <a:blip r:embed="rId2"/>
            <a:srcRect b="29730"/>
            <a:stretch/>
          </p:blipFill>
          <p:spPr>
            <a:xfrm>
              <a:off x="0" y="2514600"/>
              <a:ext cx="9144000" cy="1981200"/>
            </a:xfrm>
            <a:prstGeom prst="rect">
              <a:avLst/>
            </a:prstGeom>
          </p:spPr>
        </p:pic>
        <p:pic>
          <p:nvPicPr>
            <p:cNvPr id="4" name="Picture 3">
              <a:extLst>
                <a:ext uri="{FF2B5EF4-FFF2-40B4-BE49-F238E27FC236}">
                  <a16:creationId xmlns:a16="http://schemas.microsoft.com/office/drawing/2014/main" id="{0E07C6A0-0BA7-463A-B133-2752EA48E335}"/>
                </a:ext>
              </a:extLst>
            </p:cNvPr>
            <p:cNvPicPr>
              <a:picLocks noChangeAspect="1"/>
            </p:cNvPicPr>
            <p:nvPr/>
          </p:nvPicPr>
          <p:blipFill rotWithShape="1">
            <a:blip r:embed="rId2"/>
            <a:srcRect t="81081"/>
            <a:stretch/>
          </p:blipFill>
          <p:spPr>
            <a:xfrm>
              <a:off x="0" y="4495800"/>
              <a:ext cx="9144000" cy="533400"/>
            </a:xfrm>
            <a:prstGeom prst="rect">
              <a:avLst/>
            </a:prstGeom>
          </p:spPr>
        </p:pic>
      </p:grpSp>
    </p:spTree>
    <p:extLst>
      <p:ext uri="{BB962C8B-B14F-4D97-AF65-F5344CB8AC3E}">
        <p14:creationId xmlns:p14="http://schemas.microsoft.com/office/powerpoint/2010/main" val="132083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3A5B77C-2517-48D5-81F2-1C781F7C8A98}"/>
              </a:ext>
            </a:extLst>
          </p:cNvPr>
          <p:cNvSpPr txBox="1">
            <a:spLocks/>
          </p:cNvSpPr>
          <p:nvPr/>
        </p:nvSpPr>
        <p:spPr>
          <a:xfrm>
            <a:off x="1030628" y="325278"/>
            <a:ext cx="7082739" cy="492443"/>
          </a:xfrm>
          <a:prstGeom prst="rect">
            <a:avLst/>
          </a:prstGeom>
        </p:spPr>
        <p:txBody>
          <a:bodyPr/>
          <a:lstStyle>
            <a:lvl1pPr>
              <a:defRPr>
                <a:solidFill>
                  <a:schemeClr val="accent1"/>
                </a:solidFill>
                <a:latin typeface="+mj-lt"/>
                <a:ea typeface="+mj-ea"/>
                <a:cs typeface="+mj-cs"/>
              </a:defRPr>
            </a:lvl1pPr>
          </a:lstStyle>
          <a:p>
            <a:pPr algn="ctr"/>
            <a:r>
              <a:rPr lang="en-US" sz="3200" kern="0" dirty="0">
                <a:latin typeface="Franklin Gothic Medium" panose="020B0603020102020204" pitchFamily="34" charset="0"/>
              </a:rPr>
              <a:t>Indirect Costs</a:t>
            </a:r>
          </a:p>
        </p:txBody>
      </p:sp>
      <p:sp>
        <p:nvSpPr>
          <p:cNvPr id="9" name="Content Placeholder 8">
            <a:extLst>
              <a:ext uri="{FF2B5EF4-FFF2-40B4-BE49-F238E27FC236}">
                <a16:creationId xmlns:a16="http://schemas.microsoft.com/office/drawing/2014/main" id="{50705332-906C-4F2F-8D1B-396C30451F91}"/>
              </a:ext>
            </a:extLst>
          </p:cNvPr>
          <p:cNvSpPr>
            <a:spLocks noGrp="1"/>
          </p:cNvSpPr>
          <p:nvPr>
            <p:ph sz="half" idx="3"/>
          </p:nvPr>
        </p:nvSpPr>
        <p:spPr>
          <a:xfrm>
            <a:off x="914400" y="4343400"/>
            <a:ext cx="7315200" cy="2154436"/>
          </a:xfrm>
        </p:spPr>
        <p:txBody>
          <a:bodyPr/>
          <a:lstStyle/>
          <a:p>
            <a:pPr marL="457200" indent="-457200">
              <a:buFont typeface="Arial" panose="020B0604020202020204" pitchFamily="34" charset="0"/>
              <a:buChar char="•"/>
            </a:pPr>
            <a:r>
              <a:rPr lang="en-US" dirty="0"/>
              <a:t>Indirect rate is negotiated with Grants Management for ALL grants</a:t>
            </a:r>
          </a:p>
          <a:p>
            <a:pPr marL="457200" indent="-457200">
              <a:buFont typeface="Arial" panose="020B0604020202020204" pitchFamily="34" charset="0"/>
              <a:buChar char="•"/>
            </a:pPr>
            <a:r>
              <a:rPr lang="en-US" dirty="0"/>
              <a:t>Cannot exceed 5% for Perkins (also includes Administrative Costs)</a:t>
            </a:r>
          </a:p>
          <a:p>
            <a:pPr marL="457200" indent="-457200">
              <a:buFont typeface="Arial" panose="020B0604020202020204" pitchFamily="34" charset="0"/>
              <a:buChar char="•"/>
            </a:pPr>
            <a:endParaRPr lang="en-US" dirty="0">
              <a:highlight>
                <a:srgbClr val="FFFF00"/>
              </a:highlight>
            </a:endParaRPr>
          </a:p>
        </p:txBody>
      </p:sp>
      <p:pic>
        <p:nvPicPr>
          <p:cNvPr id="5" name="Picture 4">
            <a:extLst>
              <a:ext uri="{FF2B5EF4-FFF2-40B4-BE49-F238E27FC236}">
                <a16:creationId xmlns:a16="http://schemas.microsoft.com/office/drawing/2014/main" id="{C8968020-7DB4-40E2-BD70-0345E0E10403}"/>
              </a:ext>
            </a:extLst>
          </p:cNvPr>
          <p:cNvPicPr>
            <a:picLocks noChangeAspect="1"/>
          </p:cNvPicPr>
          <p:nvPr/>
        </p:nvPicPr>
        <p:blipFill>
          <a:blip r:embed="rId3"/>
          <a:stretch>
            <a:fillRect/>
          </a:stretch>
        </p:blipFill>
        <p:spPr>
          <a:xfrm>
            <a:off x="2019300" y="1295400"/>
            <a:ext cx="5105400" cy="2664045"/>
          </a:xfrm>
          <a:prstGeom prst="rect">
            <a:avLst/>
          </a:prstGeom>
        </p:spPr>
      </p:pic>
    </p:spTree>
    <p:extLst>
      <p:ext uri="{BB962C8B-B14F-4D97-AF65-F5344CB8AC3E}">
        <p14:creationId xmlns:p14="http://schemas.microsoft.com/office/powerpoint/2010/main" val="371303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66C325-4633-4E4C-B64D-E014DCD73CF5}"/>
              </a:ext>
            </a:extLst>
          </p:cNvPr>
          <p:cNvSpPr txBox="1">
            <a:spLocks/>
          </p:cNvSpPr>
          <p:nvPr/>
        </p:nvSpPr>
        <p:spPr>
          <a:xfrm>
            <a:off x="1030628" y="325278"/>
            <a:ext cx="7082739" cy="492443"/>
          </a:xfrm>
          <a:prstGeom prst="rect">
            <a:avLst/>
          </a:prstGeom>
        </p:spPr>
        <p:txBody>
          <a:bodyPr/>
          <a:lstStyle>
            <a:lvl1pPr>
              <a:defRPr>
                <a:solidFill>
                  <a:schemeClr val="accent1"/>
                </a:solidFill>
                <a:latin typeface="+mj-lt"/>
                <a:ea typeface="+mj-ea"/>
                <a:cs typeface="+mj-cs"/>
              </a:defRPr>
            </a:lvl1pPr>
          </a:lstStyle>
          <a:p>
            <a:pPr algn="ctr"/>
            <a:r>
              <a:rPr lang="en-US" sz="3200" kern="0" dirty="0">
                <a:latin typeface="Franklin Gothic Medium" panose="020B0603020102020204" pitchFamily="34" charset="0"/>
              </a:rPr>
              <a:t>Narrative Descriptions</a:t>
            </a:r>
          </a:p>
        </p:txBody>
      </p:sp>
      <p:pic>
        <p:nvPicPr>
          <p:cNvPr id="7" name="Picture 6">
            <a:extLst>
              <a:ext uri="{FF2B5EF4-FFF2-40B4-BE49-F238E27FC236}">
                <a16:creationId xmlns:a16="http://schemas.microsoft.com/office/drawing/2014/main" id="{6130B05F-A2D6-4AAF-A074-D346354CF25C}"/>
              </a:ext>
            </a:extLst>
          </p:cNvPr>
          <p:cNvPicPr>
            <a:picLocks noChangeAspect="1"/>
          </p:cNvPicPr>
          <p:nvPr/>
        </p:nvPicPr>
        <p:blipFill>
          <a:blip r:embed="rId3"/>
          <a:stretch>
            <a:fillRect/>
          </a:stretch>
        </p:blipFill>
        <p:spPr>
          <a:xfrm>
            <a:off x="-3" y="1141928"/>
            <a:ext cx="9144000" cy="1718915"/>
          </a:xfrm>
          <a:prstGeom prst="rect">
            <a:avLst/>
          </a:prstGeom>
        </p:spPr>
      </p:pic>
      <p:pic>
        <p:nvPicPr>
          <p:cNvPr id="8" name="Picture 7">
            <a:extLst>
              <a:ext uri="{FF2B5EF4-FFF2-40B4-BE49-F238E27FC236}">
                <a16:creationId xmlns:a16="http://schemas.microsoft.com/office/drawing/2014/main" id="{4A4B2231-6FFE-4B63-8CE4-ED2049EAAA19}"/>
              </a:ext>
            </a:extLst>
          </p:cNvPr>
          <p:cNvPicPr>
            <a:picLocks noChangeAspect="1"/>
          </p:cNvPicPr>
          <p:nvPr/>
        </p:nvPicPr>
        <p:blipFill>
          <a:blip r:embed="rId4"/>
          <a:stretch>
            <a:fillRect/>
          </a:stretch>
        </p:blipFill>
        <p:spPr>
          <a:xfrm>
            <a:off x="-21774" y="2860843"/>
            <a:ext cx="9144000" cy="2527863"/>
          </a:xfrm>
          <a:prstGeom prst="rect">
            <a:avLst/>
          </a:prstGeom>
        </p:spPr>
      </p:pic>
      <p:pic>
        <p:nvPicPr>
          <p:cNvPr id="9" name="Picture 8">
            <a:extLst>
              <a:ext uri="{FF2B5EF4-FFF2-40B4-BE49-F238E27FC236}">
                <a16:creationId xmlns:a16="http://schemas.microsoft.com/office/drawing/2014/main" id="{512B21A7-16C9-4CD5-96DC-D6E80B1ED03D}"/>
              </a:ext>
            </a:extLst>
          </p:cNvPr>
          <p:cNvPicPr>
            <a:picLocks noChangeAspect="1"/>
          </p:cNvPicPr>
          <p:nvPr/>
        </p:nvPicPr>
        <p:blipFill>
          <a:blip r:embed="rId5"/>
          <a:stretch>
            <a:fillRect/>
          </a:stretch>
        </p:blipFill>
        <p:spPr>
          <a:xfrm>
            <a:off x="-39917" y="5356049"/>
            <a:ext cx="9144000" cy="1501951"/>
          </a:xfrm>
          <a:prstGeom prst="rect">
            <a:avLst/>
          </a:prstGeom>
        </p:spPr>
      </p:pic>
    </p:spTree>
    <p:extLst>
      <p:ext uri="{BB962C8B-B14F-4D97-AF65-F5344CB8AC3E}">
        <p14:creationId xmlns:p14="http://schemas.microsoft.com/office/powerpoint/2010/main" val="259695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F809-0405-496B-93F6-6728F9773BA4}"/>
              </a:ext>
            </a:extLst>
          </p:cNvPr>
          <p:cNvSpPr>
            <a:spLocks noGrp="1"/>
          </p:cNvSpPr>
          <p:nvPr>
            <p:ph type="title"/>
          </p:nvPr>
        </p:nvSpPr>
        <p:spPr/>
        <p:txBody>
          <a:bodyPr/>
          <a:lstStyle/>
          <a:p>
            <a:pPr algn="ctr"/>
            <a:r>
              <a:rPr lang="en-US" dirty="0"/>
              <a:t>Capital Outlay Worksheet</a:t>
            </a:r>
          </a:p>
        </p:txBody>
      </p:sp>
      <p:sp>
        <p:nvSpPr>
          <p:cNvPr id="8" name="Text Placeholder 7">
            <a:extLst>
              <a:ext uri="{FF2B5EF4-FFF2-40B4-BE49-F238E27FC236}">
                <a16:creationId xmlns:a16="http://schemas.microsoft.com/office/drawing/2014/main" id="{2BA09497-504A-4CFF-9205-C33D33B91A47}"/>
              </a:ext>
            </a:extLst>
          </p:cNvPr>
          <p:cNvSpPr>
            <a:spLocks noGrp="1"/>
          </p:cNvSpPr>
          <p:nvPr>
            <p:ph type="body" idx="1"/>
          </p:nvPr>
        </p:nvSpPr>
        <p:spPr>
          <a:xfrm>
            <a:off x="443780" y="867251"/>
            <a:ext cx="8261779" cy="3877985"/>
          </a:xfrm>
        </p:spPr>
        <p:txBody>
          <a:bodyPr/>
          <a:lstStyle/>
          <a:p>
            <a:pPr marL="457200" indent="-457200">
              <a:buFont typeface="Arial" panose="020B0604020202020204" pitchFamily="34" charset="0"/>
              <a:buChar char="•"/>
            </a:pPr>
            <a:r>
              <a:rPr lang="en-US" dirty="0"/>
              <a:t>Totals must match amounts in the budget!</a:t>
            </a:r>
          </a:p>
          <a:p>
            <a:pPr marL="457200" indent="-457200">
              <a:buFont typeface="Arial" panose="020B0604020202020204" pitchFamily="34" charset="0"/>
              <a:buChar char="•"/>
            </a:pPr>
            <a:r>
              <a:rPr lang="en-US" dirty="0"/>
              <a:t>All supplies/equipment that are $5,000 or above are listed on the Capital Outlay Worksheet 4900</a:t>
            </a:r>
          </a:p>
          <a:p>
            <a:pPr marL="457200" indent="-457200">
              <a:buFont typeface="Arial" panose="020B0604020202020204" pitchFamily="34" charset="0"/>
              <a:buChar char="•"/>
            </a:pPr>
            <a:r>
              <a:rPr lang="en-US" dirty="0"/>
              <a:t>Be specific on Item Description and Purpose</a:t>
            </a:r>
          </a:p>
          <a:p>
            <a:pPr marL="457200" indent="-457200">
              <a:buFont typeface="Arial" panose="020B0604020202020204" pitchFamily="34" charset="0"/>
              <a:buChar char="•"/>
            </a:pPr>
            <a:r>
              <a:rPr lang="en-US" dirty="0"/>
              <a:t>Supplies and Equipment that are not listed on the Capital Outlay Worksheet for 4300 (supply list is uploaded into related documents)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highlight>
                <a:srgbClr val="FFFF00"/>
              </a:highlight>
            </a:endParaRPr>
          </a:p>
        </p:txBody>
      </p:sp>
      <p:pic>
        <p:nvPicPr>
          <p:cNvPr id="4" name="Picture 3">
            <a:extLst>
              <a:ext uri="{FF2B5EF4-FFF2-40B4-BE49-F238E27FC236}">
                <a16:creationId xmlns:a16="http://schemas.microsoft.com/office/drawing/2014/main" id="{47F71E04-D9B4-4A82-BDC8-5F8513E4CF72}"/>
              </a:ext>
            </a:extLst>
          </p:cNvPr>
          <p:cNvPicPr>
            <a:picLocks noChangeAspect="1"/>
          </p:cNvPicPr>
          <p:nvPr/>
        </p:nvPicPr>
        <p:blipFill>
          <a:blip r:embed="rId2"/>
          <a:stretch>
            <a:fillRect/>
          </a:stretch>
        </p:blipFill>
        <p:spPr>
          <a:xfrm>
            <a:off x="0" y="5410200"/>
            <a:ext cx="9144000" cy="1257361"/>
          </a:xfrm>
          <a:prstGeom prst="rect">
            <a:avLst/>
          </a:prstGeom>
        </p:spPr>
      </p:pic>
    </p:spTree>
    <p:extLst>
      <p:ext uri="{BB962C8B-B14F-4D97-AF65-F5344CB8AC3E}">
        <p14:creationId xmlns:p14="http://schemas.microsoft.com/office/powerpoint/2010/main" val="2065988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4" name="Rectangle 3">
            <a:extLst>
              <a:ext uri="{FF2B5EF4-FFF2-40B4-BE49-F238E27FC236}">
                <a16:creationId xmlns:a16="http://schemas.microsoft.com/office/drawing/2014/main" id="{7FF66957-1814-47D6-AAC9-DE6AC98C21B6}"/>
              </a:ext>
            </a:extLst>
          </p:cNvPr>
          <p:cNvSpPr/>
          <p:nvPr/>
        </p:nvSpPr>
        <p:spPr>
          <a:xfrm>
            <a:off x="3342526" y="4738099"/>
            <a:ext cx="2448674" cy="1129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A559C7-E796-4E06-9D9F-B13353C4CF21}"/>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
        <p:nvSpPr>
          <p:cNvPr id="6" name="Rectangle 5">
            <a:extLst>
              <a:ext uri="{FF2B5EF4-FFF2-40B4-BE49-F238E27FC236}">
                <a16:creationId xmlns:a16="http://schemas.microsoft.com/office/drawing/2014/main" id="{06E0340F-8DC9-44FD-8713-DDBD076C1ACE}"/>
              </a:ext>
            </a:extLst>
          </p:cNvPr>
          <p:cNvSpPr/>
          <p:nvPr/>
        </p:nvSpPr>
        <p:spPr>
          <a:xfrm>
            <a:off x="3352800" y="6400800"/>
            <a:ext cx="2448674"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317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F94C-CB8B-4DB2-9BC0-F965214C1B1E}"/>
              </a:ext>
            </a:extLst>
          </p:cNvPr>
          <p:cNvSpPr>
            <a:spLocks noGrp="1"/>
          </p:cNvSpPr>
          <p:nvPr>
            <p:ph type="title"/>
          </p:nvPr>
        </p:nvSpPr>
        <p:spPr>
          <a:xfrm>
            <a:off x="0" y="151319"/>
            <a:ext cx="9143999" cy="984885"/>
          </a:xfrm>
        </p:spPr>
        <p:txBody>
          <a:bodyPr/>
          <a:lstStyle/>
          <a:p>
            <a:pPr algn="ctr"/>
            <a:r>
              <a:rPr lang="en-US" dirty="0"/>
              <a:t>Comprehensive Local Needs Assessment (CLNA)</a:t>
            </a:r>
          </a:p>
        </p:txBody>
      </p:sp>
      <p:sp>
        <p:nvSpPr>
          <p:cNvPr id="3" name="Text Placeholder 2">
            <a:extLst>
              <a:ext uri="{FF2B5EF4-FFF2-40B4-BE49-F238E27FC236}">
                <a16:creationId xmlns:a16="http://schemas.microsoft.com/office/drawing/2014/main" id="{A87CE0BA-97D6-4591-9452-288CF46168ED}"/>
              </a:ext>
            </a:extLst>
          </p:cNvPr>
          <p:cNvSpPr>
            <a:spLocks noGrp="1"/>
          </p:cNvSpPr>
          <p:nvPr>
            <p:ph type="body" idx="1"/>
          </p:nvPr>
        </p:nvSpPr>
        <p:spPr>
          <a:xfrm>
            <a:off x="443780" y="1498600"/>
            <a:ext cx="8261779" cy="2154436"/>
          </a:xfrm>
        </p:spPr>
        <p:txBody>
          <a:bodyPr/>
          <a:lstStyle/>
          <a:p>
            <a:pPr marL="457200" indent="-457200">
              <a:buFont typeface="Arial" panose="020B0604020202020204" pitchFamily="34" charset="0"/>
              <a:buChar char="•"/>
            </a:pPr>
            <a:r>
              <a:rPr lang="en-US" dirty="0"/>
              <a:t>Year Two of Biennial cycle</a:t>
            </a:r>
          </a:p>
          <a:p>
            <a:pPr marL="457200" indent="-457200">
              <a:buFont typeface="Arial" panose="020B0604020202020204" pitchFamily="34" charset="0"/>
              <a:buChar char="•"/>
            </a:pPr>
            <a:r>
              <a:rPr lang="en-US" dirty="0"/>
              <a:t>Upload completed CLNA into Related Documents as shown in screenshot below</a:t>
            </a:r>
          </a:p>
          <a:p>
            <a:pPr marL="457200" indent="-457200">
              <a:buFont typeface="Arial" panose="020B0604020202020204" pitchFamily="34" charset="0"/>
              <a:buChar char="•"/>
            </a:pPr>
            <a:r>
              <a:rPr lang="en-US" u="sng" dirty="0"/>
              <a:t>Use last year’s document, color code updates</a:t>
            </a:r>
          </a:p>
          <a:p>
            <a:pPr marL="457200" indent="-4572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299F126-6667-490B-AF8F-B4F3CE20D956}"/>
              </a:ext>
            </a:extLst>
          </p:cNvPr>
          <p:cNvPicPr>
            <a:picLocks noChangeAspect="1"/>
          </p:cNvPicPr>
          <p:nvPr/>
        </p:nvPicPr>
        <p:blipFill>
          <a:blip r:embed="rId2"/>
          <a:stretch>
            <a:fillRect/>
          </a:stretch>
        </p:blipFill>
        <p:spPr>
          <a:xfrm>
            <a:off x="0" y="3429000"/>
            <a:ext cx="9144000" cy="3021048"/>
          </a:xfrm>
          <a:prstGeom prst="rect">
            <a:avLst/>
          </a:prstGeom>
        </p:spPr>
      </p:pic>
    </p:spTree>
    <p:extLst>
      <p:ext uri="{BB962C8B-B14F-4D97-AF65-F5344CB8AC3E}">
        <p14:creationId xmlns:p14="http://schemas.microsoft.com/office/powerpoint/2010/main" val="140905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8F68-4766-47B6-B43C-5488DA16258C}"/>
              </a:ext>
            </a:extLst>
          </p:cNvPr>
          <p:cNvSpPr>
            <a:spLocks noGrp="1"/>
          </p:cNvSpPr>
          <p:nvPr>
            <p:ph type="title"/>
          </p:nvPr>
        </p:nvSpPr>
        <p:spPr/>
        <p:txBody>
          <a:bodyPr/>
          <a:lstStyle/>
          <a:p>
            <a:pPr algn="ctr"/>
            <a:r>
              <a:rPr lang="en-US" dirty="0"/>
              <a:t>GME Home Page</a:t>
            </a:r>
          </a:p>
        </p:txBody>
      </p:sp>
      <p:pic>
        <p:nvPicPr>
          <p:cNvPr id="5" name="Picture 4">
            <a:extLst>
              <a:ext uri="{FF2B5EF4-FFF2-40B4-BE49-F238E27FC236}">
                <a16:creationId xmlns:a16="http://schemas.microsoft.com/office/drawing/2014/main" id="{E6507AB5-3909-4D09-A3B0-AFB3DDF74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873"/>
            <a:ext cx="9144000" cy="3826254"/>
          </a:xfrm>
          <a:prstGeom prst="rect">
            <a:avLst/>
          </a:prstGeom>
        </p:spPr>
      </p:pic>
      <p:sp>
        <p:nvSpPr>
          <p:cNvPr id="6" name="Arrow: Left 5">
            <a:extLst>
              <a:ext uri="{FF2B5EF4-FFF2-40B4-BE49-F238E27FC236}">
                <a16:creationId xmlns:a16="http://schemas.microsoft.com/office/drawing/2014/main" id="{5065C4EF-6ABB-4D14-BE49-7B63A4696363}"/>
              </a:ext>
            </a:extLst>
          </p:cNvPr>
          <p:cNvSpPr/>
          <p:nvPr/>
        </p:nvSpPr>
        <p:spPr>
          <a:xfrm>
            <a:off x="1447800" y="1752600"/>
            <a:ext cx="1905000" cy="685800"/>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B27DFE98-F95C-4824-8660-1FC9ABC9E08A}"/>
              </a:ext>
            </a:extLst>
          </p:cNvPr>
          <p:cNvSpPr/>
          <p:nvPr/>
        </p:nvSpPr>
        <p:spPr>
          <a:xfrm>
            <a:off x="6743700" y="1752600"/>
            <a:ext cx="1905000" cy="685800"/>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5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30E5-4825-4100-9E6B-7290E11B6A15}"/>
              </a:ext>
            </a:extLst>
          </p:cNvPr>
          <p:cNvSpPr>
            <a:spLocks noGrp="1"/>
          </p:cNvSpPr>
          <p:nvPr>
            <p:ph type="title"/>
          </p:nvPr>
        </p:nvSpPr>
        <p:spPr>
          <a:xfrm>
            <a:off x="1183030" y="1371600"/>
            <a:ext cx="7082739" cy="984885"/>
          </a:xfrm>
        </p:spPr>
        <p:txBody>
          <a:bodyPr/>
          <a:lstStyle/>
          <a:p>
            <a:pPr algn="ctr"/>
            <a:r>
              <a:rPr lang="en-US" dirty="0"/>
              <a:t>Preparation Materials for CLNA Leadership Planning Meeting</a:t>
            </a:r>
          </a:p>
        </p:txBody>
      </p:sp>
      <p:sp>
        <p:nvSpPr>
          <p:cNvPr id="3" name="Content Placeholder 2">
            <a:extLst>
              <a:ext uri="{FF2B5EF4-FFF2-40B4-BE49-F238E27FC236}">
                <a16:creationId xmlns:a16="http://schemas.microsoft.com/office/drawing/2014/main" id="{651E6750-BC7C-4D3D-BE3E-8320D5032E15}"/>
              </a:ext>
            </a:extLst>
          </p:cNvPr>
          <p:cNvSpPr>
            <a:spLocks noGrp="1"/>
          </p:cNvSpPr>
          <p:nvPr>
            <p:ph sz="half" idx="2"/>
          </p:nvPr>
        </p:nvSpPr>
        <p:spPr>
          <a:xfrm>
            <a:off x="609599" y="2438400"/>
            <a:ext cx="8229600" cy="4739759"/>
          </a:xfrm>
        </p:spPr>
        <p:txBody>
          <a:bodyPr/>
          <a:lstStyle/>
          <a:p>
            <a:pPr marL="457200" indent="-457200">
              <a:buFont typeface="Arial" panose="020B0604020202020204" pitchFamily="34" charset="0"/>
              <a:buChar char="•"/>
            </a:pPr>
            <a:r>
              <a:rPr lang="en-US" dirty="0"/>
              <a:t>Last year’s CLNA</a:t>
            </a:r>
          </a:p>
          <a:p>
            <a:pPr marL="457200" indent="-457200">
              <a:buFont typeface="Arial" panose="020B0604020202020204" pitchFamily="34" charset="0"/>
              <a:buChar char="•"/>
            </a:pPr>
            <a:r>
              <a:rPr lang="en-US" dirty="0"/>
              <a:t>Program of Study (POS) review summaries </a:t>
            </a:r>
          </a:p>
          <a:p>
            <a:pPr marL="457200" indent="-457200">
              <a:buFont typeface="Arial" panose="020B0604020202020204" pitchFamily="34" charset="0"/>
              <a:buChar char="•"/>
            </a:pPr>
            <a:r>
              <a:rPr lang="en-US" dirty="0"/>
              <a:t>Objective pages from FY2022 grant application</a:t>
            </a:r>
          </a:p>
          <a:p>
            <a:pPr marL="457200" indent="-457200">
              <a:buFont typeface="Arial" panose="020B0604020202020204" pitchFamily="34" charset="0"/>
              <a:buChar char="•"/>
            </a:pPr>
            <a:r>
              <a:rPr lang="en-US" dirty="0"/>
              <a:t>Budget</a:t>
            </a:r>
          </a:p>
          <a:p>
            <a:pPr marL="457200" indent="-457200">
              <a:buFont typeface="Arial" panose="020B0604020202020204" pitchFamily="34" charset="0"/>
              <a:buChar char="•"/>
            </a:pPr>
            <a:r>
              <a:rPr lang="en-US" dirty="0"/>
              <a:t>Program of Study (POS) accomplishments</a:t>
            </a:r>
          </a:p>
          <a:p>
            <a:pPr marL="457200" indent="-457200">
              <a:buFont typeface="Arial" panose="020B0604020202020204" pitchFamily="34" charset="0"/>
              <a:buChar char="•"/>
            </a:pPr>
            <a:r>
              <a:rPr lang="en-US" dirty="0"/>
              <a:t>List of areas/items to be addressed</a:t>
            </a:r>
          </a:p>
          <a:p>
            <a:pPr marL="457200" indent="-457200">
              <a:buFont typeface="Arial" panose="020B0604020202020204" pitchFamily="34" charset="0"/>
              <a:buChar char="•"/>
            </a:pPr>
            <a:r>
              <a:rPr lang="en-US" dirty="0"/>
              <a:t>Evidence/data: </a:t>
            </a:r>
            <a:r>
              <a:rPr lang="en-US"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https://documentcloud.adobe.com/link/review?uri=urn:aaid:scds:US:b50b36b2-bf77-31b4-87e4-d28153d39b7d</a:t>
            </a:r>
            <a:endParaRPr lang="en-US" dirty="0">
              <a:solidFill>
                <a:schemeClr val="accent1">
                  <a:lumMod val="60000"/>
                  <a:lumOff val="40000"/>
                </a:schemeClr>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290365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6DC31-AC4A-4602-8118-528AB69AF09B}"/>
              </a:ext>
            </a:extLst>
          </p:cNvPr>
          <p:cNvPicPr>
            <a:picLocks noChangeAspect="1"/>
          </p:cNvPicPr>
          <p:nvPr/>
        </p:nvPicPr>
        <p:blipFill>
          <a:blip r:embed="rId3"/>
          <a:stretch>
            <a:fillRect/>
          </a:stretch>
        </p:blipFill>
        <p:spPr>
          <a:xfrm>
            <a:off x="0" y="1066800"/>
            <a:ext cx="9144000" cy="1595597"/>
          </a:xfrm>
          <a:prstGeom prst="rect">
            <a:avLst/>
          </a:prstGeom>
        </p:spPr>
      </p:pic>
      <p:sp>
        <p:nvSpPr>
          <p:cNvPr id="5" name="TextBox 4">
            <a:extLst>
              <a:ext uri="{FF2B5EF4-FFF2-40B4-BE49-F238E27FC236}">
                <a16:creationId xmlns:a16="http://schemas.microsoft.com/office/drawing/2014/main" id="{E9277D3B-E6C9-4EAF-9AD1-47D6B3ACB937}"/>
              </a:ext>
            </a:extLst>
          </p:cNvPr>
          <p:cNvSpPr txBox="1"/>
          <p:nvPr/>
        </p:nvSpPr>
        <p:spPr>
          <a:xfrm>
            <a:off x="6096000" y="2048470"/>
            <a:ext cx="1981200" cy="923330"/>
          </a:xfrm>
          <a:prstGeom prst="rect">
            <a:avLst/>
          </a:prstGeom>
          <a:noFill/>
        </p:spPr>
        <p:txBody>
          <a:bodyPr wrap="square" rtlCol="0">
            <a:spAutoFit/>
          </a:bodyPr>
          <a:lstStyle/>
          <a:p>
            <a:r>
              <a:rPr lang="en-US" dirty="0">
                <a:solidFill>
                  <a:srgbClr val="FF0000"/>
                </a:solidFill>
                <a:highlight>
                  <a:srgbClr val="FFFF00"/>
                </a:highlight>
                <a:latin typeface="Franklin Gothic Medium" panose="020B0603020102020204" pitchFamily="34" charset="0"/>
              </a:rPr>
              <a:t>*If in person, or indicate if virtual</a:t>
            </a:r>
          </a:p>
          <a:p>
            <a:endParaRPr lang="en-US" dirty="0"/>
          </a:p>
        </p:txBody>
      </p:sp>
      <p:pic>
        <p:nvPicPr>
          <p:cNvPr id="6" name="Content Placeholder 5">
            <a:extLst>
              <a:ext uri="{FF2B5EF4-FFF2-40B4-BE49-F238E27FC236}">
                <a16:creationId xmlns:a16="http://schemas.microsoft.com/office/drawing/2014/main" id="{B24C79B6-872A-4FE6-B7C3-C851182DEE9E}"/>
              </a:ext>
            </a:extLst>
          </p:cNvPr>
          <p:cNvPicPr>
            <a:picLocks noChangeAspect="1"/>
          </p:cNvPicPr>
          <p:nvPr/>
        </p:nvPicPr>
        <p:blipFill>
          <a:blip r:embed="rId4"/>
          <a:stretch>
            <a:fillRect/>
          </a:stretch>
        </p:blipFill>
        <p:spPr>
          <a:xfrm>
            <a:off x="158298" y="3722688"/>
            <a:ext cx="8833302" cy="2982912"/>
          </a:xfrm>
          <a:prstGeom prst="rect">
            <a:avLst/>
          </a:prstGeom>
        </p:spPr>
      </p:pic>
      <p:sp>
        <p:nvSpPr>
          <p:cNvPr id="7" name="TextBox 6">
            <a:extLst>
              <a:ext uri="{FF2B5EF4-FFF2-40B4-BE49-F238E27FC236}">
                <a16:creationId xmlns:a16="http://schemas.microsoft.com/office/drawing/2014/main" id="{036C732C-633D-43D1-ADD5-29D1AF8DFA03}"/>
              </a:ext>
            </a:extLst>
          </p:cNvPr>
          <p:cNvSpPr txBox="1"/>
          <p:nvPr/>
        </p:nvSpPr>
        <p:spPr>
          <a:xfrm>
            <a:off x="533400" y="2703493"/>
            <a:ext cx="7696200" cy="954107"/>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Franklin Gothic Medium" panose="020B0603020102020204" pitchFamily="34" charset="0"/>
              </a:rPr>
              <a:t>Change rating, if applicable</a:t>
            </a:r>
          </a:p>
          <a:p>
            <a:pPr marL="457200" indent="-457200">
              <a:buFont typeface="Arial" panose="020B0604020202020204" pitchFamily="34" charset="0"/>
              <a:buChar char="•"/>
            </a:pPr>
            <a:r>
              <a:rPr lang="en-US" sz="2800" dirty="0">
                <a:latin typeface="Franklin Gothic Medium" panose="020B0603020102020204" pitchFamily="34" charset="0"/>
              </a:rPr>
              <a:t>Color-code updates in each box…</a:t>
            </a:r>
          </a:p>
        </p:txBody>
      </p:sp>
      <p:sp>
        <p:nvSpPr>
          <p:cNvPr id="3" name="Arrow: Right 2">
            <a:extLst>
              <a:ext uri="{FF2B5EF4-FFF2-40B4-BE49-F238E27FC236}">
                <a16:creationId xmlns:a16="http://schemas.microsoft.com/office/drawing/2014/main" id="{6C61C08A-F71A-4018-B8A3-906D3B2C507A}"/>
              </a:ext>
            </a:extLst>
          </p:cNvPr>
          <p:cNvSpPr/>
          <p:nvPr/>
        </p:nvSpPr>
        <p:spPr>
          <a:xfrm>
            <a:off x="3429000" y="5791200"/>
            <a:ext cx="1295400" cy="533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017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CC3A-D044-4935-8B84-C740959EE3F7}"/>
              </a:ext>
            </a:extLst>
          </p:cNvPr>
          <p:cNvSpPr>
            <a:spLocks noGrp="1"/>
          </p:cNvSpPr>
          <p:nvPr>
            <p:ph type="title"/>
          </p:nvPr>
        </p:nvSpPr>
        <p:spPr/>
        <p:txBody>
          <a:bodyPr/>
          <a:lstStyle/>
          <a:p>
            <a:pPr algn="ctr"/>
            <a:r>
              <a:rPr lang="en-US" dirty="0"/>
              <a:t>CLNA Activity</a:t>
            </a:r>
          </a:p>
        </p:txBody>
      </p:sp>
      <p:sp>
        <p:nvSpPr>
          <p:cNvPr id="4" name="Content Placeholder 3">
            <a:extLst>
              <a:ext uri="{FF2B5EF4-FFF2-40B4-BE49-F238E27FC236}">
                <a16:creationId xmlns:a16="http://schemas.microsoft.com/office/drawing/2014/main" id="{CF462CCB-2AF9-4F2E-B0F4-43742DAB84BF}"/>
              </a:ext>
            </a:extLst>
          </p:cNvPr>
          <p:cNvSpPr>
            <a:spLocks noGrp="1"/>
          </p:cNvSpPr>
          <p:nvPr>
            <p:ph sz="half" idx="3"/>
          </p:nvPr>
        </p:nvSpPr>
        <p:spPr>
          <a:xfrm>
            <a:off x="624323" y="2667000"/>
            <a:ext cx="7489044" cy="3016210"/>
          </a:xfrm>
          <a:ln>
            <a:solidFill>
              <a:schemeClr val="tx1"/>
            </a:solidFill>
          </a:ln>
        </p:spPr>
        <p:txBody>
          <a:bodyPr/>
          <a:lstStyle/>
          <a:p>
            <a:r>
              <a:rPr lang="en-US" u="sng" dirty="0"/>
              <a:t>Evidence Reviewed</a:t>
            </a:r>
          </a:p>
          <a:p>
            <a:pPr marL="457200" indent="-457200">
              <a:buFont typeface="Arial" panose="020B0604020202020204" pitchFamily="34" charset="0"/>
              <a:buChar char="•"/>
            </a:pPr>
            <a:r>
              <a:rPr lang="en-US" dirty="0">
                <a:latin typeface="Franklin Gothic Medium" panose="020B0603020102020204" pitchFamily="34" charset="0"/>
              </a:rPr>
              <a:t>P</a:t>
            </a:r>
            <a:r>
              <a:rPr lang="en-US" b="0" i="0" dirty="0">
                <a:effectLst/>
                <a:latin typeface="Franklin Gothic Medium" panose="020B0603020102020204" pitchFamily="34" charset="0"/>
              </a:rPr>
              <a:t>rovide number of students using each industry-recognized cert</a:t>
            </a:r>
          </a:p>
          <a:p>
            <a:pPr marL="457200" indent="-457200">
              <a:buFont typeface="Arial" panose="020B0604020202020204" pitchFamily="34" charset="0"/>
              <a:buChar char="•"/>
            </a:pPr>
            <a:r>
              <a:rPr lang="en-US">
                <a:latin typeface="Franklin Gothic Medium" panose="020B0603020102020204" pitchFamily="34" charset="0"/>
              </a:rPr>
              <a:t>Department </a:t>
            </a:r>
            <a:r>
              <a:rPr lang="en-US" dirty="0">
                <a:latin typeface="Franklin Gothic Medium" panose="020B0603020102020204" pitchFamily="34" charset="0"/>
              </a:rPr>
              <a:t>records of NCCER or Cosmetology successful completion</a:t>
            </a:r>
          </a:p>
          <a:p>
            <a:pPr marL="457200" indent="-457200">
              <a:buFont typeface="Arial" panose="020B0604020202020204" pitchFamily="34" charset="0"/>
              <a:buChar char="•"/>
            </a:pPr>
            <a:endParaRPr lang="en-US" u="sng" dirty="0">
              <a:latin typeface="Franklin Gothic Medium" panose="020B0603020102020204" pitchFamily="34" charset="0"/>
            </a:endParaRPr>
          </a:p>
          <a:p>
            <a:pPr marL="457200" indent="-457200">
              <a:buFont typeface="Arial" panose="020B0604020202020204" pitchFamily="34" charset="0"/>
              <a:buChar char="•"/>
            </a:pPr>
            <a:endParaRPr lang="en-US" u="sng" dirty="0">
              <a:latin typeface="Franklin Gothic Medium" panose="020B0603020102020204" pitchFamily="34" charset="0"/>
            </a:endParaRPr>
          </a:p>
        </p:txBody>
      </p:sp>
      <p:sp>
        <p:nvSpPr>
          <p:cNvPr id="5" name="TextBox 4">
            <a:extLst>
              <a:ext uri="{FF2B5EF4-FFF2-40B4-BE49-F238E27FC236}">
                <a16:creationId xmlns:a16="http://schemas.microsoft.com/office/drawing/2014/main" id="{3A883C35-234E-48BD-A35B-484AF5572F2F}"/>
              </a:ext>
            </a:extLst>
          </p:cNvPr>
          <p:cNvSpPr txBox="1"/>
          <p:nvPr/>
        </p:nvSpPr>
        <p:spPr>
          <a:xfrm>
            <a:off x="457200" y="1295400"/>
            <a:ext cx="8001000" cy="1015663"/>
          </a:xfrm>
          <a:prstGeom prst="rect">
            <a:avLst/>
          </a:prstGeom>
          <a:noFill/>
        </p:spPr>
        <p:txBody>
          <a:bodyPr wrap="square" rtlCol="0">
            <a:spAutoFit/>
          </a:bodyPr>
          <a:lstStyle/>
          <a:p>
            <a:r>
              <a:rPr lang="en-US" sz="2000">
                <a:latin typeface="Franklin Gothic Medium" panose="020B0603020102020204" pitchFamily="34" charset="0"/>
              </a:rPr>
              <a:t>INCREASE STUDENT ACHIEVEMENT--“Provides participants with access to industry-recognized certification examinations or other assessments leading toward a recognized post-secondary credential.” </a:t>
            </a:r>
            <a:endParaRPr lang="en-US" sz="2000" dirty="0">
              <a:highlight>
                <a:srgbClr val="FFFF00"/>
              </a:highlight>
              <a:latin typeface="Franklin Gothic Medium" panose="020B0603020102020204" pitchFamily="34" charset="0"/>
            </a:endParaRPr>
          </a:p>
        </p:txBody>
      </p:sp>
    </p:spTree>
    <p:extLst>
      <p:ext uri="{BB962C8B-B14F-4D97-AF65-F5344CB8AC3E}">
        <p14:creationId xmlns:p14="http://schemas.microsoft.com/office/powerpoint/2010/main" val="966952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4" name="Rectangle 3">
            <a:extLst>
              <a:ext uri="{FF2B5EF4-FFF2-40B4-BE49-F238E27FC236}">
                <a16:creationId xmlns:a16="http://schemas.microsoft.com/office/drawing/2014/main" id="{7FF66957-1814-47D6-AAC9-DE6AC98C21B6}"/>
              </a:ext>
            </a:extLst>
          </p:cNvPr>
          <p:cNvSpPr/>
          <p:nvPr/>
        </p:nvSpPr>
        <p:spPr>
          <a:xfrm>
            <a:off x="3342526" y="4738099"/>
            <a:ext cx="2448674" cy="1129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A559C7-E796-4E06-9D9F-B13353C4CF21}"/>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
        <p:nvSpPr>
          <p:cNvPr id="6" name="Rectangle 5">
            <a:extLst>
              <a:ext uri="{FF2B5EF4-FFF2-40B4-BE49-F238E27FC236}">
                <a16:creationId xmlns:a16="http://schemas.microsoft.com/office/drawing/2014/main" id="{06E0340F-8DC9-44FD-8713-DDBD076C1ACE}"/>
              </a:ext>
            </a:extLst>
          </p:cNvPr>
          <p:cNvSpPr/>
          <p:nvPr/>
        </p:nvSpPr>
        <p:spPr>
          <a:xfrm>
            <a:off x="3352800" y="6400800"/>
            <a:ext cx="2448674"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569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CA3E-662E-406B-A37B-7BCC044FCAE5}"/>
              </a:ext>
            </a:extLst>
          </p:cNvPr>
          <p:cNvSpPr>
            <a:spLocks noGrp="1"/>
          </p:cNvSpPr>
          <p:nvPr>
            <p:ph type="title"/>
          </p:nvPr>
        </p:nvSpPr>
        <p:spPr/>
        <p:txBody>
          <a:bodyPr/>
          <a:lstStyle/>
          <a:p>
            <a:pPr algn="ctr"/>
            <a:r>
              <a:rPr lang="en-US" dirty="0"/>
              <a:t>CLNA Drives the Plan</a:t>
            </a:r>
          </a:p>
        </p:txBody>
      </p:sp>
      <p:pic>
        <p:nvPicPr>
          <p:cNvPr id="7" name="Picture 6">
            <a:extLst>
              <a:ext uri="{FF2B5EF4-FFF2-40B4-BE49-F238E27FC236}">
                <a16:creationId xmlns:a16="http://schemas.microsoft.com/office/drawing/2014/main" id="{6F19327E-A8FF-4F66-91E9-ED6AACB27191}"/>
              </a:ext>
            </a:extLst>
          </p:cNvPr>
          <p:cNvPicPr>
            <a:picLocks noChangeAspect="1"/>
          </p:cNvPicPr>
          <p:nvPr/>
        </p:nvPicPr>
        <p:blipFill>
          <a:blip r:embed="rId3"/>
          <a:stretch>
            <a:fillRect/>
          </a:stretch>
        </p:blipFill>
        <p:spPr>
          <a:xfrm>
            <a:off x="-3" y="5642586"/>
            <a:ext cx="9144000" cy="1215414"/>
          </a:xfrm>
          <a:prstGeom prst="rect">
            <a:avLst/>
          </a:prstGeom>
        </p:spPr>
      </p:pic>
      <p:sp>
        <p:nvSpPr>
          <p:cNvPr id="10" name="TextBox 9">
            <a:extLst>
              <a:ext uri="{FF2B5EF4-FFF2-40B4-BE49-F238E27FC236}">
                <a16:creationId xmlns:a16="http://schemas.microsoft.com/office/drawing/2014/main" id="{ABA3F9F1-C100-4C68-87F2-DBA93952612F}"/>
              </a:ext>
            </a:extLst>
          </p:cNvPr>
          <p:cNvSpPr txBox="1"/>
          <p:nvPr/>
        </p:nvSpPr>
        <p:spPr>
          <a:xfrm>
            <a:off x="0" y="1143000"/>
            <a:ext cx="4648200" cy="400110"/>
          </a:xfrm>
          <a:prstGeom prst="rect">
            <a:avLst/>
          </a:prstGeom>
          <a:noFill/>
        </p:spPr>
        <p:txBody>
          <a:bodyPr wrap="square" rtlCol="0">
            <a:spAutoFit/>
          </a:bodyPr>
          <a:lstStyle/>
          <a:p>
            <a:r>
              <a:rPr lang="en-US" sz="2000" dirty="0">
                <a:latin typeface="Franklin Gothic Medium" panose="020B0603020102020204" pitchFamily="34" charset="0"/>
              </a:rPr>
              <a:t>Each section of the CLNA…</a:t>
            </a:r>
          </a:p>
        </p:txBody>
      </p:sp>
      <p:sp>
        <p:nvSpPr>
          <p:cNvPr id="11" name="TextBox 10">
            <a:extLst>
              <a:ext uri="{FF2B5EF4-FFF2-40B4-BE49-F238E27FC236}">
                <a16:creationId xmlns:a16="http://schemas.microsoft.com/office/drawing/2014/main" id="{E1CF475C-A202-4C1E-ABAC-E0441C389F32}"/>
              </a:ext>
            </a:extLst>
          </p:cNvPr>
          <p:cNvSpPr txBox="1"/>
          <p:nvPr/>
        </p:nvSpPr>
        <p:spPr>
          <a:xfrm>
            <a:off x="-1716" y="5257800"/>
            <a:ext cx="5564315" cy="400110"/>
          </a:xfrm>
          <a:prstGeom prst="rect">
            <a:avLst/>
          </a:prstGeom>
          <a:noFill/>
        </p:spPr>
        <p:txBody>
          <a:bodyPr wrap="square" rtlCol="0">
            <a:spAutoFit/>
          </a:bodyPr>
          <a:lstStyle/>
          <a:p>
            <a:r>
              <a:rPr lang="en-US" sz="2000" dirty="0">
                <a:latin typeface="Franklin Gothic Medium" panose="020B0603020102020204" pitchFamily="34" charset="0"/>
              </a:rPr>
              <a:t>Corresponds with one section of the grant…</a:t>
            </a:r>
          </a:p>
        </p:txBody>
      </p:sp>
      <p:sp>
        <p:nvSpPr>
          <p:cNvPr id="3" name="Rectangle 2">
            <a:extLst>
              <a:ext uri="{FF2B5EF4-FFF2-40B4-BE49-F238E27FC236}">
                <a16:creationId xmlns:a16="http://schemas.microsoft.com/office/drawing/2014/main" id="{CF022AF1-3177-457D-9412-B1760A6CB4B7}"/>
              </a:ext>
            </a:extLst>
          </p:cNvPr>
          <p:cNvSpPr/>
          <p:nvPr/>
        </p:nvSpPr>
        <p:spPr>
          <a:xfrm>
            <a:off x="0" y="6629400"/>
            <a:ext cx="762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98D0CC-53D7-4554-859A-2EAC06423214}"/>
              </a:ext>
            </a:extLst>
          </p:cNvPr>
          <p:cNvPicPr>
            <a:picLocks noChangeAspect="1"/>
          </p:cNvPicPr>
          <p:nvPr/>
        </p:nvPicPr>
        <p:blipFill>
          <a:blip r:embed="rId4"/>
          <a:stretch>
            <a:fillRect/>
          </a:stretch>
        </p:blipFill>
        <p:spPr>
          <a:xfrm>
            <a:off x="72794" y="1777915"/>
            <a:ext cx="8998412" cy="3302170"/>
          </a:xfrm>
          <a:prstGeom prst="rect">
            <a:avLst/>
          </a:prstGeom>
        </p:spPr>
      </p:pic>
      <p:sp>
        <p:nvSpPr>
          <p:cNvPr id="12" name="Rectangle 11">
            <a:extLst>
              <a:ext uri="{FF2B5EF4-FFF2-40B4-BE49-F238E27FC236}">
                <a16:creationId xmlns:a16="http://schemas.microsoft.com/office/drawing/2014/main" id="{C40553A9-6AC5-44E3-831D-555F1721338B}"/>
              </a:ext>
            </a:extLst>
          </p:cNvPr>
          <p:cNvSpPr/>
          <p:nvPr/>
        </p:nvSpPr>
        <p:spPr>
          <a:xfrm>
            <a:off x="6248400" y="3429000"/>
            <a:ext cx="990600" cy="152400"/>
          </a:xfrm>
          <a:prstGeom prst="rect">
            <a:avLst/>
          </a:prstGeom>
          <a:solidFill>
            <a:schemeClr val="bg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FB3C69-27C0-4FE3-A22F-B11171EAF5DD}"/>
              </a:ext>
            </a:extLst>
          </p:cNvPr>
          <p:cNvSpPr/>
          <p:nvPr/>
        </p:nvSpPr>
        <p:spPr>
          <a:xfrm>
            <a:off x="152400" y="1828800"/>
            <a:ext cx="2439238" cy="213840"/>
          </a:xfrm>
          <a:prstGeom prst="rect">
            <a:avLst/>
          </a:prstGeom>
          <a:solidFill>
            <a:srgbClr val="FFFF00">
              <a:alpha val="38000"/>
            </a:srgb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2C8158A-AC7D-4695-B47B-5B59C049B2EC}"/>
              </a:ext>
            </a:extLst>
          </p:cNvPr>
          <p:cNvSpPr/>
          <p:nvPr/>
        </p:nvSpPr>
        <p:spPr>
          <a:xfrm rot="10800000">
            <a:off x="1524838" y="5642586"/>
            <a:ext cx="1066800" cy="259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06B1EDE-0AFE-47E0-82D2-BD10E83DD687}"/>
              </a:ext>
            </a:extLst>
          </p:cNvPr>
          <p:cNvSpPr/>
          <p:nvPr/>
        </p:nvSpPr>
        <p:spPr>
          <a:xfrm rot="10800000">
            <a:off x="2667000" y="1828800"/>
            <a:ext cx="1066800" cy="259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97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FB02-E4AA-44DC-9248-00C33EFE439F}"/>
              </a:ext>
            </a:extLst>
          </p:cNvPr>
          <p:cNvSpPr>
            <a:spLocks noGrp="1"/>
          </p:cNvSpPr>
          <p:nvPr>
            <p:ph type="title"/>
          </p:nvPr>
        </p:nvSpPr>
        <p:spPr/>
        <p:txBody>
          <a:bodyPr/>
          <a:lstStyle/>
          <a:p>
            <a:pPr algn="ctr"/>
            <a:r>
              <a:rPr lang="en-US" dirty="0"/>
              <a:t>Measurable Objectives</a:t>
            </a:r>
          </a:p>
        </p:txBody>
      </p:sp>
      <p:sp>
        <p:nvSpPr>
          <p:cNvPr id="3" name="Text Placeholder 2">
            <a:extLst>
              <a:ext uri="{FF2B5EF4-FFF2-40B4-BE49-F238E27FC236}">
                <a16:creationId xmlns:a16="http://schemas.microsoft.com/office/drawing/2014/main" id="{9DFD6F30-E3F9-4F4D-BB8B-84A851C8A448}"/>
              </a:ext>
            </a:extLst>
          </p:cNvPr>
          <p:cNvSpPr>
            <a:spLocks noGrp="1"/>
          </p:cNvSpPr>
          <p:nvPr>
            <p:ph sz="half" idx="2"/>
          </p:nvPr>
        </p:nvSpPr>
        <p:spPr>
          <a:xfrm>
            <a:off x="457200" y="1577340"/>
            <a:ext cx="3977640" cy="3447098"/>
          </a:xfrm>
        </p:spPr>
        <p:txBody>
          <a:bodyPr/>
          <a:lstStyle/>
          <a:p>
            <a:pPr marL="457200" indent="-457200">
              <a:buFont typeface="Arial" panose="020B0604020202020204" pitchFamily="34" charset="0"/>
              <a:buChar char="•"/>
            </a:pPr>
            <a:r>
              <a:rPr lang="en-US" dirty="0"/>
              <a:t>Pull from CLNA—</a:t>
            </a:r>
            <a:br>
              <a:rPr lang="en-US" dirty="0"/>
            </a:br>
            <a:r>
              <a:rPr lang="en-US" dirty="0"/>
              <a:t>areas of need</a:t>
            </a:r>
          </a:p>
          <a:p>
            <a:pPr marL="457200" indent="-457200">
              <a:buFont typeface="Arial" panose="020B0604020202020204" pitchFamily="34" charset="0"/>
              <a:buChar char="•"/>
            </a:pPr>
            <a:r>
              <a:rPr lang="en-US" dirty="0"/>
              <a:t>Top section is a summary of CLNA</a:t>
            </a:r>
          </a:p>
          <a:p>
            <a:pPr marL="457200" indent="-457200">
              <a:buFont typeface="Arial" panose="020B0604020202020204" pitchFamily="34" charset="0"/>
              <a:buChar char="•"/>
            </a:pPr>
            <a:r>
              <a:rPr lang="en-US" b="1" dirty="0"/>
              <a:t>At least </a:t>
            </a:r>
            <a:r>
              <a:rPr lang="en-US" dirty="0"/>
              <a:t>one MO per each of six categories</a:t>
            </a:r>
          </a:p>
          <a:p>
            <a:pPr marL="457200" indent="-457200">
              <a:buFont typeface="Arial" panose="020B0604020202020204" pitchFamily="34" charset="0"/>
              <a:buChar char="•"/>
            </a:pPr>
            <a:r>
              <a:rPr lang="en-US" dirty="0"/>
              <a:t>Box 1: SMART goal</a:t>
            </a:r>
          </a:p>
          <a:p>
            <a:pPr marL="457200" indent="-457200">
              <a:buFont typeface="Arial" panose="020B0604020202020204" pitchFamily="34" charset="0"/>
              <a:buChar char="•"/>
            </a:pPr>
            <a:r>
              <a:rPr lang="en-US" dirty="0"/>
              <a:t>Box 2: Justifications</a:t>
            </a:r>
          </a:p>
        </p:txBody>
      </p:sp>
      <p:pic>
        <p:nvPicPr>
          <p:cNvPr id="5" name="Content Placeholder 4">
            <a:extLst>
              <a:ext uri="{FF2B5EF4-FFF2-40B4-BE49-F238E27FC236}">
                <a16:creationId xmlns:a16="http://schemas.microsoft.com/office/drawing/2014/main" id="{EBC422C2-E127-4FE7-A4A9-6D5BA61E6DCF}"/>
              </a:ext>
            </a:extLst>
          </p:cNvPr>
          <p:cNvPicPr>
            <a:picLocks noGrp="1" noChangeAspect="1"/>
          </p:cNvPicPr>
          <p:nvPr>
            <p:ph sz="half" idx="3"/>
          </p:nvPr>
        </p:nvPicPr>
        <p:blipFill rotWithShape="1">
          <a:blip r:embed="rId3"/>
          <a:srcRect t="3170" b="-1"/>
          <a:stretch/>
        </p:blipFill>
        <p:spPr>
          <a:xfrm>
            <a:off x="4959350" y="1447800"/>
            <a:ext cx="3476625" cy="3375660"/>
          </a:xfrm>
          <a:prstGeom prst="rect">
            <a:avLst/>
          </a:prstGeom>
        </p:spPr>
      </p:pic>
      <p:pic>
        <p:nvPicPr>
          <p:cNvPr id="6" name="Picture 5">
            <a:extLst>
              <a:ext uri="{FF2B5EF4-FFF2-40B4-BE49-F238E27FC236}">
                <a16:creationId xmlns:a16="http://schemas.microsoft.com/office/drawing/2014/main" id="{E2B3A2D3-3F7B-4080-A1FD-A219BA2D6189}"/>
              </a:ext>
            </a:extLst>
          </p:cNvPr>
          <p:cNvPicPr>
            <a:picLocks noChangeAspect="1"/>
          </p:cNvPicPr>
          <p:nvPr/>
        </p:nvPicPr>
        <p:blipFill>
          <a:blip r:embed="rId4"/>
          <a:stretch>
            <a:fillRect/>
          </a:stretch>
        </p:blipFill>
        <p:spPr>
          <a:xfrm>
            <a:off x="0" y="5113535"/>
            <a:ext cx="9144000" cy="1744465"/>
          </a:xfrm>
          <a:prstGeom prst="rect">
            <a:avLst/>
          </a:prstGeom>
        </p:spPr>
      </p:pic>
      <p:sp>
        <p:nvSpPr>
          <p:cNvPr id="7" name="TextBox 6">
            <a:extLst>
              <a:ext uri="{FF2B5EF4-FFF2-40B4-BE49-F238E27FC236}">
                <a16:creationId xmlns:a16="http://schemas.microsoft.com/office/drawing/2014/main" id="{AEE67060-FC5A-4A83-BED8-A3DFDFD07705}"/>
              </a:ext>
            </a:extLst>
          </p:cNvPr>
          <p:cNvSpPr txBox="1"/>
          <p:nvPr/>
        </p:nvSpPr>
        <p:spPr>
          <a:xfrm>
            <a:off x="5257800" y="5410200"/>
            <a:ext cx="3733800" cy="1200329"/>
          </a:xfrm>
          <a:prstGeom prst="rect">
            <a:avLst/>
          </a:prstGeom>
          <a:noFill/>
          <a:ln w="28575">
            <a:solidFill>
              <a:srgbClr val="FF0000"/>
            </a:solidFill>
          </a:ln>
        </p:spPr>
        <p:txBody>
          <a:bodyPr wrap="square" rtlCol="0">
            <a:spAutoFit/>
          </a:bodyPr>
          <a:lstStyle/>
          <a:p>
            <a:r>
              <a:rPr lang="en-US" dirty="0">
                <a:solidFill>
                  <a:srgbClr val="FF0000"/>
                </a:solidFill>
                <a:latin typeface="Franklin Gothic Medium" panose="020B0603020102020204" pitchFamily="34" charset="0"/>
              </a:rPr>
              <a:t>*Box 3 “Progress Summary/Final Narrative” not due until Sept 15</a:t>
            </a:r>
            <a:r>
              <a:rPr lang="en-US" baseline="30000" dirty="0">
                <a:solidFill>
                  <a:srgbClr val="FF0000"/>
                </a:solidFill>
                <a:latin typeface="Franklin Gothic Medium" panose="020B0603020102020204" pitchFamily="34" charset="0"/>
              </a:rPr>
              <a:t>th</a:t>
            </a:r>
            <a:r>
              <a:rPr lang="en-US" dirty="0">
                <a:solidFill>
                  <a:srgbClr val="FF0000"/>
                </a:solidFill>
                <a:latin typeface="Franklin Gothic Medium" panose="020B0603020102020204" pitchFamily="34" charset="0"/>
              </a:rPr>
              <a:t> 2023 (but can be completed earlier)…NO Midyear Narrative!</a:t>
            </a:r>
          </a:p>
        </p:txBody>
      </p:sp>
    </p:spTree>
    <p:extLst>
      <p:ext uri="{BB962C8B-B14F-4D97-AF65-F5344CB8AC3E}">
        <p14:creationId xmlns:p14="http://schemas.microsoft.com/office/powerpoint/2010/main" val="455643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E38A-62E4-4A22-A9E3-A06770C0FE6B}"/>
              </a:ext>
            </a:extLst>
          </p:cNvPr>
          <p:cNvSpPr>
            <a:spLocks noGrp="1"/>
          </p:cNvSpPr>
          <p:nvPr>
            <p:ph type="title"/>
          </p:nvPr>
        </p:nvSpPr>
        <p:spPr>
          <a:xfrm>
            <a:off x="609600" y="325278"/>
            <a:ext cx="8001000" cy="984885"/>
          </a:xfrm>
        </p:spPr>
        <p:txBody>
          <a:bodyPr/>
          <a:lstStyle/>
          <a:p>
            <a:pPr algn="ctr"/>
            <a:r>
              <a:rPr lang="en-US" dirty="0"/>
              <a:t>Objectives for Year 2 of Biennial Cycle (FY23)</a:t>
            </a:r>
          </a:p>
        </p:txBody>
      </p:sp>
      <p:sp>
        <p:nvSpPr>
          <p:cNvPr id="3" name="Content Placeholder 2">
            <a:extLst>
              <a:ext uri="{FF2B5EF4-FFF2-40B4-BE49-F238E27FC236}">
                <a16:creationId xmlns:a16="http://schemas.microsoft.com/office/drawing/2014/main" id="{9C2BEBF1-E040-4816-8189-9BE1848D0CF4}"/>
              </a:ext>
            </a:extLst>
          </p:cNvPr>
          <p:cNvSpPr>
            <a:spLocks noGrp="1"/>
          </p:cNvSpPr>
          <p:nvPr>
            <p:ph sz="half" idx="2"/>
          </p:nvPr>
        </p:nvSpPr>
        <p:spPr>
          <a:xfrm>
            <a:off x="228600" y="1600200"/>
            <a:ext cx="3977640" cy="3016210"/>
          </a:xfrm>
        </p:spPr>
        <p:txBody>
          <a:bodyPr/>
          <a:lstStyle/>
          <a:p>
            <a:r>
              <a:rPr lang="en-US" dirty="0"/>
              <a:t>If you are on track to achieve FY22 objective(s):</a:t>
            </a:r>
          </a:p>
          <a:p>
            <a:pPr marL="457200" indent="-457200">
              <a:buFont typeface="Arial" panose="020B0604020202020204" pitchFamily="34" charset="0"/>
              <a:buChar char="•"/>
            </a:pPr>
            <a:r>
              <a:rPr lang="en-US" dirty="0"/>
              <a:t>Start fresh with new objective(s) for FY23</a:t>
            </a:r>
          </a:p>
          <a:p>
            <a:pPr marL="457200" indent="-457200">
              <a:buFont typeface="Arial" panose="020B0604020202020204" pitchFamily="34" charset="0"/>
              <a:buChar char="•"/>
            </a:pPr>
            <a:r>
              <a:rPr lang="en-US" dirty="0"/>
              <a:t>Pick a different area of focus to improve for FY23, write goal(s) </a:t>
            </a:r>
          </a:p>
        </p:txBody>
      </p:sp>
      <p:sp>
        <p:nvSpPr>
          <p:cNvPr id="4" name="Content Placeholder 3">
            <a:extLst>
              <a:ext uri="{FF2B5EF4-FFF2-40B4-BE49-F238E27FC236}">
                <a16:creationId xmlns:a16="http://schemas.microsoft.com/office/drawing/2014/main" id="{0A10D12A-DD65-415C-A805-C55B37E3E9A7}"/>
              </a:ext>
            </a:extLst>
          </p:cNvPr>
          <p:cNvSpPr>
            <a:spLocks noGrp="1"/>
          </p:cNvSpPr>
          <p:nvPr>
            <p:ph sz="half" idx="3"/>
          </p:nvPr>
        </p:nvSpPr>
        <p:spPr>
          <a:xfrm>
            <a:off x="4937760" y="1582102"/>
            <a:ext cx="3977640" cy="3877985"/>
          </a:xfrm>
        </p:spPr>
        <p:txBody>
          <a:bodyPr/>
          <a:lstStyle/>
          <a:p>
            <a:r>
              <a:rPr lang="en-US" dirty="0"/>
              <a:t>If you are NOT on track to achieve FY22 objective(s):</a:t>
            </a:r>
          </a:p>
          <a:p>
            <a:pPr marL="457200" indent="-457200">
              <a:buFont typeface="Arial" panose="020B0604020202020204" pitchFamily="34" charset="0"/>
              <a:buChar char="•"/>
            </a:pPr>
            <a:r>
              <a:rPr lang="en-US" dirty="0"/>
              <a:t>You may continue with the same objective, or slightly adjust for FY23</a:t>
            </a:r>
          </a:p>
          <a:p>
            <a:pPr marL="457200" indent="-457200">
              <a:buFont typeface="Arial" panose="020B0604020202020204" pitchFamily="34" charset="0"/>
              <a:buChar char="•"/>
            </a:pPr>
            <a:r>
              <a:rPr lang="en-US" dirty="0"/>
              <a:t>In Box 2—Justification, explain why you are continuing with same</a:t>
            </a:r>
          </a:p>
          <a:p>
            <a:pPr marL="457200" indent="-457200">
              <a:buFont typeface="Arial" panose="020B0604020202020204" pitchFamily="34" charset="0"/>
              <a:buChar char="•"/>
            </a:pPr>
            <a:r>
              <a:rPr lang="en-US" dirty="0"/>
              <a:t>Example below</a:t>
            </a:r>
          </a:p>
        </p:txBody>
      </p:sp>
      <p:pic>
        <p:nvPicPr>
          <p:cNvPr id="9" name="Picture 8">
            <a:extLst>
              <a:ext uri="{FF2B5EF4-FFF2-40B4-BE49-F238E27FC236}">
                <a16:creationId xmlns:a16="http://schemas.microsoft.com/office/drawing/2014/main" id="{E1BB25C2-81A1-4400-B7EC-0B09F77FBAB4}"/>
              </a:ext>
            </a:extLst>
          </p:cNvPr>
          <p:cNvPicPr>
            <a:picLocks noChangeAspect="1"/>
          </p:cNvPicPr>
          <p:nvPr/>
        </p:nvPicPr>
        <p:blipFill rotWithShape="1">
          <a:blip r:embed="rId2"/>
          <a:srcRect r="18333"/>
          <a:stretch/>
        </p:blipFill>
        <p:spPr>
          <a:xfrm>
            <a:off x="0" y="5533254"/>
            <a:ext cx="9251424" cy="1248546"/>
          </a:xfrm>
          <a:prstGeom prst="rect">
            <a:avLst/>
          </a:prstGeom>
        </p:spPr>
      </p:pic>
      <p:cxnSp>
        <p:nvCxnSpPr>
          <p:cNvPr id="6" name="Straight Connector 5">
            <a:extLst>
              <a:ext uri="{FF2B5EF4-FFF2-40B4-BE49-F238E27FC236}">
                <a16:creationId xmlns:a16="http://schemas.microsoft.com/office/drawing/2014/main" id="{1ACEBFBD-BFC9-4C3A-831D-9BE62E2CFA74}"/>
              </a:ext>
            </a:extLst>
          </p:cNvPr>
          <p:cNvCxnSpPr/>
          <p:nvPr/>
        </p:nvCxnSpPr>
        <p:spPr>
          <a:xfrm>
            <a:off x="4495800" y="1752600"/>
            <a:ext cx="0" cy="3429000"/>
          </a:xfrm>
          <a:prstGeom prst="line">
            <a:avLst/>
          </a:prstGeom>
          <a:ln w="57150">
            <a:solidFill>
              <a:srgbClr val="01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84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5B88D-166E-4D63-9C86-64F201B6F7C4}"/>
              </a:ext>
            </a:extLst>
          </p:cNvPr>
          <p:cNvPicPr>
            <a:picLocks noChangeAspect="1"/>
          </p:cNvPicPr>
          <p:nvPr/>
        </p:nvPicPr>
        <p:blipFill>
          <a:blip r:embed="rId2"/>
          <a:stretch>
            <a:fillRect/>
          </a:stretch>
        </p:blipFill>
        <p:spPr>
          <a:xfrm>
            <a:off x="0" y="1143000"/>
            <a:ext cx="9144000" cy="5555226"/>
          </a:xfrm>
          <a:prstGeom prst="rect">
            <a:avLst/>
          </a:prstGeom>
        </p:spPr>
      </p:pic>
    </p:spTree>
    <p:extLst>
      <p:ext uri="{BB962C8B-B14F-4D97-AF65-F5344CB8AC3E}">
        <p14:creationId xmlns:p14="http://schemas.microsoft.com/office/powerpoint/2010/main" val="2360032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1" title="How to write SMART goals and objectives">
            <a:hlinkClick r:id="" action="ppaction://media"/>
            <a:extLst>
              <a:ext uri="{FF2B5EF4-FFF2-40B4-BE49-F238E27FC236}">
                <a16:creationId xmlns:a16="http://schemas.microsoft.com/office/drawing/2014/main" id="{44576D56-F642-4DC2-8374-541E3D88DB18}"/>
              </a:ext>
            </a:extLst>
          </p:cNvPr>
          <p:cNvPicPr>
            <a:picLocks noRot="1" noChangeAspect="1"/>
          </p:cNvPicPr>
          <p:nvPr>
            <a:videoFile r:link="rId1"/>
          </p:nvPr>
        </p:nvPicPr>
        <p:blipFill>
          <a:blip r:embed="rId3"/>
          <a:stretch>
            <a:fillRect/>
          </a:stretch>
        </p:blipFill>
        <p:spPr>
          <a:xfrm>
            <a:off x="795717" y="1752600"/>
            <a:ext cx="7552566" cy="4267200"/>
          </a:xfrm>
          <a:prstGeom prst="rect">
            <a:avLst/>
          </a:prstGeom>
        </p:spPr>
      </p:pic>
    </p:spTree>
    <p:extLst>
      <p:ext uri="{BB962C8B-B14F-4D97-AF65-F5344CB8AC3E}">
        <p14:creationId xmlns:p14="http://schemas.microsoft.com/office/powerpoint/2010/main" val="6081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983A-4BD5-40B6-BB7B-97806D9A54AC}"/>
              </a:ext>
            </a:extLst>
          </p:cNvPr>
          <p:cNvSpPr>
            <a:spLocks noGrp="1"/>
          </p:cNvSpPr>
          <p:nvPr>
            <p:ph type="title"/>
          </p:nvPr>
        </p:nvSpPr>
        <p:spPr/>
        <p:txBody>
          <a:bodyPr/>
          <a:lstStyle/>
          <a:p>
            <a:pPr algn="ctr"/>
            <a:r>
              <a:rPr lang="en-US" dirty="0"/>
              <a:t>SMART Goal Activity</a:t>
            </a:r>
          </a:p>
        </p:txBody>
      </p:sp>
      <p:sp>
        <p:nvSpPr>
          <p:cNvPr id="3" name="Text Placeholder 2">
            <a:extLst>
              <a:ext uri="{FF2B5EF4-FFF2-40B4-BE49-F238E27FC236}">
                <a16:creationId xmlns:a16="http://schemas.microsoft.com/office/drawing/2014/main" id="{56343DE4-5A7D-4486-9191-F9C233689316}"/>
              </a:ext>
            </a:extLst>
          </p:cNvPr>
          <p:cNvSpPr>
            <a:spLocks noGrp="1"/>
          </p:cNvSpPr>
          <p:nvPr>
            <p:ph type="body" idx="1"/>
          </p:nvPr>
        </p:nvSpPr>
        <p:spPr>
          <a:xfrm>
            <a:off x="443780" y="762000"/>
            <a:ext cx="8261779" cy="7325082"/>
          </a:xfrm>
        </p:spPr>
        <p:txBody>
          <a:bodyPr/>
          <a:lstStyle/>
          <a:p>
            <a:r>
              <a:rPr lang="en-US" u="sng" dirty="0"/>
              <a:t>In the chat box</a:t>
            </a:r>
            <a:r>
              <a:rPr lang="en-US" dirty="0"/>
              <a:t>: How can each of these statements be turned into a SMART goal?</a:t>
            </a:r>
          </a:p>
          <a:p>
            <a:pPr marL="514350" indent="-514350">
              <a:buFont typeface="+mj-lt"/>
              <a:buAutoNum type="arabicPeriod"/>
            </a:pPr>
            <a:r>
              <a:rPr lang="en-US" sz="2800" dirty="0"/>
              <a:t>Review data.</a:t>
            </a:r>
          </a:p>
          <a:p>
            <a:pPr marL="514350" indent="-514350">
              <a:buFont typeface="+mj-lt"/>
              <a:buAutoNum type="arabicPeriod"/>
            </a:pPr>
            <a:r>
              <a:rPr lang="en-US" sz="2800" dirty="0"/>
              <a:t>Host a career event.</a:t>
            </a:r>
          </a:p>
          <a:p>
            <a:pPr marL="514350" indent="-514350">
              <a:buFont typeface="+mj-lt"/>
              <a:buAutoNum type="arabicPeriod"/>
            </a:pPr>
            <a:r>
              <a:rPr lang="en-US" sz="2800" dirty="0"/>
              <a:t>Increase certifications/credentials.</a:t>
            </a:r>
          </a:p>
          <a:p>
            <a:pPr marL="514350" indent="-514350">
              <a:buFont typeface="+mj-lt"/>
              <a:buAutoNum type="arabicPeriod"/>
            </a:pPr>
            <a:endParaRPr lang="en-US" dirty="0"/>
          </a:p>
          <a:p>
            <a:r>
              <a:rPr lang="en-US" u="sng" dirty="0"/>
              <a:t>Answers</a:t>
            </a:r>
            <a:r>
              <a:rPr lang="en-US" dirty="0"/>
              <a:t>…</a:t>
            </a:r>
          </a:p>
          <a:p>
            <a:pPr marL="514350" indent="-514350">
              <a:buFont typeface="+mj-lt"/>
              <a:buAutoNum type="arabicPeriod"/>
            </a:pPr>
            <a:r>
              <a:rPr lang="en-US" dirty="0"/>
              <a:t>Evaluate gaps in performance among subgroups and create a plan for improvement by 2023.</a:t>
            </a:r>
          </a:p>
          <a:p>
            <a:pPr marL="514350" indent="-514350">
              <a:buFont typeface="+mj-lt"/>
              <a:buAutoNum type="arabicPeriod"/>
            </a:pPr>
            <a:r>
              <a:rPr lang="en-US" dirty="0"/>
              <a:t> Invite 10 companies to participate in a career event during the month of April.</a:t>
            </a:r>
          </a:p>
          <a:p>
            <a:pPr marL="514350" indent="-514350">
              <a:buFont typeface="+mj-lt"/>
              <a:buAutoNum type="arabicPeriod"/>
            </a:pPr>
            <a:r>
              <a:rPr lang="en-US" dirty="0"/>
              <a:t>Increase the credential attainment rate for CTE students from 15% to 20% by 2023</a:t>
            </a:r>
          </a:p>
          <a:p>
            <a:endParaRPr lang="en-US" dirty="0"/>
          </a:p>
          <a:p>
            <a:endParaRPr lang="en-US" dirty="0"/>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02001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3" name="Rectangle 2">
            <a:extLst>
              <a:ext uri="{FF2B5EF4-FFF2-40B4-BE49-F238E27FC236}">
                <a16:creationId xmlns:a16="http://schemas.microsoft.com/office/drawing/2014/main" id="{C735068A-7F76-4AA4-AD32-AF7A486A2633}"/>
              </a:ext>
            </a:extLst>
          </p:cNvPr>
          <p:cNvSpPr/>
          <p:nvPr/>
        </p:nvSpPr>
        <p:spPr>
          <a:xfrm>
            <a:off x="3352800" y="1943100"/>
            <a:ext cx="1524000" cy="2247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1F0F8C-0FB3-4B3A-B12C-72248E958A51}"/>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Tree>
    <p:extLst>
      <p:ext uri="{BB962C8B-B14F-4D97-AF65-F5344CB8AC3E}">
        <p14:creationId xmlns:p14="http://schemas.microsoft.com/office/powerpoint/2010/main" val="2194042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5" name="Title 1">
            <a:extLst>
              <a:ext uri="{FF2B5EF4-FFF2-40B4-BE49-F238E27FC236}">
                <a16:creationId xmlns:a16="http://schemas.microsoft.com/office/drawing/2014/main" id="{5DA559C7-E796-4E06-9D9F-B13353C4CF21}"/>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
        <p:nvSpPr>
          <p:cNvPr id="6" name="Rectangle 5">
            <a:extLst>
              <a:ext uri="{FF2B5EF4-FFF2-40B4-BE49-F238E27FC236}">
                <a16:creationId xmlns:a16="http://schemas.microsoft.com/office/drawing/2014/main" id="{06E0340F-8DC9-44FD-8713-DDBD076C1ACE}"/>
              </a:ext>
            </a:extLst>
          </p:cNvPr>
          <p:cNvSpPr/>
          <p:nvPr/>
        </p:nvSpPr>
        <p:spPr>
          <a:xfrm>
            <a:off x="3352800" y="5791200"/>
            <a:ext cx="2448674"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029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9084-E53C-40B2-AF94-E272A3A977B4}"/>
              </a:ext>
            </a:extLst>
          </p:cNvPr>
          <p:cNvSpPr>
            <a:spLocks noGrp="1"/>
          </p:cNvSpPr>
          <p:nvPr>
            <p:ph type="title"/>
          </p:nvPr>
        </p:nvSpPr>
        <p:spPr/>
        <p:txBody>
          <a:bodyPr/>
          <a:lstStyle/>
          <a:p>
            <a:pPr algn="ctr"/>
            <a:r>
              <a:rPr lang="en-US" dirty="0"/>
              <a:t>Performance Measure Data</a:t>
            </a:r>
          </a:p>
        </p:txBody>
      </p:sp>
      <p:sp>
        <p:nvSpPr>
          <p:cNvPr id="3" name="Text Placeholder 2">
            <a:extLst>
              <a:ext uri="{FF2B5EF4-FFF2-40B4-BE49-F238E27FC236}">
                <a16:creationId xmlns:a16="http://schemas.microsoft.com/office/drawing/2014/main" id="{78C3A585-A322-4F9C-B1A0-9A7C553C414D}"/>
              </a:ext>
            </a:extLst>
          </p:cNvPr>
          <p:cNvSpPr>
            <a:spLocks noGrp="1"/>
          </p:cNvSpPr>
          <p:nvPr>
            <p:ph type="body" idx="1"/>
          </p:nvPr>
        </p:nvSpPr>
        <p:spPr>
          <a:xfrm>
            <a:off x="443780" y="1066800"/>
            <a:ext cx="8261779" cy="861774"/>
          </a:xfrm>
        </p:spPr>
        <p:txBody>
          <a:bodyPr/>
          <a:lstStyle/>
          <a:p>
            <a:r>
              <a:rPr lang="en-US" dirty="0"/>
              <a:t>SDLP data will be automatically uploaded to the grant once the data is available.</a:t>
            </a:r>
          </a:p>
        </p:txBody>
      </p:sp>
      <p:pic>
        <p:nvPicPr>
          <p:cNvPr id="6" name="Picture 5" descr="Graphical user interface, text, application, email&#10;&#10;Description automatically generated">
            <a:extLst>
              <a:ext uri="{FF2B5EF4-FFF2-40B4-BE49-F238E27FC236}">
                <a16:creationId xmlns:a16="http://schemas.microsoft.com/office/drawing/2014/main" id="{166671D5-529B-49A8-9452-21EFD096E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9177"/>
            <a:ext cx="9144000" cy="2559646"/>
          </a:xfrm>
          <a:prstGeom prst="rect">
            <a:avLst/>
          </a:prstGeom>
        </p:spPr>
      </p:pic>
    </p:spTree>
    <p:extLst>
      <p:ext uri="{BB962C8B-B14F-4D97-AF65-F5344CB8AC3E}">
        <p14:creationId xmlns:p14="http://schemas.microsoft.com/office/powerpoint/2010/main" val="75873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9084-E53C-40B2-AF94-E272A3A977B4}"/>
              </a:ext>
            </a:extLst>
          </p:cNvPr>
          <p:cNvSpPr>
            <a:spLocks noGrp="1"/>
          </p:cNvSpPr>
          <p:nvPr>
            <p:ph type="title"/>
          </p:nvPr>
        </p:nvSpPr>
        <p:spPr/>
        <p:txBody>
          <a:bodyPr/>
          <a:lstStyle/>
          <a:p>
            <a:pPr algn="ctr"/>
            <a:r>
              <a:rPr lang="en-US" dirty="0"/>
              <a:t>Improvement Plans</a:t>
            </a:r>
          </a:p>
        </p:txBody>
      </p:sp>
      <p:sp>
        <p:nvSpPr>
          <p:cNvPr id="3" name="Text Placeholder 2">
            <a:extLst>
              <a:ext uri="{FF2B5EF4-FFF2-40B4-BE49-F238E27FC236}">
                <a16:creationId xmlns:a16="http://schemas.microsoft.com/office/drawing/2014/main" id="{78C3A585-A322-4F9C-B1A0-9A7C553C414D}"/>
              </a:ext>
            </a:extLst>
          </p:cNvPr>
          <p:cNvSpPr>
            <a:spLocks noGrp="1"/>
          </p:cNvSpPr>
          <p:nvPr>
            <p:ph type="body" idx="1"/>
          </p:nvPr>
        </p:nvSpPr>
        <p:spPr>
          <a:xfrm>
            <a:off x="443780" y="838200"/>
            <a:ext cx="8261779" cy="1292662"/>
          </a:xfrm>
        </p:spPr>
        <p:txBody>
          <a:bodyPr/>
          <a:lstStyle/>
          <a:p>
            <a:r>
              <a:rPr lang="en-US" dirty="0"/>
              <a:t>Not required yet, leave it blank for now please. You will be reminded of the due date in the grant cycle if a performance measure was not met.</a:t>
            </a:r>
          </a:p>
        </p:txBody>
      </p:sp>
      <p:pic>
        <p:nvPicPr>
          <p:cNvPr id="6" name="Picture 5" descr="Text&#10;&#10;Description automatically generated with medium confidence">
            <a:extLst>
              <a:ext uri="{FF2B5EF4-FFF2-40B4-BE49-F238E27FC236}">
                <a16:creationId xmlns:a16="http://schemas.microsoft.com/office/drawing/2014/main" id="{014B47A4-ECBB-4EEC-A7E2-2F6ACFAB7A21}"/>
              </a:ext>
            </a:extLst>
          </p:cNvPr>
          <p:cNvPicPr>
            <a:picLocks noChangeAspect="1"/>
          </p:cNvPicPr>
          <p:nvPr/>
        </p:nvPicPr>
        <p:blipFill rotWithShape="1">
          <a:blip r:embed="rId2">
            <a:extLst>
              <a:ext uri="{28A0092B-C50C-407E-A947-70E740481C1C}">
                <a14:useLocalDpi xmlns:a14="http://schemas.microsoft.com/office/drawing/2010/main" val="0"/>
              </a:ext>
            </a:extLst>
          </a:blip>
          <a:srcRect b="15470"/>
          <a:stretch/>
        </p:blipFill>
        <p:spPr>
          <a:xfrm>
            <a:off x="0" y="2424889"/>
            <a:ext cx="9144000" cy="3747311"/>
          </a:xfrm>
          <a:prstGeom prst="rect">
            <a:avLst/>
          </a:prstGeom>
        </p:spPr>
      </p:pic>
      <p:sp>
        <p:nvSpPr>
          <p:cNvPr id="7" name="Rectangle 6">
            <a:extLst>
              <a:ext uri="{FF2B5EF4-FFF2-40B4-BE49-F238E27FC236}">
                <a16:creationId xmlns:a16="http://schemas.microsoft.com/office/drawing/2014/main" id="{B8982220-6BDB-41B7-85F1-4487B538EC94}"/>
              </a:ext>
            </a:extLst>
          </p:cNvPr>
          <p:cNvSpPr/>
          <p:nvPr/>
        </p:nvSpPr>
        <p:spPr>
          <a:xfrm>
            <a:off x="76200" y="2743200"/>
            <a:ext cx="2819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75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790B-818E-4C1A-8F76-39F8BF95A78C}"/>
              </a:ext>
            </a:extLst>
          </p:cNvPr>
          <p:cNvSpPr>
            <a:spLocks noGrp="1"/>
          </p:cNvSpPr>
          <p:nvPr>
            <p:ph type="title"/>
          </p:nvPr>
        </p:nvSpPr>
        <p:spPr/>
        <p:txBody>
          <a:bodyPr/>
          <a:lstStyle/>
          <a:p>
            <a:pPr algn="ctr"/>
            <a:r>
              <a:rPr lang="en-US" dirty="0"/>
              <a:t>Steps to Submitting a Grant</a:t>
            </a:r>
          </a:p>
        </p:txBody>
      </p:sp>
      <p:pic>
        <p:nvPicPr>
          <p:cNvPr id="5" name="Picture 4">
            <a:extLst>
              <a:ext uri="{FF2B5EF4-FFF2-40B4-BE49-F238E27FC236}">
                <a16:creationId xmlns:a16="http://schemas.microsoft.com/office/drawing/2014/main" id="{1207D766-4CBA-466C-A973-F433BF300978}"/>
              </a:ext>
            </a:extLst>
          </p:cNvPr>
          <p:cNvPicPr>
            <a:picLocks noChangeAspect="1"/>
          </p:cNvPicPr>
          <p:nvPr/>
        </p:nvPicPr>
        <p:blipFill>
          <a:blip r:embed="rId2"/>
          <a:stretch>
            <a:fillRect/>
          </a:stretch>
        </p:blipFill>
        <p:spPr>
          <a:xfrm>
            <a:off x="0" y="1219200"/>
            <a:ext cx="4962525" cy="1152525"/>
          </a:xfrm>
          <a:prstGeom prst="rect">
            <a:avLst/>
          </a:prstGeom>
        </p:spPr>
      </p:pic>
      <p:pic>
        <p:nvPicPr>
          <p:cNvPr id="6" name="Picture 5">
            <a:extLst>
              <a:ext uri="{FF2B5EF4-FFF2-40B4-BE49-F238E27FC236}">
                <a16:creationId xmlns:a16="http://schemas.microsoft.com/office/drawing/2014/main" id="{12CCE5F1-6401-4CEB-8D3C-82641E27E768}"/>
              </a:ext>
            </a:extLst>
          </p:cNvPr>
          <p:cNvPicPr>
            <a:picLocks noChangeAspect="1"/>
          </p:cNvPicPr>
          <p:nvPr/>
        </p:nvPicPr>
        <p:blipFill>
          <a:blip r:embed="rId3"/>
          <a:stretch>
            <a:fillRect/>
          </a:stretch>
        </p:blipFill>
        <p:spPr>
          <a:xfrm>
            <a:off x="1295400" y="2590800"/>
            <a:ext cx="3333750" cy="762000"/>
          </a:xfrm>
          <a:prstGeom prst="rect">
            <a:avLst/>
          </a:prstGeom>
        </p:spPr>
      </p:pic>
      <p:pic>
        <p:nvPicPr>
          <p:cNvPr id="7" name="Picture 6">
            <a:extLst>
              <a:ext uri="{FF2B5EF4-FFF2-40B4-BE49-F238E27FC236}">
                <a16:creationId xmlns:a16="http://schemas.microsoft.com/office/drawing/2014/main" id="{DD5D22FF-B208-43E9-8E1B-59593CF710EF}"/>
              </a:ext>
            </a:extLst>
          </p:cNvPr>
          <p:cNvPicPr>
            <a:picLocks noChangeAspect="1"/>
          </p:cNvPicPr>
          <p:nvPr/>
        </p:nvPicPr>
        <p:blipFill>
          <a:blip r:embed="rId4"/>
          <a:stretch>
            <a:fillRect/>
          </a:stretch>
        </p:blipFill>
        <p:spPr>
          <a:xfrm>
            <a:off x="2543175" y="3952875"/>
            <a:ext cx="5153025" cy="1152525"/>
          </a:xfrm>
          <a:prstGeom prst="rect">
            <a:avLst/>
          </a:prstGeom>
        </p:spPr>
      </p:pic>
      <p:pic>
        <p:nvPicPr>
          <p:cNvPr id="8" name="Picture 7">
            <a:extLst>
              <a:ext uri="{FF2B5EF4-FFF2-40B4-BE49-F238E27FC236}">
                <a16:creationId xmlns:a16="http://schemas.microsoft.com/office/drawing/2014/main" id="{BD059B77-D8A4-460A-B7F6-423C265A05A6}"/>
              </a:ext>
            </a:extLst>
          </p:cNvPr>
          <p:cNvPicPr>
            <a:picLocks noChangeAspect="1"/>
          </p:cNvPicPr>
          <p:nvPr/>
        </p:nvPicPr>
        <p:blipFill>
          <a:blip r:embed="rId5"/>
          <a:stretch>
            <a:fillRect/>
          </a:stretch>
        </p:blipFill>
        <p:spPr>
          <a:xfrm>
            <a:off x="3524250" y="5257800"/>
            <a:ext cx="5619750" cy="1143000"/>
          </a:xfrm>
          <a:prstGeom prst="rect">
            <a:avLst/>
          </a:prstGeom>
        </p:spPr>
      </p:pic>
      <p:sp>
        <p:nvSpPr>
          <p:cNvPr id="10" name="Arrow: Bent-Up 9">
            <a:extLst>
              <a:ext uri="{FF2B5EF4-FFF2-40B4-BE49-F238E27FC236}">
                <a16:creationId xmlns:a16="http://schemas.microsoft.com/office/drawing/2014/main" id="{0C8C26B8-6722-4A63-A067-CD9E61C6BFBD}"/>
              </a:ext>
            </a:extLst>
          </p:cNvPr>
          <p:cNvSpPr/>
          <p:nvPr/>
        </p:nvSpPr>
        <p:spPr>
          <a:xfrm rot="5400000">
            <a:off x="300037" y="2128838"/>
            <a:ext cx="1152525" cy="990600"/>
          </a:xfrm>
          <a:prstGeom prst="bentUpArrow">
            <a:avLst>
              <a:gd name="adj1" fmla="val 25000"/>
              <a:gd name="adj2" fmla="val 25000"/>
              <a:gd name="adj3" fmla="val 374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Up 10">
            <a:extLst>
              <a:ext uri="{FF2B5EF4-FFF2-40B4-BE49-F238E27FC236}">
                <a16:creationId xmlns:a16="http://schemas.microsoft.com/office/drawing/2014/main" id="{47BA5665-3D4D-45F1-BBB4-45360CBCDE87}"/>
              </a:ext>
            </a:extLst>
          </p:cNvPr>
          <p:cNvSpPr/>
          <p:nvPr/>
        </p:nvSpPr>
        <p:spPr>
          <a:xfrm rot="5400000">
            <a:off x="1556623" y="3463052"/>
            <a:ext cx="1211104" cy="990600"/>
          </a:xfrm>
          <a:prstGeom prst="bentUpArrow">
            <a:avLst>
              <a:gd name="adj1" fmla="val 25000"/>
              <a:gd name="adj2" fmla="val 25000"/>
              <a:gd name="adj3" fmla="val 374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Bent-Up 11">
            <a:extLst>
              <a:ext uri="{FF2B5EF4-FFF2-40B4-BE49-F238E27FC236}">
                <a16:creationId xmlns:a16="http://schemas.microsoft.com/office/drawing/2014/main" id="{42E8A1AC-18A8-471D-859A-829F6FC45EF9}"/>
              </a:ext>
            </a:extLst>
          </p:cNvPr>
          <p:cNvSpPr/>
          <p:nvPr/>
        </p:nvSpPr>
        <p:spPr>
          <a:xfrm rot="5400000">
            <a:off x="2662237" y="4787742"/>
            <a:ext cx="1152525" cy="990600"/>
          </a:xfrm>
          <a:prstGeom prst="bentUpArrow">
            <a:avLst>
              <a:gd name="adj1" fmla="val 25000"/>
              <a:gd name="adj2" fmla="val 25000"/>
              <a:gd name="adj3" fmla="val 374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5A76CB-51A2-4F3B-976E-D175CCBB737E}"/>
              </a:ext>
            </a:extLst>
          </p:cNvPr>
          <p:cNvSpPr/>
          <p:nvPr/>
        </p:nvSpPr>
        <p:spPr>
          <a:xfrm>
            <a:off x="0" y="1219200"/>
            <a:ext cx="5257800" cy="287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99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46535-FDE3-4D78-B060-A8EDD2C30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4990259"/>
          </a:xfrm>
          <a:prstGeom prst="rect">
            <a:avLst/>
          </a:prstGeom>
        </p:spPr>
      </p:pic>
      <p:sp>
        <p:nvSpPr>
          <p:cNvPr id="6" name="Title 1">
            <a:extLst>
              <a:ext uri="{FF2B5EF4-FFF2-40B4-BE49-F238E27FC236}">
                <a16:creationId xmlns:a16="http://schemas.microsoft.com/office/drawing/2014/main" id="{170A1EE9-5862-4D62-A4A0-4A93BED3F518}"/>
              </a:ext>
            </a:extLst>
          </p:cNvPr>
          <p:cNvSpPr txBox="1">
            <a:spLocks/>
          </p:cNvSpPr>
          <p:nvPr/>
        </p:nvSpPr>
        <p:spPr>
          <a:xfrm>
            <a:off x="304800" y="457200"/>
            <a:ext cx="8458199" cy="492443"/>
          </a:xfrm>
          <a:prstGeom prst="rect">
            <a:avLst/>
          </a:prstGeom>
        </p:spPr>
        <p:txBody>
          <a:bodyPr/>
          <a:lstStyle>
            <a:lvl1pPr>
              <a:defRPr>
                <a:solidFill>
                  <a:schemeClr val="accent1"/>
                </a:solidFill>
                <a:latin typeface="+mj-lt"/>
                <a:ea typeface="+mj-ea"/>
                <a:cs typeface="+mj-cs"/>
              </a:defRPr>
            </a:lvl1pPr>
          </a:lstStyle>
          <a:p>
            <a:pPr algn="ctr"/>
            <a:r>
              <a:rPr lang="en-US" sz="2000" b="1" kern="0" dirty="0"/>
              <a:t>Arizona Department of Education  - CTE Postsecondary Resources</a:t>
            </a:r>
          </a:p>
        </p:txBody>
      </p:sp>
    </p:spTree>
    <p:extLst>
      <p:ext uri="{BB962C8B-B14F-4D97-AF65-F5344CB8AC3E}">
        <p14:creationId xmlns:p14="http://schemas.microsoft.com/office/powerpoint/2010/main" val="3931553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3D42-2239-4F64-9BE6-09BAB49B3F60}"/>
              </a:ext>
            </a:extLst>
          </p:cNvPr>
          <p:cNvSpPr>
            <a:spLocks noGrp="1"/>
          </p:cNvSpPr>
          <p:nvPr>
            <p:ph type="ctrTitle"/>
          </p:nvPr>
        </p:nvSpPr>
        <p:spPr>
          <a:xfrm>
            <a:off x="685800" y="2125980"/>
            <a:ext cx="7772400" cy="492443"/>
          </a:xfrm>
        </p:spPr>
        <p:txBody>
          <a:bodyPr/>
          <a:lstStyle/>
          <a:p>
            <a:pPr algn="ctr"/>
            <a:r>
              <a:rPr lang="en-US" dirty="0"/>
              <a:t>QUESTIONS?</a:t>
            </a:r>
          </a:p>
        </p:txBody>
      </p:sp>
      <p:sp>
        <p:nvSpPr>
          <p:cNvPr id="4" name="Subtitle 2">
            <a:extLst>
              <a:ext uri="{FF2B5EF4-FFF2-40B4-BE49-F238E27FC236}">
                <a16:creationId xmlns:a16="http://schemas.microsoft.com/office/drawing/2014/main" id="{1B6551CF-24EF-40F1-82AD-7376CD61FFAD}"/>
              </a:ext>
            </a:extLst>
          </p:cNvPr>
          <p:cNvSpPr txBox="1">
            <a:spLocks/>
          </p:cNvSpPr>
          <p:nvPr/>
        </p:nvSpPr>
        <p:spPr>
          <a:xfrm>
            <a:off x="152400" y="5489138"/>
            <a:ext cx="8763000" cy="1107996"/>
          </a:xfrm>
          <a:prstGeom prst="rect">
            <a:avLst/>
          </a:prstGeom>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400" dirty="0"/>
              <a:t>For questions specific to GME (reimbursement requests, indirect costs, system issues, etc.), contact (602) 542-3901  or </a:t>
            </a:r>
            <a:r>
              <a:rPr lang="en-US" sz="2400" u="sng"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https://helpdeskexternal.azed.gov</a:t>
            </a:r>
            <a:endParaRPr lang="en-US" sz="2400" dirty="0">
              <a:solidFill>
                <a:schemeClr val="accent1">
                  <a:lumMod val="60000"/>
                  <a:lumOff val="40000"/>
                </a:schemeClr>
              </a:solidFill>
            </a:endParaRPr>
          </a:p>
        </p:txBody>
      </p:sp>
      <p:sp>
        <p:nvSpPr>
          <p:cNvPr id="8" name="Rectangle 7">
            <a:extLst>
              <a:ext uri="{FF2B5EF4-FFF2-40B4-BE49-F238E27FC236}">
                <a16:creationId xmlns:a16="http://schemas.microsoft.com/office/drawing/2014/main" id="{A81E0327-1EEA-4B52-9A2F-396D6F05B736}"/>
              </a:ext>
            </a:extLst>
          </p:cNvPr>
          <p:cNvSpPr/>
          <p:nvPr/>
        </p:nvSpPr>
        <p:spPr>
          <a:xfrm>
            <a:off x="685800" y="3125291"/>
            <a:ext cx="8001000" cy="1384995"/>
          </a:xfrm>
          <a:prstGeom prst="rect">
            <a:avLst/>
          </a:prstGeom>
        </p:spPr>
        <p:txBody>
          <a:bodyPr wrap="square">
            <a:spAutoFit/>
          </a:bodyPr>
          <a:lstStyle/>
          <a:p>
            <a:pPr lvl="0" algn="ctr"/>
            <a:r>
              <a:rPr lang="en-US" sz="2800" kern="0" dirty="0">
                <a:solidFill>
                  <a:prstClr val="black"/>
                </a:solidFill>
                <a:latin typeface="Franklin Gothic Medium"/>
              </a:rPr>
              <a:t>Contact your GPS if you have any follow up questions or need further training.</a:t>
            </a:r>
          </a:p>
          <a:p>
            <a:pPr lvl="0" algn="ctr"/>
            <a:r>
              <a:rPr lang="en-US" sz="2800" kern="0" dirty="0">
                <a:solidFill>
                  <a:prstClr val="black"/>
                </a:solidFill>
                <a:latin typeface="Franklin Gothic Medium"/>
              </a:rPr>
              <a:t>Please submit grants by 5/2/22 due date.</a:t>
            </a:r>
          </a:p>
        </p:txBody>
      </p:sp>
    </p:spTree>
    <p:extLst>
      <p:ext uri="{BB962C8B-B14F-4D97-AF65-F5344CB8AC3E}">
        <p14:creationId xmlns:p14="http://schemas.microsoft.com/office/powerpoint/2010/main" val="3490384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11413374-E3AF-498C-B273-5B971A42ABB7}"/>
              </a:ext>
            </a:extLst>
          </p:cNvPr>
          <p:cNvSpPr txBox="1">
            <a:spLocks/>
          </p:cNvSpPr>
          <p:nvPr/>
        </p:nvSpPr>
        <p:spPr>
          <a:xfrm>
            <a:off x="609600" y="2282547"/>
            <a:ext cx="7924800" cy="3508653"/>
          </a:xfrm>
          <a:prstGeom prst="rect">
            <a:avLst/>
          </a:prstGeom>
          <a:noFill/>
        </p:spPr>
        <p:txBody>
          <a:bodyPr wrap="square"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ysClr val="windowText" lastClr="000000"/>
                </a:solidFill>
              </a:rPr>
              <a:t>Shelley Baudean</a:t>
            </a:r>
            <a:r>
              <a:rPr lang="en-US" kern="0" dirty="0">
                <a:solidFill>
                  <a:sysClr val="windowText" lastClr="000000"/>
                </a:solidFill>
              </a:rPr>
              <a:t>		</a:t>
            </a:r>
            <a:r>
              <a:rPr lang="en-US" b="1" kern="0" dirty="0">
                <a:solidFill>
                  <a:sysClr val="windowText" lastClr="000000"/>
                </a:solidFill>
              </a:rPr>
              <a:t>John Jones</a:t>
            </a:r>
          </a:p>
          <a:p>
            <a:r>
              <a:rPr lang="en-US" sz="1400" kern="0" dirty="0">
                <a:solidFill>
                  <a:sysClr val="windowText" lastClr="000000"/>
                </a:solidFill>
              </a:rPr>
              <a:t>Grant Program Specialist		OCR Special Populations Program Specialist </a:t>
            </a:r>
          </a:p>
          <a:p>
            <a:r>
              <a:rPr lang="en-US" sz="1400" kern="0" dirty="0">
                <a:solidFill>
                  <a:sysClr val="windowText" lastClr="000000"/>
                </a:solidFill>
              </a:rPr>
              <a:t>shelley.baudean@azed.gov		john.jones@azed.gov</a:t>
            </a:r>
          </a:p>
          <a:p>
            <a:r>
              <a:rPr lang="en-US" sz="1400" kern="0" dirty="0">
                <a:solidFill>
                  <a:sysClr val="windowText" lastClr="000000"/>
                </a:solidFill>
              </a:rPr>
              <a:t>602-542-5323			970-216-6740</a:t>
            </a:r>
          </a:p>
          <a:p>
            <a:endParaRPr lang="en-US" sz="1400" kern="0" dirty="0">
              <a:solidFill>
                <a:sysClr val="windowText" lastClr="000000"/>
              </a:solidFill>
            </a:endParaRPr>
          </a:p>
          <a:p>
            <a:endParaRPr lang="en-US" sz="1400" kern="0" dirty="0">
              <a:solidFill>
                <a:sysClr val="windowText" lastClr="000000"/>
              </a:solidFill>
            </a:endParaRPr>
          </a:p>
          <a:p>
            <a:r>
              <a:rPr lang="en-US" b="1" kern="0" dirty="0">
                <a:solidFill>
                  <a:sysClr val="windowText" lastClr="000000"/>
                </a:solidFill>
              </a:rPr>
              <a:t>Audrey Dieken</a:t>
            </a:r>
            <a:r>
              <a:rPr lang="en-US" sz="1400" kern="0" dirty="0">
                <a:solidFill>
                  <a:sysClr val="windowText" lastClr="000000"/>
                </a:solidFill>
              </a:rPr>
              <a:t>			</a:t>
            </a:r>
            <a:r>
              <a:rPr lang="en-US" b="1" kern="0" dirty="0">
                <a:solidFill>
                  <a:sysClr val="windowText" lastClr="000000"/>
                </a:solidFill>
              </a:rPr>
              <a:t>Mark McManus</a:t>
            </a:r>
          </a:p>
          <a:p>
            <a:r>
              <a:rPr lang="en-US" sz="1400" kern="0" dirty="0">
                <a:solidFill>
                  <a:sysClr val="windowText" lastClr="000000"/>
                </a:solidFill>
              </a:rPr>
              <a:t>Grant Program Specialist		Grant Program Specialist</a:t>
            </a:r>
          </a:p>
          <a:p>
            <a:r>
              <a:rPr lang="en-US" sz="1400" kern="0" dirty="0">
                <a:solidFill>
                  <a:sysClr val="windowText" lastClr="000000"/>
                </a:solidFill>
              </a:rPr>
              <a:t>audrey.dieken@azed.gov		mark.mcmanus@azed.gov</a:t>
            </a:r>
          </a:p>
          <a:p>
            <a:r>
              <a:rPr lang="en-US" sz="1400" kern="0" dirty="0">
                <a:solidFill>
                  <a:sysClr val="windowText" lastClr="000000"/>
                </a:solidFill>
              </a:rPr>
              <a:t>602-350-5064			602-542-8744</a:t>
            </a:r>
          </a:p>
          <a:p>
            <a:endParaRPr lang="en-US" sz="1400" kern="0" dirty="0">
              <a:solidFill>
                <a:sysClr val="windowText" lastClr="000000"/>
              </a:solidFill>
            </a:endParaRPr>
          </a:p>
          <a:p>
            <a:r>
              <a:rPr lang="en-US" b="1" kern="0" dirty="0">
                <a:solidFill>
                  <a:sysClr val="windowText" lastClr="000000"/>
                </a:solidFill>
              </a:rPr>
              <a:t>Don Dolin</a:t>
            </a:r>
            <a:r>
              <a:rPr lang="en-US" sz="1400" kern="0" dirty="0">
                <a:solidFill>
                  <a:sysClr val="windowText" lastClr="000000"/>
                </a:solidFill>
              </a:rPr>
              <a:t>			</a:t>
            </a:r>
            <a:r>
              <a:rPr lang="en-US" b="1" kern="0" dirty="0">
                <a:solidFill>
                  <a:sysClr val="windowText" lastClr="000000"/>
                </a:solidFill>
              </a:rPr>
              <a:t>Mary Medina</a:t>
            </a:r>
          </a:p>
          <a:p>
            <a:r>
              <a:rPr lang="en-US" sz="1400" kern="0" dirty="0">
                <a:solidFill>
                  <a:sysClr val="windowText" lastClr="000000"/>
                </a:solidFill>
              </a:rPr>
              <a:t>Grant Program Specialist		CTE Grants Supervisor</a:t>
            </a:r>
          </a:p>
          <a:p>
            <a:r>
              <a:rPr lang="en-US" sz="1400" kern="0" dirty="0">
                <a:solidFill>
                  <a:sysClr val="windowText" lastClr="000000"/>
                </a:solidFill>
              </a:rPr>
              <a:t>don.dolin@azed.gov			mary.m.medina@azed.gov</a:t>
            </a:r>
          </a:p>
          <a:p>
            <a:r>
              <a:rPr lang="en-US" sz="1400" kern="0" dirty="0">
                <a:solidFill>
                  <a:sysClr val="windowText" lastClr="000000"/>
                </a:solidFill>
              </a:rPr>
              <a:t>602-518-6526			505-426-6681</a:t>
            </a:r>
          </a:p>
        </p:txBody>
      </p:sp>
      <p:sp>
        <p:nvSpPr>
          <p:cNvPr id="4" name="Title 1">
            <a:extLst>
              <a:ext uri="{FF2B5EF4-FFF2-40B4-BE49-F238E27FC236}">
                <a16:creationId xmlns:a16="http://schemas.microsoft.com/office/drawing/2014/main" id="{B9D8EC24-A5DC-4597-B462-879C1923EB5F}"/>
              </a:ext>
            </a:extLst>
          </p:cNvPr>
          <p:cNvSpPr txBox="1">
            <a:spLocks/>
          </p:cNvSpPr>
          <p:nvPr/>
        </p:nvSpPr>
        <p:spPr>
          <a:xfrm>
            <a:off x="609600" y="1412557"/>
            <a:ext cx="7391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Contact Information</a:t>
            </a:r>
          </a:p>
        </p:txBody>
      </p:sp>
    </p:spTree>
    <p:extLst>
      <p:ext uri="{BB962C8B-B14F-4D97-AF65-F5344CB8AC3E}">
        <p14:creationId xmlns:p14="http://schemas.microsoft.com/office/powerpoint/2010/main" val="965768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DD0D-1C8F-4D9F-B370-AA86D6B05611}"/>
              </a:ext>
            </a:extLst>
          </p:cNvPr>
          <p:cNvSpPr>
            <a:spLocks noGrp="1"/>
          </p:cNvSpPr>
          <p:nvPr>
            <p:ph type="ctrTitle"/>
          </p:nvPr>
        </p:nvSpPr>
        <p:spPr>
          <a:xfrm>
            <a:off x="685800" y="2895600"/>
            <a:ext cx="7772400" cy="1477328"/>
          </a:xfrm>
        </p:spPr>
        <p:txBody>
          <a:bodyPr/>
          <a:lstStyle/>
          <a:p>
            <a:pPr algn="ctr"/>
            <a:r>
              <a:rPr lang="en-US"/>
              <a:t>Perkins 2023</a:t>
            </a:r>
            <a:br>
              <a:rPr lang="en-US" dirty="0"/>
            </a:br>
            <a:r>
              <a:rPr lang="en-US" dirty="0"/>
              <a:t>Grant Application &amp; CLNA Training</a:t>
            </a:r>
            <a:br>
              <a:rPr lang="en-US" dirty="0"/>
            </a:br>
            <a:r>
              <a:rPr lang="en-US" dirty="0"/>
              <a:t>Post-Secondary LEAs</a:t>
            </a:r>
          </a:p>
        </p:txBody>
      </p:sp>
      <p:sp>
        <p:nvSpPr>
          <p:cNvPr id="3" name="Subtitle 2">
            <a:extLst>
              <a:ext uri="{FF2B5EF4-FFF2-40B4-BE49-F238E27FC236}">
                <a16:creationId xmlns:a16="http://schemas.microsoft.com/office/drawing/2014/main" id="{D1E10C01-6E38-4C08-9A0D-E5AA203309D8}"/>
              </a:ext>
            </a:extLst>
          </p:cNvPr>
          <p:cNvSpPr>
            <a:spLocks noGrp="1"/>
          </p:cNvSpPr>
          <p:nvPr>
            <p:ph type="subTitle" idx="4"/>
          </p:nvPr>
        </p:nvSpPr>
        <p:spPr>
          <a:xfrm>
            <a:off x="1371600" y="5207913"/>
            <a:ext cx="6400800" cy="430887"/>
          </a:xfrm>
        </p:spPr>
        <p:txBody>
          <a:bodyPr/>
          <a:lstStyle/>
          <a:p>
            <a:pPr algn="ctr"/>
            <a:r>
              <a:rPr lang="en-US" dirty="0"/>
              <a:t>March 8, 2022</a:t>
            </a:r>
          </a:p>
        </p:txBody>
      </p:sp>
    </p:spTree>
    <p:extLst>
      <p:ext uri="{BB962C8B-B14F-4D97-AF65-F5344CB8AC3E}">
        <p14:creationId xmlns:p14="http://schemas.microsoft.com/office/powerpoint/2010/main" val="243335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C016-BFC4-494A-9D44-530FE70B412B}"/>
              </a:ext>
            </a:extLst>
          </p:cNvPr>
          <p:cNvSpPr>
            <a:spLocks noGrp="1"/>
          </p:cNvSpPr>
          <p:nvPr>
            <p:ph type="title"/>
          </p:nvPr>
        </p:nvSpPr>
        <p:spPr/>
        <p:txBody>
          <a:bodyPr/>
          <a:lstStyle/>
          <a:p>
            <a:pPr algn="ctr"/>
            <a:r>
              <a:rPr lang="en-US" dirty="0"/>
              <a:t>General Statement of Assurance</a:t>
            </a:r>
          </a:p>
        </p:txBody>
      </p:sp>
      <p:sp>
        <p:nvSpPr>
          <p:cNvPr id="3" name="Text Placeholder 2">
            <a:extLst>
              <a:ext uri="{FF2B5EF4-FFF2-40B4-BE49-F238E27FC236}">
                <a16:creationId xmlns:a16="http://schemas.microsoft.com/office/drawing/2014/main" id="{3346EE90-13DC-4AD3-A8C1-B6D5D5335359}"/>
              </a:ext>
            </a:extLst>
          </p:cNvPr>
          <p:cNvSpPr>
            <a:spLocks noGrp="1"/>
          </p:cNvSpPr>
          <p:nvPr>
            <p:ph type="body" idx="1"/>
          </p:nvPr>
        </p:nvSpPr>
        <p:spPr>
          <a:xfrm>
            <a:off x="441108" y="1219200"/>
            <a:ext cx="8261779" cy="1723549"/>
          </a:xfrm>
        </p:spPr>
        <p:txBody>
          <a:bodyPr/>
          <a:lstStyle/>
          <a:p>
            <a:pPr marL="457200" indent="-457200">
              <a:buFont typeface="Arial" panose="020B0604020202020204" pitchFamily="34" charset="0"/>
              <a:buChar char="•"/>
            </a:pPr>
            <a:r>
              <a:rPr lang="en-US" dirty="0"/>
              <a:t>MUST be approved by Grants Management prior to grant review (check with Business Manager)</a:t>
            </a:r>
          </a:p>
          <a:p>
            <a:pPr marL="457200" indent="-457200">
              <a:buFont typeface="Arial" panose="020B0604020202020204" pitchFamily="34" charset="0"/>
              <a:buChar char="•"/>
            </a:pPr>
            <a:r>
              <a:rPr lang="en-US" dirty="0"/>
              <a:t>See below on link to confirm approved/not approved GSA</a:t>
            </a:r>
          </a:p>
        </p:txBody>
      </p:sp>
      <p:pic>
        <p:nvPicPr>
          <p:cNvPr id="4" name="Picture 3">
            <a:extLst>
              <a:ext uri="{FF2B5EF4-FFF2-40B4-BE49-F238E27FC236}">
                <a16:creationId xmlns:a16="http://schemas.microsoft.com/office/drawing/2014/main" id="{8B85A9C9-C613-489E-BF13-86B82A9B27DB}"/>
              </a:ext>
            </a:extLst>
          </p:cNvPr>
          <p:cNvPicPr>
            <a:picLocks noChangeAspect="1"/>
          </p:cNvPicPr>
          <p:nvPr/>
        </p:nvPicPr>
        <p:blipFill>
          <a:blip r:embed="rId2"/>
          <a:stretch>
            <a:fillRect/>
          </a:stretch>
        </p:blipFill>
        <p:spPr>
          <a:xfrm>
            <a:off x="0" y="3099685"/>
            <a:ext cx="9144000" cy="3682115"/>
          </a:xfrm>
          <a:prstGeom prst="rect">
            <a:avLst/>
          </a:prstGeom>
        </p:spPr>
      </p:pic>
    </p:spTree>
    <p:extLst>
      <p:ext uri="{BB962C8B-B14F-4D97-AF65-F5344CB8AC3E}">
        <p14:creationId xmlns:p14="http://schemas.microsoft.com/office/powerpoint/2010/main" val="337495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55F3-7CA3-47AD-9E92-32E6B26CDF88}"/>
              </a:ext>
            </a:extLst>
          </p:cNvPr>
          <p:cNvSpPr>
            <a:spLocks noGrp="1"/>
          </p:cNvSpPr>
          <p:nvPr>
            <p:ph type="title"/>
          </p:nvPr>
        </p:nvSpPr>
        <p:spPr/>
        <p:txBody>
          <a:bodyPr/>
          <a:lstStyle/>
          <a:p>
            <a:pPr algn="ctr"/>
            <a:r>
              <a:rPr lang="en-US" dirty="0"/>
              <a:t> GSA Verification</a:t>
            </a:r>
          </a:p>
        </p:txBody>
      </p:sp>
      <p:sp>
        <p:nvSpPr>
          <p:cNvPr id="3" name="Text Placeholder 2">
            <a:extLst>
              <a:ext uri="{FF2B5EF4-FFF2-40B4-BE49-F238E27FC236}">
                <a16:creationId xmlns:a16="http://schemas.microsoft.com/office/drawing/2014/main" id="{935A78EE-1F5A-41DA-A1F4-890EEC99F39F}"/>
              </a:ext>
            </a:extLst>
          </p:cNvPr>
          <p:cNvSpPr>
            <a:spLocks noGrp="1"/>
          </p:cNvSpPr>
          <p:nvPr>
            <p:ph type="body" idx="1"/>
          </p:nvPr>
        </p:nvSpPr>
        <p:spPr>
          <a:xfrm>
            <a:off x="441108" y="1910293"/>
            <a:ext cx="8261779" cy="430887"/>
          </a:xfrm>
        </p:spPr>
        <p:txBody>
          <a:bodyPr/>
          <a:lstStyle/>
          <a:p>
            <a:pPr algn="ctr"/>
            <a:r>
              <a:rPr lang="en-US" dirty="0"/>
              <a:t>Confirmation of Supplements</a:t>
            </a:r>
          </a:p>
        </p:txBody>
      </p:sp>
      <p:pic>
        <p:nvPicPr>
          <p:cNvPr id="6" name="Picture 5" descr="Table&#10;&#10;Description automatically generated">
            <a:extLst>
              <a:ext uri="{FF2B5EF4-FFF2-40B4-BE49-F238E27FC236}">
                <a16:creationId xmlns:a16="http://schemas.microsoft.com/office/drawing/2014/main" id="{75047DA0-112C-4FB2-BE4C-E90126017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185732"/>
            <a:ext cx="9144000" cy="2662178"/>
          </a:xfrm>
          <a:prstGeom prst="rect">
            <a:avLst/>
          </a:prstGeom>
        </p:spPr>
      </p:pic>
      <p:sp>
        <p:nvSpPr>
          <p:cNvPr id="7" name="Oval 6">
            <a:extLst>
              <a:ext uri="{FF2B5EF4-FFF2-40B4-BE49-F238E27FC236}">
                <a16:creationId xmlns:a16="http://schemas.microsoft.com/office/drawing/2014/main" id="{78D32A7F-D216-4404-B057-1319C2005D8A}"/>
              </a:ext>
            </a:extLst>
          </p:cNvPr>
          <p:cNvSpPr/>
          <p:nvPr/>
        </p:nvSpPr>
        <p:spPr>
          <a:xfrm>
            <a:off x="4724400" y="4876800"/>
            <a:ext cx="3048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59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55F3-7CA3-47AD-9E92-32E6B26CDF88}"/>
              </a:ext>
            </a:extLst>
          </p:cNvPr>
          <p:cNvSpPr>
            <a:spLocks noGrp="1"/>
          </p:cNvSpPr>
          <p:nvPr>
            <p:ph type="title"/>
          </p:nvPr>
        </p:nvSpPr>
        <p:spPr/>
        <p:txBody>
          <a:bodyPr/>
          <a:lstStyle/>
          <a:p>
            <a:pPr algn="ctr"/>
            <a:r>
              <a:rPr lang="en-US" dirty="0"/>
              <a:t>FFATA &amp; GSA Verification</a:t>
            </a:r>
          </a:p>
        </p:txBody>
      </p:sp>
      <p:sp>
        <p:nvSpPr>
          <p:cNvPr id="3" name="Text Placeholder 2">
            <a:extLst>
              <a:ext uri="{FF2B5EF4-FFF2-40B4-BE49-F238E27FC236}">
                <a16:creationId xmlns:a16="http://schemas.microsoft.com/office/drawing/2014/main" id="{935A78EE-1F5A-41DA-A1F4-890EEC99F39F}"/>
              </a:ext>
            </a:extLst>
          </p:cNvPr>
          <p:cNvSpPr>
            <a:spLocks noGrp="1"/>
          </p:cNvSpPr>
          <p:nvPr>
            <p:ph type="body" idx="1"/>
          </p:nvPr>
        </p:nvSpPr>
        <p:spPr>
          <a:xfrm>
            <a:off x="441108" y="1910293"/>
            <a:ext cx="8261779" cy="430887"/>
          </a:xfrm>
        </p:spPr>
        <p:txBody>
          <a:bodyPr/>
          <a:lstStyle/>
          <a:p>
            <a:pPr algn="ctr"/>
            <a:r>
              <a:rPr lang="en-US" dirty="0"/>
              <a:t>Click “yes” for Boxes 1 and 2, if applicable.</a:t>
            </a:r>
          </a:p>
        </p:txBody>
      </p:sp>
      <p:pic>
        <p:nvPicPr>
          <p:cNvPr id="6" name="Picture 5" descr="A picture containing application&#10;&#10;Description automatically generated">
            <a:extLst>
              <a:ext uri="{FF2B5EF4-FFF2-40B4-BE49-F238E27FC236}">
                <a16:creationId xmlns:a16="http://schemas.microsoft.com/office/drawing/2014/main" id="{18BE80D2-740C-4543-B64B-2AFF9B900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667000"/>
            <a:ext cx="9144000" cy="3327149"/>
          </a:xfrm>
          <a:prstGeom prst="rect">
            <a:avLst/>
          </a:prstGeom>
        </p:spPr>
      </p:pic>
      <p:sp>
        <p:nvSpPr>
          <p:cNvPr id="7" name="Oval 6">
            <a:extLst>
              <a:ext uri="{FF2B5EF4-FFF2-40B4-BE49-F238E27FC236}">
                <a16:creationId xmlns:a16="http://schemas.microsoft.com/office/drawing/2014/main" id="{569722AA-7D57-4E2F-A1F4-9725715A4C2A}"/>
              </a:ext>
            </a:extLst>
          </p:cNvPr>
          <p:cNvSpPr/>
          <p:nvPr/>
        </p:nvSpPr>
        <p:spPr>
          <a:xfrm>
            <a:off x="1143000" y="2971800"/>
            <a:ext cx="23622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DA5F40-9E67-4039-A39C-F91BB625A115}"/>
              </a:ext>
            </a:extLst>
          </p:cNvPr>
          <p:cNvSpPr/>
          <p:nvPr/>
        </p:nvSpPr>
        <p:spPr>
          <a:xfrm>
            <a:off x="76200" y="5105400"/>
            <a:ext cx="14478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2AF54D-B211-4526-9081-531FB0780C8A}"/>
              </a:ext>
            </a:extLst>
          </p:cNvPr>
          <p:cNvSpPr/>
          <p:nvPr/>
        </p:nvSpPr>
        <p:spPr>
          <a:xfrm>
            <a:off x="1143000" y="5410200"/>
            <a:ext cx="304800" cy="76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F0B86D-6EC8-40B1-A67E-A5B56A8A5797}"/>
              </a:ext>
            </a:extLst>
          </p:cNvPr>
          <p:cNvSpPr/>
          <p:nvPr/>
        </p:nvSpPr>
        <p:spPr>
          <a:xfrm>
            <a:off x="0" y="4038600"/>
            <a:ext cx="1030629"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90E8407-3759-4122-BE70-D6C807E3B033}"/>
              </a:ext>
            </a:extLst>
          </p:cNvPr>
          <p:cNvSpPr/>
          <p:nvPr/>
        </p:nvSpPr>
        <p:spPr>
          <a:xfrm>
            <a:off x="-1287" y="4599590"/>
            <a:ext cx="1030629"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39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68AAE18C-AD31-4D51-9E59-F97C76AD0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363" y="286267"/>
            <a:ext cx="2667000" cy="6343133"/>
          </a:xfrm>
          <a:prstGeom prst="rect">
            <a:avLst/>
          </a:prstGeom>
        </p:spPr>
      </p:pic>
      <p:sp>
        <p:nvSpPr>
          <p:cNvPr id="4" name="Rectangle 3">
            <a:extLst>
              <a:ext uri="{FF2B5EF4-FFF2-40B4-BE49-F238E27FC236}">
                <a16:creationId xmlns:a16="http://schemas.microsoft.com/office/drawing/2014/main" id="{7FF66957-1814-47D6-AAC9-DE6AC98C21B6}"/>
              </a:ext>
            </a:extLst>
          </p:cNvPr>
          <p:cNvSpPr/>
          <p:nvPr/>
        </p:nvSpPr>
        <p:spPr>
          <a:xfrm>
            <a:off x="3342526" y="2366052"/>
            <a:ext cx="2448674" cy="2247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6B6784B-08AB-4A90-960C-0B83CC82962A}"/>
              </a:ext>
            </a:extLst>
          </p:cNvPr>
          <p:cNvSpPr txBox="1">
            <a:spLocks/>
          </p:cNvSpPr>
          <p:nvPr/>
        </p:nvSpPr>
        <p:spPr>
          <a:xfrm>
            <a:off x="381000" y="1295400"/>
            <a:ext cx="2438400" cy="492443"/>
          </a:xfrm>
          <a:prstGeom prst="rect">
            <a:avLst/>
          </a:prstGeom>
        </p:spPr>
        <p:txBody>
          <a:bodyPr/>
          <a:lstStyle>
            <a:lvl1pPr>
              <a:defRPr>
                <a:solidFill>
                  <a:schemeClr val="accent1"/>
                </a:solidFill>
                <a:latin typeface="+mj-lt"/>
                <a:ea typeface="+mj-ea"/>
                <a:cs typeface="+mj-cs"/>
              </a:defRPr>
            </a:lvl1pPr>
          </a:lstStyle>
          <a:p>
            <a:pPr algn="ctr"/>
            <a:r>
              <a:rPr lang="en-US" sz="2800" b="1" kern="0" dirty="0"/>
              <a:t>Sections Page</a:t>
            </a:r>
          </a:p>
        </p:txBody>
      </p:sp>
    </p:spTree>
    <p:extLst>
      <p:ext uri="{BB962C8B-B14F-4D97-AF65-F5344CB8AC3E}">
        <p14:creationId xmlns:p14="http://schemas.microsoft.com/office/powerpoint/2010/main" val="179657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FBD0-9B1E-42F9-9AD2-37B0319D6066}"/>
              </a:ext>
            </a:extLst>
          </p:cNvPr>
          <p:cNvSpPr>
            <a:spLocks noGrp="1"/>
          </p:cNvSpPr>
          <p:nvPr>
            <p:ph type="title"/>
          </p:nvPr>
        </p:nvSpPr>
        <p:spPr>
          <a:xfrm>
            <a:off x="1030628" y="325278"/>
            <a:ext cx="7082739" cy="615553"/>
          </a:xfrm>
        </p:spPr>
        <p:txBody>
          <a:bodyPr/>
          <a:lstStyle/>
          <a:p>
            <a:pPr algn="ctr"/>
            <a:r>
              <a:rPr lang="en-US" sz="4000" dirty="0"/>
              <a:t>Contacts</a:t>
            </a:r>
            <a:endParaRPr lang="en-US" dirty="0"/>
          </a:p>
        </p:txBody>
      </p:sp>
      <p:sp>
        <p:nvSpPr>
          <p:cNvPr id="5" name="Content Placeholder 4">
            <a:extLst>
              <a:ext uri="{FF2B5EF4-FFF2-40B4-BE49-F238E27FC236}">
                <a16:creationId xmlns:a16="http://schemas.microsoft.com/office/drawing/2014/main" id="{D3051736-B652-4845-863D-7A510DF1D2F0}"/>
              </a:ext>
            </a:extLst>
          </p:cNvPr>
          <p:cNvSpPr>
            <a:spLocks noGrp="1"/>
          </p:cNvSpPr>
          <p:nvPr>
            <p:ph sz="half" idx="2"/>
          </p:nvPr>
        </p:nvSpPr>
        <p:spPr>
          <a:xfrm>
            <a:off x="457200" y="2065615"/>
            <a:ext cx="3977640" cy="3877985"/>
          </a:xfrm>
        </p:spPr>
        <p:txBody>
          <a:bodyPr/>
          <a:lstStyle/>
          <a:p>
            <a:pPr marL="457200" indent="-457200">
              <a:buFont typeface="Arial" panose="020B0604020202020204" pitchFamily="34" charset="0"/>
              <a:buChar char="•"/>
            </a:pPr>
            <a:r>
              <a:rPr lang="en-US" dirty="0"/>
              <a:t>Fill out with most up-to-date information</a:t>
            </a:r>
          </a:p>
          <a:p>
            <a:pPr marL="457200" indent="-457200">
              <a:buFont typeface="Arial" panose="020B0604020202020204" pitchFamily="34" charset="0"/>
              <a:buChar char="•"/>
            </a:pPr>
            <a:r>
              <a:rPr lang="en-US" dirty="0"/>
              <a:t>Position changes should be reported on this page even if it occurs mid grant year</a:t>
            </a:r>
          </a:p>
          <a:p>
            <a:pPr marL="457200" indent="-457200">
              <a:buFont typeface="Arial" panose="020B0604020202020204" pitchFamily="34" charset="0"/>
              <a:buChar char="•"/>
            </a:pPr>
            <a:r>
              <a:rPr lang="en-US" dirty="0"/>
              <a:t>Contact page is referenced by our department</a:t>
            </a:r>
          </a:p>
        </p:txBody>
      </p:sp>
      <p:pic>
        <p:nvPicPr>
          <p:cNvPr id="4" name="Picture 3">
            <a:extLst>
              <a:ext uri="{FF2B5EF4-FFF2-40B4-BE49-F238E27FC236}">
                <a16:creationId xmlns:a16="http://schemas.microsoft.com/office/drawing/2014/main" id="{44140DC8-F8EB-47EA-914F-F4EE89EB0A9F}"/>
              </a:ext>
            </a:extLst>
          </p:cNvPr>
          <p:cNvPicPr>
            <a:picLocks noChangeAspect="1"/>
          </p:cNvPicPr>
          <p:nvPr/>
        </p:nvPicPr>
        <p:blipFill rotWithShape="1">
          <a:blip r:embed="rId2"/>
          <a:srcRect r="60000" b="21270"/>
          <a:stretch/>
        </p:blipFill>
        <p:spPr>
          <a:xfrm>
            <a:off x="4953000" y="1981200"/>
            <a:ext cx="3657600" cy="4114800"/>
          </a:xfrm>
          <a:prstGeom prst="rect">
            <a:avLst/>
          </a:prstGeom>
        </p:spPr>
      </p:pic>
    </p:spTree>
    <p:extLst>
      <p:ext uri="{BB962C8B-B14F-4D97-AF65-F5344CB8AC3E}">
        <p14:creationId xmlns:p14="http://schemas.microsoft.com/office/powerpoint/2010/main" val="1290899150"/>
      </p:ext>
    </p:extLst>
  </p:cSld>
  <p:clrMapOvr>
    <a:masterClrMapping/>
  </p:clrMapOvr>
</p:sld>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4EEC153ED0C40A9AB2C8FE126F4C9" ma:contentTypeVersion="11" ma:contentTypeDescription="Create a new document." ma:contentTypeScope="" ma:versionID="d887223db15760a43dfd34c9010cb4e5">
  <xsd:schema xmlns:xsd="http://www.w3.org/2001/XMLSchema" xmlns:xs="http://www.w3.org/2001/XMLSchema" xmlns:p="http://schemas.microsoft.com/office/2006/metadata/properties" xmlns:ns1="http://schemas.microsoft.com/sharepoint/v3" xmlns:ns3="84c651a3-cfb0-4ab2-bc6b-531c8b5cb30b" targetNamespace="http://schemas.microsoft.com/office/2006/metadata/properties" ma:root="true" ma:fieldsID="915591fe9bc20df69ad11574ddbc2f0d" ns1:_="" ns3:_="">
    <xsd:import namespace="http://schemas.microsoft.com/sharepoint/v3"/>
    <xsd:import namespace="84c651a3-cfb0-4ab2-bc6b-531c8b5cb30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651a3-cfb0-4ab2-bc6b-531c8b5cb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D387445-5B4D-40CD-BD76-185B0FA9F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c651a3-cfb0-4ab2-bc6b-531c8b5cb3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FC803-AA9A-4256-A5D8-AB4D65955C84}">
  <ds:schemaRefs>
    <ds:schemaRef ds:uri="http://schemas.microsoft.com/sharepoint/v3/contenttype/forms"/>
  </ds:schemaRefs>
</ds:datastoreItem>
</file>

<file path=customXml/itemProps3.xml><?xml version="1.0" encoding="utf-8"?>
<ds:datastoreItem xmlns:ds="http://schemas.openxmlformats.org/officeDocument/2006/customXml" ds:itemID="{AAD7867A-3B3C-469B-B7CC-74E0844B87B9}">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22616</TotalTime>
  <Words>1061</Words>
  <Application>Microsoft Office PowerPoint</Application>
  <PresentationFormat>On-screen Show (4:3)</PresentationFormat>
  <Paragraphs>146</Paragraphs>
  <Slides>47</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Franklin Gothic Medium</vt:lpstr>
      <vt:lpstr>Office Theme</vt:lpstr>
      <vt:lpstr>Perkins 2023 Grant Application &amp; CLNA Training Postsecondary LEAs</vt:lpstr>
      <vt:lpstr>PowerPoint Presentation</vt:lpstr>
      <vt:lpstr>GME Home Page</vt:lpstr>
      <vt:lpstr>PowerPoint Presentation</vt:lpstr>
      <vt:lpstr>General Statement of Assurance</vt:lpstr>
      <vt:lpstr> GSA Verification</vt:lpstr>
      <vt:lpstr>FFATA &amp; GSA Verification</vt:lpstr>
      <vt:lpstr>PowerPoint Presentation</vt:lpstr>
      <vt:lpstr>Contacts</vt:lpstr>
      <vt:lpstr>PowerPoint Presentation</vt:lpstr>
      <vt:lpstr>Assurances</vt:lpstr>
      <vt:lpstr>Assurances</vt:lpstr>
      <vt:lpstr>Assurances</vt:lpstr>
      <vt:lpstr>Assurances</vt:lpstr>
      <vt:lpstr>Fiscal Assurances</vt:lpstr>
      <vt:lpstr>Fiscal Assurances</vt:lpstr>
      <vt:lpstr>Policy Assurances</vt:lpstr>
      <vt:lpstr>PowerPoint Presentation</vt:lpstr>
      <vt:lpstr>Postsecondary Occupational Programs</vt:lpstr>
      <vt:lpstr>PowerPoint Presentation</vt:lpstr>
      <vt:lpstr>PowerPoint Presentation</vt:lpstr>
      <vt:lpstr>Budget</vt:lpstr>
      <vt:lpstr>PowerPoint Presentation</vt:lpstr>
      <vt:lpstr>From Perkins Checklist</vt:lpstr>
      <vt:lpstr>PowerPoint Presentation</vt:lpstr>
      <vt:lpstr>PowerPoint Presentation</vt:lpstr>
      <vt:lpstr>Capital Outlay Worksheet</vt:lpstr>
      <vt:lpstr>PowerPoint Presentation</vt:lpstr>
      <vt:lpstr>Comprehensive Local Needs Assessment (CLNA)</vt:lpstr>
      <vt:lpstr>Preparation Materials for CLNA Leadership Planning Meeting</vt:lpstr>
      <vt:lpstr>PowerPoint Presentation</vt:lpstr>
      <vt:lpstr>CLNA Activity</vt:lpstr>
      <vt:lpstr>PowerPoint Presentation</vt:lpstr>
      <vt:lpstr>CLNA Drives the Plan</vt:lpstr>
      <vt:lpstr>Measurable Objectives</vt:lpstr>
      <vt:lpstr>Objectives for Year 2 of Biennial Cycle (FY23)</vt:lpstr>
      <vt:lpstr>PowerPoint Presentation</vt:lpstr>
      <vt:lpstr>PowerPoint Presentation</vt:lpstr>
      <vt:lpstr>SMART Goal Activity</vt:lpstr>
      <vt:lpstr>PowerPoint Presentation</vt:lpstr>
      <vt:lpstr>Performance Measure Data</vt:lpstr>
      <vt:lpstr>Improvement Plans</vt:lpstr>
      <vt:lpstr>Steps to Submitting a Grant</vt:lpstr>
      <vt:lpstr>PowerPoint Presentation</vt:lpstr>
      <vt:lpstr>QUESTIONS?</vt:lpstr>
      <vt:lpstr>PowerPoint Presentation</vt:lpstr>
      <vt:lpstr>Perkins 2023 Grant Application &amp; CLNA Training Post-Secondary LEAs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Arizona Superintendent of Public Instruction Diane Douglas’ “We Are Listening” Tour- 2016</dc:title>
  <dc:creator>Burkhart, Alexis</dc:creator>
  <cp:lastModifiedBy>Baudean, Shelley</cp:lastModifiedBy>
  <cp:revision>100</cp:revision>
  <cp:lastPrinted>2021-01-18T20:45:04Z</cp:lastPrinted>
  <dcterms:created xsi:type="dcterms:W3CDTF">2019-01-29T13:16:54Z</dcterms:created>
  <dcterms:modified xsi:type="dcterms:W3CDTF">2022-03-08T17:58:42Z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2016</vt:lpwstr>
  </property>
  <property fmtid="{D5CDD505-2E9C-101B-9397-08002B2CF9AE}" pid="4" name="LastSaved">
    <vt:filetime>2019-01-29T00:00:00Z</vt:filetime>
  </property>
  <property fmtid="{D5CDD505-2E9C-101B-9397-08002B2CF9AE}" pid="5" name="ContentTypeId">
    <vt:lpwstr>0x0101004454EEC153ED0C40A9AB2C8FE126F4C9</vt:lpwstr>
  </property>
</Properties>
</file>