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1.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8" r:id="rId4"/>
    <p:sldMasterId id="2147483693" r:id="rId5"/>
    <p:sldMasterId id="2147483785" r:id="rId6"/>
    <p:sldMasterId id="2147483809" r:id="rId7"/>
    <p:sldMasterId id="2147483836" r:id="rId8"/>
    <p:sldMasterId id="2147484070" r:id="rId9"/>
    <p:sldMasterId id="2147484082" r:id="rId10"/>
    <p:sldMasterId id="2147484094" r:id="rId11"/>
    <p:sldMasterId id="2147484109" r:id="rId12"/>
    <p:sldMasterId id="2147484115" r:id="rId13"/>
  </p:sldMasterIdLst>
  <p:notesMasterIdLst>
    <p:notesMasterId r:id="rId125"/>
  </p:notesMasterIdLst>
  <p:sldIdLst>
    <p:sldId id="256" r:id="rId14"/>
    <p:sldId id="654" r:id="rId15"/>
    <p:sldId id="838" r:id="rId16"/>
    <p:sldId id="839" r:id="rId17"/>
    <p:sldId id="840" r:id="rId18"/>
    <p:sldId id="722" r:id="rId19"/>
    <p:sldId id="853" r:id="rId20"/>
    <p:sldId id="854" r:id="rId21"/>
    <p:sldId id="855" r:id="rId22"/>
    <p:sldId id="856" r:id="rId23"/>
    <p:sldId id="841" r:id="rId24"/>
    <p:sldId id="335" r:id="rId25"/>
    <p:sldId id="259" r:id="rId26"/>
    <p:sldId id="334" r:id="rId27"/>
    <p:sldId id="843" r:id="rId28"/>
    <p:sldId id="844" r:id="rId29"/>
    <p:sldId id="845" r:id="rId30"/>
    <p:sldId id="261" r:id="rId31"/>
    <p:sldId id="846" r:id="rId32"/>
    <p:sldId id="798" r:id="rId33"/>
    <p:sldId id="799" r:id="rId34"/>
    <p:sldId id="655" r:id="rId35"/>
    <p:sldId id="660" r:id="rId36"/>
    <p:sldId id="656" r:id="rId37"/>
    <p:sldId id="657" r:id="rId38"/>
    <p:sldId id="661" r:id="rId39"/>
    <p:sldId id="662" r:id="rId40"/>
    <p:sldId id="658" r:id="rId41"/>
    <p:sldId id="659" r:id="rId42"/>
    <p:sldId id="826" r:id="rId43"/>
    <p:sldId id="343" r:id="rId44"/>
    <p:sldId id="365" r:id="rId45"/>
    <p:sldId id="366" r:id="rId46"/>
    <p:sldId id="795" r:id="rId47"/>
    <p:sldId id="548" r:id="rId48"/>
    <p:sldId id="549" r:id="rId49"/>
    <p:sldId id="551" r:id="rId50"/>
    <p:sldId id="556" r:id="rId51"/>
    <p:sldId id="796" r:id="rId52"/>
    <p:sldId id="558" r:id="rId53"/>
    <p:sldId id="559" r:id="rId54"/>
    <p:sldId id="561" r:id="rId55"/>
    <p:sldId id="560" r:id="rId56"/>
    <p:sldId id="555" r:id="rId57"/>
    <p:sldId id="797" r:id="rId58"/>
    <p:sldId id="262" r:id="rId59"/>
    <p:sldId id="270" r:id="rId60"/>
    <p:sldId id="272" r:id="rId61"/>
    <p:sldId id="260" r:id="rId62"/>
    <p:sldId id="263" r:id="rId63"/>
    <p:sldId id="825" r:id="rId64"/>
    <p:sldId id="265" r:id="rId65"/>
    <p:sldId id="827" r:id="rId66"/>
    <p:sldId id="257" r:id="rId67"/>
    <p:sldId id="258" r:id="rId68"/>
    <p:sldId id="462" r:id="rId69"/>
    <p:sldId id="472" r:id="rId70"/>
    <p:sldId id="480" r:id="rId71"/>
    <p:sldId id="469" r:id="rId72"/>
    <p:sldId id="848" r:id="rId73"/>
    <p:sldId id="849" r:id="rId74"/>
    <p:sldId id="850" r:id="rId75"/>
    <p:sldId id="851" r:id="rId76"/>
    <p:sldId id="852" r:id="rId77"/>
    <p:sldId id="566" r:id="rId78"/>
    <p:sldId id="557" r:id="rId79"/>
    <p:sldId id="568" r:id="rId80"/>
    <p:sldId id="847" r:id="rId81"/>
    <p:sldId id="570" r:id="rId82"/>
    <p:sldId id="567" r:id="rId83"/>
    <p:sldId id="571" r:id="rId84"/>
    <p:sldId id="562" r:id="rId85"/>
    <p:sldId id="791" r:id="rId86"/>
    <p:sldId id="792" r:id="rId87"/>
    <p:sldId id="805" r:id="rId88"/>
    <p:sldId id="806" r:id="rId89"/>
    <p:sldId id="679" r:id="rId90"/>
    <p:sldId id="807" r:id="rId91"/>
    <p:sldId id="808" r:id="rId92"/>
    <p:sldId id="809" r:id="rId93"/>
    <p:sldId id="810" r:id="rId94"/>
    <p:sldId id="811" r:id="rId95"/>
    <p:sldId id="812" r:id="rId96"/>
    <p:sldId id="813" r:id="rId97"/>
    <p:sldId id="814" r:id="rId98"/>
    <p:sldId id="815" r:id="rId99"/>
    <p:sldId id="816" r:id="rId100"/>
    <p:sldId id="817" r:id="rId101"/>
    <p:sldId id="818" r:id="rId102"/>
    <p:sldId id="819" r:id="rId103"/>
    <p:sldId id="820" r:id="rId104"/>
    <p:sldId id="821" r:id="rId105"/>
    <p:sldId id="822" r:id="rId106"/>
    <p:sldId id="823" r:id="rId107"/>
    <p:sldId id="824" r:id="rId108"/>
    <p:sldId id="828" r:id="rId109"/>
    <p:sldId id="546" r:id="rId110"/>
    <p:sldId id="829" r:id="rId111"/>
    <p:sldId id="550" r:id="rId112"/>
    <p:sldId id="830" r:id="rId113"/>
    <p:sldId id="552" r:id="rId114"/>
    <p:sldId id="554" r:id="rId115"/>
    <p:sldId id="831" r:id="rId116"/>
    <p:sldId id="832" r:id="rId117"/>
    <p:sldId id="833" r:id="rId118"/>
    <p:sldId id="834" r:id="rId119"/>
    <p:sldId id="835" r:id="rId120"/>
    <p:sldId id="663" r:id="rId121"/>
    <p:sldId id="836" r:id="rId122"/>
    <p:sldId id="837" r:id="rId123"/>
    <p:sldId id="499" r:id="rId124"/>
  </p:sldIdLst>
  <p:sldSz cx="9144000" cy="6858000" type="screen4x3"/>
  <p:notesSz cx="9305925" cy="7019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zlak, Callie" initials="KC" lastIdx="6" clrIdx="0">
    <p:extLst>
      <p:ext uri="{19B8F6BF-5375-455C-9EA6-DF929625EA0E}">
        <p15:presenceInfo xmlns:p15="http://schemas.microsoft.com/office/powerpoint/2012/main" userId="S-1-5-21-1871644240-2858738320-1929807923-1332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169"/>
    <a:srgbClr val="08C6DA"/>
    <a:srgbClr val="09D2E7"/>
    <a:srgbClr val="01206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D3927A-A22C-412F-83A7-BD8C2455DC68}" v="1" dt="2022-02-03T22:10:08.26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941" y="4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13" Type="http://schemas.openxmlformats.org/officeDocument/2006/relationships/slide" Target="slides/slide100.xml"/><Relationship Id="rId118" Type="http://schemas.openxmlformats.org/officeDocument/2006/relationships/slide" Target="slides/slide105.xml"/><Relationship Id="rId12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slide" Target="slides/slide103.xml"/><Relationship Id="rId124" Type="http://schemas.openxmlformats.org/officeDocument/2006/relationships/slide" Target="slides/slide111.xml"/><Relationship Id="rId12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3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microsoft.com/office/2016/11/relationships/changesInfo" Target="changesInfos/changesInfo1.xml"/><Relationship Id="rId61" Type="http://schemas.openxmlformats.org/officeDocument/2006/relationships/slide" Target="slides/slide48.xml"/><Relationship Id="rId82" Type="http://schemas.openxmlformats.org/officeDocument/2006/relationships/slide" Target="slides/slide6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son, Jet" userId="03007c56-8b7a-41a4-9ab2-46e5f759166c" providerId="ADAL" clId="{10D3927A-A22C-412F-83A7-BD8C2455DC68}"/>
    <pc:docChg chg="modSld sldOrd">
      <pc:chgData name="Wilson, Jet" userId="03007c56-8b7a-41a4-9ab2-46e5f759166c" providerId="ADAL" clId="{10D3927A-A22C-412F-83A7-BD8C2455DC68}" dt="2022-02-03T22:11:09.631" v="1"/>
      <pc:docMkLst>
        <pc:docMk/>
      </pc:docMkLst>
      <pc:sldChg chg="ord">
        <pc:chgData name="Wilson, Jet" userId="03007c56-8b7a-41a4-9ab2-46e5f759166c" providerId="ADAL" clId="{10D3927A-A22C-412F-83A7-BD8C2455DC68}" dt="2022-02-03T22:11:09.631" v="1"/>
        <pc:sldMkLst>
          <pc:docMk/>
          <pc:sldMk cId="2306420499" sldId="462"/>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9:07:46.616"/>
    </inkml:context>
    <inkml:brush xml:id="br0">
      <inkml:brushProperty name="width" value="0.05" units="cm"/>
      <inkml:brushProperty name="height" value="0.05" units="cm"/>
      <inkml:brushProperty name="color" value="#F6630D"/>
      <inkml:brushProperty name="ignorePressure" value="1"/>
    </inkml:brush>
  </inkml:definitions>
  <inkml:trace contextRef="#ctx0" brushRef="#br0">1 233,'438'0,"-422"-1,1-1,-1 0,21-6,-18 3,0 1,22-1,380 2,-216 6,-184-2,-1 1,39 9,-8 0,-17-6,23 5,109 5,271-16,-422-2,-15-3,-24-13,-18-7,-1 1,-62-24,-100-28,110 43,71 23,7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9:08:29.926"/>
    </inkml:context>
    <inkml:brush xml:id="br0">
      <inkml:brushProperty name="width" value="0.05" units="cm"/>
      <inkml:brushProperty name="height" value="0.05" units="cm"/>
      <inkml:brushProperty name="color" value="#F6630D"/>
      <inkml:brushProperty name="ignorePressure" value="1"/>
    </inkml:brush>
  </inkml:definitions>
  <inkml:trace contextRef="#ctx0" brushRef="#br0">1 1,'1861'0,"-1595"15,-141-5,152 18,-35-3,294-18,-312-10,852 3,-1046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9:09:20.664"/>
    </inkml:context>
    <inkml:brush xml:id="br0">
      <inkml:brushProperty name="width" value="0.05" units="cm"/>
      <inkml:brushProperty name="height" value="0.05" units="cm"/>
      <inkml:brushProperty name="color" value="#F6630D"/>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9:07:48.537"/>
    </inkml:context>
    <inkml:brush xml:id="br0">
      <inkml:brushProperty name="width" value="0.05" units="cm"/>
      <inkml:brushProperty name="height" value="0.05" units="cm"/>
      <inkml:brushProperty name="color" value="#F6630D"/>
      <inkml:brushProperty name="ignorePressure" value="1"/>
    </inkml:brush>
  </inkml:definitions>
  <inkml:trace contextRef="#ctx0" brushRef="#br0">345 1,'-9'0,"0"1,1 0,-1 0,0 1,0 0,1 1,-1 0,1 0,-15 8,1 3,1 0,-21 19,-2 1,28-19,0 0,1 1,0 0,-13 21,14-18,4-6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9:07:53.142"/>
    </inkml:context>
    <inkml:brush xml:id="br0">
      <inkml:brushProperty name="width" value="0.05" units="cm"/>
      <inkml:brushProperty name="height" value="0.05" units="cm"/>
      <inkml:brushProperty name="color" value="#F6630D"/>
      <inkml:brushProperty name="ignorePressure" value="1"/>
    </inkml:brush>
  </inkml:definitions>
  <inkml:trace contextRef="#ctx0" brushRef="#br0">2018 3,'-105'-2,"-119"4,187 3,-63 17,69-14,1-1,-1-1,-41 1,30-6,-79 13,56-6,0-2,-118-7,72-1,18 3,-100-3,109-11,54 8,-47-4,-223 10,277-1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9:07:55.901"/>
    </inkml:context>
    <inkml:brush xml:id="br0">
      <inkml:brushProperty name="width" value="0.05" units="cm"/>
      <inkml:brushProperty name="height" value="0.05" units="cm"/>
      <inkml:brushProperty name="color" value="#F6630D"/>
      <inkml:brushProperty name="ignorePressure" value="1"/>
    </inkml:brush>
  </inkml:definitions>
  <inkml:trace contextRef="#ctx0" brushRef="#br0">0 1,'5'0,"1"4,4 3,1 3,-2 5,-2 5,2-1,0 1,3 2,-1 1,-2 2,2-4,4 0,4-4,-2-5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9:07:57.258"/>
    </inkml:context>
    <inkml:brush xml:id="br0">
      <inkml:brushProperty name="width" value="0.05" units="cm"/>
      <inkml:brushProperty name="height" value="0.05" units="cm"/>
      <inkml:brushProperty name="color" value="#F6630D"/>
      <inkml:brushProperty name="ignorePressure" value="1"/>
    </inkml:brush>
  </inkml:definitions>
  <inkml:trace contextRef="#ctx0" brushRef="#br0">373 1,'0'1,"-1"0,1 0,-1 0,1 0,-1 1,0-1,1 0,-1 0,0 0,0 0,0 0,0 0,0-1,0 1,0 0,0 0,0-1,0 1,0-1,-1 1,1-1,0 1,0-1,-1 0,1 0,0 1,-3-1,-41 5,40-5,-15 1,-5 1,-39 6,54-6,0 0,1 2,0-1,-1 1,1 0,0 1,-10 6,5 0,0 0,0 1,1 0,-22 27,25-26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9:08:00.235"/>
    </inkml:context>
    <inkml:brush xml:id="br0">
      <inkml:brushProperty name="width" value="0.05" units="cm"/>
      <inkml:brushProperty name="height" value="0.05" units="cm"/>
      <inkml:brushProperty name="color" value="#F6630D"/>
      <inkml:brushProperty name="ignorePressure" value="1"/>
    </inkml:brush>
  </inkml:definitions>
  <inkml:trace contextRef="#ctx0" brushRef="#br0">112 3,'-5'1,"0"-1,0 1,0 0,0 1,0-1,0 1,1 0,-1 0,1 1,-1-1,1 1,0 0,0 0,0 0,0 1,1-1,-1 1,1 0,0 0,0 0,1 0,-1 1,1-1,0 1,0 0,0-1,-1 9,1-9,1 0,0 0,0 0,1 0,-1 0,1 0,0 0,0 0,0 0,1 0,-1 0,1 0,0 0,0 0,0-1,1 1,-1 0,1-1,0 1,0-1,0 1,1-1,-1 0,1 0,0 0,0 0,0 0,0-1,0 1,0-1,1 0,-1 0,1 0,6 2,10 0,0 0,1-2,-1 0,1-1,0-1,-1-1,22-4,-38 4,1 1,-1-1,1 0,-1 0,1-1,-1 1,0-1,1 0,-1 0,0-1,0 1,-1-1,7-5,-8 6,0 0,-1 0,1 0,-1-1,0 1,0 0,0-1,0 1,0-1,0 1,0-1,-1 0,0 1,1-1,-1 0,0 1,0-1,0 0,-1 1,1-1,-1 0,1 1,-1-1,0 1,-1-3,-1-2,0 0,0 0,-1 0,0 1,0-1,0 1,-1 0,0 1,0-1,0 1,-1 0,0 0,0 1,0-1,0 1,-1 1,-7-4,-1 2,1 0,-1 1,0 1,0 0,-1 1,1 1,-23 0,14 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9:08:02.694"/>
    </inkml:context>
    <inkml:brush xml:id="br0">
      <inkml:brushProperty name="width" value="0.05" units="cm"/>
      <inkml:brushProperty name="height" value="0.05" units="cm"/>
      <inkml:brushProperty name="color" value="#F6630D"/>
      <inkml:brushProperty name="ignorePressure" value="1"/>
    </inkml:brush>
  </inkml:definitions>
  <inkml:trace contextRef="#ctx0" brushRef="#br0">0 0,'0'5,"0"5,5 2,1 4,0 2,-2 5,0 1,-2 3,-1 0,-1 1,0 0,5-5,1-6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9:08:06.108"/>
    </inkml:context>
    <inkml:brush xml:id="br0">
      <inkml:brushProperty name="width" value="0.05" units="cm"/>
      <inkml:brushProperty name="height" value="0.05" units="cm"/>
      <inkml:brushProperty name="color" value="#F6630D"/>
      <inkml:brushProperty name="ignorePressure" value="1"/>
    </inkml:brush>
  </inkml:definitions>
  <inkml:trace contextRef="#ctx0" brushRef="#br0">0 56,'0'-4,"5"-3,6 2,0-5,5 1,3 1,3 2,3 2,1 2,2 1,-1 1,-3 5,-2 2,-5 3,-5 6,-4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9:08:16.763"/>
    </inkml:context>
    <inkml:brush xml:id="br0">
      <inkml:brushProperty name="width" value="0.05" units="cm"/>
      <inkml:brushProperty name="height" value="0.05" units="cm"/>
      <inkml:brushProperty name="color" value="#F6630D"/>
      <inkml:brushProperty name="ignorePressure" value="1"/>
    </inkml:brush>
  </inkml:definitions>
  <inkml:trace contextRef="#ctx0" brushRef="#br0">1000 1,'-6'0,"0"0,0 1,0 0,0 1,-1-1,2 1,-1 0,0 0,-10 6,0 2,-28 23,6-4,21-15,-27 26,23-21,-178 168,126-102,-22 3,71-66,-2-1,0-1,-41 22,-3 3,45-30,-51 24,26-15,49-24,-1 1,1-1,0 1,1-1,-1 1,0-1,0 1,0 0,0-1,0 1,0 0,1 0,-1 0,0-1,1 1,-1 0,1 0,-1 0,1 0,-1 0,1 0,0 0,-1 0,1 1,0-1,0 1,0 0,1 0,-1 0,1 0,0-1,0 1,0 0,-1 0,2-1,-1 1,0-1,0 1,0-1,1 0,1 2,8 6,0-1,1 0,17 8,-23-12,30 13,1-1,1-2,48 11,51 20,-89-26,5 4,94 25,-112-40,0 2,-1 1,-1 1,44 24,-67-30,0 1,-1 1,0 0,0 0,13 17,-10-10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622"/>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5271742" y="0"/>
            <a:ext cx="4032568" cy="352622"/>
          </a:xfrm>
          <a:prstGeom prst="rect">
            <a:avLst/>
          </a:prstGeom>
        </p:spPr>
        <p:txBody>
          <a:bodyPr vert="horz" lIns="93287" tIns="46644" rIns="93287" bIns="46644" rtlCol="0"/>
          <a:lstStyle>
            <a:lvl1pPr algn="r">
              <a:defRPr sz="1200"/>
            </a:lvl1pPr>
          </a:lstStyle>
          <a:p>
            <a:fld id="{68FA4FB8-1494-4BFC-A408-EEE84CF80117}" type="datetimeFigureOut">
              <a:rPr lang="en-US" smtClean="0"/>
              <a:t>2/3/2022</a:t>
            </a:fld>
            <a:endParaRPr lang="en-US" dirty="0"/>
          </a:p>
        </p:txBody>
      </p:sp>
      <p:sp>
        <p:nvSpPr>
          <p:cNvPr id="4" name="Slide Image Placeholder 3"/>
          <p:cNvSpPr>
            <a:spLocks noGrp="1" noRot="1" noChangeAspect="1"/>
          </p:cNvSpPr>
          <p:nvPr>
            <p:ph type="sldImg" idx="2"/>
          </p:nvPr>
        </p:nvSpPr>
        <p:spPr>
          <a:xfrm>
            <a:off x="3074988" y="877888"/>
            <a:ext cx="3155950" cy="2368550"/>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930593" y="3378340"/>
            <a:ext cx="7444740" cy="2764095"/>
          </a:xfrm>
          <a:prstGeom prst="rect">
            <a:avLst/>
          </a:prstGeom>
        </p:spPr>
        <p:txBody>
          <a:bodyPr vert="horz" lIns="93287" tIns="46644" rIns="93287" bIns="4664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67305"/>
            <a:ext cx="4032568" cy="352621"/>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1742" y="6667305"/>
            <a:ext cx="4032568" cy="352621"/>
          </a:xfrm>
          <a:prstGeom prst="rect">
            <a:avLst/>
          </a:prstGeom>
        </p:spPr>
        <p:txBody>
          <a:bodyPr vert="horz" lIns="93287" tIns="46644" rIns="93287" bIns="46644" rtlCol="0" anchor="b"/>
          <a:lstStyle>
            <a:lvl1pPr algn="r">
              <a:defRPr sz="1200"/>
            </a:lvl1pPr>
          </a:lstStyle>
          <a:p>
            <a:fld id="{6234AA89-3C25-47F7-86D5-CE8755587169}" type="slidenum">
              <a:rPr lang="en-US" smtClean="0"/>
              <a:t>‹#›</a:t>
            </a:fld>
            <a:endParaRPr lang="en-US" dirty="0"/>
          </a:p>
        </p:txBody>
      </p:sp>
    </p:spTree>
    <p:extLst>
      <p:ext uri="{BB962C8B-B14F-4D97-AF65-F5344CB8AC3E}">
        <p14:creationId xmlns:p14="http://schemas.microsoft.com/office/powerpoint/2010/main" val="39229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262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above changes took place in 2017.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06DF5-9619-49AD-8D23-7FA8B7B51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16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allowable deficiency is a requirement that the applicant does not have, but the ADE is able to issue the certificate.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06DF5-9619-49AD-8D23-7FA8B7B51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801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deficiency is not removed within the 3 years, the certificate is placed on non-disciplinary suspension and then once met, the certificate is extended out to the original end date. </a:t>
            </a:r>
          </a:p>
          <a:p>
            <a:endParaRPr lang="en-US" dirty="0"/>
          </a:p>
          <a:p>
            <a:r>
              <a:rPr lang="en-US" dirty="0"/>
              <a:t>Extensions are not provided; Board rule does not provide for this. Exception.</a:t>
            </a:r>
          </a:p>
          <a:p>
            <a:endParaRPr lang="en-US" dirty="0"/>
          </a:p>
          <a:p>
            <a:r>
              <a:rPr lang="en-US" dirty="0"/>
              <a:t>The deficiency removal webpage has links that address all deficiencies and how to meet and remove them. </a:t>
            </a:r>
          </a:p>
        </p:txBody>
      </p:sp>
    </p:spTree>
    <p:extLst>
      <p:ext uri="{BB962C8B-B14F-4D97-AF65-F5344CB8AC3E}">
        <p14:creationId xmlns:p14="http://schemas.microsoft.com/office/powerpoint/2010/main" val="2882967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discuss each of these in more detail.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06DF5-9619-49AD-8D23-7FA8B7B51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673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BB8C3-E11A-4AB7-84A1-3684F2039F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370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BB8C3-E11A-4AB7-84A1-3684F2039F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128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BB8C3-E11A-4AB7-84A1-3684F2039F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78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Arial" panose="020B0604020202020204" pitchFamily="34" charset="0"/>
              <a:buChar char="•"/>
            </a:pPr>
            <a:r>
              <a:rPr lang="en-US" dirty="0"/>
              <a:t>New for SY22-23</a:t>
            </a:r>
          </a:p>
          <a:p>
            <a:pPr marL="914400" lvl="1" indent="-457200">
              <a:buFont typeface="Arial" panose="020B0604020202020204" pitchFamily="34" charset="0"/>
              <a:buChar char="•"/>
            </a:pPr>
            <a:r>
              <a:rPr lang="en-US" dirty="0"/>
              <a:t>New Application process</a:t>
            </a:r>
          </a:p>
          <a:p>
            <a:pPr marL="914400" lvl="1" indent="-457200">
              <a:buFont typeface="Arial" panose="020B0604020202020204" pitchFamily="34" charset="0"/>
              <a:buChar char="•"/>
            </a:pPr>
            <a:r>
              <a:rPr lang="en-US" dirty="0"/>
              <a:t>New Credential removal process</a:t>
            </a:r>
          </a:p>
          <a:p>
            <a:pPr marL="914400" lvl="1" indent="-457200">
              <a:buFont typeface="Arial" panose="020B0604020202020204" pitchFamily="34" charset="0"/>
              <a:buChar char="•"/>
            </a:pPr>
            <a:r>
              <a:rPr lang="en-US" dirty="0"/>
              <a:t>New Incentive Fund Programs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369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some clarifications on our monitoring document and guide to better help explain the indicators. Those are </a:t>
            </a:r>
          </a:p>
          <a:p>
            <a:r>
              <a:rPr lang="en-US" sz="1200" i="0" dirty="0">
                <a:effectLst/>
                <a:latin typeface="+mn-lt"/>
              </a:rPr>
              <a:t>2d CTE teachers have access to resources and support to implement all elements of a high-quality program.  high quality – </a:t>
            </a:r>
            <a:r>
              <a:rPr lang="en-US" sz="1200" i="0" dirty="0">
                <a:solidFill>
                  <a:srgbClr val="FF0000"/>
                </a:solidFill>
                <a:effectLst/>
                <a:latin typeface="+mn-lt"/>
              </a:rPr>
              <a:t>High-quality means meeting 90-100% of all quality indicators for a CTE program</a:t>
            </a:r>
          </a:p>
          <a:p>
            <a:r>
              <a:rPr lang="en-US" sz="1200" i="0" dirty="0">
                <a:effectLst/>
                <a:latin typeface="+mn-lt"/>
              </a:rPr>
              <a:t>5d. program form "tangible support" change to </a:t>
            </a:r>
            <a:r>
              <a:rPr lang="en-US" sz="1200" i="0" dirty="0">
                <a:solidFill>
                  <a:srgbClr val="FF0000"/>
                </a:solidFill>
                <a:effectLst/>
                <a:latin typeface="+mn-lt"/>
              </a:rPr>
              <a:t>“Financial or Technical Support”</a:t>
            </a:r>
          </a:p>
          <a:p>
            <a:r>
              <a:rPr lang="en-US" sz="1200" i="0" dirty="0">
                <a:solidFill>
                  <a:srgbClr val="FF0000"/>
                </a:solidFill>
                <a:effectLst/>
                <a:latin typeface="+mn-lt"/>
              </a:rPr>
              <a:t>The program services team ahs also worked to develop a CTED community college guide for specific  CTED program. All resources are on our website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941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held a training yesterday for the 22-23 cohort districts being monitored  as well as invited those for 23-24 to get an idea of the process. we are planning smaller groups meeting to give greater attention to starting the submissions for the 22-23 SY.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371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Happy CTE Month!</a:t>
            </a:r>
          </a:p>
          <a:p>
            <a:endParaRPr lang="en-US" dirty="0"/>
          </a:p>
          <a:p>
            <a:r>
              <a:rPr lang="en-US" dirty="0"/>
              <a:t>It is hard to believe that 2022 is here already and soon I will be celebrating my 5</a:t>
            </a:r>
            <a:r>
              <a:rPr lang="en-US" baseline="30000" dirty="0"/>
              <a:t>th</a:t>
            </a:r>
            <a:r>
              <a:rPr lang="en-US" dirty="0"/>
              <a:t> year at ADE!  Where did the time go?  </a:t>
            </a:r>
          </a:p>
          <a:p>
            <a:endParaRPr lang="en-US" dirty="0"/>
          </a:p>
          <a:p>
            <a:r>
              <a:rPr lang="en-US" dirty="0"/>
              <a:t>We have had many challenges in the past 5 years, but as consummate CTE educators we rise to the occasion and  meet those challenges head on while continuing to provide quality CTE programs for our students!  That in itself must be celebrated!</a:t>
            </a:r>
          </a:p>
          <a:p>
            <a:endParaRPr lang="en-US"/>
          </a:p>
          <a:p>
            <a:endParaRPr lang="en-US" dirty="0"/>
          </a:p>
          <a:p>
            <a:endParaRPr lang="en-US" dirty="0"/>
          </a:p>
          <a:p>
            <a:r>
              <a:rPr lang="en-US" dirty="0"/>
              <a:t>This spring the new Career Clusters Framework will be introduced.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468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nine new credentials approved by the state board of education to add to the industry credentials list beginning in SY22-23. The new credentials will also be available on our website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942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school year 2223 we only had one new program added to the industry incentive fund list and that is the energy and industrial technology program which is an LLP we did update districts who are approved for LOP’s that qualify for the incentive fund. the additions are permitted under community health care worker Cabot under physical therapy assistant American leadership Academy under masonry Cabot and West meck under drones and West MEC under marine power in extreme sports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262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We have several changes to the credential application process. First the closing date is now May 31</a:t>
            </a:r>
            <a:r>
              <a:rPr lang="en-US" baseline="30000" dirty="0"/>
              <a:t>st</a:t>
            </a:r>
            <a:r>
              <a:rPr lang="en-US" dirty="0"/>
              <a:t> each year. </a:t>
            </a:r>
            <a:r>
              <a:rPr lang="en-US" sz="1200" dirty="0">
                <a:solidFill>
                  <a:srgbClr val="000000"/>
                </a:solidFill>
                <a:effectLst/>
                <a:latin typeface="+mn-lt"/>
                <a:ea typeface="Times New Roman" panose="02020603050405020304" pitchFamily="18" charset="0"/>
              </a:rPr>
              <a:t>Application changes:</a:t>
            </a:r>
          </a:p>
          <a:p>
            <a:pPr marL="0" indent="0" algn="l">
              <a:buFont typeface="Arial" panose="020B0604020202020204" pitchFamily="34" charset="0"/>
              <a:buNone/>
            </a:pPr>
            <a:r>
              <a:rPr lang="en-US" sz="1200" dirty="0">
                <a:solidFill>
                  <a:srgbClr val="000000"/>
                </a:solidFill>
                <a:latin typeface="+mn-lt"/>
                <a:ea typeface="Times New Roman" panose="02020603050405020304" pitchFamily="18" charset="0"/>
              </a:rPr>
              <a:t>We will Only accept applications from an LEA with industry input,</a:t>
            </a:r>
          </a:p>
          <a:p>
            <a:pPr algn="l"/>
            <a:r>
              <a:rPr lang="en-US" sz="1200" dirty="0">
                <a:solidFill>
                  <a:srgbClr val="000000"/>
                </a:solidFill>
                <a:latin typeface="+mn-lt"/>
                <a:ea typeface="Times New Roman" panose="02020603050405020304" pitchFamily="18" charset="0"/>
              </a:rPr>
              <a:t>      no third-party credentialling agency applications accepted</a:t>
            </a:r>
            <a:endParaRPr lang="en-US" sz="1200" dirty="0">
              <a:solidFill>
                <a:srgbClr val="000000"/>
              </a:solidFill>
              <a:effectLst/>
              <a:latin typeface="+mn-lt"/>
              <a:ea typeface="Times New Roman" panose="02020603050405020304" pitchFamily="18" charset="0"/>
            </a:endParaRPr>
          </a:p>
          <a:p>
            <a:pPr algn="l"/>
            <a:endParaRPr lang="en-US" sz="800" dirty="0">
              <a:solidFill>
                <a:srgbClr val="000000"/>
              </a:solidFill>
              <a:effectLst/>
              <a:latin typeface="+mn-lt"/>
              <a:ea typeface="Times New Roman" panose="02020603050405020304" pitchFamily="18" charset="0"/>
            </a:endParaRPr>
          </a:p>
          <a:p>
            <a:pPr marL="0" indent="0" algn="l">
              <a:buFont typeface="Arial" panose="020B0604020202020204" pitchFamily="34" charset="0"/>
              <a:buNone/>
            </a:pPr>
            <a:r>
              <a:rPr lang="en-US" sz="1200" dirty="0">
                <a:solidFill>
                  <a:srgbClr val="000000"/>
                </a:solidFill>
                <a:latin typeface="+mn-lt"/>
                <a:ea typeface="Times New Roman" panose="02020603050405020304" pitchFamily="18" charset="0"/>
              </a:rPr>
              <a:t> WE Added “</a:t>
            </a:r>
            <a:r>
              <a:rPr lang="en-US" sz="1200" dirty="0">
                <a:solidFill>
                  <a:srgbClr val="000000"/>
                </a:solidFill>
                <a:effectLst/>
                <a:latin typeface="+mn-lt"/>
                <a:ea typeface="Times New Roman" panose="02020603050405020304" pitchFamily="18" charset="0"/>
              </a:rPr>
              <a:t>Please Include at least three (3) current job openings in Arizona where this credential is listed as a preference or requirement for hiring”</a:t>
            </a:r>
          </a:p>
          <a:p>
            <a:r>
              <a:rPr lang="en-US" dirty="0"/>
              <a:t> We are beginning a new submission process that will track each application as it is submitted, the person submitting will receive an automated email that their application was received and in process. The new process will be through a jot forms link to upload the application.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421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our industry credentials page under credential applications in Delhi a would either select the industry based certification application or the Community College certificate application he would then download that application and fill it out completely once filled out you would go to our website and click submit application so I've draw arrows to each application and the submit button.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392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click on that submit button the application submission page will come up you select which credential type click next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361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instructions page will come up where you would fill out all the required information this is for tracking submissions and the auto reply once submitted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082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you will either browse your files and upload or drag and drop your application into the job form submission . Select which program or programs this credential would be for, select the appropriate program area and submit.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230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policy and process to remove industry credentials has been approved by the AZ CTE Quality Commission on January 31, 2022. This will affect 66 credentials that are currently on our list.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775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 Irvin will be sharing with you the process used to determine the list of credentials that will be removed.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792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6e5513bf2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Welcome you to visit the CTE Curriculum Connection site for new resources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New resources are announced via discussion forum of the program group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An Automatic email goes out to the program group the resource is posted in.</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US" dirty="0">
                <a:solidFill>
                  <a:schemeClr val="dk1"/>
                </a:solidFill>
              </a:rPr>
              <a:t>Live links in the email back to new resource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Please join your district/schools program group to stay up to date with your teachers and receive resource announcements.</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solidFill>
                  <a:schemeClr val="dk1"/>
                </a:solidFill>
              </a:rPr>
              <a:t>This year over 500 teachers have been trained and counting.</a:t>
            </a:r>
            <a:endParaRPr dirty="0"/>
          </a:p>
        </p:txBody>
      </p:sp>
      <p:sp>
        <p:nvSpPr>
          <p:cNvPr id="86" name="Google Shape;86;g6e5513bf27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507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b7c937bc1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have upcoming Blueprint and Instructional Framework events for the noted programs. This will take place during first week of June this Summer.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Thank you to those that have already nominated your teachers. There is still time to Nominate today using the bitly link.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When Kathy Bowersocks sends out the CTEA presentation via email the bitly  link will be live.</a:t>
            </a:r>
            <a:endParaRPr dirty="0"/>
          </a:p>
        </p:txBody>
      </p:sp>
      <p:sp>
        <p:nvSpPr>
          <p:cNvPr id="95" name="Google Shape;95;gb7c937bc18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6e5513bf2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upcoming meeting dates are February 9 in West-Mec and April 20 in Chandler - in - person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Please reach out if you have any questions or if you’d like to schedule training</a:t>
            </a:r>
            <a:endParaRPr dirty="0"/>
          </a:p>
        </p:txBody>
      </p:sp>
      <p:sp>
        <p:nvSpPr>
          <p:cNvPr id="108" name="Google Shape;108;g6e5513bf27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FF1D-923A-4721-B497-D58801345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47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FF1D-923A-4721-B497-D58801345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101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FF1D-923A-4721-B497-D58801345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314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Recently I had the opportunity to work with the School Safety and Social Wellness staff at ADE to develop a crosswalk between the Arizona Professional Skills and the Social and Emotional Learning Competencies</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668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682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document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256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9076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FF1D-923A-4721-B497-D58801345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47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8746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935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759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192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2362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173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6851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421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2198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8696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073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00" name="Google Shape;100;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9791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343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9427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3637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3108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8457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5887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0298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674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40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cb7f61d1ad_0_70:notes"/>
          <p:cNvSpPr>
            <a:spLocks noGrp="1" noRot="1" noChangeAspect="1"/>
          </p:cNvSpPr>
          <p:nvPr>
            <p:ph type="sldImg" idx="2"/>
          </p:nvPr>
        </p:nvSpPr>
        <p:spPr>
          <a:xfrm>
            <a:off x="389773" y="697230"/>
            <a:ext cx="62316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cb7f61d1ad_0_7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332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1196ae0bda_1_7:notes"/>
          <p:cNvSpPr>
            <a:spLocks noGrp="1" noRot="1" noChangeAspect="1"/>
          </p:cNvSpPr>
          <p:nvPr>
            <p:ph type="sldImg" idx="2"/>
          </p:nvPr>
        </p:nvSpPr>
        <p:spPr>
          <a:xfrm>
            <a:off x="1181100" y="696913"/>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11196ae0bda_1_7: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1196ae0bda_1_12: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1196ae0bda_1_12: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8" name="Google Shape;118;g11196ae0bda_1_12:notes"/>
          <p:cNvSpPr txBox="1">
            <a:spLocks noGrp="1"/>
          </p:cNvSpPr>
          <p:nvPr>
            <p:ph type="sldNum" idx="12"/>
          </p:nvPr>
        </p:nvSpPr>
        <p:spPr>
          <a:xfrm>
            <a:off x="3970938" y="8829969"/>
            <a:ext cx="3037800" cy="4665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4AA89-3C25-47F7-86D5-CE8755587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18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1.pn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dirty="0"/>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6" name="Holder 6"/>
          <p:cNvSpPr>
            <a:spLocks noGrp="1"/>
          </p:cNvSpPr>
          <p:nvPr>
            <p:ph type="sldNum" sz="quarter" idx="7"/>
          </p:nvPr>
        </p:nvSpPr>
        <p:spPr/>
        <p:txBody>
          <a:bodyPr lIns="0" tIns="0" rIns="0" bIns="0"/>
          <a:lstStyle>
            <a:lvl1pPr>
              <a:defRPr sz="1200" b="0" i="0">
                <a:solidFill>
                  <a:srgbClr val="888888"/>
                </a:solidFill>
                <a:latin typeface="Franklin Gothic Medium"/>
                <a:cs typeface="Franklin Gothic Medium"/>
              </a:defRPr>
            </a:lvl1pPr>
          </a:lstStyle>
          <a:p>
            <a:pPr marL="115570">
              <a:lnSpc>
                <a:spcPct val="100000"/>
              </a:lnSpc>
            </a:pPr>
            <a:fld id="{81D60167-4931-47E6-BA6A-407CBD079E47}" type="slidenum">
              <a:rPr dirty="0"/>
              <a:t>‹#›</a:t>
            </a:fld>
            <a:endParaRPr dirty="0"/>
          </a:p>
        </p:txBody>
      </p:sp>
      <p:pic>
        <p:nvPicPr>
          <p:cNvPr id="7" name="Picture 6" descr="A close up of a sign&#10;&#10;Description automatically generated">
            <a:extLst>
              <a:ext uri="{FF2B5EF4-FFF2-40B4-BE49-F238E27FC236}">
                <a16:creationId xmlns:a16="http://schemas.microsoft.com/office/drawing/2014/main" id="{8F5D0255-BC20-4167-BD8F-0579AF3B64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51909" y="433250"/>
            <a:ext cx="1440181" cy="144018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9" name="Google Shape;39;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1" name="Google Shape;41;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0819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246544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2" name="Google Shape;52;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4" name="Google Shape;54;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77183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8" name="Google Shape;58;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835914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3" name="Google Shape;63;p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4" name="Google Shape;64;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5" name="Google Shape;65;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740930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70" name="Google Shape;70;p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141910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785645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311700" y="1536633"/>
            <a:ext cx="8520600" cy="4555200"/>
          </a:xfrm>
          <a:prstGeom prst="rect">
            <a:avLst/>
          </a:prstGeom>
        </p:spPr>
        <p:txBody>
          <a:bodyPr spcFirstLastPara="1" wrap="square" lIns="91425" tIns="45700" rIns="91425" bIns="45700" anchor="t" anchorCtr="0">
            <a:noAutofit/>
          </a:bodyPr>
          <a:lstStyle>
            <a:lvl1pPr marL="457200" lvl="0" indent="-431800" rtl="0">
              <a:spcBef>
                <a:spcPts val="640"/>
              </a:spcBef>
              <a:spcAft>
                <a:spcPts val="0"/>
              </a:spcAft>
              <a:buSzPts val="3200"/>
              <a:buChar char="•"/>
              <a:defRPr/>
            </a:lvl1pPr>
            <a:lvl2pPr marL="914400" lvl="1" indent="-406400" rtl="0">
              <a:spcBef>
                <a:spcPts val="560"/>
              </a:spcBef>
              <a:spcAft>
                <a:spcPts val="0"/>
              </a:spcAft>
              <a:buSzPts val="2800"/>
              <a:buChar char="–"/>
              <a:defRPr/>
            </a:lvl2pPr>
            <a:lvl3pPr marL="1371600" lvl="2" indent="-381000" rtl="0">
              <a:spcBef>
                <a:spcPts val="480"/>
              </a:spcBef>
              <a:spcAft>
                <a:spcPts val="0"/>
              </a:spcAft>
              <a:buSzPts val="24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83" name="Google Shape;83;p13"/>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324299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rmAutofit/>
          </a:bodyPr>
          <a:lstStyle>
            <a:lvl1pPr>
              <a:defRPr sz="3600" baseline="0"/>
            </a:lvl1pPr>
          </a:lstStyle>
          <a:p>
            <a:r>
              <a:rPr lang="en-US" dirty="0"/>
              <a:t>SAMPLE TITLE</a:t>
            </a:r>
          </a:p>
        </p:txBody>
      </p:sp>
      <p:sp>
        <p:nvSpPr>
          <p:cNvPr id="3" name="Subtitle 2"/>
          <p:cNvSpPr>
            <a:spLocks noGrp="1"/>
          </p:cNvSpPr>
          <p:nvPr>
            <p:ph type="subTitle" idx="1" hasCustomPrompt="1"/>
          </p:nvPr>
        </p:nvSpPr>
        <p:spPr>
          <a:xfrm>
            <a:off x="1371600" y="3886200"/>
            <a:ext cx="6400800" cy="1344319"/>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text or subtitle</a:t>
            </a:r>
          </a:p>
        </p:txBody>
      </p:sp>
      <p:pic>
        <p:nvPicPr>
          <p:cNvPr id="7" name="Picture 6"/>
          <p:cNvPicPr>
            <a:picLocks noChangeAspect="1"/>
          </p:cNvPicPr>
          <p:nvPr userDrawn="1"/>
        </p:nvPicPr>
        <p:blipFill>
          <a:blip r:embed="rId2"/>
          <a:stretch>
            <a:fillRect/>
          </a:stretch>
        </p:blipFill>
        <p:spPr>
          <a:xfrm>
            <a:off x="3446812" y="5729514"/>
            <a:ext cx="2256972" cy="1128486"/>
          </a:xfrm>
          <a:prstGeom prst="rect">
            <a:avLst/>
          </a:prstGeom>
        </p:spPr>
      </p:pic>
      <p:pic>
        <p:nvPicPr>
          <p:cNvPr id="8" name="Picture 7" descr="triangles_2.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68723" y="1977326"/>
            <a:ext cx="606552" cy="82296"/>
          </a:xfrm>
          <a:prstGeom prst="rect">
            <a:avLst/>
          </a:prstGeom>
        </p:spPr>
      </p:pic>
    </p:spTree>
    <p:extLst>
      <p:ext uri="{BB962C8B-B14F-4D97-AF65-F5344CB8AC3E}">
        <p14:creationId xmlns:p14="http://schemas.microsoft.com/office/powerpoint/2010/main" val="2086545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ed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t>‹#›</a:t>
            </a:fld>
            <a:endParaRPr lang="en-US" dirty="0"/>
          </a:p>
        </p:txBody>
      </p:sp>
      <p:sp>
        <p:nvSpPr>
          <p:cNvPr id="7" name="Title 1"/>
          <p:cNvSpPr>
            <a:spLocks noGrp="1"/>
          </p:cNvSpPr>
          <p:nvPr>
            <p:ph type="title" hasCustomPrompt="1"/>
          </p:nvPr>
        </p:nvSpPr>
        <p:spPr>
          <a:xfrm>
            <a:off x="685291" y="0"/>
            <a:ext cx="7772400" cy="1103313"/>
          </a:xfrm>
        </p:spPr>
        <p:txBody>
          <a:bodyPr/>
          <a:lstStyle>
            <a:lvl1pPr>
              <a:defRPr sz="2000" baseline="0">
                <a:solidFill>
                  <a:srgbClr val="FFFFFF"/>
                </a:solidFill>
              </a:defRPr>
            </a:lvl1pPr>
          </a:lstStyle>
          <a:p>
            <a:r>
              <a:rPr lang="en-US" dirty="0"/>
              <a:t>SAMPLE HEADER</a:t>
            </a:r>
          </a:p>
        </p:txBody>
      </p:sp>
      <p:sp>
        <p:nvSpPr>
          <p:cNvPr id="8" name="Text Placeholder 2"/>
          <p:cNvSpPr>
            <a:spLocks noGrp="1"/>
          </p:cNvSpPr>
          <p:nvPr>
            <p:ph idx="1"/>
          </p:nvPr>
        </p:nvSpPr>
        <p:spPr>
          <a:xfrm>
            <a:off x="765443" y="2240801"/>
            <a:ext cx="3599264" cy="2971732"/>
          </a:xfrm>
          <a:prstGeom prst="rect">
            <a:avLst/>
          </a:prstGeom>
        </p:spPr>
        <p:txBody>
          <a:bodyPr vert="horz" lIns="91440" tIns="45720" rIns="91440" bIns="45720" rtlCol="0">
            <a:normAutofit/>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idx="13"/>
          </p:nvPr>
        </p:nvSpPr>
        <p:spPr>
          <a:xfrm>
            <a:off x="4723271" y="2240801"/>
            <a:ext cx="3599264" cy="2971732"/>
          </a:xfrm>
          <a:prstGeom prst="rect">
            <a:avLst/>
          </a:prstGeom>
        </p:spPr>
        <p:txBody>
          <a:bodyPr vert="horz" lIns="91440" tIns="45720" rIns="91440" bIns="45720" rtlCol="0">
            <a:normAutofit/>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4085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12069"/>
                </a:solidFill>
                <a:latin typeface="Franklin Gothic Medium"/>
                <a:cs typeface="Franklin Gothic Medium"/>
              </a:defRPr>
            </a:lvl1pPr>
          </a:lstStyle>
          <a:p>
            <a:endParaRPr/>
          </a:p>
        </p:txBody>
      </p:sp>
      <p:sp>
        <p:nvSpPr>
          <p:cNvPr id="3" name="Holder 3"/>
          <p:cNvSpPr>
            <a:spLocks noGrp="1"/>
          </p:cNvSpPr>
          <p:nvPr>
            <p:ph type="body" idx="1"/>
          </p:nvPr>
        </p:nvSpPr>
        <p:spPr>
          <a:xfrm>
            <a:off x="443780" y="1498600"/>
            <a:ext cx="8261779" cy="3860800"/>
          </a:xfrm>
        </p:spPr>
        <p:txBody>
          <a:bodyPr lIns="0" tIns="0" rIns="0" bIns="0"/>
          <a:lstStyle>
            <a:lvl1pPr>
              <a:defRPr sz="2800" b="0" i="0">
                <a:solidFill>
                  <a:schemeClr val="tx1"/>
                </a:solidFill>
                <a:latin typeface="Franklin Gothic Medium"/>
                <a:cs typeface="Franklin Gothic Medium"/>
              </a:defRPr>
            </a:lvl1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ragraph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t>‹#›</a:t>
            </a:fld>
            <a:endParaRPr lang="en-US" dirty="0"/>
          </a:p>
        </p:txBody>
      </p:sp>
      <p:sp>
        <p:nvSpPr>
          <p:cNvPr id="7" name="Title 1"/>
          <p:cNvSpPr txBox="1">
            <a:spLocks/>
          </p:cNvSpPr>
          <p:nvPr userDrawn="1"/>
        </p:nvSpPr>
        <p:spPr>
          <a:xfrm>
            <a:off x="685291" y="0"/>
            <a:ext cx="77724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dirty="0"/>
              <a:t>SAMPLE HEADER</a:t>
            </a:r>
          </a:p>
        </p:txBody>
      </p:sp>
      <p:sp>
        <p:nvSpPr>
          <p:cNvPr id="8" name="Text Placeholder 2"/>
          <p:cNvSpPr>
            <a:spLocks noGrp="1"/>
          </p:cNvSpPr>
          <p:nvPr>
            <p:ph idx="1" hasCustomPrompt="1"/>
          </p:nvPr>
        </p:nvSpPr>
        <p:spPr>
          <a:xfrm>
            <a:off x="930172" y="2696278"/>
            <a:ext cx="3845859" cy="1418046"/>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400" b="0" i="0"/>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9" name="Text Placeholder 2"/>
          <p:cNvSpPr>
            <a:spLocks noGrp="1"/>
          </p:cNvSpPr>
          <p:nvPr>
            <p:ph idx="11" hasCustomPrompt="1"/>
          </p:nvPr>
        </p:nvSpPr>
        <p:spPr>
          <a:xfrm>
            <a:off x="909957" y="2355445"/>
            <a:ext cx="3845859" cy="353163"/>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800" b="0" i="0">
                <a:solidFill>
                  <a:srgbClr val="C8D9D8"/>
                </a:solidFill>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PARAGRAPH TITLE</a:t>
            </a:r>
          </a:p>
        </p:txBody>
      </p:sp>
    </p:spTree>
    <p:extLst>
      <p:ext uri="{BB962C8B-B14F-4D97-AF65-F5344CB8AC3E}">
        <p14:creationId xmlns:p14="http://schemas.microsoft.com/office/powerpoint/2010/main" val="560138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aragraph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214C19-7B70-E548-A608-340680BFD9AE}" type="slidenum">
              <a:rPr lang="en-US" smtClean="0"/>
              <a:t>‹#›</a:t>
            </a:fld>
            <a:endParaRPr lang="en-US" dirty="0"/>
          </a:p>
        </p:txBody>
      </p:sp>
      <p:sp>
        <p:nvSpPr>
          <p:cNvPr id="8" name="Title 1"/>
          <p:cNvSpPr txBox="1">
            <a:spLocks/>
          </p:cNvSpPr>
          <p:nvPr userDrawn="1"/>
        </p:nvSpPr>
        <p:spPr>
          <a:xfrm>
            <a:off x="685291" y="0"/>
            <a:ext cx="77724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dirty="0"/>
              <a:t>SAMPLE HEADER</a:t>
            </a:r>
          </a:p>
        </p:txBody>
      </p:sp>
      <p:sp>
        <p:nvSpPr>
          <p:cNvPr id="10" name="Text Placeholder 2"/>
          <p:cNvSpPr>
            <a:spLocks noGrp="1"/>
          </p:cNvSpPr>
          <p:nvPr>
            <p:ph idx="1" hasCustomPrompt="1"/>
          </p:nvPr>
        </p:nvSpPr>
        <p:spPr>
          <a:xfrm>
            <a:off x="987377" y="2003330"/>
            <a:ext cx="3377331" cy="2929562"/>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11" name="Text Placeholder 2"/>
          <p:cNvSpPr>
            <a:spLocks noGrp="1"/>
          </p:cNvSpPr>
          <p:nvPr>
            <p:ph idx="13" hasCustomPrompt="1"/>
          </p:nvPr>
        </p:nvSpPr>
        <p:spPr>
          <a:xfrm>
            <a:off x="4772589" y="2003330"/>
            <a:ext cx="3377331" cy="2929562"/>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Tree>
    <p:extLst>
      <p:ext uri="{BB962C8B-B14F-4D97-AF65-F5344CB8AC3E}">
        <p14:creationId xmlns:p14="http://schemas.microsoft.com/office/powerpoint/2010/main" val="4289711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bject Slid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1214C19-7B70-E548-A608-340680BFD9AE}" type="slidenum">
              <a:rPr lang="en-US" smtClean="0"/>
              <a:t>‹#›</a:t>
            </a:fld>
            <a:endParaRPr lang="en-US" dirty="0"/>
          </a:p>
        </p:txBody>
      </p:sp>
      <p:sp>
        <p:nvSpPr>
          <p:cNvPr id="10" name="Title 1"/>
          <p:cNvSpPr txBox="1">
            <a:spLocks/>
          </p:cNvSpPr>
          <p:nvPr userDrawn="1"/>
        </p:nvSpPr>
        <p:spPr>
          <a:xfrm>
            <a:off x="685291" y="0"/>
            <a:ext cx="77724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dirty="0"/>
              <a:t>SAMPLE HEADER</a:t>
            </a:r>
          </a:p>
        </p:txBody>
      </p:sp>
      <p:sp>
        <p:nvSpPr>
          <p:cNvPr id="11" name="Content Placeholder 2"/>
          <p:cNvSpPr>
            <a:spLocks noGrp="1"/>
          </p:cNvSpPr>
          <p:nvPr>
            <p:ph sz="half" idx="1"/>
          </p:nvPr>
        </p:nvSpPr>
        <p:spPr>
          <a:xfrm>
            <a:off x="1209963" y="2875352"/>
            <a:ext cx="6467763" cy="1314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1224729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214C19-7B70-E548-A608-340680BFD9AE}" type="slidenum">
              <a:rPr lang="en-US" smtClean="0"/>
              <a:t>‹#›</a:t>
            </a:fld>
            <a:endParaRPr lang="en-US" dirty="0"/>
          </a:p>
        </p:txBody>
      </p:sp>
      <p:sp>
        <p:nvSpPr>
          <p:cNvPr id="6" name="Title 1"/>
          <p:cNvSpPr txBox="1">
            <a:spLocks/>
          </p:cNvSpPr>
          <p:nvPr userDrawn="1"/>
        </p:nvSpPr>
        <p:spPr>
          <a:xfrm>
            <a:off x="685291" y="0"/>
            <a:ext cx="77724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dirty="0"/>
              <a:t>SAMPLE HEADER</a:t>
            </a:r>
          </a:p>
        </p:txBody>
      </p:sp>
      <p:sp>
        <p:nvSpPr>
          <p:cNvPr id="7" name="Picture Placeholder 2"/>
          <p:cNvSpPr>
            <a:spLocks noGrp="1"/>
          </p:cNvSpPr>
          <p:nvPr>
            <p:ph type="pic" idx="1"/>
          </p:nvPr>
        </p:nvSpPr>
        <p:spPr>
          <a:xfrm>
            <a:off x="1792288" y="182944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Placeholder 3"/>
          <p:cNvSpPr>
            <a:spLocks noGrp="1"/>
          </p:cNvSpPr>
          <p:nvPr>
            <p:ph type="body" sz="half" idx="2" hasCustomPrompt="1"/>
          </p:nvPr>
        </p:nvSpPr>
        <p:spPr>
          <a:xfrm>
            <a:off x="1792288" y="4938724"/>
            <a:ext cx="5486400" cy="400870"/>
          </a:xfrm>
        </p:spPr>
        <p:txBody>
          <a:bodyPr/>
          <a:lstStyle>
            <a:lvl1pPr marL="0" indent="0">
              <a:buNone/>
              <a:defRPr sz="1200">
                <a:solidFill>
                  <a:srgbClr val="C8D9D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IMAGE CAPTION</a:t>
            </a:r>
          </a:p>
        </p:txBody>
      </p:sp>
    </p:spTree>
    <p:extLst>
      <p:ext uri="{BB962C8B-B14F-4D97-AF65-F5344CB8AC3E}">
        <p14:creationId xmlns:p14="http://schemas.microsoft.com/office/powerpoint/2010/main" val="3834300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Aligned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214C19-7B70-E548-A608-340680BFD9AE}" type="slidenum">
              <a:rPr lang="en-US" smtClean="0"/>
              <a:t>‹#›</a:t>
            </a:fld>
            <a:endParaRPr lang="en-US" dirty="0"/>
          </a:p>
        </p:txBody>
      </p:sp>
      <p:sp>
        <p:nvSpPr>
          <p:cNvPr id="5" name="Title 1"/>
          <p:cNvSpPr>
            <a:spLocks noGrp="1"/>
          </p:cNvSpPr>
          <p:nvPr>
            <p:ph type="title" hasCustomPrompt="1"/>
          </p:nvPr>
        </p:nvSpPr>
        <p:spPr>
          <a:xfrm>
            <a:off x="685291" y="0"/>
            <a:ext cx="7772400" cy="1103313"/>
          </a:xfrm>
        </p:spPr>
        <p:txBody>
          <a:bodyPr/>
          <a:lstStyle>
            <a:lvl1pPr>
              <a:defRPr sz="2000" baseline="0">
                <a:solidFill>
                  <a:srgbClr val="FFFFFF"/>
                </a:solidFill>
              </a:defRPr>
            </a:lvl1pPr>
          </a:lstStyle>
          <a:p>
            <a:r>
              <a:rPr lang="en-US" dirty="0"/>
              <a:t>SAMPLE HEADER</a:t>
            </a:r>
          </a:p>
        </p:txBody>
      </p:sp>
      <p:sp>
        <p:nvSpPr>
          <p:cNvPr id="6" name="Text Placeholder 2"/>
          <p:cNvSpPr>
            <a:spLocks noGrp="1"/>
          </p:cNvSpPr>
          <p:nvPr>
            <p:ph idx="1" hasCustomPrompt="1"/>
          </p:nvPr>
        </p:nvSpPr>
        <p:spPr>
          <a:xfrm>
            <a:off x="679135" y="1843553"/>
            <a:ext cx="2255330" cy="2219550"/>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400" b="0" i="0"/>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7" name="Picture Placeholder 2"/>
          <p:cNvSpPr>
            <a:spLocks noGrp="1"/>
          </p:cNvSpPr>
          <p:nvPr>
            <p:ph type="pic" idx="11"/>
          </p:nvPr>
        </p:nvSpPr>
        <p:spPr>
          <a:xfrm>
            <a:off x="3049915" y="1921673"/>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Placeholder 3"/>
          <p:cNvSpPr>
            <a:spLocks noGrp="1"/>
          </p:cNvSpPr>
          <p:nvPr>
            <p:ph type="body" sz="half" idx="2" hasCustomPrompt="1"/>
          </p:nvPr>
        </p:nvSpPr>
        <p:spPr>
          <a:xfrm>
            <a:off x="3049915" y="5030957"/>
            <a:ext cx="5486400" cy="400870"/>
          </a:xfrm>
        </p:spPr>
        <p:txBody>
          <a:bodyPr/>
          <a:lstStyle>
            <a:lvl1pPr marL="0" indent="0">
              <a:buNone/>
              <a:defRPr sz="1200">
                <a:solidFill>
                  <a:srgbClr val="C8D9D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IMAGE CAPTION</a:t>
            </a:r>
          </a:p>
        </p:txBody>
      </p:sp>
    </p:spTree>
    <p:extLst>
      <p:ext uri="{BB962C8B-B14F-4D97-AF65-F5344CB8AC3E}">
        <p14:creationId xmlns:p14="http://schemas.microsoft.com/office/powerpoint/2010/main" val="3144887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214C19-7B70-E548-A608-340680BFD9AE}" type="slidenum">
              <a:rPr lang="en-US" smtClean="0"/>
              <a:t>‹#›</a:t>
            </a:fld>
            <a:endParaRPr lang="en-US" dirty="0"/>
          </a:p>
        </p:txBody>
      </p:sp>
    </p:spTree>
    <p:extLst>
      <p:ext uri="{BB962C8B-B14F-4D97-AF65-F5344CB8AC3E}">
        <p14:creationId xmlns:p14="http://schemas.microsoft.com/office/powerpoint/2010/main" val="1747753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3"/>
            <a:ext cx="7772400" cy="492443"/>
          </a:xfrm>
          <a:prstGeom prst="rect">
            <a:avLst/>
          </a:prstGeom>
        </p:spPr>
        <p:txBody>
          <a:bodyPr wrap="square" lIns="0" tIns="0" rIns="0" bIns="0">
            <a:spAutoFit/>
          </a:bodyPr>
          <a:lstStyle>
            <a:lvl1pPr>
              <a:defRPr/>
            </a:lvl1pPr>
          </a:lstStyle>
          <a:p>
            <a:r>
              <a:rPr lang="en-US"/>
              <a:t>Click to edit Master title style</a:t>
            </a:r>
            <a:endParaRPr dirty="0"/>
          </a:p>
        </p:txBody>
      </p:sp>
      <p:sp>
        <p:nvSpPr>
          <p:cNvPr id="3" name="Holder 3"/>
          <p:cNvSpPr>
            <a:spLocks noGrp="1"/>
          </p:cNvSpPr>
          <p:nvPr>
            <p:ph type="subTitle" idx="4"/>
          </p:nvPr>
        </p:nvSpPr>
        <p:spPr>
          <a:xfrm>
            <a:off x="1371600" y="3840483"/>
            <a:ext cx="6400800" cy="430887"/>
          </a:xfrm>
          <a:prstGeom prst="rect">
            <a:avLst/>
          </a:prstGeom>
        </p:spPr>
        <p:txBody>
          <a:bodyPr wrap="square" lIns="0" tIns="0" rIns="0" bIns="0">
            <a:spAutoFit/>
          </a:bodyPr>
          <a:lstStyle>
            <a:lvl1pPr>
              <a:defRPr/>
            </a:lvl1pPr>
          </a:lstStyle>
          <a:p>
            <a:r>
              <a:rPr lang="en-US"/>
              <a:t>Click to edit Master subtitle style</a:t>
            </a:r>
            <a:endParaRPr/>
          </a:p>
        </p:txBody>
      </p:sp>
      <p:sp>
        <p:nvSpPr>
          <p:cNvPr id="6" name="Holder 6"/>
          <p:cNvSpPr>
            <a:spLocks noGrp="1"/>
          </p:cNvSpPr>
          <p:nvPr>
            <p:ph type="sldNum" sz="quarter" idx="7"/>
          </p:nvPr>
        </p:nvSpPr>
        <p:spPr/>
        <p:txBody>
          <a:bodyPr lIns="0" tIns="0" rIns="0" bIns="0"/>
          <a:lstStyle>
            <a:lvl1pPr>
              <a:defRPr sz="675" b="0" i="0">
                <a:solidFill>
                  <a:srgbClr val="888888"/>
                </a:solidFill>
                <a:latin typeface="Franklin Gothic Medium"/>
                <a:cs typeface="Franklin Gothic Medium"/>
              </a:defRPr>
            </a:lvl1pPr>
          </a:lstStyle>
          <a:p>
            <a:fld id="{401CF334-2D5C-4859-84A6-CA7E6E43FAEB}"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8F5D0255-BC20-4167-BD8F-0579AF3B64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11" y="433254"/>
            <a:ext cx="1440181" cy="1440181"/>
          </a:xfrm>
          <a:prstGeom prst="rect">
            <a:avLst/>
          </a:prstGeom>
        </p:spPr>
      </p:pic>
    </p:spTree>
    <p:extLst>
      <p:ext uri="{BB962C8B-B14F-4D97-AF65-F5344CB8AC3E}">
        <p14:creationId xmlns:p14="http://schemas.microsoft.com/office/powerpoint/2010/main" val="169157075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0631" y="151321"/>
            <a:ext cx="7082739" cy="276999"/>
          </a:xfrm>
        </p:spPr>
        <p:txBody>
          <a:bodyPr lIns="0" tIns="0" rIns="0" bIns="0"/>
          <a:lstStyle>
            <a:lvl1pPr>
              <a:defRPr sz="1800" b="0" i="0">
                <a:solidFill>
                  <a:srgbClr val="012069"/>
                </a:solidFill>
                <a:latin typeface="Franklin Gothic Medium"/>
                <a:cs typeface="Franklin Gothic Medium"/>
              </a:defRPr>
            </a:lvl1pPr>
          </a:lstStyle>
          <a:p>
            <a:r>
              <a:rPr lang="en-US"/>
              <a:t>Click to edit Master title style</a:t>
            </a:r>
            <a:endParaRPr/>
          </a:p>
        </p:txBody>
      </p:sp>
      <p:sp>
        <p:nvSpPr>
          <p:cNvPr id="3" name="Holder 3"/>
          <p:cNvSpPr>
            <a:spLocks noGrp="1"/>
          </p:cNvSpPr>
          <p:nvPr>
            <p:ph type="body" idx="1"/>
          </p:nvPr>
        </p:nvSpPr>
        <p:spPr>
          <a:xfrm>
            <a:off x="443782" y="1498603"/>
            <a:ext cx="8261779" cy="242374"/>
          </a:xfrm>
        </p:spPr>
        <p:txBody>
          <a:bodyPr lIns="0" tIns="0" rIns="0" bIns="0"/>
          <a:lstStyle>
            <a:lvl1pPr>
              <a:defRPr sz="1575" b="0" i="0">
                <a:solidFill>
                  <a:schemeClr val="tx1"/>
                </a:solidFill>
                <a:latin typeface="Franklin Gothic Medium"/>
                <a:cs typeface="Franklin Gothic Medium"/>
              </a:defRPr>
            </a:lvl1pPr>
          </a:lstStyle>
          <a:p>
            <a:pPr lvl="0"/>
            <a:r>
              <a:rPr lang="en-US"/>
              <a:t>Click to edit Master text styles</a:t>
            </a:r>
          </a:p>
        </p:txBody>
      </p:sp>
    </p:spTree>
    <p:extLst>
      <p:ext uri="{BB962C8B-B14F-4D97-AF65-F5344CB8AC3E}">
        <p14:creationId xmlns:p14="http://schemas.microsoft.com/office/powerpoint/2010/main" val="1254946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02069"/>
          </a:solidFill>
        </p:spPr>
        <p:txBody>
          <a:bodyPr wrap="square" lIns="0" tIns="0" rIns="0" bIns="0" rtlCol="0"/>
          <a:lstStyle/>
          <a:p>
            <a:endParaRPr sz="1013" dirty="0"/>
          </a:p>
        </p:txBody>
      </p:sp>
      <p:sp>
        <p:nvSpPr>
          <p:cNvPr id="19" name="bk object 19"/>
          <p:cNvSpPr/>
          <p:nvPr/>
        </p:nvSpPr>
        <p:spPr>
          <a:xfrm>
            <a:off x="-2" y="38100"/>
            <a:ext cx="9144000" cy="1066800"/>
          </a:xfrm>
          <a:prstGeom prst="rect">
            <a:avLst/>
          </a:prstGeom>
          <a:blipFill>
            <a:blip r:embed="rId2" cstate="print"/>
            <a:stretch>
              <a:fillRect/>
            </a:stretch>
          </a:blipFill>
          <a:ln>
            <a:noFill/>
          </a:ln>
        </p:spPr>
        <p:txBody>
          <a:bodyPr wrap="square" lIns="0" tIns="0" rIns="0" bIns="0" rtlCol="0"/>
          <a:lstStyle/>
          <a:p>
            <a:endParaRPr sz="1013" dirty="0"/>
          </a:p>
        </p:txBody>
      </p:sp>
      <p:sp>
        <p:nvSpPr>
          <p:cNvPr id="2" name="Holder 2"/>
          <p:cNvSpPr>
            <a:spLocks noGrp="1"/>
          </p:cNvSpPr>
          <p:nvPr>
            <p:ph type="title"/>
          </p:nvPr>
        </p:nvSpPr>
        <p:spPr>
          <a:xfrm>
            <a:off x="1030628" y="325280"/>
            <a:ext cx="7082739" cy="276999"/>
          </a:xfrm>
        </p:spPr>
        <p:txBody>
          <a:bodyPr lIns="0" tIns="0" rIns="0" bIns="0"/>
          <a:lstStyle>
            <a:lvl1pPr>
              <a:defRPr sz="1800" b="0" i="0">
                <a:solidFill>
                  <a:srgbClr val="012069"/>
                </a:solidFill>
                <a:latin typeface="Franklin Gothic Medium"/>
                <a:cs typeface="Franklin Gothic Medium"/>
              </a:defRPr>
            </a:lvl1pPr>
          </a:lstStyle>
          <a:p>
            <a:r>
              <a:rPr lang="en-US"/>
              <a:t>Click to edit Master title style</a:t>
            </a:r>
            <a:endParaRPr dirty="0"/>
          </a:p>
        </p:txBody>
      </p:sp>
      <p:sp>
        <p:nvSpPr>
          <p:cNvPr id="3" name="Holder 3"/>
          <p:cNvSpPr>
            <a:spLocks noGrp="1"/>
          </p:cNvSpPr>
          <p:nvPr>
            <p:ph sz="half" idx="2"/>
          </p:nvPr>
        </p:nvSpPr>
        <p:spPr>
          <a:xfrm>
            <a:off x="457200" y="1577340"/>
            <a:ext cx="3977640" cy="861774"/>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4709160" y="1577340"/>
            <a:ext cx="3977640" cy="861774"/>
          </a:xfrm>
          <a:prstGeom prst="rect">
            <a:avLst/>
          </a:prstGeom>
        </p:spPr>
        <p:txBody>
          <a:bodyPr wrap="square" lIns="0" tIns="0" rIns="0" bIns="0">
            <a:spAutoFit/>
          </a:bodyPr>
          <a:lstStyle>
            <a:lvl1pPr>
              <a:defRPr/>
            </a:lvl1pPr>
          </a:lstStyle>
          <a:p>
            <a:pPr lvl="0"/>
            <a:r>
              <a:rPr lang="en-US"/>
              <a:t>Click to edit Master text styles</a:t>
            </a:r>
          </a:p>
        </p:txBody>
      </p:sp>
      <p:sp>
        <p:nvSpPr>
          <p:cNvPr id="7" name="Holder 7"/>
          <p:cNvSpPr>
            <a:spLocks noGrp="1"/>
          </p:cNvSpPr>
          <p:nvPr>
            <p:ph type="sldNum" sz="quarter" idx="7"/>
          </p:nvPr>
        </p:nvSpPr>
        <p:spPr/>
        <p:txBody>
          <a:bodyPr lIns="0" tIns="0" rIns="0" bIns="0"/>
          <a:lstStyle>
            <a:lvl1pPr>
              <a:defRPr sz="675" b="0" i="0">
                <a:solidFill>
                  <a:srgbClr val="888888"/>
                </a:solidFill>
                <a:latin typeface="Franklin Gothic Medium"/>
                <a:cs typeface="Franklin Gothic Medium"/>
              </a:defRPr>
            </a:lvl1p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1353505686"/>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0631" y="304802"/>
            <a:ext cx="7082739" cy="276999"/>
          </a:xfrm>
        </p:spPr>
        <p:txBody>
          <a:bodyPr lIns="0" tIns="0" rIns="0" bIns="0"/>
          <a:lstStyle>
            <a:lvl1pPr>
              <a:defRPr sz="1800" b="0" i="0">
                <a:solidFill>
                  <a:srgbClr val="012069"/>
                </a:solidFill>
                <a:latin typeface="Franklin Gothic Medium"/>
                <a:cs typeface="Franklin Gothic Medium"/>
              </a:defRPr>
            </a:lvl1pPr>
          </a:lstStyle>
          <a:p>
            <a:r>
              <a:rPr lang="en-US"/>
              <a:t>Click to edit Master title style</a:t>
            </a:r>
            <a:endParaRPr dirty="0"/>
          </a:p>
        </p:txBody>
      </p:sp>
      <p:sp>
        <p:nvSpPr>
          <p:cNvPr id="5" name="Holder 5"/>
          <p:cNvSpPr>
            <a:spLocks noGrp="1"/>
          </p:cNvSpPr>
          <p:nvPr>
            <p:ph type="sldNum" sz="quarter" idx="7"/>
          </p:nvPr>
        </p:nvSpPr>
        <p:spPr/>
        <p:txBody>
          <a:bodyPr lIns="0" tIns="0" rIns="0" bIns="0"/>
          <a:lstStyle>
            <a:lvl1pPr>
              <a:defRPr sz="675" b="0" i="0">
                <a:solidFill>
                  <a:srgbClr val="888888"/>
                </a:solidFill>
                <a:latin typeface="Franklin Gothic Medium"/>
                <a:cs typeface="Franklin Gothic Medium"/>
              </a:defRPr>
            </a:lvl1pPr>
          </a:lstStyle>
          <a:p>
            <a:pPr>
              <a:defRPr/>
            </a:pPr>
            <a:fld id="{31F4BD4F-0A81-4098-AE83-0203142DA947}" type="slidenum">
              <a:rPr lang="en-US" altLang="en-US" smtClean="0"/>
              <a:pPr>
                <a:defRPr/>
              </a:pPr>
              <a:t>‹#›</a:t>
            </a:fld>
            <a:endParaRPr lang="en-US" altLang="en-US" dirty="0"/>
          </a:p>
        </p:txBody>
      </p:sp>
    </p:spTree>
    <p:extLst>
      <p:ext uri="{BB962C8B-B14F-4D97-AF65-F5344CB8AC3E}">
        <p14:creationId xmlns:p14="http://schemas.microsoft.com/office/powerpoint/2010/main" val="3480520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02069"/>
          </a:solidFill>
        </p:spPr>
        <p:txBody>
          <a:bodyPr wrap="square" lIns="0" tIns="0" rIns="0" bIns="0" rtlCol="0"/>
          <a:lstStyle/>
          <a:p>
            <a:endParaRPr dirty="0"/>
          </a:p>
        </p:txBody>
      </p:sp>
      <p:sp>
        <p:nvSpPr>
          <p:cNvPr id="19" name="bk object 19"/>
          <p:cNvSpPr/>
          <p:nvPr/>
        </p:nvSpPr>
        <p:spPr>
          <a:xfrm>
            <a:off x="-2" y="38100"/>
            <a:ext cx="9144000" cy="1066800"/>
          </a:xfrm>
          <a:prstGeom prst="rect">
            <a:avLst/>
          </a:prstGeom>
          <a:blipFill>
            <a:blip r:embed="rId2" cstate="print"/>
            <a:stretch>
              <a:fillRect/>
            </a:stretch>
          </a:blipFill>
          <a:ln>
            <a:noFill/>
          </a:ln>
        </p:spPr>
        <p:txBody>
          <a:bodyPr wrap="square" lIns="0" tIns="0" rIns="0" bIns="0" rtlCol="0"/>
          <a:lstStyle/>
          <a:p>
            <a:endParaRPr dirty="0"/>
          </a:p>
        </p:txBody>
      </p:sp>
      <p:sp>
        <p:nvSpPr>
          <p:cNvPr id="2" name="Holder 2"/>
          <p:cNvSpPr>
            <a:spLocks noGrp="1"/>
          </p:cNvSpPr>
          <p:nvPr>
            <p:ph type="title"/>
          </p:nvPr>
        </p:nvSpPr>
        <p:spPr>
          <a:xfrm>
            <a:off x="1030628" y="325278"/>
            <a:ext cx="7082739" cy="492443"/>
          </a:xfrm>
        </p:spPr>
        <p:txBody>
          <a:bodyPr lIns="0" tIns="0" rIns="0" bIns="0"/>
          <a:lstStyle>
            <a:lvl1pPr>
              <a:defRPr sz="3200" b="0" i="0">
                <a:solidFill>
                  <a:srgbClr val="012069"/>
                </a:solidFill>
                <a:latin typeface="Franklin Gothic Medium"/>
                <a:cs typeface="Franklin Gothic Medium"/>
              </a:defRPr>
            </a:lvl1pPr>
          </a:lstStyle>
          <a:p>
            <a:endParaRPr dirty="0"/>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7" name="Holder 7"/>
          <p:cNvSpPr>
            <a:spLocks noGrp="1"/>
          </p:cNvSpPr>
          <p:nvPr>
            <p:ph type="sldNum" sz="quarter" idx="7"/>
          </p:nvPr>
        </p:nvSpPr>
        <p:spPr/>
        <p:txBody>
          <a:bodyPr lIns="0" tIns="0" rIns="0" bIns="0"/>
          <a:lstStyle>
            <a:lvl1pPr>
              <a:defRPr sz="1200" b="0" i="0">
                <a:solidFill>
                  <a:srgbClr val="888888"/>
                </a:solidFill>
                <a:latin typeface="Franklin Gothic Medium"/>
                <a:cs typeface="Franklin Gothic Medium"/>
              </a:defRPr>
            </a:lvl1pPr>
          </a:lstStyle>
          <a:p>
            <a:pPr marL="115570">
              <a:lnSpc>
                <a:spcPct val="100000"/>
              </a:lnSpc>
            </a:pPr>
            <a:fld id="{81D60167-4931-47E6-BA6A-407CBD079E47}" type="slidenum">
              <a:rPr dirty="0"/>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02069"/>
          </a:solidFill>
          <a:ln>
            <a:solidFill>
              <a:schemeClr val="accent1"/>
            </a:solidFill>
          </a:ln>
        </p:spPr>
        <p:txBody>
          <a:bodyPr wrap="square" lIns="0" tIns="0" rIns="0" bIns="0" rtlCol="0"/>
          <a:lstStyle/>
          <a:p>
            <a:endParaRPr sz="1013" dirty="0"/>
          </a:p>
        </p:txBody>
      </p:sp>
      <p:sp>
        <p:nvSpPr>
          <p:cNvPr id="19" name="bk object 19"/>
          <p:cNvSpPr/>
          <p:nvPr/>
        </p:nvSpPr>
        <p:spPr>
          <a:xfrm>
            <a:off x="0" y="76200"/>
            <a:ext cx="9144000" cy="1066800"/>
          </a:xfrm>
          <a:prstGeom prst="rect">
            <a:avLst/>
          </a:prstGeom>
          <a:blipFill>
            <a:blip r:embed="rId2" cstate="print"/>
            <a:stretch>
              <a:fillRect/>
            </a:stretch>
          </a:blipFill>
        </p:spPr>
        <p:txBody>
          <a:bodyPr wrap="square" lIns="0" tIns="0" rIns="0" bIns="0" rtlCol="0"/>
          <a:lstStyle/>
          <a:p>
            <a:endParaRPr sz="1013" dirty="0"/>
          </a:p>
        </p:txBody>
      </p:sp>
      <p:sp>
        <p:nvSpPr>
          <p:cNvPr id="4" name="Holder 4"/>
          <p:cNvSpPr>
            <a:spLocks noGrp="1"/>
          </p:cNvSpPr>
          <p:nvPr>
            <p:ph type="sldNum" sz="quarter" idx="7"/>
          </p:nvPr>
        </p:nvSpPr>
        <p:spPr/>
        <p:txBody>
          <a:bodyPr lIns="0" tIns="0" rIns="0" bIns="0"/>
          <a:lstStyle>
            <a:lvl1pPr>
              <a:defRPr sz="675" b="0" i="0">
                <a:solidFill>
                  <a:srgbClr val="888888"/>
                </a:solidFill>
                <a:latin typeface="Franklin Gothic Medium"/>
                <a:cs typeface="Franklin Gothic Medium"/>
              </a:defRPr>
            </a:lvl1pPr>
          </a:lstStyle>
          <a:p>
            <a:fld id="{B6F15528-21DE-4FAA-801E-634DDDAF4B2B}" type="slidenum">
              <a:rPr lang="en-US" smtClean="0"/>
              <a:t>‹#›</a:t>
            </a:fld>
            <a:endParaRPr lang="en-US" dirty="0"/>
          </a:p>
        </p:txBody>
      </p:sp>
    </p:spTree>
    <p:extLst>
      <p:ext uri="{BB962C8B-B14F-4D97-AF65-F5344CB8AC3E}">
        <p14:creationId xmlns:p14="http://schemas.microsoft.com/office/powerpoint/2010/main" val="1398825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8AE1-FC12-475D-A6BE-55B76D6F00D5}"/>
              </a:ext>
            </a:extLst>
          </p:cNvPr>
          <p:cNvSpPr>
            <a:spLocks noGrp="1"/>
          </p:cNvSpPr>
          <p:nvPr>
            <p:ph type="ctrTitle"/>
          </p:nvPr>
        </p:nvSpPr>
        <p:spPr>
          <a:xfrm>
            <a:off x="1143000" y="1122363"/>
            <a:ext cx="6858000" cy="2387600"/>
          </a:xfrm>
          <a:ln>
            <a:noFill/>
          </a:ln>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B6A8C8F2-6AD0-452F-95DB-593D2CC346D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685486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1A1C-E4AC-4211-B6B8-BE8C638E85EA}"/>
              </a:ext>
            </a:extLst>
          </p:cNvPr>
          <p:cNvSpPr>
            <a:spLocks noGrp="1"/>
          </p:cNvSpPr>
          <p:nvPr>
            <p:ph type="title"/>
          </p:nvPr>
        </p:nvSpPr>
        <p:spPr>
          <a:ln>
            <a:noFill/>
          </a:ln>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38B226F-AB0C-4F8D-BD3B-6193649BEB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98411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80312-FFF0-4591-B224-894CC919B488}"/>
              </a:ext>
            </a:extLst>
          </p:cNvPr>
          <p:cNvSpPr>
            <a:spLocks noGrp="1"/>
          </p:cNvSpPr>
          <p:nvPr>
            <p:ph type="title"/>
          </p:nvPr>
        </p:nvSpPr>
        <p:spPr>
          <a:xfrm>
            <a:off x="623888" y="1709739"/>
            <a:ext cx="7886700" cy="2852737"/>
          </a:xfrm>
          <a:ln>
            <a:noFill/>
          </a:ln>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F215358-9C83-4CC4-BDDA-63334E27D5C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40026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2A544-0D8E-4634-8836-F6B615A1A515}"/>
              </a:ext>
            </a:extLst>
          </p:cNvPr>
          <p:cNvSpPr>
            <a:spLocks noGrp="1"/>
          </p:cNvSpPr>
          <p:nvPr>
            <p:ph type="title"/>
          </p:nvPr>
        </p:nvSpPr>
        <p:spPr>
          <a:ln>
            <a:noFill/>
          </a:ln>
        </p:spPr>
        <p:txBody>
          <a:bodyPr/>
          <a:lstStyle/>
          <a:p>
            <a:r>
              <a:rPr lang="en-US"/>
              <a:t>Click to edit Master title style</a:t>
            </a:r>
          </a:p>
        </p:txBody>
      </p:sp>
      <p:sp>
        <p:nvSpPr>
          <p:cNvPr id="3" name="Content Placeholder 2">
            <a:extLst>
              <a:ext uri="{FF2B5EF4-FFF2-40B4-BE49-F238E27FC236}">
                <a16:creationId xmlns:a16="http://schemas.microsoft.com/office/drawing/2014/main" id="{D6937986-6D70-4161-825E-32DE06D28B8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BF6456-4B7A-42A5-A9FF-0CA5809DB62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078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3FEC-7C5A-4062-84D3-FB136D41B4C1}"/>
              </a:ext>
            </a:extLst>
          </p:cNvPr>
          <p:cNvSpPr>
            <a:spLocks noGrp="1"/>
          </p:cNvSpPr>
          <p:nvPr>
            <p:ph type="title"/>
          </p:nvPr>
        </p:nvSpPr>
        <p:spPr>
          <a:xfrm>
            <a:off x="629841" y="365126"/>
            <a:ext cx="7886700" cy="1325563"/>
          </a:xfrm>
          <a:ln>
            <a:noFill/>
          </a:ln>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4FC904D-1AED-4130-BE4C-150E3BF1D0F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EF45236-F3EF-4700-BB3E-7F8824D7617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3A1701-11D3-4D40-BE19-05C0AEBB205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A0A6EFC-903D-4247-BE4D-DDE3418BACE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902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A6F5-D885-44B8-83CB-4BEF0BB48FF8}"/>
              </a:ext>
            </a:extLst>
          </p:cNvPr>
          <p:cNvSpPr>
            <a:spLocks noGrp="1"/>
          </p:cNvSpPr>
          <p:nvPr>
            <p:ph type="title"/>
          </p:nvPr>
        </p:nvSpPr>
        <p:spPr>
          <a:ln>
            <a:noFill/>
          </a:ln>
        </p:spPr>
        <p:txBody>
          <a:bodyPr/>
          <a:lstStyle/>
          <a:p>
            <a:r>
              <a:rPr lang="en-US"/>
              <a:t>Click to edit Master title style</a:t>
            </a:r>
          </a:p>
        </p:txBody>
      </p:sp>
    </p:spTree>
    <p:extLst>
      <p:ext uri="{BB962C8B-B14F-4D97-AF65-F5344CB8AC3E}">
        <p14:creationId xmlns:p14="http://schemas.microsoft.com/office/powerpoint/2010/main" val="2868034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5109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E06D6-2E19-4C84-9F08-0A48D46D1AC2}"/>
              </a:ext>
            </a:extLst>
          </p:cNvPr>
          <p:cNvSpPr>
            <a:spLocks noGrp="1"/>
          </p:cNvSpPr>
          <p:nvPr>
            <p:ph type="title"/>
          </p:nvPr>
        </p:nvSpPr>
        <p:spPr>
          <a:xfrm>
            <a:off x="629841" y="457200"/>
            <a:ext cx="2949178" cy="1600200"/>
          </a:xfrm>
          <a:solidFill>
            <a:schemeClr val="accent2"/>
          </a:solidFill>
        </p:spPr>
        <p:txBody>
          <a:bodyPr anchor="b"/>
          <a:lstStyle>
            <a:lvl1pPr>
              <a:defRPr lang="en-US" sz="2400" kern="1200" dirty="0" smtClean="0">
                <a:solidFill>
                  <a:schemeClr val="bg1"/>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21DE9C44-3469-4F59-BA6B-52076231E5D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B7C367-AD13-4E0D-ABE0-ADDEC77F4E8F}"/>
              </a:ext>
            </a:extLst>
          </p:cNvPr>
          <p:cNvSpPr>
            <a:spLocks noGrp="1"/>
          </p:cNvSpPr>
          <p:nvPr>
            <p:ph type="body" sz="half" idx="2"/>
          </p:nvPr>
        </p:nvSpPr>
        <p:spPr>
          <a:xfrm>
            <a:off x="629841" y="2057400"/>
            <a:ext cx="2949178" cy="3811588"/>
          </a:xfrm>
          <a:solidFill>
            <a:schemeClr val="accent3"/>
          </a:solidFill>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3930580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A31D-8F0C-4A19-93F5-8CE2521F211C}"/>
              </a:ext>
            </a:extLst>
          </p:cNvPr>
          <p:cNvSpPr>
            <a:spLocks noGrp="1"/>
          </p:cNvSpPr>
          <p:nvPr>
            <p:ph type="title"/>
          </p:nvPr>
        </p:nvSpPr>
        <p:spPr>
          <a:xfrm>
            <a:off x="5694965" y="454024"/>
            <a:ext cx="2949178" cy="1600200"/>
          </a:xfrm>
          <a:solidFill>
            <a:schemeClr val="accent2"/>
          </a:solidFill>
        </p:spPr>
        <p:txBody>
          <a:bodyPr anchor="b"/>
          <a:lstStyle>
            <a:lvl1pPr>
              <a:defRPr sz="2400">
                <a:solidFill>
                  <a:schemeClr val="bg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B0ABDC73-E7F2-473E-AC8F-5EE667B2AB99}"/>
              </a:ext>
            </a:extLst>
          </p:cNvPr>
          <p:cNvSpPr>
            <a:spLocks noGrp="1"/>
          </p:cNvSpPr>
          <p:nvPr>
            <p:ph type="pic" idx="1"/>
          </p:nvPr>
        </p:nvSpPr>
        <p:spPr>
          <a:xfrm>
            <a:off x="499858" y="99218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0811A785-9F08-4042-A76F-CCB29AF8E1B2}"/>
              </a:ext>
            </a:extLst>
          </p:cNvPr>
          <p:cNvSpPr>
            <a:spLocks noGrp="1"/>
          </p:cNvSpPr>
          <p:nvPr>
            <p:ph type="body" sz="half" idx="2"/>
          </p:nvPr>
        </p:nvSpPr>
        <p:spPr>
          <a:xfrm>
            <a:off x="5694965" y="2054224"/>
            <a:ext cx="2949178" cy="3811588"/>
          </a:xfrm>
          <a:solidFill>
            <a:schemeClr val="accent3"/>
          </a:solidFill>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411628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0630" y="304800"/>
            <a:ext cx="7082739" cy="492443"/>
          </a:xfrm>
        </p:spPr>
        <p:txBody>
          <a:bodyPr lIns="0" tIns="0" rIns="0" bIns="0"/>
          <a:lstStyle>
            <a:lvl1pPr>
              <a:defRPr sz="3200" b="0" i="0">
                <a:solidFill>
                  <a:srgbClr val="012069"/>
                </a:solidFill>
                <a:latin typeface="Franklin Gothic Medium"/>
                <a:cs typeface="Franklin Gothic Medium"/>
              </a:defRPr>
            </a:lvl1pPr>
          </a:lstStyle>
          <a:p>
            <a:endParaRPr dirty="0"/>
          </a:p>
        </p:txBody>
      </p:sp>
      <p:sp>
        <p:nvSpPr>
          <p:cNvPr id="5" name="Holder 5"/>
          <p:cNvSpPr>
            <a:spLocks noGrp="1"/>
          </p:cNvSpPr>
          <p:nvPr>
            <p:ph type="sldNum" sz="quarter" idx="7"/>
          </p:nvPr>
        </p:nvSpPr>
        <p:spPr/>
        <p:txBody>
          <a:bodyPr lIns="0" tIns="0" rIns="0" bIns="0"/>
          <a:lstStyle>
            <a:lvl1pPr>
              <a:defRPr sz="1200" b="0" i="0">
                <a:solidFill>
                  <a:srgbClr val="888888"/>
                </a:solidFill>
                <a:latin typeface="Franklin Gothic Medium"/>
                <a:cs typeface="Franklin Gothic Medium"/>
              </a:defRPr>
            </a:lvl1pPr>
          </a:lstStyle>
          <a:p>
            <a:pPr marL="115570">
              <a:lnSpc>
                <a:spcPct val="100000"/>
              </a:lnSpc>
            </a:pPr>
            <a:fld id="{81D60167-4931-47E6-BA6A-407CBD079E47}" type="slidenum">
              <a:rPr dirty="0"/>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971551" y="2421466"/>
            <a:ext cx="268528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971552" y="982133"/>
            <a:ext cx="2685285" cy="1303867"/>
          </a:xfrm>
        </p:spPr>
        <p:txBody>
          <a:bodyPr/>
          <a:lstStyle>
            <a:lvl1pPr algn="l">
              <a:defRPr/>
            </a:lvl1pPr>
          </a:lstStyle>
          <a:p>
            <a:r>
              <a:rPr lang="en-US" dirty="0"/>
              <a:t>Click to edit title</a:t>
            </a:r>
          </a:p>
        </p:txBody>
      </p:sp>
      <p:sp>
        <p:nvSpPr>
          <p:cNvPr id="3" name="Content Placeholder 2"/>
          <p:cNvSpPr>
            <a:spLocks noGrp="1"/>
          </p:cNvSpPr>
          <p:nvPr>
            <p:ph sz="half" idx="1"/>
          </p:nvPr>
        </p:nvSpPr>
        <p:spPr>
          <a:xfrm>
            <a:off x="3966221" y="895548"/>
            <a:ext cx="4403494" cy="49749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2/3/2022</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ext Placeholder 3">
            <a:extLst>
              <a:ext uri="{FF2B5EF4-FFF2-40B4-BE49-F238E27FC236}">
                <a16:creationId xmlns:a16="http://schemas.microsoft.com/office/drawing/2014/main" id="{379CAAA9-085A-46C2-A892-DE935E67C328}"/>
              </a:ext>
            </a:extLst>
          </p:cNvPr>
          <p:cNvSpPr>
            <a:spLocks noGrp="1"/>
          </p:cNvSpPr>
          <p:nvPr>
            <p:ph type="body" sz="half" idx="2"/>
          </p:nvPr>
        </p:nvSpPr>
        <p:spPr>
          <a:xfrm>
            <a:off x="971550" y="2556934"/>
            <a:ext cx="2685286" cy="331205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682083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hree Points">
    <p:spTree>
      <p:nvGrpSpPr>
        <p:cNvPr id="1" name=""/>
        <p:cNvGrpSpPr/>
        <p:nvPr/>
      </p:nvGrpSpPr>
      <p:grpSpPr>
        <a:xfrm>
          <a:off x="0" y="0"/>
          <a:ext cx="0" cy="0"/>
          <a:chOff x="0" y="0"/>
          <a:chExt cx="0" cy="0"/>
        </a:xfrm>
      </p:grpSpPr>
      <p:sp>
        <p:nvSpPr>
          <p:cNvPr id="2" name="Title 1"/>
          <p:cNvSpPr>
            <a:spLocks noGrp="1"/>
          </p:cNvSpPr>
          <p:nvPr>
            <p:ph type="title"/>
          </p:nvPr>
        </p:nvSpPr>
        <p:spPr>
          <a:xfrm>
            <a:off x="971550" y="979709"/>
            <a:ext cx="7200898" cy="1822514"/>
          </a:xfrm>
        </p:spPr>
        <p:txBody>
          <a:bodyPr anchor="b">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971550" y="3073155"/>
            <a:ext cx="7200898" cy="520392"/>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2/3/2022</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6" name="Straight Connector 15"/>
          <p:cNvCxnSpPr/>
          <p:nvPr/>
        </p:nvCxnSpPr>
        <p:spPr>
          <a:xfrm>
            <a:off x="1509542" y="2937688"/>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4202A890-9091-4399-80AF-8AF212A1ED43}"/>
              </a:ext>
            </a:extLst>
          </p:cNvPr>
          <p:cNvSpPr>
            <a:spLocks noGrp="1"/>
          </p:cNvSpPr>
          <p:nvPr>
            <p:ph idx="13" hasCustomPrompt="1"/>
          </p:nvPr>
        </p:nvSpPr>
        <p:spPr>
          <a:xfrm>
            <a:off x="971551" y="3864480"/>
            <a:ext cx="2214000" cy="1109133"/>
          </a:xfrm>
          <a:ln w="44450" cap="sq" cmpd="thinThick">
            <a:solidFill>
              <a:schemeClr val="accent1"/>
            </a:solidFill>
            <a:miter lim="800000"/>
          </a:ln>
        </p:spPr>
        <p:txBody>
          <a:bodyPr anchor="ctr"/>
          <a:lstStyle>
            <a:lvl1pPr marL="0" indent="0" algn="ctr">
              <a:buNone/>
              <a:defRPr/>
            </a:lvl1pPr>
            <a:lvl2pPr marL="342900" indent="0" algn="ctr">
              <a:buNone/>
              <a:defRPr/>
            </a:lvl2pPr>
            <a:lvl3pPr marL="685800" indent="0" algn="ctr">
              <a:buNone/>
              <a:defRPr/>
            </a:lvl3pPr>
          </a:lstStyle>
          <a:p>
            <a:pPr lvl="0"/>
            <a:r>
              <a:rPr lang="en-US" dirty="0"/>
              <a:t>Description</a:t>
            </a:r>
          </a:p>
        </p:txBody>
      </p:sp>
      <p:sp>
        <p:nvSpPr>
          <p:cNvPr id="9" name="Content Placeholder 2">
            <a:extLst>
              <a:ext uri="{FF2B5EF4-FFF2-40B4-BE49-F238E27FC236}">
                <a16:creationId xmlns:a16="http://schemas.microsoft.com/office/drawing/2014/main" id="{F1661F6C-2BB1-41AF-BF4C-144E940F7B25}"/>
              </a:ext>
            </a:extLst>
          </p:cNvPr>
          <p:cNvSpPr>
            <a:spLocks noGrp="1"/>
          </p:cNvSpPr>
          <p:nvPr>
            <p:ph idx="14" hasCustomPrompt="1"/>
          </p:nvPr>
        </p:nvSpPr>
        <p:spPr>
          <a:xfrm>
            <a:off x="3465000" y="3864480"/>
            <a:ext cx="2214000" cy="1109133"/>
          </a:xfrm>
          <a:ln w="44450" cap="sq" cmpd="thinThick">
            <a:solidFill>
              <a:schemeClr val="accent3"/>
            </a:solidFill>
            <a:miter lim="800000"/>
          </a:ln>
        </p:spPr>
        <p:txBody>
          <a:bodyPr anchor="ctr"/>
          <a:lstStyle>
            <a:lvl1pPr marL="0" indent="0" algn="ctr">
              <a:buNone/>
              <a:defRPr/>
            </a:lvl1pPr>
            <a:lvl2pPr marL="342900" indent="0" algn="ctr">
              <a:buNone/>
              <a:defRPr/>
            </a:lvl2pPr>
            <a:lvl3pPr marL="685800" indent="0" algn="ctr">
              <a:buNone/>
              <a:defRPr/>
            </a:lvl3pPr>
          </a:lstStyle>
          <a:p>
            <a:pPr lvl="0"/>
            <a:r>
              <a:rPr lang="en-US" dirty="0"/>
              <a:t>Description</a:t>
            </a:r>
          </a:p>
        </p:txBody>
      </p:sp>
      <p:sp>
        <p:nvSpPr>
          <p:cNvPr id="10" name="Content Placeholder 2">
            <a:extLst>
              <a:ext uri="{FF2B5EF4-FFF2-40B4-BE49-F238E27FC236}">
                <a16:creationId xmlns:a16="http://schemas.microsoft.com/office/drawing/2014/main" id="{3AFB258B-8362-4F6C-94EF-7C1F32CEBF2D}"/>
              </a:ext>
            </a:extLst>
          </p:cNvPr>
          <p:cNvSpPr>
            <a:spLocks noGrp="1"/>
          </p:cNvSpPr>
          <p:nvPr>
            <p:ph idx="15" hasCustomPrompt="1"/>
          </p:nvPr>
        </p:nvSpPr>
        <p:spPr>
          <a:xfrm>
            <a:off x="5958449" y="3864480"/>
            <a:ext cx="2214000" cy="1109133"/>
          </a:xfrm>
          <a:ln w="44450" cap="sq" cmpd="thinThick">
            <a:solidFill>
              <a:schemeClr val="accent2"/>
            </a:solidFill>
            <a:miter lim="800000"/>
          </a:ln>
        </p:spPr>
        <p:txBody>
          <a:bodyPr anchor="ctr"/>
          <a:lstStyle>
            <a:lvl1pPr marL="0" indent="0" algn="ctr">
              <a:buNone/>
              <a:defRPr/>
            </a:lvl1pPr>
            <a:lvl2pPr marL="342900" indent="0" algn="ctr">
              <a:buNone/>
              <a:defRPr/>
            </a:lvl2pPr>
            <a:lvl3pPr marL="685800" indent="0" algn="ctr">
              <a:buNone/>
              <a:defRPr/>
            </a:lvl3pPr>
          </a:lstStyle>
          <a:p>
            <a:pPr lvl="0"/>
            <a:r>
              <a:rPr lang="en-US" dirty="0"/>
              <a:t>Description</a:t>
            </a:r>
          </a:p>
        </p:txBody>
      </p:sp>
    </p:spTree>
    <p:extLst>
      <p:ext uri="{BB962C8B-B14F-4D97-AF65-F5344CB8AC3E}">
        <p14:creationId xmlns:p14="http://schemas.microsoft.com/office/powerpoint/2010/main" val="557360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596A-4D58-4E40-9350-697B67AD1C1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C5762D2-C878-4EC5-BA8C-D5FFE24923D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F3B7906-97E2-4E11-AAAE-11D0B6C05229}"/>
              </a:ext>
            </a:extLst>
          </p:cNvPr>
          <p:cNvSpPr>
            <a:spLocks noGrp="1"/>
          </p:cNvSpPr>
          <p:nvPr>
            <p:ph type="dt" sz="half" idx="10"/>
          </p:nvPr>
        </p:nvSpPr>
        <p:spPr/>
        <p:txBody>
          <a:bodyPr/>
          <a:lstStyle/>
          <a:p>
            <a:fld id="{8F7B47A9-B053-4382-B596-E60574C54E98}" type="datetimeFigureOut">
              <a:rPr lang="en-US" smtClean="0"/>
              <a:t>2/3/2022</a:t>
            </a:fld>
            <a:endParaRPr lang="en-US" dirty="0"/>
          </a:p>
        </p:txBody>
      </p:sp>
      <p:sp>
        <p:nvSpPr>
          <p:cNvPr id="5" name="Footer Placeholder 4">
            <a:extLst>
              <a:ext uri="{FF2B5EF4-FFF2-40B4-BE49-F238E27FC236}">
                <a16:creationId xmlns:a16="http://schemas.microsoft.com/office/drawing/2014/main" id="{89E65DC2-730F-45E3-B19D-117C3287C2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52DB05-E566-43EB-B130-DFD5B6B26759}"/>
              </a:ext>
            </a:extLst>
          </p:cNvPr>
          <p:cNvSpPr>
            <a:spLocks noGrp="1"/>
          </p:cNvSpPr>
          <p:nvPr>
            <p:ph type="sldNum" sz="quarter" idx="12"/>
          </p:nvPr>
        </p:nvSpPr>
        <p:spPr/>
        <p:txBody>
          <a:bodyPr/>
          <a:lstStyle/>
          <a:p>
            <a:fld id="{7D2C75E4-60A3-4005-BEF1-46F2C2CAC853}" type="slidenum">
              <a:rPr lang="en-US" smtClean="0"/>
              <a:t>‹#›</a:t>
            </a:fld>
            <a:endParaRPr lang="en-US" dirty="0"/>
          </a:p>
        </p:txBody>
      </p:sp>
    </p:spTree>
    <p:extLst>
      <p:ext uri="{BB962C8B-B14F-4D97-AF65-F5344CB8AC3E}">
        <p14:creationId xmlns:p14="http://schemas.microsoft.com/office/powerpoint/2010/main" val="3554604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17805-3166-4D23-A3FD-AFC79A122A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EC94DE-E37E-4A39-8FA0-6A06F989BA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D9E8E1-C9AC-47A6-ACF4-86567E9E3F82}"/>
              </a:ext>
            </a:extLst>
          </p:cNvPr>
          <p:cNvSpPr>
            <a:spLocks noGrp="1"/>
          </p:cNvSpPr>
          <p:nvPr>
            <p:ph type="dt" sz="half" idx="10"/>
          </p:nvPr>
        </p:nvSpPr>
        <p:spPr/>
        <p:txBody>
          <a:bodyPr/>
          <a:lstStyle/>
          <a:p>
            <a:fld id="{8F7B47A9-B053-4382-B596-E60574C54E98}" type="datetimeFigureOut">
              <a:rPr lang="en-US" smtClean="0"/>
              <a:t>2/3/2022</a:t>
            </a:fld>
            <a:endParaRPr lang="en-US" dirty="0"/>
          </a:p>
        </p:txBody>
      </p:sp>
      <p:sp>
        <p:nvSpPr>
          <p:cNvPr id="5" name="Footer Placeholder 4">
            <a:extLst>
              <a:ext uri="{FF2B5EF4-FFF2-40B4-BE49-F238E27FC236}">
                <a16:creationId xmlns:a16="http://schemas.microsoft.com/office/drawing/2014/main" id="{2D12092E-5CCC-4D20-B2A3-BEDFE73269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C54547-2946-4B2C-A176-333250994A78}"/>
              </a:ext>
            </a:extLst>
          </p:cNvPr>
          <p:cNvSpPr>
            <a:spLocks noGrp="1"/>
          </p:cNvSpPr>
          <p:nvPr>
            <p:ph type="sldNum" sz="quarter" idx="12"/>
          </p:nvPr>
        </p:nvSpPr>
        <p:spPr/>
        <p:txBody>
          <a:bodyPr/>
          <a:lstStyle/>
          <a:p>
            <a:fld id="{7D2C75E4-60A3-4005-BEF1-46F2C2CAC853}" type="slidenum">
              <a:rPr lang="en-US" smtClean="0"/>
              <a:t>‹#›</a:t>
            </a:fld>
            <a:endParaRPr lang="en-US" dirty="0"/>
          </a:p>
        </p:txBody>
      </p:sp>
    </p:spTree>
    <p:extLst>
      <p:ext uri="{BB962C8B-B14F-4D97-AF65-F5344CB8AC3E}">
        <p14:creationId xmlns:p14="http://schemas.microsoft.com/office/powerpoint/2010/main" val="484938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CE4DD-F3D0-4F0D-AEEC-B0EC3F0518E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AA05E58-5CFE-458D-96C5-68F81AC4D5F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1CC0D8-750A-4C51-8A6E-FABA64FEC4BC}"/>
              </a:ext>
            </a:extLst>
          </p:cNvPr>
          <p:cNvSpPr>
            <a:spLocks noGrp="1"/>
          </p:cNvSpPr>
          <p:nvPr>
            <p:ph type="dt" sz="half" idx="10"/>
          </p:nvPr>
        </p:nvSpPr>
        <p:spPr/>
        <p:txBody>
          <a:bodyPr/>
          <a:lstStyle/>
          <a:p>
            <a:fld id="{8F7B47A9-B053-4382-B596-E60574C54E98}" type="datetimeFigureOut">
              <a:rPr lang="en-US" smtClean="0"/>
              <a:t>2/3/2022</a:t>
            </a:fld>
            <a:endParaRPr lang="en-US" dirty="0"/>
          </a:p>
        </p:txBody>
      </p:sp>
      <p:sp>
        <p:nvSpPr>
          <p:cNvPr id="5" name="Footer Placeholder 4">
            <a:extLst>
              <a:ext uri="{FF2B5EF4-FFF2-40B4-BE49-F238E27FC236}">
                <a16:creationId xmlns:a16="http://schemas.microsoft.com/office/drawing/2014/main" id="{03796653-8BD1-41FF-8DD7-40690ADE4F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F5EF6D-E863-405C-A044-483735DA3E36}"/>
              </a:ext>
            </a:extLst>
          </p:cNvPr>
          <p:cNvSpPr>
            <a:spLocks noGrp="1"/>
          </p:cNvSpPr>
          <p:nvPr>
            <p:ph type="sldNum" sz="quarter" idx="12"/>
          </p:nvPr>
        </p:nvSpPr>
        <p:spPr/>
        <p:txBody>
          <a:bodyPr/>
          <a:lstStyle/>
          <a:p>
            <a:fld id="{7D2C75E4-60A3-4005-BEF1-46F2C2CAC853}" type="slidenum">
              <a:rPr lang="en-US" smtClean="0"/>
              <a:t>‹#›</a:t>
            </a:fld>
            <a:endParaRPr lang="en-US" dirty="0"/>
          </a:p>
        </p:txBody>
      </p:sp>
    </p:spTree>
    <p:extLst>
      <p:ext uri="{BB962C8B-B14F-4D97-AF65-F5344CB8AC3E}">
        <p14:creationId xmlns:p14="http://schemas.microsoft.com/office/powerpoint/2010/main" val="144573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D974D-97AC-43D2-9437-1996A90412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5308CD-7D86-4E7F-86CA-36071985827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DD02E-41E4-42DA-B7BC-C1C9C813D04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B5FA23-B6B1-4F88-AE12-8BFE63DABC3E}"/>
              </a:ext>
            </a:extLst>
          </p:cNvPr>
          <p:cNvSpPr>
            <a:spLocks noGrp="1"/>
          </p:cNvSpPr>
          <p:nvPr>
            <p:ph type="dt" sz="half" idx="10"/>
          </p:nvPr>
        </p:nvSpPr>
        <p:spPr/>
        <p:txBody>
          <a:bodyPr/>
          <a:lstStyle/>
          <a:p>
            <a:fld id="{8F7B47A9-B053-4382-B596-E60574C54E98}" type="datetimeFigureOut">
              <a:rPr lang="en-US" smtClean="0"/>
              <a:t>2/3/2022</a:t>
            </a:fld>
            <a:endParaRPr lang="en-US" dirty="0"/>
          </a:p>
        </p:txBody>
      </p:sp>
      <p:sp>
        <p:nvSpPr>
          <p:cNvPr id="6" name="Footer Placeholder 5">
            <a:extLst>
              <a:ext uri="{FF2B5EF4-FFF2-40B4-BE49-F238E27FC236}">
                <a16:creationId xmlns:a16="http://schemas.microsoft.com/office/drawing/2014/main" id="{814E5F1B-79D1-4F35-9BB2-96C351FFFB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72E326-ACB6-498C-A959-D735730ACACB}"/>
              </a:ext>
            </a:extLst>
          </p:cNvPr>
          <p:cNvSpPr>
            <a:spLocks noGrp="1"/>
          </p:cNvSpPr>
          <p:nvPr>
            <p:ph type="sldNum" sz="quarter" idx="12"/>
          </p:nvPr>
        </p:nvSpPr>
        <p:spPr/>
        <p:txBody>
          <a:bodyPr/>
          <a:lstStyle/>
          <a:p>
            <a:fld id="{7D2C75E4-60A3-4005-BEF1-46F2C2CAC853}" type="slidenum">
              <a:rPr lang="en-US" smtClean="0"/>
              <a:t>‹#›</a:t>
            </a:fld>
            <a:endParaRPr lang="en-US" dirty="0"/>
          </a:p>
        </p:txBody>
      </p:sp>
    </p:spTree>
    <p:extLst>
      <p:ext uri="{BB962C8B-B14F-4D97-AF65-F5344CB8AC3E}">
        <p14:creationId xmlns:p14="http://schemas.microsoft.com/office/powerpoint/2010/main" val="28321892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7082E-09F9-4F3A-A0E4-72ECA49AD0D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7E59EB-DE9B-44A0-8BDE-42F3A158564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C7E0F74-0774-4982-98E3-E60D6F32A4E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8368FB-5346-42DD-9826-027EEE045C2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428E33A-ED36-4B90-9639-890F435B3F5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7F55D4-F78F-4F81-BE6B-9FC47088995C}"/>
              </a:ext>
            </a:extLst>
          </p:cNvPr>
          <p:cNvSpPr>
            <a:spLocks noGrp="1"/>
          </p:cNvSpPr>
          <p:nvPr>
            <p:ph type="dt" sz="half" idx="10"/>
          </p:nvPr>
        </p:nvSpPr>
        <p:spPr/>
        <p:txBody>
          <a:bodyPr/>
          <a:lstStyle/>
          <a:p>
            <a:fld id="{8F7B47A9-B053-4382-B596-E60574C54E98}" type="datetimeFigureOut">
              <a:rPr lang="en-US" smtClean="0"/>
              <a:t>2/3/2022</a:t>
            </a:fld>
            <a:endParaRPr lang="en-US" dirty="0"/>
          </a:p>
        </p:txBody>
      </p:sp>
      <p:sp>
        <p:nvSpPr>
          <p:cNvPr id="8" name="Footer Placeholder 7">
            <a:extLst>
              <a:ext uri="{FF2B5EF4-FFF2-40B4-BE49-F238E27FC236}">
                <a16:creationId xmlns:a16="http://schemas.microsoft.com/office/drawing/2014/main" id="{F3D88A84-FE8E-4DE0-9BE3-49FD720CDC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EC75B57-EBB5-4D7B-89AB-5E3082F6C28D}"/>
              </a:ext>
            </a:extLst>
          </p:cNvPr>
          <p:cNvSpPr>
            <a:spLocks noGrp="1"/>
          </p:cNvSpPr>
          <p:nvPr>
            <p:ph type="sldNum" sz="quarter" idx="12"/>
          </p:nvPr>
        </p:nvSpPr>
        <p:spPr/>
        <p:txBody>
          <a:bodyPr/>
          <a:lstStyle/>
          <a:p>
            <a:fld id="{7D2C75E4-60A3-4005-BEF1-46F2C2CAC853}" type="slidenum">
              <a:rPr lang="en-US" smtClean="0"/>
              <a:t>‹#›</a:t>
            </a:fld>
            <a:endParaRPr lang="en-US" dirty="0"/>
          </a:p>
        </p:txBody>
      </p:sp>
    </p:spTree>
    <p:extLst>
      <p:ext uri="{BB962C8B-B14F-4D97-AF65-F5344CB8AC3E}">
        <p14:creationId xmlns:p14="http://schemas.microsoft.com/office/powerpoint/2010/main" val="2436314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6CA9-734A-4F05-ABDD-6D7C771B9C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10B73F-139B-48EB-AC1D-2DCEEB5BAEE5}"/>
              </a:ext>
            </a:extLst>
          </p:cNvPr>
          <p:cNvSpPr>
            <a:spLocks noGrp="1"/>
          </p:cNvSpPr>
          <p:nvPr>
            <p:ph type="dt" sz="half" idx="10"/>
          </p:nvPr>
        </p:nvSpPr>
        <p:spPr/>
        <p:txBody>
          <a:bodyPr/>
          <a:lstStyle/>
          <a:p>
            <a:fld id="{8F7B47A9-B053-4382-B596-E60574C54E98}" type="datetimeFigureOut">
              <a:rPr lang="en-US" smtClean="0"/>
              <a:t>2/3/2022</a:t>
            </a:fld>
            <a:endParaRPr lang="en-US" dirty="0"/>
          </a:p>
        </p:txBody>
      </p:sp>
      <p:sp>
        <p:nvSpPr>
          <p:cNvPr id="4" name="Footer Placeholder 3">
            <a:extLst>
              <a:ext uri="{FF2B5EF4-FFF2-40B4-BE49-F238E27FC236}">
                <a16:creationId xmlns:a16="http://schemas.microsoft.com/office/drawing/2014/main" id="{B6B8077B-F572-4EED-B97A-FDF904EDD8E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487CCCB-9D19-4D59-A5C0-875DDCA0DCFC}"/>
              </a:ext>
            </a:extLst>
          </p:cNvPr>
          <p:cNvSpPr>
            <a:spLocks noGrp="1"/>
          </p:cNvSpPr>
          <p:nvPr>
            <p:ph type="sldNum" sz="quarter" idx="12"/>
          </p:nvPr>
        </p:nvSpPr>
        <p:spPr/>
        <p:txBody>
          <a:bodyPr/>
          <a:lstStyle/>
          <a:p>
            <a:fld id="{7D2C75E4-60A3-4005-BEF1-46F2C2CAC853}" type="slidenum">
              <a:rPr lang="en-US" smtClean="0"/>
              <a:t>‹#›</a:t>
            </a:fld>
            <a:endParaRPr lang="en-US" dirty="0"/>
          </a:p>
        </p:txBody>
      </p:sp>
    </p:spTree>
    <p:extLst>
      <p:ext uri="{BB962C8B-B14F-4D97-AF65-F5344CB8AC3E}">
        <p14:creationId xmlns:p14="http://schemas.microsoft.com/office/powerpoint/2010/main" val="1804868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BA3519-A3A7-47CA-9C10-ADAAF4D23DEE}"/>
              </a:ext>
            </a:extLst>
          </p:cNvPr>
          <p:cNvSpPr>
            <a:spLocks noGrp="1"/>
          </p:cNvSpPr>
          <p:nvPr>
            <p:ph type="dt" sz="half" idx="10"/>
          </p:nvPr>
        </p:nvSpPr>
        <p:spPr/>
        <p:txBody>
          <a:bodyPr/>
          <a:lstStyle/>
          <a:p>
            <a:fld id="{8F7B47A9-B053-4382-B596-E60574C54E98}" type="datetimeFigureOut">
              <a:rPr lang="en-US" smtClean="0"/>
              <a:t>2/3/2022</a:t>
            </a:fld>
            <a:endParaRPr lang="en-US" dirty="0"/>
          </a:p>
        </p:txBody>
      </p:sp>
      <p:sp>
        <p:nvSpPr>
          <p:cNvPr id="3" name="Footer Placeholder 2">
            <a:extLst>
              <a:ext uri="{FF2B5EF4-FFF2-40B4-BE49-F238E27FC236}">
                <a16:creationId xmlns:a16="http://schemas.microsoft.com/office/drawing/2014/main" id="{65A6D39D-FA4F-457B-98DA-34A902DDED2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32C2DDE-EA2C-40D5-80BD-8C54AEA9DF83}"/>
              </a:ext>
            </a:extLst>
          </p:cNvPr>
          <p:cNvSpPr>
            <a:spLocks noGrp="1"/>
          </p:cNvSpPr>
          <p:nvPr>
            <p:ph type="sldNum" sz="quarter" idx="12"/>
          </p:nvPr>
        </p:nvSpPr>
        <p:spPr/>
        <p:txBody>
          <a:bodyPr/>
          <a:lstStyle/>
          <a:p>
            <a:fld id="{7D2C75E4-60A3-4005-BEF1-46F2C2CAC853}" type="slidenum">
              <a:rPr lang="en-US" smtClean="0"/>
              <a:t>‹#›</a:t>
            </a:fld>
            <a:endParaRPr lang="en-US" dirty="0"/>
          </a:p>
        </p:txBody>
      </p:sp>
    </p:spTree>
    <p:extLst>
      <p:ext uri="{BB962C8B-B14F-4D97-AF65-F5344CB8AC3E}">
        <p14:creationId xmlns:p14="http://schemas.microsoft.com/office/powerpoint/2010/main" val="2378896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292E3-DEA0-4981-B062-C5695C97787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DAFF843-0A12-485B-AF5A-2A7EC490598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0DEAD2-1F32-4239-B634-FB586998618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1C16212-32CE-4AEE-85C6-BEECD57F7882}"/>
              </a:ext>
            </a:extLst>
          </p:cNvPr>
          <p:cNvSpPr>
            <a:spLocks noGrp="1"/>
          </p:cNvSpPr>
          <p:nvPr>
            <p:ph type="dt" sz="half" idx="10"/>
          </p:nvPr>
        </p:nvSpPr>
        <p:spPr/>
        <p:txBody>
          <a:bodyPr/>
          <a:lstStyle/>
          <a:p>
            <a:fld id="{8F7B47A9-B053-4382-B596-E60574C54E98}" type="datetimeFigureOut">
              <a:rPr lang="en-US" smtClean="0"/>
              <a:t>2/3/2022</a:t>
            </a:fld>
            <a:endParaRPr lang="en-US" dirty="0"/>
          </a:p>
        </p:txBody>
      </p:sp>
      <p:sp>
        <p:nvSpPr>
          <p:cNvPr id="6" name="Footer Placeholder 5">
            <a:extLst>
              <a:ext uri="{FF2B5EF4-FFF2-40B4-BE49-F238E27FC236}">
                <a16:creationId xmlns:a16="http://schemas.microsoft.com/office/drawing/2014/main" id="{23059253-7514-4E49-A90A-92A03DFE5D1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170B04-E611-4AF6-A37D-BBAE07C30DA8}"/>
              </a:ext>
            </a:extLst>
          </p:cNvPr>
          <p:cNvSpPr>
            <a:spLocks noGrp="1"/>
          </p:cNvSpPr>
          <p:nvPr>
            <p:ph type="sldNum" sz="quarter" idx="12"/>
          </p:nvPr>
        </p:nvSpPr>
        <p:spPr/>
        <p:txBody>
          <a:bodyPr/>
          <a:lstStyle/>
          <a:p>
            <a:fld id="{7D2C75E4-60A3-4005-BEF1-46F2C2CAC853}" type="slidenum">
              <a:rPr lang="en-US" smtClean="0"/>
              <a:t>‹#›</a:t>
            </a:fld>
            <a:endParaRPr lang="en-US" dirty="0"/>
          </a:p>
        </p:txBody>
      </p:sp>
    </p:spTree>
    <p:extLst>
      <p:ext uri="{BB962C8B-B14F-4D97-AF65-F5344CB8AC3E}">
        <p14:creationId xmlns:p14="http://schemas.microsoft.com/office/powerpoint/2010/main" val="1038328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02069"/>
          </a:solidFill>
          <a:ln>
            <a:solidFill>
              <a:schemeClr val="accent1"/>
            </a:solidFill>
          </a:ln>
        </p:spPr>
        <p:txBody>
          <a:bodyPr wrap="square" lIns="0" tIns="0" rIns="0" bIns="0" rtlCol="0"/>
          <a:lstStyle/>
          <a:p>
            <a:endParaRPr dirty="0"/>
          </a:p>
        </p:txBody>
      </p:sp>
      <p:sp>
        <p:nvSpPr>
          <p:cNvPr id="19" name="bk object 19"/>
          <p:cNvSpPr/>
          <p:nvPr/>
        </p:nvSpPr>
        <p:spPr>
          <a:xfrm>
            <a:off x="0" y="76200"/>
            <a:ext cx="9144000" cy="1066800"/>
          </a:xfrm>
          <a:prstGeom prst="rect">
            <a:avLst/>
          </a:prstGeom>
          <a:blipFill>
            <a:blip r:embed="rId2" cstate="print"/>
            <a:stretch>
              <a:fillRect/>
            </a:stretch>
          </a:blipFill>
        </p:spPr>
        <p:txBody>
          <a:bodyPr wrap="square" lIns="0" tIns="0" rIns="0" bIns="0" rtlCol="0"/>
          <a:lstStyle/>
          <a:p>
            <a:endParaRPr dirty="0"/>
          </a:p>
        </p:txBody>
      </p:sp>
      <p:sp>
        <p:nvSpPr>
          <p:cNvPr id="4" name="Holder 4"/>
          <p:cNvSpPr>
            <a:spLocks noGrp="1"/>
          </p:cNvSpPr>
          <p:nvPr>
            <p:ph type="sldNum" sz="quarter" idx="7"/>
          </p:nvPr>
        </p:nvSpPr>
        <p:spPr/>
        <p:txBody>
          <a:bodyPr lIns="0" tIns="0" rIns="0" bIns="0"/>
          <a:lstStyle>
            <a:lvl1pPr>
              <a:defRPr sz="1200" b="0" i="0">
                <a:solidFill>
                  <a:srgbClr val="888888"/>
                </a:solidFill>
                <a:latin typeface="Franklin Gothic Medium"/>
                <a:cs typeface="Franklin Gothic Medium"/>
              </a:defRPr>
            </a:lvl1pPr>
          </a:lstStyle>
          <a:p>
            <a:pPr marL="115570">
              <a:lnSpc>
                <a:spcPct val="100000"/>
              </a:lnSpc>
            </a:pPr>
            <a:fld id="{81D60167-4931-47E6-BA6A-407CBD079E47}" type="slidenum">
              <a:rPr dirty="0"/>
              <a:t>‹#›</a:t>
            </a:fld>
            <a:endParaRPr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D9D0-8AF2-4181-9B82-BB680B404A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064D210-2831-4262-88EB-A8DDDE5F105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9B5C6B07-CE22-4B3D-9E9A-77DD11406FB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69F9A02-A472-4366-94BD-9010D5EFB47F}"/>
              </a:ext>
            </a:extLst>
          </p:cNvPr>
          <p:cNvSpPr>
            <a:spLocks noGrp="1"/>
          </p:cNvSpPr>
          <p:nvPr>
            <p:ph type="dt" sz="half" idx="10"/>
          </p:nvPr>
        </p:nvSpPr>
        <p:spPr/>
        <p:txBody>
          <a:bodyPr/>
          <a:lstStyle/>
          <a:p>
            <a:fld id="{8F7B47A9-B053-4382-B596-E60574C54E98}" type="datetimeFigureOut">
              <a:rPr lang="en-US" smtClean="0"/>
              <a:t>2/3/2022</a:t>
            </a:fld>
            <a:endParaRPr lang="en-US" dirty="0"/>
          </a:p>
        </p:txBody>
      </p:sp>
      <p:sp>
        <p:nvSpPr>
          <p:cNvPr id="6" name="Footer Placeholder 5">
            <a:extLst>
              <a:ext uri="{FF2B5EF4-FFF2-40B4-BE49-F238E27FC236}">
                <a16:creationId xmlns:a16="http://schemas.microsoft.com/office/drawing/2014/main" id="{6F646693-D1C4-4486-904A-31CCF46E7D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036B99-B198-4AC0-A97C-9ED2424EA475}"/>
              </a:ext>
            </a:extLst>
          </p:cNvPr>
          <p:cNvSpPr>
            <a:spLocks noGrp="1"/>
          </p:cNvSpPr>
          <p:nvPr>
            <p:ph type="sldNum" sz="quarter" idx="12"/>
          </p:nvPr>
        </p:nvSpPr>
        <p:spPr/>
        <p:txBody>
          <a:bodyPr/>
          <a:lstStyle/>
          <a:p>
            <a:fld id="{7D2C75E4-60A3-4005-BEF1-46F2C2CAC853}" type="slidenum">
              <a:rPr lang="en-US" smtClean="0"/>
              <a:t>‹#›</a:t>
            </a:fld>
            <a:endParaRPr lang="en-US" dirty="0"/>
          </a:p>
        </p:txBody>
      </p:sp>
    </p:spTree>
    <p:extLst>
      <p:ext uri="{BB962C8B-B14F-4D97-AF65-F5344CB8AC3E}">
        <p14:creationId xmlns:p14="http://schemas.microsoft.com/office/powerpoint/2010/main" val="34086575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9346F-093E-475E-92FF-46BB32A8DD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836835-EDC2-4099-98CF-B70100443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8DD95E-C2F3-48A6-A670-6F97BAE448B4}"/>
              </a:ext>
            </a:extLst>
          </p:cNvPr>
          <p:cNvSpPr>
            <a:spLocks noGrp="1"/>
          </p:cNvSpPr>
          <p:nvPr>
            <p:ph type="dt" sz="half" idx="10"/>
          </p:nvPr>
        </p:nvSpPr>
        <p:spPr/>
        <p:txBody>
          <a:bodyPr/>
          <a:lstStyle/>
          <a:p>
            <a:fld id="{8F7B47A9-B053-4382-B596-E60574C54E98}" type="datetimeFigureOut">
              <a:rPr lang="en-US" smtClean="0"/>
              <a:t>2/3/2022</a:t>
            </a:fld>
            <a:endParaRPr lang="en-US" dirty="0"/>
          </a:p>
        </p:txBody>
      </p:sp>
      <p:sp>
        <p:nvSpPr>
          <p:cNvPr id="5" name="Footer Placeholder 4">
            <a:extLst>
              <a:ext uri="{FF2B5EF4-FFF2-40B4-BE49-F238E27FC236}">
                <a16:creationId xmlns:a16="http://schemas.microsoft.com/office/drawing/2014/main" id="{8CB433E1-F46A-48BF-8A6A-9424DA036B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5BB0C4-A5CB-41B4-8E06-D03FBB429237}"/>
              </a:ext>
            </a:extLst>
          </p:cNvPr>
          <p:cNvSpPr>
            <a:spLocks noGrp="1"/>
          </p:cNvSpPr>
          <p:nvPr>
            <p:ph type="sldNum" sz="quarter" idx="12"/>
          </p:nvPr>
        </p:nvSpPr>
        <p:spPr/>
        <p:txBody>
          <a:bodyPr/>
          <a:lstStyle/>
          <a:p>
            <a:fld id="{7D2C75E4-60A3-4005-BEF1-46F2C2CAC853}" type="slidenum">
              <a:rPr lang="en-US" smtClean="0"/>
              <a:t>‹#›</a:t>
            </a:fld>
            <a:endParaRPr lang="en-US" dirty="0"/>
          </a:p>
        </p:txBody>
      </p:sp>
    </p:spTree>
    <p:extLst>
      <p:ext uri="{BB962C8B-B14F-4D97-AF65-F5344CB8AC3E}">
        <p14:creationId xmlns:p14="http://schemas.microsoft.com/office/powerpoint/2010/main" val="696828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DA0F63-0E0D-4B68-BF60-92D1A871FBE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206D2-FDA3-448A-A0EF-F041243903D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77AAEE-C3A3-47D1-BC88-11307F82FB19}"/>
              </a:ext>
            </a:extLst>
          </p:cNvPr>
          <p:cNvSpPr>
            <a:spLocks noGrp="1"/>
          </p:cNvSpPr>
          <p:nvPr>
            <p:ph type="dt" sz="half" idx="10"/>
          </p:nvPr>
        </p:nvSpPr>
        <p:spPr/>
        <p:txBody>
          <a:bodyPr/>
          <a:lstStyle/>
          <a:p>
            <a:fld id="{8F7B47A9-B053-4382-B596-E60574C54E98}" type="datetimeFigureOut">
              <a:rPr lang="en-US" smtClean="0"/>
              <a:t>2/3/2022</a:t>
            </a:fld>
            <a:endParaRPr lang="en-US" dirty="0"/>
          </a:p>
        </p:txBody>
      </p:sp>
      <p:sp>
        <p:nvSpPr>
          <p:cNvPr id="5" name="Footer Placeholder 4">
            <a:extLst>
              <a:ext uri="{FF2B5EF4-FFF2-40B4-BE49-F238E27FC236}">
                <a16:creationId xmlns:a16="http://schemas.microsoft.com/office/drawing/2014/main" id="{0C626453-4680-4093-9CCC-392163C66B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37CC28-212F-4514-AD8F-9A466905A278}"/>
              </a:ext>
            </a:extLst>
          </p:cNvPr>
          <p:cNvSpPr>
            <a:spLocks noGrp="1"/>
          </p:cNvSpPr>
          <p:nvPr>
            <p:ph type="sldNum" sz="quarter" idx="12"/>
          </p:nvPr>
        </p:nvSpPr>
        <p:spPr/>
        <p:txBody>
          <a:bodyPr/>
          <a:lstStyle/>
          <a:p>
            <a:fld id="{7D2C75E4-60A3-4005-BEF1-46F2C2CAC853}" type="slidenum">
              <a:rPr lang="en-US" smtClean="0"/>
              <a:t>‹#›</a:t>
            </a:fld>
            <a:endParaRPr lang="en-US" dirty="0"/>
          </a:p>
        </p:txBody>
      </p:sp>
    </p:spTree>
    <p:extLst>
      <p:ext uri="{BB962C8B-B14F-4D97-AF65-F5344CB8AC3E}">
        <p14:creationId xmlns:p14="http://schemas.microsoft.com/office/powerpoint/2010/main" val="37623080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7D8067-4863-4E50-99C9-B6DFE0DA3BE6}" type="datetimeFigureOut">
              <a:rPr lang="en-US" smtClean="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646DC0-2F84-489D-9A15-3E830ECB71C1}" type="slidenum">
              <a:rPr lang="en-US" smtClean="0"/>
              <a:t>‹#›</a:t>
            </a:fld>
            <a:endParaRPr lang="en-US" dirty="0"/>
          </a:p>
        </p:txBody>
      </p:sp>
    </p:spTree>
    <p:extLst>
      <p:ext uri="{BB962C8B-B14F-4D97-AF65-F5344CB8AC3E}">
        <p14:creationId xmlns:p14="http://schemas.microsoft.com/office/powerpoint/2010/main" val="40608462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7D8067-4863-4E50-99C9-B6DFE0DA3BE6}" type="datetimeFigureOut">
              <a:rPr lang="en-US" smtClean="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646DC0-2F84-489D-9A15-3E830ECB71C1}" type="slidenum">
              <a:rPr lang="en-US" smtClean="0"/>
              <a:t>‹#›</a:t>
            </a:fld>
            <a:endParaRPr lang="en-US" dirty="0"/>
          </a:p>
        </p:txBody>
      </p:sp>
    </p:spTree>
    <p:extLst>
      <p:ext uri="{BB962C8B-B14F-4D97-AF65-F5344CB8AC3E}">
        <p14:creationId xmlns:p14="http://schemas.microsoft.com/office/powerpoint/2010/main" val="1262948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7D8067-4863-4E50-99C9-B6DFE0DA3BE6}" type="datetimeFigureOut">
              <a:rPr lang="en-US" smtClean="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646DC0-2F84-489D-9A15-3E830ECB71C1}" type="slidenum">
              <a:rPr lang="en-US" smtClean="0"/>
              <a:t>‹#›</a:t>
            </a:fld>
            <a:endParaRPr lang="en-US" dirty="0"/>
          </a:p>
        </p:txBody>
      </p:sp>
    </p:spTree>
    <p:extLst>
      <p:ext uri="{BB962C8B-B14F-4D97-AF65-F5344CB8AC3E}">
        <p14:creationId xmlns:p14="http://schemas.microsoft.com/office/powerpoint/2010/main" val="1548447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7D8067-4863-4E50-99C9-B6DFE0DA3BE6}" type="datetimeFigureOut">
              <a:rPr lang="en-US" smtClean="0"/>
              <a:t>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646DC0-2F84-489D-9A15-3E830ECB71C1}" type="slidenum">
              <a:rPr lang="en-US" smtClean="0"/>
              <a:t>‹#›</a:t>
            </a:fld>
            <a:endParaRPr lang="en-US" dirty="0"/>
          </a:p>
        </p:txBody>
      </p:sp>
    </p:spTree>
    <p:extLst>
      <p:ext uri="{BB962C8B-B14F-4D97-AF65-F5344CB8AC3E}">
        <p14:creationId xmlns:p14="http://schemas.microsoft.com/office/powerpoint/2010/main" val="3734112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7D8067-4863-4E50-99C9-B6DFE0DA3BE6}" type="datetimeFigureOut">
              <a:rPr lang="en-US" smtClean="0"/>
              <a:t>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0646DC0-2F84-489D-9A15-3E830ECB71C1}" type="slidenum">
              <a:rPr lang="en-US" smtClean="0"/>
              <a:t>‹#›</a:t>
            </a:fld>
            <a:endParaRPr lang="en-US" dirty="0"/>
          </a:p>
        </p:txBody>
      </p:sp>
    </p:spTree>
    <p:extLst>
      <p:ext uri="{BB962C8B-B14F-4D97-AF65-F5344CB8AC3E}">
        <p14:creationId xmlns:p14="http://schemas.microsoft.com/office/powerpoint/2010/main" val="12731813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D8067-4863-4E50-99C9-B6DFE0DA3BE6}" type="datetimeFigureOut">
              <a:rPr lang="en-US" smtClean="0"/>
              <a:t>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0646DC0-2F84-489D-9A15-3E830ECB71C1}" type="slidenum">
              <a:rPr lang="en-US" smtClean="0"/>
              <a:t>‹#›</a:t>
            </a:fld>
            <a:endParaRPr lang="en-US" dirty="0"/>
          </a:p>
        </p:txBody>
      </p:sp>
    </p:spTree>
    <p:extLst>
      <p:ext uri="{BB962C8B-B14F-4D97-AF65-F5344CB8AC3E}">
        <p14:creationId xmlns:p14="http://schemas.microsoft.com/office/powerpoint/2010/main" val="2777928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7D8067-4863-4E50-99C9-B6DFE0DA3BE6}" type="datetimeFigureOut">
              <a:rPr lang="en-US" smtClean="0"/>
              <a:t>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0646DC0-2F84-489D-9A15-3E830ECB71C1}" type="slidenum">
              <a:rPr lang="en-US" smtClean="0"/>
              <a:t>‹#›</a:t>
            </a:fld>
            <a:endParaRPr lang="en-US" dirty="0"/>
          </a:p>
        </p:txBody>
      </p:sp>
    </p:spTree>
    <p:extLst>
      <p:ext uri="{BB962C8B-B14F-4D97-AF65-F5344CB8AC3E}">
        <p14:creationId xmlns:p14="http://schemas.microsoft.com/office/powerpoint/2010/main" val="4186760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8AE1-FC12-475D-A6BE-55B76D6F00D5}"/>
              </a:ext>
            </a:extLst>
          </p:cNvPr>
          <p:cNvSpPr>
            <a:spLocks noGrp="1"/>
          </p:cNvSpPr>
          <p:nvPr>
            <p:ph type="ctrTitle"/>
          </p:nvPr>
        </p:nvSpPr>
        <p:spPr>
          <a:xfrm>
            <a:off x="1143000" y="1122363"/>
            <a:ext cx="6858000" cy="2387600"/>
          </a:xfrm>
          <a:ln>
            <a:noFill/>
          </a:ln>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B6A8C8F2-6AD0-452F-95DB-593D2CC346D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4572518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7D8067-4863-4E50-99C9-B6DFE0DA3BE6}" type="datetimeFigureOut">
              <a:rPr lang="en-US" smtClean="0"/>
              <a:t>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646DC0-2F84-489D-9A15-3E830ECB71C1}" type="slidenum">
              <a:rPr lang="en-US" smtClean="0"/>
              <a:t>‹#›</a:t>
            </a:fld>
            <a:endParaRPr lang="en-US" dirty="0"/>
          </a:p>
        </p:txBody>
      </p:sp>
    </p:spTree>
    <p:extLst>
      <p:ext uri="{BB962C8B-B14F-4D97-AF65-F5344CB8AC3E}">
        <p14:creationId xmlns:p14="http://schemas.microsoft.com/office/powerpoint/2010/main" val="14525918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7D8067-4863-4E50-99C9-B6DFE0DA3BE6}" type="datetimeFigureOut">
              <a:rPr lang="en-US" smtClean="0"/>
              <a:t>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646DC0-2F84-489D-9A15-3E830ECB71C1}" type="slidenum">
              <a:rPr lang="en-US" smtClean="0"/>
              <a:t>‹#›</a:t>
            </a:fld>
            <a:endParaRPr lang="en-US" dirty="0"/>
          </a:p>
        </p:txBody>
      </p:sp>
    </p:spTree>
    <p:extLst>
      <p:ext uri="{BB962C8B-B14F-4D97-AF65-F5344CB8AC3E}">
        <p14:creationId xmlns:p14="http://schemas.microsoft.com/office/powerpoint/2010/main" val="1109095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7D8067-4863-4E50-99C9-B6DFE0DA3BE6}" type="datetimeFigureOut">
              <a:rPr lang="en-US" smtClean="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646DC0-2F84-489D-9A15-3E830ECB71C1}" type="slidenum">
              <a:rPr lang="en-US" smtClean="0"/>
              <a:t>‹#›</a:t>
            </a:fld>
            <a:endParaRPr lang="en-US" dirty="0"/>
          </a:p>
        </p:txBody>
      </p:sp>
    </p:spTree>
    <p:extLst>
      <p:ext uri="{BB962C8B-B14F-4D97-AF65-F5344CB8AC3E}">
        <p14:creationId xmlns:p14="http://schemas.microsoft.com/office/powerpoint/2010/main" val="268574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7D8067-4863-4E50-99C9-B6DFE0DA3BE6}" type="datetimeFigureOut">
              <a:rPr lang="en-US" smtClean="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646DC0-2F84-489D-9A15-3E830ECB71C1}" type="slidenum">
              <a:rPr lang="en-US" smtClean="0"/>
              <a:t>‹#›</a:t>
            </a:fld>
            <a:endParaRPr lang="en-US" dirty="0"/>
          </a:p>
        </p:txBody>
      </p:sp>
    </p:spTree>
    <p:extLst>
      <p:ext uri="{BB962C8B-B14F-4D97-AF65-F5344CB8AC3E}">
        <p14:creationId xmlns:p14="http://schemas.microsoft.com/office/powerpoint/2010/main" val="30684156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1" y="4450189"/>
            <a:ext cx="9144000" cy="2407811"/>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90000"/>
              </a:lnSpc>
              <a:defRPr sz="6000" cap="all" spc="-38" baseline="0">
                <a:solidFill>
                  <a:schemeClr val="tx1">
                    <a:lumMod val="85000"/>
                    <a:lumOff val="15000"/>
                  </a:schemeClr>
                </a:solidFill>
              </a:defRPr>
            </a:lvl1pPr>
          </a:lstStyle>
          <a:p>
            <a:r>
              <a:rPr lang="en-US" noProof="0"/>
              <a:t>Click to edit Master title style</a:t>
            </a:r>
          </a:p>
        </p:txBody>
      </p:sp>
      <p:sp>
        <p:nvSpPr>
          <p:cNvPr id="3" name="Subtitle 2"/>
          <p:cNvSpPr>
            <a:spLocks noGrp="1"/>
          </p:cNvSpPr>
          <p:nvPr>
            <p:ph type="subTitle" idx="1"/>
          </p:nvPr>
        </p:nvSpPr>
        <p:spPr>
          <a:xfrm>
            <a:off x="825038" y="4645152"/>
            <a:ext cx="7543800" cy="1143000"/>
          </a:xfrm>
        </p:spPr>
        <p:txBody>
          <a:bodyPr lIns="91440" rIns="91440">
            <a:normAutofit/>
          </a:bodyPr>
          <a:lstStyle>
            <a:lvl1pPr marL="0" indent="0" algn="l">
              <a:buNone/>
              <a:defRPr sz="1800" cap="all" spc="150" baseline="0">
                <a:solidFill>
                  <a:schemeClr val="tx1"/>
                </a:solidFill>
                <a:latin typeface="+mn-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noProof="0"/>
              <a:t>Click to edit Master subtitle style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noProof="0" smtClean="0"/>
              <a:t>2/3/2022</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1993698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3163403" y="1"/>
            <a:ext cx="2699427" cy="6857999"/>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90000"/>
              </a:lnSpc>
              <a:defRPr sz="6000" cap="all" spc="-38" baseline="0">
                <a:solidFill>
                  <a:schemeClr val="tx1">
                    <a:lumMod val="85000"/>
                    <a:lumOff val="15000"/>
                  </a:schemeClr>
                </a:solidFill>
              </a:defRPr>
            </a:lvl1pPr>
          </a:lstStyle>
          <a:p>
            <a:r>
              <a:rPr lang="en-US" noProof="0"/>
              <a:t>Click to edit Master title style</a:t>
            </a:r>
          </a:p>
        </p:txBody>
      </p:sp>
      <p:sp>
        <p:nvSpPr>
          <p:cNvPr id="3" name="Subtitle 2"/>
          <p:cNvSpPr>
            <a:spLocks noGrp="1"/>
          </p:cNvSpPr>
          <p:nvPr>
            <p:ph type="subTitle" idx="1"/>
          </p:nvPr>
        </p:nvSpPr>
        <p:spPr>
          <a:xfrm>
            <a:off x="825038" y="4645152"/>
            <a:ext cx="7543800" cy="1143000"/>
          </a:xfrm>
        </p:spPr>
        <p:txBody>
          <a:bodyPr lIns="91440" rIns="91440">
            <a:normAutofit/>
          </a:bodyPr>
          <a:lstStyle>
            <a:lvl1pPr marL="0" indent="0" algn="l">
              <a:buNone/>
              <a:defRPr sz="1800" cap="all" spc="150" baseline="0">
                <a:solidFill>
                  <a:schemeClr val="tx1"/>
                </a:solidFill>
                <a:latin typeface="+mn-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noProof="0"/>
              <a:t>Click to edit Master subtitle style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noProof="0" smtClean="0"/>
              <a:t>2/3/2022</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37196397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2513293"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13" name="Rectangle">
            <a:extLst>
              <a:ext uri="{FF2B5EF4-FFF2-40B4-BE49-F238E27FC236}">
                <a16:creationId xmlns:a16="http://schemas.microsoft.com/office/drawing/2014/main" id="{2773E1D8-C87F-EE46-8284-575DCA498E81}"/>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noProof="0" smtClean="0"/>
              <a:t>2/3/2022</a:t>
            </a:fld>
            <a:endParaRPr lang="en-US" noProof="0"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noProof="0"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822960" y="942871"/>
            <a:ext cx="75438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2223529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64248D99-2B30-464D-B9B7-4E5C3A1F3FB2}"/>
              </a:ext>
            </a:extLst>
          </p:cNvPr>
          <p:cNvSpPr/>
          <p:nvPr userDrawn="1"/>
        </p:nvSpPr>
        <p:spPr>
          <a:xfrm flipH="1">
            <a:off x="0" y="0"/>
            <a:ext cx="4572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16" name="Rectangle">
            <a:extLst>
              <a:ext uri="{FF2B5EF4-FFF2-40B4-BE49-F238E27FC236}">
                <a16:creationId xmlns:a16="http://schemas.microsoft.com/office/drawing/2014/main" id="{3FAFF55B-FDE6-394B-A39B-22627D8FB6EA}"/>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3" name="Text Placeholder 2"/>
          <p:cNvSpPr>
            <a:spLocks noGrp="1"/>
          </p:cNvSpPr>
          <p:nvPr>
            <p:ph type="body" idx="1"/>
          </p:nvPr>
        </p:nvSpPr>
        <p:spPr>
          <a:xfrm>
            <a:off x="822960" y="2057400"/>
            <a:ext cx="3479802"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p:nvPr>
        </p:nvSpPr>
        <p:spPr>
          <a:xfrm>
            <a:off x="822960" y="2958275"/>
            <a:ext cx="3479802" cy="2910821"/>
          </a:xfrm>
        </p:spPr>
        <p:txBody>
          <a:bodyPr>
            <a:normAutofit/>
          </a:bodyPr>
          <a:lstStyle>
            <a:lvl1pPr>
              <a:defRPr sz="1200">
                <a:solidFill>
                  <a:schemeClr val="tx1"/>
                </a:solidFill>
              </a:defRPr>
            </a:lvl1pPr>
            <a:lvl2pPr>
              <a:defRPr sz="1050">
                <a:solidFill>
                  <a:schemeClr val="tx1"/>
                </a:solidFill>
              </a:defRPr>
            </a:lvl2pPr>
            <a:lvl3pPr>
              <a:defRPr sz="825">
                <a:solidFill>
                  <a:schemeClr val="tx1"/>
                </a:solidFill>
              </a:defRPr>
            </a:lvl3pPr>
            <a:lvl4pPr>
              <a:defRPr sz="825">
                <a:solidFill>
                  <a:schemeClr val="tx1"/>
                </a:solidFill>
              </a:defRPr>
            </a:lvl4pPr>
            <a:lvl5pPr>
              <a:defRPr sz="825">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4886958" y="2057400"/>
            <a:ext cx="3479802"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4886958" y="2958274"/>
            <a:ext cx="3479802" cy="2910821"/>
          </a:xfrm>
        </p:spPr>
        <p:txBody>
          <a:bodyPr>
            <a:normAutofit/>
          </a:bodyPr>
          <a:lstStyle>
            <a:lvl1pPr>
              <a:defRPr sz="1200">
                <a:solidFill>
                  <a:schemeClr val="tx1"/>
                </a:solidFill>
              </a:defRPr>
            </a:lvl1pPr>
            <a:lvl2pPr>
              <a:defRPr sz="1050">
                <a:solidFill>
                  <a:schemeClr val="tx1"/>
                </a:solidFill>
              </a:defRPr>
            </a:lvl2pPr>
            <a:lvl3pPr>
              <a:defRPr sz="825">
                <a:solidFill>
                  <a:schemeClr val="tx1"/>
                </a:solidFill>
              </a:defRPr>
            </a:lvl3pPr>
            <a:lvl4pPr>
              <a:defRPr sz="825">
                <a:solidFill>
                  <a:schemeClr val="tx1"/>
                </a:solidFill>
              </a:defRPr>
            </a:lvl4pPr>
            <a:lvl5pPr>
              <a:defRPr sz="825">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noProof="0" smtClean="0"/>
              <a:t>2/3/2022</a:t>
            </a:fld>
            <a:endParaRPr lang="en-US" noProof="0"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7" name="Title Placeholder 1">
            <a:extLst>
              <a:ext uri="{FF2B5EF4-FFF2-40B4-BE49-F238E27FC236}">
                <a16:creationId xmlns:a16="http://schemas.microsoft.com/office/drawing/2014/main" id="{99E345E4-E77C-484E-9FBB-E4EC71F08545}"/>
              </a:ext>
            </a:extLst>
          </p:cNvPr>
          <p:cNvSpPr>
            <a:spLocks noGrp="1"/>
          </p:cNvSpPr>
          <p:nvPr>
            <p:ph type="title" hasCustomPrompt="1"/>
          </p:nvPr>
        </p:nvSpPr>
        <p:spPr>
          <a:xfrm>
            <a:off x="822960" y="942871"/>
            <a:ext cx="75438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42198049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3ACCAC0-2C8A-CE43-8C55-22BB53C73920}"/>
              </a:ext>
            </a:extLst>
          </p:cNvPr>
          <p:cNvSpPr/>
          <p:nvPr userDrawn="1"/>
        </p:nvSpPr>
        <p:spPr>
          <a:xfrm flipH="1">
            <a:off x="0" y="0"/>
            <a:ext cx="2513293"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noProof="0" smtClean="0"/>
              <a:t>2/3/2022</a:t>
            </a:fld>
            <a:endParaRPr lang="en-US" noProof="0"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4" name="Title Placeholder 1">
            <a:extLst>
              <a:ext uri="{FF2B5EF4-FFF2-40B4-BE49-F238E27FC236}">
                <a16:creationId xmlns:a16="http://schemas.microsoft.com/office/drawing/2014/main" id="{D4076461-FF7A-8843-B7F9-D041F3FB22FC}"/>
              </a:ext>
            </a:extLst>
          </p:cNvPr>
          <p:cNvSpPr>
            <a:spLocks noGrp="1"/>
          </p:cNvSpPr>
          <p:nvPr>
            <p:ph type="title" hasCustomPrompt="1"/>
          </p:nvPr>
        </p:nvSpPr>
        <p:spPr>
          <a:xfrm>
            <a:off x="822960" y="942871"/>
            <a:ext cx="75438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2812497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 ">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35FB147F-5DC4-B24C-B8CB-D3DA74290381}"/>
              </a:ext>
            </a:extLst>
          </p:cNvPr>
          <p:cNvSpPr/>
          <p:nvPr userDrawn="1"/>
        </p:nvSpPr>
        <p:spPr>
          <a:xfrm>
            <a:off x="1" y="3429000"/>
            <a:ext cx="9144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noProof="0" smtClean="0"/>
              <a:t>2/3/2022</a:t>
            </a:fld>
            <a:endParaRPr lang="en-US" noProof="0"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9" name="Picture Placeholder 3">
            <a:extLst>
              <a:ext uri="{FF2B5EF4-FFF2-40B4-BE49-F238E27FC236}">
                <a16:creationId xmlns:a16="http://schemas.microsoft.com/office/drawing/2014/main" id="{B9308E97-4F89-394E-856A-5B4EFCB2E73D}"/>
              </a:ext>
            </a:extLst>
          </p:cNvPr>
          <p:cNvSpPr>
            <a:spLocks noGrp="1"/>
          </p:cNvSpPr>
          <p:nvPr>
            <p:ph type="pic" sz="quarter" idx="13"/>
          </p:nvPr>
        </p:nvSpPr>
        <p:spPr>
          <a:xfrm>
            <a:off x="822960" y="1930862"/>
            <a:ext cx="2189560" cy="2919413"/>
          </a:xfrm>
          <a:solidFill>
            <a:srgbClr val="EDEFF7"/>
          </a:solidFill>
        </p:spPr>
        <p:txBody>
          <a:bodyPr anchor="ctr"/>
          <a:lstStyle>
            <a:lvl1pPr algn="ctr">
              <a:defRPr/>
            </a:lvl1pPr>
          </a:lstStyle>
          <a:p>
            <a:r>
              <a:rPr lang="en-US" noProof="0" dirty="0"/>
              <a:t>Click icon to add picture</a:t>
            </a:r>
          </a:p>
        </p:txBody>
      </p:sp>
      <p:sp>
        <p:nvSpPr>
          <p:cNvPr id="20" name="Picture Placeholder 3">
            <a:extLst>
              <a:ext uri="{FF2B5EF4-FFF2-40B4-BE49-F238E27FC236}">
                <a16:creationId xmlns:a16="http://schemas.microsoft.com/office/drawing/2014/main" id="{A50BECA0-8817-964B-AEDB-A45669684C37}"/>
              </a:ext>
            </a:extLst>
          </p:cNvPr>
          <p:cNvSpPr>
            <a:spLocks noGrp="1"/>
          </p:cNvSpPr>
          <p:nvPr>
            <p:ph type="pic" sz="quarter" idx="14"/>
          </p:nvPr>
        </p:nvSpPr>
        <p:spPr>
          <a:xfrm>
            <a:off x="3494390" y="1930862"/>
            <a:ext cx="2189560" cy="2919413"/>
          </a:xfrm>
          <a:solidFill>
            <a:srgbClr val="EDEFF7"/>
          </a:solidFill>
        </p:spPr>
        <p:txBody>
          <a:bodyPr anchor="ctr"/>
          <a:lstStyle>
            <a:lvl1pPr algn="ctr">
              <a:defRPr/>
            </a:lvl1pPr>
          </a:lstStyle>
          <a:p>
            <a:r>
              <a:rPr lang="en-US" noProof="0" dirty="0"/>
              <a:t>Click icon to add picture</a:t>
            </a:r>
          </a:p>
        </p:txBody>
      </p:sp>
      <p:sp>
        <p:nvSpPr>
          <p:cNvPr id="21" name="Picture Placeholder 3">
            <a:extLst>
              <a:ext uri="{FF2B5EF4-FFF2-40B4-BE49-F238E27FC236}">
                <a16:creationId xmlns:a16="http://schemas.microsoft.com/office/drawing/2014/main" id="{EF399F4D-B67A-4C4B-BCF3-36FE110603F1}"/>
              </a:ext>
            </a:extLst>
          </p:cNvPr>
          <p:cNvSpPr>
            <a:spLocks noGrp="1"/>
          </p:cNvSpPr>
          <p:nvPr>
            <p:ph type="pic" sz="quarter" idx="15"/>
          </p:nvPr>
        </p:nvSpPr>
        <p:spPr>
          <a:xfrm>
            <a:off x="6165820" y="1930862"/>
            <a:ext cx="2189560" cy="2919413"/>
          </a:xfrm>
          <a:solidFill>
            <a:srgbClr val="EDEFF7"/>
          </a:solidFill>
        </p:spPr>
        <p:txBody>
          <a:bodyPr anchor="ctr"/>
          <a:lstStyle>
            <a:lvl1pPr algn="ctr">
              <a:defRPr/>
            </a:lvl1pPr>
          </a:lstStyle>
          <a:p>
            <a:r>
              <a:rPr lang="en-US" noProof="0" dirty="0"/>
              <a:t>Click icon to add picture</a:t>
            </a:r>
          </a:p>
        </p:txBody>
      </p:sp>
      <p:sp>
        <p:nvSpPr>
          <p:cNvPr id="22" name="Text Placeholder 3">
            <a:extLst>
              <a:ext uri="{FF2B5EF4-FFF2-40B4-BE49-F238E27FC236}">
                <a16:creationId xmlns:a16="http://schemas.microsoft.com/office/drawing/2014/main" id="{08305C84-E25F-EC49-8F2B-4C0181FD3ABF}"/>
              </a:ext>
            </a:extLst>
          </p:cNvPr>
          <p:cNvSpPr>
            <a:spLocks noGrp="1"/>
          </p:cNvSpPr>
          <p:nvPr>
            <p:ph type="body" sz="half" idx="2" hasCustomPrompt="1"/>
          </p:nvPr>
        </p:nvSpPr>
        <p:spPr>
          <a:xfrm>
            <a:off x="822960" y="5257321"/>
            <a:ext cx="2189560" cy="583534"/>
          </a:xfrm>
        </p:spPr>
        <p:txBody>
          <a:bodyPr lIns="91440" rIns="91440" anchor="ctr">
            <a:normAutofit/>
          </a:bodyPr>
          <a:lstStyle>
            <a:lvl1pPr marL="0" indent="0" algn="ctr">
              <a:buNone/>
              <a:defRPr sz="1350" cap="all" baseline="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Name Goes Here</a:t>
            </a:r>
          </a:p>
        </p:txBody>
      </p:sp>
      <p:sp>
        <p:nvSpPr>
          <p:cNvPr id="23" name="Text Placeholder 3">
            <a:extLst>
              <a:ext uri="{FF2B5EF4-FFF2-40B4-BE49-F238E27FC236}">
                <a16:creationId xmlns:a16="http://schemas.microsoft.com/office/drawing/2014/main" id="{A57A1FCE-E6BF-3747-9D43-42DBA6656EC0}"/>
              </a:ext>
            </a:extLst>
          </p:cNvPr>
          <p:cNvSpPr>
            <a:spLocks noGrp="1"/>
          </p:cNvSpPr>
          <p:nvPr>
            <p:ph type="body" sz="half" idx="16" hasCustomPrompt="1"/>
          </p:nvPr>
        </p:nvSpPr>
        <p:spPr>
          <a:xfrm>
            <a:off x="3500080" y="5257321"/>
            <a:ext cx="2189560" cy="583534"/>
          </a:xfrm>
        </p:spPr>
        <p:txBody>
          <a:bodyPr lIns="91440" rIns="91440" anchor="ctr">
            <a:normAutofit/>
          </a:bodyPr>
          <a:lstStyle>
            <a:lvl1pPr marL="0" indent="0" algn="ctr">
              <a:buNone/>
              <a:defRPr sz="1350" cap="all" baseline="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Name Goes Here</a:t>
            </a:r>
          </a:p>
        </p:txBody>
      </p:sp>
      <p:sp>
        <p:nvSpPr>
          <p:cNvPr id="24" name="Text Placeholder 3">
            <a:extLst>
              <a:ext uri="{FF2B5EF4-FFF2-40B4-BE49-F238E27FC236}">
                <a16:creationId xmlns:a16="http://schemas.microsoft.com/office/drawing/2014/main" id="{5B4B74C8-96E7-684F-91B9-8CE56CD10F1E}"/>
              </a:ext>
            </a:extLst>
          </p:cNvPr>
          <p:cNvSpPr>
            <a:spLocks noGrp="1"/>
          </p:cNvSpPr>
          <p:nvPr>
            <p:ph type="body" sz="half" idx="17" hasCustomPrompt="1"/>
          </p:nvPr>
        </p:nvSpPr>
        <p:spPr>
          <a:xfrm>
            <a:off x="6177200" y="5257321"/>
            <a:ext cx="2189560" cy="583534"/>
          </a:xfrm>
        </p:spPr>
        <p:txBody>
          <a:bodyPr lIns="91440" rIns="91440" anchor="ctr">
            <a:normAutofit/>
          </a:bodyPr>
          <a:lstStyle>
            <a:lvl1pPr marL="0" indent="0" algn="ctr">
              <a:buNone/>
              <a:defRPr sz="1350" cap="all" baseline="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Name Goes Here</a:t>
            </a:r>
          </a:p>
        </p:txBody>
      </p:sp>
      <p:sp>
        <p:nvSpPr>
          <p:cNvPr id="25" name="Title Placeholder 1">
            <a:extLst>
              <a:ext uri="{FF2B5EF4-FFF2-40B4-BE49-F238E27FC236}">
                <a16:creationId xmlns:a16="http://schemas.microsoft.com/office/drawing/2014/main" id="{D522564E-B348-544F-A8E5-CFCAFA48B54B}"/>
              </a:ext>
            </a:extLst>
          </p:cNvPr>
          <p:cNvSpPr>
            <a:spLocks noGrp="1"/>
          </p:cNvSpPr>
          <p:nvPr>
            <p:ph type="title" hasCustomPrompt="1"/>
          </p:nvPr>
        </p:nvSpPr>
        <p:spPr>
          <a:xfrm>
            <a:off x="822960" y="942871"/>
            <a:ext cx="75438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2196194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5436635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2/3/2022</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22167376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2/3/2022</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5BFC727-5650-B049-AA2A-2511C08FB35B}"/>
              </a:ext>
            </a:extLst>
          </p:cNvPr>
          <p:cNvSpPr/>
          <p:nvPr userDrawn="1"/>
        </p:nvSpPr>
        <p:spPr>
          <a:xfrm flipH="1">
            <a:off x="0" y="0"/>
            <a:ext cx="896816"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6" name="Rectangle">
            <a:extLst>
              <a:ext uri="{FF2B5EF4-FFF2-40B4-BE49-F238E27FC236}">
                <a16:creationId xmlns:a16="http://schemas.microsoft.com/office/drawing/2014/main" id="{E700C598-C823-744D-BE16-5114B7625057}"/>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10" name="Picture Placeholder 8">
            <a:extLst>
              <a:ext uri="{FF2B5EF4-FFF2-40B4-BE49-F238E27FC236}">
                <a16:creationId xmlns:a16="http://schemas.microsoft.com/office/drawing/2014/main" id="{21BED569-C9C5-8F4D-A42A-ED4914579D63}"/>
              </a:ext>
            </a:extLst>
          </p:cNvPr>
          <p:cNvSpPr>
            <a:spLocks noGrp="1"/>
          </p:cNvSpPr>
          <p:nvPr>
            <p:ph type="pic" sz="quarter" idx="13"/>
          </p:nvPr>
        </p:nvSpPr>
        <p:spPr>
          <a:xfrm>
            <a:off x="4443412" y="633876"/>
            <a:ext cx="4224338" cy="5591175"/>
          </a:xfrm>
          <a:solidFill>
            <a:schemeClr val="tx2"/>
          </a:solidFill>
        </p:spPr>
        <p:txBody>
          <a:bodyPr anchor="ctr"/>
          <a:lstStyle>
            <a:lvl1pPr algn="ctr">
              <a:defRPr>
                <a:solidFill>
                  <a:schemeClr val="bg1"/>
                </a:solidFill>
              </a:defRPr>
            </a:lvl1pPr>
          </a:lstStyle>
          <a:p>
            <a:r>
              <a:rPr lang="en-US" noProof="0" dirty="0"/>
              <a:t>Click icon to add picture</a:t>
            </a:r>
          </a:p>
        </p:txBody>
      </p:sp>
      <p:sp>
        <p:nvSpPr>
          <p:cNvPr id="11" name="Title Placeholder 1">
            <a:extLst>
              <a:ext uri="{FF2B5EF4-FFF2-40B4-BE49-F238E27FC236}">
                <a16:creationId xmlns:a16="http://schemas.microsoft.com/office/drawing/2014/main" id="{ACB6E588-2EB7-9A41-A93A-7757596EF9D6}"/>
              </a:ext>
            </a:extLst>
          </p:cNvPr>
          <p:cNvSpPr>
            <a:spLocks noGrp="1"/>
          </p:cNvSpPr>
          <p:nvPr>
            <p:ph type="title" hasCustomPrompt="1"/>
          </p:nvPr>
        </p:nvSpPr>
        <p:spPr>
          <a:xfrm>
            <a:off x="896816" y="942870"/>
            <a:ext cx="3117972" cy="1292750"/>
          </a:xfrm>
          <a:prstGeom prst="rect">
            <a:avLst/>
          </a:prstGeom>
        </p:spPr>
        <p:txBody>
          <a:bodyPr vert="horz" lIns="91440" tIns="45720" rIns="91440" bIns="45720" rtlCol="0" anchor="ctr">
            <a:normAutofit/>
          </a:bodyPr>
          <a:lstStyle>
            <a:lvl1pP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A6C0FE70-F6BB-3D40-AD3C-E704CABE499C}"/>
              </a:ext>
            </a:extLst>
          </p:cNvPr>
          <p:cNvSpPr>
            <a:spLocks noGrp="1"/>
          </p:cNvSpPr>
          <p:nvPr>
            <p:ph sz="half" idx="2"/>
          </p:nvPr>
        </p:nvSpPr>
        <p:spPr>
          <a:xfrm>
            <a:off x="896816" y="2281658"/>
            <a:ext cx="3117972" cy="3633471"/>
          </a:xfrm>
        </p:spPr>
        <p:txBody>
          <a:bodyPr>
            <a:normAutofit/>
          </a:bodyPr>
          <a:lstStyle>
            <a:lvl1pPr marL="0" indent="0">
              <a:buClr>
                <a:schemeClr val="tx1"/>
              </a:buClr>
              <a:buNone/>
              <a:defRPr sz="1200">
                <a:solidFill>
                  <a:schemeClr val="tx1"/>
                </a:solidFill>
              </a:defRPr>
            </a:lvl1pPr>
            <a:lvl2pPr marL="150876" indent="0">
              <a:buClr>
                <a:schemeClr val="tx1"/>
              </a:buClr>
              <a:buFont typeface="Arial" panose="020B0604020202020204" pitchFamily="34" charset="0"/>
              <a:buNone/>
              <a:defRPr sz="1050">
                <a:solidFill>
                  <a:schemeClr val="tx1"/>
                </a:solidFill>
              </a:defRPr>
            </a:lvl2pPr>
            <a:lvl3pPr marL="288036" indent="0">
              <a:buClr>
                <a:schemeClr val="tx1"/>
              </a:buClr>
              <a:buFont typeface="Arial" panose="020B0604020202020204" pitchFamily="34" charset="0"/>
              <a:buNone/>
              <a:defRPr sz="825">
                <a:solidFill>
                  <a:schemeClr val="tx1"/>
                </a:solidFill>
              </a:defRPr>
            </a:lvl3pPr>
            <a:lvl4pPr marL="425196" indent="0">
              <a:buClr>
                <a:schemeClr val="tx1"/>
              </a:buClr>
              <a:buFont typeface="Arial" panose="020B0604020202020204" pitchFamily="34" charset="0"/>
              <a:buNone/>
              <a:defRPr sz="825">
                <a:solidFill>
                  <a:schemeClr val="tx1"/>
                </a:solidFill>
              </a:defRPr>
            </a:lvl4pPr>
            <a:lvl5pPr marL="562356" indent="0">
              <a:buClr>
                <a:schemeClr val="tx1"/>
              </a:buClr>
              <a:buFont typeface="Arial" panose="020B0604020202020204" pitchFamily="34" charset="0"/>
              <a:buNone/>
              <a:defRPr sz="825">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086770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2/3/2022</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AB10FFC-D586-994D-8D3D-F4042255CB72}"/>
              </a:ext>
            </a:extLst>
          </p:cNvPr>
          <p:cNvSpPr/>
          <p:nvPr userDrawn="1"/>
        </p:nvSpPr>
        <p:spPr>
          <a:xfrm flipH="1">
            <a:off x="0" y="0"/>
            <a:ext cx="9144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6" name="Rectangle">
            <a:extLst>
              <a:ext uri="{FF2B5EF4-FFF2-40B4-BE49-F238E27FC236}">
                <a16:creationId xmlns:a16="http://schemas.microsoft.com/office/drawing/2014/main" id="{C7B0C08A-E831-D242-B2CE-2DEB004F982F}"/>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cxnSp>
        <p:nvCxnSpPr>
          <p:cNvPr id="7" name="Straight Connector 6">
            <a:extLst>
              <a:ext uri="{FF2B5EF4-FFF2-40B4-BE49-F238E27FC236}">
                <a16:creationId xmlns:a16="http://schemas.microsoft.com/office/drawing/2014/main" id="{105C2191-88F7-4148-96FD-E129F707E038}"/>
              </a:ext>
            </a:extLst>
          </p:cNvPr>
          <p:cNvCxnSpPr/>
          <p:nvPr userDrawn="1"/>
        </p:nvCxnSpPr>
        <p:spPr>
          <a:xfrm>
            <a:off x="5113795" y="999566"/>
            <a:ext cx="0" cy="4858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61FB2196-E251-5A40-86F7-6092CEBFA133}"/>
              </a:ext>
            </a:extLst>
          </p:cNvPr>
          <p:cNvSpPr>
            <a:spLocks noGrp="1"/>
          </p:cNvSpPr>
          <p:nvPr>
            <p:ph type="title" hasCustomPrompt="1"/>
          </p:nvPr>
        </p:nvSpPr>
        <p:spPr>
          <a:xfrm>
            <a:off x="476250" y="3135207"/>
            <a:ext cx="4095744" cy="587584"/>
          </a:xfrm>
          <a:prstGeom prst="rect">
            <a:avLst/>
          </a:prstGeom>
        </p:spPr>
        <p:txBody>
          <a:bodyPr vert="horz" lIns="91440" tIns="45720" rIns="91440" bIns="45720" rtlCol="0" anchor="ctr">
            <a:noAutofit/>
          </a:bodyPr>
          <a:lstStyle>
            <a:lvl1pPr algn="r">
              <a:defRPr sz="3600" cap="all" baseline="0"/>
            </a:lvl1pPr>
          </a:lstStyle>
          <a:p>
            <a:r>
              <a:rPr lang="en-US" noProof="0"/>
              <a:t>Title goes here</a:t>
            </a:r>
          </a:p>
        </p:txBody>
      </p:sp>
      <p:sp>
        <p:nvSpPr>
          <p:cNvPr id="12" name="Content Placeholder 3">
            <a:extLst>
              <a:ext uri="{FF2B5EF4-FFF2-40B4-BE49-F238E27FC236}">
                <a16:creationId xmlns:a16="http://schemas.microsoft.com/office/drawing/2014/main" id="{C2FACD1B-0D9C-A547-98A0-D66C341D3D74}"/>
              </a:ext>
            </a:extLst>
          </p:cNvPr>
          <p:cNvSpPr>
            <a:spLocks noGrp="1"/>
          </p:cNvSpPr>
          <p:nvPr>
            <p:ph sz="half" idx="2" hasCustomPrompt="1"/>
          </p:nvPr>
        </p:nvSpPr>
        <p:spPr>
          <a:xfrm>
            <a:off x="5655595" y="831287"/>
            <a:ext cx="3012155" cy="5195425"/>
          </a:xfrm>
        </p:spPr>
        <p:txBody>
          <a:bodyPr anchor="ctr">
            <a:normAutofit/>
          </a:bodyPr>
          <a:lstStyle>
            <a:lvl1pPr marL="257175" indent="-257175">
              <a:buClr>
                <a:schemeClr val="tx1"/>
              </a:buClr>
              <a:buFont typeface="+mj-lt"/>
              <a:buAutoNum type="arabicPeriod"/>
              <a:defRPr sz="1200">
                <a:solidFill>
                  <a:schemeClr val="tx1"/>
                </a:solidFill>
              </a:defRPr>
            </a:lvl1pPr>
            <a:lvl2pPr marL="408051" indent="-257175">
              <a:buClr>
                <a:schemeClr val="tx1"/>
              </a:buClr>
              <a:buFont typeface="+mj-lt"/>
              <a:buAutoNum type="arabicPeriod"/>
              <a:defRPr sz="1050"/>
            </a:lvl2pPr>
            <a:lvl3pPr marL="459486" indent="-171450">
              <a:buClr>
                <a:schemeClr val="tx1"/>
              </a:buClr>
              <a:buFont typeface="+mj-lt"/>
              <a:buAutoNum type="arabicPeriod"/>
              <a:defRPr sz="825"/>
            </a:lvl3pPr>
            <a:lvl4pPr marL="596646" indent="-171450">
              <a:buClr>
                <a:schemeClr val="tx1"/>
              </a:buClr>
              <a:buFont typeface="+mj-lt"/>
              <a:buAutoNum type="arabicPeriod"/>
              <a:defRPr sz="825"/>
            </a:lvl4pPr>
            <a:lvl5pPr marL="733806" indent="-171450">
              <a:buClr>
                <a:schemeClr val="tx1"/>
              </a:buClr>
              <a:buFont typeface="+mj-lt"/>
              <a:buAutoNum type="arabicPeriod"/>
              <a:defRPr sz="825"/>
            </a:lvl5pPr>
          </a:lstStyle>
          <a:p>
            <a:pPr lvl="0"/>
            <a:r>
              <a:rPr lang="en-US" noProof="0"/>
              <a:t>Quote Goes Here</a:t>
            </a:r>
          </a:p>
        </p:txBody>
      </p:sp>
    </p:spTree>
    <p:extLst>
      <p:ext uri="{BB962C8B-B14F-4D97-AF65-F5344CB8AC3E}">
        <p14:creationId xmlns:p14="http://schemas.microsoft.com/office/powerpoint/2010/main" val="4159692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2/3/2022</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AA314B25-B4AF-394E-BBDA-7E6BAD315F39}"/>
              </a:ext>
            </a:extLst>
          </p:cNvPr>
          <p:cNvSpPr/>
          <p:nvPr userDrawn="1"/>
        </p:nvSpPr>
        <p:spPr>
          <a:xfrm>
            <a:off x="2513293" y="0"/>
            <a:ext cx="663070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6" name="Rectangle">
            <a:extLst>
              <a:ext uri="{FF2B5EF4-FFF2-40B4-BE49-F238E27FC236}">
                <a16:creationId xmlns:a16="http://schemas.microsoft.com/office/drawing/2014/main" id="{737575EF-0D14-6140-A91B-260C9C9DFE41}"/>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10" name="Title Placeholder 1">
            <a:extLst>
              <a:ext uri="{FF2B5EF4-FFF2-40B4-BE49-F238E27FC236}">
                <a16:creationId xmlns:a16="http://schemas.microsoft.com/office/drawing/2014/main" id="{82544261-8049-494B-A93D-BDFF1BB84722}"/>
              </a:ext>
            </a:extLst>
          </p:cNvPr>
          <p:cNvSpPr>
            <a:spLocks noGrp="1"/>
          </p:cNvSpPr>
          <p:nvPr>
            <p:ph type="title" hasCustomPrompt="1"/>
          </p:nvPr>
        </p:nvSpPr>
        <p:spPr>
          <a:xfrm>
            <a:off x="476250" y="3135207"/>
            <a:ext cx="3665141" cy="587584"/>
          </a:xfrm>
          <a:prstGeom prst="rect">
            <a:avLst/>
          </a:prstGeom>
        </p:spPr>
        <p:txBody>
          <a:bodyPr vert="horz" lIns="91440" tIns="45720" rIns="91440" bIns="45720" rtlCol="0" anchor="ctr">
            <a:normAutofit/>
          </a:bodyPr>
          <a:lstStyle>
            <a:lvl1pPr algn="ct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9214786D-83EE-814C-A5E4-D0EC7D29D0C4}"/>
              </a:ext>
            </a:extLst>
          </p:cNvPr>
          <p:cNvSpPr>
            <a:spLocks noGrp="1"/>
          </p:cNvSpPr>
          <p:nvPr>
            <p:ph sz="half" idx="2"/>
          </p:nvPr>
        </p:nvSpPr>
        <p:spPr>
          <a:xfrm>
            <a:off x="4181872" y="633875"/>
            <a:ext cx="4485878" cy="5590250"/>
          </a:xfrm>
        </p:spPr>
        <p:txBody>
          <a:bodyPr anchor="ctr">
            <a:normAutofit/>
          </a:bodyPr>
          <a:lstStyle>
            <a:lvl1pPr marL="257175" indent="-257175">
              <a:buClr>
                <a:schemeClr val="tx1"/>
              </a:buClr>
              <a:buFont typeface="+mj-lt"/>
              <a:buAutoNum type="arabicPeriod"/>
              <a:defRPr sz="1200">
                <a:solidFill>
                  <a:schemeClr val="tx1"/>
                </a:solidFill>
              </a:defRPr>
            </a:lvl1pPr>
            <a:lvl2pPr marL="408051" indent="-257175">
              <a:buClr>
                <a:schemeClr val="tx1"/>
              </a:buClr>
              <a:buFont typeface="+mj-lt"/>
              <a:buAutoNum type="arabicPeriod"/>
              <a:defRPr sz="1050">
                <a:solidFill>
                  <a:schemeClr val="tx1"/>
                </a:solidFill>
              </a:defRPr>
            </a:lvl2pPr>
            <a:lvl3pPr marL="459486" indent="-171450">
              <a:buClr>
                <a:schemeClr val="tx1"/>
              </a:buClr>
              <a:buFont typeface="+mj-lt"/>
              <a:buAutoNum type="arabicPeriod"/>
              <a:defRPr sz="825">
                <a:solidFill>
                  <a:schemeClr val="tx1"/>
                </a:solidFill>
              </a:defRPr>
            </a:lvl3pPr>
            <a:lvl4pPr marL="596646" indent="-171450">
              <a:buClr>
                <a:schemeClr val="tx1"/>
              </a:buClr>
              <a:buFont typeface="+mj-lt"/>
              <a:buAutoNum type="arabicPeriod"/>
              <a:defRPr sz="825">
                <a:solidFill>
                  <a:schemeClr val="tx1"/>
                </a:solidFill>
              </a:defRPr>
            </a:lvl4pPr>
            <a:lvl5pPr marL="733806" indent="-171450">
              <a:buClr>
                <a:schemeClr val="tx1"/>
              </a:buClr>
              <a:buFont typeface="+mj-lt"/>
              <a:buAutoNum type="arabicPeriod"/>
              <a:defRPr sz="825">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486307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2/3/2022</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2E148DD3-DD87-154B-80B4-2421965D3C83}"/>
              </a:ext>
            </a:extLst>
          </p:cNvPr>
          <p:cNvSpPr/>
          <p:nvPr userDrawn="1"/>
        </p:nvSpPr>
        <p:spPr>
          <a:xfrm>
            <a:off x="1" y="1714500"/>
            <a:ext cx="9144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6" name="Rectangle">
            <a:extLst>
              <a:ext uri="{FF2B5EF4-FFF2-40B4-BE49-F238E27FC236}">
                <a16:creationId xmlns:a16="http://schemas.microsoft.com/office/drawing/2014/main" id="{742E4732-0E8F-7B46-BD08-0F2EE0DA8786}"/>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4082902" y="942871"/>
            <a:ext cx="4283858" cy="587584"/>
          </a:xfrm>
          <a:prstGeom prst="rect">
            <a:avLst/>
          </a:prstGeom>
        </p:spPr>
        <p:txBody>
          <a:bodyPr vert="horz" lIns="91440" tIns="45720" rIns="91440" bIns="45720" rtlCol="0" anchor="ctr">
            <a:normAutofit/>
          </a:bodyPr>
          <a:lstStyle/>
          <a:p>
            <a:r>
              <a:rPr lang="en-US" noProof="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4082902" y="1973589"/>
            <a:ext cx="4283858" cy="3941540"/>
          </a:xfrm>
        </p:spPr>
        <p:txBody>
          <a:bodyPr>
            <a:normAutofit/>
          </a:bodyPr>
          <a:lstStyle>
            <a:lvl1pPr>
              <a:buClr>
                <a:schemeClr val="tx1"/>
              </a:buClr>
              <a:defRPr sz="1200">
                <a:solidFill>
                  <a:schemeClr val="tx1"/>
                </a:solidFill>
              </a:defRPr>
            </a:lvl1pPr>
            <a:lvl2pPr marL="288036" indent="-137160">
              <a:buClr>
                <a:schemeClr val="tx1"/>
              </a:buClr>
              <a:buFont typeface="Arial" panose="020B0604020202020204" pitchFamily="34" charset="0"/>
              <a:buChar char="•"/>
              <a:defRPr sz="1050">
                <a:solidFill>
                  <a:schemeClr val="tx1"/>
                </a:solidFill>
              </a:defRPr>
            </a:lvl2pPr>
            <a:lvl3pPr marL="425196" indent="-137160">
              <a:buClr>
                <a:schemeClr val="tx1"/>
              </a:buClr>
              <a:buFont typeface="Arial" panose="020B0604020202020204" pitchFamily="34" charset="0"/>
              <a:buChar char="•"/>
              <a:defRPr sz="825">
                <a:solidFill>
                  <a:schemeClr val="tx1"/>
                </a:solidFill>
              </a:defRPr>
            </a:lvl3pPr>
            <a:lvl4pPr marL="562356" indent="-137160">
              <a:buClr>
                <a:schemeClr val="tx1"/>
              </a:buClr>
              <a:buFont typeface="Arial" panose="020B0604020202020204" pitchFamily="34" charset="0"/>
              <a:buChar char="•"/>
              <a:defRPr sz="825">
                <a:solidFill>
                  <a:schemeClr val="tx1"/>
                </a:solidFill>
              </a:defRPr>
            </a:lvl4pPr>
            <a:lvl5pPr marL="699516" indent="-137160">
              <a:buClr>
                <a:schemeClr val="tx1"/>
              </a:buClr>
              <a:buFont typeface="Arial" panose="020B0604020202020204" pitchFamily="34" charset="0"/>
              <a:buChar char="•"/>
              <a:defRPr sz="825">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453877" y="621039"/>
            <a:ext cx="3441848" cy="5603086"/>
          </a:xfrm>
          <a:solidFill>
            <a:srgbClr val="EDEFF7"/>
          </a:solidFill>
        </p:spPr>
        <p:txBody>
          <a:bodyPr>
            <a:normAutofit/>
          </a:bodyPr>
          <a:lstStyle>
            <a:lvl1pPr>
              <a:buClr>
                <a:schemeClr val="tx1"/>
              </a:buClr>
              <a:defRPr sz="1200">
                <a:solidFill>
                  <a:schemeClr val="tx1"/>
                </a:solidFill>
              </a:defRPr>
            </a:lvl1pPr>
            <a:lvl2pPr marL="288036" indent="-137160">
              <a:buClr>
                <a:schemeClr val="tx1"/>
              </a:buClr>
              <a:buFont typeface="Arial" panose="020B0604020202020204" pitchFamily="34" charset="0"/>
              <a:buChar char="•"/>
              <a:defRPr sz="1050">
                <a:solidFill>
                  <a:schemeClr val="tx1"/>
                </a:solidFill>
              </a:defRPr>
            </a:lvl2pPr>
            <a:lvl3pPr marL="425196" indent="-137160">
              <a:buClr>
                <a:schemeClr val="tx1"/>
              </a:buClr>
              <a:buFont typeface="Arial" panose="020B0604020202020204" pitchFamily="34" charset="0"/>
              <a:buChar char="•"/>
              <a:defRPr sz="825">
                <a:solidFill>
                  <a:schemeClr val="tx1"/>
                </a:solidFill>
              </a:defRPr>
            </a:lvl3pPr>
            <a:lvl4pPr marL="562356" indent="-137160">
              <a:buClr>
                <a:schemeClr val="tx1"/>
              </a:buClr>
              <a:buFont typeface="Arial" panose="020B0604020202020204" pitchFamily="34" charset="0"/>
              <a:buChar char="•"/>
              <a:defRPr sz="825">
                <a:solidFill>
                  <a:schemeClr val="tx1"/>
                </a:solidFill>
              </a:defRPr>
            </a:lvl4pPr>
            <a:lvl5pPr marL="699516" indent="-137160">
              <a:buClr>
                <a:schemeClr val="tx1"/>
              </a:buClr>
              <a:buFont typeface="Arial" panose="020B0604020202020204" pitchFamily="34" charset="0"/>
              <a:buChar char="•"/>
              <a:defRPr sz="825">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155649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9C88DF2D-0421-A94C-82C1-867E1E5E4907}"/>
              </a:ext>
            </a:extLst>
          </p:cNvPr>
          <p:cNvSpPr/>
          <p:nvPr userDrawn="1"/>
        </p:nvSpPr>
        <p:spPr>
          <a:xfrm>
            <a:off x="8245186" y="0"/>
            <a:ext cx="898814"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200" noProof="0" dirty="0"/>
          </a:p>
        </p:txBody>
      </p:sp>
      <p:sp>
        <p:nvSpPr>
          <p:cNvPr id="10" name="Rectangle">
            <a:extLst>
              <a:ext uri="{FF2B5EF4-FFF2-40B4-BE49-F238E27FC236}">
                <a16:creationId xmlns:a16="http://schemas.microsoft.com/office/drawing/2014/main" id="{334D05A3-7A20-9447-8D39-F2980D85413A}"/>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8" name="Rectangle 7">
            <a:extLst>
              <a:ext uri="{FF2B5EF4-FFF2-40B4-BE49-F238E27FC236}">
                <a16:creationId xmlns:a16="http://schemas.microsoft.com/office/drawing/2014/main" id="{DA134939-39C0-4522-A125-A13DFDA66490}"/>
              </a:ext>
            </a:extLst>
          </p:cNvPr>
          <p:cNvSpPr/>
          <p:nvPr/>
        </p:nvSpPr>
        <p:spPr>
          <a:xfrm>
            <a:off x="476249" y="3927894"/>
            <a:ext cx="8191500" cy="2326856"/>
          </a:xfrm>
          <a:prstGeom prst="rect">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476251" y="603251"/>
            <a:ext cx="8191499" cy="3294019"/>
          </a:xfrm>
          <a:solidFill>
            <a:schemeClr val="bg1"/>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dirty="0"/>
              <a:t>Click icon to add picture</a:t>
            </a:r>
          </a:p>
        </p:txBody>
      </p:sp>
      <p:sp>
        <p:nvSpPr>
          <p:cNvPr id="2" name="Title 1"/>
          <p:cNvSpPr>
            <a:spLocks noGrp="1"/>
          </p:cNvSpPr>
          <p:nvPr>
            <p:ph type="title"/>
          </p:nvPr>
        </p:nvSpPr>
        <p:spPr>
          <a:xfrm>
            <a:off x="822960" y="4298078"/>
            <a:ext cx="7585234" cy="743682"/>
          </a:xfrm>
          <a:prstGeom prst="rect">
            <a:avLst/>
          </a:prstGeom>
        </p:spPr>
        <p:txBody>
          <a:bodyPr tIns="0" bIns="0" anchor="b">
            <a:noAutofit/>
          </a:bodyPr>
          <a:lstStyle>
            <a:lvl1pPr>
              <a:defRPr sz="2700" b="0">
                <a:solidFill>
                  <a:schemeClr val="tx1"/>
                </a:solidFill>
              </a:defRPr>
            </a:lvl1pPr>
          </a:lstStyle>
          <a:p>
            <a:r>
              <a:rPr lang="en-US" noProof="0"/>
              <a:t>Click to edit Master title style</a:t>
            </a:r>
          </a:p>
        </p:txBody>
      </p:sp>
      <p:sp>
        <p:nvSpPr>
          <p:cNvPr id="4" name="Text Placeholder 3"/>
          <p:cNvSpPr>
            <a:spLocks noGrp="1"/>
          </p:cNvSpPr>
          <p:nvPr>
            <p:ph type="body" sz="half" idx="2"/>
          </p:nvPr>
        </p:nvSpPr>
        <p:spPr>
          <a:xfrm>
            <a:off x="822959" y="5213716"/>
            <a:ext cx="7584948" cy="609600"/>
          </a:xfrm>
        </p:spPr>
        <p:txBody>
          <a:bodyPr lIns="91440" tIns="0" rIns="91440" bIns="0">
            <a:normAutofit/>
          </a:bodyPr>
          <a:lstStyle>
            <a:lvl1pPr marL="0" indent="0">
              <a:spcBef>
                <a:spcPts val="0"/>
              </a:spcBef>
              <a:spcAft>
                <a:spcPts val="450"/>
              </a:spcAft>
              <a:buNone/>
              <a:defRPr sz="13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noProof="0" smtClean="0"/>
              <a:t>2/3/2022</a:t>
            </a:fld>
            <a:endParaRPr lang="en-US" noProof="0" dirty="0"/>
          </a:p>
        </p:txBody>
      </p:sp>
      <p:sp>
        <p:nvSpPr>
          <p:cNvPr id="6" name="Footer Placeholder 5"/>
          <p:cNvSpPr>
            <a:spLocks noGrp="1"/>
          </p:cNvSpPr>
          <p:nvPr>
            <p:ph type="ftr" sz="quarter" idx="11"/>
          </p:nvPr>
        </p:nvSpPr>
        <p:spPr>
          <a:xfrm>
            <a:off x="822959" y="6446839"/>
            <a:ext cx="5113697" cy="365125"/>
          </a:xfrm>
        </p:spPr>
        <p:txBody>
          <a:bodyPr/>
          <a:lstStyle/>
          <a:p>
            <a:pPr algn="l"/>
            <a:endParaRPr lang="en-US" noProof="0" dirty="0"/>
          </a:p>
        </p:txBody>
      </p:sp>
      <p:sp>
        <p:nvSpPr>
          <p:cNvPr id="7" name="Slide Number Placeholder 6"/>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36914780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
        <p:cNvGrpSpPr/>
        <p:nvPr/>
      </p:nvGrpSpPr>
      <p:grpSpPr>
        <a:xfrm>
          <a:off x="0" y="0"/>
          <a:ext cx="0" cy="0"/>
          <a:chOff x="0" y="0"/>
          <a:chExt cx="0" cy="0"/>
        </a:xfrm>
      </p:grpSpPr>
      <p:sp>
        <p:nvSpPr>
          <p:cNvPr id="14" name="Google Shape;14;p15"/>
          <p:cNvSpPr txBox="1">
            <a:spLocks noGrp="1"/>
          </p:cNvSpPr>
          <p:nvPr>
            <p:ph type="title"/>
          </p:nvPr>
        </p:nvSpPr>
        <p:spPr>
          <a:xfrm>
            <a:off x="658943" y="641170"/>
            <a:ext cx="7489575"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A383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5"/>
          <p:cNvSpPr txBox="1">
            <a:spLocks noGrp="1"/>
          </p:cNvSpPr>
          <p:nvPr>
            <p:ph type="body" idx="1"/>
          </p:nvPr>
        </p:nvSpPr>
        <p:spPr>
          <a:xfrm>
            <a:off x="1067827" y="1181511"/>
            <a:ext cx="7514550" cy="3862800"/>
          </a:xfrm>
          <a:prstGeom prst="rect">
            <a:avLst/>
          </a:prstGeom>
          <a:noFill/>
          <a:ln>
            <a:noFill/>
          </a:ln>
        </p:spPr>
        <p:txBody>
          <a:bodyPr spcFirstLastPara="1" wrap="square" lIns="91425" tIns="45700" rIns="91425" bIns="45700" anchor="t" anchorCtr="0">
            <a:noAutofit/>
          </a:bodyPr>
          <a:lstStyle>
            <a:lvl1pPr marL="342900" lvl="0" indent="-257175" algn="l">
              <a:lnSpc>
                <a:spcPct val="150000"/>
              </a:lnSpc>
              <a:spcBef>
                <a:spcPts val="0"/>
              </a:spcBef>
              <a:spcAft>
                <a:spcPts val="0"/>
              </a:spcAft>
              <a:buClr>
                <a:srgbClr val="3A3838"/>
              </a:buClr>
              <a:buSzPts val="1800"/>
              <a:buChar char="⮚"/>
              <a:defRPr/>
            </a:lvl1pPr>
            <a:lvl2pPr marL="685800" lvl="1" indent="-257175" algn="l">
              <a:lnSpc>
                <a:spcPct val="90000"/>
              </a:lnSpc>
              <a:spcBef>
                <a:spcPts val="375"/>
              </a:spcBef>
              <a:spcAft>
                <a:spcPts val="0"/>
              </a:spcAft>
              <a:buClr>
                <a:srgbClr val="3A3838"/>
              </a:buClr>
              <a:buSzPts val="1800"/>
              <a:buChar char="•"/>
              <a:defRPr/>
            </a:lvl2pPr>
            <a:lvl3pPr marL="1028700" lvl="2" indent="-257175" algn="l">
              <a:lnSpc>
                <a:spcPct val="90000"/>
              </a:lnSpc>
              <a:spcBef>
                <a:spcPts val="375"/>
              </a:spcBef>
              <a:spcAft>
                <a:spcPts val="0"/>
              </a:spcAft>
              <a:buClr>
                <a:srgbClr val="3A3838"/>
              </a:buClr>
              <a:buSzPts val="1800"/>
              <a:buChar char="•"/>
              <a:defRPr/>
            </a:lvl3pPr>
            <a:lvl4pPr marL="1371600" lvl="3" indent="-257175" algn="l">
              <a:lnSpc>
                <a:spcPct val="90000"/>
              </a:lnSpc>
              <a:spcBef>
                <a:spcPts val="375"/>
              </a:spcBef>
              <a:spcAft>
                <a:spcPts val="0"/>
              </a:spcAft>
              <a:buClr>
                <a:srgbClr val="3A3838"/>
              </a:buClr>
              <a:buSzPts val="1800"/>
              <a:buChar char="•"/>
              <a:defRPr/>
            </a:lvl4pPr>
            <a:lvl5pPr marL="1714500" lvl="4" indent="-257175" algn="l">
              <a:lnSpc>
                <a:spcPct val="90000"/>
              </a:lnSpc>
              <a:spcBef>
                <a:spcPts val="375"/>
              </a:spcBef>
              <a:spcAft>
                <a:spcPts val="0"/>
              </a:spcAft>
              <a:buClr>
                <a:srgbClr val="3A3838"/>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9836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851577355"/>
      </p:ext>
    </p:extLst>
  </p:cSld>
  <p:clrMapOvr>
    <a:masterClrMapping/>
  </p:clrMapOvr>
  <p:transition spd="slow">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Presentation Cover" type="title">
  <p:cSld name="Presentation Cover">
    <p:spTree>
      <p:nvGrpSpPr>
        <p:cNvPr id="1" name="Shape 17"/>
        <p:cNvGrpSpPr/>
        <p:nvPr/>
      </p:nvGrpSpPr>
      <p:grpSpPr>
        <a:xfrm>
          <a:off x="0" y="0"/>
          <a:ext cx="0" cy="0"/>
          <a:chOff x="0" y="0"/>
          <a:chExt cx="0" cy="0"/>
        </a:xfrm>
      </p:grpSpPr>
      <p:sp>
        <p:nvSpPr>
          <p:cNvPr id="18" name="Google Shape;18;p19"/>
          <p:cNvSpPr txBox="1">
            <a:spLocks noGrp="1"/>
          </p:cNvSpPr>
          <p:nvPr>
            <p:ph type="ctrTitle"/>
          </p:nvPr>
        </p:nvSpPr>
        <p:spPr>
          <a:xfrm>
            <a:off x="460810" y="1122363"/>
            <a:ext cx="6858000" cy="580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2000"/>
              <a:buFont typeface="Arial"/>
              <a:buNone/>
              <a:defRPr sz="1500" b="1">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9"/>
          <p:cNvSpPr txBox="1">
            <a:spLocks noGrp="1"/>
          </p:cNvSpPr>
          <p:nvPr>
            <p:ph type="subTitle" idx="1"/>
          </p:nvPr>
        </p:nvSpPr>
        <p:spPr>
          <a:xfrm>
            <a:off x="460810" y="1702751"/>
            <a:ext cx="6858000" cy="1655700"/>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Clr>
                <a:srgbClr val="757070"/>
              </a:buClr>
              <a:buSzPts val="4000"/>
              <a:buNone/>
              <a:defRPr sz="3000">
                <a:solidFill>
                  <a:srgbClr val="757070"/>
                </a:solidFill>
              </a:defRPr>
            </a:lvl1pPr>
            <a:lvl2pPr lvl="1" algn="ctr">
              <a:lnSpc>
                <a:spcPct val="90000"/>
              </a:lnSpc>
              <a:spcBef>
                <a:spcPts val="375"/>
              </a:spcBef>
              <a:spcAft>
                <a:spcPts val="0"/>
              </a:spcAft>
              <a:buClr>
                <a:srgbClr val="3A3838"/>
              </a:buClr>
              <a:buSzPts val="2000"/>
              <a:buNone/>
              <a:defRPr sz="1500"/>
            </a:lvl2pPr>
            <a:lvl3pPr lvl="2" algn="ctr">
              <a:lnSpc>
                <a:spcPct val="90000"/>
              </a:lnSpc>
              <a:spcBef>
                <a:spcPts val="375"/>
              </a:spcBef>
              <a:spcAft>
                <a:spcPts val="0"/>
              </a:spcAft>
              <a:buClr>
                <a:srgbClr val="3A3838"/>
              </a:buClr>
              <a:buSzPts val="1800"/>
              <a:buNone/>
              <a:defRPr sz="1350"/>
            </a:lvl3pPr>
            <a:lvl4pPr lvl="3" algn="ctr">
              <a:lnSpc>
                <a:spcPct val="90000"/>
              </a:lnSpc>
              <a:spcBef>
                <a:spcPts val="375"/>
              </a:spcBef>
              <a:spcAft>
                <a:spcPts val="0"/>
              </a:spcAft>
              <a:buClr>
                <a:srgbClr val="3A3838"/>
              </a:buClr>
              <a:buSzPts val="1600"/>
              <a:buNone/>
              <a:defRPr sz="1200"/>
            </a:lvl4pPr>
            <a:lvl5pPr lvl="4" algn="ctr">
              <a:lnSpc>
                <a:spcPct val="90000"/>
              </a:lnSpc>
              <a:spcBef>
                <a:spcPts val="375"/>
              </a:spcBef>
              <a:spcAft>
                <a:spcPts val="0"/>
              </a:spcAft>
              <a:buClr>
                <a:srgbClr val="3A3838"/>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pic>
        <p:nvPicPr>
          <p:cNvPr id="20" name="Google Shape;20;p19"/>
          <p:cNvPicPr preferRelativeResize="0"/>
          <p:nvPr/>
        </p:nvPicPr>
        <p:blipFill rotWithShape="1">
          <a:blip r:embed="rId2">
            <a:alphaModFix/>
          </a:blip>
          <a:srcRect/>
          <a:stretch/>
        </p:blipFill>
        <p:spPr>
          <a:xfrm>
            <a:off x="7320727" y="430177"/>
            <a:ext cx="1362464" cy="541723"/>
          </a:xfrm>
          <a:prstGeom prst="rect">
            <a:avLst/>
          </a:prstGeom>
          <a:noFill/>
          <a:ln>
            <a:noFill/>
          </a:ln>
        </p:spPr>
      </p:pic>
      <p:sp>
        <p:nvSpPr>
          <p:cNvPr id="21" name="Google Shape;21;p19"/>
          <p:cNvSpPr/>
          <p:nvPr/>
        </p:nvSpPr>
        <p:spPr>
          <a:xfrm rot="5400000">
            <a:off x="7944292" y="-625500"/>
            <a:ext cx="113400" cy="1364400"/>
          </a:xfrm>
          <a:prstGeom prst="rect">
            <a:avLst/>
          </a:prstGeom>
          <a:solidFill>
            <a:schemeClr val="accent1"/>
          </a:solidFill>
          <a:ln w="12700" cap="flat" cmpd="sng">
            <a:solidFill>
              <a:srgbClr val="00203D"/>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2" name="Google Shape;22;p19"/>
          <p:cNvSpPr/>
          <p:nvPr/>
        </p:nvSpPr>
        <p:spPr>
          <a:xfrm rot="5400000">
            <a:off x="8354791" y="29365"/>
            <a:ext cx="113400" cy="54675"/>
          </a:xfrm>
          <a:prstGeom prst="rect">
            <a:avLst/>
          </a:prstGeom>
          <a:solidFill>
            <a:schemeClr val="accent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3" name="Google Shape;23;p19"/>
          <p:cNvSpPr/>
          <p:nvPr/>
        </p:nvSpPr>
        <p:spPr>
          <a:xfrm rot="5400000">
            <a:off x="8248655" y="29365"/>
            <a:ext cx="113400" cy="54675"/>
          </a:xfrm>
          <a:prstGeom prst="rect">
            <a:avLst/>
          </a:prstGeom>
          <a:solidFill>
            <a:schemeClr val="accent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4" name="Google Shape;24;p19"/>
          <p:cNvSpPr/>
          <p:nvPr/>
        </p:nvSpPr>
        <p:spPr>
          <a:xfrm rot="5400000">
            <a:off x="8061982" y="-65810"/>
            <a:ext cx="113400" cy="245025"/>
          </a:xfrm>
          <a:prstGeom prst="rect">
            <a:avLst/>
          </a:prstGeom>
          <a:solidFill>
            <a:schemeClr val="accent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350" b="0" i="0" u="none" strike="noStrike" cap="none">
              <a:solidFill>
                <a:schemeClr val="lt1"/>
              </a:solidFill>
              <a:latin typeface="Calibri"/>
              <a:ea typeface="Calibri"/>
              <a:cs typeface="Calibri"/>
              <a:sym typeface="Calibri"/>
            </a:endParaRPr>
          </a:p>
        </p:txBody>
      </p:sp>
      <p:pic>
        <p:nvPicPr>
          <p:cNvPr id="25" name="Google Shape;25;p19"/>
          <p:cNvPicPr preferRelativeResize="0"/>
          <p:nvPr/>
        </p:nvPicPr>
        <p:blipFill rotWithShape="1">
          <a:blip r:embed="rId3">
            <a:alphaModFix/>
          </a:blip>
          <a:srcRect/>
          <a:stretch/>
        </p:blipFill>
        <p:spPr>
          <a:xfrm>
            <a:off x="379858" y="2880720"/>
            <a:ext cx="8384285" cy="3974229"/>
          </a:xfrm>
          <a:prstGeom prst="rect">
            <a:avLst/>
          </a:prstGeom>
          <a:noFill/>
          <a:ln>
            <a:noFill/>
          </a:ln>
        </p:spPr>
      </p:pic>
    </p:spTree>
    <p:extLst>
      <p:ext uri="{BB962C8B-B14F-4D97-AF65-F5344CB8AC3E}">
        <p14:creationId xmlns:p14="http://schemas.microsoft.com/office/powerpoint/2010/main" val="424397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ransition Slide with Title">
  <p:cSld name="Transition Slide with Title">
    <p:bg>
      <p:bgPr>
        <a:solidFill>
          <a:schemeClr val="lt1"/>
        </a:solidFill>
        <a:effectLst/>
      </p:bgPr>
    </p:bg>
    <p:spTree>
      <p:nvGrpSpPr>
        <p:cNvPr id="1" name="Shape 26"/>
        <p:cNvGrpSpPr/>
        <p:nvPr/>
      </p:nvGrpSpPr>
      <p:grpSpPr>
        <a:xfrm>
          <a:off x="0" y="0"/>
          <a:ext cx="0" cy="0"/>
          <a:chOff x="0" y="0"/>
          <a:chExt cx="0" cy="0"/>
        </a:xfrm>
      </p:grpSpPr>
      <p:pic>
        <p:nvPicPr>
          <p:cNvPr id="27" name="Google Shape;27;p20"/>
          <p:cNvPicPr preferRelativeResize="0"/>
          <p:nvPr/>
        </p:nvPicPr>
        <p:blipFill rotWithShape="1">
          <a:blip r:embed="rId2">
            <a:alphaModFix/>
          </a:blip>
          <a:srcRect/>
          <a:stretch/>
        </p:blipFill>
        <p:spPr>
          <a:xfrm>
            <a:off x="2533" y="1093154"/>
            <a:ext cx="9138932" cy="4340992"/>
          </a:xfrm>
          <a:prstGeom prst="rect">
            <a:avLst/>
          </a:prstGeom>
          <a:noFill/>
          <a:ln>
            <a:noFill/>
          </a:ln>
        </p:spPr>
      </p:pic>
      <p:sp>
        <p:nvSpPr>
          <p:cNvPr id="28" name="Google Shape;28;p20"/>
          <p:cNvSpPr txBox="1">
            <a:spLocks noGrp="1"/>
          </p:cNvSpPr>
          <p:nvPr>
            <p:ph type="title"/>
          </p:nvPr>
        </p:nvSpPr>
        <p:spPr>
          <a:xfrm>
            <a:off x="628650" y="2633198"/>
            <a:ext cx="7886700" cy="12609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200"/>
              <a:buFont typeface="Arial"/>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 name="Google Shape;29;p20"/>
          <p:cNvPicPr preferRelativeResize="0"/>
          <p:nvPr/>
        </p:nvPicPr>
        <p:blipFill rotWithShape="1">
          <a:blip r:embed="rId3">
            <a:alphaModFix/>
          </a:blip>
          <a:srcRect/>
          <a:stretch/>
        </p:blipFill>
        <p:spPr>
          <a:xfrm>
            <a:off x="4324701" y="5868797"/>
            <a:ext cx="494598" cy="638417"/>
          </a:xfrm>
          <a:prstGeom prst="rect">
            <a:avLst/>
          </a:prstGeom>
          <a:noFill/>
          <a:ln>
            <a:noFill/>
          </a:ln>
        </p:spPr>
      </p:pic>
    </p:spTree>
    <p:extLst>
      <p:ext uri="{BB962C8B-B14F-4D97-AF65-F5344CB8AC3E}">
        <p14:creationId xmlns:p14="http://schemas.microsoft.com/office/powerpoint/2010/main" val="68066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0514148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2_Transition Slide with Title">
  <p:cSld name="2_Transition Slide with Title">
    <p:bg>
      <p:bgPr>
        <a:solidFill>
          <a:schemeClr val="lt1"/>
        </a:solidFill>
        <a:effectLst/>
      </p:bgPr>
    </p:bg>
    <p:spTree>
      <p:nvGrpSpPr>
        <p:cNvPr id="1" name="Shape 30"/>
        <p:cNvGrpSpPr/>
        <p:nvPr/>
      </p:nvGrpSpPr>
      <p:grpSpPr>
        <a:xfrm>
          <a:off x="0" y="0"/>
          <a:ext cx="0" cy="0"/>
          <a:chOff x="0" y="0"/>
          <a:chExt cx="0" cy="0"/>
        </a:xfrm>
      </p:grpSpPr>
      <p:pic>
        <p:nvPicPr>
          <p:cNvPr id="31" name="Google Shape;31;p21"/>
          <p:cNvPicPr preferRelativeResize="0"/>
          <p:nvPr/>
        </p:nvPicPr>
        <p:blipFill rotWithShape="1">
          <a:blip r:embed="rId2">
            <a:alphaModFix/>
          </a:blip>
          <a:srcRect/>
          <a:stretch/>
        </p:blipFill>
        <p:spPr>
          <a:xfrm>
            <a:off x="-5520" y="1093154"/>
            <a:ext cx="9149522" cy="4340994"/>
          </a:xfrm>
          <a:prstGeom prst="rect">
            <a:avLst/>
          </a:prstGeom>
          <a:noFill/>
          <a:ln>
            <a:noFill/>
          </a:ln>
        </p:spPr>
      </p:pic>
      <p:sp>
        <p:nvSpPr>
          <p:cNvPr id="32" name="Google Shape;32;p21"/>
          <p:cNvSpPr txBox="1">
            <a:spLocks noGrp="1"/>
          </p:cNvSpPr>
          <p:nvPr>
            <p:ph type="title"/>
          </p:nvPr>
        </p:nvSpPr>
        <p:spPr>
          <a:xfrm>
            <a:off x="628650" y="2633198"/>
            <a:ext cx="7886700" cy="12609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200"/>
              <a:buFont typeface="Arial"/>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3" name="Google Shape;33;p21"/>
          <p:cNvPicPr preferRelativeResize="0"/>
          <p:nvPr/>
        </p:nvPicPr>
        <p:blipFill rotWithShape="1">
          <a:blip r:embed="rId3">
            <a:alphaModFix/>
          </a:blip>
          <a:srcRect/>
          <a:stretch/>
        </p:blipFill>
        <p:spPr>
          <a:xfrm>
            <a:off x="4324701" y="5868797"/>
            <a:ext cx="494598" cy="638417"/>
          </a:xfrm>
          <a:prstGeom prst="rect">
            <a:avLst/>
          </a:prstGeom>
          <a:noFill/>
          <a:ln>
            <a:noFill/>
          </a:ln>
        </p:spPr>
      </p:pic>
    </p:spTree>
    <p:extLst>
      <p:ext uri="{BB962C8B-B14F-4D97-AF65-F5344CB8AC3E}">
        <p14:creationId xmlns:p14="http://schemas.microsoft.com/office/powerpoint/2010/main" val="190374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658943" y="641170"/>
            <a:ext cx="7489575"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A383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658943" y="2101670"/>
            <a:ext cx="7489575" cy="38628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rgbClr val="3A3838"/>
              </a:buClr>
              <a:buSzPts val="1800"/>
              <a:buChar char="•"/>
              <a:defRPr/>
            </a:lvl1pPr>
            <a:lvl2pPr marL="685800" lvl="1" indent="-257175" algn="l">
              <a:lnSpc>
                <a:spcPct val="90000"/>
              </a:lnSpc>
              <a:spcBef>
                <a:spcPts val="375"/>
              </a:spcBef>
              <a:spcAft>
                <a:spcPts val="0"/>
              </a:spcAft>
              <a:buClr>
                <a:srgbClr val="3A3838"/>
              </a:buClr>
              <a:buSzPts val="1800"/>
              <a:buChar char="•"/>
              <a:defRPr/>
            </a:lvl2pPr>
            <a:lvl3pPr marL="1028700" lvl="2" indent="-257175" algn="l">
              <a:lnSpc>
                <a:spcPct val="90000"/>
              </a:lnSpc>
              <a:spcBef>
                <a:spcPts val="375"/>
              </a:spcBef>
              <a:spcAft>
                <a:spcPts val="0"/>
              </a:spcAft>
              <a:buClr>
                <a:srgbClr val="3A3838"/>
              </a:buClr>
              <a:buSzPts val="1800"/>
              <a:buChar char="•"/>
              <a:defRPr/>
            </a:lvl3pPr>
            <a:lvl4pPr marL="1371600" lvl="3" indent="-257175" algn="l">
              <a:lnSpc>
                <a:spcPct val="90000"/>
              </a:lnSpc>
              <a:spcBef>
                <a:spcPts val="375"/>
              </a:spcBef>
              <a:spcAft>
                <a:spcPts val="0"/>
              </a:spcAft>
              <a:buClr>
                <a:srgbClr val="3A3838"/>
              </a:buClr>
              <a:buSzPts val="1800"/>
              <a:buChar char="•"/>
              <a:defRPr/>
            </a:lvl4pPr>
            <a:lvl5pPr marL="1714500" lvl="4" indent="-257175" algn="l">
              <a:lnSpc>
                <a:spcPct val="90000"/>
              </a:lnSpc>
              <a:spcBef>
                <a:spcPts val="375"/>
              </a:spcBef>
              <a:spcAft>
                <a:spcPts val="0"/>
              </a:spcAft>
              <a:buClr>
                <a:srgbClr val="3A3838"/>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8362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itle Slide Proposal_Sky">
  <p:cSld name="Title Slide Proposal_Sky">
    <p:bg>
      <p:bgPr>
        <a:solidFill>
          <a:schemeClr val="lt1"/>
        </a:solidFill>
        <a:effectLst/>
      </p:bgPr>
    </p:bg>
    <p:spTree>
      <p:nvGrpSpPr>
        <p:cNvPr id="1" name="Shape 41"/>
        <p:cNvGrpSpPr/>
        <p:nvPr/>
      </p:nvGrpSpPr>
      <p:grpSpPr>
        <a:xfrm>
          <a:off x="0" y="0"/>
          <a:ext cx="0" cy="0"/>
          <a:chOff x="0" y="0"/>
          <a:chExt cx="0" cy="0"/>
        </a:xfrm>
      </p:grpSpPr>
      <p:pic>
        <p:nvPicPr>
          <p:cNvPr id="42" name="Google Shape;42;gcb7f61d1ad_0_455" descr="People in crowds"/>
          <p:cNvPicPr preferRelativeResize="0"/>
          <p:nvPr/>
        </p:nvPicPr>
        <p:blipFill rotWithShape="1">
          <a:blip r:embed="rId2">
            <a:alphaModFix/>
          </a:blip>
          <a:srcRect t="7042" b="8403"/>
          <a:stretch/>
        </p:blipFill>
        <p:spPr>
          <a:xfrm>
            <a:off x="-22860" y="-111761"/>
            <a:ext cx="9273539" cy="6969761"/>
          </a:xfrm>
          <a:prstGeom prst="rect">
            <a:avLst/>
          </a:prstGeom>
          <a:noFill/>
          <a:ln>
            <a:noFill/>
          </a:ln>
        </p:spPr>
      </p:pic>
      <p:sp>
        <p:nvSpPr>
          <p:cNvPr id="43" name="Google Shape;43;gcb7f61d1ad_0_455"/>
          <p:cNvSpPr/>
          <p:nvPr/>
        </p:nvSpPr>
        <p:spPr>
          <a:xfrm>
            <a:off x="-160020" y="-121918"/>
            <a:ext cx="9502200" cy="6969900"/>
          </a:xfrm>
          <a:prstGeom prst="rect">
            <a:avLst/>
          </a:prstGeom>
          <a:solidFill>
            <a:srgbClr val="FFFFFF">
              <a:alpha val="6000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44" name="Google Shape;44;gcb7f61d1ad_0_455"/>
          <p:cNvSpPr txBox="1">
            <a:spLocks noGrp="1"/>
          </p:cNvSpPr>
          <p:nvPr>
            <p:ph type="body" idx="1"/>
          </p:nvPr>
        </p:nvSpPr>
        <p:spPr>
          <a:xfrm>
            <a:off x="1625346" y="3654134"/>
            <a:ext cx="3408750" cy="207749"/>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800"/>
              <a:buNone/>
              <a:defRPr sz="1350">
                <a:solidFill>
                  <a:schemeClr val="accent1"/>
                </a:solidFill>
              </a:defRPr>
            </a:lvl1pPr>
            <a:lvl2pPr marL="685800" lvl="1" indent="-171450" algn="l">
              <a:lnSpc>
                <a:spcPct val="100000"/>
              </a:lnSpc>
              <a:spcBef>
                <a:spcPts val="0"/>
              </a:spcBef>
              <a:spcAft>
                <a:spcPts val="0"/>
              </a:spcAft>
              <a:buClr>
                <a:schemeClr val="dk1"/>
              </a:buClr>
              <a:buSzPts val="1400"/>
              <a:buNone/>
              <a:defRPr/>
            </a:lvl2pPr>
            <a:lvl3pPr marL="1028700" lvl="2" indent="-171450" algn="l">
              <a:lnSpc>
                <a:spcPct val="100000"/>
              </a:lnSpc>
              <a:spcBef>
                <a:spcPts val="900"/>
              </a:spcBef>
              <a:spcAft>
                <a:spcPts val="0"/>
              </a:spcAft>
              <a:buClr>
                <a:schemeClr val="dk1"/>
              </a:buClr>
              <a:buSzPts val="1400"/>
              <a:buNone/>
              <a:defRPr/>
            </a:lvl3pPr>
            <a:lvl4pPr marL="1371600" lvl="3" indent="-171450" algn="l">
              <a:lnSpc>
                <a:spcPct val="100000"/>
              </a:lnSpc>
              <a:spcBef>
                <a:spcPts val="900"/>
              </a:spcBef>
              <a:spcAft>
                <a:spcPts val="0"/>
              </a:spcAft>
              <a:buClr>
                <a:schemeClr val="dk1"/>
              </a:buClr>
              <a:buSzPts val="1400"/>
              <a:buNone/>
              <a:defRPr/>
            </a:lvl4pPr>
            <a:lvl5pPr marL="1714500" lvl="4" indent="-171450" algn="l">
              <a:lnSpc>
                <a:spcPct val="100000"/>
              </a:lnSpc>
              <a:spcBef>
                <a:spcPts val="900"/>
              </a:spcBef>
              <a:spcAft>
                <a:spcPts val="0"/>
              </a:spcAft>
              <a:buClr>
                <a:schemeClr val="dk1"/>
              </a:buClr>
              <a:buSzPts val="1400"/>
              <a:buNone/>
              <a:defRPr/>
            </a:lvl5pPr>
            <a:lvl6pPr marL="2057400" lvl="5" indent="-257175" algn="l">
              <a:lnSpc>
                <a:spcPct val="90000"/>
              </a:lnSpc>
              <a:spcBef>
                <a:spcPts val="90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5" name="Google Shape;45;gcb7f61d1ad_0_455"/>
          <p:cNvSpPr txBox="1">
            <a:spLocks noGrp="1"/>
          </p:cNvSpPr>
          <p:nvPr>
            <p:ph type="ctrTitle"/>
          </p:nvPr>
        </p:nvSpPr>
        <p:spPr>
          <a:xfrm>
            <a:off x="1625346" y="1537335"/>
            <a:ext cx="3408750" cy="19944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2"/>
              </a:buClr>
              <a:buSzPts val="3600"/>
              <a:buFont typeface="Arial Black"/>
              <a:buNone/>
              <a:defRPr sz="2700"/>
            </a:lvl1pPr>
            <a:lvl2pPr lvl="1" algn="l">
              <a:lnSpc>
                <a:spcPct val="100000"/>
              </a:lnSpc>
              <a:spcBef>
                <a:spcPts val="9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gcb7f61d1ad_0_455"/>
          <p:cNvSpPr/>
          <p:nvPr/>
        </p:nvSpPr>
        <p:spPr>
          <a:xfrm>
            <a:off x="5294117" y="1343025"/>
            <a:ext cx="120375" cy="3291900"/>
          </a:xfrm>
          <a:prstGeom prst="rect">
            <a:avLst/>
          </a:prstGeom>
          <a:solidFill>
            <a:srgbClr val="009AD7"/>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350" b="0" i="0" u="none" strike="noStrike" cap="none">
              <a:solidFill>
                <a:schemeClr val="lt1"/>
              </a:solidFill>
              <a:latin typeface="Arial"/>
              <a:ea typeface="Arial"/>
              <a:cs typeface="Arial"/>
              <a:sym typeface="Arial"/>
            </a:endParaRPr>
          </a:p>
        </p:txBody>
      </p:sp>
      <p:sp>
        <p:nvSpPr>
          <p:cNvPr id="47" name="Google Shape;47;gcb7f61d1ad_0_455"/>
          <p:cNvSpPr/>
          <p:nvPr/>
        </p:nvSpPr>
        <p:spPr>
          <a:xfrm>
            <a:off x="1191348" y="1343025"/>
            <a:ext cx="120375" cy="3291900"/>
          </a:xfrm>
          <a:prstGeom prst="rect">
            <a:avLst/>
          </a:prstGeom>
          <a:solidFill>
            <a:srgbClr val="009AD7"/>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350" b="0" i="0" u="none" strike="noStrike" cap="none">
              <a:solidFill>
                <a:schemeClr val="lt1"/>
              </a:solidFill>
              <a:latin typeface="Arial"/>
              <a:ea typeface="Arial"/>
              <a:cs typeface="Arial"/>
              <a:sym typeface="Arial"/>
            </a:endParaRPr>
          </a:p>
        </p:txBody>
      </p:sp>
      <p:pic>
        <p:nvPicPr>
          <p:cNvPr id="48" name="Google Shape;48;gcb7f61d1ad_0_455"/>
          <p:cNvPicPr preferRelativeResize="0"/>
          <p:nvPr/>
        </p:nvPicPr>
        <p:blipFill rotWithShape="1">
          <a:blip r:embed="rId3">
            <a:alphaModFix/>
          </a:blip>
          <a:srcRect/>
          <a:stretch/>
        </p:blipFill>
        <p:spPr>
          <a:xfrm>
            <a:off x="7267155" y="5975403"/>
            <a:ext cx="1537990" cy="469087"/>
          </a:xfrm>
          <a:prstGeom prst="rect">
            <a:avLst/>
          </a:prstGeom>
          <a:noFill/>
          <a:ln>
            <a:noFill/>
          </a:ln>
        </p:spPr>
      </p:pic>
      <p:sp>
        <p:nvSpPr>
          <p:cNvPr id="49" name="Google Shape;49;gcb7f61d1ad_0_455"/>
          <p:cNvSpPr txBox="1">
            <a:spLocks noGrp="1"/>
          </p:cNvSpPr>
          <p:nvPr>
            <p:ph type="body" idx="2"/>
          </p:nvPr>
        </p:nvSpPr>
        <p:spPr>
          <a:xfrm>
            <a:off x="1625355" y="4275045"/>
            <a:ext cx="3408750" cy="126958"/>
          </a:xfrm>
          <a:prstGeom prst="rect">
            <a:avLst/>
          </a:prstGeom>
          <a:noFill/>
          <a:ln>
            <a:noFill/>
          </a:ln>
        </p:spPr>
        <p:txBody>
          <a:bodyPr spcFirstLastPara="1" wrap="square" lIns="0" tIns="0" rIns="0" bIns="0" anchor="t" anchorCtr="0">
            <a:spAutoFit/>
          </a:bodyPr>
          <a:lstStyle>
            <a:lvl1pPr marL="342900" marR="0" lvl="0" indent="-171450" algn="l">
              <a:lnSpc>
                <a:spcPct val="100000"/>
              </a:lnSpc>
              <a:spcBef>
                <a:spcPts val="0"/>
              </a:spcBef>
              <a:spcAft>
                <a:spcPts val="0"/>
              </a:spcAft>
              <a:buClr>
                <a:schemeClr val="dk2"/>
              </a:buClr>
              <a:buSzPts val="1100"/>
              <a:buFont typeface="Noto Sans Symbols"/>
              <a:buNone/>
              <a:defRPr sz="825">
                <a:solidFill>
                  <a:schemeClr val="dk2"/>
                </a:solidFill>
              </a:defRPr>
            </a:lvl1pPr>
            <a:lvl2pPr marL="685800" lvl="1" indent="-257175" algn="l">
              <a:lnSpc>
                <a:spcPct val="100000"/>
              </a:lnSpc>
              <a:spcBef>
                <a:spcPts val="0"/>
              </a:spcBef>
              <a:spcAft>
                <a:spcPts val="0"/>
              </a:spcAft>
              <a:buClr>
                <a:schemeClr val="dk1"/>
              </a:buClr>
              <a:buSzPts val="1800"/>
              <a:buChar char="•"/>
              <a:defRPr/>
            </a:lvl2pPr>
            <a:lvl3pPr marL="1028700" lvl="2" indent="-257175" algn="l">
              <a:lnSpc>
                <a:spcPct val="100000"/>
              </a:lnSpc>
              <a:spcBef>
                <a:spcPts val="900"/>
              </a:spcBef>
              <a:spcAft>
                <a:spcPts val="0"/>
              </a:spcAft>
              <a:buClr>
                <a:schemeClr val="dk1"/>
              </a:buClr>
              <a:buSzPts val="1800"/>
              <a:buChar char="•"/>
              <a:defRPr/>
            </a:lvl3pPr>
            <a:lvl4pPr marL="1371600" lvl="3" indent="-257175" algn="l">
              <a:lnSpc>
                <a:spcPct val="100000"/>
              </a:lnSpc>
              <a:spcBef>
                <a:spcPts val="900"/>
              </a:spcBef>
              <a:spcAft>
                <a:spcPts val="0"/>
              </a:spcAft>
              <a:buClr>
                <a:schemeClr val="dk1"/>
              </a:buClr>
              <a:buSzPts val="1800"/>
              <a:buChar char="•"/>
              <a:defRPr/>
            </a:lvl4pPr>
            <a:lvl5pPr marL="1714500" lvl="4" indent="-238125" algn="l">
              <a:lnSpc>
                <a:spcPct val="100000"/>
              </a:lnSpc>
              <a:spcBef>
                <a:spcPts val="900"/>
              </a:spcBef>
              <a:spcAft>
                <a:spcPts val="0"/>
              </a:spcAft>
              <a:buClr>
                <a:schemeClr val="dk1"/>
              </a:buClr>
              <a:buSzPts val="1400"/>
              <a:buChar char="•"/>
              <a:defRPr/>
            </a:lvl5pPr>
            <a:lvl6pPr marL="2057400" lvl="5" indent="-257175" algn="l">
              <a:lnSpc>
                <a:spcPct val="90000"/>
              </a:lnSpc>
              <a:spcBef>
                <a:spcPts val="90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0" name="Google Shape;50;gcb7f61d1ad_0_455"/>
          <p:cNvSpPr txBox="1"/>
          <p:nvPr/>
        </p:nvSpPr>
        <p:spPr>
          <a:xfrm>
            <a:off x="345193" y="6134024"/>
            <a:ext cx="5247450" cy="24237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525" b="0" i="0" u="none" strike="noStrike" cap="none">
                <a:solidFill>
                  <a:schemeClr val="dk1"/>
                </a:solidFill>
                <a:latin typeface="Arial"/>
                <a:ea typeface="Arial"/>
                <a:cs typeface="Arial"/>
                <a:sym typeface="Arial"/>
              </a:rPr>
              <a:t>© 2021 Gartner, Inc. and/or its affiliates. All rights reserved. Gartner is a registered trademark of Gartner, Inc. or its affiliates. This presentation, including all supporting materials, is proprietary to Gartner, Inc. and/or its affiliates and is for the sole internal use of the intended recipients. Because this presentation may contain information that is confidential, proprietary or otherwise legally protected, it may not be further copied, distributed or publicly displayed without the express written permission of Gartner, Inc. or its affiliates.</a:t>
            </a:r>
            <a:endParaRPr sz="525"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114638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gb871afb49d_0_339"/>
          <p:cNvSpPr txBox="1">
            <a:spLocks noGrp="1"/>
          </p:cNvSpPr>
          <p:nvPr>
            <p:ph type="title"/>
          </p:nvPr>
        </p:nvSpPr>
        <p:spPr>
          <a:xfrm>
            <a:off x="628650" y="365125"/>
            <a:ext cx="7886700" cy="417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b871afb49d_0_339"/>
          <p:cNvSpPr txBox="1">
            <a:spLocks noGrp="1"/>
          </p:cNvSpPr>
          <p:nvPr>
            <p:ph type="sldNum" idx="12"/>
          </p:nvPr>
        </p:nvSpPr>
        <p:spPr>
          <a:xfrm>
            <a:off x="244437" y="6409465"/>
            <a:ext cx="3843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67411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column" type="twoObj">
  <p:cSld name="Two column">
    <p:spTree>
      <p:nvGrpSpPr>
        <p:cNvPr id="1" name="Shape 54"/>
        <p:cNvGrpSpPr/>
        <p:nvPr/>
      </p:nvGrpSpPr>
      <p:grpSpPr>
        <a:xfrm>
          <a:off x="0" y="0"/>
          <a:ext cx="0" cy="0"/>
          <a:chOff x="0" y="0"/>
          <a:chExt cx="0" cy="0"/>
        </a:xfrm>
      </p:grpSpPr>
      <p:sp>
        <p:nvSpPr>
          <p:cNvPr id="55" name="Google Shape;55;gcb7f61d1ad_0_465"/>
          <p:cNvSpPr txBox="1">
            <a:spLocks noGrp="1"/>
          </p:cNvSpPr>
          <p:nvPr>
            <p:ph type="title"/>
          </p:nvPr>
        </p:nvSpPr>
        <p:spPr>
          <a:xfrm>
            <a:off x="342900" y="366713"/>
            <a:ext cx="8457075" cy="443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9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gcb7f61d1ad_0_465"/>
          <p:cNvSpPr txBox="1">
            <a:spLocks noGrp="1"/>
          </p:cNvSpPr>
          <p:nvPr>
            <p:ph type="body" idx="1"/>
          </p:nvPr>
        </p:nvSpPr>
        <p:spPr>
          <a:xfrm>
            <a:off x="342901" y="1343026"/>
            <a:ext cx="4124250" cy="464490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0"/>
              </a:spcBef>
              <a:spcAft>
                <a:spcPts val="0"/>
              </a:spcAft>
              <a:buSzPts val="1400"/>
              <a:buChar char="•"/>
              <a:defRPr sz="1050">
                <a:solidFill>
                  <a:schemeClr val="dk1"/>
                </a:solidFill>
                <a:latin typeface="Arial"/>
                <a:ea typeface="Arial"/>
                <a:cs typeface="Arial"/>
                <a:sym typeface="Arial"/>
              </a:defRPr>
            </a:lvl1pPr>
            <a:lvl2pPr marL="685800" lvl="1" indent="-238125" algn="l">
              <a:lnSpc>
                <a:spcPct val="100000"/>
              </a:lnSpc>
              <a:spcBef>
                <a:spcPts val="900"/>
              </a:spcBef>
              <a:spcAft>
                <a:spcPts val="0"/>
              </a:spcAft>
              <a:buClr>
                <a:schemeClr val="dk1"/>
              </a:buClr>
              <a:buSzPts val="1400"/>
              <a:buChar char="•"/>
              <a:defRPr sz="1050"/>
            </a:lvl2pPr>
            <a:lvl3pPr marL="1028700" lvl="2" indent="-238125" algn="l">
              <a:lnSpc>
                <a:spcPct val="100000"/>
              </a:lnSpc>
              <a:spcBef>
                <a:spcPts val="900"/>
              </a:spcBef>
              <a:spcAft>
                <a:spcPts val="0"/>
              </a:spcAft>
              <a:buClr>
                <a:schemeClr val="dk1"/>
              </a:buClr>
              <a:buSzPts val="1400"/>
              <a:buFont typeface="Noto Sans Symbols"/>
              <a:buChar char="▪"/>
              <a:defRPr sz="1050">
                <a:solidFill>
                  <a:schemeClr val="dk1"/>
                </a:solidFill>
                <a:latin typeface="Arial"/>
                <a:ea typeface="Arial"/>
                <a:cs typeface="Arial"/>
                <a:sym typeface="Arial"/>
              </a:defRPr>
            </a:lvl3pPr>
            <a:lvl4pPr marL="1371600" lvl="3" indent="-238125" algn="l">
              <a:lnSpc>
                <a:spcPct val="100000"/>
              </a:lnSpc>
              <a:spcBef>
                <a:spcPts val="900"/>
              </a:spcBef>
              <a:spcAft>
                <a:spcPts val="0"/>
              </a:spcAft>
              <a:buClr>
                <a:schemeClr val="dk1"/>
              </a:buClr>
              <a:buSzPts val="1400"/>
              <a:buFont typeface="Arial"/>
              <a:buChar char="–"/>
              <a:defRPr sz="1050">
                <a:solidFill>
                  <a:schemeClr val="dk1"/>
                </a:solidFill>
                <a:latin typeface="Arial"/>
                <a:ea typeface="Arial"/>
                <a:cs typeface="Arial"/>
                <a:sym typeface="Arial"/>
              </a:defRPr>
            </a:lvl4pPr>
            <a:lvl5pPr marL="1714500" lvl="4" indent="-238125" algn="l">
              <a:lnSpc>
                <a:spcPct val="100000"/>
              </a:lnSpc>
              <a:spcBef>
                <a:spcPts val="900"/>
              </a:spcBef>
              <a:spcAft>
                <a:spcPts val="0"/>
              </a:spcAft>
              <a:buClr>
                <a:schemeClr val="dk1"/>
              </a:buClr>
              <a:buSzPts val="1400"/>
              <a:buFont typeface="Noto Sans Symbols"/>
              <a:buChar char="▪"/>
              <a:defRPr sz="1050">
                <a:solidFill>
                  <a:schemeClr val="dk1"/>
                </a:solidFill>
                <a:latin typeface="Arial"/>
                <a:ea typeface="Arial"/>
                <a:cs typeface="Arial"/>
                <a:sym typeface="Arial"/>
              </a:defRPr>
            </a:lvl5pPr>
            <a:lvl6pPr marL="2057400" lvl="5" indent="-257175" algn="l">
              <a:lnSpc>
                <a:spcPct val="90000"/>
              </a:lnSpc>
              <a:spcBef>
                <a:spcPts val="90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7" name="Google Shape;57;gcb7f61d1ad_0_465"/>
          <p:cNvSpPr txBox="1">
            <a:spLocks noGrp="1"/>
          </p:cNvSpPr>
          <p:nvPr>
            <p:ph type="body" idx="2"/>
          </p:nvPr>
        </p:nvSpPr>
        <p:spPr>
          <a:xfrm>
            <a:off x="4675585" y="1343026"/>
            <a:ext cx="4124250" cy="464490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0"/>
              </a:spcBef>
              <a:spcAft>
                <a:spcPts val="0"/>
              </a:spcAft>
              <a:buSzPts val="1400"/>
              <a:buChar char="•"/>
              <a:defRPr sz="1050">
                <a:solidFill>
                  <a:schemeClr val="dk1"/>
                </a:solidFill>
                <a:latin typeface="Arial"/>
                <a:ea typeface="Arial"/>
                <a:cs typeface="Arial"/>
                <a:sym typeface="Arial"/>
              </a:defRPr>
            </a:lvl1pPr>
            <a:lvl2pPr marL="685800" lvl="1" indent="-238125" algn="l">
              <a:lnSpc>
                <a:spcPct val="100000"/>
              </a:lnSpc>
              <a:spcBef>
                <a:spcPts val="900"/>
              </a:spcBef>
              <a:spcAft>
                <a:spcPts val="0"/>
              </a:spcAft>
              <a:buClr>
                <a:schemeClr val="dk1"/>
              </a:buClr>
              <a:buSzPts val="1400"/>
              <a:buFont typeface="Arial"/>
              <a:buChar char="–"/>
              <a:defRPr sz="1050"/>
            </a:lvl2pPr>
            <a:lvl3pPr marL="1028700" lvl="2" indent="-238125" algn="l">
              <a:lnSpc>
                <a:spcPct val="100000"/>
              </a:lnSpc>
              <a:spcBef>
                <a:spcPts val="900"/>
              </a:spcBef>
              <a:spcAft>
                <a:spcPts val="0"/>
              </a:spcAft>
              <a:buClr>
                <a:schemeClr val="dk1"/>
              </a:buClr>
              <a:buSzPts val="1400"/>
              <a:buFont typeface="Noto Sans Symbols"/>
              <a:buChar char="▪"/>
              <a:defRPr sz="1050">
                <a:solidFill>
                  <a:schemeClr val="dk1"/>
                </a:solidFill>
                <a:latin typeface="Arial"/>
                <a:ea typeface="Arial"/>
                <a:cs typeface="Arial"/>
                <a:sym typeface="Arial"/>
              </a:defRPr>
            </a:lvl3pPr>
            <a:lvl4pPr marL="1371600" lvl="3" indent="-238125" algn="l">
              <a:lnSpc>
                <a:spcPct val="100000"/>
              </a:lnSpc>
              <a:spcBef>
                <a:spcPts val="900"/>
              </a:spcBef>
              <a:spcAft>
                <a:spcPts val="0"/>
              </a:spcAft>
              <a:buClr>
                <a:schemeClr val="dk1"/>
              </a:buClr>
              <a:buSzPts val="1400"/>
              <a:buFont typeface="Arial"/>
              <a:buChar char="–"/>
              <a:defRPr sz="1050">
                <a:solidFill>
                  <a:schemeClr val="dk1"/>
                </a:solidFill>
                <a:latin typeface="Arial"/>
                <a:ea typeface="Arial"/>
                <a:cs typeface="Arial"/>
                <a:sym typeface="Arial"/>
              </a:defRPr>
            </a:lvl4pPr>
            <a:lvl5pPr marL="1714500" lvl="4" indent="-238125" algn="l">
              <a:lnSpc>
                <a:spcPct val="100000"/>
              </a:lnSpc>
              <a:spcBef>
                <a:spcPts val="900"/>
              </a:spcBef>
              <a:spcAft>
                <a:spcPts val="0"/>
              </a:spcAft>
              <a:buClr>
                <a:schemeClr val="dk1"/>
              </a:buClr>
              <a:buSzPts val="1400"/>
              <a:buFont typeface="Noto Sans Symbols"/>
              <a:buChar char="▪"/>
              <a:defRPr sz="1050">
                <a:solidFill>
                  <a:schemeClr val="dk1"/>
                </a:solidFill>
                <a:latin typeface="Arial"/>
                <a:ea typeface="Arial"/>
                <a:cs typeface="Arial"/>
                <a:sym typeface="Arial"/>
              </a:defRPr>
            </a:lvl5pPr>
            <a:lvl6pPr marL="2057400" lvl="5" indent="-257175" algn="l">
              <a:lnSpc>
                <a:spcPct val="90000"/>
              </a:lnSpc>
              <a:spcBef>
                <a:spcPts val="90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616744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58"/>
        <p:cNvGrpSpPr/>
        <p:nvPr/>
      </p:nvGrpSpPr>
      <p:grpSpPr>
        <a:xfrm>
          <a:off x="0" y="0"/>
          <a:ext cx="0" cy="0"/>
          <a:chOff x="0" y="0"/>
          <a:chExt cx="0" cy="0"/>
        </a:xfrm>
      </p:grpSpPr>
      <p:sp>
        <p:nvSpPr>
          <p:cNvPr id="59" name="Google Shape;59;gcb7f61d1ad_0_469"/>
          <p:cNvSpPr txBox="1">
            <a:spLocks noGrp="1"/>
          </p:cNvSpPr>
          <p:nvPr>
            <p:ph type="title"/>
          </p:nvPr>
        </p:nvSpPr>
        <p:spPr>
          <a:xfrm>
            <a:off x="342900" y="366713"/>
            <a:ext cx="8457075" cy="443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9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cb7f61d1ad_0_469"/>
          <p:cNvSpPr txBox="1">
            <a:spLocks noGrp="1"/>
          </p:cNvSpPr>
          <p:nvPr>
            <p:ph type="body" idx="1"/>
          </p:nvPr>
        </p:nvSpPr>
        <p:spPr>
          <a:xfrm>
            <a:off x="342900" y="1343025"/>
            <a:ext cx="8457075" cy="4644900"/>
          </a:xfrm>
          <a:prstGeom prst="rect">
            <a:avLst/>
          </a:prstGeom>
          <a:noFill/>
          <a:ln>
            <a:noFill/>
          </a:ln>
        </p:spPr>
        <p:txBody>
          <a:bodyPr spcFirstLastPara="1" wrap="square" lIns="0" tIns="0" rIns="0" bIns="0" anchor="t" anchorCtr="0">
            <a:noAutofit/>
          </a:bodyPr>
          <a:lstStyle>
            <a:lvl1pPr marL="342900" marR="0" lvl="0" indent="-238125" algn="l">
              <a:lnSpc>
                <a:spcPct val="100000"/>
              </a:lnSpc>
              <a:spcBef>
                <a:spcPts val="0"/>
              </a:spcBef>
              <a:spcAft>
                <a:spcPts val="0"/>
              </a:spcAft>
              <a:buClr>
                <a:schemeClr val="dk2"/>
              </a:buClr>
              <a:buSzPts val="1400"/>
              <a:buFont typeface="Noto Sans Symbols"/>
              <a:buChar char="▪"/>
              <a:defRPr sz="1050">
                <a:solidFill>
                  <a:schemeClr val="dk1"/>
                </a:solidFill>
                <a:latin typeface="Arial"/>
                <a:ea typeface="Arial"/>
                <a:cs typeface="Arial"/>
                <a:sym typeface="Arial"/>
              </a:defRPr>
            </a:lvl1pPr>
            <a:lvl2pPr marL="685800" lvl="1" indent="-238125" algn="l">
              <a:lnSpc>
                <a:spcPct val="100000"/>
              </a:lnSpc>
              <a:spcBef>
                <a:spcPts val="900"/>
              </a:spcBef>
              <a:spcAft>
                <a:spcPts val="0"/>
              </a:spcAft>
              <a:buClr>
                <a:schemeClr val="dk1"/>
              </a:buClr>
              <a:buSzPts val="1400"/>
              <a:buChar char="•"/>
              <a:defRPr sz="1050">
                <a:solidFill>
                  <a:schemeClr val="dk1"/>
                </a:solidFill>
                <a:latin typeface="Arial"/>
                <a:ea typeface="Arial"/>
                <a:cs typeface="Arial"/>
                <a:sym typeface="Arial"/>
              </a:defRPr>
            </a:lvl2pPr>
            <a:lvl3pPr marL="1028700" lvl="2" indent="-238125" algn="l">
              <a:lnSpc>
                <a:spcPct val="100000"/>
              </a:lnSpc>
              <a:spcBef>
                <a:spcPts val="900"/>
              </a:spcBef>
              <a:spcAft>
                <a:spcPts val="0"/>
              </a:spcAft>
              <a:buClr>
                <a:schemeClr val="dk1"/>
              </a:buClr>
              <a:buSzPts val="1400"/>
              <a:buFont typeface="Noto Sans Symbols"/>
              <a:buChar char="▪"/>
              <a:defRPr sz="1050">
                <a:solidFill>
                  <a:schemeClr val="dk1"/>
                </a:solidFill>
                <a:latin typeface="Arial"/>
                <a:ea typeface="Arial"/>
                <a:cs typeface="Arial"/>
                <a:sym typeface="Arial"/>
              </a:defRPr>
            </a:lvl3pPr>
            <a:lvl4pPr marL="1371600" lvl="3" indent="-238125" algn="l">
              <a:lnSpc>
                <a:spcPct val="100000"/>
              </a:lnSpc>
              <a:spcBef>
                <a:spcPts val="900"/>
              </a:spcBef>
              <a:spcAft>
                <a:spcPts val="0"/>
              </a:spcAft>
              <a:buClr>
                <a:schemeClr val="dk1"/>
              </a:buClr>
              <a:buSzPts val="1400"/>
              <a:buFont typeface="Arial"/>
              <a:buChar char="–"/>
              <a:defRPr sz="1050">
                <a:solidFill>
                  <a:schemeClr val="dk1"/>
                </a:solidFill>
                <a:latin typeface="Arial"/>
                <a:ea typeface="Arial"/>
                <a:cs typeface="Arial"/>
                <a:sym typeface="Arial"/>
              </a:defRPr>
            </a:lvl4pPr>
            <a:lvl5pPr marL="1714500" lvl="4" indent="-238125" algn="l">
              <a:lnSpc>
                <a:spcPct val="100000"/>
              </a:lnSpc>
              <a:spcBef>
                <a:spcPts val="900"/>
              </a:spcBef>
              <a:spcAft>
                <a:spcPts val="0"/>
              </a:spcAft>
              <a:buClr>
                <a:schemeClr val="dk1"/>
              </a:buClr>
              <a:buSzPts val="1400"/>
              <a:buFont typeface="Noto Sans Symbols"/>
              <a:buChar char="▪"/>
              <a:defRPr sz="1050">
                <a:solidFill>
                  <a:schemeClr val="dk1"/>
                </a:solidFill>
                <a:latin typeface="Arial"/>
                <a:ea typeface="Arial"/>
                <a:cs typeface="Arial"/>
                <a:sym typeface="Arial"/>
              </a:defRPr>
            </a:lvl5pPr>
            <a:lvl6pPr marL="2057400" lvl="5" indent="-257175" algn="l">
              <a:lnSpc>
                <a:spcPct val="90000"/>
              </a:lnSpc>
              <a:spcBef>
                <a:spcPts val="90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07494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4382891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2"/>
        <p:cNvGrpSpPr/>
        <p:nvPr/>
      </p:nvGrpSpPr>
      <p:grpSpPr>
        <a:xfrm>
          <a:off x="0" y="0"/>
          <a:ext cx="0" cy="0"/>
          <a:chOff x="0" y="0"/>
          <a:chExt cx="0" cy="0"/>
        </a:xfrm>
      </p:grpSpPr>
      <p:sp>
        <p:nvSpPr>
          <p:cNvPr id="63" name="Google Shape;63;gb871afb49d_0_330"/>
          <p:cNvSpPr txBox="1">
            <a:spLocks noGrp="1"/>
          </p:cNvSpPr>
          <p:nvPr>
            <p:ph type="title"/>
          </p:nvPr>
        </p:nvSpPr>
        <p:spPr>
          <a:xfrm>
            <a:off x="628650" y="365125"/>
            <a:ext cx="7886700" cy="4170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262626"/>
              </a:buClr>
              <a:buSzPts val="2800"/>
              <a:buFont typeface="Roboto Black"/>
              <a:buNone/>
              <a:defRPr sz="21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gb871afb49d_0_330"/>
          <p:cNvSpPr txBox="1">
            <a:spLocks noGrp="1"/>
          </p:cNvSpPr>
          <p:nvPr>
            <p:ph type="body" idx="1"/>
          </p:nvPr>
        </p:nvSpPr>
        <p:spPr>
          <a:xfrm>
            <a:off x="628650" y="1266942"/>
            <a:ext cx="7886700" cy="4902600"/>
          </a:xfrm>
          <a:prstGeom prst="rect">
            <a:avLst/>
          </a:prstGeom>
          <a:noFill/>
          <a:ln>
            <a:noFill/>
          </a:ln>
        </p:spPr>
        <p:txBody>
          <a:bodyPr spcFirstLastPara="1" wrap="square" lIns="91425" tIns="45700" rIns="91425" bIns="45700" anchor="t" anchorCtr="0">
            <a:normAutofit/>
          </a:bodyPr>
          <a:lstStyle>
            <a:lvl1pPr marL="342900" lvl="0" indent="-266700" algn="l">
              <a:lnSpc>
                <a:spcPct val="90000"/>
              </a:lnSpc>
              <a:spcBef>
                <a:spcPts val="750"/>
              </a:spcBef>
              <a:spcAft>
                <a:spcPts val="0"/>
              </a:spcAft>
              <a:buClr>
                <a:srgbClr val="262626"/>
              </a:buClr>
              <a:buSzPts val="2000"/>
              <a:buChar char="•"/>
              <a:defRPr sz="1500">
                <a:solidFill>
                  <a:srgbClr val="262626"/>
                </a:solidFill>
              </a:defRPr>
            </a:lvl1pPr>
            <a:lvl2pPr marL="685800" lvl="1" indent="-266700" algn="l">
              <a:lnSpc>
                <a:spcPct val="90000"/>
              </a:lnSpc>
              <a:spcBef>
                <a:spcPts val="375"/>
              </a:spcBef>
              <a:spcAft>
                <a:spcPts val="0"/>
              </a:spcAft>
              <a:buClr>
                <a:srgbClr val="262626"/>
              </a:buClr>
              <a:buSzPts val="2000"/>
              <a:buChar char="•"/>
              <a:defRPr sz="1500">
                <a:solidFill>
                  <a:srgbClr val="262626"/>
                </a:solidFill>
              </a:defRPr>
            </a:lvl2pPr>
            <a:lvl3pPr marL="1028700" lvl="2" indent="-257175" algn="l">
              <a:lnSpc>
                <a:spcPct val="90000"/>
              </a:lnSpc>
              <a:spcBef>
                <a:spcPts val="375"/>
              </a:spcBef>
              <a:spcAft>
                <a:spcPts val="0"/>
              </a:spcAft>
              <a:buClr>
                <a:srgbClr val="262626"/>
              </a:buClr>
              <a:buSzPts val="1800"/>
              <a:buChar char="•"/>
              <a:defRPr sz="1350">
                <a:solidFill>
                  <a:srgbClr val="262626"/>
                </a:solidFill>
              </a:defRPr>
            </a:lvl3pPr>
            <a:lvl4pPr marL="1371600" lvl="3" indent="-247650" algn="l">
              <a:lnSpc>
                <a:spcPct val="90000"/>
              </a:lnSpc>
              <a:spcBef>
                <a:spcPts val="375"/>
              </a:spcBef>
              <a:spcAft>
                <a:spcPts val="0"/>
              </a:spcAft>
              <a:buClr>
                <a:srgbClr val="262626"/>
              </a:buClr>
              <a:buSzPts val="1600"/>
              <a:buChar char="•"/>
              <a:defRPr sz="1200">
                <a:solidFill>
                  <a:srgbClr val="262626"/>
                </a:solidFill>
              </a:defRPr>
            </a:lvl4pPr>
            <a:lvl5pPr marL="1714500" lvl="4" indent="-247650" algn="l">
              <a:lnSpc>
                <a:spcPct val="90000"/>
              </a:lnSpc>
              <a:spcBef>
                <a:spcPts val="375"/>
              </a:spcBef>
              <a:spcAft>
                <a:spcPts val="0"/>
              </a:spcAft>
              <a:buClr>
                <a:srgbClr val="262626"/>
              </a:buClr>
              <a:buSzPts val="1600"/>
              <a:buChar char="•"/>
              <a:defRPr sz="1200">
                <a:solidFill>
                  <a:srgbClr val="262626"/>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5" name="Google Shape;65;gb871afb49d_0_330"/>
          <p:cNvSpPr txBox="1">
            <a:spLocks noGrp="1"/>
          </p:cNvSpPr>
          <p:nvPr>
            <p:ph type="sldNum" idx="12"/>
          </p:nvPr>
        </p:nvSpPr>
        <p:spPr>
          <a:xfrm>
            <a:off x="244437" y="6409465"/>
            <a:ext cx="3843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18418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6"/>
        <p:cNvGrpSpPr/>
        <p:nvPr/>
      </p:nvGrpSpPr>
      <p:grpSpPr>
        <a:xfrm>
          <a:off x="0" y="0"/>
          <a:ext cx="0" cy="0"/>
          <a:chOff x="0" y="0"/>
          <a:chExt cx="0" cy="0"/>
        </a:xfrm>
      </p:grpSpPr>
      <p:sp>
        <p:nvSpPr>
          <p:cNvPr id="67" name="Google Shape;67;gb871afb49d_0_334"/>
          <p:cNvSpPr txBox="1">
            <a:spLocks noGrp="1"/>
          </p:cNvSpPr>
          <p:nvPr>
            <p:ph type="title"/>
          </p:nvPr>
        </p:nvSpPr>
        <p:spPr>
          <a:xfrm>
            <a:off x="629841" y="1257300"/>
            <a:ext cx="2949075" cy="800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262626"/>
              </a:buClr>
              <a:buSzPts val="2800"/>
              <a:buFont typeface="Roboto Black"/>
              <a:buNone/>
              <a:defRPr sz="2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gb871afb49d_0_334"/>
          <p:cNvSpPr>
            <a:spLocks noGrp="1"/>
          </p:cNvSpPr>
          <p:nvPr>
            <p:ph type="pic" idx="2"/>
          </p:nvPr>
        </p:nvSpPr>
        <p:spPr>
          <a:xfrm>
            <a:off x="3887391" y="1257300"/>
            <a:ext cx="4629150" cy="4603800"/>
          </a:xfrm>
          <a:prstGeom prst="rect">
            <a:avLst/>
          </a:prstGeom>
          <a:noFill/>
          <a:ln>
            <a:noFill/>
          </a:ln>
        </p:spPr>
      </p:sp>
      <p:sp>
        <p:nvSpPr>
          <p:cNvPr id="69" name="Google Shape;69;gb871afb49d_0_334"/>
          <p:cNvSpPr txBox="1">
            <a:spLocks noGrp="1"/>
          </p:cNvSpPr>
          <p:nvPr>
            <p:ph type="body" idx="1"/>
          </p:nvPr>
        </p:nvSpPr>
        <p:spPr>
          <a:xfrm>
            <a:off x="629841" y="2229852"/>
            <a:ext cx="2949075" cy="363900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262626"/>
              </a:buClr>
              <a:buSzPts val="1600"/>
              <a:buNone/>
              <a:defRPr sz="1200"/>
            </a:lvl1pPr>
            <a:lvl2pPr marL="685800" lvl="1" indent="-171450" algn="l">
              <a:lnSpc>
                <a:spcPct val="90000"/>
              </a:lnSpc>
              <a:spcBef>
                <a:spcPts val="375"/>
              </a:spcBef>
              <a:spcAft>
                <a:spcPts val="0"/>
              </a:spcAft>
              <a:buClr>
                <a:srgbClr val="262626"/>
              </a:buClr>
              <a:buSzPts val="1400"/>
              <a:buNone/>
              <a:defRPr sz="1050"/>
            </a:lvl2pPr>
            <a:lvl3pPr marL="1028700" lvl="2" indent="-171450" algn="l">
              <a:lnSpc>
                <a:spcPct val="90000"/>
              </a:lnSpc>
              <a:spcBef>
                <a:spcPts val="375"/>
              </a:spcBef>
              <a:spcAft>
                <a:spcPts val="0"/>
              </a:spcAft>
              <a:buClr>
                <a:srgbClr val="262626"/>
              </a:buClr>
              <a:buSzPts val="1200"/>
              <a:buNone/>
              <a:defRPr sz="900"/>
            </a:lvl3pPr>
            <a:lvl4pPr marL="1371600" lvl="3" indent="-171450" algn="l">
              <a:lnSpc>
                <a:spcPct val="90000"/>
              </a:lnSpc>
              <a:spcBef>
                <a:spcPts val="375"/>
              </a:spcBef>
              <a:spcAft>
                <a:spcPts val="0"/>
              </a:spcAft>
              <a:buClr>
                <a:srgbClr val="262626"/>
              </a:buClr>
              <a:buSzPts val="1000"/>
              <a:buNone/>
              <a:defRPr sz="750"/>
            </a:lvl4pPr>
            <a:lvl5pPr marL="1714500" lvl="4" indent="-171450" algn="l">
              <a:lnSpc>
                <a:spcPct val="90000"/>
              </a:lnSpc>
              <a:spcBef>
                <a:spcPts val="375"/>
              </a:spcBef>
              <a:spcAft>
                <a:spcPts val="0"/>
              </a:spcAft>
              <a:buClr>
                <a:srgbClr val="262626"/>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0" name="Google Shape;70;gb871afb49d_0_334"/>
          <p:cNvSpPr txBox="1">
            <a:spLocks noGrp="1"/>
          </p:cNvSpPr>
          <p:nvPr>
            <p:ph type="sldNum" idx="12"/>
          </p:nvPr>
        </p:nvSpPr>
        <p:spPr>
          <a:xfrm>
            <a:off x="244437" y="6409465"/>
            <a:ext cx="3843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344792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p:cSld name="1_Blank">
    <p:bg>
      <p:bgPr>
        <a:blipFill>
          <a:blip r:embed="rId2">
            <a:alphaModFix/>
          </a:blip>
          <a:stretch>
            <a:fillRect/>
          </a:stretch>
        </a:blipFill>
        <a:effectLst/>
      </p:bgPr>
    </p:bg>
    <p:spTree>
      <p:nvGrpSpPr>
        <p:cNvPr id="1" name="Shape 71"/>
        <p:cNvGrpSpPr/>
        <p:nvPr/>
      </p:nvGrpSpPr>
      <p:grpSpPr>
        <a:xfrm>
          <a:off x="0" y="0"/>
          <a:ext cx="0" cy="0"/>
          <a:chOff x="0" y="0"/>
          <a:chExt cx="0" cy="0"/>
        </a:xfrm>
      </p:grpSpPr>
      <p:pic>
        <p:nvPicPr>
          <p:cNvPr id="72" name="Google Shape;72;gb871afb49d_0_342"/>
          <p:cNvPicPr preferRelativeResize="0"/>
          <p:nvPr/>
        </p:nvPicPr>
        <p:blipFill rotWithShape="1">
          <a:blip r:embed="rId3">
            <a:alphaModFix/>
          </a:blip>
          <a:srcRect l="11161" r="11168"/>
          <a:stretch/>
        </p:blipFill>
        <p:spPr>
          <a:xfrm flipH="1">
            <a:off x="1" y="2707"/>
            <a:ext cx="9143999" cy="6858002"/>
          </a:xfrm>
          <a:prstGeom prst="rect">
            <a:avLst/>
          </a:prstGeom>
          <a:noFill/>
          <a:ln>
            <a:noFill/>
          </a:ln>
        </p:spPr>
      </p:pic>
      <p:sp>
        <p:nvSpPr>
          <p:cNvPr id="73" name="Google Shape;73;gb871afb49d_0_342"/>
          <p:cNvSpPr txBox="1">
            <a:spLocks noGrp="1"/>
          </p:cNvSpPr>
          <p:nvPr>
            <p:ph type="sldNum" idx="12"/>
          </p:nvPr>
        </p:nvSpPr>
        <p:spPr>
          <a:xfrm>
            <a:off x="535579" y="6409465"/>
            <a:ext cx="3843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cxnSp>
        <p:nvCxnSpPr>
          <p:cNvPr id="74" name="Google Shape;74;gb871afb49d_0_342"/>
          <p:cNvCxnSpPr/>
          <p:nvPr/>
        </p:nvCxnSpPr>
        <p:spPr>
          <a:xfrm>
            <a:off x="535580" y="936433"/>
            <a:ext cx="7955325" cy="0"/>
          </a:xfrm>
          <a:prstGeom prst="straightConnector1">
            <a:avLst/>
          </a:prstGeom>
          <a:noFill/>
          <a:ln w="28575" cap="flat" cmpd="sng">
            <a:solidFill>
              <a:srgbClr val="003366"/>
            </a:solidFill>
            <a:prstDash val="solid"/>
            <a:miter lim="800000"/>
            <a:headEnd type="none" w="sm" len="sm"/>
            <a:tailEnd type="none" w="sm" len="sm"/>
          </a:ln>
        </p:spPr>
      </p:cxnSp>
      <p:cxnSp>
        <p:nvCxnSpPr>
          <p:cNvPr id="75" name="Google Shape;75;gb871afb49d_0_342"/>
          <p:cNvCxnSpPr/>
          <p:nvPr/>
        </p:nvCxnSpPr>
        <p:spPr>
          <a:xfrm rot="10800000">
            <a:off x="535610" y="6389401"/>
            <a:ext cx="7808175" cy="0"/>
          </a:xfrm>
          <a:prstGeom prst="straightConnector1">
            <a:avLst/>
          </a:prstGeom>
          <a:noFill/>
          <a:ln w="12700" cap="flat" cmpd="sng">
            <a:solidFill>
              <a:srgbClr val="BFBFBF"/>
            </a:solidFill>
            <a:prstDash val="solid"/>
            <a:miter lim="800000"/>
            <a:headEnd type="none" w="sm" len="sm"/>
            <a:tailEnd type="none" w="sm" len="sm"/>
          </a:ln>
        </p:spPr>
      </p:cxnSp>
      <p:pic>
        <p:nvPicPr>
          <p:cNvPr id="76" name="Google Shape;76;gb871afb49d_0_342"/>
          <p:cNvPicPr preferRelativeResize="0"/>
          <p:nvPr/>
        </p:nvPicPr>
        <p:blipFill rotWithShape="1">
          <a:blip r:embed="rId4">
            <a:alphaModFix/>
          </a:blip>
          <a:srcRect/>
          <a:stretch/>
        </p:blipFill>
        <p:spPr>
          <a:xfrm>
            <a:off x="1391678" y="2783616"/>
            <a:ext cx="2331717" cy="847898"/>
          </a:xfrm>
          <a:prstGeom prst="rect">
            <a:avLst/>
          </a:prstGeom>
          <a:noFill/>
          <a:ln>
            <a:noFill/>
          </a:ln>
        </p:spPr>
      </p:pic>
      <p:cxnSp>
        <p:nvCxnSpPr>
          <p:cNvPr id="77" name="Google Shape;77;gb871afb49d_0_342"/>
          <p:cNvCxnSpPr/>
          <p:nvPr/>
        </p:nvCxnSpPr>
        <p:spPr>
          <a:xfrm>
            <a:off x="4050021" y="2375076"/>
            <a:ext cx="0" cy="2926200"/>
          </a:xfrm>
          <a:prstGeom prst="straightConnector1">
            <a:avLst/>
          </a:prstGeom>
          <a:noFill/>
          <a:ln w="9525" cap="flat" cmpd="sng">
            <a:solidFill>
              <a:srgbClr val="CF4A82"/>
            </a:solidFill>
            <a:prstDash val="solid"/>
            <a:miter lim="800000"/>
            <a:headEnd type="none" w="sm" len="sm"/>
            <a:tailEnd type="none" w="sm" len="sm"/>
          </a:ln>
        </p:spPr>
      </p:cxnSp>
      <p:sp>
        <p:nvSpPr>
          <p:cNvPr id="78" name="Google Shape;78;gb871afb49d_0_342"/>
          <p:cNvSpPr txBox="1"/>
          <p:nvPr/>
        </p:nvSpPr>
        <p:spPr>
          <a:xfrm>
            <a:off x="4295159" y="4121763"/>
            <a:ext cx="4048650" cy="1086900"/>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800" b="0" i="0" u="none" strike="noStrike" cap="none">
                <a:solidFill>
                  <a:srgbClr val="262626"/>
                </a:solidFill>
                <a:latin typeface="Roboto"/>
                <a:ea typeface="Roboto"/>
                <a:cs typeface="Roboto"/>
                <a:sym typeface="Roboto"/>
              </a:rPr>
              <a:t>Melissa Wilson</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500" b="0" i="0" u="none" strike="noStrike" cap="none">
                <a:solidFill>
                  <a:srgbClr val="262626"/>
                </a:solidFill>
                <a:latin typeface="Roboto Light"/>
                <a:ea typeface="Roboto Light"/>
                <a:cs typeface="Roboto Light"/>
                <a:sym typeface="Roboto Light"/>
              </a:rPr>
              <a:t>E: Mwilson@mssbta.com</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500" b="0" i="0" u="none" strike="noStrike" cap="none">
                <a:solidFill>
                  <a:srgbClr val="262626"/>
                </a:solidFill>
                <a:latin typeface="Roboto Light"/>
                <a:ea typeface="Roboto Light"/>
                <a:cs typeface="Roboto Light"/>
                <a:sym typeface="Roboto Light"/>
              </a:rPr>
              <a:t>P: 602.387.2137</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1500" b="0" i="0" u="none" strike="noStrike" cap="none">
              <a:solidFill>
                <a:srgbClr val="262626"/>
              </a:solidFill>
              <a:latin typeface="Roboto Light"/>
              <a:ea typeface="Roboto Light"/>
              <a:cs typeface="Roboto Light"/>
              <a:sym typeface="Roboto Light"/>
            </a:endParaRPr>
          </a:p>
        </p:txBody>
      </p:sp>
      <p:sp>
        <p:nvSpPr>
          <p:cNvPr id="79" name="Google Shape;79;gb871afb49d_0_342"/>
          <p:cNvSpPr txBox="1"/>
          <p:nvPr/>
        </p:nvSpPr>
        <p:spPr>
          <a:xfrm>
            <a:off x="1321895" y="3907868"/>
            <a:ext cx="2423250" cy="1282800"/>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1500" b="0" i="0" u="none" strike="noStrike" cap="none">
                <a:solidFill>
                  <a:srgbClr val="262626"/>
                </a:solidFill>
                <a:latin typeface="Roboto"/>
                <a:ea typeface="Roboto"/>
                <a:cs typeface="Roboto"/>
                <a:sym typeface="Roboto"/>
              </a:rPr>
              <a:t>7250 N 16</a:t>
            </a:r>
            <a:r>
              <a:rPr lang="en-US" sz="1500" b="0" i="0" u="none" strike="noStrike" cap="none" baseline="30000">
                <a:solidFill>
                  <a:srgbClr val="262626"/>
                </a:solidFill>
                <a:latin typeface="Roboto"/>
                <a:ea typeface="Roboto"/>
                <a:cs typeface="Roboto"/>
                <a:sym typeface="Roboto"/>
              </a:rPr>
              <a:t>th</a:t>
            </a:r>
            <a:r>
              <a:rPr lang="en-US" sz="1500" b="0" i="0" u="none" strike="noStrike" cap="none">
                <a:solidFill>
                  <a:srgbClr val="262626"/>
                </a:solidFill>
                <a:latin typeface="Roboto"/>
                <a:ea typeface="Roboto"/>
                <a:cs typeface="Roboto"/>
                <a:sym typeface="Roboto"/>
              </a:rPr>
              <a:t> Street, Ste 310</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500" b="0" i="0" u="none" strike="noStrike" cap="none">
                <a:solidFill>
                  <a:srgbClr val="262626"/>
                </a:solidFill>
                <a:latin typeface="Roboto"/>
                <a:ea typeface="Roboto"/>
                <a:cs typeface="Roboto"/>
                <a:sym typeface="Roboto"/>
              </a:rPr>
              <a:t>Phoenix, AZ 85020</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500" b="0" i="0" u="none" strike="noStrike" cap="none">
                <a:solidFill>
                  <a:srgbClr val="262626"/>
                </a:solidFill>
                <a:latin typeface="Roboto"/>
                <a:ea typeface="Roboto"/>
                <a:cs typeface="Roboto"/>
                <a:sym typeface="Roboto"/>
              </a:rPr>
              <a:t>602.387.2100</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500" b="0" i="0" u="none" strike="noStrike" cap="none">
                <a:solidFill>
                  <a:srgbClr val="262626"/>
                </a:solidFill>
                <a:latin typeface="Roboto"/>
                <a:ea typeface="Roboto"/>
                <a:cs typeface="Roboto"/>
                <a:sym typeface="Roboto"/>
              </a:rPr>
              <a:t>MSSBTA.com</a:t>
            </a:r>
            <a:endParaRPr sz="1050" b="0" i="0" u="none" strike="noStrike" cap="none">
              <a:solidFill>
                <a:srgbClr val="000000"/>
              </a:solidFill>
              <a:latin typeface="Arial"/>
              <a:ea typeface="Arial"/>
              <a:cs typeface="Arial"/>
              <a:sym typeface="Arial"/>
            </a:endParaRPr>
          </a:p>
        </p:txBody>
      </p:sp>
      <p:sp>
        <p:nvSpPr>
          <p:cNvPr id="80" name="Google Shape;80;gb871afb49d_0_342"/>
          <p:cNvSpPr/>
          <p:nvPr/>
        </p:nvSpPr>
        <p:spPr>
          <a:xfrm rot="2706085">
            <a:off x="5798208" y="3927250"/>
            <a:ext cx="2093323" cy="896655"/>
          </a:xfrm>
          <a:custGeom>
            <a:avLst/>
            <a:gdLst/>
            <a:ahLst/>
            <a:cxnLst/>
            <a:rect l="l" t="t" r="r" b="b"/>
            <a:pathLst>
              <a:path w="2095859" h="1196988" extrusionOk="0">
                <a:moveTo>
                  <a:pt x="0" y="1099858"/>
                </a:moveTo>
                <a:lnTo>
                  <a:pt x="1324417" y="0"/>
                </a:lnTo>
                <a:lnTo>
                  <a:pt x="2095859" y="1196988"/>
                </a:lnTo>
                <a:lnTo>
                  <a:pt x="0" y="1099858"/>
                </a:lnTo>
                <a:close/>
              </a:path>
            </a:pathLst>
          </a:custGeom>
          <a:solidFill>
            <a:srgbClr val="6699CC">
              <a:alpha val="83921"/>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Roboto Light"/>
              <a:ea typeface="Roboto Light"/>
              <a:cs typeface="Roboto Light"/>
              <a:sym typeface="Roboto Light"/>
            </a:endParaRPr>
          </a:p>
        </p:txBody>
      </p:sp>
      <p:sp>
        <p:nvSpPr>
          <p:cNvPr id="81" name="Google Shape;81;gb871afb49d_0_342"/>
          <p:cNvSpPr txBox="1"/>
          <p:nvPr/>
        </p:nvSpPr>
        <p:spPr>
          <a:xfrm>
            <a:off x="4295159" y="2740923"/>
            <a:ext cx="4048650" cy="1086900"/>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800" b="0" i="0" u="none" strike="noStrike" cap="none">
                <a:solidFill>
                  <a:srgbClr val="262626"/>
                </a:solidFill>
                <a:latin typeface="Roboto"/>
                <a:ea typeface="Roboto"/>
                <a:cs typeface="Roboto"/>
                <a:sym typeface="Roboto"/>
              </a:rPr>
              <a:t>Vamshi Barla</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500" b="0" i="0" u="none" strike="noStrike" cap="none">
                <a:solidFill>
                  <a:srgbClr val="262626"/>
                </a:solidFill>
                <a:latin typeface="Roboto Light"/>
                <a:ea typeface="Roboto Light"/>
                <a:cs typeface="Roboto Light"/>
                <a:sym typeface="Roboto Light"/>
              </a:rPr>
              <a:t>E: Vbarla@mssbta.com</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500" b="0" i="0" u="none" strike="noStrike" cap="none">
                <a:solidFill>
                  <a:srgbClr val="262626"/>
                </a:solidFill>
                <a:latin typeface="Roboto Light"/>
                <a:ea typeface="Roboto Light"/>
                <a:cs typeface="Roboto Light"/>
                <a:sym typeface="Roboto Light"/>
              </a:rPr>
              <a:t>P: 602.387.2141</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1500" b="0" i="0" u="none" strike="noStrike" cap="none">
              <a:solidFill>
                <a:srgbClr val="262626"/>
              </a:solidFill>
              <a:latin typeface="Roboto Light"/>
              <a:ea typeface="Roboto Light"/>
              <a:cs typeface="Roboto Light"/>
              <a:sym typeface="Roboto Light"/>
            </a:endParaRPr>
          </a:p>
        </p:txBody>
      </p:sp>
    </p:spTree>
    <p:extLst>
      <p:ext uri="{BB962C8B-B14F-4D97-AF65-F5344CB8AC3E}">
        <p14:creationId xmlns:p14="http://schemas.microsoft.com/office/powerpoint/2010/main" val="1330109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Comparison">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1" name="Google Shape;31;p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2" name="Google Shape;32;p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3" name="Google Shape;33;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4" name="Google Shape;34;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4042767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Transition Slide with Title">
  <p:cSld name="Transition Slide with Title">
    <p:bg>
      <p:bgPr>
        <a:solidFill>
          <a:schemeClr val="lt1"/>
        </a:solidFill>
        <a:effectLst/>
      </p:bgPr>
    </p:bg>
    <p:spTree>
      <p:nvGrpSpPr>
        <p:cNvPr id="1" name="Shape 82"/>
        <p:cNvGrpSpPr/>
        <p:nvPr/>
      </p:nvGrpSpPr>
      <p:grpSpPr>
        <a:xfrm>
          <a:off x="0" y="0"/>
          <a:ext cx="0" cy="0"/>
          <a:chOff x="0" y="0"/>
          <a:chExt cx="0" cy="0"/>
        </a:xfrm>
      </p:grpSpPr>
      <p:pic>
        <p:nvPicPr>
          <p:cNvPr id="83" name="Google Shape;83;p22"/>
          <p:cNvPicPr preferRelativeResize="0"/>
          <p:nvPr/>
        </p:nvPicPr>
        <p:blipFill rotWithShape="1">
          <a:blip r:embed="rId2">
            <a:alphaModFix/>
          </a:blip>
          <a:srcRect/>
          <a:stretch/>
        </p:blipFill>
        <p:spPr>
          <a:xfrm>
            <a:off x="2533" y="1093154"/>
            <a:ext cx="9138932" cy="4340992"/>
          </a:xfrm>
          <a:prstGeom prst="rect">
            <a:avLst/>
          </a:prstGeom>
          <a:noFill/>
          <a:ln>
            <a:noFill/>
          </a:ln>
        </p:spPr>
      </p:pic>
      <p:sp>
        <p:nvSpPr>
          <p:cNvPr id="84" name="Google Shape;84;p22"/>
          <p:cNvSpPr txBox="1">
            <a:spLocks noGrp="1"/>
          </p:cNvSpPr>
          <p:nvPr>
            <p:ph type="title"/>
          </p:nvPr>
        </p:nvSpPr>
        <p:spPr>
          <a:xfrm>
            <a:off x="628650" y="2633198"/>
            <a:ext cx="7886700" cy="12609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200"/>
              <a:buFont typeface="Arial"/>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5" name="Google Shape;85;p22"/>
          <p:cNvPicPr preferRelativeResize="0"/>
          <p:nvPr/>
        </p:nvPicPr>
        <p:blipFill rotWithShape="1">
          <a:blip r:embed="rId3">
            <a:alphaModFix/>
          </a:blip>
          <a:srcRect/>
          <a:stretch/>
        </p:blipFill>
        <p:spPr>
          <a:xfrm>
            <a:off x="4324701" y="5868797"/>
            <a:ext cx="494598" cy="638417"/>
          </a:xfrm>
          <a:prstGeom prst="rect">
            <a:avLst/>
          </a:prstGeom>
          <a:noFill/>
          <a:ln>
            <a:noFill/>
          </a:ln>
        </p:spPr>
      </p:pic>
    </p:spTree>
    <p:extLst>
      <p:ext uri="{BB962C8B-B14F-4D97-AF65-F5344CB8AC3E}">
        <p14:creationId xmlns:p14="http://schemas.microsoft.com/office/powerpoint/2010/main" val="344743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Transition Slide with Title">
  <p:cSld name="2_Transition Slide with Title">
    <p:bg>
      <p:bgPr>
        <a:solidFill>
          <a:schemeClr val="lt1"/>
        </a:solidFill>
        <a:effectLst/>
      </p:bgPr>
    </p:bg>
    <p:spTree>
      <p:nvGrpSpPr>
        <p:cNvPr id="1" name="Shape 86"/>
        <p:cNvGrpSpPr/>
        <p:nvPr/>
      </p:nvGrpSpPr>
      <p:grpSpPr>
        <a:xfrm>
          <a:off x="0" y="0"/>
          <a:ext cx="0" cy="0"/>
          <a:chOff x="0" y="0"/>
          <a:chExt cx="0" cy="0"/>
        </a:xfrm>
      </p:grpSpPr>
      <p:pic>
        <p:nvPicPr>
          <p:cNvPr id="87" name="Google Shape;87;p23"/>
          <p:cNvPicPr preferRelativeResize="0"/>
          <p:nvPr/>
        </p:nvPicPr>
        <p:blipFill rotWithShape="1">
          <a:blip r:embed="rId2">
            <a:alphaModFix/>
          </a:blip>
          <a:srcRect/>
          <a:stretch/>
        </p:blipFill>
        <p:spPr>
          <a:xfrm>
            <a:off x="-5520" y="1093154"/>
            <a:ext cx="9149522" cy="4340994"/>
          </a:xfrm>
          <a:prstGeom prst="rect">
            <a:avLst/>
          </a:prstGeom>
          <a:noFill/>
          <a:ln>
            <a:noFill/>
          </a:ln>
        </p:spPr>
      </p:pic>
      <p:sp>
        <p:nvSpPr>
          <p:cNvPr id="88" name="Google Shape;88;p23"/>
          <p:cNvSpPr txBox="1">
            <a:spLocks noGrp="1"/>
          </p:cNvSpPr>
          <p:nvPr>
            <p:ph type="title"/>
          </p:nvPr>
        </p:nvSpPr>
        <p:spPr>
          <a:xfrm>
            <a:off x="628650" y="2633198"/>
            <a:ext cx="7886700" cy="12609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200"/>
              <a:buFont typeface="Arial"/>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9" name="Google Shape;89;p23"/>
          <p:cNvPicPr preferRelativeResize="0"/>
          <p:nvPr/>
        </p:nvPicPr>
        <p:blipFill rotWithShape="1">
          <a:blip r:embed="rId3">
            <a:alphaModFix/>
          </a:blip>
          <a:srcRect/>
          <a:stretch/>
        </p:blipFill>
        <p:spPr>
          <a:xfrm>
            <a:off x="4324701" y="5868797"/>
            <a:ext cx="494598" cy="638417"/>
          </a:xfrm>
          <a:prstGeom prst="rect">
            <a:avLst/>
          </a:prstGeom>
          <a:noFill/>
          <a:ln>
            <a:noFill/>
          </a:ln>
        </p:spPr>
      </p:pic>
    </p:spTree>
    <p:extLst>
      <p:ext uri="{BB962C8B-B14F-4D97-AF65-F5344CB8AC3E}">
        <p14:creationId xmlns:p14="http://schemas.microsoft.com/office/powerpoint/2010/main" val="358567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0"/>
        <p:cNvGrpSpPr/>
        <p:nvPr/>
      </p:nvGrpSpPr>
      <p:grpSpPr>
        <a:xfrm>
          <a:off x="0" y="0"/>
          <a:ext cx="0" cy="0"/>
          <a:chOff x="0" y="0"/>
          <a:chExt cx="0" cy="0"/>
        </a:xfrm>
      </p:grpSpPr>
      <p:pic>
        <p:nvPicPr>
          <p:cNvPr id="91" name="Google Shape;91;gb871afb49d_0_322"/>
          <p:cNvPicPr preferRelativeResize="0"/>
          <p:nvPr/>
        </p:nvPicPr>
        <p:blipFill rotWithShape="1">
          <a:blip r:embed="rId2">
            <a:alphaModFix/>
          </a:blip>
          <a:srcRect l="11161" r="11168"/>
          <a:stretch/>
        </p:blipFill>
        <p:spPr>
          <a:xfrm flipH="1">
            <a:off x="1" y="2707"/>
            <a:ext cx="9143999" cy="6858002"/>
          </a:xfrm>
          <a:prstGeom prst="rect">
            <a:avLst/>
          </a:prstGeom>
          <a:noFill/>
          <a:ln>
            <a:noFill/>
          </a:ln>
        </p:spPr>
      </p:pic>
      <p:sp>
        <p:nvSpPr>
          <p:cNvPr id="92" name="Google Shape;92;gb871afb49d_0_322"/>
          <p:cNvSpPr txBox="1">
            <a:spLocks noGrp="1"/>
          </p:cNvSpPr>
          <p:nvPr>
            <p:ph type="ctrTitle"/>
          </p:nvPr>
        </p:nvSpPr>
        <p:spPr>
          <a:xfrm>
            <a:off x="508379" y="1463980"/>
            <a:ext cx="4063725" cy="2701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262626"/>
              </a:buClr>
              <a:buSzPts val="4400"/>
              <a:buFont typeface="Roboto Black"/>
              <a:buNone/>
              <a:defRPr sz="33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b871afb49d_0_322"/>
          <p:cNvSpPr txBox="1">
            <a:spLocks noGrp="1"/>
          </p:cNvSpPr>
          <p:nvPr>
            <p:ph type="subTitle" idx="1"/>
          </p:nvPr>
        </p:nvSpPr>
        <p:spPr>
          <a:xfrm>
            <a:off x="508379" y="4544704"/>
            <a:ext cx="4063725" cy="9825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rgbClr val="262626"/>
              </a:buClr>
              <a:buSzPts val="2400"/>
              <a:buNone/>
              <a:defRPr sz="1800"/>
            </a:lvl1pPr>
            <a:lvl2pPr lvl="1" algn="ctr">
              <a:lnSpc>
                <a:spcPct val="90000"/>
              </a:lnSpc>
              <a:spcBef>
                <a:spcPts val="375"/>
              </a:spcBef>
              <a:spcAft>
                <a:spcPts val="0"/>
              </a:spcAft>
              <a:buClr>
                <a:srgbClr val="262626"/>
              </a:buClr>
              <a:buSzPts val="2000"/>
              <a:buNone/>
              <a:defRPr sz="1500"/>
            </a:lvl2pPr>
            <a:lvl3pPr lvl="2" algn="ctr">
              <a:lnSpc>
                <a:spcPct val="90000"/>
              </a:lnSpc>
              <a:spcBef>
                <a:spcPts val="375"/>
              </a:spcBef>
              <a:spcAft>
                <a:spcPts val="0"/>
              </a:spcAft>
              <a:buClr>
                <a:srgbClr val="262626"/>
              </a:buClr>
              <a:buSzPts val="1800"/>
              <a:buNone/>
              <a:defRPr sz="1350"/>
            </a:lvl3pPr>
            <a:lvl4pPr lvl="3" algn="ctr">
              <a:lnSpc>
                <a:spcPct val="90000"/>
              </a:lnSpc>
              <a:spcBef>
                <a:spcPts val="375"/>
              </a:spcBef>
              <a:spcAft>
                <a:spcPts val="0"/>
              </a:spcAft>
              <a:buClr>
                <a:srgbClr val="262626"/>
              </a:buClr>
              <a:buSzPts val="1600"/>
              <a:buNone/>
              <a:defRPr sz="1200"/>
            </a:lvl4pPr>
            <a:lvl5pPr lvl="4" algn="ctr">
              <a:lnSpc>
                <a:spcPct val="90000"/>
              </a:lnSpc>
              <a:spcBef>
                <a:spcPts val="375"/>
              </a:spcBef>
              <a:spcAft>
                <a:spcPts val="0"/>
              </a:spcAft>
              <a:buClr>
                <a:srgbClr val="262626"/>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94" name="Google Shape;94;gb871afb49d_0_322"/>
          <p:cNvSpPr txBox="1">
            <a:spLocks noGrp="1"/>
          </p:cNvSpPr>
          <p:nvPr>
            <p:ph type="sldNum" idx="12"/>
          </p:nvPr>
        </p:nvSpPr>
        <p:spPr>
          <a:xfrm>
            <a:off x="-390184" y="6757312"/>
            <a:ext cx="227700" cy="413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
        <p:nvSpPr>
          <p:cNvPr id="95" name="Google Shape;95;gb871afb49d_0_322"/>
          <p:cNvSpPr/>
          <p:nvPr/>
        </p:nvSpPr>
        <p:spPr>
          <a:xfrm rot="1517095">
            <a:off x="6185154" y="1783994"/>
            <a:ext cx="3282133" cy="3290436"/>
          </a:xfrm>
          <a:custGeom>
            <a:avLst/>
            <a:gdLst/>
            <a:ahLst/>
            <a:cxnLst/>
            <a:rect l="l" t="t" r="r" b="b"/>
            <a:pathLst>
              <a:path w="4372285" h="3287509" extrusionOk="0">
                <a:moveTo>
                  <a:pt x="0" y="3287509"/>
                </a:moveTo>
                <a:lnTo>
                  <a:pt x="929659" y="0"/>
                </a:lnTo>
                <a:lnTo>
                  <a:pt x="4372285" y="3122591"/>
                </a:lnTo>
                <a:lnTo>
                  <a:pt x="0" y="3287509"/>
                </a:lnTo>
                <a:close/>
              </a:path>
            </a:pathLst>
          </a:custGeom>
          <a:blipFill rotWithShape="1">
            <a:blip r:embed="rId3">
              <a:alphaModFix/>
            </a:blip>
            <a:stretch>
              <a:fillRect l="-19994"/>
            </a:stretch>
          </a:blip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Roboto Light"/>
              <a:ea typeface="Roboto Light"/>
              <a:cs typeface="Roboto Light"/>
              <a:sym typeface="Roboto Light"/>
            </a:endParaRPr>
          </a:p>
        </p:txBody>
      </p:sp>
      <p:sp>
        <p:nvSpPr>
          <p:cNvPr id="96" name="Google Shape;96;gb871afb49d_0_322"/>
          <p:cNvSpPr/>
          <p:nvPr/>
        </p:nvSpPr>
        <p:spPr>
          <a:xfrm rot="2149040">
            <a:off x="5364707" y="4138395"/>
            <a:ext cx="2136796" cy="714601"/>
          </a:xfrm>
          <a:custGeom>
            <a:avLst/>
            <a:gdLst/>
            <a:ahLst/>
            <a:cxnLst/>
            <a:rect l="l" t="t" r="r" b="b"/>
            <a:pathLst>
              <a:path w="2990635" h="760082" extrusionOk="0">
                <a:moveTo>
                  <a:pt x="308096" y="760082"/>
                </a:moveTo>
                <a:lnTo>
                  <a:pt x="0" y="0"/>
                </a:lnTo>
                <a:lnTo>
                  <a:pt x="2990635" y="338513"/>
                </a:lnTo>
                <a:lnTo>
                  <a:pt x="308096" y="760082"/>
                </a:lnTo>
                <a:close/>
              </a:path>
            </a:pathLst>
          </a:custGeom>
          <a:solidFill>
            <a:srgbClr val="001646">
              <a:alpha val="8000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Roboto Light"/>
              <a:ea typeface="Roboto Light"/>
              <a:cs typeface="Roboto Light"/>
              <a:sym typeface="Roboto Light"/>
            </a:endParaRPr>
          </a:p>
        </p:txBody>
      </p:sp>
      <p:pic>
        <p:nvPicPr>
          <p:cNvPr id="97" name="Google Shape;97;gb871afb49d_0_322" descr="Logo&#10;&#10;Description automatically generated"/>
          <p:cNvPicPr preferRelativeResize="0"/>
          <p:nvPr/>
        </p:nvPicPr>
        <p:blipFill rotWithShape="1">
          <a:blip r:embed="rId4">
            <a:alphaModFix/>
          </a:blip>
          <a:srcRect/>
          <a:stretch/>
        </p:blipFill>
        <p:spPr>
          <a:xfrm>
            <a:off x="508379" y="481342"/>
            <a:ext cx="2057400" cy="748145"/>
          </a:xfrm>
          <a:prstGeom prst="rect">
            <a:avLst/>
          </a:prstGeom>
          <a:noFill/>
          <a:ln>
            <a:noFill/>
          </a:ln>
        </p:spPr>
      </p:pic>
    </p:spTree>
    <p:extLst>
      <p:ext uri="{BB962C8B-B14F-4D97-AF65-F5344CB8AC3E}">
        <p14:creationId xmlns:p14="http://schemas.microsoft.com/office/powerpoint/2010/main" val="20990213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10.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8.pn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4.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8.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12.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heme" Target="../theme/theme9.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12069"/>
          </a:solidFill>
          <a:ln>
            <a:solidFill>
              <a:srgbClr val="012169"/>
            </a:solidFill>
          </a:ln>
        </p:spPr>
        <p:txBody>
          <a:bodyPr wrap="square" lIns="0" tIns="0" rIns="0" bIns="0" rtlCol="0"/>
          <a:lstStyle/>
          <a:p>
            <a:endParaRPr dirty="0"/>
          </a:p>
        </p:txBody>
      </p:sp>
      <p:sp>
        <p:nvSpPr>
          <p:cNvPr id="2" name="Holder 2"/>
          <p:cNvSpPr>
            <a:spLocks noGrp="1"/>
          </p:cNvSpPr>
          <p:nvPr>
            <p:ph type="title"/>
          </p:nvPr>
        </p:nvSpPr>
        <p:spPr>
          <a:xfrm>
            <a:off x="1030629" y="151319"/>
            <a:ext cx="7082739" cy="492443"/>
          </a:xfrm>
          <a:prstGeom prst="rect">
            <a:avLst/>
          </a:prstGeom>
        </p:spPr>
        <p:txBody>
          <a:bodyPr wrap="square" lIns="0" tIns="0" rIns="0" bIns="0">
            <a:spAutoFit/>
          </a:bodyPr>
          <a:lstStyle>
            <a:lvl1pPr>
              <a:defRPr sz="3200" b="0" i="0">
                <a:solidFill>
                  <a:srgbClr val="012069"/>
                </a:solidFill>
                <a:latin typeface="Franklin Gothic Medium"/>
                <a:cs typeface="Franklin Gothic Medium"/>
              </a:defRPr>
            </a:lvl1pPr>
          </a:lstStyle>
          <a:p>
            <a:endParaRPr dirty="0"/>
          </a:p>
        </p:txBody>
      </p:sp>
      <p:sp>
        <p:nvSpPr>
          <p:cNvPr id="3" name="Holder 3"/>
          <p:cNvSpPr>
            <a:spLocks noGrp="1"/>
          </p:cNvSpPr>
          <p:nvPr>
            <p:ph type="body" idx="1"/>
          </p:nvPr>
        </p:nvSpPr>
        <p:spPr>
          <a:xfrm>
            <a:off x="348818" y="1580451"/>
            <a:ext cx="8446363" cy="3860800"/>
          </a:xfrm>
          <a:prstGeom prst="rect">
            <a:avLst/>
          </a:prstGeom>
        </p:spPr>
        <p:txBody>
          <a:bodyPr wrap="square" lIns="0" tIns="0" rIns="0" bIns="0">
            <a:spAutoFit/>
          </a:bodyPr>
          <a:lstStyle>
            <a:lvl1pPr>
              <a:defRPr sz="2800" b="0" i="0">
                <a:solidFill>
                  <a:schemeClr val="tx1"/>
                </a:solidFill>
                <a:latin typeface="Franklin Gothic Medium"/>
                <a:cs typeface="Franklin Gothic Medium"/>
              </a:defRPr>
            </a:lvl1pPr>
          </a:lstStyle>
          <a:p>
            <a:endParaRPr dirty="0"/>
          </a:p>
        </p:txBody>
      </p:sp>
      <p:sp>
        <p:nvSpPr>
          <p:cNvPr id="6" name="Holder 6"/>
          <p:cNvSpPr>
            <a:spLocks noGrp="1"/>
          </p:cNvSpPr>
          <p:nvPr>
            <p:ph type="sldNum" sz="quarter" idx="7"/>
          </p:nvPr>
        </p:nvSpPr>
        <p:spPr>
          <a:xfrm>
            <a:off x="8694673" y="6488912"/>
            <a:ext cx="230504" cy="198754"/>
          </a:xfrm>
          <a:prstGeom prst="rect">
            <a:avLst/>
          </a:prstGeom>
        </p:spPr>
        <p:txBody>
          <a:bodyPr wrap="square" lIns="0" tIns="0" rIns="0" bIns="0">
            <a:spAutoFit/>
          </a:bodyPr>
          <a:lstStyle>
            <a:lvl1pPr>
              <a:defRPr sz="1200" b="0" i="0">
                <a:solidFill>
                  <a:srgbClr val="888888"/>
                </a:solidFill>
                <a:latin typeface="Franklin Gothic Medium"/>
                <a:cs typeface="Franklin Gothic Medium"/>
              </a:defRPr>
            </a:lvl1pPr>
          </a:lstStyle>
          <a:p>
            <a:pPr marL="115570">
              <a:lnSpc>
                <a:spcPct val="100000"/>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835" r:id="rId6"/>
  </p:sldLayoutIdLst>
  <p:txStyles>
    <p:titleStyle>
      <a:lvl1pPr>
        <a:defRPr>
          <a:solidFill>
            <a:schemeClr val="accent1"/>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
        <p:cNvGrpSpPr/>
        <p:nvPr/>
      </p:nvGrpSpPr>
      <p:grpSpPr>
        <a:xfrm>
          <a:off x="0" y="0"/>
          <a:ext cx="0" cy="0"/>
          <a:chOff x="0" y="0"/>
          <a:chExt cx="0" cy="0"/>
        </a:xfrm>
      </p:grpSpPr>
      <p:sp>
        <p:nvSpPr>
          <p:cNvPr id="35" name="Google Shape;35;p16"/>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3A3838"/>
              </a:buClr>
              <a:buSzPts val="4400"/>
              <a:buFont typeface="Arial"/>
              <a:buNone/>
              <a:defRPr sz="4400" b="0" i="0" u="none" strike="noStrike" cap="none">
                <a:solidFill>
                  <a:srgbClr val="3A383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16"/>
          <p:cNvSpPr txBox="1">
            <a:spLocks noGrp="1"/>
          </p:cNvSpPr>
          <p:nvPr>
            <p:ph type="body" idx="1"/>
          </p:nvPr>
        </p:nvSpPr>
        <p:spPr>
          <a:xfrm>
            <a:off x="628650" y="1825625"/>
            <a:ext cx="7886700" cy="4080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3A3838"/>
              </a:buClr>
              <a:buSzPts val="2800"/>
              <a:buFont typeface="Arial"/>
              <a:buChar char="•"/>
              <a:defRPr sz="2800" b="0" i="0" u="none" strike="noStrike" cap="none">
                <a:solidFill>
                  <a:srgbClr val="3A3838"/>
                </a:solidFill>
                <a:latin typeface="Arial"/>
                <a:ea typeface="Arial"/>
                <a:cs typeface="Arial"/>
                <a:sym typeface="Arial"/>
              </a:defRPr>
            </a:lvl1pPr>
            <a:lvl2pPr marL="914400" marR="0" lvl="1" indent="-381000" algn="l" rtl="0">
              <a:lnSpc>
                <a:spcPct val="90000"/>
              </a:lnSpc>
              <a:spcBef>
                <a:spcPts val="500"/>
              </a:spcBef>
              <a:spcAft>
                <a:spcPts val="0"/>
              </a:spcAft>
              <a:buClr>
                <a:srgbClr val="3A3838"/>
              </a:buClr>
              <a:buSzPts val="2400"/>
              <a:buFont typeface="Arial"/>
              <a:buChar char="•"/>
              <a:defRPr sz="2400" b="0" i="0" u="none" strike="noStrike" cap="none">
                <a:solidFill>
                  <a:srgbClr val="3A3838"/>
                </a:solidFill>
                <a:latin typeface="Arial"/>
                <a:ea typeface="Arial"/>
                <a:cs typeface="Arial"/>
                <a:sym typeface="Arial"/>
              </a:defRPr>
            </a:lvl2pPr>
            <a:lvl3pPr marL="1371600" marR="0" lvl="2" indent="-355600" algn="l" rtl="0">
              <a:lnSpc>
                <a:spcPct val="90000"/>
              </a:lnSpc>
              <a:spcBef>
                <a:spcPts val="500"/>
              </a:spcBef>
              <a:spcAft>
                <a:spcPts val="0"/>
              </a:spcAft>
              <a:buClr>
                <a:srgbClr val="3A3838"/>
              </a:buClr>
              <a:buSzPts val="2000"/>
              <a:buFont typeface="Arial"/>
              <a:buChar char="•"/>
              <a:defRPr sz="2000" b="0" i="0" u="none" strike="noStrike" cap="none">
                <a:solidFill>
                  <a:srgbClr val="3A3838"/>
                </a:solidFill>
                <a:latin typeface="Arial"/>
                <a:ea typeface="Arial"/>
                <a:cs typeface="Arial"/>
                <a:sym typeface="Arial"/>
              </a:defRPr>
            </a:lvl3pPr>
            <a:lvl4pPr marL="1828800" marR="0" lvl="3" indent="-342900" algn="l" rtl="0">
              <a:lnSpc>
                <a:spcPct val="90000"/>
              </a:lnSpc>
              <a:spcBef>
                <a:spcPts val="500"/>
              </a:spcBef>
              <a:spcAft>
                <a:spcPts val="0"/>
              </a:spcAft>
              <a:buClr>
                <a:srgbClr val="3A3838"/>
              </a:buClr>
              <a:buSzPts val="1800"/>
              <a:buFont typeface="Arial"/>
              <a:buChar char="•"/>
              <a:defRPr sz="1800" b="0" i="0" u="none" strike="noStrike" cap="none">
                <a:solidFill>
                  <a:srgbClr val="3A3838"/>
                </a:solidFill>
                <a:latin typeface="Arial"/>
                <a:ea typeface="Arial"/>
                <a:cs typeface="Arial"/>
                <a:sym typeface="Arial"/>
              </a:defRPr>
            </a:lvl4pPr>
            <a:lvl5pPr marL="2286000" marR="0" lvl="4" indent="-342900" algn="l" rtl="0">
              <a:lnSpc>
                <a:spcPct val="90000"/>
              </a:lnSpc>
              <a:spcBef>
                <a:spcPts val="500"/>
              </a:spcBef>
              <a:spcAft>
                <a:spcPts val="0"/>
              </a:spcAft>
              <a:buClr>
                <a:srgbClr val="3A3838"/>
              </a:buClr>
              <a:buSzPts val="1800"/>
              <a:buFont typeface="Arial"/>
              <a:buChar char="•"/>
              <a:defRPr sz="1800" b="0" i="0" u="none" strike="noStrike" cap="none">
                <a:solidFill>
                  <a:srgbClr val="3A383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7" name="Google Shape;37;p16"/>
          <p:cNvPicPr preferRelativeResize="0"/>
          <p:nvPr/>
        </p:nvPicPr>
        <p:blipFill rotWithShape="1">
          <a:blip r:embed="rId14">
            <a:alphaModFix/>
          </a:blip>
          <a:srcRect/>
          <a:stretch/>
        </p:blipFill>
        <p:spPr>
          <a:xfrm>
            <a:off x="0" y="5961530"/>
            <a:ext cx="9144000" cy="896471"/>
          </a:xfrm>
          <a:prstGeom prst="rect">
            <a:avLst/>
          </a:prstGeom>
          <a:noFill/>
          <a:ln>
            <a:noFill/>
          </a:ln>
        </p:spPr>
      </p:pic>
    </p:spTree>
    <p:extLst>
      <p:ext uri="{BB962C8B-B14F-4D97-AF65-F5344CB8AC3E}">
        <p14:creationId xmlns:p14="http://schemas.microsoft.com/office/powerpoint/2010/main" val="2205965883"/>
      </p:ext>
    </p:extLst>
  </p:cSld>
  <p:clrMap bg1="lt1" tx1="dk1" bg2="dk2" tx2="lt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38414490"/>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pic>
        <p:nvPicPr>
          <p:cNvPr id="8" name="Picture 7" descr="triangle_pag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343400" y="6619893"/>
            <a:ext cx="435864" cy="240792"/>
          </a:xfrm>
          <a:prstGeom prst="rect">
            <a:avLst/>
          </a:prstGeom>
        </p:spPr>
      </p:pic>
      <p:sp>
        <p:nvSpPr>
          <p:cNvPr id="2" name="Title Placeholder 1"/>
          <p:cNvSpPr>
            <a:spLocks noGrp="1"/>
          </p:cNvSpPr>
          <p:nvPr>
            <p:ph type="title"/>
          </p:nvPr>
        </p:nvSpPr>
        <p:spPr>
          <a:xfrm>
            <a:off x="457200" y="2551231"/>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18163" y="3885257"/>
            <a:ext cx="6946430" cy="14412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61576" y="6558724"/>
            <a:ext cx="398874" cy="365125"/>
          </a:xfrm>
          <a:prstGeom prst="rect">
            <a:avLst/>
          </a:prstGeom>
        </p:spPr>
        <p:txBody>
          <a:bodyPr vert="horz" lIns="91440" tIns="45720" rIns="91440" bIns="45720" rtlCol="0" anchor="ctr"/>
          <a:lstStyle>
            <a:lvl1pPr algn="ctr">
              <a:defRPr sz="1200">
                <a:solidFill>
                  <a:srgbClr val="FFFFFF"/>
                </a:solidFill>
              </a:defRPr>
            </a:lvl1pPr>
          </a:lstStyle>
          <a:p>
            <a:fld id="{F1214C19-7B70-E548-A608-340680BFD9AE}" type="slidenum">
              <a:rPr lang="en-US" smtClean="0"/>
              <a:pPr/>
              <a:t>‹#›</a:t>
            </a:fld>
            <a:endParaRPr lang="en-US" dirty="0"/>
          </a:p>
        </p:txBody>
      </p:sp>
    </p:spTree>
    <p:extLst>
      <p:ext uri="{BB962C8B-B14F-4D97-AF65-F5344CB8AC3E}">
        <p14:creationId xmlns:p14="http://schemas.microsoft.com/office/powerpoint/2010/main" val="103397468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Lst>
  <p:txStyles>
    <p:titleStyle>
      <a:lvl1pPr algn="ctr" defTabSz="457200" rtl="0" eaLnBrk="1" latinLnBrk="0" hangingPunct="1">
        <a:spcBef>
          <a:spcPct val="0"/>
        </a:spcBef>
        <a:buNone/>
        <a:defRPr sz="3600" b="1" kern="1200">
          <a:solidFill>
            <a:srgbClr val="FFFFFF"/>
          </a:solidFill>
          <a:latin typeface="Verdana"/>
          <a:ea typeface="+mj-ea"/>
          <a:cs typeface="Verdana"/>
        </a:defRPr>
      </a:lvl1pPr>
    </p:titleStyle>
    <p:bodyStyle>
      <a:lvl1pPr marL="342900" indent="-342900" algn="ctr" defTabSz="457200" rtl="0" eaLnBrk="1" latinLnBrk="0" hangingPunct="1">
        <a:spcBef>
          <a:spcPct val="20000"/>
        </a:spcBef>
        <a:buClr>
          <a:srgbClr val="AB0520"/>
        </a:buClr>
        <a:buFont typeface="Arial"/>
        <a:buChar char="•"/>
        <a:defRPr sz="2000" kern="1200">
          <a:solidFill>
            <a:srgbClr val="FFFFFF"/>
          </a:solidFill>
          <a:latin typeface="Verdana"/>
          <a:ea typeface="+mn-ea"/>
          <a:cs typeface="Verdana"/>
        </a:defRPr>
      </a:lvl1pPr>
      <a:lvl2pPr marL="742950" indent="-285750" algn="ctr" defTabSz="457200" rtl="0" eaLnBrk="1" latinLnBrk="0" hangingPunct="1">
        <a:spcBef>
          <a:spcPct val="20000"/>
        </a:spcBef>
        <a:buClr>
          <a:srgbClr val="AB0520"/>
        </a:buClr>
        <a:buFont typeface="Arial"/>
        <a:buChar char="•"/>
        <a:defRPr sz="1600" kern="1200">
          <a:solidFill>
            <a:srgbClr val="FFFFFF"/>
          </a:solidFill>
          <a:latin typeface="Verdana"/>
          <a:ea typeface="+mn-ea"/>
          <a:cs typeface="Verdana"/>
        </a:defRPr>
      </a:lvl2pPr>
      <a:lvl3pPr marL="1143000" indent="-228600" algn="ctr" defTabSz="457200" rtl="0" eaLnBrk="1" latinLnBrk="0" hangingPunct="1">
        <a:spcBef>
          <a:spcPct val="20000"/>
        </a:spcBef>
        <a:buClr>
          <a:srgbClr val="AB0520"/>
        </a:buClr>
        <a:buFont typeface="Arial"/>
        <a:buChar char="•"/>
        <a:defRPr sz="1200" kern="1200">
          <a:solidFill>
            <a:srgbClr val="FFFFFF"/>
          </a:solidFill>
          <a:latin typeface="Verdana"/>
          <a:ea typeface="+mn-ea"/>
          <a:cs typeface="Verdana"/>
        </a:defRPr>
      </a:lvl3pPr>
      <a:lvl4pPr marL="1600200" indent="-228600" algn="ctr" defTabSz="457200" rtl="0" eaLnBrk="1" latinLnBrk="0" hangingPunct="1">
        <a:spcBef>
          <a:spcPct val="20000"/>
        </a:spcBef>
        <a:buClr>
          <a:srgbClr val="AB0520"/>
        </a:buClr>
        <a:buFont typeface="Arial"/>
        <a:buChar char="•"/>
        <a:defRPr sz="1200" kern="1200">
          <a:solidFill>
            <a:srgbClr val="FFFFFF"/>
          </a:solidFill>
          <a:latin typeface="Verdana"/>
          <a:ea typeface="+mn-ea"/>
          <a:cs typeface="Verdana"/>
        </a:defRPr>
      </a:lvl4pPr>
      <a:lvl5pPr marL="2057400" indent="-228600" algn="ctr" defTabSz="457200" rtl="0" eaLnBrk="1" latinLnBrk="0" hangingPunct="1">
        <a:spcBef>
          <a:spcPct val="20000"/>
        </a:spcBef>
        <a:buClr>
          <a:srgbClr val="AB0520"/>
        </a:buClr>
        <a:buFont typeface="Arial"/>
        <a:buChar char="•"/>
        <a:defRPr sz="1200" kern="1200">
          <a:solidFill>
            <a:srgbClr val="FFFFFF"/>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12069"/>
          </a:solidFill>
          <a:ln>
            <a:solidFill>
              <a:srgbClr val="012169"/>
            </a:solidFill>
          </a:ln>
        </p:spPr>
        <p:txBody>
          <a:bodyPr wrap="square" lIns="0" tIns="0" rIns="0" bIns="0" rtlCol="0"/>
          <a:lstStyle/>
          <a:p>
            <a:endParaRPr sz="1013" dirty="0"/>
          </a:p>
        </p:txBody>
      </p:sp>
      <p:sp>
        <p:nvSpPr>
          <p:cNvPr id="2" name="Holder 2"/>
          <p:cNvSpPr>
            <a:spLocks noGrp="1"/>
          </p:cNvSpPr>
          <p:nvPr>
            <p:ph type="title"/>
          </p:nvPr>
        </p:nvSpPr>
        <p:spPr>
          <a:xfrm>
            <a:off x="1030631" y="151323"/>
            <a:ext cx="7082739" cy="492443"/>
          </a:xfrm>
          <a:prstGeom prst="rect">
            <a:avLst/>
          </a:prstGeom>
        </p:spPr>
        <p:txBody>
          <a:bodyPr wrap="square" lIns="0" tIns="0" rIns="0" bIns="0">
            <a:spAutoFit/>
          </a:bodyPr>
          <a:lstStyle>
            <a:lvl1pPr>
              <a:defRPr sz="3200" b="0" i="0">
                <a:solidFill>
                  <a:srgbClr val="012069"/>
                </a:solidFill>
                <a:latin typeface="Franklin Gothic Medium"/>
                <a:cs typeface="Franklin Gothic Medium"/>
              </a:defRPr>
            </a:lvl1pPr>
          </a:lstStyle>
          <a:p>
            <a:endParaRPr dirty="0"/>
          </a:p>
        </p:txBody>
      </p:sp>
      <p:sp>
        <p:nvSpPr>
          <p:cNvPr id="3" name="Holder 3"/>
          <p:cNvSpPr>
            <a:spLocks noGrp="1"/>
          </p:cNvSpPr>
          <p:nvPr>
            <p:ph type="body" idx="1"/>
          </p:nvPr>
        </p:nvSpPr>
        <p:spPr>
          <a:xfrm>
            <a:off x="348820" y="1580454"/>
            <a:ext cx="8446363" cy="430887"/>
          </a:xfrm>
          <a:prstGeom prst="rect">
            <a:avLst/>
          </a:prstGeom>
        </p:spPr>
        <p:txBody>
          <a:bodyPr wrap="square" lIns="0" tIns="0" rIns="0" bIns="0">
            <a:spAutoFit/>
          </a:bodyPr>
          <a:lstStyle>
            <a:lvl1pPr>
              <a:defRPr sz="2800" b="0" i="0">
                <a:solidFill>
                  <a:schemeClr val="tx1"/>
                </a:solidFill>
                <a:latin typeface="Franklin Gothic Medium"/>
                <a:cs typeface="Franklin Gothic Medium"/>
              </a:defRPr>
            </a:lvl1pPr>
          </a:lstStyle>
          <a:p>
            <a:endParaRPr dirty="0"/>
          </a:p>
        </p:txBody>
      </p:sp>
      <p:sp>
        <p:nvSpPr>
          <p:cNvPr id="6" name="Holder 6"/>
          <p:cNvSpPr>
            <a:spLocks noGrp="1"/>
          </p:cNvSpPr>
          <p:nvPr>
            <p:ph type="sldNum" sz="quarter" idx="7"/>
          </p:nvPr>
        </p:nvSpPr>
        <p:spPr>
          <a:xfrm>
            <a:off x="8694673" y="6488914"/>
            <a:ext cx="230504" cy="103875"/>
          </a:xfrm>
          <a:prstGeom prst="rect">
            <a:avLst/>
          </a:prstGeom>
        </p:spPr>
        <p:txBody>
          <a:bodyPr wrap="square" lIns="0" tIns="0" rIns="0" bIns="0">
            <a:spAutoFit/>
          </a:bodyPr>
          <a:lstStyle>
            <a:lvl1pPr>
              <a:defRPr sz="675" b="0" i="0">
                <a:solidFill>
                  <a:srgbClr val="888888"/>
                </a:solidFill>
                <a:latin typeface="Franklin Gothic Medium"/>
                <a:cs typeface="Franklin Gothic Medium"/>
              </a:defRPr>
            </a:lvl1p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147938374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Lst>
  <p:hf sldNum="0" hdr="0" ftr="0" dt="0"/>
  <p:txStyles>
    <p:titleStyle>
      <a:lvl1pPr eaLnBrk="1" hangingPunct="1">
        <a:defRPr>
          <a:solidFill>
            <a:schemeClr val="accent1"/>
          </a:solidFill>
          <a:latin typeface="+mj-lt"/>
          <a:ea typeface="+mj-ea"/>
          <a:cs typeface="+mj-cs"/>
        </a:defRPr>
      </a:lvl1pPr>
    </p:titleStyle>
    <p:bodyStyle>
      <a:lvl1pPr marL="0" eaLnBrk="1" hangingPunct="1">
        <a:defRPr>
          <a:latin typeface="+mn-lt"/>
          <a:ea typeface="+mn-ea"/>
          <a:cs typeface="+mn-cs"/>
        </a:defRPr>
      </a:lvl1pPr>
      <a:lvl2pPr marL="257175" eaLnBrk="1" hangingPunct="1">
        <a:defRPr>
          <a:latin typeface="+mn-lt"/>
          <a:ea typeface="+mn-ea"/>
          <a:cs typeface="+mn-cs"/>
        </a:defRPr>
      </a:lvl2pPr>
      <a:lvl3pPr marL="514350" eaLnBrk="1" hangingPunct="1">
        <a:defRPr>
          <a:latin typeface="+mn-lt"/>
          <a:ea typeface="+mn-ea"/>
          <a:cs typeface="+mn-cs"/>
        </a:defRPr>
      </a:lvl3pPr>
      <a:lvl4pPr marL="771525" eaLnBrk="1" hangingPunct="1">
        <a:defRPr>
          <a:latin typeface="+mn-lt"/>
          <a:ea typeface="+mn-ea"/>
          <a:cs typeface="+mn-cs"/>
        </a:defRPr>
      </a:lvl4pPr>
      <a:lvl5pPr marL="1028700" eaLnBrk="1" hangingPunct="1">
        <a:defRPr>
          <a:latin typeface="+mn-lt"/>
          <a:ea typeface="+mn-ea"/>
          <a:cs typeface="+mn-cs"/>
        </a:defRPr>
      </a:lvl5pPr>
      <a:lvl6pPr marL="1285875" eaLnBrk="1" hangingPunct="1">
        <a:defRPr>
          <a:latin typeface="+mn-lt"/>
          <a:ea typeface="+mn-ea"/>
          <a:cs typeface="+mn-cs"/>
        </a:defRPr>
      </a:lvl6pPr>
      <a:lvl7pPr marL="1543050" eaLnBrk="1" hangingPunct="1">
        <a:defRPr>
          <a:latin typeface="+mn-lt"/>
          <a:ea typeface="+mn-ea"/>
          <a:cs typeface="+mn-cs"/>
        </a:defRPr>
      </a:lvl7pPr>
      <a:lvl8pPr marL="1800225" eaLnBrk="1" hangingPunct="1">
        <a:defRPr>
          <a:latin typeface="+mn-lt"/>
          <a:ea typeface="+mn-ea"/>
          <a:cs typeface="+mn-cs"/>
        </a:defRPr>
      </a:lvl8pPr>
      <a:lvl9pPr marL="2057400" eaLnBrk="1" hangingPunct="1">
        <a:defRPr>
          <a:latin typeface="+mn-lt"/>
          <a:ea typeface="+mn-ea"/>
          <a:cs typeface="+mn-cs"/>
        </a:defRPr>
      </a:lvl9pPr>
    </p:bodyStyle>
    <p:otherStyle>
      <a:lvl1pPr marL="0" eaLnBrk="1" hangingPunct="1">
        <a:defRPr>
          <a:latin typeface="+mn-lt"/>
          <a:ea typeface="+mn-ea"/>
          <a:cs typeface="+mn-cs"/>
        </a:defRPr>
      </a:lvl1pPr>
      <a:lvl2pPr marL="257175" eaLnBrk="1" hangingPunct="1">
        <a:defRPr>
          <a:latin typeface="+mn-lt"/>
          <a:ea typeface="+mn-ea"/>
          <a:cs typeface="+mn-cs"/>
        </a:defRPr>
      </a:lvl2pPr>
      <a:lvl3pPr marL="514350" eaLnBrk="1" hangingPunct="1">
        <a:defRPr>
          <a:latin typeface="+mn-lt"/>
          <a:ea typeface="+mn-ea"/>
          <a:cs typeface="+mn-cs"/>
        </a:defRPr>
      </a:lvl3pPr>
      <a:lvl4pPr marL="771525" eaLnBrk="1" hangingPunct="1">
        <a:defRPr>
          <a:latin typeface="+mn-lt"/>
          <a:ea typeface="+mn-ea"/>
          <a:cs typeface="+mn-cs"/>
        </a:defRPr>
      </a:lvl4pPr>
      <a:lvl5pPr marL="1028700" eaLnBrk="1" hangingPunct="1">
        <a:defRPr>
          <a:latin typeface="+mn-lt"/>
          <a:ea typeface="+mn-ea"/>
          <a:cs typeface="+mn-cs"/>
        </a:defRPr>
      </a:lvl5pPr>
      <a:lvl6pPr marL="1285875" eaLnBrk="1" hangingPunct="1">
        <a:defRPr>
          <a:latin typeface="+mn-lt"/>
          <a:ea typeface="+mn-ea"/>
          <a:cs typeface="+mn-cs"/>
        </a:defRPr>
      </a:lvl6pPr>
      <a:lvl7pPr marL="1543050" eaLnBrk="1" hangingPunct="1">
        <a:defRPr>
          <a:latin typeface="+mn-lt"/>
          <a:ea typeface="+mn-ea"/>
          <a:cs typeface="+mn-cs"/>
        </a:defRPr>
      </a:lvl7pPr>
      <a:lvl8pPr marL="1800225" eaLnBrk="1" hangingPunct="1">
        <a:defRPr>
          <a:latin typeface="+mn-lt"/>
          <a:ea typeface="+mn-ea"/>
          <a:cs typeface="+mn-cs"/>
        </a:defRPr>
      </a:lvl8pPr>
      <a:lvl9pPr marL="2057400" eaLnBrk="1" hangingPunct="1">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FCBAA-EDC7-4642-ACF4-B5B561F9B30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ED5F88-3BC1-45E3-BED4-4B84A3FC20A7}"/>
              </a:ext>
            </a:extLst>
          </p:cNvPr>
          <p:cNvSpPr>
            <a:spLocks noGrp="1"/>
          </p:cNvSpPr>
          <p:nvPr>
            <p:ph type="body" idx="1"/>
          </p:nvPr>
        </p:nvSpPr>
        <p:spPr>
          <a:xfrm>
            <a:off x="628650" y="1825625"/>
            <a:ext cx="7886700" cy="41963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F8A3AFA-DA60-4F1B-A1D2-C63BF5367B8B}"/>
              </a:ext>
            </a:extLst>
          </p:cNvPr>
          <p:cNvCxnSpPr/>
          <p:nvPr userDrawn="1"/>
        </p:nvCxnSpPr>
        <p:spPr>
          <a:xfrm>
            <a:off x="-22860" y="6176963"/>
            <a:ext cx="9189720"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9" name="Picture 8" descr="A picture containing object, clock&#10;&#10;Description automatically generated">
            <a:extLst>
              <a:ext uri="{FF2B5EF4-FFF2-40B4-BE49-F238E27FC236}">
                <a16:creationId xmlns:a16="http://schemas.microsoft.com/office/drawing/2014/main" id="{4E5C52AA-6984-406B-A5F4-E7E635E4B0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96400" y="6269514"/>
            <a:ext cx="1951200" cy="588487"/>
          </a:xfrm>
          <a:prstGeom prst="rect">
            <a:avLst/>
          </a:prstGeom>
        </p:spPr>
      </p:pic>
    </p:spTree>
    <p:extLst>
      <p:ext uri="{BB962C8B-B14F-4D97-AF65-F5344CB8AC3E}">
        <p14:creationId xmlns:p14="http://schemas.microsoft.com/office/powerpoint/2010/main" val="121832925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4107" r:id="rId10"/>
    <p:sldLayoutId id="21474841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E92E1E-89CA-4792-B2F5-FC23446A3C2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32F3F2-C30F-41E6-84F3-B66294CD157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87FD4-8F15-424E-9E07-47BB67906A5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F7B47A9-B053-4382-B596-E60574C54E98}" type="datetimeFigureOut">
              <a:rPr lang="en-US" smtClean="0"/>
              <a:t>2/3/2022</a:t>
            </a:fld>
            <a:endParaRPr lang="en-US" dirty="0"/>
          </a:p>
        </p:txBody>
      </p:sp>
      <p:sp>
        <p:nvSpPr>
          <p:cNvPr id="5" name="Footer Placeholder 4">
            <a:extLst>
              <a:ext uri="{FF2B5EF4-FFF2-40B4-BE49-F238E27FC236}">
                <a16:creationId xmlns:a16="http://schemas.microsoft.com/office/drawing/2014/main" id="{6FBC5385-8237-4415-AA0E-72620939BCC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16AAE84-3A6F-4F93-8673-4215624CB51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2C75E4-60A3-4005-BEF1-46F2C2CAC853}" type="slidenum">
              <a:rPr lang="en-US" smtClean="0"/>
              <a:t>‹#›</a:t>
            </a:fld>
            <a:endParaRPr lang="en-US" dirty="0"/>
          </a:p>
        </p:txBody>
      </p:sp>
    </p:spTree>
    <p:extLst>
      <p:ext uri="{BB962C8B-B14F-4D97-AF65-F5344CB8AC3E}">
        <p14:creationId xmlns:p14="http://schemas.microsoft.com/office/powerpoint/2010/main" val="1269445007"/>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D8067-4863-4E50-99C9-B6DFE0DA3BE6}" type="datetimeFigureOut">
              <a:rPr lang="en-US" smtClean="0"/>
              <a:t>2/3/2022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46DC0-2F84-489D-9A15-3E830ECB71C1}" type="slidenum">
              <a:rPr lang="en-US" smtClean="0"/>
              <a:t>‹#›</a:t>
            </a:fld>
            <a:endParaRPr lang="en-US" dirty="0"/>
          </a:p>
        </p:txBody>
      </p:sp>
    </p:spTree>
    <p:extLst>
      <p:ext uri="{BB962C8B-B14F-4D97-AF65-F5344CB8AC3E}">
        <p14:creationId xmlns:p14="http://schemas.microsoft.com/office/powerpoint/2010/main" val="2454444431"/>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1552108B-1F90-0044-A7D4-0956E919F29A}"/>
              </a:ext>
            </a:extLst>
          </p:cNvPr>
          <p:cNvSpPr/>
          <p:nvPr userDrawn="1"/>
        </p:nvSpPr>
        <p:spPr>
          <a:xfrm>
            <a:off x="476250" y="633875"/>
            <a:ext cx="81915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200" noProof="0" dirty="0"/>
          </a:p>
        </p:txBody>
      </p:sp>
      <p:sp>
        <p:nvSpPr>
          <p:cNvPr id="2" name="Title Placeholder 1"/>
          <p:cNvSpPr>
            <a:spLocks noGrp="1"/>
          </p:cNvSpPr>
          <p:nvPr>
            <p:ph type="title"/>
          </p:nvPr>
        </p:nvSpPr>
        <p:spPr>
          <a:xfrm>
            <a:off x="822960" y="942871"/>
            <a:ext cx="7543800" cy="587584"/>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822960" y="2108202"/>
            <a:ext cx="7543800" cy="3760891"/>
          </a:xfrm>
          <a:prstGeom prst="rect">
            <a:avLst/>
          </a:prstGeom>
        </p:spPr>
        <p:txBody>
          <a:bodyPr vert="horz" lIns="0" tIns="45720" rIns="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6163819" y="6446839"/>
            <a:ext cx="1938638" cy="365125"/>
          </a:xfrm>
          <a:prstGeom prst="rect">
            <a:avLst/>
          </a:prstGeom>
        </p:spPr>
        <p:txBody>
          <a:bodyPr vert="horz" lIns="91440" tIns="45720" rIns="91440" bIns="45720" rtlCol="0" anchor="ctr"/>
          <a:lstStyle>
            <a:lvl1pPr algn="r">
              <a:defRPr sz="675">
                <a:solidFill>
                  <a:srgbClr val="FFFFFF"/>
                </a:solidFill>
              </a:defRPr>
            </a:lvl1pPr>
          </a:lstStyle>
          <a:p>
            <a:fld id="{62D6E202-B606-4609-B914-27C9371A1F6D}" type="datetime1">
              <a:rPr lang="en-US" noProof="0" smtClean="0"/>
              <a:t>2/3/2022</a:t>
            </a:fld>
            <a:endParaRPr lang="en-US" noProof="0" dirty="0"/>
          </a:p>
        </p:txBody>
      </p:sp>
      <p:sp>
        <p:nvSpPr>
          <p:cNvPr id="5" name="Footer Placeholder 4"/>
          <p:cNvSpPr>
            <a:spLocks noGrp="1"/>
          </p:cNvSpPr>
          <p:nvPr>
            <p:ph type="ftr" sz="quarter" idx="3"/>
          </p:nvPr>
        </p:nvSpPr>
        <p:spPr>
          <a:xfrm>
            <a:off x="822959" y="6446839"/>
            <a:ext cx="5113697" cy="365125"/>
          </a:xfrm>
          <a:prstGeom prst="rect">
            <a:avLst/>
          </a:prstGeom>
        </p:spPr>
        <p:txBody>
          <a:bodyPr vert="horz" lIns="91440" tIns="45720" rIns="91440" bIns="45720" rtlCol="0" anchor="ctr"/>
          <a:lstStyle>
            <a:lvl1pPr algn="l">
              <a:defRPr sz="675" cap="all" baseline="0">
                <a:solidFill>
                  <a:srgbClr val="FFFFFF"/>
                </a:solidFill>
              </a:defRPr>
            </a:lvl1pPr>
          </a:lstStyle>
          <a:p>
            <a:endParaRPr lang="en-US" noProof="0" dirty="0"/>
          </a:p>
        </p:txBody>
      </p:sp>
      <p:sp>
        <p:nvSpPr>
          <p:cNvPr id="6" name="Slide Number Placeholder 5"/>
          <p:cNvSpPr>
            <a:spLocks noGrp="1"/>
          </p:cNvSpPr>
          <p:nvPr>
            <p:ph type="sldNum" sz="quarter" idx="4"/>
          </p:nvPr>
        </p:nvSpPr>
        <p:spPr>
          <a:xfrm>
            <a:off x="8245186" y="6446839"/>
            <a:ext cx="585008" cy="365125"/>
          </a:xfrm>
          <a:prstGeom prst="rect">
            <a:avLst/>
          </a:prstGeom>
        </p:spPr>
        <p:txBody>
          <a:bodyPr vert="horz" lIns="91440" tIns="45720" rIns="91440" bIns="45720" rtlCol="0" anchor="ctr"/>
          <a:lstStyle>
            <a:lvl1pPr algn="l">
              <a:defRPr sz="788">
                <a:solidFill>
                  <a:srgbClr val="FFFFFF"/>
                </a:solidFill>
              </a:defRPr>
            </a:lvl1p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374925760"/>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Lst>
  <p:hf sldNum="0" hdr="0" ftr="0" dt="0"/>
  <p:txStyles>
    <p:titleStyle>
      <a:lvl1pPr algn="l" defTabSz="685800" rtl="0" eaLnBrk="1" latinLnBrk="0" hangingPunct="1">
        <a:lnSpc>
          <a:spcPct val="90000"/>
        </a:lnSpc>
        <a:spcBef>
          <a:spcPct val="0"/>
        </a:spcBef>
        <a:buNone/>
        <a:defRPr sz="21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10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3A3838"/>
              </a:buClr>
              <a:buSzPts val="4400"/>
              <a:buFont typeface="Arial"/>
              <a:buNone/>
              <a:defRPr sz="4400" b="0" i="0" u="none" strike="noStrike" cap="none">
                <a:solidFill>
                  <a:srgbClr val="3A383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628650" y="1825625"/>
            <a:ext cx="7886700" cy="4080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3A3838"/>
              </a:buClr>
              <a:buSzPts val="2800"/>
              <a:buFont typeface="Arial"/>
              <a:buChar char="•"/>
              <a:defRPr sz="2800" b="0" i="0" u="none" strike="noStrike" cap="none">
                <a:solidFill>
                  <a:srgbClr val="3A3838"/>
                </a:solidFill>
                <a:latin typeface="Arial"/>
                <a:ea typeface="Arial"/>
                <a:cs typeface="Arial"/>
                <a:sym typeface="Arial"/>
              </a:defRPr>
            </a:lvl1pPr>
            <a:lvl2pPr marL="914400" marR="0" lvl="1" indent="-381000" algn="l" rtl="0">
              <a:lnSpc>
                <a:spcPct val="90000"/>
              </a:lnSpc>
              <a:spcBef>
                <a:spcPts val="500"/>
              </a:spcBef>
              <a:spcAft>
                <a:spcPts val="0"/>
              </a:spcAft>
              <a:buClr>
                <a:srgbClr val="3A3838"/>
              </a:buClr>
              <a:buSzPts val="2400"/>
              <a:buFont typeface="Arial"/>
              <a:buChar char="•"/>
              <a:defRPr sz="2400" b="0" i="0" u="none" strike="noStrike" cap="none">
                <a:solidFill>
                  <a:srgbClr val="3A3838"/>
                </a:solidFill>
                <a:latin typeface="Arial"/>
                <a:ea typeface="Arial"/>
                <a:cs typeface="Arial"/>
                <a:sym typeface="Arial"/>
              </a:defRPr>
            </a:lvl2pPr>
            <a:lvl3pPr marL="1371600" marR="0" lvl="2" indent="-355600" algn="l" rtl="0">
              <a:lnSpc>
                <a:spcPct val="90000"/>
              </a:lnSpc>
              <a:spcBef>
                <a:spcPts val="500"/>
              </a:spcBef>
              <a:spcAft>
                <a:spcPts val="0"/>
              </a:spcAft>
              <a:buClr>
                <a:srgbClr val="3A3838"/>
              </a:buClr>
              <a:buSzPts val="2000"/>
              <a:buFont typeface="Arial"/>
              <a:buChar char="•"/>
              <a:defRPr sz="2000" b="0" i="0" u="none" strike="noStrike" cap="none">
                <a:solidFill>
                  <a:srgbClr val="3A3838"/>
                </a:solidFill>
                <a:latin typeface="Arial"/>
                <a:ea typeface="Arial"/>
                <a:cs typeface="Arial"/>
                <a:sym typeface="Arial"/>
              </a:defRPr>
            </a:lvl3pPr>
            <a:lvl4pPr marL="1828800" marR="0" lvl="3" indent="-342900" algn="l" rtl="0">
              <a:lnSpc>
                <a:spcPct val="90000"/>
              </a:lnSpc>
              <a:spcBef>
                <a:spcPts val="500"/>
              </a:spcBef>
              <a:spcAft>
                <a:spcPts val="0"/>
              </a:spcAft>
              <a:buClr>
                <a:srgbClr val="3A3838"/>
              </a:buClr>
              <a:buSzPts val="1800"/>
              <a:buFont typeface="Arial"/>
              <a:buChar char="•"/>
              <a:defRPr sz="1800" b="0" i="0" u="none" strike="noStrike" cap="none">
                <a:solidFill>
                  <a:srgbClr val="3A3838"/>
                </a:solidFill>
                <a:latin typeface="Arial"/>
                <a:ea typeface="Arial"/>
                <a:cs typeface="Arial"/>
                <a:sym typeface="Arial"/>
              </a:defRPr>
            </a:lvl4pPr>
            <a:lvl5pPr marL="2286000" marR="0" lvl="4" indent="-342900" algn="l" rtl="0">
              <a:lnSpc>
                <a:spcPct val="90000"/>
              </a:lnSpc>
              <a:spcBef>
                <a:spcPts val="500"/>
              </a:spcBef>
              <a:spcAft>
                <a:spcPts val="0"/>
              </a:spcAft>
              <a:buClr>
                <a:srgbClr val="3A3838"/>
              </a:buClr>
              <a:buSzPts val="1800"/>
              <a:buFont typeface="Arial"/>
              <a:buChar char="•"/>
              <a:defRPr sz="1800" b="0" i="0" u="none" strike="noStrike" cap="none">
                <a:solidFill>
                  <a:srgbClr val="3A383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14"/>
          <p:cNvPicPr preferRelativeResize="0"/>
          <p:nvPr/>
        </p:nvPicPr>
        <p:blipFill rotWithShape="1">
          <a:blip r:embed="rId7">
            <a:alphaModFix/>
          </a:blip>
          <a:srcRect/>
          <a:stretch/>
        </p:blipFill>
        <p:spPr>
          <a:xfrm>
            <a:off x="0" y="5961530"/>
            <a:ext cx="9144000" cy="896471"/>
          </a:xfrm>
          <a:prstGeom prst="rect">
            <a:avLst/>
          </a:prstGeom>
          <a:noFill/>
          <a:ln>
            <a:noFill/>
          </a:ln>
        </p:spPr>
      </p:pic>
    </p:spTree>
    <p:extLst>
      <p:ext uri="{BB962C8B-B14F-4D97-AF65-F5344CB8AC3E}">
        <p14:creationId xmlns:p14="http://schemas.microsoft.com/office/powerpoint/2010/main" val="630508004"/>
      </p:ext>
    </p:extLst>
  </p:cSld>
  <p:clrMap bg1="lt1" tx1="dk1" bg2="dk2"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andrew.ridley@oeo.az.gov" TargetMode="External"/><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hyperlink" Target="mailto:Bobby.Neves@azed.gov" TargetMode="Externa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schoolcounselor.org/Events-Professional-Development/Events/National-School-Counseling-Week" TargetMode="External"/><Relationship Id="rId1" Type="http://schemas.openxmlformats.org/officeDocument/2006/relationships/slideLayout" Target="../slideLayouts/slideLayout3.xml"/><Relationship Id="rId5" Type="http://schemas.openxmlformats.org/officeDocument/2006/relationships/image" Target="../media/image100.jpeg"/><Relationship Id="rId4" Type="http://schemas.openxmlformats.org/officeDocument/2006/relationships/image" Target="../media/image26.png"/></Relationships>
</file>

<file path=ppt/slides/_rels/slide10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azed.gov/tilcsciconferences/sci" TargetMode="Externa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educationforwardarizona.org/innovate/student-supports/azcan/college-access-professional-cap-training/" TargetMode="Externa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1.jpg"/><Relationship Id="rId1" Type="http://schemas.openxmlformats.org/officeDocument/2006/relationships/slideLayout" Target="../slideLayouts/slideLayout3.xml"/><Relationship Id="rId6" Type="http://schemas.openxmlformats.org/officeDocument/2006/relationships/hyperlink" Target="wwww.azed.gov/ecap" TargetMode="External"/><Relationship Id="rId5" Type="http://schemas.openxmlformats.org/officeDocument/2006/relationships/hyperlink" Target="http://www.myfutureaz.com/" TargetMode="External"/><Relationship Id="rId4" Type="http://schemas.openxmlformats.org/officeDocument/2006/relationships/image" Target="../media/image26.png"/></Relationships>
</file>

<file path=ppt/slides/_rels/slide10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2.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mailto:amanda.nolasco@azed.gov" TargetMode="Externa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hyperlink" Target="https://certification.azed.gov/" TargetMode="External"/><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hyperlink" Target="https://www.azed.gov/sites/default/files/2016/08/Application%20to%20Remove%20Deficiencies.pdf?id=57a4d2f9aadebe130c51856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hyperlink" Target="https://www.azed.gov/educator-certification/educator-certification-deficiency-removal" TargetMode="External"/><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s://www.azed.gov/sites/default/files/2021/06/Information%20-%20AZ%20and%20US%20Constitution%20Courses.pdf" TargetMode="External"/><Relationship Id="rId2" Type="http://schemas.openxmlformats.org/officeDocument/2006/relationships/hyperlink" Target="https://www.azed.gov/educator-certification/testing-information" TargetMode="External"/><Relationship Id="rId1" Type="http://schemas.openxmlformats.org/officeDocument/2006/relationships/slideLayout" Target="../slideLayouts/slideLayout43.xml"/><Relationship Id="rId5" Type="http://schemas.openxmlformats.org/officeDocument/2006/relationships/image" Target="../media/image24.png"/><Relationship Id="rId4" Type="http://schemas.openxmlformats.org/officeDocument/2006/relationships/hyperlink" Target="mailto:certification@azed.gov"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azed.gov/educator-certification/educator-certification-frequent-requests" TargetMode="External"/><Relationship Id="rId2" Type="http://schemas.openxmlformats.org/officeDocument/2006/relationships/hyperlink" Target="https://www.azed.gov/educator-certification/testing-information" TargetMode="External"/><Relationship Id="rId1" Type="http://schemas.openxmlformats.org/officeDocument/2006/relationships/slideLayout" Target="../slideLayouts/slideLayout43.xml"/><Relationship Id="rId5" Type="http://schemas.openxmlformats.org/officeDocument/2006/relationships/image" Target="../media/image24.png"/><Relationship Id="rId4" Type="http://schemas.openxmlformats.org/officeDocument/2006/relationships/hyperlink" Target="mailto:certification@azed.go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azed.gov/cte/pd" TargetMode="Externa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3" Type="http://schemas.openxmlformats.org/officeDocument/2006/relationships/hyperlink" Target="https://www.maricopa.edu/bachelors-degrees" TargetMode="External"/><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80.png"/><Relationship Id="rId18" Type="http://schemas.openxmlformats.org/officeDocument/2006/relationships/customXml" Target="../ink/ink8.xml"/><Relationship Id="rId3" Type="http://schemas.openxmlformats.org/officeDocument/2006/relationships/image" Target="../media/image34.png"/><Relationship Id="rId21" Type="http://schemas.openxmlformats.org/officeDocument/2006/relationships/image" Target="../media/image120.png"/><Relationship Id="rId7" Type="http://schemas.openxmlformats.org/officeDocument/2006/relationships/image" Target="../media/image50.png"/><Relationship Id="rId12" Type="http://schemas.openxmlformats.org/officeDocument/2006/relationships/customXml" Target="../ink/ink5.xml"/><Relationship Id="rId17" Type="http://schemas.openxmlformats.org/officeDocument/2006/relationships/image" Target="../media/image100.png"/><Relationship Id="rId2" Type="http://schemas.openxmlformats.org/officeDocument/2006/relationships/notesSlide" Target="../notesSlides/notesSlide23.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4.xml"/><Relationship Id="rId6" Type="http://schemas.openxmlformats.org/officeDocument/2006/relationships/customXml" Target="../ink/ink2.xml"/><Relationship Id="rId11" Type="http://schemas.openxmlformats.org/officeDocument/2006/relationships/image" Target="../media/image73.png"/><Relationship Id="rId5" Type="http://schemas.openxmlformats.org/officeDocument/2006/relationships/image" Target="../media/image49.png"/><Relationship Id="rId15" Type="http://schemas.openxmlformats.org/officeDocument/2006/relationships/image" Target="../media/image9.png"/><Relationship Id="rId23" Type="http://schemas.openxmlformats.org/officeDocument/2006/relationships/image" Target="../media/image130.png"/><Relationship Id="rId10" Type="http://schemas.openxmlformats.org/officeDocument/2006/relationships/customXml" Target="../ink/ink4.xml"/><Relationship Id="rId19" Type="http://schemas.openxmlformats.org/officeDocument/2006/relationships/image" Target="../media/image110.png"/><Relationship Id="rId4" Type="http://schemas.openxmlformats.org/officeDocument/2006/relationships/customXml" Target="../ink/ink1.xml"/><Relationship Id="rId9" Type="http://schemas.openxmlformats.org/officeDocument/2006/relationships/image" Target="../media/image60.png"/><Relationship Id="rId14" Type="http://schemas.openxmlformats.org/officeDocument/2006/relationships/customXml" Target="../ink/ink6.xml"/><Relationship Id="rId22" Type="http://schemas.openxmlformats.org/officeDocument/2006/relationships/customXml" Target="../ink/ink10.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70.png"/><Relationship Id="rId4" Type="http://schemas.openxmlformats.org/officeDocument/2006/relationships/customXml" Target="../ink/ink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www.acteaz.org/" TargetMode="External"/><Relationship Id="rId2" Type="http://schemas.openxmlformats.org/officeDocument/2006/relationships/image" Target="../media/image38.jpg"/><Relationship Id="rId1" Type="http://schemas.openxmlformats.org/officeDocument/2006/relationships/slideLayout" Target="../slideLayouts/slideLayout53.xml"/><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hyperlink" Target="http://www.acteaz.org/" TargetMode="External"/><Relationship Id="rId2" Type="http://schemas.openxmlformats.org/officeDocument/2006/relationships/image" Target="../media/image38.jpg"/><Relationship Id="rId1" Type="http://schemas.openxmlformats.org/officeDocument/2006/relationships/slideLayout" Target="../slideLayouts/slideLayout53.xml"/><Relationship Id="rId5" Type="http://schemas.openxmlformats.org/officeDocument/2006/relationships/image" Target="../media/image4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hyperlink" Target="mailto:stephanweltsch@acteaz.org" TargetMode="External"/><Relationship Id="rId7" Type="http://schemas.openxmlformats.org/officeDocument/2006/relationships/hyperlink" Target="mailto:alecdamiano@acteaz.org" TargetMode="External"/><Relationship Id="rId2" Type="http://schemas.openxmlformats.org/officeDocument/2006/relationships/image" Target="../media/image38.jpg"/><Relationship Id="rId1" Type="http://schemas.openxmlformats.org/officeDocument/2006/relationships/slideLayout" Target="../slideLayouts/slideLayout53.xml"/><Relationship Id="rId6" Type="http://schemas.openxmlformats.org/officeDocument/2006/relationships/hyperlink" Target="mailto:shellyyork@acteaz.org" TargetMode="External"/><Relationship Id="rId5" Type="http://schemas.openxmlformats.org/officeDocument/2006/relationships/hyperlink" Target="mailto:pamferguson@acteaz.org" TargetMode="External"/><Relationship Id="rId4" Type="http://schemas.openxmlformats.org/officeDocument/2006/relationships/hyperlink" Target="mailto:rahsaanbartet@acteaz.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hyperlink" Target="https://www.ctecaz.org/"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hyperlink" Target="https://drive.google.com/file/d/1U-2LEUVwJ-dfT40-iLe96o3oixLmsFSO/view?usp=sharing" TargetMode="External"/><Relationship Id="rId5" Type="http://schemas.openxmlformats.org/officeDocument/2006/relationships/image" Target="../media/image53.png"/><Relationship Id="rId4" Type="http://schemas.openxmlformats.org/officeDocument/2006/relationships/hyperlink" Target="https://cte.ctecaz.org/login?next=%2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hyperlink" Target="https://bit.ly/ConsortiumBlueprintEvent22"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hyperlink" Target="https://www.ctecaz.org/"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hyperlink" Target="https://www.facebook.com/azctecc?fref=ts" TargetMode="External"/><Relationship Id="rId12"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hyperlink" Target="mailto:support@ctecaz.org" TargetMode="External"/><Relationship Id="rId11" Type="http://schemas.openxmlformats.org/officeDocument/2006/relationships/hyperlink" Target="https://www.youtube.com/channel/UC51TcfYNUIJr2vVhpYUWsEQ" TargetMode="External"/><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hyperlink" Target="https://www.ctecaz.org/" TargetMode="External"/><Relationship Id="rId9" Type="http://schemas.openxmlformats.org/officeDocument/2006/relationships/hyperlink" Target="https://twitter.com/AZ_CTE_CC"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9.png"/><Relationship Id="rId7" Type="http://schemas.openxmlformats.org/officeDocument/2006/relationships/image" Target="../media/image64.jpg"/><Relationship Id="rId2" Type="http://schemas.openxmlformats.org/officeDocument/2006/relationships/notesSlide" Target="../notesSlides/notesSlide32.xml"/><Relationship Id="rId1" Type="http://schemas.openxmlformats.org/officeDocument/2006/relationships/slideLayout" Target="../slideLayouts/slideLayout3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67.pn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azed.gov/cte/assessments" TargetMode="Externa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2.png"/><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75.png"/><Relationship Id="rId1" Type="http://schemas.openxmlformats.org/officeDocument/2006/relationships/slideLayout" Target="../slideLayouts/slideLayout37.xml"/><Relationship Id="rId6" Type="http://schemas.openxmlformats.org/officeDocument/2006/relationships/image" Target="../media/image79.png"/><Relationship Id="rId5" Type="http://schemas.openxmlformats.org/officeDocument/2006/relationships/image" Target="../media/image78.jpeg"/><Relationship Id="rId10" Type="http://schemas.openxmlformats.org/officeDocument/2006/relationships/image" Target="../media/image24.png"/><Relationship Id="rId4" Type="http://schemas.openxmlformats.org/officeDocument/2006/relationships/image" Target="../media/image77.jpeg"/><Relationship Id="rId9"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4.png"/><Relationship Id="rId1" Type="http://schemas.openxmlformats.org/officeDocument/2006/relationships/slideLayout" Target="../slideLayouts/slideLayout40.xml"/><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6.jpeg"/><Relationship Id="rId7"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7.xml"/><Relationship Id="rId6" Type="http://schemas.openxmlformats.org/officeDocument/2006/relationships/image" Target="../media/image87.png"/><Relationship Id="rId5" Type="http://schemas.openxmlformats.org/officeDocument/2006/relationships/image" Target="../media/image81.png"/><Relationship Id="rId4" Type="http://schemas.openxmlformats.org/officeDocument/2006/relationships/image" Target="../media/image79.png"/><Relationship Id="rId9" Type="http://schemas.openxmlformats.org/officeDocument/2006/relationships/image" Target="../media/image24.png"/></Relationships>
</file>

<file path=ppt/slides/_rels/slide69.xml.rels><?xml version="1.0" encoding="UTF-8" standalone="yes"?>
<Relationships xmlns="http://schemas.openxmlformats.org/package/2006/relationships"><Relationship Id="rId3" Type="http://schemas.openxmlformats.org/officeDocument/2006/relationships/hyperlink" Target="https://edrisingarizona.wufoo.com/forms/z9iu8v0150j5yj/" TargetMode="External"/><Relationship Id="rId7" Type="http://schemas.openxmlformats.org/officeDocument/2006/relationships/image" Target="../media/image88.png"/><Relationship Id="rId2" Type="http://schemas.openxmlformats.org/officeDocument/2006/relationships/hyperlink" Target="https://bit.ly/AZDECA-SCDCJudges" TargetMode="External"/><Relationship Id="rId1" Type="http://schemas.openxmlformats.org/officeDocument/2006/relationships/slideLayout" Target="../slideLayouts/slideLayout32.xml"/><Relationship Id="rId6" Type="http://schemas.openxmlformats.org/officeDocument/2006/relationships/hyperlink" Target="https://www.azhosa.org/judge" TargetMode="External"/><Relationship Id="rId5" Type="http://schemas.openxmlformats.org/officeDocument/2006/relationships/hyperlink" Target="https://www.cognitoforms.com/ArizonaFCCLA/_2022EvaluatorsJudgesSignUp" TargetMode="External"/><Relationship Id="rId4" Type="http://schemas.openxmlformats.org/officeDocument/2006/relationships/hyperlink" Target="https://fblaarizona.wufoo.com/forms/w17p2hh60txoy8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mailto:Julie.Ellis@azed.gov" TargetMode="Externa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7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7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7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8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26.png"/></Relationships>
</file>

<file path=ppt/slides/_rels/slide8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26.png"/></Relationships>
</file>

<file path=ppt/slides/_rels/slide8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26.png"/></Relationships>
</file>

<file path=ppt/slides/_rels/slide8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26.png"/></Relationships>
</file>

<file path=ppt/slides/_rels/slide8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9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26.png"/></Relationships>
</file>

<file path=ppt/slides/_rels/slide9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hyperlink" Target="http://www.azed.gov/cte/cte-enrollment" TargetMode="External"/><Relationship Id="rId4" Type="http://schemas.openxmlformats.org/officeDocument/2006/relationships/image" Target="../media/image26.png"/></Relationships>
</file>

<file path=ppt/slides/_rels/slide9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9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8" Type="http://schemas.openxmlformats.org/officeDocument/2006/relationships/hyperlink" Target="mailto:Janet.Silao@azed.gov" TargetMode="External"/><Relationship Id="rId3" Type="http://schemas.openxmlformats.org/officeDocument/2006/relationships/image" Target="../media/image25.jpeg"/><Relationship Id="rId7" Type="http://schemas.openxmlformats.org/officeDocument/2006/relationships/hyperlink" Target="mailto:Samuel.Irvin@azed.gov"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hyperlink" Target="mailto:Donna.Kerwin@azed.gov" TargetMode="External"/><Relationship Id="rId5" Type="http://schemas.openxmlformats.org/officeDocument/2006/relationships/hyperlink" Target="mailto:Tammie.Chavez@azed.gov" TargetMode="External"/><Relationship Id="rId4" Type="http://schemas.openxmlformats.org/officeDocument/2006/relationships/image" Target="../media/image26.png"/><Relationship Id="rId9" Type="http://schemas.openxmlformats.org/officeDocument/2006/relationships/hyperlink" Target="http://www.azed.gov/cte/cte-data-portal-information"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5ACF-58A5-430D-B548-56981423FCC4}"/>
              </a:ext>
            </a:extLst>
          </p:cNvPr>
          <p:cNvSpPr>
            <a:spLocks noGrp="1"/>
          </p:cNvSpPr>
          <p:nvPr>
            <p:ph type="ctrTitle"/>
          </p:nvPr>
        </p:nvSpPr>
        <p:spPr>
          <a:xfrm>
            <a:off x="304800" y="2125980"/>
            <a:ext cx="8534400" cy="984885"/>
          </a:xfrm>
        </p:spPr>
        <p:txBody>
          <a:bodyPr/>
          <a:lstStyle/>
          <a:p>
            <a:pPr algn="ctr"/>
            <a:r>
              <a:rPr lang="en-US" b="1" dirty="0">
                <a:ln>
                  <a:solidFill>
                    <a:srgbClr val="C00000"/>
                  </a:solidFill>
                </a:ln>
                <a:latin typeface="Arial" panose="020B0604020202020204" pitchFamily="34" charset="0"/>
                <a:cs typeface="Arial" panose="020B0604020202020204" pitchFamily="34" charset="0"/>
              </a:rPr>
              <a:t>CTE ADMINISTRATORS MEETING</a:t>
            </a:r>
            <a:br>
              <a:rPr lang="en-US" b="1" dirty="0">
                <a:ln>
                  <a:solidFill>
                    <a:srgbClr val="C00000"/>
                  </a:solidFill>
                </a:ln>
                <a:latin typeface="Arial" panose="020B0604020202020204" pitchFamily="34" charset="0"/>
                <a:cs typeface="Arial" panose="020B0604020202020204" pitchFamily="34" charset="0"/>
              </a:rPr>
            </a:br>
            <a:r>
              <a:rPr lang="en-US" b="1" dirty="0">
                <a:ln>
                  <a:solidFill>
                    <a:srgbClr val="C00000"/>
                  </a:solidFill>
                </a:ln>
                <a:latin typeface="Arial" panose="020B0604020202020204" pitchFamily="34" charset="0"/>
                <a:cs typeface="Arial" panose="020B0604020202020204" pitchFamily="34" charset="0"/>
              </a:rPr>
              <a:t>February 3, 2022</a:t>
            </a:r>
          </a:p>
        </p:txBody>
      </p:sp>
      <p:sp>
        <p:nvSpPr>
          <p:cNvPr id="3" name="Subtitle 2">
            <a:extLst>
              <a:ext uri="{FF2B5EF4-FFF2-40B4-BE49-F238E27FC236}">
                <a16:creationId xmlns:a16="http://schemas.microsoft.com/office/drawing/2014/main" id="{EFA6E090-9BA7-436A-86FB-0D1015797EB8}"/>
              </a:ext>
            </a:extLst>
          </p:cNvPr>
          <p:cNvSpPr>
            <a:spLocks noGrp="1"/>
          </p:cNvSpPr>
          <p:nvPr>
            <p:ph type="subTitle" idx="4"/>
          </p:nvPr>
        </p:nvSpPr>
        <p:spPr>
          <a:xfrm>
            <a:off x="381000" y="3200400"/>
            <a:ext cx="8458200" cy="3447098"/>
          </a:xfrm>
        </p:spPr>
        <p:txBody>
          <a:bodyPr/>
          <a:lstStyle/>
          <a:p>
            <a:r>
              <a:rPr lang="en-US" b="1" dirty="0">
                <a:latin typeface="+mn-lt"/>
              </a:rPr>
              <a:t>Vision:</a:t>
            </a:r>
            <a:r>
              <a:rPr lang="en-US" dirty="0">
                <a:latin typeface="+mn-lt"/>
              </a:rPr>
              <a:t>  </a:t>
            </a:r>
          </a:p>
          <a:p>
            <a:r>
              <a:rPr lang="en-US" dirty="0">
                <a:latin typeface="+mn-lt"/>
              </a:rPr>
              <a:t>Develop Arizona’s competitive workforce through the power of Career and Technical Education.</a:t>
            </a:r>
          </a:p>
          <a:p>
            <a:r>
              <a:rPr lang="en-US" b="1" dirty="0">
                <a:latin typeface="+mn-lt"/>
              </a:rPr>
              <a:t>Mission:</a:t>
            </a:r>
          </a:p>
          <a:p>
            <a:r>
              <a:rPr lang="en-US" dirty="0">
                <a:latin typeface="+mn-lt"/>
              </a:rPr>
              <a:t>Career and Technical Education will engage Arizona learners in relevant experiences leading to purposeful and economically viable careers.</a:t>
            </a:r>
          </a:p>
          <a:p>
            <a:endParaRPr lang="en-US" dirty="0"/>
          </a:p>
        </p:txBody>
      </p:sp>
      <p:pic>
        <p:nvPicPr>
          <p:cNvPr id="4" name="Picture 3">
            <a:extLst>
              <a:ext uri="{FF2B5EF4-FFF2-40B4-BE49-F238E27FC236}">
                <a16:creationId xmlns:a16="http://schemas.microsoft.com/office/drawing/2014/main" id="{230FF9D4-ED7E-487D-98BE-1B972CBFB78C}"/>
              </a:ext>
            </a:extLst>
          </p:cNvPr>
          <p:cNvPicPr>
            <a:picLocks noChangeAspect="1"/>
          </p:cNvPicPr>
          <p:nvPr/>
        </p:nvPicPr>
        <p:blipFill>
          <a:blip r:embed="rId2"/>
          <a:stretch>
            <a:fillRect/>
          </a:stretch>
        </p:blipFill>
        <p:spPr>
          <a:xfrm>
            <a:off x="0" y="76200"/>
            <a:ext cx="9144000" cy="457200"/>
          </a:xfrm>
          <a:prstGeom prst="rect">
            <a:avLst/>
          </a:prstGeom>
        </p:spPr>
      </p:pic>
    </p:spTree>
    <p:extLst>
      <p:ext uri="{BB962C8B-B14F-4D97-AF65-F5344CB8AC3E}">
        <p14:creationId xmlns:p14="http://schemas.microsoft.com/office/powerpoint/2010/main" val="307184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11196ae0bda_1_12"/>
          <p:cNvSpPr txBox="1">
            <a:spLocks noGrp="1"/>
          </p:cNvSpPr>
          <p:nvPr>
            <p:ph type="ctrTitle" idx="4294967295"/>
          </p:nvPr>
        </p:nvSpPr>
        <p:spPr>
          <a:xfrm>
            <a:off x="311738" y="2270963"/>
            <a:ext cx="8520525" cy="1918800"/>
          </a:xfrm>
          <a:prstGeom prst="rect">
            <a:avLst/>
          </a:prstGeom>
          <a:solidFill>
            <a:schemeClr val="lt1"/>
          </a:solidFill>
          <a:ln>
            <a:noFill/>
          </a:ln>
        </p:spPr>
        <p:txBody>
          <a:bodyPr spcFirstLastPara="1" wrap="square" lIns="68569" tIns="34275" rIns="68569" bIns="34275" anchor="ctr" anchorCtr="0">
            <a:noAutofit/>
          </a:bodyPr>
          <a:lstStyle/>
          <a:p>
            <a:pPr algn="ctr"/>
            <a:r>
              <a:rPr lang="en-US" sz="2550" b="1">
                <a:solidFill>
                  <a:srgbClr val="003B67"/>
                </a:solidFill>
              </a:rPr>
              <a:t>ACRC Program Contact Information</a:t>
            </a:r>
            <a:endParaRPr sz="2550" b="1">
              <a:solidFill>
                <a:srgbClr val="003B67"/>
              </a:solidFill>
            </a:endParaRPr>
          </a:p>
          <a:p>
            <a:pPr algn="ctr"/>
            <a:endParaRPr sz="2550" b="1">
              <a:solidFill>
                <a:srgbClr val="003B67"/>
              </a:solidFill>
            </a:endParaRPr>
          </a:p>
          <a:p>
            <a:pPr algn="ctr"/>
            <a:endParaRPr sz="2550" b="1">
              <a:solidFill>
                <a:srgbClr val="003B67"/>
              </a:solidFill>
            </a:endParaRPr>
          </a:p>
          <a:p>
            <a:pPr algn="ctr"/>
            <a:r>
              <a:rPr lang="en-US" sz="2550" b="1" i="1">
                <a:solidFill>
                  <a:schemeClr val="dk1"/>
                </a:solidFill>
              </a:rPr>
              <a:t>ACRC.AZ.gov</a:t>
            </a:r>
            <a:endParaRPr sz="2550" b="1" i="1">
              <a:solidFill>
                <a:schemeClr val="dk1"/>
              </a:solidFill>
            </a:endParaRPr>
          </a:p>
          <a:p>
            <a:pPr algn="ctr"/>
            <a:endParaRPr sz="2550" b="1">
              <a:solidFill>
                <a:srgbClr val="741B47"/>
              </a:solidFill>
            </a:endParaRPr>
          </a:p>
          <a:p>
            <a:pPr algn="ctr"/>
            <a:endParaRPr sz="2550" b="1">
              <a:solidFill>
                <a:srgbClr val="741B47"/>
              </a:solidFill>
            </a:endParaRPr>
          </a:p>
          <a:p>
            <a:pPr algn="ctr"/>
            <a:r>
              <a:rPr lang="en-US" sz="1800" b="1">
                <a:solidFill>
                  <a:srgbClr val="741B47"/>
                </a:solidFill>
              </a:rPr>
              <a:t>Andy Ridley, OEO Workforce Program Manager </a:t>
            </a:r>
            <a:endParaRPr sz="1800" b="1">
              <a:solidFill>
                <a:srgbClr val="741B47"/>
              </a:solidFill>
            </a:endParaRPr>
          </a:p>
          <a:p>
            <a:pPr algn="ctr"/>
            <a:r>
              <a:rPr lang="en-US" sz="1800" b="1" u="sng">
                <a:solidFill>
                  <a:schemeClr val="hlink"/>
                </a:solidFill>
                <a:hlinkClick r:id="rId3"/>
              </a:rPr>
              <a:t>andrew.ridley@oeo.az.gov</a:t>
            </a:r>
            <a:endParaRPr sz="1800" b="1">
              <a:solidFill>
                <a:srgbClr val="741B47"/>
              </a:solidFill>
            </a:endParaRPr>
          </a:p>
          <a:p>
            <a:pPr algn="ctr"/>
            <a:r>
              <a:rPr lang="en-US" sz="1800" b="1">
                <a:solidFill>
                  <a:srgbClr val="741B47"/>
                </a:solidFill>
              </a:rPr>
              <a:t>602-694-0575</a:t>
            </a:r>
            <a:endParaRPr sz="1800" b="1">
              <a:solidFill>
                <a:srgbClr val="741B47"/>
              </a:solidFill>
            </a:endParaRPr>
          </a:p>
          <a:p>
            <a:pPr marL="342900"/>
            <a:endParaRPr sz="1800">
              <a:solidFill>
                <a:srgbClr val="741B47"/>
              </a:solidFill>
            </a:endParaRPr>
          </a:p>
          <a:p>
            <a:pPr marL="342900"/>
            <a:endParaRPr sz="1800" b="1">
              <a:solidFill>
                <a:srgbClr val="674EA7"/>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7C53-CE28-4AF0-8FB5-5F76EC1C67A9}"/>
              </a:ext>
            </a:extLst>
          </p:cNvPr>
          <p:cNvSpPr>
            <a:spLocks noGrp="1"/>
          </p:cNvSpPr>
          <p:nvPr>
            <p:ph type="title"/>
          </p:nvPr>
        </p:nvSpPr>
        <p:spPr/>
        <p:txBody>
          <a:bodyPr/>
          <a:lstStyle/>
          <a:p>
            <a:pPr algn="ctr"/>
            <a:r>
              <a:rPr lang="en-US" dirty="0"/>
              <a:t>Operational Procedures</a:t>
            </a:r>
          </a:p>
        </p:txBody>
      </p:sp>
      <p:sp>
        <p:nvSpPr>
          <p:cNvPr id="3" name="Content Placeholder 2">
            <a:extLst>
              <a:ext uri="{FF2B5EF4-FFF2-40B4-BE49-F238E27FC236}">
                <a16:creationId xmlns:a16="http://schemas.microsoft.com/office/drawing/2014/main" id="{3F5BA044-0FA5-48FA-8838-908767AED75E}"/>
              </a:ext>
            </a:extLst>
          </p:cNvPr>
          <p:cNvSpPr>
            <a:spLocks noGrp="1"/>
          </p:cNvSpPr>
          <p:nvPr>
            <p:ph sz="half" idx="2"/>
          </p:nvPr>
        </p:nvSpPr>
        <p:spPr>
          <a:xfrm>
            <a:off x="266697" y="1376685"/>
            <a:ext cx="8610600" cy="5447645"/>
          </a:xfrm>
        </p:spPr>
        <p:txBody>
          <a:bodyPr/>
          <a:lstStyle/>
          <a:p>
            <a:pPr marL="514350" indent="-514350">
              <a:buFont typeface="Wingdings" panose="05000000000000000000" pitchFamily="2" charset="2"/>
              <a:buChar char="Ø"/>
            </a:pPr>
            <a:r>
              <a:rPr lang="en-US" dirty="0"/>
              <a:t>Enter data into allocation workbook</a:t>
            </a:r>
          </a:p>
          <a:p>
            <a:pPr marL="971550" lvl="1" indent="-514350">
              <a:buFont typeface="Wingdings" panose="05000000000000000000" pitchFamily="2" charset="2"/>
              <a:buChar char="Ø"/>
            </a:pPr>
            <a:r>
              <a:rPr lang="en-US" sz="2000" dirty="0"/>
              <a:t>Countywide allocations are created for Charter and BIE schools based on ADM</a:t>
            </a:r>
          </a:p>
          <a:p>
            <a:pPr marL="914400" lvl="1" indent="-457200">
              <a:buFont typeface="Wingdings" panose="05000000000000000000" pitchFamily="2" charset="2"/>
              <a:buChar char="Ø"/>
            </a:pPr>
            <a:endParaRPr lang="en-US" sz="2000" dirty="0"/>
          </a:p>
          <a:p>
            <a:pPr marL="971550" lvl="1" indent="-514350">
              <a:buFont typeface="Wingdings" panose="05000000000000000000" pitchFamily="2" charset="2"/>
              <a:buChar char="Ø"/>
            </a:pPr>
            <a:r>
              <a:rPr lang="en-US" sz="2000" dirty="0"/>
              <a:t>A list of Union and Unified Districts is created with their adjusted census count data and ADM</a:t>
            </a:r>
          </a:p>
          <a:p>
            <a:pPr marL="914400" lvl="1" indent="-457200">
              <a:buFont typeface="Wingdings" panose="05000000000000000000" pitchFamily="2" charset="2"/>
              <a:buChar char="Ø"/>
            </a:pPr>
            <a:endParaRPr lang="en-US" sz="2000" dirty="0"/>
          </a:p>
          <a:p>
            <a:pPr marL="971550" lvl="1" indent="-514350">
              <a:buFont typeface="Wingdings" panose="05000000000000000000" pitchFamily="2" charset="2"/>
              <a:buChar char="Ø"/>
            </a:pPr>
            <a:r>
              <a:rPr lang="en-US" sz="2000" dirty="0">
                <a:latin typeface="Helvetica" panose="020B0604020202020204" pitchFamily="34" charset="0"/>
                <a:ea typeface="Calibri" panose="020F0502020204030204" pitchFamily="34" charset="0"/>
                <a:cs typeface="Helvetica" panose="020B0604020202020204" pitchFamily="34" charset="0"/>
              </a:rPr>
              <a:t>BIE and charter schools are added along with their ADM data</a:t>
            </a:r>
          </a:p>
          <a:p>
            <a:pPr marL="914400" lvl="1" indent="-457200">
              <a:buFont typeface="Wingdings" panose="05000000000000000000" pitchFamily="2" charset="2"/>
              <a:buChar char="Ø"/>
            </a:pPr>
            <a:endParaRPr lang="en-US" sz="2000" dirty="0">
              <a:latin typeface="Helvetica" panose="020B0604020202020204" pitchFamily="34" charset="0"/>
              <a:ea typeface="Calibri" panose="020F0502020204030204" pitchFamily="34" charset="0"/>
              <a:cs typeface="Helvetica" panose="020B0604020202020204" pitchFamily="34" charset="0"/>
            </a:endParaRPr>
          </a:p>
          <a:p>
            <a:pPr marL="971550" lvl="1" indent="-514350">
              <a:buFont typeface="Wingdings" panose="05000000000000000000" pitchFamily="2" charset="2"/>
              <a:buChar char="Ø"/>
            </a:pPr>
            <a:r>
              <a:rPr lang="en-US" sz="2000" dirty="0">
                <a:latin typeface="Helvetica" panose="020B0604020202020204" pitchFamily="34" charset="0"/>
                <a:ea typeface="Calibri" panose="020F0502020204030204" pitchFamily="34" charset="0"/>
                <a:cs typeface="Helvetica" panose="020B0604020202020204" pitchFamily="34" charset="0"/>
              </a:rPr>
              <a:t>Census </a:t>
            </a:r>
            <a:r>
              <a:rPr lang="en-US" sz="2000" dirty="0">
                <a:effectLst/>
                <a:latin typeface="Helvetica" panose="020B0604020202020204" pitchFamily="34" charset="0"/>
                <a:ea typeface="Calibri" panose="020F0502020204030204" pitchFamily="34" charset="0"/>
                <a:cs typeface="Helvetica" panose="020B0604020202020204" pitchFamily="34" charset="0"/>
              </a:rPr>
              <a:t>data is extended to the BIE and charter schools based on a county multiplier </a:t>
            </a:r>
          </a:p>
          <a:p>
            <a:pPr marL="914400" lvl="1" indent="-457200">
              <a:buFont typeface="Wingdings" panose="05000000000000000000" pitchFamily="2" charset="2"/>
              <a:buChar char="Ø"/>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971550" lvl="1" indent="-514350">
              <a:buFont typeface="Wingdings" panose="05000000000000000000" pitchFamily="2" charset="2"/>
              <a:buChar char="Ø"/>
            </a:pPr>
            <a:r>
              <a:rPr lang="en-US" sz="2000" dirty="0">
                <a:effectLst/>
                <a:latin typeface="Helvetica" panose="020B0604020202020204" pitchFamily="34" charset="0"/>
                <a:ea typeface="Calibri" panose="020F0502020204030204" pitchFamily="34" charset="0"/>
                <a:cs typeface="Helvetica" panose="020B0604020202020204" pitchFamily="34" charset="0"/>
              </a:rPr>
              <a:t>The reallocated census counts by school district are entered </a:t>
            </a:r>
          </a:p>
          <a:p>
            <a:pPr marL="914400" lvl="1" indent="-457200">
              <a:buFont typeface="Wingdings" panose="05000000000000000000" pitchFamily="2" charset="2"/>
              <a:buChar char="Ø"/>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971550" lvl="1" indent="-514350">
              <a:buFont typeface="Wingdings" panose="05000000000000000000" pitchFamily="2" charset="2"/>
              <a:buChar char="Ø"/>
            </a:pPr>
            <a:r>
              <a:rPr lang="en-US" sz="2000" dirty="0"/>
              <a:t>Allocation is calculated</a:t>
            </a:r>
          </a:p>
          <a:p>
            <a:pPr lvl="1"/>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35919306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D75E5-950D-478A-A272-A7A4BD6ACFC1}"/>
              </a:ext>
            </a:extLst>
          </p:cNvPr>
          <p:cNvSpPr>
            <a:spLocks noGrp="1"/>
          </p:cNvSpPr>
          <p:nvPr>
            <p:ph type="title"/>
          </p:nvPr>
        </p:nvSpPr>
        <p:spPr/>
        <p:txBody>
          <a:bodyPr/>
          <a:lstStyle/>
          <a:p>
            <a:r>
              <a:rPr lang="en-US" dirty="0"/>
              <a:t>Continued…..</a:t>
            </a:r>
          </a:p>
        </p:txBody>
      </p:sp>
      <p:sp>
        <p:nvSpPr>
          <p:cNvPr id="6" name="Content Placeholder 5">
            <a:extLst>
              <a:ext uri="{FF2B5EF4-FFF2-40B4-BE49-F238E27FC236}">
                <a16:creationId xmlns:a16="http://schemas.microsoft.com/office/drawing/2014/main" id="{5FE9DA91-EE5E-4606-A8A4-AEFBFFE0F3D0}"/>
              </a:ext>
            </a:extLst>
          </p:cNvPr>
          <p:cNvSpPr>
            <a:spLocks noGrp="1"/>
          </p:cNvSpPr>
          <p:nvPr>
            <p:ph sz="half" idx="2"/>
          </p:nvPr>
        </p:nvSpPr>
        <p:spPr>
          <a:xfrm>
            <a:off x="266697" y="1524000"/>
            <a:ext cx="8610600" cy="2360774"/>
          </a:xfrm>
        </p:spPr>
        <p:txBody>
          <a:bodyPr/>
          <a:lstStyle/>
          <a:p>
            <a:pPr marL="342900" marR="0" indent="-342900">
              <a:lnSpc>
                <a:spcPct val="107000"/>
              </a:lnSpc>
              <a:spcBef>
                <a:spcPts val="0"/>
              </a:spcBef>
              <a:spcAft>
                <a:spcPts val="800"/>
              </a:spcAft>
              <a:buFont typeface="Wingdings" panose="05000000000000000000" pitchFamily="2" charset="2"/>
              <a:buChar char="Ø"/>
            </a:pPr>
            <a:r>
              <a:rPr lang="en-US" sz="2200" dirty="0">
                <a:effectLst/>
                <a:latin typeface="Calibri" panose="020F0502020204030204" pitchFamily="34" charset="0"/>
                <a:ea typeface="Calibri" panose="020F0502020204030204" pitchFamily="34" charset="0"/>
                <a:cs typeface="Times New Roman" panose="02020603050405020304" pitchFamily="18" charset="0"/>
              </a:rPr>
              <a:t>30% allocated to LEA’s in proportion to the number of individuals aged 5-17, inclusive, who reside in the school district served by such LEA.</a:t>
            </a:r>
          </a:p>
          <a:p>
            <a:pPr marL="342900" marR="0" indent="-342900">
              <a:lnSpc>
                <a:spcPct val="107000"/>
              </a:lnSpc>
              <a:spcBef>
                <a:spcPts val="0"/>
              </a:spcBef>
              <a:spcAft>
                <a:spcPts val="800"/>
              </a:spcAft>
              <a:buFont typeface="Wingdings" panose="05000000000000000000" pitchFamily="2" charset="2"/>
              <a:buChar char="Ø"/>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Wingdings" panose="05000000000000000000" pitchFamily="2" charset="2"/>
              <a:buChar char="Ø"/>
            </a:pPr>
            <a:r>
              <a:rPr lang="en-US" sz="2200" dirty="0">
                <a:effectLst/>
                <a:latin typeface="Calibri" panose="020F0502020204030204" pitchFamily="34" charset="0"/>
                <a:ea typeface="Calibri" panose="020F0502020204030204" pitchFamily="34" charset="0"/>
                <a:cs typeface="Times New Roman" panose="02020603050405020304" pitchFamily="18" charset="0"/>
              </a:rPr>
              <a:t>70% allocated to such LEA’s in proportion to the number of individuals aged 5-17, inclusive, who reside in the school district served by such LEA and are from families below the poverty level</a:t>
            </a:r>
            <a:endParaRPr lang="en-US" dirty="0"/>
          </a:p>
        </p:txBody>
      </p:sp>
    </p:spTree>
    <p:extLst>
      <p:ext uri="{BB962C8B-B14F-4D97-AF65-F5344CB8AC3E}">
        <p14:creationId xmlns:p14="http://schemas.microsoft.com/office/powerpoint/2010/main" val="7314592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DD0D-1C8F-4D9F-B370-AA86D6B05611}"/>
              </a:ext>
            </a:extLst>
          </p:cNvPr>
          <p:cNvSpPr>
            <a:spLocks noGrp="1"/>
          </p:cNvSpPr>
          <p:nvPr>
            <p:ph type="ctrTitle"/>
          </p:nvPr>
        </p:nvSpPr>
        <p:spPr>
          <a:xfrm>
            <a:off x="685800" y="2125980"/>
            <a:ext cx="7772400" cy="2092881"/>
          </a:xfrm>
        </p:spPr>
        <p:txBody>
          <a:bodyPr/>
          <a:lstStyle/>
          <a:p>
            <a:pPr algn="ctr"/>
            <a:br>
              <a:rPr lang="en-US" sz="2800" dirty="0"/>
            </a:br>
            <a:r>
              <a:rPr lang="en-US" sz="2800" b="1" dirty="0">
                <a:solidFill>
                  <a:schemeClr val="tx1"/>
                </a:solidFill>
                <a:latin typeface="Franklin Gothic Medium" panose="020B0603020102020204" pitchFamily="34" charset="0"/>
              </a:rPr>
              <a:t>Bobby Neves</a:t>
            </a:r>
            <a:br>
              <a:rPr lang="en-US" sz="2400" dirty="0">
                <a:solidFill>
                  <a:schemeClr val="tx1"/>
                </a:solidFill>
                <a:latin typeface="Franklin Gothic Medium" panose="020B0603020102020204" pitchFamily="34" charset="0"/>
              </a:rPr>
            </a:br>
            <a:r>
              <a:rPr lang="en-US" sz="2400" dirty="0">
                <a:solidFill>
                  <a:schemeClr val="tx1"/>
                </a:solidFill>
                <a:latin typeface="Franklin Gothic Medium" panose="020B0603020102020204" pitchFamily="34" charset="0"/>
                <a:hlinkClick r:id="rId2">
                  <a:extLst>
                    <a:ext uri="{A12FA001-AC4F-418D-AE19-62706E023703}">
                      <ahyp:hlinkClr xmlns:ahyp="http://schemas.microsoft.com/office/drawing/2018/hyperlinkcolor" val="tx"/>
                    </a:ext>
                  </a:extLst>
                </a:hlinkClick>
              </a:rPr>
              <a:t>Bobby.Neves@azed.gov</a:t>
            </a:r>
            <a:br>
              <a:rPr lang="en-US" sz="2400" dirty="0">
                <a:solidFill>
                  <a:schemeClr val="tx1"/>
                </a:solidFill>
                <a:latin typeface="Franklin Gothic Medium" panose="020B0603020102020204" pitchFamily="34" charset="0"/>
              </a:rPr>
            </a:br>
            <a:r>
              <a:rPr lang="en-US" sz="2400" dirty="0">
                <a:solidFill>
                  <a:schemeClr val="tx1"/>
                </a:solidFill>
                <a:latin typeface="Franklin Gothic Medium" panose="020B0603020102020204" pitchFamily="34" charset="0"/>
              </a:rPr>
              <a:t>602-542-5137</a:t>
            </a:r>
            <a:br>
              <a:rPr lang="en-US" sz="2400" dirty="0">
                <a:latin typeface="Franklin Gothic Medium" panose="020B0603020102020204" pitchFamily="34" charset="0"/>
              </a:rPr>
            </a:br>
            <a:endParaRPr lang="en-US" dirty="0"/>
          </a:p>
        </p:txBody>
      </p:sp>
    </p:spTree>
    <p:extLst>
      <p:ext uri="{BB962C8B-B14F-4D97-AF65-F5344CB8AC3E}">
        <p14:creationId xmlns:p14="http://schemas.microsoft.com/office/powerpoint/2010/main" val="38672268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ln>
                  <a:solidFill>
                    <a:srgbClr val="C00000"/>
                  </a:solidFill>
                </a:ln>
              </a:rPr>
              <a:t>National School Counseling Week </a:t>
            </a: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609600" y="5801575"/>
            <a:ext cx="8229601" cy="184666"/>
          </a:xfrm>
        </p:spPr>
        <p:txBody>
          <a:bodyPr wrap="square" lIns="0" tIns="0" rIns="0" bIns="0" anchor="t">
            <a:spAutoFit/>
          </a:bodyPr>
          <a:lstStyle/>
          <a:p>
            <a:pPr marL="0" lvl="0" indent="0" algn="ctr" rtl="0">
              <a:spcBef>
                <a:spcPts val="800"/>
              </a:spcBef>
              <a:spcAft>
                <a:spcPts val="0"/>
              </a:spcAft>
              <a:buNone/>
            </a:pPr>
            <a:r>
              <a:rPr lang="en-US" sz="1200" dirty="0">
                <a:solidFill>
                  <a:schemeClr val="accent1">
                    <a:lumMod val="60000"/>
                    <a:lumOff val="40000"/>
                  </a:schemeClr>
                </a:solidFill>
                <a:cs typeface="Arial"/>
                <a:hlinkClick r:id="rId2">
                  <a:extLst>
                    <a:ext uri="{A12FA001-AC4F-418D-AE19-62706E023703}">
                      <ahyp:hlinkClr xmlns:ahyp="http://schemas.microsoft.com/office/drawing/2018/hyperlinkcolor" val="tx"/>
                    </a:ext>
                  </a:extLst>
                </a:hlinkClick>
              </a:rPr>
              <a:t>https://www.schoolcounselor.org/Events-Professional-Development/Events/National-School-Counseling-Week</a:t>
            </a:r>
            <a:endParaRPr lang="en-US" sz="1200" dirty="0">
              <a:solidFill>
                <a:schemeClr val="accent1">
                  <a:lumMod val="60000"/>
                  <a:lumOff val="40000"/>
                </a:schemeClr>
              </a:solidFill>
              <a:cs typeface="Arial"/>
            </a:endParaRP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pic>
        <p:nvPicPr>
          <p:cNvPr id="1026" name="Picture 2">
            <a:extLst>
              <a:ext uri="{FF2B5EF4-FFF2-40B4-BE49-F238E27FC236}">
                <a16:creationId xmlns:a16="http://schemas.microsoft.com/office/drawing/2014/main" id="{DC5AF549-3A21-4B6A-B34C-7E75F1F69F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197" y="1807577"/>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568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ln>
                  <a:solidFill>
                    <a:srgbClr val="C00000"/>
                  </a:solidFill>
                </a:ln>
              </a:rPr>
              <a:t>School Counselors’ Institute </a:t>
            </a: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457196" y="2170290"/>
            <a:ext cx="8229601" cy="2517420"/>
          </a:xfrm>
        </p:spPr>
        <p:txBody>
          <a:bodyPr wrap="square" lIns="0" tIns="0" rIns="0" bIns="0" anchor="t">
            <a:spAutoFit/>
          </a:bodyPr>
          <a:lstStyle/>
          <a:p>
            <a:pPr marL="342900" marR="0" indent="-342900">
              <a:lnSpc>
                <a:spcPts val="1300"/>
              </a:lnSpc>
              <a:spcBef>
                <a:spcPts val="0"/>
              </a:spcBef>
              <a:spcAft>
                <a:spcPts val="0"/>
              </a:spcAft>
              <a:buFont typeface="Arial" panose="020B0604020202020204" pitchFamily="34" charset="0"/>
              <a:buChar char="•"/>
              <a:tabLst>
                <a:tab pos="971550" algn="l"/>
              </a:tabLst>
            </a:pPr>
            <a:r>
              <a:rPr lang="en-US" sz="2000" dirty="0">
                <a:effectLst/>
                <a:latin typeface="Arial" panose="020B0604020202020204" pitchFamily="34" charset="0"/>
                <a:ea typeface="Calibri" panose="020F0502020204030204" pitchFamily="34" charset="0"/>
                <a:cs typeface="Times New Roman" panose="02020603050405020304" pitchFamily="18" charset="0"/>
              </a:rPr>
              <a:t>June 6-7, 2022</a:t>
            </a:r>
            <a:endParaRPr lang="en-US" sz="2000"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dirty="0">
                <a:latin typeface="Arial" panose="020B0604020202020204" pitchFamily="34" charset="0"/>
                <a:ea typeface="Calibri" panose="020F0502020204030204" pitchFamily="34" charset="0"/>
                <a:cs typeface="Times New Roman" panose="02020603050405020304" pitchFamily="18" charset="0"/>
              </a:rPr>
              <a:t>JW Marriott Starr Pass Resort &amp; Spa – Tucson</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dirty="0">
                <a:latin typeface="Arial" panose="020B0604020202020204" pitchFamily="34" charset="0"/>
                <a:ea typeface="Calibri" panose="020F0502020204030204" pitchFamily="34" charset="0"/>
                <a:cs typeface="Times New Roman" panose="02020603050405020304" pitchFamily="18" charset="0"/>
              </a:rPr>
              <a:t>Hatching Results</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dirty="0">
                <a:latin typeface="Arial" panose="020B0604020202020204" pitchFamily="34" charset="0"/>
                <a:ea typeface="Calibri" panose="020F0502020204030204" pitchFamily="34" charset="0"/>
                <a:cs typeface="Times New Roman" panose="02020603050405020304" pitchFamily="18" charset="0"/>
              </a:rPr>
              <a:t>Two Tracks – Beginning &amp; Intermediate – K-5/6-12 focus</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dirty="0">
                <a:effectLst/>
                <a:latin typeface="Arial" panose="020B0604020202020204" pitchFamily="34" charset="0"/>
                <a:ea typeface="Calibri" panose="020F0502020204030204" pitchFamily="34" charset="0"/>
                <a:cs typeface="Times New Roman" panose="02020603050405020304" pitchFamily="18" charset="0"/>
              </a:rPr>
              <a:t>$450</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1300"/>
              </a:lnSpc>
              <a:buFont typeface="Arial" panose="020B0604020202020204" pitchFamily="34" charset="0"/>
              <a:buChar char="•"/>
              <a:tabLst>
                <a:tab pos="971550" algn="l"/>
              </a:tabLst>
            </a:pPr>
            <a:r>
              <a:rPr lang="en-US" sz="2000" dirty="0">
                <a:latin typeface="Arial" panose="020B0604020202020204" pitchFamily="34" charset="0"/>
                <a:ea typeface="Calibri" panose="020F0502020204030204" pitchFamily="34" charset="0"/>
                <a:cs typeface="Times New Roman" panose="02020603050405020304" pitchFamily="18" charset="0"/>
              </a:rPr>
              <a:t>Registration is open </a:t>
            </a:r>
            <a:r>
              <a:rPr lang="en-US" sz="2000" dirty="0">
                <a:solidFill>
                  <a:schemeClr val="accent1">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https://www.azed.gov/tilcsciconferences/sci</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dirty="0">
              <a:solidFill>
                <a:schemeClr val="accent1">
                  <a:lumMod val="60000"/>
                  <a:lumOff val="40000"/>
                </a:schemeClr>
              </a:solidFill>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dirty="0">
                <a:effectLst/>
                <a:latin typeface="Arial" panose="020B0604020202020204" pitchFamily="34" charset="0"/>
                <a:ea typeface="Calibri" panose="020F0502020204030204" pitchFamily="34" charset="0"/>
                <a:cs typeface="Times New Roman" panose="02020603050405020304" pitchFamily="18" charset="0"/>
              </a:rPr>
              <a:t>Conference agen</a:t>
            </a:r>
            <a:r>
              <a:rPr lang="en-US" sz="2000" dirty="0">
                <a:latin typeface="Arial" panose="020B0604020202020204" pitchFamily="34" charset="0"/>
                <a:ea typeface="Calibri" panose="020F0502020204030204" pitchFamily="34" charset="0"/>
                <a:cs typeface="Times New Roman" panose="02020603050405020304" pitchFamily="18" charset="0"/>
              </a:rPr>
              <a:t>da and schedule coming soon!</a:t>
            </a:r>
          </a:p>
          <a:p>
            <a:pPr marR="0">
              <a:lnSpc>
                <a:spcPts val="1300"/>
              </a:lnSpc>
              <a:spcBef>
                <a:spcPts val="0"/>
              </a:spcBef>
              <a:spcAft>
                <a:spcPts val="0"/>
              </a:spcAft>
              <a:tabLst>
                <a:tab pos="971550" algn="l"/>
              </a:tabLst>
            </a:pPr>
            <a:endParaRPr lang="en-US" sz="2000" dirty="0">
              <a:solidFill>
                <a:schemeClr val="accent1">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6863445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ln>
                  <a:solidFill>
                    <a:srgbClr val="C00000"/>
                  </a:solidFill>
                </a:ln>
              </a:rPr>
              <a:t>CTE Summer Conference </a:t>
            </a: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457196" y="2170290"/>
            <a:ext cx="8229601" cy="1183722"/>
          </a:xfrm>
        </p:spPr>
        <p:txBody>
          <a:bodyPr wrap="square" lIns="0" tIns="0" rIns="0" bIns="0" anchor="t">
            <a:spAutoFit/>
          </a:bodyPr>
          <a:lstStyle/>
          <a:p>
            <a:pPr marL="342900" marR="0" indent="-342900">
              <a:lnSpc>
                <a:spcPts val="1300"/>
              </a:lnSpc>
              <a:spcBef>
                <a:spcPts val="0"/>
              </a:spcBef>
              <a:spcAft>
                <a:spcPts val="0"/>
              </a:spcAft>
              <a:buFont typeface="Arial" panose="020B0604020202020204" pitchFamily="34" charset="0"/>
              <a:buChar char="•"/>
              <a:tabLst>
                <a:tab pos="971550" algn="l"/>
              </a:tabLst>
            </a:pPr>
            <a:r>
              <a:rPr lang="en-US" sz="2000" dirty="0">
                <a:effectLst/>
                <a:latin typeface="Arial" panose="020B0604020202020204" pitchFamily="34" charset="0"/>
                <a:ea typeface="Calibri" panose="020F0502020204030204" pitchFamily="34" charset="0"/>
                <a:cs typeface="Times New Roman" panose="02020603050405020304" pitchFamily="18" charset="0"/>
              </a:rPr>
              <a:t>Hilton El Conquistador</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dirty="0">
                <a:effectLst/>
                <a:latin typeface="Arial" panose="020B0604020202020204" pitchFamily="34" charset="0"/>
                <a:ea typeface="Calibri" panose="020F0502020204030204" pitchFamily="34" charset="0"/>
                <a:cs typeface="Times New Roman" panose="02020603050405020304" pitchFamily="18" charset="0"/>
              </a:rPr>
              <a:t>By Request – Sessions on Saturday, Sunday, Monday, Tuesday </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dirty="0">
                <a:effectLst/>
                <a:latin typeface="Arial" panose="020B0604020202020204" pitchFamily="34" charset="0"/>
                <a:ea typeface="Calibri" panose="020F0502020204030204" pitchFamily="34" charset="0"/>
                <a:cs typeface="Times New Roman" panose="02020603050405020304" pitchFamily="18" charset="0"/>
              </a:rPr>
              <a:t>Want to present? – Come see me</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dirty="0">
                <a:latin typeface="Arial" panose="020B0604020202020204" pitchFamily="34" charset="0"/>
                <a:ea typeface="Calibri" panose="020F0502020204030204" pitchFamily="34" charset="0"/>
                <a:cs typeface="Times New Roman" panose="02020603050405020304" pitchFamily="18" charset="0"/>
              </a:rPr>
              <a:t>School Counselor Luncheon – Monday, July 18</a:t>
            </a:r>
            <a:r>
              <a:rPr lang="en-US" sz="2000" baseline="30000" dirty="0">
                <a:latin typeface="Arial" panose="020B0604020202020204" pitchFamily="34" charset="0"/>
                <a:ea typeface="Calibri" panose="020F0502020204030204" pitchFamily="34" charset="0"/>
                <a:cs typeface="Times New Roman" panose="02020603050405020304" pitchFamily="18" charset="0"/>
              </a:rPr>
              <a:t>th</a:t>
            </a:r>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21174192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ln>
                  <a:solidFill>
                    <a:srgbClr val="C00000"/>
                  </a:solidFill>
                </a:ln>
              </a:rPr>
              <a:t>PD &amp; Collaboration Project</a:t>
            </a: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457196" y="2170290"/>
            <a:ext cx="8229601" cy="3334246"/>
          </a:xfrm>
        </p:spPr>
        <p:txBody>
          <a:bodyPr wrap="square" lIns="0" tIns="0" rIns="0" bIns="0" anchor="t">
            <a:spAutoFit/>
          </a:bodyPr>
          <a:lstStyle/>
          <a:p>
            <a:pPr marL="342900" lvl="0" indent="-342900" algn="l" rtl="0">
              <a:spcBef>
                <a:spcPts val="800"/>
              </a:spcBef>
              <a:spcAft>
                <a:spcPts val="0"/>
              </a:spcAft>
              <a:buFont typeface="Arial" panose="020B0604020202020204" pitchFamily="34" charset="0"/>
              <a:buChar char="•"/>
            </a:pPr>
            <a:r>
              <a:rPr lang="en-US" sz="2000" b="1" dirty="0">
                <a:cs typeface="Arial"/>
              </a:rPr>
              <a:t>PD –New CAP Classes – Free online PD</a:t>
            </a:r>
          </a:p>
          <a:p>
            <a:pPr marL="800100" lvl="1" indent="-342900" algn="l" rtl="0">
              <a:spcBef>
                <a:spcPts val="800"/>
              </a:spcBef>
              <a:buFont typeface="Arial" panose="020B0604020202020204" pitchFamily="34" charset="0"/>
              <a:buChar char="•"/>
            </a:pPr>
            <a:r>
              <a:rPr lang="en-US" sz="2000" dirty="0">
                <a:solidFill>
                  <a:schemeClr val="accent1">
                    <a:lumMod val="60000"/>
                    <a:lumOff val="40000"/>
                  </a:schemeClr>
                </a:solidFill>
                <a:cs typeface="Arial"/>
                <a:hlinkClick r:id="rId2">
                  <a:extLst>
                    <a:ext uri="{A12FA001-AC4F-418D-AE19-62706E023703}">
                      <ahyp:hlinkClr xmlns:ahyp="http://schemas.microsoft.com/office/drawing/2018/hyperlinkcolor" val="tx"/>
                    </a:ext>
                  </a:extLst>
                </a:hlinkClick>
              </a:rPr>
              <a:t>https://educationforwardarizona.org/innovate/student-supports/azcan/college-access-professional-cap-training/</a:t>
            </a:r>
            <a:endParaRPr lang="en-US" sz="2000" dirty="0">
              <a:solidFill>
                <a:schemeClr val="accent1">
                  <a:lumMod val="60000"/>
                  <a:lumOff val="40000"/>
                </a:schemeClr>
              </a:solidFill>
              <a:cs typeface="Arial"/>
            </a:endParaRPr>
          </a:p>
          <a:p>
            <a:pPr marL="342900" lvl="0" indent="-342900" algn="l" rtl="0">
              <a:spcBef>
                <a:spcPts val="800"/>
              </a:spcBef>
              <a:spcAft>
                <a:spcPts val="0"/>
              </a:spcAft>
              <a:buFont typeface="Arial" panose="020B0604020202020204" pitchFamily="34" charset="0"/>
              <a:buChar char="•"/>
            </a:pPr>
            <a:r>
              <a:rPr lang="en-US" sz="2000" b="1" dirty="0">
                <a:cs typeface="Arial"/>
              </a:rPr>
              <a:t>Guidance for Student Support Services – Collaboration with ADE</a:t>
            </a:r>
          </a:p>
          <a:p>
            <a:pPr marL="800100" lvl="1" indent="-342900" algn="l" rtl="0">
              <a:spcBef>
                <a:spcPts val="800"/>
              </a:spcBef>
              <a:buFont typeface="Arial" panose="020B0604020202020204" pitchFamily="34" charset="0"/>
              <a:buChar char="•"/>
            </a:pPr>
            <a:r>
              <a:rPr lang="en-US" sz="2000" dirty="0">
                <a:cs typeface="Arial"/>
              </a:rPr>
              <a:t>AzSCA – Arizona School Counselors Association </a:t>
            </a:r>
          </a:p>
          <a:p>
            <a:pPr marL="800100" lvl="1" indent="-342900" algn="l" rtl="0">
              <a:spcBef>
                <a:spcPts val="800"/>
              </a:spcBef>
              <a:buFont typeface="Arial" panose="020B0604020202020204" pitchFamily="34" charset="0"/>
              <a:buChar char="•"/>
            </a:pPr>
            <a:r>
              <a:rPr lang="en-US" sz="2000" dirty="0">
                <a:cs typeface="Arial"/>
              </a:rPr>
              <a:t>AASP – Arizona Association of School Psychologists</a:t>
            </a:r>
          </a:p>
          <a:p>
            <a:pPr marL="800100" lvl="1" indent="-342900" algn="l" rtl="0">
              <a:spcBef>
                <a:spcPts val="800"/>
              </a:spcBef>
              <a:buFont typeface="Arial" panose="020B0604020202020204" pitchFamily="34" charset="0"/>
              <a:buChar char="•"/>
            </a:pPr>
            <a:r>
              <a:rPr lang="en-US" sz="2000" dirty="0">
                <a:cs typeface="Arial"/>
              </a:rPr>
              <a:t>SNOA – School Nurses of Arizona </a:t>
            </a:r>
          </a:p>
          <a:p>
            <a:pPr marL="800100" lvl="1" indent="-342900" algn="l" rtl="0">
              <a:spcBef>
                <a:spcPts val="800"/>
              </a:spcBef>
              <a:buFont typeface="Arial" panose="020B0604020202020204" pitchFamily="34" charset="0"/>
              <a:buChar char="•"/>
            </a:pPr>
            <a:r>
              <a:rPr lang="en-US" sz="2000" dirty="0">
                <a:cs typeface="Arial"/>
              </a:rPr>
              <a:t>SSWAAZ – School Social Work Association of Arizona</a:t>
            </a:r>
          </a:p>
          <a:p>
            <a:pPr marL="800100" lvl="1" indent="-342900" algn="l" rtl="0">
              <a:spcBef>
                <a:spcPts val="800"/>
              </a:spcBef>
              <a:buFont typeface="Arial" panose="020B0604020202020204" pitchFamily="34" charset="0"/>
              <a:buChar char="•"/>
            </a:pPr>
            <a:endParaRPr lang="en-US" sz="1000" dirty="0">
              <a:cs typeface="Arial"/>
            </a:endParaRP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35509425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ln>
                  <a:solidFill>
                    <a:srgbClr val="C00000"/>
                  </a:solidFill>
                </a:ln>
              </a:rPr>
              <a:t>CTE/ESS Project</a:t>
            </a: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457196" y="2170290"/>
            <a:ext cx="8229601" cy="3734356"/>
          </a:xfrm>
        </p:spPr>
        <p:txBody>
          <a:bodyPr wrap="square" lIns="0" tIns="0" rIns="0" bIns="0" anchor="t">
            <a:spAutoFit/>
          </a:bodyPr>
          <a:lstStyle/>
          <a:p>
            <a:pPr marL="800100" lvl="1" indent="-342900" algn="l" rtl="0">
              <a:spcBef>
                <a:spcPts val="800"/>
              </a:spcBef>
              <a:buFont typeface="Arial" panose="020B0604020202020204" pitchFamily="34" charset="0"/>
              <a:buChar char="•"/>
            </a:pPr>
            <a:r>
              <a:rPr lang="en-US" sz="2400" dirty="0">
                <a:cs typeface="Arial"/>
              </a:rPr>
              <a:t>CTE Recruitment and Retention for Inclusion of Students with Disabilities:  Innovative Strategies from a Panel of Your Peers</a:t>
            </a:r>
          </a:p>
          <a:p>
            <a:pPr marL="1257300" lvl="2" indent="-342900" algn="l" rtl="0">
              <a:spcBef>
                <a:spcPts val="800"/>
              </a:spcBef>
              <a:buFont typeface="Arial" panose="020B0604020202020204" pitchFamily="34" charset="0"/>
              <a:buChar char="•"/>
            </a:pPr>
            <a:r>
              <a:rPr lang="en-US" sz="2400" dirty="0">
                <a:cs typeface="Arial"/>
              </a:rPr>
              <a:t>Webinar</a:t>
            </a:r>
          </a:p>
          <a:p>
            <a:pPr marL="1257300" lvl="2" indent="-342900" algn="l" rtl="0">
              <a:spcBef>
                <a:spcPts val="800"/>
              </a:spcBef>
              <a:buFont typeface="Arial" panose="020B0604020202020204" pitchFamily="34" charset="0"/>
              <a:buChar char="•"/>
            </a:pPr>
            <a:r>
              <a:rPr lang="en-US" sz="2400" dirty="0">
                <a:cs typeface="Arial"/>
              </a:rPr>
              <a:t>Wednesday, March 30</a:t>
            </a:r>
            <a:r>
              <a:rPr lang="en-US" sz="2400" baseline="30000" dirty="0">
                <a:cs typeface="Arial"/>
              </a:rPr>
              <a:t>th</a:t>
            </a:r>
            <a:r>
              <a:rPr lang="en-US" sz="2400" dirty="0">
                <a:cs typeface="Arial"/>
              </a:rPr>
              <a:t> from 2:30 – 3:30</a:t>
            </a:r>
          </a:p>
          <a:p>
            <a:pPr marL="1257300" lvl="2" indent="-342900" algn="l" rtl="0">
              <a:spcBef>
                <a:spcPts val="800"/>
              </a:spcBef>
              <a:buFont typeface="Arial" panose="020B0604020202020204" pitchFamily="34" charset="0"/>
              <a:buChar char="•"/>
            </a:pPr>
            <a:r>
              <a:rPr lang="en-US" sz="2400" dirty="0">
                <a:cs typeface="Arial"/>
              </a:rPr>
              <a:t>Looking for panelists – Come see me! </a:t>
            </a:r>
          </a:p>
          <a:p>
            <a:pPr marL="1257300" lvl="2" indent="-342900" algn="l" rtl="0">
              <a:spcBef>
                <a:spcPts val="800"/>
              </a:spcBef>
              <a:buFont typeface="Arial" panose="020B0604020202020204" pitchFamily="34" charset="0"/>
              <a:buChar char="•"/>
            </a:pPr>
            <a:r>
              <a:rPr lang="en-US" sz="2400" dirty="0">
                <a:cs typeface="Arial"/>
              </a:rPr>
              <a:t>Session at summer conference wrapping up what we have learned this year with a best strategies document and guidance</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14842050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ogo, company name&#10;&#10;Description automatically generated">
            <a:extLst>
              <a:ext uri="{FF2B5EF4-FFF2-40B4-BE49-F238E27FC236}">
                <a16:creationId xmlns:a16="http://schemas.microsoft.com/office/drawing/2014/main" id="{E71F2DE0-A7A0-4171-A5C7-2927AA2FFD7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82241" y="1556501"/>
            <a:ext cx="5779510" cy="3468687"/>
          </a:xfrm>
        </p:spPr>
      </p:pic>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8" name="TextBox 7">
            <a:extLst>
              <a:ext uri="{FF2B5EF4-FFF2-40B4-BE49-F238E27FC236}">
                <a16:creationId xmlns:a16="http://schemas.microsoft.com/office/drawing/2014/main" id="{7BD2F44F-3AF9-490B-BDCF-C0BD9CBC501D}"/>
              </a:ext>
            </a:extLst>
          </p:cNvPr>
          <p:cNvSpPr txBox="1"/>
          <p:nvPr/>
        </p:nvSpPr>
        <p:spPr>
          <a:xfrm>
            <a:off x="1411630" y="4728660"/>
            <a:ext cx="70827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lumMod val="60000"/>
                    <a:lumOff val="40000"/>
                  </a:srgbClr>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www.myfutureaz.com</a:t>
            </a:r>
            <a:endParaRPr kumimoji="0" lang="en-US" sz="1800" b="0" i="0" u="none" strike="noStrike" kern="1200" cap="none" spc="0" normalizeH="0" baseline="0" noProof="0" dirty="0">
              <a:ln>
                <a:noFill/>
              </a:ln>
              <a:solidFill>
                <a:srgbClr val="012169">
                  <a:lumMod val="60000"/>
                  <a:lumOff val="40000"/>
                </a:srgbClr>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lumMod val="60000"/>
                    <a:lumOff val="40000"/>
                  </a:srgbClr>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wwww.azed.gov/ecap</a:t>
            </a:r>
            <a:endParaRPr kumimoji="0" lang="en-US" sz="1800" b="0" i="0" u="none" strike="noStrike" kern="1200" cap="none" spc="0" normalizeH="0" baseline="0" noProof="0" dirty="0">
              <a:ln>
                <a:noFill/>
              </a:ln>
              <a:solidFill>
                <a:srgbClr val="012169">
                  <a:lumMod val="60000"/>
                  <a:lumOff val="4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13259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ln>
                  <a:solidFill>
                    <a:srgbClr val="C00000"/>
                  </a:solidFill>
                </a:ln>
              </a:rPr>
              <a:t>Congratulations – AzSCA Award Winners</a:t>
            </a:r>
          </a:p>
        </p:txBody>
      </p:sp>
      <p:pic>
        <p:nvPicPr>
          <p:cNvPr id="7" name="Content Placeholder 6">
            <a:extLst>
              <a:ext uri="{FF2B5EF4-FFF2-40B4-BE49-F238E27FC236}">
                <a16:creationId xmlns:a16="http://schemas.microsoft.com/office/drawing/2014/main" id="{C8D0BD81-BED9-4BC6-AD45-29CE9D074696}"/>
              </a:ext>
            </a:extLst>
          </p:cNvPr>
          <p:cNvPicPr>
            <a:picLocks noGrp="1" noChangeAspect="1"/>
          </p:cNvPicPr>
          <p:nvPr>
            <p:ph sz="half" idx="2"/>
          </p:nvPr>
        </p:nvPicPr>
        <p:blipFill>
          <a:blip r:embed="rId2"/>
          <a:stretch>
            <a:fillRect/>
          </a:stretch>
        </p:blipFill>
        <p:spPr>
          <a:xfrm>
            <a:off x="2026545" y="1524184"/>
            <a:ext cx="4706048" cy="4363244"/>
          </a:xfrm>
        </p:spPr>
      </p:pic>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268457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026E-BD71-4452-BBAC-1B880114014C}"/>
              </a:ext>
            </a:extLst>
          </p:cNvPr>
          <p:cNvSpPr>
            <a:spLocks noGrp="1"/>
          </p:cNvSpPr>
          <p:nvPr>
            <p:ph type="ctrTitle"/>
          </p:nvPr>
        </p:nvSpPr>
        <p:spPr>
          <a:xfrm>
            <a:off x="685800" y="2125980"/>
            <a:ext cx="7772400" cy="984885"/>
          </a:xfrm>
        </p:spPr>
        <p:txBody>
          <a:bodyPr/>
          <a:lstStyle/>
          <a:p>
            <a:pPr algn="ctr" rtl="0"/>
            <a:r>
              <a:rPr lang="en-US" sz="3200" b="1" dirty="0">
                <a:solidFill>
                  <a:prstClr val="black"/>
                </a:solidFill>
                <a:latin typeface="Arial" panose="020B0604020202020204"/>
              </a:rPr>
              <a:t>CTE Teacher Certification </a:t>
            </a:r>
            <a:br>
              <a:rPr lang="en-US" sz="3200" b="1" dirty="0">
                <a:solidFill>
                  <a:prstClr val="black"/>
                </a:solidFill>
                <a:latin typeface="Arial" panose="020B0604020202020204"/>
              </a:rPr>
            </a:br>
            <a:endParaRPr lang="en-US" dirty="0"/>
          </a:p>
        </p:txBody>
      </p:sp>
    </p:spTree>
    <p:extLst>
      <p:ext uri="{BB962C8B-B14F-4D97-AF65-F5344CB8AC3E}">
        <p14:creationId xmlns:p14="http://schemas.microsoft.com/office/powerpoint/2010/main" val="4850281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ln>
                  <a:solidFill>
                    <a:srgbClr val="C00000"/>
                  </a:solidFill>
                </a:ln>
              </a:rPr>
              <a:t>Contact Information </a:t>
            </a: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457196" y="2170290"/>
            <a:ext cx="8229601" cy="1887696"/>
          </a:xfrm>
        </p:spPr>
        <p:txBody>
          <a:bodyPr wrap="square" lIns="0" tIns="0" rIns="0" bIns="0" anchor="t">
            <a:spAutoFit/>
          </a:bodyPr>
          <a:lstStyle/>
          <a:p>
            <a:pPr marL="0" lvl="0" indent="0" algn="ctr" rtl="0">
              <a:spcBef>
                <a:spcPts val="800"/>
              </a:spcBef>
              <a:spcAft>
                <a:spcPts val="0"/>
              </a:spcAft>
              <a:buNone/>
            </a:pPr>
            <a:r>
              <a:rPr lang="en-US" sz="2000" b="1" dirty="0"/>
              <a:t>Amanda Nolasco</a:t>
            </a:r>
          </a:p>
          <a:p>
            <a:pPr marL="0" lvl="0" indent="0" algn="ctr" rtl="0">
              <a:spcBef>
                <a:spcPts val="800"/>
              </a:spcBef>
              <a:spcAft>
                <a:spcPts val="0"/>
              </a:spcAft>
              <a:buNone/>
            </a:pPr>
            <a:r>
              <a:rPr lang="en-US" sz="2000" dirty="0"/>
              <a:t>School Counselor Specialist</a:t>
            </a:r>
          </a:p>
          <a:p>
            <a:pPr marL="0" lvl="0" indent="0" algn="ctr" rtl="0">
              <a:spcBef>
                <a:spcPts val="800"/>
              </a:spcBef>
              <a:spcAft>
                <a:spcPts val="0"/>
              </a:spcAft>
              <a:buNone/>
            </a:pPr>
            <a:r>
              <a:rPr lang="en-US" sz="2000" dirty="0"/>
              <a:t>Arizona Department of Education</a:t>
            </a:r>
          </a:p>
          <a:p>
            <a:pPr marL="0" lvl="0" indent="0" algn="ctr" rtl="0">
              <a:spcBef>
                <a:spcPts val="800"/>
              </a:spcBef>
              <a:spcAft>
                <a:spcPts val="0"/>
              </a:spcAft>
              <a:buNone/>
            </a:pPr>
            <a:r>
              <a:rPr lang="en-US" sz="2000" u="sng" dirty="0">
                <a:solidFill>
                  <a:srgbClr val="000000"/>
                </a:solidFill>
                <a:hlinkClick r:id="rId2">
                  <a:extLst>
                    <a:ext uri="{A12FA001-AC4F-418D-AE19-62706E023703}">
                      <ahyp:hlinkClr xmlns:ahyp="http://schemas.microsoft.com/office/drawing/2018/hyperlinkcolor" val="tx"/>
                    </a:ext>
                  </a:extLst>
                </a:hlinkClick>
              </a:rPr>
              <a:t>amanda.nolasco@azed.gov</a:t>
            </a:r>
            <a:endParaRPr lang="en-US" sz="2000" dirty="0">
              <a:solidFill>
                <a:srgbClr val="000000"/>
              </a:solidFill>
            </a:endParaRPr>
          </a:p>
          <a:p>
            <a:pPr marL="0" lvl="0" indent="0" algn="ctr" rtl="0">
              <a:spcBef>
                <a:spcPts val="800"/>
              </a:spcBef>
              <a:spcAft>
                <a:spcPts val="0"/>
              </a:spcAft>
              <a:buNone/>
            </a:pPr>
            <a:r>
              <a:rPr lang="en-US" sz="1600" dirty="0"/>
              <a:t>602.543.5353</a:t>
            </a:r>
            <a:endParaRPr lang="en-US" sz="2000" dirty="0">
              <a:cs typeface="Arial"/>
            </a:endParaRP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791932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801824-A300-4F74-825B-44AA42A583B2}"/>
              </a:ext>
            </a:extLst>
          </p:cNvPr>
          <p:cNvSpPr txBox="1"/>
          <p:nvPr/>
        </p:nvSpPr>
        <p:spPr>
          <a:xfrm>
            <a:off x="611530" y="1828800"/>
            <a:ext cx="7920939" cy="2923877"/>
          </a:xfrm>
          <a:prstGeom prst="rect">
            <a:avLst/>
          </a:prstGeom>
          <a:noFill/>
        </p:spPr>
        <p:txBody>
          <a:bodyPr wrap="square" rtlCol="0">
            <a:spAutoFit/>
          </a:bodyPr>
          <a:lstStyle/>
          <a:p>
            <a:pPr algn="ctr"/>
            <a:r>
              <a:rPr lang="en-US" sz="3200" dirty="0">
                <a:ln>
                  <a:solidFill>
                    <a:schemeClr val="accent2"/>
                  </a:solidFill>
                </a:ln>
                <a:solidFill>
                  <a:srgbClr val="012069"/>
                </a:solidFill>
                <a:latin typeface="Franklin Gothic Medium"/>
                <a:ea typeface="+mj-ea"/>
              </a:rPr>
              <a:t>Next CTE Administrators Meeting</a:t>
            </a:r>
            <a:br>
              <a:rPr lang="en-US" sz="3200" dirty="0">
                <a:ln>
                  <a:solidFill>
                    <a:schemeClr val="accent2"/>
                  </a:solidFill>
                </a:ln>
                <a:solidFill>
                  <a:srgbClr val="012069"/>
                </a:solidFill>
                <a:latin typeface="Franklin Gothic Medium"/>
                <a:ea typeface="+mj-ea"/>
              </a:rPr>
            </a:br>
            <a:r>
              <a:rPr lang="en-US" sz="3200" dirty="0">
                <a:ln>
                  <a:solidFill>
                    <a:schemeClr val="accent2"/>
                  </a:solidFill>
                </a:ln>
                <a:solidFill>
                  <a:srgbClr val="012069"/>
                </a:solidFill>
                <a:latin typeface="Franklin Gothic Medium"/>
                <a:ea typeface="+mj-ea"/>
              </a:rPr>
              <a:t>Summer Conference</a:t>
            </a:r>
          </a:p>
          <a:p>
            <a:pPr algn="ctr"/>
            <a:r>
              <a:rPr lang="en-US" sz="3200" b="1" dirty="0">
                <a:ln>
                  <a:solidFill>
                    <a:schemeClr val="accent2"/>
                  </a:solidFill>
                </a:ln>
                <a:solidFill>
                  <a:srgbClr val="012069"/>
                </a:solidFill>
                <a:latin typeface="Franklin Gothic Medium"/>
                <a:ea typeface="+mj-ea"/>
              </a:rPr>
              <a:t>July 17, 2022</a:t>
            </a:r>
          </a:p>
          <a:p>
            <a:pPr algn="ctr"/>
            <a:r>
              <a:rPr lang="en-US" sz="3200" b="1" dirty="0">
                <a:ln>
                  <a:solidFill>
                    <a:schemeClr val="accent2"/>
                  </a:solidFill>
                </a:ln>
                <a:solidFill>
                  <a:srgbClr val="012069"/>
                </a:solidFill>
                <a:latin typeface="Franklin Gothic Medium"/>
                <a:ea typeface="+mj-ea"/>
              </a:rPr>
              <a:t>Tucson</a:t>
            </a:r>
            <a:br>
              <a:rPr lang="en-US" sz="2800" b="1" dirty="0"/>
            </a:br>
            <a:br>
              <a:rPr lang="en-US" sz="2800" b="1" dirty="0"/>
            </a:br>
            <a:endParaRPr lang="en-US" sz="2800" b="1" dirty="0">
              <a:solidFill>
                <a:srgbClr val="012069"/>
              </a:solidFill>
            </a:endParaRPr>
          </a:p>
        </p:txBody>
      </p:sp>
    </p:spTree>
    <p:extLst>
      <p:ext uri="{BB962C8B-B14F-4D97-AF65-F5344CB8AC3E}">
        <p14:creationId xmlns:p14="http://schemas.microsoft.com/office/powerpoint/2010/main" val="1346032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E08AC-B0EA-433D-9FEA-21424164798B}"/>
              </a:ext>
            </a:extLst>
          </p:cNvPr>
          <p:cNvSpPr>
            <a:spLocks noGrp="1"/>
          </p:cNvSpPr>
          <p:nvPr>
            <p:ph type="title"/>
          </p:nvPr>
        </p:nvSpPr>
        <p:spPr>
          <a:xfrm>
            <a:off x="304800" y="423797"/>
            <a:ext cx="8534400" cy="1325563"/>
          </a:xfrm>
        </p:spPr>
        <p:txBody>
          <a:bodyPr/>
          <a:lstStyle/>
          <a:p>
            <a:r>
              <a:rPr lang="en-US" dirty="0">
                <a:latin typeface="Arial" panose="020B0604020202020204" pitchFamily="34" charset="0"/>
                <a:cs typeface="Arial" panose="020B0604020202020204" pitchFamily="34" charset="0"/>
              </a:rPr>
              <a:t>The Why  - 2017 Changes and their impact</a:t>
            </a:r>
          </a:p>
        </p:txBody>
      </p:sp>
      <p:sp>
        <p:nvSpPr>
          <p:cNvPr id="3" name="Content Placeholder 2">
            <a:extLst>
              <a:ext uri="{FF2B5EF4-FFF2-40B4-BE49-F238E27FC236}">
                <a16:creationId xmlns:a16="http://schemas.microsoft.com/office/drawing/2014/main" id="{E61F0B6C-8BD7-45AD-9378-2DDCDD94FB78}"/>
              </a:ext>
            </a:extLst>
          </p:cNvPr>
          <p:cNvSpPr>
            <a:spLocks noGrp="1"/>
          </p:cNvSpPr>
          <p:nvPr>
            <p:ph idx="1"/>
          </p:nvPr>
        </p:nvSpPr>
        <p:spPr/>
        <p:txBody>
          <a:bodyPr vert="horz" lIns="68580" tIns="34290" rIns="68580" bIns="34290" rtlCol="0" anchor="t">
            <a:normAutofit/>
          </a:bodyPr>
          <a:lstStyle/>
          <a:p>
            <a:r>
              <a:rPr lang="en-US" dirty="0">
                <a:latin typeface="Arial" panose="020B0604020202020204" pitchFamily="34" charset="0"/>
                <a:cs typeface="Arial" panose="020B0604020202020204" pitchFamily="34" charset="0"/>
              </a:rPr>
              <a:t>Removed and disallowed provisional certificates</a:t>
            </a:r>
          </a:p>
          <a:p>
            <a:r>
              <a:rPr lang="en-US" dirty="0">
                <a:latin typeface="Arial" panose="020B0604020202020204" pitchFamily="34" charset="0"/>
                <a:cs typeface="Arial" panose="020B0604020202020204" pitchFamily="34" charset="0"/>
              </a:rPr>
              <a:t>Allowed for non-disciplinary suspensions of certificates for unmet deficiency timelines</a:t>
            </a:r>
          </a:p>
          <a:p>
            <a:r>
              <a:rPr lang="en-US" dirty="0">
                <a:latin typeface="Arial" panose="020B0604020202020204" pitchFamily="34" charset="0"/>
                <a:cs typeface="Arial" panose="020B0604020202020204" pitchFamily="34" charset="0"/>
              </a:rPr>
              <a:t>Created alternate paths to meet exam requirements but did not eliminate the exam requirement overall</a:t>
            </a:r>
          </a:p>
        </p:txBody>
      </p:sp>
      <p:pic>
        <p:nvPicPr>
          <p:cNvPr id="4" name="Picture 3">
            <a:extLst>
              <a:ext uri="{FF2B5EF4-FFF2-40B4-BE49-F238E27FC236}">
                <a16:creationId xmlns:a16="http://schemas.microsoft.com/office/drawing/2014/main" id="{460EAA99-E29A-407A-BA21-38D08A4AE791}"/>
              </a:ext>
            </a:extLst>
          </p:cNvPr>
          <p:cNvPicPr>
            <a:picLocks noChangeAspect="1"/>
          </p:cNvPicPr>
          <p:nvPr/>
        </p:nvPicPr>
        <p:blipFill>
          <a:blip r:embed="rId3"/>
          <a:stretch>
            <a:fillRect/>
          </a:stretch>
        </p:blipFill>
        <p:spPr>
          <a:xfrm>
            <a:off x="0" y="0"/>
            <a:ext cx="9144000" cy="457200"/>
          </a:xfrm>
          <a:prstGeom prst="rect">
            <a:avLst/>
          </a:prstGeom>
        </p:spPr>
      </p:pic>
    </p:spTree>
    <p:extLst>
      <p:ext uri="{BB962C8B-B14F-4D97-AF65-F5344CB8AC3E}">
        <p14:creationId xmlns:p14="http://schemas.microsoft.com/office/powerpoint/2010/main" val="3320169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B85C-F7C5-4A56-A5CD-0AA5F8C805BE}"/>
              </a:ext>
            </a:extLst>
          </p:cNvPr>
          <p:cNvSpPr>
            <a:spLocks noGrp="1"/>
          </p:cNvSpPr>
          <p:nvPr>
            <p:ph type="title"/>
          </p:nvPr>
        </p:nvSpPr>
        <p:spPr>
          <a:xfrm>
            <a:off x="2174951" y="665222"/>
            <a:ext cx="4629150" cy="1325563"/>
          </a:xfrm>
        </p:spPr>
        <p:txBody>
          <a:bodyPr/>
          <a:lstStyle/>
          <a:p>
            <a:r>
              <a:rPr lang="en-US" dirty="0">
                <a:latin typeface="Arial" panose="020B0604020202020204" pitchFamily="34" charset="0"/>
                <a:cs typeface="Arial" panose="020B0604020202020204" pitchFamily="34" charset="0"/>
              </a:rPr>
              <a:t>Allowable Deficiencies</a:t>
            </a:r>
          </a:p>
        </p:txBody>
      </p:sp>
      <p:sp>
        <p:nvSpPr>
          <p:cNvPr id="3" name="Content Placeholder 2">
            <a:extLst>
              <a:ext uri="{FF2B5EF4-FFF2-40B4-BE49-F238E27FC236}">
                <a16:creationId xmlns:a16="http://schemas.microsoft.com/office/drawing/2014/main" id="{F158DD51-5735-4D10-B1DD-1CC5A6A0A9F7}"/>
              </a:ext>
            </a:extLst>
          </p:cNvPr>
          <p:cNvSpPr>
            <a:spLocks noGrp="1"/>
          </p:cNvSpPr>
          <p:nvPr>
            <p:ph idx="1"/>
          </p:nvPr>
        </p:nvSpPr>
        <p:spPr>
          <a:xfrm>
            <a:off x="628650" y="2035969"/>
            <a:ext cx="7886700" cy="3454004"/>
          </a:xfrm>
        </p:spPr>
        <p:txBody>
          <a:bodyPr vert="horz" lIns="68580" tIns="34290" rIns="68580" bIns="34290" rtlCol="0" anchor="t">
            <a:noAutofit/>
          </a:bodyPr>
          <a:lstStyle/>
          <a:p>
            <a:pPr algn="l" fontAlgn="base"/>
            <a:r>
              <a:rPr lang="en-US" sz="1400" dirty="0">
                <a:solidFill>
                  <a:srgbClr val="000000"/>
                </a:solidFill>
                <a:latin typeface="Arial" panose="020B0604020202020204" pitchFamily="34" charset="0"/>
                <a:cs typeface="Arial" panose="020B0604020202020204" pitchFamily="34" charset="0"/>
              </a:rPr>
              <a:t>Allowable deficiencies must be corrected by the due date identified on the certificate(s). If the deficiency is not corrected by the due date, the Arizona Educator Certificate will be placed on a non-disciplinary suspension until the deficiency has been corrected. </a:t>
            </a:r>
          </a:p>
          <a:p>
            <a:pPr lvl="1" fontAlgn="base"/>
            <a:r>
              <a:rPr lang="en-US" sz="1400" dirty="0">
                <a:solidFill>
                  <a:srgbClr val="000000"/>
                </a:solidFill>
                <a:latin typeface="Arial" panose="020B0604020202020204" pitchFamily="34" charset="0"/>
                <a:cs typeface="Arial" panose="020B0604020202020204" pitchFamily="34" charset="0"/>
              </a:rPr>
              <a:t>Once corrected the end date will be extended to its original end date at the time it was issued.</a:t>
            </a:r>
          </a:p>
          <a:p>
            <a:pPr fontAlgn="base"/>
            <a:r>
              <a:rPr lang="en-US" sz="1400" dirty="0">
                <a:solidFill>
                  <a:srgbClr val="000000"/>
                </a:solidFill>
                <a:latin typeface="Arial" panose="020B0604020202020204" pitchFamily="34" charset="0"/>
                <a:cs typeface="Arial" panose="020B0604020202020204" pitchFamily="34" charset="0"/>
              </a:rPr>
              <a:t>To determine the exact deficiency for the certificate, please refer to the certificate, or log into the </a:t>
            </a:r>
            <a:r>
              <a:rPr lang="en-US" sz="1400" u="sng" dirty="0" err="1">
                <a:solidFill>
                  <a:srgbClr val="012169"/>
                </a:solidFill>
                <a:latin typeface="Arial" panose="020B0604020202020204" pitchFamily="34" charset="0"/>
                <a:cs typeface="Arial" panose="020B0604020202020204" pitchFamily="34" charset="0"/>
              </a:rPr>
              <a:t>AzEDCert</a:t>
            </a:r>
            <a:r>
              <a:rPr lang="en-US" sz="1400" u="sng" dirty="0">
                <a:solidFill>
                  <a:srgbClr val="012169"/>
                </a:solidFill>
                <a:latin typeface="Arial" panose="020B0604020202020204" pitchFamily="34" charset="0"/>
                <a:cs typeface="Arial" panose="020B0604020202020204" pitchFamily="34" charset="0"/>
              </a:rPr>
              <a:t> Portal</a:t>
            </a:r>
            <a:r>
              <a:rPr lang="en-US" sz="1400" dirty="0">
                <a:solidFill>
                  <a:srgbClr val="012169"/>
                </a:solidFill>
                <a:latin typeface="Arial" panose="020B0604020202020204" pitchFamily="34" charset="0"/>
                <a:cs typeface="Arial" panose="020B0604020202020204" pitchFamily="34" charset="0"/>
              </a:rPr>
              <a:t> and under Educator Certificates: </a:t>
            </a:r>
          </a:p>
          <a:p>
            <a:pPr lvl="1"/>
            <a:endParaRPr lang="en-US" sz="1400" dirty="0">
              <a:solidFill>
                <a:srgbClr val="012169"/>
              </a:solidFill>
              <a:latin typeface="Arial" panose="020B0604020202020204" pitchFamily="34" charset="0"/>
              <a:cs typeface="Arial" panose="020B0604020202020204" pitchFamily="34" charset="0"/>
            </a:endParaRPr>
          </a:p>
          <a:p>
            <a:endParaRPr lang="en-US" sz="1400" dirty="0">
              <a:solidFill>
                <a:srgbClr val="012169"/>
              </a:solidFill>
              <a:latin typeface="Arial" panose="020B0604020202020204" pitchFamily="34" charset="0"/>
              <a:cs typeface="Arial" panose="020B0604020202020204" pitchFamily="34" charset="0"/>
            </a:endParaRPr>
          </a:p>
          <a:p>
            <a:endParaRPr lang="en-US" sz="1400" dirty="0">
              <a:solidFill>
                <a:srgbClr val="012169"/>
              </a:solidFill>
              <a:latin typeface="Arial" panose="020B0604020202020204" pitchFamily="34" charset="0"/>
              <a:cs typeface="Arial" panose="020B0604020202020204" pitchFamily="34" charset="0"/>
            </a:endParaRPr>
          </a:p>
          <a:p>
            <a:pPr marL="0" indent="0">
              <a:buNone/>
            </a:pPr>
            <a:endParaRPr lang="en-US" sz="1400" dirty="0">
              <a:solidFill>
                <a:srgbClr val="012169"/>
              </a:solidFill>
              <a:latin typeface="Arial" panose="020B0604020202020204" pitchFamily="34" charset="0"/>
              <a:cs typeface="Arial" panose="020B0604020202020204" pitchFamily="34" charset="0"/>
            </a:endParaRPr>
          </a:p>
          <a:p>
            <a:r>
              <a:rPr lang="en-US" sz="1400" dirty="0">
                <a:solidFill>
                  <a:srgbClr val="000000"/>
                </a:solidFill>
                <a:latin typeface="Arial" panose="020B0604020202020204" pitchFamily="34" charset="0"/>
                <a:cs typeface="Arial" panose="020B0604020202020204" pitchFamily="34" charset="0"/>
              </a:rPr>
              <a:t>Once the requirement for the deficiency has been met the applicant will need to apply to remove the deficiency. Applicants may now apply online at </a:t>
            </a:r>
            <a:r>
              <a:rPr lang="en-US" sz="1400" u="sng" dirty="0">
                <a:solidFill>
                  <a:srgbClr val="012169"/>
                </a:solidFill>
                <a:latin typeface="Arial" panose="020B0604020202020204" pitchFamily="34" charset="0"/>
                <a:cs typeface="Arial" panose="020B0604020202020204" pitchFamily="34" charset="0"/>
                <a:hlinkClick r:id="rId3"/>
              </a:rPr>
              <a:t>AzEDCert Portal</a:t>
            </a:r>
            <a:r>
              <a:rPr lang="en-US" sz="1400" dirty="0">
                <a:solidFill>
                  <a:srgbClr val="000000"/>
                </a:solidFill>
                <a:latin typeface="Arial" panose="020B0604020202020204" pitchFamily="34" charset="0"/>
                <a:cs typeface="Arial" panose="020B0604020202020204" pitchFamily="34" charset="0"/>
              </a:rPr>
              <a:t>, or by completing the </a:t>
            </a:r>
            <a:r>
              <a:rPr lang="en-US" sz="1400" u="sng" dirty="0">
                <a:solidFill>
                  <a:srgbClr val="012169"/>
                </a:solidFill>
                <a:latin typeface="Arial" panose="020B0604020202020204" pitchFamily="34" charset="0"/>
                <a:cs typeface="Arial" panose="020B0604020202020204" pitchFamily="34" charset="0"/>
                <a:hlinkClick r:id="rId4"/>
              </a:rPr>
              <a:t>Application to Remove a Deficiency</a:t>
            </a:r>
            <a:r>
              <a:rPr lang="en-US" sz="1400" dirty="0">
                <a:solidFill>
                  <a:srgbClr val="000000"/>
                </a:solidFill>
                <a:latin typeface="Arial" panose="020B0604020202020204" pitchFamily="34" charset="0"/>
                <a:cs typeface="Arial" panose="020B0604020202020204" pitchFamily="34" charset="0"/>
              </a:rPr>
              <a:t> and mail it to the address on the form along with a $20 (check or money order).</a:t>
            </a:r>
            <a:endParaRPr lang="en-US" sz="1400" dirty="0">
              <a:latin typeface="Arial" panose="020B0604020202020204" pitchFamily="34" charset="0"/>
              <a:cs typeface="Arial" panose="020B0604020202020204" pitchFamily="34" charset="0"/>
            </a:endParaRPr>
          </a:p>
          <a:p>
            <a:pPr algn="l" fontAlgn="base"/>
            <a:r>
              <a:rPr lang="en-US" sz="1400" dirty="0">
                <a:solidFill>
                  <a:srgbClr val="000000"/>
                </a:solidFill>
                <a:latin typeface="Arial" panose="020B0604020202020204" pitchFamily="34" charset="0"/>
                <a:cs typeface="Arial" panose="020B0604020202020204" pitchFamily="34" charset="0"/>
              </a:rPr>
              <a:t>An updated certificate will be issued to the applicant by mail.</a:t>
            </a:r>
          </a:p>
          <a:p>
            <a:pPr marL="0" indent="0">
              <a:buNone/>
            </a:pPr>
            <a:br>
              <a:rPr lang="en-US" sz="1400" b="0" i="0" dirty="0">
                <a:effectLst/>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p:txBody>
      </p:sp>
      <p:pic>
        <p:nvPicPr>
          <p:cNvPr id="4" name="Picture 4" descr="Graphical user interface, application, Word&#10;&#10;Description automatically generated">
            <a:extLst>
              <a:ext uri="{FF2B5EF4-FFF2-40B4-BE49-F238E27FC236}">
                <a16:creationId xmlns:a16="http://schemas.microsoft.com/office/drawing/2014/main" id="{DB044B19-86FF-4CB0-9295-6B9BF73BB294}"/>
              </a:ext>
            </a:extLst>
          </p:cNvPr>
          <p:cNvPicPr>
            <a:picLocks noChangeAspect="1"/>
          </p:cNvPicPr>
          <p:nvPr/>
        </p:nvPicPr>
        <p:blipFill>
          <a:blip r:embed="rId5"/>
          <a:stretch>
            <a:fillRect/>
          </a:stretch>
        </p:blipFill>
        <p:spPr>
          <a:xfrm>
            <a:off x="1066800" y="3688300"/>
            <a:ext cx="6845453" cy="967546"/>
          </a:xfrm>
          <a:prstGeom prst="rect">
            <a:avLst/>
          </a:prstGeom>
        </p:spPr>
      </p:pic>
      <p:pic>
        <p:nvPicPr>
          <p:cNvPr id="5" name="Picture 4">
            <a:extLst>
              <a:ext uri="{FF2B5EF4-FFF2-40B4-BE49-F238E27FC236}">
                <a16:creationId xmlns:a16="http://schemas.microsoft.com/office/drawing/2014/main" id="{649F0388-B3C7-41D0-8637-61E0CE1A7100}"/>
              </a:ext>
            </a:extLst>
          </p:cNvPr>
          <p:cNvPicPr>
            <a:picLocks noChangeAspect="1"/>
          </p:cNvPicPr>
          <p:nvPr/>
        </p:nvPicPr>
        <p:blipFill>
          <a:blip r:embed="rId6"/>
          <a:stretch>
            <a:fillRect/>
          </a:stretch>
        </p:blipFill>
        <p:spPr>
          <a:xfrm>
            <a:off x="0" y="0"/>
            <a:ext cx="9144000" cy="457200"/>
          </a:xfrm>
          <a:prstGeom prst="rect">
            <a:avLst/>
          </a:prstGeom>
        </p:spPr>
      </p:pic>
    </p:spTree>
    <p:extLst>
      <p:ext uri="{BB962C8B-B14F-4D97-AF65-F5344CB8AC3E}">
        <p14:creationId xmlns:p14="http://schemas.microsoft.com/office/powerpoint/2010/main" val="3239577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14500" y="3163544"/>
            <a:ext cx="5715000" cy="5309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3000">
                <a:solidFill>
                  <a:srgbClr val="000000"/>
                </a:solidFill>
                <a:latin typeface="Calibri Light" panose="020F0302020204030204"/>
                <a:sym typeface="Arial"/>
              </a:rPr>
              <a:t>How to read an Arizona Certificate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29" b="-1"/>
          <a:stretch/>
        </p:blipFill>
        <p:spPr>
          <a:xfrm>
            <a:off x="1143000" y="1066800"/>
            <a:ext cx="6858000" cy="4754438"/>
          </a:xfrm>
          <a:prstGeom prst="rect">
            <a:avLst/>
          </a:prstGeom>
          <a:effectLst>
            <a:outerShdw blurRad="50800" dist="38100" dir="2700000" algn="tl" rotWithShape="0">
              <a:prstClr val="black">
                <a:alpha val="40000"/>
              </a:prstClr>
            </a:outerShdw>
          </a:effectLst>
        </p:spPr>
      </p:pic>
      <p:sp>
        <p:nvSpPr>
          <p:cNvPr id="5" name="Callout: Line 4"/>
          <p:cNvSpPr/>
          <p:nvPr/>
        </p:nvSpPr>
        <p:spPr>
          <a:xfrm>
            <a:off x="3486150" y="2690427"/>
            <a:ext cx="1314450" cy="276997"/>
          </a:xfrm>
          <a:prstGeom prst="borderCallout1">
            <a:avLst>
              <a:gd name="adj1" fmla="val -21250"/>
              <a:gd name="adj2" fmla="val 71939"/>
              <a:gd name="adj3" fmla="val -190357"/>
              <a:gd name="adj4" fmla="val 99762"/>
            </a:avLst>
          </a:prstGeom>
          <a:solidFill>
            <a:srgbClr val="FFFFFF"/>
          </a:solidFill>
          <a:ln w="57150" cap="flat">
            <a:solidFill>
              <a:schemeClr val="accent1"/>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ctr" defTabSz="685800" hangingPunct="0"/>
            <a:r>
              <a:rPr lang="en-US" sz="1350" b="1">
                <a:solidFill>
                  <a:srgbClr val="000000"/>
                </a:solidFill>
                <a:latin typeface="Calibri Light" panose="020F0302020204030204"/>
                <a:sym typeface="Arial"/>
              </a:rPr>
              <a:t>Approved Area</a:t>
            </a:r>
          </a:p>
        </p:txBody>
      </p:sp>
      <p:sp>
        <p:nvSpPr>
          <p:cNvPr id="7" name="Callout: Line 6"/>
          <p:cNvSpPr/>
          <p:nvPr/>
        </p:nvSpPr>
        <p:spPr>
          <a:xfrm>
            <a:off x="5143500" y="2976177"/>
            <a:ext cx="1314450" cy="276997"/>
          </a:xfrm>
          <a:prstGeom prst="borderCallout1">
            <a:avLst>
              <a:gd name="adj1" fmla="val -33040"/>
              <a:gd name="adj2" fmla="val 25976"/>
              <a:gd name="adj3" fmla="val -245094"/>
              <a:gd name="adj4" fmla="val -8312"/>
            </a:avLst>
          </a:prstGeom>
          <a:solidFill>
            <a:srgbClr val="FFFFFF"/>
          </a:solidFill>
          <a:ln w="57150" cap="flat">
            <a:solidFill>
              <a:schemeClr val="accent1"/>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ctr" defTabSz="685800" hangingPunct="0"/>
            <a:r>
              <a:rPr lang="en-US" sz="1350" b="1">
                <a:solidFill>
                  <a:srgbClr val="000000"/>
                </a:solidFill>
                <a:latin typeface="Calibri Light" panose="020F0302020204030204"/>
                <a:sym typeface="Arial"/>
              </a:rPr>
              <a:t>Endorsement</a:t>
            </a:r>
          </a:p>
        </p:txBody>
      </p:sp>
      <p:sp>
        <p:nvSpPr>
          <p:cNvPr id="8" name="Callout: Line 7"/>
          <p:cNvSpPr/>
          <p:nvPr/>
        </p:nvSpPr>
        <p:spPr>
          <a:xfrm>
            <a:off x="5886450" y="3604827"/>
            <a:ext cx="1314450" cy="276997"/>
          </a:xfrm>
          <a:prstGeom prst="borderCallout1">
            <a:avLst>
              <a:gd name="adj1" fmla="val -21250"/>
              <a:gd name="adj2" fmla="val 71939"/>
              <a:gd name="adj3" fmla="val -436071"/>
              <a:gd name="adj4" fmla="val 99141"/>
            </a:avLst>
          </a:prstGeom>
          <a:solidFill>
            <a:srgbClr val="FFFFFF"/>
          </a:solidFill>
          <a:ln w="57150" cap="flat">
            <a:solidFill>
              <a:srgbClr val="C00000"/>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ctr" defTabSz="685800" hangingPunct="0"/>
            <a:r>
              <a:rPr lang="en-US" sz="1350" b="1">
                <a:solidFill>
                  <a:srgbClr val="000000"/>
                </a:solidFill>
                <a:latin typeface="Calibri Light" panose="020F0302020204030204"/>
                <a:sym typeface="Arial"/>
              </a:rPr>
              <a:t>Deficiencies</a:t>
            </a:r>
          </a:p>
        </p:txBody>
      </p:sp>
      <p:sp>
        <p:nvSpPr>
          <p:cNvPr id="11" name="Callout: Line 10"/>
          <p:cNvSpPr/>
          <p:nvPr/>
        </p:nvSpPr>
        <p:spPr>
          <a:xfrm>
            <a:off x="5229225" y="4094978"/>
            <a:ext cx="1857375" cy="276997"/>
          </a:xfrm>
          <a:prstGeom prst="borderCallout1">
            <a:avLst>
              <a:gd name="adj1" fmla="val 129068"/>
              <a:gd name="adj2" fmla="val 62622"/>
              <a:gd name="adj3" fmla="val 515947"/>
              <a:gd name="adj4" fmla="val 110570"/>
            </a:avLst>
          </a:prstGeom>
          <a:solidFill>
            <a:srgbClr val="FFFFFF"/>
          </a:solidFill>
          <a:ln w="57150" cap="flat">
            <a:solidFill>
              <a:srgbClr val="C00000"/>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ctr" defTabSz="685800" hangingPunct="0"/>
            <a:r>
              <a:rPr lang="en-US" sz="1350" b="1">
                <a:solidFill>
                  <a:srgbClr val="000000"/>
                </a:solidFill>
                <a:latin typeface="Calibri Light" panose="020F0302020204030204"/>
                <a:sym typeface="Arial"/>
              </a:rPr>
              <a:t>Deficiency Due Date</a:t>
            </a:r>
          </a:p>
        </p:txBody>
      </p:sp>
      <p:pic>
        <p:nvPicPr>
          <p:cNvPr id="9" name="Picture 8">
            <a:extLst>
              <a:ext uri="{FF2B5EF4-FFF2-40B4-BE49-F238E27FC236}">
                <a16:creationId xmlns:a16="http://schemas.microsoft.com/office/drawing/2014/main" id="{0931A54E-0EB5-47B0-96FC-8547C4E6F1AE}"/>
              </a:ext>
            </a:extLst>
          </p:cNvPr>
          <p:cNvPicPr>
            <a:picLocks noChangeAspect="1"/>
          </p:cNvPicPr>
          <p:nvPr/>
        </p:nvPicPr>
        <p:blipFill>
          <a:blip r:embed="rId4"/>
          <a:stretch>
            <a:fillRect/>
          </a:stretch>
        </p:blipFill>
        <p:spPr>
          <a:xfrm>
            <a:off x="0" y="0"/>
            <a:ext cx="9144000" cy="457200"/>
          </a:xfrm>
          <a:prstGeom prst="rect">
            <a:avLst/>
          </a:prstGeom>
        </p:spPr>
      </p:pic>
    </p:spTree>
    <p:extLst>
      <p:ext uri="{BB962C8B-B14F-4D97-AF65-F5344CB8AC3E}">
        <p14:creationId xmlns:p14="http://schemas.microsoft.com/office/powerpoint/2010/main" val="25978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90"/>
                                          </p:val>
                                        </p:tav>
                                        <p:tav tm="100000">
                                          <p:val>
                                            <p:fltVal val="0"/>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D0E82-DA7C-4E71-9B42-0198C98CBC8F}"/>
              </a:ext>
            </a:extLst>
          </p:cNvPr>
          <p:cNvSpPr>
            <a:spLocks noGrp="1"/>
          </p:cNvSpPr>
          <p:nvPr>
            <p:ph type="title"/>
          </p:nvPr>
        </p:nvSpPr>
        <p:spPr>
          <a:xfrm>
            <a:off x="2386012" y="478631"/>
            <a:ext cx="4371975" cy="1325563"/>
          </a:xfrm>
        </p:spPr>
        <p:txBody>
          <a:bodyPr/>
          <a:lstStyle/>
          <a:p>
            <a:r>
              <a:rPr lang="en-US" dirty="0">
                <a:latin typeface="Arial" panose="020B0604020202020204" pitchFamily="34" charset="0"/>
                <a:cs typeface="Arial" panose="020B0604020202020204" pitchFamily="34" charset="0"/>
              </a:rPr>
              <a:t>Allowable Deficiencies </a:t>
            </a:r>
          </a:p>
        </p:txBody>
      </p:sp>
      <p:sp>
        <p:nvSpPr>
          <p:cNvPr id="3" name="Content Placeholder 2">
            <a:extLst>
              <a:ext uri="{FF2B5EF4-FFF2-40B4-BE49-F238E27FC236}">
                <a16:creationId xmlns:a16="http://schemas.microsoft.com/office/drawing/2014/main" id="{1AF7CF5B-0119-4C38-B5F9-3AA0C513F2B8}"/>
              </a:ext>
            </a:extLst>
          </p:cNvPr>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All deficiencies for CTE certificates are 3-years</a:t>
            </a:r>
          </a:p>
          <a:p>
            <a:pPr lvl="1"/>
            <a:r>
              <a:rPr lang="en-US" dirty="0">
                <a:latin typeface="Arial" panose="020B0604020202020204" pitchFamily="34" charset="0"/>
                <a:cs typeface="Arial" panose="020B0604020202020204" pitchFamily="34" charset="0"/>
              </a:rPr>
              <a:t>AZ/US Constitution</a:t>
            </a:r>
          </a:p>
          <a:p>
            <a:pPr lvl="1"/>
            <a:r>
              <a:rPr lang="en-US" dirty="0">
                <a:latin typeface="Arial" panose="020B0604020202020204" pitchFamily="34" charset="0"/>
                <a:cs typeface="Arial" panose="020B0604020202020204" pitchFamily="34" charset="0"/>
              </a:rPr>
              <a:t>Professional Knowledge Exam – Secondary Ed</a:t>
            </a:r>
          </a:p>
          <a:p>
            <a:pPr lvl="1"/>
            <a:r>
              <a:rPr lang="en-US" dirty="0">
                <a:latin typeface="Arial" panose="020B0604020202020204" pitchFamily="34" charset="0"/>
                <a:cs typeface="Arial" panose="020B0604020202020204" pitchFamily="34" charset="0"/>
              </a:rPr>
              <a:t>15-Semester Hours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Visit the Certification website for additional information: </a:t>
            </a:r>
          </a:p>
          <a:p>
            <a:pPr lvl="1"/>
            <a:r>
              <a:rPr lang="en-US" dirty="0">
                <a:latin typeface="Arial" panose="020B0604020202020204" pitchFamily="34" charset="0"/>
                <a:cs typeface="Arial" panose="020B0604020202020204" pitchFamily="34" charset="0"/>
                <a:hlinkClick r:id="rId3"/>
              </a:rPr>
              <a:t>https://www.azed.gov/educator-certification/educator-certification-deficiency-removal</a:t>
            </a:r>
            <a:r>
              <a:rPr lang="en-US"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DEFD4F65-EC5E-47DA-AD07-AFBF39765AA5}"/>
              </a:ext>
            </a:extLst>
          </p:cNvPr>
          <p:cNvPicPr>
            <a:picLocks noChangeAspect="1"/>
          </p:cNvPicPr>
          <p:nvPr/>
        </p:nvPicPr>
        <p:blipFill>
          <a:blip r:embed="rId4"/>
          <a:stretch>
            <a:fillRect/>
          </a:stretch>
        </p:blipFill>
        <p:spPr>
          <a:xfrm>
            <a:off x="0" y="0"/>
            <a:ext cx="9144000" cy="457200"/>
          </a:xfrm>
          <a:prstGeom prst="rect">
            <a:avLst/>
          </a:prstGeom>
        </p:spPr>
      </p:pic>
    </p:spTree>
    <p:extLst>
      <p:ext uri="{BB962C8B-B14F-4D97-AF65-F5344CB8AC3E}">
        <p14:creationId xmlns:p14="http://schemas.microsoft.com/office/powerpoint/2010/main" val="154297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A513A-5BD5-4D4F-9E61-D647A4E3AC28}"/>
              </a:ext>
            </a:extLst>
          </p:cNvPr>
          <p:cNvSpPr>
            <a:spLocks noGrp="1"/>
          </p:cNvSpPr>
          <p:nvPr>
            <p:ph type="title"/>
          </p:nvPr>
        </p:nvSpPr>
        <p:spPr>
          <a:xfrm>
            <a:off x="2638425" y="478631"/>
            <a:ext cx="3867150" cy="1325563"/>
          </a:xfrm>
        </p:spPr>
        <p:txBody>
          <a:bodyPr/>
          <a:lstStyle/>
          <a:p>
            <a:r>
              <a:rPr lang="en-US" dirty="0">
                <a:latin typeface="Arial" panose="020B0604020202020204" pitchFamily="34" charset="0"/>
                <a:cs typeface="Arial" panose="020B0604020202020204" pitchFamily="34" charset="0"/>
              </a:rPr>
              <a:t>AZ/US Constitution</a:t>
            </a:r>
          </a:p>
        </p:txBody>
      </p:sp>
      <p:sp>
        <p:nvSpPr>
          <p:cNvPr id="3" name="Content Placeholder 2">
            <a:extLst>
              <a:ext uri="{FF2B5EF4-FFF2-40B4-BE49-F238E27FC236}">
                <a16:creationId xmlns:a16="http://schemas.microsoft.com/office/drawing/2014/main" id="{9E3F8E59-B41D-427D-A068-96F3B24BABCA}"/>
              </a:ext>
            </a:extLst>
          </p:cNvPr>
          <p:cNvSpPr>
            <a:spLocks noGrp="1"/>
          </p:cNvSpPr>
          <p:nvPr>
            <p:ph idx="1"/>
          </p:nvPr>
        </p:nvSpPr>
        <p:spPr/>
        <p:txBody>
          <a:bodyPr/>
          <a:lstStyle/>
          <a:p>
            <a:pPr algn="l" fontAlgn="base">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Pass the exam: "</a:t>
            </a:r>
            <a:r>
              <a:rPr lang="en-US" sz="1800" i="1" dirty="0">
                <a:solidFill>
                  <a:srgbClr val="000000"/>
                </a:solidFill>
                <a:latin typeface="Arial" panose="020B0604020202020204" pitchFamily="34" charset="0"/>
                <a:cs typeface="Arial" panose="020B0604020202020204" pitchFamily="34" charset="0"/>
              </a:rPr>
              <a:t>Constitutions of the United States and Arizona</a:t>
            </a:r>
            <a:r>
              <a:rPr lang="en-US" sz="1800" dirty="0">
                <a:solidFill>
                  <a:srgbClr val="000000"/>
                </a:solidFill>
                <a:latin typeface="Arial" panose="020B0604020202020204" pitchFamily="34" charset="0"/>
                <a:cs typeface="Arial" panose="020B0604020202020204" pitchFamily="34" charset="0"/>
              </a:rPr>
              <a:t>" (AZ033) and request that the results be submitted to the Arizona Department of Education. Information may be found on the </a:t>
            </a:r>
            <a:r>
              <a:rPr lang="en-US" sz="1800" u="sng" dirty="0">
                <a:solidFill>
                  <a:srgbClr val="012169"/>
                </a:solidFill>
                <a:latin typeface="Arial" panose="020B0604020202020204" pitchFamily="34" charset="0"/>
                <a:cs typeface="Arial" panose="020B0604020202020204" pitchFamily="34" charset="0"/>
                <a:hlinkClick r:id="rId2"/>
              </a:rPr>
              <a:t>Testing Information</a:t>
            </a:r>
            <a:r>
              <a:rPr lang="en-US" sz="1800" dirty="0">
                <a:solidFill>
                  <a:srgbClr val="000000"/>
                </a:solidFill>
                <a:latin typeface="Arial" panose="020B0604020202020204" pitchFamily="34" charset="0"/>
                <a:cs typeface="Arial" panose="020B0604020202020204" pitchFamily="34" charset="0"/>
              </a:rPr>
              <a:t> page. </a:t>
            </a:r>
            <a:r>
              <a:rPr lang="en-US" sz="1800" b="1" dirty="0">
                <a:solidFill>
                  <a:srgbClr val="000000"/>
                </a:solidFill>
                <a:latin typeface="Arial" panose="020B0604020202020204" pitchFamily="34" charset="0"/>
                <a:cs typeface="Arial" panose="020B0604020202020204" pitchFamily="34" charset="0"/>
              </a:rPr>
              <a:t>OR</a:t>
            </a:r>
            <a:endParaRPr lang="en-US" sz="1800" dirty="0">
              <a:solidFill>
                <a:srgbClr val="000000"/>
              </a:solidFill>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Take the appropriate </a:t>
            </a:r>
            <a:r>
              <a:rPr lang="en-US" sz="1800" u="sng" dirty="0">
                <a:solidFill>
                  <a:srgbClr val="012169"/>
                </a:solidFill>
                <a:latin typeface="Arial" panose="020B0604020202020204" pitchFamily="34" charset="0"/>
                <a:cs typeface="Arial" panose="020B0604020202020204" pitchFamily="34" charset="0"/>
                <a:hlinkClick r:id="rId3"/>
              </a:rPr>
              <a:t>course(s)</a:t>
            </a:r>
            <a:r>
              <a:rPr lang="en-US" sz="1800" dirty="0">
                <a:solidFill>
                  <a:srgbClr val="000000"/>
                </a:solidFill>
                <a:latin typeface="Arial" panose="020B0604020202020204" pitchFamily="34" charset="0"/>
                <a:cs typeface="Arial" panose="020B0604020202020204" pitchFamily="34" charset="0"/>
              </a:rPr>
              <a:t> through an accredited institution. Upon completion of the course, request that the university/college submit official transcripts to the Certification email inbox at </a:t>
            </a:r>
            <a:r>
              <a:rPr lang="en-US" sz="1800" u="sng" dirty="0">
                <a:solidFill>
                  <a:srgbClr val="012169"/>
                </a:solidFill>
                <a:latin typeface="Arial" panose="020B0604020202020204" pitchFamily="34" charset="0"/>
                <a:cs typeface="Arial" panose="020B0604020202020204" pitchFamily="34" charset="0"/>
                <a:hlinkClick r:id="rId4"/>
              </a:rPr>
              <a:t>certification@azed.gov</a:t>
            </a:r>
            <a:endParaRPr lang="en-US" sz="1800" dirty="0">
              <a:solidFill>
                <a:srgbClr val="000000"/>
              </a:solidFill>
              <a:latin typeface="Arial" panose="020B0604020202020204" pitchFamily="34" charset="0"/>
              <a:cs typeface="Arial" panose="020B0604020202020204" pitchFamily="34" charset="0"/>
            </a:endParaRPr>
          </a:p>
          <a:p>
            <a:pPr marL="0" indent="0">
              <a:buNone/>
            </a:pPr>
            <a:endParaRPr lang="en-US" dirty="0"/>
          </a:p>
        </p:txBody>
      </p:sp>
      <p:pic>
        <p:nvPicPr>
          <p:cNvPr id="4" name="Picture 3">
            <a:extLst>
              <a:ext uri="{FF2B5EF4-FFF2-40B4-BE49-F238E27FC236}">
                <a16:creationId xmlns:a16="http://schemas.microsoft.com/office/drawing/2014/main" id="{A767CB04-70F5-4B62-A1C5-2A85F4CB957C}"/>
              </a:ext>
            </a:extLst>
          </p:cNvPr>
          <p:cNvPicPr>
            <a:picLocks noChangeAspect="1"/>
          </p:cNvPicPr>
          <p:nvPr/>
        </p:nvPicPr>
        <p:blipFill>
          <a:blip r:embed="rId5"/>
          <a:stretch>
            <a:fillRect/>
          </a:stretch>
        </p:blipFill>
        <p:spPr>
          <a:xfrm>
            <a:off x="0" y="0"/>
            <a:ext cx="9144000" cy="457200"/>
          </a:xfrm>
          <a:prstGeom prst="rect">
            <a:avLst/>
          </a:prstGeom>
        </p:spPr>
      </p:pic>
    </p:spTree>
    <p:extLst>
      <p:ext uri="{BB962C8B-B14F-4D97-AF65-F5344CB8AC3E}">
        <p14:creationId xmlns:p14="http://schemas.microsoft.com/office/powerpoint/2010/main" val="940218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307DF-BC26-486B-9BB4-7E34846AC85B}"/>
              </a:ext>
            </a:extLst>
          </p:cNvPr>
          <p:cNvSpPr>
            <a:spLocks noGrp="1"/>
          </p:cNvSpPr>
          <p:nvPr>
            <p:ph type="title"/>
          </p:nvPr>
        </p:nvSpPr>
        <p:spPr>
          <a:xfrm>
            <a:off x="76200" y="423797"/>
            <a:ext cx="8991600" cy="1325563"/>
          </a:xfrm>
        </p:spPr>
        <p:txBody>
          <a:bodyPr/>
          <a:lstStyle/>
          <a:p>
            <a:r>
              <a:rPr lang="en-US" dirty="0">
                <a:latin typeface="Arial" panose="020B0604020202020204" pitchFamily="34" charset="0"/>
                <a:cs typeface="Arial" panose="020B0604020202020204" pitchFamily="34" charset="0"/>
              </a:rPr>
              <a:t>Professional Knowledge Exam – Secondary Ed</a:t>
            </a:r>
          </a:p>
        </p:txBody>
      </p:sp>
      <p:sp>
        <p:nvSpPr>
          <p:cNvPr id="3" name="Content Placeholder 2">
            <a:extLst>
              <a:ext uri="{FF2B5EF4-FFF2-40B4-BE49-F238E27FC236}">
                <a16:creationId xmlns:a16="http://schemas.microsoft.com/office/drawing/2014/main" id="{B1762620-2E44-4C27-8384-23D52BCA5A95}"/>
              </a:ext>
            </a:extLst>
          </p:cNvPr>
          <p:cNvSpPr>
            <a:spLocks noGrp="1"/>
          </p:cNvSpPr>
          <p:nvPr>
            <p:ph idx="1"/>
          </p:nvPr>
        </p:nvSpPr>
        <p:spPr/>
        <p:txBody>
          <a:bodyPr vert="horz" lIns="68580" tIns="34290" rIns="68580" bIns="34290" rtlCol="0" anchor="t">
            <a:normAutofit fontScale="85000" lnSpcReduction="20000"/>
          </a:bodyPr>
          <a:lstStyle/>
          <a:p>
            <a:pPr marL="0" indent="0" fontAlgn="base">
              <a:buNone/>
            </a:pPr>
            <a:r>
              <a:rPr lang="en-US" dirty="0">
                <a:solidFill>
                  <a:srgbClr val="000000"/>
                </a:solidFill>
                <a:latin typeface="Arial" panose="020B0604020202020204" pitchFamily="34" charset="0"/>
                <a:cs typeface="Arial" panose="020B0604020202020204" pitchFamily="34" charset="0"/>
              </a:rPr>
              <a:t>CTE Certificate holders may take the exam or meet one of the exam waivers.</a:t>
            </a:r>
            <a:endParaRPr lang="en-US" i="0" dirty="0">
              <a:solidFill>
                <a:srgbClr val="000000"/>
              </a:solidFill>
              <a:effectLst/>
              <a:latin typeface="Arial" panose="020B0604020202020204" pitchFamily="34" charset="0"/>
              <a:cs typeface="Arial" panose="020B0604020202020204" pitchFamily="34" charset="0"/>
            </a:endParaRPr>
          </a:p>
          <a:p>
            <a:pPr fontAlgn="base"/>
            <a:r>
              <a:rPr lang="en-US" b="1" i="0" dirty="0">
                <a:solidFill>
                  <a:srgbClr val="000000"/>
                </a:solidFill>
                <a:effectLst/>
                <a:latin typeface="Arial" panose="020B0604020202020204" pitchFamily="34" charset="0"/>
                <a:cs typeface="Arial" panose="020B0604020202020204" pitchFamily="34" charset="0"/>
              </a:rPr>
              <a:t>Option A:</a:t>
            </a:r>
            <a:r>
              <a:rPr lang="en-US" b="0" i="0" dirty="0">
                <a:solidFill>
                  <a:srgbClr val="000000"/>
                </a:solidFill>
                <a:effectLst/>
                <a:latin typeface="Arial" panose="020B0604020202020204" pitchFamily="34" charset="0"/>
                <a:cs typeface="Arial" panose="020B0604020202020204" pitchFamily="34" charset="0"/>
              </a:rPr>
              <a:t> Take and pass the NES or AEPA Assessment of Professional Knowledge: Secondary exam. Please visit </a:t>
            </a:r>
            <a:r>
              <a:rPr lang="en-US" b="0" i="0" u="sng" dirty="0">
                <a:solidFill>
                  <a:srgbClr val="012169"/>
                </a:solidFill>
                <a:effectLst/>
                <a:latin typeface="Arial" panose="020B0604020202020204" pitchFamily="34" charset="0"/>
                <a:cs typeface="Arial" panose="020B0604020202020204" pitchFamily="34" charset="0"/>
                <a:hlinkClick r:id="rId2"/>
              </a:rPr>
              <a:t>Testing Information</a:t>
            </a:r>
            <a:r>
              <a:rPr lang="en-US" b="0" i="0" dirty="0">
                <a:solidFill>
                  <a:srgbClr val="000000"/>
                </a:solidFill>
                <a:effectLst/>
                <a:latin typeface="Arial" panose="020B0604020202020204" pitchFamily="34" charset="0"/>
                <a:cs typeface="Arial" panose="020B0604020202020204" pitchFamily="34" charset="0"/>
              </a:rPr>
              <a:t> for additional information. </a:t>
            </a:r>
          </a:p>
          <a:p>
            <a:pPr marL="0" indent="0" fontAlgn="base">
              <a:buNone/>
            </a:pPr>
            <a:r>
              <a:rPr lang="en-US" b="1" dirty="0">
                <a:solidFill>
                  <a:srgbClr val="000000"/>
                </a:solidFill>
                <a:latin typeface="Arial" panose="020B0604020202020204" pitchFamily="34" charset="0"/>
                <a:cs typeface="Arial" panose="020B0604020202020204" pitchFamily="34" charset="0"/>
              </a:rPr>
              <a:t>Exam Waiver Options</a:t>
            </a:r>
            <a:r>
              <a:rPr lang="en-US" b="1" i="0" dirty="0">
                <a:solidFill>
                  <a:srgbClr val="000000"/>
                </a:solidFill>
                <a:effectLst/>
                <a:latin typeface="Arial" panose="020B0604020202020204" pitchFamily="34" charset="0"/>
                <a:cs typeface="Arial" panose="020B0604020202020204" pitchFamily="34" charset="0"/>
              </a:rPr>
              <a:t>:</a:t>
            </a:r>
          </a:p>
          <a:p>
            <a:pPr fontAlgn="base"/>
            <a:r>
              <a:rPr lang="en-US" b="1" i="0" dirty="0">
                <a:solidFill>
                  <a:srgbClr val="000000"/>
                </a:solidFill>
                <a:effectLst/>
                <a:latin typeface="Arial" panose="020B0604020202020204" pitchFamily="34" charset="0"/>
                <a:cs typeface="Arial" panose="020B0604020202020204" pitchFamily="34" charset="0"/>
              </a:rPr>
              <a:t>Option B:</a:t>
            </a:r>
            <a:r>
              <a:rPr lang="en-US" b="0" i="0" dirty="0">
                <a:solidFill>
                  <a:srgbClr val="000000"/>
                </a:solidFill>
                <a:effectLst/>
                <a:latin typeface="Arial" panose="020B0604020202020204" pitchFamily="34" charset="0"/>
                <a:cs typeface="Arial" panose="020B0604020202020204" pitchFamily="34" charset="0"/>
              </a:rPr>
              <a:t> Submit an official score report documenting </a:t>
            </a:r>
            <a:r>
              <a:rPr lang="en-US" dirty="0">
                <a:solidFill>
                  <a:srgbClr val="000000"/>
                </a:solidFill>
                <a:latin typeface="Arial" panose="020B0604020202020204" pitchFamily="34" charset="0"/>
                <a:cs typeface="Arial" panose="020B0604020202020204" pitchFamily="34" charset="0"/>
              </a:rPr>
              <a:t>the applicant</a:t>
            </a:r>
            <a:r>
              <a:rPr lang="en-US" b="0" i="0" dirty="0">
                <a:solidFill>
                  <a:srgbClr val="000000"/>
                </a:solidFill>
                <a:effectLst/>
                <a:latin typeface="Arial" panose="020B0604020202020204" pitchFamily="34" charset="0"/>
                <a:cs typeface="Arial" panose="020B0604020202020204" pitchFamily="34" charset="0"/>
              </a:rPr>
              <a:t> passed a substantially similar Professional Knowledge Secondary examination from another state or agency. Please visit </a:t>
            </a:r>
            <a:r>
              <a:rPr lang="en-US" b="0" i="0" u="sng" dirty="0">
                <a:solidFill>
                  <a:srgbClr val="012169"/>
                </a:solidFill>
                <a:effectLst/>
                <a:latin typeface="Arial" panose="020B0604020202020204" pitchFamily="34" charset="0"/>
                <a:cs typeface="Arial" panose="020B0604020202020204" pitchFamily="34" charset="0"/>
                <a:hlinkClick r:id="rId2"/>
              </a:rPr>
              <a:t>Testing Information</a:t>
            </a:r>
            <a:r>
              <a:rPr lang="en-US" b="0" i="0" dirty="0">
                <a:solidFill>
                  <a:srgbClr val="000000"/>
                </a:solidFill>
                <a:effectLst/>
                <a:latin typeface="Arial" panose="020B0604020202020204" pitchFamily="34" charset="0"/>
                <a:cs typeface="Arial" panose="020B0604020202020204" pitchFamily="34" charset="0"/>
              </a:rPr>
              <a:t> for a list of out-of-state equivalent exams. </a:t>
            </a:r>
          </a:p>
          <a:p>
            <a:pPr algn="l" fontAlgn="base">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Option C:</a:t>
            </a:r>
            <a:r>
              <a:rPr lang="en-US" b="0" i="0" dirty="0">
                <a:solidFill>
                  <a:srgbClr val="000000"/>
                </a:solidFill>
                <a:effectLst/>
                <a:latin typeface="Arial" panose="020B0604020202020204" pitchFamily="34" charset="0"/>
                <a:cs typeface="Arial" panose="020B0604020202020204" pitchFamily="34" charset="0"/>
              </a:rPr>
              <a:t> Hold a valid, comparable certificate from the National Board for Professional Teaching Standards. Submit a photocopy of the certificate.</a:t>
            </a:r>
          </a:p>
          <a:p>
            <a:pPr algn="l" fontAlgn="base">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Option D:</a:t>
            </a:r>
            <a:r>
              <a:rPr lang="en-US" b="0" i="0" dirty="0">
                <a:solidFill>
                  <a:srgbClr val="000000"/>
                </a:solidFill>
                <a:effectLst/>
                <a:latin typeface="Arial" panose="020B0604020202020204" pitchFamily="34" charset="0"/>
                <a:cs typeface="Arial" panose="020B0604020202020204" pitchFamily="34" charset="0"/>
              </a:rPr>
              <a:t> Three years of full-time teaching experience in any state, including Arizona, in grades 6-12. Submit a </a:t>
            </a:r>
            <a:r>
              <a:rPr lang="en-US" b="0" i="0" u="sng" dirty="0">
                <a:solidFill>
                  <a:srgbClr val="012169"/>
                </a:solidFill>
                <a:effectLst/>
                <a:latin typeface="Arial" panose="020B0604020202020204" pitchFamily="34" charset="0"/>
                <a:cs typeface="Arial" panose="020B0604020202020204" pitchFamily="34" charset="0"/>
                <a:hlinkClick r:id="rId3"/>
              </a:rPr>
              <a:t>Verification of Teaching Experience</a:t>
            </a:r>
            <a:r>
              <a:rPr lang="en-US" b="0" i="0" dirty="0">
                <a:solidFill>
                  <a:srgbClr val="000000"/>
                </a:solidFill>
                <a:effectLst/>
                <a:latin typeface="Arial" panose="020B0604020202020204" pitchFamily="34" charset="0"/>
                <a:cs typeface="Arial" panose="020B0604020202020204" pitchFamily="34" charset="0"/>
              </a:rPr>
              <a:t> form signed and completed by the District Superintendent or Personnel/HR Director to verify teaching experience. Teaching experience in a foreign school or substitute teaching does not meet this requirement. The HR Department must submit the form to </a:t>
            </a:r>
            <a:r>
              <a:rPr lang="en-US" b="0" i="0" u="sng" dirty="0">
                <a:solidFill>
                  <a:srgbClr val="012169"/>
                </a:solidFill>
                <a:effectLst/>
                <a:latin typeface="Arial" panose="020B0604020202020204" pitchFamily="34" charset="0"/>
                <a:cs typeface="Arial" panose="020B0604020202020204" pitchFamily="34" charset="0"/>
                <a:hlinkClick r:id="rId4"/>
              </a:rPr>
              <a:t>certification@azed.gov</a:t>
            </a:r>
            <a:r>
              <a:rPr lang="en-US" b="0" i="0" dirty="0">
                <a:solidFill>
                  <a:srgbClr val="000000"/>
                </a:solidFill>
                <a:effectLst/>
                <a:latin typeface="Arial" panose="020B0604020202020204" pitchFamily="34" charset="0"/>
                <a:cs typeface="Arial" panose="020B0604020202020204" pitchFamily="34" charset="0"/>
              </a:rPr>
              <a:t>.</a:t>
            </a:r>
          </a:p>
          <a:p>
            <a:endParaRPr lang="en-US" dirty="0"/>
          </a:p>
        </p:txBody>
      </p:sp>
      <p:pic>
        <p:nvPicPr>
          <p:cNvPr id="4" name="Picture 3">
            <a:extLst>
              <a:ext uri="{FF2B5EF4-FFF2-40B4-BE49-F238E27FC236}">
                <a16:creationId xmlns:a16="http://schemas.microsoft.com/office/drawing/2014/main" id="{178BAD52-1F14-4022-9EE7-BE23AC707BA9}"/>
              </a:ext>
            </a:extLst>
          </p:cNvPr>
          <p:cNvPicPr>
            <a:picLocks noChangeAspect="1"/>
          </p:cNvPicPr>
          <p:nvPr/>
        </p:nvPicPr>
        <p:blipFill>
          <a:blip r:embed="rId5"/>
          <a:stretch>
            <a:fillRect/>
          </a:stretch>
        </p:blipFill>
        <p:spPr>
          <a:xfrm>
            <a:off x="0" y="0"/>
            <a:ext cx="9144000" cy="457200"/>
          </a:xfrm>
          <a:prstGeom prst="rect">
            <a:avLst/>
          </a:prstGeom>
        </p:spPr>
      </p:pic>
    </p:spTree>
    <p:extLst>
      <p:ext uri="{BB962C8B-B14F-4D97-AF65-F5344CB8AC3E}">
        <p14:creationId xmlns:p14="http://schemas.microsoft.com/office/powerpoint/2010/main" val="1874624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077A9-D385-40F9-89AC-6276DD463311}"/>
              </a:ext>
            </a:extLst>
          </p:cNvPr>
          <p:cNvSpPr>
            <a:spLocks noGrp="1"/>
          </p:cNvSpPr>
          <p:nvPr>
            <p:ph type="title"/>
          </p:nvPr>
        </p:nvSpPr>
        <p:spPr>
          <a:xfrm>
            <a:off x="2905125" y="685800"/>
            <a:ext cx="3333750" cy="569119"/>
          </a:xfrm>
        </p:spPr>
        <p:txBody>
          <a:bodyPr>
            <a:normAutofit/>
          </a:bodyPr>
          <a:lstStyle/>
          <a:p>
            <a:r>
              <a:rPr lang="en-US" dirty="0">
                <a:latin typeface="Arial" panose="020B0604020202020204" pitchFamily="34" charset="0"/>
                <a:cs typeface="Arial" panose="020B0604020202020204" pitchFamily="34" charset="0"/>
              </a:rPr>
              <a:t>Semester Hours</a:t>
            </a:r>
          </a:p>
        </p:txBody>
      </p:sp>
      <p:sp>
        <p:nvSpPr>
          <p:cNvPr id="3" name="Content Placeholder 2">
            <a:extLst>
              <a:ext uri="{FF2B5EF4-FFF2-40B4-BE49-F238E27FC236}">
                <a16:creationId xmlns:a16="http://schemas.microsoft.com/office/drawing/2014/main" id="{00C30B71-BD4D-4E26-AC20-54ABB0347ADD}"/>
              </a:ext>
            </a:extLst>
          </p:cNvPr>
          <p:cNvSpPr>
            <a:spLocks noGrp="1"/>
          </p:cNvSpPr>
          <p:nvPr>
            <p:ph idx="1"/>
          </p:nvPr>
        </p:nvSpPr>
        <p:spPr>
          <a:xfrm>
            <a:off x="628650" y="1700213"/>
            <a:ext cx="7886700" cy="3789760"/>
          </a:xfrm>
        </p:spPr>
        <p:txBody>
          <a:bodyPr vert="horz" lIns="68580" tIns="34290" rIns="68580" bIns="34290" rtlCol="0" anchor="t">
            <a:normAutofit fontScale="92500" lnSpcReduction="10000"/>
          </a:bodyPr>
          <a:lstStyle/>
          <a:p>
            <a:pPr fontAlgn="base"/>
            <a:r>
              <a:rPr lang="en-US" b="0" i="0" dirty="0">
                <a:solidFill>
                  <a:srgbClr val="000000"/>
                </a:solidFill>
                <a:effectLst/>
                <a:latin typeface="Arial" panose="020B0604020202020204" pitchFamily="34" charset="0"/>
                <a:cs typeface="Arial" panose="020B0604020202020204" pitchFamily="34" charset="0"/>
              </a:rPr>
              <a:t>Up to fifteen (15) semester hours of courses in professional knowledge in:</a:t>
            </a:r>
          </a:p>
          <a:p>
            <a:pPr lvl="1" fontAlgn="base"/>
            <a:r>
              <a:rPr lang="en-US" b="0" i="0" dirty="0">
                <a:solidFill>
                  <a:srgbClr val="000000"/>
                </a:solidFill>
                <a:effectLst/>
                <a:latin typeface="Arial" panose="020B0604020202020204" pitchFamily="34" charset="0"/>
                <a:cs typeface="Arial" panose="020B0604020202020204" pitchFamily="34" charset="0"/>
              </a:rPr>
              <a:t>career and technical education, to include any of the following areas: principles/philosophy of career and technical education; developmentally appropriate instructional delivery, facilitation, and methodologies; instructional technology; instructional design, and lesson planning to include modifications and accommodations, assessing, monitoring, and reporting progress; the learning environment to include classroom management; teaching students with exceptionalities; or professional responsibility and ethical conduct. </a:t>
            </a:r>
          </a:p>
          <a:p>
            <a:pPr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Fifteen semester hours may be obtained through Board or Department-CTE-approved professional development. Fifteen clock hours of approved professional development equals one semester hour. </a:t>
            </a:r>
          </a:p>
          <a:p>
            <a:pPr algn="l" fontAlgn="base">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Follow the link for more information: </a:t>
            </a:r>
            <a:r>
              <a:rPr lang="en-US" dirty="0">
                <a:solidFill>
                  <a:srgbClr val="000000"/>
                </a:solidFill>
                <a:latin typeface="Arial" panose="020B0604020202020204" pitchFamily="34" charset="0"/>
                <a:cs typeface="Arial" panose="020B0604020202020204" pitchFamily="34" charset="0"/>
                <a:hlinkClick r:id="rId2"/>
              </a:rPr>
              <a:t>CTE Professional Development</a:t>
            </a:r>
            <a:endParaRPr lang="en-US" b="0" i="0" dirty="0">
              <a:solidFill>
                <a:srgbClr val="000000"/>
              </a:solidFill>
              <a:effectLst/>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40ED8DDA-25B0-4C5D-A69E-FC746495CD53}"/>
              </a:ext>
            </a:extLst>
          </p:cNvPr>
          <p:cNvPicPr>
            <a:picLocks noChangeAspect="1"/>
          </p:cNvPicPr>
          <p:nvPr/>
        </p:nvPicPr>
        <p:blipFill>
          <a:blip r:embed="rId3"/>
          <a:stretch>
            <a:fillRect/>
          </a:stretch>
        </p:blipFill>
        <p:spPr>
          <a:xfrm>
            <a:off x="0" y="0"/>
            <a:ext cx="9144000" cy="457200"/>
          </a:xfrm>
          <a:prstGeom prst="rect">
            <a:avLst/>
          </a:prstGeom>
        </p:spPr>
      </p:pic>
    </p:spTree>
    <p:extLst>
      <p:ext uri="{BB962C8B-B14F-4D97-AF65-F5344CB8AC3E}">
        <p14:creationId xmlns:p14="http://schemas.microsoft.com/office/powerpoint/2010/main" val="1268927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AF4D2-71A1-4A31-97B3-5ADE955646E1}"/>
              </a:ext>
            </a:extLst>
          </p:cNvPr>
          <p:cNvSpPr>
            <a:spLocks noGrp="1"/>
          </p:cNvSpPr>
          <p:nvPr>
            <p:ph type="title"/>
          </p:nvPr>
        </p:nvSpPr>
        <p:spPr>
          <a:xfrm>
            <a:off x="1647825" y="456702"/>
            <a:ext cx="5848350" cy="1325563"/>
          </a:xfrm>
        </p:spPr>
        <p:txBody>
          <a:bodyPr/>
          <a:lstStyle/>
          <a:p>
            <a:r>
              <a:rPr lang="en-US" dirty="0">
                <a:latin typeface="Arial" panose="020B0604020202020204" pitchFamily="34" charset="0"/>
                <a:cs typeface="Arial" panose="020B0604020202020204" pitchFamily="34" charset="0"/>
              </a:rPr>
              <a:t>Keeping Track of Deficiencies</a:t>
            </a:r>
          </a:p>
        </p:txBody>
      </p:sp>
      <p:sp>
        <p:nvSpPr>
          <p:cNvPr id="3" name="Content Placeholder 2">
            <a:extLst>
              <a:ext uri="{FF2B5EF4-FFF2-40B4-BE49-F238E27FC236}">
                <a16:creationId xmlns:a16="http://schemas.microsoft.com/office/drawing/2014/main" id="{9F88C6A6-6B1F-4AB8-B744-EEDAD9114151}"/>
              </a:ext>
            </a:extLst>
          </p:cNvPr>
          <p:cNvSpPr>
            <a:spLocks noGrp="1"/>
          </p:cNvSpPr>
          <p:nvPr>
            <p:ph idx="1"/>
          </p:nvPr>
        </p:nvSpPr>
        <p:spPr/>
        <p:txBody>
          <a:bodyPr vert="horz" lIns="68580" tIns="34290" rIns="68580" bIns="34290" rtlCol="0" anchor="t">
            <a:normAutofit/>
          </a:bodyPr>
          <a:lstStyle/>
          <a:p>
            <a:r>
              <a:rPr lang="en-US" dirty="0">
                <a:latin typeface="Arial" panose="020B0604020202020204" pitchFamily="34" charset="0"/>
                <a:cs typeface="Arial" panose="020B0604020202020204" pitchFamily="34" charset="0"/>
              </a:rPr>
              <a:t>Request a copy of the certificate from the certificate holder or from your HR.</a:t>
            </a:r>
          </a:p>
          <a:p>
            <a:r>
              <a:rPr lang="en-US" dirty="0">
                <a:latin typeface="Arial" panose="020B0604020202020204" pitchFamily="34" charset="0"/>
                <a:cs typeface="Arial" panose="020B0604020202020204" pitchFamily="34" charset="0"/>
              </a:rPr>
              <a:t>Work with your HR Department to obtain a list of CTE holders and deficiencies.</a:t>
            </a:r>
          </a:p>
          <a:p>
            <a:r>
              <a:rPr lang="en-US" dirty="0">
                <a:latin typeface="Arial" panose="020B0604020202020204" pitchFamily="34" charset="0"/>
                <a:cs typeface="Arial" panose="020B0604020202020204" pitchFamily="34" charset="0"/>
              </a:rPr>
              <a:t>Deficiencies are identified on the certificate along with the due date.</a:t>
            </a:r>
          </a:p>
          <a:p>
            <a:r>
              <a:rPr lang="en-US" dirty="0">
                <a:latin typeface="Arial" panose="020B0604020202020204" pitchFamily="34" charset="0"/>
                <a:cs typeface="Arial" panose="020B0604020202020204" pitchFamily="34" charset="0"/>
              </a:rPr>
              <a:t>Each applicant is provided an evaluation that identifies how the applicant qualified and identifies any deficiencies with the due date. </a:t>
            </a:r>
          </a:p>
          <a:p>
            <a:pPr marL="0" indent="0">
              <a:buNone/>
            </a:pPr>
            <a:endParaRPr lang="en-US" dirty="0"/>
          </a:p>
        </p:txBody>
      </p:sp>
      <p:pic>
        <p:nvPicPr>
          <p:cNvPr id="4" name="Picture 3">
            <a:extLst>
              <a:ext uri="{FF2B5EF4-FFF2-40B4-BE49-F238E27FC236}">
                <a16:creationId xmlns:a16="http://schemas.microsoft.com/office/drawing/2014/main" id="{389C500E-838A-49A6-9BF5-133D67E1E294}"/>
              </a:ext>
            </a:extLst>
          </p:cNvPr>
          <p:cNvPicPr>
            <a:picLocks noChangeAspect="1"/>
          </p:cNvPicPr>
          <p:nvPr/>
        </p:nvPicPr>
        <p:blipFill>
          <a:blip r:embed="rId2"/>
          <a:stretch>
            <a:fillRect/>
          </a:stretch>
        </p:blipFill>
        <p:spPr>
          <a:xfrm>
            <a:off x="0" y="1590"/>
            <a:ext cx="9144000" cy="457200"/>
          </a:xfrm>
          <a:prstGeom prst="rect">
            <a:avLst/>
          </a:prstGeom>
        </p:spPr>
      </p:pic>
    </p:spTree>
    <p:extLst>
      <p:ext uri="{BB962C8B-B14F-4D97-AF65-F5344CB8AC3E}">
        <p14:creationId xmlns:p14="http://schemas.microsoft.com/office/powerpoint/2010/main" val="538847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1030627" y="1092801"/>
            <a:ext cx="7082739" cy="430887"/>
          </a:xfrm>
        </p:spPr>
        <p:txBody>
          <a:bodyPr/>
          <a:lstStyle/>
          <a:p>
            <a:pPr algn="ctr"/>
            <a:r>
              <a:rPr lang="en-US" sz="2800" dirty="0">
                <a:ln>
                  <a:solidFill>
                    <a:srgbClr val="C00000"/>
                  </a:solidFill>
                </a:ln>
              </a:rPr>
              <a:t>Agenda</a:t>
            </a: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512523" y="1752600"/>
            <a:ext cx="8610600" cy="4112216"/>
          </a:xfrm>
        </p:spPr>
        <p:txBody>
          <a:bodyPr wrap="square" lIns="0" tIns="0" rIns="0" bIns="0" anchor="t">
            <a:spAutoFit/>
          </a:bodyPr>
          <a:lstStyle/>
          <a:p>
            <a:pPr marL="0" marR="0">
              <a:lnSpc>
                <a:spcPct val="115000"/>
              </a:lnSpc>
              <a:spcBef>
                <a:spcPts val="0"/>
              </a:spcBef>
              <a:spcAft>
                <a:spcPts val="0"/>
              </a:spcAft>
            </a:pPr>
            <a:br>
              <a:rPr lang="en-US" sz="1800" b="1" dirty="0">
                <a:solidFill>
                  <a:srgbClr val="012169"/>
                </a:solidFill>
                <a:effectLst/>
                <a:latin typeface="Arial" panose="020B0604020202020204" pitchFamily="34" charset="0"/>
                <a:ea typeface="Calibri" panose="020F0502020204030204" pitchFamily="34" charset="0"/>
                <a:cs typeface="Times New Roman" panose="02020603050405020304" pitchFamily="18" charset="0"/>
              </a:rPr>
            </a:br>
            <a:r>
              <a:rPr lang="en-US" sz="1700" b="1" dirty="0">
                <a:solidFill>
                  <a:srgbClr val="012169"/>
                </a:solidFill>
                <a:effectLst/>
                <a:latin typeface="Arial" panose="020B0604020202020204" pitchFamily="34" charset="0"/>
                <a:ea typeface="Calibri" panose="020F0502020204030204" pitchFamily="34" charset="0"/>
                <a:cs typeface="Times New Roman" panose="02020603050405020304" pitchFamily="18" charset="0"/>
              </a:rPr>
              <a:t>Welcome and ADE Updates– Clarkdale/Cottonwood Rooms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571500" algn="l"/>
              </a:tabLst>
            </a:pPr>
            <a:r>
              <a:rPr lang="en-US" sz="1700" b="1" dirty="0">
                <a:solidFill>
                  <a:srgbClr val="012169"/>
                </a:solidFill>
                <a:latin typeface="Arial" panose="020B0604020202020204" pitchFamily="34" charset="0"/>
                <a:cs typeface="Times New Roman" panose="02020603050405020304" pitchFamily="18" charset="0"/>
              </a:rPr>
              <a:t>Grants, CLNA Panel</a:t>
            </a:r>
          </a:p>
          <a:p>
            <a:pPr marL="571500" marR="0" indent="-571500">
              <a:lnSpc>
                <a:spcPct val="115000"/>
              </a:lnSpc>
              <a:spcBef>
                <a:spcPts val="0"/>
              </a:spcBef>
              <a:spcAft>
                <a:spcPts val="0"/>
              </a:spcAft>
              <a:tabLst>
                <a:tab pos="571500" algn="l"/>
              </a:tabLst>
            </a:pPr>
            <a:r>
              <a:rPr lang="en-US" sz="1700" b="1" dirty="0">
                <a:solidFill>
                  <a:srgbClr val="012169"/>
                </a:solidFill>
                <a:latin typeface="Arial" panose="020B0604020202020204" pitchFamily="34" charset="0"/>
                <a:cs typeface="Times New Roman" panose="02020603050405020304" pitchFamily="18" charset="0"/>
              </a:rPr>
              <a:t>Updates: ACOVA – Postsecondary </a:t>
            </a:r>
          </a:p>
          <a:p>
            <a:pPr marL="571500" marR="0" indent="-571500">
              <a:lnSpc>
                <a:spcPct val="115000"/>
              </a:lnSpc>
              <a:spcBef>
                <a:spcPts val="0"/>
              </a:spcBef>
              <a:spcAft>
                <a:spcPts val="0"/>
              </a:spcAft>
              <a:tabLst>
                <a:tab pos="571500" algn="l"/>
              </a:tabLst>
            </a:pPr>
            <a:r>
              <a:rPr lang="en-US" sz="1700" b="1" dirty="0">
                <a:solidFill>
                  <a:srgbClr val="012169"/>
                </a:solidFill>
                <a:latin typeface="Arial" panose="020B0604020202020204" pitchFamily="34" charset="0"/>
                <a:cs typeface="Times New Roman" panose="02020603050405020304" pitchFamily="18" charset="0"/>
              </a:rPr>
              <a:t>Program Monitoring, Industry Credentials</a:t>
            </a:r>
          </a:p>
          <a:p>
            <a:pPr marL="571500" indent="-571500">
              <a:lnSpc>
                <a:spcPct val="115000"/>
              </a:lnSpc>
              <a:tabLst>
                <a:tab pos="571500" algn="l"/>
              </a:tabLst>
            </a:pPr>
            <a:r>
              <a:rPr lang="en-US" sz="1700" b="1" dirty="0">
                <a:solidFill>
                  <a:srgbClr val="012169"/>
                </a:solidFill>
                <a:latin typeface="Arial" panose="020B0604020202020204" pitchFamily="34" charset="0"/>
                <a:cs typeface="Times New Roman" panose="02020603050405020304" pitchFamily="18" charset="0"/>
              </a:rPr>
              <a:t>Updates: ACTEAZ – Premier Program Series – AZ CTE Curriculum Consortium </a:t>
            </a:r>
          </a:p>
          <a:p>
            <a:pPr marL="571500" marR="0" indent="-571500">
              <a:lnSpc>
                <a:spcPct val="115000"/>
              </a:lnSpc>
              <a:spcBef>
                <a:spcPts val="0"/>
              </a:spcBef>
              <a:spcAft>
                <a:spcPts val="0"/>
              </a:spcAft>
              <a:tabLst>
                <a:tab pos="571500" algn="l"/>
              </a:tabLst>
            </a:pPr>
            <a:r>
              <a:rPr lang="en-US" sz="1700" b="1" dirty="0">
                <a:solidFill>
                  <a:srgbClr val="012169"/>
                </a:solidFill>
                <a:latin typeface="Arial" panose="020B0604020202020204" pitchFamily="34" charset="0"/>
                <a:cs typeface="Times New Roman" panose="02020603050405020304" pitchFamily="18" charset="0"/>
              </a:rPr>
              <a:t>Fall Assessment, TSA Meetings, New Tutorials and Assessment Website, APS SEL</a:t>
            </a:r>
          </a:p>
          <a:p>
            <a:pPr marL="571500" marR="0" indent="-571500">
              <a:lnSpc>
                <a:spcPct val="115000"/>
              </a:lnSpc>
              <a:spcBef>
                <a:spcPts val="0"/>
              </a:spcBef>
              <a:spcAft>
                <a:spcPts val="0"/>
              </a:spcAft>
              <a:tabLst>
                <a:tab pos="571500" algn="l"/>
              </a:tabLst>
            </a:pPr>
            <a:r>
              <a:rPr lang="en-US" sz="1700" b="1" dirty="0">
                <a:solidFill>
                  <a:srgbClr val="012169"/>
                </a:solidFill>
                <a:latin typeface="Arial" panose="020B0604020202020204" pitchFamily="34" charset="0"/>
                <a:cs typeface="Times New Roman" panose="02020603050405020304" pitchFamily="18" charset="0"/>
              </a:rPr>
              <a:t>Break</a:t>
            </a:r>
          </a:p>
          <a:p>
            <a:pPr marL="571500" indent="-571500">
              <a:lnSpc>
                <a:spcPct val="115000"/>
              </a:lnSpc>
              <a:tabLst>
                <a:tab pos="571500" algn="l"/>
              </a:tabLst>
            </a:pPr>
            <a:r>
              <a:rPr lang="en-US" sz="1700" b="1" dirty="0">
                <a:solidFill>
                  <a:srgbClr val="012169"/>
                </a:solidFill>
                <a:latin typeface="Arial" panose="020B0604020202020204" pitchFamily="34" charset="0"/>
                <a:cs typeface="Times New Roman" panose="02020603050405020304" pitchFamily="18" charset="0"/>
              </a:rPr>
              <a:t>CTSOs</a:t>
            </a:r>
          </a:p>
          <a:p>
            <a:pPr marL="571500" marR="0" indent="-571500">
              <a:lnSpc>
                <a:spcPct val="115000"/>
              </a:lnSpc>
              <a:spcBef>
                <a:spcPts val="0"/>
              </a:spcBef>
              <a:spcAft>
                <a:spcPts val="0"/>
              </a:spcAft>
              <a:tabLst>
                <a:tab pos="571500" algn="l"/>
              </a:tabLst>
            </a:pPr>
            <a:r>
              <a:rPr lang="en-US" sz="1700" b="1" dirty="0">
                <a:solidFill>
                  <a:srgbClr val="012169"/>
                </a:solidFill>
                <a:latin typeface="Arial" panose="020B0604020202020204" pitchFamily="34" charset="0"/>
                <a:cs typeface="Times New Roman" panose="02020603050405020304" pitchFamily="18" charset="0"/>
              </a:rPr>
              <a:t>Updates: Project Change</a:t>
            </a:r>
          </a:p>
          <a:p>
            <a:pPr marL="571500" marR="0" indent="-571500">
              <a:lnSpc>
                <a:spcPct val="115000"/>
              </a:lnSpc>
              <a:spcBef>
                <a:spcPts val="0"/>
              </a:spcBef>
              <a:spcAft>
                <a:spcPts val="0"/>
              </a:spcAft>
              <a:tabLst>
                <a:tab pos="571500" algn="l"/>
              </a:tabLst>
            </a:pPr>
            <a:r>
              <a:rPr lang="en-US" sz="1700" b="1" dirty="0">
                <a:solidFill>
                  <a:srgbClr val="012169"/>
                </a:solidFill>
                <a:latin typeface="Arial" panose="020B0604020202020204" pitchFamily="34" charset="0"/>
                <a:cs typeface="Times New Roman" panose="02020603050405020304" pitchFamily="18" charset="0"/>
              </a:rPr>
              <a:t>Accountability and Fiscal</a:t>
            </a:r>
          </a:p>
          <a:p>
            <a:pPr marL="571500" marR="0" indent="-571500">
              <a:lnSpc>
                <a:spcPct val="115000"/>
              </a:lnSpc>
              <a:spcBef>
                <a:spcPts val="0"/>
              </a:spcBef>
              <a:spcAft>
                <a:spcPts val="0"/>
              </a:spcAft>
              <a:tabLst>
                <a:tab pos="571500" algn="l"/>
              </a:tabLst>
            </a:pPr>
            <a:r>
              <a:rPr lang="en-US" sz="1700" b="1" dirty="0">
                <a:solidFill>
                  <a:srgbClr val="012169"/>
                </a:solidFill>
                <a:latin typeface="Arial" panose="020B0604020202020204" pitchFamily="34" charset="0"/>
                <a:cs typeface="Times New Roman" panose="02020603050405020304" pitchFamily="18" charset="0"/>
              </a:rPr>
              <a:t>School Counselor Update</a:t>
            </a:r>
          </a:p>
          <a:p>
            <a:pPr marL="571500" marR="0" indent="-571500">
              <a:lnSpc>
                <a:spcPct val="115000"/>
              </a:lnSpc>
              <a:spcBef>
                <a:spcPts val="0"/>
              </a:spcBef>
              <a:spcAft>
                <a:spcPts val="0"/>
              </a:spcAft>
              <a:tabLst>
                <a:tab pos="571500" algn="l"/>
              </a:tabLst>
            </a:pPr>
            <a:r>
              <a:rPr lang="en-US" sz="17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Reminders and Closing</a:t>
            </a:r>
            <a:r>
              <a:rPr lang="en-US" sz="16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2896609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5ACF-58A5-430D-B548-56981423FCC4}"/>
              </a:ext>
            </a:extLst>
          </p:cNvPr>
          <p:cNvSpPr>
            <a:spLocks noGrp="1"/>
          </p:cNvSpPr>
          <p:nvPr>
            <p:ph type="ctrTitle"/>
          </p:nvPr>
        </p:nvSpPr>
        <p:spPr>
          <a:xfrm>
            <a:off x="304800" y="2125980"/>
            <a:ext cx="8534400" cy="984885"/>
          </a:xfrm>
        </p:spPr>
        <p:txBody>
          <a:bodyPr/>
          <a:lstStyle/>
          <a:p>
            <a:pPr algn="ctr"/>
            <a:r>
              <a:rPr lang="en-US" b="1" dirty="0">
                <a:ln>
                  <a:solidFill>
                    <a:srgbClr val="C00000"/>
                  </a:solidFill>
                </a:ln>
                <a:latin typeface="Arial" panose="020B0604020202020204" pitchFamily="34" charset="0"/>
                <a:cs typeface="Arial" panose="020B0604020202020204" pitchFamily="34" charset="0"/>
              </a:rPr>
              <a:t>CTE ADMINISTRATORS MEETING</a:t>
            </a:r>
            <a:br>
              <a:rPr lang="en-US" b="1" dirty="0">
                <a:ln>
                  <a:solidFill>
                    <a:srgbClr val="C00000"/>
                  </a:solidFill>
                </a:ln>
                <a:latin typeface="Arial" panose="020B0604020202020204" pitchFamily="34" charset="0"/>
                <a:cs typeface="Arial" panose="020B0604020202020204" pitchFamily="34" charset="0"/>
              </a:rPr>
            </a:br>
            <a:r>
              <a:rPr lang="en-US" b="1" dirty="0">
                <a:ln>
                  <a:solidFill>
                    <a:srgbClr val="C00000"/>
                  </a:solidFill>
                </a:ln>
                <a:latin typeface="Arial" panose="020B0604020202020204" pitchFamily="34" charset="0"/>
                <a:cs typeface="Arial" panose="020B0604020202020204" pitchFamily="34" charset="0"/>
              </a:rPr>
              <a:t>February 3, 2022</a:t>
            </a:r>
          </a:p>
        </p:txBody>
      </p:sp>
      <p:sp>
        <p:nvSpPr>
          <p:cNvPr id="3" name="Subtitle 2">
            <a:extLst>
              <a:ext uri="{FF2B5EF4-FFF2-40B4-BE49-F238E27FC236}">
                <a16:creationId xmlns:a16="http://schemas.microsoft.com/office/drawing/2014/main" id="{EFA6E090-9BA7-436A-86FB-0D1015797EB8}"/>
              </a:ext>
            </a:extLst>
          </p:cNvPr>
          <p:cNvSpPr>
            <a:spLocks noGrp="1"/>
          </p:cNvSpPr>
          <p:nvPr>
            <p:ph type="subTitle" idx="4"/>
          </p:nvPr>
        </p:nvSpPr>
        <p:spPr>
          <a:xfrm>
            <a:off x="381000" y="3200400"/>
            <a:ext cx="8458200" cy="492443"/>
          </a:xfrm>
        </p:spPr>
        <p:txBody>
          <a:bodyPr/>
          <a:lstStyle/>
          <a:p>
            <a:pPr algn="ctr"/>
            <a:r>
              <a:rPr lang="en-US" sz="3200" dirty="0"/>
              <a:t>Perkins V and State Priority Grants</a:t>
            </a:r>
          </a:p>
        </p:txBody>
      </p:sp>
      <p:pic>
        <p:nvPicPr>
          <p:cNvPr id="4" name="Picture 3">
            <a:extLst>
              <a:ext uri="{FF2B5EF4-FFF2-40B4-BE49-F238E27FC236}">
                <a16:creationId xmlns:a16="http://schemas.microsoft.com/office/drawing/2014/main" id="{230FF9D4-ED7E-487D-98BE-1B972CBFB78C}"/>
              </a:ext>
            </a:extLst>
          </p:cNvPr>
          <p:cNvPicPr>
            <a:picLocks noChangeAspect="1"/>
          </p:cNvPicPr>
          <p:nvPr/>
        </p:nvPicPr>
        <p:blipFill>
          <a:blip r:embed="rId2"/>
          <a:stretch>
            <a:fillRect/>
          </a:stretch>
        </p:blipFill>
        <p:spPr>
          <a:xfrm>
            <a:off x="0" y="76200"/>
            <a:ext cx="9144000" cy="457200"/>
          </a:xfrm>
          <a:prstGeom prst="rect">
            <a:avLst/>
          </a:prstGeom>
        </p:spPr>
      </p:pic>
    </p:spTree>
    <p:extLst>
      <p:ext uri="{BB962C8B-B14F-4D97-AF65-F5344CB8AC3E}">
        <p14:creationId xmlns:p14="http://schemas.microsoft.com/office/powerpoint/2010/main" val="962365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609600" y="1219200"/>
            <a:ext cx="7082739" cy="430887"/>
          </a:xfrm>
        </p:spPr>
        <p:txBody>
          <a:bodyPr/>
          <a:lstStyle/>
          <a:p>
            <a:pPr algn="ctr"/>
            <a:r>
              <a:rPr lang="en-US" sz="2800" dirty="0">
                <a:ln>
                  <a:solidFill>
                    <a:srgbClr val="C00000"/>
                  </a:solidFill>
                </a:ln>
              </a:rPr>
              <a:t>Grant Specialist Team</a:t>
            </a: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609600" y="2503714"/>
            <a:ext cx="7924800" cy="1850571"/>
          </a:xfrm>
        </p:spPr>
        <p:txBody>
          <a:bodyPr wrap="square" lIns="0" tIns="0" rIns="0" bIns="0" anchor="t">
            <a:spAutoFit/>
          </a:bodyPr>
          <a:lstStyle/>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Shelley Baudean – Grants Program Specialist</a:t>
            </a:r>
          </a:p>
          <a:p>
            <a:pPr marL="0" marR="0">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Audrey Dieken – Grants Program Specialist</a:t>
            </a:r>
          </a:p>
          <a:p>
            <a:pPr marL="0" marR="0">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Don Dolin – Grants Program Specialist</a:t>
            </a:r>
          </a:p>
          <a:p>
            <a:pPr marL="0" marR="0">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Mark McManus – Grants Program Specialists</a:t>
            </a:r>
          </a:p>
          <a:p>
            <a:pPr marL="0" marR="0">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John Jones – OCR Special Populations Program Specialist</a:t>
            </a:r>
          </a:p>
          <a:p>
            <a:pPr marL="0" marR="0">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Mary M. Medina – CTE Grants Supervisor</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4273704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762000" y="1066800"/>
            <a:ext cx="7082739" cy="430887"/>
          </a:xfrm>
        </p:spPr>
        <p:txBody>
          <a:bodyPr/>
          <a:lstStyle/>
          <a:p>
            <a:pPr algn="ctr"/>
            <a:r>
              <a:rPr lang="en-US" sz="2800" dirty="0">
                <a:ln>
                  <a:solidFill>
                    <a:srgbClr val="C00000"/>
                  </a:solidFill>
                </a:ln>
              </a:rPr>
              <a:t>CTE Grants Important Dates</a:t>
            </a: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304797" y="1676213"/>
            <a:ext cx="8534399" cy="5018105"/>
          </a:xfrm>
        </p:spPr>
        <p:txBody>
          <a:bodyPr wrap="square" lIns="0" tIns="0" rIns="0" bIns="0" anchor="t">
            <a:spAutoFit/>
          </a:bodyPr>
          <a:lstStyle/>
          <a:p>
            <a:pPr marL="0" marR="0" algn="ctr">
              <a:lnSpc>
                <a:spcPts val="1300"/>
              </a:lnSpc>
              <a:spcBef>
                <a:spcPts val="0"/>
              </a:spcBef>
              <a:spcAft>
                <a:spcPts val="0"/>
              </a:spcAft>
              <a:tabLst>
                <a:tab pos="971550" algn="l"/>
              </a:tabLst>
            </a:pPr>
            <a:r>
              <a:rPr lang="en-US" sz="20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FY2022</a:t>
            </a:r>
          </a:p>
          <a:p>
            <a:pPr marL="0" marR="0" algn="ctr">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lgn="ctr">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gn="l">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CTE Federal Perkins SDLP Performance Measures Improvement </a:t>
            </a:r>
          </a:p>
          <a:p>
            <a:pPr marL="342900" marR="0" indent="-342900" algn="l">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R="0" algn="l">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     plans due date: </a:t>
            </a:r>
            <a:r>
              <a:rPr lang="en-US" sz="2000" b="1"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March 1, 2022</a:t>
            </a:r>
          </a:p>
          <a:p>
            <a:pPr marR="0" algn="l">
              <a:lnSpc>
                <a:spcPts val="1300"/>
              </a:lnSpc>
              <a:spcBef>
                <a:spcPts val="0"/>
              </a:spcBef>
              <a:spcAft>
                <a:spcPts val="0"/>
              </a:spcAft>
              <a:tabLst>
                <a:tab pos="971550" algn="l"/>
              </a:tabLst>
            </a:pPr>
            <a:endPar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marL="342900" marR="0" indent="-342900" algn="l">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gn="l">
              <a:lnSpc>
                <a:spcPts val="1300"/>
              </a:lnSpc>
              <a:spcBef>
                <a:spcPts val="0"/>
              </a:spcBef>
              <a:spcAft>
                <a:spcPts val="0"/>
              </a:spcAft>
              <a:buFont typeface="Arial" panose="020B0604020202020204" pitchFamily="34" charset="0"/>
              <a:buChar char="•"/>
              <a:tabLst>
                <a:tab pos="97155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CTE State Priority Grant end date:  </a:t>
            </a:r>
            <a:r>
              <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June 2022</a:t>
            </a:r>
            <a:endParaRPr lang="en-US" sz="2000" b="1"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indent="-342900" algn="l">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gn="l">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gn="l">
              <a:lnSpc>
                <a:spcPts val="1300"/>
              </a:lnSpc>
              <a:spcBef>
                <a:spcPts val="0"/>
              </a:spcBef>
              <a:spcAft>
                <a:spcPts val="0"/>
              </a:spcAft>
              <a:buFont typeface="Arial" panose="020B0604020202020204" pitchFamily="34" charset="0"/>
              <a:buChar char="•"/>
              <a:tabLst>
                <a:tab pos="971550" algn="l"/>
              </a:tabLst>
            </a:pPr>
            <a:endParaRPr lang="en-US" sz="2000" b="1" dirty="0">
              <a:solidFill>
                <a:srgbClr val="0070C0"/>
              </a:solidFill>
              <a:latin typeface="Arial" panose="020B0604020202020204" pitchFamily="34" charset="0"/>
              <a:ea typeface="Calibri" panose="020F0502020204030204" pitchFamily="34" charset="0"/>
              <a:cs typeface="Times New Roman" panose="02020603050405020304" pitchFamily="18" charset="0"/>
            </a:endParaRPr>
          </a:p>
          <a:p>
            <a:pPr marR="0" algn="ctr">
              <a:lnSpc>
                <a:spcPts val="1300"/>
              </a:lnSpc>
              <a:spcBef>
                <a:spcPts val="0"/>
              </a:spcBef>
              <a:spcAft>
                <a:spcPts val="0"/>
              </a:spcAft>
              <a:tabLst>
                <a:tab pos="971550" algn="l"/>
              </a:tabLst>
            </a:pPr>
            <a:r>
              <a:rPr lang="en-US" sz="2000" b="1" dirty="0">
                <a:solidFill>
                  <a:srgbClr val="0070C0"/>
                </a:solidFill>
                <a:latin typeface="Arial" panose="020B0604020202020204" pitchFamily="34" charset="0"/>
                <a:ea typeface="Calibri" panose="020F0502020204030204" pitchFamily="34" charset="0"/>
                <a:cs typeface="Times New Roman" panose="02020603050405020304" pitchFamily="18" charset="0"/>
              </a:rPr>
              <a:t>FY2023</a:t>
            </a:r>
          </a:p>
          <a:p>
            <a:pPr marR="0" algn="ctr">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R="0" algn="ctr">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gn="l">
              <a:lnSpc>
                <a:spcPts val="1300"/>
              </a:lnSpc>
              <a:spcBef>
                <a:spcPts val="0"/>
              </a:spcBef>
              <a:spcAft>
                <a:spcPts val="0"/>
              </a:spcAft>
              <a:buFont typeface="Arial" panose="020B0604020202020204" pitchFamily="34" charset="0"/>
              <a:buChar char="•"/>
              <a:tabLst>
                <a:tab pos="97155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CTE Federal Perkins Grant application opens:  </a:t>
            </a:r>
            <a:r>
              <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March 1, 2022 </a:t>
            </a:r>
          </a:p>
          <a:p>
            <a:pPr marL="342900" marR="0" indent="-342900" algn="l">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R="0" algn="l">
              <a:lnSpc>
                <a:spcPts val="1300"/>
              </a:lnSpc>
              <a:spcBef>
                <a:spcPts val="0"/>
              </a:spcBef>
              <a:spcAft>
                <a:spcPts val="0"/>
              </a:spcAft>
              <a:tabLst>
                <a:tab pos="97155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     with a due date of </a:t>
            </a:r>
            <a:r>
              <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May 2, 2022</a:t>
            </a:r>
          </a:p>
          <a:p>
            <a:pPr marR="0" algn="l">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R="0" algn="l">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gn="l">
              <a:lnSpc>
                <a:spcPts val="1300"/>
              </a:lnSpc>
              <a:spcBef>
                <a:spcPts val="0"/>
              </a:spcBef>
              <a:spcAft>
                <a:spcPts val="0"/>
              </a:spcAft>
              <a:buFont typeface="Arial" panose="020B0604020202020204" pitchFamily="34" charset="0"/>
              <a:buChar char="•"/>
              <a:tabLst>
                <a:tab pos="97155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CTE State Priority Grant application opens:  </a:t>
            </a:r>
            <a:r>
              <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March 1, 2022 </a:t>
            </a:r>
          </a:p>
          <a:p>
            <a:pPr marL="342900" marR="0" indent="-342900" algn="l">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R="0" algn="l">
              <a:lnSpc>
                <a:spcPts val="1300"/>
              </a:lnSpc>
              <a:spcBef>
                <a:spcPts val="0"/>
              </a:spcBef>
              <a:spcAft>
                <a:spcPts val="0"/>
              </a:spcAft>
              <a:tabLst>
                <a:tab pos="97155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      with a due date of </a:t>
            </a:r>
            <a:r>
              <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May 2, 2022</a:t>
            </a:r>
          </a:p>
          <a:p>
            <a:pPr marR="0" algn="l">
              <a:lnSpc>
                <a:spcPts val="1300"/>
              </a:lnSpc>
              <a:spcBef>
                <a:spcPts val="0"/>
              </a:spcBef>
              <a:spcAft>
                <a:spcPts val="0"/>
              </a:spcAft>
              <a:tabLst>
                <a:tab pos="971550" algn="l"/>
              </a:tabLst>
            </a:pPr>
            <a:endPar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marL="342900" marR="0" indent="-342900" algn="l">
              <a:lnSpc>
                <a:spcPts val="1300"/>
              </a:lnSpc>
              <a:spcBef>
                <a:spcPts val="0"/>
              </a:spcBef>
              <a:spcAft>
                <a:spcPts val="0"/>
              </a:spcAft>
              <a:buFont typeface="Arial" panose="020B0604020202020204" pitchFamily="34" charset="0"/>
              <a:buChar char="•"/>
              <a:tabLst>
                <a:tab pos="971550" algn="l"/>
              </a:tabLst>
            </a:pPr>
            <a:endPar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marL="342900" marR="0" indent="-342900" algn="l">
              <a:lnSpc>
                <a:spcPts val="1300"/>
              </a:lnSpc>
              <a:spcBef>
                <a:spcPts val="0"/>
              </a:spcBef>
              <a:spcAft>
                <a:spcPts val="0"/>
              </a:spcAft>
              <a:buFont typeface="Arial" panose="020B0604020202020204" pitchFamily="34" charset="0"/>
              <a:buChar char="•"/>
              <a:tabLst>
                <a:tab pos="97155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CTE Statewide and Innovative Grant applications open:  </a:t>
            </a:r>
          </a:p>
          <a:p>
            <a:pPr marL="342900" marR="0" indent="-342900" algn="l">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R="0" algn="l">
              <a:lnSpc>
                <a:spcPts val="1300"/>
              </a:lnSpc>
              <a:spcBef>
                <a:spcPts val="0"/>
              </a:spcBef>
              <a:spcAft>
                <a:spcPts val="0"/>
              </a:spcAft>
              <a:tabLst>
                <a:tab pos="97155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      </a:t>
            </a:r>
            <a:r>
              <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March 1, 2022</a:t>
            </a:r>
            <a:r>
              <a:rPr lang="en-US" sz="20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en-US" sz="2000" b="1" dirty="0">
                <a:latin typeface="Arial" panose="020B0604020202020204" pitchFamily="34" charset="0"/>
                <a:ea typeface="Calibri" panose="020F0502020204030204" pitchFamily="34" charset="0"/>
                <a:cs typeface="Times New Roman" panose="02020603050405020304" pitchFamily="18" charset="0"/>
              </a:rPr>
              <a:t>with a due date of </a:t>
            </a:r>
            <a:r>
              <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May 2, 2022</a:t>
            </a:r>
          </a:p>
          <a:p>
            <a:pPr marL="342900" marR="0" indent="-342900" algn="l">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gn="l">
              <a:lnSpc>
                <a:spcPts val="1300"/>
              </a:lnSpc>
              <a:spcBef>
                <a:spcPts val="0"/>
              </a:spcBef>
              <a:spcAft>
                <a:spcPts val="0"/>
              </a:spcAft>
              <a:buFont typeface="Arial" panose="020B0604020202020204" pitchFamily="34" charset="0"/>
              <a:buChar char="•"/>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3497047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685800" y="990600"/>
            <a:ext cx="7082739" cy="430887"/>
          </a:xfrm>
        </p:spPr>
        <p:txBody>
          <a:bodyPr/>
          <a:lstStyle/>
          <a:p>
            <a:pPr algn="ctr"/>
            <a:r>
              <a:rPr lang="en-US" sz="2800" dirty="0">
                <a:ln>
                  <a:solidFill>
                    <a:srgbClr val="C00000"/>
                  </a:solidFill>
                </a:ln>
              </a:rPr>
              <a:t>CTE Grants Important Dates - Continued</a:t>
            </a: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228600" y="1905000"/>
            <a:ext cx="8610600" cy="4351256"/>
          </a:xfrm>
        </p:spPr>
        <p:txBody>
          <a:bodyPr wrap="square" lIns="0" tIns="0" rIns="0" bIns="0" anchor="t">
            <a:spAutoFit/>
          </a:bodyPr>
          <a:lstStyle/>
          <a:p>
            <a:pPr marL="342900" marR="0" indent="-342900">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Funding year for CTE Federal Perkins Grant:  </a:t>
            </a:r>
            <a:r>
              <a:rPr lang="en-US" sz="2000" b="1"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July 1, 2022 – </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marR="0">
              <a:lnSpc>
                <a:spcPts val="1300"/>
              </a:lnSpc>
              <a:spcBef>
                <a:spcPts val="0"/>
              </a:spcBef>
              <a:spcAft>
                <a:spcPts val="0"/>
              </a:spcAft>
              <a:tabLst>
                <a:tab pos="971550" algn="l"/>
              </a:tabLst>
            </a:pPr>
            <a:r>
              <a:rPr lang="en-US" sz="2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b="1"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September 2023</a:t>
            </a:r>
          </a:p>
          <a:p>
            <a:pPr marR="0">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Funding year for CTE State Priority Grant:  </a:t>
            </a:r>
            <a:r>
              <a:rPr lang="en-US" sz="2000" b="1"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July 1, 2022 – June </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marR="0">
              <a:lnSpc>
                <a:spcPts val="1300"/>
              </a:lnSpc>
              <a:spcBef>
                <a:spcPts val="0"/>
              </a:spcBef>
              <a:spcAft>
                <a:spcPts val="0"/>
              </a:spcAft>
              <a:tabLst>
                <a:tab pos="971550" algn="l"/>
              </a:tabLst>
            </a:pPr>
            <a:r>
              <a:rPr lang="en-US" sz="2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b="1"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2023</a:t>
            </a:r>
          </a:p>
          <a:p>
            <a:pPr marR="0">
              <a:lnSpc>
                <a:spcPts val="1300"/>
              </a:lnSpc>
              <a:spcBef>
                <a:spcPts val="0"/>
              </a:spcBef>
              <a:spcAft>
                <a:spcPts val="0"/>
              </a:spcAft>
              <a:tabLst>
                <a:tab pos="971550" algn="l"/>
              </a:tabLst>
            </a:pPr>
            <a:endPar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marR="0">
              <a:lnSpc>
                <a:spcPts val="1300"/>
              </a:lnSpc>
              <a:spcBef>
                <a:spcPts val="0"/>
              </a:spcBef>
              <a:spcAft>
                <a:spcPts val="0"/>
              </a:spcAft>
              <a:tabLst>
                <a:tab pos="971550" algn="l"/>
              </a:tabLst>
            </a:pPr>
            <a:endParaRPr lang="en-US" sz="2000" b="1" u="sng" dirty="0">
              <a:effectLst/>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Funding </a:t>
            </a:r>
            <a:r>
              <a:rPr lang="en-US" sz="2000" b="1" dirty="0">
                <a:latin typeface="Arial" panose="020B0604020202020204" pitchFamily="34" charset="0"/>
                <a:ea typeface="Calibri" panose="020F0502020204030204" pitchFamily="34" charset="0"/>
                <a:cs typeface="Times New Roman" panose="02020603050405020304" pitchFamily="18" charset="0"/>
              </a:rPr>
              <a:t>year for CTE State Leadership and CTE Innovative </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R="0">
              <a:lnSpc>
                <a:spcPts val="1300"/>
              </a:lnSpc>
              <a:spcBef>
                <a:spcPts val="0"/>
              </a:spcBef>
              <a:spcAft>
                <a:spcPts val="0"/>
              </a:spcAft>
              <a:tabLst>
                <a:tab pos="97155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     Programs Grants:  </a:t>
            </a:r>
            <a:r>
              <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July 1, 2022 – September 30, 2023</a:t>
            </a:r>
            <a:endParaRPr lang="en-US" sz="2000" b="1"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General Statement of Assurances (GSA) &amp; Self Assessment    </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     due to GME by </a:t>
            </a:r>
            <a:r>
              <a:rPr lang="en-US" sz="2000" b="1"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March 1, 2022</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Indirect Cost Request due to GME by </a:t>
            </a:r>
            <a:r>
              <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February 1, 2022</a:t>
            </a:r>
            <a:r>
              <a:rPr lang="en-US" sz="2000" b="1" dirty="0">
                <a:effectLst/>
                <a:latin typeface="Arial" panose="020B0604020202020204" pitchFamily="34" charset="0"/>
                <a:ea typeface="Calibri" panose="020F0502020204030204" pitchFamily="34" charset="0"/>
                <a:cs typeface="Times New Roman" panose="02020603050405020304" pitchFamily="18" charset="0"/>
              </a:rPr>
              <a:t> in to </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     receive the FY2023 rate by </a:t>
            </a:r>
            <a:r>
              <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March 1, 2022</a:t>
            </a:r>
            <a:endParaRPr lang="en-US" sz="2000" b="1"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1978596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609600" y="1219200"/>
            <a:ext cx="7082739" cy="430887"/>
          </a:xfrm>
        </p:spPr>
        <p:txBody>
          <a:bodyPr/>
          <a:lstStyle/>
          <a:p>
            <a:pPr algn="ctr"/>
            <a:r>
              <a:rPr lang="en-US" sz="2800" dirty="0">
                <a:ln>
                  <a:solidFill>
                    <a:srgbClr val="C00000"/>
                  </a:solidFill>
                </a:ln>
              </a:rPr>
              <a:t>FY2023 - Perkins V Biennial Year</a:t>
            </a: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609600" y="2514600"/>
            <a:ext cx="7924800" cy="2517420"/>
          </a:xfrm>
        </p:spPr>
        <p:txBody>
          <a:bodyPr wrap="square" lIns="0" tIns="0" rIns="0" bIns="0" anchor="t">
            <a:spAutoFit/>
          </a:bodyPr>
          <a:lstStyle/>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The Comprehensive Learning Needs Assessment (CLNA) must </a:t>
            </a:r>
          </a:p>
          <a:p>
            <a:pPr marL="0" marR="0">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be completed on a biennial basis </a:t>
            </a:r>
            <a:r>
              <a:rPr lang="en-US" sz="2000" b="1"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with a review of the progress </a:t>
            </a:r>
          </a:p>
          <a:p>
            <a:pPr marL="0" marR="0">
              <a:lnSpc>
                <a:spcPts val="1300"/>
              </a:lnSpc>
              <a:spcBef>
                <a:spcPts val="0"/>
              </a:spcBef>
              <a:spcAft>
                <a:spcPts val="0"/>
              </a:spcAft>
              <a:tabLst>
                <a:tab pos="971550" algn="l"/>
              </a:tabLst>
            </a:pPr>
            <a:endPar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every other year (2</a:t>
            </a:r>
            <a:r>
              <a:rPr lang="en-US" sz="2000" b="1" u="sng" baseline="300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nd</a:t>
            </a:r>
            <a:r>
              <a:rPr lang="en-US" sz="2000" b="1"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Year) of the biennial cycle</a:t>
            </a:r>
            <a:r>
              <a:rPr lang="en-US" sz="2000" b="1" dirty="0">
                <a:effectLst/>
                <a:latin typeface="Arial" panose="020B0604020202020204" pitchFamily="34" charset="0"/>
                <a:ea typeface="Calibri" panose="020F0502020204030204" pitchFamily="34" charset="0"/>
                <a:cs typeface="Times New Roman" panose="02020603050405020304" pitchFamily="18" charset="0"/>
              </a:rPr>
              <a:t>.</a:t>
            </a:r>
          </a:p>
          <a:p>
            <a:pPr marL="0" marR="0">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The CLNA review must be completed prior to the completion of </a:t>
            </a:r>
          </a:p>
          <a:p>
            <a:pPr marL="0" marR="0">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the Perkins grant application and must be uploaded to the </a:t>
            </a:r>
          </a:p>
          <a:p>
            <a:pPr marL="0" marR="0">
              <a:lnSpc>
                <a:spcPts val="1300"/>
              </a:lnSpc>
              <a:spcBef>
                <a:spcPts val="0"/>
              </a:spcBef>
              <a:spcAft>
                <a:spcPts val="0"/>
              </a:spcAft>
              <a:tabLst>
                <a:tab pos="971550" algn="l"/>
              </a:tabLst>
            </a:pPr>
            <a:endParaRPr lang="en-US" sz="2000" b="1"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Related Documents </a:t>
            </a:r>
            <a:r>
              <a:rPr lang="en-US" sz="2000" b="1" dirty="0">
                <a:latin typeface="Arial" panose="020B0604020202020204" pitchFamily="34" charset="0"/>
                <a:ea typeface="Calibri" panose="020F0502020204030204" pitchFamily="34" charset="0"/>
                <a:cs typeface="Times New Roman" panose="02020603050405020304" pitchFamily="18" charset="0"/>
              </a:rPr>
              <a:t>section of the grant application before </a:t>
            </a:r>
          </a:p>
          <a:p>
            <a:pPr marL="0" marR="0">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review and approval of the grant application.</a:t>
            </a: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2419421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609600" y="1219200"/>
            <a:ext cx="7082739" cy="861774"/>
          </a:xfrm>
        </p:spPr>
        <p:txBody>
          <a:bodyPr/>
          <a:lstStyle/>
          <a:p>
            <a:pPr algn="ctr"/>
            <a:r>
              <a:rPr lang="en-US" sz="2800" dirty="0">
                <a:ln>
                  <a:solidFill>
                    <a:srgbClr val="C00000"/>
                  </a:solidFill>
                </a:ln>
              </a:rPr>
              <a:t>Preparation Materials for CLNA Leadership Progress Review Meeting</a:t>
            </a: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613095" y="2743200"/>
            <a:ext cx="7924800" cy="2183996"/>
          </a:xfrm>
        </p:spPr>
        <p:txBody>
          <a:bodyPr wrap="square" lIns="0" tIns="0" rIns="0" bIns="0" anchor="t">
            <a:spAutoFit/>
          </a:bodyPr>
          <a:lstStyle/>
          <a:p>
            <a:pPr marL="342900" marR="0" indent="-342900">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Last year’s CLNA</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Evidence / data for review / documentation </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Program of Study (POS) review summaries</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Objective pages from the FY2022 grant application</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Planning budget for FY2023</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Program of Study (POS) accomplishments</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List of </a:t>
            </a:r>
            <a:r>
              <a:rPr lang="en-US" sz="2000" b="1" dirty="0">
                <a:latin typeface="Arial" panose="020B0604020202020204" pitchFamily="34" charset="0"/>
                <a:ea typeface="Calibri" panose="020F0502020204030204" pitchFamily="34" charset="0"/>
                <a:cs typeface="Times New Roman" panose="02020603050405020304" pitchFamily="18" charset="0"/>
              </a:rPr>
              <a:t>goals / targets not met (why)</a:t>
            </a: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4181593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609600" y="1219200"/>
            <a:ext cx="7082739" cy="430887"/>
          </a:xfrm>
        </p:spPr>
        <p:txBody>
          <a:bodyPr/>
          <a:lstStyle/>
          <a:p>
            <a:pPr algn="ctr"/>
            <a:r>
              <a:rPr lang="en-US" sz="2800" dirty="0">
                <a:ln>
                  <a:solidFill>
                    <a:srgbClr val="C00000"/>
                  </a:solidFill>
                </a:ln>
              </a:rPr>
              <a:t>Example of CLNA Review Responses</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pic>
        <p:nvPicPr>
          <p:cNvPr id="7" name="Content Placeholder 5">
            <a:extLst>
              <a:ext uri="{FF2B5EF4-FFF2-40B4-BE49-F238E27FC236}">
                <a16:creationId xmlns:a16="http://schemas.microsoft.com/office/drawing/2014/main" id="{83A04F98-ECE6-4A47-98AA-58A3035AB861}"/>
              </a:ext>
            </a:extLst>
          </p:cNvPr>
          <p:cNvPicPr>
            <a:picLocks noGrp="1" noChangeAspect="1"/>
          </p:cNvPicPr>
          <p:nvPr>
            <p:ph sz="half" idx="2"/>
          </p:nvPr>
        </p:nvPicPr>
        <p:blipFill>
          <a:blip r:embed="rId4"/>
          <a:stretch>
            <a:fillRect/>
          </a:stretch>
        </p:blipFill>
        <p:spPr>
          <a:xfrm>
            <a:off x="381000" y="1981200"/>
            <a:ext cx="8305800" cy="3135312"/>
          </a:xfrm>
          <a:prstGeom prst="rect">
            <a:avLst/>
          </a:prstGeom>
        </p:spPr>
      </p:pic>
    </p:spTree>
    <p:extLst>
      <p:ext uri="{BB962C8B-B14F-4D97-AF65-F5344CB8AC3E}">
        <p14:creationId xmlns:p14="http://schemas.microsoft.com/office/powerpoint/2010/main" val="2515715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609600" y="1219200"/>
            <a:ext cx="7082739" cy="430887"/>
          </a:xfrm>
        </p:spPr>
        <p:txBody>
          <a:bodyPr/>
          <a:lstStyle/>
          <a:p>
            <a:pPr algn="ctr"/>
            <a:r>
              <a:rPr lang="en-US" sz="2800" dirty="0">
                <a:ln>
                  <a:solidFill>
                    <a:srgbClr val="C00000"/>
                  </a:solidFill>
                </a:ln>
              </a:rPr>
              <a:t>Example of CLNA Review Responses</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pic>
        <p:nvPicPr>
          <p:cNvPr id="7" name="Content Placeholder 5">
            <a:extLst>
              <a:ext uri="{FF2B5EF4-FFF2-40B4-BE49-F238E27FC236}">
                <a16:creationId xmlns:a16="http://schemas.microsoft.com/office/drawing/2014/main" id="{7D314A66-8926-46D2-BAFB-501DEC086A07}"/>
              </a:ext>
            </a:extLst>
          </p:cNvPr>
          <p:cNvPicPr>
            <a:picLocks noGrp="1" noChangeAspect="1"/>
          </p:cNvPicPr>
          <p:nvPr>
            <p:ph sz="half" idx="2"/>
          </p:nvPr>
        </p:nvPicPr>
        <p:blipFill>
          <a:blip r:embed="rId4"/>
          <a:stretch>
            <a:fillRect/>
          </a:stretch>
        </p:blipFill>
        <p:spPr>
          <a:xfrm>
            <a:off x="381000" y="2503488"/>
            <a:ext cx="8382000" cy="2830512"/>
          </a:xfrm>
          <a:prstGeom prst="rect">
            <a:avLst/>
          </a:prstGeom>
        </p:spPr>
      </p:pic>
    </p:spTree>
    <p:extLst>
      <p:ext uri="{BB962C8B-B14F-4D97-AF65-F5344CB8AC3E}">
        <p14:creationId xmlns:p14="http://schemas.microsoft.com/office/powerpoint/2010/main" val="1824346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609600" y="1219200"/>
            <a:ext cx="7082739" cy="430887"/>
          </a:xfrm>
        </p:spPr>
        <p:txBody>
          <a:bodyPr/>
          <a:lstStyle/>
          <a:p>
            <a:pPr algn="ctr"/>
            <a:r>
              <a:rPr lang="en-US" sz="2800" dirty="0">
                <a:ln>
                  <a:solidFill>
                    <a:srgbClr val="C00000"/>
                  </a:solidFill>
                </a:ln>
              </a:rPr>
              <a:t>Reminders</a:t>
            </a: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762000" y="1837774"/>
            <a:ext cx="7924800" cy="4351256"/>
          </a:xfrm>
        </p:spPr>
        <p:txBody>
          <a:bodyPr wrap="square" lIns="0" tIns="0" rIns="0" bIns="0" anchor="t">
            <a:spAutoFit/>
          </a:bodyPr>
          <a:lstStyle/>
          <a:p>
            <a:pPr marL="342900" marR="0" indent="-342900">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CLNA goals / objectives must align to the Perkins V grant </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     application</a:t>
            </a:r>
          </a:p>
          <a:p>
            <a:pPr marR="0">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p>
            <a:pPr marR="0">
              <a:lnSpc>
                <a:spcPts val="1300"/>
              </a:lnSpc>
              <a:spcBef>
                <a:spcPts val="0"/>
              </a:spcBef>
              <a:spcAft>
                <a:spcPts val="0"/>
              </a:spcAft>
              <a:tabLst>
                <a:tab pos="971550" algn="l"/>
              </a:tabLst>
            </a:pPr>
            <a:r>
              <a:rPr lang="en-US" sz="20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en-US" sz="2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Audrey Dieken is doing a presentation:  </a:t>
            </a:r>
          </a:p>
          <a:p>
            <a:pPr marR="0">
              <a:lnSpc>
                <a:spcPts val="1300"/>
              </a:lnSpc>
              <a:spcBef>
                <a:spcPts val="0"/>
              </a:spcBef>
              <a:spcAft>
                <a:spcPts val="0"/>
              </a:spcAft>
              <a:tabLst>
                <a:tab pos="971550" algn="l"/>
              </a:tabLst>
            </a:pPr>
            <a:endParaRPr lang="en-US" sz="2000" b="1"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marR="0">
              <a:lnSpc>
                <a:spcPts val="1300"/>
              </a:lnSpc>
              <a:spcBef>
                <a:spcPts val="0"/>
              </a:spcBef>
              <a:spcAft>
                <a:spcPts val="0"/>
              </a:spcAft>
              <a:tabLst>
                <a:tab pos="971550" algn="l"/>
              </a:tabLst>
            </a:pPr>
            <a:r>
              <a:rPr lang="en-US" sz="2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b="1"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Writing Objectives Like a Pro </a:t>
            </a:r>
            <a:r>
              <a:rPr lang="en-US" sz="2000" b="1"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a:t>
            </a:r>
            <a:r>
              <a:rPr lang="en-US" sz="2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2:00 pm in the Arizona Room            	</a:t>
            </a:r>
          </a:p>
          <a:p>
            <a:pPr marR="0">
              <a:lnSpc>
                <a:spcPts val="1300"/>
              </a:lnSpc>
              <a:spcBef>
                <a:spcPts val="0"/>
              </a:spcBef>
              <a:spcAft>
                <a:spcPts val="0"/>
              </a:spcAft>
              <a:tabLst>
                <a:tab pos="971550" algn="l"/>
              </a:tabLst>
            </a:pPr>
            <a:r>
              <a:rPr lang="en-US" sz="20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R="0">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CLNA review must be completed &amp; uploaded prior to the </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     review and approval of the Perkins V grant application</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Coherent sequences for CTE programs offered must be in  </a:t>
            </a: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     place prior to the Perkins V grant review / approval.  </a:t>
            </a:r>
          </a:p>
          <a:p>
            <a:pPr marR="0">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lnSpc>
                <a:spcPts val="1300"/>
              </a:lnSpc>
              <a:spcBef>
                <a:spcPts val="0"/>
              </a:spcBef>
              <a:spcAft>
                <a:spcPts val="0"/>
              </a:spcAft>
              <a:buFont typeface="Arial" panose="020B0604020202020204" pitchFamily="34" charset="0"/>
              <a:buChar char="•"/>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CTE programs offered must be listed in the FFATA &amp; GSA   </a:t>
            </a:r>
          </a:p>
          <a:p>
            <a:pPr marR="0">
              <a:lnSpc>
                <a:spcPts val="1300"/>
              </a:lnSpc>
              <a:spcBef>
                <a:spcPts val="0"/>
              </a:spcBef>
              <a:spcAft>
                <a:spcPts val="0"/>
              </a:spcAft>
              <a:tabLst>
                <a:tab pos="971550" algn="l"/>
              </a:tabLst>
            </a:pP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     Verification section of the grant application.</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3886292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609600" y="1219200"/>
            <a:ext cx="7082739" cy="430887"/>
          </a:xfrm>
        </p:spPr>
        <p:txBody>
          <a:bodyPr/>
          <a:lstStyle/>
          <a:p>
            <a:pPr algn="ctr"/>
            <a:r>
              <a:rPr lang="en-US" sz="2800" dirty="0">
                <a:ln>
                  <a:solidFill>
                    <a:srgbClr val="C00000"/>
                  </a:solidFill>
                </a:ln>
              </a:rPr>
              <a:t>Contact Information</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7" name="Content Placeholder 6">
            <a:extLst>
              <a:ext uri="{FF2B5EF4-FFF2-40B4-BE49-F238E27FC236}">
                <a16:creationId xmlns:a16="http://schemas.microsoft.com/office/drawing/2014/main" id="{6EFDCD95-0A3E-4FDA-A3AC-1BEACD98D1E8}"/>
              </a:ext>
            </a:extLst>
          </p:cNvPr>
          <p:cNvSpPr txBox="1">
            <a:spLocks noGrp="1"/>
          </p:cNvSpPr>
          <p:nvPr>
            <p:ph sz="half" idx="2"/>
          </p:nvPr>
        </p:nvSpPr>
        <p:spPr>
          <a:xfrm>
            <a:off x="609600" y="1981200"/>
            <a:ext cx="7924800" cy="3877985"/>
          </a:xfrm>
          <a:prstGeom prst="rect">
            <a:avLst/>
          </a:prstGeom>
          <a:noFill/>
        </p:spPr>
        <p:txBody>
          <a:bodyPr wrap="square" rtlCol="0">
            <a:spAutoFit/>
          </a:bodyPr>
          <a:lstStyle/>
          <a:p>
            <a:r>
              <a:rPr lang="en-US" b="1" dirty="0"/>
              <a:t>Shelley Baudean</a:t>
            </a:r>
            <a:r>
              <a:rPr lang="en-US" dirty="0"/>
              <a:t>		</a:t>
            </a:r>
            <a:r>
              <a:rPr lang="en-US" b="1" dirty="0"/>
              <a:t>John Jones</a:t>
            </a:r>
          </a:p>
          <a:p>
            <a:r>
              <a:rPr lang="en-US" sz="1400" dirty="0"/>
              <a:t>Grant Program Specialist		OCR Special Populations Program Specialist </a:t>
            </a:r>
          </a:p>
          <a:p>
            <a:r>
              <a:rPr lang="en-US" sz="1400" dirty="0"/>
              <a:t>shelley.baudean@azed.gov		john.jones@azed.gov</a:t>
            </a:r>
          </a:p>
          <a:p>
            <a:r>
              <a:rPr lang="en-US" sz="1400" dirty="0"/>
              <a:t>602-542-5323			970-216-6740</a:t>
            </a:r>
          </a:p>
          <a:p>
            <a:endParaRPr lang="en-US" sz="1400" dirty="0"/>
          </a:p>
          <a:p>
            <a:endParaRPr lang="en-US" sz="1400" dirty="0"/>
          </a:p>
          <a:p>
            <a:r>
              <a:rPr lang="en-US" b="1" dirty="0"/>
              <a:t>Audrey Dieken</a:t>
            </a:r>
            <a:r>
              <a:rPr lang="en-US" sz="1400" dirty="0"/>
              <a:t>		</a:t>
            </a:r>
            <a:r>
              <a:rPr lang="en-US" b="1" dirty="0"/>
              <a:t>Mark McManus</a:t>
            </a:r>
          </a:p>
          <a:p>
            <a:r>
              <a:rPr lang="en-US" sz="1400" dirty="0"/>
              <a:t>Grant Program Specialist		Grant Program Specialist</a:t>
            </a:r>
          </a:p>
          <a:p>
            <a:r>
              <a:rPr lang="en-US" sz="1400" dirty="0"/>
              <a:t>audrey.dieken@azed.gov		mark.mcmanus@azed.gov</a:t>
            </a:r>
          </a:p>
          <a:p>
            <a:r>
              <a:rPr lang="en-US" sz="1400" dirty="0"/>
              <a:t>602-350-5064			602-542-8744</a:t>
            </a:r>
          </a:p>
          <a:p>
            <a:endParaRPr lang="en-US" sz="1400" dirty="0"/>
          </a:p>
          <a:p>
            <a:r>
              <a:rPr lang="en-US" b="1" dirty="0"/>
              <a:t>Don Dolin</a:t>
            </a:r>
            <a:r>
              <a:rPr lang="en-US" sz="1400" dirty="0"/>
              <a:t>			</a:t>
            </a:r>
            <a:r>
              <a:rPr lang="en-US" b="1" dirty="0"/>
              <a:t>Mary Medina</a:t>
            </a:r>
          </a:p>
          <a:p>
            <a:r>
              <a:rPr lang="en-US" sz="1400" dirty="0"/>
              <a:t>Grant Program Specialist		CTE Grants Supervisor</a:t>
            </a:r>
          </a:p>
          <a:p>
            <a:r>
              <a:rPr lang="en-US" sz="1400" dirty="0"/>
              <a:t>don.dolin@azed.gov			mary.m.medina@azed.gov</a:t>
            </a:r>
          </a:p>
          <a:p>
            <a:r>
              <a:rPr lang="en-US" sz="1400" dirty="0"/>
              <a:t>602-518-6526			505-426-6681</a:t>
            </a:r>
          </a:p>
        </p:txBody>
      </p:sp>
    </p:spTree>
    <p:extLst>
      <p:ext uri="{BB962C8B-B14F-4D97-AF65-F5344CB8AC3E}">
        <p14:creationId xmlns:p14="http://schemas.microsoft.com/office/powerpoint/2010/main" val="4001612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5ACF-58A5-430D-B548-56981423FCC4}"/>
              </a:ext>
            </a:extLst>
          </p:cNvPr>
          <p:cNvSpPr>
            <a:spLocks noGrp="1"/>
          </p:cNvSpPr>
          <p:nvPr>
            <p:ph type="ctrTitle"/>
          </p:nvPr>
        </p:nvSpPr>
        <p:spPr>
          <a:xfrm>
            <a:off x="304800" y="2125980"/>
            <a:ext cx="8534400" cy="984885"/>
          </a:xfrm>
        </p:spPr>
        <p:txBody>
          <a:bodyPr/>
          <a:lstStyle/>
          <a:p>
            <a:pPr algn="ctr"/>
            <a:r>
              <a:rPr lang="en-US" b="1" dirty="0">
                <a:ln>
                  <a:solidFill>
                    <a:srgbClr val="C00000"/>
                  </a:solidFill>
                </a:ln>
                <a:latin typeface="Arial" panose="020B0604020202020204" pitchFamily="34" charset="0"/>
                <a:cs typeface="Arial" panose="020B0604020202020204" pitchFamily="34" charset="0"/>
              </a:rPr>
              <a:t>CTE ADMINISTRATORS MEETING</a:t>
            </a:r>
            <a:br>
              <a:rPr lang="en-US" b="1" dirty="0">
                <a:ln>
                  <a:solidFill>
                    <a:srgbClr val="C00000"/>
                  </a:solidFill>
                </a:ln>
                <a:latin typeface="Arial" panose="020B0604020202020204" pitchFamily="34" charset="0"/>
                <a:cs typeface="Arial" panose="020B0604020202020204" pitchFamily="34" charset="0"/>
              </a:rPr>
            </a:br>
            <a:r>
              <a:rPr lang="en-US" b="1" dirty="0">
                <a:ln>
                  <a:solidFill>
                    <a:srgbClr val="C00000"/>
                  </a:solidFill>
                </a:ln>
                <a:latin typeface="Arial" panose="020B0604020202020204" pitchFamily="34" charset="0"/>
                <a:cs typeface="Arial" panose="020B0604020202020204" pitchFamily="34" charset="0"/>
              </a:rPr>
              <a:t>February 3, 2022</a:t>
            </a:r>
          </a:p>
        </p:txBody>
      </p:sp>
      <p:sp>
        <p:nvSpPr>
          <p:cNvPr id="3" name="Subtitle 2">
            <a:extLst>
              <a:ext uri="{FF2B5EF4-FFF2-40B4-BE49-F238E27FC236}">
                <a16:creationId xmlns:a16="http://schemas.microsoft.com/office/drawing/2014/main" id="{EFA6E090-9BA7-436A-86FB-0D1015797EB8}"/>
              </a:ext>
            </a:extLst>
          </p:cNvPr>
          <p:cNvSpPr>
            <a:spLocks noGrp="1"/>
          </p:cNvSpPr>
          <p:nvPr>
            <p:ph type="subTitle" idx="4"/>
          </p:nvPr>
        </p:nvSpPr>
        <p:spPr>
          <a:xfrm>
            <a:off x="404446" y="3429000"/>
            <a:ext cx="8458200" cy="738664"/>
          </a:xfrm>
        </p:spPr>
        <p:txBody>
          <a:bodyPr/>
          <a:lstStyle/>
          <a:p>
            <a:pPr algn="ctr"/>
            <a:r>
              <a:rPr lang="en-US" sz="4800" b="1" dirty="0">
                <a:ln>
                  <a:solidFill>
                    <a:srgbClr val="C00000"/>
                  </a:solidFill>
                </a:ln>
                <a:latin typeface="Arial" panose="020B0604020202020204" pitchFamily="34" charset="0"/>
                <a:cs typeface="Arial" panose="020B0604020202020204" pitchFamily="34" charset="0"/>
              </a:rPr>
              <a:t>Happy CTE Month!</a:t>
            </a:r>
            <a:endParaRPr lang="en-US" sz="4800" dirty="0"/>
          </a:p>
        </p:txBody>
      </p:sp>
      <p:pic>
        <p:nvPicPr>
          <p:cNvPr id="4" name="Picture 3">
            <a:extLst>
              <a:ext uri="{FF2B5EF4-FFF2-40B4-BE49-F238E27FC236}">
                <a16:creationId xmlns:a16="http://schemas.microsoft.com/office/drawing/2014/main" id="{230FF9D4-ED7E-487D-98BE-1B972CBFB78C}"/>
              </a:ext>
            </a:extLst>
          </p:cNvPr>
          <p:cNvPicPr>
            <a:picLocks noChangeAspect="1"/>
          </p:cNvPicPr>
          <p:nvPr/>
        </p:nvPicPr>
        <p:blipFill>
          <a:blip r:embed="rId3"/>
          <a:stretch>
            <a:fillRect/>
          </a:stretch>
        </p:blipFill>
        <p:spPr>
          <a:xfrm>
            <a:off x="0" y="76200"/>
            <a:ext cx="9144000" cy="457200"/>
          </a:xfrm>
          <a:prstGeom prst="rect">
            <a:avLst/>
          </a:prstGeom>
        </p:spPr>
      </p:pic>
    </p:spTree>
    <p:extLst>
      <p:ext uri="{BB962C8B-B14F-4D97-AF65-F5344CB8AC3E}">
        <p14:creationId xmlns:p14="http://schemas.microsoft.com/office/powerpoint/2010/main" val="3862622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397DF7-744E-43F0-8928-F0C0A0034A13}"/>
              </a:ext>
            </a:extLst>
          </p:cNvPr>
          <p:cNvPicPr>
            <a:picLocks noChangeAspect="1"/>
          </p:cNvPicPr>
          <p:nvPr/>
        </p:nvPicPr>
        <p:blipFill rotWithShape="1">
          <a:blip r:embed="rId2"/>
          <a:srcRect r="926"/>
          <a:stretch/>
        </p:blipFill>
        <p:spPr>
          <a:xfrm>
            <a:off x="70654" y="904875"/>
            <a:ext cx="9002691" cy="5048250"/>
          </a:xfrm>
          <a:prstGeom prst="rect">
            <a:avLst/>
          </a:prstGeom>
        </p:spPr>
      </p:pic>
    </p:spTree>
    <p:extLst>
      <p:ext uri="{BB962C8B-B14F-4D97-AF65-F5344CB8AC3E}">
        <p14:creationId xmlns:p14="http://schemas.microsoft.com/office/powerpoint/2010/main" val="1454089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pattFill prst="pct5">
          <a:fgClr>
            <a:srgbClr val="C00000"/>
          </a:fgClr>
          <a:bgClr>
            <a:schemeClr val="bg1"/>
          </a:bgClr>
        </a:patt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AEFB0-51F2-5449-996C-73382891D2F9}"/>
              </a:ext>
            </a:extLst>
          </p:cNvPr>
          <p:cNvSpPr>
            <a:spLocks noGrp="1"/>
          </p:cNvSpPr>
          <p:nvPr>
            <p:ph type="ctrTitle"/>
          </p:nvPr>
        </p:nvSpPr>
        <p:spPr>
          <a:xfrm>
            <a:off x="822960" y="1426465"/>
            <a:ext cx="7543800" cy="902559"/>
          </a:xfrm>
          <a:solidFill>
            <a:srgbClr val="99CC00"/>
          </a:solidFill>
          <a:ln w="28575">
            <a:solidFill>
              <a:srgbClr val="0066CC"/>
            </a:solidFill>
          </a:ln>
        </p:spPr>
        <p:txBody>
          <a:bodyPr>
            <a:normAutofit/>
          </a:bodyPr>
          <a:lstStyle/>
          <a:p>
            <a:pPr algn="ctr"/>
            <a:r>
              <a:rPr lang="en-US" sz="2700" b="1" dirty="0">
                <a:latin typeface="Calibri" panose="020F0502020204030204" pitchFamily="34" charset="0"/>
                <a:cs typeface="Calibri" panose="020F0502020204030204" pitchFamily="34" charset="0"/>
              </a:rPr>
              <a:t>AOAC – Arizona OCCUPATIONAL </a:t>
            </a:r>
            <a:br>
              <a:rPr lang="en-US" sz="2700" b="1"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ADMINISTRATORS cOUNCIL</a:t>
            </a:r>
            <a:endParaRPr lang="en-US" sz="27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9F36AF3-85ED-4DE6-B5B8-4E3ACEDA6AD4}"/>
              </a:ext>
            </a:extLst>
          </p:cNvPr>
          <p:cNvSpPr txBox="1"/>
          <p:nvPr/>
        </p:nvSpPr>
        <p:spPr>
          <a:xfrm>
            <a:off x="630936" y="2436901"/>
            <a:ext cx="7996428" cy="3237618"/>
          </a:xfrm>
          <a:prstGeom prst="rect">
            <a:avLst/>
          </a:prstGeom>
          <a:noFill/>
        </p:spPr>
        <p:txBody>
          <a:bodyPr wrap="square" rtlCol="0">
            <a:spAutoFit/>
          </a:bodyPr>
          <a:lstStyle/>
          <a:p>
            <a:pPr algn="ctr" defTabSz="685800"/>
            <a:r>
              <a:rPr lang="en-US" sz="1350" b="1" i="1" dirty="0">
                <a:solidFill>
                  <a:srgbClr val="000000"/>
                </a:solidFill>
                <a:latin typeface="Calibri" panose="020F0502020204030204" pitchFamily="34" charset="0"/>
                <a:cs typeface="Calibri" panose="020F0502020204030204" pitchFamily="34" charset="0"/>
              </a:rPr>
              <a:t>Representing Arizona Community Colleges’ Occupational | CTE | Workforce Programs</a:t>
            </a:r>
          </a:p>
          <a:p>
            <a:pPr algn="ctr" defTabSz="685800"/>
            <a:endParaRPr lang="en-US" sz="675" dirty="0">
              <a:solidFill>
                <a:srgbClr val="000000"/>
              </a:solidFill>
              <a:latin typeface="Calibri" panose="020F0502020204030204" pitchFamily="34" charset="0"/>
              <a:cs typeface="Calibri" panose="020F0502020204030204" pitchFamily="34" charset="0"/>
            </a:endParaRPr>
          </a:p>
          <a:p>
            <a:pPr marL="428625" indent="-428625" defTabSz="685800">
              <a:buFont typeface="Arial" panose="020B0604020202020204" pitchFamily="34" charset="0"/>
              <a:buChar char="•"/>
            </a:pPr>
            <a:r>
              <a:rPr lang="en-US" sz="1950" dirty="0">
                <a:solidFill>
                  <a:srgbClr val="000000"/>
                </a:solidFill>
                <a:latin typeface="Calibri" panose="020F0502020204030204" pitchFamily="34" charset="0"/>
                <a:cs typeface="Calibri" panose="020F0502020204030204" pitchFamily="34" charset="0"/>
              </a:rPr>
              <a:t>Development and delivery of Occupational | CTE Programs and Courses</a:t>
            </a:r>
          </a:p>
          <a:p>
            <a:pPr defTabSz="685800"/>
            <a:endParaRPr lang="en-US" sz="788" dirty="0">
              <a:solidFill>
                <a:srgbClr val="000000"/>
              </a:solidFill>
              <a:latin typeface="Calibri" panose="020F0502020204030204" pitchFamily="34" charset="0"/>
              <a:cs typeface="Calibri" panose="020F0502020204030204" pitchFamily="34" charset="0"/>
            </a:endParaRPr>
          </a:p>
          <a:p>
            <a:pPr marL="428625" indent="-428625" defTabSz="685800">
              <a:buFont typeface="Arial" panose="020B0604020202020204" pitchFamily="34" charset="0"/>
              <a:buChar char="•"/>
            </a:pPr>
            <a:r>
              <a:rPr lang="en-US" sz="1950" dirty="0">
                <a:solidFill>
                  <a:srgbClr val="000000"/>
                </a:solidFill>
                <a:latin typeface="Calibri" panose="020F0502020204030204" pitchFamily="34" charset="0"/>
                <a:cs typeface="Calibri" panose="020F0502020204030204" pitchFamily="34" charset="0"/>
              </a:rPr>
              <a:t>Cultivating partnerships with business, industry, education and workforce agencies to inform program needs</a:t>
            </a:r>
          </a:p>
          <a:p>
            <a:pPr defTabSz="685800"/>
            <a:endParaRPr lang="en-US" sz="788" dirty="0">
              <a:solidFill>
                <a:srgbClr val="000000"/>
              </a:solidFill>
              <a:latin typeface="Calibri" panose="020F0502020204030204" pitchFamily="34" charset="0"/>
              <a:cs typeface="Calibri" panose="020F0502020204030204" pitchFamily="34" charset="0"/>
            </a:endParaRPr>
          </a:p>
          <a:p>
            <a:pPr marL="428625" indent="-428625" defTabSz="685800">
              <a:buFont typeface="Arial" panose="020B0604020202020204" pitchFamily="34" charset="0"/>
              <a:buChar char="•"/>
            </a:pPr>
            <a:r>
              <a:rPr lang="en-US" sz="1950" dirty="0">
                <a:solidFill>
                  <a:srgbClr val="000000"/>
                </a:solidFill>
                <a:latin typeface="Calibri" panose="020F0502020204030204" pitchFamily="34" charset="0"/>
                <a:cs typeface="Calibri" panose="020F0502020204030204" pitchFamily="34" charset="0"/>
              </a:rPr>
              <a:t>Workforce and CTE funding including Perkins, Prop 301 (sales tax) STEM formula funding and private funding</a:t>
            </a:r>
          </a:p>
          <a:p>
            <a:pPr defTabSz="685800"/>
            <a:endParaRPr lang="en-US" sz="788" dirty="0">
              <a:solidFill>
                <a:srgbClr val="000000"/>
              </a:solidFill>
              <a:latin typeface="Calibri" panose="020F0502020204030204" pitchFamily="34" charset="0"/>
              <a:cs typeface="Calibri" panose="020F0502020204030204" pitchFamily="34" charset="0"/>
            </a:endParaRPr>
          </a:p>
          <a:p>
            <a:pPr marL="428625" indent="-428625" defTabSz="685800">
              <a:buFont typeface="Arial" panose="020B0604020202020204" pitchFamily="34" charset="0"/>
              <a:buChar char="•"/>
            </a:pPr>
            <a:r>
              <a:rPr lang="en-US" sz="1950" dirty="0">
                <a:solidFill>
                  <a:srgbClr val="000000"/>
                </a:solidFill>
                <a:latin typeface="Calibri" panose="020F0502020204030204" pitchFamily="34" charset="0"/>
                <a:cs typeface="Calibri" panose="020F0502020204030204" pitchFamily="34" charset="0"/>
              </a:rPr>
              <a:t>Foster research (Ex: LMI) leading to improvements in occupational education</a:t>
            </a:r>
          </a:p>
          <a:p>
            <a:pPr marL="428625" indent="-428625" defTabSz="685800">
              <a:buFont typeface="Arial" panose="020B0604020202020204" pitchFamily="34" charset="0"/>
              <a:buChar char="•"/>
            </a:pPr>
            <a:endParaRPr lang="en-US" sz="24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3365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pattFill prst="pct5">
          <a:fgClr>
            <a:srgbClr val="C00000"/>
          </a:fgClr>
          <a:bgClr>
            <a:schemeClr val="bg1"/>
          </a:bgClr>
        </a:patt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AEFB0-51F2-5449-996C-73382891D2F9}"/>
              </a:ext>
            </a:extLst>
          </p:cNvPr>
          <p:cNvSpPr>
            <a:spLocks noGrp="1"/>
          </p:cNvSpPr>
          <p:nvPr>
            <p:ph type="ctrTitle"/>
          </p:nvPr>
        </p:nvSpPr>
        <p:spPr>
          <a:xfrm>
            <a:off x="822960" y="1426465"/>
            <a:ext cx="7543800" cy="902559"/>
          </a:xfrm>
          <a:solidFill>
            <a:srgbClr val="99CC00"/>
          </a:solidFill>
          <a:ln w="28575">
            <a:solidFill>
              <a:srgbClr val="0066CC"/>
            </a:solidFill>
          </a:ln>
        </p:spPr>
        <p:txBody>
          <a:bodyPr>
            <a:normAutofit/>
          </a:bodyPr>
          <a:lstStyle/>
          <a:p>
            <a:pPr algn="ctr"/>
            <a:r>
              <a:rPr lang="en-US" sz="2700" b="1" dirty="0">
                <a:latin typeface="Calibri" panose="020F0502020204030204" pitchFamily="34" charset="0"/>
                <a:cs typeface="Calibri" panose="020F0502020204030204" pitchFamily="34" charset="0"/>
              </a:rPr>
              <a:t>AOAC – Arizona OCCUPATIONAL </a:t>
            </a:r>
            <a:br>
              <a:rPr lang="en-US" sz="2700" b="1"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ADMINISTRATORS cOUNCIL</a:t>
            </a:r>
            <a:endParaRPr lang="en-US" sz="27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9F36AF3-85ED-4DE6-B5B8-4E3ACEDA6AD4}"/>
              </a:ext>
            </a:extLst>
          </p:cNvPr>
          <p:cNvSpPr txBox="1"/>
          <p:nvPr/>
        </p:nvSpPr>
        <p:spPr>
          <a:xfrm>
            <a:off x="930993" y="2400299"/>
            <a:ext cx="7327735" cy="3220241"/>
          </a:xfrm>
          <a:prstGeom prst="rect">
            <a:avLst/>
          </a:prstGeom>
          <a:noFill/>
        </p:spPr>
        <p:txBody>
          <a:bodyPr wrap="square" rtlCol="0">
            <a:spAutoFit/>
          </a:bodyPr>
          <a:lstStyle/>
          <a:p>
            <a:pPr defTabSz="685800"/>
            <a:r>
              <a:rPr lang="en-US" sz="1950" dirty="0">
                <a:solidFill>
                  <a:srgbClr val="000000"/>
                </a:solidFill>
                <a:latin typeface="Calibri" panose="020F0502020204030204" pitchFamily="34" charset="0"/>
                <a:cs typeface="Calibri" panose="020F0502020204030204" pitchFamily="34" charset="0"/>
              </a:rPr>
              <a:t>Current initiatives:</a:t>
            </a:r>
          </a:p>
          <a:p>
            <a:pPr defTabSz="685800"/>
            <a:endParaRPr lang="en-US" sz="1050" dirty="0">
              <a:solidFill>
                <a:srgbClr val="000000"/>
              </a:solidFill>
              <a:latin typeface="Calibri" panose="020F0502020204030204" pitchFamily="34" charset="0"/>
              <a:cs typeface="Calibri" panose="020F0502020204030204" pitchFamily="34" charset="0"/>
            </a:endParaRPr>
          </a:p>
          <a:p>
            <a:pPr marL="428625" indent="-428625" defTabSz="685800">
              <a:buFont typeface="Arial" panose="020B0604020202020204" pitchFamily="34" charset="0"/>
              <a:buChar char="•"/>
            </a:pPr>
            <a:r>
              <a:rPr lang="en-US" sz="1950" dirty="0">
                <a:solidFill>
                  <a:srgbClr val="000000"/>
                </a:solidFill>
                <a:latin typeface="Calibri" panose="020F0502020204030204" pitchFamily="34" charset="0"/>
                <a:cs typeface="Calibri" panose="020F0502020204030204" pitchFamily="34" charset="0"/>
              </a:rPr>
              <a:t>CTE Teacher shortage – </a:t>
            </a:r>
            <a:r>
              <a:rPr lang="en-US" sz="1950" i="1" dirty="0">
                <a:solidFill>
                  <a:srgbClr val="000000"/>
                </a:solidFill>
                <a:latin typeface="Calibri" panose="020F0502020204030204" pitchFamily="34" charset="0"/>
                <a:cs typeface="Calibri" panose="020F0502020204030204" pitchFamily="34" charset="0"/>
              </a:rPr>
              <a:t>Feb. 4 AOAC | College HR CTE Innovative Recruitment &amp; Retention Strategy Session</a:t>
            </a:r>
          </a:p>
          <a:p>
            <a:pPr defTabSz="685800"/>
            <a:endParaRPr lang="en-US" sz="788" i="1" dirty="0">
              <a:solidFill>
                <a:srgbClr val="000000"/>
              </a:solidFill>
              <a:latin typeface="Calibri" panose="020F0502020204030204" pitchFamily="34" charset="0"/>
              <a:cs typeface="Calibri" panose="020F0502020204030204" pitchFamily="34" charset="0"/>
            </a:endParaRPr>
          </a:p>
          <a:p>
            <a:pPr marL="428625" indent="-428625" defTabSz="685800">
              <a:buFont typeface="Arial" panose="020B0604020202020204" pitchFamily="34" charset="0"/>
              <a:buChar char="•"/>
            </a:pPr>
            <a:r>
              <a:rPr lang="en-US" sz="1950" dirty="0">
                <a:solidFill>
                  <a:srgbClr val="000000"/>
                </a:solidFill>
                <a:latin typeface="Calibri" panose="020F0502020204030204" pitchFamily="34" charset="0"/>
                <a:cs typeface="Calibri" panose="020F0502020204030204" pitchFamily="34" charset="0"/>
              </a:rPr>
              <a:t>Working to Improve CTE/Community College shared program monitoring process and Regional In-Demand Programs list for CTED 4</a:t>
            </a:r>
            <a:r>
              <a:rPr lang="en-US" sz="1950" baseline="30000" dirty="0">
                <a:solidFill>
                  <a:srgbClr val="000000"/>
                </a:solidFill>
                <a:latin typeface="Calibri" panose="020F0502020204030204" pitchFamily="34" charset="0"/>
                <a:cs typeface="Calibri" panose="020F0502020204030204" pitchFamily="34" charset="0"/>
              </a:rPr>
              <a:t>th</a:t>
            </a:r>
            <a:r>
              <a:rPr lang="en-US" sz="1950" dirty="0">
                <a:solidFill>
                  <a:srgbClr val="000000"/>
                </a:solidFill>
                <a:latin typeface="Calibri" panose="020F0502020204030204" pitchFamily="34" charset="0"/>
                <a:cs typeface="Calibri" panose="020F0502020204030204" pitchFamily="34" charset="0"/>
              </a:rPr>
              <a:t> year funding</a:t>
            </a:r>
          </a:p>
          <a:p>
            <a:pPr defTabSz="685800"/>
            <a:endParaRPr lang="en-US" sz="788" dirty="0">
              <a:solidFill>
                <a:srgbClr val="000000"/>
              </a:solidFill>
              <a:latin typeface="Calibri" panose="020F0502020204030204" pitchFamily="34" charset="0"/>
              <a:cs typeface="Calibri" panose="020F0502020204030204" pitchFamily="34" charset="0"/>
            </a:endParaRPr>
          </a:p>
          <a:p>
            <a:pPr marL="428625" indent="-428625" defTabSz="685800">
              <a:buFont typeface="Arial" panose="020B0604020202020204" pitchFamily="34" charset="0"/>
              <a:buChar char="•"/>
            </a:pPr>
            <a:r>
              <a:rPr lang="en-US" sz="1950" dirty="0">
                <a:solidFill>
                  <a:srgbClr val="000000"/>
                </a:solidFill>
                <a:latin typeface="Calibri" panose="020F0502020204030204" pitchFamily="34" charset="0"/>
                <a:cs typeface="Calibri" panose="020F0502020204030204" pitchFamily="34" charset="0"/>
              </a:rPr>
              <a:t>Development of Bachelor’s Degree Programs </a:t>
            </a:r>
            <a:r>
              <a:rPr lang="en-US" sz="2100" b="1" i="1" dirty="0">
                <a:solidFill>
                  <a:srgbClr val="000000"/>
                </a:solidFill>
                <a:latin typeface="Calibri" panose="020F0502020204030204" pitchFamily="34" charset="0"/>
                <a:cs typeface="Calibri" panose="020F0502020204030204" pitchFamily="34" charset="0"/>
                <a:hlinkClick r:id="rId3"/>
              </a:rPr>
              <a:t>https://www.maricopa.edu/bachelors-degrees</a:t>
            </a:r>
            <a:endParaRPr lang="en-US" sz="2100" b="1" i="1" dirty="0">
              <a:solidFill>
                <a:srgbClr val="000000"/>
              </a:solidFill>
              <a:latin typeface="Calibri" panose="020F0502020204030204" pitchFamily="34" charset="0"/>
              <a:cs typeface="Calibri" panose="020F0502020204030204" pitchFamily="34" charset="0"/>
            </a:endParaRPr>
          </a:p>
          <a:p>
            <a:pPr marL="428625" indent="-428625" defTabSz="685800">
              <a:buFont typeface="Arial" panose="020B0604020202020204" pitchFamily="34" charset="0"/>
              <a:buChar char="•"/>
            </a:pPr>
            <a:endParaRPr lang="en-US" sz="195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7188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pattFill prst="pct5">
          <a:fgClr>
            <a:srgbClr val="C00000"/>
          </a:fgClr>
          <a:bgClr>
            <a:schemeClr val="bg1"/>
          </a:bgClr>
        </a:patt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BACC48-FA9E-4378-AAF6-617E565CA554}"/>
              </a:ext>
            </a:extLst>
          </p:cNvPr>
          <p:cNvSpPr>
            <a:spLocks noGrp="1"/>
          </p:cNvSpPr>
          <p:nvPr>
            <p:ph type="ctrTitle"/>
          </p:nvPr>
        </p:nvSpPr>
        <p:spPr>
          <a:xfrm>
            <a:off x="652653" y="1748790"/>
            <a:ext cx="7838694" cy="3031236"/>
          </a:xfrm>
        </p:spPr>
        <p:txBody>
          <a:bodyPr>
            <a:normAutofit/>
          </a:bodyPr>
          <a:lstStyle/>
          <a:p>
            <a:pPr algn="ctr"/>
            <a:r>
              <a:rPr lang="en-US" sz="1650" dirty="0">
                <a:latin typeface="Arial Black" panose="020B0A04020102020204" pitchFamily="34" charset="0"/>
              </a:rPr>
              <a:t>The Arizona Occupational Administrators Council </a:t>
            </a:r>
            <a:br>
              <a:rPr lang="en-US" sz="1650" dirty="0">
                <a:latin typeface="Arial Black" panose="020B0A04020102020204" pitchFamily="34" charset="0"/>
              </a:rPr>
            </a:br>
            <a:r>
              <a:rPr lang="en-US" sz="1650" dirty="0">
                <a:latin typeface="Arial Black" panose="020B0A04020102020204" pitchFamily="34" charset="0"/>
              </a:rPr>
              <a:t>Recognizes</a:t>
            </a:r>
            <a:br>
              <a:rPr lang="en-US" sz="1650" dirty="0">
                <a:latin typeface="Arial Black" panose="020B0A04020102020204" pitchFamily="34" charset="0"/>
              </a:rPr>
            </a:br>
            <a:br>
              <a:rPr lang="en-US" sz="1650" dirty="0">
                <a:latin typeface="Arial Black" panose="020B0A04020102020204" pitchFamily="34" charset="0"/>
              </a:rPr>
            </a:br>
            <a:r>
              <a:rPr lang="en-US" sz="3300" i="1" dirty="0">
                <a:solidFill>
                  <a:schemeClr val="bg2">
                    <a:lumMod val="50000"/>
                  </a:schemeClr>
                </a:solidFill>
                <a:latin typeface="Arial Black" panose="020B0A04020102020204" pitchFamily="34" charset="0"/>
              </a:rPr>
              <a:t>Dr. Janice Lawhorn</a:t>
            </a:r>
            <a:br>
              <a:rPr lang="en-US" sz="3300" dirty="0">
                <a:latin typeface="Arial Black" panose="020B0A04020102020204" pitchFamily="34" charset="0"/>
              </a:rPr>
            </a:br>
            <a:br>
              <a:rPr lang="en-US" sz="1650" dirty="0">
                <a:latin typeface="Arial Black" panose="020B0A04020102020204" pitchFamily="34" charset="0"/>
              </a:rPr>
            </a:br>
            <a:r>
              <a:rPr lang="en-US" sz="1650" dirty="0">
                <a:latin typeface="Arial Black" panose="020B0A04020102020204" pitchFamily="34" charset="0"/>
              </a:rPr>
              <a:t>for her many years of service and leadership</a:t>
            </a:r>
            <a:br>
              <a:rPr lang="en-US" sz="1650" dirty="0">
                <a:latin typeface="Arial Black" panose="020B0A04020102020204" pitchFamily="34" charset="0"/>
              </a:rPr>
            </a:br>
            <a:br>
              <a:rPr lang="en-US" sz="1650" dirty="0">
                <a:latin typeface="Arial Black" panose="020B0A04020102020204" pitchFamily="34" charset="0"/>
              </a:rPr>
            </a:br>
            <a:r>
              <a:rPr lang="en-US" sz="1650" i="1" dirty="0">
                <a:latin typeface="Arial Black" panose="020B0A04020102020204" pitchFamily="34" charset="0"/>
              </a:rPr>
              <a:t>Janice - You represent the Heart and Soul of CTE in AZ!</a:t>
            </a:r>
            <a:br>
              <a:rPr lang="en-US" i="1" dirty="0">
                <a:latin typeface="Arial Black" panose="020B0A04020102020204" pitchFamily="34" charset="0"/>
              </a:rPr>
            </a:br>
            <a:endParaRPr lang="en-US" i="1" dirty="0">
              <a:latin typeface="Arial Black" panose="020B0A04020102020204" pitchFamily="34" charset="0"/>
            </a:endParaRPr>
          </a:p>
        </p:txBody>
      </p:sp>
      <p:pic>
        <p:nvPicPr>
          <p:cNvPr id="10" name="Picture 9">
            <a:extLst>
              <a:ext uri="{FF2B5EF4-FFF2-40B4-BE49-F238E27FC236}">
                <a16:creationId xmlns:a16="http://schemas.microsoft.com/office/drawing/2014/main" id="{8B0C4675-DBF7-43AE-9B62-1850303FBD28}"/>
              </a:ext>
            </a:extLst>
          </p:cNvPr>
          <p:cNvPicPr>
            <a:picLocks noChangeAspect="1"/>
          </p:cNvPicPr>
          <p:nvPr/>
        </p:nvPicPr>
        <p:blipFill>
          <a:blip r:embed="rId3"/>
          <a:stretch>
            <a:fillRect/>
          </a:stretch>
        </p:blipFill>
        <p:spPr>
          <a:xfrm>
            <a:off x="3350419" y="4193239"/>
            <a:ext cx="2443163" cy="1050131"/>
          </a:xfrm>
          <a:prstGeom prst="rect">
            <a:avLst/>
          </a:prstGeom>
        </p:spPr>
      </p:pic>
    </p:spTree>
    <p:extLst>
      <p:ext uri="{BB962C8B-B14F-4D97-AF65-F5344CB8AC3E}">
        <p14:creationId xmlns:p14="http://schemas.microsoft.com/office/powerpoint/2010/main" val="767001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DD0D-1C8F-4D9F-B370-AA86D6B05611}"/>
              </a:ext>
            </a:extLst>
          </p:cNvPr>
          <p:cNvSpPr>
            <a:spLocks noGrp="1"/>
          </p:cNvSpPr>
          <p:nvPr>
            <p:ph type="ctrTitle"/>
          </p:nvPr>
        </p:nvSpPr>
        <p:spPr>
          <a:xfrm>
            <a:off x="685800" y="1981200"/>
            <a:ext cx="7772400" cy="800219"/>
          </a:xfrm>
        </p:spPr>
        <p:txBody>
          <a:bodyPr/>
          <a:lstStyle/>
          <a:p>
            <a:pPr algn="ctr"/>
            <a:r>
              <a:rPr lang="en-US" dirty="0"/>
              <a:t>CTE Program Services Updates</a:t>
            </a:r>
            <a:br>
              <a:rPr lang="en-US" dirty="0"/>
            </a:br>
            <a:r>
              <a:rPr lang="en-US" sz="2000" dirty="0"/>
              <a:t>Cindy Gutierrez, Director, CTE Program Services</a:t>
            </a:r>
          </a:p>
        </p:txBody>
      </p:sp>
      <p:sp>
        <p:nvSpPr>
          <p:cNvPr id="3" name="Subtitle 2">
            <a:extLst>
              <a:ext uri="{FF2B5EF4-FFF2-40B4-BE49-F238E27FC236}">
                <a16:creationId xmlns:a16="http://schemas.microsoft.com/office/drawing/2014/main" id="{D1E10C01-6E38-4C08-9A0D-E5AA203309D8}"/>
              </a:ext>
            </a:extLst>
          </p:cNvPr>
          <p:cNvSpPr>
            <a:spLocks noGrp="1"/>
          </p:cNvSpPr>
          <p:nvPr>
            <p:ph type="subTitle" idx="4"/>
          </p:nvPr>
        </p:nvSpPr>
        <p:spPr>
          <a:xfrm>
            <a:off x="1371600" y="3200400"/>
            <a:ext cx="6400800" cy="1723549"/>
          </a:xfrm>
        </p:spPr>
        <p:txBody>
          <a:bodyPr/>
          <a:lstStyle/>
          <a:p>
            <a:pPr marL="457200" indent="-457200">
              <a:buFont typeface="Arial" panose="020B0604020202020204" pitchFamily="34" charset="0"/>
              <a:buChar char="•"/>
            </a:pPr>
            <a:r>
              <a:rPr lang="en-US" dirty="0"/>
              <a:t>Monitoring updates</a:t>
            </a:r>
          </a:p>
          <a:p>
            <a:pPr marL="457200" indent="-457200">
              <a:buFont typeface="Arial" panose="020B0604020202020204" pitchFamily="34" charset="0"/>
              <a:buChar char="•"/>
            </a:pPr>
            <a:r>
              <a:rPr lang="en-US" dirty="0"/>
              <a:t>Monitoring Training for SY22-23</a:t>
            </a:r>
          </a:p>
          <a:p>
            <a:pPr marL="457200" indent="-457200">
              <a:buFont typeface="Arial" panose="020B0604020202020204" pitchFamily="34" charset="0"/>
              <a:buChar char="•"/>
            </a:pPr>
            <a:r>
              <a:rPr lang="en-US" dirty="0"/>
              <a:t>Industry Credentials</a:t>
            </a:r>
          </a:p>
          <a:p>
            <a:endParaRPr lang="en-US" dirty="0"/>
          </a:p>
        </p:txBody>
      </p:sp>
    </p:spTree>
    <p:extLst>
      <p:ext uri="{BB962C8B-B14F-4D97-AF65-F5344CB8AC3E}">
        <p14:creationId xmlns:p14="http://schemas.microsoft.com/office/powerpoint/2010/main" val="2560453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58952-45A2-4D99-9A60-1ED24BF2F905}"/>
              </a:ext>
            </a:extLst>
          </p:cNvPr>
          <p:cNvSpPr>
            <a:spLocks noGrp="1"/>
          </p:cNvSpPr>
          <p:nvPr>
            <p:ph type="title"/>
          </p:nvPr>
        </p:nvSpPr>
        <p:spPr/>
        <p:txBody>
          <a:bodyPr/>
          <a:lstStyle/>
          <a:p>
            <a:r>
              <a:rPr lang="en-US" dirty="0"/>
              <a:t>Monitoring Document Update</a:t>
            </a:r>
          </a:p>
        </p:txBody>
      </p:sp>
      <p:sp>
        <p:nvSpPr>
          <p:cNvPr id="3" name="Content Placeholder 2">
            <a:extLst>
              <a:ext uri="{FF2B5EF4-FFF2-40B4-BE49-F238E27FC236}">
                <a16:creationId xmlns:a16="http://schemas.microsoft.com/office/drawing/2014/main" id="{B06BFA2B-94B0-45A2-9BEE-CFA96074BB9D}"/>
              </a:ext>
            </a:extLst>
          </p:cNvPr>
          <p:cNvSpPr>
            <a:spLocks noGrp="1"/>
          </p:cNvSpPr>
          <p:nvPr>
            <p:ph sz="half" idx="2"/>
          </p:nvPr>
        </p:nvSpPr>
        <p:spPr>
          <a:xfrm>
            <a:off x="304795" y="1066800"/>
            <a:ext cx="8534403" cy="5509200"/>
          </a:xfrm>
        </p:spPr>
        <p:txBody>
          <a:bodyPr/>
          <a:lstStyle/>
          <a:p>
            <a:r>
              <a:rPr lang="en-US" dirty="0"/>
              <a:t>Overview of changes SY22-23</a:t>
            </a:r>
            <a:endParaRPr lang="en-US" sz="1400" dirty="0"/>
          </a:p>
          <a:p>
            <a:r>
              <a:rPr lang="en-US" sz="2400" dirty="0"/>
              <a:t>Minor Clarification of a few indicators on Monitoring Document and guide</a:t>
            </a:r>
          </a:p>
          <a:p>
            <a:endParaRPr lang="en-US" sz="1400" dirty="0"/>
          </a:p>
          <a:p>
            <a:r>
              <a:rPr lang="en-US" sz="2000" i="0" dirty="0">
                <a:effectLst/>
                <a:latin typeface="+mn-lt"/>
              </a:rPr>
              <a:t>2d. CTE teachers have access to resources and support to implement all elements of a high-quality program.  high quality – </a:t>
            </a:r>
            <a:r>
              <a:rPr lang="en-US" sz="2000" i="0" dirty="0">
                <a:solidFill>
                  <a:schemeClr val="accent2"/>
                </a:solidFill>
                <a:effectLst/>
                <a:latin typeface="+mn-lt"/>
              </a:rPr>
              <a:t>High-quality means meeting 90-100% of all quality indicators for a CTE program</a:t>
            </a:r>
          </a:p>
          <a:p>
            <a:r>
              <a:rPr lang="en-US" sz="2000" i="0" dirty="0">
                <a:effectLst/>
                <a:latin typeface="+mn-lt"/>
              </a:rPr>
              <a:t>5d. program form "tangible support" change to </a:t>
            </a:r>
            <a:r>
              <a:rPr lang="en-US" sz="2000" i="0" dirty="0">
                <a:solidFill>
                  <a:schemeClr val="accent2"/>
                </a:solidFill>
                <a:effectLst/>
                <a:latin typeface="+mn-lt"/>
              </a:rPr>
              <a:t>“Financial or Technical Support” </a:t>
            </a:r>
          </a:p>
          <a:p>
            <a:r>
              <a:rPr lang="en-US" sz="2000" dirty="0">
                <a:latin typeface="+mn-lt"/>
              </a:rPr>
              <a:t>8a. Type of work-based learning program courses is work-based learning provided in changed to </a:t>
            </a:r>
            <a:r>
              <a:rPr lang="en-US" sz="2000" dirty="0">
                <a:solidFill>
                  <a:schemeClr val="accent2"/>
                </a:solidFill>
                <a:latin typeface="+mn-lt"/>
              </a:rPr>
              <a:t>Course information or curriculum indicating where WBL occurs in the program provided</a:t>
            </a:r>
          </a:p>
          <a:p>
            <a:endParaRPr lang="en-US" sz="1200" dirty="0">
              <a:solidFill>
                <a:schemeClr val="accent2"/>
              </a:solidFill>
              <a:latin typeface="+mn-lt"/>
            </a:endParaRPr>
          </a:p>
          <a:p>
            <a:r>
              <a:rPr lang="en-US" sz="2400" dirty="0">
                <a:solidFill>
                  <a:schemeClr val="accent2"/>
                </a:solidFill>
              </a:rPr>
              <a:t>New!! </a:t>
            </a:r>
            <a:r>
              <a:rPr lang="en-US" sz="2400" dirty="0"/>
              <a:t>CTED Community College Monitoring </a:t>
            </a:r>
            <a:r>
              <a:rPr lang="en-US" sz="2400" dirty="0">
                <a:solidFill>
                  <a:schemeClr val="accent2"/>
                </a:solidFill>
              </a:rPr>
              <a:t>Guide</a:t>
            </a:r>
          </a:p>
          <a:p>
            <a:endParaRPr lang="en-US" sz="1200" dirty="0"/>
          </a:p>
          <a:p>
            <a:r>
              <a:rPr lang="en-US" sz="2400" dirty="0"/>
              <a:t>Updates will be on the CTE Website at</a:t>
            </a:r>
          </a:p>
          <a:p>
            <a:r>
              <a:rPr lang="en-US" dirty="0">
                <a:solidFill>
                  <a:srgbClr val="012069"/>
                </a:solidFill>
              </a:rPr>
              <a:t>https://www.azed.gov/cte/programs  </a:t>
            </a:r>
          </a:p>
        </p:txBody>
      </p:sp>
    </p:spTree>
    <p:extLst>
      <p:ext uri="{BB962C8B-B14F-4D97-AF65-F5344CB8AC3E}">
        <p14:creationId xmlns:p14="http://schemas.microsoft.com/office/powerpoint/2010/main" val="3401385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C7F27-0D8D-4AF6-8931-11584E013C5B}"/>
              </a:ext>
            </a:extLst>
          </p:cNvPr>
          <p:cNvSpPr>
            <a:spLocks noGrp="1"/>
          </p:cNvSpPr>
          <p:nvPr>
            <p:ph type="title"/>
          </p:nvPr>
        </p:nvSpPr>
        <p:spPr/>
        <p:txBody>
          <a:bodyPr/>
          <a:lstStyle/>
          <a:p>
            <a:r>
              <a:rPr lang="en-US" dirty="0"/>
              <a:t>Monitor Training – SY22 -23</a:t>
            </a:r>
          </a:p>
        </p:txBody>
      </p:sp>
      <p:sp>
        <p:nvSpPr>
          <p:cNvPr id="3" name="Content Placeholder 2">
            <a:extLst>
              <a:ext uri="{FF2B5EF4-FFF2-40B4-BE49-F238E27FC236}">
                <a16:creationId xmlns:a16="http://schemas.microsoft.com/office/drawing/2014/main" id="{0A016AEF-B44C-4E69-972F-CD90D1B9A8A8}"/>
              </a:ext>
            </a:extLst>
          </p:cNvPr>
          <p:cNvSpPr>
            <a:spLocks noGrp="1"/>
          </p:cNvSpPr>
          <p:nvPr>
            <p:ph sz="half" idx="2"/>
          </p:nvPr>
        </p:nvSpPr>
        <p:spPr>
          <a:xfrm>
            <a:off x="228600" y="1143000"/>
            <a:ext cx="8534399" cy="3200876"/>
          </a:xfrm>
        </p:spPr>
        <p:txBody>
          <a:bodyPr/>
          <a:lstStyle/>
          <a:p>
            <a:r>
              <a:rPr lang="en-US" dirty="0"/>
              <a:t>Required Districts:</a:t>
            </a:r>
          </a:p>
          <a:p>
            <a:endParaRPr lang="en-US" sz="1200" dirty="0"/>
          </a:p>
          <a:p>
            <a:pPr marL="342900" indent="-342900">
              <a:buFont typeface="Arial" panose="020B0604020202020204" pitchFamily="34" charset="0"/>
              <a:buChar char="•"/>
            </a:pPr>
            <a:r>
              <a:rPr lang="en-US" dirty="0"/>
              <a:t>Colorado City USD</a:t>
            </a:r>
          </a:p>
          <a:p>
            <a:pPr marL="342900" indent="-342900">
              <a:buFont typeface="Arial" panose="020B0604020202020204" pitchFamily="34" charset="0"/>
              <a:buChar char="•"/>
            </a:pPr>
            <a:r>
              <a:rPr lang="en-US" dirty="0"/>
              <a:t>Phoenix UHSD</a:t>
            </a:r>
          </a:p>
          <a:p>
            <a:pPr marL="342900" indent="-342900">
              <a:buFont typeface="Arial" panose="020B0604020202020204" pitchFamily="34" charset="0"/>
              <a:buChar char="•"/>
            </a:pPr>
            <a:r>
              <a:rPr lang="en-US" dirty="0"/>
              <a:t>MICTED and Satellite Districts</a:t>
            </a:r>
          </a:p>
          <a:p>
            <a:pPr marL="342900" indent="-342900">
              <a:buFont typeface="Arial" panose="020B0604020202020204" pitchFamily="34" charset="0"/>
              <a:buChar char="•"/>
            </a:pPr>
            <a:r>
              <a:rPr lang="en-US" dirty="0"/>
              <a:t>STEDY and Satellite Districts</a:t>
            </a:r>
          </a:p>
          <a:p>
            <a:pPr marL="342900" indent="-342900">
              <a:buFont typeface="Arial" panose="020B0604020202020204" pitchFamily="34" charset="0"/>
              <a:buChar char="•"/>
            </a:pPr>
            <a:r>
              <a:rPr lang="en-US" dirty="0"/>
              <a:t>VACTE and Satellite Districts</a:t>
            </a:r>
          </a:p>
          <a:p>
            <a:pPr marL="342900" indent="-342900">
              <a:buFont typeface="Arial" panose="020B0604020202020204" pitchFamily="34" charset="0"/>
              <a:buChar char="•"/>
            </a:pPr>
            <a:r>
              <a:rPr lang="en-US" dirty="0"/>
              <a:t>WAVE and Satellite Districts</a:t>
            </a:r>
          </a:p>
        </p:txBody>
      </p:sp>
      <p:sp>
        <p:nvSpPr>
          <p:cNvPr id="8" name="TextBox 7">
            <a:extLst>
              <a:ext uri="{FF2B5EF4-FFF2-40B4-BE49-F238E27FC236}">
                <a16:creationId xmlns:a16="http://schemas.microsoft.com/office/drawing/2014/main" id="{F432B99F-C3C8-43F7-8F57-72F5158D13E3}"/>
              </a:ext>
            </a:extLst>
          </p:cNvPr>
          <p:cNvSpPr txBox="1"/>
          <p:nvPr/>
        </p:nvSpPr>
        <p:spPr>
          <a:xfrm>
            <a:off x="340968" y="4495800"/>
            <a:ext cx="777239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12169"/>
                </a:solidFill>
                <a:effectLst/>
                <a:uLnTx/>
                <a:uFillTx/>
                <a:latin typeface="Arial" panose="020B0604020202020204"/>
                <a:ea typeface="+mn-ea"/>
                <a:cs typeface="+mn-cs"/>
              </a:rPr>
              <a:t>Next trainings for Cohort 22-23 only: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12169"/>
                </a:solidFill>
                <a:effectLst/>
                <a:uLnTx/>
                <a:uFillTx/>
                <a:latin typeface="Arial" panose="020B0604020202020204"/>
                <a:ea typeface="+mn-ea"/>
                <a:cs typeface="+mn-cs"/>
              </a:rPr>
              <a:t>April-May via MS Teams each CTED and satellites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12169"/>
                </a:solidFill>
                <a:effectLst/>
                <a:uLnTx/>
                <a:uFillTx/>
                <a:latin typeface="Arial" panose="020B0604020202020204"/>
                <a:ea typeface="+mn-ea"/>
                <a:cs typeface="+mn-cs"/>
              </a:rPr>
              <a:t>Step by step for JotForms district link</a:t>
            </a:r>
          </a:p>
        </p:txBody>
      </p:sp>
    </p:spTree>
    <p:extLst>
      <p:ext uri="{BB962C8B-B14F-4D97-AF65-F5344CB8AC3E}">
        <p14:creationId xmlns:p14="http://schemas.microsoft.com/office/powerpoint/2010/main" val="3634957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6C54-79E5-406E-9D7F-A7B2D1AD214D}"/>
              </a:ext>
            </a:extLst>
          </p:cNvPr>
          <p:cNvSpPr>
            <a:spLocks noGrp="1"/>
          </p:cNvSpPr>
          <p:nvPr>
            <p:ph type="title"/>
          </p:nvPr>
        </p:nvSpPr>
        <p:spPr>
          <a:xfrm>
            <a:off x="533400" y="325278"/>
            <a:ext cx="8001000" cy="492443"/>
          </a:xfrm>
        </p:spPr>
        <p:txBody>
          <a:bodyPr/>
          <a:lstStyle/>
          <a:p>
            <a:r>
              <a:rPr lang="en-US" dirty="0"/>
              <a:t>Industry Credentials and Application process</a:t>
            </a:r>
          </a:p>
        </p:txBody>
      </p:sp>
      <p:sp>
        <p:nvSpPr>
          <p:cNvPr id="3" name="Content Placeholder 2">
            <a:extLst>
              <a:ext uri="{FF2B5EF4-FFF2-40B4-BE49-F238E27FC236}">
                <a16:creationId xmlns:a16="http://schemas.microsoft.com/office/drawing/2014/main" id="{7EF79298-483B-4671-B48A-44A4C36440EA}"/>
              </a:ext>
            </a:extLst>
          </p:cNvPr>
          <p:cNvSpPr>
            <a:spLocks noGrp="1"/>
          </p:cNvSpPr>
          <p:nvPr>
            <p:ph sz="half" idx="2"/>
          </p:nvPr>
        </p:nvSpPr>
        <p:spPr>
          <a:xfrm>
            <a:off x="571500" y="1219200"/>
            <a:ext cx="8001000" cy="5293757"/>
          </a:xfrm>
        </p:spPr>
        <p:txBody>
          <a:bodyPr/>
          <a:lstStyle/>
          <a:p>
            <a:pPr algn="l"/>
            <a:r>
              <a:rPr lang="en-US" dirty="0"/>
              <a:t>NEW SBE approved for SY22-23</a:t>
            </a:r>
          </a:p>
          <a:p>
            <a:pPr algn="l"/>
            <a:endParaRPr lang="en-US" sz="1400" dirty="0"/>
          </a:p>
          <a:p>
            <a:pPr marL="457200" indent="-457200" algn="l">
              <a:buFont typeface="Arial" panose="020B0604020202020204" pitchFamily="34" charset="0"/>
              <a:buChar char="•"/>
            </a:pPr>
            <a:r>
              <a:rPr lang="en-US" sz="2400" dirty="0">
                <a:latin typeface="Calibri" panose="020F0502020204030204" pitchFamily="34" charset="0"/>
                <a:cs typeface="Calibri" panose="020F0502020204030204" pitchFamily="34" charset="0"/>
              </a:rPr>
              <a:t>DANB Coronal Polish Certification </a:t>
            </a:r>
          </a:p>
          <a:p>
            <a:pPr marL="457200" indent="-457200" algn="l">
              <a:buFont typeface="Arial" panose="020B0604020202020204" pitchFamily="34" charset="0"/>
              <a:buChar char="•"/>
            </a:pPr>
            <a:r>
              <a:rPr lang="en-US" sz="2400" b="0" i="0" u="none" strike="noStrike" dirty="0">
                <a:solidFill>
                  <a:schemeClr val="accent1"/>
                </a:solidFill>
                <a:effectLst/>
                <a:latin typeface="Calibri" panose="020F0502020204030204" pitchFamily="34" charset="0"/>
              </a:rPr>
              <a:t>Google Data Analytics Certificate</a:t>
            </a:r>
            <a:r>
              <a:rPr lang="en-US" sz="2400" dirty="0">
                <a:solidFill>
                  <a:schemeClr val="accent1"/>
                </a:solidFill>
              </a:rPr>
              <a:t> </a:t>
            </a:r>
          </a:p>
          <a:p>
            <a:pPr marL="457200" indent="-457200" algn="l">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Google IT Support Certificate</a:t>
            </a:r>
            <a:r>
              <a:rPr lang="en-US" sz="2400" dirty="0"/>
              <a:t> </a:t>
            </a:r>
          </a:p>
          <a:p>
            <a:pPr marL="457200" indent="-457200" algn="l">
              <a:buFont typeface="Arial" panose="020B0604020202020204" pitchFamily="34" charset="0"/>
              <a:buChar char="•"/>
            </a:pPr>
            <a:r>
              <a:rPr lang="en-US" sz="2400" b="0" i="0" u="none" strike="noStrike" dirty="0">
                <a:solidFill>
                  <a:schemeClr val="accent1"/>
                </a:solidFill>
                <a:effectLst/>
                <a:latin typeface="Calibri" panose="020F0502020204030204" pitchFamily="34" charset="0"/>
              </a:rPr>
              <a:t>Google Project Management Certificate</a:t>
            </a:r>
            <a:r>
              <a:rPr lang="en-US" sz="2400" dirty="0">
                <a:solidFill>
                  <a:schemeClr val="accent1"/>
                </a:solidFill>
              </a:rPr>
              <a:t> </a:t>
            </a:r>
          </a:p>
          <a:p>
            <a:pPr marL="457200" indent="-457200" algn="l">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Google User Experience (UX) Design </a:t>
            </a:r>
          </a:p>
          <a:p>
            <a:pPr marL="457200" indent="-457200" algn="l">
              <a:buFont typeface="Arial" panose="020B0604020202020204" pitchFamily="34" charset="0"/>
              <a:buChar char="•"/>
            </a:pPr>
            <a:r>
              <a:rPr lang="en-US" sz="2400" b="0" i="0" u="none" strike="noStrike" dirty="0">
                <a:solidFill>
                  <a:schemeClr val="accent1"/>
                </a:solidFill>
                <a:effectLst/>
                <a:latin typeface="Calibri" panose="020F0502020204030204" pitchFamily="34" charset="0"/>
              </a:rPr>
              <a:t>Smart Automation Certification Alliance (SACA) Certified Industry Associate</a:t>
            </a:r>
          </a:p>
          <a:p>
            <a:pPr marL="457200" indent="-457200" algn="l">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CAMT-Certificate for Apartment Maintenance Technicians</a:t>
            </a:r>
            <a:r>
              <a:rPr lang="en-US" sz="2400" dirty="0"/>
              <a:t> </a:t>
            </a:r>
          </a:p>
          <a:p>
            <a:pPr marL="457200" indent="-457200" algn="l">
              <a:buFont typeface="Arial" panose="020B0604020202020204" pitchFamily="34" charset="0"/>
              <a:buChar char="•"/>
            </a:pPr>
            <a:r>
              <a:rPr lang="en-US" sz="2400" b="0" i="0" u="none" strike="noStrike" dirty="0">
                <a:solidFill>
                  <a:schemeClr val="accent1"/>
                </a:solidFill>
                <a:effectLst/>
                <a:latin typeface="Calibri" panose="020F0502020204030204" pitchFamily="34" charset="0"/>
              </a:rPr>
              <a:t>Mining and Health Administration (MSHA) Part 48</a:t>
            </a:r>
            <a:r>
              <a:rPr lang="en-US" sz="2400" dirty="0">
                <a:solidFill>
                  <a:schemeClr val="accent1"/>
                </a:solidFill>
              </a:rPr>
              <a:t> </a:t>
            </a:r>
            <a:endParaRPr lang="en-US" sz="2400" dirty="0">
              <a:solidFill>
                <a:schemeClr val="accent1"/>
              </a:solidFill>
              <a:latin typeface="Calibri" panose="020F0502020204030204" pitchFamily="34" charset="0"/>
            </a:endParaRPr>
          </a:p>
          <a:p>
            <a:pPr marL="457200" indent="-457200" algn="l">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Trane Tech One</a:t>
            </a:r>
            <a:r>
              <a:rPr lang="en-US" sz="2400" dirty="0"/>
              <a:t> </a:t>
            </a:r>
          </a:p>
          <a:p>
            <a:pPr algn="l"/>
            <a:endParaRPr lang="en-US" sz="1400" dirty="0"/>
          </a:p>
          <a:p>
            <a:r>
              <a:rPr lang="en-US" sz="2400" dirty="0"/>
              <a:t>List available on CTE webpage https://www.azed.gov/cte/cte-industry-credentials </a:t>
            </a:r>
          </a:p>
        </p:txBody>
      </p:sp>
    </p:spTree>
    <p:extLst>
      <p:ext uri="{BB962C8B-B14F-4D97-AF65-F5344CB8AC3E}">
        <p14:creationId xmlns:p14="http://schemas.microsoft.com/office/powerpoint/2010/main" val="3841566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32DC5-1973-4793-B557-32BD1B0FD2FD}"/>
              </a:ext>
            </a:extLst>
          </p:cNvPr>
          <p:cNvSpPr>
            <a:spLocks noGrp="1"/>
          </p:cNvSpPr>
          <p:nvPr>
            <p:ph type="title"/>
          </p:nvPr>
        </p:nvSpPr>
        <p:spPr/>
        <p:txBody>
          <a:bodyPr/>
          <a:lstStyle/>
          <a:p>
            <a:r>
              <a:rPr lang="en-US" dirty="0"/>
              <a:t>Incentive fund programs SY 2022-2023</a:t>
            </a:r>
          </a:p>
        </p:txBody>
      </p:sp>
      <p:sp>
        <p:nvSpPr>
          <p:cNvPr id="3" name="Content Placeholder 2">
            <a:extLst>
              <a:ext uri="{FF2B5EF4-FFF2-40B4-BE49-F238E27FC236}">
                <a16:creationId xmlns:a16="http://schemas.microsoft.com/office/drawing/2014/main" id="{081E0317-BC1A-4776-94E2-5F66A07A5481}"/>
              </a:ext>
            </a:extLst>
          </p:cNvPr>
          <p:cNvSpPr>
            <a:spLocks noGrp="1"/>
          </p:cNvSpPr>
          <p:nvPr>
            <p:ph sz="half" idx="2"/>
          </p:nvPr>
        </p:nvSpPr>
        <p:spPr>
          <a:xfrm>
            <a:off x="457200" y="1143000"/>
            <a:ext cx="8153400" cy="5355312"/>
          </a:xfrm>
        </p:spPr>
        <p:txBody>
          <a:bodyPr/>
          <a:lstStyle/>
          <a:p>
            <a:r>
              <a:rPr lang="en-US" dirty="0">
                <a:latin typeface="Franklin Gothic Medium" panose="020B0603020102020204" pitchFamily="34" charset="0"/>
              </a:rPr>
              <a:t>The only added</a:t>
            </a:r>
            <a:r>
              <a:rPr lang="en-US" b="1" dirty="0">
                <a:latin typeface="Franklin Gothic Medium" panose="020B0603020102020204" pitchFamily="34" charset="0"/>
              </a:rPr>
              <a:t> </a:t>
            </a:r>
            <a:r>
              <a:rPr lang="en-US" b="1" dirty="0">
                <a:solidFill>
                  <a:schemeClr val="accent1"/>
                </a:solidFill>
                <a:latin typeface="Franklin Gothic Medium" panose="020B0603020102020204" pitchFamily="34" charset="0"/>
              </a:rPr>
              <a:t>program</a:t>
            </a:r>
            <a:r>
              <a:rPr lang="en-US" b="1" dirty="0">
                <a:latin typeface="Franklin Gothic Medium" panose="020B0603020102020204" pitchFamily="34" charset="0"/>
              </a:rPr>
              <a:t> </a:t>
            </a:r>
            <a:r>
              <a:rPr lang="en-US" dirty="0">
                <a:latin typeface="Franklin Gothic Medium" panose="020B0603020102020204" pitchFamily="34" charset="0"/>
              </a:rPr>
              <a:t>is </a:t>
            </a:r>
            <a:endParaRPr lang="en-US" dirty="0">
              <a:effectLst/>
              <a:highlight>
                <a:srgbClr val="FFFF00"/>
              </a:highlight>
              <a:latin typeface="Franklin Gothic Medium" panose="020B0603020102020204" pitchFamily="34" charset="0"/>
              <a:ea typeface="Calibri" panose="020F0502020204030204" pitchFamily="34" charset="0"/>
            </a:endParaRPr>
          </a:p>
          <a:p>
            <a:r>
              <a:rPr lang="en-US" dirty="0">
                <a:solidFill>
                  <a:schemeClr val="accent2"/>
                </a:solidFill>
                <a:effectLst/>
                <a:latin typeface="Franklin Gothic Medium" panose="020B0603020102020204" pitchFamily="34" charset="0"/>
                <a:ea typeface="Calibri" panose="020F0502020204030204" pitchFamily="34" charset="0"/>
              </a:rPr>
              <a:t>15.0612.00 Energy and Industrial Technology – LOP</a:t>
            </a:r>
          </a:p>
          <a:p>
            <a:r>
              <a:rPr lang="en-US" dirty="0">
                <a:latin typeface="Franklin Gothic Medium" panose="020B0603020102020204" pitchFamily="34" charset="0"/>
              </a:rPr>
              <a:t>All other programs remain the same.</a:t>
            </a:r>
          </a:p>
          <a:p>
            <a:endParaRPr lang="en-US" sz="1200" dirty="0">
              <a:effectLst/>
              <a:latin typeface="Franklin Gothic Medium" panose="020B0603020102020204" pitchFamily="34" charset="0"/>
              <a:ea typeface="Calibri" panose="020F0502020204030204" pitchFamily="34" charset="0"/>
            </a:endParaRPr>
          </a:p>
          <a:p>
            <a:r>
              <a:rPr lang="en-US" dirty="0">
                <a:solidFill>
                  <a:schemeClr val="accent2"/>
                </a:solidFill>
                <a:latin typeface="Franklin Gothic Medium" panose="020B0603020102020204" pitchFamily="34" charset="0"/>
              </a:rPr>
              <a:t>Added districts who are approved for LOPs</a:t>
            </a:r>
          </a:p>
          <a:p>
            <a:r>
              <a:rPr lang="en-US" sz="2000" dirty="0">
                <a:latin typeface="+mn-lt"/>
              </a:rPr>
              <a:t>Community Health Care Worker - </a:t>
            </a:r>
            <a:r>
              <a:rPr lang="en-US" sz="2000" b="1" dirty="0">
                <a:solidFill>
                  <a:schemeClr val="accent1"/>
                </a:solidFill>
                <a:latin typeface="+mn-lt"/>
              </a:rPr>
              <a:t>Pima JTED</a:t>
            </a:r>
          </a:p>
          <a:p>
            <a:r>
              <a:rPr lang="en-US" sz="2000" dirty="0">
                <a:effectLst/>
                <a:latin typeface="+mn-lt"/>
                <a:ea typeface="Calibri" panose="020F0502020204030204" pitchFamily="34" charset="0"/>
                <a:cs typeface="Times New Roman" panose="02020603050405020304" pitchFamily="18" charset="0"/>
              </a:rPr>
              <a:t>Physical Therapy Assistant </a:t>
            </a:r>
            <a:r>
              <a:rPr lang="en-US" sz="2000" b="1" dirty="0">
                <a:solidFill>
                  <a:schemeClr val="accent1"/>
                </a:solidFill>
                <a:effectLst/>
                <a:latin typeface="+mn-lt"/>
                <a:ea typeface="Calibri" panose="020F0502020204030204" pitchFamily="34" charset="0"/>
                <a:cs typeface="Times New Roman" panose="02020603050405020304" pitchFamily="18" charset="0"/>
              </a:rPr>
              <a:t>- CAVIT </a:t>
            </a:r>
          </a:p>
          <a:p>
            <a:r>
              <a:rPr lang="en-US" sz="2000" dirty="0">
                <a:effectLst/>
                <a:latin typeface="+mn-lt"/>
                <a:ea typeface="Calibri" panose="020F0502020204030204" pitchFamily="34" charset="0"/>
              </a:rPr>
              <a:t>Masonry - </a:t>
            </a:r>
            <a:r>
              <a:rPr lang="en-US" sz="2000" b="1" dirty="0">
                <a:solidFill>
                  <a:schemeClr val="accent1"/>
                </a:solidFill>
                <a:effectLst/>
                <a:latin typeface="+mn-lt"/>
                <a:ea typeface="Calibri" panose="020F0502020204030204" pitchFamily="34" charset="0"/>
                <a:cs typeface="Times New Roman" panose="02020603050405020304" pitchFamily="18" charset="0"/>
              </a:rPr>
              <a:t>American Leadership Academy</a:t>
            </a:r>
          </a:p>
          <a:p>
            <a:r>
              <a:rPr lang="en-US" sz="2000" dirty="0">
                <a:effectLst/>
                <a:latin typeface="+mn-lt"/>
                <a:ea typeface="Calibri" panose="020F0502020204030204" pitchFamily="34" charset="0"/>
              </a:rPr>
              <a:t>sUAS Drones </a:t>
            </a:r>
            <a:r>
              <a:rPr lang="en-US" sz="2000" dirty="0">
                <a:latin typeface="+mn-lt"/>
                <a:ea typeface="Calibri" panose="020F0502020204030204" pitchFamily="34" charset="0"/>
                <a:cs typeface="Times New Roman" panose="02020603050405020304" pitchFamily="18" charset="0"/>
              </a:rPr>
              <a:t>- </a:t>
            </a:r>
            <a:r>
              <a:rPr lang="en-US" sz="2000" b="1" dirty="0">
                <a:solidFill>
                  <a:schemeClr val="accent1"/>
                </a:solidFill>
                <a:latin typeface="+mn-lt"/>
                <a:ea typeface="Calibri" panose="020F0502020204030204" pitchFamily="34" charset="0"/>
                <a:cs typeface="Times New Roman" panose="02020603050405020304" pitchFamily="18" charset="0"/>
              </a:rPr>
              <a:t>CAVIT, West-MEC </a:t>
            </a:r>
          </a:p>
          <a:p>
            <a:r>
              <a:rPr lang="en-US" sz="2000" dirty="0">
                <a:effectLst/>
                <a:latin typeface="+mn-lt"/>
                <a:ea typeface="Calibri" panose="020F0502020204030204" pitchFamily="34" charset="0"/>
              </a:rPr>
              <a:t>Marine, Power and Extreme Sport - </a:t>
            </a:r>
            <a:r>
              <a:rPr lang="en-US" sz="2000" b="1" dirty="0">
                <a:solidFill>
                  <a:schemeClr val="accent1"/>
                </a:solidFill>
                <a:effectLst/>
                <a:latin typeface="+mn-lt"/>
                <a:ea typeface="Calibri" panose="020F0502020204030204" pitchFamily="34" charset="0"/>
              </a:rPr>
              <a:t>West-MEC </a:t>
            </a:r>
          </a:p>
          <a:p>
            <a:endParaRPr lang="en-US" sz="1200" dirty="0">
              <a:latin typeface="+mn-lt"/>
            </a:endParaRPr>
          </a:p>
          <a:p>
            <a:r>
              <a:rPr lang="en-US" dirty="0">
                <a:latin typeface="Franklin Gothic Medium" panose="020B0603020102020204" pitchFamily="34" charset="0"/>
              </a:rPr>
              <a:t>The graphic of Incentive programs is available in your packet and on the CTE Webpage at</a:t>
            </a:r>
          </a:p>
          <a:p>
            <a:r>
              <a:rPr lang="en-US" dirty="0">
                <a:latin typeface="Franklin Gothic Medium" panose="020B0603020102020204" pitchFamily="34" charset="0"/>
              </a:rPr>
              <a:t>https://www.azed.gov/cte/cte-industry-credentials</a:t>
            </a: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89536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A57A8-26A6-4889-BA0B-D77093FA11D6}"/>
              </a:ext>
            </a:extLst>
          </p:cNvPr>
          <p:cNvSpPr>
            <a:spLocks noGrp="1"/>
          </p:cNvSpPr>
          <p:nvPr>
            <p:ph type="title"/>
          </p:nvPr>
        </p:nvSpPr>
        <p:spPr>
          <a:xfrm>
            <a:off x="1030630" y="110014"/>
            <a:ext cx="7082739" cy="984885"/>
          </a:xfrm>
        </p:spPr>
        <p:txBody>
          <a:bodyPr/>
          <a:lstStyle/>
          <a:p>
            <a:pPr algn="ctr"/>
            <a:r>
              <a:rPr lang="en-US" dirty="0"/>
              <a:t>Industry Credentials </a:t>
            </a:r>
            <a:br>
              <a:rPr lang="en-US" dirty="0"/>
            </a:br>
            <a:r>
              <a:rPr lang="en-US" dirty="0"/>
              <a:t>NEW Application process</a:t>
            </a:r>
          </a:p>
        </p:txBody>
      </p:sp>
      <p:sp>
        <p:nvSpPr>
          <p:cNvPr id="3" name="Content Placeholder 2">
            <a:extLst>
              <a:ext uri="{FF2B5EF4-FFF2-40B4-BE49-F238E27FC236}">
                <a16:creationId xmlns:a16="http://schemas.microsoft.com/office/drawing/2014/main" id="{CF9DE559-6AB7-4CE8-B19E-2E6BA2ACBB26}"/>
              </a:ext>
            </a:extLst>
          </p:cNvPr>
          <p:cNvSpPr>
            <a:spLocks noGrp="1"/>
          </p:cNvSpPr>
          <p:nvPr>
            <p:ph sz="half" idx="2"/>
          </p:nvPr>
        </p:nvSpPr>
        <p:spPr>
          <a:xfrm>
            <a:off x="342900" y="1295400"/>
            <a:ext cx="8458200" cy="4955203"/>
          </a:xfrm>
        </p:spPr>
        <p:txBody>
          <a:bodyPr/>
          <a:lstStyle/>
          <a:p>
            <a:pPr algn="l"/>
            <a:r>
              <a:rPr lang="en-US" sz="2400" dirty="0">
                <a:latin typeface="+mn-lt"/>
              </a:rPr>
              <a:t>opens:  </a:t>
            </a:r>
            <a:r>
              <a:rPr lang="en-US" sz="2400" dirty="0">
                <a:solidFill>
                  <a:schemeClr val="accent2"/>
                </a:solidFill>
                <a:latin typeface="+mn-lt"/>
              </a:rPr>
              <a:t>March 1, 2021</a:t>
            </a:r>
          </a:p>
          <a:p>
            <a:pPr algn="l"/>
            <a:r>
              <a:rPr lang="en-US" sz="2400" dirty="0">
                <a:latin typeface="+mn-lt"/>
              </a:rPr>
              <a:t>closes: </a:t>
            </a:r>
            <a:r>
              <a:rPr lang="en-US" sz="2400" b="1" dirty="0">
                <a:latin typeface="+mn-lt"/>
              </a:rPr>
              <a:t>new</a:t>
            </a:r>
            <a:r>
              <a:rPr lang="en-US" sz="2400" dirty="0">
                <a:latin typeface="+mn-lt"/>
              </a:rPr>
              <a:t> date </a:t>
            </a:r>
            <a:r>
              <a:rPr lang="en-US" sz="2400" b="1" dirty="0">
                <a:solidFill>
                  <a:schemeClr val="accent2"/>
                </a:solidFill>
                <a:latin typeface="+mn-lt"/>
              </a:rPr>
              <a:t>MAY 31, 2021, 5 pm</a:t>
            </a:r>
          </a:p>
          <a:p>
            <a:pPr algn="l"/>
            <a:endParaRPr lang="en-US" sz="1000" b="1" dirty="0">
              <a:solidFill>
                <a:schemeClr val="accent2"/>
              </a:solidFill>
              <a:latin typeface="+mn-lt"/>
            </a:endParaRPr>
          </a:p>
          <a:p>
            <a:pPr algn="l"/>
            <a:r>
              <a:rPr lang="en-US" sz="2400" dirty="0">
                <a:solidFill>
                  <a:srgbClr val="000000"/>
                </a:solidFill>
                <a:effectLst/>
                <a:latin typeface="+mn-lt"/>
                <a:ea typeface="Times New Roman" panose="02020603050405020304" pitchFamily="18" charset="0"/>
              </a:rPr>
              <a:t>Application changes:</a:t>
            </a:r>
          </a:p>
          <a:p>
            <a:pPr marL="457200" indent="-457200" algn="l">
              <a:buFont typeface="Arial" panose="020B0604020202020204" pitchFamily="34" charset="0"/>
              <a:buChar char="•"/>
            </a:pPr>
            <a:r>
              <a:rPr lang="en-US" sz="2400" dirty="0">
                <a:solidFill>
                  <a:srgbClr val="000000"/>
                </a:solidFill>
                <a:latin typeface="+mn-lt"/>
                <a:ea typeface="Times New Roman" panose="02020603050405020304" pitchFamily="18" charset="0"/>
              </a:rPr>
              <a:t>Only accepted from an LEA with industry input,</a:t>
            </a:r>
          </a:p>
          <a:p>
            <a:pPr algn="l"/>
            <a:r>
              <a:rPr lang="en-US" sz="2400" dirty="0">
                <a:solidFill>
                  <a:srgbClr val="000000"/>
                </a:solidFill>
                <a:latin typeface="+mn-lt"/>
                <a:ea typeface="Times New Roman" panose="02020603050405020304" pitchFamily="18" charset="0"/>
              </a:rPr>
              <a:t>      no third-party credentialling agency applications accepted</a:t>
            </a:r>
            <a:endParaRPr lang="en-US" sz="2400" dirty="0">
              <a:solidFill>
                <a:srgbClr val="000000"/>
              </a:solidFill>
              <a:effectLst/>
              <a:latin typeface="+mn-lt"/>
              <a:ea typeface="Times New Roman" panose="02020603050405020304" pitchFamily="18" charset="0"/>
            </a:endParaRPr>
          </a:p>
          <a:p>
            <a:pPr algn="l"/>
            <a:endParaRPr lang="en-US" sz="1000" dirty="0">
              <a:solidFill>
                <a:srgbClr val="000000"/>
              </a:solidFill>
              <a:effectLst/>
              <a:latin typeface="+mn-lt"/>
              <a:ea typeface="Times New Roman" panose="02020603050405020304" pitchFamily="18" charset="0"/>
            </a:endParaRPr>
          </a:p>
          <a:p>
            <a:pPr marL="457200" indent="-457200" algn="l">
              <a:buFont typeface="Arial" panose="020B0604020202020204" pitchFamily="34" charset="0"/>
              <a:buChar char="•"/>
            </a:pPr>
            <a:r>
              <a:rPr lang="en-US" sz="2400" dirty="0">
                <a:solidFill>
                  <a:srgbClr val="000000"/>
                </a:solidFill>
                <a:latin typeface="+mn-lt"/>
                <a:ea typeface="Times New Roman" panose="02020603050405020304" pitchFamily="18" charset="0"/>
              </a:rPr>
              <a:t>Added “</a:t>
            </a:r>
            <a:r>
              <a:rPr lang="en-US" sz="2400" dirty="0">
                <a:solidFill>
                  <a:srgbClr val="000000"/>
                </a:solidFill>
                <a:effectLst/>
                <a:latin typeface="+mn-lt"/>
                <a:ea typeface="Times New Roman" panose="02020603050405020304" pitchFamily="18" charset="0"/>
              </a:rPr>
              <a:t>Please Include at least three (3) current job openings in Arizona where this credential is listed as a preference or requirement for hiring”</a:t>
            </a:r>
          </a:p>
          <a:p>
            <a:pPr algn="l"/>
            <a:endParaRPr lang="en-US" sz="1000" dirty="0">
              <a:solidFill>
                <a:srgbClr val="000000"/>
              </a:solidFill>
              <a:effectLst/>
              <a:latin typeface="+mn-lt"/>
              <a:ea typeface="Times New Roman" panose="02020603050405020304" pitchFamily="18" charset="0"/>
            </a:endParaRPr>
          </a:p>
          <a:p>
            <a:pPr algn="l"/>
            <a:r>
              <a:rPr lang="en-US" dirty="0">
                <a:solidFill>
                  <a:schemeClr val="accent2"/>
                </a:solidFill>
                <a:latin typeface="+mn-lt"/>
              </a:rPr>
              <a:t>New</a:t>
            </a:r>
            <a:endParaRPr lang="en-US" sz="1400" dirty="0">
              <a:solidFill>
                <a:schemeClr val="accent2"/>
              </a:solidFill>
              <a:latin typeface="+mn-lt"/>
            </a:endParaRPr>
          </a:p>
          <a:p>
            <a:pPr algn="l"/>
            <a:r>
              <a:rPr lang="en-US" sz="2400" dirty="0">
                <a:solidFill>
                  <a:schemeClr val="accent1"/>
                </a:solidFill>
                <a:latin typeface="+mn-lt"/>
              </a:rPr>
              <a:t>All submissions will be through the </a:t>
            </a:r>
            <a:r>
              <a:rPr lang="en-US" sz="2400" dirty="0">
                <a:solidFill>
                  <a:schemeClr val="accent2"/>
                </a:solidFill>
                <a:latin typeface="+mn-lt"/>
              </a:rPr>
              <a:t>JotForms</a:t>
            </a:r>
            <a:r>
              <a:rPr lang="en-US" sz="2400" dirty="0">
                <a:solidFill>
                  <a:schemeClr val="accent1"/>
                </a:solidFill>
                <a:latin typeface="+mn-lt"/>
              </a:rPr>
              <a:t> link, which will be on the CTE Website, https://www.azed.gov/cte/cte-industry-credentials</a:t>
            </a:r>
          </a:p>
        </p:txBody>
      </p:sp>
    </p:spTree>
    <p:extLst>
      <p:ext uri="{BB962C8B-B14F-4D97-AF65-F5344CB8AC3E}">
        <p14:creationId xmlns:p14="http://schemas.microsoft.com/office/powerpoint/2010/main" val="3325901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1154311"/>
            <a:ext cx="7082739" cy="1354217"/>
          </a:xfrm>
        </p:spPr>
        <p:txBody>
          <a:bodyPr/>
          <a:lstStyle/>
          <a:p>
            <a:pPr algn="ctr"/>
            <a:r>
              <a:rPr lang="en-US" sz="4400" b="1" dirty="0">
                <a:ln>
                  <a:solidFill>
                    <a:srgbClr val="C00000"/>
                  </a:solidFill>
                </a:ln>
                <a:latin typeface="Arial" panose="020B0604020202020204" pitchFamily="34" charset="0"/>
                <a:cs typeface="Arial" panose="020B0604020202020204" pitchFamily="34" charset="0"/>
              </a:rPr>
              <a:t>Happy CTE Month!</a:t>
            </a:r>
            <a:br>
              <a:rPr lang="en-US" sz="4400" dirty="0"/>
            </a:br>
            <a:endParaRPr lang="en-US" sz="4400" dirty="0">
              <a:ln>
                <a:solidFill>
                  <a:srgbClr val="C00000"/>
                </a:solidFill>
              </a:ln>
            </a:endParaRP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457196" y="2286000"/>
            <a:ext cx="8229601" cy="3630546"/>
          </a:xfrm>
        </p:spPr>
        <p:txBody>
          <a:bodyPr wrap="square" lIns="0" tIns="0" rIns="0" bIns="0" anchor="t">
            <a:spAutoFit/>
          </a:bodyPr>
          <a:lstStyle/>
          <a:p>
            <a:pPr marL="457200" indent="-457200">
              <a:buFont typeface="Arial" panose="020B0604020202020204" pitchFamily="34" charset="0"/>
              <a:buChar char="•"/>
            </a:pPr>
            <a:r>
              <a:rPr lang="en-US" b="1" dirty="0">
                <a:latin typeface="+mn-lt"/>
              </a:rPr>
              <a:t>Please let your teachers know we at ADE appreciate all they have done in these challenging years to keep their programs rolling.  Their students need them now more than ever!</a:t>
            </a:r>
          </a:p>
          <a:p>
            <a:pPr marL="457200" indent="-457200">
              <a:buFont typeface="Arial" panose="020B0604020202020204" pitchFamily="34" charset="0"/>
              <a:buChar char="•"/>
            </a:pPr>
            <a:r>
              <a:rPr lang="en-US" b="1" dirty="0"/>
              <a:t>Thank you, CTE Administrators, for the efforts you make daily to keep your programs on the forefront!</a:t>
            </a:r>
            <a:endParaRPr lang="en-US" dirty="0">
              <a:latin typeface="+mn-lt"/>
            </a:endParaRP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2622740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2744EA-9787-4B1D-8981-C1F4D35DDADF}"/>
              </a:ext>
            </a:extLst>
          </p:cNvPr>
          <p:cNvPicPr>
            <a:picLocks noChangeAspect="1"/>
          </p:cNvPicPr>
          <p:nvPr/>
        </p:nvPicPr>
        <p:blipFill>
          <a:blip r:embed="rId3"/>
          <a:stretch>
            <a:fillRect/>
          </a:stretch>
        </p:blipFill>
        <p:spPr>
          <a:xfrm>
            <a:off x="1371601" y="100013"/>
            <a:ext cx="6400800" cy="6529388"/>
          </a:xfrm>
          <a:prstGeom prst="rect">
            <a:avLst/>
          </a:prstGeom>
        </p:spPr>
      </p:pic>
      <p:grpSp>
        <p:nvGrpSpPr>
          <p:cNvPr id="11" name="Group 10">
            <a:extLst>
              <a:ext uri="{FF2B5EF4-FFF2-40B4-BE49-F238E27FC236}">
                <a16:creationId xmlns:a16="http://schemas.microsoft.com/office/drawing/2014/main" id="{9007FFCB-D7C7-497C-9752-3ED76CD1AC86}"/>
              </a:ext>
            </a:extLst>
          </p:cNvPr>
          <p:cNvGrpSpPr/>
          <p:nvPr/>
        </p:nvGrpSpPr>
        <p:grpSpPr>
          <a:xfrm>
            <a:off x="756890" y="5540156"/>
            <a:ext cx="752400" cy="185040"/>
            <a:chOff x="756890" y="5540156"/>
            <a:chExt cx="752400" cy="185040"/>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BB0B0216-2EC1-4757-9DAB-695264A24E5F}"/>
                    </a:ext>
                  </a:extLst>
                </p14:cNvPr>
                <p14:cNvContentPartPr/>
                <p14:nvPr/>
              </p14:nvContentPartPr>
              <p14:xfrm>
                <a:off x="756890" y="5540156"/>
                <a:ext cx="752400" cy="94320"/>
              </p14:xfrm>
            </p:contentPart>
          </mc:Choice>
          <mc:Fallback xmlns="">
            <p:pic>
              <p:nvPicPr>
                <p:cNvPr id="9" name="Ink 8">
                  <a:extLst>
                    <a:ext uri="{FF2B5EF4-FFF2-40B4-BE49-F238E27FC236}">
                      <a16:creationId xmlns:a16="http://schemas.microsoft.com/office/drawing/2014/main" id="{BB0B0216-2EC1-4757-9DAB-695264A24E5F}"/>
                    </a:ext>
                  </a:extLst>
                </p:cNvPr>
                <p:cNvPicPr/>
                <p:nvPr/>
              </p:nvPicPr>
              <p:blipFill>
                <a:blip r:embed="rId5"/>
                <a:stretch>
                  <a:fillRect/>
                </a:stretch>
              </p:blipFill>
              <p:spPr>
                <a:xfrm>
                  <a:off x="748250" y="5531156"/>
                  <a:ext cx="77004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DB15D5BB-8577-4B1D-BC85-E37634253184}"/>
                    </a:ext>
                  </a:extLst>
                </p14:cNvPr>
                <p14:cNvContentPartPr/>
                <p14:nvPr/>
              </p14:nvContentPartPr>
              <p14:xfrm>
                <a:off x="1379690" y="5633396"/>
                <a:ext cx="124200" cy="91800"/>
              </p14:xfrm>
            </p:contentPart>
          </mc:Choice>
          <mc:Fallback xmlns="">
            <p:pic>
              <p:nvPicPr>
                <p:cNvPr id="10" name="Ink 9">
                  <a:extLst>
                    <a:ext uri="{FF2B5EF4-FFF2-40B4-BE49-F238E27FC236}">
                      <a16:creationId xmlns:a16="http://schemas.microsoft.com/office/drawing/2014/main" id="{DB15D5BB-8577-4B1D-BC85-E37634253184}"/>
                    </a:ext>
                  </a:extLst>
                </p:cNvPr>
                <p:cNvPicPr/>
                <p:nvPr/>
              </p:nvPicPr>
              <p:blipFill>
                <a:blip r:embed="rId7"/>
                <a:stretch>
                  <a:fillRect/>
                </a:stretch>
              </p:blipFill>
              <p:spPr>
                <a:xfrm>
                  <a:off x="1371050" y="5624756"/>
                  <a:ext cx="141840" cy="109440"/>
                </a:xfrm>
                <a:prstGeom prst="rect">
                  <a:avLst/>
                </a:prstGeom>
              </p:spPr>
            </p:pic>
          </mc:Fallback>
        </mc:AlternateContent>
      </p:grpSp>
      <p:grpSp>
        <p:nvGrpSpPr>
          <p:cNvPr id="15" name="Group 14">
            <a:extLst>
              <a:ext uri="{FF2B5EF4-FFF2-40B4-BE49-F238E27FC236}">
                <a16:creationId xmlns:a16="http://schemas.microsoft.com/office/drawing/2014/main" id="{567E654E-C632-4F68-B449-C845D2CCD4A6}"/>
              </a:ext>
            </a:extLst>
          </p:cNvPr>
          <p:cNvGrpSpPr/>
          <p:nvPr/>
        </p:nvGrpSpPr>
        <p:grpSpPr>
          <a:xfrm>
            <a:off x="777410" y="5908796"/>
            <a:ext cx="726840" cy="170280"/>
            <a:chOff x="777410" y="5908796"/>
            <a:chExt cx="726840" cy="170280"/>
          </a:xfrm>
        </p:grpSpPr>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3D0DB4F4-C367-43B2-8911-872DDA2F226A}"/>
                    </a:ext>
                  </a:extLst>
                </p14:cNvPr>
                <p14:cNvContentPartPr/>
                <p14:nvPr/>
              </p14:nvContentPartPr>
              <p14:xfrm>
                <a:off x="777410" y="6016436"/>
                <a:ext cx="726840" cy="31320"/>
              </p14:xfrm>
            </p:contentPart>
          </mc:Choice>
          <mc:Fallback xmlns="">
            <p:pic>
              <p:nvPicPr>
                <p:cNvPr id="12" name="Ink 11">
                  <a:extLst>
                    <a:ext uri="{FF2B5EF4-FFF2-40B4-BE49-F238E27FC236}">
                      <a16:creationId xmlns:a16="http://schemas.microsoft.com/office/drawing/2014/main" id="{3D0DB4F4-C367-43B2-8911-872DDA2F226A}"/>
                    </a:ext>
                  </a:extLst>
                </p:cNvPr>
                <p:cNvPicPr/>
                <p:nvPr/>
              </p:nvPicPr>
              <p:blipFill>
                <a:blip r:embed="rId9"/>
                <a:stretch>
                  <a:fillRect/>
                </a:stretch>
              </p:blipFill>
              <p:spPr>
                <a:xfrm>
                  <a:off x="768770" y="6007796"/>
                  <a:ext cx="74448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184B8DDA-5FC1-41A0-BDC6-8A4422E50D05}"/>
                    </a:ext>
                  </a:extLst>
                </p14:cNvPr>
                <p14:cNvContentPartPr/>
                <p14:nvPr/>
              </p14:nvContentPartPr>
              <p14:xfrm>
                <a:off x="1415690" y="5908796"/>
                <a:ext cx="57960" cy="85320"/>
              </p14:xfrm>
            </p:contentPart>
          </mc:Choice>
          <mc:Fallback xmlns="">
            <p:pic>
              <p:nvPicPr>
                <p:cNvPr id="13" name="Ink 12">
                  <a:extLst>
                    <a:ext uri="{FF2B5EF4-FFF2-40B4-BE49-F238E27FC236}">
                      <a16:creationId xmlns:a16="http://schemas.microsoft.com/office/drawing/2014/main" id="{184B8DDA-5FC1-41A0-BDC6-8A4422E50D05}"/>
                    </a:ext>
                  </a:extLst>
                </p:cNvPr>
                <p:cNvPicPr/>
                <p:nvPr/>
              </p:nvPicPr>
              <p:blipFill>
                <a:blip r:embed="rId11"/>
                <a:stretch>
                  <a:fillRect/>
                </a:stretch>
              </p:blipFill>
              <p:spPr>
                <a:xfrm>
                  <a:off x="1406690" y="5900156"/>
                  <a:ext cx="7560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C98A77F7-7E56-4809-AFC2-D895E35EFD1D}"/>
                    </a:ext>
                  </a:extLst>
                </p14:cNvPr>
                <p14:cNvContentPartPr/>
                <p14:nvPr/>
              </p14:nvContentPartPr>
              <p14:xfrm>
                <a:off x="1350170" y="6017156"/>
                <a:ext cx="134640" cy="61920"/>
              </p14:xfrm>
            </p:contentPart>
          </mc:Choice>
          <mc:Fallback xmlns="">
            <p:pic>
              <p:nvPicPr>
                <p:cNvPr id="14" name="Ink 13">
                  <a:extLst>
                    <a:ext uri="{FF2B5EF4-FFF2-40B4-BE49-F238E27FC236}">
                      <a16:creationId xmlns:a16="http://schemas.microsoft.com/office/drawing/2014/main" id="{C98A77F7-7E56-4809-AFC2-D895E35EFD1D}"/>
                    </a:ext>
                  </a:extLst>
                </p:cNvPr>
                <p:cNvPicPr/>
                <p:nvPr/>
              </p:nvPicPr>
              <p:blipFill>
                <a:blip r:embed="rId13"/>
                <a:stretch>
                  <a:fillRect/>
                </a:stretch>
              </p:blipFill>
              <p:spPr>
                <a:xfrm>
                  <a:off x="1341170" y="6008516"/>
                  <a:ext cx="152280" cy="79560"/>
                </a:xfrm>
                <a:prstGeom prst="rect">
                  <a:avLst/>
                </a:prstGeom>
              </p:spPr>
            </p:pic>
          </mc:Fallback>
        </mc:AlternateContent>
      </p:grpSp>
      <p:grpSp>
        <p:nvGrpSpPr>
          <p:cNvPr id="19" name="Group 18">
            <a:extLst>
              <a:ext uri="{FF2B5EF4-FFF2-40B4-BE49-F238E27FC236}">
                <a16:creationId xmlns:a16="http://schemas.microsoft.com/office/drawing/2014/main" id="{0FBDC4ED-436D-4E32-9E52-7872ED2CFD29}"/>
              </a:ext>
            </a:extLst>
          </p:cNvPr>
          <p:cNvGrpSpPr/>
          <p:nvPr/>
        </p:nvGrpSpPr>
        <p:grpSpPr>
          <a:xfrm>
            <a:off x="883610" y="5780636"/>
            <a:ext cx="296280" cy="103680"/>
            <a:chOff x="883610" y="5780636"/>
            <a:chExt cx="296280" cy="103680"/>
          </a:xfrm>
        </p:grpSpPr>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D3B2231C-58EB-4CC8-9412-6911B6806E09}"/>
                    </a:ext>
                  </a:extLst>
                </p14:cNvPr>
                <p14:cNvContentPartPr/>
                <p14:nvPr/>
              </p14:nvContentPartPr>
              <p14:xfrm>
                <a:off x="883610" y="5799716"/>
                <a:ext cx="118800" cy="82080"/>
              </p14:xfrm>
            </p:contentPart>
          </mc:Choice>
          <mc:Fallback xmlns="">
            <p:pic>
              <p:nvPicPr>
                <p:cNvPr id="16" name="Ink 15">
                  <a:extLst>
                    <a:ext uri="{FF2B5EF4-FFF2-40B4-BE49-F238E27FC236}">
                      <a16:creationId xmlns:a16="http://schemas.microsoft.com/office/drawing/2014/main" id="{D3B2231C-58EB-4CC8-9412-6911B6806E09}"/>
                    </a:ext>
                  </a:extLst>
                </p:cNvPr>
                <p:cNvPicPr/>
                <p:nvPr/>
              </p:nvPicPr>
              <p:blipFill>
                <a:blip r:embed="rId15"/>
                <a:stretch>
                  <a:fillRect/>
                </a:stretch>
              </p:blipFill>
              <p:spPr>
                <a:xfrm>
                  <a:off x="874970" y="5790716"/>
                  <a:ext cx="1364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1C116F0D-420E-47F3-A3FC-69BBA0233CB2}"/>
                    </a:ext>
                  </a:extLst>
                </p14:cNvPr>
                <p14:cNvContentPartPr/>
                <p14:nvPr/>
              </p14:nvContentPartPr>
              <p14:xfrm>
                <a:off x="1071530" y="5791076"/>
                <a:ext cx="14400" cy="93240"/>
              </p14:xfrm>
            </p:contentPart>
          </mc:Choice>
          <mc:Fallback xmlns="">
            <p:pic>
              <p:nvPicPr>
                <p:cNvPr id="17" name="Ink 16">
                  <a:extLst>
                    <a:ext uri="{FF2B5EF4-FFF2-40B4-BE49-F238E27FC236}">
                      <a16:creationId xmlns:a16="http://schemas.microsoft.com/office/drawing/2014/main" id="{1C116F0D-420E-47F3-A3FC-69BBA0233CB2}"/>
                    </a:ext>
                  </a:extLst>
                </p:cNvPr>
                <p:cNvPicPr/>
                <p:nvPr/>
              </p:nvPicPr>
              <p:blipFill>
                <a:blip r:embed="rId17"/>
                <a:stretch>
                  <a:fillRect/>
                </a:stretch>
              </p:blipFill>
              <p:spPr>
                <a:xfrm>
                  <a:off x="1062530" y="5782076"/>
                  <a:ext cx="3204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C7F02B4B-51F5-4F83-87A3-B5EAFDA4C178}"/>
                    </a:ext>
                  </a:extLst>
                </p14:cNvPr>
                <p14:cNvContentPartPr/>
                <p14:nvPr/>
              </p14:nvContentPartPr>
              <p14:xfrm>
                <a:off x="1081250" y="5780636"/>
                <a:ext cx="98640" cy="20520"/>
              </p14:xfrm>
            </p:contentPart>
          </mc:Choice>
          <mc:Fallback xmlns="">
            <p:pic>
              <p:nvPicPr>
                <p:cNvPr id="18" name="Ink 17">
                  <a:extLst>
                    <a:ext uri="{FF2B5EF4-FFF2-40B4-BE49-F238E27FC236}">
                      <a16:creationId xmlns:a16="http://schemas.microsoft.com/office/drawing/2014/main" id="{C7F02B4B-51F5-4F83-87A3-B5EAFDA4C178}"/>
                    </a:ext>
                  </a:extLst>
                </p:cNvPr>
                <p:cNvPicPr/>
                <p:nvPr/>
              </p:nvPicPr>
              <p:blipFill>
                <a:blip r:embed="rId19"/>
                <a:stretch>
                  <a:fillRect/>
                </a:stretch>
              </p:blipFill>
              <p:spPr>
                <a:xfrm>
                  <a:off x="1072250" y="5771636"/>
                  <a:ext cx="116280" cy="38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C41EF495-A276-4C54-BBD0-94322ECAA24B}"/>
                  </a:ext>
                </a:extLst>
              </p14:cNvPr>
              <p14:cNvContentPartPr/>
              <p14:nvPr/>
            </p14:nvContentPartPr>
            <p14:xfrm>
              <a:off x="3375890" y="6183836"/>
              <a:ext cx="360360" cy="434880"/>
            </p14:xfrm>
          </p:contentPart>
        </mc:Choice>
        <mc:Fallback xmlns="">
          <p:pic>
            <p:nvPicPr>
              <p:cNvPr id="20" name="Ink 19">
                <a:extLst>
                  <a:ext uri="{FF2B5EF4-FFF2-40B4-BE49-F238E27FC236}">
                    <a16:creationId xmlns:a16="http://schemas.microsoft.com/office/drawing/2014/main" id="{C41EF495-A276-4C54-BBD0-94322ECAA24B}"/>
                  </a:ext>
                </a:extLst>
              </p:cNvPr>
              <p:cNvPicPr/>
              <p:nvPr/>
            </p:nvPicPr>
            <p:blipFill>
              <a:blip r:embed="rId21"/>
              <a:stretch>
                <a:fillRect/>
              </a:stretch>
            </p:blipFill>
            <p:spPr>
              <a:xfrm>
                <a:off x="3367250" y="6175196"/>
                <a:ext cx="378000" cy="4525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a:extLst>
                  <a:ext uri="{FF2B5EF4-FFF2-40B4-BE49-F238E27FC236}">
                    <a16:creationId xmlns:a16="http://schemas.microsoft.com/office/drawing/2014/main" id="{AB78B4E7-C090-4CB0-93EA-3A5604F3E13C}"/>
                  </a:ext>
                </a:extLst>
              </p14:cNvPr>
              <p14:cNvContentPartPr/>
              <p14:nvPr/>
            </p14:nvContentPartPr>
            <p14:xfrm>
              <a:off x="3421250" y="6459236"/>
              <a:ext cx="1670040" cy="30960"/>
            </p14:xfrm>
          </p:contentPart>
        </mc:Choice>
        <mc:Fallback xmlns="">
          <p:pic>
            <p:nvPicPr>
              <p:cNvPr id="25" name="Ink 24">
                <a:extLst>
                  <a:ext uri="{FF2B5EF4-FFF2-40B4-BE49-F238E27FC236}">
                    <a16:creationId xmlns:a16="http://schemas.microsoft.com/office/drawing/2014/main" id="{AB78B4E7-C090-4CB0-93EA-3A5604F3E13C}"/>
                  </a:ext>
                </a:extLst>
              </p:cNvPr>
              <p:cNvPicPr/>
              <p:nvPr/>
            </p:nvPicPr>
            <p:blipFill>
              <a:blip r:embed="rId23"/>
              <a:stretch>
                <a:fillRect/>
              </a:stretch>
            </p:blipFill>
            <p:spPr>
              <a:xfrm>
                <a:off x="3412610" y="6450596"/>
                <a:ext cx="1687680" cy="48600"/>
              </a:xfrm>
              <a:prstGeom prst="rect">
                <a:avLst/>
              </a:prstGeom>
            </p:spPr>
          </p:pic>
        </mc:Fallback>
      </mc:AlternateContent>
    </p:spTree>
    <p:extLst>
      <p:ext uri="{BB962C8B-B14F-4D97-AF65-F5344CB8AC3E}">
        <p14:creationId xmlns:p14="http://schemas.microsoft.com/office/powerpoint/2010/main" val="4049210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F92BD9-0328-404D-89B3-CA315BDD89A9}"/>
              </a:ext>
            </a:extLst>
          </p:cNvPr>
          <p:cNvPicPr>
            <a:picLocks noChangeAspect="1"/>
          </p:cNvPicPr>
          <p:nvPr/>
        </p:nvPicPr>
        <p:blipFill>
          <a:blip r:embed="rId3"/>
          <a:stretch>
            <a:fillRect/>
          </a:stretch>
        </p:blipFill>
        <p:spPr>
          <a:xfrm>
            <a:off x="1314450" y="1066800"/>
            <a:ext cx="6515100" cy="4514850"/>
          </a:xfrm>
          <a:prstGeom prst="rect">
            <a:avLst/>
          </a:prstGeom>
        </p:spPr>
      </p:pic>
    </p:spTree>
    <p:extLst>
      <p:ext uri="{BB962C8B-B14F-4D97-AF65-F5344CB8AC3E}">
        <p14:creationId xmlns:p14="http://schemas.microsoft.com/office/powerpoint/2010/main" val="3300859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CF8B17-97E2-4CBF-9034-38A9DC91870B}"/>
              </a:ext>
            </a:extLst>
          </p:cNvPr>
          <p:cNvPicPr>
            <a:picLocks noChangeAspect="1"/>
          </p:cNvPicPr>
          <p:nvPr/>
        </p:nvPicPr>
        <p:blipFill>
          <a:blip r:embed="rId3"/>
          <a:stretch>
            <a:fillRect/>
          </a:stretch>
        </p:blipFill>
        <p:spPr>
          <a:xfrm>
            <a:off x="1752600" y="381001"/>
            <a:ext cx="5400675" cy="6248400"/>
          </a:xfrm>
          <a:prstGeom prst="rect">
            <a:avLst/>
          </a:prstGeom>
        </p:spPr>
      </p:pic>
    </p:spTree>
    <p:extLst>
      <p:ext uri="{BB962C8B-B14F-4D97-AF65-F5344CB8AC3E}">
        <p14:creationId xmlns:p14="http://schemas.microsoft.com/office/powerpoint/2010/main" val="675816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F3C80-B55B-4C5E-90A8-3ED43A4CEF20}"/>
              </a:ext>
            </a:extLst>
          </p:cNvPr>
          <p:cNvPicPr>
            <a:picLocks noChangeAspect="1"/>
          </p:cNvPicPr>
          <p:nvPr/>
        </p:nvPicPr>
        <p:blipFill>
          <a:blip r:embed="rId3"/>
          <a:stretch>
            <a:fillRect/>
          </a:stretch>
        </p:blipFill>
        <p:spPr>
          <a:xfrm>
            <a:off x="2057401" y="304800"/>
            <a:ext cx="4870938" cy="632460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1B357B7-E5C7-4F7A-B15B-6884A5373FB7}"/>
                  </a:ext>
                </a:extLst>
              </p14:cNvPr>
              <p14:cNvContentPartPr/>
              <p14:nvPr/>
            </p14:nvContentPartPr>
            <p14:xfrm>
              <a:off x="6459290" y="5328836"/>
              <a:ext cx="360" cy="360"/>
            </p14:xfrm>
          </p:contentPart>
        </mc:Choice>
        <mc:Fallback xmlns="">
          <p:pic>
            <p:nvPicPr>
              <p:cNvPr id="4" name="Ink 3">
                <a:extLst>
                  <a:ext uri="{FF2B5EF4-FFF2-40B4-BE49-F238E27FC236}">
                    <a16:creationId xmlns:a16="http://schemas.microsoft.com/office/drawing/2014/main" id="{11B357B7-E5C7-4F7A-B15B-6884A5373FB7}"/>
                  </a:ext>
                </a:extLst>
              </p:cNvPr>
              <p:cNvPicPr/>
              <p:nvPr/>
            </p:nvPicPr>
            <p:blipFill>
              <a:blip r:embed="rId5"/>
              <a:stretch>
                <a:fillRect/>
              </a:stretch>
            </p:blipFill>
            <p:spPr>
              <a:xfrm>
                <a:off x="6450650" y="5319836"/>
                <a:ext cx="18000" cy="18000"/>
              </a:xfrm>
              <a:prstGeom prst="rect">
                <a:avLst/>
              </a:prstGeom>
            </p:spPr>
          </p:pic>
        </mc:Fallback>
      </mc:AlternateContent>
    </p:spTree>
    <p:extLst>
      <p:ext uri="{BB962C8B-B14F-4D97-AF65-F5344CB8AC3E}">
        <p14:creationId xmlns:p14="http://schemas.microsoft.com/office/powerpoint/2010/main" val="3767189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8A388-778D-4B53-BCB8-14E99CFFA21E}"/>
              </a:ext>
            </a:extLst>
          </p:cNvPr>
          <p:cNvSpPr>
            <a:spLocks noGrp="1"/>
          </p:cNvSpPr>
          <p:nvPr>
            <p:ph type="title"/>
          </p:nvPr>
        </p:nvSpPr>
        <p:spPr>
          <a:xfrm>
            <a:off x="609600" y="152401"/>
            <a:ext cx="7503769" cy="923330"/>
          </a:xfrm>
        </p:spPr>
        <p:txBody>
          <a:bodyPr/>
          <a:lstStyle/>
          <a:p>
            <a:r>
              <a:rPr lang="en-US" sz="3000" dirty="0"/>
              <a:t>Industry Credentials </a:t>
            </a:r>
            <a:br>
              <a:rPr lang="en-US" sz="3000" dirty="0"/>
            </a:br>
            <a:r>
              <a:rPr lang="en-US" sz="3000" dirty="0"/>
              <a:t>NEW Credential </a:t>
            </a:r>
            <a:r>
              <a:rPr lang="en-US" sz="3000" dirty="0">
                <a:solidFill>
                  <a:schemeClr val="accent2"/>
                </a:solidFill>
              </a:rPr>
              <a:t>REMOVAL</a:t>
            </a:r>
            <a:r>
              <a:rPr lang="en-US" sz="3000" dirty="0"/>
              <a:t> process</a:t>
            </a:r>
          </a:p>
        </p:txBody>
      </p:sp>
      <p:sp>
        <p:nvSpPr>
          <p:cNvPr id="3" name="Content Placeholder 2">
            <a:extLst>
              <a:ext uri="{FF2B5EF4-FFF2-40B4-BE49-F238E27FC236}">
                <a16:creationId xmlns:a16="http://schemas.microsoft.com/office/drawing/2014/main" id="{0ED4BE30-C80E-4F2C-850C-F49BFEB913AC}"/>
              </a:ext>
            </a:extLst>
          </p:cNvPr>
          <p:cNvSpPr>
            <a:spLocks noGrp="1"/>
          </p:cNvSpPr>
          <p:nvPr>
            <p:ph sz="half" idx="2"/>
          </p:nvPr>
        </p:nvSpPr>
        <p:spPr>
          <a:xfrm>
            <a:off x="304799" y="1154438"/>
            <a:ext cx="8534400" cy="5398762"/>
          </a:xfrm>
        </p:spPr>
        <p:txBody>
          <a:bodyPr/>
          <a:lstStyle/>
          <a:p>
            <a:pPr marL="0" marR="0" algn="ctr">
              <a:spcBef>
                <a:spcPts val="0"/>
              </a:spcBef>
              <a:spcAft>
                <a:spcPts val="0"/>
              </a:spcAft>
            </a:pPr>
            <a:r>
              <a:rPr lang="en-US" sz="1800" dirty="0">
                <a:effectLst/>
                <a:latin typeface="Times New Roman" panose="02020603050405020304" pitchFamily="18" charset="0"/>
                <a:ea typeface="Calibri" panose="020F0502020204030204" pitchFamily="34" charset="0"/>
              </a:rPr>
              <a:t>Arizona Department of Education (ADE) </a:t>
            </a:r>
            <a:endParaRPr lang="en-US" sz="18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1800" dirty="0">
                <a:effectLst/>
                <a:latin typeface="Times New Roman" panose="02020603050405020304" pitchFamily="18" charset="0"/>
                <a:ea typeface="Calibri" panose="020F0502020204030204" pitchFamily="34" charset="0"/>
              </a:rPr>
              <a:t>Career and Technical Education (CTE) policy regarding </a:t>
            </a:r>
            <a:r>
              <a:rPr lang="en-US" sz="1800" dirty="0">
                <a:latin typeface="Calibri" panose="020F0502020204030204" pitchFamily="34"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Industry-recognized Credentials </a:t>
            </a:r>
            <a:endParaRPr lang="en-US" sz="18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1800" dirty="0">
                <a:effectLst/>
                <a:latin typeface="Times New Roman" panose="02020603050405020304" pitchFamily="18" charset="0"/>
                <a:ea typeface="Calibri" panose="020F0502020204030204" pitchFamily="34" charset="0"/>
              </a:rPr>
              <a:t>to be enacted beginning in school year 2022-2023</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With ADE CTE now collecting documentation in the CTE Data Portal on students who have attained an industry recognized credential, ADE CTE will implement the following:</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457200" marR="914400">
              <a:spcBef>
                <a:spcPts val="0"/>
              </a:spcBef>
              <a:spcAft>
                <a:spcPts val="0"/>
              </a:spcAft>
            </a:pPr>
            <a:r>
              <a:rPr lang="en-US" sz="1800" dirty="0">
                <a:effectLst/>
                <a:latin typeface="Times New Roman" panose="02020603050405020304" pitchFamily="18" charset="0"/>
                <a:ea typeface="Calibri" panose="020F0502020204030204" pitchFamily="34" charset="0"/>
              </a:rPr>
              <a:t>To effectively manage the industry-recognized credentials, ADE CTE will sunset/remove any credential that does not have data indicating a student in the state has attempted that credential in the past four (4) years. </a:t>
            </a:r>
            <a:endParaRPr lang="en-US" sz="1800" dirty="0">
              <a:latin typeface="Calibri" panose="020F0502020204030204" pitchFamily="34" charset="0"/>
              <a:ea typeface="Calibri" panose="020F0502020204030204" pitchFamily="34" charset="0"/>
            </a:endParaRPr>
          </a:p>
          <a:p>
            <a:pPr marL="457200" marR="91440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457200" marR="914400">
              <a:spcBef>
                <a:spcPts val="0"/>
              </a:spcBef>
              <a:spcAft>
                <a:spcPts val="0"/>
              </a:spcAft>
            </a:pPr>
            <a:r>
              <a:rPr lang="en-US" sz="1800" dirty="0">
                <a:effectLst/>
                <a:latin typeface="Times New Roman" panose="02020603050405020304" pitchFamily="18" charset="0"/>
                <a:ea typeface="Calibri" panose="020F0502020204030204" pitchFamily="34" charset="0"/>
              </a:rPr>
              <a:t>The effect of the policy will be to condense the current 627 credentials on our list by eliminating those that have no data indicating a student in the state has attempted that credential in the past four (4) years and will showcase the credentials that our students can attain and have produced data indicating a student in the state has attained that credential in the past four (4) years. This will ease the burden of CTE Teachers who may have more credentials listed under one program than are realistically manageable for an individual instructor to offer during the course of a CTE program.</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48309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6DE4-093C-47AA-9D6D-DB72B6778607}"/>
              </a:ext>
            </a:extLst>
          </p:cNvPr>
          <p:cNvSpPr>
            <a:spLocks noGrp="1"/>
          </p:cNvSpPr>
          <p:nvPr>
            <p:ph type="title"/>
          </p:nvPr>
        </p:nvSpPr>
        <p:spPr>
          <a:xfrm>
            <a:off x="762000" y="325278"/>
            <a:ext cx="7696200" cy="492443"/>
          </a:xfrm>
        </p:spPr>
        <p:txBody>
          <a:bodyPr/>
          <a:lstStyle/>
          <a:p>
            <a:r>
              <a:rPr lang="en-US" sz="3200" dirty="0"/>
              <a:t>Industry Credentials for </a:t>
            </a:r>
            <a:r>
              <a:rPr lang="en-US" sz="3200" dirty="0">
                <a:solidFill>
                  <a:schemeClr val="accent2"/>
                </a:solidFill>
              </a:rPr>
              <a:t>REMOVAL</a:t>
            </a:r>
            <a:r>
              <a:rPr lang="en-US" sz="3200" dirty="0"/>
              <a:t> SY22-23</a:t>
            </a:r>
            <a:endParaRPr lang="en-US" dirty="0"/>
          </a:p>
        </p:txBody>
      </p:sp>
      <p:sp>
        <p:nvSpPr>
          <p:cNvPr id="4" name="Content Placeholder 3">
            <a:extLst>
              <a:ext uri="{FF2B5EF4-FFF2-40B4-BE49-F238E27FC236}">
                <a16:creationId xmlns:a16="http://schemas.microsoft.com/office/drawing/2014/main" id="{7A9748D7-E5E8-44EA-9E3E-BFA7FD98F56C}"/>
              </a:ext>
            </a:extLst>
          </p:cNvPr>
          <p:cNvSpPr>
            <a:spLocks noGrp="1"/>
          </p:cNvSpPr>
          <p:nvPr>
            <p:ph sz="half" idx="2"/>
          </p:nvPr>
        </p:nvSpPr>
        <p:spPr>
          <a:xfrm>
            <a:off x="457200" y="1821834"/>
            <a:ext cx="3977640" cy="452628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8" name="Content Placeholder 7">
            <a:extLst>
              <a:ext uri="{FF2B5EF4-FFF2-40B4-BE49-F238E27FC236}">
                <a16:creationId xmlns:a16="http://schemas.microsoft.com/office/drawing/2014/main" id="{A33FFBB4-0345-4926-9FF7-EC9589C1B983}"/>
              </a:ext>
            </a:extLst>
          </p:cNvPr>
          <p:cNvGraphicFramePr>
            <a:graphicFrameLocks noGrp="1"/>
          </p:cNvGraphicFramePr>
          <p:nvPr>
            <p:ph sz="half" idx="3"/>
          </p:nvPr>
        </p:nvGraphicFramePr>
        <p:xfrm>
          <a:off x="381000" y="1561206"/>
          <a:ext cx="4191000" cy="5140542"/>
        </p:xfrm>
        <a:graphic>
          <a:graphicData uri="http://schemas.openxmlformats.org/drawingml/2006/table">
            <a:tbl>
              <a:tblPr>
                <a:tableStyleId>{5C22544A-7EE6-4342-B048-85BDC9FD1C3A}</a:tableStyleId>
              </a:tblPr>
              <a:tblGrid>
                <a:gridCol w="4191000">
                  <a:extLst>
                    <a:ext uri="{9D8B030D-6E8A-4147-A177-3AD203B41FA5}">
                      <a16:colId xmlns:a16="http://schemas.microsoft.com/office/drawing/2014/main" val="1490013554"/>
                    </a:ext>
                  </a:extLst>
                </a:gridCol>
              </a:tblGrid>
              <a:tr h="155774">
                <a:tc>
                  <a:txBody>
                    <a:bodyPr/>
                    <a:lstStyle/>
                    <a:p>
                      <a:pPr algn="l" fontAlgn="b"/>
                      <a:r>
                        <a:rPr lang="en-US" sz="600" u="none" strike="noStrike" dirty="0">
                          <a:effectLst/>
                        </a:rPr>
                        <a:t>Academic Certificate: Child &amp; Family Professional Development  (CTED/Rio Salado College only)</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1288288964"/>
                  </a:ext>
                </a:extLst>
              </a:tr>
              <a:tr h="155774">
                <a:tc>
                  <a:txBody>
                    <a:bodyPr/>
                    <a:lstStyle/>
                    <a:p>
                      <a:pPr algn="l" fontAlgn="b"/>
                      <a:r>
                        <a:rPr lang="en-US" sz="600" u="none" strike="noStrike" dirty="0">
                          <a:effectLst/>
                        </a:rPr>
                        <a:t>Agricultural Biotechnology Certification</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449430196"/>
                  </a:ext>
                </a:extLst>
              </a:tr>
              <a:tr h="155774">
                <a:tc>
                  <a:txBody>
                    <a:bodyPr/>
                    <a:lstStyle/>
                    <a:p>
                      <a:pPr algn="l" fontAlgn="b"/>
                      <a:r>
                        <a:rPr lang="en-US" sz="600" u="none" strike="noStrike" dirty="0">
                          <a:effectLst/>
                        </a:rPr>
                        <a:t>Agricultural Technician Certification</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4109412173"/>
                  </a:ext>
                </a:extLst>
              </a:tr>
              <a:tr h="155774">
                <a:tc>
                  <a:txBody>
                    <a:bodyPr/>
                    <a:lstStyle/>
                    <a:p>
                      <a:pPr algn="l" fontAlgn="b"/>
                      <a:r>
                        <a:rPr lang="en-US" sz="600" u="none" strike="noStrike" dirty="0">
                          <a:effectLst/>
                        </a:rPr>
                        <a:t>American Hotel and Lodging Institution</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1083889084"/>
                  </a:ext>
                </a:extLst>
              </a:tr>
              <a:tr h="155774">
                <a:tc>
                  <a:txBody>
                    <a:bodyPr/>
                    <a:lstStyle/>
                    <a:p>
                      <a:pPr algn="l" fontAlgn="b"/>
                      <a:r>
                        <a:rPr lang="en-US" sz="600" u="none" strike="noStrike" dirty="0">
                          <a:effectLst/>
                        </a:rPr>
                        <a:t>Animal Care Training</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3854221145"/>
                  </a:ext>
                </a:extLst>
              </a:tr>
              <a:tr h="155774">
                <a:tc>
                  <a:txBody>
                    <a:bodyPr/>
                    <a:lstStyle/>
                    <a:p>
                      <a:pPr algn="l" fontAlgn="b"/>
                      <a:r>
                        <a:rPr lang="en-US" sz="600" u="none" strike="noStrike" dirty="0">
                          <a:effectLst/>
                        </a:rPr>
                        <a:t>ArcGIS Certified Desktop Entry Certification</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1816041298"/>
                  </a:ext>
                </a:extLst>
              </a:tr>
              <a:tr h="155774">
                <a:tc>
                  <a:txBody>
                    <a:bodyPr/>
                    <a:lstStyle/>
                    <a:p>
                      <a:pPr algn="l" fontAlgn="b"/>
                      <a:r>
                        <a:rPr lang="en-US" sz="600" u="none" strike="noStrike" dirty="0">
                          <a:effectLst/>
                        </a:rPr>
                        <a:t>Arizona Certified Nursery Professional (ACNP)</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3120061687"/>
                  </a:ext>
                </a:extLst>
              </a:tr>
              <a:tr h="155774">
                <a:tc>
                  <a:txBody>
                    <a:bodyPr/>
                    <a:lstStyle/>
                    <a:p>
                      <a:pPr algn="l" fontAlgn="b"/>
                      <a:r>
                        <a:rPr lang="en-US" sz="600" u="none" strike="noStrike" dirty="0">
                          <a:effectLst/>
                        </a:rPr>
                        <a:t>ASQ scale score 550</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2714808526"/>
                  </a:ext>
                </a:extLst>
              </a:tr>
              <a:tr h="155774">
                <a:tc>
                  <a:txBody>
                    <a:bodyPr/>
                    <a:lstStyle/>
                    <a:p>
                      <a:pPr algn="l" fontAlgn="b"/>
                      <a:r>
                        <a:rPr lang="en-US" sz="600" u="none" strike="noStrike" dirty="0">
                          <a:effectLst/>
                        </a:rPr>
                        <a:t>Associate Certification: Mill Design and Toolpaths</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3053965191"/>
                  </a:ext>
                </a:extLst>
              </a:tr>
              <a:tr h="155774">
                <a:tc>
                  <a:txBody>
                    <a:bodyPr/>
                    <a:lstStyle/>
                    <a:p>
                      <a:pPr algn="l" fontAlgn="b"/>
                      <a:r>
                        <a:rPr lang="en-US" sz="600" u="none" strike="noStrike" dirty="0">
                          <a:effectLst/>
                        </a:rPr>
                        <a:t>Autodesk Certified User (ACU) – 3Ds Max</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1775333763"/>
                  </a:ext>
                </a:extLst>
              </a:tr>
              <a:tr h="155774">
                <a:tc>
                  <a:txBody>
                    <a:bodyPr/>
                    <a:lstStyle/>
                    <a:p>
                      <a:pPr algn="l" fontAlgn="b"/>
                      <a:r>
                        <a:rPr lang="en-US" sz="600" u="none" strike="noStrike" dirty="0">
                          <a:effectLst/>
                        </a:rPr>
                        <a:t>AZDOT – CDL</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2730286474"/>
                  </a:ext>
                </a:extLst>
              </a:tr>
              <a:tr h="155774">
                <a:tc>
                  <a:txBody>
                    <a:bodyPr/>
                    <a:lstStyle/>
                    <a:p>
                      <a:pPr algn="l" fontAlgn="b"/>
                      <a:r>
                        <a:rPr lang="en-US" sz="600" u="none" strike="noStrike" dirty="0">
                          <a:effectLst/>
                        </a:rPr>
                        <a:t>Beginning Jewelry Sales</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567325428"/>
                  </a:ext>
                </a:extLst>
              </a:tr>
              <a:tr h="155774">
                <a:tc>
                  <a:txBody>
                    <a:bodyPr/>
                    <a:lstStyle/>
                    <a:p>
                      <a:pPr algn="l" fontAlgn="b"/>
                      <a:r>
                        <a:rPr lang="en-US" sz="600" u="none" strike="noStrike" dirty="0">
                          <a:effectLst/>
                        </a:rPr>
                        <a:t>Beginning to Teach Certificate</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1960796866"/>
                  </a:ext>
                </a:extLst>
              </a:tr>
              <a:tr h="155774">
                <a:tc>
                  <a:txBody>
                    <a:bodyPr/>
                    <a:lstStyle/>
                    <a:p>
                      <a:pPr algn="l" fontAlgn="b"/>
                      <a:r>
                        <a:rPr lang="en-US" sz="600" u="none" strike="noStrike" dirty="0">
                          <a:effectLst/>
                        </a:rPr>
                        <a:t>Center for Energy Workforce Development (CEWD) Energy Industry Fundamentals Certificate</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3254450985"/>
                  </a:ext>
                </a:extLst>
              </a:tr>
              <a:tr h="155774">
                <a:tc>
                  <a:txBody>
                    <a:bodyPr/>
                    <a:lstStyle/>
                    <a:p>
                      <a:pPr algn="l" fontAlgn="b"/>
                      <a:r>
                        <a:rPr lang="en-US" sz="600" u="none" strike="noStrike" dirty="0">
                          <a:effectLst/>
                        </a:rPr>
                        <a:t>Certified Apprentice Drafter – High School</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2749919232"/>
                  </a:ext>
                </a:extLst>
              </a:tr>
              <a:tr h="155774">
                <a:tc>
                  <a:txBody>
                    <a:bodyPr/>
                    <a:lstStyle/>
                    <a:p>
                      <a:pPr algn="l" fontAlgn="b"/>
                      <a:r>
                        <a:rPr lang="en-US" sz="600" u="none" strike="noStrike" dirty="0">
                          <a:effectLst/>
                        </a:rPr>
                        <a:t>Certified Drafter – Advanced High School</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3925324146"/>
                  </a:ext>
                </a:extLst>
              </a:tr>
              <a:tr h="155774">
                <a:tc>
                  <a:txBody>
                    <a:bodyPr/>
                    <a:lstStyle/>
                    <a:p>
                      <a:pPr algn="l" fontAlgn="b"/>
                      <a:r>
                        <a:rPr lang="en-US" sz="600" u="none" strike="noStrike" dirty="0">
                          <a:effectLst/>
                        </a:rPr>
                        <a:t>Certified Environmental Professional in Training</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625878113"/>
                  </a:ext>
                </a:extLst>
              </a:tr>
              <a:tr h="155774">
                <a:tc>
                  <a:txBody>
                    <a:bodyPr/>
                    <a:lstStyle/>
                    <a:p>
                      <a:pPr algn="l" fontAlgn="b"/>
                      <a:r>
                        <a:rPr lang="en-US" sz="600" u="none" strike="noStrike" dirty="0">
                          <a:effectLst/>
                        </a:rPr>
                        <a:t>Certified Expert Technical Artist – Rigging and Animation</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531593445"/>
                  </a:ext>
                </a:extLst>
              </a:tr>
              <a:tr h="155774">
                <a:tc>
                  <a:txBody>
                    <a:bodyPr/>
                    <a:lstStyle/>
                    <a:p>
                      <a:pPr algn="l" fontAlgn="b"/>
                      <a:r>
                        <a:rPr lang="en-US" sz="600" u="none" strike="noStrike" dirty="0">
                          <a:effectLst/>
                        </a:rPr>
                        <a:t>Certified Front Desk Representative (CFDR)</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2292835053"/>
                  </a:ext>
                </a:extLst>
              </a:tr>
              <a:tr h="155774">
                <a:tc>
                  <a:txBody>
                    <a:bodyPr/>
                    <a:lstStyle/>
                    <a:p>
                      <a:pPr algn="l" fontAlgn="b"/>
                      <a:r>
                        <a:rPr lang="en-US" sz="600" u="none" strike="noStrike" dirty="0">
                          <a:effectLst/>
                        </a:rPr>
                        <a:t>Certified Fundamentals Pastry Cook (CFPC)</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3813114540"/>
                  </a:ext>
                </a:extLst>
              </a:tr>
              <a:tr h="155774">
                <a:tc>
                  <a:txBody>
                    <a:bodyPr/>
                    <a:lstStyle/>
                    <a:p>
                      <a:pPr algn="l" fontAlgn="b"/>
                      <a:r>
                        <a:rPr lang="en-US" sz="600" u="none" strike="noStrike" dirty="0">
                          <a:effectLst/>
                        </a:rPr>
                        <a:t>Certified Logistics Technician (CLT)</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4229037238"/>
                  </a:ext>
                </a:extLst>
              </a:tr>
              <a:tr h="155774">
                <a:tc>
                  <a:txBody>
                    <a:bodyPr/>
                    <a:lstStyle/>
                    <a:p>
                      <a:pPr algn="l" fontAlgn="b"/>
                      <a:r>
                        <a:rPr lang="en-US" sz="600" u="none" strike="noStrike" dirty="0">
                          <a:effectLst/>
                        </a:rPr>
                        <a:t>Certified Restaurant Server</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940096740"/>
                  </a:ext>
                </a:extLst>
              </a:tr>
              <a:tr h="155774">
                <a:tc>
                  <a:txBody>
                    <a:bodyPr/>
                    <a:lstStyle/>
                    <a:p>
                      <a:pPr algn="l" fontAlgn="b"/>
                      <a:r>
                        <a:rPr lang="en-US" sz="600" u="none" strike="noStrike" dirty="0">
                          <a:effectLst/>
                        </a:rPr>
                        <a:t>Certified Technology Specialist (MCTS)</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4255781957"/>
                  </a:ext>
                </a:extLst>
              </a:tr>
              <a:tr h="155774">
                <a:tc>
                  <a:txBody>
                    <a:bodyPr/>
                    <a:lstStyle/>
                    <a:p>
                      <a:pPr algn="l" fontAlgn="b"/>
                      <a:r>
                        <a:rPr lang="en-US" sz="600" u="none" strike="noStrike" dirty="0">
                          <a:effectLst/>
                        </a:rPr>
                        <a:t>CPR/First Aid</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1926161194"/>
                  </a:ext>
                </a:extLst>
              </a:tr>
              <a:tr h="155774">
                <a:tc>
                  <a:txBody>
                    <a:bodyPr/>
                    <a:lstStyle/>
                    <a:p>
                      <a:pPr algn="l" fontAlgn="b"/>
                      <a:r>
                        <a:rPr lang="en-US" sz="600" u="none" strike="noStrike" dirty="0">
                          <a:effectLst/>
                        </a:rPr>
                        <a:t>Desktop Pro (Word, Excel, PowerPoint, Access, Computer Basics)</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3581095216"/>
                  </a:ext>
                </a:extLst>
              </a:tr>
              <a:tr h="155774">
                <a:tc>
                  <a:txBody>
                    <a:bodyPr/>
                    <a:lstStyle/>
                    <a:p>
                      <a:pPr algn="l" fontAlgn="b"/>
                      <a:r>
                        <a:rPr lang="en-US" sz="600" u="none" strike="noStrike" dirty="0">
                          <a:effectLst/>
                        </a:rPr>
                        <a:t>Feature Cam</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142987526"/>
                  </a:ext>
                </a:extLst>
              </a:tr>
              <a:tr h="155774">
                <a:tc>
                  <a:txBody>
                    <a:bodyPr/>
                    <a:lstStyle/>
                    <a:p>
                      <a:pPr algn="l" fontAlgn="b"/>
                      <a:r>
                        <a:rPr lang="en-US" sz="600" u="none" strike="noStrike" dirty="0">
                          <a:effectLst/>
                        </a:rPr>
                        <a:t>Federal Aviation Administration (FAA) –  Private Ground Written</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3678897437"/>
                  </a:ext>
                </a:extLst>
              </a:tr>
              <a:tr h="155774">
                <a:tc>
                  <a:txBody>
                    <a:bodyPr/>
                    <a:lstStyle/>
                    <a:p>
                      <a:pPr algn="l" fontAlgn="b"/>
                      <a:r>
                        <a:rPr lang="en-US" sz="600" u="none" strike="noStrike" dirty="0">
                          <a:effectLst/>
                        </a:rPr>
                        <a:t>Federal Aviation Administration (FAA) – Control Tower Operator</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3719883564"/>
                  </a:ext>
                </a:extLst>
              </a:tr>
              <a:tr h="155774">
                <a:tc>
                  <a:txBody>
                    <a:bodyPr/>
                    <a:lstStyle/>
                    <a:p>
                      <a:pPr algn="l" fontAlgn="b"/>
                      <a:r>
                        <a:rPr lang="en-US" sz="600" u="none" strike="noStrike" dirty="0">
                          <a:effectLst/>
                        </a:rPr>
                        <a:t>Federal Aviation Administration (FAA) – Ground Instruction Basic</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3266549763"/>
                  </a:ext>
                </a:extLst>
              </a:tr>
              <a:tr h="155774">
                <a:tc>
                  <a:txBody>
                    <a:bodyPr/>
                    <a:lstStyle/>
                    <a:p>
                      <a:pPr algn="l" fontAlgn="b"/>
                      <a:r>
                        <a:rPr lang="en-US" sz="600" u="none" strike="noStrike" dirty="0">
                          <a:effectLst/>
                        </a:rPr>
                        <a:t>Federal Aviation Administration (FAA) – Ground School</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4019625078"/>
                  </a:ext>
                </a:extLst>
              </a:tr>
              <a:tr h="155774">
                <a:tc>
                  <a:txBody>
                    <a:bodyPr/>
                    <a:lstStyle/>
                    <a:p>
                      <a:pPr algn="l" fontAlgn="b"/>
                      <a:r>
                        <a:rPr lang="en-US" sz="600" u="none" strike="noStrike" dirty="0">
                          <a:effectLst/>
                        </a:rPr>
                        <a:t>Federal Aviation Administration (FAA) – Powerplant Mechanic</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1870356847"/>
                  </a:ext>
                </a:extLst>
              </a:tr>
              <a:tr h="155774">
                <a:tc>
                  <a:txBody>
                    <a:bodyPr/>
                    <a:lstStyle/>
                    <a:p>
                      <a:pPr algn="l" fontAlgn="b"/>
                      <a:r>
                        <a:rPr lang="en-US" sz="600" u="none" strike="noStrike" dirty="0">
                          <a:effectLst/>
                        </a:rPr>
                        <a:t>Forklift Operations</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537902705"/>
                  </a:ext>
                </a:extLst>
              </a:tr>
              <a:tr h="155774">
                <a:tc>
                  <a:txBody>
                    <a:bodyPr/>
                    <a:lstStyle/>
                    <a:p>
                      <a:pPr algn="l" fontAlgn="b"/>
                      <a:r>
                        <a:rPr lang="en-US" sz="600" u="none" strike="noStrike" dirty="0">
                          <a:effectLst/>
                        </a:rPr>
                        <a:t>HAAS Certification: CNC Tool Setter</a:t>
                      </a:r>
                      <a:endParaRPr lang="en-US" sz="600" b="0" i="0" u="none" strike="noStrike" dirty="0">
                        <a:solidFill>
                          <a:srgbClr val="000000"/>
                        </a:solidFill>
                        <a:effectLst/>
                        <a:latin typeface="Calibri" panose="020F0502020204030204" pitchFamily="34" charset="0"/>
                      </a:endParaRPr>
                    </a:p>
                  </a:txBody>
                  <a:tcPr marL="4261" marR="4261" marT="4261" marB="0" anchor="b"/>
                </a:tc>
                <a:extLst>
                  <a:ext uri="{0D108BD9-81ED-4DB2-BD59-A6C34878D82A}">
                    <a16:rowId xmlns:a16="http://schemas.microsoft.com/office/drawing/2014/main" val="1601088619"/>
                  </a:ext>
                </a:extLst>
              </a:tr>
            </a:tbl>
          </a:graphicData>
        </a:graphic>
      </p:graphicFrame>
      <p:sp>
        <p:nvSpPr>
          <p:cNvPr id="7" name="TextBox 6">
            <a:extLst>
              <a:ext uri="{FF2B5EF4-FFF2-40B4-BE49-F238E27FC236}">
                <a16:creationId xmlns:a16="http://schemas.microsoft.com/office/drawing/2014/main" id="{3DDF223E-AB24-49FB-964A-194BC506B691}"/>
              </a:ext>
            </a:extLst>
          </p:cNvPr>
          <p:cNvSpPr txBox="1"/>
          <p:nvPr/>
        </p:nvSpPr>
        <p:spPr>
          <a:xfrm>
            <a:off x="533400" y="866298"/>
            <a:ext cx="762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Credentials that will be removed, having no data indicating </a:t>
            </a:r>
            <a:r>
              <a:rPr kumimoji="0" lang="en-US" sz="1800" b="1" i="0" u="none" strike="noStrike" kern="1200" cap="none" spc="0" normalizeH="0" baseline="0" noProof="0" dirty="0">
                <a:ln>
                  <a:noFill/>
                </a:ln>
                <a:solidFill>
                  <a:srgbClr val="BF0D3E"/>
                </a:solidFill>
                <a:effectLst/>
                <a:uLnTx/>
                <a:uFillTx/>
                <a:latin typeface="Arial" panose="020B0604020202020204"/>
                <a:ea typeface="+mn-ea"/>
                <a:cs typeface="+mn-cs"/>
              </a:rPr>
              <a:t>attempts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statewide from 2021 and prior years, please see list in your packet</a:t>
            </a:r>
          </a:p>
        </p:txBody>
      </p:sp>
      <p:graphicFrame>
        <p:nvGraphicFramePr>
          <p:cNvPr id="9" name="Table 8">
            <a:extLst>
              <a:ext uri="{FF2B5EF4-FFF2-40B4-BE49-F238E27FC236}">
                <a16:creationId xmlns:a16="http://schemas.microsoft.com/office/drawing/2014/main" id="{2B736B08-B455-4ACD-A083-3B24E50A6C15}"/>
              </a:ext>
            </a:extLst>
          </p:cNvPr>
          <p:cNvGraphicFramePr>
            <a:graphicFrameLocks noGrp="1"/>
          </p:cNvGraphicFramePr>
          <p:nvPr/>
        </p:nvGraphicFramePr>
        <p:xfrm>
          <a:off x="4572000" y="1561192"/>
          <a:ext cx="4358641" cy="5140536"/>
        </p:xfrm>
        <a:graphic>
          <a:graphicData uri="http://schemas.openxmlformats.org/drawingml/2006/table">
            <a:tbl>
              <a:tblPr>
                <a:tableStyleId>{5C22544A-7EE6-4342-B048-85BDC9FD1C3A}</a:tableStyleId>
              </a:tblPr>
              <a:tblGrid>
                <a:gridCol w="4358641">
                  <a:extLst>
                    <a:ext uri="{9D8B030D-6E8A-4147-A177-3AD203B41FA5}">
                      <a16:colId xmlns:a16="http://schemas.microsoft.com/office/drawing/2014/main" val="3271647137"/>
                    </a:ext>
                  </a:extLst>
                </a:gridCol>
              </a:tblGrid>
              <a:tr h="144413">
                <a:tc>
                  <a:txBody>
                    <a:bodyPr/>
                    <a:lstStyle/>
                    <a:p>
                      <a:pPr algn="l" fontAlgn="b"/>
                      <a:r>
                        <a:rPr lang="en-US" sz="700" u="none" strike="noStrike" dirty="0">
                          <a:effectLst/>
                        </a:rPr>
                        <a:t>International Society of Automation (ISA) – Certified Automation Professional</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1722427875"/>
                  </a:ext>
                </a:extLst>
              </a:tr>
              <a:tr h="144413">
                <a:tc>
                  <a:txBody>
                    <a:bodyPr/>
                    <a:lstStyle/>
                    <a:p>
                      <a:pPr algn="l" fontAlgn="b"/>
                      <a:r>
                        <a:rPr lang="en-US" sz="700" u="none" strike="noStrike" dirty="0">
                          <a:effectLst/>
                        </a:rPr>
                        <a:t>IPC and the Wiring Harness Manufacturer’s Association (WHMA) J-STD-001 Certification</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891601456"/>
                  </a:ext>
                </a:extLst>
              </a:tr>
              <a:tr h="144413">
                <a:tc>
                  <a:txBody>
                    <a:bodyPr/>
                    <a:lstStyle/>
                    <a:p>
                      <a:pPr algn="l" fontAlgn="b"/>
                      <a:r>
                        <a:rPr lang="en-US" sz="700" u="none" strike="noStrike" dirty="0">
                          <a:effectLst/>
                        </a:rPr>
                        <a:t>IPC Association Connecting Electronics Industries – Hand Soldering</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3730107650"/>
                  </a:ext>
                </a:extLst>
              </a:tr>
              <a:tr h="144413">
                <a:tc>
                  <a:txBody>
                    <a:bodyPr/>
                    <a:lstStyle/>
                    <a:p>
                      <a:pPr algn="l" fontAlgn="b"/>
                      <a:r>
                        <a:rPr lang="en-US" sz="700" u="none" strike="noStrike" dirty="0">
                          <a:effectLst/>
                        </a:rPr>
                        <a:t>Machining Manufacturing Skill Standards Council (MSSC) – Certified Production Technician (CPT)</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788593653"/>
                  </a:ext>
                </a:extLst>
              </a:tr>
              <a:tr h="144413">
                <a:tc>
                  <a:txBody>
                    <a:bodyPr/>
                    <a:lstStyle/>
                    <a:p>
                      <a:pPr algn="l" fontAlgn="b"/>
                      <a:r>
                        <a:rPr lang="en-US" sz="700" u="none" strike="noStrike" dirty="0">
                          <a:effectLst/>
                        </a:rPr>
                        <a:t>Machining Manufacturing Skill Standards Council (MSSC) – Green Production Certification</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982939683"/>
                  </a:ext>
                </a:extLst>
              </a:tr>
              <a:tr h="144413">
                <a:tc>
                  <a:txBody>
                    <a:bodyPr/>
                    <a:lstStyle/>
                    <a:p>
                      <a:pPr algn="l" fontAlgn="b"/>
                      <a:r>
                        <a:rPr lang="en-US" sz="700" u="none" strike="noStrike" dirty="0">
                          <a:effectLst/>
                        </a:rPr>
                        <a:t>Manufacturing Skill Standards Council (MSSC)</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2095457298"/>
                  </a:ext>
                </a:extLst>
              </a:tr>
              <a:tr h="144413">
                <a:tc>
                  <a:txBody>
                    <a:bodyPr/>
                    <a:lstStyle/>
                    <a:p>
                      <a:pPr algn="l" fontAlgn="b"/>
                      <a:r>
                        <a:rPr lang="en-US" sz="700" u="none" strike="noStrike" dirty="0">
                          <a:effectLst/>
                        </a:rPr>
                        <a:t>Mastercam Associate</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3884683380"/>
                  </a:ext>
                </a:extLst>
              </a:tr>
              <a:tr h="144413">
                <a:tc>
                  <a:txBody>
                    <a:bodyPr/>
                    <a:lstStyle/>
                    <a:p>
                      <a:pPr algn="l" fontAlgn="b"/>
                      <a:r>
                        <a:rPr lang="en-US" sz="700" u="none" strike="noStrike" dirty="0">
                          <a:effectLst/>
                        </a:rPr>
                        <a:t>Mechatronics</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188859430"/>
                  </a:ext>
                </a:extLst>
              </a:tr>
              <a:tr h="144413">
                <a:tc>
                  <a:txBody>
                    <a:bodyPr/>
                    <a:lstStyle/>
                    <a:p>
                      <a:pPr algn="l" fontAlgn="b"/>
                      <a:r>
                        <a:rPr lang="en-US" sz="700" u="none" strike="noStrike" dirty="0">
                          <a:effectLst/>
                        </a:rPr>
                        <a:t>Microsoft Certified Solutions Associate (MCSA)</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1003756906"/>
                  </a:ext>
                </a:extLst>
              </a:tr>
              <a:tr h="144413">
                <a:tc>
                  <a:txBody>
                    <a:bodyPr/>
                    <a:lstStyle/>
                    <a:p>
                      <a:pPr algn="l" fontAlgn="b"/>
                      <a:r>
                        <a:rPr lang="en-US" sz="700" u="none" strike="noStrike" dirty="0">
                          <a:effectLst/>
                        </a:rPr>
                        <a:t>National Career Readiness Certificate (NCRC) Level 1</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133071108"/>
                  </a:ext>
                </a:extLst>
              </a:tr>
              <a:tr h="144413">
                <a:tc>
                  <a:txBody>
                    <a:bodyPr/>
                    <a:lstStyle/>
                    <a:p>
                      <a:pPr algn="l" fontAlgn="b"/>
                      <a:r>
                        <a:rPr lang="en-US" sz="700" u="none" strike="noStrike" dirty="0">
                          <a:effectLst/>
                        </a:rPr>
                        <a:t>National Center for Construction Education and Research (NCCER) – Cabinetmaking</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535546408"/>
                  </a:ext>
                </a:extLst>
              </a:tr>
              <a:tr h="144413">
                <a:tc>
                  <a:txBody>
                    <a:bodyPr/>
                    <a:lstStyle/>
                    <a:p>
                      <a:pPr algn="l" fontAlgn="b"/>
                      <a:r>
                        <a:rPr lang="en-US" sz="700" u="none" strike="noStrike" dirty="0">
                          <a:effectLst/>
                        </a:rPr>
                        <a:t>National Center for Construction Education and Research (NCCER) – Carpentry – Level 1</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3434710333"/>
                  </a:ext>
                </a:extLst>
              </a:tr>
              <a:tr h="144413">
                <a:tc>
                  <a:txBody>
                    <a:bodyPr/>
                    <a:lstStyle/>
                    <a:p>
                      <a:pPr algn="l" fontAlgn="b"/>
                      <a:r>
                        <a:rPr lang="en-US" sz="700" u="none" strike="noStrike" dirty="0">
                          <a:effectLst/>
                        </a:rPr>
                        <a:t>National Center for Construction Education and Research (NCCER) – Carpentry – Level 2</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3699561765"/>
                  </a:ext>
                </a:extLst>
              </a:tr>
              <a:tr h="144413">
                <a:tc>
                  <a:txBody>
                    <a:bodyPr/>
                    <a:lstStyle/>
                    <a:p>
                      <a:pPr algn="l" fontAlgn="b"/>
                      <a:r>
                        <a:rPr lang="en-US" sz="700" u="none" strike="noStrike" dirty="0">
                          <a:effectLst/>
                        </a:rPr>
                        <a:t>National Center for Construction Education and Research (NCCER) – Electrical – Level 1</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2683533296"/>
                  </a:ext>
                </a:extLst>
              </a:tr>
              <a:tr h="269382">
                <a:tc>
                  <a:txBody>
                    <a:bodyPr/>
                    <a:lstStyle/>
                    <a:p>
                      <a:pPr algn="l" fontAlgn="b"/>
                      <a:r>
                        <a:rPr lang="en-US" sz="700" u="none" strike="noStrike" dirty="0">
                          <a:effectLst/>
                        </a:rPr>
                        <a:t>National Center for Construction Education and Research (NCCER) – Electronics Systems Technician (EST) – Level 1</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3414900077"/>
                  </a:ext>
                </a:extLst>
              </a:tr>
              <a:tr h="269382">
                <a:tc>
                  <a:txBody>
                    <a:bodyPr/>
                    <a:lstStyle/>
                    <a:p>
                      <a:pPr algn="l" fontAlgn="b"/>
                      <a:r>
                        <a:rPr lang="en-US" sz="700" u="none" strike="noStrike" dirty="0">
                          <a:effectLst/>
                        </a:rPr>
                        <a:t>National Center for Construction Education and Research (NCCER) – Electronics Systems Technician (EST) – Level 2</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3612306370"/>
                  </a:ext>
                </a:extLst>
              </a:tr>
              <a:tr h="269382">
                <a:tc>
                  <a:txBody>
                    <a:bodyPr/>
                    <a:lstStyle/>
                    <a:p>
                      <a:pPr algn="l" fontAlgn="b"/>
                      <a:r>
                        <a:rPr lang="en-US" sz="700" u="none" strike="noStrike" dirty="0">
                          <a:effectLst/>
                        </a:rPr>
                        <a:t>National Center for Construction Education and Research (NCCER) – Industrial Maintenance Mechanic – Level 2</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1069046178"/>
                  </a:ext>
                </a:extLst>
              </a:tr>
              <a:tr h="144413">
                <a:tc>
                  <a:txBody>
                    <a:bodyPr/>
                    <a:lstStyle/>
                    <a:p>
                      <a:pPr algn="l" fontAlgn="b"/>
                      <a:r>
                        <a:rPr lang="en-US" sz="700" u="none" strike="noStrike" dirty="0">
                          <a:effectLst/>
                        </a:rPr>
                        <a:t>National Center for Construction Education and Research (NCCER) – Mechanic – Level 1</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3512343128"/>
                  </a:ext>
                </a:extLst>
              </a:tr>
              <a:tr h="144413">
                <a:tc>
                  <a:txBody>
                    <a:bodyPr/>
                    <a:lstStyle/>
                    <a:p>
                      <a:pPr algn="l" fontAlgn="b"/>
                      <a:r>
                        <a:rPr lang="en-US" sz="700" u="none" strike="noStrike" dirty="0">
                          <a:effectLst/>
                        </a:rPr>
                        <a:t>National Center for Construction Education and Research (NCCER) – Millwright</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1883806821"/>
                  </a:ext>
                </a:extLst>
              </a:tr>
              <a:tr h="144413">
                <a:tc>
                  <a:txBody>
                    <a:bodyPr/>
                    <a:lstStyle/>
                    <a:p>
                      <a:pPr algn="l" fontAlgn="b"/>
                      <a:r>
                        <a:rPr lang="en-US" sz="700" u="none" strike="noStrike" dirty="0">
                          <a:effectLst/>
                        </a:rPr>
                        <a:t>National Center for Construction Education and Research (NCCER) – Plumbing – Level 1</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2113895962"/>
                  </a:ext>
                </a:extLst>
              </a:tr>
              <a:tr h="144413">
                <a:tc>
                  <a:txBody>
                    <a:bodyPr/>
                    <a:lstStyle/>
                    <a:p>
                      <a:pPr algn="l" fontAlgn="b"/>
                      <a:r>
                        <a:rPr lang="en-US" sz="700" u="none" strike="noStrike" dirty="0">
                          <a:effectLst/>
                        </a:rPr>
                        <a:t>National Institute for Metalworking Skills (NIMS)</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1909576862"/>
                  </a:ext>
                </a:extLst>
              </a:tr>
              <a:tr h="144413">
                <a:tc>
                  <a:txBody>
                    <a:bodyPr/>
                    <a:lstStyle/>
                    <a:p>
                      <a:pPr algn="l" fontAlgn="b"/>
                      <a:r>
                        <a:rPr lang="en-US" sz="700" u="none" strike="noStrike" dirty="0">
                          <a:effectLst/>
                        </a:rPr>
                        <a:t>National Institute for Metalworking Skills (NIMS) – EDM Plunge</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3787859849"/>
                  </a:ext>
                </a:extLst>
              </a:tr>
              <a:tr h="144413">
                <a:tc>
                  <a:txBody>
                    <a:bodyPr/>
                    <a:lstStyle/>
                    <a:p>
                      <a:pPr algn="l" fontAlgn="b"/>
                      <a:r>
                        <a:rPr lang="en-US" sz="700" u="none" strike="noStrike" dirty="0">
                          <a:effectLst/>
                        </a:rPr>
                        <a:t>National Institute for Metalworking Skills (NIMS) – EDM Wire</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427608009"/>
                  </a:ext>
                </a:extLst>
              </a:tr>
              <a:tr h="144413">
                <a:tc>
                  <a:txBody>
                    <a:bodyPr/>
                    <a:lstStyle/>
                    <a:p>
                      <a:pPr algn="l" fontAlgn="b"/>
                      <a:r>
                        <a:rPr lang="en-US" sz="700" u="none" strike="noStrike" dirty="0">
                          <a:effectLst/>
                        </a:rPr>
                        <a:t>National Institute for Metalworking Skills (NIMS) – Level 1</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3461822064"/>
                  </a:ext>
                </a:extLst>
              </a:tr>
              <a:tr h="144413">
                <a:tc>
                  <a:txBody>
                    <a:bodyPr/>
                    <a:lstStyle/>
                    <a:p>
                      <a:pPr algn="l" fontAlgn="b"/>
                      <a:r>
                        <a:rPr lang="en-US" sz="700" u="none" strike="noStrike" dirty="0">
                          <a:effectLst/>
                        </a:rPr>
                        <a:t>National Institute for Metalworking Skills (NIMS) – Machining Level II – Grinding Skills II</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1931167411"/>
                  </a:ext>
                </a:extLst>
              </a:tr>
              <a:tr h="144413">
                <a:tc>
                  <a:txBody>
                    <a:bodyPr/>
                    <a:lstStyle/>
                    <a:p>
                      <a:pPr algn="l" fontAlgn="b"/>
                      <a:r>
                        <a:rPr lang="en-US" sz="700" u="none" strike="noStrike" dirty="0">
                          <a:effectLst/>
                        </a:rPr>
                        <a:t>National Institute for Metalworking Skills (NIMS) – Machining Level II – Manual Milling</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384973561"/>
                  </a:ext>
                </a:extLst>
              </a:tr>
              <a:tr h="144413">
                <a:tc>
                  <a:txBody>
                    <a:bodyPr/>
                    <a:lstStyle/>
                    <a:p>
                      <a:pPr algn="l" fontAlgn="b"/>
                      <a:r>
                        <a:rPr lang="en-US" sz="700" u="none" strike="noStrike" dirty="0">
                          <a:effectLst/>
                        </a:rPr>
                        <a:t>National Institute for Metalworking Skills (NIMS) – Turning I</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1617200533"/>
                  </a:ext>
                </a:extLst>
              </a:tr>
              <a:tr h="144413">
                <a:tc>
                  <a:txBody>
                    <a:bodyPr/>
                    <a:lstStyle/>
                    <a:p>
                      <a:pPr algn="l" fontAlgn="b"/>
                      <a:r>
                        <a:rPr lang="en-US" sz="700" u="none" strike="noStrike" dirty="0">
                          <a:effectLst/>
                        </a:rPr>
                        <a:t>National Occupational Competency Testing Institute (NOCTI) – FANUC Certified Robot Operator 1 </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3724629805"/>
                  </a:ext>
                </a:extLst>
              </a:tr>
              <a:tr h="144413">
                <a:tc>
                  <a:txBody>
                    <a:bodyPr/>
                    <a:lstStyle/>
                    <a:p>
                      <a:pPr algn="l" fontAlgn="b"/>
                      <a:r>
                        <a:rPr lang="en-US" sz="700" u="none" strike="noStrike" dirty="0">
                          <a:effectLst/>
                        </a:rPr>
                        <a:t>National Occupational Competency Testing Institute (NOCTI) – FANUC Certified Robot Operator 2</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3513302695"/>
                  </a:ext>
                </a:extLst>
              </a:tr>
              <a:tr h="144413">
                <a:tc>
                  <a:txBody>
                    <a:bodyPr/>
                    <a:lstStyle/>
                    <a:p>
                      <a:pPr algn="l" fontAlgn="b"/>
                      <a:r>
                        <a:rPr lang="en-US" sz="700" u="none" strike="noStrike" dirty="0">
                          <a:effectLst/>
                        </a:rPr>
                        <a:t>National Occupational Competency Testing Institute (NOCTI) – FANUC Certified Robot Technician 1</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673615591"/>
                  </a:ext>
                </a:extLst>
              </a:tr>
              <a:tr h="144413">
                <a:tc>
                  <a:txBody>
                    <a:bodyPr/>
                    <a:lstStyle/>
                    <a:p>
                      <a:pPr algn="l" fontAlgn="b"/>
                      <a:r>
                        <a:rPr lang="en-US" sz="700" u="none" strike="noStrike" dirty="0">
                          <a:effectLst/>
                        </a:rPr>
                        <a:t>National Occupational Competency Testing Institute (NOCTI) – FANUC Certified Robot Technician 2</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631771153"/>
                  </a:ext>
                </a:extLst>
              </a:tr>
              <a:tr h="144413">
                <a:tc>
                  <a:txBody>
                    <a:bodyPr/>
                    <a:lstStyle/>
                    <a:p>
                      <a:pPr algn="l" fontAlgn="b"/>
                      <a:r>
                        <a:rPr lang="en-US" sz="700" u="none" strike="noStrike" dirty="0">
                          <a:effectLst/>
                        </a:rPr>
                        <a:t>Woodwork Career Alliance Passport – Blue Credential</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1763246548"/>
                  </a:ext>
                </a:extLst>
              </a:tr>
              <a:tr h="144413">
                <a:tc>
                  <a:txBody>
                    <a:bodyPr/>
                    <a:lstStyle/>
                    <a:p>
                      <a:pPr algn="l" fontAlgn="b"/>
                      <a:r>
                        <a:rPr lang="en-US" sz="700" u="none" strike="noStrike" dirty="0">
                          <a:effectLst/>
                        </a:rPr>
                        <a:t>Woodwork Career Alliance Passport – Green Credential</a:t>
                      </a:r>
                      <a:endParaRPr lang="en-US" sz="700" b="0" i="0" u="none" strike="noStrike" dirty="0">
                        <a:solidFill>
                          <a:srgbClr val="000000"/>
                        </a:solidFill>
                        <a:effectLst/>
                        <a:latin typeface="Calibri" panose="020F0502020204030204" pitchFamily="34" charset="0"/>
                      </a:endParaRPr>
                    </a:p>
                  </a:txBody>
                  <a:tcPr marL="4875" marR="4875" marT="4875" marB="0" anchor="b"/>
                </a:tc>
                <a:extLst>
                  <a:ext uri="{0D108BD9-81ED-4DB2-BD59-A6C34878D82A}">
                    <a16:rowId xmlns:a16="http://schemas.microsoft.com/office/drawing/2014/main" val="3000328099"/>
                  </a:ext>
                </a:extLst>
              </a:tr>
            </a:tbl>
          </a:graphicData>
        </a:graphic>
      </p:graphicFrame>
    </p:spTree>
    <p:extLst>
      <p:ext uri="{BB962C8B-B14F-4D97-AF65-F5344CB8AC3E}">
        <p14:creationId xmlns:p14="http://schemas.microsoft.com/office/powerpoint/2010/main" val="2457041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CDFACA-A063-45F8-BDDA-E851499983CC}"/>
              </a:ext>
            </a:extLst>
          </p:cNvPr>
          <p:cNvSpPr txBox="1"/>
          <p:nvPr/>
        </p:nvSpPr>
        <p:spPr>
          <a:xfrm>
            <a:off x="1066800" y="1981200"/>
            <a:ext cx="7162014" cy="175432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Governor’s Proclamation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ACTEAZ Website</a:t>
            </a:r>
          </a:p>
          <a:p>
            <a:pPr marL="688975"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3"/>
              </a:rPr>
              <a:t>www.acteaz.org</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“CTE Month”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1905000" y="685801"/>
            <a:ext cx="6400800" cy="762000"/>
          </a:xfrm>
        </p:spPr>
        <p:txBody>
          <a:bodyPr>
            <a:normAutofit/>
          </a:bodyPr>
          <a:lstStyle/>
          <a:p>
            <a:pPr algn="l"/>
            <a:r>
              <a:rPr lang="en-US" sz="2800" b="1" dirty="0">
                <a:solidFill>
                  <a:schemeClr val="bg1"/>
                </a:solidFill>
                <a:latin typeface="Century Gothic" panose="020B0502020202020204" pitchFamily="34" charset="0"/>
              </a:rPr>
              <a:t>CTE Month is Here! February 2022</a:t>
            </a:r>
          </a:p>
        </p:txBody>
      </p:sp>
      <p:sp>
        <p:nvSpPr>
          <p:cNvPr id="4" name="TextBox 3"/>
          <p:cNvSpPr txBox="1"/>
          <p:nvPr/>
        </p:nvSpPr>
        <p:spPr>
          <a:xfrm>
            <a:off x="1066800" y="1905000"/>
            <a:ext cx="7315200" cy="49449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pic>
        <p:nvPicPr>
          <p:cNvPr id="7" name="Picture 6">
            <a:extLst>
              <a:ext uri="{FF2B5EF4-FFF2-40B4-BE49-F238E27FC236}">
                <a16:creationId xmlns:a16="http://schemas.microsoft.com/office/drawing/2014/main" id="{C8D65E58-89EB-418C-8E67-AB20DEEED2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1981200"/>
            <a:ext cx="2261070" cy="2926080"/>
          </a:xfrm>
          <a:prstGeom prst="rect">
            <a:avLst/>
          </a:prstGeom>
        </p:spPr>
      </p:pic>
    </p:spTree>
    <p:extLst>
      <p:ext uri="{BB962C8B-B14F-4D97-AF65-F5344CB8AC3E}">
        <p14:creationId xmlns:p14="http://schemas.microsoft.com/office/powerpoint/2010/main" val="2988795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685801"/>
            <a:ext cx="6400800" cy="762000"/>
          </a:xfrm>
        </p:spPr>
        <p:txBody>
          <a:bodyPr>
            <a:normAutofit/>
          </a:bodyPr>
          <a:lstStyle/>
          <a:p>
            <a:pPr algn="l"/>
            <a:r>
              <a:rPr lang="en-US" sz="2800" b="1" dirty="0">
                <a:solidFill>
                  <a:schemeClr val="bg1"/>
                </a:solidFill>
                <a:latin typeface="Century Gothic" panose="020B0502020202020204" pitchFamily="34" charset="0"/>
              </a:rPr>
              <a:t>ACTE Summer Conference</a:t>
            </a:r>
          </a:p>
        </p:txBody>
      </p:sp>
      <p:pic>
        <p:nvPicPr>
          <p:cNvPr id="4" name="Picture 3">
            <a:extLst>
              <a:ext uri="{FF2B5EF4-FFF2-40B4-BE49-F238E27FC236}">
                <a16:creationId xmlns:a16="http://schemas.microsoft.com/office/drawing/2014/main" id="{DAD30CBB-D7C1-4B61-A87F-1071C4384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94" y="1981200"/>
            <a:ext cx="7614906" cy="3352800"/>
          </a:xfrm>
          <a:prstGeom prst="rect">
            <a:avLst/>
          </a:prstGeom>
        </p:spPr>
      </p:pic>
      <p:sp>
        <p:nvSpPr>
          <p:cNvPr id="3" name="TextBox 2">
            <a:extLst>
              <a:ext uri="{FF2B5EF4-FFF2-40B4-BE49-F238E27FC236}">
                <a16:creationId xmlns:a16="http://schemas.microsoft.com/office/drawing/2014/main" id="{BD1C0A11-0EF2-49B2-9B8C-8E8AD602C1D8}"/>
              </a:ext>
            </a:extLst>
          </p:cNvPr>
          <p:cNvSpPr txBox="1"/>
          <p:nvPr/>
        </p:nvSpPr>
        <p:spPr>
          <a:xfrm>
            <a:off x="762000" y="5562600"/>
            <a:ext cx="7543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Hotel Room Rates - $100.00 plus taxes and fees.</a:t>
            </a:r>
          </a:p>
        </p:txBody>
      </p:sp>
    </p:spTree>
    <p:extLst>
      <p:ext uri="{BB962C8B-B14F-4D97-AF65-F5344CB8AC3E}">
        <p14:creationId xmlns:p14="http://schemas.microsoft.com/office/powerpoint/2010/main" val="4226825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685801"/>
            <a:ext cx="6400800" cy="762000"/>
          </a:xfrm>
        </p:spPr>
        <p:txBody>
          <a:bodyPr>
            <a:normAutofit/>
          </a:bodyPr>
          <a:lstStyle/>
          <a:p>
            <a:pPr algn="l"/>
            <a:r>
              <a:rPr lang="en-US" sz="2800" b="1" dirty="0">
                <a:solidFill>
                  <a:schemeClr val="bg1"/>
                </a:solidFill>
                <a:latin typeface="Century Gothic" panose="020B0502020202020204" pitchFamily="34" charset="0"/>
              </a:rPr>
              <a:t>ACTEAZ Awards and Scholarships</a:t>
            </a:r>
          </a:p>
        </p:txBody>
      </p:sp>
      <p:sp>
        <p:nvSpPr>
          <p:cNvPr id="9" name="TextBox 8">
            <a:extLst>
              <a:ext uri="{FF2B5EF4-FFF2-40B4-BE49-F238E27FC236}">
                <a16:creationId xmlns:a16="http://schemas.microsoft.com/office/drawing/2014/main" id="{056C8DD1-D922-426F-9472-907CBF7D79E0}"/>
              </a:ext>
            </a:extLst>
          </p:cNvPr>
          <p:cNvSpPr txBox="1"/>
          <p:nvPr/>
        </p:nvSpPr>
        <p:spPr>
          <a:xfrm>
            <a:off x="5638800" y="1752600"/>
            <a:ext cx="281939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Don’t forget to nominate the great educators you know. Applications are online.  Go to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www.acteaz.org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Deadline:</a:t>
            </a:r>
            <a:r>
              <a:rPr kumimoji="0" lang="en-US" sz="1800" b="0" i="0" u="none" strike="noStrike" kern="1200" cap="none" spc="0" normalizeH="0" baseline="0" noProof="0" dirty="0">
                <a:ln>
                  <a:noFill/>
                </a:ln>
                <a:solidFill>
                  <a:prstClr val="black"/>
                </a:solidFill>
                <a:effectLst/>
                <a:uLnTx/>
                <a:uFillTx/>
                <a:latin typeface="Calibri"/>
                <a:ea typeface="+mn-ea"/>
                <a:cs typeface="+mn-cs"/>
              </a:rPr>
              <a:t> March 18,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0674B6C-442B-4043-9FEE-406E04EB39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216609" y="4368058"/>
            <a:ext cx="4146014" cy="1727506"/>
          </a:xfrm>
          <a:prstGeom prst="rect">
            <a:avLst/>
          </a:prstGeom>
        </p:spPr>
      </p:pic>
      <p:pic>
        <p:nvPicPr>
          <p:cNvPr id="10" name="Picture 9">
            <a:extLst>
              <a:ext uri="{FF2B5EF4-FFF2-40B4-BE49-F238E27FC236}">
                <a16:creationId xmlns:a16="http://schemas.microsoft.com/office/drawing/2014/main" id="{A0791603-49EB-446E-BD42-9C9254C1DBA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19472" y="1948429"/>
            <a:ext cx="4149088" cy="1728787"/>
          </a:xfrm>
          <a:prstGeom prst="rect">
            <a:avLst/>
          </a:prstGeom>
        </p:spPr>
      </p:pic>
      <p:sp>
        <p:nvSpPr>
          <p:cNvPr id="14" name="TextBox 13">
            <a:extLst>
              <a:ext uri="{FF2B5EF4-FFF2-40B4-BE49-F238E27FC236}">
                <a16:creationId xmlns:a16="http://schemas.microsoft.com/office/drawing/2014/main" id="{38E7D70E-4614-4844-BCD2-C6C5752661B6}"/>
              </a:ext>
            </a:extLst>
          </p:cNvPr>
          <p:cNvSpPr txBox="1"/>
          <p:nvPr/>
        </p:nvSpPr>
        <p:spPr>
          <a:xfrm>
            <a:off x="533400" y="4191000"/>
            <a:ext cx="3276600"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Don’t forget to let your students know Scholarship Applications are online.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Go to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www.acteaz.org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Deadline:</a:t>
            </a:r>
            <a:r>
              <a:rPr kumimoji="0" lang="en-US" sz="1800" b="0" i="0" u="none" strike="noStrike" kern="1200" cap="none" spc="0" normalizeH="0" baseline="0" noProof="0" dirty="0">
                <a:ln>
                  <a:noFill/>
                </a:ln>
                <a:solidFill>
                  <a:prstClr val="black"/>
                </a:solidFill>
                <a:effectLst/>
                <a:uLnTx/>
                <a:uFillTx/>
                <a:latin typeface="Calibri"/>
                <a:ea typeface="+mn-ea"/>
                <a:cs typeface="+mn-cs"/>
              </a:rPr>
              <a:t> March 18, 2022</a:t>
            </a:r>
          </a:p>
        </p:txBody>
      </p:sp>
    </p:spTree>
    <p:extLst>
      <p:ext uri="{BB962C8B-B14F-4D97-AF65-F5344CB8AC3E}">
        <p14:creationId xmlns:p14="http://schemas.microsoft.com/office/powerpoint/2010/main" val="1161478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685801"/>
            <a:ext cx="6400800" cy="762000"/>
          </a:xfrm>
        </p:spPr>
        <p:txBody>
          <a:bodyPr>
            <a:normAutofit/>
          </a:bodyPr>
          <a:lstStyle/>
          <a:p>
            <a:pPr algn="l"/>
            <a:r>
              <a:rPr lang="en-US" sz="2800" b="1" dirty="0">
                <a:solidFill>
                  <a:schemeClr val="bg1"/>
                </a:solidFill>
                <a:latin typeface="Century Gothic" panose="020B0502020202020204" pitchFamily="34" charset="0"/>
              </a:rPr>
              <a:t>Want More Information?</a:t>
            </a:r>
          </a:p>
        </p:txBody>
      </p:sp>
      <p:sp>
        <p:nvSpPr>
          <p:cNvPr id="4" name="TextBox 3"/>
          <p:cNvSpPr txBox="1"/>
          <p:nvPr/>
        </p:nvSpPr>
        <p:spPr>
          <a:xfrm>
            <a:off x="1718612" y="1680557"/>
            <a:ext cx="6282388"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3"/>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Rahsaan Bartet, ACTEAZ President</a:t>
            </a:r>
            <a:endParaRPr kumimoji="0" lang="en-US" sz="2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3"/>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4"/>
              </a:rPr>
              <a:t>rahsaanbartet@acteaz.org</a:t>
            </a:r>
            <a:endParaRPr kumimoji="0" lang="en-US" sz="2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Pam Ferguson, ACTEAZ Executive Director</a:t>
            </a:r>
            <a:b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5"/>
              </a:rPr>
              <a:t>pamferguson@acteaz.org</a:t>
            </a:r>
            <a:endPar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Shelly York, ACTEAZ Asst. Executive Director</a:t>
            </a:r>
            <a:b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6"/>
              </a:rPr>
              <a:t>shellyyork@acteaz.org</a:t>
            </a:r>
            <a:endPar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Alec Damiano, 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7"/>
              </a:rPr>
              <a:t>alecdamiano@acteaz.org</a:t>
            </a:r>
            <a:endPar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73937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026E-BD71-4452-BBAC-1B880114014C}"/>
              </a:ext>
            </a:extLst>
          </p:cNvPr>
          <p:cNvSpPr>
            <a:spLocks noGrp="1"/>
          </p:cNvSpPr>
          <p:nvPr>
            <p:ph type="ctrTitle"/>
          </p:nvPr>
        </p:nvSpPr>
        <p:spPr>
          <a:xfrm>
            <a:off x="685800" y="2125980"/>
            <a:ext cx="7772400" cy="984885"/>
          </a:xfrm>
        </p:spPr>
        <p:txBody>
          <a:bodyPr/>
          <a:lstStyle/>
          <a:p>
            <a:pPr algn="ctr"/>
            <a:r>
              <a:rPr lang="en-US" dirty="0"/>
              <a:t>US Presidential Scholars CTE AZ Nominees</a:t>
            </a:r>
            <a:br>
              <a:rPr lang="en-US" dirty="0"/>
            </a:br>
            <a:r>
              <a:rPr lang="en-US" dirty="0"/>
              <a:t>2021-2022</a:t>
            </a:r>
          </a:p>
        </p:txBody>
      </p:sp>
      <p:sp>
        <p:nvSpPr>
          <p:cNvPr id="3" name="Subtitle 2">
            <a:extLst>
              <a:ext uri="{FF2B5EF4-FFF2-40B4-BE49-F238E27FC236}">
                <a16:creationId xmlns:a16="http://schemas.microsoft.com/office/drawing/2014/main" id="{0CB32EEC-9E2F-42DB-9D17-FA2B74FE93DE}"/>
              </a:ext>
            </a:extLst>
          </p:cNvPr>
          <p:cNvSpPr>
            <a:spLocks noGrp="1"/>
          </p:cNvSpPr>
          <p:nvPr>
            <p:ph type="subTitle" idx="4"/>
          </p:nvPr>
        </p:nvSpPr>
        <p:spPr>
          <a:xfrm>
            <a:off x="685800" y="3429000"/>
            <a:ext cx="7620000" cy="2209800"/>
          </a:xfrm>
        </p:spPr>
        <p:txBody>
          <a:bodyPr/>
          <a:lstStyle/>
          <a:p>
            <a:r>
              <a:rPr lang="en-US" sz="2400" dirty="0"/>
              <a:t>Garrett Comes	Red Mountain HS 	 Mesa</a:t>
            </a:r>
          </a:p>
          <a:p>
            <a:r>
              <a:rPr lang="en-US" sz="2400" dirty="0" err="1"/>
              <a:t>Ayra</a:t>
            </a:r>
            <a:r>
              <a:rPr lang="en-US" sz="2400" dirty="0"/>
              <a:t> </a:t>
            </a:r>
            <a:r>
              <a:rPr lang="en-US" sz="2400" dirty="0" err="1"/>
              <a:t>Kacir</a:t>
            </a:r>
            <a:r>
              <a:rPr lang="en-US" sz="2400" dirty="0"/>
              <a:t> 		Desert Mountain HS   Scottsdale</a:t>
            </a:r>
          </a:p>
          <a:p>
            <a:r>
              <a:rPr lang="en-US" sz="2400" dirty="0"/>
              <a:t>Salil Naik		Mountain Ridge HS 	 Deer Valley</a:t>
            </a:r>
          </a:p>
          <a:p>
            <a:r>
              <a:rPr lang="en-US" sz="2400" dirty="0"/>
              <a:t>Aleena Nielson	Vista Grande HS	 Casa Grande</a:t>
            </a:r>
          </a:p>
          <a:p>
            <a:r>
              <a:rPr lang="en-US" sz="2400" dirty="0"/>
              <a:t>Lydia Pastore		Red Mountain HS	 Mesa</a:t>
            </a:r>
          </a:p>
        </p:txBody>
      </p:sp>
    </p:spTree>
    <p:extLst>
      <p:ext uri="{BB962C8B-B14F-4D97-AF65-F5344CB8AC3E}">
        <p14:creationId xmlns:p14="http://schemas.microsoft.com/office/powerpoint/2010/main" val="36247781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509559CC-2785-4482-8710-75A3F3DBF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92" y="2108979"/>
            <a:ext cx="5730217" cy="3891772"/>
          </a:xfrm>
          <a:prstGeom prst="rect">
            <a:avLst/>
          </a:prstGeom>
          <a:effectLst>
            <a:outerShdw blurRad="50800" dist="38100" dir="2700000" algn="tl" rotWithShape="0">
              <a:prstClr val="black">
                <a:alpha val="40000"/>
              </a:prstClr>
            </a:outerShdw>
          </a:effectLst>
        </p:spPr>
      </p:pic>
      <p:sp>
        <p:nvSpPr>
          <p:cNvPr id="6" name="Title 5">
            <a:extLst>
              <a:ext uri="{FF2B5EF4-FFF2-40B4-BE49-F238E27FC236}">
                <a16:creationId xmlns:a16="http://schemas.microsoft.com/office/drawing/2014/main" id="{4FD5708C-BBAC-4BEA-93E1-DC19AA467B57}"/>
              </a:ext>
            </a:extLst>
          </p:cNvPr>
          <p:cNvSpPr>
            <a:spLocks noGrp="1"/>
          </p:cNvSpPr>
          <p:nvPr>
            <p:ph type="title"/>
          </p:nvPr>
        </p:nvSpPr>
        <p:spPr>
          <a:xfrm>
            <a:off x="628649" y="1054894"/>
            <a:ext cx="7886700" cy="1391671"/>
          </a:xfrm>
        </p:spPr>
        <p:txBody>
          <a:bodyPr>
            <a:normAutofit/>
          </a:bodyPr>
          <a:lstStyle/>
          <a:p>
            <a:pPr algn="ctr"/>
            <a:r>
              <a:rPr lang="en-US" sz="8625" b="1" dirty="0">
                <a:effectLst>
                  <a:outerShdw blurRad="38100" dist="38100" dir="2700000" algn="tl">
                    <a:srgbClr val="000000">
                      <a:alpha val="43137"/>
                    </a:srgbClr>
                  </a:outerShdw>
                </a:effectLst>
              </a:rPr>
              <a:t>PREMIER SERIES</a:t>
            </a:r>
          </a:p>
        </p:txBody>
      </p:sp>
    </p:spTree>
    <p:extLst>
      <p:ext uri="{BB962C8B-B14F-4D97-AF65-F5344CB8AC3E}">
        <p14:creationId xmlns:p14="http://schemas.microsoft.com/office/powerpoint/2010/main" val="2747966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263BC-24B3-4BCA-BB84-2C769A774D0B}"/>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9FEDBE1-CFEF-40F1-8560-A3BC2863174F}"/>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13C6161F-0151-473F-9891-7DC75C6697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857250"/>
            <a:ext cx="9144000" cy="5143500"/>
          </a:xfrm>
          <a:prstGeom prst="rect">
            <a:avLst/>
          </a:prstGeom>
        </p:spPr>
      </p:pic>
      <p:sp>
        <p:nvSpPr>
          <p:cNvPr id="11" name="TextBox 10">
            <a:extLst>
              <a:ext uri="{FF2B5EF4-FFF2-40B4-BE49-F238E27FC236}">
                <a16:creationId xmlns:a16="http://schemas.microsoft.com/office/drawing/2014/main" id="{4CAD4472-B9C2-4D97-9EF9-4B27F4A00FA2}"/>
              </a:ext>
            </a:extLst>
          </p:cNvPr>
          <p:cNvSpPr txBox="1"/>
          <p:nvPr/>
        </p:nvSpPr>
        <p:spPr>
          <a:xfrm>
            <a:off x="6423153" y="2382366"/>
            <a:ext cx="2517601" cy="1892826"/>
          </a:xfrm>
          <a:prstGeom prst="rect">
            <a:avLst/>
          </a:prstGeom>
          <a:noFill/>
        </p:spPr>
        <p:txBody>
          <a:bodyPr wrap="square" rtlCol="0">
            <a:spAutoFit/>
          </a:bodyPr>
          <a:lstStyle/>
          <a:p>
            <a:pPr algn="ctr" defTabSz="685800">
              <a:lnSpc>
                <a:spcPts val="4500"/>
              </a:lnSpc>
            </a:pPr>
            <a:r>
              <a:rPr lang="en-US" sz="4950" b="1" dirty="0">
                <a:solidFill>
                  <a:prstClr val="white"/>
                </a:solidFill>
                <a:effectLst>
                  <a:outerShdw blurRad="38100" dist="38100" dir="2700000" algn="tl">
                    <a:srgbClr val="000000">
                      <a:alpha val="43137"/>
                    </a:srgbClr>
                  </a:outerShdw>
                </a:effectLst>
                <a:latin typeface="Calibri" panose="020F0502020204030204"/>
              </a:rPr>
              <a:t>Premier Series</a:t>
            </a:r>
          </a:p>
          <a:p>
            <a:pPr algn="ctr" defTabSz="685800"/>
            <a:r>
              <a:rPr lang="en-US" sz="2100" b="1" dirty="0">
                <a:solidFill>
                  <a:prstClr val="white"/>
                </a:solidFill>
                <a:effectLst>
                  <a:outerShdw blurRad="38100" dist="38100" dir="2700000" algn="tl">
                    <a:srgbClr val="000000">
                      <a:alpha val="43137"/>
                    </a:srgbClr>
                  </a:outerShdw>
                </a:effectLst>
                <a:latin typeface="Calibri" panose="020F0502020204030204"/>
              </a:rPr>
              <a:t>FY 2021-2022 as of January 26, 2022</a:t>
            </a:r>
          </a:p>
        </p:txBody>
      </p:sp>
      <p:pic>
        <p:nvPicPr>
          <p:cNvPr id="14" name="Picture 13" descr="Logo&#10;&#10;Description automatically generated">
            <a:extLst>
              <a:ext uri="{FF2B5EF4-FFF2-40B4-BE49-F238E27FC236}">
                <a16:creationId xmlns:a16="http://schemas.microsoft.com/office/drawing/2014/main" id="{254449BA-A0E3-4C08-8F90-7298D1AEB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8710" y="874070"/>
            <a:ext cx="2136078" cy="1457343"/>
          </a:xfrm>
          <a:prstGeom prst="rect">
            <a:avLst/>
          </a:prstGeom>
        </p:spPr>
      </p:pic>
      <p:pic>
        <p:nvPicPr>
          <p:cNvPr id="6" name="Picture 5">
            <a:extLst>
              <a:ext uri="{FF2B5EF4-FFF2-40B4-BE49-F238E27FC236}">
                <a16:creationId xmlns:a16="http://schemas.microsoft.com/office/drawing/2014/main" id="{5598B4CF-04E6-4F62-9B90-23CA5A273CFC}"/>
              </a:ext>
            </a:extLst>
          </p:cNvPr>
          <p:cNvPicPr>
            <a:picLocks noChangeAspect="1"/>
          </p:cNvPicPr>
          <p:nvPr/>
        </p:nvPicPr>
        <p:blipFill>
          <a:blip r:embed="rId4"/>
          <a:stretch>
            <a:fillRect/>
          </a:stretch>
        </p:blipFill>
        <p:spPr>
          <a:xfrm>
            <a:off x="564243" y="935942"/>
            <a:ext cx="5634691" cy="3555947"/>
          </a:xfrm>
          <a:prstGeom prst="rect">
            <a:avLst/>
          </a:prstGeom>
        </p:spPr>
      </p:pic>
      <p:pic>
        <p:nvPicPr>
          <p:cNvPr id="8" name="Picture 7">
            <a:extLst>
              <a:ext uri="{FF2B5EF4-FFF2-40B4-BE49-F238E27FC236}">
                <a16:creationId xmlns:a16="http://schemas.microsoft.com/office/drawing/2014/main" id="{C807947C-A5A0-47AB-BE06-9E9A5BBD4F09}"/>
              </a:ext>
            </a:extLst>
          </p:cNvPr>
          <p:cNvPicPr>
            <a:picLocks noChangeAspect="1"/>
          </p:cNvPicPr>
          <p:nvPr/>
        </p:nvPicPr>
        <p:blipFill>
          <a:blip r:embed="rId5"/>
          <a:stretch>
            <a:fillRect/>
          </a:stretch>
        </p:blipFill>
        <p:spPr>
          <a:xfrm>
            <a:off x="564243" y="4491889"/>
            <a:ext cx="6315075" cy="1257300"/>
          </a:xfrm>
          <a:prstGeom prst="rect">
            <a:avLst/>
          </a:prstGeom>
        </p:spPr>
      </p:pic>
      <p:pic>
        <p:nvPicPr>
          <p:cNvPr id="1028" name="Picture 4">
            <a:extLst>
              <a:ext uri="{FF2B5EF4-FFF2-40B4-BE49-F238E27FC236}">
                <a16:creationId xmlns:a16="http://schemas.microsoft.com/office/drawing/2014/main" id="{5E1EF4CE-F7C2-4A3D-8F14-DD208913C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8075" y="4441630"/>
            <a:ext cx="1041927" cy="104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251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6A8CA2-36E0-4ED1-8B2E-CBD7F17314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5747" y="857250"/>
            <a:ext cx="6658253" cy="5143500"/>
          </a:xfrm>
          <a:prstGeom prst="rect">
            <a:avLst/>
          </a:prstGeom>
        </p:spPr>
      </p:pic>
      <p:sp>
        <p:nvSpPr>
          <p:cNvPr id="4" name="Rectangle 3">
            <a:extLst>
              <a:ext uri="{FF2B5EF4-FFF2-40B4-BE49-F238E27FC236}">
                <a16:creationId xmlns:a16="http://schemas.microsoft.com/office/drawing/2014/main" id="{2E4159B2-AC4C-4737-A74F-E6626151EB38}"/>
              </a:ext>
            </a:extLst>
          </p:cNvPr>
          <p:cNvSpPr/>
          <p:nvPr/>
        </p:nvSpPr>
        <p:spPr>
          <a:xfrm>
            <a:off x="-2" y="857250"/>
            <a:ext cx="2485748" cy="5143500"/>
          </a:xfrm>
          <a:prstGeom prst="rect">
            <a:avLst/>
          </a:prstGeom>
          <a:solidFill>
            <a:srgbClr val="50AC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600"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8E47E6A2-E692-48D4-8AC8-E2665C1951A9}"/>
              </a:ext>
            </a:extLst>
          </p:cNvPr>
          <p:cNvSpPr/>
          <p:nvPr/>
        </p:nvSpPr>
        <p:spPr>
          <a:xfrm>
            <a:off x="-8" y="2217130"/>
            <a:ext cx="2534220" cy="1731243"/>
          </a:xfrm>
          <a:prstGeom prst="rect">
            <a:avLst/>
          </a:prstGeom>
          <a:noFill/>
        </p:spPr>
        <p:txBody>
          <a:bodyPr wrap="none" lIns="68580" tIns="34290" rIns="68580" bIns="34290">
            <a:spAutoFit/>
          </a:bodyPr>
          <a:lstStyle/>
          <a:p>
            <a:pPr algn="ctr" defTabSz="685800"/>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a:rPr>
              <a:t>Arizona </a:t>
            </a:r>
          </a:p>
          <a:p>
            <a:pPr algn="ctr" defTabSz="685800"/>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a:rPr>
              <a:t>CTE Teacher </a:t>
            </a:r>
          </a:p>
          <a:p>
            <a:pPr algn="ctr" defTabSz="685800"/>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a:rPr>
              <a:t>Recruitment</a:t>
            </a:r>
          </a:p>
        </p:txBody>
      </p:sp>
    </p:spTree>
    <p:extLst>
      <p:ext uri="{BB962C8B-B14F-4D97-AF65-F5344CB8AC3E}">
        <p14:creationId xmlns:p14="http://schemas.microsoft.com/office/powerpoint/2010/main" val="3995564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1738100" y="1194300"/>
            <a:ext cx="7497900" cy="1707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000"/>
              </a:spcBef>
              <a:spcAft>
                <a:spcPts val="0"/>
              </a:spcAft>
              <a:buNone/>
            </a:pPr>
            <a:r>
              <a:rPr lang="en-US" sz="3500" b="1" u="sng" dirty="0">
                <a:solidFill>
                  <a:schemeClr val="hlink"/>
                </a:solidFill>
                <a:latin typeface="Comfortaa"/>
                <a:ea typeface="Comfortaa"/>
                <a:cs typeface="Comfortaa"/>
                <a:sym typeface="Comfortaa"/>
                <a:hlinkClick r:id="rId4"/>
              </a:rPr>
              <a:t>CTE Curriculum Connection</a:t>
            </a:r>
            <a:endParaRPr sz="5900" b="1" dirty="0">
              <a:solidFill>
                <a:srgbClr val="000000"/>
              </a:solidFill>
              <a:latin typeface="Comfortaa"/>
              <a:ea typeface="Comfortaa"/>
              <a:cs typeface="Comfortaa"/>
              <a:sym typeface="Comfortaa"/>
            </a:endParaRPr>
          </a:p>
        </p:txBody>
      </p:sp>
      <p:pic>
        <p:nvPicPr>
          <p:cNvPr id="89" name="Google Shape;89;p14">
            <a:hlinkClick r:id="rId4"/>
          </p:cNvPr>
          <p:cNvPicPr preferRelativeResize="0"/>
          <p:nvPr/>
        </p:nvPicPr>
        <p:blipFill>
          <a:blip r:embed="rId5">
            <a:alphaModFix/>
          </a:blip>
          <a:stretch>
            <a:fillRect/>
          </a:stretch>
        </p:blipFill>
        <p:spPr>
          <a:xfrm>
            <a:off x="492600" y="1495300"/>
            <a:ext cx="1105275" cy="1105300"/>
          </a:xfrm>
          <a:prstGeom prst="rect">
            <a:avLst/>
          </a:prstGeom>
          <a:noFill/>
          <a:ln>
            <a:noFill/>
          </a:ln>
        </p:spPr>
      </p:pic>
      <p:sp>
        <p:nvSpPr>
          <p:cNvPr id="90" name="Google Shape;90;p14"/>
          <p:cNvSpPr txBox="1"/>
          <p:nvPr/>
        </p:nvSpPr>
        <p:spPr>
          <a:xfrm>
            <a:off x="492600" y="2488800"/>
            <a:ext cx="8464500" cy="4369200"/>
          </a:xfrm>
          <a:prstGeom prst="rect">
            <a:avLst/>
          </a:prstGeom>
          <a:noFill/>
          <a:ln>
            <a:noFill/>
          </a:ln>
        </p:spPr>
        <p:txBody>
          <a:bodyPr spcFirstLastPara="1" wrap="square" lIns="91425" tIns="91425" rIns="91425" bIns="91425" anchor="ctr" anchorCtr="0">
            <a:noAutofit/>
          </a:bodyPr>
          <a:lstStyle/>
          <a:p>
            <a:pPr marL="457200" marR="54610" lvl="0" indent="-393700" algn="l" defTabSz="914400" rtl="0" eaLnBrk="1" fontAlgn="auto" latinLnBrk="0" hangingPunct="1">
              <a:lnSpc>
                <a:spcPct val="100000"/>
              </a:lnSpc>
              <a:spcBef>
                <a:spcPts val="0"/>
              </a:spcBef>
              <a:spcAft>
                <a:spcPts val="0"/>
              </a:spcAft>
              <a:buClr>
                <a:srgbClr val="000000"/>
              </a:buClr>
              <a:buSzPts val="2600"/>
              <a:buFont typeface="Comfortaa"/>
              <a:buChar char="➔"/>
              <a:tabLst/>
              <a:defRPr/>
            </a:pPr>
            <a:r>
              <a:rPr kumimoji="0" lang="en-US" sz="3000" b="0" i="0" u="none" strike="noStrike" kern="0" cap="none" spc="0" normalizeH="0" baseline="0" noProof="0" dirty="0">
                <a:ln>
                  <a:noFill/>
                </a:ln>
                <a:solidFill>
                  <a:srgbClr val="EB1C23"/>
                </a:solidFill>
                <a:effectLst/>
                <a:uLnTx/>
                <a:uFillTx/>
                <a:latin typeface="Comfortaa"/>
                <a:ea typeface="Comfortaa"/>
                <a:cs typeface="Comfortaa"/>
                <a:sym typeface="Comfortaa"/>
              </a:rPr>
              <a:t>#</a:t>
            </a:r>
            <a:r>
              <a:rPr kumimoji="0" lang="en-US" sz="3000" b="0" i="0" u="none" strike="noStrike" kern="0" cap="none" spc="0" normalizeH="0" baseline="0" noProof="0" dirty="0">
                <a:ln>
                  <a:noFill/>
                </a:ln>
                <a:solidFill>
                  <a:srgbClr val="214099"/>
                </a:solidFill>
                <a:effectLst/>
                <a:uLnTx/>
                <a:uFillTx/>
                <a:latin typeface="Comfortaa"/>
                <a:ea typeface="Comfortaa"/>
                <a:cs typeface="Comfortaa"/>
                <a:sym typeface="Comfortaa"/>
              </a:rPr>
              <a:t>have</a:t>
            </a:r>
            <a:r>
              <a:rPr kumimoji="0" lang="en-US" sz="3000" b="0" i="0" u="none" strike="noStrike" kern="0" cap="none" spc="0" normalizeH="0" baseline="0" noProof="0" dirty="0">
                <a:ln>
                  <a:noFill/>
                </a:ln>
                <a:solidFill>
                  <a:srgbClr val="8AC53E"/>
                </a:solidFill>
                <a:effectLst/>
                <a:uLnTx/>
                <a:uFillTx/>
                <a:latin typeface="Comfortaa"/>
                <a:ea typeface="Comfortaa"/>
                <a:cs typeface="Comfortaa"/>
                <a:sym typeface="Comfortaa"/>
              </a:rPr>
              <a:t>you</a:t>
            </a:r>
            <a:r>
              <a:rPr kumimoji="0" lang="en-US" sz="3000" b="0" i="0" u="none" strike="noStrike" kern="0" cap="none" spc="0" normalizeH="0" baseline="0" noProof="0" dirty="0">
                <a:ln>
                  <a:noFill/>
                </a:ln>
                <a:solidFill>
                  <a:srgbClr val="F6921E"/>
                </a:solidFill>
                <a:effectLst/>
                <a:uLnTx/>
                <a:uFillTx/>
                <a:latin typeface="Comfortaa"/>
                <a:ea typeface="Comfortaa"/>
                <a:cs typeface="Comfortaa"/>
                <a:sym typeface="Comfortaa"/>
              </a:rPr>
              <a:t>checked</a:t>
            </a:r>
            <a:r>
              <a:rPr kumimoji="0" lang="en-US" sz="3000" b="0" i="0" u="none" strike="noStrike" kern="0" cap="none" spc="0" normalizeH="0" baseline="0" noProof="0" dirty="0">
                <a:ln>
                  <a:noFill/>
                </a:ln>
                <a:solidFill>
                  <a:srgbClr val="214099"/>
                </a:solidFill>
                <a:effectLst/>
                <a:uLnTx/>
                <a:uFillTx/>
                <a:latin typeface="Comfortaa"/>
                <a:ea typeface="Comfortaa"/>
                <a:cs typeface="Comfortaa"/>
                <a:sym typeface="Comfortaa"/>
              </a:rPr>
              <a:t>the</a:t>
            </a:r>
            <a:r>
              <a:rPr kumimoji="0" lang="en-US" sz="3000" b="0" i="0" u="none" strike="noStrike" kern="0" cap="none" spc="0" normalizeH="0" baseline="0" noProof="0" dirty="0">
                <a:ln>
                  <a:noFill/>
                </a:ln>
                <a:solidFill>
                  <a:srgbClr val="EB1C23"/>
                </a:solidFill>
                <a:effectLst/>
                <a:uLnTx/>
                <a:uFillTx/>
                <a:latin typeface="Comfortaa"/>
                <a:ea typeface="Comfortaa"/>
                <a:cs typeface="Comfortaa"/>
                <a:sym typeface="Comfortaa"/>
              </a:rPr>
              <a:t>connection</a:t>
            </a:r>
            <a:endParaRPr kumimoji="0" sz="3000" b="0" i="0" u="none" strike="noStrike" kern="0" cap="none" spc="0" normalizeH="0" baseline="0" noProof="0" dirty="0">
              <a:ln>
                <a:noFill/>
              </a:ln>
              <a:solidFill>
                <a:srgbClr val="666666"/>
              </a:solidFill>
              <a:effectLst/>
              <a:uLnTx/>
              <a:uFillTx/>
              <a:latin typeface="Comfortaa"/>
              <a:ea typeface="Comfortaa"/>
              <a:cs typeface="Comfortaa"/>
              <a:sym typeface="Comfortaa"/>
            </a:endParaRPr>
          </a:p>
          <a:p>
            <a:pPr marL="914400" marR="54610" lvl="1" indent="-381000" algn="l" defTabSz="914400" rtl="0" eaLnBrk="1" fontAlgn="auto" latinLnBrk="0" hangingPunct="1">
              <a:lnSpc>
                <a:spcPct val="100000"/>
              </a:lnSpc>
              <a:spcBef>
                <a:spcPts val="0"/>
              </a:spcBef>
              <a:spcAft>
                <a:spcPts val="0"/>
              </a:spcAft>
              <a:buClr>
                <a:srgbClr val="595959"/>
              </a:buClr>
              <a:buSzPts val="2400"/>
              <a:buFont typeface="Comfortaa"/>
              <a:buChar char="◆"/>
              <a:tabLst/>
              <a:defRPr/>
            </a:pPr>
            <a:r>
              <a:rPr kumimoji="0" lang="en-US" sz="2400" b="1" i="0" u="none" strike="noStrike" kern="0" cap="none" spc="0" normalizeH="0" baseline="0" noProof="0" dirty="0">
                <a:ln>
                  <a:noFill/>
                </a:ln>
                <a:solidFill>
                  <a:srgbClr val="595959"/>
                </a:solidFill>
                <a:effectLst/>
                <a:uLnTx/>
                <a:uFillTx/>
                <a:latin typeface="Comfortaa"/>
                <a:ea typeface="Comfortaa"/>
                <a:cs typeface="Comfortaa"/>
                <a:sym typeface="Comfortaa"/>
              </a:rPr>
              <a:t>New Resources</a:t>
            </a:r>
            <a:endParaRPr kumimoji="0" sz="2400" b="1" i="0" u="none" strike="noStrike" kern="0" cap="none" spc="0" normalizeH="0" baseline="0" noProof="0" dirty="0">
              <a:ln>
                <a:noFill/>
              </a:ln>
              <a:solidFill>
                <a:srgbClr val="595959"/>
              </a:solidFill>
              <a:effectLst/>
              <a:uLnTx/>
              <a:uFillTx/>
              <a:latin typeface="Comfortaa"/>
              <a:ea typeface="Comfortaa"/>
              <a:cs typeface="Comfortaa"/>
              <a:sym typeface="Comfortaa"/>
            </a:endParaRPr>
          </a:p>
          <a:p>
            <a:pPr marL="1371600" marR="54610" lvl="2" indent="-381000" algn="l" defTabSz="914400" rtl="0" eaLnBrk="1" fontAlgn="auto" latinLnBrk="0" hangingPunct="1">
              <a:lnSpc>
                <a:spcPct val="100000"/>
              </a:lnSpc>
              <a:spcBef>
                <a:spcPts val="800"/>
              </a:spcBef>
              <a:spcAft>
                <a:spcPts val="0"/>
              </a:spcAft>
              <a:buClr>
                <a:srgbClr val="595959"/>
              </a:buClr>
              <a:buSzPts val="2400"/>
              <a:buFont typeface="Comfortaa"/>
              <a:buChar char="●"/>
              <a:tabLst/>
              <a:defRPr/>
            </a:pPr>
            <a:r>
              <a:rPr kumimoji="0" lang="en-US" sz="2400" b="0" i="0" u="none" strike="noStrike" kern="0" cap="none" spc="0" normalizeH="0" baseline="0" noProof="0" dirty="0">
                <a:ln>
                  <a:noFill/>
                </a:ln>
                <a:solidFill>
                  <a:srgbClr val="666666"/>
                </a:solidFill>
                <a:effectLst/>
                <a:uLnTx/>
                <a:uFillTx/>
                <a:latin typeface="Comfortaa"/>
                <a:ea typeface="Comfortaa"/>
                <a:cs typeface="Comfortaa"/>
                <a:sym typeface="Comfortaa"/>
              </a:rPr>
              <a:t>Announced via Discussion Forum</a:t>
            </a:r>
            <a:endParaRPr kumimoji="0" sz="2400" b="0" i="0" u="none" strike="noStrike" kern="0" cap="none" spc="0" normalizeH="0" baseline="0" noProof="0" dirty="0">
              <a:ln>
                <a:noFill/>
              </a:ln>
              <a:solidFill>
                <a:srgbClr val="666666"/>
              </a:solidFill>
              <a:effectLst/>
              <a:uLnTx/>
              <a:uFillTx/>
              <a:latin typeface="Comfortaa"/>
              <a:ea typeface="Comfortaa"/>
              <a:cs typeface="Comfortaa"/>
              <a:sym typeface="Comfortaa"/>
            </a:endParaRPr>
          </a:p>
          <a:p>
            <a:pPr marL="1371600" marR="54610" lvl="2" indent="-381000" algn="l" defTabSz="914400" rtl="0" eaLnBrk="1" fontAlgn="auto" latinLnBrk="0" hangingPunct="1">
              <a:lnSpc>
                <a:spcPct val="100000"/>
              </a:lnSpc>
              <a:spcBef>
                <a:spcPts val="800"/>
              </a:spcBef>
              <a:spcAft>
                <a:spcPts val="0"/>
              </a:spcAft>
              <a:buClr>
                <a:srgbClr val="666666"/>
              </a:buClr>
              <a:buSzPts val="2400"/>
              <a:buFont typeface="Comfortaa"/>
              <a:buChar char="●"/>
              <a:tabLst/>
              <a:defRPr/>
            </a:pPr>
            <a:r>
              <a:rPr kumimoji="0" lang="en-US" sz="2400" b="0" i="0" u="none" strike="noStrike" kern="0" cap="none" spc="0" normalizeH="0" baseline="0" noProof="0" dirty="0">
                <a:ln>
                  <a:noFill/>
                </a:ln>
                <a:solidFill>
                  <a:srgbClr val="666666"/>
                </a:solidFill>
                <a:effectLst/>
                <a:uLnTx/>
                <a:uFillTx/>
                <a:latin typeface="Comfortaa"/>
                <a:ea typeface="Comfortaa"/>
                <a:cs typeface="Comfortaa"/>
                <a:sym typeface="Comfortaa"/>
              </a:rPr>
              <a:t>Links in email</a:t>
            </a:r>
            <a:endParaRPr kumimoji="0" sz="2400" b="0" i="0" u="none" strike="noStrike" kern="0" cap="none" spc="0" normalizeH="0" baseline="0" noProof="0" dirty="0">
              <a:ln>
                <a:noFill/>
              </a:ln>
              <a:solidFill>
                <a:srgbClr val="666666"/>
              </a:solidFill>
              <a:effectLst/>
              <a:uLnTx/>
              <a:uFillTx/>
              <a:latin typeface="Comfortaa"/>
              <a:ea typeface="Comfortaa"/>
              <a:cs typeface="Comfortaa"/>
              <a:sym typeface="Comfortaa"/>
            </a:endParaRPr>
          </a:p>
          <a:p>
            <a:pPr marL="1371600" marR="54610" lvl="2" indent="-381000" algn="l" defTabSz="914400" rtl="0" eaLnBrk="1" fontAlgn="auto" latinLnBrk="0" hangingPunct="1">
              <a:lnSpc>
                <a:spcPct val="100000"/>
              </a:lnSpc>
              <a:spcBef>
                <a:spcPts val="800"/>
              </a:spcBef>
              <a:spcAft>
                <a:spcPts val="0"/>
              </a:spcAft>
              <a:buClr>
                <a:srgbClr val="666666"/>
              </a:buClr>
              <a:buSzPts val="2400"/>
              <a:buFont typeface="Comfortaa"/>
              <a:buChar char="●"/>
              <a:tabLst/>
              <a:defRPr/>
            </a:pPr>
            <a:r>
              <a:rPr kumimoji="0" lang="en-US" sz="2400" b="0" i="0" u="none" strike="noStrike" kern="0" cap="none" spc="0" normalizeH="0" baseline="0" noProof="0" dirty="0">
                <a:ln>
                  <a:noFill/>
                </a:ln>
                <a:solidFill>
                  <a:srgbClr val="666666"/>
                </a:solidFill>
                <a:effectLst/>
                <a:uLnTx/>
                <a:uFillTx/>
                <a:latin typeface="Comfortaa"/>
                <a:ea typeface="Comfortaa"/>
                <a:cs typeface="Comfortaa"/>
                <a:sym typeface="Comfortaa"/>
              </a:rPr>
              <a:t>Join your program groups</a:t>
            </a:r>
            <a:endParaRPr kumimoji="0" sz="2400" b="0" i="0" u="none" strike="noStrike" kern="0" cap="none" spc="0" normalizeH="0" baseline="0" noProof="0" dirty="0">
              <a:ln>
                <a:noFill/>
              </a:ln>
              <a:solidFill>
                <a:srgbClr val="666666"/>
              </a:solidFill>
              <a:effectLst/>
              <a:uLnTx/>
              <a:uFillTx/>
              <a:latin typeface="Comfortaa"/>
              <a:ea typeface="Comfortaa"/>
              <a:cs typeface="Comfortaa"/>
              <a:sym typeface="Comfortaa"/>
            </a:endParaRPr>
          </a:p>
          <a:p>
            <a:pPr marL="914400" marR="54610" lvl="0" indent="0" algn="l" defTabSz="914400" rtl="0" eaLnBrk="1" fontAlgn="auto" latinLnBrk="0" hangingPunct="1">
              <a:lnSpc>
                <a:spcPct val="100000"/>
              </a:lnSpc>
              <a:spcBef>
                <a:spcPts val="80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666666"/>
              </a:solidFill>
              <a:effectLst/>
              <a:uLnTx/>
              <a:uFillTx/>
              <a:latin typeface="Comfortaa"/>
              <a:ea typeface="Comfortaa"/>
              <a:cs typeface="Comfortaa"/>
              <a:sym typeface="Comfortaa"/>
            </a:endParaRPr>
          </a:p>
          <a:p>
            <a:pPr marL="457200" marR="54610" lvl="0" indent="-381000" algn="l" defTabSz="914400" rtl="0" eaLnBrk="1" fontAlgn="auto" latinLnBrk="0" hangingPunct="1">
              <a:lnSpc>
                <a:spcPct val="100000"/>
              </a:lnSpc>
              <a:spcBef>
                <a:spcPts val="800"/>
              </a:spcBef>
              <a:spcAft>
                <a:spcPts val="0"/>
              </a:spcAft>
              <a:buClr>
                <a:srgbClr val="000000"/>
              </a:buClr>
              <a:buSzPts val="2400"/>
              <a:buFont typeface="Comfortaa"/>
              <a:buChar char="➔"/>
              <a:tabLst/>
              <a:defRPr/>
            </a:pPr>
            <a:r>
              <a:rPr kumimoji="0" lang="en-US" sz="2400" b="1" i="0" u="none" strike="noStrike" kern="0" cap="none" spc="0" normalizeH="0" baseline="0" noProof="0" dirty="0">
                <a:ln>
                  <a:noFill/>
                </a:ln>
                <a:solidFill>
                  <a:srgbClr val="000000"/>
                </a:solidFill>
                <a:effectLst/>
                <a:uLnTx/>
                <a:uFillTx/>
                <a:latin typeface="Comfortaa"/>
                <a:ea typeface="Comfortaa"/>
                <a:cs typeface="Comfortaa"/>
                <a:sym typeface="Comfortaa"/>
              </a:rPr>
              <a:t>Training and Support - Next School Year</a:t>
            </a:r>
            <a:endParaRPr kumimoji="0" sz="2400" b="1" i="0" u="none" strike="noStrike" kern="0" cap="none" spc="0" normalizeH="0" baseline="0" noProof="0" dirty="0">
              <a:ln>
                <a:noFill/>
              </a:ln>
              <a:solidFill>
                <a:srgbClr val="000000"/>
              </a:solidFill>
              <a:effectLst/>
              <a:uLnTx/>
              <a:uFillTx/>
              <a:latin typeface="Comfortaa"/>
              <a:ea typeface="Comfortaa"/>
              <a:cs typeface="Comfortaa"/>
              <a:sym typeface="Comfortaa"/>
            </a:endParaRPr>
          </a:p>
          <a:p>
            <a:pPr marL="914400" marR="54610" lvl="1" indent="-381000" algn="l" defTabSz="914400" rtl="0" eaLnBrk="1" fontAlgn="auto" latinLnBrk="0" hangingPunct="1">
              <a:lnSpc>
                <a:spcPct val="100000"/>
              </a:lnSpc>
              <a:spcBef>
                <a:spcPts val="800"/>
              </a:spcBef>
              <a:spcAft>
                <a:spcPts val="800"/>
              </a:spcAft>
              <a:buClr>
                <a:srgbClr val="666666"/>
              </a:buClr>
              <a:buSzPts val="2400"/>
              <a:buFont typeface="Comfortaa"/>
              <a:buChar char="◆"/>
              <a:tabLst/>
              <a:defRPr/>
            </a:pPr>
            <a:r>
              <a:rPr kumimoji="0" lang="en-US" sz="2400" b="0" i="0" u="none" strike="noStrike" kern="0" cap="none" spc="0" normalizeH="0" baseline="0" noProof="0" dirty="0">
                <a:ln>
                  <a:noFill/>
                </a:ln>
                <a:solidFill>
                  <a:srgbClr val="666666"/>
                </a:solidFill>
                <a:effectLst/>
                <a:uLnTx/>
                <a:uFillTx/>
                <a:latin typeface="Comfortaa"/>
                <a:ea typeface="Comfortaa"/>
                <a:cs typeface="Comfortaa"/>
                <a:sym typeface="Comfortaa"/>
              </a:rPr>
              <a:t>Please reach out for a </a:t>
            </a:r>
            <a:r>
              <a:rPr kumimoji="0" lang="en-US" sz="2400" b="0" i="0" u="sng" strike="noStrike" kern="0" cap="none" spc="0" normalizeH="0" baseline="0" noProof="0" dirty="0">
                <a:ln>
                  <a:noFill/>
                </a:ln>
                <a:solidFill>
                  <a:srgbClr val="0000FF"/>
                </a:solidFill>
                <a:effectLst/>
                <a:uLnTx/>
                <a:uFillTx/>
                <a:latin typeface="Comfortaa"/>
                <a:ea typeface="Comfortaa"/>
                <a:cs typeface="Comfortaa"/>
                <a:sym typeface="Comfortaa"/>
                <a:hlinkClick r:id="rId6"/>
              </a:rPr>
              <a:t>training session</a:t>
            </a:r>
            <a:endParaRPr kumimoji="0" sz="2400" b="0" i="0" u="none" strike="noStrike" kern="0" cap="none" spc="0" normalizeH="0" baseline="0" noProof="0" dirty="0">
              <a:ln>
                <a:noFill/>
              </a:ln>
              <a:solidFill>
                <a:srgbClr val="666666"/>
              </a:solidFill>
              <a:effectLst/>
              <a:uLnTx/>
              <a:uFillTx/>
              <a:latin typeface="Comfortaa"/>
              <a:ea typeface="Comfortaa"/>
              <a:cs typeface="Comfortaa"/>
              <a:sym typeface="Comfortaa"/>
            </a:endParaRPr>
          </a:p>
        </p:txBody>
      </p:sp>
      <p:sp>
        <p:nvSpPr>
          <p:cNvPr id="91" name="Google Shape;91;p14">
            <a:hlinkClick r:id="rId7"/>
          </p:cNvPr>
          <p:cNvSpPr/>
          <p:nvPr/>
        </p:nvSpPr>
        <p:spPr>
          <a:xfrm>
            <a:off x="3812988" y="78425"/>
            <a:ext cx="1518000" cy="14802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2" name="Google Shape;92;p14"/>
          <p:cNvPicPr preferRelativeResize="0"/>
          <p:nvPr/>
        </p:nvPicPr>
        <p:blipFill>
          <a:blip r:embed="rId8">
            <a:alphaModFix/>
          </a:blip>
          <a:stretch>
            <a:fillRect/>
          </a:stretch>
        </p:blipFill>
        <p:spPr>
          <a:xfrm>
            <a:off x="3992001" y="551725"/>
            <a:ext cx="1159975" cy="5336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1969200" y="965100"/>
            <a:ext cx="7174800" cy="7695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4400"/>
              <a:buFont typeface="Calibri"/>
              <a:buNone/>
            </a:pPr>
            <a:r>
              <a:rPr lang="en-US" sz="3500" b="1" dirty="0">
                <a:latin typeface="Comfortaa"/>
                <a:ea typeface="Comfortaa"/>
                <a:cs typeface="Comfortaa"/>
                <a:sym typeface="Comfortaa"/>
              </a:rPr>
              <a:t>Upcoming Events</a:t>
            </a:r>
            <a:endParaRPr sz="3500" b="1" dirty="0">
              <a:latin typeface="Comfortaa"/>
              <a:ea typeface="Comfortaa"/>
              <a:cs typeface="Comfortaa"/>
              <a:sym typeface="Comfortaa"/>
            </a:endParaRPr>
          </a:p>
        </p:txBody>
      </p:sp>
      <p:sp>
        <p:nvSpPr>
          <p:cNvPr id="98" name="Google Shape;98;p15"/>
          <p:cNvSpPr txBox="1">
            <a:spLocks noGrp="1"/>
          </p:cNvSpPr>
          <p:nvPr>
            <p:ph type="body" idx="1"/>
          </p:nvPr>
        </p:nvSpPr>
        <p:spPr>
          <a:xfrm>
            <a:off x="4727700" y="1734600"/>
            <a:ext cx="4416300" cy="4087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2400" b="1" dirty="0">
              <a:latin typeface="Comfortaa"/>
              <a:ea typeface="Comfortaa"/>
              <a:cs typeface="Comfortaa"/>
              <a:sym typeface="Comfortaa"/>
            </a:endParaRPr>
          </a:p>
          <a:p>
            <a:pPr marL="0" lvl="0" indent="0" algn="l" rtl="0">
              <a:lnSpc>
                <a:spcPct val="115000"/>
              </a:lnSpc>
              <a:spcBef>
                <a:spcPts val="0"/>
              </a:spcBef>
              <a:spcAft>
                <a:spcPts val="0"/>
              </a:spcAft>
              <a:buNone/>
            </a:pPr>
            <a:r>
              <a:rPr lang="en-US" sz="2400" b="1" dirty="0">
                <a:latin typeface="Comfortaa"/>
                <a:ea typeface="Comfortaa"/>
                <a:cs typeface="Comfortaa"/>
                <a:sym typeface="Comfortaa"/>
              </a:rPr>
              <a:t>Summer Programs</a:t>
            </a:r>
            <a:endParaRPr sz="2400" b="1" dirty="0">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Font typeface="Arial"/>
              <a:buNone/>
            </a:pPr>
            <a:r>
              <a:rPr lang="en-US" sz="1800" dirty="0">
                <a:solidFill>
                  <a:srgbClr val="202124"/>
                </a:solidFill>
                <a:latin typeface="Comfortaa"/>
                <a:ea typeface="Comfortaa"/>
                <a:cs typeface="Comfortaa"/>
                <a:sym typeface="Comfortaa"/>
              </a:rPr>
              <a:t>Automotive Technologies</a:t>
            </a:r>
            <a:endParaRPr sz="1800" dirty="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Font typeface="Arial"/>
              <a:buNone/>
            </a:pPr>
            <a:r>
              <a:rPr lang="en-US" sz="1800" dirty="0">
                <a:solidFill>
                  <a:srgbClr val="202124"/>
                </a:solidFill>
                <a:latin typeface="Comfortaa"/>
                <a:ea typeface="Comfortaa"/>
                <a:cs typeface="Comfortaa"/>
                <a:sym typeface="Comfortaa"/>
              </a:rPr>
              <a:t>Business Operations</a:t>
            </a:r>
            <a:endParaRPr sz="1800" dirty="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Font typeface="Arial"/>
              <a:buNone/>
            </a:pPr>
            <a:r>
              <a:rPr lang="en-US" sz="1800" dirty="0">
                <a:solidFill>
                  <a:srgbClr val="202124"/>
                </a:solidFill>
                <a:latin typeface="Comfortaa"/>
                <a:ea typeface="Comfortaa"/>
                <a:cs typeface="Comfortaa"/>
                <a:sym typeface="Comfortaa"/>
              </a:rPr>
              <a:t>Emergency Medical Services</a:t>
            </a:r>
            <a:endParaRPr sz="1800" dirty="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Font typeface="Arial"/>
              <a:buNone/>
            </a:pPr>
            <a:r>
              <a:rPr lang="en-US" sz="1800" dirty="0">
                <a:solidFill>
                  <a:srgbClr val="202124"/>
                </a:solidFill>
                <a:latin typeface="Comfortaa"/>
                <a:ea typeface="Comfortaa"/>
                <a:cs typeface="Comfortaa"/>
                <a:sym typeface="Comfortaa"/>
              </a:rPr>
              <a:t>Electronic Technologies</a:t>
            </a:r>
            <a:endParaRPr sz="1800" dirty="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Font typeface="Arial"/>
              <a:buNone/>
            </a:pPr>
            <a:r>
              <a:rPr lang="en-US" sz="1800" dirty="0">
                <a:solidFill>
                  <a:srgbClr val="202124"/>
                </a:solidFill>
                <a:latin typeface="Comfortaa"/>
                <a:ea typeface="Comfortaa"/>
                <a:cs typeface="Comfortaa"/>
                <a:sym typeface="Comfortaa"/>
              </a:rPr>
              <a:t>Finance</a:t>
            </a:r>
            <a:endParaRPr sz="1800" dirty="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Font typeface="Arial"/>
              <a:buNone/>
            </a:pPr>
            <a:r>
              <a:rPr lang="en-US" sz="1800" dirty="0">
                <a:solidFill>
                  <a:srgbClr val="202124"/>
                </a:solidFill>
                <a:latin typeface="Comfortaa"/>
                <a:ea typeface="Comfortaa"/>
                <a:cs typeface="Comfortaa"/>
                <a:sym typeface="Comfortaa"/>
              </a:rPr>
              <a:t>Fire Service</a:t>
            </a:r>
            <a:endParaRPr sz="1800" dirty="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Font typeface="Arial"/>
              <a:buNone/>
            </a:pPr>
            <a:r>
              <a:rPr lang="en-US" sz="1800" dirty="0">
                <a:solidFill>
                  <a:srgbClr val="202124"/>
                </a:solidFill>
                <a:latin typeface="Comfortaa"/>
                <a:ea typeface="Comfortaa"/>
                <a:cs typeface="Comfortaa"/>
                <a:sym typeface="Comfortaa"/>
              </a:rPr>
              <a:t>Hospitality Management</a:t>
            </a:r>
            <a:endParaRPr sz="1800" dirty="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Font typeface="Arial"/>
              <a:buNone/>
            </a:pPr>
            <a:r>
              <a:rPr lang="en-US" sz="1800" dirty="0">
                <a:solidFill>
                  <a:srgbClr val="202124"/>
                </a:solidFill>
                <a:latin typeface="Comfortaa"/>
                <a:ea typeface="Comfortaa"/>
                <a:cs typeface="Comfortaa"/>
                <a:sym typeface="Comfortaa"/>
              </a:rPr>
              <a:t>Interior Design and Merchandising</a:t>
            </a:r>
            <a:endParaRPr sz="1800" dirty="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Font typeface="Arial"/>
              <a:buNone/>
            </a:pPr>
            <a:r>
              <a:rPr lang="en-US" sz="1800" dirty="0">
                <a:solidFill>
                  <a:srgbClr val="202124"/>
                </a:solidFill>
                <a:latin typeface="Comfortaa"/>
                <a:ea typeface="Comfortaa"/>
                <a:cs typeface="Comfortaa"/>
                <a:sym typeface="Comfortaa"/>
              </a:rPr>
              <a:t>Laboratory Assisting</a:t>
            </a:r>
            <a:endParaRPr sz="1800" dirty="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None/>
            </a:pPr>
            <a:endParaRPr sz="2000" dirty="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None/>
            </a:pPr>
            <a:endParaRPr sz="2000" dirty="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Font typeface="Arial"/>
              <a:buNone/>
            </a:pPr>
            <a:endParaRPr sz="2000" dirty="0">
              <a:solidFill>
                <a:srgbClr val="202124"/>
              </a:solidFill>
              <a:latin typeface="Comfortaa"/>
              <a:ea typeface="Comfortaa"/>
              <a:cs typeface="Comfortaa"/>
              <a:sym typeface="Comfortaa"/>
            </a:endParaRPr>
          </a:p>
        </p:txBody>
      </p:sp>
      <p:sp>
        <p:nvSpPr>
          <p:cNvPr id="99" name="Google Shape;99;p15">
            <a:hlinkClick r:id="rId4"/>
          </p:cNvPr>
          <p:cNvSpPr/>
          <p:nvPr/>
        </p:nvSpPr>
        <p:spPr>
          <a:xfrm>
            <a:off x="234600" y="187000"/>
            <a:ext cx="1518000" cy="14802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0" name="Google Shape;100;p15"/>
          <p:cNvPicPr preferRelativeResize="0"/>
          <p:nvPr/>
        </p:nvPicPr>
        <p:blipFill>
          <a:blip r:embed="rId5">
            <a:alphaModFix/>
          </a:blip>
          <a:stretch>
            <a:fillRect/>
          </a:stretch>
        </p:blipFill>
        <p:spPr>
          <a:xfrm>
            <a:off x="413614" y="660300"/>
            <a:ext cx="1159976" cy="533600"/>
          </a:xfrm>
          <a:prstGeom prst="rect">
            <a:avLst/>
          </a:prstGeom>
          <a:noFill/>
          <a:ln>
            <a:noFill/>
          </a:ln>
        </p:spPr>
      </p:pic>
      <p:sp>
        <p:nvSpPr>
          <p:cNvPr id="101" name="Google Shape;101;p15"/>
          <p:cNvSpPr txBox="1">
            <a:spLocks noGrp="1"/>
          </p:cNvSpPr>
          <p:nvPr>
            <p:ph type="title"/>
          </p:nvPr>
        </p:nvSpPr>
        <p:spPr>
          <a:xfrm>
            <a:off x="253150" y="1734600"/>
            <a:ext cx="4282200" cy="306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4400"/>
              <a:buFont typeface="Calibri"/>
              <a:buNone/>
            </a:pPr>
            <a:r>
              <a:rPr lang="en-US" sz="2400" b="1" dirty="0">
                <a:latin typeface="Comfortaa"/>
                <a:ea typeface="Comfortaa"/>
                <a:cs typeface="Comfortaa"/>
                <a:sym typeface="Comfortaa"/>
              </a:rPr>
              <a:t>Blueprint &amp; Instructional Framework</a:t>
            </a:r>
            <a:endParaRPr sz="2400" b="1" dirty="0">
              <a:latin typeface="Comfortaa"/>
              <a:ea typeface="Comfortaa"/>
              <a:cs typeface="Comfortaa"/>
              <a:sym typeface="Comfortaa"/>
            </a:endParaRPr>
          </a:p>
          <a:p>
            <a:pPr marL="457200" lvl="0" indent="-355600" algn="l" rtl="0">
              <a:lnSpc>
                <a:spcPct val="115000"/>
              </a:lnSpc>
              <a:spcBef>
                <a:spcPts val="1000"/>
              </a:spcBef>
              <a:spcAft>
                <a:spcPts val="0"/>
              </a:spcAft>
              <a:buSzPts val="2000"/>
              <a:buFont typeface="Comfortaa"/>
              <a:buChar char="•"/>
            </a:pPr>
            <a:r>
              <a:rPr lang="en-US" sz="2000" b="1" dirty="0">
                <a:latin typeface="Comfortaa"/>
                <a:ea typeface="Comfortaa"/>
                <a:cs typeface="Comfortaa"/>
                <a:sym typeface="Comfortaa"/>
              </a:rPr>
              <a:t>Virtual Events (Asynchronous and Synchronous) </a:t>
            </a:r>
            <a:endParaRPr sz="2000" b="1" dirty="0">
              <a:latin typeface="Comfortaa"/>
              <a:ea typeface="Comfortaa"/>
              <a:cs typeface="Comfortaa"/>
              <a:sym typeface="Comfortaa"/>
            </a:endParaRPr>
          </a:p>
          <a:p>
            <a:pPr marL="457200" lvl="0" indent="-355600" algn="l" rtl="0">
              <a:lnSpc>
                <a:spcPct val="115000"/>
              </a:lnSpc>
              <a:spcBef>
                <a:spcPts val="1000"/>
              </a:spcBef>
              <a:spcAft>
                <a:spcPts val="0"/>
              </a:spcAft>
              <a:buSzPts val="2000"/>
              <a:buFont typeface="Comfortaa"/>
              <a:buChar char="•"/>
            </a:pPr>
            <a:r>
              <a:rPr lang="en-US" sz="2000" b="1" dirty="0">
                <a:latin typeface="Comfortaa"/>
                <a:ea typeface="Comfortaa"/>
                <a:cs typeface="Comfortaa"/>
                <a:sym typeface="Comfortaa"/>
              </a:rPr>
              <a:t>During Non-contract hours</a:t>
            </a:r>
            <a:endParaRPr sz="2000" b="1" dirty="0">
              <a:latin typeface="Comfortaa"/>
              <a:ea typeface="Comfortaa"/>
              <a:cs typeface="Comfortaa"/>
              <a:sym typeface="Comfortaa"/>
            </a:endParaRPr>
          </a:p>
          <a:p>
            <a:pPr marL="457200" lvl="0" indent="-355600" algn="l" rtl="0">
              <a:lnSpc>
                <a:spcPct val="115000"/>
              </a:lnSpc>
              <a:spcBef>
                <a:spcPts val="1000"/>
              </a:spcBef>
              <a:spcAft>
                <a:spcPts val="0"/>
              </a:spcAft>
              <a:buSzPts val="2000"/>
              <a:buFont typeface="Comfortaa"/>
              <a:buChar char="•"/>
            </a:pPr>
            <a:r>
              <a:rPr lang="en-US" sz="2000" b="1" dirty="0">
                <a:latin typeface="Comfortaa"/>
                <a:ea typeface="Comfortaa"/>
                <a:cs typeface="Comfortaa"/>
                <a:sym typeface="Comfortaa"/>
              </a:rPr>
              <a:t>Eligible for Project Payment</a:t>
            </a:r>
            <a:endParaRPr sz="2000" b="1" dirty="0">
              <a:latin typeface="Comfortaa"/>
              <a:ea typeface="Comfortaa"/>
              <a:cs typeface="Comfortaa"/>
              <a:sym typeface="Comfortaa"/>
            </a:endParaRPr>
          </a:p>
        </p:txBody>
      </p:sp>
      <p:pic>
        <p:nvPicPr>
          <p:cNvPr id="102" name="Google Shape;102;p15"/>
          <p:cNvPicPr preferRelativeResize="0"/>
          <p:nvPr/>
        </p:nvPicPr>
        <p:blipFill>
          <a:blip r:embed="rId6">
            <a:alphaModFix/>
          </a:blip>
          <a:stretch>
            <a:fillRect/>
          </a:stretch>
        </p:blipFill>
        <p:spPr>
          <a:xfrm>
            <a:off x="7879475" y="5994589"/>
            <a:ext cx="1159975" cy="433061"/>
          </a:xfrm>
          <a:prstGeom prst="rect">
            <a:avLst/>
          </a:prstGeom>
          <a:noFill/>
          <a:ln>
            <a:noFill/>
          </a:ln>
        </p:spPr>
      </p:pic>
      <p:cxnSp>
        <p:nvCxnSpPr>
          <p:cNvPr id="103" name="Google Shape;103;p15"/>
          <p:cNvCxnSpPr/>
          <p:nvPr/>
        </p:nvCxnSpPr>
        <p:spPr>
          <a:xfrm rot="10800000">
            <a:off x="4621025" y="1911325"/>
            <a:ext cx="21000" cy="3654900"/>
          </a:xfrm>
          <a:prstGeom prst="straightConnector1">
            <a:avLst/>
          </a:prstGeom>
          <a:noFill/>
          <a:ln w="9525" cap="flat" cmpd="sng">
            <a:solidFill>
              <a:schemeClr val="dk2"/>
            </a:solidFill>
            <a:prstDash val="solid"/>
            <a:round/>
            <a:headEnd type="none" w="med" len="med"/>
            <a:tailEnd type="none" w="med" len="med"/>
          </a:ln>
        </p:spPr>
      </p:cxnSp>
      <p:sp>
        <p:nvSpPr>
          <p:cNvPr id="104" name="Google Shape;104;p15"/>
          <p:cNvSpPr txBox="1"/>
          <p:nvPr/>
        </p:nvSpPr>
        <p:spPr>
          <a:xfrm>
            <a:off x="234600" y="5618750"/>
            <a:ext cx="6700500" cy="948000"/>
          </a:xfrm>
          <a:prstGeom prst="rect">
            <a:avLst/>
          </a:prstGeom>
          <a:noFill/>
          <a:ln>
            <a:noFill/>
          </a:ln>
        </p:spPr>
        <p:txBody>
          <a:bodyPr spcFirstLastPara="1" wrap="square" lIns="91425" tIns="91425" rIns="91425" bIns="91425" anchor="t" anchorCtr="0">
            <a:spAutoFit/>
          </a:bodyPr>
          <a:lstStyle/>
          <a:p>
            <a:pPr marL="628650" marR="0" lvl="0" indent="-457200" algn="l" defTabSz="914400" rtl="0" eaLnBrk="1" fontAlgn="auto" latinLnBrk="0" hangingPunct="1">
              <a:lnSpc>
                <a:spcPct val="115000"/>
              </a:lnSpc>
              <a:spcBef>
                <a:spcPts val="0"/>
              </a:spcBef>
              <a:spcAft>
                <a:spcPts val="0"/>
              </a:spcAft>
              <a:buClr>
                <a:srgbClr val="000000"/>
              </a:buClr>
              <a:buSzPts val="2400"/>
              <a:buFont typeface="Comfortaa"/>
              <a:buChar char="➔"/>
              <a:tabLst/>
              <a:defRPr/>
            </a:pPr>
            <a:r>
              <a:rPr kumimoji="0" lang="en-US" sz="2400" b="0" i="0" u="none" strike="noStrike" kern="0" cap="none" spc="0" normalizeH="0" baseline="0" noProof="0" dirty="0">
                <a:ln>
                  <a:noFill/>
                </a:ln>
                <a:solidFill>
                  <a:srgbClr val="000000"/>
                </a:solidFill>
                <a:effectLst/>
                <a:uLnTx/>
                <a:uFillTx/>
                <a:latin typeface="Comfortaa"/>
                <a:ea typeface="Comfortaa"/>
                <a:cs typeface="Comfortaa"/>
                <a:sym typeface="Comfortaa"/>
              </a:rPr>
              <a:t>Nominate Today:</a:t>
            </a:r>
            <a:endParaRPr kumimoji="0" sz="2400" b="0" i="0" u="none" strike="noStrike" kern="0" cap="none" spc="0" normalizeH="0" baseline="0" noProof="0" dirty="0">
              <a:ln>
                <a:noFill/>
              </a:ln>
              <a:solidFill>
                <a:srgbClr val="000000"/>
              </a:solidFill>
              <a:effectLst/>
              <a:uLnTx/>
              <a:uFillTx/>
              <a:latin typeface="Comfortaa"/>
              <a:ea typeface="Comfortaa"/>
              <a:cs typeface="Comfortaa"/>
              <a:sym typeface="Comfortaa"/>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200" b="1" i="0" u="sng" strike="noStrike" kern="0" cap="none" spc="0" normalizeH="0" baseline="0" noProof="0" dirty="0">
                <a:ln>
                  <a:noFill/>
                </a:ln>
                <a:solidFill>
                  <a:srgbClr val="0000FF"/>
                </a:solidFill>
                <a:effectLst/>
                <a:uLnTx/>
                <a:uFillTx/>
                <a:latin typeface="Comfortaa"/>
                <a:ea typeface="Comfortaa"/>
                <a:cs typeface="Comfortaa"/>
                <a:sym typeface="Comfortaa"/>
                <a:hlinkClick r:id="rId7"/>
              </a:rPr>
              <a:t>https://bit.ly/ConsortiumBlueprintEvent22</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105" name="Google Shape;105;p15"/>
          <p:cNvCxnSpPr/>
          <p:nvPr/>
        </p:nvCxnSpPr>
        <p:spPr>
          <a:xfrm>
            <a:off x="315075" y="2615075"/>
            <a:ext cx="80790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1886875" y="530350"/>
            <a:ext cx="7161300" cy="1403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3800" b="1" dirty="0">
                <a:latin typeface="Comfortaa"/>
                <a:ea typeface="Comfortaa"/>
                <a:cs typeface="Comfortaa"/>
                <a:sym typeface="Comfortaa"/>
              </a:rPr>
              <a:t>Meeting Dates</a:t>
            </a:r>
            <a:endParaRPr sz="6200" b="1" dirty="0">
              <a:solidFill>
                <a:srgbClr val="000000"/>
              </a:solidFill>
              <a:latin typeface="Arial"/>
              <a:ea typeface="Arial"/>
              <a:cs typeface="Arial"/>
              <a:sym typeface="Arial"/>
            </a:endParaRPr>
          </a:p>
        </p:txBody>
      </p:sp>
      <p:sp>
        <p:nvSpPr>
          <p:cNvPr id="111" name="Google Shape;111;p16"/>
          <p:cNvSpPr txBox="1">
            <a:spLocks noGrp="1"/>
          </p:cNvSpPr>
          <p:nvPr>
            <p:ph type="body" idx="1"/>
          </p:nvPr>
        </p:nvSpPr>
        <p:spPr>
          <a:xfrm>
            <a:off x="234600" y="1332125"/>
            <a:ext cx="8813700" cy="5085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500" dirty="0">
              <a:latin typeface="Comfortaa"/>
              <a:ea typeface="Comfortaa"/>
              <a:cs typeface="Comfortaa"/>
              <a:sym typeface="Comfortaa"/>
            </a:endParaRPr>
          </a:p>
          <a:p>
            <a:pPr marL="457200" lvl="0" indent="-387350" algn="l" rtl="0">
              <a:lnSpc>
                <a:spcPct val="115000"/>
              </a:lnSpc>
              <a:spcBef>
                <a:spcPts val="2000"/>
              </a:spcBef>
              <a:spcAft>
                <a:spcPts val="0"/>
              </a:spcAft>
              <a:buSzPts val="2500"/>
              <a:buFont typeface="Comfortaa"/>
              <a:buChar char="➔"/>
            </a:pPr>
            <a:r>
              <a:rPr lang="en-US" sz="2500" dirty="0">
                <a:latin typeface="Comfortaa"/>
                <a:ea typeface="Comfortaa"/>
                <a:cs typeface="Comfortaa"/>
                <a:sym typeface="Comfortaa"/>
              </a:rPr>
              <a:t>Future Quarterly Meetings</a:t>
            </a:r>
            <a:endParaRPr sz="2500" dirty="0">
              <a:latin typeface="Comfortaa"/>
              <a:ea typeface="Comfortaa"/>
              <a:cs typeface="Comfortaa"/>
              <a:sym typeface="Comfortaa"/>
            </a:endParaRPr>
          </a:p>
          <a:p>
            <a:pPr marL="914400" lvl="1" indent="-387350" algn="l" rtl="0">
              <a:lnSpc>
                <a:spcPct val="115000"/>
              </a:lnSpc>
              <a:spcBef>
                <a:spcPts val="1000"/>
              </a:spcBef>
              <a:spcAft>
                <a:spcPts val="0"/>
              </a:spcAft>
              <a:buSzPts val="2500"/>
              <a:buFont typeface="Comfortaa"/>
              <a:buChar char="◆"/>
            </a:pPr>
            <a:r>
              <a:rPr lang="en-US" sz="2500" dirty="0">
                <a:latin typeface="Comfortaa"/>
                <a:ea typeface="Comfortaa"/>
                <a:cs typeface="Comfortaa"/>
                <a:sym typeface="Comfortaa"/>
              </a:rPr>
              <a:t>February 9, 2022 - In Person - West-MEC</a:t>
            </a:r>
            <a:endParaRPr sz="2500" dirty="0">
              <a:latin typeface="Comfortaa"/>
              <a:ea typeface="Comfortaa"/>
              <a:cs typeface="Comfortaa"/>
              <a:sym typeface="Comfortaa"/>
            </a:endParaRPr>
          </a:p>
          <a:p>
            <a:pPr marL="914400" lvl="1" indent="-387350" algn="l" rtl="0">
              <a:lnSpc>
                <a:spcPct val="115000"/>
              </a:lnSpc>
              <a:spcBef>
                <a:spcPts val="1000"/>
              </a:spcBef>
              <a:spcAft>
                <a:spcPts val="0"/>
              </a:spcAft>
              <a:buSzPts val="2500"/>
              <a:buFont typeface="Comfortaa"/>
              <a:buChar char="◆"/>
            </a:pPr>
            <a:r>
              <a:rPr lang="en-US" sz="2500" dirty="0">
                <a:latin typeface="Comfortaa"/>
                <a:ea typeface="Comfortaa"/>
                <a:cs typeface="Comfortaa"/>
                <a:sym typeface="Comfortaa"/>
              </a:rPr>
              <a:t>April 20, 2022 - In Person - Chandler Innovation Center</a:t>
            </a:r>
            <a:endParaRPr sz="2500" dirty="0">
              <a:latin typeface="Comfortaa"/>
              <a:ea typeface="Comfortaa"/>
              <a:cs typeface="Comfortaa"/>
              <a:sym typeface="Comfortaa"/>
            </a:endParaRPr>
          </a:p>
        </p:txBody>
      </p:sp>
      <p:sp>
        <p:nvSpPr>
          <p:cNvPr id="112" name="Google Shape;112;p16">
            <a:hlinkClick r:id="rId4"/>
          </p:cNvPr>
          <p:cNvSpPr/>
          <p:nvPr/>
        </p:nvSpPr>
        <p:spPr>
          <a:xfrm>
            <a:off x="234600" y="187000"/>
            <a:ext cx="1518000" cy="14802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13" name="Google Shape;113;p16"/>
          <p:cNvPicPr preferRelativeResize="0"/>
          <p:nvPr/>
        </p:nvPicPr>
        <p:blipFill>
          <a:blip r:embed="rId5">
            <a:alphaModFix/>
          </a:blip>
          <a:stretch>
            <a:fillRect/>
          </a:stretch>
        </p:blipFill>
        <p:spPr>
          <a:xfrm>
            <a:off x="374938" y="642513"/>
            <a:ext cx="1237325" cy="569175"/>
          </a:xfrm>
          <a:prstGeom prst="rect">
            <a:avLst/>
          </a:prstGeom>
          <a:noFill/>
          <a:ln>
            <a:noFill/>
          </a:ln>
        </p:spPr>
      </p:pic>
      <p:sp>
        <p:nvSpPr>
          <p:cNvPr id="114" name="Google Shape;114;p16"/>
          <p:cNvSpPr txBox="1">
            <a:spLocks noGrp="1"/>
          </p:cNvSpPr>
          <p:nvPr>
            <p:ph type="body" idx="1"/>
          </p:nvPr>
        </p:nvSpPr>
        <p:spPr>
          <a:xfrm>
            <a:off x="457200" y="4806800"/>
            <a:ext cx="8229600" cy="139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888888"/>
              </a:buClr>
              <a:buSzPts val="3200"/>
              <a:buNone/>
            </a:pPr>
            <a:r>
              <a:rPr lang="en-US" sz="3000" dirty="0">
                <a:latin typeface="Comfortaa"/>
                <a:ea typeface="Comfortaa"/>
                <a:cs typeface="Comfortaa"/>
                <a:sym typeface="Comfortaa"/>
              </a:rPr>
              <a:t>Reach us: </a:t>
            </a:r>
            <a:r>
              <a:rPr lang="en-US" sz="3000" u="sng" dirty="0">
                <a:solidFill>
                  <a:schemeClr val="hlink"/>
                </a:solidFill>
                <a:latin typeface="Comfortaa"/>
                <a:ea typeface="Comfortaa"/>
                <a:cs typeface="Comfortaa"/>
                <a:sym typeface="Comfortaa"/>
                <a:hlinkClick r:id="rId6"/>
              </a:rPr>
              <a:t>support@ctecaz.org</a:t>
            </a:r>
            <a:endParaRPr sz="3000" dirty="0">
              <a:latin typeface="Comfortaa"/>
              <a:ea typeface="Comfortaa"/>
              <a:cs typeface="Comfortaa"/>
              <a:sym typeface="Comfortaa"/>
            </a:endParaRPr>
          </a:p>
          <a:p>
            <a:pPr marL="0" lvl="0" indent="0" algn="l" rtl="0">
              <a:spcBef>
                <a:spcPts val="0"/>
              </a:spcBef>
              <a:spcAft>
                <a:spcPts val="0"/>
              </a:spcAft>
              <a:buClr>
                <a:srgbClr val="888888"/>
              </a:buClr>
              <a:buSzPts val="3200"/>
              <a:buNone/>
            </a:pPr>
            <a:endParaRPr sz="3000" dirty="0">
              <a:latin typeface="Comfortaa"/>
              <a:ea typeface="Comfortaa"/>
              <a:cs typeface="Comfortaa"/>
              <a:sym typeface="Comfortaa"/>
            </a:endParaRPr>
          </a:p>
          <a:p>
            <a:pPr marL="0" lvl="0" indent="0" algn="l" rtl="0">
              <a:spcBef>
                <a:spcPts val="0"/>
              </a:spcBef>
              <a:spcAft>
                <a:spcPts val="0"/>
              </a:spcAft>
              <a:buClr>
                <a:srgbClr val="888888"/>
              </a:buClr>
              <a:buSzPts val="3200"/>
              <a:buNone/>
            </a:pPr>
            <a:r>
              <a:rPr lang="en-US" sz="3000" dirty="0">
                <a:latin typeface="Comfortaa"/>
                <a:ea typeface="Comfortaa"/>
                <a:cs typeface="Comfortaa"/>
                <a:sym typeface="Comfortaa"/>
              </a:rPr>
              <a:t>Follow on Social Media: </a:t>
            </a:r>
            <a:endParaRPr sz="3000" dirty="0">
              <a:latin typeface="Comfortaa"/>
              <a:ea typeface="Comfortaa"/>
              <a:cs typeface="Comfortaa"/>
              <a:sym typeface="Comfortaa"/>
            </a:endParaRPr>
          </a:p>
          <a:p>
            <a:pPr marL="0" lvl="0" indent="0" algn="l" rtl="0">
              <a:spcBef>
                <a:spcPts val="0"/>
              </a:spcBef>
              <a:spcAft>
                <a:spcPts val="0"/>
              </a:spcAft>
              <a:buClr>
                <a:srgbClr val="888888"/>
              </a:buClr>
              <a:buSzPts val="3200"/>
              <a:buNone/>
            </a:pPr>
            <a:endParaRPr sz="3000" dirty="0"/>
          </a:p>
        </p:txBody>
      </p:sp>
      <p:pic>
        <p:nvPicPr>
          <p:cNvPr id="115" name="Google Shape;115;p16">
            <a:hlinkClick r:id="rId7"/>
          </p:cNvPr>
          <p:cNvPicPr preferRelativeResize="0"/>
          <p:nvPr/>
        </p:nvPicPr>
        <p:blipFill>
          <a:blip r:embed="rId8">
            <a:alphaModFix/>
          </a:blip>
          <a:stretch>
            <a:fillRect/>
          </a:stretch>
        </p:blipFill>
        <p:spPr>
          <a:xfrm>
            <a:off x="5328699" y="5609057"/>
            <a:ext cx="848736" cy="783640"/>
          </a:xfrm>
          <a:prstGeom prst="rect">
            <a:avLst/>
          </a:prstGeom>
          <a:noFill/>
          <a:ln>
            <a:noFill/>
          </a:ln>
        </p:spPr>
      </p:pic>
      <p:pic>
        <p:nvPicPr>
          <p:cNvPr id="116" name="Google Shape;116;p16">
            <a:hlinkClick r:id="rId9"/>
          </p:cNvPr>
          <p:cNvPicPr preferRelativeResize="0"/>
          <p:nvPr/>
        </p:nvPicPr>
        <p:blipFill>
          <a:blip r:embed="rId10">
            <a:alphaModFix/>
          </a:blip>
          <a:stretch>
            <a:fillRect/>
          </a:stretch>
        </p:blipFill>
        <p:spPr>
          <a:xfrm>
            <a:off x="6437523" y="5610682"/>
            <a:ext cx="848737" cy="780377"/>
          </a:xfrm>
          <a:prstGeom prst="rect">
            <a:avLst/>
          </a:prstGeom>
          <a:noFill/>
          <a:ln>
            <a:noFill/>
          </a:ln>
        </p:spPr>
      </p:pic>
      <p:pic>
        <p:nvPicPr>
          <p:cNvPr id="117" name="Google Shape;117;p16">
            <a:hlinkClick r:id="rId11"/>
          </p:cNvPr>
          <p:cNvPicPr preferRelativeResize="0"/>
          <p:nvPr/>
        </p:nvPicPr>
        <p:blipFill>
          <a:blip r:embed="rId12">
            <a:alphaModFix/>
          </a:blip>
          <a:stretch>
            <a:fillRect/>
          </a:stretch>
        </p:blipFill>
        <p:spPr>
          <a:xfrm>
            <a:off x="7389752" y="5443856"/>
            <a:ext cx="1206579" cy="1114039"/>
          </a:xfrm>
          <a:prstGeom prst="rect">
            <a:avLst/>
          </a:prstGeom>
          <a:noFill/>
          <a:ln>
            <a:noFill/>
          </a:ln>
        </p:spPr>
      </p:pic>
      <p:cxnSp>
        <p:nvCxnSpPr>
          <p:cNvPr id="118" name="Google Shape;118;p16"/>
          <p:cNvCxnSpPr/>
          <p:nvPr/>
        </p:nvCxnSpPr>
        <p:spPr>
          <a:xfrm>
            <a:off x="416175" y="4505650"/>
            <a:ext cx="84504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E4CE00-7040-464D-9F28-C20EAD733777}"/>
              </a:ext>
            </a:extLst>
          </p:cNvPr>
          <p:cNvSpPr txBox="1">
            <a:spLocks/>
          </p:cNvSpPr>
          <p:nvPr/>
        </p:nvSpPr>
        <p:spPr>
          <a:xfrm>
            <a:off x="1151417" y="1960700"/>
            <a:ext cx="7399912" cy="553998"/>
          </a:xfrm>
          <a:prstGeom prst="rect">
            <a:avLst/>
          </a:prstGeom>
        </p:spPr>
        <p:txBody>
          <a:bodyPr/>
          <a:lstStyle>
            <a:lvl1pPr eaLnBrk="1" hangingPunct="1">
              <a:defRPr>
                <a:solidFill>
                  <a:schemeClr val="accent1"/>
                </a:solidFill>
                <a:latin typeface="+mj-lt"/>
                <a:ea typeface="+mj-ea"/>
                <a:cs typeface="+mj-cs"/>
              </a:defRPr>
            </a:lvl1pPr>
          </a:lstStyle>
          <a:p>
            <a:pPr defTabSz="514350"/>
            <a:r>
              <a:rPr lang="en-US" sz="1013" kern="0" dirty="0">
                <a:solidFill>
                  <a:srgbClr val="BF0D3E"/>
                </a:solidFill>
                <a:latin typeface="Arial" panose="020B0604020202020204"/>
              </a:rPr>
              <a:t> </a:t>
            </a:r>
            <a:r>
              <a:rPr lang="en-US" sz="2250" b="1" kern="0" dirty="0">
                <a:solidFill>
                  <a:srgbClr val="BF0D3E">
                    <a:lumMod val="75000"/>
                  </a:srgbClr>
                </a:solidFill>
                <a:effectLst>
                  <a:outerShdw blurRad="38100" dist="38100" dir="2700000" algn="tl">
                    <a:srgbClr val="000000">
                      <a:alpha val="43137"/>
                    </a:srgbClr>
                  </a:outerShdw>
                </a:effectLst>
                <a:latin typeface="Raleway" panose="020B0503030101060003" pitchFamily="34" charset="0"/>
              </a:rPr>
              <a:t>Standards-Assessment-Career Development Team</a:t>
            </a:r>
          </a:p>
        </p:txBody>
      </p:sp>
      <p:pic>
        <p:nvPicPr>
          <p:cNvPr id="10" name="Picture 9" descr="A close up of a sign&#10;&#10;Description automatically generated">
            <a:extLst>
              <a:ext uri="{FF2B5EF4-FFF2-40B4-BE49-F238E27FC236}">
                <a16:creationId xmlns:a16="http://schemas.microsoft.com/office/drawing/2014/main" id="{86B78451-5C20-4289-9D8E-5EC51880D70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218888" y="1024661"/>
            <a:ext cx="644467" cy="611205"/>
          </a:xfrm>
          <a:prstGeom prst="rect">
            <a:avLst/>
          </a:prstGeom>
          <a:ln>
            <a:noFill/>
          </a:ln>
          <a:effectLst>
            <a:outerShdw blurRad="292100" dist="139700" dir="2700000" algn="tl" rotWithShape="0">
              <a:srgbClr val="333333">
                <a:alpha val="65000"/>
              </a:srgbClr>
            </a:outerShdw>
          </a:effectLst>
        </p:spPr>
      </p:pic>
      <p:pic>
        <p:nvPicPr>
          <p:cNvPr id="13" name="Content Placeholder 4" descr="A picture containing food, drawing&#10;&#10;Description automatically generated">
            <a:extLst>
              <a:ext uri="{FF2B5EF4-FFF2-40B4-BE49-F238E27FC236}">
                <a16:creationId xmlns:a16="http://schemas.microsoft.com/office/drawing/2014/main" id="{E4982A02-61EA-4A24-B32D-9922EF4DBB39}"/>
              </a:ext>
            </a:extLst>
          </p:cNvPr>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4298944" y="5103074"/>
            <a:ext cx="1104859" cy="404600"/>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23DF969E-9AC2-44CE-AE9D-69D383276868}"/>
              </a:ext>
            </a:extLst>
          </p:cNvPr>
          <p:cNvPicPr>
            <a:picLocks noChangeAspect="1"/>
          </p:cNvPicPr>
          <p:nvPr/>
        </p:nvPicPr>
        <p:blipFill>
          <a:blip r:embed="rId5"/>
          <a:stretch>
            <a:fillRect/>
          </a:stretch>
        </p:blipFill>
        <p:spPr>
          <a:xfrm>
            <a:off x="1180283" y="2776387"/>
            <a:ext cx="824216" cy="1089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2C596E72-A32C-4B62-8A43-5F5E48C9736D}"/>
              </a:ext>
            </a:extLst>
          </p:cNvPr>
          <p:cNvPicPr>
            <a:picLocks noChangeAspect="1"/>
          </p:cNvPicPr>
          <p:nvPr/>
        </p:nvPicPr>
        <p:blipFill>
          <a:blip r:embed="rId6"/>
          <a:stretch>
            <a:fillRect/>
          </a:stretch>
        </p:blipFill>
        <p:spPr>
          <a:xfrm>
            <a:off x="2640166" y="2787889"/>
            <a:ext cx="880094" cy="1067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Arrow: Pentagon 10">
            <a:extLst>
              <a:ext uri="{FF2B5EF4-FFF2-40B4-BE49-F238E27FC236}">
                <a16:creationId xmlns:a16="http://schemas.microsoft.com/office/drawing/2014/main" id="{C43894AF-E9AE-4B07-BF43-9CD7559848E5}"/>
              </a:ext>
            </a:extLst>
          </p:cNvPr>
          <p:cNvSpPr/>
          <p:nvPr/>
        </p:nvSpPr>
        <p:spPr>
          <a:xfrm>
            <a:off x="941559" y="3926663"/>
            <a:ext cx="7843591" cy="673583"/>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57175"/>
            <a:r>
              <a:rPr lang="en-US" sz="1125" dirty="0">
                <a:solidFill>
                  <a:prstClr val="black"/>
                </a:solidFill>
                <a:latin typeface="Arial" panose="020B0604020202020204"/>
              </a:rPr>
              <a:t>    JUDY Balogh                CATHY Reed                JULIE Shumate               SUSAN Farretta            JET Wilson Dight</a:t>
            </a:r>
          </a:p>
          <a:p>
            <a:pPr defTabSz="257175"/>
            <a:r>
              <a:rPr lang="en-US" sz="591" dirty="0">
                <a:solidFill>
                  <a:prstClr val="black"/>
                </a:solidFill>
                <a:latin typeface="Arial" panose="020B0604020202020204"/>
              </a:rPr>
              <a:t> </a:t>
            </a:r>
          </a:p>
          <a:p>
            <a:pPr defTabSz="257175"/>
            <a:r>
              <a:rPr lang="en-US" sz="900" dirty="0">
                <a:solidFill>
                  <a:prstClr val="black"/>
                </a:solidFill>
                <a:latin typeface="Arial" panose="020B0604020202020204"/>
              </a:rPr>
              <a:t> judy.balogh@azed.gov          cathy.reed@azed.gov              julie.shumate@azed.gov      Susan.Farretta@azed.gov            Jet.Wilson.@azed.gov</a:t>
            </a:r>
          </a:p>
          <a:p>
            <a:pPr defTabSz="257175"/>
            <a:r>
              <a:rPr lang="en-US" sz="900" dirty="0">
                <a:solidFill>
                  <a:prstClr val="black"/>
                </a:solidFill>
                <a:latin typeface="Arial" panose="020B0604020202020204"/>
              </a:rPr>
              <a:t>       602-542-4155                        602.364.0103                            602.542.5044                          602-542-5540                             602.542.2968         </a:t>
            </a:r>
          </a:p>
        </p:txBody>
      </p:sp>
      <p:pic>
        <p:nvPicPr>
          <p:cNvPr id="8" name="Picture 7" descr="A close up of a girl&#10;&#10;Description automatically generated">
            <a:extLst>
              <a:ext uri="{FF2B5EF4-FFF2-40B4-BE49-F238E27FC236}">
                <a16:creationId xmlns:a16="http://schemas.microsoft.com/office/drawing/2014/main" id="{715BAA55-B23F-4980-B2A5-FC033AE5F3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5835" y="2787889"/>
            <a:ext cx="880094" cy="1067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erson smiling for the camera&#10;&#10;Description automatically generated">
            <a:extLst>
              <a:ext uri="{FF2B5EF4-FFF2-40B4-BE49-F238E27FC236}">
                <a16:creationId xmlns:a16="http://schemas.microsoft.com/office/drawing/2014/main" id="{EC8054C7-3D6E-41BB-8AD1-E862C176A53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32" t="-8184" r="-832" b="20988"/>
          <a:stretch/>
        </p:blipFill>
        <p:spPr>
          <a:xfrm>
            <a:off x="7278999" y="2797466"/>
            <a:ext cx="849622" cy="1042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9F98AB1-BEB5-48DC-9531-F3CD9944AFA1}"/>
              </a:ext>
            </a:extLst>
          </p:cNvPr>
          <p:cNvPicPr>
            <a:picLocks noChangeAspect="1"/>
          </p:cNvPicPr>
          <p:nvPr/>
        </p:nvPicPr>
        <p:blipFill>
          <a:blip r:embed="rId9"/>
          <a:stretch>
            <a:fillRect/>
          </a:stretch>
        </p:blipFill>
        <p:spPr>
          <a:xfrm>
            <a:off x="5723798" y="2792397"/>
            <a:ext cx="919535" cy="1070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6420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4BAA3066-AD95-4D08-AE5A-923474C7049C}"/>
              </a:ext>
            </a:extLst>
          </p:cNvPr>
          <p:cNvSpPr txBox="1">
            <a:spLocks/>
          </p:cNvSpPr>
          <p:nvPr/>
        </p:nvSpPr>
        <p:spPr>
          <a:xfrm>
            <a:off x="705507" y="2132575"/>
            <a:ext cx="7732986" cy="3239813"/>
          </a:xfrm>
          <a:prstGeom prst="rect">
            <a:avLst/>
          </a:prstGeo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14350">
              <a:defRPr/>
            </a:pPr>
            <a:endParaRPr lang="en-US" sz="1500" kern="0" dirty="0">
              <a:solidFill>
                <a:srgbClr val="012169">
                  <a:lumMod val="75000"/>
                </a:srgbClr>
              </a:solidFill>
              <a:latin typeface="Arial" panose="020B0604020202020204"/>
            </a:endParaRPr>
          </a:p>
        </p:txBody>
      </p:sp>
      <p:sp>
        <p:nvSpPr>
          <p:cNvPr id="3" name="Rectangle 2">
            <a:extLst>
              <a:ext uri="{FF2B5EF4-FFF2-40B4-BE49-F238E27FC236}">
                <a16:creationId xmlns:a16="http://schemas.microsoft.com/office/drawing/2014/main" id="{B83C0DF5-AFE2-4DC7-B890-F0E04418EE78}"/>
              </a:ext>
            </a:extLst>
          </p:cNvPr>
          <p:cNvSpPr/>
          <p:nvPr/>
        </p:nvSpPr>
        <p:spPr>
          <a:xfrm>
            <a:off x="183461" y="1774549"/>
            <a:ext cx="8652510" cy="438582"/>
          </a:xfrm>
          <a:prstGeom prst="rect">
            <a:avLst/>
          </a:prstGeom>
          <a:solidFill>
            <a:schemeClr val="bg1"/>
          </a:solidFill>
        </p:spPr>
        <p:txBody>
          <a:bodyPr wrap="square">
            <a:spAutoFit/>
          </a:bodyPr>
          <a:lstStyle/>
          <a:p>
            <a:pPr algn="ctr" defTabSz="685800"/>
            <a:r>
              <a:rPr lang="en-US" sz="2250" b="1" kern="0" dirty="0">
                <a:solidFill>
                  <a:srgbClr val="BF0D3E">
                    <a:lumMod val="75000"/>
                  </a:srgbClr>
                </a:solidFill>
                <a:effectLst>
                  <a:outerShdw blurRad="38100" dist="38100" dir="2700000" algn="tl">
                    <a:srgbClr val="000000">
                      <a:alpha val="43137"/>
                    </a:srgbClr>
                  </a:outerShdw>
                </a:effectLst>
                <a:latin typeface="Raleway" panose="020B0503030101060003" pitchFamily="34" charset="0"/>
              </a:rPr>
              <a:t>Spring 2022 Schedule for Technical Skills Assessments (TSAs)</a:t>
            </a:r>
            <a:endParaRPr lang="en-US" sz="2250" b="1" dirty="0">
              <a:solidFill>
                <a:srgbClr val="BF0D3E">
                  <a:lumMod val="75000"/>
                </a:srgbClr>
              </a:solidFill>
              <a:latin typeface="Raleway"/>
              <a:ea typeface="Calibri" panose="020F0502020204030204" pitchFamily="34" charset="0"/>
              <a:cs typeface="Times New Roman" panose="02020603050405020304" pitchFamily="18" charset="0"/>
            </a:endParaRPr>
          </a:p>
        </p:txBody>
      </p:sp>
      <p:pic>
        <p:nvPicPr>
          <p:cNvPr id="5" name="Picture 4" descr="A close up of a sign&#10;&#10;Description automatically generated">
            <a:extLst>
              <a:ext uri="{FF2B5EF4-FFF2-40B4-BE49-F238E27FC236}">
                <a16:creationId xmlns:a16="http://schemas.microsoft.com/office/drawing/2014/main" id="{45728E04-DB44-43FE-BE2E-0493AA01797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249767" y="1016835"/>
            <a:ext cx="644467" cy="611205"/>
          </a:xfrm>
          <a:prstGeom prst="rect">
            <a:avLst/>
          </a:prstGeom>
          <a:ln>
            <a:noFill/>
          </a:ln>
          <a:effectLst>
            <a:outerShdw blurRad="292100" dist="139700" dir="2700000" algn="tl" rotWithShape="0">
              <a:srgbClr val="333333">
                <a:alpha val="65000"/>
              </a:srgbClr>
            </a:outerShdw>
          </a:effectLst>
        </p:spPr>
      </p:pic>
      <p:pic>
        <p:nvPicPr>
          <p:cNvPr id="6" name="Content Placeholder 4" descr="A picture containing food, drawing&#10;&#10;Description automatically generated">
            <a:extLst>
              <a:ext uri="{FF2B5EF4-FFF2-40B4-BE49-F238E27FC236}">
                <a16:creationId xmlns:a16="http://schemas.microsoft.com/office/drawing/2014/main" id="{83992BA7-5F03-4D9B-A534-9080175ADDDA}"/>
              </a:ext>
            </a:extLst>
          </p:cNvPr>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4141888" y="5102643"/>
            <a:ext cx="1104859" cy="4046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51FBBDA3-DBFC-426B-8764-EFDFA658127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64824" y="2516925"/>
            <a:ext cx="7853680" cy="2487465"/>
          </a:xfrm>
          <a:prstGeom prst="rect">
            <a:avLst/>
          </a:prstGeom>
        </p:spPr>
      </p:pic>
    </p:spTree>
    <p:extLst>
      <p:ext uri="{BB962C8B-B14F-4D97-AF65-F5344CB8AC3E}">
        <p14:creationId xmlns:p14="http://schemas.microsoft.com/office/powerpoint/2010/main" val="39827469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B51ED9-6003-47DB-A0DB-51C8CF724725}"/>
              </a:ext>
            </a:extLst>
          </p:cNvPr>
          <p:cNvSpPr txBox="1">
            <a:spLocks/>
          </p:cNvSpPr>
          <p:nvPr/>
        </p:nvSpPr>
        <p:spPr>
          <a:xfrm>
            <a:off x="594360" y="1330486"/>
            <a:ext cx="7841582" cy="567986"/>
          </a:xfrm>
          <a:prstGeom prst="rect">
            <a:avLst/>
          </a:prstGeom>
        </p:spPr>
        <p:txBody>
          <a:bodyPr vert="horz" lIns="51435" tIns="25718" rIns="51435" bIns="25718" rtlCol="0" anchor="t">
            <a:noAutofit/>
          </a:bodyPr>
          <a:lstStyle>
            <a:lvl1pPr eaLnBrk="1" hangingPunct="1">
              <a:defRPr>
                <a:solidFill>
                  <a:schemeClr val="accent1"/>
                </a:solidFill>
                <a:latin typeface="+mj-lt"/>
                <a:ea typeface="+mj-ea"/>
                <a:cs typeface="+mj-cs"/>
              </a:defRPr>
            </a:lvl1pPr>
          </a:lstStyle>
          <a:p>
            <a:pPr algn="ctr" defTabSz="514350">
              <a:spcAft>
                <a:spcPts val="338"/>
              </a:spcAft>
              <a:defRPr/>
            </a:pPr>
            <a:endParaRPr lang="en-US" sz="2250" b="1" kern="0" cap="all" spc="56" dirty="0">
              <a:solidFill>
                <a:srgbClr val="BF0D3E"/>
              </a:solidFill>
              <a:latin typeface="Raleway"/>
            </a:endParaRPr>
          </a:p>
        </p:txBody>
      </p:sp>
      <p:sp>
        <p:nvSpPr>
          <p:cNvPr id="6" name="TextBox 5">
            <a:extLst>
              <a:ext uri="{FF2B5EF4-FFF2-40B4-BE49-F238E27FC236}">
                <a16:creationId xmlns:a16="http://schemas.microsoft.com/office/drawing/2014/main" id="{85C6BD78-6D05-4C38-9AC5-494D9F713CD3}"/>
              </a:ext>
            </a:extLst>
          </p:cNvPr>
          <p:cNvSpPr txBox="1"/>
          <p:nvPr/>
        </p:nvSpPr>
        <p:spPr>
          <a:xfrm>
            <a:off x="753477" y="1241865"/>
            <a:ext cx="7841582" cy="809709"/>
          </a:xfrm>
          <a:prstGeom prst="rect">
            <a:avLst/>
          </a:prstGeom>
          <a:noFill/>
        </p:spPr>
        <p:txBody>
          <a:bodyPr wrap="square">
            <a:spAutoFit/>
          </a:bodyPr>
          <a:lstStyle/>
          <a:p>
            <a:pPr defTabSz="685800" fontAlgn="base">
              <a:lnSpc>
                <a:spcPct val="107000"/>
              </a:lnSpc>
            </a:pPr>
            <a:r>
              <a:rPr lang="en-US" sz="1350" b="1" kern="1800" spc="34" dirty="0">
                <a:solidFill>
                  <a:srgbClr val="000000"/>
                </a:solidFill>
                <a:latin typeface="Raleway" pitchFamily="2" charset="0"/>
                <a:ea typeface="Times New Roman" panose="02020603050405020304" pitchFamily="18" charset="0"/>
                <a:cs typeface="Times New Roman" panose="02020603050405020304" pitchFamily="18" charset="0"/>
              </a:rPr>
              <a:t> </a:t>
            </a:r>
            <a:r>
              <a:rPr lang="en-US" sz="2250" b="1" kern="1800" spc="34" dirty="0">
                <a:solidFill>
                  <a:srgbClr val="002060"/>
                </a:solidFill>
                <a:latin typeface="Raleway Black" pitchFamily="2" charset="0"/>
                <a:ea typeface="Times New Roman" panose="02020603050405020304" pitchFamily="18" charset="0"/>
                <a:cs typeface="Times New Roman" panose="02020603050405020304" pitchFamily="18" charset="0"/>
              </a:rPr>
              <a:t>CTE Technical Skills Assessments (TSAs) Webpage    </a:t>
            </a:r>
            <a:endParaRPr lang="en-US" sz="2250" dirty="0">
              <a:solidFill>
                <a:srgbClr val="002060"/>
              </a:solidFill>
              <a:latin typeface="Raleway Black" pitchFamily="2" charset="0"/>
              <a:ea typeface="Calibri" panose="020F0502020204030204" pitchFamily="34" charset="0"/>
              <a:cs typeface="Times New Roman" panose="02020603050405020304" pitchFamily="18" charset="0"/>
            </a:endParaRPr>
          </a:p>
          <a:p>
            <a:pPr defTabSz="685800" fontAlgn="base">
              <a:lnSpc>
                <a:spcPct val="107000"/>
              </a:lnSpc>
            </a:pPr>
            <a:r>
              <a:rPr lang="en-US" sz="2250" b="1" kern="1800" spc="34" dirty="0">
                <a:solidFill>
                  <a:srgbClr val="BF0D3E">
                    <a:lumMod val="75000"/>
                  </a:srgbClr>
                </a:solidFill>
                <a:latin typeface="Raleway Black" pitchFamily="2" charset="0"/>
                <a:ea typeface="Times New Roman" panose="02020603050405020304" pitchFamily="18" charset="0"/>
                <a:cs typeface="Times New Roman" panose="02020603050405020304" pitchFamily="18" charset="0"/>
              </a:rPr>
              <a:t>         (</a:t>
            </a:r>
            <a:r>
              <a:rPr lang="en-US" sz="2250" b="1" u="sng" kern="1800" spc="34" dirty="0">
                <a:solidFill>
                  <a:srgbClr val="BF0D3E">
                    <a:lumMod val="75000"/>
                  </a:srgbClr>
                </a:solidFill>
                <a:latin typeface="Raleway Black" pitchFamily="2"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https://www.azed.gov/cte/assessments</a:t>
            </a:r>
            <a:r>
              <a:rPr lang="en-US" sz="2250" b="1" kern="1800" spc="34" dirty="0">
                <a:solidFill>
                  <a:srgbClr val="BF0D3E">
                    <a:lumMod val="75000"/>
                  </a:srgbClr>
                </a:solidFill>
                <a:latin typeface="Raleway Black" pitchFamily="2" charset="0"/>
                <a:ea typeface="Times New Roman" panose="02020603050405020304" pitchFamily="18" charset="0"/>
                <a:cs typeface="Times New Roman" panose="02020603050405020304" pitchFamily="18" charset="0"/>
              </a:rPr>
              <a:t>)</a:t>
            </a:r>
            <a:endParaRPr lang="en-US" sz="2250" dirty="0">
              <a:solidFill>
                <a:srgbClr val="BF0D3E">
                  <a:lumMod val="75000"/>
                </a:srgbClr>
              </a:solidFill>
              <a:latin typeface="Raleway Black" pitchFamily="2" charset="0"/>
            </a:endParaRPr>
          </a:p>
        </p:txBody>
      </p:sp>
      <p:pic>
        <p:nvPicPr>
          <p:cNvPr id="3" name="Picture 2">
            <a:extLst>
              <a:ext uri="{FF2B5EF4-FFF2-40B4-BE49-F238E27FC236}">
                <a16:creationId xmlns:a16="http://schemas.microsoft.com/office/drawing/2014/main" id="{496E2C46-DE89-4998-BF0D-F60D82375650}"/>
              </a:ext>
            </a:extLst>
          </p:cNvPr>
          <p:cNvPicPr>
            <a:picLocks noChangeAspect="1"/>
          </p:cNvPicPr>
          <p:nvPr/>
        </p:nvPicPr>
        <p:blipFill>
          <a:blip r:embed="rId3"/>
          <a:stretch>
            <a:fillRect/>
          </a:stretch>
        </p:blipFill>
        <p:spPr>
          <a:xfrm>
            <a:off x="1347019" y="2012145"/>
            <a:ext cx="6654498" cy="42199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26587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815014A-2034-4E42-9058-A08DC6494CB0}"/>
              </a:ext>
            </a:extLst>
          </p:cNvPr>
          <p:cNvSpPr txBox="1"/>
          <p:nvPr/>
        </p:nvSpPr>
        <p:spPr>
          <a:xfrm>
            <a:off x="4234237" y="3088026"/>
            <a:ext cx="685800" cy="300082"/>
          </a:xfrm>
          <a:prstGeom prst="rect">
            <a:avLst/>
          </a:prstGeom>
          <a:noFill/>
        </p:spPr>
        <p:txBody>
          <a:bodyPr wrap="square" rtlCol="0">
            <a:spAutoFit/>
          </a:bodyPr>
          <a:lstStyle/>
          <a:p>
            <a:pPr defTabSz="685800"/>
            <a:endParaRPr lang="en-US" sz="1350" dirty="0">
              <a:solidFill>
                <a:prstClr val="black"/>
              </a:solidFill>
              <a:latin typeface="Arial" panose="020B0604020202020204"/>
            </a:endParaRPr>
          </a:p>
        </p:txBody>
      </p:sp>
      <p:pic>
        <p:nvPicPr>
          <p:cNvPr id="7" name="Picture 6">
            <a:extLst>
              <a:ext uri="{FF2B5EF4-FFF2-40B4-BE49-F238E27FC236}">
                <a16:creationId xmlns:a16="http://schemas.microsoft.com/office/drawing/2014/main" id="{72EDA8A2-BA72-48C3-BB10-BCEC4CD08DA1}"/>
              </a:ext>
            </a:extLst>
          </p:cNvPr>
          <p:cNvPicPr/>
          <p:nvPr/>
        </p:nvPicPr>
        <p:blipFill>
          <a:blip r:embed="rId3"/>
          <a:stretch>
            <a:fillRect/>
          </a:stretch>
        </p:blipFill>
        <p:spPr>
          <a:xfrm>
            <a:off x="313534" y="1039862"/>
            <a:ext cx="4206227" cy="5507773"/>
          </a:xfrm>
          <a:prstGeom prst="rect">
            <a:avLst/>
          </a:prstGeom>
        </p:spPr>
      </p:pic>
      <p:pic>
        <p:nvPicPr>
          <p:cNvPr id="4" name="Picture 3">
            <a:extLst>
              <a:ext uri="{FF2B5EF4-FFF2-40B4-BE49-F238E27FC236}">
                <a16:creationId xmlns:a16="http://schemas.microsoft.com/office/drawing/2014/main" id="{9C32BE6D-530C-4CF0-80FC-8118F0BD4708}"/>
              </a:ext>
            </a:extLst>
          </p:cNvPr>
          <p:cNvPicPr>
            <a:picLocks noChangeAspect="1"/>
          </p:cNvPicPr>
          <p:nvPr/>
        </p:nvPicPr>
        <p:blipFill>
          <a:blip r:embed="rId4"/>
          <a:stretch>
            <a:fillRect/>
          </a:stretch>
        </p:blipFill>
        <p:spPr>
          <a:xfrm>
            <a:off x="4634840" y="1039862"/>
            <a:ext cx="4206227" cy="5406375"/>
          </a:xfrm>
          <a:prstGeom prst="rect">
            <a:avLst/>
          </a:prstGeom>
        </p:spPr>
      </p:pic>
    </p:spTree>
    <p:extLst>
      <p:ext uri="{BB962C8B-B14F-4D97-AF65-F5344CB8AC3E}">
        <p14:creationId xmlns:p14="http://schemas.microsoft.com/office/powerpoint/2010/main" val="1039663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4F7C7A-7A34-4192-AC58-88EB6F1F989C}"/>
              </a:ext>
            </a:extLst>
          </p:cNvPr>
          <p:cNvSpPr/>
          <p:nvPr/>
        </p:nvSpPr>
        <p:spPr>
          <a:xfrm>
            <a:off x="457200" y="1066800"/>
            <a:ext cx="8439150" cy="720197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C00000"/>
                  </a:solidFill>
                </a:ln>
                <a:solidFill>
                  <a:srgbClr val="012169"/>
                </a:solidFill>
                <a:effectLst/>
                <a:uLnTx/>
                <a:uFillTx/>
                <a:latin typeface="Arial" panose="020B0604020202020204"/>
                <a:ea typeface="+mn-ea"/>
                <a:cs typeface="+mn-cs"/>
              </a:rPr>
              <a:t>Welcome and Updates</a:t>
            </a:r>
            <a:endParaRPr kumimoji="0" lang="en-US" sz="3200" b="0" i="0" u="none" strike="noStrike" kern="1200" cap="none" spc="0" normalizeH="0" baseline="0" noProof="0" dirty="0">
              <a:ln>
                <a:solidFill>
                  <a:srgbClr val="C00000"/>
                </a:solidFill>
              </a:ln>
              <a:solidFill>
                <a:srgbClr val="0121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a:ea typeface="+mn-ea"/>
                <a:cs typeface="+mn-cs"/>
              </a:rPr>
              <a:t>Arizona </a:t>
            </a:r>
            <a:r>
              <a:rPr kumimoji="0" lang="en-US" sz="3600" b="1" i="0" u="none" strike="noStrike" kern="1200" cap="none" spc="0" normalizeH="0" baseline="0" noProof="0" dirty="0">
                <a:ln>
                  <a:noFill/>
                </a:ln>
                <a:solidFill>
                  <a:prstClr val="black"/>
                </a:solidFill>
                <a:effectLst/>
                <a:uLnTx/>
                <a:uFillTx/>
                <a:latin typeface="Arial" panose="020B0604020202020204"/>
                <a:ea typeface="+mn-ea"/>
                <a:cs typeface="+mn-cs"/>
              </a:rPr>
              <a:t>Career Readiness Credential:  </a:t>
            </a: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Andy Ridley, Workforce Program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panose="020B0604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panose="020B0604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panose="020B0604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b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731612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ln>
                  <a:solidFill>
                    <a:srgbClr val="C00000"/>
                  </a:solidFill>
                </a:ln>
              </a:rPr>
              <a:t>Arizona Professional Skills and SEL Crosswalk</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pic>
        <p:nvPicPr>
          <p:cNvPr id="7" name="Picture 6">
            <a:extLst>
              <a:ext uri="{FF2B5EF4-FFF2-40B4-BE49-F238E27FC236}">
                <a16:creationId xmlns:a16="http://schemas.microsoft.com/office/drawing/2014/main" id="{B8FA711D-66B3-4161-8A28-BE1FB6DD2918}"/>
              </a:ext>
            </a:extLst>
          </p:cNvPr>
          <p:cNvPicPr>
            <a:picLocks noChangeAspect="1"/>
          </p:cNvPicPr>
          <p:nvPr/>
        </p:nvPicPr>
        <p:blipFill>
          <a:blip r:embed="rId5"/>
          <a:stretch>
            <a:fillRect/>
          </a:stretch>
        </p:blipFill>
        <p:spPr>
          <a:xfrm>
            <a:off x="301524" y="2034053"/>
            <a:ext cx="4651476" cy="3941929"/>
          </a:xfrm>
          <a:prstGeom prst="rect">
            <a:avLst/>
          </a:prstGeom>
        </p:spPr>
      </p:pic>
      <p:pic>
        <p:nvPicPr>
          <p:cNvPr id="9" name="Picture 8">
            <a:extLst>
              <a:ext uri="{FF2B5EF4-FFF2-40B4-BE49-F238E27FC236}">
                <a16:creationId xmlns:a16="http://schemas.microsoft.com/office/drawing/2014/main" id="{7A66B53B-6240-4CE0-8DFF-CA162238B21F}"/>
              </a:ext>
            </a:extLst>
          </p:cNvPr>
          <p:cNvPicPr>
            <a:picLocks noChangeAspect="1"/>
          </p:cNvPicPr>
          <p:nvPr/>
        </p:nvPicPr>
        <p:blipFill>
          <a:blip r:embed="rId6"/>
          <a:stretch>
            <a:fillRect/>
          </a:stretch>
        </p:blipFill>
        <p:spPr>
          <a:xfrm>
            <a:off x="4800600" y="2217594"/>
            <a:ext cx="4035324" cy="3788589"/>
          </a:xfrm>
          <a:prstGeom prst="rect">
            <a:avLst/>
          </a:prstGeom>
        </p:spPr>
      </p:pic>
      <p:sp>
        <p:nvSpPr>
          <p:cNvPr id="10" name="Content Placeholder 2">
            <a:extLst>
              <a:ext uri="{FF2B5EF4-FFF2-40B4-BE49-F238E27FC236}">
                <a16:creationId xmlns:a16="http://schemas.microsoft.com/office/drawing/2014/main" id="{0590291F-E632-474C-A1E6-B78A4443FA2C}"/>
              </a:ext>
            </a:extLst>
          </p:cNvPr>
          <p:cNvSpPr>
            <a:spLocks noGrp="1"/>
          </p:cNvSpPr>
          <p:nvPr>
            <p:ph sz="half" idx="2"/>
          </p:nvPr>
        </p:nvSpPr>
        <p:spPr>
          <a:xfrm>
            <a:off x="381000" y="1471921"/>
            <a:ext cx="8607323" cy="183448"/>
          </a:xfrm>
        </p:spPr>
        <p:txBody>
          <a:bodyPr wrap="square" lIns="0" tIns="0" rIns="0" bIns="0" anchor="t">
            <a:spAutoFit/>
          </a:bodyPr>
          <a:lstStyle/>
          <a:p>
            <a:pPr marL="0" marR="0">
              <a:lnSpc>
                <a:spcPts val="1300"/>
              </a:lnSpc>
              <a:spcBef>
                <a:spcPts val="0"/>
              </a:spcBef>
              <a:spcAft>
                <a:spcPts val="0"/>
              </a:spcAft>
              <a:tabLst>
                <a:tab pos="971550" algn="l"/>
              </a:tabLst>
            </a:pPr>
            <a:r>
              <a:rPr lang="en-US" sz="2000" b="1" u="sng" dirty="0">
                <a:effectLst/>
                <a:latin typeface="Arial" panose="020B0604020202020204" pitchFamily="34" charset="0"/>
                <a:ea typeface="Calibri" panose="020F0502020204030204" pitchFamily="34" charset="0"/>
                <a:cs typeface="Times New Roman" panose="02020603050405020304" pitchFamily="18" charset="0"/>
              </a:rPr>
              <a:t>Career &amp; Technical Education </a:t>
            </a:r>
            <a:r>
              <a:rPr lang="en-US" sz="2000" b="1" dirty="0">
                <a:effectLst/>
                <a:latin typeface="Arial" panose="020B0604020202020204" pitchFamily="34" charset="0"/>
                <a:ea typeface="Calibri" panose="020F0502020204030204" pitchFamily="34" charset="0"/>
                <a:cs typeface="Times New Roman" panose="02020603050405020304" pitchFamily="18" charset="0"/>
              </a:rPr>
              <a:t>and </a:t>
            </a:r>
            <a:r>
              <a:rPr lang="en-US" sz="2000" b="1" u="sng" dirty="0">
                <a:effectLst/>
                <a:latin typeface="Arial" panose="020B0604020202020204" pitchFamily="34" charset="0"/>
                <a:ea typeface="Calibri" panose="020F0502020204030204" pitchFamily="34" charset="0"/>
                <a:cs typeface="Times New Roman" panose="02020603050405020304" pitchFamily="18" charset="0"/>
              </a:rPr>
              <a:t>School Safety &amp; Social Wellness</a:t>
            </a:r>
          </a:p>
        </p:txBody>
      </p:sp>
    </p:spTree>
    <p:extLst>
      <p:ext uri="{BB962C8B-B14F-4D97-AF65-F5344CB8AC3E}">
        <p14:creationId xmlns:p14="http://schemas.microsoft.com/office/powerpoint/2010/main" val="3496215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7" name="TextBox 6">
            <a:extLst>
              <a:ext uri="{FF2B5EF4-FFF2-40B4-BE49-F238E27FC236}">
                <a16:creationId xmlns:a16="http://schemas.microsoft.com/office/drawing/2014/main" id="{46143BB1-50E3-4334-8F93-40198E7114FF}"/>
              </a:ext>
            </a:extLst>
          </p:cNvPr>
          <p:cNvSpPr txBox="1"/>
          <p:nvPr/>
        </p:nvSpPr>
        <p:spPr>
          <a:xfrm>
            <a:off x="990600" y="1628480"/>
            <a:ext cx="79843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p:txBody>
      </p:sp>
      <p:sp>
        <p:nvSpPr>
          <p:cNvPr id="8" name="Title 1">
            <a:extLst>
              <a:ext uri="{FF2B5EF4-FFF2-40B4-BE49-F238E27FC236}">
                <a16:creationId xmlns:a16="http://schemas.microsoft.com/office/drawing/2014/main" id="{ABDFA13A-2590-4605-819B-6AE7A8C97673}"/>
              </a:ext>
            </a:extLst>
          </p:cNvPr>
          <p:cNvSpPr txBox="1">
            <a:spLocks/>
          </p:cNvSpPr>
          <p:nvPr/>
        </p:nvSpPr>
        <p:spPr>
          <a:xfrm>
            <a:off x="1030630" y="523850"/>
            <a:ext cx="7082739" cy="430887"/>
          </a:xfrm>
          <a:prstGeom prst="rect">
            <a:avLst/>
          </a:prstGeom>
        </p:spPr>
        <p:txBody>
          <a:bodyPr wrap="square" lIns="0" tIns="0" rIns="0" bIns="0">
            <a:spAutoFit/>
          </a:bodyPr>
          <a:lstStyle>
            <a:lvl1pPr>
              <a:defRPr sz="3200" b="0" i="0">
                <a:solidFill>
                  <a:srgbClr val="012069"/>
                </a:solidFill>
                <a:latin typeface="Franklin Gothic Medium"/>
                <a:ea typeface="+mj-ea"/>
                <a:cs typeface="Franklin Gothic Medium"/>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solidFill>
                    <a:srgbClr val="C00000"/>
                  </a:solidFill>
                </a:ln>
                <a:solidFill>
                  <a:srgbClr val="012069"/>
                </a:solidFill>
                <a:effectLst/>
                <a:uLnTx/>
                <a:uFillTx/>
                <a:latin typeface="Franklin Gothic Medium"/>
                <a:ea typeface="+mj-ea"/>
              </a:rPr>
              <a:t>Some Key Definitions</a:t>
            </a:r>
          </a:p>
        </p:txBody>
      </p:sp>
      <p:sp>
        <p:nvSpPr>
          <p:cNvPr id="9" name="TextBox 8">
            <a:extLst>
              <a:ext uri="{FF2B5EF4-FFF2-40B4-BE49-F238E27FC236}">
                <a16:creationId xmlns:a16="http://schemas.microsoft.com/office/drawing/2014/main" id="{304631EB-B2E0-4809-9B86-9E63088DCA48}"/>
              </a:ext>
            </a:extLst>
          </p:cNvPr>
          <p:cNvSpPr txBox="1"/>
          <p:nvPr/>
        </p:nvSpPr>
        <p:spPr>
          <a:xfrm>
            <a:off x="838200" y="1556580"/>
            <a:ext cx="7848600" cy="358072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Crosswalk analysis: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 way to connect similar or disparate content for the purpose of showing relevancy in learning outcomes.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Crosswalk committee: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individuals interested in discovering connections in teaching and learning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Crosswalk documentation: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side-by-side display showing the integration of the APS standards and SEL competencies </a:t>
            </a:r>
          </a:p>
        </p:txBody>
      </p:sp>
    </p:spTree>
    <p:extLst>
      <p:ext uri="{BB962C8B-B14F-4D97-AF65-F5344CB8AC3E}">
        <p14:creationId xmlns:p14="http://schemas.microsoft.com/office/powerpoint/2010/main" val="2969392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8" name="Title 1">
            <a:extLst>
              <a:ext uri="{FF2B5EF4-FFF2-40B4-BE49-F238E27FC236}">
                <a16:creationId xmlns:a16="http://schemas.microsoft.com/office/drawing/2014/main" id="{ABDFA13A-2590-4605-819B-6AE7A8C97673}"/>
              </a:ext>
            </a:extLst>
          </p:cNvPr>
          <p:cNvSpPr txBox="1">
            <a:spLocks/>
          </p:cNvSpPr>
          <p:nvPr/>
        </p:nvSpPr>
        <p:spPr>
          <a:xfrm>
            <a:off x="1143000" y="457200"/>
            <a:ext cx="7082739" cy="430887"/>
          </a:xfrm>
          <a:prstGeom prst="rect">
            <a:avLst/>
          </a:prstGeom>
        </p:spPr>
        <p:txBody>
          <a:bodyPr wrap="square" lIns="0" tIns="0" rIns="0" bIns="0">
            <a:spAutoFit/>
          </a:bodyPr>
          <a:lstStyle>
            <a:lvl1pPr>
              <a:defRPr sz="3200" b="0" i="0">
                <a:solidFill>
                  <a:srgbClr val="012069"/>
                </a:solidFill>
                <a:latin typeface="Franklin Gothic Medium"/>
                <a:ea typeface="+mj-ea"/>
                <a:cs typeface="Franklin Gothic Medium"/>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solidFill>
                    <a:srgbClr val="C00000"/>
                  </a:solidFill>
                </a:ln>
                <a:solidFill>
                  <a:srgbClr val="012069"/>
                </a:solidFill>
                <a:effectLst/>
                <a:uLnTx/>
                <a:uFillTx/>
                <a:latin typeface="Franklin Gothic Medium"/>
                <a:ea typeface="+mj-ea"/>
              </a:rPr>
              <a:t>APS and SEL Crosswalk</a:t>
            </a:r>
          </a:p>
        </p:txBody>
      </p:sp>
      <p:pic>
        <p:nvPicPr>
          <p:cNvPr id="9" name="Picture 8">
            <a:extLst>
              <a:ext uri="{FF2B5EF4-FFF2-40B4-BE49-F238E27FC236}">
                <a16:creationId xmlns:a16="http://schemas.microsoft.com/office/drawing/2014/main" id="{0179C367-83F1-485C-B263-6F7CA3D84ED6}"/>
              </a:ext>
            </a:extLst>
          </p:cNvPr>
          <p:cNvPicPr>
            <a:picLocks noChangeAspect="1"/>
          </p:cNvPicPr>
          <p:nvPr/>
        </p:nvPicPr>
        <p:blipFill>
          <a:blip r:embed="rId5"/>
          <a:stretch>
            <a:fillRect/>
          </a:stretch>
        </p:blipFill>
        <p:spPr>
          <a:xfrm>
            <a:off x="990600" y="1093784"/>
            <a:ext cx="7094720" cy="4670432"/>
          </a:xfrm>
          <a:prstGeom prst="rect">
            <a:avLst/>
          </a:prstGeom>
        </p:spPr>
      </p:pic>
    </p:spTree>
    <p:extLst>
      <p:ext uri="{BB962C8B-B14F-4D97-AF65-F5344CB8AC3E}">
        <p14:creationId xmlns:p14="http://schemas.microsoft.com/office/powerpoint/2010/main" val="37745933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7" name="TextBox 6">
            <a:extLst>
              <a:ext uri="{FF2B5EF4-FFF2-40B4-BE49-F238E27FC236}">
                <a16:creationId xmlns:a16="http://schemas.microsoft.com/office/drawing/2014/main" id="{46143BB1-50E3-4334-8F93-40198E7114FF}"/>
              </a:ext>
            </a:extLst>
          </p:cNvPr>
          <p:cNvSpPr txBox="1"/>
          <p:nvPr/>
        </p:nvSpPr>
        <p:spPr>
          <a:xfrm>
            <a:off x="533400" y="1246288"/>
            <a:ext cx="8382000" cy="544803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Important:</a:t>
            </a:r>
          </a:p>
          <a:p>
            <a:pPr marL="342900" marR="0" lvl="0" indent="-342900" algn="l" defTabSz="914400" rtl="0" eaLnBrk="1" fontAlgn="base" latinLnBrk="0" hangingPunct="1">
              <a:lnSpc>
                <a:spcPct val="107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Teaching SEL in context with technical skills is an approach to learning that focuses on motivating and challenging students to connect what they learn with the world they live in.</a:t>
            </a:r>
          </a:p>
          <a:p>
            <a:pPr marL="0" marR="0" lvl="0" indent="0" algn="l" defTabSz="914400" rtl="0" eaLnBrk="1" fontAlgn="base" latinLnBrk="0" hangingPunct="1">
              <a:lnSpc>
                <a:spcPct val="107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07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Exposing students to tools to develop their identity, make decisions with efficacy, and work together all starts with a stable self-image. </a:t>
            </a:r>
          </a:p>
          <a:p>
            <a:pPr marL="0" marR="0" lvl="0" indent="0" algn="l" defTabSz="914400" rtl="0" eaLnBrk="1" fontAlgn="base" latinLnBrk="0" hangingPunct="1">
              <a:lnSpc>
                <a:spcPct val="107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This collaborative effort serves to ensure that today’s workforce needs can be met through the successful completion of a CTE program</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Next Steps: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Add teaching strategies and lesson ideas to crosswalk</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Link crosswalk to CTE and SEL websites for access to all teachers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Interdisciplinary Session at Summer Conference</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Crosswalk SEL competencies to K-8 Literacy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p:txBody>
      </p:sp>
      <p:sp>
        <p:nvSpPr>
          <p:cNvPr id="8" name="Title 1">
            <a:extLst>
              <a:ext uri="{FF2B5EF4-FFF2-40B4-BE49-F238E27FC236}">
                <a16:creationId xmlns:a16="http://schemas.microsoft.com/office/drawing/2014/main" id="{ABDFA13A-2590-4605-819B-6AE7A8C97673}"/>
              </a:ext>
            </a:extLst>
          </p:cNvPr>
          <p:cNvSpPr txBox="1">
            <a:spLocks/>
          </p:cNvSpPr>
          <p:nvPr/>
        </p:nvSpPr>
        <p:spPr>
          <a:xfrm>
            <a:off x="1030626" y="533400"/>
            <a:ext cx="7082739" cy="430887"/>
          </a:xfrm>
          <a:prstGeom prst="rect">
            <a:avLst/>
          </a:prstGeom>
        </p:spPr>
        <p:txBody>
          <a:bodyPr wrap="square" lIns="0" tIns="0" rIns="0" bIns="0">
            <a:spAutoFit/>
          </a:bodyPr>
          <a:lstStyle>
            <a:lvl1pPr>
              <a:defRPr sz="3200" b="0" i="0">
                <a:solidFill>
                  <a:srgbClr val="012069"/>
                </a:solidFill>
                <a:latin typeface="Franklin Gothic Medium"/>
                <a:ea typeface="+mj-ea"/>
                <a:cs typeface="Franklin Gothic Medium"/>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solidFill>
                    <a:srgbClr val="C00000"/>
                  </a:solidFill>
                </a:ln>
                <a:solidFill>
                  <a:srgbClr val="012069"/>
                </a:solidFill>
                <a:effectLst/>
                <a:uLnTx/>
                <a:uFillTx/>
                <a:latin typeface="Franklin Gothic Medium"/>
                <a:ea typeface="+mj-ea"/>
              </a:rPr>
              <a:t>APS and SEL Crosswalk</a:t>
            </a:r>
          </a:p>
        </p:txBody>
      </p:sp>
    </p:spTree>
    <p:extLst>
      <p:ext uri="{BB962C8B-B14F-4D97-AF65-F5344CB8AC3E}">
        <p14:creationId xmlns:p14="http://schemas.microsoft.com/office/powerpoint/2010/main" val="41322903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E4CE00-7040-464D-9F28-C20EAD733777}"/>
              </a:ext>
            </a:extLst>
          </p:cNvPr>
          <p:cNvSpPr txBox="1">
            <a:spLocks/>
          </p:cNvSpPr>
          <p:nvPr/>
        </p:nvSpPr>
        <p:spPr>
          <a:xfrm>
            <a:off x="3699908" y="1978620"/>
            <a:ext cx="1744183" cy="553998"/>
          </a:xfrm>
          <a:prstGeom prst="rect">
            <a:avLst/>
          </a:prstGeom>
        </p:spPr>
        <p:txBody>
          <a:bodyPr/>
          <a:lstStyle>
            <a:lvl1pPr eaLnBrk="1" hangingPunct="1">
              <a:defRPr>
                <a:solidFill>
                  <a:schemeClr val="accent1"/>
                </a:solidFill>
                <a:latin typeface="+mj-lt"/>
                <a:ea typeface="+mj-ea"/>
                <a:cs typeface="+mj-cs"/>
              </a:defRPr>
            </a:lvl1p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13" b="0" i="0" u="none" strike="noStrike" kern="0" cap="none" spc="0" normalizeH="0" baseline="0" noProof="0" dirty="0">
                <a:ln>
                  <a:noFill/>
                </a:ln>
                <a:solidFill>
                  <a:srgbClr val="BF0D3E"/>
                </a:solidFill>
                <a:effectLst/>
                <a:uLnTx/>
                <a:uFillTx/>
                <a:latin typeface="Arial" panose="020B0604020202020204"/>
                <a:ea typeface="+mj-ea"/>
                <a:cs typeface="+mj-cs"/>
              </a:rPr>
              <a:t> </a:t>
            </a:r>
            <a:r>
              <a:rPr kumimoji="0" lang="en-US" sz="2250" b="1" i="0" u="none" strike="noStrike" kern="0" cap="none" spc="0" normalizeH="0" baseline="0" noProof="0" dirty="0">
                <a:ln>
                  <a:noFill/>
                </a:ln>
                <a:solidFill>
                  <a:srgbClr val="BF0D3E">
                    <a:lumMod val="75000"/>
                  </a:srgbClr>
                </a:solidFill>
                <a:effectLst>
                  <a:outerShdw blurRad="38100" dist="38100" dir="2700000" algn="tl">
                    <a:srgbClr val="000000">
                      <a:alpha val="43137"/>
                    </a:srgbClr>
                  </a:outerShdw>
                </a:effectLst>
                <a:uLnTx/>
                <a:uFillTx/>
                <a:latin typeface="Raleway" panose="020B0503030101060003" pitchFamily="34" charset="0"/>
                <a:ea typeface="+mj-ea"/>
                <a:cs typeface="+mj-cs"/>
              </a:rPr>
              <a:t>Questions?</a:t>
            </a:r>
          </a:p>
        </p:txBody>
      </p:sp>
      <p:pic>
        <p:nvPicPr>
          <p:cNvPr id="10" name="Picture 9" descr="A close up of a sign&#10;&#10;Description automatically generated">
            <a:extLst>
              <a:ext uri="{FF2B5EF4-FFF2-40B4-BE49-F238E27FC236}">
                <a16:creationId xmlns:a16="http://schemas.microsoft.com/office/drawing/2014/main" id="{86B78451-5C20-4289-9D8E-5EC51880D70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218888" y="1024661"/>
            <a:ext cx="644467" cy="611205"/>
          </a:xfrm>
          <a:prstGeom prst="rect">
            <a:avLst/>
          </a:prstGeom>
          <a:ln>
            <a:noFill/>
          </a:ln>
          <a:effectLst>
            <a:outerShdw blurRad="292100" dist="139700" dir="2700000" algn="tl" rotWithShape="0">
              <a:srgbClr val="333333">
                <a:alpha val="65000"/>
              </a:srgbClr>
            </a:outerShdw>
          </a:effectLst>
        </p:spPr>
      </p:pic>
      <p:pic>
        <p:nvPicPr>
          <p:cNvPr id="13" name="Content Placeholder 4" descr="A picture containing food, drawing&#10;&#10;Description automatically generated">
            <a:extLst>
              <a:ext uri="{FF2B5EF4-FFF2-40B4-BE49-F238E27FC236}">
                <a16:creationId xmlns:a16="http://schemas.microsoft.com/office/drawing/2014/main" id="{E4982A02-61EA-4A24-B32D-9922EF4DBB39}"/>
              </a:ext>
            </a:extLst>
          </p:cNvPr>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4298944" y="5103074"/>
            <a:ext cx="1104859" cy="404600"/>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23DF969E-9AC2-44CE-AE9D-69D383276868}"/>
              </a:ext>
            </a:extLst>
          </p:cNvPr>
          <p:cNvPicPr>
            <a:picLocks noChangeAspect="1"/>
          </p:cNvPicPr>
          <p:nvPr/>
        </p:nvPicPr>
        <p:blipFill>
          <a:blip r:embed="rId5"/>
          <a:stretch>
            <a:fillRect/>
          </a:stretch>
        </p:blipFill>
        <p:spPr>
          <a:xfrm>
            <a:off x="3200400" y="2873070"/>
            <a:ext cx="824216" cy="1089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Arrow: Pentagon 10">
            <a:extLst>
              <a:ext uri="{FF2B5EF4-FFF2-40B4-BE49-F238E27FC236}">
                <a16:creationId xmlns:a16="http://schemas.microsoft.com/office/drawing/2014/main" id="{C43894AF-E9AE-4B07-BF43-9CD7559848E5}"/>
              </a:ext>
            </a:extLst>
          </p:cNvPr>
          <p:cNvSpPr/>
          <p:nvPr/>
        </p:nvSpPr>
        <p:spPr>
          <a:xfrm>
            <a:off x="685800" y="4241175"/>
            <a:ext cx="5867400" cy="635625"/>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Arial" panose="020B0604020202020204"/>
                <a:ea typeface="+mn-ea"/>
                <a:cs typeface="+mn-cs"/>
              </a:rPr>
              <a:t>    									JUDY BALOGH 		   SUSAN FARRETTA</a:t>
            </a:r>
          </a:p>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Judy.Balogh@azed.gov                 Susan.Farretta@azed.gov </a:t>
            </a:r>
          </a:p>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602-542-4155                                  602-542-5540</a:t>
            </a:r>
          </a:p>
        </p:txBody>
      </p:sp>
      <p:pic>
        <p:nvPicPr>
          <p:cNvPr id="5" name="Picture 4">
            <a:extLst>
              <a:ext uri="{FF2B5EF4-FFF2-40B4-BE49-F238E27FC236}">
                <a16:creationId xmlns:a16="http://schemas.microsoft.com/office/drawing/2014/main" id="{09F98AB1-BEB5-48DC-9531-F3CD9944AFA1}"/>
              </a:ext>
            </a:extLst>
          </p:cNvPr>
          <p:cNvPicPr>
            <a:picLocks noChangeAspect="1"/>
          </p:cNvPicPr>
          <p:nvPr/>
        </p:nvPicPr>
        <p:blipFill>
          <a:blip r:embed="rId6"/>
          <a:stretch>
            <a:fillRect/>
          </a:stretch>
        </p:blipFill>
        <p:spPr>
          <a:xfrm>
            <a:off x="4944035" y="2891411"/>
            <a:ext cx="919535" cy="1070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77771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B0780489-5184-4BBF-BA3D-FC6E589511E0}"/>
              </a:ext>
            </a:extLst>
          </p:cNvPr>
          <p:cNvPicPr>
            <a:picLocks noChangeAspect="1" noChangeArrowheads="1"/>
          </p:cNvPicPr>
          <p:nvPr/>
        </p:nvPicPr>
        <p:blipFill>
          <a:blip r:embed="rId2"/>
          <a:srcRect/>
          <a:stretch/>
        </p:blipFill>
        <p:spPr bwMode="auto">
          <a:xfrm>
            <a:off x="228600" y="2258364"/>
            <a:ext cx="1750989" cy="1345588"/>
          </a:xfrm>
          <a:prstGeom prst="rect">
            <a:avLst/>
          </a:prstGeom>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55933274-53FD-4A6F-BE21-E19876608D63}"/>
              </a:ext>
            </a:extLst>
          </p:cNvPr>
          <p:cNvPicPr>
            <a:picLocks noChangeAspect="1" noChangeArrowheads="1"/>
          </p:cNvPicPr>
          <p:nvPr/>
        </p:nvPicPr>
        <p:blipFill>
          <a:blip r:embed="rId3"/>
          <a:srcRect/>
          <a:stretch/>
        </p:blipFill>
        <p:spPr bwMode="auto">
          <a:xfrm>
            <a:off x="272857" y="4567315"/>
            <a:ext cx="2014171" cy="1200565"/>
          </a:xfrm>
          <a:prstGeom prst="rect">
            <a:avLst/>
          </a:prstGeom>
          <a:extLst>
            <a:ext uri="{909E8E84-426E-40DD-AFC4-6F175D3DCCD1}">
              <a14:hiddenFill xmlns:a14="http://schemas.microsoft.com/office/drawing/2010/main">
                <a:solidFill>
                  <a:srgbClr val="FFFFFF"/>
                </a:solidFill>
              </a14:hiddenFill>
            </a:ext>
          </a:extLst>
        </p:spPr>
      </p:pic>
      <p:pic>
        <p:nvPicPr>
          <p:cNvPr id="4" name="Picture 7" descr="C:\Users\Ryan Underwood\Documents\My Dropbox\TeamTRI Creative - Images Photos Logos Fonts\FBLA-PBL Logos\Arizona FBLA\Arizona FBLA Shield JPEG.jpg">
            <a:extLst>
              <a:ext uri="{FF2B5EF4-FFF2-40B4-BE49-F238E27FC236}">
                <a16:creationId xmlns:a16="http://schemas.microsoft.com/office/drawing/2014/main" id="{DAF5668F-0DC8-476C-A7ED-653FC54FB7AB}"/>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79233" y="2258201"/>
            <a:ext cx="1368524" cy="1517106"/>
          </a:xfrm>
          <a:prstGeom prst="rect">
            <a:avLst/>
          </a:prstGeom>
          <a:extLst>
            <a:ext uri="{909E8E84-426E-40DD-AFC4-6F175D3DCCD1}">
              <a14:hiddenFill xmlns:a14="http://schemas.microsoft.com/office/drawing/2010/main">
                <a:solidFill>
                  <a:srgbClr val="FFFFFF"/>
                </a:solidFill>
              </a14:hiddenFill>
            </a:ext>
          </a:extLst>
        </p:spPr>
      </p:pic>
      <p:pic>
        <p:nvPicPr>
          <p:cNvPr id="11" name="Picture 4" descr="https://www.arizonathespians.com/wp-content/uploads/2014/07/MASKS_FLAG-300x148.jpg">
            <a:extLst>
              <a:ext uri="{FF2B5EF4-FFF2-40B4-BE49-F238E27FC236}">
                <a16:creationId xmlns:a16="http://schemas.microsoft.com/office/drawing/2014/main" id="{92EAAFD1-4A1E-4CD4-BC1D-2EDD407B40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7900" y="2496752"/>
            <a:ext cx="1587500" cy="762000"/>
          </a:xfrm>
          <a:prstGeom prst="rect">
            <a:avLst/>
          </a:prstGeom>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D7F1F6-D7B3-4554-8897-AD37D41E0912}"/>
              </a:ext>
            </a:extLst>
          </p:cNvPr>
          <p:cNvPicPr>
            <a:picLocks noChangeAspect="1" noChangeArrowheads="1"/>
          </p:cNvPicPr>
          <p:nvPr/>
        </p:nvPicPr>
        <p:blipFill>
          <a:blip r:embed="rId6"/>
          <a:srcRect/>
          <a:stretch/>
        </p:blipFill>
        <p:spPr bwMode="auto">
          <a:xfrm>
            <a:off x="3137602" y="3934454"/>
            <a:ext cx="1482823" cy="1903088"/>
          </a:xfrm>
          <a:prstGeom prst="rect">
            <a:avLst/>
          </a:prstGeom>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98167ACF-F525-4AB2-93DE-C52FF6A24217}"/>
              </a:ext>
            </a:extLst>
          </p:cNvPr>
          <p:cNvPicPr>
            <a:picLocks noChangeAspect="1" noChangeArrowheads="1"/>
          </p:cNvPicPr>
          <p:nvPr/>
        </p:nvPicPr>
        <p:blipFill>
          <a:blip r:embed="rId7"/>
          <a:srcRect/>
          <a:stretch/>
        </p:blipFill>
        <p:spPr bwMode="auto">
          <a:xfrm>
            <a:off x="4615446" y="2282440"/>
            <a:ext cx="1924050" cy="1190625"/>
          </a:xfrm>
          <a:prstGeom prst="rect">
            <a:avLst/>
          </a:prstGeom>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0794F1E7-106A-4739-858A-BEAEB246C118}"/>
              </a:ext>
            </a:extLst>
          </p:cNvPr>
          <p:cNvPicPr>
            <a:picLocks noChangeAspect="1" noChangeArrowheads="1"/>
          </p:cNvPicPr>
          <p:nvPr/>
        </p:nvPicPr>
        <p:blipFill>
          <a:blip r:embed="rId8"/>
          <a:srcRect/>
          <a:stretch/>
        </p:blipFill>
        <p:spPr bwMode="auto">
          <a:xfrm>
            <a:off x="5287299" y="3875830"/>
            <a:ext cx="2504393" cy="892655"/>
          </a:xfrm>
          <a:prstGeom prst="rect">
            <a:avLst/>
          </a:prstGeom>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6DDCDF65-BD2A-40BA-A760-A284819FF2DB}"/>
              </a:ext>
            </a:extLst>
          </p:cNvPr>
          <p:cNvPicPr>
            <a:picLocks noChangeAspect="1" noChangeArrowheads="1"/>
          </p:cNvPicPr>
          <p:nvPr/>
        </p:nvPicPr>
        <p:blipFill>
          <a:blip r:embed="rId9"/>
          <a:srcRect/>
          <a:stretch/>
        </p:blipFill>
        <p:spPr bwMode="auto">
          <a:xfrm>
            <a:off x="6475335" y="5059438"/>
            <a:ext cx="2324100" cy="862909"/>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idx="4294967295"/>
          </p:nvPr>
        </p:nvSpPr>
        <p:spPr>
          <a:xfrm>
            <a:off x="557212" y="1337574"/>
            <a:ext cx="7839075" cy="685800"/>
          </a:xfrm>
        </p:spPr>
        <p:txBody>
          <a:bodyPr vert="horz" lIns="68580" tIns="34290" rIns="68580" bIns="34290" rtlCol="0" anchor="ctr">
            <a:noAutofit/>
          </a:bodyPr>
          <a:lstStyle/>
          <a:p>
            <a:pPr algn="ctr"/>
            <a:r>
              <a:rPr lang="en-US" sz="7200" b="1" dirty="0">
                <a:latin typeface="Arial" panose="020B0604020202020204" pitchFamily="34" charset="0"/>
                <a:cs typeface="Arial" panose="020B0604020202020204" pitchFamily="34" charset="0"/>
              </a:rPr>
              <a:t>CTSOs</a:t>
            </a:r>
          </a:p>
        </p:txBody>
      </p:sp>
      <p:pic>
        <p:nvPicPr>
          <p:cNvPr id="21" name="Picture 20">
            <a:extLst>
              <a:ext uri="{FF2B5EF4-FFF2-40B4-BE49-F238E27FC236}">
                <a16:creationId xmlns:a16="http://schemas.microsoft.com/office/drawing/2014/main" id="{230FF9D4-ED7E-487D-98BE-1B972CBFB78C}"/>
              </a:ext>
            </a:extLst>
          </p:cNvPr>
          <p:cNvPicPr>
            <a:picLocks noChangeAspect="1"/>
          </p:cNvPicPr>
          <p:nvPr/>
        </p:nvPicPr>
        <p:blipFill>
          <a:blip r:embed="rId10"/>
          <a:stretch>
            <a:fillRect/>
          </a:stretch>
        </p:blipFill>
        <p:spPr>
          <a:xfrm>
            <a:off x="0" y="-19929"/>
            <a:ext cx="9144000" cy="1074232"/>
          </a:xfrm>
          <a:prstGeom prst="rect">
            <a:avLst/>
          </a:prstGeom>
        </p:spPr>
      </p:pic>
    </p:spTree>
    <p:extLst>
      <p:ext uri="{BB962C8B-B14F-4D97-AF65-F5344CB8AC3E}">
        <p14:creationId xmlns:p14="http://schemas.microsoft.com/office/powerpoint/2010/main" val="22681550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a:xfrm>
            <a:off x="228600" y="1939404"/>
            <a:ext cx="3813330" cy="2587772"/>
          </a:xfrm>
        </p:spPr>
        <p:txBody>
          <a:bodyPr anchor="ctr">
            <a:normAutofit/>
          </a:bodyPr>
          <a:lstStyle/>
          <a:p>
            <a:r>
              <a:rPr lang="en-US" dirty="0">
                <a:latin typeface="Helvetica, Arial"/>
              </a:rPr>
              <a:t>       </a:t>
            </a:r>
            <a:r>
              <a:rPr lang="en-US" sz="3975" dirty="0">
                <a:latin typeface="Helvetica, Arial"/>
              </a:rPr>
              <a:t>CTSO</a:t>
            </a:r>
            <a:br>
              <a:rPr lang="en-US" sz="3975" dirty="0">
                <a:latin typeface="Helvetica, Arial"/>
              </a:rPr>
            </a:br>
            <a:r>
              <a:rPr lang="en-US" sz="3975" dirty="0">
                <a:latin typeface="Helvetica, Arial"/>
              </a:rPr>
              <a:t>Membership</a:t>
            </a:r>
          </a:p>
        </p:txBody>
      </p:sp>
      <p:pic>
        <p:nvPicPr>
          <p:cNvPr id="10" name="Picture 9">
            <a:extLst>
              <a:ext uri="{FF2B5EF4-FFF2-40B4-BE49-F238E27FC236}">
                <a16:creationId xmlns:a16="http://schemas.microsoft.com/office/drawing/2014/main" id="{230FF9D4-ED7E-487D-98BE-1B972CBFB78C}"/>
              </a:ext>
            </a:extLst>
          </p:cNvPr>
          <p:cNvPicPr>
            <a:picLocks noChangeAspect="1"/>
          </p:cNvPicPr>
          <p:nvPr/>
        </p:nvPicPr>
        <p:blipFill>
          <a:blip r:embed="rId2"/>
          <a:stretch>
            <a:fillRect/>
          </a:stretch>
        </p:blipFill>
        <p:spPr>
          <a:xfrm>
            <a:off x="0" y="-51370"/>
            <a:ext cx="9144000" cy="1074232"/>
          </a:xfrm>
          <a:prstGeom prst="rect">
            <a:avLst/>
          </a:prstGeom>
        </p:spPr>
      </p:pic>
      <p:pic>
        <p:nvPicPr>
          <p:cNvPr id="13" name="Content Placeholder 12">
            <a:extLst>
              <a:ext uri="{FF2B5EF4-FFF2-40B4-BE49-F238E27FC236}">
                <a16:creationId xmlns:a16="http://schemas.microsoft.com/office/drawing/2014/main" id="{BCA4A56B-7C55-411B-A323-19E7F1BEC2B0}"/>
              </a:ext>
            </a:extLst>
          </p:cNvPr>
          <p:cNvPicPr>
            <a:picLocks noGrp="1" noChangeAspect="1"/>
          </p:cNvPicPr>
          <p:nvPr>
            <p:ph sz="half" idx="1"/>
          </p:nvPr>
        </p:nvPicPr>
        <p:blipFill>
          <a:blip r:embed="rId3"/>
          <a:stretch>
            <a:fillRect/>
          </a:stretch>
        </p:blipFill>
        <p:spPr>
          <a:xfrm>
            <a:off x="3407227" y="227266"/>
            <a:ext cx="4898573" cy="3867539"/>
          </a:xfrm>
          <a:prstGeom prst="rect">
            <a:avLst/>
          </a:prstGeom>
        </p:spPr>
      </p:pic>
      <p:pic>
        <p:nvPicPr>
          <p:cNvPr id="14" name="Picture 13">
            <a:extLst>
              <a:ext uri="{FF2B5EF4-FFF2-40B4-BE49-F238E27FC236}">
                <a16:creationId xmlns:a16="http://schemas.microsoft.com/office/drawing/2014/main" id="{E51D171E-0825-4CB0-8B4A-FDAA60EBA54A}"/>
              </a:ext>
            </a:extLst>
          </p:cNvPr>
          <p:cNvPicPr>
            <a:picLocks noChangeAspect="1"/>
          </p:cNvPicPr>
          <p:nvPr/>
        </p:nvPicPr>
        <p:blipFill>
          <a:blip r:embed="rId4"/>
          <a:stretch>
            <a:fillRect/>
          </a:stretch>
        </p:blipFill>
        <p:spPr>
          <a:xfrm>
            <a:off x="3429000" y="3962400"/>
            <a:ext cx="4835379" cy="2006267"/>
          </a:xfrm>
          <a:prstGeom prst="rect">
            <a:avLst/>
          </a:prstGeom>
        </p:spPr>
      </p:pic>
    </p:spTree>
    <p:extLst>
      <p:ext uri="{BB962C8B-B14F-4D97-AF65-F5344CB8AC3E}">
        <p14:creationId xmlns:p14="http://schemas.microsoft.com/office/powerpoint/2010/main" val="22322829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5999"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74171"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3700DD-623F-4861-A9F1-C0CDCA49AB6E}"/>
              </a:ext>
            </a:extLst>
          </p:cNvPr>
          <p:cNvSpPr>
            <a:spLocks noGrp="1"/>
          </p:cNvSpPr>
          <p:nvPr>
            <p:ph type="title"/>
          </p:nvPr>
        </p:nvSpPr>
        <p:spPr>
          <a:xfrm>
            <a:off x="457200" y="1412489"/>
            <a:ext cx="2299625" cy="2127124"/>
          </a:xfrm>
        </p:spPr>
        <p:txBody>
          <a:bodyPr vert="horz" lIns="91440" tIns="45720" rIns="91440" bIns="45720" rtlCol="0" anchor="t">
            <a:noAutofit/>
          </a:bodyPr>
          <a:lstStyle/>
          <a:p>
            <a:pPr defTabSz="914400"/>
            <a:r>
              <a:rPr lang="en-US" sz="3600" kern="1200" dirty="0">
                <a:solidFill>
                  <a:schemeClr val="bg1"/>
                </a:solidFill>
                <a:latin typeface="+mj-lt"/>
                <a:ea typeface="+mj-ea"/>
                <a:cs typeface="+mj-cs"/>
              </a:rPr>
              <a:t>Canceling In person Regionals</a:t>
            </a:r>
          </a:p>
        </p:txBody>
      </p:sp>
      <p:sp>
        <p:nvSpPr>
          <p:cNvPr id="3" name="Content Placeholder 2">
            <a:extLst>
              <a:ext uri="{FF2B5EF4-FFF2-40B4-BE49-F238E27FC236}">
                <a16:creationId xmlns:a16="http://schemas.microsoft.com/office/drawing/2014/main" id="{37A7BC03-8C1F-45EA-A974-05F29A9B13BF}"/>
              </a:ext>
            </a:extLst>
          </p:cNvPr>
          <p:cNvSpPr>
            <a:spLocks noGrp="1"/>
          </p:cNvSpPr>
          <p:nvPr>
            <p:ph idx="1"/>
          </p:nvPr>
        </p:nvSpPr>
        <p:spPr>
          <a:xfrm>
            <a:off x="3623168" y="381000"/>
            <a:ext cx="5139831" cy="492511"/>
          </a:xfrm>
        </p:spPr>
        <p:txBody>
          <a:bodyPr vert="horz" lIns="91440" tIns="45720" rIns="91440" bIns="45720" rtlCol="0">
            <a:normAutofit fontScale="85000" lnSpcReduction="20000"/>
          </a:bodyPr>
          <a:lstStyle/>
          <a:p>
            <a:pPr marL="114300" lvl="1" indent="0" algn="ctr" defTabSz="914400">
              <a:buNone/>
            </a:pPr>
            <a:r>
              <a:rPr lang="en-US" sz="4400" b="1" i="1" dirty="0"/>
              <a:t>The why?</a:t>
            </a:r>
          </a:p>
          <a:p>
            <a:pPr lvl="1" indent="-228600" algn="ctr" defTabSz="914400"/>
            <a:endParaRPr lang="en-US" sz="1700" dirty="0"/>
          </a:p>
          <a:p>
            <a:pPr lvl="2" indent="-228600" algn="ctr" defTabSz="914400"/>
            <a:endParaRPr lang="en-US" sz="1700" dirty="0"/>
          </a:p>
        </p:txBody>
      </p:sp>
      <p:sp>
        <p:nvSpPr>
          <p:cNvPr id="8" name="TextBox 7">
            <a:extLst>
              <a:ext uri="{FF2B5EF4-FFF2-40B4-BE49-F238E27FC236}">
                <a16:creationId xmlns:a16="http://schemas.microsoft.com/office/drawing/2014/main" id="{1E8EA1E8-9EE0-4D07-B736-7C197225FE33}"/>
              </a:ext>
            </a:extLst>
          </p:cNvPr>
          <p:cNvSpPr txBox="1"/>
          <p:nvPr/>
        </p:nvSpPr>
        <p:spPr>
          <a:xfrm>
            <a:off x="3174171" y="1412489"/>
            <a:ext cx="5969829" cy="5293111"/>
          </a:xfrm>
        </p:spPr>
        <p:txBody>
          <a:bodyPr vert="horz" lIns="91440" tIns="45720" rIns="91440" bIns="45720" rtlCol="0">
            <a:no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Rising COVID numbers within the schools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Lack of judges/judges canceling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Advisors asking for extensions for their registration or testing, due to students being out with COVID.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Advisor wanting to cancel their registration, due to students canceling</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Lack of substitutes and bus drivers in the schools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All CTSO not being able to get out of our State Leadership Conference Contracts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We knew that almost all of these competitive events did not have to be pre-qualifiers, to attend the State Leadership Conference</a:t>
            </a:r>
          </a:p>
        </p:txBody>
      </p:sp>
    </p:spTree>
    <p:extLst>
      <p:ext uri="{BB962C8B-B14F-4D97-AF65-F5344CB8AC3E}">
        <p14:creationId xmlns:p14="http://schemas.microsoft.com/office/powerpoint/2010/main" val="2540061870"/>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22DC98A-0ADC-4781-AE00-FAC91AD841B5}"/>
              </a:ext>
            </a:extLst>
          </p:cNvPr>
          <p:cNvPicPr>
            <a:picLocks noChangeAspect="1" noChangeArrowheads="1"/>
          </p:cNvPicPr>
          <p:nvPr/>
        </p:nvPicPr>
        <p:blipFill>
          <a:blip r:embed="rId2"/>
          <a:srcRect/>
          <a:stretch/>
        </p:blipFill>
        <p:spPr bwMode="auto">
          <a:xfrm>
            <a:off x="917915" y="2471244"/>
            <a:ext cx="653660" cy="5085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Ryan Underwood\Documents\My Dropbox\TeamTRI Creative - Images Photos Logos Fonts\FBLA-PBL Logos\Arizona FBLA\Arizona FBLA Shield JPEG.jpg">
            <a:extLst>
              <a:ext uri="{FF2B5EF4-FFF2-40B4-BE49-F238E27FC236}">
                <a16:creationId xmlns:a16="http://schemas.microsoft.com/office/drawing/2014/main" id="{036B3CD8-305A-45EF-9EB4-956970143ACF}"/>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9645" y="4012793"/>
            <a:ext cx="570201" cy="6306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A180626A-07FC-426D-A626-E375D19E56BC}"/>
              </a:ext>
            </a:extLst>
          </p:cNvPr>
          <p:cNvPicPr>
            <a:picLocks noChangeAspect="1" noChangeArrowheads="1"/>
          </p:cNvPicPr>
          <p:nvPr/>
        </p:nvPicPr>
        <p:blipFill>
          <a:blip r:embed="rId4"/>
          <a:srcRect/>
          <a:stretch/>
        </p:blipFill>
        <p:spPr bwMode="auto">
          <a:xfrm>
            <a:off x="2156519" y="4837315"/>
            <a:ext cx="494708" cy="630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2362F019-D6E6-4D30-91A3-801E6218AA7B}"/>
              </a:ext>
            </a:extLst>
          </p:cNvPr>
          <p:cNvPicPr>
            <a:picLocks noChangeAspect="1" noChangeArrowheads="1"/>
          </p:cNvPicPr>
          <p:nvPr/>
        </p:nvPicPr>
        <p:blipFill>
          <a:blip r:embed="rId5"/>
          <a:srcRect/>
          <a:stretch/>
        </p:blipFill>
        <p:spPr bwMode="auto">
          <a:xfrm>
            <a:off x="5091377" y="3935238"/>
            <a:ext cx="1002831" cy="634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ontact Us | educatorsrising">
            <a:extLst>
              <a:ext uri="{FF2B5EF4-FFF2-40B4-BE49-F238E27FC236}">
                <a16:creationId xmlns:a16="http://schemas.microsoft.com/office/drawing/2014/main" id="{384BD268-126C-43AF-978B-DFEB40BA44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760" y="3313316"/>
            <a:ext cx="1085970" cy="4053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CD2D113-4C1E-43F9-AC19-ABEE0C7EB338}"/>
              </a:ext>
            </a:extLst>
          </p:cNvPr>
          <p:cNvPicPr>
            <a:picLocks noChangeAspect="1" noChangeArrowheads="1"/>
          </p:cNvPicPr>
          <p:nvPr/>
        </p:nvPicPr>
        <p:blipFill>
          <a:blip r:embed="rId7"/>
          <a:srcRect/>
          <a:stretch/>
        </p:blipFill>
        <p:spPr bwMode="auto">
          <a:xfrm>
            <a:off x="5091377" y="2538763"/>
            <a:ext cx="818616" cy="4991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73D8A6E5-8036-420D-BD6C-DB6C6D69F932}"/>
              </a:ext>
            </a:extLst>
          </p:cNvPr>
          <p:cNvPicPr>
            <a:picLocks noChangeAspect="1" noChangeArrowheads="1"/>
          </p:cNvPicPr>
          <p:nvPr/>
        </p:nvPicPr>
        <p:blipFill>
          <a:blip r:embed="rId8"/>
          <a:srcRect/>
          <a:stretch/>
        </p:blipFill>
        <p:spPr bwMode="auto">
          <a:xfrm>
            <a:off x="5095816" y="3287212"/>
            <a:ext cx="1178168" cy="4575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47CEB4E-DF5B-4BAC-A73B-6A9907536510}"/>
              </a:ext>
            </a:extLst>
          </p:cNvPr>
          <p:cNvSpPr txBox="1"/>
          <p:nvPr/>
        </p:nvSpPr>
        <p:spPr>
          <a:xfrm>
            <a:off x="400050" y="1069922"/>
            <a:ext cx="8343900" cy="715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 Leadership Conferences</a:t>
            </a:r>
          </a:p>
        </p:txBody>
      </p:sp>
      <p:sp>
        <p:nvSpPr>
          <p:cNvPr id="12" name="TextBox 11">
            <a:extLst>
              <a:ext uri="{FF2B5EF4-FFF2-40B4-BE49-F238E27FC236}">
                <a16:creationId xmlns:a16="http://schemas.microsoft.com/office/drawing/2014/main" id="{A71DA3E2-C571-499E-B5A3-8546FF12B2C5}"/>
              </a:ext>
            </a:extLst>
          </p:cNvPr>
          <p:cNvSpPr txBox="1"/>
          <p:nvPr/>
        </p:nvSpPr>
        <p:spPr>
          <a:xfrm>
            <a:off x="2085976" y="2589144"/>
            <a:ext cx="2093118"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February 25-27</a:t>
            </a:r>
          </a:p>
        </p:txBody>
      </p:sp>
      <p:sp>
        <p:nvSpPr>
          <p:cNvPr id="13" name="TextBox 12">
            <a:extLst>
              <a:ext uri="{FF2B5EF4-FFF2-40B4-BE49-F238E27FC236}">
                <a16:creationId xmlns:a16="http://schemas.microsoft.com/office/drawing/2014/main" id="{D81C3FCF-1A06-4B98-9D7B-C246EEDE7464}"/>
              </a:ext>
            </a:extLst>
          </p:cNvPr>
          <p:cNvSpPr txBox="1"/>
          <p:nvPr/>
        </p:nvSpPr>
        <p:spPr>
          <a:xfrm>
            <a:off x="2085976" y="3232792"/>
            <a:ext cx="2093118"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March 27-30</a:t>
            </a:r>
          </a:p>
        </p:txBody>
      </p:sp>
      <p:sp>
        <p:nvSpPr>
          <p:cNvPr id="14" name="TextBox 13">
            <a:extLst>
              <a:ext uri="{FF2B5EF4-FFF2-40B4-BE49-F238E27FC236}">
                <a16:creationId xmlns:a16="http://schemas.microsoft.com/office/drawing/2014/main" id="{6B17FD24-C31D-4761-98D3-2A7153E9E7DD}"/>
              </a:ext>
            </a:extLst>
          </p:cNvPr>
          <p:cNvSpPr txBox="1"/>
          <p:nvPr/>
        </p:nvSpPr>
        <p:spPr>
          <a:xfrm>
            <a:off x="2059556" y="4097932"/>
            <a:ext cx="2093118"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April 4-6</a:t>
            </a:r>
          </a:p>
        </p:txBody>
      </p:sp>
      <p:sp>
        <p:nvSpPr>
          <p:cNvPr id="15" name="TextBox 14">
            <a:extLst>
              <a:ext uri="{FF2B5EF4-FFF2-40B4-BE49-F238E27FC236}">
                <a16:creationId xmlns:a16="http://schemas.microsoft.com/office/drawing/2014/main" id="{A503DB36-44F2-408D-87C8-D66576A1685C}"/>
              </a:ext>
            </a:extLst>
          </p:cNvPr>
          <p:cNvSpPr txBox="1"/>
          <p:nvPr/>
        </p:nvSpPr>
        <p:spPr>
          <a:xfrm>
            <a:off x="6429376" y="2531464"/>
            <a:ext cx="2093118"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March 28-30</a:t>
            </a:r>
          </a:p>
        </p:txBody>
      </p:sp>
      <p:sp>
        <p:nvSpPr>
          <p:cNvPr id="16" name="TextBox 15">
            <a:extLst>
              <a:ext uri="{FF2B5EF4-FFF2-40B4-BE49-F238E27FC236}">
                <a16:creationId xmlns:a16="http://schemas.microsoft.com/office/drawing/2014/main" id="{364F4F4D-A905-4908-892A-3495AA8A967A}"/>
              </a:ext>
            </a:extLst>
          </p:cNvPr>
          <p:cNvSpPr txBox="1"/>
          <p:nvPr/>
        </p:nvSpPr>
        <p:spPr>
          <a:xfrm>
            <a:off x="6447757" y="3232792"/>
            <a:ext cx="2093118"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April 5-9</a:t>
            </a:r>
          </a:p>
        </p:txBody>
      </p:sp>
      <p:sp>
        <p:nvSpPr>
          <p:cNvPr id="17" name="TextBox 16">
            <a:extLst>
              <a:ext uri="{FF2B5EF4-FFF2-40B4-BE49-F238E27FC236}">
                <a16:creationId xmlns:a16="http://schemas.microsoft.com/office/drawing/2014/main" id="{239B658C-9011-47FD-B1A0-94ED596ED005}"/>
              </a:ext>
            </a:extLst>
          </p:cNvPr>
          <p:cNvSpPr txBox="1"/>
          <p:nvPr/>
        </p:nvSpPr>
        <p:spPr>
          <a:xfrm>
            <a:off x="6417539" y="4145103"/>
            <a:ext cx="2093118"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April 19-20 </a:t>
            </a:r>
          </a:p>
        </p:txBody>
      </p:sp>
      <p:sp>
        <p:nvSpPr>
          <p:cNvPr id="18" name="TextBox 17">
            <a:extLst>
              <a:ext uri="{FF2B5EF4-FFF2-40B4-BE49-F238E27FC236}">
                <a16:creationId xmlns:a16="http://schemas.microsoft.com/office/drawing/2014/main" id="{59547F52-F034-4DA3-8719-A2CA3DEDA22C}"/>
              </a:ext>
            </a:extLst>
          </p:cNvPr>
          <p:cNvSpPr txBox="1"/>
          <p:nvPr/>
        </p:nvSpPr>
        <p:spPr>
          <a:xfrm>
            <a:off x="2936280" y="4881814"/>
            <a:ext cx="460663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 May 9-11 </a:t>
            </a:r>
          </a:p>
        </p:txBody>
      </p:sp>
      <p:pic>
        <p:nvPicPr>
          <p:cNvPr id="20" name="Picture 19">
            <a:extLst>
              <a:ext uri="{FF2B5EF4-FFF2-40B4-BE49-F238E27FC236}">
                <a16:creationId xmlns:a16="http://schemas.microsoft.com/office/drawing/2014/main" id="{230FF9D4-ED7E-487D-98BE-1B972CBFB78C}"/>
              </a:ext>
            </a:extLst>
          </p:cNvPr>
          <p:cNvPicPr>
            <a:picLocks noChangeAspect="1"/>
          </p:cNvPicPr>
          <p:nvPr/>
        </p:nvPicPr>
        <p:blipFill>
          <a:blip r:embed="rId9"/>
          <a:stretch>
            <a:fillRect/>
          </a:stretch>
        </p:blipFill>
        <p:spPr>
          <a:xfrm>
            <a:off x="0" y="5277"/>
            <a:ext cx="9144000" cy="805674"/>
          </a:xfrm>
          <a:prstGeom prst="rect">
            <a:avLst/>
          </a:prstGeom>
        </p:spPr>
      </p:pic>
    </p:spTree>
    <p:extLst>
      <p:ext uri="{BB962C8B-B14F-4D97-AF65-F5344CB8AC3E}">
        <p14:creationId xmlns:p14="http://schemas.microsoft.com/office/powerpoint/2010/main" val="22214919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14B9CC8-9286-480B-8ABE-4DACE4E28E15}"/>
              </a:ext>
            </a:extLst>
          </p:cNvPr>
          <p:cNvSpPr>
            <a:spLocks noGrp="1"/>
          </p:cNvSpPr>
          <p:nvPr>
            <p:ph type="title"/>
          </p:nvPr>
        </p:nvSpPr>
        <p:spPr>
          <a:xfrm>
            <a:off x="628650" y="365125"/>
            <a:ext cx="7886700" cy="1325563"/>
          </a:xfrm>
        </p:spPr>
        <p:txBody>
          <a:bodyPr>
            <a:normAutofit/>
          </a:bodyPr>
          <a:lstStyle/>
          <a:p>
            <a:r>
              <a:rPr lang="en-US" sz="4700" b="1" dirty="0"/>
              <a:t>WE NEED JUDGES</a:t>
            </a:r>
          </a:p>
        </p:txBody>
      </p:sp>
      <p:sp>
        <p:nvSpPr>
          <p:cNvPr id="3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Content Placeholder 2">
            <a:extLst>
              <a:ext uri="{FF2B5EF4-FFF2-40B4-BE49-F238E27FC236}">
                <a16:creationId xmlns:a16="http://schemas.microsoft.com/office/drawing/2014/main" id="{DB0C639B-9FA0-4102-ACD3-7EE8A6A55D51}"/>
              </a:ext>
            </a:extLst>
          </p:cNvPr>
          <p:cNvSpPr>
            <a:spLocks noGrp="1"/>
          </p:cNvSpPr>
          <p:nvPr>
            <p:ph idx="1"/>
          </p:nvPr>
        </p:nvSpPr>
        <p:spPr>
          <a:xfrm>
            <a:off x="200024" y="1891061"/>
            <a:ext cx="4297680" cy="4517136"/>
          </a:xfrm>
        </p:spPr>
        <p:txBody>
          <a:bodyPr>
            <a:noAutofit/>
          </a:bodyPr>
          <a:lstStyle/>
          <a:p>
            <a:pPr marL="0" indent="0">
              <a:spcBef>
                <a:spcPts val="0"/>
              </a:spcBef>
              <a:buNone/>
            </a:pPr>
            <a:r>
              <a:rPr lang="en-US" sz="1300" b="1" dirty="0">
                <a:cs typeface="Arial" panose="020B0604020202020204" pitchFamily="34" charset="0"/>
              </a:rPr>
              <a:t>DECA</a:t>
            </a:r>
          </a:p>
          <a:p>
            <a:pPr marL="0" indent="0">
              <a:spcBef>
                <a:spcPts val="0"/>
              </a:spcBef>
              <a:buNone/>
            </a:pPr>
            <a:r>
              <a:rPr lang="en-US" sz="1300" b="1" i="0" u="none" strike="noStrike" baseline="0" dirty="0">
                <a:cs typeface="Arial" panose="020B0604020202020204" pitchFamily="34" charset="0"/>
              </a:rPr>
              <a:t>    Dates:  </a:t>
            </a:r>
            <a:r>
              <a:rPr lang="en-US" sz="1300" i="0" u="none" strike="noStrike" baseline="0" dirty="0">
                <a:cs typeface="Arial" panose="020B0604020202020204" pitchFamily="34" charset="0"/>
              </a:rPr>
              <a:t>February 25-27</a:t>
            </a:r>
            <a:endParaRPr lang="en-US" sz="1300" b="1" i="0" u="none" strike="noStrike" baseline="0" dirty="0">
              <a:cs typeface="Arial" panose="020B0604020202020204" pitchFamily="34" charset="0"/>
            </a:endParaRPr>
          </a:p>
          <a:p>
            <a:pPr marL="0" indent="0">
              <a:spcBef>
                <a:spcPts val="0"/>
              </a:spcBef>
              <a:buNone/>
            </a:pPr>
            <a:r>
              <a:rPr lang="en-US" sz="1300" b="1" i="0" u="none" strike="noStrike" baseline="0" dirty="0">
                <a:cs typeface="Arial" panose="020B0604020202020204" pitchFamily="34" charset="0"/>
              </a:rPr>
              <a:t>    Location</a:t>
            </a:r>
            <a:r>
              <a:rPr lang="en-US" sz="1300" b="0" i="0" u="none" strike="noStrike" baseline="0" dirty="0">
                <a:cs typeface="Arial" panose="020B0604020202020204" pitchFamily="34" charset="0"/>
              </a:rPr>
              <a:t>: Arizona Grand Resort &amp; Spa </a:t>
            </a:r>
          </a:p>
          <a:p>
            <a:pPr marL="0" indent="0">
              <a:spcBef>
                <a:spcPts val="0"/>
              </a:spcBef>
              <a:buNone/>
            </a:pPr>
            <a:r>
              <a:rPr lang="en-US" sz="1300" dirty="0">
                <a:cs typeface="Arial" panose="020B0604020202020204" pitchFamily="34" charset="0"/>
              </a:rPr>
              <a:t>    </a:t>
            </a:r>
            <a:r>
              <a:rPr lang="en-US" sz="1300" b="1" dirty="0">
                <a:cs typeface="Arial" panose="020B0604020202020204" pitchFamily="34" charset="0"/>
              </a:rPr>
              <a:t>Link</a:t>
            </a:r>
            <a:r>
              <a:rPr lang="en-US" sz="1300" b="1" dirty="0">
                <a:solidFill>
                  <a:schemeClr val="accent1">
                    <a:lumMod val="40000"/>
                    <a:lumOff val="60000"/>
                  </a:schemeClr>
                </a:solidFill>
                <a:cs typeface="Arial" panose="020B0604020202020204" pitchFamily="34" charset="0"/>
              </a:rPr>
              <a:t>:  </a:t>
            </a:r>
            <a:r>
              <a:rPr lang="en-US" sz="1300" dirty="0">
                <a:solidFill>
                  <a:schemeClr val="accent1">
                    <a:lumMod val="40000"/>
                    <a:lumOff val="60000"/>
                  </a:schemeClr>
                </a:solidFill>
                <a:effectLst/>
                <a:ea typeface="Times New Roman" panose="02020603050405020304" pitchFamily="18" charset="0"/>
              </a:rPr>
              <a:t> </a:t>
            </a:r>
            <a:r>
              <a:rPr lang="en-US" sz="1300" u="sng" dirty="0">
                <a:solidFill>
                  <a:schemeClr val="accent1">
                    <a:lumMod val="40000"/>
                    <a:lumOff val="60000"/>
                  </a:schemeClr>
                </a:solidFill>
                <a:effectLst/>
                <a:ea typeface="Calibri" panose="020F0502020204030204" pitchFamily="34" charset="0"/>
                <a:hlinkClick r:id="rId2">
                  <a:extLst>
                    <a:ext uri="{A12FA001-AC4F-418D-AE19-62706E023703}">
                      <ahyp:hlinkClr xmlns:ahyp="http://schemas.microsoft.com/office/drawing/2018/hyperlinkcolor" val="tx"/>
                    </a:ext>
                  </a:extLst>
                </a:hlinkClick>
              </a:rPr>
              <a:t>https://bit.ly/AZDECA-SCDCJudges</a:t>
            </a:r>
            <a:endParaRPr lang="en-US" sz="1300" b="0" i="0" u="none" strike="noStrike" baseline="0" dirty="0">
              <a:solidFill>
                <a:schemeClr val="accent1">
                  <a:lumMod val="40000"/>
                  <a:lumOff val="60000"/>
                </a:schemeClr>
              </a:solidFill>
              <a:cs typeface="Arial" panose="020B0604020202020204" pitchFamily="34" charset="0"/>
            </a:endParaRPr>
          </a:p>
          <a:p>
            <a:pPr marL="0" indent="0">
              <a:spcBef>
                <a:spcPts val="0"/>
              </a:spcBef>
              <a:buNone/>
            </a:pPr>
            <a:endParaRPr lang="en-US" sz="1300" b="1" i="0" u="none" strike="noStrike" baseline="0" dirty="0">
              <a:cs typeface="Arial" panose="020B0604020202020204" pitchFamily="34" charset="0"/>
            </a:endParaRPr>
          </a:p>
          <a:p>
            <a:pPr marL="0" indent="0">
              <a:spcBef>
                <a:spcPts val="0"/>
              </a:spcBef>
              <a:buNone/>
            </a:pPr>
            <a:r>
              <a:rPr lang="en-US" sz="1300" b="1" i="0" u="none" strike="noStrike" baseline="0" dirty="0">
                <a:cs typeface="Arial" panose="020B0604020202020204" pitchFamily="34" charset="0"/>
              </a:rPr>
              <a:t>EDRISING: 2022 EDRISING STATE LEADERSHIP CONFERENCE </a:t>
            </a:r>
          </a:p>
          <a:p>
            <a:pPr marL="0" indent="0">
              <a:spcBef>
                <a:spcPts val="0"/>
              </a:spcBef>
              <a:buNone/>
            </a:pPr>
            <a:r>
              <a:rPr lang="en-US" sz="1300" b="0" i="0" u="none" strike="noStrike" baseline="0" dirty="0">
                <a:cs typeface="Arial" panose="020B0604020202020204" pitchFamily="34" charset="0"/>
              </a:rPr>
              <a:t>    </a:t>
            </a:r>
            <a:r>
              <a:rPr lang="en-US" sz="1300" b="1" i="0" u="none" strike="noStrike" baseline="0" dirty="0">
                <a:cs typeface="Arial" panose="020B0604020202020204" pitchFamily="34" charset="0"/>
              </a:rPr>
              <a:t>Dates: </a:t>
            </a:r>
            <a:r>
              <a:rPr lang="en-US" sz="1300" b="0" i="0" u="none" strike="noStrike" baseline="0" dirty="0">
                <a:cs typeface="Arial" panose="020B0604020202020204" pitchFamily="34" charset="0"/>
              </a:rPr>
              <a:t>March 28-30, 2022 </a:t>
            </a:r>
          </a:p>
          <a:p>
            <a:pPr marL="0" indent="0">
              <a:spcBef>
                <a:spcPts val="0"/>
              </a:spcBef>
              <a:buNone/>
            </a:pPr>
            <a:r>
              <a:rPr lang="en-US" sz="1300" dirty="0">
                <a:cs typeface="Arial" panose="020B0604020202020204" pitchFamily="34" charset="0"/>
              </a:rPr>
              <a:t>  </a:t>
            </a:r>
            <a:r>
              <a:rPr lang="en-US" sz="1300" b="0" i="0" u="none" strike="noStrike" baseline="0" dirty="0">
                <a:cs typeface="Arial" panose="020B0604020202020204" pitchFamily="34" charset="0"/>
              </a:rPr>
              <a:t>  </a:t>
            </a:r>
            <a:r>
              <a:rPr lang="en-US" sz="1300" b="1" i="0" u="none" strike="noStrike" baseline="0" dirty="0">
                <a:cs typeface="Arial" panose="020B0604020202020204" pitchFamily="34" charset="0"/>
              </a:rPr>
              <a:t>Location</a:t>
            </a:r>
            <a:r>
              <a:rPr lang="es-ES" sz="1300" b="1" i="0" u="none" strike="noStrike" baseline="0" dirty="0">
                <a:cs typeface="Arial" panose="020B0604020202020204" pitchFamily="34" charset="0"/>
              </a:rPr>
              <a:t>: </a:t>
            </a:r>
            <a:r>
              <a:rPr lang="es-ES" sz="1300" b="0" i="0" u="none" strike="noStrike" baseline="0" dirty="0">
                <a:cs typeface="Arial" panose="020B0604020202020204" pitchFamily="34" charset="0"/>
              </a:rPr>
              <a:t>El Conquistador </a:t>
            </a:r>
          </a:p>
          <a:p>
            <a:pPr marL="0" indent="0">
              <a:spcBef>
                <a:spcPts val="0"/>
              </a:spcBef>
              <a:buNone/>
            </a:pPr>
            <a:r>
              <a:rPr lang="en-US" sz="1300" b="0" i="0" u="none" strike="noStrike" baseline="0" dirty="0">
                <a:cs typeface="Arial" panose="020B0604020202020204" pitchFamily="34" charset="0"/>
              </a:rPr>
              <a:t>    L</a:t>
            </a:r>
            <a:r>
              <a:rPr lang="en-US" sz="1300" b="1" i="0" u="none" strike="noStrike" baseline="0" dirty="0">
                <a:cs typeface="Arial" panose="020B0604020202020204" pitchFamily="34" charset="0"/>
              </a:rPr>
              <a:t>ink: </a:t>
            </a:r>
            <a:r>
              <a:rPr lang="en-US" sz="1300" u="sng" dirty="0">
                <a:solidFill>
                  <a:schemeClr val="accent1">
                    <a:lumMod val="40000"/>
                    <a:lumOff val="60000"/>
                  </a:schemeClr>
                </a:solidFill>
                <a:effectLs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https://edrisingarizona.wufoo.com/forms/z9iu8v0150j5yj/</a:t>
            </a:r>
            <a:endParaRPr lang="en-US" sz="1300" b="0" i="0" u="none" strike="noStrike" baseline="0" dirty="0">
              <a:solidFill>
                <a:schemeClr val="accent1">
                  <a:lumMod val="40000"/>
                  <a:lumOff val="60000"/>
                </a:schemeClr>
              </a:solidFill>
            </a:endParaRPr>
          </a:p>
          <a:p>
            <a:pPr marL="0" indent="0">
              <a:spcBef>
                <a:spcPts val="0"/>
              </a:spcBef>
              <a:buNone/>
            </a:pPr>
            <a:endParaRPr lang="en-US" sz="1300" b="1" i="0" u="none" strike="noStrike" baseline="0" dirty="0"/>
          </a:p>
          <a:p>
            <a:pPr marL="0" indent="0">
              <a:spcBef>
                <a:spcPts val="0"/>
              </a:spcBef>
              <a:buNone/>
            </a:pPr>
            <a:r>
              <a:rPr lang="en-US" sz="1300" b="1" i="0" u="none" strike="noStrike" baseline="0" dirty="0">
                <a:cs typeface="Arial" panose="020B0604020202020204" pitchFamily="34" charset="0"/>
              </a:rPr>
              <a:t>FBLA: 2022 FBLA STATE LEADERSHIP CONFERENCE </a:t>
            </a:r>
            <a:endParaRPr lang="en-US" sz="1300" b="0" i="0" u="none" strike="noStrike" baseline="0" dirty="0">
              <a:cs typeface="Arial" panose="020B0604020202020204" pitchFamily="34" charset="0"/>
            </a:endParaRPr>
          </a:p>
          <a:p>
            <a:pPr marL="0" indent="0">
              <a:spcBef>
                <a:spcPts val="0"/>
              </a:spcBef>
              <a:buNone/>
            </a:pPr>
            <a:r>
              <a:rPr lang="en-US" sz="1300" b="0" i="0" u="none" strike="noStrike" baseline="0" dirty="0">
                <a:cs typeface="Arial" panose="020B0604020202020204" pitchFamily="34" charset="0"/>
              </a:rPr>
              <a:t>    </a:t>
            </a:r>
            <a:r>
              <a:rPr lang="en-US" sz="1300" b="1" i="0" u="none" strike="noStrike" baseline="0" dirty="0">
                <a:cs typeface="Arial" panose="020B0604020202020204" pitchFamily="34" charset="0"/>
              </a:rPr>
              <a:t>Dates</a:t>
            </a:r>
            <a:r>
              <a:rPr lang="en-US" sz="1300" b="0" i="0" u="none" strike="noStrike" baseline="0" dirty="0">
                <a:cs typeface="Arial" panose="020B0604020202020204" pitchFamily="34" charset="0"/>
              </a:rPr>
              <a:t>: April 4-6, 2022 </a:t>
            </a:r>
          </a:p>
          <a:p>
            <a:pPr marL="0" indent="0">
              <a:spcBef>
                <a:spcPts val="0"/>
              </a:spcBef>
              <a:buNone/>
            </a:pPr>
            <a:r>
              <a:rPr lang="en-US" sz="1300" b="0" i="0" u="none" strike="noStrike" baseline="0" dirty="0">
                <a:cs typeface="Arial" panose="020B0604020202020204" pitchFamily="34" charset="0"/>
              </a:rPr>
              <a:t>    </a:t>
            </a:r>
            <a:r>
              <a:rPr lang="en-US" sz="1300" b="1" i="0" u="none" strike="noStrike" baseline="0" dirty="0">
                <a:cs typeface="Arial" panose="020B0604020202020204" pitchFamily="34" charset="0"/>
              </a:rPr>
              <a:t>Location</a:t>
            </a:r>
            <a:r>
              <a:rPr lang="en-US" sz="1300" b="0" i="0" u="none" strike="noStrike" baseline="0" dirty="0">
                <a:cs typeface="Arial" panose="020B0604020202020204" pitchFamily="34" charset="0"/>
              </a:rPr>
              <a:t>: Westin La Paloma </a:t>
            </a:r>
          </a:p>
          <a:p>
            <a:pPr marL="0" indent="0">
              <a:spcBef>
                <a:spcPts val="0"/>
              </a:spcBef>
              <a:buNone/>
            </a:pPr>
            <a:r>
              <a:rPr lang="en-US" sz="1300" dirty="0">
                <a:cs typeface="Arial" panose="020B0604020202020204" pitchFamily="34" charset="0"/>
              </a:rPr>
              <a:t>    </a:t>
            </a:r>
            <a:r>
              <a:rPr lang="en-US" sz="1300" b="1" dirty="0">
                <a:cs typeface="Arial" panose="020B0604020202020204" pitchFamily="34" charset="0"/>
              </a:rPr>
              <a:t>Link</a:t>
            </a:r>
            <a:r>
              <a:rPr lang="en-US" sz="1300" b="1" i="0" u="none" strike="noStrike" baseline="0" dirty="0">
                <a:cs typeface="Arial" panose="020B0604020202020204" pitchFamily="34" charset="0"/>
              </a:rPr>
              <a:t>: </a:t>
            </a:r>
            <a:r>
              <a:rPr lang="en-US" sz="1300" u="sng" dirty="0">
                <a:solidFill>
                  <a:schemeClr val="accent1">
                    <a:lumMod val="40000"/>
                    <a:lumOff val="60000"/>
                  </a:schemeClr>
                </a:solidFill>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https://fblaarizona.wufoo.com/forms/w17p2hh60txoy8r/</a:t>
            </a:r>
            <a:endParaRPr lang="en-US" sz="1300" u="sng" dirty="0">
              <a:solidFill>
                <a:schemeClr val="accent1">
                  <a:lumMod val="40000"/>
                  <a:lumOff val="60000"/>
                </a:schemeClr>
              </a:solidFill>
              <a:effectLst/>
              <a:ea typeface="Calibri" panose="020F0502020204030204" pitchFamily="34" charset="0"/>
              <a:cs typeface="Times New Roman" panose="02020603050405020304" pitchFamily="18" charset="0"/>
            </a:endParaRPr>
          </a:p>
          <a:p>
            <a:pPr marL="0" indent="0">
              <a:spcBef>
                <a:spcPts val="0"/>
              </a:spcBef>
              <a:buNone/>
            </a:pPr>
            <a:endParaRPr lang="en-US" sz="1300" b="1" i="0" u="none" strike="noStrike" baseline="0" dirty="0"/>
          </a:p>
          <a:p>
            <a:pPr marL="0" indent="0">
              <a:spcBef>
                <a:spcPts val="0"/>
              </a:spcBef>
              <a:buNone/>
            </a:pPr>
            <a:r>
              <a:rPr lang="en-US" sz="1300" b="1" i="0" u="none" strike="noStrike" baseline="0" dirty="0"/>
              <a:t>FCCLA: 2022 FCCLA STATE LEADERSHIP CONFERENCE </a:t>
            </a:r>
            <a:endParaRPr lang="en-US" sz="1300" b="0" i="0" u="none" strike="noStrike" baseline="0" dirty="0"/>
          </a:p>
          <a:p>
            <a:pPr marL="0" indent="0">
              <a:spcBef>
                <a:spcPts val="0"/>
              </a:spcBef>
              <a:buNone/>
            </a:pPr>
            <a:r>
              <a:rPr lang="en-US" sz="1300" b="0" i="0" u="none" strike="noStrike" baseline="0" dirty="0"/>
              <a:t>    </a:t>
            </a:r>
            <a:r>
              <a:rPr lang="en-US" sz="1300" b="1" i="0" u="none" strike="noStrike" baseline="0" dirty="0"/>
              <a:t>Dates: </a:t>
            </a:r>
            <a:r>
              <a:rPr lang="en-US" sz="1300" b="0" i="0" u="none" strike="noStrike" baseline="0" dirty="0"/>
              <a:t>March 28-30, 2022 </a:t>
            </a:r>
          </a:p>
          <a:p>
            <a:pPr marL="0" indent="0">
              <a:spcBef>
                <a:spcPts val="0"/>
              </a:spcBef>
              <a:buNone/>
            </a:pPr>
            <a:r>
              <a:rPr lang="en-US" sz="1300" b="0" i="0" u="none" strike="noStrike" baseline="0" dirty="0"/>
              <a:t>   </a:t>
            </a:r>
            <a:r>
              <a:rPr lang="en-US" sz="1300" b="1" i="0" u="none" strike="noStrike" baseline="0" dirty="0"/>
              <a:t> Location</a:t>
            </a:r>
            <a:r>
              <a:rPr lang="en-US" sz="1300" b="0" i="0" u="none" strike="noStrike" baseline="0" dirty="0"/>
              <a:t>: Westin La Paloma, Tucson, AZ </a:t>
            </a:r>
          </a:p>
          <a:p>
            <a:pPr marL="0" indent="0">
              <a:spcBef>
                <a:spcPts val="0"/>
              </a:spcBef>
              <a:buNone/>
            </a:pPr>
            <a:r>
              <a:rPr lang="en-US" sz="1300" b="1" dirty="0">
                <a:cs typeface="Arial" panose="020B0604020202020204" pitchFamily="34" charset="0"/>
              </a:rPr>
              <a:t>    Link:  </a:t>
            </a:r>
            <a:r>
              <a:rPr lang="en-US" sz="1300" u="sng" dirty="0">
                <a:solidFill>
                  <a:schemeClr val="accent1">
                    <a:lumMod val="40000"/>
                    <a:lumOff val="60000"/>
                  </a:schemeClr>
                </a:solidFill>
                <a:effectLst/>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https://www.cognitoforms.com/ArizonaFCCLA/_2022EvaluatorsJudgesSignUp</a:t>
            </a:r>
            <a:endParaRPr lang="en-US" sz="1300" b="0" i="0" u="none" strike="noStrike" baseline="0" dirty="0">
              <a:solidFill>
                <a:schemeClr val="accent1">
                  <a:lumMod val="40000"/>
                  <a:lumOff val="60000"/>
                </a:schemeClr>
              </a:solidFill>
            </a:endParaRPr>
          </a:p>
          <a:p>
            <a:pPr marL="0" indent="0">
              <a:spcBef>
                <a:spcPts val="0"/>
              </a:spcBef>
              <a:buNone/>
            </a:pPr>
            <a:endParaRPr lang="en-US" sz="1400" b="0" i="0" u="none" strike="noStrike" baseline="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9255463-9622-45D5-A005-B38BE244EB03}"/>
              </a:ext>
            </a:extLst>
          </p:cNvPr>
          <p:cNvSpPr txBox="1"/>
          <p:nvPr/>
        </p:nvSpPr>
        <p:spPr>
          <a:xfrm>
            <a:off x="4629002" y="1891061"/>
            <a:ext cx="4512712" cy="2673039"/>
          </a:xfrm>
          <a:prstGeom prst="rect">
            <a:avLst/>
          </a:prstGeom>
          <a:noFill/>
        </p:spPr>
        <p:txBody>
          <a:bodyPr wrap="square" rtlCol="0">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FFA: FFA STATE LEADERSHIP CONFERENCE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300" b="1" i="0" u="none" strike="noStrike" kern="1200" cap="none" spc="0" normalizeH="0" baseline="0" noProof="0" dirty="0">
                <a:ln>
                  <a:noFill/>
                </a:ln>
                <a:solidFill>
                  <a:prstClr val="black"/>
                </a:solidFill>
                <a:effectLst/>
                <a:uLnTx/>
                <a:uFillTx/>
                <a:latin typeface="Arial" panose="020B0604020202020204"/>
                <a:ea typeface="+mn-ea"/>
                <a:cs typeface="+mn-cs"/>
              </a:rPr>
              <a:t>Dates</a:t>
            </a: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 June 9-11,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300" b="1" i="0" u="none" strike="noStrike" kern="1200" cap="none" spc="0" normalizeH="0" baseline="0" noProof="0" dirty="0">
                <a:ln>
                  <a:noFill/>
                </a:ln>
                <a:solidFill>
                  <a:prstClr val="black"/>
                </a:solidFill>
                <a:effectLst/>
                <a:uLnTx/>
                <a:uFillTx/>
                <a:latin typeface="Arial" panose="020B0604020202020204"/>
                <a:ea typeface="+mn-ea"/>
                <a:cs typeface="+mn-cs"/>
              </a:rPr>
              <a:t>Location: </a:t>
            </a: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Westin La Paloma &amp; the University of Arizona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panose="020B0604020202020204"/>
                <a:ea typeface="+mn-ea"/>
                <a:cs typeface="+mn-cs"/>
              </a:rPr>
              <a:t>HOSA: 2022 HOSA STATE LEADERSHIP CONFERENCE </a:t>
            </a: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300" b="1" i="0" u="none" strike="noStrike" kern="1200" cap="none" spc="0" normalizeH="0" baseline="0" noProof="0" dirty="0">
                <a:ln>
                  <a:noFill/>
                </a:ln>
                <a:solidFill>
                  <a:prstClr val="black"/>
                </a:solidFill>
                <a:effectLst/>
                <a:uLnTx/>
                <a:uFillTx/>
                <a:latin typeface="Arial" panose="020B0604020202020204"/>
                <a:ea typeface="+mn-ea"/>
                <a:cs typeface="+mn-cs"/>
              </a:rPr>
              <a:t>Dates: </a:t>
            </a: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March 30, 2022- April 1,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300" b="1" i="0" u="none" strike="noStrike" kern="1200" cap="none" spc="0" normalizeH="0" baseline="0" noProof="0" dirty="0">
                <a:ln>
                  <a:noFill/>
                </a:ln>
                <a:solidFill>
                  <a:prstClr val="black"/>
                </a:solidFill>
                <a:effectLst/>
                <a:uLnTx/>
                <a:uFillTx/>
                <a:latin typeface="Arial" panose="020B0604020202020204"/>
                <a:ea typeface="+mn-ea"/>
                <a:cs typeface="+mn-cs"/>
              </a:rPr>
              <a:t>Location</a:t>
            </a: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 Westin La Paloma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300" b="1" i="0" u="none" strike="noStrike" kern="1200" cap="none" spc="0" normalizeH="0" baseline="0" noProof="0" dirty="0">
                <a:ln>
                  <a:noFill/>
                </a:ln>
                <a:solidFill>
                  <a:prstClr val="black"/>
                </a:solidFill>
                <a:effectLst/>
                <a:uLnTx/>
                <a:uFillTx/>
                <a:latin typeface="Arial" panose="020B0604020202020204"/>
                <a:ea typeface="+mn-ea"/>
                <a:cs typeface="+mn-cs"/>
              </a:rPr>
              <a:t>Link: </a:t>
            </a:r>
            <a:r>
              <a:rPr kumimoji="0" lang="en-US" sz="1300" b="0" i="0" u="sng" strike="noStrike" kern="1200" cap="none" spc="0" normalizeH="0" baseline="0" noProof="0" dirty="0">
                <a:ln>
                  <a:noFill/>
                </a:ln>
                <a:solidFill>
                  <a:srgbClr val="012169">
                    <a:lumMod val="40000"/>
                    <a:lumOff val="60000"/>
                  </a:srgbClr>
                </a:solidFill>
                <a:effectLst/>
                <a:uLnTx/>
                <a:uFillTx/>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https://www.azhosa.org/judge</a:t>
            </a:r>
            <a:endParaRPr kumimoji="0" lang="en-US" sz="1300" b="1" i="0" u="none" strike="noStrike" kern="1200" cap="none" spc="0" normalizeH="0" baseline="0" noProof="0" dirty="0">
              <a:ln>
                <a:noFill/>
              </a:ln>
              <a:solidFill>
                <a:srgbClr val="012169">
                  <a:lumMod val="40000"/>
                  <a:lumOff val="6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panose="020B0604020202020204"/>
                <a:ea typeface="+mn-ea"/>
                <a:cs typeface="+mn-cs"/>
              </a:rPr>
              <a:t>SKILLSUSA: 2022 SKILLSUSA’S CHAMPIONSHIPS </a:t>
            </a: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panose="020B0604020202020204"/>
                <a:ea typeface="+mn-ea"/>
                <a:cs typeface="+mn-cs"/>
              </a:rPr>
              <a:t>    Date: </a:t>
            </a:r>
            <a:r>
              <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rPr>
              <a:t>April 19-20,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fr-FR" sz="1300" b="1" i="0" u="none" strike="noStrike" kern="1200" cap="none" spc="0" normalizeH="0" baseline="0" noProof="0" dirty="0">
                <a:ln>
                  <a:noFill/>
                </a:ln>
                <a:solidFill>
                  <a:prstClr val="black"/>
                </a:solidFill>
                <a:effectLst/>
                <a:uLnTx/>
                <a:uFillTx/>
                <a:latin typeface="Arial" panose="020B0604020202020204"/>
                <a:ea typeface="+mn-ea"/>
                <a:cs typeface="+mn-cs"/>
              </a:rPr>
              <a:t>Location</a:t>
            </a:r>
            <a:r>
              <a:rPr kumimoji="0" lang="fr-FR" sz="1300" b="0" i="0" u="none" strike="noStrike" kern="1200" cap="none" spc="0" normalizeH="0" baseline="0" noProof="0" dirty="0">
                <a:ln>
                  <a:noFill/>
                </a:ln>
                <a:solidFill>
                  <a:prstClr val="black"/>
                </a:solidFill>
                <a:effectLst/>
                <a:uLnTx/>
                <a:uFillTx/>
                <a:latin typeface="Arial" panose="020B0604020202020204"/>
                <a:ea typeface="+mn-ea"/>
                <a:cs typeface="+mn-cs"/>
              </a:rPr>
              <a:t>: Phoenix, Convention Center</a:t>
            </a: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Picture 4" descr="A screenshot of a video game&#10;&#10;Description automatically generated with medium confidence">
            <a:extLst>
              <a:ext uri="{FF2B5EF4-FFF2-40B4-BE49-F238E27FC236}">
                <a16:creationId xmlns:a16="http://schemas.microsoft.com/office/drawing/2014/main" id="{DAB3E3D1-D606-4449-96BC-C0628C0FF8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9305" y="5737482"/>
            <a:ext cx="2700808" cy="610927"/>
          </a:xfrm>
          <a:prstGeom prst="rect">
            <a:avLst/>
          </a:prstGeom>
        </p:spPr>
      </p:pic>
    </p:spTree>
    <p:extLst>
      <p:ext uri="{BB962C8B-B14F-4D97-AF65-F5344CB8AC3E}">
        <p14:creationId xmlns:p14="http://schemas.microsoft.com/office/powerpoint/2010/main" val="4266097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
          <p:cNvPicPr preferRelativeResize="0"/>
          <p:nvPr/>
        </p:nvPicPr>
        <p:blipFill rotWithShape="1">
          <a:blip r:embed="rId3">
            <a:alphaModFix/>
          </a:blip>
          <a:srcRect l="-113" t="17463" r="129"/>
          <a:stretch/>
        </p:blipFill>
        <p:spPr>
          <a:xfrm>
            <a:off x="1432460" y="1600545"/>
            <a:ext cx="6279080" cy="3720235"/>
          </a:xfrm>
          <a:prstGeom prst="rect">
            <a:avLst/>
          </a:prstGeom>
          <a:noFill/>
          <a:ln>
            <a:noFill/>
          </a:ln>
        </p:spPr>
      </p:pic>
      <p:sp>
        <p:nvSpPr>
          <p:cNvPr id="103" name="Google Shape;103;p1"/>
          <p:cNvSpPr txBox="1">
            <a:spLocks noGrp="1"/>
          </p:cNvSpPr>
          <p:nvPr>
            <p:ph type="title"/>
          </p:nvPr>
        </p:nvSpPr>
        <p:spPr>
          <a:xfrm>
            <a:off x="0" y="1131094"/>
            <a:ext cx="9144000" cy="469451"/>
          </a:xfrm>
          <a:prstGeom prst="rect">
            <a:avLst/>
          </a:prstGeom>
          <a:noFill/>
          <a:ln>
            <a:noFill/>
          </a:ln>
        </p:spPr>
        <p:txBody>
          <a:bodyPr spcFirstLastPara="1" wrap="square" lIns="68569" tIns="34275" rIns="68569" bIns="34275" anchor="ctr" anchorCtr="0">
            <a:noAutofit/>
          </a:bodyPr>
          <a:lstStyle/>
          <a:p>
            <a:pPr algn="ctr"/>
            <a:r>
              <a:rPr lang="en-US">
                <a:solidFill>
                  <a:srgbClr val="003B67"/>
                </a:solidFill>
              </a:rPr>
              <a:t>Arizona Career Readiness Program</a:t>
            </a:r>
            <a:endParaRPr sz="3225">
              <a:solidFill>
                <a:srgbClr val="003B67"/>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47CEB4E-DF5B-4BAC-A73B-6A9907536510}"/>
              </a:ext>
            </a:extLst>
          </p:cNvPr>
          <p:cNvSpPr txBox="1"/>
          <p:nvPr/>
        </p:nvSpPr>
        <p:spPr>
          <a:xfrm>
            <a:off x="400050" y="1069922"/>
            <a:ext cx="8343900" cy="715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Advisor Training Dates</a:t>
            </a:r>
          </a:p>
        </p:txBody>
      </p:sp>
      <p:sp>
        <p:nvSpPr>
          <p:cNvPr id="12" name="TextBox 11">
            <a:extLst>
              <a:ext uri="{FF2B5EF4-FFF2-40B4-BE49-F238E27FC236}">
                <a16:creationId xmlns:a16="http://schemas.microsoft.com/office/drawing/2014/main" id="{A71DA3E2-C571-499E-B5A3-8546FF12B2C5}"/>
              </a:ext>
            </a:extLst>
          </p:cNvPr>
          <p:cNvSpPr txBox="1"/>
          <p:nvPr/>
        </p:nvSpPr>
        <p:spPr>
          <a:xfrm>
            <a:off x="762000" y="2203679"/>
            <a:ext cx="34170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Saturday July 16</a:t>
            </a:r>
            <a:r>
              <a:rPr kumimoji="0" lang="en-US" sz="2100" b="1" i="0" u="none" strike="noStrike" kern="1200" cap="none" spc="0" normalizeH="0" baseline="30000" noProof="0" dirty="0">
                <a:ln>
                  <a:noFill/>
                </a:ln>
                <a:solidFill>
                  <a:prstClr val="black"/>
                </a:solidFill>
                <a:effectLst/>
                <a:uLnTx/>
                <a:uFillTx/>
                <a:latin typeface="Arial" panose="020B0604020202020204"/>
                <a:ea typeface="+mn-ea"/>
                <a:cs typeface="+mn-cs"/>
              </a:rPr>
              <a:t>th</a:t>
            </a: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 (summer conference) </a:t>
            </a:r>
          </a:p>
        </p:txBody>
      </p:sp>
      <p:sp>
        <p:nvSpPr>
          <p:cNvPr id="13" name="TextBox 12">
            <a:extLst>
              <a:ext uri="{FF2B5EF4-FFF2-40B4-BE49-F238E27FC236}">
                <a16:creationId xmlns:a16="http://schemas.microsoft.com/office/drawing/2014/main" id="{D81C3FCF-1A06-4B98-9D7B-C246EEDE7464}"/>
              </a:ext>
            </a:extLst>
          </p:cNvPr>
          <p:cNvSpPr txBox="1"/>
          <p:nvPr/>
        </p:nvSpPr>
        <p:spPr>
          <a:xfrm>
            <a:off x="763712" y="3059668"/>
            <a:ext cx="34170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Friday August 5</a:t>
            </a:r>
            <a:r>
              <a:rPr kumimoji="0" lang="en-US" sz="2100" b="1" i="0" u="none" strike="noStrike" kern="1200" cap="none" spc="0" normalizeH="0" baseline="30000" noProof="0" dirty="0">
                <a:ln>
                  <a:noFill/>
                </a:ln>
                <a:solidFill>
                  <a:prstClr val="black"/>
                </a:solidFill>
                <a:effectLst/>
                <a:uLnTx/>
                <a:uFillTx/>
                <a:latin typeface="Arial" panose="020B0604020202020204"/>
                <a:ea typeface="+mn-ea"/>
                <a:cs typeface="+mn-cs"/>
              </a:rPr>
              <a:t>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 (at ADE)</a:t>
            </a:r>
          </a:p>
        </p:txBody>
      </p:sp>
      <p:sp>
        <p:nvSpPr>
          <p:cNvPr id="14" name="TextBox 13">
            <a:extLst>
              <a:ext uri="{FF2B5EF4-FFF2-40B4-BE49-F238E27FC236}">
                <a16:creationId xmlns:a16="http://schemas.microsoft.com/office/drawing/2014/main" id="{6B17FD24-C31D-4761-98D3-2A7153E9E7DD}"/>
              </a:ext>
            </a:extLst>
          </p:cNvPr>
          <p:cNvSpPr txBox="1"/>
          <p:nvPr/>
        </p:nvSpPr>
        <p:spPr>
          <a:xfrm>
            <a:off x="762000" y="3956437"/>
            <a:ext cx="339067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Tuesday September 13</a:t>
            </a:r>
            <a:r>
              <a:rPr kumimoji="0" lang="en-US" sz="2100" b="1" i="0" u="none" strike="noStrike" kern="1200" cap="none" spc="0" normalizeH="0" baseline="30000" noProof="0" dirty="0">
                <a:ln>
                  <a:noFill/>
                </a:ln>
                <a:solidFill>
                  <a:prstClr val="black"/>
                </a:solidFill>
                <a:effectLst/>
                <a:uLnTx/>
                <a:uFillTx/>
                <a:latin typeface="Arial" panose="020B0604020202020204"/>
                <a:ea typeface="+mn-ea"/>
                <a:cs typeface="+mn-cs"/>
              </a:rPr>
              <a:t>th</a:t>
            </a: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 (at ADE)</a:t>
            </a:r>
          </a:p>
        </p:txBody>
      </p:sp>
      <p:sp>
        <p:nvSpPr>
          <p:cNvPr id="15" name="TextBox 14">
            <a:extLst>
              <a:ext uri="{FF2B5EF4-FFF2-40B4-BE49-F238E27FC236}">
                <a16:creationId xmlns:a16="http://schemas.microsoft.com/office/drawing/2014/main" id="{A503DB36-44F2-408D-87C8-D66576A1685C}"/>
              </a:ext>
            </a:extLst>
          </p:cNvPr>
          <p:cNvSpPr txBox="1"/>
          <p:nvPr/>
        </p:nvSpPr>
        <p:spPr>
          <a:xfrm>
            <a:off x="5105400" y="2203679"/>
            <a:ext cx="34170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Saturday October 1</a:t>
            </a:r>
            <a:r>
              <a:rPr kumimoji="0" lang="en-US" sz="2100" b="1" i="0" u="none" strike="noStrike" kern="1200" cap="none" spc="0" normalizeH="0" baseline="30000" noProof="0" dirty="0">
                <a:ln>
                  <a:noFill/>
                </a:ln>
                <a:solidFill>
                  <a:prstClr val="black"/>
                </a:solidFill>
                <a:effectLst/>
                <a:uLnTx/>
                <a:uFillTx/>
                <a:latin typeface="Arial" panose="020B0604020202020204"/>
                <a:ea typeface="+mn-ea"/>
                <a:cs typeface="+mn-cs"/>
              </a:rPr>
              <a:t>st</a:t>
            </a: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 (virtual)</a:t>
            </a:r>
          </a:p>
        </p:txBody>
      </p:sp>
      <p:sp>
        <p:nvSpPr>
          <p:cNvPr id="16" name="TextBox 15">
            <a:extLst>
              <a:ext uri="{FF2B5EF4-FFF2-40B4-BE49-F238E27FC236}">
                <a16:creationId xmlns:a16="http://schemas.microsoft.com/office/drawing/2014/main" id="{364F4F4D-A905-4908-892A-3495AA8A967A}"/>
              </a:ext>
            </a:extLst>
          </p:cNvPr>
          <p:cNvSpPr txBox="1"/>
          <p:nvPr/>
        </p:nvSpPr>
        <p:spPr>
          <a:xfrm>
            <a:off x="5105400" y="2991187"/>
            <a:ext cx="363855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Wednesday November 30</a:t>
            </a:r>
            <a:r>
              <a:rPr kumimoji="0" lang="en-US" sz="2100" b="1" i="0" u="none" strike="noStrike" kern="1200" cap="none" spc="0" normalizeH="0" baseline="30000" noProof="0" dirty="0">
                <a:ln>
                  <a:noFill/>
                </a:ln>
                <a:solidFill>
                  <a:prstClr val="black"/>
                </a:solidFill>
                <a:effectLst/>
                <a:uLnTx/>
                <a:uFillTx/>
                <a:latin typeface="Arial" panose="020B0604020202020204"/>
                <a:ea typeface="+mn-ea"/>
                <a:cs typeface="+mn-cs"/>
              </a:rPr>
              <a:t>th</a:t>
            </a: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 (at ADE)</a:t>
            </a:r>
          </a:p>
        </p:txBody>
      </p:sp>
      <p:sp>
        <p:nvSpPr>
          <p:cNvPr id="17" name="TextBox 16">
            <a:extLst>
              <a:ext uri="{FF2B5EF4-FFF2-40B4-BE49-F238E27FC236}">
                <a16:creationId xmlns:a16="http://schemas.microsoft.com/office/drawing/2014/main" id="{239B658C-9011-47FD-B1A0-94ED596ED005}"/>
              </a:ext>
            </a:extLst>
          </p:cNvPr>
          <p:cNvSpPr txBox="1"/>
          <p:nvPr/>
        </p:nvSpPr>
        <p:spPr>
          <a:xfrm>
            <a:off x="1600200" y="4928686"/>
            <a:ext cx="5626894" cy="8463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Arial" panose="020B0604020202020204"/>
                <a:ea typeface="+mn-ea"/>
                <a:cs typeface="+mn-cs"/>
              </a:rPr>
              <a:t>Advanced Advisor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December 5</a:t>
            </a:r>
            <a:r>
              <a:rPr kumimoji="0" lang="en-US" sz="2100" b="1" i="0" u="none" strike="noStrike" kern="1200" cap="none" spc="0" normalizeH="0" baseline="30000" noProof="0" dirty="0">
                <a:ln>
                  <a:noFill/>
                </a:ln>
                <a:solidFill>
                  <a:prstClr val="black"/>
                </a:solidFill>
                <a:effectLst/>
                <a:uLnTx/>
                <a:uFillTx/>
                <a:latin typeface="Arial" panose="020B0604020202020204"/>
                <a:ea typeface="+mn-ea"/>
                <a:cs typeface="+mn-cs"/>
              </a:rPr>
              <a:t>th</a:t>
            </a: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-9</a:t>
            </a:r>
            <a:r>
              <a:rPr kumimoji="0" lang="en-US" sz="2100" b="1" i="0" u="none" strike="noStrike" kern="1200" cap="none" spc="0" normalizeH="0" baseline="30000" noProof="0" dirty="0">
                <a:ln>
                  <a:noFill/>
                </a:ln>
                <a:solidFill>
                  <a:prstClr val="black"/>
                </a:solidFill>
                <a:effectLst/>
                <a:uLnTx/>
                <a:uFillTx/>
                <a:latin typeface="Arial" panose="020B0604020202020204"/>
                <a:ea typeface="+mn-ea"/>
                <a:cs typeface="+mn-cs"/>
              </a:rPr>
              <a:t>th</a:t>
            </a:r>
            <a:r>
              <a:rPr kumimoji="0" lang="en-US" sz="2100" b="1" i="0" u="none" strike="noStrike" kern="1200" cap="none" spc="0" normalizeH="0" baseline="0" noProof="0" dirty="0">
                <a:ln>
                  <a:noFill/>
                </a:ln>
                <a:solidFill>
                  <a:prstClr val="black"/>
                </a:solidFill>
                <a:effectLst/>
                <a:uLnTx/>
                <a:uFillTx/>
                <a:latin typeface="Arial" panose="020B0604020202020204"/>
                <a:ea typeface="+mn-ea"/>
                <a:cs typeface="+mn-cs"/>
              </a:rPr>
              <a:t> 4pm-6pm (virtual)</a:t>
            </a:r>
          </a:p>
        </p:txBody>
      </p:sp>
      <p:pic>
        <p:nvPicPr>
          <p:cNvPr id="20" name="Picture 19">
            <a:extLst>
              <a:ext uri="{FF2B5EF4-FFF2-40B4-BE49-F238E27FC236}">
                <a16:creationId xmlns:a16="http://schemas.microsoft.com/office/drawing/2014/main" id="{230FF9D4-ED7E-487D-98BE-1B972CBFB78C}"/>
              </a:ext>
            </a:extLst>
          </p:cNvPr>
          <p:cNvPicPr>
            <a:picLocks noChangeAspect="1"/>
          </p:cNvPicPr>
          <p:nvPr/>
        </p:nvPicPr>
        <p:blipFill>
          <a:blip r:embed="rId2"/>
          <a:stretch>
            <a:fillRect/>
          </a:stretch>
        </p:blipFill>
        <p:spPr>
          <a:xfrm>
            <a:off x="0" y="5277"/>
            <a:ext cx="9144000" cy="805674"/>
          </a:xfrm>
          <a:prstGeom prst="rect">
            <a:avLst/>
          </a:prstGeom>
        </p:spPr>
      </p:pic>
    </p:spTree>
    <p:extLst>
      <p:ext uri="{BB962C8B-B14F-4D97-AF65-F5344CB8AC3E}">
        <p14:creationId xmlns:p14="http://schemas.microsoft.com/office/powerpoint/2010/main" val="8893229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47CEB4E-DF5B-4BAC-A73B-6A9907536510}"/>
              </a:ext>
            </a:extLst>
          </p:cNvPr>
          <p:cNvSpPr txBox="1"/>
          <p:nvPr/>
        </p:nvSpPr>
        <p:spPr>
          <a:xfrm>
            <a:off x="400050" y="1069922"/>
            <a:ext cx="8343900" cy="13388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 ADVISORS!</a:t>
            </a:r>
          </a:p>
        </p:txBody>
      </p:sp>
      <p:pic>
        <p:nvPicPr>
          <p:cNvPr id="20" name="Picture 19">
            <a:extLst>
              <a:ext uri="{FF2B5EF4-FFF2-40B4-BE49-F238E27FC236}">
                <a16:creationId xmlns:a16="http://schemas.microsoft.com/office/drawing/2014/main" id="{230FF9D4-ED7E-487D-98BE-1B972CBFB78C}"/>
              </a:ext>
            </a:extLst>
          </p:cNvPr>
          <p:cNvPicPr>
            <a:picLocks noChangeAspect="1"/>
          </p:cNvPicPr>
          <p:nvPr/>
        </p:nvPicPr>
        <p:blipFill>
          <a:blip r:embed="rId2"/>
          <a:stretch>
            <a:fillRect/>
          </a:stretch>
        </p:blipFill>
        <p:spPr>
          <a:xfrm>
            <a:off x="0" y="5277"/>
            <a:ext cx="9144000" cy="805674"/>
          </a:xfrm>
          <a:prstGeom prst="rect">
            <a:avLst/>
          </a:prstGeom>
        </p:spPr>
      </p:pic>
      <p:sp>
        <p:nvSpPr>
          <p:cNvPr id="9" name="TextBox 8">
            <a:extLst>
              <a:ext uri="{FF2B5EF4-FFF2-40B4-BE49-F238E27FC236}">
                <a16:creationId xmlns:a16="http://schemas.microsoft.com/office/drawing/2014/main" id="{0D589118-7B04-4B1D-9095-492BCA6F5FDD}"/>
              </a:ext>
            </a:extLst>
          </p:cNvPr>
          <p:cNvSpPr txBox="1"/>
          <p:nvPr/>
        </p:nvSpPr>
        <p:spPr>
          <a:xfrm>
            <a:off x="914400" y="2819400"/>
            <a:ext cx="3124200"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Robert Waller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Dixie Harvey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Missey Goodman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Andy Kuntz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536F479-490D-49A3-9CC4-8B9DEE138095}"/>
              </a:ext>
            </a:extLst>
          </p:cNvPr>
          <p:cNvSpPr txBox="1"/>
          <p:nvPr/>
        </p:nvSpPr>
        <p:spPr>
          <a:xfrm>
            <a:off x="4953000" y="2819400"/>
            <a:ext cx="29718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Bethany Matos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Elizabeth Carnesi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Daniel Kelly</a:t>
            </a:r>
          </a:p>
        </p:txBody>
      </p:sp>
    </p:spTree>
    <p:extLst>
      <p:ext uri="{BB962C8B-B14F-4D97-AF65-F5344CB8AC3E}">
        <p14:creationId xmlns:p14="http://schemas.microsoft.com/office/powerpoint/2010/main" val="27199477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71550" y="979709"/>
            <a:ext cx="7200898" cy="612323"/>
          </a:xfrm>
        </p:spPr>
        <p:txBody>
          <a:bodyPr/>
          <a:lstStyle/>
          <a:p>
            <a:r>
              <a:rPr lang="en-US" dirty="0">
                <a:latin typeface="Helvetica, Arial"/>
              </a:rPr>
              <a:t>Questions, Concerns, Comments</a:t>
            </a:r>
          </a:p>
        </p:txBody>
      </p:sp>
      <p:sp>
        <p:nvSpPr>
          <p:cNvPr id="6" name="Text Placeholder 5"/>
          <p:cNvSpPr>
            <a:spLocks noGrp="1"/>
          </p:cNvSpPr>
          <p:nvPr>
            <p:ph type="body" idx="1"/>
          </p:nvPr>
        </p:nvSpPr>
        <p:spPr>
          <a:xfrm>
            <a:off x="853798" y="2224218"/>
            <a:ext cx="7200898" cy="520392"/>
          </a:xfrm>
        </p:spPr>
        <p:txBody>
          <a:bodyPr>
            <a:noAutofit/>
          </a:bodyPr>
          <a:lstStyle/>
          <a:p>
            <a:r>
              <a:rPr lang="en-US" sz="3000" dirty="0">
                <a:latin typeface="Verdana" panose="020B0604030504040204" pitchFamily="34" charset="0"/>
                <a:ea typeface="Verdana" panose="020B0604030504040204" pitchFamily="34" charset="0"/>
              </a:rPr>
              <a:t>Julie Ellis</a:t>
            </a:r>
          </a:p>
        </p:txBody>
      </p:sp>
      <p:sp>
        <p:nvSpPr>
          <p:cNvPr id="4" name="Content Placeholder 3">
            <a:extLst>
              <a:ext uri="{FF2B5EF4-FFF2-40B4-BE49-F238E27FC236}">
                <a16:creationId xmlns:a16="http://schemas.microsoft.com/office/drawing/2014/main" id="{0AB8BCC3-1600-4308-8014-14A0B186C185}"/>
              </a:ext>
            </a:extLst>
          </p:cNvPr>
          <p:cNvSpPr>
            <a:spLocks noGrp="1"/>
          </p:cNvSpPr>
          <p:nvPr>
            <p:ph idx="13"/>
          </p:nvPr>
        </p:nvSpPr>
        <p:spPr>
          <a:xfrm>
            <a:off x="533400" y="3309913"/>
            <a:ext cx="2658013" cy="1109133"/>
          </a:xfrm>
          <a:ln>
            <a:solidFill>
              <a:srgbClr val="FCAF17"/>
            </a:solidFill>
          </a:ln>
        </p:spPr>
        <p:txBody>
          <a:bodyPr>
            <a:normAutofit lnSpcReduction="10000"/>
          </a:bodyPr>
          <a:lstStyle/>
          <a:p>
            <a:endParaRPr lang="en-US" dirty="0">
              <a:solidFill>
                <a:srgbClr val="86724D"/>
              </a:solidFill>
              <a:hlinkClick r:id="rId2">
                <a:extLst>
                  <a:ext uri="{A12FA001-AC4F-418D-AE19-62706E023703}">
                    <ahyp:hlinkClr xmlns:ahyp="http://schemas.microsoft.com/office/drawing/2018/hyperlinkcolor" val="tx"/>
                  </a:ext>
                </a:extLst>
              </a:hlinkClick>
            </a:endParaRPr>
          </a:p>
          <a:p>
            <a:r>
              <a:rPr lang="en-US" dirty="0">
                <a:solidFill>
                  <a:schemeClr val="tx1"/>
                </a:solidFill>
                <a:hlinkClick r:id="rId2">
                  <a:extLst>
                    <a:ext uri="{A12FA001-AC4F-418D-AE19-62706E023703}">
                      <ahyp:hlinkClr xmlns:ahyp="http://schemas.microsoft.com/office/drawing/2018/hyperlinkcolor" val="tx"/>
                    </a:ext>
                  </a:extLst>
                </a:hlinkClick>
              </a:rPr>
              <a:t>Email</a:t>
            </a:r>
          </a:p>
          <a:p>
            <a:r>
              <a:rPr lang="en-US" dirty="0">
                <a:solidFill>
                  <a:srgbClr val="86724D"/>
                </a:solidFill>
                <a:hlinkClick r:id="rId2">
                  <a:extLst>
                    <a:ext uri="{A12FA001-AC4F-418D-AE19-62706E023703}">
                      <ahyp:hlinkClr xmlns:ahyp="http://schemas.microsoft.com/office/drawing/2018/hyperlinkcolor" val="tx"/>
                    </a:ext>
                  </a:extLst>
                </a:hlinkClick>
              </a:rPr>
              <a:t>Julie.Ellis@azed.gov</a:t>
            </a:r>
            <a:endParaRPr lang="en-US" dirty="0"/>
          </a:p>
          <a:p>
            <a:endParaRPr lang="en-US" dirty="0"/>
          </a:p>
        </p:txBody>
      </p:sp>
      <p:sp>
        <p:nvSpPr>
          <p:cNvPr id="7" name="Content Placeholder 6">
            <a:extLst>
              <a:ext uri="{FF2B5EF4-FFF2-40B4-BE49-F238E27FC236}">
                <a16:creationId xmlns:a16="http://schemas.microsoft.com/office/drawing/2014/main" id="{428FDBB6-6A54-4B1D-ABBE-DE509301FF60}"/>
              </a:ext>
            </a:extLst>
          </p:cNvPr>
          <p:cNvSpPr>
            <a:spLocks noGrp="1"/>
          </p:cNvSpPr>
          <p:nvPr>
            <p:ph idx="14"/>
          </p:nvPr>
        </p:nvSpPr>
        <p:spPr>
          <a:xfrm>
            <a:off x="3465000" y="3309914"/>
            <a:ext cx="2214000" cy="1109131"/>
          </a:xfrm>
          <a:ln>
            <a:solidFill>
              <a:srgbClr val="143F90"/>
            </a:solidFill>
          </a:ln>
        </p:spPr>
        <p:txBody>
          <a:bodyPr/>
          <a:lstStyle/>
          <a:p>
            <a:r>
              <a:rPr lang="en-US" u="sng" dirty="0"/>
              <a:t>Work</a:t>
            </a:r>
          </a:p>
          <a:p>
            <a:r>
              <a:rPr lang="en-US" dirty="0"/>
              <a:t>602-542-5350</a:t>
            </a:r>
          </a:p>
        </p:txBody>
      </p:sp>
      <p:sp>
        <p:nvSpPr>
          <p:cNvPr id="8" name="Content Placeholder 7">
            <a:extLst>
              <a:ext uri="{FF2B5EF4-FFF2-40B4-BE49-F238E27FC236}">
                <a16:creationId xmlns:a16="http://schemas.microsoft.com/office/drawing/2014/main" id="{E6B05710-068E-495A-A0FE-9CCD02F298A8}"/>
              </a:ext>
            </a:extLst>
          </p:cNvPr>
          <p:cNvSpPr>
            <a:spLocks noGrp="1"/>
          </p:cNvSpPr>
          <p:nvPr>
            <p:ph idx="15"/>
          </p:nvPr>
        </p:nvSpPr>
        <p:spPr>
          <a:xfrm>
            <a:off x="5952587" y="3309912"/>
            <a:ext cx="2214000" cy="1109133"/>
          </a:xfrm>
          <a:ln>
            <a:solidFill>
              <a:srgbClr val="D71920"/>
            </a:solidFill>
          </a:ln>
        </p:spPr>
        <p:txBody>
          <a:bodyPr/>
          <a:lstStyle/>
          <a:p>
            <a:r>
              <a:rPr lang="en-US" u="sng" dirty="0"/>
              <a:t>Cell</a:t>
            </a:r>
          </a:p>
          <a:p>
            <a:r>
              <a:rPr lang="en-US" dirty="0"/>
              <a:t>520-465-3655</a:t>
            </a:r>
          </a:p>
        </p:txBody>
      </p:sp>
      <p:sp>
        <p:nvSpPr>
          <p:cNvPr id="9" name="Text Placeholder 5">
            <a:extLst>
              <a:ext uri="{FF2B5EF4-FFF2-40B4-BE49-F238E27FC236}">
                <a16:creationId xmlns:a16="http://schemas.microsoft.com/office/drawing/2014/main" id="{196D06E3-ADC4-4D81-8E1F-AEA0200E22D8}"/>
              </a:ext>
            </a:extLst>
          </p:cNvPr>
          <p:cNvSpPr txBox="1">
            <a:spLocks/>
          </p:cNvSpPr>
          <p:nvPr/>
        </p:nvSpPr>
        <p:spPr>
          <a:xfrm>
            <a:off x="888967" y="4626107"/>
            <a:ext cx="7200898" cy="390294"/>
          </a:xfrm>
          <a:prstGeom prst="rect">
            <a:avLst/>
          </a:prstGeom>
        </p:spPr>
        <p:txBody>
          <a:bodyPr vert="horz" lIns="68580" tIns="34290" rIns="68580" bIns="34290" rtlCol="0" anchor="t">
            <a:noAutofit/>
          </a:bodyPr>
          <a:lstStyle>
            <a:lvl1pPr marL="0" indent="0" algn="ctr" defTabSz="457200" rtl="0" eaLnBrk="1" latinLnBrk="0" hangingPunct="1">
              <a:spcBef>
                <a:spcPct val="20000"/>
              </a:spcBef>
              <a:spcAft>
                <a:spcPts val="600"/>
              </a:spcAft>
              <a:buClr>
                <a:schemeClr val="accent1"/>
              </a:buClr>
              <a:buSzPct val="115000"/>
              <a:buFont typeface="Arial"/>
              <a:buNone/>
              <a:defRPr sz="24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012169"/>
              </a:buClr>
              <a:buSzPct val="115000"/>
              <a:buFont typeface="Arial"/>
              <a:buNone/>
              <a:tabLst/>
              <a:defRPr/>
            </a:pPr>
            <a:r>
              <a:rPr kumimoji="0" lang="en-US" sz="3000" b="0" i="0" u="none" strike="noStrike" kern="1200" cap="none" spc="0" normalizeH="0" baseline="0" noProof="0" dirty="0">
                <a:ln>
                  <a:noFill/>
                </a:ln>
                <a:solidFill>
                  <a:prstClr val="black"/>
                </a:solidFill>
                <a:effectLst/>
                <a:uLnTx/>
                <a:uFillTx/>
                <a:latin typeface="Helvetica, Arial"/>
                <a:ea typeface="+mn-ea"/>
                <a:cs typeface="+mn-cs"/>
              </a:rPr>
              <a:t>Thank You!</a:t>
            </a:r>
          </a:p>
        </p:txBody>
      </p:sp>
      <p:pic>
        <p:nvPicPr>
          <p:cNvPr id="10" name="Picture 9">
            <a:extLst>
              <a:ext uri="{FF2B5EF4-FFF2-40B4-BE49-F238E27FC236}">
                <a16:creationId xmlns:a16="http://schemas.microsoft.com/office/drawing/2014/main" id="{230FF9D4-ED7E-487D-98BE-1B972CBFB78C}"/>
              </a:ext>
            </a:extLst>
          </p:cNvPr>
          <p:cNvPicPr>
            <a:picLocks noChangeAspect="1"/>
          </p:cNvPicPr>
          <p:nvPr/>
        </p:nvPicPr>
        <p:blipFill>
          <a:blip r:embed="rId3"/>
          <a:stretch>
            <a:fillRect/>
          </a:stretch>
        </p:blipFill>
        <p:spPr>
          <a:xfrm>
            <a:off x="0" y="0"/>
            <a:ext cx="9144000" cy="805674"/>
          </a:xfrm>
          <a:prstGeom prst="rect">
            <a:avLst/>
          </a:prstGeom>
        </p:spPr>
      </p:pic>
    </p:spTree>
    <p:extLst>
      <p:ext uri="{BB962C8B-B14F-4D97-AF65-F5344CB8AC3E}">
        <p14:creationId xmlns:p14="http://schemas.microsoft.com/office/powerpoint/2010/main" val="16654839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6774" y="328714"/>
            <a:ext cx="3064080" cy="1470025"/>
          </a:xfrm>
        </p:spPr>
        <p:txBody>
          <a:bodyPr>
            <a:noAutofit/>
          </a:bodyPr>
          <a:lstStyle/>
          <a:p>
            <a:pPr algn="l"/>
            <a:r>
              <a:rPr lang="en-US" sz="4800" dirty="0">
                <a:solidFill>
                  <a:schemeClr val="bg1"/>
                </a:solidFill>
                <a:latin typeface="MiloOT" panose="020B0504030101020102" pitchFamily="34" charset="0"/>
              </a:rPr>
              <a:t>Project CHANGE</a:t>
            </a:r>
          </a:p>
        </p:txBody>
      </p:sp>
      <p:sp>
        <p:nvSpPr>
          <p:cNvPr id="3" name="Subtitle 2"/>
          <p:cNvSpPr>
            <a:spLocks noGrp="1"/>
          </p:cNvSpPr>
          <p:nvPr>
            <p:ph type="subTitle" idx="1"/>
          </p:nvPr>
        </p:nvSpPr>
        <p:spPr>
          <a:xfrm>
            <a:off x="4286774" y="2248249"/>
            <a:ext cx="4521666" cy="1644242"/>
          </a:xfrm>
        </p:spPr>
        <p:txBody>
          <a:bodyPr>
            <a:noAutofit/>
          </a:bodyPr>
          <a:lstStyle/>
          <a:p>
            <a:pPr marL="342900" indent="-342900" algn="l">
              <a:buFont typeface="Arial" panose="020B0604020202020204" pitchFamily="34" charset="0"/>
              <a:buChar char="•"/>
            </a:pPr>
            <a:r>
              <a:rPr lang="en-US" sz="2400" b="1" dirty="0">
                <a:latin typeface="MiloOT" panose="020B0504030101020102" pitchFamily="34" charset="0"/>
              </a:rPr>
              <a:t>Increase gender nontraditional CTE enrollment </a:t>
            </a:r>
          </a:p>
          <a:p>
            <a:pPr marL="342900" indent="-342900" algn="l">
              <a:buFont typeface="Arial" panose="020B0604020202020204" pitchFamily="34" charset="0"/>
              <a:buChar char="•"/>
            </a:pPr>
            <a:r>
              <a:rPr lang="en-US" sz="2400" b="1" dirty="0">
                <a:latin typeface="MiloOT" panose="020B0504030101020102" pitchFamily="34" charset="0"/>
              </a:rPr>
              <a:t>Promote safe and healthy schools</a:t>
            </a:r>
            <a:endParaRPr lang="en-US" sz="2400" dirty="0">
              <a:latin typeface="MiloOT" panose="020B0504030101020102"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949" y="600861"/>
            <a:ext cx="3593635" cy="2395756"/>
          </a:xfrm>
          <a:prstGeom prst="rect">
            <a:avLst/>
          </a:prstGeom>
        </p:spPr>
      </p:pic>
      <p:sp>
        <p:nvSpPr>
          <p:cNvPr id="6" name="TextBox 5"/>
          <p:cNvSpPr txBox="1"/>
          <p:nvPr/>
        </p:nvSpPr>
        <p:spPr>
          <a:xfrm>
            <a:off x="382773" y="3246430"/>
            <a:ext cx="3904002"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C8D9D8"/>
                </a:solidFill>
                <a:effectLst/>
                <a:uLnTx/>
                <a:uFillTx/>
                <a:latin typeface="MiloOT" panose="020B0504030101020102" pitchFamily="34" charset="0"/>
                <a:ea typeface="+mn-ea"/>
                <a:cs typeface="+mn-cs"/>
              </a:rPr>
              <a:t>Recruitment + Retention of Nontraditional students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C8D9D8"/>
                </a:solidFill>
                <a:effectLst/>
                <a:uLnTx/>
                <a:uFillTx/>
                <a:latin typeface="MiloOT" panose="020B0504030101020102" pitchFamily="34" charset="0"/>
                <a:ea typeface="+mn-ea"/>
                <a:cs typeface="+mn-cs"/>
              </a:rPr>
              <a:t>Gender, CTE, and Nontraditional Career Success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C8D9D8"/>
                </a:solidFill>
                <a:effectLst/>
                <a:uLnTx/>
                <a:uFillTx/>
                <a:latin typeface="MiloOT" panose="020B0504030101020102" pitchFamily="34" charset="0"/>
                <a:ea typeface="+mn-ea"/>
                <a:cs typeface="+mn-cs"/>
              </a:rPr>
              <a:t>Stop Sexual Harassment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C8D9D8"/>
                </a:solidFill>
                <a:effectLst/>
                <a:uLnTx/>
                <a:uFillTx/>
                <a:latin typeface="MiloOT" panose="020B0504030101020102" pitchFamily="34" charset="0"/>
                <a:ea typeface="+mn-ea"/>
                <a:cs typeface="+mn-cs"/>
              </a:rPr>
              <a:t>Stop Cyberbullying + Promote Positive Digital Citizenship</a:t>
            </a:r>
          </a:p>
        </p:txBody>
      </p:sp>
      <p:sp>
        <p:nvSpPr>
          <p:cNvPr id="7" name="TextBox 6"/>
          <p:cNvSpPr txBox="1"/>
          <p:nvPr/>
        </p:nvSpPr>
        <p:spPr>
          <a:xfrm>
            <a:off x="4681330" y="4671391"/>
            <a:ext cx="4462671"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tylerlepeau@email.arizona.edu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timwernette@msn.com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286078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chemeClr val="bg1"/>
                </a:solidFill>
                <a:latin typeface="MiloOT" panose="020B0504030101020102" pitchFamily="34" charset="0"/>
              </a:rPr>
              <a:t>Project CHANGE</a:t>
            </a:r>
            <a:endParaRPr lang="en-US" sz="4800" dirty="0"/>
          </a:p>
        </p:txBody>
      </p:sp>
      <p:sp>
        <p:nvSpPr>
          <p:cNvPr id="3" name="Content Placeholder 2"/>
          <p:cNvSpPr>
            <a:spLocks noGrp="1"/>
          </p:cNvSpPr>
          <p:nvPr>
            <p:ph idx="1"/>
          </p:nvPr>
        </p:nvSpPr>
        <p:spPr>
          <a:xfrm>
            <a:off x="404037" y="1103313"/>
            <a:ext cx="3763926" cy="5510139"/>
          </a:xfrm>
        </p:spPr>
        <p:txBody>
          <a:bodyPr>
            <a:normAutofit/>
          </a:bodyPr>
          <a:lstStyle/>
          <a:p>
            <a:pPr marL="0" indent="0">
              <a:buNone/>
            </a:pPr>
            <a:r>
              <a:rPr lang="en-US" dirty="0"/>
              <a:t>We are happy to present in person again!  Along with in-person presentations, we are also offering Project CHANGE presentations in these online and/or video formats: </a:t>
            </a:r>
          </a:p>
          <a:p>
            <a:pPr lvl="0"/>
            <a:r>
              <a:rPr lang="en-US" dirty="0"/>
              <a:t>Live online sessions on Zoom or Google Meet (works best with groups of about 10-40 participants).</a:t>
            </a:r>
          </a:p>
          <a:p>
            <a:pPr lvl="0"/>
            <a:r>
              <a:rPr lang="en-US" dirty="0"/>
              <a:t>Pre-recorded video presentations along with optional interactive Google slide activity.</a:t>
            </a:r>
          </a:p>
          <a:p>
            <a:endParaRPr lang="en-US" dirty="0"/>
          </a:p>
        </p:txBody>
      </p:sp>
      <p:sp>
        <p:nvSpPr>
          <p:cNvPr id="4" name="Content Placeholder 3"/>
          <p:cNvSpPr>
            <a:spLocks noGrp="1"/>
          </p:cNvSpPr>
          <p:nvPr>
            <p:ph idx="13"/>
          </p:nvPr>
        </p:nvSpPr>
        <p:spPr>
          <a:xfrm>
            <a:off x="4486940" y="1201480"/>
            <a:ext cx="3970751" cy="3934047"/>
          </a:xfrm>
        </p:spPr>
        <p:txBody>
          <a:bodyPr>
            <a:normAutofit/>
          </a:bodyPr>
          <a:lstStyle/>
          <a:p>
            <a:r>
              <a:rPr lang="en-US" dirty="0"/>
              <a:t>Presentations and workshops are provided at no cost. </a:t>
            </a:r>
          </a:p>
          <a:p>
            <a:r>
              <a:rPr lang="en-US" dirty="0"/>
              <a:t>Educator presentations provide professional development hours.  </a:t>
            </a:r>
          </a:p>
          <a:p>
            <a:r>
              <a:rPr lang="en-US" dirty="0"/>
              <a:t>Presentations run approximately an hour to accommodate a typical class period (shorter for pre-recorded video).</a:t>
            </a:r>
          </a:p>
          <a:p>
            <a:endParaRPr lang="en-US" dirty="0"/>
          </a:p>
        </p:txBody>
      </p:sp>
      <p:pic>
        <p:nvPicPr>
          <p:cNvPr id="6" name="Picture 5"/>
          <p:cNvPicPr>
            <a:picLocks noChangeAspect="1"/>
          </p:cNvPicPr>
          <p:nvPr/>
        </p:nvPicPr>
        <p:blipFill>
          <a:blip r:embed="rId2"/>
          <a:stretch>
            <a:fillRect/>
          </a:stretch>
        </p:blipFill>
        <p:spPr>
          <a:xfrm>
            <a:off x="4486940" y="5135527"/>
            <a:ext cx="4374738" cy="1119766"/>
          </a:xfrm>
          <a:prstGeom prst="rect">
            <a:avLst/>
          </a:prstGeom>
        </p:spPr>
      </p:pic>
    </p:spTree>
    <p:extLst>
      <p:ext uri="{BB962C8B-B14F-4D97-AF65-F5344CB8AC3E}">
        <p14:creationId xmlns:p14="http://schemas.microsoft.com/office/powerpoint/2010/main" val="25285416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5ACF-58A5-430D-B548-56981423FCC4}"/>
              </a:ext>
            </a:extLst>
          </p:cNvPr>
          <p:cNvSpPr>
            <a:spLocks noGrp="1"/>
          </p:cNvSpPr>
          <p:nvPr>
            <p:ph type="ctrTitle"/>
          </p:nvPr>
        </p:nvSpPr>
        <p:spPr>
          <a:xfrm>
            <a:off x="304800" y="2125980"/>
            <a:ext cx="8534400" cy="984885"/>
          </a:xfrm>
        </p:spPr>
        <p:txBody>
          <a:bodyPr/>
          <a:lstStyle/>
          <a:p>
            <a:pPr algn="ctr"/>
            <a:r>
              <a:rPr lang="en-US" b="1" dirty="0">
                <a:latin typeface="Arial" panose="020B0604020202020204" pitchFamily="34" charset="0"/>
                <a:cs typeface="Arial" panose="020B0604020202020204" pitchFamily="34" charset="0"/>
              </a:rPr>
              <a:t>CTE ADMINISTRATORS MEETING</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February 3, 2022</a:t>
            </a:r>
          </a:p>
        </p:txBody>
      </p:sp>
      <p:sp>
        <p:nvSpPr>
          <p:cNvPr id="3" name="Subtitle 2">
            <a:extLst>
              <a:ext uri="{FF2B5EF4-FFF2-40B4-BE49-F238E27FC236}">
                <a16:creationId xmlns:a16="http://schemas.microsoft.com/office/drawing/2014/main" id="{EFA6E090-9BA7-436A-86FB-0D1015797EB8}"/>
              </a:ext>
            </a:extLst>
          </p:cNvPr>
          <p:cNvSpPr>
            <a:spLocks noGrp="1"/>
          </p:cNvSpPr>
          <p:nvPr>
            <p:ph type="subTitle" idx="4"/>
          </p:nvPr>
        </p:nvSpPr>
        <p:spPr>
          <a:xfrm>
            <a:off x="342900" y="3962400"/>
            <a:ext cx="8458200" cy="430887"/>
          </a:xfrm>
        </p:spPr>
        <p:txBody>
          <a:bodyPr/>
          <a:lstStyle/>
          <a:p>
            <a:pPr algn="ctr"/>
            <a:r>
              <a:rPr lang="en-US" dirty="0"/>
              <a:t>Accountability &amp; CTE Data Portal</a:t>
            </a:r>
          </a:p>
        </p:txBody>
      </p:sp>
      <p:pic>
        <p:nvPicPr>
          <p:cNvPr id="4" name="Picture 3">
            <a:extLst>
              <a:ext uri="{FF2B5EF4-FFF2-40B4-BE49-F238E27FC236}">
                <a16:creationId xmlns:a16="http://schemas.microsoft.com/office/drawing/2014/main" id="{230FF9D4-ED7E-487D-98BE-1B972CBFB78C}"/>
              </a:ext>
            </a:extLst>
          </p:cNvPr>
          <p:cNvPicPr>
            <a:picLocks noChangeAspect="1"/>
          </p:cNvPicPr>
          <p:nvPr/>
        </p:nvPicPr>
        <p:blipFill>
          <a:blip r:embed="rId3"/>
          <a:stretch>
            <a:fillRect/>
          </a:stretch>
        </p:blipFill>
        <p:spPr>
          <a:xfrm>
            <a:off x="0" y="76200"/>
            <a:ext cx="9144000" cy="457200"/>
          </a:xfrm>
          <a:prstGeom prst="rect">
            <a:avLst/>
          </a:prstGeom>
        </p:spPr>
      </p:pic>
    </p:spTree>
    <p:extLst>
      <p:ext uri="{BB962C8B-B14F-4D97-AF65-F5344CB8AC3E}">
        <p14:creationId xmlns:p14="http://schemas.microsoft.com/office/powerpoint/2010/main" val="9246358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a:ln>
            <a:solidFill>
              <a:schemeClr val="accent1"/>
            </a:solidFill>
          </a:ln>
        </p:spPr>
        <p:txBody>
          <a:bodyPr/>
          <a:lstStyle/>
          <a:p>
            <a:pPr algn="ctr"/>
            <a:r>
              <a:rPr lang="en-US" sz="2800" dirty="0"/>
              <a:t>FY 2022 CTE Data Portal Timeline</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graphicFrame>
        <p:nvGraphicFramePr>
          <p:cNvPr id="4" name="Table 6">
            <a:extLst>
              <a:ext uri="{FF2B5EF4-FFF2-40B4-BE49-F238E27FC236}">
                <a16:creationId xmlns:a16="http://schemas.microsoft.com/office/drawing/2014/main" id="{CE6F18E8-4F50-4BB2-8128-819553C0243A}"/>
              </a:ext>
            </a:extLst>
          </p:cNvPr>
          <p:cNvGraphicFramePr>
            <a:graphicFrameLocks noGrp="1"/>
          </p:cNvGraphicFramePr>
          <p:nvPr/>
        </p:nvGraphicFramePr>
        <p:xfrm>
          <a:off x="152400" y="1123148"/>
          <a:ext cx="8839200" cy="473964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1812333735"/>
                    </a:ext>
                  </a:extLst>
                </a:gridCol>
                <a:gridCol w="6934200">
                  <a:extLst>
                    <a:ext uri="{9D8B030D-6E8A-4147-A177-3AD203B41FA5}">
                      <a16:colId xmlns:a16="http://schemas.microsoft.com/office/drawing/2014/main" val="2690770534"/>
                    </a:ext>
                  </a:extLst>
                </a:gridCol>
              </a:tblGrid>
              <a:tr h="370840">
                <a:tc>
                  <a:txBody>
                    <a:bodyPr/>
                    <a:lstStyle/>
                    <a:p>
                      <a:r>
                        <a:rPr lang="en-US" dirty="0"/>
                        <a:t>Date</a:t>
                      </a:r>
                    </a:p>
                  </a:txBody>
                  <a:tcPr/>
                </a:tc>
                <a:tc>
                  <a:txBody>
                    <a:bodyPr/>
                    <a:lstStyle/>
                    <a:p>
                      <a:r>
                        <a:rPr lang="en-US" dirty="0"/>
                        <a:t>Event/Deadline</a:t>
                      </a:r>
                    </a:p>
                  </a:txBody>
                  <a:tcPr/>
                </a:tc>
                <a:extLst>
                  <a:ext uri="{0D108BD9-81ED-4DB2-BD59-A6C34878D82A}">
                    <a16:rowId xmlns:a16="http://schemas.microsoft.com/office/drawing/2014/main" val="2065182849"/>
                  </a:ext>
                </a:extLst>
              </a:tr>
              <a:tr h="370840">
                <a:tc>
                  <a:txBody>
                    <a:bodyPr/>
                    <a:lstStyle/>
                    <a:p>
                      <a:r>
                        <a:rPr lang="en-US" sz="1600" dirty="0"/>
                        <a:t>October 15, 2021</a:t>
                      </a:r>
                    </a:p>
                  </a:txBody>
                  <a:tcPr/>
                </a:tc>
                <a:tc>
                  <a:txBody>
                    <a:bodyPr/>
                    <a:lstStyle/>
                    <a:p>
                      <a:r>
                        <a:rPr lang="en-US" sz="1600" dirty="0"/>
                        <a:t>FALL term enrollment “capture” date</a:t>
                      </a:r>
                    </a:p>
                    <a:p>
                      <a:r>
                        <a:rPr lang="en-US" sz="1600" b="1" dirty="0"/>
                        <a:t>NOT a DUE DATE</a:t>
                      </a:r>
                    </a:p>
                  </a:txBody>
                  <a:tcPr/>
                </a:tc>
                <a:extLst>
                  <a:ext uri="{0D108BD9-81ED-4DB2-BD59-A6C34878D82A}">
                    <a16:rowId xmlns:a16="http://schemas.microsoft.com/office/drawing/2014/main" val="473938063"/>
                  </a:ext>
                </a:extLst>
              </a:tr>
              <a:tr h="370840">
                <a:tc>
                  <a:txBody>
                    <a:bodyPr/>
                    <a:lstStyle/>
                    <a:p>
                      <a:r>
                        <a:rPr lang="en-US" sz="1600" dirty="0"/>
                        <a:t>February 15, 2022</a:t>
                      </a:r>
                    </a:p>
                  </a:txBody>
                  <a:tcPr/>
                </a:tc>
                <a:tc>
                  <a:txBody>
                    <a:bodyPr/>
                    <a:lstStyle/>
                    <a:p>
                      <a:r>
                        <a:rPr lang="en-US" sz="1600" dirty="0"/>
                        <a:t>SPRING term enrollment “capture” date </a:t>
                      </a:r>
                    </a:p>
                    <a:p>
                      <a:r>
                        <a:rPr lang="en-US" sz="1600" b="1" dirty="0"/>
                        <a:t>NOT a DUE DATE</a:t>
                      </a:r>
                      <a:endParaRPr lang="en-US" sz="1600" dirty="0"/>
                    </a:p>
                  </a:txBody>
                  <a:tcPr/>
                </a:tc>
                <a:extLst>
                  <a:ext uri="{0D108BD9-81ED-4DB2-BD59-A6C34878D82A}">
                    <a16:rowId xmlns:a16="http://schemas.microsoft.com/office/drawing/2014/main" val="548313779"/>
                  </a:ext>
                </a:extLst>
              </a:tr>
              <a:tr h="370840">
                <a:tc>
                  <a:txBody>
                    <a:bodyPr/>
                    <a:lstStyle/>
                    <a:p>
                      <a:r>
                        <a:rPr lang="en-US" sz="1600" dirty="0"/>
                        <a:t>June 15, 2022</a:t>
                      </a:r>
                    </a:p>
                  </a:txBody>
                  <a:tcPr/>
                </a:tc>
                <a:tc>
                  <a:txBody>
                    <a:bodyPr/>
                    <a:lstStyle/>
                    <a:p>
                      <a:r>
                        <a:rPr lang="en-US" sz="1600" b="1" u="sng" dirty="0"/>
                        <a:t>DUE DATE #1:</a:t>
                      </a:r>
                      <a:r>
                        <a:rPr lang="en-US" sz="1600" b="1" u="none" dirty="0"/>
                        <a:t> </a:t>
                      </a:r>
                      <a:r>
                        <a:rPr lang="en-US" sz="1600" dirty="0"/>
                        <a:t>Enrollment &amp; Placement Survey closes temporarily.</a:t>
                      </a:r>
                    </a:p>
                    <a:p>
                      <a:r>
                        <a:rPr lang="en-US" sz="1600" dirty="0"/>
                        <a:t>Preliminary funding is calculated.</a:t>
                      </a:r>
                    </a:p>
                    <a:p>
                      <a:r>
                        <a:rPr lang="en-US" sz="1600" dirty="0"/>
                        <a:t>Participants/Concentrators are generated by the system.</a:t>
                      </a:r>
                    </a:p>
                  </a:txBody>
                  <a:tcPr/>
                </a:tc>
                <a:extLst>
                  <a:ext uri="{0D108BD9-81ED-4DB2-BD59-A6C34878D82A}">
                    <a16:rowId xmlns:a16="http://schemas.microsoft.com/office/drawing/2014/main" val="1166217332"/>
                  </a:ext>
                </a:extLst>
              </a:tr>
              <a:tr h="370840">
                <a:tc>
                  <a:txBody>
                    <a:bodyPr/>
                    <a:lstStyle/>
                    <a:p>
                      <a:r>
                        <a:rPr lang="en-US" sz="1600" dirty="0"/>
                        <a:t>July 1, 2022</a:t>
                      </a:r>
                    </a:p>
                  </a:txBody>
                  <a:tcPr/>
                </a:tc>
                <a:tc>
                  <a:txBody>
                    <a:bodyPr/>
                    <a:lstStyle/>
                    <a:p>
                      <a:r>
                        <a:rPr lang="en-US" sz="1600" dirty="0"/>
                        <a:t>Enrollment &amp; Placement Survey data collection resumes. </a:t>
                      </a:r>
                    </a:p>
                  </a:txBody>
                  <a:tcPr/>
                </a:tc>
                <a:extLst>
                  <a:ext uri="{0D108BD9-81ED-4DB2-BD59-A6C34878D82A}">
                    <a16:rowId xmlns:a16="http://schemas.microsoft.com/office/drawing/2014/main" val="1021297150"/>
                  </a:ext>
                </a:extLst>
              </a:tr>
              <a:tr h="370840">
                <a:tc>
                  <a:txBody>
                    <a:bodyPr/>
                    <a:lstStyle/>
                    <a:p>
                      <a:r>
                        <a:rPr lang="en-US" sz="1600" dirty="0"/>
                        <a:t>July 31, 2022</a:t>
                      </a:r>
                    </a:p>
                  </a:txBody>
                  <a:tcPr/>
                </a:tc>
                <a:tc>
                  <a:txBody>
                    <a:bodyPr/>
                    <a:lstStyle/>
                    <a:p>
                      <a:r>
                        <a:rPr lang="en-US" sz="1600" b="1" u="sng" dirty="0"/>
                        <a:t>DUE DATE #2:</a:t>
                      </a:r>
                      <a:r>
                        <a:rPr lang="en-US" sz="1600" b="1" u="none" dirty="0"/>
                        <a:t> </a:t>
                      </a:r>
                      <a:r>
                        <a:rPr lang="en-US" sz="1600" dirty="0"/>
                        <a:t>FY 2022 CTE Data Portal data collection</a:t>
                      </a:r>
                    </a:p>
                    <a:p>
                      <a:r>
                        <a:rPr lang="en-US" sz="1600" dirty="0"/>
                        <a:t>(+ 2021 Placement Survey) ends. </a:t>
                      </a:r>
                      <a:r>
                        <a:rPr lang="en-US" sz="1600" i="1" dirty="0"/>
                        <a:t>*Except Credentials.</a:t>
                      </a:r>
                    </a:p>
                  </a:txBody>
                  <a:tcPr/>
                </a:tc>
                <a:extLst>
                  <a:ext uri="{0D108BD9-81ED-4DB2-BD59-A6C34878D82A}">
                    <a16:rowId xmlns:a16="http://schemas.microsoft.com/office/drawing/2014/main" val="1182011164"/>
                  </a:ext>
                </a:extLst>
              </a:tr>
              <a:tr h="370840">
                <a:tc>
                  <a:txBody>
                    <a:bodyPr/>
                    <a:lstStyle/>
                    <a:p>
                      <a:r>
                        <a:rPr lang="en-US" sz="1600" dirty="0"/>
                        <a:t>August/September 2022</a:t>
                      </a:r>
                    </a:p>
                  </a:txBody>
                  <a:tcPr/>
                </a:tc>
                <a:tc>
                  <a:txBody>
                    <a:bodyPr/>
                    <a:lstStyle/>
                    <a:p>
                      <a:r>
                        <a:rPr lang="en-US" sz="1600" dirty="0"/>
                        <a:t>Final funding is calculated. </a:t>
                      </a:r>
                    </a:p>
                    <a:p>
                      <a:r>
                        <a:rPr lang="en-US" sz="1600" dirty="0"/>
                        <a:t>Performance measures are calculated. Reports are made available in CTE Data Portal.</a:t>
                      </a:r>
                    </a:p>
                    <a:p>
                      <a:r>
                        <a:rPr lang="en-US" sz="1600" dirty="0"/>
                        <a:t>Participants/Concentrators are re-generated by the system.</a:t>
                      </a:r>
                    </a:p>
                  </a:txBody>
                  <a:tcPr/>
                </a:tc>
                <a:extLst>
                  <a:ext uri="{0D108BD9-81ED-4DB2-BD59-A6C34878D82A}">
                    <a16:rowId xmlns:a16="http://schemas.microsoft.com/office/drawing/2014/main" val="1320362821"/>
                  </a:ext>
                </a:extLst>
              </a:tr>
              <a:tr h="370840">
                <a:tc>
                  <a:txBody>
                    <a:bodyPr/>
                    <a:lstStyle/>
                    <a:p>
                      <a:r>
                        <a:rPr lang="en-US" sz="1600" dirty="0"/>
                        <a:t>June 30, 2023</a:t>
                      </a:r>
                    </a:p>
                  </a:txBody>
                  <a:tcPr/>
                </a:tc>
                <a:tc>
                  <a:txBody>
                    <a:bodyPr/>
                    <a:lstStyle/>
                    <a:p>
                      <a:r>
                        <a:rPr lang="en-US" sz="1600" dirty="0"/>
                        <a:t>FY 2022 Credentials data collection ends.</a:t>
                      </a:r>
                    </a:p>
                  </a:txBody>
                  <a:tcPr/>
                </a:tc>
                <a:extLst>
                  <a:ext uri="{0D108BD9-81ED-4DB2-BD59-A6C34878D82A}">
                    <a16:rowId xmlns:a16="http://schemas.microsoft.com/office/drawing/2014/main" val="2520102952"/>
                  </a:ext>
                </a:extLst>
              </a:tr>
            </a:tbl>
          </a:graphicData>
        </a:graphic>
      </p:graphicFrame>
      <p:sp>
        <p:nvSpPr>
          <p:cNvPr id="3" name="TextBox 2">
            <a:extLst>
              <a:ext uri="{FF2B5EF4-FFF2-40B4-BE49-F238E27FC236}">
                <a16:creationId xmlns:a16="http://schemas.microsoft.com/office/drawing/2014/main" id="{E77803AB-CA21-4615-95A1-4E037CAF0726}"/>
              </a:ext>
            </a:extLst>
          </p:cNvPr>
          <p:cNvSpPr txBox="1"/>
          <p:nvPr/>
        </p:nvSpPr>
        <p:spPr>
          <a:xfrm>
            <a:off x="761997" y="5862788"/>
            <a:ext cx="7620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F0D3E"/>
                </a:solidFill>
                <a:effectLst/>
                <a:uLnTx/>
                <a:uFillTx/>
                <a:latin typeface="Arial" panose="020B0604020202020204"/>
                <a:ea typeface="+mn-ea"/>
                <a:cs typeface="+mn-cs"/>
              </a:rPr>
              <a:t>Dates subject to change. Changes will be promptly communicated.</a:t>
            </a:r>
          </a:p>
        </p:txBody>
      </p:sp>
    </p:spTree>
    <p:extLst>
      <p:ext uri="{BB962C8B-B14F-4D97-AF65-F5344CB8AC3E}">
        <p14:creationId xmlns:p14="http://schemas.microsoft.com/office/powerpoint/2010/main" val="8877999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t>Announcements</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graphicFrame>
        <p:nvGraphicFramePr>
          <p:cNvPr id="7" name="Table 6">
            <a:extLst>
              <a:ext uri="{FF2B5EF4-FFF2-40B4-BE49-F238E27FC236}">
                <a16:creationId xmlns:a16="http://schemas.microsoft.com/office/drawing/2014/main" id="{A92CE722-B6FC-49CD-8AE9-9AC5B5CBB31F}"/>
              </a:ext>
            </a:extLst>
          </p:cNvPr>
          <p:cNvGraphicFramePr>
            <a:graphicFrameLocks noGrp="1"/>
          </p:cNvGraphicFramePr>
          <p:nvPr/>
        </p:nvGraphicFramePr>
        <p:xfrm>
          <a:off x="565150" y="2000250"/>
          <a:ext cx="8013699" cy="3011805"/>
        </p:xfrm>
        <a:graphic>
          <a:graphicData uri="http://schemas.openxmlformats.org/drawingml/2006/table">
            <a:tbl>
              <a:tblPr>
                <a:tableStyleId>{0E3FDE45-AF77-4B5C-9715-49D594BDF05E}</a:tableStyleId>
              </a:tblPr>
              <a:tblGrid>
                <a:gridCol w="2254250">
                  <a:extLst>
                    <a:ext uri="{9D8B030D-6E8A-4147-A177-3AD203B41FA5}">
                      <a16:colId xmlns:a16="http://schemas.microsoft.com/office/drawing/2014/main" val="903507526"/>
                    </a:ext>
                  </a:extLst>
                </a:gridCol>
                <a:gridCol w="1066800">
                  <a:extLst>
                    <a:ext uri="{9D8B030D-6E8A-4147-A177-3AD203B41FA5}">
                      <a16:colId xmlns:a16="http://schemas.microsoft.com/office/drawing/2014/main" val="2199427190"/>
                    </a:ext>
                  </a:extLst>
                </a:gridCol>
                <a:gridCol w="1031601">
                  <a:extLst>
                    <a:ext uri="{9D8B030D-6E8A-4147-A177-3AD203B41FA5}">
                      <a16:colId xmlns:a16="http://schemas.microsoft.com/office/drawing/2014/main" val="1452036854"/>
                    </a:ext>
                  </a:extLst>
                </a:gridCol>
                <a:gridCol w="1116715">
                  <a:extLst>
                    <a:ext uri="{9D8B030D-6E8A-4147-A177-3AD203B41FA5}">
                      <a16:colId xmlns:a16="http://schemas.microsoft.com/office/drawing/2014/main" val="3333598719"/>
                    </a:ext>
                  </a:extLst>
                </a:gridCol>
                <a:gridCol w="1116715">
                  <a:extLst>
                    <a:ext uri="{9D8B030D-6E8A-4147-A177-3AD203B41FA5}">
                      <a16:colId xmlns:a16="http://schemas.microsoft.com/office/drawing/2014/main" val="3153765650"/>
                    </a:ext>
                  </a:extLst>
                </a:gridCol>
                <a:gridCol w="713809">
                  <a:extLst>
                    <a:ext uri="{9D8B030D-6E8A-4147-A177-3AD203B41FA5}">
                      <a16:colId xmlns:a16="http://schemas.microsoft.com/office/drawing/2014/main" val="229179643"/>
                    </a:ext>
                  </a:extLst>
                </a:gridCol>
                <a:gridCol w="713809">
                  <a:extLst>
                    <a:ext uri="{9D8B030D-6E8A-4147-A177-3AD203B41FA5}">
                      <a16:colId xmlns:a16="http://schemas.microsoft.com/office/drawing/2014/main" val="526941003"/>
                    </a:ext>
                  </a:extLst>
                </a:gridCol>
              </a:tblGrid>
              <a:tr h="381000">
                <a:tc>
                  <a:txBody>
                    <a:bodyPr/>
                    <a:lstStyle/>
                    <a:p>
                      <a:pPr algn="ctr" fontAlgn="ctr"/>
                      <a:r>
                        <a:rPr lang="en-US" sz="1100" b="1" u="none" strike="noStrike" dirty="0">
                          <a:solidFill>
                            <a:schemeClr val="bg1"/>
                          </a:solidFill>
                          <a:effectLst/>
                        </a:rPr>
                        <a:t>Performance Measure</a:t>
                      </a:r>
                      <a:endParaRPr lang="en-US" sz="1100" b="1" i="0" u="none" strike="noStrike" dirty="0">
                        <a:solidFill>
                          <a:schemeClr val="bg1"/>
                        </a:solidFill>
                        <a:effectLst/>
                        <a:latin typeface="Calibri" panose="020F0502020204030204" pitchFamily="34" charset="0"/>
                      </a:endParaRPr>
                    </a:p>
                  </a:txBody>
                  <a:tcPr marL="9525" marR="9525" marT="9525" marB="0" anchor="ctr">
                    <a:solidFill>
                      <a:schemeClr val="accent2"/>
                    </a:solidFill>
                  </a:tcPr>
                </a:tc>
                <a:tc>
                  <a:txBody>
                    <a:bodyPr/>
                    <a:lstStyle/>
                    <a:p>
                      <a:pPr algn="ctr" fontAlgn="ctr"/>
                      <a:r>
                        <a:rPr lang="en-US" sz="1100" b="1" u="none" strike="noStrike" dirty="0">
                          <a:solidFill>
                            <a:schemeClr val="bg1"/>
                          </a:solidFill>
                          <a:effectLst/>
                        </a:rPr>
                        <a:t>Numerator</a:t>
                      </a:r>
                      <a:endParaRPr lang="en-US" sz="1100" b="1" i="0" u="none" strike="noStrike" dirty="0">
                        <a:solidFill>
                          <a:schemeClr val="bg1"/>
                        </a:solidFill>
                        <a:effectLst/>
                        <a:latin typeface="Calibri" panose="020F0502020204030204" pitchFamily="34" charset="0"/>
                      </a:endParaRPr>
                    </a:p>
                  </a:txBody>
                  <a:tcPr marL="9525" marR="9525" marT="9525" marB="0" anchor="ctr">
                    <a:solidFill>
                      <a:schemeClr val="accent2"/>
                    </a:solidFill>
                  </a:tcPr>
                </a:tc>
                <a:tc>
                  <a:txBody>
                    <a:bodyPr/>
                    <a:lstStyle/>
                    <a:p>
                      <a:pPr algn="ctr" fontAlgn="ctr"/>
                      <a:r>
                        <a:rPr lang="en-US" sz="1100" b="1" u="none" strike="noStrike" dirty="0">
                          <a:solidFill>
                            <a:schemeClr val="bg1"/>
                          </a:solidFill>
                          <a:effectLst/>
                        </a:rPr>
                        <a:t>Denominator</a:t>
                      </a:r>
                      <a:endParaRPr lang="en-US" sz="1100" b="1" i="0" u="none" strike="noStrike" dirty="0">
                        <a:solidFill>
                          <a:schemeClr val="bg1"/>
                        </a:solidFill>
                        <a:effectLst/>
                        <a:latin typeface="Calibri" panose="020F0502020204030204" pitchFamily="34" charset="0"/>
                      </a:endParaRPr>
                    </a:p>
                  </a:txBody>
                  <a:tcPr marL="9525" marR="9525" marT="9525" marB="0" anchor="ctr">
                    <a:solidFill>
                      <a:schemeClr val="accent2"/>
                    </a:solidFill>
                  </a:tcPr>
                </a:tc>
                <a:tc>
                  <a:txBody>
                    <a:bodyPr/>
                    <a:lstStyle/>
                    <a:p>
                      <a:pPr algn="ctr" fontAlgn="ctr"/>
                      <a:r>
                        <a:rPr lang="en-US" sz="1100" b="1" u="none" strike="noStrike" dirty="0">
                          <a:solidFill>
                            <a:schemeClr val="bg1"/>
                          </a:solidFill>
                          <a:effectLst/>
                        </a:rPr>
                        <a:t>Actual Level Of Performance</a:t>
                      </a:r>
                      <a:endParaRPr lang="en-US" sz="1100" b="1" i="0" u="none" strike="noStrike" dirty="0">
                        <a:solidFill>
                          <a:schemeClr val="bg1"/>
                        </a:solidFill>
                        <a:effectLst/>
                        <a:latin typeface="Calibri" panose="020F0502020204030204" pitchFamily="34" charset="0"/>
                      </a:endParaRPr>
                    </a:p>
                  </a:txBody>
                  <a:tcPr marL="9525" marR="9525" marT="9525" marB="0" anchor="ctr">
                    <a:solidFill>
                      <a:schemeClr val="accent2"/>
                    </a:solidFill>
                  </a:tcPr>
                </a:tc>
                <a:tc>
                  <a:txBody>
                    <a:bodyPr/>
                    <a:lstStyle/>
                    <a:p>
                      <a:pPr algn="ctr" fontAlgn="ctr"/>
                      <a:r>
                        <a:rPr lang="en-US" sz="1100" b="1" u="none" strike="noStrike" dirty="0">
                          <a:solidFill>
                            <a:schemeClr val="bg1"/>
                          </a:solidFill>
                          <a:effectLst/>
                        </a:rPr>
                        <a:t>Reporting Year SDLP</a:t>
                      </a:r>
                      <a:endParaRPr lang="en-US" sz="1100" b="1" i="0" u="none" strike="noStrike" dirty="0">
                        <a:solidFill>
                          <a:schemeClr val="bg1"/>
                        </a:solidFill>
                        <a:effectLst/>
                        <a:latin typeface="Calibri" panose="020F0502020204030204" pitchFamily="34" charset="0"/>
                      </a:endParaRPr>
                    </a:p>
                  </a:txBody>
                  <a:tcPr marL="9525" marR="9525" marT="9525" marB="0" anchor="ctr">
                    <a:solidFill>
                      <a:schemeClr val="accent2"/>
                    </a:solidFill>
                  </a:tcPr>
                </a:tc>
                <a:tc>
                  <a:txBody>
                    <a:bodyPr/>
                    <a:lstStyle/>
                    <a:p>
                      <a:pPr algn="ctr" fontAlgn="ctr"/>
                      <a:r>
                        <a:rPr lang="en-US" sz="1100" b="1" u="none" strike="noStrike" dirty="0">
                          <a:solidFill>
                            <a:schemeClr val="bg1"/>
                          </a:solidFill>
                          <a:effectLst/>
                        </a:rPr>
                        <a:t>Met SDLP</a:t>
                      </a:r>
                      <a:endParaRPr lang="en-US" sz="1100" b="1" i="0" u="none" strike="noStrike" dirty="0">
                        <a:solidFill>
                          <a:schemeClr val="bg1"/>
                        </a:solidFill>
                        <a:effectLst/>
                        <a:latin typeface="Calibri" panose="020F0502020204030204" pitchFamily="34" charset="0"/>
                      </a:endParaRPr>
                    </a:p>
                  </a:txBody>
                  <a:tcPr marL="9525" marR="9525" marT="9525" marB="0" anchor="ctr">
                    <a:solidFill>
                      <a:schemeClr val="accent2"/>
                    </a:solidFill>
                  </a:tcPr>
                </a:tc>
                <a:tc>
                  <a:txBody>
                    <a:bodyPr/>
                    <a:lstStyle/>
                    <a:p>
                      <a:pPr algn="ctr" fontAlgn="ctr"/>
                      <a:r>
                        <a:rPr lang="en-US" sz="1100" b="1" u="none" strike="noStrike" dirty="0">
                          <a:solidFill>
                            <a:schemeClr val="bg1"/>
                          </a:solidFill>
                          <a:effectLst/>
                        </a:rPr>
                        <a:t>Met 90% of SDLP</a:t>
                      </a:r>
                      <a:endParaRPr lang="en-US" sz="1100" b="1" i="0" u="none" strike="noStrike" dirty="0">
                        <a:solidFill>
                          <a:schemeClr val="bg1"/>
                        </a:solidFill>
                        <a:effectLst/>
                        <a:latin typeface="Calibri" panose="020F0502020204030204" pitchFamily="34" charset="0"/>
                      </a:endParaRPr>
                    </a:p>
                  </a:txBody>
                  <a:tcPr marL="9525" marR="9525" marT="9525" marB="0" anchor="ctr">
                    <a:solidFill>
                      <a:schemeClr val="accent2"/>
                    </a:solidFill>
                  </a:tcPr>
                </a:tc>
                <a:extLst>
                  <a:ext uri="{0D108BD9-81ED-4DB2-BD59-A6C34878D82A}">
                    <a16:rowId xmlns:a16="http://schemas.microsoft.com/office/drawing/2014/main" val="3642046"/>
                  </a:ext>
                </a:extLst>
              </a:tr>
              <a:tr h="190500">
                <a:tc>
                  <a:txBody>
                    <a:bodyPr/>
                    <a:lstStyle/>
                    <a:p>
                      <a:pPr algn="l" fontAlgn="b"/>
                      <a:r>
                        <a:rPr lang="en-US" sz="1100" b="1" u="none" strike="noStrike" dirty="0">
                          <a:effectLst/>
                        </a:rPr>
                        <a:t>Secondary</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2800652"/>
                  </a:ext>
                </a:extLst>
              </a:tr>
              <a:tr h="190500">
                <a:tc>
                  <a:txBody>
                    <a:bodyPr/>
                    <a:lstStyle/>
                    <a:p>
                      <a:pPr marL="91440" algn="l" fontAlgn="b"/>
                      <a:r>
                        <a:rPr lang="en-US" sz="1100" u="none" strike="noStrike" dirty="0">
                          <a:effectLst/>
                        </a:rPr>
                        <a:t>1S1 Graduation Rate</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23626</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24856</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95.05%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92.25%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01124851"/>
                  </a:ext>
                </a:extLst>
              </a:tr>
              <a:tr h="190500">
                <a:tc>
                  <a:txBody>
                    <a:bodyPr/>
                    <a:lstStyle/>
                    <a:p>
                      <a:pPr marL="91440" algn="l" fontAlgn="b"/>
                      <a:r>
                        <a:rPr lang="en-US" sz="1100" u="none" strike="noStrike" dirty="0">
                          <a:effectLst/>
                        </a:rPr>
                        <a:t>2S1 Reading</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11657</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23727</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49.13%</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24.5%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71537584"/>
                  </a:ext>
                </a:extLst>
              </a:tr>
              <a:tr h="190500">
                <a:tc>
                  <a:txBody>
                    <a:bodyPr/>
                    <a:lstStyle/>
                    <a:p>
                      <a:pPr marL="91440" algn="l" fontAlgn="b"/>
                      <a:r>
                        <a:rPr lang="en-US" sz="1100" u="none" strike="noStrike" dirty="0">
                          <a:effectLst/>
                        </a:rPr>
                        <a:t>2S2 Math</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10830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22471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48.2%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28.25%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9289443"/>
                  </a:ext>
                </a:extLst>
              </a:tr>
              <a:tr h="190500">
                <a:tc>
                  <a:txBody>
                    <a:bodyPr/>
                    <a:lstStyle/>
                    <a:p>
                      <a:pPr marL="91440" algn="l" fontAlgn="b"/>
                      <a:r>
                        <a:rPr lang="en-US" sz="1100" u="none" strike="noStrike" dirty="0">
                          <a:effectLst/>
                        </a:rPr>
                        <a:t>2S3 Science</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8880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21036</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42.21%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20.25%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83621393"/>
                  </a:ext>
                </a:extLst>
              </a:tr>
              <a:tr h="190500">
                <a:tc>
                  <a:txBody>
                    <a:bodyPr/>
                    <a:lstStyle/>
                    <a:p>
                      <a:pPr marL="91440" algn="l" fontAlgn="b"/>
                      <a:r>
                        <a:rPr lang="en-US" sz="1100" u="none" strike="noStrike" dirty="0">
                          <a:effectLst/>
                        </a:rPr>
                        <a:t>3S1 Placement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17891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25763</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69.44%</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76.25%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No</a:t>
                      </a:r>
                      <a:endParaRPr lang="en-US" sz="1100" b="0" i="0" u="none" strike="noStrike" dirty="0">
                        <a:solidFill>
                          <a:srgbClr val="9C0006"/>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78558616"/>
                  </a:ext>
                </a:extLst>
              </a:tr>
              <a:tr h="190500">
                <a:tc>
                  <a:txBody>
                    <a:bodyPr/>
                    <a:lstStyle/>
                    <a:p>
                      <a:pPr marL="91440" algn="l" fontAlgn="b"/>
                      <a:r>
                        <a:rPr lang="en-US" sz="1100" u="none" strike="noStrike" dirty="0">
                          <a:effectLst/>
                        </a:rPr>
                        <a:t>4S1 Nontraditional</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8704</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30738</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28.32%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33.25%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No</a:t>
                      </a:r>
                      <a:endParaRPr lang="en-US" sz="1100" b="0" i="0" u="none" strike="noStrike" dirty="0">
                        <a:solidFill>
                          <a:srgbClr val="9C0006"/>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No</a:t>
                      </a:r>
                      <a:endParaRPr lang="en-US" sz="1100" b="0" i="0" u="none" strike="noStrike" dirty="0">
                        <a:solidFill>
                          <a:srgbClr val="9C0006"/>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7294230"/>
                  </a:ext>
                </a:extLst>
              </a:tr>
              <a:tr h="190500">
                <a:tc>
                  <a:txBody>
                    <a:bodyPr/>
                    <a:lstStyle/>
                    <a:p>
                      <a:pPr marL="91440" algn="l" fontAlgn="b"/>
                      <a:r>
                        <a:rPr lang="en-US" sz="1100" u="none" strike="noStrike" dirty="0">
                          <a:effectLst/>
                        </a:rPr>
                        <a:t>5S1 Industry Credentials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4605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5199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88.57%</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33.25%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25333872"/>
                  </a:ext>
                </a:extLst>
              </a:tr>
              <a:tr h="190500">
                <a:tc>
                  <a:txBody>
                    <a:bodyPr/>
                    <a:lstStyle/>
                    <a:p>
                      <a:pPr marL="91440" algn="l" fontAlgn="b"/>
                      <a:r>
                        <a:rPr lang="en-US" sz="1100" u="none" strike="noStrike" dirty="0">
                          <a:effectLst/>
                        </a:rPr>
                        <a:t>5S4 Technical Skills Assessment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9654</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12190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79.2%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70.25%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32562003"/>
                  </a:ext>
                </a:extLst>
              </a:tr>
              <a:tr h="190500">
                <a:tc>
                  <a:txBody>
                    <a:bodyPr/>
                    <a:lstStyle/>
                    <a:p>
                      <a:pPr algn="l" fontAlgn="b"/>
                      <a:endParaRPr lang="en-US" sz="1100" u="none" strike="noStrike" dirty="0">
                        <a:effectLst/>
                      </a:endParaRPr>
                    </a:p>
                    <a:p>
                      <a:pPr algn="l" fontAlgn="b"/>
                      <a:r>
                        <a:rPr lang="en-US" sz="1100" b="1" u="none" strike="noStrike" dirty="0">
                          <a:effectLst/>
                        </a:rPr>
                        <a:t>Postsecondary</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94534882"/>
                  </a:ext>
                </a:extLst>
              </a:tr>
              <a:tr h="190500">
                <a:tc>
                  <a:txBody>
                    <a:bodyPr/>
                    <a:lstStyle/>
                    <a:p>
                      <a:pPr marL="91440" algn="l" fontAlgn="b"/>
                      <a:r>
                        <a:rPr lang="en-US" sz="1100" u="none" strike="noStrike" dirty="0">
                          <a:effectLst/>
                        </a:rPr>
                        <a:t>1P1 Postsecondary Placement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4955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10409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47.6%</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35.25%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57399762"/>
                  </a:ext>
                </a:extLst>
              </a:tr>
              <a:tr h="190500">
                <a:tc>
                  <a:txBody>
                    <a:bodyPr/>
                    <a:lstStyle/>
                    <a:p>
                      <a:pPr marL="91440" algn="l" fontAlgn="b"/>
                      <a:r>
                        <a:rPr lang="en-US" sz="1100" u="none" strike="noStrike" dirty="0">
                          <a:effectLst/>
                        </a:rPr>
                        <a:t>2P1 Credential</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10571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18761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56.35%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45.25%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2882741"/>
                  </a:ext>
                </a:extLst>
              </a:tr>
              <a:tr h="190500">
                <a:tc>
                  <a:txBody>
                    <a:bodyPr/>
                    <a:lstStyle/>
                    <a:p>
                      <a:pPr marL="91440" algn="l" fontAlgn="b"/>
                      <a:r>
                        <a:rPr lang="en-US" sz="1100" u="none" strike="noStrike" dirty="0">
                          <a:effectLst/>
                        </a:rPr>
                        <a:t>3P1 Nontraditional</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5253</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22471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23.38%</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22.25%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Yes</a:t>
                      </a:r>
                      <a:endParaRPr lang="en-US" sz="1100" b="0" i="0" u="none" strike="noStrike" dirty="0">
                        <a:solidFill>
                          <a:srgbClr val="0061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18654186"/>
                  </a:ext>
                </a:extLst>
              </a:tr>
            </a:tbl>
          </a:graphicData>
        </a:graphic>
      </p:graphicFrame>
      <p:sp>
        <p:nvSpPr>
          <p:cNvPr id="8" name="TextBox 7">
            <a:extLst>
              <a:ext uri="{FF2B5EF4-FFF2-40B4-BE49-F238E27FC236}">
                <a16:creationId xmlns:a16="http://schemas.microsoft.com/office/drawing/2014/main" id="{743CABBD-326B-4A2D-85F6-968CEE0F349B}"/>
              </a:ext>
            </a:extLst>
          </p:cNvPr>
          <p:cNvSpPr txBox="1"/>
          <p:nvPr/>
        </p:nvSpPr>
        <p:spPr>
          <a:xfrm>
            <a:off x="457200" y="1350690"/>
            <a:ext cx="685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FY 2021 Perkins performance measures results for Arizona</a:t>
            </a:r>
          </a:p>
        </p:txBody>
      </p:sp>
    </p:spTree>
    <p:extLst>
      <p:ext uri="{BB962C8B-B14F-4D97-AF65-F5344CB8AC3E}">
        <p14:creationId xmlns:p14="http://schemas.microsoft.com/office/powerpoint/2010/main" val="35572278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t>Announcements</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3" name="TextBox 2">
            <a:extLst>
              <a:ext uri="{FF2B5EF4-FFF2-40B4-BE49-F238E27FC236}">
                <a16:creationId xmlns:a16="http://schemas.microsoft.com/office/drawing/2014/main" id="{193E2E5C-C8E1-4CA6-8037-0D5D9379F91C}"/>
              </a:ext>
            </a:extLst>
          </p:cNvPr>
          <p:cNvSpPr txBox="1"/>
          <p:nvPr/>
        </p:nvSpPr>
        <p:spPr>
          <a:xfrm>
            <a:off x="1030627" y="1443841"/>
            <a:ext cx="7082739"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1. FY 2020-2021 Perkins performance measures reports are now available in the CTE Data Portal.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Please be sure to switch the fiscal year to “2021” when viewing these 4 reports.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 Performance Measures Results by District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 Performance Measures Results by District by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 Performance Measures Results by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 Performance Measures Results by School by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Data has been loaded into GME.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F0D3E"/>
                </a:solidFill>
                <a:effectLst/>
                <a:uLnTx/>
                <a:uFillTx/>
                <a:latin typeface="Arial" panose="020B0604020202020204"/>
                <a:ea typeface="+mn-ea"/>
                <a:cs typeface="+mn-cs"/>
              </a:rPr>
              <a:t>Performance Improvement plans due by March 1, 2022</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for measures not meeting 90% SDLP.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708481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t>Announcements</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3" name="TextBox 2">
            <a:extLst>
              <a:ext uri="{FF2B5EF4-FFF2-40B4-BE49-F238E27FC236}">
                <a16:creationId xmlns:a16="http://schemas.microsoft.com/office/drawing/2014/main" id="{193E2E5C-C8E1-4CA6-8037-0D5D9379F91C}"/>
              </a:ext>
            </a:extLst>
          </p:cNvPr>
          <p:cNvSpPr txBox="1"/>
          <p:nvPr/>
        </p:nvSpPr>
        <p:spPr>
          <a:xfrm>
            <a:off x="800099" y="1305341"/>
            <a:ext cx="7158939"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2. CTE-participating districts that are members of CTEDs can now view their CTED coherent sequence and enrollment summary report.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Accessible through the “Reports” module in CTE Data Portal.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You can see Coherent Sequence for each of your CTED’s campuses, not only those to which you send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You can see Enrollment Summary data for each of your CTED’s campuses, not only your articulated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5F8B53F7-FB41-46B1-9C83-3240F2881E0A}"/>
              </a:ext>
            </a:extLst>
          </p:cNvPr>
          <p:cNvPicPr>
            <a:picLocks noChangeAspect="1"/>
          </p:cNvPicPr>
          <p:nvPr/>
        </p:nvPicPr>
        <p:blipFill rotWithShape="1">
          <a:blip r:embed="rId5"/>
          <a:srcRect t="5824"/>
          <a:stretch/>
        </p:blipFill>
        <p:spPr>
          <a:xfrm>
            <a:off x="666202" y="4343399"/>
            <a:ext cx="7811590" cy="1570005"/>
          </a:xfrm>
          <a:prstGeom prst="rect">
            <a:avLst/>
          </a:prstGeom>
          <a:ln>
            <a:noFill/>
          </a:ln>
          <a:effectLst>
            <a:outerShdw blurRad="292100" dist="139700" dir="2700000" algn="tl" rotWithShape="0">
              <a:srgbClr val="333333">
                <a:alpha val="65000"/>
              </a:srgbClr>
            </a:outerShdw>
          </a:effectLst>
        </p:spPr>
      </p:pic>
      <p:sp>
        <p:nvSpPr>
          <p:cNvPr id="10" name="Arrow: Right 9">
            <a:extLst>
              <a:ext uri="{FF2B5EF4-FFF2-40B4-BE49-F238E27FC236}">
                <a16:creationId xmlns:a16="http://schemas.microsoft.com/office/drawing/2014/main" id="{2223433E-F3BE-423B-A645-4494DEB236E9}"/>
              </a:ext>
            </a:extLst>
          </p:cNvPr>
          <p:cNvSpPr/>
          <p:nvPr/>
        </p:nvSpPr>
        <p:spPr>
          <a:xfrm rot="2305046">
            <a:off x="275402" y="4575495"/>
            <a:ext cx="781598" cy="523458"/>
          </a:xfrm>
          <a:prstGeom prst="rightArrow">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9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gcb7f61d1ad_0_70"/>
          <p:cNvSpPr txBox="1">
            <a:spLocks noGrp="1"/>
          </p:cNvSpPr>
          <p:nvPr>
            <p:ph type="ctrTitle" idx="4294967295"/>
          </p:nvPr>
        </p:nvSpPr>
        <p:spPr>
          <a:xfrm>
            <a:off x="311738" y="1081519"/>
            <a:ext cx="8520525" cy="3826125"/>
          </a:xfrm>
          <a:prstGeom prst="rect">
            <a:avLst/>
          </a:prstGeom>
          <a:solidFill>
            <a:schemeClr val="lt1"/>
          </a:solidFill>
          <a:ln>
            <a:noFill/>
          </a:ln>
        </p:spPr>
        <p:txBody>
          <a:bodyPr spcFirstLastPara="1" wrap="square" lIns="68569" tIns="34275" rIns="68569" bIns="34275" anchor="ctr" anchorCtr="0">
            <a:noAutofit/>
          </a:bodyPr>
          <a:lstStyle/>
          <a:p>
            <a:pPr algn="ctr"/>
            <a:r>
              <a:rPr lang="en-US" sz="2550" b="1">
                <a:solidFill>
                  <a:srgbClr val="003B67"/>
                </a:solidFill>
              </a:rPr>
              <a:t>Office of Economic Opportunity and </a:t>
            </a:r>
            <a:endParaRPr sz="2550" b="1">
              <a:solidFill>
                <a:srgbClr val="003B67"/>
              </a:solidFill>
            </a:endParaRPr>
          </a:p>
          <a:p>
            <a:pPr algn="ctr"/>
            <a:r>
              <a:rPr lang="en-US" sz="2550" b="1">
                <a:solidFill>
                  <a:srgbClr val="003B67"/>
                </a:solidFill>
              </a:rPr>
              <a:t>Arizona Commerce Authority</a:t>
            </a:r>
            <a:endParaRPr sz="2550" b="1">
              <a:solidFill>
                <a:srgbClr val="003B67"/>
              </a:solidFill>
            </a:endParaRPr>
          </a:p>
          <a:p>
            <a:pPr algn="ctr"/>
            <a:endParaRPr sz="2550" b="1">
              <a:solidFill>
                <a:srgbClr val="741B47"/>
              </a:solidFill>
            </a:endParaRPr>
          </a:p>
          <a:p>
            <a:r>
              <a:rPr lang="en-US" sz="1800" b="1">
                <a:solidFill>
                  <a:srgbClr val="741B47"/>
                </a:solidFill>
              </a:rPr>
              <a:t>2015-2020 Research (across all sectors)</a:t>
            </a:r>
            <a:endParaRPr sz="1800" b="1">
              <a:solidFill>
                <a:srgbClr val="741B47"/>
              </a:solidFill>
            </a:endParaRPr>
          </a:p>
          <a:p>
            <a:endParaRPr sz="1800" b="1">
              <a:solidFill>
                <a:srgbClr val="741B47"/>
              </a:solidFill>
            </a:endParaRPr>
          </a:p>
          <a:p>
            <a:r>
              <a:rPr lang="en-US" sz="1800" b="1" u="sng">
                <a:solidFill>
                  <a:srgbClr val="741B47"/>
                </a:solidFill>
              </a:rPr>
              <a:t>Question:  </a:t>
            </a:r>
            <a:r>
              <a:rPr lang="en-US" sz="1800" u="sng">
                <a:solidFill>
                  <a:srgbClr val="741B47"/>
                </a:solidFill>
              </a:rPr>
              <a:t>What do young new-hires LACK?</a:t>
            </a:r>
            <a:endParaRPr sz="1800" u="sng">
              <a:solidFill>
                <a:srgbClr val="741B47"/>
              </a:solidFill>
            </a:endParaRPr>
          </a:p>
          <a:p>
            <a:endParaRPr sz="750">
              <a:solidFill>
                <a:srgbClr val="741B47"/>
              </a:solidFill>
            </a:endParaRPr>
          </a:p>
          <a:p>
            <a:r>
              <a:rPr lang="en-US" sz="1800">
                <a:solidFill>
                  <a:srgbClr val="741B47"/>
                </a:solidFill>
              </a:rPr>
              <a:t>   #1  Real world skills</a:t>
            </a:r>
            <a:endParaRPr sz="1800">
              <a:solidFill>
                <a:srgbClr val="741B47"/>
              </a:solidFill>
            </a:endParaRPr>
          </a:p>
          <a:p>
            <a:r>
              <a:rPr lang="en-US" sz="1800">
                <a:solidFill>
                  <a:srgbClr val="741B47"/>
                </a:solidFill>
              </a:rPr>
              <a:t>   #2  Professionalism</a:t>
            </a:r>
            <a:endParaRPr sz="1800">
              <a:solidFill>
                <a:srgbClr val="741B47"/>
              </a:solidFill>
            </a:endParaRPr>
          </a:p>
          <a:p>
            <a:r>
              <a:rPr lang="en-US" sz="1800">
                <a:solidFill>
                  <a:srgbClr val="741B47"/>
                </a:solidFill>
              </a:rPr>
              <a:t>   #3  Motivation</a:t>
            </a:r>
            <a:endParaRPr sz="1800">
              <a:solidFill>
                <a:srgbClr val="741B47"/>
              </a:solidFill>
            </a:endParaRPr>
          </a:p>
          <a:p>
            <a:endParaRPr sz="1800">
              <a:solidFill>
                <a:srgbClr val="741B47"/>
              </a:solidFill>
            </a:endParaRPr>
          </a:p>
          <a:p>
            <a:r>
              <a:rPr lang="en-US" sz="1800">
                <a:solidFill>
                  <a:srgbClr val="741B47"/>
                </a:solidFill>
              </a:rPr>
              <a:t>   #5  Communication Skills</a:t>
            </a:r>
            <a:endParaRPr sz="1800">
              <a:solidFill>
                <a:srgbClr val="741B47"/>
              </a:solidFill>
            </a:endParaRPr>
          </a:p>
          <a:p>
            <a:r>
              <a:rPr lang="en-US" sz="1800">
                <a:solidFill>
                  <a:srgbClr val="741B47"/>
                </a:solidFill>
              </a:rPr>
              <a:t>   #6  Collaboration (Teamwork)</a:t>
            </a:r>
            <a:endParaRPr sz="1800">
              <a:solidFill>
                <a:srgbClr val="741B47"/>
              </a:solidFill>
            </a:endParaRPr>
          </a:p>
          <a:p>
            <a:endParaRPr sz="1800" b="1">
              <a:solidFill>
                <a:srgbClr val="674EA7"/>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t>Credential Removal Process</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3" name="TextBox 2">
            <a:extLst>
              <a:ext uri="{FF2B5EF4-FFF2-40B4-BE49-F238E27FC236}">
                <a16:creationId xmlns:a16="http://schemas.microsoft.com/office/drawing/2014/main" id="{193E2E5C-C8E1-4CA6-8037-0D5D9379F91C}"/>
              </a:ext>
            </a:extLst>
          </p:cNvPr>
          <p:cNvSpPr txBox="1"/>
          <p:nvPr/>
        </p:nvSpPr>
        <p:spPr>
          <a:xfrm>
            <a:off x="761999" y="1685925"/>
            <a:ext cx="7158939"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FY 2022 credentials with no activity in four prior years have been removed from list for FY 2023 and beyond.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Removal Process documentation and list of credentials to be removed is in packets.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All FY 2022 credentials with no activity (any attempt) in 2018 – 2022 have been identified for removal for FY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Any credential added to list in current (FY 2022) or any of the three prior (FY 2019 – 2021) fiscal years will be kept on the list, even if no attempts exist.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2190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t>Funding Formula Revision</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3" name="TextBox 2">
            <a:extLst>
              <a:ext uri="{FF2B5EF4-FFF2-40B4-BE49-F238E27FC236}">
                <a16:creationId xmlns:a16="http://schemas.microsoft.com/office/drawing/2014/main" id="{193E2E5C-C8E1-4CA6-8037-0D5D9379F91C}"/>
              </a:ext>
            </a:extLst>
          </p:cNvPr>
          <p:cNvSpPr txBox="1"/>
          <p:nvPr/>
        </p:nvSpPr>
        <p:spPr>
          <a:xfrm>
            <a:off x="800099" y="1305341"/>
            <a:ext cx="7158939"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CTE State Priority Grant Allocation Formula Revision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State Priority grant is based on Enrollment (75%) and Related Placements (25%).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Enrollment-based portion of formula has been revised.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Revised formula will be applied to FY 2021-2022 enrollment data for the FY 2022-2023 grant.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All grade levels (09 – 12) will now be eligible for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Courses must still be eligible for funding to be included in calculation.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Articulated courses will still be funded if eligible.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6270298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t>Funding Calculation Revision Detail</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pic>
        <p:nvPicPr>
          <p:cNvPr id="8" name="Picture 7">
            <a:extLst>
              <a:ext uri="{FF2B5EF4-FFF2-40B4-BE49-F238E27FC236}">
                <a16:creationId xmlns:a16="http://schemas.microsoft.com/office/drawing/2014/main" id="{89773320-0CA7-49A4-B50E-91F96BB2C61F}"/>
              </a:ext>
            </a:extLst>
          </p:cNvPr>
          <p:cNvPicPr>
            <a:picLocks noChangeAspect="1"/>
          </p:cNvPicPr>
          <p:nvPr/>
        </p:nvPicPr>
        <p:blipFill>
          <a:blip r:embed="rId5"/>
          <a:stretch>
            <a:fillRect/>
          </a:stretch>
        </p:blipFill>
        <p:spPr>
          <a:xfrm>
            <a:off x="356596" y="1580892"/>
            <a:ext cx="8430802" cy="3696216"/>
          </a:xfrm>
          <a:prstGeom prst="rect">
            <a:avLst/>
          </a:prstGeom>
        </p:spPr>
      </p:pic>
    </p:spTree>
    <p:extLst>
      <p:ext uri="{BB962C8B-B14F-4D97-AF65-F5344CB8AC3E}">
        <p14:creationId xmlns:p14="http://schemas.microsoft.com/office/powerpoint/2010/main" val="19123779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t>Funding Calculation Revision Detail</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9" name="TextBox 8">
            <a:extLst>
              <a:ext uri="{FF2B5EF4-FFF2-40B4-BE49-F238E27FC236}">
                <a16:creationId xmlns:a16="http://schemas.microsoft.com/office/drawing/2014/main" id="{97CB6DBF-5812-4CF0-8E5D-2AE10E2409C7}"/>
              </a:ext>
            </a:extLst>
          </p:cNvPr>
          <p:cNvSpPr txBox="1"/>
          <p:nvPr/>
        </p:nvSpPr>
        <p:spPr>
          <a:xfrm>
            <a:off x="571497" y="1600200"/>
            <a:ext cx="8000999"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Formula ignores length of class period, number of weeks, block scheduling,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Example: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Student A is enrolled in Agriscience I in both the Fall and Spring semesters. District reports enrollment in both terms.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Student B is enrolled in Agriscience I in the Fall term in a block schedule; student is not enrolled in any Agriscience courses in the Spring term. District reports the Fall term enrollment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Both student A and Student B generate the same amount of funding.</a:t>
            </a:r>
          </a:p>
        </p:txBody>
      </p:sp>
    </p:spTree>
    <p:extLst>
      <p:ext uri="{BB962C8B-B14F-4D97-AF65-F5344CB8AC3E}">
        <p14:creationId xmlns:p14="http://schemas.microsoft.com/office/powerpoint/2010/main" val="39347097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t>Funding Calculation Revision Detail</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9" name="TextBox 8">
            <a:extLst>
              <a:ext uri="{FF2B5EF4-FFF2-40B4-BE49-F238E27FC236}">
                <a16:creationId xmlns:a16="http://schemas.microsoft.com/office/drawing/2014/main" id="{97CB6DBF-5812-4CF0-8E5D-2AE10E2409C7}"/>
              </a:ext>
            </a:extLst>
          </p:cNvPr>
          <p:cNvSpPr txBox="1"/>
          <p:nvPr/>
        </p:nvSpPr>
        <p:spPr>
          <a:xfrm>
            <a:off x="571497" y="1395162"/>
            <a:ext cx="800099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Funding is by headcount by course and is across entire district.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CTE Data Portal system captures enrollment by Term, Period, and class title, so multiple records may exist for the same student in a CTE course.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Formula reduces all enrollment to a simple headcount of students for each course within the </a:t>
            </a:r>
            <a:r>
              <a:rPr kumimoji="0" lang="en-US" sz="1800" b="0" i="0" u="sng" strike="noStrike" kern="1200" cap="none" spc="0" normalizeH="0" baseline="0" noProof="0" dirty="0">
                <a:ln>
                  <a:noFill/>
                </a:ln>
                <a:solidFill>
                  <a:prstClr val="black"/>
                </a:solidFill>
                <a:effectLst/>
                <a:uLnTx/>
                <a:uFillTx/>
                <a:latin typeface="Arial" panose="020B0604020202020204"/>
                <a:ea typeface="+mn-ea"/>
                <a:cs typeface="+mn-cs"/>
              </a:rPr>
              <a:t>District</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(including articulated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Students in different courses within the same program will be funded for both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Students that transfer schools </a:t>
            </a:r>
            <a:r>
              <a:rPr kumimoji="0" lang="en-US" sz="1800" b="0" i="0" u="sng" strike="noStrike" kern="1200" cap="none" spc="0" normalizeH="0" baseline="0" noProof="0" dirty="0">
                <a:ln>
                  <a:noFill/>
                </a:ln>
                <a:solidFill>
                  <a:prstClr val="black"/>
                </a:solidFill>
                <a:effectLst/>
                <a:uLnTx/>
                <a:uFillTx/>
                <a:latin typeface="Arial" panose="020B0604020202020204"/>
                <a:ea typeface="+mn-ea"/>
                <a:cs typeface="+mn-cs"/>
              </a:rPr>
              <a:t>within the district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but remain enrolled in the same course at both schools will be funded only once for that course.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Students that transfer schools </a:t>
            </a:r>
            <a:r>
              <a:rPr kumimoji="0" lang="en-US" sz="1800" b="0" i="0" u="sng" strike="noStrike" kern="1200" cap="none" spc="0" normalizeH="0" baseline="0" noProof="0" dirty="0">
                <a:ln>
                  <a:noFill/>
                </a:ln>
                <a:solidFill>
                  <a:prstClr val="black"/>
                </a:solidFill>
                <a:effectLst/>
                <a:uLnTx/>
                <a:uFillTx/>
                <a:latin typeface="Arial" panose="020B0604020202020204"/>
                <a:ea typeface="+mn-ea"/>
                <a:cs typeface="+mn-cs"/>
              </a:rPr>
              <a:t>outside of the district</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but remain enrolled in the same course at both schools will be funded for both districts.</a:t>
            </a:r>
          </a:p>
        </p:txBody>
      </p:sp>
    </p:spTree>
    <p:extLst>
      <p:ext uri="{BB962C8B-B14F-4D97-AF65-F5344CB8AC3E}">
        <p14:creationId xmlns:p14="http://schemas.microsoft.com/office/powerpoint/2010/main" val="8031328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t>Funding Calculation Revision Detail</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9" name="TextBox 8">
            <a:extLst>
              <a:ext uri="{FF2B5EF4-FFF2-40B4-BE49-F238E27FC236}">
                <a16:creationId xmlns:a16="http://schemas.microsoft.com/office/drawing/2014/main" id="{97CB6DBF-5812-4CF0-8E5D-2AE10E2409C7}"/>
              </a:ext>
            </a:extLst>
          </p:cNvPr>
          <p:cNvSpPr txBox="1"/>
          <p:nvPr/>
        </p:nvSpPr>
        <p:spPr>
          <a:xfrm>
            <a:off x="571497" y="1296423"/>
            <a:ext cx="800099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Program weights are based on rankings which are based on labor market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You can find FY 2022 program weights ranks on the CTE Programs website (look for Approved Programs List):</a:t>
            </a:r>
          </a:p>
        </p:txBody>
      </p:sp>
      <p:pic>
        <p:nvPicPr>
          <p:cNvPr id="11" name="Picture 10">
            <a:extLst>
              <a:ext uri="{FF2B5EF4-FFF2-40B4-BE49-F238E27FC236}">
                <a16:creationId xmlns:a16="http://schemas.microsoft.com/office/drawing/2014/main" id="{BD0AFF1F-7607-4CD3-8694-341F91365DA6}"/>
              </a:ext>
            </a:extLst>
          </p:cNvPr>
          <p:cNvPicPr>
            <a:picLocks noChangeAspect="1"/>
          </p:cNvPicPr>
          <p:nvPr/>
        </p:nvPicPr>
        <p:blipFill>
          <a:blip r:embed="rId5"/>
          <a:stretch>
            <a:fillRect/>
          </a:stretch>
        </p:blipFill>
        <p:spPr>
          <a:xfrm>
            <a:off x="220156" y="3090576"/>
            <a:ext cx="5532946" cy="2688492"/>
          </a:xfrm>
          <a:prstGeom prst="rect">
            <a:avLst/>
          </a:prstGeom>
          <a:ln>
            <a:noFill/>
          </a:ln>
          <a:effectLst>
            <a:outerShdw blurRad="292100" dist="139700" dir="2700000" algn="tl" rotWithShape="0">
              <a:srgbClr val="333333">
                <a:alpha val="65000"/>
              </a:srgbClr>
            </a:outerShdw>
          </a:effectLst>
        </p:spPr>
      </p:pic>
      <p:sp>
        <p:nvSpPr>
          <p:cNvPr id="12" name="Arrow: Down 11">
            <a:extLst>
              <a:ext uri="{FF2B5EF4-FFF2-40B4-BE49-F238E27FC236}">
                <a16:creationId xmlns:a16="http://schemas.microsoft.com/office/drawing/2014/main" id="{910BA0CA-6A14-4D24-9DCD-C55550095FDB}"/>
              </a:ext>
            </a:extLst>
          </p:cNvPr>
          <p:cNvSpPr/>
          <p:nvPr/>
        </p:nvSpPr>
        <p:spPr>
          <a:xfrm>
            <a:off x="228597" y="2814387"/>
            <a:ext cx="6858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aphicFrame>
        <p:nvGraphicFramePr>
          <p:cNvPr id="13" name="Table 13">
            <a:extLst>
              <a:ext uri="{FF2B5EF4-FFF2-40B4-BE49-F238E27FC236}">
                <a16:creationId xmlns:a16="http://schemas.microsoft.com/office/drawing/2014/main" id="{5B304D45-3451-4C25-8E17-366C0B080AD8}"/>
              </a:ext>
            </a:extLst>
          </p:cNvPr>
          <p:cNvGraphicFramePr>
            <a:graphicFrameLocks noGrp="1"/>
          </p:cNvGraphicFramePr>
          <p:nvPr/>
        </p:nvGraphicFramePr>
        <p:xfrm>
          <a:off x="6019800" y="3090576"/>
          <a:ext cx="2675444" cy="27432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337722">
                  <a:extLst>
                    <a:ext uri="{9D8B030D-6E8A-4147-A177-3AD203B41FA5}">
                      <a16:colId xmlns:a16="http://schemas.microsoft.com/office/drawing/2014/main" val="160908867"/>
                    </a:ext>
                  </a:extLst>
                </a:gridCol>
                <a:gridCol w="1337722">
                  <a:extLst>
                    <a:ext uri="{9D8B030D-6E8A-4147-A177-3AD203B41FA5}">
                      <a16:colId xmlns:a16="http://schemas.microsoft.com/office/drawing/2014/main" val="493974921"/>
                    </a:ext>
                  </a:extLst>
                </a:gridCol>
              </a:tblGrid>
              <a:tr h="448082">
                <a:tc>
                  <a:txBody>
                    <a:bodyPr/>
                    <a:lstStyle/>
                    <a:p>
                      <a:pPr algn="ctr"/>
                      <a:r>
                        <a:rPr lang="en-US" sz="2400" dirty="0"/>
                        <a:t>Rank</a:t>
                      </a:r>
                    </a:p>
                  </a:txBody>
                  <a:tcPr anchor="ctr"/>
                </a:tc>
                <a:tc>
                  <a:txBody>
                    <a:bodyPr/>
                    <a:lstStyle/>
                    <a:p>
                      <a:pPr algn="ctr"/>
                      <a:r>
                        <a:rPr lang="en-US" sz="2400" dirty="0"/>
                        <a:t>Weight</a:t>
                      </a:r>
                    </a:p>
                  </a:txBody>
                  <a:tcPr anchor="ctr"/>
                </a:tc>
                <a:extLst>
                  <a:ext uri="{0D108BD9-81ED-4DB2-BD59-A6C34878D82A}">
                    <a16:rowId xmlns:a16="http://schemas.microsoft.com/office/drawing/2014/main" val="355721870"/>
                  </a:ext>
                </a:extLst>
              </a:tr>
              <a:tr h="448082">
                <a:tc>
                  <a:txBody>
                    <a:bodyPr/>
                    <a:lstStyle/>
                    <a:p>
                      <a:pPr algn="ctr"/>
                      <a:r>
                        <a:rPr lang="en-US" sz="2400" b="1" dirty="0"/>
                        <a:t>5</a:t>
                      </a:r>
                    </a:p>
                  </a:txBody>
                  <a:tcPr/>
                </a:tc>
                <a:tc>
                  <a:txBody>
                    <a:bodyPr/>
                    <a:lstStyle/>
                    <a:p>
                      <a:pPr algn="ctr"/>
                      <a:r>
                        <a:rPr lang="en-US" sz="2400" b="1" dirty="0"/>
                        <a:t>1.1</a:t>
                      </a:r>
                    </a:p>
                  </a:txBody>
                  <a:tcPr/>
                </a:tc>
                <a:extLst>
                  <a:ext uri="{0D108BD9-81ED-4DB2-BD59-A6C34878D82A}">
                    <a16:rowId xmlns:a16="http://schemas.microsoft.com/office/drawing/2014/main" val="1442512924"/>
                  </a:ext>
                </a:extLst>
              </a:tr>
              <a:tr h="448082">
                <a:tc>
                  <a:txBody>
                    <a:bodyPr/>
                    <a:lstStyle/>
                    <a:p>
                      <a:pPr algn="ctr"/>
                      <a:r>
                        <a:rPr lang="en-US" sz="2400" b="1" dirty="0"/>
                        <a:t>4</a:t>
                      </a:r>
                    </a:p>
                  </a:txBody>
                  <a:tcPr/>
                </a:tc>
                <a:tc>
                  <a:txBody>
                    <a:bodyPr/>
                    <a:lstStyle/>
                    <a:p>
                      <a:pPr algn="ctr"/>
                      <a:r>
                        <a:rPr lang="en-US" sz="2400" b="1" dirty="0"/>
                        <a:t>1.0</a:t>
                      </a:r>
                    </a:p>
                  </a:txBody>
                  <a:tcPr/>
                </a:tc>
                <a:extLst>
                  <a:ext uri="{0D108BD9-81ED-4DB2-BD59-A6C34878D82A}">
                    <a16:rowId xmlns:a16="http://schemas.microsoft.com/office/drawing/2014/main" val="1417939524"/>
                  </a:ext>
                </a:extLst>
              </a:tr>
              <a:tr h="448082">
                <a:tc>
                  <a:txBody>
                    <a:bodyPr/>
                    <a:lstStyle/>
                    <a:p>
                      <a:pPr algn="ctr"/>
                      <a:r>
                        <a:rPr lang="en-US" sz="2400" b="1" dirty="0"/>
                        <a:t>3</a:t>
                      </a:r>
                    </a:p>
                  </a:txBody>
                  <a:tcPr/>
                </a:tc>
                <a:tc>
                  <a:txBody>
                    <a:bodyPr/>
                    <a:lstStyle/>
                    <a:p>
                      <a:pPr algn="ctr"/>
                      <a:r>
                        <a:rPr lang="en-US" sz="2400" b="1" dirty="0"/>
                        <a:t>0.9</a:t>
                      </a:r>
                    </a:p>
                  </a:txBody>
                  <a:tcPr/>
                </a:tc>
                <a:extLst>
                  <a:ext uri="{0D108BD9-81ED-4DB2-BD59-A6C34878D82A}">
                    <a16:rowId xmlns:a16="http://schemas.microsoft.com/office/drawing/2014/main" val="197691136"/>
                  </a:ext>
                </a:extLst>
              </a:tr>
              <a:tr h="448082">
                <a:tc>
                  <a:txBody>
                    <a:bodyPr/>
                    <a:lstStyle/>
                    <a:p>
                      <a:pPr algn="ctr"/>
                      <a:r>
                        <a:rPr lang="en-US" sz="2400" b="1" dirty="0"/>
                        <a:t>2</a:t>
                      </a:r>
                    </a:p>
                  </a:txBody>
                  <a:tcPr/>
                </a:tc>
                <a:tc>
                  <a:txBody>
                    <a:bodyPr/>
                    <a:lstStyle/>
                    <a:p>
                      <a:pPr algn="ctr"/>
                      <a:r>
                        <a:rPr lang="en-US" sz="2400" b="1" dirty="0"/>
                        <a:t>0.8</a:t>
                      </a:r>
                    </a:p>
                  </a:txBody>
                  <a:tcPr/>
                </a:tc>
                <a:extLst>
                  <a:ext uri="{0D108BD9-81ED-4DB2-BD59-A6C34878D82A}">
                    <a16:rowId xmlns:a16="http://schemas.microsoft.com/office/drawing/2014/main" val="1831411655"/>
                  </a:ext>
                </a:extLst>
              </a:tr>
              <a:tr h="448082">
                <a:tc>
                  <a:txBody>
                    <a:bodyPr/>
                    <a:lstStyle/>
                    <a:p>
                      <a:pPr algn="ctr"/>
                      <a:r>
                        <a:rPr lang="en-US" sz="2400" b="1" dirty="0"/>
                        <a:t>1</a:t>
                      </a:r>
                    </a:p>
                  </a:txBody>
                  <a:tcPr/>
                </a:tc>
                <a:tc>
                  <a:txBody>
                    <a:bodyPr/>
                    <a:lstStyle/>
                    <a:p>
                      <a:pPr algn="ctr"/>
                      <a:r>
                        <a:rPr lang="en-US" sz="2400" b="1" dirty="0"/>
                        <a:t>0.7</a:t>
                      </a:r>
                    </a:p>
                  </a:txBody>
                  <a:tcPr/>
                </a:tc>
                <a:extLst>
                  <a:ext uri="{0D108BD9-81ED-4DB2-BD59-A6C34878D82A}">
                    <a16:rowId xmlns:a16="http://schemas.microsoft.com/office/drawing/2014/main" val="3862590896"/>
                  </a:ext>
                </a:extLst>
              </a:tr>
            </a:tbl>
          </a:graphicData>
        </a:graphic>
      </p:graphicFrame>
    </p:spTree>
    <p:extLst>
      <p:ext uri="{BB962C8B-B14F-4D97-AF65-F5344CB8AC3E}">
        <p14:creationId xmlns:p14="http://schemas.microsoft.com/office/powerpoint/2010/main" val="33221102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t>Funding Calculation Revision Detail</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9" name="TextBox 8">
            <a:extLst>
              <a:ext uri="{FF2B5EF4-FFF2-40B4-BE49-F238E27FC236}">
                <a16:creationId xmlns:a16="http://schemas.microsoft.com/office/drawing/2014/main" id="{97CB6DBF-5812-4CF0-8E5D-2AE10E2409C7}"/>
              </a:ext>
            </a:extLst>
          </p:cNvPr>
          <p:cNvSpPr txBox="1"/>
          <p:nvPr/>
        </p:nvSpPr>
        <p:spPr>
          <a:xfrm>
            <a:off x="571497" y="2286000"/>
            <a:ext cx="800099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Weighted Count and Sum of Weighted 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For each eligible course, the weighted headcount is divided by the sum of the weighted count for all eligible courses statewide (all districts).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This is the course’s proportion of the total weighted count (all courses) for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Your district’s share of the weighted count of students is equal to your district’s share of the total funding available.</a:t>
            </a:r>
          </a:p>
        </p:txBody>
      </p:sp>
      <p:pic>
        <p:nvPicPr>
          <p:cNvPr id="4" name="Picture 3">
            <a:extLst>
              <a:ext uri="{FF2B5EF4-FFF2-40B4-BE49-F238E27FC236}">
                <a16:creationId xmlns:a16="http://schemas.microsoft.com/office/drawing/2014/main" id="{C4560F7F-6EC1-4002-A2B0-581681541946}"/>
              </a:ext>
            </a:extLst>
          </p:cNvPr>
          <p:cNvPicPr>
            <a:picLocks noChangeAspect="1"/>
          </p:cNvPicPr>
          <p:nvPr/>
        </p:nvPicPr>
        <p:blipFill>
          <a:blip r:embed="rId5"/>
          <a:stretch>
            <a:fillRect/>
          </a:stretch>
        </p:blipFill>
        <p:spPr>
          <a:xfrm>
            <a:off x="1295400" y="1377486"/>
            <a:ext cx="6773220" cy="809738"/>
          </a:xfrm>
          <a:prstGeom prst="rect">
            <a:avLst/>
          </a:prstGeom>
        </p:spPr>
      </p:pic>
    </p:spTree>
    <p:extLst>
      <p:ext uri="{BB962C8B-B14F-4D97-AF65-F5344CB8AC3E}">
        <p14:creationId xmlns:p14="http://schemas.microsoft.com/office/powerpoint/2010/main" val="5133015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t>Funding Related Reports</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9" name="TextBox 8">
            <a:extLst>
              <a:ext uri="{FF2B5EF4-FFF2-40B4-BE49-F238E27FC236}">
                <a16:creationId xmlns:a16="http://schemas.microsoft.com/office/drawing/2014/main" id="{97CB6DBF-5812-4CF0-8E5D-2AE10E2409C7}"/>
              </a:ext>
            </a:extLst>
          </p:cNvPr>
          <p:cNvSpPr txBox="1"/>
          <p:nvPr/>
        </p:nvSpPr>
        <p:spPr>
          <a:xfrm>
            <a:off x="466721" y="1600200"/>
            <a:ext cx="821055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The following reports will be </a:t>
            </a:r>
            <a:r>
              <a:rPr kumimoji="0" lang="en-US" sz="1800" b="1" i="0" u="none" strike="noStrike" kern="1200" cap="none" spc="0" normalizeH="0" baseline="0" noProof="0" dirty="0">
                <a:ln>
                  <a:noFill/>
                </a:ln>
                <a:solidFill>
                  <a:srgbClr val="BF0D3E"/>
                </a:solidFill>
                <a:effectLst/>
                <a:uLnTx/>
                <a:uFillTx/>
                <a:latin typeface="Arial" panose="020B0604020202020204"/>
                <a:ea typeface="+mn-ea"/>
                <a:cs typeface="+mn-cs"/>
              </a:rPr>
              <a:t>discontinued</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 starting FY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VOCI 51-1 Funded School Course Detail/Non-Funded School Course Detail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VOCI 51-2 Funded District Course Detail/Non-Funded District Course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The following </a:t>
            </a:r>
            <a:r>
              <a:rPr kumimoji="0" lang="en-US" sz="1800" b="1" i="0" u="none" strike="noStrike" kern="1200" cap="none" spc="0" normalizeH="0" baseline="0" noProof="0" dirty="0">
                <a:ln>
                  <a:noFill/>
                </a:ln>
                <a:solidFill>
                  <a:srgbClr val="FCAF17"/>
                </a:solidFill>
                <a:effectLst/>
                <a:uLnTx/>
                <a:uFillTx/>
                <a:latin typeface="Arial" panose="020B0604020202020204"/>
                <a:ea typeface="+mn-ea"/>
                <a:cs typeface="+mn-cs"/>
              </a:rPr>
              <a:t>new</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 reports have been created starting FY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District Enrollment Funding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Courses Ineligible for Funding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Enrollment Headcount Report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not tied to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The following funding reports will remain for FY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VOCI 17-1 Improper Teacher Certification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VOCI 62-1 Funding Summary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Related Placement Funding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Records Not Added (to check enrollment uploads)</a:t>
            </a:r>
          </a:p>
        </p:txBody>
      </p:sp>
    </p:spTree>
    <p:extLst>
      <p:ext uri="{BB962C8B-B14F-4D97-AF65-F5344CB8AC3E}">
        <p14:creationId xmlns:p14="http://schemas.microsoft.com/office/powerpoint/2010/main" val="4477160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t>New Funding Reports</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9" name="TextBox 8">
            <a:extLst>
              <a:ext uri="{FF2B5EF4-FFF2-40B4-BE49-F238E27FC236}">
                <a16:creationId xmlns:a16="http://schemas.microsoft.com/office/drawing/2014/main" id="{97CB6DBF-5812-4CF0-8E5D-2AE10E2409C7}"/>
              </a:ext>
            </a:extLst>
          </p:cNvPr>
          <p:cNvSpPr txBox="1"/>
          <p:nvPr/>
        </p:nvSpPr>
        <p:spPr>
          <a:xfrm>
            <a:off x="571497" y="1371600"/>
            <a:ext cx="8000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District Enrollment Funding Report</a:t>
            </a:r>
          </a:p>
        </p:txBody>
      </p:sp>
      <p:pic>
        <p:nvPicPr>
          <p:cNvPr id="7" name="Picture 6">
            <a:extLst>
              <a:ext uri="{FF2B5EF4-FFF2-40B4-BE49-F238E27FC236}">
                <a16:creationId xmlns:a16="http://schemas.microsoft.com/office/drawing/2014/main" id="{0692D80F-BF55-438D-A027-8829D7FF126D}"/>
              </a:ext>
            </a:extLst>
          </p:cNvPr>
          <p:cNvPicPr>
            <a:picLocks noChangeAspect="1"/>
          </p:cNvPicPr>
          <p:nvPr/>
        </p:nvPicPr>
        <p:blipFill>
          <a:blip r:embed="rId5"/>
          <a:stretch>
            <a:fillRect/>
          </a:stretch>
        </p:blipFill>
        <p:spPr>
          <a:xfrm>
            <a:off x="190497" y="1936401"/>
            <a:ext cx="8763000" cy="29851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57624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t>New Funding Reports</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9" name="TextBox 8">
            <a:extLst>
              <a:ext uri="{FF2B5EF4-FFF2-40B4-BE49-F238E27FC236}">
                <a16:creationId xmlns:a16="http://schemas.microsoft.com/office/drawing/2014/main" id="{97CB6DBF-5812-4CF0-8E5D-2AE10E2409C7}"/>
              </a:ext>
            </a:extLst>
          </p:cNvPr>
          <p:cNvSpPr txBox="1"/>
          <p:nvPr/>
        </p:nvSpPr>
        <p:spPr>
          <a:xfrm>
            <a:off x="571497" y="1371600"/>
            <a:ext cx="8000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Courses Ineligible for Funding Report</a:t>
            </a:r>
          </a:p>
        </p:txBody>
      </p:sp>
      <p:pic>
        <p:nvPicPr>
          <p:cNvPr id="4" name="Picture 3">
            <a:extLst>
              <a:ext uri="{FF2B5EF4-FFF2-40B4-BE49-F238E27FC236}">
                <a16:creationId xmlns:a16="http://schemas.microsoft.com/office/drawing/2014/main" id="{2C0F650F-B0AE-4DE7-842A-78CC0C0B12DD}"/>
              </a:ext>
            </a:extLst>
          </p:cNvPr>
          <p:cNvPicPr>
            <a:picLocks noChangeAspect="1"/>
          </p:cNvPicPr>
          <p:nvPr/>
        </p:nvPicPr>
        <p:blipFill>
          <a:blip r:embed="rId5"/>
          <a:stretch>
            <a:fillRect/>
          </a:stretch>
        </p:blipFill>
        <p:spPr>
          <a:xfrm>
            <a:off x="338827" y="1914210"/>
            <a:ext cx="8466337" cy="36698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071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Google Shape;113;g11196ae0bda_1_7"/>
          <p:cNvSpPr txBox="1">
            <a:spLocks noGrp="1"/>
          </p:cNvSpPr>
          <p:nvPr>
            <p:ph type="ctrTitle" idx="4294967295"/>
          </p:nvPr>
        </p:nvSpPr>
        <p:spPr>
          <a:xfrm>
            <a:off x="311738" y="1081519"/>
            <a:ext cx="8520525" cy="1918800"/>
          </a:xfrm>
          <a:prstGeom prst="rect">
            <a:avLst/>
          </a:prstGeom>
          <a:solidFill>
            <a:schemeClr val="lt1"/>
          </a:solidFill>
          <a:ln>
            <a:noFill/>
          </a:ln>
        </p:spPr>
        <p:txBody>
          <a:bodyPr spcFirstLastPara="1" wrap="square" lIns="68569" tIns="34275" rIns="68569" bIns="34275" anchor="ctr" anchorCtr="0">
            <a:noAutofit/>
          </a:bodyPr>
          <a:lstStyle/>
          <a:p>
            <a:pPr algn="ctr"/>
            <a:r>
              <a:rPr lang="en-US" sz="2550" b="1">
                <a:solidFill>
                  <a:srgbClr val="003B67"/>
                </a:solidFill>
              </a:rPr>
              <a:t>The Arizona Career Readiness Credential (ACRC)</a:t>
            </a:r>
            <a:endParaRPr sz="2550" b="1">
              <a:solidFill>
                <a:srgbClr val="003B67"/>
              </a:solidFill>
            </a:endParaRPr>
          </a:p>
          <a:p>
            <a:pPr algn="ctr"/>
            <a:endParaRPr sz="2550" b="1">
              <a:solidFill>
                <a:srgbClr val="741B47"/>
              </a:solidFill>
            </a:endParaRPr>
          </a:p>
          <a:p>
            <a:pPr algn="ctr"/>
            <a:r>
              <a:rPr lang="en-US" sz="1800" b="1">
                <a:solidFill>
                  <a:srgbClr val="741B47"/>
                </a:solidFill>
              </a:rPr>
              <a:t>A Certification of Foundational Academic Skills and Professional Skills </a:t>
            </a:r>
            <a:endParaRPr sz="1800">
              <a:solidFill>
                <a:srgbClr val="741B47"/>
              </a:solidFill>
            </a:endParaRPr>
          </a:p>
          <a:p>
            <a:pPr marL="342900"/>
            <a:endParaRPr sz="1800">
              <a:solidFill>
                <a:srgbClr val="741B47"/>
              </a:solidFill>
            </a:endParaRPr>
          </a:p>
          <a:p>
            <a:pPr marL="342900"/>
            <a:endParaRPr sz="1800" b="1">
              <a:solidFill>
                <a:srgbClr val="674EA7"/>
              </a:solidFill>
            </a:endParaRPr>
          </a:p>
        </p:txBody>
      </p:sp>
      <p:graphicFrame>
        <p:nvGraphicFramePr>
          <p:cNvPr id="114" name="Google Shape;114;g11196ae0bda_1_7"/>
          <p:cNvGraphicFramePr/>
          <p:nvPr/>
        </p:nvGraphicFramePr>
        <p:xfrm>
          <a:off x="714375" y="2839631"/>
          <a:ext cx="7715250" cy="1782992"/>
        </p:xfrm>
        <a:graphic>
          <a:graphicData uri="http://schemas.openxmlformats.org/drawingml/2006/table">
            <a:tbl>
              <a:tblPr>
                <a:noFill/>
              </a:tblPr>
              <a:tblGrid>
                <a:gridCol w="3857625">
                  <a:extLst>
                    <a:ext uri="{9D8B030D-6E8A-4147-A177-3AD203B41FA5}">
                      <a16:colId xmlns:a16="http://schemas.microsoft.com/office/drawing/2014/main" val="20000"/>
                    </a:ext>
                  </a:extLst>
                </a:gridCol>
                <a:gridCol w="3857625">
                  <a:extLst>
                    <a:ext uri="{9D8B030D-6E8A-4147-A177-3AD203B41FA5}">
                      <a16:colId xmlns:a16="http://schemas.microsoft.com/office/drawing/2014/main" val="20001"/>
                    </a:ext>
                  </a:extLst>
                </a:gridCol>
              </a:tblGrid>
              <a:tr h="384026">
                <a:tc>
                  <a:txBody>
                    <a:bodyPr/>
                    <a:lstStyle/>
                    <a:p>
                      <a:pPr marL="457200" lvl="0" indent="-381000" algn="l" rtl="0">
                        <a:lnSpc>
                          <a:spcPct val="90000"/>
                        </a:lnSpc>
                        <a:spcBef>
                          <a:spcPts val="0"/>
                        </a:spcBef>
                        <a:spcAft>
                          <a:spcPts val="0"/>
                        </a:spcAft>
                        <a:buClr>
                          <a:srgbClr val="741B47"/>
                        </a:buClr>
                        <a:buSzPts val="2400"/>
                        <a:buChar char="●"/>
                      </a:pPr>
                      <a:r>
                        <a:rPr lang="en-US" sz="1800">
                          <a:solidFill>
                            <a:srgbClr val="741B47"/>
                          </a:solidFill>
                        </a:rPr>
                        <a:t>Applied Mathematics</a:t>
                      </a:r>
                      <a:endParaRPr sz="800"/>
                    </a:p>
                  </a:txBody>
                  <a:tcPr marL="68569" marR="68569" marT="68569" marB="68569">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457200" lvl="0" indent="-381000" algn="l" rtl="0">
                        <a:lnSpc>
                          <a:spcPct val="90000"/>
                        </a:lnSpc>
                        <a:spcBef>
                          <a:spcPts val="0"/>
                        </a:spcBef>
                        <a:spcAft>
                          <a:spcPts val="0"/>
                        </a:spcAft>
                        <a:buClr>
                          <a:srgbClr val="741B47"/>
                        </a:buClr>
                        <a:buSzPts val="2400"/>
                        <a:buChar char="●"/>
                      </a:pPr>
                      <a:r>
                        <a:rPr lang="en-US" sz="1800">
                          <a:solidFill>
                            <a:srgbClr val="741B47"/>
                          </a:solidFill>
                        </a:rPr>
                        <a:t>Communicating Effectively</a:t>
                      </a:r>
                      <a:endParaRPr sz="1800">
                        <a:solidFill>
                          <a:srgbClr val="741B47"/>
                        </a:solidFill>
                      </a:endParaRPr>
                    </a:p>
                  </a:txBody>
                  <a:tcPr marL="68569" marR="68569" marT="68569" marB="68569">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384026">
                <a:tc>
                  <a:txBody>
                    <a:bodyPr/>
                    <a:lstStyle/>
                    <a:p>
                      <a:pPr marL="457200" lvl="0" indent="-381000" algn="l" rtl="0">
                        <a:lnSpc>
                          <a:spcPct val="90000"/>
                        </a:lnSpc>
                        <a:spcBef>
                          <a:spcPts val="0"/>
                        </a:spcBef>
                        <a:spcAft>
                          <a:spcPts val="0"/>
                        </a:spcAft>
                        <a:buClr>
                          <a:srgbClr val="741B47"/>
                        </a:buClr>
                        <a:buSzPts val="2400"/>
                        <a:buChar char="●"/>
                      </a:pPr>
                      <a:r>
                        <a:rPr lang="en-US" sz="1800">
                          <a:solidFill>
                            <a:srgbClr val="741B47"/>
                          </a:solidFill>
                        </a:rPr>
                        <a:t>Reading for Information </a:t>
                      </a:r>
                      <a:endParaRPr sz="800"/>
                    </a:p>
                  </a:txBody>
                  <a:tcPr marL="68569" marR="68569" marT="68569" marB="68569">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457200" lvl="0" indent="-381000" algn="l" rtl="0">
                        <a:lnSpc>
                          <a:spcPct val="90000"/>
                        </a:lnSpc>
                        <a:spcBef>
                          <a:spcPts val="0"/>
                        </a:spcBef>
                        <a:spcAft>
                          <a:spcPts val="0"/>
                        </a:spcAft>
                        <a:buClr>
                          <a:srgbClr val="741B47"/>
                        </a:buClr>
                        <a:buSzPts val="2400"/>
                        <a:buChar char="●"/>
                      </a:pPr>
                      <a:r>
                        <a:rPr lang="en-US" sz="1800">
                          <a:solidFill>
                            <a:srgbClr val="741B47"/>
                          </a:solidFill>
                        </a:rPr>
                        <a:t>Conveying Professionalism</a:t>
                      </a:r>
                      <a:endParaRPr sz="800"/>
                    </a:p>
                  </a:txBody>
                  <a:tcPr marL="68569" marR="68569" marT="68569" marB="68569">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384026">
                <a:tc>
                  <a:txBody>
                    <a:bodyPr/>
                    <a:lstStyle/>
                    <a:p>
                      <a:pPr marL="457200" lvl="0" indent="-381000" algn="l" rtl="0">
                        <a:lnSpc>
                          <a:spcPct val="90000"/>
                        </a:lnSpc>
                        <a:spcBef>
                          <a:spcPts val="0"/>
                        </a:spcBef>
                        <a:spcAft>
                          <a:spcPts val="0"/>
                        </a:spcAft>
                        <a:buClr>
                          <a:srgbClr val="741B47"/>
                        </a:buClr>
                        <a:buSzPts val="2400"/>
                        <a:buChar char="●"/>
                      </a:pPr>
                      <a:r>
                        <a:rPr lang="en-US" sz="1800">
                          <a:solidFill>
                            <a:srgbClr val="741B47"/>
                          </a:solidFill>
                        </a:rPr>
                        <a:t>Applied Data and Graphics</a:t>
                      </a:r>
                      <a:endParaRPr sz="800"/>
                    </a:p>
                  </a:txBody>
                  <a:tcPr marL="68569" marR="68569" marT="68569" marB="68569">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457200" lvl="0" indent="-381000" algn="l" rtl="0">
                        <a:lnSpc>
                          <a:spcPct val="90000"/>
                        </a:lnSpc>
                        <a:spcBef>
                          <a:spcPts val="0"/>
                        </a:spcBef>
                        <a:spcAft>
                          <a:spcPts val="0"/>
                        </a:spcAft>
                        <a:buClr>
                          <a:srgbClr val="741B47"/>
                        </a:buClr>
                        <a:buSzPts val="2400"/>
                        <a:buChar char="●"/>
                      </a:pPr>
                      <a:r>
                        <a:rPr lang="en-US" sz="1800">
                          <a:solidFill>
                            <a:srgbClr val="741B47"/>
                          </a:solidFill>
                        </a:rPr>
                        <a:t>Critical Thinking/Problem Solving</a:t>
                      </a:r>
                      <a:endParaRPr sz="800"/>
                    </a:p>
                  </a:txBody>
                  <a:tcPr marL="68569" marR="68569" marT="68569" marB="68569">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384026">
                <a:tc>
                  <a:txBody>
                    <a:bodyPr/>
                    <a:lstStyle/>
                    <a:p>
                      <a:pPr marL="0" lvl="0" indent="0" algn="l" rtl="0">
                        <a:spcBef>
                          <a:spcPts val="0"/>
                        </a:spcBef>
                        <a:spcAft>
                          <a:spcPts val="0"/>
                        </a:spcAft>
                        <a:buNone/>
                      </a:pPr>
                      <a:endParaRPr sz="800"/>
                    </a:p>
                  </a:txBody>
                  <a:tcPr marL="68569" marR="68569" marT="68569" marB="68569">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457200" lvl="0" indent="-381000" algn="l" rtl="0">
                        <a:lnSpc>
                          <a:spcPct val="90000"/>
                        </a:lnSpc>
                        <a:spcBef>
                          <a:spcPts val="0"/>
                        </a:spcBef>
                        <a:spcAft>
                          <a:spcPts val="0"/>
                        </a:spcAft>
                        <a:buClr>
                          <a:srgbClr val="741B47"/>
                        </a:buClr>
                        <a:buSzPts val="2400"/>
                        <a:buChar char="●"/>
                      </a:pPr>
                      <a:r>
                        <a:rPr lang="en-US" sz="1800">
                          <a:solidFill>
                            <a:srgbClr val="741B47"/>
                          </a:solidFill>
                        </a:rPr>
                        <a:t>Collaboration (Teamwork)</a:t>
                      </a:r>
                      <a:endParaRPr sz="800"/>
                    </a:p>
                  </a:txBody>
                  <a:tcPr marL="68569" marR="68569" marT="68569" marB="68569">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t>New Enrollment Headcount Report</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9" name="TextBox 8">
            <a:extLst>
              <a:ext uri="{FF2B5EF4-FFF2-40B4-BE49-F238E27FC236}">
                <a16:creationId xmlns:a16="http://schemas.microsoft.com/office/drawing/2014/main" id="{97CB6DBF-5812-4CF0-8E5D-2AE10E2409C7}"/>
              </a:ext>
            </a:extLst>
          </p:cNvPr>
          <p:cNvSpPr txBox="1"/>
          <p:nvPr/>
        </p:nvSpPr>
        <p:spPr>
          <a:xfrm>
            <a:off x="571497" y="1371600"/>
            <a:ext cx="800099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Enrollment Headcount Report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NOT related to funding – shows total number of students enrolled in your programs (by course and course location).</a:t>
            </a:r>
          </a:p>
        </p:txBody>
      </p:sp>
      <p:pic>
        <p:nvPicPr>
          <p:cNvPr id="7" name="Picture 6">
            <a:extLst>
              <a:ext uri="{FF2B5EF4-FFF2-40B4-BE49-F238E27FC236}">
                <a16:creationId xmlns:a16="http://schemas.microsoft.com/office/drawing/2014/main" id="{3BF6EF8F-C7BC-4265-A697-A28A8C1343FD}"/>
              </a:ext>
            </a:extLst>
          </p:cNvPr>
          <p:cNvPicPr>
            <a:picLocks noChangeAspect="1"/>
          </p:cNvPicPr>
          <p:nvPr/>
        </p:nvPicPr>
        <p:blipFill>
          <a:blip r:embed="rId5"/>
          <a:stretch>
            <a:fillRect/>
          </a:stretch>
        </p:blipFill>
        <p:spPr>
          <a:xfrm>
            <a:off x="152396" y="2597468"/>
            <a:ext cx="8839200" cy="31958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15642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t>FY 2022 Data Collection</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3" name="TextBox 2">
            <a:extLst>
              <a:ext uri="{FF2B5EF4-FFF2-40B4-BE49-F238E27FC236}">
                <a16:creationId xmlns:a16="http://schemas.microsoft.com/office/drawing/2014/main" id="{193E2E5C-C8E1-4CA6-8037-0D5D9379F91C}"/>
              </a:ext>
            </a:extLst>
          </p:cNvPr>
          <p:cNvSpPr txBox="1"/>
          <p:nvPr/>
        </p:nvSpPr>
        <p:spPr>
          <a:xfrm>
            <a:off x="822960" y="1395162"/>
            <a:ext cx="769620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FY 2022 Coherent Sequence and Enrollment modules are open for District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What should Districts be doing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Review your coherent sequence and ensure that it is up to date.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Add, delete, or modify programs to ensure that the entire coherent sequence is accurate.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Work with your District SIS staff to get a list of all students enrolled in CTE courses on </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October 15, 2021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&amp; </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February 15</a:t>
            </a:r>
            <a:r>
              <a:rPr kumimoji="0" lang="en-US" sz="1800" b="1" i="0" u="none" strike="noStrike" kern="1200" cap="none" spc="0" normalizeH="0" baseline="30000" noProof="0" dirty="0">
                <a:ln>
                  <a:noFill/>
                </a:ln>
                <a:solidFill>
                  <a:prstClr val="black"/>
                </a:solidFill>
                <a:effectLst/>
                <a:uLnTx/>
                <a:uFillTx/>
                <a:latin typeface="Arial" panose="020B0604020202020204"/>
                <a:ea typeface="+mn-ea"/>
                <a:cs typeface="+mn-cs"/>
              </a:rPr>
              <a:t>th</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 2022.</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Try to get all the information on the enrollment templates.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This will make your data upload easier.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Templates are available here: </a:t>
            </a:r>
            <a:r>
              <a:rPr kumimoji="0" lang="en-US" sz="1800" b="0" i="0" u="none" strike="noStrike" kern="1200" cap="none" spc="0" normalizeH="0" baseline="0" noProof="0" dirty="0">
                <a:ln>
                  <a:noFill/>
                </a:ln>
                <a:solidFill>
                  <a:srgbClr val="0070C0"/>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www.azed.gov/cte/cte-enrollment</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t>
            </a:r>
            <a:r>
              <a:rPr kumimoji="0" lang="en-US" sz="1800" b="0" i="0" u="none" strike="noStrike" kern="1200" cap="none" spc="0" normalizeH="0" baseline="0" noProof="0" dirty="0">
                <a:ln>
                  <a:noFill/>
                </a:ln>
                <a:solidFill>
                  <a:srgbClr val="0070C0"/>
                </a:solidFill>
                <a:effectLst/>
                <a:uLnTx/>
                <a:uFillTx/>
                <a:latin typeface="Arial" panose="020B060402020202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Create your enrollment upload templates.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Once credit is awarded at or near the end of the term, record those credits on the template and upload into the CTE Data Portal.</a:t>
            </a:r>
          </a:p>
        </p:txBody>
      </p:sp>
    </p:spTree>
    <p:extLst>
      <p:ext uri="{BB962C8B-B14F-4D97-AF65-F5344CB8AC3E}">
        <p14:creationId xmlns:p14="http://schemas.microsoft.com/office/powerpoint/2010/main" val="17755279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a:ln>
            <a:solidFill>
              <a:schemeClr val="accent1"/>
            </a:solidFill>
          </a:ln>
        </p:spPr>
        <p:txBody>
          <a:bodyPr/>
          <a:lstStyle/>
          <a:p>
            <a:pPr algn="ctr"/>
            <a:r>
              <a:rPr lang="en-US" sz="2800" dirty="0"/>
              <a:t>FY 2022 Data Collection</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3" name="TextBox 2">
            <a:extLst>
              <a:ext uri="{FF2B5EF4-FFF2-40B4-BE49-F238E27FC236}">
                <a16:creationId xmlns:a16="http://schemas.microsoft.com/office/drawing/2014/main" id="{193E2E5C-C8E1-4CA6-8037-0D5D9379F91C}"/>
              </a:ext>
            </a:extLst>
          </p:cNvPr>
          <p:cNvSpPr txBox="1"/>
          <p:nvPr/>
        </p:nvSpPr>
        <p:spPr>
          <a:xfrm>
            <a:off x="822960" y="1395162"/>
            <a:ext cx="769620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What should Districts be doing next?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Work with your CTED central office (if you are a member district/satellite campus of a CTED) to ensure that your data is congruent with theirs.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Review your Placement Survey list in the CTE Data Portal (2021 graduates).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Conduct placement surveys and record responses in the CTE Data Portal. </a:t>
            </a:r>
            <a:r>
              <a:rPr kumimoji="0" lang="en-US" sz="1800" b="1" i="1" u="none" strike="noStrike" kern="1200" cap="none" spc="0" normalizeH="0" baseline="0" noProof="0" dirty="0">
                <a:ln>
                  <a:noFill/>
                </a:ln>
                <a:solidFill>
                  <a:prstClr val="black"/>
                </a:solidFill>
                <a:effectLst/>
                <a:uLnTx/>
                <a:uFillTx/>
                <a:latin typeface="Arial" panose="020B0604020202020204"/>
                <a:ea typeface="+mn-ea"/>
                <a:cs typeface="+mn-cs"/>
              </a:rPr>
              <a:t>Due: June 15,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Record any industry credentials earned by students. Student must have an enrollment record in the system before you can record a related credential. </a:t>
            </a:r>
            <a:r>
              <a:rPr kumimoji="0" lang="en-US" sz="1800" b="1" i="1" u="none" strike="noStrike" kern="1200" cap="none" spc="0" normalizeH="0" baseline="0" noProof="0" dirty="0">
                <a:ln>
                  <a:noFill/>
                </a:ln>
                <a:solidFill>
                  <a:prstClr val="black"/>
                </a:solidFill>
                <a:effectLst/>
                <a:uLnTx/>
                <a:uFillTx/>
                <a:latin typeface="Arial" panose="020B0604020202020204"/>
                <a:ea typeface="+mn-ea"/>
                <a:cs typeface="+mn-cs"/>
              </a:rPr>
              <a:t>Due: June 30, 2023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754265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20239" y="566139"/>
            <a:ext cx="7082739" cy="430887"/>
          </a:xfrm>
        </p:spPr>
        <p:txBody>
          <a:bodyPr/>
          <a:lstStyle/>
          <a:p>
            <a:pPr algn="ctr"/>
            <a:r>
              <a:rPr lang="en-US" sz="2800" dirty="0"/>
              <a:t>Districts and CTEDs Working Together</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
        <p:nvSpPr>
          <p:cNvPr id="3" name="TextBox 2">
            <a:extLst>
              <a:ext uri="{FF2B5EF4-FFF2-40B4-BE49-F238E27FC236}">
                <a16:creationId xmlns:a16="http://schemas.microsoft.com/office/drawing/2014/main" id="{193E2E5C-C8E1-4CA6-8037-0D5D9379F91C}"/>
              </a:ext>
            </a:extLst>
          </p:cNvPr>
          <p:cNvSpPr txBox="1"/>
          <p:nvPr/>
        </p:nvSpPr>
        <p:spPr>
          <a:xfrm>
            <a:off x="801189" y="1275103"/>
            <a:ext cx="7696201"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Career and Technical Education Districts are now reporting student-level data in the CTE Data Portal.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Reporting responsibilities of districts/charters has not changed.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Districts must continue to report articulated enrollment for courses taught at CTED locations. Your CTED central office will report the same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Districts should use the </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Articulated</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and </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Postsecondary Articulated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enrollment templates. Districts should </a:t>
            </a:r>
            <a:r>
              <a:rPr kumimoji="0" lang="en-US" sz="1800" b="0" i="0" u="sng" strike="noStrike" kern="1200" cap="none" spc="0" normalizeH="0" baseline="0" noProof="0" dirty="0">
                <a:ln>
                  <a:noFill/>
                </a:ln>
                <a:solidFill>
                  <a:prstClr val="black"/>
                </a:solidFill>
                <a:effectLst/>
                <a:uLnTx/>
                <a:uFillTx/>
                <a:latin typeface="Arial" panose="020B0604020202020204"/>
                <a:ea typeface="+mn-ea"/>
                <a:cs typeface="+mn-cs"/>
              </a:rPr>
              <a:t>not</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use the CTED Central Campus template (reserved for CTED central offices).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Use the “CTED/District Enrollment Discrepancy Report” to review data with your CTED. Report shows any students reported by one entity that have not been reported by the other.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Member districts of EVIT will continue to </a:t>
            </a:r>
            <a:r>
              <a:rPr kumimoji="0" lang="en-US" sz="1400" b="0" i="0" u="sng" strike="noStrike" kern="1200" cap="none" spc="0" normalizeH="0" baseline="0" noProof="0" dirty="0">
                <a:ln>
                  <a:noFill/>
                </a:ln>
                <a:solidFill>
                  <a:prstClr val="black"/>
                </a:solidFill>
                <a:effectLst/>
                <a:uLnTx/>
                <a:uFillTx/>
                <a:latin typeface="Arial" panose="020B0604020202020204"/>
                <a:ea typeface="+mn-ea"/>
                <a:cs typeface="+mn-cs"/>
              </a:rPr>
              <a:t>not</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report articulated enrollment.</a:t>
            </a:r>
          </a:p>
        </p:txBody>
      </p:sp>
    </p:spTree>
    <p:extLst>
      <p:ext uri="{BB962C8B-B14F-4D97-AF65-F5344CB8AC3E}">
        <p14:creationId xmlns:p14="http://schemas.microsoft.com/office/powerpoint/2010/main" val="12924815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BFF1-335B-467B-A4DF-D1247D58C755}"/>
              </a:ext>
            </a:extLst>
          </p:cNvPr>
          <p:cNvSpPr txBox="1">
            <a:spLocks/>
          </p:cNvSpPr>
          <p:nvPr/>
        </p:nvSpPr>
        <p:spPr>
          <a:xfrm>
            <a:off x="515315" y="457200"/>
            <a:ext cx="8113370" cy="430887"/>
          </a:xfrm>
          <a:prstGeom prst="rect">
            <a:avLst/>
          </a:prstGeom>
        </p:spPr>
        <p:txBody>
          <a:bodyPr/>
          <a:lstStyle>
            <a:lvl1pPr>
              <a:defRPr>
                <a:solidFill>
                  <a:schemeClr val="accent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12169"/>
                </a:solidFill>
                <a:effectLst/>
                <a:uLnTx/>
                <a:uFillTx/>
                <a:latin typeface="Franklin Gothic Medium" panose="020B0603020102020204" pitchFamily="34" charset="0"/>
                <a:ea typeface="+mj-ea"/>
                <a:cs typeface="+mj-cs"/>
              </a:rPr>
              <a:t>CTED/School Enrollment Discrepancy Report</a:t>
            </a:r>
          </a:p>
        </p:txBody>
      </p:sp>
      <p:pic>
        <p:nvPicPr>
          <p:cNvPr id="4" name="Picture 3">
            <a:extLst>
              <a:ext uri="{FF2B5EF4-FFF2-40B4-BE49-F238E27FC236}">
                <a16:creationId xmlns:a16="http://schemas.microsoft.com/office/drawing/2014/main" id="{4B636C2F-1B6E-4686-982E-7CC918BCA672}"/>
              </a:ext>
            </a:extLst>
          </p:cNvPr>
          <p:cNvPicPr>
            <a:picLocks noChangeAspect="1"/>
          </p:cNvPicPr>
          <p:nvPr/>
        </p:nvPicPr>
        <p:blipFill>
          <a:blip r:embed="rId3"/>
          <a:stretch>
            <a:fillRect/>
          </a:stretch>
        </p:blipFill>
        <p:spPr>
          <a:xfrm>
            <a:off x="0" y="1676400"/>
            <a:ext cx="9144000" cy="1451833"/>
          </a:xfrm>
          <a:prstGeom prst="rect">
            <a:avLst/>
          </a:prstGeom>
          <a:ln>
            <a:noFill/>
          </a:ln>
          <a:effectLst>
            <a:outerShdw blurRad="292100" dist="139700" dir="2700000" algn="tl" rotWithShape="0">
              <a:srgbClr val="333333">
                <a:alpha val="65000"/>
              </a:srgbClr>
            </a:outerShdw>
          </a:effectLst>
        </p:spPr>
      </p:pic>
      <p:graphicFrame>
        <p:nvGraphicFramePr>
          <p:cNvPr id="6" name="Table 6">
            <a:extLst>
              <a:ext uri="{FF2B5EF4-FFF2-40B4-BE49-F238E27FC236}">
                <a16:creationId xmlns:a16="http://schemas.microsoft.com/office/drawing/2014/main" id="{B1B97780-728F-4EE4-ABDF-A770E1B61E35}"/>
              </a:ext>
            </a:extLst>
          </p:cNvPr>
          <p:cNvGraphicFramePr>
            <a:graphicFrameLocks noGrp="1"/>
          </p:cNvGraphicFramePr>
          <p:nvPr/>
        </p:nvGraphicFramePr>
        <p:xfrm>
          <a:off x="304800" y="3429000"/>
          <a:ext cx="2895600" cy="32054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895600">
                  <a:extLst>
                    <a:ext uri="{9D8B030D-6E8A-4147-A177-3AD203B41FA5}">
                      <a16:colId xmlns:a16="http://schemas.microsoft.com/office/drawing/2014/main" val="1163598286"/>
                    </a:ext>
                  </a:extLst>
                </a:gridCol>
              </a:tblGrid>
              <a:tr h="370840">
                <a:tc>
                  <a:txBody>
                    <a:bodyPr/>
                    <a:lstStyle/>
                    <a:p>
                      <a:pPr algn="ctr"/>
                      <a:r>
                        <a:rPr lang="en-US" dirty="0"/>
                        <a:t>Dark Blue Area</a:t>
                      </a:r>
                    </a:p>
                  </a:txBody>
                  <a:tcPr anchor="ctr"/>
                </a:tc>
                <a:extLst>
                  <a:ext uri="{0D108BD9-81ED-4DB2-BD59-A6C34878D82A}">
                    <a16:rowId xmlns:a16="http://schemas.microsoft.com/office/drawing/2014/main" val="1957985711"/>
                  </a:ext>
                </a:extLst>
              </a:tr>
              <a:tr h="370840">
                <a:tc>
                  <a:txBody>
                    <a:bodyPr/>
                    <a:lstStyle/>
                    <a:p>
                      <a:r>
                        <a:rPr lang="en-US" dirty="0"/>
                        <a:t>Shows all criteria that must match between CTED and District upload to be considered a “match”:</a:t>
                      </a:r>
                    </a:p>
                    <a:p>
                      <a:r>
                        <a:rPr lang="en-US" dirty="0"/>
                        <a:t> - Program</a:t>
                      </a:r>
                    </a:p>
                    <a:p>
                      <a:r>
                        <a:rPr lang="en-US" dirty="0"/>
                        <a:t> - Course</a:t>
                      </a:r>
                    </a:p>
                    <a:p>
                      <a:r>
                        <a:rPr lang="en-US" dirty="0"/>
                        <a:t> - Course Location</a:t>
                      </a:r>
                    </a:p>
                    <a:p>
                      <a:r>
                        <a:rPr lang="en-US" dirty="0"/>
                        <a:t> - Term</a:t>
                      </a:r>
                    </a:p>
                    <a:p>
                      <a:r>
                        <a:rPr lang="en-US" dirty="0"/>
                        <a:t> - Teacher</a:t>
                      </a:r>
                    </a:p>
                  </a:txBody>
                  <a:tcPr/>
                </a:tc>
                <a:extLst>
                  <a:ext uri="{0D108BD9-81ED-4DB2-BD59-A6C34878D82A}">
                    <a16:rowId xmlns:a16="http://schemas.microsoft.com/office/drawing/2014/main" val="1502774531"/>
                  </a:ext>
                </a:extLst>
              </a:tr>
            </a:tbl>
          </a:graphicData>
        </a:graphic>
      </p:graphicFrame>
      <p:graphicFrame>
        <p:nvGraphicFramePr>
          <p:cNvPr id="7" name="Table 6">
            <a:extLst>
              <a:ext uri="{FF2B5EF4-FFF2-40B4-BE49-F238E27FC236}">
                <a16:creationId xmlns:a16="http://schemas.microsoft.com/office/drawing/2014/main" id="{B74A17E0-B8CD-4D98-9274-3AE01FDA1509}"/>
              </a:ext>
            </a:extLst>
          </p:cNvPr>
          <p:cNvGraphicFramePr>
            <a:graphicFrameLocks noGrp="1"/>
          </p:cNvGraphicFramePr>
          <p:nvPr/>
        </p:nvGraphicFramePr>
        <p:xfrm>
          <a:off x="3352800" y="3429000"/>
          <a:ext cx="2514600" cy="18288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14600">
                  <a:extLst>
                    <a:ext uri="{9D8B030D-6E8A-4147-A177-3AD203B41FA5}">
                      <a16:colId xmlns:a16="http://schemas.microsoft.com/office/drawing/2014/main" val="1163598286"/>
                    </a:ext>
                  </a:extLst>
                </a:gridCol>
              </a:tblGrid>
              <a:tr h="370840">
                <a:tc>
                  <a:txBody>
                    <a:bodyPr/>
                    <a:lstStyle/>
                    <a:p>
                      <a:pPr algn="ctr"/>
                      <a:r>
                        <a:rPr lang="en-US" dirty="0">
                          <a:solidFill>
                            <a:sysClr val="windowText" lastClr="000000"/>
                          </a:solidFill>
                        </a:rPr>
                        <a:t>Yellow &amp; Light Blue Area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957985711"/>
                  </a:ext>
                </a:extLst>
              </a:tr>
              <a:tr h="370840">
                <a:tc>
                  <a:txBody>
                    <a:bodyPr/>
                    <a:lstStyle/>
                    <a:p>
                      <a:r>
                        <a:rPr lang="en-US" dirty="0"/>
                        <a:t>Shows school and CTED campus that reported the students in the report.</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02774531"/>
                  </a:ext>
                </a:extLst>
              </a:tr>
            </a:tbl>
          </a:graphicData>
        </a:graphic>
      </p:graphicFrame>
      <p:graphicFrame>
        <p:nvGraphicFramePr>
          <p:cNvPr id="9" name="Table 6">
            <a:extLst>
              <a:ext uri="{FF2B5EF4-FFF2-40B4-BE49-F238E27FC236}">
                <a16:creationId xmlns:a16="http://schemas.microsoft.com/office/drawing/2014/main" id="{9CE7A9FC-8E84-46E5-ACD3-FB7790DFF1AF}"/>
              </a:ext>
            </a:extLst>
          </p:cNvPr>
          <p:cNvGraphicFramePr>
            <a:graphicFrameLocks noGrp="1"/>
          </p:cNvGraphicFramePr>
          <p:nvPr/>
        </p:nvGraphicFramePr>
        <p:xfrm>
          <a:off x="6038850" y="3429000"/>
          <a:ext cx="2895600" cy="26568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895600">
                  <a:extLst>
                    <a:ext uri="{9D8B030D-6E8A-4147-A177-3AD203B41FA5}">
                      <a16:colId xmlns:a16="http://schemas.microsoft.com/office/drawing/2014/main" val="1163598286"/>
                    </a:ext>
                  </a:extLst>
                </a:gridCol>
              </a:tblGrid>
              <a:tr h="370840">
                <a:tc>
                  <a:txBody>
                    <a:bodyPr/>
                    <a:lstStyle/>
                    <a:p>
                      <a:pPr algn="ctr"/>
                      <a:r>
                        <a:rPr lang="en-US" dirty="0">
                          <a:solidFill>
                            <a:schemeClr val="tx1"/>
                          </a:solidFill>
                        </a:rPr>
                        <a:t>White Area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7985711"/>
                  </a:ext>
                </a:extLst>
              </a:tr>
              <a:tr h="370840">
                <a:tc>
                  <a:txBody>
                    <a:bodyPr/>
                    <a:lstStyle/>
                    <a:p>
                      <a:r>
                        <a:rPr lang="en-US" dirty="0"/>
                        <a:t>Shows all students that have been reported in the course/term/teacher at the location shown in the dark blue area.</a:t>
                      </a:r>
                    </a:p>
                    <a:p>
                      <a:endParaRPr lang="en-US" dirty="0"/>
                    </a:p>
                    <a:p>
                      <a:r>
                        <a:rPr lang="en-US" dirty="0"/>
                        <a:t>Shows student SUID, name, and credits earned.</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02774531"/>
                  </a:ext>
                </a:extLst>
              </a:tr>
            </a:tbl>
          </a:graphicData>
        </a:graphic>
      </p:graphicFrame>
      <p:sp>
        <p:nvSpPr>
          <p:cNvPr id="11" name="TextBox 10">
            <a:extLst>
              <a:ext uri="{FF2B5EF4-FFF2-40B4-BE49-F238E27FC236}">
                <a16:creationId xmlns:a16="http://schemas.microsoft.com/office/drawing/2014/main" id="{506FA93D-9EE0-4301-A781-CF9C655D46E7}"/>
              </a:ext>
            </a:extLst>
          </p:cNvPr>
          <p:cNvSpPr txBox="1"/>
          <p:nvPr/>
        </p:nvSpPr>
        <p:spPr>
          <a:xfrm>
            <a:off x="4495800" y="6265148"/>
            <a:ext cx="403859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Look for the “Y” in the Match column. </a:t>
            </a:r>
          </a:p>
        </p:txBody>
      </p:sp>
    </p:spTree>
    <p:extLst>
      <p:ext uri="{BB962C8B-B14F-4D97-AF65-F5344CB8AC3E}">
        <p14:creationId xmlns:p14="http://schemas.microsoft.com/office/powerpoint/2010/main" val="27561312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838200" y="609600"/>
            <a:ext cx="7082739" cy="430887"/>
          </a:xfrm>
        </p:spPr>
        <p:txBody>
          <a:bodyPr/>
          <a:lstStyle/>
          <a:p>
            <a:pPr algn="ctr"/>
            <a:r>
              <a:rPr lang="en-US" sz="2800" dirty="0"/>
              <a:t>Contact Information</a:t>
            </a: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graphicFrame>
        <p:nvGraphicFramePr>
          <p:cNvPr id="4" name="Table 6">
            <a:extLst>
              <a:ext uri="{FF2B5EF4-FFF2-40B4-BE49-F238E27FC236}">
                <a16:creationId xmlns:a16="http://schemas.microsoft.com/office/drawing/2014/main" id="{40EB2BC4-96E5-4C3E-AEE7-E836C20B49D7}"/>
              </a:ext>
            </a:extLst>
          </p:cNvPr>
          <p:cNvGraphicFramePr>
            <a:graphicFrameLocks noGrp="1"/>
          </p:cNvGraphicFramePr>
          <p:nvPr/>
        </p:nvGraphicFramePr>
        <p:xfrm>
          <a:off x="1523997" y="1755086"/>
          <a:ext cx="6096000" cy="1950720"/>
        </p:xfrm>
        <a:graphic>
          <a:graphicData uri="http://schemas.openxmlformats.org/drawingml/2006/table">
            <a:tbl>
              <a:tblPr firstRow="1" bandRow="1">
                <a:tableStyleId>{93296810-A885-4BE3-A3E7-6D5BEEA58F35}</a:tableStyleId>
              </a:tblPr>
              <a:tblGrid>
                <a:gridCol w="3048000">
                  <a:extLst>
                    <a:ext uri="{9D8B030D-6E8A-4147-A177-3AD203B41FA5}">
                      <a16:colId xmlns:a16="http://schemas.microsoft.com/office/drawing/2014/main" val="3852326895"/>
                    </a:ext>
                  </a:extLst>
                </a:gridCol>
                <a:gridCol w="3048000">
                  <a:extLst>
                    <a:ext uri="{9D8B030D-6E8A-4147-A177-3AD203B41FA5}">
                      <a16:colId xmlns:a16="http://schemas.microsoft.com/office/drawing/2014/main" val="841415961"/>
                    </a:ext>
                  </a:extLst>
                </a:gridCol>
              </a:tblGrid>
              <a:tr h="370840">
                <a:tc>
                  <a:txBody>
                    <a:bodyPr/>
                    <a:lstStyle/>
                    <a:p>
                      <a:pPr algn="ctr"/>
                      <a:r>
                        <a:rPr lang="en-US" dirty="0">
                          <a:solidFill>
                            <a:schemeClr val="tx1"/>
                          </a:solidFill>
                        </a:rPr>
                        <a:t>Tammie Chavez</a:t>
                      </a:r>
                    </a:p>
                    <a:p>
                      <a:pPr algn="ctr"/>
                      <a:r>
                        <a:rPr lang="en-US" sz="1600" b="0" dirty="0">
                          <a:solidFill>
                            <a:schemeClr val="tx1"/>
                          </a:solidFill>
                          <a:hlinkClick r:id="rId5">
                            <a:extLst>
                              <a:ext uri="{A12FA001-AC4F-418D-AE19-62706E023703}">
                                <ahyp:hlinkClr xmlns:ahyp="http://schemas.microsoft.com/office/drawing/2018/hyperlinkcolor" val="tx"/>
                              </a:ext>
                            </a:extLst>
                          </a:hlinkClick>
                        </a:rPr>
                        <a:t>Tammie.Chavez@azed.gov</a:t>
                      </a:r>
                      <a:endParaRPr lang="en-US" sz="1600" b="0" dirty="0">
                        <a:solidFill>
                          <a:schemeClr val="tx1"/>
                        </a:solidFill>
                      </a:endParaRPr>
                    </a:p>
                    <a:p>
                      <a:pPr algn="ctr"/>
                      <a:r>
                        <a:rPr lang="en-US" sz="1600" b="0" dirty="0">
                          <a:solidFill>
                            <a:schemeClr val="tx1"/>
                          </a:solidFill>
                        </a:rPr>
                        <a:t>602-542-3839</a:t>
                      </a:r>
                    </a:p>
                    <a:p>
                      <a:pPr algn="ctr"/>
                      <a:endParaRPr lang="en-US" sz="1600" b="0" dirty="0">
                        <a:solidFill>
                          <a:schemeClr val="tx1"/>
                        </a:solidFill>
                      </a:endParaRPr>
                    </a:p>
                  </a:txBody>
                  <a:tcPr/>
                </a:tc>
                <a:tc>
                  <a:txBody>
                    <a:bodyPr/>
                    <a:lstStyle/>
                    <a:p>
                      <a:pPr algn="ctr"/>
                      <a:r>
                        <a:rPr lang="en-US" dirty="0">
                          <a:solidFill>
                            <a:schemeClr val="tx1"/>
                          </a:solidFill>
                        </a:rPr>
                        <a:t>Donna Kerwin</a:t>
                      </a:r>
                    </a:p>
                    <a:p>
                      <a:pPr algn="ctr"/>
                      <a:r>
                        <a:rPr lang="en-US" sz="1600" b="0" dirty="0">
                          <a:solidFill>
                            <a:schemeClr val="tx1"/>
                          </a:solidFill>
                          <a:hlinkClick r:id="rId6">
                            <a:extLst>
                              <a:ext uri="{A12FA001-AC4F-418D-AE19-62706E023703}">
                                <ahyp:hlinkClr xmlns:ahyp="http://schemas.microsoft.com/office/drawing/2018/hyperlinkcolor" val="tx"/>
                              </a:ext>
                            </a:extLst>
                          </a:hlinkClick>
                        </a:rPr>
                        <a:t>Donna.Kerwin@azed.gov</a:t>
                      </a:r>
                      <a:r>
                        <a:rPr lang="en-US" sz="1600" b="0" dirty="0">
                          <a:solidFill>
                            <a:schemeClr val="tx1"/>
                          </a:solidFill>
                        </a:rPr>
                        <a:t> </a:t>
                      </a:r>
                    </a:p>
                    <a:p>
                      <a:pPr algn="ctr"/>
                      <a:r>
                        <a:rPr lang="en-US" sz="1600" b="0" dirty="0">
                          <a:solidFill>
                            <a:schemeClr val="tx1"/>
                          </a:solidFill>
                        </a:rPr>
                        <a:t>602-542-7881</a:t>
                      </a:r>
                    </a:p>
                  </a:txBody>
                  <a:tcPr/>
                </a:tc>
                <a:extLst>
                  <a:ext uri="{0D108BD9-81ED-4DB2-BD59-A6C34878D82A}">
                    <a16:rowId xmlns:a16="http://schemas.microsoft.com/office/drawing/2014/main" val="2341025696"/>
                  </a:ext>
                </a:extLst>
              </a:tr>
              <a:tr h="370840">
                <a:tc>
                  <a:txBody>
                    <a:bodyPr/>
                    <a:lstStyle/>
                    <a:p>
                      <a:pPr algn="ctr"/>
                      <a:r>
                        <a:rPr lang="en-US" b="1" dirty="0">
                          <a:solidFill>
                            <a:schemeClr val="tx1"/>
                          </a:solidFill>
                        </a:rPr>
                        <a:t>Samuel Irvin</a:t>
                      </a:r>
                    </a:p>
                    <a:p>
                      <a:pPr algn="ctr"/>
                      <a:r>
                        <a:rPr lang="en-US" sz="1600" b="0" dirty="0">
                          <a:solidFill>
                            <a:schemeClr val="tx1"/>
                          </a:solidFill>
                          <a:hlinkClick r:id="rId7">
                            <a:extLst>
                              <a:ext uri="{A12FA001-AC4F-418D-AE19-62706E023703}">
                                <ahyp:hlinkClr xmlns:ahyp="http://schemas.microsoft.com/office/drawing/2018/hyperlinkcolor" val="tx"/>
                              </a:ext>
                            </a:extLst>
                          </a:hlinkClick>
                        </a:rPr>
                        <a:t>Samuel.Irvin@azed.gov</a:t>
                      </a:r>
                      <a:endParaRPr lang="en-US" sz="1600" b="0" dirty="0">
                        <a:solidFill>
                          <a:schemeClr val="tx1"/>
                        </a:solidFill>
                      </a:endParaRPr>
                    </a:p>
                    <a:p>
                      <a:pPr algn="ctr"/>
                      <a:r>
                        <a:rPr lang="en-US" sz="1600" b="0" dirty="0">
                          <a:solidFill>
                            <a:schemeClr val="tx1"/>
                          </a:solidFill>
                        </a:rPr>
                        <a:t>602-364-1946</a:t>
                      </a:r>
                    </a:p>
                  </a:txBody>
                  <a:tcPr/>
                </a:tc>
                <a:tc>
                  <a:txBody>
                    <a:bodyPr/>
                    <a:lstStyle/>
                    <a:p>
                      <a:pPr algn="ctr"/>
                      <a:r>
                        <a:rPr lang="en-US" b="1" dirty="0">
                          <a:solidFill>
                            <a:schemeClr val="tx1"/>
                          </a:solidFill>
                        </a:rPr>
                        <a:t>Janet Silao</a:t>
                      </a:r>
                    </a:p>
                    <a:p>
                      <a:pPr algn="ctr"/>
                      <a:r>
                        <a:rPr lang="en-US" sz="1600" b="0" dirty="0">
                          <a:solidFill>
                            <a:schemeClr val="tx1"/>
                          </a:solidFill>
                          <a:hlinkClick r:id="rId8">
                            <a:extLst>
                              <a:ext uri="{A12FA001-AC4F-418D-AE19-62706E023703}">
                                <ahyp:hlinkClr xmlns:ahyp="http://schemas.microsoft.com/office/drawing/2018/hyperlinkcolor" val="tx"/>
                              </a:ext>
                            </a:extLst>
                          </a:hlinkClick>
                        </a:rPr>
                        <a:t>Janet.Silao@azed.gov</a:t>
                      </a:r>
                      <a:endParaRPr lang="en-US" sz="1600" b="0" dirty="0">
                        <a:solidFill>
                          <a:schemeClr val="tx1"/>
                        </a:solidFill>
                      </a:endParaRPr>
                    </a:p>
                    <a:p>
                      <a:pPr algn="ctr"/>
                      <a:r>
                        <a:rPr lang="en-US" sz="1600" b="0" dirty="0">
                          <a:solidFill>
                            <a:schemeClr val="tx1"/>
                          </a:solidFill>
                        </a:rPr>
                        <a:t>602-542-5485</a:t>
                      </a:r>
                    </a:p>
                  </a:txBody>
                  <a:tcPr/>
                </a:tc>
                <a:extLst>
                  <a:ext uri="{0D108BD9-81ED-4DB2-BD59-A6C34878D82A}">
                    <a16:rowId xmlns:a16="http://schemas.microsoft.com/office/drawing/2014/main" val="431835436"/>
                  </a:ext>
                </a:extLst>
              </a:tr>
            </a:tbl>
          </a:graphicData>
        </a:graphic>
      </p:graphicFrame>
      <p:sp>
        <p:nvSpPr>
          <p:cNvPr id="7" name="TextBox 6">
            <a:extLst>
              <a:ext uri="{FF2B5EF4-FFF2-40B4-BE49-F238E27FC236}">
                <a16:creationId xmlns:a16="http://schemas.microsoft.com/office/drawing/2014/main" id="{0DAB998C-3804-494C-9ACB-E1782CD431C5}"/>
              </a:ext>
            </a:extLst>
          </p:cNvPr>
          <p:cNvSpPr txBox="1"/>
          <p:nvPr/>
        </p:nvSpPr>
        <p:spPr>
          <a:xfrm>
            <a:off x="1257296" y="4114800"/>
            <a:ext cx="662940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panose="020B0604020202020204"/>
                <a:ea typeface="+mn-ea"/>
                <a:cs typeface="+mn-cs"/>
                <a:hlinkClick r:id="rId9">
                  <a:extLst>
                    <a:ext uri="{A12FA001-AC4F-418D-AE19-62706E023703}">
                      <ahyp:hlinkClr xmlns:ahyp="http://schemas.microsoft.com/office/drawing/2018/hyperlinkcolor" val="tx"/>
                    </a:ext>
                  </a:extLst>
                </a:hlinkClick>
              </a:rPr>
              <a:t>www.azed.gov/cte/cte-data-portal-information</a:t>
            </a:r>
            <a:r>
              <a:rPr kumimoji="0" lang="en-US" sz="2400" b="0" i="0" u="none" strike="noStrike" kern="1200" cap="none" spc="0" normalizeH="0" baseline="0" noProof="0" dirty="0">
                <a:ln>
                  <a:noFill/>
                </a:ln>
                <a:solidFill>
                  <a:srgbClr val="0070C0"/>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1141483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DD0D-1C8F-4D9F-B370-AA86D6B05611}"/>
              </a:ext>
            </a:extLst>
          </p:cNvPr>
          <p:cNvSpPr>
            <a:spLocks noGrp="1"/>
          </p:cNvSpPr>
          <p:nvPr>
            <p:ph type="ctrTitle"/>
          </p:nvPr>
        </p:nvSpPr>
        <p:spPr>
          <a:xfrm>
            <a:off x="685800" y="2125980"/>
            <a:ext cx="7772400" cy="984885"/>
          </a:xfrm>
        </p:spPr>
        <p:txBody>
          <a:bodyPr/>
          <a:lstStyle/>
          <a:p>
            <a:pPr algn="ctr"/>
            <a:r>
              <a:rPr lang="en-US" b="1" dirty="0">
                <a:latin typeface="Arial" panose="020B0604020202020204" pitchFamily="34" charset="0"/>
                <a:cs typeface="Arial" panose="020B0604020202020204" pitchFamily="34" charset="0"/>
              </a:rPr>
              <a:t>CTE ADMINISTRATORS MEETING</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February 3, 2022</a:t>
            </a:r>
            <a:endParaRPr lang="en-US" dirty="0"/>
          </a:p>
        </p:txBody>
      </p:sp>
      <p:sp>
        <p:nvSpPr>
          <p:cNvPr id="3" name="Subtitle 2">
            <a:extLst>
              <a:ext uri="{FF2B5EF4-FFF2-40B4-BE49-F238E27FC236}">
                <a16:creationId xmlns:a16="http://schemas.microsoft.com/office/drawing/2014/main" id="{D1E10C01-6E38-4C08-9A0D-E5AA203309D8}"/>
              </a:ext>
            </a:extLst>
          </p:cNvPr>
          <p:cNvSpPr>
            <a:spLocks noGrp="1"/>
          </p:cNvSpPr>
          <p:nvPr>
            <p:ph type="subTitle" idx="4"/>
          </p:nvPr>
        </p:nvSpPr>
        <p:spPr>
          <a:xfrm>
            <a:off x="1371600" y="3840480"/>
            <a:ext cx="6400800" cy="430887"/>
          </a:xfrm>
        </p:spPr>
        <p:txBody>
          <a:bodyPr/>
          <a:lstStyle/>
          <a:p>
            <a:pPr algn="ctr"/>
            <a:r>
              <a:rPr lang="en-US" dirty="0"/>
              <a:t>Fiscal Updates </a:t>
            </a:r>
          </a:p>
        </p:txBody>
      </p:sp>
    </p:spTree>
    <p:extLst>
      <p:ext uri="{BB962C8B-B14F-4D97-AF65-F5344CB8AC3E}">
        <p14:creationId xmlns:p14="http://schemas.microsoft.com/office/powerpoint/2010/main" val="5243224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986F2-3E5D-474A-BF25-395D6674FC38}"/>
              </a:ext>
            </a:extLst>
          </p:cNvPr>
          <p:cNvSpPr>
            <a:spLocks noGrp="1"/>
          </p:cNvSpPr>
          <p:nvPr>
            <p:ph type="title"/>
          </p:nvPr>
        </p:nvSpPr>
        <p:spPr>
          <a:xfrm>
            <a:off x="2857150" y="354495"/>
            <a:ext cx="3429699" cy="492443"/>
          </a:xfrm>
        </p:spPr>
        <p:txBody>
          <a:bodyPr/>
          <a:lstStyle/>
          <a:p>
            <a:pPr algn="ctr"/>
            <a:r>
              <a:rPr lang="en-US" dirty="0"/>
              <a:t>Announcements </a:t>
            </a:r>
          </a:p>
        </p:txBody>
      </p:sp>
      <p:sp>
        <p:nvSpPr>
          <p:cNvPr id="3" name="Content Placeholder 2">
            <a:extLst>
              <a:ext uri="{FF2B5EF4-FFF2-40B4-BE49-F238E27FC236}">
                <a16:creationId xmlns:a16="http://schemas.microsoft.com/office/drawing/2014/main" id="{67487781-2C96-42F9-AEAC-9C272C170D73}"/>
              </a:ext>
            </a:extLst>
          </p:cNvPr>
          <p:cNvSpPr>
            <a:spLocks noGrp="1"/>
          </p:cNvSpPr>
          <p:nvPr>
            <p:ph sz="half" idx="2"/>
          </p:nvPr>
        </p:nvSpPr>
        <p:spPr>
          <a:xfrm>
            <a:off x="838200" y="2351782"/>
            <a:ext cx="7467600" cy="2369880"/>
          </a:xfrm>
        </p:spPr>
        <p:txBody>
          <a:bodyPr/>
          <a:lstStyle/>
          <a:p>
            <a:pPr marL="457200" indent="-457200">
              <a:lnSpc>
                <a:spcPct val="150000"/>
              </a:lnSpc>
              <a:buFont typeface="Arial" panose="020B0604020202020204" pitchFamily="34" charset="0"/>
              <a:buChar char="•"/>
            </a:pPr>
            <a:r>
              <a:rPr lang="en-US" dirty="0"/>
              <a:t>FY 22 Final Allocations               </a:t>
            </a:r>
            <a:r>
              <a:rPr lang="en-US" b="1" dirty="0">
                <a:solidFill>
                  <a:srgbClr val="FF0000"/>
                </a:solidFill>
              </a:rPr>
              <a:t>March</a:t>
            </a:r>
            <a:endParaRPr lang="en-US" dirty="0"/>
          </a:p>
          <a:p>
            <a:pPr marL="457200" indent="-457200">
              <a:lnSpc>
                <a:spcPct val="150000"/>
              </a:lnSpc>
              <a:buFont typeface="Arial" panose="020B0604020202020204" pitchFamily="34" charset="0"/>
              <a:buChar char="•"/>
            </a:pPr>
            <a:r>
              <a:rPr lang="en-US" dirty="0"/>
              <a:t>FY 23 Preliminary Allocations               </a:t>
            </a:r>
            <a:r>
              <a:rPr lang="en-US" b="1" dirty="0">
                <a:solidFill>
                  <a:srgbClr val="FF0000"/>
                </a:solidFill>
              </a:rPr>
              <a:t>March</a:t>
            </a:r>
            <a:r>
              <a:rPr lang="en-US" dirty="0"/>
              <a:t> </a:t>
            </a:r>
          </a:p>
          <a:p>
            <a:pPr marL="457200" indent="-457200">
              <a:lnSpc>
                <a:spcPct val="150000"/>
              </a:lnSpc>
              <a:buFont typeface="Arial" panose="020B0604020202020204" pitchFamily="34" charset="0"/>
              <a:buChar char="•"/>
            </a:pPr>
            <a:r>
              <a:rPr lang="en-US" dirty="0"/>
              <a:t>Industry Credential Narrative </a:t>
            </a:r>
          </a:p>
          <a:p>
            <a:endParaRPr lang="en-US" dirty="0"/>
          </a:p>
        </p:txBody>
      </p:sp>
      <p:sp>
        <p:nvSpPr>
          <p:cNvPr id="9" name="Arrow: Right 8">
            <a:extLst>
              <a:ext uri="{FF2B5EF4-FFF2-40B4-BE49-F238E27FC236}">
                <a16:creationId xmlns:a16="http://schemas.microsoft.com/office/drawing/2014/main" id="{76F90FAB-B94B-4B80-A696-14C9DA61B45C}"/>
              </a:ext>
            </a:extLst>
          </p:cNvPr>
          <p:cNvSpPr/>
          <p:nvPr/>
        </p:nvSpPr>
        <p:spPr>
          <a:xfrm>
            <a:off x="4980533" y="2667000"/>
            <a:ext cx="10287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Arrow: Right 10">
            <a:extLst>
              <a:ext uri="{FF2B5EF4-FFF2-40B4-BE49-F238E27FC236}">
                <a16:creationId xmlns:a16="http://schemas.microsoft.com/office/drawing/2014/main" id="{0E31C6FD-6E6E-42DC-B7F9-F69FC11EDC72}"/>
              </a:ext>
            </a:extLst>
          </p:cNvPr>
          <p:cNvSpPr/>
          <p:nvPr/>
        </p:nvSpPr>
        <p:spPr>
          <a:xfrm>
            <a:off x="6009233" y="3276600"/>
            <a:ext cx="10287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781786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986F2-3E5D-474A-BF25-395D6674FC38}"/>
              </a:ext>
            </a:extLst>
          </p:cNvPr>
          <p:cNvSpPr>
            <a:spLocks noGrp="1"/>
          </p:cNvSpPr>
          <p:nvPr>
            <p:ph type="title"/>
          </p:nvPr>
        </p:nvSpPr>
        <p:spPr>
          <a:xfrm>
            <a:off x="2857150" y="354495"/>
            <a:ext cx="3429699" cy="492443"/>
          </a:xfrm>
        </p:spPr>
        <p:txBody>
          <a:bodyPr/>
          <a:lstStyle/>
          <a:p>
            <a:pPr algn="ctr"/>
            <a:r>
              <a:rPr lang="en-US" dirty="0"/>
              <a:t>Obligations</a:t>
            </a:r>
          </a:p>
        </p:txBody>
      </p:sp>
      <p:pic>
        <p:nvPicPr>
          <p:cNvPr id="8" name="Picture 7">
            <a:extLst>
              <a:ext uri="{FF2B5EF4-FFF2-40B4-BE49-F238E27FC236}">
                <a16:creationId xmlns:a16="http://schemas.microsoft.com/office/drawing/2014/main" id="{A68529C3-AADE-423F-BB5D-ABD7BE1CE6AF}"/>
              </a:ext>
            </a:extLst>
          </p:cNvPr>
          <p:cNvPicPr>
            <a:picLocks noChangeAspect="1"/>
          </p:cNvPicPr>
          <p:nvPr/>
        </p:nvPicPr>
        <p:blipFill>
          <a:blip r:embed="rId2"/>
          <a:stretch>
            <a:fillRect/>
          </a:stretch>
        </p:blipFill>
        <p:spPr>
          <a:xfrm>
            <a:off x="75338" y="1676400"/>
            <a:ext cx="8993324" cy="3099938"/>
          </a:xfrm>
          <a:prstGeom prst="rect">
            <a:avLst/>
          </a:prstGeom>
        </p:spPr>
      </p:pic>
      <p:sp>
        <p:nvSpPr>
          <p:cNvPr id="10" name="TextBox 9">
            <a:extLst>
              <a:ext uri="{FF2B5EF4-FFF2-40B4-BE49-F238E27FC236}">
                <a16:creationId xmlns:a16="http://schemas.microsoft.com/office/drawing/2014/main" id="{8732CB26-1B83-470B-87B2-9A3C389E717F}"/>
              </a:ext>
            </a:extLst>
          </p:cNvPr>
          <p:cNvSpPr txBox="1"/>
          <p:nvPr/>
        </p:nvSpPr>
        <p:spPr>
          <a:xfrm>
            <a:off x="381000" y="5029200"/>
            <a:ext cx="8077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***If reimbursed by ADE before payment to the Vendor, you are subject to the interest requirements in UGG (2 CFR Part 200.449) ***</a:t>
            </a:r>
          </a:p>
        </p:txBody>
      </p:sp>
    </p:spTree>
    <p:extLst>
      <p:ext uri="{BB962C8B-B14F-4D97-AF65-F5344CB8AC3E}">
        <p14:creationId xmlns:p14="http://schemas.microsoft.com/office/powerpoint/2010/main" val="10032988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986F2-3E5D-474A-BF25-395D6674FC38}"/>
              </a:ext>
            </a:extLst>
          </p:cNvPr>
          <p:cNvSpPr>
            <a:spLocks noGrp="1"/>
          </p:cNvSpPr>
          <p:nvPr>
            <p:ph type="title"/>
          </p:nvPr>
        </p:nvSpPr>
        <p:spPr>
          <a:xfrm>
            <a:off x="2857150" y="354495"/>
            <a:ext cx="3429699" cy="492443"/>
          </a:xfrm>
        </p:spPr>
        <p:txBody>
          <a:bodyPr/>
          <a:lstStyle/>
          <a:p>
            <a:pPr algn="ctr"/>
            <a:r>
              <a:rPr lang="en-US" dirty="0"/>
              <a:t>Perkins Calculation </a:t>
            </a:r>
          </a:p>
        </p:txBody>
      </p:sp>
      <p:sp>
        <p:nvSpPr>
          <p:cNvPr id="5" name="Content Placeholder 4">
            <a:extLst>
              <a:ext uri="{FF2B5EF4-FFF2-40B4-BE49-F238E27FC236}">
                <a16:creationId xmlns:a16="http://schemas.microsoft.com/office/drawing/2014/main" id="{5CC62D2A-AFCE-41F9-9D0B-5E1FB298BC80}"/>
              </a:ext>
            </a:extLst>
          </p:cNvPr>
          <p:cNvSpPr>
            <a:spLocks noGrp="1"/>
          </p:cNvSpPr>
          <p:nvPr>
            <p:ph sz="half" idx="2"/>
          </p:nvPr>
        </p:nvSpPr>
        <p:spPr>
          <a:xfrm>
            <a:off x="419448" y="1493037"/>
            <a:ext cx="7924800" cy="492443"/>
          </a:xfrm>
        </p:spPr>
        <p:txBody>
          <a:bodyPr/>
          <a:lstStyle/>
          <a:p>
            <a:r>
              <a:rPr lang="en-US" sz="3200" dirty="0"/>
              <a:t>What data do we use???</a:t>
            </a:r>
          </a:p>
        </p:txBody>
      </p:sp>
      <p:sp>
        <p:nvSpPr>
          <p:cNvPr id="6" name="TextBox 5">
            <a:extLst>
              <a:ext uri="{FF2B5EF4-FFF2-40B4-BE49-F238E27FC236}">
                <a16:creationId xmlns:a16="http://schemas.microsoft.com/office/drawing/2014/main" id="{5C2DCFFE-E69E-4707-B37B-77622CB8915D}"/>
              </a:ext>
            </a:extLst>
          </p:cNvPr>
          <p:cNvSpPr txBox="1"/>
          <p:nvPr/>
        </p:nvSpPr>
        <p:spPr>
          <a:xfrm>
            <a:off x="685800" y="2133600"/>
            <a:ext cx="8191152"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Estimated number of school age children in poverty by district (US Census Bureau)</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ADM Data; due to lack of census information for LEA’s without geographical boundaries (Charter schools/BIE recipients)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ADM Data is retrieved from the Annual Report of the Arizona Superintendent of Public Instruction, Part II</a:t>
            </a:r>
          </a:p>
        </p:txBody>
      </p:sp>
    </p:spTree>
    <p:extLst>
      <p:ext uri="{BB962C8B-B14F-4D97-AF65-F5344CB8AC3E}">
        <p14:creationId xmlns:p14="http://schemas.microsoft.com/office/powerpoint/2010/main" val="2675485640"/>
      </p:ext>
    </p:extLst>
  </p:cSld>
  <p:clrMapOvr>
    <a:masterClrMapping/>
  </p:clrMapOvr>
</p:sld>
</file>

<file path=ppt/theme/theme1.xml><?xml version="1.0" encoding="utf-8"?>
<a:theme xmlns:a="http://schemas.openxmlformats.org/drawingml/2006/main" name="Office Theme">
  <a:themeElements>
    <a:clrScheme name="ADE Colors">
      <a:dk1>
        <a:sysClr val="windowText" lastClr="000000"/>
      </a:dk1>
      <a:lt1>
        <a:sysClr val="window" lastClr="FFFFFF"/>
      </a:lt1>
      <a:dk2>
        <a:srgbClr val="FFFFFF"/>
      </a:dk2>
      <a:lt2>
        <a:srgbClr val="FFFFFF"/>
      </a:lt2>
      <a:accent1>
        <a:srgbClr val="012169"/>
      </a:accent1>
      <a:accent2>
        <a:srgbClr val="BF0D3E"/>
      </a:accent2>
      <a:accent3>
        <a:srgbClr val="FCAF17"/>
      </a:accent3>
      <a:accent4>
        <a:srgbClr val="D0CECE"/>
      </a:accent4>
      <a:accent5>
        <a:srgbClr val="AEABAB"/>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ACA Color Palette 1">
      <a:dk1>
        <a:srgbClr val="000000"/>
      </a:dk1>
      <a:lt1>
        <a:srgbClr val="FFFFFF"/>
      </a:lt1>
      <a:dk2>
        <a:srgbClr val="44546A"/>
      </a:dk2>
      <a:lt2>
        <a:srgbClr val="E7E6E6"/>
      </a:lt2>
      <a:accent1>
        <a:srgbClr val="002C54"/>
      </a:accent1>
      <a:accent2>
        <a:srgbClr val="E24824"/>
      </a:accent2>
      <a:accent3>
        <a:srgbClr val="A5A5A5"/>
      </a:accent3>
      <a:accent4>
        <a:srgbClr val="E76F44"/>
      </a:accent4>
      <a:accent5>
        <a:srgbClr val="E5A341"/>
      </a:accent5>
      <a:accent6>
        <a:srgbClr val="82A041"/>
      </a:accent6>
      <a:hlink>
        <a:srgbClr val="E76F44"/>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ADE Theme Flag PPT">
  <a:themeElements>
    <a:clrScheme name="ADE Colors">
      <a:dk1>
        <a:sysClr val="windowText" lastClr="000000"/>
      </a:dk1>
      <a:lt1>
        <a:sysClr val="window" lastClr="FFFFFF"/>
      </a:lt1>
      <a:dk2>
        <a:srgbClr val="FFFFFF"/>
      </a:dk2>
      <a:lt2>
        <a:srgbClr val="FFFFFF"/>
      </a:lt2>
      <a:accent1>
        <a:srgbClr val="012169"/>
      </a:accent1>
      <a:accent2>
        <a:srgbClr val="BF0D3E"/>
      </a:accent2>
      <a:accent3>
        <a:srgbClr val="FCAF17"/>
      </a:accent3>
      <a:accent4>
        <a:srgbClr val="D0CECE"/>
      </a:accent4>
      <a:accent5>
        <a:srgbClr val="AEABAB"/>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DE Theme Flag PPT" id="{D75D08BC-9F4F-4091-933A-1145A01E8267}" vid="{62CFA796-A0DC-4001-B6A4-7BD4A0498728}"/>
    </a:ext>
  </a:extLst>
</a:theme>
</file>

<file path=ppt/theme/theme5.xml><?xml version="1.0" encoding="utf-8"?>
<a:theme xmlns:a="http://schemas.openxmlformats.org/drawingml/2006/main" name="5_Office Theme">
  <a:themeElements>
    <a:clrScheme name="ADE Colors">
      <a:dk1>
        <a:sysClr val="windowText" lastClr="000000"/>
      </a:dk1>
      <a:lt1>
        <a:sysClr val="window" lastClr="FFFFFF"/>
      </a:lt1>
      <a:dk2>
        <a:srgbClr val="FFFFFF"/>
      </a:dk2>
      <a:lt2>
        <a:srgbClr val="FFFFFF"/>
      </a:lt2>
      <a:accent1>
        <a:srgbClr val="012169"/>
      </a:accent1>
      <a:accent2>
        <a:srgbClr val="BF0D3E"/>
      </a:accent2>
      <a:accent3>
        <a:srgbClr val="FCAF17"/>
      </a:accent3>
      <a:accent4>
        <a:srgbClr val="D0CECE"/>
      </a:accent4>
      <a:accent5>
        <a:srgbClr val="AEABAB"/>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RetrospectVTI">
  <a:themeElements>
    <a:clrScheme name="MONO">
      <a:dk1>
        <a:srgbClr val="000000"/>
      </a:dk1>
      <a:lt1>
        <a:srgbClr val="ECEEF7"/>
      </a:lt1>
      <a:dk2>
        <a:srgbClr val="000000"/>
      </a:dk2>
      <a:lt2>
        <a:srgbClr val="F5F8FF"/>
      </a:lt2>
      <a:accent1>
        <a:srgbClr val="ECEEF7"/>
      </a:accent1>
      <a:accent2>
        <a:srgbClr val="F5F8FF"/>
      </a:accent2>
      <a:accent3>
        <a:srgbClr val="A1A2A9"/>
      </a:accent3>
      <a:accent4>
        <a:srgbClr val="141514"/>
      </a:accent4>
      <a:accent5>
        <a:srgbClr val="000000"/>
      </a:accent5>
      <a:accent6>
        <a:srgbClr val="96969C"/>
      </a:accent6>
      <a:hlink>
        <a:srgbClr val="5F6063"/>
      </a:hlink>
      <a:folHlink>
        <a:srgbClr val="91919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Minimalist_Light_Sales Pitch_02_Win32_AS_v3" id="{A204E388-A84B-4CC6-98FC-54ED9900B3CD}" vid="{1AF041A9-EA2C-4539-9272-70AF2168FE9D}"/>
    </a:ext>
  </a:extLst>
</a:theme>
</file>

<file path=ppt/theme/theme9.xml><?xml version="1.0" encoding="utf-8"?>
<a:theme xmlns:a="http://schemas.openxmlformats.org/drawingml/2006/main" name="4_Office Theme">
  <a:themeElements>
    <a:clrScheme name="ACA Color Palette 1">
      <a:dk1>
        <a:srgbClr val="000000"/>
      </a:dk1>
      <a:lt1>
        <a:srgbClr val="FFFFFF"/>
      </a:lt1>
      <a:dk2>
        <a:srgbClr val="44546A"/>
      </a:dk2>
      <a:lt2>
        <a:srgbClr val="E7E6E6"/>
      </a:lt2>
      <a:accent1>
        <a:srgbClr val="002C54"/>
      </a:accent1>
      <a:accent2>
        <a:srgbClr val="E24824"/>
      </a:accent2>
      <a:accent3>
        <a:srgbClr val="A5A5A5"/>
      </a:accent3>
      <a:accent4>
        <a:srgbClr val="E76F44"/>
      </a:accent4>
      <a:accent5>
        <a:srgbClr val="E5A341"/>
      </a:accent5>
      <a:accent6>
        <a:srgbClr val="82A041"/>
      </a:accent6>
      <a:hlink>
        <a:srgbClr val="E76F44"/>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28F55A438CAA749BFA79916C5F1DD64" ma:contentTypeVersion="15" ma:contentTypeDescription="Create a new document." ma:contentTypeScope="" ma:versionID="47f64503ccf624c8c4e28994e7cae401">
  <xsd:schema xmlns:xsd="http://www.w3.org/2001/XMLSchema" xmlns:xs="http://www.w3.org/2001/XMLSchema" xmlns:p="http://schemas.microsoft.com/office/2006/metadata/properties" xmlns:ns1="http://schemas.microsoft.com/sharepoint/v3" xmlns:ns3="20e454f4-3b14-414b-9f0b-a1f1e5573b61" xmlns:ns4="ac5d5c29-9739-4184-85c5-69484fc575aa" targetNamespace="http://schemas.microsoft.com/office/2006/metadata/properties" ma:root="true" ma:fieldsID="d2c46c60c1a5a06730f135c323bfde1b" ns1:_="" ns3:_="" ns4:_="">
    <xsd:import namespace="http://schemas.microsoft.com/sharepoint/v3"/>
    <xsd:import namespace="20e454f4-3b14-414b-9f0b-a1f1e5573b61"/>
    <xsd:import namespace="ac5d5c29-9739-4184-85c5-69484fc575a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e454f4-3b14-414b-9f0b-a1f1e5573b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5d5c29-9739-4184-85c5-69484fc575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D7867A-3B3C-469B-B7CC-74E0844B87B9}">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DA156833-4B83-443F-B861-2FB2FFC1F2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0e454f4-3b14-414b-9f0b-a1f1e5573b61"/>
    <ds:schemaRef ds:uri="ac5d5c29-9739-4184-85c5-69484fc575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FFC803-AA9A-4256-A5D8-AB4D65955C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24078</TotalTime>
  <Words>7673</Words>
  <Application>Microsoft Office PowerPoint</Application>
  <PresentationFormat>On-screen Show (4:3)</PresentationFormat>
  <Paragraphs>1133</Paragraphs>
  <Slides>111</Slides>
  <Notes>60</Notes>
  <HiddenSlides>0</HiddenSlides>
  <MMClips>0</MMClips>
  <ScaleCrop>false</ScaleCrop>
  <HeadingPairs>
    <vt:vector size="6" baseType="variant">
      <vt:variant>
        <vt:lpstr>Fonts Used</vt:lpstr>
      </vt:variant>
      <vt:variant>
        <vt:i4>21</vt:i4>
      </vt:variant>
      <vt:variant>
        <vt:lpstr>Theme</vt:lpstr>
      </vt:variant>
      <vt:variant>
        <vt:i4>10</vt:i4>
      </vt:variant>
      <vt:variant>
        <vt:lpstr>Slide Titles</vt:lpstr>
      </vt:variant>
      <vt:variant>
        <vt:i4>111</vt:i4>
      </vt:variant>
    </vt:vector>
  </HeadingPairs>
  <TitlesOfParts>
    <vt:vector size="142" baseType="lpstr">
      <vt:lpstr>Arial</vt:lpstr>
      <vt:lpstr>Arial Black</vt:lpstr>
      <vt:lpstr>Calibri</vt:lpstr>
      <vt:lpstr>Calibri Light</vt:lpstr>
      <vt:lpstr>Century Gothic</vt:lpstr>
      <vt:lpstr>Comfortaa</vt:lpstr>
      <vt:lpstr>Courier New</vt:lpstr>
      <vt:lpstr>Franklin Gothic Medium</vt:lpstr>
      <vt:lpstr>Helvetica</vt:lpstr>
      <vt:lpstr>Helvetica, Arial</vt:lpstr>
      <vt:lpstr>MiloOT</vt:lpstr>
      <vt:lpstr>Noto Sans Symbols</vt:lpstr>
      <vt:lpstr>Raleway</vt:lpstr>
      <vt:lpstr>Raleway Black</vt:lpstr>
      <vt:lpstr>Roboto</vt:lpstr>
      <vt:lpstr>Roboto Black</vt:lpstr>
      <vt:lpstr>Roboto Light</vt:lpstr>
      <vt:lpstr>Symbol</vt:lpstr>
      <vt:lpstr>Times New Roman</vt:lpstr>
      <vt:lpstr>Verdana</vt:lpstr>
      <vt:lpstr>Wingdings</vt:lpstr>
      <vt:lpstr>Office Theme</vt:lpstr>
      <vt:lpstr>3_Office Theme</vt:lpstr>
      <vt:lpstr>2_Office Theme</vt:lpstr>
      <vt:lpstr>3_ADE Theme Flag PPT</vt:lpstr>
      <vt:lpstr>5_Office Theme</vt:lpstr>
      <vt:lpstr>1_Office Theme</vt:lpstr>
      <vt:lpstr>6_Office Theme</vt:lpstr>
      <vt:lpstr>RetrospectVTI</vt:lpstr>
      <vt:lpstr>4_Office Theme</vt:lpstr>
      <vt:lpstr>7_Office Theme</vt:lpstr>
      <vt:lpstr>CTE ADMINISTRATORS MEETING February 3, 2022</vt:lpstr>
      <vt:lpstr>Agenda</vt:lpstr>
      <vt:lpstr>CTE ADMINISTRATORS MEETING February 3, 2022</vt:lpstr>
      <vt:lpstr>Happy CTE Month! </vt:lpstr>
      <vt:lpstr>US Presidential Scholars CTE AZ Nominees 2021-2022</vt:lpstr>
      <vt:lpstr>PowerPoint Presentation</vt:lpstr>
      <vt:lpstr>Arizona Career Readiness Program</vt:lpstr>
      <vt:lpstr>Office of Economic Opportunity and  Arizona Commerce Authority  2015-2020 Research (across all sectors)  Question:  What do young new-hires LACK?     #1  Real world skills    #2  Professionalism    #3  Motivation     #5  Communication Skills    #6  Collaboration (Teamwork) </vt:lpstr>
      <vt:lpstr>The Arizona Career Readiness Credential (ACRC)  A Certification of Foundational Academic Skills and Professional Skills   </vt:lpstr>
      <vt:lpstr>ACRC Program Contact Information   ACRC.AZ.gov   Andy Ridley, OEO Workforce Program Manager  andrew.ridley@oeo.az.gov 602-694-0575  </vt:lpstr>
      <vt:lpstr>CTE Teacher Certification  </vt:lpstr>
      <vt:lpstr>The Why  - 2017 Changes and their impact</vt:lpstr>
      <vt:lpstr>Allowable Deficiencies</vt:lpstr>
      <vt:lpstr>PowerPoint Presentation</vt:lpstr>
      <vt:lpstr>Allowable Deficiencies </vt:lpstr>
      <vt:lpstr>AZ/US Constitution</vt:lpstr>
      <vt:lpstr>Professional Knowledge Exam – Secondary Ed</vt:lpstr>
      <vt:lpstr>Semester Hours</vt:lpstr>
      <vt:lpstr>Keeping Track of Deficiencies</vt:lpstr>
      <vt:lpstr>CTE ADMINISTRATORS MEETING February 3, 2022</vt:lpstr>
      <vt:lpstr>Grant Specialist Team</vt:lpstr>
      <vt:lpstr>CTE Grants Important Dates</vt:lpstr>
      <vt:lpstr>CTE Grants Important Dates - Continued</vt:lpstr>
      <vt:lpstr>FY2023 - Perkins V Biennial Year</vt:lpstr>
      <vt:lpstr>Preparation Materials for CLNA Leadership Progress Review Meeting</vt:lpstr>
      <vt:lpstr>Example of CLNA Review Responses</vt:lpstr>
      <vt:lpstr>Example of CLNA Review Responses</vt:lpstr>
      <vt:lpstr>Reminders</vt:lpstr>
      <vt:lpstr>Contact Information</vt:lpstr>
      <vt:lpstr>PowerPoint Presentation</vt:lpstr>
      <vt:lpstr>AOAC – Arizona OCCUPATIONAL  ADMINISTRATORS cOUNCIL</vt:lpstr>
      <vt:lpstr>AOAC – Arizona OCCUPATIONAL  ADMINISTRATORS cOUNCIL</vt:lpstr>
      <vt:lpstr>The Arizona Occupational Administrators Council  Recognizes  Dr. Janice Lawhorn  for her many years of service and leadership  Janice - You represent the Heart and Soul of CTE in AZ! </vt:lpstr>
      <vt:lpstr>CTE Program Services Updates Cindy Gutierrez, Director, CTE Program Services</vt:lpstr>
      <vt:lpstr>Monitoring Document Update</vt:lpstr>
      <vt:lpstr>Monitor Training – SY22 -23</vt:lpstr>
      <vt:lpstr>Industry Credentials and Application process</vt:lpstr>
      <vt:lpstr>Incentive fund programs SY 2022-2023</vt:lpstr>
      <vt:lpstr>Industry Credentials  NEW Application process</vt:lpstr>
      <vt:lpstr>PowerPoint Presentation</vt:lpstr>
      <vt:lpstr>PowerPoint Presentation</vt:lpstr>
      <vt:lpstr>PowerPoint Presentation</vt:lpstr>
      <vt:lpstr>PowerPoint Presentation</vt:lpstr>
      <vt:lpstr>Industry Credentials  NEW Credential REMOVAL process</vt:lpstr>
      <vt:lpstr>Industry Credentials for REMOVAL SY22-23</vt:lpstr>
      <vt:lpstr>CTE Month is Here! February 2022</vt:lpstr>
      <vt:lpstr>ACTE Summer Conference</vt:lpstr>
      <vt:lpstr>ACTEAZ Awards and Scholarships</vt:lpstr>
      <vt:lpstr>Want More Information?</vt:lpstr>
      <vt:lpstr>PREMIER SERIES</vt:lpstr>
      <vt:lpstr>PowerPoint Presentation</vt:lpstr>
      <vt:lpstr>PowerPoint Presentation</vt:lpstr>
      <vt:lpstr>CTE Curriculum Connection</vt:lpstr>
      <vt:lpstr>Upcoming Events</vt:lpstr>
      <vt:lpstr>Meeting Dates</vt:lpstr>
      <vt:lpstr>PowerPoint Presentation</vt:lpstr>
      <vt:lpstr>PowerPoint Presentation</vt:lpstr>
      <vt:lpstr>PowerPoint Presentation</vt:lpstr>
      <vt:lpstr>PowerPoint Presentation</vt:lpstr>
      <vt:lpstr>Arizona Professional Skills and SEL Crosswalk</vt:lpstr>
      <vt:lpstr>PowerPoint Presentation</vt:lpstr>
      <vt:lpstr>PowerPoint Presentation</vt:lpstr>
      <vt:lpstr>PowerPoint Presentation</vt:lpstr>
      <vt:lpstr>PowerPoint Presentation</vt:lpstr>
      <vt:lpstr>CTSOs</vt:lpstr>
      <vt:lpstr>       CTSO Membership</vt:lpstr>
      <vt:lpstr>Canceling In person Regionals</vt:lpstr>
      <vt:lpstr>PowerPoint Presentation</vt:lpstr>
      <vt:lpstr>WE NEED JUDGES</vt:lpstr>
      <vt:lpstr>PowerPoint Presentation</vt:lpstr>
      <vt:lpstr>PowerPoint Presentation</vt:lpstr>
      <vt:lpstr>Questions, Concerns, Comments</vt:lpstr>
      <vt:lpstr>Project CHANGE</vt:lpstr>
      <vt:lpstr>Project CHANGE</vt:lpstr>
      <vt:lpstr>CTE ADMINISTRATORS MEETING February 3, 2022</vt:lpstr>
      <vt:lpstr>FY 2022 CTE Data Portal Timeline</vt:lpstr>
      <vt:lpstr>Announcements</vt:lpstr>
      <vt:lpstr>Announcements</vt:lpstr>
      <vt:lpstr>Announcements</vt:lpstr>
      <vt:lpstr>Credential Removal Process</vt:lpstr>
      <vt:lpstr>Funding Formula Revision</vt:lpstr>
      <vt:lpstr>Funding Calculation Revision Detail</vt:lpstr>
      <vt:lpstr>Funding Calculation Revision Detail</vt:lpstr>
      <vt:lpstr>Funding Calculation Revision Detail</vt:lpstr>
      <vt:lpstr>Funding Calculation Revision Detail</vt:lpstr>
      <vt:lpstr>Funding Calculation Revision Detail</vt:lpstr>
      <vt:lpstr>Funding Related Reports</vt:lpstr>
      <vt:lpstr>New Funding Reports</vt:lpstr>
      <vt:lpstr>New Funding Reports</vt:lpstr>
      <vt:lpstr>New Enrollment Headcount Report</vt:lpstr>
      <vt:lpstr>FY 2022 Data Collection</vt:lpstr>
      <vt:lpstr>FY 2022 Data Collection</vt:lpstr>
      <vt:lpstr>Districts and CTEDs Working Together</vt:lpstr>
      <vt:lpstr>PowerPoint Presentation</vt:lpstr>
      <vt:lpstr>Contact Information</vt:lpstr>
      <vt:lpstr>CTE ADMINISTRATORS MEETING February 3, 2022</vt:lpstr>
      <vt:lpstr>Announcements </vt:lpstr>
      <vt:lpstr>Obligations</vt:lpstr>
      <vt:lpstr>Perkins Calculation </vt:lpstr>
      <vt:lpstr>Operational Procedures</vt:lpstr>
      <vt:lpstr>Continued…..</vt:lpstr>
      <vt:lpstr> Bobby Neves Bobby.Neves@azed.gov 602-542-5137 </vt:lpstr>
      <vt:lpstr>National School Counseling Week </vt:lpstr>
      <vt:lpstr>School Counselors’ Institute </vt:lpstr>
      <vt:lpstr>CTE Summer Conference </vt:lpstr>
      <vt:lpstr>PD &amp; Collaboration Project</vt:lpstr>
      <vt:lpstr>CTE/ESS Project</vt:lpstr>
      <vt:lpstr>PowerPoint Presentation</vt:lpstr>
      <vt:lpstr>Congratulations – AzSCA Award Winners</vt:lpstr>
      <vt:lpstr>Contact Information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Arizona Superintendent of Public Instruction Diane Douglas’ “We Are Listening” Tour- 2016</dc:title>
  <dc:creator>Burkhart, Alexis</dc:creator>
  <cp:lastModifiedBy>Wilson, Jet</cp:lastModifiedBy>
  <cp:revision>84</cp:revision>
  <cp:lastPrinted>2020-10-26T20:26:19Z</cp:lastPrinted>
  <dcterms:created xsi:type="dcterms:W3CDTF">2019-01-29T13:16:54Z</dcterms:created>
  <dcterms:modified xsi:type="dcterms:W3CDTF">2022-02-03T22:11:19Z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2018-02-09T00:00:00Z</vt:filetime>
  </property>
  <property fmtid="{D5CDD505-2E9C-101B-9397-08002B2CF9AE}" pid="3" name="Creator">
    <vt:lpwstr>Microsoft® PowerPoint® 2016</vt:lpwstr>
  </property>
  <property fmtid="{D5CDD505-2E9C-101B-9397-08002B2CF9AE}" pid="4" name="LastSaved">
    <vt:filetime>2019-01-29T00:00:00Z</vt:filetime>
  </property>
  <property fmtid="{D5CDD505-2E9C-101B-9397-08002B2CF9AE}" pid="5" name="ContentTypeId">
    <vt:lpwstr>0x010100228F55A438CAA749BFA79916C5F1DD64</vt:lpwstr>
  </property>
</Properties>
</file>