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handoutMasterIdLst>
    <p:handoutMasterId r:id="rId29"/>
  </p:handoutMasterIdLst>
  <p:sldIdLst>
    <p:sldId id="256" r:id="rId5"/>
    <p:sldId id="261" r:id="rId6"/>
    <p:sldId id="263" r:id="rId7"/>
    <p:sldId id="266" r:id="rId8"/>
    <p:sldId id="267" r:id="rId9"/>
    <p:sldId id="262" r:id="rId10"/>
    <p:sldId id="269" r:id="rId11"/>
    <p:sldId id="270" r:id="rId12"/>
    <p:sldId id="275" r:id="rId13"/>
    <p:sldId id="268" r:id="rId14"/>
    <p:sldId id="271" r:id="rId15"/>
    <p:sldId id="264" r:id="rId16"/>
    <p:sldId id="280" r:id="rId17"/>
    <p:sldId id="257" r:id="rId18"/>
    <p:sldId id="272" r:id="rId19"/>
    <p:sldId id="273" r:id="rId20"/>
    <p:sldId id="274" r:id="rId21"/>
    <p:sldId id="276" r:id="rId22"/>
    <p:sldId id="277" r:id="rId23"/>
    <p:sldId id="278" r:id="rId24"/>
    <p:sldId id="260" r:id="rId25"/>
    <p:sldId id="282" r:id="rId26"/>
    <p:sldId id="281" r:id="rId27"/>
  </p:sldIdLst>
  <p:sldSz cx="9144000" cy="6858000" type="screen4x3"/>
  <p:notesSz cx="9144000" cy="6858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zlak, Callie" initials="KC" lastIdx="6" clrIdx="0">
    <p:extLst>
      <p:ext uri="{19B8F6BF-5375-455C-9EA6-DF929625EA0E}">
        <p15:presenceInfo xmlns:p15="http://schemas.microsoft.com/office/powerpoint/2012/main" userId="S-1-5-21-1871644240-2858738320-1929807923-1332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08C"/>
    <a:srgbClr val="90AC80"/>
    <a:srgbClr val="43664E"/>
    <a:srgbClr val="70AD47"/>
    <a:srgbClr val="4D4D4D"/>
    <a:srgbClr val="012069"/>
    <a:srgbClr val="ED7D31"/>
    <a:srgbClr val="01216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94660"/>
  </p:normalViewPr>
  <p:slideViewPr>
    <p:cSldViewPr>
      <p:cViewPr varScale="1">
        <p:scale>
          <a:sx n="123" d="100"/>
          <a:sy n="123" d="100"/>
        </p:scale>
        <p:origin x="157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FF8C4-B6FD-4E4C-A35D-A5A3A11D51B6}"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FA6DD68D-A419-4E82-B731-42D0561A2A9D}">
      <dgm:prSet custT="1"/>
      <dgm:spPr>
        <a:solidFill>
          <a:srgbClr val="ED7D31"/>
        </a:solidFill>
      </dgm:spPr>
      <dgm:t>
        <a:bodyPr/>
        <a:lstStyle/>
        <a:p>
          <a:r>
            <a:rPr lang="en-US" sz="1600" dirty="0">
              <a:solidFill>
                <a:schemeClr val="tx1"/>
              </a:solidFill>
            </a:rPr>
            <a:t>Download and review your EL73 Reports </a:t>
          </a:r>
          <a:r>
            <a:rPr lang="en-US" sz="1600" b="1" dirty="0">
              <a:solidFill>
                <a:schemeClr val="tx1"/>
              </a:solidFill>
            </a:rPr>
            <a:t>today</a:t>
          </a:r>
          <a:r>
            <a:rPr lang="en-US" sz="1600" dirty="0">
              <a:solidFill>
                <a:schemeClr val="tx1"/>
              </a:solidFill>
            </a:rPr>
            <a:t>.</a:t>
          </a:r>
        </a:p>
      </dgm:t>
    </dgm:pt>
    <dgm:pt modelId="{3A9CE4C0-6BD2-41F6-8A6D-9C2F461B0D8B}" type="parTrans" cxnId="{19842567-6E9B-443B-8659-D00A04B8F7B0}">
      <dgm:prSet/>
      <dgm:spPr/>
      <dgm:t>
        <a:bodyPr/>
        <a:lstStyle/>
        <a:p>
          <a:endParaRPr lang="en-US"/>
        </a:p>
      </dgm:t>
    </dgm:pt>
    <dgm:pt modelId="{1C7A4599-C82F-412E-A748-0EE4558AA103}" type="sibTrans" cxnId="{19842567-6E9B-443B-8659-D00A04B8F7B0}">
      <dgm:prSet/>
      <dgm:spPr/>
      <dgm:t>
        <a:bodyPr/>
        <a:lstStyle/>
        <a:p>
          <a:endParaRPr lang="en-US"/>
        </a:p>
      </dgm:t>
    </dgm:pt>
    <dgm:pt modelId="{D6A4CBEE-438D-404F-A361-20C3D2C0C658}">
      <dgm:prSet custT="1"/>
      <dgm:spPr>
        <a:solidFill>
          <a:srgbClr val="ED7D31"/>
        </a:solidFill>
      </dgm:spPr>
      <dgm:t>
        <a:bodyPr/>
        <a:lstStyle/>
        <a:p>
          <a:pPr marL="0"/>
          <a:r>
            <a:rPr lang="en-US" sz="1600" b="1" dirty="0">
              <a:solidFill>
                <a:schemeClr val="tx1"/>
              </a:solidFill>
            </a:rPr>
            <a:t>Students identified as EL Group 8 must be administered the AZELLA Placement Test now and before December 17, 2021</a:t>
          </a:r>
        </a:p>
        <a:p>
          <a:pPr marL="365760"/>
          <a:r>
            <a:rPr lang="en-US" sz="1200" b="0" dirty="0">
              <a:solidFill>
                <a:schemeClr val="tx1"/>
              </a:solidFill>
            </a:rPr>
            <a:t>Also, students with the red font message on their EL70 Report must be administered the Placement Test</a:t>
          </a:r>
          <a:endParaRPr lang="en-US" sz="1600" b="0" dirty="0">
            <a:solidFill>
              <a:schemeClr val="tx1"/>
            </a:solidFill>
          </a:endParaRPr>
        </a:p>
      </dgm:t>
    </dgm:pt>
    <dgm:pt modelId="{C7BE0473-062D-4950-BC15-A58F382B6740}" type="parTrans" cxnId="{5EFD9C6E-243D-44E8-B23D-BD943E9B49D4}">
      <dgm:prSet/>
      <dgm:spPr/>
      <dgm:t>
        <a:bodyPr/>
        <a:lstStyle/>
        <a:p>
          <a:endParaRPr lang="en-US"/>
        </a:p>
      </dgm:t>
    </dgm:pt>
    <dgm:pt modelId="{50F74167-72C5-4446-86E7-A96E60E315B8}" type="sibTrans" cxnId="{5EFD9C6E-243D-44E8-B23D-BD943E9B49D4}">
      <dgm:prSet/>
      <dgm:spPr/>
      <dgm:t>
        <a:bodyPr/>
        <a:lstStyle/>
        <a:p>
          <a:endParaRPr lang="en-US"/>
        </a:p>
      </dgm:t>
    </dgm:pt>
    <dgm:pt modelId="{56DCFA5C-59F6-4915-9517-6D8A55468A35}">
      <dgm:prSet custT="1"/>
      <dgm:spPr/>
      <dgm:t>
        <a:bodyPr/>
        <a:lstStyle/>
        <a:p>
          <a:endParaRPr lang="en-US" sz="2000" dirty="0"/>
        </a:p>
      </dgm:t>
    </dgm:pt>
    <dgm:pt modelId="{D0B265A4-FBA6-4662-B807-4DAE8854D166}" type="parTrans" cxnId="{B10E4347-A24B-410A-9C6B-C7E77B84A791}">
      <dgm:prSet/>
      <dgm:spPr/>
      <dgm:t>
        <a:bodyPr/>
        <a:lstStyle/>
        <a:p>
          <a:endParaRPr lang="en-US"/>
        </a:p>
      </dgm:t>
    </dgm:pt>
    <dgm:pt modelId="{64A70AF7-079D-485D-A4A1-DA0A6FF77250}" type="sibTrans" cxnId="{B10E4347-A24B-410A-9C6B-C7E77B84A791}">
      <dgm:prSet/>
      <dgm:spPr/>
      <dgm:t>
        <a:bodyPr/>
        <a:lstStyle/>
        <a:p>
          <a:endParaRPr lang="en-US"/>
        </a:p>
      </dgm:t>
    </dgm:pt>
    <dgm:pt modelId="{360CA43C-0E51-4C83-87A5-13441ABCE96A}">
      <dgm:prSet custT="1"/>
      <dgm:spPr>
        <a:solidFill>
          <a:srgbClr val="ED7D31"/>
        </a:solidFill>
      </dgm:spPr>
      <dgm:t>
        <a:bodyPr/>
        <a:lstStyle/>
        <a:p>
          <a:r>
            <a:rPr lang="en-US" sz="1400" dirty="0">
              <a:solidFill>
                <a:schemeClr val="tx1"/>
              </a:solidFill>
            </a:rPr>
            <a:t>Students who are eligible for the Placement Test must be administered the KPT or their appropriate Stage Placement Test </a:t>
          </a:r>
          <a:r>
            <a:rPr lang="en-US" sz="1400" b="1" dirty="0">
              <a:solidFill>
                <a:schemeClr val="tx1"/>
              </a:solidFill>
            </a:rPr>
            <a:t>within the first 2 weeks of their school enrollment.</a:t>
          </a:r>
        </a:p>
      </dgm:t>
    </dgm:pt>
    <dgm:pt modelId="{DA2F03DB-BF18-4E23-BC99-3E36E394882D}" type="parTrans" cxnId="{CBD347A6-D5D0-488B-9FE2-1F4793AED640}">
      <dgm:prSet/>
      <dgm:spPr/>
      <dgm:t>
        <a:bodyPr/>
        <a:lstStyle/>
        <a:p>
          <a:endParaRPr lang="en-US"/>
        </a:p>
      </dgm:t>
    </dgm:pt>
    <dgm:pt modelId="{DA1E4954-DB8F-4390-948C-FB290A38DD53}" type="sibTrans" cxnId="{CBD347A6-D5D0-488B-9FE2-1F4793AED640}">
      <dgm:prSet/>
      <dgm:spPr/>
      <dgm:t>
        <a:bodyPr/>
        <a:lstStyle/>
        <a:p>
          <a:endParaRPr lang="en-US"/>
        </a:p>
      </dgm:t>
    </dgm:pt>
    <dgm:pt modelId="{6858619B-9933-4FE5-AF4A-E493629025D1}">
      <dgm:prSet custT="1"/>
      <dgm:spPr/>
      <dgm:t>
        <a:bodyPr/>
        <a:lstStyle/>
        <a:p>
          <a:r>
            <a:rPr lang="en-US" sz="1600" dirty="0"/>
            <a:t>Eligible </a:t>
          </a:r>
          <a:r>
            <a:rPr lang="en-US" sz="1600" b="1" dirty="0"/>
            <a:t>Kindergarten </a:t>
          </a:r>
          <a:r>
            <a:rPr lang="en-US" sz="1600" dirty="0"/>
            <a:t>students who have not been administered the KPT by now, must be administered the test by December 17</a:t>
          </a:r>
        </a:p>
      </dgm:t>
    </dgm:pt>
    <dgm:pt modelId="{2166C76B-3F7D-4FEB-AA56-8F62423178CB}" type="parTrans" cxnId="{AF9BA28C-1C96-417D-8466-D1CCDA8D0049}">
      <dgm:prSet/>
      <dgm:spPr/>
      <dgm:t>
        <a:bodyPr/>
        <a:lstStyle/>
        <a:p>
          <a:endParaRPr lang="en-US"/>
        </a:p>
      </dgm:t>
    </dgm:pt>
    <dgm:pt modelId="{28AE483A-31B2-4322-844A-8A7B22488364}" type="sibTrans" cxnId="{AF9BA28C-1C96-417D-8466-D1CCDA8D0049}">
      <dgm:prSet/>
      <dgm:spPr/>
      <dgm:t>
        <a:bodyPr/>
        <a:lstStyle/>
        <a:p>
          <a:endParaRPr lang="en-US"/>
        </a:p>
      </dgm:t>
    </dgm:pt>
    <dgm:pt modelId="{09E875BB-2097-4CFC-81FD-DB922A4826CC}">
      <dgm:prSet custT="1"/>
      <dgm:spPr/>
      <dgm:t>
        <a:bodyPr/>
        <a:lstStyle/>
        <a:p>
          <a:r>
            <a:rPr lang="en-US" sz="1600" dirty="0"/>
            <a:t>Districts are out of compliance if this testing is not completed.</a:t>
          </a:r>
        </a:p>
      </dgm:t>
    </dgm:pt>
    <dgm:pt modelId="{CFF65A75-1AE7-4D8D-BC7A-E35CB0703056}" type="parTrans" cxnId="{125345E8-B5CC-417C-BFE9-BCDD7C09CA0F}">
      <dgm:prSet/>
      <dgm:spPr/>
      <dgm:t>
        <a:bodyPr/>
        <a:lstStyle/>
        <a:p>
          <a:endParaRPr lang="en-US"/>
        </a:p>
      </dgm:t>
    </dgm:pt>
    <dgm:pt modelId="{6F47E4D6-E676-4AA0-ADA7-38A6B1C61613}" type="sibTrans" cxnId="{125345E8-B5CC-417C-BFE9-BCDD7C09CA0F}">
      <dgm:prSet/>
      <dgm:spPr/>
      <dgm:t>
        <a:bodyPr/>
        <a:lstStyle/>
        <a:p>
          <a:endParaRPr lang="en-US"/>
        </a:p>
      </dgm:t>
    </dgm:pt>
    <dgm:pt modelId="{148D23D6-8797-4383-9C12-52C72C373EF4}" type="pres">
      <dgm:prSet presAssocID="{A05FF8C4-B6FD-4E4C-A35D-A5A3A11D51B6}" presName="linear" presStyleCnt="0">
        <dgm:presLayoutVars>
          <dgm:animLvl val="lvl"/>
          <dgm:resizeHandles val="exact"/>
        </dgm:presLayoutVars>
      </dgm:prSet>
      <dgm:spPr/>
    </dgm:pt>
    <dgm:pt modelId="{DEB8F032-CC39-4FB3-97FC-24A1B662972C}" type="pres">
      <dgm:prSet presAssocID="{FA6DD68D-A419-4E82-B731-42D0561A2A9D}" presName="parentText" presStyleLbl="node1" presStyleIdx="0" presStyleCnt="3" custScaleY="47003">
        <dgm:presLayoutVars>
          <dgm:chMax val="0"/>
          <dgm:bulletEnabled val="1"/>
        </dgm:presLayoutVars>
      </dgm:prSet>
      <dgm:spPr/>
    </dgm:pt>
    <dgm:pt modelId="{18EABDBC-C154-4997-AA48-C613354920E7}" type="pres">
      <dgm:prSet presAssocID="{1C7A4599-C82F-412E-A748-0EE4558AA103}" presName="spacer" presStyleCnt="0"/>
      <dgm:spPr/>
    </dgm:pt>
    <dgm:pt modelId="{1E849184-5461-4768-A03B-A576A0F5E593}" type="pres">
      <dgm:prSet presAssocID="{D6A4CBEE-438D-404F-A361-20C3D2C0C658}" presName="parentText" presStyleLbl="node1" presStyleIdx="1" presStyleCnt="3" custScaleY="94082" custLinFactNeighborY="-4427">
        <dgm:presLayoutVars>
          <dgm:chMax val="0"/>
          <dgm:bulletEnabled val="1"/>
        </dgm:presLayoutVars>
      </dgm:prSet>
      <dgm:spPr/>
    </dgm:pt>
    <dgm:pt modelId="{3930DD0D-E58D-4F8A-98C2-8D42CD18F3CA}" type="pres">
      <dgm:prSet presAssocID="{D6A4CBEE-438D-404F-A361-20C3D2C0C658}" presName="childText" presStyleLbl="revTx" presStyleIdx="0" presStyleCnt="2">
        <dgm:presLayoutVars>
          <dgm:bulletEnabled val="1"/>
        </dgm:presLayoutVars>
      </dgm:prSet>
      <dgm:spPr/>
    </dgm:pt>
    <dgm:pt modelId="{E928F55B-65DE-41C7-882B-6088682A7672}" type="pres">
      <dgm:prSet presAssocID="{360CA43C-0E51-4C83-87A5-13441ABCE96A}" presName="parentText" presStyleLbl="node1" presStyleIdx="2" presStyleCnt="3" custScaleY="86316" custLinFactNeighborY="-95064">
        <dgm:presLayoutVars>
          <dgm:chMax val="0"/>
          <dgm:bulletEnabled val="1"/>
        </dgm:presLayoutVars>
      </dgm:prSet>
      <dgm:spPr/>
    </dgm:pt>
    <dgm:pt modelId="{A8F11FE5-7E52-4AED-8A71-1DE9A1C21ADC}" type="pres">
      <dgm:prSet presAssocID="{360CA43C-0E51-4C83-87A5-13441ABCE96A}" presName="childText" presStyleLbl="revTx" presStyleIdx="1" presStyleCnt="2" custLinFactNeighborX="1214" custLinFactNeighborY="-79565">
        <dgm:presLayoutVars>
          <dgm:bulletEnabled val="1"/>
        </dgm:presLayoutVars>
      </dgm:prSet>
      <dgm:spPr/>
    </dgm:pt>
  </dgm:ptLst>
  <dgm:cxnLst>
    <dgm:cxn modelId="{A0AAA217-89C4-45FB-853E-5278E6852762}" type="presOf" srcId="{56DCFA5C-59F6-4915-9517-6D8A55468A35}" destId="{3930DD0D-E58D-4F8A-98C2-8D42CD18F3CA}" srcOrd="0" destOrd="0" presId="urn:microsoft.com/office/officeart/2005/8/layout/vList2"/>
    <dgm:cxn modelId="{2A93C82A-FF1C-4935-B8E2-ED4C5BA6EA30}" type="presOf" srcId="{360CA43C-0E51-4C83-87A5-13441ABCE96A}" destId="{E928F55B-65DE-41C7-882B-6088682A7672}" srcOrd="0" destOrd="0" presId="urn:microsoft.com/office/officeart/2005/8/layout/vList2"/>
    <dgm:cxn modelId="{0A4FC15C-6D75-4C83-89B9-9EBEF7E1004C}" type="presOf" srcId="{6858619B-9933-4FE5-AF4A-E493629025D1}" destId="{A8F11FE5-7E52-4AED-8A71-1DE9A1C21ADC}" srcOrd="0" destOrd="0" presId="urn:microsoft.com/office/officeart/2005/8/layout/vList2"/>
    <dgm:cxn modelId="{CA5D3F5D-3AC4-4603-AC03-E2A9D9CF3770}" type="presOf" srcId="{A05FF8C4-B6FD-4E4C-A35D-A5A3A11D51B6}" destId="{148D23D6-8797-4383-9C12-52C72C373EF4}" srcOrd="0" destOrd="0" presId="urn:microsoft.com/office/officeart/2005/8/layout/vList2"/>
    <dgm:cxn modelId="{19842567-6E9B-443B-8659-D00A04B8F7B0}" srcId="{A05FF8C4-B6FD-4E4C-A35D-A5A3A11D51B6}" destId="{FA6DD68D-A419-4E82-B731-42D0561A2A9D}" srcOrd="0" destOrd="0" parTransId="{3A9CE4C0-6BD2-41F6-8A6D-9C2F461B0D8B}" sibTransId="{1C7A4599-C82F-412E-A748-0EE4558AA103}"/>
    <dgm:cxn modelId="{B10E4347-A24B-410A-9C6B-C7E77B84A791}" srcId="{D6A4CBEE-438D-404F-A361-20C3D2C0C658}" destId="{56DCFA5C-59F6-4915-9517-6D8A55468A35}" srcOrd="0" destOrd="0" parTransId="{D0B265A4-FBA6-4662-B807-4DAE8854D166}" sibTransId="{64A70AF7-079D-485D-A4A1-DA0A6FF77250}"/>
    <dgm:cxn modelId="{5EFD9C6E-243D-44E8-B23D-BD943E9B49D4}" srcId="{A05FF8C4-B6FD-4E4C-A35D-A5A3A11D51B6}" destId="{D6A4CBEE-438D-404F-A361-20C3D2C0C658}" srcOrd="1" destOrd="0" parTransId="{C7BE0473-062D-4950-BC15-A58F382B6740}" sibTransId="{50F74167-72C5-4446-86E7-A96E60E315B8}"/>
    <dgm:cxn modelId="{AF9BA28C-1C96-417D-8466-D1CCDA8D0049}" srcId="{360CA43C-0E51-4C83-87A5-13441ABCE96A}" destId="{6858619B-9933-4FE5-AF4A-E493629025D1}" srcOrd="0" destOrd="0" parTransId="{2166C76B-3F7D-4FEB-AA56-8F62423178CB}" sibTransId="{28AE483A-31B2-4322-844A-8A7B22488364}"/>
    <dgm:cxn modelId="{CBD347A6-D5D0-488B-9FE2-1F4793AED640}" srcId="{A05FF8C4-B6FD-4E4C-A35D-A5A3A11D51B6}" destId="{360CA43C-0E51-4C83-87A5-13441ABCE96A}" srcOrd="2" destOrd="0" parTransId="{DA2F03DB-BF18-4E23-BC99-3E36E394882D}" sibTransId="{DA1E4954-DB8F-4390-948C-FB290A38DD53}"/>
    <dgm:cxn modelId="{F06165AC-FFFE-49BD-BA9E-62D077A4126D}" type="presOf" srcId="{09E875BB-2097-4CFC-81FD-DB922A4826CC}" destId="{A8F11FE5-7E52-4AED-8A71-1DE9A1C21ADC}" srcOrd="0" destOrd="1" presId="urn:microsoft.com/office/officeart/2005/8/layout/vList2"/>
    <dgm:cxn modelId="{125345E8-B5CC-417C-BFE9-BCDD7C09CA0F}" srcId="{360CA43C-0E51-4C83-87A5-13441ABCE96A}" destId="{09E875BB-2097-4CFC-81FD-DB922A4826CC}" srcOrd="1" destOrd="0" parTransId="{CFF65A75-1AE7-4D8D-BC7A-E35CB0703056}" sibTransId="{6F47E4D6-E676-4AA0-ADA7-38A6B1C61613}"/>
    <dgm:cxn modelId="{2D3712EB-7679-46AC-90C2-E43247CDAC65}" type="presOf" srcId="{FA6DD68D-A419-4E82-B731-42D0561A2A9D}" destId="{DEB8F032-CC39-4FB3-97FC-24A1B662972C}" srcOrd="0" destOrd="0" presId="urn:microsoft.com/office/officeart/2005/8/layout/vList2"/>
    <dgm:cxn modelId="{6A31CFF4-021E-4E3E-A92C-DA5CC943DE32}" type="presOf" srcId="{D6A4CBEE-438D-404F-A361-20C3D2C0C658}" destId="{1E849184-5461-4768-A03B-A576A0F5E593}" srcOrd="0" destOrd="0" presId="urn:microsoft.com/office/officeart/2005/8/layout/vList2"/>
    <dgm:cxn modelId="{F51674AB-A747-4311-BA8A-18E640640DC8}" type="presParOf" srcId="{148D23D6-8797-4383-9C12-52C72C373EF4}" destId="{DEB8F032-CC39-4FB3-97FC-24A1B662972C}" srcOrd="0" destOrd="0" presId="urn:microsoft.com/office/officeart/2005/8/layout/vList2"/>
    <dgm:cxn modelId="{30701FF3-E9C0-4E6D-A748-1BEC0D2F06A6}" type="presParOf" srcId="{148D23D6-8797-4383-9C12-52C72C373EF4}" destId="{18EABDBC-C154-4997-AA48-C613354920E7}" srcOrd="1" destOrd="0" presId="urn:microsoft.com/office/officeart/2005/8/layout/vList2"/>
    <dgm:cxn modelId="{40135C51-4E83-4F5B-99FE-CF3ADED29F9F}" type="presParOf" srcId="{148D23D6-8797-4383-9C12-52C72C373EF4}" destId="{1E849184-5461-4768-A03B-A576A0F5E593}" srcOrd="2" destOrd="0" presId="urn:microsoft.com/office/officeart/2005/8/layout/vList2"/>
    <dgm:cxn modelId="{E6798C6F-FCA5-4D3D-8944-D9F06F3C6A8B}" type="presParOf" srcId="{148D23D6-8797-4383-9C12-52C72C373EF4}" destId="{3930DD0D-E58D-4F8A-98C2-8D42CD18F3CA}" srcOrd="3" destOrd="0" presId="urn:microsoft.com/office/officeart/2005/8/layout/vList2"/>
    <dgm:cxn modelId="{2AB7EC9D-8C90-4280-9725-59AEE941F9A3}" type="presParOf" srcId="{148D23D6-8797-4383-9C12-52C72C373EF4}" destId="{E928F55B-65DE-41C7-882B-6088682A7672}" srcOrd="4" destOrd="0" presId="urn:microsoft.com/office/officeart/2005/8/layout/vList2"/>
    <dgm:cxn modelId="{7BF62711-6BD7-4308-AE77-F1D72B89BC8D}" type="presParOf" srcId="{148D23D6-8797-4383-9C12-52C72C373EF4}" destId="{A8F11FE5-7E52-4AED-8A71-1DE9A1C21AD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F91413-5ED8-490F-ADC5-AA2BA82EDC46}" type="doc">
      <dgm:prSet loTypeId="urn:microsoft.com/office/officeart/2005/8/layout/process1" loCatId="process" qsTypeId="urn:microsoft.com/office/officeart/2005/8/quickstyle/simple1" qsCatId="simple" csTypeId="urn:microsoft.com/office/officeart/2005/8/colors/accent1_2" csCatId="accent1" phldr="1"/>
      <dgm:spPr/>
    </dgm:pt>
    <dgm:pt modelId="{D4DF83D2-7D2F-4AB1-B47C-C6F00067D001}">
      <dgm:prSet phldrT="[Text]"/>
      <dgm:spPr>
        <a:ln w="38100">
          <a:solidFill>
            <a:srgbClr val="FF0000"/>
          </a:solidFill>
        </a:ln>
      </dgm:spPr>
      <dgm:t>
        <a:bodyPr/>
        <a:lstStyle/>
        <a:p>
          <a:r>
            <a:rPr lang="en-US" b="1" dirty="0"/>
            <a:t>Mon. </a:t>
          </a:r>
          <a:br>
            <a:rPr lang="en-US" b="1" dirty="0"/>
          </a:br>
          <a:r>
            <a:rPr lang="en-US" b="1" dirty="0"/>
            <a:t>Jan. 3</a:t>
          </a:r>
        </a:p>
      </dgm:t>
    </dgm:pt>
    <dgm:pt modelId="{B99368F0-C1EA-495D-9BBB-EE6D0DE436F2}" type="parTrans" cxnId="{6F4CBB95-2BBB-49B8-8E7D-A4FF118821CE}">
      <dgm:prSet/>
      <dgm:spPr/>
      <dgm:t>
        <a:bodyPr/>
        <a:lstStyle/>
        <a:p>
          <a:endParaRPr lang="en-US"/>
        </a:p>
      </dgm:t>
    </dgm:pt>
    <dgm:pt modelId="{509C5973-263D-485A-839C-39B2C00AC401}" type="sibTrans" cxnId="{6F4CBB95-2BBB-49B8-8E7D-A4FF118821CE}">
      <dgm:prSet/>
      <dgm:spPr/>
      <dgm:t>
        <a:bodyPr/>
        <a:lstStyle/>
        <a:p>
          <a:endParaRPr lang="en-US"/>
        </a:p>
      </dgm:t>
    </dgm:pt>
    <dgm:pt modelId="{2D054993-C978-443D-B1B4-7E721EA03430}">
      <dgm:prSet phldrT="[Text]"/>
      <dgm:spPr>
        <a:ln w="38100">
          <a:solidFill>
            <a:srgbClr val="FF0000"/>
          </a:solidFill>
        </a:ln>
      </dgm:spPr>
      <dgm:t>
        <a:bodyPr/>
        <a:lstStyle/>
        <a:p>
          <a:r>
            <a:rPr lang="en-US" b="1" dirty="0"/>
            <a:t>Tues.</a:t>
          </a:r>
          <a:br>
            <a:rPr lang="en-US" b="1" dirty="0"/>
          </a:br>
          <a:r>
            <a:rPr lang="en-US" b="1" dirty="0"/>
            <a:t>Jan. 4</a:t>
          </a:r>
        </a:p>
      </dgm:t>
    </dgm:pt>
    <dgm:pt modelId="{6C2650F8-30BC-434A-B544-63EB314A8C6B}" type="parTrans" cxnId="{B0D8713D-2832-49E4-B3E1-8ABA5C3A5A37}">
      <dgm:prSet/>
      <dgm:spPr/>
      <dgm:t>
        <a:bodyPr/>
        <a:lstStyle/>
        <a:p>
          <a:endParaRPr lang="en-US"/>
        </a:p>
      </dgm:t>
    </dgm:pt>
    <dgm:pt modelId="{3BD2C5BD-2591-4683-B571-10887A35FE10}" type="sibTrans" cxnId="{B0D8713D-2832-49E4-B3E1-8ABA5C3A5A37}">
      <dgm:prSet/>
      <dgm:spPr/>
      <dgm:t>
        <a:bodyPr/>
        <a:lstStyle/>
        <a:p>
          <a:endParaRPr lang="en-US"/>
        </a:p>
      </dgm:t>
    </dgm:pt>
    <dgm:pt modelId="{CE1614D6-02B5-4648-BF74-2D3B98FFBB8C}">
      <dgm:prSet phldrT="[Text]"/>
      <dgm:spPr>
        <a:ln w="38100">
          <a:solidFill>
            <a:srgbClr val="FF0000"/>
          </a:solidFill>
        </a:ln>
      </dgm:spPr>
      <dgm:t>
        <a:bodyPr/>
        <a:lstStyle/>
        <a:p>
          <a:r>
            <a:rPr lang="en-US" b="1"/>
            <a:t>Wed.</a:t>
          </a:r>
          <a:br>
            <a:rPr lang="en-US" b="1"/>
          </a:br>
          <a:r>
            <a:rPr lang="en-US" b="1"/>
            <a:t>Jan. 5</a:t>
          </a:r>
          <a:endParaRPr lang="en-US" b="1" dirty="0"/>
        </a:p>
      </dgm:t>
    </dgm:pt>
    <dgm:pt modelId="{962EC9FE-9768-4345-A27E-1E3B34988218}" type="parTrans" cxnId="{A14A2CE0-6D3F-4ABF-871E-FE91C7DEF0C8}">
      <dgm:prSet/>
      <dgm:spPr/>
      <dgm:t>
        <a:bodyPr/>
        <a:lstStyle/>
        <a:p>
          <a:endParaRPr lang="en-US"/>
        </a:p>
      </dgm:t>
    </dgm:pt>
    <dgm:pt modelId="{506F2156-5979-4539-8844-E511C74FDFAE}" type="sibTrans" cxnId="{A14A2CE0-6D3F-4ABF-871E-FE91C7DEF0C8}">
      <dgm:prSet/>
      <dgm:spPr/>
      <dgm:t>
        <a:bodyPr/>
        <a:lstStyle/>
        <a:p>
          <a:endParaRPr lang="en-US"/>
        </a:p>
      </dgm:t>
    </dgm:pt>
    <dgm:pt modelId="{983724E8-C6F6-4D10-A97C-B16FB5240D57}">
      <dgm:prSet phldrT="[Text]"/>
      <dgm:spPr>
        <a:ln w="38100">
          <a:solidFill>
            <a:schemeClr val="accent3"/>
          </a:solidFill>
        </a:ln>
      </dgm:spPr>
      <dgm:t>
        <a:bodyPr/>
        <a:lstStyle/>
        <a:p>
          <a:r>
            <a:rPr lang="en-US" dirty="0"/>
            <a:t>Thur.</a:t>
          </a:r>
          <a:br>
            <a:rPr lang="en-US" dirty="0"/>
          </a:br>
          <a:r>
            <a:rPr lang="en-US" dirty="0"/>
            <a:t>Jan. 6</a:t>
          </a:r>
        </a:p>
      </dgm:t>
    </dgm:pt>
    <dgm:pt modelId="{BDCC58A4-4297-4E6A-BA10-70424821A5C9}" type="parTrans" cxnId="{20FAFA93-A0CF-42E4-92A7-B45C8119323B}">
      <dgm:prSet/>
      <dgm:spPr/>
      <dgm:t>
        <a:bodyPr/>
        <a:lstStyle/>
        <a:p>
          <a:endParaRPr lang="en-US"/>
        </a:p>
      </dgm:t>
    </dgm:pt>
    <dgm:pt modelId="{6648A1BD-171E-4BD0-8BB8-3E06CD5FB805}" type="sibTrans" cxnId="{20FAFA93-A0CF-42E4-92A7-B45C8119323B}">
      <dgm:prSet/>
      <dgm:spPr/>
      <dgm:t>
        <a:bodyPr/>
        <a:lstStyle/>
        <a:p>
          <a:endParaRPr lang="en-US"/>
        </a:p>
      </dgm:t>
    </dgm:pt>
    <dgm:pt modelId="{AA511C9C-08C3-479E-89BE-D01B88F6812B}">
      <dgm:prSet phldrT="[Text]"/>
      <dgm:spPr/>
      <dgm:t>
        <a:bodyPr/>
        <a:lstStyle/>
        <a:p>
          <a:r>
            <a:rPr lang="en-US" dirty="0"/>
            <a:t>Fri.</a:t>
          </a:r>
          <a:br>
            <a:rPr lang="en-US" dirty="0"/>
          </a:br>
          <a:r>
            <a:rPr lang="en-US" dirty="0"/>
            <a:t>Jan. 7</a:t>
          </a:r>
        </a:p>
      </dgm:t>
    </dgm:pt>
    <dgm:pt modelId="{516C717F-017C-4E9A-A9CD-66FDE40E1620}" type="parTrans" cxnId="{5F8E984B-CF26-4FD1-A580-6A532CE449F6}">
      <dgm:prSet/>
      <dgm:spPr/>
      <dgm:t>
        <a:bodyPr/>
        <a:lstStyle/>
        <a:p>
          <a:endParaRPr lang="en-US"/>
        </a:p>
      </dgm:t>
    </dgm:pt>
    <dgm:pt modelId="{D2BC0D27-1165-4D02-9283-234A35F345AC}" type="sibTrans" cxnId="{5F8E984B-CF26-4FD1-A580-6A532CE449F6}">
      <dgm:prSet/>
      <dgm:spPr/>
      <dgm:t>
        <a:bodyPr/>
        <a:lstStyle/>
        <a:p>
          <a:endParaRPr lang="en-US"/>
        </a:p>
      </dgm:t>
    </dgm:pt>
    <dgm:pt modelId="{8759DD94-83CE-4A33-9DE0-0D8ABDAF853C}" type="pres">
      <dgm:prSet presAssocID="{6BF91413-5ED8-490F-ADC5-AA2BA82EDC46}" presName="Name0" presStyleCnt="0">
        <dgm:presLayoutVars>
          <dgm:dir/>
          <dgm:resizeHandles val="exact"/>
        </dgm:presLayoutVars>
      </dgm:prSet>
      <dgm:spPr/>
    </dgm:pt>
    <dgm:pt modelId="{761DCFCF-4988-46A0-A4E2-195584457791}" type="pres">
      <dgm:prSet presAssocID="{D4DF83D2-7D2F-4AB1-B47C-C6F00067D001}" presName="node" presStyleLbl="node1" presStyleIdx="0" presStyleCnt="5">
        <dgm:presLayoutVars>
          <dgm:bulletEnabled val="1"/>
        </dgm:presLayoutVars>
      </dgm:prSet>
      <dgm:spPr/>
    </dgm:pt>
    <dgm:pt modelId="{A1ED1CAA-4405-4917-9C79-A1D98A3581C7}" type="pres">
      <dgm:prSet presAssocID="{509C5973-263D-485A-839C-39B2C00AC401}" presName="sibTrans" presStyleLbl="sibTrans2D1" presStyleIdx="0" presStyleCnt="4"/>
      <dgm:spPr/>
    </dgm:pt>
    <dgm:pt modelId="{7236FD24-EF5D-486F-9431-614AF844A930}" type="pres">
      <dgm:prSet presAssocID="{509C5973-263D-485A-839C-39B2C00AC401}" presName="connectorText" presStyleLbl="sibTrans2D1" presStyleIdx="0" presStyleCnt="4"/>
      <dgm:spPr/>
    </dgm:pt>
    <dgm:pt modelId="{5ECB2109-54FF-483E-8DF4-B5EA712B69F2}" type="pres">
      <dgm:prSet presAssocID="{2D054993-C978-443D-B1B4-7E721EA03430}" presName="node" presStyleLbl="node1" presStyleIdx="1" presStyleCnt="5">
        <dgm:presLayoutVars>
          <dgm:bulletEnabled val="1"/>
        </dgm:presLayoutVars>
      </dgm:prSet>
      <dgm:spPr/>
    </dgm:pt>
    <dgm:pt modelId="{4AC80B93-D1ED-4606-9991-FA173A8B4D8E}" type="pres">
      <dgm:prSet presAssocID="{3BD2C5BD-2591-4683-B571-10887A35FE10}" presName="sibTrans" presStyleLbl="sibTrans2D1" presStyleIdx="1" presStyleCnt="4"/>
      <dgm:spPr/>
    </dgm:pt>
    <dgm:pt modelId="{B19037D6-13CF-4819-91EA-D065C6F48C7F}" type="pres">
      <dgm:prSet presAssocID="{3BD2C5BD-2591-4683-B571-10887A35FE10}" presName="connectorText" presStyleLbl="sibTrans2D1" presStyleIdx="1" presStyleCnt="4"/>
      <dgm:spPr/>
    </dgm:pt>
    <dgm:pt modelId="{F6BE6C9A-EB5C-4394-B5F7-72ABFDC718D1}" type="pres">
      <dgm:prSet presAssocID="{CE1614D6-02B5-4648-BF74-2D3B98FFBB8C}" presName="node" presStyleLbl="node1" presStyleIdx="2" presStyleCnt="5">
        <dgm:presLayoutVars>
          <dgm:bulletEnabled val="1"/>
        </dgm:presLayoutVars>
      </dgm:prSet>
      <dgm:spPr/>
    </dgm:pt>
    <dgm:pt modelId="{A54CA209-197D-4813-A384-70155156851B}" type="pres">
      <dgm:prSet presAssocID="{506F2156-5979-4539-8844-E511C74FDFAE}" presName="sibTrans" presStyleLbl="sibTrans2D1" presStyleIdx="2" presStyleCnt="4"/>
      <dgm:spPr/>
    </dgm:pt>
    <dgm:pt modelId="{F60101DC-FCD2-43D1-BBE6-3FE7603C920E}" type="pres">
      <dgm:prSet presAssocID="{506F2156-5979-4539-8844-E511C74FDFAE}" presName="connectorText" presStyleLbl="sibTrans2D1" presStyleIdx="2" presStyleCnt="4"/>
      <dgm:spPr/>
    </dgm:pt>
    <dgm:pt modelId="{9E40A72C-0FCB-46F7-8DD7-39A919934203}" type="pres">
      <dgm:prSet presAssocID="{983724E8-C6F6-4D10-A97C-B16FB5240D57}" presName="node" presStyleLbl="node1" presStyleIdx="3" presStyleCnt="5">
        <dgm:presLayoutVars>
          <dgm:bulletEnabled val="1"/>
        </dgm:presLayoutVars>
      </dgm:prSet>
      <dgm:spPr/>
    </dgm:pt>
    <dgm:pt modelId="{65DB458E-FE9A-4D52-903E-721AE6D9A985}" type="pres">
      <dgm:prSet presAssocID="{6648A1BD-171E-4BD0-8BB8-3E06CD5FB805}" presName="sibTrans" presStyleLbl="sibTrans2D1" presStyleIdx="3" presStyleCnt="4"/>
      <dgm:spPr/>
    </dgm:pt>
    <dgm:pt modelId="{09917757-365F-426B-982F-ECB666F7AEE0}" type="pres">
      <dgm:prSet presAssocID="{6648A1BD-171E-4BD0-8BB8-3E06CD5FB805}" presName="connectorText" presStyleLbl="sibTrans2D1" presStyleIdx="3" presStyleCnt="4"/>
      <dgm:spPr/>
    </dgm:pt>
    <dgm:pt modelId="{6CD0B164-9367-4800-B1DE-99464F7F435B}" type="pres">
      <dgm:prSet presAssocID="{AA511C9C-08C3-479E-89BE-D01B88F6812B}" presName="node" presStyleLbl="node1" presStyleIdx="4" presStyleCnt="5">
        <dgm:presLayoutVars>
          <dgm:bulletEnabled val="1"/>
        </dgm:presLayoutVars>
      </dgm:prSet>
      <dgm:spPr/>
    </dgm:pt>
  </dgm:ptLst>
  <dgm:cxnLst>
    <dgm:cxn modelId="{715FD61A-9F60-4E6C-923A-19E1AE099749}" type="presOf" srcId="{6648A1BD-171E-4BD0-8BB8-3E06CD5FB805}" destId="{09917757-365F-426B-982F-ECB666F7AEE0}" srcOrd="1" destOrd="0" presId="urn:microsoft.com/office/officeart/2005/8/layout/process1"/>
    <dgm:cxn modelId="{A4DD7F28-D73F-4ED6-92FD-9A0AE9B1ACD9}" type="presOf" srcId="{506F2156-5979-4539-8844-E511C74FDFAE}" destId="{A54CA209-197D-4813-A384-70155156851B}" srcOrd="0" destOrd="0" presId="urn:microsoft.com/office/officeart/2005/8/layout/process1"/>
    <dgm:cxn modelId="{EC4C5138-B62D-43DF-85C4-CAF536C073E2}" type="presOf" srcId="{3BD2C5BD-2591-4683-B571-10887A35FE10}" destId="{4AC80B93-D1ED-4606-9991-FA173A8B4D8E}" srcOrd="0" destOrd="0" presId="urn:microsoft.com/office/officeart/2005/8/layout/process1"/>
    <dgm:cxn modelId="{B0D8713D-2832-49E4-B3E1-8ABA5C3A5A37}" srcId="{6BF91413-5ED8-490F-ADC5-AA2BA82EDC46}" destId="{2D054993-C978-443D-B1B4-7E721EA03430}" srcOrd="1" destOrd="0" parTransId="{6C2650F8-30BC-434A-B544-63EB314A8C6B}" sibTransId="{3BD2C5BD-2591-4683-B571-10887A35FE10}"/>
    <dgm:cxn modelId="{7A923542-BF1B-4C3F-92C0-D04C48BE5CE1}" type="presOf" srcId="{AA511C9C-08C3-479E-89BE-D01B88F6812B}" destId="{6CD0B164-9367-4800-B1DE-99464F7F435B}" srcOrd="0" destOrd="0" presId="urn:microsoft.com/office/officeart/2005/8/layout/process1"/>
    <dgm:cxn modelId="{E877D545-A0D9-403E-8270-B764CFFE1C9A}" type="presOf" srcId="{6648A1BD-171E-4BD0-8BB8-3E06CD5FB805}" destId="{65DB458E-FE9A-4D52-903E-721AE6D9A985}" srcOrd="0" destOrd="0" presId="urn:microsoft.com/office/officeart/2005/8/layout/process1"/>
    <dgm:cxn modelId="{AC952948-2523-40C7-BF86-0327EC8B5431}" type="presOf" srcId="{509C5973-263D-485A-839C-39B2C00AC401}" destId="{7236FD24-EF5D-486F-9431-614AF844A930}" srcOrd="1" destOrd="0" presId="urn:microsoft.com/office/officeart/2005/8/layout/process1"/>
    <dgm:cxn modelId="{AB379E69-63B1-4A64-9CD0-348EDC7EC0EB}" type="presOf" srcId="{506F2156-5979-4539-8844-E511C74FDFAE}" destId="{F60101DC-FCD2-43D1-BBE6-3FE7603C920E}" srcOrd="1" destOrd="0" presId="urn:microsoft.com/office/officeart/2005/8/layout/process1"/>
    <dgm:cxn modelId="{5230284B-650D-4D13-9B31-529179F46FAD}" type="presOf" srcId="{983724E8-C6F6-4D10-A97C-B16FB5240D57}" destId="{9E40A72C-0FCB-46F7-8DD7-39A919934203}" srcOrd="0" destOrd="0" presId="urn:microsoft.com/office/officeart/2005/8/layout/process1"/>
    <dgm:cxn modelId="{5F8E984B-CF26-4FD1-A580-6A532CE449F6}" srcId="{6BF91413-5ED8-490F-ADC5-AA2BA82EDC46}" destId="{AA511C9C-08C3-479E-89BE-D01B88F6812B}" srcOrd="4" destOrd="0" parTransId="{516C717F-017C-4E9A-A9CD-66FDE40E1620}" sibTransId="{D2BC0D27-1165-4D02-9283-234A35F345AC}"/>
    <dgm:cxn modelId="{20FAFA93-A0CF-42E4-92A7-B45C8119323B}" srcId="{6BF91413-5ED8-490F-ADC5-AA2BA82EDC46}" destId="{983724E8-C6F6-4D10-A97C-B16FB5240D57}" srcOrd="3" destOrd="0" parTransId="{BDCC58A4-4297-4E6A-BA10-70424821A5C9}" sibTransId="{6648A1BD-171E-4BD0-8BB8-3E06CD5FB805}"/>
    <dgm:cxn modelId="{6F4CBB95-2BBB-49B8-8E7D-A4FF118821CE}" srcId="{6BF91413-5ED8-490F-ADC5-AA2BA82EDC46}" destId="{D4DF83D2-7D2F-4AB1-B47C-C6F00067D001}" srcOrd="0" destOrd="0" parTransId="{B99368F0-C1EA-495D-9BBB-EE6D0DE436F2}" sibTransId="{509C5973-263D-485A-839C-39B2C00AC401}"/>
    <dgm:cxn modelId="{309FF19C-9F8B-460D-A215-69D3AC85FD0E}" type="presOf" srcId="{D4DF83D2-7D2F-4AB1-B47C-C6F00067D001}" destId="{761DCFCF-4988-46A0-A4E2-195584457791}" srcOrd="0" destOrd="0" presId="urn:microsoft.com/office/officeart/2005/8/layout/process1"/>
    <dgm:cxn modelId="{A80DD7B8-6C78-4BA0-9A3C-4065A4F2AD73}" type="presOf" srcId="{6BF91413-5ED8-490F-ADC5-AA2BA82EDC46}" destId="{8759DD94-83CE-4A33-9DE0-0D8ABDAF853C}" srcOrd="0" destOrd="0" presId="urn:microsoft.com/office/officeart/2005/8/layout/process1"/>
    <dgm:cxn modelId="{A1EAFCBB-DEA9-4A6E-AC19-5FFBCA8FCE58}" type="presOf" srcId="{3BD2C5BD-2591-4683-B571-10887A35FE10}" destId="{B19037D6-13CF-4819-91EA-D065C6F48C7F}" srcOrd="1" destOrd="0" presId="urn:microsoft.com/office/officeart/2005/8/layout/process1"/>
    <dgm:cxn modelId="{0C2217C3-08BD-44B3-B385-7754C9D0B14D}" type="presOf" srcId="{CE1614D6-02B5-4648-BF74-2D3B98FFBB8C}" destId="{F6BE6C9A-EB5C-4394-B5F7-72ABFDC718D1}" srcOrd="0" destOrd="0" presId="urn:microsoft.com/office/officeart/2005/8/layout/process1"/>
    <dgm:cxn modelId="{D3558FC4-5C13-4284-81B3-BE6CAD81F02C}" type="presOf" srcId="{2D054993-C978-443D-B1B4-7E721EA03430}" destId="{5ECB2109-54FF-483E-8DF4-B5EA712B69F2}" srcOrd="0" destOrd="0" presId="urn:microsoft.com/office/officeart/2005/8/layout/process1"/>
    <dgm:cxn modelId="{7483E9D8-B289-4442-9144-D9AC4D6A4133}" type="presOf" srcId="{509C5973-263D-485A-839C-39B2C00AC401}" destId="{A1ED1CAA-4405-4917-9C79-A1D98A3581C7}" srcOrd="0" destOrd="0" presId="urn:microsoft.com/office/officeart/2005/8/layout/process1"/>
    <dgm:cxn modelId="{A14A2CE0-6D3F-4ABF-871E-FE91C7DEF0C8}" srcId="{6BF91413-5ED8-490F-ADC5-AA2BA82EDC46}" destId="{CE1614D6-02B5-4648-BF74-2D3B98FFBB8C}" srcOrd="2" destOrd="0" parTransId="{962EC9FE-9768-4345-A27E-1E3B34988218}" sibTransId="{506F2156-5979-4539-8844-E511C74FDFAE}"/>
    <dgm:cxn modelId="{CB9D3F50-6FB1-44E1-AD84-F55E52DC8897}" type="presParOf" srcId="{8759DD94-83CE-4A33-9DE0-0D8ABDAF853C}" destId="{761DCFCF-4988-46A0-A4E2-195584457791}" srcOrd="0" destOrd="0" presId="urn:microsoft.com/office/officeart/2005/8/layout/process1"/>
    <dgm:cxn modelId="{1991DB43-0C5B-4250-97E2-4D972B929AD6}" type="presParOf" srcId="{8759DD94-83CE-4A33-9DE0-0D8ABDAF853C}" destId="{A1ED1CAA-4405-4917-9C79-A1D98A3581C7}" srcOrd="1" destOrd="0" presId="urn:microsoft.com/office/officeart/2005/8/layout/process1"/>
    <dgm:cxn modelId="{2CDD255F-F702-4BEE-B6C2-0FF0CC71565E}" type="presParOf" srcId="{A1ED1CAA-4405-4917-9C79-A1D98A3581C7}" destId="{7236FD24-EF5D-486F-9431-614AF844A930}" srcOrd="0" destOrd="0" presId="urn:microsoft.com/office/officeart/2005/8/layout/process1"/>
    <dgm:cxn modelId="{5623AD5C-3F36-4187-8AF9-1F2AF0CACD0E}" type="presParOf" srcId="{8759DD94-83CE-4A33-9DE0-0D8ABDAF853C}" destId="{5ECB2109-54FF-483E-8DF4-B5EA712B69F2}" srcOrd="2" destOrd="0" presId="urn:microsoft.com/office/officeart/2005/8/layout/process1"/>
    <dgm:cxn modelId="{03D81306-64F3-43B3-8AED-E66CBBD252F6}" type="presParOf" srcId="{8759DD94-83CE-4A33-9DE0-0D8ABDAF853C}" destId="{4AC80B93-D1ED-4606-9991-FA173A8B4D8E}" srcOrd="3" destOrd="0" presId="urn:microsoft.com/office/officeart/2005/8/layout/process1"/>
    <dgm:cxn modelId="{47606862-CE01-40AC-8FF4-231319B55D2E}" type="presParOf" srcId="{4AC80B93-D1ED-4606-9991-FA173A8B4D8E}" destId="{B19037D6-13CF-4819-91EA-D065C6F48C7F}" srcOrd="0" destOrd="0" presId="urn:microsoft.com/office/officeart/2005/8/layout/process1"/>
    <dgm:cxn modelId="{889B50F1-8B8A-486F-A4A7-7C86BB3DF872}" type="presParOf" srcId="{8759DD94-83CE-4A33-9DE0-0D8ABDAF853C}" destId="{F6BE6C9A-EB5C-4394-B5F7-72ABFDC718D1}" srcOrd="4" destOrd="0" presId="urn:microsoft.com/office/officeart/2005/8/layout/process1"/>
    <dgm:cxn modelId="{A1620F26-B43E-4459-91A8-F28C45C467EF}" type="presParOf" srcId="{8759DD94-83CE-4A33-9DE0-0D8ABDAF853C}" destId="{A54CA209-197D-4813-A384-70155156851B}" srcOrd="5" destOrd="0" presId="urn:microsoft.com/office/officeart/2005/8/layout/process1"/>
    <dgm:cxn modelId="{436A3F16-A1E7-44FD-8D6B-B7A8C2DC8098}" type="presParOf" srcId="{A54CA209-197D-4813-A384-70155156851B}" destId="{F60101DC-FCD2-43D1-BBE6-3FE7603C920E}" srcOrd="0" destOrd="0" presId="urn:microsoft.com/office/officeart/2005/8/layout/process1"/>
    <dgm:cxn modelId="{47075A5B-89C3-41F9-A1F6-1228AF665C70}" type="presParOf" srcId="{8759DD94-83CE-4A33-9DE0-0D8ABDAF853C}" destId="{9E40A72C-0FCB-46F7-8DD7-39A919934203}" srcOrd="6" destOrd="0" presId="urn:microsoft.com/office/officeart/2005/8/layout/process1"/>
    <dgm:cxn modelId="{6A49E94D-43E4-4D29-88B0-32A04842C036}" type="presParOf" srcId="{8759DD94-83CE-4A33-9DE0-0D8ABDAF853C}" destId="{65DB458E-FE9A-4D52-903E-721AE6D9A985}" srcOrd="7" destOrd="0" presId="urn:microsoft.com/office/officeart/2005/8/layout/process1"/>
    <dgm:cxn modelId="{44EFCC17-016C-485B-9EBC-EF24659395CD}" type="presParOf" srcId="{65DB458E-FE9A-4D52-903E-721AE6D9A985}" destId="{09917757-365F-426B-982F-ECB666F7AEE0}" srcOrd="0" destOrd="0" presId="urn:microsoft.com/office/officeart/2005/8/layout/process1"/>
    <dgm:cxn modelId="{E6972856-567A-40B4-8568-1874C96C2B56}" type="presParOf" srcId="{8759DD94-83CE-4A33-9DE0-0D8ABDAF853C}" destId="{6CD0B164-9367-4800-B1DE-99464F7F435B}" srcOrd="8"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F91413-5ED8-490F-ADC5-AA2BA82EDC46}" type="doc">
      <dgm:prSet loTypeId="urn:microsoft.com/office/officeart/2005/8/layout/process1" loCatId="process" qsTypeId="urn:microsoft.com/office/officeart/2005/8/quickstyle/3d2" qsCatId="3D" csTypeId="urn:microsoft.com/office/officeart/2005/8/colors/accent1_5" csCatId="accent1" phldr="1"/>
      <dgm:spPr/>
    </dgm:pt>
    <dgm:pt modelId="{D4DF83D2-7D2F-4AB1-B47C-C6F00067D001}">
      <dgm:prSet phldrT="[Text]" custT="1"/>
      <dgm:spPr>
        <a:ln w="38100">
          <a:solidFill>
            <a:srgbClr val="FF0000"/>
          </a:solidFill>
        </a:ln>
      </dgm:spPr>
      <dgm:t>
        <a:bodyPr/>
        <a:lstStyle/>
        <a:p>
          <a:r>
            <a:rPr lang="en-US" sz="1400" dirty="0"/>
            <a:t>Enroll, Withdrawal, and EL Program Transactions</a:t>
          </a:r>
          <a:br>
            <a:rPr lang="en-US" sz="1800" dirty="0"/>
          </a:br>
          <a:r>
            <a:rPr lang="en-US" sz="1200" dirty="0"/>
            <a:t>SYNCHRONIZE DATA</a:t>
          </a:r>
          <a:endParaRPr lang="en-US" sz="1800" dirty="0"/>
        </a:p>
      </dgm:t>
    </dgm:pt>
    <dgm:pt modelId="{B99368F0-C1EA-495D-9BBB-EE6D0DE436F2}" type="parTrans" cxnId="{6F4CBB95-2BBB-49B8-8E7D-A4FF118821CE}">
      <dgm:prSet/>
      <dgm:spPr/>
      <dgm:t>
        <a:bodyPr/>
        <a:lstStyle/>
        <a:p>
          <a:endParaRPr lang="en-US"/>
        </a:p>
      </dgm:t>
    </dgm:pt>
    <dgm:pt modelId="{509C5973-263D-485A-839C-39B2C00AC401}" type="sibTrans" cxnId="{6F4CBB95-2BBB-49B8-8E7D-A4FF118821CE}">
      <dgm:prSet/>
      <dgm:spPr/>
      <dgm:t>
        <a:bodyPr/>
        <a:lstStyle/>
        <a:p>
          <a:endParaRPr lang="en-US"/>
        </a:p>
      </dgm:t>
    </dgm:pt>
    <dgm:pt modelId="{2D054993-C978-443D-B1B4-7E721EA03430}">
      <dgm:prSet phldrT="[Text]" custT="1"/>
      <dgm:spPr>
        <a:ln w="38100">
          <a:solidFill>
            <a:srgbClr val="FF0000"/>
          </a:solidFill>
        </a:ln>
      </dgm:spPr>
      <dgm:t>
        <a:bodyPr/>
        <a:lstStyle/>
        <a:p>
          <a:r>
            <a:rPr lang="en-US" sz="1400"/>
            <a:t>Enroll, Withdrawal, and EL Program Transactions</a:t>
          </a:r>
          <a:br>
            <a:rPr lang="en-US" sz="1800"/>
          </a:br>
          <a:r>
            <a:rPr lang="en-US" sz="1200"/>
            <a:t>SYNCHRONIZE DATA</a:t>
          </a:r>
          <a:endParaRPr lang="en-US" sz="1800" dirty="0"/>
        </a:p>
      </dgm:t>
    </dgm:pt>
    <dgm:pt modelId="{6C2650F8-30BC-434A-B544-63EB314A8C6B}" type="parTrans" cxnId="{B0D8713D-2832-49E4-B3E1-8ABA5C3A5A37}">
      <dgm:prSet/>
      <dgm:spPr/>
      <dgm:t>
        <a:bodyPr/>
        <a:lstStyle/>
        <a:p>
          <a:endParaRPr lang="en-US"/>
        </a:p>
      </dgm:t>
    </dgm:pt>
    <dgm:pt modelId="{3BD2C5BD-2591-4683-B571-10887A35FE10}" type="sibTrans" cxnId="{B0D8713D-2832-49E4-B3E1-8ABA5C3A5A37}">
      <dgm:prSet/>
      <dgm:spPr/>
      <dgm:t>
        <a:bodyPr/>
        <a:lstStyle/>
        <a:p>
          <a:endParaRPr lang="en-US"/>
        </a:p>
      </dgm:t>
    </dgm:pt>
    <dgm:pt modelId="{CE1614D6-02B5-4648-BF74-2D3B98FFBB8C}">
      <dgm:prSet phldrT="[Text]" custT="1"/>
      <dgm:spPr>
        <a:ln w="38100">
          <a:solidFill>
            <a:srgbClr val="FF0000"/>
          </a:solidFill>
        </a:ln>
      </dgm:spPr>
      <dgm:t>
        <a:bodyPr/>
        <a:lstStyle/>
        <a:p>
          <a:r>
            <a:rPr lang="en-US" sz="1400"/>
            <a:t>Enroll, Withdrawal, and EL Program Transactions</a:t>
          </a:r>
          <a:br>
            <a:rPr lang="en-US" sz="1800"/>
          </a:br>
          <a:r>
            <a:rPr lang="en-US" sz="1200"/>
            <a:t>SYNCHRONIZE DATA</a:t>
          </a:r>
          <a:endParaRPr lang="en-US" sz="1800" dirty="0"/>
        </a:p>
      </dgm:t>
    </dgm:pt>
    <dgm:pt modelId="{962EC9FE-9768-4345-A27E-1E3B34988218}" type="parTrans" cxnId="{A14A2CE0-6D3F-4ABF-871E-FE91C7DEF0C8}">
      <dgm:prSet/>
      <dgm:spPr/>
      <dgm:t>
        <a:bodyPr/>
        <a:lstStyle/>
        <a:p>
          <a:endParaRPr lang="en-US"/>
        </a:p>
      </dgm:t>
    </dgm:pt>
    <dgm:pt modelId="{506F2156-5979-4539-8844-E511C74FDFAE}" type="sibTrans" cxnId="{A14A2CE0-6D3F-4ABF-871E-FE91C7DEF0C8}">
      <dgm:prSet/>
      <dgm:spPr/>
      <dgm:t>
        <a:bodyPr/>
        <a:lstStyle/>
        <a:p>
          <a:endParaRPr lang="en-US"/>
        </a:p>
      </dgm:t>
    </dgm:pt>
    <dgm:pt modelId="{983724E8-C6F6-4D10-A97C-B16FB5240D57}">
      <dgm:prSet phldrT="[Text]" custT="1"/>
      <dgm:spPr>
        <a:ln w="38100">
          <a:solidFill>
            <a:schemeClr val="accent3"/>
          </a:solidFill>
        </a:ln>
      </dgm:spPr>
      <dgm:t>
        <a:bodyPr/>
        <a:lstStyle/>
        <a:p>
          <a:r>
            <a:rPr lang="en-US" sz="1600" dirty="0"/>
            <a:t>ADE extracts student data</a:t>
          </a:r>
        </a:p>
        <a:p>
          <a:r>
            <a:rPr lang="en-US" sz="1400" b="1" dirty="0"/>
            <a:t>SAVE YOUR EL73 REPORT</a:t>
          </a:r>
        </a:p>
      </dgm:t>
    </dgm:pt>
    <dgm:pt modelId="{BDCC58A4-4297-4E6A-BA10-70424821A5C9}" type="parTrans" cxnId="{20FAFA93-A0CF-42E4-92A7-B45C8119323B}">
      <dgm:prSet/>
      <dgm:spPr/>
      <dgm:t>
        <a:bodyPr/>
        <a:lstStyle/>
        <a:p>
          <a:endParaRPr lang="en-US"/>
        </a:p>
      </dgm:t>
    </dgm:pt>
    <dgm:pt modelId="{6648A1BD-171E-4BD0-8BB8-3E06CD5FB805}" type="sibTrans" cxnId="{20FAFA93-A0CF-42E4-92A7-B45C8119323B}">
      <dgm:prSet/>
      <dgm:spPr/>
      <dgm:t>
        <a:bodyPr/>
        <a:lstStyle/>
        <a:p>
          <a:endParaRPr lang="en-US"/>
        </a:p>
      </dgm:t>
    </dgm:pt>
    <dgm:pt modelId="{AA511C9C-08C3-479E-89BE-D01B88F6812B}">
      <dgm:prSet phldrT="[Text]" custT="1"/>
      <dgm:spPr/>
      <dgm:t>
        <a:bodyPr/>
        <a:lstStyle/>
        <a:p>
          <a:r>
            <a:rPr lang="en-US" sz="1600"/>
            <a:t>ADE sends to Pearson</a:t>
          </a:r>
          <a:endParaRPr lang="en-US" sz="1600" dirty="0"/>
        </a:p>
      </dgm:t>
    </dgm:pt>
    <dgm:pt modelId="{516C717F-017C-4E9A-A9CD-66FDE40E1620}" type="parTrans" cxnId="{5F8E984B-CF26-4FD1-A580-6A532CE449F6}">
      <dgm:prSet/>
      <dgm:spPr/>
      <dgm:t>
        <a:bodyPr/>
        <a:lstStyle/>
        <a:p>
          <a:endParaRPr lang="en-US"/>
        </a:p>
      </dgm:t>
    </dgm:pt>
    <dgm:pt modelId="{D2BC0D27-1165-4D02-9283-234A35F345AC}" type="sibTrans" cxnId="{5F8E984B-CF26-4FD1-A580-6A532CE449F6}">
      <dgm:prSet/>
      <dgm:spPr/>
      <dgm:t>
        <a:bodyPr/>
        <a:lstStyle/>
        <a:p>
          <a:endParaRPr lang="en-US"/>
        </a:p>
      </dgm:t>
    </dgm:pt>
    <dgm:pt modelId="{8759DD94-83CE-4A33-9DE0-0D8ABDAF853C}" type="pres">
      <dgm:prSet presAssocID="{6BF91413-5ED8-490F-ADC5-AA2BA82EDC46}" presName="Name0" presStyleCnt="0">
        <dgm:presLayoutVars>
          <dgm:dir/>
          <dgm:resizeHandles val="exact"/>
        </dgm:presLayoutVars>
      </dgm:prSet>
      <dgm:spPr/>
    </dgm:pt>
    <dgm:pt modelId="{761DCFCF-4988-46A0-A4E2-195584457791}" type="pres">
      <dgm:prSet presAssocID="{D4DF83D2-7D2F-4AB1-B47C-C6F00067D001}" presName="node" presStyleLbl="node1" presStyleIdx="0" presStyleCnt="5">
        <dgm:presLayoutVars>
          <dgm:bulletEnabled val="1"/>
        </dgm:presLayoutVars>
      </dgm:prSet>
      <dgm:spPr/>
    </dgm:pt>
    <dgm:pt modelId="{A1ED1CAA-4405-4917-9C79-A1D98A3581C7}" type="pres">
      <dgm:prSet presAssocID="{509C5973-263D-485A-839C-39B2C00AC401}" presName="sibTrans" presStyleLbl="sibTrans2D1" presStyleIdx="0" presStyleCnt="4"/>
      <dgm:spPr/>
    </dgm:pt>
    <dgm:pt modelId="{7236FD24-EF5D-486F-9431-614AF844A930}" type="pres">
      <dgm:prSet presAssocID="{509C5973-263D-485A-839C-39B2C00AC401}" presName="connectorText" presStyleLbl="sibTrans2D1" presStyleIdx="0" presStyleCnt="4"/>
      <dgm:spPr/>
    </dgm:pt>
    <dgm:pt modelId="{5ECB2109-54FF-483E-8DF4-B5EA712B69F2}" type="pres">
      <dgm:prSet presAssocID="{2D054993-C978-443D-B1B4-7E721EA03430}" presName="node" presStyleLbl="node1" presStyleIdx="1" presStyleCnt="5">
        <dgm:presLayoutVars>
          <dgm:bulletEnabled val="1"/>
        </dgm:presLayoutVars>
      </dgm:prSet>
      <dgm:spPr/>
    </dgm:pt>
    <dgm:pt modelId="{4AC80B93-D1ED-4606-9991-FA173A8B4D8E}" type="pres">
      <dgm:prSet presAssocID="{3BD2C5BD-2591-4683-B571-10887A35FE10}" presName="sibTrans" presStyleLbl="sibTrans2D1" presStyleIdx="1" presStyleCnt="4"/>
      <dgm:spPr/>
    </dgm:pt>
    <dgm:pt modelId="{B19037D6-13CF-4819-91EA-D065C6F48C7F}" type="pres">
      <dgm:prSet presAssocID="{3BD2C5BD-2591-4683-B571-10887A35FE10}" presName="connectorText" presStyleLbl="sibTrans2D1" presStyleIdx="1" presStyleCnt="4"/>
      <dgm:spPr/>
    </dgm:pt>
    <dgm:pt modelId="{F6BE6C9A-EB5C-4394-B5F7-72ABFDC718D1}" type="pres">
      <dgm:prSet presAssocID="{CE1614D6-02B5-4648-BF74-2D3B98FFBB8C}" presName="node" presStyleLbl="node1" presStyleIdx="2" presStyleCnt="5">
        <dgm:presLayoutVars>
          <dgm:bulletEnabled val="1"/>
        </dgm:presLayoutVars>
      </dgm:prSet>
      <dgm:spPr/>
    </dgm:pt>
    <dgm:pt modelId="{A54CA209-197D-4813-A384-70155156851B}" type="pres">
      <dgm:prSet presAssocID="{506F2156-5979-4539-8844-E511C74FDFAE}" presName="sibTrans" presStyleLbl="sibTrans2D1" presStyleIdx="2" presStyleCnt="4"/>
      <dgm:spPr/>
    </dgm:pt>
    <dgm:pt modelId="{F60101DC-FCD2-43D1-BBE6-3FE7603C920E}" type="pres">
      <dgm:prSet presAssocID="{506F2156-5979-4539-8844-E511C74FDFAE}" presName="connectorText" presStyleLbl="sibTrans2D1" presStyleIdx="2" presStyleCnt="4"/>
      <dgm:spPr/>
    </dgm:pt>
    <dgm:pt modelId="{9E40A72C-0FCB-46F7-8DD7-39A919934203}" type="pres">
      <dgm:prSet presAssocID="{983724E8-C6F6-4D10-A97C-B16FB5240D57}" presName="node" presStyleLbl="node1" presStyleIdx="3" presStyleCnt="5">
        <dgm:presLayoutVars>
          <dgm:bulletEnabled val="1"/>
        </dgm:presLayoutVars>
      </dgm:prSet>
      <dgm:spPr/>
    </dgm:pt>
    <dgm:pt modelId="{65DB458E-FE9A-4D52-903E-721AE6D9A985}" type="pres">
      <dgm:prSet presAssocID="{6648A1BD-171E-4BD0-8BB8-3E06CD5FB805}" presName="sibTrans" presStyleLbl="sibTrans2D1" presStyleIdx="3" presStyleCnt="4"/>
      <dgm:spPr/>
    </dgm:pt>
    <dgm:pt modelId="{09917757-365F-426B-982F-ECB666F7AEE0}" type="pres">
      <dgm:prSet presAssocID="{6648A1BD-171E-4BD0-8BB8-3E06CD5FB805}" presName="connectorText" presStyleLbl="sibTrans2D1" presStyleIdx="3" presStyleCnt="4"/>
      <dgm:spPr/>
    </dgm:pt>
    <dgm:pt modelId="{6CD0B164-9367-4800-B1DE-99464F7F435B}" type="pres">
      <dgm:prSet presAssocID="{AA511C9C-08C3-479E-89BE-D01B88F6812B}" presName="node" presStyleLbl="node1" presStyleIdx="4" presStyleCnt="5">
        <dgm:presLayoutVars>
          <dgm:bulletEnabled val="1"/>
        </dgm:presLayoutVars>
      </dgm:prSet>
      <dgm:spPr/>
    </dgm:pt>
  </dgm:ptLst>
  <dgm:cxnLst>
    <dgm:cxn modelId="{715FD61A-9F60-4E6C-923A-19E1AE099749}" type="presOf" srcId="{6648A1BD-171E-4BD0-8BB8-3E06CD5FB805}" destId="{09917757-365F-426B-982F-ECB666F7AEE0}" srcOrd="1" destOrd="0" presId="urn:microsoft.com/office/officeart/2005/8/layout/process1"/>
    <dgm:cxn modelId="{A4DD7F28-D73F-4ED6-92FD-9A0AE9B1ACD9}" type="presOf" srcId="{506F2156-5979-4539-8844-E511C74FDFAE}" destId="{A54CA209-197D-4813-A384-70155156851B}" srcOrd="0" destOrd="0" presId="urn:microsoft.com/office/officeart/2005/8/layout/process1"/>
    <dgm:cxn modelId="{EC4C5138-B62D-43DF-85C4-CAF536C073E2}" type="presOf" srcId="{3BD2C5BD-2591-4683-B571-10887A35FE10}" destId="{4AC80B93-D1ED-4606-9991-FA173A8B4D8E}" srcOrd="0" destOrd="0" presId="urn:microsoft.com/office/officeart/2005/8/layout/process1"/>
    <dgm:cxn modelId="{B0D8713D-2832-49E4-B3E1-8ABA5C3A5A37}" srcId="{6BF91413-5ED8-490F-ADC5-AA2BA82EDC46}" destId="{2D054993-C978-443D-B1B4-7E721EA03430}" srcOrd="1" destOrd="0" parTransId="{6C2650F8-30BC-434A-B544-63EB314A8C6B}" sibTransId="{3BD2C5BD-2591-4683-B571-10887A35FE10}"/>
    <dgm:cxn modelId="{7A923542-BF1B-4C3F-92C0-D04C48BE5CE1}" type="presOf" srcId="{AA511C9C-08C3-479E-89BE-D01B88F6812B}" destId="{6CD0B164-9367-4800-B1DE-99464F7F435B}" srcOrd="0" destOrd="0" presId="urn:microsoft.com/office/officeart/2005/8/layout/process1"/>
    <dgm:cxn modelId="{E877D545-A0D9-403E-8270-B764CFFE1C9A}" type="presOf" srcId="{6648A1BD-171E-4BD0-8BB8-3E06CD5FB805}" destId="{65DB458E-FE9A-4D52-903E-721AE6D9A985}" srcOrd="0" destOrd="0" presId="urn:microsoft.com/office/officeart/2005/8/layout/process1"/>
    <dgm:cxn modelId="{AC952948-2523-40C7-BF86-0327EC8B5431}" type="presOf" srcId="{509C5973-263D-485A-839C-39B2C00AC401}" destId="{7236FD24-EF5D-486F-9431-614AF844A930}" srcOrd="1" destOrd="0" presId="urn:microsoft.com/office/officeart/2005/8/layout/process1"/>
    <dgm:cxn modelId="{AB379E69-63B1-4A64-9CD0-348EDC7EC0EB}" type="presOf" srcId="{506F2156-5979-4539-8844-E511C74FDFAE}" destId="{F60101DC-FCD2-43D1-BBE6-3FE7603C920E}" srcOrd="1" destOrd="0" presId="urn:microsoft.com/office/officeart/2005/8/layout/process1"/>
    <dgm:cxn modelId="{5230284B-650D-4D13-9B31-529179F46FAD}" type="presOf" srcId="{983724E8-C6F6-4D10-A97C-B16FB5240D57}" destId="{9E40A72C-0FCB-46F7-8DD7-39A919934203}" srcOrd="0" destOrd="0" presId="urn:microsoft.com/office/officeart/2005/8/layout/process1"/>
    <dgm:cxn modelId="{5F8E984B-CF26-4FD1-A580-6A532CE449F6}" srcId="{6BF91413-5ED8-490F-ADC5-AA2BA82EDC46}" destId="{AA511C9C-08C3-479E-89BE-D01B88F6812B}" srcOrd="4" destOrd="0" parTransId="{516C717F-017C-4E9A-A9CD-66FDE40E1620}" sibTransId="{D2BC0D27-1165-4D02-9283-234A35F345AC}"/>
    <dgm:cxn modelId="{20FAFA93-A0CF-42E4-92A7-B45C8119323B}" srcId="{6BF91413-5ED8-490F-ADC5-AA2BA82EDC46}" destId="{983724E8-C6F6-4D10-A97C-B16FB5240D57}" srcOrd="3" destOrd="0" parTransId="{BDCC58A4-4297-4E6A-BA10-70424821A5C9}" sibTransId="{6648A1BD-171E-4BD0-8BB8-3E06CD5FB805}"/>
    <dgm:cxn modelId="{6F4CBB95-2BBB-49B8-8E7D-A4FF118821CE}" srcId="{6BF91413-5ED8-490F-ADC5-AA2BA82EDC46}" destId="{D4DF83D2-7D2F-4AB1-B47C-C6F00067D001}" srcOrd="0" destOrd="0" parTransId="{B99368F0-C1EA-495D-9BBB-EE6D0DE436F2}" sibTransId="{509C5973-263D-485A-839C-39B2C00AC401}"/>
    <dgm:cxn modelId="{309FF19C-9F8B-460D-A215-69D3AC85FD0E}" type="presOf" srcId="{D4DF83D2-7D2F-4AB1-B47C-C6F00067D001}" destId="{761DCFCF-4988-46A0-A4E2-195584457791}" srcOrd="0" destOrd="0" presId="urn:microsoft.com/office/officeart/2005/8/layout/process1"/>
    <dgm:cxn modelId="{A80DD7B8-6C78-4BA0-9A3C-4065A4F2AD73}" type="presOf" srcId="{6BF91413-5ED8-490F-ADC5-AA2BA82EDC46}" destId="{8759DD94-83CE-4A33-9DE0-0D8ABDAF853C}" srcOrd="0" destOrd="0" presId="urn:microsoft.com/office/officeart/2005/8/layout/process1"/>
    <dgm:cxn modelId="{A1EAFCBB-DEA9-4A6E-AC19-5FFBCA8FCE58}" type="presOf" srcId="{3BD2C5BD-2591-4683-B571-10887A35FE10}" destId="{B19037D6-13CF-4819-91EA-D065C6F48C7F}" srcOrd="1" destOrd="0" presId="urn:microsoft.com/office/officeart/2005/8/layout/process1"/>
    <dgm:cxn modelId="{0C2217C3-08BD-44B3-B385-7754C9D0B14D}" type="presOf" srcId="{CE1614D6-02B5-4648-BF74-2D3B98FFBB8C}" destId="{F6BE6C9A-EB5C-4394-B5F7-72ABFDC718D1}" srcOrd="0" destOrd="0" presId="urn:microsoft.com/office/officeart/2005/8/layout/process1"/>
    <dgm:cxn modelId="{D3558FC4-5C13-4284-81B3-BE6CAD81F02C}" type="presOf" srcId="{2D054993-C978-443D-B1B4-7E721EA03430}" destId="{5ECB2109-54FF-483E-8DF4-B5EA712B69F2}" srcOrd="0" destOrd="0" presId="urn:microsoft.com/office/officeart/2005/8/layout/process1"/>
    <dgm:cxn modelId="{7483E9D8-B289-4442-9144-D9AC4D6A4133}" type="presOf" srcId="{509C5973-263D-485A-839C-39B2C00AC401}" destId="{A1ED1CAA-4405-4917-9C79-A1D98A3581C7}" srcOrd="0" destOrd="0" presId="urn:microsoft.com/office/officeart/2005/8/layout/process1"/>
    <dgm:cxn modelId="{A14A2CE0-6D3F-4ABF-871E-FE91C7DEF0C8}" srcId="{6BF91413-5ED8-490F-ADC5-AA2BA82EDC46}" destId="{CE1614D6-02B5-4648-BF74-2D3B98FFBB8C}" srcOrd="2" destOrd="0" parTransId="{962EC9FE-9768-4345-A27E-1E3B34988218}" sibTransId="{506F2156-5979-4539-8844-E511C74FDFAE}"/>
    <dgm:cxn modelId="{CB9D3F50-6FB1-44E1-AD84-F55E52DC8897}" type="presParOf" srcId="{8759DD94-83CE-4A33-9DE0-0D8ABDAF853C}" destId="{761DCFCF-4988-46A0-A4E2-195584457791}" srcOrd="0" destOrd="0" presId="urn:microsoft.com/office/officeart/2005/8/layout/process1"/>
    <dgm:cxn modelId="{1991DB43-0C5B-4250-97E2-4D972B929AD6}" type="presParOf" srcId="{8759DD94-83CE-4A33-9DE0-0D8ABDAF853C}" destId="{A1ED1CAA-4405-4917-9C79-A1D98A3581C7}" srcOrd="1" destOrd="0" presId="urn:microsoft.com/office/officeart/2005/8/layout/process1"/>
    <dgm:cxn modelId="{2CDD255F-F702-4BEE-B6C2-0FF0CC71565E}" type="presParOf" srcId="{A1ED1CAA-4405-4917-9C79-A1D98A3581C7}" destId="{7236FD24-EF5D-486F-9431-614AF844A930}" srcOrd="0" destOrd="0" presId="urn:microsoft.com/office/officeart/2005/8/layout/process1"/>
    <dgm:cxn modelId="{5623AD5C-3F36-4187-8AF9-1F2AF0CACD0E}" type="presParOf" srcId="{8759DD94-83CE-4A33-9DE0-0D8ABDAF853C}" destId="{5ECB2109-54FF-483E-8DF4-B5EA712B69F2}" srcOrd="2" destOrd="0" presId="urn:microsoft.com/office/officeart/2005/8/layout/process1"/>
    <dgm:cxn modelId="{03D81306-64F3-43B3-8AED-E66CBBD252F6}" type="presParOf" srcId="{8759DD94-83CE-4A33-9DE0-0D8ABDAF853C}" destId="{4AC80B93-D1ED-4606-9991-FA173A8B4D8E}" srcOrd="3" destOrd="0" presId="urn:microsoft.com/office/officeart/2005/8/layout/process1"/>
    <dgm:cxn modelId="{47606862-CE01-40AC-8FF4-231319B55D2E}" type="presParOf" srcId="{4AC80B93-D1ED-4606-9991-FA173A8B4D8E}" destId="{B19037D6-13CF-4819-91EA-D065C6F48C7F}" srcOrd="0" destOrd="0" presId="urn:microsoft.com/office/officeart/2005/8/layout/process1"/>
    <dgm:cxn modelId="{889B50F1-8B8A-486F-A4A7-7C86BB3DF872}" type="presParOf" srcId="{8759DD94-83CE-4A33-9DE0-0D8ABDAF853C}" destId="{F6BE6C9A-EB5C-4394-B5F7-72ABFDC718D1}" srcOrd="4" destOrd="0" presId="urn:microsoft.com/office/officeart/2005/8/layout/process1"/>
    <dgm:cxn modelId="{A1620F26-B43E-4459-91A8-F28C45C467EF}" type="presParOf" srcId="{8759DD94-83CE-4A33-9DE0-0D8ABDAF853C}" destId="{A54CA209-197D-4813-A384-70155156851B}" srcOrd="5" destOrd="0" presId="urn:microsoft.com/office/officeart/2005/8/layout/process1"/>
    <dgm:cxn modelId="{436A3F16-A1E7-44FD-8D6B-B7A8C2DC8098}" type="presParOf" srcId="{A54CA209-197D-4813-A384-70155156851B}" destId="{F60101DC-FCD2-43D1-BBE6-3FE7603C920E}" srcOrd="0" destOrd="0" presId="urn:microsoft.com/office/officeart/2005/8/layout/process1"/>
    <dgm:cxn modelId="{47075A5B-89C3-41F9-A1F6-1228AF665C70}" type="presParOf" srcId="{8759DD94-83CE-4A33-9DE0-0D8ABDAF853C}" destId="{9E40A72C-0FCB-46F7-8DD7-39A919934203}" srcOrd="6" destOrd="0" presId="urn:microsoft.com/office/officeart/2005/8/layout/process1"/>
    <dgm:cxn modelId="{6A49E94D-43E4-4D29-88B0-32A04842C036}" type="presParOf" srcId="{8759DD94-83CE-4A33-9DE0-0D8ABDAF853C}" destId="{65DB458E-FE9A-4D52-903E-721AE6D9A985}" srcOrd="7" destOrd="0" presId="urn:microsoft.com/office/officeart/2005/8/layout/process1"/>
    <dgm:cxn modelId="{44EFCC17-016C-485B-9EBC-EF24659395CD}" type="presParOf" srcId="{65DB458E-FE9A-4D52-903E-721AE6D9A985}" destId="{09917757-365F-426B-982F-ECB666F7AEE0}" srcOrd="0" destOrd="0" presId="urn:microsoft.com/office/officeart/2005/8/layout/process1"/>
    <dgm:cxn modelId="{E6972856-567A-40B4-8568-1874C96C2B56}" type="presParOf" srcId="{8759DD94-83CE-4A33-9DE0-0D8ABDAF853C}" destId="{6CD0B164-9367-4800-B1DE-99464F7F435B}" srcOrd="8"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8F032-CC39-4FB3-97FC-24A1B662972C}">
      <dsp:nvSpPr>
        <dsp:cNvPr id="0" name=""/>
        <dsp:cNvSpPr/>
      </dsp:nvSpPr>
      <dsp:spPr>
        <a:xfrm>
          <a:off x="0" y="2747"/>
          <a:ext cx="6019800" cy="545535"/>
        </a:xfrm>
        <a:prstGeom prst="roundRect">
          <a:avLst/>
        </a:prstGeom>
        <a:solidFill>
          <a:srgbClr val="ED7D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Download and review your EL73 Reports </a:t>
          </a:r>
          <a:r>
            <a:rPr lang="en-US" sz="1600" b="1" kern="1200" dirty="0">
              <a:solidFill>
                <a:schemeClr val="tx1"/>
              </a:solidFill>
            </a:rPr>
            <a:t>today</a:t>
          </a:r>
          <a:r>
            <a:rPr lang="en-US" sz="1600" kern="1200" dirty="0">
              <a:solidFill>
                <a:schemeClr val="tx1"/>
              </a:solidFill>
            </a:rPr>
            <a:t>.</a:t>
          </a:r>
        </a:p>
      </dsp:txBody>
      <dsp:txXfrm>
        <a:off x="26631" y="29378"/>
        <a:ext cx="5966538" cy="492273"/>
      </dsp:txXfrm>
    </dsp:sp>
    <dsp:sp modelId="{1E849184-5461-4768-A03B-A576A0F5E593}">
      <dsp:nvSpPr>
        <dsp:cNvPr id="0" name=""/>
        <dsp:cNvSpPr/>
      </dsp:nvSpPr>
      <dsp:spPr>
        <a:xfrm>
          <a:off x="0" y="681389"/>
          <a:ext cx="6019800" cy="1091953"/>
        </a:xfrm>
        <a:prstGeom prst="roundRect">
          <a:avLst/>
        </a:prstGeom>
        <a:solidFill>
          <a:srgbClr val="ED7D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Students identified as EL Group 8 must be administered the AZELLA Placement Test now and before December 17, 2021</a:t>
          </a:r>
        </a:p>
        <a:p>
          <a:pPr marL="365760" lvl="0" indent="0" algn="l" defTabSz="711200">
            <a:lnSpc>
              <a:spcPct val="90000"/>
            </a:lnSpc>
            <a:spcBef>
              <a:spcPct val="0"/>
            </a:spcBef>
            <a:spcAft>
              <a:spcPct val="35000"/>
            </a:spcAft>
            <a:buNone/>
          </a:pPr>
          <a:r>
            <a:rPr lang="en-US" sz="1200" b="0" kern="1200" dirty="0">
              <a:solidFill>
                <a:schemeClr val="tx1"/>
              </a:solidFill>
            </a:rPr>
            <a:t>Also, students with the red font message on their EL70 Report must be administered the Placement Test</a:t>
          </a:r>
          <a:endParaRPr lang="en-US" sz="1600" b="0" kern="1200" dirty="0">
            <a:solidFill>
              <a:schemeClr val="tx1"/>
            </a:solidFill>
          </a:endParaRPr>
        </a:p>
      </dsp:txBody>
      <dsp:txXfrm>
        <a:off x="53305" y="734694"/>
        <a:ext cx="5913190" cy="985343"/>
      </dsp:txXfrm>
    </dsp:sp>
    <dsp:sp modelId="{3930DD0D-E58D-4F8A-98C2-8D42CD18F3CA}">
      <dsp:nvSpPr>
        <dsp:cNvPr id="0" name=""/>
        <dsp:cNvSpPr/>
      </dsp:nvSpPr>
      <dsp:spPr>
        <a:xfrm>
          <a:off x="0" y="1818795"/>
          <a:ext cx="6019800"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129"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p>
      </dsp:txBody>
      <dsp:txXfrm>
        <a:off x="0" y="1818795"/>
        <a:ext cx="6019800" cy="1026720"/>
      </dsp:txXfrm>
    </dsp:sp>
    <dsp:sp modelId="{E928F55B-65DE-41C7-882B-6088682A7672}">
      <dsp:nvSpPr>
        <dsp:cNvPr id="0" name=""/>
        <dsp:cNvSpPr/>
      </dsp:nvSpPr>
      <dsp:spPr>
        <a:xfrm>
          <a:off x="0" y="1869474"/>
          <a:ext cx="6019800" cy="1001818"/>
        </a:xfrm>
        <a:prstGeom prst="roundRect">
          <a:avLst/>
        </a:prstGeom>
        <a:solidFill>
          <a:srgbClr val="ED7D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Students who are eligible for the Placement Test must be administered the KPT or their appropriate Stage Placement Test </a:t>
          </a:r>
          <a:r>
            <a:rPr lang="en-US" sz="1400" b="1" kern="1200" dirty="0">
              <a:solidFill>
                <a:schemeClr val="tx1"/>
              </a:solidFill>
            </a:rPr>
            <a:t>within the first 2 weeks of their school enrollment.</a:t>
          </a:r>
        </a:p>
      </dsp:txBody>
      <dsp:txXfrm>
        <a:off x="48905" y="1918379"/>
        <a:ext cx="5921990" cy="904008"/>
      </dsp:txXfrm>
    </dsp:sp>
    <dsp:sp modelId="{A8F11FE5-7E52-4AED-8A71-1DE9A1C21ADC}">
      <dsp:nvSpPr>
        <dsp:cNvPr id="0" name=""/>
        <dsp:cNvSpPr/>
      </dsp:nvSpPr>
      <dsp:spPr>
        <a:xfrm>
          <a:off x="0" y="2923870"/>
          <a:ext cx="6019800"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12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Eligible </a:t>
          </a:r>
          <a:r>
            <a:rPr lang="en-US" sz="1600" b="1" kern="1200" dirty="0"/>
            <a:t>Kindergarten </a:t>
          </a:r>
          <a:r>
            <a:rPr lang="en-US" sz="1600" kern="1200" dirty="0"/>
            <a:t>students who have not been administered the KPT by now, must be administered the test by December 17</a:t>
          </a:r>
        </a:p>
        <a:p>
          <a:pPr marL="171450" lvl="1" indent="-171450" algn="l" defTabSz="711200">
            <a:lnSpc>
              <a:spcPct val="90000"/>
            </a:lnSpc>
            <a:spcBef>
              <a:spcPct val="0"/>
            </a:spcBef>
            <a:spcAft>
              <a:spcPct val="20000"/>
            </a:spcAft>
            <a:buChar char="•"/>
          </a:pPr>
          <a:r>
            <a:rPr lang="en-US" sz="1600" kern="1200" dirty="0"/>
            <a:t>Districts are out of compliance if this testing is not completed.</a:t>
          </a:r>
        </a:p>
      </dsp:txBody>
      <dsp:txXfrm>
        <a:off x="0" y="2923870"/>
        <a:ext cx="6019800" cy="1026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DCFCF-4988-46A0-A4E2-195584457791}">
      <dsp:nvSpPr>
        <dsp:cNvPr id="0" name=""/>
        <dsp:cNvSpPr/>
      </dsp:nvSpPr>
      <dsp:spPr>
        <a:xfrm>
          <a:off x="4361" y="124316"/>
          <a:ext cx="1351927" cy="811156"/>
        </a:xfrm>
        <a:prstGeom prst="roundRect">
          <a:avLst>
            <a:gd name="adj" fmla="val 10000"/>
          </a:avLst>
        </a:prstGeom>
        <a:solidFill>
          <a:schemeClr val="accent1">
            <a:hueOff val="0"/>
            <a:satOff val="0"/>
            <a:lumOff val="0"/>
            <a:alphaOff val="0"/>
          </a:scheme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Mon. </a:t>
          </a:r>
          <a:br>
            <a:rPr lang="en-US" sz="2200" b="1" kern="1200" dirty="0"/>
          </a:br>
          <a:r>
            <a:rPr lang="en-US" sz="2200" b="1" kern="1200" dirty="0"/>
            <a:t>Jan. 3</a:t>
          </a:r>
        </a:p>
      </dsp:txBody>
      <dsp:txXfrm>
        <a:off x="28119" y="148074"/>
        <a:ext cx="1304411" cy="763640"/>
      </dsp:txXfrm>
    </dsp:sp>
    <dsp:sp modelId="{A1ED1CAA-4405-4917-9C79-A1D98A3581C7}">
      <dsp:nvSpPr>
        <dsp:cNvPr id="0" name=""/>
        <dsp:cNvSpPr/>
      </dsp:nvSpPr>
      <dsp:spPr>
        <a:xfrm>
          <a:off x="1491480" y="362256"/>
          <a:ext cx="286608" cy="3352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491480" y="429311"/>
        <a:ext cx="200626" cy="201167"/>
      </dsp:txXfrm>
    </dsp:sp>
    <dsp:sp modelId="{5ECB2109-54FF-483E-8DF4-B5EA712B69F2}">
      <dsp:nvSpPr>
        <dsp:cNvPr id="0" name=""/>
        <dsp:cNvSpPr/>
      </dsp:nvSpPr>
      <dsp:spPr>
        <a:xfrm>
          <a:off x="1897059" y="124316"/>
          <a:ext cx="1351927" cy="811156"/>
        </a:xfrm>
        <a:prstGeom prst="roundRect">
          <a:avLst>
            <a:gd name="adj" fmla="val 10000"/>
          </a:avLst>
        </a:prstGeom>
        <a:solidFill>
          <a:schemeClr val="accent1">
            <a:hueOff val="0"/>
            <a:satOff val="0"/>
            <a:lumOff val="0"/>
            <a:alphaOff val="0"/>
          </a:scheme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Tues.</a:t>
          </a:r>
          <a:br>
            <a:rPr lang="en-US" sz="2200" b="1" kern="1200" dirty="0"/>
          </a:br>
          <a:r>
            <a:rPr lang="en-US" sz="2200" b="1" kern="1200" dirty="0"/>
            <a:t>Jan. 4</a:t>
          </a:r>
        </a:p>
      </dsp:txBody>
      <dsp:txXfrm>
        <a:off x="1920817" y="148074"/>
        <a:ext cx="1304411" cy="763640"/>
      </dsp:txXfrm>
    </dsp:sp>
    <dsp:sp modelId="{4AC80B93-D1ED-4606-9991-FA173A8B4D8E}">
      <dsp:nvSpPr>
        <dsp:cNvPr id="0" name=""/>
        <dsp:cNvSpPr/>
      </dsp:nvSpPr>
      <dsp:spPr>
        <a:xfrm>
          <a:off x="3384178" y="362256"/>
          <a:ext cx="286608" cy="3352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384178" y="429311"/>
        <a:ext cx="200626" cy="201167"/>
      </dsp:txXfrm>
    </dsp:sp>
    <dsp:sp modelId="{F6BE6C9A-EB5C-4394-B5F7-72ABFDC718D1}">
      <dsp:nvSpPr>
        <dsp:cNvPr id="0" name=""/>
        <dsp:cNvSpPr/>
      </dsp:nvSpPr>
      <dsp:spPr>
        <a:xfrm>
          <a:off x="3789756" y="124316"/>
          <a:ext cx="1351927" cy="811156"/>
        </a:xfrm>
        <a:prstGeom prst="roundRect">
          <a:avLst>
            <a:gd name="adj" fmla="val 10000"/>
          </a:avLst>
        </a:prstGeom>
        <a:solidFill>
          <a:schemeClr val="accent1">
            <a:hueOff val="0"/>
            <a:satOff val="0"/>
            <a:lumOff val="0"/>
            <a:alphaOff val="0"/>
          </a:schemeClr>
        </a:solidFill>
        <a:ln w="381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Wed.</a:t>
          </a:r>
          <a:br>
            <a:rPr lang="en-US" sz="2200" b="1" kern="1200"/>
          </a:br>
          <a:r>
            <a:rPr lang="en-US" sz="2200" b="1" kern="1200"/>
            <a:t>Jan. 5</a:t>
          </a:r>
          <a:endParaRPr lang="en-US" sz="2200" b="1" kern="1200" dirty="0"/>
        </a:p>
      </dsp:txBody>
      <dsp:txXfrm>
        <a:off x="3813514" y="148074"/>
        <a:ext cx="1304411" cy="763640"/>
      </dsp:txXfrm>
    </dsp:sp>
    <dsp:sp modelId="{A54CA209-197D-4813-A384-70155156851B}">
      <dsp:nvSpPr>
        <dsp:cNvPr id="0" name=""/>
        <dsp:cNvSpPr/>
      </dsp:nvSpPr>
      <dsp:spPr>
        <a:xfrm>
          <a:off x="5276876" y="362256"/>
          <a:ext cx="286608" cy="3352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276876" y="429311"/>
        <a:ext cx="200626" cy="201167"/>
      </dsp:txXfrm>
    </dsp:sp>
    <dsp:sp modelId="{9E40A72C-0FCB-46F7-8DD7-39A919934203}">
      <dsp:nvSpPr>
        <dsp:cNvPr id="0" name=""/>
        <dsp:cNvSpPr/>
      </dsp:nvSpPr>
      <dsp:spPr>
        <a:xfrm>
          <a:off x="5682454" y="124316"/>
          <a:ext cx="1351927" cy="811156"/>
        </a:xfrm>
        <a:prstGeom prst="roundRect">
          <a:avLst>
            <a:gd name="adj" fmla="val 10000"/>
          </a:avLst>
        </a:prstGeom>
        <a:solidFill>
          <a:schemeClr val="accent1">
            <a:hueOff val="0"/>
            <a:satOff val="0"/>
            <a:lumOff val="0"/>
            <a:alphaOff val="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Thur.</a:t>
          </a:r>
          <a:br>
            <a:rPr lang="en-US" sz="2200" kern="1200" dirty="0"/>
          </a:br>
          <a:r>
            <a:rPr lang="en-US" sz="2200" kern="1200" dirty="0"/>
            <a:t>Jan. 6</a:t>
          </a:r>
        </a:p>
      </dsp:txBody>
      <dsp:txXfrm>
        <a:off x="5706212" y="148074"/>
        <a:ext cx="1304411" cy="763640"/>
      </dsp:txXfrm>
    </dsp:sp>
    <dsp:sp modelId="{65DB458E-FE9A-4D52-903E-721AE6D9A985}">
      <dsp:nvSpPr>
        <dsp:cNvPr id="0" name=""/>
        <dsp:cNvSpPr/>
      </dsp:nvSpPr>
      <dsp:spPr>
        <a:xfrm>
          <a:off x="7169574" y="362256"/>
          <a:ext cx="286608" cy="3352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169574" y="429311"/>
        <a:ext cx="200626" cy="201167"/>
      </dsp:txXfrm>
    </dsp:sp>
    <dsp:sp modelId="{6CD0B164-9367-4800-B1DE-99464F7F435B}">
      <dsp:nvSpPr>
        <dsp:cNvPr id="0" name=""/>
        <dsp:cNvSpPr/>
      </dsp:nvSpPr>
      <dsp:spPr>
        <a:xfrm>
          <a:off x="7575152" y="124316"/>
          <a:ext cx="1351927" cy="811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Fri.</a:t>
          </a:r>
          <a:br>
            <a:rPr lang="en-US" sz="2200" kern="1200" dirty="0"/>
          </a:br>
          <a:r>
            <a:rPr lang="en-US" sz="2200" kern="1200" dirty="0"/>
            <a:t>Jan. 7</a:t>
          </a:r>
        </a:p>
      </dsp:txBody>
      <dsp:txXfrm>
        <a:off x="7598910" y="148074"/>
        <a:ext cx="1304411" cy="763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DCFCF-4988-46A0-A4E2-195584457791}">
      <dsp:nvSpPr>
        <dsp:cNvPr id="0" name=""/>
        <dsp:cNvSpPr/>
      </dsp:nvSpPr>
      <dsp:spPr>
        <a:xfrm>
          <a:off x="8668" y="0"/>
          <a:ext cx="1343015" cy="1320741"/>
        </a:xfrm>
        <a:prstGeom prst="roundRect">
          <a:avLst>
            <a:gd name="adj" fmla="val 10000"/>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w="38100">
          <a:solidFill>
            <a:srgbClr val="FF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Enroll, Withdrawal, and EL Program Transactions</a:t>
          </a:r>
          <a:br>
            <a:rPr lang="en-US" sz="1800" kern="1200" dirty="0"/>
          </a:br>
          <a:r>
            <a:rPr lang="en-US" sz="1200" kern="1200" dirty="0"/>
            <a:t>SYNCHRONIZE DATA</a:t>
          </a:r>
          <a:endParaRPr lang="en-US" sz="1800" kern="1200" dirty="0"/>
        </a:p>
      </dsp:txBody>
      <dsp:txXfrm>
        <a:off x="47351" y="38683"/>
        <a:ext cx="1265649" cy="1243375"/>
      </dsp:txXfrm>
    </dsp:sp>
    <dsp:sp modelId="{A1ED1CAA-4405-4917-9C79-A1D98A3581C7}">
      <dsp:nvSpPr>
        <dsp:cNvPr id="0" name=""/>
        <dsp:cNvSpPr/>
      </dsp:nvSpPr>
      <dsp:spPr>
        <a:xfrm>
          <a:off x="1485985" y="493836"/>
          <a:ext cx="284719" cy="333067"/>
        </a:xfrm>
        <a:prstGeom prst="rightArrow">
          <a:avLst>
            <a:gd name="adj1" fmla="val 60000"/>
            <a:gd name="adj2" fmla="val 50000"/>
          </a:avLst>
        </a:prstGeom>
        <a:solidFill>
          <a:schemeClr val="accent1">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485985" y="560449"/>
        <a:ext cx="199303" cy="199841"/>
      </dsp:txXfrm>
    </dsp:sp>
    <dsp:sp modelId="{5ECB2109-54FF-483E-8DF4-B5EA712B69F2}">
      <dsp:nvSpPr>
        <dsp:cNvPr id="0" name=""/>
        <dsp:cNvSpPr/>
      </dsp:nvSpPr>
      <dsp:spPr>
        <a:xfrm>
          <a:off x="1888890" y="0"/>
          <a:ext cx="1343015" cy="1320741"/>
        </a:xfrm>
        <a:prstGeom prst="roundRect">
          <a:avLst>
            <a:gd name="adj" fmla="val 10000"/>
          </a:avLst>
        </a:prstGeom>
        <a:gradFill rotWithShape="0">
          <a:gsLst>
            <a:gs pos="0">
              <a:schemeClr val="accent1">
                <a:alpha val="90000"/>
                <a:hueOff val="0"/>
                <a:satOff val="0"/>
                <a:lumOff val="0"/>
                <a:alphaOff val="-10000"/>
                <a:shade val="51000"/>
                <a:satMod val="130000"/>
              </a:schemeClr>
            </a:gs>
            <a:gs pos="80000">
              <a:schemeClr val="accent1">
                <a:alpha val="90000"/>
                <a:hueOff val="0"/>
                <a:satOff val="0"/>
                <a:lumOff val="0"/>
                <a:alphaOff val="-10000"/>
                <a:shade val="93000"/>
                <a:satMod val="130000"/>
              </a:schemeClr>
            </a:gs>
            <a:gs pos="100000">
              <a:schemeClr val="accent1">
                <a:alpha val="90000"/>
                <a:hueOff val="0"/>
                <a:satOff val="0"/>
                <a:lumOff val="0"/>
                <a:alphaOff val="-10000"/>
                <a:shade val="94000"/>
                <a:satMod val="135000"/>
              </a:schemeClr>
            </a:gs>
          </a:gsLst>
          <a:lin ang="16200000" scaled="0"/>
        </a:gradFill>
        <a:ln w="38100">
          <a:solidFill>
            <a:srgbClr val="FF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Enroll, Withdrawal, and EL Program Transactions</a:t>
          </a:r>
          <a:br>
            <a:rPr lang="en-US" sz="1800" kern="1200"/>
          </a:br>
          <a:r>
            <a:rPr lang="en-US" sz="1200" kern="1200"/>
            <a:t>SYNCHRONIZE DATA</a:t>
          </a:r>
          <a:endParaRPr lang="en-US" sz="1800" kern="1200" dirty="0"/>
        </a:p>
      </dsp:txBody>
      <dsp:txXfrm>
        <a:off x="1927573" y="38683"/>
        <a:ext cx="1265649" cy="1243375"/>
      </dsp:txXfrm>
    </dsp:sp>
    <dsp:sp modelId="{4AC80B93-D1ED-4606-9991-FA173A8B4D8E}">
      <dsp:nvSpPr>
        <dsp:cNvPr id="0" name=""/>
        <dsp:cNvSpPr/>
      </dsp:nvSpPr>
      <dsp:spPr>
        <a:xfrm>
          <a:off x="3366207" y="493836"/>
          <a:ext cx="284719" cy="333067"/>
        </a:xfrm>
        <a:prstGeom prst="rightArrow">
          <a:avLst>
            <a:gd name="adj1" fmla="val 60000"/>
            <a:gd name="adj2" fmla="val 50000"/>
          </a:avLst>
        </a:prstGeom>
        <a:solidFill>
          <a:schemeClr val="accent1">
            <a:shade val="90000"/>
            <a:hueOff val="233287"/>
            <a:satOff val="-29674"/>
            <a:lumOff val="18672"/>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366207" y="560449"/>
        <a:ext cx="199303" cy="199841"/>
      </dsp:txXfrm>
    </dsp:sp>
    <dsp:sp modelId="{F6BE6C9A-EB5C-4394-B5F7-72ABFDC718D1}">
      <dsp:nvSpPr>
        <dsp:cNvPr id="0" name=""/>
        <dsp:cNvSpPr/>
      </dsp:nvSpPr>
      <dsp:spPr>
        <a:xfrm>
          <a:off x="3769112" y="0"/>
          <a:ext cx="1343015" cy="1320741"/>
        </a:xfrm>
        <a:prstGeom prst="roundRect">
          <a:avLst>
            <a:gd name="adj" fmla="val 10000"/>
          </a:avLst>
        </a:prstGeom>
        <a:gradFill rotWithShape="0">
          <a:gsLst>
            <a:gs pos="0">
              <a:schemeClr val="accent1">
                <a:alpha val="90000"/>
                <a:hueOff val="0"/>
                <a:satOff val="0"/>
                <a:lumOff val="0"/>
                <a:alphaOff val="-20000"/>
                <a:shade val="51000"/>
                <a:satMod val="130000"/>
              </a:schemeClr>
            </a:gs>
            <a:gs pos="80000">
              <a:schemeClr val="accent1">
                <a:alpha val="90000"/>
                <a:hueOff val="0"/>
                <a:satOff val="0"/>
                <a:lumOff val="0"/>
                <a:alphaOff val="-20000"/>
                <a:shade val="93000"/>
                <a:satMod val="130000"/>
              </a:schemeClr>
            </a:gs>
            <a:gs pos="100000">
              <a:schemeClr val="accent1">
                <a:alpha val="90000"/>
                <a:hueOff val="0"/>
                <a:satOff val="0"/>
                <a:lumOff val="0"/>
                <a:alphaOff val="-20000"/>
                <a:shade val="94000"/>
                <a:satMod val="135000"/>
              </a:schemeClr>
            </a:gs>
          </a:gsLst>
          <a:lin ang="16200000" scaled="0"/>
        </a:gradFill>
        <a:ln w="38100">
          <a:solidFill>
            <a:srgbClr val="FF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Enroll, Withdrawal, and EL Program Transactions</a:t>
          </a:r>
          <a:br>
            <a:rPr lang="en-US" sz="1800" kern="1200"/>
          </a:br>
          <a:r>
            <a:rPr lang="en-US" sz="1200" kern="1200"/>
            <a:t>SYNCHRONIZE DATA</a:t>
          </a:r>
          <a:endParaRPr lang="en-US" sz="1800" kern="1200" dirty="0"/>
        </a:p>
      </dsp:txBody>
      <dsp:txXfrm>
        <a:off x="3807795" y="38683"/>
        <a:ext cx="1265649" cy="1243375"/>
      </dsp:txXfrm>
    </dsp:sp>
    <dsp:sp modelId="{A54CA209-197D-4813-A384-70155156851B}">
      <dsp:nvSpPr>
        <dsp:cNvPr id="0" name=""/>
        <dsp:cNvSpPr/>
      </dsp:nvSpPr>
      <dsp:spPr>
        <a:xfrm>
          <a:off x="5246429" y="493836"/>
          <a:ext cx="284719" cy="333067"/>
        </a:xfrm>
        <a:prstGeom prst="rightArrow">
          <a:avLst>
            <a:gd name="adj1" fmla="val 60000"/>
            <a:gd name="adj2" fmla="val 50000"/>
          </a:avLst>
        </a:prstGeom>
        <a:solidFill>
          <a:schemeClr val="accent1">
            <a:shade val="90000"/>
            <a:hueOff val="466575"/>
            <a:satOff val="-59348"/>
            <a:lumOff val="3734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246429" y="560449"/>
        <a:ext cx="199303" cy="199841"/>
      </dsp:txXfrm>
    </dsp:sp>
    <dsp:sp modelId="{9E40A72C-0FCB-46F7-8DD7-39A919934203}">
      <dsp:nvSpPr>
        <dsp:cNvPr id="0" name=""/>
        <dsp:cNvSpPr/>
      </dsp:nvSpPr>
      <dsp:spPr>
        <a:xfrm>
          <a:off x="5649333" y="0"/>
          <a:ext cx="1343015" cy="1320741"/>
        </a:xfrm>
        <a:prstGeom prst="roundRect">
          <a:avLst>
            <a:gd name="adj" fmla="val 10000"/>
          </a:avLst>
        </a:prstGeom>
        <a:gradFill rotWithShape="0">
          <a:gsLst>
            <a:gs pos="0">
              <a:schemeClr val="accent1">
                <a:alpha val="90000"/>
                <a:hueOff val="0"/>
                <a:satOff val="0"/>
                <a:lumOff val="0"/>
                <a:alphaOff val="-30000"/>
                <a:shade val="51000"/>
                <a:satMod val="130000"/>
              </a:schemeClr>
            </a:gs>
            <a:gs pos="80000">
              <a:schemeClr val="accent1">
                <a:alpha val="90000"/>
                <a:hueOff val="0"/>
                <a:satOff val="0"/>
                <a:lumOff val="0"/>
                <a:alphaOff val="-30000"/>
                <a:shade val="93000"/>
                <a:satMod val="130000"/>
              </a:schemeClr>
            </a:gs>
            <a:gs pos="100000">
              <a:schemeClr val="accent1">
                <a:alpha val="90000"/>
                <a:hueOff val="0"/>
                <a:satOff val="0"/>
                <a:lumOff val="0"/>
                <a:alphaOff val="-30000"/>
                <a:shade val="94000"/>
                <a:satMod val="135000"/>
              </a:schemeClr>
            </a:gs>
          </a:gsLst>
          <a:lin ang="16200000" scaled="0"/>
        </a:gradFill>
        <a:ln w="38100">
          <a:solidFill>
            <a:schemeClr val="accent3"/>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ADE extracts student data</a:t>
          </a:r>
        </a:p>
        <a:p>
          <a:pPr marL="0" lvl="0" indent="0" algn="ctr" defTabSz="711200">
            <a:lnSpc>
              <a:spcPct val="90000"/>
            </a:lnSpc>
            <a:spcBef>
              <a:spcPct val="0"/>
            </a:spcBef>
            <a:spcAft>
              <a:spcPct val="35000"/>
            </a:spcAft>
            <a:buNone/>
          </a:pPr>
          <a:r>
            <a:rPr lang="en-US" sz="1400" b="1" kern="1200" dirty="0"/>
            <a:t>SAVE YOUR EL73 REPORT</a:t>
          </a:r>
        </a:p>
      </dsp:txBody>
      <dsp:txXfrm>
        <a:off x="5688016" y="38683"/>
        <a:ext cx="1265649" cy="1243375"/>
      </dsp:txXfrm>
    </dsp:sp>
    <dsp:sp modelId="{65DB458E-FE9A-4D52-903E-721AE6D9A985}">
      <dsp:nvSpPr>
        <dsp:cNvPr id="0" name=""/>
        <dsp:cNvSpPr/>
      </dsp:nvSpPr>
      <dsp:spPr>
        <a:xfrm>
          <a:off x="7126650" y="493836"/>
          <a:ext cx="284719" cy="333067"/>
        </a:xfrm>
        <a:prstGeom prst="rightArrow">
          <a:avLst>
            <a:gd name="adj1" fmla="val 60000"/>
            <a:gd name="adj2" fmla="val 50000"/>
          </a:avLst>
        </a:prstGeom>
        <a:solidFill>
          <a:schemeClr val="accent1">
            <a:shade val="90000"/>
            <a:hueOff val="699862"/>
            <a:satOff val="-89022"/>
            <a:lumOff val="5601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126650" y="560449"/>
        <a:ext cx="199303" cy="199841"/>
      </dsp:txXfrm>
    </dsp:sp>
    <dsp:sp modelId="{6CD0B164-9367-4800-B1DE-99464F7F435B}">
      <dsp:nvSpPr>
        <dsp:cNvPr id="0" name=""/>
        <dsp:cNvSpPr/>
      </dsp:nvSpPr>
      <dsp:spPr>
        <a:xfrm>
          <a:off x="7529555" y="0"/>
          <a:ext cx="1343015" cy="1320741"/>
        </a:xfrm>
        <a:prstGeom prst="roundRect">
          <a:avLst>
            <a:gd name="adj" fmla="val 10000"/>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ADE sends to Pearson</a:t>
          </a:r>
          <a:endParaRPr lang="en-US" sz="1600" kern="1200" dirty="0"/>
        </a:p>
      </dsp:txBody>
      <dsp:txXfrm>
        <a:off x="7568238" y="38683"/>
        <a:ext cx="1265649" cy="12433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8F3360-A00E-4CEB-91A6-F6E0FDB62162}"/>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9C30004-9D03-4D33-9612-C2EF827E2348}"/>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F61DB49-483C-46E4-B2F5-6744CAB4ABA4}" type="datetimeFigureOut">
              <a:rPr lang="en-US" smtClean="0"/>
              <a:t>12/7/2021</a:t>
            </a:fld>
            <a:endParaRPr lang="en-US"/>
          </a:p>
        </p:txBody>
      </p:sp>
      <p:sp>
        <p:nvSpPr>
          <p:cNvPr id="4" name="Footer Placeholder 3">
            <a:extLst>
              <a:ext uri="{FF2B5EF4-FFF2-40B4-BE49-F238E27FC236}">
                <a16:creationId xmlns:a16="http://schemas.microsoft.com/office/drawing/2014/main" id="{BA627726-D217-428C-AAC0-A10929C2335D}"/>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5A3414-3D0B-4953-836C-7C009CE24447}"/>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F86E6125-29E8-4BC9-9648-564836F8D5B3}" type="slidenum">
              <a:rPr lang="en-US" smtClean="0"/>
              <a:t>‹#›</a:t>
            </a:fld>
            <a:endParaRPr lang="en-US"/>
          </a:p>
        </p:txBody>
      </p:sp>
    </p:spTree>
    <p:extLst>
      <p:ext uri="{BB962C8B-B14F-4D97-AF65-F5344CB8AC3E}">
        <p14:creationId xmlns:p14="http://schemas.microsoft.com/office/powerpoint/2010/main" val="379485911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8FA4FB8-1494-4BFC-A408-EEE84CF80117}" type="datetimeFigureOut">
              <a:rPr lang="en-US" smtClean="0"/>
              <a:t>12/7/2021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234AA89-3C25-47F7-86D5-CE8755587169}" type="slidenum">
              <a:rPr lang="en-US" smtClean="0"/>
              <a:t>‹#›</a:t>
            </a:fld>
            <a:endParaRPr lang="en-US"/>
          </a:p>
        </p:txBody>
      </p:sp>
    </p:spTree>
    <p:extLst>
      <p:ext uri="{BB962C8B-B14F-4D97-AF65-F5344CB8AC3E}">
        <p14:creationId xmlns:p14="http://schemas.microsoft.com/office/powerpoint/2010/main" val="39229115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6234AA89-3C25-47F7-86D5-CE8755587169}" type="slidenum">
              <a:rPr lang="en-US" smtClean="0"/>
              <a:t>6</a:t>
            </a:fld>
            <a:endParaRPr lang="en-US"/>
          </a:p>
        </p:txBody>
      </p:sp>
    </p:spTree>
    <p:extLst>
      <p:ext uri="{BB962C8B-B14F-4D97-AF65-F5344CB8AC3E}">
        <p14:creationId xmlns:p14="http://schemas.microsoft.com/office/powerpoint/2010/main" val="2163141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8AE1-FC12-475D-A6BE-55B76D6F00D5}"/>
              </a:ext>
            </a:extLst>
          </p:cNvPr>
          <p:cNvSpPr>
            <a:spLocks noGrp="1"/>
          </p:cNvSpPr>
          <p:nvPr>
            <p:ph type="ctrTitle"/>
          </p:nvPr>
        </p:nvSpPr>
        <p:spPr>
          <a:xfrm>
            <a:off x="609600" y="1143001"/>
            <a:ext cx="7924800" cy="990600"/>
          </a:xfrm>
          <a:prstGeom prst="rect">
            <a:avLst/>
          </a:prstGeom>
          <a:ln>
            <a:noFill/>
          </a:ln>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B6A8C8F2-6AD0-452F-95DB-593D2CC346D1}"/>
              </a:ext>
            </a:extLst>
          </p:cNvPr>
          <p:cNvSpPr>
            <a:spLocks noGrp="1"/>
          </p:cNvSpPr>
          <p:nvPr>
            <p:ph type="subTitle" idx="1"/>
          </p:nvPr>
        </p:nvSpPr>
        <p:spPr>
          <a:xfrm>
            <a:off x="609600" y="2286000"/>
            <a:ext cx="7924800" cy="61106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4" name="Picture 3" descr="Arizona Department of Education, Assessment Unit, AZELLA logo">
            <a:extLst>
              <a:ext uri="{FF2B5EF4-FFF2-40B4-BE49-F238E27FC236}">
                <a16:creationId xmlns:a16="http://schemas.microsoft.com/office/drawing/2014/main" id="{0DDE7614-1E05-419B-AB19-2A9D8C95F4E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193394" y="3200400"/>
            <a:ext cx="3866788" cy="3521307"/>
          </a:xfrm>
          <a:prstGeom prst="rect">
            <a:avLst/>
          </a:prstGeom>
        </p:spPr>
      </p:pic>
      <p:sp>
        <p:nvSpPr>
          <p:cNvPr id="5" name="Rectangle 4">
            <a:extLst>
              <a:ext uri="{FF2B5EF4-FFF2-40B4-BE49-F238E27FC236}">
                <a16:creationId xmlns:a16="http://schemas.microsoft.com/office/drawing/2014/main" id="{5A085871-C91B-4324-AFD3-4317CC79C368}"/>
              </a:ext>
            </a:extLst>
          </p:cNvPr>
          <p:cNvSpPr/>
          <p:nvPr userDrawn="1"/>
        </p:nvSpPr>
        <p:spPr>
          <a:xfrm>
            <a:off x="0" y="762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8524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Holder 2">
            <a:extLst>
              <a:ext uri="{FF2B5EF4-FFF2-40B4-BE49-F238E27FC236}">
                <a16:creationId xmlns:a16="http://schemas.microsoft.com/office/drawing/2014/main" id="{B0D5DCF1-89E6-4C0B-919D-A04DC89B04D6}"/>
              </a:ext>
            </a:extLst>
          </p:cNvPr>
          <p:cNvSpPr>
            <a:spLocks noGrp="1"/>
          </p:cNvSpPr>
          <p:nvPr>
            <p:ph type="title"/>
          </p:nvPr>
        </p:nvSpPr>
        <p:spPr>
          <a:xfrm>
            <a:off x="0" y="121919"/>
            <a:ext cx="9144000" cy="905459"/>
          </a:xfrm>
          <a:prstGeom prst="rect">
            <a:avLst/>
          </a:prstGeom>
        </p:spPr>
        <p:style>
          <a:lnRef idx="1">
            <a:schemeClr val="accent3"/>
          </a:lnRef>
          <a:fillRef idx="2">
            <a:schemeClr val="accent3"/>
          </a:fillRef>
          <a:effectRef idx="1">
            <a:schemeClr val="accent3"/>
          </a:effectRef>
          <a:fontRef idx="minor">
            <a:schemeClr val="dk1"/>
          </a:fontRef>
        </p:style>
        <p:txBody>
          <a:bodyPr lIns="0" tIns="0" rIns="0" bIns="0"/>
          <a:lstStyle>
            <a:lvl1pPr marL="182880">
              <a:spcBef>
                <a:spcPts val="0"/>
              </a:spcBef>
              <a:defRPr sz="3200" b="0" i="0">
                <a:solidFill>
                  <a:srgbClr val="012069"/>
                </a:solidFill>
                <a:latin typeface="Franklin Gothic Medium"/>
                <a:cs typeface="Franklin Gothic Medium"/>
              </a:defRPr>
            </a:lvl1pPr>
          </a:lstStyle>
          <a:p>
            <a:endParaRPr dirty="0"/>
          </a:p>
        </p:txBody>
      </p:sp>
      <p:sp>
        <p:nvSpPr>
          <p:cNvPr id="4" name="bk object 16">
            <a:extLst>
              <a:ext uri="{FF2B5EF4-FFF2-40B4-BE49-F238E27FC236}">
                <a16:creationId xmlns:a16="http://schemas.microsoft.com/office/drawing/2014/main" id="{AA16B1B2-7C30-4204-8A12-C84F014963C7}"/>
              </a:ext>
              <a:ext uri="{C183D7F6-B498-43B3-948B-1728B52AA6E4}">
                <adec:decorative xmlns:adec="http://schemas.microsoft.com/office/drawing/2017/decorative" val="1"/>
              </a:ext>
            </a:extLst>
          </p:cNvPr>
          <p:cNvSpPr/>
          <p:nvPr userDrawn="1"/>
        </p:nvSpPr>
        <p:spPr>
          <a:xfrm>
            <a:off x="0" y="678180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sp>
        <p:nvSpPr>
          <p:cNvPr id="9" name="Rectangle 8">
            <a:extLst>
              <a:ext uri="{FF2B5EF4-FFF2-40B4-BE49-F238E27FC236}">
                <a16:creationId xmlns:a16="http://schemas.microsoft.com/office/drawing/2014/main" id="{0C1B02BB-EBED-4476-B19D-2C0F11E17B1C}"/>
              </a:ext>
            </a:extLst>
          </p:cNvPr>
          <p:cNvSpPr/>
          <p:nvPr userDrawn="1"/>
        </p:nvSpPr>
        <p:spPr>
          <a:xfrm>
            <a:off x="0" y="762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rizona Department of Education, Assessment Unit, AZELLA logo">
            <a:extLst>
              <a:ext uri="{FF2B5EF4-FFF2-40B4-BE49-F238E27FC236}">
                <a16:creationId xmlns:a16="http://schemas.microsoft.com/office/drawing/2014/main" id="{B9DBE8D1-8337-4D0F-A864-CAAF4AC8C69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
        <p:nvSpPr>
          <p:cNvPr id="11" name="TextBox 10">
            <a:extLst>
              <a:ext uri="{FF2B5EF4-FFF2-40B4-BE49-F238E27FC236}">
                <a16:creationId xmlns:a16="http://schemas.microsoft.com/office/drawing/2014/main" id="{1DE566A1-AC48-44E1-8E65-4B2EDF66DDF5}"/>
              </a:ext>
            </a:extLst>
          </p:cNvPr>
          <p:cNvSpPr txBox="1"/>
          <p:nvPr userDrawn="1"/>
        </p:nvSpPr>
        <p:spPr>
          <a:xfrm>
            <a:off x="348817" y="6443558"/>
            <a:ext cx="1329411" cy="261610"/>
          </a:xfrm>
          <a:prstGeom prst="rect">
            <a:avLst/>
          </a:prstGeom>
          <a:noFill/>
        </p:spPr>
        <p:txBody>
          <a:bodyPr wrap="square" rtlCol="0">
            <a:spAutoFit/>
          </a:bodyPr>
          <a:lstStyle/>
          <a:p>
            <a:endParaRPr lang="en-US" sz="1100" dirty="0"/>
          </a:p>
        </p:txBody>
      </p:sp>
    </p:spTree>
    <p:extLst>
      <p:ext uri="{BB962C8B-B14F-4D97-AF65-F5344CB8AC3E}">
        <p14:creationId xmlns:p14="http://schemas.microsoft.com/office/powerpoint/2010/main" val="346108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2069"/>
          </a:solidFill>
          <a:ln>
            <a:solidFill>
              <a:schemeClr val="accent1"/>
            </a:solidFill>
          </a:ln>
        </p:spPr>
        <p:txBody>
          <a:bodyPr wrap="square" lIns="0" tIns="0" rIns="0" bIns="0" rtlCol="0"/>
          <a:lstStyle/>
          <a:p>
            <a:endParaRPr/>
          </a:p>
        </p:txBody>
      </p:sp>
      <p:sp>
        <p:nvSpPr>
          <p:cNvPr id="19" name="bk object 19"/>
          <p:cNvSpPr/>
          <p:nvPr/>
        </p:nvSpPr>
        <p:spPr>
          <a:xfrm>
            <a:off x="0" y="76200"/>
            <a:ext cx="9144000" cy="1066800"/>
          </a:xfrm>
          <a:prstGeom prst="rect">
            <a:avLst/>
          </a:prstGeom>
          <a:blipFill>
            <a:blip r:embed="rId2" cstate="print"/>
            <a:stretch>
              <a:fillRect/>
            </a:stretch>
          </a:blipFill>
        </p:spPr>
        <p:txBody>
          <a:bodyPr wrap="square" lIns="0" tIns="0" rIns="0" bIns="0" rtlCol="0"/>
          <a:lstStyle/>
          <a:p>
            <a:endParaRPr/>
          </a:p>
        </p:txBody>
      </p:sp>
      <p:sp>
        <p:nvSpPr>
          <p:cNvPr id="4" name="Holder 4"/>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
        <p:nvSpPr>
          <p:cNvPr id="9" name="Rectangle 8">
            <a:extLst>
              <a:ext uri="{FF2B5EF4-FFF2-40B4-BE49-F238E27FC236}">
                <a16:creationId xmlns:a16="http://schemas.microsoft.com/office/drawing/2014/main" id="{7F3AA82E-554A-48F9-874B-82D245BAC10C}"/>
              </a:ext>
            </a:extLst>
          </p:cNvPr>
          <p:cNvSpPr/>
          <p:nvPr userDrawn="1"/>
        </p:nvSpPr>
        <p:spPr>
          <a:xfrm>
            <a:off x="0" y="762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rizona Department of Education, Assessment Unit, AZELLA logo">
            <a:extLst>
              <a:ext uri="{FF2B5EF4-FFF2-40B4-BE49-F238E27FC236}">
                <a16:creationId xmlns:a16="http://schemas.microsoft.com/office/drawing/2014/main" id="{4C34B6B1-C2A2-476D-9817-40F7B08629B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
        <p:nvSpPr>
          <p:cNvPr id="11" name="TextBox 10">
            <a:extLst>
              <a:ext uri="{FF2B5EF4-FFF2-40B4-BE49-F238E27FC236}">
                <a16:creationId xmlns:a16="http://schemas.microsoft.com/office/drawing/2014/main" id="{9E7749FA-FF33-4E2E-B73E-F0032A008F02}"/>
              </a:ext>
            </a:extLst>
          </p:cNvPr>
          <p:cNvSpPr txBox="1"/>
          <p:nvPr userDrawn="1"/>
        </p:nvSpPr>
        <p:spPr>
          <a:xfrm>
            <a:off x="348817" y="6443558"/>
            <a:ext cx="1329411" cy="261610"/>
          </a:xfrm>
          <a:prstGeom prst="rect">
            <a:avLst/>
          </a:prstGeom>
          <a:noFill/>
        </p:spPr>
        <p:txBody>
          <a:bodyPr wrap="square" rtlCol="0">
            <a:spAutoFit/>
          </a:bodyPr>
          <a:lstStyle/>
          <a:p>
            <a:endParaRPr lang="en-US" sz="1100" dirty="0"/>
          </a:p>
        </p:txBody>
      </p:sp>
      <p:sp>
        <p:nvSpPr>
          <p:cNvPr id="12" name="Holder 2">
            <a:extLst>
              <a:ext uri="{FF2B5EF4-FFF2-40B4-BE49-F238E27FC236}">
                <a16:creationId xmlns:a16="http://schemas.microsoft.com/office/drawing/2014/main" id="{CF55D220-B338-44FE-9F60-080E9A1DA912}"/>
              </a:ext>
            </a:extLst>
          </p:cNvPr>
          <p:cNvSpPr>
            <a:spLocks noGrp="1"/>
          </p:cNvSpPr>
          <p:nvPr>
            <p:ph type="title"/>
          </p:nvPr>
        </p:nvSpPr>
        <p:spPr>
          <a:xfrm>
            <a:off x="304800" y="269557"/>
            <a:ext cx="7696199" cy="568643"/>
          </a:xfrm>
          <a:prstGeom prst="rect">
            <a:avLst/>
          </a:prstGeo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13" name="bk object 16">
            <a:extLst>
              <a:ext uri="{FF2B5EF4-FFF2-40B4-BE49-F238E27FC236}">
                <a16:creationId xmlns:a16="http://schemas.microsoft.com/office/drawing/2014/main" id="{9A90852B-9F04-405C-B708-314F1051867C}"/>
              </a:ext>
              <a:ext uri="{C183D7F6-B498-43B3-948B-1728B52AA6E4}">
                <adec:decorative xmlns:adec="http://schemas.microsoft.com/office/drawing/2017/decorative" val="1"/>
              </a:ext>
            </a:extLst>
          </p:cNvPr>
          <p:cNvSpPr/>
          <p:nvPr userDrawn="1"/>
        </p:nvSpPr>
        <p:spPr>
          <a:xfrm>
            <a:off x="18898" y="6264859"/>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pic>
        <p:nvPicPr>
          <p:cNvPr id="14" name="Picture 13" descr="Arizona Department of Education logo">
            <a:extLst>
              <a:ext uri="{FF2B5EF4-FFF2-40B4-BE49-F238E27FC236}">
                <a16:creationId xmlns:a16="http://schemas.microsoft.com/office/drawing/2014/main" id="{4EF0699A-91C6-4BDF-A510-B8C9CED77C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80364" y="6400800"/>
            <a:ext cx="1583271" cy="35813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4722F7-76EE-4390-95F6-9625140FCC0E}"/>
              </a:ext>
            </a:extLst>
          </p:cNvPr>
          <p:cNvSpPr>
            <a:spLocks noGrp="1"/>
          </p:cNvSpPr>
          <p:nvPr>
            <p:ph type="sldNum" sz="quarter" idx="10"/>
          </p:nvPr>
        </p:nvSpPr>
        <p:spPr/>
        <p:txBody>
          <a:bodyPr/>
          <a:lstStyle/>
          <a:p>
            <a:pPr marL="115570">
              <a:lnSpc>
                <a:spcPct val="100000"/>
              </a:lnSpc>
            </a:pPr>
            <a:fld id="{81D60167-4931-47E6-BA6A-407CBD079E47}" type="slidenum">
              <a:rPr lang="en-US" smtClean="0"/>
              <a:t>‹#›</a:t>
            </a:fld>
            <a:endParaRPr lang="en-US" dirty="0"/>
          </a:p>
        </p:txBody>
      </p:sp>
      <p:sp>
        <p:nvSpPr>
          <p:cNvPr id="4" name="TextBox 3">
            <a:extLst>
              <a:ext uri="{FF2B5EF4-FFF2-40B4-BE49-F238E27FC236}">
                <a16:creationId xmlns:a16="http://schemas.microsoft.com/office/drawing/2014/main" id="{4AA90F23-E570-4442-85E3-D12DF244DFC1}"/>
              </a:ext>
            </a:extLst>
          </p:cNvPr>
          <p:cNvSpPr txBox="1"/>
          <p:nvPr userDrawn="1"/>
        </p:nvSpPr>
        <p:spPr>
          <a:xfrm>
            <a:off x="348817" y="6443558"/>
            <a:ext cx="1329411" cy="261610"/>
          </a:xfrm>
          <a:prstGeom prst="rect">
            <a:avLst/>
          </a:prstGeom>
          <a:noFill/>
        </p:spPr>
        <p:txBody>
          <a:bodyPr wrap="square" rtlCol="0">
            <a:spAutoFit/>
          </a:bodyPr>
          <a:lstStyle/>
          <a:p>
            <a:endParaRPr lang="en-US" sz="1100" dirty="0"/>
          </a:p>
        </p:txBody>
      </p:sp>
      <p:sp>
        <p:nvSpPr>
          <p:cNvPr id="5" name="Holder 2">
            <a:extLst>
              <a:ext uri="{FF2B5EF4-FFF2-40B4-BE49-F238E27FC236}">
                <a16:creationId xmlns:a16="http://schemas.microsoft.com/office/drawing/2014/main" id="{B57A8FEC-0730-47AD-99B2-A16E2EB55EAE}"/>
              </a:ext>
            </a:extLst>
          </p:cNvPr>
          <p:cNvSpPr>
            <a:spLocks noGrp="1"/>
          </p:cNvSpPr>
          <p:nvPr>
            <p:ph type="title"/>
          </p:nvPr>
        </p:nvSpPr>
        <p:spPr>
          <a:xfrm>
            <a:off x="304800" y="269557"/>
            <a:ext cx="7696199" cy="568643"/>
          </a:xfrm>
          <a:prstGeom prst="rect">
            <a:avLst/>
          </a:prstGeo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6" name="bk object 16">
            <a:extLst>
              <a:ext uri="{FF2B5EF4-FFF2-40B4-BE49-F238E27FC236}">
                <a16:creationId xmlns:a16="http://schemas.microsoft.com/office/drawing/2014/main" id="{99898F7C-0701-486B-967D-E4DD5DF3D8BB}"/>
              </a:ext>
              <a:ext uri="{C183D7F6-B498-43B3-948B-1728B52AA6E4}">
                <adec:decorative xmlns:adec="http://schemas.microsoft.com/office/drawing/2017/decorative" val="1"/>
              </a:ext>
            </a:extLst>
          </p:cNvPr>
          <p:cNvSpPr/>
          <p:nvPr userDrawn="1"/>
        </p:nvSpPr>
        <p:spPr>
          <a:xfrm>
            <a:off x="0" y="678180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spTree>
    <p:extLst>
      <p:ext uri="{BB962C8B-B14F-4D97-AF65-F5344CB8AC3E}">
        <p14:creationId xmlns:p14="http://schemas.microsoft.com/office/powerpoint/2010/main" val="2181819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A90F23-E570-4442-85E3-D12DF244DFC1}"/>
              </a:ext>
            </a:extLst>
          </p:cNvPr>
          <p:cNvSpPr txBox="1"/>
          <p:nvPr userDrawn="1"/>
        </p:nvSpPr>
        <p:spPr>
          <a:xfrm>
            <a:off x="348817" y="6443558"/>
            <a:ext cx="1329411" cy="261610"/>
          </a:xfrm>
          <a:prstGeom prst="rect">
            <a:avLst/>
          </a:prstGeom>
          <a:noFill/>
        </p:spPr>
        <p:txBody>
          <a:bodyPr wrap="square" rtlCol="0">
            <a:spAutoFit/>
          </a:bodyPr>
          <a:lstStyle/>
          <a:p>
            <a:endParaRPr lang="en-US" sz="1100" dirty="0"/>
          </a:p>
        </p:txBody>
      </p:sp>
      <p:sp>
        <p:nvSpPr>
          <p:cNvPr id="6" name="bk object 16">
            <a:extLst>
              <a:ext uri="{FF2B5EF4-FFF2-40B4-BE49-F238E27FC236}">
                <a16:creationId xmlns:a16="http://schemas.microsoft.com/office/drawing/2014/main" id="{E781D80C-0E10-4A93-ADFE-438340BF05FF}"/>
              </a:ext>
              <a:ext uri="{C183D7F6-B498-43B3-948B-1728B52AA6E4}">
                <adec:decorative xmlns:adec="http://schemas.microsoft.com/office/drawing/2017/decorative" val="1"/>
              </a:ext>
            </a:extLst>
          </p:cNvPr>
          <p:cNvSpPr/>
          <p:nvPr userDrawn="1"/>
        </p:nvSpPr>
        <p:spPr>
          <a:xfrm>
            <a:off x="0" y="678180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spTree>
    <p:extLst>
      <p:ext uri="{BB962C8B-B14F-4D97-AF65-F5344CB8AC3E}">
        <p14:creationId xmlns:p14="http://schemas.microsoft.com/office/powerpoint/2010/main" val="3240371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8B226F-AB0C-4F8D-BD3B-6193649BEBC9}"/>
              </a:ext>
            </a:extLst>
          </p:cNvPr>
          <p:cNvSpPr>
            <a:spLocks noGrp="1"/>
          </p:cNvSpPr>
          <p:nvPr>
            <p:ph idx="1"/>
          </p:nvPr>
        </p:nvSpPr>
        <p:spPr>
          <a:xfrm>
            <a:off x="348818" y="1219200"/>
            <a:ext cx="8446363"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2">
            <a:extLst>
              <a:ext uri="{FF2B5EF4-FFF2-40B4-BE49-F238E27FC236}">
                <a16:creationId xmlns:a16="http://schemas.microsoft.com/office/drawing/2014/main" id="{24A48C06-4780-4990-96E6-8ABDD61A3390}"/>
              </a:ext>
            </a:extLst>
          </p:cNvPr>
          <p:cNvSpPr>
            <a:spLocks noGrp="1"/>
          </p:cNvSpPr>
          <p:nvPr>
            <p:ph type="sldNum" sz="quarter" idx="10"/>
          </p:nvPr>
        </p:nvSpPr>
        <p:spPr>
          <a:xfrm>
            <a:off x="8694673" y="6488912"/>
            <a:ext cx="230504" cy="198754"/>
          </a:xfrm>
        </p:spPr>
        <p:txBody>
          <a:bodyPr/>
          <a:lstStyle/>
          <a:p>
            <a:pPr marL="115570">
              <a:lnSpc>
                <a:spcPct val="100000"/>
              </a:lnSpc>
            </a:pPr>
            <a:fld id="{81D60167-4931-47E6-BA6A-407CBD079E47}" type="slidenum">
              <a:rPr lang="en-US" smtClean="0"/>
              <a:t>‹#›</a:t>
            </a:fld>
            <a:endParaRPr lang="en-US" dirty="0"/>
          </a:p>
        </p:txBody>
      </p:sp>
      <p:sp>
        <p:nvSpPr>
          <p:cNvPr id="12" name="Content Placeholder 2">
            <a:extLst>
              <a:ext uri="{FF2B5EF4-FFF2-40B4-BE49-F238E27FC236}">
                <a16:creationId xmlns:a16="http://schemas.microsoft.com/office/drawing/2014/main" id="{5A81F6A8-A855-4F99-A25B-1659847887AA}"/>
              </a:ext>
            </a:extLst>
          </p:cNvPr>
          <p:cNvSpPr>
            <a:spLocks noGrp="1"/>
          </p:cNvSpPr>
          <p:nvPr>
            <p:ph idx="11"/>
          </p:nvPr>
        </p:nvSpPr>
        <p:spPr>
          <a:xfrm>
            <a:off x="348817" y="3505200"/>
            <a:ext cx="8446363"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0BC8C1B3-4EA4-44D8-A5AC-EF2ED2094169}"/>
              </a:ext>
            </a:extLst>
          </p:cNvPr>
          <p:cNvSpPr/>
          <p:nvPr userDrawn="1"/>
        </p:nvSpPr>
        <p:spPr>
          <a:xfrm>
            <a:off x="0" y="762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rizona Department of Education, Assessment Unit, AZELLA logo">
            <a:extLst>
              <a:ext uri="{FF2B5EF4-FFF2-40B4-BE49-F238E27FC236}">
                <a16:creationId xmlns:a16="http://schemas.microsoft.com/office/drawing/2014/main" id="{F248A848-A4F4-4C24-9263-BDF70F4A0D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
        <p:nvSpPr>
          <p:cNvPr id="15" name="TextBox 14">
            <a:extLst>
              <a:ext uri="{FF2B5EF4-FFF2-40B4-BE49-F238E27FC236}">
                <a16:creationId xmlns:a16="http://schemas.microsoft.com/office/drawing/2014/main" id="{D725C7D9-C41F-4F6E-99F6-9F15461D5DDB}"/>
              </a:ext>
            </a:extLst>
          </p:cNvPr>
          <p:cNvSpPr txBox="1"/>
          <p:nvPr userDrawn="1"/>
        </p:nvSpPr>
        <p:spPr>
          <a:xfrm>
            <a:off x="348817" y="6443558"/>
            <a:ext cx="1329411" cy="261610"/>
          </a:xfrm>
          <a:prstGeom prst="rect">
            <a:avLst/>
          </a:prstGeom>
          <a:noFill/>
        </p:spPr>
        <p:txBody>
          <a:bodyPr wrap="square" rtlCol="0">
            <a:spAutoFit/>
          </a:bodyPr>
          <a:lstStyle/>
          <a:p>
            <a:endParaRPr lang="en-US" sz="1100" dirty="0"/>
          </a:p>
        </p:txBody>
      </p:sp>
      <p:sp>
        <p:nvSpPr>
          <p:cNvPr id="16" name="Holder 2">
            <a:extLst>
              <a:ext uri="{FF2B5EF4-FFF2-40B4-BE49-F238E27FC236}">
                <a16:creationId xmlns:a16="http://schemas.microsoft.com/office/drawing/2014/main" id="{31FB4CBB-A196-4CB7-BF90-88F826DF2F2F}"/>
              </a:ext>
            </a:extLst>
          </p:cNvPr>
          <p:cNvSpPr>
            <a:spLocks noGrp="1"/>
          </p:cNvSpPr>
          <p:nvPr>
            <p:ph type="title"/>
          </p:nvPr>
        </p:nvSpPr>
        <p:spPr>
          <a:xfrm>
            <a:off x="304800" y="269557"/>
            <a:ext cx="7696199" cy="568643"/>
          </a:xfrm>
          <a:prstGeom prst="rect">
            <a:avLst/>
          </a:prstGeo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17" name="bk object 16">
            <a:extLst>
              <a:ext uri="{FF2B5EF4-FFF2-40B4-BE49-F238E27FC236}">
                <a16:creationId xmlns:a16="http://schemas.microsoft.com/office/drawing/2014/main" id="{C3353F90-529E-4F10-BF1B-A2C711140AF5}"/>
              </a:ext>
              <a:ext uri="{C183D7F6-B498-43B3-948B-1728B52AA6E4}">
                <adec:decorative xmlns:adec="http://schemas.microsoft.com/office/drawing/2017/decorative" val="1"/>
              </a:ext>
            </a:extLst>
          </p:cNvPr>
          <p:cNvSpPr/>
          <p:nvPr userDrawn="1"/>
        </p:nvSpPr>
        <p:spPr>
          <a:xfrm>
            <a:off x="18898" y="6264859"/>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pic>
        <p:nvPicPr>
          <p:cNvPr id="18" name="Picture 17" descr="Arizona Department of Education logo">
            <a:extLst>
              <a:ext uri="{FF2B5EF4-FFF2-40B4-BE49-F238E27FC236}">
                <a16:creationId xmlns:a16="http://schemas.microsoft.com/office/drawing/2014/main" id="{4D25BB8B-BF62-401B-8BC5-07659A286B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80364" y="6400800"/>
            <a:ext cx="1583271" cy="358139"/>
          </a:xfrm>
          <a:prstGeom prst="rect">
            <a:avLst/>
          </a:prstGeom>
        </p:spPr>
      </p:pic>
    </p:spTree>
    <p:custDataLst>
      <p:tags r:id="rId1"/>
    </p:custDataLst>
    <p:extLst>
      <p:ext uri="{BB962C8B-B14F-4D97-AF65-F5344CB8AC3E}">
        <p14:creationId xmlns:p14="http://schemas.microsoft.com/office/powerpoint/2010/main" val="3560194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EF45236-F3EF-4700-BB3E-7F8824D76172}"/>
              </a:ext>
            </a:extLst>
          </p:cNvPr>
          <p:cNvSpPr>
            <a:spLocks noGrp="1"/>
          </p:cNvSpPr>
          <p:nvPr>
            <p:ph sz="half" idx="2"/>
          </p:nvPr>
        </p:nvSpPr>
        <p:spPr>
          <a:xfrm>
            <a:off x="381000" y="1524000"/>
            <a:ext cx="4114800" cy="1969770"/>
          </a:xfrm>
        </p:spPr>
        <p:txBody>
          <a:bodyPr/>
          <a:lstStyle>
            <a:lvl1pPr marL="13716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6A0A6EFC-903D-4247-BE4D-DDE3418BACE4}"/>
              </a:ext>
            </a:extLst>
          </p:cNvPr>
          <p:cNvSpPr>
            <a:spLocks noGrp="1"/>
          </p:cNvSpPr>
          <p:nvPr>
            <p:ph sz="quarter" idx="4"/>
          </p:nvPr>
        </p:nvSpPr>
        <p:spPr>
          <a:xfrm>
            <a:off x="4800601" y="1524000"/>
            <a:ext cx="4038600" cy="1969770"/>
          </a:xfrm>
        </p:spPr>
        <p:txBody>
          <a:bodyPr/>
          <a:lstStyle>
            <a:lvl1pPr marL="13716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2">
            <a:extLst>
              <a:ext uri="{FF2B5EF4-FFF2-40B4-BE49-F238E27FC236}">
                <a16:creationId xmlns:a16="http://schemas.microsoft.com/office/drawing/2014/main" id="{67B6AFA3-97CD-45D7-8D69-A4407FF0B91A}"/>
              </a:ext>
            </a:extLst>
          </p:cNvPr>
          <p:cNvSpPr>
            <a:spLocks noGrp="1"/>
          </p:cNvSpPr>
          <p:nvPr>
            <p:ph type="sldNum" sz="quarter" idx="10"/>
          </p:nvPr>
        </p:nvSpPr>
        <p:spPr>
          <a:xfrm>
            <a:off x="8694673" y="6488912"/>
            <a:ext cx="230504" cy="198754"/>
          </a:xfrm>
        </p:spPr>
        <p:txBody>
          <a:bodyPr/>
          <a:lstStyle/>
          <a:p>
            <a:pPr marL="115570">
              <a:lnSpc>
                <a:spcPct val="100000"/>
              </a:lnSpc>
            </a:pPr>
            <a:fld id="{81D60167-4931-47E6-BA6A-407CBD079E47}" type="slidenum">
              <a:rPr lang="en-US" smtClean="0"/>
              <a:t>‹#›</a:t>
            </a:fld>
            <a:endParaRPr lang="en-US" dirty="0"/>
          </a:p>
        </p:txBody>
      </p:sp>
      <p:sp>
        <p:nvSpPr>
          <p:cNvPr id="13" name="Rectangle 12">
            <a:extLst>
              <a:ext uri="{FF2B5EF4-FFF2-40B4-BE49-F238E27FC236}">
                <a16:creationId xmlns:a16="http://schemas.microsoft.com/office/drawing/2014/main" id="{145E81AA-F2BB-4C2C-9F10-EA7ACAF5B0C3}"/>
              </a:ext>
            </a:extLst>
          </p:cNvPr>
          <p:cNvSpPr/>
          <p:nvPr userDrawn="1"/>
        </p:nvSpPr>
        <p:spPr>
          <a:xfrm>
            <a:off x="0" y="762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rizona Department of Education, Assessment Unit, AZELLA logo">
            <a:extLst>
              <a:ext uri="{FF2B5EF4-FFF2-40B4-BE49-F238E27FC236}">
                <a16:creationId xmlns:a16="http://schemas.microsoft.com/office/drawing/2014/main" id="{4E24E685-BE31-47F5-861A-4F919B954D1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
        <p:nvSpPr>
          <p:cNvPr id="15" name="Holder 2">
            <a:extLst>
              <a:ext uri="{FF2B5EF4-FFF2-40B4-BE49-F238E27FC236}">
                <a16:creationId xmlns:a16="http://schemas.microsoft.com/office/drawing/2014/main" id="{50B3E578-3439-48EE-9102-A6BC53C6673D}"/>
              </a:ext>
            </a:extLst>
          </p:cNvPr>
          <p:cNvSpPr>
            <a:spLocks noGrp="1"/>
          </p:cNvSpPr>
          <p:nvPr>
            <p:ph type="title"/>
          </p:nvPr>
        </p:nvSpPr>
        <p:spPr>
          <a:xfrm>
            <a:off x="304800" y="269557"/>
            <a:ext cx="7696199" cy="568643"/>
          </a:xfrm>
          <a:prstGeom prst="rect">
            <a:avLst/>
          </a:prstGeo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16" name="bk object 16">
            <a:extLst>
              <a:ext uri="{FF2B5EF4-FFF2-40B4-BE49-F238E27FC236}">
                <a16:creationId xmlns:a16="http://schemas.microsoft.com/office/drawing/2014/main" id="{88869DC6-0CA3-4EBF-9157-809F382B05C0}"/>
              </a:ext>
              <a:ext uri="{C183D7F6-B498-43B3-948B-1728B52AA6E4}">
                <adec:decorative xmlns:adec="http://schemas.microsoft.com/office/drawing/2017/decorative" val="1"/>
              </a:ext>
            </a:extLst>
          </p:cNvPr>
          <p:cNvSpPr/>
          <p:nvPr userDrawn="1"/>
        </p:nvSpPr>
        <p:spPr>
          <a:xfrm>
            <a:off x="18898" y="6264859"/>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pic>
        <p:nvPicPr>
          <p:cNvPr id="17" name="Picture 16" descr="Arizona Department of Education logo">
            <a:extLst>
              <a:ext uri="{FF2B5EF4-FFF2-40B4-BE49-F238E27FC236}">
                <a16:creationId xmlns:a16="http://schemas.microsoft.com/office/drawing/2014/main" id="{9C37EC3F-CC5E-4034-8204-3BF4FC6D2CF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80364" y="6400800"/>
            <a:ext cx="1583271" cy="358139"/>
          </a:xfrm>
          <a:prstGeom prst="rect">
            <a:avLst/>
          </a:prstGeom>
        </p:spPr>
      </p:pic>
    </p:spTree>
    <p:custDataLst>
      <p:tags r:id="rId1"/>
    </p:custDataLst>
    <p:extLst>
      <p:ext uri="{BB962C8B-B14F-4D97-AF65-F5344CB8AC3E}">
        <p14:creationId xmlns:p14="http://schemas.microsoft.com/office/powerpoint/2010/main" val="2597664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EF45236-F3EF-4700-BB3E-7F8824D76172}"/>
              </a:ext>
            </a:extLst>
          </p:cNvPr>
          <p:cNvSpPr>
            <a:spLocks noGrp="1"/>
          </p:cNvSpPr>
          <p:nvPr>
            <p:ph sz="half" idx="2"/>
          </p:nvPr>
        </p:nvSpPr>
        <p:spPr>
          <a:xfrm>
            <a:off x="381000" y="1524000"/>
            <a:ext cx="4114800" cy="440768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lvl1pPr marL="137160">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6A0A6EFC-903D-4247-BE4D-DDE3418BACE4}"/>
              </a:ext>
            </a:extLst>
          </p:cNvPr>
          <p:cNvSpPr>
            <a:spLocks noGrp="1"/>
          </p:cNvSpPr>
          <p:nvPr>
            <p:ph sz="quarter" idx="4"/>
          </p:nvPr>
        </p:nvSpPr>
        <p:spPr>
          <a:xfrm>
            <a:off x="4796966" y="1526438"/>
            <a:ext cx="4114800" cy="440525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lvl1pPr marL="137160">
              <a:spcBef>
                <a:spcPts val="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2">
            <a:extLst>
              <a:ext uri="{FF2B5EF4-FFF2-40B4-BE49-F238E27FC236}">
                <a16:creationId xmlns:a16="http://schemas.microsoft.com/office/drawing/2014/main" id="{67B6AFA3-97CD-45D7-8D69-A4407FF0B91A}"/>
              </a:ext>
            </a:extLst>
          </p:cNvPr>
          <p:cNvSpPr>
            <a:spLocks noGrp="1"/>
          </p:cNvSpPr>
          <p:nvPr>
            <p:ph type="sldNum" sz="quarter" idx="10"/>
          </p:nvPr>
        </p:nvSpPr>
        <p:spPr>
          <a:xfrm>
            <a:off x="8694673" y="6488912"/>
            <a:ext cx="230504" cy="198754"/>
          </a:xfrm>
        </p:spPr>
        <p:txBody>
          <a:bodyPr/>
          <a:lstStyle/>
          <a:p>
            <a:pPr marL="115570">
              <a:lnSpc>
                <a:spcPct val="100000"/>
              </a:lnSpc>
            </a:pPr>
            <a:fld id="{81D60167-4931-47E6-BA6A-407CBD079E47}" type="slidenum">
              <a:rPr lang="en-US" smtClean="0"/>
              <a:t>‹#›</a:t>
            </a:fld>
            <a:endParaRPr lang="en-US" dirty="0"/>
          </a:p>
        </p:txBody>
      </p:sp>
      <p:sp>
        <p:nvSpPr>
          <p:cNvPr id="13" name="Rectangle 12">
            <a:extLst>
              <a:ext uri="{FF2B5EF4-FFF2-40B4-BE49-F238E27FC236}">
                <a16:creationId xmlns:a16="http://schemas.microsoft.com/office/drawing/2014/main" id="{145E81AA-F2BB-4C2C-9F10-EA7ACAF5B0C3}"/>
              </a:ext>
            </a:extLst>
          </p:cNvPr>
          <p:cNvSpPr/>
          <p:nvPr userDrawn="1"/>
        </p:nvSpPr>
        <p:spPr>
          <a:xfrm>
            <a:off x="0" y="762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rizona Department of Education, Assessment Unit, AZELLA logo">
            <a:extLst>
              <a:ext uri="{FF2B5EF4-FFF2-40B4-BE49-F238E27FC236}">
                <a16:creationId xmlns:a16="http://schemas.microsoft.com/office/drawing/2014/main" id="{4E24E685-BE31-47F5-861A-4F919B954D1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
        <p:nvSpPr>
          <p:cNvPr id="15" name="Holder 2">
            <a:extLst>
              <a:ext uri="{FF2B5EF4-FFF2-40B4-BE49-F238E27FC236}">
                <a16:creationId xmlns:a16="http://schemas.microsoft.com/office/drawing/2014/main" id="{50B3E578-3439-48EE-9102-A6BC53C6673D}"/>
              </a:ext>
            </a:extLst>
          </p:cNvPr>
          <p:cNvSpPr>
            <a:spLocks noGrp="1"/>
          </p:cNvSpPr>
          <p:nvPr>
            <p:ph type="title"/>
          </p:nvPr>
        </p:nvSpPr>
        <p:spPr>
          <a:xfrm>
            <a:off x="304800" y="269557"/>
            <a:ext cx="7696199" cy="568643"/>
          </a:xfrm>
          <a:prstGeom prst="rect">
            <a:avLst/>
          </a:prstGeo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16" name="bk object 16">
            <a:extLst>
              <a:ext uri="{FF2B5EF4-FFF2-40B4-BE49-F238E27FC236}">
                <a16:creationId xmlns:a16="http://schemas.microsoft.com/office/drawing/2014/main" id="{50DA27E2-0DA3-407F-9370-2FAD17A609B3}"/>
              </a:ext>
              <a:ext uri="{C183D7F6-B498-43B3-948B-1728B52AA6E4}">
                <adec:decorative xmlns:adec="http://schemas.microsoft.com/office/drawing/2017/decorative" val="1"/>
              </a:ext>
            </a:extLst>
          </p:cNvPr>
          <p:cNvSpPr/>
          <p:nvPr userDrawn="1"/>
        </p:nvSpPr>
        <p:spPr>
          <a:xfrm>
            <a:off x="18898" y="6264859"/>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pic>
        <p:nvPicPr>
          <p:cNvPr id="17" name="Picture 16" descr="Arizona Department of Education logo">
            <a:extLst>
              <a:ext uri="{FF2B5EF4-FFF2-40B4-BE49-F238E27FC236}">
                <a16:creationId xmlns:a16="http://schemas.microsoft.com/office/drawing/2014/main" id="{0006478F-113C-4476-843D-3D4C9458D2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80364" y="6400800"/>
            <a:ext cx="1583271" cy="358139"/>
          </a:xfrm>
          <a:prstGeom prst="rect">
            <a:avLst/>
          </a:prstGeom>
        </p:spPr>
      </p:pic>
    </p:spTree>
    <p:custDataLst>
      <p:tags r:id="rId1"/>
    </p:custDataLst>
    <p:extLst>
      <p:ext uri="{BB962C8B-B14F-4D97-AF65-F5344CB8AC3E}">
        <p14:creationId xmlns:p14="http://schemas.microsoft.com/office/powerpoint/2010/main" val="4090657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EF45236-F3EF-4700-BB3E-7F8824D76172}"/>
              </a:ext>
            </a:extLst>
          </p:cNvPr>
          <p:cNvSpPr>
            <a:spLocks noGrp="1"/>
          </p:cNvSpPr>
          <p:nvPr>
            <p:ph sz="half" idx="2"/>
          </p:nvPr>
        </p:nvSpPr>
        <p:spPr>
          <a:xfrm>
            <a:off x="381000" y="1524000"/>
            <a:ext cx="4114800" cy="1969770"/>
          </a:xfrm>
          <a:ln w="38100">
            <a:solidFill>
              <a:schemeClr val="accent2"/>
            </a:solidFill>
          </a:ln>
        </p:spPr>
        <p:txBody>
          <a:bodyPr/>
          <a:lstStyle>
            <a:lvl1pPr marL="13716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6A0A6EFC-903D-4247-BE4D-DDE3418BACE4}"/>
              </a:ext>
            </a:extLst>
          </p:cNvPr>
          <p:cNvSpPr>
            <a:spLocks noGrp="1"/>
          </p:cNvSpPr>
          <p:nvPr>
            <p:ph sz="quarter" idx="4"/>
          </p:nvPr>
        </p:nvSpPr>
        <p:spPr>
          <a:xfrm>
            <a:off x="4800601" y="1524000"/>
            <a:ext cx="4038600" cy="1969770"/>
          </a:xfrm>
        </p:spPr>
        <p:txBody>
          <a:bodyPr/>
          <a:lstStyle>
            <a:lvl1pPr marL="13716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2">
            <a:extLst>
              <a:ext uri="{FF2B5EF4-FFF2-40B4-BE49-F238E27FC236}">
                <a16:creationId xmlns:a16="http://schemas.microsoft.com/office/drawing/2014/main" id="{67B6AFA3-97CD-45D7-8D69-A4407FF0B91A}"/>
              </a:ext>
            </a:extLst>
          </p:cNvPr>
          <p:cNvSpPr>
            <a:spLocks noGrp="1"/>
          </p:cNvSpPr>
          <p:nvPr>
            <p:ph type="sldNum" sz="quarter" idx="10"/>
          </p:nvPr>
        </p:nvSpPr>
        <p:spPr>
          <a:xfrm>
            <a:off x="8694673" y="6488912"/>
            <a:ext cx="230504" cy="198754"/>
          </a:xfrm>
        </p:spPr>
        <p:txBody>
          <a:bodyPr/>
          <a:lstStyle/>
          <a:p>
            <a:pPr marL="115570">
              <a:lnSpc>
                <a:spcPct val="100000"/>
              </a:lnSpc>
            </a:pPr>
            <a:fld id="{81D60167-4931-47E6-BA6A-407CBD079E47}" type="slidenum">
              <a:rPr lang="en-US" smtClean="0"/>
              <a:t>‹#›</a:t>
            </a:fld>
            <a:endParaRPr lang="en-US" dirty="0"/>
          </a:p>
        </p:txBody>
      </p:sp>
      <p:sp>
        <p:nvSpPr>
          <p:cNvPr id="13" name="Rectangle 12">
            <a:extLst>
              <a:ext uri="{FF2B5EF4-FFF2-40B4-BE49-F238E27FC236}">
                <a16:creationId xmlns:a16="http://schemas.microsoft.com/office/drawing/2014/main" id="{145E81AA-F2BB-4C2C-9F10-EA7ACAF5B0C3}"/>
              </a:ext>
            </a:extLst>
          </p:cNvPr>
          <p:cNvSpPr/>
          <p:nvPr userDrawn="1"/>
        </p:nvSpPr>
        <p:spPr>
          <a:xfrm>
            <a:off x="0" y="762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rizona Department of Education, Assessment Unit, AZELLA logo">
            <a:extLst>
              <a:ext uri="{FF2B5EF4-FFF2-40B4-BE49-F238E27FC236}">
                <a16:creationId xmlns:a16="http://schemas.microsoft.com/office/drawing/2014/main" id="{4E24E685-BE31-47F5-861A-4F919B954D1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
        <p:nvSpPr>
          <p:cNvPr id="15" name="Holder 2">
            <a:extLst>
              <a:ext uri="{FF2B5EF4-FFF2-40B4-BE49-F238E27FC236}">
                <a16:creationId xmlns:a16="http://schemas.microsoft.com/office/drawing/2014/main" id="{50B3E578-3439-48EE-9102-A6BC53C6673D}"/>
              </a:ext>
            </a:extLst>
          </p:cNvPr>
          <p:cNvSpPr>
            <a:spLocks noGrp="1"/>
          </p:cNvSpPr>
          <p:nvPr>
            <p:ph type="title"/>
          </p:nvPr>
        </p:nvSpPr>
        <p:spPr>
          <a:xfrm>
            <a:off x="304800" y="269557"/>
            <a:ext cx="7696199" cy="568643"/>
          </a:xfrm>
          <a:prstGeom prst="rect">
            <a:avLst/>
          </a:prstGeo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16" name="bk object 16">
            <a:extLst>
              <a:ext uri="{FF2B5EF4-FFF2-40B4-BE49-F238E27FC236}">
                <a16:creationId xmlns:a16="http://schemas.microsoft.com/office/drawing/2014/main" id="{65E236C1-7DAA-4623-B8E1-453B1B0DB06C}"/>
              </a:ext>
              <a:ext uri="{C183D7F6-B498-43B3-948B-1728B52AA6E4}">
                <adec:decorative xmlns:adec="http://schemas.microsoft.com/office/drawing/2017/decorative" val="1"/>
              </a:ext>
            </a:extLst>
          </p:cNvPr>
          <p:cNvSpPr/>
          <p:nvPr userDrawn="1"/>
        </p:nvSpPr>
        <p:spPr>
          <a:xfrm>
            <a:off x="18898" y="6264859"/>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pic>
        <p:nvPicPr>
          <p:cNvPr id="17" name="Picture 16" descr="Arizona Department of Education logo">
            <a:extLst>
              <a:ext uri="{FF2B5EF4-FFF2-40B4-BE49-F238E27FC236}">
                <a16:creationId xmlns:a16="http://schemas.microsoft.com/office/drawing/2014/main" id="{3F5EC66E-F8C7-42EA-857B-5FB0F08A065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80364" y="6400800"/>
            <a:ext cx="1583271" cy="358139"/>
          </a:xfrm>
          <a:prstGeom prst="rect">
            <a:avLst/>
          </a:prstGeom>
        </p:spPr>
      </p:pic>
    </p:spTree>
    <p:custDataLst>
      <p:tags r:id="rId1"/>
    </p:custDataLst>
    <p:extLst>
      <p:ext uri="{BB962C8B-B14F-4D97-AF65-F5344CB8AC3E}">
        <p14:creationId xmlns:p14="http://schemas.microsoft.com/office/powerpoint/2010/main" val="145853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FC904D-1AED-4130-BE4C-150E3BF1D0F3}"/>
              </a:ext>
            </a:extLst>
          </p:cNvPr>
          <p:cNvSpPr>
            <a:spLocks noGrp="1"/>
          </p:cNvSpPr>
          <p:nvPr>
            <p:ph type="body" idx="1"/>
          </p:nvPr>
        </p:nvSpPr>
        <p:spPr>
          <a:xfrm>
            <a:off x="381000" y="1551801"/>
            <a:ext cx="4114800" cy="276999"/>
          </a:xfrm>
        </p:spPr>
        <p:txBody>
          <a:bodyPr anchor="b"/>
          <a:lstStyle>
            <a:lvl1pPr marL="13716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EF45236-F3EF-4700-BB3E-7F8824D76172}"/>
              </a:ext>
            </a:extLst>
          </p:cNvPr>
          <p:cNvSpPr>
            <a:spLocks noGrp="1"/>
          </p:cNvSpPr>
          <p:nvPr>
            <p:ph sz="half" idx="2"/>
          </p:nvPr>
        </p:nvSpPr>
        <p:spPr>
          <a:xfrm>
            <a:off x="381000" y="1905000"/>
            <a:ext cx="4114800" cy="1969770"/>
          </a:xfrm>
        </p:spPr>
        <p:txBody>
          <a:bodyPr/>
          <a:lstStyle>
            <a:lvl1pPr marL="13716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A3A1701-11D3-4D40-BE19-05C0AEBB2058}"/>
              </a:ext>
            </a:extLst>
          </p:cNvPr>
          <p:cNvSpPr>
            <a:spLocks noGrp="1"/>
          </p:cNvSpPr>
          <p:nvPr>
            <p:ph type="body" sz="quarter" idx="3"/>
          </p:nvPr>
        </p:nvSpPr>
        <p:spPr>
          <a:xfrm>
            <a:off x="4800601" y="1551801"/>
            <a:ext cx="4038600" cy="276999"/>
          </a:xfrm>
        </p:spPr>
        <p:txBody>
          <a:bodyPr anchor="b"/>
          <a:lstStyle>
            <a:lvl1pPr marL="13716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A0A6EFC-903D-4247-BE4D-DDE3418BACE4}"/>
              </a:ext>
            </a:extLst>
          </p:cNvPr>
          <p:cNvSpPr>
            <a:spLocks noGrp="1"/>
          </p:cNvSpPr>
          <p:nvPr>
            <p:ph sz="quarter" idx="4"/>
          </p:nvPr>
        </p:nvSpPr>
        <p:spPr>
          <a:xfrm>
            <a:off x="4800601" y="1905000"/>
            <a:ext cx="4038600" cy="1969770"/>
          </a:xfrm>
        </p:spPr>
        <p:txBody>
          <a:bodyPr/>
          <a:lstStyle>
            <a:lvl1pPr marL="13716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2">
            <a:extLst>
              <a:ext uri="{FF2B5EF4-FFF2-40B4-BE49-F238E27FC236}">
                <a16:creationId xmlns:a16="http://schemas.microsoft.com/office/drawing/2014/main" id="{67B6AFA3-97CD-45D7-8D69-A4407FF0B91A}"/>
              </a:ext>
            </a:extLst>
          </p:cNvPr>
          <p:cNvSpPr>
            <a:spLocks noGrp="1"/>
          </p:cNvSpPr>
          <p:nvPr>
            <p:ph type="sldNum" sz="quarter" idx="10"/>
          </p:nvPr>
        </p:nvSpPr>
        <p:spPr>
          <a:xfrm>
            <a:off x="8694673" y="6488912"/>
            <a:ext cx="230504" cy="198754"/>
          </a:xfrm>
        </p:spPr>
        <p:txBody>
          <a:bodyPr/>
          <a:lstStyle/>
          <a:p>
            <a:pPr marL="115570">
              <a:lnSpc>
                <a:spcPct val="100000"/>
              </a:lnSpc>
            </a:pPr>
            <a:fld id="{81D60167-4931-47E6-BA6A-407CBD079E47}" type="slidenum">
              <a:rPr lang="en-US" smtClean="0"/>
              <a:t>‹#›</a:t>
            </a:fld>
            <a:endParaRPr lang="en-US" dirty="0"/>
          </a:p>
        </p:txBody>
      </p:sp>
      <p:sp>
        <p:nvSpPr>
          <p:cNvPr id="13" name="Rectangle 12">
            <a:extLst>
              <a:ext uri="{FF2B5EF4-FFF2-40B4-BE49-F238E27FC236}">
                <a16:creationId xmlns:a16="http://schemas.microsoft.com/office/drawing/2014/main" id="{145E81AA-F2BB-4C2C-9F10-EA7ACAF5B0C3}"/>
              </a:ext>
            </a:extLst>
          </p:cNvPr>
          <p:cNvSpPr/>
          <p:nvPr userDrawn="1"/>
        </p:nvSpPr>
        <p:spPr>
          <a:xfrm>
            <a:off x="0" y="762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rizona Department of Education, Assessment Unit, AZELLA logo">
            <a:extLst>
              <a:ext uri="{FF2B5EF4-FFF2-40B4-BE49-F238E27FC236}">
                <a16:creationId xmlns:a16="http://schemas.microsoft.com/office/drawing/2014/main" id="{4E24E685-BE31-47F5-861A-4F919B954D1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
        <p:nvSpPr>
          <p:cNvPr id="15" name="Holder 2">
            <a:extLst>
              <a:ext uri="{FF2B5EF4-FFF2-40B4-BE49-F238E27FC236}">
                <a16:creationId xmlns:a16="http://schemas.microsoft.com/office/drawing/2014/main" id="{50B3E578-3439-48EE-9102-A6BC53C6673D}"/>
              </a:ext>
            </a:extLst>
          </p:cNvPr>
          <p:cNvSpPr>
            <a:spLocks noGrp="1"/>
          </p:cNvSpPr>
          <p:nvPr>
            <p:ph type="title"/>
          </p:nvPr>
        </p:nvSpPr>
        <p:spPr>
          <a:xfrm>
            <a:off x="304800" y="269557"/>
            <a:ext cx="7696199" cy="568643"/>
          </a:xfrm>
          <a:prstGeom prst="rect">
            <a:avLst/>
          </a:prstGeo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16" name="bk object 16">
            <a:extLst>
              <a:ext uri="{FF2B5EF4-FFF2-40B4-BE49-F238E27FC236}">
                <a16:creationId xmlns:a16="http://schemas.microsoft.com/office/drawing/2014/main" id="{20D84DFF-DA14-460F-85A0-C1805FCB0FE2}"/>
              </a:ext>
              <a:ext uri="{C183D7F6-B498-43B3-948B-1728B52AA6E4}">
                <adec:decorative xmlns:adec="http://schemas.microsoft.com/office/drawing/2017/decorative" val="1"/>
              </a:ext>
            </a:extLst>
          </p:cNvPr>
          <p:cNvSpPr/>
          <p:nvPr userDrawn="1"/>
        </p:nvSpPr>
        <p:spPr>
          <a:xfrm>
            <a:off x="18898" y="6264859"/>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pic>
        <p:nvPicPr>
          <p:cNvPr id="17" name="Picture 16" descr="Arizona Department of Education logo">
            <a:extLst>
              <a:ext uri="{FF2B5EF4-FFF2-40B4-BE49-F238E27FC236}">
                <a16:creationId xmlns:a16="http://schemas.microsoft.com/office/drawing/2014/main" id="{9D30EAE3-F1DD-4AF6-A800-AA8BB76324C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80364" y="6400800"/>
            <a:ext cx="1583271" cy="358139"/>
          </a:xfrm>
          <a:prstGeom prst="rect">
            <a:avLst/>
          </a:prstGeom>
        </p:spPr>
      </p:pic>
    </p:spTree>
    <p:custDataLst>
      <p:tags r:id="rId1"/>
    </p:custDataLst>
    <p:extLst>
      <p:ext uri="{BB962C8B-B14F-4D97-AF65-F5344CB8AC3E}">
        <p14:creationId xmlns:p14="http://schemas.microsoft.com/office/powerpoint/2010/main" val="314169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FC904D-1AED-4130-BE4C-150E3BF1D0F3}"/>
              </a:ext>
            </a:extLst>
          </p:cNvPr>
          <p:cNvSpPr>
            <a:spLocks noGrp="1"/>
          </p:cNvSpPr>
          <p:nvPr>
            <p:ph type="body" idx="1"/>
          </p:nvPr>
        </p:nvSpPr>
        <p:spPr>
          <a:xfrm>
            <a:off x="304800" y="1551801"/>
            <a:ext cx="4114800" cy="276999"/>
          </a:xfrm>
        </p:spPr>
        <p:txBody>
          <a:bodyPr anchor="b"/>
          <a:lstStyle>
            <a:lvl1pPr marL="13716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EF45236-F3EF-4700-BB3E-7F8824D76172}"/>
              </a:ext>
            </a:extLst>
          </p:cNvPr>
          <p:cNvSpPr>
            <a:spLocks noGrp="1"/>
          </p:cNvSpPr>
          <p:nvPr>
            <p:ph sz="half" idx="2"/>
          </p:nvPr>
        </p:nvSpPr>
        <p:spPr>
          <a:xfrm>
            <a:off x="304800" y="1905000"/>
            <a:ext cx="4114800" cy="1969770"/>
          </a:xfrm>
        </p:spPr>
        <p:txBody>
          <a:bodyPr/>
          <a:lstStyle>
            <a:lvl1pPr marL="13716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A3A1701-11D3-4D40-BE19-05C0AEBB2058}"/>
              </a:ext>
            </a:extLst>
          </p:cNvPr>
          <p:cNvSpPr>
            <a:spLocks noGrp="1"/>
          </p:cNvSpPr>
          <p:nvPr>
            <p:ph type="body" sz="quarter" idx="3"/>
          </p:nvPr>
        </p:nvSpPr>
        <p:spPr>
          <a:xfrm>
            <a:off x="4800601" y="1551801"/>
            <a:ext cx="4124576" cy="276999"/>
          </a:xfrm>
        </p:spPr>
        <p:txBody>
          <a:bodyPr anchor="b"/>
          <a:lstStyle>
            <a:lvl1pPr marL="13716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A0A6EFC-903D-4247-BE4D-DDE3418BACE4}"/>
              </a:ext>
            </a:extLst>
          </p:cNvPr>
          <p:cNvSpPr>
            <a:spLocks noGrp="1"/>
          </p:cNvSpPr>
          <p:nvPr>
            <p:ph sz="quarter" idx="4"/>
          </p:nvPr>
        </p:nvSpPr>
        <p:spPr>
          <a:xfrm>
            <a:off x="4800601" y="1905000"/>
            <a:ext cx="4124576" cy="1969770"/>
          </a:xfrm>
        </p:spPr>
        <p:txBody>
          <a:bodyPr/>
          <a:lstStyle>
            <a:lvl1pPr marL="13716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Holder 2">
            <a:extLst>
              <a:ext uri="{FF2B5EF4-FFF2-40B4-BE49-F238E27FC236}">
                <a16:creationId xmlns:a16="http://schemas.microsoft.com/office/drawing/2014/main" id="{C20304DB-FCC3-4F96-9DED-49C1E7C28EF1}"/>
              </a:ext>
            </a:extLst>
          </p:cNvPr>
          <p:cNvSpPr>
            <a:spLocks noGrp="1"/>
          </p:cNvSpPr>
          <p:nvPr>
            <p:ph type="title"/>
          </p:nvPr>
        </p:nvSpPr>
        <p:spPr>
          <a:xfrm>
            <a:off x="304800" y="269557"/>
            <a:ext cx="7696199" cy="568643"/>
          </a:xfrm>
          <a:prstGeom prst="rect">
            <a:avLst/>
          </a:prstGeo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12" name="Slide Number Placeholder 2">
            <a:extLst>
              <a:ext uri="{FF2B5EF4-FFF2-40B4-BE49-F238E27FC236}">
                <a16:creationId xmlns:a16="http://schemas.microsoft.com/office/drawing/2014/main" id="{67B6AFA3-97CD-45D7-8D69-A4407FF0B91A}"/>
              </a:ext>
            </a:extLst>
          </p:cNvPr>
          <p:cNvSpPr>
            <a:spLocks noGrp="1"/>
          </p:cNvSpPr>
          <p:nvPr>
            <p:ph type="sldNum" sz="quarter" idx="10"/>
          </p:nvPr>
        </p:nvSpPr>
        <p:spPr>
          <a:xfrm>
            <a:off x="8694673" y="6488912"/>
            <a:ext cx="230504" cy="198754"/>
          </a:xfrm>
        </p:spPr>
        <p:txBody>
          <a:bodyPr/>
          <a:lstStyle/>
          <a:p>
            <a:pPr marL="115570">
              <a:lnSpc>
                <a:spcPct val="100000"/>
              </a:lnSpc>
            </a:pPr>
            <a:fld id="{81D60167-4931-47E6-BA6A-407CBD079E47}" type="slidenum">
              <a:rPr lang="en-US" smtClean="0"/>
              <a:t>‹#›</a:t>
            </a:fld>
            <a:endParaRPr lang="en-US" dirty="0"/>
          </a:p>
        </p:txBody>
      </p:sp>
      <p:sp>
        <p:nvSpPr>
          <p:cNvPr id="2" name="Rectangle 1">
            <a:extLst>
              <a:ext uri="{FF2B5EF4-FFF2-40B4-BE49-F238E27FC236}">
                <a16:creationId xmlns:a16="http://schemas.microsoft.com/office/drawing/2014/main" id="{E83F2B24-5E1A-42F1-B09D-F3420CFE40B1}"/>
              </a:ext>
            </a:extLst>
          </p:cNvPr>
          <p:cNvSpPr/>
          <p:nvPr userDrawn="1"/>
        </p:nvSpPr>
        <p:spPr>
          <a:xfrm>
            <a:off x="304800" y="1828800"/>
            <a:ext cx="4114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CB05FAA-E155-4ADC-9B5C-5E5E57BF1D72}"/>
              </a:ext>
            </a:extLst>
          </p:cNvPr>
          <p:cNvSpPr/>
          <p:nvPr userDrawn="1"/>
        </p:nvSpPr>
        <p:spPr>
          <a:xfrm>
            <a:off x="4800601" y="1828800"/>
            <a:ext cx="4114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701B370-56C2-4609-AB7D-A0C796920DAB}"/>
              </a:ext>
            </a:extLst>
          </p:cNvPr>
          <p:cNvSpPr/>
          <p:nvPr userDrawn="1"/>
        </p:nvSpPr>
        <p:spPr>
          <a:xfrm>
            <a:off x="0" y="762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rizona Department of Education, Assessment Unit, AZELLA logo">
            <a:extLst>
              <a:ext uri="{FF2B5EF4-FFF2-40B4-BE49-F238E27FC236}">
                <a16:creationId xmlns:a16="http://schemas.microsoft.com/office/drawing/2014/main" id="{B2342D1F-4159-4F8B-907A-EB84EDC8A1F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
        <p:nvSpPr>
          <p:cNvPr id="15" name="bk object 16">
            <a:extLst>
              <a:ext uri="{FF2B5EF4-FFF2-40B4-BE49-F238E27FC236}">
                <a16:creationId xmlns:a16="http://schemas.microsoft.com/office/drawing/2014/main" id="{1AE9E787-39AC-4511-88E7-892E1575E4C6}"/>
              </a:ext>
              <a:ext uri="{C183D7F6-B498-43B3-948B-1728B52AA6E4}">
                <adec:decorative xmlns:adec="http://schemas.microsoft.com/office/drawing/2017/decorative" val="1"/>
              </a:ext>
            </a:extLst>
          </p:cNvPr>
          <p:cNvSpPr/>
          <p:nvPr userDrawn="1"/>
        </p:nvSpPr>
        <p:spPr>
          <a:xfrm>
            <a:off x="18898" y="6264859"/>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pic>
        <p:nvPicPr>
          <p:cNvPr id="16" name="Picture 15" descr="Arizona Department of Education logo">
            <a:extLst>
              <a:ext uri="{FF2B5EF4-FFF2-40B4-BE49-F238E27FC236}">
                <a16:creationId xmlns:a16="http://schemas.microsoft.com/office/drawing/2014/main" id="{64493934-412D-45C1-92CB-EB709BBF3D8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80364" y="6400800"/>
            <a:ext cx="1583271" cy="358139"/>
          </a:xfrm>
          <a:prstGeom prst="rect">
            <a:avLst/>
          </a:prstGeom>
        </p:spPr>
      </p:pic>
    </p:spTree>
    <p:custDataLst>
      <p:tags r:id="rId1"/>
    </p:custDataLst>
    <p:extLst>
      <p:ext uri="{BB962C8B-B14F-4D97-AF65-F5344CB8AC3E}">
        <p14:creationId xmlns:p14="http://schemas.microsoft.com/office/powerpoint/2010/main" val="53159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8AE1-FC12-475D-A6BE-55B76D6F00D5}"/>
              </a:ext>
            </a:extLst>
          </p:cNvPr>
          <p:cNvSpPr>
            <a:spLocks noGrp="1"/>
          </p:cNvSpPr>
          <p:nvPr>
            <p:ph type="ctrTitle"/>
          </p:nvPr>
        </p:nvSpPr>
        <p:spPr>
          <a:xfrm>
            <a:off x="304801" y="1447800"/>
            <a:ext cx="8630116" cy="990600"/>
          </a:xfrm>
          <a:prstGeom prst="rect">
            <a:avLst/>
          </a:prstGeom>
          <a:ln>
            <a:noFill/>
          </a:ln>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B6A8C8F2-6AD0-452F-95DB-593D2CC346D1}"/>
              </a:ext>
            </a:extLst>
          </p:cNvPr>
          <p:cNvSpPr>
            <a:spLocks noGrp="1"/>
          </p:cNvSpPr>
          <p:nvPr>
            <p:ph type="subTitle" idx="1"/>
          </p:nvPr>
        </p:nvSpPr>
        <p:spPr>
          <a:xfrm>
            <a:off x="304801" y="2893411"/>
            <a:ext cx="4165057" cy="61106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Rectangle 4">
            <a:extLst>
              <a:ext uri="{FF2B5EF4-FFF2-40B4-BE49-F238E27FC236}">
                <a16:creationId xmlns:a16="http://schemas.microsoft.com/office/drawing/2014/main" id="{5A085871-C91B-4324-AFD3-4317CC79C368}"/>
              </a:ext>
            </a:extLst>
          </p:cNvPr>
          <p:cNvSpPr/>
          <p:nvPr userDrawn="1"/>
        </p:nvSpPr>
        <p:spPr>
          <a:xfrm>
            <a:off x="0" y="762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16" descr="AZELLA Logo&#10;&#10;This is the Arizona English Language Learner Assessment (AZELLA) logo from the Arizona Department of Education. It is circular in shape with cactus wren bird, desert flower, and desert mountain background scene.">
            <a:extLst>
              <a:ext uri="{FF2B5EF4-FFF2-40B4-BE49-F238E27FC236}">
                <a16:creationId xmlns:a16="http://schemas.microsoft.com/office/drawing/2014/main" id="{294B38AE-285C-4989-8B5D-7DBCEF8C5283}"/>
              </a:ext>
            </a:extLst>
          </p:cNvPr>
          <p:cNvPicPr>
            <a:picLocks noChangeAspect="1"/>
          </p:cNvPicPr>
          <p:nvPr userDrawn="1"/>
        </p:nvPicPr>
        <p:blipFill>
          <a:blip r:embed="rId3"/>
          <a:srcRect l="697" r="697"/>
          <a:stretch>
            <a:fillRect/>
          </a:stretch>
        </p:blipFill>
        <p:spPr>
          <a:xfrm>
            <a:off x="4648200" y="2895600"/>
            <a:ext cx="4262603" cy="3679379"/>
          </a:xfrm>
          <a:prstGeom prst="rect">
            <a:avLst/>
          </a:prstGeom>
          <a:ln w="7620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pic>
      <p:sp>
        <p:nvSpPr>
          <p:cNvPr id="7" name="Rectangle 6">
            <a:extLst>
              <a:ext uri="{FF2B5EF4-FFF2-40B4-BE49-F238E27FC236}">
                <a16:creationId xmlns:a16="http://schemas.microsoft.com/office/drawing/2014/main" id="{BBB46EDC-0687-41AA-8597-F22B8BFF6A44}"/>
              </a:ext>
              <a:ext uri="{C183D7F6-B498-43B3-948B-1728B52AA6E4}">
                <adec:decorative xmlns:adec="http://schemas.microsoft.com/office/drawing/2017/decorative" val="1"/>
              </a:ext>
            </a:extLst>
          </p:cNvPr>
          <p:cNvSpPr/>
          <p:nvPr userDrawn="1"/>
        </p:nvSpPr>
        <p:spPr>
          <a:xfrm>
            <a:off x="0" y="126355"/>
            <a:ext cx="9144000" cy="457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54790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06D6-2E19-4C84-9F08-0A48D46D1AC2}"/>
              </a:ext>
            </a:extLst>
          </p:cNvPr>
          <p:cNvSpPr>
            <a:spLocks noGrp="1"/>
          </p:cNvSpPr>
          <p:nvPr>
            <p:ph type="title"/>
          </p:nvPr>
        </p:nvSpPr>
        <p:spPr>
          <a:xfrm>
            <a:off x="304800" y="709136"/>
            <a:ext cx="3429000" cy="738664"/>
          </a:xfrm>
          <a:prstGeom prst="rect">
            <a:avLst/>
          </a:prstGeom>
          <a:solidFill>
            <a:schemeClr val="accent2"/>
          </a:solidFill>
          <a:scene3d>
            <a:camera prst="orthographicFront"/>
            <a:lightRig rig="threePt" dir="t"/>
          </a:scene3d>
          <a:sp3d>
            <a:bevelT w="101600" prst="riblet"/>
          </a:sp3d>
        </p:spPr>
        <p:txBody>
          <a:bodyPr anchor="b"/>
          <a:lstStyle>
            <a:lvl1pPr marL="137160">
              <a:defRPr lang="en-US" sz="2400" b="1" kern="1200" dirty="0" smtClean="0">
                <a:solidFill>
                  <a:schemeClr val="bg1"/>
                </a:solidFill>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21DE9C44-3469-4F59-BA6B-52076231E5D2}"/>
              </a:ext>
            </a:extLst>
          </p:cNvPr>
          <p:cNvSpPr>
            <a:spLocks noGrp="1"/>
          </p:cNvSpPr>
          <p:nvPr>
            <p:ph idx="1"/>
          </p:nvPr>
        </p:nvSpPr>
        <p:spPr>
          <a:xfrm>
            <a:off x="4038600" y="1371600"/>
            <a:ext cx="4629150" cy="1431161"/>
          </a:xfrm>
        </p:spPr>
        <p:txBody>
          <a:bodyPr/>
          <a:lstStyle>
            <a:lvl1pPr marL="137160">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0B7C367-AD13-4E0D-ABE0-ADDEC77F4E8F}"/>
              </a:ext>
            </a:extLst>
          </p:cNvPr>
          <p:cNvSpPr>
            <a:spLocks noGrp="1"/>
          </p:cNvSpPr>
          <p:nvPr>
            <p:ph type="body" sz="half" idx="2"/>
          </p:nvPr>
        </p:nvSpPr>
        <p:spPr>
          <a:xfrm>
            <a:off x="304800" y="1545378"/>
            <a:ext cx="3429000" cy="4322022"/>
          </a:xfrm>
          <a:solidFill>
            <a:schemeClr val="accent3"/>
          </a:solidFill>
          <a:scene3d>
            <a:camera prst="orthographicFront"/>
            <a:lightRig rig="threePt" dir="t"/>
          </a:scene3d>
          <a:sp3d>
            <a:bevelT w="101600" prst="riblet"/>
          </a:sp3d>
        </p:spPr>
        <p:txBody>
          <a:bodyPr/>
          <a:lstStyle>
            <a:lvl1pPr marL="137160" indent="0">
              <a:spcBef>
                <a:spcPts val="1200"/>
              </a:spcBef>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6" name="Holder 4">
            <a:extLst>
              <a:ext uri="{FF2B5EF4-FFF2-40B4-BE49-F238E27FC236}">
                <a16:creationId xmlns:a16="http://schemas.microsoft.com/office/drawing/2014/main" id="{D6E1C979-8557-4595-9F9E-6D72C83E5E0D}"/>
              </a:ext>
            </a:extLst>
          </p:cNvPr>
          <p:cNvSpPr>
            <a:spLocks noGrp="1"/>
          </p:cNvSpPr>
          <p:nvPr>
            <p:ph type="sldNum" sz="quarter" idx="7"/>
          </p:nvPr>
        </p:nvSpPr>
        <p:spPr>
          <a:xfrm>
            <a:off x="8694673" y="6488912"/>
            <a:ext cx="230504" cy="198754"/>
          </a:xfrm>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
        <p:nvSpPr>
          <p:cNvPr id="10" name="Rectangle 9">
            <a:extLst>
              <a:ext uri="{FF2B5EF4-FFF2-40B4-BE49-F238E27FC236}">
                <a16:creationId xmlns:a16="http://schemas.microsoft.com/office/drawing/2014/main" id="{DD2A0456-83AE-40BC-A5E9-907410CD8BC5}"/>
              </a:ext>
            </a:extLst>
          </p:cNvPr>
          <p:cNvSpPr/>
          <p:nvPr userDrawn="1"/>
        </p:nvSpPr>
        <p:spPr>
          <a:xfrm>
            <a:off x="304800" y="1448239"/>
            <a:ext cx="3429000" cy="76026"/>
          </a:xfrm>
          <a:prstGeom prst="rect">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rizona Department of Education, Assessment Unit, AZELLA logo">
            <a:extLst>
              <a:ext uri="{FF2B5EF4-FFF2-40B4-BE49-F238E27FC236}">
                <a16:creationId xmlns:a16="http://schemas.microsoft.com/office/drawing/2014/main" id="{DA7EB7D1-63DB-418D-A369-EE81368DF6A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
        <p:nvSpPr>
          <p:cNvPr id="12" name="TextBox 11">
            <a:extLst>
              <a:ext uri="{FF2B5EF4-FFF2-40B4-BE49-F238E27FC236}">
                <a16:creationId xmlns:a16="http://schemas.microsoft.com/office/drawing/2014/main" id="{B3555A35-5D4C-4376-AF20-11587A5050F3}"/>
              </a:ext>
            </a:extLst>
          </p:cNvPr>
          <p:cNvSpPr txBox="1"/>
          <p:nvPr userDrawn="1"/>
        </p:nvSpPr>
        <p:spPr>
          <a:xfrm>
            <a:off x="348817" y="6443558"/>
            <a:ext cx="1329411" cy="261610"/>
          </a:xfrm>
          <a:prstGeom prst="rect">
            <a:avLst/>
          </a:prstGeom>
          <a:noFill/>
        </p:spPr>
        <p:txBody>
          <a:bodyPr wrap="square" rtlCol="0">
            <a:spAutoFit/>
          </a:bodyPr>
          <a:lstStyle/>
          <a:p>
            <a:endParaRPr lang="en-US" sz="1100" dirty="0"/>
          </a:p>
        </p:txBody>
      </p:sp>
      <p:sp>
        <p:nvSpPr>
          <p:cNvPr id="13" name="bk object 16">
            <a:extLst>
              <a:ext uri="{FF2B5EF4-FFF2-40B4-BE49-F238E27FC236}">
                <a16:creationId xmlns:a16="http://schemas.microsoft.com/office/drawing/2014/main" id="{468517CA-2BD5-4FEC-9053-5D0B3620D759}"/>
              </a:ext>
              <a:ext uri="{C183D7F6-B498-43B3-948B-1728B52AA6E4}">
                <adec:decorative xmlns:adec="http://schemas.microsoft.com/office/drawing/2017/decorative" val="1"/>
              </a:ext>
            </a:extLst>
          </p:cNvPr>
          <p:cNvSpPr/>
          <p:nvPr userDrawn="1"/>
        </p:nvSpPr>
        <p:spPr>
          <a:xfrm>
            <a:off x="18898" y="6264859"/>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pic>
        <p:nvPicPr>
          <p:cNvPr id="14" name="Picture 13" descr="Arizona Department of Education logo">
            <a:extLst>
              <a:ext uri="{FF2B5EF4-FFF2-40B4-BE49-F238E27FC236}">
                <a16:creationId xmlns:a16="http://schemas.microsoft.com/office/drawing/2014/main" id="{56AF9B22-EC3C-4454-B1DB-0C2A1359A5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80364" y="6400800"/>
            <a:ext cx="1583271" cy="358139"/>
          </a:xfrm>
          <a:prstGeom prst="rect">
            <a:avLst/>
          </a:prstGeom>
        </p:spPr>
      </p:pic>
    </p:spTree>
    <p:custDataLst>
      <p:tags r:id="rId1"/>
    </p:custDataLst>
    <p:extLst>
      <p:ext uri="{BB962C8B-B14F-4D97-AF65-F5344CB8AC3E}">
        <p14:creationId xmlns:p14="http://schemas.microsoft.com/office/powerpoint/2010/main" val="3868009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A31D-8F0C-4A19-93F5-8CE2521F211C}"/>
              </a:ext>
            </a:extLst>
          </p:cNvPr>
          <p:cNvSpPr>
            <a:spLocks noGrp="1"/>
          </p:cNvSpPr>
          <p:nvPr>
            <p:ph type="title"/>
          </p:nvPr>
        </p:nvSpPr>
        <p:spPr>
          <a:xfrm>
            <a:off x="5257800" y="1219200"/>
            <a:ext cx="3667377" cy="738664"/>
          </a:xfrm>
          <a:prstGeom prst="rect">
            <a:avLst/>
          </a:prstGeom>
          <a:solidFill>
            <a:schemeClr val="accent2"/>
          </a:solidFill>
          <a:scene3d>
            <a:camera prst="orthographicFront"/>
            <a:lightRig rig="threePt" dir="t"/>
          </a:scene3d>
          <a:sp3d>
            <a:bevelT w="101600" prst="riblet"/>
          </a:sp3d>
        </p:spPr>
        <p:txBody>
          <a:bodyPr anchor="b"/>
          <a:lstStyle>
            <a:lvl1pPr marL="137160">
              <a:defRPr sz="2400" b="1">
                <a:solidFill>
                  <a:schemeClr val="bg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B0ABDC73-E7F2-473E-AC8F-5EE667B2AB99}"/>
              </a:ext>
            </a:extLst>
          </p:cNvPr>
          <p:cNvSpPr>
            <a:spLocks noGrp="1"/>
          </p:cNvSpPr>
          <p:nvPr>
            <p:ph type="pic" idx="1"/>
          </p:nvPr>
        </p:nvSpPr>
        <p:spPr>
          <a:xfrm>
            <a:off x="304800" y="1752600"/>
            <a:ext cx="4629150" cy="2513012"/>
          </a:xfrm>
          <a:ln w="19050">
            <a:solidFill>
              <a:srgbClr val="012069"/>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811A785-9F08-4042-A76F-CCB29AF8E1B2}"/>
              </a:ext>
            </a:extLst>
          </p:cNvPr>
          <p:cNvSpPr>
            <a:spLocks noGrp="1"/>
          </p:cNvSpPr>
          <p:nvPr>
            <p:ph type="body" sz="half" idx="2"/>
          </p:nvPr>
        </p:nvSpPr>
        <p:spPr>
          <a:xfrm>
            <a:off x="5257800" y="2054224"/>
            <a:ext cx="3667377" cy="3877464"/>
          </a:xfrm>
          <a:solidFill>
            <a:schemeClr val="accent3"/>
          </a:solidFill>
          <a:scene3d>
            <a:camera prst="orthographicFront"/>
            <a:lightRig rig="threePt" dir="t"/>
          </a:scene3d>
          <a:sp3d>
            <a:bevelT w="101600" prst="riblet"/>
          </a:sp3d>
        </p:spPr>
        <p:txBody>
          <a:bodyPr/>
          <a:lstStyle>
            <a:lvl1pPr marL="13716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6" name="Holder 4">
            <a:extLst>
              <a:ext uri="{FF2B5EF4-FFF2-40B4-BE49-F238E27FC236}">
                <a16:creationId xmlns:a16="http://schemas.microsoft.com/office/drawing/2014/main" id="{EB246457-ABB2-4975-8E3B-B5DFE6E54AC2}"/>
              </a:ext>
            </a:extLst>
          </p:cNvPr>
          <p:cNvSpPr>
            <a:spLocks noGrp="1"/>
          </p:cNvSpPr>
          <p:nvPr>
            <p:ph type="sldNum" sz="quarter" idx="7"/>
          </p:nvPr>
        </p:nvSpPr>
        <p:spPr>
          <a:xfrm>
            <a:off x="8694673" y="6488912"/>
            <a:ext cx="230504" cy="198754"/>
          </a:xfrm>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
        <p:nvSpPr>
          <p:cNvPr id="10" name="Rectangle 9">
            <a:extLst>
              <a:ext uri="{FF2B5EF4-FFF2-40B4-BE49-F238E27FC236}">
                <a16:creationId xmlns:a16="http://schemas.microsoft.com/office/drawing/2014/main" id="{A9EC5D34-66B9-4D1B-9851-AC978BEF0921}"/>
              </a:ext>
            </a:extLst>
          </p:cNvPr>
          <p:cNvSpPr/>
          <p:nvPr userDrawn="1"/>
        </p:nvSpPr>
        <p:spPr>
          <a:xfrm>
            <a:off x="5257800" y="1957864"/>
            <a:ext cx="3667377" cy="75247"/>
          </a:xfrm>
          <a:prstGeom prst="rect">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rizona Department of Education, Assessment Unit, AZELLA logo">
            <a:extLst>
              <a:ext uri="{FF2B5EF4-FFF2-40B4-BE49-F238E27FC236}">
                <a16:creationId xmlns:a16="http://schemas.microsoft.com/office/drawing/2014/main" id="{D6430655-A558-466B-8C70-31490D76C3B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
        <p:nvSpPr>
          <p:cNvPr id="12" name="TextBox 11">
            <a:extLst>
              <a:ext uri="{FF2B5EF4-FFF2-40B4-BE49-F238E27FC236}">
                <a16:creationId xmlns:a16="http://schemas.microsoft.com/office/drawing/2014/main" id="{54A46DE3-442C-41F7-8567-82B900067542}"/>
              </a:ext>
            </a:extLst>
          </p:cNvPr>
          <p:cNvSpPr txBox="1"/>
          <p:nvPr userDrawn="1"/>
        </p:nvSpPr>
        <p:spPr>
          <a:xfrm>
            <a:off x="348817" y="6443558"/>
            <a:ext cx="1329411" cy="261610"/>
          </a:xfrm>
          <a:prstGeom prst="rect">
            <a:avLst/>
          </a:prstGeom>
          <a:noFill/>
        </p:spPr>
        <p:txBody>
          <a:bodyPr wrap="square" rtlCol="0">
            <a:spAutoFit/>
          </a:bodyPr>
          <a:lstStyle/>
          <a:p>
            <a:endParaRPr lang="en-US" sz="1100" dirty="0"/>
          </a:p>
        </p:txBody>
      </p:sp>
      <p:sp>
        <p:nvSpPr>
          <p:cNvPr id="13" name="bk object 16">
            <a:extLst>
              <a:ext uri="{FF2B5EF4-FFF2-40B4-BE49-F238E27FC236}">
                <a16:creationId xmlns:a16="http://schemas.microsoft.com/office/drawing/2014/main" id="{C0763E71-4ACD-43ED-83AE-28795034B51B}"/>
              </a:ext>
              <a:ext uri="{C183D7F6-B498-43B3-948B-1728B52AA6E4}">
                <adec:decorative xmlns:adec="http://schemas.microsoft.com/office/drawing/2017/decorative" val="1"/>
              </a:ext>
            </a:extLst>
          </p:cNvPr>
          <p:cNvSpPr/>
          <p:nvPr userDrawn="1"/>
        </p:nvSpPr>
        <p:spPr>
          <a:xfrm>
            <a:off x="18898" y="6264859"/>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pic>
        <p:nvPicPr>
          <p:cNvPr id="14" name="Picture 13" descr="Arizona Department of Education logo">
            <a:extLst>
              <a:ext uri="{FF2B5EF4-FFF2-40B4-BE49-F238E27FC236}">
                <a16:creationId xmlns:a16="http://schemas.microsoft.com/office/drawing/2014/main" id="{5D68BFCF-A0E3-4D78-A5BC-FC0D97B03E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80364" y="6400800"/>
            <a:ext cx="1583271" cy="358139"/>
          </a:xfrm>
          <a:prstGeom prst="rect">
            <a:avLst/>
          </a:prstGeom>
        </p:spPr>
      </p:pic>
    </p:spTree>
    <p:custDataLst>
      <p:tags r:id="rId1"/>
    </p:custDataLst>
    <p:extLst>
      <p:ext uri="{BB962C8B-B14F-4D97-AF65-F5344CB8AC3E}">
        <p14:creationId xmlns:p14="http://schemas.microsoft.com/office/powerpoint/2010/main" val="3172727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9BF6-E71D-45BE-A4A7-4FABE7373C71}"/>
              </a:ext>
            </a:extLst>
          </p:cNvPr>
          <p:cNvSpPr>
            <a:spLocks noGrp="1"/>
          </p:cNvSpPr>
          <p:nvPr>
            <p:ph type="title"/>
          </p:nvPr>
        </p:nvSpPr>
        <p:spPr>
          <a:xfrm>
            <a:off x="348818" y="313022"/>
            <a:ext cx="7347382" cy="49244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BA42698-2C84-4362-BF8D-595FA9E87888}"/>
              </a:ext>
            </a:extLst>
          </p:cNvPr>
          <p:cNvSpPr>
            <a:spLocks noGrp="1"/>
          </p:cNvSpPr>
          <p:nvPr>
            <p:ph sz="half" idx="1"/>
          </p:nvPr>
        </p:nvSpPr>
        <p:spPr>
          <a:xfrm>
            <a:off x="628650" y="1825625"/>
            <a:ext cx="3886200" cy="1538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7E0EB4-8CAD-44B0-A273-70172EF0B00E}"/>
              </a:ext>
            </a:extLst>
          </p:cNvPr>
          <p:cNvSpPr>
            <a:spLocks noGrp="1"/>
          </p:cNvSpPr>
          <p:nvPr>
            <p:ph sz="half" idx="2"/>
          </p:nvPr>
        </p:nvSpPr>
        <p:spPr>
          <a:xfrm>
            <a:off x="4629150" y="1825625"/>
            <a:ext cx="3886200" cy="15388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2B4DA9-68AF-43DE-89DA-5C16F6903A52}"/>
              </a:ext>
            </a:extLst>
          </p:cNvPr>
          <p:cNvSpPr>
            <a:spLocks noGrp="1"/>
          </p:cNvSpPr>
          <p:nvPr>
            <p:ph type="dt" sz="half" idx="10"/>
          </p:nvPr>
        </p:nvSpPr>
        <p:spPr/>
        <p:txBody>
          <a:bodyPr/>
          <a:lstStyle/>
          <a:p>
            <a:fld id="{9F486A5A-71D3-4288-AAB0-0C8CB7456045}" type="datetimeFigureOut">
              <a:rPr lang="en-US" smtClean="0"/>
              <a:t>12/7/2021</a:t>
            </a:fld>
            <a:endParaRPr lang="en-US"/>
          </a:p>
        </p:txBody>
      </p:sp>
      <p:sp>
        <p:nvSpPr>
          <p:cNvPr id="6" name="Footer Placeholder 5">
            <a:extLst>
              <a:ext uri="{FF2B5EF4-FFF2-40B4-BE49-F238E27FC236}">
                <a16:creationId xmlns:a16="http://schemas.microsoft.com/office/drawing/2014/main" id="{16F41F54-4AA7-48F2-B327-31B3697FD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23356-E804-4E28-B509-F696DBF7B7E3}"/>
              </a:ext>
            </a:extLst>
          </p:cNvPr>
          <p:cNvSpPr>
            <a:spLocks noGrp="1"/>
          </p:cNvSpPr>
          <p:nvPr>
            <p:ph type="sldNum" sz="quarter" idx="12"/>
          </p:nvPr>
        </p:nvSpPr>
        <p:spPr>
          <a:xfrm>
            <a:off x="8694673" y="6488912"/>
            <a:ext cx="230504" cy="184666"/>
          </a:xfrm>
        </p:spPr>
        <p:txBody>
          <a:bodyPr/>
          <a:lstStyle/>
          <a:p>
            <a:fld id="{8E60D291-D759-4A43-B06E-5F65EA9A380B}" type="slidenum">
              <a:rPr lang="en-US" smtClean="0"/>
              <a:t>‹#›</a:t>
            </a:fld>
            <a:endParaRPr lang="en-US"/>
          </a:p>
        </p:txBody>
      </p:sp>
    </p:spTree>
    <p:extLst>
      <p:ext uri="{BB962C8B-B14F-4D97-AF65-F5344CB8AC3E}">
        <p14:creationId xmlns:p14="http://schemas.microsoft.com/office/powerpoint/2010/main" val="3827597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80312-FFF0-4591-B224-894CC919B488}"/>
              </a:ext>
            </a:extLst>
          </p:cNvPr>
          <p:cNvSpPr>
            <a:spLocks noGrp="1"/>
          </p:cNvSpPr>
          <p:nvPr>
            <p:ph type="title"/>
          </p:nvPr>
        </p:nvSpPr>
        <p:spPr>
          <a:xfrm>
            <a:off x="623888" y="3869979"/>
            <a:ext cx="7886700" cy="692497"/>
          </a:xfrm>
          <a:prstGeom prst="rect">
            <a:avLst/>
          </a:prstGeom>
          <a:ln>
            <a:noFill/>
          </a:ln>
        </p:spPr>
        <p:txBody>
          <a:bodyPr anchor="b"/>
          <a:lstStyle>
            <a:lvl1pPr>
              <a:defRPr sz="4500"/>
            </a:lvl1pPr>
          </a:lstStyle>
          <a:p>
            <a:r>
              <a:rPr lang="en-US" dirty="0"/>
              <a:t>Click to edit Master title style</a:t>
            </a:r>
          </a:p>
        </p:txBody>
      </p:sp>
      <p:sp>
        <p:nvSpPr>
          <p:cNvPr id="3" name="Text Placeholder 2">
            <a:extLst>
              <a:ext uri="{FF2B5EF4-FFF2-40B4-BE49-F238E27FC236}">
                <a16:creationId xmlns:a16="http://schemas.microsoft.com/office/drawing/2014/main" id="{4F215358-9C83-4CC4-BDDA-63334E27D5C3}"/>
              </a:ext>
            </a:extLst>
          </p:cNvPr>
          <p:cNvSpPr>
            <a:spLocks noGrp="1"/>
          </p:cNvSpPr>
          <p:nvPr>
            <p:ph type="body" idx="1"/>
          </p:nvPr>
        </p:nvSpPr>
        <p:spPr>
          <a:xfrm>
            <a:off x="623888" y="4589464"/>
            <a:ext cx="7886700" cy="27699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52760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590800"/>
            <a:ext cx="7772400" cy="1440180"/>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1371600" y="4305300"/>
            <a:ext cx="6400800" cy="1714500"/>
          </a:xfrm>
          <a:prstGeom prst="rect">
            <a:avLst/>
          </a:prstGeom>
        </p:spPr>
        <p:txBody>
          <a:bodyPr wrap="square" lIns="0" tIns="0" rIns="0" bIns="0">
            <a:spAutoFit/>
          </a:bodyPr>
          <a:lstStyle>
            <a:lvl1pPr>
              <a:defRPr/>
            </a:lvl1pPr>
          </a:lstStyle>
          <a:p>
            <a:endParaRPr dirty="0"/>
          </a:p>
        </p:txBody>
      </p:sp>
      <p:sp>
        <p:nvSpPr>
          <p:cNvPr id="6" name="Holder 6"/>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pic>
        <p:nvPicPr>
          <p:cNvPr id="7" name="Picture 6" descr="Arizona Department of Education, Assessment Unit, AZELLA logo">
            <a:extLst>
              <a:ext uri="{FF2B5EF4-FFF2-40B4-BE49-F238E27FC236}">
                <a16:creationId xmlns:a16="http://schemas.microsoft.com/office/drawing/2014/main" id="{8F5D0255-BC20-4167-BD8F-0579AF3B64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470511" y="310329"/>
            <a:ext cx="2202978" cy="2006151"/>
          </a:xfrm>
          <a:prstGeom prst="rect">
            <a:avLst/>
          </a:prstGeom>
        </p:spPr>
      </p:pic>
      <p:sp>
        <p:nvSpPr>
          <p:cNvPr id="8" name="bk object 16">
            <a:extLst>
              <a:ext uri="{FF2B5EF4-FFF2-40B4-BE49-F238E27FC236}">
                <a16:creationId xmlns:a16="http://schemas.microsoft.com/office/drawing/2014/main" id="{524E9760-26A4-42D1-B33A-66266148A479}"/>
              </a:ext>
              <a:ext uri="{C183D7F6-B498-43B3-948B-1728B52AA6E4}">
                <adec:decorative xmlns:adec="http://schemas.microsoft.com/office/drawing/2017/decorative" val="1"/>
              </a:ext>
            </a:extLst>
          </p:cNvPr>
          <p:cNvSpPr/>
          <p:nvPr userDrawn="1"/>
        </p:nvSpPr>
        <p:spPr>
          <a:xfrm>
            <a:off x="18898" y="6264859"/>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pic>
        <p:nvPicPr>
          <p:cNvPr id="9" name="Picture 8" descr="Arizona Department of Education logo">
            <a:extLst>
              <a:ext uri="{FF2B5EF4-FFF2-40B4-BE49-F238E27FC236}">
                <a16:creationId xmlns:a16="http://schemas.microsoft.com/office/drawing/2014/main" id="{0978BDB8-4DD2-406D-94D0-22E4CCB7EB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80364" y="6400800"/>
            <a:ext cx="1583271" cy="358139"/>
          </a:xfrm>
          <a:prstGeom prst="rect">
            <a:avLst/>
          </a:prstGeom>
        </p:spPr>
      </p:pic>
      <p:sp>
        <p:nvSpPr>
          <p:cNvPr id="10" name="Rectangle 9">
            <a:extLst>
              <a:ext uri="{FF2B5EF4-FFF2-40B4-BE49-F238E27FC236}">
                <a16:creationId xmlns:a16="http://schemas.microsoft.com/office/drawing/2014/main" id="{1A7B3272-E33E-4C0F-9849-5A1353EF2AD0}"/>
              </a:ext>
            </a:extLst>
          </p:cNvPr>
          <p:cNvSpPr/>
          <p:nvPr userDrawn="1"/>
        </p:nvSpPr>
        <p:spPr>
          <a:xfrm>
            <a:off x="0" y="762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Holder 2">
            <a:extLst>
              <a:ext uri="{FF2B5EF4-FFF2-40B4-BE49-F238E27FC236}">
                <a16:creationId xmlns:a16="http://schemas.microsoft.com/office/drawing/2014/main" id="{3D132F88-AEE1-4958-9EE8-D85552C66D05}"/>
              </a:ext>
            </a:extLst>
          </p:cNvPr>
          <p:cNvSpPr>
            <a:spLocks noGrp="1"/>
          </p:cNvSpPr>
          <p:nvPr>
            <p:ph type="title"/>
          </p:nvPr>
        </p:nvSpPr>
        <p:spPr>
          <a:xfrm>
            <a:off x="0" y="121919"/>
            <a:ext cx="9144000" cy="905459"/>
          </a:xfrm>
          <a:prstGeom prst="rect">
            <a:avLst/>
          </a:prstGeom>
        </p:spPr>
        <p:style>
          <a:lnRef idx="1">
            <a:schemeClr val="accent3"/>
          </a:lnRef>
          <a:fillRef idx="2">
            <a:schemeClr val="accent3"/>
          </a:fillRef>
          <a:effectRef idx="1">
            <a:schemeClr val="accent3"/>
          </a:effectRef>
          <a:fontRef idx="minor">
            <a:schemeClr val="dk1"/>
          </a:fontRef>
        </p:style>
        <p:txBody>
          <a:bodyPr lIns="0" tIns="0" rIns="0" bIns="0"/>
          <a:lstStyle>
            <a:lvl1pPr marL="182880">
              <a:spcBef>
                <a:spcPts val="0"/>
              </a:spcBef>
              <a:defRPr sz="3200" b="0" i="0">
                <a:solidFill>
                  <a:srgbClr val="012069"/>
                </a:solidFill>
                <a:latin typeface="Franklin Gothic Medium"/>
                <a:cs typeface="Franklin Gothic Medium"/>
              </a:defRPr>
            </a:lvl1pPr>
          </a:lstStyle>
          <a:p>
            <a:endParaRPr dirty="0"/>
          </a:p>
        </p:txBody>
      </p:sp>
      <p:sp>
        <p:nvSpPr>
          <p:cNvPr id="3" name="Holder 3"/>
          <p:cNvSpPr>
            <a:spLocks noGrp="1"/>
          </p:cNvSpPr>
          <p:nvPr>
            <p:ph type="body" idx="1"/>
          </p:nvPr>
        </p:nvSpPr>
        <p:spPr>
          <a:xfrm>
            <a:off x="228600" y="1498600"/>
            <a:ext cx="8696577" cy="3860800"/>
          </a:xfrm>
        </p:spPr>
        <p:txBody>
          <a:bodyPr lIns="0" tIns="0" rIns="0" bIns="0"/>
          <a:lstStyle>
            <a:lvl1pPr>
              <a:defRPr sz="2800" b="0" i="0">
                <a:solidFill>
                  <a:schemeClr val="tx1"/>
                </a:solidFill>
                <a:latin typeface="Franklin Gothic Medium"/>
                <a:cs typeface="Franklin Gothic Medium"/>
              </a:defRPr>
            </a:lvl1pPr>
          </a:lstStyle>
          <a:p>
            <a:endParaRPr dirty="0"/>
          </a:p>
        </p:txBody>
      </p:sp>
      <p:sp>
        <p:nvSpPr>
          <p:cNvPr id="12" name="Holder 6">
            <a:extLst>
              <a:ext uri="{FF2B5EF4-FFF2-40B4-BE49-F238E27FC236}">
                <a16:creationId xmlns:a16="http://schemas.microsoft.com/office/drawing/2014/main" id="{5383DE06-A766-49CB-84DD-59B286E68292}"/>
              </a:ext>
            </a:extLst>
          </p:cNvPr>
          <p:cNvSpPr>
            <a:spLocks noGrp="1"/>
          </p:cNvSpPr>
          <p:nvPr>
            <p:ph type="sldNum" sz="quarter" idx="7"/>
          </p:nvPr>
        </p:nvSpPr>
        <p:spPr>
          <a:xfrm>
            <a:off x="8694673" y="6488912"/>
            <a:ext cx="230504" cy="198754"/>
          </a:xfrm>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
        <p:nvSpPr>
          <p:cNvPr id="13" name="Rectangle 12">
            <a:extLst>
              <a:ext uri="{FF2B5EF4-FFF2-40B4-BE49-F238E27FC236}">
                <a16:creationId xmlns:a16="http://schemas.microsoft.com/office/drawing/2014/main" id="{79C1C5BC-8752-4511-84C3-7E87930E2F28}"/>
              </a:ext>
            </a:extLst>
          </p:cNvPr>
          <p:cNvSpPr/>
          <p:nvPr userDrawn="1"/>
        </p:nvSpPr>
        <p:spPr>
          <a:xfrm>
            <a:off x="0" y="762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rizona Department of Education, Assessment Unit, AZELLA logo">
            <a:extLst>
              <a:ext uri="{FF2B5EF4-FFF2-40B4-BE49-F238E27FC236}">
                <a16:creationId xmlns:a16="http://schemas.microsoft.com/office/drawing/2014/main" id="{953BF2A2-E54A-4273-A97E-F057366A6D4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
        <p:nvSpPr>
          <p:cNvPr id="15" name="TextBox 14">
            <a:extLst>
              <a:ext uri="{FF2B5EF4-FFF2-40B4-BE49-F238E27FC236}">
                <a16:creationId xmlns:a16="http://schemas.microsoft.com/office/drawing/2014/main" id="{E532A899-E11A-4096-89A5-9CE549DF5959}"/>
              </a:ext>
            </a:extLst>
          </p:cNvPr>
          <p:cNvSpPr txBox="1"/>
          <p:nvPr userDrawn="1"/>
        </p:nvSpPr>
        <p:spPr>
          <a:xfrm>
            <a:off x="348817" y="6443558"/>
            <a:ext cx="1329411" cy="261610"/>
          </a:xfrm>
          <a:prstGeom prst="rect">
            <a:avLst/>
          </a:prstGeom>
          <a:noFill/>
        </p:spPr>
        <p:txBody>
          <a:bodyPr wrap="square" rtlCol="0">
            <a:spAutoFit/>
          </a:bodyPr>
          <a:lstStyle/>
          <a:p>
            <a:endParaRPr lang="en-US" sz="1100" dirty="0"/>
          </a:p>
        </p:txBody>
      </p:sp>
      <p:pic>
        <p:nvPicPr>
          <p:cNvPr id="11" name="Picture 10" descr="Arizona Department of Education logo">
            <a:extLst>
              <a:ext uri="{FF2B5EF4-FFF2-40B4-BE49-F238E27FC236}">
                <a16:creationId xmlns:a16="http://schemas.microsoft.com/office/drawing/2014/main" id="{2171F3AD-DFD3-4BAD-8722-14BECBCA84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80364" y="6400800"/>
            <a:ext cx="1583271" cy="358139"/>
          </a:xfrm>
          <a:prstGeom prst="rect">
            <a:avLst/>
          </a:prstGeom>
        </p:spPr>
      </p:pic>
      <p:sp>
        <p:nvSpPr>
          <p:cNvPr id="17" name="bk object 16">
            <a:extLst>
              <a:ext uri="{FF2B5EF4-FFF2-40B4-BE49-F238E27FC236}">
                <a16:creationId xmlns:a16="http://schemas.microsoft.com/office/drawing/2014/main" id="{8EF35497-A180-4C6A-A8F5-C211802DD2EE}"/>
              </a:ext>
              <a:ext uri="{C183D7F6-B498-43B3-948B-1728B52AA6E4}">
                <adec:decorative xmlns:adec="http://schemas.microsoft.com/office/drawing/2017/decorative" val="1"/>
              </a:ext>
            </a:extLst>
          </p:cNvPr>
          <p:cNvSpPr/>
          <p:nvPr userDrawn="1"/>
        </p:nvSpPr>
        <p:spPr>
          <a:xfrm>
            <a:off x="0" y="6264859"/>
            <a:ext cx="9162898"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21" name="Holder 2">
            <a:extLst>
              <a:ext uri="{FF2B5EF4-FFF2-40B4-BE49-F238E27FC236}">
                <a16:creationId xmlns:a16="http://schemas.microsoft.com/office/drawing/2014/main" id="{42A8A0B1-B321-4CD7-83B3-79D70A77CD1C}"/>
              </a:ext>
            </a:extLst>
          </p:cNvPr>
          <p:cNvSpPr>
            <a:spLocks noGrp="1"/>
          </p:cNvSpPr>
          <p:nvPr>
            <p:ph type="title"/>
          </p:nvPr>
        </p:nvSpPr>
        <p:spPr>
          <a:xfrm>
            <a:off x="0" y="121919"/>
            <a:ext cx="9144000" cy="905459"/>
          </a:xfrm>
          <a:prstGeom prst="rect">
            <a:avLst/>
          </a:prstGeom>
        </p:spPr>
        <p:style>
          <a:lnRef idx="1">
            <a:schemeClr val="accent3"/>
          </a:lnRef>
          <a:fillRef idx="2">
            <a:schemeClr val="accent3"/>
          </a:fillRef>
          <a:effectRef idx="1">
            <a:schemeClr val="accent3"/>
          </a:effectRef>
          <a:fontRef idx="minor">
            <a:schemeClr val="dk1"/>
          </a:fontRef>
        </p:style>
        <p:txBody>
          <a:bodyPr lIns="0" tIns="0" rIns="0" bIns="0"/>
          <a:lstStyle>
            <a:lvl1pPr marL="182880">
              <a:spcBef>
                <a:spcPts val="0"/>
              </a:spcBef>
              <a:defRPr sz="3200" b="0" i="0">
                <a:solidFill>
                  <a:srgbClr val="012069"/>
                </a:solidFill>
                <a:latin typeface="Franklin Gothic Medium"/>
                <a:cs typeface="Franklin Gothic Medium"/>
              </a:defRPr>
            </a:lvl1pPr>
          </a:lstStyle>
          <a:p>
            <a:endParaRPr dirty="0"/>
          </a:p>
        </p:txBody>
      </p:sp>
      <p:sp>
        <p:nvSpPr>
          <p:cNvPr id="16" name="bk object 16"/>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2069"/>
          </a:solidFill>
        </p:spPr>
        <p:txBody>
          <a:bodyPr wrap="square" lIns="0" tIns="0" rIns="0" bIns="0" rtlCol="0"/>
          <a:lstStyle/>
          <a:p>
            <a:endParaRPr/>
          </a:p>
        </p:txBody>
      </p:sp>
      <p:sp>
        <p:nvSpPr>
          <p:cNvPr id="3" name="Holder 3"/>
          <p:cNvSpPr>
            <a:spLocks noGrp="1"/>
          </p:cNvSpPr>
          <p:nvPr>
            <p:ph sz="half" idx="2"/>
          </p:nvPr>
        </p:nvSpPr>
        <p:spPr>
          <a:xfrm>
            <a:off x="208299" y="1577340"/>
            <a:ext cx="4226541"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698636" y="1577340"/>
            <a:ext cx="4226541" cy="4526280"/>
          </a:xfrm>
          <a:prstGeom prst="rect">
            <a:avLst/>
          </a:prstGeom>
        </p:spPr>
        <p:txBody>
          <a:bodyPr wrap="square" lIns="0" tIns="0" rIns="0" bIns="0">
            <a:spAutoFit/>
          </a:bodyPr>
          <a:lstStyle>
            <a:lvl1pPr>
              <a:defRPr/>
            </a:lvl1pPr>
          </a:lstStyle>
          <a:p>
            <a:endParaRPr dirty="0"/>
          </a:p>
        </p:txBody>
      </p:sp>
      <p:sp>
        <p:nvSpPr>
          <p:cNvPr id="7" name="Holder 7"/>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
        <p:nvSpPr>
          <p:cNvPr id="15" name="Rectangle 14">
            <a:extLst>
              <a:ext uri="{FF2B5EF4-FFF2-40B4-BE49-F238E27FC236}">
                <a16:creationId xmlns:a16="http://schemas.microsoft.com/office/drawing/2014/main" id="{8C2647C1-8C78-4852-AD4F-AE32B329F880}"/>
              </a:ext>
            </a:extLst>
          </p:cNvPr>
          <p:cNvSpPr/>
          <p:nvPr userDrawn="1"/>
        </p:nvSpPr>
        <p:spPr>
          <a:xfrm>
            <a:off x="0" y="762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rizona Department of Education, Assessment Unit, AZELLA logo">
            <a:extLst>
              <a:ext uri="{FF2B5EF4-FFF2-40B4-BE49-F238E27FC236}">
                <a16:creationId xmlns:a16="http://schemas.microsoft.com/office/drawing/2014/main" id="{72A99226-9054-45D1-B78C-BD246F2D967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
        <p:nvSpPr>
          <p:cNvPr id="18" name="TextBox 17">
            <a:extLst>
              <a:ext uri="{FF2B5EF4-FFF2-40B4-BE49-F238E27FC236}">
                <a16:creationId xmlns:a16="http://schemas.microsoft.com/office/drawing/2014/main" id="{E4EEB7FB-D67E-4125-AE04-AADB1F0DE145}"/>
              </a:ext>
            </a:extLst>
          </p:cNvPr>
          <p:cNvSpPr txBox="1"/>
          <p:nvPr userDrawn="1"/>
        </p:nvSpPr>
        <p:spPr>
          <a:xfrm>
            <a:off x="348817" y="6443558"/>
            <a:ext cx="1329411" cy="261610"/>
          </a:xfrm>
          <a:prstGeom prst="rect">
            <a:avLst/>
          </a:prstGeom>
          <a:noFill/>
        </p:spPr>
        <p:txBody>
          <a:bodyPr wrap="square" rtlCol="0">
            <a:spAutoFit/>
          </a:bodyPr>
          <a:lstStyle/>
          <a:p>
            <a:endParaRPr lang="en-US" sz="1100" dirty="0"/>
          </a:p>
        </p:txBody>
      </p:sp>
      <p:sp>
        <p:nvSpPr>
          <p:cNvPr id="13" name="bk object 16">
            <a:extLst>
              <a:ext uri="{FF2B5EF4-FFF2-40B4-BE49-F238E27FC236}">
                <a16:creationId xmlns:a16="http://schemas.microsoft.com/office/drawing/2014/main" id="{31C1F9B7-3428-4FAA-B7B1-E6012B0CB9E8}"/>
              </a:ext>
              <a:ext uri="{C183D7F6-B498-43B3-948B-1728B52AA6E4}">
                <adec:decorative xmlns:adec="http://schemas.microsoft.com/office/drawing/2017/decorative" val="1"/>
              </a:ext>
            </a:extLst>
          </p:cNvPr>
          <p:cNvSpPr/>
          <p:nvPr userDrawn="1"/>
        </p:nvSpPr>
        <p:spPr>
          <a:xfrm>
            <a:off x="0" y="6264859"/>
            <a:ext cx="9162898"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pic>
        <p:nvPicPr>
          <p:cNvPr id="14" name="Picture 13" descr="Arizona Department of Education logo">
            <a:extLst>
              <a:ext uri="{FF2B5EF4-FFF2-40B4-BE49-F238E27FC236}">
                <a16:creationId xmlns:a16="http://schemas.microsoft.com/office/drawing/2014/main" id="{6B2A6F79-16E2-415B-85FD-9195223D50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80364" y="6400800"/>
            <a:ext cx="1583271" cy="358139"/>
          </a:xfrm>
          <a:prstGeom prst="rect">
            <a:avLst/>
          </a:prstGeom>
        </p:spPr>
      </p:pic>
    </p:spTree>
    <p:extLst>
      <p:ext uri="{BB962C8B-B14F-4D97-AF65-F5344CB8AC3E}">
        <p14:creationId xmlns:p14="http://schemas.microsoft.com/office/powerpoint/2010/main" val="3229837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2069"/>
          </a:solidFill>
        </p:spPr>
        <p:txBody>
          <a:bodyPr wrap="square" lIns="0" tIns="0" rIns="0" bIns="0" rtlCol="0"/>
          <a:lstStyle/>
          <a:p>
            <a:endParaRPr/>
          </a:p>
        </p:txBody>
      </p:sp>
      <p:sp>
        <p:nvSpPr>
          <p:cNvPr id="19" name="bk object 19"/>
          <p:cNvSpPr/>
          <p:nvPr/>
        </p:nvSpPr>
        <p:spPr>
          <a:xfrm>
            <a:off x="-2" y="38100"/>
            <a:ext cx="9144000" cy="1066800"/>
          </a:xfrm>
          <a:prstGeom prst="rect">
            <a:avLst/>
          </a:prstGeom>
          <a:blipFill>
            <a:blip r:embed="rId2" cstate="print"/>
            <a:stretch>
              <a:fillRect/>
            </a:stretch>
          </a:blipFill>
          <a:ln>
            <a:noFill/>
          </a:ln>
        </p:spPr>
        <p:txBody>
          <a:bodyPr wrap="square" lIns="0" tIns="0" rIns="0" bIns="0" rtlCol="0"/>
          <a:lstStyle/>
          <a:p>
            <a:endParaRPr/>
          </a:p>
        </p:txBody>
      </p:sp>
      <p:sp>
        <p:nvSpPr>
          <p:cNvPr id="3" name="Holder 3"/>
          <p:cNvSpPr>
            <a:spLocks noGrp="1"/>
          </p:cNvSpPr>
          <p:nvPr>
            <p:ph sz="half" idx="2"/>
          </p:nvPr>
        </p:nvSpPr>
        <p:spPr>
          <a:xfrm>
            <a:off x="208299" y="1577340"/>
            <a:ext cx="4226541"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698636" y="1577340"/>
            <a:ext cx="4226541" cy="4526280"/>
          </a:xfrm>
          <a:prstGeom prst="rect">
            <a:avLst/>
          </a:prstGeom>
        </p:spPr>
        <p:txBody>
          <a:bodyPr wrap="square" lIns="0" tIns="0" rIns="0" bIns="0">
            <a:spAutoFit/>
          </a:bodyPr>
          <a:lstStyle>
            <a:lvl1pPr>
              <a:defRPr/>
            </a:lvl1pPr>
          </a:lstStyle>
          <a:p>
            <a:endParaRPr dirty="0"/>
          </a:p>
        </p:txBody>
      </p:sp>
      <p:sp>
        <p:nvSpPr>
          <p:cNvPr id="7" name="Holder 7"/>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
        <p:nvSpPr>
          <p:cNvPr id="15" name="Rectangle 14">
            <a:extLst>
              <a:ext uri="{FF2B5EF4-FFF2-40B4-BE49-F238E27FC236}">
                <a16:creationId xmlns:a16="http://schemas.microsoft.com/office/drawing/2014/main" id="{8C2647C1-8C78-4852-AD4F-AE32B329F880}"/>
              </a:ext>
            </a:extLst>
          </p:cNvPr>
          <p:cNvSpPr/>
          <p:nvPr userDrawn="1"/>
        </p:nvSpPr>
        <p:spPr>
          <a:xfrm>
            <a:off x="0" y="762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rizona Department of Education, Assessment Unit, AZELLA logo">
            <a:extLst>
              <a:ext uri="{FF2B5EF4-FFF2-40B4-BE49-F238E27FC236}">
                <a16:creationId xmlns:a16="http://schemas.microsoft.com/office/drawing/2014/main" id="{72A99226-9054-45D1-B78C-BD246F2D967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
        <p:nvSpPr>
          <p:cNvPr id="18" name="TextBox 17">
            <a:extLst>
              <a:ext uri="{FF2B5EF4-FFF2-40B4-BE49-F238E27FC236}">
                <a16:creationId xmlns:a16="http://schemas.microsoft.com/office/drawing/2014/main" id="{E4EEB7FB-D67E-4125-AE04-AADB1F0DE145}"/>
              </a:ext>
            </a:extLst>
          </p:cNvPr>
          <p:cNvSpPr txBox="1"/>
          <p:nvPr userDrawn="1"/>
        </p:nvSpPr>
        <p:spPr>
          <a:xfrm>
            <a:off x="348817" y="6443558"/>
            <a:ext cx="1329411" cy="261610"/>
          </a:xfrm>
          <a:prstGeom prst="rect">
            <a:avLst/>
          </a:prstGeom>
          <a:noFill/>
        </p:spPr>
        <p:txBody>
          <a:bodyPr wrap="square" rtlCol="0">
            <a:spAutoFit/>
          </a:bodyPr>
          <a:lstStyle/>
          <a:p>
            <a:endParaRPr lang="en-US" sz="1100" dirty="0"/>
          </a:p>
        </p:txBody>
      </p:sp>
      <p:sp>
        <p:nvSpPr>
          <p:cNvPr id="20" name="Holder 2">
            <a:extLst>
              <a:ext uri="{FF2B5EF4-FFF2-40B4-BE49-F238E27FC236}">
                <a16:creationId xmlns:a16="http://schemas.microsoft.com/office/drawing/2014/main" id="{916CD84B-1CC9-4D9C-9BF3-E1D97A4707DF}"/>
              </a:ext>
            </a:extLst>
          </p:cNvPr>
          <p:cNvSpPr>
            <a:spLocks noGrp="1"/>
          </p:cNvSpPr>
          <p:nvPr>
            <p:ph type="title"/>
          </p:nvPr>
        </p:nvSpPr>
        <p:spPr>
          <a:xfrm>
            <a:off x="304800" y="269557"/>
            <a:ext cx="7696199" cy="568643"/>
          </a:xfrm>
          <a:prstGeom prst="rect">
            <a:avLst/>
          </a:prstGeo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13" name="bk object 16">
            <a:extLst>
              <a:ext uri="{FF2B5EF4-FFF2-40B4-BE49-F238E27FC236}">
                <a16:creationId xmlns:a16="http://schemas.microsoft.com/office/drawing/2014/main" id="{287EEF50-DE79-445E-A645-B2B0EFB59192}"/>
              </a:ext>
              <a:ext uri="{C183D7F6-B498-43B3-948B-1728B52AA6E4}">
                <adec:decorative xmlns:adec="http://schemas.microsoft.com/office/drawing/2017/decorative" val="1"/>
              </a:ext>
            </a:extLst>
          </p:cNvPr>
          <p:cNvSpPr/>
          <p:nvPr userDrawn="1"/>
        </p:nvSpPr>
        <p:spPr>
          <a:xfrm>
            <a:off x="18898" y="6264859"/>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pic>
        <p:nvPicPr>
          <p:cNvPr id="14" name="Picture 13" descr="Arizona Department of Education logo">
            <a:extLst>
              <a:ext uri="{FF2B5EF4-FFF2-40B4-BE49-F238E27FC236}">
                <a16:creationId xmlns:a16="http://schemas.microsoft.com/office/drawing/2014/main" id="{3F532155-02C2-4B38-B879-2805E9F95E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80364" y="6400800"/>
            <a:ext cx="1583271" cy="35813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Holder 2">
            <a:extLst>
              <a:ext uri="{FF2B5EF4-FFF2-40B4-BE49-F238E27FC236}">
                <a16:creationId xmlns:a16="http://schemas.microsoft.com/office/drawing/2014/main" id="{14906F32-D85D-4211-B984-BD5258FB8455}"/>
              </a:ext>
            </a:extLst>
          </p:cNvPr>
          <p:cNvSpPr>
            <a:spLocks noGrp="1"/>
          </p:cNvSpPr>
          <p:nvPr>
            <p:ph type="title"/>
          </p:nvPr>
        </p:nvSpPr>
        <p:spPr>
          <a:xfrm>
            <a:off x="0" y="121919"/>
            <a:ext cx="9144000" cy="905459"/>
          </a:xfrm>
          <a:prstGeom prst="rect">
            <a:avLst/>
          </a:prstGeom>
        </p:spPr>
        <p:style>
          <a:lnRef idx="1">
            <a:schemeClr val="accent3"/>
          </a:lnRef>
          <a:fillRef idx="2">
            <a:schemeClr val="accent3"/>
          </a:fillRef>
          <a:effectRef idx="1">
            <a:schemeClr val="accent3"/>
          </a:effectRef>
          <a:fontRef idx="minor">
            <a:schemeClr val="dk1"/>
          </a:fontRef>
        </p:style>
        <p:txBody>
          <a:bodyPr lIns="0" tIns="0" rIns="0" bIns="0"/>
          <a:lstStyle>
            <a:lvl1pPr marL="182880">
              <a:spcBef>
                <a:spcPts val="0"/>
              </a:spcBef>
              <a:defRPr sz="3200" b="0" i="0">
                <a:solidFill>
                  <a:srgbClr val="012069"/>
                </a:solidFill>
                <a:latin typeface="Franklin Gothic Medium"/>
                <a:cs typeface="Franklin Gothic Medium"/>
              </a:defRPr>
            </a:lvl1pPr>
          </a:lstStyle>
          <a:p>
            <a:endParaRPr dirty="0"/>
          </a:p>
        </p:txBody>
      </p:sp>
      <p:sp>
        <p:nvSpPr>
          <p:cNvPr id="5" name="Holder 5"/>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
        <p:nvSpPr>
          <p:cNvPr id="9" name="Rectangle 8">
            <a:extLst>
              <a:ext uri="{FF2B5EF4-FFF2-40B4-BE49-F238E27FC236}">
                <a16:creationId xmlns:a16="http://schemas.microsoft.com/office/drawing/2014/main" id="{0C1B02BB-EBED-4476-B19D-2C0F11E17B1C}"/>
              </a:ext>
            </a:extLst>
          </p:cNvPr>
          <p:cNvSpPr/>
          <p:nvPr userDrawn="1"/>
        </p:nvSpPr>
        <p:spPr>
          <a:xfrm>
            <a:off x="0" y="762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rizona Department of Education, Assessment Unit, AZELLA logo">
            <a:extLst>
              <a:ext uri="{FF2B5EF4-FFF2-40B4-BE49-F238E27FC236}">
                <a16:creationId xmlns:a16="http://schemas.microsoft.com/office/drawing/2014/main" id="{B9DBE8D1-8337-4D0F-A864-CAAF4AC8C69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
        <p:nvSpPr>
          <p:cNvPr id="11" name="TextBox 10">
            <a:extLst>
              <a:ext uri="{FF2B5EF4-FFF2-40B4-BE49-F238E27FC236}">
                <a16:creationId xmlns:a16="http://schemas.microsoft.com/office/drawing/2014/main" id="{1DE566A1-AC48-44E1-8E65-4B2EDF66DDF5}"/>
              </a:ext>
            </a:extLst>
          </p:cNvPr>
          <p:cNvSpPr txBox="1"/>
          <p:nvPr userDrawn="1"/>
        </p:nvSpPr>
        <p:spPr>
          <a:xfrm>
            <a:off x="348817" y="6443558"/>
            <a:ext cx="1329411" cy="261610"/>
          </a:xfrm>
          <a:prstGeom prst="rect">
            <a:avLst/>
          </a:prstGeom>
          <a:noFill/>
        </p:spPr>
        <p:txBody>
          <a:bodyPr wrap="square" rtlCol="0">
            <a:spAutoFit/>
          </a:bodyPr>
          <a:lstStyle/>
          <a:p>
            <a:endParaRPr lang="en-US" sz="1100" dirty="0"/>
          </a:p>
        </p:txBody>
      </p:sp>
      <p:sp>
        <p:nvSpPr>
          <p:cNvPr id="13" name="bk object 16">
            <a:extLst>
              <a:ext uri="{FF2B5EF4-FFF2-40B4-BE49-F238E27FC236}">
                <a16:creationId xmlns:a16="http://schemas.microsoft.com/office/drawing/2014/main" id="{CF73F2F6-2DB6-4E8A-A4E6-C56CD0CF5FAB}"/>
              </a:ext>
              <a:ext uri="{C183D7F6-B498-43B3-948B-1728B52AA6E4}">
                <adec:decorative xmlns:adec="http://schemas.microsoft.com/office/drawing/2017/decorative" val="1"/>
              </a:ext>
            </a:extLst>
          </p:cNvPr>
          <p:cNvSpPr/>
          <p:nvPr userDrawn="1"/>
        </p:nvSpPr>
        <p:spPr>
          <a:xfrm>
            <a:off x="18898" y="6264859"/>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pic>
        <p:nvPicPr>
          <p:cNvPr id="14" name="Picture 13" descr="Arizona Department of Education logo">
            <a:extLst>
              <a:ext uri="{FF2B5EF4-FFF2-40B4-BE49-F238E27FC236}">
                <a16:creationId xmlns:a16="http://schemas.microsoft.com/office/drawing/2014/main" id="{D92871E9-72C2-453A-98D5-E23A96E823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80364" y="6400800"/>
            <a:ext cx="1583271" cy="35813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5" name="Holder 2">
            <a:extLst>
              <a:ext uri="{FF2B5EF4-FFF2-40B4-BE49-F238E27FC236}">
                <a16:creationId xmlns:a16="http://schemas.microsoft.com/office/drawing/2014/main" id="{BC8C05F1-5167-411F-81D2-F321C7B1663E}"/>
              </a:ext>
            </a:extLst>
          </p:cNvPr>
          <p:cNvSpPr>
            <a:spLocks noGrp="1"/>
          </p:cNvSpPr>
          <p:nvPr>
            <p:ph type="title"/>
          </p:nvPr>
        </p:nvSpPr>
        <p:spPr>
          <a:xfrm>
            <a:off x="0" y="121919"/>
            <a:ext cx="9144000" cy="905459"/>
          </a:xfrm>
          <a:prstGeom prst="rect">
            <a:avLst/>
          </a:prstGeom>
        </p:spPr>
        <p:style>
          <a:lnRef idx="1">
            <a:schemeClr val="accent3"/>
          </a:lnRef>
          <a:fillRef idx="2">
            <a:schemeClr val="accent3"/>
          </a:fillRef>
          <a:effectRef idx="1">
            <a:schemeClr val="accent3"/>
          </a:effectRef>
          <a:fontRef idx="minor">
            <a:schemeClr val="dk1"/>
          </a:fontRef>
        </p:style>
        <p:txBody>
          <a:bodyPr lIns="0" tIns="0" rIns="0" bIns="0"/>
          <a:lstStyle>
            <a:lvl1pPr marL="182880">
              <a:spcBef>
                <a:spcPts val="0"/>
              </a:spcBef>
              <a:defRPr sz="3200" b="0" i="0">
                <a:solidFill>
                  <a:srgbClr val="012069"/>
                </a:solidFill>
                <a:latin typeface="Franklin Gothic Medium"/>
                <a:cs typeface="Franklin Gothic Medium"/>
              </a:defRPr>
            </a:lvl1pPr>
          </a:lstStyle>
          <a:p>
            <a:endParaRPr dirty="0"/>
          </a:p>
        </p:txBody>
      </p:sp>
      <p:sp>
        <p:nvSpPr>
          <p:cNvPr id="5" name="Holder 5"/>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
        <p:nvSpPr>
          <p:cNvPr id="9" name="Rectangle 8">
            <a:extLst>
              <a:ext uri="{FF2B5EF4-FFF2-40B4-BE49-F238E27FC236}">
                <a16:creationId xmlns:a16="http://schemas.microsoft.com/office/drawing/2014/main" id="{0C1B02BB-EBED-4476-B19D-2C0F11E17B1C}"/>
              </a:ext>
            </a:extLst>
          </p:cNvPr>
          <p:cNvSpPr/>
          <p:nvPr userDrawn="1"/>
        </p:nvSpPr>
        <p:spPr>
          <a:xfrm>
            <a:off x="0" y="762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DE566A1-AC48-44E1-8E65-4B2EDF66DDF5}"/>
              </a:ext>
            </a:extLst>
          </p:cNvPr>
          <p:cNvSpPr txBox="1"/>
          <p:nvPr userDrawn="1"/>
        </p:nvSpPr>
        <p:spPr>
          <a:xfrm>
            <a:off x="348817" y="6443558"/>
            <a:ext cx="1329411" cy="261610"/>
          </a:xfrm>
          <a:prstGeom prst="rect">
            <a:avLst/>
          </a:prstGeom>
          <a:noFill/>
        </p:spPr>
        <p:txBody>
          <a:bodyPr wrap="square" rtlCol="0">
            <a:spAutoFit/>
          </a:bodyPr>
          <a:lstStyle/>
          <a:p>
            <a:endParaRPr lang="en-US" sz="1100" dirty="0"/>
          </a:p>
        </p:txBody>
      </p:sp>
      <p:sp>
        <p:nvSpPr>
          <p:cNvPr id="13" name="bk object 16">
            <a:extLst>
              <a:ext uri="{FF2B5EF4-FFF2-40B4-BE49-F238E27FC236}">
                <a16:creationId xmlns:a16="http://schemas.microsoft.com/office/drawing/2014/main" id="{B8DFD63E-D10D-48C0-8C10-69EB17ACE08C}"/>
              </a:ext>
              <a:ext uri="{C183D7F6-B498-43B3-948B-1728B52AA6E4}">
                <adec:decorative xmlns:adec="http://schemas.microsoft.com/office/drawing/2017/decorative" val="1"/>
              </a:ext>
            </a:extLst>
          </p:cNvPr>
          <p:cNvSpPr/>
          <p:nvPr userDrawn="1"/>
        </p:nvSpPr>
        <p:spPr>
          <a:xfrm>
            <a:off x="18898" y="6264859"/>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pic>
        <p:nvPicPr>
          <p:cNvPr id="14" name="Picture 13" descr="Arizona Department of Education logo">
            <a:extLst>
              <a:ext uri="{FF2B5EF4-FFF2-40B4-BE49-F238E27FC236}">
                <a16:creationId xmlns:a16="http://schemas.microsoft.com/office/drawing/2014/main" id="{2FB5B1A7-BB51-42F0-ABAE-CD84125293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0364" y="6400800"/>
            <a:ext cx="1583271" cy="358139"/>
          </a:xfrm>
          <a:prstGeom prst="rect">
            <a:avLst/>
          </a:prstGeom>
        </p:spPr>
      </p:pic>
    </p:spTree>
    <p:extLst>
      <p:ext uri="{BB962C8B-B14F-4D97-AF65-F5344CB8AC3E}">
        <p14:creationId xmlns:p14="http://schemas.microsoft.com/office/powerpoint/2010/main" val="109731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a:extLst>
              <a:ext uri="{C183D7F6-B498-43B3-948B-1728B52AA6E4}">
                <adec:decorative xmlns:adec="http://schemas.microsoft.com/office/drawing/2017/decorative" val="1"/>
              </a:ext>
            </a:extLst>
          </p:cNvPr>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sp>
        <p:nvSpPr>
          <p:cNvPr id="2" name="Holder 2"/>
          <p:cNvSpPr>
            <a:spLocks noGrp="1"/>
          </p:cNvSpPr>
          <p:nvPr>
            <p:ph type="title"/>
          </p:nvPr>
        </p:nvSpPr>
        <p:spPr>
          <a:xfrm>
            <a:off x="348818" y="313022"/>
            <a:ext cx="7347382" cy="492443"/>
          </a:xfrm>
          <a:prstGeom prst="rect">
            <a:avLst/>
          </a:prstGeom>
        </p:spPr>
        <p:txBody>
          <a:bodyPr wrap="square" lIns="0" tIns="0" rIns="0" bIns="0">
            <a:spAutoFit/>
          </a:bodyPr>
          <a:lstStyle>
            <a:lvl1pPr>
              <a:defRPr sz="3200" b="0" i="0">
                <a:solidFill>
                  <a:srgbClr val="012069"/>
                </a:solidFill>
                <a:latin typeface="Franklin Gothic Medium"/>
                <a:cs typeface="Franklin Gothic Medium"/>
              </a:defRPr>
            </a:lvl1pPr>
          </a:lstStyle>
          <a:p>
            <a:endParaRPr dirty="0"/>
          </a:p>
        </p:txBody>
      </p:sp>
      <p:sp>
        <p:nvSpPr>
          <p:cNvPr id="3" name="Holder 3"/>
          <p:cNvSpPr>
            <a:spLocks noGrp="1"/>
          </p:cNvSpPr>
          <p:nvPr>
            <p:ph type="body" idx="1"/>
          </p:nvPr>
        </p:nvSpPr>
        <p:spPr>
          <a:xfrm>
            <a:off x="348818" y="1580451"/>
            <a:ext cx="8446363" cy="3860800"/>
          </a:xfrm>
          <a:prstGeom prst="rect">
            <a:avLst/>
          </a:prstGeom>
        </p:spPr>
        <p:txBody>
          <a:bodyPr wrap="square" lIns="0" tIns="0" rIns="0" bIns="0">
            <a:spAutoFit/>
          </a:bodyPr>
          <a:lstStyle>
            <a:lvl1pPr>
              <a:defRPr sz="2800" b="0" i="0">
                <a:solidFill>
                  <a:schemeClr val="tx1"/>
                </a:solidFill>
                <a:latin typeface="Franklin Gothic Medium"/>
                <a:cs typeface="Franklin Gothic Medium"/>
              </a:defRPr>
            </a:lvl1pPr>
          </a:lstStyle>
          <a:p>
            <a:endParaRPr dirty="0"/>
          </a:p>
        </p:txBody>
      </p:sp>
      <p:sp>
        <p:nvSpPr>
          <p:cNvPr id="6" name="Holder 6"/>
          <p:cNvSpPr>
            <a:spLocks noGrp="1"/>
          </p:cNvSpPr>
          <p:nvPr>
            <p:ph type="sldNum" sz="quarter" idx="7"/>
          </p:nvPr>
        </p:nvSpPr>
        <p:spPr>
          <a:xfrm>
            <a:off x="8694673" y="6488912"/>
            <a:ext cx="230504" cy="198754"/>
          </a:xfrm>
          <a:prstGeom prst="rect">
            <a:avLst/>
          </a:prstGeom>
        </p:spPr>
        <p:txBody>
          <a:bodyPr wrap="square" lIns="0" tIns="0" rIns="0" bIns="0">
            <a:spAutoFit/>
          </a:bodyPr>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
        <p:nvSpPr>
          <p:cNvPr id="7" name="Rectangle 6">
            <a:extLst>
              <a:ext uri="{FF2B5EF4-FFF2-40B4-BE49-F238E27FC236}">
                <a16:creationId xmlns:a16="http://schemas.microsoft.com/office/drawing/2014/main" id="{E66FF2D9-4FE7-4098-BE54-1F1E0AB769C2}"/>
              </a:ext>
              <a:ext uri="{C183D7F6-B498-43B3-948B-1728B52AA6E4}">
                <adec:decorative xmlns:adec="http://schemas.microsoft.com/office/drawing/2017/decorative" val="1"/>
              </a:ext>
            </a:extLst>
          </p:cNvPr>
          <p:cNvSpPr/>
          <p:nvPr userDrawn="1"/>
        </p:nvSpPr>
        <p:spPr>
          <a:xfrm>
            <a:off x="0" y="76200"/>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7" r:id="rId1"/>
    <p:sldLayoutId id="2147483679" r:id="rId2"/>
    <p:sldLayoutId id="2147483669" r:id="rId3"/>
    <p:sldLayoutId id="2147483661" r:id="rId4"/>
    <p:sldLayoutId id="2147483662" r:id="rId5"/>
    <p:sldLayoutId id="2147483680" r:id="rId6"/>
    <p:sldLayoutId id="2147483663" r:id="rId7"/>
    <p:sldLayoutId id="2147483664" r:id="rId8"/>
    <p:sldLayoutId id="2147483681" r:id="rId9"/>
    <p:sldLayoutId id="2147483674" r:id="rId10"/>
    <p:sldLayoutId id="2147483665" r:id="rId11"/>
    <p:sldLayoutId id="2147483666" r:id="rId12"/>
    <p:sldLayoutId id="2147483675" r:id="rId13"/>
    <p:sldLayoutId id="2147483668" r:id="rId14"/>
    <p:sldLayoutId id="2147483670" r:id="rId15"/>
    <p:sldLayoutId id="2147483678" r:id="rId16"/>
    <p:sldLayoutId id="2147483677" r:id="rId17"/>
    <p:sldLayoutId id="2147483676" r:id="rId18"/>
    <p:sldLayoutId id="2147483671" r:id="rId19"/>
    <p:sldLayoutId id="2147483672" r:id="rId20"/>
    <p:sldLayoutId id="2147483673" r:id="rId21"/>
    <p:sldLayoutId id="2147483682" r:id="rId22"/>
  </p:sldLayoutIdLst>
  <p:hf sldNum="0" hdr="0" ftr="0"/>
  <p:txStyles>
    <p:titleStyle>
      <a:lvl1pPr>
        <a:defRPr b="0" i="0" u="none">
          <a:solidFill>
            <a:schemeClr val="accent1"/>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AZELLA@azed.gov" TargetMode="Externa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7.svg"/><Relationship Id="rId2" Type="http://schemas.openxmlformats.org/officeDocument/2006/relationships/image" Target="../media/image24.jpg"/><Relationship Id="rId1" Type="http://schemas.openxmlformats.org/officeDocument/2006/relationships/slideLayout" Target="../slideLayouts/slideLayout22.xml"/><Relationship Id="rId6" Type="http://schemas.openxmlformats.org/officeDocument/2006/relationships/diagramColors" Target="../diagrams/colors1.xml"/><Relationship Id="rId11" Type="http://schemas.openxmlformats.org/officeDocument/2006/relationships/image" Target="../media/image26.png"/><Relationship Id="rId5" Type="http://schemas.openxmlformats.org/officeDocument/2006/relationships/diagramQuickStyle" Target="../diagrams/quickStyle1.xml"/><Relationship Id="rId10" Type="http://schemas.openxmlformats.org/officeDocument/2006/relationships/image" Target="../media/image25.png"/><Relationship Id="rId4" Type="http://schemas.openxmlformats.org/officeDocument/2006/relationships/diagramLayout" Target="../diagrams/layout1.xml"/><Relationship Id="rId9" Type="http://schemas.openxmlformats.org/officeDocument/2006/relationships/image" Target="../media/image4.png"/><Relationship Id="rId1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22.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18.sv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image" Target="../media/image17.png"/><Relationship Id="rId16" Type="http://schemas.openxmlformats.org/officeDocument/2006/relationships/image" Target="../media/image12.svg"/><Relationship Id="rId1" Type="http://schemas.openxmlformats.org/officeDocument/2006/relationships/slideLayout" Target="../slideLayouts/slideLayout5.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image" Target="../media/image11.png"/><Relationship Id="rId10" Type="http://schemas.openxmlformats.org/officeDocument/2006/relationships/diagramData" Target="../diagrams/data3.xml"/><Relationship Id="rId4" Type="http://schemas.openxmlformats.org/officeDocument/2006/relationships/image" Target="../media/image5.png"/><Relationship Id="rId9" Type="http://schemas.microsoft.com/office/2007/relationships/diagramDrawing" Target="../diagrams/drawing2.xml"/><Relationship Id="rId14" Type="http://schemas.microsoft.com/office/2007/relationships/diagramDrawing" Target="../diagrams/drawing3.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zed.gov/finance/helpdesk-quick-guide"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hyperlink" Target="https://azed.surveymonkey.com/r/P5Q83NK"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tanveernaseer.com/supporting-employee-vacation-breaks-to-drive-productivity-sean-glaze/" TargetMode="External"/><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2.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FDAC-F866-43C1-8CEE-0A625C0AE214}"/>
              </a:ext>
            </a:extLst>
          </p:cNvPr>
          <p:cNvSpPr>
            <a:spLocks noGrp="1"/>
          </p:cNvSpPr>
          <p:nvPr>
            <p:ph type="ctrTitle"/>
          </p:nvPr>
        </p:nvSpPr>
        <p:spPr>
          <a:xfrm>
            <a:off x="304801" y="1084184"/>
            <a:ext cx="8630116" cy="1354217"/>
          </a:xfrm>
        </p:spPr>
        <p:txBody>
          <a:bodyPr/>
          <a:lstStyle/>
          <a:p>
            <a:r>
              <a:rPr lang="en-US" sz="8800" dirty="0"/>
              <a:t>AZELLA Updates</a:t>
            </a:r>
          </a:p>
        </p:txBody>
      </p:sp>
      <p:sp>
        <p:nvSpPr>
          <p:cNvPr id="3" name="Subtitle 2">
            <a:extLst>
              <a:ext uri="{FF2B5EF4-FFF2-40B4-BE49-F238E27FC236}">
                <a16:creationId xmlns:a16="http://schemas.microsoft.com/office/drawing/2014/main" id="{DFAB1578-B9EE-4716-92F7-9DE6D192D86F}"/>
              </a:ext>
            </a:extLst>
          </p:cNvPr>
          <p:cNvSpPr>
            <a:spLocks noGrp="1"/>
          </p:cNvSpPr>
          <p:nvPr>
            <p:ph type="subTitle" idx="1"/>
          </p:nvPr>
        </p:nvSpPr>
        <p:spPr>
          <a:xfrm>
            <a:off x="304801" y="3886200"/>
            <a:ext cx="4165057" cy="1384995"/>
          </a:xfrm>
        </p:spPr>
        <p:txBody>
          <a:bodyPr/>
          <a:lstStyle/>
          <a:p>
            <a:r>
              <a:rPr lang="en-US" dirty="0"/>
              <a:t>HOPE Conference</a:t>
            </a:r>
          </a:p>
          <a:p>
            <a:r>
              <a:rPr lang="en-US" dirty="0"/>
              <a:t>December 2021</a:t>
            </a:r>
          </a:p>
          <a:p>
            <a:endParaRPr lang="en-US" dirty="0"/>
          </a:p>
          <a:p>
            <a:r>
              <a:rPr lang="en-US" i="1" dirty="0"/>
              <a:t>Brenda Vanderwerp</a:t>
            </a:r>
          </a:p>
          <a:p>
            <a:r>
              <a:rPr lang="en-US" dirty="0"/>
              <a:t>AZELLA State Test Coordinator</a:t>
            </a:r>
          </a:p>
        </p:txBody>
      </p:sp>
    </p:spTree>
    <p:extLst>
      <p:ext uri="{BB962C8B-B14F-4D97-AF65-F5344CB8AC3E}">
        <p14:creationId xmlns:p14="http://schemas.microsoft.com/office/powerpoint/2010/main" val="30718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29DFCA-A9FE-4D25-8804-A77B54DAB5D0}"/>
              </a:ext>
            </a:extLst>
          </p:cNvPr>
          <p:cNvSpPr>
            <a:spLocks noGrp="1"/>
          </p:cNvSpPr>
          <p:nvPr>
            <p:ph sz="half" idx="2"/>
          </p:nvPr>
        </p:nvSpPr>
        <p:spPr>
          <a:xfrm>
            <a:off x="180077" y="1705451"/>
            <a:ext cx="8735323" cy="1661993"/>
          </a:xfrm>
        </p:spPr>
        <p:style>
          <a:lnRef idx="2">
            <a:schemeClr val="accent6"/>
          </a:lnRef>
          <a:fillRef idx="1">
            <a:schemeClr val="lt1"/>
          </a:fillRef>
          <a:effectRef idx="0">
            <a:schemeClr val="accent6"/>
          </a:effectRef>
          <a:fontRef idx="minor">
            <a:schemeClr val="dk1"/>
          </a:fontRef>
        </p:style>
        <p:txBody>
          <a:bodyPr/>
          <a:lstStyle/>
          <a:p>
            <a:pPr marL="468630" indent="-285750">
              <a:buFont typeface="Wingdings" panose="05000000000000000000" pitchFamily="2" charset="2"/>
              <a:buChar char="§"/>
            </a:pPr>
            <a:r>
              <a:rPr lang="en-US" sz="1800" dirty="0"/>
              <a:t>All districts with schools that serve Kindergarten, Grade 1 and Grade 2 students must complete the Spring 2022 Reassessment Participation Counts and </a:t>
            </a:r>
            <a:r>
              <a:rPr lang="en-US" sz="1800" u="sng" dirty="0"/>
              <a:t>verify shipping address</a:t>
            </a:r>
            <a:r>
              <a:rPr lang="en-US" sz="1800" dirty="0"/>
              <a:t> in PAN</a:t>
            </a:r>
          </a:p>
          <a:p>
            <a:pPr marL="468630" indent="-285750">
              <a:buFont typeface="Wingdings" panose="05000000000000000000" pitchFamily="2" charset="2"/>
              <a:buChar char="§"/>
            </a:pPr>
            <a:r>
              <a:rPr lang="en-US" sz="1800" dirty="0"/>
              <a:t>LIMITED access to the Reassessment Test administration in PAN to complete tasks</a:t>
            </a:r>
          </a:p>
          <a:p>
            <a:pPr marL="468630" indent="-285750">
              <a:buFont typeface="Wingdings" panose="05000000000000000000" pitchFamily="2" charset="2"/>
              <a:buChar char="§"/>
            </a:pPr>
            <a:r>
              <a:rPr lang="en-US" sz="1800" dirty="0"/>
              <a:t>These headcounts provide the </a:t>
            </a:r>
            <a:r>
              <a:rPr lang="en-US" sz="1800" b="1" dirty="0">
                <a:solidFill>
                  <a:srgbClr val="FF0000"/>
                </a:solidFill>
              </a:rPr>
              <a:t>automatic</a:t>
            </a:r>
            <a:r>
              <a:rPr lang="en-US" sz="1800" dirty="0"/>
              <a:t> initial shipment of Reassessment materials  </a:t>
            </a:r>
          </a:p>
        </p:txBody>
      </p:sp>
      <p:sp>
        <p:nvSpPr>
          <p:cNvPr id="6" name="Title 5">
            <a:extLst>
              <a:ext uri="{FF2B5EF4-FFF2-40B4-BE49-F238E27FC236}">
                <a16:creationId xmlns:a16="http://schemas.microsoft.com/office/drawing/2014/main" id="{FA45C15D-3EA6-49D4-9163-1F43C43AF6BB}"/>
              </a:ext>
            </a:extLst>
          </p:cNvPr>
          <p:cNvSpPr>
            <a:spLocks noGrp="1"/>
          </p:cNvSpPr>
          <p:nvPr>
            <p:ph type="title"/>
          </p:nvPr>
        </p:nvSpPr>
        <p:spPr>
          <a:xfrm>
            <a:off x="0" y="135238"/>
            <a:ext cx="9144000" cy="1388762"/>
          </a:xfrm>
        </p:spPr>
        <p:style>
          <a:lnRef idx="1">
            <a:schemeClr val="accent3"/>
          </a:lnRef>
          <a:fillRef idx="2">
            <a:schemeClr val="accent3"/>
          </a:fillRef>
          <a:effectRef idx="1">
            <a:schemeClr val="accent3"/>
          </a:effectRef>
          <a:fontRef idx="minor">
            <a:schemeClr val="dk1"/>
          </a:fontRef>
        </p:style>
        <p:txBody>
          <a:bodyPr/>
          <a:lstStyle/>
          <a:p>
            <a:pPr algn="ctr"/>
            <a:r>
              <a:rPr lang="en-US" sz="3200" b="1" kern="0" dirty="0">
                <a:latin typeface="Adobe Devanagari" panose="02040503050201020203" pitchFamily="18" charset="0"/>
                <a:cs typeface="Adobe Devanagari" panose="02040503050201020203" pitchFamily="18" charset="0"/>
              </a:rPr>
              <a:t>Spring 2022 KG–Grade 2 Participation Counts </a:t>
            </a:r>
            <a:br>
              <a:rPr lang="en-US" sz="3200" b="1" kern="0" dirty="0">
                <a:latin typeface="Adobe Devanagari" panose="02040503050201020203" pitchFamily="18" charset="0"/>
                <a:cs typeface="Adobe Devanagari" panose="02040503050201020203" pitchFamily="18" charset="0"/>
              </a:rPr>
            </a:br>
            <a:r>
              <a:rPr lang="en-US" sz="2800" b="1" kern="0" dirty="0">
                <a:latin typeface="Adobe Devanagari" panose="02040503050201020203" pitchFamily="18" charset="0"/>
                <a:cs typeface="Adobe Devanagari" panose="02040503050201020203" pitchFamily="18" charset="0"/>
              </a:rPr>
              <a:t>CLOSING – LAST DAY</a:t>
            </a:r>
            <a:br>
              <a:rPr lang="en-US" sz="3200" b="1" kern="0" dirty="0">
                <a:latin typeface="Adobe Devanagari" panose="02040503050201020203" pitchFamily="18" charset="0"/>
                <a:cs typeface="Adobe Devanagari" panose="02040503050201020203" pitchFamily="18" charset="0"/>
              </a:rPr>
            </a:br>
            <a:r>
              <a:rPr lang="en-US" sz="3200" b="1" kern="0" dirty="0">
                <a:solidFill>
                  <a:srgbClr val="FF0000"/>
                </a:solidFill>
                <a:latin typeface="Adobe Devanagari" panose="02040503050201020203" pitchFamily="18" charset="0"/>
                <a:cs typeface="Adobe Devanagari" panose="02040503050201020203" pitchFamily="18" charset="0"/>
              </a:rPr>
              <a:t>Friday, December 10, 2021</a:t>
            </a:r>
            <a:br>
              <a:rPr lang="en-US" sz="3200" b="1" kern="0" dirty="0">
                <a:solidFill>
                  <a:srgbClr val="FF0000"/>
                </a:solidFill>
                <a:latin typeface="Adobe Devanagari" panose="02040503050201020203" pitchFamily="18" charset="0"/>
                <a:cs typeface="Adobe Devanagari" panose="02040503050201020203" pitchFamily="18" charset="0"/>
              </a:rPr>
            </a:br>
            <a:endParaRPr lang="en-US" dirty="0"/>
          </a:p>
        </p:txBody>
      </p:sp>
      <p:grpSp>
        <p:nvGrpSpPr>
          <p:cNvPr id="8" name="Group 7" descr="URGENT To-Do Task">
            <a:extLst>
              <a:ext uri="{FF2B5EF4-FFF2-40B4-BE49-F238E27FC236}">
                <a16:creationId xmlns:a16="http://schemas.microsoft.com/office/drawing/2014/main" id="{37F73265-E0CB-40B6-81A7-DF91173F29A5}"/>
              </a:ext>
            </a:extLst>
          </p:cNvPr>
          <p:cNvGrpSpPr/>
          <p:nvPr/>
        </p:nvGrpSpPr>
        <p:grpSpPr>
          <a:xfrm>
            <a:off x="180077" y="6318114"/>
            <a:ext cx="3200400" cy="533400"/>
            <a:chOff x="294468" y="5423919"/>
            <a:chExt cx="3210732" cy="609600"/>
          </a:xfrm>
        </p:grpSpPr>
        <p:pic>
          <p:nvPicPr>
            <p:cNvPr id="9" name="Graphic 8" descr="Alarm Ringing with solid fill">
              <a:extLst>
                <a:ext uri="{FF2B5EF4-FFF2-40B4-BE49-F238E27FC236}">
                  <a16:creationId xmlns:a16="http://schemas.microsoft.com/office/drawing/2014/main" id="{3B9587C2-BC2D-4430-8909-6C27B227A2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4468" y="5423919"/>
              <a:ext cx="609600" cy="609600"/>
            </a:xfrm>
            <a:prstGeom prst="rect">
              <a:avLst/>
            </a:prstGeom>
          </p:spPr>
        </p:pic>
        <p:sp>
          <p:nvSpPr>
            <p:cNvPr id="10" name="Rectangle 9">
              <a:extLst>
                <a:ext uri="{FF2B5EF4-FFF2-40B4-BE49-F238E27FC236}">
                  <a16:creationId xmlns:a16="http://schemas.microsoft.com/office/drawing/2014/main" id="{2C290EFC-4E18-46FC-B918-4BE703C0A8AC}"/>
                </a:ext>
              </a:extLst>
            </p:cNvPr>
            <p:cNvSpPr/>
            <p:nvPr/>
          </p:nvSpPr>
          <p:spPr>
            <a:xfrm>
              <a:off x="990600" y="5493259"/>
              <a:ext cx="2514600" cy="4709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b="1" dirty="0"/>
                <a:t>URGENT</a:t>
              </a:r>
              <a:r>
                <a:rPr lang="en-US" dirty="0"/>
                <a:t> To-Do Task</a:t>
              </a:r>
            </a:p>
          </p:txBody>
        </p:sp>
      </p:grpSp>
      <p:pic>
        <p:nvPicPr>
          <p:cNvPr id="11" name="Picture 10" descr="image of PearsonAccess Next for Participation Counts">
            <a:extLst>
              <a:ext uri="{FF2B5EF4-FFF2-40B4-BE49-F238E27FC236}">
                <a16:creationId xmlns:a16="http://schemas.microsoft.com/office/drawing/2014/main" id="{EAF3E3DE-4D84-49E9-8BFD-64FF683E89C6}"/>
              </a:ext>
            </a:extLst>
          </p:cNvPr>
          <p:cNvPicPr>
            <a:picLocks noChangeAspect="1"/>
          </p:cNvPicPr>
          <p:nvPr/>
        </p:nvPicPr>
        <p:blipFill>
          <a:blip r:embed="rId4"/>
          <a:stretch>
            <a:fillRect/>
          </a:stretch>
        </p:blipFill>
        <p:spPr>
          <a:xfrm>
            <a:off x="180077" y="3451774"/>
            <a:ext cx="7135123" cy="2721337"/>
          </a:xfrm>
          <a:prstGeom prst="rect">
            <a:avLst/>
          </a:prstGeom>
        </p:spPr>
      </p:pic>
      <p:sp>
        <p:nvSpPr>
          <p:cNvPr id="3" name="Content Placeholder 2">
            <a:extLst>
              <a:ext uri="{FF2B5EF4-FFF2-40B4-BE49-F238E27FC236}">
                <a16:creationId xmlns:a16="http://schemas.microsoft.com/office/drawing/2014/main" id="{EDF42682-C5F3-4749-9A59-30131DDA9167}"/>
              </a:ext>
            </a:extLst>
          </p:cNvPr>
          <p:cNvSpPr>
            <a:spLocks noGrp="1"/>
          </p:cNvSpPr>
          <p:nvPr>
            <p:ph sz="half" idx="3"/>
          </p:nvPr>
        </p:nvSpPr>
        <p:spPr>
          <a:xfrm rot="20882511">
            <a:off x="5992855" y="5896111"/>
            <a:ext cx="2896581" cy="553998"/>
          </a:xfrm>
          <a:solidFill>
            <a:srgbClr val="FFC000"/>
          </a:solidFill>
        </p:spPr>
        <p:txBody>
          <a:bodyPr/>
          <a:lstStyle/>
          <a:p>
            <a:r>
              <a:rPr lang="en-US" sz="1800" dirty="0"/>
              <a:t>Participation Counts is NOT connected to Pre-ID Labels</a:t>
            </a:r>
          </a:p>
        </p:txBody>
      </p:sp>
      <p:sp>
        <p:nvSpPr>
          <p:cNvPr id="12" name="Explosion: 8 Points 11" descr="If you don’t complete your counts you will have to order your own materials AFTER January 21, 2022">
            <a:extLst>
              <a:ext uri="{FF2B5EF4-FFF2-40B4-BE49-F238E27FC236}">
                <a16:creationId xmlns:a16="http://schemas.microsoft.com/office/drawing/2014/main" id="{6FD03128-8E06-4EB6-8F13-3373CEDA08AF}"/>
              </a:ext>
            </a:extLst>
          </p:cNvPr>
          <p:cNvSpPr/>
          <p:nvPr/>
        </p:nvSpPr>
        <p:spPr>
          <a:xfrm>
            <a:off x="6553200" y="2926422"/>
            <a:ext cx="2514600" cy="2104549"/>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If you don’t complete your counts you will have to order your own materials AFTER Jan. 21</a:t>
            </a:r>
          </a:p>
        </p:txBody>
      </p:sp>
      <p:pic>
        <p:nvPicPr>
          <p:cNvPr id="13" name="Picture 12" descr="Arizona Department of Education, Assessment Unit, AZELLA logo">
            <a:extLst>
              <a:ext uri="{FF2B5EF4-FFF2-40B4-BE49-F238E27FC236}">
                <a16:creationId xmlns:a16="http://schemas.microsoft.com/office/drawing/2014/main" id="{43D80F5A-2E20-44EC-B05C-F470F53CA9F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Tree>
    <p:extLst>
      <p:ext uri="{BB962C8B-B14F-4D97-AF65-F5344CB8AC3E}">
        <p14:creationId xmlns:p14="http://schemas.microsoft.com/office/powerpoint/2010/main" val="2956899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648C65-3E1C-44C0-8B0B-31E7C7EF36DB}"/>
              </a:ext>
            </a:extLst>
          </p:cNvPr>
          <p:cNvSpPr>
            <a:spLocks noGrp="1"/>
          </p:cNvSpPr>
          <p:nvPr>
            <p:ph sz="half" idx="2"/>
          </p:nvPr>
        </p:nvSpPr>
        <p:spPr>
          <a:xfrm>
            <a:off x="187826" y="1624156"/>
            <a:ext cx="8707101" cy="4508927"/>
          </a:xfrm>
        </p:spPr>
        <p:style>
          <a:lnRef idx="1">
            <a:schemeClr val="accent3"/>
          </a:lnRef>
          <a:fillRef idx="3">
            <a:schemeClr val="accent3"/>
          </a:fillRef>
          <a:effectRef idx="2">
            <a:schemeClr val="accent3"/>
          </a:effectRef>
          <a:fontRef idx="minor">
            <a:schemeClr val="lt1"/>
          </a:fontRef>
        </p:style>
        <p:txBody>
          <a:bodyPr/>
          <a:lstStyle/>
          <a:p>
            <a:pPr marL="182880"/>
            <a:endParaRPr lang="en-US" sz="2000" dirty="0"/>
          </a:p>
          <a:p>
            <a:pPr marL="182880"/>
            <a:r>
              <a:rPr lang="en-US" sz="2000" dirty="0"/>
              <a:t>Verify the shipping address that Pearson has in PAN for your district(s)</a:t>
            </a:r>
          </a:p>
          <a:p>
            <a:pPr marL="274320" lvl="1">
              <a:spcAft>
                <a:spcPts val="600"/>
              </a:spcAft>
            </a:pPr>
            <a:r>
              <a:rPr lang="en-US" dirty="0"/>
              <a:t>Information from one test administration in PAN does </a:t>
            </a:r>
            <a:r>
              <a:rPr lang="en-US" b="1" dirty="0"/>
              <a:t>NOT</a:t>
            </a:r>
            <a:r>
              <a:rPr lang="en-US" dirty="0"/>
              <a:t> transfer to another administration</a:t>
            </a:r>
          </a:p>
          <a:p>
            <a:pPr marL="182880"/>
            <a:r>
              <a:rPr lang="en-US" sz="2000" dirty="0"/>
              <a:t>Send an email to </a:t>
            </a:r>
            <a:r>
              <a:rPr lang="en-US" sz="2000" dirty="0">
                <a:hlinkClick r:id="rId2"/>
              </a:rPr>
              <a:t>AZELLA@azed.gov</a:t>
            </a:r>
            <a:r>
              <a:rPr lang="en-US" sz="2000" dirty="0"/>
              <a:t> with the following information if it needs to be updated:</a:t>
            </a:r>
          </a:p>
          <a:p>
            <a:pPr marL="274320" lvl="1"/>
            <a:r>
              <a:rPr lang="en-US" dirty="0"/>
              <a:t>District Name</a:t>
            </a:r>
          </a:p>
          <a:p>
            <a:pPr marL="274320" lvl="1"/>
            <a:r>
              <a:rPr lang="en-US" dirty="0"/>
              <a:t>Entity Number</a:t>
            </a:r>
          </a:p>
          <a:p>
            <a:pPr marL="274320" lvl="1"/>
            <a:r>
              <a:rPr lang="en-US" dirty="0"/>
              <a:t>Correct Address</a:t>
            </a:r>
          </a:p>
          <a:p>
            <a:pPr marL="274320" lvl="1"/>
            <a:r>
              <a:rPr lang="en-US" dirty="0"/>
              <a:t>Correct Phone Number</a:t>
            </a:r>
          </a:p>
          <a:p>
            <a:pPr marL="274320" lvl="1"/>
            <a:r>
              <a:rPr lang="en-US" dirty="0"/>
              <a:t>Correct DTC email address</a:t>
            </a:r>
          </a:p>
          <a:p>
            <a:pPr marL="274320" lvl="1"/>
            <a:endParaRPr lang="en-US" dirty="0"/>
          </a:p>
          <a:p>
            <a:pPr marL="274320" lvl="1"/>
            <a:endParaRPr lang="en-US" dirty="0"/>
          </a:p>
          <a:p>
            <a:pPr marL="274320" lvl="1"/>
            <a:endParaRPr lang="en-US" dirty="0"/>
          </a:p>
          <a:p>
            <a:endParaRPr lang="en-US" dirty="0"/>
          </a:p>
        </p:txBody>
      </p:sp>
      <p:sp>
        <p:nvSpPr>
          <p:cNvPr id="4" name="Title 3">
            <a:extLst>
              <a:ext uri="{FF2B5EF4-FFF2-40B4-BE49-F238E27FC236}">
                <a16:creationId xmlns:a16="http://schemas.microsoft.com/office/drawing/2014/main" id="{4C458E32-C0D1-42A3-816F-B33320C1E8F7}"/>
              </a:ext>
            </a:extLst>
          </p:cNvPr>
          <p:cNvSpPr>
            <a:spLocks noGrp="1"/>
          </p:cNvSpPr>
          <p:nvPr>
            <p:ph type="title"/>
          </p:nvPr>
        </p:nvSpPr>
        <p:spPr>
          <a:xfrm>
            <a:off x="0" y="131865"/>
            <a:ext cx="9144000" cy="858736"/>
          </a:xfrm>
        </p:spPr>
        <p:txBody>
          <a:bodyPr/>
          <a:lstStyle/>
          <a:p>
            <a:r>
              <a:rPr lang="en-US" dirty="0"/>
              <a:t>Verify Shipping Address in PAN</a:t>
            </a:r>
          </a:p>
        </p:txBody>
      </p:sp>
      <p:pic>
        <p:nvPicPr>
          <p:cNvPr id="5" name="Picture 4" descr="Verifying shipping address in PearsonAccess Next">
            <a:extLst>
              <a:ext uri="{FF2B5EF4-FFF2-40B4-BE49-F238E27FC236}">
                <a16:creationId xmlns:a16="http://schemas.microsoft.com/office/drawing/2014/main" id="{A6F64DCA-9E62-4807-AFB6-64FF6591DFCB}"/>
              </a:ext>
            </a:extLst>
          </p:cNvPr>
          <p:cNvPicPr>
            <a:picLocks noChangeAspect="1"/>
          </p:cNvPicPr>
          <p:nvPr/>
        </p:nvPicPr>
        <p:blipFill>
          <a:blip r:embed="rId3"/>
          <a:stretch>
            <a:fillRect/>
          </a:stretch>
        </p:blipFill>
        <p:spPr>
          <a:xfrm>
            <a:off x="3403724" y="3657600"/>
            <a:ext cx="5381021" cy="2231981"/>
          </a:xfrm>
          <a:prstGeom prst="rect">
            <a:avLst/>
          </a:prstGeom>
        </p:spPr>
      </p:pic>
      <p:grpSp>
        <p:nvGrpSpPr>
          <p:cNvPr id="6" name="Group 5" descr="URGENT To-Do Task">
            <a:extLst>
              <a:ext uri="{FF2B5EF4-FFF2-40B4-BE49-F238E27FC236}">
                <a16:creationId xmlns:a16="http://schemas.microsoft.com/office/drawing/2014/main" id="{2282BEFB-FE8F-4462-9DFE-D228F8F095B6}"/>
              </a:ext>
            </a:extLst>
          </p:cNvPr>
          <p:cNvGrpSpPr/>
          <p:nvPr/>
        </p:nvGrpSpPr>
        <p:grpSpPr>
          <a:xfrm>
            <a:off x="180077" y="6318114"/>
            <a:ext cx="3200400" cy="533400"/>
            <a:chOff x="294468" y="5423919"/>
            <a:chExt cx="3210732" cy="609600"/>
          </a:xfrm>
        </p:grpSpPr>
        <p:pic>
          <p:nvPicPr>
            <p:cNvPr id="7" name="Graphic 6" descr="Alarm Ringing with solid fill">
              <a:extLst>
                <a:ext uri="{FF2B5EF4-FFF2-40B4-BE49-F238E27FC236}">
                  <a16:creationId xmlns:a16="http://schemas.microsoft.com/office/drawing/2014/main" id="{7B15A6B9-AEE7-40BA-8029-6DE2764341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4468" y="5423919"/>
              <a:ext cx="609600" cy="609600"/>
            </a:xfrm>
            <a:prstGeom prst="rect">
              <a:avLst/>
            </a:prstGeom>
          </p:spPr>
        </p:pic>
        <p:sp>
          <p:nvSpPr>
            <p:cNvPr id="8" name="Rectangle 7">
              <a:extLst>
                <a:ext uri="{FF2B5EF4-FFF2-40B4-BE49-F238E27FC236}">
                  <a16:creationId xmlns:a16="http://schemas.microsoft.com/office/drawing/2014/main" id="{7E8AD4F2-E7B6-4AD5-86F9-342B658928BA}"/>
                </a:ext>
              </a:extLst>
            </p:cNvPr>
            <p:cNvSpPr/>
            <p:nvPr/>
          </p:nvSpPr>
          <p:spPr>
            <a:xfrm>
              <a:off x="990600" y="5493259"/>
              <a:ext cx="2514600" cy="4709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b="1" dirty="0"/>
                <a:t>URGENT</a:t>
              </a:r>
              <a:r>
                <a:rPr lang="en-US" dirty="0"/>
                <a:t> To-Do Task</a:t>
              </a:r>
            </a:p>
          </p:txBody>
        </p:sp>
      </p:grpSp>
      <p:pic>
        <p:nvPicPr>
          <p:cNvPr id="9" name="Picture 8" descr="Arizona Department of Education, Assessment Unit, AZELLA logo">
            <a:extLst>
              <a:ext uri="{FF2B5EF4-FFF2-40B4-BE49-F238E27FC236}">
                <a16:creationId xmlns:a16="http://schemas.microsoft.com/office/drawing/2014/main" id="{B13AB16A-9C17-41F9-8F00-C0E446A5BE4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
        <p:nvSpPr>
          <p:cNvPr id="11" name="TextBox 10">
            <a:extLst>
              <a:ext uri="{FF2B5EF4-FFF2-40B4-BE49-F238E27FC236}">
                <a16:creationId xmlns:a16="http://schemas.microsoft.com/office/drawing/2014/main" id="{91EF25A4-237C-40E9-B010-7918CCEBAF20}"/>
              </a:ext>
            </a:extLst>
          </p:cNvPr>
          <p:cNvSpPr txBox="1"/>
          <p:nvPr/>
        </p:nvSpPr>
        <p:spPr>
          <a:xfrm>
            <a:off x="0" y="1076546"/>
            <a:ext cx="9067799" cy="461665"/>
          </a:xfrm>
          <a:prstGeom prst="rect">
            <a:avLst/>
          </a:prstGeom>
          <a:noFill/>
        </p:spPr>
        <p:txBody>
          <a:bodyPr wrap="square">
            <a:spAutoFit/>
          </a:bodyPr>
          <a:lstStyle/>
          <a:p>
            <a:pPr marL="182880"/>
            <a:r>
              <a:rPr lang="en-US" sz="2400" dirty="0"/>
              <a:t>Spring 2022 AZELLA Reassessment Test Administration in PAN</a:t>
            </a:r>
          </a:p>
        </p:txBody>
      </p:sp>
    </p:spTree>
    <p:extLst>
      <p:ext uri="{BB962C8B-B14F-4D97-AF65-F5344CB8AC3E}">
        <p14:creationId xmlns:p14="http://schemas.microsoft.com/office/powerpoint/2010/main" val="3277514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Quiet! Testing underway | Ada Icon">
            <a:extLst>
              <a:ext uri="{FF2B5EF4-FFF2-40B4-BE49-F238E27FC236}">
                <a16:creationId xmlns:a16="http://schemas.microsoft.com/office/drawing/2014/main" id="{8B97C8A3-635C-4AD4-B674-C482FE2F090B}"/>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22" name="Content Placeholder 21" descr="Young student sitting in desk writing with a pencil.">
            <a:extLst>
              <a:ext uri="{FF2B5EF4-FFF2-40B4-BE49-F238E27FC236}">
                <a16:creationId xmlns:a16="http://schemas.microsoft.com/office/drawing/2014/main" id="{E2D3C449-53D6-4887-BF1C-43C88B7D0FD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40552"/>
          <a:stretch/>
        </p:blipFill>
        <p:spPr>
          <a:xfrm>
            <a:off x="33580" y="2000503"/>
            <a:ext cx="3080448" cy="3627223"/>
          </a:xfrm>
        </p:spPr>
      </p:pic>
      <p:graphicFrame>
        <p:nvGraphicFramePr>
          <p:cNvPr id="11" name="Content Placeholder 2">
            <a:extLst>
              <a:ext uri="{FF2B5EF4-FFF2-40B4-BE49-F238E27FC236}">
                <a16:creationId xmlns:a16="http://schemas.microsoft.com/office/drawing/2014/main" id="{CEB717C9-2599-4BEF-8485-F3D188B05377}"/>
              </a:ext>
            </a:extLst>
          </p:cNvPr>
          <p:cNvGraphicFramePr>
            <a:graphicFrameLocks noGrp="1"/>
          </p:cNvGraphicFramePr>
          <p:nvPr>
            <p:ph sz="half" idx="1"/>
            <p:extLst>
              <p:ext uri="{D42A27DB-BD31-4B8C-83A1-F6EECF244321}">
                <p14:modId xmlns:p14="http://schemas.microsoft.com/office/powerpoint/2010/main" val="2130005498"/>
              </p:ext>
            </p:extLst>
          </p:nvPr>
        </p:nvGraphicFramePr>
        <p:xfrm>
          <a:off x="2971800" y="1066798"/>
          <a:ext cx="6019800" cy="4876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rizona Department of Education, Assessment Unit, AZELLA logo">
            <a:extLst>
              <a:ext uri="{FF2B5EF4-FFF2-40B4-BE49-F238E27FC236}">
                <a16:creationId xmlns:a16="http://schemas.microsoft.com/office/drawing/2014/main" id="{DBE91CED-11E7-45B4-9B3A-FB04DC8D67C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pic>
        <p:nvPicPr>
          <p:cNvPr id="7" name="Picture 6" descr="Arizona Department of Education logo">
            <a:extLst>
              <a:ext uri="{FF2B5EF4-FFF2-40B4-BE49-F238E27FC236}">
                <a16:creationId xmlns:a16="http://schemas.microsoft.com/office/drawing/2014/main" id="{7296BB4A-F44B-4B23-A858-924BDE59672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80364" y="6400800"/>
            <a:ext cx="1583271" cy="358139"/>
          </a:xfrm>
          <a:prstGeom prst="rect">
            <a:avLst/>
          </a:prstGeom>
        </p:spPr>
      </p:pic>
      <p:sp>
        <p:nvSpPr>
          <p:cNvPr id="8" name="bk object 16">
            <a:extLst>
              <a:ext uri="{FF2B5EF4-FFF2-40B4-BE49-F238E27FC236}">
                <a16:creationId xmlns:a16="http://schemas.microsoft.com/office/drawing/2014/main" id="{E3F0BE02-FD83-48F0-A4DD-C8D0934C6ADA}"/>
              </a:ext>
              <a:ext uri="{C183D7F6-B498-43B3-948B-1728B52AA6E4}">
                <adec:decorative xmlns:adec="http://schemas.microsoft.com/office/drawing/2017/decorative" val="1"/>
              </a:ext>
            </a:extLst>
          </p:cNvPr>
          <p:cNvSpPr/>
          <p:nvPr/>
        </p:nvSpPr>
        <p:spPr>
          <a:xfrm>
            <a:off x="0" y="6264859"/>
            <a:ext cx="9162898"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sp>
        <p:nvSpPr>
          <p:cNvPr id="5" name="Title 4">
            <a:extLst>
              <a:ext uri="{FF2B5EF4-FFF2-40B4-BE49-F238E27FC236}">
                <a16:creationId xmlns:a16="http://schemas.microsoft.com/office/drawing/2014/main" id="{A86D41AA-F416-40DD-A4F9-E2AB2EA3187F}"/>
              </a:ext>
            </a:extLst>
          </p:cNvPr>
          <p:cNvSpPr>
            <a:spLocks noGrp="1"/>
          </p:cNvSpPr>
          <p:nvPr>
            <p:ph type="title"/>
          </p:nvPr>
        </p:nvSpPr>
        <p:spPr>
          <a:xfrm>
            <a:off x="0" y="126978"/>
            <a:ext cx="9144000" cy="880079"/>
          </a:xfrm>
        </p:spPr>
        <p:style>
          <a:lnRef idx="1">
            <a:schemeClr val="accent3"/>
          </a:lnRef>
          <a:fillRef idx="2">
            <a:schemeClr val="accent3"/>
          </a:fillRef>
          <a:effectRef idx="1">
            <a:schemeClr val="accent3"/>
          </a:effectRef>
          <a:fontRef idx="minor">
            <a:schemeClr val="dk1"/>
          </a:fontRef>
        </p:style>
        <p:txBody>
          <a:bodyPr/>
          <a:lstStyle/>
          <a:p>
            <a:pPr marL="182880"/>
            <a:r>
              <a:rPr lang="en-US" dirty="0"/>
              <a:t>Download Your EL73 Reports</a:t>
            </a:r>
          </a:p>
        </p:txBody>
      </p:sp>
      <p:pic>
        <p:nvPicPr>
          <p:cNvPr id="15" name="Picture 2" descr="sample of an EL70 Report showing a student requires a Placement Test">
            <a:extLst>
              <a:ext uri="{FF2B5EF4-FFF2-40B4-BE49-F238E27FC236}">
                <a16:creationId xmlns:a16="http://schemas.microsoft.com/office/drawing/2014/main" id="{FFF46CFB-C607-4531-853C-1409FC2F6B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4998822"/>
            <a:ext cx="4258895" cy="1257808"/>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Snowflake with solid fill">
            <a:extLst>
              <a:ext uri="{FF2B5EF4-FFF2-40B4-BE49-F238E27FC236}">
                <a16:creationId xmlns:a16="http://schemas.microsoft.com/office/drawing/2014/main" id="{A7C7A8A9-FF02-418C-9978-0B3E69CD282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19400" y="2438400"/>
            <a:ext cx="342900" cy="342900"/>
          </a:xfrm>
          <a:prstGeom prst="rect">
            <a:avLst/>
          </a:prstGeom>
        </p:spPr>
      </p:pic>
      <p:grpSp>
        <p:nvGrpSpPr>
          <p:cNvPr id="17" name="Group 16">
            <a:extLst>
              <a:ext uri="{FF2B5EF4-FFF2-40B4-BE49-F238E27FC236}">
                <a16:creationId xmlns:a16="http://schemas.microsoft.com/office/drawing/2014/main" id="{066C5B17-BA94-4974-9C57-7913ED53191C}"/>
              </a:ext>
            </a:extLst>
          </p:cNvPr>
          <p:cNvGrpSpPr/>
          <p:nvPr/>
        </p:nvGrpSpPr>
        <p:grpSpPr>
          <a:xfrm>
            <a:off x="180077" y="6318114"/>
            <a:ext cx="3200400" cy="533400"/>
            <a:chOff x="294468" y="5423919"/>
            <a:chExt cx="3210732" cy="609600"/>
          </a:xfrm>
        </p:grpSpPr>
        <p:pic>
          <p:nvPicPr>
            <p:cNvPr id="18" name="Graphic 17" descr="Alarm Ringing with solid fill">
              <a:extLst>
                <a:ext uri="{FF2B5EF4-FFF2-40B4-BE49-F238E27FC236}">
                  <a16:creationId xmlns:a16="http://schemas.microsoft.com/office/drawing/2014/main" id="{D2B70A9D-A3EC-477C-A5C8-D3128482E57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94468" y="5423919"/>
              <a:ext cx="609600" cy="609600"/>
            </a:xfrm>
            <a:prstGeom prst="rect">
              <a:avLst/>
            </a:prstGeom>
          </p:spPr>
        </p:pic>
        <p:sp>
          <p:nvSpPr>
            <p:cNvPr id="19" name="Rectangle 18">
              <a:extLst>
                <a:ext uri="{FF2B5EF4-FFF2-40B4-BE49-F238E27FC236}">
                  <a16:creationId xmlns:a16="http://schemas.microsoft.com/office/drawing/2014/main" id="{32C6D593-7364-4BDB-AB39-391104212FCB}"/>
                </a:ext>
              </a:extLst>
            </p:cNvPr>
            <p:cNvSpPr/>
            <p:nvPr/>
          </p:nvSpPr>
          <p:spPr>
            <a:xfrm>
              <a:off x="990600" y="5493259"/>
              <a:ext cx="2514600" cy="4709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b="1" dirty="0"/>
                <a:t>URGENT</a:t>
              </a:r>
              <a:r>
                <a:rPr lang="en-US" dirty="0"/>
                <a:t> To-Do Task</a:t>
              </a:r>
            </a:p>
          </p:txBody>
        </p:sp>
      </p:grpSp>
      <p:pic>
        <p:nvPicPr>
          <p:cNvPr id="20" name="Picture 19" descr="Arizona Department of Education, Assessment Unit, AZELLA logo">
            <a:extLst>
              <a:ext uri="{FF2B5EF4-FFF2-40B4-BE49-F238E27FC236}">
                <a16:creationId xmlns:a16="http://schemas.microsoft.com/office/drawing/2014/main" id="{420F3B89-A870-4185-B4BF-53D85C3F086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8187707" y="164706"/>
            <a:ext cx="878801" cy="800284"/>
          </a:xfrm>
          <a:prstGeom prst="rect">
            <a:avLst/>
          </a:prstGeom>
        </p:spPr>
      </p:pic>
    </p:spTree>
    <p:extLst>
      <p:ext uri="{BB962C8B-B14F-4D97-AF65-F5344CB8AC3E}">
        <p14:creationId xmlns:p14="http://schemas.microsoft.com/office/powerpoint/2010/main" val="2092309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pine tree branch and pinecones covered in snow">
            <a:extLst>
              <a:ext uri="{FF2B5EF4-FFF2-40B4-BE49-F238E27FC236}">
                <a16:creationId xmlns:a16="http://schemas.microsoft.com/office/drawing/2014/main" id="{BF9C30FC-678C-4B18-9E95-E3EC1C6EBCDC}"/>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2418" b="15164"/>
          <a:stretch/>
        </p:blipFill>
        <p:spPr>
          <a:xfrm>
            <a:off x="-1" y="1133848"/>
            <a:ext cx="9144000" cy="5151013"/>
          </a:xfrm>
          <a:prstGeom prst="rect">
            <a:avLst/>
          </a:prstGeom>
        </p:spPr>
      </p:pic>
      <p:sp>
        <p:nvSpPr>
          <p:cNvPr id="7" name="Rectangle 6">
            <a:extLst>
              <a:ext uri="{FF2B5EF4-FFF2-40B4-BE49-F238E27FC236}">
                <a16:creationId xmlns:a16="http://schemas.microsoft.com/office/drawing/2014/main" id="{420D76DF-BB59-4D6E-8089-CB9E248EA64B}"/>
              </a:ext>
            </a:extLst>
          </p:cNvPr>
          <p:cNvSpPr/>
          <p:nvPr/>
        </p:nvSpPr>
        <p:spPr>
          <a:xfrm>
            <a:off x="152400" y="3810000"/>
            <a:ext cx="6248400" cy="2286000"/>
          </a:xfrm>
          <a:prstGeom prst="rect">
            <a:avLst/>
          </a:prstGeom>
          <a:solidFill>
            <a:srgbClr val="43664E"/>
          </a:solidFill>
          <a:ln w="76200">
            <a:solidFill>
              <a:srgbClr val="70AD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CF933774-5569-4648-A88F-221E6A0A4AFD}"/>
              </a:ext>
            </a:extLst>
          </p:cNvPr>
          <p:cNvSpPr/>
          <p:nvPr/>
        </p:nvSpPr>
        <p:spPr>
          <a:xfrm>
            <a:off x="334437" y="4038600"/>
            <a:ext cx="5855222" cy="1898184"/>
          </a:xfrm>
          <a:prstGeom prst="rect">
            <a:avLst/>
          </a:prstGeom>
          <a:solidFill>
            <a:srgbClr val="90AC80"/>
          </a:solidFill>
          <a:ln w="28575">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marL="0" indent="0">
              <a:buNone/>
            </a:pPr>
            <a:r>
              <a:rPr lang="en-US" sz="2000" dirty="0">
                <a:solidFill>
                  <a:schemeClr val="tx1"/>
                </a:solidFill>
              </a:rPr>
              <a:t>Administration of the AZELLA Placement Test continues, non-stop, through May 13, 2022</a:t>
            </a:r>
          </a:p>
          <a:p>
            <a:pPr marL="0"/>
            <a:endParaRPr lang="en-US" sz="1600" dirty="0">
              <a:solidFill>
                <a:schemeClr val="bg1"/>
              </a:solidFill>
            </a:endParaRPr>
          </a:p>
          <a:p>
            <a:pPr marL="0" indent="0">
              <a:buNone/>
            </a:pPr>
            <a:r>
              <a:rPr lang="en-US" sz="1600" dirty="0">
                <a:solidFill>
                  <a:schemeClr val="tx1"/>
                </a:solidFill>
              </a:rPr>
              <a:t>When you receive a new-to-AZ student during the Spring Reassessment Test window who requires a Placement Test, </a:t>
            </a:r>
            <a:r>
              <a:rPr lang="en-US" sz="1600" b="1" dirty="0">
                <a:solidFill>
                  <a:srgbClr val="FFFF00"/>
                </a:solidFill>
              </a:rPr>
              <a:t>you must administer the Placement Test, NOT </a:t>
            </a:r>
            <a:r>
              <a:rPr lang="en-US" sz="1600" dirty="0">
                <a:solidFill>
                  <a:srgbClr val="FFFF00"/>
                </a:solidFill>
              </a:rPr>
              <a:t>the Spring Reassessment Test</a:t>
            </a:r>
          </a:p>
        </p:txBody>
      </p:sp>
      <p:pic>
        <p:nvPicPr>
          <p:cNvPr id="12" name="Picture 11" descr="Arizona Department of Education, Assessment Unit, AZELLA logo">
            <a:extLst>
              <a:ext uri="{FF2B5EF4-FFF2-40B4-BE49-F238E27FC236}">
                <a16:creationId xmlns:a16="http://schemas.microsoft.com/office/drawing/2014/main" id="{DF7B0565-85EE-43DF-B05E-30AAB6F0821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pic>
        <p:nvPicPr>
          <p:cNvPr id="14" name="Picture 13" descr="Arizona Department of Education logo">
            <a:extLst>
              <a:ext uri="{FF2B5EF4-FFF2-40B4-BE49-F238E27FC236}">
                <a16:creationId xmlns:a16="http://schemas.microsoft.com/office/drawing/2014/main" id="{2DE0FA52-0F97-41DE-B963-635132E12F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364" y="6400800"/>
            <a:ext cx="1583271" cy="358139"/>
          </a:xfrm>
          <a:prstGeom prst="rect">
            <a:avLst/>
          </a:prstGeom>
        </p:spPr>
      </p:pic>
      <p:sp>
        <p:nvSpPr>
          <p:cNvPr id="15" name="bk object 16">
            <a:extLst>
              <a:ext uri="{FF2B5EF4-FFF2-40B4-BE49-F238E27FC236}">
                <a16:creationId xmlns:a16="http://schemas.microsoft.com/office/drawing/2014/main" id="{6AB1C036-AEEC-4B6E-B15A-1030360349C0}"/>
              </a:ext>
              <a:ext uri="{C183D7F6-B498-43B3-948B-1728B52AA6E4}">
                <adec:decorative xmlns:adec="http://schemas.microsoft.com/office/drawing/2017/decorative" val="1"/>
              </a:ext>
            </a:extLst>
          </p:cNvPr>
          <p:cNvSpPr/>
          <p:nvPr/>
        </p:nvSpPr>
        <p:spPr>
          <a:xfrm>
            <a:off x="0" y="6264859"/>
            <a:ext cx="9162898"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sp>
        <p:nvSpPr>
          <p:cNvPr id="16" name="Title 15">
            <a:extLst>
              <a:ext uri="{FF2B5EF4-FFF2-40B4-BE49-F238E27FC236}">
                <a16:creationId xmlns:a16="http://schemas.microsoft.com/office/drawing/2014/main" id="{4FB23D44-AD42-481C-9C30-CD765359DE18}"/>
              </a:ext>
            </a:extLst>
          </p:cNvPr>
          <p:cNvSpPr>
            <a:spLocks noGrp="1"/>
          </p:cNvSpPr>
          <p:nvPr>
            <p:ph type="title"/>
          </p:nvPr>
        </p:nvSpPr>
        <p:spPr/>
        <p:txBody>
          <a:bodyPr/>
          <a:lstStyle/>
          <a:p>
            <a:r>
              <a:rPr lang="en-US" dirty="0"/>
              <a:t>2021 – 2022 AZELLA Placement Test</a:t>
            </a:r>
          </a:p>
        </p:txBody>
      </p:sp>
    </p:spTree>
    <p:custDataLst>
      <p:tags r:id="rId1"/>
    </p:custDataLst>
    <p:extLst>
      <p:ext uri="{BB962C8B-B14F-4D97-AF65-F5344CB8AC3E}">
        <p14:creationId xmlns:p14="http://schemas.microsoft.com/office/powerpoint/2010/main" val="1387556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775DB-C47D-4BE3-AAE5-0C82CE3AD750}"/>
              </a:ext>
            </a:extLst>
          </p:cNvPr>
          <p:cNvSpPr>
            <a:spLocks noGrp="1"/>
          </p:cNvSpPr>
          <p:nvPr>
            <p:ph type="title"/>
          </p:nvPr>
        </p:nvSpPr>
        <p:spPr>
          <a:xfrm>
            <a:off x="0" y="76200"/>
            <a:ext cx="9144000" cy="984885"/>
          </a:xfrm>
        </p:spPr>
        <p:txBody>
          <a:bodyPr/>
          <a:lstStyle/>
          <a:p>
            <a:r>
              <a:rPr lang="en-US" dirty="0"/>
              <a:t>Preparing School Registrars for Student </a:t>
            </a:r>
            <a:br>
              <a:rPr lang="en-US" dirty="0"/>
            </a:br>
            <a:r>
              <a:rPr lang="en-US" dirty="0"/>
              <a:t>Data Extraction for Reassessment</a:t>
            </a:r>
          </a:p>
        </p:txBody>
      </p:sp>
      <p:sp>
        <p:nvSpPr>
          <p:cNvPr id="3" name="Text Placeholder 2">
            <a:extLst>
              <a:ext uri="{FF2B5EF4-FFF2-40B4-BE49-F238E27FC236}">
                <a16:creationId xmlns:a16="http://schemas.microsoft.com/office/drawing/2014/main" id="{D992C65B-0B0C-4AC7-B9D7-33D3D24BB9E3}"/>
              </a:ext>
            </a:extLst>
          </p:cNvPr>
          <p:cNvSpPr>
            <a:spLocks noGrp="1"/>
          </p:cNvSpPr>
          <p:nvPr>
            <p:ph type="body" idx="1"/>
          </p:nvPr>
        </p:nvSpPr>
        <p:spPr>
          <a:xfrm>
            <a:off x="152400" y="1605703"/>
            <a:ext cx="8991600" cy="2677656"/>
          </a:xfrm>
        </p:spPr>
        <p:txBody>
          <a:bodyPr/>
          <a:lstStyle/>
          <a:p>
            <a:pPr>
              <a:spcAft>
                <a:spcPts val="600"/>
              </a:spcAft>
            </a:pPr>
            <a:r>
              <a:rPr lang="en-US" sz="2000" dirty="0"/>
              <a:t>Information is used by Pearson to: </a:t>
            </a:r>
          </a:p>
          <a:p>
            <a:pPr lvl="1">
              <a:spcAft>
                <a:spcPts val="600"/>
              </a:spcAft>
            </a:pPr>
            <a:r>
              <a:rPr lang="en-US" dirty="0"/>
              <a:t>Pre-register K-12 EL students for the Spring 2022 Reassessment Test</a:t>
            </a:r>
          </a:p>
          <a:p>
            <a:pPr lvl="1">
              <a:spcAft>
                <a:spcPts val="600"/>
              </a:spcAft>
            </a:pPr>
            <a:r>
              <a:rPr lang="en-US" dirty="0"/>
              <a:t>Print K-2 Pre-ID Labels for student test books</a:t>
            </a:r>
          </a:p>
          <a:p>
            <a:pPr marL="342900" indent="-342900">
              <a:spcAft>
                <a:spcPts val="600"/>
              </a:spcAft>
              <a:buBlip>
                <a:blip r:embed="rId2">
                  <a:extLst>
                    <a:ext uri="{96DAC541-7B7A-43D3-8B79-37D633B846F1}">
                      <asvg:svgBlip xmlns:asvg="http://schemas.microsoft.com/office/drawing/2016/SVG/main" r:embed="rId3"/>
                    </a:ext>
                  </a:extLst>
                </a:blip>
              </a:buBlip>
            </a:pPr>
            <a:r>
              <a:rPr lang="en-US" sz="2000" dirty="0"/>
              <a:t>Student ENROLLMENTS and WITHDRAWALS </a:t>
            </a:r>
            <a:r>
              <a:rPr lang="en-US" sz="2000" b="1" dirty="0">
                <a:solidFill>
                  <a:srgbClr val="FF0000"/>
                </a:solidFill>
              </a:rPr>
              <a:t>must be synchronized with AzEDS</a:t>
            </a:r>
          </a:p>
          <a:p>
            <a:pPr marL="342900" indent="-342900">
              <a:spcAft>
                <a:spcPts val="600"/>
              </a:spcAft>
              <a:buBlip>
                <a:blip r:embed="rId2">
                  <a:extLst>
                    <a:ext uri="{96DAC541-7B7A-43D3-8B79-37D633B846F1}">
                      <asvg:svgBlip xmlns:asvg="http://schemas.microsoft.com/office/drawing/2016/SVG/main" r:embed="rId3"/>
                    </a:ext>
                  </a:extLst>
                </a:blip>
              </a:buBlip>
            </a:pPr>
            <a:r>
              <a:rPr lang="en-US" sz="2000" dirty="0"/>
              <a:t>EL Program Transactions </a:t>
            </a:r>
            <a:r>
              <a:rPr lang="en-US" sz="2000" b="1" dirty="0">
                <a:solidFill>
                  <a:srgbClr val="FF0000"/>
                </a:solidFill>
              </a:rPr>
              <a:t>must be synchronized with AzEDS</a:t>
            </a:r>
          </a:p>
          <a:p>
            <a:pPr marL="342900" indent="-342900">
              <a:spcAft>
                <a:spcPts val="600"/>
              </a:spcAft>
              <a:buBlip>
                <a:blip r:embed="rId2">
                  <a:extLst>
                    <a:ext uri="{96DAC541-7B7A-43D3-8B79-37D633B846F1}">
                      <asvg:svgBlip xmlns:asvg="http://schemas.microsoft.com/office/drawing/2016/SVG/main" r:embed="rId3"/>
                    </a:ext>
                  </a:extLst>
                </a:blip>
              </a:buBlip>
            </a:pPr>
            <a:r>
              <a:rPr lang="en-US" sz="2000" b="1" dirty="0"/>
              <a:t>Less work for you after January 21</a:t>
            </a:r>
            <a:endParaRPr lang="en-US" sz="2000" b="1" dirty="0">
              <a:solidFill>
                <a:srgbClr val="C00000"/>
              </a:solidFill>
            </a:endParaRPr>
          </a:p>
          <a:p>
            <a:endParaRPr lang="en-US" dirty="0"/>
          </a:p>
        </p:txBody>
      </p:sp>
      <p:pic>
        <p:nvPicPr>
          <p:cNvPr id="4" name="Picture 3" descr="Arizona Department of Education, Assessment Unit, AZELLA logo">
            <a:extLst>
              <a:ext uri="{FF2B5EF4-FFF2-40B4-BE49-F238E27FC236}">
                <a16:creationId xmlns:a16="http://schemas.microsoft.com/office/drawing/2014/main" id="{3316DADE-C534-497B-B650-8D50FAC601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
        <p:nvSpPr>
          <p:cNvPr id="5" name="TextBox 4">
            <a:extLst>
              <a:ext uri="{FF2B5EF4-FFF2-40B4-BE49-F238E27FC236}">
                <a16:creationId xmlns:a16="http://schemas.microsoft.com/office/drawing/2014/main" id="{589CC041-3ECA-46B6-9B35-47ECA22E50D2}"/>
              </a:ext>
            </a:extLst>
          </p:cNvPr>
          <p:cNvSpPr txBox="1"/>
          <p:nvPr/>
        </p:nvSpPr>
        <p:spPr>
          <a:xfrm>
            <a:off x="0" y="1076546"/>
            <a:ext cx="9144000" cy="461665"/>
          </a:xfrm>
          <a:prstGeom prst="rect">
            <a:avLst/>
          </a:prstGeom>
          <a:noFill/>
        </p:spPr>
        <p:txBody>
          <a:bodyPr wrap="square">
            <a:spAutoFit/>
          </a:bodyPr>
          <a:lstStyle/>
          <a:p>
            <a:pPr marL="182880"/>
            <a:r>
              <a:rPr lang="en-US" sz="2400" dirty="0"/>
              <a:t>Make a PLAN of ACTION with school registrars now!</a:t>
            </a:r>
          </a:p>
        </p:txBody>
      </p:sp>
      <p:grpSp>
        <p:nvGrpSpPr>
          <p:cNvPr id="8" name="Group 7" descr="Timeline for student data extraction">
            <a:extLst>
              <a:ext uri="{FF2B5EF4-FFF2-40B4-BE49-F238E27FC236}">
                <a16:creationId xmlns:a16="http://schemas.microsoft.com/office/drawing/2014/main" id="{46C91CE8-6F21-4409-9547-2141DFE14B2F}"/>
              </a:ext>
            </a:extLst>
          </p:cNvPr>
          <p:cNvGrpSpPr/>
          <p:nvPr/>
        </p:nvGrpSpPr>
        <p:grpSpPr>
          <a:xfrm>
            <a:off x="60159" y="3820956"/>
            <a:ext cx="9007641" cy="2348314"/>
            <a:chOff x="60159" y="3820956"/>
            <a:chExt cx="9007641" cy="2348314"/>
          </a:xfrm>
        </p:grpSpPr>
        <p:graphicFrame>
          <p:nvGraphicFramePr>
            <p:cNvPr id="6" name="Content Placeholder 4">
              <a:extLst>
                <a:ext uri="{FF2B5EF4-FFF2-40B4-BE49-F238E27FC236}">
                  <a16:creationId xmlns:a16="http://schemas.microsoft.com/office/drawing/2014/main" id="{26BF9854-C9C6-472F-9BC5-AF48138E65EB}"/>
                </a:ext>
              </a:extLst>
            </p:cNvPr>
            <p:cNvGraphicFramePr>
              <a:graphicFrameLocks/>
            </p:cNvGraphicFramePr>
            <p:nvPr>
              <p:extLst>
                <p:ext uri="{D42A27DB-BD31-4B8C-83A1-F6EECF244321}">
                  <p14:modId xmlns:p14="http://schemas.microsoft.com/office/powerpoint/2010/main" val="574807216"/>
                </p:ext>
              </p:extLst>
            </p:nvPr>
          </p:nvGraphicFramePr>
          <p:xfrm>
            <a:off x="60159" y="3820956"/>
            <a:ext cx="8931441" cy="10597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7" name="Content Placeholder 4">
              <a:extLst>
                <a:ext uri="{FF2B5EF4-FFF2-40B4-BE49-F238E27FC236}">
                  <a16:creationId xmlns:a16="http://schemas.microsoft.com/office/drawing/2014/main" id="{56E00098-0F07-4EB9-8728-08376651050E}"/>
                </a:ext>
              </a:extLst>
            </p:cNvPr>
            <p:cNvGraphicFramePr>
              <a:graphicFrameLocks/>
            </p:cNvGraphicFramePr>
            <p:nvPr>
              <p:extLst>
                <p:ext uri="{D42A27DB-BD31-4B8C-83A1-F6EECF244321}">
                  <p14:modId xmlns:p14="http://schemas.microsoft.com/office/powerpoint/2010/main" val="309662751"/>
                </p:ext>
              </p:extLst>
            </p:nvPr>
          </p:nvGraphicFramePr>
          <p:xfrm>
            <a:off x="186560" y="4848529"/>
            <a:ext cx="8881240" cy="132074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grpSp>
        <p:nvGrpSpPr>
          <p:cNvPr id="9" name="Group 8">
            <a:extLst>
              <a:ext uri="{FF2B5EF4-FFF2-40B4-BE49-F238E27FC236}">
                <a16:creationId xmlns:a16="http://schemas.microsoft.com/office/drawing/2014/main" id="{87572119-C994-4478-A76E-7F07449A6A4E}"/>
              </a:ext>
            </a:extLst>
          </p:cNvPr>
          <p:cNvGrpSpPr/>
          <p:nvPr/>
        </p:nvGrpSpPr>
        <p:grpSpPr>
          <a:xfrm>
            <a:off x="180077" y="6318114"/>
            <a:ext cx="3200400" cy="533400"/>
            <a:chOff x="294468" y="5423919"/>
            <a:chExt cx="3210732" cy="609600"/>
          </a:xfrm>
        </p:grpSpPr>
        <p:pic>
          <p:nvPicPr>
            <p:cNvPr id="10" name="Graphic 9" descr="Alarm Ringing with solid fill">
              <a:extLst>
                <a:ext uri="{FF2B5EF4-FFF2-40B4-BE49-F238E27FC236}">
                  <a16:creationId xmlns:a16="http://schemas.microsoft.com/office/drawing/2014/main" id="{4FB0DB7E-DEAE-4645-953F-BD432EF3BE6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94468" y="5423919"/>
              <a:ext cx="609600" cy="609600"/>
            </a:xfrm>
            <a:prstGeom prst="rect">
              <a:avLst/>
            </a:prstGeom>
          </p:spPr>
        </p:pic>
        <p:sp>
          <p:nvSpPr>
            <p:cNvPr id="11" name="Rectangle 10">
              <a:extLst>
                <a:ext uri="{FF2B5EF4-FFF2-40B4-BE49-F238E27FC236}">
                  <a16:creationId xmlns:a16="http://schemas.microsoft.com/office/drawing/2014/main" id="{F8936D24-B832-47A0-9BCA-9E37C70EFA20}"/>
                </a:ext>
              </a:extLst>
            </p:cNvPr>
            <p:cNvSpPr/>
            <p:nvPr/>
          </p:nvSpPr>
          <p:spPr>
            <a:xfrm>
              <a:off x="990600" y="5493259"/>
              <a:ext cx="2514600" cy="4709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b="1" dirty="0"/>
                <a:t>URGENT</a:t>
              </a:r>
              <a:r>
                <a:rPr lang="en-US" dirty="0"/>
                <a:t> To-Do Task</a:t>
              </a:r>
            </a:p>
          </p:txBody>
        </p:sp>
      </p:grpSp>
    </p:spTree>
    <p:extLst>
      <p:ext uri="{BB962C8B-B14F-4D97-AF65-F5344CB8AC3E}">
        <p14:creationId xmlns:p14="http://schemas.microsoft.com/office/powerpoint/2010/main" val="1283621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ird on a flower stem in the snow">
            <a:extLst>
              <a:ext uri="{FF2B5EF4-FFF2-40B4-BE49-F238E27FC236}">
                <a16:creationId xmlns:a16="http://schemas.microsoft.com/office/drawing/2014/main" id="{C0F7FF6B-BB14-4EB8-B817-1AAB33A5D780}"/>
              </a:ext>
            </a:extLst>
          </p:cNvPr>
          <p:cNvSpPr/>
          <p:nvPr/>
        </p:nvSpPr>
        <p:spPr>
          <a:xfrm>
            <a:off x="0" y="0"/>
            <a:ext cx="9144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31437B-B2A3-41B6-8D02-5563E6F116BC}"/>
              </a:ext>
            </a:extLst>
          </p:cNvPr>
          <p:cNvSpPr>
            <a:spLocks noGrp="1"/>
          </p:cNvSpPr>
          <p:nvPr>
            <p:ph type="title"/>
          </p:nvPr>
        </p:nvSpPr>
        <p:spPr>
          <a:xfrm>
            <a:off x="228600" y="5727197"/>
            <a:ext cx="3962400" cy="692497"/>
          </a:xfrm>
        </p:spPr>
        <p:txBody>
          <a:bodyPr/>
          <a:lstStyle/>
          <a:p>
            <a:r>
              <a:rPr lang="en-US" dirty="0"/>
              <a:t>January 2022</a:t>
            </a:r>
          </a:p>
        </p:txBody>
      </p:sp>
      <p:sp>
        <p:nvSpPr>
          <p:cNvPr id="3" name="Text Placeholder 2">
            <a:extLst>
              <a:ext uri="{FF2B5EF4-FFF2-40B4-BE49-F238E27FC236}">
                <a16:creationId xmlns:a16="http://schemas.microsoft.com/office/drawing/2014/main" id="{A8ACEAFF-8D74-4697-A3A0-FEAF9A21BB5A}"/>
              </a:ext>
            </a:extLst>
          </p:cNvPr>
          <p:cNvSpPr>
            <a:spLocks noGrp="1"/>
          </p:cNvSpPr>
          <p:nvPr>
            <p:ph type="body" idx="1"/>
          </p:nvPr>
        </p:nvSpPr>
        <p:spPr>
          <a:xfrm>
            <a:off x="228600" y="6446682"/>
            <a:ext cx="3962400" cy="276999"/>
          </a:xfrm>
        </p:spPr>
        <p:txBody>
          <a:bodyPr/>
          <a:lstStyle/>
          <a:p>
            <a:r>
              <a:rPr lang="en-US" dirty="0"/>
              <a:t>AZELLA Tasks</a:t>
            </a:r>
          </a:p>
        </p:txBody>
      </p:sp>
    </p:spTree>
    <p:extLst>
      <p:ext uri="{BB962C8B-B14F-4D97-AF65-F5344CB8AC3E}">
        <p14:creationId xmlns:p14="http://schemas.microsoft.com/office/powerpoint/2010/main" val="405823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3F4275-893E-4894-9A6B-D62828197529}"/>
              </a:ext>
            </a:extLst>
          </p:cNvPr>
          <p:cNvSpPr>
            <a:spLocks noGrp="1"/>
          </p:cNvSpPr>
          <p:nvPr>
            <p:ph type="title"/>
          </p:nvPr>
        </p:nvSpPr>
        <p:spPr>
          <a:xfrm>
            <a:off x="0" y="121919"/>
            <a:ext cx="9144000" cy="944881"/>
          </a:xfrm>
        </p:spPr>
        <p:txBody>
          <a:bodyPr/>
          <a:lstStyle/>
          <a:p>
            <a:r>
              <a:rPr lang="en-US" dirty="0"/>
              <a:t>Reassessment Test Training Modules</a:t>
            </a:r>
          </a:p>
        </p:txBody>
      </p:sp>
      <p:sp>
        <p:nvSpPr>
          <p:cNvPr id="6" name="Content Placeholder 5">
            <a:extLst>
              <a:ext uri="{FF2B5EF4-FFF2-40B4-BE49-F238E27FC236}">
                <a16:creationId xmlns:a16="http://schemas.microsoft.com/office/drawing/2014/main" id="{FE0FCC2F-67BA-4D41-BB31-C19463236AFF}"/>
              </a:ext>
            </a:extLst>
          </p:cNvPr>
          <p:cNvSpPr>
            <a:spLocks noGrp="1"/>
          </p:cNvSpPr>
          <p:nvPr>
            <p:ph sz="half" idx="2"/>
          </p:nvPr>
        </p:nvSpPr>
        <p:spPr>
          <a:xfrm>
            <a:off x="208299" y="1066800"/>
            <a:ext cx="7411701" cy="5847755"/>
          </a:xfrm>
        </p:spPr>
        <p:txBody>
          <a:bodyPr/>
          <a:lstStyle/>
          <a:p>
            <a:pPr>
              <a:spcAft>
                <a:spcPts val="1200"/>
              </a:spcAft>
            </a:pPr>
            <a:r>
              <a:rPr lang="en-US" sz="2000" dirty="0"/>
              <a:t>Reassessment modules available in the ATMS - </a:t>
            </a:r>
            <a:r>
              <a:rPr lang="en-US" sz="2000" dirty="0">
                <a:solidFill>
                  <a:srgbClr val="C00000"/>
                </a:solidFill>
              </a:rPr>
              <a:t>Friday, January 14 </a:t>
            </a:r>
            <a:br>
              <a:rPr lang="en-US" sz="2000" dirty="0">
                <a:solidFill>
                  <a:srgbClr val="C00000"/>
                </a:solidFill>
              </a:rPr>
            </a:br>
            <a:r>
              <a:rPr lang="en-US" sz="1400" dirty="0">
                <a:solidFill>
                  <a:srgbClr val="C00000"/>
                </a:solidFill>
              </a:rPr>
              <a:t>(keep watch, they may be active earlier)</a:t>
            </a:r>
          </a:p>
          <a:p>
            <a:pPr marL="342900" indent="-342900">
              <a:spcAft>
                <a:spcPts val="600"/>
              </a:spcAft>
              <a:buSzPct val="120000"/>
              <a:buBlip>
                <a:blip r:embed="rId2">
                  <a:extLst>
                    <a:ext uri="{96DAC541-7B7A-43D3-8B79-37D633B846F1}">
                      <asvg:svgBlip xmlns:asvg="http://schemas.microsoft.com/office/drawing/2016/SVG/main" r:embed="rId3"/>
                    </a:ext>
                  </a:extLst>
                </a:blip>
              </a:buBlip>
            </a:pPr>
            <a:r>
              <a:rPr lang="en-US" sz="2000" dirty="0"/>
              <a:t>Annual modules </a:t>
            </a:r>
            <a:r>
              <a:rPr lang="en-US" sz="1400" dirty="0"/>
              <a:t>(if not already completed)</a:t>
            </a:r>
            <a:endParaRPr lang="en-US" sz="2000" dirty="0"/>
          </a:p>
          <a:p>
            <a:pPr marL="342900" indent="-342900">
              <a:spcBef>
                <a:spcPts val="600"/>
              </a:spcBef>
              <a:spcAft>
                <a:spcPts val="600"/>
              </a:spcAft>
              <a:buSzPct val="120000"/>
              <a:buBlip>
                <a:blip r:embed="rId2">
                  <a:extLst>
                    <a:ext uri="{96DAC541-7B7A-43D3-8B79-37D633B846F1}">
                      <asvg:svgBlip xmlns:asvg="http://schemas.microsoft.com/office/drawing/2016/SVG/main" r:embed="rId3"/>
                    </a:ext>
                  </a:extLst>
                </a:blip>
              </a:buBlip>
            </a:pPr>
            <a:r>
              <a:rPr lang="en-US" sz="2000" dirty="0"/>
              <a:t>Reassessment modules</a:t>
            </a:r>
          </a:p>
          <a:p>
            <a:pPr lvl="1">
              <a:spcAft>
                <a:spcPts val="600"/>
              </a:spcAft>
            </a:pPr>
            <a:r>
              <a:rPr lang="en-US" sz="1600" b="1" dirty="0">
                <a:solidFill>
                  <a:srgbClr val="C00000"/>
                </a:solidFill>
              </a:rPr>
              <a:t>DTC-STC module</a:t>
            </a:r>
          </a:p>
          <a:p>
            <a:pPr lvl="1"/>
            <a:r>
              <a:rPr lang="en-US" sz="1600" b="1" dirty="0">
                <a:solidFill>
                  <a:srgbClr val="C00000"/>
                </a:solidFill>
              </a:rPr>
              <a:t>K-2 module</a:t>
            </a:r>
          </a:p>
          <a:p>
            <a:pPr marL="640080" lvl="2"/>
            <a:r>
              <a:rPr lang="en-US" sz="1600" dirty="0"/>
              <a:t>DTCs with schools that serve K-2</a:t>
            </a:r>
          </a:p>
          <a:p>
            <a:pPr marL="640080" lvl="2"/>
            <a:r>
              <a:rPr lang="en-US" sz="1600" dirty="0"/>
              <a:t>STCs at school that serve K-2</a:t>
            </a:r>
          </a:p>
          <a:p>
            <a:pPr marL="640080" lvl="2"/>
            <a:r>
              <a:rPr lang="en-US" sz="1600" dirty="0"/>
              <a:t>TAs administering Stages I and II tests</a:t>
            </a:r>
          </a:p>
          <a:p>
            <a:pPr lvl="1">
              <a:spcBef>
                <a:spcPts val="600"/>
              </a:spcBef>
            </a:pPr>
            <a:r>
              <a:rPr lang="en-US" sz="1600" b="1" dirty="0">
                <a:solidFill>
                  <a:srgbClr val="C00000"/>
                </a:solidFill>
              </a:rPr>
              <a:t>3-12 module</a:t>
            </a:r>
          </a:p>
          <a:p>
            <a:pPr marL="640080" lvl="2"/>
            <a:r>
              <a:rPr lang="en-US" sz="1600" dirty="0"/>
              <a:t>DTCs with schools that serve 3-12</a:t>
            </a:r>
          </a:p>
          <a:p>
            <a:pPr marL="640080" lvl="2"/>
            <a:r>
              <a:rPr lang="en-US" sz="1600" dirty="0"/>
              <a:t>STCs at school that serve 3-12</a:t>
            </a:r>
          </a:p>
          <a:p>
            <a:pPr marL="640080" lvl="2"/>
            <a:r>
              <a:rPr lang="en-US" sz="1600" dirty="0"/>
              <a:t>TAs administering Stages III, IV, and V tests</a:t>
            </a:r>
          </a:p>
          <a:p>
            <a:pPr marL="457200" indent="-457200">
              <a:spcBef>
                <a:spcPts val="600"/>
              </a:spcBef>
              <a:buSzPct val="120000"/>
              <a:buBlip>
                <a:blip r:embed="rId2">
                  <a:extLst>
                    <a:ext uri="{96DAC541-7B7A-43D3-8B79-37D633B846F1}">
                      <asvg:svgBlip xmlns:asvg="http://schemas.microsoft.com/office/drawing/2016/SVG/main" r:embed="rId3"/>
                    </a:ext>
                  </a:extLst>
                </a:blip>
              </a:buBlip>
            </a:pPr>
            <a:r>
              <a:rPr lang="en-US" sz="2000" dirty="0"/>
              <a:t>Reassessment PAN accounts</a:t>
            </a:r>
          </a:p>
          <a:p>
            <a:pPr marL="640080" lvl="1" indent="-457200">
              <a:buSzPct val="120000"/>
              <a:buBlip>
                <a:blip r:embed="rId2">
                  <a:extLst>
                    <a:ext uri="{96DAC541-7B7A-43D3-8B79-37D633B846F1}">
                      <asvg:svgBlip xmlns:asvg="http://schemas.microsoft.com/office/drawing/2016/SVG/main" r:embed="rId3"/>
                    </a:ext>
                  </a:extLst>
                </a:blip>
              </a:buBlip>
            </a:pPr>
            <a:r>
              <a:rPr lang="en-US" sz="1600" dirty="0"/>
              <a:t>DTC PAN accounts will be enabled for the Spring </a:t>
            </a:r>
            <a:br>
              <a:rPr lang="en-US" sz="1600" dirty="0"/>
            </a:br>
            <a:r>
              <a:rPr lang="en-US" sz="1600" dirty="0"/>
              <a:t>Reassessment administration on or after </a:t>
            </a:r>
            <a:br>
              <a:rPr lang="en-US" sz="1600" dirty="0"/>
            </a:br>
            <a:r>
              <a:rPr lang="en-US" sz="1600" dirty="0"/>
              <a:t>January 21, 2022, and ONLY after training modules </a:t>
            </a:r>
            <a:br>
              <a:rPr lang="en-US" sz="1600" dirty="0"/>
            </a:br>
            <a:r>
              <a:rPr lang="en-US" sz="1600" dirty="0"/>
              <a:t>have been completed</a:t>
            </a:r>
          </a:p>
          <a:p>
            <a:endParaRPr lang="en-US" dirty="0"/>
          </a:p>
        </p:txBody>
      </p:sp>
      <p:sp>
        <p:nvSpPr>
          <p:cNvPr id="7" name="Content Placeholder 6">
            <a:extLst>
              <a:ext uri="{FF2B5EF4-FFF2-40B4-BE49-F238E27FC236}">
                <a16:creationId xmlns:a16="http://schemas.microsoft.com/office/drawing/2014/main" id="{BA7715EA-7801-4EBB-853F-12D213B61CE5}"/>
              </a:ext>
            </a:extLst>
          </p:cNvPr>
          <p:cNvSpPr>
            <a:spLocks noGrp="1"/>
          </p:cNvSpPr>
          <p:nvPr>
            <p:ph sz="half" idx="3"/>
          </p:nvPr>
        </p:nvSpPr>
        <p:spPr>
          <a:xfrm>
            <a:off x="5105400" y="1793319"/>
            <a:ext cx="3721555" cy="2323713"/>
          </a:xfrm>
          <a:solidFill>
            <a:srgbClr val="92D050"/>
          </a:solidFill>
        </p:spPr>
        <p:txBody>
          <a:bodyPr/>
          <a:lstStyle/>
          <a:p>
            <a:pPr marL="91440"/>
            <a:r>
              <a:rPr lang="en-US" sz="1800" dirty="0"/>
              <a:t>DTCs must prepare and present a Reassessment training module to </a:t>
            </a:r>
            <a:br>
              <a:rPr lang="en-US" sz="1800" dirty="0"/>
            </a:br>
            <a:r>
              <a:rPr lang="en-US" sz="1800" dirty="0"/>
              <a:t>all AZELLA staff based on </a:t>
            </a:r>
            <a:r>
              <a:rPr lang="en-US" sz="1800" dirty="0">
                <a:solidFill>
                  <a:srgbClr val="FF0000"/>
                </a:solidFill>
              </a:rPr>
              <a:t>district and school </a:t>
            </a:r>
            <a:r>
              <a:rPr lang="en-US" sz="1800" dirty="0"/>
              <a:t>AZELLA procedures, protocols, and test security and ethics.</a:t>
            </a:r>
          </a:p>
          <a:p>
            <a:pPr marL="91440">
              <a:spcBef>
                <a:spcPts val="600"/>
              </a:spcBef>
            </a:pPr>
            <a:r>
              <a:rPr lang="en-US" sz="1200" i="1" dirty="0"/>
              <a:t>Your training presentation must be made available to ADE upon request.</a:t>
            </a:r>
          </a:p>
          <a:p>
            <a:pPr marL="91440">
              <a:spcBef>
                <a:spcPts val="600"/>
              </a:spcBef>
            </a:pPr>
            <a:endParaRPr lang="en-US" sz="400" i="1" dirty="0"/>
          </a:p>
        </p:txBody>
      </p:sp>
      <p:pic>
        <p:nvPicPr>
          <p:cNvPr id="8" name="Picture 7" descr="Arizona Department of Education, Assessment Unit, AZELLA logo">
            <a:extLst>
              <a:ext uri="{FF2B5EF4-FFF2-40B4-BE49-F238E27FC236}">
                <a16:creationId xmlns:a16="http://schemas.microsoft.com/office/drawing/2014/main" id="{06728B3D-95BC-4D4B-AA61-5E79775F51E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187707" y="164706"/>
            <a:ext cx="878801" cy="800284"/>
          </a:xfrm>
          <a:prstGeom prst="rect">
            <a:avLst/>
          </a:prstGeom>
        </p:spPr>
      </p:pic>
      <p:pic>
        <p:nvPicPr>
          <p:cNvPr id="11" name="Picture 10" descr="Person working with laptop and notepad">
            <a:extLst>
              <a:ext uri="{FF2B5EF4-FFF2-40B4-BE49-F238E27FC236}">
                <a16:creationId xmlns:a16="http://schemas.microsoft.com/office/drawing/2014/main" id="{D12AEF64-641A-40D7-833F-4B8BC748C7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1688" y="4440874"/>
            <a:ext cx="3424820" cy="2286000"/>
          </a:xfrm>
          <a:prstGeom prst="rect">
            <a:avLst/>
          </a:prstGeom>
          <a:effectLst>
            <a:softEdge rad="127000"/>
          </a:effectLst>
        </p:spPr>
      </p:pic>
    </p:spTree>
    <p:extLst>
      <p:ext uri="{BB962C8B-B14F-4D97-AF65-F5344CB8AC3E}">
        <p14:creationId xmlns:p14="http://schemas.microsoft.com/office/powerpoint/2010/main" val="1727308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FE44A-543D-40C9-9F2D-F9FF52ADA2C0}"/>
              </a:ext>
            </a:extLst>
          </p:cNvPr>
          <p:cNvSpPr>
            <a:spLocks noGrp="1"/>
          </p:cNvSpPr>
          <p:nvPr>
            <p:ph type="title"/>
          </p:nvPr>
        </p:nvSpPr>
        <p:spPr>
          <a:xfrm>
            <a:off x="0" y="121919"/>
            <a:ext cx="9144000" cy="984885"/>
          </a:xfrm>
        </p:spPr>
        <p:txBody>
          <a:bodyPr/>
          <a:lstStyle/>
          <a:p>
            <a:r>
              <a:rPr lang="en-US" dirty="0"/>
              <a:t>SPR22 Reassessment Paper Test Materials</a:t>
            </a:r>
            <a:br>
              <a:rPr lang="en-US" dirty="0"/>
            </a:br>
            <a:r>
              <a:rPr lang="en-US" dirty="0"/>
              <a:t>January 18 – 21, 2022</a:t>
            </a:r>
          </a:p>
        </p:txBody>
      </p:sp>
      <p:sp>
        <p:nvSpPr>
          <p:cNvPr id="3" name="Content Placeholder 2">
            <a:extLst>
              <a:ext uri="{FF2B5EF4-FFF2-40B4-BE49-F238E27FC236}">
                <a16:creationId xmlns:a16="http://schemas.microsoft.com/office/drawing/2014/main" id="{3A080F65-0616-4BB7-91BE-7F9BDA4AD921}"/>
              </a:ext>
            </a:extLst>
          </p:cNvPr>
          <p:cNvSpPr>
            <a:spLocks noGrp="1"/>
          </p:cNvSpPr>
          <p:nvPr>
            <p:ph sz="half" idx="2"/>
          </p:nvPr>
        </p:nvSpPr>
        <p:spPr>
          <a:xfrm>
            <a:off x="152400" y="1219200"/>
            <a:ext cx="8839200" cy="2139047"/>
          </a:xfrm>
          <a:solidFill>
            <a:srgbClr val="B8E08C"/>
          </a:solidFill>
        </p:spPr>
        <p:txBody>
          <a:bodyPr/>
          <a:lstStyle/>
          <a:p>
            <a:pPr marL="91440"/>
            <a:r>
              <a:rPr lang="en-US" sz="2000" dirty="0"/>
              <a:t>Initial shipment of Reassessment paper test materials to arrive at districts - - </a:t>
            </a:r>
            <a:r>
              <a:rPr lang="en-US" sz="1800" dirty="0">
                <a:solidFill>
                  <a:srgbClr val="FF0000"/>
                </a:solidFill>
              </a:rPr>
              <a:t>ONLY if the Participation Counts are completed by Dec. 10!</a:t>
            </a:r>
          </a:p>
          <a:p>
            <a:pPr marL="91440">
              <a:spcBef>
                <a:spcPts val="600"/>
              </a:spcBef>
            </a:pPr>
            <a:r>
              <a:rPr lang="en-US" sz="1400" i="1" dirty="0"/>
              <a:t>If you completed the counts and don’t receive your initial shipment by </a:t>
            </a:r>
            <a:r>
              <a:rPr lang="en-US" sz="1400" i="1" dirty="0">
                <a:highlight>
                  <a:srgbClr val="FFFF00"/>
                </a:highlight>
              </a:rPr>
              <a:t>Monday, January 24</a:t>
            </a:r>
            <a:r>
              <a:rPr lang="en-US" sz="1400" i="1" dirty="0"/>
              <a:t>, contact the AZELLA Team</a:t>
            </a:r>
          </a:p>
          <a:p>
            <a:pPr marL="91440">
              <a:spcBef>
                <a:spcPts val="600"/>
              </a:spcBef>
            </a:pPr>
            <a:r>
              <a:rPr lang="en-US" sz="2400" b="1" dirty="0">
                <a:highlight>
                  <a:srgbClr val="FFFF00"/>
                </a:highlight>
              </a:rPr>
              <a:t>KEEP ALL BOXES</a:t>
            </a:r>
          </a:p>
          <a:p>
            <a:pPr marL="91440"/>
            <a:r>
              <a:rPr lang="en-US" sz="1400" i="1" dirty="0"/>
              <a:t>(Pearson boxes will be used to return all Reassessment materials </a:t>
            </a:r>
            <a:r>
              <a:rPr lang="en-US" sz="1400" i="1" dirty="0">
                <a:solidFill>
                  <a:srgbClr val="FF0000"/>
                </a:solidFill>
              </a:rPr>
              <a:t>and</a:t>
            </a:r>
            <a:r>
              <a:rPr lang="en-US" sz="1400" i="1" dirty="0"/>
              <a:t> used to return KPT materials in late May)</a:t>
            </a:r>
          </a:p>
          <a:p>
            <a:pPr marL="91440">
              <a:spcBef>
                <a:spcPts val="600"/>
              </a:spcBef>
            </a:pPr>
            <a:r>
              <a:rPr lang="en-US" sz="2000" dirty="0"/>
              <a:t>Inventory all materials prior to distributing to schools</a:t>
            </a:r>
            <a:endParaRPr lang="en-US" sz="1400" dirty="0"/>
          </a:p>
        </p:txBody>
      </p:sp>
      <p:sp>
        <p:nvSpPr>
          <p:cNvPr id="4" name="Content Placeholder 3">
            <a:extLst>
              <a:ext uri="{FF2B5EF4-FFF2-40B4-BE49-F238E27FC236}">
                <a16:creationId xmlns:a16="http://schemas.microsoft.com/office/drawing/2014/main" id="{DC175DCE-2A96-4578-B6C5-6F42F477AE7E}"/>
              </a:ext>
            </a:extLst>
          </p:cNvPr>
          <p:cNvSpPr>
            <a:spLocks noGrp="1"/>
          </p:cNvSpPr>
          <p:nvPr>
            <p:ph sz="half" idx="3"/>
          </p:nvPr>
        </p:nvSpPr>
        <p:spPr>
          <a:xfrm>
            <a:off x="152400" y="3626346"/>
            <a:ext cx="4572000" cy="2954655"/>
          </a:xfrm>
        </p:spPr>
        <p:txBody>
          <a:bodyPr/>
          <a:lstStyle/>
          <a:p>
            <a:r>
              <a:rPr lang="en-US" sz="1800" dirty="0"/>
              <a:t>K-2 </a:t>
            </a:r>
            <a:r>
              <a:rPr lang="en-US" sz="1800" dirty="0">
                <a:highlight>
                  <a:srgbClr val="FFFF00"/>
                </a:highlight>
              </a:rPr>
              <a:t>yellow</a:t>
            </a:r>
            <a:r>
              <a:rPr lang="en-US" sz="1800" dirty="0"/>
              <a:t> Pre-ID Labels will arrive during same window as a separate shipment – only students who were extracted by ADE on January 6 should expect to have a Pre-ID Label </a:t>
            </a:r>
          </a:p>
          <a:p>
            <a:r>
              <a:rPr lang="en-US" sz="1600" i="1" dirty="0"/>
              <a:t>– in other words, </a:t>
            </a:r>
            <a:r>
              <a:rPr lang="en-US" sz="1600" i="1" dirty="0">
                <a:highlight>
                  <a:srgbClr val="FFFF00"/>
                </a:highlight>
              </a:rPr>
              <a:t>NOT ALL K-2 students will receive a label,</a:t>
            </a:r>
            <a:r>
              <a:rPr lang="en-US" sz="1600" i="1" dirty="0"/>
              <a:t> but they must still be tested</a:t>
            </a:r>
          </a:p>
          <a:p>
            <a:endParaRPr lang="en-US" sz="2000" i="1" dirty="0"/>
          </a:p>
          <a:p>
            <a:r>
              <a:rPr lang="en-US" sz="2000" dirty="0"/>
              <a:t>Review Pre-ID Labels </a:t>
            </a:r>
            <a:r>
              <a:rPr lang="en-US" sz="2000" dirty="0">
                <a:solidFill>
                  <a:srgbClr val="FF0000"/>
                </a:solidFill>
              </a:rPr>
              <a:t>before</a:t>
            </a:r>
            <a:r>
              <a:rPr lang="en-US" sz="2000" dirty="0"/>
              <a:t> they are used on student test books</a:t>
            </a:r>
            <a:endParaRPr lang="en-US" sz="2000" i="1" dirty="0"/>
          </a:p>
          <a:p>
            <a:endParaRPr lang="en-US" dirty="0"/>
          </a:p>
        </p:txBody>
      </p:sp>
      <p:pic>
        <p:nvPicPr>
          <p:cNvPr id="5" name="Picture 4" descr="Arizona Department of Education, Assessment Unit, AZELLA logo">
            <a:extLst>
              <a:ext uri="{FF2B5EF4-FFF2-40B4-BE49-F238E27FC236}">
                <a16:creationId xmlns:a16="http://schemas.microsoft.com/office/drawing/2014/main" id="{5CF80576-CDBD-45D1-BF7D-52441A22C43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pic>
        <p:nvPicPr>
          <p:cNvPr id="9" name="Picture 8" descr="Example of a student's Pre-ID Label">
            <a:extLst>
              <a:ext uri="{FF2B5EF4-FFF2-40B4-BE49-F238E27FC236}">
                <a16:creationId xmlns:a16="http://schemas.microsoft.com/office/drawing/2014/main" id="{BB7E2318-0B1B-4439-972C-4555D3A9C08B}"/>
              </a:ext>
            </a:extLst>
          </p:cNvPr>
          <p:cNvPicPr>
            <a:picLocks noChangeAspect="1"/>
          </p:cNvPicPr>
          <p:nvPr/>
        </p:nvPicPr>
        <p:blipFill>
          <a:blip r:embed="rId3"/>
          <a:stretch>
            <a:fillRect/>
          </a:stretch>
        </p:blipFill>
        <p:spPr>
          <a:xfrm>
            <a:off x="5098369" y="3505200"/>
            <a:ext cx="3747862" cy="1546249"/>
          </a:xfrm>
          <a:prstGeom prst="rect">
            <a:avLst/>
          </a:prstGeom>
        </p:spPr>
      </p:pic>
      <p:sp>
        <p:nvSpPr>
          <p:cNvPr id="10" name="Rectangle 9">
            <a:extLst>
              <a:ext uri="{FF2B5EF4-FFF2-40B4-BE49-F238E27FC236}">
                <a16:creationId xmlns:a16="http://schemas.microsoft.com/office/drawing/2014/main" id="{1AC7E563-22AC-46D3-AA3D-B55EA73D5F9C}"/>
              </a:ext>
            </a:extLst>
          </p:cNvPr>
          <p:cNvSpPr/>
          <p:nvPr/>
        </p:nvSpPr>
        <p:spPr>
          <a:xfrm>
            <a:off x="5181600" y="5051449"/>
            <a:ext cx="3581400" cy="114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NOT USE IF ANY STUDENT, SCHOOL, DISTRICT, &amp; GRADE LEVEL  INFORMATION IS </a:t>
            </a:r>
            <a:r>
              <a:rPr lang="en-US" b="1" dirty="0"/>
              <a:t>INCORRECT</a:t>
            </a:r>
          </a:p>
        </p:txBody>
      </p:sp>
    </p:spTree>
    <p:extLst>
      <p:ext uri="{BB962C8B-B14F-4D97-AF65-F5344CB8AC3E}">
        <p14:creationId xmlns:p14="http://schemas.microsoft.com/office/powerpoint/2010/main" val="2486903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C2A00-BCFA-4572-8F8C-98286293B2D2}"/>
              </a:ext>
            </a:extLst>
          </p:cNvPr>
          <p:cNvSpPr>
            <a:spLocks noGrp="1"/>
          </p:cNvSpPr>
          <p:nvPr>
            <p:ph type="title"/>
          </p:nvPr>
        </p:nvSpPr>
        <p:spPr>
          <a:xfrm>
            <a:off x="0" y="121919"/>
            <a:ext cx="9144000" cy="984885"/>
          </a:xfrm>
        </p:spPr>
        <p:txBody>
          <a:bodyPr/>
          <a:lstStyle/>
          <a:p>
            <a:r>
              <a:rPr lang="en-US" dirty="0"/>
              <a:t>Reassessment Tasks </a:t>
            </a:r>
            <a:br>
              <a:rPr lang="en-US" dirty="0"/>
            </a:br>
            <a:r>
              <a:rPr lang="en-US" dirty="0"/>
              <a:t>On and After January 21, 2022</a:t>
            </a:r>
          </a:p>
        </p:txBody>
      </p:sp>
      <p:pic>
        <p:nvPicPr>
          <p:cNvPr id="5" name="Picture 4" descr="Arizona Department of Education, Assessment Unit, AZELLA logo">
            <a:extLst>
              <a:ext uri="{FF2B5EF4-FFF2-40B4-BE49-F238E27FC236}">
                <a16:creationId xmlns:a16="http://schemas.microsoft.com/office/drawing/2014/main" id="{2FE9DA84-9A40-429E-BC1C-7FD20B34173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pic>
        <p:nvPicPr>
          <p:cNvPr id="7" name="Picture 6">
            <a:extLst>
              <a:ext uri="{FF2B5EF4-FFF2-40B4-BE49-F238E27FC236}">
                <a16:creationId xmlns:a16="http://schemas.microsoft.com/office/drawing/2014/main" id="{F0802F4F-2814-4829-A318-7CB518F49A89}"/>
              </a:ext>
            </a:extLst>
          </p:cNvPr>
          <p:cNvPicPr>
            <a:picLocks noChangeAspect="1"/>
          </p:cNvPicPr>
          <p:nvPr/>
        </p:nvPicPr>
        <p:blipFill>
          <a:blip r:embed="rId3"/>
          <a:stretch>
            <a:fillRect/>
          </a:stretch>
        </p:blipFill>
        <p:spPr>
          <a:xfrm>
            <a:off x="877784" y="1295400"/>
            <a:ext cx="7388432" cy="4900431"/>
          </a:xfrm>
          <a:prstGeom prst="rect">
            <a:avLst/>
          </a:prstGeom>
        </p:spPr>
      </p:pic>
    </p:spTree>
    <p:extLst>
      <p:ext uri="{BB962C8B-B14F-4D97-AF65-F5344CB8AC3E}">
        <p14:creationId xmlns:p14="http://schemas.microsoft.com/office/powerpoint/2010/main" val="214663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47CF-72FB-4058-983D-653E6496E652}"/>
              </a:ext>
            </a:extLst>
          </p:cNvPr>
          <p:cNvSpPr>
            <a:spLocks noGrp="1"/>
          </p:cNvSpPr>
          <p:nvPr>
            <p:ph type="title"/>
          </p:nvPr>
        </p:nvSpPr>
        <p:spPr>
          <a:xfrm>
            <a:off x="0" y="121919"/>
            <a:ext cx="9144000" cy="905459"/>
          </a:xfrm>
        </p:spPr>
        <p:txBody>
          <a:bodyPr wrap="square">
            <a:normAutofit/>
          </a:bodyPr>
          <a:lstStyle/>
          <a:p>
            <a:pPr>
              <a:lnSpc>
                <a:spcPct val="90000"/>
              </a:lnSpc>
            </a:pPr>
            <a:r>
              <a:rPr lang="en-US" dirty="0"/>
              <a:t>Spring 2022 Reassessment Test Window</a:t>
            </a:r>
            <a:br>
              <a:rPr lang="en-US" dirty="0"/>
            </a:br>
            <a:r>
              <a:rPr lang="en-US" dirty="0"/>
              <a:t>January 31 – March 18, 2022</a:t>
            </a:r>
            <a:endParaRPr lang="en-US"/>
          </a:p>
        </p:txBody>
      </p:sp>
      <p:pic>
        <p:nvPicPr>
          <p:cNvPr id="5" name="Picture 4" descr="A person riding a snow-tube down a snow covered field">
            <a:extLst>
              <a:ext uri="{FF2B5EF4-FFF2-40B4-BE49-F238E27FC236}">
                <a16:creationId xmlns:a16="http://schemas.microsoft.com/office/drawing/2014/main" id="{D008C3DC-4093-4E94-8253-8D2F91CDE9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7669" b="-2"/>
          <a:stretch/>
        </p:blipFill>
        <p:spPr>
          <a:xfrm>
            <a:off x="533400" y="1139229"/>
            <a:ext cx="3276600" cy="3508971"/>
          </a:xfrm>
          <a:prstGeom prst="rect">
            <a:avLst/>
          </a:prstGeom>
          <a:noFill/>
          <a:effectLst>
            <a:softEdge rad="533400"/>
          </a:effectLst>
        </p:spPr>
      </p:pic>
      <p:sp>
        <p:nvSpPr>
          <p:cNvPr id="3" name="Content Placeholder 2">
            <a:extLst>
              <a:ext uri="{FF2B5EF4-FFF2-40B4-BE49-F238E27FC236}">
                <a16:creationId xmlns:a16="http://schemas.microsoft.com/office/drawing/2014/main" id="{3EF03E43-285B-4AA3-9971-5878A85C7199}"/>
              </a:ext>
            </a:extLst>
          </p:cNvPr>
          <p:cNvSpPr>
            <a:spLocks noGrp="1"/>
          </p:cNvSpPr>
          <p:nvPr>
            <p:ph sz="half" idx="3"/>
          </p:nvPr>
        </p:nvSpPr>
        <p:spPr>
          <a:xfrm>
            <a:off x="4698636" y="1139229"/>
            <a:ext cx="4226541" cy="4964391"/>
          </a:xfrm>
        </p:spPr>
        <p:txBody>
          <a:bodyPr wrap="square">
            <a:normAutofit/>
          </a:bodyPr>
          <a:lstStyle/>
          <a:p>
            <a:pPr algn="ctr">
              <a:spcAft>
                <a:spcPts val="600"/>
              </a:spcAft>
            </a:pPr>
            <a:r>
              <a:rPr lang="en-US" b="1" dirty="0">
                <a:highlight>
                  <a:srgbClr val="FFFF00"/>
                </a:highlight>
              </a:rPr>
              <a:t>7-week test window</a:t>
            </a:r>
          </a:p>
          <a:p>
            <a:pPr algn="ctr">
              <a:spcAft>
                <a:spcPts val="600"/>
              </a:spcAft>
            </a:pPr>
            <a:r>
              <a:rPr lang="en-US" dirty="0"/>
              <a:t>Plan NOW and</a:t>
            </a:r>
          </a:p>
          <a:p>
            <a:pPr algn="ctr">
              <a:spcAft>
                <a:spcPts val="600"/>
              </a:spcAft>
            </a:pPr>
            <a:r>
              <a:rPr lang="en-US" b="1" dirty="0">
                <a:solidFill>
                  <a:srgbClr val="FF0000"/>
                </a:solidFill>
              </a:rPr>
              <a:t>START TESTING EARLY</a:t>
            </a:r>
          </a:p>
          <a:p>
            <a:pPr>
              <a:spcAft>
                <a:spcPts val="600"/>
              </a:spcAft>
            </a:pPr>
            <a:endParaRPr lang="en-US" dirty="0"/>
          </a:p>
          <a:p>
            <a:pPr>
              <a:spcAft>
                <a:spcPts val="600"/>
              </a:spcAft>
            </a:pPr>
            <a:r>
              <a:rPr lang="en-US" dirty="0"/>
              <a:t>Do not wait until the last 2 weeks to start testing!</a:t>
            </a:r>
          </a:p>
          <a:p>
            <a:pPr>
              <a:spcAft>
                <a:spcPts val="600"/>
              </a:spcAft>
            </a:pPr>
            <a:endParaRPr lang="en-US" dirty="0"/>
          </a:p>
          <a:p>
            <a:pPr>
              <a:spcAft>
                <a:spcPts val="600"/>
              </a:spcAft>
            </a:pPr>
            <a:r>
              <a:rPr lang="en-US" dirty="0"/>
              <a:t>Grades KG – 12 students with an EL need must be tested</a:t>
            </a:r>
          </a:p>
          <a:p>
            <a:pPr>
              <a:spcAft>
                <a:spcPts val="600"/>
              </a:spcAft>
            </a:pPr>
            <a:endParaRPr lang="en-US" dirty="0"/>
          </a:p>
        </p:txBody>
      </p:sp>
      <p:sp>
        <p:nvSpPr>
          <p:cNvPr id="6" name="TextBox 5">
            <a:extLst>
              <a:ext uri="{FF2B5EF4-FFF2-40B4-BE49-F238E27FC236}">
                <a16:creationId xmlns:a16="http://schemas.microsoft.com/office/drawing/2014/main" id="{23DBBB15-A84B-451F-A0DE-2D67A353D986}"/>
              </a:ext>
            </a:extLst>
          </p:cNvPr>
          <p:cNvSpPr txBox="1"/>
          <p:nvPr/>
        </p:nvSpPr>
        <p:spPr>
          <a:xfrm>
            <a:off x="229155" y="4455834"/>
            <a:ext cx="3962400" cy="166199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Blip>
                <a:blip r:embed="rId3">
                  <a:extLst>
                    <a:ext uri="{96DAC541-7B7A-43D3-8B79-37D633B846F1}">
                      <asvg:svgBlip xmlns:asvg="http://schemas.microsoft.com/office/drawing/2016/SVG/main" r:embed="rId4"/>
                    </a:ext>
                  </a:extLst>
                </a:blip>
              </a:buBlip>
            </a:pPr>
            <a:r>
              <a:rPr lang="en-US" dirty="0"/>
              <a:t>Pay attention to the training modules </a:t>
            </a:r>
            <a:r>
              <a:rPr lang="en-US" sz="1100" dirty="0"/>
              <a:t>(download the PPT and Transcripts from the ATMS for quick reference)</a:t>
            </a:r>
          </a:p>
          <a:p>
            <a:pPr marL="285750" indent="-285750">
              <a:buBlip>
                <a:blip r:embed="rId3">
                  <a:extLst>
                    <a:ext uri="{96DAC541-7B7A-43D3-8B79-37D633B846F1}">
                      <asvg:svgBlip xmlns:asvg="http://schemas.microsoft.com/office/drawing/2016/SVG/main" r:embed="rId4"/>
                    </a:ext>
                  </a:extLst>
                </a:blip>
              </a:buBlip>
            </a:pPr>
            <a:r>
              <a:rPr lang="en-US" dirty="0"/>
              <a:t>Read and use the Test Coordinator Manual</a:t>
            </a:r>
          </a:p>
          <a:p>
            <a:pPr marL="285750" indent="-285750">
              <a:buBlip>
                <a:blip r:embed="rId3">
                  <a:extLst>
                    <a:ext uri="{96DAC541-7B7A-43D3-8B79-37D633B846F1}">
                      <asvg:svgBlip xmlns:asvg="http://schemas.microsoft.com/office/drawing/2016/SVG/main" r:embed="rId4"/>
                    </a:ext>
                  </a:extLst>
                </a:blip>
              </a:buBlip>
            </a:pPr>
            <a:r>
              <a:rPr lang="en-US" dirty="0"/>
              <a:t>Utilize the PAN User’s Guide</a:t>
            </a:r>
          </a:p>
        </p:txBody>
      </p:sp>
      <p:pic>
        <p:nvPicPr>
          <p:cNvPr id="7" name="Picture 6" descr="Arizona Department of Education, Assessment Unit, AZELLA logo">
            <a:extLst>
              <a:ext uri="{FF2B5EF4-FFF2-40B4-BE49-F238E27FC236}">
                <a16:creationId xmlns:a16="http://schemas.microsoft.com/office/drawing/2014/main" id="{696321AF-5C67-4FFE-A20A-E14155207A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Tree>
    <p:extLst>
      <p:ext uri="{BB962C8B-B14F-4D97-AF65-F5344CB8AC3E}">
        <p14:creationId xmlns:p14="http://schemas.microsoft.com/office/powerpoint/2010/main" val="3162635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E9BDD-71F9-49B3-82C6-8329C4560F74}"/>
              </a:ext>
            </a:extLst>
          </p:cNvPr>
          <p:cNvSpPr/>
          <p:nvPr/>
        </p:nvSpPr>
        <p:spPr>
          <a:xfrm>
            <a:off x="0" y="152400"/>
            <a:ext cx="9144000" cy="66294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4E70367-F9AE-40DB-A938-01EEA5A7E17F}"/>
              </a:ext>
            </a:extLst>
          </p:cNvPr>
          <p:cNvSpPr txBox="1"/>
          <p:nvPr/>
        </p:nvSpPr>
        <p:spPr>
          <a:xfrm>
            <a:off x="5257800" y="228600"/>
            <a:ext cx="3801979" cy="1569660"/>
          </a:xfrm>
          <a:prstGeom prst="rect">
            <a:avLst/>
          </a:prstGeom>
          <a:noFill/>
        </p:spPr>
        <p:txBody>
          <a:bodyPr wrap="square" rtlCol="0">
            <a:spAutoFit/>
          </a:bodyPr>
          <a:lstStyle/>
          <a:p>
            <a:pPr algn="ctr"/>
            <a:r>
              <a:rPr lang="en-US" sz="4800" b="1" dirty="0">
                <a:solidFill>
                  <a:schemeClr val="bg2"/>
                </a:solidFill>
                <a:latin typeface="Felix Titling" panose="04060505060202020A04" pitchFamily="82" charset="0"/>
                <a:cs typeface="Cavolini" panose="020B0502040204020203" pitchFamily="66" charset="0"/>
              </a:rPr>
              <a:t>Good Morning</a:t>
            </a:r>
          </a:p>
        </p:txBody>
      </p:sp>
    </p:spTree>
    <p:extLst>
      <p:ext uri="{BB962C8B-B14F-4D97-AF65-F5344CB8AC3E}">
        <p14:creationId xmlns:p14="http://schemas.microsoft.com/office/powerpoint/2010/main" val="1971784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F2B8A-3A46-46D3-93F1-6BA4A3421C0E}"/>
              </a:ext>
            </a:extLst>
          </p:cNvPr>
          <p:cNvSpPr>
            <a:spLocks noGrp="1"/>
          </p:cNvSpPr>
          <p:nvPr>
            <p:ph type="title"/>
          </p:nvPr>
        </p:nvSpPr>
        <p:spPr>
          <a:xfrm>
            <a:off x="0" y="121919"/>
            <a:ext cx="9144000" cy="944881"/>
          </a:xfrm>
        </p:spPr>
        <p:txBody>
          <a:bodyPr/>
          <a:lstStyle/>
          <a:p>
            <a:r>
              <a:rPr lang="en-US" dirty="0"/>
              <a:t>Quick Comments – Reassessment Test</a:t>
            </a:r>
          </a:p>
        </p:txBody>
      </p:sp>
      <p:sp>
        <p:nvSpPr>
          <p:cNvPr id="3" name="Content Placeholder 2">
            <a:extLst>
              <a:ext uri="{FF2B5EF4-FFF2-40B4-BE49-F238E27FC236}">
                <a16:creationId xmlns:a16="http://schemas.microsoft.com/office/drawing/2014/main" id="{3BDBD641-F705-4CAF-8EA4-F99C53268E1B}"/>
              </a:ext>
            </a:extLst>
          </p:cNvPr>
          <p:cNvSpPr>
            <a:spLocks noGrp="1"/>
          </p:cNvSpPr>
          <p:nvPr>
            <p:ph sz="half" idx="2"/>
          </p:nvPr>
        </p:nvSpPr>
        <p:spPr>
          <a:xfrm>
            <a:off x="208299" y="1143000"/>
            <a:ext cx="8630901" cy="4293483"/>
          </a:xfrm>
        </p:spPr>
        <p:txBody>
          <a:bodyPr/>
          <a:lstStyle/>
          <a:p>
            <a:pPr>
              <a:spcAft>
                <a:spcPts val="1200"/>
              </a:spcAft>
            </a:pPr>
            <a:r>
              <a:rPr lang="en-US" sz="1800" dirty="0"/>
              <a:t>Test is same format as prior years and as Stages II-V Placement- meaning 5 test units (is NOT like the SAFT)  - there are NOT any Seal Codes</a:t>
            </a:r>
          </a:p>
          <a:p>
            <a:pPr marL="457200" indent="-457200">
              <a:buSzPct val="130000"/>
              <a:buBlip>
                <a:blip r:embed="rId2">
                  <a:extLst>
                    <a:ext uri="{96DAC541-7B7A-43D3-8B79-37D633B846F1}">
                      <asvg:svgBlip xmlns:asvg="http://schemas.microsoft.com/office/drawing/2016/SVG/main" r:embed="rId3"/>
                    </a:ext>
                  </a:extLst>
                </a:blip>
              </a:buBlip>
            </a:pPr>
            <a:r>
              <a:rPr lang="en-US" sz="1800" dirty="0"/>
              <a:t>Grades KG–2 = paper &amp; telephone test</a:t>
            </a:r>
          </a:p>
          <a:p>
            <a:pPr marL="914400" lvl="1" indent="-457200">
              <a:spcAft>
                <a:spcPts val="600"/>
              </a:spcAft>
              <a:buSzPct val="130000"/>
              <a:buBlip>
                <a:blip r:embed="rId2">
                  <a:extLst>
                    <a:ext uri="{96DAC541-7B7A-43D3-8B79-37D633B846F1}">
                      <asvg:svgBlip xmlns:asvg="http://schemas.microsoft.com/office/drawing/2016/SVG/main" r:embed="rId3"/>
                    </a:ext>
                  </a:extLst>
                </a:blip>
              </a:buBlip>
            </a:pPr>
            <a:r>
              <a:rPr lang="en-US" sz="1400" dirty="0"/>
              <a:t>All new Lithocode requests (for aborted and interrupted Speaking Tests) must be submitted through PAN &gt; Support &gt; Support Requests</a:t>
            </a:r>
          </a:p>
          <a:p>
            <a:pPr marL="457200" indent="-457200">
              <a:buSzPct val="130000"/>
              <a:buBlip>
                <a:blip r:embed="rId2">
                  <a:extLst>
                    <a:ext uri="{96DAC541-7B7A-43D3-8B79-37D633B846F1}">
                      <asvg:svgBlip xmlns:asvg="http://schemas.microsoft.com/office/drawing/2016/SVG/main" r:embed="rId3"/>
                    </a:ext>
                  </a:extLst>
                </a:blip>
              </a:buBlip>
            </a:pPr>
            <a:r>
              <a:rPr lang="en-US" sz="1800" dirty="0"/>
              <a:t>Grades 3 – 12 = all online test units</a:t>
            </a:r>
          </a:p>
          <a:p>
            <a:endParaRPr lang="en-US" sz="1800" dirty="0"/>
          </a:p>
          <a:p>
            <a:pPr marL="342900" indent="-342900">
              <a:spcAft>
                <a:spcPts val="600"/>
              </a:spcAft>
              <a:buSzPct val="130000"/>
              <a:buBlip>
                <a:blip r:embed="rId2">
                  <a:extLst>
                    <a:ext uri="{96DAC541-7B7A-43D3-8B79-37D633B846F1}">
                      <asvg:svgBlip xmlns:asvg="http://schemas.microsoft.com/office/drawing/2016/SVG/main" r:embed="rId3"/>
                    </a:ext>
                  </a:extLst>
                </a:blip>
              </a:buBlip>
            </a:pPr>
            <a:r>
              <a:rPr lang="en-US" sz="1800" dirty="0"/>
              <a:t>Stages I and II TADs are paper only; additional copies can be ordered through PAN; do NOT photocopy these TADs</a:t>
            </a:r>
          </a:p>
          <a:p>
            <a:pPr marL="342900" indent="-342900">
              <a:spcAft>
                <a:spcPts val="600"/>
              </a:spcAft>
              <a:buSzPct val="130000"/>
              <a:buBlip>
                <a:blip r:embed="rId2">
                  <a:extLst>
                    <a:ext uri="{96DAC541-7B7A-43D3-8B79-37D633B846F1}">
                      <asvg:svgBlip xmlns:asvg="http://schemas.microsoft.com/office/drawing/2016/SVG/main" r:embed="rId3"/>
                    </a:ext>
                  </a:extLst>
                </a:blip>
              </a:buBlip>
            </a:pPr>
            <a:r>
              <a:rPr lang="en-US" sz="1800" dirty="0"/>
              <a:t>Stage III and IV-V TADs are ONLY available to download from PAN and the ATMS</a:t>
            </a:r>
          </a:p>
          <a:p>
            <a:r>
              <a:rPr lang="en-US" sz="1800" dirty="0"/>
              <a:t>Students who are not pre-registered by Pearson must be registered by the DTC and STC for the test</a:t>
            </a:r>
          </a:p>
          <a:p>
            <a:endParaRPr lang="en-US" sz="1800" dirty="0"/>
          </a:p>
          <a:p>
            <a:endParaRPr lang="en-US" dirty="0"/>
          </a:p>
        </p:txBody>
      </p:sp>
      <p:pic>
        <p:nvPicPr>
          <p:cNvPr id="5" name="Picture 4" descr="Arizona Department of Education, Assessment Unit, AZELLA logo">
            <a:extLst>
              <a:ext uri="{FF2B5EF4-FFF2-40B4-BE49-F238E27FC236}">
                <a16:creationId xmlns:a16="http://schemas.microsoft.com/office/drawing/2014/main" id="{FA6DC387-7333-4560-87F2-8874ABE23B1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pic>
        <p:nvPicPr>
          <p:cNvPr id="6" name="Content Placeholder 5" descr="2 children making snow angels">
            <a:extLst>
              <a:ext uri="{FF2B5EF4-FFF2-40B4-BE49-F238E27FC236}">
                <a16:creationId xmlns:a16="http://schemas.microsoft.com/office/drawing/2014/main" id="{F81F6643-BB57-40EE-9F38-CA42335E6032}"/>
              </a:ext>
            </a:extLst>
          </p:cNvPr>
          <p:cNvPicPr>
            <a:picLocks noChangeAspect="1"/>
          </p:cNvPicPr>
          <p:nvPr/>
        </p:nvPicPr>
        <p:blipFill rotWithShape="1">
          <a:blip r:embed="rId5">
            <a:extLst>
              <a:ext uri="{28A0092B-C50C-407E-A947-70E740481C1C}">
                <a14:useLocalDpi xmlns:a14="http://schemas.microsoft.com/office/drawing/2010/main" val="0"/>
              </a:ext>
            </a:extLst>
          </a:blip>
          <a:srcRect t="24092" b="24295"/>
          <a:stretch/>
        </p:blipFill>
        <p:spPr>
          <a:xfrm>
            <a:off x="3877032" y="4495800"/>
            <a:ext cx="5190768" cy="1741405"/>
          </a:xfrm>
          <a:custGeom>
            <a:avLst/>
            <a:gdLst>
              <a:gd name="connsiteX0" fmla="*/ 12201168 w 12201168"/>
              <a:gd name="connsiteY0" fmla="*/ 0 h 4093262"/>
              <a:gd name="connsiteX1" fmla="*/ 12201168 w 12201168"/>
              <a:gd name="connsiteY1" fmla="*/ 4093262 h 4093262"/>
              <a:gd name="connsiteX2" fmla="*/ 0 w 12201168"/>
              <a:gd name="connsiteY2" fmla="*/ 4093262 h 4093262"/>
              <a:gd name="connsiteX3" fmla="*/ 0 w 12201168"/>
              <a:gd name="connsiteY3" fmla="*/ 49771 h 4093262"/>
              <a:gd name="connsiteX4" fmla="*/ 344880 w 12201168"/>
              <a:gd name="connsiteY4" fmla="*/ 64399 h 4093262"/>
              <a:gd name="connsiteX5" fmla="*/ 9469555 w 12201168"/>
              <a:gd name="connsiteY5" fmla="*/ 167599 h 4093262"/>
              <a:gd name="connsiteX6" fmla="*/ 11750723 w 12201168"/>
              <a:gd name="connsiteY6" fmla="*/ 7961 h 409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3728109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3F71-E346-4E57-973F-033478B6C706}"/>
              </a:ext>
            </a:extLst>
          </p:cNvPr>
          <p:cNvSpPr>
            <a:spLocks noGrp="1"/>
          </p:cNvSpPr>
          <p:nvPr>
            <p:ph type="title"/>
          </p:nvPr>
        </p:nvSpPr>
        <p:spPr/>
        <p:txBody>
          <a:bodyPr/>
          <a:lstStyle/>
          <a:p>
            <a:r>
              <a:rPr lang="en-US" dirty="0"/>
              <a:t>Duplicate SSIDs</a:t>
            </a:r>
          </a:p>
        </p:txBody>
      </p:sp>
      <p:sp>
        <p:nvSpPr>
          <p:cNvPr id="4" name="Content Placeholder 3">
            <a:extLst>
              <a:ext uri="{FF2B5EF4-FFF2-40B4-BE49-F238E27FC236}">
                <a16:creationId xmlns:a16="http://schemas.microsoft.com/office/drawing/2014/main" id="{22937AD6-12CA-4AE3-BD41-2447249F1E06}"/>
              </a:ext>
            </a:extLst>
          </p:cNvPr>
          <p:cNvSpPr>
            <a:spLocks noGrp="1"/>
          </p:cNvSpPr>
          <p:nvPr>
            <p:ph sz="half" idx="2"/>
          </p:nvPr>
        </p:nvSpPr>
        <p:spPr>
          <a:xfrm>
            <a:off x="218823" y="1219200"/>
            <a:ext cx="2611101" cy="3077766"/>
          </a:xfrm>
        </p:spPr>
        <p:txBody>
          <a:bodyPr/>
          <a:lstStyle/>
          <a:p>
            <a:r>
              <a:rPr lang="en-US" sz="2000" dirty="0"/>
              <a:t>When you discover that your student has </a:t>
            </a:r>
            <a:r>
              <a:rPr lang="en-US" sz="2000" dirty="0">
                <a:solidFill>
                  <a:srgbClr val="FF0000"/>
                </a:solidFill>
              </a:rPr>
              <a:t>more than one SSID number </a:t>
            </a:r>
            <a:r>
              <a:rPr lang="en-US" sz="2000" dirty="0"/>
              <a:t>or your student is </a:t>
            </a:r>
            <a:r>
              <a:rPr lang="en-US" sz="2000" dirty="0">
                <a:solidFill>
                  <a:srgbClr val="FF0000"/>
                </a:solidFill>
              </a:rPr>
              <a:t>sharing an SSID </a:t>
            </a:r>
            <a:r>
              <a:rPr lang="en-US" sz="2000" dirty="0"/>
              <a:t>with another student, the district must submit a request to School Finance to merge or split the SSID.</a:t>
            </a:r>
          </a:p>
          <a:p>
            <a:endParaRPr lang="en-US" sz="2000" dirty="0"/>
          </a:p>
          <a:p>
            <a:r>
              <a:rPr lang="en-US" sz="2000" dirty="0"/>
              <a:t>The Assessments Unit is not able to do anything about SSID numbers or student demographics.</a:t>
            </a:r>
          </a:p>
        </p:txBody>
      </p:sp>
      <p:sp>
        <p:nvSpPr>
          <p:cNvPr id="5" name="Content Placeholder 4">
            <a:extLst>
              <a:ext uri="{FF2B5EF4-FFF2-40B4-BE49-F238E27FC236}">
                <a16:creationId xmlns:a16="http://schemas.microsoft.com/office/drawing/2014/main" id="{02D07F34-F9F3-4294-AE41-D913C6614C32}"/>
              </a:ext>
            </a:extLst>
          </p:cNvPr>
          <p:cNvSpPr>
            <a:spLocks noGrp="1"/>
          </p:cNvSpPr>
          <p:nvPr>
            <p:ph sz="half" idx="3"/>
          </p:nvPr>
        </p:nvSpPr>
        <p:spPr>
          <a:xfrm>
            <a:off x="3048000" y="1219200"/>
            <a:ext cx="5953377" cy="4983159"/>
          </a:xfrm>
          <a:solidFill>
            <a:srgbClr val="B8E08C"/>
          </a:solidFill>
        </p:spPr>
        <p:txBody>
          <a:bodyPr/>
          <a:lstStyle/>
          <a:p>
            <a:pPr>
              <a:lnSpc>
                <a:spcPct val="107000"/>
              </a:lnSpc>
              <a:spcAft>
                <a:spcPts val="800"/>
              </a:spcAft>
            </a:pPr>
            <a:r>
              <a:rPr lang="en-US" sz="1400" dirty="0">
                <a:latin typeface="Segoe UI" panose="020B0502040204020203" pitchFamily="34" charset="0"/>
                <a:ea typeface="Calibri" panose="020F0502020204030204" pitchFamily="34" charset="0"/>
              </a:rPr>
              <a:t>Merge/Split SSID requests are submitted through the </a:t>
            </a:r>
            <a:r>
              <a:rPr lang="en-US" sz="1400" u="sng" dirty="0">
                <a:solidFill>
                  <a:srgbClr val="0563C1"/>
                </a:solidFill>
                <a:latin typeface="Segoe UI" panose="020B0502040204020203" pitchFamily="34" charset="0"/>
                <a:ea typeface="Calibri" panose="020F0502020204030204" pitchFamily="34" charset="0"/>
              </a:rPr>
              <a:t>Help Desk ticketing system (http://helpdeskexternal.azed.gov/)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effectLst/>
                <a:latin typeface="Segoe UI" panose="020B0502040204020203" pitchFamily="34" charset="0"/>
                <a:ea typeface="Gungsuh" panose="02030600000101010101" pitchFamily="18" charset="-127"/>
                <a:cs typeface="Times New Roman" panose="02020603050405020304" pitchFamily="18" charset="0"/>
              </a:rPr>
              <a:t>Please follow these directions for submitting a ticket to School Finance requesting help with SSIDs. </a:t>
            </a:r>
            <a:r>
              <a:rPr lang="en-US" sz="1400" dirty="0">
                <a:effectLst/>
                <a:latin typeface="Segoe UI" panose="020B0502040204020203" pitchFamily="34" charset="0"/>
                <a:ea typeface="Gungsuh" panose="02030600000101010101" pitchFamily="18" charset="-127"/>
              </a:rPr>
              <a:t>Open </a:t>
            </a:r>
            <a:r>
              <a:rPr lang="en-US" sz="1400" b="1" dirty="0">
                <a:effectLst/>
                <a:highlight>
                  <a:srgbClr val="FFFF00"/>
                </a:highlight>
                <a:latin typeface="Segoe UI" panose="020B0502040204020203" pitchFamily="34" charset="0"/>
                <a:ea typeface="Times New Roman" panose="02020603050405020304" pitchFamily="18" charset="0"/>
              </a:rPr>
              <a:t>helpdesk.azed.gov</a:t>
            </a:r>
            <a:r>
              <a:rPr lang="en-US" sz="1400" dirty="0">
                <a:effectLst/>
                <a:latin typeface="Segoe UI" panose="020B0502040204020203" pitchFamily="34" charset="0"/>
                <a:ea typeface="Times New Roman" panose="02020603050405020304" pitchFamily="18" charset="0"/>
              </a:rPr>
              <a:t> </a:t>
            </a:r>
            <a:r>
              <a:rPr lang="en-US" sz="1400" dirty="0">
                <a:effectLst/>
                <a:latin typeface="Segoe UI" panose="020B0502040204020203" pitchFamily="34" charset="0"/>
                <a:ea typeface="Gungsuh" panose="02030600000101010101" pitchFamily="18" charset="-127"/>
              </a:rPr>
              <a:t>on your web browser</a:t>
            </a:r>
            <a:endParaRPr lang="en-US" sz="1400" dirty="0">
              <a:effectLst/>
              <a:latin typeface="Segoe UI" panose="020B0502040204020203" pitchFamily="34" charset="0"/>
              <a:ea typeface="Calibri" panose="020F0502020204030204" pitchFamily="34" charset="0"/>
            </a:endParaRPr>
          </a:p>
          <a:p>
            <a:pPr marL="342900" marR="0" lvl="0" indent="-342900">
              <a:lnSpc>
                <a:spcPct val="115000"/>
              </a:lnSpc>
              <a:spcBef>
                <a:spcPts val="0"/>
              </a:spcBef>
              <a:spcAft>
                <a:spcPts val="1000"/>
              </a:spcAft>
              <a:buFont typeface="+mj-lt"/>
              <a:buAutoNum type="arabicPeriod"/>
            </a:pPr>
            <a:r>
              <a:rPr lang="en-US" sz="1400" dirty="0">
                <a:effectLst/>
                <a:latin typeface="Segoe UI" panose="020B0502040204020203" pitchFamily="34" charset="0"/>
                <a:ea typeface="Gungsuh" panose="02030600000101010101" pitchFamily="18" charset="-127"/>
              </a:rPr>
              <a:t>In the upper right area of your screen, click on the </a:t>
            </a:r>
            <a:r>
              <a:rPr lang="en-US" sz="1400" b="1" dirty="0">
                <a:effectLst/>
                <a:highlight>
                  <a:srgbClr val="FFFF00"/>
                </a:highlight>
                <a:latin typeface="Segoe UI" panose="020B0502040204020203" pitchFamily="34" charset="0"/>
                <a:ea typeface="Gungsuh" panose="02030600000101010101" pitchFamily="18" charset="-127"/>
              </a:rPr>
              <a:t>Request a Service</a:t>
            </a:r>
            <a:r>
              <a:rPr lang="en-US" sz="1400" dirty="0">
                <a:effectLst/>
                <a:latin typeface="Segoe UI" panose="020B0502040204020203" pitchFamily="34" charset="0"/>
                <a:ea typeface="Gungsuh" panose="02030600000101010101" pitchFamily="18" charset="-127"/>
              </a:rPr>
              <a:t> button</a:t>
            </a:r>
          </a:p>
          <a:p>
            <a:pPr marL="342900" marR="0" lvl="0" indent="-342900">
              <a:lnSpc>
                <a:spcPct val="115000"/>
              </a:lnSpc>
              <a:spcBef>
                <a:spcPts val="0"/>
              </a:spcBef>
              <a:spcAft>
                <a:spcPts val="0"/>
              </a:spcAft>
              <a:buFont typeface="+mj-lt"/>
              <a:buAutoNum type="arabicPeriod"/>
            </a:pPr>
            <a:r>
              <a:rPr lang="en-US" sz="1400" dirty="0">
                <a:effectLst/>
                <a:latin typeface="Segoe UI" panose="020B0502040204020203" pitchFamily="34" charset="0"/>
                <a:ea typeface="Gungsuh" panose="02030600000101010101" pitchFamily="18" charset="-127"/>
              </a:rPr>
              <a:t>Click on the </a:t>
            </a:r>
            <a:r>
              <a:rPr lang="en-US" sz="1400" b="1" dirty="0">
                <a:effectLst/>
                <a:latin typeface="Segoe UI" panose="020B0502040204020203" pitchFamily="34" charset="0"/>
                <a:ea typeface="Gungsuh" panose="02030600000101010101" pitchFamily="18" charset="-127"/>
              </a:rPr>
              <a:t>School Finance</a:t>
            </a:r>
            <a:r>
              <a:rPr lang="en-US" sz="1400" dirty="0">
                <a:effectLst/>
                <a:latin typeface="Segoe UI" panose="020B0502040204020203" pitchFamily="34" charset="0"/>
                <a:ea typeface="Gungsuh" panose="02030600000101010101" pitchFamily="18" charset="-127"/>
              </a:rPr>
              <a:t> icon</a:t>
            </a:r>
          </a:p>
          <a:p>
            <a:pPr marL="800100" lvl="1" indent="-342900">
              <a:lnSpc>
                <a:spcPct val="115000"/>
              </a:lnSpc>
              <a:buFont typeface="Wingdings" panose="05000000000000000000" pitchFamily="2" charset="2"/>
              <a:buChar char="§"/>
            </a:pPr>
            <a:r>
              <a:rPr lang="en-US" sz="1200" dirty="0">
                <a:effectLst/>
                <a:latin typeface="Segoe UI" panose="020B0502040204020203" pitchFamily="34" charset="0"/>
                <a:ea typeface="Calibri" panose="020F0502020204030204" pitchFamily="34" charset="0"/>
              </a:rPr>
              <a:t>Use the School Finance “Account Analyst Support Request” template. </a:t>
            </a:r>
          </a:p>
          <a:p>
            <a:pPr marL="800100" lvl="1" indent="-342900">
              <a:lnSpc>
                <a:spcPct val="115000"/>
              </a:lnSpc>
              <a:buFont typeface="Wingdings" panose="05000000000000000000" pitchFamily="2" charset="2"/>
              <a:buChar char="§"/>
            </a:pPr>
            <a:r>
              <a:rPr lang="en-US" sz="1200" dirty="0">
                <a:effectLst/>
                <a:latin typeface="Segoe UI" panose="020B0502040204020203" pitchFamily="34" charset="0"/>
                <a:ea typeface="Calibri" panose="020F0502020204030204" pitchFamily="34" charset="0"/>
              </a:rPr>
              <a:t>From there, select the Subcategory “Split/Merge” and the appropriate Item (Data Merge – Student, Data Split – Student, or Other)</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dirty="0">
                <a:effectLst/>
                <a:latin typeface="Segoe UI" panose="020B0502040204020203"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400" dirty="0">
                <a:effectLst/>
                <a:latin typeface="Segoe UI" panose="020B0502040204020203" pitchFamily="34" charset="0"/>
                <a:ea typeface="Times New Roman" panose="02020603050405020304" pitchFamily="18" charset="0"/>
                <a:cs typeface="Segoe UI" panose="020B0502040204020203" pitchFamily="34" charset="0"/>
              </a:rPr>
              <a:t>Please be sure to add “</a:t>
            </a:r>
            <a:r>
              <a:rPr lang="en-US" sz="1400" b="1" i="1" dirty="0">
                <a:effectLst/>
                <a:latin typeface="Segoe UI" panose="020B0502040204020203" pitchFamily="34" charset="0"/>
                <a:ea typeface="Times New Roman" panose="02020603050405020304" pitchFamily="18" charset="0"/>
                <a:cs typeface="Segoe UI" panose="020B0502040204020203" pitchFamily="34" charset="0"/>
              </a:rPr>
              <a:t>student waiting to be administered the AZELLA state test</a:t>
            </a:r>
            <a:r>
              <a:rPr lang="en-US" sz="1400" dirty="0">
                <a:effectLst/>
                <a:latin typeface="Segoe UI" panose="020B0502040204020203" pitchFamily="34" charset="0"/>
                <a:ea typeface="Times New Roman" panose="02020603050405020304" pitchFamily="18" charset="0"/>
                <a:cs typeface="Segoe UI" panose="020B0502040204020203" pitchFamily="34" charset="0"/>
              </a:rPr>
              <a:t>” in your request (This will move the request through faster)</a:t>
            </a:r>
            <a:endParaRPr lang="en-US" sz="1400" dirty="0">
              <a:effectLst/>
              <a:latin typeface="Calibri" panose="020F0502020204030204" pitchFamily="34" charset="0"/>
              <a:ea typeface="Calibri" panose="020F0502020204030204" pitchFamily="34" charset="0"/>
              <a:cs typeface="Segoe UI" panose="020B0502040204020203" pitchFamily="34" charset="0"/>
            </a:endParaRPr>
          </a:p>
          <a:p>
            <a:pPr marL="342900" marR="0" lvl="0" indent="-342900">
              <a:lnSpc>
                <a:spcPct val="115000"/>
              </a:lnSpc>
              <a:spcBef>
                <a:spcPts val="0"/>
              </a:spcBef>
              <a:spcAft>
                <a:spcPts val="0"/>
              </a:spcAft>
              <a:buFont typeface="+mj-lt"/>
              <a:buAutoNum type="arabicPeriod"/>
            </a:pPr>
            <a:endParaRPr lang="en-US" sz="1400" dirty="0">
              <a:effectLst/>
              <a:latin typeface="Segoe UI" panose="020B0502040204020203" pitchFamily="34" charset="0"/>
              <a:ea typeface="Calibri" panose="020F0502020204030204" pitchFamily="34" charset="0"/>
            </a:endParaRPr>
          </a:p>
          <a:p>
            <a:pPr marL="342900" marR="0" lvl="0" indent="-342900">
              <a:lnSpc>
                <a:spcPct val="115000"/>
              </a:lnSpc>
              <a:spcBef>
                <a:spcPts val="0"/>
              </a:spcBef>
              <a:spcAft>
                <a:spcPts val="1000"/>
              </a:spcAft>
              <a:buFont typeface="+mj-lt"/>
              <a:buAutoNum type="arabicPeriod" startAt="4"/>
            </a:pPr>
            <a:r>
              <a:rPr lang="en-US" sz="1400" dirty="0">
                <a:effectLst/>
                <a:latin typeface="Segoe UI" panose="020B0502040204020203" pitchFamily="34" charset="0"/>
                <a:ea typeface="Gungsuh" panose="02030600000101010101" pitchFamily="18" charset="-127"/>
              </a:rPr>
              <a:t>Submit the request to merge SSIDs</a:t>
            </a:r>
            <a:endParaRPr lang="en-US" sz="1400" dirty="0">
              <a:effectLst/>
              <a:latin typeface="Segoe UI" panose="020B0502040204020203" pitchFamily="34" charset="0"/>
              <a:ea typeface="Calibri" panose="020F0502020204030204" pitchFamily="34" charset="0"/>
            </a:endParaRPr>
          </a:p>
          <a:p>
            <a:pPr marL="0" marR="0">
              <a:spcBef>
                <a:spcPts val="0"/>
              </a:spcBef>
              <a:spcAft>
                <a:spcPts val="0"/>
              </a:spcAft>
            </a:pPr>
            <a:r>
              <a:rPr lang="en-US" sz="1400" dirty="0">
                <a:effectLst/>
                <a:latin typeface="Segoe UI" panose="020B0502040204020203" pitchFamily="34" charset="0"/>
                <a:ea typeface="Calibri" panose="020F0502020204030204" pitchFamily="34" charset="0"/>
              </a:rPr>
              <a:t>For information on how to submit a Help Desk request, visit the Help Desk Quick Guide: </a:t>
            </a:r>
            <a:r>
              <a:rPr lang="en-US" sz="1400" b="1" u="sng" dirty="0">
                <a:solidFill>
                  <a:srgbClr val="0563C1"/>
                </a:solidFill>
                <a:effectLst/>
                <a:latin typeface="Segoe UI" panose="020B0502040204020203" pitchFamily="34" charset="0"/>
                <a:ea typeface="Calibri" panose="020F0502020204030204" pitchFamily="34" charset="0"/>
                <a:hlinkClick r:id="rId2"/>
              </a:rPr>
              <a:t>https://www.azed.gov/finance/helpdesk-quick-guide</a:t>
            </a:r>
            <a:r>
              <a:rPr lang="en-US" sz="1400" b="1" dirty="0">
                <a:effectLst/>
                <a:latin typeface="Segoe UI" panose="020B0502040204020203" pitchFamily="34" charset="0"/>
                <a:ea typeface="Calibri" panose="020F0502020204030204" pitchFamily="34" charset="0"/>
              </a:rPr>
              <a:t> </a:t>
            </a:r>
            <a:endParaRPr lang="en-US" sz="14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400" dirty="0">
                <a:effectLst/>
                <a:latin typeface="Segoe UI" panose="020B0502040204020203" pitchFamily="34" charset="0"/>
                <a:ea typeface="Calibri" panose="020F0502020204030204" pitchFamily="34" charset="0"/>
              </a:rPr>
              <a:t>(The AZELLA Team suggests you start with the Help Desk Quick Guide if you have never submitted a request.)</a:t>
            </a:r>
          </a:p>
        </p:txBody>
      </p:sp>
      <p:pic>
        <p:nvPicPr>
          <p:cNvPr id="3" name="Picture 2" descr="Arizona Department of Education, Assessment Unit, AZELLA logo">
            <a:extLst>
              <a:ext uri="{FF2B5EF4-FFF2-40B4-BE49-F238E27FC236}">
                <a16:creationId xmlns:a16="http://schemas.microsoft.com/office/drawing/2014/main" id="{2DA5DA76-4298-4A92-8949-A358EA39F3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Tree>
    <p:extLst>
      <p:ext uri="{BB962C8B-B14F-4D97-AF65-F5344CB8AC3E}">
        <p14:creationId xmlns:p14="http://schemas.microsoft.com/office/powerpoint/2010/main" val="563182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80712AC-C7EF-4C46-BA53-1FF526E415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87712" y="152400"/>
            <a:ext cx="5968575" cy="12832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AD3E9B3-2E7E-47AA-BB44-7FA7144A179C}"/>
              </a:ext>
            </a:extLst>
          </p:cNvPr>
          <p:cNvSpPr txBox="1"/>
          <p:nvPr/>
        </p:nvSpPr>
        <p:spPr>
          <a:xfrm>
            <a:off x="152400" y="1435643"/>
            <a:ext cx="8686800" cy="2062103"/>
          </a:xfrm>
          <a:prstGeom prst="rect">
            <a:avLst/>
          </a:prstGeom>
          <a:noFill/>
        </p:spPr>
        <p:txBody>
          <a:bodyPr wrap="square" rtlCol="0">
            <a:spAutoFit/>
          </a:bodyPr>
          <a:lstStyle/>
          <a:p>
            <a:r>
              <a:rPr lang="en-US" sz="1600" b="0" i="0" dirty="0">
                <a:solidFill>
                  <a:srgbClr val="000000"/>
                </a:solidFill>
                <a:effectLst/>
                <a:latin typeface="Roboto" panose="02000000000000000000" pitchFamily="2" charset="0"/>
              </a:rPr>
              <a:t>AZELLAology is a FREE live question-and-answer video call where the AZELLA Team will share information, news, guidance, mini-tutorials, provide answers to your AZELLAology topic related questions, and share a few laughs. AZELLAology is not required.</a:t>
            </a:r>
          </a:p>
          <a:p>
            <a:endParaRPr lang="en-US" sz="1600" dirty="0">
              <a:solidFill>
                <a:srgbClr val="000000"/>
              </a:solidFill>
              <a:latin typeface="Roboto" panose="02000000000000000000" pitchFamily="2" charset="0"/>
            </a:endParaRPr>
          </a:p>
          <a:p>
            <a:pPr algn="l" fontAlgn="base"/>
            <a:r>
              <a:rPr lang="en-US" sz="1600" b="0" i="0" dirty="0">
                <a:solidFill>
                  <a:srgbClr val="000000"/>
                </a:solidFill>
                <a:effectLst/>
                <a:latin typeface="Roboto" panose="02000000000000000000" pitchFamily="2" charset="0"/>
              </a:rPr>
              <a:t>This is an open invitation for our AZELLA District Test Coordinators. Each live video call will be through the </a:t>
            </a:r>
            <a:r>
              <a:rPr lang="en-US" sz="1600" b="1" i="0" dirty="0">
                <a:solidFill>
                  <a:srgbClr val="000000"/>
                </a:solidFill>
                <a:effectLst/>
                <a:latin typeface="Roboto" panose="02000000000000000000" pitchFamily="2" charset="0"/>
              </a:rPr>
              <a:t>Microsoft Teams</a:t>
            </a:r>
            <a:r>
              <a:rPr lang="en-US" sz="1600" b="0" i="0" dirty="0">
                <a:solidFill>
                  <a:srgbClr val="000000"/>
                </a:solidFill>
                <a:effectLst/>
                <a:latin typeface="Roboto" panose="02000000000000000000" pitchFamily="2" charset="0"/>
              </a:rPr>
              <a:t> application. We will answer as many of your session topic-specific questions as possible during this hour. These AZELLAology video calls are informal, and they will not be recorded.</a:t>
            </a:r>
          </a:p>
        </p:txBody>
      </p:sp>
      <p:pic>
        <p:nvPicPr>
          <p:cNvPr id="3074" name="Picture 2" descr="Hot Cocoa Charcuterie Boards Are Now a Thing, and They Look Delicious |  Glamour">
            <a:extLst>
              <a:ext uri="{FF2B5EF4-FFF2-40B4-BE49-F238E27FC236}">
                <a16:creationId xmlns:a16="http://schemas.microsoft.com/office/drawing/2014/main" id="{7C6D38A2-95DE-4B08-9BFA-BD1E490AF6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81400"/>
            <a:ext cx="6421109" cy="32094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F063569-728B-4B47-A3A6-2B88980C8991}"/>
              </a:ext>
            </a:extLst>
          </p:cNvPr>
          <p:cNvSpPr/>
          <p:nvPr/>
        </p:nvSpPr>
        <p:spPr>
          <a:xfrm>
            <a:off x="4392990" y="4953000"/>
            <a:ext cx="2028119" cy="1384995"/>
          </a:xfrm>
          <a:prstGeom prst="rect">
            <a:avLst/>
          </a:prstGeom>
          <a:noFill/>
        </p:spPr>
        <p:txBody>
          <a:bodyPr wrap="none" lIns="91440" tIns="45720" rIns="91440" bIns="45720">
            <a:spAutoFit/>
          </a:bodyPr>
          <a:lstStyle/>
          <a:p>
            <a:pPr algn="ctr"/>
            <a:r>
              <a:rPr lang="en-US" sz="3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Tuesday</a:t>
            </a:r>
          </a:p>
          <a:p>
            <a:pPr algn="ctr"/>
            <a:r>
              <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Mornings</a:t>
            </a:r>
          </a:p>
          <a:p>
            <a:pPr algn="ctr"/>
            <a:r>
              <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8:00-9:00A</a:t>
            </a:r>
            <a:r>
              <a:rPr lang="en-US" sz="2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a:t>
            </a:r>
            <a:endPar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TextBox 5">
            <a:extLst>
              <a:ext uri="{FF2B5EF4-FFF2-40B4-BE49-F238E27FC236}">
                <a16:creationId xmlns:a16="http://schemas.microsoft.com/office/drawing/2014/main" id="{65D1228E-61D9-47CA-85FE-34D627224007}"/>
              </a:ext>
            </a:extLst>
          </p:cNvPr>
          <p:cNvSpPr txBox="1"/>
          <p:nvPr/>
        </p:nvSpPr>
        <p:spPr>
          <a:xfrm>
            <a:off x="6553200" y="3962400"/>
            <a:ext cx="2438400" cy="1477328"/>
          </a:xfrm>
          <a:prstGeom prst="rect">
            <a:avLst/>
          </a:prstGeom>
          <a:noFill/>
        </p:spPr>
        <p:txBody>
          <a:bodyPr wrap="square" rtlCol="0">
            <a:spAutoFit/>
          </a:bodyPr>
          <a:lstStyle/>
          <a:p>
            <a:pPr algn="ctr"/>
            <a:r>
              <a:rPr lang="en-US" b="1" dirty="0"/>
              <a:t>AZELLAology</a:t>
            </a:r>
          </a:p>
          <a:p>
            <a:pPr algn="ctr"/>
            <a:r>
              <a:rPr lang="en-US" dirty="0"/>
              <a:t>Quick Survey</a:t>
            </a:r>
          </a:p>
          <a:p>
            <a:endParaRPr lang="en-US" dirty="0">
              <a:solidFill>
                <a:schemeClr val="accent1">
                  <a:lumMod val="60000"/>
                  <a:lumOff val="40000"/>
                </a:schemeClr>
              </a:solidFill>
            </a:endParaRPr>
          </a:p>
          <a:p>
            <a:r>
              <a:rPr lang="en-US" b="0" i="0" u="none" strike="noStrike" dirty="0">
                <a:solidFill>
                  <a:schemeClr val="accent1">
                    <a:lumMod val="60000"/>
                    <a:lumOff val="40000"/>
                  </a:schemeClr>
                </a:solidFill>
                <a:effectLst/>
                <a:latin typeface="Segoe UI" panose="020B0502040204020203" pitchFamily="34" charset="0"/>
                <a:hlinkClick r:id="rId4" tooltip="https://azed.surveymonkey.com/r/p5q83nk">
                  <a:extLst>
                    <a:ext uri="{A12FA001-AC4F-418D-AE19-62706E023703}">
                      <ahyp:hlinkClr xmlns:ahyp="http://schemas.microsoft.com/office/drawing/2018/hyperlinkcolor" val="tx"/>
                    </a:ext>
                  </a:extLst>
                </a:hlinkClick>
              </a:rPr>
              <a:t>https://azed.surveymonkey.com/r/P5Q83NK</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3821555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oung child in blue parka with fur-trimmed hood and blue gloves with head out of car window catching snowflakes on tongue">
            <a:extLst>
              <a:ext uri="{FF2B5EF4-FFF2-40B4-BE49-F238E27FC236}">
                <a16:creationId xmlns:a16="http://schemas.microsoft.com/office/drawing/2014/main" id="{88ACA17B-274A-403F-8124-4DCF5251C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3" name="TextBox 2">
            <a:extLst>
              <a:ext uri="{FF2B5EF4-FFF2-40B4-BE49-F238E27FC236}">
                <a16:creationId xmlns:a16="http://schemas.microsoft.com/office/drawing/2014/main" id="{447C334D-A609-4F20-A28F-B13FA8C0166C}"/>
              </a:ext>
            </a:extLst>
          </p:cNvPr>
          <p:cNvSpPr txBox="1"/>
          <p:nvPr/>
        </p:nvSpPr>
        <p:spPr>
          <a:xfrm>
            <a:off x="228600" y="533400"/>
            <a:ext cx="3810000" cy="3877985"/>
          </a:xfrm>
          <a:prstGeom prst="rect">
            <a:avLst/>
          </a:prstGeom>
          <a:noFill/>
        </p:spPr>
        <p:txBody>
          <a:bodyPr wrap="square" rtlCol="0">
            <a:spAutoFit/>
          </a:bodyPr>
          <a:lstStyle/>
          <a:p>
            <a:r>
              <a:rPr lang="en-US" sz="4800" b="1" dirty="0">
                <a:solidFill>
                  <a:schemeClr val="bg1"/>
                </a:solidFill>
              </a:rPr>
              <a:t>Thank you!</a:t>
            </a:r>
          </a:p>
          <a:p>
            <a:endParaRPr lang="en-US" dirty="0">
              <a:solidFill>
                <a:schemeClr val="bg1"/>
              </a:solidFill>
            </a:endParaRPr>
          </a:p>
          <a:p>
            <a:r>
              <a:rPr lang="en-US" b="1" dirty="0">
                <a:solidFill>
                  <a:schemeClr val="bg1"/>
                </a:solidFill>
              </a:rPr>
              <a:t>The AZELLA Team is wishing </a:t>
            </a:r>
            <a:br>
              <a:rPr lang="en-US" b="1" dirty="0">
                <a:solidFill>
                  <a:schemeClr val="bg1"/>
                </a:solidFill>
              </a:rPr>
            </a:br>
            <a:r>
              <a:rPr lang="en-US" b="1" dirty="0">
                <a:solidFill>
                  <a:schemeClr val="bg1"/>
                </a:solidFill>
              </a:rPr>
              <a:t>you a wonderful and relaxing holiday season.</a:t>
            </a:r>
          </a:p>
          <a:p>
            <a:endParaRPr lang="en-US" b="1" dirty="0">
              <a:solidFill>
                <a:schemeClr val="bg1"/>
              </a:solidFill>
            </a:endParaRPr>
          </a:p>
          <a:p>
            <a:r>
              <a:rPr lang="en-US" b="1" dirty="0">
                <a:solidFill>
                  <a:schemeClr val="bg1"/>
                </a:solidFill>
              </a:rPr>
              <a:t>Please be sure to attend our next AZELLA presentation tomorrow, right here – same time – same place – and get a sneak peak at the new AZELLA Sample Tests for the 2023 administration.</a:t>
            </a:r>
          </a:p>
        </p:txBody>
      </p:sp>
      <p:sp>
        <p:nvSpPr>
          <p:cNvPr id="6" name="TextBox 5">
            <a:extLst>
              <a:ext uri="{FF2B5EF4-FFF2-40B4-BE49-F238E27FC236}">
                <a16:creationId xmlns:a16="http://schemas.microsoft.com/office/drawing/2014/main" id="{02142B8F-3C4C-4970-9EFB-F2693788B565}"/>
              </a:ext>
            </a:extLst>
          </p:cNvPr>
          <p:cNvSpPr txBox="1"/>
          <p:nvPr/>
        </p:nvSpPr>
        <p:spPr>
          <a:xfrm>
            <a:off x="6705600" y="4953000"/>
            <a:ext cx="2362200" cy="954107"/>
          </a:xfrm>
          <a:prstGeom prst="rect">
            <a:avLst/>
          </a:prstGeom>
          <a:noFill/>
        </p:spPr>
        <p:txBody>
          <a:bodyPr wrap="square" rtlCol="0">
            <a:spAutoFit/>
          </a:bodyPr>
          <a:lstStyle/>
          <a:p>
            <a:r>
              <a:rPr lang="en-US" sz="1400" b="1" dirty="0">
                <a:solidFill>
                  <a:schemeClr val="bg1"/>
                </a:solidFill>
              </a:rPr>
              <a:t>Brenda Vanderwerp will be out of the office December 15, 20 – 24, and 29 – 31</a:t>
            </a:r>
          </a:p>
        </p:txBody>
      </p:sp>
      <p:sp>
        <p:nvSpPr>
          <p:cNvPr id="7" name="TextBox 6">
            <a:extLst>
              <a:ext uri="{FF2B5EF4-FFF2-40B4-BE49-F238E27FC236}">
                <a16:creationId xmlns:a16="http://schemas.microsoft.com/office/drawing/2014/main" id="{15086D55-A642-489B-896B-B4A8FA1D11BE}"/>
              </a:ext>
            </a:extLst>
          </p:cNvPr>
          <p:cNvSpPr txBox="1"/>
          <p:nvPr/>
        </p:nvSpPr>
        <p:spPr>
          <a:xfrm>
            <a:off x="228600" y="6248400"/>
            <a:ext cx="8534400" cy="381000"/>
          </a:xfrm>
          <a:prstGeom prst="rect">
            <a:avLst/>
          </a:prstGeom>
          <a:noFill/>
        </p:spPr>
        <p:txBody>
          <a:bodyPr wrap="square" rtlCol="0">
            <a:spAutoFit/>
          </a:bodyPr>
          <a:lstStyle/>
          <a:p>
            <a:r>
              <a:rPr lang="en-US" dirty="0"/>
              <a:t>ADE is closed December 24 and December 31</a:t>
            </a:r>
          </a:p>
        </p:txBody>
      </p:sp>
    </p:spTree>
    <p:extLst>
      <p:ext uri="{BB962C8B-B14F-4D97-AF65-F5344CB8AC3E}">
        <p14:creationId xmlns:p14="http://schemas.microsoft.com/office/powerpoint/2010/main" val="3801388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alendar and Clock">
            <a:extLst>
              <a:ext uri="{FF2B5EF4-FFF2-40B4-BE49-F238E27FC236}">
                <a16:creationId xmlns:a16="http://schemas.microsoft.com/office/drawing/2014/main" id="{B989D4E6-7761-44AC-B67C-33CB5AFF2A9A}"/>
              </a:ext>
            </a:extLst>
          </p:cNvPr>
          <p:cNvSpPr/>
          <p:nvPr/>
        </p:nvSpPr>
        <p:spPr>
          <a:xfrm>
            <a:off x="0" y="152400"/>
            <a:ext cx="9119296" cy="6096000"/>
          </a:xfrm>
          <a:prstGeom prst="rect">
            <a:avLst/>
          </a:prstGeom>
          <a:blipFill dpi="0"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99171-B7BE-4521-A3EF-C6DC4D7A89C6}"/>
              </a:ext>
            </a:extLst>
          </p:cNvPr>
          <p:cNvSpPr>
            <a:spLocks noGrp="1"/>
          </p:cNvSpPr>
          <p:nvPr>
            <p:ph type="title"/>
          </p:nvPr>
        </p:nvSpPr>
        <p:spPr/>
        <p:txBody>
          <a:bodyPr/>
          <a:lstStyle/>
          <a:p>
            <a:r>
              <a:rPr lang="en-US" dirty="0"/>
              <a:t>December 2021</a:t>
            </a:r>
          </a:p>
        </p:txBody>
      </p:sp>
      <p:sp>
        <p:nvSpPr>
          <p:cNvPr id="3" name="Text Placeholder 2">
            <a:extLst>
              <a:ext uri="{FF2B5EF4-FFF2-40B4-BE49-F238E27FC236}">
                <a16:creationId xmlns:a16="http://schemas.microsoft.com/office/drawing/2014/main" id="{009A318E-E39C-46C4-99B9-5C2DB4A3ECAC}"/>
              </a:ext>
            </a:extLst>
          </p:cNvPr>
          <p:cNvSpPr>
            <a:spLocks noGrp="1"/>
          </p:cNvSpPr>
          <p:nvPr>
            <p:ph type="body" idx="1"/>
          </p:nvPr>
        </p:nvSpPr>
        <p:spPr/>
        <p:txBody>
          <a:bodyPr/>
          <a:lstStyle/>
          <a:p>
            <a:r>
              <a:rPr lang="en-US" dirty="0"/>
              <a:t>Closing Tasks</a:t>
            </a:r>
          </a:p>
        </p:txBody>
      </p:sp>
      <p:pic>
        <p:nvPicPr>
          <p:cNvPr id="5" name="Picture 4" descr="Arizona Department of Education logo">
            <a:extLst>
              <a:ext uri="{FF2B5EF4-FFF2-40B4-BE49-F238E27FC236}">
                <a16:creationId xmlns:a16="http://schemas.microsoft.com/office/drawing/2014/main" id="{AB845D6D-0C7F-4329-8BC6-ED80D29800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364" y="6400800"/>
            <a:ext cx="1583271" cy="358139"/>
          </a:xfrm>
          <a:prstGeom prst="rect">
            <a:avLst/>
          </a:prstGeom>
        </p:spPr>
      </p:pic>
      <p:sp>
        <p:nvSpPr>
          <p:cNvPr id="6" name="bk object 16">
            <a:extLst>
              <a:ext uri="{FF2B5EF4-FFF2-40B4-BE49-F238E27FC236}">
                <a16:creationId xmlns:a16="http://schemas.microsoft.com/office/drawing/2014/main" id="{921E8BDF-DA72-4C8E-AD21-82A7A37ACEBC}"/>
              </a:ext>
              <a:ext uri="{C183D7F6-B498-43B3-948B-1728B52AA6E4}">
                <adec:decorative xmlns:adec="http://schemas.microsoft.com/office/drawing/2017/decorative" val="1"/>
              </a:ext>
            </a:extLst>
          </p:cNvPr>
          <p:cNvSpPr/>
          <p:nvPr/>
        </p:nvSpPr>
        <p:spPr>
          <a:xfrm>
            <a:off x="0" y="6264859"/>
            <a:ext cx="9162898"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spTree>
    <p:extLst>
      <p:ext uri="{BB962C8B-B14F-4D97-AF65-F5344CB8AC3E}">
        <p14:creationId xmlns:p14="http://schemas.microsoft.com/office/powerpoint/2010/main" val="3411457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DCBB16-34CF-4C62-8F9D-E9561A87E196}"/>
              </a:ext>
            </a:extLst>
          </p:cNvPr>
          <p:cNvSpPr>
            <a:spLocks noGrp="1"/>
          </p:cNvSpPr>
          <p:nvPr>
            <p:ph type="title"/>
          </p:nvPr>
        </p:nvSpPr>
        <p:spPr>
          <a:xfrm>
            <a:off x="0" y="104629"/>
            <a:ext cx="9144000" cy="862532"/>
          </a:xfrm>
        </p:spPr>
        <p:style>
          <a:lnRef idx="1">
            <a:schemeClr val="accent3"/>
          </a:lnRef>
          <a:fillRef idx="2">
            <a:schemeClr val="accent3"/>
          </a:fillRef>
          <a:effectRef idx="1">
            <a:schemeClr val="accent3"/>
          </a:effectRef>
          <a:fontRef idx="minor">
            <a:schemeClr val="dk1"/>
          </a:fontRef>
        </p:style>
        <p:txBody>
          <a:bodyPr/>
          <a:lstStyle/>
          <a:p>
            <a:r>
              <a:rPr lang="en-US" dirty="0"/>
              <a:t>Student Test Update Export Report (PAN)</a:t>
            </a:r>
          </a:p>
        </p:txBody>
      </p:sp>
      <p:sp>
        <p:nvSpPr>
          <p:cNvPr id="3" name="Content Placeholder 2">
            <a:extLst>
              <a:ext uri="{FF2B5EF4-FFF2-40B4-BE49-F238E27FC236}">
                <a16:creationId xmlns:a16="http://schemas.microsoft.com/office/drawing/2014/main" id="{5A30EFE5-F5D4-494E-9F83-016E0650A434}"/>
              </a:ext>
            </a:extLst>
          </p:cNvPr>
          <p:cNvSpPr>
            <a:spLocks noGrp="1"/>
          </p:cNvSpPr>
          <p:nvPr>
            <p:ph sz="half" idx="3"/>
          </p:nvPr>
        </p:nvSpPr>
        <p:spPr>
          <a:xfrm>
            <a:off x="345459" y="1066800"/>
            <a:ext cx="8417541" cy="4062651"/>
          </a:xfrm>
        </p:spPr>
        <p:txBody>
          <a:bodyPr/>
          <a:lstStyle/>
          <a:p>
            <a:r>
              <a:rPr lang="en-US" sz="2400" dirty="0"/>
              <a:t>There is a report in PAN available that can and should be used for all AZELLA test administrations to keep up with the status of student tests.</a:t>
            </a:r>
          </a:p>
          <a:p>
            <a:endParaRPr lang="en-US" sz="2400" dirty="0"/>
          </a:p>
          <a:p>
            <a:r>
              <a:rPr lang="en-US" sz="2400" dirty="0"/>
              <a:t>The </a:t>
            </a:r>
            <a:r>
              <a:rPr lang="en-US" sz="2400" i="1" dirty="0"/>
              <a:t>Student Test Update Export </a:t>
            </a:r>
            <a:br>
              <a:rPr lang="en-US" sz="2400" i="1" dirty="0"/>
            </a:br>
            <a:r>
              <a:rPr lang="en-US" sz="2400" dirty="0"/>
              <a:t>provides the status of students’ </a:t>
            </a:r>
            <a:br>
              <a:rPr lang="en-US" sz="2400" dirty="0"/>
            </a:br>
            <a:r>
              <a:rPr lang="en-US" sz="2400" dirty="0">
                <a:solidFill>
                  <a:srgbClr val="FF0000"/>
                </a:solidFill>
                <a:highlight>
                  <a:srgbClr val="FFFF00"/>
                </a:highlight>
              </a:rPr>
              <a:t>telephone</a:t>
            </a:r>
            <a:r>
              <a:rPr lang="en-US" sz="2400" dirty="0"/>
              <a:t> and </a:t>
            </a:r>
            <a:r>
              <a:rPr lang="en-US" sz="2400" dirty="0">
                <a:solidFill>
                  <a:srgbClr val="FF0000"/>
                </a:solidFill>
                <a:highlight>
                  <a:srgbClr val="FFFF00"/>
                </a:highlight>
              </a:rPr>
              <a:t>online</a:t>
            </a:r>
            <a:r>
              <a:rPr lang="en-US" sz="2400" dirty="0"/>
              <a:t> test units.</a:t>
            </a:r>
          </a:p>
          <a:p>
            <a:endParaRPr lang="en-US" sz="2400" i="1" dirty="0"/>
          </a:p>
          <a:p>
            <a:r>
              <a:rPr lang="en-US" sz="1800" dirty="0"/>
              <a:t>It </a:t>
            </a:r>
            <a:r>
              <a:rPr lang="en-US" sz="1800" b="1" dirty="0">
                <a:highlight>
                  <a:srgbClr val="FFFF00"/>
                </a:highlight>
              </a:rPr>
              <a:t>does </a:t>
            </a:r>
            <a:r>
              <a:rPr lang="en-US" sz="1800" b="1" dirty="0">
                <a:solidFill>
                  <a:srgbClr val="FF0000"/>
                </a:solidFill>
                <a:highlight>
                  <a:srgbClr val="FFFF00"/>
                </a:highlight>
              </a:rPr>
              <a:t>not</a:t>
            </a:r>
            <a:r>
              <a:rPr lang="en-US" sz="1800" b="1" dirty="0">
                <a:highlight>
                  <a:srgbClr val="FFFF00"/>
                </a:highlight>
              </a:rPr>
              <a:t> </a:t>
            </a:r>
            <a:r>
              <a:rPr lang="en-US" sz="1800" dirty="0"/>
              <a:t>provide the status of paper tests</a:t>
            </a:r>
            <a:br>
              <a:rPr lang="en-US" sz="1800" dirty="0"/>
            </a:br>
            <a:r>
              <a:rPr lang="en-US" sz="1800" dirty="0"/>
              <a:t>(SAFT and Reassessment) that are returned </a:t>
            </a:r>
            <a:br>
              <a:rPr lang="en-US" sz="1800" dirty="0"/>
            </a:br>
            <a:r>
              <a:rPr lang="en-US" sz="1800" dirty="0"/>
              <a:t>to Pearson for scanning and scoring during</a:t>
            </a:r>
            <a:br>
              <a:rPr lang="en-US" sz="1800" dirty="0"/>
            </a:br>
            <a:r>
              <a:rPr lang="en-US" sz="1800" dirty="0"/>
              <a:t>an active test administration.</a:t>
            </a:r>
          </a:p>
        </p:txBody>
      </p:sp>
      <p:pic>
        <p:nvPicPr>
          <p:cNvPr id="5" name="Content Placeholder 4">
            <a:extLst>
              <a:ext uri="{FF2B5EF4-FFF2-40B4-BE49-F238E27FC236}">
                <a16:creationId xmlns:a16="http://schemas.microsoft.com/office/drawing/2014/main" id="{5B17163F-F047-4567-B3B3-9A79619C9D11}"/>
              </a:ext>
            </a:extLst>
          </p:cNvPr>
          <p:cNvPicPr>
            <a:picLocks noGrp="1" noChangeAspect="1"/>
          </p:cNvPicPr>
          <p:nvPr>
            <p:ph sz="half" idx="2"/>
          </p:nvPr>
        </p:nvPicPr>
        <p:blipFill>
          <a:blip r:embed="rId2"/>
          <a:stretch>
            <a:fillRect/>
          </a:stretch>
        </p:blipFill>
        <p:spPr>
          <a:xfrm>
            <a:off x="4735055" y="1907801"/>
            <a:ext cx="1924368" cy="3122011"/>
          </a:xfrm>
          <a:prstGeom prst="rect">
            <a:avLst/>
          </a:prstGeom>
        </p:spPr>
      </p:pic>
      <p:pic>
        <p:nvPicPr>
          <p:cNvPr id="6" name="Picture 2">
            <a:extLst>
              <a:ext uri="{FF2B5EF4-FFF2-40B4-BE49-F238E27FC236}">
                <a16:creationId xmlns:a16="http://schemas.microsoft.com/office/drawing/2014/main" id="{07B2699F-1A53-4785-9EAE-8BAEB03FD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971800"/>
            <a:ext cx="2152650" cy="312201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descr="URGENT To-Do Task">
            <a:extLst>
              <a:ext uri="{FF2B5EF4-FFF2-40B4-BE49-F238E27FC236}">
                <a16:creationId xmlns:a16="http://schemas.microsoft.com/office/drawing/2014/main" id="{EF6A7620-C1BA-4459-A5D8-B9678D1381CF}"/>
              </a:ext>
            </a:extLst>
          </p:cNvPr>
          <p:cNvGrpSpPr/>
          <p:nvPr/>
        </p:nvGrpSpPr>
        <p:grpSpPr>
          <a:xfrm>
            <a:off x="180077" y="6318114"/>
            <a:ext cx="3200400" cy="533400"/>
            <a:chOff x="294468" y="5423919"/>
            <a:chExt cx="3210732" cy="609600"/>
          </a:xfrm>
        </p:grpSpPr>
        <p:pic>
          <p:nvPicPr>
            <p:cNvPr id="14" name="Graphic 13" descr="Alarm Ringing with solid fill">
              <a:extLst>
                <a:ext uri="{FF2B5EF4-FFF2-40B4-BE49-F238E27FC236}">
                  <a16:creationId xmlns:a16="http://schemas.microsoft.com/office/drawing/2014/main" id="{4E6468E5-0BFB-4454-A74B-4F56CC0D6D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4468" y="5423919"/>
              <a:ext cx="609600" cy="609600"/>
            </a:xfrm>
            <a:prstGeom prst="rect">
              <a:avLst/>
            </a:prstGeom>
          </p:spPr>
        </p:pic>
        <p:sp>
          <p:nvSpPr>
            <p:cNvPr id="15" name="Rectangle 14">
              <a:extLst>
                <a:ext uri="{FF2B5EF4-FFF2-40B4-BE49-F238E27FC236}">
                  <a16:creationId xmlns:a16="http://schemas.microsoft.com/office/drawing/2014/main" id="{B4A61F90-35D5-4620-B94A-6D9943829954}"/>
                </a:ext>
              </a:extLst>
            </p:cNvPr>
            <p:cNvSpPr/>
            <p:nvPr/>
          </p:nvSpPr>
          <p:spPr>
            <a:xfrm>
              <a:off x="990600" y="5493259"/>
              <a:ext cx="2514600" cy="4709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b="1" dirty="0"/>
                <a:t>URGENT</a:t>
              </a:r>
              <a:r>
                <a:rPr lang="en-US" dirty="0"/>
                <a:t> To-Do Task</a:t>
              </a:r>
            </a:p>
          </p:txBody>
        </p:sp>
      </p:grpSp>
      <p:pic>
        <p:nvPicPr>
          <p:cNvPr id="16" name="Picture 15" descr="Arizona Department of Education, Assessment Unit, AZELLA logo">
            <a:extLst>
              <a:ext uri="{FF2B5EF4-FFF2-40B4-BE49-F238E27FC236}">
                <a16:creationId xmlns:a16="http://schemas.microsoft.com/office/drawing/2014/main" id="{11343974-AEB1-40E7-AE5D-DCE7C4D241F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Tree>
    <p:extLst>
      <p:ext uri="{BB962C8B-B14F-4D97-AF65-F5344CB8AC3E}">
        <p14:creationId xmlns:p14="http://schemas.microsoft.com/office/powerpoint/2010/main" val="411772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24AE-DCB6-4DBB-935F-A6B0D1A66F1B}"/>
              </a:ext>
            </a:extLst>
          </p:cNvPr>
          <p:cNvSpPr>
            <a:spLocks noGrp="1"/>
          </p:cNvSpPr>
          <p:nvPr>
            <p:ph type="title"/>
          </p:nvPr>
        </p:nvSpPr>
        <p:spPr>
          <a:xfrm>
            <a:off x="0" y="85701"/>
            <a:ext cx="9144000" cy="923330"/>
          </a:xfrm>
        </p:spPr>
        <p:style>
          <a:lnRef idx="1">
            <a:schemeClr val="accent3"/>
          </a:lnRef>
          <a:fillRef idx="2">
            <a:schemeClr val="accent3"/>
          </a:fillRef>
          <a:effectRef idx="1">
            <a:schemeClr val="accent3"/>
          </a:effectRef>
          <a:fontRef idx="minor">
            <a:schemeClr val="dk1"/>
          </a:fontRef>
        </p:style>
        <p:txBody>
          <a:bodyPr/>
          <a:lstStyle/>
          <a:p>
            <a:pPr algn="l"/>
            <a:r>
              <a:rPr lang="en-US" dirty="0"/>
              <a:t>Reading the Student Test Update Export File</a:t>
            </a:r>
          </a:p>
        </p:txBody>
      </p:sp>
      <p:sp>
        <p:nvSpPr>
          <p:cNvPr id="7" name="Rectangle: Rounded Corners 6">
            <a:extLst>
              <a:ext uri="{FF2B5EF4-FFF2-40B4-BE49-F238E27FC236}">
                <a16:creationId xmlns:a16="http://schemas.microsoft.com/office/drawing/2014/main" id="{E65564A4-4B0B-4C01-9A49-A10D9563AADB}"/>
              </a:ext>
            </a:extLst>
          </p:cNvPr>
          <p:cNvSpPr/>
          <p:nvPr/>
        </p:nvSpPr>
        <p:spPr>
          <a:xfrm>
            <a:off x="5029200" y="1102963"/>
            <a:ext cx="394088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ASSIGN</a:t>
            </a:r>
            <a:r>
              <a:rPr lang="en-US" dirty="0"/>
              <a:t> = Assigned and Not Started OR it is a  PAPER TEST</a:t>
            </a:r>
          </a:p>
          <a:p>
            <a:pPr algn="ctr"/>
            <a:r>
              <a:rPr lang="en-US" dirty="0"/>
              <a:t> </a:t>
            </a:r>
          </a:p>
          <a:p>
            <a:pPr algn="ctr"/>
            <a:r>
              <a:rPr lang="en-US" b="1" dirty="0"/>
              <a:t>ATTEMPT = COMPLETE</a:t>
            </a:r>
          </a:p>
          <a:p>
            <a:pPr algn="ctr"/>
            <a:endParaRPr lang="en-US" b="1" dirty="0"/>
          </a:p>
          <a:p>
            <a:pPr algn="ctr"/>
            <a:r>
              <a:rPr lang="en-US" b="1" dirty="0"/>
              <a:t>TESTING</a:t>
            </a:r>
            <a:r>
              <a:rPr lang="en-US" dirty="0"/>
              <a:t> = “In Progress” or Ready/Exited/Resumed </a:t>
            </a:r>
            <a:br>
              <a:rPr lang="en-US" dirty="0"/>
            </a:br>
            <a:r>
              <a:rPr lang="en-US" b="1" dirty="0"/>
              <a:t>but NOT FINISHED</a:t>
            </a:r>
          </a:p>
        </p:txBody>
      </p:sp>
      <p:pic>
        <p:nvPicPr>
          <p:cNvPr id="8" name="Picture 7" descr="Image from PearsonAccess Next from Manage Student Tests tab">
            <a:extLst>
              <a:ext uri="{FF2B5EF4-FFF2-40B4-BE49-F238E27FC236}">
                <a16:creationId xmlns:a16="http://schemas.microsoft.com/office/drawing/2014/main" id="{795EC39A-3197-43A3-BCE4-123C10EABFCA}"/>
              </a:ext>
            </a:extLst>
          </p:cNvPr>
          <p:cNvPicPr>
            <a:picLocks noChangeAspect="1"/>
          </p:cNvPicPr>
          <p:nvPr/>
        </p:nvPicPr>
        <p:blipFill>
          <a:blip r:embed="rId2"/>
          <a:stretch>
            <a:fillRect/>
          </a:stretch>
        </p:blipFill>
        <p:spPr>
          <a:xfrm>
            <a:off x="6633275" y="4724400"/>
            <a:ext cx="2340680" cy="1398262"/>
          </a:xfrm>
          <a:prstGeom prst="rect">
            <a:avLst/>
          </a:prstGeom>
          <a:ln w="57150">
            <a:solidFill>
              <a:schemeClr val="accent2"/>
            </a:solidFill>
          </a:ln>
        </p:spPr>
      </p:pic>
      <p:pic>
        <p:nvPicPr>
          <p:cNvPr id="9" name="Picture 8" descr="Image from PearsonAccess Next from Manage Student Tests tab">
            <a:extLst>
              <a:ext uri="{FF2B5EF4-FFF2-40B4-BE49-F238E27FC236}">
                <a16:creationId xmlns:a16="http://schemas.microsoft.com/office/drawing/2014/main" id="{81D8D947-E95D-4F4C-954B-61D01689A9AD}"/>
              </a:ext>
            </a:extLst>
          </p:cNvPr>
          <p:cNvPicPr>
            <a:picLocks noChangeAspect="1"/>
          </p:cNvPicPr>
          <p:nvPr/>
        </p:nvPicPr>
        <p:blipFill>
          <a:blip r:embed="rId3"/>
          <a:stretch>
            <a:fillRect/>
          </a:stretch>
        </p:blipFill>
        <p:spPr>
          <a:xfrm>
            <a:off x="5039532" y="3657600"/>
            <a:ext cx="2453364" cy="1447800"/>
          </a:xfrm>
          <a:prstGeom prst="rect">
            <a:avLst/>
          </a:prstGeom>
          <a:ln w="57150">
            <a:solidFill>
              <a:srgbClr val="92D050"/>
            </a:solidFill>
          </a:ln>
        </p:spPr>
      </p:pic>
      <p:sp>
        <p:nvSpPr>
          <p:cNvPr id="6" name="TextBox 5">
            <a:extLst>
              <a:ext uri="{FF2B5EF4-FFF2-40B4-BE49-F238E27FC236}">
                <a16:creationId xmlns:a16="http://schemas.microsoft.com/office/drawing/2014/main" id="{FF6CF19A-5AAB-48F0-A5D4-81B8BD6DD43C}"/>
              </a:ext>
            </a:extLst>
          </p:cNvPr>
          <p:cNvSpPr txBox="1"/>
          <p:nvPr/>
        </p:nvSpPr>
        <p:spPr>
          <a:xfrm>
            <a:off x="170045" y="5359621"/>
            <a:ext cx="4724400" cy="923330"/>
          </a:xfrm>
          <a:prstGeom prst="rect">
            <a:avLst/>
          </a:prstGeom>
          <a:noFill/>
        </p:spPr>
        <p:txBody>
          <a:bodyPr wrap="square" rtlCol="0">
            <a:spAutoFit/>
          </a:bodyPr>
          <a:lstStyle/>
          <a:p>
            <a:r>
              <a:rPr lang="en-US" dirty="0"/>
              <a:t>Filter the report by </a:t>
            </a:r>
            <a:r>
              <a:rPr lang="en-US" b="1" dirty="0">
                <a:highlight>
                  <a:srgbClr val="FFFF00"/>
                </a:highlight>
              </a:rPr>
              <a:t>Format</a:t>
            </a:r>
            <a:r>
              <a:rPr lang="en-US" dirty="0"/>
              <a:t> to show only </a:t>
            </a:r>
            <a:r>
              <a:rPr lang="en-US" b="1" dirty="0">
                <a:solidFill>
                  <a:srgbClr val="FF0000"/>
                </a:solidFill>
              </a:rPr>
              <a:t>“alternate” </a:t>
            </a:r>
            <a:r>
              <a:rPr lang="en-US" dirty="0"/>
              <a:t>and </a:t>
            </a:r>
            <a:r>
              <a:rPr lang="en-US" b="1" dirty="0">
                <a:solidFill>
                  <a:srgbClr val="FF0000"/>
                </a:solidFill>
              </a:rPr>
              <a:t>“online” </a:t>
            </a:r>
            <a:r>
              <a:rPr lang="en-US" dirty="0"/>
              <a:t>for the SAFT and Reassessment test administrations</a:t>
            </a:r>
          </a:p>
        </p:txBody>
      </p:sp>
      <p:grpSp>
        <p:nvGrpSpPr>
          <p:cNvPr id="10" name="Group 9">
            <a:extLst>
              <a:ext uri="{FF2B5EF4-FFF2-40B4-BE49-F238E27FC236}">
                <a16:creationId xmlns:a16="http://schemas.microsoft.com/office/drawing/2014/main" id="{BA28E07D-0732-427E-938C-42AD91E70DA4}"/>
              </a:ext>
            </a:extLst>
          </p:cNvPr>
          <p:cNvGrpSpPr/>
          <p:nvPr/>
        </p:nvGrpSpPr>
        <p:grpSpPr>
          <a:xfrm>
            <a:off x="76200" y="838199"/>
            <a:ext cx="4849157" cy="4521422"/>
            <a:chOff x="76200" y="838199"/>
            <a:chExt cx="4849157" cy="4521422"/>
          </a:xfrm>
        </p:grpSpPr>
        <p:pic>
          <p:nvPicPr>
            <p:cNvPr id="5" name="Picture 4" descr="Table, Excel&#10;&#10;Description automatically generated">
              <a:extLst>
                <a:ext uri="{FF2B5EF4-FFF2-40B4-BE49-F238E27FC236}">
                  <a16:creationId xmlns:a16="http://schemas.microsoft.com/office/drawing/2014/main" id="{D899B4B6-B7EE-4D26-8618-87F34BDAC4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838200"/>
              <a:ext cx="4849157" cy="4521421"/>
            </a:xfrm>
            <a:prstGeom prst="rect">
              <a:avLst/>
            </a:prstGeom>
          </p:spPr>
        </p:pic>
        <p:pic>
          <p:nvPicPr>
            <p:cNvPr id="2052" name="Picture 4">
              <a:extLst>
                <a:ext uri="{FF2B5EF4-FFF2-40B4-BE49-F238E27FC236}">
                  <a16:creationId xmlns:a16="http://schemas.microsoft.com/office/drawing/2014/main" id="{8CD00E8D-5DD0-4548-8CAA-E7FF455CBE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838199"/>
              <a:ext cx="221285" cy="38546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descr="Arizona Department of Education, Assessment Unit, AZELLA logo">
            <a:extLst>
              <a:ext uri="{FF2B5EF4-FFF2-40B4-BE49-F238E27FC236}">
                <a16:creationId xmlns:a16="http://schemas.microsoft.com/office/drawing/2014/main" id="{FA6F728E-1866-496D-BA8C-4E26AA85985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Tree>
    <p:extLst>
      <p:ext uri="{BB962C8B-B14F-4D97-AF65-F5344CB8AC3E}">
        <p14:creationId xmlns:p14="http://schemas.microsoft.com/office/powerpoint/2010/main" val="894690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8844-8290-41DD-85CE-3602DFBDA36F}"/>
              </a:ext>
            </a:extLst>
          </p:cNvPr>
          <p:cNvSpPr>
            <a:spLocks noGrp="1"/>
          </p:cNvSpPr>
          <p:nvPr>
            <p:ph type="title"/>
          </p:nvPr>
        </p:nvSpPr>
        <p:spPr>
          <a:xfrm>
            <a:off x="10903" y="107950"/>
            <a:ext cx="9125347" cy="1091537"/>
          </a:xfrm>
        </p:spPr>
        <p:style>
          <a:lnRef idx="1">
            <a:schemeClr val="accent3"/>
          </a:lnRef>
          <a:fillRef idx="2">
            <a:schemeClr val="accent3"/>
          </a:fillRef>
          <a:effectRef idx="1">
            <a:schemeClr val="accent3"/>
          </a:effectRef>
          <a:fontRef idx="minor">
            <a:schemeClr val="dk1"/>
          </a:fontRef>
        </p:style>
        <p:txBody>
          <a:bodyPr vert="horz" wrap="square" lIns="68580" tIns="34290" rIns="68580" bIns="34290" rtlCol="0" anchor="ctr">
            <a:normAutofit/>
          </a:bodyPr>
          <a:lstStyle/>
          <a:p>
            <a:pPr algn="ctr">
              <a:spcBef>
                <a:spcPts val="900"/>
              </a:spcBef>
              <a:spcAft>
                <a:spcPts val="1800"/>
              </a:spcAft>
            </a:pPr>
            <a:r>
              <a:rPr lang="en-US" sz="3000" b="1" dirty="0">
                <a:latin typeface="Adobe Devanagari" panose="02040503050201020203" pitchFamily="18" charset="0"/>
                <a:cs typeface="Adobe Devanagari" panose="02040503050201020203" pitchFamily="18" charset="0"/>
              </a:rPr>
              <a:t>Fall 2021 AZELLA SAFT: CLOSING – LAST DAY</a:t>
            </a:r>
            <a:br>
              <a:rPr lang="en-US" sz="3000" b="1" dirty="0">
                <a:latin typeface="Adobe Devanagari" panose="02040503050201020203" pitchFamily="18" charset="0"/>
                <a:cs typeface="Adobe Devanagari" panose="02040503050201020203" pitchFamily="18" charset="0"/>
              </a:rPr>
            </a:br>
            <a:r>
              <a:rPr lang="en-US" sz="3000" b="1" dirty="0">
                <a:solidFill>
                  <a:srgbClr val="FF0000"/>
                </a:solidFill>
                <a:latin typeface="Adobe Devanagari" panose="02040503050201020203" pitchFamily="18" charset="0"/>
                <a:cs typeface="Adobe Devanagari" panose="02040503050201020203" pitchFamily="18" charset="0"/>
              </a:rPr>
              <a:t>Friday, December 10, 2021</a:t>
            </a:r>
          </a:p>
        </p:txBody>
      </p:sp>
      <p:sp>
        <p:nvSpPr>
          <p:cNvPr id="11" name="Content Placeholder 2">
            <a:extLst>
              <a:ext uri="{FF2B5EF4-FFF2-40B4-BE49-F238E27FC236}">
                <a16:creationId xmlns:a16="http://schemas.microsoft.com/office/drawing/2014/main" id="{1B758707-949D-4040-91D4-8B60EF17C4B0}"/>
              </a:ext>
            </a:extLst>
          </p:cNvPr>
          <p:cNvSpPr txBox="1">
            <a:spLocks/>
          </p:cNvSpPr>
          <p:nvPr/>
        </p:nvSpPr>
        <p:spPr>
          <a:xfrm>
            <a:off x="228601" y="2232819"/>
            <a:ext cx="8800862" cy="2785891"/>
          </a:xfrm>
          <a:prstGeom prst="rect">
            <a:avLst/>
          </a:prstGeom>
        </p:spPr>
        <p:txBody>
          <a:bodyPr wrap="square" lIns="0" tIns="0" rIns="0" bIns="0">
            <a:spAutoFit/>
          </a:bodyPr>
          <a:lstStyle>
            <a:lvl1pPr marL="0">
              <a:defRPr sz="2800" b="0" i="0">
                <a:solidFill>
                  <a:schemeClr val="tx1"/>
                </a:solidFill>
                <a:latin typeface="Franklin Gothic Medium"/>
                <a:ea typeface="+mn-ea"/>
                <a:cs typeface="Franklin Gothic Medium"/>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Verify all eligible students have completed the test</a:t>
            </a:r>
          </a:p>
          <a:p>
            <a:pPr marL="548640" lvl="1" indent="-285750">
              <a:lnSpc>
                <a:spcPct val="150000"/>
              </a:lnSpc>
              <a:buSzPct val="130000"/>
              <a:buBlip>
                <a:blip r:embed="rId4">
                  <a:extLst>
                    <a:ext uri="{96DAC541-7B7A-43D3-8B79-37D633B846F1}">
                      <asvg:svgBlip xmlns:asvg="http://schemas.microsoft.com/office/drawing/2016/SVG/main" r:embed="rId5"/>
                    </a:ext>
                  </a:extLst>
                </a:blip>
              </a:buBlip>
            </a:pPr>
            <a:r>
              <a:rPr lang="en-US" kern="0" dirty="0">
                <a:solidFill>
                  <a:sysClr val="windowText" lastClr="000000"/>
                </a:solidFill>
              </a:rPr>
              <a:t>Check for Work Requests that have been submitted</a:t>
            </a:r>
          </a:p>
          <a:p>
            <a:pPr marL="548640" lvl="1" indent="-285750">
              <a:lnSpc>
                <a:spcPct val="150000"/>
              </a:lnSpc>
              <a:buSzPct val="130000"/>
              <a:buBlip>
                <a:blip r:embed="rId4">
                  <a:extLst>
                    <a:ext uri="{96DAC541-7B7A-43D3-8B79-37D633B846F1}">
                      <asvg:svgBlip xmlns:asvg="http://schemas.microsoft.com/office/drawing/2016/SVG/main" r:embed="rId5"/>
                    </a:ext>
                  </a:extLst>
                </a:blip>
              </a:buBlip>
            </a:pPr>
            <a:r>
              <a:rPr lang="en-US" kern="0" dirty="0">
                <a:solidFill>
                  <a:sysClr val="windowText" lastClr="000000"/>
                </a:solidFill>
              </a:rPr>
              <a:t>Check for students in the TRANSFER Session </a:t>
            </a:r>
            <a:r>
              <a:rPr lang="en-US" kern="0" dirty="0">
                <a:solidFill>
                  <a:sysClr val="windowText" lastClr="000000"/>
                </a:solidFill>
                <a:sym typeface="Wingdings" panose="05000000000000000000" pitchFamily="2" charset="2"/>
              </a:rPr>
              <a:t> these students </a:t>
            </a:r>
            <a:br>
              <a:rPr lang="en-US" kern="0" dirty="0">
                <a:solidFill>
                  <a:sysClr val="windowText" lastClr="000000"/>
                </a:solidFill>
                <a:sym typeface="Wingdings" panose="05000000000000000000" pitchFamily="2" charset="2"/>
              </a:rPr>
            </a:br>
            <a:r>
              <a:rPr lang="en-US" kern="0" dirty="0">
                <a:solidFill>
                  <a:sysClr val="windowText" lastClr="000000"/>
                </a:solidFill>
                <a:sym typeface="Wingdings" panose="05000000000000000000" pitchFamily="2" charset="2"/>
              </a:rPr>
              <a:t>must be moved into a regular test session so they can be tested</a:t>
            </a:r>
          </a:p>
          <a:p>
            <a:pPr marL="548640" lvl="1" indent="-285750">
              <a:lnSpc>
                <a:spcPct val="150000"/>
              </a:lnSpc>
              <a:buSzPct val="130000"/>
              <a:buBlip>
                <a:blip r:embed="rId4">
                  <a:extLst>
                    <a:ext uri="{96DAC541-7B7A-43D3-8B79-37D633B846F1}">
                      <asvg:svgBlip xmlns:asvg="http://schemas.microsoft.com/office/drawing/2016/SVG/main" r:embed="rId5"/>
                    </a:ext>
                  </a:extLst>
                </a:blip>
              </a:buBlip>
            </a:pPr>
            <a:r>
              <a:rPr lang="en-US" kern="0" dirty="0">
                <a:solidFill>
                  <a:sysClr val="windowText" lastClr="000000"/>
                </a:solidFill>
                <a:sym typeface="Wingdings" panose="05000000000000000000" pitchFamily="2" charset="2"/>
              </a:rPr>
              <a:t>Use the Student Test Update Export file from PAN</a:t>
            </a:r>
          </a:p>
          <a:p>
            <a:pPr lvl="2" indent="-285750">
              <a:lnSpc>
                <a:spcPct val="150000"/>
              </a:lnSpc>
              <a:buSzPct val="130000"/>
              <a:buBlip>
                <a:blip r:embed="rId4">
                  <a:extLst>
                    <a:ext uri="{96DAC541-7B7A-43D3-8B79-37D633B846F1}">
                      <asvg:svgBlip xmlns:asvg="http://schemas.microsoft.com/office/drawing/2016/SVG/main" r:embed="rId5"/>
                    </a:ext>
                  </a:extLst>
                </a:blip>
              </a:buBlip>
            </a:pPr>
            <a:r>
              <a:rPr lang="en-US" sz="1600" kern="0" dirty="0">
                <a:solidFill>
                  <a:sysClr val="windowText" lastClr="000000"/>
                </a:solidFill>
                <a:sym typeface="Wingdings" panose="05000000000000000000" pitchFamily="2" charset="2"/>
              </a:rPr>
              <a:t>Look for “Testing” (Grades 3-12) </a:t>
            </a:r>
          </a:p>
          <a:p>
            <a:pPr lvl="2" indent="-285750">
              <a:lnSpc>
                <a:spcPct val="150000"/>
              </a:lnSpc>
              <a:buSzPct val="130000"/>
              <a:buBlip>
                <a:blip r:embed="rId4">
                  <a:extLst>
                    <a:ext uri="{96DAC541-7B7A-43D3-8B79-37D633B846F1}">
                      <asvg:svgBlip xmlns:asvg="http://schemas.microsoft.com/office/drawing/2016/SVG/main" r:embed="rId5"/>
                    </a:ext>
                  </a:extLst>
                </a:blip>
              </a:buBlip>
            </a:pPr>
            <a:r>
              <a:rPr lang="en-US" sz="1600" kern="0" dirty="0">
                <a:solidFill>
                  <a:sysClr val="windowText" lastClr="000000"/>
                </a:solidFill>
                <a:sym typeface="Wingdings" panose="05000000000000000000" pitchFamily="2" charset="2"/>
              </a:rPr>
              <a:t>Look for “Assign” for Grades 1-2 Unit C (Speaking Test)</a:t>
            </a:r>
            <a:endParaRPr lang="en-US" kern="0" dirty="0">
              <a:solidFill>
                <a:sysClr val="windowText" lastClr="000000"/>
              </a:solidFill>
            </a:endParaRPr>
          </a:p>
        </p:txBody>
      </p:sp>
      <p:sp>
        <p:nvSpPr>
          <p:cNvPr id="9" name="Content Placeholder 8">
            <a:extLst>
              <a:ext uri="{FF2B5EF4-FFF2-40B4-BE49-F238E27FC236}">
                <a16:creationId xmlns:a16="http://schemas.microsoft.com/office/drawing/2014/main" id="{D56105FD-8A52-49D2-9DB7-E5DB8FB04634}"/>
              </a:ext>
            </a:extLst>
          </p:cNvPr>
          <p:cNvSpPr>
            <a:spLocks noGrp="1"/>
          </p:cNvSpPr>
          <p:nvPr>
            <p:ph sz="half" idx="1"/>
          </p:nvPr>
        </p:nvSpPr>
        <p:spPr>
          <a:xfrm>
            <a:off x="228601" y="1256221"/>
            <a:ext cx="8572261" cy="738664"/>
          </a:xfrm>
        </p:spPr>
        <p:txBody>
          <a:bodyPr/>
          <a:lstStyle/>
          <a:p>
            <a:r>
              <a:rPr lang="en-US" sz="2400" dirty="0"/>
              <a:t>Order additional return shipping labels and boxes </a:t>
            </a:r>
            <a:r>
              <a:rPr lang="en-US" sz="2400" b="1" dirty="0">
                <a:solidFill>
                  <a:srgbClr val="FF0000"/>
                </a:solidFill>
                <a:highlight>
                  <a:srgbClr val="FFFF00"/>
                </a:highlight>
              </a:rPr>
              <a:t>today</a:t>
            </a:r>
            <a:r>
              <a:rPr lang="en-US" sz="2400" dirty="0"/>
              <a:t> if you need them.</a:t>
            </a:r>
          </a:p>
        </p:txBody>
      </p:sp>
      <p:pic>
        <p:nvPicPr>
          <p:cNvPr id="19" name="Picture 18" descr="Arizona Department of Education logo">
            <a:extLst>
              <a:ext uri="{FF2B5EF4-FFF2-40B4-BE49-F238E27FC236}">
                <a16:creationId xmlns:a16="http://schemas.microsoft.com/office/drawing/2014/main" id="{B0026657-166A-4E40-BFEB-83504FC187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0364" y="6400800"/>
            <a:ext cx="1583271" cy="358139"/>
          </a:xfrm>
          <a:prstGeom prst="rect">
            <a:avLst/>
          </a:prstGeom>
        </p:spPr>
      </p:pic>
      <p:sp>
        <p:nvSpPr>
          <p:cNvPr id="20" name="bk object 16">
            <a:extLst>
              <a:ext uri="{FF2B5EF4-FFF2-40B4-BE49-F238E27FC236}">
                <a16:creationId xmlns:a16="http://schemas.microsoft.com/office/drawing/2014/main" id="{BDF9E2CC-A609-4D55-9F73-B6C83D8B67AC}"/>
              </a:ext>
              <a:ext uri="{C183D7F6-B498-43B3-948B-1728B52AA6E4}">
                <adec:decorative xmlns:adec="http://schemas.microsoft.com/office/drawing/2017/decorative" val="1"/>
              </a:ext>
            </a:extLst>
          </p:cNvPr>
          <p:cNvSpPr/>
          <p:nvPr/>
        </p:nvSpPr>
        <p:spPr>
          <a:xfrm>
            <a:off x="0" y="6264859"/>
            <a:ext cx="9162898"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pic>
        <p:nvPicPr>
          <p:cNvPr id="21" name="Picture 20" descr="Arizona Department of Education, Assessment Unit, AZELLA logo">
            <a:extLst>
              <a:ext uri="{FF2B5EF4-FFF2-40B4-BE49-F238E27FC236}">
                <a16:creationId xmlns:a16="http://schemas.microsoft.com/office/drawing/2014/main" id="{90344BE9-1D3C-497F-BAA2-D175D9CDF68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pic>
        <p:nvPicPr>
          <p:cNvPr id="25" name="Picture 24" descr="Person wearing red mittens holding a small snowman">
            <a:extLst>
              <a:ext uri="{FF2B5EF4-FFF2-40B4-BE49-F238E27FC236}">
                <a16:creationId xmlns:a16="http://schemas.microsoft.com/office/drawing/2014/main" id="{7A91B643-C023-48B3-968D-06824F624B0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0799" y="3916153"/>
            <a:ext cx="2735451" cy="2318670"/>
          </a:xfrm>
          <a:prstGeom prst="rect">
            <a:avLst/>
          </a:prstGeom>
          <a:effectLst>
            <a:softEdge rad="317500"/>
          </a:effectLst>
        </p:spPr>
      </p:pic>
    </p:spTree>
    <p:custDataLst>
      <p:tags r:id="rId1"/>
    </p:custDataLst>
    <p:extLst>
      <p:ext uri="{BB962C8B-B14F-4D97-AF65-F5344CB8AC3E}">
        <p14:creationId xmlns:p14="http://schemas.microsoft.com/office/powerpoint/2010/main" val="1543060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057C6B-D206-402D-8DC3-DAD8BFB5CBEE}"/>
              </a:ext>
            </a:extLst>
          </p:cNvPr>
          <p:cNvSpPr>
            <a:spLocks noGrp="1"/>
          </p:cNvSpPr>
          <p:nvPr>
            <p:ph type="title"/>
          </p:nvPr>
        </p:nvSpPr>
        <p:spPr>
          <a:xfrm>
            <a:off x="0" y="138847"/>
            <a:ext cx="9144000" cy="1393613"/>
          </a:xfrm>
        </p:spPr>
        <p:style>
          <a:lnRef idx="1">
            <a:schemeClr val="accent3"/>
          </a:lnRef>
          <a:fillRef idx="2">
            <a:schemeClr val="accent3"/>
          </a:fillRef>
          <a:effectRef idx="1">
            <a:schemeClr val="accent3"/>
          </a:effectRef>
          <a:fontRef idx="minor">
            <a:schemeClr val="dk1"/>
          </a:fontRef>
        </p:style>
        <p:txBody>
          <a:bodyPr/>
          <a:lstStyle/>
          <a:p>
            <a:pPr algn="ctr"/>
            <a:r>
              <a:rPr lang="en-US" sz="3200" b="1" dirty="0">
                <a:latin typeface="Adobe Devanagari" panose="02040503050201020203" pitchFamily="18" charset="0"/>
                <a:cs typeface="Adobe Devanagari" panose="02040503050201020203" pitchFamily="18" charset="0"/>
              </a:rPr>
              <a:t>Fall 2021 AZELLA SAFT Return Materials </a:t>
            </a:r>
            <a:br>
              <a:rPr lang="en-US" sz="3200" b="1" dirty="0">
                <a:latin typeface="Adobe Devanagari" panose="02040503050201020203" pitchFamily="18" charset="0"/>
                <a:cs typeface="Adobe Devanagari" panose="02040503050201020203" pitchFamily="18" charset="0"/>
              </a:rPr>
            </a:br>
            <a:r>
              <a:rPr lang="en-US" sz="2800" b="1" dirty="0">
                <a:latin typeface="Adobe Devanagari" panose="02040503050201020203" pitchFamily="18" charset="0"/>
                <a:cs typeface="Adobe Devanagari" panose="02040503050201020203" pitchFamily="18" charset="0"/>
              </a:rPr>
              <a:t>CLOSING – LAST DAY</a:t>
            </a:r>
            <a:br>
              <a:rPr lang="en-US" sz="3200" b="1" dirty="0">
                <a:latin typeface="Adobe Devanagari" panose="02040503050201020203" pitchFamily="18" charset="0"/>
                <a:cs typeface="Adobe Devanagari" panose="02040503050201020203" pitchFamily="18" charset="0"/>
              </a:rPr>
            </a:br>
            <a:r>
              <a:rPr lang="en-US" sz="3200" b="1" dirty="0">
                <a:solidFill>
                  <a:srgbClr val="FF0000"/>
                </a:solidFill>
                <a:latin typeface="Adobe Devanagari" panose="02040503050201020203" pitchFamily="18" charset="0"/>
                <a:cs typeface="Adobe Devanagari" panose="02040503050201020203" pitchFamily="18" charset="0"/>
              </a:rPr>
              <a:t>Friday, December 17, 2021</a:t>
            </a:r>
            <a:endParaRPr lang="en-US" dirty="0"/>
          </a:p>
        </p:txBody>
      </p:sp>
      <p:sp>
        <p:nvSpPr>
          <p:cNvPr id="2" name="Content Placeholder 1">
            <a:extLst>
              <a:ext uri="{FF2B5EF4-FFF2-40B4-BE49-F238E27FC236}">
                <a16:creationId xmlns:a16="http://schemas.microsoft.com/office/drawing/2014/main" id="{C3C6CDCB-F907-4E64-BE31-88C977F0AAE4}"/>
              </a:ext>
            </a:extLst>
          </p:cNvPr>
          <p:cNvSpPr>
            <a:spLocks noGrp="1"/>
          </p:cNvSpPr>
          <p:nvPr>
            <p:ph sz="half" idx="2"/>
          </p:nvPr>
        </p:nvSpPr>
        <p:spPr>
          <a:xfrm>
            <a:off x="180077" y="1600200"/>
            <a:ext cx="8729603" cy="2154436"/>
          </a:xfrm>
        </p:spPr>
        <p:txBody>
          <a:bodyPr/>
          <a:lstStyle/>
          <a:p>
            <a:pPr marL="342900" indent="-342900">
              <a:buBlip>
                <a:blip r:embed="rId2">
                  <a:extLst>
                    <a:ext uri="{96DAC541-7B7A-43D3-8B79-37D633B846F1}">
                      <asvg:svgBlip xmlns:asvg="http://schemas.microsoft.com/office/drawing/2016/SVG/main" r:embed="rId3"/>
                    </a:ext>
                  </a:extLst>
                </a:blip>
              </a:buBlip>
            </a:pPr>
            <a:r>
              <a:rPr lang="en-US" sz="2000" dirty="0"/>
              <a:t>Utilize the </a:t>
            </a:r>
            <a:r>
              <a:rPr lang="en-US" sz="2000" b="1" dirty="0">
                <a:solidFill>
                  <a:srgbClr val="FF0000"/>
                </a:solidFill>
              </a:rPr>
              <a:t>Test Coordinator Manual (TCM)</a:t>
            </a:r>
            <a:r>
              <a:rPr lang="en-US" sz="2000" dirty="0"/>
              <a:t> to pack ALL the SAFT materials that you received</a:t>
            </a:r>
          </a:p>
          <a:p>
            <a:pPr marL="342900" indent="-342900">
              <a:buBlip>
                <a:blip r:embed="rId2">
                  <a:extLst>
                    <a:ext uri="{96DAC541-7B7A-43D3-8B79-37D633B846F1}">
                      <asvg:svgBlip xmlns:asvg="http://schemas.microsoft.com/office/drawing/2016/SVG/main" r:embed="rId3"/>
                    </a:ext>
                  </a:extLst>
                </a:blip>
              </a:buBlip>
            </a:pPr>
            <a:r>
              <a:rPr lang="en-US" sz="2000" dirty="0"/>
              <a:t>Use “Pearson” boxes</a:t>
            </a:r>
          </a:p>
          <a:p>
            <a:pPr marL="342900" indent="-342900">
              <a:buBlip>
                <a:blip r:embed="rId2">
                  <a:extLst>
                    <a:ext uri="{96DAC541-7B7A-43D3-8B79-37D633B846F1}">
                      <asvg:svgBlip xmlns:asvg="http://schemas.microsoft.com/office/drawing/2016/SVG/main" r:embed="rId3"/>
                    </a:ext>
                  </a:extLst>
                </a:blip>
              </a:buBlip>
            </a:pPr>
            <a:r>
              <a:rPr lang="en-US" sz="2000" dirty="0"/>
              <a:t>Call UPS to schedule the pick-up or you can drop the boxes off at a UPS Store 1.800.823.7459</a:t>
            </a:r>
          </a:p>
          <a:p>
            <a:pPr marL="342900" indent="-342900">
              <a:buBlip>
                <a:blip r:embed="rId2">
                  <a:extLst>
                    <a:ext uri="{96DAC541-7B7A-43D3-8B79-37D633B846F1}">
                      <asvg:svgBlip xmlns:asvg="http://schemas.microsoft.com/office/drawing/2016/SVG/main" r:embed="rId3"/>
                    </a:ext>
                  </a:extLst>
                </a:blip>
              </a:buBlip>
            </a:pPr>
            <a:r>
              <a:rPr lang="en-US" sz="2000" dirty="0">
                <a:highlight>
                  <a:srgbClr val="FFFF00"/>
                </a:highlight>
              </a:rPr>
              <a:t>KEEP ALL TRACKING NUMBERS!</a:t>
            </a:r>
          </a:p>
          <a:p>
            <a:endParaRPr lang="en-US" sz="2000" dirty="0"/>
          </a:p>
        </p:txBody>
      </p:sp>
      <p:sp>
        <p:nvSpPr>
          <p:cNvPr id="3" name="Content Placeholder 2">
            <a:extLst>
              <a:ext uri="{FF2B5EF4-FFF2-40B4-BE49-F238E27FC236}">
                <a16:creationId xmlns:a16="http://schemas.microsoft.com/office/drawing/2014/main" id="{54214A25-D1DA-4800-972A-C9AE44F027E8}"/>
              </a:ext>
            </a:extLst>
          </p:cNvPr>
          <p:cNvSpPr>
            <a:spLocks noGrp="1"/>
          </p:cNvSpPr>
          <p:nvPr>
            <p:ph sz="half" idx="3"/>
          </p:nvPr>
        </p:nvSpPr>
        <p:spPr>
          <a:xfrm>
            <a:off x="180077" y="3572232"/>
            <a:ext cx="3934723" cy="2523768"/>
          </a:xfrm>
          <a:solidFill>
            <a:srgbClr val="00B0F0"/>
          </a:solidFill>
        </p:spPr>
        <p:style>
          <a:lnRef idx="1">
            <a:schemeClr val="accent1"/>
          </a:lnRef>
          <a:fillRef idx="3">
            <a:schemeClr val="accent1"/>
          </a:fillRef>
          <a:effectRef idx="2">
            <a:schemeClr val="accent1"/>
          </a:effectRef>
          <a:fontRef idx="minor">
            <a:schemeClr val="lt1"/>
          </a:fontRef>
        </p:style>
        <p:txBody>
          <a:bodyPr/>
          <a:lstStyle/>
          <a:p>
            <a:pPr marL="0" indent="0">
              <a:buNone/>
            </a:pPr>
            <a:r>
              <a:rPr lang="en-US" sz="3600" b="1" dirty="0"/>
              <a:t>SCORABLE</a:t>
            </a:r>
            <a:r>
              <a:rPr lang="en-US" dirty="0"/>
              <a:t> items</a:t>
            </a:r>
          </a:p>
          <a:p>
            <a:pPr marL="274320">
              <a:buSzPct val="90000"/>
            </a:pPr>
            <a:r>
              <a:rPr lang="en-US" sz="1600" dirty="0"/>
              <a:t>Aqua blue Pearson label</a:t>
            </a:r>
          </a:p>
          <a:p>
            <a:pPr marL="274320">
              <a:buSzPct val="90000"/>
            </a:pPr>
            <a:r>
              <a:rPr lang="en-US" sz="1600" dirty="0"/>
              <a:t>Scorable UPS label</a:t>
            </a:r>
          </a:p>
          <a:p>
            <a:pPr marL="274320">
              <a:buSzPct val="90000"/>
            </a:pPr>
            <a:r>
              <a:rPr lang="en-US" sz="1600" dirty="0"/>
              <a:t>Used student test books</a:t>
            </a:r>
          </a:p>
          <a:p>
            <a:pPr marL="274320">
              <a:buSzPct val="90000"/>
            </a:pPr>
            <a:r>
              <a:rPr lang="en-US" sz="1600" dirty="0"/>
              <a:t>Blue – SAFT Header Sheet (bubbled-in)</a:t>
            </a:r>
          </a:p>
          <a:p>
            <a:pPr marL="274320">
              <a:buSzPct val="90000"/>
            </a:pPr>
            <a:r>
              <a:rPr lang="en-US" sz="1600" dirty="0"/>
              <a:t>School Header Sheet</a:t>
            </a:r>
          </a:p>
          <a:p>
            <a:pPr marL="274320">
              <a:buSzPct val="90000"/>
            </a:pPr>
            <a:r>
              <a:rPr lang="en-US" sz="1600" dirty="0"/>
              <a:t>Paper Bands</a:t>
            </a:r>
            <a:r>
              <a:rPr lang="en-US" sz="1800" dirty="0"/>
              <a:t>	</a:t>
            </a:r>
          </a:p>
          <a:p>
            <a:endParaRPr lang="en-US" dirty="0"/>
          </a:p>
        </p:txBody>
      </p:sp>
      <p:sp>
        <p:nvSpPr>
          <p:cNvPr id="5" name="Content Placeholder 2">
            <a:extLst>
              <a:ext uri="{FF2B5EF4-FFF2-40B4-BE49-F238E27FC236}">
                <a16:creationId xmlns:a16="http://schemas.microsoft.com/office/drawing/2014/main" id="{2A824DD5-4549-45C9-AA87-60FFD3898588}"/>
              </a:ext>
            </a:extLst>
          </p:cNvPr>
          <p:cNvSpPr txBox="1">
            <a:spLocks/>
          </p:cNvSpPr>
          <p:nvPr/>
        </p:nvSpPr>
        <p:spPr>
          <a:xfrm>
            <a:off x="4239522" y="3572232"/>
            <a:ext cx="4724401" cy="252376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wrap="square" lIns="0" tIns="0" rIns="0" bIns="0">
            <a:spAutoFit/>
          </a:bodyPr>
          <a:lstStyle>
            <a:lvl1pPr marL="0">
              <a:defRPr sz="2800" b="0" i="0">
                <a:solidFill>
                  <a:schemeClr val="tx1"/>
                </a:solidFill>
                <a:latin typeface="Franklin Gothic Medium"/>
                <a:ea typeface="+mn-ea"/>
                <a:cs typeface="Franklin Gothic Medium"/>
              </a:defRPr>
            </a:lvl1pPr>
            <a:lvl2pPr marL="457200">
              <a:defRPr>
                <a:solidFill>
                  <a:schemeClr val="lt1"/>
                </a:solidFill>
                <a:latin typeface="+mn-lt"/>
                <a:ea typeface="+mn-ea"/>
                <a:cs typeface="+mn-cs"/>
              </a:defRPr>
            </a:lvl2pPr>
            <a:lvl3pPr marL="914400">
              <a:defRPr>
                <a:solidFill>
                  <a:schemeClr val="lt1"/>
                </a:solidFill>
                <a:latin typeface="+mn-lt"/>
                <a:ea typeface="+mn-ea"/>
                <a:cs typeface="+mn-cs"/>
              </a:defRPr>
            </a:lvl3pPr>
            <a:lvl4pPr marL="1371600">
              <a:defRPr>
                <a:solidFill>
                  <a:schemeClr val="lt1"/>
                </a:solidFill>
                <a:latin typeface="+mn-lt"/>
                <a:ea typeface="+mn-ea"/>
                <a:cs typeface="+mn-cs"/>
              </a:defRPr>
            </a:lvl4pPr>
            <a:lvl5pPr marL="1828800">
              <a:defRPr>
                <a:solidFill>
                  <a:schemeClr val="lt1"/>
                </a:solidFill>
                <a:latin typeface="+mn-lt"/>
                <a:ea typeface="+mn-ea"/>
                <a:cs typeface="+mn-cs"/>
              </a:defRPr>
            </a:lvl5pPr>
            <a:lvl6pPr marL="2286000">
              <a:defRPr>
                <a:solidFill>
                  <a:schemeClr val="lt1"/>
                </a:solidFill>
                <a:latin typeface="+mn-lt"/>
                <a:ea typeface="+mn-ea"/>
                <a:cs typeface="+mn-cs"/>
              </a:defRPr>
            </a:lvl6pPr>
            <a:lvl7pPr marL="2743200">
              <a:defRPr>
                <a:solidFill>
                  <a:schemeClr val="lt1"/>
                </a:solidFill>
                <a:latin typeface="+mn-lt"/>
                <a:ea typeface="+mn-ea"/>
                <a:cs typeface="+mn-cs"/>
              </a:defRPr>
            </a:lvl7pPr>
            <a:lvl8pPr marL="3200400">
              <a:defRPr>
                <a:solidFill>
                  <a:schemeClr val="lt1"/>
                </a:solidFill>
                <a:latin typeface="+mn-lt"/>
                <a:ea typeface="+mn-ea"/>
                <a:cs typeface="+mn-cs"/>
              </a:defRPr>
            </a:lvl8pPr>
            <a:lvl9pPr marL="3657600">
              <a:defRPr>
                <a:solidFill>
                  <a:schemeClr val="lt1"/>
                </a:solidFill>
                <a:latin typeface="+mn-lt"/>
                <a:ea typeface="+mn-ea"/>
                <a:cs typeface="+mn-cs"/>
              </a:defRPr>
            </a:lvl9pPr>
          </a:lstStyle>
          <a:p>
            <a:r>
              <a:rPr lang="en-US" sz="3600" b="1" kern="0" dirty="0"/>
              <a:t>NONSCORABLE</a:t>
            </a:r>
            <a:r>
              <a:rPr lang="en-US" kern="0" dirty="0"/>
              <a:t> items</a:t>
            </a:r>
          </a:p>
          <a:p>
            <a:pPr marL="274320"/>
            <a:r>
              <a:rPr lang="en-US" sz="1600" dirty="0"/>
              <a:t>Green Pearson label</a:t>
            </a:r>
          </a:p>
          <a:p>
            <a:pPr marL="274320"/>
            <a:r>
              <a:rPr lang="en-US" sz="1600" dirty="0"/>
              <a:t>Nonscorable UPS label</a:t>
            </a:r>
          </a:p>
          <a:p>
            <a:pPr marL="274320"/>
            <a:r>
              <a:rPr lang="en-US" sz="1600" dirty="0">
                <a:solidFill>
                  <a:srgbClr val="FF0000"/>
                </a:solidFill>
              </a:rPr>
              <a:t>Un</a:t>
            </a:r>
            <a:r>
              <a:rPr lang="en-US" sz="1600" dirty="0"/>
              <a:t>used student test books and answer documents</a:t>
            </a:r>
          </a:p>
          <a:p>
            <a:pPr marL="274320"/>
            <a:r>
              <a:rPr lang="en-US" sz="1600" dirty="0">
                <a:solidFill>
                  <a:srgbClr val="FF0000"/>
                </a:solidFill>
              </a:rPr>
              <a:t>Un</a:t>
            </a:r>
            <a:r>
              <a:rPr lang="en-US" sz="1600" dirty="0"/>
              <a:t>used Pre-ID Labels</a:t>
            </a:r>
          </a:p>
          <a:p>
            <a:pPr marL="274320"/>
            <a:r>
              <a:rPr lang="en-US" sz="1600" dirty="0"/>
              <a:t>CDs</a:t>
            </a:r>
          </a:p>
          <a:p>
            <a:pPr marL="274320"/>
            <a:r>
              <a:rPr lang="en-US" sz="1600" dirty="0"/>
              <a:t>TADs</a:t>
            </a:r>
          </a:p>
          <a:p>
            <a:pPr marL="274320"/>
            <a:r>
              <a:rPr lang="en-US" sz="1600" dirty="0"/>
              <a:t>Return Inventory Sheet</a:t>
            </a:r>
          </a:p>
          <a:p>
            <a:pPr marL="274320">
              <a:spcAft>
                <a:spcPts val="600"/>
              </a:spcAft>
            </a:pPr>
            <a:r>
              <a:rPr lang="en-US" sz="1600" dirty="0"/>
              <a:t>Test Coordinator Manual </a:t>
            </a:r>
            <a:r>
              <a:rPr lang="en-US" sz="1200" dirty="0"/>
              <a:t>(last thing to go into the box)</a:t>
            </a:r>
            <a:endParaRPr lang="en-US" sz="800" dirty="0"/>
          </a:p>
        </p:txBody>
      </p:sp>
      <p:grpSp>
        <p:nvGrpSpPr>
          <p:cNvPr id="6" name="Group 5" descr="URGENT To-Do Task">
            <a:extLst>
              <a:ext uri="{FF2B5EF4-FFF2-40B4-BE49-F238E27FC236}">
                <a16:creationId xmlns:a16="http://schemas.microsoft.com/office/drawing/2014/main" id="{7AD2529C-875A-4DEE-A4B2-94D67AEEC23E}"/>
              </a:ext>
            </a:extLst>
          </p:cNvPr>
          <p:cNvGrpSpPr/>
          <p:nvPr/>
        </p:nvGrpSpPr>
        <p:grpSpPr>
          <a:xfrm>
            <a:off x="180077" y="6318114"/>
            <a:ext cx="3200400" cy="533400"/>
            <a:chOff x="294468" y="5423919"/>
            <a:chExt cx="3210732" cy="609600"/>
          </a:xfrm>
        </p:grpSpPr>
        <p:pic>
          <p:nvPicPr>
            <p:cNvPr id="7" name="Graphic 6" descr="Alarm Ringing with solid fill">
              <a:extLst>
                <a:ext uri="{FF2B5EF4-FFF2-40B4-BE49-F238E27FC236}">
                  <a16:creationId xmlns:a16="http://schemas.microsoft.com/office/drawing/2014/main" id="{F1214A03-1C6E-4E1C-A350-4787CD2022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4468" y="5423919"/>
              <a:ext cx="609600" cy="609600"/>
            </a:xfrm>
            <a:prstGeom prst="rect">
              <a:avLst/>
            </a:prstGeom>
          </p:spPr>
        </p:pic>
        <p:sp>
          <p:nvSpPr>
            <p:cNvPr id="8" name="Rectangle 7">
              <a:extLst>
                <a:ext uri="{FF2B5EF4-FFF2-40B4-BE49-F238E27FC236}">
                  <a16:creationId xmlns:a16="http://schemas.microsoft.com/office/drawing/2014/main" id="{7B9F1C01-E452-4DF6-A201-2F59833D3982}"/>
                </a:ext>
              </a:extLst>
            </p:cNvPr>
            <p:cNvSpPr/>
            <p:nvPr/>
          </p:nvSpPr>
          <p:spPr>
            <a:xfrm>
              <a:off x="990600" y="5493259"/>
              <a:ext cx="2514600" cy="4709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b="1" dirty="0"/>
                <a:t>URGENT</a:t>
              </a:r>
              <a:r>
                <a:rPr lang="en-US" dirty="0"/>
                <a:t> To-Do Task</a:t>
              </a:r>
            </a:p>
          </p:txBody>
        </p:sp>
      </p:grpSp>
      <p:pic>
        <p:nvPicPr>
          <p:cNvPr id="9" name="Picture 8" descr="Arizona Department of Education, Assessment Unit, AZELLA logo">
            <a:extLst>
              <a:ext uri="{FF2B5EF4-FFF2-40B4-BE49-F238E27FC236}">
                <a16:creationId xmlns:a16="http://schemas.microsoft.com/office/drawing/2014/main" id="{3CD71C5D-5C26-4643-9F76-F0CD8101F5E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Tree>
    <p:extLst>
      <p:ext uri="{BB962C8B-B14F-4D97-AF65-F5344CB8AC3E}">
        <p14:creationId xmlns:p14="http://schemas.microsoft.com/office/powerpoint/2010/main" val="535399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0D0BE-F7A7-4945-9DC9-485F555DD23C}"/>
              </a:ext>
            </a:extLst>
          </p:cNvPr>
          <p:cNvSpPr>
            <a:spLocks noGrp="1"/>
          </p:cNvSpPr>
          <p:nvPr>
            <p:ph type="title"/>
          </p:nvPr>
        </p:nvSpPr>
        <p:spPr>
          <a:xfrm>
            <a:off x="0" y="139097"/>
            <a:ext cx="9144000" cy="927704"/>
          </a:xfrm>
        </p:spPr>
        <p:style>
          <a:lnRef idx="1">
            <a:schemeClr val="accent3"/>
          </a:lnRef>
          <a:fillRef idx="2">
            <a:schemeClr val="accent3"/>
          </a:fillRef>
          <a:effectRef idx="1">
            <a:schemeClr val="accent3"/>
          </a:effectRef>
          <a:fontRef idx="minor">
            <a:schemeClr val="dk1"/>
          </a:fontRef>
        </p:style>
        <p:txBody>
          <a:bodyPr/>
          <a:lstStyle/>
          <a:p>
            <a:r>
              <a:rPr lang="en-US" dirty="0"/>
              <a:t>  Packing the SAFT SCORABLE Boxes</a:t>
            </a:r>
            <a:br>
              <a:rPr lang="en-US" dirty="0"/>
            </a:br>
            <a:endParaRPr lang="en-US" dirty="0"/>
          </a:p>
        </p:txBody>
      </p:sp>
      <p:pic>
        <p:nvPicPr>
          <p:cNvPr id="6" name="Picture 5" descr="Arizona Department of Education, Assessment Unit, AZELLA logo">
            <a:extLst>
              <a:ext uri="{FF2B5EF4-FFF2-40B4-BE49-F238E27FC236}">
                <a16:creationId xmlns:a16="http://schemas.microsoft.com/office/drawing/2014/main" id="{9F0131E0-9FB1-424C-9B6F-697BDDEF673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
        <p:nvSpPr>
          <p:cNvPr id="3" name="Content Placeholder 2">
            <a:extLst>
              <a:ext uri="{FF2B5EF4-FFF2-40B4-BE49-F238E27FC236}">
                <a16:creationId xmlns:a16="http://schemas.microsoft.com/office/drawing/2014/main" id="{004B42CC-AC91-47E1-9A9F-03AD32BA8B2F}"/>
              </a:ext>
            </a:extLst>
          </p:cNvPr>
          <p:cNvSpPr>
            <a:spLocks noGrp="1"/>
          </p:cNvSpPr>
          <p:nvPr>
            <p:ph sz="half" idx="2"/>
          </p:nvPr>
        </p:nvSpPr>
        <p:spPr>
          <a:xfrm>
            <a:off x="0" y="1054956"/>
            <a:ext cx="9144000" cy="5208798"/>
          </a:xfrm>
          <a:solidFill>
            <a:srgbClr val="00B0F0"/>
          </a:solidFill>
        </p:spPr>
        <p:txBody>
          <a:bodyPr/>
          <a:lstStyle/>
          <a:p>
            <a:pPr marL="560070" indent="-285750">
              <a:lnSpc>
                <a:spcPct val="120000"/>
              </a:lnSpc>
              <a:spcAft>
                <a:spcPts val="600"/>
              </a:spcAft>
              <a:buFont typeface="Wingdings" panose="05000000000000000000" pitchFamily="2" charset="2"/>
              <a:buChar char="ü"/>
            </a:pPr>
            <a:r>
              <a:rPr lang="en-US" sz="1600" dirty="0">
                <a:solidFill>
                  <a:schemeClr val="bg1"/>
                </a:solidFill>
              </a:rPr>
              <a:t>Refer to the </a:t>
            </a:r>
            <a:r>
              <a:rPr lang="en-US" sz="1600" b="1" dirty="0">
                <a:solidFill>
                  <a:srgbClr val="012069"/>
                </a:solidFill>
              </a:rPr>
              <a:t>TEST COORDINATOR MANUAL </a:t>
            </a:r>
            <a:r>
              <a:rPr lang="en-US" sz="1600" dirty="0">
                <a:solidFill>
                  <a:schemeClr val="bg1"/>
                </a:solidFill>
              </a:rPr>
              <a:t>for explicit directions!</a:t>
            </a:r>
          </a:p>
          <a:p>
            <a:pPr marL="560070" indent="-285750">
              <a:lnSpc>
                <a:spcPct val="120000"/>
              </a:lnSpc>
              <a:spcAft>
                <a:spcPts val="600"/>
              </a:spcAft>
              <a:buFont typeface="Wingdings" panose="05000000000000000000" pitchFamily="2" charset="2"/>
              <a:buChar char="ü"/>
            </a:pPr>
            <a:r>
              <a:rPr lang="en-US" sz="1600" dirty="0">
                <a:solidFill>
                  <a:schemeClr val="bg1"/>
                </a:solidFill>
              </a:rPr>
              <a:t>Every </a:t>
            </a:r>
            <a:r>
              <a:rPr lang="en-US" sz="1600" b="1" dirty="0">
                <a:solidFill>
                  <a:srgbClr val="012069"/>
                </a:solidFill>
              </a:rPr>
              <a:t>banded stack of test books </a:t>
            </a:r>
            <a:r>
              <a:rPr lang="en-US" sz="1600" dirty="0">
                <a:solidFill>
                  <a:schemeClr val="bg1"/>
                </a:solidFill>
              </a:rPr>
              <a:t>must include a blue bubbled-in scannable header sheet</a:t>
            </a:r>
          </a:p>
          <a:p>
            <a:pPr marL="560070" indent="-285750">
              <a:lnSpc>
                <a:spcPct val="120000"/>
              </a:lnSpc>
              <a:spcAft>
                <a:spcPts val="600"/>
              </a:spcAft>
              <a:buFont typeface="Wingdings" panose="05000000000000000000" pitchFamily="2" charset="2"/>
              <a:buChar char="ü"/>
            </a:pPr>
            <a:r>
              <a:rPr lang="en-US" sz="1600" dirty="0">
                <a:solidFill>
                  <a:schemeClr val="bg1"/>
                </a:solidFill>
              </a:rPr>
              <a:t>Multiple grade levels may be placed in the same box </a:t>
            </a:r>
          </a:p>
          <a:p>
            <a:pPr marL="731520">
              <a:lnSpc>
                <a:spcPct val="120000"/>
              </a:lnSpc>
              <a:spcAft>
                <a:spcPts val="600"/>
              </a:spcAft>
            </a:pPr>
            <a:r>
              <a:rPr lang="en-US" sz="1400" dirty="0">
                <a:solidFill>
                  <a:schemeClr val="bg1"/>
                </a:solidFill>
              </a:rPr>
              <a:t>– each grade (by school) must have their own blue bubbled-in header sheet on top of the grade level stack of test books</a:t>
            </a:r>
          </a:p>
          <a:p>
            <a:pPr marL="560070" indent="-285750">
              <a:lnSpc>
                <a:spcPct val="120000"/>
              </a:lnSpc>
              <a:spcAft>
                <a:spcPts val="600"/>
              </a:spcAft>
              <a:buFont typeface="Wingdings" panose="05000000000000000000" pitchFamily="2" charset="2"/>
              <a:buChar char="ü"/>
            </a:pPr>
            <a:r>
              <a:rPr lang="en-US" sz="1600" dirty="0">
                <a:solidFill>
                  <a:schemeClr val="bg1"/>
                </a:solidFill>
              </a:rPr>
              <a:t>Multiple schools may be placed in </a:t>
            </a:r>
            <a:br>
              <a:rPr lang="en-US" sz="1600" dirty="0">
                <a:solidFill>
                  <a:schemeClr val="bg1"/>
                </a:solidFill>
              </a:rPr>
            </a:br>
            <a:r>
              <a:rPr lang="en-US" sz="1600" dirty="0">
                <a:solidFill>
                  <a:schemeClr val="bg1"/>
                </a:solidFill>
              </a:rPr>
              <a:t>the same box </a:t>
            </a:r>
          </a:p>
          <a:p>
            <a:pPr marL="731520">
              <a:lnSpc>
                <a:spcPct val="120000"/>
              </a:lnSpc>
              <a:spcAft>
                <a:spcPts val="600"/>
              </a:spcAft>
            </a:pPr>
            <a:r>
              <a:rPr lang="en-US" sz="1400" dirty="0">
                <a:solidFill>
                  <a:schemeClr val="bg1"/>
                </a:solidFill>
              </a:rPr>
              <a:t>– must include one School Header Sheet </a:t>
            </a:r>
            <a:br>
              <a:rPr lang="en-US" sz="1400" dirty="0">
                <a:solidFill>
                  <a:schemeClr val="bg1"/>
                </a:solidFill>
              </a:rPr>
            </a:br>
            <a:r>
              <a:rPr lang="en-US" sz="1400" b="1" dirty="0">
                <a:solidFill>
                  <a:srgbClr val="012069"/>
                </a:solidFill>
              </a:rPr>
              <a:t>per school </a:t>
            </a:r>
            <a:r>
              <a:rPr lang="en-US" sz="1400" dirty="0">
                <a:solidFill>
                  <a:schemeClr val="bg1"/>
                </a:solidFill>
              </a:rPr>
              <a:t>at the top of each box (this is </a:t>
            </a:r>
            <a:br>
              <a:rPr lang="en-US" sz="1400" dirty="0">
                <a:solidFill>
                  <a:schemeClr val="bg1"/>
                </a:solidFill>
              </a:rPr>
            </a:br>
            <a:r>
              <a:rPr lang="en-US" sz="1400" dirty="0">
                <a:solidFill>
                  <a:schemeClr val="bg1"/>
                </a:solidFill>
              </a:rPr>
              <a:t>not the bubbled-in sheet)</a:t>
            </a:r>
          </a:p>
          <a:p>
            <a:pPr marL="560070" indent="-285750">
              <a:lnSpc>
                <a:spcPct val="120000"/>
              </a:lnSpc>
              <a:spcAft>
                <a:spcPts val="600"/>
              </a:spcAft>
              <a:buFont typeface="Wingdings" panose="05000000000000000000" pitchFamily="2" charset="2"/>
              <a:buChar char="ü"/>
            </a:pPr>
            <a:r>
              <a:rPr lang="en-US" sz="1600" dirty="0">
                <a:solidFill>
                  <a:schemeClr val="bg1"/>
                </a:solidFill>
              </a:rPr>
              <a:t>When more than one school is in a </a:t>
            </a:r>
            <a:br>
              <a:rPr lang="en-US" sz="1600" dirty="0">
                <a:solidFill>
                  <a:schemeClr val="bg1"/>
                </a:solidFill>
              </a:rPr>
            </a:br>
            <a:r>
              <a:rPr lang="en-US" sz="1600" dirty="0">
                <a:solidFill>
                  <a:schemeClr val="bg1"/>
                </a:solidFill>
              </a:rPr>
              <a:t>Scorable box of materials, the Blue </a:t>
            </a:r>
            <a:br>
              <a:rPr lang="en-US" sz="1600" dirty="0">
                <a:solidFill>
                  <a:schemeClr val="bg1"/>
                </a:solidFill>
              </a:rPr>
            </a:br>
            <a:r>
              <a:rPr lang="en-US" sz="1600" dirty="0">
                <a:solidFill>
                  <a:schemeClr val="bg1"/>
                </a:solidFill>
              </a:rPr>
              <a:t>Pearson label must have all schools </a:t>
            </a:r>
            <a:br>
              <a:rPr lang="en-US" sz="1600" dirty="0">
                <a:solidFill>
                  <a:schemeClr val="bg1"/>
                </a:solidFill>
              </a:rPr>
            </a:br>
            <a:r>
              <a:rPr lang="en-US" sz="1600" dirty="0">
                <a:solidFill>
                  <a:schemeClr val="bg1"/>
                </a:solidFill>
              </a:rPr>
              <a:t>written on it or place one blue label </a:t>
            </a:r>
            <a:br>
              <a:rPr lang="en-US" sz="1600" dirty="0">
                <a:solidFill>
                  <a:schemeClr val="bg1"/>
                </a:solidFill>
              </a:rPr>
            </a:br>
            <a:r>
              <a:rPr lang="en-US" sz="1600" dirty="0">
                <a:solidFill>
                  <a:schemeClr val="bg1"/>
                </a:solidFill>
              </a:rPr>
              <a:t>per school on the box. </a:t>
            </a:r>
          </a:p>
          <a:p>
            <a:pPr marL="274320" lvl="1">
              <a:lnSpc>
                <a:spcPct val="120000"/>
              </a:lnSpc>
              <a:spcAft>
                <a:spcPts val="600"/>
              </a:spcAft>
            </a:pPr>
            <a:r>
              <a:rPr lang="en-US" sz="1200" dirty="0">
                <a:solidFill>
                  <a:schemeClr val="tx1"/>
                </a:solidFill>
              </a:rPr>
              <a:t>All schools must be accounted for when scanning </a:t>
            </a:r>
            <a:br>
              <a:rPr lang="en-US" sz="1200" dirty="0">
                <a:solidFill>
                  <a:schemeClr val="tx1"/>
                </a:solidFill>
              </a:rPr>
            </a:br>
            <a:r>
              <a:rPr lang="en-US" sz="1200" dirty="0">
                <a:solidFill>
                  <a:schemeClr val="tx1"/>
                </a:solidFill>
              </a:rPr>
              <a:t>and scoring the Scorable student test books</a:t>
            </a:r>
          </a:p>
        </p:txBody>
      </p:sp>
      <p:pic>
        <p:nvPicPr>
          <p:cNvPr id="5" name="Content Placeholder 5" descr="Image of packing a box of Scorable test books">
            <a:extLst>
              <a:ext uri="{FF2B5EF4-FFF2-40B4-BE49-F238E27FC236}">
                <a16:creationId xmlns:a16="http://schemas.microsoft.com/office/drawing/2014/main" id="{5F2287AD-7E26-46F6-B3FB-E51A4AE1C6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438400"/>
            <a:ext cx="4953000" cy="3618555"/>
          </a:xfrm>
          <a:prstGeom prst="rect">
            <a:avLst/>
          </a:prstGeom>
        </p:spPr>
      </p:pic>
    </p:spTree>
    <p:extLst>
      <p:ext uri="{BB962C8B-B14F-4D97-AF65-F5344CB8AC3E}">
        <p14:creationId xmlns:p14="http://schemas.microsoft.com/office/powerpoint/2010/main" val="3838160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6D843-2871-4D38-A84E-ACDCDE5B9D56}"/>
              </a:ext>
            </a:extLst>
          </p:cNvPr>
          <p:cNvSpPr>
            <a:spLocks noGrp="1"/>
          </p:cNvSpPr>
          <p:nvPr>
            <p:ph type="title"/>
          </p:nvPr>
        </p:nvSpPr>
        <p:spPr>
          <a:xfrm>
            <a:off x="0" y="121919"/>
            <a:ext cx="9144000" cy="868681"/>
          </a:xfrm>
        </p:spPr>
        <p:txBody>
          <a:bodyPr/>
          <a:lstStyle/>
          <a:p>
            <a:r>
              <a:rPr lang="en-US" dirty="0"/>
              <a:t>Header Sheet v. School Header List</a:t>
            </a:r>
          </a:p>
        </p:txBody>
      </p:sp>
      <p:sp>
        <p:nvSpPr>
          <p:cNvPr id="3" name="Content Placeholder 2">
            <a:extLst>
              <a:ext uri="{FF2B5EF4-FFF2-40B4-BE49-F238E27FC236}">
                <a16:creationId xmlns:a16="http://schemas.microsoft.com/office/drawing/2014/main" id="{7CB0E2E4-6F9D-4209-B07B-3F92D468A64C}"/>
              </a:ext>
            </a:extLst>
          </p:cNvPr>
          <p:cNvSpPr>
            <a:spLocks noGrp="1"/>
          </p:cNvSpPr>
          <p:nvPr>
            <p:ph sz="half" idx="2"/>
          </p:nvPr>
        </p:nvSpPr>
        <p:spPr>
          <a:xfrm>
            <a:off x="208299" y="1219200"/>
            <a:ext cx="8716626" cy="2308324"/>
          </a:xfrm>
        </p:spPr>
        <p:txBody>
          <a:bodyPr/>
          <a:lstStyle/>
          <a:p>
            <a:r>
              <a:rPr lang="en-US" sz="1800" dirty="0"/>
              <a:t>You can enter whatever name you want on the backside of the blue bubble-in Header Sheet. The name that is bubbled-in needs to match what is included on the School Header Sheet for that stack of student test books. For the AZELLA SAFT, this can be a more generic name.</a:t>
            </a:r>
          </a:p>
          <a:p>
            <a:pPr marL="0" marR="0">
              <a:spcBef>
                <a:spcPts val="0"/>
              </a:spcBef>
              <a:spcAft>
                <a:spcPts val="0"/>
              </a:spcAft>
            </a:pPr>
            <a:endParaRPr lang="en-US" sz="1800" dirty="0">
              <a:effectLst/>
              <a:latin typeface="Franklin Gothic Medium" panose="020B0603020102020204" pitchFamily="34" charset="0"/>
              <a:ea typeface="Calibri" panose="020F0502020204030204" pitchFamily="34" charset="0"/>
            </a:endParaRPr>
          </a:p>
          <a:p>
            <a:pPr marL="0" marR="0">
              <a:spcBef>
                <a:spcPts val="0"/>
              </a:spcBef>
              <a:spcAft>
                <a:spcPts val="0"/>
              </a:spcAft>
            </a:pPr>
            <a:r>
              <a:rPr lang="en-US" sz="1800" dirty="0">
                <a:effectLst/>
                <a:latin typeface="Franklin Gothic Medium" panose="020B0603020102020204" pitchFamily="34" charset="0"/>
                <a:ea typeface="Calibri" panose="020F0502020204030204" pitchFamily="34" charset="0"/>
              </a:rPr>
              <a:t>The Pearson warehouse worker who opens the box will be verifying that these match to account for the Scorable student test books and who they belong to. </a:t>
            </a:r>
            <a:endParaRPr lang="en-US" sz="1800" dirty="0">
              <a:effectLst/>
              <a:latin typeface="Calibri" panose="020F0502020204030204" pitchFamily="34" charset="0"/>
              <a:ea typeface="Calibri" panose="020F0502020204030204" pitchFamily="34" charset="0"/>
            </a:endParaRPr>
          </a:p>
          <a:p>
            <a:endParaRPr lang="en-US" sz="2400" dirty="0"/>
          </a:p>
        </p:txBody>
      </p:sp>
      <p:pic>
        <p:nvPicPr>
          <p:cNvPr id="7" name="Content Placeholder 6" descr="A picture containing graphical user interface&#10;&#10;Description automatically generated">
            <a:extLst>
              <a:ext uri="{FF2B5EF4-FFF2-40B4-BE49-F238E27FC236}">
                <a16:creationId xmlns:a16="http://schemas.microsoft.com/office/drawing/2014/main" id="{2936C2D1-D44D-4984-B967-592D8F6C499D}"/>
              </a:ext>
            </a:extLst>
          </p:cNvPr>
          <p:cNvPicPr>
            <a:picLocks noGrp="1" noChangeAspect="1"/>
          </p:cNvPicPr>
          <p:nvPr>
            <p:ph sz="half" idx="3"/>
          </p:nvPr>
        </p:nvPicPr>
        <p:blipFill>
          <a:blip r:embed="rId2">
            <a:extLst>
              <a:ext uri="{28A0092B-C50C-407E-A947-70E740481C1C}">
                <a14:useLocalDpi xmlns:a14="http://schemas.microsoft.com/office/drawing/2010/main" val="0"/>
              </a:ext>
            </a:extLst>
          </a:blip>
          <a:stretch>
            <a:fillRect/>
          </a:stretch>
        </p:blipFill>
        <p:spPr>
          <a:xfrm>
            <a:off x="2895599" y="3276987"/>
            <a:ext cx="6150245" cy="2921240"/>
          </a:xfrm>
        </p:spPr>
      </p:pic>
      <p:pic>
        <p:nvPicPr>
          <p:cNvPr id="5" name="Picture 4" descr="Arizona Department of Education, Assessment Unit, AZELLA logo">
            <a:extLst>
              <a:ext uri="{FF2B5EF4-FFF2-40B4-BE49-F238E27FC236}">
                <a16:creationId xmlns:a16="http://schemas.microsoft.com/office/drawing/2014/main" id="{D0AFFA90-9A84-4D75-B507-9D293DA8FED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188999" y="164706"/>
            <a:ext cx="878801" cy="800284"/>
          </a:xfrm>
          <a:prstGeom prst="rect">
            <a:avLst/>
          </a:prstGeom>
        </p:spPr>
      </p:pic>
      <p:sp>
        <p:nvSpPr>
          <p:cNvPr id="9" name="TextBox 8">
            <a:extLst>
              <a:ext uri="{FF2B5EF4-FFF2-40B4-BE49-F238E27FC236}">
                <a16:creationId xmlns:a16="http://schemas.microsoft.com/office/drawing/2014/main" id="{C6C4B121-344E-4CC6-9F6D-20C846B718C2}"/>
              </a:ext>
            </a:extLst>
          </p:cNvPr>
          <p:cNvSpPr txBox="1"/>
          <p:nvPr/>
        </p:nvSpPr>
        <p:spPr>
          <a:xfrm>
            <a:off x="252857" y="3977277"/>
            <a:ext cx="2611101"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400" dirty="0"/>
              <a:t>For the Reassessment Test, the same task must be completed; however, the names need to be more specific because this is how student tests will be identified in groups on the electronic group reports and rosters.</a:t>
            </a:r>
          </a:p>
        </p:txBody>
      </p:sp>
    </p:spTree>
    <p:extLst>
      <p:ext uri="{BB962C8B-B14F-4D97-AF65-F5344CB8AC3E}">
        <p14:creationId xmlns:p14="http://schemas.microsoft.com/office/powerpoint/2010/main" val="779345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269404&quot;&gt;&lt;object type=&quot;3&quot; unique_id=&quot;269405&quot;&gt;&lt;property id=&quot;20148&quot; value=&quot;5&quot;/&gt;&lt;property id=&quot;20300&quot; value=&quot;Slide 1 - &amp;quot;AZELLA Updates&amp;quot;&quot;/&gt;&lt;property id=&quot;20307&quot; value=&quot;256&quot;/&gt;&lt;/object&gt;&lt;object type=&quot;3&quot; unique_id=&quot;269406&quot;&gt;&lt;property id=&quot;20148&quot; value=&quot;5&quot;/&gt;&lt;property id=&quot;20300&quot; value=&quot;Slide 14 - &amp;quot;Preparing School Registrars for Student  Data Extraction for Reassessment&amp;quot;&quot;/&gt;&lt;property id=&quot;20307&quot; value=&quot;257&quot;/&gt;&lt;/object&gt;&lt;object type=&quot;3&quot; unique_id=&quot;269409&quot;&gt;&lt;property id=&quot;20148&quot; value=&quot;5&quot;/&gt;&lt;property id=&quot;20300&quot; value=&quot;Slide 21 - &amp;quot;Duplicate SSIDs&amp;quot;&quot;/&gt;&lt;property id=&quot;20307&quot; value=&quot;260&quot;/&gt;&lt;/object&gt;&lt;object type=&quot;3&quot; unique_id=&quot;269524&quot;&gt;&lt;property id=&quot;20148&quot; value=&quot;5&quot;/&gt;&lt;property id=&quot;20300&quot; value=&quot;Slide 2&quot;/&gt;&lt;property id=&quot;20307&quot; value=&quot;261&quot;/&gt;&lt;/object&gt;&lt;object type=&quot;3&quot; unique_id=&quot;273152&quot;&gt;&lt;property id=&quot;20148&quot; value=&quot;5&quot;/&gt;&lt;property id=&quot;20300&quot; value=&quot;Slide 3 - &amp;quot;December 2021&amp;quot;&quot;/&gt;&lt;property id=&quot;20307&quot; value=&quot;263&quot;/&gt;&lt;/object&gt;&lt;object type=&quot;3&quot; unique_id=&quot;273153&quot;&gt;&lt;property id=&quot;20148&quot; value=&quot;5&quot;/&gt;&lt;property id=&quot;20300&quot; value=&quot;Slide 6 - &amp;quot;Fall 2021 AZELLA SAFT: CLOSING – LAST DAY Friday, December 10, 2021&amp;quot;&quot;/&gt;&lt;property id=&quot;20307&quot; value=&quot;262&quot;/&gt;&lt;/object&gt;&lt;object type=&quot;3&quot; unique_id=&quot;273155&quot;&gt;&lt;property id=&quot;20148&quot; value=&quot;5&quot;/&gt;&lt;property id=&quot;20300&quot; value=&quot;Slide 12 - &amp;quot;Download Your EL73 Reports&amp;quot;&quot;/&gt;&lt;property id=&quot;20307&quot; value=&quot;264&quot;/&gt;&lt;/object&gt;&lt;object type=&quot;3&quot; unique_id=&quot;273252&quot;&gt;&lt;property id=&quot;20148&quot; value=&quot;5&quot;/&gt;&lt;property id=&quot;20300&quot; value=&quot;Slide 4 - &amp;quot;Student Test Update Export Report (PAN)&amp;quot;&quot;/&gt;&lt;property id=&quot;20307&quot; value=&quot;266&quot;/&gt;&lt;/object&gt;&lt;object type=&quot;3&quot; unique_id=&quot;273253&quot;&gt;&lt;property id=&quot;20148&quot; value=&quot;5&quot;/&gt;&lt;property id=&quot;20300&quot; value=&quot;Slide 5 - &amp;quot;Reading the Student Test Update Export File&amp;quot;&quot;/&gt;&lt;property id=&quot;20307&quot; value=&quot;267&quot;/&gt;&lt;/object&gt;&lt;object type=&quot;3&quot; unique_id=&quot;273254&quot;&gt;&lt;property id=&quot;20148&quot; value=&quot;5&quot;/&gt;&lt;property id=&quot;20300&quot; value=&quot;Slide 7 - &amp;quot;Fall 2021 AZELLA SAFT Return Materials  CLOSING – LAST DAY Friday, December 17, 2021&amp;quot;&quot;/&gt;&lt;property id=&quot;20307&quot; value=&quot;269&quot;/&gt;&lt;/object&gt;&lt;object type=&quot;3&quot; unique_id=&quot;273255&quot;&gt;&lt;property id=&quot;20148&quot; value=&quot;5&quot;/&gt;&lt;property id=&quot;20300&quot; value=&quot;Slide 10 - &amp;quot;Spring 2022 KG–Grade 2 Participation Counts  CLOSING – LAST DAY Friday, December 10, 2021 &amp;quot;&quot;/&gt;&lt;property id=&quot;20307&quot; value=&quot;268&quot;/&gt;&lt;/object&gt;&lt;object type=&quot;3&quot; unique_id=&quot;273256&quot;&gt;&lt;property id=&quot;20148&quot; value=&quot;5&quot;/&gt;&lt;property id=&quot;20300&quot; value=&quot;Slide 8 - &amp;quot;  Packing the SAFT SCORABLE Boxes &amp;quot;&quot;/&gt;&lt;property id=&quot;20307&quot; value=&quot;270&quot;/&gt;&lt;/object&gt;&lt;object type=&quot;3&quot; unique_id=&quot;273844&quot;&gt;&lt;property id=&quot;20148&quot; value=&quot;5&quot;/&gt;&lt;property id=&quot;20300&quot; value=&quot;Slide 9 - &amp;quot;Header Sheet v. School Header List&amp;quot;&quot;/&gt;&lt;property id=&quot;20307&quot; value=&quot;275&quot;/&gt;&lt;/object&gt;&lt;object type=&quot;3&quot; unique_id=&quot;273845&quot;&gt;&lt;property id=&quot;20148&quot; value=&quot;5&quot;/&gt;&lt;property id=&quot;20300&quot; value=&quot;Slide 11 - &amp;quot;Verify Shipping Address in PAN&amp;quot;&quot;/&gt;&lt;property id=&quot;20307&quot; value=&quot;271&quot;/&gt;&lt;/object&gt;&lt;object type=&quot;3&quot; unique_id=&quot;273846&quot;&gt;&lt;property id=&quot;20148&quot; value=&quot;5&quot;/&gt;&lt;property id=&quot;20300&quot; value=&quot;Slide 15 - &amp;quot;January 2022&amp;quot;&quot;/&gt;&lt;property id=&quot;20307&quot; value=&quot;272&quot;/&gt;&lt;/object&gt;&lt;object type=&quot;3&quot; unique_id=&quot;273847&quot;&gt;&lt;property id=&quot;20148&quot; value=&quot;5&quot;/&gt;&lt;property id=&quot;20300&quot; value=&quot;Slide 16 - &amp;quot;Reassessment Test Training Modules&amp;quot;&quot;/&gt;&lt;property id=&quot;20307&quot; value=&quot;273&quot;/&gt;&lt;/object&gt;&lt;object type=&quot;3&quot; unique_id=&quot;273848&quot;&gt;&lt;property id=&quot;20148&quot; value=&quot;5&quot;/&gt;&lt;property id=&quot;20300&quot; value=&quot;Slide 17 - &amp;quot;SPR22 Reassessment Paper Test Materials January 18 – 21, 2022&amp;quot;&quot;/&gt;&lt;property id=&quot;20307&quot; value=&quot;274&quot;/&gt;&lt;/object&gt;&lt;object type=&quot;3&quot; unique_id=&quot;273986&quot;&gt;&lt;property id=&quot;20148&quot; value=&quot;5&quot;/&gt;&lt;property id=&quot;20300&quot; value=&quot;Slide 18 - &amp;quot;Reassessment Tasks  On and After January 21, 2022&amp;quot;&quot;/&gt;&lt;property id=&quot;20307&quot; value=&quot;276&quot;/&gt;&lt;/object&gt;&lt;object type=&quot;3&quot; unique_id=&quot;273987&quot;&gt;&lt;property id=&quot;20148&quot; value=&quot;5&quot;/&gt;&lt;property id=&quot;20300&quot; value=&quot;Slide 19 - &amp;quot;Spring 2022 Reassessment Test Window January 31 – March 18, 2022&amp;quot;&quot;/&gt;&lt;property id=&quot;20307&quot; value=&quot;277&quot;/&gt;&lt;/object&gt;&lt;object type=&quot;3&quot; unique_id=&quot;274200&quot;&gt;&lt;property id=&quot;20148&quot; value=&quot;5&quot;/&gt;&lt;property id=&quot;20300&quot; value=&quot;Slide 13 - &amp;quot;2021 – 2022 AZELLA Placement Test&amp;quot;&quot;/&gt;&lt;property id=&quot;20307&quot; value=&quot;280&quot;/&gt;&lt;/object&gt;&lt;object type=&quot;3&quot; unique_id=&quot;274201&quot;&gt;&lt;property id=&quot;20148&quot; value=&quot;5&quot;/&gt;&lt;property id=&quot;20300&quot; value=&quot;Slide 20 - &amp;quot;Quick Comments – Reassessment Test&amp;quot;&quot;/&gt;&lt;property id=&quot;20307&quot; value=&quot;278&quot;/&gt;&lt;/object&gt;&lt;object type=&quot;3&quot; unique_id=&quot;274202&quot;&gt;&lt;property id=&quot;20148&quot; value=&quot;5&quot;/&gt;&lt;property id=&quot;20300&quot; value=&quot;Slide 22&quot;/&gt;&lt;property id=&quot;20307&quot; value=&quot;282&quot;/&gt;&lt;/object&gt;&lt;object type=&quot;3&quot; unique_id=&quot;274203&quot;&gt;&lt;property id=&quot;20148&quot; value=&quot;5&quot;/&gt;&lt;property id=&quot;20300&quot; value=&quot;Slide 23&quot;/&gt;&lt;property id=&quot;20307&quot; value=&quot;281&quot;/&gt;&lt;/object&gt;&lt;/object&gt;&lt;object type=&quot;8&quot; unique_id=&quot;26941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DE Colors">
      <a:dk1>
        <a:sysClr val="windowText" lastClr="000000"/>
      </a:dk1>
      <a:lt1>
        <a:sysClr val="window" lastClr="FFFFFF"/>
      </a:lt1>
      <a:dk2>
        <a:srgbClr val="FFFFFF"/>
      </a:dk2>
      <a:lt2>
        <a:srgbClr val="FFFFFF"/>
      </a:lt2>
      <a:accent1>
        <a:srgbClr val="012169"/>
      </a:accent1>
      <a:accent2>
        <a:srgbClr val="BF0D3E"/>
      </a:accent2>
      <a:accent3>
        <a:srgbClr val="FCAF17"/>
      </a:accent3>
      <a:accent4>
        <a:srgbClr val="D0CECE"/>
      </a:accent4>
      <a:accent5>
        <a:srgbClr val="AEABAB"/>
      </a:accent5>
      <a:accent6>
        <a:srgbClr val="FFFFFF"/>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71452D06D943429BF1587ED21856D1" ma:contentTypeVersion="6" ma:contentTypeDescription="Create a new document." ma:contentTypeScope="" ma:versionID="5d0ea43d31640d6e1f40e1b3a8ce2dbd">
  <xsd:schema xmlns:xsd="http://www.w3.org/2001/XMLSchema" xmlns:xs="http://www.w3.org/2001/XMLSchema" xmlns:p="http://schemas.microsoft.com/office/2006/metadata/properties" xmlns:ns2="c679af27-254a-4c49-9a85-c00b349e1347" xmlns:ns3="71b326f1-e497-4013-8c47-1c3e25d9b79b" targetNamespace="http://schemas.microsoft.com/office/2006/metadata/properties" ma:root="true" ma:fieldsID="1f0d67e2853519f006802a8eeac84ead" ns2:_="" ns3:_="">
    <xsd:import namespace="c679af27-254a-4c49-9a85-c00b349e1347"/>
    <xsd:import namespace="71b326f1-e497-4013-8c47-1c3e25d9b7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9af27-254a-4c49-9a85-c00b349e13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b326f1-e497-4013-8c47-1c3e25d9b7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D7867A-3B3C-469B-B7CC-74E0844B87B9}">
  <ds:schemaRefs>
    <ds:schemaRef ds:uri="http://schemas.openxmlformats.org/package/2006/metadata/core-properties"/>
    <ds:schemaRef ds:uri="http://purl.org/dc/dcmitype/"/>
    <ds:schemaRef ds:uri="http://schemas.microsoft.com/office/infopath/2007/PartnerControls"/>
    <ds:schemaRef ds:uri="71b326f1-e497-4013-8c47-1c3e25d9b79b"/>
    <ds:schemaRef ds:uri="http://purl.org/dc/elements/1.1/"/>
    <ds:schemaRef ds:uri="http://schemas.microsoft.com/office/2006/documentManagement/types"/>
    <ds:schemaRef ds:uri="http://purl.org/dc/terms/"/>
    <ds:schemaRef ds:uri="c679af27-254a-4c49-9a85-c00b349e1347"/>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6FFC803-AA9A-4256-A5D8-AB4D65955C84}">
  <ds:schemaRefs>
    <ds:schemaRef ds:uri="http://schemas.microsoft.com/sharepoint/v3/contenttype/forms"/>
  </ds:schemaRefs>
</ds:datastoreItem>
</file>

<file path=customXml/itemProps3.xml><?xml version="1.0" encoding="utf-8"?>
<ds:datastoreItem xmlns:ds="http://schemas.openxmlformats.org/officeDocument/2006/customXml" ds:itemID="{38B648B9-C2A1-403C-8E3E-7FC80FC5C3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9af27-254a-4c49-9a85-c00b349e1347"/>
    <ds:schemaRef ds:uri="71b326f1-e497-4013-8c47-1c3e25d9b7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5372</TotalTime>
  <Words>2174</Words>
  <Application>Microsoft Office PowerPoint</Application>
  <PresentationFormat>On-screen Show (4:3)</PresentationFormat>
  <Paragraphs>205</Paragraphs>
  <Slides>23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Adobe Devanagari</vt:lpstr>
      <vt:lpstr>Arial</vt:lpstr>
      <vt:lpstr>Calibri</vt:lpstr>
      <vt:lpstr>Felix Titling</vt:lpstr>
      <vt:lpstr>Franklin Gothic Medium</vt:lpstr>
      <vt:lpstr>Roboto</vt:lpstr>
      <vt:lpstr>Segoe UI</vt:lpstr>
      <vt:lpstr>Symbol</vt:lpstr>
      <vt:lpstr>Wingdings</vt:lpstr>
      <vt:lpstr>Office Theme</vt:lpstr>
      <vt:lpstr>AZELLA Updates</vt:lpstr>
      <vt:lpstr>PowerPoint Presentation</vt:lpstr>
      <vt:lpstr>December 2021</vt:lpstr>
      <vt:lpstr>Student Test Update Export Report (PAN)</vt:lpstr>
      <vt:lpstr>Reading the Student Test Update Export File</vt:lpstr>
      <vt:lpstr>Fall 2021 AZELLA SAFT: CLOSING – LAST DAY Friday, December 10, 2021</vt:lpstr>
      <vt:lpstr>Fall 2021 AZELLA SAFT Return Materials  CLOSING – LAST DAY Friday, December 17, 2021</vt:lpstr>
      <vt:lpstr>  Packing the SAFT SCORABLE Boxes </vt:lpstr>
      <vt:lpstr>Header Sheet v. School Header List</vt:lpstr>
      <vt:lpstr>Spring 2022 KG–Grade 2 Participation Counts  CLOSING – LAST DAY Friday, December 10, 2021 </vt:lpstr>
      <vt:lpstr>Verify Shipping Address in PAN</vt:lpstr>
      <vt:lpstr>Download Your EL73 Reports</vt:lpstr>
      <vt:lpstr>2021 – 2022 AZELLA Placement Test</vt:lpstr>
      <vt:lpstr>Preparing School Registrars for Student  Data Extraction for Reassessment</vt:lpstr>
      <vt:lpstr>January 2022</vt:lpstr>
      <vt:lpstr>Reassessment Test Training Modules</vt:lpstr>
      <vt:lpstr>SPR22 Reassessment Paper Test Materials January 18 – 21, 2022</vt:lpstr>
      <vt:lpstr>Reassessment Tasks  On and After January 21, 2022</vt:lpstr>
      <vt:lpstr>Spring 2022 Reassessment Test Window January 31 – March 18, 2022</vt:lpstr>
      <vt:lpstr>Quick Comments – Reassessment Test</vt:lpstr>
      <vt:lpstr>Duplicate SSIDs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Arizona Superintendent of Public Instruction Diane Douglas’ “We Are Listening” Tour- 2016</dc:title>
  <dc:creator>Burkhart, Alexis</dc:creator>
  <cp:lastModifiedBy>Vanderwerp, Brenda</cp:lastModifiedBy>
  <cp:revision>127</cp:revision>
  <dcterms:created xsi:type="dcterms:W3CDTF">2019-01-29T13:16:54Z</dcterms:created>
  <dcterms:modified xsi:type="dcterms:W3CDTF">2021-12-09T18:44:13Z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2018-02-09T00:00:00Z</vt:filetime>
  </property>
  <property fmtid="{D5CDD505-2E9C-101B-9397-08002B2CF9AE}" pid="3" name="Creator">
    <vt:lpwstr>Microsoft® PowerPoint® 2016</vt:lpwstr>
  </property>
  <property fmtid="{D5CDD505-2E9C-101B-9397-08002B2CF9AE}" pid="4" name="LastSaved">
    <vt:filetime>2019-01-29T00:00:00Z</vt:filetime>
  </property>
  <property fmtid="{D5CDD505-2E9C-101B-9397-08002B2CF9AE}" pid="5" name="ContentTypeId">
    <vt:lpwstr>0x010100DA71452D06D943429BF1587ED21856D1</vt:lpwstr>
  </property>
</Properties>
</file>