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handoutMasterIdLst>
    <p:handoutMasterId r:id="rId20"/>
  </p:handoutMasterIdLst>
  <p:sldIdLst>
    <p:sldId id="845" r:id="rId5"/>
    <p:sldId id="918" r:id="rId6"/>
    <p:sldId id="847" r:id="rId7"/>
    <p:sldId id="914" r:id="rId8"/>
    <p:sldId id="919" r:id="rId9"/>
    <p:sldId id="924" r:id="rId10"/>
    <p:sldId id="925" r:id="rId11"/>
    <p:sldId id="926" r:id="rId12"/>
    <p:sldId id="927" r:id="rId13"/>
    <p:sldId id="929" r:id="rId14"/>
    <p:sldId id="928" r:id="rId15"/>
    <p:sldId id="920" r:id="rId16"/>
    <p:sldId id="922" r:id="rId17"/>
    <p:sldId id="858" r:id="rId18"/>
  </p:sldIdLst>
  <p:sldSz cx="9144000" cy="5143500" type="screen16x9"/>
  <p:notesSz cx="6950075" cy="923607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rbel" panose="020B0503020204020204" pitchFamily="34" charset="0"/>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F9C46-0CCA-CB68-A4FF-922057B9B5DC}" name="Klepk, Sabiha" initials="KS" userId="S::sabiha.klepk@azed.gov::06c5fec1-5a26-49d5-a433-9a66135e0611" providerId="AD"/>
  <p188:author id="{4822F7A1-3949-5B64-8B95-B4F45B46230C}" name="Ahumada, Audra" initials="AA" userId="S::audra.ahumada@azed.gov::72056b32-8706-4619-a11a-0655e412a0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ddlebrook, Candis" initials="MC" lastIdx="16" clrIdx="6">
    <p:extLst>
      <p:ext uri="{19B8F6BF-5375-455C-9EA6-DF929625EA0E}">
        <p15:presenceInfo xmlns:p15="http://schemas.microsoft.com/office/powerpoint/2012/main" userId="S::Candis.Middlebrook@azed.gov::ddd7cbf3-9156-4a93-9c07-d1b0eff58a81" providerId="AD"/>
      </p:ext>
    </p:extLst>
  </p:cmAuthor>
  <p:cmAuthor id="1" name="Vanderwerp, Brenda" initials="VB" lastIdx="3" clrIdx="0">
    <p:extLst>
      <p:ext uri="{19B8F6BF-5375-455C-9EA6-DF929625EA0E}">
        <p15:presenceInfo xmlns:p15="http://schemas.microsoft.com/office/powerpoint/2012/main" userId="S::brenda.vanderwerp@azed.gov::154367f7-d664-4917-9581-9b81d8602473" providerId="AD"/>
      </p:ext>
    </p:extLst>
  </p:cmAuthor>
  <p:cmAuthor id="8" name="Ahumada, Audra" initials="AA [2]" lastIdx="6" clrIdx="7">
    <p:extLst>
      <p:ext uri="{19B8F6BF-5375-455C-9EA6-DF929625EA0E}">
        <p15:presenceInfo xmlns:p15="http://schemas.microsoft.com/office/powerpoint/2012/main" userId="Ahumada, Audra" providerId="None"/>
      </p:ext>
    </p:extLst>
  </p:cmAuthor>
  <p:cmAuthor id="2" name="Ahumada, Audra" initials="AA" lastIdx="12" clrIdx="1">
    <p:extLst>
      <p:ext uri="{19B8F6BF-5375-455C-9EA6-DF929625EA0E}">
        <p15:presenceInfo xmlns:p15="http://schemas.microsoft.com/office/powerpoint/2012/main" userId="S::audra.ahumada@azed.gov::72056b32-8706-4619-a11a-0655e412a03c" providerId="AD"/>
      </p:ext>
    </p:extLst>
  </p:cmAuthor>
  <p:cmAuthor id="9" name="Oliver, Lisa" initials="OL" lastIdx="2" clrIdx="8">
    <p:extLst>
      <p:ext uri="{19B8F6BF-5375-455C-9EA6-DF929625EA0E}">
        <p15:presenceInfo xmlns:p15="http://schemas.microsoft.com/office/powerpoint/2012/main" userId="S::Lisa.Oliver@azed.gov::7e0550a0-b0b6-469f-804e-ba562aa0b6f6" providerId="AD"/>
      </p:ext>
    </p:extLst>
  </p:cmAuthor>
  <p:cmAuthor id="3" name="Han, Sarah" initials="HS" lastIdx="3" clrIdx="2">
    <p:extLst>
      <p:ext uri="{19B8F6BF-5375-455C-9EA6-DF929625EA0E}">
        <p15:presenceInfo xmlns:p15="http://schemas.microsoft.com/office/powerpoint/2012/main" userId="S::sarah.han@azed.gov::ed7057da-4a64-46ba-ad37-8b78305361f0" providerId="AD"/>
      </p:ext>
    </p:extLst>
  </p:cmAuthor>
  <p:cmAuthor id="4" name="Bowerman, Margaret" initials="BM" lastIdx="5" clrIdx="3">
    <p:extLst>
      <p:ext uri="{19B8F6BF-5375-455C-9EA6-DF929625EA0E}">
        <p15:presenceInfo xmlns:p15="http://schemas.microsoft.com/office/powerpoint/2012/main" userId="S::margaret.bowerman@azed.gov::a76501d7-c70e-4403-b295-fce718e98e82" providerId="AD"/>
      </p:ext>
    </p:extLst>
  </p:cmAuthor>
  <p:cmAuthor id="5" name="Finn, Gabriela" initials="FG" lastIdx="2" clrIdx="4">
    <p:extLst>
      <p:ext uri="{19B8F6BF-5375-455C-9EA6-DF929625EA0E}">
        <p15:presenceInfo xmlns:p15="http://schemas.microsoft.com/office/powerpoint/2012/main" userId="S::gabriela.finn@azed.gov::4c9b2d0e-3f8f-4e60-9834-01b7e470796c" providerId="AD"/>
      </p:ext>
    </p:extLst>
  </p:cmAuthor>
  <p:cmAuthor id="6" name="Klepk, Sabiha" initials="KS" lastIdx="20" clrIdx="5">
    <p:extLst>
      <p:ext uri="{19B8F6BF-5375-455C-9EA6-DF929625EA0E}">
        <p15:presenceInfo xmlns:p15="http://schemas.microsoft.com/office/powerpoint/2012/main" userId="S::sabiha.klepk@azed.gov::06c5fec1-5a26-49d5-a433-9a66135e0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00099"/>
    <a:srgbClr val="BF0D3E"/>
    <a:srgbClr val="FCAF17"/>
    <a:srgbClr val="000000"/>
    <a:srgbClr val="CF8CDC"/>
    <a:srgbClr val="002A7E"/>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3" autoAdjust="0"/>
    <p:restoredTop sz="62312" autoAdjust="0"/>
  </p:normalViewPr>
  <p:slideViewPr>
    <p:cSldViewPr snapToGrid="0">
      <p:cViewPr varScale="1">
        <p:scale>
          <a:sx n="74" d="100"/>
          <a:sy n="74" d="100"/>
        </p:scale>
        <p:origin x="1842"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521DF-49A0-4F98-95FF-0A6E99CB96D2}" type="doc">
      <dgm:prSet loTypeId="urn:microsoft.com/office/officeart/2005/8/layout/lProcess3" loCatId="process" qsTypeId="urn:microsoft.com/office/officeart/2005/8/quickstyle/simple2" qsCatId="simple" csTypeId="urn:microsoft.com/office/officeart/2005/8/colors/accent3_2" csCatId="accent3" phldr="1"/>
      <dgm:spPr/>
      <dgm:t>
        <a:bodyPr/>
        <a:lstStyle/>
        <a:p>
          <a:endParaRPr lang="en-US"/>
        </a:p>
      </dgm:t>
    </dgm:pt>
    <dgm:pt modelId="{70A9048C-2868-43C1-BE1F-F727ACCBBD48}">
      <dgm:prSet phldrT="[Text]" custT="1"/>
      <dgm:spPr/>
      <dgm:t>
        <a:bodyPr/>
        <a:lstStyle/>
        <a:p>
          <a:r>
            <a:rPr lang="en-US" sz="1600" kern="1200"/>
            <a:t>Identify the Writing Purpose and Read and/or Listen to Passages Closely</a:t>
          </a:r>
          <a:endParaRPr lang="en-US" sz="1600" kern="1200" dirty="0">
            <a:latin typeface="Arial" panose="020B0604020202020204"/>
            <a:ea typeface="+mn-ea"/>
            <a:cs typeface="+mn-cs"/>
          </a:endParaRPr>
        </a:p>
      </dgm:t>
    </dgm:pt>
    <dgm:pt modelId="{7186D1DC-6905-4D34-A97D-2F6997219D5A}" type="parTrans" cxnId="{DDD4E301-A802-4503-8B88-52B9E2628842}">
      <dgm:prSet/>
      <dgm:spPr/>
      <dgm:t>
        <a:bodyPr/>
        <a:lstStyle/>
        <a:p>
          <a:endParaRPr lang="en-US"/>
        </a:p>
      </dgm:t>
    </dgm:pt>
    <dgm:pt modelId="{FCF71AD7-F7D2-4273-9A75-A5CDA386BEF5}" type="sibTrans" cxnId="{DDD4E301-A802-4503-8B88-52B9E2628842}">
      <dgm:prSet/>
      <dgm:spPr/>
      <dgm:t>
        <a:bodyPr/>
        <a:lstStyle/>
        <a:p>
          <a:endParaRPr lang="en-US"/>
        </a:p>
      </dgm:t>
    </dgm:pt>
    <dgm:pt modelId="{13B186A1-E98A-4DB5-8118-63FE6EEC0886}">
      <dgm:prSet phldrT="[Text]" custT="1"/>
      <dgm:spPr/>
      <dgm:t>
        <a:bodyPr/>
        <a:lstStyle/>
        <a:p>
          <a:r>
            <a:rPr lang="en-US" sz="1800" dirty="0"/>
            <a:t>Highlight or Take Notes of Key Ideas</a:t>
          </a:r>
        </a:p>
      </dgm:t>
    </dgm:pt>
    <dgm:pt modelId="{9C9CCFF6-BC5D-41DA-9DE3-7C2124069462}" type="parTrans" cxnId="{21404632-F19C-4876-90DE-20DC7867C2C0}">
      <dgm:prSet/>
      <dgm:spPr/>
      <dgm:t>
        <a:bodyPr/>
        <a:lstStyle/>
        <a:p>
          <a:endParaRPr lang="en-US"/>
        </a:p>
      </dgm:t>
    </dgm:pt>
    <dgm:pt modelId="{0CEB3EE5-38EA-4C8B-9CEE-58B295FE785D}" type="sibTrans" cxnId="{21404632-F19C-4876-90DE-20DC7867C2C0}">
      <dgm:prSet/>
      <dgm:spPr/>
      <dgm:t>
        <a:bodyPr/>
        <a:lstStyle/>
        <a:p>
          <a:endParaRPr lang="en-US"/>
        </a:p>
      </dgm:t>
    </dgm:pt>
    <dgm:pt modelId="{8228831E-62CC-4966-ABDA-F76CEFDE7C06}">
      <dgm:prSet phldrT="[Text]" custT="1"/>
      <dgm:spPr/>
      <dgm:t>
        <a:bodyPr/>
        <a:lstStyle/>
        <a:p>
          <a:pPr>
            <a:buNone/>
          </a:pPr>
          <a:r>
            <a:rPr lang="en-US" sz="2400" dirty="0"/>
            <a:t>Plan A Response</a:t>
          </a:r>
        </a:p>
      </dgm:t>
    </dgm:pt>
    <dgm:pt modelId="{A0E5A763-3B9C-4B24-8CA6-015DC7868028}" type="parTrans" cxnId="{966EC122-CDCB-4E9F-888F-92F336C9C6E9}">
      <dgm:prSet/>
      <dgm:spPr/>
      <dgm:t>
        <a:bodyPr/>
        <a:lstStyle/>
        <a:p>
          <a:endParaRPr lang="en-US"/>
        </a:p>
      </dgm:t>
    </dgm:pt>
    <dgm:pt modelId="{47A6D939-129C-4F74-BE73-98E33BC3E8BF}" type="sibTrans" cxnId="{966EC122-CDCB-4E9F-888F-92F336C9C6E9}">
      <dgm:prSet/>
      <dgm:spPr/>
      <dgm:t>
        <a:bodyPr/>
        <a:lstStyle/>
        <a:p>
          <a:endParaRPr lang="en-US"/>
        </a:p>
      </dgm:t>
    </dgm:pt>
    <dgm:pt modelId="{696464A3-486F-4E49-ABBB-160912733618}">
      <dgm:prSet phldrT="[Text]" custT="1"/>
      <dgm:spPr/>
      <dgm:t>
        <a:bodyPr/>
        <a:lstStyle/>
        <a:p>
          <a:pPr>
            <a:buFont typeface="Arial" panose="020B0604020202020204" pitchFamily="34" charset="0"/>
            <a:buNone/>
          </a:pPr>
          <a:r>
            <a:rPr lang="en-US" sz="1400" dirty="0"/>
            <a:t>Organize the Information</a:t>
          </a:r>
        </a:p>
        <a:p>
          <a:pPr>
            <a:buFont typeface="Arial" panose="020B0604020202020204" pitchFamily="34" charset="0"/>
            <a:buNone/>
          </a:pPr>
          <a:r>
            <a:rPr lang="en-US" sz="1400" dirty="0"/>
            <a:t>Gather Evidence</a:t>
          </a:r>
        </a:p>
        <a:p>
          <a:pPr>
            <a:buFont typeface="Arial" panose="020B0604020202020204" pitchFamily="34" charset="0"/>
            <a:buNone/>
          </a:pPr>
          <a:r>
            <a:rPr lang="en-US" sz="1400" dirty="0"/>
            <a:t>Graphic Organizer</a:t>
          </a:r>
        </a:p>
      </dgm:t>
    </dgm:pt>
    <dgm:pt modelId="{C357D825-3FDD-41CD-9AF2-4FED0916A2DD}" type="parTrans" cxnId="{1ABDB8CA-8A04-4C79-84D9-F28A3AB2230F}">
      <dgm:prSet/>
      <dgm:spPr/>
      <dgm:t>
        <a:bodyPr/>
        <a:lstStyle/>
        <a:p>
          <a:endParaRPr lang="en-US"/>
        </a:p>
      </dgm:t>
    </dgm:pt>
    <dgm:pt modelId="{50FE1185-8D8D-4A6B-B395-1D57E49C1E19}" type="sibTrans" cxnId="{1ABDB8CA-8A04-4C79-84D9-F28A3AB2230F}">
      <dgm:prSet/>
      <dgm:spPr/>
      <dgm:t>
        <a:bodyPr/>
        <a:lstStyle/>
        <a:p>
          <a:endParaRPr lang="en-US"/>
        </a:p>
      </dgm:t>
    </dgm:pt>
    <dgm:pt modelId="{A9A76BEF-B65B-4615-B85F-92D31EF248EC}">
      <dgm:prSet phldrT="[Text]" custT="1"/>
      <dgm:spPr/>
      <dgm:t>
        <a:bodyPr/>
        <a:lstStyle/>
        <a:p>
          <a:pPr>
            <a:buNone/>
          </a:pPr>
          <a:r>
            <a:rPr lang="en-US" sz="1800" dirty="0"/>
            <a:t>20-40 minutes</a:t>
          </a:r>
        </a:p>
      </dgm:t>
    </dgm:pt>
    <dgm:pt modelId="{C8643A24-2903-4AB0-BEB4-F026CE2B4ADF}" type="parTrans" cxnId="{C71E3F92-00AE-4FAB-8BF4-51CC4D515A46}">
      <dgm:prSet/>
      <dgm:spPr/>
      <dgm:t>
        <a:bodyPr/>
        <a:lstStyle/>
        <a:p>
          <a:endParaRPr lang="en-US"/>
        </a:p>
      </dgm:t>
    </dgm:pt>
    <dgm:pt modelId="{610B9596-AE33-4F26-9909-EE09BFC685F2}" type="sibTrans" cxnId="{C71E3F92-00AE-4FAB-8BF4-51CC4D515A46}">
      <dgm:prSet/>
      <dgm:spPr/>
      <dgm:t>
        <a:bodyPr/>
        <a:lstStyle/>
        <a:p>
          <a:endParaRPr lang="en-US"/>
        </a:p>
      </dgm:t>
    </dgm:pt>
    <dgm:pt modelId="{50889FD0-A8E4-47C3-A347-35A08C2E12D1}">
      <dgm:prSet phldrT="[Text]" custT="1"/>
      <dgm:spPr/>
      <dgm:t>
        <a:bodyPr/>
        <a:lstStyle/>
        <a:p>
          <a:r>
            <a:rPr lang="en-US" sz="2400" dirty="0"/>
            <a:t>Write/Type Response </a:t>
          </a:r>
        </a:p>
      </dgm:t>
    </dgm:pt>
    <dgm:pt modelId="{AB937851-9CAA-4590-94DA-ED4A1191B611}" type="parTrans" cxnId="{37A97981-49A6-4DCF-937E-D66D2B217C5E}">
      <dgm:prSet/>
      <dgm:spPr/>
      <dgm:t>
        <a:bodyPr/>
        <a:lstStyle/>
        <a:p>
          <a:endParaRPr lang="en-US"/>
        </a:p>
      </dgm:t>
    </dgm:pt>
    <dgm:pt modelId="{A8979418-0700-48E6-B096-0DC3F8D9D535}" type="sibTrans" cxnId="{37A97981-49A6-4DCF-937E-D66D2B217C5E}">
      <dgm:prSet/>
      <dgm:spPr/>
      <dgm:t>
        <a:bodyPr/>
        <a:lstStyle/>
        <a:p>
          <a:endParaRPr lang="en-US"/>
        </a:p>
      </dgm:t>
    </dgm:pt>
    <dgm:pt modelId="{E0E36B0D-E972-4DF8-9B39-A5A3F413FA79}">
      <dgm:prSet phldrT="[Text]" custT="1"/>
      <dgm:spPr/>
      <dgm:t>
        <a:bodyPr/>
        <a:lstStyle/>
        <a:p>
          <a:r>
            <a:rPr lang="en-US" sz="1800" dirty="0"/>
            <a:t>Proofread</a:t>
          </a:r>
        </a:p>
      </dgm:t>
    </dgm:pt>
    <dgm:pt modelId="{A55985C7-FFB1-4032-BD15-338A198B32BD}" type="parTrans" cxnId="{95F77B16-99DB-4819-8E02-C0BEDB9CE696}">
      <dgm:prSet/>
      <dgm:spPr/>
      <dgm:t>
        <a:bodyPr/>
        <a:lstStyle/>
        <a:p>
          <a:endParaRPr lang="en-US"/>
        </a:p>
      </dgm:t>
    </dgm:pt>
    <dgm:pt modelId="{6CDE2687-F2C3-4FBC-8DA1-192B2A5E61D3}" type="sibTrans" cxnId="{95F77B16-99DB-4819-8E02-C0BEDB9CE696}">
      <dgm:prSet/>
      <dgm:spPr/>
      <dgm:t>
        <a:bodyPr/>
        <a:lstStyle/>
        <a:p>
          <a:endParaRPr lang="en-US"/>
        </a:p>
      </dgm:t>
    </dgm:pt>
    <dgm:pt modelId="{AF253662-813D-401D-979E-275136E688EF}">
      <dgm:prSet phldrT="[Text]" custT="1"/>
      <dgm:spPr/>
      <dgm:t>
        <a:bodyPr/>
        <a:lstStyle/>
        <a:p>
          <a:r>
            <a:rPr lang="en-US" sz="1800" dirty="0"/>
            <a:t>20-30 minutes</a:t>
          </a:r>
        </a:p>
      </dgm:t>
    </dgm:pt>
    <dgm:pt modelId="{EE964970-8901-488D-BF76-C8A3E17131B3}" type="parTrans" cxnId="{ABE7E9F6-86AA-4129-8CBD-9F184C48CFA5}">
      <dgm:prSet/>
      <dgm:spPr/>
      <dgm:t>
        <a:bodyPr/>
        <a:lstStyle/>
        <a:p>
          <a:endParaRPr lang="en-US"/>
        </a:p>
      </dgm:t>
    </dgm:pt>
    <dgm:pt modelId="{3AC27F9C-8A2F-4AA2-8CC0-859DEBEC5523}" type="sibTrans" cxnId="{ABE7E9F6-86AA-4129-8CBD-9F184C48CFA5}">
      <dgm:prSet/>
      <dgm:spPr/>
      <dgm:t>
        <a:bodyPr/>
        <a:lstStyle/>
        <a:p>
          <a:endParaRPr lang="en-US"/>
        </a:p>
      </dgm:t>
    </dgm:pt>
    <dgm:pt modelId="{FB9CDD88-333F-4662-8910-ACEA2D4D8E79}">
      <dgm:prSet custT="1"/>
      <dgm:spPr/>
      <dgm:t>
        <a:bodyPr/>
        <a:lstStyle/>
        <a:p>
          <a:r>
            <a:rPr lang="en-US" sz="1800" dirty="0"/>
            <a:t>30-40 minutes</a:t>
          </a:r>
        </a:p>
      </dgm:t>
    </dgm:pt>
    <dgm:pt modelId="{2EC4A390-867E-432F-BBF6-DB830FF635FD}" type="parTrans" cxnId="{A26B1619-B1BB-4190-A082-2AB966968E4A}">
      <dgm:prSet/>
      <dgm:spPr/>
      <dgm:t>
        <a:bodyPr/>
        <a:lstStyle/>
        <a:p>
          <a:endParaRPr lang="en-US"/>
        </a:p>
      </dgm:t>
    </dgm:pt>
    <dgm:pt modelId="{55AAFEA7-7B8F-4834-A457-9915850F6621}" type="sibTrans" cxnId="{A26B1619-B1BB-4190-A082-2AB966968E4A}">
      <dgm:prSet/>
      <dgm:spPr/>
      <dgm:t>
        <a:bodyPr/>
        <a:lstStyle/>
        <a:p>
          <a:endParaRPr lang="en-US"/>
        </a:p>
      </dgm:t>
    </dgm:pt>
    <dgm:pt modelId="{8C982B5C-EC4F-4116-9EDA-E43350EEA562}" type="pres">
      <dgm:prSet presAssocID="{703521DF-49A0-4F98-95FF-0A6E99CB96D2}" presName="Name0" presStyleCnt="0">
        <dgm:presLayoutVars>
          <dgm:chPref val="3"/>
          <dgm:dir/>
          <dgm:animLvl val="lvl"/>
          <dgm:resizeHandles/>
        </dgm:presLayoutVars>
      </dgm:prSet>
      <dgm:spPr/>
    </dgm:pt>
    <dgm:pt modelId="{658205D8-E238-444B-BE93-A2A4C2841AC9}" type="pres">
      <dgm:prSet presAssocID="{70A9048C-2868-43C1-BE1F-F727ACCBBD48}" presName="horFlow" presStyleCnt="0"/>
      <dgm:spPr/>
    </dgm:pt>
    <dgm:pt modelId="{FBD3093C-0EB4-4E89-A21E-5907144A5A63}" type="pres">
      <dgm:prSet presAssocID="{70A9048C-2868-43C1-BE1F-F727ACCBBD48}" presName="bigChev" presStyleLbl="node1" presStyleIdx="0" presStyleCnt="3" custLinFactNeighborX="-13633" custLinFactNeighborY="-3545"/>
      <dgm:spPr/>
    </dgm:pt>
    <dgm:pt modelId="{3B11DA30-DBBB-4605-88C2-2CCAFD17FFBC}" type="pres">
      <dgm:prSet presAssocID="{9C9CCFF6-BC5D-41DA-9DE3-7C2124069462}" presName="parTrans" presStyleCnt="0"/>
      <dgm:spPr/>
    </dgm:pt>
    <dgm:pt modelId="{3AA43525-9364-480E-A2E0-08B83EE68E7F}" type="pres">
      <dgm:prSet presAssocID="{13B186A1-E98A-4DB5-8118-63FE6EEC0886}" presName="node" presStyleLbl="alignAccFollowNode1" presStyleIdx="0" presStyleCnt="6">
        <dgm:presLayoutVars>
          <dgm:bulletEnabled val="1"/>
        </dgm:presLayoutVars>
      </dgm:prSet>
      <dgm:spPr/>
    </dgm:pt>
    <dgm:pt modelId="{04A9B4E1-7426-4348-88CC-6949F65557B4}" type="pres">
      <dgm:prSet presAssocID="{0CEB3EE5-38EA-4C8B-9CEE-58B295FE785D}" presName="sibTrans" presStyleCnt="0"/>
      <dgm:spPr/>
    </dgm:pt>
    <dgm:pt modelId="{B9B4F7B9-FF83-4816-ADAA-53420FD6AE78}" type="pres">
      <dgm:prSet presAssocID="{FB9CDD88-333F-4662-8910-ACEA2D4D8E79}" presName="node" presStyleLbl="alignAccFollowNode1" presStyleIdx="1" presStyleCnt="6">
        <dgm:presLayoutVars>
          <dgm:bulletEnabled val="1"/>
        </dgm:presLayoutVars>
      </dgm:prSet>
      <dgm:spPr/>
    </dgm:pt>
    <dgm:pt modelId="{2DAB25C2-8E8D-4BEE-B03E-B9E4DB94D161}" type="pres">
      <dgm:prSet presAssocID="{70A9048C-2868-43C1-BE1F-F727ACCBBD48}" presName="vSp" presStyleCnt="0"/>
      <dgm:spPr/>
    </dgm:pt>
    <dgm:pt modelId="{F7689710-07D9-4DAF-B118-83A2B9D0649F}" type="pres">
      <dgm:prSet presAssocID="{8228831E-62CC-4966-ABDA-F76CEFDE7C06}" presName="horFlow" presStyleCnt="0"/>
      <dgm:spPr/>
    </dgm:pt>
    <dgm:pt modelId="{BC9DFD2A-81CC-486A-A107-25FBCB749AA0}" type="pres">
      <dgm:prSet presAssocID="{8228831E-62CC-4966-ABDA-F76CEFDE7C06}" presName="bigChev" presStyleLbl="node1" presStyleIdx="1" presStyleCnt="3"/>
      <dgm:spPr/>
    </dgm:pt>
    <dgm:pt modelId="{66B5C46C-C14E-4F29-9EBE-4A63CCB9D52D}" type="pres">
      <dgm:prSet presAssocID="{C357D825-3FDD-41CD-9AF2-4FED0916A2DD}" presName="parTrans" presStyleCnt="0"/>
      <dgm:spPr/>
    </dgm:pt>
    <dgm:pt modelId="{8067CD05-DEE2-4B1C-81EF-0FD0810D8C0D}" type="pres">
      <dgm:prSet presAssocID="{696464A3-486F-4E49-ABBB-160912733618}" presName="node" presStyleLbl="alignAccFollowNode1" presStyleIdx="2" presStyleCnt="6">
        <dgm:presLayoutVars>
          <dgm:bulletEnabled val="1"/>
        </dgm:presLayoutVars>
      </dgm:prSet>
      <dgm:spPr/>
    </dgm:pt>
    <dgm:pt modelId="{D209439B-F2C8-4C34-82A3-8807D52B09C2}" type="pres">
      <dgm:prSet presAssocID="{50FE1185-8D8D-4A6B-B395-1D57E49C1E19}" presName="sibTrans" presStyleCnt="0"/>
      <dgm:spPr/>
    </dgm:pt>
    <dgm:pt modelId="{459CFE7D-7380-413D-839B-ADF91A68E6C4}" type="pres">
      <dgm:prSet presAssocID="{A9A76BEF-B65B-4615-B85F-92D31EF248EC}" presName="node" presStyleLbl="alignAccFollowNode1" presStyleIdx="3" presStyleCnt="6">
        <dgm:presLayoutVars>
          <dgm:bulletEnabled val="1"/>
        </dgm:presLayoutVars>
      </dgm:prSet>
      <dgm:spPr/>
    </dgm:pt>
    <dgm:pt modelId="{EC3872DF-B845-437D-BF85-616ADF271767}" type="pres">
      <dgm:prSet presAssocID="{8228831E-62CC-4966-ABDA-F76CEFDE7C06}" presName="vSp" presStyleCnt="0"/>
      <dgm:spPr/>
    </dgm:pt>
    <dgm:pt modelId="{34650924-CFBF-458C-B15F-F158A9737E7B}" type="pres">
      <dgm:prSet presAssocID="{50889FD0-A8E4-47C3-A347-35A08C2E12D1}" presName="horFlow" presStyleCnt="0"/>
      <dgm:spPr/>
    </dgm:pt>
    <dgm:pt modelId="{65BD5AE3-15C4-4532-8E17-A2C7E6D78590}" type="pres">
      <dgm:prSet presAssocID="{50889FD0-A8E4-47C3-A347-35A08C2E12D1}" presName="bigChev" presStyleLbl="node1" presStyleIdx="2" presStyleCnt="3"/>
      <dgm:spPr/>
    </dgm:pt>
    <dgm:pt modelId="{EA6B20E1-4A61-4110-BEAE-4ABDD9CD3198}" type="pres">
      <dgm:prSet presAssocID="{A55985C7-FFB1-4032-BD15-338A198B32BD}" presName="parTrans" presStyleCnt="0"/>
      <dgm:spPr/>
    </dgm:pt>
    <dgm:pt modelId="{4E129F36-83B9-4F4C-B04B-9423650487F0}" type="pres">
      <dgm:prSet presAssocID="{E0E36B0D-E972-4DF8-9B39-A5A3F413FA79}" presName="node" presStyleLbl="alignAccFollowNode1" presStyleIdx="4" presStyleCnt="6">
        <dgm:presLayoutVars>
          <dgm:bulletEnabled val="1"/>
        </dgm:presLayoutVars>
      </dgm:prSet>
      <dgm:spPr/>
    </dgm:pt>
    <dgm:pt modelId="{796D5098-4055-43EA-BD91-66A4938C58DD}" type="pres">
      <dgm:prSet presAssocID="{6CDE2687-F2C3-4FBC-8DA1-192B2A5E61D3}" presName="sibTrans" presStyleCnt="0"/>
      <dgm:spPr/>
    </dgm:pt>
    <dgm:pt modelId="{ECCCEA1B-5D71-42F9-813C-905D207F78E8}" type="pres">
      <dgm:prSet presAssocID="{AF253662-813D-401D-979E-275136E688EF}" presName="node" presStyleLbl="alignAccFollowNode1" presStyleIdx="5" presStyleCnt="6">
        <dgm:presLayoutVars>
          <dgm:bulletEnabled val="1"/>
        </dgm:presLayoutVars>
      </dgm:prSet>
      <dgm:spPr/>
    </dgm:pt>
  </dgm:ptLst>
  <dgm:cxnLst>
    <dgm:cxn modelId="{DDD4E301-A802-4503-8B88-52B9E2628842}" srcId="{703521DF-49A0-4F98-95FF-0A6E99CB96D2}" destId="{70A9048C-2868-43C1-BE1F-F727ACCBBD48}" srcOrd="0" destOrd="0" parTransId="{7186D1DC-6905-4D34-A97D-2F6997219D5A}" sibTransId="{FCF71AD7-F7D2-4273-9A75-A5CDA386BEF5}"/>
    <dgm:cxn modelId="{B1C2E30D-34F2-46DF-AB5F-88E5F87EAD3D}" type="presOf" srcId="{50889FD0-A8E4-47C3-A347-35A08C2E12D1}" destId="{65BD5AE3-15C4-4532-8E17-A2C7E6D78590}" srcOrd="0" destOrd="0" presId="urn:microsoft.com/office/officeart/2005/8/layout/lProcess3"/>
    <dgm:cxn modelId="{1EF85A14-D360-4968-BF11-AA99A53777CA}" type="presOf" srcId="{AF253662-813D-401D-979E-275136E688EF}" destId="{ECCCEA1B-5D71-42F9-813C-905D207F78E8}" srcOrd="0" destOrd="0" presId="urn:microsoft.com/office/officeart/2005/8/layout/lProcess3"/>
    <dgm:cxn modelId="{95F77B16-99DB-4819-8E02-C0BEDB9CE696}" srcId="{50889FD0-A8E4-47C3-A347-35A08C2E12D1}" destId="{E0E36B0D-E972-4DF8-9B39-A5A3F413FA79}" srcOrd="0" destOrd="0" parTransId="{A55985C7-FFB1-4032-BD15-338A198B32BD}" sibTransId="{6CDE2687-F2C3-4FBC-8DA1-192B2A5E61D3}"/>
    <dgm:cxn modelId="{A26B1619-B1BB-4190-A082-2AB966968E4A}" srcId="{70A9048C-2868-43C1-BE1F-F727ACCBBD48}" destId="{FB9CDD88-333F-4662-8910-ACEA2D4D8E79}" srcOrd="1" destOrd="0" parTransId="{2EC4A390-867E-432F-BBF6-DB830FF635FD}" sibTransId="{55AAFEA7-7B8F-4834-A457-9915850F6621}"/>
    <dgm:cxn modelId="{8F10ED1B-EB8F-40A5-A009-D40E033D64A6}" type="presOf" srcId="{13B186A1-E98A-4DB5-8118-63FE6EEC0886}" destId="{3AA43525-9364-480E-A2E0-08B83EE68E7F}" srcOrd="0" destOrd="0" presId="urn:microsoft.com/office/officeart/2005/8/layout/lProcess3"/>
    <dgm:cxn modelId="{966EC122-CDCB-4E9F-888F-92F336C9C6E9}" srcId="{703521DF-49A0-4F98-95FF-0A6E99CB96D2}" destId="{8228831E-62CC-4966-ABDA-F76CEFDE7C06}" srcOrd="1" destOrd="0" parTransId="{A0E5A763-3B9C-4B24-8CA6-015DC7868028}" sibTransId="{47A6D939-129C-4F74-BE73-98E33BC3E8BF}"/>
    <dgm:cxn modelId="{21404632-F19C-4876-90DE-20DC7867C2C0}" srcId="{70A9048C-2868-43C1-BE1F-F727ACCBBD48}" destId="{13B186A1-E98A-4DB5-8118-63FE6EEC0886}" srcOrd="0" destOrd="0" parTransId="{9C9CCFF6-BC5D-41DA-9DE3-7C2124069462}" sibTransId="{0CEB3EE5-38EA-4C8B-9CEE-58B295FE785D}"/>
    <dgm:cxn modelId="{ED3DC73A-A34B-4C76-8079-C82B1CBBEB93}" type="presOf" srcId="{703521DF-49A0-4F98-95FF-0A6E99CB96D2}" destId="{8C982B5C-EC4F-4116-9EDA-E43350EEA562}" srcOrd="0" destOrd="0" presId="urn:microsoft.com/office/officeart/2005/8/layout/lProcess3"/>
    <dgm:cxn modelId="{6A36925A-A97A-4F35-87D7-723B7E4632FA}" type="presOf" srcId="{E0E36B0D-E972-4DF8-9B39-A5A3F413FA79}" destId="{4E129F36-83B9-4F4C-B04B-9423650487F0}" srcOrd="0" destOrd="0" presId="urn:microsoft.com/office/officeart/2005/8/layout/lProcess3"/>
    <dgm:cxn modelId="{37A97981-49A6-4DCF-937E-D66D2B217C5E}" srcId="{703521DF-49A0-4F98-95FF-0A6E99CB96D2}" destId="{50889FD0-A8E4-47C3-A347-35A08C2E12D1}" srcOrd="2" destOrd="0" parTransId="{AB937851-9CAA-4590-94DA-ED4A1191B611}" sibTransId="{A8979418-0700-48E6-B096-0DC3F8D9D535}"/>
    <dgm:cxn modelId="{C71E3F92-00AE-4FAB-8BF4-51CC4D515A46}" srcId="{8228831E-62CC-4966-ABDA-F76CEFDE7C06}" destId="{A9A76BEF-B65B-4615-B85F-92D31EF248EC}" srcOrd="1" destOrd="0" parTransId="{C8643A24-2903-4AB0-BEB4-F026CE2B4ADF}" sibTransId="{610B9596-AE33-4F26-9909-EE09BFC685F2}"/>
    <dgm:cxn modelId="{E71215B4-0524-49AA-B2D9-F78921C898D5}" type="presOf" srcId="{FB9CDD88-333F-4662-8910-ACEA2D4D8E79}" destId="{B9B4F7B9-FF83-4816-ADAA-53420FD6AE78}" srcOrd="0" destOrd="0" presId="urn:microsoft.com/office/officeart/2005/8/layout/lProcess3"/>
    <dgm:cxn modelId="{1ABDB8CA-8A04-4C79-84D9-F28A3AB2230F}" srcId="{8228831E-62CC-4966-ABDA-F76CEFDE7C06}" destId="{696464A3-486F-4E49-ABBB-160912733618}" srcOrd="0" destOrd="0" parTransId="{C357D825-3FDD-41CD-9AF2-4FED0916A2DD}" sibTransId="{50FE1185-8D8D-4A6B-B395-1D57E49C1E19}"/>
    <dgm:cxn modelId="{301C1BCC-CA6A-4968-B577-BF91F01095AF}" type="presOf" srcId="{696464A3-486F-4E49-ABBB-160912733618}" destId="{8067CD05-DEE2-4B1C-81EF-0FD0810D8C0D}" srcOrd="0" destOrd="0" presId="urn:microsoft.com/office/officeart/2005/8/layout/lProcess3"/>
    <dgm:cxn modelId="{A65B30D3-D4A3-4317-9259-D59C564121DD}" type="presOf" srcId="{70A9048C-2868-43C1-BE1F-F727ACCBBD48}" destId="{FBD3093C-0EB4-4E89-A21E-5907144A5A63}" srcOrd="0" destOrd="0" presId="urn:microsoft.com/office/officeart/2005/8/layout/lProcess3"/>
    <dgm:cxn modelId="{FB16C0DF-9209-4146-B64E-6AB76DEF96FC}" type="presOf" srcId="{8228831E-62CC-4966-ABDA-F76CEFDE7C06}" destId="{BC9DFD2A-81CC-486A-A107-25FBCB749AA0}" srcOrd="0" destOrd="0" presId="urn:microsoft.com/office/officeart/2005/8/layout/lProcess3"/>
    <dgm:cxn modelId="{ABE7E9F6-86AA-4129-8CBD-9F184C48CFA5}" srcId="{50889FD0-A8E4-47C3-A347-35A08C2E12D1}" destId="{AF253662-813D-401D-979E-275136E688EF}" srcOrd="1" destOrd="0" parTransId="{EE964970-8901-488D-BF76-C8A3E17131B3}" sibTransId="{3AC27F9C-8A2F-4AA2-8CC0-859DEBEC5523}"/>
    <dgm:cxn modelId="{44A7B8FC-67EC-453D-87DC-2D256A04BC43}" type="presOf" srcId="{A9A76BEF-B65B-4615-B85F-92D31EF248EC}" destId="{459CFE7D-7380-413D-839B-ADF91A68E6C4}" srcOrd="0" destOrd="0" presId="urn:microsoft.com/office/officeart/2005/8/layout/lProcess3"/>
    <dgm:cxn modelId="{8D881D8A-C84B-44A5-A732-D8524120BC72}" type="presParOf" srcId="{8C982B5C-EC4F-4116-9EDA-E43350EEA562}" destId="{658205D8-E238-444B-BE93-A2A4C2841AC9}" srcOrd="0" destOrd="0" presId="urn:microsoft.com/office/officeart/2005/8/layout/lProcess3"/>
    <dgm:cxn modelId="{8F7BD13C-8552-42DD-8F08-2C90803E1DDB}" type="presParOf" srcId="{658205D8-E238-444B-BE93-A2A4C2841AC9}" destId="{FBD3093C-0EB4-4E89-A21E-5907144A5A63}" srcOrd="0" destOrd="0" presId="urn:microsoft.com/office/officeart/2005/8/layout/lProcess3"/>
    <dgm:cxn modelId="{374B9433-A5F2-4B65-A6D4-10C6B57DA45E}" type="presParOf" srcId="{658205D8-E238-444B-BE93-A2A4C2841AC9}" destId="{3B11DA30-DBBB-4605-88C2-2CCAFD17FFBC}" srcOrd="1" destOrd="0" presId="urn:microsoft.com/office/officeart/2005/8/layout/lProcess3"/>
    <dgm:cxn modelId="{F0D7E21A-7DBE-40D2-9E2B-F61F72CEA957}" type="presParOf" srcId="{658205D8-E238-444B-BE93-A2A4C2841AC9}" destId="{3AA43525-9364-480E-A2E0-08B83EE68E7F}" srcOrd="2" destOrd="0" presId="urn:microsoft.com/office/officeart/2005/8/layout/lProcess3"/>
    <dgm:cxn modelId="{BEF12970-DC54-46B5-AC51-CAF5DF3A1CAC}" type="presParOf" srcId="{658205D8-E238-444B-BE93-A2A4C2841AC9}" destId="{04A9B4E1-7426-4348-88CC-6949F65557B4}" srcOrd="3" destOrd="0" presId="urn:microsoft.com/office/officeart/2005/8/layout/lProcess3"/>
    <dgm:cxn modelId="{E568E26A-934F-4F61-92E3-239861611D56}" type="presParOf" srcId="{658205D8-E238-444B-BE93-A2A4C2841AC9}" destId="{B9B4F7B9-FF83-4816-ADAA-53420FD6AE78}" srcOrd="4" destOrd="0" presId="urn:microsoft.com/office/officeart/2005/8/layout/lProcess3"/>
    <dgm:cxn modelId="{F00022C7-50D6-4E1D-906E-FFDB3D8A73D5}" type="presParOf" srcId="{8C982B5C-EC4F-4116-9EDA-E43350EEA562}" destId="{2DAB25C2-8E8D-4BEE-B03E-B9E4DB94D161}" srcOrd="1" destOrd="0" presId="urn:microsoft.com/office/officeart/2005/8/layout/lProcess3"/>
    <dgm:cxn modelId="{1AD65E37-2AD4-4407-BC71-D6C37651F57A}" type="presParOf" srcId="{8C982B5C-EC4F-4116-9EDA-E43350EEA562}" destId="{F7689710-07D9-4DAF-B118-83A2B9D0649F}" srcOrd="2" destOrd="0" presId="urn:microsoft.com/office/officeart/2005/8/layout/lProcess3"/>
    <dgm:cxn modelId="{C641510A-FD94-4CC8-BE23-3206F283A01E}" type="presParOf" srcId="{F7689710-07D9-4DAF-B118-83A2B9D0649F}" destId="{BC9DFD2A-81CC-486A-A107-25FBCB749AA0}" srcOrd="0" destOrd="0" presId="urn:microsoft.com/office/officeart/2005/8/layout/lProcess3"/>
    <dgm:cxn modelId="{654322B4-B582-4C17-9A27-70329151E64A}" type="presParOf" srcId="{F7689710-07D9-4DAF-B118-83A2B9D0649F}" destId="{66B5C46C-C14E-4F29-9EBE-4A63CCB9D52D}" srcOrd="1" destOrd="0" presId="urn:microsoft.com/office/officeart/2005/8/layout/lProcess3"/>
    <dgm:cxn modelId="{BFE606DD-5E6A-4343-B536-D5DCB75EC047}" type="presParOf" srcId="{F7689710-07D9-4DAF-B118-83A2B9D0649F}" destId="{8067CD05-DEE2-4B1C-81EF-0FD0810D8C0D}" srcOrd="2" destOrd="0" presId="urn:microsoft.com/office/officeart/2005/8/layout/lProcess3"/>
    <dgm:cxn modelId="{7A09929B-7519-4BED-AFF6-DCAF1C21E701}" type="presParOf" srcId="{F7689710-07D9-4DAF-B118-83A2B9D0649F}" destId="{D209439B-F2C8-4C34-82A3-8807D52B09C2}" srcOrd="3" destOrd="0" presId="urn:microsoft.com/office/officeart/2005/8/layout/lProcess3"/>
    <dgm:cxn modelId="{6FE37E50-0A67-4856-A96D-6C0ACCB75D81}" type="presParOf" srcId="{F7689710-07D9-4DAF-B118-83A2B9D0649F}" destId="{459CFE7D-7380-413D-839B-ADF91A68E6C4}" srcOrd="4" destOrd="0" presId="urn:microsoft.com/office/officeart/2005/8/layout/lProcess3"/>
    <dgm:cxn modelId="{40FF836D-221A-449D-8D35-D369D167F208}" type="presParOf" srcId="{8C982B5C-EC4F-4116-9EDA-E43350EEA562}" destId="{EC3872DF-B845-437D-BF85-616ADF271767}" srcOrd="3" destOrd="0" presId="urn:microsoft.com/office/officeart/2005/8/layout/lProcess3"/>
    <dgm:cxn modelId="{EBB3FDE7-604D-4D2C-8720-68007750A266}" type="presParOf" srcId="{8C982B5C-EC4F-4116-9EDA-E43350EEA562}" destId="{34650924-CFBF-458C-B15F-F158A9737E7B}" srcOrd="4" destOrd="0" presId="urn:microsoft.com/office/officeart/2005/8/layout/lProcess3"/>
    <dgm:cxn modelId="{019619EA-3166-4AA1-801E-B8916FDEFE9E}" type="presParOf" srcId="{34650924-CFBF-458C-B15F-F158A9737E7B}" destId="{65BD5AE3-15C4-4532-8E17-A2C7E6D78590}" srcOrd="0" destOrd="0" presId="urn:microsoft.com/office/officeart/2005/8/layout/lProcess3"/>
    <dgm:cxn modelId="{76333E86-98BF-4E0B-97D2-89E3A752CFB5}" type="presParOf" srcId="{34650924-CFBF-458C-B15F-F158A9737E7B}" destId="{EA6B20E1-4A61-4110-BEAE-4ABDD9CD3198}" srcOrd="1" destOrd="0" presId="urn:microsoft.com/office/officeart/2005/8/layout/lProcess3"/>
    <dgm:cxn modelId="{A4653FE3-D232-49BD-8E2C-8FECCB87D1F8}" type="presParOf" srcId="{34650924-CFBF-458C-B15F-F158A9737E7B}" destId="{4E129F36-83B9-4F4C-B04B-9423650487F0}" srcOrd="2" destOrd="0" presId="urn:microsoft.com/office/officeart/2005/8/layout/lProcess3"/>
    <dgm:cxn modelId="{C419462E-3A5B-4F31-8170-7C3CBC339CD2}" type="presParOf" srcId="{34650924-CFBF-458C-B15F-F158A9737E7B}" destId="{796D5098-4055-43EA-BD91-66A4938C58DD}" srcOrd="3" destOrd="0" presId="urn:microsoft.com/office/officeart/2005/8/layout/lProcess3"/>
    <dgm:cxn modelId="{B86F0017-37F2-4523-99AF-B7D35EB7ED3A}" type="presParOf" srcId="{34650924-CFBF-458C-B15F-F158A9737E7B}" destId="{ECCCEA1B-5D71-42F9-813C-905D207F78E8}" srcOrd="4" destOrd="0" presId="urn:microsoft.com/office/officeart/2005/8/layout/lProcess3"/>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3093C-0EB4-4E89-A21E-5907144A5A63}">
      <dsp:nvSpPr>
        <dsp:cNvPr id="0" name=""/>
        <dsp:cNvSpPr/>
      </dsp:nvSpPr>
      <dsp:spPr>
        <a:xfrm>
          <a:off x="232460" y="0"/>
          <a:ext cx="2911742" cy="1164696"/>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Identify the Writing Purpose and Read and/or Listen to Passages Closely</a:t>
          </a:r>
          <a:endParaRPr lang="en-US" sz="1600" kern="1200" dirty="0">
            <a:latin typeface="Arial" panose="020B0604020202020204"/>
            <a:ea typeface="+mn-ea"/>
            <a:cs typeface="+mn-cs"/>
          </a:endParaRPr>
        </a:p>
      </dsp:txBody>
      <dsp:txXfrm>
        <a:off x="814808" y="0"/>
        <a:ext cx="1747046" cy="1164696"/>
      </dsp:txXfrm>
    </dsp:sp>
    <dsp:sp modelId="{3AA43525-9364-480E-A2E0-08B83EE68E7F}">
      <dsp:nvSpPr>
        <dsp:cNvPr id="0" name=""/>
        <dsp:cNvSpPr/>
      </dsp:nvSpPr>
      <dsp:spPr>
        <a:xfrm>
          <a:off x="2817281" y="99082"/>
          <a:ext cx="2416745" cy="966698"/>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Highlight or Take Notes of Key Ideas</a:t>
          </a:r>
        </a:p>
      </dsp:txBody>
      <dsp:txXfrm>
        <a:off x="3300630" y="99082"/>
        <a:ext cx="1450047" cy="966698"/>
      </dsp:txXfrm>
    </dsp:sp>
    <dsp:sp modelId="{B9B4F7B9-FF83-4816-ADAA-53420FD6AE78}">
      <dsp:nvSpPr>
        <dsp:cNvPr id="0" name=""/>
        <dsp:cNvSpPr/>
      </dsp:nvSpPr>
      <dsp:spPr>
        <a:xfrm>
          <a:off x="4895682" y="99082"/>
          <a:ext cx="2416745" cy="966698"/>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30-40 minutes</a:t>
          </a:r>
        </a:p>
      </dsp:txBody>
      <dsp:txXfrm>
        <a:off x="5379031" y="99082"/>
        <a:ext cx="1450047" cy="966698"/>
      </dsp:txXfrm>
    </dsp:sp>
    <dsp:sp modelId="{BC9DFD2A-81CC-486A-A107-25FBCB749AA0}">
      <dsp:nvSpPr>
        <dsp:cNvPr id="0" name=""/>
        <dsp:cNvSpPr/>
      </dsp:nvSpPr>
      <dsp:spPr>
        <a:xfrm>
          <a:off x="284065" y="1327838"/>
          <a:ext cx="2911742" cy="1164696"/>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Plan A Response</a:t>
          </a:r>
        </a:p>
      </dsp:txBody>
      <dsp:txXfrm>
        <a:off x="866413" y="1327838"/>
        <a:ext cx="1747046" cy="1164696"/>
      </dsp:txXfrm>
    </dsp:sp>
    <dsp:sp modelId="{8067CD05-DEE2-4B1C-81EF-0FD0810D8C0D}">
      <dsp:nvSpPr>
        <dsp:cNvPr id="0" name=""/>
        <dsp:cNvSpPr/>
      </dsp:nvSpPr>
      <dsp:spPr>
        <a:xfrm>
          <a:off x="2817281" y="1426837"/>
          <a:ext cx="2416745" cy="966698"/>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Organize the Information</a:t>
          </a:r>
        </a:p>
        <a:p>
          <a:pPr marL="0" lvl="0" indent="0" algn="ctr" defTabSz="622300">
            <a:lnSpc>
              <a:spcPct val="90000"/>
            </a:lnSpc>
            <a:spcBef>
              <a:spcPct val="0"/>
            </a:spcBef>
            <a:spcAft>
              <a:spcPct val="35000"/>
            </a:spcAft>
            <a:buFont typeface="Arial" panose="020B0604020202020204" pitchFamily="34" charset="0"/>
            <a:buNone/>
          </a:pPr>
          <a:r>
            <a:rPr lang="en-US" sz="1400" kern="1200" dirty="0"/>
            <a:t>Gather Evidence</a:t>
          </a:r>
        </a:p>
        <a:p>
          <a:pPr marL="0" lvl="0" indent="0" algn="ctr" defTabSz="622300">
            <a:lnSpc>
              <a:spcPct val="90000"/>
            </a:lnSpc>
            <a:spcBef>
              <a:spcPct val="0"/>
            </a:spcBef>
            <a:spcAft>
              <a:spcPct val="35000"/>
            </a:spcAft>
            <a:buFont typeface="Arial" panose="020B0604020202020204" pitchFamily="34" charset="0"/>
            <a:buNone/>
          </a:pPr>
          <a:r>
            <a:rPr lang="en-US" sz="1400" kern="1200" dirty="0"/>
            <a:t>Graphic Organizer</a:t>
          </a:r>
        </a:p>
      </dsp:txBody>
      <dsp:txXfrm>
        <a:off x="3300630" y="1426837"/>
        <a:ext cx="1450047" cy="966698"/>
      </dsp:txXfrm>
    </dsp:sp>
    <dsp:sp modelId="{459CFE7D-7380-413D-839B-ADF91A68E6C4}">
      <dsp:nvSpPr>
        <dsp:cNvPr id="0" name=""/>
        <dsp:cNvSpPr/>
      </dsp:nvSpPr>
      <dsp:spPr>
        <a:xfrm>
          <a:off x="4895682" y="1426837"/>
          <a:ext cx="2416745" cy="966698"/>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20-40 minutes</a:t>
          </a:r>
        </a:p>
      </dsp:txBody>
      <dsp:txXfrm>
        <a:off x="5379031" y="1426837"/>
        <a:ext cx="1450047" cy="966698"/>
      </dsp:txXfrm>
    </dsp:sp>
    <dsp:sp modelId="{65BD5AE3-15C4-4532-8E17-A2C7E6D78590}">
      <dsp:nvSpPr>
        <dsp:cNvPr id="0" name=""/>
        <dsp:cNvSpPr/>
      </dsp:nvSpPr>
      <dsp:spPr>
        <a:xfrm>
          <a:off x="284065" y="2655592"/>
          <a:ext cx="2911742" cy="1164696"/>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Write/Type Response </a:t>
          </a:r>
        </a:p>
      </dsp:txBody>
      <dsp:txXfrm>
        <a:off x="866413" y="2655592"/>
        <a:ext cx="1747046" cy="1164696"/>
      </dsp:txXfrm>
    </dsp:sp>
    <dsp:sp modelId="{4E129F36-83B9-4F4C-B04B-9423650487F0}">
      <dsp:nvSpPr>
        <dsp:cNvPr id="0" name=""/>
        <dsp:cNvSpPr/>
      </dsp:nvSpPr>
      <dsp:spPr>
        <a:xfrm>
          <a:off x="2817281" y="2754591"/>
          <a:ext cx="2416745" cy="966698"/>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Proofread</a:t>
          </a:r>
        </a:p>
      </dsp:txBody>
      <dsp:txXfrm>
        <a:off x="3300630" y="2754591"/>
        <a:ext cx="1450047" cy="966698"/>
      </dsp:txXfrm>
    </dsp:sp>
    <dsp:sp modelId="{ECCCEA1B-5D71-42F9-813C-905D207F78E8}">
      <dsp:nvSpPr>
        <dsp:cNvPr id="0" name=""/>
        <dsp:cNvSpPr/>
      </dsp:nvSpPr>
      <dsp:spPr>
        <a:xfrm>
          <a:off x="4895682" y="2754591"/>
          <a:ext cx="2416745" cy="966698"/>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20-30 minutes</a:t>
          </a:r>
        </a:p>
      </dsp:txBody>
      <dsp:txXfrm>
        <a:off x="5379031" y="2754591"/>
        <a:ext cx="1450047" cy="9666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5BC84-5ACE-4BB3-A0E4-667002707291}"/>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3390BE-B9D5-4D4B-8C11-8123DB86FFB3}"/>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77D8027F-0B36-4DE3-9352-4FE95933CD58}" type="datetimeFigureOut">
              <a:rPr lang="en-US" smtClean="0"/>
              <a:t>12/10/2021</a:t>
            </a:fld>
            <a:endParaRPr lang="en-US"/>
          </a:p>
        </p:txBody>
      </p:sp>
      <p:sp>
        <p:nvSpPr>
          <p:cNvPr id="4" name="Footer Placeholder 3">
            <a:extLst>
              <a:ext uri="{FF2B5EF4-FFF2-40B4-BE49-F238E27FC236}">
                <a16:creationId xmlns:a16="http://schemas.microsoft.com/office/drawing/2014/main" id="{4BDEE298-40FB-4819-BDF4-8C3D10EFEDA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820861-5E28-4AE5-A0AC-78267FA6CDB3}"/>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F0C8A80-9430-4F10-BD9E-CFAECF1FEC8E}" type="slidenum">
              <a:rPr lang="en-US" smtClean="0"/>
              <a:t>‹#›</a:t>
            </a:fld>
            <a:endParaRPr lang="en-US"/>
          </a:p>
        </p:txBody>
      </p:sp>
    </p:spTree>
    <p:extLst>
      <p:ext uri="{BB962C8B-B14F-4D97-AF65-F5344CB8AC3E}">
        <p14:creationId xmlns:p14="http://schemas.microsoft.com/office/powerpoint/2010/main" val="546886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All items on the state assessments must directly assess one or more of the academic standards, so the Assessment Section refers teachers and coaches to the State Standards whenever there are questions about how a standard should be taught.</a:t>
            </a:r>
          </a:p>
          <a:p>
            <a:pPr>
              <a:buNone/>
            </a:pPr>
            <a:endParaRPr lang="en-US" dirty="0">
              <a:latin typeface="Calibri"/>
              <a:cs typeface="Calibri"/>
            </a:endParaRPr>
          </a:p>
        </p:txBody>
      </p:sp>
    </p:spTree>
    <p:extLst>
      <p:ext uri="{BB962C8B-B14F-4D97-AF65-F5344CB8AC3E}">
        <p14:creationId xmlns:p14="http://schemas.microsoft.com/office/powerpoint/2010/main" val="208530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frequently get asked if there is a specific format for citations or how students should show evidence in their writing for AASA. Since the State Standards do not specify a particular format, the rubric for AASA responses does not require a particular method. We recommend that students use what is appropriate and required by teachers at their grade levels. The same is true for how students use evidence to support their claims – there is not a required way to include evidence, so we accept all methods on the Writing response. </a:t>
            </a:r>
          </a:p>
          <a:p>
            <a:endParaRPr lang="en-US" dirty="0"/>
          </a:p>
          <a:p>
            <a:endParaRPr lang="en-US" dirty="0"/>
          </a:p>
        </p:txBody>
      </p:sp>
    </p:spTree>
    <p:extLst>
      <p:ext uri="{BB962C8B-B14F-4D97-AF65-F5344CB8AC3E}">
        <p14:creationId xmlns:p14="http://schemas.microsoft.com/office/powerpoint/2010/main" val="357769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teaching the writing process, having longer time periods may be advantageous. In fact, the writing process encourages time for reflection.  In Evidence-Based Writing, though, the amount of time spent should be a class period for reading/writing. These are general suggestions for planning your instruction; depending on the topic, the length of the passages, and the needs of students, these may be modified. Students should always look at the prompt to identify the purpose for reading and writing. As the student reads or listens to the passages, he or she should highlight text or jot key ideas. This should take approximately 30-40 minutes of time.</a:t>
            </a:r>
          </a:p>
          <a:p>
            <a:endParaRPr lang="en-US" dirty="0"/>
          </a:p>
          <a:p>
            <a:r>
              <a:rPr lang="en-US" dirty="0"/>
              <a:t>For the second part of the assignment, students should begin to plan their response. This is the time to review any highlighted text or notes and add details to these. Students do not need to copy text; some ideas include mapping, outlining, or charting to reduce the amount of text a student writes in this phase. Students should then organize the order of information they want to present. Depending on how long the passages were, the amount of information, and how closely the student read the passages, this phase can take anywhere from 20-40 minutes. </a:t>
            </a:r>
          </a:p>
          <a:p>
            <a:endParaRPr lang="en-US" dirty="0"/>
          </a:p>
          <a:p>
            <a:r>
              <a:rPr lang="en-US" dirty="0"/>
              <a:t>Finally, the student writes or types the response in the appropriate place (test booklet, text box, class notebook, etc.). Students then proofread and finalize their work before submitting the assignment. This phase typically takes 20-30 minutes to complete. </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i="0" dirty="0">
                <a:effectLst/>
                <a:latin typeface="+mn-lt"/>
                <a:ea typeface="Times New Roman" panose="02020603050405020304" pitchFamily="18" charset="0"/>
                <a:cs typeface="Calibri" panose="020F0502020204030204" pitchFamily="34" charset="0"/>
              </a:rPr>
              <a:t>Writing is an on-demand quick write meant to mimic a classroom assignment. </a:t>
            </a:r>
            <a:r>
              <a:rPr lang="en-US" sz="1100" i="1" dirty="0">
                <a:effectLst/>
                <a:latin typeface="+mn-lt"/>
                <a:ea typeface="Times New Roman" panose="02020603050405020304" pitchFamily="18" charset="0"/>
                <a:cs typeface="Calibri" panose="020F0502020204030204" pitchFamily="34" charset="0"/>
              </a:rPr>
              <a:t>For more information about on-demand writing and scoring for quick, see the AASA Writing Resources on the AASA webpage.</a:t>
            </a:r>
          </a:p>
          <a:p>
            <a:endParaRPr lang="en-US" dirty="0"/>
          </a:p>
        </p:txBody>
      </p:sp>
    </p:spTree>
    <p:extLst>
      <p:ext uri="{BB962C8B-B14F-4D97-AF65-F5344CB8AC3E}">
        <p14:creationId xmlns:p14="http://schemas.microsoft.com/office/powerpoint/2010/main" val="1065111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Let’s look at the average time it takes students to complete the ELA AASA test. We want the state assessment to mirror what occurs in the classroom, so each session has a recommended time period that reflects the time in a classroom that may be spent reading/writing. While some students may need an additional half hour or so, students who are no longer productively working may be reminded to finish working and to submit their work.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defTabSz="935553">
              <a:defRPr/>
            </a:pPr>
            <a:r>
              <a:rPr lang="en-US" dirty="0"/>
              <a:t>We recognize that there are times a test is begun in the morning and there needs to be a period of time when a student is not engaged in the test. This flexibility for school schedules should not be interpreted for students to work more than the suggested times. With the type of writing expected during testing, there is no evidence that taking longer than the suggested time results in higher scores. </a:t>
            </a:r>
          </a:p>
          <a:p>
            <a:pPr defTabSz="935553">
              <a:defRPr/>
            </a:pPr>
            <a:endParaRPr lang="en-US" dirty="0"/>
          </a:p>
          <a:p>
            <a:pPr defTabSz="935553">
              <a:defRPr/>
            </a:pPr>
            <a:endParaRPr lang="en-US" dirty="0"/>
          </a:p>
          <a:p>
            <a:pPr defTabSz="935553">
              <a:defRPr/>
            </a:pPr>
            <a:r>
              <a:rPr lang="en-US" dirty="0"/>
              <a:t>Schools should schedule Writing sessions early enough in the morning to not interfere with students’ lunch time or early enough in the afternoon, so it doesn’t interfere with the end of the school day. </a:t>
            </a:r>
          </a:p>
          <a:p>
            <a:pPr marL="158750" indent="0" defTabSz="935553">
              <a:buNone/>
              <a:defRPr/>
            </a:pPr>
            <a:endParaRPr lang="en-US" dirty="0"/>
          </a:p>
          <a:p>
            <a:endParaRPr lang="en-US" dirty="0"/>
          </a:p>
        </p:txBody>
      </p:sp>
    </p:spTree>
    <p:extLst>
      <p:ext uri="{BB962C8B-B14F-4D97-AF65-F5344CB8AC3E}">
        <p14:creationId xmlns:p14="http://schemas.microsoft.com/office/powerpoint/2010/main" val="123930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338640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Classroom instruction should include lessons that thoroughly address all standards. The state assessment samples the standards each year. For the Writing portion of AASA, we are limited by time in what we can assess.</a:t>
            </a:r>
          </a:p>
          <a:p>
            <a:pPr marL="158750" indent="0">
              <a:buNone/>
            </a:pPr>
            <a:endParaRPr lang="en-US" dirty="0"/>
          </a:p>
        </p:txBody>
      </p:sp>
    </p:spTree>
    <p:extLst>
      <p:ext uri="{BB962C8B-B14F-4D97-AF65-F5344CB8AC3E}">
        <p14:creationId xmlns:p14="http://schemas.microsoft.com/office/powerpoint/2010/main" val="199570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writing session of AASA measures many of the writing standards – produce clear and coherent writing  (Standard 4), gather relevant information from print and digital sources (Standard 8), draw evidence from informational texts to support analysis, reflection, and research (Standard 9) – but also requires writing over a single setting of 90 minutes (Standard 10). </a:t>
            </a:r>
          </a:p>
          <a:p>
            <a:pPr>
              <a:buNone/>
            </a:pPr>
            <a:endParaRPr lang="en-US" dirty="0">
              <a:latin typeface="Calibri"/>
              <a:cs typeface="Calibri"/>
            </a:endParaRPr>
          </a:p>
        </p:txBody>
      </p:sp>
    </p:spTree>
    <p:extLst>
      <p:ext uri="{BB962C8B-B14F-4D97-AF65-F5344CB8AC3E}">
        <p14:creationId xmlns:p14="http://schemas.microsoft.com/office/powerpoint/2010/main" val="98448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Item Specifications provide the directions template for the writing prompts. You can find these on the Educators page of the ADE Assessment website. You want students to work productively on the task, both in the classroom and during the state assessment. If you have a student who is no longer working during the state assessment, you may direct the student to finish up and then submit his or her work. </a:t>
            </a:r>
          </a:p>
          <a:p>
            <a:endParaRPr lang="en-US" dirty="0"/>
          </a:p>
        </p:txBody>
      </p:sp>
    </p:spTree>
    <p:extLst>
      <p:ext uri="{BB962C8B-B14F-4D97-AF65-F5344CB8AC3E}">
        <p14:creationId xmlns:p14="http://schemas.microsoft.com/office/powerpoint/2010/main" val="164306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Writing is an important skill and should be a regular part of your instruction. While only Evidence-Based Writing is assessed at the state level, it is still important to teach other Writing formats and the entire Writing Process. </a:t>
            </a:r>
          </a:p>
          <a:p>
            <a:endParaRPr lang="en-US" dirty="0"/>
          </a:p>
        </p:txBody>
      </p:sp>
    </p:spTree>
    <p:extLst>
      <p:ext uri="{BB962C8B-B14F-4D97-AF65-F5344CB8AC3E}">
        <p14:creationId xmlns:p14="http://schemas.microsoft.com/office/powerpoint/2010/main" val="68821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AASA rubric focuses on two main indicators for writing – </a:t>
            </a:r>
            <a:r>
              <a:rPr lang="en-US" i="1" dirty="0"/>
              <a:t>Purpose, Focus, and Organization </a:t>
            </a:r>
            <a:r>
              <a:rPr lang="en-US" dirty="0"/>
              <a:t>and </a:t>
            </a:r>
            <a:r>
              <a:rPr lang="en-US" i="1" dirty="0"/>
              <a:t>Evidence and Elaboration</a:t>
            </a:r>
            <a:r>
              <a:rPr lang="en-US" dirty="0"/>
              <a:t>. There is no requirement on the number of paragraphs in the essay; while many students provide four to five paragraphs, many three-paragraph essays have also received the highest score rating. It is the quality of the response along with support for the main idea that determines the rating the essay receives. </a:t>
            </a:r>
          </a:p>
          <a:p>
            <a:endParaRPr lang="en-US" dirty="0"/>
          </a:p>
        </p:txBody>
      </p:sp>
    </p:spTree>
    <p:extLst>
      <p:ext uri="{BB962C8B-B14F-4D97-AF65-F5344CB8AC3E}">
        <p14:creationId xmlns:p14="http://schemas.microsoft.com/office/powerpoint/2010/main" val="202321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guides can help you and your students to understand how the responses are scored. These are the only two guides, but the same general principles apply to all grade levels.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20101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Key Elements are helpful in planning instruction for your students. They also highlight the expectations for each score point. </a:t>
            </a:r>
          </a:p>
          <a:p>
            <a:endParaRPr lang="en-US" dirty="0"/>
          </a:p>
        </p:txBody>
      </p:sp>
    </p:spTree>
    <p:extLst>
      <p:ext uri="{BB962C8B-B14F-4D97-AF65-F5344CB8AC3E}">
        <p14:creationId xmlns:p14="http://schemas.microsoft.com/office/powerpoint/2010/main" val="398438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Occasionally a student will receive a Student Report that indicates that the Writing Response could not be scored. When teachers and administrators look at the school or district data file, they will see codes that indicate the reason for the response to not be scored. Sometimes a response is not written in English, doesn’t include enough words, or is off-topic. In most cases, the reason indicates a CM, for Copy Match. This means that the student predominantly used the text from the passages but did not elaborate with their own thoughts. </a:t>
            </a:r>
            <a:r>
              <a:rPr lang="en-US" b="1" dirty="0"/>
              <a:t>At least 30% of the response should be original text that the student generates for the response to be scored. </a:t>
            </a:r>
          </a:p>
          <a:p>
            <a:endParaRPr lang="en-US" dirty="0"/>
          </a:p>
        </p:txBody>
      </p:sp>
    </p:spTree>
    <p:extLst>
      <p:ext uri="{BB962C8B-B14F-4D97-AF65-F5344CB8AC3E}">
        <p14:creationId xmlns:p14="http://schemas.microsoft.com/office/powerpoint/2010/main" val="235196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14" name="Google Shape;14;p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p:nvPr userDrawn="1"/>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 name="Google Shape;19;p2"/>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0" name="Google Shape;20;p2"/>
          <p:cNvSpPr/>
          <p:nvPr userDrawn="1"/>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1" name="Google Shape;21;p2"/>
          <p:cNvSpPr/>
          <p:nvPr/>
        </p:nvSpPr>
        <p:spPr>
          <a:xfrm>
            <a:off x="0" y="5080318"/>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7" name="Slide Number Placeholder 7">
            <a:extLst>
              <a:ext uri="{FF2B5EF4-FFF2-40B4-BE49-F238E27FC236}">
                <a16:creationId xmlns:a16="http://schemas.microsoft.com/office/drawing/2014/main" id="{67157DF4-07F0-4122-8A12-64D11C5D9B66}"/>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a:p>
        </p:txBody>
      </p:sp>
      <p:pic>
        <p:nvPicPr>
          <p:cNvPr id="4" name="Picture 3">
            <a:extLst>
              <a:ext uri="{FF2B5EF4-FFF2-40B4-BE49-F238E27FC236}">
                <a16:creationId xmlns:a16="http://schemas.microsoft.com/office/drawing/2014/main" id="{9EB3075E-B2E5-4AB4-8DAF-8C6FAD45926D}"/>
              </a:ext>
            </a:extLst>
          </p:cNvPr>
          <p:cNvPicPr>
            <a:picLocks noChangeAspect="1"/>
          </p:cNvPicPr>
          <p:nvPr userDrawn="1"/>
        </p:nvPicPr>
        <p:blipFill>
          <a:blip r:embed="rId2"/>
          <a:stretch>
            <a:fillRect/>
          </a:stretch>
        </p:blipFill>
        <p:spPr>
          <a:xfrm>
            <a:off x="61921" y="4681470"/>
            <a:ext cx="379243" cy="379243"/>
          </a:xfrm>
          <a:prstGeom prst="rect">
            <a:avLst/>
          </a:prstGeom>
        </p:spPr>
      </p:pic>
      <p:sp>
        <p:nvSpPr>
          <p:cNvPr id="16" name="Google Shape;111;p13">
            <a:extLst>
              <a:ext uri="{FF2B5EF4-FFF2-40B4-BE49-F238E27FC236}">
                <a16:creationId xmlns:a16="http://schemas.microsoft.com/office/drawing/2014/main" id="{1E07C217-D742-4115-9FB0-12FD22DCCEF7}"/>
              </a:ext>
            </a:extLst>
          </p:cNvPr>
          <p:cNvSpPr txBox="1">
            <a:spLocks/>
          </p:cNvSpPr>
          <p:nvPr userDrawn="1"/>
        </p:nvSpPr>
        <p:spPr>
          <a:xfrm>
            <a:off x="628650" y="1598122"/>
            <a:ext cx="7934100" cy="2299129"/>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1C232"/>
              </a:buClr>
              <a:buSzPts val="4000"/>
            </a:pPr>
            <a:endParaRPr lang="en-US" sz="2400" b="1">
              <a:solidFill>
                <a:srgbClr val="FCAF17"/>
              </a:solidFill>
              <a:latin typeface="+mj-lt"/>
            </a:endParaRPr>
          </a:p>
        </p:txBody>
      </p:sp>
      <p:cxnSp>
        <p:nvCxnSpPr>
          <p:cNvPr id="23" name="Google Shape;113;p13">
            <a:extLst>
              <a:ext uri="{FF2B5EF4-FFF2-40B4-BE49-F238E27FC236}">
                <a16:creationId xmlns:a16="http://schemas.microsoft.com/office/drawing/2014/main" id="{6BC09F54-C7EE-4743-B8D0-50ABBD4A7109}"/>
              </a:ext>
            </a:extLst>
          </p:cNvPr>
          <p:cNvCxnSpPr/>
          <p:nvPr userDrawn="1"/>
        </p:nvCxnSpPr>
        <p:spPr>
          <a:xfrm rot="10800000" flipH="1">
            <a:off x="5955825" y="4191646"/>
            <a:ext cx="2565600" cy="15300"/>
          </a:xfrm>
          <a:prstGeom prst="straightConnector1">
            <a:avLst/>
          </a:prstGeom>
          <a:noFill/>
          <a:ln w="76200" cap="flat" cmpd="sng">
            <a:solidFill>
              <a:srgbClr val="012169"/>
            </a:solidFill>
            <a:prstDash val="solid"/>
            <a:round/>
            <a:headEnd type="none" w="sm" len="sm"/>
            <a:tailEnd type="none" w="sm" len="sm"/>
          </a:ln>
        </p:spPr>
      </p:cxnSp>
      <p:cxnSp>
        <p:nvCxnSpPr>
          <p:cNvPr id="24" name="Google Shape;114;p13">
            <a:extLst>
              <a:ext uri="{FF2B5EF4-FFF2-40B4-BE49-F238E27FC236}">
                <a16:creationId xmlns:a16="http://schemas.microsoft.com/office/drawing/2014/main" id="{7B4C5429-2399-4421-B10F-7AF6BDE93042}"/>
              </a:ext>
            </a:extLst>
          </p:cNvPr>
          <p:cNvCxnSpPr/>
          <p:nvPr userDrawn="1"/>
        </p:nvCxnSpPr>
        <p:spPr>
          <a:xfrm rot="10800000" flipH="1">
            <a:off x="662177" y="4199296"/>
            <a:ext cx="2526000" cy="15300"/>
          </a:xfrm>
          <a:prstGeom prst="straightConnector1">
            <a:avLst/>
          </a:prstGeom>
          <a:noFill/>
          <a:ln w="76200" cap="flat" cmpd="sng">
            <a:solidFill>
              <a:srgbClr val="012169"/>
            </a:solidFill>
            <a:prstDash val="solid"/>
            <a:round/>
            <a:headEnd type="none" w="sm" len="sm"/>
            <a:tailEnd type="none" w="sm" len="sm"/>
          </a:ln>
        </p:spPr>
      </p:cxnSp>
      <p:cxnSp>
        <p:nvCxnSpPr>
          <p:cNvPr id="25" name="Google Shape;115;p13">
            <a:extLst>
              <a:ext uri="{FF2B5EF4-FFF2-40B4-BE49-F238E27FC236}">
                <a16:creationId xmlns:a16="http://schemas.microsoft.com/office/drawing/2014/main" id="{C4500E26-C9DF-40A2-AE95-67658C55D47C}"/>
              </a:ext>
            </a:extLst>
          </p:cNvPr>
          <p:cNvCxnSpPr/>
          <p:nvPr userDrawn="1"/>
        </p:nvCxnSpPr>
        <p:spPr>
          <a:xfrm>
            <a:off x="3129600" y="4214596"/>
            <a:ext cx="2884800" cy="11100"/>
          </a:xfrm>
          <a:prstGeom prst="straightConnector1">
            <a:avLst/>
          </a:prstGeom>
          <a:noFill/>
          <a:ln w="76200" cap="flat" cmpd="sng">
            <a:solidFill>
              <a:srgbClr val="FCAF17"/>
            </a:solidFill>
            <a:prstDash val="solid"/>
            <a:round/>
            <a:headEnd type="none" w="sm" len="sm"/>
            <a:tailEnd type="none" w="sm" len="sm"/>
          </a:ln>
        </p:spPr>
      </p:cxnSp>
      <p:sp>
        <p:nvSpPr>
          <p:cNvPr id="22" name="Title 1">
            <a:extLst>
              <a:ext uri="{FF2B5EF4-FFF2-40B4-BE49-F238E27FC236}">
                <a16:creationId xmlns:a16="http://schemas.microsoft.com/office/drawing/2014/main" id="{D7B0829D-A7F5-449C-AF0B-4313DF721886}"/>
              </a:ext>
            </a:extLst>
          </p:cNvPr>
          <p:cNvSpPr>
            <a:spLocks noGrp="1"/>
          </p:cNvSpPr>
          <p:nvPr>
            <p:ph type="ctrTitle"/>
          </p:nvPr>
        </p:nvSpPr>
        <p:spPr>
          <a:xfrm>
            <a:off x="714777" y="1687131"/>
            <a:ext cx="7800573" cy="2073500"/>
          </a:xfrm>
        </p:spPr>
        <p:txBody>
          <a:bodyPr anchor="ctr" anchorCtr="0"/>
          <a:lstStyle>
            <a:lvl1pPr algn="ctr">
              <a:defRPr sz="540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FE827251-9DEB-4FE9-9E2D-149A2E12457E}"/>
              </a:ext>
            </a:extLst>
          </p:cNvPr>
          <p:cNvPicPr>
            <a:picLocks noChangeAspect="1"/>
          </p:cNvPicPr>
          <p:nvPr userDrawn="1"/>
        </p:nvPicPr>
        <p:blipFill>
          <a:blip r:embed="rId3"/>
          <a:stretch>
            <a:fillRect/>
          </a:stretch>
        </p:blipFill>
        <p:spPr>
          <a:xfrm>
            <a:off x="2378625" y="508760"/>
            <a:ext cx="3894191" cy="880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A20A5-45F6-4506-A543-F54842A2A3F1}"/>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3" name="Footer Placeholder 2">
            <a:extLst>
              <a:ext uri="{FF2B5EF4-FFF2-40B4-BE49-F238E27FC236}">
                <a16:creationId xmlns:a16="http://schemas.microsoft.com/office/drawing/2014/main" id="{566C56C1-CF3F-4B8F-9D1A-81341928C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B971F7-6A87-487A-AB48-6EC5B80872D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1390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200151"/>
            <a:ext cx="3435350" cy="2018108"/>
          </a:xfrm>
          <a:prstGeom prst="rect">
            <a:avLst/>
          </a:prstGeom>
        </p:spPr>
        <p:txBody>
          <a:bodyPr vert="horz" lIns="68580" tIns="34290" rIns="68580" bIns="3429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3750"/>
          </a:p>
        </p:txBody>
      </p:sp>
    </p:spTree>
    <p:extLst>
      <p:ext uri="{BB962C8B-B14F-4D97-AF65-F5344CB8AC3E}">
        <p14:creationId xmlns:p14="http://schemas.microsoft.com/office/powerpoint/2010/main" val="416025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05752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249216"/>
            <a:ext cx="9144000" cy="829340"/>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400"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628650" y="294297"/>
            <a:ext cx="7886700" cy="739177"/>
          </a:xfrm>
        </p:spPr>
        <p:txBody>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99056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249216"/>
            <a:ext cx="9144000" cy="829340"/>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400"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628650" y="294297"/>
            <a:ext cx="7886700" cy="739177"/>
          </a:xfrm>
        </p:spPr>
        <p:txBody>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09724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2712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8132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630042"/>
            <a:ext cx="7886700" cy="739177"/>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26479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CF39-2565-419C-ACC6-6A67FA22D598}"/>
              </a:ext>
            </a:extLst>
          </p:cNvPr>
          <p:cNvSpPr>
            <a:spLocks noGrp="1"/>
          </p:cNvSpPr>
          <p:nvPr>
            <p:ph type="title"/>
          </p:nvPr>
        </p:nvSpPr>
        <p:spPr>
          <a:xfrm>
            <a:off x="629841" y="273844"/>
            <a:ext cx="7886700" cy="994172"/>
          </a:xfrm>
        </p:spPr>
        <p:txBody>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C1294664-428D-46E6-991F-A8619D790B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A10E5-C74E-41B2-BF61-E77499AE633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8C70A-9980-433D-9443-8DB1A3FA2AB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C930123-D6FB-4C39-BB08-7D1C7141BDC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17077F-6AA3-460C-9C52-4C91E0E6D459}"/>
              </a:ext>
            </a:extLst>
          </p:cNvPr>
          <p:cNvSpPr>
            <a:spLocks noGrp="1"/>
          </p:cNvSpPr>
          <p:nvPr>
            <p:ph type="dt" sz="half" idx="10"/>
          </p:nvPr>
        </p:nvSpPr>
        <p:spPr/>
        <p:txBody>
          <a:bodyPr/>
          <a:lstStyle/>
          <a:p>
            <a:fld id="{7BBD89EB-C813-4396-A969-B9084DCB0EEC}" type="datetimeFigureOut">
              <a:rPr lang="en-US" smtClean="0"/>
              <a:t>12/10/2021</a:t>
            </a:fld>
            <a:endParaRPr lang="en-US"/>
          </a:p>
        </p:txBody>
      </p:sp>
      <p:sp>
        <p:nvSpPr>
          <p:cNvPr id="8" name="Footer Placeholder 7">
            <a:extLst>
              <a:ext uri="{FF2B5EF4-FFF2-40B4-BE49-F238E27FC236}">
                <a16:creationId xmlns:a16="http://schemas.microsoft.com/office/drawing/2014/main" id="{B5D212D1-9B84-45C4-9A91-9C8FAB74A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B8AF2-A9F6-4BD2-99DA-63232E6B526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61181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655857"/>
            <a:ext cx="7886700" cy="73917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467694"/>
            <a:ext cx="7886700" cy="293271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55957"/>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193688"/>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5086757"/>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67" r:id="rId2"/>
    <p:sldLayoutId id="2147483669" r:id="rId3"/>
    <p:sldLayoutId id="2147483668" r:id="rId4"/>
    <p:sldLayoutId id="2147483661" r:id="rId5"/>
    <p:sldLayoutId id="2147483662" r:id="rId6"/>
    <p:sldLayoutId id="2147483677" r:id="rId7"/>
    <p:sldLayoutId id="2147483664" r:id="rId8"/>
    <p:sldLayoutId id="2147483657" r:id="rId9"/>
    <p:sldLayoutId id="2147483666"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mailto:Testing@azed.gov" TargetMode="External"/><Relationship Id="rId4" Type="http://schemas.openxmlformats.org/officeDocument/2006/relationships/hyperlink" Target="http://evergreenleaf.blogspot.com/2013/04/my-first-blog-award-liebste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azed.gov/standards-practices/k-12standards/english-language-arts-standard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azed.gov/assessment/resource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045BB-6ADD-4B0C-BF64-23A9492F5C9A}"/>
              </a:ext>
            </a:extLst>
          </p:cNvPr>
          <p:cNvSpPr>
            <a:spLocks noGrp="1"/>
          </p:cNvSpPr>
          <p:nvPr>
            <p:ph type="ctrTitle"/>
          </p:nvPr>
        </p:nvSpPr>
        <p:spPr>
          <a:xfrm>
            <a:off x="674765" y="1431508"/>
            <a:ext cx="7840586" cy="2478339"/>
          </a:xfrm>
        </p:spPr>
        <p:txBody>
          <a:bodyPr>
            <a:normAutofit fontScale="90000"/>
          </a:bodyPr>
          <a:lstStyle/>
          <a:p>
            <a:br>
              <a:rPr lang="en-US" sz="4000" b="1" dirty="0">
                <a:solidFill>
                  <a:srgbClr val="FCAF17"/>
                </a:solidFill>
              </a:rPr>
            </a:br>
            <a:r>
              <a:rPr lang="en-US" sz="4000" b="1" dirty="0">
                <a:solidFill>
                  <a:srgbClr val="FCAF17"/>
                </a:solidFill>
              </a:rPr>
              <a:t>AASA Writing</a:t>
            </a:r>
            <a:br>
              <a:rPr lang="en-US" sz="4000" b="1" dirty="0">
                <a:solidFill>
                  <a:srgbClr val="FCAF17"/>
                </a:solidFill>
              </a:rPr>
            </a:br>
            <a:r>
              <a:rPr lang="en-US" sz="4000" b="1" dirty="0">
                <a:solidFill>
                  <a:srgbClr val="FCAF17"/>
                </a:solidFill>
              </a:rPr>
              <a:t>Test Prompts, Rubrics</a:t>
            </a:r>
            <a:br>
              <a:rPr lang="en-US" sz="4000" b="1" dirty="0">
                <a:solidFill>
                  <a:srgbClr val="FCAF17"/>
                </a:solidFill>
              </a:rPr>
            </a:br>
            <a:r>
              <a:rPr lang="en-US" sz="4000" b="1" dirty="0">
                <a:solidFill>
                  <a:srgbClr val="FCAF17"/>
                </a:solidFill>
              </a:rPr>
              <a:t>and Testing Times </a:t>
            </a:r>
            <a:br>
              <a:rPr lang="en-US" sz="4000" b="1" dirty="0">
                <a:solidFill>
                  <a:srgbClr val="FCAF17"/>
                </a:solidFill>
              </a:rPr>
            </a:br>
            <a:endParaRPr lang="en-US" sz="4000" dirty="0"/>
          </a:p>
        </p:txBody>
      </p:sp>
      <p:sp>
        <p:nvSpPr>
          <p:cNvPr id="2" name="Slide Number Placeholder 1">
            <a:extLst>
              <a:ext uri="{FF2B5EF4-FFF2-40B4-BE49-F238E27FC236}">
                <a16:creationId xmlns:a16="http://schemas.microsoft.com/office/drawing/2014/main" id="{EAFA12D0-6EF0-45D0-A586-73A10F3858F9}"/>
              </a:ext>
            </a:extLst>
          </p:cNvPr>
          <p:cNvSpPr>
            <a:spLocks noGrp="1"/>
          </p:cNvSpPr>
          <p:nvPr>
            <p:ph type="sldNum" idx="12"/>
          </p:nvPr>
        </p:nvSpPr>
        <p:spPr/>
        <p:txBody>
          <a:bodyPr/>
          <a:lstStyle/>
          <a:p>
            <a:fld id="{00000000-1234-1234-1234-123412341234}" type="slidenum">
              <a:rPr lang="en-US" smtClean="0"/>
              <a:pPr/>
              <a:t>1</a:t>
            </a:fld>
            <a:endParaRPr lang="en-US"/>
          </a:p>
        </p:txBody>
      </p:sp>
    </p:spTree>
    <p:extLst>
      <p:ext uri="{BB962C8B-B14F-4D97-AF65-F5344CB8AC3E}">
        <p14:creationId xmlns:p14="http://schemas.microsoft.com/office/powerpoint/2010/main" val="2695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BFF3F-463F-464D-BA23-44623051FE38}"/>
              </a:ext>
            </a:extLst>
          </p:cNvPr>
          <p:cNvSpPr>
            <a:spLocks noGrp="1"/>
          </p:cNvSpPr>
          <p:nvPr>
            <p:ph idx="1"/>
          </p:nvPr>
        </p:nvSpPr>
        <p:spPr>
          <a:xfrm>
            <a:off x="628650" y="1467694"/>
            <a:ext cx="7886700" cy="2618531"/>
          </a:xfrm>
        </p:spPr>
        <p:txBody>
          <a:bodyPr/>
          <a:lstStyle/>
          <a:p>
            <a:pPr marL="95250" indent="0" algn="ctr">
              <a:buNone/>
            </a:pPr>
            <a:r>
              <a:rPr lang="en-US" sz="2400" b="1" dirty="0"/>
              <a:t>Copy Match (CM)</a:t>
            </a:r>
          </a:p>
          <a:p>
            <a:r>
              <a:rPr lang="en-US" dirty="0"/>
              <a:t>Students who receive a CM rating did not include enough of their own thoughts for the response to be scored. </a:t>
            </a:r>
          </a:p>
          <a:p>
            <a:r>
              <a:rPr lang="en-US" dirty="0"/>
              <a:t>Students are encouraged to use evidence from the passages in their response but must also elaborate on these ideas. At least </a:t>
            </a:r>
            <a:r>
              <a:rPr lang="en-US" b="1" dirty="0"/>
              <a:t>30% </a:t>
            </a:r>
            <a:r>
              <a:rPr lang="en-US" dirty="0"/>
              <a:t>of the response should be the student’s own words.</a:t>
            </a:r>
          </a:p>
          <a:p>
            <a:pPr marL="95250" indent="0">
              <a:buNone/>
            </a:pPr>
            <a:endParaRPr lang="en-US" dirty="0"/>
          </a:p>
        </p:txBody>
      </p:sp>
      <p:sp>
        <p:nvSpPr>
          <p:cNvPr id="3" name="Slide Number Placeholder 2">
            <a:extLst>
              <a:ext uri="{FF2B5EF4-FFF2-40B4-BE49-F238E27FC236}">
                <a16:creationId xmlns:a16="http://schemas.microsoft.com/office/drawing/2014/main" id="{0C9711C0-F7C3-4250-B0FD-72666E3EADD0}"/>
              </a:ext>
            </a:extLst>
          </p:cNvPr>
          <p:cNvSpPr>
            <a:spLocks noGrp="1"/>
          </p:cNvSpPr>
          <p:nvPr>
            <p:ph type="sldNum" sz="quarter" idx="12"/>
          </p:nvPr>
        </p:nvSpPr>
        <p:spPr/>
        <p:txBody>
          <a:bodyPr/>
          <a:lstStyle/>
          <a:p>
            <a:fld id="{3AD94D69-2109-48F9-A00A-179699D0291F}" type="slidenum">
              <a:rPr lang="en-US" smtClean="0"/>
              <a:t>10</a:t>
            </a:fld>
            <a:endParaRPr lang="en-US"/>
          </a:p>
        </p:txBody>
      </p:sp>
      <p:sp>
        <p:nvSpPr>
          <p:cNvPr id="4" name="Title 3">
            <a:extLst>
              <a:ext uri="{FF2B5EF4-FFF2-40B4-BE49-F238E27FC236}">
                <a16:creationId xmlns:a16="http://schemas.microsoft.com/office/drawing/2014/main" id="{51069454-4A27-44C4-BB2D-87AD0A7F9942}"/>
              </a:ext>
            </a:extLst>
          </p:cNvPr>
          <p:cNvSpPr>
            <a:spLocks noGrp="1"/>
          </p:cNvSpPr>
          <p:nvPr>
            <p:ph type="title"/>
          </p:nvPr>
        </p:nvSpPr>
        <p:spPr/>
        <p:txBody>
          <a:bodyPr/>
          <a:lstStyle/>
          <a:p>
            <a:pPr algn="ctr"/>
            <a:r>
              <a:rPr lang="en-US" dirty="0"/>
              <a:t>Frequently Asked Questions</a:t>
            </a:r>
          </a:p>
        </p:txBody>
      </p:sp>
    </p:spTree>
    <p:extLst>
      <p:ext uri="{BB962C8B-B14F-4D97-AF65-F5344CB8AC3E}">
        <p14:creationId xmlns:p14="http://schemas.microsoft.com/office/powerpoint/2010/main" val="113272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430-2052-4B9E-B472-636672BE9690}"/>
              </a:ext>
            </a:extLst>
          </p:cNvPr>
          <p:cNvSpPr>
            <a:spLocks noGrp="1"/>
          </p:cNvSpPr>
          <p:nvPr>
            <p:ph type="title"/>
          </p:nvPr>
        </p:nvSpPr>
        <p:spPr>
          <a:xfrm>
            <a:off x="629841" y="273844"/>
            <a:ext cx="7886700" cy="617934"/>
          </a:xfrm>
        </p:spPr>
        <p:txBody>
          <a:bodyPr/>
          <a:lstStyle/>
          <a:p>
            <a:pPr algn="ctr"/>
            <a:r>
              <a:rPr lang="en-US" dirty="0"/>
              <a:t>Frequently Asked Questions</a:t>
            </a:r>
          </a:p>
        </p:txBody>
      </p:sp>
      <p:sp>
        <p:nvSpPr>
          <p:cNvPr id="3" name="Text Placeholder 2">
            <a:extLst>
              <a:ext uri="{FF2B5EF4-FFF2-40B4-BE49-F238E27FC236}">
                <a16:creationId xmlns:a16="http://schemas.microsoft.com/office/drawing/2014/main" id="{C4B46BAA-EFA2-4DF2-83B7-038A0784D707}"/>
              </a:ext>
            </a:extLst>
          </p:cNvPr>
          <p:cNvSpPr>
            <a:spLocks noGrp="1"/>
          </p:cNvSpPr>
          <p:nvPr>
            <p:ph type="body" idx="1"/>
          </p:nvPr>
        </p:nvSpPr>
        <p:spPr>
          <a:xfrm>
            <a:off x="627459" y="1076324"/>
            <a:ext cx="3868340" cy="617934"/>
          </a:xfrm>
        </p:spPr>
        <p:txBody>
          <a:bodyPr/>
          <a:lstStyle/>
          <a:p>
            <a:pPr algn="ctr"/>
            <a:r>
              <a:rPr lang="en-US" sz="2400" dirty="0"/>
              <a:t>Citations</a:t>
            </a:r>
          </a:p>
        </p:txBody>
      </p:sp>
      <p:sp>
        <p:nvSpPr>
          <p:cNvPr id="4" name="Content Placeholder 3">
            <a:extLst>
              <a:ext uri="{FF2B5EF4-FFF2-40B4-BE49-F238E27FC236}">
                <a16:creationId xmlns:a16="http://schemas.microsoft.com/office/drawing/2014/main" id="{C675EC94-ADCD-4D6F-B492-1D3EF28410A2}"/>
              </a:ext>
            </a:extLst>
          </p:cNvPr>
          <p:cNvSpPr>
            <a:spLocks noGrp="1"/>
          </p:cNvSpPr>
          <p:nvPr>
            <p:ph sz="half" idx="2"/>
          </p:nvPr>
        </p:nvSpPr>
        <p:spPr>
          <a:xfrm>
            <a:off x="629842" y="1878805"/>
            <a:ext cx="3868340" cy="2763441"/>
          </a:xfrm>
        </p:spPr>
        <p:txBody>
          <a:bodyPr/>
          <a:lstStyle/>
          <a:p>
            <a:r>
              <a:rPr lang="en-US" sz="1800" dirty="0"/>
              <a:t>Since the format of the citations are not mentioned in the standards, AASA does not require a specific format.</a:t>
            </a:r>
          </a:p>
          <a:p>
            <a:r>
              <a:rPr lang="en-US" sz="1800" dirty="0"/>
              <a:t>Students may use any format such as APA, MLA, Chicago, or informal citations such as referencing the passage and paragraph number.</a:t>
            </a:r>
          </a:p>
          <a:p>
            <a:endParaRPr lang="en-US" dirty="0"/>
          </a:p>
        </p:txBody>
      </p:sp>
      <p:sp>
        <p:nvSpPr>
          <p:cNvPr id="5" name="Text Placeholder 4">
            <a:extLst>
              <a:ext uri="{FF2B5EF4-FFF2-40B4-BE49-F238E27FC236}">
                <a16:creationId xmlns:a16="http://schemas.microsoft.com/office/drawing/2014/main" id="{E5CB281F-7159-4F50-B937-A2791515B615}"/>
              </a:ext>
            </a:extLst>
          </p:cNvPr>
          <p:cNvSpPr>
            <a:spLocks noGrp="1"/>
          </p:cNvSpPr>
          <p:nvPr>
            <p:ph type="body" sz="quarter" idx="3"/>
          </p:nvPr>
        </p:nvSpPr>
        <p:spPr>
          <a:xfrm>
            <a:off x="4627959" y="1076324"/>
            <a:ext cx="3887391" cy="617934"/>
          </a:xfrm>
        </p:spPr>
        <p:txBody>
          <a:bodyPr/>
          <a:lstStyle/>
          <a:p>
            <a:pPr algn="ctr"/>
            <a:r>
              <a:rPr lang="en-US" sz="2400" dirty="0"/>
              <a:t>Showing Evidence</a:t>
            </a:r>
          </a:p>
        </p:txBody>
      </p:sp>
      <p:sp>
        <p:nvSpPr>
          <p:cNvPr id="6" name="Content Placeholder 5">
            <a:extLst>
              <a:ext uri="{FF2B5EF4-FFF2-40B4-BE49-F238E27FC236}">
                <a16:creationId xmlns:a16="http://schemas.microsoft.com/office/drawing/2014/main" id="{0EBB57B9-34C5-4980-8889-3BBBF835A040}"/>
              </a:ext>
            </a:extLst>
          </p:cNvPr>
          <p:cNvSpPr>
            <a:spLocks noGrp="1"/>
          </p:cNvSpPr>
          <p:nvPr>
            <p:ph sz="quarter" idx="4"/>
          </p:nvPr>
        </p:nvSpPr>
        <p:spPr/>
        <p:txBody>
          <a:bodyPr/>
          <a:lstStyle/>
          <a:p>
            <a:r>
              <a:rPr lang="en-US" sz="1800" dirty="0"/>
              <a:t>Students may show evidence in their response by using any format such as:</a:t>
            </a:r>
          </a:p>
          <a:p>
            <a:pPr lvl="1"/>
            <a:r>
              <a:rPr lang="en-US" dirty="0"/>
              <a:t>Quotes </a:t>
            </a:r>
          </a:p>
          <a:p>
            <a:pPr lvl="1"/>
            <a:r>
              <a:rPr lang="en-US" dirty="0"/>
              <a:t>Paraphrasing</a:t>
            </a:r>
          </a:p>
          <a:p>
            <a:pPr lvl="1"/>
            <a:r>
              <a:rPr lang="en-US" dirty="0"/>
              <a:t>Textual evidence</a:t>
            </a:r>
          </a:p>
          <a:p>
            <a:endParaRPr lang="en-US" dirty="0"/>
          </a:p>
        </p:txBody>
      </p:sp>
      <p:sp>
        <p:nvSpPr>
          <p:cNvPr id="7" name="Slide Number Placeholder 6">
            <a:extLst>
              <a:ext uri="{FF2B5EF4-FFF2-40B4-BE49-F238E27FC236}">
                <a16:creationId xmlns:a16="http://schemas.microsoft.com/office/drawing/2014/main" id="{4EAE365C-0776-40DF-B2EF-FB3C2D7F8000}"/>
              </a:ext>
            </a:extLst>
          </p:cNvPr>
          <p:cNvSpPr>
            <a:spLocks noGrp="1"/>
          </p:cNvSpPr>
          <p:nvPr>
            <p:ph type="sldNum" sz="quarter" idx="12"/>
          </p:nvPr>
        </p:nvSpPr>
        <p:spPr/>
        <p:txBody>
          <a:bodyPr/>
          <a:lstStyle/>
          <a:p>
            <a:fld id="{3AD94D69-2109-48F9-A00A-179699D0291F}" type="slidenum">
              <a:rPr lang="en-US" smtClean="0"/>
              <a:t>11</a:t>
            </a:fld>
            <a:endParaRPr lang="en-US"/>
          </a:p>
        </p:txBody>
      </p:sp>
    </p:spTree>
    <p:extLst>
      <p:ext uri="{BB962C8B-B14F-4D97-AF65-F5344CB8AC3E}">
        <p14:creationId xmlns:p14="http://schemas.microsoft.com/office/powerpoint/2010/main" val="251414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C1D152-BB7D-4CE1-B1B7-2D1922E7A7EC}"/>
              </a:ext>
            </a:extLst>
          </p:cNvPr>
          <p:cNvSpPr>
            <a:spLocks noGrp="1"/>
          </p:cNvSpPr>
          <p:nvPr>
            <p:ph type="sldNum" sz="quarter" idx="12"/>
          </p:nvPr>
        </p:nvSpPr>
        <p:spPr/>
        <p:txBody>
          <a:bodyPr/>
          <a:lstStyle/>
          <a:p>
            <a:fld id="{3AD94D69-2109-48F9-A00A-179699D0291F}" type="slidenum">
              <a:rPr lang="en-US" smtClean="0"/>
              <a:t>12</a:t>
            </a:fld>
            <a:endParaRPr lang="en-US"/>
          </a:p>
        </p:txBody>
      </p:sp>
      <p:sp>
        <p:nvSpPr>
          <p:cNvPr id="5" name="Title 1">
            <a:extLst>
              <a:ext uri="{FF2B5EF4-FFF2-40B4-BE49-F238E27FC236}">
                <a16:creationId xmlns:a16="http://schemas.microsoft.com/office/drawing/2014/main" id="{CE085F43-64A7-4055-9CD5-243D2BEC19BE}"/>
              </a:ext>
            </a:extLst>
          </p:cNvPr>
          <p:cNvSpPr txBox="1">
            <a:spLocks noGrp="1"/>
          </p:cNvSpPr>
          <p:nvPr>
            <p:ph type="title"/>
          </p:nvPr>
        </p:nvSpPr>
        <p:spPr>
          <a:xfrm>
            <a:off x="628650" y="293688"/>
            <a:ext cx="7886700" cy="739775"/>
          </a:xfrm>
          <a:prstGeom prst="rect">
            <a:avLst/>
          </a:prstGeom>
        </p:spPr>
        <p:txBody>
          <a:bodyPr>
            <a:normAutofit fontScale="92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bg1"/>
                </a:solidFill>
              </a:rPr>
              <a:t>Managing Time for Classroom Assignments and State Assessment </a:t>
            </a:r>
          </a:p>
        </p:txBody>
      </p:sp>
      <p:graphicFrame>
        <p:nvGraphicFramePr>
          <p:cNvPr id="6" name="Diagram 5">
            <a:extLst>
              <a:ext uri="{FF2B5EF4-FFF2-40B4-BE49-F238E27FC236}">
                <a16:creationId xmlns:a16="http://schemas.microsoft.com/office/drawing/2014/main" id="{2874F967-9935-49CD-A82F-1E9855308986}"/>
              </a:ext>
            </a:extLst>
          </p:cNvPr>
          <p:cNvGraphicFramePr/>
          <p:nvPr>
            <p:extLst>
              <p:ext uri="{D42A27DB-BD31-4B8C-83A1-F6EECF244321}">
                <p14:modId xmlns:p14="http://schemas.microsoft.com/office/powerpoint/2010/main" val="2242085716"/>
              </p:ext>
            </p:extLst>
          </p:nvPr>
        </p:nvGraphicFramePr>
        <p:xfrm>
          <a:off x="935665" y="1148315"/>
          <a:ext cx="7596494" cy="382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4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C72F10-01B0-4A03-A074-825E0301890B}"/>
              </a:ext>
            </a:extLst>
          </p:cNvPr>
          <p:cNvSpPr>
            <a:spLocks noGrp="1"/>
          </p:cNvSpPr>
          <p:nvPr>
            <p:ph type="sldNum" sz="quarter" idx="12"/>
          </p:nvPr>
        </p:nvSpPr>
        <p:spPr/>
        <p:txBody>
          <a:bodyPr/>
          <a:lstStyle/>
          <a:p>
            <a:fld id="{3AD94D69-2109-48F9-A00A-179699D0291F}" type="slidenum">
              <a:rPr lang="en-US" smtClean="0"/>
              <a:t>13</a:t>
            </a:fld>
            <a:endParaRPr lang="en-US"/>
          </a:p>
        </p:txBody>
      </p:sp>
      <p:sp>
        <p:nvSpPr>
          <p:cNvPr id="5" name="Title 1">
            <a:extLst>
              <a:ext uri="{FF2B5EF4-FFF2-40B4-BE49-F238E27FC236}">
                <a16:creationId xmlns:a16="http://schemas.microsoft.com/office/drawing/2014/main" id="{672721B1-DA94-4C67-B63B-B0D69DE3C51C}"/>
              </a:ext>
            </a:extLst>
          </p:cNvPr>
          <p:cNvSpPr>
            <a:spLocks noGrp="1"/>
          </p:cNvSpPr>
          <p:nvPr>
            <p:ph type="title"/>
          </p:nvPr>
        </p:nvSpPr>
        <p:spPr>
          <a:xfrm>
            <a:off x="628650" y="293688"/>
            <a:ext cx="7886700" cy="739775"/>
          </a:xfrm>
        </p:spPr>
        <p:txBody>
          <a:bodyPr/>
          <a:lstStyle/>
          <a:p>
            <a:r>
              <a:rPr lang="en-US" dirty="0"/>
              <a:t>Testing Times</a:t>
            </a:r>
          </a:p>
        </p:txBody>
      </p:sp>
      <p:sp>
        <p:nvSpPr>
          <p:cNvPr id="6" name="Content Placeholder 6">
            <a:extLst>
              <a:ext uri="{FF2B5EF4-FFF2-40B4-BE49-F238E27FC236}">
                <a16:creationId xmlns:a16="http://schemas.microsoft.com/office/drawing/2014/main" id="{64A68F4D-3512-44C0-959C-AD01F2575A2A}"/>
              </a:ext>
            </a:extLst>
          </p:cNvPr>
          <p:cNvSpPr>
            <a:spLocks noGrp="1"/>
          </p:cNvSpPr>
          <p:nvPr>
            <p:ph idx="1"/>
          </p:nvPr>
        </p:nvSpPr>
        <p:spPr>
          <a:xfrm>
            <a:off x="777687" y="1791923"/>
            <a:ext cx="3794313" cy="1897163"/>
          </a:xfrm>
        </p:spPr>
        <p:txBody>
          <a:bodyPr>
            <a:noAutofit/>
          </a:bodyPr>
          <a:lstStyle/>
          <a:p>
            <a:r>
              <a:rPr lang="en-US" sz="1650" dirty="0"/>
              <a:t>The testing time for AASA should mirror what students experience in the classroom regularly.</a:t>
            </a:r>
          </a:p>
          <a:p>
            <a:r>
              <a:rPr lang="en-US" sz="1650" dirty="0"/>
              <a:t>This average includes student with disabilities and EL students. </a:t>
            </a:r>
          </a:p>
        </p:txBody>
      </p:sp>
      <p:graphicFrame>
        <p:nvGraphicFramePr>
          <p:cNvPr id="7" name="Table 6">
            <a:extLst>
              <a:ext uri="{FF2B5EF4-FFF2-40B4-BE49-F238E27FC236}">
                <a16:creationId xmlns:a16="http://schemas.microsoft.com/office/drawing/2014/main" id="{7037094D-B939-419F-AF49-D5CE1AEAF065}"/>
              </a:ext>
            </a:extLst>
          </p:cNvPr>
          <p:cNvGraphicFramePr>
            <a:graphicFrameLocks noGrp="1"/>
          </p:cNvGraphicFramePr>
          <p:nvPr>
            <p:custDataLst>
              <p:tags r:id="rId1"/>
            </p:custDataLst>
            <p:extLst>
              <p:ext uri="{D42A27DB-BD31-4B8C-83A1-F6EECF244321}">
                <p14:modId xmlns:p14="http://schemas.microsoft.com/office/powerpoint/2010/main" val="3507073685"/>
              </p:ext>
            </p:extLst>
          </p:nvPr>
        </p:nvGraphicFramePr>
        <p:xfrm>
          <a:off x="4982966" y="1441938"/>
          <a:ext cx="3291497" cy="2597135"/>
        </p:xfrm>
        <a:graphic>
          <a:graphicData uri="http://schemas.openxmlformats.org/drawingml/2006/table">
            <a:tbl>
              <a:tblPr firstRow="1" bandRow="1">
                <a:tableStyleId>{F5AB1C69-6EDB-4FF4-983F-18BD219EF322}</a:tableStyleId>
              </a:tblPr>
              <a:tblGrid>
                <a:gridCol w="1087933">
                  <a:extLst>
                    <a:ext uri="{9D8B030D-6E8A-4147-A177-3AD203B41FA5}">
                      <a16:colId xmlns:a16="http://schemas.microsoft.com/office/drawing/2014/main" val="820251121"/>
                    </a:ext>
                  </a:extLst>
                </a:gridCol>
                <a:gridCol w="2203564">
                  <a:extLst>
                    <a:ext uri="{9D8B030D-6E8A-4147-A177-3AD203B41FA5}">
                      <a16:colId xmlns:a16="http://schemas.microsoft.com/office/drawing/2014/main" val="3106915855"/>
                    </a:ext>
                  </a:extLst>
                </a:gridCol>
              </a:tblGrid>
              <a:tr h="524580">
                <a:tc>
                  <a:txBody>
                    <a:bodyPr/>
                    <a:lstStyle/>
                    <a:p>
                      <a:pPr algn="ctr"/>
                      <a:r>
                        <a:rPr lang="en-US" sz="1100" dirty="0"/>
                        <a:t>AASA ELA</a:t>
                      </a:r>
                    </a:p>
                  </a:txBody>
                  <a:tcPr marL="68580" marR="68580" marT="34290" marB="34290"/>
                </a:tc>
                <a:tc>
                  <a:txBody>
                    <a:bodyPr/>
                    <a:lstStyle/>
                    <a:p>
                      <a:pPr algn="ctr"/>
                      <a:r>
                        <a:rPr lang="en-US" sz="1100" dirty="0"/>
                        <a:t>ADE Recommended Time</a:t>
                      </a:r>
                    </a:p>
                  </a:txBody>
                  <a:tcPr marL="68580" marR="68580" marT="34290" marB="34290"/>
                </a:tc>
                <a:extLst>
                  <a:ext uri="{0D108BD9-81ED-4DB2-BD59-A6C34878D82A}">
                    <a16:rowId xmlns:a16="http://schemas.microsoft.com/office/drawing/2014/main" val="1565558455"/>
                  </a:ext>
                </a:extLst>
              </a:tr>
              <a:tr h="398681">
                <a:tc>
                  <a:txBody>
                    <a:bodyPr/>
                    <a:lstStyle/>
                    <a:p>
                      <a:pPr algn="ctr"/>
                      <a:r>
                        <a:rPr lang="en-US" sz="1200" dirty="0"/>
                        <a:t>Writing</a:t>
                      </a:r>
                    </a:p>
                  </a:txBody>
                  <a:tcPr marL="68580" marR="68580" marT="34290" marB="34290"/>
                </a:tc>
                <a:tc>
                  <a:txBody>
                    <a:bodyPr/>
                    <a:lstStyle/>
                    <a:p>
                      <a:pPr algn="ctr"/>
                      <a:r>
                        <a:rPr lang="en-US" sz="1200" dirty="0"/>
                        <a:t>60 - 90 minutes</a:t>
                      </a:r>
                    </a:p>
                  </a:txBody>
                  <a:tcPr marL="68580" marR="68580" marT="34290" marB="34290"/>
                </a:tc>
                <a:extLst>
                  <a:ext uri="{0D108BD9-81ED-4DB2-BD59-A6C34878D82A}">
                    <a16:rowId xmlns:a16="http://schemas.microsoft.com/office/drawing/2014/main" val="3903716974"/>
                  </a:ext>
                </a:extLst>
              </a:tr>
              <a:tr h="398681">
                <a:tc>
                  <a:txBody>
                    <a:bodyPr/>
                    <a:lstStyle/>
                    <a:p>
                      <a:pPr algn="ctr"/>
                      <a:r>
                        <a:rPr lang="en-US" sz="1200" dirty="0"/>
                        <a:t>Part 1</a:t>
                      </a:r>
                    </a:p>
                  </a:txBody>
                  <a:tcPr marL="68580" marR="68580" marT="34290" marB="34290"/>
                </a:tc>
                <a:tc>
                  <a:txBody>
                    <a:bodyPr/>
                    <a:lstStyle/>
                    <a:p>
                      <a:pPr algn="ctr"/>
                      <a:r>
                        <a:rPr lang="en-US" sz="1200" dirty="0"/>
                        <a:t>45 - 75 minutes</a:t>
                      </a:r>
                    </a:p>
                  </a:txBody>
                  <a:tcPr marL="68580" marR="68580" marT="34290" marB="34290"/>
                </a:tc>
                <a:extLst>
                  <a:ext uri="{0D108BD9-81ED-4DB2-BD59-A6C34878D82A}">
                    <a16:rowId xmlns:a16="http://schemas.microsoft.com/office/drawing/2014/main" val="368760007"/>
                  </a:ext>
                </a:extLst>
              </a:tr>
              <a:tr h="398681">
                <a:tc>
                  <a:txBody>
                    <a:bodyPr/>
                    <a:lstStyle/>
                    <a:p>
                      <a:pPr algn="ctr"/>
                      <a:r>
                        <a:rPr lang="en-US" sz="1200" dirty="0"/>
                        <a:t>Part 2</a:t>
                      </a:r>
                    </a:p>
                  </a:txBody>
                  <a:tcPr marL="68580" marR="68580" marT="34290" marB="34290"/>
                </a:tc>
                <a:tc>
                  <a:txBody>
                    <a:bodyPr/>
                    <a:lstStyle/>
                    <a:p>
                      <a:pPr algn="ctr"/>
                      <a:r>
                        <a:rPr lang="en-US" sz="1200" dirty="0"/>
                        <a:t>45 - 75 minutes</a:t>
                      </a:r>
                    </a:p>
                  </a:txBody>
                  <a:tcPr marL="68580" marR="68580" marT="34290" marB="34290"/>
                </a:tc>
                <a:extLst>
                  <a:ext uri="{0D108BD9-81ED-4DB2-BD59-A6C34878D82A}">
                    <a16:rowId xmlns:a16="http://schemas.microsoft.com/office/drawing/2014/main" val="1160043245"/>
                  </a:ext>
                </a:extLst>
              </a:tr>
              <a:tr h="477831">
                <a:tc>
                  <a:txBody>
                    <a:bodyPr/>
                    <a:lstStyle/>
                    <a:p>
                      <a:pPr algn="ctr"/>
                      <a:r>
                        <a:rPr lang="en-US" sz="1200" dirty="0"/>
                        <a:t>ORF </a:t>
                      </a:r>
                    </a:p>
                    <a:p>
                      <a:pPr algn="ctr"/>
                      <a:r>
                        <a:rPr lang="en-US" sz="1200" dirty="0"/>
                        <a:t>(Grade 3 only)</a:t>
                      </a:r>
                    </a:p>
                  </a:txBody>
                  <a:tcPr marL="68580" marR="68580" marT="34290" marB="34290"/>
                </a:tc>
                <a:tc>
                  <a:txBody>
                    <a:bodyPr/>
                    <a:lstStyle/>
                    <a:p>
                      <a:pPr algn="ctr"/>
                      <a:r>
                        <a:rPr lang="en-US" sz="1200" dirty="0"/>
                        <a:t>15- 20 minutes</a:t>
                      </a:r>
                    </a:p>
                  </a:txBody>
                  <a:tcPr marL="68580" marR="68580" marT="34290" marB="34290"/>
                </a:tc>
                <a:extLst>
                  <a:ext uri="{0D108BD9-81ED-4DB2-BD59-A6C34878D82A}">
                    <a16:rowId xmlns:a16="http://schemas.microsoft.com/office/drawing/2014/main" val="3806933804"/>
                  </a:ext>
                </a:extLst>
              </a:tr>
              <a:tr h="398681">
                <a:tc gridSpan="2">
                  <a:txBody>
                    <a:bodyPr/>
                    <a:lstStyle/>
                    <a:p>
                      <a:pPr algn="ctr"/>
                      <a:endParaRPr lang="en-US" sz="1200" b="1" dirty="0"/>
                    </a:p>
                  </a:txBody>
                  <a:tcPr marL="68580" marR="68580" marT="34290" marB="34290"/>
                </a:tc>
                <a:tc hMerge="1">
                  <a:txBody>
                    <a:bodyPr/>
                    <a:lstStyle/>
                    <a:p>
                      <a:pPr algn="ctr"/>
                      <a:endParaRPr lang="en-US" sz="1200" b="1" dirty="0"/>
                    </a:p>
                  </a:txBody>
                  <a:tcPr marL="68580" marR="68580" marT="34290" marB="34290"/>
                </a:tc>
                <a:extLst>
                  <a:ext uri="{0D108BD9-81ED-4DB2-BD59-A6C34878D82A}">
                    <a16:rowId xmlns:a16="http://schemas.microsoft.com/office/drawing/2014/main" val="537008211"/>
                  </a:ext>
                </a:extLst>
              </a:tr>
            </a:tbl>
          </a:graphicData>
        </a:graphic>
      </p:graphicFrame>
    </p:spTree>
    <p:extLst>
      <p:ext uri="{BB962C8B-B14F-4D97-AF65-F5344CB8AC3E}">
        <p14:creationId xmlns:p14="http://schemas.microsoft.com/office/powerpoint/2010/main" val="269165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ot;Thank You&quot; written in many languages. ">
            <a:extLst>
              <a:ext uri="{FF2B5EF4-FFF2-40B4-BE49-F238E27FC236}">
                <a16:creationId xmlns:a16="http://schemas.microsoft.com/office/drawing/2014/main" id="{0D58E0BE-7006-46DA-9B88-8EDB786686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94009" y="743707"/>
            <a:ext cx="4647597" cy="3590087"/>
          </a:xfrm>
          <a:prstGeom prst="rect">
            <a:avLst/>
          </a:prstGeom>
        </p:spPr>
      </p:pic>
      <p:sp>
        <p:nvSpPr>
          <p:cNvPr id="3" name="Content Placeholder 2">
            <a:extLst>
              <a:ext uri="{FF2B5EF4-FFF2-40B4-BE49-F238E27FC236}">
                <a16:creationId xmlns:a16="http://schemas.microsoft.com/office/drawing/2014/main" id="{AF3759CD-D5E7-410C-A799-99D907D80646}"/>
              </a:ext>
            </a:extLst>
          </p:cNvPr>
          <p:cNvSpPr>
            <a:spLocks noGrp="1"/>
          </p:cNvSpPr>
          <p:nvPr>
            <p:ph idx="1"/>
          </p:nvPr>
        </p:nvSpPr>
        <p:spPr>
          <a:xfrm>
            <a:off x="628650" y="1467694"/>
            <a:ext cx="3237077" cy="2932712"/>
          </a:xfrm>
        </p:spPr>
        <p:txBody>
          <a:bodyPr/>
          <a:lstStyle/>
          <a:p>
            <a:pPr marL="95250" indent="0">
              <a:buNone/>
            </a:pPr>
            <a:r>
              <a:rPr lang="en-US"/>
              <a:t>For questions, please contact us at: </a:t>
            </a:r>
          </a:p>
          <a:p>
            <a:pPr marL="95250" indent="0">
              <a:buClr>
                <a:srgbClr val="000000"/>
              </a:buClr>
              <a:buNone/>
            </a:pPr>
            <a:r>
              <a:rPr lang="en-US">
                <a:hlinkClick r:id="rId5"/>
              </a:rPr>
              <a:t>Testing@azed.gov</a:t>
            </a:r>
            <a:r>
              <a:rPr lang="en-US"/>
              <a:t> </a:t>
            </a:r>
          </a:p>
          <a:p>
            <a:pPr marL="95250" indent="0">
              <a:buClr>
                <a:srgbClr val="000000"/>
              </a:buClr>
              <a:buNone/>
            </a:pPr>
            <a:endParaRPr lang="en-US"/>
          </a:p>
          <a:p>
            <a:pPr marL="95250" indent="0">
              <a:buClr>
                <a:srgbClr val="000000"/>
              </a:buClr>
              <a:buNone/>
            </a:pPr>
            <a:endParaRPr lang="en-US"/>
          </a:p>
          <a:p>
            <a:pPr marL="95250" indent="0">
              <a:buNone/>
            </a:pPr>
            <a:endParaRPr lang="en-US"/>
          </a:p>
          <a:p>
            <a:pPr marL="95250" indent="0">
              <a:buClr>
                <a:srgbClr val="000000"/>
              </a:buClr>
              <a:buNone/>
            </a:pPr>
            <a:endParaRPr lang="en-US"/>
          </a:p>
        </p:txBody>
      </p:sp>
      <p:sp>
        <p:nvSpPr>
          <p:cNvPr id="2" name="Title 1">
            <a:extLst>
              <a:ext uri="{FF2B5EF4-FFF2-40B4-BE49-F238E27FC236}">
                <a16:creationId xmlns:a16="http://schemas.microsoft.com/office/drawing/2014/main" id="{5934C371-1A31-4317-BF94-7E0D8EDE0A0A}"/>
              </a:ext>
            </a:extLst>
          </p:cNvPr>
          <p:cNvSpPr>
            <a:spLocks noGrp="1"/>
          </p:cNvSpPr>
          <p:nvPr>
            <p:ph type="title"/>
          </p:nvPr>
        </p:nvSpPr>
        <p:spPr/>
        <p:txBody>
          <a:bodyPr/>
          <a:lstStyle/>
          <a:p>
            <a:r>
              <a:rPr lang="en-US"/>
              <a:t>Thank You!</a:t>
            </a:r>
          </a:p>
        </p:txBody>
      </p:sp>
      <p:sp>
        <p:nvSpPr>
          <p:cNvPr id="4" name="Slide Number Placeholder 3">
            <a:extLst>
              <a:ext uri="{FF2B5EF4-FFF2-40B4-BE49-F238E27FC236}">
                <a16:creationId xmlns:a16="http://schemas.microsoft.com/office/drawing/2014/main" id="{601BF954-41B2-4338-BB91-0E57A8FDD6C2}"/>
              </a:ext>
            </a:extLst>
          </p:cNvPr>
          <p:cNvSpPr>
            <a:spLocks noGrp="1"/>
          </p:cNvSpPr>
          <p:nvPr>
            <p:ph type="sldNum" sz="quarter" idx="12"/>
          </p:nvPr>
        </p:nvSpPr>
        <p:spPr/>
        <p:txBody>
          <a:bodyPr/>
          <a:lstStyle/>
          <a:p>
            <a:fld id="{3AD94D69-2109-48F9-A00A-179699D0291F}" type="slidenum">
              <a:rPr lang="en-US" dirty="0" smtClean="0"/>
              <a:t>14</a:t>
            </a:fld>
            <a:endParaRPr lang="en-US"/>
          </a:p>
        </p:txBody>
      </p:sp>
    </p:spTree>
    <p:extLst>
      <p:ext uri="{BB962C8B-B14F-4D97-AF65-F5344CB8AC3E}">
        <p14:creationId xmlns:p14="http://schemas.microsoft.com/office/powerpoint/2010/main" val="138218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9B1248-030C-4976-ABE5-DE717BCDCC86}"/>
              </a:ext>
            </a:extLst>
          </p:cNvPr>
          <p:cNvSpPr>
            <a:spLocks noGrp="1"/>
          </p:cNvSpPr>
          <p:nvPr>
            <p:ph type="sldNum" sz="quarter" idx="12"/>
          </p:nvPr>
        </p:nvSpPr>
        <p:spPr/>
        <p:txBody>
          <a:bodyPr/>
          <a:lstStyle/>
          <a:p>
            <a:fld id="{3AD94D69-2109-48F9-A00A-179699D0291F}" type="slidenum">
              <a:rPr lang="en-US" smtClean="0"/>
              <a:t>2</a:t>
            </a:fld>
            <a:endParaRPr lang="en-US"/>
          </a:p>
        </p:txBody>
      </p:sp>
      <p:sp>
        <p:nvSpPr>
          <p:cNvPr id="6" name="Title 1">
            <a:extLst>
              <a:ext uri="{FF2B5EF4-FFF2-40B4-BE49-F238E27FC236}">
                <a16:creationId xmlns:a16="http://schemas.microsoft.com/office/drawing/2014/main" id="{3232E7AB-CDBE-4AC0-A9C2-19904274CD20}"/>
              </a:ext>
            </a:extLst>
          </p:cNvPr>
          <p:cNvSpPr txBox="1">
            <a:spLocks/>
          </p:cNvSpPr>
          <p:nvPr/>
        </p:nvSpPr>
        <p:spPr>
          <a:xfrm>
            <a:off x="628650" y="365323"/>
            <a:ext cx="7886700" cy="55971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600" b="0"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Arizona State Standards</a:t>
            </a:r>
          </a:p>
        </p:txBody>
      </p:sp>
      <p:sp>
        <p:nvSpPr>
          <p:cNvPr id="8" name="Rectangle 7">
            <a:extLst>
              <a:ext uri="{FF2B5EF4-FFF2-40B4-BE49-F238E27FC236}">
                <a16:creationId xmlns:a16="http://schemas.microsoft.com/office/drawing/2014/main" id="{AF19038E-3F12-4AC8-ABF4-42BC433BBD4D}"/>
              </a:ext>
            </a:extLst>
          </p:cNvPr>
          <p:cNvSpPr/>
          <p:nvPr/>
        </p:nvSpPr>
        <p:spPr>
          <a:xfrm>
            <a:off x="1516292" y="2014538"/>
            <a:ext cx="6364285" cy="1938992"/>
          </a:xfrm>
          <a:prstGeom prst="rect">
            <a:avLst/>
          </a:prstGeom>
          <a:noFill/>
        </p:spPr>
        <p:txBody>
          <a:bodyPr wrap="square" lIns="68580" tIns="34290" rIns="68580" bIns="34290">
            <a:spAutoFit/>
          </a:bodyPr>
          <a:lstStyle/>
          <a:p>
            <a:pPr algn="ctr"/>
            <a:r>
              <a:rPr lang="en-US" sz="4050" dirty="0">
                <a:ln w="0"/>
                <a:gradFill>
                  <a:gsLst>
                    <a:gs pos="21000">
                      <a:srgbClr val="53575C"/>
                    </a:gs>
                    <a:gs pos="88000">
                      <a:srgbClr val="C5C7CA"/>
                    </a:gs>
                  </a:gsLst>
                  <a:lin ang="5400000"/>
                </a:gradFill>
              </a:rPr>
              <a:t>All instruction and assessment begins with the state </a:t>
            </a:r>
            <a:r>
              <a:rPr lang="en-US" sz="4050" dirty="0">
                <a:ln w="0"/>
                <a:effectLst>
                  <a:outerShdw blurRad="38100" dist="19050" dir="2700000" algn="tl" rotWithShape="0">
                    <a:schemeClr val="dk1">
                      <a:alpha val="40000"/>
                    </a:schemeClr>
                  </a:outerShdw>
                </a:effectLst>
              </a:rPr>
              <a:t>STANDARDS</a:t>
            </a:r>
            <a:endParaRPr lang="en-US" sz="4050"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3624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A3591C"/>
                                        </p:clrVal>
                                      </p:to>
                                    </p:set>
                                    <p:set>
                                      <p:cBhvr>
                                        <p:cTn id="7" dur="500" fill="hold"/>
                                        <p:tgtEl>
                                          <p:spTgt spid="8">
                                            <p:txEl>
                                              <p:pRg st="0" end="0"/>
                                            </p:txEl>
                                          </p:spTgt>
                                        </p:tgtEl>
                                        <p:attrNameLst>
                                          <p:attrName>fillcolor</p:attrName>
                                        </p:attrNameLst>
                                      </p:cBhvr>
                                      <p:to>
                                        <p:clrVal>
                                          <a:srgbClr val="A3591C"/>
                                        </p:clrVal>
                                      </p:to>
                                    </p:set>
                                    <p:set>
                                      <p:cBhvr>
                                        <p:cTn id="8"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8046A-FF26-4B06-AD13-CDF3D5D2C420}"/>
              </a:ext>
            </a:extLst>
          </p:cNvPr>
          <p:cNvSpPr>
            <a:spLocks noGrp="1"/>
          </p:cNvSpPr>
          <p:nvPr>
            <p:ph type="title"/>
          </p:nvPr>
        </p:nvSpPr>
        <p:spPr/>
        <p:txBody>
          <a:bodyPr/>
          <a:lstStyle/>
          <a:p>
            <a:pPr algn="ctr"/>
            <a:r>
              <a:rPr lang="en-US" sz="3200" dirty="0"/>
              <a:t>Instructing with Standards</a:t>
            </a:r>
          </a:p>
        </p:txBody>
      </p:sp>
      <p:sp>
        <p:nvSpPr>
          <p:cNvPr id="3" name="Slide Number Placeholder 2">
            <a:extLst>
              <a:ext uri="{FF2B5EF4-FFF2-40B4-BE49-F238E27FC236}">
                <a16:creationId xmlns:a16="http://schemas.microsoft.com/office/drawing/2014/main" id="{4E3D906E-7A5D-4CB7-AA9D-4DC21D6263A2}"/>
              </a:ext>
            </a:extLst>
          </p:cNvPr>
          <p:cNvSpPr>
            <a:spLocks noGrp="1"/>
          </p:cNvSpPr>
          <p:nvPr>
            <p:ph type="sldNum" sz="quarter" idx="12"/>
          </p:nvPr>
        </p:nvSpPr>
        <p:spPr/>
        <p:txBody>
          <a:bodyPr/>
          <a:lstStyle/>
          <a:p>
            <a:fld id="{3AD94D69-2109-48F9-A00A-179699D0291F}" type="slidenum">
              <a:rPr lang="en-US" smtClean="0"/>
              <a:t>3</a:t>
            </a:fld>
            <a:endParaRPr lang="en-US"/>
          </a:p>
        </p:txBody>
      </p:sp>
      <p:pic>
        <p:nvPicPr>
          <p:cNvPr id="5" name="Picture 4">
            <a:extLst>
              <a:ext uri="{FF2B5EF4-FFF2-40B4-BE49-F238E27FC236}">
                <a16:creationId xmlns:a16="http://schemas.microsoft.com/office/drawing/2014/main" id="{65E98635-042E-44D6-9427-F75D3A6A844F}"/>
              </a:ext>
            </a:extLst>
          </p:cNvPr>
          <p:cNvPicPr>
            <a:picLocks noChangeAspect="1"/>
          </p:cNvPicPr>
          <p:nvPr/>
        </p:nvPicPr>
        <p:blipFill>
          <a:blip r:embed="rId3"/>
          <a:stretch>
            <a:fillRect/>
          </a:stretch>
        </p:blipFill>
        <p:spPr>
          <a:xfrm>
            <a:off x="979969" y="1262013"/>
            <a:ext cx="3044100" cy="1175863"/>
          </a:xfrm>
          <a:prstGeom prst="rect">
            <a:avLst/>
          </a:prstGeom>
        </p:spPr>
      </p:pic>
      <p:pic>
        <p:nvPicPr>
          <p:cNvPr id="6" name="Picture 5">
            <a:extLst>
              <a:ext uri="{FF2B5EF4-FFF2-40B4-BE49-F238E27FC236}">
                <a16:creationId xmlns:a16="http://schemas.microsoft.com/office/drawing/2014/main" id="{DED16319-9EA7-4CDD-BA59-A379306BD6DB}"/>
              </a:ext>
            </a:extLst>
          </p:cNvPr>
          <p:cNvPicPr>
            <a:picLocks noChangeAspect="1"/>
          </p:cNvPicPr>
          <p:nvPr/>
        </p:nvPicPr>
        <p:blipFill>
          <a:blip r:embed="rId4"/>
          <a:stretch>
            <a:fillRect/>
          </a:stretch>
        </p:blipFill>
        <p:spPr>
          <a:xfrm>
            <a:off x="979969" y="2638073"/>
            <a:ext cx="3010521" cy="1768828"/>
          </a:xfrm>
          <a:prstGeom prst="rect">
            <a:avLst/>
          </a:prstGeom>
        </p:spPr>
      </p:pic>
      <p:sp>
        <p:nvSpPr>
          <p:cNvPr id="7" name="Rectangle 6">
            <a:extLst>
              <a:ext uri="{FF2B5EF4-FFF2-40B4-BE49-F238E27FC236}">
                <a16:creationId xmlns:a16="http://schemas.microsoft.com/office/drawing/2014/main" id="{BA0F639B-03C3-487A-8E6B-79C6C117E52A}"/>
              </a:ext>
            </a:extLst>
          </p:cNvPr>
          <p:cNvSpPr/>
          <p:nvPr/>
        </p:nvSpPr>
        <p:spPr>
          <a:xfrm>
            <a:off x="389964" y="4665222"/>
            <a:ext cx="4572000" cy="415498"/>
          </a:xfrm>
          <a:prstGeom prst="rect">
            <a:avLst/>
          </a:prstGeom>
        </p:spPr>
        <p:txBody>
          <a:bodyPr>
            <a:spAutoFit/>
          </a:bodyPr>
          <a:lstStyle/>
          <a:p>
            <a:r>
              <a:rPr lang="en-US" sz="1050" dirty="0">
                <a:hlinkClick r:id="rId5">
                  <a:extLst>
                    <a:ext uri="{A12FA001-AC4F-418D-AE19-62706E023703}">
                      <ahyp:hlinkClr xmlns:ahyp="http://schemas.microsoft.com/office/drawing/2018/hyperlinkcolor" val="tx"/>
                    </a:ext>
                  </a:extLst>
                </a:hlinkClick>
              </a:rPr>
              <a:t>http://www.azed.gov/standards-practices/k-12standards/english-language-arts-standards/</a:t>
            </a:r>
            <a:endParaRPr lang="en-US" sz="1050" dirty="0"/>
          </a:p>
        </p:txBody>
      </p:sp>
      <p:sp>
        <p:nvSpPr>
          <p:cNvPr id="8" name="Text Placeholder 3">
            <a:extLst>
              <a:ext uri="{FF2B5EF4-FFF2-40B4-BE49-F238E27FC236}">
                <a16:creationId xmlns:a16="http://schemas.microsoft.com/office/drawing/2014/main" id="{CCE35A1F-A51B-435F-B2D2-E350919332F9}"/>
              </a:ext>
            </a:extLst>
          </p:cNvPr>
          <p:cNvSpPr txBox="1">
            <a:spLocks/>
          </p:cNvSpPr>
          <p:nvPr/>
        </p:nvSpPr>
        <p:spPr>
          <a:xfrm>
            <a:off x="4359309" y="1917699"/>
            <a:ext cx="4068839" cy="2489202"/>
          </a:xfrm>
          <a:prstGeom prst="rect">
            <a:avLst/>
          </a:prstGeom>
        </p:spPr>
        <p:txBody>
          <a:bodyPr spcFirstLastPara="1" vert="horz" wrap="square" lIns="68580" tIns="34290" rIns="68580" bIns="34290" rtlCol="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Arial"/>
              <a:buChar char="•"/>
            </a:pPr>
            <a:r>
              <a:rPr lang="en-US" sz="1800" dirty="0"/>
              <a:t>Arizona Standards include Informational Writing, Argumentative Writing, and Narrative Writing. </a:t>
            </a:r>
          </a:p>
          <a:p>
            <a:pPr>
              <a:buFont typeface="Arial"/>
              <a:buChar char="•"/>
            </a:pPr>
            <a:endParaRPr lang="en-US" sz="1800" dirty="0"/>
          </a:p>
          <a:p>
            <a:pPr>
              <a:buFont typeface="Arial"/>
              <a:buChar char="•"/>
            </a:pPr>
            <a:r>
              <a:rPr lang="en-US" sz="1800" dirty="0"/>
              <a:t>Instruction should include all writing purposes.</a:t>
            </a:r>
          </a:p>
          <a:p>
            <a:pPr>
              <a:buFont typeface="Arial"/>
              <a:buChar char="•"/>
            </a:pPr>
            <a:endParaRPr lang="en-US" sz="1800" dirty="0"/>
          </a:p>
          <a:p>
            <a:pPr>
              <a:buFont typeface="Arial"/>
              <a:buChar char="•"/>
            </a:pPr>
            <a:r>
              <a:rPr lang="en-US" sz="1800" dirty="0"/>
              <a:t>Classroom and benchmark assessments should also include all purposes of writing. </a:t>
            </a:r>
          </a:p>
        </p:txBody>
      </p:sp>
    </p:spTree>
    <p:extLst>
      <p:ext uri="{BB962C8B-B14F-4D97-AF65-F5344CB8AC3E}">
        <p14:creationId xmlns:p14="http://schemas.microsoft.com/office/powerpoint/2010/main" val="44439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3ED5A9-E025-49FA-A404-8AFA38C0874E}"/>
              </a:ext>
            </a:extLst>
          </p:cNvPr>
          <p:cNvSpPr>
            <a:spLocks noGrp="1"/>
          </p:cNvSpPr>
          <p:nvPr>
            <p:ph type="sldNum" sz="quarter" idx="12"/>
          </p:nvPr>
        </p:nvSpPr>
        <p:spPr/>
        <p:txBody>
          <a:bodyPr/>
          <a:lstStyle/>
          <a:p>
            <a:fld id="{3AD94D69-2109-48F9-A00A-179699D0291F}" type="slidenum">
              <a:rPr lang="en-US" smtClean="0"/>
              <a:t>4</a:t>
            </a:fld>
            <a:endParaRPr lang="en-US"/>
          </a:p>
        </p:txBody>
      </p:sp>
      <p:sp>
        <p:nvSpPr>
          <p:cNvPr id="10" name="Title 1">
            <a:extLst>
              <a:ext uri="{FF2B5EF4-FFF2-40B4-BE49-F238E27FC236}">
                <a16:creationId xmlns:a16="http://schemas.microsoft.com/office/drawing/2014/main" id="{21BE4709-BFCE-4428-9236-02D6AF91ABC6}"/>
              </a:ext>
            </a:extLst>
          </p:cNvPr>
          <p:cNvSpPr>
            <a:spLocks noGrp="1"/>
          </p:cNvSpPr>
          <p:nvPr>
            <p:ph type="title"/>
          </p:nvPr>
        </p:nvSpPr>
        <p:spPr>
          <a:xfrm>
            <a:off x="628650" y="293688"/>
            <a:ext cx="7886700" cy="739775"/>
          </a:xfrm>
        </p:spPr>
        <p:txBody>
          <a:bodyPr/>
          <a:lstStyle/>
          <a:p>
            <a:r>
              <a:rPr lang="en-US" dirty="0"/>
              <a:t>Writing Standards Assessed on AASA</a:t>
            </a:r>
          </a:p>
        </p:txBody>
      </p:sp>
      <p:sp>
        <p:nvSpPr>
          <p:cNvPr id="11" name="Content Placeholder 2">
            <a:extLst>
              <a:ext uri="{FF2B5EF4-FFF2-40B4-BE49-F238E27FC236}">
                <a16:creationId xmlns:a16="http://schemas.microsoft.com/office/drawing/2014/main" id="{DB34BCA7-BF98-455D-B99B-491B976C450D}"/>
              </a:ext>
            </a:extLst>
          </p:cNvPr>
          <p:cNvSpPr>
            <a:spLocks noGrp="1"/>
          </p:cNvSpPr>
          <p:nvPr>
            <p:ph sz="half" idx="1"/>
          </p:nvPr>
        </p:nvSpPr>
        <p:spPr>
          <a:xfrm>
            <a:off x="969265" y="1935462"/>
            <a:ext cx="3538728" cy="1508762"/>
          </a:xfrm>
          <a:ln w="19050">
            <a:solidFill>
              <a:schemeClr val="tx1"/>
            </a:solidFill>
          </a:ln>
        </p:spPr>
        <p:txBody>
          <a:bodyPr>
            <a:normAutofit/>
          </a:bodyPr>
          <a:lstStyle/>
          <a:p>
            <a:pPr marL="95250" indent="0">
              <a:lnSpc>
                <a:spcPct val="100000"/>
              </a:lnSpc>
              <a:spcBef>
                <a:spcPts val="0"/>
              </a:spcBef>
              <a:buClr>
                <a:srgbClr val="000000"/>
              </a:buClr>
              <a:buNone/>
            </a:pPr>
            <a:r>
              <a:rPr lang="en-US" sz="1650" dirty="0">
                <a:solidFill>
                  <a:srgbClr val="000000"/>
                </a:solidFill>
                <a:latin typeface="Arial"/>
                <a:cs typeface="Arial"/>
                <a:sym typeface="Arial"/>
              </a:rPr>
              <a:t>Write arguments to support claims with clear reasons and relevant evidence. </a:t>
            </a:r>
          </a:p>
        </p:txBody>
      </p:sp>
      <p:sp>
        <p:nvSpPr>
          <p:cNvPr id="12" name="Content Placeholder 3">
            <a:extLst>
              <a:ext uri="{FF2B5EF4-FFF2-40B4-BE49-F238E27FC236}">
                <a16:creationId xmlns:a16="http://schemas.microsoft.com/office/drawing/2014/main" id="{322BA88A-4FAB-4DB0-8889-31157E9E4CB0}"/>
              </a:ext>
            </a:extLst>
          </p:cNvPr>
          <p:cNvSpPr txBox="1">
            <a:spLocks/>
          </p:cNvSpPr>
          <p:nvPr/>
        </p:nvSpPr>
        <p:spPr>
          <a:xfrm>
            <a:off x="4636008" y="1920240"/>
            <a:ext cx="3538728" cy="1508762"/>
          </a:xfrm>
          <a:prstGeom prst="rect">
            <a:avLst/>
          </a:prstGeom>
          <a:ln w="19050">
            <a:solidFill>
              <a:schemeClr val="tx1"/>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50" dirty="0"/>
              <a:t>Write informative/explanatory texts to examine a topic and convey ideas, concepts, and information through the selection, organization, and analysis of relevant content.</a:t>
            </a:r>
          </a:p>
        </p:txBody>
      </p:sp>
      <p:sp>
        <p:nvSpPr>
          <p:cNvPr id="13" name="TextBox 12">
            <a:extLst>
              <a:ext uri="{FF2B5EF4-FFF2-40B4-BE49-F238E27FC236}">
                <a16:creationId xmlns:a16="http://schemas.microsoft.com/office/drawing/2014/main" id="{9A144082-3AF2-41E5-AABA-B05746349A0D}"/>
              </a:ext>
            </a:extLst>
          </p:cNvPr>
          <p:cNvSpPr txBox="1"/>
          <p:nvPr/>
        </p:nvSpPr>
        <p:spPr>
          <a:xfrm>
            <a:off x="1168146" y="3679601"/>
            <a:ext cx="6935724" cy="854080"/>
          </a:xfrm>
          <a:prstGeom prst="rect">
            <a:avLst/>
          </a:prstGeom>
          <a:noFill/>
        </p:spPr>
        <p:txBody>
          <a:bodyPr wrap="square" rtlCol="0">
            <a:spAutoFit/>
          </a:bodyPr>
          <a:lstStyle/>
          <a:p>
            <a:r>
              <a:rPr lang="en-US" sz="1650" dirty="0"/>
              <a:t>Write routinely over extended time frames (time for research, reflection, and revision) and shorter time frames (</a:t>
            </a:r>
            <a:r>
              <a:rPr lang="en-US" sz="1650" b="1" dirty="0">
                <a:solidFill>
                  <a:srgbClr val="FF0000"/>
                </a:solidFill>
              </a:rPr>
              <a:t>a single sitting </a:t>
            </a:r>
            <a:r>
              <a:rPr lang="en-US" sz="1650" dirty="0"/>
              <a:t>or a day or two) for a range of discipline‐specific tasks, purposes, and audiences</a:t>
            </a:r>
            <a:r>
              <a:rPr lang="en-US" sz="1050" dirty="0"/>
              <a:t>.</a:t>
            </a:r>
          </a:p>
        </p:txBody>
      </p:sp>
    </p:spTree>
    <p:extLst>
      <p:ext uri="{BB962C8B-B14F-4D97-AF65-F5344CB8AC3E}">
        <p14:creationId xmlns:p14="http://schemas.microsoft.com/office/powerpoint/2010/main" val="22859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56E9E9-5061-40FD-A809-F25CC42B7D3C}"/>
              </a:ext>
            </a:extLst>
          </p:cNvPr>
          <p:cNvSpPr>
            <a:spLocks noGrp="1"/>
          </p:cNvSpPr>
          <p:nvPr>
            <p:ph type="sldNum" sz="quarter" idx="12"/>
          </p:nvPr>
        </p:nvSpPr>
        <p:spPr/>
        <p:txBody>
          <a:bodyPr/>
          <a:lstStyle/>
          <a:p>
            <a:fld id="{3AD94D69-2109-48F9-A00A-179699D0291F}" type="slidenum">
              <a:rPr lang="en-US" smtClean="0"/>
              <a:t>5</a:t>
            </a:fld>
            <a:endParaRPr lang="en-US"/>
          </a:p>
        </p:txBody>
      </p:sp>
      <p:sp>
        <p:nvSpPr>
          <p:cNvPr id="5" name="Title 1">
            <a:extLst>
              <a:ext uri="{FF2B5EF4-FFF2-40B4-BE49-F238E27FC236}">
                <a16:creationId xmlns:a16="http://schemas.microsoft.com/office/drawing/2014/main" id="{7C7D01BA-B794-471B-883E-FCF2412CF492}"/>
              </a:ext>
            </a:extLst>
          </p:cNvPr>
          <p:cNvSpPr>
            <a:spLocks noGrp="1"/>
          </p:cNvSpPr>
          <p:nvPr>
            <p:ph type="title"/>
          </p:nvPr>
        </p:nvSpPr>
        <p:spPr>
          <a:xfrm>
            <a:off x="628650" y="293688"/>
            <a:ext cx="7886700" cy="739775"/>
          </a:xfrm>
        </p:spPr>
        <p:txBody>
          <a:bodyPr spcFirstLastPara="1" vert="horz" wrap="square" lIns="68580" tIns="34290" rIns="68580" bIns="34290" rtlCol="0" anchor="ctr" anchorCtr="0">
            <a:normAutofit/>
          </a:bodyPr>
          <a:lstStyle/>
          <a:p>
            <a:r>
              <a:rPr lang="en-US" dirty="0"/>
              <a:t>AASA Writing Prompt</a:t>
            </a:r>
          </a:p>
        </p:txBody>
      </p:sp>
      <p:sp>
        <p:nvSpPr>
          <p:cNvPr id="6" name="Content Placeholder 9">
            <a:extLst>
              <a:ext uri="{FF2B5EF4-FFF2-40B4-BE49-F238E27FC236}">
                <a16:creationId xmlns:a16="http://schemas.microsoft.com/office/drawing/2014/main" id="{4E7AD549-D4C7-4462-8CE2-0A92FC521114}"/>
              </a:ext>
            </a:extLst>
          </p:cNvPr>
          <p:cNvSpPr>
            <a:spLocks noGrp="1"/>
          </p:cNvSpPr>
          <p:nvPr>
            <p:ph idx="1"/>
          </p:nvPr>
        </p:nvSpPr>
        <p:spPr>
          <a:xfrm>
            <a:off x="628650" y="1468438"/>
            <a:ext cx="4464345" cy="2932112"/>
          </a:xfrm>
        </p:spPr>
        <p:txBody>
          <a:bodyPr spcFirstLastPara="1" vert="horz" wrap="square" lIns="68580" tIns="34290" rIns="68580" bIns="34290" rtlCol="0" anchor="t" anchorCtr="0">
            <a:normAutofit lnSpcReduction="10000"/>
          </a:bodyPr>
          <a:lstStyle/>
          <a:p>
            <a:r>
              <a:rPr lang="en-US" sz="1650" dirty="0"/>
              <a:t>Students read and/or listen to the passages.</a:t>
            </a:r>
          </a:p>
          <a:p>
            <a:endParaRPr lang="en-US" sz="1650" dirty="0"/>
          </a:p>
          <a:p>
            <a:r>
              <a:rPr lang="en-US" sz="1650" dirty="0"/>
              <a:t>Planning a response can include student-generated graphic organizers, highlighting text, note-taking, etc. A rough draft is not a requirement. </a:t>
            </a:r>
          </a:p>
          <a:p>
            <a:endParaRPr lang="en-US" sz="1650" dirty="0"/>
          </a:p>
          <a:p>
            <a:r>
              <a:rPr lang="en-US" sz="1650" dirty="0"/>
              <a:t>Time management is required for this writing type, so we recommend that teachers set a time limit for Evidence-Based Writing assignments in the classroom.  </a:t>
            </a:r>
          </a:p>
        </p:txBody>
      </p:sp>
      <p:sp>
        <p:nvSpPr>
          <p:cNvPr id="12" name="Rectangle 11">
            <a:extLst>
              <a:ext uri="{FF2B5EF4-FFF2-40B4-BE49-F238E27FC236}">
                <a16:creationId xmlns:a16="http://schemas.microsoft.com/office/drawing/2014/main" id="{A6F6DC83-9E43-4027-BBE9-8D75A7DB1637}"/>
              </a:ext>
            </a:extLst>
          </p:cNvPr>
          <p:cNvSpPr/>
          <p:nvPr/>
        </p:nvSpPr>
        <p:spPr>
          <a:xfrm>
            <a:off x="1450019" y="4636019"/>
            <a:ext cx="2852063" cy="253916"/>
          </a:xfrm>
          <a:prstGeom prst="rect">
            <a:avLst/>
          </a:prstGeom>
        </p:spPr>
        <p:txBody>
          <a:bodyPr wrap="none">
            <a:spAutoFit/>
          </a:bodyPr>
          <a:lstStyle/>
          <a:p>
            <a:r>
              <a:rPr lang="en-US" sz="1050" dirty="0"/>
              <a:t>https://www.azed.gov/assessment/resources</a:t>
            </a:r>
          </a:p>
        </p:txBody>
      </p:sp>
      <p:pic>
        <p:nvPicPr>
          <p:cNvPr id="4" name="Picture 3">
            <a:extLst>
              <a:ext uri="{FF2B5EF4-FFF2-40B4-BE49-F238E27FC236}">
                <a16:creationId xmlns:a16="http://schemas.microsoft.com/office/drawing/2014/main" id="{8B2DC860-DA91-4B1E-BA7A-2C2FE50DA4A6}"/>
              </a:ext>
            </a:extLst>
          </p:cNvPr>
          <p:cNvPicPr>
            <a:picLocks noChangeAspect="1"/>
          </p:cNvPicPr>
          <p:nvPr/>
        </p:nvPicPr>
        <p:blipFill>
          <a:blip r:embed="rId3"/>
          <a:stretch>
            <a:fillRect/>
          </a:stretch>
        </p:blipFill>
        <p:spPr>
          <a:xfrm>
            <a:off x="5594814" y="293688"/>
            <a:ext cx="1963755" cy="4616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31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4807D2-1D0B-42FE-B263-913236B3A8C2}"/>
              </a:ext>
            </a:extLst>
          </p:cNvPr>
          <p:cNvSpPr>
            <a:spLocks noGrp="1"/>
          </p:cNvSpPr>
          <p:nvPr>
            <p:ph type="title"/>
          </p:nvPr>
        </p:nvSpPr>
        <p:spPr>
          <a:xfrm>
            <a:off x="628650" y="630042"/>
            <a:ext cx="7886700" cy="739177"/>
          </a:xfrm>
        </p:spPr>
        <p:txBody>
          <a:bodyPr spcFirstLastPara="1" vert="horz" wrap="square" lIns="68580" tIns="34290" rIns="68580" bIns="34290" rtlCol="0" anchor="ctr" anchorCtr="0">
            <a:normAutofit/>
          </a:bodyPr>
          <a:lstStyle/>
          <a:p>
            <a:r>
              <a:rPr lang="en-US"/>
              <a:t>ELA Blueprint</a:t>
            </a:r>
          </a:p>
        </p:txBody>
      </p:sp>
      <p:sp>
        <p:nvSpPr>
          <p:cNvPr id="7" name="Content Placeholder 6">
            <a:extLst>
              <a:ext uri="{FF2B5EF4-FFF2-40B4-BE49-F238E27FC236}">
                <a16:creationId xmlns:a16="http://schemas.microsoft.com/office/drawing/2014/main" id="{C73AD2B5-B0FE-4DC1-8579-B1B633BD8254}"/>
              </a:ext>
            </a:extLst>
          </p:cNvPr>
          <p:cNvSpPr txBox="1">
            <a:spLocks noGrp="1"/>
          </p:cNvSpPr>
          <p:nvPr>
            <p:ph sz="half" idx="1"/>
          </p:nvPr>
        </p:nvSpPr>
        <p:spPr>
          <a:xfrm>
            <a:off x="628650" y="1369219"/>
            <a:ext cx="3886200" cy="3263504"/>
          </a:xfrm>
        </p:spPr>
        <p:txBody>
          <a:bodyPr wrap="square" rtlCol="0" anchor="t">
            <a:normAutofit/>
          </a:bodyPr>
          <a:lstStyle/>
          <a:p>
            <a:r>
              <a:rPr lang="en-US" sz="1800" dirty="0"/>
              <a:t>The Writing session of the test requires the longest amount of time expended by students but accounts for less than 20% of the entire ELA assessment.</a:t>
            </a:r>
          </a:p>
          <a:p>
            <a:endParaRPr lang="en-US" sz="1800" dirty="0"/>
          </a:p>
          <a:p>
            <a:r>
              <a:rPr lang="en-US" sz="1800" dirty="0"/>
              <a:t>Use the Writing rubrics and guides to help students understand how they can maximize their points for the Writing portion of the assessment. </a:t>
            </a:r>
          </a:p>
        </p:txBody>
      </p:sp>
      <p:pic>
        <p:nvPicPr>
          <p:cNvPr id="2" name="Picture 1">
            <a:extLst>
              <a:ext uri="{FF2B5EF4-FFF2-40B4-BE49-F238E27FC236}">
                <a16:creationId xmlns:a16="http://schemas.microsoft.com/office/drawing/2014/main" id="{23000BF4-30A8-4C6B-B24A-85FD5DBFB2FA}"/>
              </a:ext>
            </a:extLst>
          </p:cNvPr>
          <p:cNvPicPr>
            <a:picLocks noChangeAspect="1"/>
          </p:cNvPicPr>
          <p:nvPr/>
        </p:nvPicPr>
        <p:blipFill>
          <a:blip r:embed="rId3"/>
          <a:stretch>
            <a:fillRect/>
          </a:stretch>
        </p:blipFill>
        <p:spPr>
          <a:xfrm>
            <a:off x="4629150" y="1546099"/>
            <a:ext cx="3886200" cy="2642616"/>
          </a:xfrm>
          <a:prstGeom prst="rect">
            <a:avLst/>
          </a:prstGeom>
          <a:noFill/>
        </p:spPr>
      </p:pic>
      <p:sp>
        <p:nvSpPr>
          <p:cNvPr id="3" name="Slide Number Placeholder 2">
            <a:extLst>
              <a:ext uri="{FF2B5EF4-FFF2-40B4-BE49-F238E27FC236}">
                <a16:creationId xmlns:a16="http://schemas.microsoft.com/office/drawing/2014/main" id="{F7EC8F4A-A3B1-4E13-BDC7-A2D95430631B}"/>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6</a:t>
            </a:fld>
            <a:endParaRPr lang="en-US" sz="700"/>
          </a:p>
        </p:txBody>
      </p:sp>
    </p:spTree>
    <p:extLst>
      <p:ext uri="{BB962C8B-B14F-4D97-AF65-F5344CB8AC3E}">
        <p14:creationId xmlns:p14="http://schemas.microsoft.com/office/powerpoint/2010/main" val="60959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E884E4-4E4A-48A2-97DE-7D137299CA68}"/>
              </a:ext>
            </a:extLst>
          </p:cNvPr>
          <p:cNvSpPr>
            <a:spLocks noGrp="1"/>
          </p:cNvSpPr>
          <p:nvPr>
            <p:ph type="sldNum" sz="quarter" idx="12"/>
          </p:nvPr>
        </p:nvSpPr>
        <p:spPr/>
        <p:txBody>
          <a:bodyPr/>
          <a:lstStyle/>
          <a:p>
            <a:fld id="{3AD94D69-2109-48F9-A00A-179699D0291F}" type="slidenum">
              <a:rPr lang="en-US" smtClean="0"/>
              <a:t>7</a:t>
            </a:fld>
            <a:endParaRPr lang="en-US"/>
          </a:p>
        </p:txBody>
      </p:sp>
      <p:sp>
        <p:nvSpPr>
          <p:cNvPr id="5" name="Title 1">
            <a:extLst>
              <a:ext uri="{FF2B5EF4-FFF2-40B4-BE49-F238E27FC236}">
                <a16:creationId xmlns:a16="http://schemas.microsoft.com/office/drawing/2014/main" id="{30CC7733-6B20-4B77-8CAB-F5C832B497DE}"/>
              </a:ext>
            </a:extLst>
          </p:cNvPr>
          <p:cNvSpPr>
            <a:spLocks noGrp="1"/>
          </p:cNvSpPr>
          <p:nvPr>
            <p:ph type="title"/>
          </p:nvPr>
        </p:nvSpPr>
        <p:spPr>
          <a:xfrm>
            <a:off x="628650" y="293688"/>
            <a:ext cx="7886700" cy="739775"/>
          </a:xfrm>
        </p:spPr>
        <p:txBody>
          <a:bodyPr/>
          <a:lstStyle/>
          <a:p>
            <a:r>
              <a:rPr lang="en-US" dirty="0"/>
              <a:t>AASA Rubric</a:t>
            </a:r>
          </a:p>
        </p:txBody>
      </p:sp>
      <p:sp>
        <p:nvSpPr>
          <p:cNvPr id="6" name="Content Placeholder 2">
            <a:extLst>
              <a:ext uri="{FF2B5EF4-FFF2-40B4-BE49-F238E27FC236}">
                <a16:creationId xmlns:a16="http://schemas.microsoft.com/office/drawing/2014/main" id="{734E641E-3967-4E0D-8459-46A946155C42}"/>
              </a:ext>
            </a:extLst>
          </p:cNvPr>
          <p:cNvSpPr>
            <a:spLocks noGrp="1"/>
          </p:cNvSpPr>
          <p:nvPr>
            <p:ph idx="1"/>
          </p:nvPr>
        </p:nvSpPr>
        <p:spPr>
          <a:xfrm>
            <a:off x="628650" y="1468438"/>
            <a:ext cx="7886700" cy="2932112"/>
          </a:xfrm>
        </p:spPr>
        <p:txBody>
          <a:bodyPr>
            <a:normAutofit fontScale="92500" lnSpcReduction="10000"/>
          </a:bodyPr>
          <a:lstStyle/>
          <a:p>
            <a:pPr marL="0" indent="0">
              <a:buNone/>
            </a:pPr>
            <a:r>
              <a:rPr lang="en-US" b="1" dirty="0"/>
              <a:t>Purpose, Focus, and Organization</a:t>
            </a:r>
          </a:p>
          <a:p>
            <a:r>
              <a:rPr lang="en-US" dirty="0"/>
              <a:t>The response is fully sustained and consistently focused within the purpose, audience, and task; and it has a clear controlling idea and effective organizational structure creating coherence and completeness.</a:t>
            </a:r>
          </a:p>
          <a:p>
            <a:endParaRPr lang="en-US" dirty="0"/>
          </a:p>
          <a:p>
            <a:pPr marL="0" indent="0">
              <a:buNone/>
            </a:pPr>
            <a:r>
              <a:rPr lang="en-US" b="1" dirty="0"/>
              <a:t>Evidence and Elaboration</a:t>
            </a:r>
          </a:p>
          <a:p>
            <a:r>
              <a:rPr lang="en-US" dirty="0"/>
              <a:t>The response provides thorough and convincing support, citing evidence for the controlling idea or main idea that includes the effective use of sources, facts, and details. </a:t>
            </a:r>
          </a:p>
          <a:p>
            <a:pPr marL="0" indent="0">
              <a:buNone/>
            </a:pPr>
            <a:endParaRPr lang="en-US" dirty="0"/>
          </a:p>
        </p:txBody>
      </p:sp>
    </p:spTree>
    <p:extLst>
      <p:ext uri="{BB962C8B-B14F-4D97-AF65-F5344CB8AC3E}">
        <p14:creationId xmlns:p14="http://schemas.microsoft.com/office/powerpoint/2010/main" val="98550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376E40-B9A8-4F75-8FB4-243EABACD5CA}"/>
              </a:ext>
            </a:extLst>
          </p:cNvPr>
          <p:cNvSpPr>
            <a:spLocks noGrp="1"/>
          </p:cNvSpPr>
          <p:nvPr>
            <p:ph type="sldNum" sz="quarter" idx="12"/>
          </p:nvPr>
        </p:nvSpPr>
        <p:spPr/>
        <p:txBody>
          <a:bodyPr/>
          <a:lstStyle/>
          <a:p>
            <a:fld id="{3AD94D69-2109-48F9-A00A-179699D0291F}" type="slidenum">
              <a:rPr lang="en-US" smtClean="0"/>
              <a:t>8</a:t>
            </a:fld>
            <a:endParaRPr lang="en-US"/>
          </a:p>
        </p:txBody>
      </p:sp>
      <p:sp>
        <p:nvSpPr>
          <p:cNvPr id="4" name="Title 3">
            <a:extLst>
              <a:ext uri="{FF2B5EF4-FFF2-40B4-BE49-F238E27FC236}">
                <a16:creationId xmlns:a16="http://schemas.microsoft.com/office/drawing/2014/main" id="{773030CE-9746-4E19-821E-B2C9C08C81C3}"/>
              </a:ext>
            </a:extLst>
          </p:cNvPr>
          <p:cNvSpPr>
            <a:spLocks noGrp="1"/>
          </p:cNvSpPr>
          <p:nvPr>
            <p:ph type="title"/>
          </p:nvPr>
        </p:nvSpPr>
        <p:spPr/>
        <p:txBody>
          <a:bodyPr/>
          <a:lstStyle/>
          <a:p>
            <a:r>
              <a:rPr lang="en-US" dirty="0"/>
              <a:t>AASA Writing Rubric Guides</a:t>
            </a:r>
          </a:p>
        </p:txBody>
      </p:sp>
      <p:pic>
        <p:nvPicPr>
          <p:cNvPr id="5" name="Content Placeholder 4">
            <a:extLst>
              <a:ext uri="{FF2B5EF4-FFF2-40B4-BE49-F238E27FC236}">
                <a16:creationId xmlns:a16="http://schemas.microsoft.com/office/drawing/2014/main" id="{40141A71-68B1-4EF5-8C9A-0438B22DAAD6}"/>
              </a:ext>
            </a:extLst>
          </p:cNvPr>
          <p:cNvPicPr>
            <a:picLocks noGrp="1" noChangeAspect="1"/>
          </p:cNvPicPr>
          <p:nvPr>
            <p:ph idx="1"/>
          </p:nvPr>
        </p:nvPicPr>
        <p:blipFill rotWithShape="1">
          <a:blip r:embed="rId3"/>
          <a:srcRect b="13093"/>
          <a:stretch/>
        </p:blipFill>
        <p:spPr>
          <a:xfrm>
            <a:off x="1520122" y="1467489"/>
            <a:ext cx="2605326" cy="2932112"/>
          </a:xfrm>
          <a:prstGeom prst="rect">
            <a:avLst/>
          </a:prstGeom>
          <a:ln w="19050">
            <a:solidFill>
              <a:schemeClr val="tx1"/>
            </a:solidFill>
          </a:ln>
        </p:spPr>
      </p:pic>
      <p:pic>
        <p:nvPicPr>
          <p:cNvPr id="6" name="Picture 5">
            <a:extLst>
              <a:ext uri="{FF2B5EF4-FFF2-40B4-BE49-F238E27FC236}">
                <a16:creationId xmlns:a16="http://schemas.microsoft.com/office/drawing/2014/main" id="{B4CB26E4-0BF2-42C9-833B-C06735FD16CC}"/>
              </a:ext>
            </a:extLst>
          </p:cNvPr>
          <p:cNvPicPr>
            <a:picLocks noChangeAspect="1"/>
          </p:cNvPicPr>
          <p:nvPr/>
        </p:nvPicPr>
        <p:blipFill rotWithShape="1">
          <a:blip r:embed="rId4"/>
          <a:srcRect r="1" b="17916"/>
          <a:stretch/>
        </p:blipFill>
        <p:spPr>
          <a:xfrm>
            <a:off x="5344866" y="1434312"/>
            <a:ext cx="2637084" cy="2965289"/>
          </a:xfrm>
          <a:prstGeom prst="rect">
            <a:avLst/>
          </a:prstGeom>
          <a:ln w="12700" cap="sq" cmpd="thickThin">
            <a:solidFill>
              <a:srgbClr val="000000"/>
            </a:solidFill>
            <a:prstDash val="solid"/>
            <a:miter lim="800000"/>
          </a:ln>
          <a:effectLst>
            <a:innerShdw blurRad="76200">
              <a:srgbClr val="000000"/>
            </a:innerShdw>
          </a:effectLst>
        </p:spPr>
      </p:pic>
      <p:sp>
        <p:nvSpPr>
          <p:cNvPr id="7" name="Rectangle: Rounded Corners 6">
            <a:extLst>
              <a:ext uri="{FF2B5EF4-FFF2-40B4-BE49-F238E27FC236}">
                <a16:creationId xmlns:a16="http://schemas.microsoft.com/office/drawing/2014/main" id="{778392AD-2A57-40D7-A48C-85330468D81D}"/>
              </a:ext>
            </a:extLst>
          </p:cNvPr>
          <p:cNvSpPr/>
          <p:nvPr/>
        </p:nvSpPr>
        <p:spPr>
          <a:xfrm>
            <a:off x="701395" y="2933545"/>
            <a:ext cx="8131628" cy="11212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AASA Writing Rubric Guides: New Annotated Writing Samples and AASA Writing Rubric Guides will be available Fall 2022. These AzM2 documents can still be utilized for the 2021-2022 school year.</a:t>
            </a:r>
          </a:p>
        </p:txBody>
      </p:sp>
      <p:sp>
        <p:nvSpPr>
          <p:cNvPr id="8" name="Rectangle 7">
            <a:extLst>
              <a:ext uri="{FF2B5EF4-FFF2-40B4-BE49-F238E27FC236}">
                <a16:creationId xmlns:a16="http://schemas.microsoft.com/office/drawing/2014/main" id="{52A2945E-C38E-47AE-A570-DF9614636E23}"/>
              </a:ext>
            </a:extLst>
          </p:cNvPr>
          <p:cNvSpPr/>
          <p:nvPr/>
        </p:nvSpPr>
        <p:spPr>
          <a:xfrm>
            <a:off x="3161197" y="4640305"/>
            <a:ext cx="2821606" cy="253916"/>
          </a:xfrm>
          <a:prstGeom prst="rect">
            <a:avLst/>
          </a:prstGeom>
        </p:spPr>
        <p:txBody>
          <a:bodyPr wrap="none">
            <a:spAutoFit/>
          </a:bodyPr>
          <a:lstStyle/>
          <a:p>
            <a:pPr algn="ctr"/>
            <a:r>
              <a:rPr lang="en-US" sz="1050" dirty="0">
                <a:hlinkClick r:id="rId5">
                  <a:extLst>
                    <a:ext uri="{A12FA001-AC4F-418D-AE19-62706E023703}">
                      <ahyp:hlinkClr xmlns:ahyp="http://schemas.microsoft.com/office/drawing/2018/hyperlinkcolor" val="tx"/>
                    </a:ext>
                  </a:extLst>
                </a:hlinkClick>
              </a:rPr>
              <a:t>http://www.azed.gov/assessment/resources/</a:t>
            </a:r>
            <a:endParaRPr lang="en-US" sz="1050" dirty="0"/>
          </a:p>
        </p:txBody>
      </p:sp>
    </p:spTree>
    <p:extLst>
      <p:ext uri="{BB962C8B-B14F-4D97-AF65-F5344CB8AC3E}">
        <p14:creationId xmlns:p14="http://schemas.microsoft.com/office/powerpoint/2010/main" val="150460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F666A5-6706-4BFA-8A7D-0172D366B157}"/>
              </a:ext>
            </a:extLst>
          </p:cNvPr>
          <p:cNvSpPr>
            <a:spLocks noGrp="1"/>
          </p:cNvSpPr>
          <p:nvPr>
            <p:ph type="sldNum" sz="quarter" idx="12"/>
          </p:nvPr>
        </p:nvSpPr>
        <p:spPr/>
        <p:txBody>
          <a:bodyPr/>
          <a:lstStyle/>
          <a:p>
            <a:fld id="{3AD94D69-2109-48F9-A00A-179699D0291F}" type="slidenum">
              <a:rPr lang="en-US" smtClean="0"/>
              <a:t>9</a:t>
            </a:fld>
            <a:endParaRPr lang="en-US"/>
          </a:p>
        </p:txBody>
      </p:sp>
      <p:sp>
        <p:nvSpPr>
          <p:cNvPr id="5" name="Title 1">
            <a:extLst>
              <a:ext uri="{FF2B5EF4-FFF2-40B4-BE49-F238E27FC236}">
                <a16:creationId xmlns:a16="http://schemas.microsoft.com/office/drawing/2014/main" id="{46914F86-F7B0-4799-A3C6-997A09DEE4B8}"/>
              </a:ext>
            </a:extLst>
          </p:cNvPr>
          <p:cNvSpPr>
            <a:spLocks noGrp="1"/>
          </p:cNvSpPr>
          <p:nvPr>
            <p:ph type="title"/>
          </p:nvPr>
        </p:nvSpPr>
        <p:spPr>
          <a:xfrm>
            <a:off x="628650" y="293688"/>
            <a:ext cx="7886700" cy="739775"/>
          </a:xfrm>
        </p:spPr>
        <p:txBody>
          <a:bodyPr spcFirstLastPara="1" vert="horz" wrap="square" lIns="68580" tIns="34290" rIns="68580" bIns="34290" rtlCol="0" anchor="ctr" anchorCtr="0">
            <a:normAutofit/>
          </a:bodyPr>
          <a:lstStyle/>
          <a:p>
            <a:r>
              <a:rPr lang="en-US" sz="3300" dirty="0"/>
              <a:t>Key Elements</a:t>
            </a:r>
          </a:p>
        </p:txBody>
      </p:sp>
      <p:pic>
        <p:nvPicPr>
          <p:cNvPr id="6" name="Picture Placeholder 4" descr="A screenshot of a cell phone&#10;&#10;Description generated with very high confidence">
            <a:extLst>
              <a:ext uri="{FF2B5EF4-FFF2-40B4-BE49-F238E27FC236}">
                <a16:creationId xmlns:a16="http://schemas.microsoft.com/office/drawing/2014/main" id="{3B4D0C46-7210-4A15-9FAE-B9C694DAFB57}"/>
              </a:ext>
            </a:extLst>
          </p:cNvPr>
          <p:cNvPicPr>
            <a:picLocks noGrp="1" noChangeAspect="1"/>
          </p:cNvPicPr>
          <p:nvPr>
            <p:ph idx="1"/>
          </p:nvPr>
        </p:nvPicPr>
        <p:blipFill rotWithShape="1">
          <a:blip r:embed="rId3"/>
          <a:srcRect t="1215" b="1"/>
          <a:stretch/>
        </p:blipFill>
        <p:spPr>
          <a:xfrm>
            <a:off x="705688" y="1574763"/>
            <a:ext cx="4011228" cy="2932112"/>
          </a:xfrm>
          <a:prstGeom prst="rect">
            <a:avLst/>
          </a:prstGeom>
        </p:spPr>
      </p:pic>
      <p:sp>
        <p:nvSpPr>
          <p:cNvPr id="7" name="Text Placeholder 3">
            <a:extLst>
              <a:ext uri="{FF2B5EF4-FFF2-40B4-BE49-F238E27FC236}">
                <a16:creationId xmlns:a16="http://schemas.microsoft.com/office/drawing/2014/main" id="{EE7EE7F1-087D-493B-BAA7-61EE36D023C9}"/>
              </a:ext>
            </a:extLst>
          </p:cNvPr>
          <p:cNvSpPr txBox="1">
            <a:spLocks/>
          </p:cNvSpPr>
          <p:nvPr/>
        </p:nvSpPr>
        <p:spPr>
          <a:xfrm>
            <a:off x="5322012" y="2095928"/>
            <a:ext cx="2948683" cy="2234750"/>
          </a:xfrm>
          <a:prstGeom prst="rect">
            <a:avLst/>
          </a:prstGeom>
        </p:spPr>
        <p:txBody>
          <a:bodyPr spcFirstLastPara="1" vert="horz" wrap="square" lIns="68580" tIns="34290" rIns="68580" bIns="34290" rtlCol="0" anchor="t"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a:t>In the Writing Rubric Guide, you will find the Key Elements that are used for scoring.</a:t>
            </a:r>
          </a:p>
          <a:p>
            <a:pPr>
              <a:buFont typeface="Arial"/>
              <a:buChar char="•"/>
            </a:pPr>
            <a:endParaRPr lang="en-US" dirty="0"/>
          </a:p>
        </p:txBody>
      </p:sp>
    </p:spTree>
    <p:extLst>
      <p:ext uri="{BB962C8B-B14F-4D97-AF65-F5344CB8AC3E}">
        <p14:creationId xmlns:p14="http://schemas.microsoft.com/office/powerpoint/2010/main" val="2792353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3922AE81-DDB8-4D25-B4CE-E47FE086DBDE}_24.png&quot;/&gt;&lt;left val=&quot;77&quot;/&gt;&lt;top val=&quot;82&quot;/&gt;&lt;width val=&quot;422&quot;/&gt;&lt;height val=&quot;268&quot;/&gt;&lt;hasText val=&quot;1&quot;/&gt;&lt;/Image&gt;&lt;/ThreeDShapeInfo&gt;"/>
  <p:tag name="PRESENTER_SHAPETEXTINFO" val="&lt;ShapeTextInfo&gt;&lt;TableIndex row=&quot;1&quot; col=&quot;1&quot;&gt;&lt;linesCount val=&quot;1&quot;/&gt;&lt;lineCharCount val=&quot;5&quot;/&gt;&lt;/TableIndex&gt;&lt;TableIndex row=&quot;1&quot; col=&quot;2&quot;&gt;&lt;linesCount val=&quot;2&quot;/&gt;&lt;lineCharCount val=&quot;13&quot;/&gt;&lt;lineCharCount val=&quot;15&quot;/&gt;&lt;/TableIndex&gt;&lt;TableIndex row=&quot;1&quot; col=&quot;3&quot;&gt;&lt;linesCount val=&quot;3&quot;/&gt;&lt;lineCharCount val=&quot;8&quot;/&gt;&lt;lineCharCount val=&quot;5&quot;/&gt;&lt;lineCharCount val=&quot;15&quot;/&gt;&lt;/TableIndex&gt;&lt;TableIndex row=&quot;2&quot; col=&quot;1&quot;&gt;&lt;linesCount val=&quot;1&quot;/&gt;&lt;lineCharCount val=&quot;1&quot;/&gt;&lt;/TableIndex&gt;&lt;TableIndex row=&quot;2&quot; col=&quot;2&quot;&gt;&lt;linesCount val=&quot;1&quot;/&gt;&lt;lineCharCount val=&quot;4&quot;/&gt;&lt;/TableIndex&gt;&lt;TableIndex row=&quot;2&quot; col=&quot;3&quot;&gt;&lt;linesCount val=&quot;1&quot;/&gt;&lt;lineCharCount val=&quot;5&quot;/&gt;&lt;/TableIndex&gt;&lt;TableIndex row=&quot;3&quot; col=&quot;1&quot;&gt;&lt;linesCount val=&quot;1&quot;/&gt;&lt;lineCharCount val=&quot;1&quot;/&gt;&lt;/TableIndex&gt;&lt;TableIndex row=&quot;3&quot; col=&quot;2&quot;&gt;&lt;linesCount val=&quot;1&quot;/&gt;&lt;lineCharCount val=&quot;4&quot;/&gt;&lt;/TableIndex&gt;&lt;TableIndex row=&quot;3&quot; col=&quot;3&quot;&gt;&lt;linesCount val=&quot;1&quot;/&gt;&lt;lineCharCount val=&quot;5&quot;/&gt;&lt;/TableIndex&gt;&lt;TableIndex row=&quot;4&quot; col=&quot;1&quot;&gt;&lt;linesCount val=&quot;1&quot;/&gt;&lt;lineCharCount val=&quot;1&quot;/&gt;&lt;/TableIndex&gt;&lt;TableIndex row=&quot;4&quot; col=&quot;2&quot;&gt;&lt;linesCount val=&quot;1&quot;/&gt;&lt;lineCharCount val=&quot;4&quot;/&gt;&lt;/TableIndex&gt;&lt;TableIndex row=&quot;4&quot; col=&quot;3&quot;&gt;&lt;linesCount val=&quot;1&quot;/&gt;&lt;lineCharCount val=&quot;5&quot;/&gt;&lt;/TableIndex&gt;&lt;TableIndex row=&quot;5&quot; col=&quot;1&quot;&gt;&lt;linesCount val=&quot;1&quot;/&gt;&lt;lineCharCount val=&quot;1&quot;/&gt;&lt;/TableIndex&gt;&lt;TableIndex row=&quot;5&quot; col=&quot;2&quot;&gt;&lt;linesCount val=&quot;1&quot;/&gt;&lt;lineCharCount val=&quot;4&quot;/&gt;&lt;/TableIndex&gt;&lt;TableIndex row=&quot;5&quot; col=&quot;3&quot;&gt;&lt;linesCount val=&quot;1&quot;/&gt;&lt;lineCharCount val=&quot;5&quot;/&gt;&lt;/TableIndex&gt;&lt;TableIndex row=&quot;6&quot; col=&quot;1&quot;&gt;&lt;linesCount val=&quot;1&quot;/&gt;&lt;lineCharCount val=&quot;1&quot;/&gt;&lt;/TableIndex&gt;&lt;TableIndex row=&quot;6&quot; col=&quot;2&quot;&gt;&lt;linesCount val=&quot;1&quot;/&gt;&lt;lineCharCount val=&quot;4&quot;/&gt;&lt;/TableIndex&gt;&lt;TableIndex row=&quot;6&quot; col=&quot;3&quot;&gt;&lt;linesCount val=&quot;1&quot;/&gt;&lt;lineCharCount val=&quot;5&quot;/&gt;&lt;/TableIndex&gt;&lt;TableIndex row=&quot;7&quot; col=&quot;1&quot;&gt;&lt;linesCount val=&quot;1&quot;/&gt;&lt;lineCharCount val=&quot;1&quot;/&gt;&lt;/TableIndex&gt;&lt;TableIndex row=&quot;7&quot; col=&quot;2&quot;&gt;&lt;linesCount val=&quot;1&quot;/&gt;&lt;lineCharCount val=&quot;4&quot;/&gt;&lt;/TableIndex&gt;&lt;TableIndex row=&quot;7&quot; col=&quot;3&quot;&gt;&lt;linesCount val=&quot;1&quot;/&gt;&lt;lineCharCount val=&quot;5&quot;/&gt;&lt;/TableIndex&gt;&lt;/ShapeTextInfo&gt;"/>
</p:tagLst>
</file>

<file path=ppt/theme/theme1.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11B70353EDD42AD01AD3D75E627FC" ma:contentTypeVersion="14" ma:contentTypeDescription="Create a new document." ma:contentTypeScope="" ma:versionID="675c5a8d3eb0b1b71e63c3ebcaf1e6bb">
  <xsd:schema xmlns:xsd="http://www.w3.org/2001/XMLSchema" xmlns:xs="http://www.w3.org/2001/XMLSchema" xmlns:p="http://schemas.microsoft.com/office/2006/metadata/properties" xmlns:ns1="http://schemas.microsoft.com/sharepoint/v3" xmlns:ns3="ec2ca53c-e31e-46dd-b63b-15e19adc618c" xmlns:ns4="7a391cc2-4fdd-400c-a7c7-0f4b75ce46e7" targetNamespace="http://schemas.microsoft.com/office/2006/metadata/properties" ma:root="true" ma:fieldsID="502142d6355e78d11db1ab6b62c3c912" ns1:_="" ns3:_="" ns4:_="">
    <xsd:import namespace="http://schemas.microsoft.com/sharepoint/v3"/>
    <xsd:import namespace="ec2ca53c-e31e-46dd-b63b-15e19adc618c"/>
    <xsd:import namespace="7a391cc2-4fdd-400c-a7c7-0f4b75ce46e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ca53c-e31e-46dd-b63b-15e19adc6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91cc2-4fdd-400c-a7c7-0f4b75ce46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252BC-0265-477E-B251-B5114AB729F7}">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7a391cc2-4fdd-400c-a7c7-0f4b75ce46e7"/>
    <ds:schemaRef ds:uri="http://schemas.openxmlformats.org/package/2006/metadata/core-properties"/>
    <ds:schemaRef ds:uri="http://purl.org/dc/dcmitype/"/>
    <ds:schemaRef ds:uri="ec2ca53c-e31e-46dd-b63b-15e19adc618c"/>
    <ds:schemaRef ds:uri="http://www.w3.org/XML/1998/namespace"/>
  </ds:schemaRefs>
</ds:datastoreItem>
</file>

<file path=customXml/itemProps2.xml><?xml version="1.0" encoding="utf-8"?>
<ds:datastoreItem xmlns:ds="http://schemas.openxmlformats.org/officeDocument/2006/customXml" ds:itemID="{508BC756-F49C-40E2-AB59-7C2321BC0FBC}">
  <ds:schemaRefs>
    <ds:schemaRef ds:uri="http://schemas.microsoft.com/sharepoint/v3/contenttype/forms"/>
  </ds:schemaRefs>
</ds:datastoreItem>
</file>

<file path=customXml/itemProps3.xml><?xml version="1.0" encoding="utf-8"?>
<ds:datastoreItem xmlns:ds="http://schemas.openxmlformats.org/officeDocument/2006/customXml" ds:itemID="{4B975A7C-B869-4753-A5D7-99FBC6043755}">
  <ds:schemaRefs>
    <ds:schemaRef ds:uri="7a391cc2-4fdd-400c-a7c7-0f4b75ce46e7"/>
    <ds:schemaRef ds:uri="ec2ca53c-e31e-46dd-b63b-15e19adc61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869</TotalTime>
  <Words>1827</Words>
  <Application>Microsoft Office PowerPoint</Application>
  <PresentationFormat>On-screen Show (16:9)</PresentationFormat>
  <Paragraphs>119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Calibri</vt:lpstr>
      <vt:lpstr>Corbel</vt:lpstr>
      <vt:lpstr>Arial</vt:lpstr>
      <vt:lpstr>ADE PPT_template</vt:lpstr>
      <vt:lpstr> AASA Writing Test Prompts, Rubrics and Testing Times  </vt:lpstr>
      <vt:lpstr>PowerPoint Presentation</vt:lpstr>
      <vt:lpstr>Instructing with Standards</vt:lpstr>
      <vt:lpstr>Writing Standards Assessed on AASA</vt:lpstr>
      <vt:lpstr>AASA Writing Prompt</vt:lpstr>
      <vt:lpstr>ELA Blueprint</vt:lpstr>
      <vt:lpstr>AASA Rubric</vt:lpstr>
      <vt:lpstr>AASA Writing Rubric Guides</vt:lpstr>
      <vt:lpstr>Key Elements</vt:lpstr>
      <vt:lpstr>Frequently Asked Questions</vt:lpstr>
      <vt:lpstr>Frequently Asked Questions</vt:lpstr>
      <vt:lpstr>Managing Time for Classroom Assignments and State Assessment </vt:lpstr>
      <vt:lpstr>Testing Times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Assessments</dc:title>
  <dc:creator>Oliver, Lisa</dc:creator>
  <cp:lastModifiedBy>Middlebrook, Candis</cp:lastModifiedBy>
  <cp:revision>369</cp:revision>
  <dcterms:created xsi:type="dcterms:W3CDTF">2020-09-28T19:47:58Z</dcterms:created>
  <dcterms:modified xsi:type="dcterms:W3CDTF">2021-12-10T14:30:15Z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0x01010032111B70353EDD42AD01AD3D75E627FC</vt:lpwstr>
  </property>
</Properties>
</file>