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4"/>
  </p:sldMasterIdLst>
  <p:notesMasterIdLst>
    <p:notesMasterId r:id="rId9"/>
  </p:notesMasterIdLst>
  <p:sldIdLst>
    <p:sldId id="260" r:id="rId5"/>
    <p:sldId id="258" r:id="rId6"/>
    <p:sldId id="262" r:id="rId7"/>
    <p:sldId id="263" r:id="rId8"/>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4682C5-8FE4-42C4-8B48-9216AFDADC4D}" v="82" dt="2021-11-09T20:45:41.297"/>
    <p1510:client id="{87C8CC62-3F18-7032-E1F4-FFC4EF3939A9}" v="125" dt="2021-11-10T20:52:44.5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2961D1-F742-417C-8186-F868A85DCDEF}" type="datetimeFigureOut">
              <a:rPr lang="en-US" smtClean="0"/>
              <a:t>11/12/2021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D098A3-42ED-4374-84AF-6DA28E647161}" type="slidenum">
              <a:rPr lang="en-US" smtClean="0"/>
              <a:t>‹#›</a:t>
            </a:fld>
            <a:endParaRPr lang="en-US"/>
          </a:p>
        </p:txBody>
      </p:sp>
    </p:spTree>
    <p:extLst>
      <p:ext uri="{BB962C8B-B14F-4D97-AF65-F5344CB8AC3E}">
        <p14:creationId xmlns:p14="http://schemas.microsoft.com/office/powerpoint/2010/main" val="2683774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a:t>ESEA (Title I) Income Eligibility FY22</a:t>
            </a:r>
          </a:p>
          <a:p>
            <a:r>
              <a:rPr lang="en-US" i="0"/>
              <a:t>https://www.azed.gov/sites/default/files/2021/06/Income%20Eligibility%201%20%26%202%20FY22%20Guidelines.pdf</a:t>
            </a:r>
          </a:p>
          <a:p>
            <a:endParaRPr lang="en-US" i="0"/>
          </a:p>
          <a:p>
            <a:r>
              <a:rPr lang="en-US" i="0"/>
              <a:t>ESEA (Title I) Income Eligibility FY22 – Spanish</a:t>
            </a:r>
          </a:p>
          <a:p>
            <a:r>
              <a:rPr lang="en-US" i="0"/>
              <a:t>https://www.azed.gov/sites/default/files/2021/06/Income%20Eligibility%201%20%26%202%20FY22%20Guidelines%20-%20Spanish_0.pdf</a:t>
            </a:r>
          </a:p>
          <a:p>
            <a:endParaRPr lang="en-US" i="1"/>
          </a:p>
        </p:txBody>
      </p:sp>
      <p:sp>
        <p:nvSpPr>
          <p:cNvPr id="4" name="Slide Number Placeholder 3"/>
          <p:cNvSpPr>
            <a:spLocks noGrp="1"/>
          </p:cNvSpPr>
          <p:nvPr>
            <p:ph type="sldNum" sz="quarter" idx="5"/>
          </p:nvPr>
        </p:nvSpPr>
        <p:spPr/>
        <p:txBody>
          <a:bodyPr/>
          <a:lstStyle/>
          <a:p>
            <a:fld id="{31D098A3-42ED-4374-84AF-6DA28E647161}" type="slidenum">
              <a:rPr lang="en-US" smtClean="0"/>
              <a:t>2</a:t>
            </a:fld>
            <a:endParaRPr lang="en-US"/>
          </a:p>
        </p:txBody>
      </p:sp>
    </p:spTree>
    <p:extLst>
      <p:ext uri="{BB962C8B-B14F-4D97-AF65-F5344CB8AC3E}">
        <p14:creationId xmlns:p14="http://schemas.microsoft.com/office/powerpoint/2010/main" val="336455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a:t>ESEA (Title I) Income Eligibility FY22</a:t>
            </a:r>
          </a:p>
          <a:p>
            <a:r>
              <a:rPr lang="en-US" i="0"/>
              <a:t>https://www.azed.gov/sites/default/files/2021/06/Income%20Eligibility%201%20%26%202%20FY22%20Guidelines.pdf</a:t>
            </a:r>
          </a:p>
          <a:p>
            <a:endParaRPr lang="en-US" i="0"/>
          </a:p>
          <a:p>
            <a:r>
              <a:rPr lang="en-US" i="0"/>
              <a:t>ESEA (Title I) Income Eligibility FY22 – Spanish</a:t>
            </a:r>
          </a:p>
          <a:p>
            <a:r>
              <a:rPr lang="en-US" i="0"/>
              <a:t>https://www.azed.gov/sites/default/files/2021/06/Income%20Eligibility%201%20%26%202%20FY22%20Guidelines%20-%20Spanish_0.pdf</a:t>
            </a:r>
          </a:p>
          <a:p>
            <a:endParaRPr lang="en-US" i="1"/>
          </a:p>
        </p:txBody>
      </p:sp>
      <p:sp>
        <p:nvSpPr>
          <p:cNvPr id="4" name="Slide Number Placeholder 3"/>
          <p:cNvSpPr>
            <a:spLocks noGrp="1"/>
          </p:cNvSpPr>
          <p:nvPr>
            <p:ph type="sldNum" sz="quarter" idx="5"/>
          </p:nvPr>
        </p:nvSpPr>
        <p:spPr/>
        <p:txBody>
          <a:bodyPr/>
          <a:lstStyle/>
          <a:p>
            <a:fld id="{31D098A3-42ED-4374-84AF-6DA28E647161}" type="slidenum">
              <a:rPr lang="en-US" smtClean="0"/>
              <a:t>3</a:t>
            </a:fld>
            <a:endParaRPr lang="en-US"/>
          </a:p>
        </p:txBody>
      </p:sp>
    </p:spTree>
    <p:extLst>
      <p:ext uri="{BB962C8B-B14F-4D97-AF65-F5344CB8AC3E}">
        <p14:creationId xmlns:p14="http://schemas.microsoft.com/office/powerpoint/2010/main" val="3766971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190917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96565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6950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60735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87125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66447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46730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4024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33758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36047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5646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11/12/2021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8529024"/>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ms.azed.gov/Home/Calendar?sd=8915"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forms.office.com/Pages/ResponsePage.aspx?id=y7ClWB9EukKloY_f0Fo__Fq5SiTqtRBDsjyzioxZeaxUMEQ5UzdJUFBEQldCOUoxSlBSSDVNTkdBUi4u" TargetMode="External"/><Relationship Id="rId5" Type="http://schemas.openxmlformats.org/officeDocument/2006/relationships/hyperlink" Target="https://www.azed.gov/essaconference/2022-essa-conference-every-student-every-day-every-opportunity-0" TargetMode="External"/><Relationship Id="rId4" Type="http://schemas.openxmlformats.org/officeDocument/2006/relationships/hyperlink" Target="https://ems.azed.gov/Home/Calendar?sd=8916"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azed.gov/sites/default/files/2021/07/HNS%2017-2021%20Collecting%20Free%20and%20Reduced-Price%20Meal%20Applications%20in%20School%20Year%202021-2022.pdf"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hyperlink" Target="https://www.azed.gov/sites/default/files/2021/06/Income%20Eligibility%201%20%26%202%20FY22%20Guidelines%20-%20Spanish_0.pdf" TargetMode="External"/><Relationship Id="rId4" Type="http://schemas.openxmlformats.org/officeDocument/2006/relationships/hyperlink" Target="https://www.azed.gov/sites/default/files/2021/06/Income%20Eligibility%201%20%26%202%20FY22%20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azed.gov/sites/default/files/2017/03/HowtoConductDCUsingStateMatch_0.pdf"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hyperlink" Target="https://www.azed.gov/sites/default/files/2021/11/Educator%20and%20School%20Excellence%20Newsletter%20November%202021.pdf" TargetMode="External"/><Relationship Id="rId4" Type="http://schemas.openxmlformats.org/officeDocument/2006/relationships/hyperlink" Target="https://www.azed.gov/sites/default/files/2020/11/It%27sMoreThanaMealApplication.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angie.madsen@azed.gov" TargetMode="External"/><Relationship Id="rId3" Type="http://schemas.openxmlformats.org/officeDocument/2006/relationships/hyperlink" Target="https://www.azed.gov/titlei/nord/" TargetMode="External"/><Relationship Id="rId7" Type="http://schemas.openxmlformats.org/officeDocument/2006/relationships/hyperlink" Target="https://www.azed.gov/titlei/welcome-educator-and-school-excellence-newsletter" TargetMode="External"/><Relationship Id="rId2" Type="http://schemas.openxmlformats.org/officeDocument/2006/relationships/hyperlink" Target="http://www.azed.gov/title-i/" TargetMode="External"/><Relationship Id="rId1" Type="http://schemas.openxmlformats.org/officeDocument/2006/relationships/slideLayout" Target="../slideLayouts/slideLayout8.xml"/><Relationship Id="rId6" Type="http://schemas.openxmlformats.org/officeDocument/2006/relationships/hyperlink" Target="https://www.azed.gov/titlei/reap/" TargetMode="External"/><Relationship Id="rId5" Type="http://schemas.openxmlformats.org/officeDocument/2006/relationships/hyperlink" Target="http://www.azed.gov/titleiv-a/" TargetMode="External"/><Relationship Id="rId4" Type="http://schemas.openxmlformats.org/officeDocument/2006/relationships/hyperlink" Target="http://www.azed.gov/hetl/resources/etltitleii/"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A5FF3FC-0840-4E83-A1ED-94CA7F10E9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372478" y="18057"/>
            <a:ext cx="5614617" cy="314999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E7D355-C71A-457C-AAA9-E3C4F9A92A89}"/>
              </a:ext>
            </a:extLst>
          </p:cNvPr>
          <p:cNvSpPr txBox="1"/>
          <p:nvPr/>
        </p:nvSpPr>
        <p:spPr>
          <a:xfrm>
            <a:off x="263274" y="3200047"/>
            <a:ext cx="4254034" cy="400110"/>
          </a:xfrm>
          <a:prstGeom prst="rect">
            <a:avLst/>
          </a:prstGeom>
          <a:noFill/>
        </p:spPr>
        <p:txBody>
          <a:bodyPr wrap="square" lIns="91440" tIns="45720" rIns="91440" bIns="45720" rtlCol="0" anchor="t">
            <a:spAutoFit/>
          </a:bodyPr>
          <a:lstStyle/>
          <a:p>
            <a:r>
              <a:rPr lang="en-US" sz="2000" b="1"/>
              <a:t>Bootcamp</a:t>
            </a:r>
            <a:r>
              <a:rPr lang="en-US" sz="2000"/>
              <a:t>: January 6-7, 2022</a:t>
            </a:r>
          </a:p>
        </p:txBody>
      </p:sp>
      <p:sp>
        <p:nvSpPr>
          <p:cNvPr id="6" name="Rectangle: Rounded Corners 5">
            <a:hlinkClick r:id="rId3"/>
            <a:extLst>
              <a:ext uri="{FF2B5EF4-FFF2-40B4-BE49-F238E27FC236}">
                <a16:creationId xmlns:a16="http://schemas.microsoft.com/office/drawing/2014/main" id="{979EFD3C-DF9E-4619-812F-FAFFC044582F}"/>
              </a:ext>
            </a:extLst>
          </p:cNvPr>
          <p:cNvSpPr/>
          <p:nvPr/>
        </p:nvSpPr>
        <p:spPr>
          <a:xfrm>
            <a:off x="8239539" y="3339291"/>
            <a:ext cx="3784600" cy="382270"/>
          </a:xfrm>
          <a:prstGeom prst="roundRect">
            <a:avLst/>
          </a:prstGeom>
          <a:solidFill>
            <a:srgbClr val="012169"/>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a:effectLst/>
                <a:ea typeface="Arial" panose="020B0604020202020204" pitchFamily="34" charset="0"/>
                <a:cs typeface="Times New Roman" panose="02020603050405020304" pitchFamily="18" charset="0"/>
              </a:rPr>
              <a:t>Virtual Boot Camp Registration</a:t>
            </a:r>
            <a:endParaRPr lang="en-US" sz="1100">
              <a:effectLst/>
              <a:ea typeface="Arial" panose="020B060402020202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A7D9E205-E7CB-4311-8B31-B4FAB78949CC}"/>
              </a:ext>
            </a:extLst>
          </p:cNvPr>
          <p:cNvSpPr txBox="1"/>
          <p:nvPr/>
        </p:nvSpPr>
        <p:spPr>
          <a:xfrm>
            <a:off x="263274" y="3570323"/>
            <a:ext cx="5025007" cy="400110"/>
          </a:xfrm>
          <a:prstGeom prst="rect">
            <a:avLst/>
          </a:prstGeom>
          <a:noFill/>
        </p:spPr>
        <p:txBody>
          <a:bodyPr wrap="square" lIns="91440" tIns="45720" rIns="91440" bIns="45720" rtlCol="0" anchor="t">
            <a:spAutoFit/>
          </a:bodyPr>
          <a:lstStyle/>
          <a:p>
            <a:r>
              <a:rPr lang="en-US" sz="2000" b="1"/>
              <a:t>ESSA Conference</a:t>
            </a:r>
            <a:r>
              <a:rPr lang="en-US" sz="2000"/>
              <a:t>: January 10-12, 2022</a:t>
            </a:r>
          </a:p>
        </p:txBody>
      </p:sp>
      <p:sp>
        <p:nvSpPr>
          <p:cNvPr id="8" name="Rectangle: Rounded Corners 7">
            <a:hlinkClick r:id="rId4"/>
            <a:extLst>
              <a:ext uri="{FF2B5EF4-FFF2-40B4-BE49-F238E27FC236}">
                <a16:creationId xmlns:a16="http://schemas.microsoft.com/office/drawing/2014/main" id="{1E82E987-B8B0-4AF0-A1AD-1D1AB02F292F}"/>
              </a:ext>
            </a:extLst>
          </p:cNvPr>
          <p:cNvSpPr/>
          <p:nvPr/>
        </p:nvSpPr>
        <p:spPr>
          <a:xfrm>
            <a:off x="8239539" y="3995487"/>
            <a:ext cx="3784600" cy="382270"/>
          </a:xfrm>
          <a:prstGeom prst="roundRect">
            <a:avLst/>
          </a:prstGeom>
          <a:solidFill>
            <a:srgbClr val="012169"/>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a:effectLst/>
                <a:ea typeface="Arial" panose="020B0604020202020204" pitchFamily="34" charset="0"/>
                <a:cs typeface="Times New Roman" panose="02020603050405020304" pitchFamily="18" charset="0"/>
              </a:rPr>
              <a:t>Virtual ESSA Conference Registration</a:t>
            </a:r>
            <a:endParaRPr lang="en-US" sz="1100">
              <a:effectLst/>
              <a:ea typeface="Arial" panose="020B060402020202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2CE4E84C-E883-439D-9A84-605B2020BF46}"/>
              </a:ext>
            </a:extLst>
          </p:cNvPr>
          <p:cNvSpPr txBox="1"/>
          <p:nvPr/>
        </p:nvSpPr>
        <p:spPr>
          <a:xfrm>
            <a:off x="825704" y="4139880"/>
            <a:ext cx="5025007" cy="707886"/>
          </a:xfrm>
          <a:prstGeom prst="rect">
            <a:avLst/>
          </a:prstGeom>
          <a:noFill/>
        </p:spPr>
        <p:txBody>
          <a:bodyPr wrap="square" lIns="91440" tIns="45720" rIns="91440" bIns="45720" rtlCol="0" anchor="t">
            <a:spAutoFit/>
          </a:bodyPr>
          <a:lstStyle/>
          <a:p>
            <a:r>
              <a:rPr lang="en-US" sz="2000"/>
              <a:t>Keynote: Kareem Neal</a:t>
            </a:r>
          </a:p>
          <a:p>
            <a:r>
              <a:rPr lang="en-US" sz="2000"/>
              <a:t>Keynote: Dr. </a:t>
            </a:r>
            <a:r>
              <a:rPr lang="en-US" sz="2000" err="1"/>
              <a:t>Sharroky</a:t>
            </a:r>
            <a:r>
              <a:rPr lang="en-US" sz="2000"/>
              <a:t> Hollie</a:t>
            </a:r>
            <a:endParaRPr lang="en-US" sz="2000">
              <a:cs typeface="Arial"/>
            </a:endParaRPr>
          </a:p>
        </p:txBody>
      </p:sp>
      <p:sp>
        <p:nvSpPr>
          <p:cNvPr id="10" name="Rectangle: Rounded Corners 9">
            <a:hlinkClick r:id="rId5"/>
            <a:extLst>
              <a:ext uri="{FF2B5EF4-FFF2-40B4-BE49-F238E27FC236}">
                <a16:creationId xmlns:a16="http://schemas.microsoft.com/office/drawing/2014/main" id="{942523AE-806B-45C9-8701-006927BB8D7B}"/>
              </a:ext>
            </a:extLst>
          </p:cNvPr>
          <p:cNvSpPr/>
          <p:nvPr/>
        </p:nvSpPr>
        <p:spPr>
          <a:xfrm>
            <a:off x="8239539" y="4635551"/>
            <a:ext cx="3784600" cy="382270"/>
          </a:xfrm>
          <a:prstGeom prst="roundRect">
            <a:avLst/>
          </a:prstGeom>
          <a:solidFill>
            <a:srgbClr val="012169"/>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a:effectLst/>
                <a:ea typeface="Arial" panose="020B0604020202020204" pitchFamily="34" charset="0"/>
                <a:cs typeface="Times New Roman" panose="02020603050405020304" pitchFamily="18" charset="0"/>
              </a:rPr>
              <a:t>ESSA Conference Keynote Speakers</a:t>
            </a:r>
            <a:endParaRPr lang="en-US" sz="1100">
              <a:effectLst/>
              <a:ea typeface="Arial" panose="020B060402020202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3D5FE158-30CE-4D9E-9401-1D378F0292B8}"/>
              </a:ext>
            </a:extLst>
          </p:cNvPr>
          <p:cNvSpPr txBox="1"/>
          <p:nvPr/>
        </p:nvSpPr>
        <p:spPr>
          <a:xfrm>
            <a:off x="729575" y="5048147"/>
            <a:ext cx="7234968" cy="400110"/>
          </a:xfrm>
          <a:prstGeom prst="rect">
            <a:avLst/>
          </a:prstGeom>
          <a:noFill/>
        </p:spPr>
        <p:txBody>
          <a:bodyPr wrap="square" lIns="91440" tIns="45720" rIns="91440" bIns="45720" rtlCol="0" anchor="t">
            <a:spAutoFit/>
          </a:bodyPr>
          <a:lstStyle/>
          <a:p>
            <a:r>
              <a:rPr lang="en-US" sz="2000"/>
              <a:t> Presentation Proposals</a:t>
            </a:r>
          </a:p>
        </p:txBody>
      </p:sp>
      <p:sp>
        <p:nvSpPr>
          <p:cNvPr id="14" name="TextBox 13">
            <a:extLst>
              <a:ext uri="{FF2B5EF4-FFF2-40B4-BE49-F238E27FC236}">
                <a16:creationId xmlns:a16="http://schemas.microsoft.com/office/drawing/2014/main" id="{C6B7D27F-A4A5-40F0-9F70-6DBDE39810E2}"/>
              </a:ext>
            </a:extLst>
          </p:cNvPr>
          <p:cNvSpPr txBox="1"/>
          <p:nvPr/>
        </p:nvSpPr>
        <p:spPr>
          <a:xfrm>
            <a:off x="1369449" y="5443384"/>
            <a:ext cx="5974681" cy="584775"/>
          </a:xfrm>
          <a:prstGeom prst="rect">
            <a:avLst/>
          </a:prstGeom>
          <a:noFill/>
        </p:spPr>
        <p:txBody>
          <a:bodyPr wrap="square" lIns="91440" tIns="45720" rIns="91440" bIns="45720" rtlCol="0" anchor="t">
            <a:spAutoFit/>
          </a:bodyPr>
          <a:lstStyle/>
          <a:p>
            <a:r>
              <a:rPr lang="en-US" sz="1600" i="1"/>
              <a:t>We need you! Submit your proposal and help us inspire AZ Educators – </a:t>
            </a:r>
            <a:r>
              <a:rPr lang="en-US" sz="1600" b="1" i="1"/>
              <a:t>Every Student, Every Day, Every Opportunity</a:t>
            </a:r>
            <a:endParaRPr lang="en-US" sz="1600" b="1" i="1">
              <a:cs typeface="Arial"/>
            </a:endParaRPr>
          </a:p>
        </p:txBody>
      </p:sp>
      <p:sp>
        <p:nvSpPr>
          <p:cNvPr id="16" name="Rectangle: Rounded Corners 15">
            <a:hlinkClick r:id="rId6"/>
            <a:extLst>
              <a:ext uri="{FF2B5EF4-FFF2-40B4-BE49-F238E27FC236}">
                <a16:creationId xmlns:a16="http://schemas.microsoft.com/office/drawing/2014/main" id="{93640F1A-4547-4D10-B050-F6F4C4CEF579}"/>
              </a:ext>
            </a:extLst>
          </p:cNvPr>
          <p:cNvSpPr/>
          <p:nvPr/>
        </p:nvSpPr>
        <p:spPr>
          <a:xfrm>
            <a:off x="8269217" y="5262064"/>
            <a:ext cx="3784600" cy="382270"/>
          </a:xfrm>
          <a:prstGeom prst="roundRect">
            <a:avLst/>
          </a:prstGeom>
          <a:solidFill>
            <a:srgbClr val="012169"/>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a:effectLst/>
                <a:ea typeface="Arial" panose="020B0604020202020204" pitchFamily="34" charset="0"/>
                <a:cs typeface="Times New Roman" panose="02020603050405020304" pitchFamily="18" charset="0"/>
              </a:rPr>
              <a:t>Presentation Proposal Application Form</a:t>
            </a:r>
            <a:endParaRPr lang="en-US" sz="1100">
              <a:effectLst/>
              <a:ea typeface="Arial" panose="020B0604020202020204" pitchFamily="34" charset="0"/>
              <a:cs typeface="Times New Roman" panose="02020603050405020304" pitchFamily="18" charset="0"/>
            </a:endParaRPr>
          </a:p>
        </p:txBody>
      </p:sp>
      <p:sp>
        <p:nvSpPr>
          <p:cNvPr id="2" name="Arrow: Right 1">
            <a:extLst>
              <a:ext uri="{FF2B5EF4-FFF2-40B4-BE49-F238E27FC236}">
                <a16:creationId xmlns:a16="http://schemas.microsoft.com/office/drawing/2014/main" id="{5A7E011C-30D6-44EF-A5AA-68A6C9F56279}"/>
              </a:ext>
            </a:extLst>
          </p:cNvPr>
          <p:cNvSpPr/>
          <p:nvPr/>
        </p:nvSpPr>
        <p:spPr>
          <a:xfrm rot="840000">
            <a:off x="6950396" y="5198488"/>
            <a:ext cx="1219200"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001EFEDD-B229-4B09-84FA-6CED7AB199B5}"/>
              </a:ext>
            </a:extLst>
          </p:cNvPr>
          <p:cNvSpPr/>
          <p:nvPr/>
        </p:nvSpPr>
        <p:spPr>
          <a:xfrm rot="840000">
            <a:off x="6940564" y="4638481"/>
            <a:ext cx="1219200"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6CE4E902-C5C4-437D-8003-98214CCDD274}"/>
              </a:ext>
            </a:extLst>
          </p:cNvPr>
          <p:cNvSpPr/>
          <p:nvPr/>
        </p:nvSpPr>
        <p:spPr>
          <a:xfrm rot="840000">
            <a:off x="6959176" y="3919406"/>
            <a:ext cx="1209040" cy="2336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D4FB074D-F77C-4013-B52F-0056A4CA90E2}"/>
              </a:ext>
            </a:extLst>
          </p:cNvPr>
          <p:cNvSpPr/>
          <p:nvPr/>
        </p:nvSpPr>
        <p:spPr>
          <a:xfrm>
            <a:off x="6958076" y="3430524"/>
            <a:ext cx="1168400" cy="2133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860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6F8C1D4-07F0-445F-AEC1-00191AF21DDD}"/>
              </a:ext>
            </a:extLst>
          </p:cNvPr>
          <p:cNvSpPr>
            <a:spLocks noGrp="1"/>
          </p:cNvSpPr>
          <p:nvPr>
            <p:ph type="title"/>
          </p:nvPr>
        </p:nvSpPr>
        <p:spPr>
          <a:xfrm>
            <a:off x="431415" y="365125"/>
            <a:ext cx="323187" cy="539001"/>
          </a:xfrm>
        </p:spPr>
        <p:txBody>
          <a:bodyPr>
            <a:normAutofit/>
          </a:bodyPr>
          <a:lstStyle/>
          <a:p>
            <a:r>
              <a:rPr lang="en-US"/>
              <a:t> </a:t>
            </a:r>
          </a:p>
        </p:txBody>
      </p:sp>
      <p:sp>
        <p:nvSpPr>
          <p:cNvPr id="3" name="Content Placeholder 2">
            <a:extLst>
              <a:ext uri="{FF2B5EF4-FFF2-40B4-BE49-F238E27FC236}">
                <a16:creationId xmlns:a16="http://schemas.microsoft.com/office/drawing/2014/main" id="{A14E191C-5A94-479E-A8A2-13324BFA4412}"/>
              </a:ext>
            </a:extLst>
          </p:cNvPr>
          <p:cNvSpPr>
            <a:spLocks noGrp="1"/>
          </p:cNvSpPr>
          <p:nvPr>
            <p:ph idx="1"/>
          </p:nvPr>
        </p:nvSpPr>
        <p:spPr>
          <a:xfrm>
            <a:off x="838200" y="1562470"/>
            <a:ext cx="10557828" cy="4826900"/>
          </a:xfrm>
        </p:spPr>
        <p:txBody>
          <a:bodyPr vert="horz" lIns="91440" tIns="45720" rIns="91440" bIns="45720" rtlCol="0" anchor="t">
            <a:normAutofit/>
          </a:bodyPr>
          <a:lstStyle/>
          <a:p>
            <a:pPr marL="0" indent="0">
              <a:spcBef>
                <a:spcPts val="0"/>
              </a:spcBef>
              <a:buNone/>
            </a:pPr>
            <a:r>
              <a:rPr lang="en-US" sz="1800" dirty="0">
                <a:effectLst/>
                <a:latin typeface="Calibri"/>
                <a:ea typeface="Calibri" panose="020F0502020204030204" pitchFamily="34" charset="0"/>
                <a:cs typeface="Calibri"/>
              </a:rPr>
              <a:t>For the Title I LEA level allocations, we use your highest of CNP Web (free and reduced) or </a:t>
            </a:r>
            <a:r>
              <a:rPr lang="en-US" sz="1800" dirty="0" err="1">
                <a:effectLst/>
                <a:latin typeface="Calibri"/>
                <a:ea typeface="Calibri" panose="020F0502020204030204" pitchFamily="34" charset="0"/>
                <a:cs typeface="Calibri"/>
              </a:rPr>
              <a:t>AzEDS</a:t>
            </a:r>
            <a:r>
              <a:rPr lang="en-US" sz="1800" dirty="0">
                <a:effectLst/>
                <a:latin typeface="Calibri"/>
                <a:ea typeface="Calibri" panose="020F0502020204030204" pitchFamily="34" charset="0"/>
                <a:cs typeface="Calibri"/>
              </a:rPr>
              <a:t> for your poverty percentage. If you are using the Seamless Summer Option, we have been advised by HNS they will not have free and reduced data to report. So, you will need to rely on your </a:t>
            </a:r>
            <a:r>
              <a:rPr lang="en-US" sz="1800" dirty="0" err="1">
                <a:effectLst/>
                <a:latin typeface="Calibri"/>
                <a:ea typeface="Calibri" panose="020F0502020204030204" pitchFamily="34" charset="0"/>
                <a:cs typeface="Calibri"/>
              </a:rPr>
              <a:t>AzEDS</a:t>
            </a:r>
            <a:r>
              <a:rPr lang="en-US" sz="1800" dirty="0">
                <a:effectLst/>
                <a:latin typeface="Calibri"/>
                <a:ea typeface="Calibri" panose="020F0502020204030204" pitchFamily="34" charset="0"/>
                <a:cs typeface="Calibri"/>
              </a:rPr>
              <a:t> poverty data (entered through your student information system) for Title I FY23 funding. Poverty indicators can continue to be updated for the October count until the </a:t>
            </a:r>
            <a:r>
              <a:rPr lang="en-US" sz="1800" b="1" dirty="0">
                <a:solidFill>
                  <a:schemeClr val="accent2"/>
                </a:solidFill>
                <a:effectLst/>
                <a:latin typeface="Calibri"/>
                <a:ea typeface="Calibri" panose="020F0502020204030204" pitchFamily="34" charset="0"/>
                <a:cs typeface="Calibri"/>
              </a:rPr>
              <a:t>January 15</a:t>
            </a:r>
            <a:r>
              <a:rPr lang="en-US" sz="1800" b="1" baseline="30000" dirty="0">
                <a:solidFill>
                  <a:schemeClr val="accent2"/>
                </a:solidFill>
                <a:effectLst/>
                <a:latin typeface="Calibri"/>
                <a:ea typeface="Calibri" panose="020F0502020204030204" pitchFamily="34" charset="0"/>
                <a:cs typeface="Calibri"/>
              </a:rPr>
              <a:t>th</a:t>
            </a:r>
            <a:r>
              <a:rPr lang="en-US" sz="1800" b="1" dirty="0">
                <a:solidFill>
                  <a:schemeClr val="accent2"/>
                </a:solidFill>
                <a:effectLst/>
                <a:latin typeface="Calibri"/>
                <a:ea typeface="Calibri" panose="020F0502020204030204" pitchFamily="34" charset="0"/>
                <a:cs typeface="Calibri"/>
              </a:rPr>
              <a:t> deadline</a:t>
            </a:r>
            <a:r>
              <a:rPr lang="en-US" sz="1800" dirty="0">
                <a:effectLst/>
                <a:latin typeface="Calibri"/>
                <a:ea typeface="Calibri" panose="020F0502020204030204" pitchFamily="34" charset="0"/>
                <a:cs typeface="Calibri"/>
              </a:rPr>
              <a:t>.  </a:t>
            </a:r>
          </a:p>
          <a:p>
            <a:pPr marL="0" marR="0" indent="0">
              <a:spcBef>
                <a:spcPts val="0"/>
              </a:spcBef>
              <a:spcAft>
                <a:spcPts val="0"/>
              </a:spcAft>
              <a:buNone/>
            </a:pPr>
            <a:endParaRPr lang="en-US" sz="1800">
              <a:latin typeface="Calibri" panose="020F0502020204030204" pitchFamily="34" charset="0"/>
              <a:ea typeface="Calibri" panose="020F0502020204030204" pitchFamily="34" charset="0"/>
            </a:endParaRPr>
          </a:p>
          <a:p>
            <a:pPr marL="0" indent="0">
              <a:spcBef>
                <a:spcPts val="0"/>
              </a:spcBef>
              <a:buNone/>
            </a:pPr>
            <a:r>
              <a:rPr lang="en-US" sz="1800" dirty="0">
                <a:effectLst/>
                <a:latin typeface="Calibri"/>
                <a:ea typeface="Calibri" panose="020F0502020204030204" pitchFamily="34" charset="0"/>
                <a:cs typeface="Calibri"/>
              </a:rPr>
              <a:t>Free and Reduced lunch forms can be used to collect poverty data for Title I and other Federal programs, however, The United States Department of Agriculture (USDA) has previously released guidance that LEAs are prohibited from distributing and processing applications </a:t>
            </a:r>
            <a:r>
              <a:rPr lang="en-US" sz="1800" i="1" u="sng" dirty="0">
                <a:effectLst/>
                <a:latin typeface="Calibri"/>
                <a:ea typeface="Calibri" panose="020F0502020204030204" pitchFamily="34" charset="0"/>
                <a:cs typeface="Calibri"/>
              </a:rPr>
              <a:t>solely</a:t>
            </a:r>
            <a:r>
              <a:rPr lang="en-US" sz="1800" dirty="0">
                <a:effectLst/>
                <a:latin typeface="Calibri"/>
                <a:ea typeface="Calibri" panose="020F0502020204030204" pitchFamily="34" charset="0"/>
                <a:cs typeface="Calibri"/>
              </a:rPr>
              <a:t> to obtain household income information in order to determine the funding or benefits for programs other than the Child Nutrition Programs</a:t>
            </a:r>
            <a:r>
              <a:rPr lang="en-US" sz="1800" dirty="0">
                <a:latin typeface="Calibri"/>
                <a:ea typeface="Calibri" panose="020F0502020204030204" pitchFamily="34" charset="0"/>
                <a:cs typeface="Calibri"/>
              </a:rPr>
              <a:t> </a:t>
            </a:r>
            <a:r>
              <a:rPr lang="en-US" sz="1800" dirty="0">
                <a:effectLst/>
                <a:latin typeface="Calibri"/>
                <a:ea typeface="Calibri" panose="020F0502020204030204" pitchFamily="34" charset="0"/>
                <a:cs typeface="Calibri"/>
              </a:rPr>
              <a:t>(</a:t>
            </a:r>
            <a:r>
              <a:rPr lang="en-US" sz="1800" dirty="0">
                <a:effectLst/>
                <a:latin typeface="Calibri"/>
                <a:ea typeface="Calibri" panose="020F0502020204030204" pitchFamily="34" charset="0"/>
                <a:cs typeface="Calibri"/>
                <a:hlinkClick r:id="rId3">
                  <a:extLst>
                    <a:ext uri="{A12FA001-AC4F-418D-AE19-62706E023703}">
                      <ahyp:hlinkClr xmlns:ahyp="http://schemas.microsoft.com/office/drawing/2018/hyperlinkcolor" val="tx"/>
                    </a:ext>
                  </a:extLst>
                </a:hlinkClick>
              </a:rPr>
              <a:t>HNS#17-2021</a:t>
            </a:r>
            <a:r>
              <a:rPr lang="en-US" sz="1800" dirty="0">
                <a:effectLst/>
                <a:latin typeface="Calibri"/>
                <a:ea typeface="Calibri" panose="020F0502020204030204" pitchFamily="34" charset="0"/>
                <a:cs typeface="Calibri"/>
              </a:rPr>
              <a:t>). Therefore, </a:t>
            </a:r>
            <a:r>
              <a:rPr lang="en-US" sz="1800" b="1" dirty="0">
                <a:solidFill>
                  <a:srgbClr val="002060"/>
                </a:solidFill>
                <a:effectLst/>
                <a:latin typeface="Calibri"/>
                <a:ea typeface="Calibri" panose="020F0502020204030204" pitchFamily="34" charset="0"/>
                <a:cs typeface="Calibri"/>
                <a:hlinkClick r:id="rId4">
                  <a:extLst>
                    <a:ext uri="{A12FA001-AC4F-418D-AE19-62706E023703}">
                      <ahyp:hlinkClr xmlns:ahyp="http://schemas.microsoft.com/office/drawing/2018/hyperlinkcolor" val="tx"/>
                    </a:ext>
                  </a:extLst>
                </a:hlinkClick>
              </a:rPr>
              <a:t>Income Eligibility forms</a:t>
            </a:r>
            <a:r>
              <a:rPr lang="en-US" sz="1800" b="1" dirty="0">
                <a:solidFill>
                  <a:schemeClr val="accent1"/>
                </a:solidFill>
                <a:latin typeface="Calibri"/>
                <a:ea typeface="Calibri" panose="020F0502020204030204" pitchFamily="34" charset="0"/>
                <a:cs typeface="Calibri"/>
              </a:rPr>
              <a:t> </a:t>
            </a:r>
            <a:r>
              <a:rPr lang="en-US" sz="1800" b="1" dirty="0">
                <a:solidFill>
                  <a:schemeClr val="accent1"/>
                </a:solidFill>
                <a:latin typeface="Calibri"/>
                <a:ea typeface="Calibri" panose="020F0502020204030204" pitchFamily="34" charset="0"/>
                <a:cs typeface="Calibri"/>
                <a:hlinkClick r:id="rId5">
                  <a:extLst>
                    <a:ext uri="{A12FA001-AC4F-418D-AE19-62706E023703}">
                      <ahyp:hlinkClr xmlns:ahyp="http://schemas.microsoft.com/office/drawing/2018/hyperlinkcolor" val="tx"/>
                    </a:ext>
                  </a:extLst>
                </a:hlinkClick>
              </a:rPr>
              <a:t>(</a:t>
            </a:r>
            <a:r>
              <a:rPr lang="en-US" sz="1800" b="1" i="1" dirty="0">
                <a:solidFill>
                  <a:schemeClr val="accent1"/>
                </a:solidFill>
                <a:latin typeface="Calibri"/>
                <a:ea typeface="Calibri" panose="020F0502020204030204" pitchFamily="34" charset="0"/>
                <a:cs typeface="Calibri"/>
                <a:hlinkClick r:id="rId5">
                  <a:extLst>
                    <a:ext uri="{A12FA001-AC4F-418D-AE19-62706E023703}">
                      <ahyp:hlinkClr xmlns:ahyp="http://schemas.microsoft.com/office/drawing/2018/hyperlinkcolor" val="tx"/>
                    </a:ext>
                  </a:extLst>
                </a:hlinkClick>
              </a:rPr>
              <a:t>Spanish</a:t>
            </a:r>
            <a:r>
              <a:rPr lang="en-US" sz="1800" b="1" dirty="0">
                <a:solidFill>
                  <a:schemeClr val="accent1"/>
                </a:solidFill>
                <a:latin typeface="Calibri"/>
                <a:ea typeface="Calibri" panose="020F0502020204030204" pitchFamily="34" charset="0"/>
                <a:cs typeface="Calibri"/>
                <a:hlinkClick r:id="rId5">
                  <a:extLst>
                    <a:ext uri="{A12FA001-AC4F-418D-AE19-62706E023703}">
                      <ahyp:hlinkClr xmlns:ahyp="http://schemas.microsoft.com/office/drawing/2018/hyperlinkcolor" val="tx"/>
                    </a:ext>
                  </a:extLst>
                </a:hlinkClick>
              </a:rPr>
              <a:t>)</a:t>
            </a:r>
            <a:r>
              <a:rPr lang="en-US" sz="1800" b="1" dirty="0">
                <a:solidFill>
                  <a:schemeClr val="accent1"/>
                </a:solidFill>
                <a:latin typeface="Calibri"/>
                <a:ea typeface="Calibri" panose="020F0502020204030204" pitchFamily="34" charset="0"/>
                <a:cs typeface="Calibri"/>
              </a:rPr>
              <a:t> </a:t>
            </a:r>
            <a:r>
              <a:rPr lang="en-US" sz="1800" dirty="0">
                <a:latin typeface="Calibri"/>
                <a:ea typeface="Calibri" panose="020F0502020204030204" pitchFamily="34" charset="0"/>
                <a:cs typeface="Calibri"/>
              </a:rPr>
              <a:t>provide</a:t>
            </a:r>
            <a:r>
              <a:rPr lang="en-US" sz="1800" dirty="0">
                <a:effectLst/>
                <a:latin typeface="Calibri"/>
                <a:ea typeface="Calibri" panose="020F0502020204030204" pitchFamily="34" charset="0"/>
                <a:cs typeface="Calibri"/>
              </a:rPr>
              <a:t> an </a:t>
            </a:r>
            <a:r>
              <a:rPr lang="en-US" sz="1800" dirty="0">
                <a:latin typeface="Calibri"/>
                <a:ea typeface="Calibri" panose="020F0502020204030204" pitchFamily="34" charset="0"/>
                <a:cs typeface="Calibri"/>
              </a:rPr>
              <a:t>alternative</a:t>
            </a:r>
            <a:r>
              <a:rPr lang="en-US" sz="1800" dirty="0">
                <a:effectLst/>
                <a:latin typeface="Calibri"/>
                <a:ea typeface="Calibri" panose="020F0502020204030204" pitchFamily="34" charset="0"/>
                <a:cs typeface="Calibri"/>
              </a:rPr>
              <a:t> method of collecting the same data.</a:t>
            </a:r>
            <a:r>
              <a:rPr lang="en-US" sz="1800" dirty="0">
                <a:latin typeface="Calibri"/>
                <a:ea typeface="Calibri" panose="020F0502020204030204" pitchFamily="34" charset="0"/>
                <a:cs typeface="Calibri"/>
              </a:rPr>
              <a:t> </a:t>
            </a:r>
          </a:p>
          <a:p>
            <a:pPr marL="0" indent="0">
              <a:spcBef>
                <a:spcPts val="0"/>
              </a:spcBef>
              <a:buNone/>
            </a:pPr>
            <a:endParaRPr lang="en-US" sz="1800" dirty="0">
              <a:latin typeface="Calibri"/>
              <a:ea typeface="Calibri" panose="020F0502020204030204" pitchFamily="34" charset="0"/>
              <a:cs typeface="Calibri"/>
            </a:endParaRPr>
          </a:p>
          <a:p>
            <a:pPr marL="0" indent="0">
              <a:spcBef>
                <a:spcPts val="0"/>
              </a:spcBef>
              <a:buNone/>
            </a:pPr>
            <a:endParaRPr lang="en-US" sz="1800" dirty="0">
              <a:latin typeface="Calibri"/>
              <a:ea typeface="Calibri" panose="020F0502020204030204" pitchFamily="34" charset="0"/>
              <a:cs typeface="Calibri"/>
            </a:endParaRPr>
          </a:p>
          <a:p>
            <a:pPr marL="0" indent="0">
              <a:spcBef>
                <a:spcPts val="0"/>
              </a:spcBef>
              <a:buNone/>
            </a:pPr>
            <a:endParaRPr lang="en-US" sz="1800" dirty="0">
              <a:latin typeface="Calibri"/>
              <a:ea typeface="Calibri" panose="020F0502020204030204" pitchFamily="34" charset="0"/>
              <a:cs typeface="Calibri"/>
            </a:endParaRPr>
          </a:p>
          <a:p>
            <a:pPr marL="0" indent="0">
              <a:spcBef>
                <a:spcPts val="0"/>
              </a:spcBef>
              <a:buNone/>
            </a:pPr>
            <a:r>
              <a:rPr lang="en-US" sz="1800">
                <a:effectLst/>
                <a:latin typeface="Calibri"/>
                <a:ea typeface="Calibri" panose="020F0502020204030204" pitchFamily="34" charset="0"/>
                <a:cs typeface="Calibri"/>
              </a:rPr>
              <a:t>To collect the best poverty data for your LEA, you can enter the following in your</a:t>
            </a:r>
            <a:r>
              <a:rPr lang="en-US" sz="1800">
                <a:latin typeface="Calibri"/>
                <a:ea typeface="Calibri" panose="020F0502020204030204" pitchFamily="34" charset="0"/>
                <a:cs typeface="Calibri"/>
              </a:rPr>
              <a:t> </a:t>
            </a:r>
            <a:endParaRPr lang="en-US">
              <a:cs typeface="Calibri"/>
            </a:endParaRPr>
          </a:p>
          <a:p>
            <a:pPr marL="0" indent="0">
              <a:spcBef>
                <a:spcPts val="0"/>
              </a:spcBef>
              <a:buNone/>
            </a:pPr>
            <a:r>
              <a:rPr lang="en-US" sz="1800" b="1">
                <a:solidFill>
                  <a:schemeClr val="accent1"/>
                </a:solidFill>
                <a:latin typeface="Calibri"/>
                <a:ea typeface="Calibri" panose="020F0502020204030204" pitchFamily="34" charset="0"/>
                <a:cs typeface="Calibri"/>
              </a:rPr>
              <a:t>S</a:t>
            </a:r>
            <a:r>
              <a:rPr lang="en-US" sz="1800" b="1">
                <a:solidFill>
                  <a:schemeClr val="accent1"/>
                </a:solidFill>
                <a:effectLst/>
                <a:latin typeface="Calibri"/>
                <a:ea typeface="Calibri" panose="020F0502020204030204" pitchFamily="34" charset="0"/>
                <a:cs typeface="Calibri"/>
              </a:rPr>
              <a:t>tudent </a:t>
            </a:r>
            <a:r>
              <a:rPr lang="en-US" sz="1800" b="1">
                <a:solidFill>
                  <a:schemeClr val="accent1"/>
                </a:solidFill>
                <a:latin typeface="Calibri"/>
                <a:ea typeface="Calibri" panose="020F0502020204030204" pitchFamily="34" charset="0"/>
                <a:cs typeface="Calibri"/>
              </a:rPr>
              <a:t>I</a:t>
            </a:r>
            <a:r>
              <a:rPr lang="en-US" sz="1800" b="1">
                <a:solidFill>
                  <a:schemeClr val="accent1"/>
                </a:solidFill>
                <a:effectLst/>
                <a:latin typeface="Calibri"/>
                <a:ea typeface="Calibri" panose="020F0502020204030204" pitchFamily="34" charset="0"/>
                <a:cs typeface="Calibri"/>
              </a:rPr>
              <a:t>nformation </a:t>
            </a:r>
            <a:r>
              <a:rPr lang="en-US" sz="1800" b="1">
                <a:solidFill>
                  <a:schemeClr val="accent1"/>
                </a:solidFill>
                <a:latin typeface="Calibri"/>
                <a:ea typeface="Calibri" panose="020F0502020204030204" pitchFamily="34" charset="0"/>
                <a:cs typeface="Calibri"/>
              </a:rPr>
              <a:t>S</a:t>
            </a:r>
            <a:r>
              <a:rPr lang="en-US" sz="1800" b="1">
                <a:solidFill>
                  <a:schemeClr val="accent1"/>
                </a:solidFill>
                <a:effectLst/>
                <a:latin typeface="Calibri"/>
                <a:ea typeface="Calibri" panose="020F0502020204030204" pitchFamily="34" charset="0"/>
                <a:cs typeface="Calibri"/>
              </a:rPr>
              <a:t>ystem</a:t>
            </a:r>
            <a:r>
              <a:rPr lang="en-US" sz="1800">
                <a:effectLst/>
                <a:latin typeface="Calibri"/>
                <a:ea typeface="Calibri" panose="020F0502020204030204" pitchFamily="34" charset="0"/>
                <a:cs typeface="Calibri"/>
              </a:rPr>
              <a:t>:</a:t>
            </a:r>
            <a:endParaRPr lang="en-US">
              <a:cs typeface="Calibri"/>
            </a:endParaRPr>
          </a:p>
          <a:p>
            <a:pPr marL="342900" indent="-342900">
              <a:spcBef>
                <a:spcPts val="0"/>
              </a:spcBef>
              <a:buFont typeface="Symbol" panose="05050102010706020507" pitchFamily="18" charset="2"/>
              <a:buChar char=""/>
            </a:pPr>
            <a:r>
              <a:rPr lang="en-US" sz="1800" b="1" dirty="0">
                <a:solidFill>
                  <a:schemeClr val="accent1"/>
                </a:solidFill>
                <a:effectLst/>
                <a:latin typeface="Calibri"/>
                <a:ea typeface="Times New Roman" panose="02020603050405020304" pitchFamily="18" charset="0"/>
                <a:cs typeface="Calibri"/>
              </a:rPr>
              <a:t>Free &amp; Reduced Lunch Forms: Free Eligibility as indicator 1 and R</a:t>
            </a:r>
            <a:r>
              <a:rPr lang="en-US" sz="1800" b="1" dirty="0">
                <a:solidFill>
                  <a:schemeClr val="accent1"/>
                </a:solidFill>
                <a:latin typeface="Calibri"/>
                <a:ea typeface="Times New Roman" panose="02020603050405020304" pitchFamily="18" charset="0"/>
                <a:cs typeface="Calibri"/>
              </a:rPr>
              <a:t>educed</a:t>
            </a:r>
            <a:r>
              <a:rPr lang="en-US" sz="1800" b="1" dirty="0">
                <a:solidFill>
                  <a:schemeClr val="accent1"/>
                </a:solidFill>
                <a:effectLst/>
                <a:latin typeface="Calibri"/>
                <a:ea typeface="Times New Roman" panose="02020603050405020304" pitchFamily="18" charset="0"/>
                <a:cs typeface="Calibri"/>
              </a:rPr>
              <a:t> </a:t>
            </a:r>
            <a:r>
              <a:rPr lang="en-US" sz="1800" b="1" dirty="0">
                <a:solidFill>
                  <a:schemeClr val="accent1"/>
                </a:solidFill>
                <a:latin typeface="Calibri"/>
                <a:ea typeface="Times New Roman" panose="02020603050405020304" pitchFamily="18" charset="0"/>
                <a:cs typeface="Calibri"/>
              </a:rPr>
              <a:t>E</a:t>
            </a:r>
            <a:r>
              <a:rPr lang="en-US" sz="1800" b="1" dirty="0">
                <a:solidFill>
                  <a:schemeClr val="accent1"/>
                </a:solidFill>
                <a:effectLst/>
                <a:latin typeface="Calibri"/>
                <a:ea typeface="Times New Roman" panose="02020603050405020304" pitchFamily="18" charset="0"/>
                <a:cs typeface="Calibri"/>
              </a:rPr>
              <a:t>ligibility as indicator 2</a:t>
            </a:r>
            <a:r>
              <a:rPr lang="en-US" sz="1800" b="1" dirty="0">
                <a:solidFill>
                  <a:schemeClr val="accent1"/>
                </a:solidFill>
                <a:latin typeface="Calibri"/>
                <a:ea typeface="Times New Roman" panose="02020603050405020304" pitchFamily="18" charset="0"/>
                <a:cs typeface="Calibri"/>
              </a:rPr>
              <a:t> </a:t>
            </a:r>
            <a:endParaRPr lang="en-US" sz="1800" b="1" dirty="0">
              <a:solidFill>
                <a:schemeClr val="accent1"/>
              </a:solidFill>
              <a:effectLst/>
              <a:latin typeface="Times New Roman"/>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b="1" dirty="0">
                <a:solidFill>
                  <a:schemeClr val="accent1"/>
                </a:solidFill>
                <a:effectLst/>
                <a:latin typeface="Calibri"/>
                <a:ea typeface="Times New Roman" panose="02020603050405020304" pitchFamily="18" charset="0"/>
                <a:cs typeface="Calibri"/>
              </a:rPr>
              <a:t>Income Eligibility Forms: Entered as indicator 1 or indicator 2</a:t>
            </a:r>
            <a:endParaRPr lang="en-US" sz="1800" b="1" dirty="0">
              <a:solidFill>
                <a:schemeClr val="accent1"/>
              </a:solidFill>
              <a:effectLst/>
              <a:latin typeface="Times New Roman"/>
              <a:ea typeface="Calibri" panose="020F0502020204030204" pitchFamily="34" charset="0"/>
              <a:cs typeface="Calibri"/>
            </a:endParaRPr>
          </a:p>
          <a:p>
            <a:pPr marL="342900" marR="0" lvl="0" indent="-342900">
              <a:spcBef>
                <a:spcPts val="0"/>
              </a:spcBef>
              <a:spcAft>
                <a:spcPts val="0"/>
              </a:spcAft>
              <a:buFont typeface="Symbol" panose="05050102010706020507" pitchFamily="18" charset="2"/>
              <a:buChar char=""/>
            </a:pPr>
            <a:r>
              <a:rPr lang="en-US" sz="1800" b="1" dirty="0">
                <a:solidFill>
                  <a:schemeClr val="accent1"/>
                </a:solidFill>
                <a:effectLst/>
                <a:latin typeface="Calibri"/>
                <a:ea typeface="Times New Roman" panose="02020603050405020304" pitchFamily="18" charset="0"/>
                <a:cs typeface="Calibri"/>
              </a:rPr>
              <a:t>Direct Certification: Entered as indicator 1</a:t>
            </a:r>
            <a:endParaRPr lang="en-US" sz="1800" b="1" dirty="0">
              <a:solidFill>
                <a:schemeClr val="accent1"/>
              </a:solidFill>
              <a:effectLst/>
              <a:latin typeface="Times New Roman"/>
              <a:ea typeface="Calibri" panose="020F0502020204030204" pitchFamily="34" charset="0"/>
              <a:cs typeface="Calibri"/>
            </a:endParaRPr>
          </a:p>
          <a:p>
            <a:pPr marL="0" marR="0" indent="0">
              <a:spcBef>
                <a:spcPts val="0"/>
              </a:spcBef>
              <a:spcAft>
                <a:spcPts val="0"/>
              </a:spcAft>
              <a:buNone/>
            </a:pPr>
            <a:endParaRPr lang="en-US" sz="1800">
              <a:effectLst/>
              <a:latin typeface="Calibri" panose="020F0502020204030204" pitchFamily="34" charset="0"/>
              <a:ea typeface="Calibri" panose="020F0502020204030204" pitchFamily="34" charset="0"/>
            </a:endParaRPr>
          </a:p>
          <a:p>
            <a:endParaRPr lang="en-US"/>
          </a:p>
        </p:txBody>
      </p:sp>
      <p:sp>
        <p:nvSpPr>
          <p:cNvPr id="4" name="Text Placeholder 3">
            <a:extLst>
              <a:ext uri="{FF2B5EF4-FFF2-40B4-BE49-F238E27FC236}">
                <a16:creationId xmlns:a16="http://schemas.microsoft.com/office/drawing/2014/main" id="{9E830675-99D3-4599-909E-76F97FDAD726}"/>
              </a:ext>
            </a:extLst>
          </p:cNvPr>
          <p:cNvSpPr>
            <a:spLocks noGrp="1"/>
          </p:cNvSpPr>
          <p:nvPr>
            <p:ph type="body" sz="half" idx="2"/>
          </p:nvPr>
        </p:nvSpPr>
        <p:spPr>
          <a:xfrm>
            <a:off x="431415" y="357188"/>
            <a:ext cx="323187" cy="5503862"/>
          </a:xfrm>
        </p:spPr>
        <p:txBody>
          <a:bodyPr/>
          <a:lstStyle/>
          <a:p>
            <a:r>
              <a:rPr lang="en-US"/>
              <a:t> </a:t>
            </a:r>
          </a:p>
        </p:txBody>
      </p:sp>
      <p:sp>
        <p:nvSpPr>
          <p:cNvPr id="5" name="Title 1">
            <a:extLst>
              <a:ext uri="{FF2B5EF4-FFF2-40B4-BE49-F238E27FC236}">
                <a16:creationId xmlns:a16="http://schemas.microsoft.com/office/drawing/2014/main" id="{9F89AC9C-1E45-4808-AEEF-7A7D7051AAF2}"/>
              </a:ext>
            </a:extLst>
          </p:cNvPr>
          <p:cNvSpPr txBox="1">
            <a:spLocks/>
          </p:cNvSpPr>
          <p:nvPr/>
        </p:nvSpPr>
        <p:spPr>
          <a:xfrm>
            <a:off x="838200" y="365126"/>
            <a:ext cx="10515600" cy="1055302"/>
          </a:xfrm>
          <a:prstGeom prst="rect">
            <a:avLst/>
          </a:prstGeom>
          <a:solidFill>
            <a:schemeClr val="accent1"/>
          </a:solidFill>
        </p:spPr>
        <p:txBody>
          <a:bodyPr vert="horz" lIns="91440" tIns="45720" rIns="91440" bIns="45720" rtlCol="0" anchor="b">
            <a:normAutofit/>
          </a:bodyPr>
          <a:lstStyle>
            <a:lvl1pPr algn="l" defTabSz="914400" rtl="0" eaLnBrk="1" latinLnBrk="0" hangingPunct="1">
              <a:lnSpc>
                <a:spcPct val="90000"/>
              </a:lnSpc>
              <a:spcBef>
                <a:spcPct val="0"/>
              </a:spcBef>
              <a:buNone/>
              <a:defRPr lang="en-US" sz="3200" b="0" i="0" u="none" kern="1200" dirty="0" smtClean="0">
                <a:solidFill>
                  <a:schemeClr val="bg1"/>
                </a:solidFill>
                <a:latin typeface="+mj-lt"/>
                <a:ea typeface="+mj-ea"/>
                <a:cs typeface="+mj-cs"/>
              </a:defRPr>
            </a:lvl1pPr>
          </a:lstStyle>
          <a:p>
            <a:pPr algn="ctr"/>
            <a:r>
              <a:rPr lang="en-US"/>
              <a:t>What you need to know about </a:t>
            </a:r>
            <a:br>
              <a:rPr lang="en-US"/>
            </a:br>
            <a:r>
              <a:rPr lang="en-US"/>
              <a:t>(ESEA)Title I Poverty Counts</a:t>
            </a:r>
          </a:p>
        </p:txBody>
      </p:sp>
      <p:sp>
        <p:nvSpPr>
          <p:cNvPr id="2" name="Arrow: Right 1">
            <a:extLst>
              <a:ext uri="{FF2B5EF4-FFF2-40B4-BE49-F238E27FC236}">
                <a16:creationId xmlns:a16="http://schemas.microsoft.com/office/drawing/2014/main" id="{4619CB3B-3250-44C0-8CD0-4D41C1C1B0AE}"/>
              </a:ext>
            </a:extLst>
          </p:cNvPr>
          <p:cNvSpPr/>
          <p:nvPr/>
        </p:nvSpPr>
        <p:spPr>
          <a:xfrm rot="12240000">
            <a:off x="3940556" y="4477004"/>
            <a:ext cx="1300480" cy="2133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118EDB5D-9782-45B1-91A6-86CFE545FB9A}"/>
              </a:ext>
            </a:extLst>
          </p:cNvPr>
          <p:cNvSpPr/>
          <p:nvPr/>
        </p:nvSpPr>
        <p:spPr>
          <a:xfrm rot="11640000">
            <a:off x="5230876" y="2739644"/>
            <a:ext cx="1300480" cy="2133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725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6F8C1D4-07F0-445F-AEC1-00191AF21DDD}"/>
              </a:ext>
            </a:extLst>
          </p:cNvPr>
          <p:cNvSpPr>
            <a:spLocks noGrp="1"/>
          </p:cNvSpPr>
          <p:nvPr>
            <p:ph type="title"/>
          </p:nvPr>
        </p:nvSpPr>
        <p:spPr>
          <a:xfrm>
            <a:off x="431415" y="365125"/>
            <a:ext cx="323187" cy="539001"/>
          </a:xfrm>
        </p:spPr>
        <p:txBody>
          <a:bodyPr>
            <a:normAutofit/>
          </a:bodyPr>
          <a:lstStyle/>
          <a:p>
            <a:r>
              <a:rPr lang="en-US"/>
              <a:t> </a:t>
            </a:r>
          </a:p>
        </p:txBody>
      </p:sp>
      <p:sp>
        <p:nvSpPr>
          <p:cNvPr id="3" name="Content Placeholder 2">
            <a:extLst>
              <a:ext uri="{FF2B5EF4-FFF2-40B4-BE49-F238E27FC236}">
                <a16:creationId xmlns:a16="http://schemas.microsoft.com/office/drawing/2014/main" id="{A14E191C-5A94-479E-A8A2-13324BFA4412}"/>
              </a:ext>
            </a:extLst>
          </p:cNvPr>
          <p:cNvSpPr>
            <a:spLocks noGrp="1"/>
          </p:cNvSpPr>
          <p:nvPr>
            <p:ph idx="1"/>
          </p:nvPr>
        </p:nvSpPr>
        <p:spPr>
          <a:xfrm>
            <a:off x="838200" y="1562470"/>
            <a:ext cx="10517188" cy="4298580"/>
          </a:xfrm>
        </p:spPr>
        <p:txBody>
          <a:bodyPr vert="horz" lIns="91440" tIns="45720" rIns="91440" bIns="45720" rtlCol="0" anchor="t">
            <a:normAutofit/>
          </a:bodyPr>
          <a:lstStyle/>
          <a:p>
            <a:pPr marL="0" indent="0">
              <a:buNone/>
            </a:pPr>
            <a:r>
              <a:rPr lang="en-US" sz="1800" b="1" dirty="0">
                <a:solidFill>
                  <a:srgbClr val="C00000"/>
                </a:solidFill>
                <a:ea typeface="+mn-lt"/>
                <a:cs typeface="+mn-lt"/>
              </a:rPr>
              <a:t>Strategies:</a:t>
            </a:r>
            <a:endParaRPr lang="en-US" sz="1800" dirty="0">
              <a:solidFill>
                <a:srgbClr val="C00000"/>
              </a:solidFill>
              <a:ea typeface="+mn-lt"/>
              <a:cs typeface="+mn-lt"/>
            </a:endParaRPr>
          </a:p>
          <a:p>
            <a:pPr marL="0" indent="0">
              <a:lnSpc>
                <a:spcPct val="100000"/>
              </a:lnSpc>
              <a:spcBef>
                <a:spcPts val="0"/>
              </a:spcBef>
              <a:buNone/>
            </a:pPr>
            <a:endParaRPr lang="en-US" sz="1800">
              <a:ea typeface="+mn-lt"/>
              <a:cs typeface="+mn-lt"/>
            </a:endParaRPr>
          </a:p>
          <a:p>
            <a:pPr marL="0" indent="0">
              <a:lnSpc>
                <a:spcPct val="100000"/>
              </a:lnSpc>
              <a:spcBef>
                <a:spcPts val="0"/>
              </a:spcBef>
              <a:buNone/>
            </a:pPr>
            <a:r>
              <a:rPr lang="en-US" sz="1800">
                <a:solidFill>
                  <a:srgbClr val="000000"/>
                </a:solidFill>
                <a:ea typeface="+mn-lt"/>
                <a:cs typeface="+mn-lt"/>
              </a:rPr>
              <a:t>LEA level allocations are based on the LEA/District’s overall poverty percentage. Collect poverty data for all of your sites, even though some sites may not qualify for site level allocations.</a:t>
            </a:r>
            <a:endParaRPr lang="en-US" sz="1800">
              <a:ea typeface="+mn-lt"/>
              <a:cs typeface="+mn-lt"/>
            </a:endParaRPr>
          </a:p>
          <a:p>
            <a:pPr marL="0" indent="0">
              <a:lnSpc>
                <a:spcPct val="100000"/>
              </a:lnSpc>
              <a:spcBef>
                <a:spcPts val="0"/>
              </a:spcBef>
              <a:buNone/>
            </a:pPr>
            <a:endParaRPr lang="en-US" sz="1800">
              <a:ea typeface="+mn-lt"/>
              <a:cs typeface="+mn-lt"/>
            </a:endParaRPr>
          </a:p>
          <a:p>
            <a:pPr marL="0" indent="0">
              <a:lnSpc>
                <a:spcPct val="100000"/>
              </a:lnSpc>
              <a:spcBef>
                <a:spcPts val="0"/>
              </a:spcBef>
              <a:buNone/>
            </a:pPr>
            <a:r>
              <a:rPr lang="en-US" sz="1800">
                <a:solidFill>
                  <a:srgbClr val="000000"/>
                </a:solidFill>
                <a:ea typeface="+mn-lt"/>
                <a:cs typeface="+mn-lt"/>
              </a:rPr>
              <a:t>Use your </a:t>
            </a:r>
            <a:r>
              <a:rPr lang="en-US" sz="1800" b="1" dirty="0">
                <a:solidFill>
                  <a:schemeClr val="accent1"/>
                </a:solidFill>
                <a:ea typeface="+mn-lt"/>
                <a:cs typeface="+mn-lt"/>
                <a:hlinkClick r:id="rId3">
                  <a:extLst>
                    <a:ext uri="{A12FA001-AC4F-418D-AE19-62706E023703}">
                      <ahyp:hlinkClr xmlns:ahyp="http://schemas.microsoft.com/office/drawing/2018/hyperlinkcolor" val="tx"/>
                    </a:ext>
                  </a:extLst>
                </a:hlinkClick>
              </a:rPr>
              <a:t>Direct Certification</a:t>
            </a:r>
            <a:r>
              <a:rPr lang="en-US" sz="1800">
                <a:solidFill>
                  <a:srgbClr val="000000"/>
                </a:solidFill>
                <a:ea typeface="+mn-lt"/>
                <a:cs typeface="+mn-lt"/>
              </a:rPr>
              <a:t>, accessible through ADE Connect, to match students who are eligible through SNAP, TANF, Foster Care, Homeless, Food Distribution Program on Indian Reservations and MEPS/Medicare/Medicaid, without families having to submit a form!</a:t>
            </a:r>
            <a:endParaRPr lang="en-US" sz="1800">
              <a:ea typeface="+mn-lt"/>
              <a:cs typeface="+mn-lt"/>
            </a:endParaRPr>
          </a:p>
          <a:p>
            <a:pPr marL="0" indent="0">
              <a:lnSpc>
                <a:spcPct val="100000"/>
              </a:lnSpc>
              <a:spcBef>
                <a:spcPts val="0"/>
              </a:spcBef>
              <a:buNone/>
            </a:pPr>
            <a:endParaRPr lang="en-US" sz="1800">
              <a:ea typeface="+mn-lt"/>
              <a:cs typeface="+mn-lt"/>
            </a:endParaRPr>
          </a:p>
          <a:p>
            <a:pPr marL="0" indent="0">
              <a:lnSpc>
                <a:spcPct val="100000"/>
              </a:lnSpc>
              <a:spcBef>
                <a:spcPts val="0"/>
              </a:spcBef>
              <a:buNone/>
            </a:pPr>
            <a:r>
              <a:rPr lang="en-US" sz="1800" dirty="0">
                <a:solidFill>
                  <a:srgbClr val="000000"/>
                </a:solidFill>
                <a:ea typeface="+mn-lt"/>
                <a:cs typeface="+mn-lt"/>
              </a:rPr>
              <a:t>Market your forms as </a:t>
            </a:r>
            <a:r>
              <a:rPr lang="en-US" sz="1800" b="1" dirty="0">
                <a:solidFill>
                  <a:srgbClr val="002060"/>
                </a:solidFill>
                <a:ea typeface="+mn-lt"/>
                <a:cs typeface="+mn-lt"/>
              </a:rPr>
              <a:t>“</a:t>
            </a:r>
            <a:r>
              <a:rPr lang="en-US" sz="1800" b="1" dirty="0">
                <a:solidFill>
                  <a:srgbClr val="002060"/>
                </a:solidFill>
                <a:ea typeface="+mn-lt"/>
                <a:cs typeface="+mn-lt"/>
                <a:hlinkClick r:id="rId4"/>
              </a:rPr>
              <a:t>It’s More Than a Meal Application</a:t>
            </a:r>
            <a:r>
              <a:rPr lang="en-US" sz="1800" dirty="0">
                <a:solidFill>
                  <a:srgbClr val="000000"/>
                </a:solidFill>
                <a:ea typeface="+mn-lt"/>
                <a:cs typeface="+mn-lt"/>
              </a:rPr>
              <a:t>” and include them in your enrollment packets.</a:t>
            </a:r>
            <a:endParaRPr lang="en-US" sz="1800" dirty="0">
              <a:ea typeface="+mn-lt"/>
              <a:cs typeface="+mn-lt"/>
            </a:endParaRPr>
          </a:p>
          <a:p>
            <a:pPr marL="0" indent="0">
              <a:lnSpc>
                <a:spcPct val="100000"/>
              </a:lnSpc>
              <a:spcBef>
                <a:spcPts val="0"/>
              </a:spcBef>
              <a:buNone/>
            </a:pPr>
            <a:endParaRPr lang="en-US" sz="1800">
              <a:ea typeface="+mn-lt"/>
              <a:cs typeface="+mn-lt"/>
            </a:endParaRPr>
          </a:p>
          <a:p>
            <a:pPr marL="0" indent="0">
              <a:lnSpc>
                <a:spcPct val="100000"/>
              </a:lnSpc>
              <a:spcBef>
                <a:spcPts val="0"/>
              </a:spcBef>
              <a:buNone/>
            </a:pPr>
            <a:r>
              <a:rPr lang="en-US" sz="1800">
                <a:solidFill>
                  <a:srgbClr val="000000"/>
                </a:solidFill>
                <a:ea typeface="+mn-lt"/>
                <a:cs typeface="+mn-lt"/>
              </a:rPr>
              <a:t>Check your data in </a:t>
            </a:r>
            <a:r>
              <a:rPr lang="en-US" sz="1800" err="1">
                <a:solidFill>
                  <a:srgbClr val="000000"/>
                </a:solidFill>
                <a:ea typeface="+mn-lt"/>
                <a:cs typeface="+mn-lt"/>
              </a:rPr>
              <a:t>AzEDS</a:t>
            </a:r>
            <a:r>
              <a:rPr lang="en-US" sz="1800">
                <a:solidFill>
                  <a:srgbClr val="000000"/>
                </a:solidFill>
                <a:ea typeface="+mn-lt"/>
                <a:cs typeface="+mn-lt"/>
              </a:rPr>
              <a:t> by running the Oct 1 Enrollment Report: filter for Oct 1 status and ages 5-17 to get enrollment count. Poverty count is those students who have indicator 1 or indicator 2. </a:t>
            </a:r>
            <a:endParaRPr lang="en-US" sz="1800">
              <a:ea typeface="+mn-lt"/>
              <a:cs typeface="+mn-lt"/>
            </a:endParaRPr>
          </a:p>
          <a:p>
            <a:pPr marL="0" indent="0">
              <a:lnSpc>
                <a:spcPct val="100000"/>
              </a:lnSpc>
              <a:spcBef>
                <a:spcPts val="0"/>
              </a:spcBef>
              <a:buNone/>
            </a:pPr>
            <a:endParaRPr lang="en-US" sz="1800">
              <a:ea typeface="+mn-lt"/>
              <a:cs typeface="+mn-lt"/>
            </a:endParaRPr>
          </a:p>
          <a:p>
            <a:pPr marL="0" indent="0">
              <a:lnSpc>
                <a:spcPct val="100000"/>
              </a:lnSpc>
              <a:spcBef>
                <a:spcPts val="0"/>
              </a:spcBef>
              <a:buNone/>
            </a:pPr>
            <a:r>
              <a:rPr lang="en-US" sz="1800" dirty="0">
                <a:solidFill>
                  <a:srgbClr val="000000"/>
                </a:solidFill>
                <a:ea typeface="+mn-lt"/>
                <a:cs typeface="+mn-lt"/>
              </a:rPr>
              <a:t>Stay up to date with the </a:t>
            </a:r>
            <a:r>
              <a:rPr lang="en-US" sz="1800" b="1" dirty="0">
                <a:solidFill>
                  <a:schemeClr val="accent1"/>
                </a:solidFill>
                <a:ea typeface="+mn-lt"/>
                <a:cs typeface="+mn-lt"/>
                <a:hlinkClick r:id="rId5">
                  <a:extLst>
                    <a:ext uri="{A12FA001-AC4F-418D-AE19-62706E023703}">
                      <ahyp:hlinkClr xmlns:ahyp="http://schemas.microsoft.com/office/drawing/2018/hyperlinkcolor" val="tx"/>
                    </a:ext>
                  </a:extLst>
                </a:hlinkClick>
              </a:rPr>
              <a:t>Educator &amp; School Excellence Monthly Newsletter</a:t>
            </a:r>
            <a:r>
              <a:rPr lang="en-US" sz="1800" b="1" dirty="0">
                <a:solidFill>
                  <a:schemeClr val="accent1"/>
                </a:solidFill>
                <a:ea typeface="+mn-lt"/>
                <a:cs typeface="+mn-lt"/>
              </a:rPr>
              <a:t> </a:t>
            </a:r>
            <a:endParaRPr lang="en-US" dirty="0">
              <a:solidFill>
                <a:schemeClr val="accent1"/>
              </a:solidFill>
            </a:endParaRPr>
          </a:p>
          <a:p>
            <a:pPr marL="0" marR="0" indent="0">
              <a:spcBef>
                <a:spcPts val="0"/>
              </a:spcBef>
              <a:spcAft>
                <a:spcPts val="0"/>
              </a:spcAft>
              <a:buNone/>
            </a:pPr>
            <a:endParaRPr lang="en-US" sz="1800">
              <a:effectLst/>
              <a:latin typeface="Calibri" panose="020F0502020204030204" pitchFamily="34" charset="0"/>
              <a:ea typeface="Calibri" panose="020F0502020204030204" pitchFamily="34" charset="0"/>
            </a:endParaRPr>
          </a:p>
          <a:p>
            <a:pPr>
              <a:buNone/>
            </a:pPr>
            <a:endParaRPr lang="en-US" dirty="0">
              <a:cs typeface="Calibri" panose="020F0502020204030204"/>
            </a:endParaRPr>
          </a:p>
        </p:txBody>
      </p:sp>
      <p:sp>
        <p:nvSpPr>
          <p:cNvPr id="4" name="Text Placeholder 3">
            <a:extLst>
              <a:ext uri="{FF2B5EF4-FFF2-40B4-BE49-F238E27FC236}">
                <a16:creationId xmlns:a16="http://schemas.microsoft.com/office/drawing/2014/main" id="{9E830675-99D3-4599-909E-76F97FDAD726}"/>
              </a:ext>
            </a:extLst>
          </p:cNvPr>
          <p:cNvSpPr>
            <a:spLocks noGrp="1"/>
          </p:cNvSpPr>
          <p:nvPr>
            <p:ph type="body" sz="half" idx="2"/>
          </p:nvPr>
        </p:nvSpPr>
        <p:spPr>
          <a:xfrm>
            <a:off x="431415" y="357188"/>
            <a:ext cx="323187" cy="5503862"/>
          </a:xfrm>
        </p:spPr>
        <p:txBody>
          <a:bodyPr/>
          <a:lstStyle/>
          <a:p>
            <a:r>
              <a:rPr lang="en-US"/>
              <a:t> </a:t>
            </a:r>
          </a:p>
        </p:txBody>
      </p:sp>
      <p:sp>
        <p:nvSpPr>
          <p:cNvPr id="2" name="Title 1">
            <a:extLst>
              <a:ext uri="{FF2B5EF4-FFF2-40B4-BE49-F238E27FC236}">
                <a16:creationId xmlns:a16="http://schemas.microsoft.com/office/drawing/2014/main" id="{4639DE94-5C10-4CB2-842D-86A1A4832325}"/>
              </a:ext>
            </a:extLst>
          </p:cNvPr>
          <p:cNvSpPr txBox="1">
            <a:spLocks/>
          </p:cNvSpPr>
          <p:nvPr/>
        </p:nvSpPr>
        <p:spPr>
          <a:xfrm>
            <a:off x="838200" y="365126"/>
            <a:ext cx="10515600" cy="1055302"/>
          </a:xfrm>
          <a:prstGeom prst="rect">
            <a:avLst/>
          </a:prstGeom>
          <a:solidFill>
            <a:srgbClr val="002060"/>
          </a:solidFill>
        </p:spPr>
        <p:txBody>
          <a:bodyPr vert="horz" lIns="91440" tIns="45720" rIns="91440" bIns="45720" rtlCol="0" anchor="b">
            <a:normAutofit/>
          </a:bodyPr>
          <a:lstStyle>
            <a:lvl1pPr algn="l" defTabSz="914400" rtl="0" eaLnBrk="1" latinLnBrk="0" hangingPunct="1">
              <a:lnSpc>
                <a:spcPct val="90000"/>
              </a:lnSpc>
              <a:spcBef>
                <a:spcPct val="0"/>
              </a:spcBef>
              <a:buNone/>
              <a:defRPr lang="en-US" sz="3200" b="0" i="0" u="none" kern="1200" dirty="0" smtClean="0">
                <a:solidFill>
                  <a:schemeClr val="bg1"/>
                </a:solidFill>
                <a:latin typeface="+mj-lt"/>
                <a:ea typeface="+mj-ea"/>
                <a:cs typeface="+mj-cs"/>
              </a:defRPr>
            </a:lvl1pPr>
          </a:lstStyle>
          <a:p>
            <a:pPr algn="ctr"/>
            <a:r>
              <a:rPr lang="en-US"/>
              <a:t>What you need to know about </a:t>
            </a:r>
            <a:br>
              <a:rPr lang="en-US"/>
            </a:br>
            <a:r>
              <a:rPr lang="en-US"/>
              <a:t>(ESEA)Title I Poverty Counts</a:t>
            </a:r>
          </a:p>
        </p:txBody>
      </p:sp>
      <p:sp>
        <p:nvSpPr>
          <p:cNvPr id="5" name="Arrow: Right 4">
            <a:extLst>
              <a:ext uri="{FF2B5EF4-FFF2-40B4-BE49-F238E27FC236}">
                <a16:creationId xmlns:a16="http://schemas.microsoft.com/office/drawing/2014/main" id="{725CB5A8-32D1-4AFE-90AA-D74245CEB3C5}"/>
              </a:ext>
            </a:extLst>
          </p:cNvPr>
          <p:cNvSpPr/>
          <p:nvPr/>
        </p:nvSpPr>
        <p:spPr>
          <a:xfrm rot="10020000">
            <a:off x="2995676" y="2719324"/>
            <a:ext cx="1300480" cy="2133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35EEF4F4-DD27-45B9-9D59-0126A27A9783}"/>
              </a:ext>
            </a:extLst>
          </p:cNvPr>
          <p:cNvSpPr/>
          <p:nvPr/>
        </p:nvSpPr>
        <p:spPr>
          <a:xfrm rot="10080000">
            <a:off x="10341356" y="4375404"/>
            <a:ext cx="1300480" cy="2133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cs typeface="Calibri"/>
            </a:endParaRPr>
          </a:p>
        </p:txBody>
      </p:sp>
      <p:sp>
        <p:nvSpPr>
          <p:cNvPr id="7" name="Arrow: Right 6">
            <a:extLst>
              <a:ext uri="{FF2B5EF4-FFF2-40B4-BE49-F238E27FC236}">
                <a16:creationId xmlns:a16="http://schemas.microsoft.com/office/drawing/2014/main" id="{CD9823D2-8372-4B5C-87EB-08C0DDD44659}"/>
              </a:ext>
            </a:extLst>
          </p:cNvPr>
          <p:cNvSpPr/>
          <p:nvPr/>
        </p:nvSpPr>
        <p:spPr>
          <a:xfrm rot="10080000">
            <a:off x="7994396" y="5310124"/>
            <a:ext cx="1300480" cy="2133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cs typeface="Calibri"/>
            </a:endParaRPr>
          </a:p>
        </p:txBody>
      </p:sp>
    </p:spTree>
    <p:extLst>
      <p:ext uri="{BB962C8B-B14F-4D97-AF65-F5344CB8AC3E}">
        <p14:creationId xmlns:p14="http://schemas.microsoft.com/office/powerpoint/2010/main" val="3340706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432D04E-A97D-4678-8D23-E197653A320C}"/>
              </a:ext>
            </a:extLst>
          </p:cNvPr>
          <p:cNvSpPr txBox="1"/>
          <p:nvPr/>
        </p:nvSpPr>
        <p:spPr>
          <a:xfrm>
            <a:off x="1524000" y="3870960"/>
            <a:ext cx="5974080" cy="19543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cs typeface="Calibri"/>
              </a:rPr>
              <a:t>Angie Madsen, M. Ed </a:t>
            </a:r>
          </a:p>
          <a:p>
            <a:r>
              <a:rPr lang="en-US" sz="1100">
                <a:cs typeface="Calibri"/>
              </a:rPr>
              <a:t>Deputy Associate Superintendent </a:t>
            </a:r>
          </a:p>
          <a:p>
            <a:r>
              <a:rPr lang="en-US" sz="1100" b="1">
                <a:cs typeface="Calibri"/>
              </a:rPr>
              <a:t>Educator and School Excellence Unit – </a:t>
            </a:r>
            <a:r>
              <a:rPr lang="en-US" sz="1100" i="1">
                <a:cs typeface="Calibri"/>
              </a:rPr>
              <a:t>equitable access to an excellent education for all students</a:t>
            </a:r>
            <a:r>
              <a:rPr lang="en-US" sz="1100" i="1">
                <a:latin typeface="Times New Roman"/>
                <a:cs typeface="Times New Roman"/>
              </a:rPr>
              <a:t> </a:t>
            </a:r>
          </a:p>
          <a:p>
            <a:r>
              <a:rPr lang="en-US" sz="1100">
                <a:solidFill>
                  <a:srgbClr val="0563C1"/>
                </a:solidFill>
                <a:cs typeface="Calibri"/>
                <a:hlinkClick r:id="rId2"/>
              </a:rPr>
              <a:t>Title I-A</a:t>
            </a:r>
            <a:r>
              <a:rPr lang="en-US" sz="1100">
                <a:cs typeface="Calibri"/>
              </a:rPr>
              <a:t> | </a:t>
            </a:r>
            <a:r>
              <a:rPr lang="en-US" sz="1100">
                <a:solidFill>
                  <a:srgbClr val="0563C1"/>
                </a:solidFill>
                <a:cs typeface="Calibri"/>
                <a:hlinkClick r:id="rId3"/>
              </a:rPr>
              <a:t>Title I-D</a:t>
            </a:r>
            <a:r>
              <a:rPr lang="en-US" sz="1100">
                <a:cs typeface="Calibri"/>
              </a:rPr>
              <a:t>  | </a:t>
            </a:r>
            <a:r>
              <a:rPr lang="en-US" sz="1100">
                <a:solidFill>
                  <a:srgbClr val="0563C1"/>
                </a:solidFill>
                <a:cs typeface="Calibri"/>
                <a:hlinkClick r:id="rId4"/>
              </a:rPr>
              <a:t>Title II-A</a:t>
            </a:r>
            <a:r>
              <a:rPr lang="en-US" sz="1100">
                <a:cs typeface="Calibri"/>
              </a:rPr>
              <a:t> | </a:t>
            </a:r>
            <a:r>
              <a:rPr lang="en-US" sz="1100">
                <a:solidFill>
                  <a:srgbClr val="0563C1"/>
                </a:solidFill>
                <a:cs typeface="Calibri"/>
                <a:hlinkClick r:id="rId5"/>
              </a:rPr>
              <a:t>Title IV-A</a:t>
            </a:r>
            <a:r>
              <a:rPr lang="en-US" sz="1100">
                <a:cs typeface="Calibri"/>
              </a:rPr>
              <a:t> | </a:t>
            </a:r>
            <a:r>
              <a:rPr lang="en-US" sz="1100">
                <a:solidFill>
                  <a:srgbClr val="0563C1"/>
                </a:solidFill>
                <a:cs typeface="Calibri"/>
                <a:hlinkClick r:id="rId6"/>
              </a:rPr>
              <a:t>Title V-B</a:t>
            </a:r>
            <a:r>
              <a:rPr lang="en-US" sz="1100">
                <a:cs typeface="Calibri"/>
              </a:rPr>
              <a:t>  </a:t>
            </a:r>
          </a:p>
          <a:p>
            <a:r>
              <a:rPr lang="en-US" sz="1100">
                <a:cs typeface="Calibri"/>
              </a:rPr>
              <a:t>Check out our </a:t>
            </a:r>
            <a:r>
              <a:rPr lang="en-US" sz="1100">
                <a:cs typeface="Calibri"/>
                <a:hlinkClick r:id="rId7" tooltip="https://www.azed.gov/titlei/welcome-educator-and-school-excellence-newsletter"/>
              </a:rPr>
              <a:t>NEWSLETTER</a:t>
            </a:r>
          </a:p>
          <a:p>
            <a:endParaRPr lang="en-US" sz="1100">
              <a:cs typeface="Calibri"/>
            </a:endParaRPr>
          </a:p>
          <a:p>
            <a:r>
              <a:rPr lang="en-US" sz="1100">
                <a:cs typeface="Calibri"/>
              </a:rPr>
              <a:t>Arizona Department of Education </a:t>
            </a:r>
          </a:p>
          <a:p>
            <a:r>
              <a:rPr lang="en-US" sz="1100">
                <a:cs typeface="Calibri"/>
              </a:rPr>
              <a:t>1535 West Jefferson Street, Bin #32                      </a:t>
            </a:r>
            <a:r>
              <a:rPr lang="en-US" sz="1100">
                <a:latin typeface="Times New Roman"/>
                <a:cs typeface="Times New Roman"/>
              </a:rPr>
              <a:t> </a:t>
            </a:r>
          </a:p>
          <a:p>
            <a:r>
              <a:rPr lang="en-US" sz="1100">
                <a:cs typeface="Calibri"/>
              </a:rPr>
              <a:t>Phoenix, Arizona 85007 </a:t>
            </a:r>
          </a:p>
          <a:p>
            <a:r>
              <a:rPr lang="en-US" sz="1100">
                <a:solidFill>
                  <a:srgbClr val="0000FF"/>
                </a:solidFill>
                <a:cs typeface="Calibri"/>
                <a:hlinkClick r:id="rId8"/>
              </a:rPr>
              <a:t>angie.madsen@azed.gov</a:t>
            </a:r>
            <a:r>
              <a:rPr lang="en-US" sz="1100">
                <a:latin typeface="Times New Roman"/>
                <a:cs typeface="Times New Roman"/>
              </a:rPr>
              <a:t> </a:t>
            </a:r>
          </a:p>
          <a:p>
            <a:r>
              <a:rPr lang="en-US" sz="1100">
                <a:cs typeface="Calibri"/>
              </a:rPr>
              <a:t>TEL: (602) 364-1957 | FAX: (602) 542-5010 </a:t>
            </a:r>
          </a:p>
        </p:txBody>
      </p:sp>
      <p:pic>
        <p:nvPicPr>
          <p:cNvPr id="6" name="Picture 6" descr="Logo&#10;&#10;Description automatically generated">
            <a:extLst>
              <a:ext uri="{FF2B5EF4-FFF2-40B4-BE49-F238E27FC236}">
                <a16:creationId xmlns:a16="http://schemas.microsoft.com/office/drawing/2014/main" id="{1343E45F-353F-4FF2-83A7-3B0C11816821}"/>
              </a:ext>
            </a:extLst>
          </p:cNvPr>
          <p:cNvPicPr>
            <a:picLocks noChangeAspect="1"/>
          </p:cNvPicPr>
          <p:nvPr/>
        </p:nvPicPr>
        <p:blipFill>
          <a:blip r:embed="rId9"/>
          <a:stretch>
            <a:fillRect/>
          </a:stretch>
        </p:blipFill>
        <p:spPr>
          <a:xfrm>
            <a:off x="5140960" y="426504"/>
            <a:ext cx="2743200" cy="2794431"/>
          </a:xfrm>
          <a:prstGeom prst="rect">
            <a:avLst/>
          </a:prstGeom>
        </p:spPr>
      </p:pic>
    </p:spTree>
    <p:extLst>
      <p:ext uri="{BB962C8B-B14F-4D97-AF65-F5344CB8AC3E}">
        <p14:creationId xmlns:p14="http://schemas.microsoft.com/office/powerpoint/2010/main" val="33719189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SECTOMILLISECCONVERTED" val="1"/>
  <p:tag name="MMPROD_UIDATA" val="&lt;database version=&quot;11.0&quot;&gt;&lt;object type=&quot;1&quot; unique_id=&quot;10001&quot;&gt;&lt;object type=&quot;2&quot; unique_id=&quot;10002&quot;&gt;&lt;object type=&quot;3&quot; unique_id=&quot;10004&quot;&gt;&lt;property id=&quot;20148&quot; value=&quot;5&quot;/&gt;&lt;property id=&quot;20300&quot; value=&quot;Slide 2 - &amp;quot; &amp;quot;&quot;/&gt;&lt;property id=&quot;20307&quot; value=&quot;258&quot;/&gt;&lt;/object&gt;&lt;object type=&quot;3&quot; unique_id=&quot;10367&quot;&gt;&lt;property id=&quot;20148&quot; value=&quot;5&quot;/&gt;&lt;property id=&quot;20300&quot; value=&quot;Slide 1&quot;/&gt;&lt;property id=&quot;20307&quot; value=&quot;260&quot;/&gt;&lt;/object&gt;&lt;object type=&quot;3&quot; unique_id=&quot;10947&quot;&gt;&lt;property id=&quot;20148&quot; value=&quot;5&quot;/&gt;&lt;property id=&quot;20300&quot; value=&quot;Slide 3 - &amp;quot; &amp;quot;&quot;/&gt;&lt;property id=&quot;20307&quot; value=&quot;261&quot;/&gt;&lt;/object&gt;&lt;/object&gt;&lt;object type=&quot;8&quot; unique_id=&quot;10014&quot;&gt;&lt;/object&gt;&lt;/object&gt;&lt;/database&gt;"/>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C4DE01D8106684492D0C9DC86129949" ma:contentTypeVersion="14" ma:contentTypeDescription="Create a new document." ma:contentTypeScope="" ma:versionID="97cfc207454fdb6d3a0c0c2561292def">
  <xsd:schema xmlns:xsd="http://www.w3.org/2001/XMLSchema" xmlns:xs="http://www.w3.org/2001/XMLSchema" xmlns:p="http://schemas.microsoft.com/office/2006/metadata/properties" xmlns:ns3="779007f4-72ef-45f6-8ad8-e2280cce5e12" xmlns:ns4="0be984d9-b461-4bed-8540-98192e0575fa" targetNamespace="http://schemas.microsoft.com/office/2006/metadata/properties" ma:root="true" ma:fieldsID="597cda73903aa7abda6ad368b23e1dd7" ns3:_="" ns4:_="">
    <xsd:import namespace="779007f4-72ef-45f6-8ad8-e2280cce5e12"/>
    <xsd:import namespace="0be984d9-b461-4bed-8540-98192e0575f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9007f4-72ef-45f6-8ad8-e2280cce5e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e984d9-b461-4bed-8540-98192e0575f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DFE8BC-A597-4420-927D-4E885446BF25}">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79007f4-72ef-45f6-8ad8-e2280cce5e12"/>
    <ds:schemaRef ds:uri="http://purl.org/dc/terms/"/>
    <ds:schemaRef ds:uri="0be984d9-b461-4bed-8540-98192e0575fa"/>
    <ds:schemaRef ds:uri="http://www.w3.org/XML/1998/namespace"/>
    <ds:schemaRef ds:uri="http://purl.org/dc/dcmitype/"/>
  </ds:schemaRefs>
</ds:datastoreItem>
</file>

<file path=customXml/itemProps2.xml><?xml version="1.0" encoding="utf-8"?>
<ds:datastoreItem xmlns:ds="http://schemas.openxmlformats.org/officeDocument/2006/customXml" ds:itemID="{C3449DE9-869D-4EB0-A840-0F29E1F7A5F0}">
  <ds:schemaRefs>
    <ds:schemaRef ds:uri="0be984d9-b461-4bed-8540-98192e0575fa"/>
    <ds:schemaRef ds:uri="779007f4-72ef-45f6-8ad8-e2280cce5e1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98A8983-F87E-4AC3-99F7-04E8E39F36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712</Words>
  <Application>Microsoft Office PowerPoint</Application>
  <PresentationFormat>Widescreen</PresentationFormat>
  <Paragraphs>61</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Symbol</vt:lpstr>
      <vt:lpstr>Times New Roman</vt:lpstr>
      <vt:lpstr>Office Theme</vt:lpstr>
      <vt:lpstr>PowerPoint Presentation</vt:lpstr>
      <vt:lpstr> </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O'Neil, Emily</dc:creator>
  <cp:lastModifiedBy>Mayberry, Sophia</cp:lastModifiedBy>
  <cp:revision>80</cp:revision>
  <dcterms:created xsi:type="dcterms:W3CDTF">2020-01-03T23:20:15Z</dcterms:created>
  <dcterms:modified xsi:type="dcterms:W3CDTF">2021-11-12T17:18:42Z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0x010100BC4DE01D8106684492D0C9DC86129949</vt:lpwstr>
  </property>
</Properties>
</file>