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300" r:id="rId3"/>
    <p:sldId id="301" r:id="rId4"/>
    <p:sldId id="282" r:id="rId5"/>
    <p:sldId id="283" r:id="rId6"/>
    <p:sldId id="303" r:id="rId7"/>
    <p:sldId id="305" r:id="rId8"/>
    <p:sldId id="304" r:id="rId9"/>
    <p:sldId id="284" r:id="rId10"/>
    <p:sldId id="290" r:id="rId11"/>
    <p:sldId id="338" r:id="rId12"/>
    <p:sldId id="286" r:id="rId13"/>
    <p:sldId id="288" r:id="rId14"/>
    <p:sldId id="289" r:id="rId15"/>
    <p:sldId id="285" r:id="rId16"/>
    <p:sldId id="339" r:id="rId17"/>
    <p:sldId id="310" r:id="rId18"/>
    <p:sldId id="311" r:id="rId19"/>
    <p:sldId id="312" r:id="rId20"/>
    <p:sldId id="313" r:id="rId21"/>
    <p:sldId id="257" r:id="rId22"/>
    <p:sldId id="264" r:id="rId23"/>
    <p:sldId id="273" r:id="rId24"/>
    <p:sldId id="274" r:id="rId25"/>
    <p:sldId id="275" r:id="rId26"/>
    <p:sldId id="276" r:id="rId27"/>
    <p:sldId id="277" r:id="rId28"/>
    <p:sldId id="278" r:id="rId29"/>
    <p:sldId id="279" r:id="rId30"/>
    <p:sldId id="280" r:id="rId31"/>
    <p:sldId id="263" r:id="rId32"/>
    <p:sldId id="265" r:id="rId33"/>
    <p:sldId id="266" r:id="rId34"/>
    <p:sldId id="267" r:id="rId35"/>
    <p:sldId id="268" r:id="rId36"/>
    <p:sldId id="316" r:id="rId37"/>
    <p:sldId id="347" r:id="rId38"/>
    <p:sldId id="306" r:id="rId39"/>
    <p:sldId id="307" r:id="rId40"/>
    <p:sldId id="309" r:id="rId41"/>
    <p:sldId id="308" r:id="rId42"/>
    <p:sldId id="340" r:id="rId43"/>
    <p:sldId id="291" r:id="rId44"/>
    <p:sldId id="302" r:id="rId45"/>
    <p:sldId id="292" r:id="rId46"/>
    <p:sldId id="321" r:id="rId47"/>
    <p:sldId id="323" r:id="rId48"/>
    <p:sldId id="324" r:id="rId49"/>
    <p:sldId id="336" r:id="rId50"/>
    <p:sldId id="337" r:id="rId51"/>
    <p:sldId id="341" r:id="rId52"/>
    <p:sldId id="293" r:id="rId53"/>
    <p:sldId id="294" r:id="rId54"/>
    <p:sldId id="269" r:id="rId55"/>
    <p:sldId id="270" r:id="rId56"/>
    <p:sldId id="271" r:id="rId57"/>
    <p:sldId id="297" r:id="rId58"/>
    <p:sldId id="322" r:id="rId59"/>
    <p:sldId id="317" r:id="rId60"/>
    <p:sldId id="314" r:id="rId61"/>
    <p:sldId id="315" r:id="rId62"/>
    <p:sldId id="325" r:id="rId63"/>
    <p:sldId id="326" r:id="rId64"/>
    <p:sldId id="327" r:id="rId65"/>
    <p:sldId id="328" r:id="rId66"/>
    <p:sldId id="329" r:id="rId67"/>
    <p:sldId id="330" r:id="rId68"/>
    <p:sldId id="332" r:id="rId69"/>
    <p:sldId id="331" r:id="rId70"/>
    <p:sldId id="333" r:id="rId71"/>
    <p:sldId id="320" r:id="rId72"/>
    <p:sldId id="299" r:id="rId73"/>
    <p:sldId id="334" r:id="rId74"/>
    <p:sldId id="335" r:id="rId75"/>
    <p:sldId id="346" r:id="rId76"/>
    <p:sldId id="342" r:id="rId77"/>
    <p:sldId id="343" r:id="rId78"/>
    <p:sldId id="345" r:id="rId79"/>
    <p:sldId id="344"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351" r:id="rId94"/>
    <p:sldId id="352" r:id="rId95"/>
    <p:sldId id="354" r:id="rId96"/>
    <p:sldId id="355" r:id="rId97"/>
    <p:sldId id="357" r:id="rId98"/>
    <p:sldId id="358" r:id="rId99"/>
    <p:sldId id="359" r:id="rId100"/>
    <p:sldId id="373"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0D3E"/>
    <a:srgbClr val="012169"/>
    <a:srgbClr val="FCAF17"/>
    <a:srgbClr val="BF03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79769F-EED0-440E-9B9C-2F3744AA4ECD}" v="13" dt="2021-11-15T17:35:56.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84841" autoAdjust="0"/>
  </p:normalViewPr>
  <p:slideViewPr>
    <p:cSldViewPr snapToGrid="0">
      <p:cViewPr varScale="1">
        <p:scale>
          <a:sx n="97" d="100"/>
          <a:sy n="97"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vin, Samuel" userId="ab036fc3-6b39-43df-a6c1-7ce2ee8279a7" providerId="ADAL" clId="{EC79769F-EED0-440E-9B9C-2F3744AA4ECD}"/>
    <pc:docChg chg="delSld modSld">
      <pc:chgData name="Irvin, Samuel" userId="ab036fc3-6b39-43df-a6c1-7ce2ee8279a7" providerId="ADAL" clId="{EC79769F-EED0-440E-9B9C-2F3744AA4ECD}" dt="2021-11-15T17:35:57.632" v="32" actId="1076"/>
      <pc:docMkLst>
        <pc:docMk/>
      </pc:docMkLst>
      <pc:sldChg chg="addSp modSp mod">
        <pc:chgData name="Irvin, Samuel" userId="ab036fc3-6b39-43df-a6c1-7ce2ee8279a7" providerId="ADAL" clId="{EC79769F-EED0-440E-9B9C-2F3744AA4ECD}" dt="2021-11-15T17:35:57.632" v="32" actId="1076"/>
        <pc:sldMkLst>
          <pc:docMk/>
          <pc:sldMk cId="3912401819" sldId="299"/>
        </pc:sldMkLst>
        <pc:spChg chg="add mod">
          <ac:chgData name="Irvin, Samuel" userId="ab036fc3-6b39-43df-a6c1-7ce2ee8279a7" providerId="ADAL" clId="{EC79769F-EED0-440E-9B9C-2F3744AA4ECD}" dt="2021-11-15T17:35:48.573" v="26" actId="208"/>
          <ac:spMkLst>
            <pc:docMk/>
            <pc:sldMk cId="3912401819" sldId="299"/>
            <ac:spMk id="4" creationId="{EA61A56F-4F0E-4D9D-A0F5-4C1E2C286E84}"/>
          </ac:spMkLst>
        </pc:spChg>
        <pc:spChg chg="add mod">
          <ac:chgData name="Irvin, Samuel" userId="ab036fc3-6b39-43df-a6c1-7ce2ee8279a7" providerId="ADAL" clId="{EC79769F-EED0-440E-9B9C-2F3744AA4ECD}" dt="2021-11-15T17:35:52.493" v="28" actId="1076"/>
          <ac:spMkLst>
            <pc:docMk/>
            <pc:sldMk cId="3912401819" sldId="299"/>
            <ac:spMk id="17" creationId="{71B4F06F-0977-4A75-B5A5-C1B12A1333DF}"/>
          </ac:spMkLst>
        </pc:spChg>
        <pc:spChg chg="add mod">
          <ac:chgData name="Irvin, Samuel" userId="ab036fc3-6b39-43df-a6c1-7ce2ee8279a7" providerId="ADAL" clId="{EC79769F-EED0-440E-9B9C-2F3744AA4ECD}" dt="2021-11-15T17:35:55.210" v="30" actId="1076"/>
          <ac:spMkLst>
            <pc:docMk/>
            <pc:sldMk cId="3912401819" sldId="299"/>
            <ac:spMk id="23" creationId="{9CB03DD1-78C9-4A67-AE22-B68A6BB8C472}"/>
          </ac:spMkLst>
        </pc:spChg>
        <pc:spChg chg="add mod">
          <ac:chgData name="Irvin, Samuel" userId="ab036fc3-6b39-43df-a6c1-7ce2ee8279a7" providerId="ADAL" clId="{EC79769F-EED0-440E-9B9C-2F3744AA4ECD}" dt="2021-11-15T17:35:57.632" v="32" actId="1076"/>
          <ac:spMkLst>
            <pc:docMk/>
            <pc:sldMk cId="3912401819" sldId="299"/>
            <ac:spMk id="24" creationId="{5CBBE4AB-679E-4A06-88D7-A937529B663E}"/>
          </ac:spMkLst>
        </pc:spChg>
      </pc:sldChg>
      <pc:sldChg chg="addSp delSp modSp mod">
        <pc:chgData name="Irvin, Samuel" userId="ab036fc3-6b39-43df-a6c1-7ce2ee8279a7" providerId="ADAL" clId="{EC79769F-EED0-440E-9B9C-2F3744AA4ECD}" dt="2021-11-15T17:35:00.855" v="23"/>
        <pc:sldMkLst>
          <pc:docMk/>
          <pc:sldMk cId="1457572499" sldId="331"/>
        </pc:sldMkLst>
        <pc:spChg chg="add del mod">
          <ac:chgData name="Irvin, Samuel" userId="ab036fc3-6b39-43df-a6c1-7ce2ee8279a7" providerId="ADAL" clId="{EC79769F-EED0-440E-9B9C-2F3744AA4ECD}" dt="2021-11-15T17:35:00.855" v="23"/>
          <ac:spMkLst>
            <pc:docMk/>
            <pc:sldMk cId="1457572499" sldId="331"/>
            <ac:spMk id="8" creationId="{B4B04791-77A2-44CE-A33D-0E2AEA45392E}"/>
          </ac:spMkLst>
        </pc:spChg>
        <pc:spChg chg="add del mod">
          <ac:chgData name="Irvin, Samuel" userId="ab036fc3-6b39-43df-a6c1-7ce2ee8279a7" providerId="ADAL" clId="{EC79769F-EED0-440E-9B9C-2F3744AA4ECD}" dt="2021-11-15T17:35:00.855" v="23"/>
          <ac:spMkLst>
            <pc:docMk/>
            <pc:sldMk cId="1457572499" sldId="331"/>
            <ac:spMk id="9" creationId="{62F5AE7B-EFD4-4DF1-A05F-338361D893C0}"/>
          </ac:spMkLst>
        </pc:spChg>
        <pc:spChg chg="add del mod">
          <ac:chgData name="Irvin, Samuel" userId="ab036fc3-6b39-43df-a6c1-7ce2ee8279a7" providerId="ADAL" clId="{EC79769F-EED0-440E-9B9C-2F3744AA4ECD}" dt="2021-11-15T17:35:00.855" v="23"/>
          <ac:spMkLst>
            <pc:docMk/>
            <pc:sldMk cId="1457572499" sldId="331"/>
            <ac:spMk id="11" creationId="{B50F58A2-610C-4FF4-AB72-3B6142801864}"/>
          </ac:spMkLst>
        </pc:spChg>
        <pc:spChg chg="add del mod">
          <ac:chgData name="Irvin, Samuel" userId="ab036fc3-6b39-43df-a6c1-7ce2ee8279a7" providerId="ADAL" clId="{EC79769F-EED0-440E-9B9C-2F3744AA4ECD}" dt="2021-11-15T17:35:00.855" v="23"/>
          <ac:spMkLst>
            <pc:docMk/>
            <pc:sldMk cId="1457572499" sldId="331"/>
            <ac:spMk id="12" creationId="{8E2CE235-E450-4FAC-AB0D-9B2E5027ABA9}"/>
          </ac:spMkLst>
        </pc:spChg>
        <pc:picChg chg="del">
          <ac:chgData name="Irvin, Samuel" userId="ab036fc3-6b39-43df-a6c1-7ce2ee8279a7" providerId="ADAL" clId="{EC79769F-EED0-440E-9B9C-2F3744AA4ECD}" dt="2021-11-15T17:35:00.855" v="23"/>
          <ac:picMkLst>
            <pc:docMk/>
            <pc:sldMk cId="1457572499" sldId="331"/>
            <ac:picMk id="10" creationId="{9E973526-4FFF-4CDF-81DE-6290D6DA96C1}"/>
          </ac:picMkLst>
        </pc:picChg>
        <pc:picChg chg="mod">
          <ac:chgData name="Irvin, Samuel" userId="ab036fc3-6b39-43df-a6c1-7ce2ee8279a7" providerId="ADAL" clId="{EC79769F-EED0-440E-9B9C-2F3744AA4ECD}" dt="2021-11-15T17:35:00.855" v="23"/>
          <ac:picMkLst>
            <pc:docMk/>
            <pc:sldMk cId="1457572499" sldId="331"/>
            <ac:picMk id="13" creationId="{3967A60B-2ED2-445B-B319-F858111FB251}"/>
          </ac:picMkLst>
        </pc:picChg>
      </pc:sldChg>
      <pc:sldChg chg="delSp modSp">
        <pc:chgData name="Irvin, Samuel" userId="ab036fc3-6b39-43df-a6c1-7ce2ee8279a7" providerId="ADAL" clId="{EC79769F-EED0-440E-9B9C-2F3744AA4ECD}" dt="2021-11-15T17:33:59.690" v="10"/>
        <pc:sldMkLst>
          <pc:docMk/>
          <pc:sldMk cId="152443635" sldId="335"/>
        </pc:sldMkLst>
        <pc:spChg chg="del">
          <ac:chgData name="Irvin, Samuel" userId="ab036fc3-6b39-43df-a6c1-7ce2ee8279a7" providerId="ADAL" clId="{EC79769F-EED0-440E-9B9C-2F3744AA4ECD}" dt="2021-11-15T17:33:59.690" v="10"/>
          <ac:spMkLst>
            <pc:docMk/>
            <pc:sldMk cId="152443635" sldId="335"/>
            <ac:spMk id="7" creationId="{86AB5127-BC41-457A-9C5B-432B92AB3F34}"/>
          </ac:spMkLst>
        </pc:spChg>
        <pc:spChg chg="del">
          <ac:chgData name="Irvin, Samuel" userId="ab036fc3-6b39-43df-a6c1-7ce2ee8279a7" providerId="ADAL" clId="{EC79769F-EED0-440E-9B9C-2F3744AA4ECD}" dt="2021-11-15T17:33:59.690" v="10"/>
          <ac:spMkLst>
            <pc:docMk/>
            <pc:sldMk cId="152443635" sldId="335"/>
            <ac:spMk id="8" creationId="{E66BDC30-34C1-42F1-B99E-1A51789533E9}"/>
          </ac:spMkLst>
        </pc:spChg>
        <pc:spChg chg="del">
          <ac:chgData name="Irvin, Samuel" userId="ab036fc3-6b39-43df-a6c1-7ce2ee8279a7" providerId="ADAL" clId="{EC79769F-EED0-440E-9B9C-2F3744AA4ECD}" dt="2021-11-15T17:33:59.690" v="10"/>
          <ac:spMkLst>
            <pc:docMk/>
            <pc:sldMk cId="152443635" sldId="335"/>
            <ac:spMk id="9" creationId="{0A001F8A-F350-42C3-AED8-6B57190A4134}"/>
          </ac:spMkLst>
        </pc:spChg>
        <pc:picChg chg="del">
          <ac:chgData name="Irvin, Samuel" userId="ab036fc3-6b39-43df-a6c1-7ce2ee8279a7" providerId="ADAL" clId="{EC79769F-EED0-440E-9B9C-2F3744AA4ECD}" dt="2021-11-15T17:33:59.690" v="10"/>
          <ac:picMkLst>
            <pc:docMk/>
            <pc:sldMk cId="152443635" sldId="335"/>
            <ac:picMk id="4" creationId="{6429B3F5-C4CF-406D-8E47-6D2CAFAB5479}"/>
          </ac:picMkLst>
        </pc:picChg>
        <pc:picChg chg="mod">
          <ac:chgData name="Irvin, Samuel" userId="ab036fc3-6b39-43df-a6c1-7ce2ee8279a7" providerId="ADAL" clId="{EC79769F-EED0-440E-9B9C-2F3744AA4ECD}" dt="2021-11-15T17:33:59.690" v="10"/>
          <ac:picMkLst>
            <pc:docMk/>
            <pc:sldMk cId="152443635" sldId="335"/>
            <ac:picMk id="10" creationId="{4F96B136-F20F-4C3A-98E2-EC81799B2D11}"/>
          </ac:picMkLst>
        </pc:picChg>
      </pc:sldChg>
      <pc:sldChg chg="addSp delSp modSp mod">
        <pc:chgData name="Irvin, Samuel" userId="ab036fc3-6b39-43df-a6c1-7ce2ee8279a7" providerId="ADAL" clId="{EC79769F-EED0-440E-9B9C-2F3744AA4ECD}" dt="2021-11-15T17:33:32.195" v="9"/>
        <pc:sldMkLst>
          <pc:docMk/>
          <pc:sldMk cId="4093639751" sldId="344"/>
        </pc:sldMkLst>
        <pc:spChg chg="add del mod">
          <ac:chgData name="Irvin, Samuel" userId="ab036fc3-6b39-43df-a6c1-7ce2ee8279a7" providerId="ADAL" clId="{EC79769F-EED0-440E-9B9C-2F3744AA4ECD}" dt="2021-11-15T17:33:32.195" v="9"/>
          <ac:spMkLst>
            <pc:docMk/>
            <pc:sldMk cId="4093639751" sldId="344"/>
            <ac:spMk id="3" creationId="{5121E6DA-9B40-4B56-B315-C68FB13A4CB7}"/>
          </ac:spMkLst>
        </pc:spChg>
        <pc:spChg chg="add del mod">
          <ac:chgData name="Irvin, Samuel" userId="ab036fc3-6b39-43df-a6c1-7ce2ee8279a7" providerId="ADAL" clId="{EC79769F-EED0-440E-9B9C-2F3744AA4ECD}" dt="2021-11-15T17:33:32.195" v="9"/>
          <ac:spMkLst>
            <pc:docMk/>
            <pc:sldMk cId="4093639751" sldId="344"/>
            <ac:spMk id="8" creationId="{F1937480-1E79-4520-8756-44A5DCF4B15A}"/>
          </ac:spMkLst>
        </pc:spChg>
        <pc:spChg chg="add del mod">
          <ac:chgData name="Irvin, Samuel" userId="ab036fc3-6b39-43df-a6c1-7ce2ee8279a7" providerId="ADAL" clId="{EC79769F-EED0-440E-9B9C-2F3744AA4ECD}" dt="2021-11-15T17:33:32.195" v="9"/>
          <ac:spMkLst>
            <pc:docMk/>
            <pc:sldMk cId="4093639751" sldId="344"/>
            <ac:spMk id="11" creationId="{D96003D7-253A-439B-B8D3-92DC06F9DF12}"/>
          </ac:spMkLst>
        </pc:spChg>
        <pc:spChg chg="add del mod">
          <ac:chgData name="Irvin, Samuel" userId="ab036fc3-6b39-43df-a6c1-7ce2ee8279a7" providerId="ADAL" clId="{EC79769F-EED0-440E-9B9C-2F3744AA4ECD}" dt="2021-11-15T17:33:32.195" v="9"/>
          <ac:spMkLst>
            <pc:docMk/>
            <pc:sldMk cId="4093639751" sldId="344"/>
            <ac:spMk id="12" creationId="{0A323492-0380-4EFE-9DC7-5B2B09995519}"/>
          </ac:spMkLst>
        </pc:spChg>
        <pc:picChg chg="del">
          <ac:chgData name="Irvin, Samuel" userId="ab036fc3-6b39-43df-a6c1-7ce2ee8279a7" providerId="ADAL" clId="{EC79769F-EED0-440E-9B9C-2F3744AA4ECD}" dt="2021-11-15T17:33:32.195" v="9"/>
          <ac:picMkLst>
            <pc:docMk/>
            <pc:sldMk cId="4093639751" sldId="344"/>
            <ac:picMk id="7" creationId="{FB3B3EE5-1D18-43DB-BAED-B0FC0584D0CE}"/>
          </ac:picMkLst>
        </pc:picChg>
        <pc:picChg chg="mod">
          <ac:chgData name="Irvin, Samuel" userId="ab036fc3-6b39-43df-a6c1-7ce2ee8279a7" providerId="ADAL" clId="{EC79769F-EED0-440E-9B9C-2F3744AA4ECD}" dt="2021-11-15T17:33:32.195" v="9"/>
          <ac:picMkLst>
            <pc:docMk/>
            <pc:sldMk cId="4093639751" sldId="344"/>
            <ac:picMk id="13" creationId="{00D9CC70-898F-4210-AA2E-6BA5E9BEF62D}"/>
          </ac:picMkLst>
        </pc:picChg>
      </pc:sldChg>
      <pc:sldChg chg="del">
        <pc:chgData name="Irvin, Samuel" userId="ab036fc3-6b39-43df-a6c1-7ce2ee8279a7" providerId="ADAL" clId="{EC79769F-EED0-440E-9B9C-2F3744AA4ECD}" dt="2021-10-26T23:18:26.128" v="0" actId="47"/>
        <pc:sldMkLst>
          <pc:docMk/>
          <pc:sldMk cId="2860729734" sldId="348"/>
        </pc:sldMkLst>
      </pc:sldChg>
      <pc:sldChg chg="del">
        <pc:chgData name="Irvin, Samuel" userId="ab036fc3-6b39-43df-a6c1-7ce2ee8279a7" providerId="ADAL" clId="{EC79769F-EED0-440E-9B9C-2F3744AA4ECD}" dt="2021-10-26T23:18:26.128" v="0" actId="47"/>
        <pc:sldMkLst>
          <pc:docMk/>
          <pc:sldMk cId="2317215084" sldId="349"/>
        </pc:sldMkLst>
      </pc:sldChg>
      <pc:sldChg chg="del">
        <pc:chgData name="Irvin, Samuel" userId="ab036fc3-6b39-43df-a6c1-7ce2ee8279a7" providerId="ADAL" clId="{EC79769F-EED0-440E-9B9C-2F3744AA4ECD}" dt="2021-10-26T23:18:26.128" v="0" actId="47"/>
        <pc:sldMkLst>
          <pc:docMk/>
          <pc:sldMk cId="109467272" sldId="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32386-5701-407A-864B-A94D4F05A82E}"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8847D-4476-4A36-A8CE-4C4E02294E40}" type="slidenum">
              <a:rPr lang="en-US" smtClean="0"/>
              <a:t>‹#›</a:t>
            </a:fld>
            <a:endParaRPr lang="en-US"/>
          </a:p>
        </p:txBody>
      </p:sp>
    </p:spTree>
    <p:extLst>
      <p:ext uri="{BB962C8B-B14F-4D97-AF65-F5344CB8AC3E}">
        <p14:creationId xmlns:p14="http://schemas.microsoft.com/office/powerpoint/2010/main" val="118486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2</a:t>
            </a:fld>
            <a:endParaRPr lang="en-US"/>
          </a:p>
        </p:txBody>
      </p:sp>
    </p:spTree>
    <p:extLst>
      <p:ext uri="{BB962C8B-B14F-4D97-AF65-F5344CB8AC3E}">
        <p14:creationId xmlns:p14="http://schemas.microsoft.com/office/powerpoint/2010/main" val="3987587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required contact types are superintendent, business manager, CTE director, and CTE data reporter. The same individual may be listed for more than one role and more than one individual may be listed for the same role. Any missing required contact types will be displayed on the main contacts screen.</a:t>
            </a:r>
          </a:p>
        </p:txBody>
      </p:sp>
      <p:sp>
        <p:nvSpPr>
          <p:cNvPr id="4" name="Slide Number Placeholder 3"/>
          <p:cNvSpPr>
            <a:spLocks noGrp="1"/>
          </p:cNvSpPr>
          <p:nvPr>
            <p:ph type="sldNum" sz="quarter" idx="5"/>
          </p:nvPr>
        </p:nvSpPr>
        <p:spPr/>
        <p:txBody>
          <a:bodyPr/>
          <a:lstStyle/>
          <a:p>
            <a:fld id="{73B8847D-4476-4A36-A8CE-4C4E02294E40}" type="slidenum">
              <a:rPr lang="en-US" smtClean="0"/>
              <a:t>13</a:t>
            </a:fld>
            <a:endParaRPr lang="en-US"/>
          </a:p>
        </p:txBody>
      </p:sp>
    </p:spTree>
    <p:extLst>
      <p:ext uri="{BB962C8B-B14F-4D97-AF65-F5344CB8AC3E}">
        <p14:creationId xmlns:p14="http://schemas.microsoft.com/office/powerpoint/2010/main" val="346266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contacts are added in, you can access the rest of the system. If at any point your contact information changes throughout the year, please be sure to change it in this page.</a:t>
            </a:r>
          </a:p>
        </p:txBody>
      </p:sp>
      <p:sp>
        <p:nvSpPr>
          <p:cNvPr id="4" name="Slide Number Placeholder 3"/>
          <p:cNvSpPr>
            <a:spLocks noGrp="1"/>
          </p:cNvSpPr>
          <p:nvPr>
            <p:ph type="sldNum" sz="quarter" idx="5"/>
          </p:nvPr>
        </p:nvSpPr>
        <p:spPr/>
        <p:txBody>
          <a:bodyPr/>
          <a:lstStyle/>
          <a:p>
            <a:fld id="{73B8847D-4476-4A36-A8CE-4C4E02294E40}" type="slidenum">
              <a:rPr lang="en-US" smtClean="0"/>
              <a:t>14</a:t>
            </a:fld>
            <a:endParaRPr lang="en-US"/>
          </a:p>
        </p:txBody>
      </p:sp>
    </p:spTree>
    <p:extLst>
      <p:ext uri="{BB962C8B-B14F-4D97-AF65-F5344CB8AC3E}">
        <p14:creationId xmlns:p14="http://schemas.microsoft.com/office/powerpoint/2010/main" val="15723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15</a:t>
            </a:fld>
            <a:endParaRPr lang="en-US"/>
          </a:p>
        </p:txBody>
      </p:sp>
    </p:spTree>
    <p:extLst>
      <p:ext uri="{BB962C8B-B14F-4D97-AF65-F5344CB8AC3E}">
        <p14:creationId xmlns:p14="http://schemas.microsoft.com/office/powerpoint/2010/main" val="3743455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16</a:t>
            </a:fld>
            <a:endParaRPr lang="en-US"/>
          </a:p>
        </p:txBody>
      </p:sp>
    </p:spTree>
    <p:extLst>
      <p:ext uri="{BB962C8B-B14F-4D97-AF65-F5344CB8AC3E}">
        <p14:creationId xmlns:p14="http://schemas.microsoft.com/office/powerpoint/2010/main" val="293223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17</a:t>
            </a:fld>
            <a:endParaRPr lang="en-US"/>
          </a:p>
        </p:txBody>
      </p:sp>
    </p:spTree>
    <p:extLst>
      <p:ext uri="{BB962C8B-B14F-4D97-AF65-F5344CB8AC3E}">
        <p14:creationId xmlns:p14="http://schemas.microsoft.com/office/powerpoint/2010/main" val="2801504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as both PDF and Excel.</a:t>
            </a:r>
          </a:p>
        </p:txBody>
      </p:sp>
      <p:sp>
        <p:nvSpPr>
          <p:cNvPr id="4" name="Slide Number Placeholder 3"/>
          <p:cNvSpPr>
            <a:spLocks noGrp="1"/>
          </p:cNvSpPr>
          <p:nvPr>
            <p:ph type="sldNum" sz="quarter" idx="5"/>
          </p:nvPr>
        </p:nvSpPr>
        <p:spPr/>
        <p:txBody>
          <a:bodyPr/>
          <a:lstStyle/>
          <a:p>
            <a:fld id="{73B8847D-4476-4A36-A8CE-4C4E02294E40}" type="slidenum">
              <a:rPr lang="en-US" smtClean="0"/>
              <a:t>18</a:t>
            </a:fld>
            <a:endParaRPr lang="en-US"/>
          </a:p>
        </p:txBody>
      </p:sp>
    </p:spTree>
    <p:extLst>
      <p:ext uri="{BB962C8B-B14F-4D97-AF65-F5344CB8AC3E}">
        <p14:creationId xmlns:p14="http://schemas.microsoft.com/office/powerpoint/2010/main" val="3916415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19</a:t>
            </a:fld>
            <a:endParaRPr lang="en-US"/>
          </a:p>
        </p:txBody>
      </p:sp>
    </p:spTree>
    <p:extLst>
      <p:ext uri="{BB962C8B-B14F-4D97-AF65-F5344CB8AC3E}">
        <p14:creationId xmlns:p14="http://schemas.microsoft.com/office/powerpoint/2010/main" val="359488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20</a:t>
            </a:fld>
            <a:endParaRPr lang="en-US"/>
          </a:p>
        </p:txBody>
      </p:sp>
    </p:spTree>
    <p:extLst>
      <p:ext uri="{BB962C8B-B14F-4D97-AF65-F5344CB8AC3E}">
        <p14:creationId xmlns:p14="http://schemas.microsoft.com/office/powerpoint/2010/main" val="1887606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Coherent Sequence landing page. Will be blank the first time logging in but will be “rolled forward” each year thereafter. The coherent sequence for CTEDs is very similar to the coherent sequence for your member districts but contains only two sections – nonarticulated and inactive. CTEDs central campuses will not have any articulated enrollment. For courses that are taught at a community college, those community college “sites” will be listed in your school dropdown (like STEDY – Arizona Western College). This is because students that are attending STEDY (but at the community college site) are still enrolled at STEDY, so are recorded as nonarticulated. There is also a comment field where you may leave comments for ADE-CTE regarding your coherent sequence, if applicable.</a:t>
            </a:r>
          </a:p>
        </p:txBody>
      </p:sp>
      <p:sp>
        <p:nvSpPr>
          <p:cNvPr id="4" name="Slide Number Placeholder 3"/>
          <p:cNvSpPr>
            <a:spLocks noGrp="1"/>
          </p:cNvSpPr>
          <p:nvPr>
            <p:ph type="sldNum" sz="quarter" idx="5"/>
          </p:nvPr>
        </p:nvSpPr>
        <p:spPr/>
        <p:txBody>
          <a:bodyPr/>
          <a:lstStyle/>
          <a:p>
            <a:fld id="{73B8847D-4476-4A36-A8CE-4C4E02294E40}" type="slidenum">
              <a:rPr lang="en-US" smtClean="0"/>
              <a:t>21</a:t>
            </a:fld>
            <a:endParaRPr lang="en-US"/>
          </a:p>
        </p:txBody>
      </p:sp>
    </p:spTree>
    <p:extLst>
      <p:ext uri="{BB962C8B-B14F-4D97-AF65-F5344CB8AC3E}">
        <p14:creationId xmlns:p14="http://schemas.microsoft.com/office/powerpoint/2010/main" val="3684034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campus name selector to switch between campuses within your CTED. A coherent sequence must be created for each campus. The coherent sequence for each campus should contain the programs taught at that campus.</a:t>
            </a:r>
          </a:p>
        </p:txBody>
      </p:sp>
      <p:sp>
        <p:nvSpPr>
          <p:cNvPr id="4" name="Slide Number Placeholder 3"/>
          <p:cNvSpPr>
            <a:spLocks noGrp="1"/>
          </p:cNvSpPr>
          <p:nvPr>
            <p:ph type="sldNum" sz="quarter" idx="5"/>
          </p:nvPr>
        </p:nvSpPr>
        <p:spPr/>
        <p:txBody>
          <a:bodyPr/>
          <a:lstStyle/>
          <a:p>
            <a:fld id="{73B8847D-4476-4A36-A8CE-4C4E02294E40}" type="slidenum">
              <a:rPr lang="en-US" smtClean="0"/>
              <a:t>22</a:t>
            </a:fld>
            <a:endParaRPr lang="en-US"/>
          </a:p>
        </p:txBody>
      </p:sp>
    </p:spTree>
    <p:extLst>
      <p:ext uri="{BB962C8B-B14F-4D97-AF65-F5344CB8AC3E}">
        <p14:creationId xmlns:p14="http://schemas.microsoft.com/office/powerpoint/2010/main" val="135918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3</a:t>
            </a:fld>
            <a:endParaRPr lang="en-US"/>
          </a:p>
        </p:txBody>
      </p:sp>
    </p:spTree>
    <p:extLst>
      <p:ext uri="{BB962C8B-B14F-4D97-AF65-F5344CB8AC3E}">
        <p14:creationId xmlns:p14="http://schemas.microsoft.com/office/powerpoint/2010/main" val="1584314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up of the select a campus dropdown. It will contain all central owned, central leased, and community college-based CTED campuses. It will not show any satellite campuses. CTED central offices are not required to create or manage the coherent sequence for satellite districts as the CTE-participating member district has that responsibility. Please inform CTE Accountability if there are any concerns with the campuses listed, including missing or any new campuses.</a:t>
            </a:r>
          </a:p>
        </p:txBody>
      </p:sp>
      <p:sp>
        <p:nvSpPr>
          <p:cNvPr id="4" name="Slide Number Placeholder 3"/>
          <p:cNvSpPr>
            <a:spLocks noGrp="1"/>
          </p:cNvSpPr>
          <p:nvPr>
            <p:ph type="sldNum" sz="quarter" idx="5"/>
          </p:nvPr>
        </p:nvSpPr>
        <p:spPr/>
        <p:txBody>
          <a:bodyPr/>
          <a:lstStyle/>
          <a:p>
            <a:fld id="{73B8847D-4476-4A36-A8CE-4C4E02294E40}" type="slidenum">
              <a:rPr lang="en-US" smtClean="0"/>
              <a:t>23</a:t>
            </a:fld>
            <a:endParaRPr lang="en-US"/>
          </a:p>
        </p:txBody>
      </p:sp>
    </p:spTree>
    <p:extLst>
      <p:ext uri="{BB962C8B-B14F-4D97-AF65-F5344CB8AC3E}">
        <p14:creationId xmlns:p14="http://schemas.microsoft.com/office/powerpoint/2010/main" val="2720876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program to the coherent sequence, click on the “Create new Program” link in the top left.</a:t>
            </a:r>
          </a:p>
        </p:txBody>
      </p:sp>
      <p:sp>
        <p:nvSpPr>
          <p:cNvPr id="4" name="Slide Number Placeholder 3"/>
          <p:cNvSpPr>
            <a:spLocks noGrp="1"/>
          </p:cNvSpPr>
          <p:nvPr>
            <p:ph type="sldNum" sz="quarter" idx="5"/>
          </p:nvPr>
        </p:nvSpPr>
        <p:spPr/>
        <p:txBody>
          <a:bodyPr/>
          <a:lstStyle/>
          <a:p>
            <a:fld id="{73B8847D-4476-4A36-A8CE-4C4E02294E40}" type="slidenum">
              <a:rPr lang="en-US" smtClean="0"/>
              <a:t>24</a:t>
            </a:fld>
            <a:endParaRPr lang="en-US"/>
          </a:p>
        </p:txBody>
      </p:sp>
    </p:spTree>
    <p:extLst>
      <p:ext uri="{BB962C8B-B14F-4D97-AF65-F5344CB8AC3E}">
        <p14:creationId xmlns:p14="http://schemas.microsoft.com/office/powerpoint/2010/main" val="4076286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that link, the “Coherent Sequence Record” popup box will appear. Select a program from the “Program name” dropdown. This dropdown includes all approved CTE programs plus any local occupational programs for which your CTED has been approved.</a:t>
            </a:r>
          </a:p>
        </p:txBody>
      </p:sp>
      <p:sp>
        <p:nvSpPr>
          <p:cNvPr id="4" name="Slide Number Placeholder 3"/>
          <p:cNvSpPr>
            <a:spLocks noGrp="1"/>
          </p:cNvSpPr>
          <p:nvPr>
            <p:ph type="sldNum" sz="quarter" idx="5"/>
          </p:nvPr>
        </p:nvSpPr>
        <p:spPr/>
        <p:txBody>
          <a:bodyPr/>
          <a:lstStyle/>
          <a:p>
            <a:fld id="{73B8847D-4476-4A36-A8CE-4C4E02294E40}" type="slidenum">
              <a:rPr lang="en-US" smtClean="0"/>
              <a:t>25</a:t>
            </a:fld>
            <a:endParaRPr lang="en-US"/>
          </a:p>
        </p:txBody>
      </p:sp>
    </p:spTree>
    <p:extLst>
      <p:ext uri="{BB962C8B-B14F-4D97-AF65-F5344CB8AC3E}">
        <p14:creationId xmlns:p14="http://schemas.microsoft.com/office/powerpoint/2010/main" val="3368199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select a program name, the program’s required courses are added to the “Required courses section” and are highlighted in red. </a:t>
            </a:r>
          </a:p>
        </p:txBody>
      </p:sp>
      <p:sp>
        <p:nvSpPr>
          <p:cNvPr id="4" name="Slide Number Placeholder 3"/>
          <p:cNvSpPr>
            <a:spLocks noGrp="1"/>
          </p:cNvSpPr>
          <p:nvPr>
            <p:ph type="sldNum" sz="quarter" idx="5"/>
          </p:nvPr>
        </p:nvSpPr>
        <p:spPr/>
        <p:txBody>
          <a:bodyPr/>
          <a:lstStyle/>
          <a:p>
            <a:fld id="{73B8847D-4476-4A36-A8CE-4C4E02294E40}" type="slidenum">
              <a:rPr lang="en-US" smtClean="0"/>
              <a:t>26</a:t>
            </a:fld>
            <a:endParaRPr lang="en-US"/>
          </a:p>
        </p:txBody>
      </p:sp>
    </p:spTree>
    <p:extLst>
      <p:ext uri="{BB962C8B-B14F-4D97-AF65-F5344CB8AC3E}">
        <p14:creationId xmlns:p14="http://schemas.microsoft.com/office/powerpoint/2010/main" val="2538365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highlight means that the course is not added yet and you must do something to add it. To add the course, click on “Modify”. </a:t>
            </a:r>
          </a:p>
        </p:txBody>
      </p:sp>
      <p:sp>
        <p:nvSpPr>
          <p:cNvPr id="4" name="Slide Number Placeholder 3"/>
          <p:cNvSpPr>
            <a:spLocks noGrp="1"/>
          </p:cNvSpPr>
          <p:nvPr>
            <p:ph type="sldNum" sz="quarter" idx="5"/>
          </p:nvPr>
        </p:nvSpPr>
        <p:spPr/>
        <p:txBody>
          <a:bodyPr/>
          <a:lstStyle/>
          <a:p>
            <a:fld id="{73B8847D-4476-4A36-A8CE-4C4E02294E40}" type="slidenum">
              <a:rPr lang="en-US" smtClean="0"/>
              <a:t>27</a:t>
            </a:fld>
            <a:endParaRPr lang="en-US"/>
          </a:p>
        </p:txBody>
      </p:sp>
    </p:spTree>
    <p:extLst>
      <p:ext uri="{BB962C8B-B14F-4D97-AF65-F5344CB8AC3E}">
        <p14:creationId xmlns:p14="http://schemas.microsoft.com/office/powerpoint/2010/main" val="1642717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will move to the top of the table. Click on “Update” to add the course.</a:t>
            </a:r>
          </a:p>
        </p:txBody>
      </p:sp>
      <p:sp>
        <p:nvSpPr>
          <p:cNvPr id="4" name="Slide Number Placeholder 3"/>
          <p:cNvSpPr>
            <a:spLocks noGrp="1"/>
          </p:cNvSpPr>
          <p:nvPr>
            <p:ph type="sldNum" sz="quarter" idx="5"/>
          </p:nvPr>
        </p:nvSpPr>
        <p:spPr/>
        <p:txBody>
          <a:bodyPr/>
          <a:lstStyle/>
          <a:p>
            <a:fld id="{73B8847D-4476-4A36-A8CE-4C4E02294E40}" type="slidenum">
              <a:rPr lang="en-US" smtClean="0"/>
              <a:t>28</a:t>
            </a:fld>
            <a:endParaRPr lang="en-US"/>
          </a:p>
        </p:txBody>
      </p:sp>
    </p:spTree>
    <p:extLst>
      <p:ext uri="{BB962C8B-B14F-4D97-AF65-F5344CB8AC3E}">
        <p14:creationId xmlns:p14="http://schemas.microsoft.com/office/powerpoint/2010/main" val="1742934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will move to the top of the table. Click on “Update” to add the course. Do this for all required courses – some programs have 2 and some have 3 required courses. At this point, you may also add additional courses. To add an additional course, select the course you with to add from the CTE Course Name dropdown in the Additional Courses section. Once you select a course, click “Add” to add the course.</a:t>
            </a:r>
          </a:p>
        </p:txBody>
      </p:sp>
      <p:sp>
        <p:nvSpPr>
          <p:cNvPr id="4" name="Slide Number Placeholder 3"/>
          <p:cNvSpPr>
            <a:spLocks noGrp="1"/>
          </p:cNvSpPr>
          <p:nvPr>
            <p:ph type="sldNum" sz="quarter" idx="5"/>
          </p:nvPr>
        </p:nvSpPr>
        <p:spPr/>
        <p:txBody>
          <a:bodyPr/>
          <a:lstStyle/>
          <a:p>
            <a:fld id="{73B8847D-4476-4A36-A8CE-4C4E02294E40}" type="slidenum">
              <a:rPr lang="en-US" smtClean="0"/>
              <a:t>29</a:t>
            </a:fld>
            <a:endParaRPr lang="en-US"/>
          </a:p>
        </p:txBody>
      </p:sp>
    </p:spTree>
    <p:extLst>
      <p:ext uri="{BB962C8B-B14F-4D97-AF65-F5344CB8AC3E}">
        <p14:creationId xmlns:p14="http://schemas.microsoft.com/office/powerpoint/2010/main" val="2874776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will move to the top of the table. Click on “Update” to add the course. Do this for all required courses – some programs have 2 and some have 3 required courses. At this point, you may also add additional courses. To add an additional course, select the course you with to add from the CTE Course Name dropdown in the Additional Courses section. Once you select a course, click “Add” to add the course.</a:t>
            </a:r>
          </a:p>
          <a:p>
            <a:r>
              <a:rPr lang="en-US" dirty="0"/>
              <a:t>When all courses are added, click on the green Save All Changes button to add the courses to the coherent sequence. You may also cancel and start over, but no course will be added. </a:t>
            </a:r>
          </a:p>
        </p:txBody>
      </p:sp>
      <p:sp>
        <p:nvSpPr>
          <p:cNvPr id="4" name="Slide Number Placeholder 3"/>
          <p:cNvSpPr>
            <a:spLocks noGrp="1"/>
          </p:cNvSpPr>
          <p:nvPr>
            <p:ph type="sldNum" sz="quarter" idx="5"/>
          </p:nvPr>
        </p:nvSpPr>
        <p:spPr/>
        <p:txBody>
          <a:bodyPr/>
          <a:lstStyle/>
          <a:p>
            <a:fld id="{73B8847D-4476-4A36-A8CE-4C4E02294E40}" type="slidenum">
              <a:rPr lang="en-US" smtClean="0"/>
              <a:t>30</a:t>
            </a:fld>
            <a:endParaRPr lang="en-US"/>
          </a:p>
        </p:txBody>
      </p:sp>
    </p:spTree>
    <p:extLst>
      <p:ext uri="{BB962C8B-B14F-4D97-AF65-F5344CB8AC3E}">
        <p14:creationId xmlns:p14="http://schemas.microsoft.com/office/powerpoint/2010/main" val="3925413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Save, the coherent sequence popup box will close, and the courses will be added.</a:t>
            </a:r>
          </a:p>
          <a:p>
            <a:r>
              <a:rPr lang="en-US" dirty="0"/>
              <a:t>Courses may be added to the coherent sequence only once at each campus, even if multiple instances of the course are taught (such as multiple class periods of the same class or different class names, but the same CTE course being taught. The distinction between multiple classes is made when the enrollment data is provided, not on the coherent sequence. So, for example, if STEDY – Arizona Western College (the selected school in this image) has 10 accounting I classes, Accounting I is still only added to the coherent sequence at this site the one time.</a:t>
            </a:r>
          </a:p>
        </p:txBody>
      </p:sp>
      <p:sp>
        <p:nvSpPr>
          <p:cNvPr id="4" name="Slide Number Placeholder 3"/>
          <p:cNvSpPr>
            <a:spLocks noGrp="1"/>
          </p:cNvSpPr>
          <p:nvPr>
            <p:ph type="sldNum" sz="quarter" idx="5"/>
          </p:nvPr>
        </p:nvSpPr>
        <p:spPr/>
        <p:txBody>
          <a:bodyPr/>
          <a:lstStyle/>
          <a:p>
            <a:fld id="{73B8847D-4476-4A36-A8CE-4C4E02294E40}" type="slidenum">
              <a:rPr lang="en-US" smtClean="0"/>
              <a:t>31</a:t>
            </a:fld>
            <a:endParaRPr lang="en-US"/>
          </a:p>
        </p:txBody>
      </p:sp>
    </p:spTree>
    <p:extLst>
      <p:ext uri="{BB962C8B-B14F-4D97-AF65-F5344CB8AC3E}">
        <p14:creationId xmlns:p14="http://schemas.microsoft.com/office/powerpoint/2010/main" val="466358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coherent sequence must be created for each site/campus for the programs that are taught at that campus. As a convenience, there is a “Copy” feature that will allow you to copy courses/programs between campuses all at once, so if more than one program offers the “Accounting” program, you can simply select the courses and copy them to the other campus, rather than creating a new program at each. To use the copy feature, select the checkbox to the left of each course that you wish to copy. Once you select at least one course, the “Copy Selected Records” button will appear with a dropdown listing your other sites. Select the site you wish to copy to, and then click the blue button.</a:t>
            </a:r>
          </a:p>
        </p:txBody>
      </p:sp>
      <p:sp>
        <p:nvSpPr>
          <p:cNvPr id="4" name="Slide Number Placeholder 3"/>
          <p:cNvSpPr>
            <a:spLocks noGrp="1"/>
          </p:cNvSpPr>
          <p:nvPr>
            <p:ph type="sldNum" sz="quarter" idx="5"/>
          </p:nvPr>
        </p:nvSpPr>
        <p:spPr/>
        <p:txBody>
          <a:bodyPr/>
          <a:lstStyle/>
          <a:p>
            <a:fld id="{73B8847D-4476-4A36-A8CE-4C4E02294E40}" type="slidenum">
              <a:rPr lang="en-US" smtClean="0"/>
              <a:t>33</a:t>
            </a:fld>
            <a:endParaRPr lang="en-US"/>
          </a:p>
        </p:txBody>
      </p:sp>
    </p:spTree>
    <p:extLst>
      <p:ext uri="{BB962C8B-B14F-4D97-AF65-F5344CB8AC3E}">
        <p14:creationId xmlns:p14="http://schemas.microsoft.com/office/powerpoint/2010/main" val="157546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4</a:t>
            </a:fld>
            <a:endParaRPr lang="en-US"/>
          </a:p>
        </p:txBody>
      </p:sp>
    </p:spTree>
    <p:extLst>
      <p:ext uri="{BB962C8B-B14F-4D97-AF65-F5344CB8AC3E}">
        <p14:creationId xmlns:p14="http://schemas.microsoft.com/office/powerpoint/2010/main" val="2050825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green success message will appear when the courses are copied. Notice that any duplicate courses are excluded (meaning that the destination site already had those).</a:t>
            </a:r>
          </a:p>
        </p:txBody>
      </p:sp>
      <p:sp>
        <p:nvSpPr>
          <p:cNvPr id="4" name="Slide Number Placeholder 3"/>
          <p:cNvSpPr>
            <a:spLocks noGrp="1"/>
          </p:cNvSpPr>
          <p:nvPr>
            <p:ph type="sldNum" sz="quarter" idx="5"/>
          </p:nvPr>
        </p:nvSpPr>
        <p:spPr/>
        <p:txBody>
          <a:bodyPr/>
          <a:lstStyle/>
          <a:p>
            <a:fld id="{73B8847D-4476-4A36-A8CE-4C4E02294E40}" type="slidenum">
              <a:rPr lang="en-US" smtClean="0"/>
              <a:t>34</a:t>
            </a:fld>
            <a:endParaRPr lang="en-US"/>
          </a:p>
        </p:txBody>
      </p:sp>
    </p:spTree>
    <p:extLst>
      <p:ext uri="{BB962C8B-B14F-4D97-AF65-F5344CB8AC3E}">
        <p14:creationId xmlns:p14="http://schemas.microsoft.com/office/powerpoint/2010/main" val="3378640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copy courses, it is a good idea to switch to the destination school and verify that the courses were copied OK. Notice that we’ve switched to STEDY – Central Campus as the courses were copied from another site into this one.</a:t>
            </a:r>
          </a:p>
        </p:txBody>
      </p:sp>
      <p:sp>
        <p:nvSpPr>
          <p:cNvPr id="4" name="Slide Number Placeholder 3"/>
          <p:cNvSpPr>
            <a:spLocks noGrp="1"/>
          </p:cNvSpPr>
          <p:nvPr>
            <p:ph type="sldNum" sz="quarter" idx="5"/>
          </p:nvPr>
        </p:nvSpPr>
        <p:spPr/>
        <p:txBody>
          <a:bodyPr/>
          <a:lstStyle/>
          <a:p>
            <a:fld id="{73B8847D-4476-4A36-A8CE-4C4E02294E40}" type="slidenum">
              <a:rPr lang="en-US" smtClean="0"/>
              <a:t>35</a:t>
            </a:fld>
            <a:endParaRPr lang="en-US"/>
          </a:p>
        </p:txBody>
      </p:sp>
    </p:spTree>
    <p:extLst>
      <p:ext uri="{BB962C8B-B14F-4D97-AF65-F5344CB8AC3E}">
        <p14:creationId xmlns:p14="http://schemas.microsoft.com/office/powerpoint/2010/main" val="3595804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37</a:t>
            </a:fld>
            <a:endParaRPr lang="en-US"/>
          </a:p>
        </p:txBody>
      </p:sp>
    </p:spTree>
    <p:extLst>
      <p:ext uri="{BB962C8B-B14F-4D97-AF65-F5344CB8AC3E}">
        <p14:creationId xmlns:p14="http://schemas.microsoft.com/office/powerpoint/2010/main" val="1429804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that you work with your member districts to ensure that coherent sequences are correct. For any member district’s articulated courses taught at a CTED central/community college campus, the district must have the correct articulated location listed on the coherent sequence (and it must have the corresponding record at the CTED!) This is especially evident for CTED/Community College campuses since the system contains both the actual community college AND the CTED’s community college option – if the course is articulated at a CTED, but the course is actually taught at the community college, districts must select the CTED college option!</a:t>
            </a:r>
          </a:p>
          <a:p>
            <a:r>
              <a:rPr lang="en-US" dirty="0"/>
              <a:t>Be careful here – the articulated location is not technically incorrect as is (in the first image), but the record will not be considered a match unless the articulated location matches the CTED location (where the CTED reports the same student).</a:t>
            </a:r>
          </a:p>
        </p:txBody>
      </p:sp>
      <p:sp>
        <p:nvSpPr>
          <p:cNvPr id="4" name="Slide Number Placeholder 3"/>
          <p:cNvSpPr>
            <a:spLocks noGrp="1"/>
          </p:cNvSpPr>
          <p:nvPr>
            <p:ph type="sldNum" sz="quarter" idx="5"/>
          </p:nvPr>
        </p:nvSpPr>
        <p:spPr/>
        <p:txBody>
          <a:bodyPr/>
          <a:lstStyle/>
          <a:p>
            <a:fld id="{73B8847D-4476-4A36-A8CE-4C4E02294E40}" type="slidenum">
              <a:rPr lang="en-US" smtClean="0"/>
              <a:t>38</a:t>
            </a:fld>
            <a:endParaRPr lang="en-US"/>
          </a:p>
        </p:txBody>
      </p:sp>
    </p:spTree>
    <p:extLst>
      <p:ext uri="{BB962C8B-B14F-4D97-AF65-F5344CB8AC3E}">
        <p14:creationId xmlns:p14="http://schemas.microsoft.com/office/powerpoint/2010/main" val="3974621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39</a:t>
            </a:fld>
            <a:endParaRPr lang="en-US"/>
          </a:p>
        </p:txBody>
      </p:sp>
    </p:spTree>
    <p:extLst>
      <p:ext uri="{BB962C8B-B14F-4D97-AF65-F5344CB8AC3E}">
        <p14:creationId xmlns:p14="http://schemas.microsoft.com/office/powerpoint/2010/main" val="4178252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41</a:t>
            </a:fld>
            <a:endParaRPr lang="en-US"/>
          </a:p>
        </p:txBody>
      </p:sp>
    </p:spTree>
    <p:extLst>
      <p:ext uri="{BB962C8B-B14F-4D97-AF65-F5344CB8AC3E}">
        <p14:creationId xmlns:p14="http://schemas.microsoft.com/office/powerpoint/2010/main" val="2909542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42</a:t>
            </a:fld>
            <a:endParaRPr lang="en-US"/>
          </a:p>
        </p:txBody>
      </p:sp>
    </p:spTree>
    <p:extLst>
      <p:ext uri="{BB962C8B-B14F-4D97-AF65-F5344CB8AC3E}">
        <p14:creationId xmlns:p14="http://schemas.microsoft.com/office/powerpoint/2010/main" val="799426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43</a:t>
            </a:fld>
            <a:endParaRPr lang="en-US"/>
          </a:p>
        </p:txBody>
      </p:sp>
    </p:spTree>
    <p:extLst>
      <p:ext uri="{BB962C8B-B14F-4D97-AF65-F5344CB8AC3E}">
        <p14:creationId xmlns:p14="http://schemas.microsoft.com/office/powerpoint/2010/main" val="1301064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44</a:t>
            </a:fld>
            <a:endParaRPr lang="en-US"/>
          </a:p>
        </p:txBody>
      </p:sp>
    </p:spTree>
    <p:extLst>
      <p:ext uri="{BB962C8B-B14F-4D97-AF65-F5344CB8AC3E}">
        <p14:creationId xmlns:p14="http://schemas.microsoft.com/office/powerpoint/2010/main" val="2012605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45</a:t>
            </a:fld>
            <a:endParaRPr lang="en-US"/>
          </a:p>
        </p:txBody>
      </p:sp>
    </p:spTree>
    <p:extLst>
      <p:ext uri="{BB962C8B-B14F-4D97-AF65-F5344CB8AC3E}">
        <p14:creationId xmlns:p14="http://schemas.microsoft.com/office/powerpoint/2010/main" val="262696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5</a:t>
            </a:fld>
            <a:endParaRPr lang="en-US"/>
          </a:p>
        </p:txBody>
      </p:sp>
    </p:spTree>
    <p:extLst>
      <p:ext uri="{BB962C8B-B14F-4D97-AF65-F5344CB8AC3E}">
        <p14:creationId xmlns:p14="http://schemas.microsoft.com/office/powerpoint/2010/main" val="2463037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46</a:t>
            </a:fld>
            <a:endParaRPr lang="en-US"/>
          </a:p>
        </p:txBody>
      </p:sp>
    </p:spTree>
    <p:extLst>
      <p:ext uri="{BB962C8B-B14F-4D97-AF65-F5344CB8AC3E}">
        <p14:creationId xmlns:p14="http://schemas.microsoft.com/office/powerpoint/2010/main" val="3797086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panose="020B0603020102020204" pitchFamily="34" charset="0"/>
              </a:rPr>
              <a:t>Example: A student is enrolled at CTED Site A in an Agriscience program. On 10/1 (before the fall reporting date), this student transfers to another CTED (Site B) and enrolls in Agriscience. CTED Site A should not report this student at all. CTED Site B should report this student in both terms (given that the student remained enrolled at CTED Site B and in Agriscience for the rest of the year).</a:t>
            </a:r>
          </a:p>
          <a:p>
            <a:endParaRPr lang="en-US" dirty="0"/>
          </a:p>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47</a:t>
            </a:fld>
            <a:endParaRPr lang="en-US"/>
          </a:p>
        </p:txBody>
      </p:sp>
    </p:spTree>
    <p:extLst>
      <p:ext uri="{BB962C8B-B14F-4D97-AF65-F5344CB8AC3E}">
        <p14:creationId xmlns:p14="http://schemas.microsoft.com/office/powerpoint/2010/main" val="3427994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panose="020B0603020102020204" pitchFamily="34" charset="0"/>
              </a:rPr>
              <a:t>Example: A student is enrolled at CTED Site A in an Agriscience program. On 10/1 (before the fall reporting date), this student transfers to another CTED (Site B) and enrolls in Agriscience. CTED Site A should not report this student at all. CTED Site B should report this student in both terms (given that the student remained enrolled at CTED Site B and in Agriscience for the rest of the year).</a:t>
            </a:r>
          </a:p>
          <a:p>
            <a:endParaRPr lang="en-US" dirty="0"/>
          </a:p>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48</a:t>
            </a:fld>
            <a:endParaRPr lang="en-US"/>
          </a:p>
        </p:txBody>
      </p:sp>
    </p:spTree>
    <p:extLst>
      <p:ext uri="{BB962C8B-B14F-4D97-AF65-F5344CB8AC3E}">
        <p14:creationId xmlns:p14="http://schemas.microsoft.com/office/powerpoint/2010/main" val="3526918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panose="020B0603020102020204" pitchFamily="34" charset="0"/>
              </a:rPr>
              <a:t>Example: A student is enrolled at CTED Site A in an Agriscience program. On 10/1 (before the fall reporting date), this student transfers to another CTED (Site B) and enrolls in Agriscience. CTED Site A should not report this student at all. CTED Site B should report this student in both terms (given that the student remained enrolled at CTED Site B and in Agriscience for the rest of the year).</a:t>
            </a:r>
          </a:p>
          <a:p>
            <a:endParaRPr lang="en-US" dirty="0"/>
          </a:p>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49</a:t>
            </a:fld>
            <a:endParaRPr lang="en-US"/>
          </a:p>
        </p:txBody>
      </p:sp>
    </p:spTree>
    <p:extLst>
      <p:ext uri="{BB962C8B-B14F-4D97-AF65-F5344CB8AC3E}">
        <p14:creationId xmlns:p14="http://schemas.microsoft.com/office/powerpoint/2010/main" val="27354602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panose="020B0603020102020204" pitchFamily="34" charset="0"/>
              </a:rPr>
              <a:t>Example: A student is enrolled at CTED Site A in an Agriscience program. On 10/1 (before the fall reporting date), this student transfers to another CTED (Site B) and enrolls in Agriscience. CTED Site A should not report this student at all. CTED Site B should report this student in both terms (given that the student remained enrolled at CTED Site B and in Agriscience for the rest of the year).</a:t>
            </a:r>
          </a:p>
          <a:p>
            <a:endParaRPr lang="en-US" dirty="0"/>
          </a:p>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50</a:t>
            </a:fld>
            <a:endParaRPr lang="en-US"/>
          </a:p>
        </p:txBody>
      </p:sp>
    </p:spTree>
    <p:extLst>
      <p:ext uri="{BB962C8B-B14F-4D97-AF65-F5344CB8AC3E}">
        <p14:creationId xmlns:p14="http://schemas.microsoft.com/office/powerpoint/2010/main" val="2809953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panose="020B0603020102020204" pitchFamily="34" charset="0"/>
              </a:rPr>
              <a:t>Checks against AzEDS </a:t>
            </a:r>
            <a:r>
              <a:rPr lang="en-US" sz="1200" dirty="0" err="1">
                <a:latin typeface="Franklin Gothic Medium" panose="020B0603020102020204" pitchFamily="34" charset="0"/>
              </a:rPr>
              <a:t>edfi</a:t>
            </a:r>
            <a:r>
              <a:rPr lang="en-US" sz="1200" dirty="0">
                <a:latin typeface="Franklin Gothic Medium" panose="020B0603020102020204" pitchFamily="34" charset="0"/>
              </a:rPr>
              <a:t> tables for student characteristics.</a:t>
            </a:r>
          </a:p>
          <a:p>
            <a:endParaRPr lang="en-US" dirty="0"/>
          </a:p>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51</a:t>
            </a:fld>
            <a:endParaRPr lang="en-US"/>
          </a:p>
        </p:txBody>
      </p:sp>
    </p:spTree>
    <p:extLst>
      <p:ext uri="{BB962C8B-B14F-4D97-AF65-F5344CB8AC3E}">
        <p14:creationId xmlns:p14="http://schemas.microsoft.com/office/powerpoint/2010/main" val="1394608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 On each page, there is a click here for instructions link. Refer to these instructions for step-by-step guidance on completing each data reporting component in the Portal. </a:t>
            </a:r>
          </a:p>
          <a:p>
            <a:pPr marL="0" indent="0">
              <a:buNone/>
            </a:pPr>
            <a:r>
              <a:rPr lang="en-US" dirty="0"/>
              <a:t>B. Enrollment is provided for each campus within your CTED. Look at the list of campuses in the dropdown to see which schools you may be responsible for reporting.</a:t>
            </a:r>
          </a:p>
          <a:p>
            <a:pPr marL="0" indent="0">
              <a:buNone/>
            </a:pPr>
            <a:r>
              <a:rPr lang="en-US" dirty="0"/>
              <a:t>C. You can change the fiscal year to view prior year’s enrollment too – for the first year, you won’t see any prior year’s data.</a:t>
            </a:r>
          </a:p>
          <a:p>
            <a:pPr marL="0" indent="0">
              <a:buNone/>
            </a:pPr>
            <a:r>
              <a:rPr lang="en-US" dirty="0"/>
              <a:t>D. Columns:</a:t>
            </a:r>
          </a:p>
          <a:p>
            <a:pPr marL="685800" lvl="1" indent="-228600">
              <a:buAutoNum type="arabicPeriod"/>
            </a:pPr>
            <a:r>
              <a:rPr lang="en-US" dirty="0"/>
              <a:t>Action – will give you links to view or delete each enrollment record.</a:t>
            </a:r>
          </a:p>
          <a:p>
            <a:pPr marL="685800" lvl="1" indent="-228600">
              <a:buAutoNum type="arabicPeriod"/>
            </a:pPr>
            <a:r>
              <a:rPr lang="en-US" dirty="0"/>
              <a:t>Program – program number for the record</a:t>
            </a:r>
          </a:p>
          <a:p>
            <a:pPr marL="685800" lvl="1" indent="-228600">
              <a:buAutoNum type="arabicPeriod"/>
            </a:pPr>
            <a:r>
              <a:rPr lang="en-US" dirty="0"/>
              <a:t>Program Description – program name for the record</a:t>
            </a:r>
          </a:p>
          <a:p>
            <a:pPr marL="685800" lvl="1" indent="-228600">
              <a:buAutoNum type="arabicPeriod"/>
            </a:pPr>
            <a:r>
              <a:rPr lang="en-US" dirty="0"/>
              <a:t>CTE course number – course number for the record</a:t>
            </a:r>
          </a:p>
          <a:p>
            <a:pPr marL="685800" lvl="1" indent="-228600">
              <a:buAutoNum type="arabicPeriod"/>
            </a:pPr>
            <a:r>
              <a:rPr lang="en-US" dirty="0"/>
              <a:t>Course Title – Course name for the record</a:t>
            </a:r>
          </a:p>
          <a:p>
            <a:pPr marL="685800" lvl="1" indent="-228600">
              <a:buAutoNum type="arabicPeriod"/>
            </a:pPr>
            <a:r>
              <a:rPr lang="en-US" dirty="0"/>
              <a:t>Local Course Title – name distinct to the enrollment record (same name can be used for multiple instances of the same course, such as different class periods)</a:t>
            </a:r>
          </a:p>
          <a:p>
            <a:pPr marL="685800" lvl="1" indent="-228600">
              <a:buAutoNum type="arabicPeriod"/>
            </a:pPr>
            <a:r>
              <a:rPr lang="en-US" dirty="0"/>
              <a:t>Period – class period</a:t>
            </a:r>
          </a:p>
          <a:p>
            <a:pPr marL="685800" lvl="1" indent="-228600">
              <a:buAutoNum type="arabicPeriod"/>
            </a:pPr>
            <a:r>
              <a:rPr lang="en-US" dirty="0"/>
              <a:t>Grade total – total number of students enrolled in this record</a:t>
            </a:r>
          </a:p>
          <a:p>
            <a:pPr marL="685800" lvl="1" indent="-228600">
              <a:buAutoNum type="arabicPeriod"/>
            </a:pPr>
            <a:endParaRPr lang="en-US" dirty="0"/>
          </a:p>
          <a:p>
            <a:pPr marL="457200" lvl="1" indent="0">
              <a:buNone/>
            </a:pPr>
            <a:r>
              <a:rPr lang="en-US" dirty="0"/>
              <a:t>Differences in location, term, Program, course, local title, teacher, and period will create distinct course enrollment records.</a:t>
            </a:r>
          </a:p>
          <a:p>
            <a:pPr marL="457200" lvl="1" indent="0">
              <a:buNone/>
            </a:pPr>
            <a:endParaRPr lang="en-US" dirty="0"/>
          </a:p>
          <a:p>
            <a:pPr marL="457200" lvl="1" indent="0">
              <a:buNone/>
            </a:pPr>
            <a:r>
              <a:rPr lang="en-US" dirty="0"/>
              <a:t>Click on “Detail” to view each course enrollment record. Each course enrollment record (row on this screen) contains student enrollment records (rows on the spreadsheets).</a:t>
            </a:r>
          </a:p>
        </p:txBody>
      </p:sp>
      <p:sp>
        <p:nvSpPr>
          <p:cNvPr id="4" name="Slide Number Placeholder 3"/>
          <p:cNvSpPr>
            <a:spLocks noGrp="1"/>
          </p:cNvSpPr>
          <p:nvPr>
            <p:ph type="sldNum" sz="quarter" idx="5"/>
          </p:nvPr>
        </p:nvSpPr>
        <p:spPr/>
        <p:txBody>
          <a:bodyPr/>
          <a:lstStyle/>
          <a:p>
            <a:fld id="{73B8847D-4476-4A36-A8CE-4C4E02294E40}" type="slidenum">
              <a:rPr lang="en-US" smtClean="0"/>
              <a:t>53</a:t>
            </a:fld>
            <a:endParaRPr lang="en-US"/>
          </a:p>
        </p:txBody>
      </p:sp>
    </p:spTree>
    <p:extLst>
      <p:ext uri="{BB962C8B-B14F-4D97-AF65-F5344CB8AC3E}">
        <p14:creationId xmlns:p14="http://schemas.microsoft.com/office/powerpoint/2010/main" val="3724934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54</a:t>
            </a:fld>
            <a:endParaRPr lang="en-US"/>
          </a:p>
        </p:txBody>
      </p:sp>
    </p:spTree>
    <p:extLst>
      <p:ext uri="{BB962C8B-B14F-4D97-AF65-F5344CB8AC3E}">
        <p14:creationId xmlns:p14="http://schemas.microsoft.com/office/powerpoint/2010/main" val="2156452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57</a:t>
            </a:fld>
            <a:endParaRPr lang="en-US"/>
          </a:p>
        </p:txBody>
      </p:sp>
    </p:spTree>
    <p:extLst>
      <p:ext uri="{BB962C8B-B14F-4D97-AF65-F5344CB8AC3E}">
        <p14:creationId xmlns:p14="http://schemas.microsoft.com/office/powerpoint/2010/main" val="957904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60</a:t>
            </a:fld>
            <a:endParaRPr lang="en-US"/>
          </a:p>
        </p:txBody>
      </p:sp>
    </p:spTree>
    <p:extLst>
      <p:ext uri="{BB962C8B-B14F-4D97-AF65-F5344CB8AC3E}">
        <p14:creationId xmlns:p14="http://schemas.microsoft.com/office/powerpoint/2010/main" val="256072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CTE data is reported to ADE on an annual cycle that roughly aligns with the fiscal year. The general timeframe runs from October 1st through late Summer of the following year for each fiscal year. Starting on or near October 1st, the CTE Data Portal will begin to accept updates to the coherent sequence, student enrollment reporting, student credential data, and placement surveys for the prior year. </a:t>
            </a:r>
          </a:p>
          <a:p>
            <a:r>
              <a:rPr lang="en-US" dirty="0"/>
              <a:t>ADE-CTE publishes calendars/deadlines on the CTE website and on the CTE Data Portal homepage. Please refer to these resources for specific deadline dates: https://www.azed.gov/cte/cte-data-portal-information. </a:t>
            </a:r>
          </a:p>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6</a:t>
            </a:fld>
            <a:endParaRPr lang="en-US"/>
          </a:p>
        </p:txBody>
      </p:sp>
    </p:spTree>
    <p:extLst>
      <p:ext uri="{BB962C8B-B14F-4D97-AF65-F5344CB8AC3E}">
        <p14:creationId xmlns:p14="http://schemas.microsoft.com/office/powerpoint/2010/main" val="4679417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61</a:t>
            </a:fld>
            <a:endParaRPr lang="en-US"/>
          </a:p>
        </p:txBody>
      </p:sp>
    </p:spTree>
    <p:extLst>
      <p:ext uri="{BB962C8B-B14F-4D97-AF65-F5344CB8AC3E}">
        <p14:creationId xmlns:p14="http://schemas.microsoft.com/office/powerpoint/2010/main" val="314712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62</a:t>
            </a:fld>
            <a:endParaRPr lang="en-US"/>
          </a:p>
        </p:txBody>
      </p:sp>
    </p:spTree>
    <p:extLst>
      <p:ext uri="{BB962C8B-B14F-4D97-AF65-F5344CB8AC3E}">
        <p14:creationId xmlns:p14="http://schemas.microsoft.com/office/powerpoint/2010/main" val="4064578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63</a:t>
            </a:fld>
            <a:endParaRPr lang="en-US"/>
          </a:p>
        </p:txBody>
      </p:sp>
    </p:spTree>
    <p:extLst>
      <p:ext uri="{BB962C8B-B14F-4D97-AF65-F5344CB8AC3E}">
        <p14:creationId xmlns:p14="http://schemas.microsoft.com/office/powerpoint/2010/main" val="31831243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64</a:t>
            </a:fld>
            <a:endParaRPr lang="en-US"/>
          </a:p>
        </p:txBody>
      </p:sp>
    </p:spTree>
    <p:extLst>
      <p:ext uri="{BB962C8B-B14F-4D97-AF65-F5344CB8AC3E}">
        <p14:creationId xmlns:p14="http://schemas.microsoft.com/office/powerpoint/2010/main" val="8443557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65</a:t>
            </a:fld>
            <a:endParaRPr lang="en-US"/>
          </a:p>
        </p:txBody>
      </p:sp>
    </p:spTree>
    <p:extLst>
      <p:ext uri="{BB962C8B-B14F-4D97-AF65-F5344CB8AC3E}">
        <p14:creationId xmlns:p14="http://schemas.microsoft.com/office/powerpoint/2010/main" val="40728257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66</a:t>
            </a:fld>
            <a:endParaRPr lang="en-US"/>
          </a:p>
        </p:txBody>
      </p:sp>
    </p:spTree>
    <p:extLst>
      <p:ext uri="{BB962C8B-B14F-4D97-AF65-F5344CB8AC3E}">
        <p14:creationId xmlns:p14="http://schemas.microsoft.com/office/powerpoint/2010/main" val="23856021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67</a:t>
            </a:fld>
            <a:endParaRPr lang="en-US"/>
          </a:p>
        </p:txBody>
      </p:sp>
    </p:spTree>
    <p:extLst>
      <p:ext uri="{BB962C8B-B14F-4D97-AF65-F5344CB8AC3E}">
        <p14:creationId xmlns:p14="http://schemas.microsoft.com/office/powerpoint/2010/main" val="25825976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68</a:t>
            </a:fld>
            <a:endParaRPr lang="en-US"/>
          </a:p>
        </p:txBody>
      </p:sp>
    </p:spTree>
    <p:extLst>
      <p:ext uri="{BB962C8B-B14F-4D97-AF65-F5344CB8AC3E}">
        <p14:creationId xmlns:p14="http://schemas.microsoft.com/office/powerpoint/2010/main" val="2752694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69</a:t>
            </a:fld>
            <a:endParaRPr lang="en-US"/>
          </a:p>
        </p:txBody>
      </p:sp>
    </p:spTree>
    <p:extLst>
      <p:ext uri="{BB962C8B-B14F-4D97-AF65-F5344CB8AC3E}">
        <p14:creationId xmlns:p14="http://schemas.microsoft.com/office/powerpoint/2010/main" val="7328398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70</a:t>
            </a:fld>
            <a:endParaRPr lang="en-US"/>
          </a:p>
        </p:txBody>
      </p:sp>
    </p:spTree>
    <p:extLst>
      <p:ext uri="{BB962C8B-B14F-4D97-AF65-F5344CB8AC3E}">
        <p14:creationId xmlns:p14="http://schemas.microsoft.com/office/powerpoint/2010/main" val="172226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7</a:t>
            </a:fld>
            <a:endParaRPr lang="en-US"/>
          </a:p>
        </p:txBody>
      </p:sp>
    </p:spTree>
    <p:extLst>
      <p:ext uri="{BB962C8B-B14F-4D97-AF65-F5344CB8AC3E}">
        <p14:creationId xmlns:p14="http://schemas.microsoft.com/office/powerpoint/2010/main" val="9309506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71</a:t>
            </a:fld>
            <a:endParaRPr lang="en-US"/>
          </a:p>
        </p:txBody>
      </p:sp>
    </p:spTree>
    <p:extLst>
      <p:ext uri="{BB962C8B-B14F-4D97-AF65-F5344CB8AC3E}">
        <p14:creationId xmlns:p14="http://schemas.microsoft.com/office/powerpoint/2010/main" val="3193919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district articulated template is very similar but has a field for EIN vs Teacher Names. </a:t>
            </a:r>
          </a:p>
          <a:p>
            <a:r>
              <a:rPr lang="en-US" dirty="0"/>
              <a:t>The district template shown above is the “Postsecondary Articulated” file that is used by districts for courses taught at CCs or at CTED/CCs. It doesn’t require an EIN.</a:t>
            </a:r>
          </a:p>
          <a:p>
            <a:r>
              <a:rPr lang="en-US" dirty="0"/>
              <a:t>The other template is the “Articulated” file that is used by districts for all other articulated enrollment, including non-postsecondary CTED central campuses.</a:t>
            </a:r>
          </a:p>
          <a:p>
            <a:r>
              <a:rPr lang="en-US" dirty="0"/>
              <a:t>In that template (“articulated”), CTED CTDS (column A on CTED file) must equal the articulated CTDS on the district file (column I in the “Articulated Enrollment” district file).</a:t>
            </a:r>
          </a:p>
        </p:txBody>
      </p:sp>
      <p:sp>
        <p:nvSpPr>
          <p:cNvPr id="4" name="Slide Number Placeholder 3"/>
          <p:cNvSpPr>
            <a:spLocks noGrp="1"/>
          </p:cNvSpPr>
          <p:nvPr>
            <p:ph type="sldNum" sz="quarter" idx="5"/>
          </p:nvPr>
        </p:nvSpPr>
        <p:spPr/>
        <p:txBody>
          <a:bodyPr/>
          <a:lstStyle/>
          <a:p>
            <a:fld id="{73B8847D-4476-4A36-A8CE-4C4E02294E40}" type="slidenum">
              <a:rPr lang="en-US" smtClean="0"/>
              <a:t>72</a:t>
            </a:fld>
            <a:endParaRPr lang="en-US"/>
          </a:p>
        </p:txBody>
      </p:sp>
    </p:spTree>
    <p:extLst>
      <p:ext uri="{BB962C8B-B14F-4D97-AF65-F5344CB8AC3E}">
        <p14:creationId xmlns:p14="http://schemas.microsoft.com/office/powerpoint/2010/main" val="41758334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73</a:t>
            </a:fld>
            <a:endParaRPr lang="en-US"/>
          </a:p>
        </p:txBody>
      </p:sp>
    </p:spTree>
    <p:extLst>
      <p:ext uri="{BB962C8B-B14F-4D97-AF65-F5344CB8AC3E}">
        <p14:creationId xmlns:p14="http://schemas.microsoft.com/office/powerpoint/2010/main" val="36739002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74</a:t>
            </a:fld>
            <a:endParaRPr lang="en-US"/>
          </a:p>
        </p:txBody>
      </p:sp>
    </p:spTree>
    <p:extLst>
      <p:ext uri="{BB962C8B-B14F-4D97-AF65-F5344CB8AC3E}">
        <p14:creationId xmlns:p14="http://schemas.microsoft.com/office/powerpoint/2010/main" val="33076434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75</a:t>
            </a:fld>
            <a:endParaRPr lang="en-US"/>
          </a:p>
        </p:txBody>
      </p:sp>
    </p:spTree>
    <p:extLst>
      <p:ext uri="{BB962C8B-B14F-4D97-AF65-F5344CB8AC3E}">
        <p14:creationId xmlns:p14="http://schemas.microsoft.com/office/powerpoint/2010/main" val="20467999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76</a:t>
            </a:fld>
            <a:endParaRPr lang="en-US"/>
          </a:p>
        </p:txBody>
      </p:sp>
    </p:spTree>
    <p:extLst>
      <p:ext uri="{BB962C8B-B14F-4D97-AF65-F5344CB8AC3E}">
        <p14:creationId xmlns:p14="http://schemas.microsoft.com/office/powerpoint/2010/main" val="40960551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77</a:t>
            </a:fld>
            <a:endParaRPr lang="en-US"/>
          </a:p>
        </p:txBody>
      </p:sp>
    </p:spTree>
    <p:extLst>
      <p:ext uri="{BB962C8B-B14F-4D97-AF65-F5344CB8AC3E}">
        <p14:creationId xmlns:p14="http://schemas.microsoft.com/office/powerpoint/2010/main" val="14169282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78</a:t>
            </a:fld>
            <a:endParaRPr lang="en-US"/>
          </a:p>
        </p:txBody>
      </p:sp>
    </p:spTree>
    <p:extLst>
      <p:ext uri="{BB962C8B-B14F-4D97-AF65-F5344CB8AC3E}">
        <p14:creationId xmlns:p14="http://schemas.microsoft.com/office/powerpoint/2010/main" val="9908964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79</a:t>
            </a:fld>
            <a:endParaRPr lang="en-US"/>
          </a:p>
        </p:txBody>
      </p:sp>
    </p:spTree>
    <p:extLst>
      <p:ext uri="{BB962C8B-B14F-4D97-AF65-F5344CB8AC3E}">
        <p14:creationId xmlns:p14="http://schemas.microsoft.com/office/powerpoint/2010/main" val="23980963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80</a:t>
            </a:fld>
            <a:endParaRPr lang="en-US"/>
          </a:p>
        </p:txBody>
      </p:sp>
    </p:spTree>
    <p:extLst>
      <p:ext uri="{BB962C8B-B14F-4D97-AF65-F5344CB8AC3E}">
        <p14:creationId xmlns:p14="http://schemas.microsoft.com/office/powerpoint/2010/main" val="1099621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8</a:t>
            </a:fld>
            <a:endParaRPr lang="en-US"/>
          </a:p>
        </p:txBody>
      </p:sp>
    </p:spTree>
    <p:extLst>
      <p:ext uri="{BB962C8B-B14F-4D97-AF65-F5344CB8AC3E}">
        <p14:creationId xmlns:p14="http://schemas.microsoft.com/office/powerpoint/2010/main" val="36755005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81</a:t>
            </a:fld>
            <a:endParaRPr lang="en-US"/>
          </a:p>
        </p:txBody>
      </p:sp>
    </p:spTree>
    <p:extLst>
      <p:ext uri="{BB962C8B-B14F-4D97-AF65-F5344CB8AC3E}">
        <p14:creationId xmlns:p14="http://schemas.microsoft.com/office/powerpoint/2010/main" val="32099056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82</a:t>
            </a:fld>
            <a:endParaRPr lang="en-US"/>
          </a:p>
        </p:txBody>
      </p:sp>
    </p:spTree>
    <p:extLst>
      <p:ext uri="{BB962C8B-B14F-4D97-AF65-F5344CB8AC3E}">
        <p14:creationId xmlns:p14="http://schemas.microsoft.com/office/powerpoint/2010/main" val="25399997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83</a:t>
            </a:fld>
            <a:endParaRPr lang="en-US"/>
          </a:p>
        </p:txBody>
      </p:sp>
    </p:spTree>
    <p:extLst>
      <p:ext uri="{BB962C8B-B14F-4D97-AF65-F5344CB8AC3E}">
        <p14:creationId xmlns:p14="http://schemas.microsoft.com/office/powerpoint/2010/main" val="28587713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84</a:t>
            </a:fld>
            <a:endParaRPr lang="en-US"/>
          </a:p>
        </p:txBody>
      </p:sp>
    </p:spTree>
    <p:extLst>
      <p:ext uri="{BB962C8B-B14F-4D97-AF65-F5344CB8AC3E}">
        <p14:creationId xmlns:p14="http://schemas.microsoft.com/office/powerpoint/2010/main" val="38302577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85</a:t>
            </a:fld>
            <a:endParaRPr lang="en-US"/>
          </a:p>
        </p:txBody>
      </p:sp>
    </p:spTree>
    <p:extLst>
      <p:ext uri="{BB962C8B-B14F-4D97-AF65-F5344CB8AC3E}">
        <p14:creationId xmlns:p14="http://schemas.microsoft.com/office/powerpoint/2010/main" val="35960168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86</a:t>
            </a:fld>
            <a:endParaRPr lang="en-US"/>
          </a:p>
        </p:txBody>
      </p:sp>
    </p:spTree>
    <p:extLst>
      <p:ext uri="{BB962C8B-B14F-4D97-AF65-F5344CB8AC3E}">
        <p14:creationId xmlns:p14="http://schemas.microsoft.com/office/powerpoint/2010/main" val="18368561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87</a:t>
            </a:fld>
            <a:endParaRPr lang="en-US"/>
          </a:p>
        </p:txBody>
      </p:sp>
    </p:spTree>
    <p:extLst>
      <p:ext uri="{BB962C8B-B14F-4D97-AF65-F5344CB8AC3E}">
        <p14:creationId xmlns:p14="http://schemas.microsoft.com/office/powerpoint/2010/main" val="14739496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88</a:t>
            </a:fld>
            <a:endParaRPr lang="en-US"/>
          </a:p>
        </p:txBody>
      </p:sp>
    </p:spTree>
    <p:extLst>
      <p:ext uri="{BB962C8B-B14F-4D97-AF65-F5344CB8AC3E}">
        <p14:creationId xmlns:p14="http://schemas.microsoft.com/office/powerpoint/2010/main" val="38582681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89</a:t>
            </a:fld>
            <a:endParaRPr lang="en-US"/>
          </a:p>
        </p:txBody>
      </p:sp>
    </p:spTree>
    <p:extLst>
      <p:ext uri="{BB962C8B-B14F-4D97-AF65-F5344CB8AC3E}">
        <p14:creationId xmlns:p14="http://schemas.microsoft.com/office/powerpoint/2010/main" val="31318920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90</a:t>
            </a:fld>
            <a:endParaRPr lang="en-US"/>
          </a:p>
        </p:txBody>
      </p:sp>
    </p:spTree>
    <p:extLst>
      <p:ext uri="{BB962C8B-B14F-4D97-AF65-F5344CB8AC3E}">
        <p14:creationId xmlns:p14="http://schemas.microsoft.com/office/powerpoint/2010/main" val="13396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9</a:t>
            </a:fld>
            <a:endParaRPr lang="en-US"/>
          </a:p>
        </p:txBody>
      </p:sp>
    </p:spTree>
    <p:extLst>
      <p:ext uri="{BB962C8B-B14F-4D97-AF65-F5344CB8AC3E}">
        <p14:creationId xmlns:p14="http://schemas.microsoft.com/office/powerpoint/2010/main" val="30636315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91</a:t>
            </a:fld>
            <a:endParaRPr lang="en-US"/>
          </a:p>
        </p:txBody>
      </p:sp>
    </p:spTree>
    <p:extLst>
      <p:ext uri="{BB962C8B-B14F-4D97-AF65-F5344CB8AC3E}">
        <p14:creationId xmlns:p14="http://schemas.microsoft.com/office/powerpoint/2010/main" val="16524496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92</a:t>
            </a:fld>
            <a:endParaRPr lang="en-US"/>
          </a:p>
        </p:txBody>
      </p:sp>
    </p:spTree>
    <p:extLst>
      <p:ext uri="{BB962C8B-B14F-4D97-AF65-F5344CB8AC3E}">
        <p14:creationId xmlns:p14="http://schemas.microsoft.com/office/powerpoint/2010/main" val="29638125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93</a:t>
            </a:fld>
            <a:endParaRPr lang="en-US"/>
          </a:p>
        </p:txBody>
      </p:sp>
    </p:spTree>
    <p:extLst>
      <p:ext uri="{BB962C8B-B14F-4D97-AF65-F5344CB8AC3E}">
        <p14:creationId xmlns:p14="http://schemas.microsoft.com/office/powerpoint/2010/main" val="37206348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94</a:t>
            </a:fld>
            <a:endParaRPr lang="en-US"/>
          </a:p>
        </p:txBody>
      </p:sp>
    </p:spTree>
    <p:extLst>
      <p:ext uri="{BB962C8B-B14F-4D97-AF65-F5344CB8AC3E}">
        <p14:creationId xmlns:p14="http://schemas.microsoft.com/office/powerpoint/2010/main" val="26509593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95</a:t>
            </a:fld>
            <a:endParaRPr lang="en-US"/>
          </a:p>
        </p:txBody>
      </p:sp>
    </p:spTree>
    <p:extLst>
      <p:ext uri="{BB962C8B-B14F-4D97-AF65-F5344CB8AC3E}">
        <p14:creationId xmlns:p14="http://schemas.microsoft.com/office/powerpoint/2010/main" val="36255402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96</a:t>
            </a:fld>
            <a:endParaRPr lang="en-US"/>
          </a:p>
        </p:txBody>
      </p:sp>
    </p:spTree>
    <p:extLst>
      <p:ext uri="{BB962C8B-B14F-4D97-AF65-F5344CB8AC3E}">
        <p14:creationId xmlns:p14="http://schemas.microsoft.com/office/powerpoint/2010/main" val="385945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97</a:t>
            </a:fld>
            <a:endParaRPr lang="en-US"/>
          </a:p>
        </p:txBody>
      </p:sp>
    </p:spTree>
    <p:extLst>
      <p:ext uri="{BB962C8B-B14F-4D97-AF65-F5344CB8AC3E}">
        <p14:creationId xmlns:p14="http://schemas.microsoft.com/office/powerpoint/2010/main" val="22065032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98</a:t>
            </a:fld>
            <a:endParaRPr lang="en-US"/>
          </a:p>
        </p:txBody>
      </p:sp>
    </p:spTree>
    <p:extLst>
      <p:ext uri="{BB962C8B-B14F-4D97-AF65-F5344CB8AC3E}">
        <p14:creationId xmlns:p14="http://schemas.microsoft.com/office/powerpoint/2010/main" val="33790282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99</a:t>
            </a:fld>
            <a:endParaRPr lang="en-US"/>
          </a:p>
        </p:txBody>
      </p:sp>
    </p:spTree>
    <p:extLst>
      <p:ext uri="{BB962C8B-B14F-4D97-AF65-F5344CB8AC3E}">
        <p14:creationId xmlns:p14="http://schemas.microsoft.com/office/powerpoint/2010/main" val="24269921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100</a:t>
            </a:fld>
            <a:endParaRPr lang="en-US"/>
          </a:p>
        </p:txBody>
      </p:sp>
    </p:spTree>
    <p:extLst>
      <p:ext uri="{BB962C8B-B14F-4D97-AF65-F5344CB8AC3E}">
        <p14:creationId xmlns:p14="http://schemas.microsoft.com/office/powerpoint/2010/main" val="286542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8847D-4476-4A36-A8CE-4C4E02294E40}" type="slidenum">
              <a:rPr lang="en-US" smtClean="0"/>
              <a:t>11</a:t>
            </a:fld>
            <a:endParaRPr lang="en-US"/>
          </a:p>
        </p:txBody>
      </p:sp>
    </p:spTree>
    <p:extLst>
      <p:ext uri="{BB962C8B-B14F-4D97-AF65-F5344CB8AC3E}">
        <p14:creationId xmlns:p14="http://schemas.microsoft.com/office/powerpoint/2010/main" val="214258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3679-941D-49DF-B519-70F0D74D5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2863C8-2046-4A93-A8D9-2276D4CE4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A90BE1-8B8A-4AE2-B38E-C69B97F87901}"/>
              </a:ext>
            </a:extLst>
          </p:cNvPr>
          <p:cNvSpPr>
            <a:spLocks noGrp="1"/>
          </p:cNvSpPr>
          <p:nvPr>
            <p:ph type="dt" sz="half" idx="10"/>
          </p:nvPr>
        </p:nvSpPr>
        <p:spPr/>
        <p:txBody>
          <a:bodyPr/>
          <a:lstStyle/>
          <a:p>
            <a:fld id="{D9274357-94F0-4C30-A1B8-48F95E68C31C}" type="datetimeFigureOut">
              <a:rPr lang="en-US" smtClean="0"/>
              <a:t>11/15/2021</a:t>
            </a:fld>
            <a:endParaRPr lang="en-US"/>
          </a:p>
        </p:txBody>
      </p:sp>
      <p:sp>
        <p:nvSpPr>
          <p:cNvPr id="5" name="Footer Placeholder 4">
            <a:extLst>
              <a:ext uri="{FF2B5EF4-FFF2-40B4-BE49-F238E27FC236}">
                <a16:creationId xmlns:a16="http://schemas.microsoft.com/office/drawing/2014/main" id="{3145B5F3-6558-46D4-877C-4B8CC8DD0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B8065-0993-4378-9107-E4BBFD1105C8}"/>
              </a:ext>
            </a:extLst>
          </p:cNvPr>
          <p:cNvSpPr>
            <a:spLocks noGrp="1"/>
          </p:cNvSpPr>
          <p:nvPr>
            <p:ph type="sldNum" sz="quarter" idx="12"/>
          </p:nvPr>
        </p:nvSpPr>
        <p:spPr/>
        <p:txBody>
          <a:bodyPr/>
          <a:lstStyle/>
          <a:p>
            <a:fld id="{C1F6AEA5-70A2-405F-9F27-241234738D49}" type="slidenum">
              <a:rPr lang="en-US" smtClean="0"/>
              <a:t>‹#›</a:t>
            </a:fld>
            <a:endParaRPr lang="en-US"/>
          </a:p>
        </p:txBody>
      </p:sp>
    </p:spTree>
    <p:extLst>
      <p:ext uri="{BB962C8B-B14F-4D97-AF65-F5344CB8AC3E}">
        <p14:creationId xmlns:p14="http://schemas.microsoft.com/office/powerpoint/2010/main" val="50977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5017-EBBB-4400-BF6F-5C7EAB361C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5C3A2C-FB56-4D66-B768-823E3FA8D9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8879F-93BA-4B32-9663-0228D7B0DE3B}"/>
              </a:ext>
            </a:extLst>
          </p:cNvPr>
          <p:cNvSpPr>
            <a:spLocks noGrp="1"/>
          </p:cNvSpPr>
          <p:nvPr>
            <p:ph type="dt" sz="half" idx="10"/>
          </p:nvPr>
        </p:nvSpPr>
        <p:spPr/>
        <p:txBody>
          <a:bodyPr/>
          <a:lstStyle/>
          <a:p>
            <a:fld id="{D9274357-94F0-4C30-A1B8-48F95E68C31C}" type="datetimeFigureOut">
              <a:rPr lang="en-US" smtClean="0"/>
              <a:t>11/15/2021</a:t>
            </a:fld>
            <a:endParaRPr lang="en-US"/>
          </a:p>
        </p:txBody>
      </p:sp>
      <p:sp>
        <p:nvSpPr>
          <p:cNvPr id="5" name="Footer Placeholder 4">
            <a:extLst>
              <a:ext uri="{FF2B5EF4-FFF2-40B4-BE49-F238E27FC236}">
                <a16:creationId xmlns:a16="http://schemas.microsoft.com/office/drawing/2014/main" id="{F5BCE3C2-FB9A-4D09-8F12-A182B4B7C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31ADC-1B79-437E-BB43-D4D1B7F46572}"/>
              </a:ext>
            </a:extLst>
          </p:cNvPr>
          <p:cNvSpPr>
            <a:spLocks noGrp="1"/>
          </p:cNvSpPr>
          <p:nvPr>
            <p:ph type="sldNum" sz="quarter" idx="12"/>
          </p:nvPr>
        </p:nvSpPr>
        <p:spPr/>
        <p:txBody>
          <a:bodyPr/>
          <a:lstStyle/>
          <a:p>
            <a:fld id="{C1F6AEA5-70A2-405F-9F27-241234738D49}" type="slidenum">
              <a:rPr lang="en-US" smtClean="0"/>
              <a:t>‹#›</a:t>
            </a:fld>
            <a:endParaRPr lang="en-US"/>
          </a:p>
        </p:txBody>
      </p:sp>
    </p:spTree>
    <p:extLst>
      <p:ext uri="{BB962C8B-B14F-4D97-AF65-F5344CB8AC3E}">
        <p14:creationId xmlns:p14="http://schemas.microsoft.com/office/powerpoint/2010/main" val="378703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080F5A-F3F7-44A4-8E04-714EE932EC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728D25-015D-424F-A628-997B1DF719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1053D-3195-4233-B30F-9D90DF414958}"/>
              </a:ext>
            </a:extLst>
          </p:cNvPr>
          <p:cNvSpPr>
            <a:spLocks noGrp="1"/>
          </p:cNvSpPr>
          <p:nvPr>
            <p:ph type="dt" sz="half" idx="10"/>
          </p:nvPr>
        </p:nvSpPr>
        <p:spPr/>
        <p:txBody>
          <a:bodyPr/>
          <a:lstStyle/>
          <a:p>
            <a:fld id="{D9274357-94F0-4C30-A1B8-48F95E68C31C}" type="datetimeFigureOut">
              <a:rPr lang="en-US" smtClean="0"/>
              <a:t>11/15/2021</a:t>
            </a:fld>
            <a:endParaRPr lang="en-US"/>
          </a:p>
        </p:txBody>
      </p:sp>
      <p:sp>
        <p:nvSpPr>
          <p:cNvPr id="5" name="Footer Placeholder 4">
            <a:extLst>
              <a:ext uri="{FF2B5EF4-FFF2-40B4-BE49-F238E27FC236}">
                <a16:creationId xmlns:a16="http://schemas.microsoft.com/office/drawing/2014/main" id="{7A38A8A3-E35B-4C44-97AD-6B54C4D5B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E44AE-4127-49EF-935B-4FB6720AA045}"/>
              </a:ext>
            </a:extLst>
          </p:cNvPr>
          <p:cNvSpPr>
            <a:spLocks noGrp="1"/>
          </p:cNvSpPr>
          <p:nvPr>
            <p:ph type="sldNum" sz="quarter" idx="12"/>
          </p:nvPr>
        </p:nvSpPr>
        <p:spPr/>
        <p:txBody>
          <a:bodyPr/>
          <a:lstStyle/>
          <a:p>
            <a:fld id="{C1F6AEA5-70A2-405F-9F27-241234738D49}" type="slidenum">
              <a:rPr lang="en-US" smtClean="0"/>
              <a:t>‹#›</a:t>
            </a:fld>
            <a:endParaRPr lang="en-US"/>
          </a:p>
        </p:txBody>
      </p:sp>
    </p:spTree>
    <p:extLst>
      <p:ext uri="{BB962C8B-B14F-4D97-AF65-F5344CB8AC3E}">
        <p14:creationId xmlns:p14="http://schemas.microsoft.com/office/powerpoint/2010/main" val="321658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ED95-ADAC-422A-9A02-400A3593A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AC7552-BD0B-43F4-83F7-F9756C2445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67F54-2032-49A9-A3F4-52E3185E1D4F}"/>
              </a:ext>
            </a:extLst>
          </p:cNvPr>
          <p:cNvSpPr>
            <a:spLocks noGrp="1"/>
          </p:cNvSpPr>
          <p:nvPr>
            <p:ph type="dt" sz="half" idx="10"/>
          </p:nvPr>
        </p:nvSpPr>
        <p:spPr/>
        <p:txBody>
          <a:bodyPr/>
          <a:lstStyle/>
          <a:p>
            <a:fld id="{D9274357-94F0-4C30-A1B8-48F95E68C31C}" type="datetimeFigureOut">
              <a:rPr lang="en-US" smtClean="0"/>
              <a:t>11/15/2021</a:t>
            </a:fld>
            <a:endParaRPr lang="en-US"/>
          </a:p>
        </p:txBody>
      </p:sp>
      <p:sp>
        <p:nvSpPr>
          <p:cNvPr id="5" name="Footer Placeholder 4">
            <a:extLst>
              <a:ext uri="{FF2B5EF4-FFF2-40B4-BE49-F238E27FC236}">
                <a16:creationId xmlns:a16="http://schemas.microsoft.com/office/drawing/2014/main" id="{D337E328-C3DD-40D5-8C76-AF191D64E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765E2-0613-4055-931C-86692B35CC6D}"/>
              </a:ext>
            </a:extLst>
          </p:cNvPr>
          <p:cNvSpPr>
            <a:spLocks noGrp="1"/>
          </p:cNvSpPr>
          <p:nvPr>
            <p:ph type="sldNum" sz="quarter" idx="12"/>
          </p:nvPr>
        </p:nvSpPr>
        <p:spPr/>
        <p:txBody>
          <a:bodyPr/>
          <a:lstStyle/>
          <a:p>
            <a:fld id="{C1F6AEA5-70A2-405F-9F27-241234738D49}" type="slidenum">
              <a:rPr lang="en-US" smtClean="0"/>
              <a:t>‹#›</a:t>
            </a:fld>
            <a:endParaRPr lang="en-US"/>
          </a:p>
        </p:txBody>
      </p:sp>
    </p:spTree>
    <p:extLst>
      <p:ext uri="{BB962C8B-B14F-4D97-AF65-F5344CB8AC3E}">
        <p14:creationId xmlns:p14="http://schemas.microsoft.com/office/powerpoint/2010/main" val="68922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9436-2702-436C-B2B0-2EA345FF5E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0BA5A8-DC9D-45A4-82BE-C48DF83F1C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9A18DB-64FE-48CA-A506-FCD348DA6B88}"/>
              </a:ext>
            </a:extLst>
          </p:cNvPr>
          <p:cNvSpPr>
            <a:spLocks noGrp="1"/>
          </p:cNvSpPr>
          <p:nvPr>
            <p:ph type="dt" sz="half" idx="10"/>
          </p:nvPr>
        </p:nvSpPr>
        <p:spPr/>
        <p:txBody>
          <a:bodyPr/>
          <a:lstStyle/>
          <a:p>
            <a:fld id="{D9274357-94F0-4C30-A1B8-48F95E68C31C}" type="datetimeFigureOut">
              <a:rPr lang="en-US" smtClean="0"/>
              <a:t>11/15/2021</a:t>
            </a:fld>
            <a:endParaRPr lang="en-US"/>
          </a:p>
        </p:txBody>
      </p:sp>
      <p:sp>
        <p:nvSpPr>
          <p:cNvPr id="5" name="Footer Placeholder 4">
            <a:extLst>
              <a:ext uri="{FF2B5EF4-FFF2-40B4-BE49-F238E27FC236}">
                <a16:creationId xmlns:a16="http://schemas.microsoft.com/office/drawing/2014/main" id="{412188A2-0E87-40AD-BBF8-F47AA69A8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81DD9-8AC1-4DCC-93DF-4FC0983419D3}"/>
              </a:ext>
            </a:extLst>
          </p:cNvPr>
          <p:cNvSpPr>
            <a:spLocks noGrp="1"/>
          </p:cNvSpPr>
          <p:nvPr>
            <p:ph type="sldNum" sz="quarter" idx="12"/>
          </p:nvPr>
        </p:nvSpPr>
        <p:spPr/>
        <p:txBody>
          <a:bodyPr/>
          <a:lstStyle/>
          <a:p>
            <a:fld id="{C1F6AEA5-70A2-405F-9F27-241234738D49}" type="slidenum">
              <a:rPr lang="en-US" smtClean="0"/>
              <a:t>‹#›</a:t>
            </a:fld>
            <a:endParaRPr lang="en-US"/>
          </a:p>
        </p:txBody>
      </p:sp>
    </p:spTree>
    <p:extLst>
      <p:ext uri="{BB962C8B-B14F-4D97-AF65-F5344CB8AC3E}">
        <p14:creationId xmlns:p14="http://schemas.microsoft.com/office/powerpoint/2010/main" val="294063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06BF-C5AF-4162-A665-194997611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CDE04-C9DB-4D43-9A5E-FC97C18FA4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6949A4-C409-480D-8127-C1EED5E5FC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B4DCE0-3217-4F40-B407-F7E2D6F3892D}"/>
              </a:ext>
            </a:extLst>
          </p:cNvPr>
          <p:cNvSpPr>
            <a:spLocks noGrp="1"/>
          </p:cNvSpPr>
          <p:nvPr>
            <p:ph type="dt" sz="half" idx="10"/>
          </p:nvPr>
        </p:nvSpPr>
        <p:spPr/>
        <p:txBody>
          <a:bodyPr/>
          <a:lstStyle/>
          <a:p>
            <a:fld id="{D9274357-94F0-4C30-A1B8-48F95E68C31C}" type="datetimeFigureOut">
              <a:rPr lang="en-US" smtClean="0"/>
              <a:t>11/15/2021</a:t>
            </a:fld>
            <a:endParaRPr lang="en-US"/>
          </a:p>
        </p:txBody>
      </p:sp>
      <p:sp>
        <p:nvSpPr>
          <p:cNvPr id="6" name="Footer Placeholder 5">
            <a:extLst>
              <a:ext uri="{FF2B5EF4-FFF2-40B4-BE49-F238E27FC236}">
                <a16:creationId xmlns:a16="http://schemas.microsoft.com/office/drawing/2014/main" id="{3CD7A181-807E-4F82-A5EB-3D69C928A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DAC02-6F38-4737-861D-D73294426B2D}"/>
              </a:ext>
            </a:extLst>
          </p:cNvPr>
          <p:cNvSpPr>
            <a:spLocks noGrp="1"/>
          </p:cNvSpPr>
          <p:nvPr>
            <p:ph type="sldNum" sz="quarter" idx="12"/>
          </p:nvPr>
        </p:nvSpPr>
        <p:spPr/>
        <p:txBody>
          <a:bodyPr/>
          <a:lstStyle/>
          <a:p>
            <a:fld id="{C1F6AEA5-70A2-405F-9F27-241234738D49}" type="slidenum">
              <a:rPr lang="en-US" smtClean="0"/>
              <a:t>‹#›</a:t>
            </a:fld>
            <a:endParaRPr lang="en-US"/>
          </a:p>
        </p:txBody>
      </p:sp>
    </p:spTree>
    <p:extLst>
      <p:ext uri="{BB962C8B-B14F-4D97-AF65-F5344CB8AC3E}">
        <p14:creationId xmlns:p14="http://schemas.microsoft.com/office/powerpoint/2010/main" val="259886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BDA2-61E9-413B-B1E9-DD29874C2A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745428-FC6E-40DB-81E4-1F90DB54B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92116F-EFD3-4B1A-82DB-98A480B8B4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1B59C5-C6CB-4099-8885-18721565D5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D4369-1889-4499-8C5D-96CB74DEBA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607CF-7333-494D-BE59-4266DA35542A}"/>
              </a:ext>
            </a:extLst>
          </p:cNvPr>
          <p:cNvSpPr>
            <a:spLocks noGrp="1"/>
          </p:cNvSpPr>
          <p:nvPr>
            <p:ph type="dt" sz="half" idx="10"/>
          </p:nvPr>
        </p:nvSpPr>
        <p:spPr/>
        <p:txBody>
          <a:bodyPr/>
          <a:lstStyle/>
          <a:p>
            <a:fld id="{D9274357-94F0-4C30-A1B8-48F95E68C31C}" type="datetimeFigureOut">
              <a:rPr lang="en-US" smtClean="0"/>
              <a:t>11/15/2021</a:t>
            </a:fld>
            <a:endParaRPr lang="en-US"/>
          </a:p>
        </p:txBody>
      </p:sp>
      <p:sp>
        <p:nvSpPr>
          <p:cNvPr id="8" name="Footer Placeholder 7">
            <a:extLst>
              <a:ext uri="{FF2B5EF4-FFF2-40B4-BE49-F238E27FC236}">
                <a16:creationId xmlns:a16="http://schemas.microsoft.com/office/drawing/2014/main" id="{379C67A4-B718-4EA5-B2AD-4F12B800A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BEC979-402B-4513-A3D3-7A868CCF7EC6}"/>
              </a:ext>
            </a:extLst>
          </p:cNvPr>
          <p:cNvSpPr>
            <a:spLocks noGrp="1"/>
          </p:cNvSpPr>
          <p:nvPr>
            <p:ph type="sldNum" sz="quarter" idx="12"/>
          </p:nvPr>
        </p:nvSpPr>
        <p:spPr/>
        <p:txBody>
          <a:bodyPr/>
          <a:lstStyle/>
          <a:p>
            <a:fld id="{C1F6AEA5-70A2-405F-9F27-241234738D49}" type="slidenum">
              <a:rPr lang="en-US" smtClean="0"/>
              <a:t>‹#›</a:t>
            </a:fld>
            <a:endParaRPr lang="en-US"/>
          </a:p>
        </p:txBody>
      </p:sp>
    </p:spTree>
    <p:extLst>
      <p:ext uri="{BB962C8B-B14F-4D97-AF65-F5344CB8AC3E}">
        <p14:creationId xmlns:p14="http://schemas.microsoft.com/office/powerpoint/2010/main" val="333523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5FC9-6CAF-47BF-BD83-48F22EFC56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AA3E44-44C3-4F44-A7EA-809FFF33C589}"/>
              </a:ext>
            </a:extLst>
          </p:cNvPr>
          <p:cNvSpPr>
            <a:spLocks noGrp="1"/>
          </p:cNvSpPr>
          <p:nvPr>
            <p:ph type="dt" sz="half" idx="10"/>
          </p:nvPr>
        </p:nvSpPr>
        <p:spPr/>
        <p:txBody>
          <a:bodyPr/>
          <a:lstStyle/>
          <a:p>
            <a:fld id="{D9274357-94F0-4C30-A1B8-48F95E68C31C}" type="datetimeFigureOut">
              <a:rPr lang="en-US" smtClean="0"/>
              <a:t>11/15/2021</a:t>
            </a:fld>
            <a:endParaRPr lang="en-US"/>
          </a:p>
        </p:txBody>
      </p:sp>
      <p:sp>
        <p:nvSpPr>
          <p:cNvPr id="4" name="Footer Placeholder 3">
            <a:extLst>
              <a:ext uri="{FF2B5EF4-FFF2-40B4-BE49-F238E27FC236}">
                <a16:creationId xmlns:a16="http://schemas.microsoft.com/office/drawing/2014/main" id="{1BD55910-EB0D-4CF5-A81A-FE7101EAB2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B72217-62DB-4E58-B2F1-C98C08DB4A30}"/>
              </a:ext>
            </a:extLst>
          </p:cNvPr>
          <p:cNvSpPr>
            <a:spLocks noGrp="1"/>
          </p:cNvSpPr>
          <p:nvPr>
            <p:ph type="sldNum" sz="quarter" idx="12"/>
          </p:nvPr>
        </p:nvSpPr>
        <p:spPr/>
        <p:txBody>
          <a:bodyPr/>
          <a:lstStyle/>
          <a:p>
            <a:fld id="{C1F6AEA5-70A2-405F-9F27-241234738D49}" type="slidenum">
              <a:rPr lang="en-US" smtClean="0"/>
              <a:t>‹#›</a:t>
            </a:fld>
            <a:endParaRPr lang="en-US"/>
          </a:p>
        </p:txBody>
      </p:sp>
    </p:spTree>
    <p:extLst>
      <p:ext uri="{BB962C8B-B14F-4D97-AF65-F5344CB8AC3E}">
        <p14:creationId xmlns:p14="http://schemas.microsoft.com/office/powerpoint/2010/main" val="349320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4EF27-EBE3-44A9-9050-625BC0605711}"/>
              </a:ext>
            </a:extLst>
          </p:cNvPr>
          <p:cNvSpPr>
            <a:spLocks noGrp="1"/>
          </p:cNvSpPr>
          <p:nvPr>
            <p:ph type="dt" sz="half" idx="10"/>
          </p:nvPr>
        </p:nvSpPr>
        <p:spPr/>
        <p:txBody>
          <a:bodyPr/>
          <a:lstStyle/>
          <a:p>
            <a:fld id="{D9274357-94F0-4C30-A1B8-48F95E68C31C}" type="datetimeFigureOut">
              <a:rPr lang="en-US" smtClean="0"/>
              <a:t>11/15/2021</a:t>
            </a:fld>
            <a:endParaRPr lang="en-US"/>
          </a:p>
        </p:txBody>
      </p:sp>
      <p:sp>
        <p:nvSpPr>
          <p:cNvPr id="3" name="Footer Placeholder 2">
            <a:extLst>
              <a:ext uri="{FF2B5EF4-FFF2-40B4-BE49-F238E27FC236}">
                <a16:creationId xmlns:a16="http://schemas.microsoft.com/office/drawing/2014/main" id="{E56C535C-94B8-4460-8089-C366B9DF9B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84056-199E-4E3D-A2ED-90ADED2741BF}"/>
              </a:ext>
            </a:extLst>
          </p:cNvPr>
          <p:cNvSpPr>
            <a:spLocks noGrp="1"/>
          </p:cNvSpPr>
          <p:nvPr>
            <p:ph type="sldNum" sz="quarter" idx="12"/>
          </p:nvPr>
        </p:nvSpPr>
        <p:spPr/>
        <p:txBody>
          <a:bodyPr/>
          <a:lstStyle/>
          <a:p>
            <a:fld id="{C1F6AEA5-70A2-405F-9F27-241234738D49}" type="slidenum">
              <a:rPr lang="en-US" smtClean="0"/>
              <a:t>‹#›</a:t>
            </a:fld>
            <a:endParaRPr lang="en-US"/>
          </a:p>
        </p:txBody>
      </p:sp>
    </p:spTree>
    <p:extLst>
      <p:ext uri="{BB962C8B-B14F-4D97-AF65-F5344CB8AC3E}">
        <p14:creationId xmlns:p14="http://schemas.microsoft.com/office/powerpoint/2010/main" val="14447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8722-7385-41E4-9F69-7FE29A75A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A45686-C6AE-4ACE-9463-769BF1C90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E60B3E-A189-4A91-B560-130245A66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124FC-6686-44F4-8981-1881CE37BC88}"/>
              </a:ext>
            </a:extLst>
          </p:cNvPr>
          <p:cNvSpPr>
            <a:spLocks noGrp="1"/>
          </p:cNvSpPr>
          <p:nvPr>
            <p:ph type="dt" sz="half" idx="10"/>
          </p:nvPr>
        </p:nvSpPr>
        <p:spPr/>
        <p:txBody>
          <a:bodyPr/>
          <a:lstStyle/>
          <a:p>
            <a:fld id="{D9274357-94F0-4C30-A1B8-48F95E68C31C}" type="datetimeFigureOut">
              <a:rPr lang="en-US" smtClean="0"/>
              <a:t>11/15/2021</a:t>
            </a:fld>
            <a:endParaRPr lang="en-US"/>
          </a:p>
        </p:txBody>
      </p:sp>
      <p:sp>
        <p:nvSpPr>
          <p:cNvPr id="6" name="Footer Placeholder 5">
            <a:extLst>
              <a:ext uri="{FF2B5EF4-FFF2-40B4-BE49-F238E27FC236}">
                <a16:creationId xmlns:a16="http://schemas.microsoft.com/office/drawing/2014/main" id="{1F0A9B63-FC47-44CE-B3F2-44A98CA9D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D79E1-E242-4700-8B6F-BC9B7EF83E4A}"/>
              </a:ext>
            </a:extLst>
          </p:cNvPr>
          <p:cNvSpPr>
            <a:spLocks noGrp="1"/>
          </p:cNvSpPr>
          <p:nvPr>
            <p:ph type="sldNum" sz="quarter" idx="12"/>
          </p:nvPr>
        </p:nvSpPr>
        <p:spPr/>
        <p:txBody>
          <a:bodyPr/>
          <a:lstStyle/>
          <a:p>
            <a:fld id="{C1F6AEA5-70A2-405F-9F27-241234738D49}" type="slidenum">
              <a:rPr lang="en-US" smtClean="0"/>
              <a:t>‹#›</a:t>
            </a:fld>
            <a:endParaRPr lang="en-US"/>
          </a:p>
        </p:txBody>
      </p:sp>
    </p:spTree>
    <p:extLst>
      <p:ext uri="{BB962C8B-B14F-4D97-AF65-F5344CB8AC3E}">
        <p14:creationId xmlns:p14="http://schemas.microsoft.com/office/powerpoint/2010/main" val="399024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0B8B-3235-476B-8BD1-31D4DB41C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37642-880F-451D-86DA-D3781344AB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171C1B-E134-4274-A22B-22672B0D9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FD2E4-59EB-450C-8C12-D9035ED8A964}"/>
              </a:ext>
            </a:extLst>
          </p:cNvPr>
          <p:cNvSpPr>
            <a:spLocks noGrp="1"/>
          </p:cNvSpPr>
          <p:nvPr>
            <p:ph type="dt" sz="half" idx="10"/>
          </p:nvPr>
        </p:nvSpPr>
        <p:spPr/>
        <p:txBody>
          <a:bodyPr/>
          <a:lstStyle/>
          <a:p>
            <a:fld id="{D9274357-94F0-4C30-A1B8-48F95E68C31C}" type="datetimeFigureOut">
              <a:rPr lang="en-US" smtClean="0"/>
              <a:t>11/15/2021</a:t>
            </a:fld>
            <a:endParaRPr lang="en-US"/>
          </a:p>
        </p:txBody>
      </p:sp>
      <p:sp>
        <p:nvSpPr>
          <p:cNvPr id="6" name="Footer Placeholder 5">
            <a:extLst>
              <a:ext uri="{FF2B5EF4-FFF2-40B4-BE49-F238E27FC236}">
                <a16:creationId xmlns:a16="http://schemas.microsoft.com/office/drawing/2014/main" id="{82FE2AE5-D2A1-456D-8C3A-AB6BAA673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487F02-E0EF-4CEA-BF2C-0D73D70A8E59}"/>
              </a:ext>
            </a:extLst>
          </p:cNvPr>
          <p:cNvSpPr>
            <a:spLocks noGrp="1"/>
          </p:cNvSpPr>
          <p:nvPr>
            <p:ph type="sldNum" sz="quarter" idx="12"/>
          </p:nvPr>
        </p:nvSpPr>
        <p:spPr/>
        <p:txBody>
          <a:bodyPr/>
          <a:lstStyle/>
          <a:p>
            <a:fld id="{C1F6AEA5-70A2-405F-9F27-241234738D49}" type="slidenum">
              <a:rPr lang="en-US" smtClean="0"/>
              <a:t>‹#›</a:t>
            </a:fld>
            <a:endParaRPr lang="en-US"/>
          </a:p>
        </p:txBody>
      </p:sp>
    </p:spTree>
    <p:extLst>
      <p:ext uri="{BB962C8B-B14F-4D97-AF65-F5344CB8AC3E}">
        <p14:creationId xmlns:p14="http://schemas.microsoft.com/office/powerpoint/2010/main" val="121112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1815A6-EEB9-40E8-B119-F8D6BA7C8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E8583B-6C7B-4552-91B8-0E6F38ED41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34D1A-19A3-4A09-8943-C11432D55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74357-94F0-4C30-A1B8-48F95E68C31C}" type="datetimeFigureOut">
              <a:rPr lang="en-US" smtClean="0"/>
              <a:t>11/15/2021</a:t>
            </a:fld>
            <a:endParaRPr lang="en-US"/>
          </a:p>
        </p:txBody>
      </p:sp>
      <p:sp>
        <p:nvSpPr>
          <p:cNvPr id="5" name="Footer Placeholder 4">
            <a:extLst>
              <a:ext uri="{FF2B5EF4-FFF2-40B4-BE49-F238E27FC236}">
                <a16:creationId xmlns:a16="http://schemas.microsoft.com/office/drawing/2014/main" id="{EDC7C2C6-FF12-406D-AF49-69D9A2E2B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64FFD5-B058-485C-9469-F8B9BC895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6AEA5-70A2-405F-9F27-241234738D49}" type="slidenum">
              <a:rPr lang="en-US" smtClean="0"/>
              <a:t>‹#›</a:t>
            </a:fld>
            <a:endParaRPr lang="en-US"/>
          </a:p>
        </p:txBody>
      </p:sp>
    </p:spTree>
    <p:extLst>
      <p:ext uri="{BB962C8B-B14F-4D97-AF65-F5344CB8AC3E}">
        <p14:creationId xmlns:p14="http://schemas.microsoft.com/office/powerpoint/2010/main" val="1377083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zed.gov/cte/program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mailto:Samuel.Irvin@azed.gov" TargetMode="External"/><Relationship Id="rId7" Type="http://schemas.openxmlformats.org/officeDocument/2006/relationships/hyperlink" Target="mailto:Bobby.Neves@azed.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Donna.Kerwin@azed.gov" TargetMode="External"/><Relationship Id="rId5" Type="http://schemas.openxmlformats.org/officeDocument/2006/relationships/hyperlink" Target="mailto:Tammie.Chavez@azed.gov" TargetMode="External"/><Relationship Id="rId4" Type="http://schemas.openxmlformats.org/officeDocument/2006/relationships/hyperlink" Target="mailto:Janet.Silao@azed.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azed.gov/cte/cte-enrollment"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azed.gov/cte/programs"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s://www.azed.gov/cte/cte-enrollmen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oacis.azed.gov/PublicOACIS/NormalPages/Educators.aspx"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azed.gov/cte/cte-enrollment"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3.sv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3.svg"/></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s://www.azed.gov/cte/cte-industry-credentials"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s://www.azed.gov/cte/cte-industry-credentials" TargetMode="External"/><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s://www.azed.gov/cte/cte-industry-credentials" TargetMode="Externa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8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azed.gov/sites/default/files/2021/08/Accessing-the-CTE-Data-Portal-through-ADEConnect.pdf"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9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hyperlink" Target="https://www.azleg.gov/viewdocument/?docName=https://www.azleg.gov/ars/15/00393-01.htm" TargetMode="External"/><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FC3F-2FA8-4DFB-A8AC-40BF719B9ABF}"/>
              </a:ext>
            </a:extLst>
          </p:cNvPr>
          <p:cNvSpPr>
            <a:spLocks noGrp="1"/>
          </p:cNvSpPr>
          <p:nvPr>
            <p:ph type="ctrTitle"/>
          </p:nvPr>
        </p:nvSpPr>
        <p:spPr>
          <a:xfrm>
            <a:off x="1523992" y="2178703"/>
            <a:ext cx="9144000" cy="1042988"/>
          </a:xfrm>
        </p:spPr>
        <p:txBody>
          <a:bodyPr>
            <a:normAutofit/>
          </a:bodyPr>
          <a:lstStyle/>
          <a:p>
            <a:r>
              <a:rPr lang="en-US" dirty="0">
                <a:latin typeface="Franklin Gothic Medium" panose="020B0603020102020204" pitchFamily="34" charset="0"/>
              </a:rPr>
              <a:t>CTE Data Portal</a:t>
            </a:r>
          </a:p>
        </p:txBody>
      </p:sp>
      <p:sp>
        <p:nvSpPr>
          <p:cNvPr id="3" name="Subtitle 2">
            <a:extLst>
              <a:ext uri="{FF2B5EF4-FFF2-40B4-BE49-F238E27FC236}">
                <a16:creationId xmlns:a16="http://schemas.microsoft.com/office/drawing/2014/main" id="{EDD2B01E-3C7A-4AED-B763-0C38EB9246DA}"/>
              </a:ext>
            </a:extLst>
          </p:cNvPr>
          <p:cNvSpPr>
            <a:spLocks noGrp="1"/>
          </p:cNvSpPr>
          <p:nvPr>
            <p:ph type="subTitle" idx="1"/>
          </p:nvPr>
        </p:nvSpPr>
        <p:spPr>
          <a:xfrm>
            <a:off x="1523992" y="3144234"/>
            <a:ext cx="9144000" cy="1655762"/>
          </a:xfrm>
        </p:spPr>
        <p:txBody>
          <a:bodyPr>
            <a:normAutofit/>
          </a:bodyPr>
          <a:lstStyle/>
          <a:p>
            <a:r>
              <a:rPr lang="en-US" b="1" dirty="0"/>
              <a:t>for Career and Technical Education Districts</a:t>
            </a:r>
          </a:p>
          <a:p>
            <a:r>
              <a:rPr lang="en-US" sz="2000" dirty="0"/>
              <a:t>Arizona Department of Education</a:t>
            </a:r>
          </a:p>
          <a:p>
            <a:r>
              <a:rPr lang="en-US" sz="2000" i="1" dirty="0"/>
              <a:t>Career and Technical Education</a:t>
            </a:r>
          </a:p>
          <a:p>
            <a:r>
              <a:rPr lang="en-US" sz="2000" dirty="0"/>
              <a:t>FY 2021-2022</a:t>
            </a:r>
          </a:p>
          <a:p>
            <a:endParaRPr lang="en-US" dirty="0"/>
          </a:p>
          <a:p>
            <a:endParaRPr lang="en-US" dirty="0"/>
          </a:p>
        </p:txBody>
      </p:sp>
      <p:pic>
        <p:nvPicPr>
          <p:cNvPr id="5" name="Picture 4">
            <a:extLst>
              <a:ext uri="{FF2B5EF4-FFF2-40B4-BE49-F238E27FC236}">
                <a16:creationId xmlns:a16="http://schemas.microsoft.com/office/drawing/2014/main" id="{A48B15C2-5B5F-4C4F-A0CE-C97A5E1A4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314" y="501182"/>
            <a:ext cx="1707357" cy="1707357"/>
          </a:xfrm>
          <a:prstGeom prst="rect">
            <a:avLst/>
          </a:prstGeom>
        </p:spPr>
      </p:pic>
      <p:pic>
        <p:nvPicPr>
          <p:cNvPr id="7" name="Picture 6" descr="Text&#10;&#10;Description automatically generated">
            <a:extLst>
              <a:ext uri="{FF2B5EF4-FFF2-40B4-BE49-F238E27FC236}">
                <a16:creationId xmlns:a16="http://schemas.microsoft.com/office/drawing/2014/main" id="{0884EBB4-0840-4DCD-850A-9DDBD8067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962" y="5055120"/>
            <a:ext cx="3210063" cy="1132439"/>
          </a:xfrm>
          <a:prstGeom prst="rect">
            <a:avLst/>
          </a:prstGeom>
        </p:spPr>
      </p:pic>
      <p:sp>
        <p:nvSpPr>
          <p:cNvPr id="8" name="Rectangle 7">
            <a:extLst>
              <a:ext uri="{FF2B5EF4-FFF2-40B4-BE49-F238E27FC236}">
                <a16:creationId xmlns:a16="http://schemas.microsoft.com/office/drawing/2014/main" id="{15195789-3DE9-47DB-BABE-B36385B191FC}"/>
              </a:ext>
            </a:extLst>
          </p:cNvPr>
          <p:cNvSpPr/>
          <p:nvPr/>
        </p:nvSpPr>
        <p:spPr>
          <a:xfrm>
            <a:off x="421064" y="190500"/>
            <a:ext cx="11349872" cy="6477000"/>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3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423C36-9E7A-4A17-B543-6D5923D98D26}"/>
              </a:ext>
            </a:extLst>
          </p:cNvPr>
          <p:cNvPicPr>
            <a:picLocks noChangeAspect="1"/>
          </p:cNvPicPr>
          <p:nvPr/>
        </p:nvPicPr>
        <p:blipFill>
          <a:blip r:embed="rId2"/>
          <a:stretch>
            <a:fillRect/>
          </a:stretch>
        </p:blipFill>
        <p:spPr>
          <a:xfrm>
            <a:off x="0" y="735339"/>
            <a:ext cx="12192000" cy="598931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CDE56B2-F9CB-4C0D-918C-C95E24E7FD54}"/>
              </a:ext>
            </a:extLst>
          </p:cNvPr>
          <p:cNvSpPr txBox="1"/>
          <p:nvPr/>
        </p:nvSpPr>
        <p:spPr>
          <a:xfrm>
            <a:off x="348693" y="102939"/>
            <a:ext cx="6118782" cy="584775"/>
          </a:xfrm>
          <a:prstGeom prst="rect">
            <a:avLst/>
          </a:prstGeom>
          <a:noFill/>
        </p:spPr>
        <p:txBody>
          <a:bodyPr wrap="square" rtlCol="0">
            <a:spAutoFit/>
          </a:bodyPr>
          <a:lstStyle/>
          <a:p>
            <a:r>
              <a:rPr lang="en-US" sz="3200" dirty="0">
                <a:latin typeface="Franklin Gothic Medium" panose="020B0603020102020204" pitchFamily="34" charset="0"/>
              </a:rPr>
              <a:t>CTED Statement of Assurance</a:t>
            </a:r>
          </a:p>
        </p:txBody>
      </p:sp>
      <p:sp>
        <p:nvSpPr>
          <p:cNvPr id="5" name="Arrow: Right 4">
            <a:extLst>
              <a:ext uri="{FF2B5EF4-FFF2-40B4-BE49-F238E27FC236}">
                <a16:creationId xmlns:a16="http://schemas.microsoft.com/office/drawing/2014/main" id="{B51D258C-2596-43F7-AB5E-1E410CDE0562}"/>
              </a:ext>
            </a:extLst>
          </p:cNvPr>
          <p:cNvSpPr/>
          <p:nvPr/>
        </p:nvSpPr>
        <p:spPr>
          <a:xfrm>
            <a:off x="1821903" y="1998336"/>
            <a:ext cx="692134"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Arrow: Right 5">
            <a:extLst>
              <a:ext uri="{FF2B5EF4-FFF2-40B4-BE49-F238E27FC236}">
                <a16:creationId xmlns:a16="http://schemas.microsoft.com/office/drawing/2014/main" id="{AFF97081-B326-4138-A185-D56CE207DE28}"/>
              </a:ext>
            </a:extLst>
          </p:cNvPr>
          <p:cNvSpPr/>
          <p:nvPr/>
        </p:nvSpPr>
        <p:spPr>
          <a:xfrm>
            <a:off x="2060028" y="6094086"/>
            <a:ext cx="692134"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42882097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1019A42-2AFB-425F-840A-214A93B43381}"/>
              </a:ext>
            </a:extLst>
          </p:cNvPr>
          <p:cNvSpPr txBox="1"/>
          <p:nvPr/>
        </p:nvSpPr>
        <p:spPr>
          <a:xfrm>
            <a:off x="686701" y="2892515"/>
            <a:ext cx="10818598" cy="1107996"/>
          </a:xfrm>
          <a:prstGeom prst="rect">
            <a:avLst/>
          </a:prstGeom>
          <a:noFill/>
        </p:spPr>
        <p:txBody>
          <a:bodyPr wrap="square" rtlCol="0">
            <a:spAutoFit/>
          </a:bodyPr>
          <a:lstStyle/>
          <a:p>
            <a:pPr algn="ctr"/>
            <a:r>
              <a:rPr lang="en-US" sz="6600" dirty="0">
                <a:latin typeface="Franklin Gothic Medium" panose="020B0603020102020204" pitchFamily="34" charset="0"/>
              </a:rPr>
              <a:t>Questions?</a:t>
            </a:r>
          </a:p>
        </p:txBody>
      </p:sp>
    </p:spTree>
    <p:extLst>
      <p:ext uri="{BB962C8B-B14F-4D97-AF65-F5344CB8AC3E}">
        <p14:creationId xmlns:p14="http://schemas.microsoft.com/office/powerpoint/2010/main" val="330157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2875002"/>
            <a:ext cx="10818598" cy="1107996"/>
          </a:xfrm>
          <a:prstGeom prst="rect">
            <a:avLst/>
          </a:prstGeom>
          <a:noFill/>
        </p:spPr>
        <p:txBody>
          <a:bodyPr wrap="square" rtlCol="0">
            <a:spAutoFit/>
          </a:bodyPr>
          <a:lstStyle/>
          <a:p>
            <a:pPr algn="ctr"/>
            <a:r>
              <a:rPr lang="en-US" sz="6600" dirty="0">
                <a:latin typeface="Franklin Gothic Medium" panose="020B0603020102020204" pitchFamily="34" charset="0"/>
              </a:rPr>
              <a:t>Contacts</a:t>
            </a:r>
          </a:p>
        </p:txBody>
      </p:sp>
    </p:spTree>
    <p:extLst>
      <p:ext uri="{BB962C8B-B14F-4D97-AF65-F5344CB8AC3E}">
        <p14:creationId xmlns:p14="http://schemas.microsoft.com/office/powerpoint/2010/main" val="312113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21D312-A1FD-4DE9-817C-2D43DD0A7A7A}"/>
              </a:ext>
            </a:extLst>
          </p:cNvPr>
          <p:cNvSpPr txBox="1"/>
          <p:nvPr/>
        </p:nvSpPr>
        <p:spPr>
          <a:xfrm>
            <a:off x="358218" y="207638"/>
            <a:ext cx="6118782" cy="584775"/>
          </a:xfrm>
          <a:prstGeom prst="rect">
            <a:avLst/>
          </a:prstGeom>
          <a:noFill/>
        </p:spPr>
        <p:txBody>
          <a:bodyPr wrap="square" rtlCol="0">
            <a:spAutoFit/>
          </a:bodyPr>
          <a:lstStyle/>
          <a:p>
            <a:r>
              <a:rPr lang="en-US" sz="3200" dirty="0">
                <a:latin typeface="Franklin Gothic Medium" panose="020B0603020102020204" pitchFamily="34" charset="0"/>
              </a:rPr>
              <a:t>Contacts</a:t>
            </a:r>
          </a:p>
        </p:txBody>
      </p:sp>
      <p:sp>
        <p:nvSpPr>
          <p:cNvPr id="6" name="Rectangle 5">
            <a:extLst>
              <a:ext uri="{FF2B5EF4-FFF2-40B4-BE49-F238E27FC236}">
                <a16:creationId xmlns:a16="http://schemas.microsoft.com/office/drawing/2014/main" id="{0CFCC53C-BB2E-464F-A79E-5777BD138D43}"/>
              </a:ext>
            </a:extLst>
          </p:cNvPr>
          <p:cNvSpPr/>
          <p:nvPr/>
        </p:nvSpPr>
        <p:spPr>
          <a:xfrm>
            <a:off x="5200651" y="1433740"/>
            <a:ext cx="495300" cy="442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74A1391-0970-4217-961B-CCC21321B631}"/>
              </a:ext>
            </a:extLst>
          </p:cNvPr>
          <p:cNvPicPr>
            <a:picLocks noChangeAspect="1"/>
          </p:cNvPicPr>
          <p:nvPr/>
        </p:nvPicPr>
        <p:blipFill>
          <a:blip r:embed="rId2"/>
          <a:stretch>
            <a:fillRect/>
          </a:stretch>
        </p:blipFill>
        <p:spPr>
          <a:xfrm>
            <a:off x="0" y="913321"/>
            <a:ext cx="12192000" cy="4419600"/>
          </a:xfrm>
          <a:prstGeom prst="rect">
            <a:avLst/>
          </a:prstGeom>
        </p:spPr>
      </p:pic>
      <p:sp>
        <p:nvSpPr>
          <p:cNvPr id="7" name="TextBox 6">
            <a:extLst>
              <a:ext uri="{FF2B5EF4-FFF2-40B4-BE49-F238E27FC236}">
                <a16:creationId xmlns:a16="http://schemas.microsoft.com/office/drawing/2014/main" id="{88B7A11C-41A8-4AEB-AA9B-8ECCB31C08BE}"/>
              </a:ext>
            </a:extLst>
          </p:cNvPr>
          <p:cNvSpPr txBox="1"/>
          <p:nvPr/>
        </p:nvSpPr>
        <p:spPr>
          <a:xfrm>
            <a:off x="272493" y="5332921"/>
            <a:ext cx="10576482" cy="1200329"/>
          </a:xfrm>
          <a:prstGeom prst="rect">
            <a:avLst/>
          </a:prstGeom>
          <a:noFill/>
        </p:spPr>
        <p:txBody>
          <a:bodyPr wrap="square" rtlCol="0">
            <a:spAutoFit/>
          </a:bodyPr>
          <a:lstStyle/>
          <a:p>
            <a:r>
              <a:rPr lang="en-US" sz="2400" dirty="0">
                <a:latin typeface="Franklin Gothic Medium" panose="020B0603020102020204" pitchFamily="34" charset="0"/>
              </a:rPr>
              <a:t>Contacts are required for key positions. </a:t>
            </a:r>
          </a:p>
          <a:p>
            <a:r>
              <a:rPr lang="en-US" sz="2400" dirty="0">
                <a:latin typeface="Franklin Gothic Medium" panose="020B0603020102020204" pitchFamily="34" charset="0"/>
              </a:rPr>
              <a:t>This page has not changed from prior years for CTED users.</a:t>
            </a:r>
          </a:p>
          <a:p>
            <a:r>
              <a:rPr lang="en-US" sz="2400" dirty="0">
                <a:latin typeface="Franklin Gothic Medium" panose="020B0603020102020204" pitchFamily="34" charset="0"/>
              </a:rPr>
              <a:t>The system is “locked” until all required contacts are provided.</a:t>
            </a:r>
          </a:p>
        </p:txBody>
      </p:sp>
      <p:sp>
        <p:nvSpPr>
          <p:cNvPr id="11" name="Rectangle 10">
            <a:extLst>
              <a:ext uri="{FF2B5EF4-FFF2-40B4-BE49-F238E27FC236}">
                <a16:creationId xmlns:a16="http://schemas.microsoft.com/office/drawing/2014/main" id="{00062F77-8D40-4325-BD53-9EC40C8E2090}"/>
              </a:ext>
            </a:extLst>
          </p:cNvPr>
          <p:cNvSpPr/>
          <p:nvPr/>
        </p:nvSpPr>
        <p:spPr>
          <a:xfrm>
            <a:off x="11506201" y="913321"/>
            <a:ext cx="495299" cy="442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891A29-5593-4388-9CBF-48008AD3A3C5}"/>
              </a:ext>
            </a:extLst>
          </p:cNvPr>
          <p:cNvSpPr/>
          <p:nvPr/>
        </p:nvSpPr>
        <p:spPr>
          <a:xfrm>
            <a:off x="358218" y="4248908"/>
            <a:ext cx="851457" cy="3474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09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22153-16C2-4491-9F73-30CBF96AED2A}"/>
              </a:ext>
            </a:extLst>
          </p:cNvPr>
          <p:cNvPicPr>
            <a:picLocks noChangeAspect="1"/>
          </p:cNvPicPr>
          <p:nvPr/>
        </p:nvPicPr>
        <p:blipFill>
          <a:blip r:embed="rId3"/>
          <a:stretch>
            <a:fillRect/>
          </a:stretch>
        </p:blipFill>
        <p:spPr>
          <a:xfrm>
            <a:off x="0" y="1433739"/>
            <a:ext cx="12192000" cy="3628572"/>
          </a:xfrm>
          <a:prstGeom prst="rect">
            <a:avLst/>
          </a:prstGeom>
        </p:spPr>
      </p:pic>
      <p:sp>
        <p:nvSpPr>
          <p:cNvPr id="4" name="TextBox 3">
            <a:extLst>
              <a:ext uri="{FF2B5EF4-FFF2-40B4-BE49-F238E27FC236}">
                <a16:creationId xmlns:a16="http://schemas.microsoft.com/office/drawing/2014/main" id="{3321D312-A1FD-4DE9-817C-2D43DD0A7A7A}"/>
              </a:ext>
            </a:extLst>
          </p:cNvPr>
          <p:cNvSpPr txBox="1"/>
          <p:nvPr/>
        </p:nvSpPr>
        <p:spPr>
          <a:xfrm>
            <a:off x="358218" y="207638"/>
            <a:ext cx="6118782" cy="584775"/>
          </a:xfrm>
          <a:prstGeom prst="rect">
            <a:avLst/>
          </a:prstGeom>
          <a:noFill/>
        </p:spPr>
        <p:txBody>
          <a:bodyPr wrap="square" rtlCol="0">
            <a:spAutoFit/>
          </a:bodyPr>
          <a:lstStyle/>
          <a:p>
            <a:r>
              <a:rPr lang="en-US" sz="3200" dirty="0">
                <a:latin typeface="Franklin Gothic Medium" panose="020B0603020102020204" pitchFamily="34" charset="0"/>
              </a:rPr>
              <a:t>Contacts</a:t>
            </a:r>
          </a:p>
        </p:txBody>
      </p:sp>
      <p:sp>
        <p:nvSpPr>
          <p:cNvPr id="6" name="Rectangle 5">
            <a:extLst>
              <a:ext uri="{FF2B5EF4-FFF2-40B4-BE49-F238E27FC236}">
                <a16:creationId xmlns:a16="http://schemas.microsoft.com/office/drawing/2014/main" id="{0CFCC53C-BB2E-464F-A79E-5777BD138D43}"/>
              </a:ext>
            </a:extLst>
          </p:cNvPr>
          <p:cNvSpPr/>
          <p:nvPr/>
        </p:nvSpPr>
        <p:spPr>
          <a:xfrm>
            <a:off x="5200651" y="1433740"/>
            <a:ext cx="495300" cy="442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B75D19-BB99-4C27-BA55-45659454EEF2}"/>
              </a:ext>
            </a:extLst>
          </p:cNvPr>
          <p:cNvSpPr/>
          <p:nvPr/>
        </p:nvSpPr>
        <p:spPr>
          <a:xfrm>
            <a:off x="0" y="1433738"/>
            <a:ext cx="12192000" cy="5424262"/>
          </a:xfrm>
          <a:prstGeom prst="rect">
            <a:avLst/>
          </a:prstGeom>
          <a:solidFill>
            <a:schemeClr val="bg1">
              <a:lumMod val="9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44754C8-DB61-4B0D-8112-1B104C62624C}"/>
              </a:ext>
            </a:extLst>
          </p:cNvPr>
          <p:cNvPicPr>
            <a:picLocks noChangeAspect="1"/>
          </p:cNvPicPr>
          <p:nvPr/>
        </p:nvPicPr>
        <p:blipFill>
          <a:blip r:embed="rId4"/>
          <a:stretch>
            <a:fillRect/>
          </a:stretch>
        </p:blipFill>
        <p:spPr>
          <a:xfrm>
            <a:off x="2942785" y="1009312"/>
            <a:ext cx="6306430" cy="4839375"/>
          </a:xfrm>
          <a:prstGeom prst="rect">
            <a:avLst/>
          </a:prstGeom>
          <a:ln w="28575">
            <a:solidFill>
              <a:srgbClr val="FF0000"/>
            </a:solidFill>
          </a:ln>
        </p:spPr>
      </p:pic>
      <p:pic>
        <p:nvPicPr>
          <p:cNvPr id="10" name="Graphic 9" descr="Arrow: Clockwise curve with solid fill">
            <a:extLst>
              <a:ext uri="{FF2B5EF4-FFF2-40B4-BE49-F238E27FC236}">
                <a16:creationId xmlns:a16="http://schemas.microsoft.com/office/drawing/2014/main" id="{61170088-B0E9-4C02-8704-1758F35091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346737">
            <a:off x="8860896" y="4056138"/>
            <a:ext cx="914400" cy="914400"/>
          </a:xfrm>
          <a:prstGeom prst="rect">
            <a:avLst/>
          </a:prstGeom>
        </p:spPr>
      </p:pic>
      <p:sp>
        <p:nvSpPr>
          <p:cNvPr id="11" name="Rectangle: Rounded Corners 10">
            <a:extLst>
              <a:ext uri="{FF2B5EF4-FFF2-40B4-BE49-F238E27FC236}">
                <a16:creationId xmlns:a16="http://schemas.microsoft.com/office/drawing/2014/main" id="{9644D45E-4E7B-417C-A8E7-25F5CC1E5DFD}"/>
              </a:ext>
            </a:extLst>
          </p:cNvPr>
          <p:cNvSpPr/>
          <p:nvPr/>
        </p:nvSpPr>
        <p:spPr>
          <a:xfrm>
            <a:off x="9460190" y="3799789"/>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 form for each required contact type.</a:t>
            </a:r>
          </a:p>
        </p:txBody>
      </p:sp>
    </p:spTree>
    <p:extLst>
      <p:ext uri="{BB962C8B-B14F-4D97-AF65-F5344CB8AC3E}">
        <p14:creationId xmlns:p14="http://schemas.microsoft.com/office/powerpoint/2010/main" val="2432057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FEC35-1579-452B-B143-6C7863B5CCB7}"/>
              </a:ext>
            </a:extLst>
          </p:cNvPr>
          <p:cNvPicPr>
            <a:picLocks noChangeAspect="1"/>
          </p:cNvPicPr>
          <p:nvPr/>
        </p:nvPicPr>
        <p:blipFill>
          <a:blip r:embed="rId3"/>
          <a:stretch>
            <a:fillRect/>
          </a:stretch>
        </p:blipFill>
        <p:spPr>
          <a:xfrm>
            <a:off x="0" y="1775825"/>
            <a:ext cx="12192000" cy="2944400"/>
          </a:xfrm>
          <a:prstGeom prst="rect">
            <a:avLst/>
          </a:prstGeom>
        </p:spPr>
      </p:pic>
      <p:pic>
        <p:nvPicPr>
          <p:cNvPr id="4" name="Graphic 3" descr="Arrow: Clockwise curve with solid fill">
            <a:extLst>
              <a:ext uri="{FF2B5EF4-FFF2-40B4-BE49-F238E27FC236}">
                <a16:creationId xmlns:a16="http://schemas.microsoft.com/office/drawing/2014/main" id="{BE662E77-0756-4F4F-B5FF-A2117478C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217854">
            <a:off x="5638799" y="970040"/>
            <a:ext cx="914400" cy="914400"/>
          </a:xfrm>
          <a:prstGeom prst="rect">
            <a:avLst/>
          </a:prstGeom>
        </p:spPr>
      </p:pic>
      <p:sp>
        <p:nvSpPr>
          <p:cNvPr id="5" name="Rectangle: Rounded Corners 4">
            <a:extLst>
              <a:ext uri="{FF2B5EF4-FFF2-40B4-BE49-F238E27FC236}">
                <a16:creationId xmlns:a16="http://schemas.microsoft.com/office/drawing/2014/main" id="{64AB97CF-FD36-4CB2-9861-321A2B166A16}"/>
              </a:ext>
            </a:extLst>
          </p:cNvPr>
          <p:cNvSpPr/>
          <p:nvPr/>
        </p:nvSpPr>
        <p:spPr>
          <a:xfrm>
            <a:off x="3615745" y="399364"/>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all required contacts are entered, system is “unlocked”.</a:t>
            </a:r>
          </a:p>
        </p:txBody>
      </p:sp>
    </p:spTree>
    <p:extLst>
      <p:ext uri="{BB962C8B-B14F-4D97-AF65-F5344CB8AC3E}">
        <p14:creationId xmlns:p14="http://schemas.microsoft.com/office/powerpoint/2010/main" val="58766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6118782" cy="584775"/>
          </a:xfrm>
          <a:prstGeom prst="rect">
            <a:avLst/>
          </a:prstGeom>
          <a:noFill/>
        </p:spPr>
        <p:txBody>
          <a:bodyPr wrap="square" rtlCol="0">
            <a:spAutoFit/>
          </a:bodyPr>
          <a:lstStyle/>
          <a:p>
            <a:r>
              <a:rPr lang="en-US" sz="3200" dirty="0">
                <a:latin typeface="Franklin Gothic Medium" panose="020B0603020102020204" pitchFamily="34" charset="0"/>
              </a:rPr>
              <a:t>Home Page</a:t>
            </a:r>
          </a:p>
        </p:txBody>
      </p:sp>
      <p:pic>
        <p:nvPicPr>
          <p:cNvPr id="4" name="Picture 3">
            <a:extLst>
              <a:ext uri="{FF2B5EF4-FFF2-40B4-BE49-F238E27FC236}">
                <a16:creationId xmlns:a16="http://schemas.microsoft.com/office/drawing/2014/main" id="{48D6C0D2-B608-48E7-9E3D-9D2AAA843A40}"/>
              </a:ext>
            </a:extLst>
          </p:cNvPr>
          <p:cNvPicPr>
            <a:picLocks noChangeAspect="1"/>
          </p:cNvPicPr>
          <p:nvPr/>
        </p:nvPicPr>
        <p:blipFill>
          <a:blip r:embed="rId3"/>
          <a:stretch>
            <a:fillRect/>
          </a:stretch>
        </p:blipFill>
        <p:spPr>
          <a:xfrm>
            <a:off x="0" y="1359206"/>
            <a:ext cx="12192000" cy="4546294"/>
          </a:xfrm>
          <a:prstGeom prst="rect">
            <a:avLst/>
          </a:prstGeom>
        </p:spPr>
      </p:pic>
      <p:pic>
        <p:nvPicPr>
          <p:cNvPr id="12" name="Graphic 11" descr="Arrow: Slight curve with solid fill">
            <a:extLst>
              <a:ext uri="{FF2B5EF4-FFF2-40B4-BE49-F238E27FC236}">
                <a16:creationId xmlns:a16="http://schemas.microsoft.com/office/drawing/2014/main" id="{4D79C5BA-8CF2-499C-B2A4-E2B00FE1AB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301973">
            <a:off x="6794268" y="510400"/>
            <a:ext cx="884198" cy="884198"/>
          </a:xfrm>
          <a:prstGeom prst="rect">
            <a:avLst/>
          </a:prstGeom>
        </p:spPr>
      </p:pic>
      <p:sp>
        <p:nvSpPr>
          <p:cNvPr id="14" name="Rectangle: Rounded Corners 13">
            <a:extLst>
              <a:ext uri="{FF2B5EF4-FFF2-40B4-BE49-F238E27FC236}">
                <a16:creationId xmlns:a16="http://schemas.microsoft.com/office/drawing/2014/main" id="{4FC3DF63-9D77-4782-BE7D-04CE5BA63FBE}"/>
              </a:ext>
            </a:extLst>
          </p:cNvPr>
          <p:cNvSpPr/>
          <p:nvPr/>
        </p:nvSpPr>
        <p:spPr>
          <a:xfrm>
            <a:off x="7471752" y="363414"/>
            <a:ext cx="2341984" cy="712396"/>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new menu options!</a:t>
            </a:r>
          </a:p>
        </p:txBody>
      </p:sp>
      <p:pic>
        <p:nvPicPr>
          <p:cNvPr id="18" name="Graphic 17" descr="Arrow: Slight curve with solid fill">
            <a:extLst>
              <a:ext uri="{FF2B5EF4-FFF2-40B4-BE49-F238E27FC236}">
                <a16:creationId xmlns:a16="http://schemas.microsoft.com/office/drawing/2014/main" id="{20C49953-703C-4C96-93E6-B27DD41071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421935" flipH="1">
            <a:off x="3300262" y="2837659"/>
            <a:ext cx="941428" cy="884198"/>
          </a:xfrm>
          <a:prstGeom prst="rect">
            <a:avLst/>
          </a:prstGeom>
        </p:spPr>
      </p:pic>
      <p:sp>
        <p:nvSpPr>
          <p:cNvPr id="15" name="Rectangle: Rounded Corners 14">
            <a:extLst>
              <a:ext uri="{FF2B5EF4-FFF2-40B4-BE49-F238E27FC236}">
                <a16:creationId xmlns:a16="http://schemas.microsoft.com/office/drawing/2014/main" id="{CAA6E47B-B922-4246-97AA-5D1C86138611}"/>
              </a:ext>
            </a:extLst>
          </p:cNvPr>
          <p:cNvSpPr/>
          <p:nvPr/>
        </p:nvSpPr>
        <p:spPr>
          <a:xfrm>
            <a:off x="1142293" y="2827234"/>
            <a:ext cx="2341984" cy="963716"/>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Watch for announcements from CTE.</a:t>
            </a:r>
          </a:p>
        </p:txBody>
      </p:sp>
      <p:pic>
        <p:nvPicPr>
          <p:cNvPr id="21" name="Graphic 20" descr="Arrow: Clockwise curve with solid fill">
            <a:extLst>
              <a:ext uri="{FF2B5EF4-FFF2-40B4-BE49-F238E27FC236}">
                <a16:creationId xmlns:a16="http://schemas.microsoft.com/office/drawing/2014/main" id="{527707EF-16C5-47C4-B307-1E774EBF75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346737">
            <a:off x="7794096" y="4261592"/>
            <a:ext cx="914400" cy="914400"/>
          </a:xfrm>
          <a:prstGeom prst="rect">
            <a:avLst/>
          </a:prstGeom>
        </p:spPr>
      </p:pic>
      <p:sp>
        <p:nvSpPr>
          <p:cNvPr id="19" name="Rectangle: Rounded Corners 18">
            <a:extLst>
              <a:ext uri="{FF2B5EF4-FFF2-40B4-BE49-F238E27FC236}">
                <a16:creationId xmlns:a16="http://schemas.microsoft.com/office/drawing/2014/main" id="{0B99B6C5-7AF2-4EF4-8E7B-D7A4FE5E2322}"/>
              </a:ext>
            </a:extLst>
          </p:cNvPr>
          <p:cNvSpPr/>
          <p:nvPr/>
        </p:nvSpPr>
        <p:spPr>
          <a:xfrm>
            <a:off x="8467018" y="4236934"/>
            <a:ext cx="2341984" cy="963716"/>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Keep an eye on upcoming deadlines for data reports.</a:t>
            </a:r>
          </a:p>
        </p:txBody>
      </p:sp>
    </p:spTree>
    <p:extLst>
      <p:ext uri="{BB962C8B-B14F-4D97-AF65-F5344CB8AC3E}">
        <p14:creationId xmlns:p14="http://schemas.microsoft.com/office/powerpoint/2010/main" val="311128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3046403"/>
            <a:ext cx="10818598" cy="1107996"/>
          </a:xfrm>
          <a:prstGeom prst="rect">
            <a:avLst/>
          </a:prstGeom>
          <a:noFill/>
        </p:spPr>
        <p:txBody>
          <a:bodyPr wrap="square" rtlCol="0">
            <a:spAutoFit/>
          </a:bodyPr>
          <a:lstStyle/>
          <a:p>
            <a:pPr algn="ctr"/>
            <a:r>
              <a:rPr lang="en-US" sz="6600" dirty="0">
                <a:latin typeface="Franklin Gothic Medium" panose="020B0603020102020204" pitchFamily="34" charset="0"/>
              </a:rPr>
              <a:t>Coherent Sequence</a:t>
            </a:r>
          </a:p>
        </p:txBody>
      </p:sp>
    </p:spTree>
    <p:extLst>
      <p:ext uri="{BB962C8B-B14F-4D97-AF65-F5344CB8AC3E}">
        <p14:creationId xmlns:p14="http://schemas.microsoft.com/office/powerpoint/2010/main" val="328991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6118782" cy="584775"/>
          </a:xfrm>
          <a:prstGeom prst="rect">
            <a:avLst/>
          </a:prstGeom>
          <a:noFill/>
        </p:spPr>
        <p:txBody>
          <a:bodyPr wrap="square" rtlCol="0">
            <a:spAutoFit/>
          </a:bodyPr>
          <a:lstStyle/>
          <a:p>
            <a:r>
              <a:rPr lang="en-US" sz="3200" dirty="0">
                <a:latin typeface="Franklin Gothic Medium" panose="020B0603020102020204" pitchFamily="34" charset="0"/>
              </a:rPr>
              <a:t>Coherent Sequence</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5632311"/>
          </a:xfrm>
          <a:prstGeom prst="rect">
            <a:avLst/>
          </a:prstGeom>
          <a:noFill/>
        </p:spPr>
        <p:txBody>
          <a:bodyPr wrap="square" rtlCol="0">
            <a:spAutoFit/>
          </a:bodyPr>
          <a:lstStyle/>
          <a:p>
            <a:r>
              <a:rPr lang="en-US" sz="2400" dirty="0">
                <a:latin typeface="Franklin Gothic Medium" panose="020B0603020102020204" pitchFamily="34" charset="0"/>
              </a:rPr>
              <a:t>CTEDs will need to create a coherent sequence of courses for all CTE program at each central site:</a:t>
            </a:r>
          </a:p>
          <a:p>
            <a:r>
              <a:rPr lang="en-US" sz="2400" dirty="0">
                <a:latin typeface="Franklin Gothic Medium" panose="020B0603020102020204" pitchFamily="34" charset="0"/>
              </a:rPr>
              <a:t> - Central (Owned)</a:t>
            </a:r>
          </a:p>
          <a:p>
            <a:r>
              <a:rPr lang="en-US" sz="2400" dirty="0">
                <a:latin typeface="Franklin Gothic Medium" panose="020B0603020102020204" pitchFamily="34" charset="0"/>
              </a:rPr>
              <a:t> - Central (Leased)</a:t>
            </a:r>
          </a:p>
          <a:p>
            <a:r>
              <a:rPr lang="en-US" sz="2400" dirty="0">
                <a:latin typeface="Franklin Gothic Medium" panose="020B0603020102020204" pitchFamily="34" charset="0"/>
              </a:rPr>
              <a:t> - Community College</a:t>
            </a:r>
          </a:p>
          <a:p>
            <a:r>
              <a:rPr lang="en-US" sz="2400" dirty="0">
                <a:latin typeface="Franklin Gothic Medium" panose="020B0603020102020204" pitchFamily="34" charset="0"/>
              </a:rPr>
              <a:t>CTE Data Portal lists these sites within each CTED.</a:t>
            </a:r>
          </a:p>
          <a:p>
            <a:endParaRPr lang="en-US" sz="2400" dirty="0">
              <a:latin typeface="Franklin Gothic Medium" panose="020B0603020102020204" pitchFamily="34" charset="0"/>
            </a:endParaRPr>
          </a:p>
          <a:p>
            <a:r>
              <a:rPr lang="en-US" sz="2400" dirty="0">
                <a:latin typeface="Franklin Gothic Medium" panose="020B0603020102020204" pitchFamily="34" charset="0"/>
              </a:rPr>
              <a:t>CTEDs are not responsible for creating a coherent sequence for any </a:t>
            </a:r>
            <a:r>
              <a:rPr lang="en-US" sz="2400" i="1" dirty="0">
                <a:latin typeface="Franklin Gothic Medium" panose="020B0603020102020204" pitchFamily="34" charset="0"/>
              </a:rPr>
              <a:t>satellite </a:t>
            </a:r>
            <a:r>
              <a:rPr lang="en-US" sz="2400" dirty="0">
                <a:latin typeface="Franklin Gothic Medium" panose="020B0603020102020204" pitchFamily="34" charset="0"/>
              </a:rPr>
              <a:t>campus. Satellite campuses will continue to maintain their own coherent sequence.</a:t>
            </a:r>
          </a:p>
          <a:p>
            <a:endParaRPr lang="en-US" sz="2400" dirty="0">
              <a:latin typeface="Franklin Gothic Medium" panose="020B0603020102020204" pitchFamily="34" charset="0"/>
            </a:endParaRPr>
          </a:p>
          <a:p>
            <a:r>
              <a:rPr lang="en-US" sz="2400" dirty="0">
                <a:latin typeface="Franklin Gothic Medium" panose="020B0603020102020204" pitchFamily="34" charset="0"/>
              </a:rPr>
              <a:t>All courses will be considered “nonarticulated”, even those at community colleges. This is intentional – it allows for the system to check enrollment in AzEDS and bring in some data for the student (name, grade, demographics, etc.).</a:t>
            </a:r>
          </a:p>
          <a:p>
            <a:endParaRPr lang="en-US" sz="2400" dirty="0">
              <a:latin typeface="Franklin Gothic Medium" panose="020B0603020102020204" pitchFamily="34" charset="0"/>
            </a:endParaRPr>
          </a:p>
        </p:txBody>
      </p:sp>
    </p:spTree>
    <p:extLst>
      <p:ext uri="{BB962C8B-B14F-4D97-AF65-F5344CB8AC3E}">
        <p14:creationId xmlns:p14="http://schemas.microsoft.com/office/powerpoint/2010/main" val="427824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6118782" cy="584775"/>
          </a:xfrm>
          <a:prstGeom prst="rect">
            <a:avLst/>
          </a:prstGeom>
          <a:noFill/>
        </p:spPr>
        <p:txBody>
          <a:bodyPr wrap="square" rtlCol="0">
            <a:spAutoFit/>
          </a:bodyPr>
          <a:lstStyle/>
          <a:p>
            <a:r>
              <a:rPr lang="en-US" sz="3200" dirty="0">
                <a:latin typeface="Franklin Gothic Medium" panose="020B0603020102020204" pitchFamily="34" charset="0"/>
              </a:rPr>
              <a:t>Coherent Sequence</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1569660"/>
          </a:xfrm>
          <a:prstGeom prst="rect">
            <a:avLst/>
          </a:prstGeom>
          <a:noFill/>
        </p:spPr>
        <p:txBody>
          <a:bodyPr wrap="square" rtlCol="0">
            <a:spAutoFit/>
          </a:bodyPr>
          <a:lstStyle/>
          <a:p>
            <a:r>
              <a:rPr lang="en-US" sz="2400" dirty="0">
                <a:latin typeface="Franklin Gothic Medium" panose="020B0603020102020204" pitchFamily="34" charset="0"/>
              </a:rPr>
              <a:t>CTE Programs website has full coherent sequence by year:</a:t>
            </a:r>
          </a:p>
          <a:p>
            <a:endParaRPr lang="en-US" sz="2400" dirty="0">
              <a:latin typeface="Franklin Gothic Medium" panose="020B0603020102020204" pitchFamily="34" charset="0"/>
            </a:endParaRPr>
          </a:p>
          <a:p>
            <a:endParaRPr lang="en-US" sz="2400" dirty="0">
              <a:latin typeface="Franklin Gothic Medium" panose="020B0603020102020204" pitchFamily="34" charset="0"/>
            </a:endParaRPr>
          </a:p>
          <a:p>
            <a:endParaRPr lang="en-US" sz="2400" dirty="0">
              <a:latin typeface="Franklin Gothic Medium" panose="020B0603020102020204" pitchFamily="34" charset="0"/>
            </a:endParaRPr>
          </a:p>
        </p:txBody>
      </p:sp>
      <p:pic>
        <p:nvPicPr>
          <p:cNvPr id="4" name="Picture 3">
            <a:extLst>
              <a:ext uri="{FF2B5EF4-FFF2-40B4-BE49-F238E27FC236}">
                <a16:creationId xmlns:a16="http://schemas.microsoft.com/office/drawing/2014/main" id="{548DD2FA-364A-4DB9-8639-A9B4129185D8}"/>
              </a:ext>
            </a:extLst>
          </p:cNvPr>
          <p:cNvPicPr>
            <a:picLocks noChangeAspect="1"/>
          </p:cNvPicPr>
          <p:nvPr/>
        </p:nvPicPr>
        <p:blipFill>
          <a:blip r:embed="rId3"/>
          <a:stretch>
            <a:fillRect/>
          </a:stretch>
        </p:blipFill>
        <p:spPr>
          <a:xfrm>
            <a:off x="1565305" y="1595147"/>
            <a:ext cx="8935697" cy="4163006"/>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3ED37D48-5A1B-4AF9-8CE4-D707F9C750C8}"/>
              </a:ext>
            </a:extLst>
          </p:cNvPr>
          <p:cNvSpPr/>
          <p:nvPr/>
        </p:nvSpPr>
        <p:spPr>
          <a:xfrm flipH="1">
            <a:off x="9416910" y="3493616"/>
            <a:ext cx="692135"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Arrow: Right 7">
            <a:extLst>
              <a:ext uri="{FF2B5EF4-FFF2-40B4-BE49-F238E27FC236}">
                <a16:creationId xmlns:a16="http://schemas.microsoft.com/office/drawing/2014/main" id="{ABDF81F3-754E-4A85-9358-E4DCD7FB851B}"/>
              </a:ext>
            </a:extLst>
          </p:cNvPr>
          <p:cNvSpPr/>
          <p:nvPr/>
        </p:nvSpPr>
        <p:spPr>
          <a:xfrm>
            <a:off x="1451116" y="4333037"/>
            <a:ext cx="692134"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1110470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6118782" cy="584775"/>
          </a:xfrm>
          <a:prstGeom prst="rect">
            <a:avLst/>
          </a:prstGeom>
          <a:noFill/>
        </p:spPr>
        <p:txBody>
          <a:bodyPr wrap="square" rtlCol="0">
            <a:spAutoFit/>
          </a:bodyPr>
          <a:lstStyle/>
          <a:p>
            <a:r>
              <a:rPr lang="en-US" sz="3200" dirty="0">
                <a:latin typeface="Franklin Gothic Medium" panose="020B0603020102020204" pitchFamily="34" charset="0"/>
              </a:rPr>
              <a:t>Coherent Sequence</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1200329"/>
          </a:xfrm>
          <a:prstGeom prst="rect">
            <a:avLst/>
          </a:prstGeom>
          <a:noFill/>
        </p:spPr>
        <p:txBody>
          <a:bodyPr wrap="square" rtlCol="0">
            <a:spAutoFit/>
          </a:bodyPr>
          <a:lstStyle/>
          <a:p>
            <a:endParaRPr lang="en-US" sz="2400" dirty="0">
              <a:latin typeface="Franklin Gothic Medium" panose="020B0603020102020204" pitchFamily="34" charset="0"/>
            </a:endParaRPr>
          </a:p>
          <a:p>
            <a:endParaRPr lang="en-US" sz="2400" dirty="0">
              <a:latin typeface="Franklin Gothic Medium" panose="020B0603020102020204" pitchFamily="34" charset="0"/>
            </a:endParaRPr>
          </a:p>
          <a:p>
            <a:endParaRPr lang="en-US" sz="2400" dirty="0">
              <a:latin typeface="Franklin Gothic Medium" panose="020B0603020102020204" pitchFamily="34" charset="0"/>
            </a:endParaRPr>
          </a:p>
        </p:txBody>
      </p:sp>
      <p:pic>
        <p:nvPicPr>
          <p:cNvPr id="9" name="Picture 8">
            <a:extLst>
              <a:ext uri="{FF2B5EF4-FFF2-40B4-BE49-F238E27FC236}">
                <a16:creationId xmlns:a16="http://schemas.microsoft.com/office/drawing/2014/main" id="{2541DD66-9E6A-463E-9422-C01BC2395144}"/>
              </a:ext>
            </a:extLst>
          </p:cNvPr>
          <p:cNvPicPr>
            <a:picLocks noChangeAspect="1"/>
          </p:cNvPicPr>
          <p:nvPr/>
        </p:nvPicPr>
        <p:blipFill>
          <a:blip r:embed="rId3"/>
          <a:stretch>
            <a:fillRect/>
          </a:stretch>
        </p:blipFill>
        <p:spPr>
          <a:xfrm>
            <a:off x="2538153" y="1016807"/>
            <a:ext cx="7115693" cy="4953617"/>
          </a:xfrm>
          <a:prstGeom prst="rect">
            <a:avLst/>
          </a:prstGeom>
        </p:spPr>
      </p:pic>
      <p:sp>
        <p:nvSpPr>
          <p:cNvPr id="8" name="Arrow: Right 7">
            <a:extLst>
              <a:ext uri="{FF2B5EF4-FFF2-40B4-BE49-F238E27FC236}">
                <a16:creationId xmlns:a16="http://schemas.microsoft.com/office/drawing/2014/main" id="{ABDF81F3-754E-4A85-9358-E4DCD7FB851B}"/>
              </a:ext>
            </a:extLst>
          </p:cNvPr>
          <p:cNvSpPr/>
          <p:nvPr/>
        </p:nvSpPr>
        <p:spPr>
          <a:xfrm>
            <a:off x="483910" y="1997316"/>
            <a:ext cx="2054243"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 Number</a:t>
            </a:r>
          </a:p>
        </p:txBody>
      </p:sp>
      <p:sp>
        <p:nvSpPr>
          <p:cNvPr id="10" name="Arrow: Right 9">
            <a:extLst>
              <a:ext uri="{FF2B5EF4-FFF2-40B4-BE49-F238E27FC236}">
                <a16:creationId xmlns:a16="http://schemas.microsoft.com/office/drawing/2014/main" id="{435C665D-BF73-488A-BA48-C255401FB5C7}"/>
              </a:ext>
            </a:extLst>
          </p:cNvPr>
          <p:cNvSpPr/>
          <p:nvPr/>
        </p:nvSpPr>
        <p:spPr>
          <a:xfrm>
            <a:off x="1704975" y="4130916"/>
            <a:ext cx="1985703"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Course Number</a:t>
            </a:r>
          </a:p>
        </p:txBody>
      </p:sp>
      <p:sp>
        <p:nvSpPr>
          <p:cNvPr id="12" name="Rectangle: Rounded Corners 11">
            <a:extLst>
              <a:ext uri="{FF2B5EF4-FFF2-40B4-BE49-F238E27FC236}">
                <a16:creationId xmlns:a16="http://schemas.microsoft.com/office/drawing/2014/main" id="{E6F6187D-B9D9-4F84-9D02-86B68B9E2040}"/>
              </a:ext>
            </a:extLst>
          </p:cNvPr>
          <p:cNvSpPr/>
          <p:nvPr/>
        </p:nvSpPr>
        <p:spPr>
          <a:xfrm>
            <a:off x="8467018" y="2876550"/>
            <a:ext cx="2341984" cy="2324100"/>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latin typeface="Franklin Gothic Medium" panose="020B0603020102020204" pitchFamily="34" charset="0"/>
              </a:rPr>
              <a:t>Use the program and course numbers from the coherent sequence for your CTE Data Portal uploads (without periods).</a:t>
            </a:r>
          </a:p>
        </p:txBody>
      </p:sp>
    </p:spTree>
    <p:extLst>
      <p:ext uri="{BB962C8B-B14F-4D97-AF65-F5344CB8AC3E}">
        <p14:creationId xmlns:p14="http://schemas.microsoft.com/office/powerpoint/2010/main" val="144473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F780F3-3DF7-47B7-9450-AC9FC4349010}"/>
              </a:ext>
            </a:extLst>
          </p:cNvPr>
          <p:cNvSpPr>
            <a:spLocks noGrp="1"/>
          </p:cNvSpPr>
          <p:nvPr>
            <p:ph idx="1"/>
          </p:nvPr>
        </p:nvSpPr>
        <p:spPr>
          <a:xfrm>
            <a:off x="640237" y="1043200"/>
            <a:ext cx="10515600" cy="4881350"/>
          </a:xfrm>
        </p:spPr>
        <p:txBody>
          <a:bodyPr>
            <a:normAutofit/>
          </a:bodyPr>
          <a:lstStyle/>
          <a:p>
            <a:r>
              <a:rPr lang="en-US" dirty="0">
                <a:latin typeface="Franklin Gothic Medium" panose="020B0603020102020204" pitchFamily="34" charset="0"/>
              </a:rPr>
              <a:t>Introduction</a:t>
            </a:r>
          </a:p>
          <a:p>
            <a:r>
              <a:rPr lang="en-US" dirty="0">
                <a:latin typeface="Franklin Gothic Medium" panose="020B0603020102020204" pitchFamily="34" charset="0"/>
              </a:rPr>
              <a:t>CTE Data Collection timeline</a:t>
            </a:r>
          </a:p>
          <a:p>
            <a:r>
              <a:rPr lang="en-US" dirty="0">
                <a:latin typeface="Franklin Gothic Medium" panose="020B0603020102020204" pitchFamily="34" charset="0"/>
              </a:rPr>
              <a:t>Logging into the CTE Data Portal</a:t>
            </a:r>
          </a:p>
          <a:p>
            <a:r>
              <a:rPr lang="en-US" dirty="0">
                <a:latin typeface="Franklin Gothic Medium" panose="020B0603020102020204" pitchFamily="34" charset="0"/>
              </a:rPr>
              <a:t>The Technical</a:t>
            </a:r>
          </a:p>
          <a:p>
            <a:pPr lvl="1"/>
            <a:r>
              <a:rPr lang="en-US" dirty="0">
                <a:latin typeface="Franklin Gothic Medium" panose="020B0603020102020204" pitchFamily="34" charset="0"/>
              </a:rPr>
              <a:t>Home Page</a:t>
            </a:r>
          </a:p>
          <a:p>
            <a:pPr lvl="1"/>
            <a:r>
              <a:rPr lang="en-US" dirty="0">
                <a:latin typeface="Franklin Gothic Medium" panose="020B0603020102020204" pitchFamily="34" charset="0"/>
              </a:rPr>
              <a:t>Contacts</a:t>
            </a:r>
          </a:p>
          <a:p>
            <a:pPr lvl="1"/>
            <a:r>
              <a:rPr lang="en-US" dirty="0">
                <a:latin typeface="Franklin Gothic Medium" panose="020B0603020102020204" pitchFamily="34" charset="0"/>
              </a:rPr>
              <a:t>Coherent Sequence</a:t>
            </a:r>
          </a:p>
          <a:p>
            <a:pPr lvl="1"/>
            <a:r>
              <a:rPr lang="en-US" dirty="0">
                <a:latin typeface="Franklin Gothic Medium" panose="020B0603020102020204" pitchFamily="34" charset="0"/>
              </a:rPr>
              <a:t>Enrollment</a:t>
            </a:r>
          </a:p>
          <a:p>
            <a:pPr lvl="1"/>
            <a:r>
              <a:rPr lang="en-US" dirty="0">
                <a:latin typeface="Franklin Gothic Medium" panose="020B0603020102020204" pitchFamily="34" charset="0"/>
              </a:rPr>
              <a:t>Participant/Concentrator records</a:t>
            </a:r>
          </a:p>
          <a:p>
            <a:pPr lvl="1"/>
            <a:r>
              <a:rPr lang="en-US" dirty="0">
                <a:latin typeface="Franklin Gothic Medium" panose="020B0603020102020204" pitchFamily="34" charset="0"/>
              </a:rPr>
              <a:t>Roles and Responsibilities </a:t>
            </a:r>
          </a:p>
        </p:txBody>
      </p:sp>
      <p:sp>
        <p:nvSpPr>
          <p:cNvPr id="4" name="Rectangle 3">
            <a:extLst>
              <a:ext uri="{FF2B5EF4-FFF2-40B4-BE49-F238E27FC236}">
                <a16:creationId xmlns:a16="http://schemas.microsoft.com/office/drawing/2014/main" id="{C7A6526B-3602-446B-950B-1E269451E4ED}"/>
              </a:ext>
            </a:extLst>
          </p:cNvPr>
          <p:cNvSpPr/>
          <p:nvPr/>
        </p:nvSpPr>
        <p:spPr>
          <a:xfrm>
            <a:off x="358219" y="792413"/>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D07583-3B03-4C17-9B80-D6F8CCDC9666}"/>
              </a:ext>
            </a:extLst>
          </p:cNvPr>
          <p:cNvSpPr txBox="1"/>
          <p:nvPr/>
        </p:nvSpPr>
        <p:spPr>
          <a:xfrm>
            <a:off x="358219" y="207638"/>
            <a:ext cx="3120272" cy="584775"/>
          </a:xfrm>
          <a:prstGeom prst="rect">
            <a:avLst/>
          </a:prstGeom>
          <a:noFill/>
        </p:spPr>
        <p:txBody>
          <a:bodyPr wrap="square" rtlCol="0">
            <a:spAutoFit/>
          </a:bodyPr>
          <a:lstStyle/>
          <a:p>
            <a:r>
              <a:rPr lang="en-US" sz="3200" dirty="0">
                <a:latin typeface="Franklin Gothic Medium" panose="020B0603020102020204" pitchFamily="34" charset="0"/>
              </a:rPr>
              <a:t>Topics/Agenda</a:t>
            </a:r>
          </a:p>
        </p:txBody>
      </p:sp>
    </p:spTree>
    <p:extLst>
      <p:ext uri="{BB962C8B-B14F-4D97-AF65-F5344CB8AC3E}">
        <p14:creationId xmlns:p14="http://schemas.microsoft.com/office/powerpoint/2010/main" val="207229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6118782" cy="584775"/>
          </a:xfrm>
          <a:prstGeom prst="rect">
            <a:avLst/>
          </a:prstGeom>
          <a:noFill/>
        </p:spPr>
        <p:txBody>
          <a:bodyPr wrap="square" rtlCol="0">
            <a:spAutoFit/>
          </a:bodyPr>
          <a:lstStyle/>
          <a:p>
            <a:r>
              <a:rPr lang="en-US" sz="3200" dirty="0">
                <a:latin typeface="Franklin Gothic Medium" panose="020B0603020102020204" pitchFamily="34" charset="0"/>
              </a:rPr>
              <a:t>Coherent Sequence - LOP</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4154984"/>
          </a:xfrm>
          <a:prstGeom prst="rect">
            <a:avLst/>
          </a:prstGeom>
          <a:noFill/>
        </p:spPr>
        <p:txBody>
          <a:bodyPr wrap="square" rtlCol="0">
            <a:spAutoFit/>
          </a:bodyPr>
          <a:lstStyle/>
          <a:p>
            <a:r>
              <a:rPr lang="en-US" sz="2400" dirty="0">
                <a:latin typeface="Franklin Gothic Medium" panose="020B0603020102020204" pitchFamily="34" charset="0"/>
              </a:rPr>
              <a:t>If your CTED has been approved for a Local Occupational Program (LOP), that LOP will appear in the program dropdown when you click “Create New Program”. </a:t>
            </a:r>
          </a:p>
          <a:p>
            <a:endParaRPr lang="en-US" sz="2400" dirty="0">
              <a:latin typeface="Franklin Gothic Medium" panose="020B0603020102020204" pitchFamily="34" charset="0"/>
            </a:endParaRPr>
          </a:p>
          <a:p>
            <a:r>
              <a:rPr lang="en-US" sz="2400" dirty="0">
                <a:latin typeface="Franklin Gothic Medium" panose="020B0603020102020204" pitchFamily="34" charset="0"/>
              </a:rPr>
              <a:t>LOP application is on CTE website: </a:t>
            </a:r>
            <a:r>
              <a:rPr lang="en-US" sz="2400" dirty="0">
                <a:latin typeface="Franklin Gothic Medium" panose="020B0603020102020204" pitchFamily="34" charset="0"/>
                <a:hlinkClick r:id="rId3"/>
              </a:rPr>
              <a:t>https://www.azed.gov/cte/programs</a:t>
            </a:r>
            <a:r>
              <a:rPr lang="en-US" sz="2400" dirty="0">
                <a:latin typeface="Franklin Gothic Medium" panose="020B0603020102020204" pitchFamily="34" charset="0"/>
              </a:rPr>
              <a:t>. </a:t>
            </a:r>
          </a:p>
          <a:p>
            <a:r>
              <a:rPr lang="en-US" sz="2400" dirty="0">
                <a:solidFill>
                  <a:srgbClr val="BF0D3E"/>
                </a:solidFill>
                <a:latin typeface="Franklin Gothic Medium" panose="020B0603020102020204" pitchFamily="34" charset="0"/>
              </a:rPr>
              <a:t>	(look for “Local Occupational Programs” menu, then “Proposed LOP 	Request Form link. Deadline is December 15</a:t>
            </a:r>
            <a:r>
              <a:rPr lang="en-US" sz="2400" baseline="30000" dirty="0">
                <a:solidFill>
                  <a:srgbClr val="BF0D3E"/>
                </a:solidFill>
                <a:latin typeface="Franklin Gothic Medium" panose="020B0603020102020204" pitchFamily="34" charset="0"/>
              </a:rPr>
              <a:t>th</a:t>
            </a:r>
            <a:r>
              <a:rPr lang="en-US" sz="2400" dirty="0">
                <a:solidFill>
                  <a:srgbClr val="BF0D3E"/>
                </a:solidFill>
                <a:latin typeface="Franklin Gothic Medium" panose="020B0603020102020204" pitchFamily="34" charset="0"/>
              </a:rPr>
              <a:t> of each year.)</a:t>
            </a:r>
          </a:p>
          <a:p>
            <a:endParaRPr lang="en-US" sz="2400" dirty="0">
              <a:latin typeface="Franklin Gothic Medium" panose="020B0603020102020204" pitchFamily="34" charset="0"/>
            </a:endParaRPr>
          </a:p>
          <a:p>
            <a:r>
              <a:rPr lang="en-US" sz="2400" dirty="0">
                <a:latin typeface="Franklin Gothic Medium" panose="020B0603020102020204" pitchFamily="34" charset="0"/>
              </a:rPr>
              <a:t>Please contact CTE Accountability if there is an approved LOP that is not appearing in your Programs list.</a:t>
            </a:r>
          </a:p>
          <a:p>
            <a:endParaRPr lang="en-US" sz="2400" dirty="0">
              <a:latin typeface="Franklin Gothic Medium" panose="020B0603020102020204" pitchFamily="34" charset="0"/>
            </a:endParaRPr>
          </a:p>
          <a:p>
            <a:endParaRPr lang="en-US" sz="2400" dirty="0">
              <a:latin typeface="Franklin Gothic Medium" panose="020B0603020102020204" pitchFamily="34" charset="0"/>
            </a:endParaRPr>
          </a:p>
        </p:txBody>
      </p:sp>
    </p:spTree>
    <p:extLst>
      <p:ext uri="{BB962C8B-B14F-4D97-AF65-F5344CB8AC3E}">
        <p14:creationId xmlns:p14="http://schemas.microsoft.com/office/powerpoint/2010/main" val="81583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28BC69-96F1-4C84-A2E3-E727685DEBB9}"/>
              </a:ext>
            </a:extLst>
          </p:cNvPr>
          <p:cNvPicPr>
            <a:picLocks noChangeAspect="1"/>
          </p:cNvPicPr>
          <p:nvPr/>
        </p:nvPicPr>
        <p:blipFill>
          <a:blip r:embed="rId3"/>
          <a:stretch>
            <a:fillRect/>
          </a:stretch>
        </p:blipFill>
        <p:spPr>
          <a:xfrm>
            <a:off x="0" y="1351936"/>
            <a:ext cx="12192000" cy="5506064"/>
          </a:xfrm>
          <a:prstGeom prst="rect">
            <a:avLst/>
          </a:prstGeom>
        </p:spPr>
      </p:pic>
      <p:sp>
        <p:nvSpPr>
          <p:cNvPr id="6" name="TextBox 5">
            <a:extLst>
              <a:ext uri="{FF2B5EF4-FFF2-40B4-BE49-F238E27FC236}">
                <a16:creationId xmlns:a16="http://schemas.microsoft.com/office/drawing/2014/main" id="{2B9CCB42-0F21-47C9-9CC4-229B5C0F4236}"/>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Coherent Sequence</a:t>
            </a:r>
          </a:p>
        </p:txBody>
      </p:sp>
      <p:sp>
        <p:nvSpPr>
          <p:cNvPr id="7" name="Rectangle 6">
            <a:extLst>
              <a:ext uri="{FF2B5EF4-FFF2-40B4-BE49-F238E27FC236}">
                <a16:creationId xmlns:a16="http://schemas.microsoft.com/office/drawing/2014/main" id="{7D595A21-FDB2-49D5-805E-6ADEC8B64B7B}"/>
              </a:ext>
            </a:extLst>
          </p:cNvPr>
          <p:cNvSpPr/>
          <p:nvPr/>
        </p:nvSpPr>
        <p:spPr>
          <a:xfrm>
            <a:off x="5267325" y="1351936"/>
            <a:ext cx="1076325" cy="4863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465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D18E25-0EEE-432B-9A8C-0A4ED2DE12CB}"/>
              </a:ext>
            </a:extLst>
          </p:cNvPr>
          <p:cNvPicPr>
            <a:picLocks noChangeAspect="1"/>
          </p:cNvPicPr>
          <p:nvPr/>
        </p:nvPicPr>
        <p:blipFill>
          <a:blip r:embed="rId3"/>
          <a:stretch>
            <a:fillRect/>
          </a:stretch>
        </p:blipFill>
        <p:spPr>
          <a:xfrm>
            <a:off x="0" y="1351936"/>
            <a:ext cx="12192000" cy="5506064"/>
          </a:xfrm>
          <a:prstGeom prst="rect">
            <a:avLst/>
          </a:prstGeom>
        </p:spPr>
      </p:pic>
      <p:sp>
        <p:nvSpPr>
          <p:cNvPr id="4" name="TextBox 3">
            <a:extLst>
              <a:ext uri="{FF2B5EF4-FFF2-40B4-BE49-F238E27FC236}">
                <a16:creationId xmlns:a16="http://schemas.microsoft.com/office/drawing/2014/main" id="{B05CFFEA-4AE0-419A-9B66-3D5DB153D08E}"/>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Coherent Sequence</a:t>
            </a:r>
          </a:p>
        </p:txBody>
      </p:sp>
      <p:sp>
        <p:nvSpPr>
          <p:cNvPr id="6" name="Rectangle 5">
            <a:extLst>
              <a:ext uri="{FF2B5EF4-FFF2-40B4-BE49-F238E27FC236}">
                <a16:creationId xmlns:a16="http://schemas.microsoft.com/office/drawing/2014/main" id="{21E1828E-2F23-47BA-84F3-48A33324C2C2}"/>
              </a:ext>
            </a:extLst>
          </p:cNvPr>
          <p:cNvSpPr/>
          <p:nvPr/>
        </p:nvSpPr>
        <p:spPr>
          <a:xfrm>
            <a:off x="276837" y="2827090"/>
            <a:ext cx="3867324" cy="4865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496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D18E25-0EEE-432B-9A8C-0A4ED2DE12CB}"/>
              </a:ext>
            </a:extLst>
          </p:cNvPr>
          <p:cNvPicPr>
            <a:picLocks noChangeAspect="1"/>
          </p:cNvPicPr>
          <p:nvPr/>
        </p:nvPicPr>
        <p:blipFill>
          <a:blip r:embed="rId3"/>
          <a:stretch>
            <a:fillRect/>
          </a:stretch>
        </p:blipFill>
        <p:spPr>
          <a:xfrm>
            <a:off x="0" y="1351936"/>
            <a:ext cx="12192000" cy="5506064"/>
          </a:xfrm>
          <a:prstGeom prst="rect">
            <a:avLst/>
          </a:prstGeom>
        </p:spPr>
      </p:pic>
      <p:sp>
        <p:nvSpPr>
          <p:cNvPr id="4" name="TextBox 3">
            <a:extLst>
              <a:ext uri="{FF2B5EF4-FFF2-40B4-BE49-F238E27FC236}">
                <a16:creationId xmlns:a16="http://schemas.microsoft.com/office/drawing/2014/main" id="{B05CFFEA-4AE0-419A-9B66-3D5DB153D08E}"/>
              </a:ext>
            </a:extLst>
          </p:cNvPr>
          <p:cNvSpPr txBox="1"/>
          <p:nvPr/>
        </p:nvSpPr>
        <p:spPr>
          <a:xfrm>
            <a:off x="201336" y="117446"/>
            <a:ext cx="8102909" cy="1015663"/>
          </a:xfrm>
          <a:prstGeom prst="rect">
            <a:avLst/>
          </a:prstGeom>
          <a:noFill/>
        </p:spPr>
        <p:txBody>
          <a:bodyPr wrap="square" rtlCol="0">
            <a:spAutoFit/>
          </a:bodyPr>
          <a:lstStyle/>
          <a:p>
            <a:r>
              <a:rPr lang="en-US" sz="2400" dirty="0">
                <a:latin typeface="Franklin Gothic Medium" panose="020B0603020102020204" pitchFamily="34" charset="0"/>
              </a:rPr>
              <a:t>Coherent Sequence</a:t>
            </a:r>
          </a:p>
          <a:p>
            <a:r>
              <a:rPr lang="en-US" dirty="0">
                <a:latin typeface="Franklin Gothic Medium" panose="020B0603020102020204" pitchFamily="34" charset="0"/>
              </a:rPr>
              <a:t>Select a CTED central campus</a:t>
            </a:r>
          </a:p>
          <a:p>
            <a:r>
              <a:rPr lang="en-US" dirty="0">
                <a:latin typeface="Franklin Gothic Medium" panose="020B0603020102020204" pitchFamily="34" charset="0"/>
              </a:rPr>
              <a:t>Includes all central or community college campuses</a:t>
            </a:r>
            <a:endParaRPr lang="en-US" sz="1600" dirty="0">
              <a:latin typeface="Franklin Gothic Medium" panose="020B0603020102020204" pitchFamily="34" charset="0"/>
            </a:endParaRPr>
          </a:p>
        </p:txBody>
      </p:sp>
      <p:sp>
        <p:nvSpPr>
          <p:cNvPr id="6" name="Rectangle 5">
            <a:extLst>
              <a:ext uri="{FF2B5EF4-FFF2-40B4-BE49-F238E27FC236}">
                <a16:creationId xmlns:a16="http://schemas.microsoft.com/office/drawing/2014/main" id="{21E1828E-2F23-47BA-84F3-48A33324C2C2}"/>
              </a:ext>
            </a:extLst>
          </p:cNvPr>
          <p:cNvSpPr/>
          <p:nvPr/>
        </p:nvSpPr>
        <p:spPr>
          <a:xfrm>
            <a:off x="276837" y="2827090"/>
            <a:ext cx="3867324" cy="4865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F04BB52-49CB-4959-855D-21DB25B18CD4}"/>
              </a:ext>
            </a:extLst>
          </p:cNvPr>
          <p:cNvSpPr/>
          <p:nvPr/>
        </p:nvSpPr>
        <p:spPr>
          <a:xfrm>
            <a:off x="0" y="1351936"/>
            <a:ext cx="12192000" cy="5506064"/>
          </a:xfrm>
          <a:prstGeom prst="rect">
            <a:avLst/>
          </a:prstGeom>
          <a:solidFill>
            <a:schemeClr val="bg1">
              <a:lumMod val="9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DE2A976-A505-4A2F-B7C2-A1AEEC075442}"/>
              </a:ext>
            </a:extLst>
          </p:cNvPr>
          <p:cNvPicPr>
            <a:picLocks noChangeAspect="1"/>
          </p:cNvPicPr>
          <p:nvPr/>
        </p:nvPicPr>
        <p:blipFill>
          <a:blip r:embed="rId4"/>
          <a:stretch>
            <a:fillRect/>
          </a:stretch>
        </p:blipFill>
        <p:spPr>
          <a:xfrm>
            <a:off x="1658191" y="1971471"/>
            <a:ext cx="4848902" cy="2915057"/>
          </a:xfrm>
          <a:prstGeom prst="rect">
            <a:avLst/>
          </a:prstGeom>
          <a:ln w="28575">
            <a:solidFill>
              <a:srgbClr val="FF0000"/>
            </a:solidFill>
          </a:ln>
        </p:spPr>
      </p:pic>
    </p:spTree>
    <p:extLst>
      <p:ext uri="{BB962C8B-B14F-4D97-AF65-F5344CB8AC3E}">
        <p14:creationId xmlns:p14="http://schemas.microsoft.com/office/powerpoint/2010/main" val="2019720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D18E25-0EEE-432B-9A8C-0A4ED2DE12CB}"/>
              </a:ext>
            </a:extLst>
          </p:cNvPr>
          <p:cNvPicPr>
            <a:picLocks noChangeAspect="1"/>
          </p:cNvPicPr>
          <p:nvPr/>
        </p:nvPicPr>
        <p:blipFill>
          <a:blip r:embed="rId3"/>
          <a:stretch>
            <a:fillRect/>
          </a:stretch>
        </p:blipFill>
        <p:spPr>
          <a:xfrm>
            <a:off x="0" y="1351936"/>
            <a:ext cx="12192000" cy="5506064"/>
          </a:xfrm>
          <a:prstGeom prst="rect">
            <a:avLst/>
          </a:prstGeom>
        </p:spPr>
      </p:pic>
      <p:sp>
        <p:nvSpPr>
          <p:cNvPr id="4" name="TextBox 3">
            <a:extLst>
              <a:ext uri="{FF2B5EF4-FFF2-40B4-BE49-F238E27FC236}">
                <a16:creationId xmlns:a16="http://schemas.microsoft.com/office/drawing/2014/main" id="{B05CFFEA-4AE0-419A-9B66-3D5DB153D08E}"/>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Coherent Sequence</a:t>
            </a:r>
          </a:p>
        </p:txBody>
      </p:sp>
      <p:sp>
        <p:nvSpPr>
          <p:cNvPr id="6" name="Rectangle 5">
            <a:extLst>
              <a:ext uri="{FF2B5EF4-FFF2-40B4-BE49-F238E27FC236}">
                <a16:creationId xmlns:a16="http://schemas.microsoft.com/office/drawing/2014/main" id="{21E1828E-2F23-47BA-84F3-48A33324C2C2}"/>
              </a:ext>
            </a:extLst>
          </p:cNvPr>
          <p:cNvSpPr/>
          <p:nvPr/>
        </p:nvSpPr>
        <p:spPr>
          <a:xfrm flipV="1">
            <a:off x="276837" y="3313650"/>
            <a:ext cx="1001457" cy="1853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73468A-025D-48A5-8D53-C5AC8F7A03BF}"/>
              </a:ext>
            </a:extLst>
          </p:cNvPr>
          <p:cNvSpPr/>
          <p:nvPr/>
        </p:nvSpPr>
        <p:spPr>
          <a:xfrm flipV="1">
            <a:off x="3458187" y="2484975"/>
            <a:ext cx="1132863" cy="172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77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D18E25-0EEE-432B-9A8C-0A4ED2DE12CB}"/>
              </a:ext>
            </a:extLst>
          </p:cNvPr>
          <p:cNvPicPr>
            <a:picLocks noChangeAspect="1"/>
          </p:cNvPicPr>
          <p:nvPr/>
        </p:nvPicPr>
        <p:blipFill>
          <a:blip r:embed="rId3"/>
          <a:stretch>
            <a:fillRect/>
          </a:stretch>
        </p:blipFill>
        <p:spPr>
          <a:xfrm>
            <a:off x="0" y="1351936"/>
            <a:ext cx="12192000" cy="5506064"/>
          </a:xfrm>
          <a:prstGeom prst="rect">
            <a:avLst/>
          </a:prstGeom>
        </p:spPr>
      </p:pic>
      <p:sp>
        <p:nvSpPr>
          <p:cNvPr id="4" name="TextBox 3">
            <a:extLst>
              <a:ext uri="{FF2B5EF4-FFF2-40B4-BE49-F238E27FC236}">
                <a16:creationId xmlns:a16="http://schemas.microsoft.com/office/drawing/2014/main" id="{B05CFFEA-4AE0-419A-9B66-3D5DB153D08E}"/>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Coherent Sequence</a:t>
            </a:r>
          </a:p>
        </p:txBody>
      </p:sp>
      <p:sp>
        <p:nvSpPr>
          <p:cNvPr id="6" name="Rectangle 5">
            <a:extLst>
              <a:ext uri="{FF2B5EF4-FFF2-40B4-BE49-F238E27FC236}">
                <a16:creationId xmlns:a16="http://schemas.microsoft.com/office/drawing/2014/main" id="{21E1828E-2F23-47BA-84F3-48A33324C2C2}"/>
              </a:ext>
            </a:extLst>
          </p:cNvPr>
          <p:cNvSpPr/>
          <p:nvPr/>
        </p:nvSpPr>
        <p:spPr>
          <a:xfrm flipV="1">
            <a:off x="276837" y="3313650"/>
            <a:ext cx="1001457" cy="1853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0FE6A7-E12C-4810-AA2F-5F097E0B29D9}"/>
              </a:ext>
            </a:extLst>
          </p:cNvPr>
          <p:cNvSpPr/>
          <p:nvPr/>
        </p:nvSpPr>
        <p:spPr>
          <a:xfrm>
            <a:off x="0" y="1351936"/>
            <a:ext cx="12192000" cy="5506064"/>
          </a:xfrm>
          <a:prstGeom prst="rect">
            <a:avLst/>
          </a:prstGeom>
          <a:solidFill>
            <a:schemeClr val="bg1">
              <a:lumMod val="9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B359927-D9CF-4230-ADBD-990DB6E7594C}"/>
              </a:ext>
            </a:extLst>
          </p:cNvPr>
          <p:cNvPicPr>
            <a:picLocks noChangeAspect="1"/>
          </p:cNvPicPr>
          <p:nvPr/>
        </p:nvPicPr>
        <p:blipFill>
          <a:blip r:embed="rId4"/>
          <a:stretch>
            <a:fillRect/>
          </a:stretch>
        </p:blipFill>
        <p:spPr>
          <a:xfrm>
            <a:off x="1555131" y="2032991"/>
            <a:ext cx="8811855" cy="4143953"/>
          </a:xfrm>
          <a:prstGeom prst="rect">
            <a:avLst/>
          </a:prstGeom>
          <a:ln w="28575">
            <a:solidFill>
              <a:srgbClr val="FF0000"/>
            </a:solidFill>
          </a:ln>
        </p:spPr>
      </p:pic>
    </p:spTree>
    <p:extLst>
      <p:ext uri="{BB962C8B-B14F-4D97-AF65-F5344CB8AC3E}">
        <p14:creationId xmlns:p14="http://schemas.microsoft.com/office/powerpoint/2010/main" val="3913813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D18E25-0EEE-432B-9A8C-0A4ED2DE12CB}"/>
              </a:ext>
            </a:extLst>
          </p:cNvPr>
          <p:cNvPicPr>
            <a:picLocks noChangeAspect="1"/>
          </p:cNvPicPr>
          <p:nvPr/>
        </p:nvPicPr>
        <p:blipFill>
          <a:blip r:embed="rId3"/>
          <a:stretch>
            <a:fillRect/>
          </a:stretch>
        </p:blipFill>
        <p:spPr>
          <a:xfrm>
            <a:off x="0" y="1351936"/>
            <a:ext cx="12192000" cy="5506064"/>
          </a:xfrm>
          <a:prstGeom prst="rect">
            <a:avLst/>
          </a:prstGeom>
        </p:spPr>
      </p:pic>
      <p:sp>
        <p:nvSpPr>
          <p:cNvPr id="4" name="TextBox 3">
            <a:extLst>
              <a:ext uri="{FF2B5EF4-FFF2-40B4-BE49-F238E27FC236}">
                <a16:creationId xmlns:a16="http://schemas.microsoft.com/office/drawing/2014/main" id="{B05CFFEA-4AE0-419A-9B66-3D5DB153D08E}"/>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Coherent Sequence</a:t>
            </a:r>
          </a:p>
        </p:txBody>
      </p:sp>
      <p:sp>
        <p:nvSpPr>
          <p:cNvPr id="6" name="Rectangle 5">
            <a:extLst>
              <a:ext uri="{FF2B5EF4-FFF2-40B4-BE49-F238E27FC236}">
                <a16:creationId xmlns:a16="http://schemas.microsoft.com/office/drawing/2014/main" id="{21E1828E-2F23-47BA-84F3-48A33324C2C2}"/>
              </a:ext>
            </a:extLst>
          </p:cNvPr>
          <p:cNvSpPr/>
          <p:nvPr/>
        </p:nvSpPr>
        <p:spPr>
          <a:xfrm flipV="1">
            <a:off x="276837" y="3313650"/>
            <a:ext cx="1001457" cy="1853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0FE6A7-E12C-4810-AA2F-5F097E0B29D9}"/>
              </a:ext>
            </a:extLst>
          </p:cNvPr>
          <p:cNvSpPr/>
          <p:nvPr/>
        </p:nvSpPr>
        <p:spPr>
          <a:xfrm>
            <a:off x="0" y="1351936"/>
            <a:ext cx="12192000" cy="5506064"/>
          </a:xfrm>
          <a:prstGeom prst="rect">
            <a:avLst/>
          </a:prstGeom>
          <a:solidFill>
            <a:schemeClr val="bg1">
              <a:lumMod val="9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6D31212-D606-4718-AF20-C2CADBA69292}"/>
              </a:ext>
            </a:extLst>
          </p:cNvPr>
          <p:cNvPicPr>
            <a:picLocks noChangeAspect="1"/>
          </p:cNvPicPr>
          <p:nvPr/>
        </p:nvPicPr>
        <p:blipFill>
          <a:blip r:embed="rId4"/>
          <a:stretch>
            <a:fillRect/>
          </a:stretch>
        </p:blipFill>
        <p:spPr>
          <a:xfrm>
            <a:off x="1694836" y="871180"/>
            <a:ext cx="8802328" cy="5115639"/>
          </a:xfrm>
          <a:prstGeom prst="rect">
            <a:avLst/>
          </a:prstGeom>
          <a:ln w="28575">
            <a:solidFill>
              <a:srgbClr val="FF0000"/>
            </a:solidFill>
          </a:ln>
        </p:spPr>
      </p:pic>
    </p:spTree>
    <p:extLst>
      <p:ext uri="{BB962C8B-B14F-4D97-AF65-F5344CB8AC3E}">
        <p14:creationId xmlns:p14="http://schemas.microsoft.com/office/powerpoint/2010/main" val="3200835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D18E25-0EEE-432B-9A8C-0A4ED2DE12CB}"/>
              </a:ext>
            </a:extLst>
          </p:cNvPr>
          <p:cNvPicPr>
            <a:picLocks noChangeAspect="1"/>
          </p:cNvPicPr>
          <p:nvPr/>
        </p:nvPicPr>
        <p:blipFill>
          <a:blip r:embed="rId3"/>
          <a:stretch>
            <a:fillRect/>
          </a:stretch>
        </p:blipFill>
        <p:spPr>
          <a:xfrm>
            <a:off x="0" y="1351936"/>
            <a:ext cx="12192000" cy="5506064"/>
          </a:xfrm>
          <a:prstGeom prst="rect">
            <a:avLst/>
          </a:prstGeom>
        </p:spPr>
      </p:pic>
      <p:sp>
        <p:nvSpPr>
          <p:cNvPr id="4" name="TextBox 3">
            <a:extLst>
              <a:ext uri="{FF2B5EF4-FFF2-40B4-BE49-F238E27FC236}">
                <a16:creationId xmlns:a16="http://schemas.microsoft.com/office/drawing/2014/main" id="{B05CFFEA-4AE0-419A-9B66-3D5DB153D08E}"/>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Coherent Sequence</a:t>
            </a:r>
          </a:p>
        </p:txBody>
      </p:sp>
      <p:sp>
        <p:nvSpPr>
          <p:cNvPr id="6" name="Rectangle 5">
            <a:extLst>
              <a:ext uri="{FF2B5EF4-FFF2-40B4-BE49-F238E27FC236}">
                <a16:creationId xmlns:a16="http://schemas.microsoft.com/office/drawing/2014/main" id="{21E1828E-2F23-47BA-84F3-48A33324C2C2}"/>
              </a:ext>
            </a:extLst>
          </p:cNvPr>
          <p:cNvSpPr/>
          <p:nvPr/>
        </p:nvSpPr>
        <p:spPr>
          <a:xfrm flipV="1">
            <a:off x="276837" y="3313650"/>
            <a:ext cx="1001457" cy="1853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0FE6A7-E12C-4810-AA2F-5F097E0B29D9}"/>
              </a:ext>
            </a:extLst>
          </p:cNvPr>
          <p:cNvSpPr/>
          <p:nvPr/>
        </p:nvSpPr>
        <p:spPr>
          <a:xfrm>
            <a:off x="0" y="1351936"/>
            <a:ext cx="12192000" cy="5506064"/>
          </a:xfrm>
          <a:prstGeom prst="rect">
            <a:avLst/>
          </a:prstGeom>
          <a:solidFill>
            <a:schemeClr val="bg1">
              <a:lumMod val="9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6D31212-D606-4718-AF20-C2CADBA69292}"/>
              </a:ext>
            </a:extLst>
          </p:cNvPr>
          <p:cNvPicPr>
            <a:picLocks noChangeAspect="1"/>
          </p:cNvPicPr>
          <p:nvPr/>
        </p:nvPicPr>
        <p:blipFill>
          <a:blip r:embed="rId4"/>
          <a:stretch>
            <a:fillRect/>
          </a:stretch>
        </p:blipFill>
        <p:spPr>
          <a:xfrm>
            <a:off x="1694836" y="871180"/>
            <a:ext cx="8802328" cy="5115639"/>
          </a:xfrm>
          <a:prstGeom prst="rect">
            <a:avLst/>
          </a:prstGeom>
          <a:ln w="28575">
            <a:solidFill>
              <a:srgbClr val="FF0000"/>
            </a:solidFill>
          </a:ln>
        </p:spPr>
      </p:pic>
      <p:sp>
        <p:nvSpPr>
          <p:cNvPr id="2" name="Arrow: Right 1">
            <a:extLst>
              <a:ext uri="{FF2B5EF4-FFF2-40B4-BE49-F238E27FC236}">
                <a16:creationId xmlns:a16="http://schemas.microsoft.com/office/drawing/2014/main" id="{16CCED10-9B61-47CE-9504-AFDB4C09EB27}"/>
              </a:ext>
            </a:extLst>
          </p:cNvPr>
          <p:cNvSpPr/>
          <p:nvPr/>
        </p:nvSpPr>
        <p:spPr>
          <a:xfrm>
            <a:off x="7776527" y="2483659"/>
            <a:ext cx="692134"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Graphic 9" descr="Arrow: Slight curve with solid fill">
            <a:extLst>
              <a:ext uri="{FF2B5EF4-FFF2-40B4-BE49-F238E27FC236}">
                <a16:creationId xmlns:a16="http://schemas.microsoft.com/office/drawing/2014/main" id="{C27DBDDE-3209-49EE-9BF5-9130F08FDB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425415">
            <a:off x="5682455" y="1656724"/>
            <a:ext cx="914400" cy="914400"/>
          </a:xfrm>
          <a:prstGeom prst="rect">
            <a:avLst/>
          </a:prstGeom>
        </p:spPr>
      </p:pic>
      <p:sp>
        <p:nvSpPr>
          <p:cNvPr id="3" name="Rectangle: Rounded Corners 2">
            <a:extLst>
              <a:ext uri="{FF2B5EF4-FFF2-40B4-BE49-F238E27FC236}">
                <a16:creationId xmlns:a16="http://schemas.microsoft.com/office/drawing/2014/main" id="{892D85BD-BF6C-4F52-ABD8-91D2C3B70845}"/>
              </a:ext>
            </a:extLst>
          </p:cNvPr>
          <p:cNvSpPr/>
          <p:nvPr/>
        </p:nvSpPr>
        <p:spPr>
          <a:xfrm>
            <a:off x="6316824" y="1361266"/>
            <a:ext cx="2341984" cy="906072"/>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 outline indicates course is not added!</a:t>
            </a:r>
          </a:p>
        </p:txBody>
      </p:sp>
    </p:spTree>
    <p:extLst>
      <p:ext uri="{BB962C8B-B14F-4D97-AF65-F5344CB8AC3E}">
        <p14:creationId xmlns:p14="http://schemas.microsoft.com/office/powerpoint/2010/main" val="2116247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D18E25-0EEE-432B-9A8C-0A4ED2DE12CB}"/>
              </a:ext>
            </a:extLst>
          </p:cNvPr>
          <p:cNvPicPr>
            <a:picLocks noChangeAspect="1"/>
          </p:cNvPicPr>
          <p:nvPr/>
        </p:nvPicPr>
        <p:blipFill>
          <a:blip r:embed="rId3"/>
          <a:stretch>
            <a:fillRect/>
          </a:stretch>
        </p:blipFill>
        <p:spPr>
          <a:xfrm>
            <a:off x="0" y="1351936"/>
            <a:ext cx="12192000" cy="5506064"/>
          </a:xfrm>
          <a:prstGeom prst="rect">
            <a:avLst/>
          </a:prstGeom>
        </p:spPr>
      </p:pic>
      <p:sp>
        <p:nvSpPr>
          <p:cNvPr id="4" name="TextBox 3">
            <a:extLst>
              <a:ext uri="{FF2B5EF4-FFF2-40B4-BE49-F238E27FC236}">
                <a16:creationId xmlns:a16="http://schemas.microsoft.com/office/drawing/2014/main" id="{B05CFFEA-4AE0-419A-9B66-3D5DB153D08E}"/>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Coherent Sequence</a:t>
            </a:r>
          </a:p>
        </p:txBody>
      </p:sp>
      <p:sp>
        <p:nvSpPr>
          <p:cNvPr id="6" name="Rectangle 5">
            <a:extLst>
              <a:ext uri="{FF2B5EF4-FFF2-40B4-BE49-F238E27FC236}">
                <a16:creationId xmlns:a16="http://schemas.microsoft.com/office/drawing/2014/main" id="{21E1828E-2F23-47BA-84F3-48A33324C2C2}"/>
              </a:ext>
            </a:extLst>
          </p:cNvPr>
          <p:cNvSpPr/>
          <p:nvPr/>
        </p:nvSpPr>
        <p:spPr>
          <a:xfrm flipV="1">
            <a:off x="276837" y="3313650"/>
            <a:ext cx="1001457" cy="1853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0FE6A7-E12C-4810-AA2F-5F097E0B29D9}"/>
              </a:ext>
            </a:extLst>
          </p:cNvPr>
          <p:cNvSpPr/>
          <p:nvPr/>
        </p:nvSpPr>
        <p:spPr>
          <a:xfrm>
            <a:off x="0" y="1351936"/>
            <a:ext cx="12192000" cy="5506064"/>
          </a:xfrm>
          <a:prstGeom prst="rect">
            <a:avLst/>
          </a:prstGeom>
          <a:solidFill>
            <a:schemeClr val="bg1">
              <a:lumMod val="9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0FD2552-1790-4FAF-A346-F952DD7A3A4A}"/>
              </a:ext>
            </a:extLst>
          </p:cNvPr>
          <p:cNvPicPr>
            <a:picLocks noChangeAspect="1"/>
          </p:cNvPicPr>
          <p:nvPr/>
        </p:nvPicPr>
        <p:blipFill>
          <a:blip r:embed="rId4"/>
          <a:stretch>
            <a:fillRect/>
          </a:stretch>
        </p:blipFill>
        <p:spPr>
          <a:xfrm>
            <a:off x="1671020" y="823549"/>
            <a:ext cx="8849960" cy="5210902"/>
          </a:xfrm>
          <a:prstGeom prst="rect">
            <a:avLst/>
          </a:prstGeom>
          <a:ln w="28575">
            <a:solidFill>
              <a:srgbClr val="FF0000"/>
            </a:solidFill>
          </a:ln>
        </p:spPr>
      </p:pic>
      <p:pic>
        <p:nvPicPr>
          <p:cNvPr id="10" name="Graphic 9" descr="Arrow: Slight curve with solid fill">
            <a:extLst>
              <a:ext uri="{FF2B5EF4-FFF2-40B4-BE49-F238E27FC236}">
                <a16:creationId xmlns:a16="http://schemas.microsoft.com/office/drawing/2014/main" id="{C27DBDDE-3209-49EE-9BF5-9130F08FDB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85922">
            <a:off x="7658491" y="1815909"/>
            <a:ext cx="884198" cy="884198"/>
          </a:xfrm>
          <a:prstGeom prst="rect">
            <a:avLst/>
          </a:prstGeom>
        </p:spPr>
      </p:pic>
      <p:sp>
        <p:nvSpPr>
          <p:cNvPr id="3" name="Rectangle: Rounded Corners 2">
            <a:extLst>
              <a:ext uri="{FF2B5EF4-FFF2-40B4-BE49-F238E27FC236}">
                <a16:creationId xmlns:a16="http://schemas.microsoft.com/office/drawing/2014/main" id="{892D85BD-BF6C-4F52-ABD8-91D2C3B70845}"/>
              </a:ext>
            </a:extLst>
          </p:cNvPr>
          <p:cNvSpPr/>
          <p:nvPr/>
        </p:nvSpPr>
        <p:spPr>
          <a:xfrm>
            <a:off x="5758606" y="1351936"/>
            <a:ext cx="2341984" cy="906072"/>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Course moves to the top of the table.</a:t>
            </a:r>
          </a:p>
        </p:txBody>
      </p:sp>
      <p:sp>
        <p:nvSpPr>
          <p:cNvPr id="7" name="Arrow: Left 6">
            <a:extLst>
              <a:ext uri="{FF2B5EF4-FFF2-40B4-BE49-F238E27FC236}">
                <a16:creationId xmlns:a16="http://schemas.microsoft.com/office/drawing/2014/main" id="{8D55BAE2-7E59-4F8F-A5B8-39A441223D4E}"/>
              </a:ext>
            </a:extLst>
          </p:cNvPr>
          <p:cNvSpPr/>
          <p:nvPr/>
        </p:nvSpPr>
        <p:spPr>
          <a:xfrm>
            <a:off x="9032328" y="2224451"/>
            <a:ext cx="695325" cy="457200"/>
          </a:xfrm>
          <a:prstGeom prst="leftArrow">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734948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D18E25-0EEE-432B-9A8C-0A4ED2DE12CB}"/>
              </a:ext>
            </a:extLst>
          </p:cNvPr>
          <p:cNvPicPr>
            <a:picLocks noChangeAspect="1"/>
          </p:cNvPicPr>
          <p:nvPr/>
        </p:nvPicPr>
        <p:blipFill>
          <a:blip r:embed="rId3"/>
          <a:stretch>
            <a:fillRect/>
          </a:stretch>
        </p:blipFill>
        <p:spPr>
          <a:xfrm>
            <a:off x="0" y="1351936"/>
            <a:ext cx="12192000" cy="5506064"/>
          </a:xfrm>
          <a:prstGeom prst="rect">
            <a:avLst/>
          </a:prstGeom>
        </p:spPr>
      </p:pic>
      <p:sp>
        <p:nvSpPr>
          <p:cNvPr id="4" name="TextBox 3">
            <a:extLst>
              <a:ext uri="{FF2B5EF4-FFF2-40B4-BE49-F238E27FC236}">
                <a16:creationId xmlns:a16="http://schemas.microsoft.com/office/drawing/2014/main" id="{B05CFFEA-4AE0-419A-9B66-3D5DB153D08E}"/>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Coherent Sequence</a:t>
            </a:r>
          </a:p>
        </p:txBody>
      </p:sp>
      <p:sp>
        <p:nvSpPr>
          <p:cNvPr id="6" name="Rectangle 5">
            <a:extLst>
              <a:ext uri="{FF2B5EF4-FFF2-40B4-BE49-F238E27FC236}">
                <a16:creationId xmlns:a16="http://schemas.microsoft.com/office/drawing/2014/main" id="{21E1828E-2F23-47BA-84F3-48A33324C2C2}"/>
              </a:ext>
            </a:extLst>
          </p:cNvPr>
          <p:cNvSpPr/>
          <p:nvPr/>
        </p:nvSpPr>
        <p:spPr>
          <a:xfrm flipV="1">
            <a:off x="276837" y="3313650"/>
            <a:ext cx="1001457" cy="1853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0FE6A7-E12C-4810-AA2F-5F097E0B29D9}"/>
              </a:ext>
            </a:extLst>
          </p:cNvPr>
          <p:cNvSpPr/>
          <p:nvPr/>
        </p:nvSpPr>
        <p:spPr>
          <a:xfrm>
            <a:off x="0" y="1351936"/>
            <a:ext cx="12192000" cy="5506064"/>
          </a:xfrm>
          <a:prstGeom prst="rect">
            <a:avLst/>
          </a:prstGeom>
          <a:solidFill>
            <a:schemeClr val="bg1">
              <a:lumMod val="9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85B3472-F647-4935-84BA-8EEE14C490C5}"/>
              </a:ext>
            </a:extLst>
          </p:cNvPr>
          <p:cNvPicPr>
            <a:picLocks noChangeAspect="1"/>
          </p:cNvPicPr>
          <p:nvPr/>
        </p:nvPicPr>
        <p:blipFill>
          <a:blip r:embed="rId4"/>
          <a:stretch>
            <a:fillRect/>
          </a:stretch>
        </p:blipFill>
        <p:spPr>
          <a:xfrm>
            <a:off x="1651967" y="461548"/>
            <a:ext cx="8888065" cy="5934903"/>
          </a:xfrm>
          <a:prstGeom prst="rect">
            <a:avLst/>
          </a:prstGeom>
          <a:ln w="28575">
            <a:solidFill>
              <a:srgbClr val="FF0000"/>
            </a:solidFill>
          </a:ln>
        </p:spPr>
      </p:pic>
      <p:sp>
        <p:nvSpPr>
          <p:cNvPr id="2" name="Arrow: Right 1">
            <a:extLst>
              <a:ext uri="{FF2B5EF4-FFF2-40B4-BE49-F238E27FC236}">
                <a16:creationId xmlns:a16="http://schemas.microsoft.com/office/drawing/2014/main" id="{16CCED10-9B61-47CE-9504-AFDB4C09EB27}"/>
              </a:ext>
            </a:extLst>
          </p:cNvPr>
          <p:cNvSpPr/>
          <p:nvPr/>
        </p:nvSpPr>
        <p:spPr>
          <a:xfrm>
            <a:off x="7823341" y="3885362"/>
            <a:ext cx="692134"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pic>
        <p:nvPicPr>
          <p:cNvPr id="10" name="Graphic 9" descr="Arrow: Slight curve with solid fill">
            <a:extLst>
              <a:ext uri="{FF2B5EF4-FFF2-40B4-BE49-F238E27FC236}">
                <a16:creationId xmlns:a16="http://schemas.microsoft.com/office/drawing/2014/main" id="{C27DBDDE-3209-49EE-9BF5-9130F08FDB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736968">
            <a:off x="5584594" y="1393079"/>
            <a:ext cx="884198" cy="884198"/>
          </a:xfrm>
          <a:prstGeom prst="rect">
            <a:avLst/>
          </a:prstGeom>
        </p:spPr>
      </p:pic>
      <p:sp>
        <p:nvSpPr>
          <p:cNvPr id="3" name="Rectangle: Rounded Corners 2">
            <a:extLst>
              <a:ext uri="{FF2B5EF4-FFF2-40B4-BE49-F238E27FC236}">
                <a16:creationId xmlns:a16="http://schemas.microsoft.com/office/drawing/2014/main" id="{892D85BD-BF6C-4F52-ABD8-91D2C3B70845}"/>
              </a:ext>
            </a:extLst>
          </p:cNvPr>
          <p:cNvSpPr/>
          <p:nvPr/>
        </p:nvSpPr>
        <p:spPr>
          <a:xfrm>
            <a:off x="6095999" y="639540"/>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 outline is removed once course is successfully modified.</a:t>
            </a:r>
          </a:p>
        </p:txBody>
      </p:sp>
      <p:sp>
        <p:nvSpPr>
          <p:cNvPr id="13" name="Arrow: Right 12">
            <a:extLst>
              <a:ext uri="{FF2B5EF4-FFF2-40B4-BE49-F238E27FC236}">
                <a16:creationId xmlns:a16="http://schemas.microsoft.com/office/drawing/2014/main" id="{AF03A9DB-ACC8-429F-8ECB-F61482DCB9F1}"/>
              </a:ext>
            </a:extLst>
          </p:cNvPr>
          <p:cNvSpPr/>
          <p:nvPr/>
        </p:nvSpPr>
        <p:spPr>
          <a:xfrm flipH="1">
            <a:off x="4368660" y="3885361"/>
            <a:ext cx="692135"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339585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F780F3-3DF7-47B7-9450-AC9FC4349010}"/>
              </a:ext>
            </a:extLst>
          </p:cNvPr>
          <p:cNvSpPr>
            <a:spLocks noGrp="1"/>
          </p:cNvSpPr>
          <p:nvPr>
            <p:ph idx="1"/>
          </p:nvPr>
        </p:nvSpPr>
        <p:spPr>
          <a:xfrm>
            <a:off x="712704" y="3182718"/>
            <a:ext cx="4084163" cy="2100050"/>
          </a:xfrm>
        </p:spPr>
        <p:txBody>
          <a:bodyPr>
            <a:normAutofit/>
          </a:bodyPr>
          <a:lstStyle/>
          <a:p>
            <a:pPr marL="0" indent="0">
              <a:buNone/>
            </a:pPr>
            <a:endParaRPr lang="en-US" dirty="0">
              <a:latin typeface="Franklin Gothic Medium" panose="020B0603020102020204" pitchFamily="34" charset="0"/>
            </a:endParaRPr>
          </a:p>
          <a:p>
            <a:pPr marL="0" indent="0">
              <a:buNone/>
            </a:pPr>
            <a:r>
              <a:rPr lang="en-US" b="1" dirty="0">
                <a:latin typeface="Franklin Gothic Medium" panose="020B0603020102020204" pitchFamily="34" charset="0"/>
              </a:rPr>
              <a:t>Samuel Irvin</a:t>
            </a:r>
            <a:br>
              <a:rPr lang="en-US" b="1" dirty="0">
                <a:latin typeface="Franklin Gothic Medium" panose="020B0603020102020204" pitchFamily="34" charset="0"/>
              </a:rPr>
            </a:br>
            <a:r>
              <a:rPr lang="en-US" sz="2000" dirty="0">
                <a:latin typeface="Franklin Gothic Medium" panose="020B0603020102020204" pitchFamily="34" charset="0"/>
              </a:rPr>
              <a:t>CTE Accountability Lead</a:t>
            </a:r>
            <a:br>
              <a:rPr lang="en-US" sz="2000" dirty="0">
                <a:latin typeface="Franklin Gothic Medium" panose="020B0603020102020204" pitchFamily="34" charset="0"/>
              </a:rPr>
            </a:br>
            <a:r>
              <a:rPr lang="en-US" sz="2000" dirty="0">
                <a:latin typeface="Franklin Gothic Medium" panose="020B0603020102020204" pitchFamily="34" charset="0"/>
                <a:hlinkClick r:id="rId3"/>
              </a:rPr>
              <a:t>Samuel.Irvin@azed.gov</a:t>
            </a:r>
            <a:br>
              <a:rPr lang="en-US" sz="2000" dirty="0">
                <a:latin typeface="Franklin Gothic Medium" panose="020B0603020102020204" pitchFamily="34" charset="0"/>
              </a:rPr>
            </a:br>
            <a:r>
              <a:rPr lang="en-US" sz="2000" dirty="0">
                <a:latin typeface="Franklin Gothic Medium" panose="020B0603020102020204" pitchFamily="34" charset="0"/>
              </a:rPr>
              <a:t>602-364-1946</a:t>
            </a:r>
          </a:p>
          <a:p>
            <a:pPr marL="0" indent="0">
              <a:buNone/>
            </a:pPr>
            <a:endParaRPr lang="en-US" sz="2000" dirty="0">
              <a:latin typeface="Franklin Gothic Medium" panose="020B0603020102020204" pitchFamily="34" charset="0"/>
            </a:endParaRPr>
          </a:p>
        </p:txBody>
      </p:sp>
      <p:sp>
        <p:nvSpPr>
          <p:cNvPr id="4" name="Rectangle 3">
            <a:extLst>
              <a:ext uri="{FF2B5EF4-FFF2-40B4-BE49-F238E27FC236}">
                <a16:creationId xmlns:a16="http://schemas.microsoft.com/office/drawing/2014/main" id="{C7A6526B-3602-446B-950B-1E269451E4ED}"/>
              </a:ext>
            </a:extLst>
          </p:cNvPr>
          <p:cNvSpPr/>
          <p:nvPr/>
        </p:nvSpPr>
        <p:spPr>
          <a:xfrm>
            <a:off x="358219" y="792413"/>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D07583-3B03-4C17-9B80-D6F8CCDC9666}"/>
              </a:ext>
            </a:extLst>
          </p:cNvPr>
          <p:cNvSpPr txBox="1"/>
          <p:nvPr/>
        </p:nvSpPr>
        <p:spPr>
          <a:xfrm>
            <a:off x="358218" y="207638"/>
            <a:ext cx="9833531" cy="584775"/>
          </a:xfrm>
          <a:prstGeom prst="rect">
            <a:avLst/>
          </a:prstGeom>
          <a:noFill/>
        </p:spPr>
        <p:txBody>
          <a:bodyPr wrap="square" rtlCol="0">
            <a:spAutoFit/>
          </a:bodyPr>
          <a:lstStyle/>
          <a:p>
            <a:r>
              <a:rPr lang="en-US" sz="3200" dirty="0">
                <a:latin typeface="Franklin Gothic Medium" panose="020B0603020102020204" pitchFamily="34" charset="0"/>
              </a:rPr>
              <a:t>CTE Accountability Team</a:t>
            </a:r>
          </a:p>
        </p:txBody>
      </p:sp>
      <p:sp>
        <p:nvSpPr>
          <p:cNvPr id="8" name="Content Placeholder 2">
            <a:extLst>
              <a:ext uri="{FF2B5EF4-FFF2-40B4-BE49-F238E27FC236}">
                <a16:creationId xmlns:a16="http://schemas.microsoft.com/office/drawing/2014/main" id="{E114C3CD-2E9E-4FB0-B337-567F8E8FDEC5}"/>
              </a:ext>
            </a:extLst>
          </p:cNvPr>
          <p:cNvSpPr txBox="1">
            <a:spLocks/>
          </p:cNvSpPr>
          <p:nvPr/>
        </p:nvSpPr>
        <p:spPr>
          <a:xfrm>
            <a:off x="712704" y="1328950"/>
            <a:ext cx="3588864" cy="2100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Franklin Gothic Medium" panose="020B0603020102020204" pitchFamily="34" charset="0"/>
            </a:endParaRPr>
          </a:p>
          <a:p>
            <a:pPr marL="0" indent="0">
              <a:buFont typeface="Arial" panose="020B0604020202020204" pitchFamily="34" charset="0"/>
              <a:buNone/>
            </a:pPr>
            <a:r>
              <a:rPr lang="en-US" b="1" dirty="0">
                <a:latin typeface="Franklin Gothic Medium" panose="020B0603020102020204" pitchFamily="34" charset="0"/>
              </a:rPr>
              <a:t>Janet Silao</a:t>
            </a:r>
            <a:br>
              <a:rPr lang="en-US" b="1" dirty="0">
                <a:latin typeface="Franklin Gothic Medium" panose="020B0603020102020204" pitchFamily="34" charset="0"/>
              </a:rPr>
            </a:br>
            <a:r>
              <a:rPr lang="en-US" sz="2000" dirty="0">
                <a:latin typeface="Franklin Gothic Medium" panose="020B0603020102020204" pitchFamily="34" charset="0"/>
              </a:rPr>
              <a:t>Education Program Specialist</a:t>
            </a:r>
            <a:br>
              <a:rPr lang="en-US" sz="2000" dirty="0">
                <a:latin typeface="Franklin Gothic Medium" panose="020B0603020102020204" pitchFamily="34" charset="0"/>
              </a:rPr>
            </a:br>
            <a:r>
              <a:rPr lang="en-US" sz="2000" dirty="0">
                <a:latin typeface="Franklin Gothic Medium" panose="020B0603020102020204" pitchFamily="34" charset="0"/>
                <a:hlinkClick r:id="rId4"/>
              </a:rPr>
              <a:t>Janet.Silao@azed.gov</a:t>
            </a:r>
            <a:r>
              <a:rPr lang="en-US" sz="2000" dirty="0">
                <a:latin typeface="Franklin Gothic Medium" panose="020B0603020102020204" pitchFamily="34" charset="0"/>
              </a:rPr>
              <a:t> </a:t>
            </a:r>
            <a:br>
              <a:rPr lang="en-US" sz="2000" dirty="0">
                <a:latin typeface="Franklin Gothic Medium" panose="020B0603020102020204" pitchFamily="34" charset="0"/>
              </a:rPr>
            </a:br>
            <a:r>
              <a:rPr lang="en-US" sz="2000" dirty="0">
                <a:latin typeface="Franklin Gothic Medium" panose="020B0603020102020204" pitchFamily="34" charset="0"/>
              </a:rPr>
              <a:t>602-542-5485</a:t>
            </a:r>
            <a:br>
              <a:rPr lang="en-US" sz="2000" dirty="0">
                <a:latin typeface="Franklin Gothic Medium" panose="020B0603020102020204" pitchFamily="34" charset="0"/>
              </a:rPr>
            </a:br>
            <a:endParaRPr lang="en-US" sz="2000" dirty="0">
              <a:latin typeface="Franklin Gothic Medium" panose="020B0603020102020204" pitchFamily="34" charset="0"/>
            </a:endParaRPr>
          </a:p>
        </p:txBody>
      </p:sp>
      <p:sp>
        <p:nvSpPr>
          <p:cNvPr id="9" name="Content Placeholder 2">
            <a:extLst>
              <a:ext uri="{FF2B5EF4-FFF2-40B4-BE49-F238E27FC236}">
                <a16:creationId xmlns:a16="http://schemas.microsoft.com/office/drawing/2014/main" id="{4B9ECD45-F6A8-49C3-B084-22F9564C789F}"/>
              </a:ext>
            </a:extLst>
          </p:cNvPr>
          <p:cNvSpPr txBox="1">
            <a:spLocks/>
          </p:cNvSpPr>
          <p:nvPr/>
        </p:nvSpPr>
        <p:spPr>
          <a:xfrm>
            <a:off x="4301568" y="1328950"/>
            <a:ext cx="3588864" cy="2100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Franklin Gothic Medium" panose="020B0603020102020204" pitchFamily="34" charset="0"/>
            </a:endParaRPr>
          </a:p>
          <a:p>
            <a:pPr marL="0" indent="0">
              <a:buFont typeface="Arial" panose="020B0604020202020204" pitchFamily="34" charset="0"/>
              <a:buNone/>
            </a:pPr>
            <a:r>
              <a:rPr lang="en-US" b="1" dirty="0">
                <a:latin typeface="Franklin Gothic Medium" panose="020B0603020102020204" pitchFamily="34" charset="0"/>
              </a:rPr>
              <a:t>Tammie Chavez</a:t>
            </a:r>
            <a:br>
              <a:rPr lang="en-US" b="1" dirty="0">
                <a:latin typeface="Franklin Gothic Medium" panose="020B0603020102020204" pitchFamily="34" charset="0"/>
              </a:rPr>
            </a:br>
            <a:r>
              <a:rPr lang="en-US" sz="2000" dirty="0">
                <a:latin typeface="Franklin Gothic Medium" panose="020B0603020102020204" pitchFamily="34" charset="0"/>
              </a:rPr>
              <a:t>Program Project Specialist</a:t>
            </a:r>
            <a:br>
              <a:rPr lang="en-US" sz="2000" dirty="0">
                <a:latin typeface="Franklin Gothic Medium" panose="020B0603020102020204" pitchFamily="34" charset="0"/>
              </a:rPr>
            </a:br>
            <a:r>
              <a:rPr lang="en-US" sz="2000" dirty="0">
                <a:latin typeface="Franklin Gothic Medium" panose="020B0603020102020204" pitchFamily="34" charset="0"/>
                <a:hlinkClick r:id="rId5"/>
              </a:rPr>
              <a:t>Tammie.Chavez@azed.gov</a:t>
            </a:r>
            <a:br>
              <a:rPr lang="en-US" sz="2000" dirty="0">
                <a:latin typeface="Franklin Gothic Medium" panose="020B0603020102020204" pitchFamily="34" charset="0"/>
              </a:rPr>
            </a:br>
            <a:r>
              <a:rPr lang="en-US" sz="2000" dirty="0">
                <a:latin typeface="Franklin Gothic Medium" panose="020B0603020102020204" pitchFamily="34" charset="0"/>
              </a:rPr>
              <a:t>602-542-3839 </a:t>
            </a:r>
            <a:br>
              <a:rPr lang="en-US" sz="2000" dirty="0">
                <a:latin typeface="Franklin Gothic Medium" panose="020B0603020102020204" pitchFamily="34" charset="0"/>
              </a:rPr>
            </a:br>
            <a:endParaRPr lang="en-US" sz="2000" dirty="0">
              <a:latin typeface="Franklin Gothic Medium" panose="020B0603020102020204" pitchFamily="34" charset="0"/>
            </a:endParaRPr>
          </a:p>
          <a:p>
            <a:pPr marL="0" indent="0">
              <a:buFont typeface="Arial" panose="020B0604020202020204" pitchFamily="34" charset="0"/>
              <a:buNone/>
            </a:pPr>
            <a:endParaRPr lang="en-US" sz="2000" dirty="0">
              <a:latin typeface="Franklin Gothic Medium" panose="020B0603020102020204" pitchFamily="34" charset="0"/>
            </a:endParaRPr>
          </a:p>
        </p:txBody>
      </p:sp>
      <p:sp>
        <p:nvSpPr>
          <p:cNvPr id="10" name="Content Placeholder 2">
            <a:extLst>
              <a:ext uri="{FF2B5EF4-FFF2-40B4-BE49-F238E27FC236}">
                <a16:creationId xmlns:a16="http://schemas.microsoft.com/office/drawing/2014/main" id="{B716DB75-F16F-4353-B728-024952BE4E6B}"/>
              </a:ext>
            </a:extLst>
          </p:cNvPr>
          <p:cNvSpPr txBox="1">
            <a:spLocks/>
          </p:cNvSpPr>
          <p:nvPr/>
        </p:nvSpPr>
        <p:spPr>
          <a:xfrm>
            <a:off x="7890432" y="1328950"/>
            <a:ext cx="3588864" cy="2100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Franklin Gothic Medium" panose="020B0603020102020204" pitchFamily="34" charset="0"/>
            </a:endParaRPr>
          </a:p>
          <a:p>
            <a:pPr marL="0" indent="0">
              <a:buFont typeface="Arial" panose="020B0604020202020204" pitchFamily="34" charset="0"/>
              <a:buNone/>
            </a:pPr>
            <a:r>
              <a:rPr lang="en-US" b="1" dirty="0">
                <a:latin typeface="Franklin Gothic Medium" panose="020B0603020102020204" pitchFamily="34" charset="0"/>
              </a:rPr>
              <a:t>Donna Kerwin</a:t>
            </a:r>
            <a:br>
              <a:rPr lang="en-US" b="1" dirty="0">
                <a:latin typeface="Franklin Gothic Medium" panose="020B0603020102020204" pitchFamily="34" charset="0"/>
              </a:rPr>
            </a:br>
            <a:r>
              <a:rPr lang="en-US" sz="2000" dirty="0">
                <a:latin typeface="Franklin Gothic Medium" panose="020B0603020102020204" pitchFamily="34" charset="0"/>
              </a:rPr>
              <a:t>CTE Business Analyst</a:t>
            </a:r>
            <a:br>
              <a:rPr lang="en-US" sz="2000" dirty="0">
                <a:latin typeface="Franklin Gothic Medium" panose="020B0603020102020204" pitchFamily="34" charset="0"/>
              </a:rPr>
            </a:br>
            <a:r>
              <a:rPr lang="en-US" sz="2000" dirty="0">
                <a:latin typeface="Franklin Gothic Medium" panose="020B0603020102020204" pitchFamily="34" charset="0"/>
                <a:hlinkClick r:id="rId6"/>
              </a:rPr>
              <a:t>Donna.Kerwin@azed.gov</a:t>
            </a:r>
            <a:r>
              <a:rPr lang="en-US" sz="2000" dirty="0">
                <a:latin typeface="Franklin Gothic Medium" panose="020B0603020102020204" pitchFamily="34" charset="0"/>
              </a:rPr>
              <a:t> </a:t>
            </a:r>
            <a:br>
              <a:rPr lang="en-US" sz="2000" dirty="0">
                <a:latin typeface="Franklin Gothic Medium" panose="020B0603020102020204" pitchFamily="34" charset="0"/>
              </a:rPr>
            </a:br>
            <a:r>
              <a:rPr lang="en-US" sz="2000" dirty="0">
                <a:latin typeface="Franklin Gothic Medium" panose="020B0603020102020204" pitchFamily="34" charset="0"/>
              </a:rPr>
              <a:t>602-542-7881</a:t>
            </a:r>
            <a:br>
              <a:rPr lang="en-US" sz="2000" dirty="0">
                <a:latin typeface="Franklin Gothic Medium" panose="020B0603020102020204" pitchFamily="34" charset="0"/>
              </a:rPr>
            </a:br>
            <a:endParaRPr lang="en-US" sz="2000" dirty="0">
              <a:latin typeface="Franklin Gothic Medium" panose="020B0603020102020204" pitchFamily="34" charset="0"/>
            </a:endParaRPr>
          </a:p>
          <a:p>
            <a:pPr marL="0" indent="0">
              <a:buFont typeface="Arial" panose="020B0604020202020204" pitchFamily="34" charset="0"/>
              <a:buNone/>
            </a:pPr>
            <a:endParaRPr lang="en-US" sz="2000" dirty="0">
              <a:latin typeface="Franklin Gothic Medium" panose="020B0603020102020204" pitchFamily="34" charset="0"/>
            </a:endParaRPr>
          </a:p>
        </p:txBody>
      </p:sp>
      <p:sp>
        <p:nvSpPr>
          <p:cNvPr id="11" name="Content Placeholder 2">
            <a:extLst>
              <a:ext uri="{FF2B5EF4-FFF2-40B4-BE49-F238E27FC236}">
                <a16:creationId xmlns:a16="http://schemas.microsoft.com/office/drawing/2014/main" id="{14A1203A-0365-43BB-B17C-06222236386A}"/>
              </a:ext>
            </a:extLst>
          </p:cNvPr>
          <p:cNvSpPr txBox="1">
            <a:spLocks/>
          </p:cNvSpPr>
          <p:nvPr/>
        </p:nvSpPr>
        <p:spPr>
          <a:xfrm>
            <a:off x="4301568" y="3182718"/>
            <a:ext cx="5699683" cy="2100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Franklin Gothic Medium" panose="020B0603020102020204" pitchFamily="34" charset="0"/>
            </a:endParaRPr>
          </a:p>
          <a:p>
            <a:pPr marL="0" indent="0">
              <a:buFont typeface="Arial" panose="020B0604020202020204" pitchFamily="34" charset="0"/>
              <a:buNone/>
            </a:pPr>
            <a:r>
              <a:rPr lang="en-US" b="1" dirty="0">
                <a:latin typeface="Franklin Gothic Medium" panose="020B0603020102020204" pitchFamily="34" charset="0"/>
              </a:rPr>
              <a:t>Bobby Neves</a:t>
            </a:r>
            <a:br>
              <a:rPr lang="en-US" b="1" dirty="0">
                <a:latin typeface="Franklin Gothic Medium" panose="020B0603020102020204" pitchFamily="34" charset="0"/>
              </a:rPr>
            </a:br>
            <a:r>
              <a:rPr lang="en-US" sz="2000" dirty="0">
                <a:latin typeface="Franklin Gothic Medium" panose="020B0603020102020204" pitchFamily="34" charset="0"/>
              </a:rPr>
              <a:t>Director of Fiscal, Grants, &amp; Accountability</a:t>
            </a:r>
            <a:br>
              <a:rPr lang="en-US" sz="2000" dirty="0">
                <a:latin typeface="Franklin Gothic Medium" panose="020B0603020102020204" pitchFamily="34" charset="0"/>
              </a:rPr>
            </a:br>
            <a:r>
              <a:rPr lang="en-US" sz="2000" dirty="0">
                <a:latin typeface="Franklin Gothic Medium" panose="020B0603020102020204" pitchFamily="34" charset="0"/>
                <a:hlinkClick r:id="rId7"/>
              </a:rPr>
              <a:t>Bobby.Neves@azed.gov</a:t>
            </a:r>
            <a:br>
              <a:rPr lang="en-US" sz="2000" dirty="0">
                <a:latin typeface="Franklin Gothic Medium" panose="020B0603020102020204" pitchFamily="34" charset="0"/>
              </a:rPr>
            </a:br>
            <a:r>
              <a:rPr lang="en-US" sz="2000" dirty="0">
                <a:latin typeface="Franklin Gothic Medium" panose="020B0603020102020204" pitchFamily="34" charset="0"/>
              </a:rPr>
              <a:t>602-542-5137</a:t>
            </a:r>
            <a:br>
              <a:rPr lang="en-US" sz="2000" dirty="0">
                <a:latin typeface="Franklin Gothic Medium" panose="020B0603020102020204" pitchFamily="34" charset="0"/>
              </a:rPr>
            </a:br>
            <a:endParaRPr lang="en-US" sz="2000" dirty="0">
              <a:latin typeface="Franklin Gothic Medium" panose="020B0603020102020204" pitchFamily="34" charset="0"/>
            </a:endParaRPr>
          </a:p>
        </p:txBody>
      </p:sp>
    </p:spTree>
    <p:extLst>
      <p:ext uri="{BB962C8B-B14F-4D97-AF65-F5344CB8AC3E}">
        <p14:creationId xmlns:p14="http://schemas.microsoft.com/office/powerpoint/2010/main" val="1354471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D18E25-0EEE-432B-9A8C-0A4ED2DE12CB}"/>
              </a:ext>
            </a:extLst>
          </p:cNvPr>
          <p:cNvPicPr>
            <a:picLocks noChangeAspect="1"/>
          </p:cNvPicPr>
          <p:nvPr/>
        </p:nvPicPr>
        <p:blipFill>
          <a:blip r:embed="rId3"/>
          <a:stretch>
            <a:fillRect/>
          </a:stretch>
        </p:blipFill>
        <p:spPr>
          <a:xfrm>
            <a:off x="0" y="1351936"/>
            <a:ext cx="12192000" cy="5506064"/>
          </a:xfrm>
          <a:prstGeom prst="rect">
            <a:avLst/>
          </a:prstGeom>
        </p:spPr>
      </p:pic>
      <p:sp>
        <p:nvSpPr>
          <p:cNvPr id="4" name="TextBox 3">
            <a:extLst>
              <a:ext uri="{FF2B5EF4-FFF2-40B4-BE49-F238E27FC236}">
                <a16:creationId xmlns:a16="http://schemas.microsoft.com/office/drawing/2014/main" id="{B05CFFEA-4AE0-419A-9B66-3D5DB153D08E}"/>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Coherent Sequence</a:t>
            </a:r>
          </a:p>
        </p:txBody>
      </p:sp>
      <p:sp>
        <p:nvSpPr>
          <p:cNvPr id="6" name="Rectangle 5">
            <a:extLst>
              <a:ext uri="{FF2B5EF4-FFF2-40B4-BE49-F238E27FC236}">
                <a16:creationId xmlns:a16="http://schemas.microsoft.com/office/drawing/2014/main" id="{21E1828E-2F23-47BA-84F3-48A33324C2C2}"/>
              </a:ext>
            </a:extLst>
          </p:cNvPr>
          <p:cNvSpPr/>
          <p:nvPr/>
        </p:nvSpPr>
        <p:spPr>
          <a:xfrm flipV="1">
            <a:off x="276837" y="3313650"/>
            <a:ext cx="1001457" cy="1853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0FE6A7-E12C-4810-AA2F-5F097E0B29D9}"/>
              </a:ext>
            </a:extLst>
          </p:cNvPr>
          <p:cNvSpPr/>
          <p:nvPr/>
        </p:nvSpPr>
        <p:spPr>
          <a:xfrm>
            <a:off x="0" y="1351936"/>
            <a:ext cx="12192000" cy="5506064"/>
          </a:xfrm>
          <a:prstGeom prst="rect">
            <a:avLst/>
          </a:prstGeom>
          <a:solidFill>
            <a:schemeClr val="bg1">
              <a:lumMod val="9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F50A447-E413-4693-981B-F037D40979D4}"/>
              </a:ext>
            </a:extLst>
          </p:cNvPr>
          <p:cNvPicPr>
            <a:picLocks noChangeAspect="1"/>
          </p:cNvPicPr>
          <p:nvPr/>
        </p:nvPicPr>
        <p:blipFill>
          <a:blip r:embed="rId4"/>
          <a:stretch>
            <a:fillRect/>
          </a:stretch>
        </p:blipFill>
        <p:spPr>
          <a:xfrm>
            <a:off x="1675783" y="713996"/>
            <a:ext cx="8840434" cy="5430008"/>
          </a:xfrm>
          <a:prstGeom prst="rect">
            <a:avLst/>
          </a:prstGeom>
          <a:ln w="28575">
            <a:solidFill>
              <a:srgbClr val="FF0000"/>
            </a:solidFill>
          </a:ln>
        </p:spPr>
      </p:pic>
      <p:sp>
        <p:nvSpPr>
          <p:cNvPr id="2" name="Arrow: Right 1">
            <a:extLst>
              <a:ext uri="{FF2B5EF4-FFF2-40B4-BE49-F238E27FC236}">
                <a16:creationId xmlns:a16="http://schemas.microsoft.com/office/drawing/2014/main" id="{16CCED10-9B61-47CE-9504-AFDB4C09EB27}"/>
              </a:ext>
            </a:extLst>
          </p:cNvPr>
          <p:cNvSpPr/>
          <p:nvPr/>
        </p:nvSpPr>
        <p:spPr>
          <a:xfrm rot="5400000">
            <a:off x="4064893" y="4724684"/>
            <a:ext cx="692134"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Arrow: Clockwise curve with solid fill">
            <a:extLst>
              <a:ext uri="{FF2B5EF4-FFF2-40B4-BE49-F238E27FC236}">
                <a16:creationId xmlns:a16="http://schemas.microsoft.com/office/drawing/2014/main" id="{EB0E8ED3-1C54-48E3-A67F-26CB277B49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346737">
            <a:off x="8060796" y="5584077"/>
            <a:ext cx="914400" cy="914400"/>
          </a:xfrm>
          <a:prstGeom prst="rect">
            <a:avLst/>
          </a:prstGeom>
        </p:spPr>
      </p:pic>
      <p:sp>
        <p:nvSpPr>
          <p:cNvPr id="3" name="Rectangle: Rounded Corners 2">
            <a:extLst>
              <a:ext uri="{FF2B5EF4-FFF2-40B4-BE49-F238E27FC236}">
                <a16:creationId xmlns:a16="http://schemas.microsoft.com/office/drawing/2014/main" id="{892D85BD-BF6C-4F52-ABD8-91D2C3B70845}"/>
              </a:ext>
            </a:extLst>
          </p:cNvPr>
          <p:cNvSpPr/>
          <p:nvPr/>
        </p:nvSpPr>
        <p:spPr>
          <a:xfrm>
            <a:off x="8660090" y="5327728"/>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click Cancel, no courses will be added.</a:t>
            </a:r>
          </a:p>
        </p:txBody>
      </p:sp>
    </p:spTree>
    <p:extLst>
      <p:ext uri="{BB962C8B-B14F-4D97-AF65-F5344CB8AC3E}">
        <p14:creationId xmlns:p14="http://schemas.microsoft.com/office/powerpoint/2010/main" val="239409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5F9FBC-AB73-412F-9C58-945F9EF877AF}"/>
              </a:ext>
            </a:extLst>
          </p:cNvPr>
          <p:cNvPicPr>
            <a:picLocks noChangeAspect="1"/>
          </p:cNvPicPr>
          <p:nvPr/>
        </p:nvPicPr>
        <p:blipFill>
          <a:blip r:embed="rId3"/>
          <a:stretch>
            <a:fillRect/>
          </a:stretch>
        </p:blipFill>
        <p:spPr>
          <a:xfrm>
            <a:off x="0" y="1097454"/>
            <a:ext cx="12192000" cy="5760546"/>
          </a:xfrm>
          <a:prstGeom prst="rect">
            <a:avLst/>
          </a:prstGeom>
        </p:spPr>
      </p:pic>
      <p:sp>
        <p:nvSpPr>
          <p:cNvPr id="4" name="TextBox 3">
            <a:extLst>
              <a:ext uri="{FF2B5EF4-FFF2-40B4-BE49-F238E27FC236}">
                <a16:creationId xmlns:a16="http://schemas.microsoft.com/office/drawing/2014/main" id="{10748E00-999A-4836-8503-3BE7A2E1279D}"/>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Coherent Sequence</a:t>
            </a:r>
          </a:p>
        </p:txBody>
      </p:sp>
      <p:pic>
        <p:nvPicPr>
          <p:cNvPr id="5" name="Graphic 4" descr="Arrow: Clockwise curve with solid fill">
            <a:extLst>
              <a:ext uri="{FF2B5EF4-FFF2-40B4-BE49-F238E27FC236}">
                <a16:creationId xmlns:a16="http://schemas.microsoft.com/office/drawing/2014/main" id="{A53FE0E2-52D4-4339-9BB9-1F547329BF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82073">
            <a:off x="7485763" y="4418041"/>
            <a:ext cx="914400" cy="914400"/>
          </a:xfrm>
          <a:prstGeom prst="rect">
            <a:avLst/>
          </a:prstGeom>
        </p:spPr>
      </p:pic>
      <p:sp>
        <p:nvSpPr>
          <p:cNvPr id="6" name="Rectangle: Rounded Corners 5">
            <a:extLst>
              <a:ext uri="{FF2B5EF4-FFF2-40B4-BE49-F238E27FC236}">
                <a16:creationId xmlns:a16="http://schemas.microsoft.com/office/drawing/2014/main" id="{189351D9-44BD-4246-97FF-FF56233C2C1E}"/>
              </a:ext>
            </a:extLst>
          </p:cNvPr>
          <p:cNvSpPr/>
          <p:nvPr/>
        </p:nvSpPr>
        <p:spPr>
          <a:xfrm>
            <a:off x="8151043" y="4875241"/>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three Accounting courses were added.</a:t>
            </a:r>
          </a:p>
        </p:txBody>
      </p:sp>
    </p:spTree>
    <p:extLst>
      <p:ext uri="{BB962C8B-B14F-4D97-AF65-F5344CB8AC3E}">
        <p14:creationId xmlns:p14="http://schemas.microsoft.com/office/powerpoint/2010/main" val="2839955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2A6E6F-5698-46C6-BEC8-A2EC0E7D9986}"/>
              </a:ext>
            </a:extLst>
          </p:cNvPr>
          <p:cNvPicPr>
            <a:picLocks noChangeAspect="1"/>
          </p:cNvPicPr>
          <p:nvPr/>
        </p:nvPicPr>
        <p:blipFill>
          <a:blip r:embed="rId2"/>
          <a:stretch>
            <a:fillRect/>
          </a:stretch>
        </p:blipFill>
        <p:spPr>
          <a:xfrm>
            <a:off x="1680545" y="1351935"/>
            <a:ext cx="8830907" cy="5201376"/>
          </a:xfrm>
          <a:prstGeom prst="rect">
            <a:avLst/>
          </a:prstGeom>
          <a:ln w="28575">
            <a:solidFill>
              <a:srgbClr val="FF0000"/>
            </a:solidFill>
          </a:ln>
        </p:spPr>
      </p:pic>
      <p:sp>
        <p:nvSpPr>
          <p:cNvPr id="4" name="TextBox 3">
            <a:extLst>
              <a:ext uri="{FF2B5EF4-FFF2-40B4-BE49-F238E27FC236}">
                <a16:creationId xmlns:a16="http://schemas.microsoft.com/office/drawing/2014/main" id="{52F300F2-E34F-434A-9B90-54B4217379D0}"/>
              </a:ext>
            </a:extLst>
          </p:cNvPr>
          <p:cNvSpPr txBox="1"/>
          <p:nvPr/>
        </p:nvSpPr>
        <p:spPr>
          <a:xfrm>
            <a:off x="201336" y="117446"/>
            <a:ext cx="5478011" cy="769441"/>
          </a:xfrm>
          <a:prstGeom prst="rect">
            <a:avLst/>
          </a:prstGeom>
          <a:noFill/>
        </p:spPr>
        <p:txBody>
          <a:bodyPr wrap="square" rtlCol="0">
            <a:spAutoFit/>
          </a:bodyPr>
          <a:lstStyle/>
          <a:p>
            <a:r>
              <a:rPr lang="en-US" sz="2400" dirty="0">
                <a:latin typeface="Franklin Gothic Medium" panose="020B0603020102020204" pitchFamily="34" charset="0"/>
              </a:rPr>
              <a:t>Coherent Sequence</a:t>
            </a:r>
          </a:p>
          <a:p>
            <a:r>
              <a:rPr lang="en-US" sz="2000" dirty="0">
                <a:latin typeface="Franklin Gothic Medium" panose="020B0603020102020204" pitchFamily="34" charset="0"/>
              </a:rPr>
              <a:t>Error Message</a:t>
            </a:r>
          </a:p>
        </p:txBody>
      </p:sp>
      <p:pic>
        <p:nvPicPr>
          <p:cNvPr id="5" name="Graphic 4" descr="Arrow: Slight curve with solid fill">
            <a:extLst>
              <a:ext uri="{FF2B5EF4-FFF2-40B4-BE49-F238E27FC236}">
                <a16:creationId xmlns:a16="http://schemas.microsoft.com/office/drawing/2014/main" id="{6EF4CDCD-CA68-49D8-9C19-90AD4720CB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736968">
            <a:off x="6137142" y="703048"/>
            <a:ext cx="884198" cy="884198"/>
          </a:xfrm>
          <a:prstGeom prst="rect">
            <a:avLst/>
          </a:prstGeom>
        </p:spPr>
      </p:pic>
      <p:sp>
        <p:nvSpPr>
          <p:cNvPr id="6" name="Rectangle: Rounded Corners 5">
            <a:extLst>
              <a:ext uri="{FF2B5EF4-FFF2-40B4-BE49-F238E27FC236}">
                <a16:creationId xmlns:a16="http://schemas.microsoft.com/office/drawing/2014/main" id="{9D75F065-6397-411D-818A-C14E6FCF56FD}"/>
              </a:ext>
            </a:extLst>
          </p:cNvPr>
          <p:cNvSpPr/>
          <p:nvPr/>
        </p:nvSpPr>
        <p:spPr>
          <a:xfrm>
            <a:off x="6648548" y="178661"/>
            <a:ext cx="4088582" cy="966486"/>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attempt to add a course more than once, you will see an error message.</a:t>
            </a:r>
          </a:p>
        </p:txBody>
      </p:sp>
    </p:spTree>
    <p:extLst>
      <p:ext uri="{BB962C8B-B14F-4D97-AF65-F5344CB8AC3E}">
        <p14:creationId xmlns:p14="http://schemas.microsoft.com/office/powerpoint/2010/main" val="510962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76E76E-4B62-4FD9-8B9B-28022604833E}"/>
              </a:ext>
            </a:extLst>
          </p:cNvPr>
          <p:cNvPicPr>
            <a:picLocks noChangeAspect="1"/>
          </p:cNvPicPr>
          <p:nvPr/>
        </p:nvPicPr>
        <p:blipFill>
          <a:blip r:embed="rId3"/>
          <a:stretch>
            <a:fillRect/>
          </a:stretch>
        </p:blipFill>
        <p:spPr>
          <a:xfrm>
            <a:off x="0" y="1123239"/>
            <a:ext cx="12192000" cy="4611522"/>
          </a:xfrm>
          <a:prstGeom prst="rect">
            <a:avLst/>
          </a:prstGeom>
        </p:spPr>
      </p:pic>
      <p:sp>
        <p:nvSpPr>
          <p:cNvPr id="4" name="TextBox 3">
            <a:extLst>
              <a:ext uri="{FF2B5EF4-FFF2-40B4-BE49-F238E27FC236}">
                <a16:creationId xmlns:a16="http://schemas.microsoft.com/office/drawing/2014/main" id="{4A687156-2B69-4205-866C-26B2402CCEE3}"/>
              </a:ext>
            </a:extLst>
          </p:cNvPr>
          <p:cNvSpPr txBox="1"/>
          <p:nvPr/>
        </p:nvSpPr>
        <p:spPr>
          <a:xfrm>
            <a:off x="201336" y="117446"/>
            <a:ext cx="5478011" cy="769441"/>
          </a:xfrm>
          <a:prstGeom prst="rect">
            <a:avLst/>
          </a:prstGeom>
          <a:noFill/>
        </p:spPr>
        <p:txBody>
          <a:bodyPr wrap="square" rtlCol="0">
            <a:spAutoFit/>
          </a:bodyPr>
          <a:lstStyle/>
          <a:p>
            <a:r>
              <a:rPr lang="en-US" sz="2400" dirty="0">
                <a:latin typeface="Franklin Gothic Medium" panose="020B0603020102020204" pitchFamily="34" charset="0"/>
              </a:rPr>
              <a:t>Coherent Sequence</a:t>
            </a:r>
          </a:p>
          <a:p>
            <a:r>
              <a:rPr lang="en-US" sz="2000" dirty="0">
                <a:latin typeface="Franklin Gothic Medium" panose="020B0603020102020204" pitchFamily="34" charset="0"/>
              </a:rPr>
              <a:t>Copy Feature</a:t>
            </a:r>
          </a:p>
        </p:txBody>
      </p:sp>
      <p:pic>
        <p:nvPicPr>
          <p:cNvPr id="5" name="Graphic 4" descr="Arrow: Clockwise curve with solid fill">
            <a:extLst>
              <a:ext uri="{FF2B5EF4-FFF2-40B4-BE49-F238E27FC236}">
                <a16:creationId xmlns:a16="http://schemas.microsoft.com/office/drawing/2014/main" id="{09CBBD1A-534B-49BA-A36B-7DE6302DE8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82073">
            <a:off x="566489" y="5110080"/>
            <a:ext cx="914400" cy="914400"/>
          </a:xfrm>
          <a:prstGeom prst="rect">
            <a:avLst/>
          </a:prstGeom>
        </p:spPr>
      </p:pic>
      <p:sp>
        <p:nvSpPr>
          <p:cNvPr id="6" name="Rectangle: Rounded Corners 5">
            <a:extLst>
              <a:ext uri="{FF2B5EF4-FFF2-40B4-BE49-F238E27FC236}">
                <a16:creationId xmlns:a16="http://schemas.microsoft.com/office/drawing/2014/main" id="{2406AE2C-D071-48D3-BF1C-30AC5EE282DD}"/>
              </a:ext>
            </a:extLst>
          </p:cNvPr>
          <p:cNvSpPr/>
          <p:nvPr/>
        </p:nvSpPr>
        <p:spPr>
          <a:xfrm>
            <a:off x="1231769" y="5567280"/>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at least one row to activate copy feature.</a:t>
            </a:r>
          </a:p>
        </p:txBody>
      </p:sp>
    </p:spTree>
    <p:extLst>
      <p:ext uri="{BB962C8B-B14F-4D97-AF65-F5344CB8AC3E}">
        <p14:creationId xmlns:p14="http://schemas.microsoft.com/office/powerpoint/2010/main" val="1227998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5EACEB-0626-48FF-BD1B-E8FE6A82AF8E}"/>
              </a:ext>
            </a:extLst>
          </p:cNvPr>
          <p:cNvPicPr>
            <a:picLocks noChangeAspect="1"/>
          </p:cNvPicPr>
          <p:nvPr/>
        </p:nvPicPr>
        <p:blipFill>
          <a:blip r:embed="rId3"/>
          <a:stretch>
            <a:fillRect/>
          </a:stretch>
        </p:blipFill>
        <p:spPr>
          <a:xfrm>
            <a:off x="0" y="1063906"/>
            <a:ext cx="12192000" cy="4730187"/>
          </a:xfrm>
          <a:prstGeom prst="rect">
            <a:avLst/>
          </a:prstGeom>
        </p:spPr>
      </p:pic>
      <p:sp>
        <p:nvSpPr>
          <p:cNvPr id="4" name="TextBox 3">
            <a:extLst>
              <a:ext uri="{FF2B5EF4-FFF2-40B4-BE49-F238E27FC236}">
                <a16:creationId xmlns:a16="http://schemas.microsoft.com/office/drawing/2014/main" id="{60F13478-BC9A-4C69-A2AE-B3971F68464D}"/>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Coherent Sequence</a:t>
            </a:r>
          </a:p>
        </p:txBody>
      </p:sp>
      <p:pic>
        <p:nvPicPr>
          <p:cNvPr id="5" name="Graphic 4" descr="Arrow: Clockwise curve with solid fill">
            <a:extLst>
              <a:ext uri="{FF2B5EF4-FFF2-40B4-BE49-F238E27FC236}">
                <a16:creationId xmlns:a16="http://schemas.microsoft.com/office/drawing/2014/main" id="{205E2A8C-FDC1-4945-959A-E82BBAC708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82073">
            <a:off x="7118118" y="2819367"/>
            <a:ext cx="914400" cy="914400"/>
          </a:xfrm>
          <a:prstGeom prst="rect">
            <a:avLst/>
          </a:prstGeom>
        </p:spPr>
      </p:pic>
      <p:sp>
        <p:nvSpPr>
          <p:cNvPr id="6" name="Rectangle: Rounded Corners 5">
            <a:extLst>
              <a:ext uri="{FF2B5EF4-FFF2-40B4-BE49-F238E27FC236}">
                <a16:creationId xmlns:a16="http://schemas.microsoft.com/office/drawing/2014/main" id="{F40D1342-B91A-4D47-83E9-E35F61453AB0}"/>
              </a:ext>
            </a:extLst>
          </p:cNvPr>
          <p:cNvSpPr/>
          <p:nvPr/>
        </p:nvSpPr>
        <p:spPr>
          <a:xfrm>
            <a:off x="7783398" y="3276567"/>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Success message when courses are copied.</a:t>
            </a:r>
          </a:p>
        </p:txBody>
      </p:sp>
    </p:spTree>
    <p:extLst>
      <p:ext uri="{BB962C8B-B14F-4D97-AF65-F5344CB8AC3E}">
        <p14:creationId xmlns:p14="http://schemas.microsoft.com/office/powerpoint/2010/main" val="763892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6772E1-D8E8-4E15-A055-3F602CEDF431}"/>
              </a:ext>
            </a:extLst>
          </p:cNvPr>
          <p:cNvPicPr>
            <a:picLocks noChangeAspect="1"/>
          </p:cNvPicPr>
          <p:nvPr/>
        </p:nvPicPr>
        <p:blipFill>
          <a:blip r:embed="rId3"/>
          <a:stretch>
            <a:fillRect/>
          </a:stretch>
        </p:blipFill>
        <p:spPr>
          <a:xfrm>
            <a:off x="0" y="1370009"/>
            <a:ext cx="12192000" cy="4117981"/>
          </a:xfrm>
          <a:prstGeom prst="rect">
            <a:avLst/>
          </a:prstGeom>
        </p:spPr>
      </p:pic>
      <p:sp>
        <p:nvSpPr>
          <p:cNvPr id="4" name="TextBox 3">
            <a:extLst>
              <a:ext uri="{FF2B5EF4-FFF2-40B4-BE49-F238E27FC236}">
                <a16:creationId xmlns:a16="http://schemas.microsoft.com/office/drawing/2014/main" id="{600227A9-7719-4F94-85A3-5DA8386E2D4E}"/>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Coherent Sequence</a:t>
            </a:r>
          </a:p>
        </p:txBody>
      </p:sp>
      <p:pic>
        <p:nvPicPr>
          <p:cNvPr id="5" name="Graphic 4" descr="Arrow: Clockwise curve with solid fill">
            <a:extLst>
              <a:ext uri="{FF2B5EF4-FFF2-40B4-BE49-F238E27FC236}">
                <a16:creationId xmlns:a16="http://schemas.microsoft.com/office/drawing/2014/main" id="{B885EE2E-3D33-4582-9740-A1B986BAD7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374229">
            <a:off x="2385861" y="1937774"/>
            <a:ext cx="914400" cy="914400"/>
          </a:xfrm>
          <a:prstGeom prst="rect">
            <a:avLst/>
          </a:prstGeom>
        </p:spPr>
      </p:pic>
      <p:sp>
        <p:nvSpPr>
          <p:cNvPr id="6" name="Rectangle: Rounded Corners 5">
            <a:extLst>
              <a:ext uri="{FF2B5EF4-FFF2-40B4-BE49-F238E27FC236}">
                <a16:creationId xmlns:a16="http://schemas.microsoft.com/office/drawing/2014/main" id="{5BE12A03-316C-4A5B-ADAD-BECFC6BDE709}"/>
              </a:ext>
            </a:extLst>
          </p:cNvPr>
          <p:cNvSpPr/>
          <p:nvPr/>
        </p:nvSpPr>
        <p:spPr>
          <a:xfrm>
            <a:off x="1410878" y="1079038"/>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Verify that courses were copied.</a:t>
            </a:r>
          </a:p>
        </p:txBody>
      </p:sp>
    </p:spTree>
    <p:extLst>
      <p:ext uri="{BB962C8B-B14F-4D97-AF65-F5344CB8AC3E}">
        <p14:creationId xmlns:p14="http://schemas.microsoft.com/office/powerpoint/2010/main" val="3113092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9037F-3F54-4837-A0D8-EF7647D7F9E2}"/>
              </a:ext>
            </a:extLst>
          </p:cNvPr>
          <p:cNvPicPr>
            <a:picLocks noChangeAspect="1"/>
          </p:cNvPicPr>
          <p:nvPr/>
        </p:nvPicPr>
        <p:blipFill>
          <a:blip r:embed="rId2"/>
          <a:stretch>
            <a:fillRect/>
          </a:stretch>
        </p:blipFill>
        <p:spPr>
          <a:xfrm>
            <a:off x="0" y="1859812"/>
            <a:ext cx="12192000" cy="4880742"/>
          </a:xfrm>
          <a:prstGeom prst="rect">
            <a:avLst/>
          </a:prstGeom>
        </p:spPr>
      </p:pic>
      <p:sp>
        <p:nvSpPr>
          <p:cNvPr id="4" name="TextBox 3">
            <a:extLst>
              <a:ext uri="{FF2B5EF4-FFF2-40B4-BE49-F238E27FC236}">
                <a16:creationId xmlns:a16="http://schemas.microsoft.com/office/drawing/2014/main" id="{9AF1B4A8-FE0C-4D50-A2C4-CAF9B82380A6}"/>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Complete Coherent Sequence</a:t>
            </a:r>
          </a:p>
        </p:txBody>
      </p:sp>
      <p:sp>
        <p:nvSpPr>
          <p:cNvPr id="6" name="Rectangle: Rounded Corners 5">
            <a:extLst>
              <a:ext uri="{FF2B5EF4-FFF2-40B4-BE49-F238E27FC236}">
                <a16:creationId xmlns:a16="http://schemas.microsoft.com/office/drawing/2014/main" id="{B181B0D6-3818-4818-9452-93C16F911500}"/>
              </a:ext>
            </a:extLst>
          </p:cNvPr>
          <p:cNvSpPr/>
          <p:nvPr/>
        </p:nvSpPr>
        <p:spPr>
          <a:xfrm>
            <a:off x="4826452" y="431338"/>
            <a:ext cx="3736245"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 coherent sequence for this campus.</a:t>
            </a:r>
          </a:p>
          <a:p>
            <a:pPr algn="ctr"/>
            <a:r>
              <a:rPr lang="en-US" dirty="0"/>
              <a:t>Click “Finalize”.</a:t>
            </a:r>
          </a:p>
        </p:txBody>
      </p:sp>
      <p:sp>
        <p:nvSpPr>
          <p:cNvPr id="7" name="Rectangle 6">
            <a:extLst>
              <a:ext uri="{FF2B5EF4-FFF2-40B4-BE49-F238E27FC236}">
                <a16:creationId xmlns:a16="http://schemas.microsoft.com/office/drawing/2014/main" id="{F9F70CDF-1004-4DB5-BEAA-D513023C04AF}"/>
              </a:ext>
            </a:extLst>
          </p:cNvPr>
          <p:cNvSpPr/>
          <p:nvPr/>
        </p:nvSpPr>
        <p:spPr>
          <a:xfrm flipV="1">
            <a:off x="4534512" y="1767146"/>
            <a:ext cx="4320127" cy="461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653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Working with Member Districts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3785652"/>
          </a:xfrm>
          <a:prstGeom prst="rect">
            <a:avLst/>
          </a:prstGeom>
          <a:noFill/>
        </p:spPr>
        <p:txBody>
          <a:bodyPr wrap="square" rtlCol="0">
            <a:spAutoFit/>
          </a:bodyPr>
          <a:lstStyle/>
          <a:p>
            <a:r>
              <a:rPr lang="en-US" sz="2400" dirty="0">
                <a:latin typeface="Franklin Gothic Medium" panose="020B0603020102020204" pitchFamily="34" charset="0"/>
              </a:rPr>
              <a:t>Member districts will continue to report articulated enrollment for courses taught at a CTED central/community college campus. </a:t>
            </a:r>
          </a:p>
          <a:p>
            <a:endParaRPr lang="en-US" sz="2400" dirty="0">
              <a:latin typeface="Franklin Gothic Medium" panose="020B0603020102020204" pitchFamily="34" charset="0"/>
            </a:endParaRPr>
          </a:p>
          <a:p>
            <a:r>
              <a:rPr lang="en-US" sz="2400" dirty="0">
                <a:latin typeface="Franklin Gothic Medium" panose="020B0603020102020204" pitchFamily="34" charset="0"/>
              </a:rPr>
              <a:t>Member districts’ coherent sequence must match CTED coherent sequence to successfully report their articulated enrollment. </a:t>
            </a:r>
          </a:p>
          <a:p>
            <a:endParaRPr lang="en-US" sz="2400" dirty="0">
              <a:latin typeface="Franklin Gothic Medium" panose="020B0603020102020204" pitchFamily="34" charset="0"/>
            </a:endParaRPr>
          </a:p>
          <a:p>
            <a:r>
              <a:rPr lang="en-US" sz="2400" dirty="0">
                <a:latin typeface="Franklin Gothic Medium" panose="020B0603020102020204" pitchFamily="34" charset="0"/>
              </a:rPr>
              <a:t>The following elements must match:</a:t>
            </a:r>
          </a:p>
          <a:p>
            <a:r>
              <a:rPr lang="en-US" sz="2400" dirty="0">
                <a:latin typeface="Franklin Gothic Medium" panose="020B0603020102020204" pitchFamily="34" charset="0"/>
              </a:rPr>
              <a:t> - Program number/CIP</a:t>
            </a:r>
          </a:p>
          <a:p>
            <a:r>
              <a:rPr lang="en-US" sz="2400" dirty="0">
                <a:latin typeface="Franklin Gothic Medium" panose="020B0603020102020204" pitchFamily="34" charset="0"/>
              </a:rPr>
              <a:t> - Course number/CIP</a:t>
            </a:r>
          </a:p>
          <a:p>
            <a:r>
              <a:rPr lang="en-US" sz="2400" dirty="0">
                <a:latin typeface="Franklin Gothic Medium" panose="020B0603020102020204" pitchFamily="34" charset="0"/>
              </a:rPr>
              <a:t> - District articulated location (CTDS) = CTED location (CTDS)</a:t>
            </a:r>
          </a:p>
        </p:txBody>
      </p:sp>
    </p:spTree>
    <p:extLst>
      <p:ext uri="{BB962C8B-B14F-4D97-AF65-F5344CB8AC3E}">
        <p14:creationId xmlns:p14="http://schemas.microsoft.com/office/powerpoint/2010/main" val="951320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83A488-5A8F-4E31-9F91-32E281EE3DD0}"/>
              </a:ext>
            </a:extLst>
          </p:cNvPr>
          <p:cNvPicPr>
            <a:picLocks noChangeAspect="1"/>
          </p:cNvPicPr>
          <p:nvPr/>
        </p:nvPicPr>
        <p:blipFill>
          <a:blip r:embed="rId3"/>
          <a:stretch>
            <a:fillRect/>
          </a:stretch>
        </p:blipFill>
        <p:spPr>
          <a:xfrm>
            <a:off x="0" y="400110"/>
            <a:ext cx="11171722" cy="314490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91C1BC3-C72F-45A5-9681-AB4551D8C3FD}"/>
              </a:ext>
            </a:extLst>
          </p:cNvPr>
          <p:cNvPicPr>
            <a:picLocks noChangeAspect="1"/>
          </p:cNvPicPr>
          <p:nvPr/>
        </p:nvPicPr>
        <p:blipFill>
          <a:blip r:embed="rId4"/>
          <a:stretch>
            <a:fillRect/>
          </a:stretch>
        </p:blipFill>
        <p:spPr>
          <a:xfrm>
            <a:off x="0" y="4139676"/>
            <a:ext cx="11171722" cy="262376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D7B1891-5DBC-4777-8236-8C1C4B93E261}"/>
              </a:ext>
            </a:extLst>
          </p:cNvPr>
          <p:cNvSpPr txBox="1"/>
          <p:nvPr/>
        </p:nvSpPr>
        <p:spPr>
          <a:xfrm>
            <a:off x="0" y="0"/>
            <a:ext cx="8424190" cy="400110"/>
          </a:xfrm>
          <a:prstGeom prst="rect">
            <a:avLst/>
          </a:prstGeom>
          <a:noFill/>
        </p:spPr>
        <p:txBody>
          <a:bodyPr wrap="square" rtlCol="0">
            <a:spAutoFit/>
          </a:bodyPr>
          <a:lstStyle/>
          <a:p>
            <a:r>
              <a:rPr lang="en-US" sz="2000" dirty="0">
                <a:latin typeface="Franklin Gothic Medium" panose="020B0603020102020204" pitchFamily="34" charset="0"/>
              </a:rPr>
              <a:t>Coherent Sequence at Yuma High School (member of STEDY)</a:t>
            </a:r>
          </a:p>
        </p:txBody>
      </p:sp>
      <p:sp>
        <p:nvSpPr>
          <p:cNvPr id="9" name="TextBox 8">
            <a:extLst>
              <a:ext uri="{FF2B5EF4-FFF2-40B4-BE49-F238E27FC236}">
                <a16:creationId xmlns:a16="http://schemas.microsoft.com/office/drawing/2014/main" id="{D2675777-1835-4D7E-9607-0D55F9B5AA5D}"/>
              </a:ext>
            </a:extLst>
          </p:cNvPr>
          <p:cNvSpPr txBox="1"/>
          <p:nvPr/>
        </p:nvSpPr>
        <p:spPr>
          <a:xfrm>
            <a:off x="0" y="3642290"/>
            <a:ext cx="8424190" cy="400110"/>
          </a:xfrm>
          <a:prstGeom prst="rect">
            <a:avLst/>
          </a:prstGeom>
          <a:noFill/>
        </p:spPr>
        <p:txBody>
          <a:bodyPr wrap="square" rtlCol="0">
            <a:spAutoFit/>
          </a:bodyPr>
          <a:lstStyle/>
          <a:p>
            <a:r>
              <a:rPr lang="en-US" sz="2000" dirty="0">
                <a:latin typeface="Franklin Gothic Medium" panose="020B0603020102020204" pitchFamily="34" charset="0"/>
              </a:rPr>
              <a:t>Coherent Sequence at STEDY – Arizona Western College</a:t>
            </a:r>
          </a:p>
        </p:txBody>
      </p:sp>
      <p:pic>
        <p:nvPicPr>
          <p:cNvPr id="11" name="Graphic 10" descr="Arrow: Clockwise curve with solid fill">
            <a:extLst>
              <a:ext uri="{FF2B5EF4-FFF2-40B4-BE49-F238E27FC236}">
                <a16:creationId xmlns:a16="http://schemas.microsoft.com/office/drawing/2014/main" id="{CE156289-E4CD-4036-BE61-E803F8997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282073">
            <a:off x="7784868" y="2922763"/>
            <a:ext cx="914400" cy="914400"/>
          </a:xfrm>
          <a:prstGeom prst="rect">
            <a:avLst/>
          </a:prstGeom>
        </p:spPr>
      </p:pic>
      <p:sp>
        <p:nvSpPr>
          <p:cNvPr id="10" name="Rectangle: Rounded Corners 9">
            <a:extLst>
              <a:ext uri="{FF2B5EF4-FFF2-40B4-BE49-F238E27FC236}">
                <a16:creationId xmlns:a16="http://schemas.microsoft.com/office/drawing/2014/main" id="{A47A3033-B7EE-4487-84A1-FBC49AD4996D}"/>
              </a:ext>
            </a:extLst>
          </p:cNvPr>
          <p:cNvSpPr/>
          <p:nvPr/>
        </p:nvSpPr>
        <p:spPr>
          <a:xfrm>
            <a:off x="8396730" y="2353432"/>
            <a:ext cx="2341984" cy="2383163"/>
          </a:xfrm>
          <a:prstGeom prst="roundRect">
            <a:avLst/>
          </a:prstGeom>
          <a:solidFill>
            <a:srgbClr val="01216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Exercise: this won’t work as expected. Why?</a:t>
            </a:r>
            <a:endParaRPr lang="en-US" sz="1400" dirty="0"/>
          </a:p>
          <a:p>
            <a:pPr algn="ctr"/>
            <a:endParaRPr lang="en-US" sz="1400" dirty="0"/>
          </a:p>
          <a:p>
            <a:pPr algn="ctr"/>
            <a:r>
              <a:rPr lang="en-US" sz="1600" b="1" dirty="0"/>
              <a:t>“Az Western College”</a:t>
            </a:r>
          </a:p>
          <a:p>
            <a:pPr algn="ctr"/>
            <a:r>
              <a:rPr lang="en-US" sz="1600" dirty="0"/>
              <a:t>CTDS number is </a:t>
            </a:r>
          </a:p>
          <a:p>
            <a:pPr algn="ctr"/>
            <a:r>
              <a:rPr lang="en-US" sz="1600" b="1" dirty="0"/>
              <a:t>14-06-01-001.</a:t>
            </a:r>
            <a:endParaRPr lang="en-US" sz="2000" b="1" dirty="0"/>
          </a:p>
        </p:txBody>
      </p:sp>
      <p:pic>
        <p:nvPicPr>
          <p:cNvPr id="14" name="Graphic 13" descr="Arrow: Clockwise curve with solid fill">
            <a:extLst>
              <a:ext uri="{FF2B5EF4-FFF2-40B4-BE49-F238E27FC236}">
                <a16:creationId xmlns:a16="http://schemas.microsoft.com/office/drawing/2014/main" id="{791B3494-1ADD-48E6-8E9A-A4D36BF4C0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651319">
            <a:off x="2201294" y="4716368"/>
            <a:ext cx="416769" cy="416769"/>
          </a:xfrm>
          <a:prstGeom prst="rect">
            <a:avLst/>
          </a:prstGeom>
        </p:spPr>
      </p:pic>
      <p:sp>
        <p:nvSpPr>
          <p:cNvPr id="15" name="TextBox 14">
            <a:extLst>
              <a:ext uri="{FF2B5EF4-FFF2-40B4-BE49-F238E27FC236}">
                <a16:creationId xmlns:a16="http://schemas.microsoft.com/office/drawing/2014/main" id="{E53E10F4-5A1A-4530-8EA1-20A08E8F5DD7}"/>
              </a:ext>
            </a:extLst>
          </p:cNvPr>
          <p:cNvSpPr txBox="1"/>
          <p:nvPr/>
        </p:nvSpPr>
        <p:spPr>
          <a:xfrm>
            <a:off x="2554995" y="4775540"/>
            <a:ext cx="5524807" cy="307777"/>
          </a:xfrm>
          <a:prstGeom prst="rect">
            <a:avLst/>
          </a:prstGeom>
          <a:solidFill>
            <a:schemeClr val="bg1"/>
          </a:solidFill>
        </p:spPr>
        <p:txBody>
          <a:bodyPr wrap="square" rtlCol="0">
            <a:spAutoFit/>
          </a:bodyPr>
          <a:lstStyle/>
          <a:p>
            <a:r>
              <a:rPr lang="en-US" sz="1400" dirty="0">
                <a:latin typeface="Franklin Gothic Medium" panose="020B0603020102020204" pitchFamily="34" charset="0"/>
              </a:rPr>
              <a:t>STEDY – Arizona Western College (CTDS: 14-08-01-008)</a:t>
            </a:r>
          </a:p>
        </p:txBody>
      </p:sp>
    </p:spTree>
    <p:extLst>
      <p:ext uri="{BB962C8B-B14F-4D97-AF65-F5344CB8AC3E}">
        <p14:creationId xmlns:p14="http://schemas.microsoft.com/office/powerpoint/2010/main" val="746598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83A488-5A8F-4E31-9F91-32E281EE3DD0}"/>
              </a:ext>
            </a:extLst>
          </p:cNvPr>
          <p:cNvPicPr>
            <a:picLocks noChangeAspect="1"/>
          </p:cNvPicPr>
          <p:nvPr/>
        </p:nvPicPr>
        <p:blipFill>
          <a:blip r:embed="rId3"/>
          <a:stretch>
            <a:fillRect/>
          </a:stretch>
        </p:blipFill>
        <p:spPr>
          <a:xfrm>
            <a:off x="0" y="400110"/>
            <a:ext cx="11171722" cy="314490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91C1BC3-C72F-45A5-9681-AB4551D8C3FD}"/>
              </a:ext>
            </a:extLst>
          </p:cNvPr>
          <p:cNvPicPr>
            <a:picLocks noChangeAspect="1"/>
          </p:cNvPicPr>
          <p:nvPr/>
        </p:nvPicPr>
        <p:blipFill>
          <a:blip r:embed="rId4"/>
          <a:stretch>
            <a:fillRect/>
          </a:stretch>
        </p:blipFill>
        <p:spPr>
          <a:xfrm>
            <a:off x="0" y="4139676"/>
            <a:ext cx="11171722" cy="262376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D7B1891-5DBC-4777-8236-8C1C4B93E261}"/>
              </a:ext>
            </a:extLst>
          </p:cNvPr>
          <p:cNvSpPr txBox="1"/>
          <p:nvPr/>
        </p:nvSpPr>
        <p:spPr>
          <a:xfrm>
            <a:off x="0" y="0"/>
            <a:ext cx="8424190" cy="400110"/>
          </a:xfrm>
          <a:prstGeom prst="rect">
            <a:avLst/>
          </a:prstGeom>
          <a:noFill/>
        </p:spPr>
        <p:txBody>
          <a:bodyPr wrap="square" rtlCol="0">
            <a:spAutoFit/>
          </a:bodyPr>
          <a:lstStyle/>
          <a:p>
            <a:r>
              <a:rPr lang="en-US" sz="2000" dirty="0">
                <a:latin typeface="Franklin Gothic Medium" panose="020B0603020102020204" pitchFamily="34" charset="0"/>
              </a:rPr>
              <a:t>Coherent Sequence at Yuma High School (member of STEDY)</a:t>
            </a:r>
          </a:p>
        </p:txBody>
      </p:sp>
      <p:sp>
        <p:nvSpPr>
          <p:cNvPr id="9" name="TextBox 8">
            <a:extLst>
              <a:ext uri="{FF2B5EF4-FFF2-40B4-BE49-F238E27FC236}">
                <a16:creationId xmlns:a16="http://schemas.microsoft.com/office/drawing/2014/main" id="{D2675777-1835-4D7E-9607-0D55F9B5AA5D}"/>
              </a:ext>
            </a:extLst>
          </p:cNvPr>
          <p:cNvSpPr txBox="1"/>
          <p:nvPr/>
        </p:nvSpPr>
        <p:spPr>
          <a:xfrm>
            <a:off x="0" y="3642290"/>
            <a:ext cx="8424190" cy="400110"/>
          </a:xfrm>
          <a:prstGeom prst="rect">
            <a:avLst/>
          </a:prstGeom>
          <a:noFill/>
        </p:spPr>
        <p:txBody>
          <a:bodyPr wrap="square" rtlCol="0">
            <a:spAutoFit/>
          </a:bodyPr>
          <a:lstStyle/>
          <a:p>
            <a:r>
              <a:rPr lang="en-US" sz="2000" dirty="0">
                <a:latin typeface="Franklin Gothic Medium" panose="020B0603020102020204" pitchFamily="34" charset="0"/>
              </a:rPr>
              <a:t>Coherent Sequence at STEDY – Arizona Western College</a:t>
            </a:r>
          </a:p>
        </p:txBody>
      </p:sp>
      <p:sp>
        <p:nvSpPr>
          <p:cNvPr id="2" name="Rectangle 1">
            <a:extLst>
              <a:ext uri="{FF2B5EF4-FFF2-40B4-BE49-F238E27FC236}">
                <a16:creationId xmlns:a16="http://schemas.microsoft.com/office/drawing/2014/main" id="{0F923DE3-C47F-4FB3-83F7-2D9BC89058DB}"/>
              </a:ext>
            </a:extLst>
          </p:cNvPr>
          <p:cNvSpPr/>
          <p:nvPr/>
        </p:nvSpPr>
        <p:spPr>
          <a:xfrm>
            <a:off x="5486400" y="2435192"/>
            <a:ext cx="2550695" cy="993808"/>
          </a:xfrm>
          <a:prstGeom prst="rect">
            <a:avLst/>
          </a:prstGeom>
          <a:no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737102-F8C2-4539-9095-F0BB26C643F3}"/>
              </a:ext>
            </a:extLst>
          </p:cNvPr>
          <p:cNvSpPr/>
          <p:nvPr/>
        </p:nvSpPr>
        <p:spPr>
          <a:xfrm>
            <a:off x="7148843" y="5575534"/>
            <a:ext cx="1275348" cy="993808"/>
          </a:xfrm>
          <a:prstGeom prst="rect">
            <a:avLst/>
          </a:prstGeom>
          <a:no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5D759D-F73C-4857-A244-0C64E6CC7CAC}"/>
              </a:ext>
            </a:extLst>
          </p:cNvPr>
          <p:cNvSpPr/>
          <p:nvPr/>
        </p:nvSpPr>
        <p:spPr>
          <a:xfrm>
            <a:off x="-1" y="4457751"/>
            <a:ext cx="3242821" cy="400110"/>
          </a:xfrm>
          <a:prstGeom prst="rect">
            <a:avLst/>
          </a:prstGeom>
          <a:no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97C485D-B6DF-40F1-A18D-B188E6E613A6}"/>
              </a:ext>
            </a:extLst>
          </p:cNvPr>
          <p:cNvGrpSpPr/>
          <p:nvPr/>
        </p:nvGrpSpPr>
        <p:grpSpPr>
          <a:xfrm>
            <a:off x="3150848" y="2714625"/>
            <a:ext cx="5468737" cy="2109898"/>
            <a:chOff x="3150848" y="2714625"/>
            <a:chExt cx="5468737" cy="2109898"/>
          </a:xfrm>
        </p:grpSpPr>
        <p:sp>
          <p:nvSpPr>
            <p:cNvPr id="24" name="Freeform: Shape 23">
              <a:extLst>
                <a:ext uri="{FF2B5EF4-FFF2-40B4-BE49-F238E27FC236}">
                  <a16:creationId xmlns:a16="http://schemas.microsoft.com/office/drawing/2014/main" id="{59B14C19-020C-45B9-BC32-F5F71C0073C0}"/>
                </a:ext>
              </a:extLst>
            </p:cNvPr>
            <p:cNvSpPr/>
            <p:nvPr/>
          </p:nvSpPr>
          <p:spPr>
            <a:xfrm>
              <a:off x="3271101" y="2922309"/>
              <a:ext cx="5348484" cy="1753386"/>
            </a:xfrm>
            <a:custGeom>
              <a:avLst/>
              <a:gdLst>
                <a:gd name="connsiteX0" fmla="*/ 4798243 w 5348484"/>
                <a:gd name="connsiteY0" fmla="*/ 0 h 1753386"/>
                <a:gd name="connsiteX1" fmla="*/ 4911365 w 5348484"/>
                <a:gd name="connsiteY1" fmla="*/ 1310326 h 1753386"/>
                <a:gd name="connsiteX2" fmla="*/ 0 w 5348484"/>
                <a:gd name="connsiteY2" fmla="*/ 1753386 h 1753386"/>
              </a:gdLst>
              <a:ahLst/>
              <a:cxnLst>
                <a:cxn ang="0">
                  <a:pos x="connsiteX0" y="connsiteY0"/>
                </a:cxn>
                <a:cxn ang="0">
                  <a:pos x="connsiteX1" y="connsiteY1"/>
                </a:cxn>
                <a:cxn ang="0">
                  <a:pos x="connsiteX2" y="connsiteY2"/>
                </a:cxn>
              </a:cxnLst>
              <a:rect l="l" t="t" r="r" b="b"/>
              <a:pathLst>
                <a:path w="5348484" h="1753386">
                  <a:moveTo>
                    <a:pt x="4798243" y="0"/>
                  </a:moveTo>
                  <a:cubicBezTo>
                    <a:pt x="5254657" y="509047"/>
                    <a:pt x="5711072" y="1018095"/>
                    <a:pt x="4911365" y="1310326"/>
                  </a:cubicBezTo>
                  <a:cubicBezTo>
                    <a:pt x="4111658" y="1602557"/>
                    <a:pt x="2055829" y="1677971"/>
                    <a:pt x="0" y="1753386"/>
                  </a:cubicBezTo>
                </a:path>
              </a:pathLst>
            </a:custGeom>
            <a:noFill/>
            <a:ln w="762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00BFEBE3-F8B5-4CE8-9BFF-215A285CEB70}"/>
                </a:ext>
              </a:extLst>
            </p:cNvPr>
            <p:cNvSpPr/>
            <p:nvPr/>
          </p:nvSpPr>
          <p:spPr>
            <a:xfrm rot="19159263">
              <a:off x="7853771" y="2714625"/>
              <a:ext cx="297656" cy="240506"/>
            </a:xfrm>
            <a:prstGeom prst="triangle">
              <a:avLst/>
            </a:prstGeom>
            <a:solidFill>
              <a:srgbClr val="BF0D3E"/>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05AD74C2-8874-4EFB-ACF7-6080ED4246C9}"/>
                </a:ext>
              </a:extLst>
            </p:cNvPr>
            <p:cNvSpPr/>
            <p:nvPr/>
          </p:nvSpPr>
          <p:spPr>
            <a:xfrm rot="16200000">
              <a:off x="3122273" y="4555442"/>
              <a:ext cx="297656" cy="240506"/>
            </a:xfrm>
            <a:prstGeom prst="triangle">
              <a:avLst/>
            </a:prstGeom>
            <a:solidFill>
              <a:srgbClr val="BF0D3E"/>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Rounded Corners 27">
            <a:extLst>
              <a:ext uri="{FF2B5EF4-FFF2-40B4-BE49-F238E27FC236}">
                <a16:creationId xmlns:a16="http://schemas.microsoft.com/office/drawing/2014/main" id="{EBB5B96D-9C73-4191-820D-C09829BAAEF8}"/>
              </a:ext>
            </a:extLst>
          </p:cNvPr>
          <p:cNvSpPr/>
          <p:nvPr/>
        </p:nvSpPr>
        <p:spPr>
          <a:xfrm>
            <a:off x="8696321" y="3545014"/>
            <a:ext cx="2341984" cy="2038317"/>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Locations don’t match! </a:t>
            </a:r>
          </a:p>
          <a:p>
            <a:pPr algn="ctr"/>
            <a:r>
              <a:rPr lang="en-US" sz="1600" dirty="0"/>
              <a:t>Articulated location at Yuma HS (Student’s SOR with articulated enrollment) must match CTED’s Central Campus.</a:t>
            </a:r>
          </a:p>
        </p:txBody>
      </p:sp>
    </p:spTree>
    <p:extLst>
      <p:ext uri="{BB962C8B-B14F-4D97-AF65-F5344CB8AC3E}">
        <p14:creationId xmlns:p14="http://schemas.microsoft.com/office/powerpoint/2010/main" val="162299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3327661" cy="584775"/>
          </a:xfrm>
          <a:prstGeom prst="rect">
            <a:avLst/>
          </a:prstGeom>
          <a:noFill/>
        </p:spPr>
        <p:txBody>
          <a:bodyPr wrap="square" rtlCol="0">
            <a:spAutoFit/>
          </a:bodyPr>
          <a:lstStyle/>
          <a:p>
            <a:r>
              <a:rPr lang="en-US" sz="3200" dirty="0">
                <a:latin typeface="Franklin Gothic Medium" panose="020B0603020102020204" pitchFamily="34" charset="0"/>
              </a:rPr>
              <a:t>Introduction</a:t>
            </a:r>
          </a:p>
        </p:txBody>
      </p:sp>
      <p:sp>
        <p:nvSpPr>
          <p:cNvPr id="4" name="TextBox 3">
            <a:extLst>
              <a:ext uri="{FF2B5EF4-FFF2-40B4-BE49-F238E27FC236}">
                <a16:creationId xmlns:a16="http://schemas.microsoft.com/office/drawing/2014/main" id="{F3791AEA-045A-41B7-A561-D004119974BE}"/>
              </a:ext>
            </a:extLst>
          </p:cNvPr>
          <p:cNvSpPr txBox="1"/>
          <p:nvPr/>
        </p:nvSpPr>
        <p:spPr>
          <a:xfrm>
            <a:off x="686701" y="975036"/>
            <a:ext cx="10818598" cy="4154984"/>
          </a:xfrm>
          <a:prstGeom prst="rect">
            <a:avLst/>
          </a:prstGeom>
          <a:noFill/>
        </p:spPr>
        <p:txBody>
          <a:bodyPr wrap="square" rtlCol="0">
            <a:spAutoFit/>
          </a:bodyPr>
          <a:lstStyle/>
          <a:p>
            <a:r>
              <a:rPr lang="en-US" sz="2400" dirty="0">
                <a:latin typeface="Franklin Gothic Medium" panose="020B0603020102020204" pitchFamily="34" charset="0"/>
              </a:rPr>
              <a:t>Career and Technical Education Districts will begin an expanded role in reporting data to ADE-CTE through the CTE Data Portal website. </a:t>
            </a:r>
          </a:p>
          <a:p>
            <a:endParaRPr lang="en-US" sz="2400" dirty="0">
              <a:latin typeface="Franklin Gothic Medium" panose="020B0603020102020204" pitchFamily="34" charset="0"/>
            </a:endParaRPr>
          </a:p>
          <a:p>
            <a:r>
              <a:rPr lang="en-US" sz="2400" dirty="0">
                <a:latin typeface="Franklin Gothic Medium" panose="020B0603020102020204" pitchFamily="34" charset="0"/>
              </a:rPr>
              <a:t>This expanded role will include:</a:t>
            </a:r>
          </a:p>
          <a:p>
            <a:pPr marL="342900" indent="-342900">
              <a:buFont typeface="Arial" panose="020B0604020202020204" pitchFamily="34" charset="0"/>
              <a:buChar char="•"/>
            </a:pPr>
            <a:r>
              <a:rPr lang="en-US" sz="2400" dirty="0">
                <a:latin typeface="Franklin Gothic Medium" panose="020B0603020102020204" pitchFamily="34" charset="0"/>
              </a:rPr>
              <a:t>Creating a coherent sequence for each CTED site </a:t>
            </a:r>
          </a:p>
          <a:p>
            <a:pPr marL="342900" indent="-342900">
              <a:buFont typeface="Arial" panose="020B0604020202020204" pitchFamily="34" charset="0"/>
              <a:buChar char="•"/>
            </a:pPr>
            <a:r>
              <a:rPr lang="en-US" sz="2400" dirty="0">
                <a:latin typeface="Franklin Gothic Medium" panose="020B0603020102020204" pitchFamily="34" charset="0"/>
              </a:rPr>
              <a:t>Reporting student-level enrollment for each CTED site </a:t>
            </a:r>
          </a:p>
          <a:p>
            <a:pPr marL="342900" indent="-342900">
              <a:buFont typeface="Arial" panose="020B0604020202020204" pitchFamily="34" charset="0"/>
              <a:buChar char="•"/>
            </a:pPr>
            <a:r>
              <a:rPr lang="en-US" sz="2400" dirty="0">
                <a:latin typeface="Franklin Gothic Medium" panose="020B0603020102020204" pitchFamily="34" charset="0"/>
              </a:rPr>
              <a:t>Reporting student credential attainment data for each CTED site </a:t>
            </a:r>
          </a:p>
          <a:p>
            <a:pPr marL="342900" indent="-342900">
              <a:buFont typeface="Arial" panose="020B0604020202020204" pitchFamily="34" charset="0"/>
              <a:buChar char="•"/>
            </a:pPr>
            <a:r>
              <a:rPr lang="en-US" sz="2400" dirty="0">
                <a:latin typeface="Franklin Gothic Medium" panose="020B0603020102020204" pitchFamily="34" charset="0"/>
              </a:rPr>
              <a:t>Conducting and recording a placement survey for all eligible concentrators at each CTED site</a:t>
            </a:r>
          </a:p>
          <a:p>
            <a:pPr marL="342900" indent="-342900">
              <a:buFont typeface="Arial" panose="020B0604020202020204" pitchFamily="34" charset="0"/>
              <a:buChar char="•"/>
            </a:pPr>
            <a:r>
              <a:rPr lang="en-US" sz="2400" dirty="0">
                <a:latin typeface="Franklin Gothic Medium" panose="020B0603020102020204" pitchFamily="34" charset="0"/>
              </a:rPr>
              <a:t>Working with member districts/satellite campuses to ensure that consistent, quality data is submitted by the member districts/satellite campuses.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610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D66F74-13D9-4341-90B3-ECD12507F3CB}"/>
              </a:ext>
            </a:extLst>
          </p:cNvPr>
          <p:cNvPicPr>
            <a:picLocks noChangeAspect="1"/>
          </p:cNvPicPr>
          <p:nvPr/>
        </p:nvPicPr>
        <p:blipFill>
          <a:blip r:embed="rId2"/>
          <a:stretch>
            <a:fillRect/>
          </a:stretch>
        </p:blipFill>
        <p:spPr>
          <a:xfrm>
            <a:off x="261350" y="861654"/>
            <a:ext cx="8411749" cy="513469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5E69BF18-1262-4E70-A25F-6DA7779F2E9B}"/>
              </a:ext>
            </a:extLst>
          </p:cNvPr>
          <p:cNvSpPr txBox="1"/>
          <p:nvPr/>
        </p:nvSpPr>
        <p:spPr>
          <a:xfrm>
            <a:off x="171450" y="190500"/>
            <a:ext cx="8424190" cy="400110"/>
          </a:xfrm>
          <a:prstGeom prst="rect">
            <a:avLst/>
          </a:prstGeom>
          <a:noFill/>
        </p:spPr>
        <p:txBody>
          <a:bodyPr wrap="square" rtlCol="0">
            <a:spAutoFit/>
          </a:bodyPr>
          <a:lstStyle/>
          <a:p>
            <a:r>
              <a:rPr lang="en-US" sz="2000" dirty="0">
                <a:latin typeface="Franklin Gothic Medium" panose="020B0603020102020204" pitchFamily="34" charset="0"/>
              </a:rPr>
              <a:t>Yuma HS must update coherent sequence to the correct location. </a:t>
            </a:r>
          </a:p>
        </p:txBody>
      </p:sp>
      <p:pic>
        <p:nvPicPr>
          <p:cNvPr id="5" name="Graphic 4" descr="Arrow: Clockwise curve with solid fill">
            <a:extLst>
              <a:ext uri="{FF2B5EF4-FFF2-40B4-BE49-F238E27FC236}">
                <a16:creationId xmlns:a16="http://schemas.microsoft.com/office/drawing/2014/main" id="{2EC4719C-CD45-450E-880E-096086DDC6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282073">
            <a:off x="5489343" y="2819367"/>
            <a:ext cx="914400" cy="914400"/>
          </a:xfrm>
          <a:prstGeom prst="rect">
            <a:avLst/>
          </a:prstGeom>
        </p:spPr>
      </p:pic>
      <p:sp>
        <p:nvSpPr>
          <p:cNvPr id="6" name="Rectangle: Rounded Corners 5">
            <a:extLst>
              <a:ext uri="{FF2B5EF4-FFF2-40B4-BE49-F238E27FC236}">
                <a16:creationId xmlns:a16="http://schemas.microsoft.com/office/drawing/2014/main" id="{E4091489-6CE8-4387-89A0-AAB181A3216F}"/>
              </a:ext>
            </a:extLst>
          </p:cNvPr>
          <p:cNvSpPr/>
          <p:nvPr/>
        </p:nvSpPr>
        <p:spPr>
          <a:xfrm>
            <a:off x="6154623" y="3276567"/>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name/CTDS must match CTED campus.</a:t>
            </a:r>
          </a:p>
        </p:txBody>
      </p:sp>
      <p:sp>
        <p:nvSpPr>
          <p:cNvPr id="7" name="TextBox 6">
            <a:extLst>
              <a:ext uri="{FF2B5EF4-FFF2-40B4-BE49-F238E27FC236}">
                <a16:creationId xmlns:a16="http://schemas.microsoft.com/office/drawing/2014/main" id="{43CBF392-AD2F-41F2-A938-EF67ED3C1F32}"/>
              </a:ext>
            </a:extLst>
          </p:cNvPr>
          <p:cNvSpPr txBox="1"/>
          <p:nvPr/>
        </p:nvSpPr>
        <p:spPr>
          <a:xfrm>
            <a:off x="9001125" y="861654"/>
            <a:ext cx="2929525" cy="5355312"/>
          </a:xfrm>
          <a:prstGeom prst="rect">
            <a:avLst/>
          </a:prstGeom>
          <a:noFill/>
        </p:spPr>
        <p:txBody>
          <a:bodyPr wrap="square" rtlCol="0">
            <a:spAutoFit/>
          </a:bodyPr>
          <a:lstStyle/>
          <a:p>
            <a:pPr marL="342900" indent="-342900">
              <a:buAutoNum type="arabicPeriod"/>
            </a:pPr>
            <a:r>
              <a:rPr lang="en-US" dirty="0"/>
              <a:t>From coherent sequence landing page, click “Modify” next to any course in the program.</a:t>
            </a:r>
          </a:p>
          <a:p>
            <a:pPr marL="342900" indent="-342900">
              <a:buAutoNum type="arabicPeriod"/>
            </a:pPr>
            <a:r>
              <a:rPr lang="en-US" dirty="0"/>
              <a:t>From the popup box, click “Modify” to the right of each course. It will move to the top of the table.</a:t>
            </a:r>
          </a:p>
          <a:p>
            <a:pPr marL="342900" indent="-342900">
              <a:buAutoNum type="arabicPeriod"/>
            </a:pPr>
            <a:r>
              <a:rPr lang="en-US" dirty="0"/>
              <a:t>In the “Articulated Course” dropdown, select the correct location. Type the name of the CTED central campus as it appears for the CTED.</a:t>
            </a:r>
          </a:p>
          <a:p>
            <a:pPr marL="342900" indent="-342900">
              <a:buAutoNum type="arabicPeriod"/>
            </a:pPr>
            <a:r>
              <a:rPr lang="en-US" dirty="0"/>
              <a:t>Do this for each articulated course that needs to be updated.</a:t>
            </a:r>
          </a:p>
          <a:p>
            <a:pPr marL="342900" indent="-342900">
              <a:buAutoNum type="arabicPeriod"/>
            </a:pPr>
            <a:r>
              <a:rPr lang="en-US" dirty="0"/>
              <a:t>Click “Save All Changes”.</a:t>
            </a:r>
          </a:p>
        </p:txBody>
      </p:sp>
      <p:sp>
        <p:nvSpPr>
          <p:cNvPr id="8" name="TextBox 7">
            <a:extLst>
              <a:ext uri="{FF2B5EF4-FFF2-40B4-BE49-F238E27FC236}">
                <a16:creationId xmlns:a16="http://schemas.microsoft.com/office/drawing/2014/main" id="{6DE077D0-8E4E-4E80-A71B-2D3F69F89FBD}"/>
              </a:ext>
            </a:extLst>
          </p:cNvPr>
          <p:cNvSpPr txBox="1"/>
          <p:nvPr/>
        </p:nvSpPr>
        <p:spPr>
          <a:xfrm>
            <a:off x="9099049" y="461544"/>
            <a:ext cx="2733675" cy="400110"/>
          </a:xfrm>
          <a:prstGeom prst="rect">
            <a:avLst/>
          </a:prstGeom>
          <a:noFill/>
        </p:spPr>
        <p:txBody>
          <a:bodyPr wrap="square" rtlCol="0">
            <a:spAutoFit/>
          </a:bodyPr>
          <a:lstStyle/>
          <a:p>
            <a:r>
              <a:rPr lang="en-US" sz="2000" dirty="0">
                <a:latin typeface="Franklin Gothic Medium" panose="020B0603020102020204" pitchFamily="34" charset="0"/>
              </a:rPr>
              <a:t>Instructions for District</a:t>
            </a:r>
          </a:p>
        </p:txBody>
      </p:sp>
    </p:spTree>
    <p:extLst>
      <p:ext uri="{BB962C8B-B14F-4D97-AF65-F5344CB8AC3E}">
        <p14:creationId xmlns:p14="http://schemas.microsoft.com/office/powerpoint/2010/main" val="1489169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17C988A-BBCF-4FB2-8385-7C1CC2FE2022}"/>
              </a:ext>
            </a:extLst>
          </p:cNvPr>
          <p:cNvPicPr>
            <a:picLocks noChangeAspect="1"/>
          </p:cNvPicPr>
          <p:nvPr/>
        </p:nvPicPr>
        <p:blipFill rotWithShape="1">
          <a:blip r:embed="rId3"/>
          <a:srcRect t="5404" b="5913"/>
          <a:stretch/>
        </p:blipFill>
        <p:spPr>
          <a:xfrm>
            <a:off x="0" y="360637"/>
            <a:ext cx="11171722" cy="328165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91C1BC3-C72F-45A5-9681-AB4551D8C3FD}"/>
              </a:ext>
            </a:extLst>
          </p:cNvPr>
          <p:cNvPicPr>
            <a:picLocks noChangeAspect="1"/>
          </p:cNvPicPr>
          <p:nvPr/>
        </p:nvPicPr>
        <p:blipFill>
          <a:blip r:embed="rId4"/>
          <a:stretch>
            <a:fillRect/>
          </a:stretch>
        </p:blipFill>
        <p:spPr>
          <a:xfrm>
            <a:off x="0" y="4139676"/>
            <a:ext cx="11171722" cy="262376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D7B1891-5DBC-4777-8236-8C1C4B93E261}"/>
              </a:ext>
            </a:extLst>
          </p:cNvPr>
          <p:cNvSpPr txBox="1"/>
          <p:nvPr/>
        </p:nvSpPr>
        <p:spPr>
          <a:xfrm>
            <a:off x="0" y="0"/>
            <a:ext cx="8424190" cy="400110"/>
          </a:xfrm>
          <a:prstGeom prst="rect">
            <a:avLst/>
          </a:prstGeom>
          <a:noFill/>
        </p:spPr>
        <p:txBody>
          <a:bodyPr wrap="square" rtlCol="0">
            <a:spAutoFit/>
          </a:bodyPr>
          <a:lstStyle/>
          <a:p>
            <a:r>
              <a:rPr lang="en-US" sz="2000" dirty="0">
                <a:latin typeface="Franklin Gothic Medium" panose="020B0603020102020204" pitchFamily="34" charset="0"/>
              </a:rPr>
              <a:t>Coherent Sequence at Yuma High School (member of STEDY)</a:t>
            </a:r>
          </a:p>
        </p:txBody>
      </p:sp>
      <p:sp>
        <p:nvSpPr>
          <p:cNvPr id="9" name="TextBox 8">
            <a:extLst>
              <a:ext uri="{FF2B5EF4-FFF2-40B4-BE49-F238E27FC236}">
                <a16:creationId xmlns:a16="http://schemas.microsoft.com/office/drawing/2014/main" id="{D2675777-1835-4D7E-9607-0D55F9B5AA5D}"/>
              </a:ext>
            </a:extLst>
          </p:cNvPr>
          <p:cNvSpPr txBox="1"/>
          <p:nvPr/>
        </p:nvSpPr>
        <p:spPr>
          <a:xfrm>
            <a:off x="0" y="3719641"/>
            <a:ext cx="8424190" cy="400110"/>
          </a:xfrm>
          <a:prstGeom prst="rect">
            <a:avLst/>
          </a:prstGeom>
          <a:noFill/>
        </p:spPr>
        <p:txBody>
          <a:bodyPr wrap="square" rtlCol="0">
            <a:spAutoFit/>
          </a:bodyPr>
          <a:lstStyle/>
          <a:p>
            <a:r>
              <a:rPr lang="en-US" sz="2000" dirty="0">
                <a:latin typeface="Franklin Gothic Medium" panose="020B0603020102020204" pitchFamily="34" charset="0"/>
              </a:rPr>
              <a:t>Coherent Sequence at STEDY – Arizona Western College</a:t>
            </a:r>
          </a:p>
        </p:txBody>
      </p:sp>
      <p:sp>
        <p:nvSpPr>
          <p:cNvPr id="2" name="Rectangle 1">
            <a:extLst>
              <a:ext uri="{FF2B5EF4-FFF2-40B4-BE49-F238E27FC236}">
                <a16:creationId xmlns:a16="http://schemas.microsoft.com/office/drawing/2014/main" id="{0F923DE3-C47F-4FB3-83F7-2D9BC89058DB}"/>
              </a:ext>
            </a:extLst>
          </p:cNvPr>
          <p:cNvSpPr/>
          <p:nvPr/>
        </p:nvSpPr>
        <p:spPr>
          <a:xfrm>
            <a:off x="4669995" y="2673697"/>
            <a:ext cx="3350055" cy="993808"/>
          </a:xfrm>
          <a:prstGeom prst="rect">
            <a:avLst/>
          </a:prstGeom>
          <a:no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737102-F8C2-4539-9095-F0BB26C643F3}"/>
              </a:ext>
            </a:extLst>
          </p:cNvPr>
          <p:cNvSpPr/>
          <p:nvPr/>
        </p:nvSpPr>
        <p:spPr>
          <a:xfrm>
            <a:off x="7148843" y="5575534"/>
            <a:ext cx="1275348" cy="993808"/>
          </a:xfrm>
          <a:prstGeom prst="rect">
            <a:avLst/>
          </a:prstGeom>
          <a:no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5D759D-F73C-4857-A244-0C64E6CC7CAC}"/>
              </a:ext>
            </a:extLst>
          </p:cNvPr>
          <p:cNvSpPr/>
          <p:nvPr/>
        </p:nvSpPr>
        <p:spPr>
          <a:xfrm>
            <a:off x="-1" y="4457751"/>
            <a:ext cx="3242821" cy="400110"/>
          </a:xfrm>
          <a:prstGeom prst="rect">
            <a:avLst/>
          </a:prstGeom>
          <a:no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97C485D-B6DF-40F1-A18D-B188E6E613A6}"/>
              </a:ext>
            </a:extLst>
          </p:cNvPr>
          <p:cNvGrpSpPr/>
          <p:nvPr/>
        </p:nvGrpSpPr>
        <p:grpSpPr>
          <a:xfrm>
            <a:off x="3150848" y="2714625"/>
            <a:ext cx="5468737" cy="2109898"/>
            <a:chOff x="3150848" y="2714625"/>
            <a:chExt cx="5468737" cy="2109898"/>
          </a:xfrm>
        </p:grpSpPr>
        <p:sp>
          <p:nvSpPr>
            <p:cNvPr id="24" name="Freeform: Shape 23">
              <a:extLst>
                <a:ext uri="{FF2B5EF4-FFF2-40B4-BE49-F238E27FC236}">
                  <a16:creationId xmlns:a16="http://schemas.microsoft.com/office/drawing/2014/main" id="{59B14C19-020C-45B9-BC32-F5F71C0073C0}"/>
                </a:ext>
              </a:extLst>
            </p:cNvPr>
            <p:cNvSpPr/>
            <p:nvPr/>
          </p:nvSpPr>
          <p:spPr>
            <a:xfrm>
              <a:off x="3271101" y="2922309"/>
              <a:ext cx="5348484" cy="1753386"/>
            </a:xfrm>
            <a:custGeom>
              <a:avLst/>
              <a:gdLst>
                <a:gd name="connsiteX0" fmla="*/ 4798243 w 5348484"/>
                <a:gd name="connsiteY0" fmla="*/ 0 h 1753386"/>
                <a:gd name="connsiteX1" fmla="*/ 4911365 w 5348484"/>
                <a:gd name="connsiteY1" fmla="*/ 1310326 h 1753386"/>
                <a:gd name="connsiteX2" fmla="*/ 0 w 5348484"/>
                <a:gd name="connsiteY2" fmla="*/ 1753386 h 1753386"/>
              </a:gdLst>
              <a:ahLst/>
              <a:cxnLst>
                <a:cxn ang="0">
                  <a:pos x="connsiteX0" y="connsiteY0"/>
                </a:cxn>
                <a:cxn ang="0">
                  <a:pos x="connsiteX1" y="connsiteY1"/>
                </a:cxn>
                <a:cxn ang="0">
                  <a:pos x="connsiteX2" y="connsiteY2"/>
                </a:cxn>
              </a:cxnLst>
              <a:rect l="l" t="t" r="r" b="b"/>
              <a:pathLst>
                <a:path w="5348484" h="1753386">
                  <a:moveTo>
                    <a:pt x="4798243" y="0"/>
                  </a:moveTo>
                  <a:cubicBezTo>
                    <a:pt x="5254657" y="509047"/>
                    <a:pt x="5711072" y="1018095"/>
                    <a:pt x="4911365" y="1310326"/>
                  </a:cubicBezTo>
                  <a:cubicBezTo>
                    <a:pt x="4111658" y="1602557"/>
                    <a:pt x="2055829" y="1677971"/>
                    <a:pt x="0" y="1753386"/>
                  </a:cubicBezTo>
                </a:path>
              </a:pathLst>
            </a:custGeom>
            <a:noFill/>
            <a:ln w="762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00BFEBE3-F8B5-4CE8-9BFF-215A285CEB70}"/>
                </a:ext>
              </a:extLst>
            </p:cNvPr>
            <p:cNvSpPr/>
            <p:nvPr/>
          </p:nvSpPr>
          <p:spPr>
            <a:xfrm rot="19159263">
              <a:off x="7853771" y="2714625"/>
              <a:ext cx="297656" cy="240506"/>
            </a:xfrm>
            <a:prstGeom prst="triangle">
              <a:avLst/>
            </a:prstGeom>
            <a:solidFill>
              <a:srgbClr val="BF0D3E"/>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05AD74C2-8874-4EFB-ACF7-6080ED4246C9}"/>
                </a:ext>
              </a:extLst>
            </p:cNvPr>
            <p:cNvSpPr/>
            <p:nvPr/>
          </p:nvSpPr>
          <p:spPr>
            <a:xfrm rot="16200000">
              <a:off x="3122273" y="4555442"/>
              <a:ext cx="297656" cy="240506"/>
            </a:xfrm>
            <a:prstGeom prst="triangle">
              <a:avLst/>
            </a:prstGeom>
            <a:solidFill>
              <a:srgbClr val="BF0D3E"/>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Rounded Corners 27">
            <a:extLst>
              <a:ext uri="{FF2B5EF4-FFF2-40B4-BE49-F238E27FC236}">
                <a16:creationId xmlns:a16="http://schemas.microsoft.com/office/drawing/2014/main" id="{EBB5B96D-9C73-4191-820D-C09829BAAEF8}"/>
              </a:ext>
            </a:extLst>
          </p:cNvPr>
          <p:cNvSpPr/>
          <p:nvPr/>
        </p:nvSpPr>
        <p:spPr>
          <a:xfrm>
            <a:off x="8696321" y="3545014"/>
            <a:ext cx="2341984" cy="2038317"/>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Course Locations match!</a:t>
            </a:r>
          </a:p>
          <a:p>
            <a:pPr algn="ctr"/>
            <a:r>
              <a:rPr lang="en-US" sz="1600" dirty="0"/>
              <a:t>Now the coherent sequences match between the two locations.</a:t>
            </a:r>
          </a:p>
        </p:txBody>
      </p:sp>
    </p:spTree>
    <p:extLst>
      <p:ext uri="{BB962C8B-B14F-4D97-AF65-F5344CB8AC3E}">
        <p14:creationId xmlns:p14="http://schemas.microsoft.com/office/powerpoint/2010/main" val="143564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3046403"/>
            <a:ext cx="10818598" cy="1107996"/>
          </a:xfrm>
          <a:prstGeom prst="rect">
            <a:avLst/>
          </a:prstGeom>
          <a:noFill/>
        </p:spPr>
        <p:txBody>
          <a:bodyPr wrap="square" rtlCol="0">
            <a:spAutoFit/>
          </a:bodyPr>
          <a:lstStyle/>
          <a:p>
            <a:pPr algn="ctr"/>
            <a:r>
              <a:rPr lang="en-US" sz="6600" dirty="0">
                <a:latin typeface="Franklin Gothic Medium" panose="020B0603020102020204" pitchFamily="34" charset="0"/>
              </a:rPr>
              <a:t>Enrollment Reporting</a:t>
            </a:r>
          </a:p>
        </p:txBody>
      </p:sp>
    </p:spTree>
    <p:extLst>
      <p:ext uri="{BB962C8B-B14F-4D97-AF65-F5344CB8AC3E}">
        <p14:creationId xmlns:p14="http://schemas.microsoft.com/office/powerpoint/2010/main" val="1042169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5335571" cy="584775"/>
          </a:xfrm>
          <a:prstGeom prst="rect">
            <a:avLst/>
          </a:prstGeom>
          <a:noFill/>
        </p:spPr>
        <p:txBody>
          <a:bodyPr wrap="square" rtlCol="0">
            <a:spAutoFit/>
          </a:bodyPr>
          <a:lstStyle/>
          <a:p>
            <a:r>
              <a:rPr lang="en-US" sz="3200" dirty="0">
                <a:latin typeface="Franklin Gothic Medium" panose="020B0603020102020204" pitchFamily="34" charset="0"/>
              </a:rPr>
              <a:t>Enrollment</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5170646"/>
          </a:xfrm>
          <a:prstGeom prst="rect">
            <a:avLst/>
          </a:prstGeom>
          <a:noFill/>
        </p:spPr>
        <p:txBody>
          <a:bodyPr wrap="square" rtlCol="0">
            <a:spAutoFit/>
          </a:bodyPr>
          <a:lstStyle/>
          <a:p>
            <a:r>
              <a:rPr lang="en-US" sz="2400" dirty="0">
                <a:latin typeface="Franklin Gothic Medium" panose="020B0603020102020204" pitchFamily="34" charset="0"/>
              </a:rPr>
              <a:t>All enrollment data is at the student level.</a:t>
            </a:r>
          </a:p>
          <a:p>
            <a:r>
              <a:rPr lang="en-US" sz="2400" dirty="0">
                <a:latin typeface="Franklin Gothic Medium" panose="020B0603020102020204" pitchFamily="34" charset="0"/>
              </a:rPr>
              <a:t>All enrollment data is </a:t>
            </a:r>
            <a:r>
              <a:rPr lang="en-US" sz="2400" dirty="0">
                <a:solidFill>
                  <a:srgbClr val="FCAF17"/>
                </a:solidFill>
                <a:latin typeface="Franklin Gothic Medium" panose="020B0603020102020204" pitchFamily="34" charset="0"/>
              </a:rPr>
              <a:t>uploaded</a:t>
            </a:r>
            <a:r>
              <a:rPr lang="en-US" sz="2400" dirty="0">
                <a:latin typeface="Franklin Gothic Medium" panose="020B0603020102020204" pitchFamily="34" charset="0"/>
              </a:rPr>
              <a:t> </a:t>
            </a:r>
            <a:r>
              <a:rPr lang="en-US" sz="2400" dirty="0">
                <a:solidFill>
                  <a:srgbClr val="FCAF17"/>
                </a:solidFill>
                <a:latin typeface="Franklin Gothic Medium" panose="020B0603020102020204" pitchFamily="34" charset="0"/>
              </a:rPr>
              <a:t>into the CTE Data Portal</a:t>
            </a:r>
            <a:r>
              <a:rPr lang="en-US" sz="2400" dirty="0">
                <a:latin typeface="Franklin Gothic Medium" panose="020B0603020102020204" pitchFamily="34" charset="0"/>
              </a:rPr>
              <a:t> on an Excel template.</a:t>
            </a:r>
          </a:p>
          <a:p>
            <a:r>
              <a:rPr lang="en-US" sz="2400" dirty="0">
                <a:latin typeface="Franklin Gothic Medium" panose="020B0603020102020204" pitchFamily="34" charset="0"/>
              </a:rPr>
              <a:t> - Get the template here → </a:t>
            </a:r>
            <a:r>
              <a:rPr lang="en-US" sz="2400" dirty="0">
                <a:latin typeface="Franklin Gothic Medium" panose="020B0603020102020204" pitchFamily="34" charset="0"/>
                <a:hlinkClick r:id="rId3"/>
              </a:rPr>
              <a:t>https://www.azed.gov/cte/cte-enrollment</a:t>
            </a:r>
            <a:r>
              <a:rPr lang="en-US" sz="2400" dirty="0">
                <a:latin typeface="Franklin Gothic Medium" panose="020B0603020102020204" pitchFamily="34" charset="0"/>
              </a:rPr>
              <a:t> </a:t>
            </a:r>
          </a:p>
          <a:p>
            <a:r>
              <a:rPr lang="en-US" sz="2400" dirty="0">
                <a:latin typeface="Franklin Gothic Medium" panose="020B0603020102020204" pitchFamily="34" charset="0"/>
              </a:rPr>
              <a:t>  	</a:t>
            </a:r>
            <a:r>
              <a:rPr lang="en-US" dirty="0">
                <a:solidFill>
                  <a:srgbClr val="BF0D3E"/>
                </a:solidFill>
                <a:latin typeface="Franklin Gothic Medium" panose="020B0603020102020204" pitchFamily="34" charset="0"/>
              </a:rPr>
              <a:t>(look for “2022 Enrollment CTED Central Campus Template”)</a:t>
            </a:r>
          </a:p>
          <a:p>
            <a:endParaRPr lang="en-US" dirty="0">
              <a:solidFill>
                <a:srgbClr val="BF0D3E"/>
              </a:solidFill>
              <a:latin typeface="Franklin Gothic Medium" panose="020B0603020102020204" pitchFamily="34" charset="0"/>
            </a:endParaRPr>
          </a:p>
          <a:p>
            <a:r>
              <a:rPr lang="en-US" sz="2400" dirty="0">
                <a:latin typeface="Franklin Gothic Medium" panose="020B0603020102020204" pitchFamily="34" charset="0"/>
              </a:rPr>
              <a:t>All enrollment data is split by term (Fall and Spring semesters) and is a “snapshot” of specific days (plus credits earned at the end of the term):</a:t>
            </a:r>
          </a:p>
          <a:p>
            <a:r>
              <a:rPr lang="en-US" sz="2400" dirty="0">
                <a:latin typeface="Franklin Gothic Medium" panose="020B0603020102020204" pitchFamily="34" charset="0"/>
              </a:rPr>
              <a:t> - Fall term enrollment: </a:t>
            </a:r>
            <a:r>
              <a:rPr lang="en-US" sz="2400" u="sng" dirty="0">
                <a:solidFill>
                  <a:srgbClr val="FCAF17"/>
                </a:solidFill>
                <a:latin typeface="Franklin Gothic Medium" panose="020B0603020102020204" pitchFamily="34" charset="0"/>
              </a:rPr>
              <a:t>October 15, 2021</a:t>
            </a:r>
          </a:p>
          <a:p>
            <a:r>
              <a:rPr lang="en-US" sz="2400" dirty="0">
                <a:latin typeface="Franklin Gothic Medium" panose="020B0603020102020204" pitchFamily="34" charset="0"/>
              </a:rPr>
              <a:t> - Spring term enrollment: </a:t>
            </a:r>
            <a:r>
              <a:rPr lang="en-US" sz="2400" u="sng" dirty="0">
                <a:solidFill>
                  <a:srgbClr val="FCAF17"/>
                </a:solidFill>
                <a:latin typeface="Franklin Gothic Medium" panose="020B0603020102020204" pitchFamily="34" charset="0"/>
              </a:rPr>
              <a:t>February 15, 2022</a:t>
            </a:r>
          </a:p>
          <a:p>
            <a:endParaRPr lang="en-US" sz="2400" dirty="0">
              <a:solidFill>
                <a:srgbClr val="FCAF17"/>
              </a:solidFill>
              <a:latin typeface="Franklin Gothic Medium" panose="020B0603020102020204" pitchFamily="34" charset="0"/>
            </a:endParaRPr>
          </a:p>
          <a:p>
            <a:r>
              <a:rPr lang="en-US" sz="2400" dirty="0">
                <a:latin typeface="Franklin Gothic Medium" panose="020B0603020102020204" pitchFamily="34" charset="0"/>
              </a:rPr>
              <a:t>Your member districts/satellite campuses will be doing the same (for their articulated enrollment), so getting an accurate list of students from your SIS for those specific dates is critical!</a:t>
            </a:r>
          </a:p>
          <a:p>
            <a:endParaRPr lang="en-US" sz="2400" i="1" dirty="0">
              <a:latin typeface="Franklin Gothic Medium" panose="020B0603020102020204" pitchFamily="34" charset="0"/>
            </a:endParaRPr>
          </a:p>
        </p:txBody>
      </p:sp>
    </p:spTree>
    <p:extLst>
      <p:ext uri="{BB962C8B-B14F-4D97-AF65-F5344CB8AC3E}">
        <p14:creationId xmlns:p14="http://schemas.microsoft.com/office/powerpoint/2010/main" val="597527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5335571" cy="584775"/>
          </a:xfrm>
          <a:prstGeom prst="rect">
            <a:avLst/>
          </a:prstGeom>
          <a:noFill/>
        </p:spPr>
        <p:txBody>
          <a:bodyPr wrap="square" rtlCol="0">
            <a:spAutoFit/>
          </a:bodyPr>
          <a:lstStyle/>
          <a:p>
            <a:r>
              <a:rPr lang="en-US" sz="3200" dirty="0">
                <a:latin typeface="Franklin Gothic Medium" panose="020B0603020102020204" pitchFamily="34" charset="0"/>
              </a:rPr>
              <a:t>Enrollment - Credit</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5262979"/>
          </a:xfrm>
          <a:prstGeom prst="rect">
            <a:avLst/>
          </a:prstGeom>
          <a:noFill/>
        </p:spPr>
        <p:txBody>
          <a:bodyPr wrap="square" rtlCol="0">
            <a:spAutoFit/>
          </a:bodyPr>
          <a:lstStyle/>
          <a:p>
            <a:r>
              <a:rPr lang="en-US" sz="2400" dirty="0">
                <a:latin typeface="Franklin Gothic Medium" panose="020B0603020102020204" pitchFamily="34" charset="0"/>
              </a:rPr>
              <a:t>Enrollment is entered by Term, so be sure that the credit is accurate for the term.</a:t>
            </a:r>
          </a:p>
          <a:p>
            <a:r>
              <a:rPr lang="en-US" sz="2400" dirty="0">
                <a:latin typeface="Franklin Gothic Medium" panose="020B0603020102020204" pitchFamily="34" charset="0"/>
              </a:rPr>
              <a:t>If a student is enrolled all year, they will be uploaded twice (two rows on the template) – one for the Fall term (0.5 credits) and one for the Spring term (0.5 credits) (given that the course results in 1 credit).</a:t>
            </a:r>
          </a:p>
          <a:p>
            <a:endParaRPr lang="en-US" sz="2400" dirty="0">
              <a:latin typeface="Franklin Gothic Medium" panose="020B0603020102020204" pitchFamily="34" charset="0"/>
            </a:endParaRPr>
          </a:p>
          <a:p>
            <a:r>
              <a:rPr lang="en-US" sz="2400" dirty="0">
                <a:latin typeface="Franklin Gothic Medium" panose="020B0603020102020204" pitchFamily="34" charset="0"/>
              </a:rPr>
              <a:t>Credit is used to determine CTE concentrators – </a:t>
            </a:r>
            <a:r>
              <a:rPr lang="en-US" sz="2400" dirty="0">
                <a:solidFill>
                  <a:srgbClr val="FCAF17"/>
                </a:solidFill>
                <a:latin typeface="Franklin Gothic Medium" panose="020B0603020102020204" pitchFamily="34" charset="0"/>
              </a:rPr>
              <a:t>a student must complete at least two courses within the coherent sequence</a:t>
            </a:r>
            <a:r>
              <a:rPr lang="en-US" sz="2400" dirty="0">
                <a:latin typeface="Franklin Gothic Medium" panose="020B0603020102020204" pitchFamily="34" charset="0"/>
              </a:rPr>
              <a:t> (and earn at least one credit in each) to be a concentrator). </a:t>
            </a:r>
            <a:r>
              <a:rPr lang="en-US" sz="2400" dirty="0">
                <a:solidFill>
                  <a:srgbClr val="BF0D3E"/>
                </a:solidFill>
                <a:latin typeface="Franklin Gothic Medium" panose="020B0603020102020204" pitchFamily="34" charset="0"/>
              </a:rPr>
              <a:t>Internship, cooperative education, and diversified cooperative education courses are not considered when determining concentrator status.</a:t>
            </a:r>
          </a:p>
          <a:p>
            <a:endParaRPr lang="en-US" sz="2400" dirty="0">
              <a:solidFill>
                <a:srgbClr val="BF0D3E"/>
              </a:solidFill>
              <a:latin typeface="Franklin Gothic Medium" panose="020B0603020102020204" pitchFamily="34" charset="0"/>
            </a:endParaRPr>
          </a:p>
          <a:p>
            <a:r>
              <a:rPr lang="en-US" sz="2400" dirty="0">
                <a:solidFill>
                  <a:srgbClr val="BF0D3E"/>
                </a:solidFill>
                <a:latin typeface="Franklin Gothic Medium" panose="020B0603020102020204" pitchFamily="34" charset="0"/>
              </a:rPr>
              <a:t>It is critical that credits are input during the enrollment data collection phase to ensure that the student’s credit history is accurate. Credits cannot be entered after this phase is complete!</a:t>
            </a:r>
            <a:endParaRPr lang="en-US" sz="2400" i="1" dirty="0">
              <a:latin typeface="Franklin Gothic Medium" panose="020B0603020102020204" pitchFamily="34" charset="0"/>
            </a:endParaRPr>
          </a:p>
        </p:txBody>
      </p:sp>
    </p:spTree>
    <p:extLst>
      <p:ext uri="{BB962C8B-B14F-4D97-AF65-F5344CB8AC3E}">
        <p14:creationId xmlns:p14="http://schemas.microsoft.com/office/powerpoint/2010/main" val="1252947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A note about the Enrollment template</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5632311"/>
          </a:xfrm>
          <a:prstGeom prst="rect">
            <a:avLst/>
          </a:prstGeom>
          <a:noFill/>
        </p:spPr>
        <p:txBody>
          <a:bodyPr wrap="square" rtlCol="0">
            <a:spAutoFit/>
          </a:bodyPr>
          <a:lstStyle/>
          <a:p>
            <a:r>
              <a:rPr lang="en-US" sz="2400" dirty="0">
                <a:latin typeface="Franklin Gothic Medium" panose="020B0603020102020204" pitchFamily="34" charset="0"/>
              </a:rPr>
              <a:t>The CTE Data Portal is sensitive!</a:t>
            </a:r>
          </a:p>
          <a:p>
            <a:endParaRPr lang="en-US" sz="2400" dirty="0">
              <a:latin typeface="Franklin Gothic Medium" panose="020B0603020102020204" pitchFamily="34" charset="0"/>
            </a:endParaRPr>
          </a:p>
          <a:p>
            <a:r>
              <a:rPr lang="en-US" sz="2400" dirty="0">
                <a:latin typeface="Franklin Gothic Medium" panose="020B0603020102020204" pitchFamily="34" charset="0"/>
              </a:rPr>
              <a:t>Please always use the most up-to-date template when uploading your enrollment (download from website). </a:t>
            </a:r>
          </a:p>
          <a:p>
            <a:endParaRPr lang="en-US" sz="2400" dirty="0">
              <a:latin typeface="Franklin Gothic Medium" panose="020B0603020102020204" pitchFamily="34" charset="0"/>
            </a:endParaRPr>
          </a:p>
          <a:p>
            <a:r>
              <a:rPr lang="en-US" sz="2400" dirty="0">
                <a:solidFill>
                  <a:srgbClr val="BF0D3E"/>
                </a:solidFill>
                <a:latin typeface="Franklin Gothic Medium" panose="020B0603020102020204" pitchFamily="34" charset="0"/>
              </a:rPr>
              <a:t>Please do not alter the template</a:t>
            </a:r>
            <a:r>
              <a:rPr lang="en-US" sz="2400" dirty="0">
                <a:latin typeface="Franklin Gothic Medium" panose="020B0603020102020204" pitchFamily="34" charset="0"/>
              </a:rPr>
              <a:t>, such as adding or removing columns, reordering columns, or adding/removing tabs. </a:t>
            </a:r>
          </a:p>
          <a:p>
            <a:endParaRPr lang="en-US" sz="2400" dirty="0">
              <a:latin typeface="Franklin Gothic Medium" panose="020B0603020102020204" pitchFamily="34" charset="0"/>
            </a:endParaRPr>
          </a:p>
          <a:p>
            <a:r>
              <a:rPr lang="en-US" sz="2400" dirty="0">
                <a:latin typeface="Franklin Gothic Medium" panose="020B0603020102020204" pitchFamily="34" charset="0"/>
              </a:rPr>
              <a:t>Template must have all </a:t>
            </a:r>
            <a:r>
              <a:rPr lang="en-US" sz="2400" dirty="0">
                <a:solidFill>
                  <a:srgbClr val="FCAF17"/>
                </a:solidFill>
                <a:latin typeface="Franklin Gothic Medium" panose="020B0603020102020204" pitchFamily="34" charset="0"/>
              </a:rPr>
              <a:t>16 columns </a:t>
            </a:r>
            <a:r>
              <a:rPr lang="en-US" sz="2400" dirty="0">
                <a:latin typeface="Franklin Gothic Medium" panose="020B0603020102020204" pitchFamily="34" charset="0"/>
              </a:rPr>
              <a:t>in the </a:t>
            </a:r>
            <a:r>
              <a:rPr lang="en-US" sz="2400" dirty="0">
                <a:solidFill>
                  <a:srgbClr val="FCAF17"/>
                </a:solidFill>
                <a:latin typeface="Franklin Gothic Medium" panose="020B0603020102020204" pitchFamily="34" charset="0"/>
              </a:rPr>
              <a:t>correct order</a:t>
            </a:r>
            <a:r>
              <a:rPr lang="en-US" sz="2400" dirty="0">
                <a:latin typeface="Franklin Gothic Medium" panose="020B0603020102020204" pitchFamily="34" charset="0"/>
              </a:rPr>
              <a:t>.</a:t>
            </a:r>
          </a:p>
          <a:p>
            <a:endParaRPr lang="en-US" sz="2400" dirty="0">
              <a:latin typeface="Franklin Gothic Medium" panose="020B0603020102020204" pitchFamily="34" charset="0"/>
            </a:endParaRPr>
          </a:p>
          <a:p>
            <a:r>
              <a:rPr lang="en-US" sz="2400" dirty="0">
                <a:latin typeface="Franklin Gothic Medium" panose="020B0603020102020204" pitchFamily="34" charset="0"/>
              </a:rPr>
              <a:t>Please refrain from using special characters in the template (stick to the allowed characters on the “Instructions” tab). </a:t>
            </a:r>
          </a:p>
          <a:p>
            <a:endParaRPr lang="en-US" sz="2400" dirty="0">
              <a:latin typeface="Franklin Gothic Medium" panose="020B0603020102020204" pitchFamily="34" charset="0"/>
            </a:endParaRPr>
          </a:p>
          <a:p>
            <a:r>
              <a:rPr lang="en-US" sz="2400" dirty="0">
                <a:latin typeface="Franklin Gothic Medium" panose="020B0603020102020204" pitchFamily="34" charset="0"/>
              </a:rPr>
              <a:t>Multiple programs/courses, terms, students can be on the same template.</a:t>
            </a:r>
          </a:p>
          <a:p>
            <a:endParaRPr lang="en-US" sz="2400" i="1" dirty="0">
              <a:latin typeface="Franklin Gothic Medium" panose="020B0603020102020204" pitchFamily="34" charset="0"/>
            </a:endParaRPr>
          </a:p>
        </p:txBody>
      </p:sp>
    </p:spTree>
    <p:extLst>
      <p:ext uri="{BB962C8B-B14F-4D97-AF65-F5344CB8AC3E}">
        <p14:creationId xmlns:p14="http://schemas.microsoft.com/office/powerpoint/2010/main" val="1869396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Who to report?</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4955203"/>
          </a:xfrm>
          <a:prstGeom prst="rect">
            <a:avLst/>
          </a:prstGeom>
          <a:noFill/>
        </p:spPr>
        <p:txBody>
          <a:bodyPr wrap="square" rtlCol="0">
            <a:spAutoFit/>
          </a:bodyPr>
          <a:lstStyle/>
          <a:p>
            <a:r>
              <a:rPr lang="en-US" sz="2400" dirty="0">
                <a:latin typeface="Franklin Gothic Medium" panose="020B0603020102020204" pitchFamily="34" charset="0"/>
              </a:rPr>
              <a:t>Report all students enrolled in CTE courses at your CTED sites.</a:t>
            </a:r>
          </a:p>
          <a:p>
            <a:endParaRPr lang="en-US" sz="2400" i="1" dirty="0">
              <a:latin typeface="Franklin Gothic Medium" panose="020B0603020102020204" pitchFamily="34" charset="0"/>
            </a:endParaRPr>
          </a:p>
          <a:p>
            <a:r>
              <a:rPr lang="en-US" sz="2400" dirty="0">
                <a:latin typeface="Franklin Gothic Medium" panose="020B0603020102020204" pitchFamily="34" charset="0"/>
              </a:rPr>
              <a:t>Enrollment template has column for “Student Type” which will allow you to identify the student’s relationship with another school, if there is one.</a:t>
            </a:r>
          </a:p>
          <a:p>
            <a:endParaRPr lang="en-US" sz="2400" dirty="0">
              <a:latin typeface="Franklin Gothic Medium" panose="020B0603020102020204" pitchFamily="34" charset="0"/>
            </a:endParaRPr>
          </a:p>
          <a:p>
            <a:r>
              <a:rPr lang="en-US" sz="2400" dirty="0">
                <a:latin typeface="Franklin Gothic Medium" panose="020B0603020102020204" pitchFamily="34" charset="0"/>
              </a:rPr>
              <a:t>Student Type values:</a:t>
            </a:r>
          </a:p>
          <a:p>
            <a:r>
              <a:rPr lang="en-US" sz="2000" dirty="0">
                <a:latin typeface="Franklin Gothic Medium" panose="020B0603020102020204" pitchFamily="34" charset="0"/>
              </a:rPr>
              <a:t>1 – CTE participating public/charter school</a:t>
            </a:r>
          </a:p>
          <a:p>
            <a:r>
              <a:rPr lang="en-US" sz="2000" dirty="0">
                <a:latin typeface="Franklin Gothic Medium" panose="020B0603020102020204" pitchFamily="34" charset="0"/>
              </a:rPr>
              <a:t>2 – Homeschooled (non-ESA recipient)</a:t>
            </a:r>
          </a:p>
          <a:p>
            <a:r>
              <a:rPr lang="en-US" sz="2000" dirty="0">
                <a:latin typeface="Franklin Gothic Medium" panose="020B0603020102020204" pitchFamily="34" charset="0"/>
              </a:rPr>
              <a:t>3 – Non-CTE participating public/charter school</a:t>
            </a:r>
          </a:p>
          <a:p>
            <a:r>
              <a:rPr lang="en-US" sz="2000" dirty="0">
                <a:latin typeface="Franklin Gothic Medium" panose="020B0603020102020204" pitchFamily="34" charset="0"/>
              </a:rPr>
              <a:t>4 – Private school/private charter school</a:t>
            </a:r>
          </a:p>
          <a:p>
            <a:r>
              <a:rPr lang="en-US" sz="2000" dirty="0">
                <a:latin typeface="Franklin Gothic Medium" panose="020B0603020102020204" pitchFamily="34" charset="0"/>
              </a:rPr>
              <a:t>5 – Empowerment Scholarship Account (ESA) recipient</a:t>
            </a:r>
          </a:p>
          <a:p>
            <a:endParaRPr lang="en-US" sz="2400" dirty="0">
              <a:latin typeface="Franklin Gothic Medium" panose="020B0603020102020204" pitchFamily="34" charset="0"/>
            </a:endParaRPr>
          </a:p>
          <a:p>
            <a:r>
              <a:rPr lang="en-US" sz="2400" dirty="0">
                <a:latin typeface="Franklin Gothic Medium" panose="020B0603020102020204" pitchFamily="34" charset="0"/>
              </a:rPr>
              <a:t>The system will only look for matching records where the student type is 1 and the CTDS for the student’s regular school is provided.</a:t>
            </a:r>
          </a:p>
        </p:txBody>
      </p:sp>
    </p:spTree>
    <p:extLst>
      <p:ext uri="{BB962C8B-B14F-4D97-AF65-F5344CB8AC3E}">
        <p14:creationId xmlns:p14="http://schemas.microsoft.com/office/powerpoint/2010/main" val="1058775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Who to report?</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4524315"/>
          </a:xfrm>
          <a:prstGeom prst="rect">
            <a:avLst/>
          </a:prstGeom>
          <a:noFill/>
        </p:spPr>
        <p:txBody>
          <a:bodyPr wrap="square" rtlCol="0">
            <a:spAutoFit/>
          </a:bodyPr>
          <a:lstStyle/>
          <a:p>
            <a:r>
              <a:rPr lang="en-US" sz="2400" dirty="0">
                <a:latin typeface="Franklin Gothic Medium" panose="020B0603020102020204" pitchFamily="34" charset="0"/>
              </a:rPr>
              <a:t>Report students that were enrolled on 10/15 (fall) and 2/15 (spring) of the fiscal year. Students that were not enrolled (withdrew prior to one of those dates or transferred in after one of those dates) should not be counted in that term’s enrollment data.</a:t>
            </a:r>
          </a:p>
          <a:p>
            <a:endParaRPr lang="en-US" sz="2400" dirty="0">
              <a:latin typeface="Franklin Gothic Medium" panose="020B0603020102020204" pitchFamily="34" charset="0"/>
            </a:endParaRPr>
          </a:p>
          <a:p>
            <a:r>
              <a:rPr lang="en-US" sz="2400" dirty="0">
                <a:latin typeface="Franklin Gothic Medium" panose="020B0603020102020204" pitchFamily="34" charset="0"/>
              </a:rPr>
              <a:t>The CTE Data Portal will restrict how many times a student can be recorded in a specific course, by term. Only one CTED site (out of all CTED sites in the system) may record a student in the same course in the same term.</a:t>
            </a:r>
          </a:p>
          <a:p>
            <a:endParaRPr lang="en-US" sz="2400" dirty="0">
              <a:latin typeface="Franklin Gothic Medium" panose="020B0603020102020204" pitchFamily="34" charset="0"/>
            </a:endParaRPr>
          </a:p>
          <a:p>
            <a:r>
              <a:rPr lang="en-US" sz="2400" dirty="0">
                <a:latin typeface="Franklin Gothic Medium" panose="020B0603020102020204" pitchFamily="34" charset="0"/>
              </a:rPr>
              <a:t>If term or course number is different, the student may be recorded. </a:t>
            </a:r>
          </a:p>
          <a:p>
            <a:endParaRPr lang="en-US" sz="2400" dirty="0">
              <a:latin typeface="Franklin Gothic Medium" panose="020B0603020102020204" pitchFamily="34" charset="0"/>
            </a:endParaRPr>
          </a:p>
          <a:p>
            <a:endParaRPr lang="en-US" sz="2400" dirty="0">
              <a:latin typeface="Franklin Gothic Medium" panose="020B0603020102020204" pitchFamily="34" charset="0"/>
            </a:endParaRPr>
          </a:p>
        </p:txBody>
      </p:sp>
    </p:spTree>
    <p:extLst>
      <p:ext uri="{BB962C8B-B14F-4D97-AF65-F5344CB8AC3E}">
        <p14:creationId xmlns:p14="http://schemas.microsoft.com/office/powerpoint/2010/main" val="4067966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Duplicative/Identical Records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57069009-A335-4536-B00C-2B62A18F89EA}"/>
              </a:ext>
            </a:extLst>
          </p:cNvPr>
          <p:cNvGraphicFramePr>
            <a:graphicFrameLocks noGrp="1"/>
          </p:cNvGraphicFramePr>
          <p:nvPr>
            <p:extLst>
              <p:ext uri="{D42A27DB-BD31-4B8C-83A1-F6EECF244321}">
                <p14:modId xmlns:p14="http://schemas.microsoft.com/office/powerpoint/2010/main" val="2703509181"/>
              </p:ext>
            </p:extLst>
          </p:nvPr>
        </p:nvGraphicFramePr>
        <p:xfrm>
          <a:off x="702644" y="1037300"/>
          <a:ext cx="10664792" cy="1559560"/>
        </p:xfrm>
        <a:graphic>
          <a:graphicData uri="http://schemas.openxmlformats.org/drawingml/2006/table">
            <a:tbl>
              <a:tblPr firstRow="1" bandRow="1">
                <a:tableStyleId>{5C22544A-7EE6-4342-B048-85BDC9FD1C3A}</a:tableStyleId>
              </a:tblPr>
              <a:tblGrid>
                <a:gridCol w="1530417">
                  <a:extLst>
                    <a:ext uri="{9D8B030D-6E8A-4147-A177-3AD203B41FA5}">
                      <a16:colId xmlns:a16="http://schemas.microsoft.com/office/drawing/2014/main" val="3709844957"/>
                    </a:ext>
                  </a:extLst>
                </a:gridCol>
                <a:gridCol w="2550695">
                  <a:extLst>
                    <a:ext uri="{9D8B030D-6E8A-4147-A177-3AD203B41FA5}">
                      <a16:colId xmlns:a16="http://schemas.microsoft.com/office/drawing/2014/main" val="3139976675"/>
                    </a:ext>
                  </a:extLst>
                </a:gridCol>
                <a:gridCol w="2752825">
                  <a:extLst>
                    <a:ext uri="{9D8B030D-6E8A-4147-A177-3AD203B41FA5}">
                      <a16:colId xmlns:a16="http://schemas.microsoft.com/office/drawing/2014/main" val="3843101473"/>
                    </a:ext>
                  </a:extLst>
                </a:gridCol>
                <a:gridCol w="3830855">
                  <a:extLst>
                    <a:ext uri="{9D8B030D-6E8A-4147-A177-3AD203B41FA5}">
                      <a16:colId xmlns:a16="http://schemas.microsoft.com/office/drawing/2014/main" val="2147613078"/>
                    </a:ext>
                  </a:extLst>
                </a:gridCol>
              </a:tblGrid>
              <a:tr h="370840">
                <a:tc>
                  <a:txBody>
                    <a:bodyPr/>
                    <a:lstStyle/>
                    <a:p>
                      <a:endParaRPr lang="en-US" dirty="0"/>
                    </a:p>
                  </a:txBody>
                  <a:tcPr>
                    <a:solidFill>
                      <a:srgbClr val="BF0D3E"/>
                    </a:solidFill>
                  </a:tcPr>
                </a:tc>
                <a:tc>
                  <a:txBody>
                    <a:bodyPr/>
                    <a:lstStyle/>
                    <a:p>
                      <a:pPr algn="ctr"/>
                      <a:r>
                        <a:rPr lang="en-US" dirty="0"/>
                        <a:t>CTED Site A record</a:t>
                      </a:r>
                    </a:p>
                  </a:txBody>
                  <a:tcPr>
                    <a:solidFill>
                      <a:srgbClr val="BF0D3E"/>
                    </a:solidFill>
                  </a:tcPr>
                </a:tc>
                <a:tc>
                  <a:txBody>
                    <a:bodyPr/>
                    <a:lstStyle/>
                    <a:p>
                      <a:pPr algn="ctr"/>
                      <a:r>
                        <a:rPr lang="en-US" dirty="0"/>
                        <a:t>CTED Site B record</a:t>
                      </a:r>
                    </a:p>
                  </a:txBody>
                  <a:tcPr>
                    <a:solidFill>
                      <a:srgbClr val="BF0D3E"/>
                    </a:solidFill>
                  </a:tcPr>
                </a:tc>
                <a:tc>
                  <a:txBody>
                    <a:bodyPr/>
                    <a:lstStyle/>
                    <a:p>
                      <a:pPr algn="ctr"/>
                      <a:r>
                        <a:rPr lang="en-US" dirty="0"/>
                        <a:t>Allowed?</a:t>
                      </a:r>
                    </a:p>
                  </a:txBody>
                  <a:tcPr>
                    <a:solidFill>
                      <a:srgbClr val="BF0D3E"/>
                    </a:solidFill>
                  </a:tcPr>
                </a:tc>
                <a:extLst>
                  <a:ext uri="{0D108BD9-81ED-4DB2-BD59-A6C34878D82A}">
                    <a16:rowId xmlns:a16="http://schemas.microsoft.com/office/drawing/2014/main" val="847167386"/>
                  </a:ext>
                </a:extLst>
              </a:tr>
              <a:tr h="370840">
                <a:tc>
                  <a:txBody>
                    <a:bodyPr/>
                    <a:lstStyle/>
                    <a:p>
                      <a:r>
                        <a:rPr lang="en-US" b="1" dirty="0"/>
                        <a:t>Student</a:t>
                      </a:r>
                    </a:p>
                  </a:txBody>
                  <a:tcPr/>
                </a:tc>
                <a:tc>
                  <a:txBody>
                    <a:bodyPr/>
                    <a:lstStyle/>
                    <a:p>
                      <a:r>
                        <a:rPr lang="en-US" dirty="0"/>
                        <a:t>John Doe (ID: 123)</a:t>
                      </a:r>
                    </a:p>
                  </a:txBody>
                  <a:tcPr/>
                </a:tc>
                <a:tc>
                  <a:txBody>
                    <a:bodyPr/>
                    <a:lstStyle/>
                    <a:p>
                      <a:r>
                        <a:rPr lang="en-US" dirty="0"/>
                        <a:t>John Doe (ID: 123)</a:t>
                      </a:r>
                    </a:p>
                  </a:txBody>
                  <a:tcPr/>
                </a:tc>
                <a:tc rowSpan="3">
                  <a:txBody>
                    <a:bodyPr/>
                    <a:lstStyle/>
                    <a:p>
                      <a:r>
                        <a:rPr lang="en-US" b="1" dirty="0">
                          <a:solidFill>
                            <a:srgbClr val="FF0000"/>
                          </a:solidFill>
                        </a:rPr>
                        <a:t>No</a:t>
                      </a:r>
                      <a:r>
                        <a:rPr lang="en-US" dirty="0"/>
                        <a:t>, whichever CTED site that attempted to record this student second would be rejected.</a:t>
                      </a:r>
                    </a:p>
                    <a:p>
                      <a:r>
                        <a:rPr lang="en-US" i="1" dirty="0"/>
                        <a:t>Where was student enrolled on 10/15?</a:t>
                      </a:r>
                    </a:p>
                  </a:txBody>
                  <a:tcPr/>
                </a:tc>
                <a:extLst>
                  <a:ext uri="{0D108BD9-81ED-4DB2-BD59-A6C34878D82A}">
                    <a16:rowId xmlns:a16="http://schemas.microsoft.com/office/drawing/2014/main" val="1058686058"/>
                  </a:ext>
                </a:extLst>
              </a:tr>
              <a:tr h="370840">
                <a:tc>
                  <a:txBody>
                    <a:bodyPr/>
                    <a:lstStyle/>
                    <a:p>
                      <a:r>
                        <a:rPr lang="en-US" b="1" dirty="0"/>
                        <a:t>Term</a:t>
                      </a:r>
                    </a:p>
                  </a:txBody>
                  <a:tcPr/>
                </a:tc>
                <a:tc>
                  <a:txBody>
                    <a:bodyPr/>
                    <a:lstStyle/>
                    <a:p>
                      <a:r>
                        <a:rPr lang="en-US" dirty="0"/>
                        <a:t>Fall</a:t>
                      </a:r>
                    </a:p>
                  </a:txBody>
                  <a:tcPr/>
                </a:tc>
                <a:tc>
                  <a:txBody>
                    <a:bodyPr/>
                    <a:lstStyle/>
                    <a:p>
                      <a:r>
                        <a:rPr lang="en-US" dirty="0"/>
                        <a:t>Fall</a:t>
                      </a:r>
                    </a:p>
                  </a:txBody>
                  <a:tcPr/>
                </a:tc>
                <a:tc vMerge="1">
                  <a:txBody>
                    <a:bodyPr/>
                    <a:lstStyle/>
                    <a:p>
                      <a:endParaRPr lang="en-US" dirty="0"/>
                    </a:p>
                  </a:txBody>
                  <a:tcPr/>
                </a:tc>
                <a:extLst>
                  <a:ext uri="{0D108BD9-81ED-4DB2-BD59-A6C34878D82A}">
                    <a16:rowId xmlns:a16="http://schemas.microsoft.com/office/drawing/2014/main" val="3748599556"/>
                  </a:ext>
                </a:extLst>
              </a:tr>
              <a:tr h="370840">
                <a:tc>
                  <a:txBody>
                    <a:bodyPr/>
                    <a:lstStyle/>
                    <a:p>
                      <a:r>
                        <a:rPr lang="en-US" b="1" dirty="0"/>
                        <a:t>Course</a:t>
                      </a:r>
                    </a:p>
                  </a:txBody>
                  <a:tcPr/>
                </a:tc>
                <a:tc>
                  <a:txBody>
                    <a:bodyPr/>
                    <a:lstStyle/>
                    <a:p>
                      <a:r>
                        <a:rPr lang="en-US" dirty="0"/>
                        <a:t>Agriscience I</a:t>
                      </a:r>
                    </a:p>
                  </a:txBody>
                  <a:tcPr/>
                </a:tc>
                <a:tc>
                  <a:txBody>
                    <a:bodyPr/>
                    <a:lstStyle/>
                    <a:p>
                      <a:r>
                        <a:rPr lang="en-US" dirty="0"/>
                        <a:t>Agriscience I</a:t>
                      </a:r>
                    </a:p>
                  </a:txBody>
                  <a:tcPr/>
                </a:tc>
                <a:tc vMerge="1">
                  <a:txBody>
                    <a:bodyPr/>
                    <a:lstStyle/>
                    <a:p>
                      <a:endParaRPr lang="en-US" dirty="0"/>
                    </a:p>
                  </a:txBody>
                  <a:tcPr/>
                </a:tc>
                <a:extLst>
                  <a:ext uri="{0D108BD9-81ED-4DB2-BD59-A6C34878D82A}">
                    <a16:rowId xmlns:a16="http://schemas.microsoft.com/office/drawing/2014/main" val="3627250170"/>
                  </a:ext>
                </a:extLst>
              </a:tr>
            </a:tbl>
          </a:graphicData>
        </a:graphic>
      </p:graphicFrame>
      <p:graphicFrame>
        <p:nvGraphicFramePr>
          <p:cNvPr id="7" name="Table 3">
            <a:extLst>
              <a:ext uri="{FF2B5EF4-FFF2-40B4-BE49-F238E27FC236}">
                <a16:creationId xmlns:a16="http://schemas.microsoft.com/office/drawing/2014/main" id="{8620C5A0-7449-4281-B376-37B06190B0C3}"/>
              </a:ext>
            </a:extLst>
          </p:cNvPr>
          <p:cNvGraphicFramePr>
            <a:graphicFrameLocks noGrp="1"/>
          </p:cNvGraphicFramePr>
          <p:nvPr>
            <p:extLst>
              <p:ext uri="{D42A27DB-BD31-4B8C-83A1-F6EECF244321}">
                <p14:modId xmlns:p14="http://schemas.microsoft.com/office/powerpoint/2010/main" val="739748929"/>
              </p:ext>
            </p:extLst>
          </p:nvPr>
        </p:nvGraphicFramePr>
        <p:xfrm>
          <a:off x="700758" y="2800526"/>
          <a:ext cx="10664792" cy="1483360"/>
        </p:xfrm>
        <a:graphic>
          <a:graphicData uri="http://schemas.openxmlformats.org/drawingml/2006/table">
            <a:tbl>
              <a:tblPr firstRow="1" bandRow="1">
                <a:tableStyleId>{5C22544A-7EE6-4342-B048-85BDC9FD1C3A}</a:tableStyleId>
              </a:tblPr>
              <a:tblGrid>
                <a:gridCol w="1532303">
                  <a:extLst>
                    <a:ext uri="{9D8B030D-6E8A-4147-A177-3AD203B41FA5}">
                      <a16:colId xmlns:a16="http://schemas.microsoft.com/office/drawing/2014/main" val="3709844957"/>
                    </a:ext>
                  </a:extLst>
                </a:gridCol>
                <a:gridCol w="2550695">
                  <a:extLst>
                    <a:ext uri="{9D8B030D-6E8A-4147-A177-3AD203B41FA5}">
                      <a16:colId xmlns:a16="http://schemas.microsoft.com/office/drawing/2014/main" val="3139976675"/>
                    </a:ext>
                  </a:extLst>
                </a:gridCol>
                <a:gridCol w="2772076">
                  <a:extLst>
                    <a:ext uri="{9D8B030D-6E8A-4147-A177-3AD203B41FA5}">
                      <a16:colId xmlns:a16="http://schemas.microsoft.com/office/drawing/2014/main" val="3843101473"/>
                    </a:ext>
                  </a:extLst>
                </a:gridCol>
                <a:gridCol w="3809718">
                  <a:extLst>
                    <a:ext uri="{9D8B030D-6E8A-4147-A177-3AD203B41FA5}">
                      <a16:colId xmlns:a16="http://schemas.microsoft.com/office/drawing/2014/main" val="2147613078"/>
                    </a:ext>
                  </a:extLst>
                </a:gridCol>
              </a:tblGrid>
              <a:tr h="370840">
                <a:tc>
                  <a:txBody>
                    <a:bodyPr/>
                    <a:lstStyle/>
                    <a:p>
                      <a:endParaRPr lang="en-US" dirty="0"/>
                    </a:p>
                  </a:txBody>
                  <a:tcPr>
                    <a:solidFill>
                      <a:srgbClr val="BF0D3E"/>
                    </a:solidFill>
                  </a:tcPr>
                </a:tc>
                <a:tc>
                  <a:txBody>
                    <a:bodyPr/>
                    <a:lstStyle/>
                    <a:p>
                      <a:pPr algn="ctr"/>
                      <a:r>
                        <a:rPr lang="en-US" dirty="0"/>
                        <a:t>CTED Site A record</a:t>
                      </a:r>
                    </a:p>
                  </a:txBody>
                  <a:tcPr>
                    <a:solidFill>
                      <a:srgbClr val="BF0D3E"/>
                    </a:solidFill>
                  </a:tcPr>
                </a:tc>
                <a:tc>
                  <a:txBody>
                    <a:bodyPr/>
                    <a:lstStyle/>
                    <a:p>
                      <a:pPr algn="ctr"/>
                      <a:r>
                        <a:rPr lang="en-US" dirty="0"/>
                        <a:t>CTED Site B record</a:t>
                      </a:r>
                    </a:p>
                  </a:txBody>
                  <a:tcPr>
                    <a:solidFill>
                      <a:srgbClr val="BF0D3E"/>
                    </a:solidFill>
                  </a:tcPr>
                </a:tc>
                <a:tc>
                  <a:txBody>
                    <a:bodyPr/>
                    <a:lstStyle/>
                    <a:p>
                      <a:pPr algn="ctr"/>
                      <a:r>
                        <a:rPr lang="en-US" dirty="0"/>
                        <a:t>Allowed?</a:t>
                      </a:r>
                    </a:p>
                  </a:txBody>
                  <a:tcPr>
                    <a:solidFill>
                      <a:srgbClr val="BF0D3E"/>
                    </a:solidFill>
                  </a:tcPr>
                </a:tc>
                <a:extLst>
                  <a:ext uri="{0D108BD9-81ED-4DB2-BD59-A6C34878D82A}">
                    <a16:rowId xmlns:a16="http://schemas.microsoft.com/office/drawing/2014/main" val="847167386"/>
                  </a:ext>
                </a:extLst>
              </a:tr>
              <a:tr h="370840">
                <a:tc>
                  <a:txBody>
                    <a:bodyPr/>
                    <a:lstStyle/>
                    <a:p>
                      <a:r>
                        <a:rPr lang="en-US" b="1" dirty="0"/>
                        <a:t>Student</a:t>
                      </a:r>
                    </a:p>
                  </a:txBody>
                  <a:tcPr/>
                </a:tc>
                <a:tc>
                  <a:txBody>
                    <a:bodyPr/>
                    <a:lstStyle/>
                    <a:p>
                      <a:r>
                        <a:rPr lang="en-US" dirty="0"/>
                        <a:t>Jane Doe (ID: 321)</a:t>
                      </a:r>
                    </a:p>
                  </a:txBody>
                  <a:tcPr/>
                </a:tc>
                <a:tc>
                  <a:txBody>
                    <a:bodyPr/>
                    <a:lstStyle/>
                    <a:p>
                      <a:r>
                        <a:rPr lang="en-US" dirty="0"/>
                        <a:t>Jane Doe (ID: 321)</a:t>
                      </a:r>
                    </a:p>
                  </a:txBody>
                  <a:tcPr/>
                </a:tc>
                <a:tc rowSpan="3">
                  <a:txBody>
                    <a:bodyPr/>
                    <a:lstStyle/>
                    <a:p>
                      <a:r>
                        <a:rPr lang="en-US" b="1" dirty="0">
                          <a:solidFill>
                            <a:srgbClr val="00B050"/>
                          </a:solidFill>
                        </a:rPr>
                        <a:t>Yes</a:t>
                      </a:r>
                      <a:r>
                        <a:rPr lang="en-US" dirty="0"/>
                        <a:t>, both CTED sites would be allowed to record these students as shown.</a:t>
                      </a:r>
                    </a:p>
                    <a:p>
                      <a:r>
                        <a:rPr lang="en-US" i="1" dirty="0"/>
                        <a:t>Course is different.</a:t>
                      </a:r>
                    </a:p>
                  </a:txBody>
                  <a:tcPr/>
                </a:tc>
                <a:extLst>
                  <a:ext uri="{0D108BD9-81ED-4DB2-BD59-A6C34878D82A}">
                    <a16:rowId xmlns:a16="http://schemas.microsoft.com/office/drawing/2014/main" val="1058686058"/>
                  </a:ext>
                </a:extLst>
              </a:tr>
              <a:tr h="370840">
                <a:tc>
                  <a:txBody>
                    <a:bodyPr/>
                    <a:lstStyle/>
                    <a:p>
                      <a:r>
                        <a:rPr lang="en-US" b="1" dirty="0"/>
                        <a:t>Term</a:t>
                      </a:r>
                    </a:p>
                  </a:txBody>
                  <a:tcPr/>
                </a:tc>
                <a:tc>
                  <a:txBody>
                    <a:bodyPr/>
                    <a:lstStyle/>
                    <a:p>
                      <a:r>
                        <a:rPr lang="en-US" dirty="0"/>
                        <a:t>Fall</a:t>
                      </a:r>
                    </a:p>
                  </a:txBody>
                  <a:tcPr/>
                </a:tc>
                <a:tc>
                  <a:txBody>
                    <a:bodyPr/>
                    <a:lstStyle/>
                    <a:p>
                      <a:r>
                        <a:rPr lang="en-US" dirty="0"/>
                        <a:t>Fall</a:t>
                      </a:r>
                    </a:p>
                  </a:txBody>
                  <a:tcPr/>
                </a:tc>
                <a:tc vMerge="1">
                  <a:txBody>
                    <a:bodyPr/>
                    <a:lstStyle/>
                    <a:p>
                      <a:endParaRPr lang="en-US" dirty="0"/>
                    </a:p>
                  </a:txBody>
                  <a:tcPr/>
                </a:tc>
                <a:extLst>
                  <a:ext uri="{0D108BD9-81ED-4DB2-BD59-A6C34878D82A}">
                    <a16:rowId xmlns:a16="http://schemas.microsoft.com/office/drawing/2014/main" val="3748599556"/>
                  </a:ext>
                </a:extLst>
              </a:tr>
              <a:tr h="370840">
                <a:tc>
                  <a:txBody>
                    <a:bodyPr/>
                    <a:lstStyle/>
                    <a:p>
                      <a:r>
                        <a:rPr lang="en-US" b="1" dirty="0"/>
                        <a:t>Course</a:t>
                      </a:r>
                    </a:p>
                  </a:txBody>
                  <a:tcPr/>
                </a:tc>
                <a:tc>
                  <a:txBody>
                    <a:bodyPr/>
                    <a:lstStyle/>
                    <a:p>
                      <a:r>
                        <a:rPr lang="en-US" dirty="0"/>
                        <a:t>Agriscience I</a:t>
                      </a:r>
                    </a:p>
                  </a:txBody>
                  <a:tcPr/>
                </a:tc>
                <a:tc>
                  <a:txBody>
                    <a:bodyPr/>
                    <a:lstStyle/>
                    <a:p>
                      <a:r>
                        <a:rPr lang="en-US" dirty="0"/>
                        <a:t>Agriscience II</a:t>
                      </a:r>
                    </a:p>
                  </a:txBody>
                  <a:tcPr/>
                </a:tc>
                <a:tc vMerge="1">
                  <a:txBody>
                    <a:bodyPr/>
                    <a:lstStyle/>
                    <a:p>
                      <a:endParaRPr lang="en-US" dirty="0"/>
                    </a:p>
                  </a:txBody>
                  <a:tcPr/>
                </a:tc>
                <a:extLst>
                  <a:ext uri="{0D108BD9-81ED-4DB2-BD59-A6C34878D82A}">
                    <a16:rowId xmlns:a16="http://schemas.microsoft.com/office/drawing/2014/main" val="3627250170"/>
                  </a:ext>
                </a:extLst>
              </a:tr>
            </a:tbl>
          </a:graphicData>
        </a:graphic>
      </p:graphicFrame>
      <p:graphicFrame>
        <p:nvGraphicFramePr>
          <p:cNvPr id="8" name="Table 3">
            <a:extLst>
              <a:ext uri="{FF2B5EF4-FFF2-40B4-BE49-F238E27FC236}">
                <a16:creationId xmlns:a16="http://schemas.microsoft.com/office/drawing/2014/main" id="{4166E352-40C4-4201-A07A-29076A8BC655}"/>
              </a:ext>
            </a:extLst>
          </p:cNvPr>
          <p:cNvGraphicFramePr>
            <a:graphicFrameLocks noGrp="1"/>
          </p:cNvGraphicFramePr>
          <p:nvPr>
            <p:extLst>
              <p:ext uri="{D42A27DB-BD31-4B8C-83A1-F6EECF244321}">
                <p14:modId xmlns:p14="http://schemas.microsoft.com/office/powerpoint/2010/main" val="314636406"/>
              </p:ext>
            </p:extLst>
          </p:nvPr>
        </p:nvGraphicFramePr>
        <p:xfrm>
          <a:off x="700758" y="4411352"/>
          <a:ext cx="10664792" cy="1483360"/>
        </p:xfrm>
        <a:graphic>
          <a:graphicData uri="http://schemas.openxmlformats.org/drawingml/2006/table">
            <a:tbl>
              <a:tblPr firstRow="1" bandRow="1">
                <a:tableStyleId>{5C22544A-7EE6-4342-B048-85BDC9FD1C3A}</a:tableStyleId>
              </a:tblPr>
              <a:tblGrid>
                <a:gridCol w="1522678">
                  <a:extLst>
                    <a:ext uri="{9D8B030D-6E8A-4147-A177-3AD203B41FA5}">
                      <a16:colId xmlns:a16="http://schemas.microsoft.com/office/drawing/2014/main" val="3709844957"/>
                    </a:ext>
                  </a:extLst>
                </a:gridCol>
                <a:gridCol w="2569945">
                  <a:extLst>
                    <a:ext uri="{9D8B030D-6E8A-4147-A177-3AD203B41FA5}">
                      <a16:colId xmlns:a16="http://schemas.microsoft.com/office/drawing/2014/main" val="3139976675"/>
                    </a:ext>
                  </a:extLst>
                </a:gridCol>
                <a:gridCol w="2791326">
                  <a:extLst>
                    <a:ext uri="{9D8B030D-6E8A-4147-A177-3AD203B41FA5}">
                      <a16:colId xmlns:a16="http://schemas.microsoft.com/office/drawing/2014/main" val="3843101473"/>
                    </a:ext>
                  </a:extLst>
                </a:gridCol>
                <a:gridCol w="3780843">
                  <a:extLst>
                    <a:ext uri="{9D8B030D-6E8A-4147-A177-3AD203B41FA5}">
                      <a16:colId xmlns:a16="http://schemas.microsoft.com/office/drawing/2014/main" val="2147613078"/>
                    </a:ext>
                  </a:extLst>
                </a:gridCol>
              </a:tblGrid>
              <a:tr h="370840">
                <a:tc>
                  <a:txBody>
                    <a:bodyPr/>
                    <a:lstStyle/>
                    <a:p>
                      <a:endParaRPr lang="en-US" dirty="0"/>
                    </a:p>
                  </a:txBody>
                  <a:tcPr>
                    <a:solidFill>
                      <a:srgbClr val="BF0D3E"/>
                    </a:solidFill>
                  </a:tcPr>
                </a:tc>
                <a:tc>
                  <a:txBody>
                    <a:bodyPr/>
                    <a:lstStyle/>
                    <a:p>
                      <a:pPr algn="ctr"/>
                      <a:r>
                        <a:rPr lang="en-US" dirty="0"/>
                        <a:t>CTED Site A record</a:t>
                      </a:r>
                    </a:p>
                  </a:txBody>
                  <a:tcPr>
                    <a:solidFill>
                      <a:srgbClr val="BF0D3E"/>
                    </a:solidFill>
                  </a:tcPr>
                </a:tc>
                <a:tc>
                  <a:txBody>
                    <a:bodyPr/>
                    <a:lstStyle/>
                    <a:p>
                      <a:pPr algn="ctr"/>
                      <a:r>
                        <a:rPr lang="en-US" dirty="0"/>
                        <a:t>CTED Site B record</a:t>
                      </a:r>
                    </a:p>
                  </a:txBody>
                  <a:tcPr>
                    <a:solidFill>
                      <a:srgbClr val="BF0D3E"/>
                    </a:solidFill>
                  </a:tcPr>
                </a:tc>
                <a:tc>
                  <a:txBody>
                    <a:bodyPr/>
                    <a:lstStyle/>
                    <a:p>
                      <a:pPr algn="ctr"/>
                      <a:r>
                        <a:rPr lang="en-US" dirty="0"/>
                        <a:t>Allowed?</a:t>
                      </a:r>
                    </a:p>
                  </a:txBody>
                  <a:tcPr>
                    <a:solidFill>
                      <a:srgbClr val="BF0D3E"/>
                    </a:solidFill>
                  </a:tcPr>
                </a:tc>
                <a:extLst>
                  <a:ext uri="{0D108BD9-81ED-4DB2-BD59-A6C34878D82A}">
                    <a16:rowId xmlns:a16="http://schemas.microsoft.com/office/drawing/2014/main" val="847167386"/>
                  </a:ext>
                </a:extLst>
              </a:tr>
              <a:tr h="370840">
                <a:tc>
                  <a:txBody>
                    <a:bodyPr/>
                    <a:lstStyle/>
                    <a:p>
                      <a:r>
                        <a:rPr lang="en-US" b="1" dirty="0"/>
                        <a:t>Student</a:t>
                      </a:r>
                    </a:p>
                  </a:txBody>
                  <a:tcPr/>
                </a:tc>
                <a:tc>
                  <a:txBody>
                    <a:bodyPr/>
                    <a:lstStyle/>
                    <a:p>
                      <a:r>
                        <a:rPr lang="en-US" dirty="0"/>
                        <a:t>Sammy Student (ID: 456)</a:t>
                      </a:r>
                    </a:p>
                  </a:txBody>
                  <a:tcPr/>
                </a:tc>
                <a:tc>
                  <a:txBody>
                    <a:bodyPr/>
                    <a:lstStyle/>
                    <a:p>
                      <a:r>
                        <a:rPr lang="en-US" dirty="0"/>
                        <a:t>Sammy Student (ID: 456)</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Yes</a:t>
                      </a:r>
                      <a:r>
                        <a:rPr lang="en-US" dirty="0"/>
                        <a:t>, both CTED sites would be allowed to record these students as shown.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Term is different.</a:t>
                      </a:r>
                    </a:p>
                  </a:txBody>
                  <a:tcPr/>
                </a:tc>
                <a:extLst>
                  <a:ext uri="{0D108BD9-81ED-4DB2-BD59-A6C34878D82A}">
                    <a16:rowId xmlns:a16="http://schemas.microsoft.com/office/drawing/2014/main" val="1058686058"/>
                  </a:ext>
                </a:extLst>
              </a:tr>
              <a:tr h="370840">
                <a:tc>
                  <a:txBody>
                    <a:bodyPr/>
                    <a:lstStyle/>
                    <a:p>
                      <a:r>
                        <a:rPr lang="en-US" b="1" dirty="0"/>
                        <a:t>Term</a:t>
                      </a:r>
                    </a:p>
                  </a:txBody>
                  <a:tcPr/>
                </a:tc>
                <a:tc>
                  <a:txBody>
                    <a:bodyPr/>
                    <a:lstStyle/>
                    <a:p>
                      <a:r>
                        <a:rPr lang="en-US" dirty="0"/>
                        <a:t>Fall</a:t>
                      </a:r>
                    </a:p>
                  </a:txBody>
                  <a:tcPr/>
                </a:tc>
                <a:tc>
                  <a:txBody>
                    <a:bodyPr/>
                    <a:lstStyle/>
                    <a:p>
                      <a:r>
                        <a:rPr lang="en-US" dirty="0"/>
                        <a:t>Spring</a:t>
                      </a:r>
                    </a:p>
                  </a:txBody>
                  <a:tcPr/>
                </a:tc>
                <a:tc vMerge="1">
                  <a:txBody>
                    <a:bodyPr/>
                    <a:lstStyle/>
                    <a:p>
                      <a:endParaRPr lang="en-US" dirty="0"/>
                    </a:p>
                  </a:txBody>
                  <a:tcPr/>
                </a:tc>
                <a:extLst>
                  <a:ext uri="{0D108BD9-81ED-4DB2-BD59-A6C34878D82A}">
                    <a16:rowId xmlns:a16="http://schemas.microsoft.com/office/drawing/2014/main" val="3748599556"/>
                  </a:ext>
                </a:extLst>
              </a:tr>
              <a:tr h="370840">
                <a:tc>
                  <a:txBody>
                    <a:bodyPr/>
                    <a:lstStyle/>
                    <a:p>
                      <a:r>
                        <a:rPr lang="en-US" b="1" dirty="0"/>
                        <a:t>Course</a:t>
                      </a:r>
                    </a:p>
                  </a:txBody>
                  <a:tcPr/>
                </a:tc>
                <a:tc>
                  <a:txBody>
                    <a:bodyPr/>
                    <a:lstStyle/>
                    <a:p>
                      <a:r>
                        <a:rPr lang="en-US" dirty="0"/>
                        <a:t>Digital Animation I</a:t>
                      </a:r>
                    </a:p>
                  </a:txBody>
                  <a:tcPr/>
                </a:tc>
                <a:tc>
                  <a:txBody>
                    <a:bodyPr/>
                    <a:lstStyle/>
                    <a:p>
                      <a:r>
                        <a:rPr lang="en-US" dirty="0"/>
                        <a:t>Digital Animation I</a:t>
                      </a:r>
                    </a:p>
                  </a:txBody>
                  <a:tcPr/>
                </a:tc>
                <a:tc vMerge="1">
                  <a:txBody>
                    <a:bodyPr/>
                    <a:lstStyle/>
                    <a:p>
                      <a:endParaRPr lang="en-US" dirty="0"/>
                    </a:p>
                  </a:txBody>
                  <a:tcPr/>
                </a:tc>
                <a:extLst>
                  <a:ext uri="{0D108BD9-81ED-4DB2-BD59-A6C34878D82A}">
                    <a16:rowId xmlns:a16="http://schemas.microsoft.com/office/drawing/2014/main" val="3627250170"/>
                  </a:ext>
                </a:extLst>
              </a:tr>
            </a:tbl>
          </a:graphicData>
        </a:graphic>
      </p:graphicFrame>
    </p:spTree>
    <p:extLst>
      <p:ext uri="{BB962C8B-B14F-4D97-AF65-F5344CB8AC3E}">
        <p14:creationId xmlns:p14="http://schemas.microsoft.com/office/powerpoint/2010/main" val="702674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Teacher Certification</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738486" cy="1200329"/>
          </a:xfrm>
          <a:prstGeom prst="rect">
            <a:avLst/>
          </a:prstGeom>
          <a:noFill/>
        </p:spPr>
        <p:txBody>
          <a:bodyPr wrap="square" rtlCol="0">
            <a:spAutoFit/>
          </a:bodyPr>
          <a:lstStyle/>
          <a:p>
            <a:r>
              <a:rPr lang="en-US" sz="2400" dirty="0">
                <a:latin typeface="Franklin Gothic Medium" panose="020B0603020102020204" pitchFamily="34" charset="0"/>
              </a:rPr>
              <a:t>CTED teachers must be appropriately certified for the course.</a:t>
            </a:r>
          </a:p>
          <a:p>
            <a:r>
              <a:rPr lang="en-US" sz="2400" dirty="0">
                <a:latin typeface="Franklin Gothic Medium" panose="020B0603020102020204" pitchFamily="34" charset="0"/>
              </a:rPr>
              <a:t>Postsecondary instructors (without an EIN) will not be validated.</a:t>
            </a:r>
          </a:p>
          <a:p>
            <a:endParaRPr lang="en-US" sz="2400" dirty="0">
              <a:latin typeface="Franklin Gothic Medium" panose="020B0603020102020204" pitchFamily="34" charset="0"/>
            </a:endParaRPr>
          </a:p>
        </p:txBody>
      </p:sp>
      <p:sp>
        <p:nvSpPr>
          <p:cNvPr id="3" name="TextBox 2">
            <a:extLst>
              <a:ext uri="{FF2B5EF4-FFF2-40B4-BE49-F238E27FC236}">
                <a16:creationId xmlns:a16="http://schemas.microsoft.com/office/drawing/2014/main" id="{58E93329-1D90-4620-BE51-214D97FB8A57}"/>
              </a:ext>
            </a:extLst>
          </p:cNvPr>
          <p:cNvSpPr txBox="1"/>
          <p:nvPr/>
        </p:nvSpPr>
        <p:spPr>
          <a:xfrm>
            <a:off x="686701" y="1924963"/>
            <a:ext cx="5136583" cy="3570208"/>
          </a:xfrm>
          <a:prstGeom prst="rect">
            <a:avLst/>
          </a:prstGeom>
          <a:noFill/>
        </p:spPr>
        <p:txBody>
          <a:bodyPr wrap="square" rtlCol="0">
            <a:spAutoFit/>
          </a:bodyPr>
          <a:lstStyle/>
          <a:p>
            <a:r>
              <a:rPr lang="en-US" sz="2000" dirty="0">
                <a:latin typeface="Franklin Gothic Medium" panose="020B0603020102020204" pitchFamily="34" charset="0"/>
              </a:rPr>
              <a:t>Two places to check required certification by program:</a:t>
            </a:r>
          </a:p>
          <a:p>
            <a:r>
              <a:rPr lang="en-US" sz="2000" dirty="0">
                <a:latin typeface="Franklin Gothic Medium" panose="020B0603020102020204" pitchFamily="34" charset="0"/>
                <a:hlinkClick r:id="rId3"/>
              </a:rPr>
              <a:t>https://www.azed.gov/cte/programs</a:t>
            </a:r>
            <a:r>
              <a:rPr lang="en-US" sz="2000" dirty="0">
                <a:latin typeface="Franklin Gothic Medium" panose="020B0603020102020204" pitchFamily="34" charset="0"/>
              </a:rPr>
              <a:t> </a:t>
            </a:r>
          </a:p>
          <a:p>
            <a:r>
              <a:rPr lang="en-US" sz="1800" dirty="0">
                <a:solidFill>
                  <a:srgbClr val="BF0D3E"/>
                </a:solidFill>
                <a:latin typeface="Franklin Gothic Medium" panose="020B0603020102020204" pitchFamily="34" charset="0"/>
              </a:rPr>
              <a:t>   (look for programs under the Alphabetical headers, then “Program Description/Industry   </a:t>
            </a:r>
          </a:p>
          <a:p>
            <a:r>
              <a:rPr lang="en-US" sz="1800" dirty="0">
                <a:solidFill>
                  <a:srgbClr val="BF0D3E"/>
                </a:solidFill>
                <a:latin typeface="Franklin Gothic Medium" panose="020B0603020102020204" pitchFamily="34" charset="0"/>
              </a:rPr>
              <a:t>    Credentials/Coherent Sequence/Teacher Certification” document on each program’s page)</a:t>
            </a:r>
          </a:p>
          <a:p>
            <a:endParaRPr lang="en-US" sz="2000" dirty="0">
              <a:latin typeface="Franklin Gothic Medium" panose="020B0603020102020204" pitchFamily="34" charset="0"/>
            </a:endParaRPr>
          </a:p>
          <a:p>
            <a:r>
              <a:rPr lang="en-US" sz="2000" dirty="0">
                <a:latin typeface="Franklin Gothic Medium" panose="020B0603020102020204" pitchFamily="34" charset="0"/>
                <a:hlinkClick r:id="rId4"/>
              </a:rPr>
              <a:t>https://www.azed.gov/cte/cte-enrollment</a:t>
            </a:r>
            <a:r>
              <a:rPr lang="en-US" sz="2000" dirty="0">
                <a:latin typeface="Franklin Gothic Medium" panose="020B0603020102020204" pitchFamily="34" charset="0"/>
              </a:rPr>
              <a:t> </a:t>
            </a:r>
          </a:p>
          <a:p>
            <a:r>
              <a:rPr lang="en-US" sz="1800" dirty="0">
                <a:solidFill>
                  <a:srgbClr val="BF0D3E"/>
                </a:solidFill>
                <a:latin typeface="Franklin Gothic Medium" panose="020B0603020102020204" pitchFamily="34" charset="0"/>
              </a:rPr>
              <a:t>   (look for “FY 2022 Teacher Certification Requirements” under Additional Resources)</a:t>
            </a:r>
          </a:p>
          <a:p>
            <a:endParaRPr lang="en-US" dirty="0"/>
          </a:p>
        </p:txBody>
      </p:sp>
      <p:graphicFrame>
        <p:nvGraphicFramePr>
          <p:cNvPr id="4" name="Table 3">
            <a:extLst>
              <a:ext uri="{FF2B5EF4-FFF2-40B4-BE49-F238E27FC236}">
                <a16:creationId xmlns:a16="http://schemas.microsoft.com/office/drawing/2014/main" id="{D6A8F124-B8FE-41EC-8F91-968EC73F654B}"/>
              </a:ext>
            </a:extLst>
          </p:cNvPr>
          <p:cNvGraphicFramePr>
            <a:graphicFrameLocks noGrp="1"/>
          </p:cNvGraphicFramePr>
          <p:nvPr>
            <p:extLst>
              <p:ext uri="{D42A27DB-BD31-4B8C-83A1-F6EECF244321}">
                <p14:modId xmlns:p14="http://schemas.microsoft.com/office/powerpoint/2010/main" val="4225874426"/>
              </p:ext>
            </p:extLst>
          </p:nvPr>
        </p:nvGraphicFramePr>
        <p:xfrm>
          <a:off x="6033153" y="1924963"/>
          <a:ext cx="5472146" cy="4030983"/>
        </p:xfrm>
        <a:graphic>
          <a:graphicData uri="http://schemas.openxmlformats.org/drawingml/2006/table">
            <a:tbl>
              <a:tblPr>
                <a:tableStyleId>{5C22544A-7EE6-4342-B048-85BDC9FD1C3A}</a:tableStyleId>
              </a:tblPr>
              <a:tblGrid>
                <a:gridCol w="1561385">
                  <a:extLst>
                    <a:ext uri="{9D8B030D-6E8A-4147-A177-3AD203B41FA5}">
                      <a16:colId xmlns:a16="http://schemas.microsoft.com/office/drawing/2014/main" val="1656151994"/>
                    </a:ext>
                  </a:extLst>
                </a:gridCol>
                <a:gridCol w="3910761">
                  <a:extLst>
                    <a:ext uri="{9D8B030D-6E8A-4147-A177-3AD203B41FA5}">
                      <a16:colId xmlns:a16="http://schemas.microsoft.com/office/drawing/2014/main" val="133240636"/>
                    </a:ext>
                  </a:extLst>
                </a:gridCol>
              </a:tblGrid>
              <a:tr h="435689">
                <a:tc gridSpan="2">
                  <a:txBody>
                    <a:bodyPr/>
                    <a:lstStyle/>
                    <a:p>
                      <a:pPr algn="ctr" fontAlgn="b"/>
                      <a:r>
                        <a:rPr lang="en-US" sz="1800" u="none" strike="noStrike" dirty="0">
                          <a:solidFill>
                            <a:schemeClr val="bg1"/>
                          </a:solidFill>
                          <a:effectLst/>
                          <a:latin typeface="Franklin Gothic Medium" panose="020B0603020102020204" pitchFamily="34" charset="0"/>
                        </a:rPr>
                        <a:t>Certification Abbreviations</a:t>
                      </a:r>
                      <a:endParaRPr lang="en-US" sz="1800" b="1" i="0" u="none" strike="noStrike" dirty="0">
                        <a:solidFill>
                          <a:schemeClr val="bg1"/>
                        </a:solidFill>
                        <a:effectLst/>
                        <a:latin typeface="Franklin Gothic Medium" panose="020B0603020102020204" pitchFamily="34" charset="0"/>
                      </a:endParaRPr>
                    </a:p>
                  </a:txBody>
                  <a:tcPr marL="6350" marR="6350" marT="6350" marB="0" anchor="ctr">
                    <a:solidFill>
                      <a:srgbClr val="BF0D3E"/>
                    </a:solidFill>
                  </a:tcPr>
                </a:tc>
                <a:tc hMerge="1">
                  <a:txBody>
                    <a:bodyPr/>
                    <a:lstStyle/>
                    <a:p>
                      <a:endParaRPr lang="en-US"/>
                    </a:p>
                  </a:txBody>
                  <a:tcPr/>
                </a:tc>
                <a:extLst>
                  <a:ext uri="{0D108BD9-81ED-4DB2-BD59-A6C34878D82A}">
                    <a16:rowId xmlns:a16="http://schemas.microsoft.com/office/drawing/2014/main" val="1257341899"/>
                  </a:ext>
                </a:extLst>
              </a:tr>
              <a:tr h="288172">
                <a:tc>
                  <a:txBody>
                    <a:bodyPr/>
                    <a:lstStyle/>
                    <a:p>
                      <a:pPr algn="ctr" fontAlgn="b"/>
                      <a:r>
                        <a:rPr lang="en-US" sz="1400" u="none" strike="noStrike" dirty="0">
                          <a:solidFill>
                            <a:schemeClr val="bg1"/>
                          </a:solidFill>
                          <a:effectLst/>
                          <a:latin typeface="Franklin Gothic Medium" panose="020B0603020102020204" pitchFamily="34" charset="0"/>
                        </a:rPr>
                        <a:t>Abbreviation</a:t>
                      </a:r>
                      <a:endParaRPr lang="en-US" sz="1400" b="1" i="0" u="none" strike="noStrike" dirty="0">
                        <a:solidFill>
                          <a:schemeClr val="bg1"/>
                        </a:solidFill>
                        <a:effectLst/>
                        <a:latin typeface="Franklin Gothic Medium" panose="020B0603020102020204" pitchFamily="34" charset="0"/>
                      </a:endParaRPr>
                    </a:p>
                  </a:txBody>
                  <a:tcPr marL="6350" marR="6350" marT="6350" marB="0" anchor="ctr">
                    <a:solidFill>
                      <a:srgbClr val="BF0D3E"/>
                    </a:solidFill>
                  </a:tcPr>
                </a:tc>
                <a:tc>
                  <a:txBody>
                    <a:bodyPr/>
                    <a:lstStyle/>
                    <a:p>
                      <a:pPr algn="ctr" fontAlgn="b"/>
                      <a:r>
                        <a:rPr lang="en-US" sz="1400" u="none" strike="noStrike" dirty="0">
                          <a:solidFill>
                            <a:schemeClr val="bg1"/>
                          </a:solidFill>
                          <a:effectLst/>
                          <a:latin typeface="Franklin Gothic Medium" panose="020B0603020102020204" pitchFamily="34" charset="0"/>
                        </a:rPr>
                        <a:t>Certification Name</a:t>
                      </a:r>
                      <a:endParaRPr lang="en-US" sz="1400" b="1" i="0" u="none" strike="noStrike" dirty="0">
                        <a:solidFill>
                          <a:schemeClr val="bg1"/>
                        </a:solidFill>
                        <a:effectLst/>
                        <a:latin typeface="Franklin Gothic Medium" panose="020B0603020102020204" pitchFamily="34" charset="0"/>
                      </a:endParaRPr>
                    </a:p>
                  </a:txBody>
                  <a:tcPr marL="6350" marR="6350" marT="6350" marB="0" anchor="ctr">
                    <a:solidFill>
                      <a:srgbClr val="BF0D3E"/>
                    </a:solidFill>
                  </a:tcPr>
                </a:tc>
                <a:extLst>
                  <a:ext uri="{0D108BD9-81ED-4DB2-BD59-A6C34878D82A}">
                    <a16:rowId xmlns:a16="http://schemas.microsoft.com/office/drawing/2014/main" val="2595235720"/>
                  </a:ext>
                </a:extLst>
              </a:tr>
              <a:tr h="274450">
                <a:tc>
                  <a:txBody>
                    <a:bodyPr/>
                    <a:lstStyle/>
                    <a:p>
                      <a:pPr algn="ctr" fontAlgn="b"/>
                      <a:r>
                        <a:rPr lang="en-US" sz="1600" u="none" strike="noStrike" dirty="0">
                          <a:effectLst/>
                          <a:latin typeface="Franklin Gothic Medium" panose="020B0603020102020204" pitchFamily="34" charset="0"/>
                        </a:rPr>
                        <a:t>SCTA</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40000"/>
                        <a:lumOff val="60000"/>
                      </a:schemeClr>
                    </a:solidFill>
                  </a:tcPr>
                </a:tc>
                <a:tc rowSpan="2">
                  <a:txBody>
                    <a:bodyPr/>
                    <a:lstStyle/>
                    <a:p>
                      <a:pPr algn="ctr" fontAlgn="ctr"/>
                      <a:r>
                        <a:rPr lang="en-US" sz="1600" u="none" strike="noStrike" dirty="0">
                          <a:effectLst/>
                          <a:latin typeface="Franklin Gothic Medium" panose="020B0603020102020204" pitchFamily="34" charset="0"/>
                        </a:rPr>
                        <a:t>CTE Agriculture, K-12</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1728671116"/>
                  </a:ext>
                </a:extLst>
              </a:tr>
              <a:tr h="274450">
                <a:tc>
                  <a:txBody>
                    <a:bodyPr/>
                    <a:lstStyle/>
                    <a:p>
                      <a:pPr algn="ctr" fontAlgn="b"/>
                      <a:r>
                        <a:rPr lang="en-US" sz="1600" u="none" strike="noStrike" dirty="0">
                          <a:effectLst/>
                          <a:latin typeface="Franklin Gothic Medium" panose="020B0603020102020204" pitchFamily="34" charset="0"/>
                        </a:rPr>
                        <a:t>SSCTEA</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2752208397"/>
                  </a:ext>
                </a:extLst>
              </a:tr>
              <a:tr h="274450">
                <a:tc>
                  <a:txBody>
                    <a:bodyPr/>
                    <a:lstStyle/>
                    <a:p>
                      <a:pPr algn="ctr" fontAlgn="b"/>
                      <a:r>
                        <a:rPr lang="en-US" sz="1600" u="none" strike="noStrike" dirty="0">
                          <a:effectLst/>
                          <a:latin typeface="Franklin Gothic Medium" panose="020B0603020102020204" pitchFamily="34" charset="0"/>
                        </a:rPr>
                        <a:t>SCTBM</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20000"/>
                        <a:lumOff val="80000"/>
                      </a:schemeClr>
                    </a:solidFill>
                  </a:tcPr>
                </a:tc>
                <a:tc rowSpan="2">
                  <a:txBody>
                    <a:bodyPr/>
                    <a:lstStyle/>
                    <a:p>
                      <a:pPr algn="ctr" fontAlgn="ctr"/>
                      <a:r>
                        <a:rPr lang="en-US" sz="1600" u="none" strike="noStrike" dirty="0">
                          <a:effectLst/>
                          <a:latin typeface="Franklin Gothic Medium" panose="020B0603020102020204" pitchFamily="34" charset="0"/>
                        </a:rPr>
                        <a:t>CTE Business and Marketing, K-12</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20000"/>
                        <a:lumOff val="80000"/>
                      </a:schemeClr>
                    </a:solidFill>
                  </a:tcPr>
                </a:tc>
                <a:extLst>
                  <a:ext uri="{0D108BD9-81ED-4DB2-BD59-A6C34878D82A}">
                    <a16:rowId xmlns:a16="http://schemas.microsoft.com/office/drawing/2014/main" val="2455889913"/>
                  </a:ext>
                </a:extLst>
              </a:tr>
              <a:tr h="274450">
                <a:tc>
                  <a:txBody>
                    <a:bodyPr/>
                    <a:lstStyle/>
                    <a:p>
                      <a:pPr algn="ctr" fontAlgn="b"/>
                      <a:r>
                        <a:rPr lang="en-US" sz="1600" u="none" strike="noStrike" dirty="0">
                          <a:effectLst/>
                          <a:latin typeface="Franklin Gothic Medium" panose="020B0603020102020204" pitchFamily="34" charset="0"/>
                        </a:rPr>
                        <a:t>SSCTEBM</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887593051"/>
                  </a:ext>
                </a:extLst>
              </a:tr>
              <a:tr h="274450">
                <a:tc>
                  <a:txBody>
                    <a:bodyPr/>
                    <a:lstStyle/>
                    <a:p>
                      <a:pPr algn="ctr" fontAlgn="b"/>
                      <a:r>
                        <a:rPr lang="en-US" sz="1600" u="none" strike="noStrike" dirty="0">
                          <a:effectLst/>
                          <a:latin typeface="Franklin Gothic Medium" panose="020B0603020102020204" pitchFamily="34" charset="0"/>
                        </a:rPr>
                        <a:t>SCTET</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40000"/>
                        <a:lumOff val="60000"/>
                      </a:schemeClr>
                    </a:solidFill>
                  </a:tcPr>
                </a:tc>
                <a:tc rowSpan="2">
                  <a:txBody>
                    <a:bodyPr/>
                    <a:lstStyle/>
                    <a:p>
                      <a:pPr algn="ctr" fontAlgn="ctr"/>
                      <a:r>
                        <a:rPr lang="en-US" sz="1600" u="none" strike="noStrike" dirty="0">
                          <a:effectLst/>
                          <a:latin typeface="Franklin Gothic Medium" panose="020B0603020102020204" pitchFamily="34" charset="0"/>
                        </a:rPr>
                        <a:t>CTE Education and Training, K-12</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3842279562"/>
                  </a:ext>
                </a:extLst>
              </a:tr>
              <a:tr h="274450">
                <a:tc>
                  <a:txBody>
                    <a:bodyPr/>
                    <a:lstStyle/>
                    <a:p>
                      <a:pPr algn="ctr" fontAlgn="b"/>
                      <a:r>
                        <a:rPr lang="en-US" sz="1600" u="none" strike="noStrike" dirty="0">
                          <a:effectLst/>
                          <a:latin typeface="Franklin Gothic Medium" panose="020B0603020102020204" pitchFamily="34" charset="0"/>
                        </a:rPr>
                        <a:t>SSCTET</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3873273067"/>
                  </a:ext>
                </a:extLst>
              </a:tr>
              <a:tr h="274450">
                <a:tc>
                  <a:txBody>
                    <a:bodyPr/>
                    <a:lstStyle/>
                    <a:p>
                      <a:pPr algn="ctr" fontAlgn="b"/>
                      <a:r>
                        <a:rPr lang="en-US" sz="1600" u="none" strike="noStrike" dirty="0">
                          <a:effectLst/>
                          <a:latin typeface="Franklin Gothic Medium" panose="020B0603020102020204" pitchFamily="34" charset="0"/>
                        </a:rPr>
                        <a:t>SCTF</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20000"/>
                        <a:lumOff val="80000"/>
                      </a:schemeClr>
                    </a:solidFill>
                  </a:tcPr>
                </a:tc>
                <a:tc rowSpan="2">
                  <a:txBody>
                    <a:bodyPr/>
                    <a:lstStyle/>
                    <a:p>
                      <a:pPr algn="ctr" fontAlgn="ctr"/>
                      <a:r>
                        <a:rPr lang="en-US" sz="1600" u="none" strike="noStrike" dirty="0">
                          <a:effectLst/>
                          <a:latin typeface="Franklin Gothic Medium" panose="020B0603020102020204" pitchFamily="34" charset="0"/>
                        </a:rPr>
                        <a:t>CTE Family and Consumer Sciences, K-12</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20000"/>
                        <a:lumOff val="80000"/>
                      </a:schemeClr>
                    </a:solidFill>
                  </a:tcPr>
                </a:tc>
                <a:extLst>
                  <a:ext uri="{0D108BD9-81ED-4DB2-BD59-A6C34878D82A}">
                    <a16:rowId xmlns:a16="http://schemas.microsoft.com/office/drawing/2014/main" val="3407227775"/>
                  </a:ext>
                </a:extLst>
              </a:tr>
              <a:tr h="274450">
                <a:tc>
                  <a:txBody>
                    <a:bodyPr/>
                    <a:lstStyle/>
                    <a:p>
                      <a:pPr algn="ctr" fontAlgn="b"/>
                      <a:r>
                        <a:rPr lang="en-US" sz="1600" u="none" strike="noStrike" dirty="0">
                          <a:effectLst/>
                          <a:latin typeface="Franklin Gothic Medium" panose="020B0603020102020204" pitchFamily="34" charset="0"/>
                        </a:rPr>
                        <a:t>SSCTEFCS</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684421891"/>
                  </a:ext>
                </a:extLst>
              </a:tr>
              <a:tr h="274450">
                <a:tc>
                  <a:txBody>
                    <a:bodyPr/>
                    <a:lstStyle/>
                    <a:p>
                      <a:pPr algn="ctr" fontAlgn="b"/>
                      <a:r>
                        <a:rPr lang="en-US" sz="1600" u="none" strike="noStrike" dirty="0">
                          <a:effectLst/>
                          <a:latin typeface="Franklin Gothic Medium" panose="020B0603020102020204" pitchFamily="34" charset="0"/>
                        </a:rPr>
                        <a:t>SCTHC</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40000"/>
                        <a:lumOff val="60000"/>
                      </a:schemeClr>
                    </a:solidFill>
                  </a:tcPr>
                </a:tc>
                <a:tc rowSpan="2">
                  <a:txBody>
                    <a:bodyPr/>
                    <a:lstStyle/>
                    <a:p>
                      <a:pPr algn="ctr" fontAlgn="ctr"/>
                      <a:r>
                        <a:rPr lang="en-US" sz="1600" u="none" strike="noStrike" dirty="0">
                          <a:effectLst/>
                          <a:latin typeface="Franklin Gothic Medium" panose="020B0603020102020204" pitchFamily="34" charset="0"/>
                        </a:rPr>
                        <a:t>CTE Health Careers, K-12</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1497856248"/>
                  </a:ext>
                </a:extLst>
              </a:tr>
              <a:tr h="274450">
                <a:tc>
                  <a:txBody>
                    <a:bodyPr/>
                    <a:lstStyle/>
                    <a:p>
                      <a:pPr algn="ctr" fontAlgn="b"/>
                      <a:r>
                        <a:rPr lang="en-US" sz="1600" u="none" strike="noStrike" dirty="0">
                          <a:effectLst/>
                          <a:latin typeface="Franklin Gothic Medium" panose="020B0603020102020204" pitchFamily="34" charset="0"/>
                        </a:rPr>
                        <a:t>SSCTEHC</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3012463017"/>
                  </a:ext>
                </a:extLst>
              </a:tr>
              <a:tr h="274450">
                <a:tc>
                  <a:txBody>
                    <a:bodyPr/>
                    <a:lstStyle/>
                    <a:p>
                      <a:pPr algn="ctr" fontAlgn="b"/>
                      <a:r>
                        <a:rPr lang="en-US" sz="1600" u="none" strike="noStrike" dirty="0">
                          <a:effectLst/>
                          <a:latin typeface="Franklin Gothic Medium" panose="020B0603020102020204" pitchFamily="34" charset="0"/>
                        </a:rPr>
                        <a:t>SCTIET</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20000"/>
                        <a:lumOff val="80000"/>
                      </a:schemeClr>
                    </a:solidFill>
                  </a:tcPr>
                </a:tc>
                <a:tc rowSpan="2">
                  <a:txBody>
                    <a:bodyPr/>
                    <a:lstStyle/>
                    <a:p>
                      <a:pPr algn="ctr" fontAlgn="ctr"/>
                      <a:r>
                        <a:rPr lang="en-US" sz="1600" u="none" strike="noStrike" dirty="0">
                          <a:effectLst/>
                          <a:latin typeface="Franklin Gothic Medium" panose="020B0603020102020204" pitchFamily="34" charset="0"/>
                        </a:rPr>
                        <a:t>CTE Industrial and Emerging Technologies, K-12</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20000"/>
                        <a:lumOff val="80000"/>
                      </a:schemeClr>
                    </a:solidFill>
                  </a:tcPr>
                </a:tc>
                <a:extLst>
                  <a:ext uri="{0D108BD9-81ED-4DB2-BD59-A6C34878D82A}">
                    <a16:rowId xmlns:a16="http://schemas.microsoft.com/office/drawing/2014/main" val="3022451595"/>
                  </a:ext>
                </a:extLst>
              </a:tr>
              <a:tr h="288172">
                <a:tc>
                  <a:txBody>
                    <a:bodyPr/>
                    <a:lstStyle/>
                    <a:p>
                      <a:pPr algn="ctr" fontAlgn="b"/>
                      <a:r>
                        <a:rPr lang="en-US" sz="1600" u="none" strike="noStrike" dirty="0">
                          <a:effectLst/>
                          <a:latin typeface="Franklin Gothic Medium" panose="020B0603020102020204" pitchFamily="34" charset="0"/>
                        </a:rPr>
                        <a:t>SSCTEIET</a:t>
                      </a:r>
                      <a:endParaRPr lang="en-US" sz="1600" b="0" i="0" u="none" strike="noStrike" dirty="0">
                        <a:solidFill>
                          <a:srgbClr val="000000"/>
                        </a:solidFill>
                        <a:effectLst/>
                        <a:latin typeface="Franklin Gothic Medium" panose="020B0603020102020204" pitchFamily="34" charset="0"/>
                      </a:endParaRPr>
                    </a:p>
                  </a:txBody>
                  <a:tcPr marL="6350" marR="6350" marT="6350" marB="0" anchor="c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2976232139"/>
                  </a:ext>
                </a:extLst>
              </a:tr>
            </a:tbl>
          </a:graphicData>
        </a:graphic>
      </p:graphicFrame>
    </p:spTree>
    <p:extLst>
      <p:ext uri="{BB962C8B-B14F-4D97-AF65-F5344CB8AC3E}">
        <p14:creationId xmlns:p14="http://schemas.microsoft.com/office/powerpoint/2010/main" val="135332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5335571" cy="584775"/>
          </a:xfrm>
          <a:prstGeom prst="rect">
            <a:avLst/>
          </a:prstGeom>
          <a:noFill/>
        </p:spPr>
        <p:txBody>
          <a:bodyPr wrap="square" rtlCol="0">
            <a:spAutoFit/>
          </a:bodyPr>
          <a:lstStyle/>
          <a:p>
            <a:r>
              <a:rPr lang="en-US" sz="3200" dirty="0">
                <a:latin typeface="Franklin Gothic Medium" panose="020B0603020102020204" pitchFamily="34" charset="0"/>
              </a:rPr>
              <a:t>Notes for Presentation</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4893647"/>
          </a:xfrm>
          <a:prstGeom prst="rect">
            <a:avLst/>
          </a:prstGeom>
          <a:noFill/>
        </p:spPr>
        <p:txBody>
          <a:bodyPr wrap="square" rtlCol="0">
            <a:spAutoFit/>
          </a:bodyPr>
          <a:lstStyle/>
          <a:p>
            <a:r>
              <a:rPr lang="en-US" sz="2400" dirty="0">
                <a:latin typeface="Franklin Gothic Medium" panose="020B0603020102020204" pitchFamily="34" charset="0"/>
              </a:rPr>
              <a:t>CTEDs will report data for all central – owned, central – leased, and community college campuses within the CTED. CTEDs will not report data for satellite campuses. Throughout this presentation (and other training materials), these will commonly be referred to as “central campuses” or “central sites”.</a:t>
            </a:r>
          </a:p>
          <a:p>
            <a:endParaRPr lang="en-US" sz="2400" dirty="0">
              <a:latin typeface="Franklin Gothic Medium" panose="020B0603020102020204" pitchFamily="34" charset="0"/>
            </a:endParaRPr>
          </a:p>
          <a:p>
            <a:r>
              <a:rPr lang="en-US" sz="2400" dirty="0">
                <a:latin typeface="Franklin Gothic Medium" panose="020B0603020102020204" pitchFamily="34" charset="0"/>
              </a:rPr>
              <a:t>However, for students that are attending a CTED central campus </a:t>
            </a:r>
            <a:r>
              <a:rPr lang="en-US" sz="2400" i="1" dirty="0">
                <a:latin typeface="Franklin Gothic Medium" panose="020B0603020102020204" pitchFamily="34" charset="0"/>
              </a:rPr>
              <a:t>from a satellite campus</a:t>
            </a:r>
            <a:r>
              <a:rPr lang="en-US" sz="2400" dirty="0">
                <a:latin typeface="Franklin Gothic Medium" panose="020B0603020102020204" pitchFamily="34" charset="0"/>
              </a:rPr>
              <a:t>, both the CTED and the student’s satellite campus will report the student (CTED as nonarticulated, satellite as articulated). This duplication will be used to verify the accuracy of the data submitted by both entities.</a:t>
            </a:r>
          </a:p>
          <a:p>
            <a:endParaRPr lang="en-US" sz="2400" dirty="0">
              <a:latin typeface="Franklin Gothic Medium" panose="020B0603020102020204" pitchFamily="34" charset="0"/>
            </a:endParaRPr>
          </a:p>
          <a:p>
            <a:r>
              <a:rPr lang="en-US" sz="2400" dirty="0">
                <a:latin typeface="Franklin Gothic Medium" panose="020B0603020102020204" pitchFamily="34" charset="0"/>
              </a:rPr>
              <a:t>The screens/examples shown in this presentation do not include any sensitive student information. Real CTED names/locations are used, but no sensitive information is displayed.</a:t>
            </a:r>
          </a:p>
        </p:txBody>
      </p:sp>
    </p:spTree>
    <p:extLst>
      <p:ext uri="{BB962C8B-B14F-4D97-AF65-F5344CB8AC3E}">
        <p14:creationId xmlns:p14="http://schemas.microsoft.com/office/powerpoint/2010/main" val="535358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Teacher Certification, Continued</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16017" y="975036"/>
            <a:ext cx="10809170" cy="5078313"/>
          </a:xfrm>
          <a:prstGeom prst="rect">
            <a:avLst/>
          </a:prstGeom>
          <a:noFill/>
        </p:spPr>
        <p:txBody>
          <a:bodyPr wrap="square" rtlCol="0">
            <a:spAutoFit/>
          </a:bodyPr>
          <a:lstStyle/>
          <a:p>
            <a:r>
              <a:rPr lang="en-US" sz="2400" b="1" dirty="0">
                <a:solidFill>
                  <a:srgbClr val="012169"/>
                </a:solidFill>
                <a:latin typeface="Franklin Gothic Medium" panose="020B0603020102020204" pitchFamily="34" charset="0"/>
              </a:rPr>
              <a:t>Internships</a:t>
            </a:r>
          </a:p>
          <a:p>
            <a:r>
              <a:rPr lang="en-US" sz="2000" dirty="0">
                <a:latin typeface="Franklin Gothic Medium" panose="020B0603020102020204" pitchFamily="34" charset="0"/>
              </a:rPr>
              <a:t>    Any CTE certification</a:t>
            </a:r>
          </a:p>
          <a:p>
            <a:r>
              <a:rPr lang="en-US" sz="2400" b="1" dirty="0">
                <a:solidFill>
                  <a:srgbClr val="012169"/>
                </a:solidFill>
                <a:latin typeface="Franklin Gothic Medium" panose="020B0603020102020204" pitchFamily="34" charset="0"/>
              </a:rPr>
              <a:t>Cooperative Education</a:t>
            </a:r>
          </a:p>
          <a:p>
            <a:r>
              <a:rPr lang="en-US" sz="2000" dirty="0">
                <a:latin typeface="Franklin Gothic Medium" panose="020B0603020102020204" pitchFamily="34" charset="0"/>
              </a:rPr>
              <a:t>    CTE certification specific to the program + cooperative education endorsement (CEN)</a:t>
            </a:r>
          </a:p>
          <a:p>
            <a:r>
              <a:rPr lang="en-US" sz="2400" b="1" dirty="0">
                <a:solidFill>
                  <a:srgbClr val="012169"/>
                </a:solidFill>
                <a:latin typeface="Franklin Gothic Medium" panose="020B0603020102020204" pitchFamily="34" charset="0"/>
              </a:rPr>
              <a:t>Diversified Cooperative Education</a:t>
            </a:r>
          </a:p>
          <a:p>
            <a:r>
              <a:rPr lang="en-US" sz="2000" dirty="0">
                <a:latin typeface="Franklin Gothic Medium" panose="020B0603020102020204" pitchFamily="34" charset="0"/>
              </a:rPr>
              <a:t>    Any CTE certification + cooperative education endorsement (CEN)</a:t>
            </a:r>
          </a:p>
          <a:p>
            <a:endParaRPr lang="en-US" sz="2400" dirty="0">
              <a:latin typeface="Franklin Gothic Medium" panose="020B0603020102020204" pitchFamily="34" charset="0"/>
            </a:endParaRPr>
          </a:p>
          <a:p>
            <a:r>
              <a:rPr lang="en-US" sz="2400" dirty="0">
                <a:latin typeface="Franklin Gothic Medium" panose="020B0603020102020204" pitchFamily="34" charset="0"/>
              </a:rPr>
              <a:t>Check certification of teachers using Arizona Online Certification Information System (OACIS) or by verifying teacher’s certificate.</a:t>
            </a:r>
          </a:p>
          <a:p>
            <a:r>
              <a:rPr lang="en-US" sz="2400" b="1" dirty="0">
                <a:solidFill>
                  <a:srgbClr val="012169"/>
                </a:solidFill>
                <a:latin typeface="Franklin Gothic Medium" panose="020B0603020102020204" pitchFamily="34" charset="0"/>
              </a:rPr>
              <a:t>OACIS</a:t>
            </a:r>
            <a:r>
              <a:rPr lang="en-US" sz="2400" dirty="0">
                <a:latin typeface="Franklin Gothic Medium" panose="020B0603020102020204" pitchFamily="34" charset="0"/>
              </a:rPr>
              <a:t> → </a:t>
            </a:r>
            <a:r>
              <a:rPr lang="en-US" sz="2400" dirty="0">
                <a:latin typeface="Franklin Gothic Medium" panose="020B0603020102020204" pitchFamily="34" charset="0"/>
                <a:hlinkClick r:id="rId3"/>
              </a:rPr>
              <a:t>https://oacis.azed.gov/PublicOACIS/NormalPages/Educators.aspx</a:t>
            </a:r>
            <a:endParaRPr lang="en-US" sz="2400" dirty="0">
              <a:latin typeface="Franklin Gothic Medium" panose="020B0603020102020204" pitchFamily="34" charset="0"/>
            </a:endParaRPr>
          </a:p>
          <a:p>
            <a:endParaRPr lang="en-US" sz="2400" dirty="0">
              <a:latin typeface="Franklin Gothic Medium" panose="020B0603020102020204" pitchFamily="34" charset="0"/>
            </a:endParaRPr>
          </a:p>
          <a:p>
            <a:r>
              <a:rPr lang="en-US" sz="2400" dirty="0">
                <a:latin typeface="Franklin Gothic Medium" panose="020B0603020102020204" pitchFamily="34" charset="0"/>
              </a:rPr>
              <a:t>Teachers must be certified by May 1</a:t>
            </a:r>
            <a:r>
              <a:rPr lang="en-US" sz="2400" baseline="30000" dirty="0">
                <a:latin typeface="Franklin Gothic Medium" panose="020B0603020102020204" pitchFamily="34" charset="0"/>
              </a:rPr>
              <a:t>st</a:t>
            </a:r>
            <a:r>
              <a:rPr lang="en-US" sz="2400" dirty="0">
                <a:latin typeface="Franklin Gothic Medium" panose="020B0603020102020204" pitchFamily="34" charset="0"/>
              </a:rPr>
              <a:t> of the fiscal year to be considered appropriately certified.</a:t>
            </a:r>
          </a:p>
          <a:p>
            <a:endParaRPr lang="en-US" sz="2400" dirty="0">
              <a:latin typeface="Franklin Gothic Medium" panose="020B0603020102020204" pitchFamily="34" charset="0"/>
            </a:endParaRPr>
          </a:p>
        </p:txBody>
      </p:sp>
    </p:spTree>
    <p:extLst>
      <p:ext uri="{BB962C8B-B14F-4D97-AF65-F5344CB8AC3E}">
        <p14:creationId xmlns:p14="http://schemas.microsoft.com/office/powerpoint/2010/main" val="1600908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Student Information</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16017" y="975036"/>
            <a:ext cx="10809170" cy="5139869"/>
          </a:xfrm>
          <a:prstGeom prst="rect">
            <a:avLst/>
          </a:prstGeom>
          <a:noFill/>
        </p:spPr>
        <p:txBody>
          <a:bodyPr wrap="square" rtlCol="0">
            <a:spAutoFit/>
          </a:bodyPr>
          <a:lstStyle/>
          <a:p>
            <a:r>
              <a:rPr lang="en-US" sz="2400" dirty="0">
                <a:latin typeface="Franklin Gothic Medium" panose="020B0603020102020204" pitchFamily="34" charset="0"/>
              </a:rPr>
              <a:t>The CTE Data Portal brings in the following information using the student’s SUID.</a:t>
            </a:r>
          </a:p>
          <a:p>
            <a:pPr marL="342900" indent="-342900">
              <a:buFont typeface="Arial" panose="020B0604020202020204" pitchFamily="34" charset="0"/>
              <a:buChar char="•"/>
            </a:pPr>
            <a:r>
              <a:rPr lang="en-US" sz="2400" dirty="0">
                <a:latin typeface="Franklin Gothic Medium" panose="020B0603020102020204" pitchFamily="34" charset="0"/>
              </a:rPr>
              <a:t>Name (first, last)</a:t>
            </a:r>
          </a:p>
          <a:p>
            <a:pPr marL="342900" indent="-342900">
              <a:buFont typeface="Arial" panose="020B0604020202020204" pitchFamily="34" charset="0"/>
              <a:buChar char="•"/>
            </a:pPr>
            <a:r>
              <a:rPr lang="en-US" sz="2400" dirty="0">
                <a:latin typeface="Franklin Gothic Medium" panose="020B0603020102020204" pitchFamily="34" charset="0"/>
              </a:rPr>
              <a:t>Gender</a:t>
            </a:r>
          </a:p>
          <a:p>
            <a:pPr marL="342900" indent="-342900">
              <a:buFont typeface="Arial" panose="020B0604020202020204" pitchFamily="34" charset="0"/>
              <a:buChar char="•"/>
            </a:pPr>
            <a:r>
              <a:rPr lang="en-US" sz="2400" dirty="0">
                <a:latin typeface="Franklin Gothic Medium" panose="020B0603020102020204" pitchFamily="34" charset="0"/>
              </a:rPr>
              <a:t>Enrollment status AKA “leave code” (at the school)</a:t>
            </a:r>
          </a:p>
          <a:p>
            <a:pPr marL="342900" indent="-342900">
              <a:buFont typeface="Arial" panose="020B0604020202020204" pitchFamily="34" charset="0"/>
              <a:buChar char="•"/>
            </a:pPr>
            <a:r>
              <a:rPr lang="en-US" sz="2400" dirty="0">
                <a:latin typeface="Franklin Gothic Medium" panose="020B0603020102020204" pitchFamily="34" charset="0"/>
              </a:rPr>
              <a:t>Grade level</a:t>
            </a:r>
          </a:p>
          <a:p>
            <a:pPr marL="342900" indent="-342900">
              <a:buFont typeface="Arial" panose="020B0604020202020204" pitchFamily="34" charset="0"/>
              <a:buChar char="•"/>
            </a:pPr>
            <a:r>
              <a:rPr lang="en-US" sz="2400" dirty="0">
                <a:latin typeface="Franklin Gothic Medium" panose="020B0603020102020204" pitchFamily="34" charset="0"/>
              </a:rPr>
              <a:t>Race/Ethnicity indicators</a:t>
            </a:r>
          </a:p>
          <a:p>
            <a:pPr marL="342900" indent="-342900">
              <a:buFont typeface="Arial" panose="020B0604020202020204" pitchFamily="34" charset="0"/>
              <a:buChar char="•"/>
            </a:pPr>
            <a:r>
              <a:rPr lang="en-US" sz="2400" dirty="0">
                <a:latin typeface="Franklin Gothic Medium" panose="020B0603020102020204" pitchFamily="34" charset="0"/>
              </a:rPr>
              <a:t>Special Population indicators </a:t>
            </a:r>
          </a:p>
          <a:p>
            <a:pPr marL="800100" lvl="1" indent="-342900">
              <a:buFont typeface="Arial" panose="020B0604020202020204" pitchFamily="34" charset="0"/>
              <a:buChar char="•"/>
            </a:pPr>
            <a:r>
              <a:rPr lang="en-US" sz="2000" dirty="0">
                <a:latin typeface="Franklin Gothic Medium" panose="020B0603020102020204" pitchFamily="34" charset="0"/>
              </a:rPr>
              <a:t>Individuals with a disability</a:t>
            </a:r>
          </a:p>
          <a:p>
            <a:pPr marL="800100" lvl="1" indent="-342900">
              <a:buFont typeface="Arial" panose="020B0604020202020204" pitchFamily="34" charset="0"/>
              <a:buChar char="•"/>
            </a:pPr>
            <a:r>
              <a:rPr lang="en-US" sz="2000" dirty="0">
                <a:latin typeface="Franklin Gothic Medium" panose="020B0603020102020204" pitchFamily="34" charset="0"/>
              </a:rPr>
              <a:t>Economically disadvantaged individuals</a:t>
            </a:r>
          </a:p>
          <a:p>
            <a:pPr marL="800100" lvl="1" indent="-342900">
              <a:buFont typeface="Arial" panose="020B0604020202020204" pitchFamily="34" charset="0"/>
              <a:buChar char="•"/>
            </a:pPr>
            <a:r>
              <a:rPr lang="en-US" sz="2000" dirty="0">
                <a:latin typeface="Franklin Gothic Medium" panose="020B0603020102020204" pitchFamily="34" charset="0"/>
              </a:rPr>
              <a:t>English Learners</a:t>
            </a:r>
          </a:p>
          <a:p>
            <a:pPr marL="800100" lvl="1" indent="-342900">
              <a:buFont typeface="Arial" panose="020B0604020202020204" pitchFamily="34" charset="0"/>
              <a:buChar char="•"/>
            </a:pPr>
            <a:r>
              <a:rPr lang="en-US" sz="2000" dirty="0">
                <a:latin typeface="Franklin Gothic Medium" panose="020B0603020102020204" pitchFamily="34" charset="0"/>
              </a:rPr>
              <a:t>Homeless Individuals</a:t>
            </a:r>
          </a:p>
          <a:p>
            <a:pPr marL="800100" lvl="1" indent="-342900">
              <a:buFont typeface="Arial" panose="020B0604020202020204" pitchFamily="34" charset="0"/>
              <a:buChar char="•"/>
            </a:pPr>
            <a:r>
              <a:rPr lang="en-US" sz="2000" dirty="0">
                <a:latin typeface="Franklin Gothic Medium" panose="020B0603020102020204" pitchFamily="34" charset="0"/>
              </a:rPr>
              <a:t>Foster Care</a:t>
            </a:r>
          </a:p>
          <a:p>
            <a:pPr marL="800100" lvl="1" indent="-342900">
              <a:buFont typeface="Arial" panose="020B0604020202020204" pitchFamily="34" charset="0"/>
              <a:buChar char="•"/>
            </a:pPr>
            <a:r>
              <a:rPr lang="en-US" sz="2000" dirty="0">
                <a:latin typeface="Franklin Gothic Medium" panose="020B0603020102020204" pitchFamily="34" charset="0"/>
              </a:rPr>
              <a:t>Parent in Active Military Duty</a:t>
            </a:r>
          </a:p>
          <a:p>
            <a:pPr marL="800100" lvl="1" indent="-342900">
              <a:buFont typeface="Arial" panose="020B0604020202020204" pitchFamily="34" charset="0"/>
              <a:buChar char="•"/>
            </a:pPr>
            <a:r>
              <a:rPr lang="en-US" sz="2000" dirty="0">
                <a:latin typeface="Franklin Gothic Medium" panose="020B0603020102020204" pitchFamily="34" charset="0"/>
              </a:rPr>
              <a:t>Migrant </a:t>
            </a:r>
          </a:p>
          <a:p>
            <a:pPr marL="800100" lvl="1" indent="-342900">
              <a:buFont typeface="Arial" panose="020B0604020202020204" pitchFamily="34" charset="0"/>
              <a:buChar char="•"/>
            </a:pPr>
            <a:r>
              <a:rPr lang="en-US" sz="2000" dirty="0">
                <a:latin typeface="Franklin Gothic Medium" panose="020B0603020102020204" pitchFamily="34" charset="0"/>
              </a:rPr>
              <a:t>Single Parents</a:t>
            </a:r>
          </a:p>
        </p:txBody>
      </p:sp>
      <p:sp>
        <p:nvSpPr>
          <p:cNvPr id="7" name="Rectangle: Rounded Corners 6">
            <a:extLst>
              <a:ext uri="{FF2B5EF4-FFF2-40B4-BE49-F238E27FC236}">
                <a16:creationId xmlns:a16="http://schemas.microsoft.com/office/drawing/2014/main" id="{05D1B4FB-76F5-4476-9A85-7E176E9D7639}"/>
              </a:ext>
            </a:extLst>
          </p:cNvPr>
          <p:cNvSpPr/>
          <p:nvPr/>
        </p:nvSpPr>
        <p:spPr>
          <a:xfrm>
            <a:off x="7180536" y="2842362"/>
            <a:ext cx="4004020" cy="3040601"/>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info is used for reporting and research and is seen on most CTE Data Portal reports and pages.</a:t>
            </a:r>
          </a:p>
          <a:p>
            <a:pPr algn="ctr"/>
            <a:endParaRPr lang="en-US" dirty="0"/>
          </a:p>
          <a:p>
            <a:pPr algn="ctr"/>
            <a:r>
              <a:rPr lang="en-US" dirty="0"/>
              <a:t>If you see something that is incorrect, please check with whomever in your organization is responsible for AzEDS reporting and/or your member districts SIS reporters. </a:t>
            </a:r>
          </a:p>
        </p:txBody>
      </p:sp>
    </p:spTree>
    <p:extLst>
      <p:ext uri="{BB962C8B-B14F-4D97-AF65-F5344CB8AC3E}">
        <p14:creationId xmlns:p14="http://schemas.microsoft.com/office/powerpoint/2010/main" val="888082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Arrow: Clockwise curve with solid fill">
            <a:extLst>
              <a:ext uri="{FF2B5EF4-FFF2-40B4-BE49-F238E27FC236}">
                <a16:creationId xmlns:a16="http://schemas.microsoft.com/office/drawing/2014/main" id="{1C565DF7-F0F3-4B9F-BCBA-C38D1C70BA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374229">
            <a:off x="6047587" y="1222613"/>
            <a:ext cx="914400" cy="914400"/>
          </a:xfrm>
          <a:prstGeom prst="rect">
            <a:avLst/>
          </a:prstGeom>
        </p:spPr>
      </p:pic>
      <p:sp>
        <p:nvSpPr>
          <p:cNvPr id="5" name="Rectangle: Rounded Corners 4">
            <a:extLst>
              <a:ext uri="{FF2B5EF4-FFF2-40B4-BE49-F238E27FC236}">
                <a16:creationId xmlns:a16="http://schemas.microsoft.com/office/drawing/2014/main" id="{6342F4D9-40E2-4AD6-BD97-760FB6D8068F}"/>
              </a:ext>
            </a:extLst>
          </p:cNvPr>
          <p:cNvSpPr/>
          <p:nvPr/>
        </p:nvSpPr>
        <p:spPr>
          <a:xfrm>
            <a:off x="5072604" y="363877"/>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menu options for Fall and Spring enrollment.</a:t>
            </a:r>
          </a:p>
        </p:txBody>
      </p:sp>
      <p:pic>
        <p:nvPicPr>
          <p:cNvPr id="9" name="Picture 8">
            <a:extLst>
              <a:ext uri="{FF2B5EF4-FFF2-40B4-BE49-F238E27FC236}">
                <a16:creationId xmlns:a16="http://schemas.microsoft.com/office/drawing/2014/main" id="{0BB24CD4-73CB-4313-8635-D633A4F1F035}"/>
              </a:ext>
            </a:extLst>
          </p:cNvPr>
          <p:cNvPicPr>
            <a:picLocks noChangeAspect="1"/>
          </p:cNvPicPr>
          <p:nvPr/>
        </p:nvPicPr>
        <p:blipFill>
          <a:blip r:embed="rId4"/>
          <a:stretch>
            <a:fillRect/>
          </a:stretch>
        </p:blipFill>
        <p:spPr>
          <a:xfrm>
            <a:off x="0" y="2092787"/>
            <a:ext cx="12192000" cy="4476750"/>
          </a:xfrm>
          <a:prstGeom prst="rect">
            <a:avLst/>
          </a:prstGeom>
        </p:spPr>
      </p:pic>
    </p:spTree>
    <p:extLst>
      <p:ext uri="{BB962C8B-B14F-4D97-AF65-F5344CB8AC3E}">
        <p14:creationId xmlns:p14="http://schemas.microsoft.com/office/powerpoint/2010/main" val="287175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A042B7E-2DE1-496D-BFCE-0A6D7B980A11}"/>
              </a:ext>
            </a:extLst>
          </p:cNvPr>
          <p:cNvPicPr>
            <a:picLocks noChangeAspect="1"/>
          </p:cNvPicPr>
          <p:nvPr/>
        </p:nvPicPr>
        <p:blipFill>
          <a:blip r:embed="rId3"/>
          <a:srcRect/>
          <a:stretch>
            <a:fillRect/>
          </a:stretch>
        </p:blipFill>
        <p:spPr>
          <a:xfrm>
            <a:off x="0" y="1162470"/>
            <a:ext cx="12192000" cy="4475464"/>
          </a:xfrm>
          <a:custGeom>
            <a:avLst/>
            <a:gdLst>
              <a:gd name="connsiteX0" fmla="*/ 4905375 w 12192000"/>
              <a:gd name="connsiteY0" fmla="*/ 1469238 h 4475464"/>
              <a:gd name="connsiteX1" fmla="*/ 4905375 w 12192000"/>
              <a:gd name="connsiteY1" fmla="*/ 1596744 h 4475464"/>
              <a:gd name="connsiteX2" fmla="*/ 8435975 w 12192000"/>
              <a:gd name="connsiteY2" fmla="*/ 1596744 h 4475464"/>
              <a:gd name="connsiteX3" fmla="*/ 8435975 w 12192000"/>
              <a:gd name="connsiteY3" fmla="*/ 1469238 h 4475464"/>
              <a:gd name="connsiteX4" fmla="*/ 0 w 12192000"/>
              <a:gd name="connsiteY4" fmla="*/ 0 h 4475464"/>
              <a:gd name="connsiteX5" fmla="*/ 12192000 w 12192000"/>
              <a:gd name="connsiteY5" fmla="*/ 0 h 4475464"/>
              <a:gd name="connsiteX6" fmla="*/ 12192000 w 12192000"/>
              <a:gd name="connsiteY6" fmla="*/ 4475464 h 4475464"/>
              <a:gd name="connsiteX7" fmla="*/ 0 w 12192000"/>
              <a:gd name="connsiteY7" fmla="*/ 4475464 h 44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75464">
                <a:moveTo>
                  <a:pt x="4905375" y="1469238"/>
                </a:moveTo>
                <a:lnTo>
                  <a:pt x="4905375" y="1596744"/>
                </a:lnTo>
                <a:lnTo>
                  <a:pt x="8435975" y="1596744"/>
                </a:lnTo>
                <a:lnTo>
                  <a:pt x="8435975" y="1469238"/>
                </a:lnTo>
                <a:close/>
                <a:moveTo>
                  <a:pt x="0" y="0"/>
                </a:moveTo>
                <a:lnTo>
                  <a:pt x="12192000" y="0"/>
                </a:lnTo>
                <a:lnTo>
                  <a:pt x="12192000" y="4475464"/>
                </a:lnTo>
                <a:lnTo>
                  <a:pt x="0" y="4475464"/>
                </a:lnTo>
                <a:close/>
              </a:path>
            </a:pathLst>
          </a:custGeom>
        </p:spPr>
      </p:pic>
      <p:sp>
        <p:nvSpPr>
          <p:cNvPr id="6" name="Rectangle 5">
            <a:extLst>
              <a:ext uri="{FF2B5EF4-FFF2-40B4-BE49-F238E27FC236}">
                <a16:creationId xmlns:a16="http://schemas.microsoft.com/office/drawing/2014/main" id="{D17F8677-4427-4F78-95AA-B1935EF619B8}"/>
              </a:ext>
            </a:extLst>
          </p:cNvPr>
          <p:cNvSpPr/>
          <p:nvPr/>
        </p:nvSpPr>
        <p:spPr>
          <a:xfrm>
            <a:off x="408888" y="2769180"/>
            <a:ext cx="4105963" cy="419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50A6FA-EF06-4B4E-915A-99E7B12E69E0}"/>
              </a:ext>
            </a:extLst>
          </p:cNvPr>
          <p:cNvSpPr/>
          <p:nvPr/>
        </p:nvSpPr>
        <p:spPr>
          <a:xfrm>
            <a:off x="3436777" y="2352094"/>
            <a:ext cx="1199123" cy="2796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D55504-0B33-4D0C-BB1A-DA5F248E1AEC}"/>
              </a:ext>
            </a:extLst>
          </p:cNvPr>
          <p:cNvSpPr/>
          <p:nvPr/>
        </p:nvSpPr>
        <p:spPr>
          <a:xfrm>
            <a:off x="9330731" y="2332599"/>
            <a:ext cx="1162050" cy="349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C2DAC8-1285-4228-80D2-C46318D5A36D}"/>
              </a:ext>
            </a:extLst>
          </p:cNvPr>
          <p:cNvSpPr/>
          <p:nvPr/>
        </p:nvSpPr>
        <p:spPr>
          <a:xfrm>
            <a:off x="408888" y="3275011"/>
            <a:ext cx="11506200" cy="2342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87D9479-7EC2-49B2-98DA-8B1C7189D0C3}"/>
              </a:ext>
            </a:extLst>
          </p:cNvPr>
          <p:cNvSpPr/>
          <p:nvPr/>
        </p:nvSpPr>
        <p:spPr>
          <a:xfrm>
            <a:off x="8474581" y="2320675"/>
            <a:ext cx="692134"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 name="Arrow: Left 10">
            <a:extLst>
              <a:ext uri="{FF2B5EF4-FFF2-40B4-BE49-F238E27FC236}">
                <a16:creationId xmlns:a16="http://schemas.microsoft.com/office/drawing/2014/main" id="{3F6FCC17-ECA7-4B5C-BB8D-D035AA8D4DD9}"/>
              </a:ext>
            </a:extLst>
          </p:cNvPr>
          <p:cNvSpPr/>
          <p:nvPr/>
        </p:nvSpPr>
        <p:spPr>
          <a:xfrm>
            <a:off x="4635901" y="2675892"/>
            <a:ext cx="695325" cy="457200"/>
          </a:xfrm>
          <a:prstGeom prst="leftArrow">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3" name="Arrow: Right 12">
            <a:extLst>
              <a:ext uri="{FF2B5EF4-FFF2-40B4-BE49-F238E27FC236}">
                <a16:creationId xmlns:a16="http://schemas.microsoft.com/office/drawing/2014/main" id="{71C28169-F467-4AE6-B9FC-74FA7A65C8DB}"/>
              </a:ext>
            </a:extLst>
          </p:cNvPr>
          <p:cNvSpPr/>
          <p:nvPr/>
        </p:nvSpPr>
        <p:spPr>
          <a:xfrm>
            <a:off x="2679220" y="2257621"/>
            <a:ext cx="692134"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5" name="TextBox 14">
            <a:extLst>
              <a:ext uri="{FF2B5EF4-FFF2-40B4-BE49-F238E27FC236}">
                <a16:creationId xmlns:a16="http://schemas.microsoft.com/office/drawing/2014/main" id="{1DE0AA30-B5E2-40AD-ABB9-AD8D7A3714B7}"/>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Enrollment Screen – Parts of the Page</a:t>
            </a:r>
          </a:p>
        </p:txBody>
      </p:sp>
      <p:sp>
        <p:nvSpPr>
          <p:cNvPr id="17" name="Arrow: Left 16">
            <a:extLst>
              <a:ext uri="{FF2B5EF4-FFF2-40B4-BE49-F238E27FC236}">
                <a16:creationId xmlns:a16="http://schemas.microsoft.com/office/drawing/2014/main" id="{C5EF0E7C-B4CE-4A77-B167-2B6DC573BF9E}"/>
              </a:ext>
            </a:extLst>
          </p:cNvPr>
          <p:cNvSpPr/>
          <p:nvPr/>
        </p:nvSpPr>
        <p:spPr>
          <a:xfrm>
            <a:off x="2049319" y="3254506"/>
            <a:ext cx="695325" cy="457200"/>
          </a:xfrm>
          <a:prstGeom prst="leftArrow">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Tree>
    <p:extLst>
      <p:ext uri="{BB962C8B-B14F-4D97-AF65-F5344CB8AC3E}">
        <p14:creationId xmlns:p14="http://schemas.microsoft.com/office/powerpoint/2010/main" val="3012590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452017A-D23A-4865-9C99-7085FB212BD3}"/>
              </a:ext>
            </a:extLst>
          </p:cNvPr>
          <p:cNvPicPr>
            <a:picLocks noChangeAspect="1"/>
          </p:cNvPicPr>
          <p:nvPr/>
        </p:nvPicPr>
        <p:blipFill>
          <a:blip r:embed="rId3"/>
          <a:srcRect/>
          <a:stretch>
            <a:fillRect/>
          </a:stretch>
        </p:blipFill>
        <p:spPr>
          <a:xfrm>
            <a:off x="0" y="763361"/>
            <a:ext cx="12192000" cy="911678"/>
          </a:xfrm>
          <a:custGeom>
            <a:avLst/>
            <a:gdLst>
              <a:gd name="connsiteX0" fmla="*/ 0 w 12192000"/>
              <a:gd name="connsiteY0" fmla="*/ 0 h 911678"/>
              <a:gd name="connsiteX1" fmla="*/ 12192000 w 12192000"/>
              <a:gd name="connsiteY1" fmla="*/ 0 h 911678"/>
              <a:gd name="connsiteX2" fmla="*/ 12192000 w 12192000"/>
              <a:gd name="connsiteY2" fmla="*/ 911678 h 911678"/>
              <a:gd name="connsiteX3" fmla="*/ 8840566 w 12192000"/>
              <a:gd name="connsiteY3" fmla="*/ 911678 h 911678"/>
              <a:gd name="connsiteX4" fmla="*/ 8840566 w 12192000"/>
              <a:gd name="connsiteY4" fmla="*/ 364537 h 911678"/>
              <a:gd name="connsiteX5" fmla="*/ 8408442 w 12192000"/>
              <a:gd name="connsiteY5" fmla="*/ 364537 h 911678"/>
              <a:gd name="connsiteX6" fmla="*/ 8408442 w 12192000"/>
              <a:gd name="connsiteY6" fmla="*/ 911678 h 911678"/>
              <a:gd name="connsiteX7" fmla="*/ 0 w 12192000"/>
              <a:gd name="connsiteY7" fmla="*/ 911678 h 9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11678">
                <a:moveTo>
                  <a:pt x="0" y="0"/>
                </a:moveTo>
                <a:lnTo>
                  <a:pt x="12192000" y="0"/>
                </a:lnTo>
                <a:lnTo>
                  <a:pt x="12192000" y="911678"/>
                </a:lnTo>
                <a:lnTo>
                  <a:pt x="8840566" y="911678"/>
                </a:lnTo>
                <a:lnTo>
                  <a:pt x="8840566" y="364537"/>
                </a:lnTo>
                <a:lnTo>
                  <a:pt x="8408442" y="364537"/>
                </a:lnTo>
                <a:lnTo>
                  <a:pt x="8408442" y="911678"/>
                </a:lnTo>
                <a:lnTo>
                  <a:pt x="0" y="911678"/>
                </a:lnTo>
                <a:close/>
              </a:path>
            </a:pathLst>
          </a:custGeom>
        </p:spPr>
      </p:pic>
      <p:pic>
        <p:nvPicPr>
          <p:cNvPr id="5" name="Picture 4">
            <a:extLst>
              <a:ext uri="{FF2B5EF4-FFF2-40B4-BE49-F238E27FC236}">
                <a16:creationId xmlns:a16="http://schemas.microsoft.com/office/drawing/2014/main" id="{EF39ECEF-A347-45E4-8843-8CD66DB476A9}"/>
              </a:ext>
            </a:extLst>
          </p:cNvPr>
          <p:cNvPicPr>
            <a:picLocks noChangeAspect="1"/>
          </p:cNvPicPr>
          <p:nvPr/>
        </p:nvPicPr>
        <p:blipFill>
          <a:blip r:embed="rId4"/>
          <a:stretch>
            <a:fillRect/>
          </a:stretch>
        </p:blipFill>
        <p:spPr>
          <a:xfrm>
            <a:off x="2123170" y="2716466"/>
            <a:ext cx="7945659" cy="2219458"/>
          </a:xfrm>
          <a:prstGeom prst="rect">
            <a:avLst/>
          </a:prstGeom>
        </p:spPr>
      </p:pic>
      <p:sp>
        <p:nvSpPr>
          <p:cNvPr id="10" name="Rectangle 9">
            <a:extLst>
              <a:ext uri="{FF2B5EF4-FFF2-40B4-BE49-F238E27FC236}">
                <a16:creationId xmlns:a16="http://schemas.microsoft.com/office/drawing/2014/main" id="{CE4C2464-FCDE-403D-8D11-7DD9803A6F70}"/>
              </a:ext>
            </a:extLst>
          </p:cNvPr>
          <p:cNvSpPr/>
          <p:nvPr/>
        </p:nvSpPr>
        <p:spPr>
          <a:xfrm>
            <a:off x="0" y="763361"/>
            <a:ext cx="3362325" cy="9116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975AB4-0138-46D5-9103-2B920AD024E5}"/>
              </a:ext>
            </a:extLst>
          </p:cNvPr>
          <p:cNvSpPr/>
          <p:nvPr/>
        </p:nvSpPr>
        <p:spPr>
          <a:xfrm>
            <a:off x="2123170" y="2716466"/>
            <a:ext cx="7945659" cy="22194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6210F44-4211-4956-9EE3-76A798C3C195}"/>
              </a:ext>
            </a:extLst>
          </p:cNvPr>
          <p:cNvCxnSpPr>
            <a:cxnSpLocks/>
          </p:cNvCxnSpPr>
          <p:nvPr/>
        </p:nvCxnSpPr>
        <p:spPr>
          <a:xfrm>
            <a:off x="0" y="1675039"/>
            <a:ext cx="2123170" cy="3260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EF440E1-DAF1-42B6-932D-EA7A591258DF}"/>
              </a:ext>
            </a:extLst>
          </p:cNvPr>
          <p:cNvCxnSpPr>
            <a:cxnSpLocks/>
          </p:cNvCxnSpPr>
          <p:nvPr/>
        </p:nvCxnSpPr>
        <p:spPr>
          <a:xfrm>
            <a:off x="3362325" y="763361"/>
            <a:ext cx="6706504" cy="19531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328E6D-C9A1-4118-A67F-8C3D4B361F06}"/>
              </a:ext>
            </a:extLst>
          </p:cNvPr>
          <p:cNvSpPr txBox="1"/>
          <p:nvPr/>
        </p:nvSpPr>
        <p:spPr>
          <a:xfrm>
            <a:off x="606056" y="5169571"/>
            <a:ext cx="10972800" cy="1477328"/>
          </a:xfrm>
          <a:prstGeom prst="rect">
            <a:avLst/>
          </a:prstGeom>
          <a:noFill/>
        </p:spPr>
        <p:txBody>
          <a:bodyPr wrap="square" rtlCol="0">
            <a:spAutoFit/>
          </a:bodyPr>
          <a:lstStyle/>
          <a:p>
            <a:r>
              <a:rPr lang="en-US" b="1" dirty="0">
                <a:latin typeface="Franklin Gothic Medium" panose="020B0603020102020204" pitchFamily="34" charset="0"/>
              </a:rPr>
              <a:t>CTDS</a:t>
            </a:r>
            <a:r>
              <a:rPr lang="en-US" dirty="0">
                <a:latin typeface="Franklin Gothic Medium" panose="020B0603020102020204" pitchFamily="34" charset="0"/>
              </a:rPr>
              <a:t>: Your CTED central campus CTDS number (no dashes). </a:t>
            </a:r>
            <a:r>
              <a:rPr lang="en-US" dirty="0">
                <a:solidFill>
                  <a:srgbClr val="FCAF17"/>
                </a:solidFill>
                <a:latin typeface="Franklin Gothic Medium" panose="020B0603020102020204" pitchFamily="34" charset="0"/>
              </a:rPr>
              <a:t>Excel may drop a leading 0, this is OK.</a:t>
            </a:r>
          </a:p>
          <a:p>
            <a:r>
              <a:rPr lang="en-US" b="1" dirty="0">
                <a:latin typeface="Franklin Gothic Medium" panose="020B0603020102020204" pitchFamily="34" charset="0"/>
              </a:rPr>
              <a:t>Term</a:t>
            </a:r>
            <a:r>
              <a:rPr lang="en-US" dirty="0">
                <a:latin typeface="Franklin Gothic Medium" panose="020B0603020102020204" pitchFamily="34" charset="0"/>
              </a:rPr>
              <a:t>: Fall = 1; Spring = 2</a:t>
            </a:r>
          </a:p>
          <a:p>
            <a:r>
              <a:rPr lang="en-US" b="1" dirty="0">
                <a:latin typeface="Franklin Gothic Medium" panose="020B0603020102020204" pitchFamily="34" charset="0"/>
              </a:rPr>
              <a:t>Program Number</a:t>
            </a:r>
            <a:r>
              <a:rPr lang="en-US" dirty="0">
                <a:latin typeface="Franklin Gothic Medium" panose="020B0603020102020204" pitchFamily="34" charset="0"/>
              </a:rPr>
              <a:t>: 8-digit CTE program number (no periods). </a:t>
            </a:r>
            <a:r>
              <a:rPr lang="en-US" dirty="0">
                <a:solidFill>
                  <a:srgbClr val="FCAF17"/>
                </a:solidFill>
                <a:latin typeface="Franklin Gothic Medium" panose="020B0603020102020204" pitchFamily="34" charset="0"/>
              </a:rPr>
              <a:t>Excel may drop a leading 0, this is OK</a:t>
            </a:r>
            <a:r>
              <a:rPr lang="en-US" dirty="0">
                <a:latin typeface="Franklin Gothic Medium" panose="020B0603020102020204" pitchFamily="34" charset="0"/>
              </a:rPr>
              <a:t>.</a:t>
            </a:r>
          </a:p>
          <a:p>
            <a:r>
              <a:rPr lang="en-US" b="1" dirty="0">
                <a:latin typeface="Franklin Gothic Medium" panose="020B0603020102020204" pitchFamily="34" charset="0"/>
              </a:rPr>
              <a:t>Course Number</a:t>
            </a:r>
            <a:r>
              <a:rPr lang="en-US" dirty="0">
                <a:latin typeface="Franklin Gothic Medium" panose="020B0603020102020204" pitchFamily="34" charset="0"/>
              </a:rPr>
              <a:t>: 8-digit CTE course number (no periods) </a:t>
            </a:r>
            <a:r>
              <a:rPr lang="en-US" dirty="0">
                <a:solidFill>
                  <a:srgbClr val="FCAF17"/>
                </a:solidFill>
                <a:latin typeface="Franklin Gothic Medium" panose="020B0603020102020204" pitchFamily="34" charset="0"/>
              </a:rPr>
              <a:t>Excel may drop a leading 0, this is OK.</a:t>
            </a:r>
          </a:p>
          <a:p>
            <a:r>
              <a:rPr lang="en-US" b="1" dirty="0">
                <a:latin typeface="Franklin Gothic Medium" panose="020B0603020102020204" pitchFamily="34" charset="0"/>
              </a:rPr>
              <a:t>Local Course Title</a:t>
            </a:r>
            <a:r>
              <a:rPr lang="en-US" dirty="0">
                <a:latin typeface="Franklin Gothic Medium" panose="020B0603020102020204" pitchFamily="34" charset="0"/>
              </a:rPr>
              <a:t>: Name of course at the CTED, should match for all students in the class</a:t>
            </a:r>
          </a:p>
        </p:txBody>
      </p:sp>
      <p:sp>
        <p:nvSpPr>
          <p:cNvPr id="21" name="TextBox 20">
            <a:extLst>
              <a:ext uri="{FF2B5EF4-FFF2-40B4-BE49-F238E27FC236}">
                <a16:creationId xmlns:a16="http://schemas.microsoft.com/office/drawing/2014/main" id="{724218C1-27D5-47A0-9154-181665A3C852}"/>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Enrollment Upload Template</a:t>
            </a:r>
          </a:p>
        </p:txBody>
      </p:sp>
    </p:spTree>
    <p:extLst>
      <p:ext uri="{BB962C8B-B14F-4D97-AF65-F5344CB8AC3E}">
        <p14:creationId xmlns:p14="http://schemas.microsoft.com/office/powerpoint/2010/main" val="1700508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3DF208-69FB-4778-96C3-02A7516ACE3D}"/>
              </a:ext>
            </a:extLst>
          </p:cNvPr>
          <p:cNvPicPr>
            <a:picLocks noChangeAspect="1"/>
          </p:cNvPicPr>
          <p:nvPr/>
        </p:nvPicPr>
        <p:blipFill>
          <a:blip r:embed="rId2"/>
          <a:srcRect/>
          <a:stretch>
            <a:fillRect/>
          </a:stretch>
        </p:blipFill>
        <p:spPr>
          <a:xfrm>
            <a:off x="0" y="763361"/>
            <a:ext cx="12192000" cy="911678"/>
          </a:xfrm>
          <a:custGeom>
            <a:avLst/>
            <a:gdLst>
              <a:gd name="connsiteX0" fmla="*/ 8389588 w 12192000"/>
              <a:gd name="connsiteY0" fmla="*/ 330921 h 911678"/>
              <a:gd name="connsiteX1" fmla="*/ 8389588 w 12192000"/>
              <a:gd name="connsiteY1" fmla="*/ 878062 h 911678"/>
              <a:gd name="connsiteX2" fmla="*/ 8821712 w 12192000"/>
              <a:gd name="connsiteY2" fmla="*/ 878062 h 911678"/>
              <a:gd name="connsiteX3" fmla="*/ 8821712 w 12192000"/>
              <a:gd name="connsiteY3" fmla="*/ 330921 h 911678"/>
              <a:gd name="connsiteX4" fmla="*/ 0 w 12192000"/>
              <a:gd name="connsiteY4" fmla="*/ 0 h 911678"/>
              <a:gd name="connsiteX5" fmla="*/ 12192000 w 12192000"/>
              <a:gd name="connsiteY5" fmla="*/ 0 h 911678"/>
              <a:gd name="connsiteX6" fmla="*/ 12192000 w 12192000"/>
              <a:gd name="connsiteY6" fmla="*/ 911678 h 911678"/>
              <a:gd name="connsiteX7" fmla="*/ 0 w 12192000"/>
              <a:gd name="connsiteY7" fmla="*/ 911678 h 9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11678">
                <a:moveTo>
                  <a:pt x="8389588" y="330921"/>
                </a:moveTo>
                <a:lnTo>
                  <a:pt x="8389588" y="878062"/>
                </a:lnTo>
                <a:lnTo>
                  <a:pt x="8821712" y="878062"/>
                </a:lnTo>
                <a:lnTo>
                  <a:pt x="8821712" y="330921"/>
                </a:lnTo>
                <a:close/>
                <a:moveTo>
                  <a:pt x="0" y="0"/>
                </a:moveTo>
                <a:lnTo>
                  <a:pt x="12192000" y="0"/>
                </a:lnTo>
                <a:lnTo>
                  <a:pt x="12192000" y="911678"/>
                </a:lnTo>
                <a:lnTo>
                  <a:pt x="0" y="911678"/>
                </a:lnTo>
                <a:close/>
              </a:path>
            </a:pathLst>
          </a:custGeom>
        </p:spPr>
      </p:pic>
      <p:pic>
        <p:nvPicPr>
          <p:cNvPr id="7" name="Picture 6">
            <a:extLst>
              <a:ext uri="{FF2B5EF4-FFF2-40B4-BE49-F238E27FC236}">
                <a16:creationId xmlns:a16="http://schemas.microsoft.com/office/drawing/2014/main" id="{2C36642D-D15C-427D-A5EF-9D224496EACF}"/>
              </a:ext>
            </a:extLst>
          </p:cNvPr>
          <p:cNvPicPr>
            <a:picLocks noChangeAspect="1"/>
          </p:cNvPicPr>
          <p:nvPr/>
        </p:nvPicPr>
        <p:blipFill>
          <a:blip r:embed="rId3"/>
          <a:stretch>
            <a:fillRect/>
          </a:stretch>
        </p:blipFill>
        <p:spPr>
          <a:xfrm>
            <a:off x="1069184" y="2779841"/>
            <a:ext cx="10053631" cy="1989561"/>
          </a:xfrm>
          <a:prstGeom prst="rect">
            <a:avLst/>
          </a:prstGeom>
        </p:spPr>
      </p:pic>
      <p:sp>
        <p:nvSpPr>
          <p:cNvPr id="6" name="Rectangle 5">
            <a:extLst>
              <a:ext uri="{FF2B5EF4-FFF2-40B4-BE49-F238E27FC236}">
                <a16:creationId xmlns:a16="http://schemas.microsoft.com/office/drawing/2014/main" id="{A155183D-554A-4ADF-AC34-62481236C816}"/>
              </a:ext>
            </a:extLst>
          </p:cNvPr>
          <p:cNvSpPr/>
          <p:nvPr/>
        </p:nvSpPr>
        <p:spPr>
          <a:xfrm>
            <a:off x="3343275" y="781050"/>
            <a:ext cx="4533900" cy="9116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3E3ED6-CFA9-4B6A-8625-F34E2C15FEA3}"/>
              </a:ext>
            </a:extLst>
          </p:cNvPr>
          <p:cNvSpPr/>
          <p:nvPr/>
        </p:nvSpPr>
        <p:spPr>
          <a:xfrm>
            <a:off x="1069184" y="2779841"/>
            <a:ext cx="10053631" cy="19895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7676EC2-D761-4296-A0C5-64A7EBD60C51}"/>
              </a:ext>
            </a:extLst>
          </p:cNvPr>
          <p:cNvCxnSpPr>
            <a:cxnSpLocks/>
          </p:cNvCxnSpPr>
          <p:nvPr/>
        </p:nvCxnSpPr>
        <p:spPr>
          <a:xfrm flipH="1">
            <a:off x="1069184" y="1692728"/>
            <a:ext cx="2274092" cy="1087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C2E8B4-A19A-467D-84BC-A03FADA14FB0}"/>
              </a:ext>
            </a:extLst>
          </p:cNvPr>
          <p:cNvCxnSpPr>
            <a:cxnSpLocks/>
          </p:cNvCxnSpPr>
          <p:nvPr/>
        </p:nvCxnSpPr>
        <p:spPr>
          <a:xfrm>
            <a:off x="7877176" y="1683883"/>
            <a:ext cx="3245639" cy="10782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39DBC6B-AA84-495C-9323-4A1CD3F07B24}"/>
              </a:ext>
            </a:extLst>
          </p:cNvPr>
          <p:cNvSpPr txBox="1"/>
          <p:nvPr/>
        </p:nvSpPr>
        <p:spPr>
          <a:xfrm>
            <a:off x="606056" y="5169571"/>
            <a:ext cx="10972800" cy="1477328"/>
          </a:xfrm>
          <a:prstGeom prst="rect">
            <a:avLst/>
          </a:prstGeom>
          <a:noFill/>
        </p:spPr>
        <p:txBody>
          <a:bodyPr wrap="square" rtlCol="0">
            <a:spAutoFit/>
          </a:bodyPr>
          <a:lstStyle/>
          <a:p>
            <a:r>
              <a:rPr lang="en-US" b="1" dirty="0">
                <a:latin typeface="Franklin Gothic Medium" panose="020B0603020102020204" pitchFamily="34" charset="0"/>
              </a:rPr>
              <a:t>Educator ID</a:t>
            </a:r>
            <a:r>
              <a:rPr lang="en-US" dirty="0">
                <a:latin typeface="Franklin Gothic Medium" panose="020B0603020102020204" pitchFamily="34" charset="0"/>
              </a:rPr>
              <a:t>: AZ-issued Educator ID Number (EIN), not required if postsecondary teacher, will be used to verify teacher certification, if applicable (Community College instructors may not have an EIN)</a:t>
            </a:r>
          </a:p>
          <a:p>
            <a:r>
              <a:rPr lang="en-US" b="1" dirty="0">
                <a:latin typeface="Franklin Gothic Medium" panose="020B0603020102020204" pitchFamily="34" charset="0"/>
              </a:rPr>
              <a:t>Teacher First Name: </a:t>
            </a:r>
            <a:r>
              <a:rPr lang="en-US" dirty="0">
                <a:latin typeface="Franklin Gothic Medium" panose="020B0603020102020204" pitchFamily="34" charset="0"/>
              </a:rPr>
              <a:t>Teacher’s first name</a:t>
            </a:r>
          </a:p>
          <a:p>
            <a:r>
              <a:rPr lang="en-US" b="1" dirty="0">
                <a:latin typeface="Franklin Gothic Medium" panose="020B0603020102020204" pitchFamily="34" charset="0"/>
              </a:rPr>
              <a:t>Teacher Last Name: </a:t>
            </a:r>
            <a:r>
              <a:rPr lang="en-US" dirty="0">
                <a:latin typeface="Franklin Gothic Medium" panose="020B0603020102020204" pitchFamily="34" charset="0"/>
              </a:rPr>
              <a:t>Teacher’s last name</a:t>
            </a:r>
          </a:p>
          <a:p>
            <a:r>
              <a:rPr lang="en-US" b="1" dirty="0">
                <a:latin typeface="Franklin Gothic Medium" panose="020B0603020102020204" pitchFamily="34" charset="0"/>
              </a:rPr>
              <a:t>Teacher Email: </a:t>
            </a:r>
            <a:r>
              <a:rPr lang="en-US" dirty="0">
                <a:latin typeface="Franklin Gothic Medium" panose="020B0603020102020204" pitchFamily="34" charset="0"/>
              </a:rPr>
              <a:t>Teacher’s district/college email</a:t>
            </a:r>
            <a:endParaRPr lang="en-US" b="1" dirty="0">
              <a:latin typeface="Franklin Gothic Medium" panose="020B0603020102020204" pitchFamily="34" charset="0"/>
            </a:endParaRPr>
          </a:p>
        </p:txBody>
      </p:sp>
      <p:sp>
        <p:nvSpPr>
          <p:cNvPr id="17" name="TextBox 16">
            <a:extLst>
              <a:ext uri="{FF2B5EF4-FFF2-40B4-BE49-F238E27FC236}">
                <a16:creationId xmlns:a16="http://schemas.microsoft.com/office/drawing/2014/main" id="{E92A3357-ADC4-4FA1-9280-AAA94B8D5672}"/>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Enrollment Upload Template</a:t>
            </a:r>
          </a:p>
        </p:txBody>
      </p:sp>
    </p:spTree>
    <p:extLst>
      <p:ext uri="{BB962C8B-B14F-4D97-AF65-F5344CB8AC3E}">
        <p14:creationId xmlns:p14="http://schemas.microsoft.com/office/powerpoint/2010/main" val="399213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08F9618-3148-4D69-84F3-7033152FCA3D}"/>
              </a:ext>
            </a:extLst>
          </p:cNvPr>
          <p:cNvPicPr>
            <a:picLocks noChangeAspect="1"/>
          </p:cNvPicPr>
          <p:nvPr/>
        </p:nvPicPr>
        <p:blipFill>
          <a:blip r:embed="rId2"/>
          <a:srcRect/>
          <a:stretch>
            <a:fillRect/>
          </a:stretch>
        </p:blipFill>
        <p:spPr>
          <a:xfrm>
            <a:off x="0" y="763361"/>
            <a:ext cx="12192000" cy="911678"/>
          </a:xfrm>
          <a:custGeom>
            <a:avLst/>
            <a:gdLst>
              <a:gd name="connsiteX0" fmla="*/ 8389588 w 12192000"/>
              <a:gd name="connsiteY0" fmla="*/ 330921 h 911678"/>
              <a:gd name="connsiteX1" fmla="*/ 8389588 w 12192000"/>
              <a:gd name="connsiteY1" fmla="*/ 878062 h 911678"/>
              <a:gd name="connsiteX2" fmla="*/ 8821712 w 12192000"/>
              <a:gd name="connsiteY2" fmla="*/ 878062 h 911678"/>
              <a:gd name="connsiteX3" fmla="*/ 8821712 w 12192000"/>
              <a:gd name="connsiteY3" fmla="*/ 330921 h 911678"/>
              <a:gd name="connsiteX4" fmla="*/ 0 w 12192000"/>
              <a:gd name="connsiteY4" fmla="*/ 0 h 911678"/>
              <a:gd name="connsiteX5" fmla="*/ 12192000 w 12192000"/>
              <a:gd name="connsiteY5" fmla="*/ 0 h 911678"/>
              <a:gd name="connsiteX6" fmla="*/ 12192000 w 12192000"/>
              <a:gd name="connsiteY6" fmla="*/ 911678 h 911678"/>
              <a:gd name="connsiteX7" fmla="*/ 0 w 12192000"/>
              <a:gd name="connsiteY7" fmla="*/ 911678 h 9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11678">
                <a:moveTo>
                  <a:pt x="8389588" y="330921"/>
                </a:moveTo>
                <a:lnTo>
                  <a:pt x="8389588" y="878062"/>
                </a:lnTo>
                <a:lnTo>
                  <a:pt x="8821712" y="878062"/>
                </a:lnTo>
                <a:lnTo>
                  <a:pt x="8821712" y="330921"/>
                </a:lnTo>
                <a:close/>
                <a:moveTo>
                  <a:pt x="0" y="0"/>
                </a:moveTo>
                <a:lnTo>
                  <a:pt x="12192000" y="0"/>
                </a:lnTo>
                <a:lnTo>
                  <a:pt x="12192000" y="911678"/>
                </a:lnTo>
                <a:lnTo>
                  <a:pt x="0" y="911678"/>
                </a:lnTo>
                <a:close/>
              </a:path>
            </a:pathLst>
          </a:custGeom>
        </p:spPr>
      </p:pic>
      <p:pic>
        <p:nvPicPr>
          <p:cNvPr id="20" name="Picture 19">
            <a:extLst>
              <a:ext uri="{FF2B5EF4-FFF2-40B4-BE49-F238E27FC236}">
                <a16:creationId xmlns:a16="http://schemas.microsoft.com/office/drawing/2014/main" id="{1C0684C7-5F3A-41F9-8ECB-0958EFFD8616}"/>
              </a:ext>
            </a:extLst>
          </p:cNvPr>
          <p:cNvPicPr>
            <a:picLocks noChangeAspect="1"/>
          </p:cNvPicPr>
          <p:nvPr/>
        </p:nvPicPr>
        <p:blipFill>
          <a:blip r:embed="rId3"/>
          <a:srcRect/>
          <a:stretch>
            <a:fillRect/>
          </a:stretch>
        </p:blipFill>
        <p:spPr>
          <a:xfrm>
            <a:off x="1480250" y="2056006"/>
            <a:ext cx="9231500" cy="1924082"/>
          </a:xfrm>
          <a:custGeom>
            <a:avLst/>
            <a:gdLst>
              <a:gd name="connsiteX0" fmla="*/ 1129600 w 9231500"/>
              <a:gd name="connsiteY0" fmla="*/ 780402 h 1924082"/>
              <a:gd name="connsiteX1" fmla="*/ 1129600 w 9231500"/>
              <a:gd name="connsiteY1" fmla="*/ 1882579 h 1924082"/>
              <a:gd name="connsiteX2" fmla="*/ 2034475 w 9231500"/>
              <a:gd name="connsiteY2" fmla="*/ 1882579 h 1924082"/>
              <a:gd name="connsiteX3" fmla="*/ 2034475 w 9231500"/>
              <a:gd name="connsiteY3" fmla="*/ 780402 h 1924082"/>
              <a:gd name="connsiteX4" fmla="*/ 0 w 9231500"/>
              <a:gd name="connsiteY4" fmla="*/ 0 h 1924082"/>
              <a:gd name="connsiteX5" fmla="*/ 9231500 w 9231500"/>
              <a:gd name="connsiteY5" fmla="*/ 0 h 1924082"/>
              <a:gd name="connsiteX6" fmla="*/ 9231500 w 9231500"/>
              <a:gd name="connsiteY6" fmla="*/ 1924082 h 1924082"/>
              <a:gd name="connsiteX7" fmla="*/ 0 w 9231500"/>
              <a:gd name="connsiteY7" fmla="*/ 1924082 h 19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1500" h="1924082">
                <a:moveTo>
                  <a:pt x="1129600" y="780402"/>
                </a:moveTo>
                <a:lnTo>
                  <a:pt x="1129600" y="1882579"/>
                </a:lnTo>
                <a:lnTo>
                  <a:pt x="2034475" y="1882579"/>
                </a:lnTo>
                <a:lnTo>
                  <a:pt x="2034475" y="780402"/>
                </a:lnTo>
                <a:close/>
                <a:moveTo>
                  <a:pt x="0" y="0"/>
                </a:moveTo>
                <a:lnTo>
                  <a:pt x="9231500" y="0"/>
                </a:lnTo>
                <a:lnTo>
                  <a:pt x="9231500" y="1924082"/>
                </a:lnTo>
                <a:lnTo>
                  <a:pt x="0" y="1924082"/>
                </a:lnTo>
                <a:close/>
              </a:path>
            </a:pathLst>
          </a:custGeom>
        </p:spPr>
      </p:pic>
      <p:sp>
        <p:nvSpPr>
          <p:cNvPr id="6" name="Rectangle 5">
            <a:extLst>
              <a:ext uri="{FF2B5EF4-FFF2-40B4-BE49-F238E27FC236}">
                <a16:creationId xmlns:a16="http://schemas.microsoft.com/office/drawing/2014/main" id="{84A15E28-475D-4717-820D-CCC33A9E8A3D}"/>
              </a:ext>
            </a:extLst>
          </p:cNvPr>
          <p:cNvSpPr/>
          <p:nvPr/>
        </p:nvSpPr>
        <p:spPr>
          <a:xfrm flipH="1">
            <a:off x="7877175" y="781050"/>
            <a:ext cx="4248150" cy="9116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0E539A-DB3D-417D-B6D3-67055F9D8ED8}"/>
              </a:ext>
            </a:extLst>
          </p:cNvPr>
          <p:cNvSpPr/>
          <p:nvPr/>
        </p:nvSpPr>
        <p:spPr>
          <a:xfrm flipH="1">
            <a:off x="1480250" y="2089337"/>
            <a:ext cx="9231500" cy="19240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93A7736-8604-4004-9B9B-84BEEB48AF65}"/>
              </a:ext>
            </a:extLst>
          </p:cNvPr>
          <p:cNvCxnSpPr>
            <a:cxnSpLocks/>
          </p:cNvCxnSpPr>
          <p:nvPr/>
        </p:nvCxnSpPr>
        <p:spPr>
          <a:xfrm flipH="1">
            <a:off x="1480250" y="781050"/>
            <a:ext cx="6396926" cy="13082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C4E146-4770-49C8-A74E-B1BC669D09D3}"/>
              </a:ext>
            </a:extLst>
          </p:cNvPr>
          <p:cNvCxnSpPr>
            <a:cxnSpLocks/>
          </p:cNvCxnSpPr>
          <p:nvPr/>
        </p:nvCxnSpPr>
        <p:spPr>
          <a:xfrm flipH="1">
            <a:off x="10711750" y="1692728"/>
            <a:ext cx="1413576" cy="22873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FA2BC46-5388-4D8F-B431-7C2BA9E93D62}"/>
              </a:ext>
            </a:extLst>
          </p:cNvPr>
          <p:cNvSpPr txBox="1"/>
          <p:nvPr/>
        </p:nvSpPr>
        <p:spPr>
          <a:xfrm>
            <a:off x="609600" y="4361055"/>
            <a:ext cx="10972800" cy="2031325"/>
          </a:xfrm>
          <a:prstGeom prst="rect">
            <a:avLst/>
          </a:prstGeom>
          <a:noFill/>
        </p:spPr>
        <p:txBody>
          <a:bodyPr wrap="square" rtlCol="0">
            <a:spAutoFit/>
          </a:bodyPr>
          <a:lstStyle/>
          <a:p>
            <a:r>
              <a:rPr lang="en-US" b="1" dirty="0">
                <a:latin typeface="Franklin Gothic Medium" panose="020B0603020102020204" pitchFamily="34" charset="0"/>
              </a:rPr>
              <a:t>Period: </a:t>
            </a:r>
            <a:r>
              <a:rPr lang="en-US" dirty="0">
                <a:latin typeface="Franklin Gothic Medium" panose="020B0603020102020204" pitchFamily="34" charset="0"/>
              </a:rPr>
              <a:t>Class period, should match for all students in the class</a:t>
            </a:r>
          </a:p>
          <a:p>
            <a:r>
              <a:rPr lang="en-US" b="1" dirty="0">
                <a:latin typeface="Franklin Gothic Medium" panose="020B0603020102020204" pitchFamily="34" charset="0"/>
              </a:rPr>
              <a:t>SUID: </a:t>
            </a:r>
            <a:r>
              <a:rPr lang="en-US" dirty="0">
                <a:latin typeface="Franklin Gothic Medium" panose="020B0603020102020204" pitchFamily="34" charset="0"/>
              </a:rPr>
              <a:t>AZ-issued student unique ID number, will be used to verify enrollment at CTDS in column A</a:t>
            </a:r>
          </a:p>
          <a:p>
            <a:r>
              <a:rPr lang="en-US" b="1" dirty="0">
                <a:latin typeface="Franklin Gothic Medium" panose="020B0603020102020204" pitchFamily="34" charset="0"/>
              </a:rPr>
              <a:t>Birthdate: </a:t>
            </a:r>
            <a:r>
              <a:rPr lang="en-US" dirty="0">
                <a:latin typeface="Franklin Gothic Medium" panose="020B0603020102020204" pitchFamily="34" charset="0"/>
              </a:rPr>
              <a:t>Student’s date of birth, will be used to verify student</a:t>
            </a:r>
          </a:p>
          <a:p>
            <a:r>
              <a:rPr lang="en-US" b="1" dirty="0">
                <a:latin typeface="Franklin Gothic Medium" panose="020B0603020102020204" pitchFamily="34" charset="0"/>
              </a:rPr>
              <a:t>Credits Earned: </a:t>
            </a:r>
            <a:r>
              <a:rPr lang="en-US" dirty="0">
                <a:latin typeface="Franklin Gothic Medium" panose="020B0603020102020204" pitchFamily="34" charset="0"/>
              </a:rPr>
              <a:t>Credit earned by the student in the class, in the term in column B</a:t>
            </a:r>
          </a:p>
          <a:p>
            <a:r>
              <a:rPr lang="en-US" b="1" dirty="0">
                <a:latin typeface="Franklin Gothic Medium" panose="020B0603020102020204" pitchFamily="34" charset="0"/>
              </a:rPr>
              <a:t>Student Type: </a:t>
            </a:r>
            <a:r>
              <a:rPr lang="en-US" dirty="0">
                <a:latin typeface="Franklin Gothic Medium" panose="020B0603020102020204" pitchFamily="34" charset="0"/>
              </a:rPr>
              <a:t>Code value for student, check template instructions for code values</a:t>
            </a:r>
          </a:p>
          <a:p>
            <a:r>
              <a:rPr lang="en-US" b="1" dirty="0">
                <a:latin typeface="Franklin Gothic Medium" panose="020B0603020102020204" pitchFamily="34" charset="0"/>
              </a:rPr>
              <a:t>Student’s School of Residence CTDS: </a:t>
            </a:r>
            <a:r>
              <a:rPr lang="en-US" dirty="0">
                <a:latin typeface="Franklin Gothic Medium" panose="020B0603020102020204" pitchFamily="34" charset="0"/>
              </a:rPr>
              <a:t>CTDS of student’s school of residence, if applicable.</a:t>
            </a:r>
          </a:p>
          <a:p>
            <a:r>
              <a:rPr lang="en-US" b="1" dirty="0">
                <a:latin typeface="Franklin Gothic Medium" panose="020B0603020102020204" pitchFamily="34" charset="0"/>
              </a:rPr>
              <a:t>File Type: </a:t>
            </a:r>
            <a:r>
              <a:rPr lang="en-US" dirty="0">
                <a:latin typeface="Franklin Gothic Medium" panose="020B0603020102020204" pitchFamily="34" charset="0"/>
              </a:rPr>
              <a:t>Type “CTED” for all rows</a:t>
            </a:r>
            <a:endParaRPr lang="en-US" b="1" dirty="0">
              <a:latin typeface="Franklin Gothic Medium" panose="020B0603020102020204" pitchFamily="34" charset="0"/>
            </a:endParaRPr>
          </a:p>
        </p:txBody>
      </p:sp>
      <p:sp>
        <p:nvSpPr>
          <p:cNvPr id="21" name="TextBox 20">
            <a:extLst>
              <a:ext uri="{FF2B5EF4-FFF2-40B4-BE49-F238E27FC236}">
                <a16:creationId xmlns:a16="http://schemas.microsoft.com/office/drawing/2014/main" id="{9CA6C5AB-69C3-4924-8594-7234F3EDA43D}"/>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Enrollment Upload Template</a:t>
            </a:r>
          </a:p>
        </p:txBody>
      </p:sp>
    </p:spTree>
    <p:extLst>
      <p:ext uri="{BB962C8B-B14F-4D97-AF65-F5344CB8AC3E}">
        <p14:creationId xmlns:p14="http://schemas.microsoft.com/office/powerpoint/2010/main" val="549354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08F9618-3148-4D69-84F3-7033152FCA3D}"/>
              </a:ext>
            </a:extLst>
          </p:cNvPr>
          <p:cNvPicPr>
            <a:picLocks noChangeAspect="1"/>
          </p:cNvPicPr>
          <p:nvPr/>
        </p:nvPicPr>
        <p:blipFill>
          <a:blip r:embed="rId3"/>
          <a:srcRect/>
          <a:stretch>
            <a:fillRect/>
          </a:stretch>
        </p:blipFill>
        <p:spPr>
          <a:xfrm>
            <a:off x="0" y="763361"/>
            <a:ext cx="12192000" cy="911678"/>
          </a:xfrm>
          <a:custGeom>
            <a:avLst/>
            <a:gdLst>
              <a:gd name="connsiteX0" fmla="*/ 8389588 w 12192000"/>
              <a:gd name="connsiteY0" fmla="*/ 330921 h 911678"/>
              <a:gd name="connsiteX1" fmla="*/ 8389588 w 12192000"/>
              <a:gd name="connsiteY1" fmla="*/ 878062 h 911678"/>
              <a:gd name="connsiteX2" fmla="*/ 8821712 w 12192000"/>
              <a:gd name="connsiteY2" fmla="*/ 878062 h 911678"/>
              <a:gd name="connsiteX3" fmla="*/ 8821712 w 12192000"/>
              <a:gd name="connsiteY3" fmla="*/ 330921 h 911678"/>
              <a:gd name="connsiteX4" fmla="*/ 0 w 12192000"/>
              <a:gd name="connsiteY4" fmla="*/ 0 h 911678"/>
              <a:gd name="connsiteX5" fmla="*/ 12192000 w 12192000"/>
              <a:gd name="connsiteY5" fmla="*/ 0 h 911678"/>
              <a:gd name="connsiteX6" fmla="*/ 12192000 w 12192000"/>
              <a:gd name="connsiteY6" fmla="*/ 911678 h 911678"/>
              <a:gd name="connsiteX7" fmla="*/ 0 w 12192000"/>
              <a:gd name="connsiteY7" fmla="*/ 911678 h 9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11678">
                <a:moveTo>
                  <a:pt x="8389588" y="330921"/>
                </a:moveTo>
                <a:lnTo>
                  <a:pt x="8389588" y="878062"/>
                </a:lnTo>
                <a:lnTo>
                  <a:pt x="8821712" y="878062"/>
                </a:lnTo>
                <a:lnTo>
                  <a:pt x="8821712" y="330921"/>
                </a:lnTo>
                <a:close/>
                <a:moveTo>
                  <a:pt x="0" y="0"/>
                </a:moveTo>
                <a:lnTo>
                  <a:pt x="12192000" y="0"/>
                </a:lnTo>
                <a:lnTo>
                  <a:pt x="12192000" y="911678"/>
                </a:lnTo>
                <a:lnTo>
                  <a:pt x="0" y="911678"/>
                </a:lnTo>
                <a:close/>
              </a:path>
            </a:pathLst>
          </a:custGeom>
        </p:spPr>
      </p:pic>
      <p:sp>
        <p:nvSpPr>
          <p:cNvPr id="16" name="TextBox 15">
            <a:extLst>
              <a:ext uri="{FF2B5EF4-FFF2-40B4-BE49-F238E27FC236}">
                <a16:creationId xmlns:a16="http://schemas.microsoft.com/office/drawing/2014/main" id="{7FA2BC46-5388-4D8F-B431-7C2BA9E93D62}"/>
              </a:ext>
            </a:extLst>
          </p:cNvPr>
          <p:cNvSpPr txBox="1"/>
          <p:nvPr/>
        </p:nvSpPr>
        <p:spPr>
          <a:xfrm>
            <a:off x="609600" y="2008380"/>
            <a:ext cx="10972800" cy="3416320"/>
          </a:xfrm>
          <a:prstGeom prst="rect">
            <a:avLst/>
          </a:prstGeom>
          <a:noFill/>
        </p:spPr>
        <p:txBody>
          <a:bodyPr wrap="square" rtlCol="0">
            <a:spAutoFit/>
          </a:bodyPr>
          <a:lstStyle/>
          <a:p>
            <a:r>
              <a:rPr lang="en-US" b="1" dirty="0">
                <a:latin typeface="Franklin Gothic Medium" panose="020B0603020102020204" pitchFamily="34" charset="0"/>
              </a:rPr>
              <a:t>Teacher Identification</a:t>
            </a:r>
          </a:p>
          <a:p>
            <a:r>
              <a:rPr lang="en-US" dirty="0">
                <a:latin typeface="Franklin Gothic Medium" panose="020B0603020102020204" pitchFamily="34" charset="0"/>
              </a:rPr>
              <a:t>The system is programmed to recognize the course location using the CTDS in Column A.</a:t>
            </a:r>
          </a:p>
          <a:p>
            <a:pPr marL="285750" indent="-285750">
              <a:buFont typeface="Arial" panose="020B0604020202020204" pitchFamily="34" charset="0"/>
              <a:buChar char="•"/>
            </a:pPr>
            <a:r>
              <a:rPr lang="en-US" dirty="0">
                <a:latin typeface="Franklin Gothic Medium" panose="020B0603020102020204" pitchFamily="34" charset="0"/>
              </a:rPr>
              <a:t>If the CTDS is a CTED central campus (not a community college campus), then a valid EIN is required in Column F and will be used to validate the teacher’s certification.</a:t>
            </a:r>
          </a:p>
          <a:p>
            <a:pPr marL="285750" indent="-285750">
              <a:buFont typeface="Arial" panose="020B0604020202020204" pitchFamily="34" charset="0"/>
              <a:buChar char="•"/>
            </a:pPr>
            <a:r>
              <a:rPr lang="en-US" dirty="0">
                <a:latin typeface="Franklin Gothic Medium" panose="020B0603020102020204" pitchFamily="34" charset="0"/>
              </a:rPr>
              <a:t>If the CTDS is a CTED community college campus, then an EIN is not required, and the system will use the name and email provided in Columns G:I.</a:t>
            </a:r>
          </a:p>
          <a:p>
            <a:pPr marL="285750" indent="-285750">
              <a:buFont typeface="Arial" panose="020B0604020202020204" pitchFamily="34" charset="0"/>
              <a:buChar char="•"/>
            </a:pPr>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If CTDS is a CTED central campus (not a community college campus), then system will ignore names typed in columns G:I. </a:t>
            </a:r>
          </a:p>
          <a:p>
            <a:pPr marL="285750" indent="-285750">
              <a:buFont typeface="Arial" panose="020B0604020202020204" pitchFamily="34" charset="0"/>
              <a:buChar char="•"/>
            </a:pPr>
            <a:r>
              <a:rPr lang="en-US" dirty="0">
                <a:latin typeface="Franklin Gothic Medium" panose="020B0603020102020204" pitchFamily="34" charset="0"/>
              </a:rPr>
              <a:t>IF CTDS is a CTED community college campus, then system will ignore EIN in column F (and will use teacher name on file with EIN).</a:t>
            </a:r>
          </a:p>
          <a:p>
            <a:endParaRPr lang="en-US" dirty="0">
              <a:latin typeface="Franklin Gothic Medium" panose="020B0603020102020204" pitchFamily="34" charset="0"/>
            </a:endParaRPr>
          </a:p>
        </p:txBody>
      </p:sp>
      <p:sp>
        <p:nvSpPr>
          <p:cNvPr id="21" name="TextBox 20">
            <a:extLst>
              <a:ext uri="{FF2B5EF4-FFF2-40B4-BE49-F238E27FC236}">
                <a16:creationId xmlns:a16="http://schemas.microsoft.com/office/drawing/2014/main" id="{9CA6C5AB-69C3-4924-8594-7234F3EDA43D}"/>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Enrollment Upload Template</a:t>
            </a:r>
          </a:p>
        </p:txBody>
      </p:sp>
      <p:sp>
        <p:nvSpPr>
          <p:cNvPr id="2" name="Rectangle 1">
            <a:extLst>
              <a:ext uri="{FF2B5EF4-FFF2-40B4-BE49-F238E27FC236}">
                <a16:creationId xmlns:a16="http://schemas.microsoft.com/office/drawing/2014/main" id="{67D4ED23-AD19-4777-A992-E29FFEF18039}"/>
              </a:ext>
            </a:extLst>
          </p:cNvPr>
          <p:cNvSpPr/>
          <p:nvPr/>
        </p:nvSpPr>
        <p:spPr>
          <a:xfrm>
            <a:off x="138112" y="762001"/>
            <a:ext cx="509587" cy="911678"/>
          </a:xfrm>
          <a:prstGeom prst="rect">
            <a:avLst/>
          </a:prstGeom>
          <a:no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12A365-C5B1-4859-B301-A56375BC872D}"/>
              </a:ext>
            </a:extLst>
          </p:cNvPr>
          <p:cNvSpPr/>
          <p:nvPr/>
        </p:nvSpPr>
        <p:spPr>
          <a:xfrm>
            <a:off x="3333750" y="762001"/>
            <a:ext cx="4572000" cy="911678"/>
          </a:xfrm>
          <a:prstGeom prst="rect">
            <a:avLst/>
          </a:prstGeom>
          <a:no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123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2787B9-772D-4AA1-BE39-9AAE13D388EC}"/>
              </a:ext>
            </a:extLst>
          </p:cNvPr>
          <p:cNvSpPr txBox="1"/>
          <p:nvPr/>
        </p:nvSpPr>
        <p:spPr>
          <a:xfrm>
            <a:off x="201336" y="117446"/>
            <a:ext cx="5478011" cy="461665"/>
          </a:xfrm>
          <a:prstGeom prst="rect">
            <a:avLst/>
          </a:prstGeom>
          <a:noFill/>
        </p:spPr>
        <p:txBody>
          <a:bodyPr wrap="square" rtlCol="0">
            <a:spAutoFit/>
          </a:bodyPr>
          <a:lstStyle/>
          <a:p>
            <a:r>
              <a:rPr lang="en-US" sz="2400" dirty="0">
                <a:latin typeface="Franklin Gothic Medium" panose="020B0603020102020204" pitchFamily="34" charset="0"/>
              </a:rPr>
              <a:t>Enrollment Upload Template - Complete</a:t>
            </a:r>
          </a:p>
        </p:txBody>
      </p:sp>
      <p:sp>
        <p:nvSpPr>
          <p:cNvPr id="5" name="TextBox 4">
            <a:extLst>
              <a:ext uri="{FF2B5EF4-FFF2-40B4-BE49-F238E27FC236}">
                <a16:creationId xmlns:a16="http://schemas.microsoft.com/office/drawing/2014/main" id="{E5621AE5-2E44-497D-9218-8E828D9309FA}"/>
              </a:ext>
            </a:extLst>
          </p:cNvPr>
          <p:cNvSpPr txBox="1"/>
          <p:nvPr/>
        </p:nvSpPr>
        <p:spPr>
          <a:xfrm>
            <a:off x="400049" y="3244334"/>
            <a:ext cx="11458575" cy="2862322"/>
          </a:xfrm>
          <a:prstGeom prst="rect">
            <a:avLst/>
          </a:prstGeom>
          <a:noFill/>
        </p:spPr>
        <p:txBody>
          <a:bodyPr wrap="square" rtlCol="0">
            <a:spAutoFit/>
          </a:bodyPr>
          <a:lstStyle/>
          <a:p>
            <a:r>
              <a:rPr lang="en-US" dirty="0">
                <a:latin typeface="Franklin Gothic Medium" panose="020B0603020102020204" pitchFamily="34" charset="0"/>
              </a:rPr>
              <a:t>This would be a valid file (SUIDs have been removed from example).</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File can support different terms, programs, courses, local courses, teachers, periods, and student types.</a:t>
            </a:r>
          </a:p>
          <a:p>
            <a:pPr marL="285750" indent="-285750">
              <a:buFont typeface="Arial" panose="020B0604020202020204" pitchFamily="34" charset="0"/>
              <a:buChar char="•"/>
            </a:pPr>
            <a:r>
              <a:rPr lang="en-US" dirty="0">
                <a:latin typeface="Franklin Gothic Medium" panose="020B0603020102020204" pitchFamily="34" charset="0"/>
              </a:rPr>
              <a:t>File cannot support more than one teacher per class, so if two teachers, select only one to include in the upload.</a:t>
            </a:r>
          </a:p>
          <a:p>
            <a:pPr marL="285750" indent="-285750">
              <a:buFont typeface="Arial" panose="020B0604020202020204" pitchFamily="34" charset="0"/>
              <a:buChar char="•"/>
            </a:pPr>
            <a:r>
              <a:rPr lang="en-US" dirty="0">
                <a:latin typeface="Franklin Gothic Medium" panose="020B0603020102020204" pitchFamily="34" charset="0"/>
              </a:rPr>
              <a:t>Excel may drop leading zero on CTDS numbers, program and course numbers, or student’s birthdate. </a:t>
            </a:r>
          </a:p>
          <a:p>
            <a:pPr marL="742950" lvl="1" indent="-285750">
              <a:buFont typeface="Arial" panose="020B0604020202020204" pitchFamily="34" charset="0"/>
              <a:buChar char="•"/>
            </a:pPr>
            <a:r>
              <a:rPr lang="en-US" dirty="0">
                <a:latin typeface="Franklin Gothic Medium" panose="020B0603020102020204" pitchFamily="34" charset="0"/>
              </a:rPr>
              <a:t>This is ok – please don’t reformat the cell to get the leading zero to stay.</a:t>
            </a:r>
          </a:p>
          <a:p>
            <a:pPr marL="285750" indent="-285750">
              <a:buFont typeface="Arial" panose="020B0604020202020204" pitchFamily="34" charset="0"/>
              <a:buChar char="•"/>
            </a:pPr>
            <a:r>
              <a:rPr lang="en-US" dirty="0">
                <a:latin typeface="Franklin Gothic Medium" panose="020B0603020102020204" pitchFamily="34" charset="0"/>
              </a:rPr>
              <a:t>Cells may be formatted (highlighted, bolded, italics, etc.), but for best performance, try removing formatting before uploading. </a:t>
            </a:r>
          </a:p>
          <a:p>
            <a:pPr marL="285750" indent="-285750">
              <a:buFont typeface="Arial" panose="020B0604020202020204" pitchFamily="34" charset="0"/>
              <a:buChar char="•"/>
            </a:pPr>
            <a:r>
              <a:rPr lang="en-US" dirty="0">
                <a:latin typeface="Franklin Gothic Medium" panose="020B0603020102020204" pitchFamily="34" charset="0"/>
              </a:rPr>
              <a:t>Pay close attention to birthdates – Excel may convert to numbers, be sure that they are in proper date format.</a:t>
            </a:r>
          </a:p>
          <a:p>
            <a:pPr marL="285750" indent="-285750">
              <a:buFont typeface="Arial" panose="020B0604020202020204" pitchFamily="34" charset="0"/>
              <a:buChar char="•"/>
            </a:pPr>
            <a:r>
              <a:rPr lang="en-US" dirty="0">
                <a:latin typeface="Franklin Gothic Medium" panose="020B0603020102020204" pitchFamily="34" charset="0"/>
              </a:rPr>
              <a:t>For cases where student’s SOR does not exist, you can leave the field blank.</a:t>
            </a:r>
          </a:p>
        </p:txBody>
      </p:sp>
      <p:pic>
        <p:nvPicPr>
          <p:cNvPr id="9" name="Picture 8">
            <a:extLst>
              <a:ext uri="{FF2B5EF4-FFF2-40B4-BE49-F238E27FC236}">
                <a16:creationId xmlns:a16="http://schemas.microsoft.com/office/drawing/2014/main" id="{D63C03F0-8831-4C4F-BBBC-C512BE6C83A8}"/>
              </a:ext>
            </a:extLst>
          </p:cNvPr>
          <p:cNvPicPr>
            <a:picLocks noChangeAspect="1"/>
          </p:cNvPicPr>
          <p:nvPr/>
        </p:nvPicPr>
        <p:blipFill>
          <a:blip r:embed="rId2"/>
          <a:stretch>
            <a:fillRect/>
          </a:stretch>
        </p:blipFill>
        <p:spPr>
          <a:xfrm>
            <a:off x="0" y="707571"/>
            <a:ext cx="12192000" cy="2090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0989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2454160C-EF50-4724-82F8-698F69D9FAE4}"/>
              </a:ext>
            </a:extLst>
          </p:cNvPr>
          <p:cNvGraphicFramePr>
            <a:graphicFrameLocks noGrp="1"/>
          </p:cNvGraphicFramePr>
          <p:nvPr>
            <p:extLst>
              <p:ext uri="{D42A27DB-BD31-4B8C-83A1-F6EECF244321}">
                <p14:modId xmlns:p14="http://schemas.microsoft.com/office/powerpoint/2010/main" val="3553436696"/>
              </p:ext>
            </p:extLst>
          </p:nvPr>
        </p:nvGraphicFramePr>
        <p:xfrm>
          <a:off x="6096000" y="1119505"/>
          <a:ext cx="5437464" cy="4828540"/>
        </p:xfrm>
        <a:graphic>
          <a:graphicData uri="http://schemas.openxmlformats.org/drawingml/2006/table">
            <a:tbl>
              <a:tblPr firstRow="1" bandRow="1">
                <a:tableStyleId>{5C22544A-7EE6-4342-B048-85BDC9FD1C3A}</a:tableStyleId>
              </a:tblPr>
              <a:tblGrid>
                <a:gridCol w="895337">
                  <a:extLst>
                    <a:ext uri="{9D8B030D-6E8A-4147-A177-3AD203B41FA5}">
                      <a16:colId xmlns:a16="http://schemas.microsoft.com/office/drawing/2014/main" val="1472018182"/>
                    </a:ext>
                  </a:extLst>
                </a:gridCol>
                <a:gridCol w="4542127">
                  <a:extLst>
                    <a:ext uri="{9D8B030D-6E8A-4147-A177-3AD203B41FA5}">
                      <a16:colId xmlns:a16="http://schemas.microsoft.com/office/drawing/2014/main" val="2366495168"/>
                    </a:ext>
                  </a:extLst>
                </a:gridCol>
              </a:tblGrid>
              <a:tr h="299870">
                <a:tc>
                  <a:txBody>
                    <a:bodyPr/>
                    <a:lstStyle/>
                    <a:p>
                      <a:r>
                        <a:rPr lang="en-US" sz="1400" dirty="0"/>
                        <a:t>CTDS</a:t>
                      </a:r>
                    </a:p>
                  </a:txBody>
                  <a:tcPr>
                    <a:solidFill>
                      <a:srgbClr val="BF0D3E"/>
                    </a:solidFill>
                  </a:tcPr>
                </a:tc>
                <a:tc>
                  <a:txBody>
                    <a:bodyPr/>
                    <a:lstStyle/>
                    <a:p>
                      <a:r>
                        <a:rPr lang="en-US" sz="1400" dirty="0"/>
                        <a:t>Campus Name</a:t>
                      </a:r>
                    </a:p>
                  </a:txBody>
                  <a:tcPr>
                    <a:solidFill>
                      <a:srgbClr val="BF0D3E"/>
                    </a:solidFill>
                  </a:tcPr>
                </a:tc>
                <a:extLst>
                  <a:ext uri="{0D108BD9-81ED-4DB2-BD59-A6C34878D82A}">
                    <a16:rowId xmlns:a16="http://schemas.microsoft.com/office/drawing/2014/main" val="2571996723"/>
                  </a:ext>
                </a:extLst>
              </a:tr>
              <a:tr h="156356">
                <a:tc>
                  <a:txBody>
                    <a:bodyPr/>
                    <a:lstStyle/>
                    <a:p>
                      <a:pPr marL="91440" algn="l" fontAlgn="b"/>
                      <a:r>
                        <a:rPr lang="en-US" sz="1100" b="0" i="0" u="none" strike="noStrike" dirty="0">
                          <a:solidFill>
                            <a:srgbClr val="000000"/>
                          </a:solidFill>
                          <a:effectLst/>
                          <a:latin typeface="Calibri" panose="020F0502020204030204" pitchFamily="34" charset="0"/>
                        </a:rPr>
                        <a:t>020801012</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CTD - Cochise College</a:t>
                      </a:r>
                    </a:p>
                  </a:txBody>
                  <a:tcPr marL="6350" marR="6350" marT="6350" marB="0" anchor="b"/>
                </a:tc>
                <a:extLst>
                  <a:ext uri="{0D108BD9-81ED-4DB2-BD59-A6C34878D82A}">
                    <a16:rowId xmlns:a16="http://schemas.microsoft.com/office/drawing/2014/main" val="2443044349"/>
                  </a:ext>
                </a:extLst>
              </a:tr>
              <a:tr h="0">
                <a:tc>
                  <a:txBody>
                    <a:bodyPr/>
                    <a:lstStyle/>
                    <a:p>
                      <a:pPr marL="91440" algn="l" fontAlgn="b"/>
                      <a:r>
                        <a:rPr lang="en-US" sz="1100" b="0" i="0" u="none" strike="noStrike" dirty="0">
                          <a:solidFill>
                            <a:srgbClr val="000000"/>
                          </a:solidFill>
                          <a:effectLst/>
                          <a:latin typeface="Calibri" panose="020F0502020204030204" pitchFamily="34" charset="0"/>
                        </a:rPr>
                        <a:t>110802009</a:t>
                      </a:r>
                    </a:p>
                  </a:txBody>
                  <a:tcPr marL="6350" marR="6350" marT="6350" marB="0" anchor="b"/>
                </a:tc>
                <a:tc>
                  <a:txBody>
                    <a:bodyPr/>
                    <a:lstStyle/>
                    <a:p>
                      <a:pPr algn="l" fontAlgn="b"/>
                      <a:r>
                        <a:rPr lang="fr-FR" sz="1100" b="0" i="0" u="none" strike="noStrike" dirty="0">
                          <a:solidFill>
                            <a:srgbClr val="000000"/>
                          </a:solidFill>
                          <a:effectLst/>
                          <a:latin typeface="Calibri" panose="020F0502020204030204" pitchFamily="34" charset="0"/>
                        </a:rPr>
                        <a:t>CVIT - Central Campus CAC Aravaipa</a:t>
                      </a:r>
                    </a:p>
                  </a:txBody>
                  <a:tcPr marL="6350" marR="6350" marT="6350" marB="0" anchor="b"/>
                </a:tc>
                <a:extLst>
                  <a:ext uri="{0D108BD9-81ED-4DB2-BD59-A6C34878D82A}">
                    <a16:rowId xmlns:a16="http://schemas.microsoft.com/office/drawing/2014/main" val="1761332085"/>
                  </a:ext>
                </a:extLst>
              </a:tr>
              <a:tr h="0">
                <a:tc>
                  <a:txBody>
                    <a:bodyPr/>
                    <a:lstStyle/>
                    <a:p>
                      <a:pPr marL="91440" algn="l" fontAlgn="b"/>
                      <a:r>
                        <a:rPr lang="en-US" sz="1100" b="0" i="0" u="none" strike="noStrike" dirty="0">
                          <a:solidFill>
                            <a:srgbClr val="000000"/>
                          </a:solidFill>
                          <a:effectLst/>
                          <a:latin typeface="Calibri" panose="020F0502020204030204" pitchFamily="34" charset="0"/>
                        </a:rPr>
                        <a:t>110802007</a:t>
                      </a:r>
                    </a:p>
                  </a:txBody>
                  <a:tcPr marL="6350" marR="6350" marT="6350" marB="0" anchor="b"/>
                </a:tc>
                <a:tc>
                  <a:txBody>
                    <a:bodyPr/>
                    <a:lstStyle/>
                    <a:p>
                      <a:pPr algn="l" fontAlgn="b"/>
                      <a:r>
                        <a:rPr lang="es-ES" sz="1100" b="0" i="0" u="none" strike="noStrike" dirty="0">
                          <a:solidFill>
                            <a:srgbClr val="000000"/>
                          </a:solidFill>
                          <a:effectLst/>
                          <a:latin typeface="Calibri" panose="020F0502020204030204" pitchFamily="34" charset="0"/>
                        </a:rPr>
                        <a:t>CVIT - Central Campus EAC Gila Pueblo</a:t>
                      </a:r>
                    </a:p>
                  </a:txBody>
                  <a:tcPr marL="6350" marR="6350" marT="6350" marB="0" anchor="b"/>
                </a:tc>
                <a:extLst>
                  <a:ext uri="{0D108BD9-81ED-4DB2-BD59-A6C34878D82A}">
                    <a16:rowId xmlns:a16="http://schemas.microsoft.com/office/drawing/2014/main" val="2785241228"/>
                  </a:ext>
                </a:extLst>
              </a:tr>
              <a:tr h="0">
                <a:tc>
                  <a:txBody>
                    <a:bodyPr/>
                    <a:lstStyle/>
                    <a:p>
                      <a:pPr marL="91440" algn="l" fontAlgn="b"/>
                      <a:r>
                        <a:rPr lang="en-US" sz="1100" b="0" i="0" u="none" strike="noStrike" dirty="0">
                          <a:solidFill>
                            <a:srgbClr val="000000"/>
                          </a:solidFill>
                          <a:effectLst/>
                          <a:latin typeface="Calibri" panose="020F0502020204030204" pitchFamily="34" charset="0"/>
                        </a:rPr>
                        <a:t>130802010</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MIJTED - Yavapai College Agribusiness &amp; Technology Center</a:t>
                      </a:r>
                    </a:p>
                  </a:txBody>
                  <a:tcPr marL="6350" marR="6350" marT="6350" marB="0" anchor="b"/>
                </a:tc>
                <a:extLst>
                  <a:ext uri="{0D108BD9-81ED-4DB2-BD59-A6C34878D82A}">
                    <a16:rowId xmlns:a16="http://schemas.microsoft.com/office/drawing/2014/main" val="1492623246"/>
                  </a:ext>
                </a:extLst>
              </a:tr>
              <a:tr h="0">
                <a:tc>
                  <a:txBody>
                    <a:bodyPr/>
                    <a:lstStyle/>
                    <a:p>
                      <a:pPr marL="91440" algn="l" fontAlgn="b"/>
                      <a:r>
                        <a:rPr lang="en-US" sz="1100" b="0" i="0" u="none" strike="noStrike" dirty="0">
                          <a:solidFill>
                            <a:srgbClr val="000000"/>
                          </a:solidFill>
                          <a:effectLst/>
                          <a:latin typeface="Calibri" panose="020F0502020204030204" pitchFamily="34" charset="0"/>
                        </a:rPr>
                        <a:t>130802008</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MIJTED - Yavapai College CTEC</a:t>
                      </a:r>
                    </a:p>
                  </a:txBody>
                  <a:tcPr marL="6350" marR="6350" marT="6350" marB="0" anchor="b"/>
                </a:tc>
                <a:extLst>
                  <a:ext uri="{0D108BD9-81ED-4DB2-BD59-A6C34878D82A}">
                    <a16:rowId xmlns:a16="http://schemas.microsoft.com/office/drawing/2014/main" val="993557972"/>
                  </a:ext>
                </a:extLst>
              </a:tr>
              <a:tr h="0">
                <a:tc>
                  <a:txBody>
                    <a:bodyPr/>
                    <a:lstStyle/>
                    <a:p>
                      <a:pPr marL="91440" algn="l" fontAlgn="b"/>
                      <a:r>
                        <a:rPr lang="en-US" sz="1100" b="0" i="0" u="none" strike="noStrike" dirty="0">
                          <a:solidFill>
                            <a:srgbClr val="000000"/>
                          </a:solidFill>
                          <a:effectLst/>
                          <a:latin typeface="Calibri" panose="020F0502020204030204" pitchFamily="34" charset="0"/>
                        </a:rPr>
                        <a:t>130802009</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MIJTED - Yavapai College Prescott Valley</a:t>
                      </a:r>
                    </a:p>
                  </a:txBody>
                  <a:tcPr marL="6350" marR="6350" marT="6350" marB="0" anchor="b"/>
                </a:tc>
                <a:extLst>
                  <a:ext uri="{0D108BD9-81ED-4DB2-BD59-A6C34878D82A}">
                    <a16:rowId xmlns:a16="http://schemas.microsoft.com/office/drawing/2014/main" val="1950520799"/>
                  </a:ext>
                </a:extLst>
              </a:tr>
              <a:tr h="0">
                <a:tc>
                  <a:txBody>
                    <a:bodyPr/>
                    <a:lstStyle/>
                    <a:p>
                      <a:pPr marL="91440" algn="l" fontAlgn="b"/>
                      <a:r>
                        <a:rPr lang="en-US" sz="1100" b="0" i="0" u="none" strike="noStrike" dirty="0">
                          <a:solidFill>
                            <a:srgbClr val="000000"/>
                          </a:solidFill>
                          <a:effectLst/>
                          <a:latin typeface="Calibri" panose="020F0502020204030204" pitchFamily="34" charset="0"/>
                        </a:rPr>
                        <a:t>090835217</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NAVIT - Gila Community College</a:t>
                      </a:r>
                    </a:p>
                  </a:txBody>
                  <a:tcPr marL="6350" marR="6350" marT="6350" marB="0" anchor="b"/>
                </a:tc>
                <a:extLst>
                  <a:ext uri="{0D108BD9-81ED-4DB2-BD59-A6C34878D82A}">
                    <a16:rowId xmlns:a16="http://schemas.microsoft.com/office/drawing/2014/main" val="1455464348"/>
                  </a:ext>
                </a:extLst>
              </a:tr>
              <a:tr h="0">
                <a:tc>
                  <a:txBody>
                    <a:bodyPr/>
                    <a:lstStyle/>
                    <a:p>
                      <a:pPr marL="91440" algn="l" fontAlgn="b"/>
                      <a:r>
                        <a:rPr lang="en-US" sz="1100" b="0" i="0" u="none" strike="noStrike">
                          <a:solidFill>
                            <a:srgbClr val="000000"/>
                          </a:solidFill>
                          <a:effectLst/>
                          <a:latin typeface="Calibri" panose="020F0502020204030204" pitchFamily="34" charset="0"/>
                        </a:rPr>
                        <a:t>090835215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NAVIT - Northland Pioneer College LCC</a:t>
                      </a:r>
                    </a:p>
                  </a:txBody>
                  <a:tcPr marL="6350" marR="6350" marT="6350" marB="0" anchor="b"/>
                </a:tc>
                <a:extLst>
                  <a:ext uri="{0D108BD9-81ED-4DB2-BD59-A6C34878D82A}">
                    <a16:rowId xmlns:a16="http://schemas.microsoft.com/office/drawing/2014/main" val="3656364663"/>
                  </a:ext>
                </a:extLst>
              </a:tr>
              <a:tr h="0">
                <a:tc>
                  <a:txBody>
                    <a:bodyPr/>
                    <a:lstStyle/>
                    <a:p>
                      <a:pPr marL="91440" algn="l" fontAlgn="b"/>
                      <a:r>
                        <a:rPr lang="en-US" sz="1100" b="0" i="0" u="none" strike="noStrike" dirty="0">
                          <a:solidFill>
                            <a:srgbClr val="000000"/>
                          </a:solidFill>
                          <a:effectLst/>
                          <a:latin typeface="Calibri" panose="020F0502020204030204" pitchFamily="34" charset="0"/>
                        </a:rPr>
                        <a:t>090835214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NAVIT - Northland Pioneer College PDC</a:t>
                      </a:r>
                    </a:p>
                  </a:txBody>
                  <a:tcPr marL="6350" marR="6350" marT="6350" marB="0" anchor="b"/>
                </a:tc>
                <a:extLst>
                  <a:ext uri="{0D108BD9-81ED-4DB2-BD59-A6C34878D82A}">
                    <a16:rowId xmlns:a16="http://schemas.microsoft.com/office/drawing/2014/main" val="2210946222"/>
                  </a:ext>
                </a:extLst>
              </a:tr>
              <a:tr h="0">
                <a:tc>
                  <a:txBody>
                    <a:bodyPr/>
                    <a:lstStyle/>
                    <a:p>
                      <a:pPr marL="91440" algn="l" fontAlgn="b"/>
                      <a:r>
                        <a:rPr lang="en-US" sz="1100" b="0" i="0" u="none" strike="noStrike" dirty="0">
                          <a:solidFill>
                            <a:srgbClr val="000000"/>
                          </a:solidFill>
                          <a:effectLst/>
                          <a:latin typeface="Calibri" panose="020F0502020204030204" pitchFamily="34" charset="0"/>
                        </a:rPr>
                        <a:t>090835213</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NAVIT - Northland Pioneer College SCC</a:t>
                      </a:r>
                    </a:p>
                  </a:txBody>
                  <a:tcPr marL="6350" marR="6350" marT="6350" marB="0" anchor="b"/>
                </a:tc>
                <a:extLst>
                  <a:ext uri="{0D108BD9-81ED-4DB2-BD59-A6C34878D82A}">
                    <a16:rowId xmlns:a16="http://schemas.microsoft.com/office/drawing/2014/main" val="4150149870"/>
                  </a:ext>
                </a:extLst>
              </a:tr>
              <a:tr h="0">
                <a:tc>
                  <a:txBody>
                    <a:bodyPr/>
                    <a:lstStyle/>
                    <a:p>
                      <a:pPr marL="91440" algn="l" fontAlgn="b"/>
                      <a:r>
                        <a:rPr lang="en-US" sz="1100" b="0" i="0" u="none" strike="noStrike" dirty="0">
                          <a:solidFill>
                            <a:srgbClr val="000000"/>
                          </a:solidFill>
                          <a:effectLst/>
                          <a:latin typeface="Calibri" panose="020F0502020204030204" pitchFamily="34" charset="0"/>
                        </a:rPr>
                        <a:t>090835218</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NAVIT - Northland Pioneer College SPE</a:t>
                      </a:r>
                    </a:p>
                  </a:txBody>
                  <a:tcPr marL="6350" marR="6350" marT="6350" marB="0" anchor="b"/>
                </a:tc>
                <a:extLst>
                  <a:ext uri="{0D108BD9-81ED-4DB2-BD59-A6C34878D82A}">
                    <a16:rowId xmlns:a16="http://schemas.microsoft.com/office/drawing/2014/main" val="598650767"/>
                  </a:ext>
                </a:extLst>
              </a:tr>
              <a:tr h="0">
                <a:tc>
                  <a:txBody>
                    <a:bodyPr/>
                    <a:lstStyle/>
                    <a:p>
                      <a:pPr marL="91440" algn="l" fontAlgn="b"/>
                      <a:r>
                        <a:rPr lang="en-US" sz="1100" b="0" i="0" u="none" strike="noStrike">
                          <a:solidFill>
                            <a:srgbClr val="000000"/>
                          </a:solidFill>
                          <a:effectLst/>
                          <a:latin typeface="Calibri" panose="020F0502020204030204" pitchFamily="34" charset="0"/>
                        </a:rPr>
                        <a:t>090835216</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NAVIT - Northland Pioneer College STJ</a:t>
                      </a:r>
                    </a:p>
                  </a:txBody>
                  <a:tcPr marL="6350" marR="6350" marT="6350" marB="0" anchor="b"/>
                </a:tc>
                <a:extLst>
                  <a:ext uri="{0D108BD9-81ED-4DB2-BD59-A6C34878D82A}">
                    <a16:rowId xmlns:a16="http://schemas.microsoft.com/office/drawing/2014/main" val="526437934"/>
                  </a:ext>
                </a:extLst>
              </a:tr>
              <a:tr h="0">
                <a:tc>
                  <a:txBody>
                    <a:bodyPr/>
                    <a:lstStyle/>
                    <a:p>
                      <a:pPr marL="91440" algn="l" fontAlgn="b"/>
                      <a:r>
                        <a:rPr lang="en-US" sz="1100" b="0" i="0" u="none" strike="noStrike" dirty="0">
                          <a:solidFill>
                            <a:srgbClr val="000000"/>
                          </a:solidFill>
                          <a:effectLst/>
                          <a:latin typeface="Calibri" panose="020F0502020204030204" pitchFamily="34" charset="0"/>
                        </a:rPr>
                        <a:t>090835212</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NAVIT - Northland Pioneer College WMC</a:t>
                      </a:r>
                    </a:p>
                  </a:txBody>
                  <a:tcPr marL="6350" marR="6350" marT="6350" marB="0" anchor="b"/>
                </a:tc>
                <a:extLst>
                  <a:ext uri="{0D108BD9-81ED-4DB2-BD59-A6C34878D82A}">
                    <a16:rowId xmlns:a16="http://schemas.microsoft.com/office/drawing/2014/main" val="787997347"/>
                  </a:ext>
                </a:extLst>
              </a:tr>
              <a:tr h="0">
                <a:tc>
                  <a:txBody>
                    <a:bodyPr/>
                    <a:lstStyle/>
                    <a:p>
                      <a:pPr marL="91440" algn="l" fontAlgn="b"/>
                      <a:r>
                        <a:rPr lang="en-US" sz="1100" b="0" i="0" u="none" strike="noStrike" dirty="0">
                          <a:solidFill>
                            <a:srgbClr val="000000"/>
                          </a:solidFill>
                          <a:effectLst/>
                          <a:latin typeface="Calibri" panose="020F0502020204030204" pitchFamily="34" charset="0"/>
                        </a:rPr>
                        <a:t>100811216</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PCJTED - Aztec Middle College</a:t>
                      </a:r>
                    </a:p>
                  </a:txBody>
                  <a:tcPr marL="6350" marR="6350" marT="6350" marB="0" anchor="b"/>
                </a:tc>
                <a:extLst>
                  <a:ext uri="{0D108BD9-81ED-4DB2-BD59-A6C34878D82A}">
                    <a16:rowId xmlns:a16="http://schemas.microsoft.com/office/drawing/2014/main" val="3708938129"/>
                  </a:ext>
                </a:extLst>
              </a:tr>
              <a:tr h="0">
                <a:tc>
                  <a:txBody>
                    <a:bodyPr/>
                    <a:lstStyle/>
                    <a:p>
                      <a:pPr marL="91440" algn="l" fontAlgn="b"/>
                      <a:r>
                        <a:rPr lang="en-US" sz="1100" b="0" i="0" u="none" strike="noStrike" dirty="0">
                          <a:solidFill>
                            <a:srgbClr val="000000"/>
                          </a:solidFill>
                          <a:effectLst/>
                          <a:latin typeface="Calibri" panose="020F0502020204030204" pitchFamily="34" charset="0"/>
                        </a:rPr>
                        <a:t>100811215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PCJTED - Aztec Middle College Desert Vista</a:t>
                      </a:r>
                    </a:p>
                  </a:txBody>
                  <a:tcPr marL="6350" marR="6350" marT="6350" marB="0" anchor="b"/>
                </a:tc>
                <a:extLst>
                  <a:ext uri="{0D108BD9-81ED-4DB2-BD59-A6C34878D82A}">
                    <a16:rowId xmlns:a16="http://schemas.microsoft.com/office/drawing/2014/main" val="4211598280"/>
                  </a:ext>
                </a:extLst>
              </a:tr>
              <a:tr h="0">
                <a:tc>
                  <a:txBody>
                    <a:bodyPr/>
                    <a:lstStyle/>
                    <a:p>
                      <a:pPr marL="91440" algn="l" fontAlgn="b"/>
                      <a:r>
                        <a:rPr lang="en-US" sz="1100" b="0" i="0" u="none" strike="noStrike" dirty="0">
                          <a:solidFill>
                            <a:srgbClr val="000000"/>
                          </a:solidFill>
                          <a:effectLst/>
                          <a:latin typeface="Calibri" panose="020F0502020204030204" pitchFamily="34" charset="0"/>
                        </a:rPr>
                        <a:t>100811213</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PCJTED - Aztec Middle College East</a:t>
                      </a:r>
                    </a:p>
                  </a:txBody>
                  <a:tcPr marL="6350" marR="6350" marT="6350" marB="0" anchor="b"/>
                </a:tc>
                <a:extLst>
                  <a:ext uri="{0D108BD9-81ED-4DB2-BD59-A6C34878D82A}">
                    <a16:rowId xmlns:a16="http://schemas.microsoft.com/office/drawing/2014/main" val="2606658256"/>
                  </a:ext>
                </a:extLst>
              </a:tr>
              <a:tr h="0">
                <a:tc>
                  <a:txBody>
                    <a:bodyPr/>
                    <a:lstStyle/>
                    <a:p>
                      <a:pPr marL="91440" algn="l" fontAlgn="b"/>
                      <a:r>
                        <a:rPr lang="en-US" sz="1100" b="0" i="0" u="none" strike="noStrike" dirty="0">
                          <a:solidFill>
                            <a:srgbClr val="000000"/>
                          </a:solidFill>
                          <a:effectLst/>
                          <a:latin typeface="Calibri" panose="020F0502020204030204" pitchFamily="34" charset="0"/>
                        </a:rPr>
                        <a:t>100811214</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PCJTED - Aztec Middle College North West</a:t>
                      </a:r>
                    </a:p>
                  </a:txBody>
                  <a:tcPr marL="6350" marR="6350" marT="6350" marB="0" anchor="b"/>
                </a:tc>
                <a:extLst>
                  <a:ext uri="{0D108BD9-81ED-4DB2-BD59-A6C34878D82A}">
                    <a16:rowId xmlns:a16="http://schemas.microsoft.com/office/drawing/2014/main" val="3039842031"/>
                  </a:ext>
                </a:extLst>
              </a:tr>
              <a:tr h="0">
                <a:tc>
                  <a:txBody>
                    <a:bodyPr/>
                    <a:lstStyle/>
                    <a:p>
                      <a:pPr marL="91440" algn="l" fontAlgn="b"/>
                      <a:r>
                        <a:rPr lang="en-US" sz="1100" b="0" i="0" u="none" strike="noStrike" dirty="0">
                          <a:solidFill>
                            <a:srgbClr val="000000"/>
                          </a:solidFill>
                          <a:effectLst/>
                          <a:latin typeface="Calibri" panose="020F0502020204030204" pitchFamily="34" charset="0"/>
                        </a:rPr>
                        <a:t>100811285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PCJTED - Central Campus</a:t>
                      </a:r>
                    </a:p>
                  </a:txBody>
                  <a:tcPr marL="6350" marR="6350" marT="6350" marB="0" anchor="b"/>
                </a:tc>
                <a:extLst>
                  <a:ext uri="{0D108BD9-81ED-4DB2-BD59-A6C34878D82A}">
                    <a16:rowId xmlns:a16="http://schemas.microsoft.com/office/drawing/2014/main" val="3501871366"/>
                  </a:ext>
                </a:extLst>
              </a:tr>
              <a:tr h="0">
                <a:tc>
                  <a:txBody>
                    <a:bodyPr/>
                    <a:lstStyle/>
                    <a:p>
                      <a:pPr marL="91440" algn="l" fontAlgn="b"/>
                      <a:r>
                        <a:rPr lang="en-US" sz="1100" b="0" i="0" u="none" strike="noStrike" dirty="0">
                          <a:solidFill>
                            <a:srgbClr val="000000"/>
                          </a:solidFill>
                          <a:effectLst/>
                          <a:latin typeface="Calibri" panose="020F0502020204030204" pitchFamily="34" charset="0"/>
                        </a:rPr>
                        <a:t>140801008</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STEDY - Arizona Western College</a:t>
                      </a:r>
                    </a:p>
                  </a:txBody>
                  <a:tcPr marL="6350" marR="6350" marT="6350" marB="0" anchor="b"/>
                </a:tc>
                <a:extLst>
                  <a:ext uri="{0D108BD9-81ED-4DB2-BD59-A6C34878D82A}">
                    <a16:rowId xmlns:a16="http://schemas.microsoft.com/office/drawing/2014/main" val="966846037"/>
                  </a:ext>
                </a:extLst>
              </a:tr>
              <a:tr h="0">
                <a:tc>
                  <a:txBody>
                    <a:bodyPr/>
                    <a:lstStyle/>
                    <a:p>
                      <a:pPr marL="91440" algn="l" fontAlgn="b"/>
                      <a:r>
                        <a:rPr lang="en-US" sz="1100" b="0" i="0" u="none" strike="noStrike" dirty="0">
                          <a:solidFill>
                            <a:srgbClr val="000000"/>
                          </a:solidFill>
                          <a:effectLst/>
                          <a:latin typeface="Calibri" panose="020F0502020204030204" pitchFamily="34" charset="0"/>
                        </a:rPr>
                        <a:t>130801007</a:t>
                      </a:r>
                    </a:p>
                  </a:txBody>
                  <a:tcPr marL="6350" marR="6350" marT="6350" marB="0" anchor="b"/>
                </a:tc>
                <a:tc>
                  <a:txBody>
                    <a:bodyPr/>
                    <a:lstStyle/>
                    <a:p>
                      <a:pPr algn="l" fontAlgn="b"/>
                      <a:r>
                        <a:rPr lang="it-IT" sz="1100" b="0" i="0" u="none" strike="noStrike" dirty="0">
                          <a:solidFill>
                            <a:srgbClr val="000000"/>
                          </a:solidFill>
                          <a:effectLst/>
                          <a:latin typeface="Calibri" panose="020F0502020204030204" pitchFamily="34" charset="0"/>
                        </a:rPr>
                        <a:t>VACTE - Yavapai College Sedona Center</a:t>
                      </a:r>
                    </a:p>
                  </a:txBody>
                  <a:tcPr marL="6350" marR="6350" marT="6350" marB="0" anchor="b"/>
                </a:tc>
                <a:extLst>
                  <a:ext uri="{0D108BD9-81ED-4DB2-BD59-A6C34878D82A}">
                    <a16:rowId xmlns:a16="http://schemas.microsoft.com/office/drawing/2014/main" val="915566205"/>
                  </a:ext>
                </a:extLst>
              </a:tr>
              <a:tr h="0">
                <a:tc>
                  <a:txBody>
                    <a:bodyPr/>
                    <a:lstStyle/>
                    <a:p>
                      <a:pPr marL="91440" algn="l" fontAlgn="b"/>
                      <a:r>
                        <a:rPr lang="en-US" sz="1100" b="0" i="0" u="none" strike="noStrike" dirty="0">
                          <a:solidFill>
                            <a:srgbClr val="000000"/>
                          </a:solidFill>
                          <a:effectLst/>
                          <a:latin typeface="Calibri" panose="020F0502020204030204" pitchFamily="34" charset="0"/>
                        </a:rPr>
                        <a:t>080850007</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WAVE - Arizona Western College</a:t>
                      </a:r>
                    </a:p>
                  </a:txBody>
                  <a:tcPr marL="6350" marR="6350" marT="6350" marB="0" anchor="b"/>
                </a:tc>
                <a:extLst>
                  <a:ext uri="{0D108BD9-81ED-4DB2-BD59-A6C34878D82A}">
                    <a16:rowId xmlns:a16="http://schemas.microsoft.com/office/drawing/2014/main" val="2965844210"/>
                  </a:ext>
                </a:extLst>
              </a:tr>
              <a:tr h="0">
                <a:tc>
                  <a:txBody>
                    <a:bodyPr/>
                    <a:lstStyle/>
                    <a:p>
                      <a:pPr marL="91440" algn="l" fontAlgn="b"/>
                      <a:r>
                        <a:rPr lang="en-US" sz="1100" b="0" i="0" u="none" strike="noStrike" dirty="0">
                          <a:solidFill>
                            <a:srgbClr val="000000"/>
                          </a:solidFill>
                          <a:effectLst/>
                          <a:latin typeface="Calibri" panose="020F0502020204030204" pitchFamily="34" charset="0"/>
                        </a:rPr>
                        <a:t>080850008</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WAVE - Mohave Community College</a:t>
                      </a:r>
                    </a:p>
                  </a:txBody>
                  <a:tcPr marL="6350" marR="6350" marT="6350" marB="0" anchor="b"/>
                </a:tc>
                <a:extLst>
                  <a:ext uri="{0D108BD9-81ED-4DB2-BD59-A6C34878D82A}">
                    <a16:rowId xmlns:a16="http://schemas.microsoft.com/office/drawing/2014/main" val="1756250194"/>
                  </a:ext>
                </a:extLst>
              </a:tr>
              <a:tr h="0">
                <a:tc>
                  <a:txBody>
                    <a:bodyPr/>
                    <a:lstStyle/>
                    <a:p>
                      <a:pPr marL="91440" algn="l" fontAlgn="b"/>
                      <a:r>
                        <a:rPr lang="en-US" sz="1100" b="0" i="0" u="none" strike="noStrike" dirty="0">
                          <a:solidFill>
                            <a:srgbClr val="000000"/>
                          </a:solidFill>
                          <a:effectLst/>
                          <a:latin typeface="Calibri" panose="020F0502020204030204" pitchFamily="34" charset="0"/>
                        </a:rPr>
                        <a:t>070802285</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West-MEC Estrella Mountain Community College</a:t>
                      </a:r>
                    </a:p>
                  </a:txBody>
                  <a:tcPr marL="6350" marR="6350" marT="6350" marB="0" anchor="b"/>
                </a:tc>
                <a:extLst>
                  <a:ext uri="{0D108BD9-81ED-4DB2-BD59-A6C34878D82A}">
                    <a16:rowId xmlns:a16="http://schemas.microsoft.com/office/drawing/2014/main" val="2328222515"/>
                  </a:ext>
                </a:extLst>
              </a:tr>
              <a:tr h="0">
                <a:tc>
                  <a:txBody>
                    <a:bodyPr/>
                    <a:lstStyle/>
                    <a:p>
                      <a:pPr marL="91440" algn="l" fontAlgn="b"/>
                      <a:r>
                        <a:rPr lang="en-US" sz="1100" b="0" i="0" u="none" strike="noStrike" dirty="0">
                          <a:solidFill>
                            <a:srgbClr val="000000"/>
                          </a:solidFill>
                          <a:effectLst/>
                          <a:latin typeface="Calibri" panose="020F0502020204030204" pitchFamily="34" charset="0"/>
                        </a:rPr>
                        <a:t>070802280</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West-MEC Gateway Community College</a:t>
                      </a:r>
                    </a:p>
                  </a:txBody>
                  <a:tcPr marL="6350" marR="6350" marT="6350" marB="0" anchor="b"/>
                </a:tc>
                <a:extLst>
                  <a:ext uri="{0D108BD9-81ED-4DB2-BD59-A6C34878D82A}">
                    <a16:rowId xmlns:a16="http://schemas.microsoft.com/office/drawing/2014/main" val="2490151845"/>
                  </a:ext>
                </a:extLst>
              </a:tr>
              <a:tr h="0">
                <a:tc>
                  <a:txBody>
                    <a:bodyPr/>
                    <a:lstStyle/>
                    <a:p>
                      <a:pPr marL="91440" algn="l" fontAlgn="b"/>
                      <a:r>
                        <a:rPr lang="en-US" sz="1100" b="0" i="0" u="none" strike="noStrike" dirty="0">
                          <a:solidFill>
                            <a:srgbClr val="000000"/>
                          </a:solidFill>
                          <a:effectLst/>
                          <a:latin typeface="Calibri" panose="020F0502020204030204" pitchFamily="34" charset="0"/>
                        </a:rPr>
                        <a:t>070802284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West-MEC Glendale Community College</a:t>
                      </a:r>
                    </a:p>
                  </a:txBody>
                  <a:tcPr marL="6350" marR="6350" marT="6350" marB="0" anchor="b"/>
                </a:tc>
                <a:extLst>
                  <a:ext uri="{0D108BD9-81ED-4DB2-BD59-A6C34878D82A}">
                    <a16:rowId xmlns:a16="http://schemas.microsoft.com/office/drawing/2014/main" val="2094092161"/>
                  </a:ext>
                </a:extLst>
              </a:tr>
              <a:tr h="0">
                <a:tc>
                  <a:txBody>
                    <a:bodyPr/>
                    <a:lstStyle/>
                    <a:p>
                      <a:pPr marL="91440" algn="l" fontAlgn="b"/>
                      <a:r>
                        <a:rPr lang="en-US" sz="1100" b="0" i="0" u="none" strike="noStrike" dirty="0">
                          <a:solidFill>
                            <a:srgbClr val="000000"/>
                          </a:solidFill>
                          <a:effectLst/>
                          <a:latin typeface="Calibri" panose="020F0502020204030204" pitchFamily="34" charset="0"/>
                        </a:rPr>
                        <a:t>070802286</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West-MEC Glendale Community College - North</a:t>
                      </a:r>
                    </a:p>
                  </a:txBody>
                  <a:tcPr marL="6350" marR="6350" marT="6350" marB="0" anchor="b"/>
                </a:tc>
                <a:extLst>
                  <a:ext uri="{0D108BD9-81ED-4DB2-BD59-A6C34878D82A}">
                    <a16:rowId xmlns:a16="http://schemas.microsoft.com/office/drawing/2014/main" val="1241773123"/>
                  </a:ext>
                </a:extLst>
              </a:tr>
            </a:tbl>
          </a:graphicData>
        </a:graphic>
      </p:graphicFrame>
      <p:pic>
        <p:nvPicPr>
          <p:cNvPr id="4" name="Picture 3">
            <a:extLst>
              <a:ext uri="{FF2B5EF4-FFF2-40B4-BE49-F238E27FC236}">
                <a16:creationId xmlns:a16="http://schemas.microsoft.com/office/drawing/2014/main" id="{1133E278-5163-45AB-AFDC-BE05777277FF}"/>
              </a:ext>
            </a:extLst>
          </p:cNvPr>
          <p:cNvPicPr>
            <a:picLocks noChangeAspect="1"/>
          </p:cNvPicPr>
          <p:nvPr/>
        </p:nvPicPr>
        <p:blipFill>
          <a:blip r:embed="rId2"/>
          <a:stretch>
            <a:fillRect/>
          </a:stretch>
        </p:blipFill>
        <p:spPr>
          <a:xfrm>
            <a:off x="504824" y="2979777"/>
            <a:ext cx="4724399" cy="372005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E55CEC53-F613-4EA8-BFFA-BCA63999DCE9}"/>
              </a:ext>
            </a:extLst>
          </p:cNvPr>
          <p:cNvSpPr txBox="1"/>
          <p:nvPr/>
        </p:nvSpPr>
        <p:spPr>
          <a:xfrm>
            <a:off x="201336" y="117446"/>
            <a:ext cx="11332128" cy="461665"/>
          </a:xfrm>
          <a:prstGeom prst="rect">
            <a:avLst/>
          </a:prstGeom>
          <a:noFill/>
        </p:spPr>
        <p:txBody>
          <a:bodyPr wrap="square" rtlCol="0">
            <a:spAutoFit/>
          </a:bodyPr>
          <a:lstStyle/>
          <a:p>
            <a:r>
              <a:rPr lang="en-US" sz="2400" dirty="0">
                <a:latin typeface="Franklin Gothic Medium" panose="020B0603020102020204" pitchFamily="34" charset="0"/>
              </a:rPr>
              <a:t>What CTED sites are considered postsecondary/community college?</a:t>
            </a:r>
          </a:p>
        </p:txBody>
      </p:sp>
      <p:sp>
        <p:nvSpPr>
          <p:cNvPr id="10" name="TextBox 9">
            <a:extLst>
              <a:ext uri="{FF2B5EF4-FFF2-40B4-BE49-F238E27FC236}">
                <a16:creationId xmlns:a16="http://schemas.microsoft.com/office/drawing/2014/main" id="{2EB5BEA2-6550-48FC-962F-AADE714E51DC}"/>
              </a:ext>
            </a:extLst>
          </p:cNvPr>
          <p:cNvSpPr txBox="1"/>
          <p:nvPr/>
        </p:nvSpPr>
        <p:spPr>
          <a:xfrm>
            <a:off x="419099" y="733008"/>
            <a:ext cx="5437463" cy="2246769"/>
          </a:xfrm>
          <a:prstGeom prst="rect">
            <a:avLst/>
          </a:prstGeom>
          <a:noFill/>
        </p:spPr>
        <p:txBody>
          <a:bodyPr wrap="square" rtlCol="0">
            <a:spAutoFit/>
          </a:bodyPr>
          <a:lstStyle/>
          <a:p>
            <a:r>
              <a:rPr lang="en-US" dirty="0">
                <a:latin typeface="Franklin Gothic Medium" panose="020B0603020102020204" pitchFamily="34" charset="0"/>
              </a:rPr>
              <a:t>Get a complete list of “CTED at Postsecondary Site” campuses on the CTE enrollment website:</a:t>
            </a:r>
          </a:p>
          <a:p>
            <a:r>
              <a:rPr lang="en-US" dirty="0">
                <a:latin typeface="Franklin Gothic Medium" panose="020B0603020102020204" pitchFamily="34" charset="0"/>
                <a:hlinkClick r:id="rId3"/>
              </a:rPr>
              <a:t>https://www.azed.gov/cte/cte-enrollment</a:t>
            </a:r>
            <a:r>
              <a:rPr lang="en-US" dirty="0">
                <a:latin typeface="Franklin Gothic Medium" panose="020B0603020102020204" pitchFamily="34" charset="0"/>
              </a:rPr>
              <a:t> </a:t>
            </a:r>
          </a:p>
          <a:p>
            <a:r>
              <a:rPr lang="en-US" dirty="0">
                <a:latin typeface="Franklin Gothic Medium" panose="020B0603020102020204" pitchFamily="34" charset="0"/>
              </a:rPr>
              <a:t>If one of these location is listed (CTDS in Column A), the course location is considered postsecondary CTED location.</a:t>
            </a:r>
          </a:p>
          <a:p>
            <a:r>
              <a:rPr lang="en-US" sz="1600" i="1" dirty="0">
                <a:solidFill>
                  <a:srgbClr val="BF0D3E"/>
                </a:solidFill>
                <a:latin typeface="Franklin Gothic Medium" panose="020B0603020102020204" pitchFamily="34" charset="0"/>
              </a:rPr>
              <a:t>*School Districts will need to use the postsecondary articulated template to upload to these locations!</a:t>
            </a:r>
          </a:p>
        </p:txBody>
      </p:sp>
      <p:sp>
        <p:nvSpPr>
          <p:cNvPr id="11" name="Arrow: Left 10">
            <a:extLst>
              <a:ext uri="{FF2B5EF4-FFF2-40B4-BE49-F238E27FC236}">
                <a16:creationId xmlns:a16="http://schemas.microsoft.com/office/drawing/2014/main" id="{7B2C9272-CFAC-47D5-8F62-0BB4E290D6E8}"/>
              </a:ext>
            </a:extLst>
          </p:cNvPr>
          <p:cNvSpPr/>
          <p:nvPr/>
        </p:nvSpPr>
        <p:spPr>
          <a:xfrm>
            <a:off x="2695574" y="6124992"/>
            <a:ext cx="695325" cy="457200"/>
          </a:xfrm>
          <a:prstGeom prst="leftArrow">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List</a:t>
            </a:r>
          </a:p>
        </p:txBody>
      </p:sp>
      <p:sp>
        <p:nvSpPr>
          <p:cNvPr id="12" name="TextBox 11">
            <a:extLst>
              <a:ext uri="{FF2B5EF4-FFF2-40B4-BE49-F238E27FC236}">
                <a16:creationId xmlns:a16="http://schemas.microsoft.com/office/drawing/2014/main" id="{405EFE5E-A642-4BCA-A2AE-F0CF3FEBD325}"/>
              </a:ext>
            </a:extLst>
          </p:cNvPr>
          <p:cNvSpPr txBox="1"/>
          <p:nvPr/>
        </p:nvSpPr>
        <p:spPr>
          <a:xfrm>
            <a:off x="6045384" y="6015038"/>
            <a:ext cx="5509137" cy="338554"/>
          </a:xfrm>
          <a:prstGeom prst="rect">
            <a:avLst/>
          </a:prstGeom>
          <a:noFill/>
        </p:spPr>
        <p:txBody>
          <a:bodyPr wrap="none" rtlCol="0">
            <a:spAutoFit/>
          </a:bodyPr>
          <a:lstStyle/>
          <a:p>
            <a:r>
              <a:rPr lang="en-US" sz="1600" dirty="0">
                <a:solidFill>
                  <a:srgbClr val="BF0D3E"/>
                </a:solidFill>
                <a:latin typeface="Franklin Gothic Medium" panose="020B0603020102020204" pitchFamily="34" charset="0"/>
              </a:rPr>
              <a:t>Please contact CTE Accountability for any updates to this list.</a:t>
            </a:r>
          </a:p>
        </p:txBody>
      </p:sp>
    </p:spTree>
    <p:extLst>
      <p:ext uri="{BB962C8B-B14F-4D97-AF65-F5344CB8AC3E}">
        <p14:creationId xmlns:p14="http://schemas.microsoft.com/office/powerpoint/2010/main" val="144710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5335571" cy="584775"/>
          </a:xfrm>
          <a:prstGeom prst="rect">
            <a:avLst/>
          </a:prstGeom>
          <a:noFill/>
        </p:spPr>
        <p:txBody>
          <a:bodyPr wrap="square" rtlCol="0">
            <a:spAutoFit/>
          </a:bodyPr>
          <a:lstStyle/>
          <a:p>
            <a:r>
              <a:rPr lang="en-US" sz="3200" dirty="0">
                <a:latin typeface="Franklin Gothic Medium" panose="020B0603020102020204" pitchFamily="34" charset="0"/>
              </a:rPr>
              <a:t>CTE Data Portal Timeline</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461665"/>
          </a:xfrm>
          <a:prstGeom prst="rect">
            <a:avLst/>
          </a:prstGeom>
          <a:noFill/>
        </p:spPr>
        <p:txBody>
          <a:bodyPr wrap="square" rtlCol="0">
            <a:spAutoFit/>
          </a:bodyPr>
          <a:lstStyle/>
          <a:p>
            <a:r>
              <a:rPr lang="en-US" sz="2400" dirty="0">
                <a:latin typeface="Franklin Gothic Medium" panose="020B0603020102020204" pitchFamily="34" charset="0"/>
              </a:rPr>
              <a:t>Find most up-to-date timeline on CTE website and on CTE Data Portal Homepage.</a:t>
            </a:r>
          </a:p>
        </p:txBody>
      </p:sp>
      <p:pic>
        <p:nvPicPr>
          <p:cNvPr id="8" name="Picture 7">
            <a:extLst>
              <a:ext uri="{FF2B5EF4-FFF2-40B4-BE49-F238E27FC236}">
                <a16:creationId xmlns:a16="http://schemas.microsoft.com/office/drawing/2014/main" id="{997AADF4-6D04-42AE-B9F5-428DCD48F323}"/>
              </a:ext>
            </a:extLst>
          </p:cNvPr>
          <p:cNvPicPr>
            <a:picLocks noChangeAspect="1"/>
          </p:cNvPicPr>
          <p:nvPr/>
        </p:nvPicPr>
        <p:blipFill>
          <a:blip r:embed="rId3"/>
          <a:stretch>
            <a:fillRect/>
          </a:stretch>
        </p:blipFill>
        <p:spPr>
          <a:xfrm>
            <a:off x="772922" y="1436701"/>
            <a:ext cx="4920867" cy="4229879"/>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D73BC34F-52FA-4014-8925-E8B0C51D39BA}"/>
              </a:ext>
            </a:extLst>
          </p:cNvPr>
          <p:cNvPicPr>
            <a:picLocks noChangeAspect="1"/>
          </p:cNvPicPr>
          <p:nvPr/>
        </p:nvPicPr>
        <p:blipFill>
          <a:blip r:embed="rId4"/>
          <a:srcRect/>
          <a:stretch>
            <a:fillRect/>
          </a:stretch>
        </p:blipFill>
        <p:spPr>
          <a:xfrm>
            <a:off x="5893503" y="1436701"/>
            <a:ext cx="4933568" cy="4229879"/>
          </a:xfrm>
          <a:prstGeom prst="rect">
            <a:avLst/>
          </a:prstGeom>
          <a:solidFill>
            <a:schemeClr val="bg1"/>
          </a:solidFill>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F4B78549-F777-4C10-B8FC-6808B2BAC535}"/>
              </a:ext>
            </a:extLst>
          </p:cNvPr>
          <p:cNvSpPr/>
          <p:nvPr/>
        </p:nvSpPr>
        <p:spPr>
          <a:xfrm rot="10800000">
            <a:off x="4557643" y="2764283"/>
            <a:ext cx="692134"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8F1208-9F19-4DF2-AE9B-EC48AB866202}"/>
              </a:ext>
            </a:extLst>
          </p:cNvPr>
          <p:cNvSpPr/>
          <p:nvPr/>
        </p:nvSpPr>
        <p:spPr>
          <a:xfrm>
            <a:off x="5986463" y="1436701"/>
            <a:ext cx="602456" cy="24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280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A4FD3-538E-4574-AE15-F05D33D33F11}"/>
              </a:ext>
            </a:extLst>
          </p:cNvPr>
          <p:cNvSpPr txBox="1"/>
          <p:nvPr/>
        </p:nvSpPr>
        <p:spPr>
          <a:xfrm>
            <a:off x="201336" y="117446"/>
            <a:ext cx="10638114" cy="461665"/>
          </a:xfrm>
          <a:prstGeom prst="rect">
            <a:avLst/>
          </a:prstGeom>
          <a:noFill/>
        </p:spPr>
        <p:txBody>
          <a:bodyPr wrap="square" rtlCol="0">
            <a:spAutoFit/>
          </a:bodyPr>
          <a:lstStyle/>
          <a:p>
            <a:r>
              <a:rPr lang="en-US" sz="2400" dirty="0">
                <a:latin typeface="Franklin Gothic Medium" panose="020B0603020102020204" pitchFamily="34" charset="0"/>
              </a:rPr>
              <a:t>Enrollment Template Validations/Checks</a:t>
            </a:r>
          </a:p>
        </p:txBody>
      </p:sp>
      <p:sp>
        <p:nvSpPr>
          <p:cNvPr id="19" name="TextBox 18">
            <a:extLst>
              <a:ext uri="{FF2B5EF4-FFF2-40B4-BE49-F238E27FC236}">
                <a16:creationId xmlns:a16="http://schemas.microsoft.com/office/drawing/2014/main" id="{613101AD-2BA8-48E8-BDD0-4ABCDA5232C3}"/>
              </a:ext>
            </a:extLst>
          </p:cNvPr>
          <p:cNvSpPr txBox="1"/>
          <p:nvPr/>
        </p:nvSpPr>
        <p:spPr>
          <a:xfrm>
            <a:off x="201336" y="579111"/>
            <a:ext cx="11219139" cy="646331"/>
          </a:xfrm>
          <a:prstGeom prst="rect">
            <a:avLst/>
          </a:prstGeom>
          <a:noFill/>
        </p:spPr>
        <p:txBody>
          <a:bodyPr wrap="square" rtlCol="0">
            <a:spAutoFit/>
          </a:bodyPr>
          <a:lstStyle/>
          <a:p>
            <a:r>
              <a:rPr lang="en-US" dirty="0">
                <a:latin typeface="Franklin Gothic Medium" panose="020B0603020102020204" pitchFamily="34" charset="0"/>
              </a:rPr>
              <a:t>When the enrollment template is uploaded, the system will validate the following:</a:t>
            </a:r>
          </a:p>
          <a:p>
            <a:endParaRPr lang="en-US" dirty="0"/>
          </a:p>
        </p:txBody>
      </p:sp>
      <p:graphicFrame>
        <p:nvGraphicFramePr>
          <p:cNvPr id="4" name="Table 4">
            <a:extLst>
              <a:ext uri="{FF2B5EF4-FFF2-40B4-BE49-F238E27FC236}">
                <a16:creationId xmlns:a16="http://schemas.microsoft.com/office/drawing/2014/main" id="{3208BA56-2647-4A9E-829B-2F68CBCAD5D2}"/>
              </a:ext>
            </a:extLst>
          </p:cNvPr>
          <p:cNvGraphicFramePr>
            <a:graphicFrameLocks noGrp="1"/>
          </p:cNvGraphicFramePr>
          <p:nvPr>
            <p:extLst>
              <p:ext uri="{D42A27DB-BD31-4B8C-83A1-F6EECF244321}">
                <p14:modId xmlns:p14="http://schemas.microsoft.com/office/powerpoint/2010/main" val="218423860"/>
              </p:ext>
            </p:extLst>
          </p:nvPr>
        </p:nvGraphicFramePr>
        <p:xfrm>
          <a:off x="201336" y="969499"/>
          <a:ext cx="11789328" cy="5771055"/>
        </p:xfrm>
        <a:graphic>
          <a:graphicData uri="http://schemas.openxmlformats.org/drawingml/2006/table">
            <a:tbl>
              <a:tblPr firstRow="1" bandRow="1">
                <a:tableStyleId>{5C22544A-7EE6-4342-B048-85BDC9FD1C3A}</a:tableStyleId>
              </a:tblPr>
              <a:tblGrid>
                <a:gridCol w="2751414">
                  <a:extLst>
                    <a:ext uri="{9D8B030D-6E8A-4147-A177-3AD203B41FA5}">
                      <a16:colId xmlns:a16="http://schemas.microsoft.com/office/drawing/2014/main" val="1472018182"/>
                    </a:ext>
                  </a:extLst>
                </a:gridCol>
                <a:gridCol w="9037914">
                  <a:extLst>
                    <a:ext uri="{9D8B030D-6E8A-4147-A177-3AD203B41FA5}">
                      <a16:colId xmlns:a16="http://schemas.microsoft.com/office/drawing/2014/main" val="2366495168"/>
                    </a:ext>
                  </a:extLst>
                </a:gridCol>
              </a:tblGrid>
              <a:tr h="299870">
                <a:tc>
                  <a:txBody>
                    <a:bodyPr/>
                    <a:lstStyle/>
                    <a:p>
                      <a:r>
                        <a:rPr lang="en-US" sz="1400" dirty="0"/>
                        <a:t>File Header</a:t>
                      </a:r>
                    </a:p>
                  </a:txBody>
                  <a:tcPr>
                    <a:solidFill>
                      <a:srgbClr val="BF0D3E"/>
                    </a:solidFill>
                  </a:tcPr>
                </a:tc>
                <a:tc>
                  <a:txBody>
                    <a:bodyPr/>
                    <a:lstStyle/>
                    <a:p>
                      <a:r>
                        <a:rPr lang="en-US" sz="1400" dirty="0"/>
                        <a:t>Validation</a:t>
                      </a:r>
                    </a:p>
                  </a:txBody>
                  <a:tcPr>
                    <a:solidFill>
                      <a:srgbClr val="BF0D3E"/>
                    </a:solidFill>
                  </a:tcPr>
                </a:tc>
                <a:extLst>
                  <a:ext uri="{0D108BD9-81ED-4DB2-BD59-A6C34878D82A}">
                    <a16:rowId xmlns:a16="http://schemas.microsoft.com/office/drawing/2014/main" val="2571996723"/>
                  </a:ext>
                </a:extLst>
              </a:tr>
              <a:tr h="329873">
                <a:tc>
                  <a:txBody>
                    <a:bodyPr/>
                    <a:lstStyle/>
                    <a:p>
                      <a:r>
                        <a:rPr lang="en-US" sz="1400" b="1" dirty="0"/>
                        <a:t>CTDS</a:t>
                      </a:r>
                      <a:r>
                        <a:rPr lang="en-US" sz="1400" dirty="0"/>
                        <a:t> (Column A)</a:t>
                      </a:r>
                    </a:p>
                  </a:txBody>
                  <a:tcPr/>
                </a:tc>
                <a:tc>
                  <a:txBody>
                    <a:bodyPr/>
                    <a:lstStyle/>
                    <a:p>
                      <a:r>
                        <a:rPr lang="en-US" sz="1400" dirty="0"/>
                        <a:t>Must be a valid CTDS number for one of your CTED central sites, no periods or dashes.</a:t>
                      </a:r>
                    </a:p>
                  </a:txBody>
                  <a:tcPr/>
                </a:tc>
                <a:extLst>
                  <a:ext uri="{0D108BD9-81ED-4DB2-BD59-A6C34878D82A}">
                    <a16:rowId xmlns:a16="http://schemas.microsoft.com/office/drawing/2014/main" val="2443044349"/>
                  </a:ext>
                </a:extLst>
              </a:tr>
              <a:tr h="329873">
                <a:tc>
                  <a:txBody>
                    <a:bodyPr/>
                    <a:lstStyle/>
                    <a:p>
                      <a:r>
                        <a:rPr lang="en-US" sz="1400" b="1" dirty="0"/>
                        <a:t>Term</a:t>
                      </a:r>
                      <a:r>
                        <a:rPr lang="en-US" sz="1400" dirty="0"/>
                        <a:t> (Column B)</a:t>
                      </a:r>
                    </a:p>
                  </a:txBody>
                  <a:tcPr/>
                </a:tc>
                <a:tc>
                  <a:txBody>
                    <a:bodyPr/>
                    <a:lstStyle/>
                    <a:p>
                      <a:r>
                        <a:rPr lang="en-US" sz="1400" dirty="0"/>
                        <a:t>Must be a 1 or a 2. 1 is for Fall term and 2 is for Spring term.</a:t>
                      </a:r>
                    </a:p>
                  </a:txBody>
                  <a:tcPr/>
                </a:tc>
                <a:extLst>
                  <a:ext uri="{0D108BD9-81ED-4DB2-BD59-A6C34878D82A}">
                    <a16:rowId xmlns:a16="http://schemas.microsoft.com/office/drawing/2014/main" val="2490151845"/>
                  </a:ext>
                </a:extLst>
              </a:tr>
              <a:tr h="329873">
                <a:tc>
                  <a:txBody>
                    <a:bodyPr/>
                    <a:lstStyle/>
                    <a:p>
                      <a:r>
                        <a:rPr lang="en-US" sz="1400" b="1" dirty="0"/>
                        <a:t>Program</a:t>
                      </a:r>
                      <a:r>
                        <a:rPr lang="en-US" sz="1400" dirty="0"/>
                        <a:t> </a:t>
                      </a:r>
                      <a:r>
                        <a:rPr lang="en-US" sz="1400" b="1" dirty="0"/>
                        <a:t>Number</a:t>
                      </a:r>
                      <a:r>
                        <a:rPr lang="en-US" sz="1400" dirty="0"/>
                        <a:t> (Column C)</a:t>
                      </a:r>
                    </a:p>
                  </a:txBody>
                  <a:tcPr/>
                </a:tc>
                <a:tc>
                  <a:txBody>
                    <a:bodyPr/>
                    <a:lstStyle/>
                    <a:p>
                      <a:r>
                        <a:rPr lang="en-US" sz="1400" dirty="0"/>
                        <a:t>Must be a valid CTE program number and must appear on the site’s coherent sequence (site in Column A).</a:t>
                      </a:r>
                    </a:p>
                  </a:txBody>
                  <a:tcPr/>
                </a:tc>
                <a:extLst>
                  <a:ext uri="{0D108BD9-81ED-4DB2-BD59-A6C34878D82A}">
                    <a16:rowId xmlns:a16="http://schemas.microsoft.com/office/drawing/2014/main" val="2094092161"/>
                  </a:ext>
                </a:extLst>
              </a:tr>
              <a:tr h="329873">
                <a:tc>
                  <a:txBody>
                    <a:bodyPr/>
                    <a:lstStyle/>
                    <a:p>
                      <a:r>
                        <a:rPr lang="en-US" sz="1400" b="1" dirty="0"/>
                        <a:t>Course Number </a:t>
                      </a:r>
                      <a:r>
                        <a:rPr lang="en-US" sz="1400" dirty="0"/>
                        <a:t>(Column D)</a:t>
                      </a:r>
                    </a:p>
                  </a:txBody>
                  <a:tcPr/>
                </a:tc>
                <a:tc>
                  <a:txBody>
                    <a:bodyPr/>
                    <a:lstStyle/>
                    <a:p>
                      <a:r>
                        <a:rPr lang="en-US" sz="1400" dirty="0"/>
                        <a:t>Must be a valid CTE course number, must be valid for the program listed in column C, and must be on the site’s coherent sequence (site in column A).</a:t>
                      </a:r>
                    </a:p>
                  </a:txBody>
                  <a:tcPr/>
                </a:tc>
                <a:extLst>
                  <a:ext uri="{0D108BD9-81ED-4DB2-BD59-A6C34878D82A}">
                    <a16:rowId xmlns:a16="http://schemas.microsoft.com/office/drawing/2014/main" val="1241773123"/>
                  </a:ext>
                </a:extLst>
              </a:tr>
              <a:tr h="329873">
                <a:tc>
                  <a:txBody>
                    <a:bodyPr/>
                    <a:lstStyle/>
                    <a:p>
                      <a:r>
                        <a:rPr lang="en-US" sz="1400" b="1" dirty="0"/>
                        <a:t>Local Course Title </a:t>
                      </a:r>
                      <a:r>
                        <a:rPr lang="en-US" sz="1400" dirty="0"/>
                        <a:t>(Column E)</a:t>
                      </a:r>
                    </a:p>
                  </a:txBody>
                  <a:tcPr/>
                </a:tc>
                <a:tc>
                  <a:txBody>
                    <a:bodyPr/>
                    <a:lstStyle/>
                    <a:p>
                      <a:r>
                        <a:rPr lang="en-US" sz="1400" dirty="0"/>
                        <a:t>No checks on this field.</a:t>
                      </a:r>
                    </a:p>
                  </a:txBody>
                  <a:tcPr/>
                </a:tc>
                <a:extLst>
                  <a:ext uri="{0D108BD9-81ED-4DB2-BD59-A6C34878D82A}">
                    <a16:rowId xmlns:a16="http://schemas.microsoft.com/office/drawing/2014/main" val="56393110"/>
                  </a:ext>
                </a:extLst>
              </a:tr>
              <a:tr h="329873">
                <a:tc>
                  <a:txBody>
                    <a:bodyPr/>
                    <a:lstStyle/>
                    <a:p>
                      <a:r>
                        <a:rPr lang="en-US" sz="1400" b="1" dirty="0"/>
                        <a:t>Educator ID </a:t>
                      </a:r>
                      <a:r>
                        <a:rPr lang="en-US" sz="1400" dirty="0"/>
                        <a:t>(Column F)</a:t>
                      </a:r>
                    </a:p>
                  </a:txBody>
                  <a:tcPr/>
                </a:tc>
                <a:tc>
                  <a:txBody>
                    <a:bodyPr/>
                    <a:lstStyle/>
                    <a:p>
                      <a:r>
                        <a:rPr lang="en-US" sz="1400" dirty="0"/>
                        <a:t>Must be a valid EIN, must be numbers only. Only checked where applicable.</a:t>
                      </a:r>
                    </a:p>
                  </a:txBody>
                  <a:tcPr/>
                </a:tc>
                <a:extLst>
                  <a:ext uri="{0D108BD9-81ED-4DB2-BD59-A6C34878D82A}">
                    <a16:rowId xmlns:a16="http://schemas.microsoft.com/office/drawing/2014/main" val="598473193"/>
                  </a:ext>
                </a:extLst>
              </a:tr>
              <a:tr h="329873">
                <a:tc>
                  <a:txBody>
                    <a:bodyPr/>
                    <a:lstStyle/>
                    <a:p>
                      <a:r>
                        <a:rPr lang="en-US" sz="1400" b="1" dirty="0"/>
                        <a:t>Teacher First Name </a:t>
                      </a:r>
                      <a:r>
                        <a:rPr lang="en-US" sz="1400" dirty="0"/>
                        <a:t>(Column G)</a:t>
                      </a:r>
                    </a:p>
                  </a:txBody>
                  <a:tcPr/>
                </a:tc>
                <a:tc>
                  <a:txBody>
                    <a:bodyPr/>
                    <a:lstStyle/>
                    <a:p>
                      <a:r>
                        <a:rPr lang="en-US" sz="1400" dirty="0"/>
                        <a:t>Cannot be blank, only checked where applicable.</a:t>
                      </a:r>
                    </a:p>
                  </a:txBody>
                  <a:tcPr/>
                </a:tc>
                <a:extLst>
                  <a:ext uri="{0D108BD9-81ED-4DB2-BD59-A6C34878D82A}">
                    <a16:rowId xmlns:a16="http://schemas.microsoft.com/office/drawing/2014/main" val="904877542"/>
                  </a:ext>
                </a:extLst>
              </a:tr>
              <a:tr h="329873">
                <a:tc>
                  <a:txBody>
                    <a:bodyPr/>
                    <a:lstStyle/>
                    <a:p>
                      <a:r>
                        <a:rPr lang="en-US" sz="1400" b="1" dirty="0"/>
                        <a:t>Teacher Last Name </a:t>
                      </a:r>
                      <a:r>
                        <a:rPr lang="en-US" sz="1400" dirty="0"/>
                        <a:t>(Column H)</a:t>
                      </a:r>
                    </a:p>
                  </a:txBody>
                  <a:tcPr/>
                </a:tc>
                <a:tc>
                  <a:txBody>
                    <a:bodyPr/>
                    <a:lstStyle/>
                    <a:p>
                      <a:r>
                        <a:rPr lang="en-US" sz="1400" dirty="0"/>
                        <a:t>Cannot be blank, only checked where applicable.</a:t>
                      </a:r>
                    </a:p>
                  </a:txBody>
                  <a:tcPr/>
                </a:tc>
                <a:extLst>
                  <a:ext uri="{0D108BD9-81ED-4DB2-BD59-A6C34878D82A}">
                    <a16:rowId xmlns:a16="http://schemas.microsoft.com/office/drawing/2014/main" val="3266151537"/>
                  </a:ext>
                </a:extLst>
              </a:tr>
              <a:tr h="329873">
                <a:tc>
                  <a:txBody>
                    <a:bodyPr/>
                    <a:lstStyle/>
                    <a:p>
                      <a:r>
                        <a:rPr lang="en-US" sz="1400" b="1" dirty="0"/>
                        <a:t>Teacher Email </a:t>
                      </a:r>
                      <a:r>
                        <a:rPr lang="en-US" sz="1400" dirty="0"/>
                        <a:t>(Column I)</a:t>
                      </a:r>
                    </a:p>
                  </a:txBody>
                  <a:tcPr/>
                </a:tc>
                <a:tc>
                  <a:txBody>
                    <a:bodyPr/>
                    <a:lstStyle/>
                    <a:p>
                      <a:r>
                        <a:rPr lang="en-US" sz="1400" dirty="0"/>
                        <a:t>Cannot be blank (all cases), must be in valid email format.</a:t>
                      </a:r>
                    </a:p>
                  </a:txBody>
                  <a:tcPr/>
                </a:tc>
                <a:extLst>
                  <a:ext uri="{0D108BD9-81ED-4DB2-BD59-A6C34878D82A}">
                    <a16:rowId xmlns:a16="http://schemas.microsoft.com/office/drawing/2014/main" val="3275461723"/>
                  </a:ext>
                </a:extLst>
              </a:tr>
              <a:tr h="329873">
                <a:tc>
                  <a:txBody>
                    <a:bodyPr/>
                    <a:lstStyle/>
                    <a:p>
                      <a:r>
                        <a:rPr lang="en-US" sz="1400" b="1" dirty="0"/>
                        <a:t>Period</a:t>
                      </a:r>
                      <a:r>
                        <a:rPr lang="en-US" sz="1400" dirty="0"/>
                        <a:t> (Column J)</a:t>
                      </a:r>
                    </a:p>
                  </a:txBody>
                  <a:tcPr/>
                </a:tc>
                <a:tc>
                  <a:txBody>
                    <a:bodyPr/>
                    <a:lstStyle/>
                    <a:p>
                      <a:r>
                        <a:rPr lang="en-US" sz="1400" dirty="0"/>
                        <a:t>Cannot be blank</a:t>
                      </a:r>
                    </a:p>
                  </a:txBody>
                  <a:tcPr/>
                </a:tc>
                <a:extLst>
                  <a:ext uri="{0D108BD9-81ED-4DB2-BD59-A6C34878D82A}">
                    <a16:rowId xmlns:a16="http://schemas.microsoft.com/office/drawing/2014/main" val="4163899780"/>
                  </a:ext>
                </a:extLst>
              </a:tr>
              <a:tr h="329873">
                <a:tc>
                  <a:txBody>
                    <a:bodyPr/>
                    <a:lstStyle/>
                    <a:p>
                      <a:r>
                        <a:rPr lang="en-US" sz="1400" b="1" dirty="0"/>
                        <a:t>SUID</a:t>
                      </a:r>
                      <a:r>
                        <a:rPr lang="en-US" sz="1400" dirty="0"/>
                        <a:t> (Column K)</a:t>
                      </a:r>
                    </a:p>
                  </a:txBody>
                  <a:tcPr/>
                </a:tc>
                <a:tc>
                  <a:txBody>
                    <a:bodyPr/>
                    <a:lstStyle/>
                    <a:p>
                      <a:r>
                        <a:rPr lang="en-US" sz="1400" dirty="0"/>
                        <a:t>Must be a valid SUID, student must be enrolled in site (site in Column A) in the school year</a:t>
                      </a:r>
                    </a:p>
                  </a:txBody>
                  <a:tcPr/>
                </a:tc>
                <a:extLst>
                  <a:ext uri="{0D108BD9-81ED-4DB2-BD59-A6C34878D82A}">
                    <a16:rowId xmlns:a16="http://schemas.microsoft.com/office/drawing/2014/main" val="2112165346"/>
                  </a:ext>
                </a:extLst>
              </a:tr>
              <a:tr h="329873">
                <a:tc>
                  <a:txBody>
                    <a:bodyPr/>
                    <a:lstStyle/>
                    <a:p>
                      <a:r>
                        <a:rPr lang="en-US" sz="1400" b="1" dirty="0"/>
                        <a:t>Student’s Date of Birth </a:t>
                      </a:r>
                      <a:r>
                        <a:rPr lang="en-US" sz="1400" dirty="0"/>
                        <a:t>(Column L)</a:t>
                      </a:r>
                    </a:p>
                  </a:txBody>
                  <a:tcPr/>
                </a:tc>
                <a:tc>
                  <a:txBody>
                    <a:bodyPr/>
                    <a:lstStyle/>
                    <a:p>
                      <a:r>
                        <a:rPr lang="en-US" sz="1400" dirty="0"/>
                        <a:t>Cannot be blank, must match DOB on file in AzEDS for the student in Column K.</a:t>
                      </a:r>
                    </a:p>
                  </a:txBody>
                  <a:tcPr/>
                </a:tc>
                <a:extLst>
                  <a:ext uri="{0D108BD9-81ED-4DB2-BD59-A6C34878D82A}">
                    <a16:rowId xmlns:a16="http://schemas.microsoft.com/office/drawing/2014/main" val="3115322074"/>
                  </a:ext>
                </a:extLst>
              </a:tr>
              <a:tr h="329873">
                <a:tc>
                  <a:txBody>
                    <a:bodyPr/>
                    <a:lstStyle/>
                    <a:p>
                      <a:r>
                        <a:rPr lang="en-US" sz="1400" b="1" dirty="0"/>
                        <a:t>Credits Earned </a:t>
                      </a:r>
                      <a:r>
                        <a:rPr lang="en-US" sz="1400" dirty="0"/>
                        <a:t>(Column M)</a:t>
                      </a:r>
                    </a:p>
                  </a:txBody>
                  <a:tcPr/>
                </a:tc>
                <a:tc>
                  <a:txBody>
                    <a:bodyPr/>
                    <a:lstStyle/>
                    <a:p>
                      <a:r>
                        <a:rPr lang="en-US" sz="1400" dirty="0"/>
                        <a:t>Cannot be blank, may be 0.</a:t>
                      </a:r>
                    </a:p>
                  </a:txBody>
                  <a:tcPr/>
                </a:tc>
                <a:extLst>
                  <a:ext uri="{0D108BD9-81ED-4DB2-BD59-A6C34878D82A}">
                    <a16:rowId xmlns:a16="http://schemas.microsoft.com/office/drawing/2014/main" val="3283250812"/>
                  </a:ext>
                </a:extLst>
              </a:tr>
              <a:tr h="329873">
                <a:tc>
                  <a:txBody>
                    <a:bodyPr/>
                    <a:lstStyle/>
                    <a:p>
                      <a:r>
                        <a:rPr lang="en-US" sz="1400" b="1" dirty="0"/>
                        <a:t>Student Type </a:t>
                      </a:r>
                      <a:r>
                        <a:rPr lang="en-US" sz="1400" dirty="0"/>
                        <a:t>(Column N)</a:t>
                      </a:r>
                    </a:p>
                  </a:txBody>
                  <a:tcPr/>
                </a:tc>
                <a:tc>
                  <a:txBody>
                    <a:bodyPr/>
                    <a:lstStyle/>
                    <a:p>
                      <a:r>
                        <a:rPr lang="en-US" sz="1400" dirty="0"/>
                        <a:t>Must be a valid student type code (see instructions tab in workbook).</a:t>
                      </a:r>
                    </a:p>
                  </a:txBody>
                  <a:tcPr/>
                </a:tc>
                <a:extLst>
                  <a:ext uri="{0D108BD9-81ED-4DB2-BD59-A6C34878D82A}">
                    <a16:rowId xmlns:a16="http://schemas.microsoft.com/office/drawing/2014/main" val="1482138941"/>
                  </a:ext>
                </a:extLst>
              </a:tr>
              <a:tr h="329873">
                <a:tc>
                  <a:txBody>
                    <a:bodyPr/>
                    <a:lstStyle/>
                    <a:p>
                      <a:r>
                        <a:rPr lang="en-US" sz="1400" b="1" dirty="0"/>
                        <a:t>Student’s SOR </a:t>
                      </a:r>
                      <a:r>
                        <a:rPr lang="en-US" sz="1400" dirty="0"/>
                        <a:t>(Column O)</a:t>
                      </a:r>
                    </a:p>
                  </a:txBody>
                  <a:tcPr/>
                </a:tc>
                <a:tc>
                  <a:txBody>
                    <a:bodyPr/>
                    <a:lstStyle/>
                    <a:p>
                      <a:r>
                        <a:rPr lang="en-US" sz="1400" dirty="0"/>
                        <a:t>If student type (Column N) is 1, SOR is required and must be a CTE school.</a:t>
                      </a:r>
                    </a:p>
                  </a:txBody>
                  <a:tcPr/>
                </a:tc>
                <a:extLst>
                  <a:ext uri="{0D108BD9-81ED-4DB2-BD59-A6C34878D82A}">
                    <a16:rowId xmlns:a16="http://schemas.microsoft.com/office/drawing/2014/main" val="3682563734"/>
                  </a:ext>
                </a:extLst>
              </a:tr>
              <a:tr h="329873">
                <a:tc>
                  <a:txBody>
                    <a:bodyPr/>
                    <a:lstStyle/>
                    <a:p>
                      <a:r>
                        <a:rPr lang="en-US" sz="1400" b="1" dirty="0"/>
                        <a:t>File Type </a:t>
                      </a:r>
                      <a:r>
                        <a:rPr lang="en-US" sz="1400" dirty="0"/>
                        <a:t>(Column P)</a:t>
                      </a:r>
                    </a:p>
                  </a:txBody>
                  <a:tcPr/>
                </a:tc>
                <a:tc>
                  <a:txBody>
                    <a:bodyPr/>
                    <a:lstStyle/>
                    <a:p>
                      <a:r>
                        <a:rPr lang="en-US" sz="1400" dirty="0"/>
                        <a:t>Should be “CTED” (without quotes) for all rows.</a:t>
                      </a:r>
                    </a:p>
                  </a:txBody>
                  <a:tcPr/>
                </a:tc>
                <a:extLst>
                  <a:ext uri="{0D108BD9-81ED-4DB2-BD59-A6C34878D82A}">
                    <a16:rowId xmlns:a16="http://schemas.microsoft.com/office/drawing/2014/main" val="505683148"/>
                  </a:ext>
                </a:extLst>
              </a:tr>
            </a:tbl>
          </a:graphicData>
        </a:graphic>
      </p:graphicFrame>
    </p:spTree>
    <p:extLst>
      <p:ext uri="{BB962C8B-B14F-4D97-AF65-F5344CB8AC3E}">
        <p14:creationId xmlns:p14="http://schemas.microsoft.com/office/powerpoint/2010/main" val="2249066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A4FD3-538E-4574-AE15-F05D33D33F11}"/>
              </a:ext>
            </a:extLst>
          </p:cNvPr>
          <p:cNvSpPr txBox="1"/>
          <p:nvPr/>
        </p:nvSpPr>
        <p:spPr>
          <a:xfrm>
            <a:off x="201336" y="117446"/>
            <a:ext cx="10638114" cy="461665"/>
          </a:xfrm>
          <a:prstGeom prst="rect">
            <a:avLst/>
          </a:prstGeom>
          <a:noFill/>
        </p:spPr>
        <p:txBody>
          <a:bodyPr wrap="square" rtlCol="0">
            <a:spAutoFit/>
          </a:bodyPr>
          <a:lstStyle/>
          <a:p>
            <a:r>
              <a:rPr lang="en-US" sz="2400" dirty="0">
                <a:latin typeface="Franklin Gothic Medium" panose="020B0603020102020204" pitchFamily="34" charset="0"/>
              </a:rPr>
              <a:t>Enrollment Template Validations/Checks</a:t>
            </a:r>
          </a:p>
        </p:txBody>
      </p:sp>
      <p:sp>
        <p:nvSpPr>
          <p:cNvPr id="19" name="TextBox 18">
            <a:extLst>
              <a:ext uri="{FF2B5EF4-FFF2-40B4-BE49-F238E27FC236}">
                <a16:creationId xmlns:a16="http://schemas.microsoft.com/office/drawing/2014/main" id="{613101AD-2BA8-48E8-BDD0-4ABCDA5232C3}"/>
              </a:ext>
            </a:extLst>
          </p:cNvPr>
          <p:cNvSpPr txBox="1"/>
          <p:nvPr/>
        </p:nvSpPr>
        <p:spPr>
          <a:xfrm>
            <a:off x="201336" y="579111"/>
            <a:ext cx="11219139" cy="646331"/>
          </a:xfrm>
          <a:prstGeom prst="rect">
            <a:avLst/>
          </a:prstGeom>
          <a:noFill/>
        </p:spPr>
        <p:txBody>
          <a:bodyPr wrap="square" rtlCol="0">
            <a:spAutoFit/>
          </a:bodyPr>
          <a:lstStyle/>
          <a:p>
            <a:r>
              <a:rPr lang="en-US" dirty="0">
                <a:latin typeface="Franklin Gothic Medium" panose="020B0603020102020204" pitchFamily="34" charset="0"/>
              </a:rPr>
              <a:t>There are a few other validations:</a:t>
            </a:r>
          </a:p>
          <a:p>
            <a:endParaRPr lang="en-US" dirty="0"/>
          </a:p>
        </p:txBody>
      </p:sp>
      <p:graphicFrame>
        <p:nvGraphicFramePr>
          <p:cNvPr id="4" name="Table 4">
            <a:extLst>
              <a:ext uri="{FF2B5EF4-FFF2-40B4-BE49-F238E27FC236}">
                <a16:creationId xmlns:a16="http://schemas.microsoft.com/office/drawing/2014/main" id="{3208BA56-2647-4A9E-829B-2F68CBCAD5D2}"/>
              </a:ext>
            </a:extLst>
          </p:cNvPr>
          <p:cNvGraphicFramePr>
            <a:graphicFrameLocks noGrp="1"/>
          </p:cNvGraphicFramePr>
          <p:nvPr>
            <p:extLst>
              <p:ext uri="{D42A27DB-BD31-4B8C-83A1-F6EECF244321}">
                <p14:modId xmlns:p14="http://schemas.microsoft.com/office/powerpoint/2010/main" val="2410484002"/>
              </p:ext>
            </p:extLst>
          </p:nvPr>
        </p:nvGraphicFramePr>
        <p:xfrm>
          <a:off x="201336" y="969499"/>
          <a:ext cx="11789328" cy="4312920"/>
        </p:xfrm>
        <a:graphic>
          <a:graphicData uri="http://schemas.openxmlformats.org/drawingml/2006/table">
            <a:tbl>
              <a:tblPr firstRow="1" bandRow="1">
                <a:tableStyleId>{5C22544A-7EE6-4342-B048-85BDC9FD1C3A}</a:tableStyleId>
              </a:tblPr>
              <a:tblGrid>
                <a:gridCol w="2751414">
                  <a:extLst>
                    <a:ext uri="{9D8B030D-6E8A-4147-A177-3AD203B41FA5}">
                      <a16:colId xmlns:a16="http://schemas.microsoft.com/office/drawing/2014/main" val="1472018182"/>
                    </a:ext>
                  </a:extLst>
                </a:gridCol>
                <a:gridCol w="9037914">
                  <a:extLst>
                    <a:ext uri="{9D8B030D-6E8A-4147-A177-3AD203B41FA5}">
                      <a16:colId xmlns:a16="http://schemas.microsoft.com/office/drawing/2014/main" val="2366495168"/>
                    </a:ext>
                  </a:extLst>
                </a:gridCol>
              </a:tblGrid>
              <a:tr h="299870">
                <a:tc>
                  <a:txBody>
                    <a:bodyPr/>
                    <a:lstStyle/>
                    <a:p>
                      <a:r>
                        <a:rPr lang="en-US" sz="1400" dirty="0"/>
                        <a:t>Validation</a:t>
                      </a:r>
                    </a:p>
                  </a:txBody>
                  <a:tcPr>
                    <a:solidFill>
                      <a:srgbClr val="BF0D3E"/>
                    </a:solidFill>
                  </a:tcPr>
                </a:tc>
                <a:tc>
                  <a:txBody>
                    <a:bodyPr/>
                    <a:lstStyle/>
                    <a:p>
                      <a:r>
                        <a:rPr lang="en-US" sz="1400" dirty="0"/>
                        <a:t>Description</a:t>
                      </a:r>
                    </a:p>
                  </a:txBody>
                  <a:tcPr>
                    <a:solidFill>
                      <a:srgbClr val="BF0D3E"/>
                    </a:solidFill>
                  </a:tcPr>
                </a:tc>
                <a:extLst>
                  <a:ext uri="{0D108BD9-81ED-4DB2-BD59-A6C34878D82A}">
                    <a16:rowId xmlns:a16="http://schemas.microsoft.com/office/drawing/2014/main" val="2571996723"/>
                  </a:ext>
                </a:extLst>
              </a:tr>
              <a:tr h="329873">
                <a:tc>
                  <a:txBody>
                    <a:bodyPr/>
                    <a:lstStyle/>
                    <a:p>
                      <a:r>
                        <a:rPr lang="en-US" sz="1400" dirty="0"/>
                        <a:t>User must be authorized.</a:t>
                      </a:r>
                    </a:p>
                  </a:txBody>
                  <a:tcPr/>
                </a:tc>
                <a:tc>
                  <a:txBody>
                    <a:bodyPr/>
                    <a:lstStyle/>
                    <a:p>
                      <a:pPr>
                        <a:spcBef>
                          <a:spcPts val="0"/>
                        </a:spcBef>
                        <a:spcAft>
                          <a:spcPts val="600"/>
                        </a:spcAft>
                      </a:pPr>
                      <a:r>
                        <a:rPr lang="en-US" sz="1400" dirty="0"/>
                        <a:t>If you try to record data for a school that is not within your organization, you will get an error message that you are not authorized to enter data for the school. The CTDS in column A must appear in your CTE Data Portal Enrollment page school dropdown menu for you to be considered authorized to record data.</a:t>
                      </a:r>
                    </a:p>
                    <a:p>
                      <a:pPr>
                        <a:spcBef>
                          <a:spcPts val="0"/>
                        </a:spcBef>
                        <a:spcAft>
                          <a:spcPts val="600"/>
                        </a:spcAft>
                      </a:pPr>
                      <a:r>
                        <a:rPr lang="en-US" sz="1400" dirty="0"/>
                        <a:t>If you feel there is a school missing, please contact CTE Accountability.</a:t>
                      </a:r>
                    </a:p>
                  </a:txBody>
                  <a:tcPr/>
                </a:tc>
                <a:extLst>
                  <a:ext uri="{0D108BD9-81ED-4DB2-BD59-A6C34878D82A}">
                    <a16:rowId xmlns:a16="http://schemas.microsoft.com/office/drawing/2014/main" val="2443044349"/>
                  </a:ext>
                </a:extLst>
              </a:tr>
              <a:tr h="329873">
                <a:tc>
                  <a:txBody>
                    <a:bodyPr/>
                    <a:lstStyle/>
                    <a:p>
                      <a:r>
                        <a:rPr lang="en-US" sz="1400" dirty="0"/>
                        <a:t>Duplicate Records – Same file</a:t>
                      </a:r>
                    </a:p>
                  </a:txBody>
                  <a:tcPr/>
                </a:tc>
                <a:tc>
                  <a:txBody>
                    <a:bodyPr/>
                    <a:lstStyle/>
                    <a:p>
                      <a:pPr>
                        <a:spcBef>
                          <a:spcPts val="0"/>
                        </a:spcBef>
                        <a:spcAft>
                          <a:spcPts val="600"/>
                        </a:spcAft>
                      </a:pPr>
                      <a:r>
                        <a:rPr lang="en-US" sz="1400" dirty="0"/>
                        <a:t>If the file contains a duplicate record within the same file (usually a copy/paste issue), you will see an error message that the record is a duplicate within the same file. </a:t>
                      </a:r>
                      <a:r>
                        <a:rPr lang="en-US" sz="1400" dirty="0">
                          <a:solidFill>
                            <a:srgbClr val="BF0D3E"/>
                          </a:solidFill>
                        </a:rPr>
                        <a:t>Please note that in these cases, neither duplicate record is uploaded!</a:t>
                      </a:r>
                    </a:p>
                  </a:txBody>
                  <a:tcPr/>
                </a:tc>
                <a:extLst>
                  <a:ext uri="{0D108BD9-81ED-4DB2-BD59-A6C34878D82A}">
                    <a16:rowId xmlns:a16="http://schemas.microsoft.com/office/drawing/2014/main" val="2490151845"/>
                  </a:ext>
                </a:extLst>
              </a:tr>
              <a:tr h="329873">
                <a:tc>
                  <a:txBody>
                    <a:bodyPr/>
                    <a:lstStyle/>
                    <a:p>
                      <a:r>
                        <a:rPr lang="en-US" sz="1400" dirty="0"/>
                        <a:t>Duplicate Records – Already Existing enrollment record</a:t>
                      </a:r>
                    </a:p>
                  </a:txBody>
                  <a:tcPr/>
                </a:tc>
                <a:tc>
                  <a:txBody>
                    <a:bodyPr/>
                    <a:lstStyle/>
                    <a:p>
                      <a:pPr>
                        <a:spcBef>
                          <a:spcPts val="0"/>
                        </a:spcBef>
                        <a:spcAft>
                          <a:spcPts val="600"/>
                        </a:spcAft>
                      </a:pPr>
                      <a:r>
                        <a:rPr lang="en-US" sz="1400" dirty="0"/>
                        <a:t>If the file contains a record which is an exact match to one that already exists in the CTE Data Portal (on your enrollment pages), you will get an error message that that the record already exists. It will not process, but the existing record will not be changed. Please note that the credit field is not included in this, so if every field </a:t>
                      </a:r>
                      <a:r>
                        <a:rPr lang="en-US" sz="1400" i="1" dirty="0"/>
                        <a:t>except </a:t>
                      </a:r>
                      <a:r>
                        <a:rPr lang="en-US" sz="1400" i="0" dirty="0"/>
                        <a:t>the credit field, matches, the record will still be considered a duplicate to an existing record. </a:t>
                      </a:r>
                    </a:p>
                    <a:p>
                      <a:pPr>
                        <a:spcBef>
                          <a:spcPts val="0"/>
                        </a:spcBef>
                        <a:spcAft>
                          <a:spcPts val="600"/>
                        </a:spcAft>
                      </a:pPr>
                      <a:r>
                        <a:rPr lang="en-US" sz="1400" i="0" dirty="0"/>
                        <a:t>If you wish to change an existing record, delete the record from the enrollment pages and re-upload with the corrections.</a:t>
                      </a:r>
                      <a:endParaRPr lang="en-US" sz="1400" dirty="0"/>
                    </a:p>
                  </a:txBody>
                  <a:tcPr/>
                </a:tc>
                <a:extLst>
                  <a:ext uri="{0D108BD9-81ED-4DB2-BD59-A6C34878D82A}">
                    <a16:rowId xmlns:a16="http://schemas.microsoft.com/office/drawing/2014/main" val="2094092161"/>
                  </a:ext>
                </a:extLst>
              </a:tr>
              <a:tr h="591004">
                <a:tc>
                  <a:txBody>
                    <a:bodyPr/>
                    <a:lstStyle/>
                    <a:p>
                      <a:r>
                        <a:rPr lang="en-US" sz="1400" dirty="0"/>
                        <a:t>Duplicate Record – Different CTED</a:t>
                      </a:r>
                    </a:p>
                  </a:txBody>
                  <a:tcPr/>
                </a:tc>
                <a:tc>
                  <a:txBody>
                    <a:bodyPr/>
                    <a:lstStyle/>
                    <a:p>
                      <a:pPr>
                        <a:spcBef>
                          <a:spcPts val="0"/>
                        </a:spcBef>
                        <a:spcAft>
                          <a:spcPts val="600"/>
                        </a:spcAft>
                      </a:pPr>
                      <a:r>
                        <a:rPr lang="en-US" sz="1400" dirty="0"/>
                        <a:t>If the file contains a record which is an exact match to one that already exists in the CTE Data Portal at a different CTED site (either within your own CTED or within another CTED’s central sites), you will get an error message that the student is already enrolled in the course at a different site. </a:t>
                      </a:r>
                    </a:p>
                    <a:p>
                      <a:pPr>
                        <a:spcBef>
                          <a:spcPts val="0"/>
                        </a:spcBef>
                        <a:spcAft>
                          <a:spcPts val="600"/>
                        </a:spcAft>
                      </a:pPr>
                      <a:r>
                        <a:rPr lang="en-US" sz="1400" dirty="0"/>
                        <a:t>Students may be enrolled in a course (by term) in a single CTED site. This validation does not compare district and CTED files, only CTED to CTED files.</a:t>
                      </a:r>
                    </a:p>
                  </a:txBody>
                  <a:tcPr/>
                </a:tc>
                <a:extLst>
                  <a:ext uri="{0D108BD9-81ED-4DB2-BD59-A6C34878D82A}">
                    <a16:rowId xmlns:a16="http://schemas.microsoft.com/office/drawing/2014/main" val="1241773123"/>
                  </a:ext>
                </a:extLst>
              </a:tr>
            </a:tbl>
          </a:graphicData>
        </a:graphic>
      </p:graphicFrame>
    </p:spTree>
    <p:extLst>
      <p:ext uri="{BB962C8B-B14F-4D97-AF65-F5344CB8AC3E}">
        <p14:creationId xmlns:p14="http://schemas.microsoft.com/office/powerpoint/2010/main" val="1514200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Uploading the Enrollment Template</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D38F25C-6C36-40D6-BE1E-D381BD4B3B72}"/>
              </a:ext>
            </a:extLst>
          </p:cNvPr>
          <p:cNvPicPr>
            <a:picLocks noChangeAspect="1"/>
          </p:cNvPicPr>
          <p:nvPr/>
        </p:nvPicPr>
        <p:blipFill>
          <a:blip r:embed="rId3"/>
          <a:stretch>
            <a:fillRect/>
          </a:stretch>
        </p:blipFill>
        <p:spPr>
          <a:xfrm>
            <a:off x="623855" y="1231344"/>
            <a:ext cx="10818598" cy="147340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0F19EF5-99DE-40CC-BC22-4CE3795E6938}"/>
              </a:ext>
            </a:extLst>
          </p:cNvPr>
          <p:cNvPicPr>
            <a:picLocks noChangeAspect="1"/>
          </p:cNvPicPr>
          <p:nvPr/>
        </p:nvPicPr>
        <p:blipFill>
          <a:blip r:embed="rId4"/>
          <a:stretch>
            <a:fillRect/>
          </a:stretch>
        </p:blipFill>
        <p:spPr>
          <a:xfrm>
            <a:off x="616976" y="3292508"/>
            <a:ext cx="10825477" cy="2252189"/>
          </a:xfrm>
          <a:prstGeom prst="rect">
            <a:avLst/>
          </a:prstGeom>
          <a:ln>
            <a:noFill/>
          </a:ln>
          <a:effectLst>
            <a:outerShdw blurRad="292100" dist="139700" dir="2700000" algn="tl" rotWithShape="0">
              <a:srgbClr val="333333">
                <a:alpha val="65000"/>
              </a:srgbClr>
            </a:outerShdw>
          </a:effectLst>
        </p:spPr>
      </p:pic>
      <p:pic>
        <p:nvPicPr>
          <p:cNvPr id="10" name="Graphic 9" descr="Arrow: Clockwise curve with solid fill">
            <a:extLst>
              <a:ext uri="{FF2B5EF4-FFF2-40B4-BE49-F238E27FC236}">
                <a16:creationId xmlns:a16="http://schemas.microsoft.com/office/drawing/2014/main" id="{67C318A6-758D-473A-A338-EFBDA30C42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V="1">
            <a:off x="8912569" y="1022816"/>
            <a:ext cx="914400" cy="1234967"/>
          </a:xfrm>
          <a:prstGeom prst="rect">
            <a:avLst/>
          </a:prstGeom>
        </p:spPr>
      </p:pic>
      <p:pic>
        <p:nvPicPr>
          <p:cNvPr id="13" name="Graphic 12" descr="Arrow: Clockwise curve with solid fill">
            <a:extLst>
              <a:ext uri="{FF2B5EF4-FFF2-40B4-BE49-F238E27FC236}">
                <a16:creationId xmlns:a16="http://schemas.microsoft.com/office/drawing/2014/main" id="{467B458D-1A9F-481F-BC8B-5C6E51AEC2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3478808" y="3780070"/>
            <a:ext cx="967945" cy="1069514"/>
          </a:xfrm>
          <a:prstGeom prst="rect">
            <a:avLst/>
          </a:prstGeom>
        </p:spPr>
      </p:pic>
      <p:sp>
        <p:nvSpPr>
          <p:cNvPr id="12" name="Rectangle: Rounded Corners 11">
            <a:extLst>
              <a:ext uri="{FF2B5EF4-FFF2-40B4-BE49-F238E27FC236}">
                <a16:creationId xmlns:a16="http://schemas.microsoft.com/office/drawing/2014/main" id="{3A8F7F7A-3E27-4B75-A00F-FE2733044E2C}"/>
              </a:ext>
            </a:extLst>
          </p:cNvPr>
          <p:cNvSpPr/>
          <p:nvPr/>
        </p:nvSpPr>
        <p:spPr>
          <a:xfrm>
            <a:off x="4219025" y="3216090"/>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“Choose File” to search for your completed template.</a:t>
            </a:r>
          </a:p>
        </p:txBody>
      </p:sp>
      <p:sp>
        <p:nvSpPr>
          <p:cNvPr id="11" name="Rectangle: Rounded Corners 10">
            <a:extLst>
              <a:ext uri="{FF2B5EF4-FFF2-40B4-BE49-F238E27FC236}">
                <a16:creationId xmlns:a16="http://schemas.microsoft.com/office/drawing/2014/main" id="{0CC2E391-990E-47B0-AB3D-07386146E3F0}"/>
              </a:ext>
            </a:extLst>
          </p:cNvPr>
          <p:cNvSpPr/>
          <p:nvPr/>
        </p:nvSpPr>
        <p:spPr>
          <a:xfrm>
            <a:off x="6867577" y="662613"/>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Hover over “Upload” and click on “Enrollment”.</a:t>
            </a:r>
          </a:p>
        </p:txBody>
      </p:sp>
    </p:spTree>
    <p:extLst>
      <p:ext uri="{BB962C8B-B14F-4D97-AF65-F5344CB8AC3E}">
        <p14:creationId xmlns:p14="http://schemas.microsoft.com/office/powerpoint/2010/main" val="4144780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Uploading the Enrollment Template</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Arrow: Clockwise curve with solid fill">
            <a:extLst>
              <a:ext uri="{FF2B5EF4-FFF2-40B4-BE49-F238E27FC236}">
                <a16:creationId xmlns:a16="http://schemas.microsoft.com/office/drawing/2014/main" id="{67C318A6-758D-473A-A338-EFBDA30C42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flipV="1">
            <a:off x="8912569" y="1022816"/>
            <a:ext cx="914400" cy="1234967"/>
          </a:xfrm>
          <a:prstGeom prst="rect">
            <a:avLst/>
          </a:prstGeom>
        </p:spPr>
      </p:pic>
      <p:pic>
        <p:nvPicPr>
          <p:cNvPr id="5" name="Picture 4">
            <a:extLst>
              <a:ext uri="{FF2B5EF4-FFF2-40B4-BE49-F238E27FC236}">
                <a16:creationId xmlns:a16="http://schemas.microsoft.com/office/drawing/2014/main" id="{BA4904A5-C2E1-4727-9257-6973AC03ED3C}"/>
              </a:ext>
            </a:extLst>
          </p:cNvPr>
          <p:cNvPicPr>
            <a:picLocks noChangeAspect="1"/>
          </p:cNvPicPr>
          <p:nvPr/>
        </p:nvPicPr>
        <p:blipFill>
          <a:blip r:embed="rId5"/>
          <a:stretch>
            <a:fillRect/>
          </a:stretch>
        </p:blipFill>
        <p:spPr>
          <a:xfrm>
            <a:off x="616976" y="1036478"/>
            <a:ext cx="10825477" cy="222757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EBD7DDC-B20E-4D16-9BD1-F1E6CA62CFF0}"/>
              </a:ext>
            </a:extLst>
          </p:cNvPr>
          <p:cNvPicPr>
            <a:picLocks noChangeAspect="1"/>
          </p:cNvPicPr>
          <p:nvPr/>
        </p:nvPicPr>
        <p:blipFill>
          <a:blip r:embed="rId6"/>
          <a:stretch>
            <a:fillRect/>
          </a:stretch>
        </p:blipFill>
        <p:spPr>
          <a:xfrm>
            <a:off x="3641090" y="3711158"/>
            <a:ext cx="4544059" cy="1667108"/>
          </a:xfrm>
          <a:prstGeom prst="rect">
            <a:avLst/>
          </a:prstGeom>
          <a:ln>
            <a:noFill/>
          </a:ln>
          <a:effectLst>
            <a:outerShdw blurRad="292100" dist="139700" dir="2700000" algn="tl" rotWithShape="0">
              <a:srgbClr val="333333">
                <a:alpha val="65000"/>
              </a:srgbClr>
            </a:outerShdw>
          </a:effectLst>
        </p:spPr>
      </p:pic>
      <p:pic>
        <p:nvPicPr>
          <p:cNvPr id="13" name="Graphic 12" descr="Arrow: Clockwise curve with solid fill">
            <a:extLst>
              <a:ext uri="{FF2B5EF4-FFF2-40B4-BE49-F238E27FC236}">
                <a16:creationId xmlns:a16="http://schemas.microsoft.com/office/drawing/2014/main" id="{467B458D-1A9F-481F-BC8B-5C6E51AEC2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282687" y="1615509"/>
            <a:ext cx="967945" cy="1069514"/>
          </a:xfrm>
          <a:prstGeom prst="rect">
            <a:avLst/>
          </a:prstGeom>
        </p:spPr>
      </p:pic>
      <p:sp>
        <p:nvSpPr>
          <p:cNvPr id="12" name="Rectangle: Rounded Corners 11">
            <a:extLst>
              <a:ext uri="{FF2B5EF4-FFF2-40B4-BE49-F238E27FC236}">
                <a16:creationId xmlns:a16="http://schemas.microsoft.com/office/drawing/2014/main" id="{3A8F7F7A-3E27-4B75-A00F-FE2733044E2C}"/>
              </a:ext>
            </a:extLst>
          </p:cNvPr>
          <p:cNvSpPr/>
          <p:nvPr/>
        </p:nvSpPr>
        <p:spPr>
          <a:xfrm>
            <a:off x="8329013" y="3958075"/>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“Yes” in the confirmation pop up.</a:t>
            </a:r>
          </a:p>
        </p:txBody>
      </p:sp>
      <p:sp>
        <p:nvSpPr>
          <p:cNvPr id="11" name="Rectangle: Rounded Corners 10">
            <a:extLst>
              <a:ext uri="{FF2B5EF4-FFF2-40B4-BE49-F238E27FC236}">
                <a16:creationId xmlns:a16="http://schemas.microsoft.com/office/drawing/2014/main" id="{0CC2E391-990E-47B0-AB3D-07386146E3F0}"/>
              </a:ext>
            </a:extLst>
          </p:cNvPr>
          <p:cNvSpPr/>
          <p:nvPr/>
        </p:nvSpPr>
        <p:spPr>
          <a:xfrm>
            <a:off x="4858025" y="860319"/>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you select a file, click on “Upload”.</a:t>
            </a:r>
          </a:p>
        </p:txBody>
      </p:sp>
    </p:spTree>
    <p:extLst>
      <p:ext uri="{BB962C8B-B14F-4D97-AF65-F5344CB8AC3E}">
        <p14:creationId xmlns:p14="http://schemas.microsoft.com/office/powerpoint/2010/main" val="1846781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Uploading the Enrollment Template</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Arrow: Clockwise curve with solid fill">
            <a:extLst>
              <a:ext uri="{FF2B5EF4-FFF2-40B4-BE49-F238E27FC236}">
                <a16:creationId xmlns:a16="http://schemas.microsoft.com/office/drawing/2014/main" id="{467B458D-1A9F-481F-BC8B-5C6E51AEC2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424408" y="1680571"/>
            <a:ext cx="967945" cy="1069514"/>
          </a:xfrm>
          <a:prstGeom prst="rect">
            <a:avLst/>
          </a:prstGeom>
        </p:spPr>
      </p:pic>
      <p:sp>
        <p:nvSpPr>
          <p:cNvPr id="12" name="Rectangle: Rounded Corners 11">
            <a:extLst>
              <a:ext uri="{FF2B5EF4-FFF2-40B4-BE49-F238E27FC236}">
                <a16:creationId xmlns:a16="http://schemas.microsoft.com/office/drawing/2014/main" id="{3A8F7F7A-3E27-4B75-A00F-FE2733044E2C}"/>
              </a:ext>
            </a:extLst>
          </p:cNvPr>
          <p:cNvSpPr/>
          <p:nvPr/>
        </p:nvSpPr>
        <p:spPr>
          <a:xfrm>
            <a:off x="8329013" y="3958075"/>
            <a:ext cx="2341984" cy="1173274"/>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“Yes” in the confirmation pop up.</a:t>
            </a:r>
          </a:p>
        </p:txBody>
      </p:sp>
      <p:sp>
        <p:nvSpPr>
          <p:cNvPr id="11" name="Rectangle: Rounded Corners 10">
            <a:extLst>
              <a:ext uri="{FF2B5EF4-FFF2-40B4-BE49-F238E27FC236}">
                <a16:creationId xmlns:a16="http://schemas.microsoft.com/office/drawing/2014/main" id="{0CC2E391-990E-47B0-AB3D-07386146E3F0}"/>
              </a:ext>
            </a:extLst>
          </p:cNvPr>
          <p:cNvSpPr/>
          <p:nvPr/>
        </p:nvSpPr>
        <p:spPr>
          <a:xfrm>
            <a:off x="4048549" y="1048173"/>
            <a:ext cx="2341984" cy="1366363"/>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Information message tells you how many records were processed.</a:t>
            </a:r>
          </a:p>
        </p:txBody>
      </p:sp>
      <p:pic>
        <p:nvPicPr>
          <p:cNvPr id="4" name="Picture 3">
            <a:extLst>
              <a:ext uri="{FF2B5EF4-FFF2-40B4-BE49-F238E27FC236}">
                <a16:creationId xmlns:a16="http://schemas.microsoft.com/office/drawing/2014/main" id="{26BA6A8D-0025-4B58-8E0E-F337955FF54B}"/>
              </a:ext>
            </a:extLst>
          </p:cNvPr>
          <p:cNvPicPr>
            <a:picLocks noChangeAspect="1"/>
          </p:cNvPicPr>
          <p:nvPr/>
        </p:nvPicPr>
        <p:blipFill>
          <a:blip r:embed="rId5"/>
          <a:stretch>
            <a:fillRect/>
          </a:stretch>
        </p:blipFill>
        <p:spPr>
          <a:xfrm>
            <a:off x="886487" y="1047952"/>
            <a:ext cx="2440183" cy="222048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ABCED79-0582-4F69-96FA-4D34BA0BA2B5}"/>
              </a:ext>
            </a:extLst>
          </p:cNvPr>
          <p:cNvPicPr>
            <a:picLocks noChangeAspect="1"/>
          </p:cNvPicPr>
          <p:nvPr/>
        </p:nvPicPr>
        <p:blipFill>
          <a:blip r:embed="rId6"/>
          <a:stretch>
            <a:fillRect/>
          </a:stretch>
        </p:blipFill>
        <p:spPr>
          <a:xfrm>
            <a:off x="529108" y="3710545"/>
            <a:ext cx="11008092" cy="2253842"/>
          </a:xfrm>
          <a:prstGeom prst="rect">
            <a:avLst/>
          </a:prstGeom>
          <a:ln>
            <a:noFill/>
          </a:ln>
          <a:effectLst>
            <a:outerShdw blurRad="292100" dist="139700" dir="2700000" algn="tl" rotWithShape="0">
              <a:srgbClr val="333333">
                <a:alpha val="65000"/>
              </a:srgbClr>
            </a:outerShdw>
          </a:effectLst>
        </p:spPr>
      </p:pic>
      <p:pic>
        <p:nvPicPr>
          <p:cNvPr id="10" name="Graphic 9" descr="Arrow: Clockwise curve with solid fill">
            <a:extLst>
              <a:ext uri="{FF2B5EF4-FFF2-40B4-BE49-F238E27FC236}">
                <a16:creationId xmlns:a16="http://schemas.microsoft.com/office/drawing/2014/main" id="{67C318A6-758D-473A-A338-EFBDA30C42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95414" flipV="1">
            <a:off x="9551314" y="4117519"/>
            <a:ext cx="914400" cy="1234967"/>
          </a:xfrm>
          <a:prstGeom prst="rect">
            <a:avLst/>
          </a:prstGeom>
        </p:spPr>
      </p:pic>
      <p:sp>
        <p:nvSpPr>
          <p:cNvPr id="14" name="Rectangle: Rounded Corners 13">
            <a:extLst>
              <a:ext uri="{FF2B5EF4-FFF2-40B4-BE49-F238E27FC236}">
                <a16:creationId xmlns:a16="http://schemas.microsoft.com/office/drawing/2014/main" id="{86308F84-EA90-4E7F-830C-7AA1CB098274}"/>
              </a:ext>
            </a:extLst>
          </p:cNvPr>
          <p:cNvSpPr/>
          <p:nvPr/>
        </p:nvSpPr>
        <p:spPr>
          <a:xfrm>
            <a:off x="9076446" y="3016794"/>
            <a:ext cx="2341984" cy="1366363"/>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File was processed, but there was an error.</a:t>
            </a:r>
          </a:p>
        </p:txBody>
      </p:sp>
    </p:spTree>
    <p:extLst>
      <p:ext uri="{BB962C8B-B14F-4D97-AF65-F5344CB8AC3E}">
        <p14:creationId xmlns:p14="http://schemas.microsoft.com/office/powerpoint/2010/main" val="2742283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Uploading the Enrollment Template</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9857958-DD47-49A0-A9CB-FA290A7263FA}"/>
              </a:ext>
            </a:extLst>
          </p:cNvPr>
          <p:cNvPicPr>
            <a:picLocks noChangeAspect="1"/>
          </p:cNvPicPr>
          <p:nvPr/>
        </p:nvPicPr>
        <p:blipFill>
          <a:blip r:embed="rId3"/>
          <a:stretch>
            <a:fillRect/>
          </a:stretch>
        </p:blipFill>
        <p:spPr>
          <a:xfrm>
            <a:off x="866273" y="1313590"/>
            <a:ext cx="7158399" cy="4573621"/>
          </a:xfrm>
          <a:prstGeom prst="rect">
            <a:avLst/>
          </a:prstGeom>
          <a:ln>
            <a:noFill/>
          </a:ln>
          <a:effectLst>
            <a:outerShdw blurRad="292100" dist="139700" dir="2700000" algn="tl" rotWithShape="0">
              <a:srgbClr val="333333">
                <a:alpha val="65000"/>
              </a:srgbClr>
            </a:outerShdw>
          </a:effectLst>
        </p:spPr>
      </p:pic>
      <p:pic>
        <p:nvPicPr>
          <p:cNvPr id="15" name="Graphic 14" descr="Arrow: Clockwise curve with solid fill">
            <a:extLst>
              <a:ext uri="{FF2B5EF4-FFF2-40B4-BE49-F238E27FC236}">
                <a16:creationId xmlns:a16="http://schemas.microsoft.com/office/drawing/2014/main" id="{B79AB9E6-BBC8-4CAE-8C26-19F0CED946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8075456" y="4589715"/>
            <a:ext cx="967945" cy="1069514"/>
          </a:xfrm>
          <a:prstGeom prst="rect">
            <a:avLst/>
          </a:prstGeom>
        </p:spPr>
      </p:pic>
      <p:sp>
        <p:nvSpPr>
          <p:cNvPr id="16" name="Rectangle: Rounded Corners 15">
            <a:extLst>
              <a:ext uri="{FF2B5EF4-FFF2-40B4-BE49-F238E27FC236}">
                <a16:creationId xmlns:a16="http://schemas.microsoft.com/office/drawing/2014/main" id="{41434ACB-0202-4959-B16D-A7FB5F5FC412}"/>
              </a:ext>
            </a:extLst>
          </p:cNvPr>
          <p:cNvSpPr/>
          <p:nvPr/>
        </p:nvSpPr>
        <p:spPr>
          <a:xfrm>
            <a:off x="8650794" y="3429000"/>
            <a:ext cx="2341984" cy="1578799"/>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Fix these errors in the file and reupload. You may want to delete the file before reuploading.</a:t>
            </a:r>
          </a:p>
        </p:txBody>
      </p:sp>
      <p:sp>
        <p:nvSpPr>
          <p:cNvPr id="17" name="Rectangle: Rounded Corners 16">
            <a:extLst>
              <a:ext uri="{FF2B5EF4-FFF2-40B4-BE49-F238E27FC236}">
                <a16:creationId xmlns:a16="http://schemas.microsoft.com/office/drawing/2014/main" id="{1B8CC36A-CD04-4ED6-8BA6-F800B700E47D}"/>
              </a:ext>
            </a:extLst>
          </p:cNvPr>
          <p:cNvSpPr/>
          <p:nvPr/>
        </p:nvSpPr>
        <p:spPr>
          <a:xfrm>
            <a:off x="8650794" y="1744690"/>
            <a:ext cx="2341984" cy="1578799"/>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Review “Records Not Added” report + Error messages to see what went wrong.</a:t>
            </a:r>
          </a:p>
        </p:txBody>
      </p:sp>
    </p:spTree>
    <p:extLst>
      <p:ext uri="{BB962C8B-B14F-4D97-AF65-F5344CB8AC3E}">
        <p14:creationId xmlns:p14="http://schemas.microsoft.com/office/powerpoint/2010/main" val="34495698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8735968" cy="584775"/>
          </a:xfrm>
          <a:prstGeom prst="rect">
            <a:avLst/>
          </a:prstGeom>
          <a:noFill/>
        </p:spPr>
        <p:txBody>
          <a:bodyPr wrap="square" rtlCol="0">
            <a:spAutoFit/>
          </a:bodyPr>
          <a:lstStyle/>
          <a:p>
            <a:r>
              <a:rPr lang="en-US" sz="3200" dirty="0">
                <a:latin typeface="Franklin Gothic Medium" panose="020B0603020102020204" pitchFamily="34" charset="0"/>
              </a:rPr>
              <a:t>Uploading the Enrollment Template – Success!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EDBC8E-69F2-463A-8BA9-46C3C7A52769}"/>
              </a:ext>
            </a:extLst>
          </p:cNvPr>
          <p:cNvPicPr>
            <a:picLocks noChangeAspect="1"/>
          </p:cNvPicPr>
          <p:nvPr/>
        </p:nvPicPr>
        <p:blipFill>
          <a:blip r:embed="rId3"/>
          <a:stretch>
            <a:fillRect/>
          </a:stretch>
        </p:blipFill>
        <p:spPr>
          <a:xfrm>
            <a:off x="524014" y="1326911"/>
            <a:ext cx="11018279" cy="2728773"/>
          </a:xfrm>
          <a:prstGeom prst="rect">
            <a:avLst/>
          </a:prstGeom>
          <a:ln>
            <a:noFill/>
          </a:ln>
          <a:effectLst>
            <a:outerShdw blurRad="292100" dist="139700" dir="2700000" algn="tl" rotWithShape="0">
              <a:srgbClr val="333333">
                <a:alpha val="65000"/>
              </a:srgbClr>
            </a:outerShdw>
          </a:effectLst>
        </p:spPr>
      </p:pic>
      <p:pic>
        <p:nvPicPr>
          <p:cNvPr id="15" name="Graphic 14" descr="Arrow: Clockwise curve with solid fill">
            <a:extLst>
              <a:ext uri="{FF2B5EF4-FFF2-40B4-BE49-F238E27FC236}">
                <a16:creationId xmlns:a16="http://schemas.microsoft.com/office/drawing/2014/main" id="{B79AB9E6-BBC8-4CAE-8C26-19F0CED946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316527">
            <a:off x="8983970" y="3660735"/>
            <a:ext cx="967945" cy="1069514"/>
          </a:xfrm>
          <a:prstGeom prst="rect">
            <a:avLst/>
          </a:prstGeom>
        </p:spPr>
      </p:pic>
      <p:sp>
        <p:nvSpPr>
          <p:cNvPr id="16" name="Rectangle: Rounded Corners 15">
            <a:extLst>
              <a:ext uri="{FF2B5EF4-FFF2-40B4-BE49-F238E27FC236}">
                <a16:creationId xmlns:a16="http://schemas.microsoft.com/office/drawing/2014/main" id="{41434ACB-0202-4959-B16D-A7FB5F5FC412}"/>
              </a:ext>
            </a:extLst>
          </p:cNvPr>
          <p:cNvSpPr/>
          <p:nvPr/>
        </p:nvSpPr>
        <p:spPr>
          <a:xfrm>
            <a:off x="9094186" y="4335072"/>
            <a:ext cx="2341984" cy="1578799"/>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“None out of X” number of records means everything was successful!</a:t>
            </a:r>
          </a:p>
        </p:txBody>
      </p:sp>
    </p:spTree>
    <p:extLst>
      <p:ext uri="{BB962C8B-B14F-4D97-AF65-F5344CB8AC3E}">
        <p14:creationId xmlns:p14="http://schemas.microsoft.com/office/powerpoint/2010/main" val="2178460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736290-0D62-4A74-97AF-25A306B91B5E}"/>
              </a:ext>
            </a:extLst>
          </p:cNvPr>
          <p:cNvSpPr txBox="1"/>
          <p:nvPr/>
        </p:nvSpPr>
        <p:spPr>
          <a:xfrm>
            <a:off x="483910" y="1021995"/>
            <a:ext cx="11085656" cy="5386090"/>
          </a:xfrm>
          <a:prstGeom prst="rect">
            <a:avLst/>
          </a:prstGeom>
          <a:noFill/>
        </p:spPr>
        <p:txBody>
          <a:bodyPr wrap="square" rtlCol="0">
            <a:spAutoFit/>
          </a:bodyPr>
          <a:lstStyle/>
          <a:p>
            <a:r>
              <a:rPr lang="en-US" sz="2800" dirty="0">
                <a:solidFill>
                  <a:srgbClr val="012169"/>
                </a:solidFill>
                <a:latin typeface="Franklin Gothic Medium" panose="020B0603020102020204" pitchFamily="34" charset="0"/>
              </a:rPr>
              <a:t>Enrollment Summary Report</a:t>
            </a:r>
          </a:p>
          <a:p>
            <a:r>
              <a:rPr lang="en-US" sz="2000" dirty="0">
                <a:latin typeface="Franklin Gothic Medium" panose="020B0603020102020204" pitchFamily="34" charset="0"/>
              </a:rPr>
              <a:t>Shows aggregate count of student enrollment records, by program and course, term, and class (local course title, teacher, period). Parameters: by Campus or Program</a:t>
            </a:r>
          </a:p>
          <a:p>
            <a:endParaRPr lang="en-US" sz="2000" dirty="0">
              <a:latin typeface="Franklin Gothic Medium" panose="020B0603020102020204" pitchFamily="34" charset="0"/>
            </a:endParaRPr>
          </a:p>
          <a:p>
            <a:r>
              <a:rPr lang="en-US" sz="2800" dirty="0">
                <a:solidFill>
                  <a:srgbClr val="012169"/>
                </a:solidFill>
                <a:latin typeface="Franklin Gothic Medium" panose="020B0603020102020204" pitchFamily="34" charset="0"/>
              </a:rPr>
              <a:t>Disaggregated Student Enrollment Summary Report</a:t>
            </a:r>
          </a:p>
          <a:p>
            <a:r>
              <a:rPr lang="en-US" sz="2000" dirty="0">
                <a:latin typeface="Franklin Gothic Medium" panose="020B0603020102020204" pitchFamily="34" charset="0"/>
              </a:rPr>
              <a:t>Shows a list of the individual student enrollment records broken by program and course, term, and class (local course, teacher, period). Parameters: by Campus</a:t>
            </a:r>
          </a:p>
          <a:p>
            <a:endParaRPr lang="en-US" sz="2000" dirty="0">
              <a:latin typeface="Franklin Gothic Medium" panose="020B0603020102020204" pitchFamily="34" charset="0"/>
            </a:endParaRPr>
          </a:p>
          <a:p>
            <a:r>
              <a:rPr lang="en-US" sz="2800" dirty="0">
                <a:solidFill>
                  <a:srgbClr val="012169"/>
                </a:solidFill>
                <a:latin typeface="Franklin Gothic Medium" panose="020B0603020102020204" pitchFamily="34" charset="0"/>
              </a:rPr>
              <a:t>Improper Teacher Certification Report</a:t>
            </a:r>
          </a:p>
          <a:p>
            <a:r>
              <a:rPr lang="en-US" sz="2000" dirty="0">
                <a:latin typeface="Franklin Gothic Medium" panose="020B0603020102020204" pitchFamily="34" charset="0"/>
              </a:rPr>
              <a:t>Shows the certification status of each teacher that is not properly certified to teach the CTE course for which they were recorded as the teacher. Parameters: by Campus</a:t>
            </a:r>
          </a:p>
          <a:p>
            <a:endParaRPr lang="en-US" sz="2000" dirty="0">
              <a:latin typeface="Franklin Gothic Medium" panose="020B0603020102020204" pitchFamily="34" charset="0"/>
            </a:endParaRPr>
          </a:p>
          <a:p>
            <a:r>
              <a:rPr lang="en-US" sz="2800" dirty="0">
                <a:solidFill>
                  <a:srgbClr val="012169"/>
                </a:solidFill>
                <a:latin typeface="Franklin Gothic Medium" panose="020B0603020102020204" pitchFamily="34" charset="0"/>
              </a:rPr>
              <a:t>Records Not Added Report</a:t>
            </a:r>
          </a:p>
          <a:p>
            <a:r>
              <a:rPr lang="en-US" sz="2000" dirty="0">
                <a:latin typeface="Franklin Gothic Medium" panose="020B0603020102020204" pitchFamily="34" charset="0"/>
              </a:rPr>
              <a:t>Shows all records that are not added – a combination of all “Records Not Added” reports from the Upload &gt; Enrollment page. Parameters: by Campus</a:t>
            </a:r>
            <a:endParaRPr lang="en-US" sz="2800" dirty="0">
              <a:latin typeface="Franklin Gothic Medium" panose="020B0603020102020204" pitchFamily="34" charset="0"/>
            </a:endParaRPr>
          </a:p>
        </p:txBody>
      </p:sp>
      <p:sp>
        <p:nvSpPr>
          <p:cNvPr id="6" name="TextBox 5">
            <a:extLst>
              <a:ext uri="{FF2B5EF4-FFF2-40B4-BE49-F238E27FC236}">
                <a16:creationId xmlns:a16="http://schemas.microsoft.com/office/drawing/2014/main" id="{2B9CCB42-0F21-47C9-9CC4-229B5C0F4236}"/>
              </a:ext>
            </a:extLst>
          </p:cNvPr>
          <p:cNvSpPr txBox="1"/>
          <p:nvPr/>
        </p:nvSpPr>
        <p:spPr>
          <a:xfrm>
            <a:off x="358218" y="207638"/>
            <a:ext cx="8735968" cy="584775"/>
          </a:xfrm>
          <a:prstGeom prst="rect">
            <a:avLst/>
          </a:prstGeom>
          <a:noFill/>
        </p:spPr>
        <p:txBody>
          <a:bodyPr wrap="square" rtlCol="0">
            <a:spAutoFit/>
          </a:bodyPr>
          <a:lstStyle/>
          <a:p>
            <a:r>
              <a:rPr lang="en-US" sz="3200" dirty="0">
                <a:latin typeface="Franklin Gothic Medium" panose="020B0603020102020204" pitchFamily="34" charset="0"/>
              </a:rPr>
              <a:t>Verifying/Reviewing Data with Reports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7863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736290-0D62-4A74-97AF-25A306B91B5E}"/>
              </a:ext>
            </a:extLst>
          </p:cNvPr>
          <p:cNvSpPr txBox="1"/>
          <p:nvPr/>
        </p:nvSpPr>
        <p:spPr>
          <a:xfrm>
            <a:off x="483910" y="1021995"/>
            <a:ext cx="3866709" cy="3877985"/>
          </a:xfrm>
          <a:prstGeom prst="rect">
            <a:avLst/>
          </a:prstGeom>
          <a:noFill/>
        </p:spPr>
        <p:txBody>
          <a:bodyPr wrap="square" rtlCol="0">
            <a:spAutoFit/>
          </a:bodyPr>
          <a:lstStyle/>
          <a:p>
            <a:r>
              <a:rPr lang="en-US" sz="2000" dirty="0">
                <a:solidFill>
                  <a:srgbClr val="012169"/>
                </a:solidFill>
                <a:latin typeface="Franklin Gothic Medium" panose="020B0603020102020204" pitchFamily="34" charset="0"/>
              </a:rPr>
              <a:t>Enrollment Summary Report</a:t>
            </a:r>
          </a:p>
          <a:p>
            <a:r>
              <a:rPr lang="en-US" sz="1400" dirty="0">
                <a:latin typeface="Franklin Gothic Medium" panose="020B0603020102020204" pitchFamily="34" charset="0"/>
              </a:rPr>
              <a:t>Shows aggregate count of student enrollment records, by program and course, term, and class (local course title, teacher, period). Parameters: by Campus or Program</a:t>
            </a:r>
          </a:p>
          <a:p>
            <a:endParaRPr lang="en-US" sz="1400" dirty="0">
              <a:latin typeface="Franklin Gothic Medium" panose="020B0603020102020204" pitchFamily="34" charset="0"/>
            </a:endParaRPr>
          </a:p>
          <a:p>
            <a:r>
              <a:rPr lang="en-US" sz="1400" dirty="0">
                <a:latin typeface="Franklin Gothic Medium" panose="020B0603020102020204" pitchFamily="34" charset="0"/>
              </a:rPr>
              <a:t>Shows total number of student enrollment records, not students (broken down by term, class).</a:t>
            </a:r>
          </a:p>
          <a:p>
            <a:endParaRPr lang="en-US" sz="1400" dirty="0">
              <a:latin typeface="Franklin Gothic Medium" panose="020B0603020102020204" pitchFamily="34" charset="0"/>
            </a:endParaRPr>
          </a:p>
          <a:p>
            <a:r>
              <a:rPr lang="en-US" sz="1400" dirty="0">
                <a:latin typeface="Franklin Gothic Medium" panose="020B0603020102020204" pitchFamily="34" charset="0"/>
              </a:rPr>
              <a:t>Program Totals in the grey bar at the bottom of each program section.</a:t>
            </a:r>
          </a:p>
          <a:p>
            <a:endParaRPr lang="en-US" sz="1400" dirty="0">
              <a:latin typeface="Franklin Gothic Medium" panose="020B0603020102020204" pitchFamily="34" charset="0"/>
            </a:endParaRPr>
          </a:p>
          <a:p>
            <a:endParaRPr lang="en-US" sz="1400" dirty="0">
              <a:latin typeface="Franklin Gothic Medium" panose="020B0603020102020204" pitchFamily="34" charset="0"/>
            </a:endParaRPr>
          </a:p>
          <a:p>
            <a:r>
              <a:rPr lang="en-US" sz="1400" dirty="0">
                <a:latin typeface="Franklin Gothic Medium" panose="020B0603020102020204" pitchFamily="34" charset="0"/>
              </a:rPr>
              <a:t>Example is from Kingman High School but yours would be for your CTED central campuses. </a:t>
            </a:r>
          </a:p>
          <a:p>
            <a:endParaRPr lang="en-US" sz="1600" dirty="0">
              <a:latin typeface="Franklin Gothic Medium" panose="020B0603020102020204" pitchFamily="34" charset="0"/>
            </a:endParaRPr>
          </a:p>
        </p:txBody>
      </p:sp>
      <p:sp>
        <p:nvSpPr>
          <p:cNvPr id="6" name="TextBox 5">
            <a:extLst>
              <a:ext uri="{FF2B5EF4-FFF2-40B4-BE49-F238E27FC236}">
                <a16:creationId xmlns:a16="http://schemas.microsoft.com/office/drawing/2014/main" id="{2B9CCB42-0F21-47C9-9CC4-229B5C0F4236}"/>
              </a:ext>
            </a:extLst>
          </p:cNvPr>
          <p:cNvSpPr txBox="1"/>
          <p:nvPr/>
        </p:nvSpPr>
        <p:spPr>
          <a:xfrm>
            <a:off x="358218" y="207638"/>
            <a:ext cx="8735968" cy="584775"/>
          </a:xfrm>
          <a:prstGeom prst="rect">
            <a:avLst/>
          </a:prstGeom>
          <a:noFill/>
        </p:spPr>
        <p:txBody>
          <a:bodyPr wrap="square" rtlCol="0">
            <a:spAutoFit/>
          </a:bodyPr>
          <a:lstStyle/>
          <a:p>
            <a:r>
              <a:rPr lang="en-US" sz="3200" dirty="0">
                <a:latin typeface="Franklin Gothic Medium" panose="020B0603020102020204" pitchFamily="34" charset="0"/>
              </a:rPr>
              <a:t>Report Examples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C417A2-9CDD-4C3C-89F7-C555548F34E9}"/>
              </a:ext>
            </a:extLst>
          </p:cNvPr>
          <p:cNvPicPr>
            <a:picLocks noChangeAspect="1"/>
          </p:cNvPicPr>
          <p:nvPr/>
        </p:nvPicPr>
        <p:blipFill>
          <a:blip r:embed="rId3"/>
          <a:stretch>
            <a:fillRect/>
          </a:stretch>
        </p:blipFill>
        <p:spPr>
          <a:xfrm>
            <a:off x="4476310" y="1021995"/>
            <a:ext cx="6101853" cy="51702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047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736290-0D62-4A74-97AF-25A306B91B5E}"/>
              </a:ext>
            </a:extLst>
          </p:cNvPr>
          <p:cNvSpPr txBox="1"/>
          <p:nvPr/>
        </p:nvSpPr>
        <p:spPr>
          <a:xfrm>
            <a:off x="483910" y="1021995"/>
            <a:ext cx="10922027" cy="2369880"/>
          </a:xfrm>
          <a:prstGeom prst="rect">
            <a:avLst/>
          </a:prstGeom>
          <a:noFill/>
        </p:spPr>
        <p:txBody>
          <a:bodyPr wrap="square" rtlCol="0">
            <a:spAutoFit/>
          </a:bodyPr>
          <a:lstStyle/>
          <a:p>
            <a:r>
              <a:rPr lang="en-US" sz="2000" dirty="0">
                <a:solidFill>
                  <a:srgbClr val="012169"/>
                </a:solidFill>
                <a:latin typeface="Franklin Gothic Medium" panose="020B0603020102020204" pitchFamily="34" charset="0"/>
              </a:rPr>
              <a:t>Disaggregated Student Enrollment Summary Report</a:t>
            </a:r>
          </a:p>
          <a:p>
            <a:r>
              <a:rPr lang="en-US" sz="1400" dirty="0">
                <a:latin typeface="Franklin Gothic Medium" panose="020B0603020102020204" pitchFamily="34" charset="0"/>
              </a:rPr>
              <a:t>Shows a list of the individual student enrollment records broken by program and course, term, and class (local course, teacher, period). Parameters: by Campus</a:t>
            </a:r>
          </a:p>
          <a:p>
            <a:endParaRPr lang="en-US" sz="1400" dirty="0">
              <a:latin typeface="Franklin Gothic Medium" panose="020B0603020102020204" pitchFamily="34" charset="0"/>
            </a:endParaRPr>
          </a:p>
          <a:p>
            <a:r>
              <a:rPr lang="en-US" sz="1400" dirty="0">
                <a:latin typeface="Franklin Gothic Medium" panose="020B0603020102020204" pitchFamily="34" charset="0"/>
              </a:rPr>
              <a:t>Shows each individual student enrollment record, that student’s demographic information, and any special populations. </a:t>
            </a:r>
          </a:p>
          <a:p>
            <a:endParaRPr lang="en-US" sz="1400" dirty="0">
              <a:latin typeface="Franklin Gothic Medium" panose="020B0603020102020204" pitchFamily="34" charset="0"/>
            </a:endParaRPr>
          </a:p>
          <a:p>
            <a:r>
              <a:rPr lang="en-US" sz="1400" dirty="0">
                <a:latin typeface="Franklin Gothic Medium" panose="020B0603020102020204" pitchFamily="34" charset="0"/>
              </a:rPr>
              <a:t>Report is very large; it is recommended to view in Excel and not as a PDF.</a:t>
            </a:r>
          </a:p>
          <a:p>
            <a:endParaRPr lang="en-US" sz="1400" dirty="0">
              <a:latin typeface="Franklin Gothic Medium" panose="020B0603020102020204" pitchFamily="34" charset="0"/>
            </a:endParaRPr>
          </a:p>
          <a:p>
            <a:r>
              <a:rPr lang="en-US" sz="1400" dirty="0">
                <a:latin typeface="Franklin Gothic Medium" panose="020B0603020102020204" pitchFamily="34" charset="0"/>
              </a:rPr>
              <a:t>Example is from Kingman High School but yours would be for your CTED central campuses. </a:t>
            </a:r>
          </a:p>
          <a:p>
            <a:endParaRPr lang="en-US" sz="1600" dirty="0">
              <a:latin typeface="Franklin Gothic Medium" panose="020B0603020102020204" pitchFamily="34" charset="0"/>
            </a:endParaRPr>
          </a:p>
        </p:txBody>
      </p:sp>
      <p:sp>
        <p:nvSpPr>
          <p:cNvPr id="6" name="TextBox 5">
            <a:extLst>
              <a:ext uri="{FF2B5EF4-FFF2-40B4-BE49-F238E27FC236}">
                <a16:creationId xmlns:a16="http://schemas.microsoft.com/office/drawing/2014/main" id="{2B9CCB42-0F21-47C9-9CC4-229B5C0F4236}"/>
              </a:ext>
            </a:extLst>
          </p:cNvPr>
          <p:cNvSpPr txBox="1"/>
          <p:nvPr/>
        </p:nvSpPr>
        <p:spPr>
          <a:xfrm>
            <a:off x="358218" y="207638"/>
            <a:ext cx="8735968" cy="584775"/>
          </a:xfrm>
          <a:prstGeom prst="rect">
            <a:avLst/>
          </a:prstGeom>
          <a:noFill/>
        </p:spPr>
        <p:txBody>
          <a:bodyPr wrap="square" rtlCol="0">
            <a:spAutoFit/>
          </a:bodyPr>
          <a:lstStyle/>
          <a:p>
            <a:r>
              <a:rPr lang="en-US" sz="3200" dirty="0">
                <a:latin typeface="Franklin Gothic Medium" panose="020B0603020102020204" pitchFamily="34" charset="0"/>
              </a:rPr>
              <a:t>Report Examples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967A60B-2ED2-445B-B319-F858111FB251}"/>
              </a:ext>
            </a:extLst>
          </p:cNvPr>
          <p:cNvPicPr>
            <a:picLocks noChangeAspect="1"/>
          </p:cNvPicPr>
          <p:nvPr/>
        </p:nvPicPr>
        <p:blipFill>
          <a:blip r:embed="rId3"/>
          <a:srcRect/>
          <a:stretch>
            <a:fillRect/>
          </a:stretch>
        </p:blipFill>
        <p:spPr>
          <a:xfrm>
            <a:off x="654519" y="3234884"/>
            <a:ext cx="10751418" cy="2894014"/>
          </a:xfrm>
          <a:custGeom>
            <a:avLst/>
            <a:gdLst>
              <a:gd name="connsiteX0" fmla="*/ 0 w 10751418"/>
              <a:gd name="connsiteY0" fmla="*/ 0 h 2894014"/>
              <a:gd name="connsiteX1" fmla="*/ 10730020 w 10751418"/>
              <a:gd name="connsiteY1" fmla="*/ 0 h 2894014"/>
              <a:gd name="connsiteX2" fmla="*/ 10741793 w 10751418"/>
              <a:gd name="connsiteY2" fmla="*/ 8830 h 2894014"/>
              <a:gd name="connsiteX3" fmla="*/ 10751418 w 10751418"/>
              <a:gd name="connsiteY3" fmla="*/ 23268 h 2894014"/>
              <a:gd name="connsiteX4" fmla="*/ 10751418 w 10751418"/>
              <a:gd name="connsiteY4" fmla="*/ 214629 h 2894014"/>
              <a:gd name="connsiteX5" fmla="*/ 10732167 w 10751418"/>
              <a:gd name="connsiteY5" fmla="*/ 220585 h 2894014"/>
              <a:gd name="connsiteX6" fmla="*/ 10674416 w 10751418"/>
              <a:gd name="connsiteY6" fmla="*/ 249461 h 2894014"/>
              <a:gd name="connsiteX7" fmla="*/ 10616664 w 10751418"/>
              <a:gd name="connsiteY7" fmla="*/ 278337 h 2894014"/>
              <a:gd name="connsiteX8" fmla="*/ 10674416 w 10751418"/>
              <a:gd name="connsiteY8" fmla="*/ 297588 h 2894014"/>
              <a:gd name="connsiteX9" fmla="*/ 10703292 w 10751418"/>
              <a:gd name="connsiteY9" fmla="*/ 307213 h 2894014"/>
              <a:gd name="connsiteX10" fmla="*/ 10732167 w 10751418"/>
              <a:gd name="connsiteY10" fmla="*/ 374590 h 2894014"/>
              <a:gd name="connsiteX11" fmla="*/ 10693666 w 10751418"/>
              <a:gd name="connsiteY11" fmla="*/ 432341 h 2894014"/>
              <a:gd name="connsiteX12" fmla="*/ 10703292 w 10751418"/>
              <a:gd name="connsiteY12" fmla="*/ 547844 h 2894014"/>
              <a:gd name="connsiteX13" fmla="*/ 10732167 w 10751418"/>
              <a:gd name="connsiteY13" fmla="*/ 567095 h 2894014"/>
              <a:gd name="connsiteX14" fmla="*/ 10751418 w 10751418"/>
              <a:gd name="connsiteY14" fmla="*/ 595971 h 2894014"/>
              <a:gd name="connsiteX15" fmla="*/ 10712917 w 10751418"/>
              <a:gd name="connsiteY15" fmla="*/ 653722 h 2894014"/>
              <a:gd name="connsiteX16" fmla="*/ 10655165 w 10751418"/>
              <a:gd name="connsiteY16" fmla="*/ 711474 h 2894014"/>
              <a:gd name="connsiteX17" fmla="*/ 10645540 w 10751418"/>
              <a:gd name="connsiteY17" fmla="*/ 740350 h 2894014"/>
              <a:gd name="connsiteX18" fmla="*/ 10664790 w 10751418"/>
              <a:gd name="connsiteY18" fmla="*/ 769225 h 2894014"/>
              <a:gd name="connsiteX19" fmla="*/ 10751418 w 10751418"/>
              <a:gd name="connsiteY19" fmla="*/ 817352 h 2894014"/>
              <a:gd name="connsiteX20" fmla="*/ 10751418 w 10751418"/>
              <a:gd name="connsiteY20" fmla="*/ 936063 h 2894014"/>
              <a:gd name="connsiteX21" fmla="*/ 10741793 w 10751418"/>
              <a:gd name="connsiteY21" fmla="*/ 942480 h 2894014"/>
              <a:gd name="connsiteX22" fmla="*/ 10732167 w 10751418"/>
              <a:gd name="connsiteY22" fmla="*/ 971356 h 2894014"/>
              <a:gd name="connsiteX23" fmla="*/ 10751418 w 10751418"/>
              <a:gd name="connsiteY23" fmla="*/ 1000232 h 2894014"/>
              <a:gd name="connsiteX24" fmla="*/ 10751418 w 10751418"/>
              <a:gd name="connsiteY24" fmla="*/ 1192737 h 2894014"/>
              <a:gd name="connsiteX25" fmla="*/ 10746996 w 10751418"/>
              <a:gd name="connsiteY25" fmla="*/ 1225123 h 2894014"/>
              <a:gd name="connsiteX26" fmla="*/ 10751418 w 10751418"/>
              <a:gd name="connsiteY26" fmla="*/ 1224637 h 2894014"/>
              <a:gd name="connsiteX27" fmla="*/ 10751418 w 10751418"/>
              <a:gd name="connsiteY27" fmla="*/ 1324413 h 2894014"/>
              <a:gd name="connsiteX28" fmla="*/ 10737573 w 10751418"/>
              <a:gd name="connsiteY28" fmla="*/ 1345152 h 2894014"/>
              <a:gd name="connsiteX29" fmla="*/ 10722542 w 10751418"/>
              <a:gd name="connsiteY29" fmla="*/ 1365992 h 2894014"/>
              <a:gd name="connsiteX30" fmla="*/ 10712917 w 10751418"/>
              <a:gd name="connsiteY30" fmla="*/ 1404493 h 2894014"/>
              <a:gd name="connsiteX31" fmla="*/ 10684041 w 10751418"/>
              <a:gd name="connsiteY31" fmla="*/ 1481495 h 2894014"/>
              <a:gd name="connsiteX32" fmla="*/ 10712917 w 10751418"/>
              <a:gd name="connsiteY32" fmla="*/ 1500745 h 2894014"/>
              <a:gd name="connsiteX33" fmla="*/ 10743590 w 10751418"/>
              <a:gd name="connsiteY33" fmla="*/ 1528337 h 2894014"/>
              <a:gd name="connsiteX34" fmla="*/ 10751418 w 10751418"/>
              <a:gd name="connsiteY34" fmla="*/ 1536239 h 2894014"/>
              <a:gd name="connsiteX35" fmla="*/ 10751418 w 10751418"/>
              <a:gd name="connsiteY35" fmla="*/ 1712501 h 2894014"/>
              <a:gd name="connsiteX36" fmla="*/ 10741793 w 10751418"/>
              <a:gd name="connsiteY36" fmla="*/ 1741377 h 2894014"/>
              <a:gd name="connsiteX37" fmla="*/ 10751418 w 10751418"/>
              <a:gd name="connsiteY37" fmla="*/ 1751003 h 2894014"/>
              <a:gd name="connsiteX38" fmla="*/ 10751418 w 10751418"/>
              <a:gd name="connsiteY38" fmla="*/ 1877297 h 2894014"/>
              <a:gd name="connsiteX39" fmla="*/ 10747383 w 10751418"/>
              <a:gd name="connsiteY39" fmla="*/ 1877546 h 2894014"/>
              <a:gd name="connsiteX40" fmla="*/ 10722542 w 10751418"/>
              <a:gd name="connsiteY40" fmla="*/ 1905007 h 2894014"/>
              <a:gd name="connsiteX41" fmla="*/ 10684041 w 10751418"/>
              <a:gd name="connsiteY41" fmla="*/ 1962758 h 2894014"/>
              <a:gd name="connsiteX42" fmla="*/ 10712917 w 10751418"/>
              <a:gd name="connsiteY42" fmla="*/ 1982009 h 2894014"/>
              <a:gd name="connsiteX43" fmla="*/ 10739498 w 10751418"/>
              <a:gd name="connsiteY43" fmla="*/ 2015960 h 2894014"/>
              <a:gd name="connsiteX44" fmla="*/ 10751418 w 10751418"/>
              <a:gd name="connsiteY44" fmla="*/ 2023802 h 2894014"/>
              <a:gd name="connsiteX45" fmla="*/ 10751418 w 10751418"/>
              <a:gd name="connsiteY45" fmla="*/ 2107752 h 2894014"/>
              <a:gd name="connsiteX46" fmla="*/ 10751417 w 10751418"/>
              <a:gd name="connsiteY46" fmla="*/ 2107753 h 2894014"/>
              <a:gd name="connsiteX47" fmla="*/ 10751417 w 10751418"/>
              <a:gd name="connsiteY47" fmla="*/ 2075167 h 2894014"/>
              <a:gd name="connsiteX48" fmla="*/ 10491000 w 10751418"/>
              <a:gd name="connsiteY48" fmla="*/ 2075167 h 2894014"/>
              <a:gd name="connsiteX49" fmla="*/ 10491000 w 10751418"/>
              <a:gd name="connsiteY49" fmla="*/ 2207066 h 2894014"/>
              <a:gd name="connsiteX50" fmla="*/ 10751417 w 10751418"/>
              <a:gd name="connsiteY50" fmla="*/ 2207066 h 2894014"/>
              <a:gd name="connsiteX51" fmla="*/ 10751417 w 10751418"/>
              <a:gd name="connsiteY51" fmla="*/ 2162062 h 2894014"/>
              <a:gd name="connsiteX52" fmla="*/ 10751418 w 10751418"/>
              <a:gd name="connsiteY52" fmla="*/ 2162062 h 2894014"/>
              <a:gd name="connsiteX53" fmla="*/ 10751418 w 10751418"/>
              <a:gd name="connsiteY53" fmla="*/ 2279906 h 2894014"/>
              <a:gd name="connsiteX54" fmla="*/ 10751417 w 10751418"/>
              <a:gd name="connsiteY54" fmla="*/ 2279907 h 2894014"/>
              <a:gd name="connsiteX55" fmla="*/ 10751417 w 10751418"/>
              <a:gd name="connsiteY55" fmla="*/ 2260251 h 2894014"/>
              <a:gd name="connsiteX56" fmla="*/ 10491000 w 10751418"/>
              <a:gd name="connsiteY56" fmla="*/ 2260251 h 2894014"/>
              <a:gd name="connsiteX57" fmla="*/ 10491000 w 10751418"/>
              <a:gd name="connsiteY57" fmla="*/ 2392150 h 2894014"/>
              <a:gd name="connsiteX58" fmla="*/ 10649997 w 10751418"/>
              <a:gd name="connsiteY58" fmla="*/ 2392150 h 2894014"/>
              <a:gd name="connsiteX59" fmla="*/ 10645540 w 10751418"/>
              <a:gd name="connsiteY59" fmla="*/ 2405520 h 2894014"/>
              <a:gd name="connsiteX60" fmla="*/ 10703292 w 10751418"/>
              <a:gd name="connsiteY60" fmla="*/ 2453647 h 2894014"/>
              <a:gd name="connsiteX61" fmla="*/ 10713675 w 10751418"/>
              <a:gd name="connsiteY61" fmla="*/ 2469222 h 2894014"/>
              <a:gd name="connsiteX62" fmla="*/ 10491000 w 10751418"/>
              <a:gd name="connsiteY62" fmla="*/ 2469222 h 2894014"/>
              <a:gd name="connsiteX63" fmla="*/ 10491000 w 10751418"/>
              <a:gd name="connsiteY63" fmla="*/ 2601121 h 2894014"/>
              <a:gd name="connsiteX64" fmla="*/ 10663495 w 10751418"/>
              <a:gd name="connsiteY64" fmla="*/ 2601121 h 2894014"/>
              <a:gd name="connsiteX65" fmla="*/ 10662163 w 10751418"/>
              <a:gd name="connsiteY65" fmla="*/ 2602513 h 2894014"/>
              <a:gd name="connsiteX66" fmla="*/ 10635915 w 10751418"/>
              <a:gd name="connsiteY66" fmla="*/ 2626901 h 2894014"/>
              <a:gd name="connsiteX67" fmla="*/ 10645540 w 10751418"/>
              <a:gd name="connsiteY67" fmla="*/ 2675028 h 2894014"/>
              <a:gd name="connsiteX68" fmla="*/ 10647650 w 10751418"/>
              <a:gd name="connsiteY68" fmla="*/ 2678193 h 2894014"/>
              <a:gd name="connsiteX69" fmla="*/ 10491000 w 10751418"/>
              <a:gd name="connsiteY69" fmla="*/ 2678193 h 2894014"/>
              <a:gd name="connsiteX70" fmla="*/ 10491000 w 10751418"/>
              <a:gd name="connsiteY70" fmla="*/ 2810092 h 2894014"/>
              <a:gd name="connsiteX71" fmla="*/ 10730187 w 10751418"/>
              <a:gd name="connsiteY71" fmla="*/ 2810092 h 2894014"/>
              <a:gd name="connsiteX72" fmla="*/ 10728542 w 10751418"/>
              <a:gd name="connsiteY72" fmla="*/ 2814228 h 2894014"/>
              <a:gd name="connsiteX73" fmla="*/ 10703292 w 10751418"/>
              <a:gd name="connsiteY73" fmla="*/ 2838657 h 2894014"/>
              <a:gd name="connsiteX74" fmla="*/ 10693666 w 10751418"/>
              <a:gd name="connsiteY74" fmla="*/ 2867533 h 2894014"/>
              <a:gd name="connsiteX75" fmla="*/ 10706907 w 10751418"/>
              <a:gd name="connsiteY75" fmla="*/ 2894014 h 2894014"/>
              <a:gd name="connsiteX76" fmla="*/ 0 w 10751418"/>
              <a:gd name="connsiteY76" fmla="*/ 2894014 h 289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751418" h="2894014">
                <a:moveTo>
                  <a:pt x="0" y="0"/>
                </a:moveTo>
                <a:lnTo>
                  <a:pt x="10730020" y="0"/>
                </a:lnTo>
                <a:lnTo>
                  <a:pt x="10741793" y="8830"/>
                </a:lnTo>
                <a:lnTo>
                  <a:pt x="10751418" y="23268"/>
                </a:lnTo>
                <a:lnTo>
                  <a:pt x="10751418" y="214629"/>
                </a:lnTo>
                <a:lnTo>
                  <a:pt x="10732167" y="220585"/>
                </a:lnTo>
                <a:cubicBezTo>
                  <a:pt x="10659599" y="244775"/>
                  <a:pt x="10749039" y="212149"/>
                  <a:pt x="10674416" y="249461"/>
                </a:cubicBezTo>
                <a:cubicBezTo>
                  <a:pt x="10594715" y="289311"/>
                  <a:pt x="10699418" y="223170"/>
                  <a:pt x="10616664" y="278337"/>
                </a:cubicBezTo>
                <a:lnTo>
                  <a:pt x="10674416" y="297588"/>
                </a:lnTo>
                <a:lnTo>
                  <a:pt x="10703292" y="307213"/>
                </a:lnTo>
                <a:cubicBezTo>
                  <a:pt x="10713387" y="322356"/>
                  <a:pt x="10738597" y="353158"/>
                  <a:pt x="10732167" y="374590"/>
                </a:cubicBezTo>
                <a:cubicBezTo>
                  <a:pt x="10725519" y="396750"/>
                  <a:pt x="10693666" y="432341"/>
                  <a:pt x="10693666" y="432341"/>
                </a:cubicBezTo>
                <a:cubicBezTo>
                  <a:pt x="10696875" y="470842"/>
                  <a:pt x="10692678" y="510696"/>
                  <a:pt x="10703292" y="547844"/>
                </a:cubicBezTo>
                <a:cubicBezTo>
                  <a:pt x="10706470" y="558967"/>
                  <a:pt x="10723987" y="558915"/>
                  <a:pt x="10732167" y="567095"/>
                </a:cubicBezTo>
                <a:cubicBezTo>
                  <a:pt x="10740347" y="575275"/>
                  <a:pt x="10745001" y="586346"/>
                  <a:pt x="10751418" y="595971"/>
                </a:cubicBezTo>
                <a:cubicBezTo>
                  <a:pt x="10735046" y="645089"/>
                  <a:pt x="10752245" y="607841"/>
                  <a:pt x="10712917" y="653722"/>
                </a:cubicBezTo>
                <a:cubicBezTo>
                  <a:pt x="10665159" y="709438"/>
                  <a:pt x="10705999" y="677584"/>
                  <a:pt x="10655165" y="711474"/>
                </a:cubicBezTo>
                <a:cubicBezTo>
                  <a:pt x="10651957" y="721099"/>
                  <a:pt x="10643872" y="730342"/>
                  <a:pt x="10645540" y="740350"/>
                </a:cubicBezTo>
                <a:cubicBezTo>
                  <a:pt x="10647442" y="751760"/>
                  <a:pt x="10656084" y="761608"/>
                  <a:pt x="10664790" y="769225"/>
                </a:cubicBezTo>
                <a:cubicBezTo>
                  <a:pt x="10705526" y="804869"/>
                  <a:pt x="10711756" y="804132"/>
                  <a:pt x="10751418" y="817352"/>
                </a:cubicBezTo>
                <a:lnTo>
                  <a:pt x="10751418" y="936063"/>
                </a:lnTo>
                <a:lnTo>
                  <a:pt x="10741793" y="942480"/>
                </a:lnTo>
                <a:cubicBezTo>
                  <a:pt x="10738584" y="952105"/>
                  <a:pt x="10730499" y="961348"/>
                  <a:pt x="10732167" y="971356"/>
                </a:cubicBezTo>
                <a:cubicBezTo>
                  <a:pt x="10734172" y="983388"/>
                  <a:pt x="10741993" y="992612"/>
                  <a:pt x="10751418" y="1000232"/>
                </a:cubicBezTo>
                <a:lnTo>
                  <a:pt x="10751418" y="1192737"/>
                </a:lnTo>
                <a:cubicBezTo>
                  <a:pt x="10734632" y="1259885"/>
                  <a:pt x="10737015" y="1232083"/>
                  <a:pt x="10746996" y="1225123"/>
                </a:cubicBezTo>
                <a:lnTo>
                  <a:pt x="10751418" y="1224637"/>
                </a:lnTo>
                <a:lnTo>
                  <a:pt x="10751418" y="1324413"/>
                </a:lnTo>
                <a:lnTo>
                  <a:pt x="10737573" y="1345152"/>
                </a:lnTo>
                <a:cubicBezTo>
                  <a:pt x="10731663" y="1353302"/>
                  <a:pt x="10726242" y="1360442"/>
                  <a:pt x="10722542" y="1365992"/>
                </a:cubicBezTo>
                <a:cubicBezTo>
                  <a:pt x="10719334" y="1378826"/>
                  <a:pt x="10717562" y="1392107"/>
                  <a:pt x="10712917" y="1404493"/>
                </a:cubicBezTo>
                <a:cubicBezTo>
                  <a:pt x="10675167" y="1505159"/>
                  <a:pt x="10708747" y="1382669"/>
                  <a:pt x="10684041" y="1481495"/>
                </a:cubicBezTo>
                <a:cubicBezTo>
                  <a:pt x="10693666" y="1487912"/>
                  <a:pt x="10704271" y="1493060"/>
                  <a:pt x="10712917" y="1500745"/>
                </a:cubicBezTo>
                <a:cubicBezTo>
                  <a:pt x="10726402" y="1512732"/>
                  <a:pt x="10736129" y="1521397"/>
                  <a:pt x="10743590" y="1528337"/>
                </a:cubicBezTo>
                <a:lnTo>
                  <a:pt x="10751418" y="1536239"/>
                </a:lnTo>
                <a:lnTo>
                  <a:pt x="10751418" y="1712501"/>
                </a:lnTo>
                <a:cubicBezTo>
                  <a:pt x="10745790" y="1720943"/>
                  <a:pt x="10745001" y="1731752"/>
                  <a:pt x="10741793" y="1741377"/>
                </a:cubicBezTo>
                <a:lnTo>
                  <a:pt x="10751418" y="1751003"/>
                </a:lnTo>
                <a:lnTo>
                  <a:pt x="10751418" y="1877297"/>
                </a:lnTo>
                <a:lnTo>
                  <a:pt x="10747383" y="1877546"/>
                </a:lnTo>
                <a:cubicBezTo>
                  <a:pt x="10743344" y="1880251"/>
                  <a:pt x="10736182" y="1887470"/>
                  <a:pt x="10722542" y="1905007"/>
                </a:cubicBezTo>
                <a:cubicBezTo>
                  <a:pt x="10708338" y="1923269"/>
                  <a:pt x="10684041" y="1962758"/>
                  <a:pt x="10684041" y="1962758"/>
                </a:cubicBezTo>
                <a:cubicBezTo>
                  <a:pt x="10693666" y="1969175"/>
                  <a:pt x="10704737" y="1973829"/>
                  <a:pt x="10712917" y="1982009"/>
                </a:cubicBezTo>
                <a:cubicBezTo>
                  <a:pt x="10769065" y="2038157"/>
                  <a:pt x="10704844" y="1993588"/>
                  <a:pt x="10739498" y="2015960"/>
                </a:cubicBezTo>
                <a:lnTo>
                  <a:pt x="10751418" y="2023802"/>
                </a:lnTo>
                <a:lnTo>
                  <a:pt x="10751418" y="2107752"/>
                </a:lnTo>
                <a:lnTo>
                  <a:pt x="10751417" y="2107753"/>
                </a:lnTo>
                <a:lnTo>
                  <a:pt x="10751417" y="2075167"/>
                </a:lnTo>
                <a:lnTo>
                  <a:pt x="10491000" y="2075167"/>
                </a:lnTo>
                <a:lnTo>
                  <a:pt x="10491000" y="2207066"/>
                </a:lnTo>
                <a:lnTo>
                  <a:pt x="10751417" y="2207066"/>
                </a:lnTo>
                <a:lnTo>
                  <a:pt x="10751417" y="2162062"/>
                </a:lnTo>
                <a:lnTo>
                  <a:pt x="10751418" y="2162062"/>
                </a:lnTo>
                <a:lnTo>
                  <a:pt x="10751418" y="2279906"/>
                </a:lnTo>
                <a:lnTo>
                  <a:pt x="10751417" y="2279907"/>
                </a:lnTo>
                <a:lnTo>
                  <a:pt x="10751417" y="2260251"/>
                </a:lnTo>
                <a:lnTo>
                  <a:pt x="10491000" y="2260251"/>
                </a:lnTo>
                <a:lnTo>
                  <a:pt x="10491000" y="2392150"/>
                </a:lnTo>
                <a:lnTo>
                  <a:pt x="10649997" y="2392150"/>
                </a:lnTo>
                <a:lnTo>
                  <a:pt x="10645540" y="2405520"/>
                </a:lnTo>
                <a:cubicBezTo>
                  <a:pt x="10650834" y="2421401"/>
                  <a:pt x="10690083" y="2444841"/>
                  <a:pt x="10703292" y="2453647"/>
                </a:cubicBezTo>
                <a:lnTo>
                  <a:pt x="10713675" y="2469222"/>
                </a:lnTo>
                <a:lnTo>
                  <a:pt x="10491000" y="2469222"/>
                </a:lnTo>
                <a:lnTo>
                  <a:pt x="10491000" y="2601121"/>
                </a:lnTo>
                <a:lnTo>
                  <a:pt x="10663495" y="2601121"/>
                </a:lnTo>
                <a:lnTo>
                  <a:pt x="10662163" y="2602513"/>
                </a:lnTo>
                <a:cubicBezTo>
                  <a:pt x="10647799" y="2616257"/>
                  <a:pt x="10635915" y="2626901"/>
                  <a:pt x="10635915" y="2626901"/>
                </a:cubicBezTo>
                <a:cubicBezTo>
                  <a:pt x="10639123" y="2642943"/>
                  <a:pt x="10639796" y="2659710"/>
                  <a:pt x="10645540" y="2675028"/>
                </a:cubicBezTo>
                <a:lnTo>
                  <a:pt x="10647650" y="2678193"/>
                </a:lnTo>
                <a:lnTo>
                  <a:pt x="10491000" y="2678193"/>
                </a:lnTo>
                <a:lnTo>
                  <a:pt x="10491000" y="2810092"/>
                </a:lnTo>
                <a:lnTo>
                  <a:pt x="10730187" y="2810092"/>
                </a:lnTo>
                <a:lnTo>
                  <a:pt x="10728542" y="2814228"/>
                </a:lnTo>
                <a:cubicBezTo>
                  <a:pt x="10719922" y="2824178"/>
                  <a:pt x="10709302" y="2832647"/>
                  <a:pt x="10703292" y="2838657"/>
                </a:cubicBezTo>
                <a:cubicBezTo>
                  <a:pt x="10700083" y="2848282"/>
                  <a:pt x="10692231" y="2857489"/>
                  <a:pt x="10693666" y="2867533"/>
                </a:cubicBezTo>
                <a:lnTo>
                  <a:pt x="10706907" y="2894014"/>
                </a:lnTo>
                <a:lnTo>
                  <a:pt x="0" y="2894014"/>
                </a:lnTo>
                <a:close/>
              </a:path>
            </a:pathLst>
          </a:cu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757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8257881" cy="584775"/>
          </a:xfrm>
          <a:prstGeom prst="rect">
            <a:avLst/>
          </a:prstGeom>
          <a:noFill/>
        </p:spPr>
        <p:txBody>
          <a:bodyPr wrap="square" rtlCol="0">
            <a:spAutoFit/>
          </a:bodyPr>
          <a:lstStyle/>
          <a:p>
            <a:r>
              <a:rPr lang="en-US" sz="3200" dirty="0">
                <a:latin typeface="Franklin Gothic Medium" panose="020B0603020102020204" pitchFamily="34" charset="0"/>
              </a:rPr>
              <a:t>CTE Data Portal Timeline - Deadlines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73BC34F-52FA-4014-8925-E8B0C51D39BA}"/>
              </a:ext>
            </a:extLst>
          </p:cNvPr>
          <p:cNvPicPr>
            <a:picLocks noChangeAspect="1"/>
          </p:cNvPicPr>
          <p:nvPr/>
        </p:nvPicPr>
        <p:blipFill>
          <a:blip r:embed="rId3"/>
          <a:srcRect/>
          <a:stretch>
            <a:fillRect/>
          </a:stretch>
        </p:blipFill>
        <p:spPr>
          <a:xfrm>
            <a:off x="1052895" y="1485461"/>
            <a:ext cx="4933568" cy="4229879"/>
          </a:xfrm>
          <a:prstGeom prst="rect">
            <a:avLst/>
          </a:prstGeom>
          <a:solidFill>
            <a:schemeClr val="bg1"/>
          </a:solidFill>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438F1208-9F19-4DF2-AE9B-EC48AB866202}"/>
              </a:ext>
            </a:extLst>
          </p:cNvPr>
          <p:cNvSpPr/>
          <p:nvPr/>
        </p:nvSpPr>
        <p:spPr>
          <a:xfrm>
            <a:off x="1159940" y="1485461"/>
            <a:ext cx="602456" cy="24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FB6106CC-6E76-42DD-AEC9-DE66606C2704}"/>
              </a:ext>
            </a:extLst>
          </p:cNvPr>
          <p:cNvSpPr/>
          <p:nvPr/>
        </p:nvSpPr>
        <p:spPr>
          <a:xfrm>
            <a:off x="5693789" y="3232754"/>
            <a:ext cx="4119514" cy="735291"/>
          </a:xfrm>
          <a:prstGeom prst="leftArrow">
            <a:avLst/>
          </a:prstGeom>
          <a:solidFill>
            <a:srgbClr val="FCAF17"/>
          </a:solidFill>
          <a:ln w="3810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Important Deadline – June 15, 2022</a:t>
            </a:r>
          </a:p>
        </p:txBody>
      </p:sp>
      <p:sp>
        <p:nvSpPr>
          <p:cNvPr id="10" name="Arrow: Left 9">
            <a:extLst>
              <a:ext uri="{FF2B5EF4-FFF2-40B4-BE49-F238E27FC236}">
                <a16:creationId xmlns:a16="http://schemas.microsoft.com/office/drawing/2014/main" id="{3ADC4F95-C832-4888-A636-BEBCFA900569}"/>
              </a:ext>
            </a:extLst>
          </p:cNvPr>
          <p:cNvSpPr/>
          <p:nvPr/>
        </p:nvSpPr>
        <p:spPr>
          <a:xfrm>
            <a:off x="5693789" y="4106401"/>
            <a:ext cx="4119514" cy="735291"/>
          </a:xfrm>
          <a:prstGeom prst="leftArrow">
            <a:avLst/>
          </a:prstGeom>
          <a:solidFill>
            <a:srgbClr val="FCAF17"/>
          </a:solidFill>
          <a:ln w="3810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Important Deadline – July 31, 2022</a:t>
            </a:r>
          </a:p>
        </p:txBody>
      </p:sp>
    </p:spTree>
    <p:extLst>
      <p:ext uri="{BB962C8B-B14F-4D97-AF65-F5344CB8AC3E}">
        <p14:creationId xmlns:p14="http://schemas.microsoft.com/office/powerpoint/2010/main" val="4139431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736290-0D62-4A74-97AF-25A306B91B5E}"/>
              </a:ext>
            </a:extLst>
          </p:cNvPr>
          <p:cNvSpPr txBox="1"/>
          <p:nvPr/>
        </p:nvSpPr>
        <p:spPr>
          <a:xfrm>
            <a:off x="483910" y="1021995"/>
            <a:ext cx="3866709" cy="4185761"/>
          </a:xfrm>
          <a:prstGeom prst="rect">
            <a:avLst/>
          </a:prstGeom>
          <a:noFill/>
        </p:spPr>
        <p:txBody>
          <a:bodyPr wrap="square" rtlCol="0">
            <a:spAutoFit/>
          </a:bodyPr>
          <a:lstStyle/>
          <a:p>
            <a:r>
              <a:rPr lang="en-US" sz="2000" dirty="0">
                <a:solidFill>
                  <a:srgbClr val="012169"/>
                </a:solidFill>
                <a:latin typeface="Franklin Gothic Medium" panose="020B0603020102020204" pitchFamily="34" charset="0"/>
              </a:rPr>
              <a:t>Improper Teacher Certification Report</a:t>
            </a:r>
          </a:p>
          <a:p>
            <a:r>
              <a:rPr lang="en-US" sz="1400" dirty="0">
                <a:latin typeface="Franklin Gothic Medium" panose="020B0603020102020204" pitchFamily="34" charset="0"/>
              </a:rPr>
              <a:t>Shows the certification status of each teacher that is not properly certified to teach the CTE course for which they were recorded as the teacher. Parameters: by Campus</a:t>
            </a:r>
          </a:p>
          <a:p>
            <a:endParaRPr lang="en-US" sz="1400" dirty="0">
              <a:latin typeface="Franklin Gothic Medium" panose="020B0603020102020204" pitchFamily="34" charset="0"/>
            </a:endParaRPr>
          </a:p>
          <a:p>
            <a:r>
              <a:rPr lang="en-US" sz="1400" dirty="0">
                <a:latin typeface="Franklin Gothic Medium" panose="020B0603020102020204" pitchFamily="34" charset="0"/>
              </a:rPr>
              <a:t>Shows the course info, the teacher info, their current certifications, and the required certifications.</a:t>
            </a:r>
          </a:p>
          <a:p>
            <a:endParaRPr lang="en-US" sz="1400" dirty="0">
              <a:latin typeface="Franklin Gothic Medium" panose="020B0603020102020204" pitchFamily="34" charset="0"/>
            </a:endParaRPr>
          </a:p>
          <a:p>
            <a:r>
              <a:rPr lang="en-US" sz="1400" dirty="0">
                <a:latin typeface="Franklin Gothic Medium" panose="020B0603020102020204" pitchFamily="34" charset="0"/>
              </a:rPr>
              <a:t>Community college/postsecondary instructors will not appear on this list.</a:t>
            </a:r>
          </a:p>
          <a:p>
            <a:endParaRPr lang="en-US" sz="1400" dirty="0">
              <a:latin typeface="Franklin Gothic Medium" panose="020B0603020102020204" pitchFamily="34" charset="0"/>
            </a:endParaRPr>
          </a:p>
          <a:p>
            <a:endParaRPr lang="en-US" sz="1400" dirty="0">
              <a:latin typeface="Franklin Gothic Medium" panose="020B0603020102020204" pitchFamily="34" charset="0"/>
            </a:endParaRPr>
          </a:p>
          <a:p>
            <a:r>
              <a:rPr lang="en-US" sz="1400" dirty="0">
                <a:latin typeface="Franklin Gothic Medium" panose="020B0603020102020204" pitchFamily="34" charset="0"/>
              </a:rPr>
              <a:t>Example is from Kingman High School but yours would be for your CTED central campuses. </a:t>
            </a:r>
          </a:p>
          <a:p>
            <a:endParaRPr lang="en-US" sz="1600" dirty="0">
              <a:latin typeface="Franklin Gothic Medium" panose="020B0603020102020204" pitchFamily="34" charset="0"/>
            </a:endParaRPr>
          </a:p>
        </p:txBody>
      </p:sp>
      <p:sp>
        <p:nvSpPr>
          <p:cNvPr id="6" name="TextBox 5">
            <a:extLst>
              <a:ext uri="{FF2B5EF4-FFF2-40B4-BE49-F238E27FC236}">
                <a16:creationId xmlns:a16="http://schemas.microsoft.com/office/drawing/2014/main" id="{2B9CCB42-0F21-47C9-9CC4-229B5C0F4236}"/>
              </a:ext>
            </a:extLst>
          </p:cNvPr>
          <p:cNvSpPr txBox="1"/>
          <p:nvPr/>
        </p:nvSpPr>
        <p:spPr>
          <a:xfrm>
            <a:off x="358218" y="207638"/>
            <a:ext cx="8735968" cy="584775"/>
          </a:xfrm>
          <a:prstGeom prst="rect">
            <a:avLst/>
          </a:prstGeom>
          <a:noFill/>
        </p:spPr>
        <p:txBody>
          <a:bodyPr wrap="square" rtlCol="0">
            <a:spAutoFit/>
          </a:bodyPr>
          <a:lstStyle/>
          <a:p>
            <a:r>
              <a:rPr lang="en-US" sz="3200" dirty="0">
                <a:latin typeface="Franklin Gothic Medium" panose="020B0603020102020204" pitchFamily="34" charset="0"/>
              </a:rPr>
              <a:t>Report Examples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FFA26E1-C7BD-41AE-9616-14FCAC2B1E47}"/>
              </a:ext>
            </a:extLst>
          </p:cNvPr>
          <p:cNvPicPr>
            <a:picLocks noChangeAspect="1"/>
          </p:cNvPicPr>
          <p:nvPr/>
        </p:nvPicPr>
        <p:blipFill>
          <a:blip r:embed="rId3"/>
          <a:stretch>
            <a:fillRect/>
          </a:stretch>
        </p:blipFill>
        <p:spPr>
          <a:xfrm>
            <a:off x="4706951" y="1372206"/>
            <a:ext cx="6638092" cy="4113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0531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7547532" cy="584775"/>
          </a:xfrm>
          <a:prstGeom prst="rect">
            <a:avLst/>
          </a:prstGeom>
          <a:noFill/>
        </p:spPr>
        <p:txBody>
          <a:bodyPr wrap="square" rtlCol="0">
            <a:spAutoFit/>
          </a:bodyPr>
          <a:lstStyle/>
          <a:p>
            <a:r>
              <a:rPr lang="en-US" sz="3200" dirty="0">
                <a:latin typeface="Franklin Gothic Medium" panose="020B0603020102020204" pitchFamily="34" charset="0"/>
              </a:rPr>
              <a:t>Working with Member Districts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4524315"/>
          </a:xfrm>
          <a:prstGeom prst="rect">
            <a:avLst/>
          </a:prstGeom>
          <a:noFill/>
        </p:spPr>
        <p:txBody>
          <a:bodyPr wrap="square" rtlCol="0">
            <a:spAutoFit/>
          </a:bodyPr>
          <a:lstStyle/>
          <a:p>
            <a:r>
              <a:rPr lang="en-US" sz="2400" dirty="0">
                <a:latin typeface="Franklin Gothic Medium" panose="020B0603020102020204" pitchFamily="34" charset="0"/>
              </a:rPr>
              <a:t>Both CTED central offices and satellite campuses will be working in the Portal and will be reporting the same students. </a:t>
            </a:r>
          </a:p>
          <a:p>
            <a:pPr marL="342900" indent="-342900">
              <a:buFont typeface="Arial" panose="020B0604020202020204" pitchFamily="34" charset="0"/>
              <a:buChar char="•"/>
            </a:pPr>
            <a:r>
              <a:rPr lang="en-US" sz="2400" i="1" dirty="0">
                <a:latin typeface="Franklin Gothic Medium" panose="020B0603020102020204" pitchFamily="34" charset="0"/>
              </a:rPr>
              <a:t> CTED central campus will report as nonarticulated any students that attend the central campus.</a:t>
            </a:r>
          </a:p>
          <a:p>
            <a:pPr marL="342900" indent="-342900">
              <a:buFont typeface="Arial" panose="020B0604020202020204" pitchFamily="34" charset="0"/>
              <a:buChar char="•"/>
            </a:pPr>
            <a:r>
              <a:rPr lang="en-US" sz="2400" i="1" dirty="0">
                <a:latin typeface="Franklin Gothic Medium" panose="020B0603020102020204" pitchFamily="34" charset="0"/>
              </a:rPr>
              <a:t>Satellite campuses will report as articulated any student that attends the CTED central campus from </a:t>
            </a:r>
            <a:r>
              <a:rPr lang="en-US" sz="2400" i="1">
                <a:latin typeface="Franklin Gothic Medium" panose="020B0603020102020204" pitchFamily="34" charset="0"/>
              </a:rPr>
              <a:t>their satellite campus.</a:t>
            </a:r>
            <a:endParaRPr lang="en-US" sz="2400" i="1" dirty="0">
              <a:latin typeface="Franklin Gothic Medium" panose="020B0603020102020204" pitchFamily="34" charset="0"/>
            </a:endParaRPr>
          </a:p>
          <a:p>
            <a:endParaRPr lang="en-US" sz="2400" i="1" dirty="0">
              <a:latin typeface="Franklin Gothic Medium" panose="020B0603020102020204" pitchFamily="34" charset="0"/>
            </a:endParaRPr>
          </a:p>
          <a:p>
            <a:r>
              <a:rPr lang="en-US" sz="2400" dirty="0">
                <a:latin typeface="Franklin Gothic Medium" panose="020B0603020102020204" pitchFamily="34" charset="0"/>
              </a:rPr>
              <a:t>Since data is duplicative, it can be used to verify and match up student records.</a:t>
            </a:r>
          </a:p>
          <a:p>
            <a:r>
              <a:rPr lang="en-US" sz="2400" dirty="0">
                <a:latin typeface="Franklin Gothic Medium" panose="020B0603020102020204" pitchFamily="34" charset="0"/>
              </a:rPr>
              <a:t>It is important that your data match your satellite campus’ data and vice versa.</a:t>
            </a:r>
          </a:p>
          <a:p>
            <a:endParaRPr lang="en-US" sz="2400" dirty="0">
              <a:latin typeface="Franklin Gothic Medium" panose="020B0603020102020204" pitchFamily="34" charset="0"/>
            </a:endParaRPr>
          </a:p>
          <a:p>
            <a:r>
              <a:rPr lang="en-US" sz="2400" dirty="0">
                <a:latin typeface="Franklin Gothic Medium" panose="020B0603020102020204" pitchFamily="34" charset="0"/>
              </a:rPr>
              <a:t>The processes are the same, except districts will use slightly different templates for reporting data (articulated vs. nonarticulated).</a:t>
            </a:r>
          </a:p>
        </p:txBody>
      </p:sp>
    </p:spTree>
    <p:extLst>
      <p:ext uri="{BB962C8B-B14F-4D97-AF65-F5344CB8AC3E}">
        <p14:creationId xmlns:p14="http://schemas.microsoft.com/office/powerpoint/2010/main" val="746027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A4FD3-538E-4574-AE15-F05D33D33F11}"/>
              </a:ext>
            </a:extLst>
          </p:cNvPr>
          <p:cNvSpPr txBox="1"/>
          <p:nvPr/>
        </p:nvSpPr>
        <p:spPr>
          <a:xfrm>
            <a:off x="201336" y="117446"/>
            <a:ext cx="10638114" cy="461665"/>
          </a:xfrm>
          <a:prstGeom prst="rect">
            <a:avLst/>
          </a:prstGeom>
          <a:noFill/>
        </p:spPr>
        <p:txBody>
          <a:bodyPr wrap="square" rtlCol="0">
            <a:spAutoFit/>
          </a:bodyPr>
          <a:lstStyle/>
          <a:p>
            <a:r>
              <a:rPr lang="en-US" sz="2400" dirty="0">
                <a:latin typeface="Franklin Gothic Medium" panose="020B0603020102020204" pitchFamily="34" charset="0"/>
              </a:rPr>
              <a:t>Working with Member Districts to create Enrollment Upload Templates</a:t>
            </a:r>
          </a:p>
        </p:txBody>
      </p:sp>
      <p:pic>
        <p:nvPicPr>
          <p:cNvPr id="3" name="Picture 2">
            <a:extLst>
              <a:ext uri="{FF2B5EF4-FFF2-40B4-BE49-F238E27FC236}">
                <a16:creationId xmlns:a16="http://schemas.microsoft.com/office/drawing/2014/main" id="{512BEEE3-0B51-4416-8225-544ECE34608C}"/>
              </a:ext>
            </a:extLst>
          </p:cNvPr>
          <p:cNvPicPr>
            <a:picLocks noChangeAspect="1"/>
          </p:cNvPicPr>
          <p:nvPr/>
        </p:nvPicPr>
        <p:blipFill>
          <a:blip r:embed="rId3"/>
          <a:srcRect/>
          <a:stretch>
            <a:fillRect/>
          </a:stretch>
        </p:blipFill>
        <p:spPr>
          <a:xfrm>
            <a:off x="0" y="1150978"/>
            <a:ext cx="12192000" cy="91167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3AF9BA9-32D6-4249-937B-1DD024A39C83}"/>
              </a:ext>
            </a:extLst>
          </p:cNvPr>
          <p:cNvSpPr txBox="1"/>
          <p:nvPr/>
        </p:nvSpPr>
        <p:spPr>
          <a:xfrm>
            <a:off x="0" y="712633"/>
            <a:ext cx="10638114" cy="461665"/>
          </a:xfrm>
          <a:prstGeom prst="rect">
            <a:avLst/>
          </a:prstGeom>
          <a:noFill/>
        </p:spPr>
        <p:txBody>
          <a:bodyPr wrap="square" rtlCol="0">
            <a:spAutoFit/>
          </a:bodyPr>
          <a:lstStyle/>
          <a:p>
            <a:r>
              <a:rPr lang="en-US" sz="2400" dirty="0">
                <a:solidFill>
                  <a:srgbClr val="012169"/>
                </a:solidFill>
                <a:latin typeface="Franklin Gothic Medium" panose="020B0603020102020204" pitchFamily="34" charset="0"/>
              </a:rPr>
              <a:t>CTED Enrollment Template</a:t>
            </a:r>
          </a:p>
        </p:txBody>
      </p:sp>
      <p:pic>
        <p:nvPicPr>
          <p:cNvPr id="16" name="Picture 15">
            <a:extLst>
              <a:ext uri="{FF2B5EF4-FFF2-40B4-BE49-F238E27FC236}">
                <a16:creationId xmlns:a16="http://schemas.microsoft.com/office/drawing/2014/main" id="{44F39E1A-09B1-4A5D-A9A7-1B67DC60CB7F}"/>
              </a:ext>
            </a:extLst>
          </p:cNvPr>
          <p:cNvPicPr>
            <a:picLocks noChangeAspect="1"/>
          </p:cNvPicPr>
          <p:nvPr/>
        </p:nvPicPr>
        <p:blipFill>
          <a:blip r:embed="rId4"/>
          <a:stretch>
            <a:fillRect/>
          </a:stretch>
        </p:blipFill>
        <p:spPr>
          <a:xfrm>
            <a:off x="0" y="3258722"/>
            <a:ext cx="12192000" cy="106081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C914AC2-D57F-48A6-A69F-31A7DFC33F67}"/>
              </a:ext>
            </a:extLst>
          </p:cNvPr>
          <p:cNvSpPr txBox="1"/>
          <p:nvPr/>
        </p:nvSpPr>
        <p:spPr>
          <a:xfrm>
            <a:off x="0" y="2797057"/>
            <a:ext cx="10638114" cy="461665"/>
          </a:xfrm>
          <a:prstGeom prst="rect">
            <a:avLst/>
          </a:prstGeom>
          <a:noFill/>
        </p:spPr>
        <p:txBody>
          <a:bodyPr wrap="square" rtlCol="0">
            <a:spAutoFit/>
          </a:bodyPr>
          <a:lstStyle/>
          <a:p>
            <a:r>
              <a:rPr lang="en-US" sz="2400" dirty="0">
                <a:solidFill>
                  <a:srgbClr val="012169"/>
                </a:solidFill>
                <a:latin typeface="Franklin Gothic Medium" panose="020B0603020102020204" pitchFamily="34" charset="0"/>
              </a:rPr>
              <a:t>District Articulated Enrollment Template (1 of 2)</a:t>
            </a:r>
          </a:p>
        </p:txBody>
      </p:sp>
      <p:grpSp>
        <p:nvGrpSpPr>
          <p:cNvPr id="11" name="Group 10">
            <a:extLst>
              <a:ext uri="{FF2B5EF4-FFF2-40B4-BE49-F238E27FC236}">
                <a16:creationId xmlns:a16="http://schemas.microsoft.com/office/drawing/2014/main" id="{BFCFC651-44B9-49F0-98D2-F1AC2FFE590B}"/>
              </a:ext>
            </a:extLst>
          </p:cNvPr>
          <p:cNvGrpSpPr/>
          <p:nvPr/>
        </p:nvGrpSpPr>
        <p:grpSpPr>
          <a:xfrm>
            <a:off x="38892" y="1847852"/>
            <a:ext cx="11152984" cy="1699256"/>
            <a:chOff x="10316" y="2370365"/>
            <a:chExt cx="11479209" cy="1699256"/>
          </a:xfrm>
        </p:grpSpPr>
        <p:sp>
          <p:nvSpPr>
            <p:cNvPr id="8" name="Freeform: Shape 7">
              <a:extLst>
                <a:ext uri="{FF2B5EF4-FFF2-40B4-BE49-F238E27FC236}">
                  <a16:creationId xmlns:a16="http://schemas.microsoft.com/office/drawing/2014/main" id="{4841BBB4-0D7F-4D05-B54E-85B691E44903}"/>
                </a:ext>
              </a:extLst>
            </p:cNvPr>
            <p:cNvSpPr/>
            <p:nvPr/>
          </p:nvSpPr>
          <p:spPr>
            <a:xfrm>
              <a:off x="10316" y="2447925"/>
              <a:ext cx="11429209" cy="1495425"/>
            </a:xfrm>
            <a:custGeom>
              <a:avLst/>
              <a:gdLst>
                <a:gd name="connsiteX0" fmla="*/ 11429209 w 11429209"/>
                <a:gd name="connsiteY0" fmla="*/ 0 h 1495425"/>
                <a:gd name="connsiteX1" fmla="*/ 6638134 w 11429209"/>
                <a:gd name="connsiteY1" fmla="*/ 771525 h 1495425"/>
                <a:gd name="connsiteX2" fmla="*/ 818359 w 11429209"/>
                <a:gd name="connsiteY2" fmla="*/ 638175 h 1495425"/>
                <a:gd name="connsiteX3" fmla="*/ 180184 w 11429209"/>
                <a:gd name="connsiteY3" fmla="*/ 1495425 h 1495425"/>
              </a:gdLst>
              <a:ahLst/>
              <a:cxnLst>
                <a:cxn ang="0">
                  <a:pos x="connsiteX0" y="connsiteY0"/>
                </a:cxn>
                <a:cxn ang="0">
                  <a:pos x="connsiteX1" y="connsiteY1"/>
                </a:cxn>
                <a:cxn ang="0">
                  <a:pos x="connsiteX2" y="connsiteY2"/>
                </a:cxn>
                <a:cxn ang="0">
                  <a:pos x="connsiteX3" y="connsiteY3"/>
                </a:cxn>
              </a:cxnLst>
              <a:rect l="l" t="t" r="r" b="b"/>
              <a:pathLst>
                <a:path w="11429209" h="1495425">
                  <a:moveTo>
                    <a:pt x="11429209" y="0"/>
                  </a:moveTo>
                  <a:cubicBezTo>
                    <a:pt x="9917909" y="332581"/>
                    <a:pt x="8406609" y="665163"/>
                    <a:pt x="6638134" y="771525"/>
                  </a:cubicBezTo>
                  <a:cubicBezTo>
                    <a:pt x="4869659" y="877887"/>
                    <a:pt x="1894684" y="517525"/>
                    <a:pt x="818359" y="638175"/>
                  </a:cubicBezTo>
                  <a:cubicBezTo>
                    <a:pt x="-257966" y="758825"/>
                    <a:pt x="-38891" y="1127125"/>
                    <a:pt x="180184" y="1495425"/>
                  </a:cubicBezTo>
                </a:path>
              </a:pathLst>
            </a:custGeom>
            <a:noFill/>
            <a:ln w="38100">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A6D14760-4960-40EA-878B-3E9A4ADF2784}"/>
                </a:ext>
              </a:extLst>
            </p:cNvPr>
            <p:cNvSpPr/>
            <p:nvPr/>
          </p:nvSpPr>
          <p:spPr>
            <a:xfrm rot="8926701">
              <a:off x="115611" y="3883884"/>
              <a:ext cx="171450" cy="185737"/>
            </a:xfrm>
            <a:prstGeom prst="triangle">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B29A3E1-9542-4F4C-A386-ED7E477CFA73}"/>
                </a:ext>
              </a:extLst>
            </p:cNvPr>
            <p:cNvSpPr/>
            <p:nvPr/>
          </p:nvSpPr>
          <p:spPr>
            <a:xfrm rot="4092905">
              <a:off x="11310932" y="2363221"/>
              <a:ext cx="171450" cy="185737"/>
            </a:xfrm>
            <a:prstGeom prst="triangle">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6B0A9484-9641-4FFB-B00A-789D10196741}"/>
              </a:ext>
            </a:extLst>
          </p:cNvPr>
          <p:cNvSpPr txBox="1"/>
          <p:nvPr/>
        </p:nvSpPr>
        <p:spPr>
          <a:xfrm>
            <a:off x="351359" y="4616903"/>
            <a:ext cx="4982641" cy="1477328"/>
          </a:xfrm>
          <a:prstGeom prst="rect">
            <a:avLst/>
          </a:prstGeom>
          <a:noFill/>
        </p:spPr>
        <p:txBody>
          <a:bodyPr wrap="square" rtlCol="0">
            <a:spAutoFit/>
          </a:bodyPr>
          <a:lstStyle/>
          <a:p>
            <a:r>
              <a:rPr lang="en-US" b="1" dirty="0"/>
              <a:t>To be considered a “matching record”:</a:t>
            </a:r>
          </a:p>
          <a:p>
            <a:pPr marL="285750" indent="-285750">
              <a:buFont typeface="Arial" panose="020B0604020202020204" pitchFamily="34" charset="0"/>
              <a:buChar char="•"/>
            </a:pPr>
            <a:r>
              <a:rPr lang="en-US" dirty="0"/>
              <a:t>CTED CTDS (A) = District Articulated CTDS (J)</a:t>
            </a:r>
          </a:p>
          <a:p>
            <a:pPr marL="285750" indent="-285750">
              <a:buFont typeface="Arial" panose="020B0604020202020204" pitchFamily="34" charset="0"/>
              <a:buChar char="•"/>
            </a:pPr>
            <a:r>
              <a:rPr lang="en-US" dirty="0"/>
              <a:t>Term = Term</a:t>
            </a:r>
          </a:p>
          <a:p>
            <a:pPr marL="285750" indent="-285750">
              <a:buFont typeface="Arial" panose="020B0604020202020204" pitchFamily="34" charset="0"/>
              <a:buChar char="•"/>
            </a:pPr>
            <a:r>
              <a:rPr lang="en-US" dirty="0"/>
              <a:t>Program Number = Program Number</a:t>
            </a:r>
          </a:p>
          <a:p>
            <a:pPr marL="285750" indent="-285750">
              <a:buFont typeface="Arial" panose="020B0604020202020204" pitchFamily="34" charset="0"/>
              <a:buChar char="•"/>
            </a:pPr>
            <a:r>
              <a:rPr lang="en-US" dirty="0"/>
              <a:t>Course Number = Course Number</a:t>
            </a:r>
          </a:p>
        </p:txBody>
      </p:sp>
      <p:sp>
        <p:nvSpPr>
          <p:cNvPr id="19" name="TextBox 18">
            <a:extLst>
              <a:ext uri="{FF2B5EF4-FFF2-40B4-BE49-F238E27FC236}">
                <a16:creationId xmlns:a16="http://schemas.microsoft.com/office/drawing/2014/main" id="{613101AD-2BA8-48E8-BDD0-4ABCDA5232C3}"/>
              </a:ext>
            </a:extLst>
          </p:cNvPr>
          <p:cNvSpPr txBox="1"/>
          <p:nvPr/>
        </p:nvSpPr>
        <p:spPr>
          <a:xfrm>
            <a:off x="4847692" y="4826675"/>
            <a:ext cx="325808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Teacher EIN = Teacher EIN </a:t>
            </a:r>
            <a:r>
              <a:rPr lang="en-US" i="1" dirty="0"/>
              <a:t>OR</a:t>
            </a:r>
            <a:r>
              <a:rPr lang="en-US" dirty="0"/>
              <a:t> </a:t>
            </a:r>
          </a:p>
          <a:p>
            <a:pPr marL="285750" indent="-285750">
              <a:buFont typeface="Arial" panose="020B0604020202020204" pitchFamily="34" charset="0"/>
              <a:buChar char="•"/>
            </a:pPr>
            <a:r>
              <a:rPr lang="en-US" dirty="0"/>
              <a:t>Teacher Last Name = Teacher Last name</a:t>
            </a:r>
          </a:p>
          <a:p>
            <a:pPr marL="285750" indent="-285750">
              <a:buFont typeface="Arial" panose="020B0604020202020204" pitchFamily="34" charset="0"/>
              <a:buChar char="•"/>
            </a:pPr>
            <a:r>
              <a:rPr lang="en-US" dirty="0"/>
              <a:t>SUID = SUID</a:t>
            </a:r>
          </a:p>
          <a:p>
            <a:pPr marL="285750" indent="-285750">
              <a:buFont typeface="Arial" panose="020B0604020202020204" pitchFamily="34" charset="0"/>
              <a:buChar char="•"/>
            </a:pPr>
            <a:r>
              <a:rPr lang="en-US" dirty="0"/>
              <a:t>Birthdate = Birthdate</a:t>
            </a:r>
          </a:p>
          <a:p>
            <a:endParaRPr lang="en-US" dirty="0"/>
          </a:p>
          <a:p>
            <a:endParaRPr lang="en-US" dirty="0"/>
          </a:p>
        </p:txBody>
      </p:sp>
      <p:sp>
        <p:nvSpPr>
          <p:cNvPr id="20" name="TextBox 19">
            <a:extLst>
              <a:ext uri="{FF2B5EF4-FFF2-40B4-BE49-F238E27FC236}">
                <a16:creationId xmlns:a16="http://schemas.microsoft.com/office/drawing/2014/main" id="{DB4106A6-ACDF-49BE-AF27-5C8D601D2420}"/>
              </a:ext>
            </a:extLst>
          </p:cNvPr>
          <p:cNvSpPr txBox="1"/>
          <p:nvPr/>
        </p:nvSpPr>
        <p:spPr>
          <a:xfrm>
            <a:off x="9079457" y="4616903"/>
            <a:ext cx="2408759" cy="2062103"/>
          </a:xfrm>
          <a:prstGeom prst="rect">
            <a:avLst/>
          </a:prstGeom>
          <a:noFill/>
        </p:spPr>
        <p:txBody>
          <a:bodyPr wrap="square" rtlCol="0">
            <a:spAutoFit/>
          </a:bodyPr>
          <a:lstStyle/>
          <a:p>
            <a:pPr marL="0" algn="l" rtl="0" eaLnBrk="1" latinLnBrk="0" hangingPunct="1">
              <a:spcBef>
                <a:spcPts val="0"/>
              </a:spcBef>
              <a:spcAft>
                <a:spcPts val="0"/>
              </a:spcAft>
            </a:pPr>
            <a:r>
              <a:rPr lang="en-US" sz="1800" b="1" kern="1200" dirty="0">
                <a:solidFill>
                  <a:srgbClr val="000000"/>
                </a:solidFill>
                <a:effectLst/>
                <a:latin typeface="Calibri" panose="020F0502020204030204" pitchFamily="34" charset="0"/>
                <a:ea typeface="+mn-ea"/>
                <a:cs typeface="+mn-cs"/>
              </a:rPr>
              <a:t>No matching done on:</a:t>
            </a:r>
            <a:endParaRPr lang="en-US" b="1" dirty="0">
              <a:effectLst/>
            </a:endParaRPr>
          </a:p>
          <a:p>
            <a:pPr marL="0" algn="l" rtl="0" eaLnBrk="1"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Local Course Title</a:t>
            </a:r>
          </a:p>
          <a:p>
            <a:pPr marL="0" algn="l" rtl="0" eaLnBrk="1" latinLnBrk="0" hangingPunct="1">
              <a:spcBef>
                <a:spcPts val="0"/>
              </a:spcBef>
              <a:spcAft>
                <a:spcPts val="0"/>
              </a:spcAft>
            </a:pPr>
            <a:r>
              <a:rPr lang="en-US" dirty="0">
                <a:solidFill>
                  <a:srgbClr val="000000"/>
                </a:solidFill>
                <a:latin typeface="Calibri" panose="020F0502020204030204" pitchFamily="34" charset="0"/>
              </a:rPr>
              <a:t>Period</a:t>
            </a:r>
            <a:endParaRPr lang="en-US" dirty="0">
              <a:effectLst/>
            </a:endParaRPr>
          </a:p>
          <a:p>
            <a:pPr marL="0" algn="l" rtl="0" eaLnBrk="1"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Student Type indicator</a:t>
            </a:r>
            <a:endParaRPr lang="en-US" dirty="0">
              <a:effectLst/>
            </a:endParaRPr>
          </a:p>
          <a:p>
            <a:pPr marL="0" algn="l" rtl="0" eaLnBrk="1"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Credits Earned*</a:t>
            </a:r>
          </a:p>
          <a:p>
            <a:pPr marL="0" algn="l" rtl="0" eaLnBrk="1" latinLnBrk="0" hangingPunct="1">
              <a:spcBef>
                <a:spcPts val="0"/>
              </a:spcBef>
              <a:spcAft>
                <a:spcPts val="0"/>
              </a:spcAft>
            </a:pPr>
            <a:endParaRPr lang="en-US" sz="1000" dirty="0"/>
          </a:p>
          <a:p>
            <a:r>
              <a:rPr lang="en-US" sz="1400" dirty="0"/>
              <a:t>*Will show on mismatch report</a:t>
            </a:r>
          </a:p>
        </p:txBody>
      </p:sp>
      <p:sp>
        <p:nvSpPr>
          <p:cNvPr id="21" name="Rectangle 20">
            <a:extLst>
              <a:ext uri="{FF2B5EF4-FFF2-40B4-BE49-F238E27FC236}">
                <a16:creationId xmlns:a16="http://schemas.microsoft.com/office/drawing/2014/main" id="{8DE28D87-62E2-447B-AB19-5A87F3B9E8D6}"/>
              </a:ext>
            </a:extLst>
          </p:cNvPr>
          <p:cNvSpPr/>
          <p:nvPr/>
        </p:nvSpPr>
        <p:spPr>
          <a:xfrm>
            <a:off x="351359" y="4582388"/>
            <a:ext cx="8344966" cy="2158166"/>
          </a:xfrm>
          <a:prstGeom prst="rect">
            <a:avLst/>
          </a:prstGeom>
          <a:noFill/>
          <a:ln w="38100">
            <a:solidFill>
              <a:srgbClr val="BF0D3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D7FE866-B2F2-4CB0-9419-071068DC23FA}"/>
              </a:ext>
            </a:extLst>
          </p:cNvPr>
          <p:cNvSpPr/>
          <p:nvPr/>
        </p:nvSpPr>
        <p:spPr>
          <a:xfrm flipH="1">
            <a:off x="8859316" y="4582388"/>
            <a:ext cx="2991916" cy="2158166"/>
          </a:xfrm>
          <a:prstGeom prst="rect">
            <a:avLst/>
          </a:prstGeom>
          <a:noFill/>
          <a:ln w="38100">
            <a:solidFill>
              <a:srgbClr val="FCAF1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61A56F-4F0E-4D9D-A0F5-4C1E2C286E84}"/>
              </a:ext>
            </a:extLst>
          </p:cNvPr>
          <p:cNvSpPr/>
          <p:nvPr/>
        </p:nvSpPr>
        <p:spPr>
          <a:xfrm>
            <a:off x="8420100" y="1507331"/>
            <a:ext cx="388144" cy="88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B4F06F-0977-4A75-B5A5-C1B12A1333DF}"/>
              </a:ext>
            </a:extLst>
          </p:cNvPr>
          <p:cNvSpPr/>
          <p:nvPr/>
        </p:nvSpPr>
        <p:spPr>
          <a:xfrm>
            <a:off x="8420100" y="1641151"/>
            <a:ext cx="388144" cy="88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B03DD1-78C9-4A67-AE22-B68A6BB8C472}"/>
              </a:ext>
            </a:extLst>
          </p:cNvPr>
          <p:cNvSpPr/>
          <p:nvPr/>
        </p:nvSpPr>
        <p:spPr>
          <a:xfrm>
            <a:off x="8420100" y="1776159"/>
            <a:ext cx="388144" cy="88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CBBE4AB-679E-4A06-88D7-A937529B663E}"/>
              </a:ext>
            </a:extLst>
          </p:cNvPr>
          <p:cNvSpPr/>
          <p:nvPr/>
        </p:nvSpPr>
        <p:spPr>
          <a:xfrm>
            <a:off x="8420100" y="1922950"/>
            <a:ext cx="388144" cy="88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4018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Working with Member Districts – Enrollment Discrepancy Report</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4893647"/>
          </a:xfrm>
          <a:prstGeom prst="rect">
            <a:avLst/>
          </a:prstGeom>
          <a:noFill/>
        </p:spPr>
        <p:txBody>
          <a:bodyPr wrap="square" rtlCol="0">
            <a:spAutoFit/>
          </a:bodyPr>
          <a:lstStyle/>
          <a:p>
            <a:r>
              <a:rPr lang="en-US" sz="2400" dirty="0">
                <a:latin typeface="Franklin Gothic Medium" panose="020B0603020102020204" pitchFamily="34" charset="0"/>
              </a:rPr>
              <a:t>The CTE Data Portal contains an “Enrollment Discrepancy” report that shows any “unmatched” enrollment records where a match is expected.</a:t>
            </a:r>
          </a:p>
          <a:p>
            <a:endParaRPr lang="en-US" sz="2400" dirty="0">
              <a:latin typeface="Franklin Gothic Medium" panose="020B0603020102020204" pitchFamily="34" charset="0"/>
            </a:endParaRPr>
          </a:p>
          <a:p>
            <a:r>
              <a:rPr lang="en-US" sz="2400" dirty="0">
                <a:solidFill>
                  <a:srgbClr val="012169"/>
                </a:solidFill>
                <a:latin typeface="Franklin Gothic Medium" panose="020B0603020102020204" pitchFamily="34" charset="0"/>
              </a:rPr>
              <a:t>A match is expected when:</a:t>
            </a:r>
          </a:p>
          <a:p>
            <a:r>
              <a:rPr lang="en-US" sz="2400" dirty="0">
                <a:latin typeface="Franklin Gothic Medium" panose="020B0603020102020204" pitchFamily="34" charset="0"/>
              </a:rPr>
              <a:t>A CTED uploads an enrollment record where the student is coming from a high school (and the student’s high school’s CTDS number is provided). The match is expected at the high school as an articulated enrollment record where the articulated location is this CTED.</a:t>
            </a:r>
          </a:p>
          <a:p>
            <a:pPr algn="ctr"/>
            <a:r>
              <a:rPr lang="en-US" sz="2400" dirty="0">
                <a:latin typeface="Franklin Gothic Medium" panose="020B0603020102020204" pitchFamily="34" charset="0"/>
              </a:rPr>
              <a:t>-OR-</a:t>
            </a:r>
          </a:p>
          <a:p>
            <a:r>
              <a:rPr lang="en-US" sz="2400" dirty="0">
                <a:latin typeface="Franklin Gothic Medium" panose="020B0603020102020204" pitchFamily="34" charset="0"/>
              </a:rPr>
              <a:t>A District high school uploads an enrollment record where the student is attending the course at a CTED. The match is expected at the CTED as a nonarticulated enrollment record where the student’s high school/SOR CTDS is this district high school.</a:t>
            </a:r>
          </a:p>
        </p:txBody>
      </p:sp>
    </p:spTree>
    <p:extLst>
      <p:ext uri="{BB962C8B-B14F-4D97-AF65-F5344CB8AC3E}">
        <p14:creationId xmlns:p14="http://schemas.microsoft.com/office/powerpoint/2010/main" val="1477009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Working with Member Districts – Enrollment Discrepancy Report</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able&#10;&#10;Description automatically generated">
            <a:extLst>
              <a:ext uri="{FF2B5EF4-FFF2-40B4-BE49-F238E27FC236}">
                <a16:creationId xmlns:a16="http://schemas.microsoft.com/office/drawing/2014/main" id="{4F96B136-F20F-4C3A-98E2-EC81799B2D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832612" y="1045914"/>
            <a:ext cx="8526779" cy="5108973"/>
          </a:xfrm>
          <a:custGeom>
            <a:avLst/>
            <a:gdLst>
              <a:gd name="connsiteX0" fmla="*/ 3655717 w 8526779"/>
              <a:gd name="connsiteY0" fmla="*/ 4132334 h 5108973"/>
              <a:gd name="connsiteX1" fmla="*/ 3655717 w 8526779"/>
              <a:gd name="connsiteY1" fmla="*/ 4265443 h 5108973"/>
              <a:gd name="connsiteX2" fmla="*/ 4141854 w 8526779"/>
              <a:gd name="connsiteY2" fmla="*/ 4265443 h 5108973"/>
              <a:gd name="connsiteX3" fmla="*/ 4141854 w 8526779"/>
              <a:gd name="connsiteY3" fmla="*/ 4132334 h 5108973"/>
              <a:gd name="connsiteX4" fmla="*/ 528625 w 8526779"/>
              <a:gd name="connsiteY4" fmla="*/ 3155696 h 5108973"/>
              <a:gd name="connsiteX5" fmla="*/ 528625 w 8526779"/>
              <a:gd name="connsiteY5" fmla="*/ 3288805 h 5108973"/>
              <a:gd name="connsiteX6" fmla="*/ 1014762 w 8526779"/>
              <a:gd name="connsiteY6" fmla="*/ 3288805 h 5108973"/>
              <a:gd name="connsiteX7" fmla="*/ 1014762 w 8526779"/>
              <a:gd name="connsiteY7" fmla="*/ 3155696 h 5108973"/>
              <a:gd name="connsiteX8" fmla="*/ 3655718 w 8526779"/>
              <a:gd name="connsiteY8" fmla="*/ 3155695 h 5108973"/>
              <a:gd name="connsiteX9" fmla="*/ 3655718 w 8526779"/>
              <a:gd name="connsiteY9" fmla="*/ 3288804 h 5108973"/>
              <a:gd name="connsiteX10" fmla="*/ 4141855 w 8526779"/>
              <a:gd name="connsiteY10" fmla="*/ 3288804 h 5108973"/>
              <a:gd name="connsiteX11" fmla="*/ 4141855 w 8526779"/>
              <a:gd name="connsiteY11" fmla="*/ 3155695 h 5108973"/>
              <a:gd name="connsiteX12" fmla="*/ 0 w 8526779"/>
              <a:gd name="connsiteY12" fmla="*/ 0 h 5108973"/>
              <a:gd name="connsiteX13" fmla="*/ 8526779 w 8526779"/>
              <a:gd name="connsiteY13" fmla="*/ 0 h 5108973"/>
              <a:gd name="connsiteX14" fmla="*/ 8526779 w 8526779"/>
              <a:gd name="connsiteY14" fmla="*/ 5108973 h 5108973"/>
              <a:gd name="connsiteX15" fmla="*/ 0 w 8526779"/>
              <a:gd name="connsiteY15" fmla="*/ 5108973 h 510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26779" h="5108973">
                <a:moveTo>
                  <a:pt x="3655717" y="4132334"/>
                </a:moveTo>
                <a:lnTo>
                  <a:pt x="3655717" y="4265443"/>
                </a:lnTo>
                <a:lnTo>
                  <a:pt x="4141854" y="4265443"/>
                </a:lnTo>
                <a:lnTo>
                  <a:pt x="4141854" y="4132334"/>
                </a:lnTo>
                <a:close/>
                <a:moveTo>
                  <a:pt x="528625" y="3155696"/>
                </a:moveTo>
                <a:lnTo>
                  <a:pt x="528625" y="3288805"/>
                </a:lnTo>
                <a:lnTo>
                  <a:pt x="1014762" y="3288805"/>
                </a:lnTo>
                <a:lnTo>
                  <a:pt x="1014762" y="3155696"/>
                </a:lnTo>
                <a:close/>
                <a:moveTo>
                  <a:pt x="3655718" y="3155695"/>
                </a:moveTo>
                <a:lnTo>
                  <a:pt x="3655718" y="3288804"/>
                </a:lnTo>
                <a:lnTo>
                  <a:pt x="4141855" y="3288804"/>
                </a:lnTo>
                <a:lnTo>
                  <a:pt x="4141855" y="3155695"/>
                </a:lnTo>
                <a:close/>
                <a:moveTo>
                  <a:pt x="0" y="0"/>
                </a:moveTo>
                <a:lnTo>
                  <a:pt x="8526779" y="0"/>
                </a:lnTo>
                <a:lnTo>
                  <a:pt x="8526779" y="5108973"/>
                </a:lnTo>
                <a:lnTo>
                  <a:pt x="0" y="5108973"/>
                </a:lnTo>
                <a:close/>
              </a:path>
            </a:pathLst>
          </a:cu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4436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Working with Member Districts – View Member Districts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6F803DC-2981-44EA-96B5-2E48FC16F7FF}"/>
              </a:ext>
            </a:extLst>
          </p:cNvPr>
          <p:cNvPicPr>
            <a:picLocks noChangeAspect="1"/>
          </p:cNvPicPr>
          <p:nvPr/>
        </p:nvPicPr>
        <p:blipFill>
          <a:blip r:embed="rId3"/>
          <a:stretch>
            <a:fillRect/>
          </a:stretch>
        </p:blipFill>
        <p:spPr>
          <a:xfrm>
            <a:off x="1159896" y="1196574"/>
            <a:ext cx="4134427" cy="3372321"/>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FC1BE835-DE6A-44C6-BD1B-6D1367F074AE}"/>
              </a:ext>
            </a:extLst>
          </p:cNvPr>
          <p:cNvPicPr>
            <a:picLocks noChangeAspect="1"/>
          </p:cNvPicPr>
          <p:nvPr/>
        </p:nvPicPr>
        <p:blipFill>
          <a:blip r:embed="rId4"/>
          <a:stretch>
            <a:fillRect/>
          </a:stretch>
        </p:blipFill>
        <p:spPr>
          <a:xfrm>
            <a:off x="6096000" y="2015838"/>
            <a:ext cx="5020376" cy="1733792"/>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F75FE04F-3349-40F4-BB87-D820B20AA827}"/>
              </a:ext>
            </a:extLst>
          </p:cNvPr>
          <p:cNvSpPr txBox="1"/>
          <p:nvPr/>
        </p:nvSpPr>
        <p:spPr>
          <a:xfrm>
            <a:off x="1159896" y="5070764"/>
            <a:ext cx="4243377"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Navigate to member districts (view only) by selecting a district from the “Member District” menu option.</a:t>
            </a:r>
          </a:p>
        </p:txBody>
      </p:sp>
      <p:sp>
        <p:nvSpPr>
          <p:cNvPr id="13" name="TextBox 12">
            <a:extLst>
              <a:ext uri="{FF2B5EF4-FFF2-40B4-BE49-F238E27FC236}">
                <a16:creationId xmlns:a16="http://schemas.microsoft.com/office/drawing/2014/main" id="{25FA4C52-87C1-4765-A8F4-CF46F58844AF}"/>
              </a:ext>
            </a:extLst>
          </p:cNvPr>
          <p:cNvSpPr txBox="1"/>
          <p:nvPr/>
        </p:nvSpPr>
        <p:spPr>
          <a:xfrm>
            <a:off x="6484499" y="5070763"/>
            <a:ext cx="4243377"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Go back to CTED by clicking “Go back to…” link in top right corner.</a:t>
            </a:r>
          </a:p>
        </p:txBody>
      </p:sp>
    </p:spTree>
    <p:extLst>
      <p:ext uri="{BB962C8B-B14F-4D97-AF65-F5344CB8AC3E}">
        <p14:creationId xmlns:p14="http://schemas.microsoft.com/office/powerpoint/2010/main" val="960252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Other Tools Available in Enrollment</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4585871"/>
          </a:xfrm>
          <a:prstGeom prst="rect">
            <a:avLst/>
          </a:prstGeom>
          <a:noFill/>
        </p:spPr>
        <p:txBody>
          <a:bodyPr wrap="square" rtlCol="0">
            <a:spAutoFit/>
          </a:bodyPr>
          <a:lstStyle/>
          <a:p>
            <a:r>
              <a:rPr lang="en-US" sz="2800" b="1" dirty="0">
                <a:latin typeface="Franklin Gothic Medium" panose="020B0603020102020204" pitchFamily="34" charset="0"/>
              </a:rPr>
              <a:t>Deletion</a:t>
            </a:r>
          </a:p>
          <a:p>
            <a:pPr marL="342900" indent="-342900">
              <a:buFont typeface="Arial" panose="020B0604020202020204" pitchFamily="34" charset="0"/>
              <a:buChar char="•"/>
            </a:pPr>
            <a:r>
              <a:rPr lang="en-US" sz="2400" dirty="0">
                <a:latin typeface="Franklin Gothic Medium" panose="020B0603020102020204" pitchFamily="34" charset="0"/>
              </a:rPr>
              <a:t>Delete an individual student enrollment record</a:t>
            </a:r>
          </a:p>
          <a:p>
            <a:pPr marL="342900" indent="-342900">
              <a:buFont typeface="Arial" panose="020B0604020202020204" pitchFamily="34" charset="0"/>
              <a:buChar char="•"/>
            </a:pPr>
            <a:r>
              <a:rPr lang="en-US" sz="2400" dirty="0">
                <a:latin typeface="Franklin Gothic Medium" panose="020B0603020102020204" pitchFamily="34" charset="0"/>
              </a:rPr>
              <a:t>Delete an entire course enrollment record</a:t>
            </a:r>
          </a:p>
          <a:p>
            <a:pPr marL="342900" indent="-342900">
              <a:buFont typeface="Arial" panose="020B0604020202020204" pitchFamily="34" charset="0"/>
              <a:buChar char="•"/>
            </a:pPr>
            <a:r>
              <a:rPr lang="en-US" sz="2400" dirty="0">
                <a:latin typeface="Franklin Gothic Medium" panose="020B0603020102020204" pitchFamily="34" charset="0"/>
              </a:rPr>
              <a:t>Delete an entire term’s course enrollment records</a:t>
            </a:r>
          </a:p>
          <a:p>
            <a:pPr marL="342900" indent="-342900">
              <a:buFont typeface="Arial" panose="020B0604020202020204" pitchFamily="34" charset="0"/>
              <a:buChar char="•"/>
            </a:pPr>
            <a:endParaRPr lang="en-US" sz="2400" dirty="0">
              <a:latin typeface="Franklin Gothic Medium" panose="020B0603020102020204" pitchFamily="34" charset="0"/>
            </a:endParaRPr>
          </a:p>
          <a:p>
            <a:r>
              <a:rPr lang="en-US" sz="2400" dirty="0">
                <a:latin typeface="Franklin Gothic Medium" panose="020B0603020102020204" pitchFamily="34" charset="0"/>
              </a:rPr>
              <a:t>When to delete? </a:t>
            </a:r>
            <a:r>
              <a:rPr lang="en-US" sz="2400" dirty="0">
                <a:solidFill>
                  <a:srgbClr val="BF0D3E"/>
                </a:solidFill>
                <a:latin typeface="Franklin Gothic Medium" panose="020B0603020102020204" pitchFamily="34" charset="0"/>
              </a:rPr>
              <a:t>You must delete existing enrollment records and re-upload if you wish to modify the record.</a:t>
            </a:r>
          </a:p>
          <a:p>
            <a:endParaRPr lang="en-US" sz="2400" dirty="0">
              <a:solidFill>
                <a:srgbClr val="BF0D3E"/>
              </a:solidFill>
              <a:latin typeface="Franklin Gothic Medium" panose="020B0603020102020204" pitchFamily="34" charset="0"/>
            </a:endParaRPr>
          </a:p>
          <a:p>
            <a:r>
              <a:rPr lang="en-US" sz="2400" dirty="0">
                <a:solidFill>
                  <a:srgbClr val="BF0D3E"/>
                </a:solidFill>
                <a:latin typeface="Franklin Gothic Medium" panose="020B0603020102020204" pitchFamily="34" charset="0"/>
              </a:rPr>
              <a:t>Please note that deleting an enrollment record will also delete any corresponding credentials that have been entered!</a:t>
            </a:r>
          </a:p>
          <a:p>
            <a:endParaRPr lang="en-US" sz="2400" dirty="0">
              <a:solidFill>
                <a:srgbClr val="BF0D3E"/>
              </a:solidFill>
              <a:latin typeface="Franklin Gothic Medium" panose="020B0603020102020204" pitchFamily="34" charset="0"/>
            </a:endParaRPr>
          </a:p>
          <a:p>
            <a:r>
              <a:rPr lang="en-US" sz="2400" dirty="0">
                <a:latin typeface="Franklin Gothic Medium" panose="020B0603020102020204" pitchFamily="34" charset="0"/>
              </a:rPr>
              <a:t>Deleting an uploaded file also deletes any record that was on that file.</a:t>
            </a:r>
          </a:p>
        </p:txBody>
      </p:sp>
    </p:spTree>
    <p:extLst>
      <p:ext uri="{BB962C8B-B14F-4D97-AF65-F5344CB8AC3E}">
        <p14:creationId xmlns:p14="http://schemas.microsoft.com/office/powerpoint/2010/main" val="26394815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Other Tools Available in Enrollment</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C9DD25B-D419-431D-AE42-BE51C17FA02C}"/>
              </a:ext>
            </a:extLst>
          </p:cNvPr>
          <p:cNvPicPr>
            <a:picLocks noChangeAspect="1"/>
          </p:cNvPicPr>
          <p:nvPr/>
        </p:nvPicPr>
        <p:blipFill>
          <a:blip r:embed="rId3"/>
          <a:stretch>
            <a:fillRect/>
          </a:stretch>
        </p:blipFill>
        <p:spPr>
          <a:xfrm>
            <a:off x="3369736" y="1465253"/>
            <a:ext cx="7007903" cy="2716720"/>
          </a:xfrm>
          <a:prstGeom prst="rect">
            <a:avLst/>
          </a:prstGeom>
          <a:ln>
            <a:noFill/>
          </a:ln>
          <a:effectLst>
            <a:outerShdw blurRad="292100" dist="139700" dir="2700000" algn="tl" rotWithShape="0">
              <a:srgbClr val="333333">
                <a:alpha val="65000"/>
              </a:srgbClr>
            </a:outerShdw>
          </a:effectLst>
        </p:spPr>
      </p:pic>
      <p:pic>
        <p:nvPicPr>
          <p:cNvPr id="9" name="Graphic 8" descr="Arrow: Clockwise curve with solid fill">
            <a:extLst>
              <a:ext uri="{FF2B5EF4-FFF2-40B4-BE49-F238E27FC236}">
                <a16:creationId xmlns:a16="http://schemas.microsoft.com/office/drawing/2014/main" id="{9D16340C-F6A2-4655-8E3C-8A29C15727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442846" flipH="1">
            <a:off x="2809291" y="2162598"/>
            <a:ext cx="1000527" cy="1069514"/>
          </a:xfrm>
          <a:prstGeom prst="rect">
            <a:avLst/>
          </a:prstGeom>
        </p:spPr>
      </p:pic>
      <p:sp>
        <p:nvSpPr>
          <p:cNvPr id="10" name="Rectangle: Rounded Corners 9">
            <a:extLst>
              <a:ext uri="{FF2B5EF4-FFF2-40B4-BE49-F238E27FC236}">
                <a16:creationId xmlns:a16="http://schemas.microsoft.com/office/drawing/2014/main" id="{66E8F7A9-1038-48DF-88BF-AF3A5A22722E}"/>
              </a:ext>
            </a:extLst>
          </p:cNvPr>
          <p:cNvSpPr/>
          <p:nvPr/>
        </p:nvSpPr>
        <p:spPr>
          <a:xfrm>
            <a:off x="868293" y="2350658"/>
            <a:ext cx="2341984" cy="2339329"/>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this button to delete </a:t>
            </a:r>
            <a:r>
              <a:rPr lang="en-US" u="sng" dirty="0"/>
              <a:t>All </a:t>
            </a:r>
            <a:r>
              <a:rPr lang="en-US" dirty="0"/>
              <a:t>Fall term course/student enrollment records.</a:t>
            </a:r>
          </a:p>
          <a:p>
            <a:pPr algn="ctr"/>
            <a:r>
              <a:rPr lang="en-US" dirty="0"/>
              <a:t>Same option available for Spring.</a:t>
            </a:r>
          </a:p>
        </p:txBody>
      </p:sp>
    </p:spTree>
    <p:extLst>
      <p:ext uri="{BB962C8B-B14F-4D97-AF65-F5344CB8AC3E}">
        <p14:creationId xmlns:p14="http://schemas.microsoft.com/office/powerpoint/2010/main" val="1717846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Other Tools Available in Enrollment</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3DC257C-235B-466C-AF2C-F3C77CE7D444}"/>
              </a:ext>
            </a:extLst>
          </p:cNvPr>
          <p:cNvPicPr>
            <a:picLocks noChangeAspect="1"/>
          </p:cNvPicPr>
          <p:nvPr/>
        </p:nvPicPr>
        <p:blipFill>
          <a:blip r:embed="rId3"/>
          <a:stretch>
            <a:fillRect/>
          </a:stretch>
        </p:blipFill>
        <p:spPr>
          <a:xfrm>
            <a:off x="3937638" y="1314135"/>
            <a:ext cx="6930627" cy="3660987"/>
          </a:xfrm>
          <a:prstGeom prst="rect">
            <a:avLst/>
          </a:prstGeom>
          <a:ln>
            <a:noFill/>
          </a:ln>
          <a:effectLst>
            <a:outerShdw blurRad="292100" dist="139700" dir="2700000" algn="tl" rotWithShape="0">
              <a:srgbClr val="333333">
                <a:alpha val="65000"/>
              </a:srgbClr>
            </a:outerShdw>
          </a:effectLst>
        </p:spPr>
      </p:pic>
      <p:pic>
        <p:nvPicPr>
          <p:cNvPr id="9" name="Graphic 8" descr="Arrow: Clockwise curve with solid fill">
            <a:extLst>
              <a:ext uri="{FF2B5EF4-FFF2-40B4-BE49-F238E27FC236}">
                <a16:creationId xmlns:a16="http://schemas.microsoft.com/office/drawing/2014/main" id="{48B8785E-FF4F-4C76-BB0D-6507C1B7D2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832347" flipH="1">
            <a:off x="3225064" y="4010306"/>
            <a:ext cx="1029481" cy="1069514"/>
          </a:xfrm>
          <a:prstGeom prst="rect">
            <a:avLst/>
          </a:prstGeom>
        </p:spPr>
      </p:pic>
      <p:sp>
        <p:nvSpPr>
          <p:cNvPr id="10" name="Rectangle: Rounded Corners 9">
            <a:extLst>
              <a:ext uri="{FF2B5EF4-FFF2-40B4-BE49-F238E27FC236}">
                <a16:creationId xmlns:a16="http://schemas.microsoft.com/office/drawing/2014/main" id="{A65E0F85-F32F-4E3B-B1F7-B2A90FEC8717}"/>
              </a:ext>
            </a:extLst>
          </p:cNvPr>
          <p:cNvSpPr/>
          <p:nvPr/>
        </p:nvSpPr>
        <p:spPr>
          <a:xfrm>
            <a:off x="1125686" y="3807157"/>
            <a:ext cx="2341984" cy="1578799"/>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“Delete” to delete the course enrollment record (row).</a:t>
            </a:r>
          </a:p>
        </p:txBody>
      </p:sp>
    </p:spTree>
    <p:extLst>
      <p:ext uri="{BB962C8B-B14F-4D97-AF65-F5344CB8AC3E}">
        <p14:creationId xmlns:p14="http://schemas.microsoft.com/office/powerpoint/2010/main" val="3725572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Other Tools Available in Enrollment</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0D9CC70-898F-4210-AA2E-6BA5E9BEF62D}"/>
              </a:ext>
            </a:extLst>
          </p:cNvPr>
          <p:cNvPicPr>
            <a:picLocks noChangeAspect="1"/>
          </p:cNvPicPr>
          <p:nvPr/>
        </p:nvPicPr>
        <p:blipFill>
          <a:blip r:embed="rId3"/>
          <a:srcRect/>
          <a:stretch>
            <a:fillRect/>
          </a:stretch>
        </p:blipFill>
        <p:spPr>
          <a:xfrm>
            <a:off x="1339319" y="1450791"/>
            <a:ext cx="7180849" cy="3956417"/>
          </a:xfrm>
          <a:custGeom>
            <a:avLst/>
            <a:gdLst>
              <a:gd name="connsiteX0" fmla="*/ 1451725 w 7180849"/>
              <a:gd name="connsiteY0" fmla="*/ 3025959 h 3956417"/>
              <a:gd name="connsiteX1" fmla="*/ 1451725 w 7180849"/>
              <a:gd name="connsiteY1" fmla="*/ 3155499 h 3956417"/>
              <a:gd name="connsiteX2" fmla="*/ 2328025 w 7180849"/>
              <a:gd name="connsiteY2" fmla="*/ 3155499 h 3956417"/>
              <a:gd name="connsiteX3" fmla="*/ 2328025 w 7180849"/>
              <a:gd name="connsiteY3" fmla="*/ 3025959 h 3956417"/>
              <a:gd name="connsiteX4" fmla="*/ 1449602 w 7180849"/>
              <a:gd name="connsiteY4" fmla="*/ 2785929 h 3956417"/>
              <a:gd name="connsiteX5" fmla="*/ 1449602 w 7180849"/>
              <a:gd name="connsiteY5" fmla="*/ 2915469 h 3956417"/>
              <a:gd name="connsiteX6" fmla="*/ 2325902 w 7180849"/>
              <a:gd name="connsiteY6" fmla="*/ 2915469 h 3956417"/>
              <a:gd name="connsiteX7" fmla="*/ 2325902 w 7180849"/>
              <a:gd name="connsiteY7" fmla="*/ 2785929 h 3956417"/>
              <a:gd name="connsiteX8" fmla="*/ 1449603 w 7180849"/>
              <a:gd name="connsiteY8" fmla="*/ 2545899 h 3956417"/>
              <a:gd name="connsiteX9" fmla="*/ 1449603 w 7180849"/>
              <a:gd name="connsiteY9" fmla="*/ 2675439 h 3956417"/>
              <a:gd name="connsiteX10" fmla="*/ 2325903 w 7180849"/>
              <a:gd name="connsiteY10" fmla="*/ 2675439 h 3956417"/>
              <a:gd name="connsiteX11" fmla="*/ 2325903 w 7180849"/>
              <a:gd name="connsiteY11" fmla="*/ 2545899 h 3956417"/>
              <a:gd name="connsiteX12" fmla="*/ 1449603 w 7180849"/>
              <a:gd name="connsiteY12" fmla="*/ 2305869 h 3956417"/>
              <a:gd name="connsiteX13" fmla="*/ 1449603 w 7180849"/>
              <a:gd name="connsiteY13" fmla="*/ 2435409 h 3956417"/>
              <a:gd name="connsiteX14" fmla="*/ 2325903 w 7180849"/>
              <a:gd name="connsiteY14" fmla="*/ 2435409 h 3956417"/>
              <a:gd name="connsiteX15" fmla="*/ 2325903 w 7180849"/>
              <a:gd name="connsiteY15" fmla="*/ 2305869 h 3956417"/>
              <a:gd name="connsiteX16" fmla="*/ 0 w 7180849"/>
              <a:gd name="connsiteY16" fmla="*/ 0 h 3956417"/>
              <a:gd name="connsiteX17" fmla="*/ 7180849 w 7180849"/>
              <a:gd name="connsiteY17" fmla="*/ 0 h 3956417"/>
              <a:gd name="connsiteX18" fmla="*/ 7180849 w 7180849"/>
              <a:gd name="connsiteY18" fmla="*/ 3956417 h 3956417"/>
              <a:gd name="connsiteX19" fmla="*/ 0 w 7180849"/>
              <a:gd name="connsiteY19" fmla="*/ 3956417 h 395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849" h="3956417">
                <a:moveTo>
                  <a:pt x="1451725" y="3025959"/>
                </a:moveTo>
                <a:lnTo>
                  <a:pt x="1451725" y="3155499"/>
                </a:lnTo>
                <a:lnTo>
                  <a:pt x="2328025" y="3155499"/>
                </a:lnTo>
                <a:lnTo>
                  <a:pt x="2328025" y="3025959"/>
                </a:lnTo>
                <a:close/>
                <a:moveTo>
                  <a:pt x="1449602" y="2785929"/>
                </a:moveTo>
                <a:lnTo>
                  <a:pt x="1449602" y="2915469"/>
                </a:lnTo>
                <a:lnTo>
                  <a:pt x="2325902" y="2915469"/>
                </a:lnTo>
                <a:lnTo>
                  <a:pt x="2325902" y="2785929"/>
                </a:lnTo>
                <a:close/>
                <a:moveTo>
                  <a:pt x="1449603" y="2545899"/>
                </a:moveTo>
                <a:lnTo>
                  <a:pt x="1449603" y="2675439"/>
                </a:lnTo>
                <a:lnTo>
                  <a:pt x="2325903" y="2675439"/>
                </a:lnTo>
                <a:lnTo>
                  <a:pt x="2325903" y="2545899"/>
                </a:lnTo>
                <a:close/>
                <a:moveTo>
                  <a:pt x="1449603" y="2305869"/>
                </a:moveTo>
                <a:lnTo>
                  <a:pt x="1449603" y="2435409"/>
                </a:lnTo>
                <a:lnTo>
                  <a:pt x="2325903" y="2435409"/>
                </a:lnTo>
                <a:lnTo>
                  <a:pt x="2325903" y="2305869"/>
                </a:lnTo>
                <a:close/>
                <a:moveTo>
                  <a:pt x="0" y="0"/>
                </a:moveTo>
                <a:lnTo>
                  <a:pt x="7180849" y="0"/>
                </a:lnTo>
                <a:lnTo>
                  <a:pt x="7180849" y="3956417"/>
                </a:lnTo>
                <a:lnTo>
                  <a:pt x="0" y="3956417"/>
                </a:lnTo>
                <a:close/>
              </a:path>
            </a:pathLst>
          </a:custGeom>
          <a:ln>
            <a:noFill/>
          </a:ln>
          <a:effectLst>
            <a:outerShdw blurRad="292100" dist="139700" dir="2700000" algn="tl" rotWithShape="0">
              <a:srgbClr val="333333">
                <a:alpha val="65000"/>
              </a:srgbClr>
            </a:outerShdw>
          </a:effectLst>
        </p:spPr>
      </p:pic>
      <p:pic>
        <p:nvPicPr>
          <p:cNvPr id="10" name="Graphic 9" descr="Arrow: Clockwise curve with solid fill">
            <a:extLst>
              <a:ext uri="{FF2B5EF4-FFF2-40B4-BE49-F238E27FC236}">
                <a16:creationId xmlns:a16="http://schemas.microsoft.com/office/drawing/2014/main" id="{72D1A3C8-7DC4-4A79-8811-2B54FCD0DB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670256">
            <a:off x="6651906" y="3801168"/>
            <a:ext cx="1069384" cy="1180724"/>
          </a:xfrm>
          <a:prstGeom prst="rect">
            <a:avLst/>
          </a:prstGeom>
        </p:spPr>
      </p:pic>
      <p:sp>
        <p:nvSpPr>
          <p:cNvPr id="9" name="Rectangle: Rounded Corners 8">
            <a:extLst>
              <a:ext uri="{FF2B5EF4-FFF2-40B4-BE49-F238E27FC236}">
                <a16:creationId xmlns:a16="http://schemas.microsoft.com/office/drawing/2014/main" id="{18377E9C-0E71-4E7C-B76F-E5FFE12C539C}"/>
              </a:ext>
            </a:extLst>
          </p:cNvPr>
          <p:cNvSpPr/>
          <p:nvPr/>
        </p:nvSpPr>
        <p:spPr>
          <a:xfrm>
            <a:off x="7487008" y="3600401"/>
            <a:ext cx="2341984" cy="1919081"/>
          </a:xfrm>
          <a:prstGeom prst="roundRect">
            <a:avLst/>
          </a:prstGeom>
          <a:solidFill>
            <a:srgbClr val="012169"/>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the box for each student you wish to delete. They will be deleted when you click “Save Changes”.</a:t>
            </a:r>
          </a:p>
        </p:txBody>
      </p:sp>
    </p:spTree>
    <p:extLst>
      <p:ext uri="{BB962C8B-B14F-4D97-AF65-F5344CB8AC3E}">
        <p14:creationId xmlns:p14="http://schemas.microsoft.com/office/powerpoint/2010/main" val="409363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6947457" cy="584775"/>
          </a:xfrm>
          <a:prstGeom prst="rect">
            <a:avLst/>
          </a:prstGeom>
          <a:noFill/>
        </p:spPr>
        <p:txBody>
          <a:bodyPr wrap="square" rtlCol="0">
            <a:spAutoFit/>
          </a:bodyPr>
          <a:lstStyle/>
          <a:p>
            <a:r>
              <a:rPr lang="en-US" sz="3200" dirty="0">
                <a:latin typeface="Franklin Gothic Medium" panose="020B0603020102020204" pitchFamily="34" charset="0"/>
              </a:rPr>
              <a:t>CTE website is a great resource</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2769E3-9EA9-4369-8479-E12534EDC128}"/>
              </a:ext>
            </a:extLst>
          </p:cNvPr>
          <p:cNvPicPr>
            <a:picLocks noChangeAspect="1"/>
          </p:cNvPicPr>
          <p:nvPr/>
        </p:nvPicPr>
        <p:blipFill>
          <a:blip r:embed="rId3"/>
          <a:stretch>
            <a:fillRect/>
          </a:stretch>
        </p:blipFill>
        <p:spPr>
          <a:xfrm>
            <a:off x="600075" y="1075071"/>
            <a:ext cx="7034819" cy="4707858"/>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DB4EAE72-5400-4C97-A9D1-C5965D61EE31}"/>
              </a:ext>
            </a:extLst>
          </p:cNvPr>
          <p:cNvSpPr/>
          <p:nvPr/>
        </p:nvSpPr>
        <p:spPr>
          <a:xfrm rot="10800000">
            <a:off x="6681718" y="3161862"/>
            <a:ext cx="692134"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8F76E054-9804-4989-B11C-900254A875B1}"/>
              </a:ext>
            </a:extLst>
          </p:cNvPr>
          <p:cNvSpPr/>
          <p:nvPr/>
        </p:nvSpPr>
        <p:spPr>
          <a:xfrm rot="10800000">
            <a:off x="2957443" y="5133537"/>
            <a:ext cx="692134"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3813151-F06D-441E-95C4-DDC92D5D4E24}"/>
              </a:ext>
            </a:extLst>
          </p:cNvPr>
          <p:cNvSpPr txBox="1"/>
          <p:nvPr/>
        </p:nvSpPr>
        <p:spPr>
          <a:xfrm>
            <a:off x="8162925" y="1200150"/>
            <a:ext cx="29718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ranklin Gothic Medium" panose="020B0603020102020204" pitchFamily="34" charset="0"/>
              </a:rPr>
              <a:t>CTE Data Portal user guide</a:t>
            </a:r>
          </a:p>
          <a:p>
            <a:pPr marL="285750" indent="-285750">
              <a:buFont typeface="Arial" panose="020B0604020202020204" pitchFamily="34" charset="0"/>
              <a:buChar char="•"/>
            </a:pPr>
            <a:r>
              <a:rPr lang="en-US" dirty="0">
                <a:latin typeface="Franklin Gothic Medium" panose="020B0603020102020204" pitchFamily="34" charset="0"/>
              </a:rPr>
              <a:t>Data and Accountability handbook</a:t>
            </a:r>
          </a:p>
          <a:p>
            <a:pPr marL="285750" indent="-285750">
              <a:buFont typeface="Arial" panose="020B0604020202020204" pitchFamily="34" charset="0"/>
              <a:buChar char="•"/>
            </a:pPr>
            <a:r>
              <a:rPr lang="en-US" dirty="0">
                <a:latin typeface="Franklin Gothic Medium" panose="020B0603020102020204" pitchFamily="34" charset="0"/>
              </a:rPr>
              <a:t>CTE Data Portal upload templates</a:t>
            </a:r>
          </a:p>
          <a:p>
            <a:pPr marL="285750" indent="-285750">
              <a:buFont typeface="Arial" panose="020B0604020202020204" pitchFamily="34" charset="0"/>
              <a:buChar char="•"/>
            </a:pPr>
            <a:r>
              <a:rPr lang="en-US" dirty="0">
                <a:latin typeface="Franklin Gothic Medium" panose="020B0603020102020204" pitchFamily="34" charset="0"/>
              </a:rPr>
              <a:t>Information on Industry Credentials</a:t>
            </a:r>
          </a:p>
          <a:p>
            <a:pPr marL="285750" indent="-285750">
              <a:buFont typeface="Arial" panose="020B0604020202020204" pitchFamily="34" charset="0"/>
              <a:buChar char="•"/>
            </a:pPr>
            <a:r>
              <a:rPr lang="en-US" dirty="0">
                <a:latin typeface="Franklin Gothic Medium" panose="020B0603020102020204" pitchFamily="34" charset="0"/>
              </a:rPr>
              <a:t>Placement Survey handbook</a:t>
            </a:r>
          </a:p>
          <a:p>
            <a:pPr marL="285750" indent="-285750">
              <a:buFont typeface="Arial" panose="020B0604020202020204" pitchFamily="34" charset="0"/>
              <a:buChar char="•"/>
            </a:pPr>
            <a:r>
              <a:rPr lang="en-US" dirty="0">
                <a:latin typeface="Franklin Gothic Medium" panose="020B0603020102020204" pitchFamily="34" charset="0"/>
              </a:rPr>
              <a:t>Placement Survey form</a:t>
            </a:r>
          </a:p>
          <a:p>
            <a:pPr marL="285750" indent="-285750">
              <a:buFont typeface="Arial" panose="020B0604020202020204" pitchFamily="34" charset="0"/>
              <a:buChar char="•"/>
            </a:pPr>
            <a:r>
              <a:rPr lang="en-US" dirty="0">
                <a:latin typeface="Franklin Gothic Medium" panose="020B0603020102020204" pitchFamily="34" charset="0"/>
              </a:rPr>
              <a:t>and more…</a:t>
            </a:r>
          </a:p>
        </p:txBody>
      </p:sp>
    </p:spTree>
    <p:extLst>
      <p:ext uri="{BB962C8B-B14F-4D97-AF65-F5344CB8AC3E}">
        <p14:creationId xmlns:p14="http://schemas.microsoft.com/office/powerpoint/2010/main" val="22862340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3046403"/>
            <a:ext cx="10818598" cy="1107996"/>
          </a:xfrm>
          <a:prstGeom prst="rect">
            <a:avLst/>
          </a:prstGeom>
          <a:noFill/>
        </p:spPr>
        <p:txBody>
          <a:bodyPr wrap="square" rtlCol="0">
            <a:spAutoFit/>
          </a:bodyPr>
          <a:lstStyle/>
          <a:p>
            <a:pPr algn="ctr"/>
            <a:r>
              <a:rPr lang="en-US" sz="6600" dirty="0">
                <a:latin typeface="Franklin Gothic Medium" panose="020B0603020102020204" pitchFamily="34" charset="0"/>
              </a:rPr>
              <a:t>Credentials</a:t>
            </a:r>
          </a:p>
        </p:txBody>
      </p:sp>
    </p:spTree>
    <p:extLst>
      <p:ext uri="{BB962C8B-B14F-4D97-AF65-F5344CB8AC3E}">
        <p14:creationId xmlns:p14="http://schemas.microsoft.com/office/powerpoint/2010/main" val="7047003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CCC7D0-4632-4518-941F-702EA9C6B5C1}"/>
              </a:ext>
            </a:extLst>
          </p:cNvPr>
          <p:cNvSpPr txBox="1"/>
          <p:nvPr/>
        </p:nvSpPr>
        <p:spPr>
          <a:xfrm>
            <a:off x="686701" y="975036"/>
            <a:ext cx="10818598" cy="2246769"/>
          </a:xfrm>
          <a:prstGeom prst="rect">
            <a:avLst/>
          </a:prstGeom>
          <a:noFill/>
        </p:spPr>
        <p:txBody>
          <a:bodyPr wrap="square" rtlCol="0">
            <a:spAutoFit/>
          </a:bodyPr>
          <a:lstStyle/>
          <a:p>
            <a:pPr algn="ctr"/>
            <a:r>
              <a:rPr lang="en-US" sz="2800" dirty="0">
                <a:latin typeface="Franklin Gothic Medium" panose="020B0603020102020204" pitchFamily="34" charset="0"/>
              </a:rPr>
              <a:t>Industry Credentials website: </a:t>
            </a:r>
          </a:p>
          <a:p>
            <a:pPr algn="ctr"/>
            <a:r>
              <a:rPr lang="en-US" sz="2800" dirty="0">
                <a:latin typeface="Franklin Gothic Medium" panose="020B0603020102020204" pitchFamily="34" charset="0"/>
                <a:hlinkClick r:id="rId3">
                  <a:extLst>
                    <a:ext uri="{A12FA001-AC4F-418D-AE19-62706E023703}">
                      <ahyp:hlinkClr xmlns:ahyp="http://schemas.microsoft.com/office/drawing/2018/hyperlinkcolor" val="tx"/>
                    </a:ext>
                  </a:extLst>
                </a:hlinkClick>
              </a:rPr>
              <a:t>https://www.azed.gov/cte/cte-industry-credentials</a:t>
            </a:r>
            <a:endParaRPr lang="en-US" sz="2800" dirty="0">
              <a:latin typeface="Franklin Gothic Medium" panose="020B0603020102020204" pitchFamily="34" charset="0"/>
            </a:endParaRPr>
          </a:p>
          <a:p>
            <a:pPr algn="ctr"/>
            <a:endParaRPr lang="en-US" sz="2800" dirty="0">
              <a:latin typeface="Franklin Gothic Medium" panose="020B0603020102020204" pitchFamily="34" charset="0"/>
            </a:endParaRPr>
          </a:p>
          <a:p>
            <a:pPr algn="ctr"/>
            <a:r>
              <a:rPr lang="en-US" sz="2800" dirty="0">
                <a:solidFill>
                  <a:srgbClr val="BF0D3E"/>
                </a:solidFill>
                <a:latin typeface="Franklin Gothic Medium" panose="020B0603020102020204" pitchFamily="34" charset="0"/>
              </a:rPr>
              <a:t>Student must have a current year enrollment record for a credential to be recorded.</a:t>
            </a:r>
          </a:p>
        </p:txBody>
      </p:sp>
      <p:grpSp>
        <p:nvGrpSpPr>
          <p:cNvPr id="6" name="Group 5">
            <a:extLst>
              <a:ext uri="{FF2B5EF4-FFF2-40B4-BE49-F238E27FC236}">
                <a16:creationId xmlns:a16="http://schemas.microsoft.com/office/drawing/2014/main" id="{92D0BAE4-153A-4B21-A029-2CDBF6FFF14E}"/>
              </a:ext>
            </a:extLst>
          </p:cNvPr>
          <p:cNvGrpSpPr/>
          <p:nvPr/>
        </p:nvGrpSpPr>
        <p:grpSpPr>
          <a:xfrm>
            <a:off x="1333838" y="3323344"/>
            <a:ext cx="9524324" cy="2701022"/>
            <a:chOff x="686701" y="2874724"/>
            <a:chExt cx="10441931" cy="2706925"/>
          </a:xfrm>
        </p:grpSpPr>
        <p:pic>
          <p:nvPicPr>
            <p:cNvPr id="7" name="Picture 6">
              <a:extLst>
                <a:ext uri="{FF2B5EF4-FFF2-40B4-BE49-F238E27FC236}">
                  <a16:creationId xmlns:a16="http://schemas.microsoft.com/office/drawing/2014/main" id="{CDE1C46E-8FF0-4125-94B3-0FA280516DE2}"/>
                </a:ext>
              </a:extLst>
            </p:cNvPr>
            <p:cNvPicPr>
              <a:picLocks noChangeAspect="1"/>
            </p:cNvPicPr>
            <p:nvPr/>
          </p:nvPicPr>
          <p:blipFill>
            <a:blip r:embed="rId4"/>
            <a:stretch>
              <a:fillRect/>
            </a:stretch>
          </p:blipFill>
          <p:spPr>
            <a:xfrm>
              <a:off x="686701" y="2874724"/>
              <a:ext cx="10441931" cy="270692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78EF3043-FFCC-4292-99A3-08D87B866E69}"/>
                </a:ext>
              </a:extLst>
            </p:cNvPr>
            <p:cNvSpPr/>
            <p:nvPr/>
          </p:nvSpPr>
          <p:spPr>
            <a:xfrm>
              <a:off x="8490040" y="3505151"/>
              <a:ext cx="24003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C6A6B5A7-A565-42CA-9C06-6F8B37B30B57}"/>
                </a:ext>
              </a:extLst>
            </p:cNvPr>
            <p:cNvSpPr/>
            <p:nvPr/>
          </p:nvSpPr>
          <p:spPr>
            <a:xfrm>
              <a:off x="1663790" y="4298124"/>
              <a:ext cx="24003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850A6D45-EB37-40D3-A159-512C770AB348}"/>
                </a:ext>
              </a:extLst>
            </p:cNvPr>
            <p:cNvSpPr/>
            <p:nvPr/>
          </p:nvSpPr>
          <p:spPr>
            <a:xfrm>
              <a:off x="1729672" y="4162425"/>
              <a:ext cx="1727903" cy="94478"/>
            </a:xfrm>
            <a:prstGeom prst="rect">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 name="TextBox 10">
            <a:extLst>
              <a:ext uri="{FF2B5EF4-FFF2-40B4-BE49-F238E27FC236}">
                <a16:creationId xmlns:a16="http://schemas.microsoft.com/office/drawing/2014/main" id="{3F4887A2-8355-495B-8864-EBE7E029ADE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Credentials Reporting</a:t>
            </a:r>
          </a:p>
        </p:txBody>
      </p:sp>
    </p:spTree>
    <p:extLst>
      <p:ext uri="{BB962C8B-B14F-4D97-AF65-F5344CB8AC3E}">
        <p14:creationId xmlns:p14="http://schemas.microsoft.com/office/powerpoint/2010/main" val="8358554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CCC7D0-4632-4518-941F-702EA9C6B5C1}"/>
              </a:ext>
            </a:extLst>
          </p:cNvPr>
          <p:cNvSpPr txBox="1"/>
          <p:nvPr/>
        </p:nvSpPr>
        <p:spPr>
          <a:xfrm>
            <a:off x="686701" y="975036"/>
            <a:ext cx="10818598" cy="5262979"/>
          </a:xfrm>
          <a:prstGeom prst="rect">
            <a:avLst/>
          </a:prstGeom>
          <a:noFill/>
        </p:spPr>
        <p:txBody>
          <a:bodyPr wrap="square" rtlCol="0">
            <a:spAutoFit/>
          </a:bodyPr>
          <a:lstStyle/>
          <a:p>
            <a:pPr marL="257175" indent="-257175">
              <a:buFont typeface="Arial" panose="020B0604020202020204" pitchFamily="34" charset="0"/>
              <a:buChar char="•"/>
            </a:pPr>
            <a:r>
              <a:rPr lang="en-US" sz="2800" dirty="0">
                <a:latin typeface="Franklin Gothic Medium" panose="020B0603020102020204" pitchFamily="34" charset="0"/>
              </a:rPr>
              <a:t>Schools should report ALL credential attempts, even unsuccessful ones. </a:t>
            </a:r>
          </a:p>
          <a:p>
            <a:pPr marL="257175" indent="-257175">
              <a:buFont typeface="Arial" panose="020B0604020202020204" pitchFamily="34" charset="0"/>
              <a:buChar char="•"/>
            </a:pPr>
            <a:r>
              <a:rPr lang="en-US" sz="2800" dirty="0">
                <a:latin typeface="Franklin Gothic Medium" panose="020B0603020102020204" pitchFamily="34" charset="0"/>
              </a:rPr>
              <a:t>Credential data is used in Perkins V performance measure 5S1</a:t>
            </a:r>
          </a:p>
          <a:p>
            <a:pPr marL="600075" lvl="1" indent="-257175">
              <a:buFont typeface="Arial" panose="020B0604020202020204" pitchFamily="34" charset="0"/>
              <a:buChar char="•"/>
            </a:pPr>
            <a:r>
              <a:rPr lang="en-US" sz="2800" dirty="0">
                <a:latin typeface="Franklin Gothic Medium" panose="020B0603020102020204" pitchFamily="34" charset="0"/>
              </a:rPr>
              <a:t>Number of CTE concentrators who graduated from high school during the reporting year and </a:t>
            </a:r>
            <a:r>
              <a:rPr lang="en-US" sz="2800" dirty="0">
                <a:solidFill>
                  <a:srgbClr val="FCAF17"/>
                </a:solidFill>
                <a:latin typeface="Franklin Gothic Medium" panose="020B0603020102020204" pitchFamily="34" charset="0"/>
              </a:rPr>
              <a:t>earned</a:t>
            </a:r>
            <a:r>
              <a:rPr lang="en-US" sz="2800" dirty="0">
                <a:latin typeface="Franklin Gothic Medium" panose="020B0603020102020204" pitchFamily="34" charset="0"/>
              </a:rPr>
              <a:t> a recognized credential for their program divided by the number of CTE concentrators who graduated from high school during the reporting year and </a:t>
            </a:r>
            <a:r>
              <a:rPr lang="en-US" sz="2800" dirty="0">
                <a:solidFill>
                  <a:srgbClr val="FCAF17"/>
                </a:solidFill>
                <a:latin typeface="Franklin Gothic Medium" panose="020B0603020102020204" pitchFamily="34" charset="0"/>
              </a:rPr>
              <a:t>attempted to earn</a:t>
            </a:r>
            <a:r>
              <a:rPr lang="en-US" sz="2800" dirty="0">
                <a:latin typeface="Franklin Gothic Medium" panose="020B0603020102020204" pitchFamily="34" charset="0"/>
              </a:rPr>
              <a:t> a recognized credential for their program.</a:t>
            </a:r>
          </a:p>
          <a:p>
            <a:pPr marL="600075" lvl="1" indent="-257175">
              <a:buFont typeface="Arial" panose="020B0604020202020204" pitchFamily="34" charset="0"/>
              <a:buChar char="•"/>
            </a:pPr>
            <a:r>
              <a:rPr lang="en-US" sz="2800" dirty="0">
                <a:latin typeface="Franklin Gothic Medium" panose="020B0603020102020204" pitchFamily="34" charset="0"/>
              </a:rPr>
              <a:t>FY 2022 state-determined level of performance for 5S1 is 33.50%.</a:t>
            </a:r>
          </a:p>
          <a:p>
            <a:pPr marL="942975" lvl="2" indent="-257175">
              <a:buFont typeface="Arial" panose="020B0604020202020204" pitchFamily="34" charset="0"/>
              <a:buChar char="•"/>
            </a:pPr>
            <a:r>
              <a:rPr lang="en-US" sz="2800" dirty="0">
                <a:latin typeface="Franklin Gothic Medium" panose="020B0603020102020204" pitchFamily="34" charset="0"/>
              </a:rPr>
              <a:t>90% of SDLP is 30.15%.</a:t>
            </a:r>
          </a:p>
          <a:p>
            <a:pPr marL="485775" lvl="1" indent="-257175">
              <a:buFont typeface="Arial" panose="020B0604020202020204" pitchFamily="34" charset="0"/>
              <a:buChar char="•"/>
            </a:pPr>
            <a:r>
              <a:rPr lang="en-US" sz="2800" dirty="0">
                <a:latin typeface="Franklin Gothic Medium" panose="020B0603020102020204" pitchFamily="34" charset="0"/>
              </a:rPr>
              <a:t>Your credentials reporting will affect your member districts!</a:t>
            </a:r>
          </a:p>
        </p:txBody>
      </p:sp>
      <p:sp>
        <p:nvSpPr>
          <p:cNvPr id="11" name="TextBox 10">
            <a:extLst>
              <a:ext uri="{FF2B5EF4-FFF2-40B4-BE49-F238E27FC236}">
                <a16:creationId xmlns:a16="http://schemas.microsoft.com/office/drawing/2014/main" id="{BD39F62C-87E1-425F-9AB5-E83C7CE2FEDF}"/>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Other Tools Available in Enrollment</a:t>
            </a:r>
          </a:p>
        </p:txBody>
      </p:sp>
    </p:spTree>
    <p:extLst>
      <p:ext uri="{BB962C8B-B14F-4D97-AF65-F5344CB8AC3E}">
        <p14:creationId xmlns:p14="http://schemas.microsoft.com/office/powerpoint/2010/main" val="36926493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CCC7D0-4632-4518-941F-702EA9C6B5C1}"/>
              </a:ext>
            </a:extLst>
          </p:cNvPr>
          <p:cNvSpPr txBox="1"/>
          <p:nvPr/>
        </p:nvSpPr>
        <p:spPr>
          <a:xfrm>
            <a:off x="686701" y="975036"/>
            <a:ext cx="10818598" cy="2246769"/>
          </a:xfrm>
          <a:prstGeom prst="rect">
            <a:avLst/>
          </a:prstGeom>
          <a:noFill/>
        </p:spPr>
        <p:txBody>
          <a:bodyPr wrap="square" rtlCol="0">
            <a:spAutoFit/>
          </a:bodyPr>
          <a:lstStyle/>
          <a:p>
            <a:pPr marL="257175" indent="-257175">
              <a:buFont typeface="Arial" panose="020B0604020202020204" pitchFamily="34" charset="0"/>
              <a:buChar char="•"/>
            </a:pPr>
            <a:endParaRPr lang="en-US" sz="2800" dirty="0">
              <a:latin typeface="Franklin Gothic Medium" panose="020B0603020102020204" pitchFamily="34" charset="0"/>
            </a:endParaRPr>
          </a:p>
          <a:p>
            <a:pPr marL="257175" indent="-257175">
              <a:buFont typeface="Arial" panose="020B0604020202020204" pitchFamily="34" charset="0"/>
              <a:buChar char="•"/>
            </a:pPr>
            <a:r>
              <a:rPr lang="en-US" sz="2800" dirty="0">
                <a:latin typeface="Franklin Gothic Medium" panose="020B0603020102020204" pitchFamily="34" charset="0"/>
              </a:rPr>
              <a:t>Credentials in CTE Data Portal are </a:t>
            </a:r>
            <a:r>
              <a:rPr lang="en-US" sz="2800" u="sng" dirty="0">
                <a:latin typeface="Franklin Gothic Medium" panose="020B0603020102020204" pitchFamily="34" charset="0"/>
              </a:rPr>
              <a:t>not</a:t>
            </a:r>
            <a:r>
              <a:rPr lang="en-US" sz="2800" dirty="0">
                <a:latin typeface="Franklin Gothic Medium" panose="020B0603020102020204" pitchFamily="34" charset="0"/>
              </a:rPr>
              <a:t> currently used for Industry Credential Incentive Program.</a:t>
            </a:r>
          </a:p>
          <a:p>
            <a:pPr marL="257175" indent="-257175">
              <a:buFont typeface="Arial" panose="020B0604020202020204" pitchFamily="34" charset="0"/>
              <a:buChar char="•"/>
            </a:pPr>
            <a:r>
              <a:rPr lang="en-US" sz="2800" dirty="0">
                <a:latin typeface="Franklin Gothic Medium" panose="020B0603020102020204" pitchFamily="34" charset="0"/>
              </a:rPr>
              <a:t>Credentials in CTE Data Portal </a:t>
            </a:r>
            <a:r>
              <a:rPr lang="en-US" sz="2800" u="sng" dirty="0">
                <a:latin typeface="Franklin Gothic Medium" panose="020B0603020102020204" pitchFamily="34" charset="0"/>
              </a:rPr>
              <a:t>will</a:t>
            </a:r>
            <a:r>
              <a:rPr lang="en-US" sz="2800" dirty="0">
                <a:latin typeface="Franklin Gothic Medium" panose="020B0603020102020204" pitchFamily="34" charset="0"/>
              </a:rPr>
              <a:t> be used for Industry Credential Incentive Program once 4 years of data is gathered. </a:t>
            </a:r>
          </a:p>
        </p:txBody>
      </p:sp>
      <p:sp>
        <p:nvSpPr>
          <p:cNvPr id="5" name="TextBox 4">
            <a:extLst>
              <a:ext uri="{FF2B5EF4-FFF2-40B4-BE49-F238E27FC236}">
                <a16:creationId xmlns:a16="http://schemas.microsoft.com/office/drawing/2014/main" id="{732B3801-16FA-4789-8B20-E4AA433C4BFF}"/>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Industry Credential Incentive Program</a:t>
            </a:r>
          </a:p>
        </p:txBody>
      </p:sp>
    </p:spTree>
    <p:extLst>
      <p:ext uri="{BB962C8B-B14F-4D97-AF65-F5344CB8AC3E}">
        <p14:creationId xmlns:p14="http://schemas.microsoft.com/office/powerpoint/2010/main" val="33766215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CCC7D0-4632-4518-941F-702EA9C6B5C1}"/>
              </a:ext>
            </a:extLst>
          </p:cNvPr>
          <p:cNvSpPr txBox="1"/>
          <p:nvPr/>
        </p:nvSpPr>
        <p:spPr>
          <a:xfrm>
            <a:off x="686701" y="975036"/>
            <a:ext cx="10818598" cy="5601533"/>
          </a:xfrm>
          <a:prstGeom prst="rect">
            <a:avLst/>
          </a:prstGeom>
          <a:noFill/>
        </p:spPr>
        <p:txBody>
          <a:bodyPr wrap="square" rtlCol="0">
            <a:spAutoFit/>
          </a:bodyPr>
          <a:lstStyle/>
          <a:p>
            <a:r>
              <a:rPr lang="en-US" sz="2400" dirty="0">
                <a:latin typeface="Franklin Gothic Medium" panose="020B0603020102020204" pitchFamily="34" charset="0"/>
              </a:rPr>
              <a:t>Credentials may be added two ways:</a:t>
            </a:r>
          </a:p>
          <a:p>
            <a:endParaRPr lang="en-US" sz="2400" dirty="0">
              <a:latin typeface="Franklin Gothic Medium" panose="020B0603020102020204" pitchFamily="34" charset="0"/>
            </a:endParaRPr>
          </a:p>
          <a:p>
            <a:pPr marL="342900" indent="-342900">
              <a:buAutoNum type="arabicPeriod"/>
            </a:pPr>
            <a:r>
              <a:rPr lang="en-US" sz="2400" dirty="0">
                <a:latin typeface="Franklin Gothic Medium" panose="020B0603020102020204" pitchFamily="34" charset="0"/>
              </a:rPr>
              <a:t>Via the website interface on the Credentials menu page</a:t>
            </a:r>
          </a:p>
          <a:p>
            <a:pPr marL="685800" lvl="1" indent="-342900">
              <a:buFont typeface="Arial" panose="020B0604020202020204" pitchFamily="34" charset="0"/>
              <a:buChar char="•"/>
            </a:pPr>
            <a:r>
              <a:rPr lang="en-US" sz="2400" dirty="0">
                <a:latin typeface="Franklin Gothic Medium" panose="020B0603020102020204" pitchFamily="34" charset="0"/>
              </a:rPr>
              <a:t>Click “Add New Credential”</a:t>
            </a:r>
          </a:p>
          <a:p>
            <a:pPr marL="685800" lvl="1" indent="-342900">
              <a:buFont typeface="Arial" panose="020B0604020202020204" pitchFamily="34" charset="0"/>
              <a:buChar char="•"/>
            </a:pPr>
            <a:r>
              <a:rPr lang="en-US" sz="2400" dirty="0">
                <a:latin typeface="Franklin Gothic Medium" panose="020B0603020102020204" pitchFamily="34" charset="0"/>
              </a:rPr>
              <a:t>Search for student using SUID – must have existing enrollment</a:t>
            </a:r>
          </a:p>
          <a:p>
            <a:pPr marL="685800" lvl="1" indent="-342900">
              <a:buFont typeface="Arial" panose="020B0604020202020204" pitchFamily="34" charset="0"/>
              <a:buChar char="•"/>
            </a:pPr>
            <a:r>
              <a:rPr lang="en-US" sz="2400" dirty="0">
                <a:latin typeface="Franklin Gothic Medium" panose="020B0603020102020204" pitchFamily="34" charset="0"/>
              </a:rPr>
              <a:t>Add credential by filling in the grid</a:t>
            </a:r>
          </a:p>
          <a:p>
            <a:pPr lvl="1"/>
            <a:endParaRPr lang="en-US" sz="2400" dirty="0">
              <a:latin typeface="Franklin Gothic Medium" panose="020B0603020102020204" pitchFamily="34" charset="0"/>
            </a:endParaRPr>
          </a:p>
          <a:p>
            <a:pPr marL="342900" indent="-342900">
              <a:buAutoNum type="arabicPeriod"/>
            </a:pPr>
            <a:r>
              <a:rPr lang="en-US" sz="2400" dirty="0">
                <a:latin typeface="Franklin Gothic Medium" panose="020B0603020102020204" pitchFamily="34" charset="0"/>
              </a:rPr>
              <a:t>Via template upload</a:t>
            </a:r>
          </a:p>
          <a:p>
            <a:pPr marL="685800" lvl="1" indent="-342900">
              <a:buFont typeface="Arial" panose="020B0604020202020204" pitchFamily="34" charset="0"/>
              <a:buChar char="•"/>
            </a:pPr>
            <a:r>
              <a:rPr lang="en-US" sz="2400" dirty="0">
                <a:latin typeface="Franklin Gothic Medium" panose="020B0603020102020204" pitchFamily="34" charset="0"/>
              </a:rPr>
              <a:t>Get template here: </a:t>
            </a:r>
            <a:r>
              <a:rPr lang="en-US" sz="2400" dirty="0">
                <a:latin typeface="Franklin Gothic Medium" panose="020B0603020102020204" pitchFamily="34" charset="0"/>
                <a:hlinkClick r:id="rId3"/>
              </a:rPr>
              <a:t>https://www.azed.gov/cte/cte-industry-credentials</a:t>
            </a:r>
            <a:endParaRPr lang="en-US" sz="2400" dirty="0">
              <a:latin typeface="Franklin Gothic Medium" panose="020B0603020102020204" pitchFamily="34" charset="0"/>
            </a:endParaRPr>
          </a:p>
          <a:p>
            <a:pPr marL="685800" lvl="1" indent="-342900">
              <a:buFont typeface="Arial" panose="020B0604020202020204" pitchFamily="34" charset="0"/>
              <a:buChar char="•"/>
            </a:pPr>
            <a:r>
              <a:rPr lang="en-US" sz="2400" dirty="0">
                <a:latin typeface="Franklin Gothic Medium" panose="020B0603020102020204" pitchFamily="34" charset="0"/>
              </a:rPr>
              <a:t>Template requires a credential code to indicate the credential earned.</a:t>
            </a:r>
          </a:p>
          <a:p>
            <a:pPr marL="1028700" lvl="2" indent="-342900">
              <a:buFont typeface="Arial" panose="020B0604020202020204" pitchFamily="34" charset="0"/>
              <a:buChar char="•"/>
            </a:pPr>
            <a:r>
              <a:rPr lang="en-US" sz="2400" dirty="0">
                <a:latin typeface="Franklin Gothic Medium" panose="020B0603020102020204" pitchFamily="34" charset="0"/>
              </a:rPr>
              <a:t>Get Credential Code from the same web page.</a:t>
            </a:r>
          </a:p>
          <a:p>
            <a:pPr marL="1028700" lvl="2" indent="-342900">
              <a:buFont typeface="Arial" panose="020B0604020202020204" pitchFamily="34" charset="0"/>
              <a:buChar char="•"/>
            </a:pPr>
            <a:r>
              <a:rPr lang="en-US" sz="2400" dirty="0">
                <a:latin typeface="Franklin Gothic Medium" panose="020B0603020102020204" pitchFamily="34" charset="0"/>
              </a:rPr>
              <a:t>Credential codes change from year to year – be sure to use most up-to-date list from website.</a:t>
            </a:r>
          </a:p>
          <a:p>
            <a:endParaRPr lang="en-US" sz="2800" dirty="0">
              <a:latin typeface="Franklin Gothic Medium" panose="020B0603020102020204" pitchFamily="34" charset="0"/>
            </a:endParaRPr>
          </a:p>
          <a:p>
            <a:endParaRPr lang="en-US" dirty="0">
              <a:latin typeface="Franklin Gothic Medium" panose="020B0603020102020204" pitchFamily="34" charset="0"/>
            </a:endParaRPr>
          </a:p>
        </p:txBody>
      </p:sp>
      <p:sp>
        <p:nvSpPr>
          <p:cNvPr id="5" name="TextBox 4">
            <a:extLst>
              <a:ext uri="{FF2B5EF4-FFF2-40B4-BE49-F238E27FC236}">
                <a16:creationId xmlns:a16="http://schemas.microsoft.com/office/drawing/2014/main" id="{732B3801-16FA-4789-8B20-E4AA433C4BFF}"/>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Recording Credentials</a:t>
            </a:r>
          </a:p>
        </p:txBody>
      </p:sp>
    </p:spTree>
    <p:extLst>
      <p:ext uri="{BB962C8B-B14F-4D97-AF65-F5344CB8AC3E}">
        <p14:creationId xmlns:p14="http://schemas.microsoft.com/office/powerpoint/2010/main" val="35017966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CCC7D0-4632-4518-941F-702EA9C6B5C1}"/>
              </a:ext>
            </a:extLst>
          </p:cNvPr>
          <p:cNvSpPr txBox="1"/>
          <p:nvPr/>
        </p:nvSpPr>
        <p:spPr>
          <a:xfrm>
            <a:off x="686701" y="975036"/>
            <a:ext cx="10818598" cy="2277547"/>
          </a:xfrm>
          <a:prstGeom prst="rect">
            <a:avLst/>
          </a:prstGeom>
          <a:noFill/>
        </p:spPr>
        <p:txBody>
          <a:bodyPr wrap="square" rtlCol="0">
            <a:spAutoFit/>
          </a:bodyPr>
          <a:lstStyle/>
          <a:p>
            <a:pPr marL="342900" indent="-342900">
              <a:buAutoNum type="arabicPeriod"/>
            </a:pPr>
            <a:r>
              <a:rPr lang="en-US" sz="2400" dirty="0">
                <a:latin typeface="Franklin Gothic Medium" panose="020B0603020102020204" pitchFamily="34" charset="0"/>
              </a:rPr>
              <a:t>Via the website interface on the Credentials menu page</a:t>
            </a:r>
          </a:p>
          <a:p>
            <a:pPr marL="685800" lvl="1" indent="-342900">
              <a:buFont typeface="Arial" panose="020B0604020202020204" pitchFamily="34" charset="0"/>
              <a:buChar char="•"/>
            </a:pPr>
            <a:r>
              <a:rPr lang="en-US" sz="2400" dirty="0">
                <a:latin typeface="Franklin Gothic Medium" panose="020B0603020102020204" pitchFamily="34" charset="0"/>
              </a:rPr>
              <a:t>Click “Add New Credential”</a:t>
            </a:r>
          </a:p>
          <a:p>
            <a:pPr marL="685800" lvl="1" indent="-342900">
              <a:buFont typeface="Arial" panose="020B0604020202020204" pitchFamily="34" charset="0"/>
              <a:buChar char="•"/>
            </a:pPr>
            <a:r>
              <a:rPr lang="en-US" sz="2400" dirty="0">
                <a:latin typeface="Franklin Gothic Medium" panose="020B0603020102020204" pitchFamily="34" charset="0"/>
              </a:rPr>
              <a:t>Search for student using SUID – must have existing enrollment</a:t>
            </a:r>
          </a:p>
          <a:p>
            <a:pPr lvl="1"/>
            <a:endParaRPr lang="en-US" sz="2400" dirty="0">
              <a:latin typeface="Franklin Gothic Medium" panose="020B0603020102020204" pitchFamily="34" charset="0"/>
            </a:endParaRPr>
          </a:p>
          <a:p>
            <a:endParaRPr lang="en-US" sz="2800" dirty="0">
              <a:latin typeface="Franklin Gothic Medium" panose="020B0603020102020204" pitchFamily="34" charset="0"/>
            </a:endParaRPr>
          </a:p>
          <a:p>
            <a:endParaRPr lang="en-US" dirty="0">
              <a:latin typeface="Franklin Gothic Medium" panose="020B0603020102020204" pitchFamily="34" charset="0"/>
            </a:endParaRPr>
          </a:p>
        </p:txBody>
      </p:sp>
      <p:sp>
        <p:nvSpPr>
          <p:cNvPr id="5" name="TextBox 4">
            <a:extLst>
              <a:ext uri="{FF2B5EF4-FFF2-40B4-BE49-F238E27FC236}">
                <a16:creationId xmlns:a16="http://schemas.microsoft.com/office/drawing/2014/main" id="{732B3801-16FA-4789-8B20-E4AA433C4BFF}"/>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Recording Credentials – Manual Entry</a:t>
            </a:r>
          </a:p>
        </p:txBody>
      </p:sp>
      <p:pic>
        <p:nvPicPr>
          <p:cNvPr id="11" name="Picture 10">
            <a:extLst>
              <a:ext uri="{FF2B5EF4-FFF2-40B4-BE49-F238E27FC236}">
                <a16:creationId xmlns:a16="http://schemas.microsoft.com/office/drawing/2014/main" id="{0594693B-D171-4F50-88BA-2F66C3E6ED17}"/>
              </a:ext>
            </a:extLst>
          </p:cNvPr>
          <p:cNvPicPr>
            <a:picLocks noChangeAspect="1"/>
          </p:cNvPicPr>
          <p:nvPr/>
        </p:nvPicPr>
        <p:blipFill>
          <a:blip r:embed="rId3"/>
          <a:stretch>
            <a:fillRect/>
          </a:stretch>
        </p:blipFill>
        <p:spPr>
          <a:xfrm>
            <a:off x="2670359" y="2546140"/>
            <a:ext cx="6725589" cy="3010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96207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CCC7D0-4632-4518-941F-702EA9C6B5C1}"/>
              </a:ext>
            </a:extLst>
          </p:cNvPr>
          <p:cNvSpPr txBox="1"/>
          <p:nvPr/>
        </p:nvSpPr>
        <p:spPr>
          <a:xfrm>
            <a:off x="623855" y="4562117"/>
            <a:ext cx="10818598" cy="1631216"/>
          </a:xfrm>
          <a:prstGeom prst="rect">
            <a:avLst/>
          </a:prstGeom>
          <a:noFill/>
        </p:spPr>
        <p:txBody>
          <a:bodyPr wrap="square" rtlCol="0">
            <a:spAutoFit/>
          </a:bodyPr>
          <a:lstStyle/>
          <a:p>
            <a:r>
              <a:rPr lang="en-US" sz="2000" dirty="0">
                <a:latin typeface="Franklin Gothic Medium" panose="020B0603020102020204" pitchFamily="34" charset="0"/>
              </a:rPr>
              <a:t>Add credential by filling in top row of table (dropdowns) and click “Create”. </a:t>
            </a:r>
          </a:p>
          <a:p>
            <a:r>
              <a:rPr lang="en-US" sz="2000" dirty="0">
                <a:latin typeface="Franklin Gothic Medium" panose="020B0603020102020204" pitchFamily="34" charset="0"/>
              </a:rPr>
              <a:t>Dropdowns will show the selected student’s enrollment in the same year.</a:t>
            </a:r>
          </a:p>
          <a:p>
            <a:r>
              <a:rPr lang="en-US" sz="2000" dirty="0">
                <a:latin typeface="Franklin Gothic Medium" panose="020B0603020102020204" pitchFamily="34" charset="0"/>
              </a:rPr>
              <a:t>A passing credential may only be recorded once. Non-passing credentials may be recorded more than once.</a:t>
            </a:r>
          </a:p>
          <a:p>
            <a:r>
              <a:rPr lang="en-US" sz="2000" dirty="0">
                <a:latin typeface="Franklin Gothic Medium" panose="020B0603020102020204" pitchFamily="34" charset="0"/>
              </a:rPr>
              <a:t>Click “Modify” to modify the credential record (including any uploaded credentials).</a:t>
            </a:r>
          </a:p>
        </p:txBody>
      </p:sp>
      <p:sp>
        <p:nvSpPr>
          <p:cNvPr id="5" name="TextBox 4">
            <a:extLst>
              <a:ext uri="{FF2B5EF4-FFF2-40B4-BE49-F238E27FC236}">
                <a16:creationId xmlns:a16="http://schemas.microsoft.com/office/drawing/2014/main" id="{732B3801-16FA-4789-8B20-E4AA433C4BFF}"/>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Recording Credentials – Manual Entry</a:t>
            </a:r>
          </a:p>
        </p:txBody>
      </p:sp>
      <p:grpSp>
        <p:nvGrpSpPr>
          <p:cNvPr id="6" name="Group 5">
            <a:extLst>
              <a:ext uri="{FF2B5EF4-FFF2-40B4-BE49-F238E27FC236}">
                <a16:creationId xmlns:a16="http://schemas.microsoft.com/office/drawing/2014/main" id="{B9F4B52C-FF0C-46C8-9B91-9FA0422086A0}"/>
              </a:ext>
            </a:extLst>
          </p:cNvPr>
          <p:cNvGrpSpPr/>
          <p:nvPr/>
        </p:nvGrpSpPr>
        <p:grpSpPr>
          <a:xfrm>
            <a:off x="782031" y="968835"/>
            <a:ext cx="10502246" cy="3458081"/>
            <a:chOff x="0" y="1324700"/>
            <a:chExt cx="12192000" cy="4208599"/>
          </a:xfrm>
        </p:grpSpPr>
        <p:pic>
          <p:nvPicPr>
            <p:cNvPr id="7" name="Picture 6">
              <a:extLst>
                <a:ext uri="{FF2B5EF4-FFF2-40B4-BE49-F238E27FC236}">
                  <a16:creationId xmlns:a16="http://schemas.microsoft.com/office/drawing/2014/main" id="{A41483A7-D751-4B3B-86E7-17D7C0F44447}"/>
                </a:ext>
              </a:extLst>
            </p:cNvPr>
            <p:cNvPicPr>
              <a:picLocks noChangeAspect="1"/>
            </p:cNvPicPr>
            <p:nvPr/>
          </p:nvPicPr>
          <p:blipFill>
            <a:blip r:embed="rId3"/>
            <a:stretch>
              <a:fillRect/>
            </a:stretch>
          </p:blipFill>
          <p:spPr>
            <a:xfrm>
              <a:off x="0" y="1324700"/>
              <a:ext cx="12192000" cy="4208599"/>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BA643146-F87B-4517-93BB-35CADF626A6C}"/>
                </a:ext>
              </a:extLst>
            </p:cNvPr>
            <p:cNvSpPr/>
            <p:nvPr/>
          </p:nvSpPr>
          <p:spPr>
            <a:xfrm>
              <a:off x="8740877" y="1976284"/>
              <a:ext cx="3165988" cy="206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71B4EDF1-85FA-474E-9989-C65F96B27D72}"/>
                </a:ext>
              </a:extLst>
            </p:cNvPr>
            <p:cNvSpPr/>
            <p:nvPr/>
          </p:nvSpPr>
          <p:spPr>
            <a:xfrm>
              <a:off x="2429489" y="3149626"/>
              <a:ext cx="694711" cy="141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92F7FE9-C5C2-4A6E-8282-3A117C74C0AD}"/>
                </a:ext>
              </a:extLst>
            </p:cNvPr>
            <p:cNvSpPr/>
            <p:nvPr/>
          </p:nvSpPr>
          <p:spPr>
            <a:xfrm>
              <a:off x="3677265" y="3149626"/>
              <a:ext cx="501830" cy="141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9910252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CCC7D0-4632-4518-941F-702EA9C6B5C1}"/>
              </a:ext>
            </a:extLst>
          </p:cNvPr>
          <p:cNvSpPr txBox="1"/>
          <p:nvPr/>
        </p:nvSpPr>
        <p:spPr>
          <a:xfrm>
            <a:off x="623855" y="4562117"/>
            <a:ext cx="10818598" cy="1631216"/>
          </a:xfrm>
          <a:prstGeom prst="rect">
            <a:avLst/>
          </a:prstGeom>
          <a:noFill/>
        </p:spPr>
        <p:txBody>
          <a:bodyPr wrap="square" rtlCol="0">
            <a:spAutoFit/>
          </a:bodyPr>
          <a:lstStyle/>
          <a:p>
            <a:r>
              <a:rPr lang="en-US" sz="2000" dirty="0">
                <a:latin typeface="Franklin Gothic Medium" panose="020B0603020102020204" pitchFamily="34" charset="0"/>
              </a:rPr>
              <a:t>The first column shows who recorded the credential, but both parties can view the credential if matching enrollment exists.</a:t>
            </a:r>
          </a:p>
          <a:p>
            <a:endParaRPr lang="en-US" sz="2000" dirty="0">
              <a:latin typeface="Franklin Gothic Medium" panose="020B0603020102020204" pitchFamily="34" charset="0"/>
            </a:endParaRPr>
          </a:p>
          <a:p>
            <a:r>
              <a:rPr lang="en-US" sz="2000" dirty="0">
                <a:latin typeface="Franklin Gothic Medium" panose="020B0603020102020204" pitchFamily="34" charset="0"/>
              </a:rPr>
              <a:t>“Course Taught By” column shows the name of the school that taught the student in that course.</a:t>
            </a:r>
          </a:p>
          <a:p>
            <a:endParaRPr lang="en-US" sz="2000" dirty="0">
              <a:latin typeface="Franklin Gothic Medium" panose="020B0603020102020204" pitchFamily="34" charset="0"/>
            </a:endParaRPr>
          </a:p>
        </p:txBody>
      </p:sp>
      <p:sp>
        <p:nvSpPr>
          <p:cNvPr id="5" name="TextBox 4">
            <a:extLst>
              <a:ext uri="{FF2B5EF4-FFF2-40B4-BE49-F238E27FC236}">
                <a16:creationId xmlns:a16="http://schemas.microsoft.com/office/drawing/2014/main" id="{732B3801-16FA-4789-8B20-E4AA433C4BFF}"/>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Recording Credentials – Manual Entry</a:t>
            </a:r>
          </a:p>
        </p:txBody>
      </p:sp>
      <p:grpSp>
        <p:nvGrpSpPr>
          <p:cNvPr id="6" name="Group 5">
            <a:extLst>
              <a:ext uri="{FF2B5EF4-FFF2-40B4-BE49-F238E27FC236}">
                <a16:creationId xmlns:a16="http://schemas.microsoft.com/office/drawing/2014/main" id="{B9F4B52C-FF0C-46C8-9B91-9FA0422086A0}"/>
              </a:ext>
            </a:extLst>
          </p:cNvPr>
          <p:cNvGrpSpPr/>
          <p:nvPr/>
        </p:nvGrpSpPr>
        <p:grpSpPr>
          <a:xfrm>
            <a:off x="782031" y="968835"/>
            <a:ext cx="10502246" cy="3458081"/>
            <a:chOff x="0" y="1324700"/>
            <a:chExt cx="12192000" cy="4208599"/>
          </a:xfrm>
        </p:grpSpPr>
        <p:pic>
          <p:nvPicPr>
            <p:cNvPr id="7" name="Picture 6">
              <a:extLst>
                <a:ext uri="{FF2B5EF4-FFF2-40B4-BE49-F238E27FC236}">
                  <a16:creationId xmlns:a16="http://schemas.microsoft.com/office/drawing/2014/main" id="{A41483A7-D751-4B3B-86E7-17D7C0F44447}"/>
                </a:ext>
              </a:extLst>
            </p:cNvPr>
            <p:cNvPicPr>
              <a:picLocks noChangeAspect="1"/>
            </p:cNvPicPr>
            <p:nvPr/>
          </p:nvPicPr>
          <p:blipFill>
            <a:blip r:embed="rId3"/>
            <a:stretch>
              <a:fillRect/>
            </a:stretch>
          </p:blipFill>
          <p:spPr>
            <a:xfrm>
              <a:off x="0" y="1324700"/>
              <a:ext cx="12192000" cy="4208599"/>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BA643146-F87B-4517-93BB-35CADF626A6C}"/>
                </a:ext>
              </a:extLst>
            </p:cNvPr>
            <p:cNvSpPr/>
            <p:nvPr/>
          </p:nvSpPr>
          <p:spPr>
            <a:xfrm>
              <a:off x="8740877" y="1976284"/>
              <a:ext cx="3165988" cy="206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71B4EDF1-85FA-474E-9989-C65F96B27D72}"/>
                </a:ext>
              </a:extLst>
            </p:cNvPr>
            <p:cNvSpPr/>
            <p:nvPr/>
          </p:nvSpPr>
          <p:spPr>
            <a:xfrm>
              <a:off x="2429489" y="3149626"/>
              <a:ext cx="694711" cy="141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92F7FE9-C5C2-4A6E-8282-3A117C74C0AD}"/>
                </a:ext>
              </a:extLst>
            </p:cNvPr>
            <p:cNvSpPr/>
            <p:nvPr/>
          </p:nvSpPr>
          <p:spPr>
            <a:xfrm>
              <a:off x="3677265" y="3149626"/>
              <a:ext cx="501830" cy="141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6688504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CCC7D0-4632-4518-941F-702EA9C6B5C1}"/>
              </a:ext>
            </a:extLst>
          </p:cNvPr>
          <p:cNvSpPr txBox="1"/>
          <p:nvPr/>
        </p:nvSpPr>
        <p:spPr>
          <a:xfrm>
            <a:off x="623855" y="3330217"/>
            <a:ext cx="10818598"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Franklin Gothic Medium" panose="020B0603020102020204" pitchFamily="34" charset="0"/>
              </a:rPr>
              <a:t>Credential will be created at school in Column B (“School of Residence CTDS”)</a:t>
            </a:r>
          </a:p>
          <a:p>
            <a:pPr marL="285750" indent="-285750">
              <a:buFont typeface="Arial" panose="020B0604020202020204" pitchFamily="34" charset="0"/>
              <a:buChar char="•"/>
            </a:pPr>
            <a:endParaRPr lang="en-US" sz="2000" dirty="0">
              <a:latin typeface="Franklin Gothic Medium" panose="020B0603020102020204" pitchFamily="34" charset="0"/>
            </a:endParaRPr>
          </a:p>
          <a:p>
            <a:pPr marL="285750" indent="-285750">
              <a:buFont typeface="Arial" panose="020B0604020202020204" pitchFamily="34" charset="0"/>
              <a:buChar char="•"/>
            </a:pPr>
            <a:r>
              <a:rPr lang="en-US" sz="2000" dirty="0">
                <a:latin typeface="Franklin Gothic Medium" panose="020B0603020102020204" pitchFamily="34" charset="0"/>
              </a:rPr>
              <a:t>Program and Course Numbers must match student’s enrollment in the same fiscal year – if no enrollment, credential can’t be added</a:t>
            </a:r>
          </a:p>
          <a:p>
            <a:pPr marL="285750" indent="-285750">
              <a:buFont typeface="Arial" panose="020B0604020202020204" pitchFamily="34" charset="0"/>
              <a:buChar char="•"/>
            </a:pPr>
            <a:endParaRPr lang="en-US" sz="2000" dirty="0">
              <a:latin typeface="Franklin Gothic Medium" panose="020B0603020102020204" pitchFamily="34" charset="0"/>
            </a:endParaRPr>
          </a:p>
          <a:p>
            <a:pPr marL="285750" indent="-285750">
              <a:buFont typeface="Arial" panose="020B0604020202020204" pitchFamily="34" charset="0"/>
              <a:buChar char="•"/>
            </a:pPr>
            <a:r>
              <a:rPr lang="en-US" sz="2000" dirty="0">
                <a:latin typeface="Franklin Gothic Medium" panose="020B0603020102020204" pitchFamily="34" charset="0"/>
              </a:rPr>
              <a:t>Course Taught By CTDS is location of course – can be the same as Column B if course was taught at CTED (and credential is being recorded by CTED)</a:t>
            </a:r>
          </a:p>
          <a:p>
            <a:pPr marL="285750" indent="-285750">
              <a:buFont typeface="Arial" panose="020B0604020202020204" pitchFamily="34" charset="0"/>
              <a:buChar char="•"/>
            </a:pPr>
            <a:endParaRPr lang="en-US" sz="2000" dirty="0">
              <a:latin typeface="Franklin Gothic Medium" panose="020B0603020102020204" pitchFamily="34" charset="0"/>
            </a:endParaRPr>
          </a:p>
          <a:p>
            <a:pPr marL="285750" indent="-285750">
              <a:buFont typeface="Arial" panose="020B0604020202020204" pitchFamily="34" charset="0"/>
              <a:buChar char="•"/>
            </a:pPr>
            <a:r>
              <a:rPr lang="en-US" sz="2000" dirty="0">
                <a:latin typeface="Franklin Gothic Medium" panose="020B0603020102020204" pitchFamily="34" charset="0"/>
              </a:rPr>
              <a:t>Get Credential Code from website: </a:t>
            </a:r>
            <a:r>
              <a:rPr lang="en-US" sz="2000" dirty="0">
                <a:solidFill>
                  <a:srgbClr val="0070C0"/>
                </a:solidFill>
                <a:latin typeface="Franklin Gothic Medium" panose="020B0603020102020204" pitchFamily="34" charset="0"/>
                <a:hlinkClick r:id="rId3">
                  <a:extLst>
                    <a:ext uri="{A12FA001-AC4F-418D-AE19-62706E023703}">
                      <ahyp:hlinkClr xmlns:ahyp="http://schemas.microsoft.com/office/drawing/2018/hyperlinkcolor" val="tx"/>
                    </a:ext>
                  </a:extLst>
                </a:hlinkClick>
              </a:rPr>
              <a:t>https://www.azed.gov/cte/cte-industry-credentials</a:t>
            </a:r>
            <a:r>
              <a:rPr lang="en-US" sz="2000" dirty="0">
                <a:solidFill>
                  <a:srgbClr val="0070C0"/>
                </a:solidFill>
                <a:latin typeface="Franklin Gothic Medium" panose="020B0603020102020204" pitchFamily="34" charset="0"/>
              </a:rPr>
              <a:t> </a:t>
            </a:r>
          </a:p>
        </p:txBody>
      </p:sp>
      <p:sp>
        <p:nvSpPr>
          <p:cNvPr id="5" name="TextBox 4">
            <a:extLst>
              <a:ext uri="{FF2B5EF4-FFF2-40B4-BE49-F238E27FC236}">
                <a16:creationId xmlns:a16="http://schemas.microsoft.com/office/drawing/2014/main" id="{732B3801-16FA-4789-8B20-E4AA433C4BFF}"/>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Recording Credentials – Upload</a:t>
            </a:r>
          </a:p>
        </p:txBody>
      </p:sp>
      <p:pic>
        <p:nvPicPr>
          <p:cNvPr id="11" name="Picture 10">
            <a:extLst>
              <a:ext uri="{FF2B5EF4-FFF2-40B4-BE49-F238E27FC236}">
                <a16:creationId xmlns:a16="http://schemas.microsoft.com/office/drawing/2014/main" id="{DE797406-ECF5-4AB8-A8E0-C502B63643AA}"/>
              </a:ext>
            </a:extLst>
          </p:cNvPr>
          <p:cNvPicPr>
            <a:picLocks noChangeAspect="1"/>
          </p:cNvPicPr>
          <p:nvPr/>
        </p:nvPicPr>
        <p:blipFill>
          <a:blip r:embed="rId4"/>
          <a:stretch>
            <a:fillRect/>
          </a:stretch>
        </p:blipFill>
        <p:spPr>
          <a:xfrm>
            <a:off x="1841555" y="1124962"/>
            <a:ext cx="8508889" cy="1919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09007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CCC7D0-4632-4518-941F-702EA9C6B5C1}"/>
              </a:ext>
            </a:extLst>
          </p:cNvPr>
          <p:cNvSpPr txBox="1"/>
          <p:nvPr/>
        </p:nvSpPr>
        <p:spPr>
          <a:xfrm>
            <a:off x="623855" y="5036348"/>
            <a:ext cx="1081859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Franklin Gothic Medium" panose="020B0603020102020204" pitchFamily="34" charset="0"/>
              </a:rPr>
              <a:t>Use the appropriate credential code on the file upload.</a:t>
            </a:r>
          </a:p>
          <a:p>
            <a:pPr marL="285750" indent="-285750">
              <a:buFont typeface="Arial" panose="020B0604020202020204" pitchFamily="34" charset="0"/>
              <a:buChar char="•"/>
            </a:pPr>
            <a:r>
              <a:rPr lang="en-US" sz="2000" dirty="0">
                <a:latin typeface="Franklin Gothic Medium" panose="020B0603020102020204" pitchFamily="34" charset="0"/>
              </a:rPr>
              <a:t>Be sure to use the credential in the correct/appropriate program.</a:t>
            </a:r>
          </a:p>
        </p:txBody>
      </p:sp>
      <p:sp>
        <p:nvSpPr>
          <p:cNvPr id="5" name="TextBox 4">
            <a:extLst>
              <a:ext uri="{FF2B5EF4-FFF2-40B4-BE49-F238E27FC236}">
                <a16:creationId xmlns:a16="http://schemas.microsoft.com/office/drawing/2014/main" id="{732B3801-16FA-4789-8B20-E4AA433C4BFF}"/>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Recording Credentials – Upload</a:t>
            </a:r>
          </a:p>
        </p:txBody>
      </p:sp>
      <p:pic>
        <p:nvPicPr>
          <p:cNvPr id="6" name="Picture 5">
            <a:extLst>
              <a:ext uri="{FF2B5EF4-FFF2-40B4-BE49-F238E27FC236}">
                <a16:creationId xmlns:a16="http://schemas.microsoft.com/office/drawing/2014/main" id="{7DBDDA75-9658-4E63-B220-C1A78D6288F3}"/>
              </a:ext>
            </a:extLst>
          </p:cNvPr>
          <p:cNvPicPr>
            <a:picLocks noChangeAspect="1"/>
          </p:cNvPicPr>
          <p:nvPr/>
        </p:nvPicPr>
        <p:blipFill>
          <a:blip r:embed="rId3"/>
          <a:stretch>
            <a:fillRect/>
          </a:stretch>
        </p:blipFill>
        <p:spPr>
          <a:xfrm>
            <a:off x="1524000" y="1066800"/>
            <a:ext cx="9144000" cy="3346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594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6118782" cy="584775"/>
          </a:xfrm>
          <a:prstGeom prst="rect">
            <a:avLst/>
          </a:prstGeom>
          <a:noFill/>
        </p:spPr>
        <p:txBody>
          <a:bodyPr wrap="square" rtlCol="0">
            <a:spAutoFit/>
          </a:bodyPr>
          <a:lstStyle/>
          <a:p>
            <a:r>
              <a:rPr lang="en-US" sz="3200" dirty="0">
                <a:latin typeface="Franklin Gothic Medium" panose="020B0603020102020204" pitchFamily="34" charset="0"/>
              </a:rPr>
              <a:t>Logging into the CTE Data Portal</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975036"/>
            <a:ext cx="10818598" cy="461665"/>
          </a:xfrm>
          <a:prstGeom prst="rect">
            <a:avLst/>
          </a:prstGeom>
          <a:noFill/>
        </p:spPr>
        <p:txBody>
          <a:bodyPr wrap="square" rtlCol="0">
            <a:spAutoFit/>
          </a:bodyPr>
          <a:lstStyle/>
          <a:p>
            <a:r>
              <a:rPr lang="en-US" sz="2400" dirty="0">
                <a:latin typeface="Franklin Gothic Medium" panose="020B0603020102020204" pitchFamily="34" charset="0"/>
              </a:rPr>
              <a:t>CTEDs will continue to log into the CTE Data Portal through ADEConnect.</a:t>
            </a:r>
          </a:p>
        </p:txBody>
      </p:sp>
      <p:pic>
        <p:nvPicPr>
          <p:cNvPr id="9" name="Picture 8">
            <a:extLst>
              <a:ext uri="{FF2B5EF4-FFF2-40B4-BE49-F238E27FC236}">
                <a16:creationId xmlns:a16="http://schemas.microsoft.com/office/drawing/2014/main" id="{0EFEE412-61AC-4F00-A77F-1258BC6CEA16}"/>
              </a:ext>
            </a:extLst>
          </p:cNvPr>
          <p:cNvPicPr>
            <a:picLocks noChangeAspect="1"/>
          </p:cNvPicPr>
          <p:nvPr/>
        </p:nvPicPr>
        <p:blipFill>
          <a:blip r:embed="rId3"/>
          <a:srcRect/>
          <a:stretch>
            <a:fillRect/>
          </a:stretch>
        </p:blipFill>
        <p:spPr>
          <a:xfrm>
            <a:off x="686701" y="1630322"/>
            <a:ext cx="6220693" cy="1562318"/>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1989BDA7-D2D0-41D6-BB9F-8AD5933FB744}"/>
              </a:ext>
            </a:extLst>
          </p:cNvPr>
          <p:cNvSpPr/>
          <p:nvPr/>
        </p:nvSpPr>
        <p:spPr>
          <a:xfrm rot="10800000">
            <a:off x="2155278" y="2594756"/>
            <a:ext cx="692134"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FDF5495-3AF6-471E-BABA-A4EDB313BACF}"/>
              </a:ext>
            </a:extLst>
          </p:cNvPr>
          <p:cNvSpPr txBox="1"/>
          <p:nvPr/>
        </p:nvSpPr>
        <p:spPr>
          <a:xfrm>
            <a:off x="663019" y="4096372"/>
            <a:ext cx="6337856" cy="1384995"/>
          </a:xfrm>
          <a:prstGeom prst="rect">
            <a:avLst/>
          </a:prstGeom>
          <a:noFill/>
        </p:spPr>
        <p:txBody>
          <a:bodyPr wrap="square" rtlCol="0">
            <a:spAutoFit/>
          </a:bodyPr>
          <a:lstStyle/>
          <a:p>
            <a:r>
              <a:rPr lang="en-US" sz="2400" dirty="0">
                <a:latin typeface="Franklin Gothic Medium" panose="020B0603020102020204" pitchFamily="34" charset="0"/>
              </a:rPr>
              <a:t>Help on setting up CTE Data Portal in ADEConnect (for new users):</a:t>
            </a:r>
          </a:p>
          <a:p>
            <a:r>
              <a:rPr lang="en-US" dirty="0">
                <a:latin typeface="Franklin Gothic Medium" panose="020B0603020102020204" pitchFamily="34" charset="0"/>
                <a:hlinkClick r:id="rId4"/>
              </a:rPr>
              <a:t>https://www.azed.gov/sites/default/files/2021/08/Accessing-the-CTE-Data-Portal-through-ADEConnect.pdf</a:t>
            </a:r>
            <a:r>
              <a:rPr lang="en-US" dirty="0">
                <a:latin typeface="Franklin Gothic Medium" panose="020B0603020102020204" pitchFamily="34" charset="0"/>
              </a:rPr>
              <a:t> </a:t>
            </a:r>
          </a:p>
        </p:txBody>
      </p:sp>
      <p:pic>
        <p:nvPicPr>
          <p:cNvPr id="16" name="Picture 15">
            <a:extLst>
              <a:ext uri="{FF2B5EF4-FFF2-40B4-BE49-F238E27FC236}">
                <a16:creationId xmlns:a16="http://schemas.microsoft.com/office/drawing/2014/main" id="{39CC3BB5-A8E6-4FEF-8830-C4C783AB5400}"/>
              </a:ext>
            </a:extLst>
          </p:cNvPr>
          <p:cNvPicPr>
            <a:picLocks noChangeAspect="1"/>
          </p:cNvPicPr>
          <p:nvPr/>
        </p:nvPicPr>
        <p:blipFill>
          <a:blip r:embed="rId5"/>
          <a:stretch>
            <a:fillRect/>
          </a:stretch>
        </p:blipFill>
        <p:spPr>
          <a:xfrm>
            <a:off x="7235877" y="1725129"/>
            <a:ext cx="3656889" cy="3958979"/>
          </a:xfrm>
          <a:prstGeom prst="rect">
            <a:avLst/>
          </a:prstGeom>
          <a:ln>
            <a:noFill/>
          </a:ln>
          <a:effectLst>
            <a:outerShdw blurRad="292100" dist="139700" dir="2700000" algn="tl" rotWithShape="0">
              <a:srgbClr val="333333">
                <a:alpha val="65000"/>
              </a:srgbClr>
            </a:outerShdw>
          </a:effectLst>
        </p:spPr>
      </p:pic>
      <p:sp>
        <p:nvSpPr>
          <p:cNvPr id="17" name="Arrow: Right 16">
            <a:extLst>
              <a:ext uri="{FF2B5EF4-FFF2-40B4-BE49-F238E27FC236}">
                <a16:creationId xmlns:a16="http://schemas.microsoft.com/office/drawing/2014/main" id="{A22334A6-563A-49C0-9967-A501C3126926}"/>
              </a:ext>
            </a:extLst>
          </p:cNvPr>
          <p:cNvSpPr/>
          <p:nvPr/>
        </p:nvSpPr>
        <p:spPr>
          <a:xfrm>
            <a:off x="5687086" y="4096372"/>
            <a:ext cx="1437613" cy="438539"/>
          </a:xfrm>
          <a:prstGeom prst="rightArrow">
            <a:avLst/>
          </a:prstGeom>
          <a:solidFill>
            <a:srgbClr val="FCAF17"/>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092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2B3801-16FA-4789-8B20-E4AA433C4BFF}"/>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Recording Credentials – Upload</a:t>
            </a:r>
          </a:p>
        </p:txBody>
      </p:sp>
      <p:sp>
        <p:nvSpPr>
          <p:cNvPr id="8" name="TextBox 7">
            <a:extLst>
              <a:ext uri="{FF2B5EF4-FFF2-40B4-BE49-F238E27FC236}">
                <a16:creationId xmlns:a16="http://schemas.microsoft.com/office/drawing/2014/main" id="{19F80E28-15BB-4EDA-AF89-ADF982B21893}"/>
              </a:ext>
            </a:extLst>
          </p:cNvPr>
          <p:cNvSpPr txBox="1"/>
          <p:nvPr/>
        </p:nvSpPr>
        <p:spPr>
          <a:xfrm>
            <a:off x="457200" y="1295400"/>
            <a:ext cx="8153400" cy="2862322"/>
          </a:xfrm>
          <a:prstGeom prst="rect">
            <a:avLst/>
          </a:prstGeom>
          <a:noFill/>
        </p:spPr>
        <p:txBody>
          <a:bodyPr wrap="square" rtlCol="0">
            <a:spAutoFit/>
          </a:bodyPr>
          <a:lstStyle/>
          <a:p>
            <a:pPr marL="342900" indent="-342900">
              <a:buFont typeface="+mj-lt"/>
              <a:buAutoNum type="arabicPeriod"/>
            </a:pPr>
            <a:r>
              <a:rPr lang="en-US" dirty="0">
                <a:latin typeface="Franklin Gothic Medium" panose="020B0603020102020204" pitchFamily="34" charset="0"/>
              </a:rPr>
              <a:t>In CTE Data Portal, hover over Upload, then click on Credentials.</a:t>
            </a: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r>
              <a:rPr lang="en-US" dirty="0">
                <a:latin typeface="Franklin Gothic Medium" panose="020B0603020102020204" pitchFamily="34" charset="0"/>
              </a:rPr>
              <a:t>Click “Browse” to find the complete credential template, then click “Upload”.</a:t>
            </a:r>
          </a:p>
          <a:p>
            <a:endParaRPr lang="en-US" dirty="0">
              <a:latin typeface="Franklin Gothic Medium" panose="020B0603020102020204" pitchFamily="34" charset="0"/>
            </a:endParaRPr>
          </a:p>
        </p:txBody>
      </p:sp>
      <p:pic>
        <p:nvPicPr>
          <p:cNvPr id="9" name="Picture 8">
            <a:extLst>
              <a:ext uri="{FF2B5EF4-FFF2-40B4-BE49-F238E27FC236}">
                <a16:creationId xmlns:a16="http://schemas.microsoft.com/office/drawing/2014/main" id="{FD15D007-1B31-491F-9452-6AEC03686B16}"/>
              </a:ext>
            </a:extLst>
          </p:cNvPr>
          <p:cNvPicPr>
            <a:picLocks noChangeAspect="1"/>
          </p:cNvPicPr>
          <p:nvPr/>
        </p:nvPicPr>
        <p:blipFill>
          <a:blip r:embed="rId3"/>
          <a:stretch>
            <a:fillRect/>
          </a:stretch>
        </p:blipFill>
        <p:spPr>
          <a:xfrm>
            <a:off x="723900" y="1727200"/>
            <a:ext cx="10461930" cy="14478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DEC57B18-68E1-49F8-906A-B2E27625CB51}"/>
              </a:ext>
            </a:extLst>
          </p:cNvPr>
          <p:cNvPicPr>
            <a:picLocks noChangeAspect="1"/>
          </p:cNvPicPr>
          <p:nvPr/>
        </p:nvPicPr>
        <p:blipFill>
          <a:blip r:embed="rId4"/>
          <a:stretch>
            <a:fillRect/>
          </a:stretch>
        </p:blipFill>
        <p:spPr>
          <a:xfrm>
            <a:off x="723899" y="3943051"/>
            <a:ext cx="10434679" cy="1848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27793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2B3801-16FA-4789-8B20-E4AA433C4BFF}"/>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Recording Credentials – Upload</a:t>
            </a:r>
          </a:p>
        </p:txBody>
      </p:sp>
      <p:sp>
        <p:nvSpPr>
          <p:cNvPr id="7" name="TextBox 6">
            <a:extLst>
              <a:ext uri="{FF2B5EF4-FFF2-40B4-BE49-F238E27FC236}">
                <a16:creationId xmlns:a16="http://schemas.microsoft.com/office/drawing/2014/main" id="{8C643E52-ECAD-4207-A23A-AC89215043E5}"/>
              </a:ext>
            </a:extLst>
          </p:cNvPr>
          <p:cNvSpPr txBox="1"/>
          <p:nvPr/>
        </p:nvSpPr>
        <p:spPr>
          <a:xfrm>
            <a:off x="457200" y="1295400"/>
            <a:ext cx="8153400" cy="4247317"/>
          </a:xfrm>
          <a:prstGeom prst="rect">
            <a:avLst/>
          </a:prstGeom>
          <a:noFill/>
        </p:spPr>
        <p:txBody>
          <a:bodyPr wrap="square" rtlCol="0">
            <a:spAutoFit/>
          </a:bodyPr>
          <a:lstStyle/>
          <a:p>
            <a:pPr marL="342900" indent="-342900">
              <a:buFont typeface="+mj-lt"/>
              <a:buAutoNum type="arabicPeriod"/>
            </a:pPr>
            <a:r>
              <a:rPr lang="en-US" dirty="0">
                <a:latin typeface="Franklin Gothic Medium" panose="020B0603020102020204" pitchFamily="34" charset="0"/>
              </a:rPr>
              <a:t>See uploaded file.</a:t>
            </a: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pPr marL="342900" indent="-342900">
              <a:buFont typeface="+mj-lt"/>
              <a:buAutoNum type="arabicPeriod"/>
            </a:pPr>
            <a:endParaRPr lang="en-US" dirty="0">
              <a:latin typeface="Franklin Gothic Medium" panose="020B0603020102020204" pitchFamily="34" charset="0"/>
            </a:endParaRPr>
          </a:p>
          <a:p>
            <a:r>
              <a:rPr lang="en-US" dirty="0">
                <a:latin typeface="Franklin Gothic Medium" panose="020B0603020102020204" pitchFamily="34" charset="0"/>
              </a:rPr>
              <a:t>Click on file name to view file itself.</a:t>
            </a:r>
          </a:p>
          <a:p>
            <a:endParaRPr lang="en-US" dirty="0">
              <a:latin typeface="Franklin Gothic Medium" panose="020B0603020102020204" pitchFamily="34" charset="0"/>
            </a:endParaRPr>
          </a:p>
          <a:p>
            <a:r>
              <a:rPr lang="en-US" dirty="0">
                <a:latin typeface="Franklin Gothic Medium" panose="020B0603020102020204" pitchFamily="34" charset="0"/>
              </a:rPr>
              <a:t>If any invalid records, review error report in the “Reports” column.</a:t>
            </a:r>
          </a:p>
          <a:p>
            <a:endParaRPr lang="en-US" dirty="0">
              <a:latin typeface="Franklin Gothic Medium" panose="020B0603020102020204" pitchFamily="34" charset="0"/>
            </a:endParaRPr>
          </a:p>
        </p:txBody>
      </p:sp>
      <p:pic>
        <p:nvPicPr>
          <p:cNvPr id="11" name="Picture 10">
            <a:extLst>
              <a:ext uri="{FF2B5EF4-FFF2-40B4-BE49-F238E27FC236}">
                <a16:creationId xmlns:a16="http://schemas.microsoft.com/office/drawing/2014/main" id="{FDC88E79-4BE0-43D6-A860-73C880CBD847}"/>
              </a:ext>
            </a:extLst>
          </p:cNvPr>
          <p:cNvPicPr>
            <a:picLocks noChangeAspect="1"/>
          </p:cNvPicPr>
          <p:nvPr/>
        </p:nvPicPr>
        <p:blipFill>
          <a:blip r:embed="rId3"/>
          <a:stretch>
            <a:fillRect/>
          </a:stretch>
        </p:blipFill>
        <p:spPr>
          <a:xfrm>
            <a:off x="698499" y="1885901"/>
            <a:ext cx="10639051" cy="1994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75631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2B3801-16FA-4789-8B20-E4AA433C4BFF}"/>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Recording Credentials – Upload Error Report</a:t>
            </a:r>
          </a:p>
        </p:txBody>
      </p:sp>
      <p:pic>
        <p:nvPicPr>
          <p:cNvPr id="4" name="Picture 3">
            <a:extLst>
              <a:ext uri="{FF2B5EF4-FFF2-40B4-BE49-F238E27FC236}">
                <a16:creationId xmlns:a16="http://schemas.microsoft.com/office/drawing/2014/main" id="{F3B67230-6754-4462-B5C5-8470B5D07FCD}"/>
              </a:ext>
            </a:extLst>
          </p:cNvPr>
          <p:cNvPicPr>
            <a:picLocks noChangeAspect="1"/>
          </p:cNvPicPr>
          <p:nvPr/>
        </p:nvPicPr>
        <p:blipFill>
          <a:blip r:embed="rId3"/>
          <a:stretch>
            <a:fillRect/>
          </a:stretch>
        </p:blipFill>
        <p:spPr>
          <a:xfrm>
            <a:off x="578481" y="1432563"/>
            <a:ext cx="11035037" cy="4335676"/>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0C99FD8A-8BEA-48CB-81D3-2A8F038951CC}"/>
              </a:ext>
            </a:extLst>
          </p:cNvPr>
          <p:cNvSpPr/>
          <p:nvPr/>
        </p:nvSpPr>
        <p:spPr>
          <a:xfrm>
            <a:off x="2055812" y="4241800"/>
            <a:ext cx="530226" cy="2218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087737-3605-4993-A090-3CE61F49A81A}"/>
              </a:ext>
            </a:extLst>
          </p:cNvPr>
          <p:cNvSpPr/>
          <p:nvPr/>
        </p:nvSpPr>
        <p:spPr>
          <a:xfrm>
            <a:off x="2830113" y="4241799"/>
            <a:ext cx="665561" cy="2218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5882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1253F0-6A02-47CE-80D1-B274F3EF0AF4}"/>
              </a:ext>
            </a:extLst>
          </p:cNvPr>
          <p:cNvSpPr txBox="1"/>
          <p:nvPr/>
        </p:nvSpPr>
        <p:spPr>
          <a:xfrm>
            <a:off x="686701" y="3046403"/>
            <a:ext cx="10818598" cy="1107996"/>
          </a:xfrm>
          <a:prstGeom prst="rect">
            <a:avLst/>
          </a:prstGeom>
          <a:noFill/>
        </p:spPr>
        <p:txBody>
          <a:bodyPr wrap="square" rtlCol="0">
            <a:spAutoFit/>
          </a:bodyPr>
          <a:lstStyle/>
          <a:p>
            <a:pPr algn="ctr"/>
            <a:r>
              <a:rPr lang="en-US" sz="6600" dirty="0">
                <a:latin typeface="Franklin Gothic Medium" panose="020B0603020102020204" pitchFamily="34" charset="0"/>
              </a:rPr>
              <a:t>Participants &amp; Concentrators</a:t>
            </a:r>
          </a:p>
        </p:txBody>
      </p:sp>
    </p:spTree>
    <p:extLst>
      <p:ext uri="{BB962C8B-B14F-4D97-AF65-F5344CB8AC3E}">
        <p14:creationId xmlns:p14="http://schemas.microsoft.com/office/powerpoint/2010/main" val="6281204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Definitions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A8A3AA-D837-4823-8EB8-E173B58B6196}"/>
              </a:ext>
            </a:extLst>
          </p:cNvPr>
          <p:cNvSpPr txBox="1"/>
          <p:nvPr/>
        </p:nvSpPr>
        <p:spPr>
          <a:xfrm>
            <a:off x="686701" y="975036"/>
            <a:ext cx="10818598" cy="4462760"/>
          </a:xfrm>
          <a:prstGeom prst="rect">
            <a:avLst/>
          </a:prstGeom>
          <a:noFill/>
        </p:spPr>
        <p:txBody>
          <a:bodyPr wrap="square" rtlCol="0">
            <a:spAutoFit/>
          </a:bodyPr>
          <a:lstStyle/>
          <a:p>
            <a:r>
              <a:rPr lang="en-US" sz="2800" b="1" dirty="0">
                <a:latin typeface="Franklin Gothic Medium" panose="020B0603020102020204" pitchFamily="34" charset="0"/>
              </a:rPr>
              <a:t>CTE Participant</a:t>
            </a:r>
          </a:p>
          <a:p>
            <a:pPr marL="457200" indent="-457200">
              <a:buFont typeface="Arial" panose="020B0604020202020204" pitchFamily="34" charset="0"/>
              <a:buChar char="•"/>
            </a:pPr>
            <a:r>
              <a:rPr lang="en-US" sz="2800" dirty="0">
                <a:latin typeface="Franklin Gothic Medium" panose="020B0603020102020204" pitchFamily="34" charset="0"/>
              </a:rPr>
              <a:t>A student that completes not less than </a:t>
            </a:r>
            <a:r>
              <a:rPr lang="en-US" sz="2800" u="sng" dirty="0">
                <a:latin typeface="Franklin Gothic Medium" panose="020B0603020102020204" pitchFamily="34" charset="0"/>
              </a:rPr>
              <a:t>one</a:t>
            </a:r>
            <a:r>
              <a:rPr lang="en-US" sz="2800" dirty="0">
                <a:latin typeface="Franklin Gothic Medium" panose="020B0603020102020204" pitchFamily="34" charset="0"/>
              </a:rPr>
              <a:t> course in a CTE program.</a:t>
            </a:r>
          </a:p>
          <a:p>
            <a:pPr marL="457200" indent="-457200">
              <a:buFont typeface="Arial" panose="020B0604020202020204" pitchFamily="34" charset="0"/>
              <a:buChar char="•"/>
            </a:pPr>
            <a:r>
              <a:rPr lang="en-US" sz="2800" dirty="0">
                <a:latin typeface="Franklin Gothic Medium" panose="020B0603020102020204" pitchFamily="34" charset="0"/>
              </a:rPr>
              <a:t>Course must be worth at least one credit.</a:t>
            </a:r>
          </a:p>
          <a:p>
            <a:endParaRPr lang="en-US" sz="2800" b="1" dirty="0">
              <a:latin typeface="Franklin Gothic Medium" panose="020B0603020102020204" pitchFamily="34" charset="0"/>
            </a:endParaRPr>
          </a:p>
          <a:p>
            <a:r>
              <a:rPr lang="en-US" sz="2800" b="1" dirty="0">
                <a:latin typeface="Franklin Gothic Medium" panose="020B0603020102020204" pitchFamily="34" charset="0"/>
              </a:rPr>
              <a:t>CTE Concentrator</a:t>
            </a:r>
          </a:p>
          <a:p>
            <a:pPr marL="457200" indent="-457200">
              <a:buFont typeface="Arial" panose="020B0604020202020204" pitchFamily="34" charset="0"/>
              <a:buChar char="•"/>
            </a:pPr>
            <a:r>
              <a:rPr lang="en-US" sz="2800" dirty="0">
                <a:latin typeface="Franklin Gothic Medium" panose="020B0603020102020204" pitchFamily="34" charset="0"/>
              </a:rPr>
              <a:t>A student that completes not less than </a:t>
            </a:r>
            <a:r>
              <a:rPr lang="en-US" sz="2800" u="sng" dirty="0">
                <a:latin typeface="Franklin Gothic Medium" panose="020B0603020102020204" pitchFamily="34" charset="0"/>
              </a:rPr>
              <a:t>two</a:t>
            </a:r>
            <a:r>
              <a:rPr lang="en-US" sz="2800" dirty="0">
                <a:latin typeface="Franklin Gothic Medium" panose="020B0603020102020204" pitchFamily="34" charset="0"/>
              </a:rPr>
              <a:t> courses within a single CTE program. </a:t>
            </a:r>
            <a:endParaRPr lang="en-US" sz="2400" dirty="0">
              <a:latin typeface="Franklin Gothic Medium" panose="020B0603020102020204" pitchFamily="34" charset="0"/>
            </a:endParaRPr>
          </a:p>
          <a:p>
            <a:pPr marL="457200" indent="-457200">
              <a:buFont typeface="Arial" panose="020B0604020202020204" pitchFamily="34" charset="0"/>
              <a:buChar char="•"/>
            </a:pPr>
            <a:r>
              <a:rPr lang="en-US" sz="2800" dirty="0">
                <a:latin typeface="Franklin Gothic Medium" panose="020B0603020102020204" pitchFamily="34" charset="0"/>
              </a:rPr>
              <a:t>Both courses must be worth at least one credit each.</a:t>
            </a:r>
          </a:p>
          <a:p>
            <a:pPr marL="457200" indent="-457200">
              <a:buFont typeface="Arial" panose="020B0604020202020204" pitchFamily="34" charset="0"/>
              <a:buChar char="•"/>
            </a:pPr>
            <a:r>
              <a:rPr lang="en-US" sz="2800" dirty="0">
                <a:latin typeface="Franklin Gothic Medium" panose="020B0603020102020204" pitchFamily="34" charset="0"/>
              </a:rPr>
              <a:t>Internships, Co-op, and DCE courses cannot be used.</a:t>
            </a:r>
            <a:endParaRPr lang="en-US" sz="3200" dirty="0">
              <a:latin typeface="Franklin Gothic Medium" panose="020B0603020102020204" pitchFamily="34" charset="0"/>
            </a:endParaRPr>
          </a:p>
        </p:txBody>
      </p:sp>
    </p:spTree>
    <p:extLst>
      <p:ext uri="{BB962C8B-B14F-4D97-AF65-F5344CB8AC3E}">
        <p14:creationId xmlns:p14="http://schemas.microsoft.com/office/powerpoint/2010/main" val="23352685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Participants &amp; Concentrators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A8A3AA-D837-4823-8EB8-E173B58B6196}"/>
              </a:ext>
            </a:extLst>
          </p:cNvPr>
          <p:cNvSpPr txBox="1"/>
          <p:nvPr/>
        </p:nvSpPr>
        <p:spPr>
          <a:xfrm>
            <a:off x="686701" y="975036"/>
            <a:ext cx="10818598"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Franklin Gothic Medium" panose="020B0603020102020204" pitchFamily="34" charset="0"/>
              </a:rPr>
              <a:t>The system will create your participant and concentrator records using the credits that the student has earned in the Enrollment.</a:t>
            </a:r>
          </a:p>
          <a:p>
            <a:pPr marL="457200" indent="-457200">
              <a:buFont typeface="Arial" panose="020B0604020202020204" pitchFamily="34" charset="0"/>
              <a:buChar char="•"/>
            </a:pPr>
            <a:endParaRPr lang="en-US" sz="2800" dirty="0">
              <a:latin typeface="Franklin Gothic Medium" panose="020B0603020102020204" pitchFamily="34" charset="0"/>
            </a:endParaRPr>
          </a:p>
          <a:p>
            <a:pPr marL="457200" indent="-457200">
              <a:buFont typeface="Arial" panose="020B0604020202020204" pitchFamily="34" charset="0"/>
              <a:buChar char="•"/>
            </a:pPr>
            <a:r>
              <a:rPr lang="en-US" sz="2800" dirty="0">
                <a:latin typeface="Franklin Gothic Medium" panose="020B0603020102020204" pitchFamily="34" charset="0"/>
              </a:rPr>
              <a:t>Credits are aggregated by program and are maintained from year to year and are “rolled forward” each year.</a:t>
            </a:r>
          </a:p>
          <a:p>
            <a:pPr marL="457200" indent="-457200">
              <a:buFont typeface="Arial" panose="020B0604020202020204" pitchFamily="34" charset="0"/>
              <a:buChar char="•"/>
            </a:pPr>
            <a:endParaRPr lang="en-US" sz="2800" dirty="0">
              <a:latin typeface="Franklin Gothic Medium" panose="020B0603020102020204" pitchFamily="34" charset="0"/>
            </a:endParaRPr>
          </a:p>
          <a:p>
            <a:pPr marL="457200" indent="-457200">
              <a:buFont typeface="Arial" panose="020B0604020202020204" pitchFamily="34" charset="0"/>
              <a:buChar char="•"/>
            </a:pPr>
            <a:r>
              <a:rPr lang="en-US" sz="2800" dirty="0">
                <a:latin typeface="Franklin Gothic Medium" panose="020B0603020102020204" pitchFamily="34" charset="0"/>
              </a:rPr>
              <a:t>System will bring in “leave code” (AzEDS entry/exit codes) from the student’s school of residence to determine eligibility for Placement Survey.</a:t>
            </a:r>
          </a:p>
          <a:p>
            <a:pPr marL="457200" indent="-457200">
              <a:buFont typeface="Arial" panose="020B0604020202020204" pitchFamily="34" charset="0"/>
              <a:buChar char="•"/>
            </a:pPr>
            <a:endParaRPr lang="en-US" sz="2800" dirty="0">
              <a:latin typeface="Franklin Gothic Medium" panose="020B0603020102020204" pitchFamily="34" charset="0"/>
            </a:endParaRPr>
          </a:p>
          <a:p>
            <a:pPr marL="457200" indent="-457200">
              <a:buFont typeface="Arial" panose="020B0604020202020204" pitchFamily="34" charset="0"/>
              <a:buChar char="•"/>
            </a:pPr>
            <a:r>
              <a:rPr lang="en-US" sz="2800" dirty="0">
                <a:latin typeface="Franklin Gothic Medium" panose="020B0603020102020204" pitchFamily="34" charset="0"/>
              </a:rPr>
              <a:t>CTEDs will not have PC records until after June 2022.</a:t>
            </a:r>
          </a:p>
        </p:txBody>
      </p:sp>
    </p:spTree>
    <p:extLst>
      <p:ext uri="{BB962C8B-B14F-4D97-AF65-F5344CB8AC3E}">
        <p14:creationId xmlns:p14="http://schemas.microsoft.com/office/powerpoint/2010/main" val="8986232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Participants &amp; Concentrators Uses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A8A3AA-D837-4823-8EB8-E173B58B6196}"/>
              </a:ext>
            </a:extLst>
          </p:cNvPr>
          <p:cNvSpPr txBox="1"/>
          <p:nvPr/>
        </p:nvSpPr>
        <p:spPr>
          <a:xfrm>
            <a:off x="686701" y="975036"/>
            <a:ext cx="10818598" cy="415498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Franklin Gothic Medium" panose="020B0603020102020204" pitchFamily="34" charset="0"/>
              </a:rPr>
              <a:t>Your member districts rely on PC records for their Perkins V Performance Measures and funding eligibility. </a:t>
            </a:r>
          </a:p>
          <a:p>
            <a:pPr marL="914400" lvl="1" indent="-457200">
              <a:buFont typeface="Arial" panose="020B0604020202020204" pitchFamily="34" charset="0"/>
              <a:buChar char="•"/>
            </a:pPr>
            <a:r>
              <a:rPr lang="en-US" sz="2800" dirty="0">
                <a:latin typeface="Franklin Gothic Medium" panose="020B0603020102020204" pitchFamily="34" charset="0"/>
              </a:rPr>
              <a:t>CTEDs are not subject to this requirement.</a:t>
            </a:r>
          </a:p>
          <a:p>
            <a:pPr marL="457200" indent="-457200">
              <a:buFont typeface="Arial" panose="020B0604020202020204" pitchFamily="34" charset="0"/>
              <a:buChar char="•"/>
            </a:pPr>
            <a:endParaRPr lang="en-US" sz="2800" dirty="0">
              <a:latin typeface="Franklin Gothic Medium" panose="020B0603020102020204" pitchFamily="34" charset="0"/>
            </a:endParaRPr>
          </a:p>
          <a:p>
            <a:pPr marL="457200" indent="-457200">
              <a:buFont typeface="Arial" panose="020B0604020202020204" pitchFamily="34" charset="0"/>
              <a:buChar char="•"/>
            </a:pPr>
            <a:r>
              <a:rPr lang="en-US" sz="2800" dirty="0">
                <a:latin typeface="Franklin Gothic Medium" panose="020B0603020102020204" pitchFamily="34" charset="0"/>
              </a:rPr>
              <a:t>Participant and Concentrator records will be used to create the CTED Annual Achievement profiles (</a:t>
            </a:r>
            <a:r>
              <a:rPr lang="en-US" sz="2800" dirty="0">
                <a:latin typeface="Franklin Gothic Medium" panose="020B0603020102020204" pitchFamily="34" charset="0"/>
                <a:hlinkClick r:id="rId3"/>
              </a:rPr>
              <a:t>ARS §15-393.01</a:t>
            </a:r>
            <a:r>
              <a:rPr lang="en-US" sz="2800" dirty="0">
                <a:latin typeface="Franklin Gothic Medium" panose="020B0603020102020204" pitchFamily="34" charset="0"/>
              </a:rPr>
              <a:t>) data files.</a:t>
            </a:r>
          </a:p>
          <a:p>
            <a:pPr marL="914400" lvl="1" indent="-457200">
              <a:buFont typeface="Arial" panose="020B0604020202020204" pitchFamily="34" charset="0"/>
              <a:buChar char="•"/>
            </a:pPr>
            <a:r>
              <a:rPr lang="en-US" sz="2400" dirty="0">
                <a:latin typeface="Franklin Gothic Medium" panose="020B0603020102020204" pitchFamily="34" charset="0"/>
              </a:rPr>
              <a:t>Program Completion</a:t>
            </a:r>
          </a:p>
          <a:p>
            <a:pPr marL="914400" lvl="1" indent="-457200">
              <a:buFont typeface="Arial" panose="020B0604020202020204" pitchFamily="34" charset="0"/>
              <a:buChar char="•"/>
            </a:pPr>
            <a:r>
              <a:rPr lang="en-US" sz="2400" dirty="0">
                <a:latin typeface="Franklin Gothic Medium" panose="020B0603020102020204" pitchFamily="34" charset="0"/>
              </a:rPr>
              <a:t>TSA Pass Rate</a:t>
            </a:r>
          </a:p>
          <a:p>
            <a:pPr marL="914400" lvl="1" indent="-457200">
              <a:buFont typeface="Arial" panose="020B0604020202020204" pitchFamily="34" charset="0"/>
              <a:buChar char="•"/>
            </a:pPr>
            <a:r>
              <a:rPr lang="en-US" sz="2400" dirty="0">
                <a:latin typeface="Franklin Gothic Medium" panose="020B0603020102020204" pitchFamily="34" charset="0"/>
              </a:rPr>
              <a:t>Graduation Rate</a:t>
            </a:r>
          </a:p>
          <a:p>
            <a:pPr marL="914400" lvl="1" indent="-457200">
              <a:buFont typeface="Arial" panose="020B0604020202020204" pitchFamily="34" charset="0"/>
              <a:buChar char="•"/>
            </a:pPr>
            <a:r>
              <a:rPr lang="en-US" sz="2400" dirty="0">
                <a:latin typeface="Franklin Gothic Medium" panose="020B0603020102020204" pitchFamily="34" charset="0"/>
              </a:rPr>
              <a:t>Placement Rates</a:t>
            </a:r>
          </a:p>
        </p:txBody>
      </p:sp>
    </p:spTree>
    <p:extLst>
      <p:ext uri="{BB962C8B-B14F-4D97-AF65-F5344CB8AC3E}">
        <p14:creationId xmlns:p14="http://schemas.microsoft.com/office/powerpoint/2010/main" val="15898673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Participants &amp; Concentrators Uses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2F2BD50-4127-49D8-B300-F8008D9408C1}"/>
              </a:ext>
            </a:extLst>
          </p:cNvPr>
          <p:cNvGrpSpPr/>
          <p:nvPr/>
        </p:nvGrpSpPr>
        <p:grpSpPr>
          <a:xfrm>
            <a:off x="717755" y="1097994"/>
            <a:ext cx="10756490" cy="2742511"/>
            <a:chOff x="717755" y="1097994"/>
            <a:chExt cx="10756490" cy="2742511"/>
          </a:xfrm>
        </p:grpSpPr>
        <p:pic>
          <p:nvPicPr>
            <p:cNvPr id="4" name="Picture 3">
              <a:extLst>
                <a:ext uri="{FF2B5EF4-FFF2-40B4-BE49-F238E27FC236}">
                  <a16:creationId xmlns:a16="http://schemas.microsoft.com/office/drawing/2014/main" id="{F7AAFB6F-CF76-4D3A-B314-6360C8585AA5}"/>
                </a:ext>
              </a:extLst>
            </p:cNvPr>
            <p:cNvPicPr>
              <a:picLocks noChangeAspect="1"/>
            </p:cNvPicPr>
            <p:nvPr/>
          </p:nvPicPr>
          <p:blipFill>
            <a:blip r:embed="rId3"/>
            <a:stretch>
              <a:fillRect/>
            </a:stretch>
          </p:blipFill>
          <p:spPr>
            <a:xfrm>
              <a:off x="717755" y="1097994"/>
              <a:ext cx="10756490" cy="2742511"/>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2FDCE058-5363-4D25-ADE6-FDAB126C1580}"/>
                </a:ext>
              </a:extLst>
            </p:cNvPr>
            <p:cNvSpPr/>
            <p:nvPr/>
          </p:nvSpPr>
          <p:spPr>
            <a:xfrm>
              <a:off x="1962150" y="2679700"/>
              <a:ext cx="479425" cy="11608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9" name="Rectangle 8">
              <a:extLst>
                <a:ext uri="{FF2B5EF4-FFF2-40B4-BE49-F238E27FC236}">
                  <a16:creationId xmlns:a16="http://schemas.microsoft.com/office/drawing/2014/main" id="{F1DFD466-C82C-43F7-9550-437973096935}"/>
                </a:ext>
              </a:extLst>
            </p:cNvPr>
            <p:cNvSpPr/>
            <p:nvPr/>
          </p:nvSpPr>
          <p:spPr>
            <a:xfrm>
              <a:off x="1455356" y="2679699"/>
              <a:ext cx="479425" cy="11608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0" name="Rectangle 9">
              <a:extLst>
                <a:ext uri="{FF2B5EF4-FFF2-40B4-BE49-F238E27FC236}">
                  <a16:creationId xmlns:a16="http://schemas.microsoft.com/office/drawing/2014/main" id="{FD7D5F06-BDB9-4A7B-98F5-2F7006235F8F}"/>
                </a:ext>
              </a:extLst>
            </p:cNvPr>
            <p:cNvSpPr/>
            <p:nvPr/>
          </p:nvSpPr>
          <p:spPr>
            <a:xfrm>
              <a:off x="1427987" y="2022475"/>
              <a:ext cx="1639063" cy="539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1" name="Rectangle 10">
              <a:extLst>
                <a:ext uri="{FF2B5EF4-FFF2-40B4-BE49-F238E27FC236}">
                  <a16:creationId xmlns:a16="http://schemas.microsoft.com/office/drawing/2014/main" id="{EB8E895E-6B42-401C-BDC3-8F817FE05A4C}"/>
                </a:ext>
              </a:extLst>
            </p:cNvPr>
            <p:cNvSpPr/>
            <p:nvPr/>
          </p:nvSpPr>
          <p:spPr>
            <a:xfrm>
              <a:off x="1455356" y="1916140"/>
              <a:ext cx="1639063" cy="650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sp>
        <p:nvSpPr>
          <p:cNvPr id="12" name="TextBox 11">
            <a:extLst>
              <a:ext uri="{FF2B5EF4-FFF2-40B4-BE49-F238E27FC236}">
                <a16:creationId xmlns:a16="http://schemas.microsoft.com/office/drawing/2014/main" id="{C1019A42-2AFB-425F-840A-214A93B43381}"/>
              </a:ext>
            </a:extLst>
          </p:cNvPr>
          <p:cNvSpPr txBox="1"/>
          <p:nvPr/>
        </p:nvSpPr>
        <p:spPr>
          <a:xfrm>
            <a:off x="623855" y="4196986"/>
            <a:ext cx="10818598" cy="1631216"/>
          </a:xfrm>
          <a:prstGeom prst="rect">
            <a:avLst/>
          </a:prstGeom>
          <a:noFill/>
        </p:spPr>
        <p:txBody>
          <a:bodyPr wrap="square" rtlCol="0">
            <a:spAutoFit/>
          </a:bodyPr>
          <a:lstStyle/>
          <a:p>
            <a:r>
              <a:rPr lang="en-US" sz="2000" dirty="0">
                <a:latin typeface="Franklin Gothic Medium" panose="020B0603020102020204" pitchFamily="34" charset="0"/>
              </a:rPr>
              <a:t>Main page contains list of all PC records. Records are kept until student leaves secondary education. </a:t>
            </a:r>
          </a:p>
          <a:p>
            <a:endParaRPr lang="en-US" sz="2000" dirty="0">
              <a:latin typeface="Franklin Gothic Medium" panose="020B0603020102020204" pitchFamily="34" charset="0"/>
            </a:endParaRPr>
          </a:p>
          <a:p>
            <a:r>
              <a:rPr lang="en-US" sz="2000" dirty="0">
                <a:latin typeface="Franklin Gothic Medium" panose="020B0603020102020204" pitchFamily="34" charset="0"/>
              </a:rPr>
              <a:t>LC: Leave code – AzEDS Exit code from Student’s SOR</a:t>
            </a:r>
          </a:p>
          <a:p>
            <a:r>
              <a:rPr lang="en-US" sz="2000" dirty="0">
                <a:latin typeface="Franklin Gothic Medium" panose="020B0603020102020204" pitchFamily="34" charset="0"/>
              </a:rPr>
              <a:t>LCP: Date that leave code was posted.</a:t>
            </a:r>
          </a:p>
        </p:txBody>
      </p:sp>
    </p:spTree>
    <p:extLst>
      <p:ext uri="{BB962C8B-B14F-4D97-AF65-F5344CB8AC3E}">
        <p14:creationId xmlns:p14="http://schemas.microsoft.com/office/powerpoint/2010/main" val="7272383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Participants &amp; Concentrators Uses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1019A42-2AFB-425F-840A-214A93B43381}"/>
              </a:ext>
            </a:extLst>
          </p:cNvPr>
          <p:cNvSpPr txBox="1"/>
          <p:nvPr/>
        </p:nvSpPr>
        <p:spPr>
          <a:xfrm>
            <a:off x="623855" y="4196986"/>
            <a:ext cx="10818598" cy="400110"/>
          </a:xfrm>
          <a:prstGeom prst="rect">
            <a:avLst/>
          </a:prstGeom>
          <a:noFill/>
        </p:spPr>
        <p:txBody>
          <a:bodyPr wrap="square" rtlCol="0">
            <a:spAutoFit/>
          </a:bodyPr>
          <a:lstStyle/>
          <a:p>
            <a:r>
              <a:rPr lang="en-US" sz="2000" dirty="0">
                <a:latin typeface="Franklin Gothic Medium" panose="020B0603020102020204" pitchFamily="34" charset="0"/>
              </a:rPr>
              <a:t>Individual PC record shows credit history, student demographics, and student’s SOR.</a:t>
            </a:r>
          </a:p>
        </p:txBody>
      </p:sp>
      <p:grpSp>
        <p:nvGrpSpPr>
          <p:cNvPr id="15" name="Group 14">
            <a:extLst>
              <a:ext uri="{FF2B5EF4-FFF2-40B4-BE49-F238E27FC236}">
                <a16:creationId xmlns:a16="http://schemas.microsoft.com/office/drawing/2014/main" id="{A932B374-5E55-4DF7-93F1-E69B8F24A4D0}"/>
              </a:ext>
            </a:extLst>
          </p:cNvPr>
          <p:cNvGrpSpPr/>
          <p:nvPr/>
        </p:nvGrpSpPr>
        <p:grpSpPr>
          <a:xfrm>
            <a:off x="623855" y="1112564"/>
            <a:ext cx="10845905" cy="2316436"/>
            <a:chOff x="596548" y="1184933"/>
            <a:chExt cx="10845905" cy="2316436"/>
          </a:xfrm>
        </p:grpSpPr>
        <p:pic>
          <p:nvPicPr>
            <p:cNvPr id="7" name="Picture 6">
              <a:extLst>
                <a:ext uri="{FF2B5EF4-FFF2-40B4-BE49-F238E27FC236}">
                  <a16:creationId xmlns:a16="http://schemas.microsoft.com/office/drawing/2014/main" id="{7E5499FF-7119-4684-BD20-E31BEBBB4019}"/>
                </a:ext>
              </a:extLst>
            </p:cNvPr>
            <p:cNvPicPr>
              <a:picLocks noChangeAspect="1"/>
            </p:cNvPicPr>
            <p:nvPr/>
          </p:nvPicPr>
          <p:blipFill>
            <a:blip r:embed="rId3"/>
            <a:stretch>
              <a:fillRect/>
            </a:stretch>
          </p:blipFill>
          <p:spPr>
            <a:xfrm>
              <a:off x="596548" y="1184933"/>
              <a:ext cx="10845905" cy="2316436"/>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F69BAC2E-6C3D-4728-8F8E-DB7AA72CF7FE}"/>
                </a:ext>
              </a:extLst>
            </p:cNvPr>
            <p:cNvSpPr/>
            <p:nvPr/>
          </p:nvSpPr>
          <p:spPr>
            <a:xfrm>
              <a:off x="1530350" y="2435225"/>
              <a:ext cx="307975" cy="952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3596C8-8DF6-411C-A8DC-9E61BDE7A6D6}"/>
                </a:ext>
              </a:extLst>
            </p:cNvPr>
            <p:cNvSpPr/>
            <p:nvPr/>
          </p:nvSpPr>
          <p:spPr>
            <a:xfrm>
              <a:off x="2403475" y="2435225"/>
              <a:ext cx="393700" cy="952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CD56C0-F926-40F2-9546-B424CBA2B114}"/>
                </a:ext>
              </a:extLst>
            </p:cNvPr>
            <p:cNvSpPr/>
            <p:nvPr/>
          </p:nvSpPr>
          <p:spPr>
            <a:xfrm>
              <a:off x="3216275" y="2435225"/>
              <a:ext cx="314325" cy="952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00440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9CCB42-0F21-47C9-9CC4-229B5C0F4236}"/>
              </a:ext>
            </a:extLst>
          </p:cNvPr>
          <p:cNvSpPr txBox="1"/>
          <p:nvPr/>
        </p:nvSpPr>
        <p:spPr>
          <a:xfrm>
            <a:off x="358218" y="207638"/>
            <a:ext cx="11475564" cy="584775"/>
          </a:xfrm>
          <a:prstGeom prst="rect">
            <a:avLst/>
          </a:prstGeom>
          <a:noFill/>
        </p:spPr>
        <p:txBody>
          <a:bodyPr wrap="square" rtlCol="0">
            <a:spAutoFit/>
          </a:bodyPr>
          <a:lstStyle/>
          <a:p>
            <a:r>
              <a:rPr lang="en-US" sz="3200" dirty="0">
                <a:latin typeface="Franklin Gothic Medium" panose="020B0603020102020204" pitchFamily="34" charset="0"/>
              </a:rPr>
              <a:t>Leave Codes</a:t>
            </a:r>
          </a:p>
        </p:txBody>
      </p:sp>
      <p:sp>
        <p:nvSpPr>
          <p:cNvPr id="2" name="Rectangle 1">
            <a:extLst>
              <a:ext uri="{FF2B5EF4-FFF2-40B4-BE49-F238E27FC236}">
                <a16:creationId xmlns:a16="http://schemas.microsoft.com/office/drawing/2014/main" id="{7110D421-A83D-4F64-B9AD-A15D49681ED3}"/>
              </a:ext>
            </a:extLst>
          </p:cNvPr>
          <p:cNvSpPr/>
          <p:nvPr/>
        </p:nvSpPr>
        <p:spPr>
          <a:xfrm>
            <a:off x="358218" y="833634"/>
            <a:ext cx="11349872" cy="5533534"/>
          </a:xfrm>
          <a:prstGeom prst="rect">
            <a:avLst/>
          </a:prstGeom>
          <a:noFill/>
          <a:ln w="57150">
            <a:solidFill>
              <a:srgbClr val="BF0D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1019A42-2AFB-425F-840A-214A93B43381}"/>
              </a:ext>
            </a:extLst>
          </p:cNvPr>
          <p:cNvSpPr txBox="1"/>
          <p:nvPr/>
        </p:nvSpPr>
        <p:spPr>
          <a:xfrm>
            <a:off x="483910" y="958486"/>
            <a:ext cx="10818598" cy="707886"/>
          </a:xfrm>
          <a:prstGeom prst="rect">
            <a:avLst/>
          </a:prstGeom>
          <a:noFill/>
        </p:spPr>
        <p:txBody>
          <a:bodyPr wrap="square" rtlCol="0">
            <a:spAutoFit/>
          </a:bodyPr>
          <a:lstStyle/>
          <a:p>
            <a:r>
              <a:rPr lang="en-US" sz="2000" dirty="0">
                <a:latin typeface="Franklin Gothic Medium" panose="020B0603020102020204" pitchFamily="34" charset="0"/>
              </a:rPr>
              <a:t>Leave code will be brought in from student’s school of residence rather than using the CTED leave code.</a:t>
            </a:r>
          </a:p>
        </p:txBody>
      </p:sp>
      <p:pic>
        <p:nvPicPr>
          <p:cNvPr id="9" name="Picture 8">
            <a:extLst>
              <a:ext uri="{FF2B5EF4-FFF2-40B4-BE49-F238E27FC236}">
                <a16:creationId xmlns:a16="http://schemas.microsoft.com/office/drawing/2014/main" id="{834B8700-7A91-45D1-9A2D-57423D9DD1F6}"/>
              </a:ext>
            </a:extLst>
          </p:cNvPr>
          <p:cNvPicPr>
            <a:picLocks noChangeAspect="1"/>
          </p:cNvPicPr>
          <p:nvPr/>
        </p:nvPicPr>
        <p:blipFill rotWithShape="1">
          <a:blip r:embed="rId3"/>
          <a:srcRect l="536" t="9358" r="362"/>
          <a:stretch/>
        </p:blipFill>
        <p:spPr>
          <a:xfrm>
            <a:off x="512881" y="1985688"/>
            <a:ext cx="5344994" cy="2757762"/>
          </a:xfrm>
          <a:prstGeom prst="rect">
            <a:avLst/>
          </a:prstGeom>
          <a:ln>
            <a:solidFill>
              <a:schemeClr val="tx1"/>
            </a:solidFill>
          </a:ln>
        </p:spPr>
      </p:pic>
      <p:pic>
        <p:nvPicPr>
          <p:cNvPr id="11" name="Picture 10">
            <a:extLst>
              <a:ext uri="{FF2B5EF4-FFF2-40B4-BE49-F238E27FC236}">
                <a16:creationId xmlns:a16="http://schemas.microsoft.com/office/drawing/2014/main" id="{E60C5CB6-3C0B-4B7B-A179-B7BF4CE34A98}"/>
              </a:ext>
            </a:extLst>
          </p:cNvPr>
          <p:cNvPicPr>
            <a:picLocks noChangeAspect="1"/>
          </p:cNvPicPr>
          <p:nvPr/>
        </p:nvPicPr>
        <p:blipFill rotWithShape="1">
          <a:blip r:embed="rId4"/>
          <a:srcRect l="600" t="788" r="-1" b="1035"/>
          <a:stretch/>
        </p:blipFill>
        <p:spPr>
          <a:xfrm>
            <a:off x="5943600" y="2007394"/>
            <a:ext cx="5344994" cy="2707481"/>
          </a:xfrm>
          <a:prstGeom prst="rect">
            <a:avLst/>
          </a:prstGeom>
          <a:ln>
            <a:solidFill>
              <a:schemeClr val="tx1"/>
            </a:solidFill>
          </a:ln>
        </p:spPr>
      </p:pic>
    </p:spTree>
    <p:extLst>
      <p:ext uri="{BB962C8B-B14F-4D97-AF65-F5344CB8AC3E}">
        <p14:creationId xmlns:p14="http://schemas.microsoft.com/office/powerpoint/2010/main" val="527594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15268</TotalTime>
  <Words>8149</Words>
  <Application>Microsoft Office PowerPoint</Application>
  <PresentationFormat>Widescreen</PresentationFormat>
  <Paragraphs>848</Paragraphs>
  <Slides>100</Slides>
  <Notes>89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100</vt:i4>
      </vt:variant>
    </vt:vector>
  </HeadingPairs>
  <TitlesOfParts>
    <vt:vector size="105" baseType="lpstr">
      <vt:lpstr>Arial</vt:lpstr>
      <vt:lpstr>Calibri</vt:lpstr>
      <vt:lpstr>Calibri Light</vt:lpstr>
      <vt:lpstr>Franklin Gothic Medium</vt:lpstr>
      <vt:lpstr>Office Theme</vt:lpstr>
      <vt:lpstr>CTE Data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Irvin, Samuel</dc:creator>
  <cp:lastModifiedBy>Irvin, Samuel</cp:lastModifiedBy>
  <cp:revision>2</cp:revision>
  <dcterms:created xsi:type="dcterms:W3CDTF">2021-08-30T15:55:45Z</dcterms:created>
  <dcterms:modified xsi:type="dcterms:W3CDTF">2021-11-15T17:36:03Z</dcterms:modified>
</cp:coreProperties>
</file>