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256" r:id="rId3"/>
    <p:sldId id="428" r:id="rId4"/>
    <p:sldId id="510" r:id="rId5"/>
    <p:sldId id="514" r:id="rId6"/>
    <p:sldId id="511" r:id="rId7"/>
    <p:sldId id="449" r:id="rId8"/>
    <p:sldId id="509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3" r:id="rId17"/>
    <p:sldId id="524" r:id="rId18"/>
    <p:sldId id="525" r:id="rId19"/>
    <p:sldId id="526" r:id="rId20"/>
    <p:sldId id="527" r:id="rId21"/>
    <p:sldId id="522" r:id="rId22"/>
    <p:sldId id="513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Marion" initials="S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CC"/>
    <a:srgbClr val="00A84F"/>
    <a:srgbClr val="00437C"/>
    <a:srgbClr val="AF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78" autoAdjust="0"/>
    <p:restoredTop sz="78231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0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55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4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75AD00-20A0-D54D-89FA-87911BD08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59BE-0F8C-D545-9038-DB088EAC30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7B90F-CDEF-8F44-BDD0-07514140A66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39973-E81D-E34F-9620-3AFCA560A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3CB9F-0CE8-AB48-99A1-D746027094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C730-60CC-6741-85A6-932D7E5E1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66E86-51B1-2648-BA85-B49BA355BDD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F762-16AC-F740-B6E0-482D889C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F762-16AC-F740-B6E0-482D889C36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0F762-16AC-F740-B6E0-482D889C36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1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0F762-16AC-F740-B6E0-482D889C36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0F762-16AC-F740-B6E0-482D889C36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iea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cevans@nciea.org" TargetMode="External"/><Relationship Id="rId4" Type="http://schemas.openxmlformats.org/officeDocument/2006/relationships/hyperlink" Target="mailto:smarion@nciea.or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tudioADesign/Desktop/CFA-Logo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/4.0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4.0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33C9-B957-2743-8D60-E3F1D101B6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00939"/>
            <a:ext cx="9829800" cy="2053303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43FEF-93F1-DC41-8E7E-A69C7CFA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46318"/>
            <a:ext cx="9829800" cy="87426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F1C7A-C97B-D54E-B515-A87FA905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CA4C-014D-D142-B35E-3CB0E9EE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5B2F-9E77-4946-BFB4-E20F576D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99ED1-2098-6645-B9D8-D61A9FD60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744279"/>
            <a:ext cx="2608540" cy="793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3A4825-CE13-C343-86FA-4A538A38A782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00A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23" y="6387325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5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F80105-0FF6-6C41-9832-85A34EE21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436" y="2904268"/>
            <a:ext cx="3451128" cy="1049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70D8F-8776-8141-9D07-A7E233657C4B}"/>
              </a:ext>
            </a:extLst>
          </p:cNvPr>
          <p:cNvSpPr txBox="1"/>
          <p:nvPr userDrawn="1"/>
        </p:nvSpPr>
        <p:spPr>
          <a:xfrm>
            <a:off x="3869377" y="4453247"/>
            <a:ext cx="445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84F"/>
                </a:solidFill>
                <a:hlinkClick r:id="rId3"/>
              </a:rPr>
              <a:t>www.nciea.org</a:t>
            </a:r>
            <a:r>
              <a:rPr lang="en-US" sz="3200" dirty="0">
                <a:solidFill>
                  <a:srgbClr val="00A84F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983072" y="1085850"/>
            <a:ext cx="6214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For more information:</a:t>
            </a:r>
          </a:p>
          <a:p>
            <a:r>
              <a:rPr lang="en-US" sz="3200" dirty="0">
                <a:solidFill>
                  <a:srgbClr val="00B050"/>
                </a:solidFill>
              </a:rPr>
              <a:t>Scott</a:t>
            </a:r>
            <a:r>
              <a:rPr lang="en-US" sz="3200" baseline="0" dirty="0">
                <a:solidFill>
                  <a:srgbClr val="00B050"/>
                </a:solidFill>
              </a:rPr>
              <a:t> Marion:	</a:t>
            </a:r>
            <a:r>
              <a:rPr lang="en-US" sz="3200" baseline="0" dirty="0">
                <a:solidFill>
                  <a:srgbClr val="00B050"/>
                </a:solidFill>
                <a:hlinkClick r:id="rId4"/>
              </a:rPr>
              <a:t>smarion@nciea.org</a:t>
            </a:r>
            <a:endParaRPr lang="en-US" sz="3200" baseline="0" dirty="0">
              <a:solidFill>
                <a:srgbClr val="00B050"/>
              </a:solidFill>
            </a:endParaRPr>
          </a:p>
          <a:p>
            <a:r>
              <a:rPr lang="en-US" sz="3200" baseline="0" dirty="0">
                <a:solidFill>
                  <a:srgbClr val="00B050"/>
                </a:solidFill>
              </a:rPr>
              <a:t>Carla Evans: 	</a:t>
            </a:r>
            <a:r>
              <a:rPr lang="en-US" sz="3200" baseline="0" dirty="0">
                <a:solidFill>
                  <a:srgbClr val="00B050"/>
                </a:solidFill>
                <a:hlinkClick r:id="rId5"/>
              </a:rPr>
              <a:t>cevans@nciea.org</a:t>
            </a:r>
            <a:r>
              <a:rPr lang="en-US" sz="3200" baseline="0" dirty="0">
                <a:solidFill>
                  <a:srgbClr val="00B050"/>
                </a:solidFill>
              </a:rPr>
              <a:t> 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2989-D30C-2942-8BAF-812D0FF8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75CDB-0C74-4E44-9BEE-00E58776B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6AF84-F9D4-BC4E-AB61-C9C740C79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34872-D204-974B-8295-95D28366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26B3B-F773-9142-9368-E91825BB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A76C9-BB84-084D-AEA1-2C828F64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CFC393-5DE7-1447-8BD3-D65B8446670B}"/>
              </a:ext>
            </a:extLst>
          </p:cNvPr>
          <p:cNvCxnSpPr>
            <a:cxnSpLocks/>
          </p:cNvCxnSpPr>
          <p:nvPr userDrawn="1"/>
        </p:nvCxnSpPr>
        <p:spPr>
          <a:xfrm>
            <a:off x="923925" y="2057400"/>
            <a:ext cx="3848100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D8FF6D5-A261-854C-A4B9-D86940A4D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10" name="Picture 9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6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3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829C-4C6A-3B4E-ABE1-FA9FD5FA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89A3B-7BC8-EA4F-AE93-3606CA72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6B64A-C40A-CA4B-8092-11BC4C3B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E18B-295C-E44B-B799-0E80A992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AC191-3478-FD4E-A534-29C95BF1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A7522E-B8ED-7E42-90B0-63AA08728E20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0B26A-4425-7C41-92D6-415676EBC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9" name="Picture 8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6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9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00068-7EF7-3543-AE5D-82F7A6DE4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511630" cy="5811838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DDD3D-B51E-7C4A-B637-726574113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7658-3334-E04C-BC99-07B8472A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7A718-8057-4746-8DFF-3C4802CA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73797-A7BE-A144-B060-C07B3B22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A55D5F-6164-9942-BF9F-B2819A68F589}"/>
              </a:ext>
            </a:extLst>
          </p:cNvPr>
          <p:cNvCxnSpPr>
            <a:cxnSpLocks/>
          </p:cNvCxnSpPr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F6B99DC-84AA-E542-8E21-791DE3163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3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3D3143-5BC8-7448-A252-CD5F6DEC201F}"/>
              </a:ext>
            </a:extLst>
          </p:cNvPr>
          <p:cNvSpPr/>
          <p:nvPr userDrawn="1"/>
        </p:nvSpPr>
        <p:spPr>
          <a:xfrm>
            <a:off x="1" y="789512"/>
            <a:ext cx="12192000" cy="184603"/>
          </a:xfrm>
          <a:prstGeom prst="rect">
            <a:avLst/>
          </a:prstGeom>
          <a:solidFill>
            <a:srgbClr val="39A03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03757-9C9A-DD4E-9332-9BC998D6DCC8}"/>
              </a:ext>
            </a:extLst>
          </p:cNvPr>
          <p:cNvSpPr/>
          <p:nvPr userDrawn="1"/>
        </p:nvSpPr>
        <p:spPr>
          <a:xfrm>
            <a:off x="1" y="0"/>
            <a:ext cx="12192000" cy="881349"/>
          </a:xfrm>
          <a:prstGeom prst="rect">
            <a:avLst/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4663F-60A1-6740-A1B4-D4EBD237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1" y="154239"/>
            <a:ext cx="11710067" cy="63527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3C125-72B4-0C45-88AA-96893A94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4054" y="6356352"/>
            <a:ext cx="8967730" cy="365125"/>
          </a:xfrm>
        </p:spPr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6E81D-1E93-D248-9B4B-918D5AAC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171" y="6356352"/>
            <a:ext cx="645405" cy="365125"/>
          </a:xfrm>
        </p:spPr>
        <p:txBody>
          <a:bodyPr/>
          <a:lstStyle/>
          <a:p>
            <a:fld id="{BB9CDDB7-ABE6-AD4C-9690-179FA27944F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FA-Logo.png" descr="/Users/StudioADesign/Desktop/CFA-Logo.png">
            <a:extLst>
              <a:ext uri="{FF2B5EF4-FFF2-40B4-BE49-F238E27FC236}">
                <a16:creationId xmlns:a16="http://schemas.microsoft.com/office/drawing/2014/main" id="{B42340F2-9678-C149-9CC8-A51D12D5572C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3" y="6203952"/>
            <a:ext cx="1706751" cy="594181"/>
          </a:xfrm>
          <a:prstGeom prst="rect">
            <a:avLst/>
          </a:prstGeom>
        </p:spPr>
      </p:pic>
      <p:pic>
        <p:nvPicPr>
          <p:cNvPr id="9" name="Picture 8" descr="Macintosh HD:Users:cdomaleski:Downloads:cc_2.png">
            <a:hlinkClick r:id="rId4"/>
          </p:cNvPr>
          <p:cNvPicPr preferRelativeResize="0"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54" y="6318160"/>
            <a:ext cx="116282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14195" y="1086972"/>
            <a:ext cx="11483358" cy="4919381"/>
          </a:xfrm>
        </p:spPr>
        <p:txBody>
          <a:bodyPr/>
          <a:lstStyle>
            <a:lvl1pPr>
              <a:spcAft>
                <a:spcPts val="1200"/>
              </a:spcAft>
              <a:defRPr sz="28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Aft>
                <a:spcPts val="600"/>
              </a:spcAft>
              <a:buFont typeface="Calibri" panose="020F0502020204030204" pitchFamily="34" charset="0"/>
              <a:buChar char="—"/>
              <a:defRPr sz="2200" baseline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2000" baseline="0">
                <a:solidFill>
                  <a:schemeClr val="tx1"/>
                </a:solidFill>
              </a:defRPr>
            </a:lvl3pPr>
            <a:lvl4pPr marL="1600200" indent="-228600">
              <a:spcAft>
                <a:spcPts val="600"/>
              </a:spcAft>
              <a:buFont typeface="Calibri" panose="020F0502020204030204" pitchFamily="34" charset="0"/>
              <a:buChar char="‐"/>
              <a:defRPr sz="1800" baseline="0">
                <a:solidFill>
                  <a:schemeClr val="tx1"/>
                </a:solidFill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Ø"/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82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33C9-B957-2743-8D60-E3F1D101B6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00939"/>
            <a:ext cx="9829800" cy="2053303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43FEF-93F1-DC41-8E7E-A69C7CFA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46318"/>
            <a:ext cx="9829800" cy="87426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F1C7A-C97B-D54E-B515-A87FA905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6CA4C-014D-D142-B35E-3CB0E9EE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5B2F-9E77-4946-BFB4-E20F576D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99ED1-2098-6645-B9D8-D61A9FD60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2" y="744279"/>
            <a:ext cx="2608535" cy="793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3A4825-CE13-C343-86FA-4A538A38A782}"/>
              </a:ext>
            </a:extLst>
          </p:cNvPr>
          <p:cNvSpPr/>
          <p:nvPr userDrawn="1"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00A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EB33-AF3D-EB48-AEF7-A3D0946F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59FFF-5A32-6E41-8547-76B62D545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81DED-4558-EF4B-855F-BB023DAD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1B7D-3F26-B747-A678-210433DC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7396-9ABB-074A-ABAA-03405127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84B491-6924-7E4B-9D04-EE415471F4CE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5C28DE4-969E-7D44-8982-0C665E08B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0E1E-8556-C643-A9C4-BC48321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319B-6072-4B46-A18A-F9CEBACA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63A6-EAA2-E242-91E1-773119A0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EB65-F1FD-EC43-A148-485BC862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2FE9-0760-754C-869E-D8FFC4C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2371B-26A3-9148-9942-760ACC678BF7}"/>
              </a:ext>
            </a:extLst>
          </p:cNvPr>
          <p:cNvCxnSpPr>
            <a:cxnSpLocks/>
          </p:cNvCxnSpPr>
          <p:nvPr userDrawn="1"/>
        </p:nvCxnSpPr>
        <p:spPr>
          <a:xfrm>
            <a:off x="923925" y="4589463"/>
            <a:ext cx="1042352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11239-594C-574F-A100-5DADCA3B4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A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0E1E-8556-C643-A9C4-BC48321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319B-6072-4B46-A18A-F9CEBACA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63A6-EAA2-E242-91E1-773119A0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EB65-F1FD-EC43-A148-485BC862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2FE9-0760-754C-869E-D8FFC4C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546437-FB54-6645-A161-6F1D4D8472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93CE1E-BEF6-6449-8E42-AA966F3246E7}"/>
              </a:ext>
            </a:extLst>
          </p:cNvPr>
          <p:cNvCxnSpPr>
            <a:cxnSpLocks/>
          </p:cNvCxnSpPr>
          <p:nvPr userDrawn="1"/>
        </p:nvCxnSpPr>
        <p:spPr>
          <a:xfrm>
            <a:off x="923925" y="4589463"/>
            <a:ext cx="10423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C877405-C2ED-5A4C-8F74-068CFFDF07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EB33-AF3D-EB48-AEF7-A3D0946F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>
            <a:normAutofit/>
          </a:bodyPr>
          <a:lstStyle>
            <a:lvl1pPr>
              <a:defRPr sz="4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59FFF-5A32-6E41-8547-76B62D545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1B7D-3F26-B747-A678-210433DC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7396-9ABB-074A-ABAA-03405127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C75B0-D828-404D-B638-8C800FC94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080F16-018C-8141-AE35-F801E350EF4E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0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8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A17E-2002-8249-AC73-E2E4D2E7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304B-B95A-0C43-BB8C-AF6A9E184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E6E3E-86D9-4741-BCAD-07FD7FBEB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83004-3688-C846-A6DA-90152E77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7015B-851F-0C4C-BF86-6AE15620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DB092-878C-2F4F-8537-BCC8043E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0460E-AEFE-0648-B1B8-E48A14E50D8A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F5D229-5CCB-6C46-945B-FB5E1BC2C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C5EF-7B1C-3A4F-8BB1-33E5977C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44000" cy="1325563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A1C6-740F-274B-B6B4-1271EFF6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>
                <a:solidFill>
                  <a:srgbClr val="00A84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3317-899F-9F41-970F-16BB6427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C8CC1-A60F-D64B-B78B-038A772E1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>
                <a:solidFill>
                  <a:srgbClr val="00A84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EBAB1-43A5-6A48-8B40-E13432155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1E17B-63E0-1C45-8A9F-2318B059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0559F-E091-F44F-9E31-BC0FCFB4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AE082-1AC4-E442-B3A2-300B3AC6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02F693-3945-3A47-B7AF-90CF6BBED50B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C6B30AB-9E16-7441-8762-050DFD0DB3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85A0-26D2-2140-8A76-27AA8B0F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DF04D-D9A6-C844-A86B-806794B4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D2B77-07B4-1C4C-9081-4E502F3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9459E-30B9-3D4F-92D0-49009D74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BD43B9-9AD9-424A-A952-300755C5C1BF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B4937-B9F5-6D46-B8E6-A05C0C2AC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14D18-4164-4044-BDC1-643E4D87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DD901-3237-E94A-B7E2-070A2EB1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6E22-54AC-C648-97C6-5349343E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DACF1-5074-C442-8DD5-DEF6118D2F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F80105-0FF6-6C41-9832-85A34EE21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437" y="2904268"/>
            <a:ext cx="3451125" cy="1049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5593D-3696-2441-BF20-270D6ECD0A1A}"/>
              </a:ext>
            </a:extLst>
          </p:cNvPr>
          <p:cNvSpPr txBox="1"/>
          <p:nvPr userDrawn="1"/>
        </p:nvSpPr>
        <p:spPr>
          <a:xfrm>
            <a:off x="3869377" y="4453247"/>
            <a:ext cx="445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www.nciea.org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2989-D30C-2942-8BAF-812D0FF8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75CDB-0C74-4E44-9BEE-00E58776B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6AF84-F9D4-BC4E-AB61-C9C740C79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34872-D204-974B-8295-95D28366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26B3B-F773-9142-9368-E91825BB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A76C9-BB84-084D-AEA1-2C828F64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CFC393-5DE7-1447-8BD3-D65B8446670B}"/>
              </a:ext>
            </a:extLst>
          </p:cNvPr>
          <p:cNvCxnSpPr>
            <a:cxnSpLocks/>
          </p:cNvCxnSpPr>
          <p:nvPr userDrawn="1"/>
        </p:nvCxnSpPr>
        <p:spPr>
          <a:xfrm>
            <a:off x="923925" y="2057400"/>
            <a:ext cx="3848100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3BD9F7F-9388-D44F-93BF-A622A1112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829C-4C6A-3B4E-ABE1-FA9FD5FA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89A3B-7BC8-EA4F-AE93-3606CA721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6B64A-C40A-CA4B-8092-11BC4C3B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E18B-295C-E44B-B799-0E80A992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AC191-3478-FD4E-A534-29C95BF1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95F0A4-3241-424A-A757-10D99AAA6C5C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1D8A2-BBB3-6542-9F0E-D0DB581A6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00068-7EF7-3543-AE5D-82F7A6DE4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511630" cy="5811838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DDD3D-B51E-7C4A-B637-726574113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57658-3334-E04C-BC99-07B8472A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7A718-8057-4746-8DFF-3C4802CA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73797-A7BE-A144-B060-C07B3B22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A55D5F-6164-9942-BF9F-B2819A68F589}"/>
              </a:ext>
            </a:extLst>
          </p:cNvPr>
          <p:cNvCxnSpPr>
            <a:cxnSpLocks/>
          </p:cNvCxnSpPr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786E2C-DFC4-6B4E-AD48-B4A87789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0E1E-8556-C643-A9C4-BC48321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319B-6072-4B46-A18A-F9CEBACA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63A6-EAA2-E242-91E1-773119A0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EB65-F1FD-EC43-A148-485BC862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2FE9-0760-754C-869E-D8FFC4C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92632A-9688-AA46-8E3C-F46FF91399F4}"/>
              </a:ext>
            </a:extLst>
          </p:cNvPr>
          <p:cNvCxnSpPr>
            <a:cxnSpLocks/>
          </p:cNvCxnSpPr>
          <p:nvPr userDrawn="1"/>
        </p:nvCxnSpPr>
        <p:spPr>
          <a:xfrm>
            <a:off x="923925" y="4589463"/>
            <a:ext cx="1042352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F1C714E-662A-A347-B44A-0FA3368DA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9" name="Picture 8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6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0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A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0E1E-8556-C643-A9C4-BC48321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319B-6072-4B46-A18A-F9CEBACA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63A6-EAA2-E242-91E1-773119A0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EB65-F1FD-EC43-A148-485BC862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2FE9-0760-754C-869E-D8FFC4C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546437-FB54-6645-A161-6F1D4D8472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40EDF-5D26-474D-A718-840C4D5DE154}"/>
              </a:ext>
            </a:extLst>
          </p:cNvPr>
          <p:cNvCxnSpPr>
            <a:cxnSpLocks/>
          </p:cNvCxnSpPr>
          <p:nvPr userDrawn="1"/>
        </p:nvCxnSpPr>
        <p:spPr>
          <a:xfrm>
            <a:off x="923925" y="4589463"/>
            <a:ext cx="10423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C088A-5446-9D43-9AF9-978A791A8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1" y="318498"/>
            <a:ext cx="1283877" cy="390419"/>
          </a:xfrm>
          <a:prstGeom prst="rect">
            <a:avLst/>
          </a:prstGeom>
        </p:spPr>
      </p:pic>
      <p:pic>
        <p:nvPicPr>
          <p:cNvPr id="9" name="Picture 8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6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0E1E-8556-C643-A9C4-BC48321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319B-6072-4B46-A18A-F9CEBACA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63A6-EAA2-E242-91E1-773119A0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EB65-F1FD-EC43-A148-485BC862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2FE9-0760-754C-869E-D8FFC4C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46437-FB54-6645-A161-6F1D4D8472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3CD5AD-C1C0-EF4A-A25C-4397ADB72068}"/>
              </a:ext>
            </a:extLst>
          </p:cNvPr>
          <p:cNvCxnSpPr>
            <a:cxnSpLocks/>
          </p:cNvCxnSpPr>
          <p:nvPr userDrawn="1"/>
        </p:nvCxnSpPr>
        <p:spPr>
          <a:xfrm>
            <a:off x="923925" y="4589463"/>
            <a:ext cx="1042352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78C5-9309-6946-B317-64FD7AB28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9" name="Picture 8" descr="Macintosh HD:Users:cdomaleski:Downloads:cc_2.png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6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4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A17E-2002-8249-AC73-E2E4D2E7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304B-B95A-0C43-BB8C-AF6A9E184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E6E3E-86D9-4741-BCAD-07FD7FBEB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83004-3688-C846-A6DA-90152E77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7015B-851F-0C4C-BF86-6AE15620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DB092-878C-2F4F-8537-BCC8043E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66253D-5863-3A40-8A6F-34C44969C66F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32D234E-4927-9F48-A416-59520E91C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10" name="Picture 9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6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C5EF-7B1C-3A4F-8BB1-33E5977C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44000" cy="1325563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0A1C6-740F-274B-B6B4-1271EFF6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>
                <a:solidFill>
                  <a:srgbClr val="00A84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3317-899F-9F41-970F-16BB6427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C8CC1-A60F-D64B-B78B-038A772E1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>
                <a:solidFill>
                  <a:srgbClr val="00A84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EBAB1-43A5-6A48-8B40-E13432155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0559F-E091-F44F-9E31-BC0FCFB4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AE082-1AC4-E442-B3A2-300B3AC6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C289D9-66CC-D746-8D81-6BDE36F07D55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324E128-6580-F548-BD63-6D6460818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12" name="Picture 11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0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7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85A0-26D2-2140-8A76-27AA8B0F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D2B77-07B4-1C4C-9081-4E502F3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9459E-30B9-3D4F-92D0-49009D74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46DC07-970E-DD42-AF41-DFF3E73E5786}"/>
              </a:ext>
            </a:extLst>
          </p:cNvPr>
          <p:cNvCxnSpPr>
            <a:cxnSpLocks/>
          </p:cNvCxnSpPr>
          <p:nvPr userDrawn="1"/>
        </p:nvCxnSpPr>
        <p:spPr>
          <a:xfrm>
            <a:off x="923925" y="1701321"/>
            <a:ext cx="10429875" cy="0"/>
          </a:xfrm>
          <a:prstGeom prst="line">
            <a:avLst/>
          </a:prstGeom>
          <a:ln w="190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0964C-C19A-6447-9E29-0812D1539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8" name="Picture 7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5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6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DD901-3237-E94A-B7E2-070A2EB1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66E22-54AC-C648-97C6-5349343E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6437-FB54-6645-A161-6F1D4D8472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AA541-5230-B748-B48C-5FABF2777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530" y="318498"/>
            <a:ext cx="1283880" cy="390419"/>
          </a:xfrm>
          <a:prstGeom prst="rect">
            <a:avLst/>
          </a:prstGeom>
        </p:spPr>
      </p:pic>
      <p:pic>
        <p:nvPicPr>
          <p:cNvPr id="6" name="Picture 5" descr="Macintosh HD:Users:cdomaleski:Downloads:cc_2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3" y="6370716"/>
            <a:ext cx="1062318" cy="3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3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CDD39-C19D-1B45-84DE-4CA95657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F1721-6E44-F640-80AB-A4ADCC7DC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08EAD-745E-1846-8253-39F8153E8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86D47-E372-454C-9B03-7FDF2AC2B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B25E-B9AA-2A43-9F4C-3EBD76B8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90546437-FB54-6645-A161-6F1D4D8472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57" r:id="rId11"/>
    <p:sldLayoutId id="2147483658" r:id="rId12"/>
    <p:sldLayoutId id="2147483659" r:id="rId13"/>
    <p:sldLayoutId id="2147483677" r:id="rId14"/>
    <p:sldLayoutId id="214748368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CDD39-C19D-1B45-84DE-4CA95657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F1721-6E44-F640-80AB-A4ADCC7DC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08EAD-745E-1846-8253-39F8153E8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86D47-E372-454C-9B03-7FDF2AC2B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B25E-B9AA-2A43-9F4C-3EBD76B8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lumMod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90546437-FB54-6645-A161-6F1D4D8472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2B93-2FED-4A4A-8C9F-BCE0AFCA8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5" y="1858497"/>
            <a:ext cx="9919855" cy="1341908"/>
          </a:xfrm>
        </p:spPr>
        <p:txBody>
          <a:bodyPr>
            <a:normAutofit fontScale="90000"/>
          </a:bodyPr>
          <a:lstStyle/>
          <a:p>
            <a:r>
              <a:rPr lang="en-US" sz="4400" b="0" dirty="0"/>
              <a:t>Pandemic Related Academic Impact in 2021</a:t>
            </a:r>
            <a:br>
              <a:rPr lang="en-US" sz="5300" b="0" dirty="0"/>
            </a:br>
            <a:r>
              <a:rPr lang="en-US" sz="3600" b="0" dirty="0"/>
              <a:t>A look at results from Arizona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B6884-0865-C34D-BF42-A16F3DD78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1620"/>
            <a:ext cx="9829800" cy="11622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Damian Betebenner &amp; Adam Van Iwaarden</a:t>
            </a:r>
          </a:p>
          <a:p>
            <a:r>
              <a:rPr lang="en-US" dirty="0">
                <a:solidFill>
                  <a:schemeClr val="tx1"/>
                </a:solidFill>
              </a:rPr>
              <a:t>Center for Assessment</a:t>
            </a:r>
          </a:p>
          <a:p>
            <a:endParaRPr lang="en-US" sz="2800" dirty="0">
              <a:latin typeface="Tw Cen MT" panose="020B0602020104020603" pitchFamily="34" charset="77"/>
            </a:endParaRPr>
          </a:p>
          <a:p>
            <a:endParaRPr lang="en-US" sz="2800" dirty="0">
              <a:latin typeface="Tw Cen MT" panose="020B0602020104020603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DB6884-0865-C34D-BF42-A16F3DD788F2}"/>
              </a:ext>
            </a:extLst>
          </p:cNvPr>
          <p:cNvSpPr txBox="1">
            <a:spLocks/>
          </p:cNvSpPr>
          <p:nvPr/>
        </p:nvSpPr>
        <p:spPr>
          <a:xfrm>
            <a:off x="748145" y="5273516"/>
            <a:ext cx="9829800" cy="68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Arizona State Board of Education Meeting</a:t>
            </a:r>
          </a:p>
          <a:p>
            <a:r>
              <a:rPr lang="en-US" dirty="0">
                <a:solidFill>
                  <a:schemeClr val="tx1"/>
                </a:solidFill>
              </a:rPr>
              <a:t>October 25th, 2021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Discussion of Content Area by Ethnicity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Note that prior to COVID there were disparities in student growth rates by ethnicity</a:t>
            </a:r>
          </a:p>
          <a:p>
            <a:pPr marL="388620" indent="-342900"/>
            <a:r>
              <a:rPr lang="en-US" sz="3000" dirty="0"/>
              <a:t>The decrease in student learning (i.e., growth) in both ELA and Mathematics is large across all ethnic subgroups.</a:t>
            </a:r>
          </a:p>
          <a:p>
            <a:pPr marL="388620" indent="-342900"/>
            <a:r>
              <a:rPr lang="en-US" sz="3000" dirty="0"/>
              <a:t>Despite the large impact, some ethnic subgroups faired worse that others:</a:t>
            </a:r>
          </a:p>
          <a:p>
            <a:pPr marL="845820" lvl="1" indent="-342900"/>
            <a:r>
              <a:rPr lang="en-US" sz="2600" dirty="0"/>
              <a:t>Hispanic and African American students in mathematics were impacted more than their counterparts. </a:t>
            </a:r>
          </a:p>
          <a:p>
            <a:pPr marL="388620" indent="-342900"/>
            <a:r>
              <a:rPr lang="en-US" sz="3000" dirty="0"/>
              <a:t>Ethnicity by Grade analyses show similar disparities. </a:t>
            </a:r>
          </a:p>
          <a:p>
            <a:pPr marL="388620" indent="-342900"/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34920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AzM2  Median/Mean Skip-Year SGPs by free/reduced lunch status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895720-973A-4642-B64F-37517C5E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13225"/>
              </p:ext>
            </p:extLst>
          </p:nvPr>
        </p:nvGraphicFramePr>
        <p:xfrm>
          <a:off x="838198" y="2302480"/>
          <a:ext cx="10515603" cy="22530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91848027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3062524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1894204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703084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6708131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372039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95173189"/>
                    </a:ext>
                  </a:extLst>
                </a:gridCol>
              </a:tblGrid>
              <a:tr h="4864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Mathematics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664695"/>
                  </a:ext>
                </a:extLst>
              </a:tr>
              <a:tr h="4864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27416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 Reduced Lunch: 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48.0 (169,253)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32.0  (133,137)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47.0 (147,240)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22.0 (115,257)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52510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Free Reduced Lunch: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53.0 (176,516)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37.0 (159,609)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54.0 (138,684)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33.0 (131,090)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80057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Discussion of Content Area by Free/Reduced Lunch Status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Note that prior to COVID there were disparities in student growth rates by free/reduced lunch status</a:t>
            </a:r>
          </a:p>
          <a:p>
            <a:pPr marL="388620" indent="-342900"/>
            <a:r>
              <a:rPr lang="en-US" sz="3000" dirty="0"/>
              <a:t>The decrease in student learning (i.e., growth) in both ELA and Mathematics is large across both free/reduced lunch groups.</a:t>
            </a:r>
          </a:p>
          <a:p>
            <a:pPr marL="388620" indent="-342900"/>
            <a:r>
              <a:rPr lang="en-US" sz="3000" dirty="0"/>
              <a:t>The decrease in math associated with students receiving free/reduced price lunch (-25.0) is quite large.</a:t>
            </a:r>
          </a:p>
          <a:p>
            <a:pPr marL="388620" indent="-342900"/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10370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AzM2  Median/Mean Skip-Year SGPs by English learner status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895720-973A-4642-B64F-37517C5E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505634"/>
              </p:ext>
            </p:extLst>
          </p:nvPr>
        </p:nvGraphicFramePr>
        <p:xfrm>
          <a:off x="838198" y="2302480"/>
          <a:ext cx="10515603" cy="22530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91848027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3062524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1894204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703084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6708131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372039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95173189"/>
                    </a:ext>
                  </a:extLst>
                </a:gridCol>
              </a:tblGrid>
              <a:tr h="4864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Mathematics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664695"/>
                  </a:ext>
                </a:extLst>
              </a:tr>
              <a:tr h="4864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27416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Learner: 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 </a:t>
                      </a:r>
                    </a:p>
                    <a:p>
                      <a:pPr algn="ctr"/>
                      <a:r>
                        <a:rPr lang="en-US" dirty="0"/>
                        <a:t>(19,614)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32.0 </a:t>
                      </a:r>
                    </a:p>
                    <a:p>
                      <a:pPr algn="ctr"/>
                      <a:r>
                        <a:rPr lang="en-US" dirty="0"/>
                        <a:t>(17,814)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 </a:t>
                      </a:r>
                    </a:p>
                    <a:p>
                      <a:pPr algn="ctr"/>
                      <a:r>
                        <a:rPr lang="en-US" dirty="0"/>
                        <a:t>(18,575)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 </a:t>
                      </a:r>
                    </a:p>
                    <a:p>
                      <a:pPr algn="ctr"/>
                      <a:r>
                        <a:rPr lang="en-US" dirty="0"/>
                        <a:t>(16,612)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52510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Learner: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51.0 (325,753)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 (274,932)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51.0 (266,983)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28.0 (229,735)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80057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Discussion of Content Area by English learner Status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Note that prior to COVID there were disparities in student growth rates by English learner status</a:t>
            </a:r>
          </a:p>
          <a:p>
            <a:pPr marL="388620" indent="-342900"/>
            <a:r>
              <a:rPr lang="en-US" sz="3000" dirty="0"/>
              <a:t>Impacts were large and fairly uniform across English learners/non-English learners. </a:t>
            </a:r>
          </a:p>
          <a:p>
            <a:pPr marL="388620" indent="-342900"/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2140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AzM2  Median/Mean Skip-Year SGPs by Special Education status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895720-973A-4642-B64F-37517C5E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48404"/>
              </p:ext>
            </p:extLst>
          </p:nvPr>
        </p:nvGraphicFramePr>
        <p:xfrm>
          <a:off x="838198" y="2302480"/>
          <a:ext cx="10515603" cy="25273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91848027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3062524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1894204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703084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6708131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372039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95173189"/>
                    </a:ext>
                  </a:extLst>
                </a:gridCol>
              </a:tblGrid>
              <a:tr h="4864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Mathematics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664695"/>
                  </a:ext>
                </a:extLst>
              </a:tr>
              <a:tr h="4864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27416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 Education: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 (306,422)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 (260,032)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 (250,858)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28.0 (217,548)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52510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Special Education: 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40.0 </a:t>
                      </a:r>
                    </a:p>
                    <a:p>
                      <a:pPr algn="ctr"/>
                      <a:r>
                        <a:rPr lang="en-US" dirty="0"/>
                        <a:t>(39,347)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32.0 </a:t>
                      </a:r>
                    </a:p>
                    <a:p>
                      <a:pPr algn="ctr"/>
                      <a:r>
                        <a:rPr lang="en-US" dirty="0"/>
                        <a:t>(32,714)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42.0 </a:t>
                      </a:r>
                    </a:p>
                    <a:p>
                      <a:pPr algn="ctr"/>
                      <a:r>
                        <a:rPr lang="en-US" dirty="0"/>
                        <a:t>(35,066)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29.0 </a:t>
                      </a:r>
                    </a:p>
                    <a:p>
                      <a:pPr algn="ctr"/>
                      <a:r>
                        <a:rPr lang="en-US" dirty="0"/>
                        <a:t>(28,799)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80057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Discussion of Content Area by Special Education Status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Note that prior to COVID there were disparities in student growth rates by special education status.</a:t>
            </a:r>
          </a:p>
          <a:p>
            <a:pPr marL="388620" indent="-342900"/>
            <a:r>
              <a:rPr lang="en-US" sz="3000" dirty="0"/>
              <a:t>Pandemic related academic impact was less for special education students than for non-special education students. </a:t>
            </a:r>
          </a:p>
          <a:p>
            <a:pPr marL="388620" indent="-342900"/>
            <a:r>
              <a:rPr lang="en-US" sz="3000" dirty="0"/>
              <a:t>It is not clear what is responsible for this disparity. Two possibilities:</a:t>
            </a:r>
          </a:p>
          <a:p>
            <a:pPr marL="845820" lvl="1" indent="-342900"/>
            <a:r>
              <a:rPr lang="en-US" sz="2600" dirty="0"/>
              <a:t>Better support for special education students throughout the pandemic.</a:t>
            </a:r>
          </a:p>
          <a:p>
            <a:pPr marL="845820" lvl="1" indent="-342900"/>
            <a:r>
              <a:rPr lang="en-US" sz="2600" dirty="0"/>
              <a:t>Impoverished pre-pandemic rates of learning for special education students.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26285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Academic Impact by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Average academic impact across students in Arizona was large.</a:t>
            </a:r>
          </a:p>
          <a:p>
            <a:pPr marL="388620" indent="-342900"/>
            <a:r>
              <a:rPr lang="en-US" sz="3000" dirty="0"/>
              <a:t>However, there was substantial variation in academic impact at the school level.</a:t>
            </a:r>
          </a:p>
          <a:p>
            <a:pPr marL="388620" indent="-342900"/>
            <a:r>
              <a:rPr lang="en-US" sz="3000" dirty="0"/>
              <a:t>The follow slides show academic impact for ELA and Mathematics based upon the School’s 2019 A-F letter grade.</a:t>
            </a:r>
          </a:p>
          <a:p>
            <a:pPr marL="388620" indent="-342900"/>
            <a:r>
              <a:rPr lang="en-US" sz="3000" dirty="0"/>
              <a:t>Note, that high performing schools are not immune to academic impact from the pandemic.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26026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B95314-231F-D449-8F86-F715F8A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A4D31-8CD9-1445-80BE-42A7C9F25462}"/>
              </a:ext>
            </a:extLst>
          </p:cNvPr>
          <p:cNvSpPr txBox="1"/>
          <p:nvPr/>
        </p:nvSpPr>
        <p:spPr>
          <a:xfrm>
            <a:off x="490253" y="600076"/>
            <a:ext cx="2010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ELA:</a:t>
            </a:r>
          </a:p>
          <a:p>
            <a:r>
              <a:rPr lang="en-US" sz="2400" dirty="0"/>
              <a:t>School Academic Impact by 2019 Letter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E7362-C72B-8948-AD05-10997E4F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41" y="235265"/>
            <a:ext cx="7011318" cy="602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B95314-231F-D449-8F86-F715F8A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9AC1D-60DB-274A-8DE8-AA939FE6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0" y="354368"/>
            <a:ext cx="6976740" cy="6001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A4D31-8CD9-1445-80BE-42A7C9F25462}"/>
              </a:ext>
            </a:extLst>
          </p:cNvPr>
          <p:cNvSpPr txBox="1"/>
          <p:nvPr/>
        </p:nvSpPr>
        <p:spPr>
          <a:xfrm>
            <a:off x="490253" y="600076"/>
            <a:ext cx="2010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Mathematics:</a:t>
            </a:r>
          </a:p>
          <a:p>
            <a:r>
              <a:rPr lang="en-US" sz="2400" dirty="0"/>
              <a:t>School Academic Impact by 2019 Letter Grade</a:t>
            </a:r>
          </a:p>
        </p:txBody>
      </p:sp>
    </p:spTree>
    <p:extLst>
      <p:ext uri="{BB962C8B-B14F-4D97-AF65-F5344CB8AC3E}">
        <p14:creationId xmlns:p14="http://schemas.microsoft.com/office/powerpoint/2010/main" val="14747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Pandemic Related Academic Impact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0A3DF-43A0-EE4B-B7FB-2125CC76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are all aware that the pandemic greatly disrupted the lives of people worldwide over the last 18 months. </a:t>
            </a:r>
          </a:p>
          <a:p>
            <a:r>
              <a:rPr lang="en-US" dirty="0"/>
              <a:t>Students were dramatically impacted as education was delivered in many new ways to students nationwide.  </a:t>
            </a:r>
          </a:p>
          <a:p>
            <a:r>
              <a:rPr lang="en-US" dirty="0"/>
              <a:t>A concern of many is to what extent the pandemic impacted students: Academically, emotionally, physically. </a:t>
            </a:r>
          </a:p>
          <a:p>
            <a:r>
              <a:rPr lang="en-US" dirty="0"/>
              <a:t>The Center for Assessment has been working with a dozen states to investigate the extent to which the pandemic has impacted student learning. </a:t>
            </a:r>
          </a:p>
        </p:txBody>
      </p:sp>
    </p:spTree>
    <p:extLst>
      <p:ext uri="{BB962C8B-B14F-4D97-AF65-F5344CB8AC3E}">
        <p14:creationId xmlns:p14="http://schemas.microsoft.com/office/powerpoint/2010/main" val="4281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Summary of Academic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 fontScale="92500" lnSpcReduction="10000"/>
          </a:bodyPr>
          <a:lstStyle/>
          <a:p>
            <a:pPr marL="388620" indent="-342900"/>
            <a:r>
              <a:rPr lang="en-US" sz="3000" dirty="0"/>
              <a:t>Academic impacts to students over the course of the pandemic have been unprecedented and large nationwide and in Arizona.</a:t>
            </a:r>
          </a:p>
          <a:p>
            <a:pPr marL="388620" indent="-342900"/>
            <a:r>
              <a:rPr lang="en-US" sz="3000" dirty="0"/>
              <a:t>Thought there is some variability in terms of who is impacted, there are no groups that have been immune to academic impacts including:</a:t>
            </a:r>
          </a:p>
          <a:p>
            <a:pPr marL="845820" lvl="1" indent="-342900"/>
            <a:r>
              <a:rPr lang="en-US" sz="2600" dirty="0"/>
              <a:t>High and low achieving students</a:t>
            </a:r>
          </a:p>
          <a:p>
            <a:pPr marL="845820" lvl="1" indent="-342900"/>
            <a:r>
              <a:rPr lang="en-US" sz="2600" dirty="0"/>
              <a:t>Students from different ethnic groups</a:t>
            </a:r>
          </a:p>
          <a:p>
            <a:pPr marL="845820" lvl="1" indent="-342900"/>
            <a:r>
              <a:rPr lang="en-US" sz="2600" dirty="0"/>
              <a:t>Special education, regular education, English Language Learner students. </a:t>
            </a:r>
          </a:p>
          <a:p>
            <a:pPr marL="388620" indent="-342900"/>
            <a:r>
              <a:rPr lang="en-US" sz="3000" dirty="0"/>
              <a:t>The large size of the impacts indicate lengthy time (&gt; 1 year) to recover, likely requiring education supports beyond just a norm return to schooling. </a:t>
            </a:r>
          </a:p>
          <a:p>
            <a:pPr marL="388620" indent="-342900"/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31079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Looking forward to 2021-2022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1851803"/>
            <a:ext cx="10515600" cy="4504547"/>
          </a:xfrm>
        </p:spPr>
        <p:txBody>
          <a:bodyPr>
            <a:normAutofit fontScale="85000" lnSpcReduction="20000"/>
          </a:bodyPr>
          <a:lstStyle/>
          <a:p>
            <a:pPr marL="388620" indent="-342900"/>
            <a:r>
              <a:rPr lang="en-US" sz="3000" dirty="0"/>
              <a:t>As we (hopefully) transition from pandemic to recovery, Statewide ELA &amp; Math Assessment data from 2021-2022 will provide an excellent basis to understand what type of recovery students are demonstrating:</a:t>
            </a:r>
          </a:p>
          <a:p>
            <a:pPr marL="845820" lvl="1" indent="-342900"/>
            <a:r>
              <a:rPr lang="en-US" sz="2600" dirty="0"/>
              <a:t>V-shaped, </a:t>
            </a:r>
          </a:p>
          <a:p>
            <a:pPr marL="845820" lvl="1" indent="-342900"/>
            <a:r>
              <a:rPr lang="en-US" sz="2600" dirty="0"/>
              <a:t>U-Shaped, </a:t>
            </a:r>
          </a:p>
          <a:p>
            <a:pPr marL="845820" lvl="1" indent="-342900"/>
            <a:r>
              <a:rPr lang="en-US" sz="2600" dirty="0"/>
              <a:t>L-Shaped, or </a:t>
            </a:r>
          </a:p>
          <a:p>
            <a:pPr marL="845820" lvl="1" indent="-342900"/>
            <a:r>
              <a:rPr lang="en-US" sz="2600" dirty="0"/>
              <a:t>No recovery</a:t>
            </a:r>
          </a:p>
          <a:p>
            <a:pPr marL="388620" indent="-342900"/>
            <a:r>
              <a:rPr lang="en-US" sz="3000" dirty="0"/>
              <a:t>Using data for these purposes is not the typical use of data for “accountability” and requires using results in ways not related to accountability. This can be a delicate balancing act.</a:t>
            </a:r>
          </a:p>
          <a:p>
            <a:pPr marL="388620" indent="-342900"/>
            <a:r>
              <a:rPr lang="en-US" sz="3000" dirty="0"/>
              <a:t>I’m optimistic about ADE’s use of Statewide ELA &amp; Math Assessment 2020-2021 data to evaluate  academic impact and subsequently to monitor and inform recovery in 2021-2022.</a:t>
            </a:r>
          </a:p>
          <a:p>
            <a:pPr marL="388620" indent="-342900"/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37166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14BC-BF3B-9044-A9BB-71FD2F94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  <a:latin typeface="+mj-lt"/>
                <a:cs typeface="+mj-cs"/>
              </a:rPr>
              <a:t>Questions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7C8B5-FDD8-CC47-B240-205F6552E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/>
              <a:t>Arizona State Board of Education Meeting, October 25th, 2021</a:t>
            </a:r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056A83-1007-1146-8A44-8C943BE0D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2369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What do we mean by “Academic Impact”?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C9E7B-341F-7242-94BB-4EE13BBD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pandemic and all the ensuing disruptions functions as a kind of “academic headwind”, impeding (in general) the academic progress of students. </a:t>
            </a:r>
          </a:p>
          <a:p>
            <a:r>
              <a:rPr lang="en-US" dirty="0"/>
              <a:t>Headwinds impede progress in two ways:</a:t>
            </a:r>
          </a:p>
          <a:p>
            <a:pPr lvl="1"/>
            <a:r>
              <a:rPr lang="en-US" dirty="0"/>
              <a:t>They slow one’s rate of progress</a:t>
            </a:r>
          </a:p>
          <a:p>
            <a:pPr lvl="1"/>
            <a:r>
              <a:rPr lang="en-US" dirty="0"/>
              <a:t>The slower rate of progress leads to less distance being travelled. </a:t>
            </a:r>
          </a:p>
          <a:p>
            <a:r>
              <a:rPr lang="en-US" dirty="0"/>
              <a:t>In education these two outcomes represent themselves as:</a:t>
            </a:r>
          </a:p>
          <a:p>
            <a:pPr lvl="1"/>
            <a:r>
              <a:rPr lang="en-US" dirty="0"/>
              <a:t>Decrease in student growth.</a:t>
            </a:r>
          </a:p>
          <a:p>
            <a:pPr lvl="1"/>
            <a:r>
              <a:rPr lang="en-US" dirty="0"/>
              <a:t>Decrease in student attainment.</a:t>
            </a:r>
          </a:p>
          <a:p>
            <a:r>
              <a:rPr lang="en-US" dirty="0"/>
              <a:t>Today’s presentation depicts academic impact vis-à-vis student growth. </a:t>
            </a:r>
          </a:p>
        </p:txBody>
      </p:sp>
    </p:spTree>
    <p:extLst>
      <p:ext uri="{BB962C8B-B14F-4D97-AF65-F5344CB8AC3E}">
        <p14:creationId xmlns:p14="http://schemas.microsoft.com/office/powerpoint/2010/main" val="26397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AzM2 Growth Analyses in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C9E7B-341F-7242-94BB-4EE13BBD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Given the cancellation of testing in spring 2020, student growth in 2021 is calculated across a two year span: 2019 to 2021.</a:t>
            </a:r>
          </a:p>
          <a:p>
            <a:r>
              <a:rPr lang="en-US" dirty="0"/>
              <a:t>In order to examine the slow down due to the pandemic, growth is compared to pre-pandemic student growth from 2017 to 2019 – these are baseline norms.</a:t>
            </a:r>
          </a:p>
          <a:p>
            <a:r>
              <a:rPr lang="en-US" dirty="0"/>
              <a:t>Baseline growth in each grade and content area has a mean/median of 50. </a:t>
            </a:r>
          </a:p>
          <a:p>
            <a:r>
              <a:rPr lang="en-US" dirty="0"/>
              <a:t>The extent to which growth from 2019 to 2021 is below 50 is indicative of slowdown in student learning due to the pandemic. </a:t>
            </a:r>
          </a:p>
        </p:txBody>
      </p:sp>
    </p:spTree>
    <p:extLst>
      <p:ext uri="{BB962C8B-B14F-4D97-AF65-F5344CB8AC3E}">
        <p14:creationId xmlns:p14="http://schemas.microsoft.com/office/powerpoint/2010/main" val="27568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 Note about Missing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 fontScale="92500" lnSpcReduction="20000"/>
          </a:bodyPr>
          <a:lstStyle/>
          <a:p>
            <a:pPr marL="388620" indent="-342900"/>
            <a:r>
              <a:rPr lang="en-US" sz="3000" dirty="0"/>
              <a:t>Low participation on state assessments is a threat to the validity of academic impact results in 2021. </a:t>
            </a:r>
          </a:p>
          <a:p>
            <a:pPr marL="388620" indent="-342900"/>
            <a:r>
              <a:rPr lang="en-US" sz="3000" dirty="0"/>
              <a:t>In some schools/districts, participation on AzM2 assessments was below that traditionally observed.</a:t>
            </a:r>
          </a:p>
          <a:p>
            <a:pPr marL="388620" indent="-342900"/>
            <a:r>
              <a:rPr lang="en-US" sz="3000" dirty="0"/>
              <a:t>Would results for the school/district/state been the same if all students had tested? Would academic impact appear the same?</a:t>
            </a:r>
          </a:p>
          <a:p>
            <a:pPr marL="388620" indent="-342900"/>
            <a:r>
              <a:rPr lang="en-US" sz="3000" dirty="0"/>
              <a:t>As part of Arizona’s academic impact analysis we employed multiple imputation to determine to what extent missing data impacts summary results, flagging results that are likely different due to student non-testing.</a:t>
            </a:r>
          </a:p>
          <a:p>
            <a:pPr marL="388620" indent="-342900"/>
            <a:r>
              <a:rPr lang="en-US" sz="3000" dirty="0"/>
              <a:t>Overall, multiple imputation analyses indicate that current results represent a best case scenario for Arizona students. That is, had all students participated, the results would likely be lower.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37564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Analyses for 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Today we show pandemic related academic impact:</a:t>
            </a:r>
          </a:p>
          <a:p>
            <a:pPr marL="845820" lvl="1" indent="-342900"/>
            <a:r>
              <a:rPr lang="en-US" sz="2600" dirty="0"/>
              <a:t>At the state level by grade and content area</a:t>
            </a:r>
          </a:p>
          <a:p>
            <a:pPr marL="845820" lvl="1" indent="-342900"/>
            <a:r>
              <a:rPr lang="en-US" sz="2600" dirty="0"/>
              <a:t>Demographic subgroups including ethnicity, poverty</a:t>
            </a:r>
          </a:p>
          <a:p>
            <a:pPr marL="845820" lvl="1" indent="-342900"/>
            <a:r>
              <a:rPr lang="en-US" sz="2600" dirty="0"/>
              <a:t>Academic subgroups (special education, low/high achievers)</a:t>
            </a:r>
          </a:p>
          <a:p>
            <a:pPr marL="845820" lvl="1" indent="-342900"/>
            <a:r>
              <a:rPr lang="en-US" sz="2600" dirty="0"/>
              <a:t>By region/district/school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32853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AzM2  Median/Mean Skip-Year SGPs by Grade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895720-973A-4642-B64F-37517C5E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446658"/>
              </p:ext>
            </p:extLst>
          </p:nvPr>
        </p:nvGraphicFramePr>
        <p:xfrm>
          <a:off x="847531" y="1767922"/>
          <a:ext cx="10515603" cy="43779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91848027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3062524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1894204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703084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6708131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372039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95173189"/>
                    </a:ext>
                  </a:extLst>
                </a:gridCol>
              </a:tblGrid>
              <a:tr h="4864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Mathematics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664695"/>
                  </a:ext>
                </a:extLst>
              </a:tr>
              <a:tr h="4864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27416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52510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800573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(74,441)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32.0 (58,823)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(74,508)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26.0 (59,817)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592237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(74,522)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36.0 (60,667)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(74,700)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 (61,592)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04857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(72,608)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33.0 (60,989)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(72,716)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30.0 (62,032)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487277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(72,017)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37.0 (61,897)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(64,000)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31.0 (62,906)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-19.0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693894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 (52,181)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36.0 (50,370)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15844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Discussion of Content Area by Grade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1" y="2034365"/>
            <a:ext cx="10515600" cy="4504547"/>
          </a:xfrm>
        </p:spPr>
        <p:txBody>
          <a:bodyPr>
            <a:normAutofit/>
          </a:bodyPr>
          <a:lstStyle/>
          <a:p>
            <a:pPr marL="388620" indent="-342900"/>
            <a:r>
              <a:rPr lang="en-US" sz="3000" dirty="0"/>
              <a:t>The decrease in student learning (i.e., growth) in both ELA and Mathematics is large.</a:t>
            </a:r>
          </a:p>
          <a:p>
            <a:pPr marL="388620" indent="-342900"/>
            <a:r>
              <a:rPr lang="en-US" sz="3000" dirty="0"/>
              <a:t>Growth decreases in math exceeded those in ELA, but both were large.</a:t>
            </a:r>
          </a:p>
          <a:p>
            <a:pPr marL="388620" indent="-342900"/>
            <a:r>
              <a:rPr lang="en-US" sz="3000" dirty="0"/>
              <a:t>Growth impact was uniformly large across grades.</a:t>
            </a:r>
          </a:p>
          <a:p>
            <a:pPr marL="388620" indent="-342900"/>
            <a:r>
              <a:rPr lang="en-US" sz="3000" dirty="0"/>
              <a:t>The decreases in growth, especially at the state level, are unprecedented.</a:t>
            </a:r>
          </a:p>
          <a:p>
            <a:pPr marL="388620" indent="-342900"/>
            <a:r>
              <a:rPr lang="en-US" sz="3000" dirty="0"/>
              <a:t>Recovery from the losses will similarly be unprecedented ---  likely requiring multiple-years with additional supports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</a:p>
        </p:txBody>
      </p:sp>
    </p:spTree>
    <p:extLst>
      <p:ext uri="{BB962C8B-B14F-4D97-AF65-F5344CB8AC3E}">
        <p14:creationId xmlns:p14="http://schemas.microsoft.com/office/powerpoint/2010/main" val="16092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1" y="712118"/>
            <a:ext cx="10515600" cy="1025525"/>
          </a:xfrm>
        </p:spPr>
        <p:txBody>
          <a:bodyPr>
            <a:noAutofit/>
          </a:bodyPr>
          <a:lstStyle/>
          <a:p>
            <a:r>
              <a:rPr lang="en-US" sz="3600" dirty="0"/>
              <a:t>AzM2  Median/Mean Skip-Year SGPs by Ethnicity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895720-973A-4642-B64F-37517C5E3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097219"/>
              </p:ext>
            </p:extLst>
          </p:nvPr>
        </p:nvGraphicFramePr>
        <p:xfrm>
          <a:off x="847531" y="1767922"/>
          <a:ext cx="10515603" cy="4659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91848027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13062524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1894204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703084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6708131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73720390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795173189"/>
                    </a:ext>
                  </a:extLst>
                </a:gridCol>
              </a:tblGrid>
              <a:tr h="4864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Mathematics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664695"/>
                  </a:ext>
                </a:extLst>
              </a:tr>
              <a:tr h="4864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Loss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27416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American Indian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44.0 (14.165)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29.0 (7,864)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44.0 (12,080)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 (6,849)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52510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Black/African American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48.0 (15,792)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34.0 (13,707)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46.0 (13,138)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22.0 (11,713)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800573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49.0 (160,618)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32.0 (137,816)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48.0 (135,339)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22.0 (118,313)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592237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63.0 (10,008)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46.0 (7,415)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65.0 (7,647)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46.0 (7,415)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-19.0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048572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 (132,952)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38.0 (113,094)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53.0 (107,281)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35.0 (92,466)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-18.0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487277"/>
                  </a:ext>
                </a:extLst>
              </a:tr>
              <a:tr h="486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 Races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51.0 (11,066)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37.0 (10,213)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52.0 (9,451)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31.0 (8,754)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69389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Arizona State Board of Education Meeting, October 25th,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47594</TotalTime>
  <Words>1829</Words>
  <Application>Microsoft Office PowerPoint</Application>
  <PresentationFormat>Widescreen</PresentationFormat>
  <Paragraphs>299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Tw Cen MT</vt:lpstr>
      <vt:lpstr>Wingdings</vt:lpstr>
      <vt:lpstr>Office Theme</vt:lpstr>
      <vt:lpstr>1_Office Theme</vt:lpstr>
      <vt:lpstr>Pandemic Related Academic Impact in 2021 A look at results from Arizona </vt:lpstr>
      <vt:lpstr>Pandemic Related Academic Impact</vt:lpstr>
      <vt:lpstr>What do we mean by “Academic Impact”?</vt:lpstr>
      <vt:lpstr>AzM2 Growth Analyses in 2021</vt:lpstr>
      <vt:lpstr>A Note about Missing Data</vt:lpstr>
      <vt:lpstr>Analyses for 2020-2021</vt:lpstr>
      <vt:lpstr>AzM2  Median/Mean Skip-Year SGPs by Grade</vt:lpstr>
      <vt:lpstr>Discussion of Content Area by Grade Impact</vt:lpstr>
      <vt:lpstr>AzM2  Median/Mean Skip-Year SGPs by Ethnicity</vt:lpstr>
      <vt:lpstr>Discussion of Content Area by Ethnicity Impact</vt:lpstr>
      <vt:lpstr>AzM2  Median/Mean Skip-Year SGPs by free/reduced lunch status</vt:lpstr>
      <vt:lpstr>Discussion of Content Area by Free/Reduced Lunch Status Impact</vt:lpstr>
      <vt:lpstr>AzM2  Median/Mean Skip-Year SGPs by English learner status</vt:lpstr>
      <vt:lpstr>Discussion of Content Area by English learner Status Impact</vt:lpstr>
      <vt:lpstr>AzM2  Median/Mean Skip-Year SGPs by Special Education status</vt:lpstr>
      <vt:lpstr>Discussion of Content Area by Special Education Status Impact</vt:lpstr>
      <vt:lpstr>Academic Impact by School</vt:lpstr>
      <vt:lpstr>PowerPoint Presentation</vt:lpstr>
      <vt:lpstr>PowerPoint Presentation</vt:lpstr>
      <vt:lpstr>Summary of Academic Impacts</vt:lpstr>
      <vt:lpstr>Looking forward to 2021-2022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Davy, Wendy</cp:lastModifiedBy>
  <cp:revision>717</cp:revision>
  <dcterms:created xsi:type="dcterms:W3CDTF">2018-10-12T13:51:15Z</dcterms:created>
  <dcterms:modified xsi:type="dcterms:W3CDTF">2021-10-21T18:32:17Z</dcterms:modified>
</cp:coreProperties>
</file>