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31"/>
  </p:notesMasterIdLst>
  <p:sldIdLst>
    <p:sldId id="256" r:id="rId6"/>
    <p:sldId id="257" r:id="rId7"/>
    <p:sldId id="289" r:id="rId8"/>
    <p:sldId id="382" r:id="rId9"/>
    <p:sldId id="296" r:id="rId10"/>
    <p:sldId id="386" r:id="rId11"/>
    <p:sldId id="383" r:id="rId12"/>
    <p:sldId id="391" r:id="rId13"/>
    <p:sldId id="301" r:id="rId14"/>
    <p:sldId id="300" r:id="rId15"/>
    <p:sldId id="298" r:id="rId16"/>
    <p:sldId id="299" r:id="rId17"/>
    <p:sldId id="387" r:id="rId18"/>
    <p:sldId id="388" r:id="rId19"/>
    <p:sldId id="389" r:id="rId20"/>
    <p:sldId id="390" r:id="rId21"/>
    <p:sldId id="385" r:id="rId22"/>
    <p:sldId id="392" r:id="rId23"/>
    <p:sldId id="295" r:id="rId24"/>
    <p:sldId id="283" r:id="rId25"/>
    <p:sldId id="393" r:id="rId26"/>
    <p:sldId id="288" r:id="rId27"/>
    <p:sldId id="870" r:id="rId28"/>
    <p:sldId id="267" r:id="rId29"/>
    <p:sldId id="271"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lak, Callie" initials="KC" lastIdx="6" clrIdx="0">
    <p:extLst>
      <p:ext uri="{19B8F6BF-5375-455C-9EA6-DF929625EA0E}">
        <p15:presenceInfo xmlns:p15="http://schemas.microsoft.com/office/powerpoint/2012/main" userId="S-1-5-21-1871644240-2858738320-1929807923-133266" providerId="AD"/>
      </p:ext>
    </p:extLst>
  </p:cmAuthor>
  <p:cmAuthor id="2" name="Ahumada, Audra" initials="AA" lastIdx="3" clrIdx="1">
    <p:extLst>
      <p:ext uri="{19B8F6BF-5375-455C-9EA6-DF929625EA0E}">
        <p15:presenceInfo xmlns:p15="http://schemas.microsoft.com/office/powerpoint/2012/main" userId="S::Audra.Ahumada@azed.gov::72056b32-8706-4619-a11a-0655e412a03c" providerId="AD"/>
      </p:ext>
    </p:extLst>
  </p:cmAuthor>
  <p:cmAuthor id="3" name="Middlebrook, Candis" initials="MC" lastIdx="13" clrIdx="2">
    <p:extLst>
      <p:ext uri="{19B8F6BF-5375-455C-9EA6-DF929625EA0E}">
        <p15:presenceInfo xmlns:p15="http://schemas.microsoft.com/office/powerpoint/2012/main" userId="S::Candis.Middlebrook@azed.gov::ddd7cbf3-9156-4a93-9c07-d1b0eff58a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120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43B82-E7D8-4CB5-9CB2-1F1ED1E99921}" v="6" dt="2021-09-10T19:50:00.1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71164" autoAdjust="0"/>
  </p:normalViewPr>
  <p:slideViewPr>
    <p:cSldViewPr>
      <p:cViewPr varScale="1">
        <p:scale>
          <a:sx n="64" d="100"/>
          <a:sy n="64" d="100"/>
        </p:scale>
        <p:origin x="1602" y="60"/>
      </p:cViewPr>
      <p:guideLst>
        <p:guide orient="horz" pos="2880"/>
        <p:guide pos="2160"/>
      </p:guideLst>
    </p:cSldViewPr>
  </p:slideViewPr>
  <p:outlineViewPr>
    <p:cViewPr>
      <p:scale>
        <a:sx n="33" d="100"/>
        <a:sy n="33" d="100"/>
      </p:scale>
      <p:origin x="0" y="-56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8FA4FB8-1494-4BFC-A408-EEE84CF80117}" type="datetimeFigureOut">
              <a:rPr lang="en-US" smtClean="0"/>
              <a:t>9/10/2021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234AA89-3C25-47F7-86D5-CE8755587169}" type="slidenum">
              <a:rPr lang="en-US" smtClean="0"/>
              <a:t>‹#›</a:t>
            </a:fld>
            <a:endParaRPr lang="en-US"/>
          </a:p>
        </p:txBody>
      </p:sp>
    </p:spTree>
    <p:extLst>
      <p:ext uri="{BB962C8B-B14F-4D97-AF65-F5344CB8AC3E}">
        <p14:creationId xmlns:p14="http://schemas.microsoft.com/office/powerpoint/2010/main" val="3922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2</a:t>
            </a:fld>
            <a:endParaRPr lang="en-US"/>
          </a:p>
        </p:txBody>
      </p:sp>
    </p:spTree>
    <p:extLst>
      <p:ext uri="{BB962C8B-B14F-4D97-AF65-F5344CB8AC3E}">
        <p14:creationId xmlns:p14="http://schemas.microsoft.com/office/powerpoint/2010/main" val="219270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t>Should anyone ask about the “DTC-Created Training Module” this is the training that DTCs need to provide for each AZELLA admin. They select slides from our training and add their district-specific information such as their testing schedule, safe healthy policy and procedures,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5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A6CD7-5B02-4B95-B13F-5E8C97532D26}" type="slidenum">
              <a:rPr lang="en-US" smtClean="0"/>
              <a:t>22</a:t>
            </a:fld>
            <a:endParaRPr lang="en-US"/>
          </a:p>
        </p:txBody>
      </p:sp>
    </p:spTree>
    <p:extLst>
      <p:ext uri="{BB962C8B-B14F-4D97-AF65-F5344CB8AC3E}">
        <p14:creationId xmlns:p14="http://schemas.microsoft.com/office/powerpoint/2010/main" val="208446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11 – 13 have this information in more detail, but of course you don’t need to include those.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6A6CD7-5B02-4B95-B13F-5E8C9753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569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909" y="433250"/>
            <a:ext cx="1440181" cy="144018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43FEC-7C5A-4062-84D3-FB136D41B4C1}"/>
              </a:ext>
            </a:extLst>
          </p:cNvPr>
          <p:cNvSpPr>
            <a:spLocks noGrp="1"/>
          </p:cNvSpPr>
          <p:nvPr>
            <p:ph type="title"/>
          </p:nvPr>
        </p:nvSpPr>
        <p:spPr>
          <a:xfrm>
            <a:off x="629841" y="365126"/>
            <a:ext cx="7886700" cy="1325563"/>
          </a:xfrm>
          <a:ln>
            <a:noFill/>
          </a:ln>
        </p:spPr>
        <p:txBody>
          <a:bodyPr/>
          <a:lstStyle/>
          <a:p>
            <a:r>
              <a:rPr lang="en-US"/>
              <a:t>Click to edit Master title style</a:t>
            </a:r>
          </a:p>
        </p:txBody>
      </p:sp>
      <p:sp>
        <p:nvSpPr>
          <p:cNvPr id="3" name="Text Placeholder 2">
            <a:extLst>
              <a:ext uri="{FF2B5EF4-FFF2-40B4-BE49-F238E27FC236}">
                <a16:creationId xmlns:a16="http://schemas.microsoft.com/office/drawing/2014/main" id="{44FC904D-1AED-4130-BE4C-150E3BF1D0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A1701-11D3-4D40-BE19-05C0AEBB205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ZELLA logo">
            <a:extLst>
              <a:ext uri="{FF2B5EF4-FFF2-40B4-BE49-F238E27FC236}">
                <a16:creationId xmlns:a16="http://schemas.microsoft.com/office/drawing/2014/main" id="{46A14440-977B-40B1-9A7C-1076C49BF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234673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A6F5-D885-44B8-83CB-4BEF0BB48FF8}"/>
              </a:ext>
            </a:extLst>
          </p:cNvPr>
          <p:cNvSpPr>
            <a:spLocks noGrp="1"/>
          </p:cNvSpPr>
          <p:nvPr>
            <p:ph type="title"/>
          </p:nvPr>
        </p:nvSpPr>
        <p:spPr>
          <a:ln>
            <a:noFill/>
          </a:ln>
        </p:spPr>
        <p:txBody>
          <a:bodyPr/>
          <a:lstStyle/>
          <a:p>
            <a:r>
              <a:rPr lang="en-US"/>
              <a:t>Click to edit Master title style</a:t>
            </a:r>
          </a:p>
        </p:txBody>
      </p:sp>
      <p:pic>
        <p:nvPicPr>
          <p:cNvPr id="3" name="Picture 2" descr="AZELLA logo">
            <a:extLst>
              <a:ext uri="{FF2B5EF4-FFF2-40B4-BE49-F238E27FC236}">
                <a16:creationId xmlns:a16="http://schemas.microsoft.com/office/drawing/2014/main" id="{AF0207B0-B815-4400-8C23-E7EF0F5FFD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41518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ZELLA logo">
            <a:extLst>
              <a:ext uri="{FF2B5EF4-FFF2-40B4-BE49-F238E27FC236}">
                <a16:creationId xmlns:a16="http://schemas.microsoft.com/office/drawing/2014/main" id="{52442BA1-FFD2-47E8-B69C-4F75CFAC95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3852147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06D6-2E19-4C84-9F08-0A48D46D1AC2}"/>
              </a:ext>
            </a:extLst>
          </p:cNvPr>
          <p:cNvSpPr>
            <a:spLocks noGrp="1"/>
          </p:cNvSpPr>
          <p:nvPr>
            <p:ph type="title"/>
          </p:nvPr>
        </p:nvSpPr>
        <p:spPr>
          <a:xfrm>
            <a:off x="629841" y="457200"/>
            <a:ext cx="2949178" cy="1600200"/>
          </a:xfrm>
          <a:solidFill>
            <a:schemeClr val="accent2"/>
          </a:solidFill>
        </p:spPr>
        <p:txBody>
          <a:bodyPr anchor="b"/>
          <a:lstStyle>
            <a:lvl1pPr>
              <a:defRPr lang="en-US" sz="2400" kern="1200" dirty="0" smtClean="0">
                <a:solidFill>
                  <a:schemeClr val="bg1"/>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21DE9C44-3469-4F59-BA6B-52076231E5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7C367-AD13-4E0D-ABE0-ADDEC77F4E8F}"/>
              </a:ext>
            </a:extLst>
          </p:cNvPr>
          <p:cNvSpPr>
            <a:spLocks noGrp="1"/>
          </p:cNvSpPr>
          <p:nvPr>
            <p:ph type="body" sz="half" idx="2"/>
          </p:nvPr>
        </p:nvSpPr>
        <p:spPr>
          <a:xfrm>
            <a:off x="629841" y="2057400"/>
            <a:ext cx="2949178" cy="3811588"/>
          </a:xfrm>
          <a:solidFill>
            <a:schemeClr val="accent3"/>
          </a:solidFill>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Picture 4" descr="AZELLA logo">
            <a:extLst>
              <a:ext uri="{FF2B5EF4-FFF2-40B4-BE49-F238E27FC236}">
                <a16:creationId xmlns:a16="http://schemas.microsoft.com/office/drawing/2014/main" id="{DC4387D2-204B-4F17-88E7-D0BCEE735F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78844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31D-8F0C-4A19-93F5-8CE2521F211C}"/>
              </a:ext>
            </a:extLst>
          </p:cNvPr>
          <p:cNvSpPr>
            <a:spLocks noGrp="1"/>
          </p:cNvSpPr>
          <p:nvPr>
            <p:ph type="title"/>
          </p:nvPr>
        </p:nvSpPr>
        <p:spPr>
          <a:xfrm>
            <a:off x="5448077" y="454024"/>
            <a:ext cx="2949178" cy="1600200"/>
          </a:xfrm>
          <a:solidFill>
            <a:schemeClr val="accent2"/>
          </a:solidFill>
        </p:spPr>
        <p:txBody>
          <a:bodyPr anchor="b"/>
          <a:lstStyle>
            <a:lvl1pPr>
              <a:defRPr sz="24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0ABDC73-E7F2-473E-AC8F-5EE667B2AB99}"/>
              </a:ext>
            </a:extLst>
          </p:cNvPr>
          <p:cNvSpPr>
            <a:spLocks noGrp="1"/>
          </p:cNvSpPr>
          <p:nvPr>
            <p:ph type="pic" idx="1"/>
          </p:nvPr>
        </p:nvSpPr>
        <p:spPr>
          <a:xfrm>
            <a:off x="499858" y="99218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811A785-9F08-4042-A76F-CCB29AF8E1B2}"/>
              </a:ext>
            </a:extLst>
          </p:cNvPr>
          <p:cNvSpPr>
            <a:spLocks noGrp="1"/>
          </p:cNvSpPr>
          <p:nvPr>
            <p:ph type="body" sz="half" idx="2"/>
          </p:nvPr>
        </p:nvSpPr>
        <p:spPr>
          <a:xfrm>
            <a:off x="5448077" y="2054224"/>
            <a:ext cx="2949178" cy="3811588"/>
          </a:xfrm>
          <a:solidFill>
            <a:schemeClr val="accent3"/>
          </a:solidFill>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5" name="Picture 4" descr="AZELLA logo">
            <a:extLst>
              <a:ext uri="{FF2B5EF4-FFF2-40B4-BE49-F238E27FC236}">
                <a16:creationId xmlns:a16="http://schemas.microsoft.com/office/drawing/2014/main" id="{415CA4A7-7280-44E0-9968-081942EBE0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134933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12069"/>
                </a:solidFill>
                <a:latin typeface="Franklin Gothic Medium"/>
                <a:cs typeface="Franklin Gothic Medium"/>
              </a:defRPr>
            </a:lvl1pPr>
          </a:lstStyle>
          <a:p>
            <a:endParaRPr/>
          </a:p>
        </p:txBody>
      </p:sp>
      <p:sp>
        <p:nvSpPr>
          <p:cNvPr id="3" name="Holder 3"/>
          <p:cNvSpPr>
            <a:spLocks noGrp="1"/>
          </p:cNvSpPr>
          <p:nvPr>
            <p:ph type="body" idx="1"/>
          </p:nvPr>
        </p:nvSpPr>
        <p:spPr>
          <a:xfrm>
            <a:off x="443780" y="1498600"/>
            <a:ext cx="8261779" cy="3860800"/>
          </a:xfrm>
        </p:spPr>
        <p:txBody>
          <a:bodyPr lIns="0" tIns="0" rIns="0" bIns="0"/>
          <a:lstStyle>
            <a:lvl1pPr>
              <a:defRPr sz="2800" b="0" i="0">
                <a:solidFill>
                  <a:schemeClr val="tx1"/>
                </a:solidFill>
                <a:latin typeface="Franklin Gothic Medium"/>
                <a:cs typeface="Franklin Gothic Medium"/>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a:p>
        </p:txBody>
      </p:sp>
      <p:sp>
        <p:nvSpPr>
          <p:cNvPr id="2" name="Holder 2"/>
          <p:cNvSpPr>
            <a:spLocks noGrp="1"/>
          </p:cNvSpPr>
          <p:nvPr>
            <p:ph type="title"/>
          </p:nvPr>
        </p:nvSpPr>
        <p:spPr>
          <a:xfrm>
            <a:off x="1030628" y="325278"/>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630" y="304800"/>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1143000" y="1122363"/>
            <a:ext cx="6858000" cy="2387600"/>
          </a:xfrm>
          <a:ln>
            <a:noFill/>
          </a:ln>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ustDataLst>
      <p:tags r:id="rId1"/>
    </p:custDataLst>
    <p:extLst>
      <p:ext uri="{BB962C8B-B14F-4D97-AF65-F5344CB8AC3E}">
        <p14:creationId xmlns:p14="http://schemas.microsoft.com/office/powerpoint/2010/main" val="306383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1A1C-E4AC-4211-B6B8-BE8C638E85EA}"/>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938B226F-AB0C-4F8D-BD3B-6193649BE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ZELLA logo">
            <a:extLst>
              <a:ext uri="{FF2B5EF4-FFF2-40B4-BE49-F238E27FC236}">
                <a16:creationId xmlns:a16="http://schemas.microsoft.com/office/drawing/2014/main" id="{5CE833B2-E51D-404F-8F06-BFDE4A849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299527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0312-FFF0-4591-B224-894CC919B488}"/>
              </a:ext>
            </a:extLst>
          </p:cNvPr>
          <p:cNvSpPr>
            <a:spLocks noGrp="1"/>
          </p:cNvSpPr>
          <p:nvPr>
            <p:ph type="title"/>
          </p:nvPr>
        </p:nvSpPr>
        <p:spPr>
          <a:xfrm>
            <a:off x="623888" y="1709739"/>
            <a:ext cx="7886700" cy="2852737"/>
          </a:xfrm>
          <a:ln>
            <a:noFill/>
          </a:ln>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F215358-9C83-4CC4-BDDA-63334E27D5C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2416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544-0D8E-4634-8836-F6B615A1A515}"/>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D6937986-6D70-4161-825E-32DE06D28B8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F6456-4B7A-42A5-A9FF-0CA5809DB62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ZELLA logo">
            <a:extLst>
              <a:ext uri="{FF2B5EF4-FFF2-40B4-BE49-F238E27FC236}">
                <a16:creationId xmlns:a16="http://schemas.microsoft.com/office/drawing/2014/main" id="{39A3BF85-B1DE-4237-B4E7-8007FC61F0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85109"/>
            <a:ext cx="618443" cy="750917"/>
          </a:xfrm>
          <a:prstGeom prst="rect">
            <a:avLst/>
          </a:prstGeom>
        </p:spPr>
      </p:pic>
    </p:spTree>
    <p:custDataLst>
      <p:tags r:id="rId1"/>
    </p:custDataLst>
    <p:extLst>
      <p:ext uri="{BB962C8B-B14F-4D97-AF65-F5344CB8AC3E}">
        <p14:creationId xmlns:p14="http://schemas.microsoft.com/office/powerpoint/2010/main" val="3124719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2" name="Holder 2"/>
          <p:cNvSpPr>
            <a:spLocks noGrp="1"/>
          </p:cNvSpPr>
          <p:nvPr>
            <p:ph type="title"/>
          </p:nvPr>
        </p:nvSpPr>
        <p:spPr>
          <a:xfrm>
            <a:off x="1030629" y="151319"/>
            <a:ext cx="7082739"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18" y="1580451"/>
            <a:ext cx="8446363"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2"/>
            <a:ext cx="230504" cy="198754"/>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solidFill>
            <a:schemeClr val="accent1"/>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CBAA-EDC7-4642-ACF4-B5B561F9B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D5F88-3BC1-45E3-BED4-4B84A3FC20A7}"/>
              </a:ext>
            </a:extLst>
          </p:cNvPr>
          <p:cNvSpPr>
            <a:spLocks noGrp="1"/>
          </p:cNvSpPr>
          <p:nvPr>
            <p:ph type="body" idx="1"/>
          </p:nvPr>
        </p:nvSpPr>
        <p:spPr>
          <a:xfrm>
            <a:off x="628650" y="1825625"/>
            <a:ext cx="7886700" cy="4196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F8A3AFA-DA60-4F1B-A1D2-C63BF5367B8B}"/>
              </a:ext>
              <a:ext uri="{C183D7F6-B498-43B3-948B-1728B52AA6E4}">
                <adec:decorative xmlns:adec="http://schemas.microsoft.com/office/drawing/2017/decorative" val="1"/>
              </a:ext>
            </a:extLst>
          </p:cNvPr>
          <p:cNvCxnSpPr/>
          <p:nvPr userDrawn="1"/>
        </p:nvCxnSpPr>
        <p:spPr>
          <a:xfrm>
            <a:off x="-22860" y="6176963"/>
            <a:ext cx="9189720"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9" name="Picture 8" descr="Arizona Department of Education logo">
            <a:extLst>
              <a:ext uri="{FF2B5EF4-FFF2-40B4-BE49-F238E27FC236}">
                <a16:creationId xmlns:a16="http://schemas.microsoft.com/office/drawing/2014/main" id="{4E5C52AA-6984-406B-A5F4-E7E635E4B01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96400" y="6269514"/>
            <a:ext cx="1951200" cy="588487"/>
          </a:xfrm>
          <a:prstGeom prst="rect">
            <a:avLst/>
          </a:prstGeom>
        </p:spPr>
      </p:pic>
    </p:spTree>
    <p:custDataLst>
      <p:tags r:id="rId11"/>
    </p:custDataLst>
    <p:extLst>
      <p:ext uri="{BB962C8B-B14F-4D97-AF65-F5344CB8AC3E}">
        <p14:creationId xmlns:p14="http://schemas.microsoft.com/office/powerpoint/2010/main" val="1177877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nceo.info/standards_and_accountability/standards_based_ie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zed.gov/sites/default/files/2021/07/AZELLA%20Domain%20Scoring%20July%202021.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713362" y="2538533"/>
            <a:ext cx="7772400" cy="2462213"/>
          </a:xfrm>
        </p:spPr>
        <p:txBody>
          <a:bodyPr/>
          <a:lstStyle/>
          <a:p>
            <a:pPr algn="ctr"/>
            <a:r>
              <a:rPr lang="en-US" b="1" dirty="0"/>
              <a:t>Assessments Friday Focus Webinar Series Webinar #2: </a:t>
            </a:r>
            <a:br>
              <a:rPr lang="en-US" b="1" dirty="0"/>
            </a:br>
            <a:r>
              <a:rPr lang="en-US" b="1" dirty="0"/>
              <a:t>AZELLA Reassessment Domain Scoring</a:t>
            </a:r>
            <a:br>
              <a:rPr lang="en-US" dirty="0"/>
            </a:br>
            <a:br>
              <a:rPr lang="en-US" dirty="0"/>
            </a:br>
            <a:endParaRPr lang="en-US" dirty="0"/>
          </a:p>
        </p:txBody>
      </p:sp>
      <p:sp>
        <p:nvSpPr>
          <p:cNvPr id="3" name="Subtitle 2">
            <a:extLst>
              <a:ext uri="{FF2B5EF4-FFF2-40B4-BE49-F238E27FC236}">
                <a16:creationId xmlns:a16="http://schemas.microsoft.com/office/drawing/2014/main" id="{EFA6E090-9BA7-436A-86FB-0D1015797EB8}"/>
              </a:ext>
            </a:extLst>
          </p:cNvPr>
          <p:cNvSpPr>
            <a:spLocks noGrp="1"/>
          </p:cNvSpPr>
          <p:nvPr>
            <p:ph type="subTitle" idx="4"/>
          </p:nvPr>
        </p:nvSpPr>
        <p:spPr>
          <a:xfrm>
            <a:off x="914400" y="5031938"/>
            <a:ext cx="7543800" cy="1292662"/>
          </a:xfrm>
        </p:spPr>
        <p:txBody>
          <a:bodyPr/>
          <a:lstStyle/>
          <a:p>
            <a:pPr algn="ctr"/>
            <a:r>
              <a:rPr lang="en-US" dirty="0"/>
              <a:t>Audra Ahumada</a:t>
            </a:r>
          </a:p>
          <a:p>
            <a:pPr algn="ctr"/>
            <a:r>
              <a:rPr lang="en-US" dirty="0"/>
              <a:t>Deputy Associate Superintendent of Assessment</a:t>
            </a:r>
          </a:p>
          <a:p>
            <a:pPr algn="ctr"/>
            <a:r>
              <a:rPr lang="en-US" dirty="0"/>
              <a:t>Arizona Department of Education</a:t>
            </a:r>
          </a:p>
        </p:txBody>
      </p:sp>
    </p:spTree>
    <p:extLst>
      <p:ext uri="{BB962C8B-B14F-4D97-AF65-F5344CB8AC3E}">
        <p14:creationId xmlns:p14="http://schemas.microsoft.com/office/powerpoint/2010/main" val="30718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D268-EC90-46FF-9608-9A4C40CF46B0}"/>
              </a:ext>
            </a:extLst>
          </p:cNvPr>
          <p:cNvSpPr>
            <a:spLocks noGrp="1"/>
          </p:cNvSpPr>
          <p:nvPr>
            <p:ph type="title"/>
          </p:nvPr>
        </p:nvSpPr>
        <p:spPr>
          <a:xfrm>
            <a:off x="381000" y="325279"/>
            <a:ext cx="8382000" cy="512922"/>
          </a:xfrm>
        </p:spPr>
        <p:txBody>
          <a:bodyPr/>
          <a:lstStyle/>
          <a:p>
            <a:r>
              <a:rPr lang="en-US" dirty="0"/>
              <a:t>Established EL and Special Education Taskforce</a:t>
            </a:r>
          </a:p>
        </p:txBody>
      </p:sp>
      <p:sp>
        <p:nvSpPr>
          <p:cNvPr id="3" name="Content Placeholder 2">
            <a:extLst>
              <a:ext uri="{FF2B5EF4-FFF2-40B4-BE49-F238E27FC236}">
                <a16:creationId xmlns:a16="http://schemas.microsoft.com/office/drawing/2014/main" id="{04B5B5C7-2611-4F61-A0E1-C2B62EE440ED}"/>
              </a:ext>
            </a:extLst>
          </p:cNvPr>
          <p:cNvSpPr>
            <a:spLocks noGrp="1"/>
          </p:cNvSpPr>
          <p:nvPr>
            <p:ph sz="half" idx="2"/>
          </p:nvPr>
        </p:nvSpPr>
        <p:spPr>
          <a:xfrm>
            <a:off x="2819400" y="5715000"/>
            <a:ext cx="3977640" cy="861774"/>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https://www.azed.gov/assessment/taskforce</a:t>
            </a:r>
          </a:p>
        </p:txBody>
      </p:sp>
      <p:pic>
        <p:nvPicPr>
          <p:cNvPr id="6" name="Picture 5">
            <a:extLst>
              <a:ext uri="{FF2B5EF4-FFF2-40B4-BE49-F238E27FC236}">
                <a16:creationId xmlns:a16="http://schemas.microsoft.com/office/drawing/2014/main" id="{C7769D28-5AA3-4BF9-8285-3993BC20787D}"/>
              </a:ext>
            </a:extLst>
          </p:cNvPr>
          <p:cNvPicPr>
            <a:picLocks noChangeAspect="1"/>
          </p:cNvPicPr>
          <p:nvPr/>
        </p:nvPicPr>
        <p:blipFill>
          <a:blip r:embed="rId2"/>
          <a:stretch>
            <a:fillRect/>
          </a:stretch>
        </p:blipFill>
        <p:spPr>
          <a:xfrm>
            <a:off x="0" y="1408981"/>
            <a:ext cx="9144000" cy="4040038"/>
          </a:xfrm>
          <a:prstGeom prst="rect">
            <a:avLst/>
          </a:prstGeom>
        </p:spPr>
      </p:pic>
    </p:spTree>
    <p:extLst>
      <p:ext uri="{BB962C8B-B14F-4D97-AF65-F5344CB8AC3E}">
        <p14:creationId xmlns:p14="http://schemas.microsoft.com/office/powerpoint/2010/main" val="219422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BA9A-0DB9-4E7B-92E5-93D3CD8929AF}"/>
              </a:ext>
            </a:extLst>
          </p:cNvPr>
          <p:cNvSpPr>
            <a:spLocks noGrp="1"/>
          </p:cNvSpPr>
          <p:nvPr>
            <p:ph type="title"/>
          </p:nvPr>
        </p:nvSpPr>
        <p:spPr>
          <a:xfrm>
            <a:off x="381000" y="152400"/>
            <a:ext cx="8534400" cy="984885"/>
          </a:xfrm>
        </p:spPr>
        <p:txBody>
          <a:bodyPr/>
          <a:lstStyle/>
          <a:p>
            <a:r>
              <a:rPr lang="en-US" dirty="0"/>
              <a:t>Dual Labeled Students:  Frequently Asked Questions</a:t>
            </a:r>
          </a:p>
        </p:txBody>
      </p:sp>
      <p:pic>
        <p:nvPicPr>
          <p:cNvPr id="6" name="Picture 5">
            <a:extLst>
              <a:ext uri="{FF2B5EF4-FFF2-40B4-BE49-F238E27FC236}">
                <a16:creationId xmlns:a16="http://schemas.microsoft.com/office/drawing/2014/main" id="{1ED4270A-E0F6-4464-900A-81FA2DCF7AFF}"/>
              </a:ext>
            </a:extLst>
          </p:cNvPr>
          <p:cNvPicPr>
            <a:picLocks noChangeAspect="1"/>
          </p:cNvPicPr>
          <p:nvPr/>
        </p:nvPicPr>
        <p:blipFill>
          <a:blip r:embed="rId2"/>
          <a:stretch>
            <a:fillRect/>
          </a:stretch>
        </p:blipFill>
        <p:spPr>
          <a:xfrm>
            <a:off x="1447800" y="1202431"/>
            <a:ext cx="6553200" cy="5579369"/>
          </a:xfrm>
          <a:prstGeom prst="rect">
            <a:avLst/>
          </a:prstGeom>
        </p:spPr>
      </p:pic>
    </p:spTree>
    <p:extLst>
      <p:ext uri="{BB962C8B-B14F-4D97-AF65-F5344CB8AC3E}">
        <p14:creationId xmlns:p14="http://schemas.microsoft.com/office/powerpoint/2010/main" val="366853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B719-E43A-41D8-BCA4-681A8CFE1C82}"/>
              </a:ext>
            </a:extLst>
          </p:cNvPr>
          <p:cNvSpPr>
            <a:spLocks noGrp="1"/>
          </p:cNvSpPr>
          <p:nvPr>
            <p:ph type="title"/>
          </p:nvPr>
        </p:nvSpPr>
        <p:spPr>
          <a:xfrm>
            <a:off x="152400" y="76200"/>
            <a:ext cx="8839200" cy="984885"/>
          </a:xfrm>
        </p:spPr>
        <p:txBody>
          <a:bodyPr/>
          <a:lstStyle/>
          <a:p>
            <a:r>
              <a:rPr lang="en-US" dirty="0"/>
              <a:t>Dual Labeled Students:  Frequently Asked Questions Continued</a:t>
            </a:r>
          </a:p>
        </p:txBody>
      </p:sp>
      <p:pic>
        <p:nvPicPr>
          <p:cNvPr id="6" name="Picture 5">
            <a:extLst>
              <a:ext uri="{FF2B5EF4-FFF2-40B4-BE49-F238E27FC236}">
                <a16:creationId xmlns:a16="http://schemas.microsoft.com/office/drawing/2014/main" id="{9A820000-E549-4F69-9954-198757B68438}"/>
              </a:ext>
            </a:extLst>
          </p:cNvPr>
          <p:cNvPicPr>
            <a:picLocks noChangeAspect="1"/>
          </p:cNvPicPr>
          <p:nvPr/>
        </p:nvPicPr>
        <p:blipFill>
          <a:blip r:embed="rId2"/>
          <a:stretch>
            <a:fillRect/>
          </a:stretch>
        </p:blipFill>
        <p:spPr>
          <a:xfrm>
            <a:off x="1600200" y="1174959"/>
            <a:ext cx="6172201" cy="5606841"/>
          </a:xfrm>
          <a:prstGeom prst="rect">
            <a:avLst/>
          </a:prstGeom>
        </p:spPr>
      </p:pic>
    </p:spTree>
    <p:extLst>
      <p:ext uri="{BB962C8B-B14F-4D97-AF65-F5344CB8AC3E}">
        <p14:creationId xmlns:p14="http://schemas.microsoft.com/office/powerpoint/2010/main" val="428336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05D4-3C3D-436F-BCBC-C9BF8ADC15BA}"/>
              </a:ext>
            </a:extLst>
          </p:cNvPr>
          <p:cNvSpPr>
            <a:spLocks noGrp="1"/>
          </p:cNvSpPr>
          <p:nvPr>
            <p:ph type="title"/>
          </p:nvPr>
        </p:nvSpPr>
        <p:spPr/>
        <p:txBody>
          <a:bodyPr/>
          <a:lstStyle/>
          <a:p>
            <a:r>
              <a:rPr lang="en-US" dirty="0"/>
              <a:t>Allowance of Domain Scoring</a:t>
            </a:r>
          </a:p>
        </p:txBody>
      </p:sp>
      <p:sp>
        <p:nvSpPr>
          <p:cNvPr id="3" name="Content Placeholder 2">
            <a:extLst>
              <a:ext uri="{FF2B5EF4-FFF2-40B4-BE49-F238E27FC236}">
                <a16:creationId xmlns:a16="http://schemas.microsoft.com/office/drawing/2014/main" id="{B3CE2407-6136-4812-8FDB-79DEED74845D}"/>
              </a:ext>
            </a:extLst>
          </p:cNvPr>
          <p:cNvSpPr>
            <a:spLocks noGrp="1"/>
          </p:cNvSpPr>
          <p:nvPr>
            <p:ph sz="half" idx="2"/>
          </p:nvPr>
        </p:nvSpPr>
        <p:spPr>
          <a:xfrm>
            <a:off x="457200" y="1676400"/>
            <a:ext cx="8382000" cy="7399258"/>
          </a:xfrm>
        </p:spPr>
        <p:txBody>
          <a:bodyPr/>
          <a:lstStyle/>
          <a:p>
            <a:r>
              <a:rPr lang="en-US" dirty="0"/>
              <a:t>Under 34 C.F.R. §200.6(h)(4)(ii), if it is determined on an individualized basis that an EL has a disability that precludes assessment in one or more domains of the ELP assessment (speaking, listening, reading and writing), such that there are no appropriate accommodations for the affected domain or domains, an SEA must assess the child’s English language proficiency based on the remaining domains in which it is possible to assess the student.</a:t>
            </a:r>
          </a:p>
          <a:p>
            <a:endParaRPr lang="en-US" dirty="0"/>
          </a:p>
        </p:txBody>
      </p:sp>
    </p:spTree>
    <p:extLst>
      <p:ext uri="{BB962C8B-B14F-4D97-AF65-F5344CB8AC3E}">
        <p14:creationId xmlns:p14="http://schemas.microsoft.com/office/powerpoint/2010/main" val="154247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0552-075A-498A-AAE3-2D91CD558078}"/>
              </a:ext>
            </a:extLst>
          </p:cNvPr>
          <p:cNvSpPr>
            <a:spLocks noGrp="1"/>
          </p:cNvSpPr>
          <p:nvPr>
            <p:ph type="title"/>
          </p:nvPr>
        </p:nvSpPr>
        <p:spPr/>
        <p:txBody>
          <a:bodyPr/>
          <a:lstStyle/>
          <a:p>
            <a:r>
              <a:rPr lang="en-US" dirty="0"/>
              <a:t>Allowance of Domain Scoring Continued</a:t>
            </a:r>
          </a:p>
        </p:txBody>
      </p:sp>
      <p:sp>
        <p:nvSpPr>
          <p:cNvPr id="3" name="Content Placeholder 2">
            <a:extLst>
              <a:ext uri="{FF2B5EF4-FFF2-40B4-BE49-F238E27FC236}">
                <a16:creationId xmlns:a16="http://schemas.microsoft.com/office/drawing/2014/main" id="{6453F28F-16DF-4679-957D-2A72E821D430}"/>
              </a:ext>
            </a:extLst>
          </p:cNvPr>
          <p:cNvSpPr>
            <a:spLocks noGrp="1"/>
          </p:cNvSpPr>
          <p:nvPr>
            <p:ph sz="half" idx="2"/>
          </p:nvPr>
        </p:nvSpPr>
        <p:spPr>
          <a:xfrm>
            <a:off x="457200" y="1577341"/>
            <a:ext cx="8305800" cy="4671060"/>
          </a:xfrm>
        </p:spPr>
        <p:txBody>
          <a:bodyPr/>
          <a:lstStyle/>
          <a:p>
            <a:r>
              <a:rPr lang="en-US" dirty="0"/>
              <a:t>A determination that a disability precludes assessment in one or more domains must be made on an individualized basis by the child’s IEP Team, the student’s 504 team or, for students covered under Title II of the ADA, by the team or individual designated by the LEA to make those decisions. </a:t>
            </a:r>
          </a:p>
          <a:p>
            <a:endParaRPr lang="en-US" dirty="0"/>
          </a:p>
        </p:txBody>
      </p:sp>
    </p:spTree>
    <p:extLst>
      <p:ext uri="{BB962C8B-B14F-4D97-AF65-F5344CB8AC3E}">
        <p14:creationId xmlns:p14="http://schemas.microsoft.com/office/powerpoint/2010/main" val="12685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BAAEF-0A98-499E-864B-B3752163FEE2}"/>
              </a:ext>
            </a:extLst>
          </p:cNvPr>
          <p:cNvSpPr>
            <a:spLocks noGrp="1"/>
          </p:cNvSpPr>
          <p:nvPr>
            <p:ph sz="half" idx="2"/>
          </p:nvPr>
        </p:nvSpPr>
        <p:spPr>
          <a:xfrm>
            <a:off x="457200" y="1577341"/>
            <a:ext cx="8458200" cy="3016210"/>
          </a:xfrm>
        </p:spPr>
        <p:txBody>
          <a:bodyPr/>
          <a:lstStyle/>
          <a:p>
            <a:r>
              <a:rPr lang="en-US" dirty="0"/>
              <a:t>Under the very rare circumstances when a student’s disability precludes assessment in one or more domains, the student may be exited under the State’s exit procedures </a:t>
            </a:r>
            <a:r>
              <a:rPr lang="en-US" b="1" u="sng" dirty="0"/>
              <a:t>based on a score of proficient on the remaining domains</a:t>
            </a:r>
            <a:r>
              <a:rPr lang="en-US" b="1" dirty="0"/>
              <a:t> </a:t>
            </a:r>
            <a:r>
              <a:rPr lang="en-US" dirty="0"/>
              <a:t>in which the student is able to be appropriately assessed. </a:t>
            </a:r>
          </a:p>
          <a:p>
            <a:endParaRPr lang="en-US" dirty="0"/>
          </a:p>
        </p:txBody>
      </p:sp>
      <p:sp>
        <p:nvSpPr>
          <p:cNvPr id="4" name="Title 1">
            <a:extLst>
              <a:ext uri="{FF2B5EF4-FFF2-40B4-BE49-F238E27FC236}">
                <a16:creationId xmlns:a16="http://schemas.microsoft.com/office/drawing/2014/main" id="{63436E00-8010-4FBC-93A5-D3AB8F1547DF}"/>
              </a:ext>
            </a:extLst>
          </p:cNvPr>
          <p:cNvSpPr>
            <a:spLocks noGrp="1"/>
          </p:cNvSpPr>
          <p:nvPr>
            <p:ph type="title"/>
          </p:nvPr>
        </p:nvSpPr>
        <p:spPr>
          <a:xfrm>
            <a:off x="1030288" y="325438"/>
            <a:ext cx="7083425" cy="492125"/>
          </a:xfrm>
        </p:spPr>
        <p:txBody>
          <a:bodyPr/>
          <a:lstStyle/>
          <a:p>
            <a:r>
              <a:rPr lang="en-US" dirty="0"/>
              <a:t>Allowance of Domain Scoring Continued</a:t>
            </a:r>
          </a:p>
        </p:txBody>
      </p:sp>
    </p:spTree>
    <p:extLst>
      <p:ext uri="{BB962C8B-B14F-4D97-AF65-F5344CB8AC3E}">
        <p14:creationId xmlns:p14="http://schemas.microsoft.com/office/powerpoint/2010/main" val="364126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8FAA-FA11-4CF3-AD66-8D388C23EA63}"/>
              </a:ext>
            </a:extLst>
          </p:cNvPr>
          <p:cNvSpPr>
            <a:spLocks noGrp="1"/>
          </p:cNvSpPr>
          <p:nvPr>
            <p:ph type="title"/>
          </p:nvPr>
        </p:nvSpPr>
        <p:spPr>
          <a:xfrm>
            <a:off x="1183028" y="325278"/>
            <a:ext cx="6741772" cy="492443"/>
          </a:xfrm>
        </p:spPr>
        <p:txBody>
          <a:bodyPr/>
          <a:lstStyle/>
          <a:p>
            <a:r>
              <a:rPr lang="en-US" dirty="0"/>
              <a:t>Domain Scoring : Rare Circumstances</a:t>
            </a:r>
          </a:p>
        </p:txBody>
      </p:sp>
      <p:sp>
        <p:nvSpPr>
          <p:cNvPr id="3" name="Content Placeholder 2">
            <a:extLst>
              <a:ext uri="{FF2B5EF4-FFF2-40B4-BE49-F238E27FC236}">
                <a16:creationId xmlns:a16="http://schemas.microsoft.com/office/drawing/2014/main" id="{D20409B6-3D19-4520-AFAE-F58EB51495D7}"/>
              </a:ext>
            </a:extLst>
          </p:cNvPr>
          <p:cNvSpPr>
            <a:spLocks noGrp="1"/>
          </p:cNvSpPr>
          <p:nvPr>
            <p:ph sz="half" idx="2"/>
          </p:nvPr>
        </p:nvSpPr>
        <p:spPr>
          <a:xfrm>
            <a:off x="457200" y="1577341"/>
            <a:ext cx="8458200" cy="4955382"/>
          </a:xfrm>
        </p:spPr>
        <p:txBody>
          <a:bodyPr/>
          <a:lstStyle/>
          <a:p>
            <a:r>
              <a:rPr lang="en-US" dirty="0"/>
              <a:t>The Department expects that </a:t>
            </a:r>
            <a:r>
              <a:rPr lang="en-US" dirty="0">
                <a:highlight>
                  <a:srgbClr val="FFFF00"/>
                </a:highlight>
              </a:rPr>
              <a:t>only in very rare circumstances </a:t>
            </a:r>
            <a:r>
              <a:rPr lang="en-US" dirty="0"/>
              <a:t>will children need to be assessed in fewer than four domains due to a disability that precludes assessment in a particular domain, and that </a:t>
            </a:r>
            <a:r>
              <a:rPr lang="en-US" dirty="0">
                <a:highlight>
                  <a:srgbClr val="FFFF00"/>
                </a:highlight>
              </a:rPr>
              <a:t>the vast majority of ELs with disabilities will be able to be assessed in all four domains</a:t>
            </a:r>
            <a:r>
              <a:rPr lang="en-US" dirty="0"/>
              <a:t>, with appropriate accommodations as needed, or by taking an alternate ELP assessment for ELs who are students with significant cognitive disabilities. </a:t>
            </a:r>
          </a:p>
          <a:p>
            <a:endParaRPr lang="en-US" dirty="0"/>
          </a:p>
        </p:txBody>
      </p:sp>
    </p:spTree>
    <p:extLst>
      <p:ext uri="{BB962C8B-B14F-4D97-AF65-F5344CB8AC3E}">
        <p14:creationId xmlns:p14="http://schemas.microsoft.com/office/powerpoint/2010/main" val="270327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F94C-82D2-4F97-B668-E972838003F2}"/>
              </a:ext>
            </a:extLst>
          </p:cNvPr>
          <p:cNvSpPr>
            <a:spLocks noGrp="1"/>
          </p:cNvSpPr>
          <p:nvPr>
            <p:ph type="title"/>
          </p:nvPr>
        </p:nvSpPr>
        <p:spPr/>
        <p:txBody>
          <a:bodyPr/>
          <a:lstStyle/>
          <a:p>
            <a:r>
              <a:rPr lang="en-US" dirty="0"/>
              <a:t>Utilizing Domain Scoring</a:t>
            </a:r>
          </a:p>
        </p:txBody>
      </p:sp>
      <p:sp>
        <p:nvSpPr>
          <p:cNvPr id="3" name="Content Placeholder 2">
            <a:extLst>
              <a:ext uri="{FF2B5EF4-FFF2-40B4-BE49-F238E27FC236}">
                <a16:creationId xmlns:a16="http://schemas.microsoft.com/office/drawing/2014/main" id="{BFDF79B0-F59A-4686-B56E-13358F5B7C4C}"/>
              </a:ext>
            </a:extLst>
          </p:cNvPr>
          <p:cNvSpPr>
            <a:spLocks noGrp="1"/>
          </p:cNvSpPr>
          <p:nvPr>
            <p:ph sz="half" idx="2"/>
          </p:nvPr>
        </p:nvSpPr>
        <p:spPr>
          <a:xfrm>
            <a:off x="457200" y="1577340"/>
            <a:ext cx="8458200" cy="5128260"/>
          </a:xfrm>
        </p:spPr>
        <p:txBody>
          <a:bodyPr/>
          <a:lstStyle/>
          <a:p>
            <a:pPr>
              <a:buFont typeface="Wingdings" panose="05000000000000000000" pitchFamily="2" charset="2"/>
              <a:buChar char="§"/>
            </a:pPr>
            <a:r>
              <a:rPr lang="en-US" dirty="0"/>
              <a:t>ELs with disabilities will be held to the same standards of performance as non-disabled EL peers</a:t>
            </a:r>
          </a:p>
          <a:p>
            <a:pPr>
              <a:buFont typeface="Wingdings" panose="05000000000000000000" pitchFamily="2" charset="2"/>
              <a:buChar char="§"/>
            </a:pPr>
            <a:r>
              <a:rPr lang="en-US" dirty="0"/>
              <a:t>“The ESEA requires that a State provide appropriate accommodations for ELs with disabilities and, if an EL has a disability that precludes assessment in one or more domains of the ELP assessment such that there are no appropriate accommodations for the affected domain, assess the student’s ELP based on the remaining domains in which it is possible to assess the student (34 CFR § 200.6(h)(4)).” </a:t>
            </a:r>
          </a:p>
          <a:p>
            <a:pPr marL="0" indent="0">
              <a:buNone/>
            </a:pPr>
            <a:r>
              <a:rPr lang="en-US" sz="1500" dirty="0"/>
              <a:t>(U.S. Department of Education Update on English Language Proficiency Assessments | National Title I Association)</a:t>
            </a:r>
          </a:p>
          <a:p>
            <a:endParaRPr lang="en-US" dirty="0"/>
          </a:p>
        </p:txBody>
      </p:sp>
    </p:spTree>
    <p:extLst>
      <p:ext uri="{BB962C8B-B14F-4D97-AF65-F5344CB8AC3E}">
        <p14:creationId xmlns:p14="http://schemas.microsoft.com/office/powerpoint/2010/main" val="373779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7D4D-39AB-47A9-BB9B-FC187B2E0724}"/>
              </a:ext>
            </a:extLst>
          </p:cNvPr>
          <p:cNvSpPr>
            <a:spLocks noGrp="1"/>
          </p:cNvSpPr>
          <p:nvPr>
            <p:ph type="title"/>
          </p:nvPr>
        </p:nvSpPr>
        <p:spPr>
          <a:xfrm>
            <a:off x="304800" y="325279"/>
            <a:ext cx="8686800" cy="492443"/>
          </a:xfrm>
        </p:spPr>
        <p:txBody>
          <a:bodyPr/>
          <a:lstStyle/>
          <a:p>
            <a:r>
              <a:rPr lang="en-US" dirty="0"/>
              <a:t>Addressing the Needs of Dual Labeled Students </a:t>
            </a:r>
          </a:p>
        </p:txBody>
      </p:sp>
      <p:sp>
        <p:nvSpPr>
          <p:cNvPr id="3" name="Content Placeholder 2">
            <a:extLst>
              <a:ext uri="{FF2B5EF4-FFF2-40B4-BE49-F238E27FC236}">
                <a16:creationId xmlns:a16="http://schemas.microsoft.com/office/drawing/2014/main" id="{62FCD6C9-C035-486D-9C32-58B044EA2A7E}"/>
              </a:ext>
            </a:extLst>
          </p:cNvPr>
          <p:cNvSpPr>
            <a:spLocks noGrp="1"/>
          </p:cNvSpPr>
          <p:nvPr>
            <p:ph sz="half" idx="2"/>
          </p:nvPr>
        </p:nvSpPr>
        <p:spPr>
          <a:xfrm>
            <a:off x="228600" y="1219200"/>
            <a:ext cx="8610599" cy="4062651"/>
          </a:xfrm>
        </p:spPr>
        <p:txBody>
          <a:bodyPr/>
          <a:lstStyle/>
          <a:p>
            <a:pPr marL="0" indent="0">
              <a:buNone/>
            </a:pPr>
            <a:r>
              <a:rPr lang="en-US" sz="2400" dirty="0"/>
              <a:t>If a student with an IEP is also an English learner (EL), the IEP should </a:t>
            </a:r>
            <a:r>
              <a:rPr lang="en-US" sz="2400" b="1" dirty="0"/>
              <a:t>include specific language learning goals for a second language</a:t>
            </a:r>
            <a:r>
              <a:rPr lang="en-US" sz="2400" dirty="0"/>
              <a:t>, in addition to special education services and supports. </a:t>
            </a:r>
          </a:p>
          <a:p>
            <a:pPr marL="0" indent="0">
              <a:buNone/>
            </a:pPr>
            <a:endParaRPr lang="en-US" sz="2400" dirty="0"/>
          </a:p>
          <a:p>
            <a:pPr marL="0" indent="0">
              <a:buNone/>
            </a:pPr>
            <a:r>
              <a:rPr lang="en-US" sz="2400" dirty="0"/>
              <a:t>A well-crafted standards-based IEP for ELs with disabilities should contain </a:t>
            </a:r>
            <a:r>
              <a:rPr lang="en-US" sz="2400" b="1" dirty="0"/>
              <a:t>goals for teaching and learning the complex academic language needed to learn the content standards</a:t>
            </a:r>
            <a:r>
              <a:rPr lang="en-US" sz="2400" dirty="0"/>
              <a:t>. </a:t>
            </a:r>
          </a:p>
          <a:p>
            <a:pPr marL="0" indent="0">
              <a:buNone/>
            </a:pPr>
            <a:endParaRPr lang="en-US" sz="2400" dirty="0"/>
          </a:p>
          <a:p>
            <a:pPr marL="0" indent="0">
              <a:buNone/>
            </a:pPr>
            <a:r>
              <a:rPr lang="en-US" sz="2400" dirty="0"/>
              <a:t>Incorporating language learning goals into the IEP </a:t>
            </a:r>
            <a:r>
              <a:rPr lang="en-US" sz="2400" b="1" dirty="0"/>
              <a:t>requires close collaboration</a:t>
            </a:r>
            <a:r>
              <a:rPr lang="en-US" sz="2400" dirty="0"/>
              <a:t> between general education, special education, and English as a Second Language or bilingual education teachers.</a:t>
            </a:r>
          </a:p>
        </p:txBody>
      </p:sp>
      <p:sp>
        <p:nvSpPr>
          <p:cNvPr id="5" name="TextBox 4">
            <a:extLst>
              <a:ext uri="{FF2B5EF4-FFF2-40B4-BE49-F238E27FC236}">
                <a16:creationId xmlns:a16="http://schemas.microsoft.com/office/drawing/2014/main" id="{F86EC060-A3F5-4B78-9B5B-C1BEFD35C60D}"/>
              </a:ext>
            </a:extLst>
          </p:cNvPr>
          <p:cNvSpPr txBox="1"/>
          <p:nvPr/>
        </p:nvSpPr>
        <p:spPr>
          <a:xfrm>
            <a:off x="1143000" y="5793313"/>
            <a:ext cx="719940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800" dirty="0">
                <a:solidFill>
                  <a:schemeClr val="accent1"/>
                </a:solidFill>
                <a:hlinkClick r:id="rId2">
                  <a:extLst>
                    <a:ext uri="{A12FA001-AC4F-418D-AE19-62706E023703}">
                      <ahyp:hlinkClr xmlns:ahyp="http://schemas.microsoft.com/office/drawing/2018/hyperlinkcolor" val="tx"/>
                    </a:ext>
                  </a:extLst>
                </a:hlinkClick>
              </a:rPr>
              <a:t>https://nceo.info/standards_and_accountability/standards_based_iep</a:t>
            </a:r>
            <a:endParaRPr lang="en-US" sz="1800"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168644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D6D-8607-4C74-8A25-3BC1A709416D}"/>
              </a:ext>
            </a:extLst>
          </p:cNvPr>
          <p:cNvSpPr>
            <a:spLocks noGrp="1"/>
          </p:cNvSpPr>
          <p:nvPr>
            <p:ph type="title"/>
          </p:nvPr>
        </p:nvSpPr>
        <p:spPr>
          <a:xfrm>
            <a:off x="1066800" y="369688"/>
            <a:ext cx="7239000" cy="492443"/>
          </a:xfrm>
        </p:spPr>
        <p:txBody>
          <a:bodyPr/>
          <a:lstStyle/>
          <a:p>
            <a:r>
              <a:rPr lang="en-US" dirty="0"/>
              <a:t>AZELLA Domain Scoring: Communication</a:t>
            </a:r>
          </a:p>
        </p:txBody>
      </p:sp>
      <p:sp>
        <p:nvSpPr>
          <p:cNvPr id="3" name="Content Placeholder 2">
            <a:extLst>
              <a:ext uri="{FF2B5EF4-FFF2-40B4-BE49-F238E27FC236}">
                <a16:creationId xmlns:a16="http://schemas.microsoft.com/office/drawing/2014/main" id="{0F748EEA-B6A6-4E4F-BD9E-6EB92CC9C9CD}"/>
              </a:ext>
            </a:extLst>
          </p:cNvPr>
          <p:cNvSpPr>
            <a:spLocks noGrp="1"/>
          </p:cNvSpPr>
          <p:nvPr>
            <p:ph sz="half" idx="2"/>
          </p:nvPr>
        </p:nvSpPr>
        <p:spPr>
          <a:xfrm>
            <a:off x="457200" y="1577340"/>
            <a:ext cx="3977640" cy="2585323"/>
          </a:xfrm>
        </p:spPr>
        <p:txBody>
          <a:bodyPr/>
          <a:lstStyle/>
          <a:p>
            <a:r>
              <a:rPr lang="en-US" dirty="0"/>
              <a:t>Communication to DTCs, EL Coordinators and Special Education Directors is posted on the ADE Assessment’s Webpage: AZELLA DTCs</a:t>
            </a:r>
          </a:p>
        </p:txBody>
      </p:sp>
      <p:sp>
        <p:nvSpPr>
          <p:cNvPr id="4" name="Content Placeholder 3" descr="AZELLA Domain Scoring Letter link">
            <a:extLst>
              <a:ext uri="{FF2B5EF4-FFF2-40B4-BE49-F238E27FC236}">
                <a16:creationId xmlns:a16="http://schemas.microsoft.com/office/drawing/2014/main" id="{AD58F5ED-BA25-4ADC-B834-B8B5C86595A4}"/>
              </a:ext>
            </a:extLst>
          </p:cNvPr>
          <p:cNvSpPr>
            <a:spLocks noGrp="1"/>
          </p:cNvSpPr>
          <p:nvPr>
            <p:ph sz="half" idx="3"/>
          </p:nvPr>
        </p:nvSpPr>
        <p:spPr>
          <a:xfrm>
            <a:off x="393238" y="5029200"/>
            <a:ext cx="3977640" cy="1384995"/>
          </a:xfrm>
        </p:spPr>
        <p:style>
          <a:lnRef idx="2">
            <a:schemeClr val="accent2"/>
          </a:lnRef>
          <a:fillRef idx="1">
            <a:schemeClr val="lt1"/>
          </a:fillRef>
          <a:effectRef idx="0">
            <a:schemeClr val="accent2"/>
          </a:effectRef>
          <a:fontRef idx="minor">
            <a:schemeClr val="dk1"/>
          </a:fontRef>
        </p:style>
        <p:txBody>
          <a:bodyPr/>
          <a:lstStyle/>
          <a:p>
            <a:pPr algn="ctr"/>
            <a:r>
              <a:rPr lang="en-US" sz="1800" dirty="0"/>
              <a:t>AZELLA Domain Scoring Letter to Stakeholders: </a:t>
            </a:r>
            <a:r>
              <a:rPr lang="en-US" sz="1800" dirty="0">
                <a:solidFill>
                  <a:srgbClr val="0070C0"/>
                </a:solidFill>
                <a:hlinkClick r:id="rId2">
                  <a:extLst>
                    <a:ext uri="{A12FA001-AC4F-418D-AE19-62706E023703}">
                      <ahyp:hlinkClr xmlns:ahyp="http://schemas.microsoft.com/office/drawing/2018/hyperlinkcolor" val="tx"/>
                    </a:ext>
                  </a:extLst>
                </a:hlinkClick>
              </a:rPr>
              <a:t>https://www.azed.gov/sites/default/files/2021/07/AZELLA%20Domain%20Scoring%20July%202021.pdf</a:t>
            </a:r>
            <a:endParaRPr lang="en-US" sz="1800" dirty="0">
              <a:solidFill>
                <a:srgbClr val="0070C0"/>
              </a:solidFill>
            </a:endParaRPr>
          </a:p>
        </p:txBody>
      </p:sp>
      <p:pic>
        <p:nvPicPr>
          <p:cNvPr id="6" name="Picture 5" descr="Screenshot of AZELLA Domain Scoring letter">
            <a:extLst>
              <a:ext uri="{FF2B5EF4-FFF2-40B4-BE49-F238E27FC236}">
                <a16:creationId xmlns:a16="http://schemas.microsoft.com/office/drawing/2014/main" id="{451FA5F9-6FC5-43FA-84D4-F9FB0834B55E}"/>
              </a:ext>
            </a:extLst>
          </p:cNvPr>
          <p:cNvPicPr>
            <a:picLocks noChangeAspect="1"/>
          </p:cNvPicPr>
          <p:nvPr/>
        </p:nvPicPr>
        <p:blipFill>
          <a:blip r:embed="rId3"/>
          <a:stretch>
            <a:fillRect/>
          </a:stretch>
        </p:blipFill>
        <p:spPr>
          <a:xfrm>
            <a:off x="4773123" y="1295400"/>
            <a:ext cx="4090490"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899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75DB-C47D-4BE3-AAE5-0C82CE3AD750}"/>
              </a:ext>
            </a:extLst>
          </p:cNvPr>
          <p:cNvSpPr>
            <a:spLocks noGrp="1"/>
          </p:cNvSpPr>
          <p:nvPr>
            <p:ph type="title"/>
          </p:nvPr>
        </p:nvSpPr>
        <p:spPr>
          <a:xfrm>
            <a:off x="914400" y="533400"/>
            <a:ext cx="7696200" cy="984885"/>
          </a:xfrm>
        </p:spPr>
        <p:txBody>
          <a:bodyPr/>
          <a:lstStyle/>
          <a:p>
            <a:r>
              <a:rPr lang="en-US" dirty="0"/>
              <a:t>Welcome to Webinar #2 AZELLA Reassessment Domain Scoring</a:t>
            </a:r>
          </a:p>
        </p:txBody>
      </p:sp>
      <p:sp>
        <p:nvSpPr>
          <p:cNvPr id="3" name="Text Placeholder 2">
            <a:extLst>
              <a:ext uri="{FF2B5EF4-FFF2-40B4-BE49-F238E27FC236}">
                <a16:creationId xmlns:a16="http://schemas.microsoft.com/office/drawing/2014/main" id="{D992C65B-0B0C-4AC7-B9D7-33D3D24BB9E3}"/>
              </a:ext>
            </a:extLst>
          </p:cNvPr>
          <p:cNvSpPr>
            <a:spLocks noGrp="1"/>
          </p:cNvSpPr>
          <p:nvPr>
            <p:ph type="body" idx="1"/>
          </p:nvPr>
        </p:nvSpPr>
        <p:spPr>
          <a:xfrm>
            <a:off x="533400" y="1905000"/>
            <a:ext cx="8261779" cy="4739759"/>
          </a:xfrm>
        </p:spPr>
        <p:txBody>
          <a:bodyPr/>
          <a:lstStyle/>
          <a:p>
            <a:r>
              <a:rPr lang="en-US" b="1" i="1" dirty="0"/>
              <a:t>This webinar will be recorded and posted on the ADE Assessments webpage.</a:t>
            </a:r>
          </a:p>
          <a:p>
            <a:endParaRPr lang="en-US" b="1" i="1" dirty="0"/>
          </a:p>
          <a:p>
            <a:r>
              <a:rPr lang="en-US" b="1" i="1" dirty="0"/>
              <a:t>Please enter your First and Last Name in the Chat for tracking purposes for the live event.</a:t>
            </a:r>
          </a:p>
          <a:p>
            <a:endParaRPr lang="en-US" b="1" i="1" dirty="0"/>
          </a:p>
          <a:p>
            <a:r>
              <a:rPr lang="en-US" b="1" i="1" dirty="0"/>
              <a:t>We will also be capturing the chat questions. If there are questions that were frequently asked or need further clarification, ADE will compile and create an FAQ which will be posted on the Assessment Webpage.</a:t>
            </a:r>
            <a:endParaRPr lang="en-US" b="1" dirty="0"/>
          </a:p>
        </p:txBody>
      </p:sp>
    </p:spTree>
    <p:extLst>
      <p:ext uri="{BB962C8B-B14F-4D97-AF65-F5344CB8AC3E}">
        <p14:creationId xmlns:p14="http://schemas.microsoft.com/office/powerpoint/2010/main" val="128362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D73B83-47D7-4A74-A3A4-A0F8A87F4FB7}"/>
              </a:ext>
            </a:extLst>
          </p:cNvPr>
          <p:cNvSpPr>
            <a:spLocks noGrp="1"/>
          </p:cNvSpPr>
          <p:nvPr>
            <p:ph type="body" idx="1"/>
          </p:nvPr>
        </p:nvSpPr>
        <p:spPr/>
        <p:txBody>
          <a:bodyPr/>
          <a:lstStyle/>
          <a:p>
            <a:endParaRPr lang="en-US" dirty="0"/>
          </a:p>
        </p:txBody>
      </p:sp>
      <p:pic>
        <p:nvPicPr>
          <p:cNvPr id="5" name="Picture 4" descr="2021-2022 AZELLA Assessment Infographic. Contains test dates and important information for AZELLA only">
            <a:extLst>
              <a:ext uri="{FF2B5EF4-FFF2-40B4-BE49-F238E27FC236}">
                <a16:creationId xmlns:a16="http://schemas.microsoft.com/office/drawing/2014/main" id="{5D5F9FE7-1275-4783-8D50-E75EE965A898}"/>
              </a:ext>
            </a:extLst>
          </p:cNvPr>
          <p:cNvPicPr>
            <a:picLocks noChangeAspect="1"/>
          </p:cNvPicPr>
          <p:nvPr/>
        </p:nvPicPr>
        <p:blipFill>
          <a:blip r:embed="rId2"/>
          <a:stretch>
            <a:fillRect/>
          </a:stretch>
        </p:blipFill>
        <p:spPr>
          <a:xfrm>
            <a:off x="0" y="823518"/>
            <a:ext cx="9144000" cy="5210963"/>
          </a:xfrm>
          <a:prstGeom prst="rect">
            <a:avLst/>
          </a:prstGeom>
        </p:spPr>
      </p:pic>
      <p:sp>
        <p:nvSpPr>
          <p:cNvPr id="4" name="Title 1">
            <a:extLst>
              <a:ext uri="{FF2B5EF4-FFF2-40B4-BE49-F238E27FC236}">
                <a16:creationId xmlns:a16="http://schemas.microsoft.com/office/drawing/2014/main" id="{04A1A872-9DB5-4A4C-A9B9-C4A59C5921A3}"/>
              </a:ext>
            </a:extLst>
          </p:cNvPr>
          <p:cNvSpPr>
            <a:spLocks noGrp="1"/>
          </p:cNvSpPr>
          <p:nvPr>
            <p:ph type="title"/>
          </p:nvPr>
        </p:nvSpPr>
        <p:spPr>
          <a:xfrm>
            <a:off x="3276600" y="219278"/>
            <a:ext cx="3657600" cy="533399"/>
          </a:xfrm>
        </p:spPr>
        <p:txBody>
          <a:bodyPr/>
          <a:lstStyle/>
          <a:p>
            <a:r>
              <a:rPr lang="en-US" dirty="0"/>
              <a:t>AZELLA Infographic</a:t>
            </a:r>
          </a:p>
        </p:txBody>
      </p:sp>
    </p:spTree>
    <p:extLst>
      <p:ext uri="{BB962C8B-B14F-4D97-AF65-F5344CB8AC3E}">
        <p14:creationId xmlns:p14="http://schemas.microsoft.com/office/powerpoint/2010/main" val="121746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751434-8691-4BB4-AB59-AF1AF62BE4B6}"/>
              </a:ext>
            </a:extLst>
          </p:cNvPr>
          <p:cNvSpPr>
            <a:spLocks noGrp="1"/>
          </p:cNvSpPr>
          <p:nvPr>
            <p:ph type="title"/>
          </p:nvPr>
        </p:nvSpPr>
        <p:spPr/>
        <p:txBody>
          <a:bodyPr/>
          <a:lstStyle/>
          <a:p>
            <a:r>
              <a:rPr lang="en-US"/>
              <a:t>Planning</a:t>
            </a:r>
          </a:p>
        </p:txBody>
      </p:sp>
      <p:sp>
        <p:nvSpPr>
          <p:cNvPr id="4" name="Content Placeholder 3">
            <a:extLst>
              <a:ext uri="{FF2B5EF4-FFF2-40B4-BE49-F238E27FC236}">
                <a16:creationId xmlns:a16="http://schemas.microsoft.com/office/drawing/2014/main" id="{33781247-6EEB-4441-A701-C3A318260AB0}"/>
              </a:ext>
            </a:extLst>
          </p:cNvPr>
          <p:cNvSpPr>
            <a:spLocks noGrp="1"/>
          </p:cNvSpPr>
          <p:nvPr>
            <p:ph sz="half" idx="2"/>
          </p:nvPr>
        </p:nvSpPr>
        <p:spPr>
          <a:xfrm>
            <a:off x="4467795" y="762000"/>
            <a:ext cx="4572102" cy="4436323"/>
          </a:xfrm>
        </p:spPr>
        <p:txBody>
          <a:bodyPr vert="horz" lIns="68580" tIns="34290" rIns="68580" bIns="34290" rtlCol="0" anchor="t">
            <a:normAutofit fontScale="85000" lnSpcReduction="20000"/>
          </a:bodyPr>
          <a:lstStyle/>
          <a:p>
            <a:pPr marL="0" indent="0">
              <a:lnSpc>
                <a:spcPct val="120000"/>
              </a:lnSpc>
              <a:buNone/>
            </a:pPr>
            <a:r>
              <a:rPr lang="en-US" sz="2475" b="1" dirty="0">
                <a:solidFill>
                  <a:schemeClr val="accent2"/>
                </a:solidFill>
              </a:rPr>
              <a:t>Start planning for the </a:t>
            </a:r>
          </a:p>
          <a:p>
            <a:pPr marL="0" indent="0">
              <a:lnSpc>
                <a:spcPct val="120000"/>
              </a:lnSpc>
              <a:buNone/>
            </a:pPr>
            <a:r>
              <a:rPr lang="en-US" sz="2475" b="1" dirty="0">
                <a:solidFill>
                  <a:schemeClr val="accent2"/>
                </a:solidFill>
              </a:rPr>
              <a:t>Fall 2021 SAFT </a:t>
            </a:r>
            <a:endParaRPr lang="en-US" dirty="0"/>
          </a:p>
          <a:p>
            <a:pPr marL="0" indent="0">
              <a:buNone/>
            </a:pPr>
            <a:endParaRPr lang="en-US" b="1" dirty="0">
              <a:solidFill>
                <a:schemeClr val="accent2"/>
              </a:solidFill>
            </a:endParaRPr>
          </a:p>
          <a:p>
            <a:r>
              <a:rPr lang="en-US" dirty="0"/>
              <a:t>Required Training – </a:t>
            </a:r>
            <a:r>
              <a:rPr lang="en-US" i="1" dirty="0"/>
              <a:t>September 13</a:t>
            </a:r>
            <a:endParaRPr lang="en-US" i="1" dirty="0">
              <a:cs typeface="Arial"/>
            </a:endParaRPr>
          </a:p>
          <a:p>
            <a:pPr marL="342900" lvl="1" indent="0">
              <a:buNone/>
            </a:pPr>
            <a:endParaRPr lang="en-US" sz="1200" i="1" dirty="0">
              <a:cs typeface="Arial"/>
            </a:endParaRPr>
          </a:p>
          <a:p>
            <a:pPr lvl="1"/>
            <a:r>
              <a:rPr lang="en-US" sz="1200" i="1" dirty="0">
                <a:cs typeface="Arial"/>
              </a:rPr>
              <a:t>DTC-STC Fall 2021 SAFT </a:t>
            </a:r>
          </a:p>
          <a:p>
            <a:pPr lvl="1"/>
            <a:r>
              <a:rPr lang="en-US" sz="1200" i="1" dirty="0">
                <a:cs typeface="Arial"/>
              </a:rPr>
              <a:t>1-2 SAFT</a:t>
            </a:r>
          </a:p>
          <a:p>
            <a:pPr lvl="1"/>
            <a:r>
              <a:rPr lang="en-US" sz="1200" i="1" dirty="0">
                <a:cs typeface="Arial"/>
              </a:rPr>
              <a:t>3-4 SAFT</a:t>
            </a:r>
          </a:p>
          <a:p>
            <a:pPr lvl="1"/>
            <a:r>
              <a:rPr lang="en-US" sz="1200" i="1" dirty="0">
                <a:ea typeface="+mn-lt"/>
                <a:cs typeface="+mn-lt"/>
              </a:rPr>
              <a:t>5-12 SAFT</a:t>
            </a:r>
            <a:endParaRPr lang="en-US" dirty="0"/>
          </a:p>
          <a:p>
            <a:pPr lvl="1"/>
            <a:r>
              <a:rPr lang="en-US" sz="1200" i="1" dirty="0">
                <a:cs typeface="Arial"/>
              </a:rPr>
              <a:t>DTC Created Training Module (for all AZELLA staff)</a:t>
            </a:r>
          </a:p>
          <a:p>
            <a:pPr marL="342900" lvl="1" indent="0">
              <a:buNone/>
            </a:pPr>
            <a:endParaRPr lang="en-US" sz="1200" i="1" dirty="0">
              <a:highlight>
                <a:srgbClr val="FFFF00"/>
              </a:highlight>
            </a:endParaRPr>
          </a:p>
          <a:p>
            <a:r>
              <a:rPr lang="en-US" dirty="0"/>
              <a:t>Student Registrations – </a:t>
            </a:r>
            <a:r>
              <a:rPr lang="en-US" i="1" dirty="0"/>
              <a:t>October 1</a:t>
            </a:r>
          </a:p>
          <a:p>
            <a:pPr lvl="1"/>
            <a:r>
              <a:rPr lang="en-US" sz="1200" i="1" dirty="0">
                <a:cs typeface="Arial"/>
              </a:rPr>
              <a:t>Some students will be pre-registered</a:t>
            </a:r>
          </a:p>
          <a:p>
            <a:pPr lvl="1"/>
            <a:r>
              <a:rPr lang="en-US" sz="1200" i="1" dirty="0"/>
              <a:t>Other students will require a manual enrollment</a:t>
            </a:r>
            <a:endParaRPr lang="en-US" sz="1200" i="1" dirty="0">
              <a:cs typeface="Arial"/>
            </a:endParaRPr>
          </a:p>
          <a:p>
            <a:pPr marL="342900" lvl="1" indent="0">
              <a:buNone/>
            </a:pPr>
            <a:endParaRPr lang="en-US" sz="1200" i="1" dirty="0">
              <a:cs typeface="Arial"/>
            </a:endParaRPr>
          </a:p>
          <a:p>
            <a:pPr marL="0" indent="0">
              <a:buNone/>
            </a:pPr>
            <a:r>
              <a:rPr lang="en-US" b="1" dirty="0">
                <a:cs typeface="Arial" panose="020B0604020202020204"/>
              </a:rPr>
              <a:t>2 Test Administrations - concurrent</a:t>
            </a:r>
          </a:p>
          <a:p>
            <a:r>
              <a:rPr lang="en-US" dirty="0"/>
              <a:t>2021- 2022 Placement Test</a:t>
            </a:r>
          </a:p>
          <a:p>
            <a:r>
              <a:rPr lang="en-US" dirty="0"/>
              <a:t>Fall 2021 Stand-Alone Field Test</a:t>
            </a:r>
          </a:p>
          <a:p>
            <a:pPr lvl="1"/>
            <a:r>
              <a:rPr lang="en-US" dirty="0"/>
              <a:t>October 11 – December 10, 2021</a:t>
            </a:r>
          </a:p>
        </p:txBody>
      </p:sp>
      <p:pic>
        <p:nvPicPr>
          <p:cNvPr id="1026" name="Picture 2" descr="partial image of a clock that has the words &quot;Time to plan&quot; written on it">
            <a:extLst>
              <a:ext uri="{FF2B5EF4-FFF2-40B4-BE49-F238E27FC236}">
                <a16:creationId xmlns:a16="http://schemas.microsoft.com/office/drawing/2014/main" id="{1242AF7A-4D28-43DC-AA02-E3735047F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039865"/>
            <a:ext cx="4140074" cy="2843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23AA70-577E-479D-89D2-8D65657B89B4}"/>
              </a:ext>
            </a:extLst>
          </p:cNvPr>
          <p:cNvSpPr txBox="1"/>
          <p:nvPr/>
        </p:nvSpPr>
        <p:spPr>
          <a:xfrm>
            <a:off x="1" y="3883720"/>
            <a:ext cx="4140074" cy="1200329"/>
          </a:xfrm>
          <a:prstGeom prst="rect">
            <a:avLst/>
          </a:prstGeom>
          <a:solidFill>
            <a:schemeClr val="accent3"/>
          </a:solidFill>
        </p:spPr>
        <p:txBody>
          <a:bodyPr wrap="square" rtlCol="0">
            <a:spAutoFit/>
          </a:bodyPr>
          <a:lstStyle/>
          <a:p>
            <a:pPr defTabSz="685800"/>
            <a:r>
              <a:rPr lang="en-US" dirty="0">
                <a:solidFill>
                  <a:srgbClr val="012169"/>
                </a:solidFill>
                <a:latin typeface="Arial" panose="020B0604020202020204"/>
              </a:rPr>
              <a:t>Don’t wait until the end of the SAFT testing window to start testing! </a:t>
            </a:r>
          </a:p>
          <a:p>
            <a:pPr defTabSz="685800"/>
            <a:r>
              <a:rPr lang="en-US" dirty="0">
                <a:solidFill>
                  <a:srgbClr val="012169"/>
                </a:solidFill>
                <a:latin typeface="Arial" panose="020B0604020202020204"/>
              </a:rPr>
              <a:t>Be ready to start testing on </a:t>
            </a:r>
            <a:r>
              <a:rPr lang="en-US" b="1" dirty="0">
                <a:solidFill>
                  <a:srgbClr val="012169"/>
                </a:solidFill>
                <a:latin typeface="Arial" panose="020B0604020202020204"/>
              </a:rPr>
              <a:t>October 10</a:t>
            </a:r>
          </a:p>
        </p:txBody>
      </p:sp>
      <p:sp>
        <p:nvSpPr>
          <p:cNvPr id="3" name="TextBox 2">
            <a:extLst>
              <a:ext uri="{FF2B5EF4-FFF2-40B4-BE49-F238E27FC236}">
                <a16:creationId xmlns:a16="http://schemas.microsoft.com/office/drawing/2014/main" id="{3B3135FC-67EC-4449-BB7F-B88A09AF476E}"/>
              </a:ext>
            </a:extLst>
          </p:cNvPr>
          <p:cNvSpPr txBox="1"/>
          <p:nvPr/>
        </p:nvSpPr>
        <p:spPr>
          <a:xfrm>
            <a:off x="1066800" y="5715000"/>
            <a:ext cx="680199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Students in Kindergarten will not participate in the AZELLA SAFT</a:t>
            </a:r>
          </a:p>
        </p:txBody>
      </p:sp>
    </p:spTree>
    <p:custDataLst>
      <p:tags r:id="rId1"/>
    </p:custDataLst>
    <p:extLst>
      <p:ext uri="{BB962C8B-B14F-4D97-AF65-F5344CB8AC3E}">
        <p14:creationId xmlns:p14="http://schemas.microsoft.com/office/powerpoint/2010/main" val="461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1AD8-3355-4338-95CB-97CAF274F5F2}"/>
              </a:ext>
            </a:extLst>
          </p:cNvPr>
          <p:cNvSpPr>
            <a:spLocks noGrp="1"/>
          </p:cNvSpPr>
          <p:nvPr>
            <p:ph type="title"/>
          </p:nvPr>
        </p:nvSpPr>
        <p:spPr>
          <a:xfrm>
            <a:off x="245994" y="1004763"/>
            <a:ext cx="8270548" cy="617935"/>
          </a:xfrm>
        </p:spPr>
        <p:txBody>
          <a:bodyPr/>
          <a:lstStyle/>
          <a:p>
            <a:r>
              <a:rPr lang="en-US" dirty="0"/>
              <a:t>Test Administration Times</a:t>
            </a:r>
          </a:p>
        </p:txBody>
      </p:sp>
      <p:sp>
        <p:nvSpPr>
          <p:cNvPr id="5" name="Text Placeholder 4">
            <a:extLst>
              <a:ext uri="{FF2B5EF4-FFF2-40B4-BE49-F238E27FC236}">
                <a16:creationId xmlns:a16="http://schemas.microsoft.com/office/drawing/2014/main" id="{EA2991EA-DB24-413E-9A6B-32D772E3E0A7}"/>
              </a:ext>
            </a:extLst>
          </p:cNvPr>
          <p:cNvSpPr>
            <a:spLocks noGrp="1"/>
          </p:cNvSpPr>
          <p:nvPr>
            <p:ph type="body" idx="1"/>
          </p:nvPr>
        </p:nvSpPr>
        <p:spPr>
          <a:xfrm>
            <a:off x="245994" y="1700683"/>
            <a:ext cx="4252188" cy="617934"/>
          </a:xfrm>
          <a:solidFill>
            <a:srgbClr val="FCAF14"/>
          </a:solidFill>
        </p:spPr>
        <p:txBody>
          <a:bodyPr anchor="ctr"/>
          <a:lstStyle/>
          <a:p>
            <a:pPr algn="ctr"/>
            <a:r>
              <a:rPr lang="en-US"/>
              <a:t>How long is the test?</a:t>
            </a:r>
          </a:p>
        </p:txBody>
      </p:sp>
      <p:sp>
        <p:nvSpPr>
          <p:cNvPr id="6" name="Content Placeholder 5">
            <a:extLst>
              <a:ext uri="{FF2B5EF4-FFF2-40B4-BE49-F238E27FC236}">
                <a16:creationId xmlns:a16="http://schemas.microsoft.com/office/drawing/2014/main" id="{E4E9FB6B-C48A-45CA-9BE5-76608E41C520}"/>
              </a:ext>
            </a:extLst>
          </p:cNvPr>
          <p:cNvSpPr>
            <a:spLocks noGrp="1"/>
          </p:cNvSpPr>
          <p:nvPr>
            <p:ph sz="half" idx="2"/>
          </p:nvPr>
        </p:nvSpPr>
        <p:spPr>
          <a:xfrm>
            <a:off x="245993" y="2375767"/>
            <a:ext cx="4252188" cy="3041060"/>
          </a:xfrm>
        </p:spPr>
        <p:txBody>
          <a:bodyPr>
            <a:normAutofit fontScale="77500" lnSpcReduction="20000"/>
          </a:bodyPr>
          <a:lstStyle/>
          <a:p>
            <a:r>
              <a:rPr lang="en-US" dirty="0"/>
              <a:t>Grade 1; Grade 2</a:t>
            </a:r>
          </a:p>
          <a:p>
            <a:pPr lvl="1"/>
            <a:r>
              <a:rPr lang="en-US" b="1" dirty="0"/>
              <a:t>Unit A</a:t>
            </a:r>
            <a:r>
              <a:rPr lang="en-US" dirty="0"/>
              <a:t> ~ 12 questions</a:t>
            </a:r>
          </a:p>
          <a:p>
            <a:pPr lvl="1"/>
            <a:r>
              <a:rPr lang="en-US" b="1" dirty="0"/>
              <a:t>Unit B</a:t>
            </a:r>
            <a:r>
              <a:rPr lang="en-US" dirty="0"/>
              <a:t> ~ 12 questions</a:t>
            </a:r>
          </a:p>
          <a:p>
            <a:pPr lvl="1"/>
            <a:r>
              <a:rPr lang="en-US" b="1" dirty="0"/>
              <a:t>Unit C</a:t>
            </a:r>
            <a:r>
              <a:rPr lang="en-US" dirty="0"/>
              <a:t> ~ 9 questions</a:t>
            </a:r>
          </a:p>
          <a:p>
            <a:pPr marL="342900" lvl="1" indent="0">
              <a:buNone/>
            </a:pPr>
            <a:endParaRPr lang="en-US" dirty="0"/>
          </a:p>
          <a:p>
            <a:r>
              <a:rPr lang="en-US" dirty="0"/>
              <a:t>Grade 3; Grade 4</a:t>
            </a:r>
          </a:p>
          <a:p>
            <a:pPr lvl="1"/>
            <a:r>
              <a:rPr lang="en-US" b="1" dirty="0"/>
              <a:t>Unit A</a:t>
            </a:r>
            <a:r>
              <a:rPr lang="en-US" dirty="0"/>
              <a:t> ~ 15 questions</a:t>
            </a:r>
          </a:p>
          <a:p>
            <a:pPr lvl="1"/>
            <a:r>
              <a:rPr lang="en-US" b="1" dirty="0"/>
              <a:t>Unit B</a:t>
            </a:r>
            <a:r>
              <a:rPr lang="en-US" dirty="0"/>
              <a:t> ~ 10 questions</a:t>
            </a:r>
          </a:p>
          <a:p>
            <a:pPr lvl="1"/>
            <a:r>
              <a:rPr lang="en-US" b="1" dirty="0"/>
              <a:t>Unit C</a:t>
            </a:r>
            <a:r>
              <a:rPr lang="en-US" dirty="0"/>
              <a:t> ~ 12 questions</a:t>
            </a:r>
          </a:p>
          <a:p>
            <a:pPr lvl="1"/>
            <a:endParaRPr lang="en-US" dirty="0"/>
          </a:p>
          <a:p>
            <a:r>
              <a:rPr lang="en-US" dirty="0"/>
              <a:t>Grades 5 – 12  </a:t>
            </a:r>
          </a:p>
          <a:p>
            <a:pPr lvl="1"/>
            <a:r>
              <a:rPr lang="en-US" b="1" dirty="0"/>
              <a:t>Unit A</a:t>
            </a:r>
            <a:r>
              <a:rPr lang="en-US" dirty="0"/>
              <a:t> ~ 16 questions</a:t>
            </a:r>
          </a:p>
          <a:p>
            <a:pPr lvl="1"/>
            <a:r>
              <a:rPr lang="en-US" b="1" dirty="0"/>
              <a:t>Unit B</a:t>
            </a:r>
            <a:r>
              <a:rPr lang="en-US" dirty="0"/>
              <a:t> ~ 12 questions</a:t>
            </a:r>
          </a:p>
          <a:p>
            <a:pPr lvl="1"/>
            <a:r>
              <a:rPr lang="en-US" b="1" dirty="0"/>
              <a:t>Unit C</a:t>
            </a:r>
            <a:r>
              <a:rPr lang="en-US" dirty="0"/>
              <a:t> ~ 12 questions</a:t>
            </a:r>
          </a:p>
          <a:p>
            <a:pPr lvl="1"/>
            <a:endParaRPr lang="en-US" dirty="0"/>
          </a:p>
          <a:p>
            <a:pPr lvl="1"/>
            <a:endParaRPr lang="en-US" dirty="0"/>
          </a:p>
          <a:p>
            <a:endParaRPr lang="en-US" dirty="0"/>
          </a:p>
          <a:p>
            <a:pPr lvl="1"/>
            <a:endParaRPr lang="en-US" dirty="0"/>
          </a:p>
        </p:txBody>
      </p:sp>
      <p:sp>
        <p:nvSpPr>
          <p:cNvPr id="7" name="Text Placeholder 6">
            <a:extLst>
              <a:ext uri="{FF2B5EF4-FFF2-40B4-BE49-F238E27FC236}">
                <a16:creationId xmlns:a16="http://schemas.microsoft.com/office/drawing/2014/main" id="{F350DA12-35F3-4715-AADF-A776B42DCF2B}"/>
              </a:ext>
            </a:extLst>
          </p:cNvPr>
          <p:cNvSpPr>
            <a:spLocks noGrp="1"/>
          </p:cNvSpPr>
          <p:nvPr>
            <p:ph type="body" sz="quarter" idx="3"/>
          </p:nvPr>
        </p:nvSpPr>
        <p:spPr>
          <a:xfrm>
            <a:off x="4629150" y="1700683"/>
            <a:ext cx="4360793" cy="617934"/>
          </a:xfrm>
          <a:solidFill>
            <a:schemeClr val="accent1"/>
          </a:solidFill>
        </p:spPr>
        <p:txBody>
          <a:bodyPr anchor="ctr"/>
          <a:lstStyle/>
          <a:p>
            <a:pPr algn="ctr"/>
            <a:r>
              <a:rPr lang="en-US">
                <a:solidFill>
                  <a:schemeClr val="bg1"/>
                </a:solidFill>
              </a:rPr>
              <a:t>Estimated Administration Times</a:t>
            </a:r>
          </a:p>
        </p:txBody>
      </p:sp>
      <p:sp>
        <p:nvSpPr>
          <p:cNvPr id="8" name="Content Placeholder 7">
            <a:extLst>
              <a:ext uri="{FF2B5EF4-FFF2-40B4-BE49-F238E27FC236}">
                <a16:creationId xmlns:a16="http://schemas.microsoft.com/office/drawing/2014/main" id="{896BC2E2-D983-402D-BD31-12309A0FC942}"/>
              </a:ext>
            </a:extLst>
          </p:cNvPr>
          <p:cNvSpPr>
            <a:spLocks noGrp="1"/>
          </p:cNvSpPr>
          <p:nvPr>
            <p:ph sz="quarter" idx="4"/>
          </p:nvPr>
        </p:nvSpPr>
        <p:spPr>
          <a:xfrm>
            <a:off x="4629149" y="2375767"/>
            <a:ext cx="4252188" cy="3156932"/>
          </a:xfrm>
        </p:spPr>
        <p:txBody>
          <a:bodyPr>
            <a:normAutofit fontScale="77500" lnSpcReduction="20000"/>
          </a:bodyPr>
          <a:lstStyle/>
          <a:p>
            <a:r>
              <a:rPr lang="en-US" dirty="0"/>
              <a:t>Grade 1; Grade 2</a:t>
            </a:r>
          </a:p>
          <a:p>
            <a:pPr lvl="1"/>
            <a:r>
              <a:rPr lang="en-US" sz="1950" b="1" dirty="0"/>
              <a:t>Unit A </a:t>
            </a:r>
            <a:r>
              <a:rPr lang="en-US" sz="1950" dirty="0"/>
              <a:t>-30 minutes</a:t>
            </a:r>
            <a:endParaRPr lang="en-US" sz="1950" b="1" dirty="0"/>
          </a:p>
          <a:p>
            <a:pPr lvl="1"/>
            <a:r>
              <a:rPr lang="en-US" sz="1950" b="1" dirty="0"/>
              <a:t>Unit B </a:t>
            </a:r>
            <a:r>
              <a:rPr lang="en-US" sz="1950" dirty="0"/>
              <a:t>-30 minutes</a:t>
            </a:r>
            <a:endParaRPr lang="en-US" sz="1950" b="1" dirty="0"/>
          </a:p>
          <a:p>
            <a:pPr lvl="1"/>
            <a:r>
              <a:rPr lang="en-US" sz="1950" b="1" dirty="0"/>
              <a:t>Unit C </a:t>
            </a:r>
            <a:r>
              <a:rPr lang="en-US" sz="1950" dirty="0"/>
              <a:t>-30 minutes</a:t>
            </a:r>
            <a:endParaRPr lang="en-US" sz="1950" b="1" dirty="0"/>
          </a:p>
          <a:p>
            <a:endParaRPr lang="en-US" sz="600" dirty="0"/>
          </a:p>
          <a:p>
            <a:r>
              <a:rPr lang="en-US" dirty="0"/>
              <a:t>Grade 3; Grade 4</a:t>
            </a:r>
          </a:p>
          <a:p>
            <a:pPr lvl="1"/>
            <a:r>
              <a:rPr lang="en-US" sz="1725" b="1" dirty="0"/>
              <a:t>Unit A</a:t>
            </a:r>
            <a:r>
              <a:rPr lang="en-US" sz="1725" dirty="0"/>
              <a:t> -30 minutes</a:t>
            </a:r>
          </a:p>
          <a:p>
            <a:pPr lvl="1"/>
            <a:r>
              <a:rPr lang="en-US" sz="1725" b="1" dirty="0"/>
              <a:t>Unit B Part 1</a:t>
            </a:r>
            <a:r>
              <a:rPr lang="en-US" sz="1725" dirty="0"/>
              <a:t> -30 minutes</a:t>
            </a:r>
          </a:p>
          <a:p>
            <a:pPr lvl="1"/>
            <a:r>
              <a:rPr lang="en-US" sz="1725" b="1" dirty="0"/>
              <a:t>Unit B Part 2 </a:t>
            </a:r>
            <a:r>
              <a:rPr lang="en-US" sz="1725" dirty="0"/>
              <a:t>-20 minutes</a:t>
            </a:r>
          </a:p>
          <a:p>
            <a:pPr lvl="1"/>
            <a:r>
              <a:rPr lang="en-US" sz="1725" b="1" dirty="0"/>
              <a:t>Unit C</a:t>
            </a:r>
            <a:r>
              <a:rPr lang="en-US" sz="1725" dirty="0"/>
              <a:t> -20 minutes </a:t>
            </a:r>
          </a:p>
          <a:p>
            <a:endParaRPr lang="en-US" sz="600" dirty="0"/>
          </a:p>
          <a:p>
            <a:r>
              <a:rPr lang="en-US" dirty="0"/>
              <a:t>Grades 5 – 12 </a:t>
            </a:r>
          </a:p>
          <a:p>
            <a:pPr lvl="1"/>
            <a:r>
              <a:rPr lang="en-US" sz="1950" b="1" dirty="0"/>
              <a:t>Unit A</a:t>
            </a:r>
            <a:r>
              <a:rPr lang="en-US" sz="1950" dirty="0"/>
              <a:t> -35 minutes</a:t>
            </a:r>
          </a:p>
          <a:p>
            <a:pPr lvl="1"/>
            <a:r>
              <a:rPr lang="en-US" sz="1950" b="1" dirty="0"/>
              <a:t>Unit B</a:t>
            </a:r>
            <a:r>
              <a:rPr lang="en-US" sz="1950" dirty="0"/>
              <a:t> -50 minutes</a:t>
            </a:r>
          </a:p>
          <a:p>
            <a:pPr lvl="1"/>
            <a:r>
              <a:rPr lang="en-US" sz="1950" b="1" dirty="0"/>
              <a:t>Unit C</a:t>
            </a:r>
            <a:r>
              <a:rPr lang="en-US" sz="1950" dirty="0"/>
              <a:t> -20 minutes </a:t>
            </a:r>
          </a:p>
        </p:txBody>
      </p:sp>
    </p:spTree>
    <p:custDataLst>
      <p:tags r:id="rId1"/>
    </p:custDataLst>
    <p:extLst>
      <p:ext uri="{BB962C8B-B14F-4D97-AF65-F5344CB8AC3E}">
        <p14:creationId xmlns:p14="http://schemas.microsoft.com/office/powerpoint/2010/main" val="50112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8CB6-32BB-45CC-A21D-6D1D1EC6241B}"/>
              </a:ext>
            </a:extLst>
          </p:cNvPr>
          <p:cNvSpPr>
            <a:spLocks noGrp="1"/>
          </p:cNvSpPr>
          <p:nvPr>
            <p:ph type="title"/>
          </p:nvPr>
        </p:nvSpPr>
        <p:spPr>
          <a:xfrm>
            <a:off x="378994" y="1131094"/>
            <a:ext cx="8136356" cy="700715"/>
          </a:xfrm>
          <a:solidFill>
            <a:srgbClr val="002060"/>
          </a:solidFill>
        </p:spPr>
        <p:txBody>
          <a:bodyPr/>
          <a:lstStyle/>
          <a:p>
            <a:r>
              <a:rPr lang="en-US" dirty="0">
                <a:solidFill>
                  <a:schemeClr val="bg1"/>
                </a:solidFill>
              </a:rPr>
              <a:t>AZELLA SAFT Modes of Administration</a:t>
            </a:r>
          </a:p>
        </p:txBody>
      </p:sp>
      <p:sp>
        <p:nvSpPr>
          <p:cNvPr id="3" name="Content Placeholder 2">
            <a:extLst>
              <a:ext uri="{FF2B5EF4-FFF2-40B4-BE49-F238E27FC236}">
                <a16:creationId xmlns:a16="http://schemas.microsoft.com/office/drawing/2014/main" id="{8606716D-FDD0-484A-BF67-4A259DE15373}"/>
              </a:ext>
            </a:extLst>
          </p:cNvPr>
          <p:cNvSpPr>
            <a:spLocks noGrp="1"/>
          </p:cNvSpPr>
          <p:nvPr>
            <p:ph idx="1"/>
          </p:nvPr>
        </p:nvSpPr>
        <p:spPr>
          <a:xfrm>
            <a:off x="378994" y="2066425"/>
            <a:ext cx="8530390" cy="3307307"/>
          </a:xfrm>
        </p:spPr>
        <p:txBody>
          <a:bodyPr>
            <a:normAutofit/>
          </a:bodyPr>
          <a:lstStyle/>
          <a:p>
            <a:pPr>
              <a:spcAft>
                <a:spcPts val="450"/>
              </a:spcAft>
            </a:pPr>
            <a:r>
              <a:rPr lang="en-US" sz="2250" b="1" dirty="0"/>
              <a:t>Grade 1</a:t>
            </a:r>
            <a:r>
              <a:rPr lang="en-US" sz="2250" dirty="0"/>
              <a:t> – </a:t>
            </a:r>
            <a:r>
              <a:rPr lang="en-US" dirty="0"/>
              <a:t>paper-and-pencil, Unit C (Speaking) phone administration</a:t>
            </a:r>
          </a:p>
          <a:p>
            <a:pPr>
              <a:spcAft>
                <a:spcPts val="450"/>
              </a:spcAft>
            </a:pPr>
            <a:r>
              <a:rPr lang="en-US" sz="2250" b="1" dirty="0"/>
              <a:t>Grade 2</a:t>
            </a:r>
            <a:r>
              <a:rPr lang="en-US" sz="2250" dirty="0"/>
              <a:t> – </a:t>
            </a:r>
            <a:r>
              <a:rPr lang="en-US" dirty="0"/>
              <a:t>paper-and-pencil, Unit C (Speaking) phone administration</a:t>
            </a:r>
          </a:p>
          <a:p>
            <a:pPr>
              <a:spcAft>
                <a:spcPts val="450"/>
              </a:spcAft>
            </a:pPr>
            <a:r>
              <a:rPr lang="en-US" sz="2250" b="1" dirty="0"/>
              <a:t>Grades 3, 4</a:t>
            </a:r>
            <a:r>
              <a:rPr lang="en-US" sz="2250" dirty="0"/>
              <a:t> – </a:t>
            </a:r>
            <a:r>
              <a:rPr lang="en-US" dirty="0"/>
              <a:t>online, Extended Writing (ER) item paper-and-pencil</a:t>
            </a:r>
          </a:p>
          <a:p>
            <a:pPr>
              <a:spcAft>
                <a:spcPts val="450"/>
              </a:spcAft>
            </a:pPr>
            <a:r>
              <a:rPr lang="en-US" sz="2250" b="1" dirty="0"/>
              <a:t>Grades 5, 6 </a:t>
            </a:r>
            <a:r>
              <a:rPr lang="en-US" sz="2250" dirty="0"/>
              <a:t>– online</a:t>
            </a:r>
          </a:p>
          <a:p>
            <a:pPr>
              <a:spcAft>
                <a:spcPts val="450"/>
              </a:spcAft>
            </a:pPr>
            <a:r>
              <a:rPr lang="en-US" sz="2250" b="1" dirty="0"/>
              <a:t>Grades 7, 8, 9</a:t>
            </a:r>
            <a:r>
              <a:rPr lang="en-US" sz="2250" dirty="0"/>
              <a:t> – online</a:t>
            </a:r>
          </a:p>
          <a:p>
            <a:pPr>
              <a:spcAft>
                <a:spcPts val="450"/>
              </a:spcAft>
            </a:pPr>
            <a:r>
              <a:rPr lang="en-US" sz="2250" b="1" dirty="0"/>
              <a:t>Grades 10, 11, 12</a:t>
            </a:r>
            <a:r>
              <a:rPr lang="en-US" sz="2250" dirty="0"/>
              <a:t> – online </a:t>
            </a:r>
          </a:p>
          <a:p>
            <a:endParaRPr lang="en-US" dirty="0"/>
          </a:p>
          <a:p>
            <a:endParaRPr lang="en-US" dirty="0"/>
          </a:p>
        </p:txBody>
      </p:sp>
    </p:spTree>
    <p:extLst>
      <p:ext uri="{BB962C8B-B14F-4D97-AF65-F5344CB8AC3E}">
        <p14:creationId xmlns:p14="http://schemas.microsoft.com/office/powerpoint/2010/main" val="379221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91D-5BD8-41EF-8ACD-41D866DBF36F}"/>
              </a:ext>
            </a:extLst>
          </p:cNvPr>
          <p:cNvSpPr>
            <a:spLocks noGrp="1"/>
          </p:cNvSpPr>
          <p:nvPr>
            <p:ph type="title"/>
          </p:nvPr>
        </p:nvSpPr>
        <p:spPr/>
        <p:txBody>
          <a:bodyPr/>
          <a:lstStyle/>
          <a:p>
            <a:r>
              <a:rPr lang="en-US" dirty="0"/>
              <a:t>Questions</a:t>
            </a:r>
          </a:p>
        </p:txBody>
      </p:sp>
      <p:pic>
        <p:nvPicPr>
          <p:cNvPr id="11" name="Content Placeholder 10">
            <a:extLst>
              <a:ext uri="{FF2B5EF4-FFF2-40B4-BE49-F238E27FC236}">
                <a16:creationId xmlns:a16="http://schemas.microsoft.com/office/drawing/2014/main" id="{C91417B5-F517-430D-A115-2BC38A5EBB3F}"/>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43200" y="1905000"/>
            <a:ext cx="3978275" cy="3978275"/>
          </a:xfrm>
        </p:spPr>
      </p:pic>
      <p:sp>
        <p:nvSpPr>
          <p:cNvPr id="12" name="TextBox 11">
            <a:extLst>
              <a:ext uri="{FF2B5EF4-FFF2-40B4-BE49-F238E27FC236}">
                <a16:creationId xmlns:a16="http://schemas.microsoft.com/office/drawing/2014/main" id="{4510B4B8-43E0-447F-8687-5CD10C777AFB}"/>
              </a:ext>
            </a:extLst>
          </p:cNvPr>
          <p:cNvSpPr txBox="1"/>
          <p:nvPr/>
        </p:nvSpPr>
        <p:spPr>
          <a:xfrm>
            <a:off x="2743200" y="5883275"/>
            <a:ext cx="3978275" cy="230832"/>
          </a:xfrm>
          <a:prstGeom prst="rect">
            <a:avLst/>
          </a:prstGeom>
          <a:noFill/>
        </p:spPr>
        <p:txBody>
          <a:bodyPr wrap="square" rtlCol="0">
            <a:spAutoFit/>
          </a:bodyPr>
          <a:lstStyle/>
          <a:p>
            <a:r>
              <a:rPr lang="en-US" sz="900">
                <a:hlinkClick r:id="rId3" tooltip="http://www.mrscienceshow.com/2010/06/bring-us-your-burning-science-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7320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C8C5E-9A46-483C-A467-EC16E3FFCE14}"/>
              </a:ext>
            </a:extLst>
          </p:cNvPr>
          <p:cNvSpPr>
            <a:spLocks noGrp="1"/>
          </p:cNvSpPr>
          <p:nvPr>
            <p:ph sz="half" idx="2"/>
          </p:nvPr>
        </p:nvSpPr>
        <p:spPr>
          <a:xfrm>
            <a:off x="457200" y="1577340"/>
            <a:ext cx="8229600" cy="1292662"/>
          </a:xfrm>
        </p:spPr>
        <p:txBody>
          <a:bodyPr/>
          <a:lstStyle/>
          <a:p>
            <a:pPr algn="ctr"/>
            <a:endParaRPr lang="en-US" dirty="0"/>
          </a:p>
          <a:p>
            <a:pPr algn="ctr"/>
            <a:r>
              <a:rPr lang="en-US" dirty="0"/>
              <a:t>For questions, please contact us at: </a:t>
            </a:r>
          </a:p>
          <a:p>
            <a:pPr algn="ctr"/>
            <a:r>
              <a:rPr lang="en-US" dirty="0"/>
              <a:t>AZELLA@azed.gov</a:t>
            </a:r>
          </a:p>
        </p:txBody>
      </p:sp>
      <p:pic>
        <p:nvPicPr>
          <p:cNvPr id="14" name="Picture 13">
            <a:extLst>
              <a:ext uri="{FF2B5EF4-FFF2-40B4-BE49-F238E27FC236}">
                <a16:creationId xmlns:a16="http://schemas.microsoft.com/office/drawing/2014/main" id="{6CE826C1-1DA8-4BA3-A706-05629164495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529063"/>
            <a:ext cx="4241768" cy="3276600"/>
          </a:xfrm>
          <a:prstGeom prst="rect">
            <a:avLst/>
          </a:prstGeom>
        </p:spPr>
      </p:pic>
      <p:sp>
        <p:nvSpPr>
          <p:cNvPr id="15" name="TextBox 14">
            <a:extLst>
              <a:ext uri="{FF2B5EF4-FFF2-40B4-BE49-F238E27FC236}">
                <a16:creationId xmlns:a16="http://schemas.microsoft.com/office/drawing/2014/main" id="{E5340F3B-281C-4E33-959E-D6B61A6E6C6E}"/>
              </a:ext>
            </a:extLst>
          </p:cNvPr>
          <p:cNvSpPr txBox="1"/>
          <p:nvPr/>
        </p:nvSpPr>
        <p:spPr>
          <a:xfrm>
            <a:off x="2850709" y="6926209"/>
            <a:ext cx="3981859" cy="230832"/>
          </a:xfrm>
          <a:prstGeom prst="rect">
            <a:avLst/>
          </a:prstGeom>
          <a:noFill/>
        </p:spPr>
        <p:txBody>
          <a:bodyPr wrap="square" rtlCol="0">
            <a:spAutoFit/>
          </a:bodyPr>
          <a:lstStyle/>
          <a:p>
            <a:r>
              <a:rPr lang="en-US" sz="900">
                <a:hlinkClick r:id="rId3" tooltip="http://evergreenleaf.blogspot.com/2013/04/my-first-blog-award-liebster.html"/>
              </a:rPr>
              <a:t>This Photo</a:t>
            </a:r>
            <a:r>
              <a:rPr lang="en-US" sz="900"/>
              <a:t> by Unknown Author is licensed under </a:t>
            </a:r>
            <a:r>
              <a:rPr lang="en-US" sz="900">
                <a:hlinkClick r:id="rId4" tooltip="https://creativecommons.org/licenses/by-nc-nd/3.0/"/>
              </a:rPr>
              <a:t>CC BY-NC-ND</a:t>
            </a:r>
            <a:endParaRPr lang="en-US" sz="900"/>
          </a:p>
        </p:txBody>
      </p:sp>
      <p:sp>
        <p:nvSpPr>
          <p:cNvPr id="5" name="Title 1">
            <a:extLst>
              <a:ext uri="{FF2B5EF4-FFF2-40B4-BE49-F238E27FC236}">
                <a16:creationId xmlns:a16="http://schemas.microsoft.com/office/drawing/2014/main" id="{984DEE90-12F3-4AB2-90B0-637C109978D9}"/>
              </a:ext>
            </a:extLst>
          </p:cNvPr>
          <p:cNvSpPr>
            <a:spLocks noGrp="1"/>
          </p:cNvSpPr>
          <p:nvPr>
            <p:ph type="title"/>
          </p:nvPr>
        </p:nvSpPr>
        <p:spPr>
          <a:xfrm>
            <a:off x="1030628" y="325278"/>
            <a:ext cx="7082739" cy="492443"/>
          </a:xfrm>
        </p:spPr>
        <p:txBody>
          <a:bodyPr/>
          <a:lstStyle/>
          <a:p>
            <a:r>
              <a:rPr lang="en-US" dirty="0"/>
              <a:t>Thank you!</a:t>
            </a:r>
          </a:p>
        </p:txBody>
      </p:sp>
    </p:spTree>
    <p:extLst>
      <p:ext uri="{BB962C8B-B14F-4D97-AF65-F5344CB8AC3E}">
        <p14:creationId xmlns:p14="http://schemas.microsoft.com/office/powerpoint/2010/main" val="97246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10961-4CC9-4906-980E-37FC6F639B50}"/>
              </a:ext>
              <a:ext uri="{C183D7F6-B498-43B3-948B-1728B52AA6E4}">
                <adec:decorative xmlns:adec="http://schemas.microsoft.com/office/drawing/2017/decorative" val="0"/>
              </a:ext>
            </a:extLst>
          </p:cNvPr>
          <p:cNvSpPr>
            <a:spLocks noGrp="1"/>
          </p:cNvSpPr>
          <p:nvPr>
            <p:ph sz="half" idx="2"/>
          </p:nvPr>
        </p:nvSpPr>
        <p:spPr>
          <a:xfrm>
            <a:off x="457200" y="1577340"/>
            <a:ext cx="8001000" cy="6032421"/>
          </a:xfrm>
        </p:spPr>
        <p:txBody>
          <a:bodyPr/>
          <a:lstStyle/>
          <a:p>
            <a:pPr marL="457200" indent="-457200">
              <a:buFont typeface="Arial" panose="020B0604020202020204" pitchFamily="34" charset="0"/>
              <a:buChar char="•"/>
            </a:pPr>
            <a:r>
              <a:rPr lang="en-US" dirty="0"/>
              <a:t>Background and History of Exiting Students with Disabilities</a:t>
            </a:r>
          </a:p>
          <a:p>
            <a:endParaRPr lang="en-US" dirty="0"/>
          </a:p>
          <a:p>
            <a:pPr marL="457200" indent="-457200">
              <a:buFont typeface="Arial" panose="020B0604020202020204" pitchFamily="34" charset="0"/>
              <a:buChar char="•"/>
            </a:pPr>
            <a:r>
              <a:rPr lang="en-US" dirty="0"/>
              <a:t>AZELLA Domain Scoring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Next Steps for LEAs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General ELP Assessment Updates </a:t>
            </a:r>
          </a:p>
          <a:p>
            <a:pPr marL="914400" lvl="1" indent="-457200">
              <a:buFont typeface="Arial" panose="020B0604020202020204" pitchFamily="34" charset="0"/>
              <a:buChar char="•"/>
            </a:pPr>
            <a:r>
              <a:rPr lang="en-US" dirty="0"/>
              <a:t>SAFT</a:t>
            </a:r>
          </a:p>
          <a:p>
            <a:pPr marL="914400" lvl="1" indent="-457200">
              <a:buFont typeface="Arial" panose="020B0604020202020204" pitchFamily="34" charset="0"/>
              <a:buChar char="•"/>
            </a:pPr>
            <a:r>
              <a:rPr lang="en-US" dirty="0"/>
              <a:t>Alternate ELP Assessment (CAAELP)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a:p>
            <a:endParaRPr lang="en-US" sz="2400" b="1" dirty="0"/>
          </a:p>
          <a:p>
            <a:pPr marL="457200" indent="-457200">
              <a:buFont typeface="Arial" panose="020B0604020202020204" pitchFamily="34" charset="0"/>
              <a:buChar char="•"/>
            </a:pPr>
            <a:endParaRPr lang="en-US" sz="2400" b="1" dirty="0"/>
          </a:p>
        </p:txBody>
      </p:sp>
      <p:sp>
        <p:nvSpPr>
          <p:cNvPr id="7" name="Title 1">
            <a:extLst>
              <a:ext uri="{FF2B5EF4-FFF2-40B4-BE49-F238E27FC236}">
                <a16:creationId xmlns:a16="http://schemas.microsoft.com/office/drawing/2014/main" id="{3CF55490-FCEB-4C98-8580-E316C9E780B0}"/>
              </a:ext>
              <a:ext uri="{C183D7F6-B498-43B3-948B-1728B52AA6E4}">
                <adec:decorative xmlns:adec="http://schemas.microsoft.com/office/drawing/2017/decorative" val="0"/>
              </a:ext>
            </a:extLst>
          </p:cNvPr>
          <p:cNvSpPr>
            <a:spLocks noGrp="1"/>
          </p:cNvSpPr>
          <p:nvPr>
            <p:ph type="title"/>
          </p:nvPr>
        </p:nvSpPr>
        <p:spPr>
          <a:xfrm>
            <a:off x="1030288" y="325438"/>
            <a:ext cx="7083425" cy="492125"/>
          </a:xfrm>
        </p:spPr>
        <p:txBody>
          <a:bodyPr/>
          <a:lstStyle/>
          <a:p>
            <a:r>
              <a:rPr lang="en-US" dirty="0"/>
              <a:t>Welcome and Overview</a:t>
            </a:r>
          </a:p>
        </p:txBody>
      </p:sp>
    </p:spTree>
    <p:extLst>
      <p:ext uri="{BB962C8B-B14F-4D97-AF65-F5344CB8AC3E}">
        <p14:creationId xmlns:p14="http://schemas.microsoft.com/office/powerpoint/2010/main" val="106558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6D32-AD9A-4A1D-B48A-6D1CF6CF7C0B}"/>
              </a:ext>
            </a:extLst>
          </p:cNvPr>
          <p:cNvSpPr>
            <a:spLocks noGrp="1"/>
          </p:cNvSpPr>
          <p:nvPr>
            <p:ph type="title"/>
          </p:nvPr>
        </p:nvSpPr>
        <p:spPr/>
        <p:txBody>
          <a:bodyPr/>
          <a:lstStyle/>
          <a:p>
            <a:r>
              <a:rPr lang="en-US" dirty="0"/>
              <a:t>Purpose of the AZELLA</a:t>
            </a:r>
          </a:p>
        </p:txBody>
      </p:sp>
      <p:sp>
        <p:nvSpPr>
          <p:cNvPr id="3" name="Content Placeholder 2">
            <a:extLst>
              <a:ext uri="{FF2B5EF4-FFF2-40B4-BE49-F238E27FC236}">
                <a16:creationId xmlns:a16="http://schemas.microsoft.com/office/drawing/2014/main" id="{E34CCA21-679F-4BDD-BD7D-FDDFD7B953DE}"/>
              </a:ext>
            </a:extLst>
          </p:cNvPr>
          <p:cNvSpPr>
            <a:spLocks noGrp="1"/>
          </p:cNvSpPr>
          <p:nvPr>
            <p:ph sz="half" idx="2"/>
          </p:nvPr>
        </p:nvSpPr>
        <p:spPr>
          <a:xfrm>
            <a:off x="457200" y="1577340"/>
            <a:ext cx="8458200" cy="3939540"/>
          </a:xfrm>
        </p:spPr>
        <p:txBody>
          <a:bodyPr/>
          <a:lstStyle/>
          <a:p>
            <a:pPr marL="0" indent="0">
              <a:buNone/>
            </a:pPr>
            <a:r>
              <a:rPr lang="en-US" dirty="0"/>
              <a:t>Arizona’s English Language Proficiency Assessment is an English Language Acquisition Assessment.</a:t>
            </a:r>
          </a:p>
          <a:p>
            <a:pPr marL="0" indent="0">
              <a:buNone/>
            </a:pPr>
            <a:r>
              <a:rPr lang="en-US" dirty="0"/>
              <a:t>Its purpose is to:</a:t>
            </a:r>
          </a:p>
          <a:p>
            <a:pPr marL="0" indent="0">
              <a:buNone/>
            </a:pPr>
            <a:r>
              <a:rPr lang="en-US" sz="2400" i="1" dirty="0"/>
              <a:t>	</a:t>
            </a:r>
          </a:p>
          <a:p>
            <a:pPr marL="1200150" lvl="2" indent="-285750" fontAlgn="ctr">
              <a:buFont typeface="Wingdings" panose="05000000000000000000" pitchFamily="2" charset="2"/>
              <a:buChar char="Ø"/>
            </a:pPr>
            <a:r>
              <a:rPr lang="en-US" sz="2400" dirty="0"/>
              <a:t>Determine if a child has an English Language need and will need additional services and supports</a:t>
            </a:r>
          </a:p>
          <a:p>
            <a:pPr marL="1200150" lvl="2" indent="-285750" fontAlgn="ctr">
              <a:buFont typeface="Wingdings" panose="05000000000000000000" pitchFamily="2" charset="2"/>
              <a:buChar char="Ø"/>
            </a:pPr>
            <a:endParaRPr lang="en-US" sz="2400" dirty="0"/>
          </a:p>
          <a:p>
            <a:pPr marL="1200150" lvl="2" indent="-285750" fontAlgn="ctr">
              <a:buFont typeface="Wingdings" panose="05000000000000000000" pitchFamily="2" charset="2"/>
              <a:buChar char="Ø"/>
            </a:pPr>
            <a:r>
              <a:rPr lang="en-US" sz="2400" dirty="0"/>
              <a:t>Measure growth from one point (typically Placement Test) to a second point (typically Reassessment Test)</a:t>
            </a:r>
          </a:p>
          <a:p>
            <a:endParaRPr lang="en-US" dirty="0"/>
          </a:p>
        </p:txBody>
      </p:sp>
    </p:spTree>
    <p:extLst>
      <p:ext uri="{BB962C8B-B14F-4D97-AF65-F5344CB8AC3E}">
        <p14:creationId xmlns:p14="http://schemas.microsoft.com/office/powerpoint/2010/main" val="407828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A4F0-15A6-4CD4-81A1-4F06885A81BB}"/>
              </a:ext>
            </a:extLst>
          </p:cNvPr>
          <p:cNvSpPr>
            <a:spLocks noGrp="1"/>
          </p:cNvSpPr>
          <p:nvPr>
            <p:ph type="title"/>
          </p:nvPr>
        </p:nvSpPr>
        <p:spPr>
          <a:xfrm>
            <a:off x="304800" y="152400"/>
            <a:ext cx="8610600" cy="984885"/>
          </a:xfrm>
        </p:spPr>
        <p:txBody>
          <a:bodyPr/>
          <a:lstStyle/>
          <a:p>
            <a:r>
              <a:rPr lang="en-US" dirty="0"/>
              <a:t>History and Background of Exiting Students with Disabilities</a:t>
            </a:r>
          </a:p>
        </p:txBody>
      </p:sp>
      <p:sp>
        <p:nvSpPr>
          <p:cNvPr id="3" name="Content Placeholder 2">
            <a:extLst>
              <a:ext uri="{FF2B5EF4-FFF2-40B4-BE49-F238E27FC236}">
                <a16:creationId xmlns:a16="http://schemas.microsoft.com/office/drawing/2014/main" id="{30678AF4-57D0-461D-8258-537FD0F5D704}"/>
              </a:ext>
            </a:extLst>
          </p:cNvPr>
          <p:cNvSpPr>
            <a:spLocks noGrp="1"/>
          </p:cNvSpPr>
          <p:nvPr>
            <p:ph sz="half" idx="2"/>
          </p:nvPr>
        </p:nvSpPr>
        <p:spPr>
          <a:xfrm>
            <a:off x="457200" y="1577340"/>
            <a:ext cx="8229600" cy="4616648"/>
          </a:xfrm>
        </p:spPr>
        <p:txBody>
          <a:bodyPr/>
          <a:lstStyle/>
          <a:p>
            <a:pPr marL="457200" indent="-457200">
              <a:buFont typeface="Arial" panose="020B0604020202020204" pitchFamily="34" charset="0"/>
              <a:buChar char="•"/>
            </a:pPr>
            <a:r>
              <a:rPr lang="en-US" dirty="0"/>
              <a:t>Arizona allowed IEP teams to utilize the “Sped Withdrawal” for many years (and prior to 2019) to exempt any student with a disability from taking any parts of the AZELLA.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Arizona was notified that we must enter and exit all students the same way</a:t>
            </a:r>
          </a:p>
          <a:p>
            <a:r>
              <a:rPr lang="en-US" dirty="0"/>
              <a:t> 	</a:t>
            </a:r>
            <a:r>
              <a:rPr lang="en-US" sz="2400" dirty="0"/>
              <a:t>Entrance: Home Language Survey - other than English</a:t>
            </a:r>
          </a:p>
          <a:p>
            <a:pPr lvl="1"/>
            <a:r>
              <a:rPr lang="en-US" sz="2400" dirty="0">
                <a:solidFill>
                  <a:schemeClr val="tx1"/>
                </a:solidFill>
                <a:latin typeface="Franklin Gothic Medium"/>
              </a:rPr>
              <a:t>	Exit: Proficiency on AZELLA</a:t>
            </a:r>
          </a:p>
          <a:p>
            <a:pPr lvl="1"/>
            <a:endParaRPr lang="en-US" sz="2400" dirty="0">
              <a:solidFill>
                <a:schemeClr val="tx1"/>
              </a:solidFill>
              <a:latin typeface="Franklin Gothic Medium"/>
            </a:endParaRPr>
          </a:p>
          <a:p>
            <a:pPr marL="457200" indent="-457200">
              <a:buFont typeface="Arial" panose="020B0604020202020204" pitchFamily="34" charset="0"/>
              <a:buChar char="•"/>
            </a:pPr>
            <a:r>
              <a:rPr lang="en-US" dirty="0"/>
              <a:t>Established EL and Special Education Taskforce</a:t>
            </a:r>
          </a:p>
        </p:txBody>
      </p:sp>
    </p:spTree>
    <p:extLst>
      <p:ext uri="{BB962C8B-B14F-4D97-AF65-F5344CB8AC3E}">
        <p14:creationId xmlns:p14="http://schemas.microsoft.com/office/powerpoint/2010/main" val="301653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8546-C234-4A20-B5B5-7188ADF72662}"/>
              </a:ext>
            </a:extLst>
          </p:cNvPr>
          <p:cNvSpPr>
            <a:spLocks noGrp="1"/>
          </p:cNvSpPr>
          <p:nvPr>
            <p:ph type="title"/>
          </p:nvPr>
        </p:nvSpPr>
        <p:spPr>
          <a:xfrm>
            <a:off x="1028700" y="304800"/>
            <a:ext cx="7391400" cy="665322"/>
          </a:xfrm>
        </p:spPr>
        <p:txBody>
          <a:bodyPr/>
          <a:lstStyle/>
          <a:p>
            <a:r>
              <a:rPr lang="en-US" dirty="0"/>
              <a:t>AZELLA: SPED Withdrawal (prior to 2019)</a:t>
            </a:r>
          </a:p>
        </p:txBody>
      </p:sp>
      <p:sp>
        <p:nvSpPr>
          <p:cNvPr id="3" name="Content Placeholder 2">
            <a:extLst>
              <a:ext uri="{FF2B5EF4-FFF2-40B4-BE49-F238E27FC236}">
                <a16:creationId xmlns:a16="http://schemas.microsoft.com/office/drawing/2014/main" id="{8CB7A445-0CC2-40D0-967C-7FA904C93411}"/>
              </a:ext>
            </a:extLst>
          </p:cNvPr>
          <p:cNvSpPr>
            <a:spLocks noGrp="1"/>
          </p:cNvSpPr>
          <p:nvPr>
            <p:ph sz="half" idx="2"/>
          </p:nvPr>
        </p:nvSpPr>
        <p:spPr>
          <a:xfrm>
            <a:off x="457200" y="1577341"/>
            <a:ext cx="8534400" cy="4739759"/>
          </a:xfrm>
        </p:spPr>
        <p:txBody>
          <a:bodyPr/>
          <a:lstStyle/>
          <a:p>
            <a:r>
              <a:rPr lang="en-US" dirty="0"/>
              <a:t>Based on the </a:t>
            </a:r>
            <a:r>
              <a:rPr lang="en-US" b="1" i="1" dirty="0"/>
              <a:t>Addendum to September 23, 2016, Non-Regulatory Guidance </a:t>
            </a:r>
            <a:r>
              <a:rPr lang="en-US" dirty="0"/>
              <a:t>and direct guidance from the Office of State Support, Arizona </a:t>
            </a:r>
            <a:r>
              <a:rPr lang="en-US" b="1" u="sng" dirty="0"/>
              <a:t>can no longer allow</a:t>
            </a:r>
            <a:r>
              <a:rPr lang="en-US" dirty="0"/>
              <a:t> for IEP Teams to remove an EL with disabilities from EL Services. </a:t>
            </a:r>
          </a:p>
          <a:p>
            <a:endParaRPr lang="en-US" dirty="0"/>
          </a:p>
          <a:p>
            <a:r>
              <a:rPr lang="en-US" dirty="0"/>
              <a:t>The </a:t>
            </a:r>
            <a:r>
              <a:rPr lang="en-US" b="1" u="sng" dirty="0"/>
              <a:t>ONLY</a:t>
            </a:r>
            <a:r>
              <a:rPr lang="en-US" dirty="0"/>
              <a:t> way for an EL with disabilities to be withdrawn from EL Services is for the student to demonstrate English language proficiency on a “valid and reliable ELP Assessment”. </a:t>
            </a:r>
          </a:p>
          <a:p>
            <a:endParaRPr lang="en-US" dirty="0"/>
          </a:p>
        </p:txBody>
      </p:sp>
    </p:spTree>
    <p:extLst>
      <p:ext uri="{BB962C8B-B14F-4D97-AF65-F5344CB8AC3E}">
        <p14:creationId xmlns:p14="http://schemas.microsoft.com/office/powerpoint/2010/main" val="90190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6677-0662-48CD-A5BC-25CB0A9435AC}"/>
              </a:ext>
            </a:extLst>
          </p:cNvPr>
          <p:cNvSpPr>
            <a:spLocks noGrp="1"/>
          </p:cNvSpPr>
          <p:nvPr>
            <p:ph type="title"/>
          </p:nvPr>
        </p:nvSpPr>
        <p:spPr>
          <a:xfrm>
            <a:off x="228600" y="152400"/>
            <a:ext cx="8686800" cy="984885"/>
          </a:xfrm>
        </p:spPr>
        <p:txBody>
          <a:bodyPr/>
          <a:lstStyle/>
          <a:p>
            <a:r>
              <a:rPr lang="en-US" dirty="0"/>
              <a:t>When must a student be exited from EL status for ESEA purposes? </a:t>
            </a:r>
          </a:p>
        </p:txBody>
      </p:sp>
      <p:sp>
        <p:nvSpPr>
          <p:cNvPr id="3" name="Content Placeholder 2">
            <a:extLst>
              <a:ext uri="{FF2B5EF4-FFF2-40B4-BE49-F238E27FC236}">
                <a16:creationId xmlns:a16="http://schemas.microsoft.com/office/drawing/2014/main" id="{D68DB9ED-9DDB-441B-8AF9-DC37F0B8DA63}"/>
              </a:ext>
            </a:extLst>
          </p:cNvPr>
          <p:cNvSpPr>
            <a:spLocks noGrp="1"/>
          </p:cNvSpPr>
          <p:nvPr>
            <p:ph sz="half" idx="2"/>
          </p:nvPr>
        </p:nvSpPr>
        <p:spPr>
          <a:xfrm>
            <a:off x="457200" y="1577341"/>
            <a:ext cx="8153400" cy="4308872"/>
          </a:xfrm>
        </p:spPr>
        <p:txBody>
          <a:bodyPr/>
          <a:lstStyle/>
          <a:p>
            <a:r>
              <a:rPr lang="en-US" dirty="0"/>
              <a:t>An EL must be exited from EL status for ESEA purposes (</a:t>
            </a:r>
            <a:r>
              <a:rPr lang="en-US" i="1" dirty="0"/>
              <a:t>i.e.</a:t>
            </a:r>
            <a:r>
              <a:rPr lang="en-US" dirty="0"/>
              <a:t>, for purposes of Title I and Title III requirements) when the student satisfies the State’s standardized statewide exit procedures.</a:t>
            </a:r>
          </a:p>
          <a:p>
            <a:endParaRPr lang="en-US" dirty="0"/>
          </a:p>
          <a:p>
            <a:r>
              <a:rPr lang="en-US" dirty="0"/>
              <a:t>Because section 3113(b)(2) of the ESEA requires a State to implement statewide exit procedures, a student who meets the exit procedures is no longer an EL for ESEA purposes… </a:t>
            </a:r>
          </a:p>
          <a:p>
            <a:endParaRPr lang="en-US" dirty="0"/>
          </a:p>
        </p:txBody>
      </p:sp>
    </p:spTree>
    <p:extLst>
      <p:ext uri="{BB962C8B-B14F-4D97-AF65-F5344CB8AC3E}">
        <p14:creationId xmlns:p14="http://schemas.microsoft.com/office/powerpoint/2010/main" val="65107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F63-F215-46C3-81B2-ACB8DF5525C0}"/>
              </a:ext>
            </a:extLst>
          </p:cNvPr>
          <p:cNvSpPr>
            <a:spLocks noGrp="1"/>
          </p:cNvSpPr>
          <p:nvPr>
            <p:ph type="title"/>
          </p:nvPr>
        </p:nvSpPr>
        <p:spPr/>
        <p:txBody>
          <a:bodyPr/>
          <a:lstStyle/>
          <a:p>
            <a:r>
              <a:rPr lang="en-US" dirty="0"/>
              <a:t>Exit Criteria – Same for all Students</a:t>
            </a:r>
          </a:p>
        </p:txBody>
      </p:sp>
      <p:sp>
        <p:nvSpPr>
          <p:cNvPr id="3" name="Content Placeholder 2">
            <a:extLst>
              <a:ext uri="{FF2B5EF4-FFF2-40B4-BE49-F238E27FC236}">
                <a16:creationId xmlns:a16="http://schemas.microsoft.com/office/drawing/2014/main" id="{76505A6E-BC2D-4517-9F03-90CFB7844D1F}"/>
              </a:ext>
            </a:extLst>
          </p:cNvPr>
          <p:cNvSpPr>
            <a:spLocks noGrp="1"/>
          </p:cNvSpPr>
          <p:nvPr>
            <p:ph sz="half" idx="2"/>
          </p:nvPr>
        </p:nvSpPr>
        <p:spPr>
          <a:xfrm>
            <a:off x="342900" y="1219200"/>
            <a:ext cx="8458200" cy="5562600"/>
          </a:xfrm>
        </p:spPr>
        <p:txBody>
          <a:bodyPr/>
          <a:lstStyle/>
          <a:p>
            <a:r>
              <a:rPr lang="en-US" dirty="0"/>
              <a:t>ELs with disabilities will be held to the same standards of performance as non-disabled EL peers</a:t>
            </a:r>
          </a:p>
          <a:p>
            <a:endParaRPr lang="en-US" sz="1800" dirty="0"/>
          </a:p>
          <a:p>
            <a:r>
              <a:rPr lang="en-US" dirty="0"/>
              <a:t>“The ESEA requires that a State provide appropriate accommodations for ELs with disabilities and, if an EL has a disability that precludes assessment in one or more domains of the ELP assessment such that there are no appropriate accommodations for the affected domain, assess the student’s ELP based on the remaining domains in which it is possible to assess the student (34 CFR § 200.6(h)(4)).”</a:t>
            </a:r>
          </a:p>
          <a:p>
            <a:r>
              <a:rPr lang="en-US" dirty="0"/>
              <a:t> </a:t>
            </a:r>
            <a:endParaRPr lang="en-US" sz="1800" dirty="0"/>
          </a:p>
          <a:p>
            <a:pPr marL="0" indent="0">
              <a:buNone/>
            </a:pPr>
            <a:r>
              <a:rPr lang="en-US" sz="1800" dirty="0"/>
              <a:t>(U.S. Department of Education Update on English Language Proficiency Assessments | National Title I Association)</a:t>
            </a:r>
          </a:p>
          <a:p>
            <a:endParaRPr lang="en-US" dirty="0"/>
          </a:p>
        </p:txBody>
      </p:sp>
    </p:spTree>
    <p:extLst>
      <p:ext uri="{BB962C8B-B14F-4D97-AF65-F5344CB8AC3E}">
        <p14:creationId xmlns:p14="http://schemas.microsoft.com/office/powerpoint/2010/main" val="255509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3645-E894-41C5-B701-2C9EBEB54EC4}"/>
              </a:ext>
            </a:extLst>
          </p:cNvPr>
          <p:cNvSpPr>
            <a:spLocks noGrp="1"/>
          </p:cNvSpPr>
          <p:nvPr>
            <p:ph type="title"/>
          </p:nvPr>
        </p:nvSpPr>
        <p:spPr/>
        <p:txBody>
          <a:bodyPr/>
          <a:lstStyle/>
          <a:p>
            <a:r>
              <a:rPr lang="en-US" dirty="0"/>
              <a:t>Individual Education Program Teams</a:t>
            </a:r>
          </a:p>
        </p:txBody>
      </p:sp>
      <p:sp>
        <p:nvSpPr>
          <p:cNvPr id="3" name="Content Placeholder 2">
            <a:extLst>
              <a:ext uri="{FF2B5EF4-FFF2-40B4-BE49-F238E27FC236}">
                <a16:creationId xmlns:a16="http://schemas.microsoft.com/office/drawing/2014/main" id="{92316B4A-AC5B-4F04-9975-CC65813D4178}"/>
              </a:ext>
            </a:extLst>
          </p:cNvPr>
          <p:cNvSpPr>
            <a:spLocks noGrp="1"/>
          </p:cNvSpPr>
          <p:nvPr>
            <p:ph sz="half" idx="2"/>
          </p:nvPr>
        </p:nvSpPr>
        <p:spPr>
          <a:xfrm>
            <a:off x="457200" y="1577340"/>
            <a:ext cx="8305800" cy="3447098"/>
          </a:xfrm>
        </p:spPr>
        <p:txBody>
          <a:bodyPr/>
          <a:lstStyle/>
          <a:p>
            <a:r>
              <a:rPr lang="en-US" dirty="0"/>
              <a:t>IEP Teams do not have the authority to exempt students from any assessment, including AZELLA.</a:t>
            </a:r>
          </a:p>
          <a:p>
            <a:r>
              <a:rPr lang="en-US" dirty="0"/>
              <a:t>	</a:t>
            </a:r>
          </a:p>
          <a:p>
            <a:endParaRPr lang="en-US" dirty="0"/>
          </a:p>
          <a:p>
            <a:r>
              <a:rPr lang="en-US" dirty="0"/>
              <a:t>IEP Teams should not be utilizing electronic IEP programs to exempt students from participating in AZELLA.</a:t>
            </a:r>
          </a:p>
          <a:p>
            <a:endParaRPr lang="en-US" dirty="0"/>
          </a:p>
        </p:txBody>
      </p:sp>
    </p:spTree>
    <p:extLst>
      <p:ext uri="{BB962C8B-B14F-4D97-AF65-F5344CB8AC3E}">
        <p14:creationId xmlns:p14="http://schemas.microsoft.com/office/powerpoint/2010/main" val="799463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BB4D6A36C2B42A0BE23B6644F127C" ma:contentTypeVersion="14" ma:contentTypeDescription="Create a new document." ma:contentTypeScope="" ma:versionID="fa8390818b8a3fc94c12952cd6f4b81c">
  <xsd:schema xmlns:xsd="http://www.w3.org/2001/XMLSchema" xmlns:xs="http://www.w3.org/2001/XMLSchema" xmlns:p="http://schemas.microsoft.com/office/2006/metadata/properties" xmlns:ns1="http://schemas.microsoft.com/sharepoint/v3" xmlns:ns3="30ef2b30-24d2-486b-a2c2-e0d84edee6d3" xmlns:ns4="c165818d-2aa7-4c34-b60c-7e79fd724746" targetNamespace="http://schemas.microsoft.com/office/2006/metadata/properties" ma:root="true" ma:fieldsID="8f7b75708ddd0aa0e857f0e95f35fbfe" ns1:_="" ns3:_="" ns4:_="">
    <xsd:import namespace="http://schemas.microsoft.com/sharepoint/v3"/>
    <xsd:import namespace="30ef2b30-24d2-486b-a2c2-e0d84edee6d3"/>
    <xsd:import namespace="c165818d-2aa7-4c34-b60c-7e79fd7247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ef2b30-24d2-486b-a2c2-e0d84edee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65818d-2aa7-4c34-b60c-7e79fd724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0D6B8-F23E-4A91-B643-4DCB872CB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ef2b30-24d2-486b-a2c2-e0d84edee6d3"/>
    <ds:schemaRef ds:uri="c165818d-2aa7-4c34-b60c-7e79fd724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D7867A-3B3C-469B-B7CC-74E0844B87B9}">
  <ds:schemaRefs>
    <ds:schemaRef ds:uri="http://schemas.microsoft.com/sharepoint/v3"/>
    <ds:schemaRef ds:uri="http://purl.org/dc/elements/1.1/"/>
    <ds:schemaRef ds:uri="http://purl.org/dc/dcmitype/"/>
    <ds:schemaRef ds:uri="http://schemas.microsoft.com/office/infopath/2007/PartnerControls"/>
    <ds:schemaRef ds:uri="http://schemas.openxmlformats.org/package/2006/metadata/core-properties"/>
    <ds:schemaRef ds:uri="c165818d-2aa7-4c34-b60c-7e79fd724746"/>
    <ds:schemaRef ds:uri="http://schemas.microsoft.com/office/2006/documentManagement/types"/>
    <ds:schemaRef ds:uri="http://schemas.microsoft.com/office/2006/metadata/properties"/>
    <ds:schemaRef ds:uri="30ef2b30-24d2-486b-a2c2-e0d84edee6d3"/>
    <ds:schemaRef ds:uri="http://www.w3.org/XML/1998/namespace"/>
    <ds:schemaRef ds:uri="http://purl.org/dc/terms/"/>
  </ds:schemaRefs>
</ds:datastoreItem>
</file>

<file path=customXml/itemProps3.xml><?xml version="1.0" encoding="utf-8"?>
<ds:datastoreItem xmlns:ds="http://schemas.openxmlformats.org/officeDocument/2006/customXml" ds:itemID="{06FFC803-AA9A-4256-A5D8-AB4D65955C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4171</TotalTime>
  <Words>1620</Words>
  <Application>Microsoft Office PowerPoint</Application>
  <PresentationFormat>On-screen Show (4:3)</PresentationFormat>
  <Paragraphs>161</Paragraphs>
  <Slides>25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Franklin Gothic Medium</vt:lpstr>
      <vt:lpstr>Wingdings</vt:lpstr>
      <vt:lpstr>Office Theme</vt:lpstr>
      <vt:lpstr>1_Office Theme</vt:lpstr>
      <vt:lpstr>Assessments Friday Focus Webinar Series Webinar #2:  AZELLA Reassessment Domain Scoring  </vt:lpstr>
      <vt:lpstr>Welcome to Webinar #2 AZELLA Reassessment Domain Scoring</vt:lpstr>
      <vt:lpstr>Welcome and Overview</vt:lpstr>
      <vt:lpstr>Purpose of the AZELLA</vt:lpstr>
      <vt:lpstr>History and Background of Exiting Students with Disabilities</vt:lpstr>
      <vt:lpstr>AZELLA: SPED Withdrawal (prior to 2019)</vt:lpstr>
      <vt:lpstr>When must a student be exited from EL status for ESEA purposes? </vt:lpstr>
      <vt:lpstr>Exit Criteria – Same for all Students</vt:lpstr>
      <vt:lpstr>Individual Education Program Teams</vt:lpstr>
      <vt:lpstr>Established EL and Special Education Taskforce</vt:lpstr>
      <vt:lpstr>Dual Labeled Students:  Frequently Asked Questions</vt:lpstr>
      <vt:lpstr>Dual Labeled Students:  Frequently Asked Questions Continued</vt:lpstr>
      <vt:lpstr>Allowance of Domain Scoring</vt:lpstr>
      <vt:lpstr>Allowance of Domain Scoring Continued</vt:lpstr>
      <vt:lpstr>Allowance of Domain Scoring Continued</vt:lpstr>
      <vt:lpstr>Domain Scoring : Rare Circumstances</vt:lpstr>
      <vt:lpstr>Utilizing Domain Scoring</vt:lpstr>
      <vt:lpstr>Addressing the Needs of Dual Labeled Students </vt:lpstr>
      <vt:lpstr>AZELLA Domain Scoring: Communication</vt:lpstr>
      <vt:lpstr>AZELLA Infographic</vt:lpstr>
      <vt:lpstr>Planning</vt:lpstr>
      <vt:lpstr>Test Administration Times</vt:lpstr>
      <vt:lpstr>AZELLA SAFT Modes of Administration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Arizona Superintendent of Public Instruction Diane Douglas’ “We Are Listening” Tour- 2016</dc:title>
  <dc:creator>Burkhart, Alexis</dc:creator>
  <cp:lastModifiedBy>Middlebrook, Candis</cp:lastModifiedBy>
  <cp:revision>132</cp:revision>
  <dcterms:created xsi:type="dcterms:W3CDTF">2019-01-29T13:16:54Z</dcterms:created>
  <dcterms:modified xsi:type="dcterms:W3CDTF">2021-09-10T21:21:59Z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2016</vt:lpwstr>
  </property>
  <property fmtid="{D5CDD505-2E9C-101B-9397-08002B2CF9AE}" pid="4" name="LastSaved">
    <vt:filetime>2019-01-29T00:00:00Z</vt:filetime>
  </property>
  <property fmtid="{D5CDD505-2E9C-101B-9397-08002B2CF9AE}" pid="5" name="ContentTypeId">
    <vt:lpwstr>0x010100437BB4D6A36C2B42A0BE23B6644F127C</vt:lpwstr>
  </property>
</Properties>
</file>