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79" r:id="rId4"/>
  </p:sldMasterIdLst>
  <p:notesMasterIdLst>
    <p:notesMasterId r:id="rId24"/>
  </p:notesMasterIdLst>
  <p:sldIdLst>
    <p:sldId id="256" r:id="rId5"/>
    <p:sldId id="288" r:id="rId6"/>
    <p:sldId id="267" r:id="rId7"/>
    <p:sldId id="289" r:id="rId8"/>
    <p:sldId id="271" r:id="rId9"/>
    <p:sldId id="281" r:id="rId10"/>
    <p:sldId id="284" r:id="rId11"/>
    <p:sldId id="286" r:id="rId12"/>
    <p:sldId id="287" r:id="rId13"/>
    <p:sldId id="285" r:id="rId14"/>
    <p:sldId id="258" r:id="rId15"/>
    <p:sldId id="259" r:id="rId16"/>
    <p:sldId id="269" r:id="rId17"/>
    <p:sldId id="260" r:id="rId18"/>
    <p:sldId id="261" r:id="rId19"/>
    <p:sldId id="262" r:id="rId20"/>
    <p:sldId id="257" r:id="rId21"/>
    <p:sldId id="268" r:id="rId22"/>
    <p:sldId id="290" r:id="rId23"/>
  </p:sldIdLst>
  <p:sldSz cx="9144000" cy="6858000" type="screen4x3"/>
  <p:notesSz cx="6950075" cy="9236075"/>
  <p:custDataLst>
    <p:tags r:id="rId2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onitzer, Nancy" initials="NK" lastIdx="2" clrIdx="0"/>
  <p:cmAuthor id="1" name="Washington, Stephanie" initials="WS" lastIdx="21"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1216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533757-795E-DDDD-4804-8A433BB29522}" v="18" dt="2021-07-14T19:47:08.341"/>
    <p1510:client id="{3746A08D-4825-40E0-98E2-339A294B4D37}" v="52" dt="2021-06-09T18:09:08.755"/>
    <p1510:client id="{5035A5D9-5C2F-F74F-077B-F71E8B054C09}" v="4" dt="2021-06-22T17:40:52.816"/>
    <p1510:client id="{A9E35F3D-96A6-74F3-9124-9ACE3377CED5}" v="520" dt="2021-06-22T18:28:20.82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2" d="100"/>
          <a:sy n="62" d="100"/>
        </p:scale>
        <p:origin x="1400" y="5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commentAuthors" Target="commentAuthor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tags" Target="tags/tag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notesMaster" Target="notesMasters/notesMaster1.xml"/><Relationship Id="rId32"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viewProps" Target="viewProps.xml"/><Relationship Id="rId10" Type="http://schemas.openxmlformats.org/officeDocument/2006/relationships/slide" Target="slides/slide6.xml"/><Relationship Id="rId19" Type="http://schemas.openxmlformats.org/officeDocument/2006/relationships/slide" Target="slides/slide15.xml"/><Relationship Id="rId31"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presProps" Target="presProps.xml"/><Relationship Id="rId30"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cKinney, Eboney" userId="S::eboney.mckinney@azed.gov::d818e16c-9a84-4ff4-a881-3b7fc7a74d79" providerId="AD" clId="Web-{0F533757-795E-DDDD-4804-8A433BB29522}"/>
    <pc:docChg chg="modSld">
      <pc:chgData name="McKinney, Eboney" userId="S::eboney.mckinney@azed.gov::d818e16c-9a84-4ff4-a881-3b7fc7a74d79" providerId="AD" clId="Web-{0F533757-795E-DDDD-4804-8A433BB29522}" dt="2021-07-14T19:47:04.654" v="9" actId="20577"/>
      <pc:docMkLst>
        <pc:docMk/>
      </pc:docMkLst>
      <pc:sldChg chg="modSp">
        <pc:chgData name="McKinney, Eboney" userId="S::eboney.mckinney@azed.gov::d818e16c-9a84-4ff4-a881-3b7fc7a74d79" providerId="AD" clId="Web-{0F533757-795E-DDDD-4804-8A433BB29522}" dt="2021-07-14T19:45:57.510" v="6" actId="14100"/>
        <pc:sldMkLst>
          <pc:docMk/>
          <pc:sldMk cId="1661578012" sldId="256"/>
        </pc:sldMkLst>
        <pc:spChg chg="mod">
          <ac:chgData name="McKinney, Eboney" userId="S::eboney.mckinney@azed.gov::d818e16c-9a84-4ff4-a881-3b7fc7a74d79" providerId="AD" clId="Web-{0F533757-795E-DDDD-4804-8A433BB29522}" dt="2021-07-14T19:45:57.510" v="6" actId="14100"/>
          <ac:spMkLst>
            <pc:docMk/>
            <pc:sldMk cId="1661578012" sldId="256"/>
            <ac:spMk id="3" creationId="{00000000-0000-0000-0000-000000000000}"/>
          </ac:spMkLst>
        </pc:spChg>
      </pc:sldChg>
      <pc:sldChg chg="modSp">
        <pc:chgData name="McKinney, Eboney" userId="S::eboney.mckinney@azed.gov::d818e16c-9a84-4ff4-a881-3b7fc7a74d79" providerId="AD" clId="Web-{0F533757-795E-DDDD-4804-8A433BB29522}" dt="2021-07-14T19:47:04.654" v="9" actId="20577"/>
        <pc:sldMkLst>
          <pc:docMk/>
          <pc:sldMk cId="1839210645" sldId="268"/>
        </pc:sldMkLst>
        <pc:spChg chg="mod">
          <ac:chgData name="McKinney, Eboney" userId="S::eboney.mckinney@azed.gov::d818e16c-9a84-4ff4-a881-3b7fc7a74d79" providerId="AD" clId="Web-{0F533757-795E-DDDD-4804-8A433BB29522}" dt="2021-07-14T19:47:04.654" v="9" actId="20577"/>
          <ac:spMkLst>
            <pc:docMk/>
            <pc:sldMk cId="1839210645" sldId="268"/>
            <ac:spMk id="3"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3012329" cy="461963"/>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936173" y="1"/>
            <a:ext cx="3012329" cy="461963"/>
          </a:xfrm>
          <a:prstGeom prst="rect">
            <a:avLst/>
          </a:prstGeom>
        </p:spPr>
        <p:txBody>
          <a:bodyPr vert="horz" lIns="91440" tIns="45720" rIns="91440" bIns="45720" rtlCol="0"/>
          <a:lstStyle>
            <a:lvl1pPr algn="r">
              <a:defRPr sz="1200"/>
            </a:lvl1pPr>
          </a:lstStyle>
          <a:p>
            <a:fld id="{3328B14C-315F-4E90-82B3-002083AE276A}" type="datetimeFigureOut">
              <a:rPr lang="en-US" smtClean="0"/>
              <a:t>7/14/2021</a:t>
            </a:fld>
            <a:endParaRPr lang="en-US" dirty="0"/>
          </a:p>
        </p:txBody>
      </p:sp>
      <p:sp>
        <p:nvSpPr>
          <p:cNvPr id="4" name="Slide Image Placeholder 3"/>
          <p:cNvSpPr>
            <a:spLocks noGrp="1" noRot="1" noChangeAspect="1"/>
          </p:cNvSpPr>
          <p:nvPr>
            <p:ph type="sldImg" idx="2"/>
          </p:nvPr>
        </p:nvSpPr>
        <p:spPr>
          <a:xfrm>
            <a:off x="1166813" y="692150"/>
            <a:ext cx="4616450" cy="3463925"/>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95637" y="4387851"/>
            <a:ext cx="5558801" cy="4156075"/>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6"/>
            <a:ext cx="3012329" cy="461963"/>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36173" y="8772526"/>
            <a:ext cx="3012329" cy="461963"/>
          </a:xfrm>
          <a:prstGeom prst="rect">
            <a:avLst/>
          </a:prstGeom>
        </p:spPr>
        <p:txBody>
          <a:bodyPr vert="horz" lIns="91440" tIns="45720" rIns="91440" bIns="45720" rtlCol="0" anchor="b"/>
          <a:lstStyle>
            <a:lvl1pPr algn="r">
              <a:defRPr sz="1200"/>
            </a:lvl1pPr>
          </a:lstStyle>
          <a:p>
            <a:fld id="{60889297-07CA-4E9B-8363-AA7B22440E52}" type="slidenum">
              <a:rPr lang="en-US" smtClean="0"/>
              <a:t>‹#›</a:t>
            </a:fld>
            <a:endParaRPr lang="en-US" dirty="0"/>
          </a:p>
        </p:txBody>
      </p:sp>
    </p:spTree>
    <p:extLst>
      <p:ext uri="{BB962C8B-B14F-4D97-AF65-F5344CB8AC3E}">
        <p14:creationId xmlns:p14="http://schemas.microsoft.com/office/powerpoint/2010/main" val="241647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cs typeface="Calibri"/>
              </a:rPr>
              <a:t>* If offering a hybrid/virtual model during the 21-22 school year, please indicate on application all possible configurations.</a:t>
            </a:r>
          </a:p>
        </p:txBody>
      </p:sp>
      <p:sp>
        <p:nvSpPr>
          <p:cNvPr id="4" name="Slide Number Placeholder 3"/>
          <p:cNvSpPr>
            <a:spLocks noGrp="1"/>
          </p:cNvSpPr>
          <p:nvPr>
            <p:ph type="sldNum" sz="quarter" idx="5"/>
          </p:nvPr>
        </p:nvSpPr>
        <p:spPr/>
        <p:txBody>
          <a:bodyPr/>
          <a:lstStyle/>
          <a:p>
            <a:fld id="{60889297-07CA-4E9B-8363-AA7B22440E52}" type="slidenum">
              <a:rPr lang="en-US" smtClean="0"/>
              <a:t>4</a:t>
            </a:fld>
            <a:endParaRPr lang="en-US"/>
          </a:p>
        </p:txBody>
      </p:sp>
    </p:spTree>
    <p:extLst>
      <p:ext uri="{BB962C8B-B14F-4D97-AF65-F5344CB8AC3E}">
        <p14:creationId xmlns:p14="http://schemas.microsoft.com/office/powerpoint/2010/main" val="25903323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6813" y="692150"/>
            <a:ext cx="4616450" cy="3463925"/>
          </a:xfrm>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60889297-07CA-4E9B-8363-AA7B22440E52}" type="slidenum">
              <a:rPr lang="en-US" smtClean="0"/>
              <a:t>12</a:t>
            </a:fld>
            <a:endParaRPr lang="en-US"/>
          </a:p>
        </p:txBody>
      </p:sp>
    </p:spTree>
    <p:extLst>
      <p:ext uri="{BB962C8B-B14F-4D97-AF65-F5344CB8AC3E}">
        <p14:creationId xmlns:p14="http://schemas.microsoft.com/office/powerpoint/2010/main" val="6191928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cs typeface="Calibri"/>
              </a:rPr>
              <a:t>* see </a:t>
            </a:r>
            <a:r>
              <a:rPr lang="en-US" b="1" dirty="0" err="1">
                <a:cs typeface="Calibri"/>
              </a:rPr>
              <a:t>ADEConnect</a:t>
            </a:r>
            <a:r>
              <a:rPr lang="en-US" b="1" dirty="0">
                <a:cs typeface="Calibri"/>
              </a:rPr>
              <a:t> tutorial if NEEDED</a:t>
            </a:r>
          </a:p>
        </p:txBody>
      </p:sp>
      <p:sp>
        <p:nvSpPr>
          <p:cNvPr id="4" name="Slide Number Placeholder 3"/>
          <p:cNvSpPr>
            <a:spLocks noGrp="1"/>
          </p:cNvSpPr>
          <p:nvPr>
            <p:ph type="sldNum" sz="quarter" idx="5"/>
          </p:nvPr>
        </p:nvSpPr>
        <p:spPr/>
        <p:txBody>
          <a:bodyPr/>
          <a:lstStyle/>
          <a:p>
            <a:fld id="{60889297-07CA-4E9B-8363-AA7B22440E52}" type="slidenum">
              <a:rPr lang="en-US" smtClean="0"/>
              <a:t>15</a:t>
            </a:fld>
            <a:endParaRPr lang="en-US" dirty="0"/>
          </a:p>
        </p:txBody>
      </p:sp>
    </p:spTree>
    <p:extLst>
      <p:ext uri="{BB962C8B-B14F-4D97-AF65-F5344CB8AC3E}">
        <p14:creationId xmlns:p14="http://schemas.microsoft.com/office/powerpoint/2010/main" val="179257146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274319" y="2166365"/>
            <a:ext cx="8603674" cy="1739347"/>
          </a:xfrm>
        </p:spPr>
        <p:txBody>
          <a:bodyPr tIns="45720" bIns="45720" anchor="ctr">
            <a:normAutofit/>
          </a:bodyPr>
          <a:lstStyle>
            <a:lvl1pPr algn="ctr">
              <a:lnSpc>
                <a:spcPct val="80000"/>
              </a:lnSpc>
              <a:defRPr sz="6000" spc="0" baseline="0"/>
            </a:lvl1pPr>
          </a:lstStyle>
          <a:p>
            <a:r>
              <a:rPr lang="en-US"/>
              <a:t>Click to edit Master title style</a:t>
            </a:r>
          </a:p>
        </p:txBody>
      </p:sp>
      <p:sp>
        <p:nvSpPr>
          <p:cNvPr id="3" name="Subtitle 2"/>
          <p:cNvSpPr>
            <a:spLocks noGrp="1"/>
          </p:cNvSpPr>
          <p:nvPr>
            <p:ph type="subTitle" idx="1"/>
          </p:nvPr>
        </p:nvSpPr>
        <p:spPr>
          <a:xfrm>
            <a:off x="1143000" y="3970315"/>
            <a:ext cx="6858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p:txBody>
          <a:bodyPr/>
          <a:lstStyle/>
          <a:p>
            <a:fld id="{04AF466F-BDA4-4F18-9C7B-FF0A9A1B0E80}" type="datetime1">
              <a:rPr lang="en-US" smtClean="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6110936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8FB4290-6522-4139-852E-05BD9E7F0D2E}" type="datetime1">
              <a:rPr lang="en-US" smtClean="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219926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6764484" y="0"/>
            <a:ext cx="2057400" cy="68580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6870468" y="609600"/>
            <a:ext cx="1801785" cy="56388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28650" y="609600"/>
            <a:ext cx="5979968" cy="56388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a:xfrm>
            <a:off x="628650" y="6422855"/>
            <a:ext cx="2057397" cy="365125"/>
          </a:xfrm>
        </p:spPr>
        <p:txBody>
          <a:bodyPr/>
          <a:lstStyle/>
          <a:p>
            <a:fld id="{AAB955F9-81EA-47C5-8059-9E5C2B437C70}" type="datetime1">
              <a:rPr lang="en-US" smtClean="0"/>
              <a:pPr/>
              <a:t>7/14/2021</a:t>
            </a:fld>
            <a:endParaRPr lang="en-US" dirty="0"/>
          </a:p>
        </p:txBody>
      </p:sp>
      <p:sp>
        <p:nvSpPr>
          <p:cNvPr id="5" name="Footer Placeholder 4"/>
          <p:cNvSpPr>
            <a:spLocks noGrp="1"/>
          </p:cNvSpPr>
          <p:nvPr>
            <p:ph type="ftr" sz="quarter" idx="11"/>
          </p:nvPr>
        </p:nvSpPr>
        <p:spPr>
          <a:xfrm>
            <a:off x="2832102" y="6422855"/>
            <a:ext cx="3209752" cy="365125"/>
          </a:xfrm>
        </p:spPr>
        <p:txBody>
          <a:bodyPr/>
          <a:lstStyle/>
          <a:p>
            <a:endParaRPr lang="en-US" dirty="0"/>
          </a:p>
        </p:txBody>
      </p:sp>
      <p:sp>
        <p:nvSpPr>
          <p:cNvPr id="6" name="Slide Number Placeholder 5"/>
          <p:cNvSpPr>
            <a:spLocks noGrp="1"/>
          </p:cNvSpPr>
          <p:nvPr>
            <p:ph type="sldNum" sz="quarter" idx="12"/>
          </p:nvPr>
        </p:nvSpPr>
        <p:spPr>
          <a:xfrm>
            <a:off x="6054787" y="6422855"/>
            <a:ext cx="659819" cy="365125"/>
          </a:xfrm>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86138186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CEF607B-A47E-422C-9BEF-122CCDB7C526}" type="datetime1">
              <a:rPr lang="en-US" smtClean="0"/>
              <a:pPr/>
              <a:t>7/14/2021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31412812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7" name="Rectangle 6"/>
          <p:cNvSpPr/>
          <p:nvPr/>
        </p:nvSpPr>
        <p:spPr>
          <a:xfrm>
            <a:off x="-5132" y="2059012"/>
            <a:ext cx="9146751"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624893" y="2208879"/>
            <a:ext cx="7886700" cy="1676400"/>
          </a:xfrm>
        </p:spPr>
        <p:txBody>
          <a:bodyPr anchor="ctr">
            <a:noAutofit/>
          </a:bodyPr>
          <a:lstStyle>
            <a:lvl1pPr algn="ctr">
              <a:lnSpc>
                <a:spcPct val="80000"/>
              </a:lnSpc>
              <a:defRPr sz="6000" b="0" spc="0" baseline="0">
                <a:solidFill>
                  <a:schemeClr val="bg1"/>
                </a:solidFill>
              </a:defRPr>
            </a:lvl1pPr>
          </a:lstStyle>
          <a:p>
            <a:r>
              <a:rPr lang="en-US"/>
              <a:t>Click to edit Master title style</a:t>
            </a:r>
          </a:p>
        </p:txBody>
      </p:sp>
      <p:sp>
        <p:nvSpPr>
          <p:cNvPr id="3" name="Text Placeholder 2"/>
          <p:cNvSpPr>
            <a:spLocks noGrp="1"/>
          </p:cNvSpPr>
          <p:nvPr>
            <p:ph type="body" idx="1"/>
          </p:nvPr>
        </p:nvSpPr>
        <p:spPr>
          <a:xfrm>
            <a:off x="624893" y="3984400"/>
            <a:ext cx="78867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63A9A7CB-BEE6-4F99-898E-913F06E8E125}" type="datetime1">
              <a:rPr lang="en-US" smtClean="0"/>
              <a:pPr/>
              <a:t>7/14/2021</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931665441"/>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797"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800600" y="2011680"/>
            <a:ext cx="3657600" cy="420624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6EE300C-6FC5-4FC3-AF1A-075E4F50620D}" type="datetime1">
              <a:rPr lang="en-US" smtClean="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2103874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p>
        </p:txBody>
      </p:sp>
      <p:sp>
        <p:nvSpPr>
          <p:cNvPr id="3" name="Text Placeholder 2"/>
          <p:cNvSpPr>
            <a:spLocks noGrp="1"/>
          </p:cNvSpPr>
          <p:nvPr>
            <p:ph type="body" idx="1"/>
          </p:nvPr>
        </p:nvSpPr>
        <p:spPr>
          <a:xfrm>
            <a:off x="685800"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85800" y="2656566"/>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800428" y="1913470"/>
            <a:ext cx="3657600" cy="743094"/>
          </a:xfrm>
        </p:spPr>
        <p:txBody>
          <a:bodyPr anchor="ctr">
            <a:normAutofit/>
          </a:bodyPr>
          <a:lstStyle>
            <a:lvl1pPr marL="0" indent="0">
              <a:buNone/>
              <a:defRPr sz="20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800428" y="2656564"/>
            <a:ext cx="3657600" cy="35661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50D295D-4A77-4DEB-B04C-9F4282A8BC04}" type="datetime1">
              <a:rPr lang="en-US" smtClean="0"/>
              <a:pPr/>
              <a:t>7/14/2021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50887057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2B28685-4D0C-42D5-8013-B5904CD1FCBC}" type="datetime1">
              <a:rPr lang="en-US" smtClean="0"/>
              <a:pPr/>
              <a:t>7/14/2021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793097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DF226C0-9885-4BA9-BBFA-A52CBFEBB775}" type="datetime1">
              <a:rPr lang="en-US" smtClean="0"/>
              <a:pPr/>
              <a:t>7/14/2021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3755698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a:xfrm>
            <a:off x="685800" y="2148840"/>
            <a:ext cx="4572000" cy="38404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892568" y="2147487"/>
            <a:ext cx="2560320" cy="3432319"/>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7B613C-1AD7-49D3-885D-F654C5CDBAA6}" type="datetime1">
              <a:rPr lang="en-US" smtClean="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2366030554"/>
      </p:ext>
    </p:extLst>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p>
        </p:txBody>
      </p:sp>
      <p:sp>
        <p:nvSpPr>
          <p:cNvPr id="3" name="Picture Placeholder 2"/>
          <p:cNvSpPr>
            <a:spLocks noGrp="1" noChangeAspect="1"/>
          </p:cNvSpPr>
          <p:nvPr>
            <p:ph type="pic" idx="1"/>
          </p:nvPr>
        </p:nvSpPr>
        <p:spPr>
          <a:xfrm>
            <a:off x="685800" y="2211494"/>
            <a:ext cx="4754880" cy="3840480"/>
          </a:xfrm>
          <a:solidFill>
            <a:schemeClr val="tx2">
              <a:lumMod val="60000"/>
              <a:lumOff val="40000"/>
            </a:schemeClr>
          </a:solidFill>
        </p:spPr>
        <p:txBody>
          <a:bodyPr tIns="365760" anchor="t"/>
          <a:lstStyle>
            <a:lvl1pPr marL="0" indent="0" algn="ctr">
              <a:buNone/>
              <a:defRPr sz="3200">
                <a:solidFill>
                  <a:schemeClr val="tx1">
                    <a:lumMod val="50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5885351" y="2150621"/>
            <a:ext cx="2560320" cy="3429000"/>
          </a:xfrm>
        </p:spPr>
        <p:txBody>
          <a:bodyPr>
            <a:normAutofit/>
          </a:bodyPr>
          <a:lstStyle>
            <a:lvl1pPr marL="0" indent="0">
              <a:lnSpc>
                <a:spcPct val="95000"/>
              </a:lnSpc>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27B613C-1AD7-49D3-885D-F654C5CDBAA6}" type="datetime1">
              <a:rPr lang="en-US" smtClean="0"/>
              <a:pPr/>
              <a:t>7/14/2021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E2D2B3B-882E-40F3-A32F-6DD516915044}" type="slidenum">
              <a:rPr lang="en-US" smtClean="0"/>
              <a:pPr/>
              <a:t>‹#›</a:t>
            </a:fld>
            <a:endParaRPr lang="en-US" dirty="0"/>
          </a:p>
        </p:txBody>
      </p:sp>
    </p:spTree>
    <p:extLst>
      <p:ext uri="{BB962C8B-B14F-4D97-AF65-F5344CB8AC3E}">
        <p14:creationId xmlns:p14="http://schemas.microsoft.com/office/powerpoint/2010/main" val="143274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362" y="176109"/>
            <a:ext cx="9141714"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685019" y="284176"/>
            <a:ext cx="7772400" cy="150876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85019" y="2011680"/>
            <a:ext cx="777240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81557" y="6422855"/>
            <a:ext cx="2595043" cy="365125"/>
          </a:xfrm>
          <a:prstGeom prst="rect">
            <a:avLst/>
          </a:prstGeom>
        </p:spPr>
        <p:txBody>
          <a:bodyPr vert="horz" lIns="91440" tIns="45720" rIns="45720" bIns="45720" rtlCol="0" anchor="ctr"/>
          <a:lstStyle>
            <a:lvl1pPr algn="l">
              <a:defRPr sz="1050">
                <a:solidFill>
                  <a:schemeClr val="tx1"/>
                </a:solidFill>
              </a:defRPr>
            </a:lvl1pPr>
          </a:lstStyle>
          <a:p>
            <a:fld id="{327B613C-1AD7-49D3-885D-F654C5CDBAA6}" type="datetime1">
              <a:rPr lang="en-US" smtClean="0"/>
              <a:pPr/>
              <a:t>7/14/2021</a:t>
            </a:fld>
            <a:endParaRPr lang="en-US" dirty="0"/>
          </a:p>
        </p:txBody>
      </p:sp>
      <p:sp>
        <p:nvSpPr>
          <p:cNvPr id="5" name="Footer Placeholder 4"/>
          <p:cNvSpPr>
            <a:spLocks noGrp="1"/>
          </p:cNvSpPr>
          <p:nvPr>
            <p:ph type="ftr" sz="quarter" idx="3"/>
          </p:nvPr>
        </p:nvSpPr>
        <p:spPr>
          <a:xfrm>
            <a:off x="4191000" y="6422855"/>
            <a:ext cx="4060627" cy="365125"/>
          </a:xfrm>
          <a:prstGeom prst="rect">
            <a:avLst/>
          </a:prstGeom>
        </p:spPr>
        <p:txBody>
          <a:bodyPr vert="horz" lIns="91440" tIns="45720" rIns="91440" bIns="45720" rtlCol="0" anchor="ctr"/>
          <a:lstStyle>
            <a:lvl1pPr algn="r">
              <a:defRPr sz="1050">
                <a:solidFill>
                  <a:schemeClr val="tx1"/>
                </a:solidFill>
              </a:defRPr>
            </a:lvl1pPr>
          </a:lstStyle>
          <a:p>
            <a:endParaRPr lang="en-US" dirty="0"/>
          </a:p>
        </p:txBody>
      </p:sp>
      <p:sp>
        <p:nvSpPr>
          <p:cNvPr id="6" name="Slide Number Placeholder 5"/>
          <p:cNvSpPr>
            <a:spLocks noGrp="1"/>
          </p:cNvSpPr>
          <p:nvPr>
            <p:ph type="sldNum" sz="quarter" idx="4"/>
          </p:nvPr>
        </p:nvSpPr>
        <p:spPr>
          <a:xfrm>
            <a:off x="8265139" y="6422855"/>
            <a:ext cx="709698" cy="365125"/>
          </a:xfrm>
          <a:prstGeom prst="rect">
            <a:avLst/>
          </a:prstGeom>
        </p:spPr>
        <p:txBody>
          <a:bodyPr vert="horz" lIns="45720" tIns="45720" rIns="91440" bIns="45720" rtlCol="0" anchor="ctr"/>
          <a:lstStyle>
            <a:lvl1pPr algn="l">
              <a:defRPr sz="1200" b="0">
                <a:solidFill>
                  <a:schemeClr val="tx1"/>
                </a:solidFill>
              </a:defRPr>
            </a:lvl1pPr>
          </a:lstStyle>
          <a:p>
            <a:fld id="{6E2D2B3B-882E-40F3-A32F-6DD516915044}" type="slidenum">
              <a:rPr lang="en-US" smtClean="0"/>
              <a:pPr/>
              <a:t>‹#›</a:t>
            </a:fld>
            <a:endParaRPr lang="en-US" dirty="0"/>
          </a:p>
        </p:txBody>
      </p:sp>
      <p:pic>
        <p:nvPicPr>
          <p:cNvPr id="8" name="Picture 7">
            <a:extLst>
              <a:ext uri="{FF2B5EF4-FFF2-40B4-BE49-F238E27FC236}">
                <a16:creationId xmlns:a16="http://schemas.microsoft.com/office/drawing/2014/main" id="{E20246BE-1FB9-4927-8936-55AE7810FE51}"/>
              </a:ext>
            </a:extLst>
          </p:cNvPr>
          <p:cNvPicPr>
            <a:picLocks noChangeAspect="1"/>
          </p:cNvPicPr>
          <p:nvPr userDrawn="1"/>
        </p:nvPicPr>
        <p:blipFill>
          <a:blip r:embed="rId13">
            <a:extLst>
              <a:ext uri="{28A0092B-C50C-407E-A947-70E740481C1C}">
                <a14:useLocalDpi xmlns:a14="http://schemas.microsoft.com/office/drawing/2010/main"/>
              </a:ext>
            </a:extLst>
          </a:blip>
          <a:stretch>
            <a:fillRect/>
          </a:stretch>
        </p:blipFill>
        <p:spPr>
          <a:xfrm>
            <a:off x="6469374" y="5967924"/>
            <a:ext cx="1607825" cy="432876"/>
          </a:xfrm>
          <a:prstGeom prst="rect">
            <a:avLst/>
          </a:prstGeom>
        </p:spPr>
      </p:pic>
    </p:spTree>
    <p:extLst>
      <p:ext uri="{BB962C8B-B14F-4D97-AF65-F5344CB8AC3E}">
        <p14:creationId xmlns:p14="http://schemas.microsoft.com/office/powerpoint/2010/main" val="3167396745"/>
      </p:ext>
    </p:extLst>
  </p:cSld>
  <p:clrMap bg1="dk1" tx1="lt1" bg2="dk2" tx2="lt2" accent1="accent1" accent2="accent2" accent3="accent3" accent4="accent4" accent5="accent5" accent6="accent6" hlink="hlink" folHlink="folHlink"/>
  <p:sldLayoutIdLst>
    <p:sldLayoutId id="2147483980" r:id="rId1"/>
    <p:sldLayoutId id="2147483981" r:id="rId2"/>
    <p:sldLayoutId id="2147483982" r:id="rId3"/>
    <p:sldLayoutId id="2147483983" r:id="rId4"/>
    <p:sldLayoutId id="2147483984" r:id="rId5"/>
    <p:sldLayoutId id="2147483985" r:id="rId6"/>
    <p:sldLayoutId id="2147483986" r:id="rId7"/>
    <p:sldLayoutId id="2147483987" r:id="rId8"/>
    <p:sldLayoutId id="2147483988" r:id="rId9"/>
    <p:sldLayoutId id="2147483989" r:id="rId10"/>
    <p:sldLayoutId id="2147483990" r:id="rId11"/>
  </p:sldLayoutIdLst>
  <p:hf hdr="0" ftr="0" dt="0"/>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hyperlink" Target="http://www.azed.gov/"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forms.office.com/Pages/ResponsePage.aspx?id=y7ClWB9EukKloY_f0Fo__JqaPjlbrtBDvXjB5gZWGFdUMFVLMFo5TVUyMzBGOFBYMk02Nk42WVRISCQlQCN0PWcu"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hyperlink" Target="mailto:statetutor@azed.gov" TargetMode="External"/><Relationship Id="rId2" Type="http://schemas.openxmlformats.org/officeDocument/2006/relationships/hyperlink" Target="http://www.azed.gov/state-tutoring/" TargetMode="External"/><Relationship Id="rId1" Type="http://schemas.openxmlformats.org/officeDocument/2006/relationships/slideLayout" Target="../slideLayouts/slideLayout2.xml"/><Relationship Id="rId4" Type="http://schemas.openxmlformats.org/officeDocument/2006/relationships/image" Target="../media/image12.png"/></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2.xml"/><Relationship Id="rId5" Type="http://schemas.openxmlformats.org/officeDocument/2006/relationships/image" Target="../media/image7.png"/><Relationship Id="rId4" Type="http://schemas.openxmlformats.org/officeDocument/2006/relationships/image" Target="../media/image6.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azed.gov/state-tutoring/"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C67564D6-576C-45C9-B7EA-F7701B149F7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473245" cy="6858000"/>
          </a:xfrm>
          <a:prstGeom prst="rect">
            <a:avLst/>
          </a:prstGeom>
          <a:solidFill>
            <a:schemeClr val="bg1"/>
          </a:solidFill>
          <a:ln>
            <a:noFill/>
          </a:ln>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US" dirty="0"/>
          </a:p>
        </p:txBody>
      </p:sp>
      <p:pic>
        <p:nvPicPr>
          <p:cNvPr id="6" name="Picture 5" descr="Logo&#10;&#10;Description automatically generated">
            <a:extLst>
              <a:ext uri="{FF2B5EF4-FFF2-40B4-BE49-F238E27FC236}">
                <a16:creationId xmlns:a16="http://schemas.microsoft.com/office/drawing/2014/main" id="{F9D6446F-3A5F-4D21-9D9F-B6140DBF22C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71128" y="1607520"/>
            <a:ext cx="2530990" cy="2530990"/>
          </a:xfrm>
          <a:prstGeom prst="rect">
            <a:avLst/>
          </a:prstGeom>
        </p:spPr>
      </p:pic>
      <p:sp>
        <p:nvSpPr>
          <p:cNvPr id="13" name="Rectangle 12">
            <a:extLst>
              <a:ext uri="{FF2B5EF4-FFF2-40B4-BE49-F238E27FC236}">
                <a16:creationId xmlns:a16="http://schemas.microsoft.com/office/drawing/2014/main" id="{F9060CEE-D73E-44ED-A407-C828C9E4D94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3245" y="0"/>
            <a:ext cx="567075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5" name="Rectangle 14">
            <a:extLst>
              <a:ext uri="{FF2B5EF4-FFF2-40B4-BE49-F238E27FC236}">
                <a16:creationId xmlns:a16="http://schemas.microsoft.com/office/drawing/2014/main" id="{AF0B544C-FD6C-42D8-B6B7-DDF7E60D03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473245" y="2059012"/>
            <a:ext cx="5670755" cy="18288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722434" y="2194560"/>
            <a:ext cx="5179250" cy="1739347"/>
          </a:xfrm>
        </p:spPr>
        <p:txBody>
          <a:bodyPr>
            <a:noAutofit/>
          </a:bodyPr>
          <a:lstStyle/>
          <a:p>
            <a:r>
              <a:rPr lang="en-US" sz="5000" b="1" dirty="0">
                <a:solidFill>
                  <a:schemeClr val="tx2"/>
                </a:solidFill>
              </a:rPr>
              <a:t>State Tutoring Program</a:t>
            </a:r>
          </a:p>
        </p:txBody>
      </p:sp>
      <p:sp>
        <p:nvSpPr>
          <p:cNvPr id="3" name="Subtitle 2"/>
          <p:cNvSpPr>
            <a:spLocks noGrp="1"/>
          </p:cNvSpPr>
          <p:nvPr>
            <p:ph type="subTitle" idx="1"/>
          </p:nvPr>
        </p:nvSpPr>
        <p:spPr>
          <a:xfrm>
            <a:off x="3722700" y="4368323"/>
            <a:ext cx="5189020" cy="1942434"/>
          </a:xfrm>
        </p:spPr>
        <p:txBody>
          <a:bodyPr vert="horz" lIns="91440" tIns="45720" rIns="91440" bIns="45720" rtlCol="0" anchor="t">
            <a:normAutofit fontScale="85000" lnSpcReduction="20000"/>
          </a:bodyPr>
          <a:lstStyle/>
          <a:p>
            <a:pPr algn="l"/>
            <a:r>
              <a:rPr lang="en-US" sz="2800" b="1" dirty="0">
                <a:solidFill>
                  <a:schemeClr val="bg2"/>
                </a:solidFill>
              </a:rPr>
              <a:t>General Information, Tutorials, and Requirements</a:t>
            </a:r>
          </a:p>
          <a:p>
            <a:pPr algn="l"/>
            <a:endParaRPr lang="en-US" sz="2800" b="1" dirty="0">
              <a:solidFill>
                <a:schemeClr val="bg2"/>
              </a:solidFill>
            </a:endParaRPr>
          </a:p>
          <a:p>
            <a:pPr algn="l"/>
            <a:r>
              <a:rPr lang="en-US" sz="2800" b="1" dirty="0">
                <a:solidFill>
                  <a:schemeClr val="bg2"/>
                </a:solidFill>
              </a:rPr>
              <a:t>This information pertains to </a:t>
            </a:r>
            <a:r>
              <a:rPr lang="en-US" sz="4300" b="1" dirty="0">
                <a:solidFill>
                  <a:schemeClr val="bg2"/>
                </a:solidFill>
              </a:rPr>
              <a:t>Tutors</a:t>
            </a:r>
          </a:p>
          <a:p>
            <a:endParaRPr lang="en-US" dirty="0">
              <a:solidFill>
                <a:schemeClr val="bg2"/>
              </a:solidFill>
            </a:endParaRPr>
          </a:p>
        </p:txBody>
      </p:sp>
      <p:sp>
        <p:nvSpPr>
          <p:cNvPr id="4" name="Slide Number Placeholder 3"/>
          <p:cNvSpPr>
            <a:spLocks noGrp="1"/>
          </p:cNvSpPr>
          <p:nvPr>
            <p:ph type="sldNum" sz="quarter" idx="12"/>
          </p:nvPr>
        </p:nvSpPr>
        <p:spPr>
          <a:xfrm>
            <a:off x="7994195" y="6422854"/>
            <a:ext cx="709698" cy="365125"/>
          </a:xfrm>
        </p:spPr>
        <p:txBody>
          <a:bodyPr>
            <a:normAutofit/>
          </a:bodyPr>
          <a:lstStyle/>
          <a:p>
            <a:pPr>
              <a:spcAft>
                <a:spcPts val="600"/>
              </a:spcAft>
            </a:pPr>
            <a:fld id="{6E2D2B3B-882E-40F3-A32F-6DD516915044}" type="slidenum">
              <a:rPr lang="en-US">
                <a:solidFill>
                  <a:schemeClr val="bg2"/>
                </a:solidFill>
              </a:rPr>
              <a:pPr>
                <a:spcAft>
                  <a:spcPts val="600"/>
                </a:spcAft>
              </a:pPr>
              <a:t>1</a:t>
            </a:fld>
            <a:endParaRPr lang="en-US" dirty="0">
              <a:solidFill>
                <a:schemeClr val="bg2"/>
              </a:solidFill>
            </a:endParaRPr>
          </a:p>
        </p:txBody>
      </p:sp>
    </p:spTree>
    <p:extLst>
      <p:ext uri="{BB962C8B-B14F-4D97-AF65-F5344CB8AC3E}">
        <p14:creationId xmlns:p14="http://schemas.microsoft.com/office/powerpoint/2010/main" val="1661578012"/>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77728467-EAE0-4EDB-8942-7CA0A568C75D}"/>
              </a:ext>
            </a:extLst>
          </p:cNvPr>
          <p:cNvSpPr>
            <a:spLocks noGrp="1"/>
          </p:cNvSpPr>
          <p:nvPr>
            <p:ph type="title"/>
          </p:nvPr>
        </p:nvSpPr>
        <p:spPr>
          <a:xfrm>
            <a:off x="170090" y="451512"/>
            <a:ext cx="8347186" cy="1320800"/>
          </a:xfrm>
        </p:spPr>
        <p:txBody>
          <a:bodyPr>
            <a:noAutofit/>
          </a:bodyPr>
          <a:lstStyle/>
          <a:p>
            <a:r>
              <a:rPr lang="en-US" sz="5000" b="1" dirty="0"/>
              <a:t>Tutor Responsibilities (cont.)</a:t>
            </a:r>
          </a:p>
        </p:txBody>
      </p:sp>
      <p:sp>
        <p:nvSpPr>
          <p:cNvPr id="3" name="Content Placeholder 2">
            <a:extLst>
              <a:ext uri="{FF2B5EF4-FFF2-40B4-BE49-F238E27FC236}">
                <a16:creationId xmlns:a16="http://schemas.microsoft.com/office/drawing/2014/main" id="{A85BAE81-9197-4DF8-9A4A-A8D25976532F}"/>
              </a:ext>
            </a:extLst>
          </p:cNvPr>
          <p:cNvSpPr>
            <a:spLocks noGrp="1"/>
          </p:cNvSpPr>
          <p:nvPr>
            <p:ph idx="1"/>
          </p:nvPr>
        </p:nvSpPr>
        <p:spPr>
          <a:xfrm>
            <a:off x="174533" y="2062890"/>
            <a:ext cx="9000346" cy="4445000"/>
          </a:xfrm>
        </p:spPr>
        <p:txBody>
          <a:bodyPr vert="horz" lIns="91440" tIns="45720" rIns="91440" bIns="45720" rtlCol="0" anchor="t">
            <a:normAutofit/>
          </a:bodyPr>
          <a:lstStyle/>
          <a:p>
            <a:pPr marL="457200" indent="-457200"/>
            <a:r>
              <a:rPr lang="en-US" sz="2600" dirty="0"/>
              <a:t>Maintain the following records:</a:t>
            </a:r>
          </a:p>
          <a:p>
            <a:pPr marL="914400" lvl="1" indent="-457200"/>
            <a:r>
              <a:rPr lang="en-US" sz="2300" dirty="0"/>
              <a:t>Sign in sheets</a:t>
            </a:r>
          </a:p>
          <a:p>
            <a:pPr marL="914400" lvl="1" indent="-457200"/>
            <a:r>
              <a:rPr lang="en-US" sz="2300" dirty="0"/>
              <a:t>Weekly student and tutor time entry in </a:t>
            </a:r>
            <a:r>
              <a:rPr lang="en-US" sz="2300" dirty="0" err="1"/>
              <a:t>ADEConnect</a:t>
            </a:r>
          </a:p>
          <a:p>
            <a:pPr marL="914400" lvl="1" indent="-457200"/>
            <a:r>
              <a:rPr lang="en-US" sz="2300" dirty="0"/>
              <a:t>Updated and accurate CSI for each student</a:t>
            </a:r>
          </a:p>
          <a:p>
            <a:pPr marL="914400" lvl="1" indent="-457200"/>
            <a:endParaRPr lang="en-US" sz="900"/>
          </a:p>
          <a:p>
            <a:r>
              <a:rPr lang="en-US" sz="2600" dirty="0"/>
              <a:t>Provides planned, targeted instruction that is supplemental to classroom first instruction</a:t>
            </a:r>
          </a:p>
          <a:p>
            <a:endParaRPr lang="en-US" sz="900"/>
          </a:p>
          <a:p>
            <a:r>
              <a:rPr lang="en-US" sz="2600" dirty="0"/>
              <a:t>Communicate to parents, teacher of record and administration as to status of academic progress including measures of proficiency and growth.</a:t>
            </a:r>
          </a:p>
          <a:p>
            <a:pPr marL="114300" indent="0">
              <a:buNone/>
            </a:pPr>
            <a:endParaRPr lang="en-US"/>
          </a:p>
        </p:txBody>
      </p:sp>
      <p:sp>
        <p:nvSpPr>
          <p:cNvPr id="4" name="Slide Number Placeholder 3">
            <a:extLst>
              <a:ext uri="{FF2B5EF4-FFF2-40B4-BE49-F238E27FC236}">
                <a16:creationId xmlns:a16="http://schemas.microsoft.com/office/drawing/2014/main" id="{61DF9EE4-6FEF-47DC-A6D5-9C4CA8CDBD34}"/>
              </a:ext>
            </a:extLst>
          </p:cNvPr>
          <p:cNvSpPr>
            <a:spLocks noGrp="1"/>
          </p:cNvSpPr>
          <p:nvPr>
            <p:ph type="sldNum" sz="quarter" idx="12"/>
          </p:nvPr>
        </p:nvSpPr>
        <p:spPr/>
        <p:txBody>
          <a:bodyPr/>
          <a:lstStyle/>
          <a:p>
            <a:fld id="{6E2D2B3B-882E-40F3-A32F-6DD516915044}" type="slidenum">
              <a:rPr lang="en-US" smtClean="0"/>
              <a:pPr/>
              <a:t>10</a:t>
            </a:fld>
            <a:endParaRPr lang="en-US"/>
          </a:p>
        </p:txBody>
      </p:sp>
    </p:spTree>
    <p:extLst>
      <p:ext uri="{BB962C8B-B14F-4D97-AF65-F5344CB8AC3E}">
        <p14:creationId xmlns:p14="http://schemas.microsoft.com/office/powerpoint/2010/main" val="535609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37169" y="418110"/>
            <a:ext cx="8669661" cy="1143000"/>
          </a:xfrm>
        </p:spPr>
        <p:txBody>
          <a:bodyPr>
            <a:noAutofit/>
          </a:bodyPr>
          <a:lstStyle/>
          <a:p>
            <a:r>
              <a:rPr lang="en-US" b="1" dirty="0"/>
              <a:t>Certificates of Supplemental Instruction (CSI)</a:t>
            </a:r>
          </a:p>
        </p:txBody>
      </p:sp>
      <p:sp>
        <p:nvSpPr>
          <p:cNvPr id="3" name="Content Placeholder 2"/>
          <p:cNvSpPr>
            <a:spLocks noGrp="1"/>
          </p:cNvSpPr>
          <p:nvPr>
            <p:ph idx="1"/>
          </p:nvPr>
        </p:nvSpPr>
        <p:spPr>
          <a:xfrm>
            <a:off x="321880" y="1947515"/>
            <a:ext cx="8728027" cy="4800600"/>
          </a:xfrm>
        </p:spPr>
        <p:txBody>
          <a:bodyPr vert="horz" lIns="91440" tIns="45720" rIns="91440" bIns="45720" rtlCol="0" anchor="ctr">
            <a:normAutofit/>
          </a:bodyPr>
          <a:lstStyle/>
          <a:p>
            <a:r>
              <a:rPr lang="en-US" sz="2400" dirty="0"/>
              <a:t>The tutor is responsible for filling out all portions of the certificate and obtaining other involved parties’ signature(s). Completed certificates should be kept at the site of tutoring (vendors may keep it with their respective business office).</a:t>
            </a:r>
            <a:endParaRPr lang="en-US" dirty="0"/>
          </a:p>
          <a:p>
            <a:pPr marL="114300" indent="0">
              <a:buNone/>
            </a:pPr>
            <a:endParaRPr lang="en-US" sz="2400"/>
          </a:p>
          <a:p>
            <a:r>
              <a:rPr lang="en-US" sz="2400" dirty="0"/>
              <a:t>The certificate is used to initiate an agreement of tutoring between the tutor and student and parent/guardian. Before any tutoring is to take place, it should be filled out completely. The certificate is to be completed </a:t>
            </a:r>
            <a:r>
              <a:rPr lang="en-US" sz="2400" b="1" dirty="0"/>
              <a:t>3 times per year </a:t>
            </a:r>
            <a:r>
              <a:rPr lang="en-US" sz="2400" dirty="0"/>
              <a:t>with the correct time checked on the form and update targeted standards and academic progress measures.</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11</a:t>
            </a:fld>
            <a:endParaRPr lang="en-US"/>
          </a:p>
        </p:txBody>
      </p:sp>
    </p:spTree>
    <p:extLst>
      <p:ext uri="{BB962C8B-B14F-4D97-AF65-F5344CB8AC3E}">
        <p14:creationId xmlns:p14="http://schemas.microsoft.com/office/powerpoint/2010/main" val="848967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3332" y="1869897"/>
            <a:ext cx="8393123" cy="4557622"/>
          </a:xfrm>
        </p:spPr>
        <p:txBody>
          <a:bodyPr>
            <a:normAutofit fontScale="92500" lnSpcReduction="20000"/>
          </a:bodyPr>
          <a:lstStyle/>
          <a:p>
            <a:pPr marL="114300" indent="0">
              <a:buNone/>
            </a:pPr>
            <a:r>
              <a:rPr lang="en-US" sz="2100" dirty="0"/>
              <a:t>Student Information</a:t>
            </a:r>
          </a:p>
          <a:p>
            <a:pPr lvl="1"/>
            <a:r>
              <a:rPr lang="en-US" sz="1700" dirty="0"/>
              <a:t>The SSID number, Date of Birth and relevant eligibility checkboxes must be recorded on the document.</a:t>
            </a:r>
          </a:p>
          <a:p>
            <a:pPr marL="114300" indent="0">
              <a:buNone/>
            </a:pPr>
            <a:r>
              <a:rPr lang="en-US" sz="2100" dirty="0"/>
              <a:t>Arizona Academic Standards</a:t>
            </a:r>
          </a:p>
          <a:p>
            <a:pPr lvl="1"/>
            <a:r>
              <a:rPr lang="en-US" sz="1700" dirty="0"/>
              <a:t>Areas to be tutored must be relatable to what the student’s needs are in the areas of math and/or reading, writing, ELA. Specific state standards must be listed. “To improve reading” is not acceptable. </a:t>
            </a:r>
          </a:p>
          <a:p>
            <a:pPr marL="114300" indent="0">
              <a:buNone/>
            </a:pPr>
            <a:r>
              <a:rPr lang="en-US" sz="2100" dirty="0"/>
              <a:t>Tutoring Dates</a:t>
            </a:r>
          </a:p>
          <a:p>
            <a:pPr lvl="1"/>
            <a:r>
              <a:rPr lang="en-US" sz="1700" dirty="0"/>
              <a:t>Should be filled out prior to tutoring beginning and should match what is to be logged on the sign-in sheets. This can be adjusted later to reflect major changes.</a:t>
            </a:r>
          </a:p>
          <a:p>
            <a:pPr marL="114300" indent="0">
              <a:buNone/>
            </a:pPr>
            <a:r>
              <a:rPr lang="en-US" sz="2100" dirty="0"/>
              <a:t>Communication</a:t>
            </a:r>
          </a:p>
          <a:p>
            <a:pPr lvl="1"/>
            <a:r>
              <a:rPr lang="en-US" sz="1700" dirty="0"/>
              <a:t>Indicate how and when tutor will communicate with parents.</a:t>
            </a:r>
          </a:p>
          <a:p>
            <a:pPr marL="114300" indent="0">
              <a:buNone/>
            </a:pPr>
            <a:r>
              <a:rPr lang="en-US" sz="2100" dirty="0"/>
              <a:t>Signatures and Contact information</a:t>
            </a:r>
          </a:p>
          <a:p>
            <a:pPr lvl="1"/>
            <a:r>
              <a:rPr lang="en-US" sz="1700" dirty="0"/>
              <a:t>Tutor sign and date; parent sign and date and provide contact information; Principal to sign if tutoring is during teacher prep time. </a:t>
            </a:r>
          </a:p>
          <a:p>
            <a:pPr lvl="1"/>
            <a:r>
              <a:rPr lang="en-US" sz="1700" dirty="0"/>
              <a:t>With each new CSI (Sept, Nov/Dec, March), a principal/CEO/administrator signs the previous CSI for an attestation of improvement.</a:t>
            </a:r>
          </a:p>
          <a:p>
            <a:pPr lvl="1"/>
            <a:endParaRPr lang="en-US" dirty="0"/>
          </a:p>
          <a:p>
            <a:pPr lvl="1"/>
            <a:endParaRPr lang="en-US" dirty="0"/>
          </a:p>
          <a:p>
            <a:pPr lvl="1"/>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12</a:t>
            </a:fld>
            <a:endParaRPr lang="en-US"/>
          </a:p>
        </p:txBody>
      </p:sp>
      <p:sp>
        <p:nvSpPr>
          <p:cNvPr id="6" name="Title 1">
            <a:extLst>
              <a:ext uri="{FF2B5EF4-FFF2-40B4-BE49-F238E27FC236}">
                <a16:creationId xmlns:a16="http://schemas.microsoft.com/office/drawing/2014/main" id="{9C09C1D8-2FAA-46B6-AFA7-8316E0DAB035}"/>
              </a:ext>
            </a:extLst>
          </p:cNvPr>
          <p:cNvSpPr>
            <a:spLocks noGrp="1"/>
          </p:cNvSpPr>
          <p:nvPr>
            <p:ph type="title"/>
          </p:nvPr>
        </p:nvSpPr>
        <p:spPr>
          <a:xfrm>
            <a:off x="237169" y="418110"/>
            <a:ext cx="8669661" cy="1143000"/>
          </a:xfrm>
        </p:spPr>
        <p:txBody>
          <a:bodyPr>
            <a:noAutofit/>
          </a:bodyPr>
          <a:lstStyle/>
          <a:p>
            <a:r>
              <a:rPr lang="en-US" b="1" dirty="0"/>
              <a:t>Certificates of Supplemental Instruction (CSI)</a:t>
            </a:r>
          </a:p>
        </p:txBody>
      </p:sp>
    </p:spTree>
    <p:extLst>
      <p:ext uri="{BB962C8B-B14F-4D97-AF65-F5344CB8AC3E}">
        <p14:creationId xmlns:p14="http://schemas.microsoft.com/office/powerpoint/2010/main" val="414771214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4195" y="439727"/>
            <a:ext cx="7620000" cy="1143000"/>
          </a:xfrm>
        </p:spPr>
        <p:txBody>
          <a:bodyPr>
            <a:normAutofit/>
          </a:bodyPr>
          <a:lstStyle/>
          <a:p>
            <a:r>
              <a:rPr lang="en-US" sz="4400" b="1" dirty="0"/>
              <a:t>Tutoring Dates and Times</a:t>
            </a:r>
          </a:p>
        </p:txBody>
      </p:sp>
      <p:sp>
        <p:nvSpPr>
          <p:cNvPr id="3" name="Content Placeholder 2"/>
          <p:cNvSpPr>
            <a:spLocks noGrp="1"/>
          </p:cNvSpPr>
          <p:nvPr>
            <p:ph idx="1"/>
          </p:nvPr>
        </p:nvSpPr>
        <p:spPr>
          <a:xfrm>
            <a:off x="363971" y="2055344"/>
            <a:ext cx="7350224" cy="5704020"/>
          </a:xfrm>
        </p:spPr>
        <p:txBody>
          <a:bodyPr/>
          <a:lstStyle/>
          <a:p>
            <a:pPr marL="114300" indent="0">
              <a:buNone/>
            </a:pPr>
            <a:r>
              <a:rPr lang="en-US" sz="2800" dirty="0"/>
              <a:t>The number of sessions should be predetermined </a:t>
            </a:r>
            <a:r>
              <a:rPr lang="en-US" sz="2800" b="1" u="sng" dirty="0"/>
              <a:t>PRIOR</a:t>
            </a:r>
            <a:r>
              <a:rPr lang="en-US" sz="2800" dirty="0"/>
              <a:t> to tutoring beginning. </a:t>
            </a:r>
          </a:p>
          <a:p>
            <a:pPr marL="114300" indent="0">
              <a:buNone/>
            </a:pPr>
            <a:endParaRPr lang="en-US" sz="1800" dirty="0"/>
          </a:p>
          <a:p>
            <a:pPr marL="114300" indent="0">
              <a:buNone/>
            </a:pPr>
            <a:r>
              <a:rPr lang="en-US" sz="2800" dirty="0"/>
              <a:t>Complete this section on your CSI to clearly communicate to parents/guardians.</a:t>
            </a:r>
          </a:p>
          <a:p>
            <a:pPr marL="114300" indent="0">
              <a:buNone/>
            </a:pPr>
            <a:endParaRPr lang="en-US" sz="2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13</a:t>
            </a:fld>
            <a:endParaRPr lang="en-US"/>
          </a:p>
        </p:txBody>
      </p:sp>
      <p:pic>
        <p:nvPicPr>
          <p:cNvPr id="5" name="Picture 4" descr="Sample screen shot of tutor's dates and times"/>
          <p:cNvPicPr/>
          <p:nvPr/>
        </p:nvPicPr>
        <p:blipFill rotWithShape="1">
          <a:blip r:embed="rId2" cstate="screen">
            <a:extLst>
              <a:ext uri="{28A0092B-C50C-407E-A947-70E740481C1C}">
                <a14:useLocalDpi xmlns:a14="http://schemas.microsoft.com/office/drawing/2010/main"/>
              </a:ext>
            </a:extLst>
          </a:blip>
          <a:srcRect/>
          <a:stretch/>
        </p:blipFill>
        <p:spPr bwMode="auto">
          <a:xfrm>
            <a:off x="549565" y="4437073"/>
            <a:ext cx="7391400" cy="1981200"/>
          </a:xfrm>
          <a:prstGeom prst="rect">
            <a:avLst/>
          </a:prstGeom>
          <a:ln>
            <a:no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44226086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73670" y="419453"/>
            <a:ext cx="6347713" cy="1320800"/>
          </a:xfrm>
        </p:spPr>
        <p:txBody>
          <a:bodyPr>
            <a:normAutofit/>
          </a:bodyPr>
          <a:lstStyle/>
          <a:p>
            <a:r>
              <a:rPr lang="en-US" sz="4800" b="1" dirty="0"/>
              <a:t>Sign-in Sheets</a:t>
            </a:r>
          </a:p>
        </p:txBody>
      </p:sp>
      <p:sp>
        <p:nvSpPr>
          <p:cNvPr id="3" name="Content Placeholder 2"/>
          <p:cNvSpPr>
            <a:spLocks noGrp="1"/>
          </p:cNvSpPr>
          <p:nvPr>
            <p:ph idx="1"/>
          </p:nvPr>
        </p:nvSpPr>
        <p:spPr>
          <a:xfrm>
            <a:off x="442850" y="2194550"/>
            <a:ext cx="8183405" cy="4800600"/>
          </a:xfrm>
        </p:spPr>
        <p:txBody>
          <a:bodyPr/>
          <a:lstStyle/>
          <a:p>
            <a:pPr marL="114300" indent="0" algn="just">
              <a:buNone/>
            </a:pPr>
            <a:r>
              <a:rPr lang="en-US" dirty="0"/>
              <a:t>Supporting documentation which provides ADE records to match with logged tutor hours. All sign-in sheets must be signed or initialed by attending students. Use these to log hours in </a:t>
            </a:r>
            <a:r>
              <a:rPr lang="en-US" dirty="0" err="1"/>
              <a:t>ADEConnect</a:t>
            </a:r>
            <a:r>
              <a:rPr lang="en-US" dirty="0"/>
              <a:t> and turn into your coordinator or administrator.</a:t>
            </a:r>
          </a:p>
        </p:txBody>
      </p:sp>
      <p:pic>
        <p:nvPicPr>
          <p:cNvPr id="1026" name="Picture 2" descr="Screen shot of sign-in sheet example"/>
          <p:cNvPicPr>
            <a:picLocks noChangeAspect="1" noChangeArrowheads="1"/>
          </p:cNvPicPr>
          <p:nvPr/>
        </p:nvPicPr>
        <p:blipFill>
          <a:blip r:embed="rId2">
            <a:extLst>
              <a:ext uri="{28A0092B-C50C-407E-A947-70E740481C1C}">
                <a14:useLocalDpi xmlns:a14="http://schemas.microsoft.com/office/drawing/2010/main"/>
              </a:ext>
            </a:extLst>
          </a:blip>
          <a:srcRect/>
          <a:stretch>
            <a:fillRect/>
          </a:stretch>
        </p:blipFill>
        <p:spPr bwMode="auto">
          <a:xfrm>
            <a:off x="765944" y="3796985"/>
            <a:ext cx="7381463" cy="2828980"/>
          </a:xfrm>
          <a:prstGeom prst="rect">
            <a:avLst/>
          </a:prstGeom>
          <a:noFill/>
          <a:ln w="9525">
            <a:solidFill>
              <a:schemeClr val="tx1"/>
            </a:solidFill>
            <a:miter lim="800000"/>
            <a:headEnd/>
            <a:tailEnd/>
          </a:ln>
          <a:effectLst>
            <a:outerShdw blurRad="50800" dist="38100" dir="2700000" algn="tl" rotWithShape="0">
              <a:prstClr val="black">
                <a:alpha val="40000"/>
              </a:prstClr>
            </a:outerShdw>
          </a:effectLst>
          <a:extLst>
            <a:ext uri="{909E8E84-426E-40DD-AFC4-6F175D3DCCD1}">
              <a14:hiddenFill xmlns:a14="http://schemas.microsoft.com/office/drawing/2010/main">
                <a:solidFill>
                  <a:schemeClr val="accent1"/>
                </a:solidFill>
              </a14:hiddenFill>
            </a:ext>
          </a:extLst>
        </p:spPr>
      </p:pic>
    </p:spTree>
    <p:extLst>
      <p:ext uri="{BB962C8B-B14F-4D97-AF65-F5344CB8AC3E}">
        <p14:creationId xmlns:p14="http://schemas.microsoft.com/office/powerpoint/2010/main" val="42210214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985" y="571044"/>
            <a:ext cx="7620000" cy="1143000"/>
          </a:xfrm>
        </p:spPr>
        <p:txBody>
          <a:bodyPr>
            <a:normAutofit/>
          </a:bodyPr>
          <a:lstStyle/>
          <a:p>
            <a:r>
              <a:rPr lang="en-US" sz="4800" b="1" dirty="0" err="1"/>
              <a:t>ADEConnect</a:t>
            </a:r>
            <a:r>
              <a:rPr lang="en-US" sz="4800" b="1" dirty="0"/>
              <a:t>*</a:t>
            </a:r>
          </a:p>
        </p:txBody>
      </p:sp>
      <p:sp>
        <p:nvSpPr>
          <p:cNvPr id="3" name="Content Placeholder 2"/>
          <p:cNvSpPr>
            <a:spLocks noGrp="1"/>
          </p:cNvSpPr>
          <p:nvPr>
            <p:ph idx="1"/>
          </p:nvPr>
        </p:nvSpPr>
        <p:spPr>
          <a:xfrm>
            <a:off x="245985" y="2151065"/>
            <a:ext cx="8629830" cy="6461140"/>
          </a:xfrm>
        </p:spPr>
        <p:txBody>
          <a:bodyPr vert="horz" lIns="91440" tIns="45720" rIns="91440" bIns="45720" rtlCol="0" anchor="t">
            <a:normAutofit/>
          </a:bodyPr>
          <a:lstStyle/>
          <a:p>
            <a:r>
              <a:rPr lang="en-US" sz="2000" dirty="0"/>
              <a:t>All student and tutor information, including hours, will be entered in </a:t>
            </a:r>
            <a:r>
              <a:rPr lang="en-US" sz="2000" dirty="0" err="1"/>
              <a:t>ADEConnect</a:t>
            </a:r>
            <a:r>
              <a:rPr lang="en-US" sz="2000" dirty="0"/>
              <a:t>.</a:t>
            </a:r>
          </a:p>
          <a:p>
            <a:r>
              <a:rPr lang="en-US" sz="2000" dirty="0"/>
              <a:t>Usernames and passwords will be determined by the district or LEA administrator.  </a:t>
            </a:r>
          </a:p>
          <a:p>
            <a:r>
              <a:rPr lang="en-US" sz="2000" dirty="0"/>
              <a:t>You must provide your FCC# (fingerprint clearance card number) the first time you log in. If afterwards you still have issues, please contact State Tutoring fund staff.  </a:t>
            </a:r>
          </a:p>
          <a:p>
            <a:r>
              <a:rPr lang="en-US" sz="2000" dirty="0"/>
              <a:t>Communicate with the person/people coordinating the program to ensure that your hours/sessions get logged properly and you do not exceed the allocations for your LEA.</a:t>
            </a:r>
          </a:p>
          <a:p>
            <a:r>
              <a:rPr lang="en-US" sz="2000" dirty="0"/>
              <a:t>Log your hours </a:t>
            </a:r>
            <a:r>
              <a:rPr lang="en-US" sz="2000" b="1" dirty="0"/>
              <a:t>WEEKLY! </a:t>
            </a:r>
            <a:r>
              <a:rPr lang="en-US" sz="1600" i="1" dirty="0"/>
              <a:t>The principal/coordinator should check to ensure this is done.</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15</a:t>
            </a:fld>
            <a:endParaRPr lang="en-US"/>
          </a:p>
        </p:txBody>
      </p:sp>
    </p:spTree>
    <p:extLst>
      <p:ext uri="{BB962C8B-B14F-4D97-AF65-F5344CB8AC3E}">
        <p14:creationId xmlns:p14="http://schemas.microsoft.com/office/powerpoint/2010/main" val="40735571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44385"/>
            <a:ext cx="7620000" cy="1143000"/>
          </a:xfrm>
        </p:spPr>
        <p:txBody>
          <a:bodyPr>
            <a:normAutofit/>
          </a:bodyPr>
          <a:lstStyle/>
          <a:p>
            <a:r>
              <a:rPr lang="en-US" sz="4800" b="1" dirty="0"/>
              <a:t>ADE Connect Link</a:t>
            </a:r>
          </a:p>
        </p:txBody>
      </p:sp>
      <p:sp>
        <p:nvSpPr>
          <p:cNvPr id="3" name="Content Placeholder 2"/>
          <p:cNvSpPr>
            <a:spLocks noGrp="1"/>
          </p:cNvSpPr>
          <p:nvPr>
            <p:ph idx="1"/>
          </p:nvPr>
        </p:nvSpPr>
        <p:spPr>
          <a:xfrm>
            <a:off x="583407" y="2059774"/>
            <a:ext cx="8137921" cy="4800600"/>
          </a:xfrm>
        </p:spPr>
        <p:txBody>
          <a:bodyPr vert="horz" lIns="91440" tIns="45720" rIns="91440" bIns="45720" rtlCol="0" anchor="t">
            <a:normAutofit/>
          </a:bodyPr>
          <a:lstStyle/>
          <a:p>
            <a:pPr marL="114300" indent="0">
              <a:buNone/>
            </a:pPr>
            <a:r>
              <a:rPr lang="en-US" dirty="0"/>
              <a:t>ADEConnect is located on the main page of the Arizona Department of Education Website: </a:t>
            </a:r>
            <a:r>
              <a:rPr lang="en-US" dirty="0">
                <a:hlinkClick r:id="rId2"/>
              </a:rPr>
              <a:t>http://www.azed.gov/</a:t>
            </a:r>
            <a:r>
              <a:rPr lang="en-US" dirty="0"/>
              <a:t> </a:t>
            </a:r>
          </a:p>
          <a:p>
            <a:pPr marL="114300" indent="0">
              <a:buNone/>
            </a:pPr>
            <a:endParaRPr lang="en-US" dirty="0"/>
          </a:p>
          <a:p>
            <a:pPr marL="114300" indent="0">
              <a:buNone/>
            </a:pP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16</a:t>
            </a:fld>
            <a:endParaRPr lang="en-US"/>
          </a:p>
        </p:txBody>
      </p:sp>
      <p:sp>
        <p:nvSpPr>
          <p:cNvPr id="8" name="Right Arrow 11" descr="&quot;&quot;">
            <a:extLst>
              <a:ext uri="{FF2B5EF4-FFF2-40B4-BE49-F238E27FC236}">
                <a16:creationId xmlns:a16="http://schemas.microsoft.com/office/drawing/2014/main" id="{4EF5DBA2-0D4C-4452-ACDE-B780C1825AA2}"/>
              </a:ext>
            </a:extLst>
          </p:cNvPr>
          <p:cNvSpPr/>
          <p:nvPr/>
        </p:nvSpPr>
        <p:spPr>
          <a:xfrm rot="4078498">
            <a:off x="5833329" y="3340849"/>
            <a:ext cx="1257288" cy="518167"/>
          </a:xfrm>
          <a:prstGeom prst="rightArrow">
            <a:avLst>
              <a:gd name="adj1" fmla="val 26512"/>
              <a:gd name="adj2" fmla="val 50000"/>
            </a:avLst>
          </a:prstGeom>
          <a:solidFill>
            <a:srgbClr val="FF0000"/>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US"/>
          </a:p>
        </p:txBody>
      </p:sp>
      <p:pic>
        <p:nvPicPr>
          <p:cNvPr id="5" name="Picture 6" descr="A picture containing graphical user interface&#10;&#10;Description automatically generated">
            <a:extLst>
              <a:ext uri="{FF2B5EF4-FFF2-40B4-BE49-F238E27FC236}">
                <a16:creationId xmlns:a16="http://schemas.microsoft.com/office/drawing/2014/main" id="{1940582B-4B69-4525-9F41-7AA92614C413}"/>
              </a:ext>
            </a:extLst>
          </p:cNvPr>
          <p:cNvPicPr>
            <a:picLocks noChangeAspect="1"/>
          </p:cNvPicPr>
          <p:nvPr/>
        </p:nvPicPr>
        <p:blipFill>
          <a:blip r:embed="rId3"/>
          <a:stretch>
            <a:fillRect/>
          </a:stretch>
        </p:blipFill>
        <p:spPr>
          <a:xfrm>
            <a:off x="1405533" y="4302899"/>
            <a:ext cx="6047184" cy="627498"/>
          </a:xfrm>
          <a:prstGeom prst="rect">
            <a:avLst/>
          </a:prstGeom>
        </p:spPr>
      </p:pic>
    </p:spTree>
    <p:extLst>
      <p:ext uri="{BB962C8B-B14F-4D97-AF65-F5344CB8AC3E}">
        <p14:creationId xmlns:p14="http://schemas.microsoft.com/office/powerpoint/2010/main" val="357820180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Other Requirements</a:t>
            </a:r>
          </a:p>
        </p:txBody>
      </p:sp>
      <p:sp>
        <p:nvSpPr>
          <p:cNvPr id="3" name="Content Placeholder 2"/>
          <p:cNvSpPr>
            <a:spLocks noGrp="1"/>
          </p:cNvSpPr>
          <p:nvPr>
            <p:ph idx="1"/>
          </p:nvPr>
        </p:nvSpPr>
        <p:spPr>
          <a:xfrm>
            <a:off x="219678" y="1950230"/>
            <a:ext cx="8848659" cy="4445000"/>
          </a:xfrm>
        </p:spPr>
        <p:txBody>
          <a:bodyPr vert="horz" lIns="91440" tIns="45720" rIns="91440" bIns="45720" rtlCol="0" anchor="t">
            <a:normAutofit fontScale="85000" lnSpcReduction="20000"/>
          </a:bodyPr>
          <a:lstStyle/>
          <a:p>
            <a:pPr marL="114300" indent="0">
              <a:buNone/>
            </a:pPr>
            <a:r>
              <a:rPr lang="en-US" sz="2600" dirty="0"/>
              <a:t>The following documentation should be kept in a single place at the school.  These forms will be reviewed during ADE Monitoring of the State Tutoring Program.</a:t>
            </a:r>
            <a:endParaRPr lang="en-US" dirty="0"/>
          </a:p>
          <a:p>
            <a:pPr marL="571500" indent="-457200">
              <a:buFont typeface="+mj-lt"/>
              <a:buAutoNum type="arabicPeriod"/>
            </a:pPr>
            <a:r>
              <a:rPr lang="en-US" sz="2600" dirty="0"/>
              <a:t>Tutor Verification Forms with documentation supporting tutor eligibility</a:t>
            </a:r>
          </a:p>
          <a:p>
            <a:pPr marL="571500" indent="-457200">
              <a:buFont typeface="+mj-lt"/>
              <a:buAutoNum type="arabicPeriod"/>
            </a:pPr>
            <a:r>
              <a:rPr lang="en-US" sz="2600" dirty="0"/>
              <a:t>State Tutor Checklist for each tutor</a:t>
            </a:r>
          </a:p>
          <a:p>
            <a:pPr marL="571500" indent="-457200">
              <a:buFont typeface="+mj-lt"/>
              <a:buAutoNum type="arabicPeriod"/>
            </a:pPr>
            <a:r>
              <a:rPr lang="en-US" sz="2600" dirty="0"/>
              <a:t>Coordinator Checklist</a:t>
            </a:r>
          </a:p>
          <a:p>
            <a:pPr marL="571500" indent="-457200">
              <a:buFont typeface="+mj-lt"/>
              <a:buAutoNum type="arabicPeriod"/>
            </a:pPr>
            <a:r>
              <a:rPr lang="en-US" sz="2600" dirty="0"/>
              <a:t>Certificates of Supplemental Instruction (CSI)</a:t>
            </a:r>
          </a:p>
          <a:p>
            <a:pPr lvl="2"/>
            <a:r>
              <a:rPr lang="en-US" sz="2300" dirty="0"/>
              <a:t>The appropriate month needs to be checked on each CSI, there will be a minimum of </a:t>
            </a:r>
            <a:r>
              <a:rPr lang="en-US" sz="2300" b="1" dirty="0"/>
              <a:t>3 forms </a:t>
            </a:r>
            <a:r>
              <a:rPr lang="en-US" sz="2300" dirty="0"/>
              <a:t>completed throughout the year</a:t>
            </a:r>
          </a:p>
          <a:p>
            <a:pPr lvl="2"/>
            <a:r>
              <a:rPr lang="en-US" sz="2300" dirty="0"/>
              <a:t>Documentation showing evidence of academic progress  should be kept with all Certificates</a:t>
            </a:r>
          </a:p>
          <a:p>
            <a:pPr marL="571500" indent="-457200">
              <a:buFont typeface="+mj-lt"/>
              <a:buAutoNum type="arabicPeriod"/>
            </a:pPr>
            <a:r>
              <a:rPr lang="en-US" sz="2600" dirty="0"/>
              <a:t>Sign-in sheets signed or initialed by attending students</a:t>
            </a:r>
          </a:p>
          <a:p>
            <a:pPr marL="571500" indent="-457200">
              <a:buFont typeface="+mj-lt"/>
              <a:buAutoNum type="arabicPeriod"/>
            </a:pPr>
            <a:endParaRPr lang="en-US" dirty="0"/>
          </a:p>
          <a:p>
            <a:pPr marL="114300" indent="0">
              <a:buNone/>
            </a:pPr>
            <a:endParaRPr lang="en-US" dirty="0"/>
          </a:p>
          <a:p>
            <a:pPr marL="571500" indent="-457200">
              <a:buFont typeface="+mj-lt"/>
              <a:buAutoNum type="arabicPeriod"/>
            </a:pPr>
            <a:endParaRPr lang="en-US" dirty="0"/>
          </a:p>
          <a:p>
            <a:pPr marL="571500" indent="-457200">
              <a:buFont typeface="+mj-lt"/>
              <a:buAutoNum type="arabicPeriod"/>
            </a:pPr>
            <a:endParaRPr lang="en-US"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17</a:t>
            </a:fld>
            <a:endParaRPr lang="en-US" dirty="0"/>
          </a:p>
        </p:txBody>
      </p:sp>
    </p:spTree>
    <p:extLst>
      <p:ext uri="{BB962C8B-B14F-4D97-AF65-F5344CB8AC3E}">
        <p14:creationId xmlns:p14="http://schemas.microsoft.com/office/powerpoint/2010/main" val="287088105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Survey</a:t>
            </a:r>
          </a:p>
        </p:txBody>
      </p:sp>
      <p:sp>
        <p:nvSpPr>
          <p:cNvPr id="3" name="Content Placeholder 2"/>
          <p:cNvSpPr>
            <a:spLocks noGrp="1"/>
          </p:cNvSpPr>
          <p:nvPr>
            <p:ph idx="1"/>
          </p:nvPr>
        </p:nvSpPr>
        <p:spPr>
          <a:xfrm>
            <a:off x="431484" y="2017123"/>
            <a:ext cx="8449803" cy="4181545"/>
          </a:xfrm>
        </p:spPr>
        <p:txBody>
          <a:bodyPr vert="horz" lIns="91440" tIns="45720" rIns="91440" bIns="45720" rtlCol="0" anchor="t">
            <a:normAutofit/>
          </a:bodyPr>
          <a:lstStyle/>
          <a:p>
            <a:pPr marL="114300" indent="0">
              <a:buNone/>
            </a:pPr>
            <a:r>
              <a:rPr lang="en-US" sz="2800" dirty="0"/>
              <a:t>Please verify that you have reviewed this presentation by completing the questions contained in the link below:</a:t>
            </a:r>
          </a:p>
          <a:p>
            <a:pPr marL="114300" indent="0">
              <a:buNone/>
            </a:pPr>
            <a:endParaRPr lang="en-US" dirty="0"/>
          </a:p>
          <a:p>
            <a:pPr marL="114300" indent="0">
              <a:buNone/>
            </a:pPr>
            <a:r>
              <a:rPr lang="en-US" sz="2800" dirty="0">
                <a:hlinkClick r:id="rId2"/>
              </a:rPr>
              <a:t>Required Survey -Verification of Completion</a:t>
            </a:r>
          </a:p>
          <a:p>
            <a:pPr marL="114300" indent="0">
              <a:buNone/>
            </a:pPr>
            <a:endParaRPr lang="en-US" sz="2800" dirty="0"/>
          </a:p>
          <a:p>
            <a:pPr marL="114300" indent="0">
              <a:buNone/>
            </a:pPr>
            <a:r>
              <a:rPr lang="en-US" sz="2800" dirty="0"/>
              <a:t>This step is required!!! Please note the date this survey was completed on your Tutor Checklist.</a:t>
            </a:r>
          </a:p>
        </p:txBody>
      </p:sp>
      <p:sp>
        <p:nvSpPr>
          <p:cNvPr id="4" name="Slide Number Placeholder 3"/>
          <p:cNvSpPr>
            <a:spLocks noGrp="1"/>
          </p:cNvSpPr>
          <p:nvPr>
            <p:ph type="sldNum" sz="quarter" idx="12"/>
          </p:nvPr>
        </p:nvSpPr>
        <p:spPr/>
        <p:txBody>
          <a:bodyPr/>
          <a:lstStyle/>
          <a:p>
            <a:fld id="{6E2D2B3B-882E-40F3-A32F-6DD516915044}" type="slidenum">
              <a:rPr lang="en-US" smtClean="0"/>
              <a:pPr/>
              <a:t>18</a:t>
            </a:fld>
            <a:endParaRPr lang="en-US" dirty="0"/>
          </a:p>
        </p:txBody>
      </p:sp>
    </p:spTree>
    <p:extLst>
      <p:ext uri="{BB962C8B-B14F-4D97-AF65-F5344CB8AC3E}">
        <p14:creationId xmlns:p14="http://schemas.microsoft.com/office/powerpoint/2010/main" val="183921064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78" y="232051"/>
            <a:ext cx="9351421" cy="1508760"/>
          </a:xfrm>
        </p:spPr>
        <p:txBody>
          <a:bodyPr>
            <a:normAutofit/>
          </a:bodyPr>
          <a:lstStyle/>
          <a:p>
            <a:r>
              <a:rPr lang="en-US" sz="5000" b="1"/>
              <a:t>Information and Contacts</a:t>
            </a:r>
          </a:p>
        </p:txBody>
      </p:sp>
      <p:sp>
        <p:nvSpPr>
          <p:cNvPr id="3" name="Content Placeholder 2"/>
          <p:cNvSpPr>
            <a:spLocks noGrp="1"/>
          </p:cNvSpPr>
          <p:nvPr>
            <p:ph idx="1"/>
          </p:nvPr>
        </p:nvSpPr>
        <p:spPr>
          <a:xfrm>
            <a:off x="184467" y="2117785"/>
            <a:ext cx="8631988" cy="4445000"/>
          </a:xfrm>
        </p:spPr>
        <p:txBody>
          <a:bodyPr/>
          <a:lstStyle/>
          <a:p>
            <a:pPr marL="114300" indent="0">
              <a:buNone/>
            </a:pPr>
            <a:r>
              <a:rPr lang="en-US" sz="2400"/>
              <a:t>All relevant documentation and information can be found at the following web sites:</a:t>
            </a:r>
          </a:p>
          <a:p>
            <a:pPr marL="114300" indent="0">
              <a:buNone/>
            </a:pPr>
            <a:r>
              <a:rPr lang="en-US" sz="2400"/>
              <a:t>ADE State tutor website: </a:t>
            </a:r>
            <a:r>
              <a:rPr lang="en-US" sz="2400">
                <a:solidFill>
                  <a:schemeClr val="accent2">
                    <a:lumMod val="40000"/>
                    <a:lumOff val="60000"/>
                  </a:schemeClr>
                </a:solidFill>
                <a:hlinkClick r:id="rId2">
                  <a:extLst>
                    <a:ext uri="{A12FA001-AC4F-418D-AE19-62706E023703}">
                      <ahyp:hlinkClr xmlns:ahyp="http://schemas.microsoft.com/office/drawing/2018/hyperlinkcolor" val="tx"/>
                    </a:ext>
                  </a:extLst>
                </a:hlinkClick>
              </a:rPr>
              <a:t>http://www.azed.gov/state-tutoring/</a:t>
            </a:r>
            <a:endParaRPr lang="en-US" sz="2400">
              <a:solidFill>
                <a:schemeClr val="accent2">
                  <a:lumMod val="40000"/>
                  <a:lumOff val="60000"/>
                </a:schemeClr>
              </a:solidFill>
            </a:endParaRPr>
          </a:p>
          <a:p>
            <a:pPr marL="114300" indent="0">
              <a:buNone/>
            </a:pPr>
            <a:endParaRPr lang="en-US" sz="2400"/>
          </a:p>
          <a:p>
            <a:pPr marL="114300" indent="0">
              <a:buNone/>
            </a:pPr>
            <a:endParaRPr lang="en-US" sz="1800"/>
          </a:p>
          <a:p>
            <a:pPr marL="114300" indent="0">
              <a:buNone/>
            </a:pPr>
            <a:endParaRPr lang="en-US" sz="1800"/>
          </a:p>
          <a:p>
            <a:pPr marL="114300" indent="0">
              <a:buNone/>
            </a:pPr>
            <a:endParaRPr lang="en-US" sz="1800"/>
          </a:p>
        </p:txBody>
      </p:sp>
      <p:sp>
        <p:nvSpPr>
          <p:cNvPr id="7" name="TextBox 6">
            <a:extLst>
              <a:ext uri="{FF2B5EF4-FFF2-40B4-BE49-F238E27FC236}">
                <a16:creationId xmlns:a16="http://schemas.microsoft.com/office/drawing/2014/main" id="{2661C8C8-D56C-4B67-8F02-B9BD731FD72B}"/>
              </a:ext>
            </a:extLst>
          </p:cNvPr>
          <p:cNvSpPr txBox="1"/>
          <p:nvPr/>
        </p:nvSpPr>
        <p:spPr>
          <a:xfrm>
            <a:off x="542888" y="3996338"/>
            <a:ext cx="3956267" cy="1785104"/>
          </a:xfrm>
          <a:prstGeom prst="rect">
            <a:avLst/>
          </a:prstGeom>
          <a:noFill/>
        </p:spPr>
        <p:txBody>
          <a:bodyPr wrap="square" lIns="91440" tIns="45720" rIns="91440" bIns="45720" rtlCol="0" anchor="t">
            <a:spAutoFit/>
          </a:bodyPr>
          <a:lstStyle/>
          <a:p>
            <a:pPr algn="ctr"/>
            <a:r>
              <a:rPr lang="en-US"/>
              <a:t>Email: </a:t>
            </a:r>
            <a:r>
              <a:rPr lang="en-US">
                <a:solidFill>
                  <a:schemeClr val="accent2">
                    <a:lumMod val="40000"/>
                    <a:lumOff val="60000"/>
                  </a:schemeClr>
                </a:solidFill>
                <a:hlinkClick r:id="rId3">
                  <a:extLst>
                    <a:ext uri="{A12FA001-AC4F-418D-AE19-62706E023703}">
                      <ahyp:hlinkClr xmlns:ahyp="http://schemas.microsoft.com/office/drawing/2018/hyperlinkcolor" val="tx"/>
                    </a:ext>
                  </a:extLst>
                </a:hlinkClick>
              </a:rPr>
              <a:t>statetutor@azed.gov</a:t>
            </a:r>
            <a:endParaRPr lang="en-US">
              <a:solidFill>
                <a:schemeClr val="accent2">
                  <a:lumMod val="40000"/>
                  <a:lumOff val="60000"/>
                </a:schemeClr>
              </a:solidFill>
            </a:endParaRPr>
          </a:p>
          <a:p>
            <a:pPr algn="ctr"/>
            <a:endParaRPr lang="en-US" sz="1000"/>
          </a:p>
          <a:p>
            <a:pPr algn="ctr"/>
            <a:r>
              <a:rPr lang="en-US"/>
              <a:t>Eboney McKinney</a:t>
            </a:r>
          </a:p>
          <a:p>
            <a:pPr algn="ctr"/>
            <a:r>
              <a:rPr lang="en-US"/>
              <a:t>Director of Mathematics and Educational Technology</a:t>
            </a:r>
          </a:p>
          <a:p>
            <a:pPr algn="ctr"/>
            <a:r>
              <a:rPr lang="en-US" b="1"/>
              <a:t>State Tutoring Coordinator</a:t>
            </a:r>
          </a:p>
          <a:p>
            <a:endParaRPr lang="en-US" sz="1000"/>
          </a:p>
        </p:txBody>
      </p:sp>
      <p:pic>
        <p:nvPicPr>
          <p:cNvPr id="8" name="Picture 7">
            <a:extLst>
              <a:ext uri="{FF2B5EF4-FFF2-40B4-BE49-F238E27FC236}">
                <a16:creationId xmlns:a16="http://schemas.microsoft.com/office/drawing/2014/main" id="{2F8FE3A3-D2E2-4C1B-B289-C714531BF9F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961836" y="3005152"/>
            <a:ext cx="3791479" cy="3791479"/>
          </a:xfrm>
          <a:prstGeom prst="rect">
            <a:avLst/>
          </a:prstGeom>
        </p:spPr>
      </p:pic>
    </p:spTree>
    <p:extLst>
      <p:ext uri="{BB962C8B-B14F-4D97-AF65-F5344CB8AC3E}">
        <p14:creationId xmlns:p14="http://schemas.microsoft.com/office/powerpoint/2010/main" val="93691651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4510" y="317135"/>
            <a:ext cx="7772400" cy="1508760"/>
          </a:xfrm>
        </p:spPr>
        <p:txBody>
          <a:bodyPr>
            <a:normAutofit/>
          </a:bodyPr>
          <a:lstStyle/>
          <a:p>
            <a:pPr algn="ctr"/>
            <a:r>
              <a:rPr lang="en-US" sz="5000" b="1" dirty="0"/>
              <a:t>State Tutoring Team </a:t>
            </a:r>
            <a:endParaRPr lang="en-US" dirty="0"/>
          </a:p>
        </p:txBody>
      </p:sp>
      <p:sp>
        <p:nvSpPr>
          <p:cNvPr id="3" name="Content Placeholder 2"/>
          <p:cNvSpPr>
            <a:spLocks noGrp="1"/>
          </p:cNvSpPr>
          <p:nvPr>
            <p:ph idx="1"/>
          </p:nvPr>
        </p:nvSpPr>
        <p:spPr>
          <a:xfrm>
            <a:off x="483680" y="2216615"/>
            <a:ext cx="7772400" cy="4206240"/>
          </a:xfrm>
        </p:spPr>
        <p:txBody>
          <a:bodyPr vert="horz" lIns="91440" tIns="45720" rIns="91440" bIns="45720" rtlCol="0" anchor="t">
            <a:normAutofit/>
          </a:bodyPr>
          <a:lstStyle/>
          <a:p>
            <a:pPr marL="0" indent="0">
              <a:buNone/>
            </a:pPr>
            <a:endParaRPr lang="en-US" sz="2800" i="1" dirty="0"/>
          </a:p>
          <a:p>
            <a:pPr marL="114300" indent="0" algn="just">
              <a:buNone/>
            </a:pPr>
            <a:endParaRPr lang="en-US" sz="1800" dirty="0"/>
          </a:p>
          <a:p>
            <a:pPr marL="114300" indent="0" algn="just">
              <a:buNone/>
            </a:pPr>
            <a:endParaRPr lang="en-US" sz="1600" dirty="0"/>
          </a:p>
          <a:p>
            <a:pPr marL="114300" indent="0" algn="just">
              <a:buNone/>
            </a:pPr>
            <a:endParaRPr lang="en-US" sz="1600" dirty="0"/>
          </a:p>
        </p:txBody>
      </p:sp>
      <p:pic>
        <p:nvPicPr>
          <p:cNvPr id="6" name="Picture 5" descr="A picture containing text, vector graphics&#10;&#10;Description automatically generated">
            <a:extLst>
              <a:ext uri="{FF2B5EF4-FFF2-40B4-BE49-F238E27FC236}">
                <a16:creationId xmlns:a16="http://schemas.microsoft.com/office/drawing/2014/main" id="{86093EF7-2E71-43A9-B88F-137ED2FB135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106430" y="1575730"/>
            <a:ext cx="3790950" cy="3790950"/>
          </a:xfrm>
          <a:prstGeom prst="rect">
            <a:avLst/>
          </a:prstGeom>
        </p:spPr>
      </p:pic>
      <p:sp>
        <p:nvSpPr>
          <p:cNvPr id="9" name="Title 1">
            <a:extLst>
              <a:ext uri="{FF2B5EF4-FFF2-40B4-BE49-F238E27FC236}">
                <a16:creationId xmlns:a16="http://schemas.microsoft.com/office/drawing/2014/main" id="{F5CD69D7-8FA4-4302-805C-628E7BFB2F45}"/>
              </a:ext>
            </a:extLst>
          </p:cNvPr>
          <p:cNvSpPr txBox="1">
            <a:spLocks/>
          </p:cNvSpPr>
          <p:nvPr/>
        </p:nvSpPr>
        <p:spPr>
          <a:xfrm>
            <a:off x="-444549" y="6016339"/>
            <a:ext cx="3347749" cy="542653"/>
          </a:xfrm>
          <a:prstGeom prst="rect">
            <a:avLst/>
          </a:prstGeom>
        </p:spPr>
        <p:txBody>
          <a:bodyPr vert="horz" lIns="91440" tIns="45720" rIns="91440" bIns="45720" rtlCol="0" anchor="ctr">
            <a:no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US" sz="1700" b="1" dirty="0">
                <a:solidFill>
                  <a:schemeClr val="tx1"/>
                </a:solidFill>
              </a:rPr>
              <a:t>Eboney Mckinney</a:t>
            </a:r>
          </a:p>
          <a:p>
            <a:pPr algn="ctr"/>
            <a:r>
              <a:rPr lang="en-US" sz="1700" b="1" dirty="0">
                <a:solidFill>
                  <a:schemeClr val="tx1"/>
                </a:solidFill>
              </a:rPr>
              <a:t>STATE tutoring </a:t>
            </a:r>
          </a:p>
          <a:p>
            <a:pPr algn="ctr"/>
            <a:r>
              <a:rPr lang="en-US" sz="1700" b="1" dirty="0">
                <a:solidFill>
                  <a:schemeClr val="tx1"/>
                </a:solidFill>
              </a:rPr>
              <a:t>coordinator</a:t>
            </a:r>
            <a:endParaRPr lang="en-US" sz="1700" dirty="0">
              <a:solidFill>
                <a:schemeClr val="tx1"/>
              </a:solidFill>
            </a:endParaRPr>
          </a:p>
        </p:txBody>
      </p:sp>
      <p:sp>
        <p:nvSpPr>
          <p:cNvPr id="10" name="Title 1">
            <a:extLst>
              <a:ext uri="{FF2B5EF4-FFF2-40B4-BE49-F238E27FC236}">
                <a16:creationId xmlns:a16="http://schemas.microsoft.com/office/drawing/2014/main" id="{37055B86-5CEB-4B22-9463-24870094FF2D}"/>
              </a:ext>
            </a:extLst>
          </p:cNvPr>
          <p:cNvSpPr txBox="1">
            <a:spLocks/>
          </p:cNvSpPr>
          <p:nvPr/>
        </p:nvSpPr>
        <p:spPr>
          <a:xfrm>
            <a:off x="1791257" y="5242102"/>
            <a:ext cx="2459800" cy="523761"/>
          </a:xfrm>
          <a:prstGeom prst="rect">
            <a:avLst/>
          </a:prstGeom>
        </p:spPr>
        <p:txBody>
          <a:bodyPr vert="horz" lIns="91440" tIns="45720" rIns="91440" bIns="45720" rtlCol="0" anchor="ctr">
            <a:normAutofit fontScale="85000" lnSpcReduction="1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US" sz="2000" b="1" dirty="0">
                <a:solidFill>
                  <a:schemeClr val="tx1"/>
                </a:solidFill>
              </a:rPr>
              <a:t>Lauren spenceley</a:t>
            </a:r>
            <a:endParaRPr lang="en-US" sz="2000" b="1">
              <a:solidFill>
                <a:schemeClr val="tx1"/>
              </a:solidFill>
            </a:endParaRPr>
          </a:p>
          <a:p>
            <a:pPr algn="ctr"/>
            <a:r>
              <a:rPr lang="en-US" sz="2000" b="1" dirty="0">
                <a:solidFill>
                  <a:schemeClr val="tx1"/>
                </a:solidFill>
              </a:rPr>
              <a:t>PROGRAM specialist </a:t>
            </a:r>
          </a:p>
        </p:txBody>
      </p:sp>
      <p:sp>
        <p:nvSpPr>
          <p:cNvPr id="11" name="Title 1">
            <a:extLst>
              <a:ext uri="{FF2B5EF4-FFF2-40B4-BE49-F238E27FC236}">
                <a16:creationId xmlns:a16="http://schemas.microsoft.com/office/drawing/2014/main" id="{EE6B683E-0747-4765-BB81-39F915397F59}"/>
              </a:ext>
            </a:extLst>
          </p:cNvPr>
          <p:cNvSpPr txBox="1">
            <a:spLocks/>
          </p:cNvSpPr>
          <p:nvPr/>
        </p:nvSpPr>
        <p:spPr>
          <a:xfrm>
            <a:off x="3829314" y="5705376"/>
            <a:ext cx="2717021" cy="523761"/>
          </a:xfrm>
          <a:prstGeom prst="rect">
            <a:avLst/>
          </a:prstGeom>
        </p:spPr>
        <p:txBody>
          <a:bodyPr vert="horz" lIns="91440" tIns="45720" rIns="91440" bIns="45720" rtlCol="0" anchor="ctr">
            <a:no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US" sz="1700" b="1" dirty="0">
                <a:solidFill>
                  <a:schemeClr val="tx1"/>
                </a:solidFill>
              </a:rPr>
              <a:t>Ieisha Johnson</a:t>
            </a:r>
          </a:p>
          <a:p>
            <a:pPr algn="ctr"/>
            <a:r>
              <a:rPr lang="en-US" sz="1700" b="1" dirty="0">
                <a:solidFill>
                  <a:schemeClr val="tx1"/>
                </a:solidFill>
              </a:rPr>
              <a:t>EXECTUITVE assistant</a:t>
            </a:r>
          </a:p>
        </p:txBody>
      </p:sp>
      <p:sp>
        <p:nvSpPr>
          <p:cNvPr id="12" name="Title 1">
            <a:extLst>
              <a:ext uri="{FF2B5EF4-FFF2-40B4-BE49-F238E27FC236}">
                <a16:creationId xmlns:a16="http://schemas.microsoft.com/office/drawing/2014/main" id="{00E9AB08-8D0B-431C-AE28-3268CED2D3DC}"/>
              </a:ext>
            </a:extLst>
          </p:cNvPr>
          <p:cNvSpPr txBox="1">
            <a:spLocks/>
          </p:cNvSpPr>
          <p:nvPr/>
        </p:nvSpPr>
        <p:spPr>
          <a:xfrm>
            <a:off x="6466766" y="5304444"/>
            <a:ext cx="2688681" cy="495423"/>
          </a:xfrm>
          <a:prstGeom prst="rect">
            <a:avLst/>
          </a:prstGeom>
        </p:spPr>
        <p:txBody>
          <a:bodyPr vert="horz" lIns="91440" tIns="45720" rIns="91440" bIns="45720" rtlCol="0" anchor="ctr">
            <a:normAutofit fontScale="92500" lnSpcReduction="20000"/>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pPr algn="ctr"/>
            <a:r>
              <a:rPr lang="en-US" sz="1700" b="1" dirty="0">
                <a:solidFill>
                  <a:schemeClr val="tx1"/>
                </a:solidFill>
              </a:rPr>
              <a:t>Laurel cherry</a:t>
            </a:r>
          </a:p>
          <a:p>
            <a:pPr algn="ctr"/>
            <a:r>
              <a:rPr lang="en-US" sz="1700" b="1" dirty="0">
                <a:solidFill>
                  <a:schemeClr val="tx1"/>
                </a:solidFill>
              </a:rPr>
              <a:t>PROGRAM specialist</a:t>
            </a:r>
            <a:r>
              <a:rPr lang="en-US" sz="2000" b="1" dirty="0">
                <a:solidFill>
                  <a:schemeClr val="tx1"/>
                </a:solidFill>
              </a:rPr>
              <a:t> </a:t>
            </a:r>
          </a:p>
        </p:txBody>
      </p:sp>
      <p:pic>
        <p:nvPicPr>
          <p:cNvPr id="5" name="Picture 4" descr="A picture containing vector graphics, toy, doll&#10;&#10;Description automatically generated">
            <a:extLst>
              <a:ext uri="{FF2B5EF4-FFF2-40B4-BE49-F238E27FC236}">
                <a16:creationId xmlns:a16="http://schemas.microsoft.com/office/drawing/2014/main" id="{36AA39D3-AFFF-4050-8082-1E71280BA97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37346" y="1511719"/>
            <a:ext cx="3790950" cy="3790950"/>
          </a:xfrm>
          <a:prstGeom prst="rect">
            <a:avLst/>
          </a:prstGeom>
        </p:spPr>
      </p:pic>
      <p:pic>
        <p:nvPicPr>
          <p:cNvPr id="15" name="Picture 14" descr="A picture containing toy, doll, dark&#10;&#10;Description automatically generated">
            <a:extLst>
              <a:ext uri="{FF2B5EF4-FFF2-40B4-BE49-F238E27FC236}">
                <a16:creationId xmlns:a16="http://schemas.microsoft.com/office/drawing/2014/main" id="{AEF5466A-15E5-4424-BBB8-F844F3863F56}"/>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117135" y="1999948"/>
            <a:ext cx="2498664" cy="3705336"/>
          </a:xfrm>
          <a:prstGeom prst="rect">
            <a:avLst/>
          </a:prstGeom>
        </p:spPr>
      </p:pic>
      <p:pic>
        <p:nvPicPr>
          <p:cNvPr id="7" name="Picture 6" descr="A picture containing doll, toy, vector graphics&#10;&#10;Description automatically generated">
            <a:extLst>
              <a:ext uri="{FF2B5EF4-FFF2-40B4-BE49-F238E27FC236}">
                <a16:creationId xmlns:a16="http://schemas.microsoft.com/office/drawing/2014/main" id="{4B081BD6-811C-422F-9B67-4BCAEAFB519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flipH="1">
            <a:off x="-971680" y="2268868"/>
            <a:ext cx="3903588" cy="3790950"/>
          </a:xfrm>
          <a:prstGeom prst="rect">
            <a:avLst/>
          </a:prstGeom>
        </p:spPr>
      </p:pic>
    </p:spTree>
    <p:extLst>
      <p:ext uri="{BB962C8B-B14F-4D97-AF65-F5344CB8AC3E}">
        <p14:creationId xmlns:p14="http://schemas.microsoft.com/office/powerpoint/2010/main" val="9923277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7775" y="317305"/>
            <a:ext cx="7772400" cy="1508760"/>
          </a:xfrm>
        </p:spPr>
        <p:txBody>
          <a:bodyPr>
            <a:normAutofit/>
          </a:bodyPr>
          <a:lstStyle/>
          <a:p>
            <a:r>
              <a:rPr lang="en-US" sz="5000" b="1" dirty="0"/>
              <a:t>Introduction</a:t>
            </a:r>
          </a:p>
        </p:txBody>
      </p:sp>
      <p:sp>
        <p:nvSpPr>
          <p:cNvPr id="3" name="Content Placeholder 2"/>
          <p:cNvSpPr>
            <a:spLocks noGrp="1"/>
          </p:cNvSpPr>
          <p:nvPr>
            <p:ph idx="1"/>
          </p:nvPr>
        </p:nvSpPr>
        <p:spPr>
          <a:xfrm>
            <a:off x="215790" y="2055881"/>
            <a:ext cx="8772524" cy="4366974"/>
          </a:xfrm>
        </p:spPr>
        <p:txBody>
          <a:bodyPr vert="horz" lIns="91440" tIns="45720" rIns="91440" bIns="45720" rtlCol="0" anchor="t">
            <a:normAutofit/>
          </a:bodyPr>
          <a:lstStyle/>
          <a:p>
            <a:r>
              <a:rPr lang="en-US" sz="2800" dirty="0"/>
              <a:t>Tutoring is individualized, supplemental, </a:t>
            </a:r>
            <a:r>
              <a:rPr lang="en-US" sz="2800" dirty="0">
                <a:solidFill>
                  <a:srgbClr val="C00000"/>
                </a:solidFill>
              </a:rPr>
              <a:t>standards-based</a:t>
            </a:r>
            <a:r>
              <a:rPr lang="en-US" sz="2800" dirty="0"/>
              <a:t> instruction. </a:t>
            </a:r>
          </a:p>
          <a:p>
            <a:r>
              <a:rPr lang="en-US" sz="2800" dirty="0"/>
              <a:t>The outcome of tutoring is student academic progress, encompassing measures of both proficiency and academic gain as stated in </a:t>
            </a:r>
            <a:r>
              <a:rPr lang="en-US" sz="2800" i="1" dirty="0"/>
              <a:t>§ A.R.S. 15-241 (K).</a:t>
            </a:r>
            <a:endParaRPr lang="en-US" sz="2800" dirty="0"/>
          </a:p>
          <a:p>
            <a:r>
              <a:rPr lang="en-US" sz="2800" dirty="0"/>
              <a:t>Implementation of topics and requirements presented in this PowerPoint are mandatory for an LEA to receive payment from ADE.</a:t>
            </a:r>
          </a:p>
          <a:p>
            <a:pPr marL="114300" indent="0" algn="just">
              <a:buNone/>
            </a:pPr>
            <a:endParaRPr lang="en-US" sz="1800" dirty="0"/>
          </a:p>
          <a:p>
            <a:pPr marL="114300" indent="0" algn="just">
              <a:buNone/>
            </a:pPr>
            <a:endParaRPr lang="en-US" sz="1600" dirty="0"/>
          </a:p>
          <a:p>
            <a:pPr marL="114300" indent="0" algn="just">
              <a:buNone/>
            </a:pPr>
            <a:endParaRPr lang="en-US" sz="16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3</a:t>
            </a:fld>
            <a:endParaRPr lang="en-US" dirty="0"/>
          </a:p>
        </p:txBody>
      </p:sp>
    </p:spTree>
    <p:extLst>
      <p:ext uri="{BB962C8B-B14F-4D97-AF65-F5344CB8AC3E}">
        <p14:creationId xmlns:p14="http://schemas.microsoft.com/office/powerpoint/2010/main" val="82146642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68379" y="1779845"/>
            <a:ext cx="8767226" cy="4772378"/>
          </a:xfrm>
        </p:spPr>
        <p:txBody>
          <a:bodyPr vert="horz" lIns="91440" tIns="45720" rIns="91440" bIns="45720" rtlCol="0" anchor="t">
            <a:normAutofit/>
          </a:bodyPr>
          <a:lstStyle/>
          <a:p>
            <a:pPr marL="114300" indent="0" algn="just">
              <a:buNone/>
            </a:pPr>
            <a:endParaRPr lang="en-US" sz="3200" b="1"/>
          </a:p>
          <a:p>
            <a:pPr>
              <a:buFont typeface="Wingdings" panose="05000000000000000000" pitchFamily="2" charset="2"/>
              <a:buChar char="§"/>
            </a:pPr>
            <a:r>
              <a:rPr lang="en-US" sz="2400"/>
              <a:t>General tutoring is not allowed by this grant and, as such, tutoring is centered around specific Arizona academic standards.</a:t>
            </a:r>
          </a:p>
          <a:p>
            <a:pPr>
              <a:buFont typeface="Wingdings" panose="05000000000000000000" pitchFamily="2" charset="2"/>
              <a:buChar char="§"/>
            </a:pPr>
            <a:r>
              <a:rPr lang="en-US" sz="2400"/>
              <a:t>Tutoring should not be used as a homework club or drop-in program.</a:t>
            </a:r>
          </a:p>
          <a:p>
            <a:pPr>
              <a:buFont typeface="Wingdings" panose="05000000000000000000" pitchFamily="2" charset="2"/>
              <a:buChar char="§"/>
            </a:pPr>
            <a:r>
              <a:rPr lang="en-US" sz="2400"/>
              <a:t>Tutoring is not 1 to 1.</a:t>
            </a:r>
          </a:p>
          <a:p>
            <a:pPr>
              <a:buFont typeface="Wingdings" panose="05000000000000000000" pitchFamily="2" charset="2"/>
              <a:buChar char="§"/>
            </a:pPr>
            <a:r>
              <a:rPr lang="en-US" sz="2400"/>
              <a:t>Tutoring should not be on a computer unless there is an approved virtual tutoring plan in place when school buildings are closed.* </a:t>
            </a:r>
          </a:p>
          <a:p>
            <a:pPr marL="114300" indent="0" algn="just">
              <a:buNone/>
            </a:pPr>
            <a:endParaRPr lang="en-US" sz="2000"/>
          </a:p>
          <a:p>
            <a:endParaRPr lang="en-US" sz="2000"/>
          </a:p>
        </p:txBody>
      </p:sp>
      <p:sp>
        <p:nvSpPr>
          <p:cNvPr id="6" name="Title 1">
            <a:extLst>
              <a:ext uri="{FF2B5EF4-FFF2-40B4-BE49-F238E27FC236}">
                <a16:creationId xmlns:a16="http://schemas.microsoft.com/office/drawing/2014/main" id="{00324F6D-AAB4-4592-9C99-CB5513BAB4A0}"/>
              </a:ext>
            </a:extLst>
          </p:cNvPr>
          <p:cNvSpPr txBox="1">
            <a:spLocks/>
          </p:cNvSpPr>
          <p:nvPr/>
        </p:nvSpPr>
        <p:spPr>
          <a:xfrm>
            <a:off x="363497" y="317305"/>
            <a:ext cx="7772400" cy="1508760"/>
          </a:xfrm>
          <a:prstGeom prst="rect">
            <a:avLst/>
          </a:prstGeom>
        </p:spPr>
        <p:txBody>
          <a:bodyPr vert="horz" lIns="91440" tIns="45720" rIns="91440" bIns="45720" rtlCol="0" anchor="ctr">
            <a:normAutofit/>
          </a:bodyPr>
          <a:lst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a:lstStyle>
          <a:p>
            <a:r>
              <a:rPr lang="en-US" sz="5000" b="1"/>
              <a:t>Key Program points</a:t>
            </a:r>
          </a:p>
        </p:txBody>
      </p:sp>
    </p:spTree>
    <p:extLst>
      <p:ext uri="{BB962C8B-B14F-4D97-AF65-F5344CB8AC3E}">
        <p14:creationId xmlns:p14="http://schemas.microsoft.com/office/powerpoint/2010/main" val="29929201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0252" y="281586"/>
            <a:ext cx="7772400" cy="1508760"/>
          </a:xfrm>
        </p:spPr>
        <p:txBody>
          <a:bodyPr>
            <a:normAutofit/>
          </a:bodyPr>
          <a:lstStyle/>
          <a:p>
            <a:r>
              <a:rPr lang="en-US" sz="5000" b="1" dirty="0">
                <a:ea typeface="+mj-lt"/>
                <a:cs typeface="+mj-lt"/>
              </a:rPr>
              <a:t>Key Points for </a:t>
            </a:r>
            <a:r>
              <a:rPr lang="en-US" sz="5000" b="1" dirty="0"/>
              <a:t>Tutors</a:t>
            </a:r>
            <a:endParaRPr lang="en-US" dirty="0"/>
          </a:p>
        </p:txBody>
      </p:sp>
      <p:sp>
        <p:nvSpPr>
          <p:cNvPr id="3" name="Content Placeholder 2"/>
          <p:cNvSpPr>
            <a:spLocks noGrp="1"/>
          </p:cNvSpPr>
          <p:nvPr>
            <p:ph idx="1"/>
          </p:nvPr>
        </p:nvSpPr>
        <p:spPr>
          <a:xfrm>
            <a:off x="210251" y="2254466"/>
            <a:ext cx="8778580" cy="4791671"/>
          </a:xfrm>
        </p:spPr>
        <p:txBody>
          <a:bodyPr vert="horz" lIns="91440" tIns="45720" rIns="91440" bIns="45720" rtlCol="0" anchor="ctr">
            <a:normAutofit/>
          </a:bodyPr>
          <a:lstStyle/>
          <a:p>
            <a:r>
              <a:rPr lang="en-US" sz="2400" dirty="0"/>
              <a:t>Responsible for </a:t>
            </a:r>
            <a:r>
              <a:rPr lang="en-US" sz="2400" dirty="0">
                <a:ea typeface="+mn-lt"/>
                <a:cs typeface="+mn-lt"/>
              </a:rPr>
              <a:t>completion of Certificates of Supplemental Instruction</a:t>
            </a:r>
            <a:r>
              <a:rPr lang="en-US" sz="2400" dirty="0"/>
              <a:t> (CSI) forms;  updated and </a:t>
            </a:r>
            <a:r>
              <a:rPr lang="en-US" sz="2400" dirty="0">
                <a:ea typeface="+mn-lt"/>
                <a:cs typeface="+mn-lt"/>
              </a:rPr>
              <a:t>signed </a:t>
            </a:r>
            <a:r>
              <a:rPr lang="en-US" sz="2400" dirty="0"/>
              <a:t>by parent/guardian  </a:t>
            </a:r>
            <a:r>
              <a:rPr lang="en-US" sz="2400" b="1" dirty="0"/>
              <a:t>3x</a:t>
            </a:r>
            <a:r>
              <a:rPr lang="en-US" sz="2400" dirty="0"/>
              <a:t> a year.</a:t>
            </a:r>
            <a:endParaRPr lang="en-US"/>
          </a:p>
          <a:p>
            <a:pPr>
              <a:buFont typeface="Wingdings" panose="05000000000000000000" pitchFamily="2" charset="2"/>
              <a:buChar char=""/>
            </a:pPr>
            <a:endParaRPr lang="en-US" sz="2400" dirty="0"/>
          </a:p>
          <a:p>
            <a:pPr>
              <a:buFont typeface="Wingdings" panose="05000000000000000000" pitchFamily="2" charset="2"/>
              <a:buChar char="§"/>
            </a:pPr>
            <a:r>
              <a:rPr lang="en-US" sz="2400" dirty="0"/>
              <a:t>Tutoring should be </a:t>
            </a:r>
            <a:r>
              <a:rPr lang="en-US" sz="2400" b="1" dirty="0">
                <a:solidFill>
                  <a:srgbClr val="C00000"/>
                </a:solidFill>
              </a:rPr>
              <a:t>individually</a:t>
            </a:r>
            <a:r>
              <a:rPr lang="en-US" sz="2400" dirty="0"/>
              <a:t> focused with no more than </a:t>
            </a:r>
            <a:r>
              <a:rPr lang="en-US" sz="2400" b="1" dirty="0"/>
              <a:t>five</a:t>
            </a:r>
            <a:r>
              <a:rPr lang="en-US" sz="2400" dirty="0"/>
              <a:t> students per group, but not less than </a:t>
            </a:r>
            <a:r>
              <a:rPr lang="en-US" sz="2400" b="1" dirty="0"/>
              <a:t>three</a:t>
            </a:r>
            <a:r>
              <a:rPr lang="en-US" sz="2400" dirty="0"/>
              <a:t> students.</a:t>
            </a:r>
          </a:p>
          <a:p>
            <a:pPr>
              <a:buFont typeface="Wingdings" panose="05000000000000000000" pitchFamily="2" charset="2"/>
              <a:buChar char="§"/>
            </a:pPr>
            <a:endParaRPr lang="en-US" sz="2400" dirty="0"/>
          </a:p>
          <a:p>
            <a:pPr>
              <a:buFont typeface="Wingdings" panose="05000000000000000000" pitchFamily="2" charset="2"/>
              <a:buChar char="§"/>
            </a:pPr>
            <a:r>
              <a:rPr lang="en-US" sz="2400" dirty="0"/>
              <a:t>Tutors are responsible for developing the method to demonstrate academic progress on identified standards.</a:t>
            </a:r>
          </a:p>
          <a:p>
            <a:pPr marL="114300" indent="0" algn="just">
              <a:buNone/>
            </a:pPr>
            <a:endParaRPr lang="en-US" sz="2400" dirty="0"/>
          </a:p>
          <a:p>
            <a:pPr marL="114300" indent="0" algn="just">
              <a:buNone/>
            </a:pPr>
            <a:endParaRPr lang="en-US" sz="2000" dirty="0"/>
          </a:p>
          <a:p>
            <a:endParaRPr lang="en-US" sz="2000" dirty="0"/>
          </a:p>
        </p:txBody>
      </p:sp>
    </p:spTree>
    <p:extLst>
      <p:ext uri="{BB962C8B-B14F-4D97-AF65-F5344CB8AC3E}">
        <p14:creationId xmlns:p14="http://schemas.microsoft.com/office/powerpoint/2010/main" val="26285443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75764" y="286522"/>
            <a:ext cx="8592471" cy="1508760"/>
          </a:xfrm>
        </p:spPr>
        <p:txBody>
          <a:bodyPr/>
          <a:lstStyle/>
          <a:p>
            <a:r>
              <a:rPr lang="en-US" b="1" dirty="0"/>
              <a:t>Supplemental State Tutoring</a:t>
            </a:r>
          </a:p>
        </p:txBody>
      </p:sp>
      <p:sp>
        <p:nvSpPr>
          <p:cNvPr id="3" name="Content Placeholder 2"/>
          <p:cNvSpPr>
            <a:spLocks noGrp="1"/>
          </p:cNvSpPr>
          <p:nvPr>
            <p:ph idx="1"/>
          </p:nvPr>
        </p:nvSpPr>
        <p:spPr>
          <a:xfrm>
            <a:off x="252151" y="2062890"/>
            <a:ext cx="8012988" cy="3880773"/>
          </a:xfrm>
        </p:spPr>
        <p:txBody>
          <a:bodyPr>
            <a:normAutofit/>
          </a:bodyPr>
          <a:lstStyle/>
          <a:p>
            <a:pPr marL="114300" indent="0">
              <a:buNone/>
            </a:pPr>
            <a:r>
              <a:rPr lang="en-US" sz="2000" dirty="0"/>
              <a:t>If tutoring is to take place during school hours, it must be during a </a:t>
            </a:r>
            <a:r>
              <a:rPr lang="en-US" sz="2000" u="sng" dirty="0"/>
              <a:t>non-core</a:t>
            </a:r>
            <a:r>
              <a:rPr lang="en-US" sz="2000" dirty="0"/>
              <a:t> class. The following  classes are considered core classes:</a:t>
            </a:r>
          </a:p>
          <a:p>
            <a:pPr marL="114300" indent="0">
              <a:buNone/>
            </a:pPr>
            <a:endParaRPr lang="en-US" sz="1400" dirty="0"/>
          </a:p>
        </p:txBody>
      </p:sp>
      <p:sp>
        <p:nvSpPr>
          <p:cNvPr id="4" name="Slide Number Placeholder 3"/>
          <p:cNvSpPr>
            <a:spLocks noGrp="1"/>
          </p:cNvSpPr>
          <p:nvPr>
            <p:ph type="sldNum" sz="quarter" idx="12"/>
          </p:nvPr>
        </p:nvSpPr>
        <p:spPr/>
        <p:txBody>
          <a:bodyPr/>
          <a:lstStyle/>
          <a:p>
            <a:fld id="{6E2D2B3B-882E-40F3-A32F-6DD516915044}" type="slidenum">
              <a:rPr lang="en-US" smtClean="0"/>
              <a:pPr/>
              <a:t>6</a:t>
            </a:fld>
            <a:endParaRPr lang="en-US" dirty="0"/>
          </a:p>
        </p:txBody>
      </p:sp>
      <p:graphicFrame>
        <p:nvGraphicFramePr>
          <p:cNvPr id="5" name="Table 4">
            <a:extLst>
              <a:ext uri="{FF2B5EF4-FFF2-40B4-BE49-F238E27FC236}">
                <a16:creationId xmlns:a16="http://schemas.microsoft.com/office/drawing/2014/main" id="{69BD6B3C-897F-4322-B129-A301D94029D9}"/>
              </a:ext>
            </a:extLst>
          </p:cNvPr>
          <p:cNvGraphicFramePr>
            <a:graphicFrameLocks noGrp="1"/>
          </p:cNvGraphicFramePr>
          <p:nvPr>
            <p:extLst>
              <p:ext uri="{D42A27DB-BD31-4B8C-83A1-F6EECF244321}">
                <p14:modId xmlns:p14="http://schemas.microsoft.com/office/powerpoint/2010/main" val="793588352"/>
              </p:ext>
            </p:extLst>
          </p:nvPr>
        </p:nvGraphicFramePr>
        <p:xfrm>
          <a:off x="830461" y="3232547"/>
          <a:ext cx="5465313" cy="3376539"/>
        </p:xfrm>
        <a:graphic>
          <a:graphicData uri="http://schemas.openxmlformats.org/drawingml/2006/table">
            <a:tbl>
              <a:tblPr firstRow="1" bandRow="1">
                <a:tableStyleId>{5C22544A-7EE6-4342-B048-85BDC9FD1C3A}</a:tableStyleId>
              </a:tblPr>
              <a:tblGrid>
                <a:gridCol w="1821771">
                  <a:extLst>
                    <a:ext uri="{9D8B030D-6E8A-4147-A177-3AD203B41FA5}">
                      <a16:colId xmlns:a16="http://schemas.microsoft.com/office/drawing/2014/main" val="2711705450"/>
                    </a:ext>
                  </a:extLst>
                </a:gridCol>
                <a:gridCol w="1821771">
                  <a:extLst>
                    <a:ext uri="{9D8B030D-6E8A-4147-A177-3AD203B41FA5}">
                      <a16:colId xmlns:a16="http://schemas.microsoft.com/office/drawing/2014/main" val="2708777219"/>
                    </a:ext>
                  </a:extLst>
                </a:gridCol>
                <a:gridCol w="1821771">
                  <a:extLst>
                    <a:ext uri="{9D8B030D-6E8A-4147-A177-3AD203B41FA5}">
                      <a16:colId xmlns:a16="http://schemas.microsoft.com/office/drawing/2014/main" val="4025465265"/>
                    </a:ext>
                  </a:extLst>
                </a:gridCol>
              </a:tblGrid>
              <a:tr h="341601">
                <a:tc gridSpan="3">
                  <a:txBody>
                    <a:bodyPr/>
                    <a:lstStyle/>
                    <a:p>
                      <a:pPr algn="ctr"/>
                      <a:r>
                        <a:rPr lang="en-US" dirty="0"/>
                        <a:t>Core Content Areas </a:t>
                      </a:r>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4233815209"/>
                  </a:ext>
                </a:extLst>
              </a:tr>
              <a:tr h="327938">
                <a:tc>
                  <a:txBody>
                    <a:bodyPr/>
                    <a:lstStyle/>
                    <a:p>
                      <a:r>
                        <a:rPr lang="en-US" sz="1400" dirty="0"/>
                        <a:t>American Government</a:t>
                      </a:r>
                    </a:p>
                  </a:txBody>
                  <a:tcPr/>
                </a:tc>
                <a:tc>
                  <a:txBody>
                    <a:bodyPr/>
                    <a:lstStyle/>
                    <a:p>
                      <a:r>
                        <a:rPr lang="en-US" sz="1400" dirty="0"/>
                        <a:t>Foreign Language</a:t>
                      </a:r>
                    </a:p>
                  </a:txBody>
                  <a:tcPr/>
                </a:tc>
                <a:tc>
                  <a:txBody>
                    <a:bodyPr/>
                    <a:lstStyle/>
                    <a:p>
                      <a:r>
                        <a:rPr lang="en-US" sz="1400" dirty="0"/>
                        <a:t>Physics</a:t>
                      </a:r>
                    </a:p>
                  </a:txBody>
                  <a:tcPr/>
                </a:tc>
                <a:extLst>
                  <a:ext uri="{0D108BD9-81ED-4DB2-BD59-A6C34878D82A}">
                    <a16:rowId xmlns:a16="http://schemas.microsoft.com/office/drawing/2014/main" val="1621497302"/>
                  </a:ext>
                </a:extLst>
              </a:tr>
              <a:tr h="327938">
                <a:tc>
                  <a:txBody>
                    <a:bodyPr/>
                    <a:lstStyle/>
                    <a:p>
                      <a:r>
                        <a:rPr lang="en-US" sz="1400" dirty="0"/>
                        <a:t>Art</a:t>
                      </a:r>
                    </a:p>
                  </a:txBody>
                  <a:tcPr/>
                </a:tc>
                <a:tc>
                  <a:txBody>
                    <a:bodyPr/>
                    <a:lstStyle/>
                    <a:p>
                      <a:r>
                        <a:rPr lang="en-US" sz="1400" dirty="0"/>
                        <a:t>General Science</a:t>
                      </a:r>
                    </a:p>
                  </a:txBody>
                  <a:tcPr/>
                </a:tc>
                <a:tc>
                  <a:txBody>
                    <a:bodyPr/>
                    <a:lstStyle/>
                    <a:p>
                      <a:r>
                        <a:rPr lang="en-US" sz="1400" dirty="0"/>
                        <a:t>Political Science</a:t>
                      </a:r>
                    </a:p>
                  </a:txBody>
                  <a:tcPr/>
                </a:tc>
                <a:extLst>
                  <a:ext uri="{0D108BD9-81ED-4DB2-BD59-A6C34878D82A}">
                    <a16:rowId xmlns:a16="http://schemas.microsoft.com/office/drawing/2014/main" val="3880292899"/>
                  </a:ext>
                </a:extLst>
              </a:tr>
              <a:tr h="327938">
                <a:tc>
                  <a:txBody>
                    <a:bodyPr/>
                    <a:lstStyle/>
                    <a:p>
                      <a:r>
                        <a:rPr lang="en-US" sz="1400" dirty="0"/>
                        <a:t>Biology</a:t>
                      </a:r>
                    </a:p>
                  </a:txBody>
                  <a:tcPr/>
                </a:tc>
                <a:tc>
                  <a:txBody>
                    <a:bodyPr/>
                    <a:lstStyle/>
                    <a:p>
                      <a:r>
                        <a:rPr lang="en-US" sz="1400" dirty="0"/>
                        <a:t>Geography</a:t>
                      </a:r>
                    </a:p>
                  </a:txBody>
                  <a:tcPr/>
                </a:tc>
                <a:tc>
                  <a:txBody>
                    <a:bodyPr/>
                    <a:lstStyle/>
                    <a:p>
                      <a:r>
                        <a:rPr lang="en-US" sz="1400" dirty="0"/>
                        <a:t>Reading</a:t>
                      </a:r>
                    </a:p>
                  </a:txBody>
                  <a:tcPr/>
                </a:tc>
                <a:extLst>
                  <a:ext uri="{0D108BD9-81ED-4DB2-BD59-A6C34878D82A}">
                    <a16:rowId xmlns:a16="http://schemas.microsoft.com/office/drawing/2014/main" val="2054062236"/>
                  </a:ext>
                </a:extLst>
              </a:tr>
              <a:tr h="334769">
                <a:tc>
                  <a:txBody>
                    <a:bodyPr/>
                    <a:lstStyle/>
                    <a:p>
                      <a:r>
                        <a:rPr lang="en-US" sz="1400" dirty="0"/>
                        <a:t>Chemistry</a:t>
                      </a:r>
                    </a:p>
                  </a:txBody>
                  <a:tcPr/>
                </a:tc>
                <a:tc>
                  <a:txBody>
                    <a:bodyPr/>
                    <a:lstStyle/>
                    <a:p>
                      <a:r>
                        <a:rPr lang="en-US" sz="1400" dirty="0"/>
                        <a:t>Mathematics</a:t>
                      </a:r>
                    </a:p>
                  </a:txBody>
                  <a:tcPr/>
                </a:tc>
                <a:tc>
                  <a:txBody>
                    <a:bodyPr/>
                    <a:lstStyle/>
                    <a:p>
                      <a:r>
                        <a:rPr lang="en-US" sz="1400" dirty="0"/>
                        <a:t>Reading Interventions</a:t>
                      </a:r>
                    </a:p>
                  </a:txBody>
                  <a:tcPr/>
                </a:tc>
                <a:extLst>
                  <a:ext uri="{0D108BD9-81ED-4DB2-BD59-A6C34878D82A}">
                    <a16:rowId xmlns:a16="http://schemas.microsoft.com/office/drawing/2014/main" val="2014883208"/>
                  </a:ext>
                </a:extLst>
              </a:tr>
              <a:tr h="327938">
                <a:tc>
                  <a:txBody>
                    <a:bodyPr/>
                    <a:lstStyle/>
                    <a:p>
                      <a:r>
                        <a:rPr lang="en-US" sz="1400" dirty="0"/>
                        <a:t>CTE Classes</a:t>
                      </a:r>
                    </a:p>
                  </a:txBody>
                  <a:tcPr/>
                </a:tc>
                <a:tc>
                  <a:txBody>
                    <a:bodyPr/>
                    <a:lstStyle/>
                    <a:p>
                      <a:r>
                        <a:rPr lang="en-US" sz="1400" dirty="0"/>
                        <a:t>Math Interventions</a:t>
                      </a:r>
                    </a:p>
                  </a:txBody>
                  <a:tcPr/>
                </a:tc>
                <a:tc>
                  <a:txBody>
                    <a:bodyPr/>
                    <a:lstStyle/>
                    <a:p>
                      <a:r>
                        <a:rPr lang="en-US" sz="1400" dirty="0"/>
                        <a:t>SEI Classroom</a:t>
                      </a:r>
                    </a:p>
                  </a:txBody>
                  <a:tcPr/>
                </a:tc>
                <a:extLst>
                  <a:ext uri="{0D108BD9-81ED-4DB2-BD59-A6C34878D82A}">
                    <a16:rowId xmlns:a16="http://schemas.microsoft.com/office/drawing/2014/main" val="2223208500"/>
                  </a:ext>
                </a:extLst>
              </a:tr>
              <a:tr h="505571">
                <a:tc>
                  <a:txBody>
                    <a:bodyPr/>
                    <a:lstStyle/>
                    <a:p>
                      <a:r>
                        <a:rPr lang="en-US" sz="1400" dirty="0"/>
                        <a:t>Earth &amp; Physical Sciences</a:t>
                      </a:r>
                    </a:p>
                  </a:txBody>
                  <a:tcPr/>
                </a:tc>
                <a:tc>
                  <a:txBody>
                    <a:bodyPr/>
                    <a:lstStyle/>
                    <a:p>
                      <a:r>
                        <a:rPr lang="en-US" sz="1400" dirty="0"/>
                        <a:t>Music</a:t>
                      </a:r>
                    </a:p>
                  </a:txBody>
                  <a:tcPr/>
                </a:tc>
                <a:tc>
                  <a:txBody>
                    <a:bodyPr/>
                    <a:lstStyle/>
                    <a:p>
                      <a:r>
                        <a:rPr lang="en-US" sz="1400" dirty="0"/>
                        <a:t>Social Studies</a:t>
                      </a:r>
                    </a:p>
                  </a:txBody>
                  <a:tcPr/>
                </a:tc>
                <a:extLst>
                  <a:ext uri="{0D108BD9-81ED-4DB2-BD59-A6C34878D82A}">
                    <a16:rowId xmlns:a16="http://schemas.microsoft.com/office/drawing/2014/main" val="3724887551"/>
                  </a:ext>
                </a:extLst>
              </a:tr>
              <a:tr h="327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Economics</a:t>
                      </a:r>
                    </a:p>
                  </a:txBody>
                  <a:tcPr/>
                </a:tc>
                <a:tc>
                  <a:txBody>
                    <a:bodyPr/>
                    <a:lstStyle/>
                    <a:p>
                      <a:r>
                        <a:rPr lang="en-US" sz="1400" dirty="0"/>
                        <a:t>Performing Arts</a:t>
                      </a:r>
                    </a:p>
                  </a:txBody>
                  <a:tcPr/>
                </a:tc>
                <a:tc>
                  <a:txBody>
                    <a:bodyPr/>
                    <a:lstStyle/>
                    <a:p>
                      <a:r>
                        <a:rPr lang="en-US" sz="1400" dirty="0"/>
                        <a:t>SPED</a:t>
                      </a:r>
                    </a:p>
                  </a:txBody>
                  <a:tcPr/>
                </a:tc>
                <a:extLst>
                  <a:ext uri="{0D108BD9-81ED-4DB2-BD59-A6C34878D82A}">
                    <a16:rowId xmlns:a16="http://schemas.microsoft.com/office/drawing/2014/main" val="1048897137"/>
                  </a:ext>
                </a:extLst>
              </a:tr>
              <a:tr h="32793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dirty="0"/>
                        <a:t>English</a:t>
                      </a:r>
                    </a:p>
                  </a:txBody>
                  <a:tcPr/>
                </a:tc>
                <a:tc>
                  <a:txBody>
                    <a:bodyPr/>
                    <a:lstStyle/>
                    <a:p>
                      <a:r>
                        <a:rPr lang="en-US" sz="1400" dirty="0"/>
                        <a:t>Physical Education</a:t>
                      </a:r>
                    </a:p>
                  </a:txBody>
                  <a:tcPr/>
                </a:tc>
                <a:tc>
                  <a:txBody>
                    <a:bodyPr/>
                    <a:lstStyle/>
                    <a:p>
                      <a:r>
                        <a:rPr lang="en-US" sz="1400" dirty="0"/>
                        <a:t>Visual Arts</a:t>
                      </a:r>
                    </a:p>
                  </a:txBody>
                  <a:tcPr/>
                </a:tc>
                <a:extLst>
                  <a:ext uri="{0D108BD9-81ED-4DB2-BD59-A6C34878D82A}">
                    <a16:rowId xmlns:a16="http://schemas.microsoft.com/office/drawing/2014/main" val="1395934155"/>
                  </a:ext>
                </a:extLst>
              </a:tr>
            </a:tbl>
          </a:graphicData>
        </a:graphic>
      </p:graphicFrame>
    </p:spTree>
    <p:extLst>
      <p:ext uri="{BB962C8B-B14F-4D97-AF65-F5344CB8AC3E}">
        <p14:creationId xmlns:p14="http://schemas.microsoft.com/office/powerpoint/2010/main" val="8954908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5985" y="393200"/>
            <a:ext cx="7665395" cy="1143000"/>
          </a:xfrm>
        </p:spPr>
        <p:txBody>
          <a:bodyPr>
            <a:normAutofit/>
          </a:bodyPr>
          <a:lstStyle/>
          <a:p>
            <a:r>
              <a:rPr lang="en-US" sz="5000" b="1" dirty="0"/>
              <a:t>Tutor Responsibilities</a:t>
            </a:r>
          </a:p>
        </p:txBody>
      </p:sp>
      <p:sp>
        <p:nvSpPr>
          <p:cNvPr id="4" name="Slide Number Placeholder 3"/>
          <p:cNvSpPr>
            <a:spLocks noGrp="1"/>
          </p:cNvSpPr>
          <p:nvPr>
            <p:ph type="sldNum" sz="quarter" idx="12"/>
          </p:nvPr>
        </p:nvSpPr>
        <p:spPr/>
        <p:txBody>
          <a:bodyPr/>
          <a:lstStyle/>
          <a:p>
            <a:fld id="{6E2D2B3B-882E-40F3-A32F-6DD516915044}" type="slidenum">
              <a:rPr lang="en-US" smtClean="0"/>
              <a:pPr/>
              <a:t>7</a:t>
            </a:fld>
            <a:endParaRPr lang="en-US"/>
          </a:p>
        </p:txBody>
      </p:sp>
      <p:sp>
        <p:nvSpPr>
          <p:cNvPr id="6" name="TextBox 5">
            <a:extLst>
              <a:ext uri="{FF2B5EF4-FFF2-40B4-BE49-F238E27FC236}">
                <a16:creationId xmlns:a16="http://schemas.microsoft.com/office/drawing/2014/main" id="{40663587-7754-49D8-97E5-48EE91EECC81}"/>
              </a:ext>
            </a:extLst>
          </p:cNvPr>
          <p:cNvSpPr txBox="1"/>
          <p:nvPr/>
        </p:nvSpPr>
        <p:spPr>
          <a:xfrm>
            <a:off x="32558" y="2062890"/>
            <a:ext cx="8968940" cy="4093428"/>
          </a:xfrm>
          <a:prstGeom prst="rect">
            <a:avLst/>
          </a:prstGeom>
          <a:noFill/>
        </p:spPr>
        <p:txBody>
          <a:bodyPr wrap="square" lIns="91440" tIns="45720" rIns="91440" bIns="45720" rtlCol="0" anchor="t">
            <a:spAutoFit/>
          </a:bodyPr>
          <a:lstStyle/>
          <a:p>
            <a:pPr marL="342900" indent="-342900">
              <a:buFont typeface="Arial" panose="020B0604020202020204" pitchFamily="34" charset="0"/>
              <a:buChar char="•"/>
            </a:pPr>
            <a:r>
              <a:rPr lang="en-US" sz="2000" dirty="0"/>
              <a:t>Complete Tutor Verification Form and provide supporting documentation to principal or administrator for approval.</a:t>
            </a:r>
          </a:p>
          <a:p>
            <a:pPr marL="342900" indent="-342900">
              <a:buFont typeface="Arial" panose="020B0604020202020204" pitchFamily="34" charset="0"/>
              <a:buChar char="•"/>
            </a:pPr>
            <a:endParaRPr lang="en-US" sz="2000" dirty="0"/>
          </a:p>
          <a:p>
            <a:pPr marL="342900" indent="-342900">
              <a:buFont typeface="Arial" panose="020B0604020202020204" pitchFamily="34" charset="0"/>
              <a:buChar char="•"/>
            </a:pPr>
            <a:r>
              <a:rPr lang="en-US" sz="2000" dirty="0"/>
              <a:t>Complete the State Tutoring Checklist before tutoring begins. </a:t>
            </a:r>
            <a:r>
              <a:rPr lang="en-US" i="1" dirty="0"/>
              <a:t>Coordinators/site lead will submit to ADE as a single file.</a:t>
            </a:r>
          </a:p>
          <a:p>
            <a:pPr marL="342900" indent="-342900">
              <a:buFont typeface="Arial" panose="020B0604020202020204" pitchFamily="34" charset="0"/>
              <a:buChar char="•"/>
            </a:pPr>
            <a:endParaRPr lang="en-US" i="1" dirty="0"/>
          </a:p>
          <a:p>
            <a:pPr marL="342900" indent="-342900">
              <a:buFont typeface="Arial" panose="020B0604020202020204" pitchFamily="34" charset="0"/>
              <a:buChar char="•"/>
            </a:pPr>
            <a:r>
              <a:rPr lang="en-US" sz="2000" dirty="0"/>
              <a:t>Maintain current and accurate Certificate of Supplemental Instruction (CSI) for each student</a:t>
            </a:r>
          </a:p>
          <a:p>
            <a:pPr marL="914400" lvl="1" indent="-457200">
              <a:buFont typeface="Arial" panose="020B0604020202020204" pitchFamily="34" charset="0"/>
              <a:buChar char="•"/>
            </a:pPr>
            <a:r>
              <a:rPr lang="en-US" sz="2000" dirty="0"/>
              <a:t>Use data to determine AZ Academic Standards for individual instructional focus.</a:t>
            </a:r>
          </a:p>
          <a:p>
            <a:pPr marL="914400" lvl="1" indent="-457200">
              <a:buFont typeface="Arial" panose="020B0604020202020204" pitchFamily="34" charset="0"/>
              <a:buChar char="•"/>
            </a:pPr>
            <a:r>
              <a:rPr lang="en-US" sz="2000" dirty="0"/>
              <a:t>Provide evidence of academic progress </a:t>
            </a:r>
          </a:p>
          <a:p>
            <a:pPr marL="914400" lvl="1" indent="-457200">
              <a:buFont typeface="Arial" panose="020B0604020202020204" pitchFamily="34" charset="0"/>
              <a:buChar char="•"/>
            </a:pPr>
            <a:r>
              <a:rPr lang="en-US" sz="2000" dirty="0"/>
              <a:t>Complete the CSI a minimum of </a:t>
            </a:r>
            <a:r>
              <a:rPr lang="en-US" sz="2000" b="1" dirty="0"/>
              <a:t>3 times </a:t>
            </a:r>
            <a:r>
              <a:rPr lang="en-US" sz="2000" dirty="0"/>
              <a:t>per year</a:t>
            </a:r>
            <a:endParaRPr lang="en-US" sz="2400" dirty="0"/>
          </a:p>
          <a:p>
            <a:endParaRPr lang="en-US" sz="2400"/>
          </a:p>
        </p:txBody>
      </p:sp>
    </p:spTree>
    <p:extLst>
      <p:ext uri="{BB962C8B-B14F-4D97-AF65-F5344CB8AC3E}">
        <p14:creationId xmlns:p14="http://schemas.microsoft.com/office/powerpoint/2010/main" val="3426358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449E5D-9499-443C-B09D-CD6464F4D37B}"/>
              </a:ext>
            </a:extLst>
          </p:cNvPr>
          <p:cNvSpPr>
            <a:spLocks noGrp="1"/>
          </p:cNvSpPr>
          <p:nvPr>
            <p:ph type="title"/>
          </p:nvPr>
        </p:nvSpPr>
        <p:spPr>
          <a:xfrm>
            <a:off x="306227" y="346045"/>
            <a:ext cx="9123736" cy="1508760"/>
          </a:xfrm>
        </p:spPr>
        <p:txBody>
          <a:bodyPr>
            <a:normAutofit/>
          </a:bodyPr>
          <a:lstStyle/>
          <a:p>
            <a:r>
              <a:rPr lang="en-US" sz="5000" b="1" dirty="0"/>
              <a:t>Tutor Verification Form</a:t>
            </a:r>
          </a:p>
        </p:txBody>
      </p:sp>
      <p:sp>
        <p:nvSpPr>
          <p:cNvPr id="3" name="Content Placeholder 2">
            <a:extLst>
              <a:ext uri="{FF2B5EF4-FFF2-40B4-BE49-F238E27FC236}">
                <a16:creationId xmlns:a16="http://schemas.microsoft.com/office/drawing/2014/main" id="{3DD15BC3-38F4-410D-9390-A494D6216BF3}"/>
              </a:ext>
            </a:extLst>
          </p:cNvPr>
          <p:cNvSpPr>
            <a:spLocks noGrp="1"/>
          </p:cNvSpPr>
          <p:nvPr>
            <p:ph idx="1"/>
          </p:nvPr>
        </p:nvSpPr>
        <p:spPr>
          <a:xfrm>
            <a:off x="91914" y="1857457"/>
            <a:ext cx="8991402" cy="4942105"/>
          </a:xfrm>
        </p:spPr>
        <p:txBody>
          <a:bodyPr vert="horz" lIns="91440" tIns="45720" rIns="91440" bIns="45720" rtlCol="0" anchor="t">
            <a:normAutofit/>
          </a:bodyPr>
          <a:lstStyle/>
          <a:p>
            <a:pPr lvl="0"/>
            <a:r>
              <a:rPr lang="en-US" dirty="0"/>
              <a:t>The Tutor Verification Form requires teachers and providers to document evidence of content qualifications in the content area(s) of tutoring instruction.</a:t>
            </a:r>
          </a:p>
          <a:p>
            <a:pPr lvl="0"/>
            <a:r>
              <a:rPr lang="en-US" dirty="0"/>
              <a:t>All tutors must complete the form and provide documentation (i.e., transcripts, certificates) to their administrator and be kept at the school sites for documentation (refer to the Accountability Section of the School year 2021-2022 Announcement Letter for more details).</a:t>
            </a:r>
            <a:endParaRPr lang="en-US" sz="800" dirty="0"/>
          </a:p>
          <a:p>
            <a:pPr lvl="0"/>
            <a:endParaRPr lang="en-US" sz="800"/>
          </a:p>
          <a:p>
            <a:r>
              <a:rPr lang="en-US" dirty="0">
                <a:ea typeface="+mn-lt"/>
                <a:cs typeface="+mn-lt"/>
              </a:rPr>
              <a:t>The Tutor Verification form can be found in the Tutor Resource section at </a:t>
            </a:r>
            <a:r>
              <a:rPr lang="en-US" dirty="0">
                <a:ea typeface="+mn-lt"/>
                <a:cs typeface="+mn-lt"/>
                <a:hlinkClick r:id="rId2"/>
              </a:rPr>
              <a:t>http://www.azed.gov/state-tutoring/</a:t>
            </a:r>
            <a:endParaRPr lang="en-US" dirty="0">
              <a:hlinkClick r:id="rId2"/>
            </a:endParaRPr>
          </a:p>
          <a:p>
            <a:pPr marL="114300" indent="0">
              <a:buNone/>
            </a:pPr>
            <a:endParaRPr lang="en-US" sz="900"/>
          </a:p>
          <a:p>
            <a:pPr lvl="0"/>
            <a:r>
              <a:rPr lang="en-US" dirty="0"/>
              <a:t>The Principal or LEA/Vendor Administrator must sign the Tutor Verification Form indicating eligibility of the tutor.</a:t>
            </a:r>
          </a:p>
          <a:p>
            <a:pPr lvl="0"/>
            <a:endParaRPr lang="en-US" sz="900"/>
          </a:p>
          <a:p>
            <a:endParaRPr lang="en-US" dirty="0"/>
          </a:p>
          <a:p>
            <a:pPr lvl="0"/>
            <a:endParaRPr lang="en-US"/>
          </a:p>
          <a:p>
            <a:pPr lvl="0"/>
            <a:endParaRPr lang="en-US"/>
          </a:p>
          <a:p>
            <a:endParaRPr lang="en-US"/>
          </a:p>
        </p:txBody>
      </p:sp>
      <p:sp>
        <p:nvSpPr>
          <p:cNvPr id="4" name="Slide Number Placeholder 3">
            <a:extLst>
              <a:ext uri="{FF2B5EF4-FFF2-40B4-BE49-F238E27FC236}">
                <a16:creationId xmlns:a16="http://schemas.microsoft.com/office/drawing/2014/main" id="{313EB999-6D7A-40C0-A253-7F002E7325D5}"/>
              </a:ext>
            </a:extLst>
          </p:cNvPr>
          <p:cNvSpPr>
            <a:spLocks noGrp="1"/>
          </p:cNvSpPr>
          <p:nvPr>
            <p:ph type="sldNum" sz="quarter" idx="12"/>
          </p:nvPr>
        </p:nvSpPr>
        <p:spPr/>
        <p:txBody>
          <a:bodyPr/>
          <a:lstStyle/>
          <a:p>
            <a:fld id="{6E2D2B3B-882E-40F3-A32F-6DD516915044}" type="slidenum">
              <a:rPr lang="en-US" smtClean="0"/>
              <a:pPr/>
              <a:t>8</a:t>
            </a:fld>
            <a:endParaRPr lang="en-US"/>
          </a:p>
        </p:txBody>
      </p:sp>
    </p:spTree>
    <p:extLst>
      <p:ext uri="{BB962C8B-B14F-4D97-AF65-F5344CB8AC3E}">
        <p14:creationId xmlns:p14="http://schemas.microsoft.com/office/powerpoint/2010/main" val="2730068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DD62D45-B3E8-43F1-9F43-73E053E9A228}"/>
              </a:ext>
            </a:extLst>
          </p:cNvPr>
          <p:cNvSpPr>
            <a:spLocks noGrp="1"/>
          </p:cNvSpPr>
          <p:nvPr>
            <p:ph type="title"/>
          </p:nvPr>
        </p:nvSpPr>
        <p:spPr>
          <a:xfrm>
            <a:off x="373950" y="469095"/>
            <a:ext cx="8396099" cy="1143000"/>
          </a:xfrm>
        </p:spPr>
        <p:txBody>
          <a:bodyPr>
            <a:noAutofit/>
          </a:bodyPr>
          <a:lstStyle/>
          <a:p>
            <a:r>
              <a:rPr lang="en-US" sz="5000" b="1" dirty="0"/>
              <a:t>Tutor Verification Form</a:t>
            </a:r>
          </a:p>
        </p:txBody>
      </p:sp>
      <p:sp>
        <p:nvSpPr>
          <p:cNvPr id="4" name="Slide Number Placeholder 3">
            <a:extLst>
              <a:ext uri="{FF2B5EF4-FFF2-40B4-BE49-F238E27FC236}">
                <a16:creationId xmlns:a16="http://schemas.microsoft.com/office/drawing/2014/main" id="{56369ADC-CFC5-4636-8E52-BA27F8D6D5D2}"/>
              </a:ext>
            </a:extLst>
          </p:cNvPr>
          <p:cNvSpPr>
            <a:spLocks noGrp="1"/>
          </p:cNvSpPr>
          <p:nvPr>
            <p:ph type="sldNum" sz="quarter" idx="12"/>
          </p:nvPr>
        </p:nvSpPr>
        <p:spPr/>
        <p:txBody>
          <a:bodyPr/>
          <a:lstStyle/>
          <a:p>
            <a:fld id="{6E2D2B3B-882E-40F3-A32F-6DD516915044}" type="slidenum">
              <a:rPr lang="en-US" smtClean="0"/>
              <a:pPr/>
              <a:t>9</a:t>
            </a:fld>
            <a:endParaRPr lang="en-US"/>
          </a:p>
        </p:txBody>
      </p:sp>
      <p:pic>
        <p:nvPicPr>
          <p:cNvPr id="7" name="Picture 6">
            <a:extLst>
              <a:ext uri="{FF2B5EF4-FFF2-40B4-BE49-F238E27FC236}">
                <a16:creationId xmlns:a16="http://schemas.microsoft.com/office/drawing/2014/main" id="{F70EE3AC-13F5-4109-9A78-79C6559125BD}"/>
              </a:ext>
            </a:extLst>
          </p:cNvPr>
          <p:cNvPicPr>
            <a:picLocks noChangeAspect="1"/>
          </p:cNvPicPr>
          <p:nvPr/>
        </p:nvPicPr>
        <p:blipFill>
          <a:blip r:embed="rId2"/>
          <a:stretch>
            <a:fillRect/>
          </a:stretch>
        </p:blipFill>
        <p:spPr>
          <a:xfrm>
            <a:off x="473670" y="2153641"/>
            <a:ext cx="5464440" cy="4451776"/>
          </a:xfrm>
          <a:prstGeom prst="rect">
            <a:avLst/>
          </a:prstGeom>
        </p:spPr>
      </p:pic>
      <p:sp>
        <p:nvSpPr>
          <p:cNvPr id="2" name="TextBox 1">
            <a:extLst>
              <a:ext uri="{FF2B5EF4-FFF2-40B4-BE49-F238E27FC236}">
                <a16:creationId xmlns:a16="http://schemas.microsoft.com/office/drawing/2014/main" id="{C11B556B-2C2B-4470-B357-F17CF96AFB05}"/>
              </a:ext>
            </a:extLst>
          </p:cNvPr>
          <p:cNvSpPr txBox="1"/>
          <p:nvPr/>
        </p:nvSpPr>
        <p:spPr>
          <a:xfrm>
            <a:off x="549565" y="4696310"/>
            <a:ext cx="2656325" cy="1938992"/>
          </a:xfrm>
          <a:prstGeom prst="rect">
            <a:avLst/>
          </a:prstGeom>
          <a:noFill/>
        </p:spPr>
        <p:txBody>
          <a:bodyPr wrap="square" rtlCol="0">
            <a:spAutoFit/>
          </a:bodyPr>
          <a:lstStyle/>
          <a:p>
            <a:r>
              <a:rPr lang="en-US" sz="2400">
                <a:solidFill>
                  <a:srgbClr val="FF0000"/>
                </a:solidFill>
              </a:rPr>
              <a:t>Please review the eligibility requirements for Tutors as stated on this form.</a:t>
            </a:r>
          </a:p>
        </p:txBody>
      </p:sp>
    </p:spTree>
    <p:extLst>
      <p:ext uri="{BB962C8B-B14F-4D97-AF65-F5344CB8AC3E}">
        <p14:creationId xmlns:p14="http://schemas.microsoft.com/office/powerpoint/2010/main" val="24046551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MMPROD_NEXTUNIQUEID" val="10009"/>
  <p:tag name="MMPROD_UIDATA" val="&lt;database version=&quot;11.0&quot;&gt;&lt;object type=&quot;1&quot; unique_id=&quot;10001&quot;&gt;&lt;object type=&quot;2&quot; unique_id=&quot;10002&quot;&gt;&lt;object type=&quot;3&quot; unique_id=&quot;10003&quot;&gt;&lt;property id=&quot;20148&quot; value=&quot;5&quot;/&gt;&lt;property id=&quot;20300&quot; value=&quot;Slide 1 - &amp;quot;State Tutoring Program&amp;quot;&quot;/&gt;&lt;property id=&quot;20307&quot; value=&quot;256&quot;/&gt;&lt;/object&gt;&lt;object type=&quot;3&quot; unique_id=&quot;10004&quot;&gt;&lt;property id=&quot;20148&quot; value=&quot;5&quot;/&gt;&lt;property id=&quot;20300&quot; value=&quot;Slide 2 - &amp;quot;Introduction&amp;quot;&quot;/&gt;&lt;property id=&quot;20307&quot; value=&quot;267&quot;/&gt;&lt;/object&gt;&lt;object type=&quot;3&quot; unique_id=&quot;10005&quot;&gt;&lt;property id=&quot;20148&quot; value=&quot;5&quot;/&gt;&lt;property id=&quot;20300&quot; value=&quot;Slide 3 - &amp;quot;Eligibility for State Tutoring&amp;quot;&quot;/&gt;&lt;property id=&quot;20307&quot; value=&quot;265&quot;/&gt;&lt;/object&gt;&lt;object type=&quot;3&quot; unique_id=&quot;10006&quot;&gt;&lt;property id=&quot;20148&quot; value=&quot;5&quot;/&gt;&lt;property id=&quot;20300&quot; value=&quot;Slide 4 - &amp;quot;Tutors&amp;quot;&quot;/&gt;&lt;property id=&quot;20307&quot; value=&quot;271&quot;/&gt;&lt;/object&gt;&lt;object type=&quot;3&quot; unique_id=&quot;10007&quot;&gt;&lt;property id=&quot;20148&quot; value=&quot;5&quot;/&gt;&lt;property id=&quot;20300&quot; value=&quot;Slide 5 - &amp;quot;Supplemental State Tutoring&amp;quot;&quot;/&gt;&lt;property id=&quot;20307&quot; value=&quot;281&quot;/&gt;&lt;/object&gt;&lt;object type=&quot;3&quot; unique_id=&quot;10008&quot;&gt;&lt;property id=&quot;20148&quot; value=&quot;5&quot;/&gt;&lt;property id=&quot;20300&quot; value=&quot;Slide 6 - &amp;quot;Coordinators&amp;quot;&quot;/&gt;&lt;property id=&quot;20307&quot; value=&quot;272&quot;/&gt;&lt;/object&gt;&lt;object type=&quot;3&quot; unique_id=&quot;10009&quot;&gt;&lt;property id=&quot;20148&quot; value=&quot;5&quot;/&gt;&lt;property id=&quot;20300&quot; value=&quot;Slide 9 - &amp;quot;Tutor Responsibilities&amp;quot;&quot;/&gt;&lt;property id=&quot;20307&quot; value=&quot;284&quot;/&gt;&lt;/object&gt;&lt;object type=&quot;3&quot; unique_id=&quot;10010&quot;&gt;&lt;property id=&quot;20148&quot; value=&quot;5&quot;/&gt;&lt;property id=&quot;20300&quot; value=&quot;Slide 11 - &amp;quot;Certificates of Supplemental Instruction (CSI)&amp;quot;&quot;/&gt;&lt;property id=&quot;20307&quot; value=&quot;258&quot;/&gt;&lt;/object&gt;&lt;object type=&quot;3&quot; unique_id=&quot;10011&quot;&gt;&lt;property id=&quot;20148&quot; value=&quot;5&quot;/&gt;&lt;property id=&quot;20300&quot; value=&quot;Slide 12&quot;/&gt;&lt;property id=&quot;20307&quot; value=&quot;259&quot;/&gt;&lt;/object&gt;&lt;object type=&quot;3&quot; unique_id=&quot;10013&quot;&gt;&lt;property id=&quot;20148&quot; value=&quot;5&quot;/&gt;&lt;property id=&quot;20300&quot; value=&quot;Slide 13 - &amp;quot;Tutoring Dates and Times&amp;quot;&quot;/&gt;&lt;property id=&quot;20307&quot; value=&quot;269&quot;/&gt;&lt;/object&gt;&lt;object type=&quot;3&quot; unique_id=&quot;10014&quot;&gt;&lt;property id=&quot;20148&quot; value=&quot;5&quot;/&gt;&lt;property id=&quot;20300&quot; value=&quot;Slide 14 - &amp;quot;Sign-in Sheets&amp;quot;&quot;/&gt;&lt;property id=&quot;20307&quot; value=&quot;260&quot;/&gt;&lt;/object&gt;&lt;object type=&quot;3&quot; unique_id=&quot;10015&quot;&gt;&lt;property id=&quot;20148&quot; value=&quot;5&quot;/&gt;&lt;property id=&quot;20300&quot; value=&quot;Slide 15 - &amp;quot;ADEConnect&amp;quot;&quot;/&gt;&lt;property id=&quot;20307&quot; value=&quot;261&quot;/&gt;&lt;/object&gt;&lt;object type=&quot;3&quot; unique_id=&quot;10018&quot;&gt;&lt;property id=&quot;20148&quot; value=&quot;5&quot;/&gt;&lt;property id=&quot;20300&quot; value=&quot;Slide 16 - &amp;quot;ADE Connect Link&amp;quot;&quot;/&gt;&lt;property id=&quot;20307&quot; value=&quot;262&quot;/&gt;&lt;/object&gt;&lt;object type=&quot;3&quot; unique_id=&quot;10020&quot;&gt;&lt;property id=&quot;20148&quot; value=&quot;5&quot;/&gt;&lt;property id=&quot;20300&quot; value=&quot;Slide 17 - &amp;quot;Logging into ADEConnect&amp;quot;&quot;/&gt;&lt;property id=&quot;20307&quot; value=&quot;263&quot;/&gt;&lt;/object&gt;&lt;object type=&quot;3&quot; unique_id=&quot;10021&quot;&gt;&lt;property id=&quot;20148&quot; value=&quot;5&quot;/&gt;&lt;property id=&quot;20300&quot; value=&quot;Slide 18 - &amp;quot;Using ADEConnect&amp;quot;&quot;/&gt;&lt;property id=&quot;20307&quot; value=&quot;279&quot;/&gt;&lt;/object&gt;&lt;object type=&quot;3&quot; unique_id=&quot;10022&quot;&gt;&lt;property id=&quot;20148&quot; value=&quot;5&quot;/&gt;&lt;property id=&quot;20300&quot; value=&quot;Slide 19 - &amp;quot;Using ADEConnect&amp;quot;&quot;/&gt;&lt;property id=&quot;20307&quot; value=&quot;280&quot;/&gt;&lt;/object&gt;&lt;object type=&quot;3&quot; unique_id=&quot;10023&quot;&gt;&lt;property id=&quot;20148&quot; value=&quot;5&quot;/&gt;&lt;property id=&quot;20300&quot; value=&quot;Slide 20 - &amp;quot;Using ADEConnect&amp;quot;&quot;/&gt;&lt;property id=&quot;20307&quot; value=&quot;264&quot;/&gt;&lt;/object&gt;&lt;object type=&quot;3&quot; unique_id=&quot;10025&quot;&gt;&lt;property id=&quot;20148&quot; value=&quot;5&quot;/&gt;&lt;property id=&quot;20300&quot; value=&quot;Slide 21 - &amp;quot;Reports in State Tutor Fund&amp;quot;&quot;/&gt;&lt;property id=&quot;20307&quot; value=&quot;277&quot;/&gt;&lt;/object&gt;&lt;object type=&quot;3&quot; unique_id=&quot;10026&quot;&gt;&lt;property id=&quot;20148&quot; value=&quot;5&quot;/&gt;&lt;property id=&quot;20300&quot; value=&quot;Slide 22 - &amp;quot;Reports Cont’d.&amp;quot;&quot;/&gt;&lt;property id=&quot;20307&quot; value=&quot;278&quot;/&gt;&lt;/object&gt;&lt;object type=&quot;3&quot; unique_id=&quot;10027&quot;&gt;&lt;property id=&quot;20148&quot; value=&quot;5&quot;/&gt;&lt;property id=&quot;20300&quot; value=&quot;Slide 23 - &amp;quot;Other Requirements&amp;quot;&quot;/&gt;&lt;property id=&quot;20307&quot; value=&quot;257&quot;/&gt;&lt;/object&gt;&lt;object type=&quot;3&quot; unique_id=&quot;10028&quot;&gt;&lt;property id=&quot;20148&quot; value=&quot;5&quot;/&gt;&lt;property id=&quot;20300&quot; value=&quot;Slide 24 - &amp;quot;Information and Contacts&amp;quot;&quot;/&gt;&lt;property id=&quot;20307&quot; value=&quot;270&quot;/&gt;&lt;/object&gt;&lt;object type=&quot;3&quot; unique_id=&quot;10029&quot;&gt;&lt;property id=&quot;20148&quot; value=&quot;5&quot;/&gt;&lt;property id=&quot;20300&quot; value=&quot;Slide 25 - &amp;quot;Completion Survey&amp;quot;&quot;/&gt;&lt;property id=&quot;20307&quot; value=&quot;268&quot;/&gt;&lt;/object&gt;&lt;object type=&quot;3&quot; unique_id=&quot;10194&quot;&gt;&lt;property id=&quot;20148&quot; value=&quot;5&quot;/&gt;&lt;property id=&quot;20300&quot; value=&quot;Slide 7 - &amp;quot;Tutor Verification Form&amp;quot;&quot;/&gt;&lt;property id=&quot;20307&quot; value=&quot;286&quot;/&gt;&lt;/object&gt;&lt;object type=&quot;3&quot; unique_id=&quot;10195&quot;&gt;&lt;property id=&quot;20148&quot; value=&quot;5&quot;/&gt;&lt;property id=&quot;20300&quot; value=&quot;Slide 8 - &amp;quot;Tutor Verification Form&amp;quot;&quot;/&gt;&lt;property id=&quot;20307&quot; value=&quot;287&quot;/&gt;&lt;/object&gt;&lt;object type=&quot;3&quot; unique_id=&quot;10196&quot;&gt;&lt;property id=&quot;20148&quot; value=&quot;5&quot;/&gt;&lt;property id=&quot;20300&quot; value=&quot;Slide 10 - &amp;quot;Tutor Responsibilities (cont.)&amp;quot;&quot;/&gt;&lt;property id=&quot;20307&quot; value=&quot;285&quot;/&gt;&lt;/object&gt;&lt;/object&gt;&lt;object type=&quot;8&quot; unique_id=&quot;10058&quo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ADE">
      <a:dk1>
        <a:srgbClr val="171717"/>
      </a:dk1>
      <a:lt1>
        <a:srgbClr val="FFFFFF"/>
      </a:lt1>
      <a:dk2>
        <a:srgbClr val="002060"/>
      </a:dk2>
      <a:lt2>
        <a:srgbClr val="EBEBEB"/>
      </a:lt2>
      <a:accent1>
        <a:srgbClr val="C00000"/>
      </a:accent1>
      <a:accent2>
        <a:srgbClr val="012169"/>
      </a:accent2>
      <a:accent3>
        <a:srgbClr val="FFC000"/>
      </a:accent3>
      <a:accent4>
        <a:srgbClr val="FFC000"/>
      </a:accent4>
      <a:accent5>
        <a:srgbClr val="012169"/>
      </a:accent5>
      <a:accent6>
        <a:srgbClr val="C00000"/>
      </a:accent6>
      <a:hlink>
        <a:srgbClr val="0070C0"/>
      </a:hlink>
      <a:folHlink>
        <a:srgbClr val="00B0F0"/>
      </a:folHlink>
    </a:clrScheme>
    <a:fontScheme name="Banded">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7F6015C38C87042BA42268368754C1F" ma:contentTypeVersion="22" ma:contentTypeDescription="Create a new document." ma:contentTypeScope="" ma:versionID="017ae33682568f65213613f0c65cddb6">
  <xsd:schema xmlns:xsd="http://www.w3.org/2001/XMLSchema" xmlns:xs="http://www.w3.org/2001/XMLSchema" xmlns:p="http://schemas.microsoft.com/office/2006/metadata/properties" xmlns:ns2="ae62a103-e26c-4f68-98b8-e93b6d5c45b2" xmlns:ns3="52a98248-7491-4f00-bf2c-4bfad65a472a" targetNamespace="http://schemas.microsoft.com/office/2006/metadata/properties" ma:root="true" ma:fieldsID="baebaa9fe1fb95ce6d9b3181096c7272" ns2:_="" ns3:_="">
    <xsd:import namespace="ae62a103-e26c-4f68-98b8-e93b6d5c45b2"/>
    <xsd:import namespace="52a98248-7491-4f00-bf2c-4bfad65a472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Date" minOccurs="0"/>
                <xsd:element ref="ns2:MediaServiceAutoKeyPoints" minOccurs="0"/>
                <xsd:element ref="ns2:MediaServiceKeyPoints" minOccurs="0"/>
                <xsd:element ref="ns2:Quick_x0020_Links" minOccurs="0"/>
                <xsd:element ref="ns2:https_x003a__x002f__x002f_web_x002e_microsoftstream_x002e_com_x002f_video_x002f_f246af40_x002d_5649_x002d_44ba_x002d_926a_x002d_2961056158c8" minOccurs="0"/>
                <xsd:element ref="ns2:oj1p" minOccurs="0"/>
                <xsd:element ref="ns2:Link_x0020_of_x0020_Recording" minOccurs="0"/>
                <xsd:element ref="ns2:Content" minOccurs="0"/>
                <xsd:element ref="ns2:Video" minOccurs="0"/>
                <xsd:element ref="ns2:MediaServiceAutoTags" minOccurs="0"/>
                <xsd:element ref="ns2:MediaServiceGenerationTime" minOccurs="0"/>
                <xsd:element ref="ns2:MediaServiceEventHashCode" minOccurs="0"/>
                <xsd:element ref="ns2:MediaServiceOCR" minOccurs="0"/>
                <xsd:element ref="ns2:MediaServiceDateTaken" minOccurs="0"/>
                <xsd:element ref="ns2:MediaLengthInSeconds" minOccurs="0"/>
                <xsd:element ref="ns2:Tag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62a103-e26c-4f68-98b8-e93b6d5c45b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Date" ma:index="12" nillable="true" ma:displayName="Date" ma:default="[today]" ma:format="DateOnly" ma:internalName="Date">
      <xsd:simpleType>
        <xsd:restriction base="dms:DateTime"/>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Quick_x0020_Links" ma:index="15" nillable="true" ma:displayName="Recording Link" ma:description="Recording of the meeting" ma:format="Hyperlink" ma:internalName="Quick_x0020_Links">
      <xsd:complexType>
        <xsd:complexContent>
          <xsd:extension base="dms:URL">
            <xsd:sequence>
              <xsd:element name="Url" type="dms:ValidUrl" minOccurs="0" nillable="true"/>
              <xsd:element name="Description" type="xsd:string" nillable="true"/>
            </xsd:sequence>
          </xsd:extension>
        </xsd:complexContent>
      </xsd:complexType>
    </xsd:element>
    <xsd:element name="https_x003a__x002f__x002f_web_x002e_microsoftstream_x002e_com_x002f_video_x002f_f246af40_x002d_5649_x002d_44ba_x002d_926a_x002d_2961056158c8" ma:index="16" nillable="true" ma:displayName="https://web.microsoftstream.com/video/f246af40-5649-44ba-926a-2961056158c8" ma:description="11/19/20" ma:format="Hyperlink" ma:internalName="https_x003a__x002f__x002f_web_x002e_microsoftstream_x002e_com_x002f_video_x002f_f246af40_x002d_5649_x002d_44ba_x002d_926a_x002d_2961056158c8">
      <xsd:complexType>
        <xsd:complexContent>
          <xsd:extension base="dms:URL">
            <xsd:sequence>
              <xsd:element name="Url" type="dms:ValidUrl" minOccurs="0" nillable="true"/>
              <xsd:element name="Description" type="xsd:string" nillable="true"/>
            </xsd:sequence>
          </xsd:extension>
        </xsd:complexContent>
      </xsd:complexType>
    </xsd:element>
    <xsd:element name="oj1p" ma:index="17" nillable="true" ma:displayName="Text" ma:internalName="oj1p">
      <xsd:simpleType>
        <xsd:restriction base="dms:Text"/>
      </xsd:simpleType>
    </xsd:element>
    <xsd:element name="Link_x0020_of_x0020_Recording" ma:index="18" nillable="true" ma:displayName="Link of Recording" ma:description="Link of the recorded meeting" ma:format="Hyperlink" ma:internalName="Link_x0020_of_x0020_Recording">
      <xsd:complexType>
        <xsd:complexContent>
          <xsd:extension base="dms:URL">
            <xsd:sequence>
              <xsd:element name="Url" type="dms:ValidUrl" minOccurs="0" nillable="true"/>
              <xsd:element name="Description" type="xsd:string" nillable="true"/>
            </xsd:sequence>
          </xsd:extension>
        </xsd:complexContent>
      </xsd:complexType>
    </xsd:element>
    <xsd:element name="Content" ma:index="19" nillable="true" ma:displayName="Content" ma:default="Recording" ma:format="Dropdown" ma:internalName="Content">
      <xsd:simpleType>
        <xsd:restriction base="dms:Text">
          <xsd:maxLength value="255"/>
        </xsd:restriction>
      </xsd:simpleType>
    </xsd:element>
    <xsd:element name="Video" ma:index="20" nillable="true" ma:displayName="Video" ma:default="0" ma:format="Dropdown" ma:internalName="Video">
      <xsd:simpleType>
        <xsd:restriction base="dms:Boolean"/>
      </xsd:simpleType>
    </xsd:element>
    <xsd:element name="MediaServiceAutoTags" ma:index="21" nillable="true" ma:displayName="Tags" ma:internalName="MediaServiceAutoTags" ma:readOnly="true">
      <xsd:simpleType>
        <xsd:restriction base="dms:Text"/>
      </xsd:simpleType>
    </xsd:element>
    <xsd:element name="MediaServiceGenerationTime" ma:index="22" nillable="true" ma:displayName="MediaServiceGenerationTime" ma:hidden="true" ma:internalName="MediaServiceGenerationTime" ma:readOnly="true">
      <xsd:simpleType>
        <xsd:restriction base="dms:Text"/>
      </xsd:simpleType>
    </xsd:element>
    <xsd:element name="MediaServiceEventHashCode" ma:index="23" nillable="true" ma:displayName="MediaServiceEventHashCode" ma:hidden="true" ma:internalName="MediaServiceEventHashCode" ma:readOnly="true">
      <xsd:simpleType>
        <xsd:restriction base="dms:Text"/>
      </xsd:simpleType>
    </xsd:element>
    <xsd:element name="MediaServiceOCR" ma:index="24" nillable="true" ma:displayName="Extracted Text" ma:internalName="MediaServiceOCR" ma:readOnly="true">
      <xsd:simpleType>
        <xsd:restriction base="dms:Note">
          <xsd:maxLength value="255"/>
        </xsd:restriction>
      </xsd:simpleType>
    </xsd:element>
    <xsd:element name="MediaServiceDateTaken" ma:index="25" nillable="true" ma:displayName="MediaServiceDateTaken" ma:hidden="true" ma:internalName="MediaServiceDateTaken" ma:readOnly="true">
      <xsd:simpleType>
        <xsd:restriction base="dms:Text"/>
      </xsd:simpleType>
    </xsd:element>
    <xsd:element name="MediaLengthInSeconds" ma:index="26" nillable="true" ma:displayName="Length (seconds)" ma:internalName="MediaLengthInSeconds" ma:readOnly="true">
      <xsd:simpleType>
        <xsd:restriction base="dms:Unknown"/>
      </xsd:simpleType>
    </xsd:element>
    <xsd:element name="Tags" ma:index="27" nillable="true" ma:displayName="Tags" ma:internalName="Tags">
      <xsd:simpleType>
        <xsd:restriction base="dms:Text">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52a98248-7491-4f00-bf2c-4bfad65a472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Content xmlns="ae62a103-e26c-4f68-98b8-e93b6d5c45b2">Recording</Content>
    <Video xmlns="ae62a103-e26c-4f68-98b8-e93b6d5c45b2">false</Video>
    <https_x003a__x002f__x002f_web_x002e_microsoftstream_x002e_com_x002f_video_x002f_f246af40_x002d_5649_x002d_44ba_x002d_926a_x002d_2961056158c8 xmlns="ae62a103-e26c-4f68-98b8-e93b6d5c45b2">
      <Url xsi:nil="true"/>
      <Description xsi:nil="true"/>
    </https_x003a__x002f__x002f_web_x002e_microsoftstream_x002e_com_x002f_video_x002f_f246af40_x002d_5649_x002d_44ba_x002d_926a_x002d_2961056158c8>
    <Quick_x0020_Links xmlns="ae62a103-e26c-4f68-98b8-e93b6d5c45b2">
      <Url xsi:nil="true"/>
      <Description xsi:nil="true"/>
    </Quick_x0020_Links>
    <Date xmlns="ae62a103-e26c-4f68-98b8-e93b6d5c45b2">2021-06-24T21:39:39+00:00</Date>
    <Link_x0020_of_x0020_Recording xmlns="ae62a103-e26c-4f68-98b8-e93b6d5c45b2">
      <Url xsi:nil="true"/>
      <Description xsi:nil="true"/>
    </Link_x0020_of_x0020_Recording>
    <oj1p xmlns="ae62a103-e26c-4f68-98b8-e93b6d5c45b2" xsi:nil="true"/>
    <Tags xmlns="ae62a103-e26c-4f68-98b8-e93b6d5c45b2"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0042EF0-88A7-4F4A-B5B7-F206B2DB661F}"/>
</file>

<file path=customXml/itemProps2.xml><?xml version="1.0" encoding="utf-8"?>
<ds:datastoreItem xmlns:ds="http://schemas.openxmlformats.org/officeDocument/2006/customXml" ds:itemID="{6227CEFE-67E7-4E9F-90CC-0D6D08FDB199}">
  <ds:schemaRefs>
    <ds:schemaRef ds:uri="http://schemas.microsoft.com/office/2006/metadata/properties"/>
    <ds:schemaRef ds:uri="http://schemas.microsoft.com/office/infopath/2007/PartnerControls"/>
    <ds:schemaRef ds:uri="ae62a103-e26c-4f68-98b8-e93b6d5c45b2"/>
  </ds:schemaRefs>
</ds:datastoreItem>
</file>

<file path=customXml/itemProps3.xml><?xml version="1.0" encoding="utf-8"?>
<ds:datastoreItem xmlns:ds="http://schemas.openxmlformats.org/officeDocument/2006/customXml" ds:itemID="{DA05B173-FE17-4B46-A75E-840FDFF624DF}">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TM03090430[[fn=Banded]]</Template>
  <TotalTime>0</TotalTime>
  <Words>1830</Words>
  <Application>Microsoft Office PowerPoint</Application>
  <PresentationFormat>On-screen Show (4:3)</PresentationFormat>
  <Paragraphs>215</Paragraphs>
  <Slides>19</Slides>
  <Notes>3</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Banded</vt:lpstr>
      <vt:lpstr>State Tutoring Program</vt:lpstr>
      <vt:lpstr>State Tutoring Team </vt:lpstr>
      <vt:lpstr>Introduction</vt:lpstr>
      <vt:lpstr>PowerPoint Presentation</vt:lpstr>
      <vt:lpstr>Key Points for Tutors</vt:lpstr>
      <vt:lpstr>Supplemental State Tutoring</vt:lpstr>
      <vt:lpstr>Tutor Responsibilities</vt:lpstr>
      <vt:lpstr>Tutor Verification Form</vt:lpstr>
      <vt:lpstr>Tutor Verification Form</vt:lpstr>
      <vt:lpstr>Tutor Responsibilities (cont.)</vt:lpstr>
      <vt:lpstr>Certificates of Supplemental Instruction (CSI)</vt:lpstr>
      <vt:lpstr>Certificates of Supplemental Instruction (CSI)</vt:lpstr>
      <vt:lpstr>Tutoring Dates and Times</vt:lpstr>
      <vt:lpstr>Sign-in Sheets</vt:lpstr>
      <vt:lpstr>ADEConnect*</vt:lpstr>
      <vt:lpstr>ADE Connect Link</vt:lpstr>
      <vt:lpstr>Other Requirements</vt:lpstr>
      <vt:lpstr>Completion Survey</vt:lpstr>
      <vt:lpstr>Information and Contacts</vt:lpstr>
    </vt:vector>
  </TitlesOfParts>
  <Company>Arizona Department of Education</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State Tutoring Training Presentation</dc:title>
  <dc:creator>State Tutoring</dc:creator>
  <cp:keywords>State Tutoring Training</cp:keywords>
  <cp:lastModifiedBy>Cherry, Laurel</cp:lastModifiedBy>
  <cp:revision>134</cp:revision>
  <cp:lastPrinted>2017-07-28T22:00:14Z</cp:lastPrinted>
  <dcterms:created xsi:type="dcterms:W3CDTF">2013-12-17T19:52:26Z</dcterms:created>
  <dcterms:modified xsi:type="dcterms:W3CDTF">2021-07-14T19:47:10Z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0x01010057F6015C38C87042BA42268368754C1F</vt:lpwstr>
  </property>
</Properties>
</file>