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9"/>
  </p:notesMasterIdLst>
  <p:sldIdLst>
    <p:sldId id="256" r:id="rId5"/>
    <p:sldId id="257" r:id="rId6"/>
    <p:sldId id="258" r:id="rId7"/>
    <p:sldId id="285" r:id="rId8"/>
    <p:sldId id="269" r:id="rId9"/>
    <p:sldId id="262" r:id="rId10"/>
    <p:sldId id="275" r:id="rId11"/>
    <p:sldId id="264" r:id="rId12"/>
    <p:sldId id="263" r:id="rId13"/>
    <p:sldId id="288" r:id="rId14"/>
    <p:sldId id="289" r:id="rId15"/>
    <p:sldId id="300" r:id="rId16"/>
    <p:sldId id="290" r:id="rId17"/>
    <p:sldId id="291" r:id="rId18"/>
    <p:sldId id="286" r:id="rId19"/>
    <p:sldId id="292" r:id="rId20"/>
    <p:sldId id="293" r:id="rId21"/>
    <p:sldId id="294" r:id="rId22"/>
    <p:sldId id="295" r:id="rId23"/>
    <p:sldId id="296" r:id="rId24"/>
    <p:sldId id="301" r:id="rId25"/>
    <p:sldId id="268" r:id="rId26"/>
    <p:sldId id="298" r:id="rId27"/>
    <p:sldId id="299" r:id="rId28"/>
  </p:sldIdLst>
  <p:sldSz cx="9144000" cy="6858000" type="screen4x3"/>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ozlak, Callie" initials="KC" lastIdx="6" clrIdx="0">
    <p:extLst>
      <p:ext uri="{19B8F6BF-5375-455C-9EA6-DF929625EA0E}">
        <p15:presenceInfo xmlns:p15="http://schemas.microsoft.com/office/powerpoint/2012/main" userId="S-1-5-21-1871644240-2858738320-1929807923-133266" providerId="AD"/>
      </p:ext>
    </p:extLst>
  </p:cmAuthor>
  <p:cmAuthor id="2" name="Ahumada, Audra" initials="AA" lastIdx="2" clrIdx="1">
    <p:extLst>
      <p:ext uri="{19B8F6BF-5375-455C-9EA6-DF929625EA0E}">
        <p15:presenceInfo xmlns:p15="http://schemas.microsoft.com/office/powerpoint/2012/main" userId="S::Audra.Ahumada@azed.gov::72056b32-8706-4619-a11a-0655e412a03c" providerId="AD"/>
      </p:ext>
    </p:extLst>
  </p:cmAuthor>
  <p:cmAuthor id="3" name="Middlebrook, Candis" initials="MC" lastIdx="9" clrIdx="2">
    <p:extLst>
      <p:ext uri="{19B8F6BF-5375-455C-9EA6-DF929625EA0E}">
        <p15:presenceInfo xmlns:p15="http://schemas.microsoft.com/office/powerpoint/2012/main" userId="S::Candis.Middlebrook@azed.gov::ddd7cbf3-9156-4a93-9c07-d1b0eff58a8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2169"/>
    <a:srgbClr val="012069"/>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8EA3659-C01C-4B97-9A0F-FCB57EC56E33}" v="1" dt="2021-08-19T20:19:21.665"/>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2" d="100"/>
          <a:sy n="62" d="100"/>
        </p:scale>
        <p:origin x="1400" y="56"/>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commentAuthors" Target="commentAuthors.xml"/><Relationship Id="rId35"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80013" y="0"/>
            <a:ext cx="3962400" cy="344488"/>
          </a:xfrm>
          <a:prstGeom prst="rect">
            <a:avLst/>
          </a:prstGeom>
        </p:spPr>
        <p:txBody>
          <a:bodyPr vert="horz" lIns="91440" tIns="45720" rIns="91440" bIns="45720" rtlCol="0"/>
          <a:lstStyle>
            <a:lvl1pPr algn="r">
              <a:defRPr sz="1200"/>
            </a:lvl1pPr>
          </a:lstStyle>
          <a:p>
            <a:fld id="{68FA4FB8-1494-4BFC-A408-EEE84CF80117}" type="datetimeFigureOut">
              <a:rPr lang="en-US" smtClean="0"/>
              <a:t>8/20/2021</a:t>
            </a:fld>
            <a:endParaRPr lang="en-US"/>
          </a:p>
        </p:txBody>
      </p:sp>
      <p:sp>
        <p:nvSpPr>
          <p:cNvPr id="4" name="Slide Image Placeholder 3"/>
          <p:cNvSpPr>
            <a:spLocks noGrp="1" noRot="1" noChangeAspect="1"/>
          </p:cNvSpPr>
          <p:nvPr>
            <p:ph type="sldImg" idx="2"/>
          </p:nvPr>
        </p:nvSpPr>
        <p:spPr>
          <a:xfrm>
            <a:off x="3028950" y="857250"/>
            <a:ext cx="3086100" cy="2314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300413"/>
            <a:ext cx="7315200" cy="2700337"/>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513"/>
            <a:ext cx="3962400" cy="3444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80013" y="6513513"/>
            <a:ext cx="3962400" cy="344487"/>
          </a:xfrm>
          <a:prstGeom prst="rect">
            <a:avLst/>
          </a:prstGeom>
        </p:spPr>
        <p:txBody>
          <a:bodyPr vert="horz" lIns="91440" tIns="45720" rIns="91440" bIns="45720" rtlCol="0" anchor="b"/>
          <a:lstStyle>
            <a:lvl1pPr algn="r">
              <a:defRPr sz="1200"/>
            </a:lvl1pPr>
          </a:lstStyle>
          <a:p>
            <a:fld id="{6234AA89-3C25-47F7-86D5-CE8755587169}" type="slidenum">
              <a:rPr lang="en-US" smtClean="0"/>
              <a:t>‹#›</a:t>
            </a:fld>
            <a:endParaRPr lang="en-US"/>
          </a:p>
        </p:txBody>
      </p:sp>
    </p:spTree>
    <p:extLst>
      <p:ext uri="{BB962C8B-B14F-4D97-AF65-F5344CB8AC3E}">
        <p14:creationId xmlns:p14="http://schemas.microsoft.com/office/powerpoint/2010/main" val="3922911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 types of assessments are important and provide important information</a:t>
            </a:r>
          </a:p>
        </p:txBody>
      </p:sp>
      <p:sp>
        <p:nvSpPr>
          <p:cNvPr id="4" name="Slide Number Placeholder 3"/>
          <p:cNvSpPr>
            <a:spLocks noGrp="1"/>
          </p:cNvSpPr>
          <p:nvPr>
            <p:ph type="sldNum" sz="quarter" idx="5"/>
          </p:nvPr>
        </p:nvSpPr>
        <p:spPr/>
        <p:txBody>
          <a:bodyPr/>
          <a:lstStyle/>
          <a:p>
            <a:fld id="{6234AA89-3C25-47F7-86D5-CE8755587169}" type="slidenum">
              <a:rPr lang="en-US" smtClean="0"/>
              <a:t>8</a:t>
            </a:fld>
            <a:endParaRPr lang="en-US"/>
          </a:p>
        </p:txBody>
      </p:sp>
    </p:spTree>
    <p:extLst>
      <p:ext uri="{BB962C8B-B14F-4D97-AF65-F5344CB8AC3E}">
        <p14:creationId xmlns:p14="http://schemas.microsoft.com/office/powerpoint/2010/main" val="1392599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234AA89-3C25-47F7-86D5-CE8755587169}" type="slidenum">
              <a:rPr lang="en-US" smtClean="0"/>
              <a:t>9</a:t>
            </a:fld>
            <a:endParaRPr lang="en-US"/>
          </a:p>
        </p:txBody>
      </p:sp>
    </p:spTree>
    <p:extLst>
      <p:ext uri="{BB962C8B-B14F-4D97-AF65-F5344CB8AC3E}">
        <p14:creationId xmlns:p14="http://schemas.microsoft.com/office/powerpoint/2010/main" val="201067088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2125980"/>
            <a:ext cx="7772400" cy="1440180"/>
          </a:xfrm>
          <a:prstGeom prst="rect">
            <a:avLst/>
          </a:prstGeom>
        </p:spPr>
        <p:txBody>
          <a:bodyPr wrap="square" lIns="0" tIns="0" rIns="0" bIns="0">
            <a:spAutoFit/>
          </a:bodyPr>
          <a:lstStyle>
            <a:lvl1pPr>
              <a:defRPr/>
            </a:lvl1pPr>
          </a:lstStyle>
          <a:p>
            <a:endParaRPr dirty="0"/>
          </a:p>
        </p:txBody>
      </p:sp>
      <p:sp>
        <p:nvSpPr>
          <p:cNvPr id="3" name="Holder 3"/>
          <p:cNvSpPr>
            <a:spLocks noGrp="1"/>
          </p:cNvSpPr>
          <p:nvPr>
            <p:ph type="subTitle" idx="4"/>
          </p:nvPr>
        </p:nvSpPr>
        <p:spPr>
          <a:xfrm>
            <a:off x="1371600" y="3840480"/>
            <a:ext cx="6400800" cy="1714500"/>
          </a:xfrm>
          <a:prstGeom prst="rect">
            <a:avLst/>
          </a:prstGeom>
        </p:spPr>
        <p:txBody>
          <a:bodyPr wrap="square" lIns="0" tIns="0" rIns="0" bIns="0">
            <a:spAutoFit/>
          </a:bodyPr>
          <a:lstStyle>
            <a:lvl1pPr>
              <a:defRPr/>
            </a:lvl1pPr>
          </a:lstStyle>
          <a:p>
            <a:endParaRPr/>
          </a:p>
        </p:txBody>
      </p:sp>
      <p:sp>
        <p:nvSpPr>
          <p:cNvPr id="6" name="Holder 6"/>
          <p:cNvSpPr>
            <a:spLocks noGrp="1"/>
          </p:cNvSpPr>
          <p:nvPr>
            <p:ph type="sldNum" sz="quarter" idx="7"/>
          </p:nvPr>
        </p:nvSpPr>
        <p:spPr/>
        <p:txBody>
          <a:bodyPr lIns="0" tIns="0" rIns="0" bIns="0"/>
          <a:lstStyle>
            <a:lvl1pPr>
              <a:defRPr sz="1200" b="0" i="0">
                <a:solidFill>
                  <a:srgbClr val="888888"/>
                </a:solidFill>
                <a:latin typeface="Franklin Gothic Medium"/>
                <a:cs typeface="Franklin Gothic Medium"/>
              </a:defRPr>
            </a:lvl1pPr>
          </a:lstStyle>
          <a:p>
            <a:pPr marL="115570">
              <a:lnSpc>
                <a:spcPct val="100000"/>
              </a:lnSpc>
            </a:pPr>
            <a:fld id="{81D60167-4931-47E6-BA6A-407CBD079E47}" type="slidenum">
              <a:rPr dirty="0"/>
              <a:t>‹#›</a:t>
            </a:fld>
            <a:endParaRPr dirty="0"/>
          </a:p>
        </p:txBody>
      </p:sp>
      <p:pic>
        <p:nvPicPr>
          <p:cNvPr id="7" name="Picture 6" descr="A close up of a sign&#10;&#10;Description automatically generated">
            <a:extLst>
              <a:ext uri="{FF2B5EF4-FFF2-40B4-BE49-F238E27FC236}">
                <a16:creationId xmlns:a16="http://schemas.microsoft.com/office/drawing/2014/main" id="{8F5D0255-BC20-4167-BD8F-0579AF3B649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51909" y="433250"/>
            <a:ext cx="1440181" cy="1440181"/>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200" b="0" i="0">
                <a:solidFill>
                  <a:srgbClr val="012069"/>
                </a:solidFill>
                <a:latin typeface="Franklin Gothic Medium"/>
                <a:cs typeface="Franklin Gothic Medium"/>
              </a:defRPr>
            </a:lvl1pPr>
          </a:lstStyle>
          <a:p>
            <a:endParaRPr/>
          </a:p>
        </p:txBody>
      </p:sp>
      <p:sp>
        <p:nvSpPr>
          <p:cNvPr id="3" name="Holder 3"/>
          <p:cNvSpPr>
            <a:spLocks noGrp="1"/>
          </p:cNvSpPr>
          <p:nvPr>
            <p:ph type="body" idx="1"/>
          </p:nvPr>
        </p:nvSpPr>
        <p:spPr>
          <a:xfrm>
            <a:off x="443780" y="1498600"/>
            <a:ext cx="8261779" cy="3860800"/>
          </a:xfrm>
        </p:spPr>
        <p:txBody>
          <a:bodyPr lIns="0" tIns="0" rIns="0" bIns="0"/>
          <a:lstStyle>
            <a:lvl1pPr>
              <a:defRPr sz="2800" b="0" i="0">
                <a:solidFill>
                  <a:schemeClr val="tx1"/>
                </a:solidFill>
                <a:latin typeface="Franklin Gothic Medium"/>
                <a:cs typeface="Franklin Gothic Medium"/>
              </a:defRPr>
            </a:lvl1pPr>
          </a:lstStyle>
          <a:p>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Two Content">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0"/>
            <a:ext cx="9144000" cy="76200"/>
          </a:xfrm>
          <a:custGeom>
            <a:avLst/>
            <a:gdLst/>
            <a:ahLst/>
            <a:cxnLst/>
            <a:rect l="l" t="t" r="r" b="b"/>
            <a:pathLst>
              <a:path w="9144000" h="76200">
                <a:moveTo>
                  <a:pt x="0" y="76200"/>
                </a:moveTo>
                <a:lnTo>
                  <a:pt x="9144000" y="76200"/>
                </a:lnTo>
                <a:lnTo>
                  <a:pt x="9144000" y="0"/>
                </a:lnTo>
                <a:lnTo>
                  <a:pt x="0" y="0"/>
                </a:lnTo>
                <a:lnTo>
                  <a:pt x="0" y="76200"/>
                </a:lnTo>
                <a:close/>
              </a:path>
            </a:pathLst>
          </a:custGeom>
          <a:solidFill>
            <a:srgbClr val="002069"/>
          </a:solidFill>
        </p:spPr>
        <p:txBody>
          <a:bodyPr wrap="square" lIns="0" tIns="0" rIns="0" bIns="0" rtlCol="0"/>
          <a:lstStyle/>
          <a:p>
            <a:endParaRPr/>
          </a:p>
        </p:txBody>
      </p:sp>
      <p:sp>
        <p:nvSpPr>
          <p:cNvPr id="19" name="bk object 19"/>
          <p:cNvSpPr/>
          <p:nvPr/>
        </p:nvSpPr>
        <p:spPr>
          <a:xfrm>
            <a:off x="-2" y="38100"/>
            <a:ext cx="9144000" cy="1066800"/>
          </a:xfrm>
          <a:prstGeom prst="rect">
            <a:avLst/>
          </a:prstGeom>
          <a:blipFill>
            <a:blip r:embed="rId2" cstate="print"/>
            <a:stretch>
              <a:fillRect/>
            </a:stretch>
          </a:blipFill>
          <a:ln>
            <a:noFill/>
          </a:ln>
        </p:spPr>
        <p:txBody>
          <a:bodyPr wrap="square" lIns="0" tIns="0" rIns="0" bIns="0" rtlCol="0"/>
          <a:lstStyle/>
          <a:p>
            <a:endParaRPr/>
          </a:p>
        </p:txBody>
      </p:sp>
      <p:sp>
        <p:nvSpPr>
          <p:cNvPr id="2" name="Holder 2"/>
          <p:cNvSpPr>
            <a:spLocks noGrp="1"/>
          </p:cNvSpPr>
          <p:nvPr>
            <p:ph type="title"/>
          </p:nvPr>
        </p:nvSpPr>
        <p:spPr>
          <a:xfrm>
            <a:off x="1030628" y="325278"/>
            <a:ext cx="7082739" cy="492443"/>
          </a:xfrm>
        </p:spPr>
        <p:txBody>
          <a:bodyPr lIns="0" tIns="0" rIns="0" bIns="0"/>
          <a:lstStyle>
            <a:lvl1pPr>
              <a:defRPr sz="3200" b="0" i="0">
                <a:solidFill>
                  <a:srgbClr val="012069"/>
                </a:solidFill>
                <a:latin typeface="Franklin Gothic Medium"/>
                <a:cs typeface="Franklin Gothic Medium"/>
              </a:defRPr>
            </a:lvl1pPr>
          </a:lstStyle>
          <a:p>
            <a:endParaRPr dirty="0"/>
          </a:p>
        </p:txBody>
      </p:sp>
      <p:sp>
        <p:nvSpPr>
          <p:cNvPr id="3" name="Holder 3"/>
          <p:cNvSpPr>
            <a:spLocks noGrp="1"/>
          </p:cNvSpPr>
          <p:nvPr>
            <p:ph sz="half" idx="2"/>
          </p:nvPr>
        </p:nvSpPr>
        <p:spPr>
          <a:xfrm>
            <a:off x="457200" y="1577340"/>
            <a:ext cx="397764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577340"/>
            <a:ext cx="3977640" cy="4526280"/>
          </a:xfrm>
          <a:prstGeom prst="rect">
            <a:avLst/>
          </a:prstGeom>
        </p:spPr>
        <p:txBody>
          <a:bodyPr wrap="square" lIns="0" tIns="0" rIns="0" bIns="0">
            <a:spAutoFit/>
          </a:bodyPr>
          <a:lstStyle>
            <a:lvl1pPr>
              <a:defRPr/>
            </a:lvl1pPr>
          </a:lstStyle>
          <a:p>
            <a:endParaRPr/>
          </a:p>
        </p:txBody>
      </p:sp>
      <p:sp>
        <p:nvSpPr>
          <p:cNvPr id="7" name="Holder 7"/>
          <p:cNvSpPr>
            <a:spLocks noGrp="1"/>
          </p:cNvSpPr>
          <p:nvPr>
            <p:ph type="sldNum" sz="quarter" idx="7"/>
          </p:nvPr>
        </p:nvSpPr>
        <p:spPr/>
        <p:txBody>
          <a:bodyPr lIns="0" tIns="0" rIns="0" bIns="0"/>
          <a:lstStyle>
            <a:lvl1pPr>
              <a:defRPr sz="1200" b="0" i="0">
                <a:solidFill>
                  <a:srgbClr val="888888"/>
                </a:solidFill>
                <a:latin typeface="Franklin Gothic Medium"/>
                <a:cs typeface="Franklin Gothic Medium"/>
              </a:defRPr>
            </a:lvl1pPr>
          </a:lstStyle>
          <a:p>
            <a:pPr marL="115570">
              <a:lnSpc>
                <a:spcPct val="100000"/>
              </a:lnSpc>
            </a:pPr>
            <a:fld id="{81D60167-4931-47E6-BA6A-407CBD079E47}" type="slidenum">
              <a:rPr dirty="0"/>
              <a:t>‹#›</a:t>
            </a:fld>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a:xfrm>
            <a:off x="1030630" y="304800"/>
            <a:ext cx="7082739" cy="492443"/>
          </a:xfrm>
        </p:spPr>
        <p:txBody>
          <a:bodyPr lIns="0" tIns="0" rIns="0" bIns="0"/>
          <a:lstStyle>
            <a:lvl1pPr>
              <a:defRPr sz="3200" b="0" i="0">
                <a:solidFill>
                  <a:srgbClr val="012069"/>
                </a:solidFill>
                <a:latin typeface="Franklin Gothic Medium"/>
                <a:cs typeface="Franklin Gothic Medium"/>
              </a:defRPr>
            </a:lvl1pPr>
          </a:lstStyle>
          <a:p>
            <a:endParaRPr dirty="0"/>
          </a:p>
        </p:txBody>
      </p:sp>
      <p:sp>
        <p:nvSpPr>
          <p:cNvPr id="5" name="Holder 5"/>
          <p:cNvSpPr>
            <a:spLocks noGrp="1"/>
          </p:cNvSpPr>
          <p:nvPr>
            <p:ph type="sldNum" sz="quarter" idx="7"/>
          </p:nvPr>
        </p:nvSpPr>
        <p:spPr/>
        <p:txBody>
          <a:bodyPr lIns="0" tIns="0" rIns="0" bIns="0"/>
          <a:lstStyle>
            <a:lvl1pPr>
              <a:defRPr sz="1200" b="0" i="0">
                <a:solidFill>
                  <a:srgbClr val="888888"/>
                </a:solidFill>
                <a:latin typeface="Franklin Gothic Medium"/>
                <a:cs typeface="Franklin Gothic Medium"/>
              </a:defRPr>
            </a:lvl1pPr>
          </a:lstStyle>
          <a:p>
            <a:pPr marL="115570">
              <a:lnSpc>
                <a:spcPct val="100000"/>
              </a:lnSpc>
            </a:pPr>
            <a:fld id="{81D60167-4931-47E6-BA6A-407CBD079E47}" type="slidenum">
              <a:rPr dirty="0"/>
              <a:t>‹#›</a:t>
            </a:fld>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0"/>
            <a:ext cx="9144000" cy="76200"/>
          </a:xfrm>
          <a:custGeom>
            <a:avLst/>
            <a:gdLst/>
            <a:ahLst/>
            <a:cxnLst/>
            <a:rect l="l" t="t" r="r" b="b"/>
            <a:pathLst>
              <a:path w="9144000" h="76200">
                <a:moveTo>
                  <a:pt x="0" y="76200"/>
                </a:moveTo>
                <a:lnTo>
                  <a:pt x="9144000" y="76200"/>
                </a:lnTo>
                <a:lnTo>
                  <a:pt x="9144000" y="0"/>
                </a:lnTo>
                <a:lnTo>
                  <a:pt x="0" y="0"/>
                </a:lnTo>
                <a:lnTo>
                  <a:pt x="0" y="76200"/>
                </a:lnTo>
                <a:close/>
              </a:path>
            </a:pathLst>
          </a:custGeom>
          <a:solidFill>
            <a:srgbClr val="002069"/>
          </a:solidFill>
          <a:ln>
            <a:solidFill>
              <a:schemeClr val="accent1"/>
            </a:solidFill>
          </a:ln>
        </p:spPr>
        <p:txBody>
          <a:bodyPr wrap="square" lIns="0" tIns="0" rIns="0" bIns="0" rtlCol="0"/>
          <a:lstStyle/>
          <a:p>
            <a:endParaRPr/>
          </a:p>
        </p:txBody>
      </p:sp>
      <p:sp>
        <p:nvSpPr>
          <p:cNvPr id="19" name="bk object 19"/>
          <p:cNvSpPr/>
          <p:nvPr/>
        </p:nvSpPr>
        <p:spPr>
          <a:xfrm>
            <a:off x="0" y="76200"/>
            <a:ext cx="9144000" cy="1066800"/>
          </a:xfrm>
          <a:prstGeom prst="rect">
            <a:avLst/>
          </a:prstGeom>
          <a:blipFill>
            <a:blip r:embed="rId2" cstate="print"/>
            <a:stretch>
              <a:fillRect/>
            </a:stretch>
          </a:blipFill>
        </p:spPr>
        <p:txBody>
          <a:bodyPr wrap="square" lIns="0" tIns="0" rIns="0" bIns="0" rtlCol="0"/>
          <a:lstStyle/>
          <a:p>
            <a:endParaRPr/>
          </a:p>
        </p:txBody>
      </p:sp>
      <p:sp>
        <p:nvSpPr>
          <p:cNvPr id="4" name="Holder 4"/>
          <p:cNvSpPr>
            <a:spLocks noGrp="1"/>
          </p:cNvSpPr>
          <p:nvPr>
            <p:ph type="sldNum" sz="quarter" idx="7"/>
          </p:nvPr>
        </p:nvSpPr>
        <p:spPr/>
        <p:txBody>
          <a:bodyPr lIns="0" tIns="0" rIns="0" bIns="0"/>
          <a:lstStyle>
            <a:lvl1pPr>
              <a:defRPr sz="1200" b="0" i="0">
                <a:solidFill>
                  <a:srgbClr val="888888"/>
                </a:solidFill>
                <a:latin typeface="Franklin Gothic Medium"/>
                <a:cs typeface="Franklin Gothic Medium"/>
              </a:defRPr>
            </a:lvl1pPr>
          </a:lstStyle>
          <a:p>
            <a:pPr marL="115570">
              <a:lnSpc>
                <a:spcPct val="100000"/>
              </a:lnSpc>
            </a:pPr>
            <a:fld id="{81D60167-4931-47E6-BA6A-407CBD079E47}" type="slidenum">
              <a:rPr dirty="0"/>
              <a:t>‹#›</a:t>
            </a:fld>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0"/>
            <a:ext cx="9144000" cy="76200"/>
          </a:xfrm>
          <a:custGeom>
            <a:avLst/>
            <a:gdLst/>
            <a:ahLst/>
            <a:cxnLst/>
            <a:rect l="l" t="t" r="r" b="b"/>
            <a:pathLst>
              <a:path w="9144000" h="76200">
                <a:moveTo>
                  <a:pt x="0" y="76200"/>
                </a:moveTo>
                <a:lnTo>
                  <a:pt x="9144000" y="76200"/>
                </a:lnTo>
                <a:lnTo>
                  <a:pt x="9144000" y="0"/>
                </a:lnTo>
                <a:lnTo>
                  <a:pt x="0" y="0"/>
                </a:lnTo>
                <a:lnTo>
                  <a:pt x="0" y="76200"/>
                </a:lnTo>
                <a:close/>
              </a:path>
            </a:pathLst>
          </a:custGeom>
          <a:solidFill>
            <a:srgbClr val="012069"/>
          </a:solidFill>
          <a:ln>
            <a:solidFill>
              <a:srgbClr val="012169"/>
            </a:solidFill>
          </a:ln>
        </p:spPr>
        <p:txBody>
          <a:bodyPr wrap="square" lIns="0" tIns="0" rIns="0" bIns="0" rtlCol="0"/>
          <a:lstStyle/>
          <a:p>
            <a:endParaRPr/>
          </a:p>
        </p:txBody>
      </p:sp>
      <p:sp>
        <p:nvSpPr>
          <p:cNvPr id="2" name="Holder 2"/>
          <p:cNvSpPr>
            <a:spLocks noGrp="1"/>
          </p:cNvSpPr>
          <p:nvPr>
            <p:ph type="title"/>
          </p:nvPr>
        </p:nvSpPr>
        <p:spPr>
          <a:xfrm>
            <a:off x="1030629" y="151319"/>
            <a:ext cx="7082739" cy="492443"/>
          </a:xfrm>
          <a:prstGeom prst="rect">
            <a:avLst/>
          </a:prstGeom>
        </p:spPr>
        <p:txBody>
          <a:bodyPr wrap="square" lIns="0" tIns="0" rIns="0" bIns="0">
            <a:spAutoFit/>
          </a:bodyPr>
          <a:lstStyle>
            <a:lvl1pPr>
              <a:defRPr sz="3200" b="0" i="0">
                <a:solidFill>
                  <a:srgbClr val="012069"/>
                </a:solidFill>
                <a:latin typeface="Franklin Gothic Medium"/>
                <a:cs typeface="Franklin Gothic Medium"/>
              </a:defRPr>
            </a:lvl1pPr>
          </a:lstStyle>
          <a:p>
            <a:endParaRPr dirty="0"/>
          </a:p>
        </p:txBody>
      </p:sp>
      <p:sp>
        <p:nvSpPr>
          <p:cNvPr id="3" name="Holder 3"/>
          <p:cNvSpPr>
            <a:spLocks noGrp="1"/>
          </p:cNvSpPr>
          <p:nvPr>
            <p:ph type="body" idx="1"/>
          </p:nvPr>
        </p:nvSpPr>
        <p:spPr>
          <a:xfrm>
            <a:off x="348818" y="1580451"/>
            <a:ext cx="8446363" cy="3860800"/>
          </a:xfrm>
          <a:prstGeom prst="rect">
            <a:avLst/>
          </a:prstGeom>
        </p:spPr>
        <p:txBody>
          <a:bodyPr wrap="square" lIns="0" tIns="0" rIns="0" bIns="0">
            <a:spAutoFit/>
          </a:bodyPr>
          <a:lstStyle>
            <a:lvl1pPr>
              <a:defRPr sz="2800" b="0" i="0">
                <a:solidFill>
                  <a:schemeClr val="tx1"/>
                </a:solidFill>
                <a:latin typeface="Franklin Gothic Medium"/>
                <a:cs typeface="Franklin Gothic Medium"/>
              </a:defRPr>
            </a:lvl1pPr>
          </a:lstStyle>
          <a:p>
            <a:endParaRPr dirty="0"/>
          </a:p>
        </p:txBody>
      </p:sp>
      <p:sp>
        <p:nvSpPr>
          <p:cNvPr id="6" name="Holder 6"/>
          <p:cNvSpPr>
            <a:spLocks noGrp="1"/>
          </p:cNvSpPr>
          <p:nvPr>
            <p:ph type="sldNum" sz="quarter" idx="7"/>
          </p:nvPr>
        </p:nvSpPr>
        <p:spPr>
          <a:xfrm>
            <a:off x="8694673" y="6488912"/>
            <a:ext cx="230504" cy="198754"/>
          </a:xfrm>
          <a:prstGeom prst="rect">
            <a:avLst/>
          </a:prstGeom>
        </p:spPr>
        <p:txBody>
          <a:bodyPr wrap="square" lIns="0" tIns="0" rIns="0" bIns="0">
            <a:spAutoFit/>
          </a:bodyPr>
          <a:lstStyle>
            <a:lvl1pPr>
              <a:defRPr sz="1200" b="0" i="0">
                <a:solidFill>
                  <a:srgbClr val="888888"/>
                </a:solidFill>
                <a:latin typeface="Franklin Gothic Medium"/>
                <a:cs typeface="Franklin Gothic Medium"/>
              </a:defRPr>
            </a:lvl1pPr>
          </a:lstStyle>
          <a:p>
            <a:pPr marL="115570">
              <a:lnSpc>
                <a:spcPct val="100000"/>
              </a:lnSpc>
            </a:pPr>
            <a:fld id="{81D60167-4931-47E6-BA6A-407CBD079E47}" type="slidenum">
              <a:rPr dirty="0"/>
              <a:t>‹#›</a:t>
            </a:fld>
            <a:endParaRPr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solidFill>
            <a:schemeClr val="accent1"/>
          </a:solidFill>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www.azed.gov/sites/default/files/2021/07/Assessments%20Overview%20-%202021%20and%20Beyond.pdf" TargetMode="Externa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s://www.azed.gov/sites/default/files/2021/07/Friday%20Focus%20flyer%202021-2022.pdf" TargetMode="Externa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www.azed.gov/sites/default/files/2021/07/AZELLA%20Domain%20Scoring%20July%202021.pdf" TargetMode="Externa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www.azed.gov/assessment" TargetMode="Externa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hyperlink" Target="https://www.azed.gov/assessment/examiner" TargetMode="External"/><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hyperlink" Target="mailto:Achieve@azed.gov" TargetMode="Externa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hyperlink" Target="http://www.mrscienceshow.com/2010/06/bring-us-your-burning-science-questions.html" TargetMode="External"/><Relationship Id="rId2" Type="http://schemas.openxmlformats.org/officeDocument/2006/relationships/image" Target="../media/image15.jpg"/><Relationship Id="rId1" Type="http://schemas.openxmlformats.org/officeDocument/2006/relationships/slideLayout" Target="../slideLayouts/slideLayout3.xml"/><Relationship Id="rId4" Type="http://schemas.openxmlformats.org/officeDocument/2006/relationships/hyperlink" Target="https://creativecommons.org/licenses/by-sa/3.0/"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evergreenleaf.blogspot.com/2013/04/my-first-blog-award-liebster.html" TargetMode="External"/><Relationship Id="rId2" Type="http://schemas.openxmlformats.org/officeDocument/2006/relationships/image" Target="../media/image16.jpg"/><Relationship Id="rId1" Type="http://schemas.openxmlformats.org/officeDocument/2006/relationships/slideLayout" Target="../slideLayouts/slideLayout3.xml"/><Relationship Id="rId4" Type="http://schemas.openxmlformats.org/officeDocument/2006/relationships/hyperlink" Target="https://creativecommons.org/licenses/by-nc-nd/3.0/"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www.azed.gov/sites/default/files/2021/07/Friday%20Focus%20flyer%202021-2022.pdf" TargetMode="External"/><Relationship Id="rId2" Type="http://schemas.openxmlformats.org/officeDocument/2006/relationships/hyperlink" Target="https://www.azed.gov/assessment" TargetMode="Externa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hyperlink" Target="https://www.azed.gov/assessment" TargetMode="Externa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hyperlink" Target="https://cms.azed.gov/home/GetDocumentFile?id=598093f33217e1170830a006" TargetMode="External"/><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7F5ACF-58A5-430D-B548-56981423FCC4}"/>
              </a:ext>
            </a:extLst>
          </p:cNvPr>
          <p:cNvSpPr>
            <a:spLocks noGrp="1"/>
          </p:cNvSpPr>
          <p:nvPr>
            <p:ph type="ctrTitle"/>
          </p:nvPr>
        </p:nvSpPr>
        <p:spPr>
          <a:xfrm>
            <a:off x="685800" y="2125980"/>
            <a:ext cx="7772400" cy="3447098"/>
          </a:xfrm>
        </p:spPr>
        <p:txBody>
          <a:bodyPr/>
          <a:lstStyle/>
          <a:p>
            <a:pPr algn="ctr"/>
            <a:r>
              <a:rPr lang="en-US" b="1" dirty="0"/>
              <a:t>Assessments Friday Focus Webinar Series Webinar #1: </a:t>
            </a:r>
            <a:br>
              <a:rPr lang="en-US" b="1" dirty="0"/>
            </a:br>
            <a:r>
              <a:rPr lang="en-US" b="1" dirty="0"/>
              <a:t>The State of Assessments and Accountability - An Overview for the       2021-2022 School Year</a:t>
            </a:r>
            <a:br>
              <a:rPr lang="en-US" dirty="0"/>
            </a:br>
            <a:br>
              <a:rPr lang="en-US" dirty="0"/>
            </a:br>
            <a:endParaRPr lang="en-US" dirty="0"/>
          </a:p>
        </p:txBody>
      </p:sp>
      <p:sp>
        <p:nvSpPr>
          <p:cNvPr id="3" name="Subtitle 2">
            <a:extLst>
              <a:ext uri="{FF2B5EF4-FFF2-40B4-BE49-F238E27FC236}">
                <a16:creationId xmlns:a16="http://schemas.microsoft.com/office/drawing/2014/main" id="{EFA6E090-9BA7-436A-86FB-0D1015797EB8}"/>
              </a:ext>
            </a:extLst>
          </p:cNvPr>
          <p:cNvSpPr>
            <a:spLocks noGrp="1"/>
          </p:cNvSpPr>
          <p:nvPr>
            <p:ph type="subTitle" idx="4"/>
          </p:nvPr>
        </p:nvSpPr>
        <p:spPr>
          <a:xfrm>
            <a:off x="914400" y="5031938"/>
            <a:ext cx="7543800" cy="1292662"/>
          </a:xfrm>
        </p:spPr>
        <p:txBody>
          <a:bodyPr/>
          <a:lstStyle/>
          <a:p>
            <a:pPr algn="ctr"/>
            <a:r>
              <a:rPr lang="en-US" dirty="0"/>
              <a:t>Audra Ahumada</a:t>
            </a:r>
          </a:p>
          <a:p>
            <a:pPr algn="ctr"/>
            <a:r>
              <a:rPr lang="en-US" dirty="0"/>
              <a:t>Deputy Associate Superintendent of Assessment</a:t>
            </a:r>
          </a:p>
          <a:p>
            <a:pPr algn="ctr"/>
            <a:r>
              <a:rPr lang="en-US" dirty="0"/>
              <a:t>Arizona Department of Education</a:t>
            </a:r>
          </a:p>
        </p:txBody>
      </p:sp>
    </p:spTree>
    <p:extLst>
      <p:ext uri="{BB962C8B-B14F-4D97-AF65-F5344CB8AC3E}">
        <p14:creationId xmlns:p14="http://schemas.microsoft.com/office/powerpoint/2010/main" val="3071841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3">
            <a:extLst>
              <a:ext uri="{FF2B5EF4-FFF2-40B4-BE49-F238E27FC236}">
                <a16:creationId xmlns:a16="http://schemas.microsoft.com/office/drawing/2014/main" id="{4482F8A5-7721-4479-BE9E-3AF09856ABA6}"/>
              </a:ext>
            </a:extLst>
          </p:cNvPr>
          <p:cNvSpPr txBox="1">
            <a:spLocks/>
          </p:cNvSpPr>
          <p:nvPr/>
        </p:nvSpPr>
        <p:spPr>
          <a:xfrm>
            <a:off x="381000" y="2438400"/>
            <a:ext cx="3428999" cy="1723549"/>
          </a:xfrm>
          <a:prstGeom prst="rect">
            <a:avLst/>
          </a:prstGeom>
        </p:spPr>
        <p:txBody>
          <a:bodyPr wrap="square" lIns="0" tIns="0" rIns="0" bIns="0">
            <a:spAutoFit/>
          </a:bodyPr>
          <a:lstStyle>
            <a:lvl1pPr marL="0">
              <a:defRPr sz="2800" b="0" i="0">
                <a:solidFill>
                  <a:schemeClr val="tx1"/>
                </a:solidFill>
                <a:latin typeface="Franklin Gothic Medium"/>
                <a:ea typeface="+mn-ea"/>
                <a:cs typeface="Franklin Gothic Medium"/>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en-US" kern="0" dirty="0"/>
              <a:t>Includes:</a:t>
            </a:r>
          </a:p>
          <a:p>
            <a:pPr marL="457200" indent="-457200">
              <a:buFont typeface="Arial" panose="020B0604020202020204" pitchFamily="34" charset="0"/>
              <a:buChar char="•"/>
            </a:pPr>
            <a:r>
              <a:rPr lang="en-US" kern="0" dirty="0"/>
              <a:t>Assessments and Requirements</a:t>
            </a:r>
          </a:p>
          <a:p>
            <a:pPr marL="457200" indent="-457200">
              <a:buFont typeface="Arial" panose="020B0604020202020204" pitchFamily="34" charset="0"/>
              <a:buChar char="•"/>
            </a:pPr>
            <a:r>
              <a:rPr lang="en-US" kern="0" dirty="0"/>
              <a:t>Accountability  </a:t>
            </a:r>
          </a:p>
        </p:txBody>
      </p:sp>
      <p:sp>
        <p:nvSpPr>
          <p:cNvPr id="2" name="Rectangle 1" descr="Assessment Overview document link">
            <a:extLst>
              <a:ext uri="{FF2B5EF4-FFF2-40B4-BE49-F238E27FC236}">
                <a16:creationId xmlns:a16="http://schemas.microsoft.com/office/drawing/2014/main" id="{976B8E34-FA9D-46D8-B034-52EEB319377B}"/>
              </a:ext>
            </a:extLst>
          </p:cNvPr>
          <p:cNvSpPr/>
          <p:nvPr/>
        </p:nvSpPr>
        <p:spPr>
          <a:xfrm>
            <a:off x="217849" y="5715000"/>
            <a:ext cx="3332230" cy="954107"/>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r>
              <a:rPr lang="en-US" sz="1400" dirty="0">
                <a:latin typeface="Calibri" panose="020F0502020204030204" pitchFamily="34" charset="0"/>
                <a:ea typeface="Calibri" panose="020F0502020204030204" pitchFamily="34" charset="0"/>
              </a:rPr>
              <a:t>Assessment Overview document: </a:t>
            </a:r>
            <a:r>
              <a:rPr lang="en-US" sz="1400" dirty="0">
                <a:solidFill>
                  <a:srgbClr val="0070C0"/>
                </a:solidFill>
                <a:latin typeface="Calibri" panose="020F0502020204030204" pitchFamily="34" charset="0"/>
                <a:ea typeface="Calibri" panose="020F0502020204030204" pitchFamily="34" charset="0"/>
                <a:hlinkClick r:id="rId2">
                  <a:extLst>
                    <a:ext uri="{A12FA001-AC4F-418D-AE19-62706E023703}">
                      <ahyp:hlinkClr xmlns:ahyp="http://schemas.microsoft.com/office/drawing/2018/hyperlinkcolor" val="tx"/>
                    </a:ext>
                  </a:extLst>
                </a:hlinkClick>
              </a:rPr>
              <a:t>https://www.azed.gov/sites/default/files/2021/07/Assessments%20Overview%20-%202021%20and%20Beyond.pdf</a:t>
            </a:r>
            <a:endParaRPr lang="en-US" sz="1400" dirty="0">
              <a:solidFill>
                <a:srgbClr val="0070C0"/>
              </a:solidFill>
              <a:latin typeface="Calibri" panose="020F0502020204030204" pitchFamily="34" charset="0"/>
              <a:ea typeface="Calibri" panose="020F0502020204030204" pitchFamily="34" charset="0"/>
            </a:endParaRPr>
          </a:p>
        </p:txBody>
      </p:sp>
      <p:pic>
        <p:nvPicPr>
          <p:cNvPr id="4" name="Picture 3" descr="Screenshot of Assessment's Overview 2021-2022 school year document">
            <a:extLst>
              <a:ext uri="{FF2B5EF4-FFF2-40B4-BE49-F238E27FC236}">
                <a16:creationId xmlns:a16="http://schemas.microsoft.com/office/drawing/2014/main" id="{1FBD5791-961C-46D6-9684-B610D5A50C77}"/>
              </a:ext>
            </a:extLst>
          </p:cNvPr>
          <p:cNvPicPr>
            <a:picLocks noChangeAspect="1"/>
          </p:cNvPicPr>
          <p:nvPr/>
        </p:nvPicPr>
        <p:blipFill>
          <a:blip r:embed="rId3"/>
          <a:stretch>
            <a:fillRect/>
          </a:stretch>
        </p:blipFill>
        <p:spPr>
          <a:xfrm>
            <a:off x="3962400" y="304800"/>
            <a:ext cx="4755541" cy="6400800"/>
          </a:xfrm>
          <a:prstGeom prst="rect">
            <a:avLst/>
          </a:prstGeom>
          <a:ln>
            <a:noFill/>
          </a:ln>
          <a:effectLst>
            <a:outerShdw blurRad="292100" dist="139700" dir="2700000" algn="tl" rotWithShape="0">
              <a:srgbClr val="333333">
                <a:alpha val="65000"/>
              </a:srgbClr>
            </a:outerShdw>
          </a:effectLst>
        </p:spPr>
      </p:pic>
      <p:sp>
        <p:nvSpPr>
          <p:cNvPr id="6" name="Title 1">
            <a:extLst>
              <a:ext uri="{FF2B5EF4-FFF2-40B4-BE49-F238E27FC236}">
                <a16:creationId xmlns:a16="http://schemas.microsoft.com/office/drawing/2014/main" id="{88D71D05-9415-48FB-898B-8678066CD092}"/>
              </a:ext>
            </a:extLst>
          </p:cNvPr>
          <p:cNvSpPr>
            <a:spLocks noGrp="1"/>
          </p:cNvSpPr>
          <p:nvPr>
            <p:ph type="title"/>
          </p:nvPr>
        </p:nvSpPr>
        <p:spPr>
          <a:xfrm>
            <a:off x="463746" y="188893"/>
            <a:ext cx="3270054" cy="984885"/>
          </a:xfrm>
        </p:spPr>
        <p:txBody>
          <a:bodyPr/>
          <a:lstStyle/>
          <a:p>
            <a:r>
              <a:rPr lang="en-US" dirty="0"/>
              <a:t>What is on the Horizon . . .</a:t>
            </a:r>
          </a:p>
        </p:txBody>
      </p:sp>
    </p:spTree>
    <p:extLst>
      <p:ext uri="{BB962C8B-B14F-4D97-AF65-F5344CB8AC3E}">
        <p14:creationId xmlns:p14="http://schemas.microsoft.com/office/powerpoint/2010/main" val="36724189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shot of Page 2 of the Assessment Overview document. Focuses on the 2022-2023 school year.">
            <a:extLst>
              <a:ext uri="{FF2B5EF4-FFF2-40B4-BE49-F238E27FC236}">
                <a16:creationId xmlns:a16="http://schemas.microsoft.com/office/drawing/2014/main" id="{707312DC-F4AF-460B-A7CD-4C513FEB1E81}"/>
              </a:ext>
            </a:extLst>
          </p:cNvPr>
          <p:cNvPicPr>
            <a:picLocks noChangeAspect="1"/>
          </p:cNvPicPr>
          <p:nvPr/>
        </p:nvPicPr>
        <p:blipFill>
          <a:blip r:embed="rId2"/>
          <a:stretch>
            <a:fillRect/>
          </a:stretch>
        </p:blipFill>
        <p:spPr>
          <a:xfrm>
            <a:off x="2286000" y="1219200"/>
            <a:ext cx="4098605" cy="5301829"/>
          </a:xfrm>
          <a:prstGeom prst="rect">
            <a:avLst/>
          </a:prstGeom>
        </p:spPr>
      </p:pic>
      <p:sp>
        <p:nvSpPr>
          <p:cNvPr id="5" name="Title 1">
            <a:extLst>
              <a:ext uri="{FF2B5EF4-FFF2-40B4-BE49-F238E27FC236}">
                <a16:creationId xmlns:a16="http://schemas.microsoft.com/office/drawing/2014/main" id="{3C529158-C312-4D56-8629-444705B2BB43}"/>
              </a:ext>
            </a:extLst>
          </p:cNvPr>
          <p:cNvSpPr>
            <a:spLocks noGrp="1"/>
          </p:cNvSpPr>
          <p:nvPr>
            <p:ph type="title"/>
          </p:nvPr>
        </p:nvSpPr>
        <p:spPr>
          <a:xfrm>
            <a:off x="533400" y="304800"/>
            <a:ext cx="8305800" cy="609600"/>
          </a:xfrm>
        </p:spPr>
        <p:txBody>
          <a:bodyPr/>
          <a:lstStyle/>
          <a:p>
            <a:r>
              <a:rPr lang="en-US" dirty="0"/>
              <a:t>Assessment Overview 2022-2023 School Year</a:t>
            </a:r>
          </a:p>
        </p:txBody>
      </p:sp>
    </p:spTree>
    <p:extLst>
      <p:ext uri="{BB962C8B-B14F-4D97-AF65-F5344CB8AC3E}">
        <p14:creationId xmlns:p14="http://schemas.microsoft.com/office/powerpoint/2010/main" val="33754461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9AB5BF-3B33-4077-97F1-68D43BFBD97A}"/>
              </a:ext>
            </a:extLst>
          </p:cNvPr>
          <p:cNvSpPr>
            <a:spLocks noGrp="1"/>
          </p:cNvSpPr>
          <p:nvPr>
            <p:ph type="title"/>
          </p:nvPr>
        </p:nvSpPr>
        <p:spPr/>
        <p:txBody>
          <a:bodyPr/>
          <a:lstStyle/>
          <a:p>
            <a:r>
              <a:rPr lang="en-US" dirty="0"/>
              <a:t>Exciting News AASA’s Logo</a:t>
            </a:r>
          </a:p>
        </p:txBody>
      </p:sp>
      <p:pic>
        <p:nvPicPr>
          <p:cNvPr id="9" name="Picture 8" descr="Arizona's Academic Assessment logo. The State Outline and a cactus inside. The name of the test is also part of the logo.">
            <a:extLst>
              <a:ext uri="{FF2B5EF4-FFF2-40B4-BE49-F238E27FC236}">
                <a16:creationId xmlns:a16="http://schemas.microsoft.com/office/drawing/2014/main" id="{87F17471-2309-436B-8F91-4EC192EDED35}"/>
              </a:ext>
            </a:extLst>
          </p:cNvPr>
          <p:cNvPicPr>
            <a:picLocks noChangeAspect="1"/>
          </p:cNvPicPr>
          <p:nvPr/>
        </p:nvPicPr>
        <p:blipFill>
          <a:blip r:embed="rId2"/>
          <a:stretch>
            <a:fillRect/>
          </a:stretch>
        </p:blipFill>
        <p:spPr>
          <a:xfrm>
            <a:off x="1376362" y="1971675"/>
            <a:ext cx="6391275" cy="291465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1903000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7A9FB26-2040-4834-BFC4-0B4A2AB541CE}"/>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0" y="838611"/>
            <a:ext cx="9144000" cy="5180778"/>
          </a:xfrm>
          <a:prstGeom prst="rect">
            <a:avLst/>
          </a:prstGeom>
        </p:spPr>
      </p:pic>
      <p:pic>
        <p:nvPicPr>
          <p:cNvPr id="3" name="Picture 2">
            <a:extLst>
              <a:ext uri="{FF2B5EF4-FFF2-40B4-BE49-F238E27FC236}">
                <a16:creationId xmlns:a16="http://schemas.microsoft.com/office/drawing/2014/main" id="{DF49388B-272B-4E27-B306-2E67AC671ABD}"/>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0" y="815224"/>
            <a:ext cx="9144000" cy="5227552"/>
          </a:xfrm>
          <a:prstGeom prst="rect">
            <a:avLst/>
          </a:prstGeom>
        </p:spPr>
      </p:pic>
      <p:sp>
        <p:nvSpPr>
          <p:cNvPr id="9" name="Title 1">
            <a:extLst>
              <a:ext uri="{FF2B5EF4-FFF2-40B4-BE49-F238E27FC236}">
                <a16:creationId xmlns:a16="http://schemas.microsoft.com/office/drawing/2014/main" id="{040A9DF5-7C09-427B-9C42-F437F00789B3}"/>
              </a:ext>
            </a:extLst>
          </p:cNvPr>
          <p:cNvSpPr>
            <a:spLocks noGrp="1"/>
          </p:cNvSpPr>
          <p:nvPr>
            <p:ph type="title"/>
          </p:nvPr>
        </p:nvSpPr>
        <p:spPr>
          <a:xfrm>
            <a:off x="304800" y="228600"/>
            <a:ext cx="8686800" cy="457200"/>
          </a:xfrm>
        </p:spPr>
        <p:txBody>
          <a:bodyPr/>
          <a:lstStyle/>
          <a:p>
            <a:r>
              <a:rPr lang="en-US" dirty="0"/>
              <a:t>Statewide Achievement Assessment Infographic</a:t>
            </a:r>
          </a:p>
        </p:txBody>
      </p:sp>
    </p:spTree>
    <p:extLst>
      <p:ext uri="{BB962C8B-B14F-4D97-AF65-F5344CB8AC3E}">
        <p14:creationId xmlns:p14="http://schemas.microsoft.com/office/powerpoint/2010/main" val="12696465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2021-2022 AASA's Assessment Infographic. Contains test dates and important information for AASA only">
            <a:extLst>
              <a:ext uri="{FF2B5EF4-FFF2-40B4-BE49-F238E27FC236}">
                <a16:creationId xmlns:a16="http://schemas.microsoft.com/office/drawing/2014/main" id="{DC0A82B1-E25A-402B-B9E1-1FA0C402E9FC}"/>
              </a:ext>
            </a:extLst>
          </p:cNvPr>
          <p:cNvPicPr>
            <a:picLocks noChangeAspect="1"/>
          </p:cNvPicPr>
          <p:nvPr/>
        </p:nvPicPr>
        <p:blipFill>
          <a:blip r:embed="rId2"/>
          <a:stretch>
            <a:fillRect/>
          </a:stretch>
        </p:blipFill>
        <p:spPr>
          <a:xfrm>
            <a:off x="0" y="819150"/>
            <a:ext cx="9144000" cy="5219700"/>
          </a:xfrm>
          <a:prstGeom prst="rect">
            <a:avLst/>
          </a:prstGeom>
        </p:spPr>
      </p:pic>
      <p:sp>
        <p:nvSpPr>
          <p:cNvPr id="6" name="Title 1">
            <a:extLst>
              <a:ext uri="{FF2B5EF4-FFF2-40B4-BE49-F238E27FC236}">
                <a16:creationId xmlns:a16="http://schemas.microsoft.com/office/drawing/2014/main" id="{88251964-5F6C-46EB-96F4-68C90B876D08}"/>
              </a:ext>
            </a:extLst>
          </p:cNvPr>
          <p:cNvSpPr>
            <a:spLocks noGrp="1"/>
          </p:cNvSpPr>
          <p:nvPr>
            <p:ph type="title"/>
          </p:nvPr>
        </p:nvSpPr>
        <p:spPr>
          <a:xfrm>
            <a:off x="3429000" y="228600"/>
            <a:ext cx="3352800" cy="492443"/>
          </a:xfrm>
        </p:spPr>
        <p:txBody>
          <a:bodyPr/>
          <a:lstStyle/>
          <a:p>
            <a:r>
              <a:rPr lang="en-US" dirty="0"/>
              <a:t>AASA’s Infographic</a:t>
            </a:r>
          </a:p>
        </p:txBody>
      </p:sp>
    </p:spTree>
    <p:extLst>
      <p:ext uri="{BB962C8B-B14F-4D97-AF65-F5344CB8AC3E}">
        <p14:creationId xmlns:p14="http://schemas.microsoft.com/office/powerpoint/2010/main" val="544066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D185946-34D5-48B1-AE44-E06D4720C3A4}"/>
              </a:ext>
            </a:extLst>
          </p:cNvPr>
          <p:cNvSpPr>
            <a:spLocks noGrp="1"/>
          </p:cNvSpPr>
          <p:nvPr>
            <p:ph type="body" idx="1"/>
          </p:nvPr>
        </p:nvSpPr>
        <p:spPr/>
        <p:txBody>
          <a:bodyPr/>
          <a:lstStyle/>
          <a:p>
            <a:endParaRPr lang="en-US"/>
          </a:p>
        </p:txBody>
      </p:sp>
      <p:pic>
        <p:nvPicPr>
          <p:cNvPr id="5" name="Picture 4" descr="2021-2022 Statewide High School Assessments Infographic. Contains test dates and important information for ACT and ACT Aspire only">
            <a:extLst>
              <a:ext uri="{FF2B5EF4-FFF2-40B4-BE49-F238E27FC236}">
                <a16:creationId xmlns:a16="http://schemas.microsoft.com/office/drawing/2014/main" id="{B3A4B8BF-EA0F-445D-ACBC-6D47DC2FACA3}"/>
              </a:ext>
            </a:extLst>
          </p:cNvPr>
          <p:cNvPicPr>
            <a:picLocks noChangeAspect="1"/>
          </p:cNvPicPr>
          <p:nvPr/>
        </p:nvPicPr>
        <p:blipFill>
          <a:blip r:embed="rId2"/>
          <a:stretch>
            <a:fillRect/>
          </a:stretch>
        </p:blipFill>
        <p:spPr>
          <a:xfrm>
            <a:off x="0" y="845557"/>
            <a:ext cx="9144000" cy="5166886"/>
          </a:xfrm>
          <a:prstGeom prst="rect">
            <a:avLst/>
          </a:prstGeom>
        </p:spPr>
      </p:pic>
      <p:sp>
        <p:nvSpPr>
          <p:cNvPr id="6" name="Title 1">
            <a:extLst>
              <a:ext uri="{FF2B5EF4-FFF2-40B4-BE49-F238E27FC236}">
                <a16:creationId xmlns:a16="http://schemas.microsoft.com/office/drawing/2014/main" id="{7E652596-3ED9-4013-84E8-83A82A23BE7A}"/>
              </a:ext>
            </a:extLst>
          </p:cNvPr>
          <p:cNvSpPr>
            <a:spLocks noGrp="1"/>
          </p:cNvSpPr>
          <p:nvPr>
            <p:ph type="title"/>
          </p:nvPr>
        </p:nvSpPr>
        <p:spPr>
          <a:xfrm>
            <a:off x="381000" y="207571"/>
            <a:ext cx="8514323" cy="492443"/>
          </a:xfrm>
        </p:spPr>
        <p:txBody>
          <a:bodyPr/>
          <a:lstStyle/>
          <a:p>
            <a:r>
              <a:rPr lang="en-US" dirty="0"/>
              <a:t>Statewide High School Assessments Infographic</a:t>
            </a:r>
          </a:p>
        </p:txBody>
      </p:sp>
    </p:spTree>
    <p:extLst>
      <p:ext uri="{BB962C8B-B14F-4D97-AF65-F5344CB8AC3E}">
        <p14:creationId xmlns:p14="http://schemas.microsoft.com/office/powerpoint/2010/main" val="34226144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8D73B83-47D7-4A74-A3A4-A0F8A87F4FB7}"/>
              </a:ext>
            </a:extLst>
          </p:cNvPr>
          <p:cNvSpPr>
            <a:spLocks noGrp="1"/>
          </p:cNvSpPr>
          <p:nvPr>
            <p:ph type="body" idx="1"/>
          </p:nvPr>
        </p:nvSpPr>
        <p:spPr/>
        <p:txBody>
          <a:bodyPr/>
          <a:lstStyle/>
          <a:p>
            <a:endParaRPr lang="en-US" dirty="0"/>
          </a:p>
        </p:txBody>
      </p:sp>
      <p:pic>
        <p:nvPicPr>
          <p:cNvPr id="5" name="Picture 4" descr="2021-2022 AZELLA Assessment Infographic. Contains test dates and important information for AZELLA only">
            <a:extLst>
              <a:ext uri="{FF2B5EF4-FFF2-40B4-BE49-F238E27FC236}">
                <a16:creationId xmlns:a16="http://schemas.microsoft.com/office/drawing/2014/main" id="{5D5F9FE7-1275-4783-8D50-E75EE965A898}"/>
              </a:ext>
            </a:extLst>
          </p:cNvPr>
          <p:cNvPicPr>
            <a:picLocks noChangeAspect="1"/>
          </p:cNvPicPr>
          <p:nvPr/>
        </p:nvPicPr>
        <p:blipFill>
          <a:blip r:embed="rId2"/>
          <a:stretch>
            <a:fillRect/>
          </a:stretch>
        </p:blipFill>
        <p:spPr>
          <a:xfrm>
            <a:off x="0" y="823518"/>
            <a:ext cx="9144000" cy="5210963"/>
          </a:xfrm>
          <a:prstGeom prst="rect">
            <a:avLst/>
          </a:prstGeom>
        </p:spPr>
      </p:pic>
      <p:sp>
        <p:nvSpPr>
          <p:cNvPr id="4" name="Title 1">
            <a:extLst>
              <a:ext uri="{FF2B5EF4-FFF2-40B4-BE49-F238E27FC236}">
                <a16:creationId xmlns:a16="http://schemas.microsoft.com/office/drawing/2014/main" id="{04A1A872-9DB5-4A4C-A9B9-C4A59C5921A3}"/>
              </a:ext>
            </a:extLst>
          </p:cNvPr>
          <p:cNvSpPr>
            <a:spLocks noGrp="1"/>
          </p:cNvSpPr>
          <p:nvPr>
            <p:ph type="title"/>
          </p:nvPr>
        </p:nvSpPr>
        <p:spPr>
          <a:xfrm>
            <a:off x="3276600" y="219278"/>
            <a:ext cx="3657600" cy="533399"/>
          </a:xfrm>
        </p:spPr>
        <p:txBody>
          <a:bodyPr/>
          <a:lstStyle/>
          <a:p>
            <a:r>
              <a:rPr lang="en-US" dirty="0"/>
              <a:t>AZELLA Infographic</a:t>
            </a:r>
          </a:p>
        </p:txBody>
      </p:sp>
    </p:spTree>
    <p:extLst>
      <p:ext uri="{BB962C8B-B14F-4D97-AF65-F5344CB8AC3E}">
        <p14:creationId xmlns:p14="http://schemas.microsoft.com/office/powerpoint/2010/main" val="11254750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2021-2022 Alternate Assessment Infographic. Contains test dates and important information for MSAA and the new Alternate English Language Proficiency Assessment only">
            <a:extLst>
              <a:ext uri="{FF2B5EF4-FFF2-40B4-BE49-F238E27FC236}">
                <a16:creationId xmlns:a16="http://schemas.microsoft.com/office/drawing/2014/main" id="{C2A3D94B-077E-40B1-9232-532FFB3CB316}"/>
              </a:ext>
            </a:extLst>
          </p:cNvPr>
          <p:cNvPicPr>
            <a:picLocks noChangeAspect="1"/>
          </p:cNvPicPr>
          <p:nvPr/>
        </p:nvPicPr>
        <p:blipFill>
          <a:blip r:embed="rId2"/>
          <a:stretch>
            <a:fillRect/>
          </a:stretch>
        </p:blipFill>
        <p:spPr>
          <a:xfrm>
            <a:off x="0" y="852246"/>
            <a:ext cx="9144000" cy="5153508"/>
          </a:xfrm>
          <a:prstGeom prst="rect">
            <a:avLst/>
          </a:prstGeom>
        </p:spPr>
      </p:pic>
      <p:sp>
        <p:nvSpPr>
          <p:cNvPr id="6" name="Title 1">
            <a:extLst>
              <a:ext uri="{FF2B5EF4-FFF2-40B4-BE49-F238E27FC236}">
                <a16:creationId xmlns:a16="http://schemas.microsoft.com/office/drawing/2014/main" id="{98B013D3-C88E-487D-93B2-7099A673B48B}"/>
              </a:ext>
            </a:extLst>
          </p:cNvPr>
          <p:cNvSpPr>
            <a:spLocks noGrp="1"/>
          </p:cNvSpPr>
          <p:nvPr>
            <p:ph type="title"/>
          </p:nvPr>
        </p:nvSpPr>
        <p:spPr>
          <a:xfrm>
            <a:off x="1752600" y="228600"/>
            <a:ext cx="6096000" cy="492443"/>
          </a:xfrm>
        </p:spPr>
        <p:txBody>
          <a:bodyPr/>
          <a:lstStyle/>
          <a:p>
            <a:r>
              <a:rPr lang="en-US" dirty="0"/>
              <a:t>Alternate Assessment Infographic</a:t>
            </a:r>
          </a:p>
        </p:txBody>
      </p:sp>
    </p:spTree>
    <p:extLst>
      <p:ext uri="{BB962C8B-B14F-4D97-AF65-F5344CB8AC3E}">
        <p14:creationId xmlns:p14="http://schemas.microsoft.com/office/powerpoint/2010/main" val="7018268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5C0C69-7124-42EE-89E8-D1D92BF4A1DF}"/>
              </a:ext>
            </a:extLst>
          </p:cNvPr>
          <p:cNvSpPr>
            <a:spLocks noGrp="1"/>
          </p:cNvSpPr>
          <p:nvPr>
            <p:ph type="title"/>
          </p:nvPr>
        </p:nvSpPr>
        <p:spPr/>
        <p:txBody>
          <a:bodyPr/>
          <a:lstStyle/>
          <a:p>
            <a:r>
              <a:rPr lang="en-US" dirty="0"/>
              <a:t>Additional Assessment Updates</a:t>
            </a:r>
          </a:p>
        </p:txBody>
      </p:sp>
      <p:sp>
        <p:nvSpPr>
          <p:cNvPr id="3" name="Content Placeholder 2">
            <a:extLst>
              <a:ext uri="{FF2B5EF4-FFF2-40B4-BE49-F238E27FC236}">
                <a16:creationId xmlns:a16="http://schemas.microsoft.com/office/drawing/2014/main" id="{C4610961-4CC9-4906-980E-37FC6F639B50}"/>
              </a:ext>
            </a:extLst>
          </p:cNvPr>
          <p:cNvSpPr>
            <a:spLocks noGrp="1"/>
          </p:cNvSpPr>
          <p:nvPr>
            <p:ph sz="half" idx="2"/>
          </p:nvPr>
        </p:nvSpPr>
        <p:spPr>
          <a:xfrm>
            <a:off x="457200" y="1577340"/>
            <a:ext cx="8001000" cy="6340197"/>
          </a:xfrm>
        </p:spPr>
        <p:txBody>
          <a:bodyPr/>
          <a:lstStyle/>
          <a:p>
            <a:pPr marL="457200" indent="-457200">
              <a:buFont typeface="Arial" panose="020B0604020202020204" pitchFamily="34" charset="0"/>
              <a:buChar char="•"/>
            </a:pPr>
            <a:r>
              <a:rPr lang="en-US" b="1" dirty="0"/>
              <a:t>ADE has shipped results for Statewide Assessments from Spring 2021 test administrations to LEAs</a:t>
            </a:r>
          </a:p>
          <a:p>
            <a:pPr marL="457200" indent="-457200">
              <a:buFont typeface="Arial" panose="020B0604020202020204" pitchFamily="34" charset="0"/>
              <a:buChar char="•"/>
            </a:pPr>
            <a:endParaRPr lang="en-US" b="1" dirty="0"/>
          </a:p>
          <a:p>
            <a:pPr marL="457200" indent="-457200">
              <a:buFont typeface="Arial" panose="020B0604020202020204" pitchFamily="34" charset="0"/>
              <a:buChar char="•"/>
            </a:pPr>
            <a:r>
              <a:rPr lang="en-US" b="1" dirty="0"/>
              <a:t>Accountability is working with State Board to produce a report from Spring 2021 test administration</a:t>
            </a:r>
          </a:p>
          <a:p>
            <a:pPr marL="457200" indent="-457200">
              <a:buFont typeface="Arial" panose="020B0604020202020204" pitchFamily="34" charset="0"/>
              <a:buChar char="•"/>
            </a:pPr>
            <a:endParaRPr lang="en-US" b="1" dirty="0"/>
          </a:p>
          <a:p>
            <a:pPr marL="457200" indent="-457200">
              <a:buFont typeface="Arial" panose="020B0604020202020204" pitchFamily="34" charset="0"/>
              <a:buChar char="•"/>
            </a:pPr>
            <a:r>
              <a:rPr lang="en-US" b="1" dirty="0"/>
              <a:t>ADE Assessments Team will have 6 more webinar sessions in this series for the 2021-2022 school year</a:t>
            </a:r>
          </a:p>
          <a:p>
            <a:pPr marL="457200" indent="-457200">
              <a:buFont typeface="Arial" panose="020B0604020202020204" pitchFamily="34" charset="0"/>
              <a:buChar char="•"/>
            </a:pPr>
            <a:endParaRPr lang="en-US" b="1" dirty="0"/>
          </a:p>
          <a:p>
            <a:pPr marL="457200" indent="-457200">
              <a:buFont typeface="Arial" panose="020B0604020202020204" pitchFamily="34" charset="0"/>
              <a:buChar char="•"/>
            </a:pPr>
            <a:endParaRPr lang="en-US" b="1" dirty="0"/>
          </a:p>
          <a:p>
            <a:endParaRPr lang="en-US" sz="2400" b="1" dirty="0"/>
          </a:p>
          <a:p>
            <a:pPr marL="457200" indent="-457200">
              <a:buFont typeface="Arial" panose="020B0604020202020204" pitchFamily="34" charset="0"/>
              <a:buChar char="•"/>
            </a:pPr>
            <a:endParaRPr lang="en-US" sz="2400" b="1" dirty="0"/>
          </a:p>
        </p:txBody>
      </p:sp>
      <p:sp>
        <p:nvSpPr>
          <p:cNvPr id="4" name="TextBox 3">
            <a:extLst>
              <a:ext uri="{FF2B5EF4-FFF2-40B4-BE49-F238E27FC236}">
                <a16:creationId xmlns:a16="http://schemas.microsoft.com/office/drawing/2014/main" id="{0FD480BF-134E-42E8-9B5F-18B2833564BD}"/>
              </a:ext>
            </a:extLst>
          </p:cNvPr>
          <p:cNvSpPr txBox="1"/>
          <p:nvPr/>
        </p:nvSpPr>
        <p:spPr>
          <a:xfrm>
            <a:off x="0" y="6252810"/>
            <a:ext cx="9144000" cy="369332"/>
          </a:xfrm>
          <a:prstGeom prst="rect">
            <a:avLst/>
          </a:prstGeom>
          <a:noFill/>
        </p:spPr>
        <p:txBody>
          <a:bodyPr wrap="square" rtlCol="0">
            <a:spAutoFit/>
          </a:bodyPr>
          <a:lstStyle/>
          <a:p>
            <a:pPr algn="ctr"/>
            <a:r>
              <a:rPr lang="en-US" b="1" dirty="0">
                <a:solidFill>
                  <a:srgbClr val="0070C0"/>
                </a:solidFill>
                <a:hlinkClick r:id="rId2">
                  <a:extLst>
                    <a:ext uri="{A12FA001-AC4F-418D-AE19-62706E023703}">
                      <ahyp:hlinkClr xmlns:ahyp="http://schemas.microsoft.com/office/drawing/2018/hyperlinkcolor" val="tx"/>
                    </a:ext>
                  </a:extLst>
                </a:hlinkClick>
              </a:rPr>
              <a:t>Friday Focus Webinar Flyer </a:t>
            </a:r>
            <a:r>
              <a:rPr lang="en-US" dirty="0"/>
              <a:t>(includes registration information)</a:t>
            </a:r>
          </a:p>
        </p:txBody>
      </p:sp>
    </p:spTree>
    <p:extLst>
      <p:ext uri="{BB962C8B-B14F-4D97-AF65-F5344CB8AC3E}">
        <p14:creationId xmlns:p14="http://schemas.microsoft.com/office/powerpoint/2010/main" val="1378965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63ED6D-8607-4C74-8A25-3BC1A709416D}"/>
              </a:ext>
            </a:extLst>
          </p:cNvPr>
          <p:cNvSpPr>
            <a:spLocks noGrp="1"/>
          </p:cNvSpPr>
          <p:nvPr>
            <p:ph type="title"/>
          </p:nvPr>
        </p:nvSpPr>
        <p:spPr/>
        <p:txBody>
          <a:bodyPr/>
          <a:lstStyle/>
          <a:p>
            <a:r>
              <a:rPr lang="en-US" dirty="0"/>
              <a:t>AZELLA Domain Scoring</a:t>
            </a:r>
          </a:p>
        </p:txBody>
      </p:sp>
      <p:sp>
        <p:nvSpPr>
          <p:cNvPr id="3" name="Content Placeholder 2">
            <a:extLst>
              <a:ext uri="{FF2B5EF4-FFF2-40B4-BE49-F238E27FC236}">
                <a16:creationId xmlns:a16="http://schemas.microsoft.com/office/drawing/2014/main" id="{0F748EEA-B6A6-4E4F-BD9E-6EB92CC9C9CD}"/>
              </a:ext>
            </a:extLst>
          </p:cNvPr>
          <p:cNvSpPr>
            <a:spLocks noGrp="1"/>
          </p:cNvSpPr>
          <p:nvPr>
            <p:ph sz="half" idx="2"/>
          </p:nvPr>
        </p:nvSpPr>
        <p:spPr>
          <a:xfrm>
            <a:off x="457200" y="1577340"/>
            <a:ext cx="3977640" cy="2585323"/>
          </a:xfrm>
        </p:spPr>
        <p:txBody>
          <a:bodyPr/>
          <a:lstStyle/>
          <a:p>
            <a:r>
              <a:rPr lang="en-US" dirty="0"/>
              <a:t>Communication to DTCs, EL Coordinators and Special Education Directors and is posted on the ADE Assessment’s Webpage: AZELLA DTCs</a:t>
            </a:r>
          </a:p>
        </p:txBody>
      </p:sp>
      <p:sp>
        <p:nvSpPr>
          <p:cNvPr id="4" name="Content Placeholder 3" descr="AZELLA Domain Scoring Letter link">
            <a:extLst>
              <a:ext uri="{FF2B5EF4-FFF2-40B4-BE49-F238E27FC236}">
                <a16:creationId xmlns:a16="http://schemas.microsoft.com/office/drawing/2014/main" id="{AD58F5ED-BA25-4ADC-B834-B8B5C86595A4}"/>
              </a:ext>
            </a:extLst>
          </p:cNvPr>
          <p:cNvSpPr>
            <a:spLocks noGrp="1"/>
          </p:cNvSpPr>
          <p:nvPr>
            <p:ph sz="half" idx="3"/>
          </p:nvPr>
        </p:nvSpPr>
        <p:spPr>
          <a:xfrm>
            <a:off x="393238" y="5029200"/>
            <a:ext cx="3977640" cy="1384995"/>
          </a:xfrm>
        </p:spPr>
        <p:style>
          <a:lnRef idx="2">
            <a:schemeClr val="accent2"/>
          </a:lnRef>
          <a:fillRef idx="1">
            <a:schemeClr val="lt1"/>
          </a:fillRef>
          <a:effectRef idx="0">
            <a:schemeClr val="accent2"/>
          </a:effectRef>
          <a:fontRef idx="minor">
            <a:schemeClr val="dk1"/>
          </a:fontRef>
        </p:style>
        <p:txBody>
          <a:bodyPr/>
          <a:lstStyle/>
          <a:p>
            <a:pPr algn="ctr"/>
            <a:r>
              <a:rPr lang="en-US" sz="1800" dirty="0"/>
              <a:t>AZELLA Domain Scoring Letter to Stakeholders: </a:t>
            </a:r>
            <a:r>
              <a:rPr lang="en-US" sz="1800" dirty="0">
                <a:solidFill>
                  <a:srgbClr val="0070C0"/>
                </a:solidFill>
                <a:hlinkClick r:id="rId2">
                  <a:extLst>
                    <a:ext uri="{A12FA001-AC4F-418D-AE19-62706E023703}">
                      <ahyp:hlinkClr xmlns:ahyp="http://schemas.microsoft.com/office/drawing/2018/hyperlinkcolor" val="tx"/>
                    </a:ext>
                  </a:extLst>
                </a:hlinkClick>
              </a:rPr>
              <a:t>https://www.azed.gov/sites/default/files/2021/07/AZELLA%20Domain%20Scoring%20July%202021.pdf</a:t>
            </a:r>
            <a:endParaRPr lang="en-US" sz="1800" dirty="0">
              <a:solidFill>
                <a:srgbClr val="0070C0"/>
              </a:solidFill>
            </a:endParaRPr>
          </a:p>
        </p:txBody>
      </p:sp>
      <p:pic>
        <p:nvPicPr>
          <p:cNvPr id="6" name="Picture 5" descr="Screenshot of AZELLA Domain Scoring letter">
            <a:extLst>
              <a:ext uri="{FF2B5EF4-FFF2-40B4-BE49-F238E27FC236}">
                <a16:creationId xmlns:a16="http://schemas.microsoft.com/office/drawing/2014/main" id="{451FA5F9-6FC5-43FA-84D4-F9FB0834B55E}"/>
              </a:ext>
            </a:extLst>
          </p:cNvPr>
          <p:cNvPicPr>
            <a:picLocks noChangeAspect="1"/>
          </p:cNvPicPr>
          <p:nvPr/>
        </p:nvPicPr>
        <p:blipFill>
          <a:blip r:embed="rId3"/>
          <a:stretch>
            <a:fillRect/>
          </a:stretch>
        </p:blipFill>
        <p:spPr>
          <a:xfrm>
            <a:off x="4773123" y="1295400"/>
            <a:ext cx="4090490" cy="53340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7789945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D775DB-C47D-4BE3-AAE5-0C82CE3AD750}"/>
              </a:ext>
            </a:extLst>
          </p:cNvPr>
          <p:cNvSpPr>
            <a:spLocks noGrp="1"/>
          </p:cNvSpPr>
          <p:nvPr>
            <p:ph type="title"/>
          </p:nvPr>
        </p:nvSpPr>
        <p:spPr>
          <a:xfrm>
            <a:off x="762001" y="151319"/>
            <a:ext cx="7696200" cy="1969770"/>
          </a:xfrm>
        </p:spPr>
        <p:txBody>
          <a:bodyPr/>
          <a:lstStyle/>
          <a:p>
            <a:r>
              <a:rPr lang="en-US" dirty="0"/>
              <a:t>Welcome to Webinar #1: The State of Assessments and Accountability – </a:t>
            </a:r>
            <a:br>
              <a:rPr lang="en-US" dirty="0"/>
            </a:br>
            <a:r>
              <a:rPr lang="en-US" dirty="0"/>
              <a:t>An Overview for the 2021-2022 School Year</a:t>
            </a:r>
          </a:p>
        </p:txBody>
      </p:sp>
      <p:sp>
        <p:nvSpPr>
          <p:cNvPr id="3" name="Text Placeholder 2">
            <a:extLst>
              <a:ext uri="{FF2B5EF4-FFF2-40B4-BE49-F238E27FC236}">
                <a16:creationId xmlns:a16="http://schemas.microsoft.com/office/drawing/2014/main" id="{D992C65B-0B0C-4AC7-B9D7-33D3D24BB9E3}"/>
              </a:ext>
            </a:extLst>
          </p:cNvPr>
          <p:cNvSpPr>
            <a:spLocks noGrp="1"/>
          </p:cNvSpPr>
          <p:nvPr>
            <p:ph type="body" idx="1"/>
          </p:nvPr>
        </p:nvSpPr>
        <p:spPr>
          <a:xfrm>
            <a:off x="533400" y="1905000"/>
            <a:ext cx="8261779" cy="4739759"/>
          </a:xfrm>
        </p:spPr>
        <p:txBody>
          <a:bodyPr/>
          <a:lstStyle/>
          <a:p>
            <a:r>
              <a:rPr lang="en-US" b="1" i="1" dirty="0"/>
              <a:t>This webinar will be recorded and posted on the ADE Assessments webpage.</a:t>
            </a:r>
          </a:p>
          <a:p>
            <a:endParaRPr lang="en-US" b="1" i="1" dirty="0"/>
          </a:p>
          <a:p>
            <a:r>
              <a:rPr lang="en-US" b="1" i="1" dirty="0"/>
              <a:t>Please enter your First and Last Name in the Chat for tracking purposes for the live event.</a:t>
            </a:r>
          </a:p>
          <a:p>
            <a:endParaRPr lang="en-US" b="1" i="1" dirty="0"/>
          </a:p>
          <a:p>
            <a:r>
              <a:rPr lang="en-US" b="1" i="1" dirty="0"/>
              <a:t>We will also be capturing the chat questions. If there are questions that were frequently asked or need further clarification, ADE will compile and create an FAQ which will be posted on the Assessment Webpage.</a:t>
            </a:r>
            <a:endParaRPr lang="en-US" b="1" dirty="0"/>
          </a:p>
        </p:txBody>
      </p:sp>
    </p:spTree>
    <p:extLst>
      <p:ext uri="{BB962C8B-B14F-4D97-AF65-F5344CB8AC3E}">
        <p14:creationId xmlns:p14="http://schemas.microsoft.com/office/powerpoint/2010/main" val="12836212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08D710-8CD2-439B-85DE-13D7DCE174B6}"/>
              </a:ext>
            </a:extLst>
          </p:cNvPr>
          <p:cNvSpPr>
            <a:spLocks noGrp="1"/>
          </p:cNvSpPr>
          <p:nvPr>
            <p:ph type="title"/>
          </p:nvPr>
        </p:nvSpPr>
        <p:spPr/>
        <p:txBody>
          <a:bodyPr/>
          <a:lstStyle/>
          <a:p>
            <a:r>
              <a:rPr lang="en-US" dirty="0"/>
              <a:t>Assessment Webinar Series - Posted</a:t>
            </a:r>
          </a:p>
        </p:txBody>
      </p:sp>
      <p:sp>
        <p:nvSpPr>
          <p:cNvPr id="3" name="Content Placeholder 2">
            <a:extLst>
              <a:ext uri="{FF2B5EF4-FFF2-40B4-BE49-F238E27FC236}">
                <a16:creationId xmlns:a16="http://schemas.microsoft.com/office/drawing/2014/main" id="{B06AD28D-9D4D-443F-B256-647B54678870}"/>
              </a:ext>
            </a:extLst>
          </p:cNvPr>
          <p:cNvSpPr>
            <a:spLocks noGrp="1"/>
          </p:cNvSpPr>
          <p:nvPr>
            <p:ph sz="half" idx="2"/>
          </p:nvPr>
        </p:nvSpPr>
        <p:spPr>
          <a:xfrm>
            <a:off x="457200" y="1577340"/>
            <a:ext cx="3977640" cy="3877985"/>
          </a:xfrm>
        </p:spPr>
        <p:txBody>
          <a:bodyPr/>
          <a:lstStyle/>
          <a:p>
            <a:r>
              <a:rPr lang="en-US" dirty="0"/>
              <a:t>All Assessment Webinars will be posted on the ADE Website - Assessment Page:</a:t>
            </a:r>
          </a:p>
          <a:p>
            <a:endParaRPr lang="en-US" dirty="0"/>
          </a:p>
          <a:p>
            <a:pPr marL="457200" indent="-457200">
              <a:buFont typeface="Arial" panose="020B0604020202020204" pitchFamily="34" charset="0"/>
              <a:buChar char="•"/>
            </a:pPr>
            <a:r>
              <a:rPr lang="en-US" dirty="0"/>
              <a:t>PowerPoint Presentation</a:t>
            </a:r>
          </a:p>
          <a:p>
            <a:pPr marL="457200" indent="-457200">
              <a:buFont typeface="Arial" panose="020B0604020202020204" pitchFamily="34" charset="0"/>
              <a:buChar char="•"/>
            </a:pPr>
            <a:endParaRPr lang="en-US" dirty="0"/>
          </a:p>
          <a:p>
            <a:pPr marL="457200" indent="-457200">
              <a:buFont typeface="Arial" panose="020B0604020202020204" pitchFamily="34" charset="0"/>
              <a:buChar char="•"/>
            </a:pPr>
            <a:r>
              <a:rPr lang="en-US" dirty="0"/>
              <a:t>Recording</a:t>
            </a:r>
          </a:p>
        </p:txBody>
      </p:sp>
      <p:sp>
        <p:nvSpPr>
          <p:cNvPr id="8" name="Rectangle 7">
            <a:extLst>
              <a:ext uri="{FF2B5EF4-FFF2-40B4-BE49-F238E27FC236}">
                <a16:creationId xmlns:a16="http://schemas.microsoft.com/office/drawing/2014/main" id="{DACE239D-AD83-42E0-80E0-7CB2EE0E67C2}"/>
              </a:ext>
            </a:extLst>
          </p:cNvPr>
          <p:cNvSpPr/>
          <p:nvPr/>
        </p:nvSpPr>
        <p:spPr>
          <a:xfrm>
            <a:off x="4434840" y="6302634"/>
            <a:ext cx="3660041" cy="369332"/>
          </a:xfrm>
          <a:prstGeom prst="rect">
            <a:avLst/>
          </a:prstGeom>
        </p:spPr>
        <p:style>
          <a:lnRef idx="1">
            <a:schemeClr val="accent1"/>
          </a:lnRef>
          <a:fillRef idx="2">
            <a:schemeClr val="accent1"/>
          </a:fillRef>
          <a:effectRef idx="1">
            <a:schemeClr val="accent1"/>
          </a:effectRef>
          <a:fontRef idx="minor">
            <a:schemeClr val="dk1"/>
          </a:fontRef>
        </p:style>
        <p:txBody>
          <a:bodyPr wrap="none">
            <a:spAutoFit/>
          </a:bodyPr>
          <a:lstStyle/>
          <a:p>
            <a:r>
              <a:rPr lang="en-US" dirty="0">
                <a:solidFill>
                  <a:srgbClr val="0070C0"/>
                </a:solidFill>
                <a:hlinkClick r:id="rId2">
                  <a:extLst>
                    <a:ext uri="{A12FA001-AC4F-418D-AE19-62706E023703}">
                      <ahyp:hlinkClr xmlns:ahyp="http://schemas.microsoft.com/office/drawing/2018/hyperlinkcolor" val="tx"/>
                    </a:ext>
                  </a:extLst>
                </a:hlinkClick>
              </a:rPr>
              <a:t>https://www.azed.gov/assessment</a:t>
            </a:r>
            <a:endParaRPr lang="en-US" dirty="0">
              <a:solidFill>
                <a:srgbClr val="0070C0"/>
              </a:solidFill>
            </a:endParaRPr>
          </a:p>
        </p:txBody>
      </p:sp>
      <p:cxnSp>
        <p:nvCxnSpPr>
          <p:cNvPr id="9" name="Straight Arrow Connector 8" descr="Points to Friday Focus Tab on the Assessment Main webpage">
            <a:extLst>
              <a:ext uri="{FF2B5EF4-FFF2-40B4-BE49-F238E27FC236}">
                <a16:creationId xmlns:a16="http://schemas.microsoft.com/office/drawing/2014/main" id="{117D1208-6BFC-41DF-B48A-5199DC0F0DE2}"/>
              </a:ext>
            </a:extLst>
          </p:cNvPr>
          <p:cNvCxnSpPr/>
          <p:nvPr/>
        </p:nvCxnSpPr>
        <p:spPr>
          <a:xfrm flipV="1">
            <a:off x="2819400" y="5753184"/>
            <a:ext cx="1186730" cy="772300"/>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pic>
        <p:nvPicPr>
          <p:cNvPr id="6" name="Picture 5" descr="Screenshot of Assessment's Main Webpage. ">
            <a:extLst>
              <a:ext uri="{FF2B5EF4-FFF2-40B4-BE49-F238E27FC236}">
                <a16:creationId xmlns:a16="http://schemas.microsoft.com/office/drawing/2014/main" id="{55964D8D-45C8-4708-8BB4-F6B1F78141F6}"/>
              </a:ext>
            </a:extLst>
          </p:cNvPr>
          <p:cNvPicPr>
            <a:picLocks noChangeAspect="1"/>
          </p:cNvPicPr>
          <p:nvPr/>
        </p:nvPicPr>
        <p:blipFill>
          <a:blip r:embed="rId3"/>
          <a:stretch>
            <a:fillRect/>
          </a:stretch>
        </p:blipFill>
        <p:spPr>
          <a:xfrm>
            <a:off x="4191000" y="2542437"/>
            <a:ext cx="4808104" cy="3627298"/>
          </a:xfrm>
          <a:prstGeom prst="rect">
            <a:avLst/>
          </a:prstGeom>
        </p:spPr>
      </p:pic>
    </p:spTree>
    <p:extLst>
      <p:ext uri="{BB962C8B-B14F-4D97-AF65-F5344CB8AC3E}">
        <p14:creationId xmlns:p14="http://schemas.microsoft.com/office/powerpoint/2010/main" val="23939244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0BB257-B5B3-4734-B738-3FBA04A01929}"/>
              </a:ext>
            </a:extLst>
          </p:cNvPr>
          <p:cNvSpPr>
            <a:spLocks noGrp="1"/>
          </p:cNvSpPr>
          <p:nvPr>
            <p:ph type="title"/>
          </p:nvPr>
        </p:nvSpPr>
        <p:spPr>
          <a:xfrm>
            <a:off x="1030628" y="325278"/>
            <a:ext cx="7082739" cy="984885"/>
          </a:xfrm>
        </p:spPr>
        <p:txBody>
          <a:bodyPr/>
          <a:lstStyle/>
          <a:p>
            <a:r>
              <a:rPr lang="en-US" dirty="0"/>
              <a:t>Assessment’s Quarterly Newsletter for DTCs: The Examiner</a:t>
            </a:r>
          </a:p>
        </p:txBody>
      </p:sp>
      <p:pic>
        <p:nvPicPr>
          <p:cNvPr id="5" name="Content Placeholder 4" descr="Screenshot of the Assessment Quarterly Newsletter's front page">
            <a:extLst>
              <a:ext uri="{FF2B5EF4-FFF2-40B4-BE49-F238E27FC236}">
                <a16:creationId xmlns:a16="http://schemas.microsoft.com/office/drawing/2014/main" id="{19D302A7-064E-4CAC-89ED-0B25381C4ED4}"/>
              </a:ext>
            </a:extLst>
          </p:cNvPr>
          <p:cNvPicPr>
            <a:picLocks noGrp="1" noChangeAspect="1"/>
          </p:cNvPicPr>
          <p:nvPr>
            <p:ph sz="half" idx="2"/>
          </p:nvPr>
        </p:nvPicPr>
        <p:blipFill>
          <a:blip r:embed="rId2"/>
          <a:stretch>
            <a:fillRect/>
          </a:stretch>
        </p:blipFill>
        <p:spPr>
          <a:xfrm>
            <a:off x="228600" y="1371600"/>
            <a:ext cx="4473375" cy="5354720"/>
          </a:xfrm>
          <a:prstGeom prst="rect">
            <a:avLst/>
          </a:prstGeom>
          <a:ln>
            <a:noFill/>
          </a:ln>
          <a:effectLst>
            <a:outerShdw blurRad="292100" dist="139700" dir="2700000" algn="tl" rotWithShape="0">
              <a:srgbClr val="333333">
                <a:alpha val="65000"/>
              </a:srgbClr>
            </a:outerShdw>
          </a:effectLst>
        </p:spPr>
      </p:pic>
      <p:sp>
        <p:nvSpPr>
          <p:cNvPr id="7" name="TextBox 6">
            <a:extLst>
              <a:ext uri="{FF2B5EF4-FFF2-40B4-BE49-F238E27FC236}">
                <a16:creationId xmlns:a16="http://schemas.microsoft.com/office/drawing/2014/main" id="{38F1F19A-FCFB-4612-86C4-F8E4C59829E1}"/>
              </a:ext>
            </a:extLst>
          </p:cNvPr>
          <p:cNvSpPr txBox="1"/>
          <p:nvPr/>
        </p:nvSpPr>
        <p:spPr>
          <a:xfrm>
            <a:off x="5029200" y="3124200"/>
            <a:ext cx="3733800" cy="1754326"/>
          </a:xfrm>
          <a:prstGeom prst="rect">
            <a:avLst/>
          </a:prstGeom>
        </p:spPr>
        <p:style>
          <a:lnRef idx="1">
            <a:schemeClr val="accent1"/>
          </a:lnRef>
          <a:fillRef idx="3">
            <a:schemeClr val="accent1"/>
          </a:fillRef>
          <a:effectRef idx="2">
            <a:schemeClr val="accent1"/>
          </a:effectRef>
          <a:fontRef idx="minor">
            <a:schemeClr val="lt1"/>
          </a:fontRef>
        </p:style>
        <p:txBody>
          <a:bodyPr wrap="square">
            <a:spAutoFit/>
          </a:bodyPr>
          <a:lstStyle/>
          <a:p>
            <a:pPr algn="ctr"/>
            <a:r>
              <a:rPr lang="en-US" dirty="0"/>
              <a:t>The Assessment Quarterly Newsletter is emailed to District Test Coordinators and posted on the Assessment Webpage: </a:t>
            </a:r>
            <a:r>
              <a:rPr lang="en-US" dirty="0">
                <a:hlinkClick r:id="rId3"/>
              </a:rPr>
              <a:t>https://www.azed.gov/assessment/examiner</a:t>
            </a:r>
            <a:endParaRPr lang="en-US" dirty="0"/>
          </a:p>
        </p:txBody>
      </p:sp>
    </p:spTree>
    <p:extLst>
      <p:ext uri="{BB962C8B-B14F-4D97-AF65-F5344CB8AC3E}">
        <p14:creationId xmlns:p14="http://schemas.microsoft.com/office/powerpoint/2010/main" val="24189952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A88C76-21B6-4386-A504-837731388519}"/>
              </a:ext>
            </a:extLst>
          </p:cNvPr>
          <p:cNvSpPr>
            <a:spLocks noGrp="1"/>
          </p:cNvSpPr>
          <p:nvPr>
            <p:ph type="title"/>
          </p:nvPr>
        </p:nvSpPr>
        <p:spPr/>
        <p:txBody>
          <a:bodyPr/>
          <a:lstStyle/>
          <a:p>
            <a:r>
              <a:rPr lang="en-US" dirty="0"/>
              <a:t>State and Federal Accountability</a:t>
            </a:r>
          </a:p>
        </p:txBody>
      </p:sp>
      <p:sp>
        <p:nvSpPr>
          <p:cNvPr id="3" name="Content Placeholder 2">
            <a:extLst>
              <a:ext uri="{FF2B5EF4-FFF2-40B4-BE49-F238E27FC236}">
                <a16:creationId xmlns:a16="http://schemas.microsoft.com/office/drawing/2014/main" id="{A177B4B9-3B68-4F77-AF8A-65E38C4E4687}"/>
              </a:ext>
            </a:extLst>
          </p:cNvPr>
          <p:cNvSpPr>
            <a:spLocks noGrp="1"/>
          </p:cNvSpPr>
          <p:nvPr>
            <p:ph sz="half" idx="2"/>
          </p:nvPr>
        </p:nvSpPr>
        <p:spPr>
          <a:xfrm>
            <a:off x="457200" y="1295400"/>
            <a:ext cx="8534400" cy="2769989"/>
          </a:xfrm>
        </p:spPr>
        <p:txBody>
          <a:bodyPr/>
          <a:lstStyle/>
          <a:p>
            <a:r>
              <a:rPr lang="en-US" sz="2400" dirty="0"/>
              <a:t>State School Letter Grades (A - F) are mandated by State Law</a:t>
            </a:r>
          </a:p>
          <a:p>
            <a:pPr marL="744538">
              <a:buFont typeface="Arial" panose="020B0604020202020204" pitchFamily="34" charset="0"/>
              <a:buChar char="•"/>
            </a:pPr>
            <a:r>
              <a:rPr lang="en-US" sz="2400" dirty="0"/>
              <a:t>	Paused for 2020-2021</a:t>
            </a:r>
          </a:p>
          <a:p>
            <a:endParaRPr lang="en-US" sz="2400" dirty="0"/>
          </a:p>
          <a:p>
            <a:r>
              <a:rPr lang="en-US" sz="2400" dirty="0"/>
              <a:t>A report to the Governor (per Executive Order) will be available November 2021.</a:t>
            </a:r>
          </a:p>
          <a:p>
            <a:endParaRPr lang="en-US" sz="2000" dirty="0"/>
          </a:p>
          <a:p>
            <a:endParaRPr lang="en-US" sz="2000" dirty="0"/>
          </a:p>
          <a:p>
            <a:endParaRPr lang="en-US" sz="2000" dirty="0"/>
          </a:p>
        </p:txBody>
      </p:sp>
      <p:sp>
        <p:nvSpPr>
          <p:cNvPr id="4" name="Content Placeholder 3">
            <a:extLst>
              <a:ext uri="{FF2B5EF4-FFF2-40B4-BE49-F238E27FC236}">
                <a16:creationId xmlns:a16="http://schemas.microsoft.com/office/drawing/2014/main" id="{21A5DB6F-FFD3-43F3-9F87-2A36E7B10F27}"/>
              </a:ext>
            </a:extLst>
          </p:cNvPr>
          <p:cNvSpPr>
            <a:spLocks noGrp="1"/>
          </p:cNvSpPr>
          <p:nvPr>
            <p:ph sz="half" idx="3"/>
          </p:nvPr>
        </p:nvSpPr>
        <p:spPr>
          <a:xfrm>
            <a:off x="228600" y="4648200"/>
            <a:ext cx="8686800" cy="1293528"/>
          </a:xfrm>
        </p:spPr>
        <p:style>
          <a:lnRef idx="1">
            <a:schemeClr val="accent3"/>
          </a:lnRef>
          <a:fillRef idx="2">
            <a:schemeClr val="accent3"/>
          </a:fillRef>
          <a:effectRef idx="1">
            <a:schemeClr val="accent3"/>
          </a:effectRef>
          <a:fontRef idx="minor">
            <a:schemeClr val="dk1"/>
          </a:fontRef>
        </p:style>
        <p:txBody>
          <a:bodyPr/>
          <a:lstStyle/>
          <a:p>
            <a:pPr algn="ctr"/>
            <a:r>
              <a:rPr lang="en-US" sz="1800" dirty="0">
                <a:effectLst/>
                <a:latin typeface="Calibri" panose="020F0502020204030204" pitchFamily="34" charset="0"/>
                <a:ea typeface="Calibri" panose="020F0502020204030204" pitchFamily="34" charset="0"/>
              </a:rPr>
              <a:t>ADE Accountability is working with the State Board of Education (SBE) staff, Helios Education Foundation, Arizona State University, SBE Technical Advisory Groups, The Center for Assessment, and several other education stakeholders both locally and nationally in completing the Governors Executive Order for reporting on the COVID Academic Impact. </a:t>
            </a:r>
          </a:p>
          <a:p>
            <a:pPr algn="ctr"/>
            <a:endParaRPr lang="en-US" sz="2000" i="1" dirty="0"/>
          </a:p>
        </p:txBody>
      </p:sp>
      <p:sp>
        <p:nvSpPr>
          <p:cNvPr id="5" name="TextBox 4">
            <a:extLst>
              <a:ext uri="{FF2B5EF4-FFF2-40B4-BE49-F238E27FC236}">
                <a16:creationId xmlns:a16="http://schemas.microsoft.com/office/drawing/2014/main" id="{AFD1FD2C-3DC1-4BBA-8914-0F9B8F89332D}"/>
              </a:ext>
            </a:extLst>
          </p:cNvPr>
          <p:cNvSpPr txBox="1"/>
          <p:nvPr/>
        </p:nvSpPr>
        <p:spPr>
          <a:xfrm>
            <a:off x="1790700" y="6412468"/>
            <a:ext cx="5867400" cy="369332"/>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dirty="0"/>
              <a:t>Grader Newsletter email: </a:t>
            </a:r>
            <a:r>
              <a:rPr lang="en-US" dirty="0">
                <a:solidFill>
                  <a:srgbClr val="0070C0"/>
                </a:solidFill>
                <a:hlinkClick r:id="rId2">
                  <a:extLst>
                    <a:ext uri="{A12FA001-AC4F-418D-AE19-62706E023703}">
                      <ahyp:hlinkClr xmlns:ahyp="http://schemas.microsoft.com/office/drawing/2018/hyperlinkcolor" val="tx"/>
                    </a:ext>
                  </a:extLst>
                </a:hlinkClick>
              </a:rPr>
              <a:t>Achieve@azed.gov</a:t>
            </a:r>
            <a:r>
              <a:rPr lang="en-US" dirty="0">
                <a:solidFill>
                  <a:srgbClr val="0070C0"/>
                </a:solidFill>
              </a:rPr>
              <a:t> </a:t>
            </a:r>
          </a:p>
        </p:txBody>
      </p:sp>
    </p:spTree>
    <p:extLst>
      <p:ext uri="{BB962C8B-B14F-4D97-AF65-F5344CB8AC3E}">
        <p14:creationId xmlns:p14="http://schemas.microsoft.com/office/powerpoint/2010/main" val="36206055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4CC91D-5BD8-41EF-8ACD-41D866DBF36F}"/>
              </a:ext>
            </a:extLst>
          </p:cNvPr>
          <p:cNvSpPr>
            <a:spLocks noGrp="1"/>
          </p:cNvSpPr>
          <p:nvPr>
            <p:ph type="title"/>
          </p:nvPr>
        </p:nvSpPr>
        <p:spPr/>
        <p:txBody>
          <a:bodyPr/>
          <a:lstStyle/>
          <a:p>
            <a:r>
              <a:rPr lang="en-US" dirty="0"/>
              <a:t>Questions</a:t>
            </a:r>
          </a:p>
        </p:txBody>
      </p:sp>
      <p:pic>
        <p:nvPicPr>
          <p:cNvPr id="11" name="Content Placeholder 10">
            <a:extLst>
              <a:ext uri="{FF2B5EF4-FFF2-40B4-BE49-F238E27FC236}">
                <a16:creationId xmlns:a16="http://schemas.microsoft.com/office/drawing/2014/main" id="{C91417B5-F517-430D-A115-2BC38A5EBB3F}"/>
              </a:ext>
              <a:ext uri="{C183D7F6-B498-43B3-948B-1728B52AA6E4}">
                <adec:decorative xmlns:adec="http://schemas.microsoft.com/office/drawing/2017/decorative" val="1"/>
              </a:ext>
            </a:extLst>
          </p:cNvPr>
          <p:cNvPicPr>
            <a:picLocks noGrp="1" noChangeAspect="1"/>
          </p:cNvPicPr>
          <p:nvPr>
            <p:ph sz="half" idx="2"/>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2743200" y="1905000"/>
            <a:ext cx="3978275" cy="3978275"/>
          </a:xfrm>
        </p:spPr>
      </p:pic>
      <p:sp>
        <p:nvSpPr>
          <p:cNvPr id="12" name="TextBox 11">
            <a:extLst>
              <a:ext uri="{FF2B5EF4-FFF2-40B4-BE49-F238E27FC236}">
                <a16:creationId xmlns:a16="http://schemas.microsoft.com/office/drawing/2014/main" id="{4510B4B8-43E0-447F-8687-5CD10C777AFB}"/>
              </a:ext>
            </a:extLst>
          </p:cNvPr>
          <p:cNvSpPr txBox="1"/>
          <p:nvPr/>
        </p:nvSpPr>
        <p:spPr>
          <a:xfrm>
            <a:off x="2743200" y="5883275"/>
            <a:ext cx="3978275" cy="230832"/>
          </a:xfrm>
          <a:prstGeom prst="rect">
            <a:avLst/>
          </a:prstGeom>
          <a:noFill/>
        </p:spPr>
        <p:txBody>
          <a:bodyPr wrap="square" rtlCol="0">
            <a:spAutoFit/>
          </a:bodyPr>
          <a:lstStyle/>
          <a:p>
            <a:r>
              <a:rPr lang="en-US" sz="900">
                <a:hlinkClick r:id="rId3" tooltip="http://www.mrscienceshow.com/2010/06/bring-us-your-burning-science-questions.html"/>
              </a:rPr>
              <a:t>This Photo</a:t>
            </a:r>
            <a:r>
              <a:rPr lang="en-US" sz="900"/>
              <a:t> by Unknown Author is licensed under </a:t>
            </a:r>
            <a:r>
              <a:rPr lang="en-US" sz="900">
                <a:hlinkClick r:id="rId4" tooltip="https://creativecommons.org/licenses/by-sa/3.0/"/>
              </a:rPr>
              <a:t>CC BY-SA</a:t>
            </a:r>
            <a:endParaRPr lang="en-US" sz="900"/>
          </a:p>
        </p:txBody>
      </p:sp>
    </p:spTree>
    <p:extLst>
      <p:ext uri="{BB962C8B-B14F-4D97-AF65-F5344CB8AC3E}">
        <p14:creationId xmlns:p14="http://schemas.microsoft.com/office/powerpoint/2010/main" val="12575777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FEC8C5E-9A46-483C-A467-EC16E3FFCE14}"/>
              </a:ext>
            </a:extLst>
          </p:cNvPr>
          <p:cNvSpPr>
            <a:spLocks noGrp="1"/>
          </p:cNvSpPr>
          <p:nvPr>
            <p:ph sz="half" idx="2"/>
          </p:nvPr>
        </p:nvSpPr>
        <p:spPr>
          <a:xfrm>
            <a:off x="520684" y="1600200"/>
            <a:ext cx="8229600" cy="1292662"/>
          </a:xfrm>
        </p:spPr>
        <p:txBody>
          <a:bodyPr/>
          <a:lstStyle/>
          <a:p>
            <a:pPr algn="ctr"/>
            <a:endParaRPr lang="en-US" dirty="0"/>
          </a:p>
          <a:p>
            <a:pPr algn="ctr"/>
            <a:r>
              <a:rPr lang="en-US" dirty="0"/>
              <a:t>For questions, please contact us at: </a:t>
            </a:r>
          </a:p>
          <a:p>
            <a:pPr algn="ctr"/>
            <a:r>
              <a:rPr lang="en-US" dirty="0"/>
              <a:t>Testing@azed.gov</a:t>
            </a:r>
          </a:p>
        </p:txBody>
      </p:sp>
      <p:pic>
        <p:nvPicPr>
          <p:cNvPr id="14" name="Picture 13">
            <a:extLst>
              <a:ext uri="{FF2B5EF4-FFF2-40B4-BE49-F238E27FC236}">
                <a16:creationId xmlns:a16="http://schemas.microsoft.com/office/drawing/2014/main" id="{6CE826C1-1DA8-4BA3-A706-056291644958}"/>
              </a:ex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2514600" y="3529063"/>
            <a:ext cx="4241768" cy="3276600"/>
          </a:xfrm>
          <a:prstGeom prst="rect">
            <a:avLst/>
          </a:prstGeom>
        </p:spPr>
      </p:pic>
      <p:sp>
        <p:nvSpPr>
          <p:cNvPr id="15" name="TextBox 14">
            <a:extLst>
              <a:ext uri="{FF2B5EF4-FFF2-40B4-BE49-F238E27FC236}">
                <a16:creationId xmlns:a16="http://schemas.microsoft.com/office/drawing/2014/main" id="{E5340F3B-281C-4E33-959E-D6B61A6E6C6E}"/>
              </a:ext>
            </a:extLst>
          </p:cNvPr>
          <p:cNvSpPr txBox="1"/>
          <p:nvPr/>
        </p:nvSpPr>
        <p:spPr>
          <a:xfrm>
            <a:off x="2850709" y="6926209"/>
            <a:ext cx="3981859" cy="230832"/>
          </a:xfrm>
          <a:prstGeom prst="rect">
            <a:avLst/>
          </a:prstGeom>
          <a:noFill/>
        </p:spPr>
        <p:txBody>
          <a:bodyPr wrap="square" rtlCol="0">
            <a:spAutoFit/>
          </a:bodyPr>
          <a:lstStyle/>
          <a:p>
            <a:r>
              <a:rPr lang="en-US" sz="900">
                <a:hlinkClick r:id="rId3" tooltip="http://evergreenleaf.blogspot.com/2013/04/my-first-blog-award-liebster.html"/>
              </a:rPr>
              <a:t>This Photo</a:t>
            </a:r>
            <a:r>
              <a:rPr lang="en-US" sz="900"/>
              <a:t> by Unknown Author is licensed under </a:t>
            </a:r>
            <a:r>
              <a:rPr lang="en-US" sz="900">
                <a:hlinkClick r:id="rId4" tooltip="https://creativecommons.org/licenses/by-nc-nd/3.0/"/>
              </a:rPr>
              <a:t>CC BY-NC-ND</a:t>
            </a:r>
            <a:endParaRPr lang="en-US" sz="900"/>
          </a:p>
        </p:txBody>
      </p:sp>
      <p:sp>
        <p:nvSpPr>
          <p:cNvPr id="5" name="Title 1">
            <a:extLst>
              <a:ext uri="{FF2B5EF4-FFF2-40B4-BE49-F238E27FC236}">
                <a16:creationId xmlns:a16="http://schemas.microsoft.com/office/drawing/2014/main" id="{984DEE90-12F3-4AB2-90B0-637C109978D9}"/>
              </a:ext>
            </a:extLst>
          </p:cNvPr>
          <p:cNvSpPr>
            <a:spLocks noGrp="1"/>
          </p:cNvSpPr>
          <p:nvPr>
            <p:ph type="title"/>
          </p:nvPr>
        </p:nvSpPr>
        <p:spPr>
          <a:xfrm>
            <a:off x="1030628" y="325278"/>
            <a:ext cx="7082739" cy="492443"/>
          </a:xfrm>
        </p:spPr>
        <p:txBody>
          <a:bodyPr/>
          <a:lstStyle/>
          <a:p>
            <a:r>
              <a:rPr lang="en-US" dirty="0"/>
              <a:t>Thank you!</a:t>
            </a:r>
          </a:p>
        </p:txBody>
      </p:sp>
    </p:spTree>
    <p:extLst>
      <p:ext uri="{BB962C8B-B14F-4D97-AF65-F5344CB8AC3E}">
        <p14:creationId xmlns:p14="http://schemas.microsoft.com/office/powerpoint/2010/main" val="17136436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5C0C69-7124-42EE-89E8-D1D92BF4A1DF}"/>
              </a:ext>
            </a:extLst>
          </p:cNvPr>
          <p:cNvSpPr>
            <a:spLocks noGrp="1"/>
          </p:cNvSpPr>
          <p:nvPr>
            <p:ph type="title"/>
          </p:nvPr>
        </p:nvSpPr>
        <p:spPr/>
        <p:txBody>
          <a:bodyPr/>
          <a:lstStyle/>
          <a:p>
            <a:r>
              <a:rPr lang="en-US" dirty="0"/>
              <a:t>Welcome and Overview</a:t>
            </a:r>
          </a:p>
        </p:txBody>
      </p:sp>
      <p:sp>
        <p:nvSpPr>
          <p:cNvPr id="3" name="Content Placeholder 2">
            <a:extLst>
              <a:ext uri="{FF2B5EF4-FFF2-40B4-BE49-F238E27FC236}">
                <a16:creationId xmlns:a16="http://schemas.microsoft.com/office/drawing/2014/main" id="{C4610961-4CC9-4906-980E-37FC6F639B50}"/>
              </a:ext>
            </a:extLst>
          </p:cNvPr>
          <p:cNvSpPr>
            <a:spLocks noGrp="1"/>
          </p:cNvSpPr>
          <p:nvPr>
            <p:ph sz="half" idx="2"/>
          </p:nvPr>
        </p:nvSpPr>
        <p:spPr>
          <a:xfrm>
            <a:off x="457200" y="1577340"/>
            <a:ext cx="8001000" cy="4616648"/>
          </a:xfrm>
        </p:spPr>
        <p:txBody>
          <a:bodyPr/>
          <a:lstStyle/>
          <a:p>
            <a:pPr marL="457200" indent="-457200">
              <a:buFont typeface="Arial" panose="020B0604020202020204" pitchFamily="34" charset="0"/>
              <a:buChar char="•"/>
            </a:pPr>
            <a:r>
              <a:rPr lang="en-US" b="1" dirty="0"/>
              <a:t>ADE Assessments Team will have 6 more webinar sessions in this series for the 2021-2022 school year</a:t>
            </a:r>
          </a:p>
          <a:p>
            <a:endParaRPr lang="en-US" sz="2400" b="1" dirty="0"/>
          </a:p>
          <a:p>
            <a:pPr marL="457200" indent="-457200">
              <a:buFont typeface="Arial" panose="020B0604020202020204" pitchFamily="34" charset="0"/>
              <a:buChar char="•"/>
            </a:pPr>
            <a:r>
              <a:rPr lang="en-US" b="1" dirty="0"/>
              <a:t>These will be recorded and posted on the Assessments Webpage: </a:t>
            </a:r>
            <a:r>
              <a:rPr lang="en-US" sz="2400" dirty="0">
                <a:solidFill>
                  <a:srgbClr val="0070C0"/>
                </a:solidFill>
                <a:hlinkClick r:id="rId2">
                  <a:extLst>
                    <a:ext uri="{A12FA001-AC4F-418D-AE19-62706E023703}">
                      <ahyp:hlinkClr xmlns:ahyp="http://schemas.microsoft.com/office/drawing/2018/hyperlinkcolor" val="tx"/>
                    </a:ext>
                  </a:extLst>
                </a:hlinkClick>
              </a:rPr>
              <a:t>https://www.azed.gov/assessment</a:t>
            </a:r>
            <a:endParaRPr lang="en-US" sz="2400" dirty="0">
              <a:solidFill>
                <a:srgbClr val="0070C0"/>
              </a:solidFill>
            </a:endParaRPr>
          </a:p>
          <a:p>
            <a:pPr marL="457200" indent="-457200">
              <a:buFont typeface="Arial" panose="020B0604020202020204" pitchFamily="34" charset="0"/>
              <a:buChar char="•"/>
            </a:pPr>
            <a:endParaRPr lang="en-US" sz="2400" b="1" dirty="0"/>
          </a:p>
          <a:p>
            <a:pPr marL="457200" indent="-457200">
              <a:buFont typeface="Arial" panose="020B0604020202020204" pitchFamily="34" charset="0"/>
              <a:buChar char="•"/>
            </a:pPr>
            <a:r>
              <a:rPr lang="en-US" b="1" i="1" dirty="0"/>
              <a:t>This session will spotlight what is coming! Specifically, as ADE transitions to new Statewide Assessments</a:t>
            </a:r>
            <a:endParaRPr lang="en-US" b="1" dirty="0"/>
          </a:p>
        </p:txBody>
      </p:sp>
      <p:sp>
        <p:nvSpPr>
          <p:cNvPr id="4" name="TextBox 3">
            <a:extLst>
              <a:ext uri="{FF2B5EF4-FFF2-40B4-BE49-F238E27FC236}">
                <a16:creationId xmlns:a16="http://schemas.microsoft.com/office/drawing/2014/main" id="{0FD480BF-134E-42E8-9B5F-18B2833564BD}"/>
              </a:ext>
            </a:extLst>
          </p:cNvPr>
          <p:cNvSpPr txBox="1"/>
          <p:nvPr/>
        </p:nvSpPr>
        <p:spPr>
          <a:xfrm>
            <a:off x="0" y="6252810"/>
            <a:ext cx="9144000" cy="369332"/>
          </a:xfrm>
          <a:prstGeom prst="rect">
            <a:avLst/>
          </a:prstGeom>
          <a:noFill/>
        </p:spPr>
        <p:txBody>
          <a:bodyPr wrap="square" rtlCol="0">
            <a:spAutoFit/>
          </a:bodyPr>
          <a:lstStyle/>
          <a:p>
            <a:pPr algn="ctr"/>
            <a:r>
              <a:rPr lang="en-US" b="1" dirty="0">
                <a:solidFill>
                  <a:srgbClr val="0070C0"/>
                </a:solidFill>
                <a:hlinkClick r:id="rId3">
                  <a:extLst>
                    <a:ext uri="{A12FA001-AC4F-418D-AE19-62706E023703}">
                      <ahyp:hlinkClr xmlns:ahyp="http://schemas.microsoft.com/office/drawing/2018/hyperlinkcolor" val="tx"/>
                    </a:ext>
                  </a:extLst>
                </a:hlinkClick>
              </a:rPr>
              <a:t>Friday Focus Webinar Flyer </a:t>
            </a:r>
            <a:r>
              <a:rPr lang="en-US" dirty="0"/>
              <a:t>(includes registration information)</a:t>
            </a:r>
          </a:p>
        </p:txBody>
      </p:sp>
    </p:spTree>
    <p:extLst>
      <p:ext uri="{BB962C8B-B14F-4D97-AF65-F5344CB8AC3E}">
        <p14:creationId xmlns:p14="http://schemas.microsoft.com/office/powerpoint/2010/main" val="33512789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6FD8B0-882A-4896-B761-B164732B3A88}"/>
              </a:ext>
            </a:extLst>
          </p:cNvPr>
          <p:cNvSpPr>
            <a:spLocks noGrp="1"/>
          </p:cNvSpPr>
          <p:nvPr>
            <p:ph type="title"/>
          </p:nvPr>
        </p:nvSpPr>
        <p:spPr>
          <a:xfrm>
            <a:off x="1030630" y="152400"/>
            <a:ext cx="7082739" cy="984885"/>
          </a:xfrm>
        </p:spPr>
        <p:txBody>
          <a:bodyPr/>
          <a:lstStyle/>
          <a:p>
            <a:pPr algn="ctr"/>
            <a:r>
              <a:rPr lang="en-US" dirty="0"/>
              <a:t>Test Administration by the Numbers (preliminary from portal)</a:t>
            </a:r>
          </a:p>
        </p:txBody>
      </p:sp>
      <p:sp>
        <p:nvSpPr>
          <p:cNvPr id="3" name="Content Placeholder 2">
            <a:extLst>
              <a:ext uri="{FF2B5EF4-FFF2-40B4-BE49-F238E27FC236}">
                <a16:creationId xmlns:a16="http://schemas.microsoft.com/office/drawing/2014/main" id="{DD00C31C-06A5-4370-B986-C232FF071C6F}"/>
              </a:ext>
            </a:extLst>
          </p:cNvPr>
          <p:cNvSpPr>
            <a:spLocks noGrp="1"/>
          </p:cNvSpPr>
          <p:nvPr>
            <p:ph sz="half" idx="2"/>
          </p:nvPr>
        </p:nvSpPr>
        <p:spPr>
          <a:xfrm>
            <a:off x="457200" y="1577340"/>
            <a:ext cx="3977640" cy="4493538"/>
          </a:xfrm>
          <a:solidFill>
            <a:schemeClr val="accent2"/>
          </a:solidFill>
          <a:ln>
            <a:solidFill>
              <a:schemeClr val="bg2"/>
            </a:solidFill>
          </a:ln>
        </p:spPr>
        <p:txBody>
          <a:bodyPr/>
          <a:lstStyle/>
          <a:p>
            <a:pPr algn="ctr"/>
            <a:r>
              <a:rPr lang="en-US" dirty="0">
                <a:solidFill>
                  <a:schemeClr val="bg2"/>
                </a:solidFill>
              </a:rPr>
              <a:t>AzM2</a:t>
            </a:r>
          </a:p>
          <a:p>
            <a:endParaRPr lang="en-US" dirty="0">
              <a:solidFill>
                <a:schemeClr val="bg2"/>
              </a:solidFill>
            </a:endParaRPr>
          </a:p>
          <a:p>
            <a:pPr algn="ctr"/>
            <a:r>
              <a:rPr lang="en-US" dirty="0">
                <a:solidFill>
                  <a:schemeClr val="bg2"/>
                </a:solidFill>
              </a:rPr>
              <a:t>Total Tests Completed</a:t>
            </a:r>
          </a:p>
          <a:p>
            <a:pPr algn="ctr"/>
            <a:r>
              <a:rPr lang="en-US" dirty="0">
                <a:solidFill>
                  <a:schemeClr val="bg2"/>
                </a:solidFill>
              </a:rPr>
              <a:t>ELA: 1,372,007</a:t>
            </a:r>
          </a:p>
          <a:p>
            <a:pPr algn="ctr"/>
            <a:r>
              <a:rPr lang="en-US" dirty="0">
                <a:solidFill>
                  <a:schemeClr val="bg2"/>
                </a:solidFill>
              </a:rPr>
              <a:t>Math: 909,988</a:t>
            </a:r>
          </a:p>
          <a:p>
            <a:pPr algn="ctr"/>
            <a:r>
              <a:rPr lang="en-US" dirty="0">
                <a:solidFill>
                  <a:schemeClr val="bg2"/>
                </a:solidFill>
              </a:rPr>
              <a:t>(Grades 3-8)</a:t>
            </a:r>
          </a:p>
          <a:p>
            <a:pPr algn="ctr"/>
            <a:endParaRPr lang="en-US" dirty="0">
              <a:solidFill>
                <a:schemeClr val="bg2"/>
              </a:solidFill>
            </a:endParaRPr>
          </a:p>
          <a:p>
            <a:pPr algn="ctr"/>
            <a:r>
              <a:rPr lang="en-US" dirty="0">
                <a:solidFill>
                  <a:schemeClr val="bg2"/>
                </a:solidFill>
              </a:rPr>
              <a:t>Percentage Total: 74%</a:t>
            </a:r>
          </a:p>
          <a:p>
            <a:pPr algn="ctr"/>
            <a:endParaRPr lang="en-US" dirty="0">
              <a:solidFill>
                <a:schemeClr val="bg2"/>
              </a:solidFill>
            </a:endParaRPr>
          </a:p>
          <a:p>
            <a:pPr algn="ctr"/>
            <a:r>
              <a:rPr lang="en-US" sz="2000" dirty="0">
                <a:solidFill>
                  <a:schemeClr val="bg2"/>
                </a:solidFill>
              </a:rPr>
              <a:t>* (results above are for students who tested online)</a:t>
            </a:r>
          </a:p>
        </p:txBody>
      </p:sp>
      <p:sp>
        <p:nvSpPr>
          <p:cNvPr id="7" name="Content Placeholder 3">
            <a:extLst>
              <a:ext uri="{FF2B5EF4-FFF2-40B4-BE49-F238E27FC236}">
                <a16:creationId xmlns:a16="http://schemas.microsoft.com/office/drawing/2014/main" id="{F0B5D11E-D186-41F7-9CD2-197C9CCD14C5}"/>
              </a:ext>
            </a:extLst>
          </p:cNvPr>
          <p:cNvSpPr txBox="1">
            <a:spLocks noGrp="1"/>
          </p:cNvSpPr>
          <p:nvPr>
            <p:ph sz="half" idx="3"/>
          </p:nvPr>
        </p:nvSpPr>
        <p:spPr>
          <a:xfrm>
            <a:off x="4709162" y="1566454"/>
            <a:ext cx="3978275" cy="4508927"/>
          </a:xfrm>
          <a:prstGeom prst="rect">
            <a:avLst/>
          </a:prstGeom>
          <a:solidFill>
            <a:schemeClr val="accent1"/>
          </a:solidFill>
        </p:spPr>
        <p:txBody>
          <a:bodyPr wrap="square" lIns="0" tIns="0" rIns="0" bIns="0">
            <a:spAutoFit/>
          </a:bodyPr>
          <a:lstStyle>
            <a:lvl1pPr marL="0">
              <a:defRPr sz="2800" b="0" i="0">
                <a:solidFill>
                  <a:schemeClr val="tx1"/>
                </a:solidFill>
                <a:latin typeface="Franklin Gothic Medium"/>
                <a:ea typeface="+mn-ea"/>
                <a:cs typeface="Franklin Gothic Medium"/>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ctr"/>
            <a:r>
              <a:rPr lang="en-US" dirty="0">
                <a:solidFill>
                  <a:schemeClr val="bg2"/>
                </a:solidFill>
              </a:rPr>
              <a:t>AzSCI</a:t>
            </a:r>
          </a:p>
          <a:p>
            <a:pPr algn="ctr"/>
            <a:r>
              <a:rPr lang="en-US" kern="0" dirty="0">
                <a:solidFill>
                  <a:schemeClr val="bg2"/>
                </a:solidFill>
              </a:rPr>
              <a:t>(Stand-Alone </a:t>
            </a:r>
            <a:r>
              <a:rPr lang="en-US" dirty="0">
                <a:solidFill>
                  <a:schemeClr val="bg2"/>
                </a:solidFill>
              </a:rPr>
              <a:t>Field Test)</a:t>
            </a:r>
          </a:p>
          <a:p>
            <a:pPr algn="ctr"/>
            <a:endParaRPr lang="en-US" kern="0" dirty="0">
              <a:solidFill>
                <a:schemeClr val="bg2"/>
              </a:solidFill>
            </a:endParaRPr>
          </a:p>
          <a:p>
            <a:pPr algn="ctr"/>
            <a:r>
              <a:rPr lang="en-US" kern="0" dirty="0">
                <a:solidFill>
                  <a:schemeClr val="bg2"/>
                </a:solidFill>
              </a:rPr>
              <a:t>Total Tests Completed:</a:t>
            </a:r>
          </a:p>
          <a:p>
            <a:pPr algn="ctr"/>
            <a:r>
              <a:rPr lang="en-US" dirty="0">
                <a:solidFill>
                  <a:schemeClr val="bg2"/>
                </a:solidFill>
              </a:rPr>
              <a:t>203,468</a:t>
            </a:r>
            <a:r>
              <a:rPr lang="en-US" kern="0" dirty="0">
                <a:solidFill>
                  <a:schemeClr val="bg2"/>
                </a:solidFill>
              </a:rPr>
              <a:t> </a:t>
            </a:r>
          </a:p>
          <a:p>
            <a:pPr algn="ctr"/>
            <a:r>
              <a:rPr lang="en-US" kern="0" dirty="0">
                <a:solidFill>
                  <a:schemeClr val="bg2"/>
                </a:solidFill>
              </a:rPr>
              <a:t>(Grades 5, 8, and 11)</a:t>
            </a:r>
          </a:p>
          <a:p>
            <a:pPr algn="ctr"/>
            <a:endParaRPr lang="en-US" kern="0" dirty="0">
              <a:solidFill>
                <a:schemeClr val="bg2"/>
              </a:solidFill>
            </a:endParaRPr>
          </a:p>
          <a:p>
            <a:pPr algn="ctr"/>
            <a:r>
              <a:rPr lang="en-US" kern="0" dirty="0">
                <a:solidFill>
                  <a:schemeClr val="bg2"/>
                </a:solidFill>
              </a:rPr>
              <a:t>Percentage Total: 78%</a:t>
            </a:r>
          </a:p>
          <a:p>
            <a:pPr algn="ctr"/>
            <a:endParaRPr lang="en-US" dirty="0">
              <a:solidFill>
                <a:schemeClr val="bg2"/>
              </a:solidFill>
            </a:endParaRPr>
          </a:p>
          <a:p>
            <a:pPr algn="ctr"/>
            <a:endParaRPr lang="en-US" dirty="0">
              <a:solidFill>
                <a:schemeClr val="bg2"/>
              </a:solidFill>
            </a:endParaRPr>
          </a:p>
          <a:p>
            <a:pPr algn="ctr"/>
            <a:endParaRPr lang="en-US" sz="1300" kern="0" dirty="0">
              <a:solidFill>
                <a:schemeClr val="bg2"/>
              </a:solidFill>
            </a:endParaRPr>
          </a:p>
        </p:txBody>
      </p:sp>
    </p:spTree>
    <p:extLst>
      <p:ext uri="{BB962C8B-B14F-4D97-AF65-F5344CB8AC3E}">
        <p14:creationId xmlns:p14="http://schemas.microsoft.com/office/powerpoint/2010/main" val="30400522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6FD8B0-882A-4896-B761-B164732B3A88}"/>
              </a:ext>
            </a:extLst>
          </p:cNvPr>
          <p:cNvSpPr>
            <a:spLocks noGrp="1"/>
          </p:cNvSpPr>
          <p:nvPr>
            <p:ph type="title"/>
          </p:nvPr>
        </p:nvSpPr>
        <p:spPr>
          <a:xfrm>
            <a:off x="1030630" y="131772"/>
            <a:ext cx="7082739" cy="984885"/>
          </a:xfrm>
        </p:spPr>
        <p:txBody>
          <a:bodyPr/>
          <a:lstStyle/>
          <a:p>
            <a:pPr algn="ctr"/>
            <a:r>
              <a:rPr lang="en-US" dirty="0"/>
              <a:t>Test Administration by the Numbers (preliminary from portal)</a:t>
            </a:r>
          </a:p>
        </p:txBody>
      </p:sp>
      <p:sp>
        <p:nvSpPr>
          <p:cNvPr id="3" name="Content Placeholder 2">
            <a:extLst>
              <a:ext uri="{FF2B5EF4-FFF2-40B4-BE49-F238E27FC236}">
                <a16:creationId xmlns:a16="http://schemas.microsoft.com/office/drawing/2014/main" id="{DD00C31C-06A5-4370-B986-C232FF071C6F}"/>
              </a:ext>
            </a:extLst>
          </p:cNvPr>
          <p:cNvSpPr>
            <a:spLocks noGrp="1"/>
          </p:cNvSpPr>
          <p:nvPr>
            <p:ph sz="half" idx="2"/>
          </p:nvPr>
        </p:nvSpPr>
        <p:spPr>
          <a:xfrm>
            <a:off x="352887" y="1444763"/>
            <a:ext cx="3977640" cy="2154436"/>
          </a:xfrm>
          <a:solidFill>
            <a:schemeClr val="accent2"/>
          </a:solidFill>
        </p:spPr>
        <p:txBody>
          <a:bodyPr/>
          <a:lstStyle/>
          <a:p>
            <a:pPr algn="ctr"/>
            <a:r>
              <a:rPr lang="en-US" dirty="0">
                <a:solidFill>
                  <a:schemeClr val="bg2"/>
                </a:solidFill>
              </a:rPr>
              <a:t>AZELLA</a:t>
            </a:r>
          </a:p>
          <a:p>
            <a:endParaRPr lang="en-US" dirty="0">
              <a:solidFill>
                <a:schemeClr val="bg2"/>
              </a:solidFill>
            </a:endParaRPr>
          </a:p>
          <a:p>
            <a:pPr algn="ctr"/>
            <a:r>
              <a:rPr lang="en-US" dirty="0">
                <a:solidFill>
                  <a:schemeClr val="bg2"/>
                </a:solidFill>
              </a:rPr>
              <a:t>Total Tests Completed:</a:t>
            </a:r>
          </a:p>
          <a:p>
            <a:pPr algn="ctr"/>
            <a:r>
              <a:rPr lang="en-US" dirty="0">
                <a:solidFill>
                  <a:schemeClr val="bg2"/>
                </a:solidFill>
              </a:rPr>
              <a:t>80,078</a:t>
            </a:r>
          </a:p>
          <a:p>
            <a:pPr algn="ctr"/>
            <a:r>
              <a:rPr lang="en-US" dirty="0">
                <a:solidFill>
                  <a:schemeClr val="bg2"/>
                </a:solidFill>
              </a:rPr>
              <a:t>Percentage: 94.2% </a:t>
            </a:r>
          </a:p>
        </p:txBody>
      </p:sp>
      <p:sp>
        <p:nvSpPr>
          <p:cNvPr id="5" name="Content Placeholder 3">
            <a:extLst>
              <a:ext uri="{FF2B5EF4-FFF2-40B4-BE49-F238E27FC236}">
                <a16:creationId xmlns:a16="http://schemas.microsoft.com/office/drawing/2014/main" id="{447C4BCB-50B5-42FE-9BC5-A7F8AE08F720}"/>
              </a:ext>
            </a:extLst>
          </p:cNvPr>
          <p:cNvSpPr txBox="1">
            <a:spLocks/>
          </p:cNvSpPr>
          <p:nvPr/>
        </p:nvSpPr>
        <p:spPr>
          <a:xfrm>
            <a:off x="352887" y="3733800"/>
            <a:ext cx="3977640" cy="2585323"/>
          </a:xfrm>
          <a:prstGeom prst="rect">
            <a:avLst/>
          </a:prstGeom>
          <a:solidFill>
            <a:schemeClr val="accent2"/>
          </a:solidFill>
        </p:spPr>
        <p:txBody>
          <a:bodyPr wrap="square" lIns="0" tIns="0" rIns="0" bIns="0">
            <a:spAutoFit/>
          </a:bodyPr>
          <a:lstStyle>
            <a:lvl1pPr marL="0">
              <a:defRPr sz="2800" b="0" i="0">
                <a:solidFill>
                  <a:schemeClr val="tx1"/>
                </a:solidFill>
                <a:latin typeface="Franklin Gothic Medium"/>
                <a:ea typeface="+mn-ea"/>
                <a:cs typeface="Franklin Gothic Medium"/>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ctr"/>
            <a:r>
              <a:rPr lang="en-US" kern="0" dirty="0">
                <a:solidFill>
                  <a:schemeClr val="bg2"/>
                </a:solidFill>
              </a:rPr>
              <a:t>MSAA</a:t>
            </a:r>
          </a:p>
          <a:p>
            <a:pPr algn="ctr"/>
            <a:endParaRPr lang="en-US" kern="0" dirty="0">
              <a:solidFill>
                <a:schemeClr val="bg2"/>
              </a:solidFill>
            </a:endParaRPr>
          </a:p>
          <a:p>
            <a:pPr algn="ctr"/>
            <a:r>
              <a:rPr lang="en-US" kern="0" dirty="0">
                <a:solidFill>
                  <a:schemeClr val="bg2"/>
                </a:solidFill>
              </a:rPr>
              <a:t>Total Tests Completed:</a:t>
            </a:r>
          </a:p>
          <a:p>
            <a:pPr algn="ctr"/>
            <a:r>
              <a:rPr lang="en-US" kern="0" dirty="0">
                <a:solidFill>
                  <a:schemeClr val="bg2"/>
                </a:solidFill>
              </a:rPr>
              <a:t>12,334 (ELA, Math and Science)</a:t>
            </a:r>
          </a:p>
          <a:p>
            <a:pPr algn="ctr"/>
            <a:r>
              <a:rPr lang="en-US" kern="0" dirty="0">
                <a:solidFill>
                  <a:schemeClr val="bg2"/>
                </a:solidFill>
              </a:rPr>
              <a:t>Percentage Total: 81.5%</a:t>
            </a:r>
          </a:p>
        </p:txBody>
      </p:sp>
      <p:sp>
        <p:nvSpPr>
          <p:cNvPr id="6" name="Content Placeholder 3">
            <a:extLst>
              <a:ext uri="{FF2B5EF4-FFF2-40B4-BE49-F238E27FC236}">
                <a16:creationId xmlns:a16="http://schemas.microsoft.com/office/drawing/2014/main" id="{627B6E96-65B4-4487-B647-2D4C832E870A}"/>
              </a:ext>
            </a:extLst>
          </p:cNvPr>
          <p:cNvSpPr>
            <a:spLocks noGrp="1"/>
          </p:cNvSpPr>
          <p:nvPr>
            <p:ph sz="half" idx="3"/>
          </p:nvPr>
        </p:nvSpPr>
        <p:spPr>
          <a:xfrm>
            <a:off x="4708525" y="1444763"/>
            <a:ext cx="3978275" cy="4874360"/>
          </a:xfrm>
          <a:solidFill>
            <a:schemeClr val="accent1"/>
          </a:solidFill>
        </p:spPr>
        <p:txBody>
          <a:bodyPr/>
          <a:lstStyle/>
          <a:p>
            <a:pPr algn="ctr"/>
            <a:r>
              <a:rPr lang="en-US" dirty="0">
                <a:solidFill>
                  <a:schemeClr val="bg2"/>
                </a:solidFill>
              </a:rPr>
              <a:t>Menu of Assessments</a:t>
            </a:r>
          </a:p>
          <a:p>
            <a:pPr algn="ctr"/>
            <a:endParaRPr lang="en-US" sz="2000" dirty="0">
              <a:solidFill>
                <a:schemeClr val="bg2"/>
              </a:solidFill>
            </a:endParaRPr>
          </a:p>
          <a:p>
            <a:pPr algn="ctr"/>
            <a:r>
              <a:rPr lang="en-US" dirty="0">
                <a:solidFill>
                  <a:schemeClr val="bg2"/>
                </a:solidFill>
              </a:rPr>
              <a:t>ACT</a:t>
            </a:r>
          </a:p>
          <a:p>
            <a:pPr algn="ctr"/>
            <a:r>
              <a:rPr lang="en-US" dirty="0">
                <a:solidFill>
                  <a:schemeClr val="bg2"/>
                </a:solidFill>
              </a:rPr>
              <a:t>Total Tests Completed:</a:t>
            </a:r>
          </a:p>
          <a:p>
            <a:pPr algn="ctr"/>
            <a:r>
              <a:rPr lang="en-US" dirty="0">
                <a:solidFill>
                  <a:schemeClr val="bg2"/>
                </a:solidFill>
              </a:rPr>
              <a:t>43,260</a:t>
            </a:r>
          </a:p>
          <a:p>
            <a:pPr algn="ctr"/>
            <a:endParaRPr lang="en-US" sz="2000" dirty="0">
              <a:solidFill>
                <a:schemeClr val="bg2"/>
              </a:solidFill>
            </a:endParaRPr>
          </a:p>
          <a:p>
            <a:pPr algn="ctr"/>
            <a:r>
              <a:rPr lang="en-US" dirty="0">
                <a:solidFill>
                  <a:schemeClr val="bg2"/>
                </a:solidFill>
              </a:rPr>
              <a:t>SAT</a:t>
            </a:r>
          </a:p>
          <a:p>
            <a:pPr algn="ctr"/>
            <a:r>
              <a:rPr lang="en-US" dirty="0">
                <a:solidFill>
                  <a:schemeClr val="bg2"/>
                </a:solidFill>
              </a:rPr>
              <a:t>Total Tests Completed:</a:t>
            </a:r>
          </a:p>
          <a:p>
            <a:pPr algn="ctr"/>
            <a:r>
              <a:rPr lang="en-US" dirty="0">
                <a:solidFill>
                  <a:schemeClr val="bg2"/>
                </a:solidFill>
              </a:rPr>
              <a:t>1,854</a:t>
            </a:r>
          </a:p>
          <a:p>
            <a:pPr algn="ctr"/>
            <a:endParaRPr lang="en-US" dirty="0">
              <a:solidFill>
                <a:schemeClr val="bg2"/>
              </a:solidFill>
            </a:endParaRPr>
          </a:p>
          <a:p>
            <a:pPr algn="ctr"/>
            <a:r>
              <a:rPr lang="en-US" sz="2000" dirty="0">
                <a:solidFill>
                  <a:schemeClr val="bg2"/>
                </a:solidFill>
              </a:rPr>
              <a:t>Total Reimbursement amount:</a:t>
            </a:r>
          </a:p>
          <a:p>
            <a:pPr algn="ctr"/>
            <a:r>
              <a:rPr lang="en-US" sz="2000" dirty="0">
                <a:solidFill>
                  <a:schemeClr val="bg2"/>
                </a:solidFill>
              </a:rPr>
              <a:t>$1,778,884</a:t>
            </a:r>
            <a:endParaRPr lang="en-US" dirty="0">
              <a:solidFill>
                <a:schemeClr val="bg2"/>
              </a:solidFill>
            </a:endParaRPr>
          </a:p>
        </p:txBody>
      </p:sp>
    </p:spTree>
    <p:extLst>
      <p:ext uri="{BB962C8B-B14F-4D97-AF65-F5344CB8AC3E}">
        <p14:creationId xmlns:p14="http://schemas.microsoft.com/office/powerpoint/2010/main" val="40567667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81B0B4-90B8-4191-BDD7-3E3DC5B1D3DD}"/>
              </a:ext>
            </a:extLst>
          </p:cNvPr>
          <p:cNvSpPr>
            <a:spLocks noGrp="1"/>
          </p:cNvSpPr>
          <p:nvPr>
            <p:ph type="title"/>
          </p:nvPr>
        </p:nvSpPr>
        <p:spPr>
          <a:xfrm>
            <a:off x="1030628" y="325278"/>
            <a:ext cx="7082739" cy="492443"/>
          </a:xfrm>
        </p:spPr>
        <p:txBody>
          <a:bodyPr/>
          <a:lstStyle/>
          <a:p>
            <a:r>
              <a:rPr lang="en-US" dirty="0"/>
              <a:t>Next Steps for the Assessments Section</a:t>
            </a:r>
          </a:p>
        </p:txBody>
      </p:sp>
      <p:sp>
        <p:nvSpPr>
          <p:cNvPr id="3" name="Content Placeholder 2">
            <a:extLst>
              <a:ext uri="{FF2B5EF4-FFF2-40B4-BE49-F238E27FC236}">
                <a16:creationId xmlns:a16="http://schemas.microsoft.com/office/drawing/2014/main" id="{010E8564-8E82-44EF-9DE1-449276811836}"/>
              </a:ext>
            </a:extLst>
          </p:cNvPr>
          <p:cNvSpPr>
            <a:spLocks noGrp="1"/>
          </p:cNvSpPr>
          <p:nvPr>
            <p:ph sz="half" idx="2"/>
          </p:nvPr>
        </p:nvSpPr>
        <p:spPr>
          <a:xfrm>
            <a:off x="228600" y="1447800"/>
            <a:ext cx="8686800" cy="5170646"/>
          </a:xfrm>
        </p:spPr>
        <p:txBody>
          <a:bodyPr/>
          <a:lstStyle/>
          <a:p>
            <a:r>
              <a:rPr lang="en-US" dirty="0"/>
              <a:t>Continue to join nationwide discussions (CCSSO, USDOE)</a:t>
            </a:r>
          </a:p>
          <a:p>
            <a:endParaRPr lang="en-US" dirty="0"/>
          </a:p>
          <a:p>
            <a:r>
              <a:rPr lang="en-US" dirty="0"/>
              <a:t>Participate in discussions with national experts. The Center for Assessment (national organization) has developed several documents and webinar sessions for States to use as they are thinking through considerations</a:t>
            </a:r>
          </a:p>
          <a:p>
            <a:endParaRPr lang="en-US" dirty="0"/>
          </a:p>
          <a:p>
            <a:r>
              <a:rPr lang="en-US" dirty="0"/>
              <a:t>Support LEAs with communicating 2020-2021 Assessment Results. The toolkits can be found here: </a:t>
            </a:r>
            <a:r>
              <a:rPr lang="en-US" dirty="0">
                <a:solidFill>
                  <a:srgbClr val="0070C0"/>
                </a:solidFill>
                <a:hlinkClick r:id="rId2">
                  <a:extLst>
                    <a:ext uri="{A12FA001-AC4F-418D-AE19-62706E023703}">
                      <ahyp:hlinkClr xmlns:ahyp="http://schemas.microsoft.com/office/drawing/2018/hyperlinkcolor" val="tx"/>
                    </a:ext>
                  </a:extLst>
                </a:hlinkClick>
              </a:rPr>
              <a:t>https://www.azed.gov/assessment </a:t>
            </a:r>
            <a:r>
              <a:rPr lang="en-US" dirty="0"/>
              <a:t>under the </a:t>
            </a:r>
            <a:r>
              <a:rPr lang="en-US" i="1" dirty="0"/>
              <a:t>LEA Assessments Results Toolkit Tab</a:t>
            </a:r>
          </a:p>
          <a:p>
            <a:r>
              <a:rPr lang="en-US" dirty="0">
                <a:hlinkClick r:id="rId2"/>
              </a:rPr>
              <a:t>https://www.azed.gov/assessment</a:t>
            </a:r>
            <a:endParaRPr lang="en-US" dirty="0"/>
          </a:p>
        </p:txBody>
      </p:sp>
    </p:spTree>
    <p:extLst>
      <p:ext uri="{BB962C8B-B14F-4D97-AF65-F5344CB8AC3E}">
        <p14:creationId xmlns:p14="http://schemas.microsoft.com/office/powerpoint/2010/main" val="26642957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3DBF88-BCD7-4C64-8BE8-5251C81C2723}"/>
              </a:ext>
            </a:extLst>
          </p:cNvPr>
          <p:cNvSpPr>
            <a:spLocks noGrp="1"/>
          </p:cNvSpPr>
          <p:nvPr>
            <p:ph type="title"/>
          </p:nvPr>
        </p:nvSpPr>
        <p:spPr/>
        <p:txBody>
          <a:bodyPr/>
          <a:lstStyle/>
          <a:p>
            <a:r>
              <a:rPr lang="en-US" dirty="0"/>
              <a:t>Thank you!</a:t>
            </a:r>
          </a:p>
        </p:txBody>
      </p:sp>
      <p:sp>
        <p:nvSpPr>
          <p:cNvPr id="3" name="Content Placeholder 2">
            <a:extLst>
              <a:ext uri="{FF2B5EF4-FFF2-40B4-BE49-F238E27FC236}">
                <a16:creationId xmlns:a16="http://schemas.microsoft.com/office/drawing/2014/main" id="{F093ABCE-FD7F-4332-B830-CD0858A1C6A3}"/>
              </a:ext>
            </a:extLst>
          </p:cNvPr>
          <p:cNvSpPr>
            <a:spLocks noGrp="1"/>
          </p:cNvSpPr>
          <p:nvPr>
            <p:ph sz="half" idx="2"/>
          </p:nvPr>
        </p:nvSpPr>
        <p:spPr>
          <a:xfrm>
            <a:off x="381000" y="2133600"/>
            <a:ext cx="3977640" cy="1723549"/>
          </a:xfrm>
        </p:spPr>
        <p:txBody>
          <a:bodyPr/>
          <a:lstStyle/>
          <a:p>
            <a:pPr algn="ctr"/>
            <a:r>
              <a:rPr lang="en-US" dirty="0"/>
              <a:t>Thank you for participating in the DTC and TA End of Test Surveys</a:t>
            </a:r>
          </a:p>
        </p:txBody>
      </p:sp>
      <p:sp>
        <p:nvSpPr>
          <p:cNvPr id="4" name="Content Placeholder 3">
            <a:extLst>
              <a:ext uri="{FF2B5EF4-FFF2-40B4-BE49-F238E27FC236}">
                <a16:creationId xmlns:a16="http://schemas.microsoft.com/office/drawing/2014/main" id="{394F6EB5-BDDF-4C88-B3F4-4E449C175B24}"/>
              </a:ext>
            </a:extLst>
          </p:cNvPr>
          <p:cNvSpPr>
            <a:spLocks noGrp="1"/>
          </p:cNvSpPr>
          <p:nvPr>
            <p:ph sz="half" idx="3"/>
          </p:nvPr>
        </p:nvSpPr>
        <p:spPr>
          <a:xfrm>
            <a:off x="4724400" y="2133600"/>
            <a:ext cx="3977640" cy="2123658"/>
          </a:xfrm>
        </p:spPr>
        <p:txBody>
          <a:bodyPr/>
          <a:lstStyle/>
          <a:p>
            <a:pPr algn="ctr"/>
            <a:r>
              <a:rPr lang="en-US" dirty="0"/>
              <a:t>Thank you for participating in our summer committees</a:t>
            </a:r>
          </a:p>
          <a:p>
            <a:pPr marL="914400" lvl="1" indent="-457200" algn="l">
              <a:buFont typeface="Arial" panose="020B0604020202020204" pitchFamily="34" charset="0"/>
              <a:buChar char="•"/>
            </a:pPr>
            <a:r>
              <a:rPr lang="en-US" dirty="0"/>
              <a:t>Content and Bias Reviews</a:t>
            </a:r>
          </a:p>
          <a:p>
            <a:pPr marL="914400" lvl="1" indent="-457200" algn="l">
              <a:buFont typeface="Arial" panose="020B0604020202020204" pitchFamily="34" charset="0"/>
              <a:buChar char="•"/>
            </a:pPr>
            <a:r>
              <a:rPr lang="en-US" dirty="0"/>
              <a:t>Data Reviews</a:t>
            </a:r>
          </a:p>
          <a:p>
            <a:pPr marL="914400" lvl="1" indent="-457200" algn="l">
              <a:buFont typeface="Arial" panose="020B0604020202020204" pitchFamily="34" charset="0"/>
              <a:buChar char="•"/>
            </a:pPr>
            <a:r>
              <a:rPr lang="en-US" dirty="0"/>
              <a:t>Item Reviews</a:t>
            </a:r>
          </a:p>
        </p:txBody>
      </p:sp>
    </p:spTree>
    <p:extLst>
      <p:ext uri="{BB962C8B-B14F-4D97-AF65-F5344CB8AC3E}">
        <p14:creationId xmlns:p14="http://schemas.microsoft.com/office/powerpoint/2010/main" val="15914539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B1CA52-A49A-4DF9-A4E1-A6F075EB8F98}"/>
              </a:ext>
            </a:extLst>
          </p:cNvPr>
          <p:cNvSpPr>
            <a:spLocks noGrp="1"/>
          </p:cNvSpPr>
          <p:nvPr>
            <p:ph type="title"/>
          </p:nvPr>
        </p:nvSpPr>
        <p:spPr>
          <a:xfrm>
            <a:off x="490860" y="325278"/>
            <a:ext cx="7622508" cy="984885"/>
          </a:xfrm>
        </p:spPr>
        <p:txBody>
          <a:bodyPr/>
          <a:lstStyle/>
          <a:p>
            <a:r>
              <a:rPr lang="en-US" dirty="0"/>
              <a:t>Characteristics of Summative Assessments</a:t>
            </a:r>
          </a:p>
        </p:txBody>
      </p:sp>
      <p:sp>
        <p:nvSpPr>
          <p:cNvPr id="7" name="Content Placeholder 2">
            <a:extLst>
              <a:ext uri="{FF2B5EF4-FFF2-40B4-BE49-F238E27FC236}">
                <a16:creationId xmlns:a16="http://schemas.microsoft.com/office/drawing/2014/main" id="{B4F5A102-29DA-4110-B876-13130971CC93}"/>
              </a:ext>
            </a:extLst>
          </p:cNvPr>
          <p:cNvSpPr txBox="1">
            <a:spLocks/>
          </p:cNvSpPr>
          <p:nvPr/>
        </p:nvSpPr>
        <p:spPr>
          <a:xfrm>
            <a:off x="2438400" y="1219200"/>
            <a:ext cx="4267200" cy="4801314"/>
          </a:xfrm>
          <a:prstGeom prst="rect">
            <a:avLst/>
          </a:prstGeom>
        </p:spPr>
        <p:txBody>
          <a:bodyPr wrap="square" lIns="0" tIns="0" rIns="0" bIns="0">
            <a:spAutoFit/>
          </a:bodyPr>
          <a:lstStyle>
            <a:lvl1pPr marL="0">
              <a:defRPr sz="2800" b="0" i="0">
                <a:solidFill>
                  <a:schemeClr val="tx1"/>
                </a:solidFill>
                <a:latin typeface="Franklin Gothic Medium"/>
                <a:ea typeface="+mn-ea"/>
                <a:cs typeface="Franklin Gothic Medium"/>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ctr"/>
            <a:r>
              <a:rPr lang="en-US" sz="2400" b="1" u="sng" kern="0" dirty="0"/>
              <a:t>Summative Assessments</a:t>
            </a:r>
          </a:p>
          <a:p>
            <a:pPr marL="457200" indent="-457200">
              <a:buFont typeface="Arial" panose="020B0604020202020204" pitchFamily="34" charset="0"/>
              <a:buChar char="•"/>
            </a:pPr>
            <a:r>
              <a:rPr lang="en-US" sz="2400" kern="0" dirty="0"/>
              <a:t>Assessments of learning</a:t>
            </a:r>
          </a:p>
          <a:p>
            <a:pPr marL="457200" indent="-457200">
              <a:buFont typeface="Arial" panose="020B0604020202020204" pitchFamily="34" charset="0"/>
              <a:buChar char="•"/>
            </a:pPr>
            <a:endParaRPr lang="en-US" sz="2400" kern="0" dirty="0"/>
          </a:p>
          <a:p>
            <a:pPr marL="457200" indent="-457200">
              <a:buFont typeface="Arial" panose="020B0604020202020204" pitchFamily="34" charset="0"/>
              <a:buChar char="•"/>
            </a:pPr>
            <a:r>
              <a:rPr lang="en-US" sz="2400" kern="0" dirty="0"/>
              <a:t>Near or at the end of a school year</a:t>
            </a:r>
          </a:p>
          <a:p>
            <a:pPr marL="457200" indent="-457200">
              <a:buFont typeface="Arial" panose="020B0604020202020204" pitchFamily="34" charset="0"/>
              <a:buChar char="•"/>
            </a:pPr>
            <a:endParaRPr lang="en-US" sz="2400" kern="0" dirty="0"/>
          </a:p>
          <a:p>
            <a:pPr marL="457200" indent="-457200">
              <a:buFont typeface="Arial" panose="020B0604020202020204" pitchFamily="34" charset="0"/>
              <a:buChar char="•"/>
            </a:pPr>
            <a:r>
              <a:rPr lang="en-US" sz="2400" kern="0" dirty="0"/>
              <a:t>Point in time assessment</a:t>
            </a:r>
          </a:p>
          <a:p>
            <a:pPr marL="457200" indent="-457200">
              <a:buFont typeface="Arial" panose="020B0604020202020204" pitchFamily="34" charset="0"/>
              <a:buChar char="•"/>
            </a:pPr>
            <a:endParaRPr lang="en-US" sz="2400" kern="0" dirty="0"/>
          </a:p>
          <a:p>
            <a:pPr marL="457200" indent="-457200">
              <a:buFont typeface="Arial" panose="020B0604020202020204" pitchFamily="34" charset="0"/>
              <a:buChar char="•"/>
            </a:pPr>
            <a:r>
              <a:rPr lang="en-US" sz="2400" kern="0" dirty="0"/>
              <a:t>Administered under standard conditions</a:t>
            </a:r>
          </a:p>
          <a:p>
            <a:pPr marL="457200" indent="-457200">
              <a:buFont typeface="Arial" panose="020B0604020202020204" pitchFamily="34" charset="0"/>
              <a:buChar char="•"/>
            </a:pPr>
            <a:endParaRPr lang="en-US" sz="2400" kern="0" dirty="0"/>
          </a:p>
          <a:p>
            <a:pPr marL="457200" indent="-457200">
              <a:buFont typeface="Arial" panose="020B0604020202020204" pitchFamily="34" charset="0"/>
              <a:buChar char="•"/>
            </a:pPr>
            <a:r>
              <a:rPr lang="en-US" sz="2400" kern="0" dirty="0"/>
              <a:t>Allowable Tools, Features, and Accommodations</a:t>
            </a:r>
          </a:p>
        </p:txBody>
      </p:sp>
      <p:sp>
        <p:nvSpPr>
          <p:cNvPr id="8" name="TextBox 7">
            <a:extLst>
              <a:ext uri="{FF2B5EF4-FFF2-40B4-BE49-F238E27FC236}">
                <a16:creationId xmlns:a16="http://schemas.microsoft.com/office/drawing/2014/main" id="{9E069AE0-B472-4146-857E-8926B2AE361B}"/>
              </a:ext>
            </a:extLst>
          </p:cNvPr>
          <p:cNvSpPr txBox="1"/>
          <p:nvPr/>
        </p:nvSpPr>
        <p:spPr>
          <a:xfrm>
            <a:off x="503421" y="6096000"/>
            <a:ext cx="8335779" cy="646331"/>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dirty="0"/>
              <a:t>Balanced Assessment Framework link: </a:t>
            </a:r>
            <a:r>
              <a:rPr lang="en-US" dirty="0">
                <a:solidFill>
                  <a:srgbClr val="0070C0"/>
                </a:solidFill>
                <a:hlinkClick r:id="rId3">
                  <a:extLst>
                    <a:ext uri="{A12FA001-AC4F-418D-AE19-62706E023703}">
                      <ahyp:hlinkClr xmlns:ahyp="http://schemas.microsoft.com/office/drawing/2018/hyperlinkcolor" val="tx"/>
                    </a:ext>
                  </a:extLst>
                </a:hlinkClick>
              </a:rPr>
              <a:t>https://cms.azed.gov/home/GetDocumentFile?id=598093f33217e1170830a006</a:t>
            </a:r>
            <a:endParaRPr lang="en-US" dirty="0">
              <a:solidFill>
                <a:srgbClr val="0070C0"/>
              </a:solidFill>
            </a:endParaRPr>
          </a:p>
        </p:txBody>
      </p:sp>
    </p:spTree>
    <p:extLst>
      <p:ext uri="{BB962C8B-B14F-4D97-AF65-F5344CB8AC3E}">
        <p14:creationId xmlns:p14="http://schemas.microsoft.com/office/powerpoint/2010/main" val="16027657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423DA7-C810-4DF8-810F-62D6036EEE16}"/>
              </a:ext>
            </a:extLst>
          </p:cNvPr>
          <p:cNvSpPr>
            <a:spLocks noGrp="1"/>
          </p:cNvSpPr>
          <p:nvPr>
            <p:ph type="title"/>
          </p:nvPr>
        </p:nvSpPr>
        <p:spPr/>
        <p:txBody>
          <a:bodyPr/>
          <a:lstStyle/>
          <a:p>
            <a:r>
              <a:rPr lang="en-US" dirty="0"/>
              <a:t>Where we are today</a:t>
            </a:r>
          </a:p>
        </p:txBody>
      </p:sp>
      <p:sp>
        <p:nvSpPr>
          <p:cNvPr id="3" name="Content Placeholder 2">
            <a:extLst>
              <a:ext uri="{FF2B5EF4-FFF2-40B4-BE49-F238E27FC236}">
                <a16:creationId xmlns:a16="http://schemas.microsoft.com/office/drawing/2014/main" id="{4176CCEC-EBCF-4F67-835D-C51F9DD0D0E7}"/>
              </a:ext>
            </a:extLst>
          </p:cNvPr>
          <p:cNvSpPr>
            <a:spLocks noGrp="1"/>
          </p:cNvSpPr>
          <p:nvPr>
            <p:ph sz="half" idx="2"/>
          </p:nvPr>
        </p:nvSpPr>
        <p:spPr>
          <a:xfrm>
            <a:off x="304800" y="1274699"/>
            <a:ext cx="8534400" cy="5430901"/>
          </a:xfrm>
        </p:spPr>
        <p:txBody>
          <a:bodyPr/>
          <a:lstStyle/>
          <a:p>
            <a:pPr marL="457200" indent="-457200">
              <a:buFont typeface="Arial" panose="020B0604020202020204" pitchFamily="34" charset="0"/>
              <a:buChar char="•"/>
            </a:pPr>
            <a:r>
              <a:rPr lang="en-US" sz="2400" dirty="0"/>
              <a:t>Arizona’s Board of Education – 5 Year Assessment Plan </a:t>
            </a:r>
          </a:p>
          <a:p>
            <a:pPr marL="914400" lvl="1" indent="-457200">
              <a:buFont typeface="Arial" panose="020B0604020202020204" pitchFamily="34" charset="0"/>
              <a:buChar char="•"/>
            </a:pPr>
            <a:r>
              <a:rPr lang="en-US" dirty="0"/>
              <a:t>State Board of Education determined that College Board could not be an option on the Menu of Assessments due to their decision to no longer offer the writing essay </a:t>
            </a:r>
          </a:p>
          <a:p>
            <a:endParaRPr lang="en-US" sz="1600" dirty="0"/>
          </a:p>
          <a:p>
            <a:pPr marL="457200" indent="-457200">
              <a:buFont typeface="Arial" panose="020B0604020202020204" pitchFamily="34" charset="0"/>
              <a:buChar char="•"/>
            </a:pPr>
            <a:r>
              <a:rPr lang="en-US" sz="2400" dirty="0"/>
              <a:t>Will transition to new assessments this school year</a:t>
            </a:r>
          </a:p>
          <a:p>
            <a:pPr marL="914400" lvl="1" indent="-457200">
              <a:buFont typeface="Arial" panose="020B0604020202020204" pitchFamily="34" charset="0"/>
              <a:buChar char="•"/>
            </a:pPr>
            <a:r>
              <a:rPr lang="en-US" dirty="0"/>
              <a:t>AASA (Grades 3 - 8)</a:t>
            </a:r>
          </a:p>
          <a:p>
            <a:pPr marL="914400" lvl="1" indent="-457200">
              <a:buFont typeface="Arial" panose="020B0604020202020204" pitchFamily="34" charset="0"/>
              <a:buChar char="•"/>
            </a:pPr>
            <a:r>
              <a:rPr lang="en-US" dirty="0"/>
              <a:t>ACT Aspire (Grade 9)</a:t>
            </a:r>
          </a:p>
          <a:p>
            <a:pPr marL="914400" lvl="1" indent="-457200">
              <a:buFont typeface="Arial" panose="020B0604020202020204" pitchFamily="34" charset="0"/>
              <a:buChar char="•"/>
            </a:pPr>
            <a:r>
              <a:rPr lang="en-US" dirty="0"/>
              <a:t>ACT (Grade 11)</a:t>
            </a:r>
          </a:p>
          <a:p>
            <a:pPr marL="914400" lvl="1" indent="-457200">
              <a:buFont typeface="Arial" panose="020B0604020202020204" pitchFamily="34" charset="0"/>
              <a:buChar char="•"/>
            </a:pPr>
            <a:r>
              <a:rPr lang="en-US" dirty="0"/>
              <a:t>AzSCI (Grades 5, 8, and 11)</a:t>
            </a:r>
          </a:p>
          <a:p>
            <a:pPr marL="914400" lvl="1" indent="-457200">
              <a:buFont typeface="Arial" panose="020B0604020202020204" pitchFamily="34" charset="0"/>
              <a:buChar char="•"/>
            </a:pPr>
            <a:r>
              <a:rPr lang="en-US" dirty="0"/>
              <a:t>MSAA Science (Grades 5, 8, and 11)</a:t>
            </a:r>
          </a:p>
          <a:p>
            <a:pPr lvl="1"/>
            <a:endParaRPr lang="en-US" dirty="0"/>
          </a:p>
          <a:p>
            <a:pPr marL="457200" indent="-457200">
              <a:buFont typeface="Arial" panose="020B0604020202020204" pitchFamily="34" charset="0"/>
              <a:buChar char="•"/>
            </a:pPr>
            <a:r>
              <a:rPr lang="en-US" sz="2400" dirty="0"/>
              <a:t>Stand-Alone Field Tests (All Students must participate)!</a:t>
            </a:r>
          </a:p>
          <a:p>
            <a:pPr marL="914400" lvl="1" indent="-457200">
              <a:buFont typeface="Arial" panose="020B0604020202020204" pitchFamily="34" charset="0"/>
              <a:buChar char="•"/>
            </a:pPr>
            <a:r>
              <a:rPr lang="en-US" dirty="0"/>
              <a:t>AZELLA</a:t>
            </a:r>
          </a:p>
          <a:p>
            <a:pPr marL="914400" lvl="1" indent="-457200">
              <a:buFont typeface="Arial" panose="020B0604020202020204" pitchFamily="34" charset="0"/>
              <a:buChar char="•"/>
            </a:pPr>
            <a:r>
              <a:rPr lang="en-US" dirty="0"/>
              <a:t>AASA Writing</a:t>
            </a:r>
          </a:p>
          <a:p>
            <a:pPr marL="457200" indent="-457200">
              <a:buFont typeface="Arial" panose="020B0604020202020204" pitchFamily="34" charset="0"/>
              <a:buChar char="•"/>
            </a:pPr>
            <a:endParaRPr lang="en-US" sz="1600" dirty="0"/>
          </a:p>
          <a:p>
            <a:pPr marL="457200" indent="-457200">
              <a:buFont typeface="Arial" panose="020B0604020202020204" pitchFamily="34" charset="0"/>
              <a:buChar char="•"/>
            </a:pPr>
            <a:r>
              <a:rPr lang="en-US" sz="2400" dirty="0"/>
              <a:t>Participating in development of Alternate ELP Assessment</a:t>
            </a:r>
          </a:p>
          <a:p>
            <a:pPr marL="914400" lvl="1" indent="-457200">
              <a:buFont typeface="Arial" panose="020B0604020202020204" pitchFamily="34" charset="0"/>
              <a:buChar char="•"/>
            </a:pPr>
            <a:r>
              <a:rPr lang="en-US" dirty="0"/>
              <a:t>CAAELP</a:t>
            </a:r>
          </a:p>
          <a:p>
            <a:endParaRPr lang="en-US" dirty="0"/>
          </a:p>
          <a:p>
            <a:endParaRPr lang="en-US" dirty="0"/>
          </a:p>
          <a:p>
            <a:endParaRPr lang="en-US" dirty="0"/>
          </a:p>
        </p:txBody>
      </p:sp>
    </p:spTree>
    <p:extLst>
      <p:ext uri="{BB962C8B-B14F-4D97-AF65-F5344CB8AC3E}">
        <p14:creationId xmlns:p14="http://schemas.microsoft.com/office/powerpoint/2010/main" val="4131076380"/>
      </p:ext>
    </p:extLst>
  </p:cSld>
  <p:clrMapOvr>
    <a:masterClrMapping/>
  </p:clrMapOvr>
</p:sld>
</file>

<file path=ppt/theme/theme1.xml><?xml version="1.0" encoding="utf-8"?>
<a:theme xmlns:a="http://schemas.openxmlformats.org/drawingml/2006/main" name="Office Theme">
  <a:themeElements>
    <a:clrScheme name="ADE Colors">
      <a:dk1>
        <a:sysClr val="windowText" lastClr="000000"/>
      </a:dk1>
      <a:lt1>
        <a:sysClr val="window" lastClr="FFFFFF"/>
      </a:lt1>
      <a:dk2>
        <a:srgbClr val="FFFFFF"/>
      </a:dk2>
      <a:lt2>
        <a:srgbClr val="FFFFFF"/>
      </a:lt2>
      <a:accent1>
        <a:srgbClr val="012169"/>
      </a:accent1>
      <a:accent2>
        <a:srgbClr val="BF0D3E"/>
      </a:accent2>
      <a:accent3>
        <a:srgbClr val="FCAF17"/>
      </a:accent3>
      <a:accent4>
        <a:srgbClr val="D0CECE"/>
      </a:accent4>
      <a:accent5>
        <a:srgbClr val="AEABAB"/>
      </a:accent5>
      <a:accent6>
        <a:srgbClr val="FFFFFF"/>
      </a:accent6>
      <a:hlink>
        <a:srgbClr val="FFFFFF"/>
      </a:hlink>
      <a:folHlink>
        <a:srgbClr val="FFFFF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437BB4D6A36C2B42A0BE23B6644F127C" ma:contentTypeVersion="14" ma:contentTypeDescription="Create a new document." ma:contentTypeScope="" ma:versionID="fa8390818b8a3fc94c12952cd6f4b81c">
  <xsd:schema xmlns:xsd="http://www.w3.org/2001/XMLSchema" xmlns:xs="http://www.w3.org/2001/XMLSchema" xmlns:p="http://schemas.microsoft.com/office/2006/metadata/properties" xmlns:ns1="http://schemas.microsoft.com/sharepoint/v3" xmlns:ns3="30ef2b30-24d2-486b-a2c2-e0d84edee6d3" xmlns:ns4="c165818d-2aa7-4c34-b60c-7e79fd724746" targetNamespace="http://schemas.microsoft.com/office/2006/metadata/properties" ma:root="true" ma:fieldsID="8f7b75708ddd0aa0e857f0e95f35fbfe" ns1:_="" ns3:_="" ns4:_="">
    <xsd:import namespace="http://schemas.microsoft.com/sharepoint/v3"/>
    <xsd:import namespace="30ef2b30-24d2-486b-a2c2-e0d84edee6d3"/>
    <xsd:import namespace="c165818d-2aa7-4c34-b60c-7e79fd724746"/>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0ef2b30-24d2-486b-a2c2-e0d84edee6d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165818d-2aa7-4c34-b60c-7e79fd724746"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Props1.xml><?xml version="1.0" encoding="utf-8"?>
<ds:datastoreItem xmlns:ds="http://schemas.openxmlformats.org/officeDocument/2006/customXml" ds:itemID="{06FFC803-AA9A-4256-A5D8-AB4D65955C84}">
  <ds:schemaRefs>
    <ds:schemaRef ds:uri="http://schemas.microsoft.com/sharepoint/v3/contenttype/forms"/>
  </ds:schemaRefs>
</ds:datastoreItem>
</file>

<file path=customXml/itemProps2.xml><?xml version="1.0" encoding="utf-8"?>
<ds:datastoreItem xmlns:ds="http://schemas.openxmlformats.org/officeDocument/2006/customXml" ds:itemID="{A2D0D6B8-F23E-4A91-B643-4DCB872CB6F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30ef2b30-24d2-486b-a2c2-e0d84edee6d3"/>
    <ds:schemaRef ds:uri="c165818d-2aa7-4c34-b60c-7e79fd72474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AD7867A-3B3C-469B-B7CC-74E0844B87B9}">
  <ds:schemaRefs>
    <ds:schemaRef ds:uri="http://schemas.microsoft.com/sharepoint/v3"/>
    <ds:schemaRef ds:uri="http://purl.org/dc/elements/1.1/"/>
    <ds:schemaRef ds:uri="http://purl.org/dc/dcmitype/"/>
    <ds:schemaRef ds:uri="http://schemas.microsoft.com/office/infopath/2007/PartnerControls"/>
    <ds:schemaRef ds:uri="http://schemas.openxmlformats.org/package/2006/metadata/core-properties"/>
    <ds:schemaRef ds:uri="c165818d-2aa7-4c34-b60c-7e79fd724746"/>
    <ds:schemaRef ds:uri="http://schemas.microsoft.com/office/2006/documentManagement/types"/>
    <ds:schemaRef ds:uri="http://schemas.microsoft.com/office/2006/metadata/properties"/>
    <ds:schemaRef ds:uri="30ef2b30-24d2-486b-a2c2-e0d84edee6d3"/>
    <ds:schemaRef ds:uri="http://www.w3.org/XML/1998/namespace"/>
    <ds:schemaRef ds:uri="http://purl.org/dc/terms/"/>
  </ds:schemaRefs>
</ds:datastoreItem>
</file>

<file path=docProps/app.xml><?xml version="1.0" encoding="utf-8"?>
<Properties xmlns="http://schemas.openxmlformats.org/officeDocument/2006/extended-properties" xmlns:vt="http://schemas.openxmlformats.org/officeDocument/2006/docPropsVTypes">
  <Template/>
  <TotalTime>4102</TotalTime>
  <Words>1004</Words>
  <Application>Microsoft Office PowerPoint</Application>
  <PresentationFormat>On-screen Show (4:3)</PresentationFormat>
  <Paragraphs>154</Paragraphs>
  <Slides>24</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24</vt:i4>
      </vt:variant>
    </vt:vector>
  </HeadingPairs>
  <TitlesOfParts>
    <vt:vector size="28" baseType="lpstr">
      <vt:lpstr>Arial</vt:lpstr>
      <vt:lpstr>Calibri</vt:lpstr>
      <vt:lpstr>Franklin Gothic Medium</vt:lpstr>
      <vt:lpstr>Office Theme</vt:lpstr>
      <vt:lpstr>Assessments Friday Focus Webinar Series Webinar #1:  The State of Assessments and Accountability - An Overview for the       2021-2022 School Year  </vt:lpstr>
      <vt:lpstr>Welcome to Webinar #1: The State of Assessments and Accountability –  An Overview for the 2021-2022 School Year</vt:lpstr>
      <vt:lpstr>Welcome and Overview</vt:lpstr>
      <vt:lpstr>Test Administration by the Numbers (preliminary from portal)</vt:lpstr>
      <vt:lpstr>Test Administration by the Numbers (preliminary from portal)</vt:lpstr>
      <vt:lpstr>Next Steps for the Assessments Section</vt:lpstr>
      <vt:lpstr>Thank you!</vt:lpstr>
      <vt:lpstr>Characteristics of Summative Assessments</vt:lpstr>
      <vt:lpstr>Where we are today</vt:lpstr>
      <vt:lpstr>What is on the Horizon . . .</vt:lpstr>
      <vt:lpstr>Assessment Overview 2022-2023 School Year</vt:lpstr>
      <vt:lpstr>Exciting News AASA’s Logo</vt:lpstr>
      <vt:lpstr>Statewide Achievement Assessment Infographic</vt:lpstr>
      <vt:lpstr>AASA’s Infographic</vt:lpstr>
      <vt:lpstr>Statewide High School Assessments Infographic</vt:lpstr>
      <vt:lpstr>AZELLA Infographic</vt:lpstr>
      <vt:lpstr>Alternate Assessment Infographic</vt:lpstr>
      <vt:lpstr>Additional Assessment Updates</vt:lpstr>
      <vt:lpstr>AZELLA Domain Scoring</vt:lpstr>
      <vt:lpstr>Assessment Webinar Series - Posted</vt:lpstr>
      <vt:lpstr>Assessment’s Quarterly Newsletter for DTCs: The Examiner</vt:lpstr>
      <vt:lpstr>State and Federal Accountability</vt:lpstr>
      <vt:lpstr>Questions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Arizona Superintendent of Public Instruction Diane Douglas’ “We Are Listening” Tour- 2016</dc:title>
  <dc:creator>Burkhart, Alexis</dc:creator>
  <cp:lastModifiedBy>Middlebrook, Candis</cp:lastModifiedBy>
  <cp:revision>129</cp:revision>
  <dcterms:created xsi:type="dcterms:W3CDTF">2019-01-29T13:16:54Z</dcterms:created>
  <dcterms:modified xsi:type="dcterms:W3CDTF">2021-08-20T21:51:30Z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2018-02-09T00:00:00Z</vt:filetime>
  </property>
  <property fmtid="{D5CDD505-2E9C-101B-9397-08002B2CF9AE}" pid="3" name="Creator">
    <vt:lpwstr>Microsoft® PowerPoint® 2016</vt:lpwstr>
  </property>
  <property fmtid="{D5CDD505-2E9C-101B-9397-08002B2CF9AE}" pid="4" name="LastSaved">
    <vt:filetime>2019-01-29T00:00:00Z</vt:filetime>
  </property>
  <property fmtid="{D5CDD505-2E9C-101B-9397-08002B2CF9AE}" pid="5" name="ContentTypeId">
    <vt:lpwstr>0x010100437BB4D6A36C2B42A0BE23B6644F127C</vt:lpwstr>
  </property>
</Properties>
</file>