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438" r:id="rId5"/>
    <p:sldId id="337" r:id="rId6"/>
    <p:sldId id="440" r:id="rId7"/>
    <p:sldId id="439" r:id="rId8"/>
    <p:sldId id="488" r:id="rId9"/>
    <p:sldId id="452" r:id="rId10"/>
    <p:sldId id="355" r:id="rId11"/>
    <p:sldId id="484" r:id="rId12"/>
    <p:sldId id="458" r:id="rId13"/>
    <p:sldId id="491" r:id="rId14"/>
    <p:sldId id="489" r:id="rId15"/>
    <p:sldId id="342" r:id="rId16"/>
    <p:sldId id="490" r:id="rId17"/>
    <p:sldId id="492" r:id="rId18"/>
    <p:sldId id="419" r:id="rId19"/>
    <p:sldId id="354" r:id="rId20"/>
    <p:sldId id="292" r:id="rId21"/>
  </p:sldIdLst>
  <p:sldSz cx="9144000" cy="6858000" type="screen4x3"/>
  <p:notesSz cx="6950075" cy="9236075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169"/>
    <a:srgbClr val="0F9900"/>
    <a:srgbClr val="FFFFFF"/>
    <a:srgbClr val="FFFFCC"/>
    <a:srgbClr val="0000FF"/>
    <a:srgbClr val="DCF6E8"/>
    <a:srgbClr val="FF9900"/>
    <a:srgbClr val="FF9966"/>
    <a:srgbClr val="B94DA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366587-49B4-48E0-9FE8-F331FC19FDD0}" v="10" dt="2021-07-27T03:17:59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85829" autoAdjust="0"/>
  </p:normalViewPr>
  <p:slideViewPr>
    <p:cSldViewPr>
      <p:cViewPr varScale="1">
        <p:scale>
          <a:sx n="63" d="100"/>
          <a:sy n="63" d="100"/>
        </p:scale>
        <p:origin x="12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B20FB0-CB97-4A23-9698-6ADA48632F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19428-6112-438F-B86B-9D5DE5F76D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70" y="4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EF5C3-2DCD-4D9B-BB8E-DA07B61523F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124E9-88E6-47B2-A639-E8B7313756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95D31-A434-4871-981B-E865E62C98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70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0FE2-AA9C-4C39-9765-CA59E72BE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76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E8BB-6D22-4C6A-825D-4CE6DFC3CCC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1AD2A-94BD-412C-ADCD-EA8E1A70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Sabah</a:t>
            </a:r>
          </a:p>
        </p:txBody>
      </p:sp>
    </p:spTree>
    <p:extLst>
      <p:ext uri="{BB962C8B-B14F-4D97-AF65-F5344CB8AC3E}">
        <p14:creationId xmlns:p14="http://schemas.microsoft.com/office/powerpoint/2010/main" val="51256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51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9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3.png"/><Relationship Id="rId5" Type="http://schemas.openxmlformats.org/officeDocument/2006/relationships/tags" Target="../tags/tag9.xml"/><Relationship Id="rId10" Type="http://schemas.openxmlformats.org/officeDocument/2006/relationships/image" Target="../media/image2.png"/><Relationship Id="rId4" Type="http://schemas.openxmlformats.org/officeDocument/2006/relationships/tags" Target="../tags/tag8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400050" y="1905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Presentation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3429000" y="2438400"/>
            <a:ext cx="5562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12169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Put Subtitle Here</a:t>
            </a:r>
            <a:br>
              <a:rPr lang="en-US" dirty="0"/>
            </a:br>
            <a:r>
              <a:rPr lang="en-US" dirty="0"/>
              <a:t>(and maybe here)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3429000" y="3429000"/>
            <a:ext cx="5562600" cy="685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rgbClr val="143F90"/>
                </a:solidFill>
              </a:defRPr>
            </a:lvl2pPr>
          </a:lstStyle>
          <a:p>
            <a:pPr lvl="0"/>
            <a:r>
              <a:rPr lang="en-US" dirty="0"/>
              <a:t>Audience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  <p:custDataLst>
              <p:tags r:id="rId4"/>
            </p:custDataLst>
          </p:nvPr>
        </p:nvSpPr>
        <p:spPr>
          <a:xfrm>
            <a:off x="3429000" y="4114800"/>
            <a:ext cx="55626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##, Year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 hasCustomPrompt="1"/>
            <p:custDataLst>
              <p:tags r:id="rId5"/>
            </p:custDataLst>
          </p:nvPr>
        </p:nvSpPr>
        <p:spPr>
          <a:xfrm>
            <a:off x="3429000" y="4648200"/>
            <a:ext cx="5562600" cy="1371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9" name="Rectangle 18"/>
          <p:cNvSpPr/>
          <p:nvPr>
            <p:custDataLst>
              <p:tags r:id="rId6"/>
            </p:custDataLst>
          </p:nvPr>
        </p:nvSpPr>
        <p:spPr>
          <a:xfrm>
            <a:off x="0" y="160020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8"/>
            </p:custDataLst>
          </p:nvPr>
        </p:nvSpPr>
        <p:spPr>
          <a:xfrm>
            <a:off x="228600" y="5493603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Diane Douglas</a:t>
            </a:r>
          </a:p>
          <a:p>
            <a:pPr algn="ctr"/>
            <a:r>
              <a:rPr lang="en-US" sz="1400" dirty="0"/>
              <a:t>Superintendent</a:t>
            </a:r>
            <a:r>
              <a:rPr lang="en-US" sz="1400" baseline="0" dirty="0"/>
              <a:t> of Public Instruction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0" y="2590801"/>
            <a:ext cx="2768620" cy="276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1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0050" y="25527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Presentation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396240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7" y="236220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7" y="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7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  <p:custDataLst>
              <p:tags r:id="rId2"/>
            </p:custDataLst>
          </p:nvPr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Put whatever you want in this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13" name="Slide Number Placeholder 4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295400"/>
            <a:ext cx="3008313" cy="933451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/>
              <a:t>Caption for graphic at right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0" y="1295400"/>
            <a:ext cx="5111750" cy="4983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a graphic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2286001"/>
            <a:ext cx="3008313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Write things about the graphic at right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0" baseline="0">
                <a:solidFill>
                  <a:srgbClr val="01216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01822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81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19200"/>
            <a:ext cx="5486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78501"/>
            <a:ext cx="54864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85344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solidFill>
                  <a:srgbClr val="0121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2147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  <p:custDataLst>
              <p:tags r:id="rId2"/>
            </p:custDataLst>
          </p:nvPr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Put whatever you want in this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9"/>
            </p:custDataLst>
          </p:nvPr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438365" y="6781801"/>
            <a:ext cx="8686800" cy="46124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" y="6065924"/>
            <a:ext cx="762000" cy="762000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7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2" r:id="rId4"/>
    <p:sldLayoutId id="2147483656" r:id="rId5"/>
    <p:sldLayoutId id="2147483657" r:id="rId6"/>
    <p:sldLayoutId id="2147483663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5" Type="http://schemas.openxmlformats.org/officeDocument/2006/relationships/hyperlink" Target="https://www.azed.gov/finance/training-videos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deskexternal.azed.gov/hom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external.azed.gov/" TargetMode="External"/><Relationship Id="rId2" Type="http://schemas.openxmlformats.org/officeDocument/2006/relationships/hyperlink" Target="http://www.azed.gov/finance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SFBudgetTeam@azed.gov" TargetMode="External"/><Relationship Id="rId4" Type="http://schemas.openxmlformats.org/officeDocument/2006/relationships/hyperlink" Target="mailto:SFPaymentTeam@azed.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f.azed.gov/sf/numberedmemos/FY2018%20Numbered%20Memos/18-065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zed.gov/sites/default/files/finance/files/2019/07/AzEDS-Calendar-Integrity-Troubleshooting-Guide-20190719.pdf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4708-DBBA-4309-B04A-3D1C5F14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School Finance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095B-2A34-410A-BE00-BB626735D1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25CFEB-8AF3-4BBF-9AA6-90EE1BEB5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53540"/>
            <a:ext cx="3352800" cy="32942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E00973-5CD8-4C62-A7C5-4EF42EAA645B}"/>
              </a:ext>
            </a:extLst>
          </p:cNvPr>
          <p:cNvSpPr txBox="1"/>
          <p:nvPr/>
        </p:nvSpPr>
        <p:spPr>
          <a:xfrm>
            <a:off x="5304697" y="4673818"/>
            <a:ext cx="2039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July 27,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F50F23-B62E-48EC-A777-D75F4A279DC2}"/>
              </a:ext>
            </a:extLst>
          </p:cNvPr>
          <p:cNvSpPr txBox="1"/>
          <p:nvPr/>
        </p:nvSpPr>
        <p:spPr>
          <a:xfrm>
            <a:off x="3962400" y="251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12169"/>
                </a:solidFill>
              </a:rPr>
              <a:t>Calendar Data Submission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F4BCD0-AA40-41C3-99C8-08694A90BC94}"/>
              </a:ext>
            </a:extLst>
          </p:cNvPr>
          <p:cNvSpPr txBox="1"/>
          <p:nvPr/>
        </p:nvSpPr>
        <p:spPr>
          <a:xfrm>
            <a:off x="4572000" y="4114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Irene Garcia-Hobbs</a:t>
            </a:r>
          </a:p>
        </p:txBody>
      </p:sp>
    </p:spTree>
    <p:extLst>
      <p:ext uri="{BB962C8B-B14F-4D97-AF65-F5344CB8AC3E}">
        <p14:creationId xmlns:p14="http://schemas.microsoft.com/office/powerpoint/2010/main" val="67788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5FAA3-1258-4690-AA39-5804A251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Integrity Errors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2F9D8E-0045-46D4-9845-B831A4AB6D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-90007 - Only one Winter Break is allowed.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The break descriptors must be used consecutively and can only be interrupted by required holidays.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91346-DAA6-4FA9-AEA1-7D5AF09EF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343093"/>
            <a:ext cx="2743200" cy="2825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A8236F-4FE1-46D1-99E1-48B6C5259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895" y="2343093"/>
            <a:ext cx="261561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Calendar Reports</a:t>
            </a:r>
          </a:p>
        </p:txBody>
      </p:sp>
    </p:spTree>
    <p:extLst>
      <p:ext uri="{BB962C8B-B14F-4D97-AF65-F5344CB8AC3E}">
        <p14:creationId xmlns:p14="http://schemas.microsoft.com/office/powerpoint/2010/main" val="114595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53881-4FBA-446A-9095-F5D90C602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8674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CAL10 – Submitted fields, calendar summary, days not in session, holidays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CAL15 – Calendar event descriptor and calendar event resource ID for 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CAL20 – Summary of all calendars submitted for the district, separated by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CB5BAD-24E6-41E0-B5E3-5EEF29A28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1463040"/>
            <a:ext cx="2314218" cy="45259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Calendar Reports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3775CC-5ECC-48CA-9B37-D692FD373EA1}"/>
              </a:ext>
            </a:extLst>
          </p:cNvPr>
          <p:cNvSpPr txBox="1"/>
          <p:nvPr/>
        </p:nvSpPr>
        <p:spPr>
          <a:xfrm>
            <a:off x="914400" y="6049963"/>
            <a:ext cx="6400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hlinkClick r:id="rId5"/>
              </a:rPr>
              <a:t>https://www.azed.gov/finance/training-videos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28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53881-4FBA-446A-9095-F5D90C602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8229600" cy="1219199"/>
          </a:xfrm>
        </p:spPr>
        <p:txBody>
          <a:bodyPr>
            <a:normAutofit/>
          </a:bodyPr>
          <a:lstStyle/>
          <a:p>
            <a:r>
              <a:rPr lang="en-US" dirty="0"/>
              <a:t>INTEG35 – Shows calendar Integrity errors (failures must be resolved for the calendar to pass Integrity)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Calendar Reports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8DB258-8419-4487-9687-277929B62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100949"/>
            <a:ext cx="8686800" cy="236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5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</p:spTree>
    <p:extLst>
      <p:ext uri="{BB962C8B-B14F-4D97-AF65-F5344CB8AC3E}">
        <p14:creationId xmlns:p14="http://schemas.microsoft.com/office/powerpoint/2010/main" val="396808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17C67F-1B99-4D3B-8058-6D67041096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Data capture date for September payment is Tuesday, 8/3.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Calendars are required for student data submission so your calendars must be submitted, passing Integrity, and certified.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Calendars can be submitted and modified freely until 8/31.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After this date you must submit a </a:t>
            </a:r>
            <a:r>
              <a:rPr lang="en-US" dirty="0">
                <a:hlinkClick r:id="rId2"/>
              </a:rPr>
              <a:t>Help Desk </a:t>
            </a:r>
            <a:r>
              <a:rPr lang="en-US" dirty="0"/>
              <a:t>ticket to request access to a calendar.</a:t>
            </a:r>
          </a:p>
        </p:txBody>
      </p:sp>
    </p:spTree>
    <p:extLst>
      <p:ext uri="{BB962C8B-B14F-4D97-AF65-F5344CB8AC3E}">
        <p14:creationId xmlns:p14="http://schemas.microsoft.com/office/powerpoint/2010/main" val="34981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ADE, School Finance</a:t>
            </a:r>
          </a:p>
        </p:txBody>
      </p:sp>
      <p:grpSp>
        <p:nvGrpSpPr>
          <p:cNvPr id="6" name="Google Shape;134;p19">
            <a:extLst>
              <a:ext uri="{FF2B5EF4-FFF2-40B4-BE49-F238E27FC236}">
                <a16:creationId xmlns:a16="http://schemas.microsoft.com/office/drawing/2014/main" id="{4FE789C8-306F-42CB-B483-75C8CD701377}"/>
              </a:ext>
            </a:extLst>
          </p:cNvPr>
          <p:cNvGrpSpPr/>
          <p:nvPr/>
        </p:nvGrpSpPr>
        <p:grpSpPr>
          <a:xfrm>
            <a:off x="268607" y="1219200"/>
            <a:ext cx="8488215" cy="5227350"/>
            <a:chOff x="-96183" y="38362"/>
            <a:chExt cx="8321901" cy="4001475"/>
          </a:xfrm>
        </p:grpSpPr>
        <p:sp>
          <p:nvSpPr>
            <p:cNvPr id="7" name="Google Shape;135;p19">
              <a:extLst>
                <a:ext uri="{FF2B5EF4-FFF2-40B4-BE49-F238E27FC236}">
                  <a16:creationId xmlns:a16="http://schemas.microsoft.com/office/drawing/2014/main" id="{782437E4-A43D-48D6-8867-B110CE500072}"/>
                </a:ext>
              </a:extLst>
            </p:cNvPr>
            <p:cNvSpPr/>
            <p:nvPr/>
          </p:nvSpPr>
          <p:spPr>
            <a:xfrm>
              <a:off x="4018" y="2475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36;p19">
              <a:extLst>
                <a:ext uri="{FF2B5EF4-FFF2-40B4-BE49-F238E27FC236}">
                  <a16:creationId xmlns:a16="http://schemas.microsoft.com/office/drawing/2014/main" id="{E89AC0D0-E96D-42D7-952C-F08120FBB908}"/>
                </a:ext>
              </a:extLst>
            </p:cNvPr>
            <p:cNvSpPr txBox="1"/>
            <p:nvPr/>
          </p:nvSpPr>
          <p:spPr>
            <a:xfrm>
              <a:off x="4018" y="2475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Noto Sans Symbols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School Finance</a:t>
              </a:r>
              <a:endParaRPr sz="18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9" name="Google Shape;137;p19">
              <a:extLst>
                <a:ext uri="{FF2B5EF4-FFF2-40B4-BE49-F238E27FC236}">
                  <a16:creationId xmlns:a16="http://schemas.microsoft.com/office/drawing/2014/main" id="{33EE3241-B62D-4FA6-9C63-A22E1124C114}"/>
                </a:ext>
              </a:extLst>
            </p:cNvPr>
            <p:cNvSpPr/>
            <p:nvPr/>
          </p:nvSpPr>
          <p:spPr>
            <a:xfrm>
              <a:off x="2059409" y="38362"/>
              <a:ext cx="411000" cy="6756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8;p19">
              <a:extLst>
                <a:ext uri="{FF2B5EF4-FFF2-40B4-BE49-F238E27FC236}">
                  <a16:creationId xmlns:a16="http://schemas.microsoft.com/office/drawing/2014/main" id="{11BCDA8D-3B13-4D56-8B77-A18BD8C4063D}"/>
                </a:ext>
              </a:extLst>
            </p:cNvPr>
            <p:cNvSpPr/>
            <p:nvPr/>
          </p:nvSpPr>
          <p:spPr>
            <a:xfrm>
              <a:off x="2634918" y="38362"/>
              <a:ext cx="5590800" cy="675600"/>
            </a:xfrm>
            <a:prstGeom prst="rect">
              <a:avLst/>
            </a:prstGeom>
            <a:solidFill>
              <a:srgbClr val="BF5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9;p19">
              <a:extLst>
                <a:ext uri="{FF2B5EF4-FFF2-40B4-BE49-F238E27FC236}">
                  <a16:creationId xmlns:a16="http://schemas.microsoft.com/office/drawing/2014/main" id="{AC07FD7D-BF1D-41E9-B138-D553702D16E1}"/>
                </a:ext>
              </a:extLst>
            </p:cNvPr>
            <p:cNvSpPr txBox="1"/>
            <p:nvPr/>
          </p:nvSpPr>
          <p:spPr>
            <a:xfrm>
              <a:off x="2634918" y="38362"/>
              <a:ext cx="5590800" cy="675600"/>
            </a:xfrm>
            <a:prstGeom prst="rect">
              <a:avLst/>
            </a:prstGeom>
            <a:ln w="190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(602) 542-5695</a:t>
              </a:r>
              <a:endParaRPr sz="1400" dirty="0">
                <a:latin typeface="+mn-lt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SchoolFinance@azed.gov</a:t>
              </a:r>
              <a:endParaRPr sz="1400" b="0" i="0" u="sng" strike="noStrike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http://www.azed.gov/finance</a:t>
              </a:r>
              <a:endParaRPr sz="1400" b="0" i="0" u="none" strike="noStrike" cap="none" dirty="0"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2" name="Google Shape;140;p19">
              <a:extLst>
                <a:ext uri="{FF2B5EF4-FFF2-40B4-BE49-F238E27FC236}">
                  <a16:creationId xmlns:a16="http://schemas.microsoft.com/office/drawing/2014/main" id="{F7B0B527-8909-4F64-91AB-9C6AA7F43181}"/>
                </a:ext>
              </a:extLst>
            </p:cNvPr>
            <p:cNvSpPr/>
            <p:nvPr/>
          </p:nvSpPr>
          <p:spPr>
            <a:xfrm>
              <a:off x="4018" y="1259549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1;p19">
              <a:extLst>
                <a:ext uri="{FF2B5EF4-FFF2-40B4-BE49-F238E27FC236}">
                  <a16:creationId xmlns:a16="http://schemas.microsoft.com/office/drawing/2014/main" id="{F1009F02-B445-4915-8D71-B1741BFC8FC4}"/>
                </a:ext>
              </a:extLst>
            </p:cNvPr>
            <p:cNvSpPr txBox="1"/>
            <p:nvPr/>
          </p:nvSpPr>
          <p:spPr>
            <a:xfrm>
              <a:off x="-96183" y="1259548"/>
              <a:ext cx="2155502" cy="4971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Account Analysts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Phone Option 3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4" name="Google Shape;142;p19">
              <a:extLst>
                <a:ext uri="{FF2B5EF4-FFF2-40B4-BE49-F238E27FC236}">
                  <a16:creationId xmlns:a16="http://schemas.microsoft.com/office/drawing/2014/main" id="{9DEBD348-6368-469F-9512-192D33A11E18}"/>
                </a:ext>
              </a:extLst>
            </p:cNvPr>
            <p:cNvSpPr/>
            <p:nvPr/>
          </p:nvSpPr>
          <p:spPr>
            <a:xfrm>
              <a:off x="2059409" y="760837"/>
              <a:ext cx="411000" cy="12549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3;p19">
              <a:extLst>
                <a:ext uri="{FF2B5EF4-FFF2-40B4-BE49-F238E27FC236}">
                  <a16:creationId xmlns:a16="http://schemas.microsoft.com/office/drawing/2014/main" id="{E1085244-D6E6-4071-9FA3-8E15890031DF}"/>
                </a:ext>
              </a:extLst>
            </p:cNvPr>
            <p:cNvSpPr/>
            <p:nvPr/>
          </p:nvSpPr>
          <p:spPr>
            <a:xfrm>
              <a:off x="2634918" y="760837"/>
              <a:ext cx="5590800" cy="1254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4;p19">
              <a:extLst>
                <a:ext uri="{FF2B5EF4-FFF2-40B4-BE49-F238E27FC236}">
                  <a16:creationId xmlns:a16="http://schemas.microsoft.com/office/drawing/2014/main" id="{96E4A047-86E0-434E-A502-5CBB71F74EC2}"/>
                </a:ext>
              </a:extLst>
            </p:cNvPr>
            <p:cNvSpPr txBox="1"/>
            <p:nvPr/>
          </p:nvSpPr>
          <p:spPr>
            <a:xfrm>
              <a:off x="2634918" y="760837"/>
              <a:ext cx="5590800" cy="1254900"/>
            </a:xfrm>
            <a:prstGeom prst="rect">
              <a:avLst/>
            </a:prstGeom>
            <a:ln w="190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u="sng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http://helpdeskexternal.azed.gov</a:t>
              </a:r>
              <a:endParaRPr lang="en-US" sz="1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Student Data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School District Employee Report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Instructional Calendars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Transportation Reporting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915s</a:t>
              </a:r>
              <a:endParaRPr sz="1400" dirty="0">
                <a:latin typeface="+mn-lt"/>
              </a:endParaRPr>
            </a:p>
          </p:txBody>
        </p:sp>
        <p:sp>
          <p:nvSpPr>
            <p:cNvPr id="17" name="Google Shape;145;p19">
              <a:extLst>
                <a:ext uri="{FF2B5EF4-FFF2-40B4-BE49-F238E27FC236}">
                  <a16:creationId xmlns:a16="http://schemas.microsoft.com/office/drawing/2014/main" id="{23E1340E-FD13-4E8F-862F-86B6402396D0}"/>
                </a:ext>
              </a:extLst>
            </p:cNvPr>
            <p:cNvSpPr/>
            <p:nvPr/>
          </p:nvSpPr>
          <p:spPr>
            <a:xfrm>
              <a:off x="4018" y="246465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46;p19">
              <a:extLst>
                <a:ext uri="{FF2B5EF4-FFF2-40B4-BE49-F238E27FC236}">
                  <a16:creationId xmlns:a16="http://schemas.microsoft.com/office/drawing/2014/main" id="{63E46FF5-3F9E-4CB9-BB79-481A8812B062}"/>
                </a:ext>
              </a:extLst>
            </p:cNvPr>
            <p:cNvSpPr txBox="1"/>
            <p:nvPr/>
          </p:nvSpPr>
          <p:spPr>
            <a:xfrm>
              <a:off x="4018" y="246465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Payments Team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Phone Option 1 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9" name="Google Shape;147;p19">
              <a:extLst>
                <a:ext uri="{FF2B5EF4-FFF2-40B4-BE49-F238E27FC236}">
                  <a16:creationId xmlns:a16="http://schemas.microsoft.com/office/drawing/2014/main" id="{FEA34BC8-1233-491D-8180-1CFD9B69BB29}"/>
                </a:ext>
              </a:extLst>
            </p:cNvPr>
            <p:cNvSpPr/>
            <p:nvPr/>
          </p:nvSpPr>
          <p:spPr>
            <a:xfrm>
              <a:off x="2059409" y="2062462"/>
              <a:ext cx="411000" cy="10617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48;p19">
              <a:extLst>
                <a:ext uri="{FF2B5EF4-FFF2-40B4-BE49-F238E27FC236}">
                  <a16:creationId xmlns:a16="http://schemas.microsoft.com/office/drawing/2014/main" id="{83C941B7-BB32-4DE7-82F9-3B020A63AFBB}"/>
                </a:ext>
              </a:extLst>
            </p:cNvPr>
            <p:cNvSpPr/>
            <p:nvPr/>
          </p:nvSpPr>
          <p:spPr>
            <a:xfrm>
              <a:off x="2634918" y="2062462"/>
              <a:ext cx="5590800" cy="1061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49;p19">
              <a:extLst>
                <a:ext uri="{FF2B5EF4-FFF2-40B4-BE49-F238E27FC236}">
                  <a16:creationId xmlns:a16="http://schemas.microsoft.com/office/drawing/2014/main" id="{BDB4F06C-3458-4F50-BBFC-87CADEC7D93B}"/>
                </a:ext>
              </a:extLst>
            </p:cNvPr>
            <p:cNvSpPr txBox="1"/>
            <p:nvPr/>
          </p:nvSpPr>
          <p:spPr>
            <a:xfrm>
              <a:off x="2634918" y="2062462"/>
              <a:ext cx="5590800" cy="1061700"/>
            </a:xfrm>
            <a:prstGeom prst="rect">
              <a:avLst/>
            </a:prstGeom>
            <a:ln w="190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SFPaymentTeam@azed.gov</a:t>
              </a:r>
              <a:endParaRPr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APOR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CHAR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CSF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IIF</a:t>
              </a:r>
              <a:endParaRPr sz="1400" dirty="0">
                <a:latin typeface="+mn-lt"/>
              </a:endParaRPr>
            </a:p>
          </p:txBody>
        </p:sp>
        <p:sp>
          <p:nvSpPr>
            <p:cNvPr id="22" name="Google Shape;150;p19">
              <a:extLst>
                <a:ext uri="{FF2B5EF4-FFF2-40B4-BE49-F238E27FC236}">
                  <a16:creationId xmlns:a16="http://schemas.microsoft.com/office/drawing/2014/main" id="{E5C97D98-DFF3-43DA-8858-005284A56429}"/>
                </a:ext>
              </a:extLst>
            </p:cNvPr>
            <p:cNvSpPr/>
            <p:nvPr/>
          </p:nvSpPr>
          <p:spPr>
            <a:xfrm>
              <a:off x="4018" y="34767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51;p19">
              <a:extLst>
                <a:ext uri="{FF2B5EF4-FFF2-40B4-BE49-F238E27FC236}">
                  <a16:creationId xmlns:a16="http://schemas.microsoft.com/office/drawing/2014/main" id="{50C75053-1841-49BC-81C3-AE237480E56F}"/>
                </a:ext>
              </a:extLst>
            </p:cNvPr>
            <p:cNvSpPr txBox="1"/>
            <p:nvPr/>
          </p:nvSpPr>
          <p:spPr>
            <a:xfrm>
              <a:off x="4018" y="34767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Budget Team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 Phone Option 2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4" name="Google Shape;152;p19">
              <a:extLst>
                <a:ext uri="{FF2B5EF4-FFF2-40B4-BE49-F238E27FC236}">
                  <a16:creationId xmlns:a16="http://schemas.microsoft.com/office/drawing/2014/main" id="{A793A5A1-ABD6-4B2D-875F-781898FA7BB1}"/>
                </a:ext>
              </a:extLst>
            </p:cNvPr>
            <p:cNvSpPr/>
            <p:nvPr/>
          </p:nvSpPr>
          <p:spPr>
            <a:xfrm>
              <a:off x="2059409" y="3171037"/>
              <a:ext cx="411000" cy="8688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54;p19">
              <a:extLst>
                <a:ext uri="{FF2B5EF4-FFF2-40B4-BE49-F238E27FC236}">
                  <a16:creationId xmlns:a16="http://schemas.microsoft.com/office/drawing/2014/main" id="{F1026B78-3312-49E5-8A63-1E07953B03FD}"/>
                </a:ext>
              </a:extLst>
            </p:cNvPr>
            <p:cNvSpPr txBox="1"/>
            <p:nvPr/>
          </p:nvSpPr>
          <p:spPr>
            <a:xfrm>
              <a:off x="2634918" y="3171037"/>
              <a:ext cx="5590800" cy="868800"/>
            </a:xfrm>
            <a:prstGeom prst="rect">
              <a:avLst/>
            </a:prstGeom>
            <a:ln w="190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4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SFBudgetTeam@azed.gov</a:t>
              </a:r>
              <a:endParaRPr sz="1400" b="0" i="0" u="none" strike="noStrike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Expenditure Budgets 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Annual Financial Reports </a:t>
              </a:r>
              <a:endParaRPr sz="14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4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BUDG25, BUDG75, BUDGAGD</a:t>
              </a:r>
              <a:endParaRPr sz="1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90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1026" name="Picture 2" descr="Image result for questions">
            <a:extLst>
              <a:ext uri="{FF2B5EF4-FFF2-40B4-BE49-F238E27FC236}">
                <a16:creationId xmlns:a16="http://schemas.microsoft.com/office/drawing/2014/main" id="{CE46B0EF-4591-4FA3-8180-0F15E4C75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68078"/>
            <a:ext cx="7239000" cy="402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Instructional Calendar Submission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Integrity Errors and Troubleshooting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Calendar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Deadlines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7070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552700"/>
            <a:ext cx="8382000" cy="1295400"/>
          </a:xfrm>
        </p:spPr>
        <p:txBody>
          <a:bodyPr/>
          <a:lstStyle/>
          <a:p>
            <a:r>
              <a:rPr lang="en-US" dirty="0"/>
              <a:t>Calendar Submission</a:t>
            </a:r>
          </a:p>
        </p:txBody>
      </p:sp>
    </p:spTree>
    <p:extLst>
      <p:ext uri="{BB962C8B-B14F-4D97-AF65-F5344CB8AC3E}">
        <p14:creationId xmlns:p14="http://schemas.microsoft.com/office/powerpoint/2010/main" val="214298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7EB9-F99F-4C59-A6E4-05E7F111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0F1E-3A31-432F-A63B-637E72E179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Every district is required to establish and submit an instructional calendar for the school year to AzEDS.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AOI schools and DRP schools that only serve DRP students do not submit calendars.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ASDB submits their own calendars (previously submitted calendars should not be used if they can’t be deleted).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instructional calendar must be </a:t>
            </a:r>
            <a:r>
              <a:rPr lang="en-US" sz="2800" b="1" u="sng" dirty="0">
                <a:hlinkClick r:id="rId2"/>
              </a:rPr>
              <a:t>certified</a:t>
            </a:r>
            <a:r>
              <a:rPr lang="en-US" sz="2800" dirty="0"/>
              <a:t> and </a:t>
            </a:r>
            <a:r>
              <a:rPr lang="en-US" sz="2800" b="1" u="sng" dirty="0"/>
              <a:t>pass Integrity</a:t>
            </a:r>
            <a:r>
              <a:rPr lang="en-US" sz="2800" b="1" dirty="0"/>
              <a:t> </a:t>
            </a:r>
            <a:r>
              <a:rPr lang="en-US" sz="2800" dirty="0"/>
              <a:t>before any student detail information can be processed through Integrity and the ADM calculation engine (ACE) in AzEDS.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9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7EB9-F99F-4C59-A6E4-05E7F111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0F1E-3A31-432F-A63B-637E72E179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Calendar Code – specific to your LEA/School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Calendar Type – based on number of days per week and grades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Declared Begin Date, End Date, and Instructional Days – submitted by the SIS when the calendar is created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Date Descriptors – each day must be associated with a descriptor (must use required holiday descriptors on actual holiday)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9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1092-2DE8-490C-B8A6-52B46AA1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Calendar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C00311-C1D2-42EE-9A8B-F2138F084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64" y="1295400"/>
            <a:ext cx="7429671" cy="51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5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Integrity Errors</a:t>
            </a:r>
          </a:p>
        </p:txBody>
      </p:sp>
    </p:spTree>
    <p:extLst>
      <p:ext uri="{BB962C8B-B14F-4D97-AF65-F5344CB8AC3E}">
        <p14:creationId xmlns:p14="http://schemas.microsoft.com/office/powerpoint/2010/main" val="96785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3647-50EB-47FF-AF1C-0FD51CC0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Calendar Integrity Reference Guide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13D56-9100-4F3F-B41A-718D88B83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752600"/>
            <a:ext cx="4044614" cy="3076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4E5F6F-1077-4326-A4B2-DFFA7FD60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093" y="5044715"/>
            <a:ext cx="6025814" cy="1584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0485CD-C691-4742-969D-D85833061A9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755986" y="1747520"/>
            <a:ext cx="2768742" cy="262903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3A2990F-3C1E-4E54-BF20-B5572CC1BAF6}"/>
              </a:ext>
            </a:extLst>
          </p:cNvPr>
          <p:cNvSpPr txBox="1"/>
          <p:nvPr/>
        </p:nvSpPr>
        <p:spPr>
          <a:xfrm>
            <a:off x="304801" y="1091625"/>
            <a:ext cx="838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5"/>
              </a:rPr>
              <a:t>https://www.azed.gov/sites/default/files/finance/files/2019/07/AzEDS-Calendar-Integrity-Troubleshooting-Guide-20190719.pdf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03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5FAA3-1258-4690-AA39-5804A251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Integrity Errors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2F9D8E-0045-46D4-9845-B831A4AB6D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-90003 - Public schools are expected to recognize the Veterans' Day holiday. Please include this required holiday in the school calendar on the required date. See A.R.S. 15-801 for more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-90007 - Only one Winter Break is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2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7c92ccd0dabc7a94dc31b3967839ddee7325e46"/>
  <p:tag name="MMPROD_UIPERSISTENCEDATA" val="MMPROD_UIPERSISTENCEDATA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dWl0ZXh0IG5hbWU9IkNPVVJTRV9TVEFUVVMiIHZhbHVlPSJTdGF0dXQgZHUgbW9kdWxlIi8+DQoJCTx1aXRleHQgbmFtZT0iUEFTU0VEX1NUUklORyIgdmFsdWU9IlLDqXVzc2kiLz4NCgkJPHVpdGV4dCBuYW1lPSJGQUlMRURfU1RSSU5HIiB2YWx1ZT0iRWNob3XDqS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+DQoJCTx1aXRleHQgbmFtZT0iUEFTU0VEX1NUUklORyIgdmFsdWU9Iu2VqeqyqSIvPg0KCQk8dWl0ZXh0IG5hbWU9IkZBSUxFRF9TVFJJTkciIHZhbHVlPSLrtojtlanqsqk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dWl0ZXh0IG5hbWU9IkNPVVJTRV9TVEFUVVMiIHZhbHVlPSJFc3RhZG8gZGUgbW9kdWxvIi8+DQoJCTx1aXRleHQgbmFtZT0iUEFTU0VEX1NUUklORyIgdmFsdWU9IkFwcm9iYWRvIi8+DQoJCTx1aXRleHQgbmFtZT0iRkFJTEVEX1NUUklORyIgdmFsdWU9IlN1c3BlbnNv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MMPROD_UIDATA" val="&lt;database version=&quot;10.0&quot;&gt;&lt;object type=&quot;1&quot; unique_id=&quot;10001&quot;&gt;&lt;property id=&quot;20141&quot; value=&quot;WEDNESDAY WORKSHOPS&quot;/&gt;&lt;property id=&quot;20148&quot; value=&quot;5&quot;/&gt;&lt;property id=&quot;20184&quot; value=&quot;7&quot;/&gt;&lt;property id=&quot;20224&quot; value=&quot;C:\Users\mpaz\Desktop&quot;/&gt;&lt;property id=&quot;20250&quot; value=&quot;0&quot;/&gt;&lt;property id=&quot;20251&quot; value=&quot;0&quot;/&gt;&lt;property id=&quot;20259&quot; value=&quot;0&quot;/&gt;&lt;property id=&quot;20263&quot; value=&quot;1&quot;/&gt;&lt;property id=&quot;20264&quot; value=&quot;1&quot;/&gt;&lt;object type=&quot;8&quot; unique_id=&quot;10076&quot;&gt;&lt;/object&gt;&lt;object type=&quot;2&quot; unique_id=&quot;10077&quot;&gt;&lt;object type=&quot;3&quot; unique_id=&quot;10461&quot;&gt;&lt;property id=&quot;20148&quot; value=&quot;5&quot;/&gt;&lt;property id=&quot;20300&quot; value=&quot;Slide 37 - &amp;quot;Questions?&amp;quot;&quot;/&gt;&lt;property id=&quot;20307&quot; value=&quot;292&quot;/&gt;&lt;property id=&quot;20309&quot; value=&quot;-1&quot;/&gt;&lt;/object&gt;&lt;object type=&quot;3&quot; unique_id=&quot;11255&quot;&gt;&lt;property id=&quot;20148&quot; value=&quot;5&quot;/&gt;&lt;property id=&quot;20300&quot; value=&quot;Slide 5 - &amp;quot;Definitions&amp;quot;&quot;/&gt;&lt;property id=&quot;20307&quot; value=&quot;335&quot;/&gt;&lt;/object&gt;&lt;object type=&quot;3&quot; unique_id=&quot;11256&quot;&gt;&lt;property id=&quot;20148&quot; value=&quot;5&quot;/&gt;&lt;property id=&quot;20300&quot; value=&quot;Slide 6 - &amp;quot;Definitions&amp;quot;&quot;/&gt;&lt;property id=&quot;20307&quot; value=&quot;310&quot;/&gt;&lt;/object&gt;&lt;object type=&quot;3&quot; unique_id=&quot;11283&quot;&gt;&lt;property id=&quot;20148&quot; value=&quot;5&quot;/&gt;&lt;property id=&quot;20300&quot; value=&quot;Slide 2 - &amp;quot;Agenda&amp;quot;&quot;/&gt;&lt;property id=&quot;20307&quot; value=&quot;337&quot;/&gt;&lt;/object&gt;&lt;object type=&quot;3&quot; unique_id=&quot;11287&quot;&gt;&lt;property id=&quot;20148&quot; value=&quot;5&quot;/&gt;&lt;property id=&quot;20300&quot; value=&quot;Slide 9 - &amp;quot;AzEDS Process&amp;quot;&quot;/&gt;&lt;property id=&quot;20307&quot; value=&quot;355&quot;/&gt;&lt;/object&gt;&lt;object type=&quot;3&quot; unique_id=&quot;11288&quot;&gt;&lt;property id=&quot;20148&quot; value=&quot;5&quot;/&gt;&lt;property id=&quot;20300&quot; value=&quot;Slide 10 - &amp;quot;Processes in AzEDS&amp;quot;&quot;/&gt;&lt;property id=&quot;20307&quot; value=&quot;342&quot;/&gt;&lt;/object&gt;&lt;object type=&quot;3&quot; unique_id=&quot;11296&quot;&gt;&lt;property id=&quot;20148&quot; value=&quot;5&quot;/&gt;&lt;property id=&quot;20300&quot; value=&quot;Slide 12 - &amp;quot;AzEDS Data Processing Map&amp;quot;&quot;/&gt;&lt;property id=&quot;20307&quot; value=&quot;353&quot;/&gt;&lt;/object&gt;&lt;object type=&quot;3&quot; unique_id=&quot;11716&quot;&gt;&lt;property id=&quot;20148&quot; value=&quot;5&quot;/&gt;&lt;property id=&quot;20300&quot; value=&quot;Slide 14 - &amp;quot;FY 2018 Data Deadlines&amp;quot;&quot;/&gt;&lt;property id=&quot;20307&quot; value=&quot;368&quot;/&gt;&lt;/object&gt;&lt;object type=&quot;3&quot; unique_id=&quot;11717&quot;&gt;&lt;property id=&quot;20148&quot; value=&quot;5&quot;/&gt;&lt;property id=&quot;20300&quot; value=&quot;Slide 11 - &amp;quot;Know the source of your Report&amp;quot;&quot;/&gt;&lt;property id=&quot;20307&quot; value=&quot;369&quot;/&gt;&lt;/object&gt;&lt;object type=&quot;3&quot; unique_id=&quot;12741&quot;&gt;&lt;property id=&quot;20148&quot; value=&quot;5&quot;/&gt;&lt;property id=&quot;20300&quot; value=&quot;Slide 33 - &amp;quot;Head Count vs ADM&amp;quot;&quot;/&gt;&lt;property id=&quot;20307&quot; value=&quot;391&quot;/&gt;&lt;/object&gt;&lt;object type=&quot;3&quot; unique_id=&quot;12743&quot;&gt;&lt;property id=&quot;20148&quot; value=&quot;5&quot;/&gt;&lt;property id=&quot;20300&quot; value=&quot;Slide 13 - &amp;quot;Drill Down From APOR/CHAR&amp;quot;&quot;/&gt;&lt;property id=&quot;20307&quot; value=&quot;410&quot;/&gt;&lt;/object&gt;&lt;object type=&quot;3&quot; unique_id=&quot;12744&quot;&gt;&lt;property id=&quot;20148&quot; value=&quot;5&quot;/&gt;&lt;property id=&quot;20300&quot; value=&quot;Slide 15 - &amp;quot;Timeline of Due Dates &amp;quot;&quot;/&gt;&lt;property id=&quot;20307&quot; value=&quot;399&quot;/&gt;&lt;/object&gt;&lt;object type=&quot;3&quot; unique_id=&quot;12745&quot;&gt;&lt;property id=&quot;20148&quot; value=&quot;5&quot;/&gt;&lt;property id=&quot;20300&quot; value=&quot;Slide 25 - &amp;quot;Student Count Reports&amp;quot;&quot;/&gt;&lt;property id=&quot;20307&quot; value=&quot;400&quot;/&gt;&lt;/object&gt;&lt;object type=&quot;3&quot; unique_id=&quot;12747&quot;&gt;&lt;property id=&quot;20148&quot; value=&quot;5&quot;/&gt;&lt;property id=&quot;20300&quot; value=&quot;Slide 26 - &amp;quot;Student Count Data&amp;quot;&quot;/&gt;&lt;property id=&quot;20307&quot; value=&quot;404&quot;/&gt;&lt;/object&gt;&lt;object type=&quot;3&quot; unique_id=&quot;12748&quot;&gt;&lt;property id=&quot;20148&quot; value=&quot;5&quot;/&gt;&lt;property id=&quot;20300&quot; value=&quot;Slide 27 - &amp;quot;100th Day ADM, Non-AOI&amp;quot;&quot;/&gt;&lt;property id=&quot;20307&quot; value=&quot;407&quot;/&gt;&lt;/object&gt;&lt;object type=&quot;3&quot; unique_id=&quot;12754&quot;&gt;&lt;property id=&quot;20148&quot; value=&quot;5&quot;/&gt;&lt;property id=&quot;20300&quot; value=&quot;Slide 23 - &amp;quot;AzEDS Report - ADM20&amp;quot;&quot;/&gt;&lt;property id=&quot;20307&quot; value=&quot;401&quot;/&gt;&lt;/object&gt;&lt;object type=&quot;3&quot; unique_id=&quot;12755&quot;&gt;&lt;property id=&quot;20148&quot; value=&quot;5&quot;/&gt;&lt;property id=&quot;20300&quot; value=&quot;Slide 20 - &amp;quot;ADM15 – Detail Report &amp;quot;&quot;/&gt;&lt;property id=&quot;20307&quot; value=&quot;402&quot;/&gt;&lt;/object&gt;&lt;object type=&quot;3&quot; unique_id=&quot;12756&quot;&gt;&lt;property id=&quot;20148&quot; value=&quot;5&quot;/&gt;&lt;property id=&quot;20300&quot; value=&quot;Slide 21 - &amp;quot;ADM15 Detail, Filter “Types”&amp;quot;&quot;/&gt;&lt;property id=&quot;20307&quot; value=&quot;413&quot;/&gt;&lt;/object&gt;&lt;object type=&quot;3&quot; unique_id=&quot;12757&quot;&gt;&lt;property id=&quot;20148&quot; value=&quot;5&quot;/&gt;&lt;property id=&quot;20300&quot; value=&quot;Slide 22 - &amp;quot;SUM Limited Member Days&amp;quot;&quot;/&gt;&lt;property id=&quot;20307&quot; value=&quot;414&quot;/&gt;&lt;/object&gt;&lt;object type=&quot;3&quot; unique_id=&quot;12758&quot;&gt;&lt;property id=&quot;20148&quot; value=&quot;5&quot;/&gt;&lt;property id=&quot;20300&quot; value=&quot;Slide 28 - &amp;quot;Cumulative ADM &amp;quot;&quot;/&gt;&lt;property id=&quot;20307&quot; value=&quot;418&quot;/&gt;&lt;/object&gt;&lt;object type=&quot;3&quot; unique_id=&quot;12767&quot;&gt;&lt;property id=&quot;20148&quot; value=&quot;5&quot;/&gt;&lt;property id=&quot;20300&quot; value=&quot;Slide 1 - &amp;quot;AzEDS Submission&amp;quot;&quot;/&gt;&lt;property id=&quot;20307&quot; value=&quot;438&quot;/&gt;&lt;/object&gt;&lt;object type=&quot;3&quot; unique_id=&quot;12768&quot;&gt;&lt;property id=&quot;20148&quot; value=&quot;5&quot;/&gt;&lt;property id=&quot;20300&quot; value=&quot;Slide 3 - &amp;quot;ADE, School Finance&amp;quot;&quot;/&gt;&lt;property id=&quot;20307&quot; value=&quot;354&quot;/&gt;&lt;/object&gt;&lt;object type=&quot;3&quot; unique_id=&quot;12769&quot;&gt;&lt;property id=&quot;20148&quot; value=&quot;5&quot;/&gt;&lt;property id=&quot;20300&quot; value=&quot;Slide 4 - &amp;quot;How to Access Information&amp;quot;&quot;/&gt;&lt;property id=&quot;20307&quot; value=&quot;432&quot;/&gt;&lt;/object&gt;&lt;object type=&quot;3&quot; unique_id=&quot;12770&quot;&gt;&lt;property id=&quot;20148&quot; value=&quot;5&quot;/&gt;&lt;property id=&quot;20300&quot; value=&quot;Slide 7 - &amp;quot;What is a fundable student?&amp;quot;&quot;/&gt;&lt;property id=&quot;20307&quot; value=&quot;426&quot;/&gt;&lt;/object&gt;&lt;object type=&quot;3&quot; unique_id=&quot;12771&quot;&gt;&lt;property id=&quot;20148&quot; value=&quot;5&quot;/&gt;&lt;property id=&quot;20300&quot; value=&quot;Slide 8 - &amp;quot;Data Used for Payment &amp;quot;&quot;/&gt;&lt;property id=&quot;20307&quot; value=&quot;423&quot;/&gt;&lt;/object&gt;&lt;object type=&quot;3&quot; unique_id=&quot;12772&quot;&gt;&lt;property id=&quot;20148&quot; value=&quot;5&quot;/&gt;&lt;property id=&quot;20300&quot; value=&quot;Slide 16 - &amp;quot;AzEDS Report Location&amp;quot;&quot;/&gt;&lt;property id=&quot;20307&quot; value=&quot;440&quot;/&gt;&lt;/object&gt;&lt;object type=&quot;3&quot; unique_id=&quot;12773&quot;&gt;&lt;property id=&quot;20148&quot; value=&quot;5&quot;/&gt;&lt;property id=&quot;20300&quot; value=&quot;Slide 17 - &amp;quot;AzEDS Reports Location&amp;quot;&quot;/&gt;&lt;property id=&quot;20307&quot; value=&quot;419&quot;/&gt;&lt;/object&gt;&lt;object type=&quot;3&quot; unique_id=&quot;12774&quot;&gt;&lt;property id=&quot;20148&quot; value=&quot;5&quot;/&gt;&lt;property id=&quot;20300&quot; value=&quot;Slide 18 - &amp;quot;AzEDS Portal&amp;quot;&quot;/&gt;&lt;property id=&quot;20307&quot; value=&quot;428&quot;/&gt;&lt;/object&gt;&lt;object type=&quot;3&quot; unique_id=&quot;12775&quot;&gt;&lt;property id=&quot;20148&quot; value=&quot;5&quot;/&gt;&lt;property id=&quot;20300&quot; value=&quot;Slide 19 - &amp;quot;AzEDS Reports&amp;quot;&quot;/&gt;&lt;property id=&quot;20307&quot; value=&quot;427&quot;/&gt;&lt;/object&gt;&lt;object type=&quot;3&quot; unique_id=&quot;12776&quot;&gt;&lt;property id=&quot;20148&quot; value=&quot;5&quot;/&gt;&lt;property id=&quot;20300&quot; value=&quot;Slide 24 - &amp;quot;ADM Summary Reports&amp;quot;&quot;/&gt;&lt;property id=&quot;20307&quot; value=&quot;442&quot;/&gt;&lt;/object&gt;&lt;object type=&quot;3&quot; unique_id=&quot;12777&quot;&gt;&lt;property id=&quot;20148&quot; value=&quot;5&quot;/&gt;&lt;property id=&quot;20300&quot; value=&quot;Slide 29 - &amp;quot;Worksheet Time!&amp;quot;&quot;/&gt;&lt;property id=&quot;20307&quot; value=&quot;444&quot;/&gt;&lt;/object&gt;&lt;object type=&quot;3&quot; unique_id=&quot;12778&quot;&gt;&lt;property id=&quot;20148&quot; value=&quot;5&quot;/&gt;&lt;property id=&quot;20300&quot; value=&quot;Slide 30 - &amp;quot;What is ADM?&amp;quot;&quot;/&gt;&lt;property id=&quot;20307&quot; value=&quot;443&quot;/&gt;&lt;/object&gt;&lt;object type=&quot;3&quot; unique_id=&quot;12779&quot;&gt;&lt;property id=&quot;20148&quot; value=&quot;5&quot;/&gt;&lt;property id=&quot;20300&quot; value=&quot;Slide 34 - &amp;quot;Limited ADM&amp;quot;&quot;/&gt;&lt;property id=&quot;20307&quot; value=&quot;445&quot;/&gt;&lt;/object&gt;&lt;object type=&quot;3&quot; unique_id=&quot;12780&quot;&gt;&lt;property id=&quot;20148&quot; value=&quot;5&quot;/&gt;&lt;property id=&quot;20300&quot; value=&quot;Slide 32 - &amp;quot;Instructional Calendar&amp;quot;&quot;/&gt;&lt;property id=&quot;20307&quot; value=&quot;439&quot;/&gt;&lt;/object&gt;&lt;object type=&quot;3&quot; unique_id=&quot;12781&quot;&gt;&lt;property id=&quot;20148&quot; value=&quot;5&quot;/&gt;&lt;property id=&quot;20300&quot; value=&quot;Slide 31 - &amp;quot;ADM Formula and Report&amp;quot;&quot;/&gt;&lt;property id=&quot;20307&quot; value=&quot;436&quot;/&gt;&lt;/object&gt;&lt;object type=&quot;3&quot; unique_id=&quot;12782&quot;&gt;&lt;property id=&quot;20148&quot; value=&quot;5&quot;/&gt;&lt;property id=&quot;20300&quot; value=&quot;Slide 35&quot;/&gt;&lt;property id=&quot;20307&quot; value=&quot;435&quot;/&gt;&lt;/object&gt;&lt;object type=&quot;3&quot; unique_id=&quot;12923&quot;&gt;&lt;property id=&quot;20148&quot; value=&quot;5&quot;/&gt;&lt;property id=&quot;20300&quot; value=&quot;Slide 36&quot;/&gt;&lt;property id=&quot;20307&quot; value=&quot;446&quot;/&gt;&lt;/object&gt;&lt;/object&gt;&lt;object type=&quot;10&quot; unique_id=&quot;11248&quot;&gt;&lt;object type=&quot;11&quot; unique_id=&quot;11249&quot;&gt;&lt;/object&gt;&lt;/object&gt;&lt;object type=&quot;4&quot; unique_id=&quot;11250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4&quot;/&gt;&lt;lineCharCount val=&quot;36&quot;/&gt;&lt;/TableIndex&gt;&lt;/ShapeTextInfo&gt;"/>
  <p:tag name="HTML_SHAPEINFO" val="&lt;ThreeDShapeInfo&gt;&lt;uuid val=&quot;&quot;/&gt;&lt;isInvalidForFieldText val=&quot;0&quot;/&gt;&lt;Image&gt;&lt;filename val=&quot;C:\Users\mpaz\AppData\Local\Temp\~Ca6BFF\data\asimages\{A2A6B117-6804-4B13-BD47-7685E75796CF}_1.png&quot;/&gt;&lt;left val=&quot;18&quot;/&gt;&lt;top val=&quot;432&quot;/&gt;&lt;width val=&quot;241&quot;/&gt;&lt;height val=&quot;49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4&quot;/&gt;&lt;lineCharCount val=&quot;13&quot;/&gt;&lt;lineCharCount val=&quot;12&quot;/&gt;&lt;lineCharCount val=&quot;13&quot;/&gt;&lt;lineCharCount val=&quot;1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  <p:tag name="HTML_SHAPEINFO" val="&lt;ThreeDShapeInfo&gt;&lt;uuid val=&quot;&quot;/&gt;&lt;isInvalidForFieldText val=&quot;0&quot;/&gt;&lt;Image&gt;&lt;filename val=&quot;C:\Users\mpaz\AppData\Local\Temp\~Ca6BFF\data\asimages\{DE48F2AA-E4A2-417A-99AE-4CC99BEB44AD}_2.png&quot;/&gt;&lt;left val=&quot;540&quot;/&gt;&lt;top val=&quot;504&quot;/&gt;&lt;width val=&quot;169&quot;/&gt;&lt;height val=&quot;29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  <p:tag name="HTML_SHAPEINFO" val="&lt;ThreeDShapeInfo&gt;&lt;uuid val=&quot;&quot;/&gt;&lt;isInvalidForFieldText val=&quot;0&quot;/&gt;&lt;Image&gt;&lt;filename val=&quot;C:\Users\mpaz\AppData\Local\Temp\~Ca6BFF\data\asimages\{35F4360E-91BE-4FD8-A88A-8651E6126029}_5.png&quot;/&gt;&lt;left val=&quot;540&quot;/&gt;&lt;top val=&quot;504&quot;/&gt;&lt;width val=&quot;169&quot;/&gt;&lt;height val=&quot;29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4&quot;/&gt;&lt;lineCharCount val=&quot;13&quot;/&gt;&lt;lineCharCount val=&quot;12&quot;/&gt;&lt;lineCharCount val=&quot;13&quot;/&gt;&lt;lineCharCount val=&quot;1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  <p:tag name="HTML_SHAPEINFO" val="&lt;ThreeDShapeInfo&gt;&lt;uuid val=&quot;&quot;/&gt;&lt;isInvalidForFieldText val=&quot;0&quot;/&gt;&lt;Image&gt;&lt;filename val=&quot;C:\Users\mpaz\AppData\Local\Temp\~Ca6BFF\data\asimages\{DE48F2AA-E4A2-417A-99AE-4CC99BEB44AD}_2.png&quot;/&gt;&lt;left val=&quot;540&quot;/&gt;&lt;top val=&quot;504&quot;/&gt;&lt;width val=&quot;169&quot;/&gt;&lt;height val=&quot;29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  <p:tag name="HTML_SHAPEINFO" val="&lt;ThreeDShapeInfo&gt;&lt;uuid val=&quot;&quot;/&gt;&lt;isInvalidForFieldText val=&quot;0&quot;/&gt;&lt;Image&gt;&lt;filename val=&quot;C:\Users\shussai\Desktop\data\asimages\{96632834-2532-4089-B7E6-DDC9ADF7E3A6}_2.png&quot;/&gt;&lt;left val=&quot;36&quot;/&gt;&lt;top val=&quot;9&quot;/&gt;&lt;width val=&quot;649&quot;/&gt;&lt;height val=&quot;94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13&quot;/&gt;&lt;lineCharCount val=&quot;12&quot;/&gt;&lt;lineCharCount val=&quot;28&quot;/&gt;&lt;lineCharCount val=&quot;27&quot;/&gt;&lt;lineCharCount val=&quot;17&quot;/&gt;&lt;lineCharCount val=&quot;13&quot;/&gt;&lt;/TableIndex&gt;&lt;/ShapeTextInfo&gt;"/>
  <p:tag name="HTML_SHAPEINFO" val="&lt;ThreeDShapeInfo&gt;&lt;uuid val=&quot;&quot;/&gt;&lt;isInvalidForFieldText val=&quot;0&quot;/&gt;&lt;Image&gt;&lt;filename val=&quot;C:\Users\shussai\Desktop\data\asimages\{392EC91E-346B-4821-A5AC-7E6AFC7F863D}_2.png&quot;/&gt;&lt;left val=&quot;24&quot;/&gt;&lt;top val=&quot;94&quot;/&gt;&lt;width val=&quot;660&quot;/&gt;&lt;height val=&quot;386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  <p:tag name="HTML_SHAPEINFO" val="&lt;ThreeDShapeInfo&gt;&lt;uuid val=&quot;&quot;/&gt;&lt;isInvalidForFieldText val=&quot;0&quot;/&gt;&lt;Image&gt;&lt;filename val=&quot;C:\Users\shussai\Desktop\data\asimages\{0376ED2F-E689-4165-91D8-985EBB16B00E}_14.png&quot;/&gt;&lt;left val=&quot;36&quot;/&gt;&lt;top val=&quot;9&quot;/&gt;&lt;width val=&quot;649&quot;/&gt;&lt;height val=&quot;94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  <p:tag name="HTML_SHAPEINFO" val="&lt;ThreeDShapeInfo&gt;&lt;uuid val=&quot;&quot;/&gt;&lt;isInvalidForFieldText val=&quot;0&quot;/&gt;&lt;Image&gt;&lt;filename val=&quot;C:\Users\shussai\Desktop\data\asimages\{0376ED2F-E689-4165-91D8-985EBB16B00E}_14.png&quot;/&gt;&lt;left val=&quot;36&quot;/&gt;&lt;top val=&quot;9&quot;/&gt;&lt;width val=&quot;649&quot;/&gt;&lt;height val=&quot;94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  <p:tag name="HTML_SHAPEINFO" val="&lt;ThreeDShapeInfo&gt;&lt;uuid val=&quot;&quot;/&gt;&lt;isInvalidForFieldText val=&quot;0&quot;/&gt;&lt;Image&gt;&lt;filename val=&quot;C:\Users\mpaz\AppData\Local\Temp\~Ca6BFF\data\asimages\{0D60765C-EA72-45F5-9B9B-ADE9CA9DA937}_25.png&quot;/&gt;&lt;left val=&quot;36&quot;/&gt;&lt;top val=&quot;9&quot;/&gt;&lt;width val=&quot;649&quot;/&gt;&lt;height val=&quot;94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0&quot;/&gt;&lt;lineCharCount val=&quot;24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8&quot;/&gt;&lt;lineCharCount val=&quot;16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7&quot;/&gt;&lt;lineCharCount val=&quot;17&quot;/&gt;&lt;/TableIndex&gt;&lt;/ShapeTextInfo&gt;"/>
</p:tagLst>
</file>

<file path=ppt/theme/theme1.xml><?xml version="1.0" encoding="utf-8"?>
<a:theme xmlns:a="http://schemas.openxmlformats.org/drawingml/2006/main" name="FY2017 - How to use AzEDS 1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E-Slide Title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mployee Resources Base Doc" ma:contentTypeID="0x0101008CAEB66519E3D743AEBAC933F8DACF3300A4A8C244D7E10841A568D8AF0A7C68B7" ma:contentTypeVersion="4" ma:contentTypeDescription="All other Employee Resources Content Types should inherit from this one." ma:contentTypeScope="" ma:versionID="5652c37e61e4299832e34d6525626305">
  <xsd:schema xmlns:xsd="http://www.w3.org/2001/XMLSchema" xmlns:xs="http://www.w3.org/2001/XMLSchema" xmlns:p="http://schemas.microsoft.com/office/2006/metadata/properties" xmlns:ns2="81979c8f-17ab-4b61-9815-5d4885aa5df0" targetNamespace="http://schemas.microsoft.com/office/2006/metadata/properties" ma:root="true" ma:fieldsID="730e99f8ac29018a55d1008fa8a646f5" ns2:_="">
    <xsd:import namespace="81979c8f-17ab-4b61-9815-5d4885aa5df0"/>
    <xsd:element name="properties">
      <xsd:complexType>
        <xsd:sequence>
          <xsd:element name="documentManagement">
            <xsd:complexType>
              <xsd:all>
                <xsd:element ref="ns2:Employee_x0020_Resource_x0020_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79c8f-17ab-4b61-9815-5d4885aa5df0" elementFormDefault="qualified">
    <xsd:import namespace="http://schemas.microsoft.com/office/2006/documentManagement/types"/>
    <xsd:import namespace="http://schemas.microsoft.com/office/infopath/2007/PartnerControls"/>
    <xsd:element name="Employee_x0020_Resource_x0020_Type" ma:index="8" ma:displayName="Employee Resource Type" ma:default="ADE Insider" ma:description="What type of Employee Resource document is this?" ma:format="Dropdown" ma:internalName="Employee_x0020_Resource_x0020_Type" ma:readOnly="false">
      <xsd:simpleType>
        <xsd:restriction base="dms:Choice">
          <xsd:enumeration value="ADE Insider"/>
          <xsd:enumeration value="Letterhead"/>
          <xsd:enumeration value="Tuition Reimbursement Program"/>
          <xsd:enumeration value="How to Apply for a State Job"/>
          <xsd:enumeration value="MS IT Academy"/>
          <xsd:enumeration value="Political Activities Information"/>
          <xsd:enumeration value="PowerPoint Templa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ployee_x0020_Resource_x0020_Type xmlns="81979c8f-17ab-4b61-9815-5d4885aa5df0">PowerPoint Templates</Employee_x0020_Resource_x0020_Type>
  </documentManagement>
</p:properties>
</file>

<file path=customXml/itemProps1.xml><?xml version="1.0" encoding="utf-8"?>
<ds:datastoreItem xmlns:ds="http://schemas.openxmlformats.org/officeDocument/2006/customXml" ds:itemID="{1994C637-3537-415D-A038-47E674CE8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79c8f-17ab-4b61-9815-5d4885aa5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663A20-AC0D-4B60-B99D-71A0CB738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C2ECE7-1E7B-4B2A-BAD6-5784FD5D523E}">
  <ds:schemaRefs>
    <ds:schemaRef ds:uri="http://purl.org/dc/terms/"/>
    <ds:schemaRef ds:uri="81979c8f-17ab-4b61-9815-5d4885aa5df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24018</TotalTime>
  <Words>511</Words>
  <Application>Microsoft Office PowerPoint</Application>
  <PresentationFormat>On-screen Show (4:3)</PresentationFormat>
  <Paragraphs>83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Medium</vt:lpstr>
      <vt:lpstr>Libre Franklin Medium</vt:lpstr>
      <vt:lpstr>Noto Sans Symbols</vt:lpstr>
      <vt:lpstr>FY2017 - How to use AzEDS 101</vt:lpstr>
      <vt:lpstr>School Finance Webinar</vt:lpstr>
      <vt:lpstr>Agenda</vt:lpstr>
      <vt:lpstr>Calendar Submission</vt:lpstr>
      <vt:lpstr>Instructional Calendar</vt:lpstr>
      <vt:lpstr>Data Requirements</vt:lpstr>
      <vt:lpstr>Instructional Calendar</vt:lpstr>
      <vt:lpstr>Integrity Errors</vt:lpstr>
      <vt:lpstr>Calendar Integrity Reference Guide</vt:lpstr>
      <vt:lpstr>Top Integrity Errors</vt:lpstr>
      <vt:lpstr>Top Integrity Errors</vt:lpstr>
      <vt:lpstr>Calendar Reports</vt:lpstr>
      <vt:lpstr>Calendar Reports</vt:lpstr>
      <vt:lpstr>Calendar Reports</vt:lpstr>
      <vt:lpstr>Deadlines</vt:lpstr>
      <vt:lpstr>Deadlines</vt:lpstr>
      <vt:lpstr>ADE, School Finance</vt:lpstr>
      <vt:lpstr>Questions?</vt:lpstr>
    </vt:vector>
  </TitlesOfParts>
  <Company>Arizona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Presentation with a longer title than necessary</dc:title>
  <dc:creator>Paz, Monica</dc:creator>
  <cp:lastModifiedBy>Garcia-Hobbs, Irene</cp:lastModifiedBy>
  <cp:revision>449</cp:revision>
  <cp:lastPrinted>2019-10-31T21:12:29Z</cp:lastPrinted>
  <dcterms:created xsi:type="dcterms:W3CDTF">2016-08-29T19:28:45Z</dcterms:created>
  <dcterms:modified xsi:type="dcterms:W3CDTF">2021-07-27T18:45:21Z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0x0101008CAEB66519E3D743AEBAC933F8DACF3300A4A8C244D7E10841A568D8AF0A7C68B7</vt:lpwstr>
  </property>
</Properties>
</file>