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6" r:id="rId2"/>
  </p:sldMasterIdLst>
  <p:notesMasterIdLst>
    <p:notesMasterId r:id="rId13"/>
  </p:notesMasterIdLst>
  <p:sldIdLst>
    <p:sldId id="256" r:id="rId3"/>
    <p:sldId id="265" r:id="rId4"/>
    <p:sldId id="264" r:id="rId5"/>
    <p:sldId id="263" r:id="rId6"/>
    <p:sldId id="262" r:id="rId7"/>
    <p:sldId id="261" r:id="rId8"/>
    <p:sldId id="260" r:id="rId9"/>
    <p:sldId id="259" r:id="rId10"/>
    <p:sldId id="258" r:id="rId11"/>
    <p:sldId id="25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1A89CE4-2999-4DD1-A76E-99A263A4E035}" v="9" dt="2021-05-13T15:25:49.17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86" d="100"/>
          <a:sy n="86" d="100"/>
        </p:scale>
        <p:origin x="96" y="88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microsoft.com/office/2016/11/relationships/changesInfo" Target="changesInfos/changesInfo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19" Type="http://schemas.microsoft.com/office/2015/10/relationships/revisionInfo" Target="revisionInfo.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dsen, Angie" userId="S::angie.madsen@azed.gov::9c4aa17d-0bb0-4cf8-bd16-34b387ec339e" providerId="AD" clId="Web-{31A89CE4-2999-4DD1-A76E-99A263A4E035}"/>
    <pc:docChg chg="addSld addMainMaster modMainMaster">
      <pc:chgData name="Madsen, Angie" userId="S::angie.madsen@azed.gov::9c4aa17d-0bb0-4cf8-bd16-34b387ec339e" providerId="AD" clId="Web-{31A89CE4-2999-4DD1-A76E-99A263A4E035}" dt="2021-05-13T15:25:49.176" v="8"/>
      <pc:docMkLst>
        <pc:docMk/>
      </pc:docMkLst>
      <pc:sldChg chg="add">
        <pc:chgData name="Madsen, Angie" userId="S::angie.madsen@azed.gov::9c4aa17d-0bb0-4cf8-bd16-34b387ec339e" providerId="AD" clId="Web-{31A89CE4-2999-4DD1-A76E-99A263A4E035}" dt="2021-05-13T15:25:48.379" v="0"/>
        <pc:sldMkLst>
          <pc:docMk/>
          <pc:sldMk cId="2348920146" sldId="257"/>
        </pc:sldMkLst>
      </pc:sldChg>
      <pc:sldChg chg="add">
        <pc:chgData name="Madsen, Angie" userId="S::angie.madsen@azed.gov::9c4aa17d-0bb0-4cf8-bd16-34b387ec339e" providerId="AD" clId="Web-{31A89CE4-2999-4DD1-A76E-99A263A4E035}" dt="2021-05-13T15:25:48.473" v="1"/>
        <pc:sldMkLst>
          <pc:docMk/>
          <pc:sldMk cId="2543329121" sldId="258"/>
        </pc:sldMkLst>
      </pc:sldChg>
      <pc:sldChg chg="add">
        <pc:chgData name="Madsen, Angie" userId="S::angie.madsen@azed.gov::9c4aa17d-0bb0-4cf8-bd16-34b387ec339e" providerId="AD" clId="Web-{31A89CE4-2999-4DD1-A76E-99A263A4E035}" dt="2021-05-13T15:25:48.566" v="2"/>
        <pc:sldMkLst>
          <pc:docMk/>
          <pc:sldMk cId="786791995" sldId="259"/>
        </pc:sldMkLst>
      </pc:sldChg>
      <pc:sldChg chg="add">
        <pc:chgData name="Madsen, Angie" userId="S::angie.madsen@azed.gov::9c4aa17d-0bb0-4cf8-bd16-34b387ec339e" providerId="AD" clId="Web-{31A89CE4-2999-4DD1-A76E-99A263A4E035}" dt="2021-05-13T15:25:48.676" v="3"/>
        <pc:sldMkLst>
          <pc:docMk/>
          <pc:sldMk cId="1069812237" sldId="260"/>
        </pc:sldMkLst>
      </pc:sldChg>
      <pc:sldChg chg="add">
        <pc:chgData name="Madsen, Angie" userId="S::angie.madsen@azed.gov::9c4aa17d-0bb0-4cf8-bd16-34b387ec339e" providerId="AD" clId="Web-{31A89CE4-2999-4DD1-A76E-99A263A4E035}" dt="2021-05-13T15:25:48.785" v="4"/>
        <pc:sldMkLst>
          <pc:docMk/>
          <pc:sldMk cId="1991156174" sldId="261"/>
        </pc:sldMkLst>
      </pc:sldChg>
      <pc:sldChg chg="add">
        <pc:chgData name="Madsen, Angie" userId="S::angie.madsen@azed.gov::9c4aa17d-0bb0-4cf8-bd16-34b387ec339e" providerId="AD" clId="Web-{31A89CE4-2999-4DD1-A76E-99A263A4E035}" dt="2021-05-13T15:25:48.848" v="5"/>
        <pc:sldMkLst>
          <pc:docMk/>
          <pc:sldMk cId="3748464641" sldId="262"/>
        </pc:sldMkLst>
      </pc:sldChg>
      <pc:sldChg chg="add">
        <pc:chgData name="Madsen, Angie" userId="S::angie.madsen@azed.gov::9c4aa17d-0bb0-4cf8-bd16-34b387ec339e" providerId="AD" clId="Web-{31A89CE4-2999-4DD1-A76E-99A263A4E035}" dt="2021-05-13T15:25:49.035" v="6"/>
        <pc:sldMkLst>
          <pc:docMk/>
          <pc:sldMk cId="2997115103" sldId="263"/>
        </pc:sldMkLst>
      </pc:sldChg>
      <pc:sldChg chg="add">
        <pc:chgData name="Madsen, Angie" userId="S::angie.madsen@azed.gov::9c4aa17d-0bb0-4cf8-bd16-34b387ec339e" providerId="AD" clId="Web-{31A89CE4-2999-4DD1-A76E-99A263A4E035}" dt="2021-05-13T15:25:49.113" v="7"/>
        <pc:sldMkLst>
          <pc:docMk/>
          <pc:sldMk cId="2298567589" sldId="264"/>
        </pc:sldMkLst>
      </pc:sldChg>
      <pc:sldChg chg="add">
        <pc:chgData name="Madsen, Angie" userId="S::angie.madsen@azed.gov::9c4aa17d-0bb0-4cf8-bd16-34b387ec339e" providerId="AD" clId="Web-{31A89CE4-2999-4DD1-A76E-99A263A4E035}" dt="2021-05-13T15:25:49.176" v="8"/>
        <pc:sldMkLst>
          <pc:docMk/>
          <pc:sldMk cId="3583521523" sldId="265"/>
        </pc:sldMkLst>
      </pc:sldChg>
      <pc:sldMasterChg chg="modSldLayout">
        <pc:chgData name="Madsen, Angie" userId="S::angie.madsen@azed.gov::9c4aa17d-0bb0-4cf8-bd16-34b387ec339e" providerId="AD" clId="Web-{31A89CE4-2999-4DD1-A76E-99A263A4E035}" dt="2021-05-13T15:25:48.379" v="0"/>
        <pc:sldMasterMkLst>
          <pc:docMk/>
          <pc:sldMasterMk cId="2460954070" sldId="2147483660"/>
        </pc:sldMasterMkLst>
        <pc:sldLayoutChg chg="replId">
          <pc:chgData name="Madsen, Angie" userId="S::angie.madsen@azed.gov::9c4aa17d-0bb0-4cf8-bd16-34b387ec339e" providerId="AD" clId="Web-{31A89CE4-2999-4DD1-A76E-99A263A4E035}" dt="2021-05-13T15:25:48.379" v="0"/>
          <pc:sldLayoutMkLst>
            <pc:docMk/>
            <pc:sldMasterMk cId="2460954070" sldId="2147483660"/>
            <pc:sldLayoutMk cId="3210312558" sldId="2147483672"/>
          </pc:sldLayoutMkLst>
        </pc:sldLayoutChg>
        <pc:sldLayoutChg chg="replId">
          <pc:chgData name="Madsen, Angie" userId="S::angie.madsen@azed.gov::9c4aa17d-0bb0-4cf8-bd16-34b387ec339e" providerId="AD" clId="Web-{31A89CE4-2999-4DD1-A76E-99A263A4E035}" dt="2021-05-13T15:25:48.379" v="0"/>
          <pc:sldLayoutMkLst>
            <pc:docMk/>
            <pc:sldMasterMk cId="2460954070" sldId="2147483660"/>
            <pc:sldLayoutMk cId="2385387890" sldId="2147483673"/>
          </pc:sldLayoutMkLst>
        </pc:sldLayoutChg>
        <pc:sldLayoutChg chg="replId">
          <pc:chgData name="Madsen, Angie" userId="S::angie.madsen@azed.gov::9c4aa17d-0bb0-4cf8-bd16-34b387ec339e" providerId="AD" clId="Web-{31A89CE4-2999-4DD1-A76E-99A263A4E035}" dt="2021-05-13T15:25:48.379" v="0"/>
          <pc:sldLayoutMkLst>
            <pc:docMk/>
            <pc:sldMasterMk cId="2460954070" sldId="2147483660"/>
            <pc:sldLayoutMk cId="949138452" sldId="2147483674"/>
          </pc:sldLayoutMkLst>
        </pc:sldLayoutChg>
        <pc:sldLayoutChg chg="replId">
          <pc:chgData name="Madsen, Angie" userId="S::angie.madsen@azed.gov::9c4aa17d-0bb0-4cf8-bd16-34b387ec339e" providerId="AD" clId="Web-{31A89CE4-2999-4DD1-A76E-99A263A4E035}" dt="2021-05-13T15:25:48.379" v="0"/>
          <pc:sldLayoutMkLst>
            <pc:docMk/>
            <pc:sldMasterMk cId="2460954070" sldId="2147483660"/>
            <pc:sldLayoutMk cId="2591524520" sldId="2147483675"/>
          </pc:sldLayoutMkLst>
        </pc:sldLayoutChg>
        <pc:sldLayoutChg chg="replId">
          <pc:chgData name="Madsen, Angie" userId="S::angie.madsen@azed.gov::9c4aa17d-0bb0-4cf8-bd16-34b387ec339e" providerId="AD" clId="Web-{31A89CE4-2999-4DD1-A76E-99A263A4E035}" dt="2021-05-13T15:25:48.379" v="0"/>
          <pc:sldLayoutMkLst>
            <pc:docMk/>
            <pc:sldMasterMk cId="2460954070" sldId="2147483660"/>
            <pc:sldLayoutMk cId="1203092039" sldId="2147483676"/>
          </pc:sldLayoutMkLst>
        </pc:sldLayoutChg>
        <pc:sldLayoutChg chg="replId">
          <pc:chgData name="Madsen, Angie" userId="S::angie.madsen@azed.gov::9c4aa17d-0bb0-4cf8-bd16-34b387ec339e" providerId="AD" clId="Web-{31A89CE4-2999-4DD1-A76E-99A263A4E035}" dt="2021-05-13T15:25:48.379" v="0"/>
          <pc:sldLayoutMkLst>
            <pc:docMk/>
            <pc:sldMasterMk cId="2460954070" sldId="2147483660"/>
            <pc:sldLayoutMk cId="3733172339" sldId="2147483677"/>
          </pc:sldLayoutMkLst>
        </pc:sldLayoutChg>
      </pc:sldMasterChg>
      <pc:sldMasterChg chg="add addSldLayout">
        <pc:chgData name="Madsen, Angie" userId="S::angie.madsen@azed.gov::9c4aa17d-0bb0-4cf8-bd16-34b387ec339e" providerId="AD" clId="Web-{31A89CE4-2999-4DD1-A76E-99A263A4E035}" dt="2021-05-13T15:25:48.379" v="0"/>
        <pc:sldMasterMkLst>
          <pc:docMk/>
          <pc:sldMasterMk cId="0" sldId="2147483666"/>
        </pc:sldMasterMkLst>
        <pc:sldLayoutChg chg="add">
          <pc:chgData name="Madsen, Angie" userId="S::angie.madsen@azed.gov::9c4aa17d-0bb0-4cf8-bd16-34b387ec339e" providerId="AD" clId="Web-{31A89CE4-2999-4DD1-A76E-99A263A4E035}" dt="2021-05-13T15:25:48.379" v="0"/>
          <pc:sldLayoutMkLst>
            <pc:docMk/>
            <pc:sldMasterMk cId="0" sldId="2147483666"/>
            <pc:sldLayoutMk cId="0" sldId="2147483661"/>
          </pc:sldLayoutMkLst>
        </pc:sldLayoutChg>
        <pc:sldLayoutChg chg="add">
          <pc:chgData name="Madsen, Angie" userId="S::angie.madsen@azed.gov::9c4aa17d-0bb0-4cf8-bd16-34b387ec339e" providerId="AD" clId="Web-{31A89CE4-2999-4DD1-A76E-99A263A4E035}" dt="2021-05-13T15:25:48.379" v="0"/>
          <pc:sldLayoutMkLst>
            <pc:docMk/>
            <pc:sldMasterMk cId="0" sldId="2147483666"/>
            <pc:sldLayoutMk cId="0" sldId="2147483662"/>
          </pc:sldLayoutMkLst>
        </pc:sldLayoutChg>
        <pc:sldLayoutChg chg="add">
          <pc:chgData name="Madsen, Angie" userId="S::angie.madsen@azed.gov::9c4aa17d-0bb0-4cf8-bd16-34b387ec339e" providerId="AD" clId="Web-{31A89CE4-2999-4DD1-A76E-99A263A4E035}" dt="2021-05-13T15:25:48.379" v="0"/>
          <pc:sldLayoutMkLst>
            <pc:docMk/>
            <pc:sldMasterMk cId="0" sldId="2147483666"/>
            <pc:sldLayoutMk cId="0" sldId="2147483663"/>
          </pc:sldLayoutMkLst>
        </pc:sldLayoutChg>
        <pc:sldLayoutChg chg="add">
          <pc:chgData name="Madsen, Angie" userId="S::angie.madsen@azed.gov::9c4aa17d-0bb0-4cf8-bd16-34b387ec339e" providerId="AD" clId="Web-{31A89CE4-2999-4DD1-A76E-99A263A4E035}" dt="2021-05-13T15:25:48.379" v="0"/>
          <pc:sldLayoutMkLst>
            <pc:docMk/>
            <pc:sldMasterMk cId="0" sldId="2147483666"/>
            <pc:sldLayoutMk cId="0" sldId="2147483664"/>
          </pc:sldLayoutMkLst>
        </pc:sldLayoutChg>
        <pc:sldLayoutChg chg="add">
          <pc:chgData name="Madsen, Angie" userId="S::angie.madsen@azed.gov::9c4aa17d-0bb0-4cf8-bd16-34b387ec339e" providerId="AD" clId="Web-{31A89CE4-2999-4DD1-A76E-99A263A4E035}" dt="2021-05-13T15:25:48.379" v="0"/>
          <pc:sldLayoutMkLst>
            <pc:docMk/>
            <pc:sldMasterMk cId="0" sldId="2147483666"/>
            <pc:sldLayoutMk cId="0" sldId="2147483665"/>
          </pc:sldLayoutMkLst>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AFE9F10-4D9B-4B72-AD14-CE5352C5DAF3}" type="doc">
      <dgm:prSet loTypeId="urn:microsoft.com/office/officeart/2005/8/layout/venn1" loCatId="relationship" qsTypeId="urn:microsoft.com/office/officeart/2005/8/quickstyle/3d3" qsCatId="3D" csTypeId="urn:microsoft.com/office/officeart/2005/8/colors/accent1_2" csCatId="accent1" phldr="1"/>
      <dgm:spPr/>
    </dgm:pt>
    <dgm:pt modelId="{C42DC609-0385-4388-86C4-C82EC464507D}">
      <dgm:prSet phldrT="[Text]"/>
      <dgm:spPr/>
      <dgm:t>
        <a:bodyPr/>
        <a:lstStyle/>
        <a:p>
          <a:r>
            <a:rPr lang="en-US"/>
            <a:t>Title II</a:t>
          </a:r>
        </a:p>
      </dgm:t>
    </dgm:pt>
    <dgm:pt modelId="{65351AD3-34C1-44B7-8A70-0294BB60249F}" type="parTrans" cxnId="{0DC9A100-91ED-4870-9A94-CF00AFD9272A}">
      <dgm:prSet/>
      <dgm:spPr/>
      <dgm:t>
        <a:bodyPr/>
        <a:lstStyle/>
        <a:p>
          <a:endParaRPr lang="en-US"/>
        </a:p>
      </dgm:t>
    </dgm:pt>
    <dgm:pt modelId="{F65E3F75-3CD3-47D6-9BFE-7F36FFB8E6F2}" type="sibTrans" cxnId="{0DC9A100-91ED-4870-9A94-CF00AFD9272A}">
      <dgm:prSet/>
      <dgm:spPr/>
      <dgm:t>
        <a:bodyPr/>
        <a:lstStyle/>
        <a:p>
          <a:endParaRPr lang="en-US"/>
        </a:p>
      </dgm:t>
    </dgm:pt>
    <dgm:pt modelId="{F942DCB8-D13A-45A5-9AE2-B1AD2A309D8C}">
      <dgm:prSet phldrT="[Text]"/>
      <dgm:spPr/>
      <dgm:t>
        <a:bodyPr/>
        <a:lstStyle/>
        <a:p>
          <a:r>
            <a:rPr lang="en-US"/>
            <a:t>IDEA</a:t>
          </a:r>
        </a:p>
      </dgm:t>
    </dgm:pt>
    <dgm:pt modelId="{2AAB63EA-B686-402E-978B-A04F8A2E9741}" type="parTrans" cxnId="{3BFFA995-7D40-4AB0-895B-D3FB04B00546}">
      <dgm:prSet/>
      <dgm:spPr/>
      <dgm:t>
        <a:bodyPr/>
        <a:lstStyle/>
        <a:p>
          <a:endParaRPr lang="en-US"/>
        </a:p>
      </dgm:t>
    </dgm:pt>
    <dgm:pt modelId="{17BF5537-0930-4548-869B-DD6A615E2CA7}" type="sibTrans" cxnId="{3BFFA995-7D40-4AB0-895B-D3FB04B00546}">
      <dgm:prSet/>
      <dgm:spPr/>
      <dgm:t>
        <a:bodyPr/>
        <a:lstStyle/>
        <a:p>
          <a:endParaRPr lang="en-US"/>
        </a:p>
      </dgm:t>
    </dgm:pt>
    <dgm:pt modelId="{FD903FF2-48CC-4DB0-B1C2-872021613A04}">
      <dgm:prSet phldrT="[Text]"/>
      <dgm:spPr/>
      <dgm:t>
        <a:bodyPr/>
        <a:lstStyle/>
        <a:p>
          <a:r>
            <a:rPr lang="en-US"/>
            <a:t>CTE</a:t>
          </a:r>
        </a:p>
      </dgm:t>
    </dgm:pt>
    <dgm:pt modelId="{AC5FD4E1-4CD0-4D8F-9343-E11BCE14012F}" type="parTrans" cxnId="{31540B53-2341-4CB2-836E-B1565843F3DE}">
      <dgm:prSet/>
      <dgm:spPr/>
      <dgm:t>
        <a:bodyPr/>
        <a:lstStyle/>
        <a:p>
          <a:endParaRPr lang="en-US"/>
        </a:p>
      </dgm:t>
    </dgm:pt>
    <dgm:pt modelId="{87F91C61-4C0A-4B28-B362-BA909AA7308D}" type="sibTrans" cxnId="{31540B53-2341-4CB2-836E-B1565843F3DE}">
      <dgm:prSet/>
      <dgm:spPr/>
      <dgm:t>
        <a:bodyPr/>
        <a:lstStyle/>
        <a:p>
          <a:endParaRPr lang="en-US"/>
        </a:p>
      </dgm:t>
    </dgm:pt>
    <dgm:pt modelId="{212359C3-BC25-4D1C-90CE-0D70D3A278A3}">
      <dgm:prSet/>
      <dgm:spPr/>
      <dgm:t>
        <a:bodyPr/>
        <a:lstStyle/>
        <a:p>
          <a:r>
            <a:rPr lang="en-US"/>
            <a:t>ESSER</a:t>
          </a:r>
        </a:p>
      </dgm:t>
    </dgm:pt>
    <dgm:pt modelId="{9FB563BB-58FA-4AEF-A967-F2D443FCC5CF}" type="parTrans" cxnId="{15C29524-6A15-4756-A2F8-D374BF8764A1}">
      <dgm:prSet/>
      <dgm:spPr/>
      <dgm:t>
        <a:bodyPr/>
        <a:lstStyle/>
        <a:p>
          <a:endParaRPr lang="en-US"/>
        </a:p>
      </dgm:t>
    </dgm:pt>
    <dgm:pt modelId="{09273F42-A717-45F3-9C27-1948EDD7D275}" type="sibTrans" cxnId="{15C29524-6A15-4756-A2F8-D374BF8764A1}">
      <dgm:prSet/>
      <dgm:spPr/>
      <dgm:t>
        <a:bodyPr/>
        <a:lstStyle/>
        <a:p>
          <a:endParaRPr lang="en-US"/>
        </a:p>
      </dgm:t>
    </dgm:pt>
    <dgm:pt modelId="{938913D9-71D3-4CC4-B474-DFC17A4D8659}" type="pres">
      <dgm:prSet presAssocID="{5AFE9F10-4D9B-4B72-AD14-CE5352C5DAF3}" presName="compositeShape" presStyleCnt="0">
        <dgm:presLayoutVars>
          <dgm:chMax val="7"/>
          <dgm:dir/>
          <dgm:resizeHandles val="exact"/>
        </dgm:presLayoutVars>
      </dgm:prSet>
      <dgm:spPr/>
    </dgm:pt>
    <dgm:pt modelId="{07BA3245-3829-4408-8922-E1A7EEE53589}" type="pres">
      <dgm:prSet presAssocID="{C42DC609-0385-4388-86C4-C82EC464507D}" presName="circ1" presStyleLbl="vennNode1" presStyleIdx="0" presStyleCnt="4"/>
      <dgm:spPr/>
    </dgm:pt>
    <dgm:pt modelId="{00A6CADE-8E1C-4EDA-B5A5-CF9B2D8B6EAB}" type="pres">
      <dgm:prSet presAssocID="{C42DC609-0385-4388-86C4-C82EC464507D}" presName="circ1Tx" presStyleLbl="revTx" presStyleIdx="0" presStyleCnt="0">
        <dgm:presLayoutVars>
          <dgm:chMax val="0"/>
          <dgm:chPref val="0"/>
          <dgm:bulletEnabled val="1"/>
        </dgm:presLayoutVars>
      </dgm:prSet>
      <dgm:spPr/>
    </dgm:pt>
    <dgm:pt modelId="{5CC85FEF-E777-49E7-BF4B-F6F5C7C736F7}" type="pres">
      <dgm:prSet presAssocID="{212359C3-BC25-4D1C-90CE-0D70D3A278A3}" presName="circ2" presStyleLbl="vennNode1" presStyleIdx="1" presStyleCnt="4"/>
      <dgm:spPr/>
    </dgm:pt>
    <dgm:pt modelId="{2A27E7C9-AC94-462A-AD3F-4345644FAC68}" type="pres">
      <dgm:prSet presAssocID="{212359C3-BC25-4D1C-90CE-0D70D3A278A3}" presName="circ2Tx" presStyleLbl="revTx" presStyleIdx="0" presStyleCnt="0">
        <dgm:presLayoutVars>
          <dgm:chMax val="0"/>
          <dgm:chPref val="0"/>
          <dgm:bulletEnabled val="1"/>
        </dgm:presLayoutVars>
      </dgm:prSet>
      <dgm:spPr/>
    </dgm:pt>
    <dgm:pt modelId="{B8B769AF-6EE7-4F94-9329-15BD7D911B24}" type="pres">
      <dgm:prSet presAssocID="{F942DCB8-D13A-45A5-9AE2-B1AD2A309D8C}" presName="circ3" presStyleLbl="vennNode1" presStyleIdx="2" presStyleCnt="4"/>
      <dgm:spPr/>
    </dgm:pt>
    <dgm:pt modelId="{481C47FA-E25B-4653-8916-0EF41214EA30}" type="pres">
      <dgm:prSet presAssocID="{F942DCB8-D13A-45A5-9AE2-B1AD2A309D8C}" presName="circ3Tx" presStyleLbl="revTx" presStyleIdx="0" presStyleCnt="0">
        <dgm:presLayoutVars>
          <dgm:chMax val="0"/>
          <dgm:chPref val="0"/>
          <dgm:bulletEnabled val="1"/>
        </dgm:presLayoutVars>
      </dgm:prSet>
      <dgm:spPr/>
    </dgm:pt>
    <dgm:pt modelId="{A093B2FA-B81B-4AE9-8ECE-CBFF227B4A42}" type="pres">
      <dgm:prSet presAssocID="{FD903FF2-48CC-4DB0-B1C2-872021613A04}" presName="circ4" presStyleLbl="vennNode1" presStyleIdx="3" presStyleCnt="4"/>
      <dgm:spPr/>
    </dgm:pt>
    <dgm:pt modelId="{A049A4F0-5186-448D-9F5A-6ADF27463B60}" type="pres">
      <dgm:prSet presAssocID="{FD903FF2-48CC-4DB0-B1C2-872021613A04}" presName="circ4Tx" presStyleLbl="revTx" presStyleIdx="0" presStyleCnt="0">
        <dgm:presLayoutVars>
          <dgm:chMax val="0"/>
          <dgm:chPref val="0"/>
          <dgm:bulletEnabled val="1"/>
        </dgm:presLayoutVars>
      </dgm:prSet>
      <dgm:spPr/>
    </dgm:pt>
  </dgm:ptLst>
  <dgm:cxnLst>
    <dgm:cxn modelId="{0DC9A100-91ED-4870-9A94-CF00AFD9272A}" srcId="{5AFE9F10-4D9B-4B72-AD14-CE5352C5DAF3}" destId="{C42DC609-0385-4388-86C4-C82EC464507D}" srcOrd="0" destOrd="0" parTransId="{65351AD3-34C1-44B7-8A70-0294BB60249F}" sibTransId="{F65E3F75-3CD3-47D6-9BFE-7F36FFB8E6F2}"/>
    <dgm:cxn modelId="{5CB21614-15E1-4E53-A547-2DA27326A238}" type="presOf" srcId="{5AFE9F10-4D9B-4B72-AD14-CE5352C5DAF3}" destId="{938913D9-71D3-4CC4-B474-DFC17A4D8659}" srcOrd="0" destOrd="0" presId="urn:microsoft.com/office/officeart/2005/8/layout/venn1"/>
    <dgm:cxn modelId="{15C29524-6A15-4756-A2F8-D374BF8764A1}" srcId="{5AFE9F10-4D9B-4B72-AD14-CE5352C5DAF3}" destId="{212359C3-BC25-4D1C-90CE-0D70D3A278A3}" srcOrd="1" destOrd="0" parTransId="{9FB563BB-58FA-4AEF-A967-F2D443FCC5CF}" sibTransId="{09273F42-A717-45F3-9C27-1948EDD7D275}"/>
    <dgm:cxn modelId="{25B7AA26-A222-4879-97AF-0C961695DAA7}" type="presOf" srcId="{F942DCB8-D13A-45A5-9AE2-B1AD2A309D8C}" destId="{481C47FA-E25B-4653-8916-0EF41214EA30}" srcOrd="1" destOrd="0" presId="urn:microsoft.com/office/officeart/2005/8/layout/venn1"/>
    <dgm:cxn modelId="{F345F428-CE42-4DC8-9802-9517AFA08C70}" type="presOf" srcId="{FD903FF2-48CC-4DB0-B1C2-872021613A04}" destId="{A093B2FA-B81B-4AE9-8ECE-CBFF227B4A42}" srcOrd="0" destOrd="0" presId="urn:microsoft.com/office/officeart/2005/8/layout/venn1"/>
    <dgm:cxn modelId="{4F8E4F5C-37A7-4E26-8279-25F0E71C26AB}" type="presOf" srcId="{C42DC609-0385-4388-86C4-C82EC464507D}" destId="{00A6CADE-8E1C-4EDA-B5A5-CF9B2D8B6EAB}" srcOrd="1" destOrd="0" presId="urn:microsoft.com/office/officeart/2005/8/layout/venn1"/>
    <dgm:cxn modelId="{C3B36043-0425-4521-964E-EC500A37D237}" type="presOf" srcId="{212359C3-BC25-4D1C-90CE-0D70D3A278A3}" destId="{5CC85FEF-E777-49E7-BF4B-F6F5C7C736F7}" srcOrd="0" destOrd="0" presId="urn:microsoft.com/office/officeart/2005/8/layout/venn1"/>
    <dgm:cxn modelId="{31540B53-2341-4CB2-836E-B1565843F3DE}" srcId="{5AFE9F10-4D9B-4B72-AD14-CE5352C5DAF3}" destId="{FD903FF2-48CC-4DB0-B1C2-872021613A04}" srcOrd="3" destOrd="0" parTransId="{AC5FD4E1-4CD0-4D8F-9343-E11BCE14012F}" sibTransId="{87F91C61-4C0A-4B28-B362-BA909AA7308D}"/>
    <dgm:cxn modelId="{78EB3056-0AE6-47BB-ADB1-69896F9D5E66}" type="presOf" srcId="{F942DCB8-D13A-45A5-9AE2-B1AD2A309D8C}" destId="{B8B769AF-6EE7-4F94-9329-15BD7D911B24}" srcOrd="0" destOrd="0" presId="urn:microsoft.com/office/officeart/2005/8/layout/venn1"/>
    <dgm:cxn modelId="{8F86178F-581D-4F5C-8FEC-F16176AADFE3}" type="presOf" srcId="{C42DC609-0385-4388-86C4-C82EC464507D}" destId="{07BA3245-3829-4408-8922-E1A7EEE53589}" srcOrd="0" destOrd="0" presId="urn:microsoft.com/office/officeart/2005/8/layout/venn1"/>
    <dgm:cxn modelId="{3BFFA995-7D40-4AB0-895B-D3FB04B00546}" srcId="{5AFE9F10-4D9B-4B72-AD14-CE5352C5DAF3}" destId="{F942DCB8-D13A-45A5-9AE2-B1AD2A309D8C}" srcOrd="2" destOrd="0" parTransId="{2AAB63EA-B686-402E-978B-A04F8A2E9741}" sibTransId="{17BF5537-0930-4548-869B-DD6A615E2CA7}"/>
    <dgm:cxn modelId="{887DFFC8-7A2D-4580-94F7-3CE53DF0755C}" type="presOf" srcId="{212359C3-BC25-4D1C-90CE-0D70D3A278A3}" destId="{2A27E7C9-AC94-462A-AD3F-4345644FAC68}" srcOrd="1" destOrd="0" presId="urn:microsoft.com/office/officeart/2005/8/layout/venn1"/>
    <dgm:cxn modelId="{0CEC42DF-AA0A-4A94-87E5-DE00A815AB66}" type="presOf" srcId="{FD903FF2-48CC-4DB0-B1C2-872021613A04}" destId="{A049A4F0-5186-448D-9F5A-6ADF27463B60}" srcOrd="1" destOrd="0" presId="urn:microsoft.com/office/officeart/2005/8/layout/venn1"/>
    <dgm:cxn modelId="{FBCFC369-87E2-41D6-BF74-66A017509EB1}" type="presParOf" srcId="{938913D9-71D3-4CC4-B474-DFC17A4D8659}" destId="{07BA3245-3829-4408-8922-E1A7EEE53589}" srcOrd="0" destOrd="0" presId="urn:microsoft.com/office/officeart/2005/8/layout/venn1"/>
    <dgm:cxn modelId="{CB68A5E7-5ACB-4680-80D0-65A281A7EC58}" type="presParOf" srcId="{938913D9-71D3-4CC4-B474-DFC17A4D8659}" destId="{00A6CADE-8E1C-4EDA-B5A5-CF9B2D8B6EAB}" srcOrd="1" destOrd="0" presId="urn:microsoft.com/office/officeart/2005/8/layout/venn1"/>
    <dgm:cxn modelId="{B3284EE5-FEAE-486A-BF9D-F3E45793B230}" type="presParOf" srcId="{938913D9-71D3-4CC4-B474-DFC17A4D8659}" destId="{5CC85FEF-E777-49E7-BF4B-F6F5C7C736F7}" srcOrd="2" destOrd="0" presId="urn:microsoft.com/office/officeart/2005/8/layout/venn1"/>
    <dgm:cxn modelId="{9106DDB4-BD86-4014-BBD4-C24D6BF4D99D}" type="presParOf" srcId="{938913D9-71D3-4CC4-B474-DFC17A4D8659}" destId="{2A27E7C9-AC94-462A-AD3F-4345644FAC68}" srcOrd="3" destOrd="0" presId="urn:microsoft.com/office/officeart/2005/8/layout/venn1"/>
    <dgm:cxn modelId="{F3E3C4CD-44FE-4E8D-9C9C-C4CDA60B756C}" type="presParOf" srcId="{938913D9-71D3-4CC4-B474-DFC17A4D8659}" destId="{B8B769AF-6EE7-4F94-9329-15BD7D911B24}" srcOrd="4" destOrd="0" presId="urn:microsoft.com/office/officeart/2005/8/layout/venn1"/>
    <dgm:cxn modelId="{494639AC-B1CB-4F47-B24D-CEC9AFE364F1}" type="presParOf" srcId="{938913D9-71D3-4CC4-B474-DFC17A4D8659}" destId="{481C47FA-E25B-4653-8916-0EF41214EA30}" srcOrd="5" destOrd="0" presId="urn:microsoft.com/office/officeart/2005/8/layout/venn1"/>
    <dgm:cxn modelId="{90AA543C-63EE-441E-9B25-5BAF9C53A0C1}" type="presParOf" srcId="{938913D9-71D3-4CC4-B474-DFC17A4D8659}" destId="{A093B2FA-B81B-4AE9-8ECE-CBFF227B4A42}" srcOrd="6" destOrd="0" presId="urn:microsoft.com/office/officeart/2005/8/layout/venn1"/>
    <dgm:cxn modelId="{A9B65AF8-EC2E-4531-9F13-3E5A45D2ED1B}" type="presParOf" srcId="{938913D9-71D3-4CC4-B474-DFC17A4D8659}" destId="{A049A4F0-5186-448D-9F5A-6ADF27463B60}" srcOrd="7" destOrd="0" presId="urn:microsoft.com/office/officeart/2005/8/layout/venn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BA3245-3829-4408-8922-E1A7EEE53589}">
      <dsp:nvSpPr>
        <dsp:cNvPr id="0" name=""/>
        <dsp:cNvSpPr/>
      </dsp:nvSpPr>
      <dsp:spPr>
        <a:xfrm>
          <a:off x="2039560" y="42314"/>
          <a:ext cx="2200350" cy="2200350"/>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n-US" sz="1900" kern="1200"/>
            <a:t>Title II</a:t>
          </a:r>
        </a:p>
      </dsp:txBody>
      <dsp:txXfrm>
        <a:off x="2293447" y="338515"/>
        <a:ext cx="1692577" cy="698188"/>
      </dsp:txXfrm>
    </dsp:sp>
    <dsp:sp modelId="{5CC85FEF-E777-49E7-BF4B-F6F5C7C736F7}">
      <dsp:nvSpPr>
        <dsp:cNvPr id="0" name=""/>
        <dsp:cNvSpPr/>
      </dsp:nvSpPr>
      <dsp:spPr>
        <a:xfrm>
          <a:off x="3012792" y="1015546"/>
          <a:ext cx="2200350" cy="2200350"/>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n-US" sz="1900" kern="1200"/>
            <a:t>ESSER</a:t>
          </a:r>
        </a:p>
      </dsp:txBody>
      <dsp:txXfrm>
        <a:off x="4197596" y="1269432"/>
        <a:ext cx="846288" cy="1692577"/>
      </dsp:txXfrm>
    </dsp:sp>
    <dsp:sp modelId="{B8B769AF-6EE7-4F94-9329-15BD7D911B24}">
      <dsp:nvSpPr>
        <dsp:cNvPr id="0" name=""/>
        <dsp:cNvSpPr/>
      </dsp:nvSpPr>
      <dsp:spPr>
        <a:xfrm>
          <a:off x="2039560" y="1988778"/>
          <a:ext cx="2200350" cy="2200350"/>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n-US" sz="1900" kern="1200"/>
            <a:t>IDEA</a:t>
          </a:r>
        </a:p>
      </dsp:txBody>
      <dsp:txXfrm>
        <a:off x="2293447" y="3194739"/>
        <a:ext cx="1692577" cy="698188"/>
      </dsp:txXfrm>
    </dsp:sp>
    <dsp:sp modelId="{A093B2FA-B81B-4AE9-8ECE-CBFF227B4A42}">
      <dsp:nvSpPr>
        <dsp:cNvPr id="0" name=""/>
        <dsp:cNvSpPr/>
      </dsp:nvSpPr>
      <dsp:spPr>
        <a:xfrm>
          <a:off x="1066328" y="1015546"/>
          <a:ext cx="2200350" cy="2200350"/>
        </a:xfrm>
        <a:prstGeom prst="ellipse">
          <a:avLst/>
        </a:prstGeom>
        <a:solidFill>
          <a:schemeClr val="accent1">
            <a:alpha val="50000"/>
            <a:hueOff val="0"/>
            <a:satOff val="0"/>
            <a:lumOff val="0"/>
            <a:alphaOff val="0"/>
          </a:schemeClr>
        </a:solidFill>
        <a:ln>
          <a:noFill/>
        </a:ln>
        <a:effectLst/>
        <a:scene3d>
          <a:camera prst="orthographicFront">
            <a:rot lat="0" lon="0" rev="0"/>
          </a:camera>
          <a:lightRig rig="contrasting" dir="t">
            <a:rot lat="0" lon="0" rev="1200000"/>
          </a:lightRig>
        </a:scene3d>
        <a:sp3d contourW="12700" prstMaterial="clear">
          <a:bevelT w="177800" h="254000"/>
          <a:bevelB w="152400"/>
        </a:sp3d>
      </dsp:spPr>
      <dsp:style>
        <a:lnRef idx="0">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844550">
            <a:lnSpc>
              <a:spcPct val="90000"/>
            </a:lnSpc>
            <a:spcBef>
              <a:spcPct val="0"/>
            </a:spcBef>
            <a:spcAft>
              <a:spcPct val="35000"/>
            </a:spcAft>
            <a:buNone/>
          </a:pPr>
          <a:r>
            <a:rPr lang="en-US" sz="1900" kern="1200"/>
            <a:t>CTE</a:t>
          </a:r>
        </a:p>
      </dsp:txBody>
      <dsp:txXfrm>
        <a:off x="1235586" y="1269432"/>
        <a:ext cx="846288" cy="1692577"/>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2D558B-1084-473C-BCCC-47514D462C4E}" type="datetimeFigureOut">
              <a:rPr lang="en-US"/>
              <a:t>5/13/2021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18BFCA9-A6A7-417D-9E95-762073DB79B5}" type="slidenum">
              <a:rPr lang="en-US"/>
              <a:t>‹#›</a:t>
            </a:fld>
            <a:endParaRPr lang="en-US"/>
          </a:p>
        </p:txBody>
      </p:sp>
    </p:spTree>
    <p:extLst>
      <p:ext uri="{BB962C8B-B14F-4D97-AF65-F5344CB8AC3E}">
        <p14:creationId xmlns:p14="http://schemas.microsoft.com/office/powerpoint/2010/main" val="3013174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r>
              <a:rPr lang="en-US">
                <a:cs typeface="Calibri"/>
              </a:rPr>
              <a:t>Good Afternoon, I'm Angie </a:t>
            </a:r>
            <a:r>
              <a:rPr lang="en-US" err="1">
                <a:cs typeface="Calibri"/>
              </a:rPr>
              <a:t>Madse</a:t>
            </a:r>
            <a:r>
              <a:rPr lang="en-US">
                <a:cs typeface="Calibri"/>
              </a:rPr>
              <a:t>, Deputy Associate Superintendent of Educator and School Excellence. I'm happy to be here today to share with you how Title II funds, through the ESEA application, can be used to improve our recruiting and retention practices. </a:t>
            </a:r>
          </a:p>
        </p:txBody>
      </p:sp>
      <p:sp>
        <p:nvSpPr>
          <p:cNvPr id="4" name="Slide Number Placeholder 3"/>
          <p:cNvSpPr>
            <a:spLocks noGrp="1"/>
          </p:cNvSpPr>
          <p:nvPr>
            <p:ph type="sldNum" sz="quarter" idx="5"/>
          </p:nvPr>
        </p:nvSpPr>
        <p:spPr/>
        <p:txBody>
          <a:bodyPr/>
          <a:lstStyle/>
          <a:p>
            <a:fld id="{6234AA89-3C25-47F7-86D5-CE8755587169}" type="slidenum">
              <a:rPr lang="en-US" smtClean="0"/>
              <a:t>2</a:t>
            </a:fld>
            <a:endParaRPr lang="en-US"/>
          </a:p>
        </p:txBody>
      </p:sp>
    </p:spTree>
    <p:extLst>
      <p:ext uri="{BB962C8B-B14F-4D97-AF65-F5344CB8AC3E}">
        <p14:creationId xmlns:p14="http://schemas.microsoft.com/office/powerpoint/2010/main" val="4672737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r>
              <a:rPr lang="en-US">
                <a:cs typeface="Calibri"/>
              </a:rPr>
              <a:t>In Arizona specifically, we know that Retention &amp; Recruiting are critical. (see slide)</a:t>
            </a:r>
            <a:endParaRPr lang="en-US"/>
          </a:p>
        </p:txBody>
      </p:sp>
      <p:sp>
        <p:nvSpPr>
          <p:cNvPr id="4" name="Slide Number Placeholder 3"/>
          <p:cNvSpPr>
            <a:spLocks noGrp="1"/>
          </p:cNvSpPr>
          <p:nvPr>
            <p:ph type="sldNum" sz="quarter" idx="5"/>
          </p:nvPr>
        </p:nvSpPr>
        <p:spPr/>
        <p:txBody>
          <a:bodyPr/>
          <a:lstStyle/>
          <a:p>
            <a:fld id="{6234AA89-3C25-47F7-86D5-CE8755587169}" type="slidenum">
              <a:rPr lang="en-US" smtClean="0"/>
              <a:t>2</a:t>
            </a:fld>
            <a:endParaRPr lang="en-US"/>
          </a:p>
        </p:txBody>
      </p:sp>
    </p:spTree>
    <p:extLst>
      <p:ext uri="{BB962C8B-B14F-4D97-AF65-F5344CB8AC3E}">
        <p14:creationId xmlns:p14="http://schemas.microsoft.com/office/powerpoint/2010/main" val="31869964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r>
              <a:rPr lang="en-US">
                <a:cs typeface="Calibri"/>
              </a:rPr>
              <a:t>Braiding Funds allows us to use Federal Funds with like 'intent and purpose' components. The four federal buckets of CTE, ESSER, IDEA and Title II have the opportunity to include recruitment and retentnion strategies in their 'intent and purpose' </a:t>
            </a:r>
          </a:p>
        </p:txBody>
      </p:sp>
      <p:sp>
        <p:nvSpPr>
          <p:cNvPr id="4" name="Slide Number Placeholder 3"/>
          <p:cNvSpPr>
            <a:spLocks noGrp="1"/>
          </p:cNvSpPr>
          <p:nvPr>
            <p:ph type="sldNum" sz="quarter" idx="5"/>
          </p:nvPr>
        </p:nvSpPr>
        <p:spPr/>
        <p:txBody>
          <a:bodyPr/>
          <a:lstStyle/>
          <a:p>
            <a:fld id="{6234AA89-3C25-47F7-86D5-CE8755587169}" type="slidenum">
              <a:rPr lang="en-US" smtClean="0"/>
              <a:t>2</a:t>
            </a:fld>
            <a:endParaRPr lang="en-US"/>
          </a:p>
        </p:txBody>
      </p:sp>
    </p:spTree>
    <p:extLst>
      <p:ext uri="{BB962C8B-B14F-4D97-AF65-F5344CB8AC3E}">
        <p14:creationId xmlns:p14="http://schemas.microsoft.com/office/powerpoint/2010/main" val="200079653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r>
              <a:rPr lang="en-US">
                <a:cs typeface="Calibri"/>
              </a:rPr>
              <a:t>So, let's come full circle – if our teachers are called to their practice by the altruistic belief in the power of we over me and the desire to make a difference, and if Hattie's research teachers us that the greatest influencer on student achievement is our teacher's belief in their own power to impact change, then how to we leverage this knowledge to help us keep and retain our most precious asset – our teachers?</a:t>
            </a:r>
          </a:p>
          <a:p>
            <a:endParaRPr lang="en-US">
              <a:cs typeface="Calibri"/>
            </a:endParaRPr>
          </a:p>
          <a:p>
            <a:r>
              <a:rPr lang="en-US">
                <a:cs typeface="Calibri"/>
              </a:rPr>
              <a:t>This is where Title II comes into play. Title II gives us the financial leverage to improve the quality and effectiveness of our teachers, principals and leaders to increase the achievement of our disadvantaged students. I'm going to take you through what we often see in the ESEA applications for Title II; however, as we discuss each strategy, let's consider how we can use each strategy to increase the self-efficacy of our teachers, to build a culture of 'we can do this together' which we know will be the thing that actually gets us to the results we are looking for. It is more about the 'how' than the 'what' according to Hattie. </a:t>
            </a:r>
          </a:p>
        </p:txBody>
      </p:sp>
      <p:sp>
        <p:nvSpPr>
          <p:cNvPr id="4" name="Slide Number Placeholder 3"/>
          <p:cNvSpPr>
            <a:spLocks noGrp="1"/>
          </p:cNvSpPr>
          <p:nvPr>
            <p:ph type="sldNum" sz="quarter" idx="5"/>
          </p:nvPr>
        </p:nvSpPr>
        <p:spPr/>
        <p:txBody>
          <a:bodyPr/>
          <a:lstStyle/>
          <a:p>
            <a:fld id="{6234AA89-3C25-47F7-86D5-CE8755587169}" type="slidenum">
              <a:rPr lang="en-US" smtClean="0"/>
              <a:t>2</a:t>
            </a:fld>
            <a:endParaRPr lang="en-US"/>
          </a:p>
        </p:txBody>
      </p:sp>
    </p:spTree>
    <p:extLst>
      <p:ext uri="{BB962C8B-B14F-4D97-AF65-F5344CB8AC3E}">
        <p14:creationId xmlns:p14="http://schemas.microsoft.com/office/powerpoint/2010/main" val="9732753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r>
              <a:rPr lang="en-US">
                <a:cs typeface="Calibri"/>
              </a:rPr>
              <a:t>Connect to needs assessments – ongoing professional development that is actionable and connected to their work and to each other. We've seen PD with keynote speakers, with purchase programs that connect to early releases and PD days, and we have seen whole academies constructed in the summer where teachers are paid an hourly rate to take courses aligned to the school's primary needs. </a:t>
            </a:r>
          </a:p>
          <a:p>
            <a:endParaRPr lang="en-US">
              <a:cs typeface="Calibri"/>
            </a:endParaRPr>
          </a:p>
          <a:p>
            <a:r>
              <a:rPr lang="en-US">
                <a:cs typeface="Calibri"/>
              </a:rPr>
              <a:t>Access the heart of our teachers </a:t>
            </a:r>
          </a:p>
          <a:p>
            <a:endParaRPr lang="en-US">
              <a:cs typeface="Calibri"/>
            </a:endParaRPr>
          </a:p>
          <a:p>
            <a:r>
              <a:rPr lang="en-US">
                <a:cs typeface="Calibri"/>
              </a:rPr>
              <a:t>Instructional coaches: Positive, action oriented, feedback driven coaching that aligns to the growth-mindset we hold for all students</a:t>
            </a:r>
          </a:p>
          <a:p>
            <a:endParaRPr lang="en-US">
              <a:cs typeface="Calibri"/>
            </a:endParaRPr>
          </a:p>
          <a:p>
            <a:r>
              <a:rPr lang="en-US">
                <a:cs typeface="Calibri"/>
              </a:rPr>
              <a:t>Selecting mentors that hold to the altruistic belief about teaching, that we are here to 'make a difference' and together we can fulfil that mission. The heart of your coaches will be more important than any tool or rubric. Mentor our new teachers to retain their belief in the power of teaching. </a:t>
            </a:r>
          </a:p>
          <a:p>
            <a:endParaRPr lang="en-US">
              <a:cs typeface="Calibri"/>
            </a:endParaRPr>
          </a:p>
          <a:p>
            <a:r>
              <a:rPr lang="en-US">
                <a:cs typeface="Calibri"/>
              </a:rPr>
              <a:t>Orientation – set the stage for our new teachers – keep them aligned to their collective purpose and the belief in the potential of all students. </a:t>
            </a:r>
          </a:p>
          <a:p>
            <a:endParaRPr lang="en-US">
              <a:cs typeface="Calibri"/>
            </a:endParaRPr>
          </a:p>
          <a:p>
            <a:r>
              <a:rPr lang="en-US">
                <a:cs typeface="Calibri"/>
              </a:rPr>
              <a:t>**We is greater than me **Together we can make change **Students have potential</a:t>
            </a:r>
          </a:p>
        </p:txBody>
      </p:sp>
      <p:sp>
        <p:nvSpPr>
          <p:cNvPr id="4" name="Slide Number Placeholder 3"/>
          <p:cNvSpPr>
            <a:spLocks noGrp="1"/>
          </p:cNvSpPr>
          <p:nvPr>
            <p:ph type="sldNum" sz="quarter" idx="5"/>
          </p:nvPr>
        </p:nvSpPr>
        <p:spPr/>
        <p:txBody>
          <a:bodyPr/>
          <a:lstStyle/>
          <a:p>
            <a:fld id="{6234AA89-3C25-47F7-86D5-CE8755587169}" type="slidenum">
              <a:rPr lang="en-US" smtClean="0"/>
              <a:t>2</a:t>
            </a:fld>
            <a:endParaRPr lang="en-US"/>
          </a:p>
        </p:txBody>
      </p:sp>
    </p:spTree>
    <p:extLst>
      <p:ext uri="{BB962C8B-B14F-4D97-AF65-F5344CB8AC3E}">
        <p14:creationId xmlns:p14="http://schemas.microsoft.com/office/powerpoint/2010/main" val="36502214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r>
              <a:rPr lang="en-US">
                <a:cs typeface="Calibri"/>
              </a:rPr>
              <a:t>Connect to needs assessments – ongoing professional development that is actionable and connected to their work and to each other. We've seen PD with keynote speakers, with purchase programs that connect to early releases and PD days, and we have seen whole academies constructed in the summer where teachers are paid an hourly rate to take courses aligned to the school's primary needs. </a:t>
            </a:r>
          </a:p>
          <a:p>
            <a:endParaRPr lang="en-US">
              <a:cs typeface="Calibri"/>
            </a:endParaRPr>
          </a:p>
          <a:p>
            <a:r>
              <a:rPr lang="en-US">
                <a:cs typeface="Calibri"/>
              </a:rPr>
              <a:t>Access the heart of our teachers </a:t>
            </a:r>
          </a:p>
          <a:p>
            <a:endParaRPr lang="en-US">
              <a:cs typeface="Calibri"/>
            </a:endParaRPr>
          </a:p>
          <a:p>
            <a:r>
              <a:rPr lang="en-US">
                <a:cs typeface="Calibri"/>
              </a:rPr>
              <a:t>Instructional coaches: Positive, action oriented, feedback driven coaching that aligns to the growth-mindset we hold for all students</a:t>
            </a:r>
          </a:p>
          <a:p>
            <a:endParaRPr lang="en-US">
              <a:cs typeface="Calibri"/>
            </a:endParaRPr>
          </a:p>
          <a:p>
            <a:r>
              <a:rPr lang="en-US">
                <a:cs typeface="Calibri"/>
              </a:rPr>
              <a:t>Selecting mentors that hold to the altruistic belief about teaching, that we are here to 'make a difference' and together we can fulfil that mission. The heart of your coaches will be more important than any tool or rubric. Mentor our new teachers to retain their belief in the power of teaching. </a:t>
            </a:r>
          </a:p>
          <a:p>
            <a:endParaRPr lang="en-US">
              <a:cs typeface="Calibri"/>
            </a:endParaRPr>
          </a:p>
          <a:p>
            <a:r>
              <a:rPr lang="en-US">
                <a:cs typeface="Calibri"/>
              </a:rPr>
              <a:t>Orientation – set the stage for our new teachers – keep them aligned to their collective purpose and the belief in the potential of all students. </a:t>
            </a:r>
          </a:p>
          <a:p>
            <a:endParaRPr lang="en-US">
              <a:cs typeface="Calibri"/>
            </a:endParaRPr>
          </a:p>
          <a:p>
            <a:r>
              <a:rPr lang="en-US">
                <a:cs typeface="Calibri"/>
              </a:rPr>
              <a:t>**We is greater than me **Together we can make change **Students have potential</a:t>
            </a:r>
          </a:p>
        </p:txBody>
      </p:sp>
      <p:sp>
        <p:nvSpPr>
          <p:cNvPr id="4" name="Slide Number Placeholder 3"/>
          <p:cNvSpPr>
            <a:spLocks noGrp="1"/>
          </p:cNvSpPr>
          <p:nvPr>
            <p:ph type="sldNum" sz="quarter" idx="5"/>
          </p:nvPr>
        </p:nvSpPr>
        <p:spPr/>
        <p:txBody>
          <a:bodyPr/>
          <a:lstStyle/>
          <a:p>
            <a:fld id="{6234AA89-3C25-47F7-86D5-CE8755587169}" type="slidenum">
              <a:rPr lang="en-US" smtClean="0"/>
              <a:t>2</a:t>
            </a:fld>
            <a:endParaRPr lang="en-US"/>
          </a:p>
        </p:txBody>
      </p:sp>
    </p:spTree>
    <p:extLst>
      <p:ext uri="{BB962C8B-B14F-4D97-AF65-F5344CB8AC3E}">
        <p14:creationId xmlns:p14="http://schemas.microsoft.com/office/powerpoint/2010/main" val="34655929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514600" y="857250"/>
            <a:ext cx="4114800" cy="2314575"/>
          </a:xfrm>
        </p:spPr>
      </p:sp>
      <p:sp>
        <p:nvSpPr>
          <p:cNvPr id="3" name="Notes Placeholder 2"/>
          <p:cNvSpPr>
            <a:spLocks noGrp="1"/>
          </p:cNvSpPr>
          <p:nvPr>
            <p:ph type="body" idx="1"/>
          </p:nvPr>
        </p:nvSpPr>
        <p:spPr/>
        <p:txBody>
          <a:bodyPr/>
          <a:lstStyle/>
          <a:p>
            <a:r>
              <a:rPr lang="en-US">
                <a:cs typeface="Calibri"/>
              </a:rPr>
              <a:t>These are likely recruitment strategies we see. The greatest recruiters are our own teachers. If we have </a:t>
            </a:r>
            <a:r>
              <a:rPr lang="en-US" err="1">
                <a:cs typeface="Calibri"/>
              </a:rPr>
              <a:t>continiously</a:t>
            </a:r>
            <a:r>
              <a:rPr lang="en-US">
                <a:cs typeface="Calibri"/>
              </a:rPr>
              <a:t> supported their connection to the profession, allowed them and provided them with the tools they need including professional development, our message will be loud and clear to prospective teachers, this is a GREAT PLACE TO WORK. We love students here and our students are successful. We believe in the power of our teachers. This is the message that will connect you with your new teachers. </a:t>
            </a:r>
          </a:p>
          <a:p>
            <a:br>
              <a:rPr lang="en-US">
                <a:cs typeface="+mn-lt"/>
              </a:rPr>
            </a:br>
            <a:r>
              <a:rPr lang="en-US">
                <a:cs typeface="Calibri"/>
              </a:rPr>
              <a:t>(see slides)</a:t>
            </a:r>
          </a:p>
        </p:txBody>
      </p:sp>
      <p:sp>
        <p:nvSpPr>
          <p:cNvPr id="4" name="Slide Number Placeholder 3"/>
          <p:cNvSpPr>
            <a:spLocks noGrp="1"/>
          </p:cNvSpPr>
          <p:nvPr>
            <p:ph type="sldNum" sz="quarter" idx="5"/>
          </p:nvPr>
        </p:nvSpPr>
        <p:spPr/>
        <p:txBody>
          <a:bodyPr/>
          <a:lstStyle/>
          <a:p>
            <a:fld id="{6234AA89-3C25-47F7-86D5-CE8755587169}" type="slidenum">
              <a:rPr lang="en-US" smtClean="0"/>
              <a:t>2</a:t>
            </a:fld>
            <a:endParaRPr lang="en-US"/>
          </a:p>
        </p:txBody>
      </p:sp>
    </p:spTree>
    <p:extLst>
      <p:ext uri="{BB962C8B-B14F-4D97-AF65-F5344CB8AC3E}">
        <p14:creationId xmlns:p14="http://schemas.microsoft.com/office/powerpoint/2010/main" val="9572768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492443"/>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430887"/>
          </a:xfrm>
          <a:prstGeom prst="rect">
            <a:avLst/>
          </a:prstGeom>
        </p:spPr>
        <p:txBody>
          <a:bodyPr wrap="square" lIns="0" tIns="0" rIns="0" bIns="0">
            <a:spAutoFit/>
          </a:bodyPr>
          <a:lstStyle>
            <a:lvl1pPr>
              <a:defRPr/>
            </a:lvl1pPr>
          </a:lstStyle>
          <a:p>
            <a:endParaRPr/>
          </a:p>
        </p:txBody>
      </p:sp>
      <p:sp>
        <p:nvSpPr>
          <p:cNvPr id="6" name="Holder 6"/>
          <p:cNvSpPr>
            <a:spLocks noGrp="1"/>
          </p:cNvSpPr>
          <p:nvPr>
            <p:ph type="sldNum" sz="quarter" idx="7"/>
          </p:nvPr>
        </p:nvSpPr>
        <p:spPr/>
        <p:txBody>
          <a:bodyPr lIns="0" tIns="0" rIns="0" bIns="0"/>
          <a:lstStyle>
            <a:lvl1pPr>
              <a:defRPr sz="1200" b="0" i="0">
                <a:solidFill>
                  <a:srgbClr val="888888"/>
                </a:solidFill>
                <a:latin typeface="Franklin Gothic Medium"/>
                <a:cs typeface="Franklin Gothic Medium"/>
              </a:defRPr>
            </a:lvl1pPr>
          </a:lstStyle>
          <a:p>
            <a:pPr marL="115570">
              <a:lnSpc>
                <a:spcPct val="100000"/>
              </a:lnSpc>
            </a:pPr>
            <a:fld id="{81D60167-4931-47E6-BA6A-407CBD079E47}" type="slidenum">
              <a:rPr dirty="0"/>
              <a:pPr marL="115570">
                <a:lnSpc>
                  <a:spcPct val="100000"/>
                </a:lnSpc>
              </a:pPr>
              <a:t>‹#›</a:t>
            </a:fld>
            <a:endParaRPr/>
          </a:p>
        </p:txBody>
      </p:sp>
      <p:pic>
        <p:nvPicPr>
          <p:cNvPr id="7" name="Picture 6" descr="A close up of a sign&#10;&#10;Description automatically generated">
            <a:extLst>
              <a:ext uri="{FF2B5EF4-FFF2-40B4-BE49-F238E27FC236}">
                <a16:creationId xmlns:a16="http://schemas.microsoft.com/office/drawing/2014/main" id="{8F5D0255-BC20-4167-BD8F-0579AF3B6498}"/>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5135880" y="433251"/>
            <a:ext cx="1920241" cy="1440181"/>
          </a:xfrm>
          <a:prstGeom prst="rect">
            <a:avLst/>
          </a:prstGeom>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0" i="0">
                <a:solidFill>
                  <a:srgbClr val="012069"/>
                </a:solidFill>
                <a:latin typeface="Franklin Gothic Medium"/>
                <a:cs typeface="Franklin Gothic Medium"/>
              </a:defRPr>
            </a:lvl1pPr>
          </a:lstStyle>
          <a:p>
            <a:endParaRPr/>
          </a:p>
        </p:txBody>
      </p:sp>
      <p:sp>
        <p:nvSpPr>
          <p:cNvPr id="3" name="Holder 3"/>
          <p:cNvSpPr>
            <a:spLocks noGrp="1"/>
          </p:cNvSpPr>
          <p:nvPr>
            <p:ph type="body" idx="1"/>
          </p:nvPr>
        </p:nvSpPr>
        <p:spPr>
          <a:xfrm>
            <a:off x="591708" y="1498600"/>
            <a:ext cx="11015705" cy="430887"/>
          </a:xfrm>
        </p:spPr>
        <p:txBody>
          <a:bodyPr lIns="0" tIns="0" rIns="0" bIns="0"/>
          <a:lstStyle>
            <a:lvl1pPr>
              <a:defRPr sz="2800" b="0" i="0">
                <a:solidFill>
                  <a:schemeClr val="tx1"/>
                </a:solidFill>
                <a:latin typeface="Franklin Gothic Medium"/>
                <a:cs typeface="Franklin Gothic Medium"/>
              </a:defRPr>
            </a:lvl1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 preserve="1">
  <p:cSld name="Two Content">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76200"/>
          </a:xfrm>
          <a:custGeom>
            <a:avLst/>
            <a:gdLst/>
            <a:ahLst/>
            <a:cxnLst/>
            <a:rect l="l" t="t" r="r" b="b"/>
            <a:pathLst>
              <a:path w="9144000" h="76200">
                <a:moveTo>
                  <a:pt x="0" y="76200"/>
                </a:moveTo>
                <a:lnTo>
                  <a:pt x="9144000" y="76200"/>
                </a:lnTo>
                <a:lnTo>
                  <a:pt x="9144000" y="0"/>
                </a:lnTo>
                <a:lnTo>
                  <a:pt x="0" y="0"/>
                </a:lnTo>
                <a:lnTo>
                  <a:pt x="0" y="76200"/>
                </a:lnTo>
                <a:close/>
              </a:path>
            </a:pathLst>
          </a:custGeom>
          <a:solidFill>
            <a:srgbClr val="002069"/>
          </a:solidFill>
        </p:spPr>
        <p:txBody>
          <a:bodyPr wrap="square" lIns="0" tIns="0" rIns="0" bIns="0" rtlCol="0"/>
          <a:lstStyle/>
          <a:p>
            <a:endParaRPr/>
          </a:p>
        </p:txBody>
      </p:sp>
      <p:sp>
        <p:nvSpPr>
          <p:cNvPr id="19" name="bk object 19"/>
          <p:cNvSpPr/>
          <p:nvPr/>
        </p:nvSpPr>
        <p:spPr>
          <a:xfrm>
            <a:off x="-3" y="38100"/>
            <a:ext cx="12192000" cy="1066800"/>
          </a:xfrm>
          <a:prstGeom prst="rect">
            <a:avLst/>
          </a:prstGeom>
          <a:blipFill>
            <a:blip r:embed="rId2" cstate="print"/>
            <a:stretch>
              <a:fillRect/>
            </a:stretch>
          </a:blipFill>
          <a:ln>
            <a:noFill/>
          </a:ln>
        </p:spPr>
        <p:txBody>
          <a:bodyPr wrap="square" lIns="0" tIns="0" rIns="0" bIns="0" rtlCol="0"/>
          <a:lstStyle/>
          <a:p>
            <a:endParaRPr/>
          </a:p>
        </p:txBody>
      </p:sp>
      <p:sp>
        <p:nvSpPr>
          <p:cNvPr id="2" name="Holder 2"/>
          <p:cNvSpPr>
            <a:spLocks noGrp="1"/>
          </p:cNvSpPr>
          <p:nvPr>
            <p:ph type="title"/>
          </p:nvPr>
        </p:nvSpPr>
        <p:spPr>
          <a:xfrm>
            <a:off x="1374171" y="325279"/>
            <a:ext cx="9443652" cy="492443"/>
          </a:xfrm>
        </p:spPr>
        <p:txBody>
          <a:bodyPr lIns="0" tIns="0" rIns="0" bIns="0"/>
          <a:lstStyle>
            <a:lvl1pPr>
              <a:defRPr sz="3200" b="0" i="0">
                <a:solidFill>
                  <a:srgbClr val="012069"/>
                </a:solidFill>
                <a:latin typeface="Franklin Gothic Medium"/>
                <a:cs typeface="Franklin Gothic Medium"/>
              </a:defRPr>
            </a:lvl1pPr>
          </a:lstStyle>
          <a:p>
            <a:endParaRPr/>
          </a:p>
        </p:txBody>
      </p:sp>
      <p:sp>
        <p:nvSpPr>
          <p:cNvPr id="3" name="Holder 3"/>
          <p:cNvSpPr>
            <a:spLocks noGrp="1"/>
          </p:cNvSpPr>
          <p:nvPr>
            <p:ph sz="half" idx="2"/>
          </p:nvPr>
        </p:nvSpPr>
        <p:spPr>
          <a:xfrm>
            <a:off x="609600" y="1577340"/>
            <a:ext cx="5303520" cy="430887"/>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30887"/>
          </a:xfrm>
          <a:prstGeom prst="rect">
            <a:avLst/>
          </a:prstGeom>
        </p:spPr>
        <p:txBody>
          <a:bodyPr wrap="square" lIns="0" tIns="0" rIns="0" bIns="0">
            <a:spAutoFit/>
          </a:bodyPr>
          <a:lstStyle>
            <a:lvl1pPr>
              <a:defRPr/>
            </a:lvl1pPr>
          </a:lstStyle>
          <a:p>
            <a:endParaRPr/>
          </a:p>
        </p:txBody>
      </p:sp>
      <p:sp>
        <p:nvSpPr>
          <p:cNvPr id="7" name="Holder 7"/>
          <p:cNvSpPr>
            <a:spLocks noGrp="1"/>
          </p:cNvSpPr>
          <p:nvPr>
            <p:ph type="sldNum" sz="quarter" idx="7"/>
          </p:nvPr>
        </p:nvSpPr>
        <p:spPr/>
        <p:txBody>
          <a:bodyPr lIns="0" tIns="0" rIns="0" bIns="0"/>
          <a:lstStyle>
            <a:lvl1pPr>
              <a:defRPr sz="1200" b="0" i="0">
                <a:solidFill>
                  <a:srgbClr val="888888"/>
                </a:solidFill>
                <a:latin typeface="Franklin Gothic Medium"/>
                <a:cs typeface="Franklin Gothic Medium"/>
              </a:defRPr>
            </a:lvl1pPr>
          </a:lstStyle>
          <a:p>
            <a:pPr marL="115570">
              <a:lnSpc>
                <a:spcPct val="100000"/>
              </a:lnSpc>
            </a:pPr>
            <a:fld id="{81D60167-4931-47E6-BA6A-407CBD079E47}" type="slidenum">
              <a:rPr dirty="0"/>
              <a:pPr marL="115570">
                <a:lnSpc>
                  <a:spcPct val="100000"/>
                </a:lnSpc>
              </a:pPr>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374174" y="304801"/>
            <a:ext cx="9443652" cy="492443"/>
          </a:xfrm>
        </p:spPr>
        <p:txBody>
          <a:bodyPr lIns="0" tIns="0" rIns="0" bIns="0"/>
          <a:lstStyle>
            <a:lvl1pPr>
              <a:defRPr sz="3200" b="0" i="0">
                <a:solidFill>
                  <a:srgbClr val="012069"/>
                </a:solidFill>
                <a:latin typeface="Franklin Gothic Medium"/>
                <a:cs typeface="Franklin Gothic Medium"/>
              </a:defRPr>
            </a:lvl1pPr>
          </a:lstStyle>
          <a:p>
            <a:endParaRPr/>
          </a:p>
        </p:txBody>
      </p:sp>
      <p:sp>
        <p:nvSpPr>
          <p:cNvPr id="5" name="Holder 5"/>
          <p:cNvSpPr>
            <a:spLocks noGrp="1"/>
          </p:cNvSpPr>
          <p:nvPr>
            <p:ph type="sldNum" sz="quarter" idx="7"/>
          </p:nvPr>
        </p:nvSpPr>
        <p:spPr/>
        <p:txBody>
          <a:bodyPr lIns="0" tIns="0" rIns="0" bIns="0"/>
          <a:lstStyle>
            <a:lvl1pPr>
              <a:defRPr sz="1200" b="0" i="0">
                <a:solidFill>
                  <a:srgbClr val="888888"/>
                </a:solidFill>
                <a:latin typeface="Franklin Gothic Medium"/>
                <a:cs typeface="Franklin Gothic Medium"/>
              </a:defRPr>
            </a:lvl1pPr>
          </a:lstStyle>
          <a:p>
            <a:pPr marL="115570">
              <a:lnSpc>
                <a:spcPct val="100000"/>
              </a:lnSpc>
            </a:pPr>
            <a:fld id="{81D60167-4931-47E6-BA6A-407CBD079E47}" type="slidenum">
              <a:rPr dirty="0"/>
              <a:pPr marL="115570">
                <a:lnSpc>
                  <a:spcPct val="100000"/>
                </a:lnSpc>
              </a:pPr>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76200"/>
          </a:xfrm>
          <a:custGeom>
            <a:avLst/>
            <a:gdLst/>
            <a:ahLst/>
            <a:cxnLst/>
            <a:rect l="l" t="t" r="r" b="b"/>
            <a:pathLst>
              <a:path w="9144000" h="76200">
                <a:moveTo>
                  <a:pt x="0" y="76200"/>
                </a:moveTo>
                <a:lnTo>
                  <a:pt x="9144000" y="76200"/>
                </a:lnTo>
                <a:lnTo>
                  <a:pt x="9144000" y="0"/>
                </a:lnTo>
                <a:lnTo>
                  <a:pt x="0" y="0"/>
                </a:lnTo>
                <a:lnTo>
                  <a:pt x="0" y="76200"/>
                </a:lnTo>
                <a:close/>
              </a:path>
            </a:pathLst>
          </a:custGeom>
          <a:solidFill>
            <a:srgbClr val="002069"/>
          </a:solidFill>
          <a:ln>
            <a:solidFill>
              <a:schemeClr val="accent1"/>
            </a:solidFill>
          </a:ln>
        </p:spPr>
        <p:txBody>
          <a:bodyPr wrap="square" lIns="0" tIns="0" rIns="0" bIns="0" rtlCol="0"/>
          <a:lstStyle/>
          <a:p>
            <a:endParaRPr/>
          </a:p>
        </p:txBody>
      </p:sp>
      <p:sp>
        <p:nvSpPr>
          <p:cNvPr id="19" name="bk object 19"/>
          <p:cNvSpPr/>
          <p:nvPr/>
        </p:nvSpPr>
        <p:spPr>
          <a:xfrm>
            <a:off x="0" y="76200"/>
            <a:ext cx="12192000" cy="1066800"/>
          </a:xfrm>
          <a:prstGeom prst="rect">
            <a:avLst/>
          </a:prstGeom>
          <a:blipFill>
            <a:blip r:embed="rId2" cstate="print"/>
            <a:stretch>
              <a:fillRect/>
            </a:stretch>
          </a:blipFill>
        </p:spPr>
        <p:txBody>
          <a:bodyPr wrap="square" lIns="0" tIns="0" rIns="0" bIns="0" rtlCol="0"/>
          <a:lstStyle/>
          <a:p>
            <a:endParaRPr/>
          </a:p>
        </p:txBody>
      </p:sp>
      <p:sp>
        <p:nvSpPr>
          <p:cNvPr id="4" name="Holder 4"/>
          <p:cNvSpPr>
            <a:spLocks noGrp="1"/>
          </p:cNvSpPr>
          <p:nvPr>
            <p:ph type="sldNum" sz="quarter" idx="7"/>
          </p:nvPr>
        </p:nvSpPr>
        <p:spPr/>
        <p:txBody>
          <a:bodyPr lIns="0" tIns="0" rIns="0" bIns="0"/>
          <a:lstStyle>
            <a:lvl1pPr>
              <a:defRPr sz="1200" b="0" i="0">
                <a:solidFill>
                  <a:srgbClr val="888888"/>
                </a:solidFill>
                <a:latin typeface="Franklin Gothic Medium"/>
                <a:cs typeface="Franklin Gothic Medium"/>
              </a:defRPr>
            </a:lvl1pPr>
          </a:lstStyle>
          <a:p>
            <a:pPr marL="115570">
              <a:lnSpc>
                <a:spcPct val="100000"/>
              </a:lnSpc>
            </a:pPr>
            <a:fld id="{81D60167-4931-47E6-BA6A-407CBD079E47}" type="slidenum">
              <a:rPr dirty="0"/>
              <a:pPr marL="115570">
                <a:lnSpc>
                  <a:spcPct val="100000"/>
                </a:lnSpc>
              </a:pP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t>5/13/2021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t>5/13/2021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t>5/13/2021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t>5/13/2021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t>5/13/2021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t>5/13/2021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t>5/13/2021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2"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k object 16"/>
          <p:cNvSpPr/>
          <p:nvPr/>
        </p:nvSpPr>
        <p:spPr>
          <a:xfrm>
            <a:off x="0" y="0"/>
            <a:ext cx="12192000" cy="76200"/>
          </a:xfrm>
          <a:custGeom>
            <a:avLst/>
            <a:gdLst/>
            <a:ahLst/>
            <a:cxnLst/>
            <a:rect l="l" t="t" r="r" b="b"/>
            <a:pathLst>
              <a:path w="9144000" h="76200">
                <a:moveTo>
                  <a:pt x="0" y="76200"/>
                </a:moveTo>
                <a:lnTo>
                  <a:pt x="9144000" y="76200"/>
                </a:lnTo>
                <a:lnTo>
                  <a:pt x="9144000" y="0"/>
                </a:lnTo>
                <a:lnTo>
                  <a:pt x="0" y="0"/>
                </a:lnTo>
                <a:lnTo>
                  <a:pt x="0" y="76200"/>
                </a:lnTo>
                <a:close/>
              </a:path>
            </a:pathLst>
          </a:custGeom>
          <a:solidFill>
            <a:srgbClr val="012069"/>
          </a:solidFill>
          <a:ln>
            <a:solidFill>
              <a:srgbClr val="012169"/>
            </a:solidFill>
          </a:ln>
        </p:spPr>
        <p:txBody>
          <a:bodyPr wrap="square" lIns="0" tIns="0" rIns="0" bIns="0" rtlCol="0"/>
          <a:lstStyle/>
          <a:p>
            <a:endParaRPr/>
          </a:p>
        </p:txBody>
      </p:sp>
      <p:sp>
        <p:nvSpPr>
          <p:cNvPr id="2" name="Holder 2"/>
          <p:cNvSpPr>
            <a:spLocks noGrp="1"/>
          </p:cNvSpPr>
          <p:nvPr>
            <p:ph type="title"/>
          </p:nvPr>
        </p:nvSpPr>
        <p:spPr>
          <a:xfrm>
            <a:off x="1374173" y="151320"/>
            <a:ext cx="9443652" cy="492443"/>
          </a:xfrm>
          <a:prstGeom prst="rect">
            <a:avLst/>
          </a:prstGeom>
        </p:spPr>
        <p:txBody>
          <a:bodyPr wrap="square" lIns="0" tIns="0" rIns="0" bIns="0">
            <a:spAutoFit/>
          </a:bodyPr>
          <a:lstStyle>
            <a:lvl1pPr>
              <a:defRPr sz="3200" b="0" i="0">
                <a:solidFill>
                  <a:srgbClr val="012069"/>
                </a:solidFill>
                <a:latin typeface="Franklin Gothic Medium"/>
                <a:cs typeface="Franklin Gothic Medium"/>
              </a:defRPr>
            </a:lvl1pPr>
          </a:lstStyle>
          <a:p>
            <a:endParaRPr/>
          </a:p>
        </p:txBody>
      </p:sp>
      <p:sp>
        <p:nvSpPr>
          <p:cNvPr id="3" name="Holder 3"/>
          <p:cNvSpPr>
            <a:spLocks noGrp="1"/>
          </p:cNvSpPr>
          <p:nvPr>
            <p:ph type="body" idx="1"/>
          </p:nvPr>
        </p:nvSpPr>
        <p:spPr>
          <a:xfrm>
            <a:off x="465092" y="1580451"/>
            <a:ext cx="11261817" cy="430887"/>
          </a:xfrm>
          <a:prstGeom prst="rect">
            <a:avLst/>
          </a:prstGeom>
        </p:spPr>
        <p:txBody>
          <a:bodyPr wrap="square" lIns="0" tIns="0" rIns="0" bIns="0">
            <a:spAutoFit/>
          </a:bodyPr>
          <a:lstStyle>
            <a:lvl1pPr>
              <a:defRPr sz="2800" b="0" i="0">
                <a:solidFill>
                  <a:schemeClr val="tx1"/>
                </a:solidFill>
                <a:latin typeface="Franklin Gothic Medium"/>
                <a:cs typeface="Franklin Gothic Medium"/>
              </a:defRPr>
            </a:lvl1pPr>
          </a:lstStyle>
          <a:p>
            <a:endParaRPr/>
          </a:p>
        </p:txBody>
      </p:sp>
      <p:sp>
        <p:nvSpPr>
          <p:cNvPr id="6" name="Holder 6"/>
          <p:cNvSpPr>
            <a:spLocks noGrp="1"/>
          </p:cNvSpPr>
          <p:nvPr>
            <p:ph type="sldNum" sz="quarter" idx="7"/>
          </p:nvPr>
        </p:nvSpPr>
        <p:spPr>
          <a:xfrm>
            <a:off x="11592897" y="6488912"/>
            <a:ext cx="307339" cy="184666"/>
          </a:xfrm>
          <a:prstGeom prst="rect">
            <a:avLst/>
          </a:prstGeom>
        </p:spPr>
        <p:txBody>
          <a:bodyPr wrap="square" lIns="0" tIns="0" rIns="0" bIns="0">
            <a:spAutoFit/>
          </a:bodyPr>
          <a:lstStyle>
            <a:lvl1pPr>
              <a:defRPr sz="1200" b="0" i="0">
                <a:solidFill>
                  <a:srgbClr val="888888"/>
                </a:solidFill>
                <a:latin typeface="Franklin Gothic Medium"/>
                <a:cs typeface="Franklin Gothic Medium"/>
              </a:defRPr>
            </a:lvl1pPr>
          </a:lstStyle>
          <a:p>
            <a:pPr marL="115570">
              <a:lnSpc>
                <a:spcPct val="100000"/>
              </a:lnSpc>
            </a:pPr>
            <a:fld id="{81D60167-4931-47E6-BA6A-407CBD079E47}" type="slidenum">
              <a:rPr dirty="0"/>
              <a:pPr marL="115570">
                <a:lnSpc>
                  <a:spcPct val="100000"/>
                </a:lnSpc>
              </a:pPr>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b="0" i="0" u="none">
          <a:solidFill>
            <a:schemeClr val="accent1"/>
          </a:solidFill>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1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003B1D2-E667-4DC9-9E47-FBCC5C9030A8}"/>
              </a:ext>
            </a:extLst>
          </p:cNvPr>
          <p:cNvSpPr txBox="1"/>
          <p:nvPr/>
        </p:nvSpPr>
        <p:spPr>
          <a:xfrm>
            <a:off x="4885573" y="3187084"/>
            <a:ext cx="2119491" cy="584775"/>
          </a:xfrm>
          <a:prstGeom prst="rect">
            <a:avLst/>
          </a:prstGeom>
          <a:noFill/>
        </p:spPr>
        <p:txBody>
          <a:bodyPr wrap="none" rtlCol="0">
            <a:spAutoFit/>
          </a:bodyPr>
          <a:lstStyle/>
          <a:p>
            <a:r>
              <a:rPr lang="en-US" sz="3200">
                <a:latin typeface="Raleway Black" pitchFamily="2" charset="0"/>
              </a:rPr>
              <a:t>Questions?</a:t>
            </a:r>
          </a:p>
        </p:txBody>
      </p:sp>
    </p:spTree>
    <p:extLst>
      <p:ext uri="{BB962C8B-B14F-4D97-AF65-F5344CB8AC3E}">
        <p14:creationId xmlns:p14="http://schemas.microsoft.com/office/powerpoint/2010/main" val="2348920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F5ACF-58A5-430D-B548-56981423FCC4}"/>
              </a:ext>
            </a:extLst>
          </p:cNvPr>
          <p:cNvSpPr>
            <a:spLocks noGrp="1"/>
          </p:cNvSpPr>
          <p:nvPr>
            <p:ph type="ctrTitle"/>
          </p:nvPr>
        </p:nvSpPr>
        <p:spPr>
          <a:xfrm>
            <a:off x="2209800" y="2723858"/>
            <a:ext cx="7772400" cy="984885"/>
          </a:xfrm>
        </p:spPr>
        <p:txBody>
          <a:bodyPr wrap="square" lIns="0" tIns="0" rIns="0" bIns="0" anchor="t">
            <a:spAutoFit/>
          </a:bodyPr>
          <a:lstStyle/>
          <a:p>
            <a:pPr algn="ctr"/>
            <a:r>
              <a:rPr lang="en-US">
                <a:latin typeface="Raleway Black" pitchFamily="2" charset="0"/>
              </a:rPr>
              <a:t>ESEA Funds:</a:t>
            </a:r>
            <a:br>
              <a:rPr lang="en-US">
                <a:latin typeface="Raleway Black" pitchFamily="2" charset="0"/>
              </a:rPr>
            </a:br>
            <a:r>
              <a:rPr lang="en-US">
                <a:latin typeface="Raleway Black" pitchFamily="2" charset="0"/>
              </a:rPr>
              <a:t>Teacher Recruitment &amp; Retention</a:t>
            </a:r>
          </a:p>
        </p:txBody>
      </p:sp>
      <p:sp>
        <p:nvSpPr>
          <p:cNvPr id="3" name="Subtitle 2">
            <a:extLst>
              <a:ext uri="{FF2B5EF4-FFF2-40B4-BE49-F238E27FC236}">
                <a16:creationId xmlns:a16="http://schemas.microsoft.com/office/drawing/2014/main" id="{EFA6E090-9BA7-436A-86FB-0D1015797EB8}"/>
              </a:ext>
            </a:extLst>
          </p:cNvPr>
          <p:cNvSpPr>
            <a:spLocks noGrp="1"/>
          </p:cNvSpPr>
          <p:nvPr>
            <p:ph type="subTitle" idx="4"/>
          </p:nvPr>
        </p:nvSpPr>
        <p:spPr>
          <a:xfrm>
            <a:off x="2895600" y="4104250"/>
            <a:ext cx="6400800" cy="646331"/>
          </a:xfrm>
        </p:spPr>
        <p:txBody>
          <a:bodyPr wrap="square" lIns="0" tIns="0" rIns="0" bIns="0" anchor="t">
            <a:spAutoFit/>
          </a:bodyPr>
          <a:lstStyle/>
          <a:p>
            <a:pPr algn="ctr"/>
            <a:r>
              <a:rPr lang="en-US">
                <a:latin typeface="Raleway" pitchFamily="2" charset="0"/>
              </a:rPr>
              <a:t>Angie Madsen</a:t>
            </a:r>
          </a:p>
          <a:p>
            <a:pPr algn="ctr"/>
            <a:r>
              <a:rPr lang="en-US" sz="1400">
                <a:latin typeface="Raleway"/>
              </a:rPr>
              <a:t>Deputy Associate Superintendent of Educator &amp; School Excellence </a:t>
            </a:r>
            <a:endParaRPr lang="en-US">
              <a:latin typeface="Raleway" pitchFamily="2" charset="0"/>
            </a:endParaRPr>
          </a:p>
        </p:txBody>
      </p:sp>
    </p:spTree>
    <p:extLst>
      <p:ext uri="{BB962C8B-B14F-4D97-AF65-F5344CB8AC3E}">
        <p14:creationId xmlns:p14="http://schemas.microsoft.com/office/powerpoint/2010/main" val="3583521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23F71-E346-4E57-973F-033478B6C706}"/>
              </a:ext>
            </a:extLst>
          </p:cNvPr>
          <p:cNvSpPr>
            <a:spLocks noGrp="1"/>
          </p:cNvSpPr>
          <p:nvPr>
            <p:ph type="title"/>
          </p:nvPr>
        </p:nvSpPr>
        <p:spPr>
          <a:xfrm>
            <a:off x="2065800" y="304801"/>
            <a:ext cx="8534852" cy="492443"/>
          </a:xfrm>
        </p:spPr>
        <p:txBody>
          <a:bodyPr wrap="square" lIns="0" tIns="0" rIns="0" bIns="0" anchor="t">
            <a:spAutoFit/>
          </a:bodyPr>
          <a:lstStyle/>
          <a:p>
            <a:r>
              <a:rPr lang="en-US">
                <a:latin typeface="Raleway Black"/>
              </a:rPr>
              <a:t>Why are Retention &amp; Recruiting so Important?</a:t>
            </a:r>
          </a:p>
        </p:txBody>
      </p:sp>
      <p:sp>
        <p:nvSpPr>
          <p:cNvPr id="4" name="Content Placeholder 2">
            <a:extLst>
              <a:ext uri="{FF2B5EF4-FFF2-40B4-BE49-F238E27FC236}">
                <a16:creationId xmlns:a16="http://schemas.microsoft.com/office/drawing/2014/main" id="{5B61D209-9F21-4488-A09B-6A3351F11F39}"/>
              </a:ext>
            </a:extLst>
          </p:cNvPr>
          <p:cNvSpPr txBox="1">
            <a:spLocks/>
          </p:cNvSpPr>
          <p:nvPr/>
        </p:nvSpPr>
        <p:spPr>
          <a:xfrm>
            <a:off x="2784850" y="1752600"/>
            <a:ext cx="6622299" cy="4308872"/>
          </a:xfrm>
          <a:prstGeom prst="rect">
            <a:avLst/>
          </a:prstGeom>
        </p:spPr>
        <p:txBody>
          <a:bodyPr wrap="square" lIns="0" tIns="0" rIns="0" bIns="0" anchor="t">
            <a:sp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pPr marL="285750" indent="-285750">
              <a:buFont typeface="Courier New" panose="02070309020205020404" pitchFamily="49" charset="0"/>
              <a:buChar char="o"/>
            </a:pPr>
            <a:r>
              <a:rPr lang="en-US" sz="2400" b="1" kern="0">
                <a:latin typeface="Raleway" pitchFamily="2" charset="0"/>
                <a:cs typeface="Arial"/>
              </a:rPr>
              <a:t>50% of teachers will leave the profession in their first 5 years.</a:t>
            </a:r>
          </a:p>
          <a:p>
            <a:pPr marL="285750" indent="-285750">
              <a:buFont typeface="Courier New" panose="02070309020205020404" pitchFamily="49" charset="0"/>
              <a:buChar char="o"/>
            </a:pPr>
            <a:endParaRPr lang="en-US" sz="2400" b="1" kern="0">
              <a:latin typeface="Raleway" pitchFamily="2" charset="0"/>
              <a:cs typeface="Arial"/>
            </a:endParaRPr>
          </a:p>
          <a:p>
            <a:pPr marL="285750" indent="-285750">
              <a:buFont typeface="Courier New" panose="02070309020205020404" pitchFamily="49" charset="0"/>
              <a:buChar char="o"/>
            </a:pPr>
            <a:r>
              <a:rPr lang="en-US" sz="2400" b="1" kern="0">
                <a:latin typeface="Raleway" pitchFamily="2" charset="0"/>
                <a:cs typeface="Arial"/>
              </a:rPr>
              <a:t>Replacing teachers is expensive.</a:t>
            </a:r>
          </a:p>
          <a:p>
            <a:pPr marL="285750" indent="-285750">
              <a:buFont typeface="Courier New" panose="02070309020205020404" pitchFamily="49" charset="0"/>
              <a:buChar char="o"/>
            </a:pPr>
            <a:endParaRPr lang="en-US" sz="2400" b="1" kern="0">
              <a:latin typeface="Raleway" pitchFamily="2" charset="0"/>
              <a:cs typeface="Arial"/>
            </a:endParaRPr>
          </a:p>
          <a:p>
            <a:pPr marL="285750" indent="-285750">
              <a:buFont typeface="Courier New" panose="02070309020205020404" pitchFamily="49" charset="0"/>
              <a:buChar char="o"/>
            </a:pPr>
            <a:r>
              <a:rPr lang="en-US" sz="2400" b="1" kern="0">
                <a:latin typeface="Raleway" pitchFamily="2" charset="0"/>
                <a:cs typeface="Arial"/>
              </a:rPr>
              <a:t>"Knowledge Bank" - Teachers become more proficient at their craft over time</a:t>
            </a:r>
          </a:p>
          <a:p>
            <a:pPr marL="285750" indent="-285750">
              <a:buFont typeface="Courier New" panose="02070309020205020404" pitchFamily="49" charset="0"/>
              <a:buChar char="o"/>
            </a:pPr>
            <a:endParaRPr lang="en-US" sz="2400" b="1" kern="0">
              <a:latin typeface="Raleway" pitchFamily="2" charset="0"/>
              <a:cs typeface="Arial"/>
            </a:endParaRPr>
          </a:p>
          <a:p>
            <a:pPr marL="285750" indent="-285750">
              <a:buFont typeface="Courier New" panose="02070309020205020404" pitchFamily="49" charset="0"/>
              <a:buChar char="o"/>
            </a:pPr>
            <a:r>
              <a:rPr lang="en-US" sz="2400" b="1" kern="0">
                <a:latin typeface="Raleway" pitchFamily="2" charset="0"/>
                <a:cs typeface="Arial"/>
              </a:rPr>
              <a:t>Student Achievement </a:t>
            </a:r>
          </a:p>
          <a:p>
            <a:endParaRPr lang="en-US" sz="1600" kern="0">
              <a:latin typeface="Raleway" pitchFamily="2" charset="0"/>
              <a:cs typeface="Arial"/>
            </a:endParaRPr>
          </a:p>
          <a:p>
            <a:endParaRPr lang="en-US" sz="1600" kern="0">
              <a:latin typeface="Raleway" pitchFamily="2" charset="0"/>
              <a:cs typeface="Arial"/>
            </a:endParaRPr>
          </a:p>
          <a:p>
            <a:endParaRPr lang="en-US" sz="1600" kern="0">
              <a:latin typeface="Raleway" pitchFamily="2" charset="0"/>
              <a:cs typeface="Arial"/>
            </a:endParaRPr>
          </a:p>
          <a:p>
            <a:endParaRPr lang="en-US" sz="1600" kern="0">
              <a:latin typeface="Raleway" pitchFamily="2" charset="0"/>
              <a:cs typeface="Arial"/>
            </a:endParaRPr>
          </a:p>
        </p:txBody>
      </p:sp>
      <p:pic>
        <p:nvPicPr>
          <p:cNvPr id="3" name="Picture 4">
            <a:extLst>
              <a:ext uri="{FF2B5EF4-FFF2-40B4-BE49-F238E27FC236}">
                <a16:creationId xmlns:a16="http://schemas.microsoft.com/office/drawing/2014/main" id="{954FFCBF-B2C6-4B5A-ABC3-AA1077D425F4}"/>
              </a:ext>
            </a:extLst>
          </p:cNvPr>
          <p:cNvPicPr>
            <a:picLocks noChangeAspect="1"/>
          </p:cNvPicPr>
          <p:nvPr/>
        </p:nvPicPr>
        <p:blipFill>
          <a:blip r:embed="rId3"/>
          <a:stretch>
            <a:fillRect/>
          </a:stretch>
        </p:blipFill>
        <p:spPr>
          <a:xfrm>
            <a:off x="6400801" y="4590320"/>
            <a:ext cx="5130549" cy="2267680"/>
          </a:xfrm>
          <a:prstGeom prst="rect">
            <a:avLst/>
          </a:prstGeom>
        </p:spPr>
      </p:pic>
    </p:spTree>
    <p:extLst>
      <p:ext uri="{BB962C8B-B14F-4D97-AF65-F5344CB8AC3E}">
        <p14:creationId xmlns:p14="http://schemas.microsoft.com/office/powerpoint/2010/main" val="229856758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wipe(down)">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4">
                                            <p:txEl>
                                              <p:pRg st="2" end="2"/>
                                            </p:txEl>
                                          </p:spTgt>
                                        </p:tgtEl>
                                        <p:attrNameLst>
                                          <p:attrName>style.visibility</p:attrName>
                                        </p:attrNameLst>
                                      </p:cBhvr>
                                      <p:to>
                                        <p:strVal val="visible"/>
                                      </p:to>
                                    </p:set>
                                    <p:animEffect transition="in" filter="wipe(down)">
                                      <p:cBhvr>
                                        <p:cTn id="12" dur="500"/>
                                        <p:tgtEl>
                                          <p:spTgt spid="4">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4" end="4"/>
                                            </p:txEl>
                                          </p:spTgt>
                                        </p:tgtEl>
                                        <p:attrNameLst>
                                          <p:attrName>style.visibility</p:attrName>
                                        </p:attrNameLst>
                                      </p:cBhvr>
                                      <p:to>
                                        <p:strVal val="visible"/>
                                      </p:to>
                                    </p:set>
                                    <p:animEffect transition="in" filter="wipe(down)">
                                      <p:cBhvr>
                                        <p:cTn id="17" dur="500"/>
                                        <p:tgtEl>
                                          <p:spTgt spid="4">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6" end="6"/>
                                            </p:txEl>
                                          </p:spTgt>
                                        </p:tgtEl>
                                        <p:attrNameLst>
                                          <p:attrName>style.visibility</p:attrName>
                                        </p:attrNameLst>
                                      </p:cBhvr>
                                      <p:to>
                                        <p:strVal val="visible"/>
                                      </p:to>
                                    </p:set>
                                    <p:animEffect transition="in" filter="wipe(down)">
                                      <p:cBhvr>
                                        <p:cTn id="22" dur="500"/>
                                        <p:tgtEl>
                                          <p:spTgt spid="4">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agram 1">
            <a:extLst>
              <a:ext uri="{FF2B5EF4-FFF2-40B4-BE49-F238E27FC236}">
                <a16:creationId xmlns:a16="http://schemas.microsoft.com/office/drawing/2014/main" id="{AC9506BD-CD60-459D-B79C-B0E7D34EE9CB}"/>
              </a:ext>
            </a:extLst>
          </p:cNvPr>
          <p:cNvGraphicFramePr/>
          <p:nvPr>
            <p:extLst>
              <p:ext uri="{D42A27DB-BD31-4B8C-83A1-F6EECF244321}">
                <p14:modId xmlns:p14="http://schemas.microsoft.com/office/powerpoint/2010/main" val="1837074541"/>
              </p:ext>
            </p:extLst>
          </p:nvPr>
        </p:nvGraphicFramePr>
        <p:xfrm>
          <a:off x="2956264" y="1734351"/>
          <a:ext cx="6279472" cy="423144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9" name="Title 1">
            <a:extLst>
              <a:ext uri="{FF2B5EF4-FFF2-40B4-BE49-F238E27FC236}">
                <a16:creationId xmlns:a16="http://schemas.microsoft.com/office/drawing/2014/main" id="{7E211A12-74A6-4B88-B0DF-82AEEDA54128}"/>
              </a:ext>
            </a:extLst>
          </p:cNvPr>
          <p:cNvSpPr txBox="1">
            <a:spLocks/>
          </p:cNvSpPr>
          <p:nvPr/>
        </p:nvSpPr>
        <p:spPr>
          <a:xfrm>
            <a:off x="2008335" y="160506"/>
            <a:ext cx="8240028" cy="984885"/>
          </a:xfrm>
          <a:prstGeom prst="rect">
            <a:avLst/>
          </a:prstGeom>
        </p:spPr>
        <p:txBody>
          <a:bodyPr wrap="square" lIns="0" tIns="0" rIns="0" bIns="0" anchor="t">
            <a:spAutoFit/>
          </a:bodyPr>
          <a:lstStyle>
            <a:lvl1pPr>
              <a:defRPr b="0" i="0" u="none">
                <a:solidFill>
                  <a:schemeClr val="accent1"/>
                </a:solidFill>
                <a:latin typeface="+mj-lt"/>
                <a:ea typeface="+mj-ea"/>
                <a:cs typeface="+mj-cs"/>
              </a:defRPr>
            </a:lvl1pPr>
          </a:lstStyle>
          <a:p>
            <a:r>
              <a:rPr lang="en-US" sz="3200" kern="0">
                <a:ea typeface="+mj-lt"/>
                <a:cs typeface="+mj-lt"/>
              </a:rPr>
              <a:t>Recruiting &amp; </a:t>
            </a:r>
            <a:r>
              <a:rPr lang="en-US" sz="3200" kern="0">
                <a:latin typeface="Raleway Black"/>
              </a:rPr>
              <a:t>Retention  – Braiding your funding buckets</a:t>
            </a:r>
            <a:endParaRPr lang="en-US"/>
          </a:p>
        </p:txBody>
      </p:sp>
    </p:spTree>
    <p:extLst>
      <p:ext uri="{BB962C8B-B14F-4D97-AF65-F5344CB8AC3E}">
        <p14:creationId xmlns:p14="http://schemas.microsoft.com/office/powerpoint/2010/main" val="29971151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FE728F-B456-40B7-969E-91749EBA1218}"/>
              </a:ext>
            </a:extLst>
          </p:cNvPr>
          <p:cNvSpPr>
            <a:spLocks noGrp="1"/>
          </p:cNvSpPr>
          <p:nvPr>
            <p:ph type="title"/>
          </p:nvPr>
        </p:nvSpPr>
        <p:spPr>
          <a:xfrm>
            <a:off x="2716812" y="575067"/>
            <a:ext cx="6758376" cy="492443"/>
          </a:xfrm>
        </p:spPr>
        <p:txBody>
          <a:bodyPr wrap="square" lIns="0" tIns="0" rIns="0" bIns="0" anchor="t">
            <a:spAutoFit/>
          </a:bodyPr>
          <a:lstStyle/>
          <a:p>
            <a:r>
              <a:rPr lang="en-US">
                <a:latin typeface="Raleway Black" pitchFamily="2" charset="0"/>
              </a:rPr>
              <a:t>How can we use Title II for R&amp;R?</a:t>
            </a:r>
          </a:p>
        </p:txBody>
      </p:sp>
      <p:sp>
        <p:nvSpPr>
          <p:cNvPr id="3" name="TextBox 2">
            <a:extLst>
              <a:ext uri="{FF2B5EF4-FFF2-40B4-BE49-F238E27FC236}">
                <a16:creationId xmlns:a16="http://schemas.microsoft.com/office/drawing/2014/main" id="{80FB5D15-50FA-4333-9721-4D2564B8A181}"/>
              </a:ext>
            </a:extLst>
          </p:cNvPr>
          <p:cNvSpPr txBox="1"/>
          <p:nvPr/>
        </p:nvSpPr>
        <p:spPr>
          <a:xfrm>
            <a:off x="2716812" y="1714718"/>
            <a:ext cx="6758376" cy="347787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2000">
              <a:latin typeface="Raleway" pitchFamily="2" charset="0"/>
              <a:ea typeface="Roboto"/>
            </a:endParaRPr>
          </a:p>
          <a:p>
            <a:pPr marL="285750" indent="-285750">
              <a:buFont typeface="Wingdings" panose="05000000000000000000" pitchFamily="2" charset="2"/>
              <a:buChar char="ü"/>
            </a:pPr>
            <a:r>
              <a:rPr lang="en-US" sz="2000">
                <a:latin typeface="Raleway" pitchFamily="2" charset="0"/>
                <a:ea typeface="Roboto"/>
              </a:rPr>
              <a:t>Improve the quality and effectiveness of </a:t>
            </a:r>
            <a:r>
              <a:rPr lang="en-US" sz="2000" b="1">
                <a:latin typeface="Raleway" pitchFamily="2" charset="0"/>
                <a:ea typeface="Roboto"/>
              </a:rPr>
              <a:t>teachers</a:t>
            </a:r>
            <a:r>
              <a:rPr lang="en-US" sz="2000">
                <a:latin typeface="Raleway" pitchFamily="2" charset="0"/>
                <a:ea typeface="Roboto"/>
              </a:rPr>
              <a:t>, </a:t>
            </a:r>
            <a:r>
              <a:rPr lang="en-US" sz="2000" b="1">
                <a:latin typeface="Raleway" pitchFamily="2" charset="0"/>
                <a:ea typeface="Roboto"/>
              </a:rPr>
              <a:t>principals</a:t>
            </a:r>
            <a:r>
              <a:rPr lang="en-US" sz="2000">
                <a:latin typeface="Raleway" pitchFamily="2" charset="0"/>
                <a:ea typeface="Roboto"/>
              </a:rPr>
              <a:t>, and other </a:t>
            </a:r>
            <a:r>
              <a:rPr lang="en-US" sz="2000" b="1">
                <a:latin typeface="Raleway" pitchFamily="2" charset="0"/>
                <a:ea typeface="Roboto"/>
              </a:rPr>
              <a:t>school leaders</a:t>
            </a:r>
          </a:p>
          <a:p>
            <a:endParaRPr lang="en-US" sz="2000">
              <a:latin typeface="Raleway" pitchFamily="2" charset="0"/>
              <a:ea typeface="Roboto"/>
            </a:endParaRPr>
          </a:p>
          <a:p>
            <a:pPr marL="285750" indent="-285750">
              <a:buFont typeface="Wingdings" panose="05000000000000000000" pitchFamily="2" charset="2"/>
              <a:buChar char="ü"/>
            </a:pPr>
            <a:r>
              <a:rPr lang="en-US" sz="2000" b="1">
                <a:latin typeface="Raleway" pitchFamily="2" charset="0"/>
                <a:ea typeface="Roboto"/>
              </a:rPr>
              <a:t>Increase the numbe</a:t>
            </a:r>
            <a:r>
              <a:rPr lang="en-US" sz="2000">
                <a:latin typeface="Raleway" pitchFamily="2" charset="0"/>
                <a:ea typeface="Roboto"/>
              </a:rPr>
              <a:t>r of </a:t>
            </a:r>
            <a:r>
              <a:rPr lang="en-US" sz="2000" b="1">
                <a:latin typeface="Raleway" pitchFamily="2" charset="0"/>
                <a:ea typeface="Roboto"/>
              </a:rPr>
              <a:t>teachers, principals,</a:t>
            </a:r>
            <a:r>
              <a:rPr lang="en-US" sz="2000">
                <a:latin typeface="Raleway" pitchFamily="2" charset="0"/>
                <a:ea typeface="Roboto"/>
              </a:rPr>
              <a:t> and other </a:t>
            </a:r>
            <a:r>
              <a:rPr lang="en-US" sz="2000" b="1">
                <a:latin typeface="Raleway" pitchFamily="2" charset="0"/>
                <a:ea typeface="Roboto"/>
              </a:rPr>
              <a:t>school leaders</a:t>
            </a:r>
            <a:r>
              <a:rPr lang="en-US" sz="2000">
                <a:latin typeface="Raleway" pitchFamily="2" charset="0"/>
                <a:ea typeface="Roboto"/>
              </a:rPr>
              <a:t> who are effective in improving student academic achievement in schools</a:t>
            </a:r>
          </a:p>
          <a:p>
            <a:endParaRPr lang="en-US" sz="2000">
              <a:latin typeface="Raleway" pitchFamily="2" charset="0"/>
              <a:ea typeface="Roboto"/>
            </a:endParaRPr>
          </a:p>
          <a:p>
            <a:pPr marL="285750" indent="-285750">
              <a:buFont typeface="Wingdings" panose="05000000000000000000" pitchFamily="2" charset="2"/>
              <a:buChar char="ü"/>
            </a:pPr>
            <a:r>
              <a:rPr lang="en-US" sz="2000">
                <a:latin typeface="Raleway" pitchFamily="2" charset="0"/>
                <a:ea typeface="Roboto"/>
              </a:rPr>
              <a:t>Provide low-income and minority students </a:t>
            </a:r>
            <a:r>
              <a:rPr lang="en-US" sz="2000" b="1">
                <a:latin typeface="Raleway" pitchFamily="2" charset="0"/>
                <a:ea typeface="Roboto"/>
              </a:rPr>
              <a:t>greater access to effective teachers, principals, and other school leaders</a:t>
            </a:r>
            <a:r>
              <a:rPr lang="en-US" sz="2000">
                <a:latin typeface="Raleway" pitchFamily="2" charset="0"/>
                <a:ea typeface="Roboto"/>
              </a:rPr>
              <a:t>.</a:t>
            </a:r>
          </a:p>
        </p:txBody>
      </p:sp>
    </p:spTree>
    <p:extLst>
      <p:ext uri="{BB962C8B-B14F-4D97-AF65-F5344CB8AC3E}">
        <p14:creationId xmlns:p14="http://schemas.microsoft.com/office/powerpoint/2010/main" val="3748464641"/>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wipe(down)">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wipe(down)">
                                      <p:cBhvr>
                                        <p:cTn id="1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C0C69-7124-42EE-89E8-D1D92BF4A1DF}"/>
              </a:ext>
            </a:extLst>
          </p:cNvPr>
          <p:cNvSpPr>
            <a:spLocks noGrp="1"/>
          </p:cNvSpPr>
          <p:nvPr>
            <p:ph type="title"/>
          </p:nvPr>
        </p:nvSpPr>
        <p:spPr>
          <a:xfrm>
            <a:off x="2554629" y="325279"/>
            <a:ext cx="7082739" cy="492443"/>
          </a:xfrm>
        </p:spPr>
        <p:txBody>
          <a:bodyPr wrap="square" lIns="0" tIns="0" rIns="0" bIns="0" anchor="t">
            <a:spAutoFit/>
          </a:bodyPr>
          <a:lstStyle/>
          <a:p>
            <a:r>
              <a:rPr lang="en-US">
                <a:latin typeface="Raleway Black" pitchFamily="2" charset="0"/>
              </a:rPr>
              <a:t>Retention</a:t>
            </a:r>
          </a:p>
        </p:txBody>
      </p:sp>
      <p:sp>
        <p:nvSpPr>
          <p:cNvPr id="8" name="Content Placeholder 2">
            <a:extLst>
              <a:ext uri="{FF2B5EF4-FFF2-40B4-BE49-F238E27FC236}">
                <a16:creationId xmlns:a16="http://schemas.microsoft.com/office/drawing/2014/main" id="{FC18A356-EC91-4841-9ADD-9A591F170A29}"/>
              </a:ext>
            </a:extLst>
          </p:cNvPr>
          <p:cNvSpPr txBox="1">
            <a:spLocks/>
          </p:cNvSpPr>
          <p:nvPr/>
        </p:nvSpPr>
        <p:spPr>
          <a:xfrm>
            <a:off x="2078560" y="1232140"/>
            <a:ext cx="8013308" cy="5909310"/>
          </a:xfrm>
          <a:prstGeom prst="rect">
            <a:avLst/>
          </a:prstGeom>
        </p:spPr>
        <p:txBody>
          <a:bodyPr wrap="square" lIns="0" tIns="0" rIns="0" bIns="0" anchor="t">
            <a:sp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1600" b="1" kern="0">
                <a:latin typeface="Raleway"/>
                <a:ea typeface="+mn-lt"/>
                <a:cs typeface="+mn-lt"/>
              </a:rPr>
              <a:t>Professional Development:</a:t>
            </a:r>
            <a:r>
              <a:rPr lang="en-US" sz="1600" kern="0">
                <a:latin typeface="Raleway"/>
                <a:ea typeface="+mn-lt"/>
                <a:cs typeface="+mn-lt"/>
              </a:rPr>
              <a:t> Using Title II funds to provide on-going professional development </a:t>
            </a:r>
            <a:endParaRPr lang="en-US" sz="1600">
              <a:latin typeface="Raleway"/>
              <a:ea typeface="+mn-lt"/>
              <a:cs typeface="+mn-lt"/>
            </a:endParaRPr>
          </a:p>
          <a:p>
            <a:pPr marL="285750" indent="-285750">
              <a:buFont typeface="Arial"/>
              <a:buChar char="•"/>
            </a:pPr>
            <a:r>
              <a:rPr lang="en-US" sz="1600" kern="0">
                <a:latin typeface="Raleway"/>
                <a:ea typeface="+mn-lt"/>
                <a:cs typeface="+mn-lt"/>
              </a:rPr>
              <a:t>Grading, curriculum &amp; instruction practices</a:t>
            </a:r>
            <a:endParaRPr lang="en-US" sz="1600">
              <a:latin typeface="Raleway"/>
            </a:endParaRPr>
          </a:p>
          <a:p>
            <a:pPr marL="285750" indent="-285750">
              <a:buFont typeface="Arial"/>
              <a:buChar char="•"/>
            </a:pPr>
            <a:r>
              <a:rPr lang="en-US" sz="1600" kern="0">
                <a:latin typeface="Raleway"/>
                <a:cs typeface="Arial"/>
              </a:rPr>
              <a:t>Time for curriculum writing/design &amp; collaboration</a:t>
            </a:r>
          </a:p>
          <a:p>
            <a:pPr marL="285750" indent="-285750">
              <a:buFont typeface="Arial"/>
              <a:buChar char="•"/>
            </a:pPr>
            <a:r>
              <a:rPr lang="en-US" sz="1600" kern="0">
                <a:latin typeface="Raleway"/>
                <a:cs typeface="Arial"/>
              </a:rPr>
              <a:t>Early &amp; appropriate behavior interventions &amp; academic interventions</a:t>
            </a:r>
            <a:endParaRPr lang="en-US" sz="1600" kern="0">
              <a:latin typeface="Raleway" pitchFamily="2" charset="0"/>
              <a:cs typeface="Arial"/>
            </a:endParaRPr>
          </a:p>
          <a:p>
            <a:pPr marL="285750" indent="-285750">
              <a:buFont typeface="Arial"/>
              <a:buChar char="•"/>
            </a:pPr>
            <a:r>
              <a:rPr lang="en-US" sz="1600" kern="0">
                <a:latin typeface="Raleway"/>
                <a:cs typeface="Arial"/>
              </a:rPr>
              <a:t>Equity, social justice, inclusion</a:t>
            </a:r>
          </a:p>
          <a:p>
            <a:pPr marL="285750" indent="-285750">
              <a:buFont typeface="Arial"/>
              <a:buChar char="•"/>
            </a:pPr>
            <a:r>
              <a:rPr lang="en-US" sz="1600" kern="0">
                <a:latin typeface="Raleway"/>
                <a:cs typeface="Arial"/>
              </a:rPr>
              <a:t>Social emotional learning</a:t>
            </a:r>
          </a:p>
          <a:p>
            <a:pPr marL="285750" indent="-285750">
              <a:buFont typeface="Arial"/>
              <a:buChar char="•"/>
            </a:pPr>
            <a:r>
              <a:rPr lang="en-US" sz="1600" kern="0">
                <a:ea typeface="+mn-lt"/>
                <a:cs typeface="+mn-lt"/>
              </a:rPr>
              <a:t>Effectively integrate technology into curricula and instruction</a:t>
            </a:r>
            <a:endParaRPr lang="en-US" sz="1600" kern="0">
              <a:latin typeface="Raleway" pitchFamily="2" charset="0"/>
              <a:cs typeface="Arial"/>
            </a:endParaRPr>
          </a:p>
          <a:p>
            <a:pPr marL="285750" indent="-285750">
              <a:buFont typeface="Arial"/>
              <a:buChar char="•"/>
            </a:pPr>
            <a:r>
              <a:rPr lang="en-US" sz="1600" kern="0">
                <a:ea typeface="+mn-lt"/>
                <a:cs typeface="+mn-lt"/>
              </a:rPr>
              <a:t>Effectively engage parents, families, and community partners and coordinate services between school and community</a:t>
            </a:r>
            <a:endParaRPr lang="en-US" sz="1600" kern="0">
              <a:latin typeface="Arial"/>
              <a:cs typeface="Arial"/>
            </a:endParaRPr>
          </a:p>
          <a:p>
            <a:pPr marL="285750" indent="-285750">
              <a:buFont typeface="Arial"/>
              <a:buChar char="•"/>
            </a:pPr>
            <a:r>
              <a:rPr lang="en-US" sz="1600" kern="0">
                <a:latin typeface="Arial"/>
                <a:cs typeface="Arial"/>
              </a:rPr>
              <a:t>Effective use of data</a:t>
            </a:r>
          </a:p>
          <a:p>
            <a:pPr marL="285750" indent="-285750">
              <a:buFont typeface="Arial"/>
              <a:buChar char="•"/>
            </a:pPr>
            <a:endParaRPr lang="en-US" sz="1600" kern="0">
              <a:latin typeface="Raleway" pitchFamily="2" charset="0"/>
              <a:cs typeface="Arial"/>
            </a:endParaRPr>
          </a:p>
          <a:p>
            <a:r>
              <a:rPr lang="en-US" sz="1600" b="1" kern="0">
                <a:latin typeface="Raleway"/>
                <a:cs typeface="Arial"/>
              </a:rPr>
              <a:t>Time:</a:t>
            </a:r>
            <a:r>
              <a:rPr lang="en-US" sz="1600" kern="0">
                <a:latin typeface="Raleway"/>
                <a:cs typeface="Arial"/>
              </a:rPr>
              <a:t> Adding time to the day to provide opportunities for collaboration and intervention</a:t>
            </a:r>
            <a:endParaRPr lang="en-US" sz="1600" kern="0">
              <a:latin typeface="Raleway" pitchFamily="2" charset="0"/>
              <a:cs typeface="Arial"/>
            </a:endParaRPr>
          </a:p>
          <a:p>
            <a:endParaRPr lang="en-US" sz="1600" kern="0">
              <a:latin typeface="Raleway"/>
              <a:cs typeface="Arial"/>
            </a:endParaRPr>
          </a:p>
          <a:p>
            <a:r>
              <a:rPr lang="en-US" sz="1600" b="1" kern="0">
                <a:latin typeface="Raleway"/>
                <a:cs typeface="Arial"/>
              </a:rPr>
              <a:t>Interventionists:</a:t>
            </a:r>
            <a:r>
              <a:rPr lang="en-US" sz="1600" kern="0">
                <a:latin typeface="Raleway"/>
                <a:cs typeface="Arial"/>
              </a:rPr>
              <a:t> Hire/train academic &amp; behavioral inteventions </a:t>
            </a:r>
          </a:p>
          <a:p>
            <a:endParaRPr lang="en-US" sz="1600" kern="0">
              <a:latin typeface="Raleway"/>
              <a:cs typeface="Arial"/>
            </a:endParaRPr>
          </a:p>
          <a:p>
            <a:r>
              <a:rPr lang="en-US" sz="1600" b="1" kern="0">
                <a:latin typeface="Raleway"/>
              </a:rPr>
              <a:t>Instructional Coachs:</a:t>
            </a:r>
            <a:r>
              <a:rPr lang="en-US" sz="1600" kern="0">
                <a:latin typeface="Raleway"/>
              </a:rPr>
              <a:t> LEAs will hire an instructional coach to provide professional development, support, and guidance to both new and veteran teachers. </a:t>
            </a:r>
            <a:endParaRPr lang="en-US" sz="1600" kern="0">
              <a:latin typeface="Raleway"/>
              <a:cs typeface="Arial"/>
            </a:endParaRPr>
          </a:p>
          <a:p>
            <a:endParaRPr lang="en-US" sz="1600" kern="0">
              <a:latin typeface="Raleway" pitchFamily="2" charset="0"/>
              <a:cs typeface="Arial"/>
            </a:endParaRPr>
          </a:p>
          <a:p>
            <a:pPr algn="l"/>
            <a:r>
              <a:rPr lang="en-US" sz="1600" b="1" kern="0">
                <a:latin typeface="Raleway" pitchFamily="2" charset="0"/>
              </a:rPr>
              <a:t>Mentors:</a:t>
            </a:r>
            <a:r>
              <a:rPr lang="en-US" sz="1600" kern="0">
                <a:latin typeface="Raleway" pitchFamily="2" charset="0"/>
              </a:rPr>
              <a:t> LEAs will hire mentor teachers to provide support and guidance to new teachers to the profession and to the district. Typically, new teachers are placed in a teacher/mentor program. </a:t>
            </a:r>
            <a:endParaRPr lang="en-US" sz="1600" kern="0">
              <a:latin typeface="Raleway" pitchFamily="2" charset="0"/>
              <a:cs typeface="Arial"/>
            </a:endParaRPr>
          </a:p>
          <a:p>
            <a:endParaRPr lang="en-US" sz="1600">
              <a:latin typeface="Raleway" pitchFamily="2" charset="0"/>
              <a:ea typeface="+mn-lt"/>
              <a:cs typeface="+mn-lt"/>
            </a:endParaRPr>
          </a:p>
        </p:txBody>
      </p:sp>
      <p:sp>
        <p:nvSpPr>
          <p:cNvPr id="3" name="TextBox 2">
            <a:extLst>
              <a:ext uri="{FF2B5EF4-FFF2-40B4-BE49-F238E27FC236}">
                <a16:creationId xmlns:a16="http://schemas.microsoft.com/office/drawing/2014/main" id="{6DBEA96F-9DF8-42AA-AB4C-7F8320212511}"/>
              </a:ext>
            </a:extLst>
          </p:cNvPr>
          <p:cNvSpPr txBox="1"/>
          <p:nvPr/>
        </p:nvSpPr>
        <p:spPr>
          <a:xfrm rot="1020000">
            <a:off x="6473839" y="740775"/>
            <a:ext cx="4263591"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chemeClr val="accent2"/>
                </a:solidFill>
                <a:latin typeface="Berlin Sans FB Demi"/>
              </a:rPr>
              <a:t>Teachers, Principals, School Leaders</a:t>
            </a:r>
          </a:p>
        </p:txBody>
      </p:sp>
    </p:spTree>
    <p:extLst>
      <p:ext uri="{BB962C8B-B14F-4D97-AF65-F5344CB8AC3E}">
        <p14:creationId xmlns:p14="http://schemas.microsoft.com/office/powerpoint/2010/main" val="1991156174"/>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wipe(down)">
                                      <p:cBhvr>
                                        <p:cTn id="10" dur="500"/>
                                        <p:tgtEl>
                                          <p:spTgt spid="8">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wipe(down)">
                                      <p:cBhvr>
                                        <p:cTn id="13" dur="500"/>
                                        <p:tgtEl>
                                          <p:spTgt spid="8">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wipe(down)">
                                      <p:cBhvr>
                                        <p:cTn id="16" dur="500"/>
                                        <p:tgtEl>
                                          <p:spTgt spid="8">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wipe(down)">
                                      <p:cBhvr>
                                        <p:cTn id="19" dur="500"/>
                                        <p:tgtEl>
                                          <p:spTgt spid="8">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wipe(down)">
                                      <p:cBhvr>
                                        <p:cTn id="22" dur="500"/>
                                        <p:tgtEl>
                                          <p:spTgt spid="8">
                                            <p:txEl>
                                              <p:pRg st="5" end="5"/>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animEffect transition="in" filter="wipe(down)">
                                      <p:cBhvr>
                                        <p:cTn id="25" dur="500"/>
                                        <p:tgtEl>
                                          <p:spTgt spid="8">
                                            <p:txEl>
                                              <p:pRg st="6" end="6"/>
                                            </p:txEl>
                                          </p:spTgt>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8">
                                            <p:txEl>
                                              <p:pRg st="7" end="7"/>
                                            </p:txEl>
                                          </p:spTgt>
                                        </p:tgtEl>
                                        <p:attrNameLst>
                                          <p:attrName>style.visibility</p:attrName>
                                        </p:attrNameLst>
                                      </p:cBhvr>
                                      <p:to>
                                        <p:strVal val="visible"/>
                                      </p:to>
                                    </p:set>
                                    <p:animEffect transition="in" filter="wipe(down)">
                                      <p:cBhvr>
                                        <p:cTn id="28" dur="500"/>
                                        <p:tgtEl>
                                          <p:spTgt spid="8">
                                            <p:txEl>
                                              <p:pRg st="7" end="7"/>
                                            </p:txEl>
                                          </p:spTgt>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8">
                                            <p:txEl>
                                              <p:pRg st="8" end="8"/>
                                            </p:txEl>
                                          </p:spTgt>
                                        </p:tgtEl>
                                        <p:attrNameLst>
                                          <p:attrName>style.visibility</p:attrName>
                                        </p:attrNameLst>
                                      </p:cBhvr>
                                      <p:to>
                                        <p:strVal val="visible"/>
                                      </p:to>
                                    </p:set>
                                    <p:animEffect transition="in" filter="wipe(down)">
                                      <p:cBhvr>
                                        <p:cTn id="31" dur="500"/>
                                        <p:tgtEl>
                                          <p:spTgt spid="8">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22" presetClass="entr" presetSubtype="4" fill="hold" grpId="0" nodeType="clickEffect">
                                  <p:stCondLst>
                                    <p:cond delay="0"/>
                                  </p:stCondLst>
                                  <p:childTnLst>
                                    <p:set>
                                      <p:cBhvr>
                                        <p:cTn id="35" dur="1" fill="hold">
                                          <p:stCondLst>
                                            <p:cond delay="0"/>
                                          </p:stCondLst>
                                        </p:cTn>
                                        <p:tgtEl>
                                          <p:spTgt spid="8">
                                            <p:txEl>
                                              <p:pRg st="10" end="10"/>
                                            </p:txEl>
                                          </p:spTgt>
                                        </p:tgtEl>
                                        <p:attrNameLst>
                                          <p:attrName>style.visibility</p:attrName>
                                        </p:attrNameLst>
                                      </p:cBhvr>
                                      <p:to>
                                        <p:strVal val="visible"/>
                                      </p:to>
                                    </p:set>
                                    <p:animEffect transition="in" filter="wipe(down)">
                                      <p:cBhvr>
                                        <p:cTn id="36" dur="500"/>
                                        <p:tgtEl>
                                          <p:spTgt spid="8">
                                            <p:txEl>
                                              <p:pRg st="10" end="1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2" presetClass="entr" presetSubtype="4" fill="hold" grpId="0" nodeType="clickEffect">
                                  <p:stCondLst>
                                    <p:cond delay="0"/>
                                  </p:stCondLst>
                                  <p:childTnLst>
                                    <p:set>
                                      <p:cBhvr>
                                        <p:cTn id="40" dur="1" fill="hold">
                                          <p:stCondLst>
                                            <p:cond delay="0"/>
                                          </p:stCondLst>
                                        </p:cTn>
                                        <p:tgtEl>
                                          <p:spTgt spid="8">
                                            <p:txEl>
                                              <p:pRg st="12" end="12"/>
                                            </p:txEl>
                                          </p:spTgt>
                                        </p:tgtEl>
                                        <p:attrNameLst>
                                          <p:attrName>style.visibility</p:attrName>
                                        </p:attrNameLst>
                                      </p:cBhvr>
                                      <p:to>
                                        <p:strVal val="visible"/>
                                      </p:to>
                                    </p:set>
                                    <p:animEffect transition="in" filter="wipe(down)">
                                      <p:cBhvr>
                                        <p:cTn id="41" dur="500"/>
                                        <p:tgtEl>
                                          <p:spTgt spid="8">
                                            <p:txEl>
                                              <p:pRg st="12" end="1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2" presetClass="entr" presetSubtype="4" fill="hold" grpId="0" nodeType="clickEffect">
                                  <p:stCondLst>
                                    <p:cond delay="0"/>
                                  </p:stCondLst>
                                  <p:childTnLst>
                                    <p:set>
                                      <p:cBhvr>
                                        <p:cTn id="45" dur="1" fill="hold">
                                          <p:stCondLst>
                                            <p:cond delay="0"/>
                                          </p:stCondLst>
                                        </p:cTn>
                                        <p:tgtEl>
                                          <p:spTgt spid="8">
                                            <p:txEl>
                                              <p:pRg st="14" end="14"/>
                                            </p:txEl>
                                          </p:spTgt>
                                        </p:tgtEl>
                                        <p:attrNameLst>
                                          <p:attrName>style.visibility</p:attrName>
                                        </p:attrNameLst>
                                      </p:cBhvr>
                                      <p:to>
                                        <p:strVal val="visible"/>
                                      </p:to>
                                    </p:set>
                                    <p:animEffect transition="in" filter="wipe(down)">
                                      <p:cBhvr>
                                        <p:cTn id="46" dur="500"/>
                                        <p:tgtEl>
                                          <p:spTgt spid="8">
                                            <p:txEl>
                                              <p:pRg st="14" end="14"/>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22" presetClass="entr" presetSubtype="4" fill="hold" grpId="0" nodeType="clickEffect">
                                  <p:stCondLst>
                                    <p:cond delay="0"/>
                                  </p:stCondLst>
                                  <p:childTnLst>
                                    <p:set>
                                      <p:cBhvr>
                                        <p:cTn id="50" dur="1" fill="hold">
                                          <p:stCondLst>
                                            <p:cond delay="0"/>
                                          </p:stCondLst>
                                        </p:cTn>
                                        <p:tgtEl>
                                          <p:spTgt spid="8">
                                            <p:txEl>
                                              <p:pRg st="16" end="16"/>
                                            </p:txEl>
                                          </p:spTgt>
                                        </p:tgtEl>
                                        <p:attrNameLst>
                                          <p:attrName>style.visibility</p:attrName>
                                        </p:attrNameLst>
                                      </p:cBhvr>
                                      <p:to>
                                        <p:strVal val="visible"/>
                                      </p:to>
                                    </p:set>
                                    <p:animEffect transition="in" filter="wipe(down)">
                                      <p:cBhvr>
                                        <p:cTn id="51" dur="500"/>
                                        <p:tgtEl>
                                          <p:spTgt spid="8">
                                            <p:txEl>
                                              <p:pRg st="16" end="1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C0C69-7124-42EE-89E8-D1D92BF4A1DF}"/>
              </a:ext>
            </a:extLst>
          </p:cNvPr>
          <p:cNvSpPr>
            <a:spLocks noGrp="1"/>
          </p:cNvSpPr>
          <p:nvPr>
            <p:ph type="title"/>
          </p:nvPr>
        </p:nvSpPr>
        <p:spPr>
          <a:xfrm>
            <a:off x="2554629" y="325279"/>
            <a:ext cx="7082739" cy="492443"/>
          </a:xfrm>
        </p:spPr>
        <p:txBody>
          <a:bodyPr wrap="square" lIns="0" tIns="0" rIns="0" bIns="0" anchor="t">
            <a:spAutoFit/>
          </a:bodyPr>
          <a:lstStyle/>
          <a:p>
            <a:r>
              <a:rPr lang="en-US">
                <a:latin typeface="Raleway Black" pitchFamily="2" charset="0"/>
              </a:rPr>
              <a:t>Retention</a:t>
            </a:r>
          </a:p>
        </p:txBody>
      </p:sp>
      <p:sp>
        <p:nvSpPr>
          <p:cNvPr id="8" name="Content Placeholder 2">
            <a:extLst>
              <a:ext uri="{FF2B5EF4-FFF2-40B4-BE49-F238E27FC236}">
                <a16:creationId xmlns:a16="http://schemas.microsoft.com/office/drawing/2014/main" id="{FC18A356-EC91-4841-9ADD-9A591F170A29}"/>
              </a:ext>
            </a:extLst>
          </p:cNvPr>
          <p:cNvSpPr txBox="1">
            <a:spLocks/>
          </p:cNvSpPr>
          <p:nvPr/>
        </p:nvSpPr>
        <p:spPr>
          <a:xfrm>
            <a:off x="1960965" y="1441791"/>
            <a:ext cx="8013308" cy="5170646"/>
          </a:xfrm>
          <a:prstGeom prst="rect">
            <a:avLst/>
          </a:prstGeom>
        </p:spPr>
        <p:txBody>
          <a:bodyPr wrap="square" lIns="0" tIns="0" rIns="0" bIns="0" anchor="t">
            <a:sp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1600" b="1" kern="0">
                <a:latin typeface="Raleway" pitchFamily="2" charset="0"/>
              </a:rPr>
              <a:t>Orientation/Induction Stipend:</a:t>
            </a:r>
            <a:r>
              <a:rPr lang="en-US" sz="1600" kern="0">
                <a:latin typeface="Raleway" pitchFamily="2" charset="0"/>
              </a:rPr>
              <a:t> New teachers to the district go through a new teacher orientation/induction prior to the school year and contract start date. These teachers receive a stipend for their off-contract time. </a:t>
            </a:r>
            <a:endParaRPr lang="en-US" sz="1600" kern="0">
              <a:latin typeface="Raleway" pitchFamily="2" charset="0"/>
              <a:cs typeface="Arial"/>
            </a:endParaRPr>
          </a:p>
          <a:p>
            <a:endParaRPr lang="en-US" sz="1600" kern="0">
              <a:latin typeface="Raleway" pitchFamily="2" charset="0"/>
              <a:cs typeface="Arial"/>
            </a:endParaRPr>
          </a:p>
          <a:p>
            <a:r>
              <a:rPr lang="en-US" sz="1600" b="1" kern="0">
                <a:ea typeface="+mn-lt"/>
                <a:cs typeface="+mn-lt"/>
              </a:rPr>
              <a:t>English Language Learners:</a:t>
            </a:r>
            <a:r>
              <a:rPr lang="en-US" sz="1600" kern="0">
                <a:ea typeface="+mn-lt"/>
                <a:cs typeface="+mn-lt"/>
              </a:rPr>
              <a:t> Provide professional learning for teachers, counselors, and other staff to increase the effectiveness of the English language instruction provided to English learners.</a:t>
            </a:r>
            <a:endParaRPr lang="en-US" sz="1600" kern="0">
              <a:latin typeface="Arial"/>
              <a:cs typeface="Arial"/>
            </a:endParaRPr>
          </a:p>
          <a:p>
            <a:endParaRPr lang="en-US" sz="1600" kern="0">
              <a:latin typeface="Raleway" pitchFamily="2" charset="0"/>
              <a:cs typeface="Arial"/>
            </a:endParaRPr>
          </a:p>
          <a:p>
            <a:r>
              <a:rPr lang="en-US" sz="1600" b="1" kern="0">
                <a:latin typeface="Raleway" pitchFamily="2" charset="0"/>
                <a:ea typeface="+mn-lt"/>
                <a:cs typeface="+mn-lt"/>
              </a:rPr>
              <a:t>Other Support Positions:</a:t>
            </a:r>
            <a:r>
              <a:rPr lang="en-US" sz="1600" kern="0">
                <a:latin typeface="Raleway" pitchFamily="2" charset="0"/>
                <a:ea typeface="+mn-lt"/>
                <a:cs typeface="+mn-lt"/>
              </a:rPr>
              <a:t> LEAs will have other positions that provide additional support to teachers such as team leads, grade chairs, directors, etc. </a:t>
            </a:r>
          </a:p>
          <a:p>
            <a:endParaRPr lang="en-US" sz="1600" kern="0">
              <a:latin typeface="Raleway" pitchFamily="2" charset="0"/>
              <a:cs typeface="Arial"/>
            </a:endParaRPr>
          </a:p>
          <a:p>
            <a:r>
              <a:rPr lang="en-US" sz="1600" b="1" kern="0">
                <a:latin typeface="Raleway"/>
                <a:ea typeface="+mn-lt"/>
                <a:cs typeface="+mn-lt"/>
              </a:rPr>
              <a:t>Performance Insentives:</a:t>
            </a:r>
            <a:r>
              <a:rPr lang="en-US" sz="1600" kern="0">
                <a:latin typeface="Raleway"/>
                <a:ea typeface="+mn-lt"/>
                <a:cs typeface="+mn-lt"/>
              </a:rPr>
              <a:t> LEAs will pay a stipend to teachers who demonstrate effectiveness in the classroom through evidence of data in student academics and teacher performance. This can also be used to pay high-performing administrators. </a:t>
            </a:r>
          </a:p>
          <a:p>
            <a:endParaRPr lang="en-US" sz="1600" kern="0">
              <a:latin typeface="Raleway"/>
              <a:ea typeface="+mn-lt"/>
              <a:cs typeface="+mn-lt"/>
            </a:endParaRPr>
          </a:p>
          <a:p>
            <a:r>
              <a:rPr lang="en-US" sz="1600" b="1" kern="0">
                <a:latin typeface="Raleway"/>
                <a:ea typeface="+mn-lt"/>
                <a:cs typeface="+mn-lt"/>
              </a:rPr>
              <a:t>Administrators:</a:t>
            </a:r>
            <a:r>
              <a:rPr lang="en-US" sz="1600" kern="0">
                <a:latin typeface="Raleway"/>
                <a:ea typeface="+mn-lt"/>
                <a:cs typeface="+mn-lt"/>
              </a:rPr>
              <a:t> </a:t>
            </a:r>
            <a:r>
              <a:rPr lang="en-US" sz="1600" kern="0">
                <a:ea typeface="+mn-lt"/>
                <a:cs typeface="+mn-lt"/>
              </a:rPr>
              <a:t>improvement of a rigorous, transparent, and fair evaluation, and support system for teachers, principals, or other school leaders that is based on evidence of student achievement and may include student growth - academies, bootcamps, conferences, training</a:t>
            </a:r>
          </a:p>
          <a:p>
            <a:pPr marL="285750" indent="-285750">
              <a:buFont typeface="Arial"/>
              <a:buChar char="•"/>
            </a:pPr>
            <a:r>
              <a:rPr lang="en-US" sz="1600" kern="0">
                <a:latin typeface="Arial"/>
                <a:ea typeface="+mn-lt"/>
                <a:cs typeface="+mn-lt"/>
              </a:rPr>
              <a:t>Principals/Administrators </a:t>
            </a:r>
          </a:p>
          <a:p>
            <a:pPr marL="285750" indent="-285750">
              <a:buFont typeface="Arial"/>
              <a:buChar char="•"/>
            </a:pPr>
            <a:r>
              <a:rPr lang="en-US" sz="1600" kern="0">
                <a:latin typeface="Arial"/>
                <a:ea typeface="+mn-lt"/>
                <a:cs typeface="+mn-lt"/>
              </a:rPr>
              <a:t>Counselors/social workers </a:t>
            </a:r>
            <a:endParaRPr lang="en-US"/>
          </a:p>
        </p:txBody>
      </p:sp>
      <p:sp>
        <p:nvSpPr>
          <p:cNvPr id="3" name="TextBox 2">
            <a:extLst>
              <a:ext uri="{FF2B5EF4-FFF2-40B4-BE49-F238E27FC236}">
                <a16:creationId xmlns:a16="http://schemas.microsoft.com/office/drawing/2014/main" id="{6DBEA96F-9DF8-42AA-AB4C-7F8320212511}"/>
              </a:ext>
            </a:extLst>
          </p:cNvPr>
          <p:cNvSpPr txBox="1"/>
          <p:nvPr/>
        </p:nvSpPr>
        <p:spPr>
          <a:xfrm rot="1020000">
            <a:off x="6473839" y="740775"/>
            <a:ext cx="4263591"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a:solidFill>
                  <a:schemeClr val="accent2"/>
                </a:solidFill>
                <a:latin typeface="Berlin Sans FB Demi"/>
              </a:rPr>
              <a:t>Teachers, Principals, School Leaders</a:t>
            </a:r>
          </a:p>
        </p:txBody>
      </p:sp>
    </p:spTree>
    <p:extLst>
      <p:ext uri="{BB962C8B-B14F-4D97-AF65-F5344CB8AC3E}">
        <p14:creationId xmlns:p14="http://schemas.microsoft.com/office/powerpoint/2010/main" val="106981223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wipe(down)">
                                      <p:cBhvr>
                                        <p:cTn id="7" dur="5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xEl>
                                              <p:pRg st="2" end="2"/>
                                            </p:txEl>
                                          </p:spTgt>
                                        </p:tgtEl>
                                        <p:attrNameLst>
                                          <p:attrName>style.visibility</p:attrName>
                                        </p:attrNameLst>
                                      </p:cBhvr>
                                      <p:to>
                                        <p:strVal val="visible"/>
                                      </p:to>
                                    </p:set>
                                    <p:animEffect transition="in" filter="wipe(down)">
                                      <p:cBhvr>
                                        <p:cTn id="12" dur="500"/>
                                        <p:tgtEl>
                                          <p:spTgt spid="8">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xEl>
                                              <p:pRg st="4" end="4"/>
                                            </p:txEl>
                                          </p:spTgt>
                                        </p:tgtEl>
                                        <p:attrNameLst>
                                          <p:attrName>style.visibility</p:attrName>
                                        </p:attrNameLst>
                                      </p:cBhvr>
                                      <p:to>
                                        <p:strVal val="visible"/>
                                      </p:to>
                                    </p:set>
                                    <p:animEffect transition="in" filter="wipe(down)">
                                      <p:cBhvr>
                                        <p:cTn id="17" dur="500"/>
                                        <p:tgtEl>
                                          <p:spTgt spid="8">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8">
                                            <p:txEl>
                                              <p:pRg st="6" end="6"/>
                                            </p:txEl>
                                          </p:spTgt>
                                        </p:tgtEl>
                                        <p:attrNameLst>
                                          <p:attrName>style.visibility</p:attrName>
                                        </p:attrNameLst>
                                      </p:cBhvr>
                                      <p:to>
                                        <p:strVal val="visible"/>
                                      </p:to>
                                    </p:set>
                                    <p:animEffect transition="in" filter="wipe(down)">
                                      <p:cBhvr>
                                        <p:cTn id="22" dur="500"/>
                                        <p:tgtEl>
                                          <p:spTgt spid="8">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8">
                                            <p:txEl>
                                              <p:pRg st="8" end="8"/>
                                            </p:txEl>
                                          </p:spTgt>
                                        </p:tgtEl>
                                        <p:attrNameLst>
                                          <p:attrName>style.visibility</p:attrName>
                                        </p:attrNameLst>
                                      </p:cBhvr>
                                      <p:to>
                                        <p:strVal val="visible"/>
                                      </p:to>
                                    </p:set>
                                    <p:animEffect transition="in" filter="wipe(down)">
                                      <p:cBhvr>
                                        <p:cTn id="27" dur="500"/>
                                        <p:tgtEl>
                                          <p:spTgt spid="8">
                                            <p:txEl>
                                              <p:pRg st="8" end="8"/>
                                            </p:txEl>
                                          </p:spTgt>
                                        </p:tgtEl>
                                      </p:cBhvr>
                                    </p:animEffect>
                                  </p:childTnLst>
                                </p:cTn>
                              </p:par>
                              <p:par>
                                <p:cTn id="28" presetID="22" presetClass="entr" presetSubtype="4" fill="hold" grpId="0" nodeType="withEffect">
                                  <p:stCondLst>
                                    <p:cond delay="0"/>
                                  </p:stCondLst>
                                  <p:childTnLst>
                                    <p:set>
                                      <p:cBhvr>
                                        <p:cTn id="29" dur="1" fill="hold">
                                          <p:stCondLst>
                                            <p:cond delay="0"/>
                                          </p:stCondLst>
                                        </p:cTn>
                                        <p:tgtEl>
                                          <p:spTgt spid="8">
                                            <p:txEl>
                                              <p:pRg st="9" end="9"/>
                                            </p:txEl>
                                          </p:spTgt>
                                        </p:tgtEl>
                                        <p:attrNameLst>
                                          <p:attrName>style.visibility</p:attrName>
                                        </p:attrNameLst>
                                      </p:cBhvr>
                                      <p:to>
                                        <p:strVal val="visible"/>
                                      </p:to>
                                    </p:set>
                                    <p:animEffect transition="in" filter="wipe(down)">
                                      <p:cBhvr>
                                        <p:cTn id="30" dur="500"/>
                                        <p:tgtEl>
                                          <p:spTgt spid="8">
                                            <p:txEl>
                                              <p:pRg st="9" end="9"/>
                                            </p:txEl>
                                          </p:spTgt>
                                        </p:tgtEl>
                                      </p:cBhvr>
                                    </p:animEffect>
                                  </p:childTnLst>
                                </p:cTn>
                              </p:par>
                              <p:par>
                                <p:cTn id="31" presetID="22" presetClass="entr" presetSubtype="4" fill="hold" grpId="0" nodeType="withEffect">
                                  <p:stCondLst>
                                    <p:cond delay="0"/>
                                  </p:stCondLst>
                                  <p:childTnLst>
                                    <p:set>
                                      <p:cBhvr>
                                        <p:cTn id="32" dur="1" fill="hold">
                                          <p:stCondLst>
                                            <p:cond delay="0"/>
                                          </p:stCondLst>
                                        </p:cTn>
                                        <p:tgtEl>
                                          <p:spTgt spid="8">
                                            <p:txEl>
                                              <p:pRg st="10" end="10"/>
                                            </p:txEl>
                                          </p:spTgt>
                                        </p:tgtEl>
                                        <p:attrNameLst>
                                          <p:attrName>style.visibility</p:attrName>
                                        </p:attrNameLst>
                                      </p:cBhvr>
                                      <p:to>
                                        <p:strVal val="visible"/>
                                      </p:to>
                                    </p:set>
                                    <p:animEffect transition="in" filter="wipe(down)">
                                      <p:cBhvr>
                                        <p:cTn id="33" dur="500"/>
                                        <p:tgtEl>
                                          <p:spTgt spid="8">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3FCE53D1-0CDD-4453-9BA6-6528111E7496}"/>
              </a:ext>
            </a:extLst>
          </p:cNvPr>
          <p:cNvSpPr txBox="1">
            <a:spLocks/>
          </p:cNvSpPr>
          <p:nvPr/>
        </p:nvSpPr>
        <p:spPr>
          <a:xfrm>
            <a:off x="2554629" y="325279"/>
            <a:ext cx="7082739" cy="492443"/>
          </a:xfrm>
          <a:prstGeom prst="rect">
            <a:avLst/>
          </a:prstGeom>
        </p:spPr>
        <p:txBody>
          <a:bodyPr wrap="square" lIns="0" tIns="0" rIns="0" bIns="0" anchor="t">
            <a:spAutoFit/>
          </a:bodyPr>
          <a:lstStyle>
            <a:lvl1pPr>
              <a:defRPr>
                <a:solidFill>
                  <a:schemeClr val="accent1"/>
                </a:solidFill>
                <a:latin typeface="+mj-lt"/>
                <a:ea typeface="+mj-ea"/>
                <a:cs typeface="+mj-cs"/>
              </a:defRPr>
            </a:lvl1pPr>
          </a:lstStyle>
          <a:p>
            <a:r>
              <a:rPr lang="en-US" sz="3200" kern="0">
                <a:latin typeface="Raleway Black" pitchFamily="2" charset="0"/>
              </a:rPr>
              <a:t>Recruitment</a:t>
            </a:r>
            <a:endParaRPr lang="en-US" sz="3200">
              <a:latin typeface="Raleway Black" pitchFamily="2" charset="0"/>
              <a:cs typeface="Arial"/>
            </a:endParaRPr>
          </a:p>
        </p:txBody>
      </p:sp>
      <p:sp>
        <p:nvSpPr>
          <p:cNvPr id="6" name="TextBox 5">
            <a:extLst>
              <a:ext uri="{FF2B5EF4-FFF2-40B4-BE49-F238E27FC236}">
                <a16:creationId xmlns:a16="http://schemas.microsoft.com/office/drawing/2014/main" id="{A8577AE4-58A5-42D5-86C5-13ADA2A2DE1B}"/>
              </a:ext>
            </a:extLst>
          </p:cNvPr>
          <p:cNvSpPr txBox="1"/>
          <p:nvPr/>
        </p:nvSpPr>
        <p:spPr>
          <a:xfrm>
            <a:off x="2077913" y="1515964"/>
            <a:ext cx="8036169" cy="501675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a:latin typeface="Raleway" pitchFamily="2" charset="0"/>
              </a:rPr>
              <a:t>Stipend: </a:t>
            </a:r>
            <a:r>
              <a:rPr lang="en-US" sz="2000">
                <a:latin typeface="Raleway" pitchFamily="2" charset="0"/>
              </a:rPr>
              <a:t>LEAs will pay a stipend to teachers who are filling high needs areas such as high school math and special education. Additionally, stipends are for teachers changing grade levels, content areas or schools within the LEA. Also, rural schools use this stipend to attract teachers to their area. </a:t>
            </a:r>
            <a:endParaRPr lang="en-US" sz="2000">
              <a:latin typeface="Raleway" pitchFamily="2" charset="0"/>
              <a:cs typeface="Arial"/>
            </a:endParaRPr>
          </a:p>
          <a:p>
            <a:endParaRPr lang="en-US" sz="2000">
              <a:latin typeface="Raleway" pitchFamily="2" charset="0"/>
              <a:cs typeface="Arial"/>
            </a:endParaRPr>
          </a:p>
          <a:p>
            <a:r>
              <a:rPr lang="en-US" sz="2000" b="1">
                <a:latin typeface="Raleway" pitchFamily="2" charset="0"/>
              </a:rPr>
              <a:t>Moving: </a:t>
            </a:r>
            <a:r>
              <a:rPr lang="en-US" sz="2000">
                <a:latin typeface="Raleway" pitchFamily="2" charset="0"/>
              </a:rPr>
              <a:t>LEAs can reimburse or pay a stipend to teachers to assist with moving and relocation expenses such as hiring a moving company or hotel expenses. This expense is typically a small percent of the actual moving cost.  </a:t>
            </a:r>
            <a:endParaRPr lang="en-US" sz="2000">
              <a:latin typeface="Raleway" pitchFamily="2" charset="0"/>
              <a:cs typeface="Arial"/>
            </a:endParaRPr>
          </a:p>
          <a:p>
            <a:endParaRPr lang="en-US" sz="2000">
              <a:latin typeface="Raleway" pitchFamily="2" charset="0"/>
              <a:cs typeface="Arial"/>
            </a:endParaRPr>
          </a:p>
          <a:p>
            <a:r>
              <a:rPr lang="en-US" sz="2000" b="1">
                <a:latin typeface="Raleway" pitchFamily="2" charset="0"/>
              </a:rPr>
              <a:t>Job Fairs: </a:t>
            </a:r>
            <a:r>
              <a:rPr lang="en-US" sz="2000">
                <a:latin typeface="Raleway" pitchFamily="2" charset="0"/>
              </a:rPr>
              <a:t>LEAs will participate in state and national job fairs. The expenses could include registration, travel, hotel, and supplies.</a:t>
            </a:r>
            <a:endParaRPr lang="en-US" sz="2000">
              <a:latin typeface="Raleway" pitchFamily="2" charset="0"/>
              <a:cs typeface="Arial"/>
            </a:endParaRPr>
          </a:p>
          <a:p>
            <a:endParaRPr lang="en-US" sz="2000">
              <a:latin typeface="Raleway" pitchFamily="2" charset="0"/>
              <a:cs typeface="Arial"/>
            </a:endParaRPr>
          </a:p>
          <a:p>
            <a:r>
              <a:rPr lang="en-US" sz="2000" b="1">
                <a:latin typeface="Raleway" pitchFamily="2" charset="0"/>
              </a:rPr>
              <a:t>Advertising: </a:t>
            </a:r>
            <a:r>
              <a:rPr lang="en-US" sz="2000">
                <a:latin typeface="Raleway" pitchFamily="2" charset="0"/>
              </a:rPr>
              <a:t>LEAs will advertise open job positions through media such as external websites, local newspapers, signage, etc.</a:t>
            </a:r>
            <a:endParaRPr lang="en-US" sz="2000">
              <a:latin typeface="Raleway" pitchFamily="2" charset="0"/>
              <a:cs typeface="Arial"/>
            </a:endParaRPr>
          </a:p>
        </p:txBody>
      </p:sp>
      <p:sp>
        <p:nvSpPr>
          <p:cNvPr id="2" name="TextBox 1">
            <a:extLst>
              <a:ext uri="{FF2B5EF4-FFF2-40B4-BE49-F238E27FC236}">
                <a16:creationId xmlns:a16="http://schemas.microsoft.com/office/drawing/2014/main" id="{F363F525-BA6F-4B64-8FCA-C01B7C31A33E}"/>
              </a:ext>
            </a:extLst>
          </p:cNvPr>
          <p:cNvSpPr txBox="1"/>
          <p:nvPr/>
        </p:nvSpPr>
        <p:spPr>
          <a:xfrm rot="1020000">
            <a:off x="6289823" y="671611"/>
            <a:ext cx="441617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a:solidFill>
                  <a:schemeClr val="accent2"/>
                </a:solidFill>
                <a:latin typeface="Berlin Sans FB Demi"/>
              </a:rPr>
              <a:t>Teachers, Principals, School Leaders</a:t>
            </a:r>
          </a:p>
        </p:txBody>
      </p:sp>
    </p:spTree>
    <p:extLst>
      <p:ext uri="{BB962C8B-B14F-4D97-AF65-F5344CB8AC3E}">
        <p14:creationId xmlns:p14="http://schemas.microsoft.com/office/powerpoint/2010/main" val="78679199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down)">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wipe(down)">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wipe(down)">
                                      <p:cBhvr>
                                        <p:cTn id="17" dur="500"/>
                                        <p:tgtEl>
                                          <p:spTgt spid="6">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6">
                                            <p:txEl>
                                              <p:pRg st="6" end="6"/>
                                            </p:txEl>
                                          </p:spTgt>
                                        </p:tgtEl>
                                        <p:attrNameLst>
                                          <p:attrName>style.visibility</p:attrName>
                                        </p:attrNameLst>
                                      </p:cBhvr>
                                      <p:to>
                                        <p:strVal val="visible"/>
                                      </p:to>
                                    </p:set>
                                    <p:animEffect transition="in" filter="wipe(down)">
                                      <p:cBhvr>
                                        <p:cTn id="22" dur="500"/>
                                        <p:tgtEl>
                                          <p:spTgt spid="6">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C080DC-650E-4316-9B63-B74DB37C7CB3}"/>
              </a:ext>
            </a:extLst>
          </p:cNvPr>
          <p:cNvSpPr txBox="1">
            <a:spLocks/>
          </p:cNvSpPr>
          <p:nvPr/>
        </p:nvSpPr>
        <p:spPr>
          <a:xfrm>
            <a:off x="2656442" y="2199486"/>
            <a:ext cx="8013308" cy="3200876"/>
          </a:xfrm>
          <a:prstGeom prst="rect">
            <a:avLst/>
          </a:prstGeom>
        </p:spPr>
        <p:txBody>
          <a:bodyPr wrap="square" lIns="0" tIns="0" rIns="0" bIns="0" anchor="t">
            <a:spAutoFit/>
          </a:bodyPr>
          <a:lst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a:lstStyle>
          <a:p>
            <a:r>
              <a:rPr lang="en-US" sz="1600" b="1" dirty="0">
                <a:latin typeface="Raleway"/>
                <a:ea typeface="+mn-lt"/>
                <a:cs typeface="+mn-lt"/>
              </a:rPr>
              <a:t>Tolleson Union High School District</a:t>
            </a:r>
            <a:r>
              <a:rPr lang="en-US" sz="1600" dirty="0">
                <a:latin typeface="Raleway"/>
                <a:ea typeface="+mn-lt"/>
                <a:cs typeface="+mn-lt"/>
              </a:rPr>
              <a:t> – culture &amp; efficacy </a:t>
            </a:r>
          </a:p>
          <a:p>
            <a:endParaRPr lang="en-US" sz="1600">
              <a:latin typeface="Raleway"/>
              <a:ea typeface="+mn-lt"/>
              <a:cs typeface="+mn-lt"/>
            </a:endParaRPr>
          </a:p>
          <a:p>
            <a:r>
              <a:rPr lang="en-US" sz="1600" b="1" dirty="0">
                <a:latin typeface="Raleway"/>
                <a:ea typeface="+mn-lt"/>
                <a:cs typeface="+mn-lt"/>
              </a:rPr>
              <a:t>Phoenix Elementary District</a:t>
            </a:r>
            <a:r>
              <a:rPr lang="en-US" sz="1600" dirty="0">
                <a:latin typeface="Raleway"/>
                <a:ea typeface="+mn-lt"/>
                <a:cs typeface="+mn-lt"/>
              </a:rPr>
              <a:t> – competitive salaries</a:t>
            </a:r>
          </a:p>
          <a:p>
            <a:endParaRPr lang="en-US" sz="1600">
              <a:latin typeface="Raleway"/>
              <a:ea typeface="+mn-lt"/>
              <a:cs typeface="+mn-lt"/>
            </a:endParaRPr>
          </a:p>
          <a:p>
            <a:r>
              <a:rPr lang="en-US" sz="1600" b="1" dirty="0">
                <a:latin typeface="Raleway"/>
                <a:ea typeface="+mn-lt"/>
                <a:cs typeface="+mn-lt"/>
              </a:rPr>
              <a:t>Balsz School District</a:t>
            </a:r>
            <a:r>
              <a:rPr lang="en-US" sz="1600" dirty="0">
                <a:latin typeface="Raleway"/>
                <a:ea typeface="+mn-lt"/>
                <a:cs typeface="+mn-lt"/>
              </a:rPr>
              <a:t> – teacher leadership programs &amp; National Board Certification</a:t>
            </a:r>
          </a:p>
          <a:p>
            <a:endParaRPr lang="en-US" sz="1600">
              <a:latin typeface="Raleway"/>
              <a:ea typeface="+mn-lt"/>
              <a:cs typeface="+mn-lt"/>
            </a:endParaRPr>
          </a:p>
          <a:p>
            <a:r>
              <a:rPr lang="en-US" sz="1600" b="1" dirty="0">
                <a:latin typeface="Raleway"/>
                <a:ea typeface="+mn-lt"/>
                <a:cs typeface="+mn-lt"/>
              </a:rPr>
              <a:t>Wickenburg &amp; Saddle Mountain Districts</a:t>
            </a:r>
            <a:r>
              <a:rPr lang="en-US" sz="1600" dirty="0">
                <a:latin typeface="Raleway"/>
                <a:ea typeface="+mn-lt"/>
                <a:cs typeface="+mn-lt"/>
              </a:rPr>
              <a:t> – compressed work week, PD on Fridays</a:t>
            </a:r>
          </a:p>
          <a:p>
            <a:endParaRPr lang="en-US" sz="1600">
              <a:latin typeface="Raleway"/>
              <a:ea typeface="+mn-lt"/>
              <a:cs typeface="+mn-lt"/>
            </a:endParaRPr>
          </a:p>
          <a:p>
            <a:r>
              <a:rPr lang="en-US" sz="1600" b="1" dirty="0">
                <a:latin typeface="Raleway"/>
                <a:ea typeface="+mn-lt"/>
                <a:cs typeface="+mn-lt"/>
              </a:rPr>
              <a:t>Litchfield Elementary Distric</a:t>
            </a:r>
            <a:r>
              <a:rPr lang="en-US" sz="1600" dirty="0">
                <a:latin typeface="Raleway"/>
                <a:ea typeface="+mn-lt"/>
                <a:cs typeface="+mn-lt"/>
              </a:rPr>
              <a:t>t – coaching, mentoring </a:t>
            </a:r>
          </a:p>
          <a:p>
            <a:endParaRPr lang="en-US" sz="1600">
              <a:latin typeface="Raleway"/>
              <a:ea typeface="+mn-lt"/>
              <a:cs typeface="+mn-lt"/>
            </a:endParaRPr>
          </a:p>
          <a:p>
            <a:r>
              <a:rPr lang="en-US" sz="1600" b="1" dirty="0">
                <a:latin typeface="Raleway"/>
                <a:ea typeface="+mn-lt"/>
                <a:cs typeface="+mn-lt"/>
              </a:rPr>
              <a:t>Peoria Unified</a:t>
            </a:r>
            <a:r>
              <a:rPr lang="en-US" sz="1600" dirty="0">
                <a:latin typeface="Raleway"/>
                <a:ea typeface="+mn-lt"/>
                <a:cs typeface="+mn-lt"/>
              </a:rPr>
              <a:t> – recruiting </a:t>
            </a:r>
          </a:p>
          <a:p>
            <a:endParaRPr lang="en-US" sz="1600">
              <a:latin typeface="Raleway"/>
              <a:ea typeface="+mn-lt"/>
              <a:cs typeface="+mn-lt"/>
            </a:endParaRPr>
          </a:p>
          <a:p>
            <a:endParaRPr lang="en-US" sz="1600">
              <a:latin typeface="Raleway"/>
              <a:ea typeface="+mn-lt"/>
              <a:cs typeface="+mn-lt"/>
            </a:endParaRPr>
          </a:p>
        </p:txBody>
      </p:sp>
      <p:sp>
        <p:nvSpPr>
          <p:cNvPr id="2" name="Title 1">
            <a:extLst>
              <a:ext uri="{FF2B5EF4-FFF2-40B4-BE49-F238E27FC236}">
                <a16:creationId xmlns:a16="http://schemas.microsoft.com/office/drawing/2014/main" id="{1C3028ED-F89C-4B8A-9690-49AB3D06B6C3}"/>
              </a:ext>
            </a:extLst>
          </p:cNvPr>
          <p:cNvSpPr txBox="1">
            <a:spLocks/>
          </p:cNvSpPr>
          <p:nvPr/>
        </p:nvSpPr>
        <p:spPr>
          <a:xfrm>
            <a:off x="2554629" y="325279"/>
            <a:ext cx="7082739" cy="492443"/>
          </a:xfrm>
          <a:prstGeom prst="rect">
            <a:avLst/>
          </a:prstGeom>
        </p:spPr>
        <p:txBody>
          <a:bodyPr wrap="square" lIns="0" tIns="0" rIns="0" bIns="0" anchor="t">
            <a:spAutoFit/>
          </a:bodyPr>
          <a:lstStyle>
            <a:lvl1pPr>
              <a:defRPr>
                <a:solidFill>
                  <a:schemeClr val="accent1"/>
                </a:solidFill>
                <a:latin typeface="+mj-lt"/>
                <a:ea typeface="+mj-ea"/>
                <a:cs typeface="+mj-cs"/>
              </a:defRPr>
            </a:lvl1pPr>
          </a:lstStyle>
          <a:p>
            <a:r>
              <a:rPr lang="en-US" sz="3200" kern="0">
                <a:latin typeface="Raleway Black"/>
              </a:rPr>
              <a:t>Best Practice</a:t>
            </a:r>
            <a:endParaRPr lang="en-US" sz="3200">
              <a:latin typeface="Raleway Black" pitchFamily="2" charset="0"/>
              <a:cs typeface="Arial"/>
            </a:endParaRPr>
          </a:p>
        </p:txBody>
      </p:sp>
      <p:sp>
        <p:nvSpPr>
          <p:cNvPr id="7" name="TextBox 6">
            <a:extLst>
              <a:ext uri="{FF2B5EF4-FFF2-40B4-BE49-F238E27FC236}">
                <a16:creationId xmlns:a16="http://schemas.microsoft.com/office/drawing/2014/main" id="{A44678F4-65A5-4202-896F-59915AF10BCD}"/>
              </a:ext>
            </a:extLst>
          </p:cNvPr>
          <p:cNvSpPr txBox="1"/>
          <p:nvPr/>
        </p:nvSpPr>
        <p:spPr>
          <a:xfrm rot="1020000">
            <a:off x="6289823" y="671611"/>
            <a:ext cx="4416170" cy="400110"/>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a:solidFill>
                  <a:schemeClr val="accent2"/>
                </a:solidFill>
                <a:latin typeface="Berlin Sans FB Demi"/>
              </a:rPr>
              <a:t>Teachers, Principals, School Leaders</a:t>
            </a:r>
          </a:p>
        </p:txBody>
      </p:sp>
    </p:spTree>
    <p:extLst>
      <p:ext uri="{BB962C8B-B14F-4D97-AF65-F5344CB8AC3E}">
        <p14:creationId xmlns:p14="http://schemas.microsoft.com/office/powerpoint/2010/main" val="2543329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animEffect transition="in" filter="wipe(down)">
                                      <p:cBhvr>
                                        <p:cTn id="27" dur="500"/>
                                        <p:tgtEl>
                                          <p:spTgt spid="3">
                                            <p:txEl>
                                              <p:pRg st="8" end="8"/>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10" end="10"/>
                                            </p:txEl>
                                          </p:spTgt>
                                        </p:tgtEl>
                                        <p:attrNameLst>
                                          <p:attrName>style.visibility</p:attrName>
                                        </p:attrNameLst>
                                      </p:cBhvr>
                                      <p:to>
                                        <p:strVal val="visible"/>
                                      </p:to>
                                    </p:set>
                                    <p:animEffect transition="in" filter="wipe(down)">
                                      <p:cBhvr>
                                        <p:cTn id="32"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ADE Colors">
      <a:dk1>
        <a:sysClr val="windowText" lastClr="000000"/>
      </a:dk1>
      <a:lt1>
        <a:sysClr val="window" lastClr="FFFFFF"/>
      </a:lt1>
      <a:dk2>
        <a:srgbClr val="FFFFFF"/>
      </a:dk2>
      <a:lt2>
        <a:srgbClr val="FFFFFF"/>
      </a:lt2>
      <a:accent1>
        <a:srgbClr val="012169"/>
      </a:accent1>
      <a:accent2>
        <a:srgbClr val="BF0D3E"/>
      </a:accent2>
      <a:accent3>
        <a:srgbClr val="FCAF17"/>
      </a:accent3>
      <a:accent4>
        <a:srgbClr val="D0CECE"/>
      </a:accent4>
      <a:accent5>
        <a:srgbClr val="AEABAB"/>
      </a:accent5>
      <a:accent6>
        <a:srgbClr val="FFFFFF"/>
      </a:accent6>
      <a:hlink>
        <a:srgbClr val="FFFFFF"/>
      </a:hlink>
      <a:folHlink>
        <a:srgbClr val="FFFFFF"/>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0</Words>
  <Application>Microsoft Office PowerPoint</Application>
  <PresentationFormat>Widescreen</PresentationFormat>
  <Paragraphs>0</Paragraphs>
  <Slides>10</Slides>
  <Notes>7</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office theme</vt:lpstr>
      <vt:lpstr>Office Theme</vt:lpstr>
      <vt:lpstr>PowerPoint Presentation</vt:lpstr>
      <vt:lpstr>ESEA Funds: Teacher Recruitment &amp; Retention</vt:lpstr>
      <vt:lpstr>Why are Retention &amp; Recruiting so Important?</vt:lpstr>
      <vt:lpstr>PowerPoint Presentation</vt:lpstr>
      <vt:lpstr>How can we use Title II for R&amp;R?</vt:lpstr>
      <vt:lpstr>Retention</vt:lpstr>
      <vt:lpstr>Retention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
  <cp:revision>3</cp:revision>
  <dcterms:created xsi:type="dcterms:W3CDTF">2021-05-13T15:25:44Z</dcterms:created>
  <dcterms:modified xsi:type="dcterms:W3CDTF">2021-05-13T15:25:58Z</dcterms:modified>
</cp:coreProperties>
</file>