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7"/>
  </p:notesMasterIdLst>
  <p:sldIdLst>
    <p:sldId id="256" r:id="rId5"/>
    <p:sldId id="840" r:id="rId6"/>
    <p:sldId id="844" r:id="rId7"/>
    <p:sldId id="851" r:id="rId8"/>
    <p:sldId id="853" r:id="rId9"/>
    <p:sldId id="860" r:id="rId10"/>
    <p:sldId id="821" r:id="rId11"/>
    <p:sldId id="257" r:id="rId12"/>
    <p:sldId id="845" r:id="rId13"/>
    <p:sldId id="825" r:id="rId14"/>
    <p:sldId id="822" r:id="rId15"/>
    <p:sldId id="854" r:id="rId16"/>
    <p:sldId id="857" r:id="rId17"/>
    <p:sldId id="858" r:id="rId18"/>
    <p:sldId id="855" r:id="rId19"/>
    <p:sldId id="856" r:id="rId20"/>
    <p:sldId id="848" r:id="rId21"/>
    <p:sldId id="861" r:id="rId22"/>
    <p:sldId id="862" r:id="rId23"/>
    <p:sldId id="842" r:id="rId24"/>
    <p:sldId id="859" r:id="rId25"/>
    <p:sldId id="837" r:id="rId26"/>
  </p:sldIdLst>
  <p:sldSz cx="9144000" cy="5143500" type="screen16x9"/>
  <p:notesSz cx="6950075" cy="9236075"/>
  <p:embeddedFontLst>
    <p:embeddedFont>
      <p:font typeface="Calibri" panose="020F0502020204030204" pitchFamily="34" charset="0"/>
      <p:regular r:id="rId28"/>
      <p:bold r:id="rId29"/>
      <p:italic r:id="rId30"/>
      <p:boldItalic r:id="rId31"/>
    </p:embeddedFont>
    <p:embeddedFont>
      <p:font typeface="Corbel" panose="020B0503020204020204" pitchFamily="34" charset="0"/>
      <p:regular r:id="rId32"/>
      <p:bold r:id="rId33"/>
      <p:italic r:id="rId34"/>
      <p:boldItalic r:id="rId35"/>
    </p:embeddedFont>
    <p:embeddedFont>
      <p:font typeface="Lato" panose="020B0604020202020204" charset="0"/>
      <p:regular r:id="rId36"/>
      <p:bold r:id="rId37"/>
      <p:italic r:id="rId38"/>
      <p:boldItalic r:id="rId39"/>
    </p:embeddedFont>
  </p:embeddedFontLst>
  <p:custDataLst>
    <p:tags r:id="rId4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umada, Audra" initials="AA" lastIdx="1" clrIdx="0">
    <p:extLst>
      <p:ext uri="{19B8F6BF-5375-455C-9EA6-DF929625EA0E}">
        <p15:presenceInfo xmlns:p15="http://schemas.microsoft.com/office/powerpoint/2012/main" userId="S::Audra.Ahumada@azed.gov::72056b32-8706-4619-a11a-0655e412a03c" providerId="AD"/>
      </p:ext>
    </p:extLst>
  </p:cmAuthor>
  <p:cmAuthor id="2" name="Middlebrook, Candis" initials="MC" lastIdx="2" clrIdx="1">
    <p:extLst>
      <p:ext uri="{19B8F6BF-5375-455C-9EA6-DF929625EA0E}">
        <p15:presenceInfo xmlns:p15="http://schemas.microsoft.com/office/powerpoint/2012/main" userId="S::Candis.Middlebrook@azed.gov::ddd7cbf3-9156-4a93-9c07-d1b0eff58a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F17"/>
    <a:srgbClr val="BF0D3E"/>
    <a:srgbClr val="012169"/>
    <a:srgbClr val="000000"/>
    <a:srgbClr val="CF8CDC"/>
    <a:srgbClr val="002A7E"/>
    <a:srgbClr val="DEAF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67" autoAdjust="0"/>
    <p:restoredTop sz="82318" autoAdjust="0"/>
  </p:normalViewPr>
  <p:slideViewPr>
    <p:cSldViewPr snapToGrid="0">
      <p:cViewPr varScale="1">
        <p:scale>
          <a:sx n="124" d="100"/>
          <a:sy n="124" d="100"/>
        </p:scale>
        <p:origin x="822" y="96"/>
      </p:cViewPr>
      <p:guideLst>
        <p:guide orient="horz" pos="1620"/>
        <p:guide pos="2880"/>
      </p:guideLst>
    </p:cSldViewPr>
  </p:slideViewPr>
  <p:outlineViewPr>
    <p:cViewPr>
      <p:scale>
        <a:sx n="33" d="100"/>
        <a:sy n="33" d="100"/>
      </p:scale>
      <p:origin x="0" y="-766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8" d="100"/>
          <a:sy n="68" d="100"/>
        </p:scale>
        <p:origin x="325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158750" indent="0">
              <a:buNone/>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dirty="0"/>
          </a:p>
        </p:txBody>
      </p:sp>
    </p:spTree>
    <p:extLst>
      <p:ext uri="{BB962C8B-B14F-4D97-AF65-F5344CB8AC3E}">
        <p14:creationId xmlns:p14="http://schemas.microsoft.com/office/powerpoint/2010/main" val="3934861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dirty="0"/>
          </a:p>
        </p:txBody>
      </p:sp>
    </p:spTree>
    <p:extLst>
      <p:ext uri="{BB962C8B-B14F-4D97-AF65-F5344CB8AC3E}">
        <p14:creationId xmlns:p14="http://schemas.microsoft.com/office/powerpoint/2010/main" val="890342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dirty="0"/>
          </a:p>
        </p:txBody>
      </p:sp>
    </p:spTree>
    <p:extLst>
      <p:ext uri="{BB962C8B-B14F-4D97-AF65-F5344CB8AC3E}">
        <p14:creationId xmlns:p14="http://schemas.microsoft.com/office/powerpoint/2010/main" val="4156470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dirty="0"/>
          </a:p>
        </p:txBody>
      </p:sp>
    </p:spTree>
    <p:extLst>
      <p:ext uri="{BB962C8B-B14F-4D97-AF65-F5344CB8AC3E}">
        <p14:creationId xmlns:p14="http://schemas.microsoft.com/office/powerpoint/2010/main" val="1255019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dirty="0"/>
          </a:p>
        </p:txBody>
      </p:sp>
    </p:spTree>
    <p:extLst>
      <p:ext uri="{BB962C8B-B14F-4D97-AF65-F5344CB8AC3E}">
        <p14:creationId xmlns:p14="http://schemas.microsoft.com/office/powerpoint/2010/main" val="2082571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dirty="0"/>
          </a:p>
        </p:txBody>
      </p:sp>
    </p:spTree>
    <p:extLst>
      <p:ext uri="{BB962C8B-B14F-4D97-AF65-F5344CB8AC3E}">
        <p14:creationId xmlns:p14="http://schemas.microsoft.com/office/powerpoint/2010/main" val="930913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dirty="0"/>
          </a:p>
        </p:txBody>
      </p:sp>
    </p:spTree>
    <p:extLst>
      <p:ext uri="{BB962C8B-B14F-4D97-AF65-F5344CB8AC3E}">
        <p14:creationId xmlns:p14="http://schemas.microsoft.com/office/powerpoint/2010/main" val="985063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dirty="0"/>
          </a:p>
        </p:txBody>
      </p:sp>
    </p:spTree>
    <p:extLst>
      <p:ext uri="{BB962C8B-B14F-4D97-AF65-F5344CB8AC3E}">
        <p14:creationId xmlns:p14="http://schemas.microsoft.com/office/powerpoint/2010/main" val="1702105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158750" indent="0">
              <a:buNone/>
            </a:pPr>
            <a:endParaRPr lang="en-US" dirty="0"/>
          </a:p>
        </p:txBody>
      </p:sp>
    </p:spTree>
    <p:extLst>
      <p:ext uri="{BB962C8B-B14F-4D97-AF65-F5344CB8AC3E}">
        <p14:creationId xmlns:p14="http://schemas.microsoft.com/office/powerpoint/2010/main" val="950565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dirty="0"/>
          </a:p>
        </p:txBody>
      </p:sp>
    </p:spTree>
    <p:extLst>
      <p:ext uri="{BB962C8B-B14F-4D97-AF65-F5344CB8AC3E}">
        <p14:creationId xmlns:p14="http://schemas.microsoft.com/office/powerpoint/2010/main" val="415170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dirty="0"/>
          </a:p>
        </p:txBody>
      </p:sp>
    </p:spTree>
    <p:extLst>
      <p:ext uri="{BB962C8B-B14F-4D97-AF65-F5344CB8AC3E}">
        <p14:creationId xmlns:p14="http://schemas.microsoft.com/office/powerpoint/2010/main" val="283169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dirty="0"/>
          </a:p>
        </p:txBody>
      </p:sp>
    </p:spTree>
    <p:extLst>
      <p:ext uri="{BB962C8B-B14F-4D97-AF65-F5344CB8AC3E}">
        <p14:creationId xmlns:p14="http://schemas.microsoft.com/office/powerpoint/2010/main" val="91476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dirty="0"/>
          </a:p>
        </p:txBody>
      </p:sp>
    </p:spTree>
    <p:extLst>
      <p:ext uri="{BB962C8B-B14F-4D97-AF65-F5344CB8AC3E}">
        <p14:creationId xmlns:p14="http://schemas.microsoft.com/office/powerpoint/2010/main" val="4151706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dirty="0"/>
          </a:p>
        </p:txBody>
      </p:sp>
    </p:spTree>
    <p:extLst>
      <p:ext uri="{BB962C8B-B14F-4D97-AF65-F5344CB8AC3E}">
        <p14:creationId xmlns:p14="http://schemas.microsoft.com/office/powerpoint/2010/main" val="3951200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dirty="0"/>
          </a:p>
        </p:txBody>
      </p:sp>
    </p:spTree>
    <p:extLst>
      <p:ext uri="{BB962C8B-B14F-4D97-AF65-F5344CB8AC3E}">
        <p14:creationId xmlns:p14="http://schemas.microsoft.com/office/powerpoint/2010/main" val="4151706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dirty="0"/>
          </a:p>
        </p:txBody>
      </p:sp>
    </p:spTree>
    <p:extLst>
      <p:ext uri="{BB962C8B-B14F-4D97-AF65-F5344CB8AC3E}">
        <p14:creationId xmlns:p14="http://schemas.microsoft.com/office/powerpoint/2010/main" val="4222605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58750" indent="0">
              <a:buNone/>
            </a:pPr>
            <a:endParaRPr lang="en-US" b="1" dirty="0"/>
          </a:p>
        </p:txBody>
      </p:sp>
    </p:spTree>
    <p:extLst>
      <p:ext uri="{BB962C8B-B14F-4D97-AF65-F5344CB8AC3E}">
        <p14:creationId xmlns:p14="http://schemas.microsoft.com/office/powerpoint/2010/main" val="3260695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1"/>
        <p:cNvGrpSpPr/>
        <p:nvPr/>
      </p:nvGrpSpPr>
      <p:grpSpPr>
        <a:xfrm>
          <a:off x="0" y="0"/>
          <a:ext cx="0" cy="0"/>
          <a:chOff x="0" y="0"/>
          <a:chExt cx="0" cy="0"/>
        </a:xfrm>
      </p:grpSpPr>
      <p:sp>
        <p:nvSpPr>
          <p:cNvPr id="14" name="Google Shape;14;p2"/>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p:nvPr userDrawn="1"/>
        </p:nvSpPr>
        <p:spPr>
          <a:xfrm>
            <a:off x="0" y="74363"/>
            <a:ext cx="9144000" cy="132203"/>
          </a:xfrm>
          <a:prstGeom prst="rect">
            <a:avLst/>
          </a:prstGeom>
          <a:solidFill>
            <a:srgbClr val="0121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19" name="Google Shape;19;p2"/>
          <p:cNvSpPr/>
          <p:nvPr/>
        </p:nvSpPr>
        <p:spPr>
          <a:xfrm>
            <a:off x="0" y="0"/>
            <a:ext cx="9144000" cy="54884"/>
          </a:xfrm>
          <a:prstGeom prst="rect">
            <a:avLst/>
          </a:prstGeom>
          <a:solidFill>
            <a:srgbClr val="BF0D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20" name="Google Shape;20;p2"/>
          <p:cNvSpPr/>
          <p:nvPr userDrawn="1"/>
        </p:nvSpPr>
        <p:spPr>
          <a:xfrm>
            <a:off x="0" y="232322"/>
            <a:ext cx="9144000" cy="54884"/>
          </a:xfrm>
          <a:prstGeom prst="rect">
            <a:avLst/>
          </a:prstGeom>
          <a:solidFill>
            <a:srgbClr val="FCAF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21" name="Google Shape;21;p2"/>
          <p:cNvSpPr/>
          <p:nvPr/>
        </p:nvSpPr>
        <p:spPr>
          <a:xfrm>
            <a:off x="0" y="5080318"/>
            <a:ext cx="9144000" cy="54884"/>
          </a:xfrm>
          <a:prstGeom prst="rect">
            <a:avLst/>
          </a:prstGeom>
          <a:solidFill>
            <a:srgbClr val="D013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17" name="Slide Number Placeholder 7">
            <a:extLst>
              <a:ext uri="{FF2B5EF4-FFF2-40B4-BE49-F238E27FC236}">
                <a16:creationId xmlns:a16="http://schemas.microsoft.com/office/drawing/2014/main" id="{67157DF4-07F0-4122-8A12-64D11C5D9B66}"/>
              </a:ext>
            </a:extLst>
          </p:cNvPr>
          <p:cNvSpPr>
            <a:spLocks noGrp="1"/>
          </p:cNvSpPr>
          <p:nvPr>
            <p:ph type="sldNum" idx="12"/>
          </p:nvPr>
        </p:nvSpPr>
        <p:spPr>
          <a:xfrm>
            <a:off x="7024678" y="4767264"/>
            <a:ext cx="2057400" cy="273844"/>
          </a:xfrm>
        </p:spPr>
        <p:txBody>
          <a:bodyPr/>
          <a:lstStyle>
            <a:lvl1pPr>
              <a:defRPr sz="1050" b="1"/>
            </a:lvl1pPr>
          </a:lstStyle>
          <a:p>
            <a:fld id="{00000000-1234-1234-1234-123412341234}" type="slidenum">
              <a:rPr lang="en-US" smtClean="0"/>
              <a:pPr/>
              <a:t>‹#›</a:t>
            </a:fld>
            <a:endParaRPr lang="en-US" dirty="0"/>
          </a:p>
        </p:txBody>
      </p:sp>
      <p:pic>
        <p:nvPicPr>
          <p:cNvPr id="4" name="Picture 3">
            <a:extLst>
              <a:ext uri="{FF2B5EF4-FFF2-40B4-BE49-F238E27FC236}">
                <a16:creationId xmlns:a16="http://schemas.microsoft.com/office/drawing/2014/main" id="{9EB3075E-B2E5-4AB4-8DAF-8C6FAD45926D}"/>
              </a:ext>
            </a:extLst>
          </p:cNvPr>
          <p:cNvPicPr>
            <a:picLocks noChangeAspect="1"/>
          </p:cNvPicPr>
          <p:nvPr userDrawn="1"/>
        </p:nvPicPr>
        <p:blipFill>
          <a:blip r:embed="rId2"/>
          <a:stretch>
            <a:fillRect/>
          </a:stretch>
        </p:blipFill>
        <p:spPr>
          <a:xfrm>
            <a:off x="61921" y="4681470"/>
            <a:ext cx="379243" cy="379243"/>
          </a:xfrm>
          <a:prstGeom prst="rect">
            <a:avLst/>
          </a:prstGeom>
        </p:spPr>
      </p:pic>
      <p:sp>
        <p:nvSpPr>
          <p:cNvPr id="16" name="Google Shape;111;p13">
            <a:extLst>
              <a:ext uri="{FF2B5EF4-FFF2-40B4-BE49-F238E27FC236}">
                <a16:creationId xmlns:a16="http://schemas.microsoft.com/office/drawing/2014/main" id="{1E07C217-D742-4115-9FB0-12FD22DCCEF7}"/>
              </a:ext>
            </a:extLst>
          </p:cNvPr>
          <p:cNvSpPr txBox="1">
            <a:spLocks/>
          </p:cNvSpPr>
          <p:nvPr userDrawn="1"/>
        </p:nvSpPr>
        <p:spPr>
          <a:xfrm>
            <a:off x="628650" y="1598122"/>
            <a:ext cx="7934100" cy="2299129"/>
          </a:xfrm>
          <a:prstGeom prst="rect">
            <a:avLst/>
          </a:prstGeom>
          <a:solidFill>
            <a:srgbClr val="01216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F1C232"/>
              </a:buClr>
              <a:buSzPts val="4000"/>
            </a:pPr>
            <a:endParaRPr lang="en-US" sz="2400" b="1" dirty="0">
              <a:solidFill>
                <a:srgbClr val="FCAF17"/>
              </a:solidFill>
              <a:latin typeface="+mj-lt"/>
            </a:endParaRPr>
          </a:p>
        </p:txBody>
      </p:sp>
      <p:pic>
        <p:nvPicPr>
          <p:cNvPr id="7" name="Picture 6">
            <a:extLst>
              <a:ext uri="{FF2B5EF4-FFF2-40B4-BE49-F238E27FC236}">
                <a16:creationId xmlns:a16="http://schemas.microsoft.com/office/drawing/2014/main" id="{98BDF31A-E761-4526-BCBC-D6A1663F816C}"/>
              </a:ext>
            </a:extLst>
          </p:cNvPr>
          <p:cNvPicPr>
            <a:picLocks noChangeAspect="1"/>
          </p:cNvPicPr>
          <p:nvPr userDrawn="1"/>
        </p:nvPicPr>
        <p:blipFill>
          <a:blip r:embed="rId3"/>
          <a:stretch>
            <a:fillRect/>
          </a:stretch>
        </p:blipFill>
        <p:spPr>
          <a:xfrm>
            <a:off x="2378625" y="508760"/>
            <a:ext cx="3894191" cy="880873"/>
          </a:xfrm>
          <a:prstGeom prst="rect">
            <a:avLst/>
          </a:prstGeom>
        </p:spPr>
      </p:pic>
      <p:cxnSp>
        <p:nvCxnSpPr>
          <p:cNvPr id="23" name="Google Shape;113;p13">
            <a:extLst>
              <a:ext uri="{FF2B5EF4-FFF2-40B4-BE49-F238E27FC236}">
                <a16:creationId xmlns:a16="http://schemas.microsoft.com/office/drawing/2014/main" id="{6BC09F54-C7EE-4743-B8D0-50ABBD4A7109}"/>
              </a:ext>
            </a:extLst>
          </p:cNvPr>
          <p:cNvCxnSpPr/>
          <p:nvPr userDrawn="1"/>
        </p:nvCxnSpPr>
        <p:spPr>
          <a:xfrm rot="10800000" flipH="1">
            <a:off x="5955825" y="4191646"/>
            <a:ext cx="2565600" cy="15300"/>
          </a:xfrm>
          <a:prstGeom prst="straightConnector1">
            <a:avLst/>
          </a:prstGeom>
          <a:noFill/>
          <a:ln w="76200" cap="flat" cmpd="sng">
            <a:solidFill>
              <a:srgbClr val="012169"/>
            </a:solidFill>
            <a:prstDash val="solid"/>
            <a:round/>
            <a:headEnd type="none" w="sm" len="sm"/>
            <a:tailEnd type="none" w="sm" len="sm"/>
          </a:ln>
        </p:spPr>
      </p:cxnSp>
      <p:cxnSp>
        <p:nvCxnSpPr>
          <p:cNvPr id="24" name="Google Shape;114;p13">
            <a:extLst>
              <a:ext uri="{FF2B5EF4-FFF2-40B4-BE49-F238E27FC236}">
                <a16:creationId xmlns:a16="http://schemas.microsoft.com/office/drawing/2014/main" id="{7B4C5429-2399-4421-B10F-7AF6BDE93042}"/>
              </a:ext>
            </a:extLst>
          </p:cNvPr>
          <p:cNvCxnSpPr/>
          <p:nvPr userDrawn="1"/>
        </p:nvCxnSpPr>
        <p:spPr>
          <a:xfrm rot="10800000" flipH="1">
            <a:off x="662177" y="4199296"/>
            <a:ext cx="2526000" cy="15300"/>
          </a:xfrm>
          <a:prstGeom prst="straightConnector1">
            <a:avLst/>
          </a:prstGeom>
          <a:noFill/>
          <a:ln w="76200" cap="flat" cmpd="sng">
            <a:solidFill>
              <a:srgbClr val="012169"/>
            </a:solidFill>
            <a:prstDash val="solid"/>
            <a:round/>
            <a:headEnd type="none" w="sm" len="sm"/>
            <a:tailEnd type="none" w="sm" len="sm"/>
          </a:ln>
        </p:spPr>
      </p:cxnSp>
      <p:cxnSp>
        <p:nvCxnSpPr>
          <p:cNvPr id="25" name="Google Shape;115;p13">
            <a:extLst>
              <a:ext uri="{FF2B5EF4-FFF2-40B4-BE49-F238E27FC236}">
                <a16:creationId xmlns:a16="http://schemas.microsoft.com/office/drawing/2014/main" id="{C4500E26-C9DF-40A2-AE95-67658C55D47C}"/>
              </a:ext>
            </a:extLst>
          </p:cNvPr>
          <p:cNvCxnSpPr/>
          <p:nvPr userDrawn="1"/>
        </p:nvCxnSpPr>
        <p:spPr>
          <a:xfrm>
            <a:off x="3129600" y="4214596"/>
            <a:ext cx="2884800" cy="11100"/>
          </a:xfrm>
          <a:prstGeom prst="straightConnector1">
            <a:avLst/>
          </a:prstGeom>
          <a:noFill/>
          <a:ln w="76200" cap="flat" cmpd="sng">
            <a:solidFill>
              <a:srgbClr val="FCAF17"/>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43"/>
        <p:cNvGrpSpPr/>
        <p:nvPr/>
      </p:nvGrpSpPr>
      <p:grpSpPr>
        <a:xfrm>
          <a:off x="0" y="0"/>
          <a:ext cx="0" cy="0"/>
          <a:chOff x="0" y="0"/>
          <a:chExt cx="0" cy="0"/>
        </a:xfrm>
      </p:grpSpPr>
      <p:sp>
        <p:nvSpPr>
          <p:cNvPr id="2" name="Google Shape;19;p2">
            <a:extLst>
              <a:ext uri="{FF2B5EF4-FFF2-40B4-BE49-F238E27FC236}">
                <a16:creationId xmlns:a16="http://schemas.microsoft.com/office/drawing/2014/main" id="{C296EBFA-48EB-4BA0-96AF-301650B212ED}"/>
              </a:ext>
            </a:extLst>
          </p:cNvPr>
          <p:cNvSpPr/>
          <p:nvPr userDrawn="1"/>
        </p:nvSpPr>
        <p:spPr>
          <a:xfrm>
            <a:off x="0" y="0"/>
            <a:ext cx="9144000" cy="54884"/>
          </a:xfrm>
          <a:prstGeom prst="rect">
            <a:avLst/>
          </a:prstGeom>
          <a:solidFill>
            <a:srgbClr val="BF0D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4" name="Google Shape;42;p4">
            <a:extLst>
              <a:ext uri="{FF2B5EF4-FFF2-40B4-BE49-F238E27FC236}">
                <a16:creationId xmlns:a16="http://schemas.microsoft.com/office/drawing/2014/main" id="{D04993A4-AB5C-4A33-98EC-AB8282ED59DD}"/>
              </a:ext>
            </a:extLst>
          </p:cNvPr>
          <p:cNvSpPr/>
          <p:nvPr userDrawn="1"/>
        </p:nvSpPr>
        <p:spPr>
          <a:xfrm>
            <a:off x="0" y="5080318"/>
            <a:ext cx="9144000" cy="54884"/>
          </a:xfrm>
          <a:prstGeom prst="rect">
            <a:avLst/>
          </a:prstGeom>
          <a:solidFill>
            <a:srgbClr val="BF0D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5" name="Google Shape;111;p13">
            <a:extLst>
              <a:ext uri="{FF2B5EF4-FFF2-40B4-BE49-F238E27FC236}">
                <a16:creationId xmlns:a16="http://schemas.microsoft.com/office/drawing/2014/main" id="{B4BE09FB-522F-4684-9ABC-2C88EC6E0B14}"/>
              </a:ext>
            </a:extLst>
          </p:cNvPr>
          <p:cNvSpPr txBox="1">
            <a:spLocks/>
          </p:cNvSpPr>
          <p:nvPr userDrawn="1"/>
        </p:nvSpPr>
        <p:spPr>
          <a:xfrm>
            <a:off x="0" y="71444"/>
            <a:ext cx="9144000" cy="765065"/>
          </a:xfrm>
          <a:prstGeom prst="rect">
            <a:avLst/>
          </a:prstGeom>
          <a:solidFill>
            <a:srgbClr val="01216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F1C232"/>
              </a:buClr>
              <a:buSzPts val="4000"/>
              <a:buFont typeface="Calibri"/>
              <a:buNone/>
            </a:pPr>
            <a:endParaRPr lang="en-US" sz="2800" b="1" dirty="0">
              <a:solidFill>
                <a:srgbClr val="FCAF17"/>
              </a:solidFill>
            </a:endParaRPr>
          </a:p>
        </p:txBody>
      </p:sp>
      <p:sp>
        <p:nvSpPr>
          <p:cNvPr id="6" name="Date Placeholder 5">
            <a:extLst>
              <a:ext uri="{FF2B5EF4-FFF2-40B4-BE49-F238E27FC236}">
                <a16:creationId xmlns:a16="http://schemas.microsoft.com/office/drawing/2014/main" id="{3AA86F68-6E06-44CA-9556-28EBB73053BB}"/>
              </a:ext>
            </a:extLst>
          </p:cNvPr>
          <p:cNvSpPr>
            <a:spLocks noGrp="1"/>
          </p:cNvSpPr>
          <p:nvPr>
            <p:ph type="dt" idx="10"/>
          </p:nvPr>
        </p:nvSpPr>
        <p:spPr/>
        <p:txBody>
          <a:bodyPr/>
          <a:lstStyle/>
          <a:p>
            <a:endParaRPr lang="en-US"/>
          </a:p>
        </p:txBody>
      </p:sp>
      <p:sp>
        <p:nvSpPr>
          <p:cNvPr id="7" name="Footer Placeholder 6">
            <a:extLst>
              <a:ext uri="{FF2B5EF4-FFF2-40B4-BE49-F238E27FC236}">
                <a16:creationId xmlns:a16="http://schemas.microsoft.com/office/drawing/2014/main" id="{BB2FB0EA-8EF7-4520-9B9E-E70B98ECFB80}"/>
              </a:ext>
            </a:extLst>
          </p:cNvPr>
          <p:cNvSpPr>
            <a:spLocks noGrp="1"/>
          </p:cNvSpPr>
          <p:nvPr>
            <p:ph type="ftr" idx="11"/>
          </p:nvPr>
        </p:nvSpPr>
        <p:spPr/>
        <p:txBody>
          <a:bodyPr/>
          <a:lstStyle/>
          <a:p>
            <a:endParaRPr lang="en-US"/>
          </a:p>
        </p:txBody>
      </p:sp>
      <p:sp>
        <p:nvSpPr>
          <p:cNvPr id="8" name="Slide Number Placeholder 7">
            <a:extLst>
              <a:ext uri="{FF2B5EF4-FFF2-40B4-BE49-F238E27FC236}">
                <a16:creationId xmlns:a16="http://schemas.microsoft.com/office/drawing/2014/main" id="{C268C734-B1E9-459B-860A-976ED3BDFEA2}"/>
              </a:ext>
            </a:extLst>
          </p:cNvPr>
          <p:cNvSpPr>
            <a:spLocks noGrp="1"/>
          </p:cNvSpPr>
          <p:nvPr>
            <p:ph type="sldNum" idx="12"/>
          </p:nvPr>
        </p:nvSpPr>
        <p:spPr>
          <a:xfrm>
            <a:off x="7024678" y="4767264"/>
            <a:ext cx="2057400" cy="273844"/>
          </a:xfrm>
        </p:spPr>
        <p:txBody>
          <a:bodyPr/>
          <a:lstStyle>
            <a:lvl1pPr>
              <a:defRPr sz="1050" b="1"/>
            </a:lvl1pPr>
          </a:lstStyle>
          <a:p>
            <a:fld id="{00000000-1234-1234-1234-123412341234}" type="slidenum">
              <a:rPr lang="en-US" smtClean="0"/>
              <a:pPr/>
              <a:t>‹#›</a:t>
            </a:fld>
            <a:endParaRPr lang="en-US" dirty="0"/>
          </a:p>
        </p:txBody>
      </p:sp>
      <p:pic>
        <p:nvPicPr>
          <p:cNvPr id="9" name="Picture 8">
            <a:extLst>
              <a:ext uri="{FF2B5EF4-FFF2-40B4-BE49-F238E27FC236}">
                <a16:creationId xmlns:a16="http://schemas.microsoft.com/office/drawing/2014/main" id="{96532DB4-E91B-4A7C-BD96-D42F216CBA1A}"/>
              </a:ext>
            </a:extLst>
          </p:cNvPr>
          <p:cNvPicPr>
            <a:picLocks noChangeAspect="1"/>
          </p:cNvPicPr>
          <p:nvPr userDrawn="1"/>
        </p:nvPicPr>
        <p:blipFill>
          <a:blip r:embed="rId2"/>
          <a:stretch>
            <a:fillRect/>
          </a:stretch>
        </p:blipFill>
        <p:spPr>
          <a:xfrm>
            <a:off x="61922" y="4671895"/>
            <a:ext cx="375960" cy="375960"/>
          </a:xfrm>
          <a:prstGeom prst="rect">
            <a:avLst/>
          </a:prstGeom>
        </p:spPr>
      </p:pic>
      <p:sp>
        <p:nvSpPr>
          <p:cNvPr id="3" name="Title 2">
            <a:extLst>
              <a:ext uri="{FF2B5EF4-FFF2-40B4-BE49-F238E27FC236}">
                <a16:creationId xmlns:a16="http://schemas.microsoft.com/office/drawing/2014/main" id="{62FCAA43-1CA1-D645-90A9-33CC351E9719}"/>
              </a:ext>
            </a:extLst>
          </p:cNvPr>
          <p:cNvSpPr>
            <a:spLocks noGrp="1"/>
          </p:cNvSpPr>
          <p:nvPr>
            <p:ph type="title"/>
          </p:nvPr>
        </p:nvSpPr>
        <p:spPr>
          <a:xfrm>
            <a:off x="628650" y="123989"/>
            <a:ext cx="7886700" cy="712520"/>
          </a:xfrm>
        </p:spPr>
        <p:txBody>
          <a:bodyPr/>
          <a:lstStyle>
            <a:lvl1pPr algn="ctr">
              <a:defRPr sz="3600">
                <a:solidFill>
                  <a:srgbClr val="FFC000"/>
                </a:solidFill>
                <a:latin typeface="+mj-lt"/>
              </a:defRPr>
            </a:lvl1pPr>
          </a:lstStyle>
          <a:p>
            <a:r>
              <a:rPr lang="en-US" dirty="0"/>
              <a:t>Click to edit Master title style</a:t>
            </a:r>
          </a:p>
        </p:txBody>
      </p:sp>
      <p:sp>
        <p:nvSpPr>
          <p:cNvPr id="11" name="Content Placeholder 10">
            <a:extLst>
              <a:ext uri="{FF2B5EF4-FFF2-40B4-BE49-F238E27FC236}">
                <a16:creationId xmlns:a16="http://schemas.microsoft.com/office/drawing/2014/main" id="{4CE6160E-83D2-0D40-B486-6F2A00B9FAF5}"/>
              </a:ext>
            </a:extLst>
          </p:cNvPr>
          <p:cNvSpPr>
            <a:spLocks noGrp="1"/>
          </p:cNvSpPr>
          <p:nvPr>
            <p:ph sz="quarter" idx="13"/>
          </p:nvPr>
        </p:nvSpPr>
        <p:spPr>
          <a:xfrm>
            <a:off x="438150" y="1182688"/>
            <a:ext cx="8264525" cy="3325812"/>
          </a:xfrm>
        </p:spPr>
        <p:txBody>
          <a:bodyPr/>
          <a:lstStyle>
            <a:lvl1pPr marL="457200" indent="-361950">
              <a:buFont typeface="Wingdings" pitchFamily="2" charset="2"/>
              <a:buChar char="Ø"/>
              <a:defRPr sz="2400">
                <a:solidFill>
                  <a:srgbClr val="012169"/>
                </a:solidFill>
              </a:defRPr>
            </a:lvl1pPr>
            <a:lvl2pPr marL="914400" indent="-342900">
              <a:buFont typeface="Wingdings" pitchFamily="2" charset="2"/>
              <a:buChar char="Ø"/>
              <a:defRPr sz="2000">
                <a:solidFill>
                  <a:srgbClr val="012169"/>
                </a:solidFill>
              </a:defRPr>
            </a:lvl2pPr>
            <a:lvl3pPr marL="1371600" indent="-323850">
              <a:buFont typeface="Wingdings" pitchFamily="2" charset="2"/>
              <a:buChar char="Ø"/>
              <a:defRPr sz="1600">
                <a:solidFill>
                  <a:srgbClr val="012169"/>
                </a:solidFill>
              </a:defRPr>
            </a:lvl3pPr>
            <a:lvl4pPr marL="1828800" indent="-314325">
              <a:buFont typeface="Wingdings" pitchFamily="2" charset="2"/>
              <a:buChar char="Ø"/>
              <a:defRPr sz="1400">
                <a:solidFill>
                  <a:srgbClr val="012169"/>
                </a:solidFill>
              </a:defRPr>
            </a:lvl4pPr>
            <a:lvl5pPr marL="2286000" indent="-314325">
              <a:buFont typeface="Wingdings" pitchFamily="2" charset="2"/>
              <a:buChar char="Ø"/>
              <a:defRPr sz="1400">
                <a:solidFill>
                  <a:srgbClr val="0121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8416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43"/>
        <p:cNvGrpSpPr/>
        <p:nvPr/>
      </p:nvGrpSpPr>
      <p:grpSpPr>
        <a:xfrm>
          <a:off x="0" y="0"/>
          <a:ext cx="0" cy="0"/>
          <a:chOff x="0" y="0"/>
          <a:chExt cx="0" cy="0"/>
        </a:xfrm>
      </p:grpSpPr>
      <p:sp>
        <p:nvSpPr>
          <p:cNvPr id="2" name="Google Shape;19;p2">
            <a:extLst>
              <a:ext uri="{FF2B5EF4-FFF2-40B4-BE49-F238E27FC236}">
                <a16:creationId xmlns:a16="http://schemas.microsoft.com/office/drawing/2014/main" id="{C296EBFA-48EB-4BA0-96AF-301650B212ED}"/>
              </a:ext>
            </a:extLst>
          </p:cNvPr>
          <p:cNvSpPr/>
          <p:nvPr userDrawn="1"/>
        </p:nvSpPr>
        <p:spPr>
          <a:xfrm>
            <a:off x="0" y="0"/>
            <a:ext cx="9144000" cy="54884"/>
          </a:xfrm>
          <a:prstGeom prst="rect">
            <a:avLst/>
          </a:prstGeom>
          <a:solidFill>
            <a:srgbClr val="BF0D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4" name="Google Shape;42;p4">
            <a:extLst>
              <a:ext uri="{FF2B5EF4-FFF2-40B4-BE49-F238E27FC236}">
                <a16:creationId xmlns:a16="http://schemas.microsoft.com/office/drawing/2014/main" id="{D04993A4-AB5C-4A33-98EC-AB8282ED59DD}"/>
              </a:ext>
            </a:extLst>
          </p:cNvPr>
          <p:cNvSpPr/>
          <p:nvPr userDrawn="1"/>
        </p:nvSpPr>
        <p:spPr>
          <a:xfrm>
            <a:off x="0" y="5080318"/>
            <a:ext cx="9144000" cy="54884"/>
          </a:xfrm>
          <a:prstGeom prst="rect">
            <a:avLst/>
          </a:prstGeom>
          <a:solidFill>
            <a:srgbClr val="BF0D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5" name="Google Shape;111;p13">
            <a:extLst>
              <a:ext uri="{FF2B5EF4-FFF2-40B4-BE49-F238E27FC236}">
                <a16:creationId xmlns:a16="http://schemas.microsoft.com/office/drawing/2014/main" id="{B4BE09FB-522F-4684-9ABC-2C88EC6E0B14}"/>
              </a:ext>
            </a:extLst>
          </p:cNvPr>
          <p:cNvSpPr txBox="1">
            <a:spLocks/>
          </p:cNvSpPr>
          <p:nvPr userDrawn="1"/>
        </p:nvSpPr>
        <p:spPr>
          <a:xfrm>
            <a:off x="0" y="71444"/>
            <a:ext cx="9144000" cy="765065"/>
          </a:xfrm>
          <a:prstGeom prst="rect">
            <a:avLst/>
          </a:prstGeom>
          <a:solidFill>
            <a:srgbClr val="01216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F1C232"/>
              </a:buClr>
              <a:buSzPts val="4000"/>
              <a:buFont typeface="Calibri"/>
              <a:buNone/>
            </a:pPr>
            <a:endParaRPr lang="en-US" sz="2800" b="1" dirty="0">
              <a:solidFill>
                <a:srgbClr val="FCAF17"/>
              </a:solidFill>
            </a:endParaRPr>
          </a:p>
        </p:txBody>
      </p:sp>
      <p:sp>
        <p:nvSpPr>
          <p:cNvPr id="6" name="Date Placeholder 5">
            <a:extLst>
              <a:ext uri="{FF2B5EF4-FFF2-40B4-BE49-F238E27FC236}">
                <a16:creationId xmlns:a16="http://schemas.microsoft.com/office/drawing/2014/main" id="{3AA86F68-6E06-44CA-9556-28EBB73053BB}"/>
              </a:ext>
            </a:extLst>
          </p:cNvPr>
          <p:cNvSpPr>
            <a:spLocks noGrp="1"/>
          </p:cNvSpPr>
          <p:nvPr>
            <p:ph type="dt" idx="10"/>
          </p:nvPr>
        </p:nvSpPr>
        <p:spPr/>
        <p:txBody>
          <a:bodyPr/>
          <a:lstStyle/>
          <a:p>
            <a:endParaRPr lang="en-US"/>
          </a:p>
        </p:txBody>
      </p:sp>
      <p:sp>
        <p:nvSpPr>
          <p:cNvPr id="7" name="Footer Placeholder 6">
            <a:extLst>
              <a:ext uri="{FF2B5EF4-FFF2-40B4-BE49-F238E27FC236}">
                <a16:creationId xmlns:a16="http://schemas.microsoft.com/office/drawing/2014/main" id="{BB2FB0EA-8EF7-4520-9B9E-E70B98ECFB80}"/>
              </a:ext>
            </a:extLst>
          </p:cNvPr>
          <p:cNvSpPr>
            <a:spLocks noGrp="1"/>
          </p:cNvSpPr>
          <p:nvPr>
            <p:ph type="ftr" idx="11"/>
          </p:nvPr>
        </p:nvSpPr>
        <p:spPr/>
        <p:txBody>
          <a:bodyPr/>
          <a:lstStyle/>
          <a:p>
            <a:endParaRPr lang="en-US"/>
          </a:p>
        </p:txBody>
      </p:sp>
      <p:sp>
        <p:nvSpPr>
          <p:cNvPr id="8" name="Slide Number Placeholder 7">
            <a:extLst>
              <a:ext uri="{FF2B5EF4-FFF2-40B4-BE49-F238E27FC236}">
                <a16:creationId xmlns:a16="http://schemas.microsoft.com/office/drawing/2014/main" id="{C268C734-B1E9-459B-860A-976ED3BDFEA2}"/>
              </a:ext>
            </a:extLst>
          </p:cNvPr>
          <p:cNvSpPr>
            <a:spLocks noGrp="1"/>
          </p:cNvSpPr>
          <p:nvPr>
            <p:ph type="sldNum" idx="12"/>
          </p:nvPr>
        </p:nvSpPr>
        <p:spPr>
          <a:xfrm>
            <a:off x="7024678" y="4767264"/>
            <a:ext cx="2057400" cy="273844"/>
          </a:xfrm>
        </p:spPr>
        <p:txBody>
          <a:bodyPr/>
          <a:lstStyle>
            <a:lvl1pPr>
              <a:defRPr sz="1050" b="1"/>
            </a:lvl1pPr>
          </a:lstStyle>
          <a:p>
            <a:fld id="{00000000-1234-1234-1234-123412341234}" type="slidenum">
              <a:rPr lang="en-US" smtClean="0"/>
              <a:pPr/>
              <a:t>‹#›</a:t>
            </a:fld>
            <a:endParaRPr lang="en-US" dirty="0"/>
          </a:p>
        </p:txBody>
      </p:sp>
      <p:pic>
        <p:nvPicPr>
          <p:cNvPr id="9" name="Picture 8">
            <a:extLst>
              <a:ext uri="{FF2B5EF4-FFF2-40B4-BE49-F238E27FC236}">
                <a16:creationId xmlns:a16="http://schemas.microsoft.com/office/drawing/2014/main" id="{96532DB4-E91B-4A7C-BD96-D42F216CBA1A}"/>
              </a:ext>
            </a:extLst>
          </p:cNvPr>
          <p:cNvPicPr>
            <a:picLocks noChangeAspect="1"/>
          </p:cNvPicPr>
          <p:nvPr userDrawn="1"/>
        </p:nvPicPr>
        <p:blipFill>
          <a:blip r:embed="rId2"/>
          <a:stretch>
            <a:fillRect/>
          </a:stretch>
        </p:blipFill>
        <p:spPr>
          <a:xfrm>
            <a:off x="61922" y="4671895"/>
            <a:ext cx="375960" cy="3759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23888" y="1282305"/>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6" name="Google Shape;46;p6"/>
          <p:cNvSpPr txBox="1">
            <a:spLocks noGrp="1"/>
          </p:cNvSpPr>
          <p:nvPr>
            <p:ph type="body" idx="1"/>
          </p:nvPr>
        </p:nvSpPr>
        <p:spPr>
          <a:xfrm>
            <a:off x="623888" y="3442099"/>
            <a:ext cx="7886700" cy="11251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47" name="Google Shape;47;p6"/>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p:nvPr/>
        </p:nvSpPr>
        <p:spPr>
          <a:xfrm>
            <a:off x="0" y="74363"/>
            <a:ext cx="9144000" cy="132203"/>
          </a:xfrm>
          <a:prstGeom prst="rect">
            <a:avLst/>
          </a:prstGeom>
          <a:solidFill>
            <a:srgbClr val="0121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52" name="Google Shape;52;p6"/>
          <p:cNvSpPr/>
          <p:nvPr/>
        </p:nvSpPr>
        <p:spPr>
          <a:xfrm>
            <a:off x="0" y="0"/>
            <a:ext cx="9144000" cy="54884"/>
          </a:xfrm>
          <a:prstGeom prst="rect">
            <a:avLst/>
          </a:prstGeom>
          <a:solidFill>
            <a:srgbClr val="BF0D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dirty="0">
              <a:solidFill>
                <a:schemeClr val="lt1"/>
              </a:solidFill>
              <a:latin typeface="Calibri"/>
              <a:ea typeface="Calibri"/>
              <a:cs typeface="Calibri"/>
              <a:sym typeface="Calibri"/>
            </a:endParaRPr>
          </a:p>
        </p:txBody>
      </p:sp>
      <p:sp>
        <p:nvSpPr>
          <p:cNvPr id="53" name="Google Shape;53;p6"/>
          <p:cNvSpPr/>
          <p:nvPr/>
        </p:nvSpPr>
        <p:spPr>
          <a:xfrm>
            <a:off x="0" y="232322"/>
            <a:ext cx="9144000" cy="54884"/>
          </a:xfrm>
          <a:prstGeom prst="rect">
            <a:avLst/>
          </a:prstGeom>
          <a:solidFill>
            <a:srgbClr val="FCAF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54" name="Google Shape;54;p6"/>
          <p:cNvSpPr/>
          <p:nvPr/>
        </p:nvSpPr>
        <p:spPr>
          <a:xfrm>
            <a:off x="0" y="5080318"/>
            <a:ext cx="9144000" cy="54884"/>
          </a:xfrm>
          <a:prstGeom prst="rect">
            <a:avLst/>
          </a:prstGeom>
          <a:solidFill>
            <a:srgbClr val="BF0D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13" name="Slide Number Placeholder 7">
            <a:extLst>
              <a:ext uri="{FF2B5EF4-FFF2-40B4-BE49-F238E27FC236}">
                <a16:creationId xmlns:a16="http://schemas.microsoft.com/office/drawing/2014/main" id="{CB4EC6E4-49A0-4A59-9D5A-8D33393A6F7D}"/>
              </a:ext>
            </a:extLst>
          </p:cNvPr>
          <p:cNvSpPr>
            <a:spLocks noGrp="1"/>
          </p:cNvSpPr>
          <p:nvPr>
            <p:ph type="sldNum" idx="12"/>
          </p:nvPr>
        </p:nvSpPr>
        <p:spPr>
          <a:xfrm>
            <a:off x="7024678" y="4767264"/>
            <a:ext cx="2057400" cy="273844"/>
          </a:xfrm>
        </p:spPr>
        <p:txBody>
          <a:bodyPr/>
          <a:lstStyle>
            <a:lvl1pPr>
              <a:defRPr sz="1050" b="1"/>
            </a:lvl1pPr>
          </a:lstStyle>
          <a:p>
            <a:fld id="{00000000-1234-1234-1234-123412341234}" type="slidenum">
              <a:rPr lang="en-US" smtClean="0"/>
              <a:pPr/>
              <a:t>‹#›</a:t>
            </a:fld>
            <a:endParaRPr lang="en-US" dirty="0"/>
          </a:p>
        </p:txBody>
      </p:sp>
      <p:pic>
        <p:nvPicPr>
          <p:cNvPr id="14" name="Picture 13">
            <a:extLst>
              <a:ext uri="{FF2B5EF4-FFF2-40B4-BE49-F238E27FC236}">
                <a16:creationId xmlns:a16="http://schemas.microsoft.com/office/drawing/2014/main" id="{59BB9E0D-4B6A-484D-8465-5A442BB782D4}"/>
              </a:ext>
            </a:extLst>
          </p:cNvPr>
          <p:cNvPicPr>
            <a:picLocks noChangeAspect="1"/>
          </p:cNvPicPr>
          <p:nvPr userDrawn="1"/>
        </p:nvPicPr>
        <p:blipFill>
          <a:blip r:embed="rId2"/>
          <a:stretch>
            <a:fillRect/>
          </a:stretch>
        </p:blipFill>
        <p:spPr>
          <a:xfrm>
            <a:off x="40037" y="4694349"/>
            <a:ext cx="374788" cy="3747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9"/>
          <p:cNvSpPr txBox="1">
            <a:spLocks noGrp="1"/>
          </p:cNvSpPr>
          <p:nvPr>
            <p:ph type="body" idx="1"/>
          </p:nvPr>
        </p:nvSpPr>
        <p:spPr>
          <a:xfrm>
            <a:off x="3887391" y="740570"/>
            <a:ext cx="4629150" cy="365521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4" name="Google Shape;84;p9"/>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5" name="Google Shape;85;p9"/>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9"/>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9"/>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1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0"/>
          <p:cNvSpPr>
            <a:spLocks noGrp="1"/>
          </p:cNvSpPr>
          <p:nvPr>
            <p:ph type="pic" idx="2"/>
          </p:nvPr>
        </p:nvSpPr>
        <p:spPr>
          <a:xfrm>
            <a:off x="3887391" y="740570"/>
            <a:ext cx="4629150" cy="36552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91" name="Google Shape;91;p1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2" name="Google Shape;92;p10"/>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0"/>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0"/>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11"/>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1"/>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8" name="Google Shape;98;p11"/>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12"/>
          <p:cNvSpPr txBox="1">
            <a:spLocks noGrp="1"/>
          </p:cNvSpPr>
          <p:nvPr>
            <p:ph type="title"/>
          </p:nvPr>
        </p:nvSpPr>
        <p:spPr>
          <a:xfrm rot="5400000">
            <a:off x="5350074" y="1467446"/>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2"/>
          <p:cNvSpPr txBox="1">
            <a:spLocks noGrp="1"/>
          </p:cNvSpPr>
          <p:nvPr>
            <p:ph type="body" idx="1"/>
          </p:nvPr>
        </p:nvSpPr>
        <p:spPr>
          <a:xfrm rot="5400000">
            <a:off x="1349574" y="-447079"/>
            <a:ext cx="435887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4" name="Google Shape;104;p12"/>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2"/>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2"/>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ase Slide (No Content)">
    <p:spTree>
      <p:nvGrpSpPr>
        <p:cNvPr id="1" name=""/>
        <p:cNvGrpSpPr/>
        <p:nvPr/>
      </p:nvGrpSpPr>
      <p:grpSpPr>
        <a:xfrm>
          <a:off x="0" y="0"/>
          <a:ext cx="0" cy="0"/>
          <a:chOff x="0" y="0"/>
          <a:chExt cx="0" cy="0"/>
        </a:xfrm>
      </p:grpSpPr>
      <p:sp>
        <p:nvSpPr>
          <p:cNvPr id="16" name="Title 1"/>
          <p:cNvSpPr txBox="1">
            <a:spLocks/>
          </p:cNvSpPr>
          <p:nvPr userDrawn="1"/>
        </p:nvSpPr>
        <p:spPr>
          <a:xfrm>
            <a:off x="1657351" y="1200151"/>
            <a:ext cx="3435350" cy="2018108"/>
          </a:xfrm>
          <a:prstGeom prst="rect">
            <a:avLst/>
          </a:prstGeom>
        </p:spPr>
        <p:txBody>
          <a:bodyPr vert="horz" lIns="68580" tIns="34290" rIns="68580" bIns="3429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3750" dirty="0"/>
          </a:p>
        </p:txBody>
      </p:sp>
    </p:spTree>
    <p:extLst>
      <p:ext uri="{BB962C8B-B14F-4D97-AF65-F5344CB8AC3E}">
        <p14:creationId xmlns:p14="http://schemas.microsoft.com/office/powerpoint/2010/main" val="416025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C1E6-EFA4-4CFD-A83C-87DF5FBDCF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77CB7C-ACD4-41E7-8EB1-782CA5EED5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4126A1-3A14-47B8-BEFC-2C715EFD3653}"/>
              </a:ext>
            </a:extLst>
          </p:cNvPr>
          <p:cNvSpPr>
            <a:spLocks noGrp="1"/>
          </p:cNvSpPr>
          <p:nvPr>
            <p:ph type="dt" sz="half" idx="10"/>
          </p:nvPr>
        </p:nvSpPr>
        <p:spPr/>
        <p:txBody>
          <a:bodyPr/>
          <a:lstStyle/>
          <a:p>
            <a:fld id="{35646D79-ABE9-4B56-A3EF-BCF17DCB408E}" type="datetimeFigureOut">
              <a:rPr lang="en-US" smtClean="0"/>
              <a:t>4/2/2021</a:t>
            </a:fld>
            <a:endParaRPr lang="en-US"/>
          </a:p>
        </p:txBody>
      </p:sp>
      <p:sp>
        <p:nvSpPr>
          <p:cNvPr id="5" name="Footer Placeholder 4">
            <a:extLst>
              <a:ext uri="{FF2B5EF4-FFF2-40B4-BE49-F238E27FC236}">
                <a16:creationId xmlns:a16="http://schemas.microsoft.com/office/drawing/2014/main" id="{80FA4880-F3A6-44E2-9BBF-AFF4322FC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6C8EB-500D-4A19-8DCD-3DE25405EB2B}"/>
              </a:ext>
            </a:extLst>
          </p:cNvPr>
          <p:cNvSpPr>
            <a:spLocks noGrp="1"/>
          </p:cNvSpPr>
          <p:nvPr>
            <p:ph type="sldNum" sz="quarter" idx="12"/>
          </p:nvPr>
        </p:nvSpPr>
        <p:spPr/>
        <p:txBody>
          <a:bodyPr/>
          <a:lstStyle/>
          <a:p>
            <a:fld id="{A2FF11FB-7809-4589-A1C2-11857629FFA8}" type="slidenum">
              <a:rPr lang="en-US" smtClean="0"/>
              <a:t>‹#›</a:t>
            </a:fld>
            <a:endParaRPr lang="en-US"/>
          </a:p>
        </p:txBody>
      </p:sp>
    </p:spTree>
    <p:extLst>
      <p:ext uri="{BB962C8B-B14F-4D97-AF65-F5344CB8AC3E}">
        <p14:creationId xmlns:p14="http://schemas.microsoft.com/office/powerpoint/2010/main" val="1762590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5" r:id="rId4"/>
    <p:sldLayoutId id="2147483656" r:id="rId5"/>
    <p:sldLayoutId id="2147483657" r:id="rId6"/>
    <p:sldLayoutId id="2147483658" r:id="rId7"/>
    <p:sldLayoutId id="2147483660" r:id="rId8"/>
    <p:sldLayoutId id="2147483661" r:id="rId9"/>
    <p:sldLayoutId id="214748366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mailto:Tammy.waller@azed.gov" TargetMode="External"/><Relationship Id="rId3" Type="http://schemas.openxmlformats.org/officeDocument/2006/relationships/hyperlink" Target="mailto:Sarah.sleasman@azed.gov" TargetMode="External"/><Relationship Id="rId7" Type="http://schemas.openxmlformats.org/officeDocument/2006/relationships/hyperlink" Target="mailto:Andrea.glenn@azed.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Amy.boza@azed.gov" TargetMode="External"/><Relationship Id="rId5" Type="http://schemas.openxmlformats.org/officeDocument/2006/relationships/hyperlink" Target="mailto:Eboney.mckinney@azed.gov" TargetMode="External"/><Relationship Id="rId4" Type="http://schemas.openxmlformats.org/officeDocument/2006/relationships/hyperlink" Target="mailto:Lori.masseur@azed.go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forms/d/1oV-VYI-XSwo4ww7ugu0a2AKi5oexDC5i_lXPJO3FyR0/edit?usp=sharing" TargetMode="External"/><Relationship Id="rId7" Type="http://schemas.openxmlformats.org/officeDocument/2006/relationships/hyperlink" Target="mailto:AcadStandards@azed.gov"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hyperlink" Target="mailto:Testing@azed.gov" TargetMode="External"/><Relationship Id="rId5" Type="http://schemas.openxmlformats.org/officeDocument/2006/relationships/hyperlink" Target="mailto:ESSAinbox@azed.gov" TargetMode="External"/><Relationship Id="rId4" Type="http://schemas.openxmlformats.org/officeDocument/2006/relationships/hyperlink" Target="http://www.azed.gov/essa"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0"/>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763D68-DBB6-46E7-9EF5-A55D36E006C8}"/>
              </a:ext>
            </a:extLst>
          </p:cNvPr>
          <p:cNvSpPr>
            <a:spLocks noGrp="1"/>
          </p:cNvSpPr>
          <p:nvPr>
            <p:ph type="sldNum" idx="12"/>
          </p:nvPr>
        </p:nvSpPr>
        <p:spPr>
          <a:xfrm>
            <a:off x="7086600" y="4794755"/>
            <a:ext cx="2057400" cy="273844"/>
          </a:xfrm>
        </p:spPr>
        <p:txBody>
          <a:bodyPr/>
          <a:lstStyle/>
          <a:p>
            <a:pPr marL="0" lvl="0" indent="0" algn="r" rtl="0">
              <a:spcBef>
                <a:spcPts val="0"/>
              </a:spcBef>
              <a:spcAft>
                <a:spcPts val="0"/>
              </a:spcAft>
              <a:buNone/>
            </a:pPr>
            <a:fld id="{00000000-1234-1234-1234-123412341234}" type="slidenum">
              <a:rPr lang="en-US" smtClean="0"/>
              <a:t>1</a:t>
            </a:fld>
            <a:endParaRPr lang="en-US"/>
          </a:p>
        </p:txBody>
      </p:sp>
      <p:sp>
        <p:nvSpPr>
          <p:cNvPr id="2" name="TextBox 1">
            <a:extLst>
              <a:ext uri="{FF2B5EF4-FFF2-40B4-BE49-F238E27FC236}">
                <a16:creationId xmlns:a16="http://schemas.microsoft.com/office/drawing/2014/main" id="{139F4441-56BB-41E7-9866-05A9F2657BF8}"/>
              </a:ext>
            </a:extLst>
          </p:cNvPr>
          <p:cNvSpPr txBox="1"/>
          <p:nvPr/>
        </p:nvSpPr>
        <p:spPr>
          <a:xfrm>
            <a:off x="619432" y="1612490"/>
            <a:ext cx="7944465" cy="3108543"/>
          </a:xfrm>
          <a:prstGeom prst="rect">
            <a:avLst/>
          </a:prstGeom>
          <a:noFill/>
        </p:spPr>
        <p:txBody>
          <a:bodyPr wrap="square" rtlCol="0">
            <a:spAutoFit/>
          </a:bodyPr>
          <a:lstStyle/>
          <a:p>
            <a:pPr algn="ctr"/>
            <a:endParaRPr lang="en-US" sz="2800" b="1" dirty="0">
              <a:solidFill>
                <a:srgbClr val="FCAF17"/>
              </a:solidFill>
            </a:endParaRPr>
          </a:p>
          <a:p>
            <a:pPr algn="ctr"/>
            <a:r>
              <a:rPr lang="en-US" sz="2800" b="1" dirty="0">
                <a:solidFill>
                  <a:srgbClr val="FCAF17"/>
                </a:solidFill>
              </a:rPr>
              <a:t>Standards and Assessments: ESSA Update</a:t>
            </a:r>
          </a:p>
          <a:p>
            <a:pPr algn="ctr"/>
            <a:r>
              <a:rPr lang="en-US" sz="2800" b="1" dirty="0">
                <a:solidFill>
                  <a:srgbClr val="FCAF17"/>
                </a:solidFill>
              </a:rPr>
              <a:t>Sean Ross – Academic Standards</a:t>
            </a:r>
          </a:p>
          <a:p>
            <a:pPr algn="ctr"/>
            <a:r>
              <a:rPr lang="en-US" sz="2800" b="1" dirty="0">
                <a:solidFill>
                  <a:srgbClr val="FCAF17"/>
                </a:solidFill>
              </a:rPr>
              <a:t>Audra Ahumada – Assessments</a:t>
            </a:r>
          </a:p>
          <a:p>
            <a:pPr algn="ctr"/>
            <a:r>
              <a:rPr lang="en-US" sz="2800" b="1" dirty="0">
                <a:solidFill>
                  <a:srgbClr val="FCAF17"/>
                </a:solidFill>
              </a:rPr>
              <a:t> </a:t>
            </a:r>
          </a:p>
          <a:p>
            <a:endParaRPr lang="en-US" dirty="0">
              <a:solidFill>
                <a:srgbClr val="FCAF17"/>
              </a:solidFill>
            </a:endParaRPr>
          </a:p>
          <a:p>
            <a:endParaRPr lang="en-US" dirty="0">
              <a:solidFill>
                <a:srgbClr val="FCAF17"/>
              </a:solidFill>
            </a:endParaRPr>
          </a:p>
          <a:p>
            <a:endParaRPr lang="en-US" dirty="0">
              <a:solidFill>
                <a:srgbClr val="FCAF17"/>
              </a:solidFill>
            </a:endParaRPr>
          </a:p>
          <a:p>
            <a:endParaRPr lang="en-US" dirty="0">
              <a:solidFill>
                <a:srgbClr val="FCAF1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3E4918-4104-48D7-9142-3406953932EF}"/>
              </a:ext>
            </a:extLst>
          </p:cNvPr>
          <p:cNvSpPr/>
          <p:nvPr/>
        </p:nvSpPr>
        <p:spPr>
          <a:xfrm>
            <a:off x="0" y="188269"/>
            <a:ext cx="9144000" cy="480131"/>
          </a:xfrm>
          <a:prstGeom prst="rect">
            <a:avLst/>
          </a:prstGeom>
        </p:spPr>
        <p:txBody>
          <a:bodyPr wrap="square">
            <a:spAutoFit/>
          </a:bodyPr>
          <a:lstStyle/>
          <a:p>
            <a:pPr algn="ctr" defTabSz="914378">
              <a:lnSpc>
                <a:spcPct val="90000"/>
              </a:lnSpc>
              <a:buClr>
                <a:srgbClr val="F1C232"/>
              </a:buClr>
              <a:buSzPts val="4000"/>
              <a:defRPr/>
            </a:pPr>
            <a:r>
              <a:rPr lang="en-US" sz="2800" b="1" dirty="0">
                <a:solidFill>
                  <a:srgbClr val="FFC000"/>
                </a:solidFill>
              </a:rPr>
              <a:t>Academic Standards Team: Current Work </a:t>
            </a:r>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p:txBody>
          <a:bodyPr/>
          <a:lstStyle/>
          <a:p>
            <a:pPr defTabSz="914378"/>
            <a:fld id="{00000000-1234-1234-1234-123412341234}" type="slidenum">
              <a:rPr lang="en-US" kern="0"/>
              <a:pPr defTabSz="914378"/>
              <a:t>10</a:t>
            </a:fld>
            <a:endParaRPr lang="en-US" kern="0" dirty="0"/>
          </a:p>
        </p:txBody>
      </p:sp>
      <p:sp>
        <p:nvSpPr>
          <p:cNvPr id="2" name="Rectangle 1">
            <a:extLst>
              <a:ext uri="{FF2B5EF4-FFF2-40B4-BE49-F238E27FC236}">
                <a16:creationId xmlns:a16="http://schemas.microsoft.com/office/drawing/2014/main" id="{00939A48-1F57-4E68-B17A-2C5C20F8EEBA}"/>
              </a:ext>
            </a:extLst>
          </p:cNvPr>
          <p:cNvSpPr/>
          <p:nvPr/>
        </p:nvSpPr>
        <p:spPr>
          <a:xfrm>
            <a:off x="4478705" y="2433251"/>
            <a:ext cx="221536" cy="253916"/>
          </a:xfrm>
          <a:prstGeom prst="rect">
            <a:avLst/>
          </a:prstGeom>
        </p:spPr>
        <p:txBody>
          <a:bodyPr wrap="none">
            <a:spAutoFit/>
          </a:bodyPr>
          <a:lstStyle/>
          <a:p>
            <a:r>
              <a:rPr lang="en-US" sz="1050" dirty="0"/>
              <a:t> </a:t>
            </a:r>
          </a:p>
        </p:txBody>
      </p:sp>
      <p:graphicFrame>
        <p:nvGraphicFramePr>
          <p:cNvPr id="4" name="Table 7">
            <a:extLst>
              <a:ext uri="{FF2B5EF4-FFF2-40B4-BE49-F238E27FC236}">
                <a16:creationId xmlns:a16="http://schemas.microsoft.com/office/drawing/2014/main" id="{76311D9F-0C1E-4615-8AC5-13C01CF6B852}"/>
              </a:ext>
            </a:extLst>
          </p:cNvPr>
          <p:cNvGraphicFramePr>
            <a:graphicFrameLocks noGrp="1"/>
          </p:cNvGraphicFramePr>
          <p:nvPr>
            <p:extLst>
              <p:ext uri="{D42A27DB-BD31-4B8C-83A1-F6EECF244321}">
                <p14:modId xmlns:p14="http://schemas.microsoft.com/office/powerpoint/2010/main" val="92013967"/>
              </p:ext>
            </p:extLst>
          </p:nvPr>
        </p:nvGraphicFramePr>
        <p:xfrm>
          <a:off x="620039" y="995820"/>
          <a:ext cx="8192022" cy="3771443"/>
        </p:xfrm>
        <a:graphic>
          <a:graphicData uri="http://schemas.openxmlformats.org/drawingml/2006/table">
            <a:tbl>
              <a:tblPr firstRow="1" bandRow="1">
                <a:tableStyleId>{5C22544A-7EE6-4342-B048-85BDC9FD1C3A}</a:tableStyleId>
              </a:tblPr>
              <a:tblGrid>
                <a:gridCol w="8192022">
                  <a:extLst>
                    <a:ext uri="{9D8B030D-6E8A-4147-A177-3AD203B41FA5}">
                      <a16:colId xmlns:a16="http://schemas.microsoft.com/office/drawing/2014/main" val="59996933"/>
                    </a:ext>
                  </a:extLst>
                </a:gridCol>
              </a:tblGrid>
              <a:tr h="304433">
                <a:tc>
                  <a:txBody>
                    <a:bodyPr/>
                    <a:lstStyle/>
                    <a:p>
                      <a:r>
                        <a:rPr lang="en-US" sz="1100" dirty="0">
                          <a:latin typeface="Lato" panose="020B0604020202020204" charset="0"/>
                          <a:cs typeface="Lato" panose="020B0604020202020204" charset="0"/>
                        </a:rPr>
                        <a:t>Current Projects</a:t>
                      </a:r>
                    </a:p>
                  </a:txBody>
                  <a:tcPr marL="68580" marR="68580" marT="34290" marB="34290"/>
                </a:tc>
                <a:extLst>
                  <a:ext uri="{0D108BD9-81ED-4DB2-BD59-A6C34878D82A}">
                    <a16:rowId xmlns:a16="http://schemas.microsoft.com/office/drawing/2014/main" val="3850354559"/>
                  </a:ext>
                </a:extLst>
              </a:tr>
              <a:tr h="346701">
                <a:tc>
                  <a:txBody>
                    <a:bodyPr/>
                    <a:lstStyle/>
                    <a:p>
                      <a:r>
                        <a:rPr lang="en-US" sz="1100" dirty="0">
                          <a:latin typeface="Lato" panose="020B0604020202020204" charset="0"/>
                          <a:cs typeface="Lato" panose="020B0604020202020204" charset="0"/>
                        </a:rPr>
                        <a:t>Acceleration </a:t>
                      </a:r>
                      <a:r>
                        <a:rPr lang="en-US" sz="1100">
                          <a:latin typeface="Lato" panose="020B0604020202020204" charset="0"/>
                          <a:cs typeface="Lato" panose="020B0604020202020204" charset="0"/>
                        </a:rPr>
                        <a:t>Academies Grant</a:t>
                      </a:r>
                      <a:endParaRPr lang="en-US" sz="1100" dirty="0">
                        <a:latin typeface="Lato" panose="020B0604020202020204" charset="0"/>
                        <a:cs typeface="Lato" panose="020B0604020202020204" charset="0"/>
                      </a:endParaRPr>
                    </a:p>
                  </a:txBody>
                  <a:tcPr marL="68580" marR="68580" marT="34290" marB="34290"/>
                </a:tc>
                <a:extLst>
                  <a:ext uri="{0D108BD9-81ED-4DB2-BD59-A6C34878D82A}">
                    <a16:rowId xmlns:a16="http://schemas.microsoft.com/office/drawing/2014/main" val="2045167756"/>
                  </a:ext>
                </a:extLst>
              </a:tr>
              <a:tr h="346701">
                <a:tc>
                  <a:txBody>
                    <a:bodyPr/>
                    <a:lstStyle/>
                    <a:p>
                      <a:r>
                        <a:rPr lang="en-US" sz="1100" dirty="0">
                          <a:latin typeface="Lato" panose="020B0604020202020204" charset="0"/>
                          <a:cs typeface="Lato" panose="020B0604020202020204" charset="0"/>
                        </a:rPr>
                        <a:t>Arizona Charter School Program and Grant </a:t>
                      </a:r>
                    </a:p>
                  </a:txBody>
                  <a:tcPr marL="68580" marR="68580" marT="34290" marB="34290"/>
                </a:tc>
                <a:extLst>
                  <a:ext uri="{0D108BD9-81ED-4DB2-BD59-A6C34878D82A}">
                    <a16:rowId xmlns:a16="http://schemas.microsoft.com/office/drawing/2014/main" val="61106303"/>
                  </a:ext>
                </a:extLst>
              </a:tr>
              <a:tr h="346701">
                <a:tc>
                  <a:txBody>
                    <a:bodyPr/>
                    <a:lstStyle/>
                    <a:p>
                      <a:r>
                        <a:rPr lang="en-US" sz="1100" dirty="0">
                          <a:latin typeface="Lato" panose="020B0604020202020204" charset="0"/>
                          <a:cs typeface="Lato" panose="020B0604020202020204" charset="0"/>
                        </a:rPr>
                        <a:t>Comprehensive Literacy State Development Grant </a:t>
                      </a:r>
                    </a:p>
                  </a:txBody>
                  <a:tcPr marL="68580" marR="68580" marT="34290" marB="34290"/>
                </a:tc>
                <a:extLst>
                  <a:ext uri="{0D108BD9-81ED-4DB2-BD59-A6C34878D82A}">
                    <a16:rowId xmlns:a16="http://schemas.microsoft.com/office/drawing/2014/main" val="2873643635"/>
                  </a:ext>
                </a:extLst>
              </a:tr>
              <a:tr h="346701">
                <a:tc>
                  <a:txBody>
                    <a:bodyPr/>
                    <a:lstStyle/>
                    <a:p>
                      <a:r>
                        <a:rPr lang="en-US" sz="1100" dirty="0">
                          <a:latin typeface="Lato" panose="020B0604020202020204" charset="0"/>
                          <a:cs typeface="Lato" panose="020B0604020202020204" charset="0"/>
                        </a:rPr>
                        <a:t>Computer Science Professional Development Grant and Pilot Program </a:t>
                      </a:r>
                    </a:p>
                  </a:txBody>
                  <a:tcPr marL="68580" marR="68580" marT="34290" marB="34290"/>
                </a:tc>
                <a:extLst>
                  <a:ext uri="{0D108BD9-81ED-4DB2-BD59-A6C34878D82A}">
                    <a16:rowId xmlns:a16="http://schemas.microsoft.com/office/drawing/2014/main" val="4081438341"/>
                  </a:ext>
                </a:extLst>
              </a:tr>
              <a:tr h="346701">
                <a:tc>
                  <a:txBody>
                    <a:bodyPr/>
                    <a:lstStyle/>
                    <a:p>
                      <a:r>
                        <a:rPr lang="en-US" sz="1100" dirty="0">
                          <a:latin typeface="Lato" panose="020B0604020202020204" charset="0"/>
                          <a:cs typeface="Lato" panose="020B0604020202020204" charset="0"/>
                        </a:rPr>
                        <a:t>Educational Technology Standards Review </a:t>
                      </a:r>
                    </a:p>
                  </a:txBody>
                  <a:tcPr marL="68580" marR="68580" marT="34290" marB="34290"/>
                </a:tc>
                <a:extLst>
                  <a:ext uri="{0D108BD9-81ED-4DB2-BD59-A6C34878D82A}">
                    <a16:rowId xmlns:a16="http://schemas.microsoft.com/office/drawing/2014/main" val="3981438300"/>
                  </a:ext>
                </a:extLst>
              </a:tr>
              <a:tr h="346701">
                <a:tc>
                  <a:txBody>
                    <a:bodyPr/>
                    <a:lstStyle/>
                    <a:p>
                      <a:r>
                        <a:rPr lang="en-US" sz="1100" dirty="0">
                          <a:latin typeface="Lato" panose="020B0604020202020204" charset="0"/>
                          <a:cs typeface="Lato" panose="020B0604020202020204" charset="0"/>
                        </a:rPr>
                        <a:t>FASFA Completion Goal </a:t>
                      </a:r>
                    </a:p>
                  </a:txBody>
                  <a:tcPr marL="68580" marR="68580" marT="34290" marB="34290"/>
                </a:tc>
                <a:extLst>
                  <a:ext uri="{0D108BD9-81ED-4DB2-BD59-A6C34878D82A}">
                    <a16:rowId xmlns:a16="http://schemas.microsoft.com/office/drawing/2014/main" val="1438405822"/>
                  </a:ext>
                </a:extLst>
              </a:tr>
              <a:tr h="346701">
                <a:tc>
                  <a:txBody>
                    <a:bodyPr/>
                    <a:lstStyle/>
                    <a:p>
                      <a:r>
                        <a:rPr lang="en-US" sz="1100" dirty="0">
                          <a:latin typeface="Lato" panose="020B0604020202020204" charset="0"/>
                          <a:cs typeface="Lato" panose="020B0604020202020204" charset="0"/>
                        </a:rPr>
                        <a:t>Move On When Reading </a:t>
                      </a:r>
                    </a:p>
                  </a:txBody>
                  <a:tcPr marL="68580" marR="68580" marT="34290" marB="34290"/>
                </a:tc>
                <a:extLst>
                  <a:ext uri="{0D108BD9-81ED-4DB2-BD59-A6C34878D82A}">
                    <a16:rowId xmlns:a16="http://schemas.microsoft.com/office/drawing/2014/main" val="2317212872"/>
                  </a:ext>
                </a:extLst>
              </a:tr>
              <a:tr h="346701">
                <a:tc>
                  <a:txBody>
                    <a:bodyPr/>
                    <a:lstStyle/>
                    <a:p>
                      <a:r>
                        <a:rPr lang="en-US" sz="1100" dirty="0">
                          <a:latin typeface="Lato" panose="020B0604020202020204" charset="0"/>
                          <a:cs typeface="Lato" panose="020B0604020202020204" charset="0"/>
                        </a:rPr>
                        <a:t>New Science Standards Implementation </a:t>
                      </a:r>
                    </a:p>
                  </a:txBody>
                  <a:tcPr marL="68580" marR="68580" marT="34290" marB="34290"/>
                </a:tc>
                <a:extLst>
                  <a:ext uri="{0D108BD9-81ED-4DB2-BD59-A6C34878D82A}">
                    <a16:rowId xmlns:a16="http://schemas.microsoft.com/office/drawing/2014/main" val="3338581487"/>
                  </a:ext>
                </a:extLst>
              </a:tr>
              <a:tr h="346701">
                <a:tc>
                  <a:txBody>
                    <a:bodyPr/>
                    <a:lstStyle/>
                    <a:p>
                      <a:r>
                        <a:rPr lang="en-US" sz="1100" dirty="0">
                          <a:latin typeface="Lato" panose="020B0604020202020204" charset="0"/>
                          <a:cs typeface="Lato" panose="020B0604020202020204" charset="0"/>
                        </a:rPr>
                        <a:t>New Social Studies Standards Implementation </a:t>
                      </a:r>
                    </a:p>
                  </a:txBody>
                  <a:tcPr marL="68580" marR="68580" marT="34290" marB="34290"/>
                </a:tc>
                <a:extLst>
                  <a:ext uri="{0D108BD9-81ED-4DB2-BD59-A6C34878D82A}">
                    <a16:rowId xmlns:a16="http://schemas.microsoft.com/office/drawing/2014/main" val="658737096"/>
                  </a:ext>
                </a:extLst>
              </a:tr>
              <a:tr h="346701">
                <a:tc>
                  <a:txBody>
                    <a:bodyPr/>
                    <a:lstStyle/>
                    <a:p>
                      <a:r>
                        <a:rPr lang="en-US" sz="1100" dirty="0">
                          <a:latin typeface="Lato" panose="020B0604020202020204" charset="0"/>
                          <a:cs typeface="Lato" panose="020B0604020202020204" charset="0"/>
                        </a:rPr>
                        <a:t>Seal of Biliteracy </a:t>
                      </a:r>
                    </a:p>
                  </a:txBody>
                  <a:tcPr marL="68580" marR="68580" marT="34290" marB="34290"/>
                </a:tc>
                <a:extLst>
                  <a:ext uri="{0D108BD9-81ED-4DB2-BD59-A6C34878D82A}">
                    <a16:rowId xmlns:a16="http://schemas.microsoft.com/office/drawing/2014/main" val="2303796643"/>
                  </a:ext>
                </a:extLst>
              </a:tr>
            </a:tbl>
          </a:graphicData>
        </a:graphic>
      </p:graphicFrame>
    </p:spTree>
    <p:extLst>
      <p:ext uri="{BB962C8B-B14F-4D97-AF65-F5344CB8AC3E}">
        <p14:creationId xmlns:p14="http://schemas.microsoft.com/office/powerpoint/2010/main" val="19467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3E4918-4104-48D7-9142-3406953932EF}"/>
              </a:ext>
            </a:extLst>
          </p:cNvPr>
          <p:cNvSpPr/>
          <p:nvPr/>
        </p:nvSpPr>
        <p:spPr>
          <a:xfrm>
            <a:off x="0" y="188269"/>
            <a:ext cx="9144000" cy="480131"/>
          </a:xfrm>
          <a:prstGeom prst="rect">
            <a:avLst/>
          </a:prstGeom>
        </p:spPr>
        <p:txBody>
          <a:bodyPr wrap="square">
            <a:spAutoFit/>
          </a:bodyPr>
          <a:lstStyle/>
          <a:p>
            <a:pPr algn="ctr" defTabSz="914378">
              <a:lnSpc>
                <a:spcPct val="90000"/>
              </a:lnSpc>
              <a:buClr>
                <a:srgbClr val="F1C232"/>
              </a:buClr>
              <a:buSzPts val="4000"/>
            </a:pPr>
            <a:r>
              <a:rPr lang="en-US" sz="2800" b="1" dirty="0">
                <a:solidFill>
                  <a:srgbClr val="FFC000"/>
                </a:solidFill>
              </a:rPr>
              <a:t>Academic Standards Team: We Are Here to Help</a:t>
            </a:r>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p:txBody>
          <a:bodyPr/>
          <a:lstStyle/>
          <a:p>
            <a:pPr defTabSz="914378"/>
            <a:fld id="{00000000-1234-1234-1234-123412341234}" type="slidenum">
              <a:rPr lang="en-US" kern="0"/>
              <a:pPr defTabSz="914378"/>
              <a:t>11</a:t>
            </a:fld>
            <a:endParaRPr lang="en-US" kern="0" dirty="0"/>
          </a:p>
        </p:txBody>
      </p:sp>
      <p:sp>
        <p:nvSpPr>
          <p:cNvPr id="2" name="Rectangle 1">
            <a:extLst>
              <a:ext uri="{FF2B5EF4-FFF2-40B4-BE49-F238E27FC236}">
                <a16:creationId xmlns:a16="http://schemas.microsoft.com/office/drawing/2014/main" id="{00939A48-1F57-4E68-B17A-2C5C20F8EEBA}"/>
              </a:ext>
            </a:extLst>
          </p:cNvPr>
          <p:cNvSpPr/>
          <p:nvPr/>
        </p:nvSpPr>
        <p:spPr>
          <a:xfrm>
            <a:off x="4478705" y="2433251"/>
            <a:ext cx="221536" cy="253916"/>
          </a:xfrm>
          <a:prstGeom prst="rect">
            <a:avLst/>
          </a:prstGeom>
        </p:spPr>
        <p:txBody>
          <a:bodyPr wrap="none">
            <a:spAutoFit/>
          </a:bodyPr>
          <a:lstStyle/>
          <a:p>
            <a:r>
              <a:rPr lang="en-US" sz="1050" dirty="0"/>
              <a:t> </a:t>
            </a:r>
          </a:p>
        </p:txBody>
      </p:sp>
      <p:graphicFrame>
        <p:nvGraphicFramePr>
          <p:cNvPr id="4" name="Table 7">
            <a:extLst>
              <a:ext uri="{FF2B5EF4-FFF2-40B4-BE49-F238E27FC236}">
                <a16:creationId xmlns:a16="http://schemas.microsoft.com/office/drawing/2014/main" id="{76311D9F-0C1E-4615-8AC5-13C01CF6B852}"/>
              </a:ext>
            </a:extLst>
          </p:cNvPr>
          <p:cNvGraphicFramePr>
            <a:graphicFrameLocks noGrp="1"/>
          </p:cNvGraphicFramePr>
          <p:nvPr>
            <p:extLst>
              <p:ext uri="{D42A27DB-BD31-4B8C-83A1-F6EECF244321}">
                <p14:modId xmlns:p14="http://schemas.microsoft.com/office/powerpoint/2010/main" val="2952544336"/>
              </p:ext>
            </p:extLst>
          </p:nvPr>
        </p:nvGraphicFramePr>
        <p:xfrm>
          <a:off x="560590" y="938538"/>
          <a:ext cx="8022822" cy="3965650"/>
        </p:xfrm>
        <a:graphic>
          <a:graphicData uri="http://schemas.openxmlformats.org/drawingml/2006/table">
            <a:tbl>
              <a:tblPr firstRow="1" bandRow="1">
                <a:tableStyleId>{5C22544A-7EE6-4342-B048-85BDC9FD1C3A}</a:tableStyleId>
              </a:tblPr>
              <a:tblGrid>
                <a:gridCol w="2674274">
                  <a:extLst>
                    <a:ext uri="{9D8B030D-6E8A-4147-A177-3AD203B41FA5}">
                      <a16:colId xmlns:a16="http://schemas.microsoft.com/office/drawing/2014/main" val="1530178223"/>
                    </a:ext>
                  </a:extLst>
                </a:gridCol>
                <a:gridCol w="2674274">
                  <a:extLst>
                    <a:ext uri="{9D8B030D-6E8A-4147-A177-3AD203B41FA5}">
                      <a16:colId xmlns:a16="http://schemas.microsoft.com/office/drawing/2014/main" val="59996933"/>
                    </a:ext>
                  </a:extLst>
                </a:gridCol>
                <a:gridCol w="2674274">
                  <a:extLst>
                    <a:ext uri="{9D8B030D-6E8A-4147-A177-3AD203B41FA5}">
                      <a16:colId xmlns:a16="http://schemas.microsoft.com/office/drawing/2014/main" val="3127615274"/>
                    </a:ext>
                  </a:extLst>
                </a:gridCol>
              </a:tblGrid>
              <a:tr h="396565">
                <a:tc>
                  <a:txBody>
                    <a:bodyPr/>
                    <a:lstStyle/>
                    <a:p>
                      <a:r>
                        <a:rPr lang="en-US" sz="1100" dirty="0">
                          <a:solidFill>
                            <a:schemeClr val="bg1"/>
                          </a:solidFill>
                          <a:latin typeface="Lato" panose="020B0604020202020204" charset="0"/>
                          <a:cs typeface="Lato" panose="020B0604020202020204" charset="0"/>
                        </a:rPr>
                        <a:t>Area of Focus </a:t>
                      </a:r>
                    </a:p>
                  </a:txBody>
                  <a:tcPr marL="68580" marR="68580" marT="34290" marB="34290"/>
                </a:tc>
                <a:tc>
                  <a:txBody>
                    <a:bodyPr/>
                    <a:lstStyle/>
                    <a:p>
                      <a:r>
                        <a:rPr lang="en-US" sz="1100" dirty="0"/>
                        <a:t>Contact</a:t>
                      </a:r>
                    </a:p>
                  </a:txBody>
                  <a:tcPr marL="68580" marR="68580" marT="34290" marB="34290"/>
                </a:tc>
                <a:tc>
                  <a:txBody>
                    <a:bodyPr/>
                    <a:lstStyle/>
                    <a:p>
                      <a:r>
                        <a:rPr lang="en-US" sz="1100" dirty="0"/>
                        <a:t>Email </a:t>
                      </a:r>
                    </a:p>
                  </a:txBody>
                  <a:tcPr marL="68580" marR="68580" marT="34290" marB="34290"/>
                </a:tc>
                <a:extLst>
                  <a:ext uri="{0D108BD9-81ED-4DB2-BD59-A6C34878D82A}">
                    <a16:rowId xmlns:a16="http://schemas.microsoft.com/office/drawing/2014/main" val="3850354559"/>
                  </a:ext>
                </a:extLst>
              </a:tr>
              <a:tr h="396565">
                <a:tc>
                  <a:txBody>
                    <a:bodyPr/>
                    <a:lstStyle/>
                    <a:p>
                      <a:r>
                        <a:rPr lang="en-US" sz="1100" dirty="0"/>
                        <a:t>Computer Science</a:t>
                      </a:r>
                    </a:p>
                  </a:txBody>
                  <a:tcPr marL="68580" marR="68580" marT="34290" marB="34290"/>
                </a:tc>
                <a:tc>
                  <a:txBody>
                    <a:bodyPr/>
                    <a:lstStyle/>
                    <a:p>
                      <a:r>
                        <a:rPr lang="en-US" sz="1100" dirty="0"/>
                        <a:t>Sarah Sleasman </a:t>
                      </a:r>
                    </a:p>
                  </a:txBody>
                  <a:tcPr marL="68580" marR="68580" marT="34290" marB="34290"/>
                </a:tc>
                <a:tc>
                  <a:txBody>
                    <a:bodyPr/>
                    <a:lstStyle/>
                    <a:p>
                      <a:r>
                        <a:rPr lang="en-US" sz="1100" dirty="0">
                          <a:hlinkClick r:id="rId3"/>
                        </a:rPr>
                        <a:t>Sarah.sleasman@azed.gov</a:t>
                      </a:r>
                      <a:r>
                        <a:rPr lang="en-US" sz="1100" dirty="0"/>
                        <a:t> </a:t>
                      </a:r>
                    </a:p>
                  </a:txBody>
                  <a:tcPr marL="68580" marR="68580" marT="34290" marB="34290"/>
                </a:tc>
                <a:extLst>
                  <a:ext uri="{0D108BD9-81ED-4DB2-BD59-A6C34878D82A}">
                    <a16:rowId xmlns:a16="http://schemas.microsoft.com/office/drawing/2014/main" val="2045167756"/>
                  </a:ext>
                </a:extLst>
              </a:tr>
              <a:tr h="396565">
                <a:tc>
                  <a:txBody>
                    <a:bodyPr/>
                    <a:lstStyle/>
                    <a:p>
                      <a:r>
                        <a:rPr lang="en-US" sz="1100" dirty="0"/>
                        <a:t>Early Childhood </a:t>
                      </a:r>
                    </a:p>
                  </a:txBody>
                  <a:tcPr marL="68580" marR="68580" marT="34290" marB="34290"/>
                </a:tc>
                <a:tc>
                  <a:txBody>
                    <a:bodyPr/>
                    <a:lstStyle/>
                    <a:p>
                      <a:r>
                        <a:rPr lang="en-US" sz="1100" dirty="0"/>
                        <a:t>Lori Masseur </a:t>
                      </a:r>
                    </a:p>
                  </a:txBody>
                  <a:tcPr marL="68580" marR="68580" marT="34290" marB="34290"/>
                </a:tc>
                <a:tc>
                  <a:txBody>
                    <a:bodyPr/>
                    <a:lstStyle/>
                    <a:p>
                      <a:r>
                        <a:rPr lang="en-US" sz="1100" dirty="0">
                          <a:hlinkClick r:id="rId4"/>
                        </a:rPr>
                        <a:t>Lori.masseur@azed.gov</a:t>
                      </a:r>
                      <a:r>
                        <a:rPr lang="en-US" sz="1100" dirty="0"/>
                        <a:t> </a:t>
                      </a:r>
                    </a:p>
                  </a:txBody>
                  <a:tcPr marL="68580" marR="68580" marT="34290" marB="34290"/>
                </a:tc>
                <a:extLst>
                  <a:ext uri="{0D108BD9-81ED-4DB2-BD59-A6C34878D82A}">
                    <a16:rowId xmlns:a16="http://schemas.microsoft.com/office/drawing/2014/main" val="2873643635"/>
                  </a:ext>
                </a:extLst>
              </a:tr>
              <a:tr h="396565">
                <a:tc>
                  <a:txBody>
                    <a:bodyPr/>
                    <a:lstStyle/>
                    <a:p>
                      <a:r>
                        <a:rPr lang="en-US" sz="1100" dirty="0"/>
                        <a:t>Educational Technology </a:t>
                      </a:r>
                    </a:p>
                  </a:txBody>
                  <a:tcPr marL="68580" marR="68580" marT="34290" marB="34290"/>
                </a:tc>
                <a:tc>
                  <a:txBody>
                    <a:bodyPr/>
                    <a:lstStyle/>
                    <a:p>
                      <a:r>
                        <a:rPr lang="en-US" sz="1100" dirty="0"/>
                        <a:t>Eboney McKinney</a:t>
                      </a:r>
                    </a:p>
                  </a:txBody>
                  <a:tcPr marL="68580" marR="68580" marT="34290" marB="34290"/>
                </a:tc>
                <a:tc>
                  <a:txBody>
                    <a:bodyPr/>
                    <a:lstStyle/>
                    <a:p>
                      <a:r>
                        <a:rPr lang="en-US" sz="1100" dirty="0">
                          <a:hlinkClick r:id="rId5"/>
                        </a:rPr>
                        <a:t>Eboney.mckinney@azed.gov</a:t>
                      </a:r>
                      <a:r>
                        <a:rPr lang="en-US" sz="1100" dirty="0"/>
                        <a:t> </a:t>
                      </a:r>
                    </a:p>
                  </a:txBody>
                  <a:tcPr marL="68580" marR="68580" marT="34290" marB="34290"/>
                </a:tc>
                <a:extLst>
                  <a:ext uri="{0D108BD9-81ED-4DB2-BD59-A6C34878D82A}">
                    <a16:rowId xmlns:a16="http://schemas.microsoft.com/office/drawing/2014/main" val="4081438341"/>
                  </a:ext>
                </a:extLst>
              </a:tr>
              <a:tr h="396565">
                <a:tc>
                  <a:txBody>
                    <a:bodyPr/>
                    <a:lstStyle/>
                    <a:p>
                      <a:r>
                        <a:rPr lang="en-US" sz="1100" dirty="0"/>
                        <a:t>English Language Arts </a:t>
                      </a:r>
                    </a:p>
                  </a:txBody>
                  <a:tcPr marL="68580" marR="68580" marT="34290" marB="34290"/>
                </a:tc>
                <a:tc>
                  <a:txBody>
                    <a:bodyPr/>
                    <a:lstStyle/>
                    <a:p>
                      <a:r>
                        <a:rPr lang="en-US" sz="1100" dirty="0"/>
                        <a:t>Amy Boza</a:t>
                      </a:r>
                    </a:p>
                  </a:txBody>
                  <a:tcPr marL="68580" marR="68580" marT="34290" marB="34290"/>
                </a:tc>
                <a:tc>
                  <a:txBody>
                    <a:bodyPr/>
                    <a:lstStyle/>
                    <a:p>
                      <a:r>
                        <a:rPr lang="en-US" sz="1100" dirty="0">
                          <a:hlinkClick r:id="rId6"/>
                        </a:rPr>
                        <a:t>Amy.boza@azed.gov</a:t>
                      </a:r>
                      <a:r>
                        <a:rPr lang="en-US" sz="1100" dirty="0"/>
                        <a:t> </a:t>
                      </a:r>
                    </a:p>
                  </a:txBody>
                  <a:tcPr marL="68580" marR="68580" marT="34290" marB="34290"/>
                </a:tc>
                <a:extLst>
                  <a:ext uri="{0D108BD9-81ED-4DB2-BD59-A6C34878D82A}">
                    <a16:rowId xmlns:a16="http://schemas.microsoft.com/office/drawing/2014/main" val="3981438300"/>
                  </a:ext>
                </a:extLst>
              </a:tr>
              <a:tr h="396565">
                <a:tc>
                  <a:txBody>
                    <a:bodyPr/>
                    <a:lstStyle/>
                    <a:p>
                      <a:r>
                        <a:rPr lang="en-US" sz="1100" dirty="0"/>
                        <a:t>Math </a:t>
                      </a:r>
                    </a:p>
                  </a:txBody>
                  <a:tcPr marL="68580" marR="68580" marT="34290" marB="34290"/>
                </a:tc>
                <a:tc>
                  <a:txBody>
                    <a:bodyPr/>
                    <a:lstStyle/>
                    <a:p>
                      <a:r>
                        <a:rPr lang="en-US" sz="1100" dirty="0"/>
                        <a:t>Eboney McKinney</a:t>
                      </a:r>
                    </a:p>
                  </a:txBody>
                  <a:tcPr marL="68580" marR="68580" marT="34290" marB="34290"/>
                </a:tc>
                <a:tc>
                  <a:txBody>
                    <a:bodyPr/>
                    <a:lstStyle/>
                    <a:p>
                      <a:r>
                        <a:rPr lang="en-US" sz="1100" dirty="0">
                          <a:hlinkClick r:id="rId5"/>
                        </a:rPr>
                        <a:t>Eboney.mckinney@azed.gov</a:t>
                      </a:r>
                      <a:r>
                        <a:rPr lang="en-US" sz="1100" dirty="0"/>
                        <a:t> </a:t>
                      </a:r>
                    </a:p>
                  </a:txBody>
                  <a:tcPr marL="68580" marR="68580" marT="34290" marB="34290"/>
                </a:tc>
                <a:extLst>
                  <a:ext uri="{0D108BD9-81ED-4DB2-BD59-A6C34878D82A}">
                    <a16:rowId xmlns:a16="http://schemas.microsoft.com/office/drawing/2014/main" val="3338581487"/>
                  </a:ext>
                </a:extLst>
              </a:tr>
              <a:tr h="396565">
                <a:tc>
                  <a:txBody>
                    <a:bodyPr/>
                    <a:lstStyle/>
                    <a:p>
                      <a:r>
                        <a:rPr lang="en-US" sz="1100" dirty="0"/>
                        <a:t>Postsecondary </a:t>
                      </a:r>
                    </a:p>
                  </a:txBody>
                  <a:tcPr marL="68580" marR="68580" marT="34290" marB="34290"/>
                </a:tc>
                <a:tc>
                  <a:txBody>
                    <a:bodyPr/>
                    <a:lstStyle/>
                    <a:p>
                      <a:r>
                        <a:rPr lang="en-US" sz="1100" dirty="0"/>
                        <a:t>Andrea Glenn</a:t>
                      </a:r>
                    </a:p>
                  </a:txBody>
                  <a:tcPr marL="68580" marR="68580" marT="34290" marB="34290"/>
                </a:tc>
                <a:tc>
                  <a:txBody>
                    <a:bodyPr/>
                    <a:lstStyle/>
                    <a:p>
                      <a:r>
                        <a:rPr lang="en-US" sz="1100" dirty="0">
                          <a:hlinkClick r:id="rId7"/>
                        </a:rPr>
                        <a:t>Andrea.glenn@azed.gov</a:t>
                      </a:r>
                      <a:r>
                        <a:rPr lang="en-US" sz="1100" dirty="0"/>
                        <a:t> </a:t>
                      </a:r>
                    </a:p>
                  </a:txBody>
                  <a:tcPr marL="68580" marR="68580" marT="34290" marB="34290"/>
                </a:tc>
                <a:extLst>
                  <a:ext uri="{0D108BD9-81ED-4DB2-BD59-A6C34878D82A}">
                    <a16:rowId xmlns:a16="http://schemas.microsoft.com/office/drawing/2014/main" val="658737096"/>
                  </a:ext>
                </a:extLst>
              </a:tr>
              <a:tr h="396565">
                <a:tc>
                  <a:txBody>
                    <a:bodyPr/>
                    <a:lstStyle/>
                    <a:p>
                      <a:r>
                        <a:rPr lang="en-US" sz="1100" dirty="0"/>
                        <a:t>Science </a:t>
                      </a:r>
                    </a:p>
                  </a:txBody>
                  <a:tcPr marL="68580" marR="68580" marT="34290" marB="34290"/>
                </a:tc>
                <a:tc>
                  <a:txBody>
                    <a:bodyPr/>
                    <a:lstStyle/>
                    <a:p>
                      <a:r>
                        <a:rPr lang="en-US" sz="1100" dirty="0"/>
                        <a:t>Sarah Sleasman </a:t>
                      </a:r>
                    </a:p>
                  </a:txBody>
                  <a:tcPr marL="68580" marR="68580" marT="34290" marB="34290"/>
                </a:tc>
                <a:tc>
                  <a:txBody>
                    <a:bodyPr/>
                    <a:lstStyle/>
                    <a:p>
                      <a:r>
                        <a:rPr lang="en-US" sz="1100" dirty="0">
                          <a:hlinkClick r:id="rId3"/>
                        </a:rPr>
                        <a:t>Sarah.sleasman@azed.gov</a:t>
                      </a:r>
                      <a:r>
                        <a:rPr lang="en-US" sz="1100" dirty="0"/>
                        <a:t> </a:t>
                      </a:r>
                    </a:p>
                  </a:txBody>
                  <a:tcPr marL="68580" marR="68580" marT="34290" marB="34290"/>
                </a:tc>
                <a:extLst>
                  <a:ext uri="{0D108BD9-81ED-4DB2-BD59-A6C34878D82A}">
                    <a16:rowId xmlns:a16="http://schemas.microsoft.com/office/drawing/2014/main" val="2303796643"/>
                  </a:ext>
                </a:extLst>
              </a:tr>
              <a:tr h="396565">
                <a:tc>
                  <a:txBody>
                    <a:bodyPr/>
                    <a:lstStyle/>
                    <a:p>
                      <a:r>
                        <a:rPr lang="en-US" sz="1100" dirty="0"/>
                        <a:t>Social Studies </a:t>
                      </a:r>
                    </a:p>
                  </a:txBody>
                  <a:tcPr marL="68580" marR="68580" marT="34290" marB="34290"/>
                </a:tc>
                <a:tc>
                  <a:txBody>
                    <a:bodyPr/>
                    <a:lstStyle/>
                    <a:p>
                      <a:r>
                        <a:rPr lang="en-US" sz="1100" dirty="0"/>
                        <a:t>Tammy Waller</a:t>
                      </a:r>
                    </a:p>
                  </a:txBody>
                  <a:tcPr marL="68580" marR="68580" marT="34290" marB="34290"/>
                </a:tc>
                <a:tc>
                  <a:txBody>
                    <a:bodyPr/>
                    <a:lstStyle/>
                    <a:p>
                      <a:r>
                        <a:rPr lang="en-US" sz="1100" dirty="0">
                          <a:hlinkClick r:id="rId8"/>
                        </a:rPr>
                        <a:t>Tammy.waller@azed.gov</a:t>
                      </a:r>
                      <a:r>
                        <a:rPr lang="en-US" sz="1100" dirty="0"/>
                        <a:t> </a:t>
                      </a:r>
                    </a:p>
                  </a:txBody>
                  <a:tcPr marL="68580" marR="68580" marT="34290" marB="34290"/>
                </a:tc>
                <a:extLst>
                  <a:ext uri="{0D108BD9-81ED-4DB2-BD59-A6C34878D82A}">
                    <a16:rowId xmlns:a16="http://schemas.microsoft.com/office/drawing/2014/main" val="369416362"/>
                  </a:ext>
                </a:extLst>
              </a:tr>
              <a:tr h="396565">
                <a:tc>
                  <a:txBody>
                    <a:bodyPr/>
                    <a:lstStyle/>
                    <a:p>
                      <a:r>
                        <a:rPr lang="en-US" sz="1100" dirty="0"/>
                        <a:t>World &amp; Native Languages</a:t>
                      </a:r>
                    </a:p>
                  </a:txBody>
                  <a:tcPr marL="68580" marR="68580" marT="34290" marB="34290"/>
                </a:tc>
                <a:tc>
                  <a:txBody>
                    <a:bodyPr/>
                    <a:lstStyle/>
                    <a:p>
                      <a:r>
                        <a:rPr lang="en-US" sz="1100" dirty="0"/>
                        <a:t>Tammy Waller</a:t>
                      </a:r>
                    </a:p>
                  </a:txBody>
                  <a:tcPr marL="68580" marR="68580" marT="34290" marB="34290"/>
                </a:tc>
                <a:tc>
                  <a:txBody>
                    <a:bodyPr/>
                    <a:lstStyle/>
                    <a:p>
                      <a:r>
                        <a:rPr lang="en-US" sz="1100" dirty="0">
                          <a:hlinkClick r:id="rId8"/>
                        </a:rPr>
                        <a:t>Tammy.waller@azed.gov</a:t>
                      </a:r>
                      <a:r>
                        <a:rPr lang="en-US" sz="1100" dirty="0"/>
                        <a:t> </a:t>
                      </a:r>
                    </a:p>
                  </a:txBody>
                  <a:tcPr marL="68580" marR="68580" marT="34290" marB="34290"/>
                </a:tc>
                <a:extLst>
                  <a:ext uri="{0D108BD9-81ED-4DB2-BD59-A6C34878D82A}">
                    <a16:rowId xmlns:a16="http://schemas.microsoft.com/office/drawing/2014/main" val="2965677422"/>
                  </a:ext>
                </a:extLst>
              </a:tr>
            </a:tbl>
          </a:graphicData>
        </a:graphic>
      </p:graphicFrame>
    </p:spTree>
    <p:extLst>
      <p:ext uri="{BB962C8B-B14F-4D97-AF65-F5344CB8AC3E}">
        <p14:creationId xmlns:p14="http://schemas.microsoft.com/office/powerpoint/2010/main" val="4115660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DA8E7C-DB53-4282-9946-8AFB47EEF18F}"/>
              </a:ext>
            </a:extLst>
          </p:cNvPr>
          <p:cNvSpPr>
            <a:spLocks noGrp="1"/>
          </p:cNvSpPr>
          <p:nvPr>
            <p:ph type="sldNum" idx="12"/>
          </p:nvPr>
        </p:nvSpPr>
        <p:spPr/>
        <p:txBody>
          <a:bodyPr/>
          <a:lstStyle/>
          <a:p>
            <a:fld id="{00000000-1234-1234-1234-123412341234}" type="slidenum">
              <a:rPr lang="en-US" smtClean="0"/>
              <a:pPr/>
              <a:t>12</a:t>
            </a:fld>
            <a:endParaRPr lang="en-US" dirty="0"/>
          </a:p>
        </p:txBody>
      </p:sp>
      <p:sp>
        <p:nvSpPr>
          <p:cNvPr id="3" name="Text Placeholder 2">
            <a:extLst>
              <a:ext uri="{FF2B5EF4-FFF2-40B4-BE49-F238E27FC236}">
                <a16:creationId xmlns:a16="http://schemas.microsoft.com/office/drawing/2014/main" id="{40FCF8B1-97AF-437C-80EA-A50FB7E4673C}"/>
              </a:ext>
            </a:extLst>
          </p:cNvPr>
          <p:cNvSpPr txBox="1">
            <a:spLocks/>
          </p:cNvSpPr>
          <p:nvPr/>
        </p:nvSpPr>
        <p:spPr>
          <a:xfrm>
            <a:off x="1712795" y="1766628"/>
            <a:ext cx="5875360" cy="2222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pPr marL="19050" indent="0" algn="ctr">
              <a:buFont typeface="Arial"/>
              <a:buNone/>
            </a:pPr>
            <a:r>
              <a:rPr lang="en-US" sz="6600" b="1" dirty="0">
                <a:solidFill>
                  <a:srgbClr val="002060"/>
                </a:solidFill>
                <a:latin typeface="Lato" panose="020B0604020202020204" charset="0"/>
              </a:rPr>
              <a:t>Assessments</a:t>
            </a:r>
          </a:p>
          <a:p>
            <a:pPr marL="19050" indent="0" algn="ctr">
              <a:buFont typeface="Arial"/>
              <a:buNone/>
            </a:pPr>
            <a:br>
              <a:rPr lang="en-US" sz="2000" dirty="0">
                <a:latin typeface="Lato" panose="020B0604020202020204" charset="0"/>
              </a:rPr>
            </a:br>
            <a:r>
              <a:rPr lang="en-US" sz="2000" b="1" dirty="0">
                <a:solidFill>
                  <a:schemeClr val="accent5">
                    <a:lumMod val="50000"/>
                  </a:schemeClr>
                </a:solidFill>
                <a:latin typeface="Lato" panose="020B0604020202020204" charset="0"/>
              </a:rPr>
              <a:t>   </a:t>
            </a:r>
            <a:endParaRPr lang="en-US" dirty="0"/>
          </a:p>
          <a:p>
            <a:pPr marL="495300" lvl="1" indent="0" algn="ctr">
              <a:buFont typeface="Arial"/>
              <a:buNone/>
            </a:pPr>
            <a:endParaRPr lang="en-US" dirty="0"/>
          </a:p>
        </p:txBody>
      </p:sp>
    </p:spTree>
    <p:extLst>
      <p:ext uri="{BB962C8B-B14F-4D97-AF65-F5344CB8AC3E}">
        <p14:creationId xmlns:p14="http://schemas.microsoft.com/office/powerpoint/2010/main" val="1784572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065C46-2DF6-4041-BE10-A50878A14DC5}"/>
              </a:ext>
            </a:extLst>
          </p:cNvPr>
          <p:cNvSpPr>
            <a:spLocks noGrp="1"/>
          </p:cNvSpPr>
          <p:nvPr>
            <p:ph type="body" idx="4294967295"/>
          </p:nvPr>
        </p:nvSpPr>
        <p:spPr>
          <a:xfrm>
            <a:off x="333652" y="951022"/>
            <a:ext cx="8673869" cy="3593682"/>
          </a:xfrm>
        </p:spPr>
        <p:txBody>
          <a:bodyPr/>
          <a:lstStyle/>
          <a:p>
            <a:pPr marL="361950" indent="-342900">
              <a:buFont typeface="Wingdings" panose="05000000000000000000" pitchFamily="2" charset="2"/>
              <a:buChar char="Ø"/>
            </a:pPr>
            <a:r>
              <a:rPr lang="en-US" sz="2000" b="1" dirty="0">
                <a:solidFill>
                  <a:srgbClr val="002060"/>
                </a:solidFill>
                <a:latin typeface="Lato" panose="020B0604020202020204" charset="0"/>
              </a:rPr>
              <a:t>States must administer statewide assessments in Grades 3 – 8  and once in high school for ELA and Mathematics and in grade bands 3 – 5, 6 – 8, and once in high school for Science that are aligned to the State Academic Standards</a:t>
            </a:r>
          </a:p>
          <a:p>
            <a:pPr marL="819150" lvl="1">
              <a:buFont typeface="Wingdings" panose="05000000000000000000" pitchFamily="2" charset="2"/>
              <a:buChar char="Ø"/>
            </a:pPr>
            <a:r>
              <a:rPr lang="en-US" sz="1700" b="1" dirty="0">
                <a:solidFill>
                  <a:srgbClr val="002060"/>
                </a:solidFill>
                <a:latin typeface="Lato" panose="020B0604020202020204" charset="0"/>
              </a:rPr>
              <a:t>This also includes Alternate Assessment</a:t>
            </a:r>
          </a:p>
          <a:p>
            <a:pPr marL="361950" indent="-342900">
              <a:buFont typeface="Wingdings" panose="05000000000000000000" pitchFamily="2" charset="2"/>
              <a:buChar char="Ø"/>
            </a:pPr>
            <a:endParaRPr lang="en-US" sz="1000" b="1" dirty="0">
              <a:solidFill>
                <a:srgbClr val="002060"/>
              </a:solidFill>
              <a:latin typeface="Lato" panose="020B0604020202020204" charset="0"/>
            </a:endParaRPr>
          </a:p>
          <a:p>
            <a:pPr marL="361950" indent="-342900">
              <a:buFont typeface="Wingdings" panose="05000000000000000000" pitchFamily="2" charset="2"/>
              <a:buChar char="Ø"/>
            </a:pPr>
            <a:r>
              <a:rPr lang="en-US" sz="2000" b="1" dirty="0">
                <a:solidFill>
                  <a:srgbClr val="002060"/>
                </a:solidFill>
                <a:latin typeface="Lato" panose="020B0604020202020204" charset="0"/>
              </a:rPr>
              <a:t>Beginning in Spring 2022, Arizona will administer the Arizona’s Academic Standards Assessment (AASA) in grades 3 – 8, ACT in Grade 11, and AzSCI in grades 5, 8, and 11 to meet this federal requirement</a:t>
            </a:r>
          </a:p>
          <a:p>
            <a:pPr marL="476250" lvl="1" indent="0">
              <a:buNone/>
            </a:pPr>
            <a:endParaRPr lang="en-US" sz="1700" b="1" i="1" dirty="0">
              <a:solidFill>
                <a:srgbClr val="002060"/>
              </a:solidFill>
              <a:latin typeface="Lato" panose="020B0604020202020204" charset="0"/>
            </a:endParaRPr>
          </a:p>
          <a:p>
            <a:pPr marL="476250" lvl="1" indent="0">
              <a:buNone/>
            </a:pPr>
            <a:endParaRPr lang="en-US" sz="1700" b="1" i="1" dirty="0">
              <a:solidFill>
                <a:srgbClr val="002060"/>
              </a:solidFill>
              <a:latin typeface="Lato" panose="020B0604020202020204" charset="0"/>
            </a:endParaRPr>
          </a:p>
          <a:p>
            <a:pPr marL="476250" lvl="1" indent="0">
              <a:buNone/>
            </a:pPr>
            <a:r>
              <a:rPr lang="en-US" sz="1700" b="1" i="1" dirty="0">
                <a:solidFill>
                  <a:srgbClr val="002060"/>
                </a:solidFill>
                <a:latin typeface="Lato" panose="020B0604020202020204" charset="0"/>
              </a:rPr>
              <a:t>Note: States can do more but, at a minimum, must meet this requirement. (ADE will also administer ACT Aspire at Grade 9)</a:t>
            </a:r>
          </a:p>
        </p:txBody>
      </p:sp>
      <p:sp>
        <p:nvSpPr>
          <p:cNvPr id="5" name="Rectangle 4">
            <a:extLst>
              <a:ext uri="{FF2B5EF4-FFF2-40B4-BE49-F238E27FC236}">
                <a16:creationId xmlns:a16="http://schemas.microsoft.com/office/drawing/2014/main" id="{D53E4918-4104-48D7-9142-3406953932EF}"/>
              </a:ext>
            </a:extLst>
          </p:cNvPr>
          <p:cNvSpPr/>
          <p:nvPr/>
        </p:nvSpPr>
        <p:spPr>
          <a:xfrm>
            <a:off x="0" y="188268"/>
            <a:ext cx="9144000" cy="480131"/>
          </a:xfrm>
          <a:prstGeom prst="rect">
            <a:avLst/>
          </a:prstGeom>
        </p:spPr>
        <p:txBody>
          <a:bodyPr wrap="square">
            <a:spAutoFit/>
          </a:bodyPr>
          <a:lstStyle/>
          <a:p>
            <a:pPr algn="ctr">
              <a:lnSpc>
                <a:spcPct val="90000"/>
              </a:lnSpc>
              <a:buClr>
                <a:srgbClr val="F1C232"/>
              </a:buClr>
              <a:buSzPts val="4000"/>
              <a:buFont typeface="Calibri"/>
              <a:buNone/>
            </a:pPr>
            <a:r>
              <a:rPr lang="en-US" sz="2800" b="1" dirty="0">
                <a:solidFill>
                  <a:schemeClr val="accent4"/>
                </a:solidFill>
              </a:rPr>
              <a:t>Title I, Part A - Assessments</a:t>
            </a:r>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Tree>
    <p:extLst>
      <p:ext uri="{BB962C8B-B14F-4D97-AF65-F5344CB8AC3E}">
        <p14:creationId xmlns:p14="http://schemas.microsoft.com/office/powerpoint/2010/main" val="2964832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065C46-2DF6-4041-BE10-A50878A14DC5}"/>
              </a:ext>
            </a:extLst>
          </p:cNvPr>
          <p:cNvSpPr>
            <a:spLocks noGrp="1"/>
          </p:cNvSpPr>
          <p:nvPr>
            <p:ph type="body" idx="4294967295"/>
          </p:nvPr>
        </p:nvSpPr>
        <p:spPr>
          <a:xfrm>
            <a:off x="340476" y="920990"/>
            <a:ext cx="8673869" cy="3593682"/>
          </a:xfrm>
        </p:spPr>
        <p:txBody>
          <a:bodyPr/>
          <a:lstStyle/>
          <a:p>
            <a:pPr marL="361950" indent="-342900">
              <a:buFont typeface="Wingdings" panose="05000000000000000000" pitchFamily="2" charset="2"/>
              <a:buChar char="Ø"/>
            </a:pPr>
            <a:r>
              <a:rPr lang="en-US" sz="2000" b="1" dirty="0">
                <a:solidFill>
                  <a:srgbClr val="002060"/>
                </a:solidFill>
                <a:latin typeface="Lato" panose="020B0604020202020204" charset="0"/>
              </a:rPr>
              <a:t>States also can implement, with prior approval from U.S. Department of Education, a locally selected, nationally recognized college entrance exam</a:t>
            </a:r>
            <a:endParaRPr lang="en-US" sz="1700" b="1" dirty="0">
              <a:solidFill>
                <a:srgbClr val="002060"/>
              </a:solidFill>
              <a:latin typeface="Lato" panose="020B0604020202020204" charset="0"/>
            </a:endParaRPr>
          </a:p>
          <a:p>
            <a:pPr marL="19050" indent="0">
              <a:buNone/>
            </a:pPr>
            <a:endParaRPr lang="en-US" sz="2000" b="1" dirty="0">
              <a:solidFill>
                <a:srgbClr val="002060"/>
              </a:solidFill>
              <a:latin typeface="Lato" panose="020B0604020202020204" charset="0"/>
            </a:endParaRPr>
          </a:p>
          <a:p>
            <a:pPr marL="819150" lvl="1">
              <a:buFont typeface="Wingdings" panose="05000000000000000000" pitchFamily="2" charset="2"/>
              <a:buChar char="Ø"/>
            </a:pPr>
            <a:r>
              <a:rPr lang="en-US" sz="1700" b="1" dirty="0">
                <a:solidFill>
                  <a:srgbClr val="002060"/>
                </a:solidFill>
                <a:latin typeface="Lato" panose="020B0604020202020204" charset="0"/>
              </a:rPr>
              <a:t>Beginning in Spring 2022, Arizona will offer the SAT as part of the Menu of Assessments at Grade 11</a:t>
            </a:r>
          </a:p>
          <a:p>
            <a:pPr marL="476250" lvl="1" indent="0">
              <a:buNone/>
            </a:pPr>
            <a:endParaRPr lang="en-US" sz="1700" b="1" dirty="0">
              <a:solidFill>
                <a:srgbClr val="002060"/>
              </a:solidFill>
              <a:latin typeface="Lato" panose="020B0604020202020204" charset="0"/>
            </a:endParaRPr>
          </a:p>
        </p:txBody>
      </p:sp>
      <p:sp>
        <p:nvSpPr>
          <p:cNvPr id="5" name="Rectangle 4">
            <a:extLst>
              <a:ext uri="{FF2B5EF4-FFF2-40B4-BE49-F238E27FC236}">
                <a16:creationId xmlns:a16="http://schemas.microsoft.com/office/drawing/2014/main" id="{D53E4918-4104-48D7-9142-3406953932EF}"/>
              </a:ext>
            </a:extLst>
          </p:cNvPr>
          <p:cNvSpPr/>
          <p:nvPr/>
        </p:nvSpPr>
        <p:spPr>
          <a:xfrm>
            <a:off x="0" y="188268"/>
            <a:ext cx="9144000" cy="480131"/>
          </a:xfrm>
          <a:prstGeom prst="rect">
            <a:avLst/>
          </a:prstGeom>
        </p:spPr>
        <p:txBody>
          <a:bodyPr wrap="square">
            <a:spAutoFit/>
          </a:bodyPr>
          <a:lstStyle/>
          <a:p>
            <a:pPr algn="ctr">
              <a:lnSpc>
                <a:spcPct val="90000"/>
              </a:lnSpc>
              <a:buClr>
                <a:srgbClr val="F1C232"/>
              </a:buClr>
              <a:buSzPts val="4000"/>
              <a:buFont typeface="Calibri"/>
              <a:buNone/>
            </a:pPr>
            <a:r>
              <a:rPr lang="en-US" sz="2800" b="1" dirty="0">
                <a:solidFill>
                  <a:schemeClr val="accent4"/>
                </a:solidFill>
              </a:rPr>
              <a:t>Title I, Part A - Assessments</a:t>
            </a:r>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
        <p:nvSpPr>
          <p:cNvPr id="2" name="Rectangle 1">
            <a:extLst>
              <a:ext uri="{FF2B5EF4-FFF2-40B4-BE49-F238E27FC236}">
                <a16:creationId xmlns:a16="http://schemas.microsoft.com/office/drawing/2014/main" id="{114C492F-AD54-4303-8203-9EA0E9E7EA35}"/>
              </a:ext>
            </a:extLst>
          </p:cNvPr>
          <p:cNvSpPr/>
          <p:nvPr/>
        </p:nvSpPr>
        <p:spPr>
          <a:xfrm>
            <a:off x="620486" y="4371189"/>
            <a:ext cx="8183038" cy="615553"/>
          </a:xfrm>
          <a:prstGeom prst="rect">
            <a:avLst/>
          </a:prstGeom>
        </p:spPr>
        <p:txBody>
          <a:bodyPr wrap="square">
            <a:spAutoFit/>
          </a:bodyPr>
          <a:lstStyle/>
          <a:p>
            <a:pPr marL="476250" lvl="1" indent="0">
              <a:buNone/>
            </a:pPr>
            <a:r>
              <a:rPr lang="en-US" sz="1700" b="1" i="1" dirty="0">
                <a:solidFill>
                  <a:srgbClr val="002060"/>
                </a:solidFill>
                <a:latin typeface="Lato" panose="020B0604020202020204" charset="0"/>
              </a:rPr>
              <a:t>Note: States can do more but, at a minimum, must meet this requirement. (ADE will also administer PSAT at Grade 9)</a:t>
            </a:r>
          </a:p>
        </p:txBody>
      </p:sp>
    </p:spTree>
    <p:extLst>
      <p:ext uri="{BB962C8B-B14F-4D97-AF65-F5344CB8AC3E}">
        <p14:creationId xmlns:p14="http://schemas.microsoft.com/office/powerpoint/2010/main" val="1265897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065C46-2DF6-4041-BE10-A50878A14DC5}"/>
              </a:ext>
            </a:extLst>
          </p:cNvPr>
          <p:cNvSpPr>
            <a:spLocks noGrp="1"/>
          </p:cNvSpPr>
          <p:nvPr>
            <p:ph type="body" idx="4294967295"/>
          </p:nvPr>
        </p:nvSpPr>
        <p:spPr>
          <a:xfrm>
            <a:off x="360948" y="1138990"/>
            <a:ext cx="8293768" cy="3816242"/>
          </a:xfrm>
        </p:spPr>
        <p:txBody>
          <a:bodyPr/>
          <a:lstStyle/>
          <a:p>
            <a:pPr marL="361950" indent="-342900">
              <a:buFont typeface="Wingdings" panose="05000000000000000000" pitchFamily="2" charset="2"/>
              <a:buChar char="Ø"/>
            </a:pPr>
            <a:endParaRPr lang="en-US" sz="2000" b="1" dirty="0">
              <a:solidFill>
                <a:srgbClr val="002060"/>
              </a:solidFill>
              <a:latin typeface="Lato" panose="020B0604020202020204" charset="0"/>
            </a:endParaRPr>
          </a:p>
          <a:p>
            <a:pPr marL="361950" indent="-342900">
              <a:buFont typeface="Wingdings" panose="05000000000000000000" pitchFamily="2" charset="2"/>
              <a:buChar char="Ø"/>
            </a:pPr>
            <a:endParaRPr lang="en-US" sz="2000" b="1" dirty="0">
              <a:solidFill>
                <a:srgbClr val="002060"/>
              </a:solidFill>
              <a:latin typeface="Lato" panose="020B0604020202020204" charset="0"/>
            </a:endParaRPr>
          </a:p>
          <a:p>
            <a:pPr marL="361950" indent="-342900">
              <a:buFont typeface="Wingdings" panose="05000000000000000000" pitchFamily="2" charset="2"/>
              <a:buChar char="Ø"/>
            </a:pPr>
            <a:endParaRPr lang="en-US" sz="2000" b="1" dirty="0">
              <a:solidFill>
                <a:srgbClr val="002060"/>
              </a:solidFill>
              <a:latin typeface="Lato" panose="020B0604020202020204" charset="0"/>
            </a:endParaRPr>
          </a:p>
          <a:p>
            <a:pPr marL="361950" indent="-342900">
              <a:buFont typeface="Wingdings" panose="05000000000000000000" pitchFamily="2" charset="2"/>
              <a:buChar char="Ø"/>
            </a:pPr>
            <a:endParaRPr lang="en-US" sz="2000" b="1" dirty="0">
              <a:solidFill>
                <a:srgbClr val="002060"/>
              </a:solidFill>
              <a:latin typeface="Lato" panose="020B0604020202020204" charset="0"/>
            </a:endParaRPr>
          </a:p>
          <a:p>
            <a:pPr marL="361950" indent="-342900">
              <a:buFont typeface="Wingdings" panose="05000000000000000000" pitchFamily="2" charset="2"/>
              <a:buChar char="Ø"/>
            </a:pPr>
            <a:endParaRPr lang="en-US" sz="2000" b="1" dirty="0">
              <a:solidFill>
                <a:srgbClr val="002060"/>
              </a:solidFill>
              <a:latin typeface="Lato" panose="020B0604020202020204" charset="0"/>
            </a:endParaRPr>
          </a:p>
          <a:p>
            <a:pPr marL="361950" indent="-342900">
              <a:buFont typeface="Wingdings" panose="05000000000000000000" pitchFamily="2" charset="2"/>
              <a:buChar char="Ø"/>
            </a:pPr>
            <a:endParaRPr lang="en-US" sz="2000" b="1" dirty="0">
              <a:solidFill>
                <a:srgbClr val="002060"/>
              </a:solidFill>
              <a:latin typeface="Lato" panose="020B0604020202020204" charset="0"/>
            </a:endParaRPr>
          </a:p>
          <a:p>
            <a:pPr marL="361950" indent="-342900">
              <a:buFont typeface="Wingdings" panose="05000000000000000000" pitchFamily="2" charset="2"/>
              <a:buChar char="Ø"/>
            </a:pPr>
            <a:endParaRPr lang="en-US" sz="2000" b="1" dirty="0">
              <a:solidFill>
                <a:srgbClr val="002060"/>
              </a:solidFill>
              <a:latin typeface="Lato" panose="020B0604020202020204" charset="0"/>
            </a:endParaRPr>
          </a:p>
          <a:p>
            <a:pPr marL="19050" indent="0">
              <a:buNone/>
            </a:pPr>
            <a:endParaRPr lang="en-US" sz="2000" b="1" dirty="0">
              <a:solidFill>
                <a:srgbClr val="002060"/>
              </a:solidFill>
              <a:latin typeface="Lato" panose="020B0604020202020204" charset="0"/>
            </a:endParaRPr>
          </a:p>
          <a:p>
            <a:pPr marL="361950" indent="-342900">
              <a:buFont typeface="Wingdings" panose="05000000000000000000" pitchFamily="2" charset="2"/>
              <a:buChar char="Ø"/>
            </a:pPr>
            <a:r>
              <a:rPr lang="en-US" sz="2000" b="1" dirty="0">
                <a:solidFill>
                  <a:srgbClr val="002060"/>
                </a:solidFill>
                <a:latin typeface="Lato" panose="020B0604020202020204" charset="0"/>
              </a:rPr>
              <a:t>https://azsbe.az.gov/assessments-and-menu-assessments</a:t>
            </a:r>
          </a:p>
        </p:txBody>
      </p:sp>
      <p:sp>
        <p:nvSpPr>
          <p:cNvPr id="5" name="Rectangle 4">
            <a:extLst>
              <a:ext uri="{FF2B5EF4-FFF2-40B4-BE49-F238E27FC236}">
                <a16:creationId xmlns:a16="http://schemas.microsoft.com/office/drawing/2014/main" id="{D53E4918-4104-48D7-9142-3406953932EF}"/>
              </a:ext>
            </a:extLst>
          </p:cNvPr>
          <p:cNvSpPr/>
          <p:nvPr/>
        </p:nvSpPr>
        <p:spPr>
          <a:xfrm>
            <a:off x="0" y="188268"/>
            <a:ext cx="9144000" cy="480131"/>
          </a:xfrm>
          <a:prstGeom prst="rect">
            <a:avLst/>
          </a:prstGeom>
        </p:spPr>
        <p:txBody>
          <a:bodyPr wrap="square">
            <a:spAutoFit/>
          </a:bodyPr>
          <a:lstStyle/>
          <a:p>
            <a:pPr algn="ctr">
              <a:lnSpc>
                <a:spcPct val="90000"/>
              </a:lnSpc>
              <a:buClr>
                <a:srgbClr val="F1C232"/>
              </a:buClr>
              <a:buSzPts val="4000"/>
              <a:buFont typeface="Calibri"/>
              <a:buNone/>
            </a:pPr>
            <a:r>
              <a:rPr lang="en-US" sz="2800" b="1" dirty="0">
                <a:solidFill>
                  <a:schemeClr val="accent4"/>
                </a:solidFill>
              </a:rPr>
              <a:t>Title I, Part A - Assessments</a:t>
            </a:r>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pic>
        <p:nvPicPr>
          <p:cNvPr id="2" name="Picture 1">
            <a:extLst>
              <a:ext uri="{FF2B5EF4-FFF2-40B4-BE49-F238E27FC236}">
                <a16:creationId xmlns:a16="http://schemas.microsoft.com/office/drawing/2014/main" id="{465EE512-A0BB-448D-838F-F084E8BFF3B4}"/>
              </a:ext>
            </a:extLst>
          </p:cNvPr>
          <p:cNvPicPr>
            <a:picLocks noChangeAspect="1"/>
          </p:cNvPicPr>
          <p:nvPr/>
        </p:nvPicPr>
        <p:blipFill>
          <a:blip r:embed="rId3"/>
          <a:stretch>
            <a:fillRect/>
          </a:stretch>
        </p:blipFill>
        <p:spPr>
          <a:xfrm>
            <a:off x="1851130" y="1666217"/>
            <a:ext cx="5732506" cy="2103228"/>
          </a:xfrm>
          <a:prstGeom prst="rect">
            <a:avLst/>
          </a:prstGeom>
        </p:spPr>
      </p:pic>
    </p:spTree>
    <p:extLst>
      <p:ext uri="{BB962C8B-B14F-4D97-AF65-F5344CB8AC3E}">
        <p14:creationId xmlns:p14="http://schemas.microsoft.com/office/powerpoint/2010/main" val="1573149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C46404-8190-49DC-938F-21C827E1B613}"/>
              </a:ext>
            </a:extLst>
          </p:cNvPr>
          <p:cNvSpPr>
            <a:spLocks noGrp="1"/>
          </p:cNvSpPr>
          <p:nvPr>
            <p:ph type="sldNum" idx="12"/>
          </p:nvPr>
        </p:nvSpPr>
        <p:spPr/>
        <p:txBody>
          <a:bodyPr/>
          <a:lstStyle/>
          <a:p>
            <a:fld id="{00000000-1234-1234-1234-123412341234}" type="slidenum">
              <a:rPr lang="en-US" smtClean="0"/>
              <a:pPr/>
              <a:t>16</a:t>
            </a:fld>
            <a:endParaRPr lang="en-US" dirty="0"/>
          </a:p>
        </p:txBody>
      </p:sp>
      <p:pic>
        <p:nvPicPr>
          <p:cNvPr id="3" name="Picture 2">
            <a:extLst>
              <a:ext uri="{FF2B5EF4-FFF2-40B4-BE49-F238E27FC236}">
                <a16:creationId xmlns:a16="http://schemas.microsoft.com/office/drawing/2014/main" id="{591F520A-1372-4C22-B89E-463694928597}"/>
              </a:ext>
            </a:extLst>
          </p:cNvPr>
          <p:cNvPicPr>
            <a:picLocks noChangeAspect="1"/>
          </p:cNvPicPr>
          <p:nvPr/>
        </p:nvPicPr>
        <p:blipFill>
          <a:blip r:embed="rId2"/>
          <a:stretch>
            <a:fillRect/>
          </a:stretch>
        </p:blipFill>
        <p:spPr>
          <a:xfrm>
            <a:off x="1037230" y="972209"/>
            <a:ext cx="7328341" cy="3931977"/>
          </a:xfrm>
          <a:prstGeom prst="rect">
            <a:avLst/>
          </a:prstGeom>
        </p:spPr>
      </p:pic>
    </p:spTree>
    <p:extLst>
      <p:ext uri="{BB962C8B-B14F-4D97-AF65-F5344CB8AC3E}">
        <p14:creationId xmlns:p14="http://schemas.microsoft.com/office/powerpoint/2010/main" val="253725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065C46-2DF6-4041-BE10-A50878A14DC5}"/>
              </a:ext>
            </a:extLst>
          </p:cNvPr>
          <p:cNvSpPr>
            <a:spLocks noGrp="1"/>
          </p:cNvSpPr>
          <p:nvPr>
            <p:ph type="body" idx="4294967295"/>
          </p:nvPr>
        </p:nvSpPr>
        <p:spPr>
          <a:xfrm>
            <a:off x="360948" y="1138990"/>
            <a:ext cx="8293768" cy="3816242"/>
          </a:xfrm>
        </p:spPr>
        <p:txBody>
          <a:bodyPr/>
          <a:lstStyle/>
          <a:p>
            <a:pPr marL="361950" indent="-342900">
              <a:buFont typeface="Wingdings" panose="05000000000000000000" pitchFamily="2" charset="2"/>
              <a:buChar char="Ø"/>
            </a:pPr>
            <a:r>
              <a:rPr lang="en-US" sz="2000" b="1" dirty="0">
                <a:solidFill>
                  <a:srgbClr val="002060"/>
                </a:solidFill>
                <a:latin typeface="Lato" panose="020B0604020202020204" charset="0"/>
              </a:rPr>
              <a:t>Revised to reflect the Arizona State Board of Education’s 5 year assessment plan</a:t>
            </a:r>
          </a:p>
          <a:p>
            <a:pPr marL="19050" indent="0">
              <a:buNone/>
            </a:pPr>
            <a:endParaRPr lang="en-US" sz="2000" b="1" dirty="0">
              <a:solidFill>
                <a:srgbClr val="002060"/>
              </a:solidFill>
              <a:latin typeface="Lato" panose="020B0604020202020204" charset="0"/>
            </a:endParaRPr>
          </a:p>
          <a:p>
            <a:pPr marL="361950" indent="-342900">
              <a:buFont typeface="Wingdings" panose="05000000000000000000" pitchFamily="2" charset="2"/>
              <a:buChar char="Ø"/>
            </a:pPr>
            <a:r>
              <a:rPr lang="en-US" sz="2000" b="1" dirty="0">
                <a:solidFill>
                  <a:srgbClr val="002060"/>
                </a:solidFill>
                <a:latin typeface="Lato" panose="020B0604020202020204" charset="0"/>
              </a:rPr>
              <a:t>Removal of </a:t>
            </a:r>
            <a:r>
              <a:rPr lang="en-US" sz="2000" b="1" dirty="0">
                <a:solidFill>
                  <a:srgbClr val="002060"/>
                </a:solidFill>
                <a:latin typeface="Lato" panose="020B0604020202020204" charset="0"/>
                <a:ea typeface="Calibri" panose="020F0502020204030204" pitchFamily="34" charset="0"/>
              </a:rPr>
              <a:t>Eighth Grade Math Exception (ESEA section 1111(b)(2)(C) and 34 CFR § 200.5(b)(4))</a:t>
            </a:r>
          </a:p>
          <a:p>
            <a:pPr marL="819150" lvl="1">
              <a:buFont typeface="Wingdings" panose="05000000000000000000" pitchFamily="2" charset="2"/>
              <a:buChar char="Ø"/>
            </a:pPr>
            <a:r>
              <a:rPr lang="en-US" sz="1700" b="1" dirty="0">
                <a:solidFill>
                  <a:srgbClr val="002060"/>
                </a:solidFill>
                <a:latin typeface="Lato" panose="020B0604020202020204" charset="0"/>
                <a:ea typeface="Calibri" panose="020F0502020204030204" pitchFamily="34" charset="0"/>
              </a:rPr>
              <a:t>Arizona no longer has an end of course assessment at High School to align to this exception</a:t>
            </a:r>
          </a:p>
          <a:p>
            <a:pPr marL="819150" lvl="1">
              <a:buFont typeface="Wingdings" panose="05000000000000000000" pitchFamily="2" charset="2"/>
              <a:buChar char="Ø"/>
            </a:pPr>
            <a:endParaRPr lang="en-US" sz="1700" b="1" dirty="0">
              <a:solidFill>
                <a:srgbClr val="002060"/>
              </a:solidFill>
              <a:latin typeface="Lato" panose="020B0604020202020204" charset="0"/>
              <a:ea typeface="Calibri" panose="020F0502020204030204" pitchFamily="34" charset="0"/>
            </a:endParaRPr>
          </a:p>
          <a:p>
            <a:pPr marL="361950" indent="-342900">
              <a:buFont typeface="Wingdings" panose="05000000000000000000" pitchFamily="2" charset="2"/>
              <a:buChar char="Ø"/>
            </a:pPr>
            <a:r>
              <a:rPr lang="en-US" sz="2000" b="1" dirty="0">
                <a:solidFill>
                  <a:srgbClr val="002060"/>
                </a:solidFill>
                <a:latin typeface="Lato" panose="020B0604020202020204" charset="0"/>
              </a:rPr>
              <a:t>Revised to include the use of SAT as part of a Menu of Assessments in 11</a:t>
            </a:r>
            <a:r>
              <a:rPr lang="en-US" sz="2000" b="1" baseline="30000" dirty="0">
                <a:solidFill>
                  <a:srgbClr val="002060"/>
                </a:solidFill>
                <a:latin typeface="Lato" panose="020B0604020202020204" charset="0"/>
              </a:rPr>
              <a:t>th</a:t>
            </a:r>
            <a:r>
              <a:rPr lang="en-US" sz="2000" b="1" dirty="0">
                <a:solidFill>
                  <a:srgbClr val="002060"/>
                </a:solidFill>
                <a:latin typeface="Lato" panose="020B0604020202020204" charset="0"/>
              </a:rPr>
              <a:t> grade</a:t>
            </a:r>
          </a:p>
          <a:p>
            <a:pPr marL="361950" indent="-342900">
              <a:buFont typeface="Wingdings" panose="05000000000000000000" pitchFamily="2" charset="2"/>
              <a:buChar char="Ø"/>
            </a:pPr>
            <a:endParaRPr lang="en-US" sz="2000" b="1" dirty="0">
              <a:solidFill>
                <a:srgbClr val="002060"/>
              </a:solidFill>
              <a:latin typeface="Lato" panose="020B0604020202020204" charset="0"/>
            </a:endParaRPr>
          </a:p>
        </p:txBody>
      </p:sp>
      <p:sp>
        <p:nvSpPr>
          <p:cNvPr id="5" name="Rectangle 4">
            <a:extLst>
              <a:ext uri="{FF2B5EF4-FFF2-40B4-BE49-F238E27FC236}">
                <a16:creationId xmlns:a16="http://schemas.microsoft.com/office/drawing/2014/main" id="{D53E4918-4104-48D7-9142-3406953932EF}"/>
              </a:ext>
            </a:extLst>
          </p:cNvPr>
          <p:cNvSpPr/>
          <p:nvPr/>
        </p:nvSpPr>
        <p:spPr>
          <a:xfrm>
            <a:off x="0" y="188268"/>
            <a:ext cx="9144000" cy="480131"/>
          </a:xfrm>
          <a:prstGeom prst="rect">
            <a:avLst/>
          </a:prstGeom>
        </p:spPr>
        <p:txBody>
          <a:bodyPr wrap="square">
            <a:spAutoFit/>
          </a:bodyPr>
          <a:lstStyle/>
          <a:p>
            <a:pPr algn="ctr">
              <a:lnSpc>
                <a:spcPct val="90000"/>
              </a:lnSpc>
              <a:buClr>
                <a:srgbClr val="F1C232"/>
              </a:buClr>
              <a:buSzPts val="4000"/>
              <a:buFont typeface="Calibri"/>
              <a:buNone/>
            </a:pPr>
            <a:r>
              <a:rPr lang="en-US" sz="2800" b="1" dirty="0">
                <a:solidFill>
                  <a:schemeClr val="accent4"/>
                </a:solidFill>
              </a:rPr>
              <a:t>Title I, Part A - Assessments</a:t>
            </a:r>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Tree>
    <p:extLst>
      <p:ext uri="{BB962C8B-B14F-4D97-AF65-F5344CB8AC3E}">
        <p14:creationId xmlns:p14="http://schemas.microsoft.com/office/powerpoint/2010/main" val="687592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3E4918-4104-48D7-9142-3406953932EF}"/>
              </a:ext>
            </a:extLst>
          </p:cNvPr>
          <p:cNvSpPr/>
          <p:nvPr/>
        </p:nvSpPr>
        <p:spPr>
          <a:xfrm>
            <a:off x="0" y="188269"/>
            <a:ext cx="9144000" cy="480131"/>
          </a:xfrm>
          <a:prstGeom prst="rect">
            <a:avLst/>
          </a:prstGeom>
        </p:spPr>
        <p:txBody>
          <a:bodyPr wrap="square">
            <a:spAutoFit/>
          </a:bodyPr>
          <a:lstStyle/>
          <a:p>
            <a:pPr algn="ctr" defTabSz="914378">
              <a:lnSpc>
                <a:spcPct val="90000"/>
              </a:lnSpc>
              <a:buClr>
                <a:srgbClr val="F1C232"/>
              </a:buClr>
              <a:buSzPts val="4000"/>
              <a:defRPr/>
            </a:pPr>
            <a:r>
              <a:rPr lang="en-US" sz="2800" b="1" dirty="0">
                <a:solidFill>
                  <a:srgbClr val="FFC000"/>
                </a:solidFill>
              </a:rPr>
              <a:t>Assessment Team: Current Work </a:t>
            </a:r>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p:txBody>
          <a:bodyPr/>
          <a:lstStyle/>
          <a:p>
            <a:pPr defTabSz="914378"/>
            <a:fld id="{00000000-1234-1234-1234-123412341234}" type="slidenum">
              <a:rPr lang="en-US" kern="0"/>
              <a:pPr defTabSz="914378"/>
              <a:t>18</a:t>
            </a:fld>
            <a:endParaRPr lang="en-US" kern="0" dirty="0"/>
          </a:p>
        </p:txBody>
      </p:sp>
      <p:sp>
        <p:nvSpPr>
          <p:cNvPr id="2" name="Rectangle 1">
            <a:extLst>
              <a:ext uri="{FF2B5EF4-FFF2-40B4-BE49-F238E27FC236}">
                <a16:creationId xmlns:a16="http://schemas.microsoft.com/office/drawing/2014/main" id="{00939A48-1F57-4E68-B17A-2C5C20F8EEBA}"/>
              </a:ext>
            </a:extLst>
          </p:cNvPr>
          <p:cNvSpPr/>
          <p:nvPr/>
        </p:nvSpPr>
        <p:spPr>
          <a:xfrm>
            <a:off x="4478705" y="2433251"/>
            <a:ext cx="221536" cy="253916"/>
          </a:xfrm>
          <a:prstGeom prst="rect">
            <a:avLst/>
          </a:prstGeom>
        </p:spPr>
        <p:txBody>
          <a:bodyPr wrap="none">
            <a:spAutoFit/>
          </a:bodyPr>
          <a:lstStyle/>
          <a:p>
            <a:r>
              <a:rPr lang="en-US" sz="1050" dirty="0"/>
              <a:t> </a:t>
            </a:r>
          </a:p>
        </p:txBody>
      </p:sp>
      <p:graphicFrame>
        <p:nvGraphicFramePr>
          <p:cNvPr id="4" name="Table 7">
            <a:extLst>
              <a:ext uri="{FF2B5EF4-FFF2-40B4-BE49-F238E27FC236}">
                <a16:creationId xmlns:a16="http://schemas.microsoft.com/office/drawing/2014/main" id="{76311D9F-0C1E-4615-8AC5-13C01CF6B852}"/>
              </a:ext>
            </a:extLst>
          </p:cNvPr>
          <p:cNvGraphicFramePr>
            <a:graphicFrameLocks noGrp="1"/>
          </p:cNvGraphicFramePr>
          <p:nvPr>
            <p:extLst>
              <p:ext uri="{D42A27DB-BD31-4B8C-83A1-F6EECF244321}">
                <p14:modId xmlns:p14="http://schemas.microsoft.com/office/powerpoint/2010/main" val="1229883726"/>
              </p:ext>
            </p:extLst>
          </p:nvPr>
        </p:nvGraphicFramePr>
        <p:xfrm>
          <a:off x="633046" y="995821"/>
          <a:ext cx="8179015" cy="3691736"/>
        </p:xfrm>
        <a:graphic>
          <a:graphicData uri="http://schemas.openxmlformats.org/drawingml/2006/table">
            <a:tbl>
              <a:tblPr firstRow="1" bandRow="1">
                <a:tableStyleId>{5C22544A-7EE6-4342-B048-85BDC9FD1C3A}</a:tableStyleId>
              </a:tblPr>
              <a:tblGrid>
                <a:gridCol w="8179015">
                  <a:extLst>
                    <a:ext uri="{9D8B030D-6E8A-4147-A177-3AD203B41FA5}">
                      <a16:colId xmlns:a16="http://schemas.microsoft.com/office/drawing/2014/main" val="59996933"/>
                    </a:ext>
                  </a:extLst>
                </a:gridCol>
              </a:tblGrid>
              <a:tr h="280004">
                <a:tc>
                  <a:txBody>
                    <a:bodyPr/>
                    <a:lstStyle/>
                    <a:p>
                      <a:r>
                        <a:rPr lang="en-US" sz="1100" dirty="0">
                          <a:latin typeface="Lato" panose="020B0604020202020204" charset="0"/>
                          <a:cs typeface="Lato" panose="020B0604020202020204" charset="0"/>
                        </a:rPr>
                        <a:t>Current Projects</a:t>
                      </a:r>
                    </a:p>
                  </a:txBody>
                  <a:tcPr marL="68580" marR="68580" marT="34290" marB="34290"/>
                </a:tc>
                <a:extLst>
                  <a:ext uri="{0D108BD9-81ED-4DB2-BD59-A6C34878D82A}">
                    <a16:rowId xmlns:a16="http://schemas.microsoft.com/office/drawing/2014/main" val="3850354559"/>
                  </a:ext>
                </a:extLst>
              </a:tr>
              <a:tr h="318880">
                <a:tc>
                  <a:txBody>
                    <a:bodyPr/>
                    <a:lstStyle/>
                    <a:p>
                      <a:r>
                        <a:rPr lang="en-US" sz="1100" dirty="0">
                          <a:latin typeface="Lato" panose="020B0604020202020204" charset="0"/>
                          <a:cs typeface="Lato" panose="020B0604020202020204" charset="0"/>
                        </a:rPr>
                        <a:t>Development of Arizona’s Academic Standards Assessment (AASA) for ELA and Mathematics - Grades 3 - 8</a:t>
                      </a:r>
                    </a:p>
                  </a:txBody>
                  <a:tcPr marL="68580" marR="68580" marT="34290" marB="34290"/>
                </a:tc>
                <a:extLst>
                  <a:ext uri="{0D108BD9-81ED-4DB2-BD59-A6C34878D82A}">
                    <a16:rowId xmlns:a16="http://schemas.microsoft.com/office/drawing/2014/main" val="2045167756"/>
                  </a:ext>
                </a:extLst>
              </a:tr>
              <a:tr h="318880">
                <a:tc>
                  <a:txBody>
                    <a:bodyPr/>
                    <a:lstStyle/>
                    <a:p>
                      <a:r>
                        <a:rPr lang="en-US" sz="1100" dirty="0">
                          <a:latin typeface="Lato" panose="020B0604020202020204" charset="0"/>
                          <a:cs typeface="Lato" panose="020B0604020202020204" charset="0"/>
                        </a:rPr>
                        <a:t>Implementation of the new statewide high school assessment - Grade 11 (ACT)</a:t>
                      </a:r>
                    </a:p>
                  </a:txBody>
                  <a:tcPr marL="68580" marR="68580" marT="34290" marB="34290"/>
                </a:tc>
                <a:extLst>
                  <a:ext uri="{0D108BD9-81ED-4DB2-BD59-A6C34878D82A}">
                    <a16:rowId xmlns:a16="http://schemas.microsoft.com/office/drawing/2014/main" val="61106303"/>
                  </a:ext>
                </a:extLst>
              </a:tr>
              <a:tr h="318880">
                <a:tc>
                  <a:txBody>
                    <a:bodyPr/>
                    <a:lstStyle/>
                    <a:p>
                      <a:r>
                        <a:rPr lang="en-US" sz="1100" dirty="0">
                          <a:latin typeface="Lato" panose="020B0604020202020204" charset="0"/>
                          <a:cs typeface="Lato" panose="020B0604020202020204" charset="0"/>
                        </a:rPr>
                        <a:t>Development of new AZSCI Operational Assessment – Grades 5, 8, and 11</a:t>
                      </a:r>
                    </a:p>
                  </a:txBody>
                  <a:tcPr marL="68580" marR="68580" marT="34290" marB="34290"/>
                </a:tc>
                <a:extLst>
                  <a:ext uri="{0D108BD9-81ED-4DB2-BD59-A6C34878D82A}">
                    <a16:rowId xmlns:a16="http://schemas.microsoft.com/office/drawing/2014/main" val="2873643635"/>
                  </a:ext>
                </a:extLst>
              </a:tr>
              <a:tr h="318880">
                <a:tc>
                  <a:txBody>
                    <a:bodyPr/>
                    <a:lstStyle/>
                    <a:p>
                      <a:r>
                        <a:rPr lang="en-US" sz="1100" dirty="0">
                          <a:latin typeface="Lato" panose="020B0604020202020204" charset="0"/>
                          <a:cs typeface="Lato" panose="020B0604020202020204" charset="0"/>
                        </a:rPr>
                        <a:t>Development of the new AZELLA aligned to the new ELP Standards</a:t>
                      </a:r>
                    </a:p>
                  </a:txBody>
                  <a:tcPr marL="68580" marR="68580" marT="34290" marB="34290"/>
                </a:tc>
                <a:extLst>
                  <a:ext uri="{0D108BD9-81ED-4DB2-BD59-A6C34878D82A}">
                    <a16:rowId xmlns:a16="http://schemas.microsoft.com/office/drawing/2014/main" val="4081438341"/>
                  </a:ext>
                </a:extLst>
              </a:tr>
              <a:tr h="318880">
                <a:tc>
                  <a:txBody>
                    <a:bodyPr/>
                    <a:lstStyle/>
                    <a:p>
                      <a:r>
                        <a:rPr lang="en-US" sz="1100" dirty="0">
                          <a:latin typeface="Lato" panose="020B0604020202020204" charset="0"/>
                          <a:cs typeface="Lato" panose="020B0604020202020204" charset="0"/>
                        </a:rPr>
                        <a:t>Development of the new MSAA Science Assessment – Grades 5, 8, and 11</a:t>
                      </a:r>
                    </a:p>
                  </a:txBody>
                  <a:tcPr marL="68580" marR="68580" marT="34290" marB="34290"/>
                </a:tc>
                <a:extLst>
                  <a:ext uri="{0D108BD9-81ED-4DB2-BD59-A6C34878D82A}">
                    <a16:rowId xmlns:a16="http://schemas.microsoft.com/office/drawing/2014/main" val="3981438300"/>
                  </a:ext>
                </a:extLst>
              </a:tr>
              <a:tr h="318880">
                <a:tc>
                  <a:txBody>
                    <a:bodyPr/>
                    <a:lstStyle/>
                    <a:p>
                      <a:r>
                        <a:rPr lang="en-US" sz="1100" dirty="0">
                          <a:latin typeface="Lato" panose="020B0604020202020204" charset="0"/>
                          <a:cs typeface="Lato" panose="020B0604020202020204" charset="0"/>
                        </a:rPr>
                        <a:t>Implementation of the MSAA (Alternate Assessment) for ELA and Mathematics – Grades 3 - 8 and 11</a:t>
                      </a:r>
                    </a:p>
                  </a:txBody>
                  <a:tcPr marL="68580" marR="68580" marT="34290" marB="34290"/>
                </a:tc>
                <a:extLst>
                  <a:ext uri="{0D108BD9-81ED-4DB2-BD59-A6C34878D82A}">
                    <a16:rowId xmlns:a16="http://schemas.microsoft.com/office/drawing/2014/main" val="1438405822"/>
                  </a:ext>
                </a:extLst>
              </a:tr>
              <a:tr h="318880">
                <a:tc>
                  <a:txBody>
                    <a:bodyPr/>
                    <a:lstStyle/>
                    <a:p>
                      <a:r>
                        <a:rPr lang="en-US" sz="1100" dirty="0">
                          <a:latin typeface="Lato" panose="020B0604020202020204" charset="0"/>
                          <a:cs typeface="Lato" panose="020B0604020202020204" charset="0"/>
                        </a:rPr>
                        <a:t>Development of a new Alternate English Language Proficiency Assessment Grades K - 12</a:t>
                      </a:r>
                    </a:p>
                  </a:txBody>
                  <a:tcPr marL="68580" marR="68580" marT="34290" marB="34290"/>
                </a:tc>
                <a:extLst>
                  <a:ext uri="{0D108BD9-81ED-4DB2-BD59-A6C34878D82A}">
                    <a16:rowId xmlns:a16="http://schemas.microsoft.com/office/drawing/2014/main" val="2317212872"/>
                  </a:ext>
                </a:extLst>
              </a:tr>
              <a:tr h="43034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latin typeface="Lato" panose="020B0604020202020204" charset="0"/>
                          <a:cs typeface="Lato" panose="020B0604020202020204" charset="0"/>
                        </a:rPr>
                        <a:t>National Assessment for Educational Progress (NAEP) assessment both National and International Assessments</a:t>
                      </a:r>
                    </a:p>
                    <a:p>
                      <a:endParaRPr lang="en-US" sz="1100" dirty="0">
                        <a:latin typeface="Lato" panose="020B0604020202020204" charset="0"/>
                        <a:cs typeface="Lato" panose="020B0604020202020204" charset="0"/>
                      </a:endParaRPr>
                    </a:p>
                  </a:txBody>
                  <a:tcPr marL="68580" marR="68580" marT="34290" marB="34290"/>
                </a:tc>
                <a:extLst>
                  <a:ext uri="{0D108BD9-81ED-4DB2-BD59-A6C34878D82A}">
                    <a16:rowId xmlns:a16="http://schemas.microsoft.com/office/drawing/2014/main" val="3338581487"/>
                  </a:ext>
                </a:extLst>
              </a:tr>
              <a:tr h="43034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latin typeface="Lato" panose="020B0604020202020204" charset="0"/>
                          <a:cs typeface="Lato" panose="020B0604020202020204" charset="0"/>
                        </a:rPr>
                        <a:t>Updates to Accessibility Manuals</a:t>
                      </a:r>
                    </a:p>
                    <a:p>
                      <a:endParaRPr lang="en-US" sz="1100" dirty="0">
                        <a:latin typeface="Lato" panose="020B0604020202020204" charset="0"/>
                        <a:cs typeface="Lato" panose="020B0604020202020204" charset="0"/>
                      </a:endParaRPr>
                    </a:p>
                  </a:txBody>
                  <a:tcPr marL="68580" marR="68580" marT="34290" marB="34290"/>
                </a:tc>
                <a:extLst>
                  <a:ext uri="{0D108BD9-81ED-4DB2-BD59-A6C34878D82A}">
                    <a16:rowId xmlns:a16="http://schemas.microsoft.com/office/drawing/2014/main" val="658737096"/>
                  </a:ext>
                </a:extLst>
              </a:tr>
              <a:tr h="318880">
                <a:tc>
                  <a:txBody>
                    <a:bodyPr/>
                    <a:lstStyle/>
                    <a:p>
                      <a:endParaRPr lang="en-US" sz="1100" dirty="0"/>
                    </a:p>
                  </a:txBody>
                  <a:tcPr marL="68580" marR="68580" marT="34290" marB="34290"/>
                </a:tc>
                <a:extLst>
                  <a:ext uri="{0D108BD9-81ED-4DB2-BD59-A6C34878D82A}">
                    <a16:rowId xmlns:a16="http://schemas.microsoft.com/office/drawing/2014/main" val="2303796643"/>
                  </a:ext>
                </a:extLst>
              </a:tr>
            </a:tbl>
          </a:graphicData>
        </a:graphic>
      </p:graphicFrame>
    </p:spTree>
    <p:extLst>
      <p:ext uri="{BB962C8B-B14F-4D97-AF65-F5344CB8AC3E}">
        <p14:creationId xmlns:p14="http://schemas.microsoft.com/office/powerpoint/2010/main" val="738125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3E4918-4104-48D7-9142-3406953932EF}"/>
              </a:ext>
            </a:extLst>
          </p:cNvPr>
          <p:cNvSpPr/>
          <p:nvPr/>
        </p:nvSpPr>
        <p:spPr>
          <a:xfrm>
            <a:off x="0" y="188269"/>
            <a:ext cx="9144000" cy="480131"/>
          </a:xfrm>
          <a:prstGeom prst="rect">
            <a:avLst/>
          </a:prstGeom>
        </p:spPr>
        <p:txBody>
          <a:bodyPr wrap="square">
            <a:spAutoFit/>
          </a:bodyPr>
          <a:lstStyle/>
          <a:p>
            <a:pPr algn="ctr" defTabSz="914378">
              <a:lnSpc>
                <a:spcPct val="90000"/>
              </a:lnSpc>
              <a:buClr>
                <a:srgbClr val="F1C232"/>
              </a:buClr>
              <a:buSzPts val="4000"/>
            </a:pPr>
            <a:r>
              <a:rPr lang="en-US" sz="2800" b="1" dirty="0">
                <a:solidFill>
                  <a:srgbClr val="FFC000"/>
                </a:solidFill>
              </a:rPr>
              <a:t>Assessment Team: We Are Here to Help</a:t>
            </a:r>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p:txBody>
          <a:bodyPr/>
          <a:lstStyle/>
          <a:p>
            <a:pPr defTabSz="914378"/>
            <a:fld id="{00000000-1234-1234-1234-123412341234}" type="slidenum">
              <a:rPr lang="en-US" kern="0"/>
              <a:pPr defTabSz="914378"/>
              <a:t>19</a:t>
            </a:fld>
            <a:endParaRPr lang="en-US" kern="0" dirty="0"/>
          </a:p>
        </p:txBody>
      </p:sp>
      <p:sp>
        <p:nvSpPr>
          <p:cNvPr id="2" name="Rectangle 1">
            <a:extLst>
              <a:ext uri="{FF2B5EF4-FFF2-40B4-BE49-F238E27FC236}">
                <a16:creationId xmlns:a16="http://schemas.microsoft.com/office/drawing/2014/main" id="{00939A48-1F57-4E68-B17A-2C5C20F8EEBA}"/>
              </a:ext>
            </a:extLst>
          </p:cNvPr>
          <p:cNvSpPr/>
          <p:nvPr/>
        </p:nvSpPr>
        <p:spPr>
          <a:xfrm>
            <a:off x="4478705" y="2433251"/>
            <a:ext cx="221536" cy="253916"/>
          </a:xfrm>
          <a:prstGeom prst="rect">
            <a:avLst/>
          </a:prstGeom>
        </p:spPr>
        <p:txBody>
          <a:bodyPr wrap="none">
            <a:spAutoFit/>
          </a:bodyPr>
          <a:lstStyle/>
          <a:p>
            <a:r>
              <a:rPr lang="en-US" sz="1050" dirty="0"/>
              <a:t> </a:t>
            </a:r>
          </a:p>
        </p:txBody>
      </p:sp>
      <p:graphicFrame>
        <p:nvGraphicFramePr>
          <p:cNvPr id="4" name="Table 7">
            <a:extLst>
              <a:ext uri="{FF2B5EF4-FFF2-40B4-BE49-F238E27FC236}">
                <a16:creationId xmlns:a16="http://schemas.microsoft.com/office/drawing/2014/main" id="{76311D9F-0C1E-4615-8AC5-13C01CF6B852}"/>
              </a:ext>
            </a:extLst>
          </p:cNvPr>
          <p:cNvGraphicFramePr>
            <a:graphicFrameLocks noGrp="1"/>
          </p:cNvGraphicFramePr>
          <p:nvPr>
            <p:extLst>
              <p:ext uri="{D42A27DB-BD31-4B8C-83A1-F6EECF244321}">
                <p14:modId xmlns:p14="http://schemas.microsoft.com/office/powerpoint/2010/main" val="1618647494"/>
              </p:ext>
            </p:extLst>
          </p:nvPr>
        </p:nvGraphicFramePr>
        <p:xfrm>
          <a:off x="462224" y="1466419"/>
          <a:ext cx="8299939" cy="2706132"/>
        </p:xfrm>
        <a:graphic>
          <a:graphicData uri="http://schemas.openxmlformats.org/drawingml/2006/table">
            <a:tbl>
              <a:tblPr firstRow="1" bandRow="1">
                <a:tableStyleId>{5C22544A-7EE6-4342-B048-85BDC9FD1C3A}</a:tableStyleId>
              </a:tblPr>
              <a:tblGrid>
                <a:gridCol w="2775567">
                  <a:extLst>
                    <a:ext uri="{9D8B030D-6E8A-4147-A177-3AD203B41FA5}">
                      <a16:colId xmlns:a16="http://schemas.microsoft.com/office/drawing/2014/main" val="1530178223"/>
                    </a:ext>
                  </a:extLst>
                </a:gridCol>
                <a:gridCol w="2762186">
                  <a:extLst>
                    <a:ext uri="{9D8B030D-6E8A-4147-A177-3AD203B41FA5}">
                      <a16:colId xmlns:a16="http://schemas.microsoft.com/office/drawing/2014/main" val="59996933"/>
                    </a:ext>
                  </a:extLst>
                </a:gridCol>
                <a:gridCol w="2762186">
                  <a:extLst>
                    <a:ext uri="{9D8B030D-6E8A-4147-A177-3AD203B41FA5}">
                      <a16:colId xmlns:a16="http://schemas.microsoft.com/office/drawing/2014/main" val="3127615274"/>
                    </a:ext>
                  </a:extLst>
                </a:gridCol>
              </a:tblGrid>
              <a:tr h="342912">
                <a:tc>
                  <a:txBody>
                    <a:bodyPr/>
                    <a:lstStyle/>
                    <a:p>
                      <a:pPr algn="ctr"/>
                      <a:r>
                        <a:rPr lang="en-US" sz="1100" dirty="0">
                          <a:solidFill>
                            <a:schemeClr val="bg1"/>
                          </a:solidFill>
                        </a:rPr>
                        <a:t>Area of Focus </a:t>
                      </a:r>
                    </a:p>
                  </a:txBody>
                  <a:tcPr marL="68580" marR="68580" marT="34290" marB="34290"/>
                </a:tc>
                <a:tc>
                  <a:txBody>
                    <a:bodyPr/>
                    <a:lstStyle/>
                    <a:p>
                      <a:pPr algn="ctr"/>
                      <a:r>
                        <a:rPr lang="en-US" sz="1100" dirty="0"/>
                        <a:t>Contact</a:t>
                      </a:r>
                    </a:p>
                  </a:txBody>
                  <a:tcPr marL="68580" marR="68580" marT="34290" marB="34290"/>
                </a:tc>
                <a:tc>
                  <a:txBody>
                    <a:bodyPr/>
                    <a:lstStyle/>
                    <a:p>
                      <a:pPr algn="ctr"/>
                      <a:r>
                        <a:rPr lang="en-US" sz="1100" dirty="0"/>
                        <a:t>Email </a:t>
                      </a:r>
                    </a:p>
                  </a:txBody>
                  <a:tcPr marL="68580" marR="68580" marT="34290" marB="34290"/>
                </a:tc>
                <a:extLst>
                  <a:ext uri="{0D108BD9-81ED-4DB2-BD59-A6C34878D82A}">
                    <a16:rowId xmlns:a16="http://schemas.microsoft.com/office/drawing/2014/main" val="3850354559"/>
                  </a:ext>
                </a:extLst>
              </a:tr>
              <a:tr h="495786">
                <a:tc>
                  <a:txBody>
                    <a:bodyPr/>
                    <a:lstStyle/>
                    <a:p>
                      <a:pPr algn="ctr"/>
                      <a:r>
                        <a:rPr lang="en-US" sz="1100" dirty="0"/>
                        <a:t>Achievement Assessments (AzM2, AASA, and AzSCI</a:t>
                      </a:r>
                    </a:p>
                  </a:txBody>
                  <a:tcPr marL="68580" marR="68580" marT="34290" marB="34290"/>
                </a:tc>
                <a:tc>
                  <a:txBody>
                    <a:bodyPr/>
                    <a:lstStyle/>
                    <a:p>
                      <a:pPr algn="ctr"/>
                      <a:r>
                        <a:rPr lang="en-US" sz="1100" dirty="0"/>
                        <a:t>Margaret Bowerman</a:t>
                      </a:r>
                    </a:p>
                  </a:txBody>
                  <a:tcPr marL="68580" marR="68580" marT="34290" marB="34290"/>
                </a:tc>
                <a:tc>
                  <a:txBody>
                    <a:bodyPr/>
                    <a:lstStyle/>
                    <a:p>
                      <a:pPr algn="ctr"/>
                      <a:r>
                        <a:rPr lang="en-US" sz="1100" dirty="0"/>
                        <a:t>Margaret.Bowerman@azed.gov</a:t>
                      </a:r>
                    </a:p>
                  </a:txBody>
                  <a:tcPr marL="68580" marR="68580" marT="34290" marB="34290"/>
                </a:tc>
                <a:extLst>
                  <a:ext uri="{0D108BD9-81ED-4DB2-BD59-A6C34878D82A}">
                    <a16:rowId xmlns:a16="http://schemas.microsoft.com/office/drawing/2014/main" val="2045167756"/>
                  </a:ext>
                </a:extLst>
              </a:tr>
              <a:tr h="495786">
                <a:tc>
                  <a:txBody>
                    <a:bodyPr/>
                    <a:lstStyle/>
                    <a:p>
                      <a:pPr algn="ctr"/>
                      <a:r>
                        <a:rPr lang="en-US" sz="1100" dirty="0"/>
                        <a:t>English Language Proficiency Assessments</a:t>
                      </a:r>
                    </a:p>
                  </a:txBody>
                  <a:tcPr marL="68580" marR="68580" marT="34290" marB="34290"/>
                </a:tc>
                <a:tc>
                  <a:txBody>
                    <a:bodyPr/>
                    <a:lstStyle/>
                    <a:p>
                      <a:pPr algn="ctr"/>
                      <a:r>
                        <a:rPr lang="en-US" sz="1100" dirty="0"/>
                        <a:t>Gabriela Finn </a:t>
                      </a:r>
                    </a:p>
                  </a:txBody>
                  <a:tcPr marL="68580" marR="68580" marT="34290" marB="34290"/>
                </a:tc>
                <a:tc>
                  <a:txBody>
                    <a:bodyPr/>
                    <a:lstStyle/>
                    <a:p>
                      <a:pPr algn="ctr"/>
                      <a:r>
                        <a:rPr lang="en-US" sz="1100" dirty="0"/>
                        <a:t>Gabriela.Finn@azed.gov</a:t>
                      </a:r>
                    </a:p>
                  </a:txBody>
                  <a:tcPr marL="68580" marR="68580" marT="34290" marB="34290"/>
                </a:tc>
                <a:extLst>
                  <a:ext uri="{0D108BD9-81ED-4DB2-BD59-A6C34878D82A}">
                    <a16:rowId xmlns:a16="http://schemas.microsoft.com/office/drawing/2014/main" val="2873643635"/>
                  </a:ext>
                </a:extLst>
              </a:tr>
              <a:tr h="342912">
                <a:tc>
                  <a:txBody>
                    <a:bodyPr/>
                    <a:lstStyle/>
                    <a:p>
                      <a:pPr algn="ctr"/>
                      <a:r>
                        <a:rPr lang="en-US" sz="1100" dirty="0"/>
                        <a:t>Alternate Assessments</a:t>
                      </a:r>
                    </a:p>
                  </a:txBody>
                  <a:tcPr marL="68580" marR="68580" marT="34290" marB="34290"/>
                </a:tc>
                <a:tc>
                  <a:txBody>
                    <a:bodyPr/>
                    <a:lstStyle/>
                    <a:p>
                      <a:pPr algn="ctr"/>
                      <a:r>
                        <a:rPr lang="en-US" sz="1100" dirty="0"/>
                        <a:t>Bethany Spangenberg</a:t>
                      </a:r>
                    </a:p>
                  </a:txBody>
                  <a:tcPr marL="68580" marR="68580" marT="34290" marB="34290"/>
                </a:tc>
                <a:tc>
                  <a:txBody>
                    <a:bodyPr/>
                    <a:lstStyle/>
                    <a:p>
                      <a:pPr algn="ctr"/>
                      <a:r>
                        <a:rPr lang="en-US" sz="1100" dirty="0"/>
                        <a:t>Bethany.Spangenberg@azed.gov</a:t>
                      </a:r>
                    </a:p>
                  </a:txBody>
                  <a:tcPr marL="68580" marR="68580" marT="34290" marB="34290"/>
                </a:tc>
                <a:extLst>
                  <a:ext uri="{0D108BD9-81ED-4DB2-BD59-A6C34878D82A}">
                    <a16:rowId xmlns:a16="http://schemas.microsoft.com/office/drawing/2014/main" val="4081438341"/>
                  </a:ext>
                </a:extLst>
              </a:tr>
              <a:tr h="342912">
                <a:tc>
                  <a:txBody>
                    <a:bodyPr/>
                    <a:lstStyle/>
                    <a:p>
                      <a:pPr algn="ctr"/>
                      <a:r>
                        <a:rPr lang="en-US" sz="1100" dirty="0"/>
                        <a:t>Psychometrics/Scoring</a:t>
                      </a:r>
                    </a:p>
                  </a:txBody>
                  <a:tcPr marL="68580" marR="68580" marT="34290" marB="34290"/>
                </a:tc>
                <a:tc>
                  <a:txBody>
                    <a:bodyPr/>
                    <a:lstStyle/>
                    <a:p>
                      <a:pPr algn="ctr"/>
                      <a:r>
                        <a:rPr lang="en-US" sz="1100" dirty="0"/>
                        <a:t>Anju Kuriakose</a:t>
                      </a:r>
                    </a:p>
                  </a:txBody>
                  <a:tcPr marL="68580" marR="68580" marT="34290" marB="34290"/>
                </a:tc>
                <a:tc>
                  <a:txBody>
                    <a:bodyPr/>
                    <a:lstStyle/>
                    <a:p>
                      <a:pPr algn="ctr"/>
                      <a:r>
                        <a:rPr lang="en-US" sz="1100" dirty="0"/>
                        <a:t>Anju.Kuriakose@azed.gov</a:t>
                      </a:r>
                    </a:p>
                  </a:txBody>
                  <a:tcPr marL="68580" marR="68580" marT="34290" marB="34290"/>
                </a:tc>
                <a:extLst>
                  <a:ext uri="{0D108BD9-81ED-4DB2-BD59-A6C34878D82A}">
                    <a16:rowId xmlns:a16="http://schemas.microsoft.com/office/drawing/2014/main" val="3981438300"/>
                  </a:ext>
                </a:extLst>
              </a:tr>
              <a:tr h="342912">
                <a:tc>
                  <a:txBody>
                    <a:bodyPr/>
                    <a:lstStyle/>
                    <a:p>
                      <a:pPr algn="ctr"/>
                      <a:r>
                        <a:rPr lang="en-US" sz="1100" dirty="0"/>
                        <a:t>NAEP and International Assessment</a:t>
                      </a:r>
                    </a:p>
                  </a:txBody>
                  <a:tcPr marL="68580" marR="68580" marT="34290" marB="34290"/>
                </a:tc>
                <a:tc>
                  <a:txBody>
                    <a:bodyPr/>
                    <a:lstStyle/>
                    <a:p>
                      <a:pPr algn="ctr"/>
                      <a:r>
                        <a:rPr lang="en-US" sz="1100" dirty="0"/>
                        <a:t>Gary McIlvaine</a:t>
                      </a:r>
                    </a:p>
                  </a:txBody>
                  <a:tcPr marL="68580" marR="68580" marT="34290" marB="34290"/>
                </a:tc>
                <a:tc>
                  <a:txBody>
                    <a:bodyPr/>
                    <a:lstStyle/>
                    <a:p>
                      <a:pPr algn="ctr"/>
                      <a:r>
                        <a:rPr lang="en-US" sz="1100" dirty="0"/>
                        <a:t>Gary.McIlvaine@azed.gov</a:t>
                      </a:r>
                    </a:p>
                  </a:txBody>
                  <a:tcPr marL="68580" marR="68580" marT="34290" marB="34290"/>
                </a:tc>
                <a:extLst>
                  <a:ext uri="{0D108BD9-81ED-4DB2-BD59-A6C34878D82A}">
                    <a16:rowId xmlns:a16="http://schemas.microsoft.com/office/drawing/2014/main" val="3338581487"/>
                  </a:ext>
                </a:extLst>
              </a:tr>
              <a:tr h="342912">
                <a:tc>
                  <a:txBody>
                    <a:bodyPr/>
                    <a:lstStyle/>
                    <a:p>
                      <a:pPr algn="ctr"/>
                      <a:r>
                        <a:rPr lang="en-US" sz="1100" dirty="0"/>
                        <a:t> Accessibility/Accommodations</a:t>
                      </a:r>
                    </a:p>
                  </a:txBody>
                  <a:tcPr marL="68580" marR="68580" marT="34290" marB="34290"/>
                </a:tc>
                <a:tc>
                  <a:txBody>
                    <a:bodyPr/>
                    <a:lstStyle/>
                    <a:p>
                      <a:pPr algn="ctr"/>
                      <a:r>
                        <a:rPr lang="en-US" sz="1100" dirty="0"/>
                        <a:t>Sabiha Klepk</a:t>
                      </a:r>
                    </a:p>
                  </a:txBody>
                  <a:tcPr marL="68580" marR="68580" marT="34290" marB="34290"/>
                </a:tc>
                <a:tc>
                  <a:txBody>
                    <a:bodyPr/>
                    <a:lstStyle/>
                    <a:p>
                      <a:pPr algn="ctr"/>
                      <a:r>
                        <a:rPr lang="en-US" sz="1100" dirty="0"/>
                        <a:t>Sabiha.Klepk@azed.gov</a:t>
                      </a:r>
                    </a:p>
                  </a:txBody>
                  <a:tcPr marL="68580" marR="68580" marT="34290" marB="34290"/>
                </a:tc>
                <a:extLst>
                  <a:ext uri="{0D108BD9-81ED-4DB2-BD59-A6C34878D82A}">
                    <a16:rowId xmlns:a16="http://schemas.microsoft.com/office/drawing/2014/main" val="658737096"/>
                  </a:ext>
                </a:extLst>
              </a:tr>
            </a:tbl>
          </a:graphicData>
        </a:graphic>
      </p:graphicFrame>
    </p:spTree>
    <p:extLst>
      <p:ext uri="{BB962C8B-B14F-4D97-AF65-F5344CB8AC3E}">
        <p14:creationId xmlns:p14="http://schemas.microsoft.com/office/powerpoint/2010/main" val="3692757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065C46-2DF6-4041-BE10-A50878A14DC5}"/>
              </a:ext>
            </a:extLst>
          </p:cNvPr>
          <p:cNvSpPr>
            <a:spLocks noGrp="1"/>
          </p:cNvSpPr>
          <p:nvPr>
            <p:ph type="body" idx="4294967295"/>
          </p:nvPr>
        </p:nvSpPr>
        <p:spPr>
          <a:xfrm>
            <a:off x="505326" y="966111"/>
            <a:ext cx="7956884" cy="3801153"/>
          </a:xfrm>
        </p:spPr>
        <p:txBody>
          <a:bodyPr/>
          <a:lstStyle/>
          <a:p>
            <a:pPr>
              <a:buFont typeface="Wingdings" panose="05000000000000000000" pitchFamily="2" charset="2"/>
              <a:buChar char="Ø"/>
            </a:pPr>
            <a:r>
              <a:rPr lang="en-US" sz="1800" b="1" dirty="0">
                <a:solidFill>
                  <a:srgbClr val="002060"/>
                </a:solidFill>
                <a:latin typeface="Lato" panose="020B0604020202020204" charset="0"/>
              </a:rPr>
              <a:t>Is the state’s response to the </a:t>
            </a:r>
            <a:r>
              <a:rPr lang="en-US" sz="1800" b="1" i="1" dirty="0">
                <a:solidFill>
                  <a:srgbClr val="002060"/>
                </a:solidFill>
                <a:latin typeface="Lato" panose="020B0604020202020204" charset="0"/>
              </a:rPr>
              <a:t>Every Student Succeeds Act</a:t>
            </a:r>
            <a:r>
              <a:rPr lang="en-US" sz="1800" b="1" dirty="0">
                <a:solidFill>
                  <a:srgbClr val="002060"/>
                </a:solidFill>
                <a:latin typeface="Lato" panose="020B0604020202020204" charset="0"/>
              </a:rPr>
              <a:t>, the federal law that allows the U.S. Government to support both national and local education goals with grants and other resources.</a:t>
            </a:r>
          </a:p>
          <a:p>
            <a:pPr>
              <a:buFont typeface="Wingdings" panose="05000000000000000000" pitchFamily="2" charset="2"/>
              <a:buChar char="Ø"/>
            </a:pPr>
            <a:r>
              <a:rPr lang="en-US" sz="1800" b="1" dirty="0">
                <a:solidFill>
                  <a:srgbClr val="002060"/>
                </a:solidFill>
                <a:latin typeface="Lato" panose="020B0604020202020204" charset="0"/>
              </a:rPr>
              <a:t>Describes how Arizona identifies schools for support and improvement.</a:t>
            </a:r>
          </a:p>
          <a:p>
            <a:pPr>
              <a:buFont typeface="Wingdings" panose="05000000000000000000" pitchFamily="2" charset="2"/>
              <a:buChar char="Ø"/>
            </a:pPr>
            <a:r>
              <a:rPr lang="en-US" sz="1800" b="1" dirty="0">
                <a:solidFill>
                  <a:srgbClr val="002060"/>
                </a:solidFill>
                <a:latin typeface="Lato" panose="020B0604020202020204" charset="0"/>
              </a:rPr>
              <a:t>Outlines Arizona’s system to make sure every student leaves twelfth grade ready for college and career.</a:t>
            </a:r>
          </a:p>
          <a:p>
            <a:pPr>
              <a:buFont typeface="Wingdings" panose="05000000000000000000" pitchFamily="2" charset="2"/>
              <a:buChar char="Ø"/>
            </a:pPr>
            <a:r>
              <a:rPr lang="en-US" sz="1800" b="1" dirty="0">
                <a:solidFill>
                  <a:srgbClr val="002060"/>
                </a:solidFill>
                <a:latin typeface="Lato" panose="020B0604020202020204" charset="0"/>
              </a:rPr>
              <a:t>Reflects input from a variety of Arizona’s education stakeholders.</a:t>
            </a:r>
          </a:p>
          <a:p>
            <a:pPr>
              <a:buFont typeface="Wingdings" panose="05000000000000000000" pitchFamily="2" charset="2"/>
              <a:buChar char="Ø"/>
            </a:pPr>
            <a:r>
              <a:rPr lang="en-US" sz="1800" b="1" dirty="0">
                <a:solidFill>
                  <a:srgbClr val="002060"/>
                </a:solidFill>
                <a:latin typeface="Lato" panose="020B0604020202020204" charset="0"/>
              </a:rPr>
              <a:t>Was developed in 2016-2017 and received full federal approval in September 2017.</a:t>
            </a:r>
          </a:p>
          <a:p>
            <a:pPr>
              <a:buFont typeface="Wingdings" panose="05000000000000000000" pitchFamily="2" charset="2"/>
              <a:buChar char="Ø"/>
            </a:pPr>
            <a:r>
              <a:rPr lang="en-US" sz="1800" b="1" dirty="0">
                <a:solidFill>
                  <a:srgbClr val="002060"/>
                </a:solidFill>
                <a:latin typeface="Lato" panose="020B0604020202020204" charset="0"/>
              </a:rPr>
              <a:t>Was amended to revise accountability components in 2019 -  those modifications were approved January 2020.</a:t>
            </a:r>
          </a:p>
        </p:txBody>
      </p:sp>
      <p:sp>
        <p:nvSpPr>
          <p:cNvPr id="5" name="Rectangle 4">
            <a:extLst>
              <a:ext uri="{FF2B5EF4-FFF2-40B4-BE49-F238E27FC236}">
                <a16:creationId xmlns:a16="http://schemas.microsoft.com/office/drawing/2014/main" id="{D53E4918-4104-48D7-9142-3406953932EF}"/>
              </a:ext>
            </a:extLst>
          </p:cNvPr>
          <p:cNvSpPr/>
          <p:nvPr/>
        </p:nvSpPr>
        <p:spPr>
          <a:xfrm>
            <a:off x="0" y="188268"/>
            <a:ext cx="9144000" cy="480131"/>
          </a:xfrm>
          <a:prstGeom prst="rect">
            <a:avLst/>
          </a:prstGeom>
        </p:spPr>
        <p:txBody>
          <a:bodyPr wrap="square">
            <a:spAutoFit/>
          </a:bodyPr>
          <a:lstStyle/>
          <a:p>
            <a:pPr algn="ctr">
              <a:lnSpc>
                <a:spcPct val="90000"/>
              </a:lnSpc>
              <a:buClr>
                <a:srgbClr val="F1C232"/>
              </a:buClr>
              <a:buSzPts val="4000"/>
              <a:buFont typeface="Calibri"/>
              <a:buNone/>
            </a:pPr>
            <a:r>
              <a:rPr lang="en-US" sz="2800" b="1" dirty="0">
                <a:solidFill>
                  <a:schemeClr val="accent4"/>
                </a:solidFill>
              </a:rPr>
              <a:t>Arizona’s ESSA Plan…</a:t>
            </a:r>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extLst>
      <p:ext uri="{BB962C8B-B14F-4D97-AF65-F5344CB8AC3E}">
        <p14:creationId xmlns:p14="http://schemas.microsoft.com/office/powerpoint/2010/main" val="567341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9F2832-D645-B542-A0BA-797AEE84357C}"/>
              </a:ext>
            </a:extLst>
          </p:cNvPr>
          <p:cNvSpPr>
            <a:spLocks noGrp="1"/>
          </p:cNvSpPr>
          <p:nvPr>
            <p:ph type="title"/>
          </p:nvPr>
        </p:nvSpPr>
        <p:spPr/>
        <p:txBody>
          <a:bodyPr/>
          <a:lstStyle/>
          <a:p>
            <a:r>
              <a:rPr lang="en-US" b="1" dirty="0">
                <a:solidFill>
                  <a:schemeClr val="accent4"/>
                </a:solidFill>
                <a:cs typeface="Calibri" panose="020F0502020204030204" pitchFamily="34" charset="0"/>
              </a:rPr>
              <a:t>Upcoming Timeline </a:t>
            </a:r>
            <a:endParaRPr lang="en-US" dirty="0"/>
          </a:p>
        </p:txBody>
      </p:sp>
      <p:sp>
        <p:nvSpPr>
          <p:cNvPr id="3" name="Text Placeholder 2">
            <a:extLst>
              <a:ext uri="{FF2B5EF4-FFF2-40B4-BE49-F238E27FC236}">
                <a16:creationId xmlns:a16="http://schemas.microsoft.com/office/drawing/2014/main" id="{FB065C46-2DF6-4041-BE10-A50878A14DC5}"/>
              </a:ext>
            </a:extLst>
          </p:cNvPr>
          <p:cNvSpPr>
            <a:spLocks noGrp="1"/>
          </p:cNvSpPr>
          <p:nvPr>
            <p:ph sz="quarter" idx="13"/>
          </p:nvPr>
        </p:nvSpPr>
        <p:spPr>
          <a:xfrm>
            <a:off x="438150" y="1182688"/>
            <a:ext cx="8264525" cy="3514916"/>
          </a:xfrm>
        </p:spPr>
        <p:txBody>
          <a:bodyPr/>
          <a:lstStyle/>
          <a:p>
            <a:r>
              <a:rPr lang="en-US" b="1" dirty="0">
                <a:latin typeface="Lato" panose="020B0604020202020204" charset="0"/>
                <a:cs typeface="Lato" panose="020B0604020202020204" charset="0"/>
              </a:rPr>
              <a:t>Stakeholder Engagement Round 1</a:t>
            </a:r>
          </a:p>
          <a:p>
            <a:pPr lvl="1"/>
            <a:r>
              <a:rPr lang="en-US" b="1" dirty="0">
                <a:latin typeface="Lato" panose="020B0604020202020204" charset="0"/>
                <a:cs typeface="Lato" panose="020B0604020202020204" charset="0"/>
              </a:rPr>
              <a:t>March/April</a:t>
            </a:r>
          </a:p>
          <a:p>
            <a:r>
              <a:rPr lang="en-US" b="1" dirty="0">
                <a:latin typeface="Lato" panose="020B0604020202020204" charset="0"/>
                <a:cs typeface="Lato" panose="020B0604020202020204" charset="0"/>
              </a:rPr>
              <a:t>Time for revisions</a:t>
            </a:r>
          </a:p>
          <a:p>
            <a:pPr lvl="1"/>
            <a:r>
              <a:rPr lang="en-US" b="1" dirty="0">
                <a:latin typeface="Lato" panose="020B0604020202020204" charset="0"/>
                <a:cs typeface="Lato" panose="020B0604020202020204" charset="0"/>
              </a:rPr>
              <a:t>May/June</a:t>
            </a:r>
          </a:p>
          <a:p>
            <a:r>
              <a:rPr lang="en-US" b="1" dirty="0">
                <a:latin typeface="Lato" panose="020B0604020202020204" charset="0"/>
                <a:cs typeface="Lato" panose="020B0604020202020204" charset="0"/>
              </a:rPr>
              <a:t>Stakeholder Engagement Round 2</a:t>
            </a:r>
          </a:p>
          <a:p>
            <a:pPr lvl="1"/>
            <a:r>
              <a:rPr lang="en-US" b="1" dirty="0">
                <a:latin typeface="Lato" panose="020B0604020202020204" charset="0"/>
                <a:cs typeface="Lato" panose="020B0604020202020204" charset="0"/>
              </a:rPr>
              <a:t>July/Aug</a:t>
            </a:r>
          </a:p>
          <a:p>
            <a:r>
              <a:rPr lang="en-US" b="1" dirty="0">
                <a:latin typeface="Lato" panose="020B0604020202020204" charset="0"/>
                <a:cs typeface="Lato" panose="020B0604020202020204" charset="0"/>
              </a:rPr>
              <a:t>Process finalization and submission to US Department of Education</a:t>
            </a:r>
          </a:p>
          <a:p>
            <a:pPr lvl="1"/>
            <a:r>
              <a:rPr lang="en-US" b="1" dirty="0">
                <a:latin typeface="Lato" panose="020B0604020202020204" charset="0"/>
                <a:cs typeface="Lato" panose="020B0604020202020204" charset="0"/>
              </a:rPr>
              <a:t>September</a:t>
            </a:r>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a:xfrm>
            <a:off x="7024678" y="4767264"/>
            <a:ext cx="2057400" cy="273844"/>
          </a:xfrm>
        </p:spPr>
        <p:txBody>
          <a:bodyPr/>
          <a:lstStyle/>
          <a:p>
            <a:pPr lvl="0"/>
            <a:fld id="{00000000-1234-1234-1234-123412341234}" type="slidenum">
              <a:rPr lang="en-US" smtClean="0"/>
              <a:pPr lvl="0"/>
              <a:t>20</a:t>
            </a:fld>
            <a:endParaRPr lang="en-US" dirty="0"/>
          </a:p>
        </p:txBody>
      </p:sp>
    </p:spTree>
    <p:extLst>
      <p:ext uri="{BB962C8B-B14F-4D97-AF65-F5344CB8AC3E}">
        <p14:creationId xmlns:p14="http://schemas.microsoft.com/office/powerpoint/2010/main" val="379696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1050A6-806A-BD4D-A2D8-25F097C1B1BF}"/>
              </a:ext>
            </a:extLst>
          </p:cNvPr>
          <p:cNvSpPr>
            <a:spLocks noGrp="1"/>
          </p:cNvSpPr>
          <p:nvPr>
            <p:ph type="title"/>
          </p:nvPr>
        </p:nvSpPr>
        <p:spPr/>
        <p:txBody>
          <a:bodyPr/>
          <a:lstStyle/>
          <a:p>
            <a:r>
              <a:rPr lang="en-US" b="1" dirty="0"/>
              <a:t>We Need Your Input</a:t>
            </a:r>
            <a:endParaRPr lang="en-US" dirty="0"/>
          </a:p>
        </p:txBody>
      </p:sp>
      <p:sp>
        <p:nvSpPr>
          <p:cNvPr id="3" name="Text Placeholder 2">
            <a:extLst>
              <a:ext uri="{FF2B5EF4-FFF2-40B4-BE49-F238E27FC236}">
                <a16:creationId xmlns:a16="http://schemas.microsoft.com/office/drawing/2014/main" id="{FB065C46-2DF6-4041-BE10-A50878A14DC5}"/>
              </a:ext>
            </a:extLst>
          </p:cNvPr>
          <p:cNvSpPr>
            <a:spLocks noGrp="1"/>
          </p:cNvSpPr>
          <p:nvPr>
            <p:ph sz="quarter" idx="13"/>
          </p:nvPr>
        </p:nvSpPr>
        <p:spPr>
          <a:xfrm>
            <a:off x="279365" y="1031963"/>
            <a:ext cx="8585270" cy="3776174"/>
          </a:xfrm>
        </p:spPr>
        <p:txBody>
          <a:bodyPr/>
          <a:lstStyle/>
          <a:p>
            <a:r>
              <a:rPr lang="en-US" b="1" dirty="0">
                <a:latin typeface="Lato" panose="020B0604020202020204" charset="0"/>
                <a:cs typeface="Lato" panose="020B0604020202020204" charset="0"/>
              </a:rPr>
              <a:t>Survey Link click here </a:t>
            </a:r>
            <a:r>
              <a:rPr lang="en-US" b="1" u="sng" dirty="0">
                <a:latin typeface="Lato" panose="020B0604020202020204" charset="0"/>
                <a:cs typeface="Lato" panose="020B0604020202020204" charset="0"/>
                <a:hlinkClick r:id="rId3"/>
              </a:rPr>
              <a:t>ESSA Plan</a:t>
            </a:r>
            <a:endParaRPr lang="en-US" b="1" u="sng" dirty="0">
              <a:latin typeface="Lato" panose="020B0604020202020204" charset="0"/>
              <a:cs typeface="Lato" panose="020B0604020202020204" charset="0"/>
            </a:endParaRPr>
          </a:p>
          <a:p>
            <a:pPr lvl="1"/>
            <a:r>
              <a:rPr lang="en-US" b="1" dirty="0">
                <a:latin typeface="Lato" panose="020B0604020202020204" charset="0"/>
                <a:cs typeface="Lato" panose="020B0604020202020204" charset="0"/>
              </a:rPr>
              <a:t>The first round of feedback will be collected through April 30, 2021</a:t>
            </a:r>
          </a:p>
          <a:p>
            <a:r>
              <a:rPr lang="en-US" b="1" dirty="0">
                <a:latin typeface="Lato" panose="020B0604020202020204" charset="0"/>
                <a:cs typeface="Lato" panose="020B0604020202020204" charset="0"/>
              </a:rPr>
              <a:t>Access </a:t>
            </a:r>
            <a:r>
              <a:rPr lang="en-US" b="1" dirty="0">
                <a:latin typeface="Lato" panose="020B0604020202020204" charset="0"/>
                <a:cs typeface="Lato" panose="020B0604020202020204" charset="0"/>
                <a:hlinkClick r:id="rId4"/>
              </a:rPr>
              <a:t>www.azed.gov/essa</a:t>
            </a:r>
            <a:r>
              <a:rPr lang="en-US" b="1" dirty="0">
                <a:latin typeface="Lato" panose="020B0604020202020204" charset="0"/>
                <a:cs typeface="Lato" panose="020B0604020202020204" charset="0"/>
              </a:rPr>
              <a:t> for:</a:t>
            </a:r>
          </a:p>
          <a:p>
            <a:pPr lvl="1"/>
            <a:r>
              <a:rPr lang="en-US" b="1" dirty="0">
                <a:latin typeface="Lato" panose="020B0604020202020204" charset="0"/>
                <a:cs typeface="Lato" panose="020B0604020202020204" charset="0"/>
              </a:rPr>
              <a:t>Overview webinar</a:t>
            </a:r>
          </a:p>
          <a:p>
            <a:pPr lvl="1"/>
            <a:r>
              <a:rPr lang="en-US" b="1" dirty="0">
                <a:latin typeface="Lato" panose="020B0604020202020204" charset="0"/>
                <a:cs typeface="Lato" panose="020B0604020202020204" charset="0"/>
              </a:rPr>
              <a:t>Individual program webinars</a:t>
            </a:r>
          </a:p>
          <a:p>
            <a:pPr lvl="1"/>
            <a:r>
              <a:rPr lang="en-US" b="1" dirty="0">
                <a:latin typeface="Lato" panose="020B0604020202020204" charset="0"/>
                <a:cs typeface="Lato" panose="020B0604020202020204" charset="0"/>
              </a:rPr>
              <a:t>Survey links for feedback</a:t>
            </a:r>
          </a:p>
          <a:p>
            <a:pPr lvl="1"/>
            <a:r>
              <a:rPr lang="en-US" b="1" dirty="0">
                <a:latin typeface="Lato" panose="020B0604020202020204" charset="0"/>
                <a:cs typeface="Lato" panose="020B0604020202020204" charset="0"/>
              </a:rPr>
              <a:t>FAQs</a:t>
            </a:r>
          </a:p>
          <a:p>
            <a:r>
              <a:rPr lang="en-US" b="1" dirty="0">
                <a:latin typeface="Lato" panose="020B0604020202020204" charset="0"/>
                <a:cs typeface="Lato" panose="020B0604020202020204" charset="0"/>
              </a:rPr>
              <a:t>Questions – </a:t>
            </a:r>
            <a:r>
              <a:rPr lang="en-US" b="1" dirty="0">
                <a:latin typeface="Lato" panose="020B0604020202020204" charset="0"/>
                <a:cs typeface="Lato" panose="020B0604020202020204" charset="0"/>
                <a:hlinkClick r:id="rId5"/>
              </a:rPr>
              <a:t>ESSAinbox@azed.gov</a:t>
            </a:r>
            <a:endParaRPr lang="en-US" b="1" dirty="0">
              <a:latin typeface="Lato" panose="020B0604020202020204" charset="0"/>
              <a:cs typeface="Lato" panose="020B0604020202020204" charset="0"/>
            </a:endParaRPr>
          </a:p>
          <a:p>
            <a:pPr lvl="3"/>
            <a:r>
              <a:rPr lang="en-US" sz="2000" b="1" dirty="0">
                <a:latin typeface="Lato" panose="020B0604020202020204" charset="0"/>
                <a:cs typeface="Lato" panose="020B0604020202020204" charset="0"/>
              </a:rPr>
              <a:t>Testing Inbox </a:t>
            </a:r>
            <a:r>
              <a:rPr lang="en-US" sz="2000" b="1" dirty="0">
                <a:latin typeface="Lato" panose="020B0604020202020204" charset="0"/>
                <a:cs typeface="Lato" panose="020B0604020202020204" charset="0"/>
                <a:hlinkClick r:id="rId6"/>
              </a:rPr>
              <a:t>Testing@azed.gov</a:t>
            </a:r>
            <a:endParaRPr lang="en-US" sz="2000" b="1" dirty="0">
              <a:latin typeface="Lato" panose="020B0604020202020204" charset="0"/>
              <a:cs typeface="Lato" panose="020B0604020202020204" charset="0"/>
            </a:endParaRPr>
          </a:p>
          <a:p>
            <a:pPr lvl="3"/>
            <a:r>
              <a:rPr lang="en-US" sz="2000" b="1" dirty="0">
                <a:latin typeface="Lato" panose="020B0604020202020204" charset="0"/>
                <a:cs typeface="Lato" panose="020B0604020202020204" charset="0"/>
              </a:rPr>
              <a:t>K-12 Academic Standards </a:t>
            </a:r>
            <a:r>
              <a:rPr lang="en-US" sz="2000" b="1" dirty="0">
                <a:latin typeface="Lato" panose="020B0604020202020204" charset="0"/>
                <a:cs typeface="Lato" panose="020B0604020202020204" charset="0"/>
                <a:hlinkClick r:id="rId7"/>
              </a:rPr>
              <a:t>AcadStandards@azed.gov</a:t>
            </a:r>
            <a:endParaRPr lang="en-US" sz="2000" b="1" dirty="0">
              <a:latin typeface="Lato" panose="020B0604020202020204" charset="0"/>
              <a:cs typeface="Lato" panose="020B0604020202020204" charset="0"/>
            </a:endParaRPr>
          </a:p>
          <a:p>
            <a:pPr lvl="3"/>
            <a:endParaRPr lang="en-US" sz="2000" dirty="0"/>
          </a:p>
          <a:p>
            <a:pPr lvl="3"/>
            <a:endParaRPr lang="en-US" sz="2000" dirty="0"/>
          </a:p>
          <a:p>
            <a:pPr marL="95250" indent="0">
              <a:buNone/>
            </a:pPr>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a:xfrm>
            <a:off x="7024678" y="4767264"/>
            <a:ext cx="2057400" cy="273844"/>
          </a:xfrm>
        </p:spPr>
        <p:txBody>
          <a:bodyPr/>
          <a:lstStyle/>
          <a:p>
            <a:pPr lvl="0"/>
            <a:fld id="{00000000-1234-1234-1234-123412341234}" type="slidenum">
              <a:rPr lang="en-US" smtClean="0"/>
              <a:pPr lvl="0"/>
              <a:t>21</a:t>
            </a:fld>
            <a:endParaRPr lang="en-US" dirty="0"/>
          </a:p>
        </p:txBody>
      </p:sp>
    </p:spTree>
    <p:extLst>
      <p:ext uri="{BB962C8B-B14F-4D97-AF65-F5344CB8AC3E}">
        <p14:creationId xmlns:p14="http://schemas.microsoft.com/office/powerpoint/2010/main" val="3601497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D6EFA0-D530-4C02-9B0E-9D1CBC3D40C4}"/>
              </a:ext>
            </a:extLst>
          </p:cNvPr>
          <p:cNvSpPr>
            <a:spLocks noGrp="1"/>
          </p:cNvSpPr>
          <p:nvPr>
            <p:ph type="sldNum" idx="12"/>
          </p:nvPr>
        </p:nvSpPr>
        <p:spPr>
          <a:xfrm>
            <a:off x="7086600" y="4848709"/>
            <a:ext cx="2057400" cy="273844"/>
          </a:xfrm>
        </p:spPr>
        <p:txBody>
          <a:bodyPr/>
          <a:lstStyle/>
          <a:p>
            <a:pPr marL="0" lvl="0" indent="0" algn="r" rtl="0">
              <a:spcBef>
                <a:spcPts val="0"/>
              </a:spcBef>
              <a:spcAft>
                <a:spcPts val="0"/>
              </a:spcAft>
              <a:buNone/>
            </a:pPr>
            <a:fld id="{00000000-1234-1234-1234-123412341234}" type="slidenum">
              <a:rPr lang="en-US" smtClean="0"/>
              <a:t>22</a:t>
            </a:fld>
            <a:endParaRPr lang="en-US" dirty="0"/>
          </a:p>
        </p:txBody>
      </p:sp>
      <p:sp>
        <p:nvSpPr>
          <p:cNvPr id="4" name="Rectangle 3">
            <a:extLst>
              <a:ext uri="{FF2B5EF4-FFF2-40B4-BE49-F238E27FC236}">
                <a16:creationId xmlns:a16="http://schemas.microsoft.com/office/drawing/2014/main" id="{750993E3-7B5D-461B-B1B3-20A623999383}"/>
              </a:ext>
            </a:extLst>
          </p:cNvPr>
          <p:cNvSpPr/>
          <p:nvPr/>
        </p:nvSpPr>
        <p:spPr>
          <a:xfrm>
            <a:off x="2712128" y="2432935"/>
            <a:ext cx="3719744" cy="584775"/>
          </a:xfrm>
          <a:prstGeom prst="rect">
            <a:avLst/>
          </a:prstGeom>
        </p:spPr>
        <p:txBody>
          <a:bodyPr wrap="square">
            <a:spAutoFit/>
          </a:bodyPr>
          <a:lstStyle/>
          <a:p>
            <a:pPr algn="ctr"/>
            <a:r>
              <a:rPr lang="en-US" sz="3200" b="1" dirty="0">
                <a:solidFill>
                  <a:srgbClr val="FCAF17"/>
                </a:solidFill>
                <a:latin typeface="Lato" panose="020B0604020202020204" charset="0"/>
                <a:cs typeface="Lato" panose="020B0604020202020204" charset="0"/>
              </a:rPr>
              <a:t>Thank you</a:t>
            </a:r>
          </a:p>
        </p:txBody>
      </p:sp>
    </p:spTree>
    <p:extLst>
      <p:ext uri="{BB962C8B-B14F-4D97-AF65-F5344CB8AC3E}">
        <p14:creationId xmlns:p14="http://schemas.microsoft.com/office/powerpoint/2010/main" val="264584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065C46-2DF6-4041-BE10-A50878A14DC5}"/>
              </a:ext>
            </a:extLst>
          </p:cNvPr>
          <p:cNvSpPr>
            <a:spLocks noGrp="1"/>
          </p:cNvSpPr>
          <p:nvPr>
            <p:ph type="body" idx="4294967295"/>
          </p:nvPr>
        </p:nvSpPr>
        <p:spPr>
          <a:xfrm>
            <a:off x="505326" y="954505"/>
            <a:ext cx="7804725" cy="4000727"/>
          </a:xfrm>
        </p:spPr>
        <p:txBody>
          <a:bodyPr/>
          <a:lstStyle/>
          <a:p>
            <a:pPr marL="361950" indent="-342900">
              <a:buFont typeface="Wingdings" panose="05000000000000000000" pitchFamily="2" charset="2"/>
              <a:buChar char="Ø"/>
            </a:pPr>
            <a:r>
              <a:rPr lang="en-US" sz="2000" b="1" dirty="0">
                <a:solidFill>
                  <a:srgbClr val="002060"/>
                </a:solidFill>
                <a:latin typeface="Lato" panose="020B0604020202020204" charset="0"/>
              </a:rPr>
              <a:t>Superintendent Hoffman has laid out a vision of equity for all students to achieve their full potential.</a:t>
            </a:r>
          </a:p>
          <a:p>
            <a:pPr marL="361950" indent="-342900">
              <a:buFont typeface="Wingdings" panose="05000000000000000000" pitchFamily="2" charset="2"/>
              <a:buChar char="Ø"/>
            </a:pPr>
            <a:endParaRPr lang="en-US" sz="1000" b="1" dirty="0">
              <a:solidFill>
                <a:srgbClr val="002060"/>
              </a:solidFill>
              <a:latin typeface="Lato" panose="020B0604020202020204" charset="0"/>
            </a:endParaRPr>
          </a:p>
          <a:p>
            <a:pPr marL="361950" indent="-342900">
              <a:buFont typeface="Wingdings" panose="05000000000000000000" pitchFamily="2" charset="2"/>
              <a:buChar char="Ø"/>
            </a:pPr>
            <a:r>
              <a:rPr lang="en-US" sz="2000" b="1" dirty="0">
                <a:solidFill>
                  <a:srgbClr val="002060"/>
                </a:solidFill>
                <a:latin typeface="Lato" panose="020B0604020202020204" charset="0"/>
              </a:rPr>
              <a:t>ADE has made key changes that are reflected in the revised plan:</a:t>
            </a:r>
            <a:endParaRPr lang="en-US" b="1" dirty="0">
              <a:solidFill>
                <a:srgbClr val="002060"/>
              </a:solidFill>
              <a:latin typeface="Lato" panose="020B0604020202020204" charset="0"/>
            </a:endParaRPr>
          </a:p>
          <a:p>
            <a:pPr marL="819150" lvl="1">
              <a:buFont typeface="Wingdings" panose="05000000000000000000" pitchFamily="2" charset="2"/>
              <a:buChar char="Ø"/>
            </a:pPr>
            <a:r>
              <a:rPr lang="en-US" b="1" dirty="0">
                <a:solidFill>
                  <a:srgbClr val="002060"/>
                </a:solidFill>
                <a:latin typeface="Lato" panose="020B0604020202020204" charset="0"/>
              </a:rPr>
              <a:t>Renewed focus on equity</a:t>
            </a:r>
          </a:p>
          <a:p>
            <a:pPr marL="819150" lvl="1">
              <a:buFont typeface="Wingdings" panose="05000000000000000000" pitchFamily="2" charset="2"/>
              <a:buChar char="Ø"/>
            </a:pPr>
            <a:r>
              <a:rPr lang="en-US" b="1" dirty="0">
                <a:solidFill>
                  <a:srgbClr val="002060"/>
                </a:solidFill>
                <a:latin typeface="Lato" panose="020B0604020202020204" charset="0"/>
              </a:rPr>
              <a:t>Established an educator recruitment and retention team</a:t>
            </a:r>
          </a:p>
          <a:p>
            <a:pPr marL="819150" lvl="1">
              <a:buFont typeface="Wingdings" panose="05000000000000000000" pitchFamily="2" charset="2"/>
              <a:buChar char="Ø"/>
            </a:pPr>
            <a:r>
              <a:rPr lang="en-US" b="1" dirty="0">
                <a:solidFill>
                  <a:srgbClr val="002060"/>
                </a:solidFill>
                <a:latin typeface="Lato" panose="020B0604020202020204" charset="0"/>
              </a:rPr>
              <a:t>Identified current initiatives supported through these federal programs</a:t>
            </a:r>
          </a:p>
          <a:p>
            <a:pPr marL="819150" lvl="1">
              <a:buFont typeface="Wingdings" panose="05000000000000000000" pitchFamily="2" charset="2"/>
              <a:buChar char="Ø"/>
            </a:pPr>
            <a:endParaRPr lang="en-US" sz="1000" b="1" dirty="0">
              <a:solidFill>
                <a:srgbClr val="002060"/>
              </a:solidFill>
              <a:latin typeface="Lato" panose="020B0604020202020204" charset="0"/>
            </a:endParaRPr>
          </a:p>
          <a:p>
            <a:pPr marL="361950">
              <a:buFont typeface="Wingdings" panose="05000000000000000000" pitchFamily="2" charset="2"/>
              <a:buChar char="Ø"/>
            </a:pPr>
            <a:r>
              <a:rPr lang="en-US" sz="2000" b="1" dirty="0">
                <a:solidFill>
                  <a:srgbClr val="002060"/>
                </a:solidFill>
                <a:latin typeface="Lato" panose="020B0604020202020204" charset="0"/>
              </a:rPr>
              <a:t>It has been 4 years since Arizona began implementing the initial ESSA plan.   </a:t>
            </a:r>
          </a:p>
        </p:txBody>
      </p:sp>
      <p:sp>
        <p:nvSpPr>
          <p:cNvPr id="5" name="Rectangle 4">
            <a:extLst>
              <a:ext uri="{FF2B5EF4-FFF2-40B4-BE49-F238E27FC236}">
                <a16:creationId xmlns:a16="http://schemas.microsoft.com/office/drawing/2014/main" id="{D53E4918-4104-48D7-9142-3406953932EF}"/>
              </a:ext>
            </a:extLst>
          </p:cNvPr>
          <p:cNvSpPr/>
          <p:nvPr/>
        </p:nvSpPr>
        <p:spPr>
          <a:xfrm>
            <a:off x="0" y="188268"/>
            <a:ext cx="9144000" cy="480131"/>
          </a:xfrm>
          <a:prstGeom prst="rect">
            <a:avLst/>
          </a:prstGeom>
        </p:spPr>
        <p:txBody>
          <a:bodyPr wrap="square">
            <a:spAutoFit/>
          </a:bodyPr>
          <a:lstStyle/>
          <a:p>
            <a:pPr algn="ctr">
              <a:lnSpc>
                <a:spcPct val="90000"/>
              </a:lnSpc>
              <a:buClr>
                <a:srgbClr val="F1C232"/>
              </a:buClr>
              <a:buSzPts val="4000"/>
              <a:buFont typeface="Calibri"/>
              <a:buNone/>
            </a:pPr>
            <a:r>
              <a:rPr lang="en-US" sz="2800" b="1" dirty="0">
                <a:solidFill>
                  <a:schemeClr val="accent4"/>
                </a:solidFill>
              </a:rPr>
              <a:t>Why Revise the Plan?</a:t>
            </a:r>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extLst>
      <p:ext uri="{BB962C8B-B14F-4D97-AF65-F5344CB8AC3E}">
        <p14:creationId xmlns:p14="http://schemas.microsoft.com/office/powerpoint/2010/main" val="2307600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065C46-2DF6-4041-BE10-A50878A14DC5}"/>
              </a:ext>
            </a:extLst>
          </p:cNvPr>
          <p:cNvSpPr>
            <a:spLocks noGrp="1"/>
          </p:cNvSpPr>
          <p:nvPr>
            <p:ph type="body" idx="4294967295"/>
          </p:nvPr>
        </p:nvSpPr>
        <p:spPr>
          <a:xfrm>
            <a:off x="424600" y="1046583"/>
            <a:ext cx="8294799" cy="3994525"/>
          </a:xfrm>
        </p:spPr>
        <p:txBody>
          <a:bodyPr/>
          <a:lstStyle/>
          <a:p>
            <a:pPr marL="361950" indent="-342900">
              <a:buFont typeface="Wingdings" panose="05000000000000000000" pitchFamily="2" charset="2"/>
              <a:buChar char="Ø"/>
            </a:pPr>
            <a:r>
              <a:rPr lang="en-US" sz="2000" b="1" dirty="0">
                <a:solidFill>
                  <a:srgbClr val="002060"/>
                </a:solidFill>
                <a:latin typeface="Lato" panose="020B0604020202020204" charset="0"/>
              </a:rPr>
              <a:t>The plan is in DRAFT form – we need your feedback and input</a:t>
            </a:r>
          </a:p>
          <a:p>
            <a:pPr marL="361950" indent="-342900">
              <a:buFont typeface="Wingdings" panose="05000000000000000000" pitchFamily="2" charset="2"/>
              <a:buChar char="Ø"/>
            </a:pPr>
            <a:endParaRPr lang="en-US" sz="2000" b="1" dirty="0">
              <a:solidFill>
                <a:srgbClr val="002060"/>
              </a:solidFill>
              <a:latin typeface="Lato" panose="020B0604020202020204" charset="0"/>
            </a:endParaRPr>
          </a:p>
          <a:p>
            <a:pPr marL="361950" indent="-342900">
              <a:buFont typeface="Wingdings" panose="05000000000000000000" pitchFamily="2" charset="2"/>
              <a:buChar char="Ø"/>
            </a:pPr>
            <a:r>
              <a:rPr lang="en-US" sz="2000" b="1" dirty="0">
                <a:solidFill>
                  <a:srgbClr val="002060"/>
                </a:solidFill>
                <a:latin typeface="Lato" panose="020B0604020202020204" charset="0"/>
              </a:rPr>
              <a:t>Overview of Standards and Overview of Assessment as it relates to federal requirements identified in Every Student Succeeds Act (ESSA)</a:t>
            </a:r>
          </a:p>
          <a:p>
            <a:pPr marL="361950" indent="-342900">
              <a:buFont typeface="Wingdings" panose="05000000000000000000" pitchFamily="2" charset="2"/>
              <a:buChar char="Ø"/>
            </a:pPr>
            <a:endParaRPr lang="en-US" sz="2000" b="1" dirty="0">
              <a:solidFill>
                <a:srgbClr val="002060"/>
              </a:solidFill>
              <a:latin typeface="Lato" panose="020B0604020202020204" charset="0"/>
            </a:endParaRPr>
          </a:p>
          <a:p>
            <a:pPr marL="361950" indent="-342900">
              <a:buFont typeface="Wingdings" panose="05000000000000000000" pitchFamily="2" charset="2"/>
              <a:buChar char="Ø"/>
            </a:pPr>
            <a:r>
              <a:rPr lang="en-US" sz="2000" b="1" dirty="0">
                <a:solidFill>
                  <a:srgbClr val="002060"/>
                </a:solidFill>
                <a:latin typeface="Lato" panose="020B0604020202020204" charset="0"/>
              </a:rPr>
              <a:t>The edits, additions, and deletions shared are proposed changes or modifications</a:t>
            </a:r>
            <a:endParaRPr lang="en-US" sz="1000" b="1" dirty="0">
              <a:solidFill>
                <a:srgbClr val="002060"/>
              </a:solidFill>
              <a:latin typeface="Lato" panose="020B0604020202020204" charset="0"/>
            </a:endParaRPr>
          </a:p>
          <a:p>
            <a:pPr marL="361950" indent="-342900">
              <a:buFont typeface="Wingdings" panose="05000000000000000000" pitchFamily="2" charset="2"/>
              <a:buChar char="Ø"/>
            </a:pPr>
            <a:endParaRPr lang="en-US" sz="1000" b="1" dirty="0">
              <a:solidFill>
                <a:srgbClr val="002060"/>
              </a:solidFill>
              <a:latin typeface="Lato" panose="020B0604020202020204" charset="0"/>
            </a:endParaRPr>
          </a:p>
          <a:p>
            <a:pPr marL="819150" lvl="1">
              <a:buFont typeface="Wingdings" panose="05000000000000000000" pitchFamily="2" charset="2"/>
              <a:buChar char="Ø"/>
            </a:pPr>
            <a:endParaRPr lang="en-US" sz="900" b="1" dirty="0">
              <a:solidFill>
                <a:srgbClr val="002060"/>
              </a:solidFill>
              <a:latin typeface="Lato" panose="020B0604020202020204" charset="0"/>
            </a:endParaRPr>
          </a:p>
          <a:p>
            <a:pPr marL="19050" indent="0">
              <a:buNone/>
            </a:pPr>
            <a:endParaRPr lang="en-US" sz="2000" b="1" dirty="0">
              <a:solidFill>
                <a:srgbClr val="002060"/>
              </a:solidFill>
              <a:latin typeface="Lato" panose="020B0604020202020204" charset="0"/>
            </a:endParaRPr>
          </a:p>
          <a:p>
            <a:pPr marL="19050" indent="0" algn="ctr">
              <a:buNone/>
            </a:pPr>
            <a:br>
              <a:rPr lang="en-US" sz="2000" dirty="0">
                <a:latin typeface="Lato" panose="020B0604020202020204" charset="0"/>
              </a:rPr>
            </a:br>
            <a:r>
              <a:rPr lang="en-US" sz="2000" b="1" dirty="0">
                <a:solidFill>
                  <a:schemeClr val="accent5">
                    <a:lumMod val="50000"/>
                  </a:schemeClr>
                </a:solidFill>
                <a:latin typeface="Lato" panose="020B0604020202020204" charset="0"/>
              </a:rPr>
              <a:t>   </a:t>
            </a:r>
            <a:endParaRPr lang="en-US" dirty="0"/>
          </a:p>
          <a:p>
            <a:pPr marL="495300" lvl="1" indent="0" algn="ctr">
              <a:buNone/>
            </a:pPr>
            <a:endParaRPr lang="en-US" dirty="0"/>
          </a:p>
        </p:txBody>
      </p:sp>
      <p:sp>
        <p:nvSpPr>
          <p:cNvPr id="5" name="Rectangle 4">
            <a:extLst>
              <a:ext uri="{FF2B5EF4-FFF2-40B4-BE49-F238E27FC236}">
                <a16:creationId xmlns:a16="http://schemas.microsoft.com/office/drawing/2014/main" id="{D53E4918-4104-48D7-9142-3406953932EF}"/>
              </a:ext>
            </a:extLst>
          </p:cNvPr>
          <p:cNvSpPr/>
          <p:nvPr/>
        </p:nvSpPr>
        <p:spPr>
          <a:xfrm>
            <a:off x="0" y="188268"/>
            <a:ext cx="9144000" cy="480131"/>
          </a:xfrm>
          <a:prstGeom prst="rect">
            <a:avLst/>
          </a:prstGeom>
        </p:spPr>
        <p:txBody>
          <a:bodyPr wrap="square">
            <a:spAutoFit/>
          </a:bodyPr>
          <a:lstStyle/>
          <a:p>
            <a:pPr algn="ctr">
              <a:lnSpc>
                <a:spcPct val="90000"/>
              </a:lnSpc>
              <a:buClr>
                <a:srgbClr val="F1C232"/>
              </a:buClr>
              <a:buSzPts val="4000"/>
              <a:buFont typeface="Calibri"/>
              <a:buNone/>
            </a:pPr>
            <a:r>
              <a:rPr lang="en-US" sz="2800" b="1" dirty="0">
                <a:solidFill>
                  <a:schemeClr val="accent4"/>
                </a:solidFill>
              </a:rPr>
              <a:t>Today’s Overview</a:t>
            </a:r>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extLst>
      <p:ext uri="{BB962C8B-B14F-4D97-AF65-F5344CB8AC3E}">
        <p14:creationId xmlns:p14="http://schemas.microsoft.com/office/powerpoint/2010/main" val="1671827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DA8E7C-DB53-4282-9946-8AFB47EEF18F}"/>
              </a:ext>
            </a:extLst>
          </p:cNvPr>
          <p:cNvSpPr>
            <a:spLocks noGrp="1"/>
          </p:cNvSpPr>
          <p:nvPr>
            <p:ph type="sldNum" idx="12"/>
          </p:nvPr>
        </p:nvSpPr>
        <p:spPr/>
        <p:txBody>
          <a:bodyPr/>
          <a:lstStyle/>
          <a:p>
            <a:fld id="{00000000-1234-1234-1234-123412341234}" type="slidenum">
              <a:rPr lang="en-US" smtClean="0"/>
              <a:pPr/>
              <a:t>5</a:t>
            </a:fld>
            <a:endParaRPr lang="en-US" dirty="0"/>
          </a:p>
        </p:txBody>
      </p:sp>
      <p:sp>
        <p:nvSpPr>
          <p:cNvPr id="3" name="Text Placeholder 2">
            <a:extLst>
              <a:ext uri="{FF2B5EF4-FFF2-40B4-BE49-F238E27FC236}">
                <a16:creationId xmlns:a16="http://schemas.microsoft.com/office/drawing/2014/main" id="{40FCF8B1-97AF-437C-80EA-A50FB7E4673C}"/>
              </a:ext>
            </a:extLst>
          </p:cNvPr>
          <p:cNvSpPr txBox="1">
            <a:spLocks/>
          </p:cNvSpPr>
          <p:nvPr/>
        </p:nvSpPr>
        <p:spPr>
          <a:xfrm>
            <a:off x="2373303" y="1766628"/>
            <a:ext cx="4651375" cy="2222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pPr marL="19050" indent="0" algn="ctr">
              <a:buFont typeface="Arial"/>
              <a:buNone/>
            </a:pPr>
            <a:r>
              <a:rPr lang="en-US" sz="6600" b="1" dirty="0">
                <a:solidFill>
                  <a:srgbClr val="002060"/>
                </a:solidFill>
                <a:latin typeface="Lato" panose="020B0604020202020204" charset="0"/>
              </a:rPr>
              <a:t>Standards</a:t>
            </a:r>
          </a:p>
          <a:p>
            <a:pPr marL="19050" indent="0" algn="ctr">
              <a:buFont typeface="Arial"/>
              <a:buNone/>
            </a:pPr>
            <a:br>
              <a:rPr lang="en-US" sz="2000" dirty="0">
                <a:latin typeface="Lato" panose="020B0604020202020204" charset="0"/>
              </a:rPr>
            </a:br>
            <a:r>
              <a:rPr lang="en-US" sz="2000" b="1" dirty="0">
                <a:solidFill>
                  <a:schemeClr val="accent5">
                    <a:lumMod val="50000"/>
                  </a:schemeClr>
                </a:solidFill>
                <a:latin typeface="Lato" panose="020B0604020202020204" charset="0"/>
              </a:rPr>
              <a:t>   </a:t>
            </a:r>
            <a:endParaRPr lang="en-US" dirty="0"/>
          </a:p>
          <a:p>
            <a:pPr marL="495300" lvl="1" indent="0" algn="ctr">
              <a:buFont typeface="Arial"/>
              <a:buNone/>
            </a:pPr>
            <a:endParaRPr lang="en-US" dirty="0"/>
          </a:p>
        </p:txBody>
      </p:sp>
    </p:spTree>
    <p:extLst>
      <p:ext uri="{BB962C8B-B14F-4D97-AF65-F5344CB8AC3E}">
        <p14:creationId xmlns:p14="http://schemas.microsoft.com/office/powerpoint/2010/main" val="2935921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3E4918-4104-48D7-9142-3406953932EF}"/>
              </a:ext>
            </a:extLst>
          </p:cNvPr>
          <p:cNvSpPr/>
          <p:nvPr/>
        </p:nvSpPr>
        <p:spPr>
          <a:xfrm>
            <a:off x="0" y="188269"/>
            <a:ext cx="9144000" cy="480131"/>
          </a:xfrm>
          <a:prstGeom prst="rect">
            <a:avLst/>
          </a:prstGeom>
        </p:spPr>
        <p:txBody>
          <a:bodyPr wrap="square">
            <a:spAutoFit/>
          </a:bodyPr>
          <a:lstStyle/>
          <a:p>
            <a:pPr algn="ctr" defTabSz="914378">
              <a:lnSpc>
                <a:spcPct val="90000"/>
              </a:lnSpc>
              <a:buClr>
                <a:srgbClr val="F1C232"/>
              </a:buClr>
              <a:buSzPts val="4000"/>
            </a:pPr>
            <a:r>
              <a:rPr lang="en-US" sz="2800" b="1" dirty="0">
                <a:solidFill>
                  <a:srgbClr val="FFC000"/>
                </a:solidFill>
                <a:latin typeface="+mj-lt"/>
                <a:cs typeface="Lato" panose="020B0604020202020204" charset="0"/>
              </a:rPr>
              <a:t>What Are Standards and Curriculum? </a:t>
            </a:r>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p:txBody>
          <a:bodyPr/>
          <a:lstStyle/>
          <a:p>
            <a:pPr defTabSz="914378"/>
            <a:fld id="{00000000-1234-1234-1234-123412341234}" type="slidenum">
              <a:rPr lang="en-US" kern="0"/>
              <a:pPr defTabSz="914378"/>
              <a:t>6</a:t>
            </a:fld>
            <a:endParaRPr lang="en-US" kern="0" dirty="0"/>
          </a:p>
        </p:txBody>
      </p:sp>
      <p:sp>
        <p:nvSpPr>
          <p:cNvPr id="2" name="Rectangle 1">
            <a:extLst>
              <a:ext uri="{FF2B5EF4-FFF2-40B4-BE49-F238E27FC236}">
                <a16:creationId xmlns:a16="http://schemas.microsoft.com/office/drawing/2014/main" id="{00939A48-1F57-4E68-B17A-2C5C20F8EEBA}"/>
              </a:ext>
            </a:extLst>
          </p:cNvPr>
          <p:cNvSpPr/>
          <p:nvPr/>
        </p:nvSpPr>
        <p:spPr>
          <a:xfrm>
            <a:off x="4478705" y="2433251"/>
            <a:ext cx="221536" cy="253916"/>
          </a:xfrm>
          <a:prstGeom prst="rect">
            <a:avLst/>
          </a:prstGeom>
        </p:spPr>
        <p:txBody>
          <a:bodyPr wrap="none">
            <a:spAutoFit/>
          </a:bodyPr>
          <a:lstStyle/>
          <a:p>
            <a:r>
              <a:rPr lang="en-US" sz="1050" dirty="0"/>
              <a:t> </a:t>
            </a:r>
          </a:p>
        </p:txBody>
      </p:sp>
      <p:sp>
        <p:nvSpPr>
          <p:cNvPr id="4" name="Rectangle 3">
            <a:extLst>
              <a:ext uri="{FF2B5EF4-FFF2-40B4-BE49-F238E27FC236}">
                <a16:creationId xmlns:a16="http://schemas.microsoft.com/office/drawing/2014/main" id="{E0504541-02CF-4678-A4B0-05A5648F70CC}"/>
              </a:ext>
            </a:extLst>
          </p:cNvPr>
          <p:cNvSpPr/>
          <p:nvPr/>
        </p:nvSpPr>
        <p:spPr>
          <a:xfrm>
            <a:off x="469726" y="1052186"/>
            <a:ext cx="8295362" cy="3785652"/>
          </a:xfrm>
          <a:prstGeom prst="rect">
            <a:avLst/>
          </a:prstGeom>
        </p:spPr>
        <p:txBody>
          <a:bodyPr wrap="square">
            <a:spAutoFit/>
          </a:bodyPr>
          <a:lstStyle/>
          <a:p>
            <a:r>
              <a:rPr lang="en-US" sz="2400" b="1" dirty="0">
                <a:solidFill>
                  <a:srgbClr val="FF0000"/>
                </a:solidFill>
                <a:latin typeface="Lato" panose="020B0604020202020204" charset="0"/>
                <a:cs typeface="Calibri"/>
                <a:sym typeface="Calibri"/>
              </a:rPr>
              <a:t>Standards</a:t>
            </a:r>
            <a:r>
              <a:rPr lang="en-US" sz="2400" b="1" dirty="0">
                <a:solidFill>
                  <a:srgbClr val="002060"/>
                </a:solidFill>
                <a:latin typeface="Lato" panose="020B0604020202020204" charset="0"/>
                <a:cs typeface="Calibri"/>
                <a:sym typeface="Calibri"/>
              </a:rPr>
              <a:t> – What a student needs to know, understand, and be able to do by the end of each grade. Standards build across grade levels in a progression of increasing understanding and through a range of cognitive demand levels. Standards are adopted at the state level by the State Board of Education. </a:t>
            </a:r>
          </a:p>
          <a:p>
            <a:br>
              <a:rPr lang="en-US" sz="2400" b="1" dirty="0">
                <a:solidFill>
                  <a:srgbClr val="002060"/>
                </a:solidFill>
                <a:latin typeface="Lato" panose="020B0604020202020204" charset="0"/>
                <a:cs typeface="Calibri"/>
                <a:sym typeface="Calibri"/>
              </a:rPr>
            </a:br>
            <a:r>
              <a:rPr lang="en-US" sz="2400" b="1" dirty="0">
                <a:solidFill>
                  <a:srgbClr val="FF0000"/>
                </a:solidFill>
                <a:latin typeface="Lato" panose="020B0604020202020204" charset="0"/>
                <a:cs typeface="Calibri"/>
                <a:sym typeface="Calibri"/>
              </a:rPr>
              <a:t>Curriculum</a:t>
            </a:r>
            <a:r>
              <a:rPr lang="en-US" sz="2400" b="1" dirty="0">
                <a:solidFill>
                  <a:srgbClr val="002060"/>
                </a:solidFill>
                <a:latin typeface="Lato" panose="020B0604020202020204" charset="0"/>
                <a:cs typeface="Calibri"/>
                <a:sym typeface="Calibri"/>
              </a:rPr>
              <a:t> – The resources used for teaching and learning the standards. Curricula are adopted at a local level by districts and schools.</a:t>
            </a:r>
          </a:p>
        </p:txBody>
      </p:sp>
    </p:spTree>
    <p:extLst>
      <p:ext uri="{BB962C8B-B14F-4D97-AF65-F5344CB8AC3E}">
        <p14:creationId xmlns:p14="http://schemas.microsoft.com/office/powerpoint/2010/main" val="4226256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3E4918-4104-48D7-9142-3406953932EF}"/>
              </a:ext>
            </a:extLst>
          </p:cNvPr>
          <p:cNvSpPr/>
          <p:nvPr/>
        </p:nvSpPr>
        <p:spPr>
          <a:xfrm>
            <a:off x="0" y="188269"/>
            <a:ext cx="9144000" cy="480131"/>
          </a:xfrm>
          <a:prstGeom prst="rect">
            <a:avLst/>
          </a:prstGeom>
        </p:spPr>
        <p:txBody>
          <a:bodyPr wrap="square">
            <a:spAutoFit/>
          </a:bodyPr>
          <a:lstStyle/>
          <a:p>
            <a:pPr algn="ctr" defTabSz="914378">
              <a:lnSpc>
                <a:spcPct val="90000"/>
              </a:lnSpc>
              <a:buClr>
                <a:srgbClr val="F1C232"/>
              </a:buClr>
              <a:buSzPts val="4000"/>
            </a:pPr>
            <a:r>
              <a:rPr lang="en-US" sz="2800" b="1" dirty="0">
                <a:solidFill>
                  <a:srgbClr val="FFC000"/>
                </a:solidFill>
                <a:latin typeface="+mj-lt"/>
                <a:cs typeface="Lato" panose="020B0604020202020204" charset="0"/>
              </a:rPr>
              <a:t>Standards Review Process </a:t>
            </a:r>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p:txBody>
          <a:bodyPr/>
          <a:lstStyle/>
          <a:p>
            <a:pPr defTabSz="914378"/>
            <a:fld id="{00000000-1234-1234-1234-123412341234}" type="slidenum">
              <a:rPr lang="en-US" kern="0"/>
              <a:pPr defTabSz="914378"/>
              <a:t>7</a:t>
            </a:fld>
            <a:endParaRPr lang="en-US" kern="0" dirty="0"/>
          </a:p>
        </p:txBody>
      </p:sp>
      <p:sp>
        <p:nvSpPr>
          <p:cNvPr id="2" name="Rectangle 1">
            <a:extLst>
              <a:ext uri="{FF2B5EF4-FFF2-40B4-BE49-F238E27FC236}">
                <a16:creationId xmlns:a16="http://schemas.microsoft.com/office/drawing/2014/main" id="{00939A48-1F57-4E68-B17A-2C5C20F8EEBA}"/>
              </a:ext>
            </a:extLst>
          </p:cNvPr>
          <p:cNvSpPr/>
          <p:nvPr/>
        </p:nvSpPr>
        <p:spPr>
          <a:xfrm>
            <a:off x="4478705" y="2433251"/>
            <a:ext cx="221536" cy="253916"/>
          </a:xfrm>
          <a:prstGeom prst="rect">
            <a:avLst/>
          </a:prstGeom>
        </p:spPr>
        <p:txBody>
          <a:bodyPr wrap="none">
            <a:spAutoFit/>
          </a:bodyPr>
          <a:lstStyle/>
          <a:p>
            <a:r>
              <a:rPr lang="en-US" sz="1050" dirty="0"/>
              <a:t> </a:t>
            </a:r>
          </a:p>
        </p:txBody>
      </p:sp>
      <p:sp>
        <p:nvSpPr>
          <p:cNvPr id="7" name="Rectangle 6">
            <a:extLst>
              <a:ext uri="{FF2B5EF4-FFF2-40B4-BE49-F238E27FC236}">
                <a16:creationId xmlns:a16="http://schemas.microsoft.com/office/drawing/2014/main" id="{E271FA0F-BD87-48C7-9DE6-F19D0C837EFD}"/>
              </a:ext>
            </a:extLst>
          </p:cNvPr>
          <p:cNvSpPr/>
          <p:nvPr/>
        </p:nvSpPr>
        <p:spPr>
          <a:xfrm>
            <a:off x="292894" y="892777"/>
            <a:ext cx="8586788" cy="2308324"/>
          </a:xfrm>
          <a:prstGeom prst="rect">
            <a:avLst/>
          </a:prstGeom>
        </p:spPr>
        <p:txBody>
          <a:bodyPr wrap="square">
            <a:spAutoFit/>
          </a:bodyPr>
          <a:lstStyle/>
          <a:p>
            <a:r>
              <a:rPr lang="en-US" sz="1600" b="1" dirty="0">
                <a:solidFill>
                  <a:srgbClr val="002060"/>
                </a:solidFill>
                <a:latin typeface="Lato" panose="020B0604020202020204" charset="0"/>
                <a:cs typeface="Calibri"/>
              </a:rPr>
              <a:t>Process: </a:t>
            </a:r>
          </a:p>
          <a:p>
            <a:r>
              <a:rPr lang="en-US" sz="1600" b="1" dirty="0">
                <a:solidFill>
                  <a:srgbClr val="002060"/>
                </a:solidFill>
                <a:latin typeface="Lato" panose="020B0604020202020204" charset="0"/>
                <a:cs typeface="Calibri"/>
              </a:rPr>
              <a:t>1.   Standards review opened by the Governor, ADE, or State Board</a:t>
            </a:r>
          </a:p>
          <a:p>
            <a:r>
              <a:rPr lang="en-US" sz="1600" b="1" dirty="0">
                <a:solidFill>
                  <a:srgbClr val="002060"/>
                </a:solidFill>
                <a:latin typeface="Lato" panose="020B0604020202020204" charset="0"/>
                <a:cs typeface="Calibri"/>
              </a:rPr>
              <a:t>2.   Working groups of AZ educators formed </a:t>
            </a:r>
          </a:p>
          <a:p>
            <a:r>
              <a:rPr lang="en-US" sz="1600" b="1" dirty="0">
                <a:solidFill>
                  <a:srgbClr val="002060"/>
                </a:solidFill>
                <a:latin typeface="Lato" panose="020B0604020202020204" charset="0"/>
                <a:cs typeface="Calibri"/>
              </a:rPr>
              <a:t>3.   Research and standards reviewed </a:t>
            </a:r>
          </a:p>
          <a:p>
            <a:r>
              <a:rPr lang="en-US" sz="1600" b="1" dirty="0">
                <a:solidFill>
                  <a:srgbClr val="002060"/>
                </a:solidFill>
                <a:latin typeface="Lato" panose="020B0604020202020204" charset="0"/>
                <a:cs typeface="Calibri"/>
              </a:rPr>
              <a:t>4.   Draft built</a:t>
            </a:r>
          </a:p>
          <a:p>
            <a:r>
              <a:rPr lang="en-US" sz="1600" b="1" dirty="0">
                <a:solidFill>
                  <a:srgbClr val="002060"/>
                </a:solidFill>
                <a:latin typeface="Lato" panose="020B0604020202020204" charset="0"/>
                <a:cs typeface="Calibri"/>
              </a:rPr>
              <a:t>5.   45 days of public review</a:t>
            </a:r>
          </a:p>
          <a:p>
            <a:r>
              <a:rPr lang="en-US" sz="1600" b="1" dirty="0">
                <a:solidFill>
                  <a:srgbClr val="002060"/>
                </a:solidFill>
                <a:latin typeface="Lato" panose="020B0604020202020204" charset="0"/>
                <a:cs typeface="Calibri"/>
              </a:rPr>
              <a:t>6.   Expert review</a:t>
            </a:r>
          </a:p>
          <a:p>
            <a:r>
              <a:rPr lang="en-US" sz="1600" b="1" dirty="0">
                <a:solidFill>
                  <a:srgbClr val="002060"/>
                </a:solidFill>
                <a:latin typeface="Lato" panose="020B0604020202020204" charset="0"/>
                <a:cs typeface="Calibri"/>
              </a:rPr>
              <a:t>7.   Draft revised and finalized </a:t>
            </a:r>
          </a:p>
          <a:p>
            <a:r>
              <a:rPr lang="en-US" sz="1600" b="1" dirty="0">
                <a:solidFill>
                  <a:srgbClr val="002060"/>
                </a:solidFill>
                <a:latin typeface="Lato" panose="020B0604020202020204" charset="0"/>
                <a:cs typeface="Calibri"/>
              </a:rPr>
              <a:t>8.   Standards adopted by the State Board </a:t>
            </a:r>
          </a:p>
        </p:txBody>
      </p:sp>
      <p:sp>
        <p:nvSpPr>
          <p:cNvPr id="3" name="Rectangle 2">
            <a:extLst>
              <a:ext uri="{FF2B5EF4-FFF2-40B4-BE49-F238E27FC236}">
                <a16:creationId xmlns:a16="http://schemas.microsoft.com/office/drawing/2014/main" id="{AA6FCB0E-0AAE-46D8-8FA2-E847C8D82D70}"/>
              </a:ext>
            </a:extLst>
          </p:cNvPr>
          <p:cNvSpPr/>
          <p:nvPr/>
        </p:nvSpPr>
        <p:spPr>
          <a:xfrm>
            <a:off x="1094545" y="3689032"/>
            <a:ext cx="7211392" cy="1077218"/>
          </a:xfrm>
          <a:prstGeom prst="rect">
            <a:avLst/>
          </a:prstGeom>
        </p:spPr>
        <p:txBody>
          <a:bodyPr wrap="square">
            <a:spAutoFit/>
          </a:bodyPr>
          <a:lstStyle/>
          <a:p>
            <a:r>
              <a:rPr lang="en-US" sz="1600" b="1" dirty="0">
                <a:solidFill>
                  <a:srgbClr val="002060"/>
                </a:solidFill>
                <a:latin typeface="Lato" panose="020B0604020202020204" charset="0"/>
                <a:cs typeface="Calibri"/>
              </a:rPr>
              <a:t>Standards illustrate a community’s faith in its children to reach their full potential. They are a declaration of the commitment and responsibility to provide a clear path to achievement and set consistent expectations for rigor and cognitive demand for all students. </a:t>
            </a:r>
          </a:p>
        </p:txBody>
      </p:sp>
    </p:spTree>
    <p:extLst>
      <p:ext uri="{BB962C8B-B14F-4D97-AF65-F5344CB8AC3E}">
        <p14:creationId xmlns:p14="http://schemas.microsoft.com/office/powerpoint/2010/main" val="3217616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061F190-7383-474E-9A97-DF158780A92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9"/>
          <a:stretch/>
        </p:blipFill>
        <p:spPr bwMode="auto">
          <a:xfrm>
            <a:off x="15" y="961"/>
            <a:ext cx="9143985" cy="51425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414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065C46-2DF6-4041-BE10-A50878A14DC5}"/>
              </a:ext>
            </a:extLst>
          </p:cNvPr>
          <p:cNvSpPr>
            <a:spLocks noGrp="1"/>
          </p:cNvSpPr>
          <p:nvPr>
            <p:ph type="body" idx="4294967295"/>
          </p:nvPr>
        </p:nvSpPr>
        <p:spPr>
          <a:xfrm>
            <a:off x="111851" y="783406"/>
            <a:ext cx="8920298" cy="480131"/>
          </a:xfrm>
        </p:spPr>
        <p:txBody>
          <a:bodyPr/>
          <a:lstStyle/>
          <a:p>
            <a:pPr marL="19050" indent="0">
              <a:buNone/>
            </a:pPr>
            <a:r>
              <a:rPr lang="en-US" sz="2000" b="1" dirty="0">
                <a:solidFill>
                  <a:srgbClr val="002060"/>
                </a:solidFill>
                <a:latin typeface="Lato" panose="020B0604020202020204" charset="0"/>
              </a:rPr>
              <a:t>Revision: Established a definition for ‘Academic Standards’ to emphasize that standards are built by educators, parents, students, and stakeholders and are representative of community values. </a:t>
            </a:r>
          </a:p>
          <a:p>
            <a:pPr marL="495300" lvl="1" indent="0" algn="ctr">
              <a:buNone/>
            </a:pPr>
            <a:endParaRPr lang="en-US" sz="1100" b="1" dirty="0">
              <a:latin typeface="+mj-lt"/>
            </a:endParaRPr>
          </a:p>
        </p:txBody>
      </p:sp>
      <p:sp>
        <p:nvSpPr>
          <p:cNvPr id="5" name="Rectangle 4">
            <a:extLst>
              <a:ext uri="{FF2B5EF4-FFF2-40B4-BE49-F238E27FC236}">
                <a16:creationId xmlns:a16="http://schemas.microsoft.com/office/drawing/2014/main" id="{D53E4918-4104-48D7-9142-3406953932EF}"/>
              </a:ext>
            </a:extLst>
          </p:cNvPr>
          <p:cNvSpPr/>
          <p:nvPr/>
        </p:nvSpPr>
        <p:spPr>
          <a:xfrm>
            <a:off x="0" y="188268"/>
            <a:ext cx="9144000" cy="480131"/>
          </a:xfrm>
          <a:prstGeom prst="rect">
            <a:avLst/>
          </a:prstGeom>
        </p:spPr>
        <p:txBody>
          <a:bodyPr wrap="square">
            <a:spAutoFit/>
          </a:bodyPr>
          <a:lstStyle/>
          <a:p>
            <a:pPr algn="ctr">
              <a:lnSpc>
                <a:spcPct val="90000"/>
              </a:lnSpc>
              <a:buClr>
                <a:srgbClr val="F1C232"/>
              </a:buClr>
              <a:buSzPts val="4000"/>
              <a:buFont typeface="Calibri"/>
              <a:buNone/>
            </a:pPr>
            <a:r>
              <a:rPr lang="en-US" sz="2800" b="1" dirty="0">
                <a:solidFill>
                  <a:schemeClr val="accent4"/>
                </a:solidFill>
              </a:rPr>
              <a:t>Academic Standards: ESSA State Plan Changes </a:t>
            </a:r>
          </a:p>
        </p:txBody>
      </p:sp>
      <p:sp>
        <p:nvSpPr>
          <p:cNvPr id="6" name="Slide Number Placeholder 5">
            <a:extLst>
              <a:ext uri="{FF2B5EF4-FFF2-40B4-BE49-F238E27FC236}">
                <a16:creationId xmlns:a16="http://schemas.microsoft.com/office/drawing/2014/main" id="{00DB2CCB-FA99-4107-9FD1-F2BC60BC6D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
        <p:nvSpPr>
          <p:cNvPr id="8" name="Text Placeholder 2">
            <a:extLst>
              <a:ext uri="{FF2B5EF4-FFF2-40B4-BE49-F238E27FC236}">
                <a16:creationId xmlns:a16="http://schemas.microsoft.com/office/drawing/2014/main" id="{1C475DAA-65CB-40CB-9AB0-701633253163}"/>
              </a:ext>
            </a:extLst>
          </p:cNvPr>
          <p:cNvSpPr txBox="1">
            <a:spLocks/>
          </p:cNvSpPr>
          <p:nvPr/>
        </p:nvSpPr>
        <p:spPr>
          <a:xfrm>
            <a:off x="953331" y="2141883"/>
            <a:ext cx="7100047" cy="29526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pPr marL="19050" indent="0" algn="ctr">
              <a:buFont typeface="Arial"/>
              <a:buNone/>
            </a:pPr>
            <a:r>
              <a:rPr lang="en-US" sz="1400" b="1" dirty="0">
                <a:solidFill>
                  <a:srgbClr val="002060"/>
                </a:solidFill>
                <a:latin typeface="Lato" panose="020B0604020202020204" charset="0"/>
                <a:sym typeface="Arial"/>
              </a:rPr>
              <a:t>Academic Standards</a:t>
            </a:r>
          </a:p>
          <a:p>
            <a:pPr marL="19050" indent="0">
              <a:buFont typeface="Arial"/>
              <a:buNone/>
            </a:pPr>
            <a:r>
              <a:rPr lang="en-US" sz="1400" b="1" dirty="0">
                <a:solidFill>
                  <a:srgbClr val="002060"/>
                </a:solidFill>
                <a:latin typeface="Lato" panose="020B0604020202020204" charset="0"/>
                <a:sym typeface="Arial"/>
              </a:rPr>
              <a:t>Standards are what a student needs to know, understand, and be able to do by the end of each grade. Standards build across grade levels in a progression of increasing understanding and through a range of cognitive demand levels. In Arizona, standards are adopted at the state level by the Arizona State Board of Education. Arizona’s standards review process involves opening the review process by the Arizona State Board of Education, the convening of working groups made of educators around the state, the completion of draft standards, which are then put forth for public and expert review, revision by the working group, and finally adoption by the Arizona State Board of Education. The process is driven by educator expertise and public stakeholder feedback to ensure the creation of rigorous, developmentally appropriate standards. </a:t>
            </a:r>
          </a:p>
          <a:p>
            <a:pPr marL="19050" indent="0">
              <a:buFont typeface="Arial"/>
              <a:buNone/>
            </a:pPr>
            <a:br>
              <a:rPr lang="en-US" sz="1600" dirty="0">
                <a:latin typeface="+mj-lt"/>
              </a:rPr>
            </a:br>
            <a:r>
              <a:rPr lang="en-US" sz="1600" b="1" dirty="0">
                <a:solidFill>
                  <a:schemeClr val="accent5">
                    <a:lumMod val="50000"/>
                  </a:schemeClr>
                </a:solidFill>
                <a:latin typeface="+mj-lt"/>
              </a:rPr>
              <a:t>   </a:t>
            </a:r>
            <a:endParaRPr lang="en-US" sz="1600" dirty="0">
              <a:latin typeface="+mj-lt"/>
            </a:endParaRPr>
          </a:p>
          <a:p>
            <a:pPr marL="495300" lvl="1" indent="0" algn="ctr">
              <a:buFont typeface="Arial"/>
              <a:buNone/>
            </a:pPr>
            <a:endParaRPr lang="en-US" sz="1600" dirty="0">
              <a:latin typeface="+mj-lt"/>
            </a:endParaRPr>
          </a:p>
        </p:txBody>
      </p:sp>
    </p:spTree>
    <p:extLst>
      <p:ext uri="{BB962C8B-B14F-4D97-AF65-F5344CB8AC3E}">
        <p14:creationId xmlns:p14="http://schemas.microsoft.com/office/powerpoint/2010/main" val="10181409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5248&quot;&gt;&lt;property id=&quot;20148&quot; value=&quot;5&quot;/&gt;&lt;property id=&quot;20300&quot; value=&quot;Slide 2 - &amp;quot;Welcome!&amp;quot;&quot;/&gt;&lt;property id=&quot;20307&quot; value=&quot;820&quot;/&gt;&lt;/object&gt;&lt;object type=&quot;3&quot; unique_id=&quot;328158&quot;&gt;&lt;property id=&quot;20148&quot; value=&quot;5&quot;/&gt;&lt;property id=&quot;20300&quot; value=&quot;Slide 3&quot;/&gt;&lt;property id=&quot;20307&quot; value=&quot;837&quot;/&gt;&lt;/object&gt;&lt;/object&gt;&lt;object type=&quot;8&quot; unique_id=&quot;10044&quot;&gt;&lt;/object&gt;&lt;/object&gt;&lt;/database&gt;"/>
  <p:tag name="SECTOMILLISECCONVERTED" val="1"/>
</p:tagLst>
</file>

<file path=ppt/theme/theme1.xml><?xml version="1.0" encoding="utf-8"?>
<a:theme xmlns:a="http://schemas.openxmlformats.org/drawingml/2006/main" name="ADE PPT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71452D06D943429BF1587ED21856D1" ma:contentTypeVersion="6" ma:contentTypeDescription="Create a new document." ma:contentTypeScope="" ma:versionID="5d0ea43d31640d6e1f40e1b3a8ce2dbd">
  <xsd:schema xmlns:xsd="http://www.w3.org/2001/XMLSchema" xmlns:xs="http://www.w3.org/2001/XMLSchema" xmlns:p="http://schemas.microsoft.com/office/2006/metadata/properties" xmlns:ns2="c679af27-254a-4c49-9a85-c00b349e1347" xmlns:ns3="71b326f1-e497-4013-8c47-1c3e25d9b79b" targetNamespace="http://schemas.microsoft.com/office/2006/metadata/properties" ma:root="true" ma:fieldsID="1f0d67e2853519f006802a8eeac84ead" ns2:_="" ns3:_="">
    <xsd:import namespace="c679af27-254a-4c49-9a85-c00b349e1347"/>
    <xsd:import namespace="71b326f1-e497-4013-8c47-1c3e25d9b7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9af27-254a-4c49-9a85-c00b349e13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b326f1-e497-4013-8c47-1c3e25d9b79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F252BC-0265-477E-B251-B5114AB729F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1b326f1-e497-4013-8c47-1c3e25d9b79b"/>
    <ds:schemaRef ds:uri="c679af27-254a-4c49-9a85-c00b349e1347"/>
    <ds:schemaRef ds:uri="http://www.w3.org/XML/1998/namespace"/>
    <ds:schemaRef ds:uri="http://purl.org/dc/dcmitype/"/>
  </ds:schemaRefs>
</ds:datastoreItem>
</file>

<file path=customXml/itemProps2.xml><?xml version="1.0" encoding="utf-8"?>
<ds:datastoreItem xmlns:ds="http://schemas.openxmlformats.org/officeDocument/2006/customXml" ds:itemID="{D665E073-4806-456F-BEE9-9ED1E9D378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9af27-254a-4c49-9a85-c00b349e1347"/>
    <ds:schemaRef ds:uri="71b326f1-e497-4013-8c47-1c3e25d9b7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8BC756-F49C-40E2-AB59-7C2321BC0F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36715</TotalTime>
  <Words>1450</Words>
  <Application>Microsoft Office PowerPoint</Application>
  <PresentationFormat>On-screen Show (16:9)</PresentationFormat>
  <Paragraphs>213</Paragraphs>
  <Slides>22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Wingdings</vt:lpstr>
      <vt:lpstr>Corbel</vt:lpstr>
      <vt:lpstr>Calibri</vt:lpstr>
      <vt:lpstr>Arial</vt:lpstr>
      <vt:lpstr>Lato</vt:lpstr>
      <vt:lpstr>ADE PPT_template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Upcoming Timeline </vt:lpstr>
      <vt:lpstr>We Need Your Input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Transition Overview Science State Standards</dc:title>
  <dc:creator>Garelli, Rebecca</dc:creator>
  <cp:lastModifiedBy>Middlebrook, Candis</cp:lastModifiedBy>
  <cp:revision>299</cp:revision>
  <cp:lastPrinted>2019-10-28T15:00:11Z</cp:lastPrinted>
  <dcterms:modified xsi:type="dcterms:W3CDTF">2021-04-02T20:46:56Z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0x010100DA71452D06D943429BF1587ED21856D1</vt:lpwstr>
  </property>
</Properties>
</file>